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13" r:id="rId2"/>
    <p:sldId id="322" r:id="rId3"/>
    <p:sldId id="325" r:id="rId4"/>
    <p:sldId id="326" r:id="rId5"/>
    <p:sldId id="324" r:id="rId6"/>
    <p:sldId id="327" r:id="rId7"/>
    <p:sldId id="328" r:id="rId8"/>
    <p:sldId id="329" r:id="rId9"/>
    <p:sldId id="330" r:id="rId10"/>
    <p:sldId id="317" r:id="rId11"/>
    <p:sldId id="270" r:id="rId12"/>
    <p:sldId id="280" r:id="rId13"/>
    <p:sldId id="311" r:id="rId14"/>
    <p:sldId id="283" r:id="rId15"/>
    <p:sldId id="32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7201"/>
    <a:srgbClr val="5B767F"/>
    <a:srgbClr val="BAC9CE"/>
    <a:srgbClr val="749D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08" autoAdjust="0"/>
    <p:restoredTop sz="94660"/>
  </p:normalViewPr>
  <p:slideViewPr>
    <p:cSldViewPr snapToGrid="0">
      <p:cViewPr>
        <p:scale>
          <a:sx n="80" d="100"/>
          <a:sy n="80" d="100"/>
        </p:scale>
        <p:origin x="542" y="29"/>
      </p:cViewPr>
      <p:guideLst/>
    </p:cSldViewPr>
  </p:slideViewPr>
  <p:notesTextViewPr>
    <p:cViewPr>
      <p:scale>
        <a:sx n="1" d="1"/>
        <a:sy n="1" d="1"/>
      </p:scale>
      <p:origin x="0" y="0"/>
    </p:cViewPr>
  </p:notesTextViewPr>
  <p:sorterViewPr>
    <p:cViewPr>
      <p:scale>
        <a:sx n="100" d="100"/>
        <a:sy n="100" d="100"/>
      </p:scale>
      <p:origin x="0" y="-405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E2C97E-3E66-4CB5-B3E6-400CF965952A}" type="datetimeFigureOut">
              <a:rPr lang="en-US" smtClean="0"/>
              <a:t>10/09/2019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872B09-9C60-406D-A5A4-0D7FB0CE7E99}" type="slidenum">
              <a:rPr lang="en-US" smtClean="0"/>
              <a:t>‹#›</a:t>
            </a:fld>
            <a:endParaRPr lang="en-US"/>
          </a:p>
        </p:txBody>
      </p:sp>
    </p:spTree>
    <p:extLst>
      <p:ext uri="{BB962C8B-B14F-4D97-AF65-F5344CB8AC3E}">
        <p14:creationId xmlns:p14="http://schemas.microsoft.com/office/powerpoint/2010/main" val="381146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20890C5-9A1A-4A42-A621-C4121353BB3E}" type="datetimeFigureOut">
              <a:rPr lang="en-US" smtClean="0"/>
              <a:t>10/09/2019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3769349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0890C5-9A1A-4A42-A621-C4121353BB3E}" type="datetimeFigureOut">
              <a:rPr lang="en-US" smtClean="0"/>
              <a:t>10/09/2019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3204953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0890C5-9A1A-4A42-A621-C4121353BB3E}" type="datetimeFigureOut">
              <a:rPr lang="en-US" smtClean="0"/>
              <a:t>10/09/2019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4241008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0890C5-9A1A-4A42-A621-C4121353BB3E}" type="datetimeFigureOut">
              <a:rPr lang="en-US" smtClean="0"/>
              <a:t>10/09/2019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89138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0890C5-9A1A-4A42-A621-C4121353BB3E}" type="datetimeFigureOut">
              <a:rPr lang="en-US" smtClean="0"/>
              <a:t>10/09/2019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3471894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0890C5-9A1A-4A42-A621-C4121353BB3E}" type="datetimeFigureOut">
              <a:rPr lang="en-US" smtClean="0"/>
              <a:t>10/09/2019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2856563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20890C5-9A1A-4A42-A621-C4121353BB3E}" type="datetimeFigureOut">
              <a:rPr lang="en-US" smtClean="0"/>
              <a:t>10/09/2019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4279485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20890C5-9A1A-4A42-A621-C4121353BB3E}" type="datetimeFigureOut">
              <a:rPr lang="en-US" smtClean="0"/>
              <a:t>10/09/2019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2973673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0890C5-9A1A-4A42-A621-C4121353BB3E}" type="datetimeFigureOut">
              <a:rPr lang="en-US" smtClean="0"/>
              <a:t>10/09/2019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2735693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0890C5-9A1A-4A42-A621-C4121353BB3E}" type="datetimeFigureOut">
              <a:rPr lang="en-US" smtClean="0"/>
              <a:t>10/09/2019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3381571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0890C5-9A1A-4A42-A621-C4121353BB3E}" type="datetimeFigureOut">
              <a:rPr lang="en-US" smtClean="0"/>
              <a:t>10/09/2019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AF647-6493-4554-9AC1-693EAE44E8EC}" type="slidenum">
              <a:rPr lang="en-US" smtClean="0"/>
              <a:t>‹#›</a:t>
            </a:fld>
            <a:endParaRPr lang="en-US"/>
          </a:p>
        </p:txBody>
      </p:sp>
    </p:spTree>
    <p:extLst>
      <p:ext uri="{BB962C8B-B14F-4D97-AF65-F5344CB8AC3E}">
        <p14:creationId xmlns:p14="http://schemas.microsoft.com/office/powerpoint/2010/main" val="4271713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0890C5-9A1A-4A42-A621-C4121353BB3E}" type="datetimeFigureOut">
              <a:rPr lang="en-US" smtClean="0"/>
              <a:t>10/09/2019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7AF647-6493-4554-9AC1-693EAE44E8EC}" type="slidenum">
              <a:rPr lang="en-US" smtClean="0"/>
              <a:t>‹#›</a:t>
            </a:fld>
            <a:endParaRPr lang="en-US"/>
          </a:p>
        </p:txBody>
      </p:sp>
    </p:spTree>
    <p:extLst>
      <p:ext uri="{BB962C8B-B14F-4D97-AF65-F5344CB8AC3E}">
        <p14:creationId xmlns:p14="http://schemas.microsoft.com/office/powerpoint/2010/main" val="466067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i.google/research/outreach/phd-fellowshi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nsfgrfp.org/applicants/application_components/merit_review_criteri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nsfgrfp.org/applicants/application_component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research.ibm.com/university/awards/phdfellowship.shtml" TargetMode="External"/><Relationship Id="rId3" Type="http://schemas.openxmlformats.org/officeDocument/2006/relationships/hyperlink" Target="https://www.ndsegfellowships.org/eligibility" TargetMode="External"/><Relationship Id="rId7" Type="http://schemas.openxmlformats.org/officeDocument/2006/relationships/hyperlink" Target="https://www.microsoft.com/en-us/research/academic-program/phd-fellowship-program/" TargetMode="External"/><Relationship Id="rId2" Type="http://schemas.openxmlformats.org/officeDocument/2006/relationships/hyperlink" Target="https://www.nsf.gov/pubs/2018/nsf18573/nsf18573.htm" TargetMode="External"/><Relationship Id="rId1" Type="http://schemas.openxmlformats.org/officeDocument/2006/relationships/slideLayout" Target="../slideLayouts/slideLayout2.xml"/><Relationship Id="rId6" Type="http://schemas.openxmlformats.org/officeDocument/2006/relationships/hyperlink" Target="https://research.fb.com/programs/fellowship/" TargetMode="External"/><Relationship Id="rId5" Type="http://schemas.openxmlformats.org/officeDocument/2006/relationships/hyperlink" Target="https://ai.google/research/outreach/phd-fellowship/" TargetMode="External"/><Relationship Id="rId4" Type="http://schemas.openxmlformats.org/officeDocument/2006/relationships/hyperlink" Target="https://smartscholarshipprod.service-now.com/smart"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womentechmakers.com/scholars" TargetMode="External"/><Relationship Id="rId3" Type="http://schemas.openxmlformats.org/officeDocument/2006/relationships/hyperlink" Target="https://research.nvidia.com/graduate-fellowships" TargetMode="External"/><Relationship Id="rId7" Type="http://schemas.openxmlformats.org/officeDocument/2006/relationships/hyperlink" Target="http://sites.nationalacademies.org/PGA/FordFellowships/index.htm" TargetMode="External"/><Relationship Id="rId2" Type="http://schemas.openxmlformats.org/officeDocument/2006/relationships/hyperlink" Target="https://research.adobe.com/fellowship/" TargetMode="External"/><Relationship Id="rId1" Type="http://schemas.openxmlformats.org/officeDocument/2006/relationships/slideLayout" Target="../slideLayouts/slideLayout2.xml"/><Relationship Id="rId6" Type="http://schemas.openxmlformats.org/officeDocument/2006/relationships/hyperlink" Target="http://www.siebelscholars.com/" TargetMode="External"/><Relationship Id="rId5" Type="http://schemas.openxmlformats.org/officeDocument/2006/relationships/hyperlink" Target="http://hertzfoundation.org/fellowships/application/" TargetMode="External"/><Relationship Id="rId4" Type="http://schemas.openxmlformats.org/officeDocument/2006/relationships/hyperlink" Target="https://www.qualcomm.com/invention/research/university-relations/innovation-fellowship"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developer.amazon.com/alexa-fund/alexa-fellowship/graduate" TargetMode="External"/><Relationship Id="rId3" Type="http://schemas.openxmlformats.org/officeDocument/2006/relationships/hyperlink" Target="https://www.symantec.com/about/careers/graduate-fellowship" TargetMode="External"/><Relationship Id="rId7" Type="http://schemas.openxmlformats.org/officeDocument/2006/relationships/hyperlink" Target="https://www.microsoft.com/en-us/research/academic-program/ada-lovelace-fellowship/" TargetMode="External"/><Relationship Id="rId2" Type="http://schemas.openxmlformats.org/officeDocument/2006/relationships/hyperlink" Target="https://www.aauw.org/what-we-do/educational-funding-and-awards/selected-professions-fellowships/" TargetMode="External"/><Relationship Id="rId1" Type="http://schemas.openxmlformats.org/officeDocument/2006/relationships/slideLayout" Target="../slideLayouts/slideLayout2.xml"/><Relationship Id="rId6" Type="http://schemas.openxmlformats.org/officeDocument/2006/relationships/hyperlink" Target="https://www.openphilanthropy.org/focus/global-catastrophic-risks/potential-risks-advanced-artificial-intelligence/the-open-phil-ai-fellowship" TargetMode="External"/><Relationship Id="rId5" Type="http://schemas.openxmlformats.org/officeDocument/2006/relationships/hyperlink" Target="https://www.sighpc.org/fellowships" TargetMode="External"/><Relationship Id="rId4" Type="http://schemas.openxmlformats.org/officeDocument/2006/relationships/hyperlink" Target="https://snapresearchfs.splashthat.com/"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sfgrfp.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nsf.gov/pubs/2016/nsf16050/nsf16050.pdf" TargetMode="External"/><Relationship Id="rId2" Type="http://schemas.openxmlformats.org/officeDocument/2006/relationships/hyperlink" Target="https://www.nsfgrfp.org/applicants/eligibilit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nsfgrfp.org/applicants/application_component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4862801"/>
          </a:xfrm>
        </p:spPr>
        <p:txBody>
          <a:bodyPr>
            <a:normAutofit/>
          </a:bodyPr>
          <a:lstStyle/>
          <a:p>
            <a:r>
              <a:rPr lang="en-US" sz="7200" b="1" cap="all" dirty="0">
                <a:effectLst>
                  <a:outerShdw blurRad="38100" dist="38100" dir="2700000" algn="tl">
                    <a:srgbClr val="000000">
                      <a:alpha val="43137"/>
                    </a:srgbClr>
                  </a:outerShdw>
                </a:effectLst>
                <a:latin typeface="Franklin Gothic Heavy" panose="020B0903020102020204" pitchFamily="34" charset="0"/>
              </a:rPr>
              <a:t>F</a:t>
            </a:r>
            <a:r>
              <a:rPr lang="en-US" b="1" cap="all" dirty="0">
                <a:effectLst>
                  <a:outerShdw blurRad="38100" dist="38100" dir="2700000" algn="tl">
                    <a:srgbClr val="000000">
                      <a:alpha val="43137"/>
                    </a:srgbClr>
                  </a:outerShdw>
                </a:effectLst>
                <a:latin typeface="Franklin Gothic Heavy" panose="020B0903020102020204" pitchFamily="34" charset="0"/>
              </a:rPr>
              <a:t>ellowships and </a:t>
            </a:r>
            <a:r>
              <a:rPr lang="en-US" sz="7200" b="1" cap="all" dirty="0">
                <a:effectLst>
                  <a:outerShdw blurRad="38100" dist="38100" dir="2700000" algn="tl">
                    <a:srgbClr val="000000">
                      <a:alpha val="43137"/>
                    </a:srgbClr>
                  </a:outerShdw>
                </a:effectLst>
                <a:latin typeface="Franklin Gothic Heavy" panose="020B0903020102020204" pitchFamily="34" charset="0"/>
              </a:rPr>
              <a:t>H</a:t>
            </a:r>
            <a:r>
              <a:rPr lang="en-US" b="1" cap="all" dirty="0">
                <a:effectLst>
                  <a:outerShdw blurRad="38100" dist="38100" dir="2700000" algn="tl">
                    <a:srgbClr val="000000">
                      <a:alpha val="43137"/>
                    </a:srgbClr>
                  </a:outerShdw>
                </a:effectLst>
                <a:latin typeface="Franklin Gothic Heavy" panose="020B0903020102020204" pitchFamily="34" charset="0"/>
              </a:rPr>
              <a:t>ow To </a:t>
            </a:r>
            <a:r>
              <a:rPr lang="en-US" sz="7200" b="1" cap="all" dirty="0" smtClean="0">
                <a:effectLst>
                  <a:outerShdw blurRad="38100" dist="38100" dir="2700000" algn="tl">
                    <a:srgbClr val="000000">
                      <a:alpha val="43137"/>
                    </a:srgbClr>
                  </a:outerShdw>
                </a:effectLst>
                <a:latin typeface="Franklin Gothic Heavy" panose="020B0903020102020204" pitchFamily="34" charset="0"/>
              </a:rPr>
              <a:t>W</a:t>
            </a:r>
            <a:r>
              <a:rPr lang="en-US" b="1" cap="all" dirty="0" smtClean="0">
                <a:effectLst>
                  <a:outerShdw blurRad="38100" dist="38100" dir="2700000" algn="tl">
                    <a:srgbClr val="000000">
                      <a:alpha val="43137"/>
                    </a:srgbClr>
                  </a:outerShdw>
                </a:effectLst>
                <a:latin typeface="Franklin Gothic Heavy" panose="020B0903020102020204" pitchFamily="34" charset="0"/>
              </a:rPr>
              <a:t>rite a </a:t>
            </a:r>
            <a:r>
              <a:rPr lang="en-US" sz="7200" b="1" cap="all" dirty="0" smtClean="0">
                <a:effectLst>
                  <a:outerShdw blurRad="38100" dist="38100" dir="2700000" algn="tl">
                    <a:srgbClr val="000000">
                      <a:alpha val="43137"/>
                    </a:srgbClr>
                  </a:outerShdw>
                </a:effectLst>
                <a:latin typeface="Franklin Gothic Heavy" panose="020B0903020102020204" pitchFamily="34" charset="0"/>
              </a:rPr>
              <a:t>s</a:t>
            </a:r>
            <a:r>
              <a:rPr lang="en-US" b="1" cap="all" dirty="0" smtClean="0">
                <a:effectLst>
                  <a:outerShdw blurRad="38100" dist="38100" dir="2700000" algn="tl">
                    <a:srgbClr val="000000">
                      <a:alpha val="43137"/>
                    </a:srgbClr>
                  </a:outerShdw>
                </a:effectLst>
                <a:latin typeface="Franklin Gothic Heavy" panose="020B0903020102020204" pitchFamily="34" charset="0"/>
              </a:rPr>
              <a:t>uccessful </a:t>
            </a:r>
            <a:r>
              <a:rPr lang="en-US" sz="7200" b="1" cap="all" dirty="0">
                <a:effectLst>
                  <a:outerShdw blurRad="38100" dist="38100" dir="2700000" algn="tl">
                    <a:srgbClr val="000000">
                      <a:alpha val="43137"/>
                    </a:srgbClr>
                  </a:outerShdw>
                </a:effectLst>
                <a:latin typeface="Franklin Gothic Heavy" panose="020B0903020102020204" pitchFamily="34" charset="0"/>
              </a:rPr>
              <a:t>O</a:t>
            </a:r>
            <a:r>
              <a:rPr lang="en-US" b="1" cap="all" dirty="0">
                <a:effectLst>
                  <a:outerShdw blurRad="38100" dist="38100" dir="2700000" algn="tl">
                    <a:srgbClr val="000000">
                      <a:alpha val="43137"/>
                    </a:srgbClr>
                  </a:outerShdw>
                </a:effectLst>
                <a:latin typeface="Franklin Gothic Heavy" panose="020B0903020102020204" pitchFamily="34" charset="0"/>
              </a:rPr>
              <a:t>ne</a:t>
            </a:r>
            <a:r>
              <a:rPr lang="en-US" dirty="0">
                <a:latin typeface="Franklin Gothic Heavy" panose="020B0903020102020204" pitchFamily="34" charset="0"/>
              </a:rPr>
              <a:t/>
            </a:r>
            <a:br>
              <a:rPr lang="en-US" dirty="0">
                <a:latin typeface="Franklin Gothic Heavy" panose="020B0903020102020204" pitchFamily="34" charset="0"/>
              </a:rPr>
            </a:br>
            <a:endParaRPr lang="en-US" dirty="0">
              <a:latin typeface="Franklin Gothic Heavy" panose="020B0903020102020204" pitchFamily="34" charset="0"/>
            </a:endParaRPr>
          </a:p>
        </p:txBody>
      </p:sp>
    </p:spTree>
    <p:extLst>
      <p:ext uri="{BB962C8B-B14F-4D97-AF65-F5344CB8AC3E}">
        <p14:creationId xmlns:p14="http://schemas.microsoft.com/office/powerpoint/2010/main" val="2287228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8645E-FB48-41A8-9B47-6E639DDB2716}"/>
              </a:ext>
            </a:extLst>
          </p:cNvPr>
          <p:cNvSpPr>
            <a:spLocks noGrp="1"/>
          </p:cNvSpPr>
          <p:nvPr>
            <p:ph type="title"/>
          </p:nvPr>
        </p:nvSpPr>
        <p:spPr/>
        <p:txBody>
          <a:bodyPr/>
          <a:lstStyle/>
          <a:p>
            <a:r>
              <a:rPr lang="en-US" dirty="0"/>
              <a:t>Google PhD Fellowship Program</a:t>
            </a:r>
          </a:p>
        </p:txBody>
      </p:sp>
      <p:sp>
        <p:nvSpPr>
          <p:cNvPr id="3" name="Content Placeholder 2">
            <a:extLst>
              <a:ext uri="{FF2B5EF4-FFF2-40B4-BE49-F238E27FC236}">
                <a16:creationId xmlns:a16="http://schemas.microsoft.com/office/drawing/2014/main" id="{CE164592-3FDD-4441-BD27-FE3ABCB04D14}"/>
              </a:ext>
            </a:extLst>
          </p:cNvPr>
          <p:cNvSpPr>
            <a:spLocks noGrp="1"/>
          </p:cNvSpPr>
          <p:nvPr>
            <p:ph idx="1"/>
          </p:nvPr>
        </p:nvSpPr>
        <p:spPr/>
        <p:txBody>
          <a:bodyPr>
            <a:normAutofit fontScale="92500" lnSpcReduction="10000"/>
          </a:bodyPr>
          <a:lstStyle/>
          <a:p>
            <a:r>
              <a:rPr lang="en-US" dirty="0"/>
              <a:t>The Google PhD Fellowship Program was created to recognize outstanding graduate students doing exceptional work in computer science and related research areas. </a:t>
            </a:r>
          </a:p>
          <a:p>
            <a:pPr lvl="1"/>
            <a:r>
              <a:rPr lang="en-US" dirty="0"/>
              <a:t>Google PhD Fellowships directly support graduate students as they pursue their PhD</a:t>
            </a:r>
          </a:p>
          <a:p>
            <a:r>
              <a:rPr lang="en-US" dirty="0"/>
              <a:t>Nurturing and maintaining strong relations with the academic community is a top priority at Google. </a:t>
            </a:r>
          </a:p>
          <a:p>
            <a:pPr lvl="1"/>
            <a:r>
              <a:rPr lang="en-US" dirty="0"/>
              <a:t>Connect students to a Google Research Mentor.</a:t>
            </a:r>
          </a:p>
          <a:p>
            <a:r>
              <a:rPr lang="en-US" dirty="0"/>
              <a:t>Fellowships are offered in Australia, China and East Asia, Europe, Africa, India, the United States and Canada.</a:t>
            </a:r>
          </a:p>
          <a:p>
            <a:endParaRPr lang="en-US" dirty="0"/>
          </a:p>
          <a:p>
            <a:pPr marL="0" indent="0" algn="ctr">
              <a:buNone/>
            </a:pPr>
            <a:r>
              <a:rPr lang="en-US" dirty="0">
                <a:hlinkClick r:id="rId2"/>
              </a:rPr>
              <a:t>https://ai.google/research/outreach/phd-fellowship/</a:t>
            </a:r>
            <a:endParaRPr lang="en-US" dirty="0"/>
          </a:p>
          <a:p>
            <a:endParaRPr lang="en-US" dirty="0"/>
          </a:p>
          <a:p>
            <a:endParaRPr lang="en-US" dirty="0"/>
          </a:p>
        </p:txBody>
      </p:sp>
    </p:spTree>
    <p:extLst>
      <p:ext uri="{BB962C8B-B14F-4D97-AF65-F5344CB8AC3E}">
        <p14:creationId xmlns:p14="http://schemas.microsoft.com/office/powerpoint/2010/main" val="1245153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 Your Audience…</a:t>
            </a:r>
          </a:p>
        </p:txBody>
      </p:sp>
      <p:sp>
        <p:nvSpPr>
          <p:cNvPr id="3" name="Content Placeholder 2"/>
          <p:cNvSpPr>
            <a:spLocks noGrp="1"/>
          </p:cNvSpPr>
          <p:nvPr>
            <p:ph idx="1"/>
          </p:nvPr>
        </p:nvSpPr>
        <p:spPr>
          <a:xfrm>
            <a:off x="955964" y="1690688"/>
            <a:ext cx="10858665" cy="4971369"/>
          </a:xfrm>
        </p:spPr>
        <p:txBody>
          <a:bodyPr>
            <a:normAutofit/>
          </a:bodyPr>
          <a:lstStyle/>
          <a:p>
            <a:r>
              <a:rPr lang="en-US" dirty="0"/>
              <a:t>Most reviewers are STEM Faculty, some are from industry</a:t>
            </a:r>
          </a:p>
          <a:p>
            <a:pPr lvl="1"/>
            <a:r>
              <a:rPr lang="en-US" dirty="0"/>
              <a:t>Do not assume that reviewers are familiar with your discipline…</a:t>
            </a:r>
          </a:p>
          <a:p>
            <a:pPr lvl="2"/>
            <a:r>
              <a:rPr lang="en-US" dirty="0"/>
              <a:t>Carefully and wisely use “jargon” in your proposal wisely</a:t>
            </a:r>
          </a:p>
          <a:p>
            <a:r>
              <a:rPr lang="en-US" dirty="0"/>
              <a:t>Reviewers Goals and Objectives</a:t>
            </a:r>
          </a:p>
          <a:p>
            <a:pPr lvl="1"/>
            <a:r>
              <a:rPr lang="en-US" dirty="0"/>
              <a:t>Help develop as many impactful researchers as possible.</a:t>
            </a:r>
          </a:p>
          <a:p>
            <a:pPr lvl="1"/>
            <a:r>
              <a:rPr lang="en-US" dirty="0"/>
              <a:t>Ensure that you meet the Fellowship program, objectives, instructions, …</a:t>
            </a:r>
          </a:p>
          <a:p>
            <a:pPr lvl="2"/>
            <a:r>
              <a:rPr lang="en-US" dirty="0"/>
              <a:t>GRFP proposals must meet the NSF review criteria to be considered for funding</a:t>
            </a:r>
            <a:br>
              <a:rPr lang="en-US" dirty="0"/>
            </a:br>
            <a:r>
              <a:rPr lang="en-US" dirty="0">
                <a:hlinkClick r:id="rId2"/>
              </a:rPr>
              <a:t>https://www.nsfgrfp.org/applicants/application_components/merit_review_criteria</a:t>
            </a:r>
            <a:endParaRPr lang="en-US" dirty="0"/>
          </a:p>
          <a:p>
            <a:pPr marL="914400" lvl="2" indent="0">
              <a:buNone/>
            </a:pPr>
            <a:endParaRPr lang="en-US" dirty="0"/>
          </a:p>
          <a:p>
            <a:pPr marL="914400" lvl="2" indent="0" algn="ctr">
              <a:buNone/>
            </a:pPr>
            <a:r>
              <a:rPr lang="en-US" b="1" i="1" dirty="0">
                <a:solidFill>
                  <a:schemeClr val="accent2">
                    <a:lumMod val="75000"/>
                  </a:schemeClr>
                </a:solidFill>
                <a:latin typeface="Arial" panose="020B0604020202020204" pitchFamily="34" charset="0"/>
              </a:rPr>
              <a:t>“Therefore, applicants must include separate statements on Intellectual Merit and Broader Impacts in their written statements in order to provide reviewers with the information necessary to evaluate the application with respect to both Criteria as detailed below.”</a:t>
            </a:r>
            <a:endParaRPr lang="en-US" i="1" dirty="0">
              <a:solidFill>
                <a:schemeClr val="accent2">
                  <a:lumMod val="75000"/>
                </a:schemeClr>
              </a:solidFill>
            </a:endParaRPr>
          </a:p>
        </p:txBody>
      </p:sp>
    </p:spTree>
    <p:extLst>
      <p:ext uri="{BB962C8B-B14F-4D97-AF65-F5344CB8AC3E}">
        <p14:creationId xmlns:p14="http://schemas.microsoft.com/office/powerpoint/2010/main" val="2566795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Building a Statement</a:t>
            </a:r>
          </a:p>
        </p:txBody>
      </p:sp>
      <p:sp>
        <p:nvSpPr>
          <p:cNvPr id="3" name="Content Placeholder 2"/>
          <p:cNvSpPr>
            <a:spLocks noGrp="1"/>
          </p:cNvSpPr>
          <p:nvPr>
            <p:ph idx="1"/>
          </p:nvPr>
        </p:nvSpPr>
        <p:spPr>
          <a:xfrm>
            <a:off x="838200" y="1607420"/>
            <a:ext cx="10941424" cy="4847168"/>
          </a:xfrm>
        </p:spPr>
        <p:txBody>
          <a:bodyPr>
            <a:normAutofit/>
          </a:bodyPr>
          <a:lstStyle/>
          <a:p>
            <a:r>
              <a:rPr lang="en-US" dirty="0"/>
              <a:t>Use only the space you are required, and follow formatting rules exactly</a:t>
            </a:r>
          </a:p>
          <a:p>
            <a:r>
              <a:rPr lang="en-US" dirty="0"/>
              <a:t>Proof reed your statement carefully to avoid embarrassment</a:t>
            </a:r>
          </a:p>
          <a:p>
            <a:pPr lvl="1"/>
            <a:r>
              <a:rPr lang="en-US" dirty="0"/>
              <a:t>Ask peers and faculty members to  proofread it, if possible.</a:t>
            </a:r>
          </a:p>
          <a:p>
            <a:pPr lvl="1"/>
            <a:r>
              <a:rPr lang="en-US" dirty="0"/>
              <a:t>Proofread your peers’ application, when asked</a:t>
            </a:r>
          </a:p>
          <a:p>
            <a:r>
              <a:rPr lang="en-US" dirty="0"/>
              <a:t>Read example winning applications</a:t>
            </a:r>
          </a:p>
          <a:p>
            <a:pPr lvl="1"/>
            <a:r>
              <a:rPr lang="en-US" dirty="0"/>
              <a:t>Search Google to find examples</a:t>
            </a:r>
            <a:endParaRPr lang="en-US" dirty="0">
              <a:latin typeface="Calibri" charset="0"/>
            </a:endParaRPr>
          </a:p>
          <a:p>
            <a:pPr marL="457200" lvl="1" indent="0">
              <a:buNone/>
            </a:pPr>
            <a:endParaRPr lang="en-US" dirty="0"/>
          </a:p>
        </p:txBody>
      </p:sp>
    </p:spTree>
    <p:extLst>
      <p:ext uri="{BB962C8B-B14F-4D97-AF65-F5344CB8AC3E}">
        <p14:creationId xmlns:p14="http://schemas.microsoft.com/office/powerpoint/2010/main" val="3912963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3-Page Personal Statement</a:t>
            </a:r>
            <a:endParaRPr lang="en-US" dirty="0"/>
          </a:p>
        </p:txBody>
      </p:sp>
      <p:sp>
        <p:nvSpPr>
          <p:cNvPr id="1032" name="Content Placeholder 1031"/>
          <p:cNvSpPr>
            <a:spLocks noGrp="1"/>
          </p:cNvSpPr>
          <p:nvPr>
            <p:ph idx="1"/>
          </p:nvPr>
        </p:nvSpPr>
        <p:spPr/>
        <p:txBody>
          <a:bodyPr>
            <a:normAutofit lnSpcReduction="10000"/>
          </a:bodyPr>
          <a:lstStyle/>
          <a:p>
            <a:r>
              <a:rPr lang="en-US" dirty="0" smtClean="0"/>
              <a:t>The personal statement is a story to:</a:t>
            </a:r>
          </a:p>
          <a:p>
            <a:pPr lvl="1"/>
            <a:r>
              <a:rPr lang="en-US" dirty="0" smtClean="0"/>
              <a:t>Let the reader get to know you, and </a:t>
            </a:r>
          </a:p>
          <a:p>
            <a:pPr lvl="1"/>
            <a:r>
              <a:rPr lang="en-US" dirty="0" smtClean="0"/>
              <a:t>Make reader believe that are engaged and capable of making a great and positive impact</a:t>
            </a:r>
          </a:p>
          <a:p>
            <a:r>
              <a:rPr lang="en-US" dirty="0" smtClean="0"/>
              <a:t>A compelling and “unique” theme for the story</a:t>
            </a:r>
          </a:p>
          <a:p>
            <a:pPr lvl="1"/>
            <a:r>
              <a:rPr lang="en-US" dirty="0" smtClean="0"/>
              <a:t>First impressive experience with computing, computational thinking, .. with</a:t>
            </a:r>
            <a:br>
              <a:rPr lang="en-US" dirty="0" smtClean="0"/>
            </a:br>
            <a:r>
              <a:rPr lang="en-US" dirty="0" smtClean="0"/>
              <a:t>science</a:t>
            </a:r>
          </a:p>
          <a:p>
            <a:pPr lvl="1"/>
            <a:r>
              <a:rPr lang="en-US" dirty="0" smtClean="0"/>
              <a:t>Personal or family experience, that is unique</a:t>
            </a:r>
          </a:p>
          <a:p>
            <a:pPr lvl="1"/>
            <a:r>
              <a:rPr lang="en-US" dirty="0" smtClean="0"/>
              <a:t>Special background, diversity, …</a:t>
            </a:r>
          </a:p>
          <a:p>
            <a:pPr lvl="2"/>
            <a:r>
              <a:rPr lang="en-US" dirty="0" smtClean="0"/>
              <a:t>Other unique background.</a:t>
            </a:r>
          </a:p>
          <a:p>
            <a:pPr lvl="1"/>
            <a:r>
              <a:rPr lang="en-US" dirty="0" smtClean="0"/>
              <a:t>Future goals, what you intend to do, where you want to end up, and what impact do you want to have on society?</a:t>
            </a:r>
          </a:p>
          <a:p>
            <a:endParaRPr lang="en-US" dirty="0"/>
          </a:p>
        </p:txBody>
      </p:sp>
    </p:spTree>
    <p:extLst>
      <p:ext uri="{BB962C8B-B14F-4D97-AF65-F5344CB8AC3E}">
        <p14:creationId xmlns:p14="http://schemas.microsoft.com/office/powerpoint/2010/main" val="23337292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2-Page Research Statement</a:t>
            </a:r>
          </a:p>
        </p:txBody>
      </p:sp>
      <p:sp>
        <p:nvSpPr>
          <p:cNvPr id="3" name="Content Placeholder 2"/>
          <p:cNvSpPr>
            <a:spLocks noGrp="1"/>
          </p:cNvSpPr>
          <p:nvPr>
            <p:ph idx="1"/>
          </p:nvPr>
        </p:nvSpPr>
        <p:spPr>
          <a:xfrm>
            <a:off x="838200" y="1735087"/>
            <a:ext cx="9879106" cy="4830669"/>
          </a:xfrm>
        </p:spPr>
        <p:txBody>
          <a:bodyPr>
            <a:normAutofit fontScale="92500" lnSpcReduction="10000"/>
          </a:bodyPr>
          <a:lstStyle/>
          <a:p>
            <a:pPr lvl="0"/>
            <a:r>
              <a:rPr lang="en-US" dirty="0"/>
              <a:t>Set yourself Apart from the Crowd</a:t>
            </a:r>
            <a:endParaRPr lang="en-US" sz="1600" dirty="0"/>
          </a:p>
          <a:p>
            <a:pPr lvl="1"/>
            <a:r>
              <a:rPr lang="en-US" dirty="0"/>
              <a:t>Define clearly what you want to achieve and leave the reviewer with something to remember</a:t>
            </a:r>
            <a:endParaRPr lang="en-US" sz="2000" dirty="0"/>
          </a:p>
          <a:p>
            <a:pPr lvl="2"/>
            <a:r>
              <a:rPr lang="en-US" dirty="0"/>
              <a:t>Intellectual merits – What new knowledge will be generated</a:t>
            </a:r>
            <a:endParaRPr lang="en-US" sz="1800" dirty="0"/>
          </a:p>
          <a:p>
            <a:pPr lvl="2"/>
            <a:r>
              <a:rPr lang="en-US" dirty="0"/>
              <a:t>Broader Impacts – Why what you proposed to do is valuable</a:t>
            </a:r>
            <a:endParaRPr lang="en-US" sz="1800" dirty="0"/>
          </a:p>
          <a:p>
            <a:pPr lvl="0"/>
            <a:r>
              <a:rPr lang="en-US" dirty="0"/>
              <a:t>Keep the focus on your main ideas</a:t>
            </a:r>
            <a:endParaRPr lang="en-US" sz="2400" dirty="0"/>
          </a:p>
          <a:p>
            <a:pPr lvl="1"/>
            <a:r>
              <a:rPr lang="en-US" dirty="0"/>
              <a:t>Your statement must be compelling, with a beginning, a middle and an end</a:t>
            </a:r>
            <a:endParaRPr lang="en-US" sz="2000" dirty="0"/>
          </a:p>
          <a:p>
            <a:pPr lvl="1"/>
            <a:r>
              <a:rPr lang="en-US" dirty="0"/>
              <a:t>A strong paragraph that will grab the reviewer’s attention is highly recommended.</a:t>
            </a:r>
            <a:endParaRPr lang="en-US" sz="2000" dirty="0"/>
          </a:p>
          <a:p>
            <a:pPr lvl="1"/>
            <a:r>
              <a:rPr lang="en-US" dirty="0"/>
              <a:t>Keep the focus on your major ideas, and don’t conflate issues. </a:t>
            </a:r>
            <a:endParaRPr lang="en-US" sz="2000" dirty="0"/>
          </a:p>
          <a:p>
            <a:pPr lvl="1"/>
            <a:r>
              <a:rPr lang="en-US" dirty="0"/>
              <a:t>Avoid jargon, and make your narrative accessible to non-specialized reviewer. </a:t>
            </a:r>
            <a:endParaRPr lang="en-US" sz="2000" dirty="0"/>
          </a:p>
          <a:p>
            <a:pPr lvl="2"/>
            <a:r>
              <a:rPr lang="en-US" dirty="0"/>
              <a:t>Avoid theoretical discourse that is only accessible to reviewers with expertise in your area.</a:t>
            </a:r>
            <a:endParaRPr lang="en-US" sz="1800" dirty="0"/>
          </a:p>
          <a:p>
            <a:pPr lvl="2"/>
            <a:r>
              <a:rPr lang="en-US" dirty="0"/>
              <a:t>Avoid jargon</a:t>
            </a:r>
            <a:endParaRPr lang="en-US" sz="1800" dirty="0"/>
          </a:p>
        </p:txBody>
      </p:sp>
      <p:sp>
        <p:nvSpPr>
          <p:cNvPr id="4" name="Rectangle 3"/>
          <p:cNvSpPr/>
          <p:nvPr/>
        </p:nvSpPr>
        <p:spPr>
          <a:xfrm>
            <a:off x="6269032" y="6381090"/>
            <a:ext cx="5922968" cy="369332"/>
          </a:xfrm>
          <a:prstGeom prst="rect">
            <a:avLst/>
          </a:prstGeom>
        </p:spPr>
        <p:txBody>
          <a:bodyPr wrap="none">
            <a:spAutoFit/>
          </a:bodyPr>
          <a:lstStyle/>
          <a:p>
            <a:r>
              <a:rPr lang="en-US" dirty="0">
                <a:hlinkClick r:id="rId2"/>
              </a:rPr>
              <a:t>https://www.nsfgrfp.org/applicants/application_components</a:t>
            </a:r>
            <a:r>
              <a:rPr lang="en-US" dirty="0"/>
              <a:t> </a:t>
            </a:r>
          </a:p>
        </p:txBody>
      </p:sp>
    </p:spTree>
    <p:extLst>
      <p:ext uri="{BB962C8B-B14F-4D97-AF65-F5344CB8AC3E}">
        <p14:creationId xmlns:p14="http://schemas.microsoft.com/office/powerpoint/2010/main" val="48402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1083B-6A50-4C64-9AF3-6C10DB02E11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C26500-3B75-46EA-93D4-06C18458B474}"/>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sz="13800" b="1" dirty="0">
                <a:latin typeface="Algerian" panose="04020705040A02060702" pitchFamily="82" charset="0"/>
              </a:rPr>
              <a:t>END</a:t>
            </a:r>
          </a:p>
        </p:txBody>
      </p:sp>
    </p:spTree>
    <p:extLst>
      <p:ext uri="{BB962C8B-B14F-4D97-AF65-F5344CB8AC3E}">
        <p14:creationId xmlns:p14="http://schemas.microsoft.com/office/powerpoint/2010/main" val="3081626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DCD37-4F22-4BEE-B9D2-1DEFBE6D9C53}"/>
              </a:ext>
            </a:extLst>
          </p:cNvPr>
          <p:cNvSpPr>
            <a:spLocks noGrp="1"/>
          </p:cNvSpPr>
          <p:nvPr>
            <p:ph type="title"/>
          </p:nvPr>
        </p:nvSpPr>
        <p:spPr/>
        <p:txBody>
          <a:bodyPr/>
          <a:lstStyle/>
          <a:p>
            <a:r>
              <a:rPr lang="en-US" dirty="0"/>
              <a:t>External Fellowships (I)</a:t>
            </a:r>
          </a:p>
        </p:txBody>
      </p:sp>
      <p:graphicFrame>
        <p:nvGraphicFramePr>
          <p:cNvPr id="6" name="Content Placeholder 5">
            <a:extLst>
              <a:ext uri="{FF2B5EF4-FFF2-40B4-BE49-F238E27FC236}">
                <a16:creationId xmlns:a16="http://schemas.microsoft.com/office/drawing/2014/main" id="{7D4D29E2-B919-4BD4-9CCC-E00BED2D2CC8}"/>
              </a:ext>
            </a:extLst>
          </p:cNvPr>
          <p:cNvGraphicFramePr>
            <a:graphicFrameLocks noGrp="1"/>
          </p:cNvGraphicFramePr>
          <p:nvPr>
            <p:ph idx="1"/>
          </p:nvPr>
        </p:nvGraphicFramePr>
        <p:xfrm>
          <a:off x="838200" y="1690688"/>
          <a:ext cx="10515601" cy="4924124"/>
        </p:xfrm>
        <a:graphic>
          <a:graphicData uri="http://schemas.openxmlformats.org/drawingml/2006/table">
            <a:tbl>
              <a:tblPr>
                <a:tableStyleId>{5C22544A-7EE6-4342-B048-85BDC9FD1C3A}</a:tableStyleId>
              </a:tblPr>
              <a:tblGrid>
                <a:gridCol w="859801">
                  <a:extLst>
                    <a:ext uri="{9D8B030D-6E8A-4147-A177-3AD203B41FA5}">
                      <a16:colId xmlns:a16="http://schemas.microsoft.com/office/drawing/2014/main" val="3058000694"/>
                    </a:ext>
                  </a:extLst>
                </a:gridCol>
                <a:gridCol w="909172">
                  <a:extLst>
                    <a:ext uri="{9D8B030D-6E8A-4147-A177-3AD203B41FA5}">
                      <a16:colId xmlns:a16="http://schemas.microsoft.com/office/drawing/2014/main" val="439234588"/>
                    </a:ext>
                  </a:extLst>
                </a:gridCol>
                <a:gridCol w="1133554">
                  <a:extLst>
                    <a:ext uri="{9D8B030D-6E8A-4147-A177-3AD203B41FA5}">
                      <a16:colId xmlns:a16="http://schemas.microsoft.com/office/drawing/2014/main" val="366315011"/>
                    </a:ext>
                  </a:extLst>
                </a:gridCol>
                <a:gridCol w="6724997">
                  <a:extLst>
                    <a:ext uri="{9D8B030D-6E8A-4147-A177-3AD203B41FA5}">
                      <a16:colId xmlns:a16="http://schemas.microsoft.com/office/drawing/2014/main" val="698046444"/>
                    </a:ext>
                  </a:extLst>
                </a:gridCol>
                <a:gridCol w="888077">
                  <a:extLst>
                    <a:ext uri="{9D8B030D-6E8A-4147-A177-3AD203B41FA5}">
                      <a16:colId xmlns:a16="http://schemas.microsoft.com/office/drawing/2014/main" val="2354267893"/>
                    </a:ext>
                  </a:extLst>
                </a:gridCol>
              </a:tblGrid>
              <a:tr h="495326">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Agency</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Deadline</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Eligibility</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Link</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Amount</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extLst>
                  <a:ext uri="{0D108BD9-81ED-4DB2-BD59-A6C34878D82A}">
                    <a16:rowId xmlns:a16="http://schemas.microsoft.com/office/drawing/2014/main" val="213833763"/>
                  </a:ext>
                </a:extLst>
              </a:tr>
              <a:tr h="961516">
                <a:tc>
                  <a:txBody>
                    <a:bodyPr/>
                    <a:lstStyle/>
                    <a:p>
                      <a:pPr algn="ctr" fontAlgn="ctr"/>
                      <a:r>
                        <a:rPr lang="en-US" sz="1400" b="1" u="none" strike="noStrike" dirty="0">
                          <a:effectLst/>
                        </a:rPr>
                        <a:t>NSF</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Oct. 22</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000" b="1" u="none" strike="noStrike" dirty="0">
                          <a:effectLst/>
                        </a:rPr>
                        <a:t>US citizen/PR, first two years of grad study</a:t>
                      </a: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u="sng" strike="noStrike">
                          <a:effectLst/>
                          <a:hlinkClick r:id="rId2"/>
                        </a:rPr>
                        <a:t>https://www.nsf.gov/pubs/2018/nsf18573/nsf18573.htm</a:t>
                      </a:r>
                      <a:endParaRPr lang="en-US" sz="1400" b="1" i="0" u="sng" strike="noStrike">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535051"/>
                  </a:ext>
                </a:extLst>
              </a:tr>
              <a:tr h="495326">
                <a:tc>
                  <a:txBody>
                    <a:bodyPr/>
                    <a:lstStyle/>
                    <a:p>
                      <a:pPr algn="ctr" fontAlgn="ctr"/>
                      <a:r>
                        <a:rPr lang="en-US" sz="1400" b="1" u="none" strike="noStrike" dirty="0">
                          <a:effectLst/>
                        </a:rPr>
                        <a:t>NDSEG</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000" b="1" u="none" strike="noStrike" dirty="0">
                          <a:effectLst/>
                        </a:rPr>
                        <a:t>US citizen</a:t>
                      </a: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u="sng" strike="noStrike" dirty="0">
                          <a:effectLst/>
                          <a:hlinkClick r:id="rId3"/>
                        </a:rPr>
                        <a:t>https://www.ndsegfellowships.org/eligibility</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702721324"/>
                  </a:ext>
                </a:extLst>
              </a:tr>
              <a:tr h="495326">
                <a:tc>
                  <a:txBody>
                    <a:bodyPr/>
                    <a:lstStyle/>
                    <a:p>
                      <a:pPr algn="ctr" fontAlgn="ctr"/>
                      <a:r>
                        <a:rPr lang="en-US" sz="1400" b="1" u="none" strike="noStrike" dirty="0">
                          <a:effectLst/>
                        </a:rPr>
                        <a:t>SMART</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u="sng" strike="noStrike" dirty="0">
                          <a:effectLst/>
                          <a:hlinkClick r:id="rId4"/>
                        </a:rPr>
                        <a:t>https://smartscholarshipprod.service-now.com/smart</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285764046"/>
                  </a:ext>
                </a:extLst>
              </a:tr>
              <a:tr h="495326">
                <a:tc>
                  <a:txBody>
                    <a:bodyPr/>
                    <a:lstStyle/>
                    <a:p>
                      <a:pPr algn="ctr" fontAlgn="ctr"/>
                      <a:r>
                        <a:rPr lang="en-US" sz="1400" b="1" u="none" strike="noStrike" dirty="0">
                          <a:effectLst/>
                        </a:rPr>
                        <a:t>Google </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Nov. 30</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000" b="1" u="none" strike="noStrike" dirty="0">
                          <a:effectLst/>
                        </a:rPr>
                        <a:t>3rd year PhD </a:t>
                      </a:r>
                    </a:p>
                    <a:p>
                      <a:pPr algn="ctr" fontAlgn="ctr"/>
                      <a:r>
                        <a:rPr lang="en-US" sz="1000" b="1" u="none" strike="noStrike" dirty="0">
                          <a:effectLst/>
                        </a:rPr>
                        <a:t>or later</a:t>
                      </a: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u="sng" strike="noStrike" dirty="0">
                          <a:effectLst/>
                          <a:hlinkClick r:id="rId5"/>
                        </a:rPr>
                        <a:t>https://ai.google/research/outreach/phd-fellowship/</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22904911"/>
                  </a:ext>
                </a:extLst>
              </a:tr>
              <a:tr h="495326">
                <a:tc>
                  <a:txBody>
                    <a:bodyPr/>
                    <a:lstStyle/>
                    <a:p>
                      <a:pPr algn="ctr" fontAlgn="ctr"/>
                      <a:r>
                        <a:rPr lang="en-US" sz="1400" b="1" u="none" strike="noStrike" dirty="0">
                          <a:effectLst/>
                        </a:rPr>
                        <a:t>Facebook </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Oct. 4</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u="sng" strike="noStrike" dirty="0">
                          <a:effectLst/>
                          <a:hlinkClick r:id="rId6"/>
                        </a:rPr>
                        <a:t>https://research.fb.com/programs/fellowship/</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r>
                        <a:rPr lang="en-US" sz="1000" b="1" u="none" strike="noStrike">
                          <a:effectLst/>
                        </a:rPr>
                        <a:t>$37,000</a:t>
                      </a: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95652138"/>
                  </a:ext>
                </a:extLst>
              </a:tr>
              <a:tr h="990652">
                <a:tc>
                  <a:txBody>
                    <a:bodyPr/>
                    <a:lstStyle/>
                    <a:p>
                      <a:pPr algn="ctr" fontAlgn="ctr"/>
                      <a:r>
                        <a:rPr lang="en-US" sz="1400" b="1" u="none" strike="noStrike" dirty="0">
                          <a:effectLst/>
                        </a:rPr>
                        <a:t>Microsoft </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August 15</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u="sng" strike="noStrike" dirty="0">
                          <a:effectLst/>
                          <a:hlinkClick r:id="rId7"/>
                        </a:rPr>
                        <a:t>https://www.microsoft.com/en-us/research/academic-program/phd-fellowship-program/</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185538353"/>
                  </a:ext>
                </a:extLst>
              </a:tr>
              <a:tr h="495326">
                <a:tc>
                  <a:txBody>
                    <a:bodyPr/>
                    <a:lstStyle/>
                    <a:p>
                      <a:pPr algn="ctr" fontAlgn="ctr"/>
                      <a:r>
                        <a:rPr lang="en-US" sz="1400" b="1" u="none" strike="noStrike" dirty="0">
                          <a:effectLst/>
                        </a:rPr>
                        <a:t>IBM </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Oct. 25</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u="sng" strike="noStrike" dirty="0">
                          <a:effectLst/>
                          <a:hlinkClick r:id="rId8"/>
                        </a:rPr>
                        <a:t>https://www.research.ibm.com/university/awards/phdfellowship.shtml</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9544456"/>
                  </a:ext>
                </a:extLst>
              </a:tr>
            </a:tbl>
          </a:graphicData>
        </a:graphic>
      </p:graphicFrame>
    </p:spTree>
    <p:extLst>
      <p:ext uri="{BB962C8B-B14F-4D97-AF65-F5344CB8AC3E}">
        <p14:creationId xmlns:p14="http://schemas.microsoft.com/office/powerpoint/2010/main" val="1586411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DCD37-4F22-4BEE-B9D2-1DEFBE6D9C53}"/>
              </a:ext>
            </a:extLst>
          </p:cNvPr>
          <p:cNvSpPr>
            <a:spLocks noGrp="1"/>
          </p:cNvSpPr>
          <p:nvPr>
            <p:ph type="title"/>
          </p:nvPr>
        </p:nvSpPr>
        <p:spPr/>
        <p:txBody>
          <a:bodyPr/>
          <a:lstStyle/>
          <a:p>
            <a:r>
              <a:rPr lang="en-US" dirty="0"/>
              <a:t>External Fellowships (II)</a:t>
            </a:r>
          </a:p>
        </p:txBody>
      </p:sp>
      <p:graphicFrame>
        <p:nvGraphicFramePr>
          <p:cNvPr id="6" name="Content Placeholder 5">
            <a:extLst>
              <a:ext uri="{FF2B5EF4-FFF2-40B4-BE49-F238E27FC236}">
                <a16:creationId xmlns:a16="http://schemas.microsoft.com/office/drawing/2014/main" id="{7D4D29E2-B919-4BD4-9CCC-E00BED2D2CC8}"/>
              </a:ext>
            </a:extLst>
          </p:cNvPr>
          <p:cNvGraphicFramePr>
            <a:graphicFrameLocks noGrp="1"/>
          </p:cNvGraphicFramePr>
          <p:nvPr>
            <p:ph idx="1"/>
          </p:nvPr>
        </p:nvGraphicFramePr>
        <p:xfrm>
          <a:off x="688569" y="1532746"/>
          <a:ext cx="11057313" cy="4469043"/>
        </p:xfrm>
        <a:graphic>
          <a:graphicData uri="http://schemas.openxmlformats.org/drawingml/2006/table">
            <a:tbl>
              <a:tblPr>
                <a:tableStyleId>{5C22544A-7EE6-4342-B048-85BDC9FD1C3A}</a:tableStyleId>
              </a:tblPr>
              <a:tblGrid>
                <a:gridCol w="998915">
                  <a:extLst>
                    <a:ext uri="{9D8B030D-6E8A-4147-A177-3AD203B41FA5}">
                      <a16:colId xmlns:a16="http://schemas.microsoft.com/office/drawing/2014/main" val="3058000694"/>
                    </a:ext>
                  </a:extLst>
                </a:gridCol>
                <a:gridCol w="776957">
                  <a:extLst>
                    <a:ext uri="{9D8B030D-6E8A-4147-A177-3AD203B41FA5}">
                      <a16:colId xmlns:a16="http://schemas.microsoft.com/office/drawing/2014/main" val="439234588"/>
                    </a:ext>
                  </a:extLst>
                </a:gridCol>
                <a:gridCol w="926541">
                  <a:extLst>
                    <a:ext uri="{9D8B030D-6E8A-4147-A177-3AD203B41FA5}">
                      <a16:colId xmlns:a16="http://schemas.microsoft.com/office/drawing/2014/main" val="366315011"/>
                    </a:ext>
                  </a:extLst>
                </a:gridCol>
                <a:gridCol w="7683559">
                  <a:extLst>
                    <a:ext uri="{9D8B030D-6E8A-4147-A177-3AD203B41FA5}">
                      <a16:colId xmlns:a16="http://schemas.microsoft.com/office/drawing/2014/main" val="698046444"/>
                    </a:ext>
                  </a:extLst>
                </a:gridCol>
                <a:gridCol w="671341">
                  <a:extLst>
                    <a:ext uri="{9D8B030D-6E8A-4147-A177-3AD203B41FA5}">
                      <a16:colId xmlns:a16="http://schemas.microsoft.com/office/drawing/2014/main" val="2354267893"/>
                    </a:ext>
                  </a:extLst>
                </a:gridCol>
              </a:tblGrid>
              <a:tr h="495326">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Agency</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Deadline</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Eligibility</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Link</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Amount</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extLst>
                  <a:ext uri="{0D108BD9-81ED-4DB2-BD59-A6C34878D82A}">
                    <a16:rowId xmlns:a16="http://schemas.microsoft.com/office/drawing/2014/main" val="213833763"/>
                  </a:ext>
                </a:extLst>
              </a:tr>
              <a:tr h="615375">
                <a:tc>
                  <a:txBody>
                    <a:bodyPr/>
                    <a:lstStyle/>
                    <a:p>
                      <a:pPr algn="ctr" fontAlgn="ctr"/>
                      <a:r>
                        <a:rPr lang="en-US" sz="1400" b="1" i="0" u="none" strike="noStrike" dirty="0">
                          <a:solidFill>
                            <a:srgbClr val="000000"/>
                          </a:solidFill>
                          <a:effectLst/>
                          <a:latin typeface="Arial" panose="020B0604020202020204" pitchFamily="34" charset="0"/>
                        </a:rPr>
                        <a:t>Adobe </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Sept. 28</a:t>
                      </a: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i="0" u="sng" strike="noStrike" dirty="0">
                          <a:solidFill>
                            <a:srgbClr val="0000FF"/>
                          </a:solidFill>
                          <a:effectLst/>
                          <a:latin typeface="Arial" panose="020B0604020202020204" pitchFamily="34" charset="0"/>
                          <a:hlinkClick r:id="rId2"/>
                        </a:rPr>
                        <a:t>https://research.adobe.com/fellowship/</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535051"/>
                  </a:ext>
                </a:extLst>
              </a:tr>
              <a:tr h="495326">
                <a:tc>
                  <a:txBody>
                    <a:bodyPr/>
                    <a:lstStyle/>
                    <a:p>
                      <a:pPr algn="ctr" fontAlgn="ctr"/>
                      <a:r>
                        <a:rPr lang="en-US" sz="1400" b="1" i="0" u="none" strike="noStrike" dirty="0">
                          <a:solidFill>
                            <a:srgbClr val="000000"/>
                          </a:solidFill>
                          <a:effectLst/>
                          <a:latin typeface="Arial" panose="020B0604020202020204" pitchFamily="34" charset="0"/>
                        </a:rPr>
                        <a:t>NVIDIA </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Sept. 13</a:t>
                      </a: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i="0" u="sng" strike="noStrike" dirty="0">
                          <a:solidFill>
                            <a:srgbClr val="0000FF"/>
                          </a:solidFill>
                          <a:effectLst/>
                          <a:latin typeface="Arial" panose="020B0604020202020204" pitchFamily="34" charset="0"/>
                          <a:hlinkClick r:id="rId3"/>
                        </a:rPr>
                        <a:t>https://research.nvidia.com/graduate-fellowships </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702721324"/>
                  </a:ext>
                </a:extLst>
              </a:tr>
              <a:tr h="495326">
                <a:tc>
                  <a:txBody>
                    <a:bodyPr/>
                    <a:lstStyle/>
                    <a:p>
                      <a:pPr algn="ctr" fontAlgn="ctr"/>
                      <a:r>
                        <a:rPr lang="en-US" sz="1400" b="1" i="0" u="none" strike="noStrike" dirty="0">
                          <a:solidFill>
                            <a:srgbClr val="000000"/>
                          </a:solidFill>
                          <a:effectLst/>
                          <a:latin typeface="Arial" panose="020B0604020202020204" pitchFamily="34" charset="0"/>
                        </a:rPr>
                        <a:t>Qualcomm</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Sept. 27</a:t>
                      </a: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i="0" u="sng" strike="noStrike" dirty="0">
                          <a:solidFill>
                            <a:srgbClr val="0000FF"/>
                          </a:solidFill>
                          <a:effectLst/>
                          <a:latin typeface="Arial" panose="020B0604020202020204" pitchFamily="34" charset="0"/>
                          <a:hlinkClick r:id="rId4"/>
                        </a:rPr>
                        <a:t>https://www.qualcomm.com/invention/research/university-relations/innovation-fellowship</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285764046"/>
                  </a:ext>
                </a:extLst>
              </a:tr>
              <a:tr h="495326">
                <a:tc>
                  <a:txBody>
                    <a:bodyPr/>
                    <a:lstStyle/>
                    <a:p>
                      <a:pPr algn="ctr" fontAlgn="ctr"/>
                      <a:r>
                        <a:rPr lang="en-US" sz="1400" b="1" i="0" u="none" strike="noStrike" dirty="0">
                          <a:solidFill>
                            <a:srgbClr val="000000"/>
                          </a:solidFill>
                          <a:effectLst/>
                          <a:latin typeface="Arial" panose="020B0604020202020204" pitchFamily="34" charset="0"/>
                        </a:rPr>
                        <a:t>Hertz</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Oct. 24</a:t>
                      </a: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i="0" u="sng" strike="noStrike" dirty="0">
                          <a:solidFill>
                            <a:srgbClr val="0000FF"/>
                          </a:solidFill>
                          <a:effectLst/>
                          <a:latin typeface="Arial" panose="020B0604020202020204" pitchFamily="34" charset="0"/>
                          <a:hlinkClick r:id="rId5"/>
                        </a:rPr>
                        <a:t>http://hertzfoundation.org/fellowships/application/</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22904911"/>
                  </a:ext>
                </a:extLst>
              </a:tr>
              <a:tr h="495326">
                <a:tc>
                  <a:txBody>
                    <a:bodyPr/>
                    <a:lstStyle/>
                    <a:p>
                      <a:pPr algn="ctr" fontAlgn="ctr"/>
                      <a:r>
                        <a:rPr lang="en-US" sz="1400" b="1" i="0" u="none" strike="noStrike" dirty="0">
                          <a:solidFill>
                            <a:srgbClr val="000000"/>
                          </a:solidFill>
                          <a:effectLst/>
                          <a:latin typeface="Arial" panose="020B0604020202020204" pitchFamily="34" charset="0"/>
                        </a:rPr>
                        <a:t>Siebel</a:t>
                      </a:r>
                    </a:p>
                  </a:txBody>
                  <a:tcPr marL="9525" marR="9525" marT="9525" marB="0" anchor="ctr"/>
                </a:tc>
                <a:tc>
                  <a:txBody>
                    <a:bodyPr/>
                    <a:lstStyle/>
                    <a:p>
                      <a:pPr algn="ctr" fontAlgn="ct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i="0" u="sng" strike="noStrike" dirty="0">
                          <a:solidFill>
                            <a:srgbClr val="0000FF"/>
                          </a:solidFill>
                          <a:effectLst/>
                          <a:latin typeface="Arial" panose="020B0604020202020204" pitchFamily="34" charset="0"/>
                          <a:hlinkClick r:id="rId6"/>
                        </a:rPr>
                        <a:t>http://www.siebelscholars.com/</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95652138"/>
                  </a:ext>
                </a:extLst>
              </a:tr>
              <a:tr h="753583">
                <a:tc>
                  <a:txBody>
                    <a:bodyPr/>
                    <a:lstStyle/>
                    <a:p>
                      <a:pPr algn="ctr" fontAlgn="ctr"/>
                      <a:r>
                        <a:rPr lang="en-US" sz="1400" b="1" i="0" u="none" strike="noStrike" dirty="0">
                          <a:solidFill>
                            <a:srgbClr val="000000"/>
                          </a:solidFill>
                          <a:effectLst/>
                          <a:latin typeface="Arial" panose="020B0604020202020204" pitchFamily="34" charset="0"/>
                        </a:rPr>
                        <a:t>Ford</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Dec. 6</a:t>
                      </a: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1" i="0" u="sng" strike="noStrike" dirty="0">
                          <a:solidFill>
                            <a:srgbClr val="0000FF"/>
                          </a:solidFill>
                          <a:effectLst/>
                          <a:latin typeface="Arial" panose="020B0604020202020204" pitchFamily="34" charset="0"/>
                          <a:hlinkClick r:id="rId7"/>
                        </a:rPr>
                        <a:t>http://sites.nationalacademies.org/PGA/FordFellowships/index.htm</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185538353"/>
                  </a:ext>
                </a:extLst>
              </a:tr>
              <a:tr h="623455">
                <a:tc>
                  <a:txBody>
                    <a:bodyPr/>
                    <a:lstStyle/>
                    <a:p>
                      <a:pPr algn="ctr" fontAlgn="ctr"/>
                      <a:r>
                        <a:rPr lang="en-US" sz="1400" b="1" i="0" u="none" strike="noStrike" dirty="0">
                          <a:solidFill>
                            <a:srgbClr val="000000"/>
                          </a:solidFill>
                          <a:effectLst/>
                          <a:latin typeface="Arial" panose="020B0604020202020204" pitchFamily="34" charset="0"/>
                        </a:rPr>
                        <a:t>Anita Borg</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Dec. 6</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Women only</a:t>
                      </a:r>
                    </a:p>
                  </a:txBody>
                  <a:tcPr marL="9525" marR="9525" marT="9525" marB="0" anchor="ctr"/>
                </a:tc>
                <a:tc>
                  <a:txBody>
                    <a:bodyPr/>
                    <a:lstStyle/>
                    <a:p>
                      <a:pPr algn="l" fontAlgn="ctr"/>
                      <a:r>
                        <a:rPr lang="en-US" sz="1400" b="1" i="0" u="sng" strike="noStrike" dirty="0">
                          <a:solidFill>
                            <a:srgbClr val="0000FF"/>
                          </a:solidFill>
                          <a:effectLst/>
                          <a:latin typeface="Arial" panose="020B0604020202020204" pitchFamily="34" charset="0"/>
                          <a:hlinkClick r:id="rId8"/>
                        </a:rPr>
                        <a:t>https://www.womentechmakers.com/scholars</a:t>
                      </a:r>
                      <a:endParaRPr lang="en-US" sz="1400" b="1" i="0" u="sng" strike="noStrike" dirty="0">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0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9544456"/>
                  </a:ext>
                </a:extLst>
              </a:tr>
            </a:tbl>
          </a:graphicData>
        </a:graphic>
      </p:graphicFrame>
    </p:spTree>
    <p:extLst>
      <p:ext uri="{BB962C8B-B14F-4D97-AF65-F5344CB8AC3E}">
        <p14:creationId xmlns:p14="http://schemas.microsoft.com/office/powerpoint/2010/main" val="527179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DCD37-4F22-4BEE-B9D2-1DEFBE6D9C53}"/>
              </a:ext>
            </a:extLst>
          </p:cNvPr>
          <p:cNvSpPr>
            <a:spLocks noGrp="1"/>
          </p:cNvSpPr>
          <p:nvPr>
            <p:ph type="title"/>
          </p:nvPr>
        </p:nvSpPr>
        <p:spPr/>
        <p:txBody>
          <a:bodyPr/>
          <a:lstStyle/>
          <a:p>
            <a:r>
              <a:rPr lang="en-US" dirty="0"/>
              <a:t>External Fellowships (III)</a:t>
            </a:r>
          </a:p>
        </p:txBody>
      </p:sp>
      <p:graphicFrame>
        <p:nvGraphicFramePr>
          <p:cNvPr id="6" name="Content Placeholder 5">
            <a:extLst>
              <a:ext uri="{FF2B5EF4-FFF2-40B4-BE49-F238E27FC236}">
                <a16:creationId xmlns:a16="http://schemas.microsoft.com/office/drawing/2014/main" id="{7D4D29E2-B919-4BD4-9CCC-E00BED2D2CC8}"/>
              </a:ext>
            </a:extLst>
          </p:cNvPr>
          <p:cNvGraphicFramePr>
            <a:graphicFrameLocks noGrp="1"/>
          </p:cNvGraphicFramePr>
          <p:nvPr>
            <p:ph idx="1"/>
          </p:nvPr>
        </p:nvGraphicFramePr>
        <p:xfrm>
          <a:off x="688569" y="1532746"/>
          <a:ext cx="11057313" cy="4623322"/>
        </p:xfrm>
        <a:graphic>
          <a:graphicData uri="http://schemas.openxmlformats.org/drawingml/2006/table">
            <a:tbl>
              <a:tblPr>
                <a:tableStyleId>{5C22544A-7EE6-4342-B048-85BDC9FD1C3A}</a:tableStyleId>
              </a:tblPr>
              <a:tblGrid>
                <a:gridCol w="965664">
                  <a:extLst>
                    <a:ext uri="{9D8B030D-6E8A-4147-A177-3AD203B41FA5}">
                      <a16:colId xmlns:a16="http://schemas.microsoft.com/office/drawing/2014/main" val="3058000694"/>
                    </a:ext>
                  </a:extLst>
                </a:gridCol>
                <a:gridCol w="810208">
                  <a:extLst>
                    <a:ext uri="{9D8B030D-6E8A-4147-A177-3AD203B41FA5}">
                      <a16:colId xmlns:a16="http://schemas.microsoft.com/office/drawing/2014/main" val="439234588"/>
                    </a:ext>
                  </a:extLst>
                </a:gridCol>
                <a:gridCol w="1060155">
                  <a:extLst>
                    <a:ext uri="{9D8B030D-6E8A-4147-A177-3AD203B41FA5}">
                      <a16:colId xmlns:a16="http://schemas.microsoft.com/office/drawing/2014/main" val="366315011"/>
                    </a:ext>
                  </a:extLst>
                </a:gridCol>
                <a:gridCol w="7107382">
                  <a:extLst>
                    <a:ext uri="{9D8B030D-6E8A-4147-A177-3AD203B41FA5}">
                      <a16:colId xmlns:a16="http://schemas.microsoft.com/office/drawing/2014/main" val="698046444"/>
                    </a:ext>
                  </a:extLst>
                </a:gridCol>
                <a:gridCol w="1113904">
                  <a:extLst>
                    <a:ext uri="{9D8B030D-6E8A-4147-A177-3AD203B41FA5}">
                      <a16:colId xmlns:a16="http://schemas.microsoft.com/office/drawing/2014/main" val="2354267893"/>
                    </a:ext>
                  </a:extLst>
                </a:gridCol>
              </a:tblGrid>
              <a:tr h="495326">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Agency</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Deadline</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Eligibility</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Link</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tc>
                  <a:txBody>
                    <a:bodyPr/>
                    <a:lstStyle/>
                    <a:p>
                      <a:pPr algn="ctr" fontAlgn="ctr"/>
                      <a:r>
                        <a:rPr lang="en-US" sz="1400" b="1" u="none" strike="noStrike" dirty="0">
                          <a:solidFill>
                            <a:srgbClr val="FFFF00"/>
                          </a:solidFill>
                          <a:effectLst>
                            <a:outerShdw blurRad="38100" dist="38100" dir="2700000" algn="tl">
                              <a:srgbClr val="000000">
                                <a:alpha val="43137"/>
                              </a:srgbClr>
                            </a:outerShdw>
                          </a:effectLst>
                        </a:rPr>
                        <a:t>Amount</a:t>
                      </a:r>
                      <a:endParaRPr lang="en-US" sz="1400" b="1" i="0" u="none" strike="noStrike" dirty="0">
                        <a:solidFill>
                          <a:srgbClr val="FFFF00"/>
                        </a:solidFill>
                        <a:effectLst>
                          <a:outerShdw blurRad="38100" dist="38100" dir="2700000" algn="tl">
                            <a:srgbClr val="000000">
                              <a:alpha val="43137"/>
                            </a:srgbClr>
                          </a:outerShdw>
                        </a:effectLst>
                        <a:latin typeface="Arial" panose="020B0604020202020204" pitchFamily="34" charset="0"/>
                      </a:endParaRPr>
                    </a:p>
                  </a:txBody>
                  <a:tcPr marL="9525" marR="9525" marT="9525" marB="0" anchor="ctr">
                    <a:solidFill>
                      <a:schemeClr val="tx2">
                        <a:lumMod val="50000"/>
                      </a:schemeClr>
                    </a:solidFill>
                  </a:tcPr>
                </a:tc>
                <a:extLst>
                  <a:ext uri="{0D108BD9-81ED-4DB2-BD59-A6C34878D82A}">
                    <a16:rowId xmlns:a16="http://schemas.microsoft.com/office/drawing/2014/main" val="213833763"/>
                  </a:ext>
                </a:extLst>
              </a:tr>
              <a:tr h="615375">
                <a:tc>
                  <a:txBody>
                    <a:bodyPr/>
                    <a:lstStyle/>
                    <a:p>
                      <a:pPr algn="ctr" fontAlgn="ctr"/>
                      <a:r>
                        <a:rPr lang="en-US" sz="1400" b="1" i="0" u="none" strike="noStrike">
                          <a:solidFill>
                            <a:srgbClr val="000000"/>
                          </a:solidFill>
                          <a:effectLst/>
                          <a:latin typeface="Arial" panose="020B0604020202020204" pitchFamily="34" charset="0"/>
                        </a:rPr>
                        <a:t>AAUW</a:t>
                      </a:r>
                    </a:p>
                  </a:txBody>
                  <a:tcPr marL="9525" marR="9525" marT="9525" marB="0" anchor="ctr"/>
                </a:tc>
                <a:tc>
                  <a:txBody>
                    <a:bodyPr/>
                    <a:lstStyle/>
                    <a:p>
                      <a:pPr algn="ctr" fontAlgn="ct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Women only</a:t>
                      </a:r>
                    </a:p>
                  </a:txBody>
                  <a:tcPr marL="9525" marR="9525" marT="9525" marB="0" anchor="ctr"/>
                </a:tc>
                <a:tc>
                  <a:txBody>
                    <a:bodyPr/>
                    <a:lstStyle/>
                    <a:p>
                      <a:pPr algn="l" fontAlgn="ctr"/>
                      <a:r>
                        <a:rPr lang="en-US" sz="1400" b="0" i="0" u="sng" strike="noStrike">
                          <a:solidFill>
                            <a:srgbClr val="0000FF"/>
                          </a:solidFill>
                          <a:effectLst/>
                          <a:latin typeface="Arial" panose="020B0604020202020204" pitchFamily="34" charset="0"/>
                          <a:hlinkClick r:id="rId2"/>
                        </a:rPr>
                        <a:t>https://www.aauw.org/what-we-do/educational-funding-and-awards/selected-professions-fellowships/</a:t>
                      </a:r>
                      <a:endParaRPr lang="en-US" sz="1400" b="0" i="0" u="sng" strike="noStrike">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535051"/>
                  </a:ext>
                </a:extLst>
              </a:tr>
              <a:tr h="495326">
                <a:tc>
                  <a:txBody>
                    <a:bodyPr/>
                    <a:lstStyle/>
                    <a:p>
                      <a:pPr algn="ctr" fontAlgn="ctr"/>
                      <a:r>
                        <a:rPr lang="en-US" sz="1400" b="1" i="0" u="none" strike="noStrike">
                          <a:solidFill>
                            <a:srgbClr val="000000"/>
                          </a:solidFill>
                          <a:effectLst/>
                          <a:latin typeface="Arial" panose="020B0604020202020204" pitchFamily="34" charset="0"/>
                        </a:rPr>
                        <a:t>Symantec </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Dec 4</a:t>
                      </a:r>
                    </a:p>
                  </a:txBody>
                  <a:tcPr marL="9525" marR="9525" marT="9525" marB="0" anchor="ctr"/>
                </a:tc>
                <a:tc>
                  <a:txBody>
                    <a:bodyPr/>
                    <a:lstStyle/>
                    <a:p>
                      <a:pPr algn="ctr" fontAlgn="ctr"/>
                      <a:endParaRPr lang="en-US" sz="1400" b="1" i="0" u="none" strike="noStrike">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0" i="0" u="sng" strike="noStrike">
                          <a:solidFill>
                            <a:srgbClr val="0000FF"/>
                          </a:solidFill>
                          <a:effectLst/>
                          <a:latin typeface="Arial" panose="020B0604020202020204" pitchFamily="34" charset="0"/>
                          <a:hlinkClick r:id="rId3"/>
                        </a:rPr>
                        <a:t>https://www.symantec.com/about/careers/graduate-fellowship</a:t>
                      </a:r>
                      <a:endParaRPr lang="en-US" sz="1400" b="0" i="0" u="sng" strike="noStrike">
                        <a:solidFill>
                          <a:srgbClr val="0000FF"/>
                        </a:solidFill>
                        <a:effectLst/>
                        <a:latin typeface="Arial" panose="020B0604020202020204" pitchFamily="34" charset="0"/>
                      </a:endParaRPr>
                    </a:p>
                  </a:txBody>
                  <a:tcPr marL="9525" marR="9525" marT="9525" marB="0" anchor="ctr"/>
                </a:tc>
                <a:tc>
                  <a:txBody>
                    <a:bodyPr/>
                    <a:lstStyle/>
                    <a:p>
                      <a:pPr algn="ctr" fontAlgn="ctr"/>
                      <a:r>
                        <a:rPr lang="en-US" sz="1400" b="0" i="0" u="none" strike="noStrike">
                          <a:solidFill>
                            <a:srgbClr val="000000"/>
                          </a:solidFill>
                          <a:effectLst/>
                          <a:latin typeface="Arial" panose="020B0604020202020204" pitchFamily="34" charset="0"/>
                        </a:rPr>
                        <a:t>$20,000</a:t>
                      </a:r>
                    </a:p>
                  </a:txBody>
                  <a:tcPr marL="9525" marR="9525" marT="9525" marB="0" anchor="ctr"/>
                </a:tc>
                <a:extLst>
                  <a:ext uri="{0D108BD9-81ED-4DB2-BD59-A6C34878D82A}">
                    <a16:rowId xmlns:a16="http://schemas.microsoft.com/office/drawing/2014/main" val="2702721324"/>
                  </a:ext>
                </a:extLst>
              </a:tr>
              <a:tr h="495326">
                <a:tc>
                  <a:txBody>
                    <a:bodyPr/>
                    <a:lstStyle/>
                    <a:p>
                      <a:pPr algn="ctr" fontAlgn="ctr"/>
                      <a:r>
                        <a:rPr lang="en-US" sz="1400" b="1" i="0" u="none" strike="noStrike">
                          <a:solidFill>
                            <a:srgbClr val="000000"/>
                          </a:solidFill>
                          <a:effectLst/>
                          <a:latin typeface="Arial" panose="020B0604020202020204" pitchFamily="34" charset="0"/>
                        </a:rPr>
                        <a:t>Snap Inc</a:t>
                      </a:r>
                    </a:p>
                  </a:txBody>
                  <a:tcPr marL="9525" marR="9525" marT="9525" marB="0" anchor="ctr"/>
                </a:tc>
                <a:tc>
                  <a:txBody>
                    <a:bodyPr/>
                    <a:lstStyle/>
                    <a:p>
                      <a:pPr algn="ctr" fontAlgn="ct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US" sz="1400" b="1" i="0" u="none" strike="noStrike">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0" i="0" u="sng" strike="noStrike">
                          <a:solidFill>
                            <a:srgbClr val="0000FF"/>
                          </a:solidFill>
                          <a:effectLst/>
                          <a:latin typeface="Arial" panose="020B0604020202020204" pitchFamily="34" charset="0"/>
                          <a:hlinkClick r:id="rId4"/>
                        </a:rPr>
                        <a:t>https://snapresearchfs.splashthat.com/</a:t>
                      </a:r>
                      <a:endParaRPr lang="en-US" sz="1400" b="0" i="0" u="sng" strike="noStrike">
                        <a:solidFill>
                          <a:srgbClr val="0000FF"/>
                        </a:solidFill>
                        <a:effectLst/>
                        <a:latin typeface="Arial" panose="020B0604020202020204" pitchFamily="34" charset="0"/>
                      </a:endParaRPr>
                    </a:p>
                  </a:txBody>
                  <a:tcPr marL="9525" marR="9525" marT="9525" marB="0" anchor="ctr"/>
                </a:tc>
                <a:tc>
                  <a:txBody>
                    <a:bodyPr/>
                    <a:lstStyle/>
                    <a:p>
                      <a:pPr algn="ctr" fontAlgn="ctr"/>
                      <a:r>
                        <a:rPr lang="en-US" sz="1400" b="0" i="0" u="none" strike="noStrike">
                          <a:solidFill>
                            <a:srgbClr val="000000"/>
                          </a:solidFill>
                          <a:effectLst/>
                          <a:latin typeface="Arial" panose="020B0604020202020204" pitchFamily="34" charset="0"/>
                        </a:rPr>
                        <a:t>$10000 + intership</a:t>
                      </a:r>
                    </a:p>
                  </a:txBody>
                  <a:tcPr marL="9525" marR="9525" marT="9525" marB="0" anchor="ctr"/>
                </a:tc>
                <a:extLst>
                  <a:ext uri="{0D108BD9-81ED-4DB2-BD59-A6C34878D82A}">
                    <a16:rowId xmlns:a16="http://schemas.microsoft.com/office/drawing/2014/main" val="1285764046"/>
                  </a:ext>
                </a:extLst>
              </a:tr>
              <a:tr h="495326">
                <a:tc>
                  <a:txBody>
                    <a:bodyPr/>
                    <a:lstStyle/>
                    <a:p>
                      <a:pPr algn="ctr" fontAlgn="ctr"/>
                      <a:r>
                        <a:rPr lang="en-US" sz="1400" b="1" i="0" u="none" strike="noStrike">
                          <a:solidFill>
                            <a:srgbClr val="000000"/>
                          </a:solidFill>
                          <a:effectLst/>
                          <a:latin typeface="Arial" panose="020B0604020202020204" pitchFamily="34" charset="0"/>
                        </a:rPr>
                        <a:t>SIGHPC</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Mar 15 - Apr 30</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Women/Minority</a:t>
                      </a:r>
                    </a:p>
                  </a:txBody>
                  <a:tcPr marL="9525" marR="9525" marT="9525" marB="0" anchor="ctr"/>
                </a:tc>
                <a:tc>
                  <a:txBody>
                    <a:bodyPr/>
                    <a:lstStyle/>
                    <a:p>
                      <a:pPr algn="l" fontAlgn="ctr"/>
                      <a:r>
                        <a:rPr lang="en-US" sz="1400" b="0" i="0" u="sng" strike="noStrike">
                          <a:solidFill>
                            <a:srgbClr val="0000FF"/>
                          </a:solidFill>
                          <a:effectLst/>
                          <a:latin typeface="Arial" panose="020B0604020202020204" pitchFamily="34" charset="0"/>
                          <a:hlinkClick r:id="rId5"/>
                        </a:rPr>
                        <a:t>https://www.sighpc.org/fellowships</a:t>
                      </a:r>
                      <a:endParaRPr lang="en-US" sz="1400" b="0" i="0" u="sng" strike="noStrike">
                        <a:solidFill>
                          <a:srgbClr val="0000FF"/>
                        </a:solidFill>
                        <a:effectLst/>
                        <a:latin typeface="Arial" panose="020B0604020202020204" pitchFamily="34" charset="0"/>
                      </a:endParaRPr>
                    </a:p>
                  </a:txBody>
                  <a:tcPr marL="9525" marR="9525" marT="9525" marB="0" anchor="ctr"/>
                </a:tc>
                <a:tc>
                  <a:txBody>
                    <a:bodyPr/>
                    <a:lstStyle/>
                    <a:p>
                      <a:pPr algn="ctr" fontAlgn="ctr"/>
                      <a:r>
                        <a:rPr lang="en-US" sz="1400" b="0" i="0" u="none" strike="noStrike">
                          <a:solidFill>
                            <a:srgbClr val="000000"/>
                          </a:solidFill>
                          <a:effectLst/>
                          <a:latin typeface="Arial" panose="020B0604020202020204" pitchFamily="34" charset="0"/>
                        </a:rPr>
                        <a:t>$15,000</a:t>
                      </a:r>
                    </a:p>
                  </a:txBody>
                  <a:tcPr marL="9525" marR="9525" marT="9525" marB="0" anchor="ctr"/>
                </a:tc>
                <a:extLst>
                  <a:ext uri="{0D108BD9-81ED-4DB2-BD59-A6C34878D82A}">
                    <a16:rowId xmlns:a16="http://schemas.microsoft.com/office/drawing/2014/main" val="222904911"/>
                  </a:ext>
                </a:extLst>
              </a:tr>
              <a:tr h="495326">
                <a:tc>
                  <a:txBody>
                    <a:bodyPr/>
                    <a:lstStyle/>
                    <a:p>
                      <a:pPr algn="ctr" fontAlgn="ctr"/>
                      <a:r>
                        <a:rPr lang="en-US" sz="1400" b="1" i="0" u="none" strike="noStrike">
                          <a:solidFill>
                            <a:srgbClr val="000000"/>
                          </a:solidFill>
                          <a:effectLst/>
                          <a:latin typeface="Arial" panose="020B0604020202020204" pitchFamily="34" charset="0"/>
                        </a:rPr>
                        <a:t>Open Philanthropy</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Oct 25</a:t>
                      </a:r>
                    </a:p>
                  </a:txBody>
                  <a:tcPr marL="9525" marR="9525" marT="9525" marB="0" anchor="ctr"/>
                </a:tc>
                <a:tc>
                  <a:txBody>
                    <a:bodyPr/>
                    <a:lstStyle/>
                    <a:p>
                      <a:pPr algn="ctr" fontAlgn="ctr"/>
                      <a:endParaRPr lang="en-US" sz="1400" b="1" i="0" u="none" strike="noStrike">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0" i="0" u="sng" strike="noStrike">
                          <a:solidFill>
                            <a:srgbClr val="0000FF"/>
                          </a:solidFill>
                          <a:effectLst/>
                          <a:latin typeface="Arial" panose="020B0604020202020204" pitchFamily="34" charset="0"/>
                          <a:hlinkClick r:id="rId6"/>
                        </a:rPr>
                        <a:t>https://www.openphilanthropy.org/focus/global-catastrophic-risks/potential-risks-advanced-artificial-intelligence/the-open-phil-ai-fellowship</a:t>
                      </a:r>
                      <a:endParaRPr lang="en-US" sz="1400" b="0" i="0" u="sng" strike="noStrike">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95652138"/>
                  </a:ext>
                </a:extLst>
              </a:tr>
              <a:tr h="753583">
                <a:tc>
                  <a:txBody>
                    <a:bodyPr/>
                    <a:lstStyle/>
                    <a:p>
                      <a:pPr algn="ctr" fontAlgn="ctr"/>
                      <a:r>
                        <a:rPr lang="en-US" sz="1400" b="1" i="0" u="none" strike="noStrike">
                          <a:solidFill>
                            <a:srgbClr val="000000"/>
                          </a:solidFill>
                          <a:effectLst/>
                          <a:latin typeface="Arial" panose="020B0604020202020204" pitchFamily="34" charset="0"/>
                        </a:rPr>
                        <a:t>Ada Lovelace (Microsoft)</a:t>
                      </a: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Aug 15</a:t>
                      </a:r>
                    </a:p>
                  </a:txBody>
                  <a:tcPr marL="9525" marR="9525" marT="9525" marB="0" anchor="ctr"/>
                </a:tc>
                <a:tc>
                  <a:txBody>
                    <a:bodyPr/>
                    <a:lstStyle/>
                    <a:p>
                      <a:pPr algn="ctr" fontAlgn="ctr"/>
                      <a:endParaRPr lang="en-US" sz="1400" b="1" i="0" u="none" strike="noStrike">
                        <a:solidFill>
                          <a:srgbClr val="000000"/>
                        </a:solidFill>
                        <a:effectLst/>
                        <a:latin typeface="Arial" panose="020B0604020202020204" pitchFamily="34" charset="0"/>
                      </a:endParaRPr>
                    </a:p>
                  </a:txBody>
                  <a:tcPr marL="9525" marR="9525" marT="9525" marB="0" anchor="ctr"/>
                </a:tc>
                <a:tc>
                  <a:txBody>
                    <a:bodyPr/>
                    <a:lstStyle/>
                    <a:p>
                      <a:pPr algn="l" fontAlgn="ctr"/>
                      <a:r>
                        <a:rPr lang="en-US" sz="1400" b="0" i="0" u="sng" strike="noStrike">
                          <a:solidFill>
                            <a:srgbClr val="0000FF"/>
                          </a:solidFill>
                          <a:effectLst/>
                          <a:latin typeface="Arial" panose="020B0604020202020204" pitchFamily="34" charset="0"/>
                          <a:hlinkClick r:id="rId7"/>
                        </a:rPr>
                        <a:t>https://www.microsoft.com/en-us/research/academic-program/ada-lovelace-fellowship/</a:t>
                      </a:r>
                      <a:endParaRPr lang="en-US" sz="1400" b="0" i="0" u="sng" strike="noStrike">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185538353"/>
                  </a:ext>
                </a:extLst>
              </a:tr>
              <a:tr h="623455">
                <a:tc>
                  <a:txBody>
                    <a:bodyPr/>
                    <a:lstStyle/>
                    <a:p>
                      <a:pPr algn="ctr" fontAlgn="ctr"/>
                      <a:r>
                        <a:rPr lang="en-US" sz="1400" b="1" i="0" u="none" strike="noStrike" dirty="0">
                          <a:solidFill>
                            <a:srgbClr val="000000"/>
                          </a:solidFill>
                          <a:effectLst/>
                          <a:latin typeface="Arial" panose="020B0604020202020204" pitchFamily="34" charset="0"/>
                        </a:rPr>
                        <a:t>Amazon Alexa</a:t>
                      </a:r>
                    </a:p>
                  </a:txBody>
                  <a:tcPr marL="9525" marR="9525" marT="9525" marB="0" anchor="ctr"/>
                </a:tc>
                <a:tc>
                  <a:txBody>
                    <a:bodyPr/>
                    <a:lstStyle/>
                    <a:p>
                      <a:pPr algn="ctr" fontAlgn="ct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i="0" u="none" strike="noStrike" dirty="0">
                          <a:solidFill>
                            <a:srgbClr val="000000"/>
                          </a:solidFill>
                          <a:effectLst/>
                          <a:latin typeface="Arial" panose="020B0604020202020204" pitchFamily="34" charset="0"/>
                        </a:rPr>
                        <a:t>Dept invite required</a:t>
                      </a:r>
                    </a:p>
                  </a:txBody>
                  <a:tcPr marL="9525" marR="9525" marT="9525" marB="0" anchor="ctr"/>
                </a:tc>
                <a:tc>
                  <a:txBody>
                    <a:bodyPr/>
                    <a:lstStyle/>
                    <a:p>
                      <a:pPr algn="l" fontAlgn="ctr"/>
                      <a:r>
                        <a:rPr lang="en-US" sz="1400" b="0" i="0" u="sng" strike="noStrike">
                          <a:solidFill>
                            <a:srgbClr val="0000FF"/>
                          </a:solidFill>
                          <a:effectLst/>
                          <a:latin typeface="Arial" panose="020B0604020202020204" pitchFamily="34" charset="0"/>
                          <a:hlinkClick r:id="rId8"/>
                        </a:rPr>
                        <a:t>https://developer.amazon.com/alexa-fund/alexa-fellowship/graduate</a:t>
                      </a:r>
                      <a:endParaRPr lang="en-US" sz="1400" b="0" i="0" u="sng" strike="noStrike">
                        <a:solidFill>
                          <a:srgbClr val="0000FF"/>
                        </a:solidFill>
                        <a:effectLst/>
                        <a:latin typeface="Arial" panose="020B0604020202020204" pitchFamily="34" charset="0"/>
                      </a:endParaRPr>
                    </a:p>
                  </a:txBody>
                  <a:tcPr marL="9525" marR="9525" marT="9525" marB="0" anchor="ctr"/>
                </a:tc>
                <a:tc>
                  <a:txBody>
                    <a:bodyPr/>
                    <a:lstStyle/>
                    <a:p>
                      <a:pPr algn="ctr" fontAlgn="ctr"/>
                      <a:endParaRPr lang="en-US"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9544456"/>
                  </a:ext>
                </a:extLst>
              </a:tr>
            </a:tbl>
          </a:graphicData>
        </a:graphic>
      </p:graphicFrame>
    </p:spTree>
    <p:extLst>
      <p:ext uri="{BB962C8B-B14F-4D97-AF65-F5344CB8AC3E}">
        <p14:creationId xmlns:p14="http://schemas.microsoft.com/office/powerpoint/2010/main" val="3473036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6EED2-1027-4795-838A-4F2441B0CB71}"/>
              </a:ext>
            </a:extLst>
          </p:cNvPr>
          <p:cNvSpPr>
            <a:spLocks noGrp="1"/>
          </p:cNvSpPr>
          <p:nvPr>
            <p:ph type="title"/>
          </p:nvPr>
        </p:nvSpPr>
        <p:spPr/>
        <p:txBody>
          <a:bodyPr/>
          <a:lstStyle/>
          <a:p>
            <a:r>
              <a:rPr lang="en-US" dirty="0"/>
              <a:t>National Science Foundation</a:t>
            </a:r>
          </a:p>
        </p:txBody>
      </p:sp>
      <p:pic>
        <p:nvPicPr>
          <p:cNvPr id="4" name="Picture 2" descr="https://www.nsfgrfp.org/images/GRFP_logo.png">
            <a:extLst>
              <a:ext uri="{FF2B5EF4-FFF2-40B4-BE49-F238E27FC236}">
                <a16:creationId xmlns:a16="http://schemas.microsoft.com/office/drawing/2014/main" id="{3ACB2B97-2542-478D-B826-BB1AD5C672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92" y="1760707"/>
            <a:ext cx="10515507" cy="44066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9571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080577"/>
            <a:ext cx="10515600" cy="4604386"/>
          </a:xfrm>
        </p:spPr>
        <p:txBody>
          <a:bodyPr>
            <a:normAutofit/>
          </a:bodyPr>
          <a:lstStyle/>
          <a:p>
            <a:pPr marL="0" indent="0" algn="ctr">
              <a:buNone/>
            </a:pPr>
            <a:r>
              <a:rPr lang="en-US" sz="2400" i="1" dirty="0">
                <a:solidFill>
                  <a:schemeClr val="accent5">
                    <a:lumMod val="75000"/>
                  </a:schemeClr>
                </a:solidFill>
              </a:rPr>
              <a:t>The NSF Graduate Research Fellowship Program recognizes and supports outstanding graduate students in NSF-supported science, technology, engineering, and mathematics disciplines who are pursuing research-based Master's and doctoral degrees at accredited United States institutions.</a:t>
            </a:r>
          </a:p>
          <a:p>
            <a:pPr marL="0" indent="0" algn="ctr">
              <a:buNone/>
            </a:pPr>
            <a:endParaRPr lang="en-US" sz="2400" i="1" dirty="0">
              <a:solidFill>
                <a:schemeClr val="accent5">
                  <a:lumMod val="75000"/>
                </a:schemeClr>
              </a:solidFill>
            </a:endParaRPr>
          </a:p>
          <a:p>
            <a:r>
              <a:rPr lang="en-US" dirty="0"/>
              <a:t>Official Site:  </a:t>
            </a:r>
            <a:r>
              <a:rPr lang="en-US" dirty="0">
                <a:hlinkClick r:id="rId2"/>
              </a:rPr>
              <a:t>https://www.nsfgrfp.org/</a:t>
            </a:r>
            <a:r>
              <a:rPr lang="en-US" dirty="0"/>
              <a:t> </a:t>
            </a:r>
          </a:p>
          <a:p>
            <a:pPr lvl="1"/>
            <a:r>
              <a:rPr lang="en-US" dirty="0"/>
              <a:t>Read the solicitation and … then read it again</a:t>
            </a:r>
          </a:p>
          <a:p>
            <a:pPr lvl="2"/>
            <a:r>
              <a:rPr lang="en-US" i="1" dirty="0">
                <a:solidFill>
                  <a:schemeClr val="accent5">
                    <a:lumMod val="75000"/>
                  </a:schemeClr>
                </a:solidFill>
              </a:rPr>
              <a:t>You may be easily rejected for violating formatting rules</a:t>
            </a:r>
          </a:p>
        </p:txBody>
      </p:sp>
      <p:pic>
        <p:nvPicPr>
          <p:cNvPr id="4" name="Picture 2" descr="https://www.nsfgrfp.org/images/GRFP_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33157" y="173038"/>
            <a:ext cx="4551944" cy="1907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043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08668"/>
            <a:ext cx="10515600" cy="1325563"/>
          </a:xfrm>
        </p:spPr>
        <p:txBody>
          <a:bodyPr/>
          <a:lstStyle/>
          <a:p>
            <a:r>
              <a:rPr lang="en-US" dirty="0"/>
              <a:t>GRFP Eligibility</a:t>
            </a:r>
          </a:p>
        </p:txBody>
      </p:sp>
      <p:sp>
        <p:nvSpPr>
          <p:cNvPr id="3" name="Content Placeholder 2"/>
          <p:cNvSpPr>
            <a:spLocks noGrp="1"/>
          </p:cNvSpPr>
          <p:nvPr>
            <p:ph idx="1"/>
          </p:nvPr>
        </p:nvSpPr>
        <p:spPr>
          <a:xfrm>
            <a:off x="838200" y="1734231"/>
            <a:ext cx="10515600" cy="5508398"/>
          </a:xfrm>
        </p:spPr>
        <p:txBody>
          <a:bodyPr>
            <a:normAutofit/>
          </a:bodyPr>
          <a:lstStyle/>
          <a:p>
            <a:r>
              <a:rPr lang="en-US" dirty="0"/>
              <a:t>Eligibility: </a:t>
            </a:r>
            <a:r>
              <a:rPr lang="en-US" dirty="0">
                <a:hlinkClick r:id="rId2"/>
              </a:rPr>
              <a:t>https://www.nsfgrfp.org/applicants/eligibility</a:t>
            </a:r>
            <a:r>
              <a:rPr lang="en-US" dirty="0"/>
              <a:t> </a:t>
            </a:r>
          </a:p>
          <a:p>
            <a:pPr lvl="1"/>
            <a:r>
              <a:rPr lang="en-US" dirty="0"/>
              <a:t>US citizen, US national, or permanent resident</a:t>
            </a:r>
          </a:p>
          <a:p>
            <a:pPr lvl="1"/>
            <a:r>
              <a:rPr lang="en-US" dirty="0"/>
              <a:t>Enrolled in US grad institution by the fall of the following year.</a:t>
            </a:r>
          </a:p>
          <a:p>
            <a:pPr lvl="2"/>
            <a:r>
              <a:rPr lang="en-US" dirty="0"/>
              <a:t>Undergrad seniors. </a:t>
            </a:r>
          </a:p>
          <a:p>
            <a:pPr lvl="1"/>
            <a:r>
              <a:rPr lang="en-US" dirty="0"/>
              <a:t>No more than </a:t>
            </a:r>
            <a:r>
              <a:rPr lang="en-US" b="1" i="1" dirty="0"/>
              <a:t>12 months </a:t>
            </a:r>
            <a:r>
              <a:rPr lang="en-US" dirty="0"/>
              <a:t>of graduate study by Aug 1.</a:t>
            </a:r>
          </a:p>
          <a:p>
            <a:pPr lvl="2"/>
            <a:r>
              <a:rPr lang="en-US" dirty="0">
                <a:hlinkClick r:id="rId3"/>
              </a:rPr>
              <a:t>http://www.nsf.gov/pubs/2016/nsf16050/nsf16050.pdf</a:t>
            </a:r>
            <a:endParaRPr lang="en-US" dirty="0"/>
          </a:p>
        </p:txBody>
      </p:sp>
    </p:spTree>
    <p:extLst>
      <p:ext uri="{BB962C8B-B14F-4D97-AF65-F5344CB8AC3E}">
        <p14:creationId xmlns:p14="http://schemas.microsoft.com/office/powerpoint/2010/main" val="192712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Application Content</a:t>
            </a:r>
          </a:p>
        </p:txBody>
      </p:sp>
      <p:sp>
        <p:nvSpPr>
          <p:cNvPr id="3" name="Content Placeholder 2"/>
          <p:cNvSpPr>
            <a:spLocks noGrp="1"/>
          </p:cNvSpPr>
          <p:nvPr>
            <p:ph idx="1"/>
          </p:nvPr>
        </p:nvSpPr>
        <p:spPr>
          <a:xfrm>
            <a:off x="838200" y="1825625"/>
            <a:ext cx="10515600" cy="4756604"/>
          </a:xfrm>
        </p:spPr>
        <p:txBody>
          <a:bodyPr>
            <a:normAutofit fontScale="92500" lnSpcReduction="10000"/>
          </a:bodyPr>
          <a:lstStyle/>
          <a:p>
            <a:pPr marL="0" indent="0">
              <a:buNone/>
            </a:pPr>
            <a:r>
              <a:rPr lang="en-US" dirty="0"/>
              <a:t>Link: </a:t>
            </a:r>
            <a:r>
              <a:rPr lang="en-US" dirty="0">
                <a:hlinkClick r:id="rId2"/>
              </a:rPr>
              <a:t>https://www.nsfgrfp.org/applicants/application_components</a:t>
            </a:r>
            <a:r>
              <a:rPr lang="en-US" dirty="0"/>
              <a:t> </a:t>
            </a:r>
          </a:p>
          <a:p>
            <a:endParaRPr lang="en-US" dirty="0"/>
          </a:p>
          <a:p>
            <a:pPr marL="514350" indent="-514350">
              <a:buFont typeface="+mj-lt"/>
              <a:buAutoNum type="arabicPeriod"/>
            </a:pPr>
            <a:r>
              <a:rPr lang="en-US" dirty="0"/>
              <a:t>Personal, Relevant Background and Future Goals Statement</a:t>
            </a:r>
          </a:p>
          <a:p>
            <a:pPr lvl="1"/>
            <a:r>
              <a:rPr lang="en-US" dirty="0"/>
              <a:t>3 Page Max</a:t>
            </a:r>
          </a:p>
          <a:p>
            <a:pPr marL="514350" indent="-514350">
              <a:buFont typeface="+mj-lt"/>
              <a:buAutoNum type="arabicPeriod"/>
            </a:pPr>
            <a:r>
              <a:rPr lang="en-US" dirty="0"/>
              <a:t>Graduate Research Plan Statement</a:t>
            </a:r>
          </a:p>
          <a:p>
            <a:pPr lvl="1"/>
            <a:r>
              <a:rPr lang="en-US" dirty="0"/>
              <a:t>2 Page Max</a:t>
            </a:r>
          </a:p>
          <a:p>
            <a:pPr marL="514350" indent="-514350">
              <a:buFont typeface="+mj-lt"/>
              <a:buAutoNum type="arabicPeriod"/>
            </a:pPr>
            <a:r>
              <a:rPr lang="en-US" dirty="0"/>
              <a:t>Three Letters of Reference</a:t>
            </a:r>
          </a:p>
          <a:p>
            <a:pPr lvl="1"/>
            <a:r>
              <a:rPr lang="en-US" dirty="0"/>
              <a:t>Five slots</a:t>
            </a:r>
          </a:p>
          <a:p>
            <a:pPr lvl="1"/>
            <a:r>
              <a:rPr lang="en-US" dirty="0"/>
              <a:t>2 Page Max</a:t>
            </a:r>
          </a:p>
          <a:p>
            <a:pPr marL="514350" indent="-514350">
              <a:buFont typeface="+mj-lt"/>
              <a:buAutoNum type="arabicPeriod"/>
            </a:pPr>
            <a:r>
              <a:rPr lang="en-US" dirty="0"/>
              <a:t>Academic Transcripts</a:t>
            </a:r>
          </a:p>
          <a:p>
            <a:pPr marL="514350" indent="-514350">
              <a:buFont typeface="+mj-lt"/>
              <a:buAutoNum type="arabicPeriod"/>
            </a:pPr>
            <a:r>
              <a:rPr lang="en-US" dirty="0"/>
              <a:t>Fastlane forms…</a:t>
            </a:r>
          </a:p>
        </p:txBody>
      </p:sp>
    </p:spTree>
    <p:extLst>
      <p:ext uri="{BB962C8B-B14F-4D97-AF65-F5344CB8AC3E}">
        <p14:creationId xmlns:p14="http://schemas.microsoft.com/office/powerpoint/2010/main" val="3379463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6096"/>
            <a:ext cx="10515600" cy="1325563"/>
          </a:xfrm>
        </p:spPr>
        <p:txBody>
          <a:bodyPr/>
          <a:lstStyle/>
          <a:p>
            <a:r>
              <a:rPr lang="en-US" dirty="0"/>
              <a:t>GRFP Basic Review Process</a:t>
            </a:r>
          </a:p>
        </p:txBody>
      </p:sp>
      <p:sp>
        <p:nvSpPr>
          <p:cNvPr id="3" name="Content Placeholder 2"/>
          <p:cNvSpPr>
            <a:spLocks noGrp="1"/>
          </p:cNvSpPr>
          <p:nvPr>
            <p:ph idx="1"/>
          </p:nvPr>
        </p:nvSpPr>
        <p:spPr>
          <a:xfrm>
            <a:off x="838200" y="1547381"/>
            <a:ext cx="10226040" cy="5201762"/>
          </a:xfrm>
        </p:spPr>
        <p:txBody>
          <a:bodyPr>
            <a:normAutofit/>
          </a:bodyPr>
          <a:lstStyle/>
          <a:p>
            <a:r>
              <a:rPr lang="en-US" dirty="0"/>
              <a:t>Each application receives  three reviewers</a:t>
            </a:r>
          </a:p>
          <a:p>
            <a:r>
              <a:rPr lang="en-US" dirty="0"/>
              <a:t>Each reviewer reviews  40 to 60 applications</a:t>
            </a:r>
          </a:p>
          <a:p>
            <a:pPr lvl="1"/>
            <a:r>
              <a:rPr lang="en-US" dirty="0"/>
              <a:t>No too much spent for each review, most likely 5 to 10 min per review</a:t>
            </a:r>
          </a:p>
          <a:p>
            <a:r>
              <a:rPr lang="en-US" dirty="0"/>
              <a:t>Reviewers divided into panels, about 30 per panel</a:t>
            </a:r>
          </a:p>
          <a:p>
            <a:r>
              <a:rPr lang="en-US" dirty="0"/>
              <a:t>Each application is discussed for about 5 min</a:t>
            </a:r>
          </a:p>
          <a:p>
            <a:r>
              <a:rPr lang="en-US" dirty="0"/>
              <a:t>Evaluated considering student’s level</a:t>
            </a:r>
          </a:p>
          <a:p>
            <a:pPr lvl="1"/>
            <a:r>
              <a:rPr lang="en-US" dirty="0"/>
              <a:t>UG senior has a lower bar than 1</a:t>
            </a:r>
            <a:r>
              <a:rPr lang="en-US" baseline="30000" dirty="0"/>
              <a:t>st</a:t>
            </a:r>
            <a:r>
              <a:rPr lang="en-US" dirty="0"/>
              <a:t> year grad student, has lower bar than </a:t>
            </a:r>
            <a:br>
              <a:rPr lang="en-US" dirty="0"/>
            </a:br>
            <a:r>
              <a:rPr lang="en-US" dirty="0"/>
              <a:t>2</a:t>
            </a:r>
            <a:r>
              <a:rPr lang="en-US" baseline="30000" dirty="0"/>
              <a:t>nd</a:t>
            </a:r>
            <a:r>
              <a:rPr lang="en-US" dirty="0"/>
              <a:t> year grad student, …</a:t>
            </a:r>
          </a:p>
          <a:p>
            <a:pPr marL="457200" lvl="1" indent="0">
              <a:buNone/>
            </a:pPr>
            <a:endParaRPr lang="en-US" dirty="0"/>
          </a:p>
          <a:p>
            <a:endParaRPr lang="en-US" dirty="0"/>
          </a:p>
        </p:txBody>
      </p:sp>
    </p:spTree>
    <p:extLst>
      <p:ext uri="{BB962C8B-B14F-4D97-AF65-F5344CB8AC3E}">
        <p14:creationId xmlns:p14="http://schemas.microsoft.com/office/powerpoint/2010/main" val="3491115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2246</TotalTime>
  <Words>836</Words>
  <Application>Microsoft Office PowerPoint</Application>
  <PresentationFormat>Widescreen</PresentationFormat>
  <Paragraphs>173</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Algerian</vt:lpstr>
      <vt:lpstr>Arial</vt:lpstr>
      <vt:lpstr>Calibri</vt:lpstr>
      <vt:lpstr>Calibri Light</vt:lpstr>
      <vt:lpstr>Franklin Gothic Heavy</vt:lpstr>
      <vt:lpstr>Office Theme</vt:lpstr>
      <vt:lpstr>Fellowships and How To Write a successful One </vt:lpstr>
      <vt:lpstr>External Fellowships (I)</vt:lpstr>
      <vt:lpstr>External Fellowships (II)</vt:lpstr>
      <vt:lpstr>External Fellowships (III)</vt:lpstr>
      <vt:lpstr>National Science Foundation</vt:lpstr>
      <vt:lpstr>PowerPoint Presentation</vt:lpstr>
      <vt:lpstr>GRFP Eligibility</vt:lpstr>
      <vt:lpstr>Basic Application Content</vt:lpstr>
      <vt:lpstr>GRFP Basic Review Process</vt:lpstr>
      <vt:lpstr>Google PhD Fellowship Program</vt:lpstr>
      <vt:lpstr>Know Your Audience…</vt:lpstr>
      <vt:lpstr>Building a Statement</vt:lpstr>
      <vt:lpstr>3-Page Personal Statement</vt:lpstr>
      <vt:lpstr>2-Page Research Statement</vt:lpstr>
      <vt:lpstr>PowerPoint Presentation</vt:lpstr>
    </vt:vector>
  </TitlesOfParts>
  <Company>UofU Dept of Chemical Engineering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Butterfield</dc:creator>
  <cp:lastModifiedBy>Taieb Znati</cp:lastModifiedBy>
  <cp:revision>131</cp:revision>
  <dcterms:created xsi:type="dcterms:W3CDTF">2016-08-09T15:23:57Z</dcterms:created>
  <dcterms:modified xsi:type="dcterms:W3CDTF">2019-10-09T17:36:26Z</dcterms:modified>
</cp:coreProperties>
</file>