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57" r:id="rId3"/>
    <p:sldId id="258" r:id="rId4"/>
    <p:sldId id="262" r:id="rId5"/>
    <p:sldId id="263" r:id="rId6"/>
    <p:sldId id="264" r:id="rId7"/>
    <p:sldId id="265" r:id="rId8"/>
    <p:sldId id="267" r:id="rId9"/>
    <p:sldId id="284" r:id="rId10"/>
    <p:sldId id="268" r:id="rId11"/>
    <p:sldId id="269" r:id="rId12"/>
    <p:sldId id="285" r:id="rId13"/>
    <p:sldId id="270" r:id="rId14"/>
    <p:sldId id="271" r:id="rId15"/>
    <p:sldId id="272" r:id="rId16"/>
    <p:sldId id="273" r:id="rId17"/>
    <p:sldId id="274" r:id="rId18"/>
    <p:sldId id="276" r:id="rId19"/>
    <p:sldId id="277" r:id="rId20"/>
    <p:sldId id="278" r:id="rId21"/>
    <p:sldId id="282" r:id="rId22"/>
  </p:sldIdLst>
  <p:sldSz cx="9144000" cy="6858000" type="screen4x3"/>
  <p:notesSz cx="7010400" cy="92233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1285D40-7199-4E8F-B8DB-DB04D12A213E}">
          <p14:sldIdLst>
            <p14:sldId id="256"/>
          </p14:sldIdLst>
        </p14:section>
        <p14:section name="Untitled Section" id="{33E6CC41-0493-421A-80AA-BBF1C487B885}">
          <p14:sldIdLst>
            <p14:sldId id="257"/>
            <p14:sldId id="258"/>
            <p14:sldId id="262"/>
            <p14:sldId id="263"/>
            <p14:sldId id="264"/>
            <p14:sldId id="265"/>
            <p14:sldId id="267"/>
            <p14:sldId id="284"/>
            <p14:sldId id="268"/>
            <p14:sldId id="269"/>
            <p14:sldId id="285"/>
            <p14:sldId id="270"/>
            <p14:sldId id="271"/>
            <p14:sldId id="272"/>
            <p14:sldId id="273"/>
            <p14:sldId id="274"/>
            <p14:sldId id="276"/>
            <p14:sldId id="277"/>
            <p14:sldId id="278"/>
            <p14:sldId id="282"/>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9617" autoAdjust="0"/>
    <p:restoredTop sz="94041" autoAdjust="0"/>
  </p:normalViewPr>
  <p:slideViewPr>
    <p:cSldViewPr>
      <p:cViewPr>
        <p:scale>
          <a:sx n="50" d="100"/>
          <a:sy n="50" d="100"/>
        </p:scale>
        <p:origin x="-504" y="-1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30"/>
    </p:cViewPr>
  </p:sorterViewPr>
  <p:notesViewPr>
    <p:cSldViewPr>
      <p:cViewPr varScale="1">
        <p:scale>
          <a:sx n="50" d="100"/>
          <a:sy n="50" d="100"/>
        </p:scale>
        <p:origin x="-2934" y="-102"/>
      </p:cViewPr>
      <p:guideLst>
        <p:guide orient="horz" pos="2905"/>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169"/>
          </a:xfrm>
          <a:prstGeom prst="rect">
            <a:avLst/>
          </a:prstGeom>
        </p:spPr>
        <p:txBody>
          <a:bodyPr vert="horz" lIns="92757" tIns="46378" rIns="92757" bIns="46378"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169"/>
          </a:xfrm>
          <a:prstGeom prst="rect">
            <a:avLst/>
          </a:prstGeom>
        </p:spPr>
        <p:txBody>
          <a:bodyPr vert="horz" lIns="92757" tIns="46378" rIns="92757" bIns="46378" rtlCol="0"/>
          <a:lstStyle>
            <a:lvl1pPr algn="r">
              <a:defRPr sz="1200"/>
            </a:lvl1pPr>
          </a:lstStyle>
          <a:p>
            <a:fld id="{43DF695B-5A6C-434F-8D78-C18DB2241ABD}" type="datetimeFigureOut">
              <a:rPr lang="en-US" smtClean="0"/>
              <a:t>1/27/2014</a:t>
            </a:fld>
            <a:endParaRPr lang="en-US"/>
          </a:p>
        </p:txBody>
      </p:sp>
      <p:sp>
        <p:nvSpPr>
          <p:cNvPr id="4" name="Footer Placeholder 3"/>
          <p:cNvSpPr>
            <a:spLocks noGrp="1"/>
          </p:cNvSpPr>
          <p:nvPr>
            <p:ph type="ftr" sz="quarter" idx="2"/>
          </p:nvPr>
        </p:nvSpPr>
        <p:spPr>
          <a:xfrm>
            <a:off x="0" y="8760605"/>
            <a:ext cx="3037840" cy="461169"/>
          </a:xfrm>
          <a:prstGeom prst="rect">
            <a:avLst/>
          </a:prstGeom>
        </p:spPr>
        <p:txBody>
          <a:bodyPr vert="horz" lIns="92757" tIns="46378" rIns="92757" bIns="46378"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60605"/>
            <a:ext cx="3037840" cy="461169"/>
          </a:xfrm>
          <a:prstGeom prst="rect">
            <a:avLst/>
          </a:prstGeom>
        </p:spPr>
        <p:txBody>
          <a:bodyPr vert="horz" lIns="92757" tIns="46378" rIns="92757" bIns="46378" rtlCol="0" anchor="b"/>
          <a:lstStyle>
            <a:lvl1pPr algn="r">
              <a:defRPr sz="1200"/>
            </a:lvl1pPr>
          </a:lstStyle>
          <a:p>
            <a:fld id="{5848A670-5110-4F81-8268-E4D421C9EF8C}" type="slidenum">
              <a:rPr lang="en-US" smtClean="0"/>
              <a:t>‹#›</a:t>
            </a:fld>
            <a:endParaRPr lang="en-US"/>
          </a:p>
        </p:txBody>
      </p:sp>
    </p:spTree>
    <p:extLst>
      <p:ext uri="{BB962C8B-B14F-4D97-AF65-F5344CB8AC3E}">
        <p14:creationId xmlns:p14="http://schemas.microsoft.com/office/powerpoint/2010/main" val="16227592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169"/>
          </a:xfrm>
          <a:prstGeom prst="rect">
            <a:avLst/>
          </a:prstGeom>
        </p:spPr>
        <p:txBody>
          <a:bodyPr vert="horz" lIns="92757" tIns="46378" rIns="92757" bIns="46378" rtlCol="0"/>
          <a:lstStyle>
            <a:lvl1pPr algn="l">
              <a:defRPr sz="1200"/>
            </a:lvl1pPr>
          </a:lstStyle>
          <a:p>
            <a:endParaRPr lang="en-US"/>
          </a:p>
        </p:txBody>
      </p:sp>
      <p:sp>
        <p:nvSpPr>
          <p:cNvPr id="3" name="Date Placeholder 2"/>
          <p:cNvSpPr>
            <a:spLocks noGrp="1"/>
          </p:cNvSpPr>
          <p:nvPr>
            <p:ph type="dt" idx="1"/>
          </p:nvPr>
        </p:nvSpPr>
        <p:spPr>
          <a:xfrm>
            <a:off x="3970938" y="0"/>
            <a:ext cx="3037840" cy="461169"/>
          </a:xfrm>
          <a:prstGeom prst="rect">
            <a:avLst/>
          </a:prstGeom>
        </p:spPr>
        <p:txBody>
          <a:bodyPr vert="horz" lIns="92757" tIns="46378" rIns="92757" bIns="46378" rtlCol="0"/>
          <a:lstStyle>
            <a:lvl1pPr algn="r">
              <a:defRPr sz="1200"/>
            </a:lvl1pPr>
          </a:lstStyle>
          <a:p>
            <a:fld id="{E8821CBC-5682-40C9-B567-FE216EDABDEE}" type="datetimeFigureOut">
              <a:rPr lang="en-US" smtClean="0"/>
              <a:t>1/27/2014</a:t>
            </a:fld>
            <a:endParaRPr lang="en-US"/>
          </a:p>
        </p:txBody>
      </p:sp>
      <p:sp>
        <p:nvSpPr>
          <p:cNvPr id="4" name="Slide Image Placeholder 3"/>
          <p:cNvSpPr>
            <a:spLocks noGrp="1" noRot="1" noChangeAspect="1"/>
          </p:cNvSpPr>
          <p:nvPr>
            <p:ph type="sldImg" idx="2"/>
          </p:nvPr>
        </p:nvSpPr>
        <p:spPr>
          <a:xfrm>
            <a:off x="1198563" y="692150"/>
            <a:ext cx="4613275" cy="3459163"/>
          </a:xfrm>
          <a:prstGeom prst="rect">
            <a:avLst/>
          </a:prstGeom>
          <a:noFill/>
          <a:ln w="12700">
            <a:solidFill>
              <a:prstClr val="black"/>
            </a:solidFill>
          </a:ln>
        </p:spPr>
        <p:txBody>
          <a:bodyPr vert="horz" lIns="92757" tIns="46378" rIns="92757" bIns="46378" rtlCol="0" anchor="ctr"/>
          <a:lstStyle/>
          <a:p>
            <a:endParaRPr lang="en-US"/>
          </a:p>
        </p:txBody>
      </p:sp>
      <p:sp>
        <p:nvSpPr>
          <p:cNvPr id="5" name="Notes Placeholder 4"/>
          <p:cNvSpPr>
            <a:spLocks noGrp="1"/>
          </p:cNvSpPr>
          <p:nvPr>
            <p:ph type="body" sz="quarter" idx="3"/>
          </p:nvPr>
        </p:nvSpPr>
        <p:spPr>
          <a:xfrm>
            <a:off x="701040" y="4381103"/>
            <a:ext cx="5608320" cy="4150519"/>
          </a:xfrm>
          <a:prstGeom prst="rect">
            <a:avLst/>
          </a:prstGeom>
        </p:spPr>
        <p:txBody>
          <a:bodyPr vert="horz" lIns="92757" tIns="46378" rIns="92757" bIns="4637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60605"/>
            <a:ext cx="3037840" cy="461169"/>
          </a:xfrm>
          <a:prstGeom prst="rect">
            <a:avLst/>
          </a:prstGeom>
        </p:spPr>
        <p:txBody>
          <a:bodyPr vert="horz" lIns="92757" tIns="46378" rIns="92757" bIns="46378"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60605"/>
            <a:ext cx="3037840" cy="461169"/>
          </a:xfrm>
          <a:prstGeom prst="rect">
            <a:avLst/>
          </a:prstGeom>
        </p:spPr>
        <p:txBody>
          <a:bodyPr vert="horz" lIns="92757" tIns="46378" rIns="92757" bIns="46378" rtlCol="0" anchor="b"/>
          <a:lstStyle>
            <a:lvl1pPr algn="r">
              <a:defRPr sz="1200"/>
            </a:lvl1pPr>
          </a:lstStyle>
          <a:p>
            <a:fld id="{378BD453-24E4-4607-B4E7-D2BF6F5E0E55}" type="slidenum">
              <a:rPr lang="en-US" smtClean="0"/>
              <a:t>‹#›</a:t>
            </a:fld>
            <a:endParaRPr lang="en-US"/>
          </a:p>
        </p:txBody>
      </p:sp>
    </p:spTree>
    <p:extLst>
      <p:ext uri="{BB962C8B-B14F-4D97-AF65-F5344CB8AC3E}">
        <p14:creationId xmlns:p14="http://schemas.microsoft.com/office/powerpoint/2010/main" val="26422385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Main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2066544"/>
            <a:ext cx="8229600" cy="3733800"/>
          </a:xfrm>
        </p:spPr>
        <p:txBody>
          <a:bodyPr>
            <a:noAutofit/>
          </a:bodyPr>
          <a:lstStyle>
            <a:lvl1pPr marL="283464" indent="-283464">
              <a:defRPr sz="2400"/>
            </a:lvl1pPr>
            <a:lvl2pPr marL="566928" indent="-283464">
              <a:defRPr sz="2400"/>
            </a:lvl2pPr>
            <a:lvl3pPr marL="850392" indent="-283464">
              <a:defRPr sz="2400"/>
            </a:lvl3pPr>
            <a:lvl4pPr marL="1133856" indent="-283464">
              <a:defRPr sz="2400"/>
            </a:lvl4pPr>
            <a:lvl5pPr marL="1417320" indent="-283464">
              <a:defRPr sz="2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itle 1"/>
          <p:cNvSpPr txBox="1">
            <a:spLocks/>
          </p:cNvSpPr>
          <p:nvPr userDrawn="1"/>
        </p:nvSpPr>
        <p:spPr>
          <a:xfrm>
            <a:off x="457200" y="2011680"/>
            <a:ext cx="8229600" cy="530352"/>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a:solidFill>
                  <a:srgbClr val="C90000"/>
                </a:solidFill>
                <a:latin typeface="+mj-lt"/>
                <a:ea typeface="+mj-ea"/>
                <a:cs typeface="+mj-cs"/>
              </a:defRPr>
            </a:lvl1pPr>
          </a:lstStyle>
          <a:p>
            <a:endParaRPr lang="en-US" sz="2800" dirty="0"/>
          </a:p>
        </p:txBody>
      </p:sp>
    </p:spTree>
    <p:extLst>
      <p:ext uri="{BB962C8B-B14F-4D97-AF65-F5344CB8AC3E}">
        <p14:creationId xmlns:p14="http://schemas.microsoft.com/office/powerpoint/2010/main" val="3234176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Main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1252728"/>
            <a:ext cx="8229600" cy="1143000"/>
          </a:xfrm>
        </p:spPr>
        <p:txBody>
          <a:bodyPr/>
          <a:lstStyle>
            <a:lvl1pPr>
              <a:defRPr/>
            </a:lvl1pPr>
          </a:lstStyle>
          <a:p>
            <a:r>
              <a:rPr lang="en-US" dirty="0" smtClean="0"/>
              <a:t>Click To Edit Master </a:t>
            </a:r>
            <a:br>
              <a:rPr lang="en-US" dirty="0" smtClean="0"/>
            </a:br>
            <a:r>
              <a:rPr lang="en-US" dirty="0" smtClean="0"/>
              <a:t>Title Style</a:t>
            </a:r>
            <a:endParaRPr lang="en-US" dirty="0"/>
          </a:p>
        </p:txBody>
      </p:sp>
      <p:sp>
        <p:nvSpPr>
          <p:cNvPr id="3" name="Content Placeholder 2"/>
          <p:cNvSpPr>
            <a:spLocks noGrp="1"/>
          </p:cNvSpPr>
          <p:nvPr>
            <p:ph idx="1"/>
          </p:nvPr>
        </p:nvSpPr>
        <p:spPr>
          <a:xfrm>
            <a:off x="457200" y="2624328"/>
            <a:ext cx="8229600" cy="3733800"/>
          </a:xfrm>
        </p:spPr>
        <p:txBody>
          <a:bodyPr>
            <a:noAutofit/>
          </a:bodyPr>
          <a:lstStyle>
            <a:lvl1pPr marL="283464" indent="-283464">
              <a:defRPr sz="2400"/>
            </a:lvl1pPr>
            <a:lvl2pPr marL="566928" indent="-283464">
              <a:defRPr sz="2400"/>
            </a:lvl2pPr>
            <a:lvl3pPr marL="850392" indent="-283464">
              <a:defRPr sz="2400"/>
            </a:lvl3pPr>
            <a:lvl4pPr marL="1133856" indent="-283464">
              <a:defRPr sz="2400"/>
            </a:lvl4pPr>
            <a:lvl5pPr marL="1417320" indent="-283464">
              <a:defRPr sz="2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itle 1"/>
          <p:cNvSpPr txBox="1">
            <a:spLocks/>
          </p:cNvSpPr>
          <p:nvPr userDrawn="1"/>
        </p:nvSpPr>
        <p:spPr>
          <a:xfrm>
            <a:off x="457200" y="2011680"/>
            <a:ext cx="8229600" cy="530352"/>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a:solidFill>
                  <a:srgbClr val="C90000"/>
                </a:solidFill>
                <a:latin typeface="+mj-lt"/>
                <a:ea typeface="+mj-ea"/>
                <a:cs typeface="+mj-cs"/>
              </a:defRPr>
            </a:lvl1pPr>
          </a:lstStyle>
          <a:p>
            <a:endParaRPr lang="en-US" sz="2800" dirty="0"/>
          </a:p>
        </p:txBody>
      </p:sp>
    </p:spTree>
    <p:extLst>
      <p:ext uri="{BB962C8B-B14F-4D97-AF65-F5344CB8AC3E}">
        <p14:creationId xmlns:p14="http://schemas.microsoft.com/office/powerpoint/2010/main" val="35519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2819399"/>
            <a:ext cx="8229600" cy="3200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idx="13"/>
          </p:nvPr>
        </p:nvSpPr>
        <p:spPr>
          <a:xfrm>
            <a:off x="457200" y="2119923"/>
            <a:ext cx="8229600" cy="527539"/>
          </a:xfrm>
          <a:prstGeom prst="rect">
            <a:avLst/>
          </a:prstGeom>
        </p:spPr>
        <p:txBody>
          <a:bodyPr/>
          <a:lstStyle>
            <a:lvl1pPr marL="0" indent="0">
              <a:buNone/>
              <a:defRPr sz="2800">
                <a:solidFill>
                  <a:srgbClr val="C90000"/>
                </a:solidFill>
              </a:defRPr>
            </a:lvl1pPr>
            <a:lvl2pPr marL="457200" indent="0">
              <a:buNone/>
              <a:defRPr/>
            </a:lvl2pPr>
          </a:lstStyle>
          <a:p>
            <a:pPr lvl="0"/>
            <a:r>
              <a:rPr lang="en-US" dirty="0" smtClean="0"/>
              <a:t>Click to edit Master text styles</a:t>
            </a:r>
          </a:p>
        </p:txBody>
      </p:sp>
    </p:spTree>
    <p:extLst>
      <p:ext uri="{BB962C8B-B14F-4D97-AF65-F5344CB8AC3E}">
        <p14:creationId xmlns:p14="http://schemas.microsoft.com/office/powerpoint/2010/main" val="2816947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5"/>
            <a:ext cx="7772400" cy="1470025"/>
          </a:xfrm>
        </p:spPr>
        <p:txBody>
          <a:bodyPr/>
          <a:lstStyle>
            <a:lvl1pPr algn="ctr">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7" name="Picture 6" descr="PEPFAR_NIH_Logo.png"/>
          <p:cNvPicPr>
            <a:picLocks noChangeAspect="1"/>
          </p:cNvPicPr>
          <p:nvPr userDrawn="1"/>
        </p:nvPicPr>
        <p:blipFill rotWithShape="1">
          <a:blip r:embed="rId3" cstate="print">
            <a:extLst>
              <a:ext uri="{28A0092B-C50C-407E-A947-70E740481C1C}">
                <a14:useLocalDpi xmlns:a14="http://schemas.microsoft.com/office/drawing/2010/main" val="0"/>
              </a:ext>
            </a:extLst>
          </a:blip>
          <a:srcRect t="44887" r="45907"/>
          <a:stretch/>
        </p:blipFill>
        <p:spPr>
          <a:xfrm>
            <a:off x="2971801" y="5638800"/>
            <a:ext cx="3104662" cy="983595"/>
          </a:xfrm>
          <a:prstGeom prst="rect">
            <a:avLst/>
          </a:prstGeom>
        </p:spPr>
      </p:pic>
    </p:spTree>
    <p:extLst>
      <p:ext uri="{BB962C8B-B14F-4D97-AF65-F5344CB8AC3E}">
        <p14:creationId xmlns:p14="http://schemas.microsoft.com/office/powerpoint/2010/main" val="352627494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13816" y="2441448"/>
            <a:ext cx="7772400" cy="859536"/>
          </a:xfrm>
        </p:spPr>
        <p:txBody>
          <a:bodyPr anchor="t">
            <a:noAutofit/>
          </a:bodyPr>
          <a:lstStyle>
            <a:lvl1pPr algn="ctr">
              <a:defRPr sz="4400" b="0" cap="none"/>
            </a:lvl1pPr>
          </a:lstStyle>
          <a:p>
            <a:r>
              <a:rPr lang="en-US" dirty="0" smtClean="0"/>
              <a:t>Click To Edit Master Title Style</a:t>
            </a:r>
            <a:endParaRPr lang="en-US" dirty="0"/>
          </a:p>
        </p:txBody>
      </p:sp>
    </p:spTree>
    <p:extLst>
      <p:ext uri="{BB962C8B-B14F-4D97-AF65-F5344CB8AC3E}">
        <p14:creationId xmlns:p14="http://schemas.microsoft.com/office/powerpoint/2010/main" val="1223961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2209800"/>
            <a:ext cx="4038600" cy="3916363"/>
          </a:xfrm>
        </p:spPr>
        <p:txBody>
          <a:bodyPr>
            <a:normAutofit/>
          </a:bodyPr>
          <a:lstStyle>
            <a:lvl1pPr marL="283464" indent="-283464">
              <a:defRPr sz="2400"/>
            </a:lvl1pPr>
            <a:lvl2pPr marL="566928" indent="-283464">
              <a:defRPr sz="2400"/>
            </a:lvl2pPr>
            <a:lvl3pPr marL="850392" indent="-283464">
              <a:defRPr sz="2400"/>
            </a:lvl3pPr>
            <a:lvl4pPr marL="1133856" indent="-283464">
              <a:defRPr sz="2400"/>
            </a:lvl4pPr>
            <a:lvl5pPr marL="1417320" indent="-283464">
              <a:defRPr sz="2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2209800"/>
            <a:ext cx="4038600" cy="3916363"/>
          </a:xfrm>
        </p:spPr>
        <p:txBody>
          <a:bodyPr/>
          <a:lstStyle>
            <a:lvl1pPr marL="0" indent="0">
              <a:buNone/>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Tree>
    <p:extLst>
      <p:ext uri="{BB962C8B-B14F-4D97-AF65-F5344CB8AC3E}">
        <p14:creationId xmlns:p14="http://schemas.microsoft.com/office/powerpoint/2010/main" val="889431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no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1252728"/>
            <a:ext cx="8229600" cy="685800"/>
          </a:xfrm>
        </p:spPr>
        <p:txBody>
          <a:bodyPr anchor="b">
            <a:noAutofit/>
          </a:bodyPr>
          <a:lstStyle>
            <a:lvl1pPr algn="ctr">
              <a:defRPr sz="4000" b="0"/>
            </a:lvl1pPr>
          </a:lstStyle>
          <a:p>
            <a:r>
              <a:rPr lang="en-US" dirty="0" smtClean="0"/>
              <a:t>Click To Edit Master Title Style</a:t>
            </a:r>
            <a:endParaRPr lang="en-US" dirty="0"/>
          </a:p>
        </p:txBody>
      </p:sp>
      <p:sp>
        <p:nvSpPr>
          <p:cNvPr id="3" name="Picture Placeholder 2"/>
          <p:cNvSpPr>
            <a:spLocks noGrp="1"/>
          </p:cNvSpPr>
          <p:nvPr>
            <p:ph type="pic" idx="1"/>
          </p:nvPr>
        </p:nvSpPr>
        <p:spPr>
          <a:xfrm>
            <a:off x="457200" y="2167128"/>
            <a:ext cx="8229600" cy="4114800"/>
          </a:xfrm>
        </p:spPr>
        <p:txBody>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Tree>
    <p:extLst>
      <p:ext uri="{BB962C8B-B14F-4D97-AF65-F5344CB8AC3E}">
        <p14:creationId xmlns:p14="http://schemas.microsoft.com/office/powerpoint/2010/main" val="1415914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userDrawn="1">
  <p:cSld name="Blank">
    <p:spTree>
      <p:nvGrpSpPr>
        <p:cNvPr id="1" name=""/>
        <p:cNvGrpSpPr/>
        <p:nvPr/>
      </p:nvGrpSpPr>
      <p:grpSpPr>
        <a:xfrm>
          <a:off x="0" y="0"/>
          <a:ext cx="0" cy="0"/>
          <a:chOff x="0" y="0"/>
          <a:chExt cx="0" cy="0"/>
        </a:xfrm>
      </p:grpSpPr>
      <p:sp>
        <p:nvSpPr>
          <p:cNvPr id="7" name="Picture Placeholder 2"/>
          <p:cNvSpPr>
            <a:spLocks noGrp="1"/>
          </p:cNvSpPr>
          <p:nvPr>
            <p:ph type="pic" idx="1"/>
          </p:nvPr>
        </p:nvSpPr>
        <p:spPr>
          <a:xfrm>
            <a:off x="457200" y="1252728"/>
            <a:ext cx="8229600" cy="4843272"/>
          </a:xfrm>
        </p:spPr>
        <p:txBody>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Tree>
    <p:extLst>
      <p:ext uri="{BB962C8B-B14F-4D97-AF65-F5344CB8AC3E}">
        <p14:creationId xmlns:p14="http://schemas.microsoft.com/office/powerpoint/2010/main" val="1530544241"/>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Autofit/>
          </a:bodyPr>
          <a:lstStyle>
            <a:lvl1pPr>
              <a:defRPr sz="40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2119923"/>
            <a:ext cx="8229600" cy="527539"/>
          </a:xfrm>
          <a:prstGeom prst="rect">
            <a:avLst/>
          </a:prstGeom>
        </p:spPr>
        <p:txBody>
          <a:bodyPr/>
          <a:lstStyle>
            <a:lvl1pPr marL="0" indent="0">
              <a:buNone/>
              <a:defRPr sz="2800">
                <a:solidFill>
                  <a:srgbClr val="C90000"/>
                </a:solidFill>
              </a:defRPr>
            </a:lvl1pPr>
          </a:lstStyle>
          <a:p>
            <a:pPr lvl="0"/>
            <a:r>
              <a:rPr lang="en-US" dirty="0" smtClean="0"/>
              <a:t>Click to edit Master text styles</a:t>
            </a:r>
            <a:endParaRPr lang="en-US" dirty="0"/>
          </a:p>
        </p:txBody>
      </p:sp>
      <p:sp>
        <p:nvSpPr>
          <p:cNvPr id="7" name="Picture Placeholder 2"/>
          <p:cNvSpPr>
            <a:spLocks noGrp="1"/>
          </p:cNvSpPr>
          <p:nvPr>
            <p:ph type="pic" idx="10"/>
          </p:nvPr>
        </p:nvSpPr>
        <p:spPr>
          <a:xfrm>
            <a:off x="457200" y="2816352"/>
            <a:ext cx="8229600" cy="3566160"/>
          </a:xfrm>
        </p:spPr>
        <p:txBody>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Tree>
    <p:extLst>
      <p:ext uri="{BB962C8B-B14F-4D97-AF65-F5344CB8AC3E}">
        <p14:creationId xmlns:p14="http://schemas.microsoft.com/office/powerpoint/2010/main" val="3703848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252728"/>
            <a:ext cx="8229600" cy="6858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2066544"/>
            <a:ext cx="8229600" cy="4334256"/>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 Placeholder 2"/>
          <p:cNvSpPr txBox="1">
            <a:spLocks/>
          </p:cNvSpPr>
          <p:nvPr userDrawn="1"/>
        </p:nvSpPr>
        <p:spPr>
          <a:xfrm>
            <a:off x="457200" y="2012464"/>
            <a:ext cx="8229600" cy="527539"/>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endParaRPr lang="en-US" dirty="0">
              <a:solidFill>
                <a:srgbClr val="C90000"/>
              </a:solidFill>
            </a:endParaRPr>
          </a:p>
        </p:txBody>
      </p:sp>
    </p:spTree>
    <p:extLst>
      <p:ext uri="{BB962C8B-B14F-4D97-AF65-F5344CB8AC3E}">
        <p14:creationId xmlns:p14="http://schemas.microsoft.com/office/powerpoint/2010/main" val="852331840"/>
      </p:ext>
    </p:extLst>
  </p:cSld>
  <p:clrMap bg1="lt1" tx1="dk1" bg2="lt2" tx2="dk2" accent1="accent1" accent2="accent2" accent3="accent3" accent4="accent4" accent5="accent5" accent6="accent6" hlink="hlink" folHlink="folHlink"/>
  <p:sldLayoutIdLst>
    <p:sldLayoutId id="2147483650" r:id="rId1"/>
    <p:sldLayoutId id="2147483666" r:id="rId2"/>
    <p:sldLayoutId id="2147483664" r:id="rId3"/>
    <p:sldLayoutId id="2147483649" r:id="rId4"/>
    <p:sldLayoutId id="2147483651" r:id="rId5"/>
    <p:sldLayoutId id="2147483652" r:id="rId6"/>
    <p:sldLayoutId id="2147483657" r:id="rId7"/>
    <p:sldLayoutId id="2147483659" r:id="rId8"/>
    <p:sldLayoutId id="2147483665" r:id="rId9"/>
  </p:sldLayoutIdLst>
  <p:txStyles>
    <p:titleStyle>
      <a:lvl1pPr algn="l" defTabSz="914400" rtl="0" eaLnBrk="1" latinLnBrk="0" hangingPunct="1">
        <a:spcBef>
          <a:spcPct val="0"/>
        </a:spcBef>
        <a:buNone/>
        <a:defRPr sz="4000" kern="1200">
          <a:solidFill>
            <a:srgbClr val="C90000"/>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hyperlink" Target="http://altweb.jhsph.edu/pubs/books/humane_exp/het-toc"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hyperlink" Target="http://oba.od.nih.gov/biosecurity/pdf/Framework%20for%20transmittal%200807_Sept07.pdf" TargetMode="Externa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hyperlink" Target="http://www.isscr.org/docs/default-source/hesc-guidelines/isscrhescguidelines2006.pdf" TargetMode="Externa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hyperlink" Target="http://www.nap.edu/readingroom/books/obas"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hyperlink" Target="http://ori.hhs.gov/nprm-regulation" TargetMode="Externa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Research Integrity and Ethics</a:t>
            </a:r>
            <a:endParaRPr lang="en-US" dirty="0"/>
          </a:p>
        </p:txBody>
      </p:sp>
      <p:sp>
        <p:nvSpPr>
          <p:cNvPr id="5" name="Subtitle 4"/>
          <p:cNvSpPr>
            <a:spLocks noGrp="1"/>
          </p:cNvSpPr>
          <p:nvPr>
            <p:ph type="subTitle" idx="1"/>
          </p:nvPr>
        </p:nvSpPr>
        <p:spPr/>
        <p:txBody>
          <a:bodyPr/>
          <a:lstStyle/>
          <a:p>
            <a:r>
              <a:rPr lang="en-US" dirty="0" err="1" smtClean="0"/>
              <a:t>Wilna</a:t>
            </a:r>
            <a:r>
              <a:rPr lang="en-US" dirty="0" smtClean="0"/>
              <a:t> </a:t>
            </a:r>
            <a:r>
              <a:rPr lang="en-US" dirty="0" smtClean="0"/>
              <a:t>Venter, M.A., M.Ed.</a:t>
            </a:r>
            <a:endParaRPr lang="en-US" dirty="0"/>
          </a:p>
          <a:p>
            <a:r>
              <a:rPr lang="en-US" dirty="0" smtClean="0"/>
              <a:t>Cluster Manager: Strategic Support</a:t>
            </a:r>
          </a:p>
          <a:p>
            <a:r>
              <a:rPr lang="en-US" dirty="0" smtClean="0"/>
              <a:t>University of Cape Town Research Office</a:t>
            </a:r>
          </a:p>
        </p:txBody>
      </p:sp>
    </p:spTree>
    <p:extLst>
      <p:ext uri="{BB962C8B-B14F-4D97-AF65-F5344CB8AC3E}">
        <p14:creationId xmlns:p14="http://schemas.microsoft.com/office/powerpoint/2010/main" val="35940982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dirty="0" smtClean="0"/>
              <a:t>Animal </a:t>
            </a:r>
            <a:r>
              <a:rPr lang="en-ZA" dirty="0"/>
              <a:t>S</a:t>
            </a:r>
            <a:r>
              <a:rPr lang="en-ZA" dirty="0" smtClean="0"/>
              <a:t>ubjects</a:t>
            </a:r>
            <a:endParaRPr lang="en-ZA" dirty="0"/>
          </a:p>
        </p:txBody>
      </p:sp>
      <p:sp>
        <p:nvSpPr>
          <p:cNvPr id="5" name="Content Placeholder 2"/>
          <p:cNvSpPr>
            <a:spLocks noGrp="1"/>
          </p:cNvSpPr>
          <p:nvPr>
            <p:ph idx="1"/>
          </p:nvPr>
        </p:nvSpPr>
        <p:spPr/>
        <p:txBody>
          <a:bodyPr/>
          <a:lstStyle/>
          <a:p>
            <a:pPr marL="0" indent="0">
              <a:buNone/>
            </a:pPr>
            <a:r>
              <a:rPr lang="en-ZA" dirty="0" smtClean="0"/>
              <a:t>Cruelty to Animals Act—1876 </a:t>
            </a:r>
          </a:p>
          <a:p>
            <a:pPr marL="0" indent="0">
              <a:buNone/>
            </a:pPr>
            <a:endParaRPr lang="en-ZA" dirty="0" smtClean="0"/>
          </a:p>
          <a:p>
            <a:pPr marL="0" indent="0">
              <a:buNone/>
            </a:pPr>
            <a:r>
              <a:rPr lang="en-ZA" dirty="0" smtClean="0"/>
              <a:t>The central problem is determining </a:t>
            </a:r>
            <a:r>
              <a:rPr lang="en-ZA" dirty="0"/>
              <a:t>what is and what is not </a:t>
            </a:r>
            <a:r>
              <a:rPr lang="en-ZA" dirty="0" smtClean="0"/>
              <a:t>humane treatment of animals, </a:t>
            </a:r>
            <a:r>
              <a:rPr lang="en-ZA" dirty="0"/>
              <a:t>and how </a:t>
            </a:r>
            <a:r>
              <a:rPr lang="en-ZA" dirty="0" smtClean="0"/>
              <a:t>humane treatment can </a:t>
            </a:r>
            <a:r>
              <a:rPr lang="en-ZA" dirty="0"/>
              <a:t>be promoted without prejudice to scientific and medical aims </a:t>
            </a:r>
            <a:endParaRPr lang="en-ZA" dirty="0" smtClean="0"/>
          </a:p>
          <a:p>
            <a:pPr marL="0" indent="0">
              <a:buNone/>
            </a:pPr>
            <a:endParaRPr lang="en-ZA" sz="2800" dirty="0" smtClean="0"/>
          </a:p>
          <a:p>
            <a:pPr marL="0" indent="0">
              <a:buNone/>
            </a:pPr>
            <a:r>
              <a:rPr lang="en-ZA" sz="1800" b="1" dirty="0" smtClean="0"/>
              <a:t>Resource: </a:t>
            </a:r>
            <a:r>
              <a:rPr lang="en-ZA" sz="1800" dirty="0"/>
              <a:t>Russell, W.M.S., &amp; Burch ,R.L. (1959): Principles of Humane Animal Experimentation. Charles C. Thomas, Springfield, </a:t>
            </a:r>
            <a:r>
              <a:rPr lang="en-ZA" sz="1800" dirty="0" smtClean="0"/>
              <a:t>IL. Excerpts </a:t>
            </a:r>
            <a:r>
              <a:rPr lang="en-ZA" sz="1800" dirty="0"/>
              <a:t>available at </a:t>
            </a:r>
            <a:r>
              <a:rPr lang="en-ZA" sz="1800" dirty="0">
                <a:hlinkClick r:id="rId2"/>
              </a:rPr>
              <a:t>http://altweb.jhsph.edu/pubs/books/humane_exp/het-toc</a:t>
            </a:r>
            <a:endParaRPr lang="en-ZA" sz="1800" dirty="0"/>
          </a:p>
          <a:p>
            <a:pPr marL="514350" indent="-514350">
              <a:buFont typeface="+mj-lt"/>
              <a:buAutoNum type="alphaLcPeriod"/>
            </a:pPr>
            <a:endParaRPr lang="en-ZA" dirty="0"/>
          </a:p>
        </p:txBody>
      </p:sp>
    </p:spTree>
    <p:extLst>
      <p:ext uri="{BB962C8B-B14F-4D97-AF65-F5344CB8AC3E}">
        <p14:creationId xmlns:p14="http://schemas.microsoft.com/office/powerpoint/2010/main" val="14006361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dirty="0" smtClean="0"/>
              <a:t>Publications and Authorship</a:t>
            </a:r>
            <a:endParaRPr lang="en-ZA" dirty="0"/>
          </a:p>
        </p:txBody>
      </p:sp>
      <p:sp>
        <p:nvSpPr>
          <p:cNvPr id="5" name="Content Placeholder 2"/>
          <p:cNvSpPr>
            <a:spLocks noGrp="1"/>
          </p:cNvSpPr>
          <p:nvPr>
            <p:ph idx="1"/>
          </p:nvPr>
        </p:nvSpPr>
        <p:spPr/>
        <p:txBody>
          <a:bodyPr/>
          <a:lstStyle/>
          <a:p>
            <a:r>
              <a:rPr lang="en-ZA" dirty="0" smtClean="0"/>
              <a:t>Research is incomplete until published</a:t>
            </a:r>
          </a:p>
          <a:p>
            <a:r>
              <a:rPr lang="en-ZA" dirty="0" smtClean="0"/>
              <a:t>Publication is not merely a matter of credit </a:t>
            </a:r>
          </a:p>
          <a:p>
            <a:r>
              <a:rPr lang="en-ZA" dirty="0" smtClean="0"/>
              <a:t>There are significant responsibilities in publishing, including accurate, complete, clear, and unbiased representation of the research</a:t>
            </a:r>
          </a:p>
          <a:p>
            <a:r>
              <a:rPr lang="en-ZA" dirty="0" smtClean="0"/>
              <a:t>Authorship: </a:t>
            </a:r>
          </a:p>
          <a:p>
            <a:pPr lvl="1"/>
            <a:r>
              <a:rPr lang="en-ZA" dirty="0" smtClean="0"/>
              <a:t>Credit </a:t>
            </a:r>
          </a:p>
          <a:p>
            <a:pPr lvl="1"/>
            <a:r>
              <a:rPr lang="en-ZA" dirty="0" smtClean="0"/>
              <a:t>Responsibility for any deficits</a:t>
            </a:r>
          </a:p>
          <a:p>
            <a:pPr lvl="1"/>
            <a:r>
              <a:rPr lang="en-ZA" dirty="0" smtClean="0"/>
              <a:t>Transparency</a:t>
            </a:r>
          </a:p>
          <a:p>
            <a:pPr lvl="1"/>
            <a:r>
              <a:rPr lang="en-ZA" dirty="0" smtClean="0"/>
              <a:t>Who should be an author?</a:t>
            </a:r>
          </a:p>
        </p:txBody>
      </p:sp>
    </p:spTree>
    <p:extLst>
      <p:ext uri="{BB962C8B-B14F-4D97-AF65-F5344CB8AC3E}">
        <p14:creationId xmlns:p14="http://schemas.microsoft.com/office/powerpoint/2010/main" val="17811246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dirty="0" smtClean="0"/>
              <a:t>Publications and Authorship </a:t>
            </a:r>
            <a:r>
              <a:rPr lang="en-ZA" i="1" dirty="0" smtClean="0"/>
              <a:t>(cont.)</a:t>
            </a:r>
            <a:endParaRPr lang="en-ZA" i="1" dirty="0"/>
          </a:p>
        </p:txBody>
      </p:sp>
      <p:sp>
        <p:nvSpPr>
          <p:cNvPr id="5" name="Content Placeholder 2"/>
          <p:cNvSpPr>
            <a:spLocks noGrp="1"/>
          </p:cNvSpPr>
          <p:nvPr>
            <p:ph idx="1"/>
          </p:nvPr>
        </p:nvSpPr>
        <p:spPr/>
        <p:txBody>
          <a:bodyPr/>
          <a:lstStyle/>
          <a:p>
            <a:r>
              <a:rPr lang="en-ZA" dirty="0" smtClean="0"/>
              <a:t>According to the International Committee of Medical Journal Editors (2006), someone should be listed as an author if and only if they have done all of the following: </a:t>
            </a:r>
          </a:p>
          <a:p>
            <a:pPr lvl="1"/>
            <a:r>
              <a:rPr lang="en-ZA" dirty="0" smtClean="0"/>
              <a:t>Made substantial contributions to conception and design, acquisition of data, or analysis and interpretation of data;</a:t>
            </a:r>
          </a:p>
          <a:p>
            <a:pPr lvl="1"/>
            <a:r>
              <a:rPr lang="en-ZA" dirty="0" smtClean="0"/>
              <a:t>Drafted the article or revised it critically for important intellectual content; and</a:t>
            </a:r>
          </a:p>
          <a:p>
            <a:pPr lvl="1"/>
            <a:r>
              <a:rPr lang="en-ZA" dirty="0" smtClean="0"/>
              <a:t>Approved of the final version to be published.</a:t>
            </a:r>
            <a:endParaRPr lang="en-ZA" dirty="0"/>
          </a:p>
        </p:txBody>
      </p:sp>
    </p:spTree>
    <p:extLst>
      <p:ext uri="{BB962C8B-B14F-4D97-AF65-F5344CB8AC3E}">
        <p14:creationId xmlns:p14="http://schemas.microsoft.com/office/powerpoint/2010/main" val="16970324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dirty="0" smtClean="0"/>
              <a:t>Biosecurity</a:t>
            </a:r>
            <a:endParaRPr lang="en-ZA" dirty="0"/>
          </a:p>
        </p:txBody>
      </p:sp>
      <p:sp>
        <p:nvSpPr>
          <p:cNvPr id="5" name="Content Placeholder 2"/>
          <p:cNvSpPr>
            <a:spLocks noGrp="1"/>
          </p:cNvSpPr>
          <p:nvPr>
            <p:ph idx="1"/>
          </p:nvPr>
        </p:nvSpPr>
        <p:spPr/>
        <p:txBody>
          <a:bodyPr/>
          <a:lstStyle/>
          <a:p>
            <a:pPr marL="0" indent="0">
              <a:buNone/>
            </a:pPr>
            <a:r>
              <a:rPr lang="en-ZA" b="1" dirty="0" smtClean="0">
                <a:solidFill>
                  <a:srgbClr val="C90000"/>
                </a:solidFill>
              </a:rPr>
              <a:t>Biosecurity:</a:t>
            </a:r>
            <a:r>
              <a:rPr lang="en-ZA" dirty="0" smtClean="0">
                <a:solidFill>
                  <a:srgbClr val="C90000"/>
                </a:solidFill>
              </a:rPr>
              <a:t> </a:t>
            </a:r>
            <a:r>
              <a:rPr lang="en-ZA" dirty="0" smtClean="0"/>
              <a:t>efforts </a:t>
            </a:r>
            <a:r>
              <a:rPr lang="en-ZA" dirty="0"/>
              <a:t>designed to minimize the likelihood that biological research will be misused for malicious </a:t>
            </a:r>
            <a:r>
              <a:rPr lang="en-ZA" dirty="0" smtClean="0"/>
              <a:t>purposes, such as bioweapons</a:t>
            </a:r>
            <a:r>
              <a:rPr lang="en-ZA" dirty="0"/>
              <a:t>. </a:t>
            </a:r>
            <a:endParaRPr lang="en-ZA" dirty="0" smtClean="0"/>
          </a:p>
          <a:p>
            <a:pPr marL="0" indent="0">
              <a:buNone/>
            </a:pPr>
            <a:endParaRPr lang="en-ZA" dirty="0" smtClean="0"/>
          </a:p>
          <a:p>
            <a:pPr marL="0" indent="0">
              <a:buNone/>
            </a:pPr>
            <a:r>
              <a:rPr lang="en-ZA" b="1" dirty="0" smtClean="0">
                <a:solidFill>
                  <a:srgbClr val="C90000"/>
                </a:solidFill>
              </a:rPr>
              <a:t>Dual-use research:</a:t>
            </a:r>
            <a:r>
              <a:rPr lang="en-ZA" dirty="0" smtClean="0">
                <a:solidFill>
                  <a:srgbClr val="C90000"/>
                </a:solidFill>
              </a:rPr>
              <a:t> </a:t>
            </a:r>
            <a:r>
              <a:rPr lang="en-ZA" dirty="0" smtClean="0"/>
              <a:t>any </a:t>
            </a:r>
            <a:r>
              <a:rPr lang="en-ZA" dirty="0"/>
              <a:t>type of legitimate life sciences research </a:t>
            </a:r>
            <a:r>
              <a:rPr lang="en-ZA" dirty="0" smtClean="0"/>
              <a:t>that has </a:t>
            </a:r>
            <a:r>
              <a:rPr lang="en-ZA" dirty="0"/>
              <a:t>the potential to be misused for </a:t>
            </a:r>
            <a:r>
              <a:rPr lang="en-ZA" dirty="0" smtClean="0"/>
              <a:t>malicious purposes.</a:t>
            </a:r>
          </a:p>
          <a:p>
            <a:endParaRPr lang="en-ZA" dirty="0" smtClean="0"/>
          </a:p>
          <a:p>
            <a:pPr marL="0" indent="0">
              <a:buNone/>
            </a:pPr>
            <a:r>
              <a:rPr lang="en-ZA" sz="1800" b="1" dirty="0" smtClean="0"/>
              <a:t>Resource: </a:t>
            </a:r>
            <a:r>
              <a:rPr lang="en-ZA" sz="1800" dirty="0" smtClean="0"/>
              <a:t>National Science Advisory Board for Biosecurity . (2007). </a:t>
            </a:r>
            <a:r>
              <a:rPr lang="en-ZA" sz="1800" i="1" dirty="0" smtClean="0"/>
              <a:t>Proposed </a:t>
            </a:r>
            <a:r>
              <a:rPr lang="en-ZA" sz="1800" i="1" dirty="0"/>
              <a:t>Framework for the Oversight of Dual Use Life Sciences Research: Strategies for Minimizing the Potential Misuse of Research </a:t>
            </a:r>
            <a:r>
              <a:rPr lang="en-ZA" sz="1800" i="1" dirty="0" smtClean="0"/>
              <a:t>Information</a:t>
            </a:r>
            <a:r>
              <a:rPr lang="en-ZA" sz="1800" dirty="0" smtClean="0"/>
              <a:t>.</a:t>
            </a:r>
            <a:r>
              <a:rPr lang="en-US" sz="1800" dirty="0"/>
              <a:t> </a:t>
            </a:r>
            <a:r>
              <a:rPr lang="en-US" sz="1800" dirty="0" smtClean="0">
                <a:hlinkClick r:id="rId2"/>
              </a:rPr>
              <a:t>http</a:t>
            </a:r>
            <a:r>
              <a:rPr lang="en-US" sz="1800" dirty="0">
                <a:hlinkClick r:id="rId2"/>
              </a:rPr>
              <a:t>://</a:t>
            </a:r>
            <a:r>
              <a:rPr lang="en-US" sz="1800" dirty="0" smtClean="0">
                <a:hlinkClick r:id="rId2"/>
              </a:rPr>
              <a:t>oba.od.nih.gov/</a:t>
            </a:r>
            <a:br>
              <a:rPr lang="en-US" sz="1800" dirty="0" smtClean="0">
                <a:hlinkClick r:id="rId2"/>
              </a:rPr>
            </a:br>
            <a:r>
              <a:rPr lang="en-US" sz="1800" dirty="0" smtClean="0">
                <a:hlinkClick r:id="rId2"/>
              </a:rPr>
              <a:t>biosecurity/</a:t>
            </a:r>
            <a:r>
              <a:rPr lang="en-US" sz="1800" dirty="0" err="1" smtClean="0">
                <a:hlinkClick r:id="rId2"/>
              </a:rPr>
              <a:t>pdf</a:t>
            </a:r>
            <a:r>
              <a:rPr lang="en-US" sz="1800" dirty="0" smtClean="0">
                <a:hlinkClick r:id="rId2"/>
              </a:rPr>
              <a:t>/Framework%20for%20transmittal%200807_Sept07.pdf</a:t>
            </a:r>
            <a:endParaRPr lang="en-ZA" sz="1800" dirty="0"/>
          </a:p>
          <a:p>
            <a:pPr marL="0" indent="0">
              <a:buNone/>
            </a:pPr>
            <a:endParaRPr lang="en-ZA" dirty="0"/>
          </a:p>
          <a:p>
            <a:pPr marL="0" indent="0">
              <a:buNone/>
            </a:pPr>
            <a:endParaRPr lang="en-ZA" dirty="0"/>
          </a:p>
        </p:txBody>
      </p:sp>
    </p:spTree>
    <p:extLst>
      <p:ext uri="{BB962C8B-B14F-4D97-AF65-F5344CB8AC3E}">
        <p14:creationId xmlns:p14="http://schemas.microsoft.com/office/powerpoint/2010/main" val="33443482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dirty="0" smtClean="0"/>
              <a:t>Collaboration</a:t>
            </a:r>
            <a:endParaRPr lang="en-ZA" dirty="0"/>
          </a:p>
        </p:txBody>
      </p:sp>
      <p:sp>
        <p:nvSpPr>
          <p:cNvPr id="5" name="Content Placeholder 2"/>
          <p:cNvSpPr>
            <a:spLocks noGrp="1"/>
          </p:cNvSpPr>
          <p:nvPr>
            <p:ph idx="1"/>
          </p:nvPr>
        </p:nvSpPr>
        <p:spPr/>
        <p:txBody>
          <a:bodyPr/>
          <a:lstStyle/>
          <a:p>
            <a:pPr marL="0" indent="0">
              <a:buNone/>
            </a:pPr>
            <a:r>
              <a:rPr lang="en-ZA" dirty="0" smtClean="0"/>
              <a:t>CHALLENGE: communication about what is to be achieved, methodology, and data sharing</a:t>
            </a:r>
          </a:p>
          <a:p>
            <a:endParaRPr lang="en-ZA" dirty="0" smtClean="0"/>
          </a:p>
          <a:p>
            <a:r>
              <a:rPr lang="en-ZA" dirty="0" smtClean="0"/>
              <a:t>Collective skills, knowledge, and resources</a:t>
            </a:r>
          </a:p>
          <a:p>
            <a:r>
              <a:rPr lang="en-ZA" dirty="0" smtClean="0"/>
              <a:t>Funding favours program in which each key area is tied to a recognised expert in that field</a:t>
            </a:r>
          </a:p>
          <a:p>
            <a:r>
              <a:rPr lang="en-ZA" dirty="0" err="1" smtClean="0"/>
              <a:t>Interdisciplinarity</a:t>
            </a:r>
            <a:r>
              <a:rPr lang="en-ZA" dirty="0" smtClean="0"/>
              <a:t> gives rise to significant breakthroughs</a:t>
            </a:r>
          </a:p>
          <a:p>
            <a:r>
              <a:rPr lang="en-ZA" dirty="0" smtClean="0"/>
              <a:t>Private-sector and academic partnerships</a:t>
            </a:r>
          </a:p>
          <a:p>
            <a:endParaRPr lang="en-ZA" dirty="0" smtClean="0"/>
          </a:p>
        </p:txBody>
      </p:sp>
    </p:spTree>
    <p:extLst>
      <p:ext uri="{BB962C8B-B14F-4D97-AF65-F5344CB8AC3E}">
        <p14:creationId xmlns:p14="http://schemas.microsoft.com/office/powerpoint/2010/main" val="14906228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dirty="0" smtClean="0"/>
              <a:t>Conflict of Interest</a:t>
            </a:r>
            <a:endParaRPr lang="en-ZA" dirty="0"/>
          </a:p>
        </p:txBody>
      </p:sp>
      <p:sp>
        <p:nvSpPr>
          <p:cNvPr id="5" name="Content Placeholder 4"/>
          <p:cNvSpPr txBox="1">
            <a:spLocks noGrp="1"/>
          </p:cNvSpPr>
          <p:nvPr>
            <p:ph idx="1"/>
          </p:nvPr>
        </p:nvSpPr>
        <p:spPr>
          <a:xfrm>
            <a:off x="457200" y="2066544"/>
            <a:ext cx="8229600" cy="3308598"/>
          </a:xfrm>
          <a:prstGeom prst="rect">
            <a:avLst/>
          </a:prstGeom>
          <a:noFill/>
        </p:spPr>
        <p:txBody>
          <a:bodyPr wrap="square" rtlCol="0">
            <a:spAutoFit/>
          </a:bodyPr>
          <a:lstStyle/>
          <a:p>
            <a:pPr marL="0" indent="0">
              <a:spcBef>
                <a:spcPts val="600"/>
              </a:spcBef>
              <a:buNone/>
            </a:pPr>
            <a:r>
              <a:rPr lang="en-ZA" sz="2200" dirty="0" smtClean="0">
                <a:solidFill>
                  <a:prstClr val="black"/>
                </a:solidFill>
              </a:rPr>
              <a:t>“A </a:t>
            </a:r>
            <a:r>
              <a:rPr lang="en-ZA" sz="2200" dirty="0">
                <a:solidFill>
                  <a:prstClr val="black"/>
                </a:solidFill>
              </a:rPr>
              <a:t>conflict of interest in research exists when the individual has interests in the outcome of the research that may lead to a personal advantage and that might therefore, in actuality or </a:t>
            </a:r>
            <a:r>
              <a:rPr lang="en-ZA" sz="2200" dirty="0" smtClean="0">
                <a:solidFill>
                  <a:prstClr val="black"/>
                </a:solidFill>
              </a:rPr>
              <a:t>appearance, </a:t>
            </a:r>
            <a:r>
              <a:rPr lang="en-ZA" sz="2200" dirty="0">
                <a:solidFill>
                  <a:prstClr val="black"/>
                </a:solidFill>
              </a:rPr>
              <a:t>compromise the integrity of the research.” </a:t>
            </a:r>
            <a:r>
              <a:rPr lang="en-ZA" sz="2200" dirty="0" smtClean="0">
                <a:solidFill>
                  <a:prstClr val="black"/>
                </a:solidFill>
              </a:rPr>
              <a:t>National Academy of Science, </a:t>
            </a:r>
            <a:r>
              <a:rPr lang="en-ZA" sz="2200" i="1" dirty="0" smtClean="0">
                <a:solidFill>
                  <a:prstClr val="black"/>
                </a:solidFill>
              </a:rPr>
              <a:t>Integrity in Scientific Research</a:t>
            </a:r>
          </a:p>
          <a:p>
            <a:pPr marL="0" indent="0">
              <a:spcBef>
                <a:spcPts val="600"/>
              </a:spcBef>
              <a:buNone/>
            </a:pPr>
            <a:endParaRPr lang="en-ZA" sz="2200" i="1" dirty="0">
              <a:solidFill>
                <a:prstClr val="black"/>
              </a:solidFill>
            </a:endParaRPr>
          </a:p>
          <a:p>
            <a:pPr marL="0" indent="0">
              <a:spcBef>
                <a:spcPts val="600"/>
              </a:spcBef>
              <a:buNone/>
            </a:pPr>
            <a:r>
              <a:rPr lang="en-ZA" sz="1800" b="1" dirty="0" smtClean="0"/>
              <a:t>Resource: </a:t>
            </a:r>
            <a:r>
              <a:rPr lang="en-ZA" sz="1800" dirty="0" err="1"/>
              <a:t>Brainard</a:t>
            </a:r>
            <a:r>
              <a:rPr lang="en-ZA" sz="1800" dirty="0"/>
              <a:t>, J. (2000). The Ties that blind? (Financing that might influence medical research). </a:t>
            </a:r>
            <a:r>
              <a:rPr lang="en-ZA" sz="1800" i="1" dirty="0"/>
              <a:t>Chronicle of Higher Education ,47,</a:t>
            </a:r>
            <a:r>
              <a:rPr lang="en-ZA" sz="1800" dirty="0"/>
              <a:t> A31. </a:t>
            </a:r>
          </a:p>
          <a:p>
            <a:pPr marL="0" indent="0">
              <a:spcBef>
                <a:spcPts val="600"/>
              </a:spcBef>
              <a:buNone/>
            </a:pPr>
            <a:endParaRPr lang="en-ZA" sz="2200" i="1" dirty="0" smtClean="0">
              <a:solidFill>
                <a:prstClr val="black"/>
              </a:solidFill>
            </a:endParaRPr>
          </a:p>
        </p:txBody>
      </p:sp>
    </p:spTree>
    <p:extLst>
      <p:ext uri="{BB962C8B-B14F-4D97-AF65-F5344CB8AC3E}">
        <p14:creationId xmlns:p14="http://schemas.microsoft.com/office/powerpoint/2010/main" val="24419704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dirty="0" smtClean="0"/>
              <a:t>Data Management</a:t>
            </a:r>
            <a:endParaRPr lang="en-ZA" dirty="0"/>
          </a:p>
        </p:txBody>
      </p:sp>
      <p:sp>
        <p:nvSpPr>
          <p:cNvPr id="5" name="Content Placeholder 2"/>
          <p:cNvSpPr>
            <a:spLocks noGrp="1"/>
          </p:cNvSpPr>
          <p:nvPr>
            <p:ph idx="1"/>
          </p:nvPr>
        </p:nvSpPr>
        <p:spPr/>
        <p:txBody>
          <a:bodyPr/>
          <a:lstStyle/>
          <a:p>
            <a:pPr marL="0" indent="0">
              <a:buNone/>
            </a:pPr>
            <a:r>
              <a:rPr lang="en-ZA" dirty="0" smtClean="0"/>
              <a:t>Data acquisition, management, sharing, and ownership</a:t>
            </a:r>
          </a:p>
          <a:p>
            <a:endParaRPr lang="en-ZA" sz="1600" dirty="0" smtClean="0"/>
          </a:p>
          <a:p>
            <a:pPr marL="0" indent="0">
              <a:buNone/>
            </a:pPr>
            <a:r>
              <a:rPr lang="en-ZA" dirty="0" smtClean="0"/>
              <a:t>Responsible conduct of research, therefore,</a:t>
            </a:r>
          </a:p>
          <a:p>
            <a:r>
              <a:rPr lang="en-ZA" dirty="0" smtClean="0"/>
              <a:t>Begins with experimental design and protocol approval; </a:t>
            </a:r>
          </a:p>
          <a:p>
            <a:r>
              <a:rPr lang="en-ZA" dirty="0" smtClean="0"/>
              <a:t>Involves recordkeeping in a way that ensures accuracy and avoids bias; </a:t>
            </a:r>
          </a:p>
          <a:p>
            <a:r>
              <a:rPr lang="en-ZA" dirty="0" smtClean="0"/>
              <a:t>Guides criteria for including and excluding data from statistical analyses; and </a:t>
            </a:r>
          </a:p>
          <a:p>
            <a:r>
              <a:rPr lang="en-ZA" dirty="0" smtClean="0"/>
              <a:t>Entails responsibility for collection, use, and sharing of data.</a:t>
            </a:r>
          </a:p>
          <a:p>
            <a:endParaRPr lang="en-ZA" sz="1200" dirty="0" smtClean="0"/>
          </a:p>
          <a:p>
            <a:pPr marL="0" indent="0">
              <a:buNone/>
            </a:pPr>
            <a:r>
              <a:rPr lang="en-ZA" sz="1800" b="1" dirty="0" smtClean="0"/>
              <a:t>Resource: </a:t>
            </a:r>
            <a:r>
              <a:rPr lang="en-ZA" sz="1800" dirty="0"/>
              <a:t>Department of Health and Human Services .(1990). Workshop on Data Management in Biomedical Research.</a:t>
            </a:r>
          </a:p>
          <a:p>
            <a:endParaRPr lang="en-ZA" dirty="0"/>
          </a:p>
        </p:txBody>
      </p:sp>
    </p:spTree>
    <p:extLst>
      <p:ext uri="{BB962C8B-B14F-4D97-AF65-F5344CB8AC3E}">
        <p14:creationId xmlns:p14="http://schemas.microsoft.com/office/powerpoint/2010/main" val="20327316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dirty="0" smtClean="0"/>
              <a:t>Mentoring</a:t>
            </a:r>
            <a:endParaRPr lang="en-ZA" dirty="0"/>
          </a:p>
        </p:txBody>
      </p:sp>
      <p:sp>
        <p:nvSpPr>
          <p:cNvPr id="6" name="Content Placeholder 2"/>
          <p:cNvSpPr>
            <a:spLocks noGrp="1"/>
          </p:cNvSpPr>
          <p:nvPr>
            <p:ph idx="1"/>
          </p:nvPr>
        </p:nvSpPr>
        <p:spPr/>
        <p:txBody>
          <a:bodyPr/>
          <a:lstStyle/>
          <a:p>
            <a:pPr marL="514350" indent="-514350">
              <a:buFont typeface="+mj-lt"/>
              <a:buAutoNum type="alphaLcPeriod"/>
            </a:pPr>
            <a:r>
              <a:rPr lang="en-ZA" dirty="0" smtClean="0"/>
              <a:t>Promoting responsible conduct of research </a:t>
            </a:r>
          </a:p>
          <a:p>
            <a:pPr marL="514350" indent="-514350">
              <a:buFont typeface="+mj-lt"/>
              <a:buAutoNum type="alphaLcPeriod"/>
            </a:pPr>
            <a:r>
              <a:rPr lang="en-ZA" dirty="0" smtClean="0"/>
              <a:t>Reducing the risk of research misconduct</a:t>
            </a:r>
          </a:p>
          <a:p>
            <a:pPr marL="514350" indent="-514350">
              <a:buFont typeface="+mj-lt"/>
              <a:buAutoNum type="alphaLcPeriod"/>
            </a:pPr>
            <a:endParaRPr lang="en-ZA" dirty="0"/>
          </a:p>
          <a:p>
            <a:pPr marL="0" indent="0">
              <a:buNone/>
            </a:pPr>
            <a:endParaRPr lang="en-ZA" sz="1800" b="1" dirty="0" smtClean="0"/>
          </a:p>
          <a:p>
            <a:pPr marL="0" indent="0">
              <a:buNone/>
            </a:pPr>
            <a:endParaRPr lang="en-ZA" sz="1800" b="1" dirty="0"/>
          </a:p>
          <a:p>
            <a:pPr marL="0" indent="0">
              <a:buNone/>
            </a:pPr>
            <a:r>
              <a:rPr lang="en-ZA" sz="1800" b="1" dirty="0" smtClean="0"/>
              <a:t>Resource: </a:t>
            </a:r>
            <a:r>
              <a:rPr lang="en-ZA" sz="1800" dirty="0" smtClean="0"/>
              <a:t>Eastwood</a:t>
            </a:r>
            <a:r>
              <a:rPr lang="en-ZA" sz="1800" dirty="0"/>
              <a:t>, S., </a:t>
            </a:r>
            <a:r>
              <a:rPr lang="en-ZA" sz="1800" dirty="0" err="1"/>
              <a:t>Derish</a:t>
            </a:r>
            <a:r>
              <a:rPr lang="en-ZA" sz="1800" dirty="0"/>
              <a:t>, P., Leash, E., &amp; Ordway, S. (1996). Ethical issues in biomedical research: Perceptions and practices of postdoctoral research fellows responding to a survey. </a:t>
            </a:r>
            <a:r>
              <a:rPr lang="en-ZA" sz="1800" i="1" dirty="0"/>
              <a:t>Science and Engineering Ethics, 2, </a:t>
            </a:r>
            <a:r>
              <a:rPr lang="en-ZA" sz="1800" dirty="0"/>
              <a:t>89-114. </a:t>
            </a:r>
          </a:p>
          <a:p>
            <a:pPr marL="514350" indent="-514350">
              <a:buFont typeface="+mj-lt"/>
              <a:buAutoNum type="alphaLcPeriod"/>
            </a:pPr>
            <a:endParaRPr lang="en-ZA" dirty="0"/>
          </a:p>
        </p:txBody>
      </p:sp>
    </p:spTree>
    <p:extLst>
      <p:ext uri="{BB962C8B-B14F-4D97-AF65-F5344CB8AC3E}">
        <p14:creationId xmlns:p14="http://schemas.microsoft.com/office/powerpoint/2010/main" val="11443054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dirty="0" smtClean="0"/>
              <a:t>Stem Cell </a:t>
            </a:r>
            <a:r>
              <a:rPr lang="en-ZA" sz="4400" dirty="0" smtClean="0"/>
              <a:t>Research</a:t>
            </a:r>
            <a:endParaRPr lang="en-ZA" dirty="0"/>
          </a:p>
        </p:txBody>
      </p:sp>
      <p:sp>
        <p:nvSpPr>
          <p:cNvPr id="7" name="Content Placeholder 2"/>
          <p:cNvSpPr>
            <a:spLocks noGrp="1"/>
          </p:cNvSpPr>
          <p:nvPr>
            <p:ph idx="1"/>
          </p:nvPr>
        </p:nvSpPr>
        <p:spPr>
          <a:xfrm>
            <a:off x="457200" y="2066544"/>
            <a:ext cx="8534400" cy="3953256"/>
          </a:xfrm>
        </p:spPr>
        <p:txBody>
          <a:bodyPr/>
          <a:lstStyle/>
          <a:p>
            <a:pPr marL="0" indent="0">
              <a:buNone/>
            </a:pPr>
            <a:r>
              <a:rPr lang="en-ZA" sz="1800" dirty="0" smtClean="0"/>
              <a:t>Derivation of human cell lines capable of differentiation into any of the cells of the human body (1998-2008)</a:t>
            </a:r>
          </a:p>
          <a:p>
            <a:pPr marL="0" indent="0">
              <a:buNone/>
            </a:pPr>
            <a:r>
              <a:rPr lang="en-ZA" sz="1800" dirty="0" smtClean="0"/>
              <a:t>International Society for Stem Cell Research: </a:t>
            </a:r>
          </a:p>
          <a:p>
            <a:r>
              <a:rPr lang="en-ZA" sz="1800" dirty="0" smtClean="0"/>
              <a:t>“All experiments pertinent to human embryonic stem cell research…shall be subject to review, approval and </a:t>
            </a:r>
            <a:r>
              <a:rPr lang="en-ZA" sz="1800" dirty="0" err="1" smtClean="0"/>
              <a:t>ongoing</a:t>
            </a:r>
            <a:r>
              <a:rPr lang="en-ZA" sz="1800" dirty="0" smtClean="0"/>
              <a:t> monitoring by a special oversight mechanism or body equipped to evaluate the unique aspects of the science.”</a:t>
            </a:r>
          </a:p>
          <a:p>
            <a:r>
              <a:rPr lang="en-ZA" sz="1800" dirty="0" smtClean="0"/>
              <a:t>“Given current scientific and medical safety concerns, attempts at human reproductive cloning should be prohibited.”</a:t>
            </a:r>
          </a:p>
          <a:p>
            <a:r>
              <a:rPr lang="en-ZA" sz="1800" dirty="0" smtClean="0"/>
              <a:t>“…privacy and confidentiality of personal information should be protected with the utmost care. Caution must also be taken to ensure that persons are not exploited during the procurement process, especially individuals who are vulnerable due to their dependent status or their compromised ability to offer fully voluntary consent.”</a:t>
            </a:r>
          </a:p>
          <a:p>
            <a:endParaRPr lang="en-ZA" sz="800" dirty="0"/>
          </a:p>
          <a:p>
            <a:pPr marL="0" indent="0">
              <a:buNone/>
            </a:pPr>
            <a:r>
              <a:rPr lang="en-ZA" sz="1600" b="1" dirty="0"/>
              <a:t>RESOURCE: </a:t>
            </a:r>
            <a:r>
              <a:rPr lang="en-ZA" sz="1600" dirty="0"/>
              <a:t>International Society for Stem Cell Research. (2006). </a:t>
            </a:r>
            <a:r>
              <a:rPr lang="en-ZA" sz="1600" i="1" dirty="0"/>
              <a:t>Guidelines for the conduct of human embryonic stem cell research. </a:t>
            </a:r>
            <a:r>
              <a:rPr lang="en-US" sz="1600" dirty="0">
                <a:hlinkClick r:id="rId2"/>
              </a:rPr>
              <a:t>http://www.isscr.org/docs/default-source/hesc-guidelines/isscrhescguidelines2006.pdf</a:t>
            </a:r>
            <a:r>
              <a:rPr lang="en-US" sz="1600" dirty="0"/>
              <a:t>.</a:t>
            </a:r>
            <a:endParaRPr lang="en-ZA" sz="1600" dirty="0"/>
          </a:p>
          <a:p>
            <a:endParaRPr lang="en-ZA" sz="1600" dirty="0" smtClean="0"/>
          </a:p>
          <a:p>
            <a:endParaRPr lang="en-ZA" sz="1600" dirty="0"/>
          </a:p>
        </p:txBody>
      </p:sp>
    </p:spTree>
    <p:extLst>
      <p:ext uri="{BB962C8B-B14F-4D97-AF65-F5344CB8AC3E}">
        <p14:creationId xmlns:p14="http://schemas.microsoft.com/office/powerpoint/2010/main" val="24912375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4400" dirty="0" smtClean="0"/>
              <a:t>Research</a:t>
            </a:r>
            <a:r>
              <a:rPr lang="en-ZA" dirty="0" smtClean="0"/>
              <a:t> Misconduct</a:t>
            </a:r>
            <a:endParaRPr lang="en-ZA" dirty="0"/>
          </a:p>
        </p:txBody>
      </p:sp>
      <p:sp>
        <p:nvSpPr>
          <p:cNvPr id="5" name="Content Placeholder 2"/>
          <p:cNvSpPr>
            <a:spLocks noGrp="1"/>
          </p:cNvSpPr>
          <p:nvPr>
            <p:ph idx="1"/>
          </p:nvPr>
        </p:nvSpPr>
        <p:spPr/>
        <p:txBody>
          <a:bodyPr/>
          <a:lstStyle/>
          <a:p>
            <a:pPr marL="0" indent="0">
              <a:buNone/>
            </a:pPr>
            <a:r>
              <a:rPr lang="en-ZA" sz="2000" dirty="0" smtClean="0"/>
              <a:t>Violation of the standard codes of scholarly conduct and ethical behavior in professional scientific research </a:t>
            </a:r>
          </a:p>
          <a:p>
            <a:r>
              <a:rPr lang="en-ZA" sz="2000" dirty="0" smtClean="0"/>
              <a:t>Fabrication </a:t>
            </a:r>
          </a:p>
          <a:p>
            <a:r>
              <a:rPr lang="en-ZA" sz="2000" dirty="0" smtClean="0"/>
              <a:t>Falsification </a:t>
            </a:r>
          </a:p>
          <a:p>
            <a:r>
              <a:rPr lang="en-ZA" sz="2000" dirty="0" smtClean="0"/>
              <a:t>Plagiarism </a:t>
            </a:r>
          </a:p>
          <a:p>
            <a:pPr lvl="1"/>
            <a:r>
              <a:rPr lang="en-ZA" sz="2000" dirty="0" smtClean="0"/>
              <a:t>Plagiarism-fabrication</a:t>
            </a:r>
          </a:p>
          <a:p>
            <a:pPr lvl="1"/>
            <a:r>
              <a:rPr lang="en-ZA" sz="2000" dirty="0" smtClean="0"/>
              <a:t>Self-plagiarism (salami)</a:t>
            </a:r>
          </a:p>
          <a:p>
            <a:r>
              <a:rPr lang="en-ZA" sz="2000" dirty="0" err="1" smtClean="0"/>
              <a:t>Ghostwriting</a:t>
            </a:r>
            <a:endParaRPr lang="en-ZA" sz="2000" dirty="0" smtClean="0"/>
          </a:p>
          <a:p>
            <a:r>
              <a:rPr lang="en-ZA" sz="2000" dirty="0" smtClean="0"/>
              <a:t>Photo manipulation</a:t>
            </a:r>
          </a:p>
          <a:p>
            <a:r>
              <a:rPr lang="en-ZA" sz="2000" dirty="0" smtClean="0"/>
              <a:t>Suppression/</a:t>
            </a:r>
            <a:r>
              <a:rPr lang="en-ZA" sz="2000" dirty="0" err="1" smtClean="0"/>
              <a:t>nonpublication</a:t>
            </a:r>
            <a:r>
              <a:rPr lang="en-ZA" sz="2000" dirty="0" smtClean="0"/>
              <a:t> of data</a:t>
            </a:r>
          </a:p>
          <a:p>
            <a:pPr marL="0" indent="0">
              <a:buNone/>
            </a:pPr>
            <a:r>
              <a:rPr lang="en-ZA" sz="1800" b="1" dirty="0" smtClean="0">
                <a:solidFill>
                  <a:prstClr val="black"/>
                </a:solidFill>
              </a:rPr>
              <a:t>Resource</a:t>
            </a:r>
            <a:r>
              <a:rPr lang="en-ZA" sz="1800" dirty="0" smtClean="0">
                <a:solidFill>
                  <a:prstClr val="black"/>
                </a:solidFill>
              </a:rPr>
              <a:t>: </a:t>
            </a:r>
            <a:r>
              <a:rPr lang="en-ZA" sz="1800" dirty="0">
                <a:solidFill>
                  <a:prstClr val="black"/>
                </a:solidFill>
              </a:rPr>
              <a:t>National Academy of Sciences, National Academy of Engineering, &amp; Institute of Medicine. (1995). </a:t>
            </a:r>
            <a:r>
              <a:rPr lang="en-ZA" sz="1800" i="1" dirty="0">
                <a:solidFill>
                  <a:prstClr val="black"/>
                </a:solidFill>
              </a:rPr>
              <a:t>On Being a Scientist: Responsible Conduct in Research.</a:t>
            </a:r>
            <a:r>
              <a:rPr lang="en-ZA" sz="1800" dirty="0">
                <a:solidFill>
                  <a:prstClr val="black"/>
                </a:solidFill>
              </a:rPr>
              <a:t> </a:t>
            </a:r>
            <a:r>
              <a:rPr lang="en-ZA" sz="1800" dirty="0">
                <a:solidFill>
                  <a:prstClr val="black"/>
                </a:solidFill>
                <a:hlinkClick r:id="rId2"/>
              </a:rPr>
              <a:t>http://www.nap.edu/readingroom/books/obas</a:t>
            </a:r>
            <a:r>
              <a:rPr lang="en-ZA" sz="1800" dirty="0">
                <a:solidFill>
                  <a:prstClr val="black"/>
                </a:solidFill>
              </a:rPr>
              <a:t> </a:t>
            </a:r>
            <a:endParaRPr lang="en-ZA" dirty="0" smtClean="0"/>
          </a:p>
          <a:p>
            <a:pPr lvl="8"/>
            <a:endParaRPr lang="en-ZA" dirty="0" smtClean="0"/>
          </a:p>
          <a:p>
            <a:endParaRPr lang="en-ZA" dirty="0" smtClean="0"/>
          </a:p>
          <a:p>
            <a:endParaRPr lang="en-ZA" dirty="0"/>
          </a:p>
        </p:txBody>
      </p:sp>
    </p:spTree>
    <p:extLst>
      <p:ext uri="{BB962C8B-B14F-4D97-AF65-F5344CB8AC3E}">
        <p14:creationId xmlns:p14="http://schemas.microsoft.com/office/powerpoint/2010/main" val="42750403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dirty="0" smtClean="0"/>
              <a:t>Content</a:t>
            </a:r>
            <a:endParaRPr lang="en-US" dirty="0"/>
          </a:p>
        </p:txBody>
      </p:sp>
      <p:sp>
        <p:nvSpPr>
          <p:cNvPr id="5" name="Content Placeholder 4"/>
          <p:cNvSpPr>
            <a:spLocks noGrp="1"/>
          </p:cNvSpPr>
          <p:nvPr>
            <p:ph idx="1"/>
          </p:nvPr>
        </p:nvSpPr>
        <p:spPr/>
        <p:txBody>
          <a:bodyPr/>
          <a:lstStyle/>
          <a:p>
            <a:r>
              <a:rPr lang="en-ZA" dirty="0"/>
              <a:t>Historical </a:t>
            </a:r>
            <a:r>
              <a:rPr lang="en-ZA" dirty="0" smtClean="0"/>
              <a:t>background </a:t>
            </a:r>
            <a:endParaRPr lang="en-ZA" dirty="0"/>
          </a:p>
          <a:p>
            <a:r>
              <a:rPr lang="en-ZA" dirty="0" smtClean="0"/>
              <a:t>Definition </a:t>
            </a:r>
            <a:r>
              <a:rPr lang="en-ZA" dirty="0"/>
              <a:t>of research </a:t>
            </a:r>
            <a:r>
              <a:rPr lang="en-ZA" dirty="0" smtClean="0"/>
              <a:t>integrity and ethics</a:t>
            </a:r>
            <a:endParaRPr lang="en-ZA" dirty="0"/>
          </a:p>
          <a:p>
            <a:r>
              <a:rPr lang="en-ZA" dirty="0"/>
              <a:t>Responsible conduct of </a:t>
            </a:r>
            <a:r>
              <a:rPr lang="en-ZA" dirty="0" smtClean="0"/>
              <a:t>research</a:t>
            </a:r>
          </a:p>
          <a:p>
            <a:r>
              <a:rPr lang="en-ZA" dirty="0" smtClean="0"/>
              <a:t>NIH compliance requirements</a:t>
            </a:r>
            <a:endParaRPr lang="en-ZA" dirty="0"/>
          </a:p>
          <a:p>
            <a:pPr marL="0" indent="0">
              <a:buNone/>
            </a:pPr>
            <a:endParaRPr lang="en-US" dirty="0"/>
          </a:p>
        </p:txBody>
      </p:sp>
    </p:spTree>
    <p:extLst>
      <p:ext uri="{BB962C8B-B14F-4D97-AF65-F5344CB8AC3E}">
        <p14:creationId xmlns:p14="http://schemas.microsoft.com/office/powerpoint/2010/main" val="27612467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dirty="0" smtClean="0"/>
              <a:t>Whistleblowing</a:t>
            </a:r>
            <a:endParaRPr lang="en-ZA" dirty="0"/>
          </a:p>
        </p:txBody>
      </p:sp>
      <p:sp>
        <p:nvSpPr>
          <p:cNvPr id="3" name="Content Placeholder 2"/>
          <p:cNvSpPr>
            <a:spLocks noGrp="1"/>
          </p:cNvSpPr>
          <p:nvPr>
            <p:ph idx="1"/>
          </p:nvPr>
        </p:nvSpPr>
        <p:spPr>
          <a:xfrm>
            <a:off x="457200" y="2066544"/>
            <a:ext cx="8382000" cy="3733800"/>
          </a:xfrm>
        </p:spPr>
        <p:txBody>
          <a:bodyPr/>
          <a:lstStyle/>
          <a:p>
            <a:pPr marL="0" indent="0">
              <a:buNone/>
            </a:pPr>
            <a:r>
              <a:rPr lang="en-ZA" dirty="0" smtClean="0"/>
              <a:t>Institutions have obligation to address allegations of research misconduct.</a:t>
            </a:r>
          </a:p>
          <a:p>
            <a:pPr marL="0" indent="0">
              <a:buNone/>
            </a:pPr>
            <a:endParaRPr lang="en-ZA" sz="1800" dirty="0" smtClean="0"/>
          </a:p>
          <a:p>
            <a:pPr marL="566928" lvl="2" indent="0">
              <a:buNone/>
            </a:pPr>
            <a:r>
              <a:rPr lang="en-ZA" dirty="0" smtClean="0"/>
              <a:t>“…someone who has witnessed misconduct has an </a:t>
            </a:r>
          </a:p>
          <a:p>
            <a:pPr marL="566928" lvl="2" indent="0">
              <a:buNone/>
            </a:pPr>
            <a:r>
              <a:rPr lang="en-ZA" dirty="0" smtClean="0"/>
              <a:t>unmistakable obligation to act.” </a:t>
            </a:r>
          </a:p>
          <a:p>
            <a:pPr marL="566928" lvl="2" indent="0">
              <a:buNone/>
            </a:pPr>
            <a:r>
              <a:rPr lang="en-ZA" dirty="0" smtClean="0"/>
              <a:t>Institutions should have processes and procedures to investigate misconduct and mete out justice as is appropriate</a:t>
            </a:r>
          </a:p>
          <a:p>
            <a:pPr marL="283464" lvl="1" indent="0">
              <a:buNone/>
            </a:pPr>
            <a:endParaRPr lang="en-ZA" sz="1800" dirty="0" smtClean="0"/>
          </a:p>
          <a:p>
            <a:pPr marL="0" indent="0">
              <a:buNone/>
            </a:pPr>
            <a:r>
              <a:rPr lang="en-ZA" sz="1800" b="1" dirty="0" smtClean="0"/>
              <a:t>Resource</a:t>
            </a:r>
            <a:r>
              <a:rPr lang="en-ZA" sz="1800" dirty="0" smtClean="0"/>
              <a:t>: Department of Health and Human Services. (2000). Public Health Service Standards for the Protection of Research Misconduct </a:t>
            </a:r>
            <a:r>
              <a:rPr lang="en-ZA" sz="1800" dirty="0" err="1" smtClean="0"/>
              <a:t>Whistleblowers</a:t>
            </a:r>
            <a:r>
              <a:rPr lang="en-ZA" sz="1800" dirty="0" smtClean="0"/>
              <a:t>: Notice of proposed rulemaking. Federal Register, 65, 70830-70841. </a:t>
            </a:r>
            <a:r>
              <a:rPr lang="en-US" sz="1800" dirty="0" smtClean="0">
                <a:hlinkClick r:id="rId2"/>
              </a:rPr>
              <a:t>http://ori.hhs.gov/nprm-regulation</a:t>
            </a:r>
            <a:endParaRPr lang="en-ZA" sz="1800" dirty="0" smtClean="0"/>
          </a:p>
        </p:txBody>
      </p:sp>
    </p:spTree>
    <p:extLst>
      <p:ext uri="{BB962C8B-B14F-4D97-AF65-F5344CB8AC3E}">
        <p14:creationId xmlns:p14="http://schemas.microsoft.com/office/powerpoint/2010/main" val="36933838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dirty="0" smtClean="0"/>
              <a:t>NIH Compliance Requirements </a:t>
            </a:r>
            <a:endParaRPr lang="en-ZA" dirty="0"/>
          </a:p>
        </p:txBody>
      </p:sp>
      <p:sp>
        <p:nvSpPr>
          <p:cNvPr id="3" name="Content Placeholder 2"/>
          <p:cNvSpPr>
            <a:spLocks noGrp="1"/>
          </p:cNvSpPr>
          <p:nvPr>
            <p:ph idx="1"/>
          </p:nvPr>
        </p:nvSpPr>
        <p:spPr>
          <a:xfrm>
            <a:off x="457200" y="2819399"/>
            <a:ext cx="8305800" cy="3200400"/>
          </a:xfrm>
        </p:spPr>
        <p:txBody>
          <a:bodyPr/>
          <a:lstStyle/>
          <a:p>
            <a:r>
              <a:rPr lang="en-ZA" sz="2000" dirty="0" smtClean="0"/>
              <a:t>Human subjects </a:t>
            </a:r>
          </a:p>
          <a:p>
            <a:pPr lvl="1"/>
            <a:r>
              <a:rPr lang="en-ZA" sz="2000" dirty="0" smtClean="0"/>
              <a:t>Institutional Review Board: must be registered with Office for Human Research Protection (OHRP) </a:t>
            </a:r>
          </a:p>
          <a:p>
            <a:pPr lvl="1"/>
            <a:r>
              <a:rPr lang="en-ZA" sz="2000" dirty="0" smtClean="0"/>
              <a:t> </a:t>
            </a:r>
            <a:r>
              <a:rPr lang="en-ZA" sz="2000" dirty="0" err="1" smtClean="0"/>
              <a:t>Federalwide</a:t>
            </a:r>
            <a:r>
              <a:rPr lang="en-ZA" sz="2000" dirty="0" smtClean="0"/>
              <a:t> Assurance for the Protection of Human Subjects (HHS) </a:t>
            </a:r>
          </a:p>
          <a:p>
            <a:r>
              <a:rPr lang="en-ZA" sz="2000" dirty="0" smtClean="0"/>
              <a:t>Animal subjects</a:t>
            </a:r>
          </a:p>
          <a:p>
            <a:pPr lvl="1"/>
            <a:r>
              <a:rPr lang="en-ZA" sz="2000" dirty="0" smtClean="0"/>
              <a:t>Institutional Animal Care and Use Committee (IACUC)</a:t>
            </a:r>
          </a:p>
          <a:p>
            <a:pPr lvl="1"/>
            <a:r>
              <a:rPr lang="en-ZA" sz="2000" dirty="0" smtClean="0"/>
              <a:t>Animal Welfare Assurance: Office of Laboratory Animal Welfare (OLAW)</a:t>
            </a:r>
          </a:p>
          <a:p>
            <a:r>
              <a:rPr lang="en-ZA" sz="2000" dirty="0" smtClean="0"/>
              <a:t>Research misconduct policies</a:t>
            </a:r>
          </a:p>
          <a:p>
            <a:r>
              <a:rPr lang="en-ZA" sz="2000" dirty="0" smtClean="0"/>
              <a:t>Conflict of interest policies</a:t>
            </a:r>
          </a:p>
          <a:p>
            <a:endParaRPr lang="en-ZA" sz="2000" dirty="0"/>
          </a:p>
        </p:txBody>
      </p:sp>
      <p:sp>
        <p:nvSpPr>
          <p:cNvPr id="4" name="Content Placeholder 3"/>
          <p:cNvSpPr>
            <a:spLocks noGrp="1"/>
          </p:cNvSpPr>
          <p:nvPr>
            <p:ph idx="13"/>
          </p:nvPr>
        </p:nvSpPr>
        <p:spPr/>
        <p:txBody>
          <a:bodyPr/>
          <a:lstStyle/>
          <a:p>
            <a:r>
              <a:rPr lang="en-ZA" dirty="0" smtClean="0"/>
              <a:t>Institutional policies </a:t>
            </a:r>
            <a:endParaRPr lang="en-ZA" dirty="0"/>
          </a:p>
        </p:txBody>
      </p:sp>
    </p:spTree>
    <p:extLst>
      <p:ext uri="{BB962C8B-B14F-4D97-AF65-F5344CB8AC3E}">
        <p14:creationId xmlns:p14="http://schemas.microsoft.com/office/powerpoint/2010/main" val="27749659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dirty="0" smtClean="0"/>
              <a:t>Historical Background</a:t>
            </a:r>
            <a:endParaRPr lang="en-ZA" dirty="0"/>
          </a:p>
        </p:txBody>
      </p:sp>
      <p:sp>
        <p:nvSpPr>
          <p:cNvPr id="3" name="Content Placeholder 2"/>
          <p:cNvSpPr>
            <a:spLocks noGrp="1"/>
          </p:cNvSpPr>
          <p:nvPr>
            <p:ph idx="1"/>
          </p:nvPr>
        </p:nvSpPr>
        <p:spPr/>
        <p:txBody>
          <a:bodyPr/>
          <a:lstStyle/>
          <a:p>
            <a:r>
              <a:rPr lang="en-ZA" dirty="0"/>
              <a:t>Nuremberg </a:t>
            </a:r>
            <a:r>
              <a:rPr lang="en-ZA" dirty="0" smtClean="0"/>
              <a:t>Code—1946 </a:t>
            </a:r>
            <a:endParaRPr lang="en-ZA" dirty="0"/>
          </a:p>
          <a:p>
            <a:r>
              <a:rPr lang="en-ZA" dirty="0"/>
              <a:t>Declaration of </a:t>
            </a:r>
            <a:r>
              <a:rPr lang="en-ZA" dirty="0" smtClean="0"/>
              <a:t>Helsinki—1964</a:t>
            </a:r>
            <a:endParaRPr lang="en-ZA" dirty="0"/>
          </a:p>
          <a:p>
            <a:r>
              <a:rPr lang="en-ZA" dirty="0" smtClean="0"/>
              <a:t>The </a:t>
            </a:r>
            <a:r>
              <a:rPr lang="en-ZA" dirty="0"/>
              <a:t>Belmont </a:t>
            </a:r>
            <a:r>
              <a:rPr lang="en-ZA" dirty="0" smtClean="0"/>
              <a:t>Report—1979 </a:t>
            </a:r>
            <a:endParaRPr lang="en-ZA" dirty="0"/>
          </a:p>
          <a:p>
            <a:r>
              <a:rPr lang="en-ZA" dirty="0"/>
              <a:t>Singapore Statement on Research </a:t>
            </a:r>
            <a:r>
              <a:rPr lang="en-ZA" dirty="0" smtClean="0"/>
              <a:t>Integrity—2010 </a:t>
            </a:r>
            <a:endParaRPr lang="en-ZA" dirty="0"/>
          </a:p>
          <a:p>
            <a:endParaRPr lang="en-ZA" dirty="0"/>
          </a:p>
        </p:txBody>
      </p:sp>
    </p:spTree>
    <p:extLst>
      <p:ext uri="{BB962C8B-B14F-4D97-AF65-F5344CB8AC3E}">
        <p14:creationId xmlns:p14="http://schemas.microsoft.com/office/powerpoint/2010/main" val="4781868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smtClean="0"/>
              <a:t>Definition of Research Integrity and Ethics</a:t>
            </a:r>
            <a:endParaRPr lang="en-ZA" dirty="0"/>
          </a:p>
        </p:txBody>
      </p:sp>
      <p:sp>
        <p:nvSpPr>
          <p:cNvPr id="5" name="Content Placeholder 4"/>
          <p:cNvSpPr>
            <a:spLocks noGrp="1"/>
          </p:cNvSpPr>
          <p:nvPr>
            <p:ph idx="1"/>
          </p:nvPr>
        </p:nvSpPr>
        <p:spPr/>
        <p:txBody>
          <a:bodyPr/>
          <a:lstStyle/>
          <a:p>
            <a:pPr marL="0" indent="0">
              <a:buNone/>
            </a:pPr>
            <a:r>
              <a:rPr lang="en-ZA" smtClean="0"/>
              <a:t>Research integrity could be defined as (i) active adherence to the (ii) ethical principles and (iii) professional standards essential for the (iv) responsible conduct of research.</a:t>
            </a:r>
          </a:p>
          <a:p>
            <a:endParaRPr lang="en-ZA" smtClean="0"/>
          </a:p>
          <a:p>
            <a:endParaRPr lang="en-ZA" dirty="0" smtClean="0"/>
          </a:p>
        </p:txBody>
      </p:sp>
    </p:spTree>
    <p:extLst>
      <p:ext uri="{BB962C8B-B14F-4D97-AF65-F5344CB8AC3E}">
        <p14:creationId xmlns:p14="http://schemas.microsoft.com/office/powerpoint/2010/main" val="26263725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dirty="0" smtClean="0"/>
              <a:t>Integrity in Research</a:t>
            </a:r>
            <a:endParaRPr lang="en-ZA" dirty="0"/>
          </a:p>
        </p:txBody>
      </p:sp>
      <p:sp>
        <p:nvSpPr>
          <p:cNvPr id="5" name="Content Placeholder 2"/>
          <p:cNvSpPr>
            <a:spLocks noGrp="1"/>
          </p:cNvSpPr>
          <p:nvPr>
            <p:ph idx="1"/>
          </p:nvPr>
        </p:nvSpPr>
        <p:spPr/>
        <p:txBody>
          <a:bodyPr/>
          <a:lstStyle/>
          <a:p>
            <a:pPr marL="0" indent="0">
              <a:buNone/>
            </a:pPr>
            <a:r>
              <a:rPr lang="en-ZA" dirty="0"/>
              <a:t>Research integrity </a:t>
            </a:r>
            <a:r>
              <a:rPr lang="en-ZA" dirty="0" smtClean="0"/>
              <a:t>is an integral part of </a:t>
            </a:r>
            <a:r>
              <a:rPr lang="en-ZA" dirty="0"/>
              <a:t>all of the following stages in research </a:t>
            </a:r>
            <a:r>
              <a:rPr lang="en-ZA" dirty="0" smtClean="0"/>
              <a:t>process:</a:t>
            </a:r>
            <a:endParaRPr lang="en-ZA" dirty="0"/>
          </a:p>
          <a:p>
            <a:r>
              <a:rPr lang="en-ZA" dirty="0"/>
              <a:t>Planning of research</a:t>
            </a:r>
          </a:p>
          <a:p>
            <a:r>
              <a:rPr lang="en-ZA" dirty="0"/>
              <a:t>Conducting the research</a:t>
            </a:r>
          </a:p>
          <a:p>
            <a:r>
              <a:rPr lang="en-ZA" dirty="0"/>
              <a:t>Disseminating results</a:t>
            </a:r>
          </a:p>
          <a:p>
            <a:endParaRPr lang="en-ZA" dirty="0"/>
          </a:p>
        </p:txBody>
      </p:sp>
    </p:spTree>
    <p:extLst>
      <p:ext uri="{BB962C8B-B14F-4D97-AF65-F5344CB8AC3E}">
        <p14:creationId xmlns:p14="http://schemas.microsoft.com/office/powerpoint/2010/main" val="42184084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dirty="0" smtClean="0"/>
              <a:t>Sources Guiding </a:t>
            </a:r>
            <a:r>
              <a:rPr lang="en-ZA" dirty="0"/>
              <a:t>R</a:t>
            </a:r>
            <a:r>
              <a:rPr lang="en-ZA" dirty="0" smtClean="0"/>
              <a:t>esponsible </a:t>
            </a:r>
            <a:r>
              <a:rPr lang="en-ZA" dirty="0"/>
              <a:t>C</a:t>
            </a:r>
            <a:r>
              <a:rPr lang="en-ZA" dirty="0" smtClean="0"/>
              <a:t>onduct </a:t>
            </a:r>
            <a:br>
              <a:rPr lang="en-ZA" dirty="0" smtClean="0"/>
            </a:br>
            <a:r>
              <a:rPr lang="en-ZA" dirty="0" smtClean="0"/>
              <a:t>of Research</a:t>
            </a:r>
            <a:endParaRPr lang="en-ZA" dirty="0"/>
          </a:p>
        </p:txBody>
      </p:sp>
      <p:sp>
        <p:nvSpPr>
          <p:cNvPr id="5" name="Content Placeholder 2"/>
          <p:cNvSpPr>
            <a:spLocks noGrp="1"/>
          </p:cNvSpPr>
          <p:nvPr>
            <p:ph idx="1"/>
          </p:nvPr>
        </p:nvSpPr>
        <p:spPr/>
        <p:txBody>
          <a:bodyPr/>
          <a:lstStyle/>
          <a:p>
            <a:pPr>
              <a:spcBef>
                <a:spcPts val="0"/>
              </a:spcBef>
            </a:pPr>
            <a:r>
              <a:rPr lang="en-ZA" dirty="0" smtClean="0"/>
              <a:t>Professional codes</a:t>
            </a:r>
          </a:p>
          <a:p>
            <a:pPr>
              <a:spcBef>
                <a:spcPts val="0"/>
              </a:spcBef>
            </a:pPr>
            <a:r>
              <a:rPr lang="en-ZA" dirty="0" smtClean="0"/>
              <a:t>Government legislation</a:t>
            </a:r>
          </a:p>
          <a:p>
            <a:pPr>
              <a:spcBef>
                <a:spcPts val="0"/>
              </a:spcBef>
            </a:pPr>
            <a:r>
              <a:rPr lang="en-ZA" dirty="0" smtClean="0"/>
              <a:t>Institutional policies governing</a:t>
            </a:r>
          </a:p>
          <a:p>
            <a:pPr lvl="1">
              <a:spcBef>
                <a:spcPts val="0"/>
              </a:spcBef>
            </a:pPr>
            <a:r>
              <a:rPr lang="en-ZA" dirty="0" smtClean="0"/>
              <a:t>Human subjects</a:t>
            </a:r>
          </a:p>
          <a:p>
            <a:pPr lvl="1">
              <a:spcBef>
                <a:spcPts val="0"/>
              </a:spcBef>
            </a:pPr>
            <a:r>
              <a:rPr lang="en-ZA" dirty="0" smtClean="0"/>
              <a:t>Animal subjects</a:t>
            </a:r>
          </a:p>
          <a:p>
            <a:pPr lvl="1">
              <a:spcBef>
                <a:spcPts val="0"/>
              </a:spcBef>
            </a:pPr>
            <a:r>
              <a:rPr lang="en-ZA" dirty="0" smtClean="0"/>
              <a:t>Research misconduct</a:t>
            </a:r>
          </a:p>
          <a:p>
            <a:pPr lvl="1">
              <a:spcBef>
                <a:spcPts val="0"/>
              </a:spcBef>
            </a:pPr>
            <a:r>
              <a:rPr lang="en-ZA" dirty="0" smtClean="0"/>
              <a:t>Conflicts of interest</a:t>
            </a:r>
          </a:p>
          <a:p>
            <a:pPr>
              <a:spcBef>
                <a:spcPts val="0"/>
              </a:spcBef>
            </a:pPr>
            <a:r>
              <a:rPr lang="en-ZA" dirty="0" smtClean="0"/>
              <a:t>Personal values/responsibility</a:t>
            </a:r>
            <a:endParaRPr lang="en-ZA" dirty="0"/>
          </a:p>
        </p:txBody>
      </p:sp>
    </p:spTree>
    <p:extLst>
      <p:ext uri="{BB962C8B-B14F-4D97-AF65-F5344CB8AC3E}">
        <p14:creationId xmlns:p14="http://schemas.microsoft.com/office/powerpoint/2010/main" val="13331323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dirty="0" smtClean="0"/>
              <a:t>Ethical Principles </a:t>
            </a:r>
            <a:r>
              <a:rPr lang="en-ZA" dirty="0"/>
              <a:t>U</a:t>
            </a:r>
            <a:r>
              <a:rPr lang="en-ZA" dirty="0" smtClean="0"/>
              <a:t>nderlying </a:t>
            </a:r>
            <a:r>
              <a:rPr lang="en-ZA" dirty="0"/>
              <a:t>C</a:t>
            </a:r>
            <a:r>
              <a:rPr lang="en-ZA" dirty="0" smtClean="0"/>
              <a:t>odes and Policies</a:t>
            </a:r>
            <a:endParaRPr lang="en-ZA" dirty="0"/>
          </a:p>
        </p:txBody>
      </p:sp>
      <p:sp>
        <p:nvSpPr>
          <p:cNvPr id="5" name="Content Placeholder 4"/>
          <p:cNvSpPr txBox="1">
            <a:spLocks noGrp="1"/>
          </p:cNvSpPr>
          <p:nvPr>
            <p:ph idx="1"/>
          </p:nvPr>
        </p:nvSpPr>
        <p:spPr>
          <a:prstGeom prst="rect">
            <a:avLst/>
          </a:prstGeom>
          <a:noFill/>
        </p:spPr>
        <p:txBody>
          <a:bodyPr wrap="square" numCol="1" rtlCol="0">
            <a:spAutoFit/>
          </a:bodyPr>
          <a:lstStyle/>
          <a:p>
            <a:pPr marL="285750" indent="-285750">
              <a:spcBef>
                <a:spcPts val="300"/>
              </a:spcBef>
              <a:buFont typeface="Arial" pitchFamily="34" charset="0"/>
              <a:buChar char="•"/>
            </a:pPr>
            <a:r>
              <a:rPr lang="en-ZA" sz="2400" dirty="0"/>
              <a:t>Honesty</a:t>
            </a:r>
          </a:p>
          <a:p>
            <a:pPr marL="285750" indent="-285750">
              <a:spcBef>
                <a:spcPts val="300"/>
              </a:spcBef>
              <a:buFont typeface="Arial" pitchFamily="34" charset="0"/>
              <a:buChar char="•"/>
            </a:pPr>
            <a:r>
              <a:rPr lang="en-ZA" sz="2400" dirty="0" smtClean="0"/>
              <a:t>Objectivity</a:t>
            </a:r>
            <a:endParaRPr lang="en-ZA" sz="2400" dirty="0"/>
          </a:p>
          <a:p>
            <a:pPr marL="285750" indent="-285750">
              <a:spcBef>
                <a:spcPts val="300"/>
              </a:spcBef>
              <a:buFont typeface="Arial" pitchFamily="34" charset="0"/>
              <a:buChar char="•"/>
            </a:pPr>
            <a:r>
              <a:rPr lang="en-ZA" sz="2400" dirty="0" smtClean="0"/>
              <a:t>Integrity</a:t>
            </a:r>
            <a:endParaRPr lang="en-ZA" sz="2400" dirty="0"/>
          </a:p>
          <a:p>
            <a:pPr marL="285750" indent="-285750">
              <a:spcBef>
                <a:spcPts val="300"/>
              </a:spcBef>
              <a:buFont typeface="Arial" pitchFamily="34" charset="0"/>
              <a:buChar char="•"/>
            </a:pPr>
            <a:r>
              <a:rPr lang="en-ZA" sz="2400" dirty="0" smtClean="0"/>
              <a:t>Carefulness</a:t>
            </a:r>
            <a:endParaRPr lang="en-ZA" sz="2400" dirty="0"/>
          </a:p>
          <a:p>
            <a:pPr marL="285750" indent="-285750">
              <a:spcBef>
                <a:spcPts val="300"/>
              </a:spcBef>
              <a:buFont typeface="Arial" pitchFamily="34" charset="0"/>
              <a:buChar char="•"/>
            </a:pPr>
            <a:r>
              <a:rPr lang="en-ZA" sz="2400" dirty="0" smtClean="0"/>
              <a:t>Openness</a:t>
            </a:r>
            <a:endParaRPr lang="en-ZA" sz="2400" dirty="0"/>
          </a:p>
          <a:p>
            <a:pPr marL="285750" indent="-285750">
              <a:spcBef>
                <a:spcPts val="300"/>
              </a:spcBef>
              <a:buFont typeface="Arial" pitchFamily="34" charset="0"/>
              <a:buChar char="•"/>
            </a:pPr>
            <a:r>
              <a:rPr lang="en-ZA" sz="2400" dirty="0" smtClean="0"/>
              <a:t>Respect </a:t>
            </a:r>
            <a:r>
              <a:rPr lang="en-ZA" sz="2400" dirty="0"/>
              <a:t>for </a:t>
            </a:r>
            <a:r>
              <a:rPr lang="en-ZA" sz="2400" dirty="0" smtClean="0"/>
              <a:t>intellectual property</a:t>
            </a:r>
          </a:p>
          <a:p>
            <a:pPr marL="285750" indent="-285750">
              <a:spcBef>
                <a:spcPts val="300"/>
              </a:spcBef>
              <a:buFont typeface="Arial" pitchFamily="34" charset="0"/>
              <a:buChar char="•"/>
            </a:pPr>
            <a:r>
              <a:rPr lang="en-ZA" sz="2400" dirty="0"/>
              <a:t>Confidentiality</a:t>
            </a:r>
          </a:p>
          <a:p>
            <a:pPr marL="285750" indent="-285750">
              <a:spcBef>
                <a:spcPts val="300"/>
              </a:spcBef>
              <a:buFont typeface="Arial" pitchFamily="34" charset="0"/>
              <a:buChar char="•"/>
            </a:pPr>
            <a:r>
              <a:rPr lang="en-ZA" sz="2400" dirty="0"/>
              <a:t>Responsible </a:t>
            </a:r>
            <a:r>
              <a:rPr lang="en-ZA" sz="2400" dirty="0" smtClean="0"/>
              <a:t>publication</a:t>
            </a:r>
            <a:endParaRPr lang="en-ZA" sz="2400" dirty="0"/>
          </a:p>
          <a:p>
            <a:pPr>
              <a:spcBef>
                <a:spcPts val="300"/>
              </a:spcBef>
            </a:pPr>
            <a:endParaRPr lang="en-ZA" sz="2400" dirty="0"/>
          </a:p>
        </p:txBody>
      </p:sp>
      <p:sp>
        <p:nvSpPr>
          <p:cNvPr id="6" name="TextBox 5"/>
          <p:cNvSpPr txBox="1"/>
          <p:nvPr/>
        </p:nvSpPr>
        <p:spPr>
          <a:xfrm>
            <a:off x="5050971" y="2667000"/>
            <a:ext cx="3886200" cy="3046988"/>
          </a:xfrm>
          <a:prstGeom prst="rect">
            <a:avLst/>
          </a:prstGeom>
          <a:noFill/>
        </p:spPr>
        <p:txBody>
          <a:bodyPr wrap="square" rtlCol="0">
            <a:spAutoFit/>
          </a:bodyPr>
          <a:lstStyle/>
          <a:p>
            <a:pPr marL="342900" indent="-342900">
              <a:buFont typeface="Arial" pitchFamily="34" charset="0"/>
              <a:buChar char="•"/>
            </a:pPr>
            <a:r>
              <a:rPr lang="en-ZA" sz="2400" dirty="0" smtClean="0"/>
              <a:t>Responsible mentoring</a:t>
            </a:r>
            <a:endParaRPr lang="en-ZA" sz="2400" dirty="0"/>
          </a:p>
          <a:p>
            <a:pPr marL="342900" indent="-342900">
              <a:buFont typeface="Arial" pitchFamily="34" charset="0"/>
              <a:buChar char="•"/>
            </a:pPr>
            <a:r>
              <a:rPr lang="en-ZA" sz="2400" dirty="0"/>
              <a:t>Respect for colleagues</a:t>
            </a:r>
          </a:p>
          <a:p>
            <a:pPr marL="342900" indent="-342900">
              <a:buFont typeface="Arial" pitchFamily="34" charset="0"/>
              <a:buChar char="•"/>
            </a:pPr>
            <a:r>
              <a:rPr lang="en-ZA" sz="2400" dirty="0"/>
              <a:t>Social </a:t>
            </a:r>
            <a:r>
              <a:rPr lang="en-ZA" sz="2400" dirty="0" smtClean="0"/>
              <a:t>responsibility</a:t>
            </a:r>
            <a:endParaRPr lang="en-ZA" sz="2400" dirty="0"/>
          </a:p>
          <a:p>
            <a:pPr marL="342900" indent="-342900">
              <a:buFont typeface="Arial" pitchFamily="34" charset="0"/>
              <a:buChar char="•"/>
            </a:pPr>
            <a:r>
              <a:rPr lang="en-ZA" sz="2400" dirty="0" smtClean="0"/>
              <a:t>Nondiscrimination</a:t>
            </a:r>
            <a:endParaRPr lang="en-ZA" sz="2400" dirty="0"/>
          </a:p>
          <a:p>
            <a:pPr marL="342900" indent="-342900">
              <a:buFont typeface="Arial" pitchFamily="34" charset="0"/>
              <a:buChar char="•"/>
            </a:pPr>
            <a:r>
              <a:rPr lang="en-ZA" sz="2400" dirty="0"/>
              <a:t>Competence</a:t>
            </a:r>
          </a:p>
          <a:p>
            <a:pPr marL="342900" indent="-342900">
              <a:buFont typeface="Arial" pitchFamily="34" charset="0"/>
              <a:buChar char="•"/>
            </a:pPr>
            <a:r>
              <a:rPr lang="en-ZA" sz="2400" dirty="0"/>
              <a:t>Legality</a:t>
            </a:r>
          </a:p>
          <a:p>
            <a:pPr marL="342900" indent="-342900">
              <a:buFont typeface="Arial" pitchFamily="34" charset="0"/>
              <a:buChar char="•"/>
            </a:pPr>
            <a:r>
              <a:rPr lang="en-ZA" sz="2400" dirty="0"/>
              <a:t>Animal </a:t>
            </a:r>
            <a:r>
              <a:rPr lang="en-ZA" sz="2400" dirty="0" smtClean="0"/>
              <a:t>care</a:t>
            </a:r>
            <a:endParaRPr lang="en-ZA" sz="2400" dirty="0"/>
          </a:p>
          <a:p>
            <a:pPr marL="342900" indent="-342900">
              <a:buFont typeface="Arial" pitchFamily="34" charset="0"/>
              <a:buChar char="•"/>
            </a:pPr>
            <a:r>
              <a:rPr lang="en-ZA" sz="2400" dirty="0"/>
              <a:t>Human </a:t>
            </a:r>
            <a:r>
              <a:rPr lang="en-ZA" sz="2400" dirty="0" smtClean="0"/>
              <a:t>subjects protection</a:t>
            </a:r>
          </a:p>
        </p:txBody>
      </p:sp>
    </p:spTree>
    <p:extLst>
      <p:ext uri="{BB962C8B-B14F-4D97-AF65-F5344CB8AC3E}">
        <p14:creationId xmlns:p14="http://schemas.microsoft.com/office/powerpoint/2010/main" val="9920825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dirty="0" smtClean="0"/>
              <a:t>Human Subjects</a:t>
            </a:r>
            <a:endParaRPr lang="en-ZA" dirty="0"/>
          </a:p>
        </p:txBody>
      </p:sp>
      <p:sp>
        <p:nvSpPr>
          <p:cNvPr id="5" name="Content Placeholder 2"/>
          <p:cNvSpPr>
            <a:spLocks noGrp="1"/>
          </p:cNvSpPr>
          <p:nvPr>
            <p:ph idx="1"/>
          </p:nvPr>
        </p:nvSpPr>
        <p:spPr/>
        <p:txBody>
          <a:bodyPr/>
          <a:lstStyle/>
          <a:p>
            <a:pPr marL="0" indent="0">
              <a:buNone/>
            </a:pPr>
            <a:r>
              <a:rPr lang="en-ZA" dirty="0" smtClean="0"/>
              <a:t>Guiding principles in the Belmont Report (1979):</a:t>
            </a:r>
          </a:p>
          <a:p>
            <a:pPr marL="400050" lvl="1" indent="0">
              <a:spcBef>
                <a:spcPts val="0"/>
              </a:spcBef>
              <a:buNone/>
            </a:pPr>
            <a:r>
              <a:rPr lang="en-ZA" dirty="0" smtClean="0">
                <a:solidFill>
                  <a:srgbClr val="C90000"/>
                </a:solidFill>
              </a:rPr>
              <a:t>a. Respect for persons</a:t>
            </a:r>
          </a:p>
          <a:p>
            <a:pPr marL="400050" lvl="1" indent="0">
              <a:spcBef>
                <a:spcPts val="0"/>
              </a:spcBef>
              <a:buNone/>
            </a:pPr>
            <a:r>
              <a:rPr lang="en-ZA" dirty="0" smtClean="0"/>
              <a:t>(i) Individuals should </a:t>
            </a:r>
            <a:r>
              <a:rPr lang="en-ZA" dirty="0"/>
              <a:t>be treated as autonomous </a:t>
            </a:r>
            <a:r>
              <a:rPr lang="en-ZA" dirty="0" smtClean="0"/>
              <a:t>agents; (ii) persons </a:t>
            </a:r>
            <a:r>
              <a:rPr lang="en-ZA" dirty="0"/>
              <a:t>with diminished autonomy are entitled to </a:t>
            </a:r>
            <a:r>
              <a:rPr lang="en-ZA" dirty="0" smtClean="0"/>
              <a:t>protection</a:t>
            </a:r>
            <a:endParaRPr lang="en-ZA" dirty="0"/>
          </a:p>
          <a:p>
            <a:pPr marL="400050" lvl="1" indent="0">
              <a:spcBef>
                <a:spcPts val="0"/>
              </a:spcBef>
              <a:buNone/>
            </a:pPr>
            <a:r>
              <a:rPr lang="en-ZA" dirty="0" smtClean="0">
                <a:solidFill>
                  <a:srgbClr val="C90000"/>
                </a:solidFill>
              </a:rPr>
              <a:t>b. Beneficence</a:t>
            </a:r>
          </a:p>
          <a:p>
            <a:pPr marL="400050" lvl="1" indent="0">
              <a:spcBef>
                <a:spcPts val="0"/>
              </a:spcBef>
              <a:buNone/>
            </a:pPr>
            <a:r>
              <a:rPr lang="en-ZA" dirty="0" smtClean="0"/>
              <a:t>(i) Do not harm; (ii) </a:t>
            </a:r>
            <a:r>
              <a:rPr lang="en-ZA" dirty="0"/>
              <a:t>maximize possible benefits and minimize possible harms</a:t>
            </a:r>
            <a:endParaRPr lang="en-ZA" dirty="0" smtClean="0"/>
          </a:p>
          <a:p>
            <a:pPr marL="400050" lvl="1" indent="0">
              <a:spcBef>
                <a:spcPts val="0"/>
              </a:spcBef>
              <a:buNone/>
            </a:pPr>
            <a:r>
              <a:rPr lang="en-ZA" dirty="0" smtClean="0">
                <a:solidFill>
                  <a:srgbClr val="C90000"/>
                </a:solidFill>
              </a:rPr>
              <a:t>c. Justice</a:t>
            </a:r>
          </a:p>
          <a:p>
            <a:pPr marL="400050" lvl="1" indent="0">
              <a:spcBef>
                <a:spcPts val="0"/>
              </a:spcBef>
              <a:buNone/>
            </a:pPr>
            <a:r>
              <a:rPr lang="en-ZA" dirty="0" smtClean="0"/>
              <a:t>“An </a:t>
            </a:r>
            <a:r>
              <a:rPr lang="en-ZA" dirty="0"/>
              <a:t>injustice occurs when some benefit to which a person is entitled is denied without good reason or when some burden is </a:t>
            </a:r>
            <a:r>
              <a:rPr lang="en-ZA" dirty="0" smtClean="0"/>
              <a:t>imposed unduly...”</a:t>
            </a:r>
            <a:endParaRPr lang="en-ZA" dirty="0"/>
          </a:p>
        </p:txBody>
      </p:sp>
    </p:spTree>
    <p:extLst>
      <p:ext uri="{BB962C8B-B14F-4D97-AF65-F5344CB8AC3E}">
        <p14:creationId xmlns:p14="http://schemas.microsoft.com/office/powerpoint/2010/main" val="6403835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dirty="0" smtClean="0"/>
              <a:t>Human Subjects </a:t>
            </a:r>
            <a:r>
              <a:rPr lang="en-ZA" i="1" dirty="0" smtClean="0"/>
              <a:t>(cont.)</a:t>
            </a:r>
            <a:endParaRPr lang="en-ZA" i="1" dirty="0"/>
          </a:p>
        </p:txBody>
      </p:sp>
      <p:sp>
        <p:nvSpPr>
          <p:cNvPr id="5" name="Content Placeholder 2"/>
          <p:cNvSpPr>
            <a:spLocks noGrp="1"/>
          </p:cNvSpPr>
          <p:nvPr>
            <p:ph idx="1"/>
          </p:nvPr>
        </p:nvSpPr>
        <p:spPr/>
        <p:txBody>
          <a:bodyPr/>
          <a:lstStyle/>
          <a:p>
            <a:pPr marL="0" indent="0">
              <a:buNone/>
            </a:pPr>
            <a:r>
              <a:rPr lang="en-ZA" dirty="0" smtClean="0"/>
              <a:t>Issues to consider:</a:t>
            </a:r>
          </a:p>
          <a:p>
            <a:r>
              <a:rPr lang="en-ZA" dirty="0" smtClean="0"/>
              <a:t>Critically evaluate the decision to conduct research involving human beings</a:t>
            </a:r>
          </a:p>
          <a:p>
            <a:r>
              <a:rPr lang="en-ZA" dirty="0" smtClean="0"/>
              <a:t>Comply with regulations (e.g., protocol)</a:t>
            </a:r>
          </a:p>
          <a:p>
            <a:r>
              <a:rPr lang="en-ZA" dirty="0" smtClean="0"/>
              <a:t>Protect individual rights to self-determination</a:t>
            </a:r>
          </a:p>
          <a:p>
            <a:r>
              <a:rPr lang="en-ZA" dirty="0" smtClean="0"/>
              <a:t>Promote responsible use of human subjects</a:t>
            </a:r>
            <a:endParaRPr lang="en-ZA" dirty="0"/>
          </a:p>
        </p:txBody>
      </p:sp>
    </p:spTree>
    <p:extLst>
      <p:ext uri="{BB962C8B-B14F-4D97-AF65-F5344CB8AC3E}">
        <p14:creationId xmlns:p14="http://schemas.microsoft.com/office/powerpoint/2010/main" val="942889775"/>
      </p:ext>
    </p:extLst>
  </p:cSld>
  <p:clrMapOvr>
    <a:masterClrMapping/>
  </p:clrMapOvr>
  <p:timing>
    <p:tnLst>
      <p:par>
        <p:cTn id="1" dur="indefinite" restart="never" nodeType="tmRoot"/>
      </p:par>
    </p:tnLst>
  </p:timing>
</p:sld>
</file>

<file path=ppt/theme/theme1.xml><?xml version="1.0" encoding="utf-8"?>
<a:theme xmlns:a="http://schemas.openxmlformats.org/drawingml/2006/main" name="Master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1254</TotalTime>
  <Words>1231</Words>
  <Application>Microsoft Office PowerPoint</Application>
  <PresentationFormat>On-screen Show (4:3)</PresentationFormat>
  <Paragraphs>153</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Master Slide</vt:lpstr>
      <vt:lpstr>Research Integrity and Ethics</vt:lpstr>
      <vt:lpstr>Content</vt:lpstr>
      <vt:lpstr>Historical Background</vt:lpstr>
      <vt:lpstr>Definition of Research Integrity and Ethics</vt:lpstr>
      <vt:lpstr>Integrity in Research</vt:lpstr>
      <vt:lpstr>Sources Guiding Responsible Conduct  of Research</vt:lpstr>
      <vt:lpstr>Ethical Principles Underlying Codes and Policies</vt:lpstr>
      <vt:lpstr>Human Subjects</vt:lpstr>
      <vt:lpstr>Human Subjects (cont.)</vt:lpstr>
      <vt:lpstr>Animal Subjects</vt:lpstr>
      <vt:lpstr>Publications and Authorship</vt:lpstr>
      <vt:lpstr>Publications and Authorship (cont.)</vt:lpstr>
      <vt:lpstr>Biosecurity</vt:lpstr>
      <vt:lpstr>Collaboration</vt:lpstr>
      <vt:lpstr>Conflict of Interest</vt:lpstr>
      <vt:lpstr>Data Management</vt:lpstr>
      <vt:lpstr>Mentoring</vt:lpstr>
      <vt:lpstr>Stem Cell Research</vt:lpstr>
      <vt:lpstr>Research Misconduct</vt:lpstr>
      <vt:lpstr>Whistleblowing</vt:lpstr>
      <vt:lpstr>NIH Compliance Requirements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kdebrandt</dc:creator>
  <cp:lastModifiedBy>kdebrandt</cp:lastModifiedBy>
  <cp:revision>156</cp:revision>
  <cp:lastPrinted>2013-08-21T20:01:57Z</cp:lastPrinted>
  <dcterms:created xsi:type="dcterms:W3CDTF">2013-07-18T19:21:00Z</dcterms:created>
  <dcterms:modified xsi:type="dcterms:W3CDTF">2014-01-27T16:29:40Z</dcterms:modified>
</cp:coreProperties>
</file>