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1" r:id="rId1"/>
  </p:sldMasterIdLst>
  <p:notesMasterIdLst>
    <p:notesMasterId r:id="rId26"/>
  </p:notesMasterIdLst>
  <p:handoutMasterIdLst>
    <p:handoutMasterId r:id="rId27"/>
  </p:handoutMasterIdLst>
  <p:sldIdLst>
    <p:sldId id="292" r:id="rId2"/>
    <p:sldId id="258" r:id="rId3"/>
    <p:sldId id="293" r:id="rId4"/>
    <p:sldId id="294" r:id="rId5"/>
    <p:sldId id="307" r:id="rId6"/>
    <p:sldId id="308" r:id="rId7"/>
    <p:sldId id="309" r:id="rId8"/>
    <p:sldId id="310" r:id="rId9"/>
    <p:sldId id="311" r:id="rId10"/>
    <p:sldId id="312" r:id="rId11"/>
    <p:sldId id="300" r:id="rId12"/>
    <p:sldId id="295" r:id="rId13"/>
    <p:sldId id="313" r:id="rId14"/>
    <p:sldId id="296" r:id="rId15"/>
    <p:sldId id="301" r:id="rId16"/>
    <p:sldId id="297" r:id="rId17"/>
    <p:sldId id="302" r:id="rId18"/>
    <p:sldId id="314" r:id="rId19"/>
    <p:sldId id="298" r:id="rId20"/>
    <p:sldId id="315" r:id="rId21"/>
    <p:sldId id="316" r:id="rId22"/>
    <p:sldId id="305" r:id="rId23"/>
    <p:sldId id="306" r:id="rId24"/>
    <p:sldId id="317" r:id="rId2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8000"/>
    <a:srgbClr val="00CC00"/>
    <a:srgbClr val="3366FF"/>
    <a:srgbClr val="663300"/>
    <a:srgbClr val="FF964F"/>
    <a:srgbClr val="FFFF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6" d="100"/>
          <a:sy n="106" d="100"/>
        </p:scale>
        <p:origin x="156" y="4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C3440D8-1DAF-4E66-9797-3E6416B8F31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642BCD-0B0C-47DA-9541-465D6DE29D8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5E318F3-5FBC-4673-9E08-210CC1A81B3B}" type="datetime1">
              <a:rPr lang="en-US" altLang="en-US"/>
              <a:pPr>
                <a:defRPr/>
              </a:pPr>
              <a:t>8/27/2019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C2F5EC-07D0-4B19-AC80-60594E7EC0B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4445F2-EBD8-4625-BBCC-02E7A307A8F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B79FF7B-13CD-4DD9-8F8F-23EDEA2424E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026">
            <a:extLst>
              <a:ext uri="{FF2B5EF4-FFF2-40B4-BE49-F238E27FC236}">
                <a16:creationId xmlns:a16="http://schemas.microsoft.com/office/drawing/2014/main" id="{5BD12000-9EAE-4C3E-A6BC-3902DE0032D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1027">
            <a:extLst>
              <a:ext uri="{FF2B5EF4-FFF2-40B4-BE49-F238E27FC236}">
                <a16:creationId xmlns:a16="http://schemas.microsoft.com/office/drawing/2014/main" id="{0831F6A4-F68C-4277-B2CC-D713703D7375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1028">
            <a:extLst>
              <a:ext uri="{FF2B5EF4-FFF2-40B4-BE49-F238E27FC236}">
                <a16:creationId xmlns:a16="http://schemas.microsoft.com/office/drawing/2014/main" id="{81BA040D-8382-4866-90ED-9ABD7D2F53F7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21" name="Rectangle 1029">
            <a:extLst>
              <a:ext uri="{FF2B5EF4-FFF2-40B4-BE49-F238E27FC236}">
                <a16:creationId xmlns:a16="http://schemas.microsoft.com/office/drawing/2014/main" id="{A8BE10FE-797B-4233-8613-EF8C25871E2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222" name="Rectangle 1030">
            <a:extLst>
              <a:ext uri="{FF2B5EF4-FFF2-40B4-BE49-F238E27FC236}">
                <a16:creationId xmlns:a16="http://schemas.microsoft.com/office/drawing/2014/main" id="{08D80794-4126-4316-8985-EC31C00A5C97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1031">
            <a:extLst>
              <a:ext uri="{FF2B5EF4-FFF2-40B4-BE49-F238E27FC236}">
                <a16:creationId xmlns:a16="http://schemas.microsoft.com/office/drawing/2014/main" id="{73946DFA-D205-4E6F-AF65-1DE9AD6CD5C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785E8F6-2DE2-45D7-9D49-342E480165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id="{D8028FE6-3953-4BE2-B1FA-71DFEBCCA41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Notes Placeholder 2">
            <a:extLst>
              <a:ext uri="{FF2B5EF4-FFF2-40B4-BE49-F238E27FC236}">
                <a16:creationId xmlns:a16="http://schemas.microsoft.com/office/drawing/2014/main" id="{E68D695E-7DF0-4349-9E2B-8547464B30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8E5D3840-C80A-43CB-8F7F-2EF034B049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B576AE9A-13E6-4EF6-B43F-118C4499C226}" type="slidenum">
              <a:rPr lang="en-US" altLang="en-US" sz="1200" smtClean="0"/>
              <a:pPr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31">
            <a:extLst>
              <a:ext uri="{FF2B5EF4-FFF2-40B4-BE49-F238E27FC236}">
                <a16:creationId xmlns:a16="http://schemas.microsoft.com/office/drawing/2014/main" id="{E3D819C6-C393-47AB-BA06-CECDEDAFB63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9A1E24DF-D69B-4601-8D1C-315E971E7D66}" type="slidenum">
              <a:rPr lang="en-US" altLang="en-US" sz="1200" smtClean="0"/>
              <a:pPr/>
              <a:t>2</a:t>
            </a:fld>
            <a:endParaRPr lang="en-US" altLang="en-US" sz="1200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8F785AB0-6D08-4C0E-A301-3A4537969EA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3A67442E-E19A-4612-AEA8-0C297B4126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Note to Robert Hooke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>
            <a:extLst>
              <a:ext uri="{FF2B5EF4-FFF2-40B4-BE49-F238E27FC236}">
                <a16:creationId xmlns:a16="http://schemas.microsoft.com/office/drawing/2014/main" id="{E6A4947A-35E5-4AB1-9163-2490493108F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>
            <a:extLst>
              <a:ext uri="{FF2B5EF4-FFF2-40B4-BE49-F238E27FC236}">
                <a16:creationId xmlns:a16="http://schemas.microsoft.com/office/drawing/2014/main" id="{45C234C6-475A-4C9F-8AD9-10669920B4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Take 10-15 minutes, read paper.  Answer 5 Cs.</a:t>
            </a:r>
          </a:p>
        </p:txBody>
      </p:sp>
      <p:sp>
        <p:nvSpPr>
          <p:cNvPr id="32772" name="Slide Number Placeholder 3">
            <a:extLst>
              <a:ext uri="{FF2B5EF4-FFF2-40B4-BE49-F238E27FC236}">
                <a16:creationId xmlns:a16="http://schemas.microsoft.com/office/drawing/2014/main" id="{F15B8D63-ACF9-418E-A80D-78313C2BBDB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AB5C885-42E1-4B0B-A757-313D87D30E64}" type="slidenum">
              <a:rPr lang="en-US" altLang="en-US" sz="1200" smtClean="0"/>
              <a:pPr/>
              <a:t>15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>
            <a:extLst>
              <a:ext uri="{FF2B5EF4-FFF2-40B4-BE49-F238E27FC236}">
                <a16:creationId xmlns:a16="http://schemas.microsoft.com/office/drawing/2014/main" id="{36052BD9-9307-4E49-9433-357D2190043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>
            <a:extLst>
              <a:ext uri="{FF2B5EF4-FFF2-40B4-BE49-F238E27FC236}">
                <a16:creationId xmlns:a16="http://schemas.microsoft.com/office/drawing/2014/main" id="{A8E82850-F6C9-4353-B557-81BF7067C3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Take 10-15 minutes, read paper.  Answer 5 Cs.</a:t>
            </a:r>
          </a:p>
        </p:txBody>
      </p:sp>
      <p:sp>
        <p:nvSpPr>
          <p:cNvPr id="36868" name="Slide Number Placeholder 3">
            <a:extLst>
              <a:ext uri="{FF2B5EF4-FFF2-40B4-BE49-F238E27FC236}">
                <a16:creationId xmlns:a16="http://schemas.microsoft.com/office/drawing/2014/main" id="{2A728A77-5C78-48C8-BB7E-AA962029F91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E6154662-06F4-4292-9516-C2A9CF11A420}" type="slidenum">
              <a:rPr lang="en-US" altLang="en-US" sz="1200" smtClean="0"/>
              <a:pPr/>
              <a:t>18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>
            <a:extLst>
              <a:ext uri="{FF2B5EF4-FFF2-40B4-BE49-F238E27FC236}">
                <a16:creationId xmlns:a16="http://schemas.microsoft.com/office/drawing/2014/main" id="{4232D19F-D1F5-4A0F-A94E-7CD0EFE975F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>
            <a:extLst>
              <a:ext uri="{FF2B5EF4-FFF2-40B4-BE49-F238E27FC236}">
                <a16:creationId xmlns:a16="http://schemas.microsoft.com/office/drawing/2014/main" id="{611F5C8E-9C21-48B0-88EB-4AEC4928CD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Examples:  Exposure reading list, my PhD stuff</a:t>
            </a:r>
          </a:p>
          <a:p>
            <a:endParaRPr lang="en-US" altLang="en-US">
              <a:latin typeface="Arial" panose="020B0604020202020204" pitchFamily="34" charset="0"/>
            </a:endParaRPr>
          </a:p>
          <a:p>
            <a:r>
              <a:rPr lang="en-US" altLang="en-US">
                <a:latin typeface="Arial" panose="020B0604020202020204" pitchFamily="34" charset="0"/>
              </a:rPr>
              <a:t>https://docs.google.com/document/d/1ANuDUX3t9cXInv8wSK_LNfQz0FIOMDB5Tu1VO_OIGVg/edit?hl=en_US</a:t>
            </a:r>
          </a:p>
        </p:txBody>
      </p:sp>
      <p:sp>
        <p:nvSpPr>
          <p:cNvPr id="40964" name="Slide Number Placeholder 3">
            <a:extLst>
              <a:ext uri="{FF2B5EF4-FFF2-40B4-BE49-F238E27FC236}">
                <a16:creationId xmlns:a16="http://schemas.microsoft.com/office/drawing/2014/main" id="{A800DD37-7DC2-41EF-BC26-6E4DB0749F4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059C7080-48D8-4D03-ADDC-44B7C4EF85F7}" type="slidenum">
              <a:rPr lang="en-US" altLang="en-US" sz="1200" smtClean="0"/>
              <a:pPr/>
              <a:t>21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>
            <a:extLst>
              <a:ext uri="{FF2B5EF4-FFF2-40B4-BE49-F238E27FC236}">
                <a16:creationId xmlns:a16="http://schemas.microsoft.com/office/drawing/2014/main" id="{352C6441-4001-4063-BDAA-5FA4E2E493A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>
            <a:extLst>
              <a:ext uri="{FF2B5EF4-FFF2-40B4-BE49-F238E27FC236}">
                <a16:creationId xmlns:a16="http://schemas.microsoft.com/office/drawing/2014/main" id="{20DED801-98E7-4CDC-942D-2C4D987A2D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Trace oceanstore paper</a:t>
            </a:r>
          </a:p>
        </p:txBody>
      </p:sp>
      <p:sp>
        <p:nvSpPr>
          <p:cNvPr id="44036" name="Slide Number Placeholder 3">
            <a:extLst>
              <a:ext uri="{FF2B5EF4-FFF2-40B4-BE49-F238E27FC236}">
                <a16:creationId xmlns:a16="http://schemas.microsoft.com/office/drawing/2014/main" id="{1D717BA9-3553-4BE8-9F7F-895EAEACBE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D250231B-523A-4249-AB53-3470705D5F9F}" type="slidenum">
              <a:rPr lang="en-US" altLang="en-US" sz="1200" smtClean="0"/>
              <a:pPr/>
              <a:t>23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29">
            <a:extLst>
              <a:ext uri="{FF2B5EF4-FFF2-40B4-BE49-F238E27FC236}">
                <a16:creationId xmlns:a16="http://schemas.microsoft.com/office/drawing/2014/main" id="{5DB821C6-4A4B-44F1-9191-DEB9DA7F0A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67000"/>
            <a:ext cx="9144000" cy="152400"/>
          </a:xfrm>
          <a:prstGeom prst="rect">
            <a:avLst/>
          </a:prstGeom>
          <a:gradFill rotWithShape="0">
            <a:gsLst>
              <a:gs pos="0">
                <a:srgbClr val="333399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pic>
        <p:nvPicPr>
          <p:cNvPr id="5" name="Picture 1030" descr="pitt_bluegold_sig2">
            <a:extLst>
              <a:ext uri="{FF2B5EF4-FFF2-40B4-BE49-F238E27FC236}">
                <a16:creationId xmlns:a16="http://schemas.microsoft.com/office/drawing/2014/main" id="{9AD0A01B-ACE8-446E-9F06-D3EE83EBF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6227763"/>
            <a:ext cx="3522663" cy="57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6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685800" y="14478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7107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Rectangle 1028">
            <a:extLst>
              <a:ext uri="{FF2B5EF4-FFF2-40B4-BE49-F238E27FC236}">
                <a16:creationId xmlns:a16="http://schemas.microsoft.com/office/drawing/2014/main" id="{06E18AD3-CEAF-40F9-AAB2-245342F42D34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6553200" y="6248400"/>
            <a:ext cx="1905000" cy="457200"/>
          </a:xfrm>
          <a:ln>
            <a:miter lim="800000"/>
            <a:headEnd/>
            <a:tailEnd/>
          </a:ln>
        </p:spPr>
        <p:txBody>
          <a:bodyPr anchor="t"/>
          <a:lstStyle>
            <a:lvl1pPr>
              <a:defRPr sz="1400">
                <a:ea typeface="Osaka" pitchFamily="-84" charset="-128"/>
              </a:defRPr>
            </a:lvl1pPr>
          </a:lstStyle>
          <a:p>
            <a:pPr>
              <a:defRPr/>
            </a:pPr>
            <a:fld id="{FF7B6A39-08C7-4C58-9852-D6CC5E058E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07586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68A8F4-34F9-4B96-8D73-AAB145D2711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553200"/>
            <a:ext cx="28956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1pPr>
          </a:lstStyle>
          <a:p>
            <a:pPr>
              <a:defRPr/>
            </a:pPr>
            <a:r>
              <a:rPr lang="en-US"/>
              <a:t>2 of XX</a:t>
            </a:r>
          </a:p>
        </p:txBody>
      </p:sp>
    </p:spTree>
    <p:extLst>
      <p:ext uri="{BB962C8B-B14F-4D97-AF65-F5344CB8AC3E}">
        <p14:creationId xmlns:p14="http://schemas.microsoft.com/office/powerpoint/2010/main" val="2226423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76200"/>
            <a:ext cx="2286000" cy="6019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76200"/>
            <a:ext cx="6705600" cy="6019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EFCD13-34FD-4039-9702-43F62EAB8C8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553200"/>
            <a:ext cx="28956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1pPr>
          </a:lstStyle>
          <a:p>
            <a:pPr>
              <a:defRPr/>
            </a:pPr>
            <a:r>
              <a:rPr lang="en-US"/>
              <a:t>2 of XX</a:t>
            </a:r>
          </a:p>
        </p:txBody>
      </p:sp>
    </p:spTree>
    <p:extLst>
      <p:ext uri="{BB962C8B-B14F-4D97-AF65-F5344CB8AC3E}">
        <p14:creationId xmlns:p14="http://schemas.microsoft.com/office/powerpoint/2010/main" val="2055029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FC5380-69E0-476C-8D27-2F0E06053EF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553200"/>
            <a:ext cx="28956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1pPr>
          </a:lstStyle>
          <a:p>
            <a:pPr>
              <a:defRPr/>
            </a:pPr>
            <a:r>
              <a:rPr lang="en-US"/>
              <a:t>2 of XX</a:t>
            </a:r>
          </a:p>
        </p:txBody>
      </p:sp>
    </p:spTree>
    <p:extLst>
      <p:ext uri="{BB962C8B-B14F-4D97-AF65-F5344CB8AC3E}">
        <p14:creationId xmlns:p14="http://schemas.microsoft.com/office/powerpoint/2010/main" val="1148363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557297-25FB-4CAE-AEC1-3209035951E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553200"/>
            <a:ext cx="28956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1pPr>
          </a:lstStyle>
          <a:p>
            <a:pPr>
              <a:defRPr/>
            </a:pPr>
            <a:r>
              <a:rPr lang="en-US"/>
              <a:t>2 of XX</a:t>
            </a:r>
          </a:p>
        </p:txBody>
      </p:sp>
    </p:spTree>
    <p:extLst>
      <p:ext uri="{BB962C8B-B14F-4D97-AF65-F5344CB8AC3E}">
        <p14:creationId xmlns:p14="http://schemas.microsoft.com/office/powerpoint/2010/main" val="1076553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371600"/>
            <a:ext cx="3810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3810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8CB2B7-6325-4DB9-B4B9-B41310B9072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553200"/>
            <a:ext cx="28956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1pPr>
          </a:lstStyle>
          <a:p>
            <a:pPr>
              <a:defRPr/>
            </a:pPr>
            <a:r>
              <a:rPr lang="en-US"/>
              <a:t>2 of XX</a:t>
            </a:r>
          </a:p>
        </p:txBody>
      </p:sp>
    </p:spTree>
    <p:extLst>
      <p:ext uri="{BB962C8B-B14F-4D97-AF65-F5344CB8AC3E}">
        <p14:creationId xmlns:p14="http://schemas.microsoft.com/office/powerpoint/2010/main" val="2596714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669432C-117E-4196-A447-FE3C76BE3F8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553200"/>
            <a:ext cx="28956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1pPr>
          </a:lstStyle>
          <a:p>
            <a:pPr>
              <a:defRPr/>
            </a:pPr>
            <a:r>
              <a:rPr lang="en-US"/>
              <a:t>2 of XX</a:t>
            </a:r>
          </a:p>
        </p:txBody>
      </p:sp>
    </p:spTree>
    <p:extLst>
      <p:ext uri="{BB962C8B-B14F-4D97-AF65-F5344CB8AC3E}">
        <p14:creationId xmlns:p14="http://schemas.microsoft.com/office/powerpoint/2010/main" val="1494115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4D7673-ED09-4A5C-92C2-1742D5C9DAC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553200"/>
            <a:ext cx="28956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1pPr>
          </a:lstStyle>
          <a:p>
            <a:pPr>
              <a:defRPr/>
            </a:pPr>
            <a:r>
              <a:rPr lang="en-US"/>
              <a:t>2 of XX</a:t>
            </a:r>
          </a:p>
        </p:txBody>
      </p:sp>
    </p:spTree>
    <p:extLst>
      <p:ext uri="{BB962C8B-B14F-4D97-AF65-F5344CB8AC3E}">
        <p14:creationId xmlns:p14="http://schemas.microsoft.com/office/powerpoint/2010/main" val="4166697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F710227-6633-46C9-B262-D66C23E25A0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553200"/>
            <a:ext cx="28956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1pPr>
          </a:lstStyle>
          <a:p>
            <a:pPr>
              <a:defRPr/>
            </a:pPr>
            <a:r>
              <a:rPr lang="en-US"/>
              <a:t>2 of XX</a:t>
            </a:r>
          </a:p>
        </p:txBody>
      </p:sp>
    </p:spTree>
    <p:extLst>
      <p:ext uri="{BB962C8B-B14F-4D97-AF65-F5344CB8AC3E}">
        <p14:creationId xmlns:p14="http://schemas.microsoft.com/office/powerpoint/2010/main" val="2894301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DBB884-DE73-4F27-B493-1D1C4663B19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553200"/>
            <a:ext cx="28956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1pPr>
          </a:lstStyle>
          <a:p>
            <a:pPr>
              <a:defRPr/>
            </a:pPr>
            <a:r>
              <a:rPr lang="en-US"/>
              <a:t>2 of XX</a:t>
            </a:r>
          </a:p>
        </p:txBody>
      </p:sp>
    </p:spTree>
    <p:extLst>
      <p:ext uri="{BB962C8B-B14F-4D97-AF65-F5344CB8AC3E}">
        <p14:creationId xmlns:p14="http://schemas.microsoft.com/office/powerpoint/2010/main" val="3795504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35C294-357C-4604-816F-3D852E3A44D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553200"/>
            <a:ext cx="28956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1pPr>
          </a:lstStyle>
          <a:p>
            <a:pPr>
              <a:defRPr/>
            </a:pPr>
            <a:r>
              <a:rPr lang="en-US"/>
              <a:t>2 of XX</a:t>
            </a:r>
          </a:p>
        </p:txBody>
      </p:sp>
    </p:spTree>
    <p:extLst>
      <p:ext uri="{BB962C8B-B14F-4D97-AF65-F5344CB8AC3E}">
        <p14:creationId xmlns:p14="http://schemas.microsoft.com/office/powerpoint/2010/main" val="534245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id="{4ECF5EF2-D8EB-41BE-815F-0C685B9C696A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990600"/>
            <a:chOff x="0" y="0"/>
            <a:chExt cx="5760" cy="624"/>
          </a:xfrm>
        </p:grpSpPr>
        <p:sp>
          <p:nvSpPr>
            <p:cNvPr id="1031" name="Rectangle 3">
              <a:extLst>
                <a:ext uri="{FF2B5EF4-FFF2-40B4-BE49-F238E27FC236}">
                  <a16:creationId xmlns:a16="http://schemas.microsoft.com/office/drawing/2014/main" id="{2D7537C7-B467-4BC6-8B1C-E419A6F2C2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5760" cy="576"/>
            </a:xfrm>
            <a:prstGeom prst="rect">
              <a:avLst/>
            </a:prstGeom>
            <a:gradFill rotWithShape="0">
              <a:gsLst>
                <a:gs pos="0">
                  <a:srgbClr val="E6E78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32" name="Rectangle 4">
              <a:extLst>
                <a:ext uri="{FF2B5EF4-FFF2-40B4-BE49-F238E27FC236}">
                  <a16:creationId xmlns:a16="http://schemas.microsoft.com/office/drawing/2014/main" id="{9EEAD7E0-8B90-4233-9E25-BBD6362878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576"/>
              <a:ext cx="5760" cy="48"/>
            </a:xfrm>
            <a:prstGeom prst="rect">
              <a:avLst/>
            </a:prstGeom>
            <a:gradFill rotWithShape="0">
              <a:gsLst>
                <a:gs pos="0">
                  <a:srgbClr val="333399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</p:grpSp>
      <p:sp>
        <p:nvSpPr>
          <p:cNvPr id="1027" name="Rectangle 5">
            <a:extLst>
              <a:ext uri="{FF2B5EF4-FFF2-40B4-BE49-F238E27FC236}">
                <a16:creationId xmlns:a16="http://schemas.microsoft.com/office/drawing/2014/main" id="{1302845C-3574-4CFC-8729-A4532CBBC4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6">
            <a:extLst>
              <a:ext uri="{FF2B5EF4-FFF2-40B4-BE49-F238E27FC236}">
                <a16:creationId xmlns:a16="http://schemas.microsoft.com/office/drawing/2014/main" id="{E6D68006-10F2-4994-82EA-FE3A03C347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71600"/>
            <a:ext cx="77724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pic>
        <p:nvPicPr>
          <p:cNvPr id="1029" name="Picture 10" descr="pitt_bluegold_seal6">
            <a:extLst>
              <a:ext uri="{FF2B5EF4-FFF2-40B4-BE49-F238E27FC236}">
                <a16:creationId xmlns:a16="http://schemas.microsoft.com/office/drawing/2014/main" id="{B116715B-9DE9-4CE8-B65B-8F078943F2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814388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887DB8E3-93E9-4C1C-80EA-D64D95F5D0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10400" y="64166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E367DF80-7B06-4472-BA98-4414E8378DB0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of 23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36" r:id="rId1"/>
    <p:sldLayoutId id="2147484437" r:id="rId2"/>
    <p:sldLayoutId id="2147484438" r:id="rId3"/>
    <p:sldLayoutId id="2147484439" r:id="rId4"/>
    <p:sldLayoutId id="2147484440" r:id="rId5"/>
    <p:sldLayoutId id="2147484441" r:id="rId6"/>
    <p:sldLayoutId id="2147484442" r:id="rId7"/>
    <p:sldLayoutId id="2147484443" r:id="rId8"/>
    <p:sldLayoutId id="2147484444" r:id="rId9"/>
    <p:sldLayoutId id="2147484445" r:id="rId10"/>
    <p:sldLayoutId id="2147484446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charset="0"/>
          <a:ea typeface="Osaka" charset="-128"/>
          <a:cs typeface="Osaka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charset="0"/>
          <a:ea typeface="Osaka" charset="-128"/>
          <a:cs typeface="Osaka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charset="0"/>
          <a:ea typeface="Osaka" charset="-128"/>
          <a:cs typeface="Osaka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charset="0"/>
          <a:ea typeface="Osaka" charset="-128"/>
          <a:cs typeface="Osaka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charset="0"/>
          <a:ea typeface="Osaka" charset="-128"/>
          <a:cs typeface="Osaka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charset="0"/>
          <a:ea typeface="Osaka" charset="-128"/>
          <a:cs typeface="Osaka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charset="0"/>
          <a:ea typeface="Osaka" charset="-128"/>
          <a:cs typeface="Osaka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charset="0"/>
          <a:ea typeface="Osaka" charset="-128"/>
          <a:cs typeface="Osaka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46AA"/>
        </a:buClr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46AA"/>
        </a:buClr>
        <a:buFont typeface="Wingdings" panose="05000000000000000000" pitchFamily="2" charset="2"/>
        <a:buChar char="l"/>
        <a:defRPr sz="2000">
          <a:solidFill>
            <a:schemeClr val="tx1"/>
          </a:solidFill>
          <a:latin typeface="+mn-lt"/>
          <a:ea typeface="+mn-ea"/>
          <a:cs typeface="+mn-cs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rgbClr val="0046AA"/>
        </a:buClr>
        <a:buFont typeface="Monotype Sorts" pitchFamily="-84" charset="2"/>
        <a:buChar char=""/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rgbClr val="0046AA"/>
        </a:buClr>
        <a:buFont typeface="Wingdings" panose="05000000000000000000" pitchFamily="2" charset="2"/>
        <a:buChar char="l"/>
        <a:defRPr sz="1600">
          <a:solidFill>
            <a:schemeClr val="tx1"/>
          </a:solidFill>
          <a:latin typeface="+mn-lt"/>
          <a:ea typeface="+mn-ea"/>
          <a:cs typeface="+mn-cs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lr>
          <a:srgbClr val="0046AA"/>
        </a:buClr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lr>
          <a:srgbClr val="0046AA"/>
        </a:buClr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lr>
          <a:srgbClr val="0046AA"/>
        </a:buClr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lr>
          <a:srgbClr val="0046AA"/>
        </a:buClr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lr>
          <a:srgbClr val="0046AA"/>
        </a:buClr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>
            <a:extLst>
              <a:ext uri="{FF2B5EF4-FFF2-40B4-BE49-F238E27FC236}">
                <a16:creationId xmlns:a16="http://schemas.microsoft.com/office/drawing/2014/main" id="{3E73CA8F-EB14-48CC-9335-207BB9F558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2">
            <a:extLst>
              <a:ext uri="{FF2B5EF4-FFF2-40B4-BE49-F238E27FC236}">
                <a16:creationId xmlns:a16="http://schemas.microsoft.com/office/drawing/2014/main" id="{BE84FE22-4D08-41B1-A72D-8158E84EE43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8600" y="914400"/>
            <a:ext cx="5562600" cy="1409700"/>
          </a:xfrm>
        </p:spPr>
        <p:txBody>
          <a:bodyPr anchor="b"/>
          <a:lstStyle/>
          <a:p>
            <a:pPr algn="l" eaLnBrk="1" hangingPunct="1"/>
            <a:r>
              <a:rPr lang="en-US" altLang="en-US">
                <a:solidFill>
                  <a:schemeClr val="bg1"/>
                </a:solidFill>
                <a:latin typeface="Georgia" panose="02040502050405020303" pitchFamily="18" charset="0"/>
                <a:ea typeface="MS PGothic" panose="020B0600070205080204" pitchFamily="34" charset="-128"/>
              </a:rPr>
              <a:t>Paper Reading</a:t>
            </a:r>
          </a:p>
        </p:txBody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73E1EC88-511D-4141-A960-96B05E9B0AC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54000" y="2374900"/>
            <a:ext cx="6248400" cy="1206500"/>
          </a:xfrm>
        </p:spPr>
        <p:txBody>
          <a:bodyPr/>
          <a:lstStyle/>
          <a:p>
            <a:pPr algn="l" eaLnBrk="1" hangingPunct="1">
              <a:buFont typeface="Wingdings" panose="05000000000000000000" pitchFamily="2" charset="2"/>
              <a:buNone/>
            </a:pPr>
            <a:r>
              <a:rPr lang="en-US" altLang="en-US" sz="2200" dirty="0">
                <a:solidFill>
                  <a:srgbClr val="CCCC90"/>
                </a:solidFill>
                <a:latin typeface="Georgia" panose="02040502050405020303" pitchFamily="18" charset="0"/>
                <a:ea typeface="MS PGothic" panose="020B0600070205080204" pitchFamily="34" charset="-128"/>
              </a:rPr>
              <a:t>CS 2001: Research Topics in Computer Science</a:t>
            </a:r>
          </a:p>
          <a:p>
            <a:pPr algn="l" eaLnBrk="1" hangingPunct="1">
              <a:buFont typeface="Wingdings" panose="05000000000000000000" pitchFamily="2" charset="2"/>
              <a:buNone/>
            </a:pPr>
            <a:r>
              <a:rPr lang="en-US" altLang="en-US" sz="2200" dirty="0">
                <a:solidFill>
                  <a:srgbClr val="CCCC90"/>
                </a:solidFill>
                <a:latin typeface="Georgia" panose="02040502050405020303" pitchFamily="18" charset="0"/>
                <a:ea typeface="MS PGothic" panose="020B0600070205080204" pitchFamily="34" charset="-128"/>
              </a:rPr>
              <a:t>Fall 2019</a:t>
            </a:r>
          </a:p>
        </p:txBody>
      </p:sp>
      <p:sp>
        <p:nvSpPr>
          <p:cNvPr id="15365" name="Rectangle 3">
            <a:extLst>
              <a:ext uri="{FF2B5EF4-FFF2-40B4-BE49-F238E27FC236}">
                <a16:creationId xmlns:a16="http://schemas.microsoft.com/office/drawing/2014/main" id="{22B131DE-8D8B-4A0A-A8BF-5B69AD2BB5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216400"/>
            <a:ext cx="5486400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46AA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Osaka" pitchFamily="-84" charset="-128"/>
              </a:defRPr>
            </a:lvl1pPr>
            <a:lvl2pPr marL="742950" indent="-285750">
              <a:spcBef>
                <a:spcPct val="20000"/>
              </a:spcBef>
              <a:buClr>
                <a:srgbClr val="0046AA"/>
              </a:buClr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rebuchet MS" panose="020B0603020202020204" pitchFamily="34" charset="0"/>
                <a:ea typeface="Osaka" pitchFamily="-84" charset="-128"/>
              </a:defRPr>
            </a:lvl2pPr>
            <a:lvl3pPr marL="1143000" indent="-228600">
              <a:spcBef>
                <a:spcPct val="20000"/>
              </a:spcBef>
              <a:buClr>
                <a:srgbClr val="0046AA"/>
              </a:buClr>
              <a:buFont typeface="Monotype Sorts" pitchFamily="-84" charset="2"/>
              <a:buChar char=""/>
              <a:defRPr>
                <a:solidFill>
                  <a:schemeClr val="tx1"/>
                </a:solidFill>
                <a:latin typeface="Trebuchet MS" panose="020B0603020202020204" pitchFamily="34" charset="0"/>
                <a:ea typeface="Osaka" pitchFamily="-84" charset="-128"/>
              </a:defRPr>
            </a:lvl3pPr>
            <a:lvl4pPr marL="1600200" indent="-228600">
              <a:spcBef>
                <a:spcPct val="20000"/>
              </a:spcBef>
              <a:buClr>
                <a:srgbClr val="0046AA"/>
              </a:buClr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Trebuchet MS" panose="020B0603020202020204" pitchFamily="34" charset="0"/>
                <a:ea typeface="Osaka" pitchFamily="-84" charset="-128"/>
              </a:defRPr>
            </a:lvl4pPr>
            <a:lvl5pPr marL="2057400" indent="-228600">
              <a:spcBef>
                <a:spcPct val="20000"/>
              </a:spcBef>
              <a:buClr>
                <a:srgbClr val="0046AA"/>
              </a:buClr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  <a:ea typeface="Osaka" pitchFamily="-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6AA"/>
              </a:buClr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  <a:ea typeface="Osaka" pitchFamily="-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6AA"/>
              </a:buClr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  <a:ea typeface="Osaka" pitchFamily="-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6AA"/>
              </a:buClr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  <a:ea typeface="Osaka" pitchFamily="-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6AA"/>
              </a:buClr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  <a:ea typeface="Osaka" pitchFamily="-84" charset="-128"/>
              </a:defRPr>
            </a:lvl9pPr>
          </a:lstStyle>
          <a:p>
            <a:pPr eaLnBrk="1" hangingPunct="1">
              <a:buClr>
                <a:srgbClr val="000000"/>
              </a:buClr>
              <a:buFontTx/>
              <a:buNone/>
            </a:pPr>
            <a:r>
              <a:rPr lang="en-US" altLang="en-US" sz="1600">
                <a:solidFill>
                  <a:srgbClr val="CCCC90"/>
                </a:solidFill>
                <a:latin typeface="Georgia" panose="02040502050405020303" pitchFamily="18" charset="0"/>
                <a:ea typeface="MS PGothic" panose="020B0600070205080204" pitchFamily="34" charset="-128"/>
              </a:rPr>
              <a:t>School of Computing and Information</a:t>
            </a:r>
          </a:p>
          <a:p>
            <a:pPr eaLnBrk="1" hangingPunct="1">
              <a:spcAft>
                <a:spcPts val="600"/>
              </a:spcAft>
              <a:buClr>
                <a:srgbClr val="000000"/>
              </a:buClr>
              <a:buFontTx/>
              <a:buNone/>
            </a:pPr>
            <a:r>
              <a:rPr lang="en-US" altLang="en-US" sz="1600">
                <a:solidFill>
                  <a:srgbClr val="CCCC90"/>
                </a:solidFill>
                <a:latin typeface="Georgia" panose="02040502050405020303" pitchFamily="18" charset="0"/>
                <a:ea typeface="MS PGothic" panose="020B0600070205080204" pitchFamily="34" charset="-128"/>
              </a:rPr>
              <a:t>Department of Computer Science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lded Corner 1">
            <a:extLst>
              <a:ext uri="{FF2B5EF4-FFF2-40B4-BE49-F238E27FC236}">
                <a16:creationId xmlns:a16="http://schemas.microsoft.com/office/drawing/2014/main" id="{A36903E9-C44A-4DAA-9276-E3FC3F8836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676400"/>
            <a:ext cx="3962400" cy="3505200"/>
          </a:xfrm>
          <a:prstGeom prst="foldedCorner">
            <a:avLst>
              <a:gd name="adj" fmla="val 16667"/>
            </a:avLst>
          </a:prstGeom>
          <a:solidFill>
            <a:srgbClr val="FFFFB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0046AA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Osaka" pitchFamily="-84" charset="-128"/>
              </a:defRPr>
            </a:lvl1pPr>
            <a:lvl2pPr marL="742950" indent="-285750">
              <a:spcBef>
                <a:spcPct val="20000"/>
              </a:spcBef>
              <a:buClr>
                <a:srgbClr val="0046AA"/>
              </a:buClr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rebuchet MS" panose="020B0603020202020204" pitchFamily="34" charset="0"/>
                <a:ea typeface="Osaka" pitchFamily="-84" charset="-128"/>
              </a:defRPr>
            </a:lvl2pPr>
            <a:lvl3pPr marL="1143000" indent="-228600">
              <a:spcBef>
                <a:spcPct val="20000"/>
              </a:spcBef>
              <a:buClr>
                <a:srgbClr val="0046AA"/>
              </a:buClr>
              <a:buFont typeface="Monotype Sorts" pitchFamily="-84" charset="2"/>
              <a:buChar char=""/>
              <a:defRPr>
                <a:solidFill>
                  <a:schemeClr val="tx1"/>
                </a:solidFill>
                <a:latin typeface="Trebuchet MS" panose="020B0603020202020204" pitchFamily="34" charset="0"/>
                <a:ea typeface="Osaka" pitchFamily="-84" charset="-128"/>
              </a:defRPr>
            </a:lvl3pPr>
            <a:lvl4pPr marL="1600200" indent="-228600">
              <a:spcBef>
                <a:spcPct val="20000"/>
              </a:spcBef>
              <a:buClr>
                <a:srgbClr val="0046AA"/>
              </a:buClr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Trebuchet MS" panose="020B0603020202020204" pitchFamily="34" charset="0"/>
                <a:ea typeface="Osaka" pitchFamily="-84" charset="-128"/>
              </a:defRPr>
            </a:lvl4pPr>
            <a:lvl5pPr marL="2057400" indent="-228600">
              <a:spcBef>
                <a:spcPct val="20000"/>
              </a:spcBef>
              <a:buClr>
                <a:srgbClr val="0046AA"/>
              </a:buClr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  <a:ea typeface="Osaka" pitchFamily="-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6AA"/>
              </a:buClr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  <a:ea typeface="Osaka" pitchFamily="-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6AA"/>
              </a:buClr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  <a:ea typeface="Osaka" pitchFamily="-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6AA"/>
              </a:buClr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  <a:ea typeface="Osaka" pitchFamily="-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6AA"/>
              </a:buClr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  <a:ea typeface="Osaka" pitchFamily="-8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6627" name="Title 1">
            <a:extLst>
              <a:ext uri="{FF2B5EF4-FFF2-40B4-BE49-F238E27FC236}">
                <a16:creationId xmlns:a16="http://schemas.microsoft.com/office/drawing/2014/main" id="{0D8C72A8-8481-4A8D-AB23-782F9CCE3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/>
              <a:t>Papers in computer science often follow a somewhat predictable format</a:t>
            </a:r>
          </a:p>
        </p:txBody>
      </p:sp>
      <p:sp>
        <p:nvSpPr>
          <p:cNvPr id="31746" name="Content Placeholder 2">
            <a:extLst>
              <a:ext uri="{FF2B5EF4-FFF2-40B4-BE49-F238E27FC236}">
                <a16:creationId xmlns:a16="http://schemas.microsoft.com/office/drawing/2014/main" id="{F5F42902-8A85-417E-8F8A-093D18A55D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981200"/>
            <a:ext cx="3962400" cy="2971800"/>
          </a:xfrm>
        </p:spPr>
        <p:txBody>
          <a:bodyPr/>
          <a:lstStyle/>
          <a:p>
            <a:pPr marL="0" indent="0">
              <a:buFont typeface="Wingdings" charset="0"/>
              <a:buNone/>
              <a:defRPr/>
            </a:pPr>
            <a:r>
              <a:rPr lang="en-US" sz="1800" dirty="0"/>
              <a:t>Abstract</a:t>
            </a:r>
          </a:p>
          <a:p>
            <a:pPr>
              <a:buFont typeface="Wingdings" charset="0"/>
              <a:buChar char="n"/>
              <a:defRPr/>
            </a:pPr>
            <a:r>
              <a:rPr lang="en-US" sz="1800" dirty="0"/>
              <a:t>Introduction</a:t>
            </a:r>
          </a:p>
          <a:p>
            <a:pPr>
              <a:buFont typeface="Wingdings" charset="0"/>
              <a:buChar char="n"/>
              <a:defRPr/>
            </a:pPr>
            <a:r>
              <a:rPr lang="en-US" sz="1800" dirty="0"/>
              <a:t>Related work</a:t>
            </a:r>
            <a:r>
              <a:rPr lang="en-US" sz="1800" dirty="0">
                <a:solidFill>
                  <a:srgbClr val="FF0000"/>
                </a:solidFill>
              </a:rPr>
              <a:t>*</a:t>
            </a:r>
          </a:p>
          <a:p>
            <a:pPr>
              <a:buFont typeface="Wingdings" charset="0"/>
              <a:buChar char="n"/>
              <a:defRPr/>
            </a:pPr>
            <a:r>
              <a:rPr lang="en-US" sz="1800" dirty="0"/>
              <a:t>Proposed design/system/method</a:t>
            </a:r>
          </a:p>
          <a:p>
            <a:pPr>
              <a:buFont typeface="Wingdings" charset="0"/>
              <a:buChar char="n"/>
              <a:defRPr/>
            </a:pPr>
            <a:r>
              <a:rPr lang="en-US" sz="1800" dirty="0"/>
              <a:t>Evaluation</a:t>
            </a:r>
          </a:p>
          <a:p>
            <a:pPr>
              <a:buFont typeface="Wingdings" charset="0"/>
              <a:buChar char="n"/>
              <a:defRPr/>
            </a:pPr>
            <a:r>
              <a:rPr lang="en-US" sz="1800" dirty="0"/>
              <a:t>Discussion</a:t>
            </a:r>
          </a:p>
          <a:p>
            <a:pPr>
              <a:buFont typeface="Wingdings" charset="0"/>
              <a:buChar char="n"/>
              <a:defRPr/>
            </a:pPr>
            <a:r>
              <a:rPr lang="en-US" sz="1800" dirty="0"/>
              <a:t>Related work</a:t>
            </a:r>
            <a:r>
              <a:rPr lang="en-US" sz="1800" dirty="0">
                <a:solidFill>
                  <a:srgbClr val="FF0000"/>
                </a:solidFill>
              </a:rPr>
              <a:t>*</a:t>
            </a:r>
          </a:p>
          <a:p>
            <a:pPr>
              <a:buFont typeface="Wingdings" charset="0"/>
              <a:buChar char="n"/>
              <a:defRPr/>
            </a:pPr>
            <a:r>
              <a:rPr lang="en-US" sz="1800" dirty="0"/>
              <a:t>Conclusions &amp; Future work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1800" dirty="0"/>
              <a:t>References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BA482D1-950B-4663-824B-215D7141C8C5}"/>
              </a:ext>
            </a:extLst>
          </p:cNvPr>
          <p:cNvSpPr txBox="1">
            <a:spLocks/>
          </p:cNvSpPr>
          <p:nvPr/>
        </p:nvSpPr>
        <p:spPr bwMode="auto">
          <a:xfrm>
            <a:off x="4648200" y="2133600"/>
            <a:ext cx="44958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6AA"/>
              </a:buClr>
              <a:buFont typeface="Wingdings" charset="0"/>
              <a:buChar char="n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6AA"/>
              </a:buClr>
              <a:buFont typeface="Wingdings" charset="0"/>
              <a:buChar char="l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6AA"/>
              </a:buClr>
              <a:buFont typeface="Monotype Sorts" charset="0"/>
              <a:buChar char="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6AA"/>
              </a:buClr>
              <a:buFont typeface="Wingdings" charset="0"/>
              <a:buChar char="l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6AA"/>
              </a:buClr>
              <a:buChar char="»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2885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46AA"/>
              </a:buClr>
              <a:buChar char="»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8605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46AA"/>
              </a:buClr>
              <a:buChar char="»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4325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46AA"/>
              </a:buClr>
              <a:buChar char="»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45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46AA"/>
              </a:buClr>
              <a:buChar char="»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0"/>
              <a:buNone/>
              <a:defRPr/>
            </a:pPr>
            <a:r>
              <a:rPr lang="en-US" sz="2000" i="1" dirty="0">
                <a:solidFill>
                  <a:srgbClr val="3366FF"/>
                </a:solidFill>
              </a:rPr>
              <a:t>Content:</a:t>
            </a:r>
          </a:p>
          <a:p>
            <a:pPr marL="338138" lvl="1" indent="-222250">
              <a:defRPr/>
            </a:pPr>
            <a:r>
              <a:rPr lang="en-US" sz="1800" dirty="0">
                <a:solidFill>
                  <a:srgbClr val="FF0000"/>
                </a:solidFill>
              </a:rPr>
              <a:t>Far too often:</a:t>
            </a:r>
            <a:r>
              <a:rPr lang="en-US" sz="1800" dirty="0"/>
              <a:t>  Rehash of the paper</a:t>
            </a:r>
          </a:p>
          <a:p>
            <a:pPr marL="338138" lvl="1" indent="-222250">
              <a:defRPr/>
            </a:pPr>
            <a:r>
              <a:rPr lang="en-US" sz="1800" dirty="0">
                <a:solidFill>
                  <a:srgbClr val="FF0000"/>
                </a:solidFill>
              </a:rPr>
              <a:t>Ideally:</a:t>
            </a:r>
            <a:r>
              <a:rPr lang="en-US" sz="1800" dirty="0"/>
              <a:t>  Reflection on contributions</a:t>
            </a:r>
          </a:p>
          <a:p>
            <a:pPr marL="338138" lvl="1" indent="-222250">
              <a:defRPr/>
            </a:pPr>
            <a:endParaRPr lang="en-US" sz="1800" dirty="0"/>
          </a:p>
          <a:p>
            <a:pPr marL="0" indent="0">
              <a:buFont typeface="Wingdings" charset="0"/>
              <a:buNone/>
              <a:defRPr/>
            </a:pPr>
            <a:r>
              <a:rPr lang="en-US" sz="2000" i="1" dirty="0">
                <a:solidFill>
                  <a:srgbClr val="3366FF"/>
                </a:solidFill>
              </a:rPr>
              <a:t>Purpose:</a:t>
            </a:r>
          </a:p>
          <a:p>
            <a:pPr marL="338138" lvl="1" indent="-222250">
              <a:defRPr/>
            </a:pPr>
            <a:r>
              <a:rPr lang="en-US" sz="1800" dirty="0"/>
              <a:t>One last summary of contributions given the whole context of the work</a:t>
            </a:r>
          </a:p>
          <a:p>
            <a:pPr marL="338138" lvl="1" indent="-222250">
              <a:defRPr/>
            </a:pPr>
            <a:r>
              <a:rPr lang="en-US" sz="1800" dirty="0"/>
              <a:t>Identification of promising future research directions</a:t>
            </a:r>
          </a:p>
          <a:p>
            <a:pPr marL="338138" lvl="1" indent="-222250">
              <a:defRPr/>
            </a:pPr>
            <a:endParaRPr lang="en-US" sz="1600" dirty="0"/>
          </a:p>
          <a:p>
            <a:pPr lvl="1">
              <a:defRPr/>
            </a:pPr>
            <a:endParaRPr lang="en-US" sz="1800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04D5F60-1291-4164-AC70-BFE0228E9E6A}"/>
              </a:ext>
            </a:extLst>
          </p:cNvPr>
          <p:cNvGrpSpPr/>
          <p:nvPr/>
        </p:nvGrpSpPr>
        <p:grpSpPr>
          <a:xfrm>
            <a:off x="2176330" y="2235019"/>
            <a:ext cx="3063240" cy="1923525"/>
            <a:chOff x="4078044" y="1790189"/>
            <a:chExt cx="1315919" cy="1392898"/>
          </a:xfrm>
        </p:grpSpPr>
        <p:cxnSp>
          <p:nvCxnSpPr>
            <p:cNvPr id="12" name="Connector: Elbow 11">
              <a:extLst>
                <a:ext uri="{FF2B5EF4-FFF2-40B4-BE49-F238E27FC236}">
                  <a16:creationId xmlns:a16="http://schemas.microsoft.com/office/drawing/2014/main" id="{35FB90C3-3FC5-4B0E-B5A1-19213A931CCE}"/>
                </a:ext>
              </a:extLst>
            </p:cNvPr>
            <p:cNvCxnSpPr>
              <a:cxnSpLocks/>
            </p:cNvCxnSpPr>
            <p:nvPr/>
          </p:nvCxnSpPr>
          <p:spPr bwMode="auto">
            <a:xfrm rot="5400000" flipH="1" flipV="1">
              <a:off x="4463016" y="2249762"/>
              <a:ext cx="1390519" cy="471374"/>
            </a:xfrm>
            <a:prstGeom prst="bentConnector3">
              <a:avLst>
                <a:gd name="adj1" fmla="val 112069"/>
              </a:avLst>
            </a:prstGeom>
            <a:ln>
              <a:headEnd type="none" w="med" len="med"/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05323666-D078-4ADE-BA11-A66E2F323596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4078044" y="3180709"/>
              <a:ext cx="851092" cy="2378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>
            <a:extLst>
              <a:ext uri="{FF2B5EF4-FFF2-40B4-BE49-F238E27FC236}">
                <a16:creationId xmlns:a16="http://schemas.microsoft.com/office/drawing/2014/main" id="{E47D434E-CD83-473E-9CE7-163F636B5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Preparing to read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82E8DF27-25B0-4BAE-BA2F-873E86FEB2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2743200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2000"/>
              <a:t>Reading a research paper is different than other reading!</a:t>
            </a:r>
          </a:p>
          <a:p>
            <a:pPr lvl="1"/>
            <a:r>
              <a:rPr lang="en-US" altLang="en-US" sz="1800"/>
              <a:t>10 pages of news:  &lt; 10 minutes</a:t>
            </a:r>
          </a:p>
          <a:p>
            <a:pPr lvl="1"/>
            <a:r>
              <a:rPr lang="en-US" altLang="en-US" sz="1800"/>
              <a:t>10 pages of fiction:  &lt; 20 minutes</a:t>
            </a:r>
          </a:p>
          <a:p>
            <a:pPr lvl="1"/>
            <a:r>
              <a:rPr lang="en-US" altLang="en-US" sz="1800"/>
              <a:t>10 pages in a textbook:  &lt; 30 minutes</a:t>
            </a:r>
          </a:p>
          <a:p>
            <a:pPr lvl="1"/>
            <a:r>
              <a:rPr lang="en-US" altLang="en-US" sz="1800"/>
              <a:t>10 page research paper:  20 minutes – several hours!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altLang="en-US" sz="2000"/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2000"/>
              <a:t>Prior to reading, make sure you gather the appropriate supplies</a:t>
            </a:r>
          </a:p>
        </p:txBody>
      </p:sp>
      <p:grpSp>
        <p:nvGrpSpPr>
          <p:cNvPr id="27651" name="Group 6">
            <a:extLst>
              <a:ext uri="{FF2B5EF4-FFF2-40B4-BE49-F238E27FC236}">
                <a16:creationId xmlns:a16="http://schemas.microsoft.com/office/drawing/2014/main" id="{52C7114D-C542-443F-829D-3A470B5EB80B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4114800"/>
            <a:ext cx="2341563" cy="2152650"/>
            <a:chOff x="304800" y="4114800"/>
            <a:chExt cx="2340955" cy="2152710"/>
          </a:xfrm>
        </p:grpSpPr>
        <p:pic>
          <p:nvPicPr>
            <p:cNvPr id="27659" name="Picture 2">
              <a:extLst>
                <a:ext uri="{FF2B5EF4-FFF2-40B4-BE49-F238E27FC236}">
                  <a16:creationId xmlns:a16="http://schemas.microsoft.com/office/drawing/2014/main" id="{1BA93EC7-EF52-456D-A27D-C792941F8A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7908" y="4114800"/>
              <a:ext cx="1568092" cy="1683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&quot;No&quot; Symbol 4">
              <a:extLst>
                <a:ext uri="{FF2B5EF4-FFF2-40B4-BE49-F238E27FC236}">
                  <a16:creationId xmlns:a16="http://schemas.microsoft.com/office/drawing/2014/main" id="{1E5A0506-8324-4C1D-AA97-73F85D1AE52A}"/>
                </a:ext>
              </a:extLst>
            </p:cNvPr>
            <p:cNvSpPr>
              <a:spLocks/>
            </p:cNvSpPr>
            <p:nvPr/>
          </p:nvSpPr>
          <p:spPr bwMode="auto">
            <a:xfrm>
              <a:off x="761881" y="4191002"/>
              <a:ext cx="1599784" cy="1600245"/>
            </a:xfrm>
            <a:custGeom>
              <a:avLst/>
              <a:gdLst>
                <a:gd name="T0" fmla="*/ 0 w 1599784"/>
                <a:gd name="T1" fmla="*/ 800123 h 1600245"/>
                <a:gd name="T2" fmla="*/ 799892 w 1599784"/>
                <a:gd name="T3" fmla="*/ 0 h 1600245"/>
                <a:gd name="T4" fmla="*/ 1599784 w 1599784"/>
                <a:gd name="T5" fmla="*/ 800123 h 1600245"/>
                <a:gd name="T6" fmla="*/ 799892 w 1599784"/>
                <a:gd name="T7" fmla="*/ 1600246 h 1600245"/>
                <a:gd name="T8" fmla="*/ 0 w 1599784"/>
                <a:gd name="T9" fmla="*/ 800123 h 1600245"/>
                <a:gd name="T10" fmla="*/ 1305111 w 1599784"/>
                <a:gd name="T11" fmla="*/ 1193393 h 1600245"/>
                <a:gd name="T12" fmla="*/ 1252695 w 1599784"/>
                <a:gd name="T13" fmla="*/ 347449 h 1600245"/>
                <a:gd name="T14" fmla="*/ 406732 w 1599784"/>
                <a:gd name="T15" fmla="*/ 294745 h 1600245"/>
                <a:gd name="T16" fmla="*/ 1305111 w 1599784"/>
                <a:gd name="T17" fmla="*/ 1193393 h 1600245"/>
                <a:gd name="T18" fmla="*/ 294673 w 1599784"/>
                <a:gd name="T19" fmla="*/ 406852 h 1600245"/>
                <a:gd name="T20" fmla="*/ 347089 w 1599784"/>
                <a:gd name="T21" fmla="*/ 1252796 h 1600245"/>
                <a:gd name="T22" fmla="*/ 1193052 w 1599784"/>
                <a:gd name="T23" fmla="*/ 1305500 h 1600245"/>
                <a:gd name="T24" fmla="*/ 294673 w 1599784"/>
                <a:gd name="T25" fmla="*/ 406852 h 160024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599784" h="1600245">
                  <a:moveTo>
                    <a:pt x="0" y="800123"/>
                  </a:moveTo>
                  <a:cubicBezTo>
                    <a:pt x="0" y="358227"/>
                    <a:pt x="358124" y="0"/>
                    <a:pt x="799892" y="0"/>
                  </a:cubicBezTo>
                  <a:cubicBezTo>
                    <a:pt x="1241660" y="0"/>
                    <a:pt x="1599784" y="358227"/>
                    <a:pt x="1599784" y="800123"/>
                  </a:cubicBezTo>
                  <a:cubicBezTo>
                    <a:pt x="1599784" y="1242019"/>
                    <a:pt x="1241660" y="1600246"/>
                    <a:pt x="799892" y="1600246"/>
                  </a:cubicBezTo>
                  <a:cubicBezTo>
                    <a:pt x="358124" y="1600246"/>
                    <a:pt x="0" y="1242019"/>
                    <a:pt x="0" y="800123"/>
                  </a:cubicBezTo>
                  <a:close/>
                  <a:moveTo>
                    <a:pt x="1305111" y="1193393"/>
                  </a:moveTo>
                  <a:cubicBezTo>
                    <a:pt x="1503360" y="938527"/>
                    <a:pt x="1480890" y="575873"/>
                    <a:pt x="1252695" y="347449"/>
                  </a:cubicBezTo>
                  <a:cubicBezTo>
                    <a:pt x="1024379" y="118903"/>
                    <a:pt x="661631" y="96303"/>
                    <a:pt x="406732" y="294745"/>
                  </a:cubicBezTo>
                  <a:lnTo>
                    <a:pt x="1305111" y="1193393"/>
                  </a:lnTo>
                  <a:close/>
                  <a:moveTo>
                    <a:pt x="294673" y="406852"/>
                  </a:moveTo>
                  <a:cubicBezTo>
                    <a:pt x="96424" y="661718"/>
                    <a:pt x="118894" y="1024372"/>
                    <a:pt x="347089" y="1252796"/>
                  </a:cubicBezTo>
                  <a:cubicBezTo>
                    <a:pt x="575405" y="1481342"/>
                    <a:pt x="938153" y="1503942"/>
                    <a:pt x="1193052" y="1305500"/>
                  </a:cubicBezTo>
                  <a:lnTo>
                    <a:pt x="294673" y="406852"/>
                  </a:lnTo>
                  <a:close/>
                </a:path>
              </a:pathLst>
            </a:custGeom>
            <a:gradFill rotWithShape="1">
              <a:gsLst>
                <a:gs pos="0">
                  <a:srgbClr val="FFE0E0"/>
                </a:gs>
                <a:gs pos="64999">
                  <a:srgbClr val="FFB1B1"/>
                </a:gs>
                <a:gs pos="100000">
                  <a:srgbClr val="FF8F8F"/>
                </a:gs>
              </a:gsLst>
              <a:lin ang="5400000" scaled="1"/>
            </a:gradFill>
            <a:ln w="9525" cap="flat" cmpd="sng">
              <a:solidFill>
                <a:srgbClr val="CE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661" name="TextBox 5">
              <a:extLst>
                <a:ext uri="{FF2B5EF4-FFF2-40B4-BE49-F238E27FC236}">
                  <a16:creationId xmlns:a16="http://schemas.microsoft.com/office/drawing/2014/main" id="{E11AECE1-7E1A-4B19-A0FF-8C99CFE9F2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800" y="5867400"/>
              <a:ext cx="234095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46AA"/>
                </a:buClr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rebuchet MS" panose="020B0603020202020204" pitchFamily="34" charset="0"/>
                  <a:ea typeface="Osaka" pitchFamily="-8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46AA"/>
                </a:buClr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Trebuchet MS" panose="020B0603020202020204" pitchFamily="34" charset="0"/>
                  <a:ea typeface="Osaka" pitchFamily="-8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46AA"/>
                </a:buClr>
                <a:buFont typeface="Monotype Sorts" pitchFamily="-84" charset="2"/>
                <a:buChar char=""/>
                <a:defRPr>
                  <a:solidFill>
                    <a:schemeClr val="tx1"/>
                  </a:solidFill>
                  <a:latin typeface="Trebuchet MS" panose="020B0603020202020204" pitchFamily="34" charset="0"/>
                  <a:ea typeface="Osaka" pitchFamily="-8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46AA"/>
                </a:buClr>
                <a:buFont typeface="Wingdings" panose="05000000000000000000" pitchFamily="2" charset="2"/>
                <a:buChar char="l"/>
                <a:defRPr sz="1600">
                  <a:solidFill>
                    <a:schemeClr val="tx1"/>
                  </a:solidFill>
                  <a:latin typeface="Trebuchet MS" panose="020B0603020202020204" pitchFamily="34" charset="0"/>
                  <a:ea typeface="Osaka" pitchFamily="-8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panose="020B0603020202020204" pitchFamily="34" charset="0"/>
                  <a:ea typeface="Osaka" pitchFamily="-8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panose="020B0603020202020204" pitchFamily="34" charset="0"/>
                  <a:ea typeface="Osaka" pitchFamily="-8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panose="020B0603020202020204" pitchFamily="34" charset="0"/>
                  <a:ea typeface="Osaka" pitchFamily="-8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panose="020B0603020202020204" pitchFamily="34" charset="0"/>
                  <a:ea typeface="Osaka" pitchFamily="-8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panose="020B0603020202020204" pitchFamily="34" charset="0"/>
                  <a:ea typeface="Osaka" pitchFamily="-8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000">
                  <a:ea typeface="MS PGothic" panose="020B0600070205080204" pitchFamily="34" charset="-128"/>
                </a:rPr>
                <a:t>Quiet Environment</a:t>
              </a:r>
            </a:p>
          </p:txBody>
        </p:sp>
      </p:grpSp>
      <p:grpSp>
        <p:nvGrpSpPr>
          <p:cNvPr id="27652" name="Group 7">
            <a:extLst>
              <a:ext uri="{FF2B5EF4-FFF2-40B4-BE49-F238E27FC236}">
                <a16:creationId xmlns:a16="http://schemas.microsoft.com/office/drawing/2014/main" id="{A7DDBAC0-1E14-45C1-BE63-9F9417397F32}"/>
              </a:ext>
            </a:extLst>
          </p:cNvPr>
          <p:cNvGrpSpPr>
            <a:grpSpLocks/>
          </p:cNvGrpSpPr>
          <p:nvPr/>
        </p:nvGrpSpPr>
        <p:grpSpPr bwMode="auto">
          <a:xfrm>
            <a:off x="3352800" y="4114800"/>
            <a:ext cx="2187575" cy="2384425"/>
            <a:chOff x="3353122" y="4114800"/>
            <a:chExt cx="2187919" cy="2384286"/>
          </a:xfrm>
        </p:grpSpPr>
        <p:pic>
          <p:nvPicPr>
            <p:cNvPr id="27657" name="Picture 1">
              <a:extLst>
                <a:ext uri="{FF2B5EF4-FFF2-40B4-BE49-F238E27FC236}">
                  <a16:creationId xmlns:a16="http://schemas.microsoft.com/office/drawing/2014/main" id="{053EBCD5-8A89-4EAC-B578-352DC494B87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3800" y="4114800"/>
              <a:ext cx="1387817" cy="17019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658" name="TextBox 8">
              <a:extLst>
                <a:ext uri="{FF2B5EF4-FFF2-40B4-BE49-F238E27FC236}">
                  <a16:creationId xmlns:a16="http://schemas.microsoft.com/office/drawing/2014/main" id="{4191EB16-1027-498A-B145-3FA890302A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53122" y="5791200"/>
              <a:ext cx="2187919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46AA"/>
                </a:buClr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rebuchet MS" panose="020B0603020202020204" pitchFamily="34" charset="0"/>
                  <a:ea typeface="Osaka" pitchFamily="-8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46AA"/>
                </a:buClr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Trebuchet MS" panose="020B0603020202020204" pitchFamily="34" charset="0"/>
                  <a:ea typeface="Osaka" pitchFamily="-8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46AA"/>
                </a:buClr>
                <a:buFont typeface="Monotype Sorts" pitchFamily="-84" charset="2"/>
                <a:buChar char=""/>
                <a:defRPr>
                  <a:solidFill>
                    <a:schemeClr val="tx1"/>
                  </a:solidFill>
                  <a:latin typeface="Trebuchet MS" panose="020B0603020202020204" pitchFamily="34" charset="0"/>
                  <a:ea typeface="Osaka" pitchFamily="-8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46AA"/>
                </a:buClr>
                <a:buFont typeface="Wingdings" panose="05000000000000000000" pitchFamily="2" charset="2"/>
                <a:buChar char="l"/>
                <a:defRPr sz="1600">
                  <a:solidFill>
                    <a:schemeClr val="tx1"/>
                  </a:solidFill>
                  <a:latin typeface="Trebuchet MS" panose="020B0603020202020204" pitchFamily="34" charset="0"/>
                  <a:ea typeface="Osaka" pitchFamily="-8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panose="020B0603020202020204" pitchFamily="34" charset="0"/>
                  <a:ea typeface="Osaka" pitchFamily="-8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panose="020B0603020202020204" pitchFamily="34" charset="0"/>
                  <a:ea typeface="Osaka" pitchFamily="-8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panose="020B0603020202020204" pitchFamily="34" charset="0"/>
                  <a:ea typeface="Osaka" pitchFamily="-8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panose="020B0603020202020204" pitchFamily="34" charset="0"/>
                  <a:ea typeface="Osaka" pitchFamily="-8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panose="020B0603020202020204" pitchFamily="34" charset="0"/>
                  <a:ea typeface="Osaka" pitchFamily="-8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000">
                  <a:ea typeface="MS PGothic" panose="020B0600070205080204" pitchFamily="34" charset="-128"/>
                </a:rPr>
                <a:t>Appropriate Time</a:t>
              </a:r>
              <a:br>
                <a:rPr lang="en-US" altLang="en-US" sz="2000">
                  <a:ea typeface="MS PGothic" panose="020B0600070205080204" pitchFamily="34" charset="-128"/>
                </a:rPr>
              </a:br>
              <a:r>
                <a:rPr lang="en-US" altLang="en-US" sz="2000">
                  <a:ea typeface="MS PGothic" panose="020B0600070205080204" pitchFamily="34" charset="-128"/>
                </a:rPr>
                <a:t>(</a:t>
              </a:r>
              <a:r>
                <a:rPr lang="en-US" altLang="en-US" sz="2000">
                  <a:solidFill>
                    <a:srgbClr val="FF0000"/>
                  </a:solidFill>
                  <a:ea typeface="MS PGothic" panose="020B0600070205080204" pitchFamily="34" charset="-128"/>
                </a:rPr>
                <a:t>How much?</a:t>
              </a:r>
              <a:r>
                <a:rPr lang="en-US" altLang="en-US" sz="2000">
                  <a:ea typeface="MS PGothic" panose="020B0600070205080204" pitchFamily="34" charset="-128"/>
                </a:rPr>
                <a:t>)</a:t>
              </a:r>
            </a:p>
          </p:txBody>
        </p:sp>
      </p:grpSp>
      <p:grpSp>
        <p:nvGrpSpPr>
          <p:cNvPr id="27653" name="Group 10">
            <a:extLst>
              <a:ext uri="{FF2B5EF4-FFF2-40B4-BE49-F238E27FC236}">
                <a16:creationId xmlns:a16="http://schemas.microsoft.com/office/drawing/2014/main" id="{C355C9C1-25D6-4253-B4B1-E6A44547285D}"/>
              </a:ext>
            </a:extLst>
          </p:cNvPr>
          <p:cNvGrpSpPr>
            <a:grpSpLocks/>
          </p:cNvGrpSpPr>
          <p:nvPr/>
        </p:nvGrpSpPr>
        <p:grpSpPr bwMode="auto">
          <a:xfrm>
            <a:off x="5910263" y="4114800"/>
            <a:ext cx="3017837" cy="2076450"/>
            <a:chOff x="5909641" y="4114800"/>
            <a:chExt cx="3017848" cy="2076510"/>
          </a:xfrm>
        </p:grpSpPr>
        <p:pic>
          <p:nvPicPr>
            <p:cNvPr id="27655" name="Picture 3">
              <a:extLst>
                <a:ext uri="{FF2B5EF4-FFF2-40B4-BE49-F238E27FC236}">
                  <a16:creationId xmlns:a16="http://schemas.microsoft.com/office/drawing/2014/main" id="{7C619CD5-D352-4BEA-A71A-47C2373A311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4600" y="4114800"/>
              <a:ext cx="2188583" cy="1362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656" name="TextBox 9">
              <a:extLst>
                <a:ext uri="{FF2B5EF4-FFF2-40B4-BE49-F238E27FC236}">
                  <a16:creationId xmlns:a16="http://schemas.microsoft.com/office/drawing/2014/main" id="{8BD398DB-90B5-4393-A4E1-A46943EE92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09641" y="5791200"/>
              <a:ext cx="301784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46AA"/>
                </a:buClr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rebuchet MS" panose="020B0603020202020204" pitchFamily="34" charset="0"/>
                  <a:ea typeface="Osaka" pitchFamily="-8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46AA"/>
                </a:buClr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Trebuchet MS" panose="020B0603020202020204" pitchFamily="34" charset="0"/>
                  <a:ea typeface="Osaka" pitchFamily="-8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46AA"/>
                </a:buClr>
                <a:buFont typeface="Monotype Sorts" pitchFamily="-84" charset="2"/>
                <a:buChar char=""/>
                <a:defRPr>
                  <a:solidFill>
                    <a:schemeClr val="tx1"/>
                  </a:solidFill>
                  <a:latin typeface="Trebuchet MS" panose="020B0603020202020204" pitchFamily="34" charset="0"/>
                  <a:ea typeface="Osaka" pitchFamily="-8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46AA"/>
                </a:buClr>
                <a:buFont typeface="Wingdings" panose="05000000000000000000" pitchFamily="2" charset="2"/>
                <a:buChar char="l"/>
                <a:defRPr sz="1600">
                  <a:solidFill>
                    <a:schemeClr val="tx1"/>
                  </a:solidFill>
                  <a:latin typeface="Trebuchet MS" panose="020B0603020202020204" pitchFamily="34" charset="0"/>
                  <a:ea typeface="Osaka" pitchFamily="-8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panose="020B0603020202020204" pitchFamily="34" charset="0"/>
                  <a:ea typeface="Osaka" pitchFamily="-8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panose="020B0603020202020204" pitchFamily="34" charset="0"/>
                  <a:ea typeface="Osaka" pitchFamily="-8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panose="020B0603020202020204" pitchFamily="34" charset="0"/>
                  <a:ea typeface="Osaka" pitchFamily="-8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panose="020B0603020202020204" pitchFamily="34" charset="0"/>
                  <a:ea typeface="Osaka" pitchFamily="-8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panose="020B0603020202020204" pitchFamily="34" charset="0"/>
                  <a:ea typeface="Osaka" pitchFamily="-8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000">
                  <a:ea typeface="MS PGothic" panose="020B0600070205080204" pitchFamily="34" charset="-128"/>
                </a:rPr>
                <a:t>Note-Taking Supplies (</a:t>
              </a:r>
              <a:r>
                <a:rPr lang="en-US" altLang="en-US" sz="2000">
                  <a:solidFill>
                    <a:srgbClr val="FF0000"/>
                  </a:solidFill>
                  <a:ea typeface="MS PGothic" panose="020B0600070205080204" pitchFamily="34" charset="-128"/>
                </a:rPr>
                <a:t>?!</a:t>
              </a:r>
              <a:r>
                <a:rPr lang="en-US" altLang="en-US" sz="2000">
                  <a:ea typeface="MS PGothic" panose="020B0600070205080204" pitchFamily="34" charset="-128"/>
                </a:rPr>
                <a:t>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>
            <a:extLst>
              <a:ext uri="{FF2B5EF4-FFF2-40B4-BE49-F238E27FC236}">
                <a16:creationId xmlns:a16="http://schemas.microsoft.com/office/drawing/2014/main" id="{80C2A6AF-60E0-46E1-B94B-C0F65787B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i="1"/>
              <a:t>Why</a:t>
            </a:r>
            <a:r>
              <a:rPr lang="en-US" altLang="en-US" sz="3200"/>
              <a:t> are you planning to read that paper?</a:t>
            </a:r>
            <a:endParaRPr lang="en-US" altLang="en-US" sz="3200" i="1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1FABFCD-5A9D-487E-9BB3-C69407856E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2000" dirty="0"/>
              <a:t>There are many legitimate reasons for reading a paper</a:t>
            </a:r>
          </a:p>
          <a:p>
            <a:pPr lvl="1"/>
            <a:r>
              <a:rPr lang="en-US" altLang="en-US" sz="1800" dirty="0"/>
              <a:t>I heard someone talking about this result</a:t>
            </a:r>
          </a:p>
          <a:p>
            <a:pPr lvl="1"/>
            <a:r>
              <a:rPr lang="en-US" altLang="en-US" sz="1800" dirty="0"/>
              <a:t>The conference talk interested me</a:t>
            </a:r>
          </a:p>
          <a:p>
            <a:pPr lvl="1"/>
            <a:r>
              <a:rPr lang="en-US" altLang="en-US" sz="1800" dirty="0"/>
              <a:t>It’s related to a problem I am working on</a:t>
            </a:r>
          </a:p>
          <a:p>
            <a:pPr lvl="1"/>
            <a:r>
              <a:rPr lang="en-US" altLang="en-US" sz="1800" dirty="0"/>
              <a:t>My advisor told me to</a:t>
            </a:r>
          </a:p>
          <a:p>
            <a:pPr lvl="1"/>
            <a:r>
              <a:rPr lang="en-US" altLang="en-US" sz="1800" dirty="0"/>
              <a:t>This provides context for another problem</a:t>
            </a:r>
          </a:p>
          <a:p>
            <a:pPr lvl="1"/>
            <a:r>
              <a:rPr lang="en-US" altLang="en-US" sz="1800" dirty="0"/>
              <a:t>I think that I might want to explore this area</a:t>
            </a:r>
          </a:p>
          <a:p>
            <a:pPr lvl="1"/>
            <a:r>
              <a:rPr lang="en-US" altLang="en-US" sz="1800" dirty="0"/>
              <a:t>…</a:t>
            </a:r>
          </a:p>
          <a:p>
            <a:pPr lvl="1"/>
            <a:endParaRPr lang="en-US" altLang="en-US" sz="1800" dirty="0"/>
          </a:p>
          <a:p>
            <a:pPr lvl="1"/>
            <a:endParaRPr lang="en-US" altLang="en-US" sz="1800" dirty="0"/>
          </a:p>
          <a:p>
            <a:pPr lvl="1"/>
            <a:endParaRPr lang="en-US" altLang="en-US" sz="1800" dirty="0"/>
          </a:p>
          <a:p>
            <a:pPr marL="0" indent="0" algn="ctr">
              <a:buFont typeface="Wingdings" panose="05000000000000000000" pitchFamily="2" charset="2"/>
              <a:buNone/>
            </a:pPr>
            <a:r>
              <a:rPr lang="en-US" altLang="en-US" sz="2000" b="1" i="1" dirty="0"/>
              <a:t>Take-away point:</a:t>
            </a:r>
            <a:r>
              <a:rPr lang="en-US" altLang="en-US" sz="2000" dirty="0">
                <a:solidFill>
                  <a:srgbClr val="FF0000"/>
                </a:solidFill>
              </a:rPr>
              <a:t> Why</a:t>
            </a:r>
            <a:r>
              <a:rPr lang="en-US" altLang="en-US" sz="2000" dirty="0"/>
              <a:t> you plan to read a paper will—to some degree—dictate </a:t>
            </a:r>
            <a:r>
              <a:rPr lang="en-US" altLang="en-US" sz="2000" dirty="0">
                <a:solidFill>
                  <a:srgbClr val="FF0000"/>
                </a:solidFill>
              </a:rPr>
              <a:t>how</a:t>
            </a:r>
            <a:r>
              <a:rPr lang="en-US" altLang="en-US" sz="2000" dirty="0"/>
              <a:t> you should go about reading it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6F921CB-CC2F-486B-8F7D-6E398285E416}"/>
              </a:ext>
            </a:extLst>
          </p:cNvPr>
          <p:cNvGrpSpPr>
            <a:grpSpLocks/>
          </p:cNvGrpSpPr>
          <p:nvPr/>
        </p:nvGrpSpPr>
        <p:grpSpPr bwMode="auto">
          <a:xfrm>
            <a:off x="533400" y="4876800"/>
            <a:ext cx="8077200" cy="1066800"/>
            <a:chOff x="533400" y="4876800"/>
            <a:chExt cx="8077200" cy="1066800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8998A4FC-F7EB-4CED-9824-B1C33EF8922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33400" y="4876800"/>
              <a:ext cx="807720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2E9E4693-B33A-427A-A42F-CA1D4C776AC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33400" y="5943600"/>
              <a:ext cx="807720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8687" name="TextBox 3">
            <a:extLst>
              <a:ext uri="{FF2B5EF4-FFF2-40B4-BE49-F238E27FC236}">
                <a16:creationId xmlns:a16="http://schemas.microsoft.com/office/drawing/2014/main" id="{21F25C69-AC80-437C-A7DF-A22CF490FA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6807" y="1892568"/>
            <a:ext cx="1407740" cy="36933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046AA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Osaka" pitchFamily="-84" charset="-128"/>
              </a:defRPr>
            </a:lvl1pPr>
            <a:lvl2pPr marL="742950" indent="-285750">
              <a:spcBef>
                <a:spcPct val="20000"/>
              </a:spcBef>
              <a:buClr>
                <a:srgbClr val="0046AA"/>
              </a:buClr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rebuchet MS" panose="020B0603020202020204" pitchFamily="34" charset="0"/>
                <a:ea typeface="Osaka" pitchFamily="-84" charset="-128"/>
              </a:defRPr>
            </a:lvl2pPr>
            <a:lvl3pPr marL="1143000" indent="-228600">
              <a:spcBef>
                <a:spcPct val="20000"/>
              </a:spcBef>
              <a:buClr>
                <a:srgbClr val="0046AA"/>
              </a:buClr>
              <a:buFont typeface="Monotype Sorts" pitchFamily="-84" charset="2"/>
              <a:buChar char=""/>
              <a:defRPr>
                <a:solidFill>
                  <a:schemeClr val="tx1"/>
                </a:solidFill>
                <a:latin typeface="Trebuchet MS" panose="020B0603020202020204" pitchFamily="34" charset="0"/>
                <a:ea typeface="Osaka" pitchFamily="-84" charset="-128"/>
              </a:defRPr>
            </a:lvl3pPr>
            <a:lvl4pPr marL="1600200" indent="-228600">
              <a:spcBef>
                <a:spcPct val="20000"/>
              </a:spcBef>
              <a:buClr>
                <a:srgbClr val="0046AA"/>
              </a:buClr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Trebuchet MS" panose="020B0603020202020204" pitchFamily="34" charset="0"/>
                <a:ea typeface="Osaka" pitchFamily="-84" charset="-128"/>
              </a:defRPr>
            </a:lvl4pPr>
            <a:lvl5pPr marL="2057400" indent="-228600">
              <a:spcBef>
                <a:spcPct val="20000"/>
              </a:spcBef>
              <a:buClr>
                <a:srgbClr val="0046AA"/>
              </a:buClr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  <a:ea typeface="Osaka" pitchFamily="-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6AA"/>
              </a:buClr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  <a:ea typeface="Osaka" pitchFamily="-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6AA"/>
              </a:buClr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  <a:ea typeface="Osaka" pitchFamily="-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6AA"/>
              </a:buClr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  <a:ea typeface="Osaka" pitchFamily="-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6AA"/>
              </a:buClr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  <a:ea typeface="Osaka" pitchFamily="-8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 dirty="0">
                <a:solidFill>
                  <a:srgbClr val="FF0000"/>
                </a:solidFill>
                <a:latin typeface="Lucida Handwriting" panose="03010101010101010101" pitchFamily="66" charset="0"/>
                <a:ea typeface="MS PGothic" panose="020B0600070205080204" pitchFamily="34" charset="-128"/>
              </a:rPr>
              <a:t>Curiosity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CC2A967-809E-4176-90FE-7B868FEC0DCC}"/>
              </a:ext>
            </a:extLst>
          </p:cNvPr>
          <p:cNvGrpSpPr/>
          <p:nvPr/>
        </p:nvGrpSpPr>
        <p:grpSpPr>
          <a:xfrm>
            <a:off x="5105400" y="1929723"/>
            <a:ext cx="2089447" cy="332558"/>
            <a:chOff x="5301941" y="1828800"/>
            <a:chExt cx="2089447" cy="1519683"/>
          </a:xfrm>
        </p:grpSpPr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D50EAED8-7ED2-4BFB-82E3-31ECCAC3C49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301941" y="3348483"/>
              <a:ext cx="2089447" cy="0"/>
            </a:xfrm>
            <a:prstGeom prst="straightConnector1">
              <a:avLst/>
            </a:prstGeom>
            <a:ln>
              <a:headEnd type="stealth" w="lg" len="lg"/>
              <a:tailEnd type="none" w="lg" len="lg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4E0E6569-B9ED-4EA0-AA4D-A48E11291E23}"/>
                </a:ext>
              </a:extLst>
            </p:cNvPr>
            <p:cNvGrpSpPr/>
            <p:nvPr/>
          </p:nvGrpSpPr>
          <p:grpSpPr>
            <a:xfrm>
              <a:off x="5943588" y="1828800"/>
              <a:ext cx="1447800" cy="1519683"/>
              <a:chOff x="5943588" y="1828800"/>
              <a:chExt cx="1447800" cy="1519683"/>
            </a:xfrm>
          </p:grpSpPr>
          <p:cxnSp>
            <p:nvCxnSpPr>
              <p:cNvPr id="7" name="Straight Arrow Connector 6">
                <a:extLst>
                  <a:ext uri="{FF2B5EF4-FFF2-40B4-BE49-F238E27FC236}">
                    <a16:creationId xmlns:a16="http://schemas.microsoft.com/office/drawing/2014/main" id="{A408ED61-559E-412A-9726-452BC4568C8A}"/>
                  </a:ext>
                </a:extLst>
              </p:cNvPr>
              <p:cNvCxnSpPr/>
              <p:nvPr/>
            </p:nvCxnSpPr>
            <p:spPr bwMode="auto">
              <a:xfrm>
                <a:off x="5943588" y="1831513"/>
                <a:ext cx="1447800" cy="0"/>
              </a:xfrm>
              <a:prstGeom prst="straightConnector1">
                <a:avLst/>
              </a:prstGeom>
              <a:ln>
                <a:headEnd type="stealth" w="lg" len="lg"/>
                <a:tailEnd type="none" w="lg" len="lg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B16A6AFA-D8F9-4FEC-8B7B-0A4200B06323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7383261" y="1828800"/>
                <a:ext cx="8127" cy="1519683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5444BA1-9575-4018-BFB6-45CE193B8481}"/>
              </a:ext>
            </a:extLst>
          </p:cNvPr>
          <p:cNvGrpSpPr/>
          <p:nvPr/>
        </p:nvGrpSpPr>
        <p:grpSpPr>
          <a:xfrm>
            <a:off x="4159345" y="2584253"/>
            <a:ext cx="3108960" cy="343574"/>
            <a:chOff x="4293301" y="1753290"/>
            <a:chExt cx="3108960" cy="1570022"/>
          </a:xfrm>
        </p:grpSpPr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6073F180-5BB7-4E4E-8D48-E0A80D28BE4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293301" y="3272974"/>
              <a:ext cx="3108960" cy="0"/>
            </a:xfrm>
            <a:prstGeom prst="straightConnector1">
              <a:avLst/>
            </a:prstGeom>
            <a:ln>
              <a:solidFill>
                <a:srgbClr val="002060"/>
              </a:solidFill>
              <a:headEnd type="stealth" w="lg" len="lg"/>
              <a:tailEnd type="none" w="lg" len="lg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6BF30FDE-F06A-4C69-A3DA-F056D33F3FAC}"/>
                </a:ext>
              </a:extLst>
            </p:cNvPr>
            <p:cNvGrpSpPr/>
            <p:nvPr/>
          </p:nvGrpSpPr>
          <p:grpSpPr>
            <a:xfrm>
              <a:off x="5943588" y="1753290"/>
              <a:ext cx="1447800" cy="1570022"/>
              <a:chOff x="5943588" y="1753290"/>
              <a:chExt cx="1447800" cy="1570022"/>
            </a:xfrm>
          </p:grpSpPr>
          <p:cxnSp>
            <p:nvCxnSpPr>
              <p:cNvPr id="35" name="Straight Arrow Connector 34">
                <a:extLst>
                  <a:ext uri="{FF2B5EF4-FFF2-40B4-BE49-F238E27FC236}">
                    <a16:creationId xmlns:a16="http://schemas.microsoft.com/office/drawing/2014/main" id="{AE13FBAA-520E-4443-B2CF-25E5F6E88E49}"/>
                  </a:ext>
                </a:extLst>
              </p:cNvPr>
              <p:cNvCxnSpPr/>
              <p:nvPr/>
            </p:nvCxnSpPr>
            <p:spPr bwMode="auto">
              <a:xfrm>
                <a:off x="5943588" y="1831514"/>
                <a:ext cx="1447800" cy="0"/>
              </a:xfrm>
              <a:prstGeom prst="straightConnector1">
                <a:avLst/>
              </a:prstGeom>
              <a:ln>
                <a:solidFill>
                  <a:srgbClr val="002060"/>
                </a:solidFill>
                <a:headEnd type="stealth" w="lg" len="lg"/>
                <a:tailEnd type="none" w="lg" len="lg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E075ACC9-AB89-45AA-A196-9F7546BF9101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7383261" y="1753290"/>
                <a:ext cx="0" cy="1570022"/>
              </a:xfrm>
              <a:prstGeom prst="line">
                <a:avLst/>
              </a:prstGeom>
              <a:ln>
                <a:solidFill>
                  <a:srgbClr val="002060"/>
                </a:solidFill>
                <a:headEnd type="none" w="med" len="med"/>
                <a:tailEnd type="none" w="med" len="med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</p:grpSp>
      <p:sp>
        <p:nvSpPr>
          <p:cNvPr id="37" name="TextBox 3">
            <a:extLst>
              <a:ext uri="{FF2B5EF4-FFF2-40B4-BE49-F238E27FC236}">
                <a16:creationId xmlns:a16="http://schemas.microsoft.com/office/drawing/2014/main" id="{52ED7E0F-8ED4-48BC-BF3F-A656FE7EBE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6807" y="2567000"/>
            <a:ext cx="1407740" cy="369332"/>
          </a:xfrm>
          <a:prstGeom prst="rect">
            <a:avLst/>
          </a:prstGeom>
          <a:solidFill>
            <a:srgbClr val="00206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046AA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Osaka" pitchFamily="-84" charset="-128"/>
              </a:defRPr>
            </a:lvl1pPr>
            <a:lvl2pPr marL="742950" indent="-285750">
              <a:spcBef>
                <a:spcPct val="20000"/>
              </a:spcBef>
              <a:buClr>
                <a:srgbClr val="0046AA"/>
              </a:buClr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rebuchet MS" panose="020B0603020202020204" pitchFamily="34" charset="0"/>
                <a:ea typeface="Osaka" pitchFamily="-84" charset="-128"/>
              </a:defRPr>
            </a:lvl2pPr>
            <a:lvl3pPr marL="1143000" indent="-228600">
              <a:spcBef>
                <a:spcPct val="20000"/>
              </a:spcBef>
              <a:buClr>
                <a:srgbClr val="0046AA"/>
              </a:buClr>
              <a:buFont typeface="Monotype Sorts" pitchFamily="-84" charset="2"/>
              <a:buChar char=""/>
              <a:defRPr>
                <a:solidFill>
                  <a:schemeClr val="tx1"/>
                </a:solidFill>
                <a:latin typeface="Trebuchet MS" panose="020B0603020202020204" pitchFamily="34" charset="0"/>
                <a:ea typeface="Osaka" pitchFamily="-84" charset="-128"/>
              </a:defRPr>
            </a:lvl3pPr>
            <a:lvl4pPr marL="1600200" indent="-228600">
              <a:spcBef>
                <a:spcPct val="20000"/>
              </a:spcBef>
              <a:buClr>
                <a:srgbClr val="0046AA"/>
              </a:buClr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Trebuchet MS" panose="020B0603020202020204" pitchFamily="34" charset="0"/>
                <a:ea typeface="Osaka" pitchFamily="-84" charset="-128"/>
              </a:defRPr>
            </a:lvl4pPr>
            <a:lvl5pPr marL="2057400" indent="-228600">
              <a:spcBef>
                <a:spcPct val="20000"/>
              </a:spcBef>
              <a:buClr>
                <a:srgbClr val="0046AA"/>
              </a:buClr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  <a:ea typeface="Osaka" pitchFamily="-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6AA"/>
              </a:buClr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  <a:ea typeface="Osaka" pitchFamily="-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6AA"/>
              </a:buClr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  <a:ea typeface="Osaka" pitchFamily="-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6AA"/>
              </a:buClr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  <a:ea typeface="Osaka" pitchFamily="-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6AA"/>
              </a:buClr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  <a:ea typeface="Osaka" pitchFamily="-8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800" dirty="0">
                <a:solidFill>
                  <a:srgbClr val="FF0000"/>
                </a:solidFill>
                <a:latin typeface="Lucida Handwriting" panose="03010101010101010101" pitchFamily="66" charset="0"/>
                <a:ea typeface="MS PGothic" panose="020B0600070205080204" pitchFamily="34" charset="-128"/>
              </a:rPr>
              <a:t>Depth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947EACE-F9B4-4DD0-A4C9-F1B4E6B53195}"/>
              </a:ext>
            </a:extLst>
          </p:cNvPr>
          <p:cNvGrpSpPr/>
          <p:nvPr/>
        </p:nvGrpSpPr>
        <p:grpSpPr>
          <a:xfrm>
            <a:off x="6073445" y="2590142"/>
            <a:ext cx="1188720" cy="1013595"/>
            <a:chOff x="6073445" y="2590142"/>
            <a:chExt cx="1188720" cy="1013595"/>
          </a:xfrm>
        </p:grpSpPr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E8DD3BB8-9FDF-4F48-842B-9C9BA3E4EF49}"/>
                </a:ext>
              </a:extLst>
            </p:cNvPr>
            <p:cNvCxnSpPr/>
            <p:nvPr/>
          </p:nvCxnSpPr>
          <p:spPr bwMode="auto">
            <a:xfrm>
              <a:off x="6150123" y="3594234"/>
              <a:ext cx="1097280" cy="0"/>
            </a:xfrm>
            <a:prstGeom prst="straightConnector1">
              <a:avLst/>
            </a:prstGeom>
            <a:ln>
              <a:solidFill>
                <a:srgbClr val="008000"/>
              </a:solidFill>
              <a:headEnd type="stealth" w="lg" len="lg"/>
              <a:tailEnd type="none" w="lg" len="lg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53409CE5-ED46-45B1-B0D3-A7A8236FB0F5}"/>
                </a:ext>
              </a:extLst>
            </p:cNvPr>
            <p:cNvCxnSpPr/>
            <p:nvPr/>
          </p:nvCxnSpPr>
          <p:spPr bwMode="auto">
            <a:xfrm>
              <a:off x="6073445" y="2590142"/>
              <a:ext cx="1188720" cy="0"/>
            </a:xfrm>
            <a:prstGeom prst="straightConnector1">
              <a:avLst/>
            </a:prstGeom>
            <a:ln>
              <a:solidFill>
                <a:srgbClr val="008000"/>
              </a:solidFill>
              <a:headEnd type="stealth" w="lg" len="lg"/>
              <a:tailEnd type="none" w="lg" len="lg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6917A824-DF7D-49E7-A495-E9B2C673054D}"/>
                </a:ext>
              </a:extLst>
            </p:cNvPr>
            <p:cNvCxnSpPr/>
            <p:nvPr/>
          </p:nvCxnSpPr>
          <p:spPr bwMode="auto">
            <a:xfrm>
              <a:off x="6073445" y="3219450"/>
              <a:ext cx="1188720" cy="0"/>
            </a:xfrm>
            <a:prstGeom prst="straightConnector1">
              <a:avLst/>
            </a:prstGeom>
            <a:ln>
              <a:solidFill>
                <a:srgbClr val="008000"/>
              </a:solidFill>
              <a:headEnd type="stealth" w="lg" len="lg"/>
              <a:tailEnd type="none" w="lg" len="lg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80D73F12-E86B-4324-A12A-7B9C2781CF3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254038" y="2597897"/>
              <a:ext cx="0" cy="1005840"/>
            </a:xfrm>
            <a:prstGeom prst="line">
              <a:avLst/>
            </a:prstGeom>
            <a:ln>
              <a:solidFill>
                <a:srgbClr val="008000"/>
              </a:solidFill>
              <a:headEnd type="none" w="med" len="med"/>
              <a:tailEnd type="none" w="med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44" name="TextBox 3">
            <a:extLst>
              <a:ext uri="{FF2B5EF4-FFF2-40B4-BE49-F238E27FC236}">
                <a16:creationId xmlns:a16="http://schemas.microsoft.com/office/drawing/2014/main" id="{1149DE2F-FF3B-415C-8F17-A18A469737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6807" y="3015352"/>
            <a:ext cx="1407740" cy="369332"/>
          </a:xfrm>
          <a:prstGeom prst="rect">
            <a:avLst/>
          </a:prstGeom>
          <a:solidFill>
            <a:srgbClr val="00800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046AA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Osaka" pitchFamily="-84" charset="-128"/>
              </a:defRPr>
            </a:lvl1pPr>
            <a:lvl2pPr marL="742950" indent="-285750">
              <a:spcBef>
                <a:spcPct val="20000"/>
              </a:spcBef>
              <a:buClr>
                <a:srgbClr val="0046AA"/>
              </a:buClr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rebuchet MS" panose="020B0603020202020204" pitchFamily="34" charset="0"/>
                <a:ea typeface="Osaka" pitchFamily="-84" charset="-128"/>
              </a:defRPr>
            </a:lvl2pPr>
            <a:lvl3pPr marL="1143000" indent="-228600">
              <a:spcBef>
                <a:spcPct val="20000"/>
              </a:spcBef>
              <a:buClr>
                <a:srgbClr val="0046AA"/>
              </a:buClr>
              <a:buFont typeface="Monotype Sorts" pitchFamily="-84" charset="2"/>
              <a:buChar char=""/>
              <a:defRPr>
                <a:solidFill>
                  <a:schemeClr val="tx1"/>
                </a:solidFill>
                <a:latin typeface="Trebuchet MS" panose="020B0603020202020204" pitchFamily="34" charset="0"/>
                <a:ea typeface="Osaka" pitchFamily="-84" charset="-128"/>
              </a:defRPr>
            </a:lvl3pPr>
            <a:lvl4pPr marL="1600200" indent="-228600">
              <a:spcBef>
                <a:spcPct val="20000"/>
              </a:spcBef>
              <a:buClr>
                <a:srgbClr val="0046AA"/>
              </a:buClr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Trebuchet MS" panose="020B0603020202020204" pitchFamily="34" charset="0"/>
                <a:ea typeface="Osaka" pitchFamily="-84" charset="-128"/>
              </a:defRPr>
            </a:lvl4pPr>
            <a:lvl5pPr marL="2057400" indent="-228600">
              <a:spcBef>
                <a:spcPct val="20000"/>
              </a:spcBef>
              <a:buClr>
                <a:srgbClr val="0046AA"/>
              </a:buClr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  <a:ea typeface="Osaka" pitchFamily="-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6AA"/>
              </a:buClr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  <a:ea typeface="Osaka" pitchFamily="-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6AA"/>
              </a:buClr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  <a:ea typeface="Osaka" pitchFamily="-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6AA"/>
              </a:buClr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  <a:ea typeface="Osaka" pitchFamily="-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6AA"/>
              </a:buClr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  <a:ea typeface="Osaka" pitchFamily="-8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800" dirty="0">
                <a:solidFill>
                  <a:srgbClr val="FF0000"/>
                </a:solidFill>
                <a:latin typeface="Lucida Handwriting" panose="03010101010101010101" pitchFamily="66" charset="0"/>
                <a:ea typeface="MS PGothic" panose="020B0600070205080204" pitchFamily="34" charset="-128"/>
              </a:rPr>
              <a:t>Breadth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8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7" grpId="0" animBg="1"/>
      <p:bldP spid="37" grpId="0" animBg="1"/>
      <p:bldP spid="4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>
            <a:extLst>
              <a:ext uri="{FF2B5EF4-FFF2-40B4-BE49-F238E27FC236}">
                <a16:creationId xmlns:a16="http://schemas.microsoft.com/office/drawing/2014/main" id="{2B6A068C-4EA1-4308-AA20-08B7E1B9F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/>
              <a:t>A multi-pass approach to reading is generally good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3E055B-2E6A-46C5-802B-F595522D56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219200"/>
            <a:ext cx="7772400" cy="4495800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2000" dirty="0"/>
              <a:t>Keshav</a:t>
            </a:r>
            <a:r>
              <a:rPr lang="en-US" altLang="en-US" sz="2000" dirty="0">
                <a:solidFill>
                  <a:srgbClr val="FF0000"/>
                </a:solidFill>
              </a:rPr>
              <a:t>*</a:t>
            </a:r>
            <a:r>
              <a:rPr lang="en-US" altLang="en-US" sz="2000" dirty="0"/>
              <a:t> has a nice paper on a three-pass reading approach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altLang="en-US" sz="2000" dirty="0"/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2000" dirty="0">
                <a:solidFill>
                  <a:srgbClr val="FF0000"/>
                </a:solidFill>
              </a:rPr>
              <a:t>Pass 1:  </a:t>
            </a:r>
            <a:r>
              <a:rPr lang="en-US" altLang="en-US" sz="2000" dirty="0"/>
              <a:t>Basic comprehension</a:t>
            </a:r>
          </a:p>
          <a:p>
            <a:pPr lvl="1"/>
            <a:r>
              <a:rPr lang="en-US" altLang="en-US" sz="1800" dirty="0"/>
              <a:t>What is the main topic of the paper?</a:t>
            </a:r>
          </a:p>
          <a:p>
            <a:pPr lvl="1"/>
            <a:r>
              <a:rPr lang="en-US" altLang="en-US" sz="1800" dirty="0"/>
              <a:t>What are the authors’ claimed contributions?</a:t>
            </a:r>
          </a:p>
          <a:p>
            <a:pPr lvl="1"/>
            <a:r>
              <a:rPr lang="en-US" altLang="en-US" sz="1800" dirty="0"/>
              <a:t>What do they cite?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altLang="en-US" sz="2000" dirty="0"/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2000" dirty="0">
                <a:solidFill>
                  <a:srgbClr val="FF0000"/>
                </a:solidFill>
              </a:rPr>
              <a:t>Pass 2:  </a:t>
            </a:r>
            <a:r>
              <a:rPr lang="en-US" altLang="en-US" sz="2000" dirty="0"/>
              <a:t>First look at real details</a:t>
            </a:r>
          </a:p>
          <a:p>
            <a:pPr lvl="1"/>
            <a:r>
              <a:rPr lang="en-US" altLang="en-US" sz="1800" dirty="0"/>
              <a:t>Focus on details: evaluation, figures, methods</a:t>
            </a:r>
          </a:p>
          <a:p>
            <a:pPr lvl="1"/>
            <a:r>
              <a:rPr lang="en-US" altLang="en-US" sz="1800" dirty="0"/>
              <a:t>Ignore proofs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altLang="en-US" sz="2000" dirty="0"/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2000" dirty="0">
                <a:solidFill>
                  <a:srgbClr val="FF0000"/>
                </a:solidFill>
              </a:rPr>
              <a:t>Pass 3:  </a:t>
            </a:r>
            <a:r>
              <a:rPr lang="en-US" altLang="en-US" sz="2000" dirty="0"/>
              <a:t>Depth!</a:t>
            </a:r>
          </a:p>
          <a:p>
            <a:pPr lvl="1"/>
            <a:r>
              <a:rPr lang="en-US" altLang="en-US" sz="1800" dirty="0"/>
              <a:t>Fully understand all details</a:t>
            </a:r>
          </a:p>
          <a:p>
            <a:pPr marL="0" indent="0"/>
            <a:endParaRPr lang="en-US" altLang="en-US" sz="2000" dirty="0"/>
          </a:p>
        </p:txBody>
      </p:sp>
      <p:sp>
        <p:nvSpPr>
          <p:cNvPr id="29700" name="TextBox 3">
            <a:extLst>
              <a:ext uri="{FF2B5EF4-FFF2-40B4-BE49-F238E27FC236}">
                <a16:creationId xmlns:a16="http://schemas.microsoft.com/office/drawing/2014/main" id="{BF648FF7-311B-447A-8A5A-3807C56290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172200"/>
            <a:ext cx="55213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11125" indent="-111125">
              <a:spcBef>
                <a:spcPct val="20000"/>
              </a:spcBef>
              <a:buClr>
                <a:srgbClr val="0046AA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Osaka" pitchFamily="-84" charset="-128"/>
              </a:defRPr>
            </a:lvl1pPr>
            <a:lvl2pPr marL="742950" indent="-285750">
              <a:spcBef>
                <a:spcPct val="20000"/>
              </a:spcBef>
              <a:buClr>
                <a:srgbClr val="0046AA"/>
              </a:buClr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rebuchet MS" panose="020B0603020202020204" pitchFamily="34" charset="0"/>
                <a:ea typeface="Osaka" pitchFamily="-84" charset="-128"/>
              </a:defRPr>
            </a:lvl2pPr>
            <a:lvl3pPr marL="1143000" indent="-228600">
              <a:spcBef>
                <a:spcPct val="20000"/>
              </a:spcBef>
              <a:buClr>
                <a:srgbClr val="0046AA"/>
              </a:buClr>
              <a:buFont typeface="Monotype Sorts" pitchFamily="-84" charset="2"/>
              <a:buChar char=""/>
              <a:defRPr>
                <a:solidFill>
                  <a:schemeClr val="tx1"/>
                </a:solidFill>
                <a:latin typeface="Trebuchet MS" panose="020B0603020202020204" pitchFamily="34" charset="0"/>
                <a:ea typeface="Osaka" pitchFamily="-84" charset="-128"/>
              </a:defRPr>
            </a:lvl3pPr>
            <a:lvl4pPr marL="1600200" indent="-228600">
              <a:spcBef>
                <a:spcPct val="20000"/>
              </a:spcBef>
              <a:buClr>
                <a:srgbClr val="0046AA"/>
              </a:buClr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Trebuchet MS" panose="020B0603020202020204" pitchFamily="34" charset="0"/>
                <a:ea typeface="Osaka" pitchFamily="-84" charset="-128"/>
              </a:defRPr>
            </a:lvl4pPr>
            <a:lvl5pPr marL="2057400" indent="-228600">
              <a:spcBef>
                <a:spcPct val="20000"/>
              </a:spcBef>
              <a:buClr>
                <a:srgbClr val="0046AA"/>
              </a:buClr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  <a:ea typeface="Osaka" pitchFamily="-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6AA"/>
              </a:buClr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  <a:ea typeface="Osaka" pitchFamily="-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6AA"/>
              </a:buClr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  <a:ea typeface="Osaka" pitchFamily="-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6AA"/>
              </a:buClr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  <a:ea typeface="Osaka" pitchFamily="-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6AA"/>
              </a:buClr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  <a:ea typeface="Osaka" pitchFamily="-8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400" dirty="0">
                <a:solidFill>
                  <a:srgbClr val="FF0000"/>
                </a:solidFill>
                <a:ea typeface="MS PGothic" panose="020B0600070205080204" pitchFamily="34" charset="-128"/>
              </a:rPr>
              <a:t>* </a:t>
            </a:r>
            <a:r>
              <a:rPr lang="en-US" altLang="en-US" sz="1400" dirty="0">
                <a:ea typeface="MS PGothic" panose="020B0600070205080204" pitchFamily="34" charset="-128"/>
              </a:rPr>
              <a:t>S. Keshav, “How to Read a Paper,” ACM SIGCOMM Computer Communication Review 37(3) : 83-84, July 2007.</a:t>
            </a:r>
          </a:p>
        </p:txBody>
      </p:sp>
      <p:cxnSp>
        <p:nvCxnSpPr>
          <p:cNvPr id="29701" name="Straight Connector 5">
            <a:extLst>
              <a:ext uri="{FF2B5EF4-FFF2-40B4-BE49-F238E27FC236}">
                <a16:creationId xmlns:a16="http://schemas.microsoft.com/office/drawing/2014/main" id="{A051B299-30C8-45D1-B784-09CB7C42772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0" y="6096000"/>
            <a:ext cx="1828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TextBox 3">
            <a:extLst>
              <a:ext uri="{FF2B5EF4-FFF2-40B4-BE49-F238E27FC236}">
                <a16:creationId xmlns:a16="http://schemas.microsoft.com/office/drawing/2014/main" id="{51057246-8E06-4676-8648-ECC7B3D93A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6807" y="1950685"/>
            <a:ext cx="1407740" cy="36933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046AA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Osaka" pitchFamily="-84" charset="-128"/>
              </a:defRPr>
            </a:lvl1pPr>
            <a:lvl2pPr marL="742950" indent="-285750">
              <a:spcBef>
                <a:spcPct val="20000"/>
              </a:spcBef>
              <a:buClr>
                <a:srgbClr val="0046AA"/>
              </a:buClr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rebuchet MS" panose="020B0603020202020204" pitchFamily="34" charset="0"/>
                <a:ea typeface="Osaka" pitchFamily="-84" charset="-128"/>
              </a:defRPr>
            </a:lvl2pPr>
            <a:lvl3pPr marL="1143000" indent="-228600">
              <a:spcBef>
                <a:spcPct val="20000"/>
              </a:spcBef>
              <a:buClr>
                <a:srgbClr val="0046AA"/>
              </a:buClr>
              <a:buFont typeface="Monotype Sorts" pitchFamily="-84" charset="2"/>
              <a:buChar char=""/>
              <a:defRPr>
                <a:solidFill>
                  <a:schemeClr val="tx1"/>
                </a:solidFill>
                <a:latin typeface="Trebuchet MS" panose="020B0603020202020204" pitchFamily="34" charset="0"/>
                <a:ea typeface="Osaka" pitchFamily="-84" charset="-128"/>
              </a:defRPr>
            </a:lvl3pPr>
            <a:lvl4pPr marL="1600200" indent="-228600">
              <a:spcBef>
                <a:spcPct val="20000"/>
              </a:spcBef>
              <a:buClr>
                <a:srgbClr val="0046AA"/>
              </a:buClr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Trebuchet MS" panose="020B0603020202020204" pitchFamily="34" charset="0"/>
                <a:ea typeface="Osaka" pitchFamily="-84" charset="-128"/>
              </a:defRPr>
            </a:lvl4pPr>
            <a:lvl5pPr marL="2057400" indent="-228600">
              <a:spcBef>
                <a:spcPct val="20000"/>
              </a:spcBef>
              <a:buClr>
                <a:srgbClr val="0046AA"/>
              </a:buClr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  <a:ea typeface="Osaka" pitchFamily="-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6AA"/>
              </a:buClr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  <a:ea typeface="Osaka" pitchFamily="-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6AA"/>
              </a:buClr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  <a:ea typeface="Osaka" pitchFamily="-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6AA"/>
              </a:buClr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  <a:ea typeface="Osaka" pitchFamily="-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6AA"/>
              </a:buClr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  <a:ea typeface="Osaka" pitchFamily="-8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 dirty="0">
                <a:solidFill>
                  <a:srgbClr val="FF0000"/>
                </a:solidFill>
                <a:latin typeface="Lucida Handwriting" panose="03010101010101010101" pitchFamily="66" charset="0"/>
                <a:ea typeface="MS PGothic" panose="020B0600070205080204" pitchFamily="34" charset="-128"/>
              </a:rPr>
              <a:t>Curiosity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EA1E72C-D429-4294-BC5A-33DFC211D98D}"/>
              </a:ext>
            </a:extLst>
          </p:cNvPr>
          <p:cNvCxnSpPr>
            <a:cxnSpLocks/>
          </p:cNvCxnSpPr>
          <p:nvPr/>
        </p:nvCxnSpPr>
        <p:spPr bwMode="auto">
          <a:xfrm>
            <a:off x="4190999" y="2182641"/>
            <a:ext cx="3017520" cy="0"/>
          </a:xfrm>
          <a:prstGeom prst="straightConnector1">
            <a:avLst/>
          </a:prstGeom>
          <a:ln>
            <a:headEnd type="stealth" w="lg" len="lg"/>
            <a:tailEnd type="none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2A0FF75-F2F5-4E9F-A800-8A2A79AFE71D}"/>
              </a:ext>
            </a:extLst>
          </p:cNvPr>
          <p:cNvCxnSpPr>
            <a:cxnSpLocks/>
          </p:cNvCxnSpPr>
          <p:nvPr/>
        </p:nvCxnSpPr>
        <p:spPr bwMode="auto">
          <a:xfrm>
            <a:off x="4495800" y="3902387"/>
            <a:ext cx="2743200" cy="0"/>
          </a:xfrm>
          <a:prstGeom prst="straightConnector1">
            <a:avLst/>
          </a:prstGeom>
          <a:ln>
            <a:solidFill>
              <a:srgbClr val="002060"/>
            </a:solidFill>
            <a:headEnd type="stealth" w="lg" len="lg"/>
            <a:tailEnd type="none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4" name="TextBox 3">
            <a:extLst>
              <a:ext uri="{FF2B5EF4-FFF2-40B4-BE49-F238E27FC236}">
                <a16:creationId xmlns:a16="http://schemas.microsoft.com/office/drawing/2014/main" id="{00A9EDDE-F01E-42D6-ABDF-0E7085A266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6807" y="3725634"/>
            <a:ext cx="1407740" cy="369332"/>
          </a:xfrm>
          <a:prstGeom prst="rect">
            <a:avLst/>
          </a:prstGeom>
          <a:solidFill>
            <a:srgbClr val="00206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046AA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Osaka" pitchFamily="-84" charset="-128"/>
              </a:defRPr>
            </a:lvl1pPr>
            <a:lvl2pPr marL="742950" indent="-285750">
              <a:spcBef>
                <a:spcPct val="20000"/>
              </a:spcBef>
              <a:buClr>
                <a:srgbClr val="0046AA"/>
              </a:buClr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rebuchet MS" panose="020B0603020202020204" pitchFamily="34" charset="0"/>
                <a:ea typeface="Osaka" pitchFamily="-84" charset="-128"/>
              </a:defRPr>
            </a:lvl2pPr>
            <a:lvl3pPr marL="1143000" indent="-228600">
              <a:spcBef>
                <a:spcPct val="20000"/>
              </a:spcBef>
              <a:buClr>
                <a:srgbClr val="0046AA"/>
              </a:buClr>
              <a:buFont typeface="Monotype Sorts" pitchFamily="-84" charset="2"/>
              <a:buChar char=""/>
              <a:defRPr>
                <a:solidFill>
                  <a:schemeClr val="tx1"/>
                </a:solidFill>
                <a:latin typeface="Trebuchet MS" panose="020B0603020202020204" pitchFamily="34" charset="0"/>
                <a:ea typeface="Osaka" pitchFamily="-84" charset="-128"/>
              </a:defRPr>
            </a:lvl3pPr>
            <a:lvl4pPr marL="1600200" indent="-228600">
              <a:spcBef>
                <a:spcPct val="20000"/>
              </a:spcBef>
              <a:buClr>
                <a:srgbClr val="0046AA"/>
              </a:buClr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Trebuchet MS" panose="020B0603020202020204" pitchFamily="34" charset="0"/>
                <a:ea typeface="Osaka" pitchFamily="-84" charset="-128"/>
              </a:defRPr>
            </a:lvl4pPr>
            <a:lvl5pPr marL="2057400" indent="-228600">
              <a:spcBef>
                <a:spcPct val="20000"/>
              </a:spcBef>
              <a:buClr>
                <a:srgbClr val="0046AA"/>
              </a:buClr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  <a:ea typeface="Osaka" pitchFamily="-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6AA"/>
              </a:buClr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  <a:ea typeface="Osaka" pitchFamily="-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6AA"/>
              </a:buClr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  <a:ea typeface="Osaka" pitchFamily="-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6AA"/>
              </a:buClr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  <a:ea typeface="Osaka" pitchFamily="-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6AA"/>
              </a:buClr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  <a:ea typeface="Osaka" pitchFamily="-8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800" dirty="0">
                <a:solidFill>
                  <a:srgbClr val="FF0000"/>
                </a:solidFill>
                <a:latin typeface="Lucida Handwriting" panose="03010101010101010101" pitchFamily="66" charset="0"/>
                <a:ea typeface="MS PGothic" panose="020B0600070205080204" pitchFamily="34" charset="-128"/>
              </a:rPr>
              <a:t>Depth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13872A62-ED87-4A2E-A9C0-1BB7DAFCF48C}"/>
              </a:ext>
            </a:extLst>
          </p:cNvPr>
          <p:cNvCxnSpPr/>
          <p:nvPr/>
        </p:nvCxnSpPr>
        <p:spPr bwMode="auto">
          <a:xfrm>
            <a:off x="2590800" y="5257800"/>
            <a:ext cx="4572000" cy="0"/>
          </a:xfrm>
          <a:prstGeom prst="straightConnector1">
            <a:avLst/>
          </a:prstGeom>
          <a:ln>
            <a:solidFill>
              <a:srgbClr val="008000"/>
            </a:solidFill>
            <a:headEnd type="stealth" w="lg" len="lg"/>
            <a:tailEnd type="none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0" name="TextBox 3">
            <a:extLst>
              <a:ext uri="{FF2B5EF4-FFF2-40B4-BE49-F238E27FC236}">
                <a16:creationId xmlns:a16="http://schemas.microsoft.com/office/drawing/2014/main" id="{5D620FCE-8454-4CB0-B050-740C0DC3A5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6807" y="5073134"/>
            <a:ext cx="1407740" cy="369332"/>
          </a:xfrm>
          <a:prstGeom prst="rect">
            <a:avLst/>
          </a:prstGeom>
          <a:solidFill>
            <a:srgbClr val="00800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046AA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Osaka" pitchFamily="-84" charset="-128"/>
              </a:defRPr>
            </a:lvl1pPr>
            <a:lvl2pPr marL="742950" indent="-285750">
              <a:spcBef>
                <a:spcPct val="20000"/>
              </a:spcBef>
              <a:buClr>
                <a:srgbClr val="0046AA"/>
              </a:buClr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rebuchet MS" panose="020B0603020202020204" pitchFamily="34" charset="0"/>
                <a:ea typeface="Osaka" pitchFamily="-84" charset="-128"/>
              </a:defRPr>
            </a:lvl2pPr>
            <a:lvl3pPr marL="1143000" indent="-228600">
              <a:spcBef>
                <a:spcPct val="20000"/>
              </a:spcBef>
              <a:buClr>
                <a:srgbClr val="0046AA"/>
              </a:buClr>
              <a:buFont typeface="Monotype Sorts" pitchFamily="-84" charset="2"/>
              <a:buChar char=""/>
              <a:defRPr>
                <a:solidFill>
                  <a:schemeClr val="tx1"/>
                </a:solidFill>
                <a:latin typeface="Trebuchet MS" panose="020B0603020202020204" pitchFamily="34" charset="0"/>
                <a:ea typeface="Osaka" pitchFamily="-84" charset="-128"/>
              </a:defRPr>
            </a:lvl3pPr>
            <a:lvl4pPr marL="1600200" indent="-228600">
              <a:spcBef>
                <a:spcPct val="20000"/>
              </a:spcBef>
              <a:buClr>
                <a:srgbClr val="0046AA"/>
              </a:buClr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Trebuchet MS" panose="020B0603020202020204" pitchFamily="34" charset="0"/>
                <a:ea typeface="Osaka" pitchFamily="-84" charset="-128"/>
              </a:defRPr>
            </a:lvl4pPr>
            <a:lvl5pPr marL="2057400" indent="-228600">
              <a:spcBef>
                <a:spcPct val="20000"/>
              </a:spcBef>
              <a:buClr>
                <a:srgbClr val="0046AA"/>
              </a:buClr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  <a:ea typeface="Osaka" pitchFamily="-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6AA"/>
              </a:buClr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  <a:ea typeface="Osaka" pitchFamily="-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6AA"/>
              </a:buClr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  <a:ea typeface="Osaka" pitchFamily="-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6AA"/>
              </a:buClr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  <a:ea typeface="Osaka" pitchFamily="-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6AA"/>
              </a:buClr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  <a:ea typeface="Osaka" pitchFamily="-8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800" dirty="0">
                <a:solidFill>
                  <a:srgbClr val="FF0000"/>
                </a:solidFill>
                <a:latin typeface="Lucida Handwriting" panose="03010101010101010101" pitchFamily="66" charset="0"/>
                <a:ea typeface="MS PGothic" panose="020B0600070205080204" pitchFamily="34" charset="-128"/>
              </a:rPr>
              <a:t>Breadth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4" grpId="0" animBg="1"/>
      <p:bldP spid="3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>
            <a:extLst>
              <a:ext uri="{FF2B5EF4-FFF2-40B4-BE49-F238E27FC236}">
                <a16:creationId xmlns:a16="http://schemas.microsoft.com/office/drawing/2014/main" id="{B1947B9D-5D8F-4FC4-9009-F76A851A82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/>
              <a:t>Your first pass over the paper should help you decide how much time you need to invest in it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54B8EA6-C389-4E18-9797-1C892BC94A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5486400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2000"/>
              <a:t>Focus your attention on:</a:t>
            </a:r>
          </a:p>
          <a:p>
            <a:pPr lvl="1"/>
            <a:r>
              <a:rPr lang="en-US" altLang="en-US" sz="1800"/>
              <a:t>Title and Abstract</a:t>
            </a:r>
          </a:p>
          <a:p>
            <a:pPr lvl="1"/>
            <a:r>
              <a:rPr lang="en-US" altLang="en-US" sz="1800"/>
              <a:t>Full details of the Introduction</a:t>
            </a:r>
          </a:p>
          <a:p>
            <a:pPr lvl="1"/>
            <a:r>
              <a:rPr lang="en-US" altLang="en-US" sz="1800"/>
              <a:t>Section and Sub-Section headings in the body</a:t>
            </a:r>
          </a:p>
          <a:p>
            <a:pPr lvl="1"/>
            <a:r>
              <a:rPr lang="en-US" altLang="en-US" sz="1800"/>
              <a:t>Full details in the Conclusion</a:t>
            </a:r>
          </a:p>
          <a:p>
            <a:pPr lvl="1"/>
            <a:r>
              <a:rPr lang="en-US" altLang="en-US" sz="1800"/>
              <a:t>Skim references, note what you’ve read</a:t>
            </a:r>
          </a:p>
          <a:p>
            <a:pPr lvl="1"/>
            <a:endParaRPr lang="en-US" altLang="en-US" sz="1800"/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2000"/>
              <a:t>After this, you should know about the “5 Cs”</a:t>
            </a:r>
          </a:p>
          <a:p>
            <a:pPr lvl="1"/>
            <a:r>
              <a:rPr lang="en-US" altLang="en-US" sz="1800">
                <a:solidFill>
                  <a:srgbClr val="FF0000"/>
                </a:solidFill>
              </a:rPr>
              <a:t>Category</a:t>
            </a:r>
            <a:r>
              <a:rPr lang="en-US" altLang="en-US" sz="1800"/>
              <a:t>:  Experimental paper?  Theory?  Measurement?</a:t>
            </a:r>
          </a:p>
          <a:p>
            <a:pPr lvl="1"/>
            <a:r>
              <a:rPr lang="en-US" altLang="en-US" sz="1800">
                <a:solidFill>
                  <a:srgbClr val="FF0000"/>
                </a:solidFill>
              </a:rPr>
              <a:t>Context</a:t>
            </a:r>
            <a:r>
              <a:rPr lang="en-US" altLang="en-US" sz="1800"/>
              <a:t>:  What does this paper cite?</a:t>
            </a:r>
          </a:p>
          <a:p>
            <a:pPr lvl="1"/>
            <a:r>
              <a:rPr lang="en-US" altLang="en-US" sz="1800">
                <a:solidFill>
                  <a:srgbClr val="FF0000"/>
                </a:solidFill>
              </a:rPr>
              <a:t>Correctness</a:t>
            </a:r>
            <a:r>
              <a:rPr lang="en-US" altLang="en-US" sz="1800"/>
              <a:t>: Do any assumptions seem reasonable?</a:t>
            </a:r>
          </a:p>
          <a:p>
            <a:pPr lvl="1"/>
            <a:r>
              <a:rPr lang="en-US" altLang="en-US" sz="1800">
                <a:solidFill>
                  <a:srgbClr val="FF0000"/>
                </a:solidFill>
              </a:rPr>
              <a:t>Contributions</a:t>
            </a:r>
            <a:r>
              <a:rPr lang="en-US" altLang="en-US" sz="1800"/>
              <a:t>:  What do the authors (claim) to contribute?</a:t>
            </a:r>
          </a:p>
          <a:p>
            <a:pPr lvl="1"/>
            <a:r>
              <a:rPr lang="en-US" altLang="en-US" sz="1800">
                <a:solidFill>
                  <a:srgbClr val="FF0000"/>
                </a:solidFill>
              </a:rPr>
              <a:t>Clarity</a:t>
            </a:r>
            <a:r>
              <a:rPr lang="en-US" altLang="en-US" sz="1800"/>
              <a:t>:  Can you follow the paper?</a:t>
            </a:r>
          </a:p>
          <a:p>
            <a:pPr marL="0" indent="0" algn="ctr">
              <a:buFont typeface="Wingdings" panose="05000000000000000000" pitchFamily="2" charset="2"/>
              <a:buNone/>
            </a:pPr>
            <a:br>
              <a:rPr lang="en-US" altLang="en-US" sz="2200"/>
            </a:br>
            <a:r>
              <a:rPr lang="en-US" altLang="en-US" sz="2000"/>
              <a:t>You can probably accomplish this for most papers in ~10 minutes</a:t>
            </a:r>
            <a:endParaRPr lang="en-US" altLang="en-US" sz="220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8DB4341-9D91-474A-997A-72EBC9057BA6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5943600"/>
            <a:ext cx="8229600" cy="609600"/>
            <a:chOff x="457200" y="5943600"/>
            <a:chExt cx="8229600" cy="609600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98188CC2-71C8-4CFC-9185-0E8E4D1FB36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57200" y="5943600"/>
              <a:ext cx="8229600" cy="0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EBFFD631-A24C-4216-A5B6-314E482A477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57200" y="6553200"/>
              <a:ext cx="8229600" cy="0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>
            <a:extLst>
              <a:ext uri="{FF2B5EF4-FFF2-40B4-BE49-F238E27FC236}">
                <a16:creationId xmlns:a16="http://schemas.microsoft.com/office/drawing/2014/main" id="{0CE6257B-DB7F-4B7F-99DA-769F7B03C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Audience Participation!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5B13235-9341-4FC2-82CF-6A22B721E9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52600"/>
            <a:ext cx="8153400" cy="4419600"/>
          </a:xfrm>
        </p:spPr>
        <p:txBody>
          <a:bodyPr/>
          <a:lstStyle/>
          <a:p>
            <a:pPr marL="0" lvl="1" indent="0">
              <a:buFont typeface="Wingdings" panose="05000000000000000000" pitchFamily="2" charset="2"/>
              <a:buNone/>
            </a:pPr>
            <a:r>
              <a:rPr lang="en-US" altLang="en-US" sz="1800"/>
              <a:t>John Kubiatowicz, David Bindel, Yan Chen, Steven E. Czerwinski, Patrick R. Eaton, Dennis Geels, Ramakrishna Gummadi, Sean C. Rhea, Hakim Weatherspoon, Westley Weimer, Chris Wells, Ben Y. Zhao: OceanStore: An Architecture for Global-Scale Persistent Storage. ASPLOS 2000: 190-201</a:t>
            </a:r>
          </a:p>
          <a:p>
            <a:pPr marL="0" lvl="1" indent="0"/>
            <a:endParaRPr lang="en-US" altLang="en-US" sz="1800"/>
          </a:p>
          <a:p>
            <a:pPr marL="0" lvl="1" indent="0"/>
            <a:endParaRPr lang="en-US" altLang="en-US" sz="1800"/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2000"/>
              <a:t>Let’s talk a little bit…</a:t>
            </a:r>
          </a:p>
          <a:p>
            <a:pPr marL="0" lvl="1" indent="0"/>
            <a:r>
              <a:rPr lang="en-US" altLang="en-US" sz="1800">
                <a:solidFill>
                  <a:srgbClr val="FF0000"/>
                </a:solidFill>
              </a:rPr>
              <a:t>Category</a:t>
            </a:r>
            <a:r>
              <a:rPr lang="en-US" altLang="en-US" sz="1800"/>
              <a:t>:  Experimental paper?  Theory?  Measurement?</a:t>
            </a:r>
          </a:p>
          <a:p>
            <a:pPr marL="0" lvl="1" indent="0"/>
            <a:r>
              <a:rPr lang="en-US" altLang="en-US" sz="1800">
                <a:solidFill>
                  <a:srgbClr val="FF0000"/>
                </a:solidFill>
              </a:rPr>
              <a:t>Context</a:t>
            </a:r>
            <a:r>
              <a:rPr lang="en-US" altLang="en-US" sz="1800"/>
              <a:t>:  What does this paper cite?</a:t>
            </a:r>
          </a:p>
          <a:p>
            <a:pPr marL="0" lvl="1" indent="0"/>
            <a:r>
              <a:rPr lang="en-US" altLang="en-US" sz="1800">
                <a:solidFill>
                  <a:srgbClr val="FF0000"/>
                </a:solidFill>
              </a:rPr>
              <a:t>Correctness</a:t>
            </a:r>
            <a:r>
              <a:rPr lang="en-US" altLang="en-US" sz="1800"/>
              <a:t>: Do any assumptions seem reasonable?</a:t>
            </a:r>
          </a:p>
          <a:p>
            <a:pPr marL="0" lvl="1" indent="0"/>
            <a:r>
              <a:rPr lang="en-US" altLang="en-US" sz="1800">
                <a:solidFill>
                  <a:srgbClr val="FF0000"/>
                </a:solidFill>
              </a:rPr>
              <a:t>Contributions</a:t>
            </a:r>
            <a:r>
              <a:rPr lang="en-US" altLang="en-US" sz="1800"/>
              <a:t>:  What do the authors (claim) to contribute?</a:t>
            </a:r>
          </a:p>
          <a:p>
            <a:pPr marL="0" lvl="1" indent="0"/>
            <a:r>
              <a:rPr lang="en-US" altLang="en-US" sz="1800">
                <a:solidFill>
                  <a:srgbClr val="FF0000"/>
                </a:solidFill>
              </a:rPr>
              <a:t>Clarity</a:t>
            </a:r>
            <a:r>
              <a:rPr lang="en-US" altLang="en-US" sz="1800"/>
              <a:t>:  Can you follow the paper?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D70A9C6-4C5E-40DF-A83F-832B64EDA5D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33400" y="1524000"/>
            <a:ext cx="8001000" cy="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BC5D6F6-38D1-497A-AB64-16B6950D9B0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33400" y="3124200"/>
            <a:ext cx="8001000" cy="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>
            <a:extLst>
              <a:ext uri="{FF2B5EF4-FFF2-40B4-BE49-F238E27FC236}">
                <a16:creationId xmlns:a16="http://schemas.microsoft.com/office/drawing/2014/main" id="{E59456BF-C5CA-4A7A-9120-F827F60ED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/>
              <a:t>The second pass over a paper is all about breadth of knowledge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B7C2B707-47C8-4EDD-A183-80DE91CEF7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5334000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2000" dirty="0">
                <a:solidFill>
                  <a:srgbClr val="FF0000"/>
                </a:solidFill>
              </a:rPr>
              <a:t>General idea:  </a:t>
            </a:r>
            <a:r>
              <a:rPr lang="en-US" altLang="en-US" sz="2000" dirty="0"/>
              <a:t>Read the whole paper, but skip super-intricate details like proofs.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altLang="en-US" sz="2000" dirty="0"/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2000" dirty="0"/>
              <a:t>Focus on:</a:t>
            </a:r>
          </a:p>
          <a:p>
            <a:pPr lvl="1"/>
            <a:r>
              <a:rPr lang="en-US" altLang="en-US" sz="1800" dirty="0"/>
              <a:t>Understanding methodology, evaluation, figures, etc.</a:t>
            </a:r>
          </a:p>
          <a:p>
            <a:pPr lvl="1"/>
            <a:r>
              <a:rPr lang="en-US" altLang="en-US" sz="1800" dirty="0"/>
              <a:t>Mark relevant references for later reading (</a:t>
            </a:r>
            <a:r>
              <a:rPr lang="en-US" altLang="en-US" sz="1800" dirty="0">
                <a:solidFill>
                  <a:srgbClr val="FF0000"/>
                </a:solidFill>
              </a:rPr>
              <a:t>more breadth!</a:t>
            </a:r>
            <a:r>
              <a:rPr lang="en-US" altLang="en-US" sz="1800" dirty="0"/>
              <a:t>)</a:t>
            </a:r>
          </a:p>
          <a:p>
            <a:pPr lvl="1"/>
            <a:r>
              <a:rPr lang="en-US" altLang="en-US" sz="1800" dirty="0"/>
              <a:t>Being able to explain the main ideas of the paper to someone else</a:t>
            </a:r>
          </a:p>
          <a:p>
            <a:pPr lvl="1"/>
            <a:endParaRPr lang="en-US" altLang="en-US" sz="1800" dirty="0"/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2000" dirty="0"/>
              <a:t>This process can take </a:t>
            </a:r>
            <a:r>
              <a:rPr lang="en-US" altLang="en-US" sz="2000" dirty="0">
                <a:solidFill>
                  <a:srgbClr val="FF0000"/>
                </a:solidFill>
              </a:rPr>
              <a:t>up to an hour </a:t>
            </a:r>
            <a:r>
              <a:rPr lang="en-US" altLang="en-US" sz="2000" dirty="0"/>
              <a:t>for a standard 10-page paper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altLang="en-US" sz="2000" dirty="0"/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2000" dirty="0"/>
              <a:t>Why so long?</a:t>
            </a:r>
          </a:p>
          <a:p>
            <a:pPr lvl="1"/>
            <a:r>
              <a:rPr lang="en-US" altLang="en-US" sz="1800" dirty="0"/>
              <a:t>Perhaps you’re new to the subject area</a:t>
            </a:r>
          </a:p>
          <a:p>
            <a:pPr lvl="1"/>
            <a:r>
              <a:rPr lang="en-US" altLang="en-US" sz="1800" dirty="0"/>
              <a:t>Authors use methodologies or techniques that are unfamiliar</a:t>
            </a:r>
          </a:p>
          <a:p>
            <a:pPr lvl="1"/>
            <a:r>
              <a:rPr lang="en-US" altLang="en-US" sz="1800" dirty="0"/>
              <a:t>Paper is just badly written…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>
            <a:extLst>
              <a:ext uri="{FF2B5EF4-FFF2-40B4-BE49-F238E27FC236}">
                <a16:creationId xmlns:a16="http://schemas.microsoft.com/office/drawing/2014/main" id="{2D43B51C-FDE6-403A-92AB-CDB524B9D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/>
              <a:t>After breadth reading, you should be able to answer many questions about a paper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E8BDDCF-89BF-46A1-B8B6-F2A4F15908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2000"/>
              <a:t>Important questions include:</a:t>
            </a:r>
          </a:p>
          <a:p>
            <a:pPr lvl="1"/>
            <a:r>
              <a:rPr lang="en-US" altLang="en-US" sz="1800"/>
              <a:t>What are the </a:t>
            </a:r>
            <a:r>
              <a:rPr lang="en-US" altLang="en-US" sz="1800">
                <a:solidFill>
                  <a:srgbClr val="FF0000"/>
                </a:solidFill>
              </a:rPr>
              <a:t>motivations</a:t>
            </a:r>
            <a:r>
              <a:rPr lang="en-US" altLang="en-US" sz="1800"/>
              <a:t> for this work?</a:t>
            </a:r>
          </a:p>
          <a:p>
            <a:pPr lvl="1"/>
            <a:r>
              <a:rPr lang="en-US" altLang="en-US" sz="1800"/>
              <a:t>What is the proposed </a:t>
            </a:r>
            <a:r>
              <a:rPr lang="en-US" altLang="en-US" sz="1800">
                <a:solidFill>
                  <a:srgbClr val="FF0000"/>
                </a:solidFill>
              </a:rPr>
              <a:t>solution</a:t>
            </a:r>
            <a:r>
              <a:rPr lang="en-US" altLang="en-US" sz="1800"/>
              <a:t>?  Is it </a:t>
            </a:r>
            <a:r>
              <a:rPr lang="en-US" altLang="en-US" sz="1800">
                <a:solidFill>
                  <a:srgbClr val="FF0000"/>
                </a:solidFill>
              </a:rPr>
              <a:t>novel</a:t>
            </a:r>
            <a:r>
              <a:rPr lang="en-US" altLang="en-US" sz="1800"/>
              <a:t>?</a:t>
            </a:r>
          </a:p>
          <a:p>
            <a:pPr lvl="1"/>
            <a:r>
              <a:rPr lang="en-US" altLang="en-US" sz="1800"/>
              <a:t>How is this solution </a:t>
            </a:r>
            <a:r>
              <a:rPr lang="en-US" altLang="en-US" sz="1800">
                <a:solidFill>
                  <a:srgbClr val="FF0000"/>
                </a:solidFill>
              </a:rPr>
              <a:t>evaluated</a:t>
            </a:r>
            <a:r>
              <a:rPr lang="en-US" altLang="en-US" sz="1800"/>
              <a:t>?</a:t>
            </a:r>
          </a:p>
          <a:p>
            <a:pPr lvl="1"/>
            <a:r>
              <a:rPr lang="en-US" altLang="en-US" sz="1800">
                <a:solidFill>
                  <a:srgbClr val="FF0000"/>
                </a:solidFill>
              </a:rPr>
              <a:t>What do you think </a:t>
            </a:r>
            <a:r>
              <a:rPr lang="en-US" altLang="en-US" sz="1800"/>
              <a:t>about the problem, solution, and evaluation?</a:t>
            </a:r>
          </a:p>
          <a:p>
            <a:pPr lvl="1"/>
            <a:r>
              <a:rPr lang="en-US" altLang="en-US" sz="1800"/>
              <a:t>What are the </a:t>
            </a:r>
            <a:r>
              <a:rPr lang="en-US" altLang="en-US" sz="1800">
                <a:solidFill>
                  <a:srgbClr val="FF0000"/>
                </a:solidFill>
              </a:rPr>
              <a:t>contributions</a:t>
            </a:r>
            <a:r>
              <a:rPr lang="en-US" altLang="en-US" sz="1800"/>
              <a:t> of this work?</a:t>
            </a:r>
          </a:p>
          <a:p>
            <a:pPr lvl="1"/>
            <a:r>
              <a:rPr lang="en-US" altLang="en-US" sz="1800"/>
              <a:t>What does this paper </a:t>
            </a:r>
            <a:r>
              <a:rPr lang="en-US" altLang="en-US" sz="1800">
                <a:solidFill>
                  <a:srgbClr val="FF0000"/>
                </a:solidFill>
              </a:rPr>
              <a:t>close</a:t>
            </a:r>
            <a:r>
              <a:rPr lang="en-US" altLang="en-US" sz="1800"/>
              <a:t> an area of research?  </a:t>
            </a:r>
            <a:r>
              <a:rPr lang="en-US" altLang="en-US" sz="1800">
                <a:solidFill>
                  <a:srgbClr val="FF0000"/>
                </a:solidFill>
              </a:rPr>
              <a:t>Open</a:t>
            </a:r>
            <a:r>
              <a:rPr lang="en-US" altLang="en-US" sz="1800"/>
              <a:t> a new one?  Lead to interesting </a:t>
            </a:r>
            <a:r>
              <a:rPr lang="en-US" altLang="en-US" sz="1800">
                <a:solidFill>
                  <a:srgbClr val="FF0000"/>
                </a:solidFill>
              </a:rPr>
              <a:t>future work</a:t>
            </a:r>
            <a:r>
              <a:rPr lang="en-US" altLang="en-US" sz="1800"/>
              <a:t>?</a:t>
            </a:r>
          </a:p>
          <a:p>
            <a:pPr lvl="1"/>
            <a:r>
              <a:rPr lang="en-US" altLang="en-US" sz="1800"/>
              <a:t>What </a:t>
            </a:r>
            <a:r>
              <a:rPr lang="en-US" altLang="en-US" sz="1800">
                <a:solidFill>
                  <a:srgbClr val="FF0000"/>
                </a:solidFill>
              </a:rPr>
              <a:t>questions</a:t>
            </a:r>
            <a:r>
              <a:rPr lang="en-US" altLang="en-US" sz="1800"/>
              <a:t> do you still have?</a:t>
            </a:r>
          </a:p>
          <a:p>
            <a:pPr lvl="1"/>
            <a:endParaRPr lang="en-US" altLang="en-US" sz="1800"/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2000"/>
              <a:t>Griswold has a nice template for answering these questions.  I’ve linked to it on the course page.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2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>
            <a:extLst>
              <a:ext uri="{FF2B5EF4-FFF2-40B4-BE49-F238E27FC236}">
                <a16:creationId xmlns:a16="http://schemas.microsoft.com/office/drawing/2014/main" id="{8BCF1272-96D4-4A9D-B676-347F298BC7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Audience Participation!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96E3417C-D674-4813-A046-C4C5C278BE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4800600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2000"/>
              <a:t>Adi Shamir, “How to Share a Secret,” Communications of the ACM 22(11) : 612-613, November 1979.</a:t>
            </a:r>
            <a:endParaRPr lang="en-US" altLang="en-US" sz="1800"/>
          </a:p>
          <a:p>
            <a:pPr lvl="1"/>
            <a:endParaRPr lang="en-US" altLang="en-US" sz="1800"/>
          </a:p>
          <a:p>
            <a:pPr lvl="1"/>
            <a:endParaRPr lang="en-US" altLang="en-US" sz="1800"/>
          </a:p>
          <a:p>
            <a:pPr lvl="1"/>
            <a:endParaRPr lang="en-US" altLang="en-US" sz="1800"/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2000"/>
              <a:t>Let’s talk a little bit…</a:t>
            </a:r>
          </a:p>
          <a:p>
            <a:pPr lvl="1"/>
            <a:r>
              <a:rPr lang="en-US" altLang="en-US" sz="1800"/>
              <a:t>What are the </a:t>
            </a:r>
            <a:r>
              <a:rPr lang="en-US" altLang="en-US" sz="1800">
                <a:solidFill>
                  <a:srgbClr val="FF0000"/>
                </a:solidFill>
              </a:rPr>
              <a:t>motivations</a:t>
            </a:r>
            <a:r>
              <a:rPr lang="en-US" altLang="en-US" sz="1800"/>
              <a:t> for this work?</a:t>
            </a:r>
          </a:p>
          <a:p>
            <a:pPr lvl="1"/>
            <a:r>
              <a:rPr lang="en-US" altLang="en-US" sz="1800"/>
              <a:t>What is the proposed </a:t>
            </a:r>
            <a:r>
              <a:rPr lang="en-US" altLang="en-US" sz="1800">
                <a:solidFill>
                  <a:srgbClr val="FF0000"/>
                </a:solidFill>
              </a:rPr>
              <a:t>solution</a:t>
            </a:r>
            <a:r>
              <a:rPr lang="en-US" altLang="en-US" sz="1800"/>
              <a:t>?  Is it </a:t>
            </a:r>
            <a:r>
              <a:rPr lang="en-US" altLang="en-US" sz="1800">
                <a:solidFill>
                  <a:srgbClr val="FF0000"/>
                </a:solidFill>
              </a:rPr>
              <a:t>novel</a:t>
            </a:r>
            <a:r>
              <a:rPr lang="en-US" altLang="en-US" sz="1800"/>
              <a:t>?</a:t>
            </a:r>
          </a:p>
          <a:p>
            <a:pPr lvl="1"/>
            <a:r>
              <a:rPr lang="en-US" altLang="en-US" sz="1800"/>
              <a:t>How is this solution </a:t>
            </a:r>
            <a:r>
              <a:rPr lang="en-US" altLang="en-US" sz="1800">
                <a:solidFill>
                  <a:srgbClr val="FF0000"/>
                </a:solidFill>
              </a:rPr>
              <a:t>evaluated</a:t>
            </a:r>
            <a:r>
              <a:rPr lang="en-US" altLang="en-US" sz="1800"/>
              <a:t>?</a:t>
            </a:r>
          </a:p>
          <a:p>
            <a:pPr lvl="1"/>
            <a:r>
              <a:rPr lang="en-US" altLang="en-US" sz="1800">
                <a:solidFill>
                  <a:srgbClr val="FF0000"/>
                </a:solidFill>
              </a:rPr>
              <a:t>What do you think </a:t>
            </a:r>
            <a:r>
              <a:rPr lang="en-US" altLang="en-US" sz="1800"/>
              <a:t>about the problem, solution, and evaluation?</a:t>
            </a:r>
          </a:p>
          <a:p>
            <a:pPr lvl="1"/>
            <a:r>
              <a:rPr lang="en-US" altLang="en-US" sz="1800"/>
              <a:t>What are the </a:t>
            </a:r>
            <a:r>
              <a:rPr lang="en-US" altLang="en-US" sz="1800">
                <a:solidFill>
                  <a:srgbClr val="FF0000"/>
                </a:solidFill>
              </a:rPr>
              <a:t>contributions</a:t>
            </a:r>
            <a:r>
              <a:rPr lang="en-US" altLang="en-US" sz="1800"/>
              <a:t> of this work?</a:t>
            </a:r>
          </a:p>
          <a:p>
            <a:pPr lvl="1"/>
            <a:r>
              <a:rPr lang="en-US" altLang="en-US" sz="1800"/>
              <a:t>Does this paper </a:t>
            </a:r>
            <a:r>
              <a:rPr lang="en-US" altLang="en-US" sz="1800">
                <a:solidFill>
                  <a:srgbClr val="FF0000"/>
                </a:solidFill>
              </a:rPr>
              <a:t>close</a:t>
            </a:r>
            <a:r>
              <a:rPr lang="en-US" altLang="en-US" sz="1800"/>
              <a:t> an area of research?  </a:t>
            </a:r>
            <a:r>
              <a:rPr lang="en-US" altLang="en-US" sz="1800">
                <a:solidFill>
                  <a:srgbClr val="FF0000"/>
                </a:solidFill>
              </a:rPr>
              <a:t>Open</a:t>
            </a:r>
            <a:r>
              <a:rPr lang="en-US" altLang="en-US" sz="1800"/>
              <a:t> a new one?  Lead to interesting </a:t>
            </a:r>
            <a:r>
              <a:rPr lang="en-US" altLang="en-US" sz="1800">
                <a:solidFill>
                  <a:srgbClr val="FF0000"/>
                </a:solidFill>
              </a:rPr>
              <a:t>future work</a:t>
            </a:r>
            <a:r>
              <a:rPr lang="en-US" altLang="en-US" sz="1800"/>
              <a:t>?</a:t>
            </a:r>
          </a:p>
          <a:p>
            <a:pPr lvl="1"/>
            <a:r>
              <a:rPr lang="en-US" altLang="en-US" sz="1800"/>
              <a:t>What </a:t>
            </a:r>
            <a:r>
              <a:rPr lang="en-US" altLang="en-US" sz="1800">
                <a:solidFill>
                  <a:srgbClr val="FF0000"/>
                </a:solidFill>
              </a:rPr>
              <a:t>questions</a:t>
            </a:r>
            <a:r>
              <a:rPr lang="en-US" altLang="en-US" sz="1800"/>
              <a:t> do you still have?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0CBF9B4-66B3-4350-B5DA-3EF7A691A93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62000" y="1295400"/>
            <a:ext cx="7620000" cy="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979C5D5-87E7-4B57-9A48-6E90B9E7F9A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62000" y="2514600"/>
            <a:ext cx="7620000" cy="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>
            <a:extLst>
              <a:ext uri="{FF2B5EF4-FFF2-40B4-BE49-F238E27FC236}">
                <a16:creationId xmlns:a16="http://schemas.microsoft.com/office/drawing/2014/main" id="{94F55E21-07D6-4613-A156-6C03267DA2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/>
              <a:t>Your third pass over a paper should focus on developing an intricate understanding of the subject matter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4762BF57-EDE3-4120-9D86-217CF2C51B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2000">
                <a:solidFill>
                  <a:srgbClr val="FF0000"/>
                </a:solidFill>
              </a:rPr>
              <a:t>Main focus:  </a:t>
            </a:r>
            <a:r>
              <a:rPr lang="en-US" altLang="en-US" sz="2000"/>
              <a:t>Everything you’ve glossed over so far</a:t>
            </a:r>
          </a:p>
          <a:p>
            <a:pPr lvl="1"/>
            <a:r>
              <a:rPr lang="en-US" altLang="en-US" sz="1800"/>
              <a:t>Thorough scrutiny of assumptions</a:t>
            </a:r>
          </a:p>
          <a:p>
            <a:pPr lvl="1"/>
            <a:r>
              <a:rPr lang="en-US" altLang="en-US" sz="1800"/>
              <a:t>What alternative solutions might have been possible?</a:t>
            </a:r>
          </a:p>
          <a:p>
            <a:pPr lvl="1"/>
            <a:r>
              <a:rPr lang="en-US" altLang="en-US" sz="1800"/>
              <a:t>Does the evaluation cover enough meaningful cases?</a:t>
            </a:r>
          </a:p>
          <a:p>
            <a:pPr lvl="1"/>
            <a:r>
              <a:rPr lang="en-US" altLang="en-US" sz="1800"/>
              <a:t>Detailed examination of proofs and proof techniques</a:t>
            </a:r>
          </a:p>
          <a:p>
            <a:pPr lvl="1"/>
            <a:endParaRPr lang="en-US" altLang="en-US" sz="1800"/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2000"/>
              <a:t>After a thorough pass, you should (ideally) be able to replicate the results presented in the paper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altLang="en-US" sz="2000"/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2000"/>
              <a:t>This is a </a:t>
            </a:r>
            <a:r>
              <a:rPr lang="en-US" altLang="en-US" sz="2000">
                <a:solidFill>
                  <a:srgbClr val="FF0000"/>
                </a:solidFill>
              </a:rPr>
              <a:t>time-intensive</a:t>
            </a:r>
            <a:r>
              <a:rPr lang="en-US" altLang="en-US" sz="2000"/>
              <a:t> process</a:t>
            </a:r>
          </a:p>
          <a:p>
            <a:pPr lvl="1"/>
            <a:r>
              <a:rPr lang="en-US" altLang="en-US" sz="1800"/>
              <a:t>4-5 hours for beginners</a:t>
            </a:r>
          </a:p>
          <a:p>
            <a:pPr lvl="1"/>
            <a:r>
              <a:rPr lang="en-US" altLang="en-US" sz="1800"/>
              <a:t>Around an hour for more experienced readers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643C6870-121E-4199-87FA-8BF6626371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800"/>
              <a:t>Research papers are the lifeblood of science</a:t>
            </a:r>
          </a:p>
        </p:txBody>
      </p:sp>
      <p:pic>
        <p:nvPicPr>
          <p:cNvPr id="17411" name="Picture 2">
            <a:extLst>
              <a:ext uri="{FF2B5EF4-FFF2-40B4-BE49-F238E27FC236}">
                <a16:creationId xmlns:a16="http://schemas.microsoft.com/office/drawing/2014/main" id="{B3D202DA-C7F5-4DFD-ACED-9C862BFF1B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295400"/>
            <a:ext cx="2857500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TextBox 3">
            <a:extLst>
              <a:ext uri="{FF2B5EF4-FFF2-40B4-BE49-F238E27FC236}">
                <a16:creationId xmlns:a16="http://schemas.microsoft.com/office/drawing/2014/main" id="{3252E97E-A407-48F6-BF66-C7C6A27031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875" y="5589588"/>
            <a:ext cx="8569325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46AA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Osaka" pitchFamily="-84" charset="-128"/>
              </a:defRPr>
            </a:lvl1pPr>
            <a:lvl2pPr marL="742950" indent="-285750">
              <a:spcBef>
                <a:spcPct val="20000"/>
              </a:spcBef>
              <a:buClr>
                <a:srgbClr val="0046AA"/>
              </a:buClr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rebuchet MS" panose="020B0603020202020204" pitchFamily="34" charset="0"/>
                <a:ea typeface="Osaka" pitchFamily="-84" charset="-128"/>
              </a:defRPr>
            </a:lvl2pPr>
            <a:lvl3pPr marL="1143000" indent="-228600">
              <a:spcBef>
                <a:spcPct val="20000"/>
              </a:spcBef>
              <a:buClr>
                <a:srgbClr val="0046AA"/>
              </a:buClr>
              <a:buFont typeface="Monotype Sorts" pitchFamily="-84" charset="2"/>
              <a:buChar char=""/>
              <a:defRPr>
                <a:solidFill>
                  <a:schemeClr val="tx1"/>
                </a:solidFill>
                <a:latin typeface="Trebuchet MS" panose="020B0603020202020204" pitchFamily="34" charset="0"/>
                <a:ea typeface="Osaka" pitchFamily="-84" charset="-128"/>
              </a:defRPr>
            </a:lvl3pPr>
            <a:lvl4pPr marL="1600200" indent="-228600">
              <a:spcBef>
                <a:spcPct val="20000"/>
              </a:spcBef>
              <a:buClr>
                <a:srgbClr val="0046AA"/>
              </a:buClr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Trebuchet MS" panose="020B0603020202020204" pitchFamily="34" charset="0"/>
                <a:ea typeface="Osaka" pitchFamily="-84" charset="-128"/>
              </a:defRPr>
            </a:lvl4pPr>
            <a:lvl5pPr marL="2057400" indent="-228600">
              <a:spcBef>
                <a:spcPct val="20000"/>
              </a:spcBef>
              <a:buClr>
                <a:srgbClr val="0046AA"/>
              </a:buClr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  <a:ea typeface="Osaka" pitchFamily="-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6AA"/>
              </a:buClr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  <a:ea typeface="Osaka" pitchFamily="-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6AA"/>
              </a:buClr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  <a:ea typeface="Osaka" pitchFamily="-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6AA"/>
              </a:buClr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  <a:ea typeface="Osaka" pitchFamily="-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6AA"/>
              </a:buClr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  <a:ea typeface="Osaka" pitchFamily="-8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200" i="1">
                <a:ea typeface="MS PGothic" panose="020B0600070205080204" pitchFamily="34" charset="-128"/>
              </a:rPr>
              <a:t>If I have seen further it is by standing on the shoulders of giants.</a:t>
            </a:r>
          </a:p>
        </p:txBody>
      </p:sp>
      <p:sp>
        <p:nvSpPr>
          <p:cNvPr id="17413" name="TextBox 4">
            <a:extLst>
              <a:ext uri="{FF2B5EF4-FFF2-40B4-BE49-F238E27FC236}">
                <a16:creationId xmlns:a16="http://schemas.microsoft.com/office/drawing/2014/main" id="{F7AC8FD3-122D-4DD7-A7E5-641B84EBEB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6019800"/>
            <a:ext cx="284797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46AA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Osaka" pitchFamily="-84" charset="-128"/>
              </a:defRPr>
            </a:lvl1pPr>
            <a:lvl2pPr marL="742950" indent="-285750">
              <a:spcBef>
                <a:spcPct val="20000"/>
              </a:spcBef>
              <a:buClr>
                <a:srgbClr val="0046AA"/>
              </a:buClr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rebuchet MS" panose="020B0603020202020204" pitchFamily="34" charset="0"/>
                <a:ea typeface="Osaka" pitchFamily="-84" charset="-128"/>
              </a:defRPr>
            </a:lvl2pPr>
            <a:lvl3pPr marL="1143000" indent="-228600">
              <a:spcBef>
                <a:spcPct val="20000"/>
              </a:spcBef>
              <a:buClr>
                <a:srgbClr val="0046AA"/>
              </a:buClr>
              <a:buFont typeface="Monotype Sorts" pitchFamily="-84" charset="2"/>
              <a:buChar char=""/>
              <a:defRPr>
                <a:solidFill>
                  <a:schemeClr val="tx1"/>
                </a:solidFill>
                <a:latin typeface="Trebuchet MS" panose="020B0603020202020204" pitchFamily="34" charset="0"/>
                <a:ea typeface="Osaka" pitchFamily="-84" charset="-128"/>
              </a:defRPr>
            </a:lvl3pPr>
            <a:lvl4pPr marL="1600200" indent="-228600">
              <a:spcBef>
                <a:spcPct val="20000"/>
              </a:spcBef>
              <a:buClr>
                <a:srgbClr val="0046AA"/>
              </a:buClr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Trebuchet MS" panose="020B0603020202020204" pitchFamily="34" charset="0"/>
                <a:ea typeface="Osaka" pitchFamily="-84" charset="-128"/>
              </a:defRPr>
            </a:lvl4pPr>
            <a:lvl5pPr marL="2057400" indent="-228600">
              <a:spcBef>
                <a:spcPct val="20000"/>
              </a:spcBef>
              <a:buClr>
                <a:srgbClr val="0046AA"/>
              </a:buClr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  <a:ea typeface="Osaka" pitchFamily="-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6AA"/>
              </a:buClr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  <a:ea typeface="Osaka" pitchFamily="-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6AA"/>
              </a:buClr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  <a:ea typeface="Osaka" pitchFamily="-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6AA"/>
              </a:buClr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  <a:ea typeface="Osaka" pitchFamily="-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6AA"/>
              </a:buClr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  <a:ea typeface="Osaka" pitchFamily="-8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200">
                <a:ea typeface="MS PGothic" panose="020B0600070205080204" pitchFamily="34" charset="-128"/>
              </a:rPr>
              <a:t>—Isaac Newton, 1676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>
            <a:extLst>
              <a:ext uri="{FF2B5EF4-FFF2-40B4-BE49-F238E27FC236}">
                <a16:creationId xmlns:a16="http://schemas.microsoft.com/office/drawing/2014/main" id="{A4744CB7-587B-4132-8F37-98605D74B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/>
              <a:t>Note-taking can help build your understanding of a paper and manage the </a:t>
            </a:r>
            <a:r>
              <a:rPr lang="en-US" altLang="en-US" sz="2400" i="1"/>
              <a:t>many</a:t>
            </a:r>
            <a:r>
              <a:rPr lang="en-US" altLang="en-US" sz="2400"/>
              <a:t> papers that you’ll eventually read</a:t>
            </a:r>
          </a:p>
        </p:txBody>
      </p:sp>
      <p:sp>
        <p:nvSpPr>
          <p:cNvPr id="52226" name="Content Placeholder 2">
            <a:extLst>
              <a:ext uri="{FF2B5EF4-FFF2-40B4-BE49-F238E27FC236}">
                <a16:creationId xmlns:a16="http://schemas.microsoft.com/office/drawing/2014/main" id="{BCE56AFC-E4FE-4208-AA44-A07AE6AA7A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2000"/>
              <a:t>Note taking </a:t>
            </a:r>
            <a:r>
              <a:rPr lang="en-US" altLang="en-US" sz="2000">
                <a:solidFill>
                  <a:srgbClr val="FF0000"/>
                </a:solidFill>
              </a:rPr>
              <a:t>while you read</a:t>
            </a:r>
            <a:r>
              <a:rPr lang="en-US" altLang="en-US" sz="2000"/>
              <a:t> helps capture the context of your reading session for later reference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altLang="en-US" sz="2000"/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2000"/>
              <a:t>Use a highlighter to mark major points, definitions, and theorems for quick reference later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altLang="en-US" sz="2000"/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2000"/>
              <a:t>Make notes in the margin</a:t>
            </a:r>
          </a:p>
          <a:p>
            <a:pPr lvl="1"/>
            <a:r>
              <a:rPr lang="en-US" altLang="en-US" sz="1800"/>
              <a:t>Write down questions as they pop into your head</a:t>
            </a:r>
          </a:p>
          <a:p>
            <a:pPr lvl="1"/>
            <a:r>
              <a:rPr lang="en-US" altLang="en-US" sz="1800"/>
              <a:t>Answer previous questions as you find answers</a:t>
            </a:r>
          </a:p>
          <a:p>
            <a:pPr lvl="1"/>
            <a:r>
              <a:rPr lang="en-US" altLang="en-US" sz="1800"/>
              <a:t>Summarize tables, graphs, etc.</a:t>
            </a:r>
          </a:p>
          <a:p>
            <a:pPr lvl="1"/>
            <a:r>
              <a:rPr lang="en-US" altLang="en-US" sz="1800"/>
              <a:t>Add details to incomplete/unclear examples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>
            <a:extLst>
              <a:ext uri="{FF2B5EF4-FFF2-40B4-BE49-F238E27FC236}">
                <a16:creationId xmlns:a16="http://schemas.microsoft.com/office/drawing/2014/main" id="{7E3ED9BF-E4C9-4C02-9D41-3E0253B61F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/>
              <a:t>Note-taking can help build your understanding of a paper and manage the </a:t>
            </a:r>
            <a:r>
              <a:rPr lang="en-US" altLang="en-US" sz="2400" i="1"/>
              <a:t>many</a:t>
            </a:r>
            <a:r>
              <a:rPr lang="en-US" altLang="en-US" sz="2400"/>
              <a:t> papers that you’ll eventually read</a:t>
            </a:r>
          </a:p>
        </p:txBody>
      </p:sp>
      <p:sp>
        <p:nvSpPr>
          <p:cNvPr id="53250" name="Content Placeholder 2">
            <a:extLst>
              <a:ext uri="{FF2B5EF4-FFF2-40B4-BE49-F238E27FC236}">
                <a16:creationId xmlns:a16="http://schemas.microsoft.com/office/drawing/2014/main" id="{23A9F1A6-87BA-4C26-B383-92E0F37D09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2000"/>
              <a:t>Note taking </a:t>
            </a:r>
            <a:r>
              <a:rPr lang="en-US" altLang="en-US" sz="2000">
                <a:solidFill>
                  <a:srgbClr val="FF0000"/>
                </a:solidFill>
              </a:rPr>
              <a:t>after you read</a:t>
            </a:r>
            <a:r>
              <a:rPr lang="en-US" altLang="en-US" sz="2000"/>
              <a:t> can help</a:t>
            </a:r>
          </a:p>
          <a:p>
            <a:pPr lvl="1"/>
            <a:r>
              <a:rPr lang="en-US" altLang="en-US" sz="1800"/>
              <a:t>Ensure complete understanding of relevant papers</a:t>
            </a:r>
          </a:p>
          <a:p>
            <a:pPr lvl="1"/>
            <a:r>
              <a:rPr lang="en-US" altLang="en-US" sz="1800"/>
              <a:t>Manage large collections of papers as your progress in your studies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altLang="en-US" sz="2000"/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2000"/>
              <a:t>Consider making a document per research area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altLang="en-US" sz="2000"/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2000"/>
              <a:t>For each paper, write up:</a:t>
            </a:r>
          </a:p>
          <a:p>
            <a:pPr lvl="1"/>
            <a:r>
              <a:rPr lang="en-US" altLang="en-US" sz="1800"/>
              <a:t>A technical summary of the work</a:t>
            </a:r>
          </a:p>
          <a:p>
            <a:pPr lvl="1"/>
            <a:r>
              <a:rPr lang="en-US" altLang="en-US" sz="1800"/>
              <a:t>A brief description of the paper’s relation to other works</a:t>
            </a:r>
          </a:p>
          <a:p>
            <a:pPr lvl="1"/>
            <a:r>
              <a:rPr lang="en-US" altLang="en-US" sz="1800"/>
              <a:t>Relationships to your ongoing/planned research</a:t>
            </a:r>
          </a:p>
          <a:p>
            <a:pPr lvl="1"/>
            <a:r>
              <a:rPr lang="en-US" altLang="en-US" sz="1800"/>
              <a:t>Any cool ideas for future work that come to mind</a:t>
            </a:r>
          </a:p>
          <a:p>
            <a:pPr lvl="1"/>
            <a:endParaRPr lang="en-US" altLang="en-US" sz="1800"/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2000"/>
              <a:t>A few examples…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>
            <a:extLst>
              <a:ext uri="{FF2B5EF4-FFF2-40B4-BE49-F238E27FC236}">
                <a16:creationId xmlns:a16="http://schemas.microsoft.com/office/drawing/2014/main" id="{6D4760CE-9099-4562-92BF-69EF0F8B3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/>
              <a:t>Filling in the gaps…</a:t>
            </a:r>
          </a:p>
        </p:txBody>
      </p:sp>
      <p:sp>
        <p:nvSpPr>
          <p:cNvPr id="38914" name="Content Placeholder 2">
            <a:extLst>
              <a:ext uri="{FF2B5EF4-FFF2-40B4-BE49-F238E27FC236}">
                <a16:creationId xmlns:a16="http://schemas.microsoft.com/office/drawing/2014/main" id="{F017446C-1C08-4A71-869C-24EF7AE69F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charset="0"/>
              <a:buNone/>
              <a:defRPr/>
            </a:pPr>
            <a:r>
              <a:rPr lang="en-US" sz="2000" dirty="0"/>
              <a:t>Initially, you will have an incomplete knowledge of a research area.  How can you fix this problem?</a:t>
            </a:r>
          </a:p>
          <a:p>
            <a:pPr marL="0" indent="0">
              <a:buFont typeface="Wingdings" charset="0"/>
              <a:buNone/>
              <a:defRPr/>
            </a:pPr>
            <a:endParaRPr lang="en-US" sz="2000" dirty="0"/>
          </a:p>
          <a:p>
            <a:pPr marL="0" indent="0">
              <a:buFont typeface="Wingdings" charset="0"/>
              <a:buNone/>
              <a:defRPr/>
            </a:pPr>
            <a:r>
              <a:rPr lang="en-US" sz="2000" dirty="0">
                <a:solidFill>
                  <a:srgbClr val="FF0000"/>
                </a:solidFill>
              </a:rPr>
              <a:t>Step 1:  </a:t>
            </a:r>
            <a:r>
              <a:rPr lang="en-US" sz="2000" dirty="0"/>
              <a:t>Read up on prior work!</a:t>
            </a:r>
          </a:p>
          <a:p>
            <a:pPr marL="0" indent="0">
              <a:buFont typeface="Wingdings" charset="0"/>
              <a:buNone/>
              <a:defRPr/>
            </a:pPr>
            <a:endParaRPr lang="en-US" sz="2000" dirty="0"/>
          </a:p>
          <a:p>
            <a:pPr marL="0" indent="0">
              <a:buFont typeface="Wingdings" charset="0"/>
              <a:buNone/>
              <a:defRPr/>
            </a:pPr>
            <a:r>
              <a:rPr lang="en-US" sz="2000" dirty="0">
                <a:solidFill>
                  <a:srgbClr val="FF0000"/>
                </a:solidFill>
              </a:rPr>
              <a:t>Step 2:  </a:t>
            </a:r>
            <a:r>
              <a:rPr lang="en-US" sz="2000" dirty="0"/>
              <a:t>Understand how this paper fits into more recent research</a:t>
            </a:r>
          </a:p>
          <a:p>
            <a:pPr>
              <a:buFont typeface="Wingdings" charset="0"/>
              <a:buChar char="n"/>
              <a:defRPr/>
            </a:pPr>
            <a:endParaRPr lang="en-US" sz="2000" dirty="0"/>
          </a:p>
          <a:p>
            <a:pPr marL="0" indent="0">
              <a:buFont typeface="Wingdings" charset="0"/>
              <a:buNone/>
              <a:defRPr/>
            </a:pPr>
            <a:r>
              <a:rPr lang="en-US" sz="2000" dirty="0"/>
              <a:t>There are research tools to help aid these processes</a:t>
            </a:r>
          </a:p>
          <a:p>
            <a:pPr lvl="1">
              <a:buFont typeface="Wingdings" charset="0"/>
              <a:buChar char="l"/>
              <a:defRPr/>
            </a:pPr>
            <a:r>
              <a:rPr lang="en-US" sz="1800" dirty="0"/>
              <a:t>ACM portal:	http://</a:t>
            </a:r>
            <a:r>
              <a:rPr lang="en-US" sz="1800" dirty="0" err="1"/>
              <a:t>portal.acm.org</a:t>
            </a:r>
            <a:endParaRPr lang="en-US" sz="1800" dirty="0"/>
          </a:p>
          <a:p>
            <a:pPr lvl="1">
              <a:buFont typeface="Wingdings" charset="0"/>
              <a:buChar char="l"/>
              <a:defRPr/>
            </a:pPr>
            <a:r>
              <a:rPr lang="en-US" sz="1800" dirty="0" err="1"/>
              <a:t>IEEEXplore</a:t>
            </a:r>
            <a:r>
              <a:rPr lang="en-US" sz="1800" dirty="0"/>
              <a:t>:	http://</a:t>
            </a:r>
            <a:r>
              <a:rPr lang="en-US" sz="1800" dirty="0" err="1"/>
              <a:t>ieeexplore.ieee.org</a:t>
            </a:r>
            <a:r>
              <a:rPr lang="en-US" sz="1800" dirty="0"/>
              <a:t>/</a:t>
            </a:r>
            <a:r>
              <a:rPr lang="en-US" sz="1800" dirty="0" err="1"/>
              <a:t>Xplore</a:t>
            </a:r>
            <a:endParaRPr lang="en-US" sz="1800" dirty="0"/>
          </a:p>
          <a:p>
            <a:pPr lvl="1">
              <a:buFont typeface="Wingdings" charset="0"/>
              <a:buChar char="l"/>
              <a:defRPr/>
            </a:pPr>
            <a:r>
              <a:rPr lang="en-US" sz="1800" dirty="0"/>
              <a:t>Google scholar:	http://</a:t>
            </a:r>
            <a:r>
              <a:rPr lang="en-US" sz="1800" dirty="0" err="1"/>
              <a:t>scholar.google.com</a:t>
            </a:r>
            <a:endParaRPr lang="en-US" sz="1800" dirty="0"/>
          </a:p>
          <a:p>
            <a:pPr lvl="1">
              <a:buFont typeface="Wingdings" charset="0"/>
              <a:buChar char="l"/>
              <a:defRPr/>
            </a:pPr>
            <a:r>
              <a:rPr lang="en-US" sz="1800" dirty="0" err="1"/>
              <a:t>Citeseer</a:t>
            </a:r>
            <a:r>
              <a:rPr lang="en-US" sz="1800" dirty="0"/>
              <a:t>:		http://</a:t>
            </a:r>
            <a:r>
              <a:rPr lang="en-US" sz="1800" dirty="0" err="1"/>
              <a:t>citeseerx.ist.psu.edu</a:t>
            </a:r>
            <a:r>
              <a:rPr lang="en-US" sz="1800" dirty="0"/>
              <a:t>/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>
            <a:extLst>
              <a:ext uri="{FF2B5EF4-FFF2-40B4-BE49-F238E27FC236}">
                <a16:creationId xmlns:a16="http://schemas.microsoft.com/office/drawing/2014/main" id="{D647212D-BE3A-44F6-AB22-42532957B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Let’s do a little tracing…</a:t>
            </a:r>
          </a:p>
        </p:txBody>
      </p:sp>
      <p:sp>
        <p:nvSpPr>
          <p:cNvPr id="43011" name="Content Placeholder 1">
            <a:extLst>
              <a:ext uri="{FF2B5EF4-FFF2-40B4-BE49-F238E27FC236}">
                <a16:creationId xmlns:a16="http://schemas.microsoft.com/office/drawing/2014/main" id="{A2F8A645-E118-43C1-8BDD-C926ECFEAB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>
            <a:extLst>
              <a:ext uri="{FF2B5EF4-FFF2-40B4-BE49-F238E27FC236}">
                <a16:creationId xmlns:a16="http://schemas.microsoft.com/office/drawing/2014/main" id="{2CBB41A1-51B8-4CA1-A9E3-D675C63B9B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Conclusions</a:t>
            </a:r>
          </a:p>
        </p:txBody>
      </p:sp>
      <p:sp>
        <p:nvSpPr>
          <p:cNvPr id="54274" name="Content Placeholder 2">
            <a:extLst>
              <a:ext uri="{FF2B5EF4-FFF2-40B4-BE49-F238E27FC236}">
                <a16:creationId xmlns:a16="http://schemas.microsoft.com/office/drawing/2014/main" id="{1D6E49F9-8DF5-4528-A760-D63CEBFBE3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2000"/>
              <a:t>Paper reading is an essential skill for PhD students (and researchers in general!)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altLang="en-US" sz="2000"/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2000"/>
              <a:t>At first, this is a slow process, but gets easier with practice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altLang="en-US" sz="2000"/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2000"/>
              <a:t>Multi-pass reading can help aid comprehension</a:t>
            </a:r>
          </a:p>
          <a:p>
            <a:pPr lvl="1"/>
            <a:r>
              <a:rPr lang="en-US" altLang="en-US" sz="1800">
                <a:solidFill>
                  <a:srgbClr val="FF0000"/>
                </a:solidFill>
              </a:rPr>
              <a:t>Pass 1:</a:t>
            </a:r>
            <a:r>
              <a:rPr lang="en-US" altLang="en-US" sz="1800"/>
              <a:t>  Overview</a:t>
            </a:r>
          </a:p>
          <a:p>
            <a:pPr lvl="1"/>
            <a:r>
              <a:rPr lang="en-US" altLang="en-US" sz="1800">
                <a:solidFill>
                  <a:srgbClr val="FF0000"/>
                </a:solidFill>
              </a:rPr>
              <a:t>Pass 2:  </a:t>
            </a:r>
            <a:r>
              <a:rPr lang="en-US" altLang="en-US" sz="1800"/>
              <a:t>General understanding, expand breadth of knowledge</a:t>
            </a:r>
          </a:p>
          <a:p>
            <a:pPr lvl="1"/>
            <a:r>
              <a:rPr lang="en-US" altLang="en-US" sz="1800">
                <a:solidFill>
                  <a:srgbClr val="FF0000"/>
                </a:solidFill>
              </a:rPr>
              <a:t>Pass 3:  </a:t>
            </a:r>
            <a:r>
              <a:rPr lang="en-US" altLang="en-US" sz="1800"/>
              <a:t>Details, details, details</a:t>
            </a:r>
          </a:p>
          <a:p>
            <a:pPr lvl="1"/>
            <a:endParaRPr lang="en-US" altLang="en-US" sz="1800"/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2000">
                <a:solidFill>
                  <a:srgbClr val="FF0000"/>
                </a:solidFill>
              </a:rPr>
              <a:t>Next time:  </a:t>
            </a:r>
            <a:r>
              <a:rPr lang="en-US" altLang="en-US" sz="2000"/>
              <a:t>Writing paper reviews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C82FC9F2-DCBE-46E0-8A14-32849DAFD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Today, we’ll cover</a:t>
            </a:r>
          </a:p>
        </p:txBody>
      </p:sp>
      <p:sp>
        <p:nvSpPr>
          <p:cNvPr id="30722" name="Content Placeholder 2">
            <a:extLst>
              <a:ext uri="{FF2B5EF4-FFF2-40B4-BE49-F238E27FC236}">
                <a16:creationId xmlns:a16="http://schemas.microsoft.com/office/drawing/2014/main" id="{B0BE6DE0-4F7D-47EF-9FCD-939933431F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charset="0"/>
              <a:buNone/>
              <a:defRPr/>
            </a:pPr>
            <a:r>
              <a:rPr lang="en-US" sz="2000" dirty="0"/>
              <a:t>Typical paper structure</a:t>
            </a:r>
          </a:p>
          <a:p>
            <a:pPr>
              <a:buFont typeface="Wingdings" charset="0"/>
              <a:buChar char="n"/>
              <a:defRPr/>
            </a:pPr>
            <a:endParaRPr lang="en-US" sz="2000" dirty="0"/>
          </a:p>
          <a:p>
            <a:pPr marL="0" indent="0">
              <a:buFont typeface="Wingdings" charset="0"/>
              <a:buNone/>
              <a:defRPr/>
            </a:pPr>
            <a:r>
              <a:rPr lang="en-US" sz="2000" dirty="0"/>
              <a:t>How to read</a:t>
            </a:r>
          </a:p>
          <a:p>
            <a:pPr lvl="1">
              <a:buFont typeface="Wingdings" charset="0"/>
              <a:buChar char="l"/>
              <a:defRPr/>
            </a:pPr>
            <a:r>
              <a:rPr lang="en-US" sz="1800" dirty="0"/>
              <a:t>Structuring your reading session</a:t>
            </a:r>
          </a:p>
          <a:p>
            <a:pPr lvl="1">
              <a:buFont typeface="Wingdings" charset="0"/>
              <a:buChar char="l"/>
              <a:defRPr/>
            </a:pPr>
            <a:r>
              <a:rPr lang="en-US" sz="1800" dirty="0"/>
              <a:t>What to look for</a:t>
            </a:r>
          </a:p>
          <a:p>
            <a:pPr lvl="1">
              <a:buFont typeface="Wingdings" charset="0"/>
              <a:buChar char="l"/>
              <a:defRPr/>
            </a:pPr>
            <a:r>
              <a:rPr lang="en-US" sz="1800" dirty="0"/>
              <a:t>Comprehension strategies</a:t>
            </a:r>
          </a:p>
          <a:p>
            <a:pPr lvl="1">
              <a:buFont typeface="Wingdings" charset="0"/>
              <a:buChar char="l"/>
              <a:defRPr/>
            </a:pPr>
            <a:endParaRPr lang="en-US" sz="1800" dirty="0"/>
          </a:p>
          <a:p>
            <a:pPr marL="0" indent="0">
              <a:buFont typeface="Wingdings" charset="0"/>
              <a:buNone/>
              <a:defRPr/>
            </a:pPr>
            <a:r>
              <a:rPr lang="en-US" sz="2000" dirty="0"/>
              <a:t>Filling in gaps in your knowledge</a:t>
            </a:r>
          </a:p>
          <a:p>
            <a:pPr lvl="1">
              <a:buFont typeface="Wingdings" charset="0"/>
              <a:buChar char="l"/>
              <a:defRPr/>
            </a:pP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olded Corner 1">
            <a:extLst>
              <a:ext uri="{FF2B5EF4-FFF2-40B4-BE49-F238E27FC236}">
                <a16:creationId xmlns:a16="http://schemas.microsoft.com/office/drawing/2014/main" id="{85A7DE4A-CD33-47FF-816D-A6E4C2C4AD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676400"/>
            <a:ext cx="3962400" cy="3505200"/>
          </a:xfrm>
          <a:prstGeom prst="foldedCorner">
            <a:avLst>
              <a:gd name="adj" fmla="val 16667"/>
            </a:avLst>
          </a:prstGeom>
          <a:solidFill>
            <a:srgbClr val="FFFFB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0046AA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Osaka" pitchFamily="-84" charset="-128"/>
              </a:defRPr>
            </a:lvl1pPr>
            <a:lvl2pPr marL="742950" indent="-285750">
              <a:spcBef>
                <a:spcPct val="20000"/>
              </a:spcBef>
              <a:buClr>
                <a:srgbClr val="0046AA"/>
              </a:buClr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rebuchet MS" panose="020B0603020202020204" pitchFamily="34" charset="0"/>
                <a:ea typeface="Osaka" pitchFamily="-84" charset="-128"/>
              </a:defRPr>
            </a:lvl2pPr>
            <a:lvl3pPr marL="1143000" indent="-228600">
              <a:spcBef>
                <a:spcPct val="20000"/>
              </a:spcBef>
              <a:buClr>
                <a:srgbClr val="0046AA"/>
              </a:buClr>
              <a:buFont typeface="Monotype Sorts" pitchFamily="-84" charset="2"/>
              <a:buChar char=""/>
              <a:defRPr>
                <a:solidFill>
                  <a:schemeClr val="tx1"/>
                </a:solidFill>
                <a:latin typeface="Trebuchet MS" panose="020B0603020202020204" pitchFamily="34" charset="0"/>
                <a:ea typeface="Osaka" pitchFamily="-84" charset="-128"/>
              </a:defRPr>
            </a:lvl3pPr>
            <a:lvl4pPr marL="1600200" indent="-228600">
              <a:spcBef>
                <a:spcPct val="20000"/>
              </a:spcBef>
              <a:buClr>
                <a:srgbClr val="0046AA"/>
              </a:buClr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Trebuchet MS" panose="020B0603020202020204" pitchFamily="34" charset="0"/>
                <a:ea typeface="Osaka" pitchFamily="-84" charset="-128"/>
              </a:defRPr>
            </a:lvl4pPr>
            <a:lvl5pPr marL="2057400" indent="-228600">
              <a:spcBef>
                <a:spcPct val="20000"/>
              </a:spcBef>
              <a:buClr>
                <a:srgbClr val="0046AA"/>
              </a:buClr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  <a:ea typeface="Osaka" pitchFamily="-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6AA"/>
              </a:buClr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  <a:ea typeface="Osaka" pitchFamily="-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6AA"/>
              </a:buClr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  <a:ea typeface="Osaka" pitchFamily="-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6AA"/>
              </a:buClr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  <a:ea typeface="Osaka" pitchFamily="-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6AA"/>
              </a:buClr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  <a:ea typeface="Osaka" pitchFamily="-8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0483" name="Title 1">
            <a:extLst>
              <a:ext uri="{FF2B5EF4-FFF2-40B4-BE49-F238E27FC236}">
                <a16:creationId xmlns:a16="http://schemas.microsoft.com/office/drawing/2014/main" id="{AC29107F-1CE3-4F0A-9687-A4B4BB312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/>
              <a:t>Papers in computer science often follow a somewhat predictable format</a:t>
            </a:r>
          </a:p>
        </p:txBody>
      </p:sp>
      <p:sp>
        <p:nvSpPr>
          <p:cNvPr id="31746" name="Content Placeholder 2">
            <a:extLst>
              <a:ext uri="{FF2B5EF4-FFF2-40B4-BE49-F238E27FC236}">
                <a16:creationId xmlns:a16="http://schemas.microsoft.com/office/drawing/2014/main" id="{BB572A63-34D2-4F97-9228-B050BFA3EC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722680"/>
            <a:ext cx="3962400" cy="2971800"/>
          </a:xfrm>
        </p:spPr>
        <p:txBody>
          <a:bodyPr/>
          <a:lstStyle/>
          <a:p>
            <a:pPr marL="0" indent="0">
              <a:buFont typeface="Wingdings" charset="0"/>
              <a:buNone/>
              <a:defRPr/>
            </a:pPr>
            <a:r>
              <a:rPr lang="en-US" sz="1800" dirty="0"/>
              <a:t>Abstract</a:t>
            </a:r>
          </a:p>
          <a:p>
            <a:pPr>
              <a:buFont typeface="Wingdings" charset="0"/>
              <a:buChar char="n"/>
              <a:defRPr/>
            </a:pPr>
            <a:r>
              <a:rPr lang="en-US" sz="1800" dirty="0"/>
              <a:t>Introduction</a:t>
            </a:r>
          </a:p>
          <a:p>
            <a:pPr>
              <a:buFont typeface="Wingdings" charset="0"/>
              <a:buChar char="n"/>
              <a:defRPr/>
            </a:pPr>
            <a:r>
              <a:rPr lang="en-US" sz="1800" dirty="0"/>
              <a:t>Related work</a:t>
            </a:r>
            <a:r>
              <a:rPr lang="en-US" sz="1800" dirty="0">
                <a:solidFill>
                  <a:srgbClr val="FF0000"/>
                </a:solidFill>
              </a:rPr>
              <a:t>*</a:t>
            </a:r>
          </a:p>
          <a:p>
            <a:pPr>
              <a:buFont typeface="Wingdings" charset="0"/>
              <a:buChar char="n"/>
              <a:defRPr/>
            </a:pPr>
            <a:r>
              <a:rPr lang="en-US" sz="1800" dirty="0"/>
              <a:t>Proposed design/system/method</a:t>
            </a:r>
          </a:p>
          <a:p>
            <a:pPr>
              <a:buFont typeface="Wingdings" charset="0"/>
              <a:buChar char="n"/>
              <a:defRPr/>
            </a:pPr>
            <a:r>
              <a:rPr lang="en-US" sz="1800" dirty="0"/>
              <a:t>Evaluation</a:t>
            </a:r>
          </a:p>
          <a:p>
            <a:pPr>
              <a:buFont typeface="Wingdings" charset="0"/>
              <a:buChar char="n"/>
              <a:defRPr/>
            </a:pPr>
            <a:r>
              <a:rPr lang="en-US" sz="1800" dirty="0"/>
              <a:t>Discussion</a:t>
            </a:r>
          </a:p>
          <a:p>
            <a:pPr>
              <a:buFont typeface="Wingdings" charset="0"/>
              <a:buChar char="n"/>
              <a:defRPr/>
            </a:pPr>
            <a:r>
              <a:rPr lang="en-US" sz="1800" dirty="0"/>
              <a:t>Related work</a:t>
            </a:r>
            <a:r>
              <a:rPr lang="en-US" sz="1800" dirty="0">
                <a:solidFill>
                  <a:srgbClr val="FF0000"/>
                </a:solidFill>
              </a:rPr>
              <a:t>*</a:t>
            </a:r>
          </a:p>
          <a:p>
            <a:pPr>
              <a:buFont typeface="Wingdings" charset="0"/>
              <a:buChar char="n"/>
              <a:defRPr/>
            </a:pPr>
            <a:r>
              <a:rPr lang="en-US" sz="1800" dirty="0"/>
              <a:t>Conclusions &amp; Future work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1800" dirty="0"/>
              <a:t>References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6C820BB-597C-45E5-948F-D7D8E0FC60CD}"/>
              </a:ext>
            </a:extLst>
          </p:cNvPr>
          <p:cNvSpPr txBox="1">
            <a:spLocks/>
          </p:cNvSpPr>
          <p:nvPr/>
        </p:nvSpPr>
        <p:spPr bwMode="auto">
          <a:xfrm>
            <a:off x="5029200" y="1676400"/>
            <a:ext cx="38862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38138" indent="-2222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681038" indent="-2222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rgbClr val="0046AA"/>
              </a:buClr>
              <a:buFont typeface="Wingdings" panose="05000000000000000000" pitchFamily="2" charset="2"/>
              <a:buNone/>
            </a:pPr>
            <a:r>
              <a:rPr lang="en-US" altLang="en-US" sz="2000" i="1" dirty="0">
                <a:solidFill>
                  <a:srgbClr val="3366FF"/>
                </a:solidFill>
                <a:latin typeface="Trebuchet MS" panose="020B0603020202020204" pitchFamily="34" charset="0"/>
                <a:ea typeface="Osaka" pitchFamily="-84" charset="-128"/>
              </a:rPr>
              <a:t>Content:</a:t>
            </a:r>
          </a:p>
          <a:p>
            <a:pPr lvl="1">
              <a:spcBef>
                <a:spcPct val="20000"/>
              </a:spcBef>
              <a:buClr>
                <a:srgbClr val="0046AA"/>
              </a:buClr>
              <a:buFont typeface="Wingdings" panose="05000000000000000000" pitchFamily="2" charset="2"/>
              <a:buChar char="l"/>
            </a:pPr>
            <a:r>
              <a:rPr lang="en-US" altLang="en-US" sz="1800" dirty="0">
                <a:latin typeface="Trebuchet MS" panose="020B0603020202020204" pitchFamily="34" charset="0"/>
                <a:ea typeface="Osaka" pitchFamily="-84" charset="-128"/>
              </a:rPr>
              <a:t>Very short (~250 words)</a:t>
            </a:r>
          </a:p>
          <a:p>
            <a:pPr lvl="1">
              <a:spcBef>
                <a:spcPct val="20000"/>
              </a:spcBef>
              <a:buClr>
                <a:srgbClr val="0046AA"/>
              </a:buClr>
              <a:buFont typeface="Wingdings" panose="05000000000000000000" pitchFamily="2" charset="2"/>
              <a:buChar char="l"/>
            </a:pPr>
            <a:r>
              <a:rPr lang="en-US" altLang="en-US" sz="1800" dirty="0">
                <a:latin typeface="Trebuchet MS" panose="020B0603020202020204" pitchFamily="34" charset="0"/>
                <a:ea typeface="Osaka" pitchFamily="-84" charset="-128"/>
              </a:rPr>
              <a:t>Brief description of </a:t>
            </a:r>
            <a:r>
              <a:rPr lang="en-US" altLang="en-US" sz="1800" i="1" dirty="0">
                <a:solidFill>
                  <a:srgbClr val="3366FF"/>
                </a:solidFill>
                <a:latin typeface="Trebuchet MS" panose="020B0603020202020204" pitchFamily="34" charset="0"/>
                <a:ea typeface="Osaka" pitchFamily="-84" charset="-128"/>
              </a:rPr>
              <a:t>purpose</a:t>
            </a:r>
            <a:endParaRPr lang="en-US" altLang="en-US" sz="1800" b="1" i="1" dirty="0">
              <a:solidFill>
                <a:srgbClr val="3366FF"/>
              </a:solidFill>
              <a:latin typeface="Trebuchet MS" panose="020B0603020202020204" pitchFamily="34" charset="0"/>
              <a:ea typeface="Osaka" pitchFamily="-84" charset="-128"/>
            </a:endParaRPr>
          </a:p>
          <a:p>
            <a:pPr lvl="1">
              <a:spcBef>
                <a:spcPct val="20000"/>
              </a:spcBef>
              <a:buClr>
                <a:srgbClr val="0046AA"/>
              </a:buClr>
              <a:buFont typeface="Wingdings" panose="05000000000000000000" pitchFamily="2" charset="2"/>
              <a:buChar char="l"/>
            </a:pPr>
            <a:r>
              <a:rPr lang="en-US" altLang="en-US" sz="1800" dirty="0">
                <a:latin typeface="Trebuchet MS" panose="020B0603020202020204" pitchFamily="34" charset="0"/>
                <a:ea typeface="Osaka" pitchFamily="-84" charset="-128"/>
              </a:rPr>
              <a:t>Highlight main results</a:t>
            </a:r>
          </a:p>
          <a:p>
            <a:pPr lvl="1">
              <a:spcBef>
                <a:spcPct val="20000"/>
              </a:spcBef>
              <a:buClr>
                <a:srgbClr val="0046AA"/>
              </a:buClr>
              <a:buFont typeface="Wingdings" panose="05000000000000000000" pitchFamily="2" charset="2"/>
              <a:buChar char="l"/>
            </a:pPr>
            <a:endParaRPr lang="en-US" altLang="en-US" sz="1800" dirty="0">
              <a:latin typeface="Trebuchet MS" panose="020B0603020202020204" pitchFamily="34" charset="0"/>
              <a:ea typeface="Osaka" pitchFamily="-84" charset="-128"/>
            </a:endParaRPr>
          </a:p>
          <a:p>
            <a:pPr>
              <a:spcBef>
                <a:spcPct val="20000"/>
              </a:spcBef>
              <a:buClr>
                <a:srgbClr val="0046AA"/>
              </a:buClr>
            </a:pPr>
            <a:r>
              <a:rPr lang="en-US" altLang="en-US" sz="2000" i="1" dirty="0">
                <a:solidFill>
                  <a:schemeClr val="bg1"/>
                </a:solidFill>
                <a:latin typeface="Trebuchet MS" panose="020B0603020202020204" pitchFamily="34" charset="0"/>
                <a:ea typeface="Osaka" pitchFamily="-84" charset="-128"/>
              </a:rPr>
              <a:t>Purpose:</a:t>
            </a:r>
          </a:p>
          <a:p>
            <a:pPr marL="115888" lvl="1" indent="0">
              <a:spcBef>
                <a:spcPct val="20000"/>
              </a:spcBef>
              <a:buClr>
                <a:srgbClr val="0046AA"/>
              </a:buClr>
            </a:pPr>
            <a:r>
              <a:rPr lang="en-US" altLang="en-US" sz="1800" dirty="0">
                <a:solidFill>
                  <a:schemeClr val="bg1"/>
                </a:solidFill>
                <a:latin typeface="Trebuchet MS" panose="020B0603020202020204" pitchFamily="34" charset="0"/>
                <a:ea typeface="Osaka" pitchFamily="-84" charset="-128"/>
              </a:rPr>
              <a:t>“Hook” the reader</a:t>
            </a:r>
          </a:p>
          <a:p>
            <a:pPr marL="458788" lvl="2" indent="0">
              <a:spcBef>
                <a:spcPct val="20000"/>
              </a:spcBef>
              <a:buClr>
                <a:srgbClr val="0046AA"/>
              </a:buClr>
            </a:pPr>
            <a:r>
              <a:rPr lang="en-US" altLang="en-US" sz="1600" dirty="0">
                <a:solidFill>
                  <a:schemeClr val="bg1"/>
                </a:solidFill>
                <a:latin typeface="Trebuchet MS" panose="020B0603020202020204" pitchFamily="34" charset="0"/>
                <a:ea typeface="Osaka" pitchFamily="-84" charset="-128"/>
              </a:rPr>
              <a:t>Why is this paper interesting?</a:t>
            </a:r>
          </a:p>
          <a:p>
            <a:pPr marL="458788" lvl="2" indent="0">
              <a:spcBef>
                <a:spcPct val="20000"/>
              </a:spcBef>
              <a:buClr>
                <a:srgbClr val="0046AA"/>
              </a:buClr>
            </a:pPr>
            <a:r>
              <a:rPr lang="en-US" altLang="en-US" sz="1600" dirty="0">
                <a:solidFill>
                  <a:schemeClr val="bg1"/>
                </a:solidFill>
                <a:latin typeface="Trebuchet MS" panose="020B0603020202020204" pitchFamily="34" charset="0"/>
                <a:ea typeface="Osaka" pitchFamily="-84" charset="-128"/>
              </a:rPr>
              <a:t>Why should I spend my time reading this?</a:t>
            </a:r>
          </a:p>
          <a:p>
            <a:pPr marL="458788" lvl="2" indent="0">
              <a:spcBef>
                <a:spcPct val="20000"/>
              </a:spcBef>
              <a:buClr>
                <a:srgbClr val="0046AA"/>
              </a:buClr>
            </a:pPr>
            <a:r>
              <a:rPr lang="en-US" altLang="en-US" sz="1600" dirty="0">
                <a:solidFill>
                  <a:schemeClr val="bg1"/>
                </a:solidFill>
                <a:latin typeface="Trebuchet MS" panose="020B0603020202020204" pitchFamily="34" charset="0"/>
                <a:ea typeface="Osaka" pitchFamily="-84" charset="-128"/>
              </a:rPr>
              <a:t>What do you claim to do?</a:t>
            </a:r>
          </a:p>
          <a:p>
            <a:pPr marL="115888" lvl="1" indent="0">
              <a:spcBef>
                <a:spcPct val="20000"/>
              </a:spcBef>
              <a:buClr>
                <a:srgbClr val="0046AA"/>
              </a:buClr>
            </a:pPr>
            <a:r>
              <a:rPr lang="en-US" altLang="en-US" sz="1800" dirty="0">
                <a:solidFill>
                  <a:schemeClr val="bg1"/>
                </a:solidFill>
                <a:latin typeface="Trebuchet MS" panose="020B0603020202020204" pitchFamily="34" charset="0"/>
                <a:ea typeface="Osaka" pitchFamily="-84" charset="-128"/>
              </a:rPr>
              <a:t>Set the stage for the paper</a:t>
            </a:r>
          </a:p>
          <a:p>
            <a:pPr lvl="1">
              <a:spcBef>
                <a:spcPct val="20000"/>
              </a:spcBef>
              <a:buClr>
                <a:srgbClr val="0046AA"/>
              </a:buClr>
              <a:buFont typeface="Wingdings" panose="05000000000000000000" pitchFamily="2" charset="2"/>
              <a:buChar char="l"/>
            </a:pPr>
            <a:endParaRPr lang="en-US" altLang="en-US" sz="1800" dirty="0">
              <a:latin typeface="Trebuchet MS" panose="020B0603020202020204" pitchFamily="34" charset="0"/>
              <a:ea typeface="Osaka" pitchFamily="-84" charset="-128"/>
            </a:endParaRPr>
          </a:p>
        </p:txBody>
      </p:sp>
      <p:cxnSp>
        <p:nvCxnSpPr>
          <p:cNvPr id="3" name="Connector: Elbow 2">
            <a:extLst>
              <a:ext uri="{FF2B5EF4-FFF2-40B4-BE49-F238E27FC236}">
                <a16:creationId xmlns:a16="http://schemas.microsoft.com/office/drawing/2014/main" id="{B2793C99-B344-4B81-A83E-55F63CDF8D33}"/>
              </a:ext>
            </a:extLst>
          </p:cNvPr>
          <p:cNvCxnSpPr>
            <a:cxnSpLocks/>
          </p:cNvCxnSpPr>
          <p:nvPr/>
        </p:nvCxnSpPr>
        <p:spPr bwMode="auto">
          <a:xfrm rot="10800000" flipV="1">
            <a:off x="6324600" y="2575560"/>
            <a:ext cx="2057400" cy="1005840"/>
          </a:xfrm>
          <a:prstGeom prst="bentConnector3">
            <a:avLst>
              <a:gd name="adj1" fmla="val -18926"/>
            </a:avLst>
          </a:prstGeom>
          <a:ln>
            <a:headEnd type="none" w="med" len="med"/>
            <a:tailEnd type="stealth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787CB069-8131-443E-AE71-764D82F66620}"/>
              </a:ext>
            </a:extLst>
          </p:cNvPr>
          <p:cNvSpPr txBox="1">
            <a:spLocks/>
          </p:cNvSpPr>
          <p:nvPr/>
        </p:nvSpPr>
        <p:spPr bwMode="auto">
          <a:xfrm>
            <a:off x="5181600" y="3337560"/>
            <a:ext cx="38862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38138" indent="-2222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681038" indent="-2222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rgbClr val="0046AA"/>
              </a:buClr>
              <a:buFont typeface="Wingdings" panose="05000000000000000000" pitchFamily="2" charset="2"/>
              <a:buNone/>
            </a:pPr>
            <a:r>
              <a:rPr lang="en-US" altLang="en-US" sz="2000" i="1" dirty="0">
                <a:solidFill>
                  <a:srgbClr val="3366FF"/>
                </a:solidFill>
                <a:latin typeface="Trebuchet MS" panose="020B0603020202020204" pitchFamily="34" charset="0"/>
                <a:ea typeface="Osaka" pitchFamily="-84" charset="-128"/>
              </a:rPr>
              <a:t>Purpose:</a:t>
            </a:r>
          </a:p>
          <a:p>
            <a:pPr lvl="1">
              <a:spcBef>
                <a:spcPct val="20000"/>
              </a:spcBef>
              <a:buClr>
                <a:srgbClr val="0046AA"/>
              </a:buClr>
              <a:buFont typeface="Wingdings" panose="05000000000000000000" pitchFamily="2" charset="2"/>
              <a:buChar char="l"/>
            </a:pPr>
            <a:r>
              <a:rPr lang="en-US" altLang="en-US" sz="1800" dirty="0">
                <a:latin typeface="Trebuchet MS" panose="020B0603020202020204" pitchFamily="34" charset="0"/>
                <a:ea typeface="Osaka" pitchFamily="-84" charset="-128"/>
              </a:rPr>
              <a:t>“Hook” the reader</a:t>
            </a:r>
          </a:p>
          <a:p>
            <a:pPr lvl="2">
              <a:spcBef>
                <a:spcPct val="20000"/>
              </a:spcBef>
              <a:buClr>
                <a:srgbClr val="0046AA"/>
              </a:buClr>
              <a:buFont typeface="Monotype Sorts" pitchFamily="-84" charset="2"/>
              <a:buChar char=""/>
            </a:pPr>
            <a:r>
              <a:rPr lang="en-US" altLang="en-US" sz="1600" dirty="0">
                <a:latin typeface="Trebuchet MS" panose="020B0603020202020204" pitchFamily="34" charset="0"/>
                <a:ea typeface="Osaka" pitchFamily="-84" charset="-128"/>
              </a:rPr>
              <a:t>Why is this paper interesting?</a:t>
            </a:r>
          </a:p>
          <a:p>
            <a:pPr lvl="2">
              <a:spcBef>
                <a:spcPct val="20000"/>
              </a:spcBef>
              <a:buClr>
                <a:srgbClr val="0046AA"/>
              </a:buClr>
              <a:buFont typeface="Monotype Sorts" pitchFamily="-84" charset="2"/>
              <a:buChar char=""/>
            </a:pPr>
            <a:r>
              <a:rPr lang="en-US" altLang="en-US" sz="1600" dirty="0">
                <a:latin typeface="Trebuchet MS" panose="020B0603020202020204" pitchFamily="34" charset="0"/>
                <a:ea typeface="Osaka" pitchFamily="-84" charset="-128"/>
              </a:rPr>
              <a:t>Why should I spend my time reading this?</a:t>
            </a:r>
          </a:p>
          <a:p>
            <a:pPr lvl="2">
              <a:spcBef>
                <a:spcPct val="20000"/>
              </a:spcBef>
              <a:buClr>
                <a:srgbClr val="0046AA"/>
              </a:buClr>
              <a:buFont typeface="Monotype Sorts" pitchFamily="-84" charset="2"/>
              <a:buChar char=""/>
            </a:pPr>
            <a:r>
              <a:rPr lang="en-US" altLang="en-US" sz="1600" dirty="0">
                <a:latin typeface="Trebuchet MS" panose="020B0603020202020204" pitchFamily="34" charset="0"/>
                <a:ea typeface="Osaka" pitchFamily="-84" charset="-128"/>
              </a:rPr>
              <a:t>What do you claim to do?</a:t>
            </a:r>
          </a:p>
          <a:p>
            <a:pPr lvl="1">
              <a:spcBef>
                <a:spcPct val="20000"/>
              </a:spcBef>
              <a:buClr>
                <a:srgbClr val="0046AA"/>
              </a:buClr>
              <a:buFont typeface="Wingdings" panose="05000000000000000000" pitchFamily="2" charset="2"/>
              <a:buChar char="l"/>
            </a:pPr>
            <a:r>
              <a:rPr lang="en-US" altLang="en-US" sz="1800" dirty="0">
                <a:latin typeface="Trebuchet MS" panose="020B0603020202020204" pitchFamily="34" charset="0"/>
                <a:ea typeface="Osaka" pitchFamily="-84" charset="-128"/>
              </a:rPr>
              <a:t>Set the stage for the paper</a:t>
            </a:r>
          </a:p>
          <a:p>
            <a:pPr lvl="1">
              <a:spcBef>
                <a:spcPct val="20000"/>
              </a:spcBef>
              <a:buClr>
                <a:srgbClr val="0046AA"/>
              </a:buClr>
              <a:buFont typeface="Wingdings" panose="05000000000000000000" pitchFamily="2" charset="2"/>
              <a:buChar char="l"/>
            </a:pPr>
            <a:endParaRPr lang="en-US" altLang="en-US" sz="1800" dirty="0">
              <a:latin typeface="Trebuchet MS" panose="020B0603020202020204" pitchFamily="34" charset="0"/>
              <a:ea typeface="Osaka" pitchFamily="-84" charset="-128"/>
            </a:endParaRP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8150C3C7-2A16-4B32-96B2-1E54A51295B3}"/>
              </a:ext>
            </a:extLst>
          </p:cNvPr>
          <p:cNvCxnSpPr>
            <a:cxnSpLocks/>
          </p:cNvCxnSpPr>
          <p:nvPr/>
        </p:nvCxnSpPr>
        <p:spPr bwMode="auto">
          <a:xfrm>
            <a:off x="1219200" y="1905000"/>
            <a:ext cx="3810000" cy="0"/>
          </a:xfrm>
          <a:prstGeom prst="straightConnector1">
            <a:avLst/>
          </a:prstGeom>
          <a:ln>
            <a:headEnd type="none" w="med" len="med"/>
            <a:tailEnd type="stealth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olded Corner 1">
            <a:extLst>
              <a:ext uri="{FF2B5EF4-FFF2-40B4-BE49-F238E27FC236}">
                <a16:creationId xmlns:a16="http://schemas.microsoft.com/office/drawing/2014/main" id="{F8BE44F0-3BB4-448F-BD72-45F5438955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676400"/>
            <a:ext cx="3962400" cy="3505200"/>
          </a:xfrm>
          <a:prstGeom prst="foldedCorner">
            <a:avLst>
              <a:gd name="adj" fmla="val 16667"/>
            </a:avLst>
          </a:prstGeom>
          <a:solidFill>
            <a:srgbClr val="FFFFB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0046AA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Osaka" pitchFamily="-84" charset="-128"/>
              </a:defRPr>
            </a:lvl1pPr>
            <a:lvl2pPr marL="742950" indent="-285750">
              <a:spcBef>
                <a:spcPct val="20000"/>
              </a:spcBef>
              <a:buClr>
                <a:srgbClr val="0046AA"/>
              </a:buClr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rebuchet MS" panose="020B0603020202020204" pitchFamily="34" charset="0"/>
                <a:ea typeface="Osaka" pitchFamily="-84" charset="-128"/>
              </a:defRPr>
            </a:lvl2pPr>
            <a:lvl3pPr marL="1143000" indent="-228600">
              <a:spcBef>
                <a:spcPct val="20000"/>
              </a:spcBef>
              <a:buClr>
                <a:srgbClr val="0046AA"/>
              </a:buClr>
              <a:buFont typeface="Monotype Sorts" pitchFamily="-84" charset="2"/>
              <a:buChar char=""/>
              <a:defRPr>
                <a:solidFill>
                  <a:schemeClr val="tx1"/>
                </a:solidFill>
                <a:latin typeface="Trebuchet MS" panose="020B0603020202020204" pitchFamily="34" charset="0"/>
                <a:ea typeface="Osaka" pitchFamily="-84" charset="-128"/>
              </a:defRPr>
            </a:lvl3pPr>
            <a:lvl4pPr marL="1600200" indent="-228600">
              <a:spcBef>
                <a:spcPct val="20000"/>
              </a:spcBef>
              <a:buClr>
                <a:srgbClr val="0046AA"/>
              </a:buClr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Trebuchet MS" panose="020B0603020202020204" pitchFamily="34" charset="0"/>
                <a:ea typeface="Osaka" pitchFamily="-84" charset="-128"/>
              </a:defRPr>
            </a:lvl4pPr>
            <a:lvl5pPr marL="2057400" indent="-228600">
              <a:spcBef>
                <a:spcPct val="20000"/>
              </a:spcBef>
              <a:buClr>
                <a:srgbClr val="0046AA"/>
              </a:buClr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  <a:ea typeface="Osaka" pitchFamily="-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6AA"/>
              </a:buClr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  <a:ea typeface="Osaka" pitchFamily="-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6AA"/>
              </a:buClr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  <a:ea typeface="Osaka" pitchFamily="-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6AA"/>
              </a:buClr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  <a:ea typeface="Osaka" pitchFamily="-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6AA"/>
              </a:buClr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  <a:ea typeface="Osaka" pitchFamily="-8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1507" name="Title 1">
            <a:extLst>
              <a:ext uri="{FF2B5EF4-FFF2-40B4-BE49-F238E27FC236}">
                <a16:creationId xmlns:a16="http://schemas.microsoft.com/office/drawing/2014/main" id="{0A1D9695-5CB0-4B70-BEB5-165D47DA85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/>
              <a:t>Papers in computer science often follow a somewhat predictable format</a:t>
            </a:r>
          </a:p>
        </p:txBody>
      </p:sp>
      <p:sp>
        <p:nvSpPr>
          <p:cNvPr id="31746" name="Content Placeholder 2">
            <a:extLst>
              <a:ext uri="{FF2B5EF4-FFF2-40B4-BE49-F238E27FC236}">
                <a16:creationId xmlns:a16="http://schemas.microsoft.com/office/drawing/2014/main" id="{62F3BAAC-27FB-41A2-A53B-D68248E6BD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981200"/>
            <a:ext cx="3962400" cy="2971800"/>
          </a:xfrm>
        </p:spPr>
        <p:txBody>
          <a:bodyPr/>
          <a:lstStyle/>
          <a:p>
            <a:pPr marL="0" indent="0">
              <a:buFont typeface="Wingdings" charset="0"/>
              <a:buNone/>
              <a:defRPr/>
            </a:pPr>
            <a:r>
              <a:rPr lang="en-US" sz="1800" dirty="0"/>
              <a:t>Abstract</a:t>
            </a:r>
          </a:p>
          <a:p>
            <a:pPr>
              <a:buFont typeface="Wingdings" charset="0"/>
              <a:buChar char="n"/>
              <a:defRPr/>
            </a:pPr>
            <a:r>
              <a:rPr lang="en-US" sz="1800" dirty="0"/>
              <a:t>Introduction</a:t>
            </a:r>
          </a:p>
          <a:p>
            <a:pPr>
              <a:buFont typeface="Wingdings" charset="0"/>
              <a:buChar char="n"/>
              <a:defRPr/>
            </a:pPr>
            <a:r>
              <a:rPr lang="en-US" sz="1800" dirty="0"/>
              <a:t>Related work</a:t>
            </a:r>
            <a:r>
              <a:rPr lang="en-US" sz="1800" dirty="0">
                <a:solidFill>
                  <a:srgbClr val="FF0000"/>
                </a:solidFill>
              </a:rPr>
              <a:t>*</a:t>
            </a:r>
          </a:p>
          <a:p>
            <a:pPr>
              <a:buFont typeface="Wingdings" charset="0"/>
              <a:buChar char="n"/>
              <a:defRPr/>
            </a:pPr>
            <a:r>
              <a:rPr lang="en-US" sz="1800" dirty="0"/>
              <a:t>Proposed design/system/method</a:t>
            </a:r>
          </a:p>
          <a:p>
            <a:pPr>
              <a:buFont typeface="Wingdings" charset="0"/>
              <a:buChar char="n"/>
              <a:defRPr/>
            </a:pPr>
            <a:r>
              <a:rPr lang="en-US" sz="1800" dirty="0"/>
              <a:t>Evaluation</a:t>
            </a:r>
          </a:p>
          <a:p>
            <a:pPr>
              <a:buFont typeface="Wingdings" charset="0"/>
              <a:buChar char="n"/>
              <a:defRPr/>
            </a:pPr>
            <a:r>
              <a:rPr lang="en-US" sz="1800" dirty="0"/>
              <a:t>Discussion</a:t>
            </a:r>
          </a:p>
          <a:p>
            <a:pPr>
              <a:buFont typeface="Wingdings" charset="0"/>
              <a:buChar char="n"/>
              <a:defRPr/>
            </a:pPr>
            <a:r>
              <a:rPr lang="en-US" sz="1800" dirty="0"/>
              <a:t>Related work</a:t>
            </a:r>
            <a:r>
              <a:rPr lang="en-US" sz="1800" dirty="0">
                <a:solidFill>
                  <a:srgbClr val="FF0000"/>
                </a:solidFill>
              </a:rPr>
              <a:t>*</a:t>
            </a:r>
          </a:p>
          <a:p>
            <a:pPr>
              <a:buFont typeface="Wingdings" charset="0"/>
              <a:buChar char="n"/>
              <a:defRPr/>
            </a:pPr>
            <a:r>
              <a:rPr lang="en-US" sz="1800" dirty="0"/>
              <a:t>Conclusions &amp; Future work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1800" dirty="0"/>
              <a:t>References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5108EF9-454D-4B44-BCF7-D391408547BD}"/>
              </a:ext>
            </a:extLst>
          </p:cNvPr>
          <p:cNvSpPr txBox="1">
            <a:spLocks/>
          </p:cNvSpPr>
          <p:nvPr/>
        </p:nvSpPr>
        <p:spPr bwMode="auto">
          <a:xfrm>
            <a:off x="4648200" y="1066800"/>
            <a:ext cx="47244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6AA"/>
              </a:buClr>
              <a:buFont typeface="Wingdings" charset="0"/>
              <a:buChar char="n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6AA"/>
              </a:buClr>
              <a:buFont typeface="Wingdings" charset="0"/>
              <a:buChar char="l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6AA"/>
              </a:buClr>
              <a:buFont typeface="Monotype Sorts" charset="0"/>
              <a:buChar char="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6AA"/>
              </a:buClr>
              <a:buFont typeface="Wingdings" charset="0"/>
              <a:buChar char="l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6AA"/>
              </a:buClr>
              <a:buChar char="»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2885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46AA"/>
              </a:buClr>
              <a:buChar char="»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8605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46AA"/>
              </a:buClr>
              <a:buChar char="»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4325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46AA"/>
              </a:buClr>
              <a:buChar char="»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45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46AA"/>
              </a:buClr>
              <a:buChar char="»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0"/>
              <a:buNone/>
              <a:defRPr/>
            </a:pPr>
            <a:r>
              <a:rPr lang="en-US" sz="2000" i="1" dirty="0">
                <a:solidFill>
                  <a:srgbClr val="3366FF"/>
                </a:solidFill>
              </a:rPr>
              <a:t>Content:</a:t>
            </a:r>
          </a:p>
          <a:p>
            <a:pPr marL="338138" lvl="1" indent="-222250">
              <a:defRPr/>
            </a:pPr>
            <a:r>
              <a:rPr lang="en-US" sz="1800" dirty="0"/>
              <a:t>Usually 1-1.5 pages</a:t>
            </a:r>
          </a:p>
          <a:p>
            <a:pPr marL="338138" lvl="1" indent="-222250">
              <a:defRPr/>
            </a:pPr>
            <a:r>
              <a:rPr lang="en-US" sz="1800" dirty="0"/>
              <a:t>Main elements</a:t>
            </a:r>
          </a:p>
          <a:p>
            <a:pPr marL="681038" lvl="2" indent="-222250">
              <a:defRPr/>
            </a:pPr>
            <a:r>
              <a:rPr lang="en-US" sz="1600" dirty="0"/>
              <a:t>What is the problem?</a:t>
            </a:r>
          </a:p>
          <a:p>
            <a:pPr marL="681038" lvl="2" indent="-222250">
              <a:defRPr/>
            </a:pPr>
            <a:r>
              <a:rPr lang="en-US" sz="1600" dirty="0"/>
              <a:t>Why is the state of the art insufficient?</a:t>
            </a:r>
          </a:p>
          <a:p>
            <a:pPr marL="681038" lvl="2" indent="-222250">
              <a:defRPr/>
            </a:pPr>
            <a:r>
              <a:rPr lang="en-US" sz="1600" dirty="0"/>
              <a:t>Overview of the solution</a:t>
            </a:r>
          </a:p>
          <a:p>
            <a:pPr marL="681038" lvl="2" indent="-222250">
              <a:defRPr/>
            </a:pPr>
            <a:r>
              <a:rPr lang="en-US" sz="1600" dirty="0"/>
              <a:t>Novel contributions of the work?</a:t>
            </a:r>
          </a:p>
          <a:p>
            <a:pPr marL="681038" lvl="2" indent="-222250">
              <a:defRPr/>
            </a:pPr>
            <a:r>
              <a:rPr lang="en-US" sz="1600" dirty="0"/>
              <a:t>How is impact evaluated?</a:t>
            </a:r>
          </a:p>
          <a:p>
            <a:pPr marL="338138" lvl="1" indent="-222250">
              <a:defRPr/>
            </a:pPr>
            <a:r>
              <a:rPr lang="en-US" sz="1800" dirty="0"/>
              <a:t>Balance content and conciseness!</a:t>
            </a:r>
          </a:p>
          <a:p>
            <a:pPr lvl="1">
              <a:defRPr/>
            </a:pPr>
            <a:endParaRPr lang="en-US" sz="1800" dirty="0"/>
          </a:p>
          <a:p>
            <a:pPr marL="0" indent="0">
              <a:buFont typeface="Wingdings" charset="0"/>
              <a:buNone/>
              <a:defRPr/>
            </a:pPr>
            <a:r>
              <a:rPr lang="en-US" sz="2000" i="1" dirty="0">
                <a:solidFill>
                  <a:srgbClr val="3366FF"/>
                </a:solidFill>
              </a:rPr>
              <a:t>Purpose:</a:t>
            </a:r>
          </a:p>
          <a:p>
            <a:pPr marL="338138" lvl="1" indent="-222250">
              <a:defRPr/>
            </a:pPr>
            <a:r>
              <a:rPr lang="en-US" sz="1800" dirty="0"/>
              <a:t>Motivate the work</a:t>
            </a:r>
          </a:p>
          <a:p>
            <a:pPr marL="338138" lvl="1" indent="-222250">
              <a:defRPr/>
            </a:pPr>
            <a:r>
              <a:rPr lang="en-US" sz="1800" dirty="0"/>
              <a:t>Inform the reader of what is to come</a:t>
            </a:r>
          </a:p>
          <a:p>
            <a:pPr marL="338138" lvl="1" indent="-222250">
              <a:defRPr/>
            </a:pPr>
            <a:r>
              <a:rPr lang="en-US" sz="1800" dirty="0"/>
              <a:t>Many reviewers will make their initial decisions after reading </a:t>
            </a:r>
            <a:r>
              <a:rPr lang="en-US" sz="1800" dirty="0">
                <a:solidFill>
                  <a:srgbClr val="FF0000"/>
                </a:solidFill>
              </a:rPr>
              <a:t>only</a:t>
            </a:r>
            <a:r>
              <a:rPr lang="en-US" sz="1800" dirty="0"/>
              <a:t> the intro!</a:t>
            </a:r>
            <a:endParaRPr lang="en-US" sz="1600" dirty="0"/>
          </a:p>
          <a:p>
            <a:pPr lvl="1">
              <a:defRPr/>
            </a:pPr>
            <a:endParaRPr lang="en-US" sz="1800" dirty="0"/>
          </a:p>
        </p:txBody>
      </p:sp>
      <p:cxnSp>
        <p:nvCxnSpPr>
          <p:cNvPr id="3" name="Connector: Elbow 2">
            <a:extLst>
              <a:ext uri="{FF2B5EF4-FFF2-40B4-BE49-F238E27FC236}">
                <a16:creationId xmlns:a16="http://schemas.microsoft.com/office/drawing/2014/main" id="{3671BCE1-4B82-44BA-94C0-A11BB7901C20}"/>
              </a:ext>
            </a:extLst>
          </p:cNvPr>
          <p:cNvCxnSpPr>
            <a:cxnSpLocks/>
          </p:cNvCxnSpPr>
          <p:nvPr/>
        </p:nvCxnSpPr>
        <p:spPr bwMode="auto">
          <a:xfrm flipV="1">
            <a:off x="1981200" y="1257300"/>
            <a:ext cx="2743200" cy="1291525"/>
          </a:xfrm>
          <a:prstGeom prst="bentConnector3">
            <a:avLst>
              <a:gd name="adj1" fmla="val 50000"/>
            </a:avLst>
          </a:prstGeom>
          <a:ln>
            <a:headEnd type="none" w="med" len="med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lded Corner 1">
            <a:extLst>
              <a:ext uri="{FF2B5EF4-FFF2-40B4-BE49-F238E27FC236}">
                <a16:creationId xmlns:a16="http://schemas.microsoft.com/office/drawing/2014/main" id="{F61536EE-A7D2-484E-B876-A25E2AD9EB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676400"/>
            <a:ext cx="3962400" cy="3505200"/>
          </a:xfrm>
          <a:prstGeom prst="foldedCorner">
            <a:avLst>
              <a:gd name="adj" fmla="val 16667"/>
            </a:avLst>
          </a:prstGeom>
          <a:solidFill>
            <a:srgbClr val="FFFFB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0046AA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Osaka" pitchFamily="-84" charset="-128"/>
              </a:defRPr>
            </a:lvl1pPr>
            <a:lvl2pPr marL="742950" indent="-285750">
              <a:spcBef>
                <a:spcPct val="20000"/>
              </a:spcBef>
              <a:buClr>
                <a:srgbClr val="0046AA"/>
              </a:buClr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rebuchet MS" panose="020B0603020202020204" pitchFamily="34" charset="0"/>
                <a:ea typeface="Osaka" pitchFamily="-84" charset="-128"/>
              </a:defRPr>
            </a:lvl2pPr>
            <a:lvl3pPr marL="1143000" indent="-228600">
              <a:spcBef>
                <a:spcPct val="20000"/>
              </a:spcBef>
              <a:buClr>
                <a:srgbClr val="0046AA"/>
              </a:buClr>
              <a:buFont typeface="Monotype Sorts" pitchFamily="-84" charset="2"/>
              <a:buChar char=""/>
              <a:defRPr>
                <a:solidFill>
                  <a:schemeClr val="tx1"/>
                </a:solidFill>
                <a:latin typeface="Trebuchet MS" panose="020B0603020202020204" pitchFamily="34" charset="0"/>
                <a:ea typeface="Osaka" pitchFamily="-84" charset="-128"/>
              </a:defRPr>
            </a:lvl3pPr>
            <a:lvl4pPr marL="1600200" indent="-228600">
              <a:spcBef>
                <a:spcPct val="20000"/>
              </a:spcBef>
              <a:buClr>
                <a:srgbClr val="0046AA"/>
              </a:buClr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Trebuchet MS" panose="020B0603020202020204" pitchFamily="34" charset="0"/>
                <a:ea typeface="Osaka" pitchFamily="-84" charset="-128"/>
              </a:defRPr>
            </a:lvl4pPr>
            <a:lvl5pPr marL="2057400" indent="-228600">
              <a:spcBef>
                <a:spcPct val="20000"/>
              </a:spcBef>
              <a:buClr>
                <a:srgbClr val="0046AA"/>
              </a:buClr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  <a:ea typeface="Osaka" pitchFamily="-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6AA"/>
              </a:buClr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  <a:ea typeface="Osaka" pitchFamily="-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6AA"/>
              </a:buClr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  <a:ea typeface="Osaka" pitchFamily="-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6AA"/>
              </a:buClr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  <a:ea typeface="Osaka" pitchFamily="-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6AA"/>
              </a:buClr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  <a:ea typeface="Osaka" pitchFamily="-8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2531" name="Title 1">
            <a:extLst>
              <a:ext uri="{FF2B5EF4-FFF2-40B4-BE49-F238E27FC236}">
                <a16:creationId xmlns:a16="http://schemas.microsoft.com/office/drawing/2014/main" id="{A7BF78A5-7F59-4E6B-8247-B6B64F358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/>
              <a:t>Papers in computer science often follow a somewhat predictable format</a:t>
            </a:r>
          </a:p>
        </p:txBody>
      </p:sp>
      <p:sp>
        <p:nvSpPr>
          <p:cNvPr id="31746" name="Content Placeholder 2">
            <a:extLst>
              <a:ext uri="{FF2B5EF4-FFF2-40B4-BE49-F238E27FC236}">
                <a16:creationId xmlns:a16="http://schemas.microsoft.com/office/drawing/2014/main" id="{76710BED-9F81-4AD4-9206-D6392BE99E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981200"/>
            <a:ext cx="3962400" cy="2971800"/>
          </a:xfrm>
        </p:spPr>
        <p:txBody>
          <a:bodyPr/>
          <a:lstStyle/>
          <a:p>
            <a:pPr marL="0" indent="0">
              <a:buFont typeface="Wingdings" charset="0"/>
              <a:buNone/>
              <a:defRPr/>
            </a:pPr>
            <a:r>
              <a:rPr lang="en-US" sz="1800" dirty="0"/>
              <a:t>Abstract</a:t>
            </a:r>
          </a:p>
          <a:p>
            <a:pPr>
              <a:buFont typeface="Wingdings" charset="0"/>
              <a:buChar char="n"/>
              <a:defRPr/>
            </a:pPr>
            <a:r>
              <a:rPr lang="en-US" sz="1800" dirty="0"/>
              <a:t>Introduction</a:t>
            </a:r>
          </a:p>
          <a:p>
            <a:pPr>
              <a:buFont typeface="Wingdings" charset="0"/>
              <a:buChar char="n"/>
              <a:defRPr/>
            </a:pPr>
            <a:r>
              <a:rPr lang="en-US" sz="1800" dirty="0"/>
              <a:t>Related work</a:t>
            </a:r>
            <a:r>
              <a:rPr lang="en-US" sz="1800" dirty="0">
                <a:solidFill>
                  <a:srgbClr val="FF0000"/>
                </a:solidFill>
              </a:rPr>
              <a:t>*</a:t>
            </a:r>
          </a:p>
          <a:p>
            <a:pPr>
              <a:buFont typeface="Wingdings" charset="0"/>
              <a:buChar char="n"/>
              <a:defRPr/>
            </a:pPr>
            <a:r>
              <a:rPr lang="en-US" sz="1800" dirty="0"/>
              <a:t>Proposed design/system/method</a:t>
            </a:r>
          </a:p>
          <a:p>
            <a:pPr>
              <a:buFont typeface="Wingdings" charset="0"/>
              <a:buChar char="n"/>
              <a:defRPr/>
            </a:pPr>
            <a:r>
              <a:rPr lang="en-US" sz="1800" dirty="0"/>
              <a:t>Evaluation</a:t>
            </a:r>
          </a:p>
          <a:p>
            <a:pPr>
              <a:buFont typeface="Wingdings" charset="0"/>
              <a:buChar char="n"/>
              <a:defRPr/>
            </a:pPr>
            <a:r>
              <a:rPr lang="en-US" sz="1800" dirty="0"/>
              <a:t>Discussion</a:t>
            </a:r>
          </a:p>
          <a:p>
            <a:pPr>
              <a:buFont typeface="Wingdings" charset="0"/>
              <a:buChar char="n"/>
              <a:defRPr/>
            </a:pPr>
            <a:r>
              <a:rPr lang="en-US" sz="1800" dirty="0"/>
              <a:t>Related work</a:t>
            </a:r>
            <a:r>
              <a:rPr lang="en-US" sz="1800" dirty="0">
                <a:solidFill>
                  <a:srgbClr val="FF0000"/>
                </a:solidFill>
              </a:rPr>
              <a:t>*</a:t>
            </a:r>
          </a:p>
          <a:p>
            <a:pPr>
              <a:buFont typeface="Wingdings" charset="0"/>
              <a:buChar char="n"/>
              <a:defRPr/>
            </a:pPr>
            <a:r>
              <a:rPr lang="en-US" sz="1800" dirty="0"/>
              <a:t>Conclusions &amp; Future work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1800" dirty="0"/>
              <a:t>References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A1EE419-C6FA-4E16-98E2-36627688B939}"/>
              </a:ext>
            </a:extLst>
          </p:cNvPr>
          <p:cNvSpPr txBox="1">
            <a:spLocks/>
          </p:cNvSpPr>
          <p:nvPr/>
        </p:nvSpPr>
        <p:spPr bwMode="auto">
          <a:xfrm>
            <a:off x="4648200" y="1447800"/>
            <a:ext cx="44958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6AA"/>
              </a:buClr>
              <a:buFont typeface="Wingdings" charset="0"/>
              <a:buChar char="n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6AA"/>
              </a:buClr>
              <a:buFont typeface="Wingdings" charset="0"/>
              <a:buChar char="l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6AA"/>
              </a:buClr>
              <a:buFont typeface="Monotype Sorts" charset="0"/>
              <a:buChar char="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6AA"/>
              </a:buClr>
              <a:buFont typeface="Wingdings" charset="0"/>
              <a:buChar char="l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6AA"/>
              </a:buClr>
              <a:buChar char="»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2885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46AA"/>
              </a:buClr>
              <a:buChar char="»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8605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46AA"/>
              </a:buClr>
              <a:buChar char="»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4325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46AA"/>
              </a:buClr>
              <a:buChar char="»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45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46AA"/>
              </a:buClr>
              <a:buChar char="»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0"/>
              <a:buNone/>
              <a:defRPr/>
            </a:pPr>
            <a:r>
              <a:rPr lang="en-US" sz="2000" i="1" dirty="0">
                <a:solidFill>
                  <a:srgbClr val="3366FF"/>
                </a:solidFill>
              </a:rPr>
              <a:t>Content:</a:t>
            </a:r>
          </a:p>
          <a:p>
            <a:pPr marL="338138" lvl="1" indent="-222250">
              <a:defRPr/>
            </a:pPr>
            <a:r>
              <a:rPr lang="en-US" sz="1800" dirty="0"/>
              <a:t>Overview of past research/results</a:t>
            </a:r>
          </a:p>
          <a:p>
            <a:pPr marL="338138" lvl="1" indent="-222250">
              <a:defRPr/>
            </a:pPr>
            <a:r>
              <a:rPr lang="en-US" sz="1800" dirty="0"/>
              <a:t>Comparison to claimed contributions</a:t>
            </a:r>
          </a:p>
          <a:p>
            <a:pPr marL="338138" lvl="1" indent="-222250">
              <a:defRPr/>
            </a:pPr>
            <a:r>
              <a:rPr lang="en-US" sz="1800" dirty="0">
                <a:solidFill>
                  <a:srgbClr val="FF0000"/>
                </a:solidFill>
              </a:rPr>
              <a:t>Not</a:t>
            </a:r>
            <a:r>
              <a:rPr lang="en-US" sz="1800" dirty="0"/>
              <a:t> a book report!</a:t>
            </a:r>
          </a:p>
          <a:p>
            <a:pPr lvl="1">
              <a:defRPr/>
            </a:pPr>
            <a:endParaRPr lang="en-US" sz="1800" dirty="0"/>
          </a:p>
          <a:p>
            <a:pPr marL="0" indent="0">
              <a:buFont typeface="Wingdings" charset="0"/>
              <a:buNone/>
              <a:defRPr/>
            </a:pPr>
            <a:r>
              <a:rPr lang="en-US" sz="2000" i="1" dirty="0">
                <a:solidFill>
                  <a:srgbClr val="3366FF"/>
                </a:solidFill>
              </a:rPr>
              <a:t>Purpose:</a:t>
            </a:r>
          </a:p>
          <a:p>
            <a:pPr marL="338138" lvl="1" indent="-222250">
              <a:defRPr/>
            </a:pPr>
            <a:r>
              <a:rPr lang="en-US" sz="1800" dirty="0"/>
              <a:t>Motivate the work (</a:t>
            </a:r>
            <a:r>
              <a:rPr lang="en-US" sz="1800" dirty="0">
                <a:solidFill>
                  <a:srgbClr val="FF0000"/>
                </a:solidFill>
              </a:rPr>
              <a:t>How?</a:t>
            </a:r>
            <a:r>
              <a:rPr lang="en-US" sz="1800" dirty="0"/>
              <a:t>)</a:t>
            </a:r>
          </a:p>
          <a:p>
            <a:pPr marL="338138" lvl="1" indent="-222250">
              <a:defRPr/>
            </a:pPr>
            <a:r>
              <a:rPr lang="en-US" sz="1800" dirty="0"/>
              <a:t>Inform the reader that you are aware of prior results</a:t>
            </a:r>
          </a:p>
          <a:p>
            <a:pPr marL="338138" lvl="1" indent="-222250">
              <a:defRPr/>
            </a:pPr>
            <a:r>
              <a:rPr lang="en-US" sz="1800" dirty="0"/>
              <a:t>Clearly demonstrate the novelty in your approach</a:t>
            </a:r>
            <a:endParaRPr lang="en-US" sz="2200" dirty="0"/>
          </a:p>
        </p:txBody>
      </p:sp>
      <p:sp>
        <p:nvSpPr>
          <p:cNvPr id="22535" name="Content Placeholder 2">
            <a:extLst>
              <a:ext uri="{FF2B5EF4-FFF2-40B4-BE49-F238E27FC236}">
                <a16:creationId xmlns:a16="http://schemas.microsoft.com/office/drawing/2014/main" id="{8780EFC2-9891-4FE4-806A-2C5CD3E7FA7C}"/>
              </a:ext>
            </a:extLst>
          </p:cNvPr>
          <p:cNvSpPr txBox="1">
            <a:spLocks/>
          </p:cNvSpPr>
          <p:nvPr/>
        </p:nvSpPr>
        <p:spPr bwMode="auto">
          <a:xfrm>
            <a:off x="641350" y="5649913"/>
            <a:ext cx="7772400" cy="113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38138" indent="-2222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rgbClr val="0046AA"/>
              </a:buClr>
              <a:buFont typeface="Wingdings" panose="05000000000000000000" pitchFamily="2" charset="2"/>
              <a:buNone/>
            </a:pPr>
            <a:r>
              <a:rPr lang="en-US" altLang="en-US" sz="2000" i="1" dirty="0">
                <a:solidFill>
                  <a:srgbClr val="FF0000"/>
                </a:solidFill>
                <a:latin typeface="Trebuchet MS" panose="020B0603020202020204" pitchFamily="34" charset="0"/>
                <a:ea typeface="Osaka" pitchFamily="-84" charset="-128"/>
              </a:rPr>
              <a:t>Note:</a:t>
            </a:r>
            <a:r>
              <a:rPr lang="en-US" altLang="en-US" sz="2000" dirty="0">
                <a:latin typeface="Trebuchet MS" panose="020B0603020202020204" pitchFamily="34" charset="0"/>
                <a:ea typeface="Osaka" pitchFamily="-84" charset="-128"/>
              </a:rPr>
              <a:t> Related work may occur at the beginning or end of a paper</a:t>
            </a:r>
          </a:p>
          <a:p>
            <a:pPr lvl="1">
              <a:spcBef>
                <a:spcPct val="20000"/>
              </a:spcBef>
              <a:buClr>
                <a:srgbClr val="0046AA"/>
              </a:buClr>
              <a:buFont typeface="Wingdings" panose="05000000000000000000" pitchFamily="2" charset="2"/>
              <a:buChar char="l"/>
            </a:pPr>
            <a:r>
              <a:rPr lang="en-US" altLang="en-US" sz="1800" dirty="0">
                <a:latin typeface="Trebuchet MS" panose="020B0603020202020204" pitchFamily="34" charset="0"/>
                <a:ea typeface="Osaka" pitchFamily="-84" charset="-128"/>
              </a:rPr>
              <a:t>Beginning:  Prior work is necessary for understanding this paper</a:t>
            </a:r>
          </a:p>
          <a:p>
            <a:pPr lvl="1">
              <a:spcBef>
                <a:spcPct val="20000"/>
              </a:spcBef>
              <a:buClr>
                <a:srgbClr val="0046AA"/>
              </a:buClr>
              <a:buFont typeface="Wingdings" panose="05000000000000000000" pitchFamily="2" charset="2"/>
              <a:buChar char="l"/>
            </a:pPr>
            <a:r>
              <a:rPr lang="en-US" altLang="en-US" sz="1800" dirty="0">
                <a:latin typeface="Trebuchet MS" panose="020B0603020202020204" pitchFamily="34" charset="0"/>
                <a:ea typeface="Osaka" pitchFamily="-84" charset="-128"/>
              </a:rPr>
              <a:t>End:  Prior work is only tangentially related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BF5BD88-BB9A-45FD-9C72-4D2AD13DE91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06388" y="5524500"/>
            <a:ext cx="8532812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Connector: Elbow 10">
            <a:extLst>
              <a:ext uri="{FF2B5EF4-FFF2-40B4-BE49-F238E27FC236}">
                <a16:creationId xmlns:a16="http://schemas.microsoft.com/office/drawing/2014/main" id="{2BE18C18-9EBE-4090-9EA0-DC8E3BCA3382}"/>
              </a:ext>
            </a:extLst>
          </p:cNvPr>
          <p:cNvCxnSpPr>
            <a:cxnSpLocks/>
          </p:cNvCxnSpPr>
          <p:nvPr/>
        </p:nvCxnSpPr>
        <p:spPr bwMode="auto">
          <a:xfrm flipV="1">
            <a:off x="2133600" y="1638300"/>
            <a:ext cx="2590800" cy="1226532"/>
          </a:xfrm>
          <a:prstGeom prst="bentConnector3">
            <a:avLst>
              <a:gd name="adj1" fmla="val 50000"/>
            </a:avLst>
          </a:prstGeom>
          <a:ln>
            <a:headEnd type="none" w="med" len="med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Connector: Elbow 11">
            <a:extLst>
              <a:ext uri="{FF2B5EF4-FFF2-40B4-BE49-F238E27FC236}">
                <a16:creationId xmlns:a16="http://schemas.microsoft.com/office/drawing/2014/main" id="{74E5C287-5E73-468B-97AC-5C5E9A35D770}"/>
              </a:ext>
            </a:extLst>
          </p:cNvPr>
          <p:cNvCxnSpPr>
            <a:cxnSpLocks/>
          </p:cNvCxnSpPr>
          <p:nvPr/>
        </p:nvCxnSpPr>
        <p:spPr bwMode="auto">
          <a:xfrm flipV="1">
            <a:off x="2133600" y="1638300"/>
            <a:ext cx="2590800" cy="2507461"/>
          </a:xfrm>
          <a:prstGeom prst="bentConnector3">
            <a:avLst>
              <a:gd name="adj1" fmla="val 50000"/>
            </a:avLst>
          </a:prstGeom>
          <a:ln>
            <a:headEnd type="none" w="med" len="med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25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225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225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olded Corner 1">
            <a:extLst>
              <a:ext uri="{FF2B5EF4-FFF2-40B4-BE49-F238E27FC236}">
                <a16:creationId xmlns:a16="http://schemas.microsoft.com/office/drawing/2014/main" id="{4371963D-3EDB-4266-B1AC-50E9AEFD0E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676400"/>
            <a:ext cx="3962400" cy="3505200"/>
          </a:xfrm>
          <a:prstGeom prst="foldedCorner">
            <a:avLst>
              <a:gd name="adj" fmla="val 16667"/>
            </a:avLst>
          </a:prstGeom>
          <a:solidFill>
            <a:srgbClr val="FFFFB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0046AA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Osaka" pitchFamily="-84" charset="-128"/>
              </a:defRPr>
            </a:lvl1pPr>
            <a:lvl2pPr marL="742950" indent="-285750">
              <a:spcBef>
                <a:spcPct val="20000"/>
              </a:spcBef>
              <a:buClr>
                <a:srgbClr val="0046AA"/>
              </a:buClr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rebuchet MS" panose="020B0603020202020204" pitchFamily="34" charset="0"/>
                <a:ea typeface="Osaka" pitchFamily="-84" charset="-128"/>
              </a:defRPr>
            </a:lvl2pPr>
            <a:lvl3pPr marL="1143000" indent="-228600">
              <a:spcBef>
                <a:spcPct val="20000"/>
              </a:spcBef>
              <a:buClr>
                <a:srgbClr val="0046AA"/>
              </a:buClr>
              <a:buFont typeface="Monotype Sorts" pitchFamily="-84" charset="2"/>
              <a:buChar char=""/>
              <a:defRPr>
                <a:solidFill>
                  <a:schemeClr val="tx1"/>
                </a:solidFill>
                <a:latin typeface="Trebuchet MS" panose="020B0603020202020204" pitchFamily="34" charset="0"/>
                <a:ea typeface="Osaka" pitchFamily="-84" charset="-128"/>
              </a:defRPr>
            </a:lvl3pPr>
            <a:lvl4pPr marL="1600200" indent="-228600">
              <a:spcBef>
                <a:spcPct val="20000"/>
              </a:spcBef>
              <a:buClr>
                <a:srgbClr val="0046AA"/>
              </a:buClr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Trebuchet MS" panose="020B0603020202020204" pitchFamily="34" charset="0"/>
                <a:ea typeface="Osaka" pitchFamily="-84" charset="-128"/>
              </a:defRPr>
            </a:lvl4pPr>
            <a:lvl5pPr marL="2057400" indent="-228600">
              <a:spcBef>
                <a:spcPct val="20000"/>
              </a:spcBef>
              <a:buClr>
                <a:srgbClr val="0046AA"/>
              </a:buClr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  <a:ea typeface="Osaka" pitchFamily="-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6AA"/>
              </a:buClr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  <a:ea typeface="Osaka" pitchFamily="-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6AA"/>
              </a:buClr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  <a:ea typeface="Osaka" pitchFamily="-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6AA"/>
              </a:buClr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  <a:ea typeface="Osaka" pitchFamily="-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6AA"/>
              </a:buClr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  <a:ea typeface="Osaka" pitchFamily="-8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3555" name="Title 1">
            <a:extLst>
              <a:ext uri="{FF2B5EF4-FFF2-40B4-BE49-F238E27FC236}">
                <a16:creationId xmlns:a16="http://schemas.microsoft.com/office/drawing/2014/main" id="{E8C80DC6-886B-4C7E-8B02-633D6BBA9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/>
              <a:t>Papers in computer science often follow a somewhat predictable format</a:t>
            </a:r>
          </a:p>
        </p:txBody>
      </p:sp>
      <p:sp>
        <p:nvSpPr>
          <p:cNvPr id="31746" name="Content Placeholder 2">
            <a:extLst>
              <a:ext uri="{FF2B5EF4-FFF2-40B4-BE49-F238E27FC236}">
                <a16:creationId xmlns:a16="http://schemas.microsoft.com/office/drawing/2014/main" id="{C91F57A4-1F3E-45FF-B192-1FAEDA4ADE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981200"/>
            <a:ext cx="3962400" cy="2971800"/>
          </a:xfrm>
        </p:spPr>
        <p:txBody>
          <a:bodyPr/>
          <a:lstStyle/>
          <a:p>
            <a:pPr marL="0" indent="0">
              <a:buFont typeface="Wingdings" charset="0"/>
              <a:buNone/>
              <a:defRPr/>
            </a:pPr>
            <a:r>
              <a:rPr lang="en-US" sz="1800" dirty="0"/>
              <a:t>Abstract</a:t>
            </a:r>
          </a:p>
          <a:p>
            <a:pPr>
              <a:buFont typeface="Wingdings" charset="0"/>
              <a:buChar char="n"/>
              <a:defRPr/>
            </a:pPr>
            <a:r>
              <a:rPr lang="en-US" sz="1800" dirty="0"/>
              <a:t>Introduction</a:t>
            </a:r>
          </a:p>
          <a:p>
            <a:pPr>
              <a:buFont typeface="Wingdings" charset="0"/>
              <a:buChar char="n"/>
              <a:defRPr/>
            </a:pPr>
            <a:r>
              <a:rPr lang="en-US" sz="1800" dirty="0"/>
              <a:t>Related work</a:t>
            </a:r>
            <a:r>
              <a:rPr lang="en-US" sz="1800" dirty="0">
                <a:solidFill>
                  <a:srgbClr val="FF0000"/>
                </a:solidFill>
              </a:rPr>
              <a:t>*</a:t>
            </a:r>
          </a:p>
          <a:p>
            <a:pPr>
              <a:buFont typeface="Wingdings" charset="0"/>
              <a:buChar char="n"/>
              <a:defRPr/>
            </a:pPr>
            <a:r>
              <a:rPr lang="en-US" sz="1800" dirty="0"/>
              <a:t>Proposed design/system/method</a:t>
            </a:r>
          </a:p>
          <a:p>
            <a:pPr>
              <a:buFont typeface="Wingdings" charset="0"/>
              <a:buChar char="n"/>
              <a:defRPr/>
            </a:pPr>
            <a:r>
              <a:rPr lang="en-US" sz="1800" dirty="0"/>
              <a:t>Evaluation</a:t>
            </a:r>
          </a:p>
          <a:p>
            <a:pPr>
              <a:buFont typeface="Wingdings" charset="0"/>
              <a:buChar char="n"/>
              <a:defRPr/>
            </a:pPr>
            <a:r>
              <a:rPr lang="en-US" sz="1800" dirty="0"/>
              <a:t>Discussion</a:t>
            </a:r>
          </a:p>
          <a:p>
            <a:pPr>
              <a:buFont typeface="Wingdings" charset="0"/>
              <a:buChar char="n"/>
              <a:defRPr/>
            </a:pPr>
            <a:r>
              <a:rPr lang="en-US" sz="1800" dirty="0"/>
              <a:t>Related work</a:t>
            </a:r>
            <a:r>
              <a:rPr lang="en-US" sz="1800" dirty="0">
                <a:solidFill>
                  <a:srgbClr val="FF0000"/>
                </a:solidFill>
              </a:rPr>
              <a:t>*</a:t>
            </a:r>
          </a:p>
          <a:p>
            <a:pPr>
              <a:buFont typeface="Wingdings" charset="0"/>
              <a:buChar char="n"/>
              <a:defRPr/>
            </a:pPr>
            <a:r>
              <a:rPr lang="en-US" sz="1800" dirty="0"/>
              <a:t>Conclusions &amp; Future work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1800" dirty="0"/>
              <a:t>References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322A1BF-17D0-4CCA-B499-CE0A13BAECA5}"/>
              </a:ext>
            </a:extLst>
          </p:cNvPr>
          <p:cNvSpPr txBox="1">
            <a:spLocks/>
          </p:cNvSpPr>
          <p:nvPr/>
        </p:nvSpPr>
        <p:spPr bwMode="auto">
          <a:xfrm>
            <a:off x="4648200" y="1524000"/>
            <a:ext cx="44958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38138" indent="-2222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681038" indent="-2222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rgbClr val="0046AA"/>
              </a:buClr>
              <a:buFont typeface="Wingdings" panose="05000000000000000000" pitchFamily="2" charset="2"/>
              <a:buNone/>
            </a:pPr>
            <a:r>
              <a:rPr lang="en-US" altLang="en-US" sz="2000" i="1" dirty="0">
                <a:solidFill>
                  <a:srgbClr val="3366FF"/>
                </a:solidFill>
                <a:latin typeface="Trebuchet MS" panose="020B0603020202020204" pitchFamily="34" charset="0"/>
                <a:ea typeface="Osaka" pitchFamily="-84" charset="-128"/>
              </a:rPr>
              <a:t>Content:</a:t>
            </a:r>
          </a:p>
          <a:p>
            <a:pPr lvl="1">
              <a:spcBef>
                <a:spcPct val="20000"/>
              </a:spcBef>
              <a:buClr>
                <a:srgbClr val="0046AA"/>
              </a:buClr>
              <a:buFont typeface="Wingdings" panose="05000000000000000000" pitchFamily="2" charset="2"/>
              <a:buChar char="l"/>
            </a:pPr>
            <a:r>
              <a:rPr lang="en-US" altLang="en-US" sz="1800" dirty="0">
                <a:latin typeface="Trebuchet MS" panose="020B0603020202020204" pitchFamily="34" charset="0"/>
                <a:ea typeface="Osaka" pitchFamily="-84" charset="-128"/>
              </a:rPr>
              <a:t>Maybe more than one section…</a:t>
            </a:r>
            <a:endParaRPr lang="en-US" altLang="en-US" sz="2200" dirty="0">
              <a:latin typeface="Trebuchet MS" panose="020B0603020202020204" pitchFamily="34" charset="0"/>
              <a:ea typeface="Osaka" pitchFamily="-84" charset="-128"/>
            </a:endParaRPr>
          </a:p>
          <a:p>
            <a:pPr lvl="2">
              <a:spcBef>
                <a:spcPct val="20000"/>
              </a:spcBef>
              <a:buClr>
                <a:srgbClr val="0046AA"/>
              </a:buClr>
              <a:buFont typeface="Monotype Sorts" pitchFamily="-84" charset="2"/>
              <a:buChar char=""/>
            </a:pPr>
            <a:r>
              <a:rPr lang="en-US" altLang="en-US" sz="1600" dirty="0">
                <a:latin typeface="Trebuchet MS" panose="020B0603020202020204" pitchFamily="34" charset="0"/>
                <a:ea typeface="Osaka" pitchFamily="-84" charset="-128"/>
              </a:rPr>
              <a:t>Requirements, Design</a:t>
            </a:r>
          </a:p>
          <a:p>
            <a:pPr lvl="2">
              <a:spcBef>
                <a:spcPct val="20000"/>
              </a:spcBef>
              <a:buClr>
                <a:srgbClr val="0046AA"/>
              </a:buClr>
              <a:buFont typeface="Monotype Sorts" pitchFamily="-84" charset="2"/>
              <a:buChar char=""/>
            </a:pPr>
            <a:r>
              <a:rPr lang="en-US" altLang="en-US" sz="1600" dirty="0">
                <a:latin typeface="Trebuchet MS" panose="020B0603020202020204" pitchFamily="34" charset="0"/>
                <a:ea typeface="Osaka" pitchFamily="-84" charset="-128"/>
              </a:rPr>
              <a:t>Syntax, Semantics, Enforcement</a:t>
            </a:r>
          </a:p>
          <a:p>
            <a:pPr lvl="2">
              <a:spcBef>
                <a:spcPct val="20000"/>
              </a:spcBef>
              <a:buClr>
                <a:srgbClr val="0046AA"/>
              </a:buClr>
              <a:buFont typeface="Monotype Sorts" pitchFamily="-84" charset="2"/>
              <a:buChar char=""/>
            </a:pPr>
            <a:r>
              <a:rPr lang="en-US" altLang="en-US" sz="1600" dirty="0">
                <a:latin typeface="Trebuchet MS" panose="020B0603020202020204" pitchFamily="34" charset="0"/>
                <a:ea typeface="Osaka" pitchFamily="-84" charset="-128"/>
              </a:rPr>
              <a:t>Design, Implementation</a:t>
            </a:r>
          </a:p>
          <a:p>
            <a:pPr lvl="2">
              <a:spcBef>
                <a:spcPct val="20000"/>
              </a:spcBef>
              <a:buClr>
                <a:srgbClr val="0046AA"/>
              </a:buClr>
              <a:buFont typeface="Monotype Sorts" pitchFamily="-84" charset="2"/>
              <a:buChar char=""/>
            </a:pPr>
            <a:r>
              <a:rPr lang="en-US" altLang="en-US" sz="1600" dirty="0">
                <a:latin typeface="Trebuchet MS" panose="020B0603020202020204" pitchFamily="34" charset="0"/>
                <a:ea typeface="Osaka" pitchFamily="-84" charset="-128"/>
              </a:rPr>
              <a:t>…</a:t>
            </a:r>
          </a:p>
          <a:p>
            <a:pPr lvl="1">
              <a:spcBef>
                <a:spcPct val="20000"/>
              </a:spcBef>
              <a:buClr>
                <a:srgbClr val="0046AA"/>
              </a:buClr>
              <a:buFont typeface="Wingdings" panose="05000000000000000000" pitchFamily="2" charset="2"/>
              <a:buChar char="l"/>
            </a:pPr>
            <a:r>
              <a:rPr lang="en-US" altLang="en-US" sz="1800" dirty="0">
                <a:latin typeface="Trebuchet MS" panose="020B0603020202020204" pitchFamily="34" charset="0"/>
                <a:ea typeface="Osaka" pitchFamily="-84" charset="-128"/>
              </a:rPr>
              <a:t>This is the novel content of a paper</a:t>
            </a:r>
          </a:p>
          <a:p>
            <a:pPr lvl="1">
              <a:spcBef>
                <a:spcPct val="20000"/>
              </a:spcBef>
              <a:buClr>
                <a:srgbClr val="0046AA"/>
              </a:buClr>
              <a:buFont typeface="Wingdings" panose="05000000000000000000" pitchFamily="2" charset="2"/>
              <a:buChar char="l"/>
            </a:pPr>
            <a:endParaRPr lang="en-US" altLang="en-US" sz="1800" dirty="0">
              <a:latin typeface="Trebuchet MS" panose="020B0603020202020204" pitchFamily="34" charset="0"/>
              <a:ea typeface="Osaka" pitchFamily="-84" charset="-128"/>
            </a:endParaRPr>
          </a:p>
          <a:p>
            <a:pPr>
              <a:spcBef>
                <a:spcPct val="20000"/>
              </a:spcBef>
              <a:buClr>
                <a:srgbClr val="0046AA"/>
              </a:buClr>
              <a:buFont typeface="Wingdings" panose="05000000000000000000" pitchFamily="2" charset="2"/>
              <a:buNone/>
            </a:pPr>
            <a:r>
              <a:rPr lang="en-US" altLang="en-US" sz="2000" i="1" dirty="0">
                <a:solidFill>
                  <a:srgbClr val="3366FF"/>
                </a:solidFill>
                <a:latin typeface="Trebuchet MS" panose="020B0603020202020204" pitchFamily="34" charset="0"/>
                <a:ea typeface="Osaka" pitchFamily="-84" charset="-128"/>
              </a:rPr>
              <a:t>Purpose:</a:t>
            </a:r>
          </a:p>
          <a:p>
            <a:pPr lvl="1">
              <a:spcBef>
                <a:spcPct val="20000"/>
              </a:spcBef>
              <a:buClr>
                <a:srgbClr val="0046AA"/>
              </a:buClr>
              <a:buFont typeface="Wingdings" panose="05000000000000000000" pitchFamily="2" charset="2"/>
              <a:buChar char="l"/>
            </a:pPr>
            <a:r>
              <a:rPr lang="en-US" altLang="en-US" sz="1800" dirty="0">
                <a:latin typeface="Trebuchet MS" panose="020B0603020202020204" pitchFamily="34" charset="0"/>
                <a:ea typeface="Osaka" pitchFamily="-84" charset="-128"/>
              </a:rPr>
              <a:t>Proposal of original idea(s)</a:t>
            </a:r>
          </a:p>
          <a:p>
            <a:pPr lvl="1">
              <a:spcBef>
                <a:spcPct val="20000"/>
              </a:spcBef>
              <a:buClr>
                <a:srgbClr val="0046AA"/>
              </a:buClr>
              <a:buFont typeface="Wingdings" panose="05000000000000000000" pitchFamily="2" charset="2"/>
              <a:buChar char="l"/>
            </a:pPr>
            <a:r>
              <a:rPr lang="en-US" altLang="en-US" sz="1800" dirty="0">
                <a:latin typeface="Trebuchet MS" panose="020B0603020202020204" pitchFamily="34" charset="0"/>
                <a:ea typeface="Osaka" pitchFamily="-84" charset="-128"/>
              </a:rPr>
              <a:t>This is the authors’ contribution!</a:t>
            </a:r>
          </a:p>
          <a:p>
            <a:pPr lvl="1">
              <a:spcBef>
                <a:spcPct val="20000"/>
              </a:spcBef>
              <a:buClr>
                <a:srgbClr val="0046AA"/>
              </a:buClr>
              <a:buFont typeface="Wingdings" panose="05000000000000000000" pitchFamily="2" charset="2"/>
              <a:buChar char="l"/>
            </a:pPr>
            <a:r>
              <a:rPr lang="en-US" altLang="en-US" sz="1800" dirty="0">
                <a:latin typeface="Trebuchet MS" panose="020B0603020202020204" pitchFamily="34" charset="0"/>
                <a:ea typeface="Osaka" pitchFamily="-84" charset="-128"/>
              </a:rPr>
              <a:t>Should be detailed enough for others to replicate the work (in theory)</a:t>
            </a:r>
          </a:p>
          <a:p>
            <a:pPr lvl="1">
              <a:spcBef>
                <a:spcPct val="20000"/>
              </a:spcBef>
              <a:buClr>
                <a:srgbClr val="0046AA"/>
              </a:buClr>
              <a:buFont typeface="Wingdings" panose="05000000000000000000" pitchFamily="2" charset="2"/>
              <a:buChar char="l"/>
            </a:pPr>
            <a:endParaRPr lang="en-US" altLang="en-US" sz="1600" dirty="0">
              <a:latin typeface="Trebuchet MS" panose="020B0603020202020204" pitchFamily="34" charset="0"/>
              <a:ea typeface="Osaka" pitchFamily="-84" charset="-128"/>
            </a:endParaRPr>
          </a:p>
          <a:p>
            <a:pPr lvl="1">
              <a:spcBef>
                <a:spcPct val="20000"/>
              </a:spcBef>
              <a:buClr>
                <a:srgbClr val="0046AA"/>
              </a:buClr>
              <a:buFont typeface="Wingdings" panose="05000000000000000000" pitchFamily="2" charset="2"/>
              <a:buChar char="l"/>
            </a:pPr>
            <a:endParaRPr lang="en-US" altLang="en-US" sz="1800" dirty="0">
              <a:latin typeface="Trebuchet MS" panose="020B0603020202020204" pitchFamily="34" charset="0"/>
              <a:ea typeface="Osaka" pitchFamily="-84" charset="-128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0F39651-1031-47B2-9940-625B426AD499}"/>
              </a:ext>
            </a:extLst>
          </p:cNvPr>
          <p:cNvGrpSpPr/>
          <p:nvPr/>
        </p:nvGrpSpPr>
        <p:grpSpPr>
          <a:xfrm>
            <a:off x="4078044" y="1600200"/>
            <a:ext cx="989256" cy="1600200"/>
            <a:chOff x="4078044" y="1600200"/>
            <a:chExt cx="989256" cy="1600200"/>
          </a:xfrm>
        </p:grpSpPr>
        <p:cxnSp>
          <p:nvCxnSpPr>
            <p:cNvPr id="7" name="Connector: Elbow 6">
              <a:extLst>
                <a:ext uri="{FF2B5EF4-FFF2-40B4-BE49-F238E27FC236}">
                  <a16:creationId xmlns:a16="http://schemas.microsoft.com/office/drawing/2014/main" id="{162F5EA8-058A-44D1-B504-1AD7504DBD85}"/>
                </a:ext>
              </a:extLst>
            </p:cNvPr>
            <p:cNvCxnSpPr>
              <a:cxnSpLocks/>
            </p:cNvCxnSpPr>
            <p:nvPr/>
          </p:nvCxnSpPr>
          <p:spPr bwMode="auto">
            <a:xfrm rot="5400000" flipH="1" flipV="1">
              <a:off x="3905250" y="2038350"/>
              <a:ext cx="1600200" cy="723900"/>
            </a:xfrm>
            <a:prstGeom prst="bentConnector3">
              <a:avLst>
                <a:gd name="adj1" fmla="val 122269"/>
              </a:avLst>
            </a:prstGeom>
            <a:ln>
              <a:headEnd type="none" w="med" len="med"/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AD532876-C7EB-4F12-BCC5-983858880C2D}"/>
                </a:ext>
              </a:extLst>
            </p:cNvPr>
            <p:cNvCxnSpPr/>
            <p:nvPr/>
          </p:nvCxnSpPr>
          <p:spPr bwMode="auto">
            <a:xfrm>
              <a:off x="4078044" y="3183087"/>
              <a:ext cx="27432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lded Corner 1">
            <a:extLst>
              <a:ext uri="{FF2B5EF4-FFF2-40B4-BE49-F238E27FC236}">
                <a16:creationId xmlns:a16="http://schemas.microsoft.com/office/drawing/2014/main" id="{EE178BFA-2C0E-465C-AC9C-D7E1970232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676400"/>
            <a:ext cx="3962400" cy="3505200"/>
          </a:xfrm>
          <a:prstGeom prst="foldedCorner">
            <a:avLst>
              <a:gd name="adj" fmla="val 16667"/>
            </a:avLst>
          </a:prstGeom>
          <a:solidFill>
            <a:srgbClr val="FFFFB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0046AA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Osaka" pitchFamily="-84" charset="-128"/>
              </a:defRPr>
            </a:lvl1pPr>
            <a:lvl2pPr marL="742950" indent="-285750">
              <a:spcBef>
                <a:spcPct val="20000"/>
              </a:spcBef>
              <a:buClr>
                <a:srgbClr val="0046AA"/>
              </a:buClr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rebuchet MS" panose="020B0603020202020204" pitchFamily="34" charset="0"/>
                <a:ea typeface="Osaka" pitchFamily="-84" charset="-128"/>
              </a:defRPr>
            </a:lvl2pPr>
            <a:lvl3pPr marL="1143000" indent="-228600">
              <a:spcBef>
                <a:spcPct val="20000"/>
              </a:spcBef>
              <a:buClr>
                <a:srgbClr val="0046AA"/>
              </a:buClr>
              <a:buFont typeface="Monotype Sorts" pitchFamily="-84" charset="2"/>
              <a:buChar char=""/>
              <a:defRPr>
                <a:solidFill>
                  <a:schemeClr val="tx1"/>
                </a:solidFill>
                <a:latin typeface="Trebuchet MS" panose="020B0603020202020204" pitchFamily="34" charset="0"/>
                <a:ea typeface="Osaka" pitchFamily="-84" charset="-128"/>
              </a:defRPr>
            </a:lvl3pPr>
            <a:lvl4pPr marL="1600200" indent="-228600">
              <a:spcBef>
                <a:spcPct val="20000"/>
              </a:spcBef>
              <a:buClr>
                <a:srgbClr val="0046AA"/>
              </a:buClr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Trebuchet MS" panose="020B0603020202020204" pitchFamily="34" charset="0"/>
                <a:ea typeface="Osaka" pitchFamily="-84" charset="-128"/>
              </a:defRPr>
            </a:lvl4pPr>
            <a:lvl5pPr marL="2057400" indent="-228600">
              <a:spcBef>
                <a:spcPct val="20000"/>
              </a:spcBef>
              <a:buClr>
                <a:srgbClr val="0046AA"/>
              </a:buClr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  <a:ea typeface="Osaka" pitchFamily="-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6AA"/>
              </a:buClr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  <a:ea typeface="Osaka" pitchFamily="-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6AA"/>
              </a:buClr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  <a:ea typeface="Osaka" pitchFamily="-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6AA"/>
              </a:buClr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  <a:ea typeface="Osaka" pitchFamily="-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6AA"/>
              </a:buClr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  <a:ea typeface="Osaka" pitchFamily="-8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4579" name="Title 1">
            <a:extLst>
              <a:ext uri="{FF2B5EF4-FFF2-40B4-BE49-F238E27FC236}">
                <a16:creationId xmlns:a16="http://schemas.microsoft.com/office/drawing/2014/main" id="{109639FD-C510-4BFA-8F90-C1FA254FB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/>
              <a:t>Papers in computer science often follow a somewhat predictable format</a:t>
            </a:r>
          </a:p>
        </p:txBody>
      </p:sp>
      <p:sp>
        <p:nvSpPr>
          <p:cNvPr id="31746" name="Content Placeholder 2">
            <a:extLst>
              <a:ext uri="{FF2B5EF4-FFF2-40B4-BE49-F238E27FC236}">
                <a16:creationId xmlns:a16="http://schemas.microsoft.com/office/drawing/2014/main" id="{7E26E514-7948-411D-9F97-58A8A35C34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981200"/>
            <a:ext cx="3962400" cy="2971800"/>
          </a:xfrm>
        </p:spPr>
        <p:txBody>
          <a:bodyPr/>
          <a:lstStyle/>
          <a:p>
            <a:pPr marL="0" indent="0">
              <a:buFont typeface="Wingdings" charset="0"/>
              <a:buNone/>
              <a:defRPr/>
            </a:pPr>
            <a:r>
              <a:rPr lang="en-US" sz="1800" dirty="0"/>
              <a:t>Abstract</a:t>
            </a:r>
          </a:p>
          <a:p>
            <a:pPr>
              <a:buFont typeface="Wingdings" charset="0"/>
              <a:buChar char="n"/>
              <a:defRPr/>
            </a:pPr>
            <a:r>
              <a:rPr lang="en-US" sz="1800" dirty="0"/>
              <a:t>Introduction</a:t>
            </a:r>
          </a:p>
          <a:p>
            <a:pPr>
              <a:buFont typeface="Wingdings" charset="0"/>
              <a:buChar char="n"/>
              <a:defRPr/>
            </a:pPr>
            <a:r>
              <a:rPr lang="en-US" sz="1800" dirty="0"/>
              <a:t>Related work</a:t>
            </a:r>
            <a:r>
              <a:rPr lang="en-US" sz="1800" dirty="0">
                <a:solidFill>
                  <a:srgbClr val="FF0000"/>
                </a:solidFill>
              </a:rPr>
              <a:t>*</a:t>
            </a:r>
          </a:p>
          <a:p>
            <a:pPr>
              <a:buFont typeface="Wingdings" charset="0"/>
              <a:buChar char="n"/>
              <a:defRPr/>
            </a:pPr>
            <a:r>
              <a:rPr lang="en-US" sz="1800" dirty="0"/>
              <a:t>Proposed design/system/method</a:t>
            </a:r>
          </a:p>
          <a:p>
            <a:pPr>
              <a:buFont typeface="Wingdings" charset="0"/>
              <a:buChar char="n"/>
              <a:defRPr/>
            </a:pPr>
            <a:r>
              <a:rPr lang="en-US" sz="1800" dirty="0"/>
              <a:t>Evaluation</a:t>
            </a:r>
          </a:p>
          <a:p>
            <a:pPr>
              <a:buFont typeface="Wingdings" charset="0"/>
              <a:buChar char="n"/>
              <a:defRPr/>
            </a:pPr>
            <a:r>
              <a:rPr lang="en-US" sz="1800" dirty="0"/>
              <a:t>Discussion</a:t>
            </a:r>
          </a:p>
          <a:p>
            <a:pPr>
              <a:buFont typeface="Wingdings" charset="0"/>
              <a:buChar char="n"/>
              <a:defRPr/>
            </a:pPr>
            <a:r>
              <a:rPr lang="en-US" sz="1800" dirty="0"/>
              <a:t>Related work</a:t>
            </a:r>
            <a:r>
              <a:rPr lang="en-US" sz="1800" dirty="0">
                <a:solidFill>
                  <a:srgbClr val="FF0000"/>
                </a:solidFill>
              </a:rPr>
              <a:t>*</a:t>
            </a:r>
          </a:p>
          <a:p>
            <a:pPr>
              <a:buFont typeface="Wingdings" charset="0"/>
              <a:buChar char="n"/>
              <a:defRPr/>
            </a:pPr>
            <a:r>
              <a:rPr lang="en-US" sz="1800" dirty="0"/>
              <a:t>Conclusions &amp; Future work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1800" dirty="0"/>
              <a:t>References</a:t>
            </a:r>
          </a:p>
        </p:txBody>
      </p:sp>
      <p:sp>
        <p:nvSpPr>
          <p:cNvPr id="24580" name="Content Placeholder 2">
            <a:extLst>
              <a:ext uri="{FF2B5EF4-FFF2-40B4-BE49-F238E27FC236}">
                <a16:creationId xmlns:a16="http://schemas.microsoft.com/office/drawing/2014/main" id="{F56DBA2D-C4EA-4732-8FF5-21B9D0E4ED96}"/>
              </a:ext>
            </a:extLst>
          </p:cNvPr>
          <p:cNvSpPr txBox="1">
            <a:spLocks/>
          </p:cNvSpPr>
          <p:nvPr/>
        </p:nvSpPr>
        <p:spPr bwMode="auto">
          <a:xfrm>
            <a:off x="4648200" y="1524000"/>
            <a:ext cx="44958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38138" indent="-2222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681038" indent="-2222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rgbClr val="0046AA"/>
              </a:buClr>
              <a:buFont typeface="Wingdings" panose="05000000000000000000" pitchFamily="2" charset="2"/>
              <a:buNone/>
            </a:pPr>
            <a:r>
              <a:rPr lang="en-US" altLang="en-US" sz="2000" i="1" dirty="0">
                <a:solidFill>
                  <a:srgbClr val="3366FF"/>
                </a:solidFill>
                <a:latin typeface="Trebuchet MS" panose="020B0603020202020204" pitchFamily="34" charset="0"/>
                <a:ea typeface="Osaka" pitchFamily="-84" charset="-128"/>
              </a:rPr>
              <a:t>Content:</a:t>
            </a:r>
          </a:p>
          <a:p>
            <a:pPr lvl="1">
              <a:spcBef>
                <a:spcPct val="20000"/>
              </a:spcBef>
              <a:buClr>
                <a:srgbClr val="0046AA"/>
              </a:buClr>
              <a:buFont typeface="Wingdings" panose="05000000000000000000" pitchFamily="2" charset="2"/>
              <a:buChar char="l"/>
            </a:pPr>
            <a:r>
              <a:rPr lang="en-US" altLang="en-US" sz="1800" dirty="0">
                <a:latin typeface="Trebuchet MS" panose="020B0603020202020204" pitchFamily="34" charset="0"/>
                <a:ea typeface="Osaka" pitchFamily="-84" charset="-128"/>
              </a:rPr>
              <a:t>Could be any number of things</a:t>
            </a:r>
            <a:endParaRPr lang="en-US" altLang="en-US" sz="2200" dirty="0">
              <a:latin typeface="Trebuchet MS" panose="020B0603020202020204" pitchFamily="34" charset="0"/>
              <a:ea typeface="Osaka" pitchFamily="-84" charset="-128"/>
            </a:endParaRPr>
          </a:p>
          <a:p>
            <a:pPr lvl="2">
              <a:spcBef>
                <a:spcPct val="20000"/>
              </a:spcBef>
              <a:buClr>
                <a:srgbClr val="0046AA"/>
              </a:buClr>
              <a:buFont typeface="Monotype Sorts" pitchFamily="-84" charset="2"/>
              <a:buChar char=""/>
            </a:pPr>
            <a:r>
              <a:rPr lang="en-US" altLang="en-US" sz="1600" dirty="0">
                <a:latin typeface="Trebuchet MS" panose="020B0603020202020204" pitchFamily="34" charset="0"/>
                <a:ea typeface="Osaka" pitchFamily="-84" charset="-128"/>
              </a:rPr>
              <a:t>Performance measurements</a:t>
            </a:r>
          </a:p>
          <a:p>
            <a:pPr lvl="2">
              <a:spcBef>
                <a:spcPct val="20000"/>
              </a:spcBef>
              <a:buClr>
                <a:srgbClr val="0046AA"/>
              </a:buClr>
              <a:buFont typeface="Monotype Sorts" pitchFamily="-84" charset="2"/>
              <a:buChar char=""/>
            </a:pPr>
            <a:r>
              <a:rPr lang="en-US" altLang="en-US" sz="1600" dirty="0">
                <a:latin typeface="Trebuchet MS" panose="020B0603020202020204" pitchFamily="34" charset="0"/>
                <a:ea typeface="Osaka" pitchFamily="-84" charset="-128"/>
              </a:rPr>
              <a:t>Simulation results</a:t>
            </a:r>
          </a:p>
          <a:p>
            <a:pPr lvl="2">
              <a:spcBef>
                <a:spcPct val="20000"/>
              </a:spcBef>
              <a:buClr>
                <a:srgbClr val="0046AA"/>
              </a:buClr>
              <a:buFont typeface="Monotype Sorts" pitchFamily="-84" charset="2"/>
              <a:buChar char=""/>
            </a:pPr>
            <a:r>
              <a:rPr lang="en-US" altLang="en-US" sz="1600" dirty="0">
                <a:latin typeface="Trebuchet MS" panose="020B0603020202020204" pitchFamily="34" charset="0"/>
                <a:ea typeface="Osaka" pitchFamily="-84" charset="-128"/>
              </a:rPr>
              <a:t>Analysis of user study data</a:t>
            </a:r>
          </a:p>
          <a:p>
            <a:pPr lvl="2">
              <a:spcBef>
                <a:spcPct val="20000"/>
              </a:spcBef>
              <a:buClr>
                <a:srgbClr val="0046AA"/>
              </a:buClr>
              <a:buFont typeface="Monotype Sorts" pitchFamily="-84" charset="2"/>
              <a:buChar char=""/>
            </a:pPr>
            <a:r>
              <a:rPr lang="en-US" altLang="en-US" sz="1600" dirty="0">
                <a:latin typeface="Trebuchet MS" panose="020B0603020202020204" pitchFamily="34" charset="0"/>
                <a:ea typeface="Osaka" pitchFamily="-84" charset="-128"/>
              </a:rPr>
              <a:t>Formal proofs</a:t>
            </a:r>
          </a:p>
          <a:p>
            <a:pPr lvl="2">
              <a:spcBef>
                <a:spcPct val="20000"/>
              </a:spcBef>
              <a:buClr>
                <a:srgbClr val="0046AA"/>
              </a:buClr>
              <a:buFont typeface="Monotype Sorts" pitchFamily="-84" charset="2"/>
              <a:buChar char=""/>
            </a:pPr>
            <a:r>
              <a:rPr lang="en-US" altLang="en-US" sz="1600" dirty="0">
                <a:latin typeface="Trebuchet MS" panose="020B0603020202020204" pitchFamily="34" charset="0"/>
                <a:ea typeface="Osaka" pitchFamily="-84" charset="-128"/>
              </a:rPr>
              <a:t>…</a:t>
            </a:r>
          </a:p>
          <a:p>
            <a:pPr lvl="1">
              <a:spcBef>
                <a:spcPct val="20000"/>
              </a:spcBef>
              <a:buClr>
                <a:srgbClr val="0046AA"/>
              </a:buClr>
              <a:buFont typeface="Wingdings" panose="05000000000000000000" pitchFamily="2" charset="2"/>
              <a:buChar char="l"/>
            </a:pPr>
            <a:endParaRPr lang="en-US" altLang="en-US" sz="1800" dirty="0">
              <a:latin typeface="Trebuchet MS" panose="020B0603020202020204" pitchFamily="34" charset="0"/>
              <a:ea typeface="Osaka" pitchFamily="-84" charset="-128"/>
            </a:endParaRPr>
          </a:p>
          <a:p>
            <a:pPr>
              <a:spcBef>
                <a:spcPct val="20000"/>
              </a:spcBef>
              <a:buClr>
                <a:srgbClr val="0046AA"/>
              </a:buClr>
              <a:buFont typeface="Wingdings" panose="05000000000000000000" pitchFamily="2" charset="2"/>
              <a:buNone/>
            </a:pPr>
            <a:r>
              <a:rPr lang="en-US" altLang="en-US" sz="2000" i="1" dirty="0">
                <a:solidFill>
                  <a:srgbClr val="3366FF"/>
                </a:solidFill>
                <a:latin typeface="Trebuchet MS" panose="020B0603020202020204" pitchFamily="34" charset="0"/>
                <a:ea typeface="Osaka" pitchFamily="-84" charset="-128"/>
              </a:rPr>
              <a:t>Purpose: </a:t>
            </a:r>
            <a:r>
              <a:rPr lang="en-US" altLang="en-US" sz="2000" dirty="0">
                <a:latin typeface="Trebuchet MS" panose="020B0603020202020204" pitchFamily="34" charset="0"/>
                <a:ea typeface="Osaka" pitchFamily="-84" charset="-128"/>
              </a:rPr>
              <a:t>“Prove” that the stated contributions are meaningful</a:t>
            </a:r>
          </a:p>
          <a:p>
            <a:pPr>
              <a:spcBef>
                <a:spcPct val="20000"/>
              </a:spcBef>
              <a:buClr>
                <a:srgbClr val="0046AA"/>
              </a:buClr>
              <a:buFont typeface="Wingdings" panose="05000000000000000000" pitchFamily="2" charset="2"/>
              <a:buNone/>
            </a:pPr>
            <a:endParaRPr lang="en-US" altLang="en-US" sz="2000" dirty="0">
              <a:latin typeface="Trebuchet MS" panose="020B0603020202020204" pitchFamily="34" charset="0"/>
              <a:ea typeface="Osaka" pitchFamily="-84" charset="-128"/>
            </a:endParaRPr>
          </a:p>
        </p:txBody>
      </p:sp>
      <p:sp>
        <p:nvSpPr>
          <p:cNvPr id="2" name="TextBox 5">
            <a:extLst>
              <a:ext uri="{FF2B5EF4-FFF2-40B4-BE49-F238E27FC236}">
                <a16:creationId xmlns:a16="http://schemas.microsoft.com/office/drawing/2014/main" id="{65E29D14-B940-4246-9B3A-544D32412F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50" y="6000750"/>
            <a:ext cx="8905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46AA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Osaka" pitchFamily="-84" charset="-128"/>
              </a:defRPr>
            </a:lvl1pPr>
            <a:lvl2pPr marL="742950" indent="-285750">
              <a:spcBef>
                <a:spcPct val="20000"/>
              </a:spcBef>
              <a:buClr>
                <a:srgbClr val="0046AA"/>
              </a:buClr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rebuchet MS" panose="020B0603020202020204" pitchFamily="34" charset="0"/>
                <a:ea typeface="Osaka" pitchFamily="-84" charset="-128"/>
              </a:defRPr>
            </a:lvl2pPr>
            <a:lvl3pPr marL="1143000" indent="-228600">
              <a:spcBef>
                <a:spcPct val="20000"/>
              </a:spcBef>
              <a:buClr>
                <a:srgbClr val="0046AA"/>
              </a:buClr>
              <a:buFont typeface="Monotype Sorts" pitchFamily="-84" charset="2"/>
              <a:buChar char=""/>
              <a:defRPr>
                <a:solidFill>
                  <a:schemeClr val="tx1"/>
                </a:solidFill>
                <a:latin typeface="Trebuchet MS" panose="020B0603020202020204" pitchFamily="34" charset="0"/>
                <a:ea typeface="Osaka" pitchFamily="-84" charset="-128"/>
              </a:defRPr>
            </a:lvl3pPr>
            <a:lvl4pPr marL="1600200" indent="-228600">
              <a:spcBef>
                <a:spcPct val="20000"/>
              </a:spcBef>
              <a:buClr>
                <a:srgbClr val="0046AA"/>
              </a:buClr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Trebuchet MS" panose="020B0603020202020204" pitchFamily="34" charset="0"/>
                <a:ea typeface="Osaka" pitchFamily="-84" charset="-128"/>
              </a:defRPr>
            </a:lvl4pPr>
            <a:lvl5pPr marL="2057400" indent="-228600">
              <a:spcBef>
                <a:spcPct val="20000"/>
              </a:spcBef>
              <a:buClr>
                <a:srgbClr val="0046AA"/>
              </a:buClr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  <a:ea typeface="Osaka" pitchFamily="-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6AA"/>
              </a:buClr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  <a:ea typeface="Osaka" pitchFamily="-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6AA"/>
              </a:buClr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  <a:ea typeface="Osaka" pitchFamily="-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6AA"/>
              </a:buClr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  <a:ea typeface="Osaka" pitchFamily="-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6AA"/>
              </a:buClr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  <a:ea typeface="Osaka" pitchFamily="-8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000" i="1">
                <a:solidFill>
                  <a:srgbClr val="FF0000"/>
                </a:solidFill>
              </a:rPr>
              <a:t>Note:</a:t>
            </a:r>
            <a:r>
              <a:rPr lang="en-US" altLang="en-US" sz="2000"/>
              <a:t>  A incomplete/incorrect evaluation can kill an otherwise good paper!</a:t>
            </a:r>
            <a:endParaRPr lang="en-US" altLang="en-US" sz="2000" i="1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D5343F1-E279-4E72-8412-A20B0FD6904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85800" y="5715000"/>
            <a:ext cx="77724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Connector: Elbow 8">
            <a:extLst>
              <a:ext uri="{FF2B5EF4-FFF2-40B4-BE49-F238E27FC236}">
                <a16:creationId xmlns:a16="http://schemas.microsoft.com/office/drawing/2014/main" id="{AB44A7A0-1A39-4485-B81B-50B71EABE796}"/>
              </a:ext>
            </a:extLst>
          </p:cNvPr>
          <p:cNvCxnSpPr>
            <a:cxnSpLocks/>
          </p:cNvCxnSpPr>
          <p:nvPr/>
        </p:nvCxnSpPr>
        <p:spPr bwMode="auto">
          <a:xfrm flipV="1">
            <a:off x="1809750" y="1695451"/>
            <a:ext cx="2914650" cy="1819275"/>
          </a:xfrm>
          <a:prstGeom prst="bentConnector3">
            <a:avLst>
              <a:gd name="adj1" fmla="val 79739"/>
            </a:avLst>
          </a:prstGeom>
          <a:ln>
            <a:headEnd type="none" w="med" len="med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45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45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45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45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45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45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458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olded Corner 1">
            <a:extLst>
              <a:ext uri="{FF2B5EF4-FFF2-40B4-BE49-F238E27FC236}">
                <a16:creationId xmlns:a16="http://schemas.microsoft.com/office/drawing/2014/main" id="{5B34737D-F52D-4879-9A61-A3CCC9A8DF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676400"/>
            <a:ext cx="3962400" cy="3505200"/>
          </a:xfrm>
          <a:prstGeom prst="foldedCorner">
            <a:avLst>
              <a:gd name="adj" fmla="val 16667"/>
            </a:avLst>
          </a:prstGeom>
          <a:solidFill>
            <a:srgbClr val="FFFFB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0046AA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Osaka" pitchFamily="-84" charset="-128"/>
              </a:defRPr>
            </a:lvl1pPr>
            <a:lvl2pPr marL="742950" indent="-285750">
              <a:spcBef>
                <a:spcPct val="20000"/>
              </a:spcBef>
              <a:buClr>
                <a:srgbClr val="0046AA"/>
              </a:buClr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rebuchet MS" panose="020B0603020202020204" pitchFamily="34" charset="0"/>
                <a:ea typeface="Osaka" pitchFamily="-84" charset="-128"/>
              </a:defRPr>
            </a:lvl2pPr>
            <a:lvl3pPr marL="1143000" indent="-228600">
              <a:spcBef>
                <a:spcPct val="20000"/>
              </a:spcBef>
              <a:buClr>
                <a:srgbClr val="0046AA"/>
              </a:buClr>
              <a:buFont typeface="Monotype Sorts" pitchFamily="-84" charset="2"/>
              <a:buChar char=""/>
              <a:defRPr>
                <a:solidFill>
                  <a:schemeClr val="tx1"/>
                </a:solidFill>
                <a:latin typeface="Trebuchet MS" panose="020B0603020202020204" pitchFamily="34" charset="0"/>
                <a:ea typeface="Osaka" pitchFamily="-84" charset="-128"/>
              </a:defRPr>
            </a:lvl3pPr>
            <a:lvl4pPr marL="1600200" indent="-228600">
              <a:spcBef>
                <a:spcPct val="20000"/>
              </a:spcBef>
              <a:buClr>
                <a:srgbClr val="0046AA"/>
              </a:buClr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Trebuchet MS" panose="020B0603020202020204" pitchFamily="34" charset="0"/>
                <a:ea typeface="Osaka" pitchFamily="-84" charset="-128"/>
              </a:defRPr>
            </a:lvl4pPr>
            <a:lvl5pPr marL="2057400" indent="-228600">
              <a:spcBef>
                <a:spcPct val="20000"/>
              </a:spcBef>
              <a:buClr>
                <a:srgbClr val="0046AA"/>
              </a:buClr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  <a:ea typeface="Osaka" pitchFamily="-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6AA"/>
              </a:buClr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  <a:ea typeface="Osaka" pitchFamily="-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6AA"/>
              </a:buClr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  <a:ea typeface="Osaka" pitchFamily="-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6AA"/>
              </a:buClr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  <a:ea typeface="Osaka" pitchFamily="-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6AA"/>
              </a:buClr>
              <a:buChar char="»"/>
              <a:defRPr sz="1600">
                <a:solidFill>
                  <a:schemeClr val="tx1"/>
                </a:solidFill>
                <a:latin typeface="Trebuchet MS" panose="020B0603020202020204" pitchFamily="34" charset="0"/>
                <a:ea typeface="Osaka" pitchFamily="-8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5603" name="Title 1">
            <a:extLst>
              <a:ext uri="{FF2B5EF4-FFF2-40B4-BE49-F238E27FC236}">
                <a16:creationId xmlns:a16="http://schemas.microsoft.com/office/drawing/2014/main" id="{91B146FD-A22A-4C3B-AE9A-1951F42C1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/>
              <a:t>Papers in computer science often follow a somewhat predictable format</a:t>
            </a:r>
          </a:p>
        </p:txBody>
      </p:sp>
      <p:sp>
        <p:nvSpPr>
          <p:cNvPr id="31746" name="Content Placeholder 2">
            <a:extLst>
              <a:ext uri="{FF2B5EF4-FFF2-40B4-BE49-F238E27FC236}">
                <a16:creationId xmlns:a16="http://schemas.microsoft.com/office/drawing/2014/main" id="{F204578D-0DBC-42AD-AF70-0D73F87A4E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981200"/>
            <a:ext cx="3962400" cy="2971800"/>
          </a:xfrm>
        </p:spPr>
        <p:txBody>
          <a:bodyPr/>
          <a:lstStyle/>
          <a:p>
            <a:pPr marL="0" indent="0">
              <a:buFont typeface="Wingdings" charset="0"/>
              <a:buNone/>
              <a:defRPr/>
            </a:pPr>
            <a:r>
              <a:rPr lang="en-US" sz="1800" dirty="0"/>
              <a:t>Abstract</a:t>
            </a:r>
          </a:p>
          <a:p>
            <a:pPr>
              <a:buFont typeface="Wingdings" charset="0"/>
              <a:buChar char="n"/>
              <a:defRPr/>
            </a:pPr>
            <a:r>
              <a:rPr lang="en-US" sz="1800" dirty="0"/>
              <a:t>Introduction</a:t>
            </a:r>
          </a:p>
          <a:p>
            <a:pPr>
              <a:buFont typeface="Wingdings" charset="0"/>
              <a:buChar char="n"/>
              <a:defRPr/>
            </a:pPr>
            <a:r>
              <a:rPr lang="en-US" sz="1800" dirty="0"/>
              <a:t>Related work</a:t>
            </a:r>
            <a:r>
              <a:rPr lang="en-US" sz="1800" dirty="0">
                <a:solidFill>
                  <a:srgbClr val="FF0000"/>
                </a:solidFill>
              </a:rPr>
              <a:t>*</a:t>
            </a:r>
          </a:p>
          <a:p>
            <a:pPr>
              <a:buFont typeface="Wingdings" charset="0"/>
              <a:buChar char="n"/>
              <a:defRPr/>
            </a:pPr>
            <a:r>
              <a:rPr lang="en-US" sz="1800" dirty="0"/>
              <a:t>Proposed design/system/method</a:t>
            </a:r>
          </a:p>
          <a:p>
            <a:pPr>
              <a:buFont typeface="Wingdings" charset="0"/>
              <a:buChar char="n"/>
              <a:defRPr/>
            </a:pPr>
            <a:r>
              <a:rPr lang="en-US" sz="1800" dirty="0"/>
              <a:t>Evaluation</a:t>
            </a:r>
          </a:p>
          <a:p>
            <a:pPr>
              <a:buFont typeface="Wingdings" charset="0"/>
              <a:buChar char="n"/>
              <a:defRPr/>
            </a:pPr>
            <a:r>
              <a:rPr lang="en-US" sz="1800" dirty="0"/>
              <a:t>Discussion</a:t>
            </a:r>
          </a:p>
          <a:p>
            <a:pPr>
              <a:buFont typeface="Wingdings" charset="0"/>
              <a:buChar char="n"/>
              <a:defRPr/>
            </a:pPr>
            <a:r>
              <a:rPr lang="en-US" sz="1800" dirty="0"/>
              <a:t>Related work</a:t>
            </a:r>
            <a:r>
              <a:rPr lang="en-US" sz="1800" dirty="0">
                <a:solidFill>
                  <a:srgbClr val="FF0000"/>
                </a:solidFill>
              </a:rPr>
              <a:t>*</a:t>
            </a:r>
          </a:p>
          <a:p>
            <a:pPr>
              <a:buFont typeface="Wingdings" charset="0"/>
              <a:buChar char="n"/>
              <a:defRPr/>
            </a:pPr>
            <a:r>
              <a:rPr lang="en-US" sz="1800" dirty="0"/>
              <a:t>Conclusions &amp; Future work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1800" dirty="0"/>
              <a:t>References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3851BC2-2F28-47AB-B5C7-6D605C67D356}"/>
              </a:ext>
            </a:extLst>
          </p:cNvPr>
          <p:cNvSpPr txBox="1">
            <a:spLocks/>
          </p:cNvSpPr>
          <p:nvPr/>
        </p:nvSpPr>
        <p:spPr bwMode="auto">
          <a:xfrm>
            <a:off x="4648200" y="1524000"/>
            <a:ext cx="44958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38138" indent="-2222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681038" indent="-2222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rgbClr val="0046AA"/>
              </a:buClr>
              <a:buFont typeface="Wingdings" panose="05000000000000000000" pitchFamily="2" charset="2"/>
              <a:buNone/>
            </a:pPr>
            <a:r>
              <a:rPr lang="en-US" altLang="en-US" sz="2000" i="1" dirty="0">
                <a:solidFill>
                  <a:srgbClr val="3366FF"/>
                </a:solidFill>
                <a:latin typeface="Trebuchet MS" panose="020B0603020202020204" pitchFamily="34" charset="0"/>
                <a:ea typeface="Osaka" pitchFamily="-84" charset="-128"/>
              </a:rPr>
              <a:t>Content:</a:t>
            </a:r>
          </a:p>
          <a:p>
            <a:pPr lvl="1">
              <a:spcBef>
                <a:spcPct val="20000"/>
              </a:spcBef>
              <a:buClr>
                <a:srgbClr val="0046AA"/>
              </a:buClr>
              <a:buFont typeface="Wingdings" panose="05000000000000000000" pitchFamily="2" charset="2"/>
              <a:buChar char="l"/>
            </a:pPr>
            <a:r>
              <a:rPr lang="en-US" altLang="en-US" sz="1800" dirty="0">
                <a:latin typeface="Trebuchet MS" panose="020B0603020202020204" pitchFamily="34" charset="0"/>
                <a:ea typeface="Osaka" pitchFamily="-84" charset="-128"/>
              </a:rPr>
              <a:t>Not all papers have this</a:t>
            </a:r>
          </a:p>
          <a:p>
            <a:pPr lvl="1">
              <a:spcBef>
                <a:spcPct val="20000"/>
              </a:spcBef>
              <a:buClr>
                <a:srgbClr val="0046AA"/>
              </a:buClr>
              <a:buFont typeface="Wingdings" panose="05000000000000000000" pitchFamily="2" charset="2"/>
              <a:buChar char="l"/>
            </a:pPr>
            <a:r>
              <a:rPr lang="en-US" altLang="en-US" sz="1800" dirty="0">
                <a:latin typeface="Trebuchet MS" panose="020B0603020202020204" pitchFamily="34" charset="0"/>
                <a:ea typeface="Osaka" pitchFamily="-84" charset="-128"/>
              </a:rPr>
              <a:t>If included, typically contains</a:t>
            </a:r>
          </a:p>
          <a:p>
            <a:pPr lvl="2">
              <a:spcBef>
                <a:spcPct val="20000"/>
              </a:spcBef>
              <a:buClr>
                <a:srgbClr val="0046AA"/>
              </a:buClr>
              <a:buFont typeface="Monotype Sorts" pitchFamily="-84" charset="2"/>
              <a:buChar char=""/>
            </a:pPr>
            <a:r>
              <a:rPr lang="en-US" altLang="en-US" sz="1600" dirty="0">
                <a:latin typeface="Trebuchet MS" panose="020B0603020202020204" pitchFamily="34" charset="0"/>
                <a:ea typeface="Osaka" pitchFamily="-84" charset="-128"/>
              </a:rPr>
              <a:t>An interpretation of results/evaluation</a:t>
            </a:r>
          </a:p>
          <a:p>
            <a:pPr lvl="2">
              <a:spcBef>
                <a:spcPct val="20000"/>
              </a:spcBef>
              <a:buClr>
                <a:srgbClr val="0046AA"/>
              </a:buClr>
              <a:buFont typeface="Monotype Sorts" pitchFamily="-84" charset="2"/>
              <a:buChar char=""/>
            </a:pPr>
            <a:r>
              <a:rPr lang="en-US" altLang="en-US" sz="1600" dirty="0">
                <a:latin typeface="Trebuchet MS" panose="020B0603020202020204" pitchFamily="34" charset="0"/>
                <a:ea typeface="Osaka" pitchFamily="-84" charset="-128"/>
              </a:rPr>
              <a:t>Discussion of open problems</a:t>
            </a:r>
          </a:p>
          <a:p>
            <a:pPr lvl="2">
              <a:spcBef>
                <a:spcPct val="20000"/>
              </a:spcBef>
              <a:buClr>
                <a:srgbClr val="0046AA"/>
              </a:buClr>
              <a:buFont typeface="Monotype Sorts" pitchFamily="-84" charset="2"/>
              <a:buChar char=""/>
            </a:pPr>
            <a:r>
              <a:rPr lang="en-US" altLang="en-US" sz="1600" dirty="0">
                <a:latin typeface="Trebuchet MS" panose="020B0603020202020204" pitchFamily="34" charset="0"/>
                <a:ea typeface="Osaka" pitchFamily="-84" charset="-128"/>
              </a:rPr>
              <a:t>Description of limitations</a:t>
            </a:r>
          </a:p>
          <a:p>
            <a:pPr lvl="1">
              <a:spcBef>
                <a:spcPct val="20000"/>
              </a:spcBef>
              <a:buClr>
                <a:srgbClr val="0046AA"/>
              </a:buClr>
              <a:buFont typeface="Wingdings" panose="05000000000000000000" pitchFamily="2" charset="2"/>
              <a:buChar char="l"/>
            </a:pPr>
            <a:endParaRPr lang="en-US" altLang="en-US" sz="1800" dirty="0">
              <a:latin typeface="Trebuchet MS" panose="020B0603020202020204" pitchFamily="34" charset="0"/>
              <a:ea typeface="Osaka" pitchFamily="-84" charset="-128"/>
            </a:endParaRPr>
          </a:p>
          <a:p>
            <a:pPr>
              <a:spcBef>
                <a:spcPct val="20000"/>
              </a:spcBef>
              <a:buClr>
                <a:srgbClr val="0046AA"/>
              </a:buClr>
              <a:buFont typeface="Wingdings" panose="05000000000000000000" pitchFamily="2" charset="2"/>
              <a:buNone/>
            </a:pPr>
            <a:r>
              <a:rPr lang="en-US" altLang="en-US" sz="2000" i="1" dirty="0">
                <a:solidFill>
                  <a:srgbClr val="3366FF"/>
                </a:solidFill>
                <a:latin typeface="Trebuchet MS" panose="020B0603020202020204" pitchFamily="34" charset="0"/>
                <a:ea typeface="Osaka" pitchFamily="-84" charset="-128"/>
              </a:rPr>
              <a:t>Purpose:</a:t>
            </a:r>
          </a:p>
          <a:p>
            <a:pPr lvl="1">
              <a:spcBef>
                <a:spcPct val="20000"/>
              </a:spcBef>
              <a:buClr>
                <a:srgbClr val="0046AA"/>
              </a:buClr>
              <a:buFont typeface="Wingdings" panose="05000000000000000000" pitchFamily="2" charset="2"/>
              <a:buChar char="l"/>
            </a:pPr>
            <a:r>
              <a:rPr lang="en-US" altLang="en-US" sz="1800" dirty="0">
                <a:latin typeface="Trebuchet MS" panose="020B0603020202020204" pitchFamily="34" charset="0"/>
                <a:ea typeface="Osaka" pitchFamily="-84" charset="-128"/>
              </a:rPr>
              <a:t>Papers do not often “close” a topic</a:t>
            </a:r>
          </a:p>
          <a:p>
            <a:pPr lvl="1">
              <a:spcBef>
                <a:spcPct val="20000"/>
              </a:spcBef>
              <a:buClr>
                <a:srgbClr val="0046AA"/>
              </a:buClr>
              <a:buFont typeface="Wingdings" panose="05000000000000000000" pitchFamily="2" charset="2"/>
              <a:buChar char="l"/>
            </a:pPr>
            <a:r>
              <a:rPr lang="en-US" altLang="en-US" sz="1800" dirty="0">
                <a:latin typeface="Trebuchet MS" panose="020B0603020202020204" pitchFamily="34" charset="0"/>
                <a:ea typeface="Osaka" pitchFamily="-84" charset="-128"/>
              </a:rPr>
              <a:t>This is where you reflect on what has been done, and what is still open</a:t>
            </a:r>
          </a:p>
          <a:p>
            <a:pPr lvl="1">
              <a:spcBef>
                <a:spcPct val="20000"/>
              </a:spcBef>
              <a:buClr>
                <a:srgbClr val="0046AA"/>
              </a:buClr>
              <a:buFont typeface="Wingdings" panose="05000000000000000000" pitchFamily="2" charset="2"/>
              <a:buChar char="l"/>
            </a:pPr>
            <a:endParaRPr lang="en-US" altLang="en-US" sz="1600" dirty="0">
              <a:latin typeface="Trebuchet MS" panose="020B0603020202020204" pitchFamily="34" charset="0"/>
              <a:ea typeface="Osaka" pitchFamily="-84" charset="-128"/>
            </a:endParaRPr>
          </a:p>
          <a:p>
            <a:pPr lvl="1">
              <a:spcBef>
                <a:spcPct val="20000"/>
              </a:spcBef>
              <a:buClr>
                <a:srgbClr val="0046AA"/>
              </a:buClr>
              <a:buFont typeface="Wingdings" panose="05000000000000000000" pitchFamily="2" charset="2"/>
              <a:buChar char="l"/>
            </a:pPr>
            <a:endParaRPr lang="en-US" altLang="en-US" sz="1800" dirty="0">
              <a:latin typeface="Trebuchet MS" panose="020B0603020202020204" pitchFamily="34" charset="0"/>
              <a:ea typeface="Osaka" pitchFamily="-84" charset="-128"/>
            </a:endParaRPr>
          </a:p>
        </p:txBody>
      </p:sp>
      <p:cxnSp>
        <p:nvCxnSpPr>
          <p:cNvPr id="7" name="Connector: Elbow 6">
            <a:extLst>
              <a:ext uri="{FF2B5EF4-FFF2-40B4-BE49-F238E27FC236}">
                <a16:creationId xmlns:a16="http://schemas.microsoft.com/office/drawing/2014/main" id="{F7E1BFBC-F12B-43CA-A828-16D4B73F196F}"/>
              </a:ext>
            </a:extLst>
          </p:cNvPr>
          <p:cNvCxnSpPr>
            <a:cxnSpLocks/>
          </p:cNvCxnSpPr>
          <p:nvPr/>
        </p:nvCxnSpPr>
        <p:spPr bwMode="auto">
          <a:xfrm flipV="1">
            <a:off x="1828800" y="1752600"/>
            <a:ext cx="2895600" cy="2076451"/>
          </a:xfrm>
          <a:prstGeom prst="bentConnector3">
            <a:avLst>
              <a:gd name="adj1" fmla="val 79605"/>
            </a:avLst>
          </a:prstGeom>
          <a:ln>
            <a:headEnd type="none" w="med" len="med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itt_templat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FFFF"/>
      </a:accent1>
      <a:accent2>
        <a:srgbClr val="CE0202"/>
      </a:accent2>
      <a:accent3>
        <a:srgbClr val="FFFFFF"/>
      </a:accent3>
      <a:accent4>
        <a:srgbClr val="000000"/>
      </a:accent4>
      <a:accent5>
        <a:srgbClr val="FFFFFF"/>
      </a:accent5>
      <a:accent6>
        <a:srgbClr val="BA0202"/>
      </a:accent6>
      <a:hlink>
        <a:srgbClr val="363099"/>
      </a:hlink>
      <a:folHlink>
        <a:srgbClr val="00A60D"/>
      </a:folHlink>
    </a:clrScheme>
    <a:fontScheme name="pitt_template">
      <a:majorFont>
        <a:latin typeface="Trebuchet MS"/>
        <a:ea typeface="Osaka"/>
        <a:cs typeface="Osaka"/>
      </a:majorFont>
      <a:minorFont>
        <a:latin typeface="Trebuchet MS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pitt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tt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tt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tt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tt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tt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tt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tt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tt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tt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tt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tt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pitt_template 5">
    <a:dk1>
      <a:srgbClr val="000000"/>
    </a:dk1>
    <a:lt1>
      <a:srgbClr val="FFFFD9"/>
    </a:lt1>
    <a:dk2>
      <a:srgbClr val="000000"/>
    </a:dk2>
    <a:lt2>
      <a:srgbClr val="777777"/>
    </a:lt2>
    <a:accent1>
      <a:srgbClr val="FFFFF7"/>
    </a:accent1>
    <a:accent2>
      <a:srgbClr val="33CCCC"/>
    </a:accent2>
    <a:accent3>
      <a:srgbClr val="FFFFE9"/>
    </a:accent3>
    <a:accent4>
      <a:srgbClr val="000000"/>
    </a:accent4>
    <a:accent5>
      <a:srgbClr val="FFFFFA"/>
    </a:accent5>
    <a:accent6>
      <a:srgbClr val="2DB9B9"/>
    </a:accent6>
    <a:hlink>
      <a:srgbClr val="FF5050"/>
    </a:hlink>
    <a:folHlink>
      <a:srgbClr val="FF99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Tiger OS X:Users:adamlee:Desktop:pitt_template.pot</Template>
  <TotalTime>3162</TotalTime>
  <Words>1961</Words>
  <Application>Microsoft Office PowerPoint</Application>
  <PresentationFormat>On-screen Show (4:3)</PresentationFormat>
  <Paragraphs>350</Paragraphs>
  <Slides>24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Calibri</vt:lpstr>
      <vt:lpstr>Georgia</vt:lpstr>
      <vt:lpstr>Lucida Handwriting</vt:lpstr>
      <vt:lpstr>Monotype Sorts</vt:lpstr>
      <vt:lpstr>Trebuchet MS</vt:lpstr>
      <vt:lpstr>Wingdings</vt:lpstr>
      <vt:lpstr>pitt_template</vt:lpstr>
      <vt:lpstr>Paper Reading</vt:lpstr>
      <vt:lpstr>Research papers are the lifeblood of science</vt:lpstr>
      <vt:lpstr>Today, we’ll cover</vt:lpstr>
      <vt:lpstr>Papers in computer science often follow a somewhat predictable format</vt:lpstr>
      <vt:lpstr>Papers in computer science often follow a somewhat predictable format</vt:lpstr>
      <vt:lpstr>Papers in computer science often follow a somewhat predictable format</vt:lpstr>
      <vt:lpstr>Papers in computer science often follow a somewhat predictable format</vt:lpstr>
      <vt:lpstr>Papers in computer science often follow a somewhat predictable format</vt:lpstr>
      <vt:lpstr>Papers in computer science often follow a somewhat predictable format</vt:lpstr>
      <vt:lpstr>Papers in computer science often follow a somewhat predictable format</vt:lpstr>
      <vt:lpstr>Preparing to read</vt:lpstr>
      <vt:lpstr>Why are you planning to read that paper?</vt:lpstr>
      <vt:lpstr>A multi-pass approach to reading is generally good</vt:lpstr>
      <vt:lpstr>Your first pass over the paper should help you decide how much time you need to invest in it</vt:lpstr>
      <vt:lpstr>Audience Participation!</vt:lpstr>
      <vt:lpstr>The second pass over a paper is all about breadth of knowledge</vt:lpstr>
      <vt:lpstr>After breadth reading, you should be able to answer many questions about a paper</vt:lpstr>
      <vt:lpstr>Audience Participation!</vt:lpstr>
      <vt:lpstr>Your third pass over a paper should focus on developing an intricate understanding of the subject matter</vt:lpstr>
      <vt:lpstr>Note-taking can help build your understanding of a paper and manage the many papers that you’ll eventually read</vt:lpstr>
      <vt:lpstr>Note-taking can help build your understanding of a paper and manage the many papers that you’ll eventually read</vt:lpstr>
      <vt:lpstr>Filling in the gaps…</vt:lpstr>
      <vt:lpstr>Let’s do a little tracing…</vt:lpstr>
      <vt:lpstr>Conclusions</vt:lpstr>
    </vt:vector>
  </TitlesOfParts>
  <Company>Adam Lee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Discrete Structures for Computer Science</dc:title>
  <dc:creator>Adam Lee</dc:creator>
  <cp:lastModifiedBy>Znati, Taieb</cp:lastModifiedBy>
  <cp:revision>218</cp:revision>
  <cp:lastPrinted>2008-08-24T01:10:54Z</cp:lastPrinted>
  <dcterms:created xsi:type="dcterms:W3CDTF">2009-12-30T18:37:25Z</dcterms:created>
  <dcterms:modified xsi:type="dcterms:W3CDTF">2019-08-27T22:52:51Z</dcterms:modified>
</cp:coreProperties>
</file>