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29"/>
  </p:notesMasterIdLst>
  <p:handoutMasterIdLst>
    <p:handoutMasterId r:id="rId30"/>
  </p:handoutMasterIdLst>
  <p:sldIdLst>
    <p:sldId id="292" r:id="rId2"/>
    <p:sldId id="258" r:id="rId3"/>
    <p:sldId id="293" r:id="rId4"/>
    <p:sldId id="294" r:id="rId5"/>
    <p:sldId id="295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3" r:id="rId22"/>
    <p:sldId id="314" r:id="rId23"/>
    <p:sldId id="319" r:id="rId24"/>
    <p:sldId id="318" r:id="rId25"/>
    <p:sldId id="316" r:id="rId26"/>
    <p:sldId id="315" r:id="rId27"/>
    <p:sldId id="317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CC"/>
    <a:srgbClr val="FFFF99"/>
    <a:srgbClr val="FF964F"/>
    <a:srgbClr val="FFF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125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F6D4D2-59B0-4F32-8EEE-4DAE4723AC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305F3-2F5A-40BE-95E8-4AB1B7599A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C3E3A67-7BF1-4488-BC5D-812273001E26}" type="datetime1">
              <a:rPr lang="en-US" altLang="en-US"/>
              <a:pPr/>
              <a:t>8/26/2019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78321-5DFA-4C0F-B7B9-2AB30369AC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D3CC0-027D-40E5-BAD7-0DA45822A7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7038853-F0EB-4DD2-9E17-2A719681501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>
            <a:extLst>
              <a:ext uri="{FF2B5EF4-FFF2-40B4-BE49-F238E27FC236}">
                <a16:creationId xmlns:a16="http://schemas.microsoft.com/office/drawing/2014/main" id="{D510309C-3FBA-41D1-BACA-CB80DA2CF55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1027">
            <a:extLst>
              <a:ext uri="{FF2B5EF4-FFF2-40B4-BE49-F238E27FC236}">
                <a16:creationId xmlns:a16="http://schemas.microsoft.com/office/drawing/2014/main" id="{B1C0F42E-0900-4452-B1FF-8FA24F18E40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1028">
            <a:extLst>
              <a:ext uri="{FF2B5EF4-FFF2-40B4-BE49-F238E27FC236}">
                <a16:creationId xmlns:a16="http://schemas.microsoft.com/office/drawing/2014/main" id="{39525BC5-993F-4C8F-8ED7-4F5351C0D56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1029">
            <a:extLst>
              <a:ext uri="{FF2B5EF4-FFF2-40B4-BE49-F238E27FC236}">
                <a16:creationId xmlns:a16="http://schemas.microsoft.com/office/drawing/2014/main" id="{A62D4A2E-971A-4F2E-8349-F45BF06262A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1030">
            <a:extLst>
              <a:ext uri="{FF2B5EF4-FFF2-40B4-BE49-F238E27FC236}">
                <a16:creationId xmlns:a16="http://schemas.microsoft.com/office/drawing/2014/main" id="{8047683A-AB1A-416E-B440-7042AACC40C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1031">
            <a:extLst>
              <a:ext uri="{FF2B5EF4-FFF2-40B4-BE49-F238E27FC236}">
                <a16:creationId xmlns:a16="http://schemas.microsoft.com/office/drawing/2014/main" id="{38A9CF35-A7BA-4207-8C18-D185D65265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5938EFF-BD53-476D-99DC-5CA8EE46FBB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E54816AE-51FA-48BA-89CE-9D29501B6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89FECB0F-1058-4053-90CB-22EE8BCC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AB02C8B4-FB93-4E6C-ABF2-022617916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C02898B-45E5-4381-AEB5-567D6E1D6DE9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1FD20B2F-07FF-4B60-91CF-770660FD41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BC67B8D0-BFD5-4C9A-A9D8-262CCF2F3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Reading research papers takes you to the edge of human knowledge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8C4363B6-16C4-405C-B529-C7F91C6C5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0093A7E-2EFC-4386-A216-81F9DE23CC2C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7FCA8936-DF8A-42B2-A58D-531E47694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E820CC84-A674-4BE4-8CC6-D32D02CF7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Once you’re at the boundary, you focus</a:t>
            </a: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8EE58D14-4711-4560-AFA8-E053337D28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5FFDB77-B067-4B0D-88EE-2B7DBB4B3085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BBDDA02F-B6A7-4D74-AE64-63A5292BBD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BE7D19B2-37F6-4C7A-ABA4-4EE40994C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You push at the boundary for a few years…</a:t>
            </a: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009E0B85-B50E-43DB-9A42-29D0A7F40A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61F8A7C-9064-4EDE-9591-B119D901103A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3E9405F5-1CA3-47FE-8878-C4E9ECCE63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6D33113C-1C9D-49CE-9967-865F47013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Until one day, the boundary gives way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3682AA1A-95E6-4824-A348-3DC7D3A29A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75B22D2-D983-482B-8B3E-491B0CEC1932}" type="slidenum">
              <a:rPr lang="en-US" altLang="en-US" sz="1200"/>
              <a:pPr/>
              <a:t>15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759F0F06-5F5B-441B-AA8F-75E5AF7844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D275D531-C4B1-4CAE-A08A-276E3D3C9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And that dent you’ve made is called a PhD</a:t>
            </a: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A3E06997-C852-4166-BCC2-8F347FAB35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2B8CCA7-27EB-4E47-9119-8CEAF4C43A31}" type="slidenum">
              <a:rPr lang="en-US" altLang="en-US" sz="1200"/>
              <a:pPr/>
              <a:t>16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A4760AA8-55F6-486F-B9E5-FDCDB6B4FE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7ACDABAC-A75B-4C5A-9B25-BAEC27F5E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Of course, the world looks different to you now…</a:t>
            </a: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FE37E40C-0733-4585-953E-B1982A7736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EC0BE4B-427F-461E-B086-93B327F04410}" type="slidenum">
              <a:rPr lang="en-US" altLang="en-US" sz="1200"/>
              <a:pPr/>
              <a:t>17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2C52CFCB-433A-428A-BEF6-9DA360D2D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9A20A4E5-D100-4366-88B0-D3E60A84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So don’t forget the bigger picture</a:t>
            </a: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1318D84A-6416-4F1D-A223-B43C6ABEA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D8A7EF5-40A5-4E8F-B32B-8DD28F4CC177}" type="slidenum">
              <a:rPr lang="en-US" altLang="en-US" sz="1200"/>
              <a:pPr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3FAE38A0-52EC-4866-92DA-C34E0456A1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23E27251-5EA8-4377-A180-E50E7E410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Smarts is not enough.  Persistence, hard work, are key</a:t>
            </a:r>
          </a:p>
        </p:txBody>
      </p:sp>
      <p:sp>
        <p:nvSpPr>
          <p:cNvPr id="51203" name="Slide Number Placeholder 3">
            <a:extLst>
              <a:ext uri="{FF2B5EF4-FFF2-40B4-BE49-F238E27FC236}">
                <a16:creationId xmlns:a16="http://schemas.microsoft.com/office/drawing/2014/main" id="{B215ADEF-DE87-4C98-ADA4-E67DA011E6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9A64838-1D48-480A-BC5A-75135937E589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25E0850E-F371-4C59-BD18-0736D49FFD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2AE27E9E-57A6-497F-8122-B66C2AAF7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Ask students, write on board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3DE63B6B-12A2-4F33-8933-778F91BE67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5D84F0E-0E35-457D-91DE-50001CDDB0E7}" type="slidenum">
              <a:rPr lang="en-US" altLang="en-US" sz="1200"/>
              <a:pPr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4176D8E0-86CA-4AA5-B455-0E6CAEDA69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D9F69672-7D0A-403D-AFAA-3AF7BE97A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Time management:  Balance work, life.  Success is not hours, it’s results.</a:t>
            </a: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C21A986A-218D-4567-82A9-06C274E789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72A3207-DDC5-4552-95D9-B4F104122338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031">
            <a:extLst>
              <a:ext uri="{FF2B5EF4-FFF2-40B4-BE49-F238E27FC236}">
                <a16:creationId xmlns:a16="http://schemas.microsoft.com/office/drawing/2014/main" id="{217B65B7-17D8-4569-93CC-C88DA5F893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9064CA3-22CC-4D70-8EC3-9A904871D283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A4B12F03-0FDC-44DB-856F-E0AD32CC45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9269F4C-5681-4680-A2CA-AF8FF3F049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Introduce self, research, informal/discussion nature of course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id="{8FE77019-3314-4FDD-AE3F-AEBAA19F8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4" name="Notes Placeholder 2">
            <a:extLst>
              <a:ext uri="{FF2B5EF4-FFF2-40B4-BE49-F238E27FC236}">
                <a16:creationId xmlns:a16="http://schemas.microsoft.com/office/drawing/2014/main" id="{48CA8B0B-341E-447F-A78E-5B4A57E74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Time management:  Balance work, life.  Success is not hours, it’s results.</a:t>
            </a:r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DFE08EBB-5A1B-46FB-9085-78922B75BC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806273F-1F56-4611-9010-5694958C8DAF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DB2DD0EB-D585-4F81-B7C0-D07D233C5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ECB4199C-7AA6-4BDF-BC57-675DE54FE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Time management:  Balance work, life.  Success is not hours, it’s results.</a:t>
            </a:r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8A31447C-F2AD-4090-B449-D1C3796C4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0E10646-304C-4005-8AA2-C021E8AAC08E}" type="slidenum">
              <a:rPr lang="en-US" altLang="en-US" sz="1200"/>
              <a:pPr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C05DD26F-E954-4DE9-9CC7-9DFD1D688A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A1E88B66-2261-4ABD-9134-A48C7AD89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F9732850-1C1A-4564-9EB2-0E1843A4EC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CC2F87F-6902-441D-84A3-4E48F39FE2E5}" type="slidenum">
              <a:rPr lang="en-US" altLang="en-US" sz="1200"/>
              <a:pPr/>
              <a:t>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18ECDA02-726E-421E-82D3-5132F4A50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29DF3EB6-202C-4678-B324-BB0ED84E8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Papers, tools (env, script/plot, writing, r), presenting results</a:t>
            </a: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B26821E5-E0D7-4006-866D-F74BA1CF56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CABFFAF-1123-4DD0-8DFF-7FDC6BFA16B9}" type="slidenum">
              <a:rPr lang="en-US" altLang="en-US" sz="1200"/>
              <a:pPr/>
              <a:t>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01EDCE1B-69D8-48DC-8D5B-67DF0F052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CDC115D6-24CE-461E-B4A3-9955C750A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Imagine a circle that contains all human knowledge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32F7A753-2CFB-4CC9-BCFE-753FEFD8D6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B8A5B10-FE47-4368-BD66-5CD41EA40886}" type="slidenum">
              <a:rPr lang="en-US" altLang="en-US" sz="1200"/>
              <a:pPr/>
              <a:t>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705614EA-5A20-41AB-A3A1-8BF0D1232F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B3E6D3E8-0453-45C8-974F-6CFE4AD9B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By the time you finish elementary school, you know a little</a:t>
            </a: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C53FB72D-6AFB-4E79-A6BB-5D4652F334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9970BB3-CD6E-43C8-BD3C-2FEC329FBA5B}" type="slidenum">
              <a:rPr lang="en-US" altLang="en-US" sz="120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9AA960BB-87F1-4478-AB0D-2D11B2BAA0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A7B07B31-CEDF-4EA4-AEA8-E3F717384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By the time you finish high school, you know a bit more</a:t>
            </a: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563B53CD-1B04-42BE-925F-21663FE3E8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71292A7-C2AC-44DD-8018-CDDB966A1294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BA246187-FAB0-414B-A5E3-CB8A940D33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A5A95FE5-B47C-45F9-B783-7CEE61303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With a BS, you begin to develop a specialty</a:t>
            </a: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3108799A-B737-461F-BBD7-87E1EB13A7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383FB83-296F-485F-8F77-8C28962B0479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E937F47C-AB1C-46FA-82FD-F3C89B6F94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3795E7E9-46A9-45C9-99A8-7BD45C320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An MS deepens that specialty</a:t>
            </a: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18DC0FE7-5D8E-4796-A81A-48894DB14E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6E602D4-518F-4D89-9D55-CAB98D3EFCA5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9">
            <a:extLst>
              <a:ext uri="{FF2B5EF4-FFF2-40B4-BE49-F238E27FC236}">
                <a16:creationId xmlns:a16="http://schemas.microsoft.com/office/drawing/2014/main" id="{248CA9F3-C65D-4812-AEFB-9DEA1B822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67000"/>
            <a:ext cx="9144000" cy="152400"/>
          </a:xfrm>
          <a:prstGeom prst="rect">
            <a:avLst/>
          </a:prstGeom>
          <a:gradFill rotWithShape="0">
            <a:gsLst>
              <a:gs pos="0">
                <a:srgbClr val="333399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5" name="Picture 1030" descr="pitt_bluegold_sig2">
            <a:extLst>
              <a:ext uri="{FF2B5EF4-FFF2-40B4-BE49-F238E27FC236}">
                <a16:creationId xmlns:a16="http://schemas.microsoft.com/office/drawing/2014/main" id="{024D6B32-BD54-4C7A-9BAA-48238557D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6227763"/>
            <a:ext cx="3522663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0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28">
            <a:extLst>
              <a:ext uri="{FF2B5EF4-FFF2-40B4-BE49-F238E27FC236}">
                <a16:creationId xmlns:a16="http://schemas.microsoft.com/office/drawing/2014/main" id="{34EB8C88-BFCC-4858-9B0F-41FC0AD9649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6553200" y="6248400"/>
            <a:ext cx="1905000" cy="457200"/>
          </a:xfrm>
          <a:ln>
            <a:miter lim="800000"/>
            <a:headEnd/>
            <a:tailEnd/>
          </a:ln>
        </p:spPr>
        <p:txBody>
          <a:bodyPr anchor="t"/>
          <a:lstStyle>
            <a:lvl1pPr>
              <a:defRPr sz="1400">
                <a:ea typeface="Osaka" pitchFamily="-84" charset="-128"/>
              </a:defRPr>
            </a:lvl1pPr>
          </a:lstStyle>
          <a:p>
            <a:fld id="{956181CA-032E-4C3F-82CB-7EC38B7C71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276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F6242-CD63-4E6E-915B-F3D84B99141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2 of XX</a:t>
            </a:r>
          </a:p>
        </p:txBody>
      </p:sp>
    </p:spTree>
    <p:extLst>
      <p:ext uri="{BB962C8B-B14F-4D97-AF65-F5344CB8AC3E}">
        <p14:creationId xmlns:p14="http://schemas.microsoft.com/office/powerpoint/2010/main" val="303352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F615B-00B1-4F96-B8D1-87444D93D98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2 of XX</a:t>
            </a:r>
          </a:p>
        </p:txBody>
      </p:sp>
    </p:spTree>
    <p:extLst>
      <p:ext uri="{BB962C8B-B14F-4D97-AF65-F5344CB8AC3E}">
        <p14:creationId xmlns:p14="http://schemas.microsoft.com/office/powerpoint/2010/main" val="2950877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57B58B-9DD8-44BC-B09E-7F25A43BAD2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2 of XX</a:t>
            </a:r>
          </a:p>
        </p:txBody>
      </p:sp>
    </p:spTree>
    <p:extLst>
      <p:ext uri="{BB962C8B-B14F-4D97-AF65-F5344CB8AC3E}">
        <p14:creationId xmlns:p14="http://schemas.microsoft.com/office/powerpoint/2010/main" val="346968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1AD236-B935-4876-A256-E1CD6F1C048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2 of XX</a:t>
            </a:r>
          </a:p>
        </p:txBody>
      </p:sp>
    </p:spTree>
    <p:extLst>
      <p:ext uri="{BB962C8B-B14F-4D97-AF65-F5344CB8AC3E}">
        <p14:creationId xmlns:p14="http://schemas.microsoft.com/office/powerpoint/2010/main" val="3492920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FF41D-837A-4BF0-9520-52A583F94EA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2 of XX</a:t>
            </a:r>
          </a:p>
        </p:txBody>
      </p:sp>
    </p:spTree>
    <p:extLst>
      <p:ext uri="{BB962C8B-B14F-4D97-AF65-F5344CB8AC3E}">
        <p14:creationId xmlns:p14="http://schemas.microsoft.com/office/powerpoint/2010/main" val="3285920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026D6DD-AED9-4D1C-80D3-1584744ACC8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2 of XX</a:t>
            </a:r>
          </a:p>
        </p:txBody>
      </p:sp>
    </p:spTree>
    <p:extLst>
      <p:ext uri="{BB962C8B-B14F-4D97-AF65-F5344CB8AC3E}">
        <p14:creationId xmlns:p14="http://schemas.microsoft.com/office/powerpoint/2010/main" val="3402500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AC9EEA-0D0D-4E87-9BBC-B3610B7B303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2 of XX</a:t>
            </a:r>
          </a:p>
        </p:txBody>
      </p:sp>
    </p:spTree>
    <p:extLst>
      <p:ext uri="{BB962C8B-B14F-4D97-AF65-F5344CB8AC3E}">
        <p14:creationId xmlns:p14="http://schemas.microsoft.com/office/powerpoint/2010/main" val="2456724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B66ED-8865-4EF9-970B-91836D44106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2 of XX</a:t>
            </a:r>
          </a:p>
        </p:txBody>
      </p:sp>
    </p:spTree>
    <p:extLst>
      <p:ext uri="{BB962C8B-B14F-4D97-AF65-F5344CB8AC3E}">
        <p14:creationId xmlns:p14="http://schemas.microsoft.com/office/powerpoint/2010/main" val="249599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8EF3B-2C99-4C64-9D29-B7F676D9D86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2 of XX</a:t>
            </a:r>
          </a:p>
        </p:txBody>
      </p:sp>
    </p:spTree>
    <p:extLst>
      <p:ext uri="{BB962C8B-B14F-4D97-AF65-F5344CB8AC3E}">
        <p14:creationId xmlns:p14="http://schemas.microsoft.com/office/powerpoint/2010/main" val="57918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B5E40-4351-44B9-ABE9-52FCB49DEEC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2 of XX</a:t>
            </a:r>
          </a:p>
        </p:txBody>
      </p:sp>
    </p:spTree>
    <p:extLst>
      <p:ext uri="{BB962C8B-B14F-4D97-AF65-F5344CB8AC3E}">
        <p14:creationId xmlns:p14="http://schemas.microsoft.com/office/powerpoint/2010/main" val="1956274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BA45EC81-7F4A-4731-AB08-4F7FF574E54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031" name="Rectangle 3">
              <a:extLst>
                <a:ext uri="{FF2B5EF4-FFF2-40B4-BE49-F238E27FC236}">
                  <a16:creationId xmlns:a16="http://schemas.microsoft.com/office/drawing/2014/main" id="{BE3A880A-4AF1-4BD8-A780-BC513BA2E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76"/>
            </a:xfrm>
            <a:prstGeom prst="rect">
              <a:avLst/>
            </a:prstGeom>
            <a:gradFill rotWithShape="0">
              <a:gsLst>
                <a:gs pos="0">
                  <a:srgbClr val="E6E78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2" name="Rectangle 4">
              <a:extLst>
                <a:ext uri="{FF2B5EF4-FFF2-40B4-BE49-F238E27FC236}">
                  <a16:creationId xmlns:a16="http://schemas.microsoft.com/office/drawing/2014/main" id="{AA453DCC-0BB4-48DC-9716-37A0C89AF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76"/>
              <a:ext cx="5760" cy="48"/>
            </a:xfrm>
            <a:prstGeom prst="rect">
              <a:avLst/>
            </a:prstGeom>
            <a:gradFill rotWithShape="0">
              <a:gsLst>
                <a:gs pos="0">
                  <a:srgbClr val="333399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027" name="Rectangle 5">
            <a:extLst>
              <a:ext uri="{FF2B5EF4-FFF2-40B4-BE49-F238E27FC236}">
                <a16:creationId xmlns:a16="http://schemas.microsoft.com/office/drawing/2014/main" id="{EA44817F-1301-4F43-B5C6-8980C79AB4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6">
            <a:extLst>
              <a:ext uri="{FF2B5EF4-FFF2-40B4-BE49-F238E27FC236}">
                <a16:creationId xmlns:a16="http://schemas.microsoft.com/office/drawing/2014/main" id="{7E882C68-E5E3-4A09-A3B6-366B6739D5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9" name="Picture 10" descr="pitt_bluegold_seal6">
            <a:extLst>
              <a:ext uri="{FF2B5EF4-FFF2-40B4-BE49-F238E27FC236}">
                <a16:creationId xmlns:a16="http://schemas.microsoft.com/office/drawing/2014/main" id="{16D3C79C-4A0D-4139-8DDC-D63A48B64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814388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5138C81-8848-415D-8503-719295658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A96916A-0674-4465-9932-22BDAF539500}" type="slidenum">
              <a:rPr lang="en-US" altLang="en-US"/>
              <a:pPr/>
              <a:t>‹#›</a:t>
            </a:fld>
            <a:r>
              <a:rPr lang="en-US" altLang="en-US"/>
              <a:t> of 23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charset="0"/>
          <a:ea typeface="Osaka" charset="-128"/>
          <a:cs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charset="0"/>
          <a:ea typeface="Osaka" charset="-128"/>
          <a:cs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charset="0"/>
          <a:ea typeface="Osaka" charset="-128"/>
          <a:cs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charset="0"/>
          <a:ea typeface="Osaka" charset="-128"/>
          <a:cs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charset="0"/>
          <a:ea typeface="Osaka" charset="-128"/>
          <a:cs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charset="0"/>
          <a:ea typeface="Osaka" charset="-128"/>
          <a:cs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charset="0"/>
          <a:ea typeface="Osaka" charset="-128"/>
          <a:cs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46AA"/>
        </a:buClr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46AA"/>
        </a:buClr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0046AA"/>
        </a:buClr>
        <a:buFont typeface="Monotype Sorts" pitchFamily="-84" charset="2"/>
        <a:buChar char="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0046AA"/>
        </a:buClr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0046AA"/>
        </a:buClr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rgbClr val="0046AA"/>
        </a:buClr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rgbClr val="0046AA"/>
        </a:buClr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rgbClr val="0046AA"/>
        </a:buClr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rgbClr val="0046AA"/>
        </a:buClr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19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5">
            <a:extLst>
              <a:ext uri="{FF2B5EF4-FFF2-40B4-BE49-F238E27FC236}">
                <a16:creationId xmlns:a16="http://schemas.microsoft.com/office/drawing/2014/main" id="{713A0609-631A-4B00-A313-42949A2CB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>
            <a:extLst>
              <a:ext uri="{FF2B5EF4-FFF2-40B4-BE49-F238E27FC236}">
                <a16:creationId xmlns:a16="http://schemas.microsoft.com/office/drawing/2014/main" id="{ADA758E4-1223-4BE2-80B7-AE8EDF71AAB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838200"/>
            <a:ext cx="5562600" cy="1409700"/>
          </a:xfrm>
        </p:spPr>
        <p:txBody>
          <a:bodyPr anchor="b"/>
          <a:lstStyle/>
          <a:p>
            <a:pPr algn="l" eaLnBrk="1" hangingPunct="1"/>
            <a:r>
              <a:rPr lang="en-US" altLang="en-US">
                <a:solidFill>
                  <a:schemeClr val="bg1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Introduction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39DF53B-64B1-4A50-A73D-9684261D2C3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4000" y="2298700"/>
            <a:ext cx="6477000" cy="1206500"/>
          </a:xfrm>
        </p:spPr>
        <p:txBody>
          <a:bodyPr/>
          <a:lstStyle/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sz="2200" dirty="0">
                <a:solidFill>
                  <a:srgbClr val="CCCC90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CS 2001: Research Topics in Computer Science</a:t>
            </a:r>
          </a:p>
          <a:p>
            <a:pPr algn="l" eaLnBrk="1" hangingPunct="1">
              <a:buFont typeface="Wingdings" panose="05000000000000000000" pitchFamily="2" charset="2"/>
              <a:buNone/>
            </a:pPr>
            <a:r>
              <a:rPr lang="en-US" altLang="en-US" sz="2200" dirty="0">
                <a:solidFill>
                  <a:srgbClr val="CCCC90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Fall 2019</a:t>
            </a:r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6DA03250-989F-4261-A173-B39DDCA82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3784600"/>
            <a:ext cx="54864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000000"/>
              </a:buClr>
            </a:pPr>
            <a:r>
              <a:rPr lang="en-US" altLang="en-US" sz="1600">
                <a:solidFill>
                  <a:srgbClr val="CCCC90"/>
                </a:solidFill>
                <a:latin typeface="Georgia" panose="02040502050405020303" pitchFamily="18" charset="0"/>
              </a:rPr>
              <a:t>Dietrich School of Arts of and Sciences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altLang="en-US" sz="1600">
                <a:solidFill>
                  <a:srgbClr val="CCCC90"/>
                </a:solidFill>
                <a:latin typeface="Georgia" panose="02040502050405020303" pitchFamily="18" charset="0"/>
              </a:rPr>
              <a:t>Department of Computer Science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IllustratedGuidePhD-Matt-Might (dragged).pdf">
            <a:extLst>
              <a:ext uri="{FF2B5EF4-FFF2-40B4-BE49-F238E27FC236}">
                <a16:creationId xmlns:a16="http://schemas.microsoft.com/office/drawing/2014/main" id="{8FB9CDA1-4C7C-4F1C-9937-3F25B06E9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979488"/>
            <a:ext cx="7837488" cy="587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itle 1">
            <a:extLst>
              <a:ext uri="{FF2B5EF4-FFF2-40B4-BE49-F238E27FC236}">
                <a16:creationId xmlns:a16="http://schemas.microsoft.com/office/drawing/2014/main" id="{C7FF49B6-D5AC-4D5D-A9CB-DFC2FB30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 PhD?</a:t>
            </a:r>
          </a:p>
        </p:txBody>
      </p:sp>
      <p:sp>
        <p:nvSpPr>
          <p:cNvPr id="31747" name="TextBox 4">
            <a:extLst>
              <a:ext uri="{FF2B5EF4-FFF2-40B4-BE49-F238E27FC236}">
                <a16:creationId xmlns:a16="http://schemas.microsoft.com/office/drawing/2014/main" id="{41FE8DDE-30A6-46A2-848B-FDB9EAEF3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50" y="6581775"/>
            <a:ext cx="2597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/>
              <a:t>Borrowed from http://matt.might.net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 descr="IllustratedGuidePhD-Matt-Might (dragged).pdf">
            <a:extLst>
              <a:ext uri="{FF2B5EF4-FFF2-40B4-BE49-F238E27FC236}">
                <a16:creationId xmlns:a16="http://schemas.microsoft.com/office/drawing/2014/main" id="{3B62E996-E983-4163-BCF1-77D2D2B89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90600"/>
            <a:ext cx="7823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itle 1">
            <a:extLst>
              <a:ext uri="{FF2B5EF4-FFF2-40B4-BE49-F238E27FC236}">
                <a16:creationId xmlns:a16="http://schemas.microsoft.com/office/drawing/2014/main" id="{E69157D7-CC0D-47AB-BB60-6EA4B57CF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 PhD?</a:t>
            </a:r>
          </a:p>
        </p:txBody>
      </p:sp>
      <p:sp>
        <p:nvSpPr>
          <p:cNvPr id="33795" name="TextBox 4">
            <a:extLst>
              <a:ext uri="{FF2B5EF4-FFF2-40B4-BE49-F238E27FC236}">
                <a16:creationId xmlns:a16="http://schemas.microsoft.com/office/drawing/2014/main" id="{4A550153-86CA-4AF5-AC68-642951B9C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50" y="6581775"/>
            <a:ext cx="2597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/>
              <a:t>Borrowed from http://matt.might.net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IllustratedGuidePhD-Matt-Might (dragged).pdf">
            <a:extLst>
              <a:ext uri="{FF2B5EF4-FFF2-40B4-BE49-F238E27FC236}">
                <a16:creationId xmlns:a16="http://schemas.microsoft.com/office/drawing/2014/main" id="{6F6F1483-4B62-4695-8D2D-70A9BE9E8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90600"/>
            <a:ext cx="7824787" cy="586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itle 1">
            <a:extLst>
              <a:ext uri="{FF2B5EF4-FFF2-40B4-BE49-F238E27FC236}">
                <a16:creationId xmlns:a16="http://schemas.microsoft.com/office/drawing/2014/main" id="{137A6270-36C5-4347-9A9C-C4F4DE66E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 PhD?</a:t>
            </a:r>
          </a:p>
        </p:txBody>
      </p:sp>
      <p:sp>
        <p:nvSpPr>
          <p:cNvPr id="35843" name="TextBox 4">
            <a:extLst>
              <a:ext uri="{FF2B5EF4-FFF2-40B4-BE49-F238E27FC236}">
                <a16:creationId xmlns:a16="http://schemas.microsoft.com/office/drawing/2014/main" id="{C79E71D0-9FBC-4504-A1A6-3830D4867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50" y="6581775"/>
            <a:ext cx="2597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/>
              <a:t>Borrowed from http://matt.might.net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IllustratedGuidePhD-Matt-Might (dragged).pdf">
            <a:extLst>
              <a:ext uri="{FF2B5EF4-FFF2-40B4-BE49-F238E27FC236}">
                <a16:creationId xmlns:a16="http://schemas.microsoft.com/office/drawing/2014/main" id="{2282E9ED-C973-410D-AF0F-DC406CF7A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90600"/>
            <a:ext cx="7823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itle 1">
            <a:extLst>
              <a:ext uri="{FF2B5EF4-FFF2-40B4-BE49-F238E27FC236}">
                <a16:creationId xmlns:a16="http://schemas.microsoft.com/office/drawing/2014/main" id="{41200BE3-3568-4704-8A7A-5733B51C7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 PhD?</a:t>
            </a:r>
          </a:p>
        </p:txBody>
      </p:sp>
      <p:sp>
        <p:nvSpPr>
          <p:cNvPr id="37891" name="TextBox 4">
            <a:extLst>
              <a:ext uri="{FF2B5EF4-FFF2-40B4-BE49-F238E27FC236}">
                <a16:creationId xmlns:a16="http://schemas.microsoft.com/office/drawing/2014/main" id="{3ECE31D6-5671-49D0-96AF-95D254DF4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50" y="6581775"/>
            <a:ext cx="2597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/>
              <a:t>Borrowed from http://matt.might.net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 descr="IllustratedGuidePhD-Matt-Might (dragged).pdf">
            <a:extLst>
              <a:ext uri="{FF2B5EF4-FFF2-40B4-BE49-F238E27FC236}">
                <a16:creationId xmlns:a16="http://schemas.microsoft.com/office/drawing/2014/main" id="{CAF636A5-E613-423F-8819-E53C740F0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2188"/>
            <a:ext cx="7821613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itle 1">
            <a:extLst>
              <a:ext uri="{FF2B5EF4-FFF2-40B4-BE49-F238E27FC236}">
                <a16:creationId xmlns:a16="http://schemas.microsoft.com/office/drawing/2014/main" id="{E61F6C03-5E4F-42AB-B43D-21E788FDE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 PhD?</a:t>
            </a:r>
          </a:p>
        </p:txBody>
      </p:sp>
      <p:sp>
        <p:nvSpPr>
          <p:cNvPr id="39939" name="TextBox 4">
            <a:extLst>
              <a:ext uri="{FF2B5EF4-FFF2-40B4-BE49-F238E27FC236}">
                <a16:creationId xmlns:a16="http://schemas.microsoft.com/office/drawing/2014/main" id="{7DFB75B7-8A60-4C65-9CAE-89BDB4DD7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50" y="6581775"/>
            <a:ext cx="2597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/>
              <a:t>Borrowed from http://matt.might.net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IllustratedGuidePhD-Matt-Might (dragged).pdf">
            <a:extLst>
              <a:ext uri="{FF2B5EF4-FFF2-40B4-BE49-F238E27FC236}">
                <a16:creationId xmlns:a16="http://schemas.microsoft.com/office/drawing/2014/main" id="{65EE06BC-2A97-4188-88A0-A9392F530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2188"/>
            <a:ext cx="7821613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itle 1">
            <a:extLst>
              <a:ext uri="{FF2B5EF4-FFF2-40B4-BE49-F238E27FC236}">
                <a16:creationId xmlns:a16="http://schemas.microsoft.com/office/drawing/2014/main" id="{75A4E73C-2E75-4F18-A342-3EC6BF399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 PhD?</a:t>
            </a:r>
          </a:p>
        </p:txBody>
      </p:sp>
      <p:sp>
        <p:nvSpPr>
          <p:cNvPr id="41987" name="TextBox 4">
            <a:extLst>
              <a:ext uri="{FF2B5EF4-FFF2-40B4-BE49-F238E27FC236}">
                <a16:creationId xmlns:a16="http://schemas.microsoft.com/office/drawing/2014/main" id="{4DCB4F79-C983-45FD-AE48-AB639065A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50" y="6581775"/>
            <a:ext cx="2597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/>
              <a:t>Borrowed from http://matt.might.net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 descr="IllustratedGuidePhD-Matt-Might (dragged).pdf">
            <a:extLst>
              <a:ext uri="{FF2B5EF4-FFF2-40B4-BE49-F238E27FC236}">
                <a16:creationId xmlns:a16="http://schemas.microsoft.com/office/drawing/2014/main" id="{8D7D5E0E-EC11-47C6-90E9-E434750CD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77900"/>
            <a:ext cx="7839075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itle 1">
            <a:extLst>
              <a:ext uri="{FF2B5EF4-FFF2-40B4-BE49-F238E27FC236}">
                <a16:creationId xmlns:a16="http://schemas.microsoft.com/office/drawing/2014/main" id="{6D595759-C5F0-46A8-B854-0058247D0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 PhD?</a:t>
            </a:r>
          </a:p>
        </p:txBody>
      </p:sp>
      <p:sp>
        <p:nvSpPr>
          <p:cNvPr id="44035" name="TextBox 4">
            <a:extLst>
              <a:ext uri="{FF2B5EF4-FFF2-40B4-BE49-F238E27FC236}">
                <a16:creationId xmlns:a16="http://schemas.microsoft.com/office/drawing/2014/main" id="{BF61834A-0FCF-458D-A10A-AA0B9191E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50" y="6581775"/>
            <a:ext cx="2597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/>
              <a:t>Borrowed from http://matt.might.net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IllustratedGuidePhD-Matt-Might (dragged).pdf">
            <a:extLst>
              <a:ext uri="{FF2B5EF4-FFF2-40B4-BE49-F238E27FC236}">
                <a16:creationId xmlns:a16="http://schemas.microsoft.com/office/drawing/2014/main" id="{5ED7172D-687C-4FBD-B997-A6AF5D08E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2188"/>
            <a:ext cx="7821613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itle 1">
            <a:extLst>
              <a:ext uri="{FF2B5EF4-FFF2-40B4-BE49-F238E27FC236}">
                <a16:creationId xmlns:a16="http://schemas.microsoft.com/office/drawing/2014/main" id="{D669B612-60D5-49DD-83DA-821FD8D27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 PhD?</a:t>
            </a:r>
          </a:p>
        </p:txBody>
      </p:sp>
      <p:sp>
        <p:nvSpPr>
          <p:cNvPr id="46083" name="TextBox 4">
            <a:extLst>
              <a:ext uri="{FF2B5EF4-FFF2-40B4-BE49-F238E27FC236}">
                <a16:creationId xmlns:a16="http://schemas.microsoft.com/office/drawing/2014/main" id="{8568E66A-BACE-4E80-AAFF-50CA517B2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50" y="6581775"/>
            <a:ext cx="2597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/>
              <a:t>Borrowed from http://matt.might.net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IllustratedGuidePhD-Matt-Might (dragged).pdf">
            <a:extLst>
              <a:ext uri="{FF2B5EF4-FFF2-40B4-BE49-F238E27FC236}">
                <a16:creationId xmlns:a16="http://schemas.microsoft.com/office/drawing/2014/main" id="{B555EE38-A134-4857-BFB3-5116C6C20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71550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Title 1">
            <a:extLst>
              <a:ext uri="{FF2B5EF4-FFF2-40B4-BE49-F238E27FC236}">
                <a16:creationId xmlns:a16="http://schemas.microsoft.com/office/drawing/2014/main" id="{CEE7F6C4-EB3A-407D-95CE-08D5FAE51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 PhD?</a:t>
            </a:r>
          </a:p>
        </p:txBody>
      </p:sp>
      <p:sp>
        <p:nvSpPr>
          <p:cNvPr id="48131" name="TextBox 4">
            <a:extLst>
              <a:ext uri="{FF2B5EF4-FFF2-40B4-BE49-F238E27FC236}">
                <a16:creationId xmlns:a16="http://schemas.microsoft.com/office/drawing/2014/main" id="{CC0B88B1-6BE5-4226-9552-E415394B1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50" y="6581775"/>
            <a:ext cx="2597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/>
              <a:t>Borrowed from http://matt.might.net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D5AF67-7C71-477D-AE5B-DC5C01EE3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505200"/>
            <a:ext cx="3575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000" b="1">
                <a:latin typeface="Trebuchet MS" panose="020B0603020202020204" pitchFamily="34" charset="0"/>
              </a:rPr>
              <a:t>Keep Pushing.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E1B8726D-D906-452E-82C9-DCF98E25E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So… What </a:t>
            </a:r>
            <a:r>
              <a:rPr lang="en-US" altLang="en-US" i="1"/>
              <a:t>is</a:t>
            </a:r>
            <a:r>
              <a:rPr lang="en-US" altLang="en-US"/>
              <a:t> a PhD?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6A0A79F3-F26D-4659-A302-A44F4B2B0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sz="3200"/>
              <a:t>A PhD is a process!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altLang="en-US" sz="200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000"/>
              <a:t>A demoralizing process at times…</a:t>
            </a:r>
          </a:p>
          <a:p>
            <a:pPr lvl="1"/>
            <a:r>
              <a:rPr lang="en-US" altLang="en-US" sz="1800"/>
              <a:t>So much has been done already, how do I keep up?</a:t>
            </a:r>
          </a:p>
          <a:p>
            <a:pPr lvl="1"/>
            <a:r>
              <a:rPr lang="en-US" altLang="en-US" sz="1800"/>
              <a:t>What </a:t>
            </a:r>
            <a:r>
              <a:rPr lang="en-US" altLang="en-US" sz="1800">
                <a:solidFill>
                  <a:srgbClr val="FF0000"/>
                </a:solidFill>
              </a:rPr>
              <a:t>new</a:t>
            </a:r>
            <a:r>
              <a:rPr lang="en-US" altLang="en-US" sz="1800"/>
              <a:t> problem should I be solving?</a:t>
            </a:r>
          </a:p>
          <a:p>
            <a:pPr lvl="1"/>
            <a:r>
              <a:rPr lang="en-US" altLang="en-US" sz="1800"/>
              <a:t>Solving this problem is </a:t>
            </a:r>
            <a:r>
              <a:rPr lang="en-US" altLang="en-US" sz="1800">
                <a:solidFill>
                  <a:srgbClr val="FF0000"/>
                </a:solidFill>
              </a:rPr>
              <a:t>way harder</a:t>
            </a:r>
            <a:r>
              <a:rPr lang="en-US" altLang="en-US" sz="1800"/>
              <a:t> than I thought it would be…</a:t>
            </a:r>
          </a:p>
          <a:p>
            <a:pPr lvl="1"/>
            <a:r>
              <a:rPr lang="en-US" altLang="en-US" sz="1800"/>
              <a:t>Why doesn’t my code (or code that I’ve borrowed) work?!</a:t>
            </a:r>
          </a:p>
          <a:p>
            <a:pPr lvl="1"/>
            <a:r>
              <a:rPr lang="en-US" altLang="en-US" sz="1800"/>
              <a:t>Why do my papers keep getting rejected?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altLang="en-US" sz="220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000"/>
              <a:t>But a process that will educate you greatly</a:t>
            </a:r>
          </a:p>
          <a:p>
            <a:pPr lvl="1"/>
            <a:r>
              <a:rPr lang="en-US" altLang="en-US" sz="1800"/>
              <a:t>Problem identification and solving</a:t>
            </a:r>
          </a:p>
          <a:p>
            <a:pPr lvl="1"/>
            <a:r>
              <a:rPr lang="en-US" altLang="en-US" sz="1800"/>
              <a:t>Persistence and hard work</a:t>
            </a:r>
          </a:p>
          <a:p>
            <a:pPr lvl="1"/>
            <a:r>
              <a:rPr lang="en-US" altLang="en-US" sz="1800"/>
              <a:t>Clear (written and spoken) communication skills</a:t>
            </a:r>
          </a:p>
          <a:p>
            <a:pPr lvl="1"/>
            <a:r>
              <a:rPr lang="en-US" altLang="en-US" sz="1800"/>
              <a:t>Team work, management, and mentoring</a:t>
            </a:r>
          </a:p>
          <a:p>
            <a:pPr lvl="1"/>
            <a:endParaRPr lang="en-US" altLang="en-US"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68117E-F853-4AC0-B64C-8C302BBCA1AC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1371600"/>
            <a:ext cx="4114800" cy="609600"/>
            <a:chOff x="2514600" y="1371600"/>
            <a:chExt cx="4114800" cy="6096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E64A98C-A142-4458-8022-F7A70EC43F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14600" y="1371600"/>
              <a:ext cx="4114800" cy="0"/>
            </a:xfrm>
            <a:prstGeom prst="line">
              <a:avLst/>
            </a:prstGeom>
            <a:noFill/>
            <a:ln w="25400">
              <a:solidFill>
                <a:srgbClr val="BA0202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0DD9D83-A282-4FCA-80C0-13623967D16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14600" y="1981200"/>
              <a:ext cx="4114800" cy="0"/>
            </a:xfrm>
            <a:prstGeom prst="line">
              <a:avLst/>
            </a:prstGeom>
            <a:noFill/>
            <a:ln w="25400">
              <a:solidFill>
                <a:srgbClr val="BA0202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A47ACEA4-6DF2-4B8A-9A01-F8F8F07A34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Administrivia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A157BAE5-2504-41B3-8167-C7DD857F8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924800" cy="3962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i="1" dirty="0"/>
              <a:t>Research Topics in Computer Science</a:t>
            </a:r>
            <a:endParaRPr lang="en-US" altLang="en-US" dirty="0"/>
          </a:p>
          <a:p>
            <a:pPr lvl="1" eaLnBrk="1" hangingPunct="1"/>
            <a:r>
              <a:rPr lang="en-US" altLang="en-US" dirty="0"/>
              <a:t>CS 2001</a:t>
            </a:r>
          </a:p>
          <a:p>
            <a:pPr lvl="1" eaLnBrk="1" hangingPunct="1"/>
            <a:r>
              <a:rPr lang="en-US" altLang="en-US" dirty="0"/>
              <a:t>Monday/Tuesday 1:00 – 2:15PM, F ? - ? (rarely)</a:t>
            </a:r>
          </a:p>
          <a:p>
            <a:pPr lvl="1" eaLnBrk="1" hangingPunct="1"/>
            <a:r>
              <a:rPr lang="en-US" altLang="en-US" dirty="0"/>
              <a:t>6516 Sennott Square</a:t>
            </a:r>
          </a:p>
          <a:p>
            <a:pPr lvl="1" eaLnBrk="1" hangingPunct="1"/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b="1" i="1" dirty="0"/>
              <a:t>Instructor</a:t>
            </a:r>
            <a:endParaRPr lang="en-US" altLang="en-US" dirty="0"/>
          </a:p>
          <a:p>
            <a:pPr lvl="1" eaLnBrk="1" hangingPunct="1"/>
            <a:r>
              <a:rPr lang="en-US" altLang="en-US" dirty="0"/>
              <a:t>Professor Taieb Znati</a:t>
            </a:r>
          </a:p>
          <a:p>
            <a:pPr lvl="1" eaLnBrk="1" hangingPunct="1"/>
            <a:r>
              <a:rPr lang="en-US" altLang="en-US" dirty="0"/>
              <a:t>znati@cs.pitt.edu</a:t>
            </a:r>
          </a:p>
          <a:p>
            <a:pPr lvl="1" eaLnBrk="1" hangingPunct="1"/>
            <a:r>
              <a:rPr lang="en-US" altLang="en-US" dirty="0"/>
              <a:t>6137 Sennott Square</a:t>
            </a:r>
          </a:p>
          <a:p>
            <a:pPr lvl="1" eaLnBrk="1" hangingPunct="1"/>
            <a:r>
              <a:rPr lang="en-US" altLang="en-US" dirty="0"/>
              <a:t>Office Hours:  If my door is open</a:t>
            </a:r>
          </a:p>
        </p:txBody>
      </p:sp>
      <p:sp>
        <p:nvSpPr>
          <p:cNvPr id="17411" name="TextBox 1">
            <a:extLst>
              <a:ext uri="{FF2B5EF4-FFF2-40B4-BE49-F238E27FC236}">
                <a16:creationId xmlns:a16="http://schemas.microsoft.com/office/drawing/2014/main" id="{C0010A38-DBD1-47CE-A90C-0B1D95E20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025" y="5786438"/>
            <a:ext cx="6911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dirty="0"/>
              <a:t>http://www.cs.pitt.edu/~znati/courses/cs2001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BA54819-29A1-4C4C-A33F-8CBBC3C82F0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24000" y="5715000"/>
            <a:ext cx="60960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2CFDD3-60DA-4456-8EB6-724FB426608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24000" y="6324600"/>
            <a:ext cx="60960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521898A-6133-4C14-ABEF-9C4A15944068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2294597"/>
            <a:ext cx="2514600" cy="2133600"/>
            <a:chOff x="4800600" y="2286000"/>
            <a:chExt cx="4191000" cy="1838325"/>
          </a:xfrm>
        </p:grpSpPr>
        <p:sp>
          <p:nvSpPr>
            <p:cNvPr id="17415" name="TextBox 4">
              <a:extLst>
                <a:ext uri="{FF2B5EF4-FFF2-40B4-BE49-F238E27FC236}">
                  <a16:creationId xmlns:a16="http://schemas.microsoft.com/office/drawing/2014/main" id="{B0839261-8B9A-4992-B4DA-DC1B4407C3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600" y="3200400"/>
              <a:ext cx="4191000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FF0000"/>
                  </a:solidFill>
                  <a:latin typeface="Dakota Regular" pitchFamily="-84" charset="0"/>
                </a:rPr>
                <a:t>Email me your Friday schedules so that we can pick a reserved make-up time</a:t>
              </a:r>
            </a:p>
          </p:txBody>
        </p:sp>
        <p:cxnSp>
          <p:nvCxnSpPr>
            <p:cNvPr id="8" name="Curved Connector 7">
              <a:extLst>
                <a:ext uri="{FF2B5EF4-FFF2-40B4-BE49-F238E27FC236}">
                  <a16:creationId xmlns:a16="http://schemas.microsoft.com/office/drawing/2014/main" id="{9ECEF123-1464-42CE-AA94-41C5D3D1730A}"/>
                </a:ext>
              </a:extLst>
            </p:cNvPr>
            <p:cNvCxnSpPr>
              <a:cxnSpLocks noChangeShapeType="1"/>
              <a:stCxn id="17415" idx="0"/>
            </p:cNvCxnSpPr>
            <p:nvPr/>
          </p:nvCxnSpPr>
          <p:spPr bwMode="auto">
            <a:xfrm rot="16200000" flipV="1">
              <a:off x="5848350" y="2152650"/>
              <a:ext cx="914400" cy="1181100"/>
            </a:xfrm>
            <a:prstGeom prst="curvedConnector2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5116A4E0-23E2-4B90-9C2B-1450BDD36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So why would anyone do a PhD?</a:t>
            </a:r>
          </a:p>
        </p:txBody>
      </p:sp>
      <p:pic>
        <p:nvPicPr>
          <p:cNvPr id="52226" name="Picture 3">
            <a:extLst>
              <a:ext uri="{FF2B5EF4-FFF2-40B4-BE49-F238E27FC236}">
                <a16:creationId xmlns:a16="http://schemas.microsoft.com/office/drawing/2014/main" id="{4B35D407-38F9-491E-A10C-D4C5E64B6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8" y="1951038"/>
            <a:ext cx="5383212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D6BD977C-7C48-4948-BCEA-48381E888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The (Abridged) PhD Timeline at Pitt</a:t>
            </a:r>
          </a:p>
        </p:txBody>
      </p:sp>
      <p:cxnSp>
        <p:nvCxnSpPr>
          <p:cNvPr id="54274" name="Straight Arrow Connector 4">
            <a:extLst>
              <a:ext uri="{FF2B5EF4-FFF2-40B4-BE49-F238E27FC236}">
                <a16:creationId xmlns:a16="http://schemas.microsoft.com/office/drawing/2014/main" id="{8DF4421F-D56B-4A8A-ADB5-42B4074BD9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1000" y="3505200"/>
            <a:ext cx="83820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75" name="Straight Connector 6">
            <a:extLst>
              <a:ext uri="{FF2B5EF4-FFF2-40B4-BE49-F238E27FC236}">
                <a16:creationId xmlns:a16="http://schemas.microsoft.com/office/drawing/2014/main" id="{93C99794-5868-4100-8DCE-4D90D61D0BC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6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76" name="Straight Connector 9">
            <a:extLst>
              <a:ext uri="{FF2B5EF4-FFF2-40B4-BE49-F238E27FC236}">
                <a16:creationId xmlns:a16="http://schemas.microsoft.com/office/drawing/2014/main" id="{BB525AC1-3701-43F4-9623-1F5F6598103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19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77" name="Straight Connector 11">
            <a:extLst>
              <a:ext uri="{FF2B5EF4-FFF2-40B4-BE49-F238E27FC236}">
                <a16:creationId xmlns:a16="http://schemas.microsoft.com/office/drawing/2014/main" id="{64E45DBC-11CB-4578-A804-01F2091DAA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62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78" name="Straight Connector 12">
            <a:extLst>
              <a:ext uri="{FF2B5EF4-FFF2-40B4-BE49-F238E27FC236}">
                <a16:creationId xmlns:a16="http://schemas.microsoft.com/office/drawing/2014/main" id="{E7BD6A7B-36DE-4840-BEE1-8E055BFADC4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05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79" name="Straight Connector 13">
            <a:extLst>
              <a:ext uri="{FF2B5EF4-FFF2-40B4-BE49-F238E27FC236}">
                <a16:creationId xmlns:a16="http://schemas.microsoft.com/office/drawing/2014/main" id="{C0586306-2C80-439D-B06E-26FB8FF4BB9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48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80" name="Straight Connector 14">
            <a:extLst>
              <a:ext uri="{FF2B5EF4-FFF2-40B4-BE49-F238E27FC236}">
                <a16:creationId xmlns:a16="http://schemas.microsoft.com/office/drawing/2014/main" id="{0995196A-FBFA-49EB-9786-671B856FCD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91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81" name="TextBox 15">
            <a:extLst>
              <a:ext uri="{FF2B5EF4-FFF2-40B4-BE49-F238E27FC236}">
                <a16:creationId xmlns:a16="http://schemas.microsoft.com/office/drawing/2014/main" id="{8BA1E747-2402-49A4-8CB1-F810E7439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1</a:t>
            </a:r>
          </a:p>
        </p:txBody>
      </p:sp>
      <p:sp>
        <p:nvSpPr>
          <p:cNvPr id="54282" name="TextBox 16">
            <a:extLst>
              <a:ext uri="{FF2B5EF4-FFF2-40B4-BE49-F238E27FC236}">
                <a16:creationId xmlns:a16="http://schemas.microsoft.com/office/drawing/2014/main" id="{95CCDCAE-D056-40B7-9C51-E11CFAD20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2</a:t>
            </a:r>
          </a:p>
        </p:txBody>
      </p:sp>
      <p:sp>
        <p:nvSpPr>
          <p:cNvPr id="54283" name="TextBox 17">
            <a:extLst>
              <a:ext uri="{FF2B5EF4-FFF2-40B4-BE49-F238E27FC236}">
                <a16:creationId xmlns:a16="http://schemas.microsoft.com/office/drawing/2014/main" id="{8589C566-66FF-4CCF-97E4-766B8594F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3</a:t>
            </a:r>
          </a:p>
        </p:txBody>
      </p:sp>
      <p:sp>
        <p:nvSpPr>
          <p:cNvPr id="54284" name="TextBox 18">
            <a:extLst>
              <a:ext uri="{FF2B5EF4-FFF2-40B4-BE49-F238E27FC236}">
                <a16:creationId xmlns:a16="http://schemas.microsoft.com/office/drawing/2014/main" id="{AB217142-43B4-4A02-A914-B554EAFA6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4</a:t>
            </a:r>
          </a:p>
        </p:txBody>
      </p:sp>
      <p:sp>
        <p:nvSpPr>
          <p:cNvPr id="54285" name="TextBox 19">
            <a:extLst>
              <a:ext uri="{FF2B5EF4-FFF2-40B4-BE49-F238E27FC236}">
                <a16:creationId xmlns:a16="http://schemas.microsoft.com/office/drawing/2014/main" id="{1EE11AD5-31F7-4324-95B7-A73FEC026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5</a:t>
            </a:r>
          </a:p>
        </p:txBody>
      </p:sp>
      <p:sp>
        <p:nvSpPr>
          <p:cNvPr id="54286" name="TextBox 20">
            <a:extLst>
              <a:ext uri="{FF2B5EF4-FFF2-40B4-BE49-F238E27FC236}">
                <a16:creationId xmlns:a16="http://schemas.microsoft.com/office/drawing/2014/main" id="{7E821202-6438-4E7E-8863-ECC720930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7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6</a:t>
            </a:r>
          </a:p>
        </p:txBody>
      </p:sp>
      <p:grpSp>
        <p:nvGrpSpPr>
          <p:cNvPr id="65551" name="Group 32">
            <a:extLst>
              <a:ext uri="{FF2B5EF4-FFF2-40B4-BE49-F238E27FC236}">
                <a16:creationId xmlns:a16="http://schemas.microsoft.com/office/drawing/2014/main" id="{E70B92FC-D430-49C9-9BFE-8902F1F55D98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2286000"/>
            <a:ext cx="809625" cy="1295400"/>
            <a:chOff x="76200" y="2286000"/>
            <a:chExt cx="809098" cy="1295400"/>
          </a:xfrm>
        </p:grpSpPr>
        <p:sp>
          <p:nvSpPr>
            <p:cNvPr id="54321" name="Oval 22">
              <a:extLst>
                <a:ext uri="{FF2B5EF4-FFF2-40B4-BE49-F238E27FC236}">
                  <a16:creationId xmlns:a16="http://schemas.microsoft.com/office/drawing/2014/main" id="{9AE42D71-7DC8-4E8A-8B3D-57ED1105A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322" name="TextBox 25">
              <a:extLst>
                <a:ext uri="{FF2B5EF4-FFF2-40B4-BE49-F238E27FC236}">
                  <a16:creationId xmlns:a16="http://schemas.microsoft.com/office/drawing/2014/main" id="{C8B65242-7190-41A8-98E5-A0AAF208FA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" y="2286000"/>
              <a:ext cx="80909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400">
                  <a:latin typeface="Trebuchet MS" panose="020B0603020202020204" pitchFamily="34" charset="0"/>
                </a:rPr>
                <a:t>CS 2001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397B163-C4E5-4672-A3CB-697B373BD18F}"/>
                </a:ext>
              </a:extLst>
            </p:cNvPr>
            <p:cNvCxnSpPr>
              <a:stCxn id="54322" idx="2"/>
              <a:endCxn id="54321" idx="0"/>
            </p:cNvCxnSpPr>
            <p:nvPr/>
          </p:nvCxnSpPr>
          <p:spPr bwMode="auto">
            <a:xfrm>
              <a:off x="480749" y="2593975"/>
              <a:ext cx="204654" cy="83502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5552" name="Group 31">
            <a:extLst>
              <a:ext uri="{FF2B5EF4-FFF2-40B4-BE49-F238E27FC236}">
                <a16:creationId xmlns:a16="http://schemas.microsoft.com/office/drawing/2014/main" id="{846CFB7F-CDDB-4631-AF3F-3563D1F9401B}"/>
              </a:ext>
            </a:extLst>
          </p:cNvPr>
          <p:cNvGrpSpPr>
            <a:grpSpLocks/>
          </p:cNvGrpSpPr>
          <p:nvPr/>
        </p:nvGrpSpPr>
        <p:grpSpPr bwMode="auto">
          <a:xfrm>
            <a:off x="866775" y="2663825"/>
            <a:ext cx="809625" cy="917575"/>
            <a:chOff x="867302" y="2664023"/>
            <a:chExt cx="809098" cy="917377"/>
          </a:xfrm>
        </p:grpSpPr>
        <p:sp>
          <p:nvSpPr>
            <p:cNvPr id="54318" name="Oval 21">
              <a:extLst>
                <a:ext uri="{FF2B5EF4-FFF2-40B4-BE49-F238E27FC236}">
                  <a16:creationId xmlns:a16="http://schemas.microsoft.com/office/drawing/2014/main" id="{B57D1C34-E02B-4C94-8E4F-05408B42F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0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319" name="TextBox 28">
              <a:extLst>
                <a:ext uri="{FF2B5EF4-FFF2-40B4-BE49-F238E27FC236}">
                  <a16:creationId xmlns:a16="http://schemas.microsoft.com/office/drawing/2014/main" id="{C9EC1C45-B691-4CEC-8B5D-8E39D9876D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7302" y="2664023"/>
              <a:ext cx="80909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400">
                  <a:latin typeface="Trebuchet MS" panose="020B0603020202020204" pitchFamily="34" charset="0"/>
                </a:rPr>
                <a:t>CS 2002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BFF8B0B-D5ED-4659-AD2F-1F2B16D39BE4}"/>
                </a:ext>
              </a:extLst>
            </p:cNvPr>
            <p:cNvCxnSpPr>
              <a:stCxn id="54319" idx="2"/>
              <a:endCxn id="54318" idx="0"/>
            </p:cNvCxnSpPr>
            <p:nvPr/>
          </p:nvCxnSpPr>
          <p:spPr bwMode="auto">
            <a:xfrm flipH="1">
              <a:off x="1143347" y="2971932"/>
              <a:ext cx="128504" cy="45710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5553" name="Group 52">
            <a:extLst>
              <a:ext uri="{FF2B5EF4-FFF2-40B4-BE49-F238E27FC236}">
                <a16:creationId xmlns:a16="http://schemas.microsoft.com/office/drawing/2014/main" id="{0A058D5A-AEB9-4A14-AF0F-E5B34656EF46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2359025"/>
            <a:ext cx="1155700" cy="1222375"/>
            <a:chOff x="1371600" y="2359223"/>
            <a:chExt cx="1155372" cy="1222177"/>
          </a:xfrm>
        </p:grpSpPr>
        <p:sp>
          <p:nvSpPr>
            <p:cNvPr id="54315" name="Oval 23">
              <a:extLst>
                <a:ext uri="{FF2B5EF4-FFF2-40B4-BE49-F238E27FC236}">
                  <a16:creationId xmlns:a16="http://schemas.microsoft.com/office/drawing/2014/main" id="{DDF8E963-612F-49BE-8A93-70E4A6C58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6292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316" name="TextBox 33">
              <a:extLst>
                <a:ext uri="{FF2B5EF4-FFF2-40B4-BE49-F238E27FC236}">
                  <a16:creationId xmlns:a16="http://schemas.microsoft.com/office/drawing/2014/main" id="{B96BC724-C6E0-487C-9E43-D4F167D0D1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600" y="2359223"/>
              <a:ext cx="11553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400">
                  <a:latin typeface="Trebuchet MS" panose="020B0603020202020204" pitchFamily="34" charset="0"/>
                </a:rPr>
                <a:t>Pass Prelims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110BDAF-C8A7-4269-BCE8-2CDAE3037979}"/>
                </a:ext>
              </a:extLst>
            </p:cNvPr>
            <p:cNvCxnSpPr>
              <a:stCxn id="54316" idx="2"/>
              <a:endCxn id="54315" idx="0"/>
            </p:cNvCxnSpPr>
            <p:nvPr/>
          </p:nvCxnSpPr>
          <p:spPr bwMode="auto">
            <a:xfrm>
              <a:off x="1949286" y="2667148"/>
              <a:ext cx="303127" cy="76187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5554" name="Rounded Rectangular Callout 36">
            <a:extLst>
              <a:ext uri="{FF2B5EF4-FFF2-40B4-BE49-F238E27FC236}">
                <a16:creationId xmlns:a16="http://schemas.microsoft.com/office/drawing/2014/main" id="{EFFABB29-F788-4220-83F6-BFE6FFD08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066800"/>
            <a:ext cx="2819400" cy="1066800"/>
          </a:xfrm>
          <a:prstGeom prst="wedgeRoundRectCallout">
            <a:avLst>
              <a:gd name="adj1" fmla="val -6894"/>
              <a:gd name="adj2" fmla="val 79014"/>
              <a:gd name="adj3" fmla="val 16667"/>
            </a:avLst>
          </a:prstGeom>
          <a:solidFill>
            <a:srgbClr val="FFFFB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173038" indent="-17303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Coursework only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4 Classes, A- or better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CS 2100 – 2899 only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Can count towards core reqs</a:t>
            </a:r>
          </a:p>
        </p:txBody>
      </p:sp>
      <p:grpSp>
        <p:nvGrpSpPr>
          <p:cNvPr id="65555" name="Group 54">
            <a:extLst>
              <a:ext uri="{FF2B5EF4-FFF2-40B4-BE49-F238E27FC236}">
                <a16:creationId xmlns:a16="http://schemas.microsoft.com/office/drawing/2014/main" id="{EA363B60-5B04-4120-9AF1-E2989DF88310}"/>
              </a:ext>
            </a:extLst>
          </p:cNvPr>
          <p:cNvGrpSpPr>
            <a:grpSpLocks/>
          </p:cNvGrpSpPr>
          <p:nvPr/>
        </p:nvGrpSpPr>
        <p:grpSpPr bwMode="auto">
          <a:xfrm>
            <a:off x="2343150" y="2590800"/>
            <a:ext cx="1466850" cy="838200"/>
            <a:chOff x="2342982" y="2590800"/>
            <a:chExt cx="1467018" cy="838200"/>
          </a:xfrm>
        </p:grpSpPr>
        <p:sp>
          <p:nvSpPr>
            <p:cNvPr id="54313" name="TextBox 37">
              <a:extLst>
                <a:ext uri="{FF2B5EF4-FFF2-40B4-BE49-F238E27FC236}">
                  <a16:creationId xmlns:a16="http://schemas.microsoft.com/office/drawing/2014/main" id="{931ABC3F-5071-46F7-A91E-6FE987D891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2982" y="2590800"/>
              <a:ext cx="146701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400">
                  <a:latin typeface="Trebuchet MS" panose="020B0603020202020204" pitchFamily="34" charset="0"/>
                </a:rPr>
                <a:t>Find an advisor!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B90671-283E-4092-AEEB-D92546374594}"/>
                </a:ext>
              </a:extLst>
            </p:cNvPr>
            <p:cNvCxnSpPr>
              <a:stCxn id="54313" idx="2"/>
              <a:endCxn id="54310" idx="0"/>
            </p:cNvCxnSpPr>
            <p:nvPr/>
          </p:nvCxnSpPr>
          <p:spPr bwMode="auto">
            <a:xfrm flipH="1">
              <a:off x="2819287" y="2898775"/>
              <a:ext cx="257204" cy="53022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5556" name="Group 53">
            <a:extLst>
              <a:ext uri="{FF2B5EF4-FFF2-40B4-BE49-F238E27FC236}">
                <a16:creationId xmlns:a16="http://schemas.microsoft.com/office/drawing/2014/main" id="{F96D9FD8-9E0D-4A22-8653-3418470F188D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3429000"/>
            <a:ext cx="2051050" cy="1219200"/>
            <a:chOff x="1219200" y="3429000"/>
            <a:chExt cx="2050774" cy="1219200"/>
          </a:xfrm>
        </p:grpSpPr>
        <p:sp>
          <p:nvSpPr>
            <p:cNvPr id="54310" name="Oval 24">
              <a:extLst>
                <a:ext uri="{FF2B5EF4-FFF2-40B4-BE49-F238E27FC236}">
                  <a16:creationId xmlns:a16="http://schemas.microsoft.com/office/drawing/2014/main" id="{CA358FA4-633A-49C9-9B07-86D85383A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200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311" name="TextBox 40">
              <a:extLst>
                <a:ext uri="{FF2B5EF4-FFF2-40B4-BE49-F238E27FC236}">
                  <a16:creationId xmlns:a16="http://schemas.microsoft.com/office/drawing/2014/main" id="{12FFB20D-4D4E-418F-BEB2-DB27F77023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4340423"/>
              <a:ext cx="205077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400">
                  <a:latin typeface="Trebuchet MS" panose="020B0603020202020204" pitchFamily="34" charset="0"/>
                </a:rPr>
                <a:t>Pass core requirements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8330A28-7216-4F3F-8BF3-EE86C22D401F}"/>
                </a:ext>
              </a:extLst>
            </p:cNvPr>
            <p:cNvCxnSpPr>
              <a:stCxn id="54311" idx="0"/>
              <a:endCxn id="54310" idx="3"/>
            </p:cNvCxnSpPr>
            <p:nvPr/>
          </p:nvCxnSpPr>
          <p:spPr bwMode="auto">
            <a:xfrm flipV="1">
              <a:off x="2244587" y="3559175"/>
              <a:ext cx="520630" cy="78105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5" name="Rounded Rectangular Callout 44">
            <a:extLst>
              <a:ext uri="{FF2B5EF4-FFF2-40B4-BE49-F238E27FC236}">
                <a16:creationId xmlns:a16="http://schemas.microsoft.com/office/drawing/2014/main" id="{DBCA767F-4494-4A71-8AEF-E582C24DF57D}"/>
              </a:ext>
            </a:extLst>
          </p:cNvPr>
          <p:cNvSpPr/>
          <p:nvPr/>
        </p:nvSpPr>
        <p:spPr bwMode="auto">
          <a:xfrm>
            <a:off x="609600" y="5105400"/>
            <a:ext cx="2971800" cy="1447800"/>
          </a:xfrm>
          <a:prstGeom prst="wedgeRoundRectCallout">
            <a:avLst>
              <a:gd name="adj1" fmla="val -6895"/>
              <a:gd name="adj2" fmla="val -83580"/>
              <a:gd name="adj3" fmla="val 16667"/>
            </a:avLst>
          </a:prstGeom>
          <a:solidFill>
            <a:srgbClr val="FFFFB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173038" indent="-173038">
              <a:buFont typeface="Arial"/>
              <a:buChar char="•"/>
              <a:defRPr/>
            </a:pPr>
            <a:r>
              <a:rPr lang="en-US" sz="1400" dirty="0">
                <a:latin typeface="Trebuchet MS"/>
                <a:ea typeface="ＭＳ Ｐゴシック" charset="-128"/>
                <a:cs typeface="Trebuchet MS"/>
              </a:rPr>
              <a:t>One course from each of</a:t>
            </a:r>
          </a:p>
          <a:p>
            <a:pPr marL="338138" lvl="1" indent="-168275">
              <a:buFont typeface="Arial"/>
              <a:buChar char="•"/>
              <a:defRPr/>
            </a:pPr>
            <a:r>
              <a:rPr lang="en-US" sz="1200" dirty="0">
                <a:latin typeface="Trebuchet MS"/>
                <a:ea typeface="ＭＳ Ｐゴシック" charset="-128"/>
                <a:cs typeface="Trebuchet MS"/>
              </a:rPr>
              <a:t>Artificial Intelligence / Database</a:t>
            </a:r>
          </a:p>
          <a:p>
            <a:pPr marL="338138" lvl="1" indent="-168275">
              <a:buFont typeface="Arial"/>
              <a:buChar char="•"/>
              <a:defRPr/>
            </a:pPr>
            <a:r>
              <a:rPr lang="en-US" sz="1200" dirty="0">
                <a:latin typeface="Trebuchet MS"/>
                <a:ea typeface="ＭＳ Ｐゴシック" charset="-128"/>
                <a:cs typeface="Trebuchet MS"/>
              </a:rPr>
              <a:t>Operating Systems / Networks</a:t>
            </a:r>
          </a:p>
          <a:p>
            <a:pPr marL="338138" lvl="1" indent="-168275">
              <a:buFont typeface="Arial"/>
              <a:buChar char="•"/>
              <a:defRPr/>
            </a:pPr>
            <a:r>
              <a:rPr lang="en-US" sz="1200" dirty="0">
                <a:latin typeface="Trebuchet MS"/>
                <a:ea typeface="ＭＳ Ｐゴシック" charset="-128"/>
                <a:cs typeface="Trebuchet MS"/>
              </a:rPr>
              <a:t>Architecture / Compilers</a:t>
            </a:r>
          </a:p>
          <a:p>
            <a:pPr marL="338138" lvl="1" indent="-168275">
              <a:buFont typeface="Arial"/>
              <a:buChar char="•"/>
              <a:defRPr/>
            </a:pPr>
            <a:r>
              <a:rPr lang="en-US" sz="1200" dirty="0">
                <a:latin typeface="Trebuchet MS"/>
                <a:ea typeface="ＭＳ Ｐゴシック" charset="-128"/>
                <a:cs typeface="Trebuchet MS"/>
              </a:rPr>
              <a:t>Theory / Algorithms</a:t>
            </a:r>
          </a:p>
          <a:p>
            <a:pPr marL="169863" indent="-169863">
              <a:buFont typeface="Arial"/>
              <a:buChar char="•"/>
              <a:defRPr/>
            </a:pPr>
            <a:r>
              <a:rPr lang="en-US" sz="1400" dirty="0">
                <a:latin typeface="Trebuchet MS"/>
                <a:ea typeface="ＭＳ Ｐゴシック" charset="-128"/>
                <a:cs typeface="Trebuchet MS"/>
              </a:rPr>
              <a:t>At least a B in each</a:t>
            </a:r>
          </a:p>
        </p:txBody>
      </p:sp>
      <p:grpSp>
        <p:nvGrpSpPr>
          <p:cNvPr id="65558" name="Group 60">
            <a:extLst>
              <a:ext uri="{FF2B5EF4-FFF2-40B4-BE49-F238E27FC236}">
                <a16:creationId xmlns:a16="http://schemas.microsoft.com/office/drawing/2014/main" id="{90A29A32-9980-4E3D-96F8-8580A881DD77}"/>
              </a:ext>
            </a:extLst>
          </p:cNvPr>
          <p:cNvGrpSpPr>
            <a:grpSpLocks/>
          </p:cNvGrpSpPr>
          <p:nvPr/>
        </p:nvGrpSpPr>
        <p:grpSpPr bwMode="auto">
          <a:xfrm>
            <a:off x="2265363" y="2282825"/>
            <a:ext cx="2979737" cy="1081088"/>
            <a:chOff x="2264834" y="2283023"/>
            <a:chExt cx="2980506" cy="1080361"/>
          </a:xfrm>
        </p:grpSpPr>
        <p:sp>
          <p:nvSpPr>
            <p:cNvPr id="46" name="Right Brace 45">
              <a:extLst>
                <a:ext uri="{FF2B5EF4-FFF2-40B4-BE49-F238E27FC236}">
                  <a16:creationId xmlns:a16="http://schemas.microsoft.com/office/drawing/2014/main" id="{35C41AF3-E4B4-4177-A629-6B46581A2C89}"/>
                </a:ext>
              </a:extLst>
            </p:cNvPr>
            <p:cNvSpPr/>
            <p:nvPr/>
          </p:nvSpPr>
          <p:spPr bwMode="auto">
            <a:xfrm rot="16200000">
              <a:off x="3527369" y="1785149"/>
              <a:ext cx="315701" cy="2840770"/>
            </a:xfrm>
            <a:prstGeom prst="rightBrac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308" name="TextBox 46">
              <a:extLst>
                <a:ext uri="{FF2B5EF4-FFF2-40B4-BE49-F238E27FC236}">
                  <a16:creationId xmlns:a16="http://schemas.microsoft.com/office/drawing/2014/main" id="{5B32F707-CD38-427B-8470-18324F116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2800" y="2283023"/>
              <a:ext cx="189254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400">
                  <a:latin typeface="Trebuchet MS" panose="020B0603020202020204" pitchFamily="34" charset="0"/>
                </a:rPr>
                <a:t>Comprehensive Exam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DC1CD2F-1081-444D-8DFA-434F16C2B757}"/>
                </a:ext>
              </a:extLst>
            </p:cNvPr>
            <p:cNvCxnSpPr>
              <a:stCxn id="54308" idx="2"/>
              <a:endCxn id="46" idx="1"/>
            </p:cNvCxnSpPr>
            <p:nvPr/>
          </p:nvCxnSpPr>
          <p:spPr bwMode="auto">
            <a:xfrm flipH="1">
              <a:off x="3684425" y="2590791"/>
              <a:ext cx="614521" cy="45689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5559" name="Rounded Rectangular Callout 49">
            <a:extLst>
              <a:ext uri="{FF2B5EF4-FFF2-40B4-BE49-F238E27FC236}">
                <a16:creationId xmlns:a16="http://schemas.microsoft.com/office/drawing/2014/main" id="{081D4491-B2F3-404D-840E-A3DDDD3B1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066800"/>
            <a:ext cx="3124200" cy="1066800"/>
          </a:xfrm>
          <a:prstGeom prst="wedgeRoundRectCallout">
            <a:avLst>
              <a:gd name="adj1" fmla="val -42801"/>
              <a:gd name="adj2" fmla="val 69727"/>
              <a:gd name="adj3" fmla="val 16667"/>
            </a:avLst>
          </a:prstGeom>
          <a:solidFill>
            <a:srgbClr val="FFFFB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173038" indent="-17303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Demonstrate depth of knowledge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Very basic gist of PhD topic area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Committee: 3 CS faculty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Ideally done by end of year 3</a:t>
            </a:r>
          </a:p>
        </p:txBody>
      </p:sp>
      <p:grpSp>
        <p:nvGrpSpPr>
          <p:cNvPr id="65560" name="Group 68">
            <a:extLst>
              <a:ext uri="{FF2B5EF4-FFF2-40B4-BE49-F238E27FC236}">
                <a16:creationId xmlns:a16="http://schemas.microsoft.com/office/drawing/2014/main" id="{7520CCE0-F20F-4C9F-BBEB-60D598A044ED}"/>
              </a:ext>
            </a:extLst>
          </p:cNvPr>
          <p:cNvGrpSpPr>
            <a:grpSpLocks/>
          </p:cNvGrpSpPr>
          <p:nvPr/>
        </p:nvGrpSpPr>
        <p:grpSpPr bwMode="auto">
          <a:xfrm>
            <a:off x="3898900" y="4038600"/>
            <a:ext cx="2349500" cy="1295400"/>
            <a:chOff x="3898660" y="4038600"/>
            <a:chExt cx="2349740" cy="1295400"/>
          </a:xfrm>
        </p:grpSpPr>
        <p:sp>
          <p:nvSpPr>
            <p:cNvPr id="56" name="Right Brace 55">
              <a:extLst>
                <a:ext uri="{FF2B5EF4-FFF2-40B4-BE49-F238E27FC236}">
                  <a16:creationId xmlns:a16="http://schemas.microsoft.com/office/drawing/2014/main" id="{9B17C8F2-E89A-44DB-B7A1-A764E3C2B1ED}"/>
                </a:ext>
              </a:extLst>
            </p:cNvPr>
            <p:cNvSpPr/>
            <p:nvPr/>
          </p:nvSpPr>
          <p:spPr bwMode="auto">
            <a:xfrm rot="5400000">
              <a:off x="4942564" y="3037563"/>
              <a:ext cx="304800" cy="2306873"/>
            </a:xfrm>
            <a:prstGeom prst="rightBrac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305" name="TextBox 56">
              <a:extLst>
                <a:ext uri="{FF2B5EF4-FFF2-40B4-BE49-F238E27FC236}">
                  <a16:creationId xmlns:a16="http://schemas.microsoft.com/office/drawing/2014/main" id="{3FA1735D-2BF6-4CD1-A75A-AEC9189724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8660" y="5026223"/>
              <a:ext cx="18695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400">
                  <a:latin typeface="Trebuchet MS" panose="020B0603020202020204" pitchFamily="34" charset="0"/>
                </a:rPr>
                <a:t>Dissertation Proposal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50B87B7-E026-4E0F-8638-57421053770F}"/>
                </a:ext>
              </a:extLst>
            </p:cNvPr>
            <p:cNvCxnSpPr>
              <a:stCxn id="54305" idx="0"/>
              <a:endCxn id="56" idx="1"/>
            </p:cNvCxnSpPr>
            <p:nvPr/>
          </p:nvCxnSpPr>
          <p:spPr bwMode="auto">
            <a:xfrm flipV="1">
              <a:off x="4833794" y="4343400"/>
              <a:ext cx="260377" cy="68262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5561" name="Rounded Rectangular Callout 61">
            <a:extLst>
              <a:ext uri="{FF2B5EF4-FFF2-40B4-BE49-F238E27FC236}">
                <a16:creationId xmlns:a16="http://schemas.microsoft.com/office/drawing/2014/main" id="{FD1B698C-D199-40E8-9F56-D258D0C68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638800"/>
            <a:ext cx="3124200" cy="685800"/>
          </a:xfrm>
          <a:prstGeom prst="wedgeRoundRectCallout">
            <a:avLst>
              <a:gd name="adj1" fmla="val -32639"/>
              <a:gd name="adj2" fmla="val -96500"/>
              <a:gd name="adj3" fmla="val 16667"/>
            </a:avLst>
          </a:prstGeom>
          <a:solidFill>
            <a:srgbClr val="FFFFB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173038" indent="-17303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Trebuchet MS" panose="020B0603020202020204" pitchFamily="34" charset="0"/>
              </a:rPr>
              <a:t>“Contract” for PhD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Trebuchet MS" panose="020B0603020202020204" pitchFamily="34" charset="0"/>
              </a:rPr>
              <a:t>Committee: 3 CS + 1 external</a:t>
            </a:r>
          </a:p>
        </p:txBody>
      </p:sp>
      <p:grpSp>
        <p:nvGrpSpPr>
          <p:cNvPr id="65562" name="Group 69">
            <a:extLst>
              <a:ext uri="{FF2B5EF4-FFF2-40B4-BE49-F238E27FC236}">
                <a16:creationId xmlns:a16="http://schemas.microsoft.com/office/drawing/2014/main" id="{67629B24-9030-46E9-A9B6-A217B96204FB}"/>
              </a:ext>
            </a:extLst>
          </p:cNvPr>
          <p:cNvGrpSpPr>
            <a:grpSpLocks/>
          </p:cNvGrpSpPr>
          <p:nvPr/>
        </p:nvGrpSpPr>
        <p:grpSpPr bwMode="auto">
          <a:xfrm>
            <a:off x="5618163" y="2438400"/>
            <a:ext cx="2535237" cy="914400"/>
            <a:chOff x="5617634" y="2438400"/>
            <a:chExt cx="2535766" cy="914401"/>
          </a:xfrm>
        </p:grpSpPr>
        <p:sp>
          <p:nvSpPr>
            <p:cNvPr id="63" name="Right Brace 62">
              <a:extLst>
                <a:ext uri="{FF2B5EF4-FFF2-40B4-BE49-F238E27FC236}">
                  <a16:creationId xmlns:a16="http://schemas.microsoft.com/office/drawing/2014/main" id="{5D6BFCB0-858F-4BCB-8B65-09EDA0158771}"/>
                </a:ext>
              </a:extLst>
            </p:cNvPr>
            <p:cNvSpPr/>
            <p:nvPr/>
          </p:nvSpPr>
          <p:spPr bwMode="auto">
            <a:xfrm rot="16200000">
              <a:off x="6733117" y="1932517"/>
              <a:ext cx="304800" cy="2535766"/>
            </a:xfrm>
            <a:prstGeom prst="rightBrac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302" name="TextBox 63">
              <a:extLst>
                <a:ext uri="{FF2B5EF4-FFF2-40B4-BE49-F238E27FC236}">
                  <a16:creationId xmlns:a16="http://schemas.microsoft.com/office/drawing/2014/main" id="{5D745113-3A40-426B-810F-2E07D909B1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94133" y="2438400"/>
              <a:ext cx="82586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400">
                  <a:latin typeface="Trebuchet MS" panose="020B0603020202020204" pitchFamily="34" charset="0"/>
                </a:rPr>
                <a:t>Defense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2588522-FB8E-4129-89A5-49725F44170F}"/>
                </a:ext>
              </a:extLst>
            </p:cNvPr>
            <p:cNvCxnSpPr>
              <a:stCxn id="54302" idx="2"/>
              <a:endCxn id="63" idx="1"/>
            </p:cNvCxnSpPr>
            <p:nvPr/>
          </p:nvCxnSpPr>
          <p:spPr bwMode="auto">
            <a:xfrm flipH="1">
              <a:off x="6886311" y="2746375"/>
              <a:ext cx="320742" cy="30162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299" name="TextBox 70">
            <a:extLst>
              <a:ext uri="{FF2B5EF4-FFF2-40B4-BE49-F238E27FC236}">
                <a16:creationId xmlns:a16="http://schemas.microsoft.com/office/drawing/2014/main" id="{E09CEE95-0F3A-4585-836C-FFF4151B1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6505575"/>
            <a:ext cx="35301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 dirty="0">
                <a:latin typeface="Trebuchet MS" panose="020B0603020202020204" pitchFamily="34" charset="0"/>
              </a:rPr>
              <a:t>https://cs.pitt.edu/degrees/phd/requirements/</a:t>
            </a:r>
          </a:p>
        </p:txBody>
      </p:sp>
      <p:sp>
        <p:nvSpPr>
          <p:cNvPr id="72" name="Rounded Rectangular Callout 71">
            <a:extLst>
              <a:ext uri="{FF2B5EF4-FFF2-40B4-BE49-F238E27FC236}">
                <a16:creationId xmlns:a16="http://schemas.microsoft.com/office/drawing/2014/main" id="{5089FE19-34CA-4C7B-A4F9-9D7CC536B92F}"/>
              </a:ext>
            </a:extLst>
          </p:cNvPr>
          <p:cNvSpPr/>
          <p:nvPr/>
        </p:nvSpPr>
        <p:spPr bwMode="auto">
          <a:xfrm>
            <a:off x="5943600" y="1676400"/>
            <a:ext cx="3124200" cy="609600"/>
          </a:xfrm>
          <a:prstGeom prst="wedgeRoundRectCallout">
            <a:avLst>
              <a:gd name="adj1" fmla="val -8250"/>
              <a:gd name="adj2" fmla="val 80142"/>
              <a:gd name="adj3" fmla="val 16667"/>
            </a:avLst>
          </a:prstGeom>
          <a:solidFill>
            <a:srgbClr val="FFFFB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marL="173038" indent="-173038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The big show…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At least 8 months after proposal</a:t>
            </a:r>
          </a:p>
          <a:p>
            <a:endParaRPr lang="en-US" altLang="en-US" sz="1400">
              <a:latin typeface="Trebuchet MS" panose="020B0603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B7C281-4E45-41B7-B3DF-36595E86163E}"/>
              </a:ext>
            </a:extLst>
          </p:cNvPr>
          <p:cNvSpPr/>
          <p:nvPr/>
        </p:nvSpPr>
        <p:spPr bwMode="auto">
          <a:xfrm>
            <a:off x="6270202" y="4027488"/>
            <a:ext cx="2829618" cy="1566660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b="1" cap="all" dirty="0">
                <a:latin typeface="Trebuchet MS" panose="020B0603020202020204" pitchFamily="34" charset="0"/>
              </a:rPr>
              <a:t>RESIDENCY REQUIREMENT</a:t>
            </a:r>
          </a:p>
          <a:p>
            <a:pPr algn="ctr"/>
            <a:r>
              <a:rPr lang="en-US" sz="1400" dirty="0">
                <a:latin typeface="Trebuchet MS" panose="020B0603020202020204" pitchFamily="34" charset="0"/>
              </a:rPr>
              <a:t>All PhD students must engage in a minimum of one term of full-time graduate study by the end of the term in which the comprehensive examination is taken</a:t>
            </a:r>
            <a:r>
              <a:rPr lang="en-US" sz="400" dirty="0">
                <a:latin typeface="Trebuchet MS" panose="020B0603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5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5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5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65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54" grpId="0" animBg="1"/>
      <p:bldP spid="65554" grpId="1" animBg="1"/>
      <p:bldP spid="45" grpId="0" animBg="1"/>
      <p:bldP spid="45" grpId="1" animBg="1"/>
      <p:bldP spid="65559" grpId="0" animBg="1"/>
      <p:bldP spid="65559" grpId="1" animBg="1"/>
      <p:bldP spid="65561" grpId="0" animBg="1"/>
      <p:bldP spid="65561" grpId="1" animBg="1"/>
      <p:bldP spid="7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E7C15A1C-93BD-4993-A494-1AFFE735F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Tips for Success</a:t>
            </a:r>
          </a:p>
        </p:txBody>
      </p:sp>
      <p:cxnSp>
        <p:nvCxnSpPr>
          <p:cNvPr id="55298" name="Straight Arrow Connector 4">
            <a:extLst>
              <a:ext uri="{FF2B5EF4-FFF2-40B4-BE49-F238E27FC236}">
                <a16:creationId xmlns:a16="http://schemas.microsoft.com/office/drawing/2014/main" id="{DFFB146E-1E88-4B20-9B8F-332E742889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1000" y="3505200"/>
            <a:ext cx="83820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299" name="Straight Connector 6">
            <a:extLst>
              <a:ext uri="{FF2B5EF4-FFF2-40B4-BE49-F238E27FC236}">
                <a16:creationId xmlns:a16="http://schemas.microsoft.com/office/drawing/2014/main" id="{053DABBE-4A69-44FC-BDB2-99385D0239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6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00" name="Straight Connector 9">
            <a:extLst>
              <a:ext uri="{FF2B5EF4-FFF2-40B4-BE49-F238E27FC236}">
                <a16:creationId xmlns:a16="http://schemas.microsoft.com/office/drawing/2014/main" id="{A04CA35F-61BC-4020-9A93-C6D0E794D4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19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01" name="Straight Connector 11">
            <a:extLst>
              <a:ext uri="{FF2B5EF4-FFF2-40B4-BE49-F238E27FC236}">
                <a16:creationId xmlns:a16="http://schemas.microsoft.com/office/drawing/2014/main" id="{EB7D67B5-4665-4747-A606-8B607C8A5EA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62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02" name="Straight Connector 12">
            <a:extLst>
              <a:ext uri="{FF2B5EF4-FFF2-40B4-BE49-F238E27FC236}">
                <a16:creationId xmlns:a16="http://schemas.microsoft.com/office/drawing/2014/main" id="{3D1D7FD0-8427-41FE-BFA3-2A2B160022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05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03" name="Straight Connector 13">
            <a:extLst>
              <a:ext uri="{FF2B5EF4-FFF2-40B4-BE49-F238E27FC236}">
                <a16:creationId xmlns:a16="http://schemas.microsoft.com/office/drawing/2014/main" id="{430B3C54-1E20-419C-A388-826DFE68A3D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48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04" name="Straight Connector 14">
            <a:extLst>
              <a:ext uri="{FF2B5EF4-FFF2-40B4-BE49-F238E27FC236}">
                <a16:creationId xmlns:a16="http://schemas.microsoft.com/office/drawing/2014/main" id="{F78F19E7-93E0-4458-8ED0-870F72B4517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91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5" name="TextBox 15">
            <a:extLst>
              <a:ext uri="{FF2B5EF4-FFF2-40B4-BE49-F238E27FC236}">
                <a16:creationId xmlns:a16="http://schemas.microsoft.com/office/drawing/2014/main" id="{FC79FD9B-1AED-468C-B4D1-B226352F4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1</a:t>
            </a:r>
          </a:p>
        </p:txBody>
      </p:sp>
      <p:sp>
        <p:nvSpPr>
          <p:cNvPr id="55306" name="TextBox 16">
            <a:extLst>
              <a:ext uri="{FF2B5EF4-FFF2-40B4-BE49-F238E27FC236}">
                <a16:creationId xmlns:a16="http://schemas.microsoft.com/office/drawing/2014/main" id="{85157C1F-9601-4A68-A6A6-9E41EC90F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2</a:t>
            </a:r>
          </a:p>
        </p:txBody>
      </p:sp>
      <p:sp>
        <p:nvSpPr>
          <p:cNvPr id="55307" name="TextBox 17">
            <a:extLst>
              <a:ext uri="{FF2B5EF4-FFF2-40B4-BE49-F238E27FC236}">
                <a16:creationId xmlns:a16="http://schemas.microsoft.com/office/drawing/2014/main" id="{8E47F550-E421-49DF-8489-0F3693F57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3</a:t>
            </a:r>
          </a:p>
        </p:txBody>
      </p:sp>
      <p:sp>
        <p:nvSpPr>
          <p:cNvPr id="55308" name="TextBox 18">
            <a:extLst>
              <a:ext uri="{FF2B5EF4-FFF2-40B4-BE49-F238E27FC236}">
                <a16:creationId xmlns:a16="http://schemas.microsoft.com/office/drawing/2014/main" id="{D33595E9-EE58-4B6C-98A2-6B1C8A2F4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4</a:t>
            </a:r>
          </a:p>
        </p:txBody>
      </p:sp>
      <p:sp>
        <p:nvSpPr>
          <p:cNvPr id="55309" name="TextBox 19">
            <a:extLst>
              <a:ext uri="{FF2B5EF4-FFF2-40B4-BE49-F238E27FC236}">
                <a16:creationId xmlns:a16="http://schemas.microsoft.com/office/drawing/2014/main" id="{CEEC700E-8F13-4FF5-8199-9567A96EB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5</a:t>
            </a:r>
          </a:p>
        </p:txBody>
      </p:sp>
      <p:sp>
        <p:nvSpPr>
          <p:cNvPr id="55310" name="TextBox 20">
            <a:extLst>
              <a:ext uri="{FF2B5EF4-FFF2-40B4-BE49-F238E27FC236}">
                <a16:creationId xmlns:a16="http://schemas.microsoft.com/office/drawing/2014/main" id="{3B0B7890-4E48-4B11-933E-B15B8D790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7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6</a:t>
            </a:r>
          </a:p>
        </p:txBody>
      </p:sp>
      <p:sp>
        <p:nvSpPr>
          <p:cNvPr id="55311" name="Rectangle 2">
            <a:extLst>
              <a:ext uri="{FF2B5EF4-FFF2-40B4-BE49-F238E27FC236}">
                <a16:creationId xmlns:a16="http://schemas.microsoft.com/office/drawing/2014/main" id="{B3776A5F-8808-4795-B5CA-E7C255AAC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3395663"/>
            <a:ext cx="1066800" cy="228600"/>
          </a:xfrm>
          <a:prstGeom prst="rect">
            <a:avLst/>
          </a:prstGeom>
          <a:solidFill>
            <a:srgbClr val="0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5312" name="Rectangle 58">
            <a:extLst>
              <a:ext uri="{FF2B5EF4-FFF2-40B4-BE49-F238E27FC236}">
                <a16:creationId xmlns:a16="http://schemas.microsoft.com/office/drawing/2014/main" id="{3972CC9D-6BD0-4A40-AC2A-B0692206E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395663"/>
            <a:ext cx="2286000" cy="223837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5313" name="Rectangle 59">
            <a:extLst>
              <a:ext uri="{FF2B5EF4-FFF2-40B4-BE49-F238E27FC236}">
                <a16:creationId xmlns:a16="http://schemas.microsoft.com/office/drawing/2014/main" id="{7D627628-C72C-4AA9-BF3B-167B93B8D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397250"/>
            <a:ext cx="1828800" cy="222250"/>
          </a:xfrm>
          <a:prstGeom prst="rect">
            <a:avLst/>
          </a:prstGeom>
          <a:solidFill>
            <a:srgbClr val="FF66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solidFill>
                <a:srgbClr val="FF6600"/>
              </a:solidFill>
            </a:endParaRPr>
          </a:p>
        </p:txBody>
      </p:sp>
      <p:sp>
        <p:nvSpPr>
          <p:cNvPr id="55314" name="Rectangle 65">
            <a:extLst>
              <a:ext uri="{FF2B5EF4-FFF2-40B4-BE49-F238E27FC236}">
                <a16:creationId xmlns:a16="http://schemas.microsoft.com/office/drawing/2014/main" id="{3BFB9C96-64ED-44F6-B0B7-EB6FE385C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395663"/>
            <a:ext cx="2590800" cy="223837"/>
          </a:xfrm>
          <a:prstGeom prst="rect">
            <a:avLst/>
          </a:prstGeom>
          <a:gradFill rotWithShape="1">
            <a:gsLst>
              <a:gs pos="0">
                <a:srgbClr val="FF6600">
                  <a:alpha val="50000"/>
                </a:srgbClr>
              </a:gs>
              <a:gs pos="100000">
                <a:srgbClr val="FF0000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solidFill>
                <a:srgbClr val="FF6600"/>
              </a:solidFill>
            </a:endParaRPr>
          </a:p>
        </p:txBody>
      </p:sp>
      <p:sp>
        <p:nvSpPr>
          <p:cNvPr id="66579" name="Rounded Rectangular Callout 7">
            <a:extLst>
              <a:ext uri="{FF2B5EF4-FFF2-40B4-BE49-F238E27FC236}">
                <a16:creationId xmlns:a16="http://schemas.microsoft.com/office/drawing/2014/main" id="{7FD8F8C5-9283-4DEE-B217-A5D022E6E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28800"/>
            <a:ext cx="4191000" cy="990600"/>
          </a:xfrm>
          <a:prstGeom prst="wedgeRoundRectCallout">
            <a:avLst>
              <a:gd name="adj1" fmla="val -33569"/>
              <a:gd name="adj2" fmla="val 105398"/>
              <a:gd name="adj3" fmla="val 16667"/>
            </a:avLst>
          </a:prstGeom>
          <a:solidFill>
            <a:srgbClr val="0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69863" indent="-169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Work hard to finish course requirements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Identify research areas/professors of interest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Begin reading papers &amp; discussing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6D4F6ECE-48DC-4EB8-A4F7-B6A584820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Tips for making the most of meetings…</a:t>
            </a:r>
          </a:p>
        </p:txBody>
      </p:sp>
      <p:sp>
        <p:nvSpPr>
          <p:cNvPr id="67586" name="Content Placeholder 2">
            <a:extLst>
              <a:ext uri="{FF2B5EF4-FFF2-40B4-BE49-F238E27FC236}">
                <a16:creationId xmlns:a16="http://schemas.microsoft.com/office/drawing/2014/main" id="{ACAE9CAB-2912-4934-9959-BF1C836DB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0" y="1219200"/>
            <a:ext cx="5791200" cy="17526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000"/>
              <a:t>When reading/experimenting:</a:t>
            </a:r>
          </a:p>
          <a:p>
            <a:pPr lvl="1"/>
            <a:r>
              <a:rPr lang="en-US" altLang="en-US" sz="1800"/>
              <a:t>Take notes on the papers</a:t>
            </a:r>
          </a:p>
          <a:p>
            <a:pPr lvl="1"/>
            <a:r>
              <a:rPr lang="en-US" altLang="en-US" sz="1800"/>
              <a:t>Write down questions and interesting problems</a:t>
            </a:r>
          </a:p>
          <a:p>
            <a:pPr lvl="1"/>
            <a:r>
              <a:rPr lang="en-US" altLang="en-US" sz="1800"/>
              <a:t>Write up preliminary results</a:t>
            </a:r>
          </a:p>
        </p:txBody>
      </p:sp>
      <p:pic>
        <p:nvPicPr>
          <p:cNvPr id="67589" name="Picture 6">
            <a:extLst>
              <a:ext uri="{FF2B5EF4-FFF2-40B4-BE49-F238E27FC236}">
                <a16:creationId xmlns:a16="http://schemas.microsoft.com/office/drawing/2014/main" id="{F90E3CB8-476D-401C-AAA9-1EB19AF72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164465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AC7D535-2E7E-440F-8E11-CB0195713A82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667000"/>
            <a:ext cx="7781925" cy="1981200"/>
            <a:chOff x="152400" y="2667000"/>
            <a:chExt cx="7781925" cy="1981200"/>
          </a:xfrm>
        </p:grpSpPr>
        <p:sp>
          <p:nvSpPr>
            <p:cNvPr id="57352" name="Content Placeholder 2">
              <a:extLst>
                <a:ext uri="{FF2B5EF4-FFF2-40B4-BE49-F238E27FC236}">
                  <a16:creationId xmlns:a16="http://schemas.microsoft.com/office/drawing/2014/main" id="{44E7B848-70C5-4543-B355-25EF15F21BA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2400" y="2895600"/>
              <a:ext cx="57912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0046AA"/>
                </a:buClr>
                <a:buFont typeface="Wingdings" panose="05000000000000000000" pitchFamily="2" charset="2"/>
                <a:buNone/>
              </a:pPr>
              <a:r>
                <a:rPr lang="en-US" altLang="en-US" sz="2000">
                  <a:latin typeface="Trebuchet MS" panose="020B0603020202020204" pitchFamily="34" charset="0"/>
                  <a:ea typeface="Osaka" pitchFamily="-84" charset="-128"/>
                </a:rPr>
                <a:t>During the meeting:</a:t>
              </a:r>
            </a:p>
            <a:p>
              <a:pPr lvl="1">
                <a:spcBef>
                  <a:spcPct val="20000"/>
                </a:spcBef>
                <a:buClr>
                  <a:srgbClr val="0046AA"/>
                </a:buClr>
                <a:buFont typeface="Wingdings" panose="05000000000000000000" pitchFamily="2" charset="2"/>
                <a:buChar char="l"/>
              </a:pPr>
              <a:r>
                <a:rPr lang="en-US" altLang="en-US" sz="1800">
                  <a:latin typeface="Trebuchet MS" panose="020B0603020202020204" pitchFamily="34" charset="0"/>
                  <a:ea typeface="Osaka" pitchFamily="-84" charset="-128"/>
                </a:rPr>
                <a:t>Take notes!</a:t>
              </a:r>
            </a:p>
            <a:p>
              <a:pPr lvl="1">
                <a:spcBef>
                  <a:spcPct val="20000"/>
                </a:spcBef>
                <a:buClr>
                  <a:srgbClr val="0046AA"/>
                </a:buClr>
                <a:buFont typeface="Wingdings" panose="05000000000000000000" pitchFamily="2" charset="2"/>
                <a:buChar char="l"/>
              </a:pPr>
              <a:r>
                <a:rPr lang="en-US" altLang="en-US" sz="1800">
                  <a:latin typeface="Trebuchet MS" panose="020B0603020202020204" pitchFamily="34" charset="0"/>
                  <a:ea typeface="Osaka" pitchFamily="-84" charset="-128"/>
                </a:rPr>
                <a:t>Ask questions:  It’s OK to be confused</a:t>
              </a:r>
            </a:p>
            <a:p>
              <a:pPr lvl="1">
                <a:spcBef>
                  <a:spcPct val="20000"/>
                </a:spcBef>
                <a:buClr>
                  <a:srgbClr val="0046AA"/>
                </a:buClr>
                <a:buFont typeface="Wingdings" panose="05000000000000000000" pitchFamily="2" charset="2"/>
                <a:buChar char="l"/>
              </a:pPr>
              <a:r>
                <a:rPr lang="en-US" altLang="en-US" sz="1800">
                  <a:latin typeface="Trebuchet MS" panose="020B0603020202020204" pitchFamily="34" charset="0"/>
                  <a:ea typeface="Osaka" pitchFamily="-84" charset="-128"/>
                </a:rPr>
                <a:t>Agree on next steps, desirable outcomes</a:t>
              </a:r>
            </a:p>
          </p:txBody>
        </p:sp>
        <p:pic>
          <p:nvPicPr>
            <p:cNvPr id="57353" name="Picture 7">
              <a:extLst>
                <a:ext uri="{FF2B5EF4-FFF2-40B4-BE49-F238E27FC236}">
                  <a16:creationId xmlns:a16="http://schemas.microsoft.com/office/drawing/2014/main" id="{0EB133AF-B7B2-4B3A-92A6-1B8967D6C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2667000"/>
              <a:ext cx="1762125" cy="183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B2B1618-5053-44D4-AC44-AAD390610A25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4800600"/>
            <a:ext cx="8458200" cy="1752600"/>
            <a:chOff x="533400" y="4800600"/>
            <a:chExt cx="8458200" cy="1752600"/>
          </a:xfrm>
        </p:grpSpPr>
        <p:sp>
          <p:nvSpPr>
            <p:cNvPr id="57350" name="Content Placeholder 2">
              <a:extLst>
                <a:ext uri="{FF2B5EF4-FFF2-40B4-BE49-F238E27FC236}">
                  <a16:creationId xmlns:a16="http://schemas.microsoft.com/office/drawing/2014/main" id="{D6B41686-E883-4178-ABCA-A669F5EC07C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200400" y="4800600"/>
              <a:ext cx="57912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0046AA"/>
                </a:buClr>
                <a:buFont typeface="Wingdings" panose="05000000000000000000" pitchFamily="2" charset="2"/>
                <a:buNone/>
              </a:pPr>
              <a:r>
                <a:rPr lang="en-US" altLang="en-US" sz="2000">
                  <a:latin typeface="Trebuchet MS" panose="020B0603020202020204" pitchFamily="34" charset="0"/>
                  <a:ea typeface="Osaka" pitchFamily="-84" charset="-128"/>
                </a:rPr>
                <a:t>After a meeting:</a:t>
              </a:r>
            </a:p>
            <a:p>
              <a:pPr lvl="1">
                <a:spcBef>
                  <a:spcPct val="20000"/>
                </a:spcBef>
                <a:buClr>
                  <a:srgbClr val="0046AA"/>
                </a:buClr>
                <a:buFont typeface="Wingdings" panose="05000000000000000000" pitchFamily="2" charset="2"/>
                <a:buChar char="l"/>
              </a:pPr>
              <a:r>
                <a:rPr lang="en-US" altLang="en-US" sz="1800">
                  <a:latin typeface="Trebuchet MS" panose="020B0603020202020204" pitchFamily="34" charset="0"/>
                  <a:ea typeface="Osaka" pitchFamily="-84" charset="-128"/>
                </a:rPr>
                <a:t>Reflect on meeting “minutes”</a:t>
              </a:r>
            </a:p>
            <a:p>
              <a:pPr lvl="1">
                <a:spcBef>
                  <a:spcPct val="20000"/>
                </a:spcBef>
                <a:buClr>
                  <a:srgbClr val="0046AA"/>
                </a:buClr>
                <a:buFont typeface="Wingdings" panose="05000000000000000000" pitchFamily="2" charset="2"/>
                <a:buChar char="l"/>
              </a:pPr>
              <a:r>
                <a:rPr lang="en-US" altLang="en-US" sz="1800">
                  <a:latin typeface="Trebuchet MS" panose="020B0603020202020204" pitchFamily="34" charset="0"/>
                  <a:ea typeface="Osaka" pitchFamily="-84" charset="-128"/>
                </a:rPr>
                <a:t>Develop a plan for meeting expectations</a:t>
              </a:r>
            </a:p>
            <a:p>
              <a:pPr lvl="1">
                <a:spcBef>
                  <a:spcPct val="20000"/>
                </a:spcBef>
                <a:buClr>
                  <a:srgbClr val="0046AA"/>
                </a:buClr>
                <a:buFont typeface="Wingdings" panose="05000000000000000000" pitchFamily="2" charset="2"/>
                <a:buChar char="l"/>
              </a:pPr>
              <a:r>
                <a:rPr lang="en-US" altLang="en-US" sz="1800">
                  <a:latin typeface="Trebuchet MS" panose="020B0603020202020204" pitchFamily="34" charset="0"/>
                  <a:ea typeface="Osaka" pitchFamily="-84" charset="-128"/>
                </a:rPr>
                <a:t>Pop-in or exchange email to address small problems between meetings</a:t>
              </a:r>
            </a:p>
            <a:p>
              <a:pPr lvl="1">
                <a:spcBef>
                  <a:spcPct val="20000"/>
                </a:spcBef>
                <a:buClr>
                  <a:srgbClr val="0046AA"/>
                </a:buClr>
                <a:buFont typeface="Wingdings" panose="05000000000000000000" pitchFamily="2" charset="2"/>
                <a:buChar char="l"/>
              </a:pPr>
              <a:endParaRPr lang="en-US" altLang="en-US" sz="1800">
                <a:latin typeface="Trebuchet MS" panose="020B0603020202020204" pitchFamily="34" charset="0"/>
                <a:ea typeface="Osaka" pitchFamily="-84" charset="-128"/>
              </a:endParaRPr>
            </a:p>
          </p:txBody>
        </p:sp>
        <p:pic>
          <p:nvPicPr>
            <p:cNvPr id="57351" name="Picture 8">
              <a:extLst>
                <a:ext uri="{FF2B5EF4-FFF2-40B4-BE49-F238E27FC236}">
                  <a16:creationId xmlns:a16="http://schemas.microsoft.com/office/drawing/2014/main" id="{877C2140-3364-4075-909A-6194EE096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4800600"/>
              <a:ext cx="1876425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06768DCF-838E-4FB2-9322-8F076FC44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Tips for Success</a:t>
            </a:r>
          </a:p>
        </p:txBody>
      </p:sp>
      <p:cxnSp>
        <p:nvCxnSpPr>
          <p:cNvPr id="58370" name="Straight Arrow Connector 4">
            <a:extLst>
              <a:ext uri="{FF2B5EF4-FFF2-40B4-BE49-F238E27FC236}">
                <a16:creationId xmlns:a16="http://schemas.microsoft.com/office/drawing/2014/main" id="{CDE16316-709E-46A3-B75E-2AFA1DBE371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1000" y="3505200"/>
            <a:ext cx="83820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71" name="Straight Connector 6">
            <a:extLst>
              <a:ext uri="{FF2B5EF4-FFF2-40B4-BE49-F238E27FC236}">
                <a16:creationId xmlns:a16="http://schemas.microsoft.com/office/drawing/2014/main" id="{C9DF4B45-B97D-455B-94F9-F99600DBB6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6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72" name="Straight Connector 9">
            <a:extLst>
              <a:ext uri="{FF2B5EF4-FFF2-40B4-BE49-F238E27FC236}">
                <a16:creationId xmlns:a16="http://schemas.microsoft.com/office/drawing/2014/main" id="{6A948CF8-05C5-4C86-B6BC-9E0E7DB914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19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73" name="Straight Connector 11">
            <a:extLst>
              <a:ext uri="{FF2B5EF4-FFF2-40B4-BE49-F238E27FC236}">
                <a16:creationId xmlns:a16="http://schemas.microsoft.com/office/drawing/2014/main" id="{E63F8EF8-2AF2-4809-AC3F-9B83A66D7A3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62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74" name="Straight Connector 12">
            <a:extLst>
              <a:ext uri="{FF2B5EF4-FFF2-40B4-BE49-F238E27FC236}">
                <a16:creationId xmlns:a16="http://schemas.microsoft.com/office/drawing/2014/main" id="{93C8851C-5054-405A-9A2B-ECD31C23CF7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05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75" name="Straight Connector 13">
            <a:extLst>
              <a:ext uri="{FF2B5EF4-FFF2-40B4-BE49-F238E27FC236}">
                <a16:creationId xmlns:a16="http://schemas.microsoft.com/office/drawing/2014/main" id="{0FC7B92E-E0EA-49BD-B466-58F29094E9B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48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376" name="Straight Connector 14">
            <a:extLst>
              <a:ext uri="{FF2B5EF4-FFF2-40B4-BE49-F238E27FC236}">
                <a16:creationId xmlns:a16="http://schemas.microsoft.com/office/drawing/2014/main" id="{A3649AA1-5C01-42F0-BD39-9A2E7D82A5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91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377" name="TextBox 15">
            <a:extLst>
              <a:ext uri="{FF2B5EF4-FFF2-40B4-BE49-F238E27FC236}">
                <a16:creationId xmlns:a16="http://schemas.microsoft.com/office/drawing/2014/main" id="{AE29D624-95F6-4731-8884-C16C3020D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1</a:t>
            </a:r>
          </a:p>
        </p:txBody>
      </p:sp>
      <p:sp>
        <p:nvSpPr>
          <p:cNvPr id="58378" name="TextBox 16">
            <a:extLst>
              <a:ext uri="{FF2B5EF4-FFF2-40B4-BE49-F238E27FC236}">
                <a16:creationId xmlns:a16="http://schemas.microsoft.com/office/drawing/2014/main" id="{E084FEF9-3A30-4CD2-8CF6-D3F73E13D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2</a:t>
            </a:r>
          </a:p>
        </p:txBody>
      </p:sp>
      <p:sp>
        <p:nvSpPr>
          <p:cNvPr id="58379" name="TextBox 17">
            <a:extLst>
              <a:ext uri="{FF2B5EF4-FFF2-40B4-BE49-F238E27FC236}">
                <a16:creationId xmlns:a16="http://schemas.microsoft.com/office/drawing/2014/main" id="{EB001739-536F-49EF-A9C4-5BCF607FF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3</a:t>
            </a:r>
          </a:p>
        </p:txBody>
      </p:sp>
      <p:sp>
        <p:nvSpPr>
          <p:cNvPr id="58380" name="TextBox 18">
            <a:extLst>
              <a:ext uri="{FF2B5EF4-FFF2-40B4-BE49-F238E27FC236}">
                <a16:creationId xmlns:a16="http://schemas.microsoft.com/office/drawing/2014/main" id="{8F371F35-5F2B-45FA-8396-1BB3EF8DA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4</a:t>
            </a:r>
          </a:p>
        </p:txBody>
      </p:sp>
      <p:sp>
        <p:nvSpPr>
          <p:cNvPr id="58381" name="TextBox 19">
            <a:extLst>
              <a:ext uri="{FF2B5EF4-FFF2-40B4-BE49-F238E27FC236}">
                <a16:creationId xmlns:a16="http://schemas.microsoft.com/office/drawing/2014/main" id="{12DCEFE2-40F5-4FB3-8BF8-568804A16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5</a:t>
            </a:r>
          </a:p>
        </p:txBody>
      </p:sp>
      <p:sp>
        <p:nvSpPr>
          <p:cNvPr id="58382" name="TextBox 20">
            <a:extLst>
              <a:ext uri="{FF2B5EF4-FFF2-40B4-BE49-F238E27FC236}">
                <a16:creationId xmlns:a16="http://schemas.microsoft.com/office/drawing/2014/main" id="{BE1C4BC8-692F-4940-95C9-599DA3355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7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6</a:t>
            </a:r>
          </a:p>
        </p:txBody>
      </p:sp>
      <p:sp>
        <p:nvSpPr>
          <p:cNvPr id="58383" name="Rectangle 2">
            <a:extLst>
              <a:ext uri="{FF2B5EF4-FFF2-40B4-BE49-F238E27FC236}">
                <a16:creationId xmlns:a16="http://schemas.microsoft.com/office/drawing/2014/main" id="{55150543-9B83-4962-B79F-29282F02D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3395663"/>
            <a:ext cx="1066800" cy="228600"/>
          </a:xfrm>
          <a:prstGeom prst="rect">
            <a:avLst/>
          </a:prstGeom>
          <a:solidFill>
            <a:srgbClr val="0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8384" name="Rectangle 58">
            <a:extLst>
              <a:ext uri="{FF2B5EF4-FFF2-40B4-BE49-F238E27FC236}">
                <a16:creationId xmlns:a16="http://schemas.microsoft.com/office/drawing/2014/main" id="{137D9D6D-5918-4120-82A4-129D51A39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395663"/>
            <a:ext cx="2286000" cy="223837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8385" name="Rectangle 59">
            <a:extLst>
              <a:ext uri="{FF2B5EF4-FFF2-40B4-BE49-F238E27FC236}">
                <a16:creationId xmlns:a16="http://schemas.microsoft.com/office/drawing/2014/main" id="{5D7A9BA1-1682-4729-A16C-873430BD8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397250"/>
            <a:ext cx="1828800" cy="222250"/>
          </a:xfrm>
          <a:prstGeom prst="rect">
            <a:avLst/>
          </a:prstGeom>
          <a:solidFill>
            <a:srgbClr val="FF66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solidFill>
                <a:srgbClr val="FF6600"/>
              </a:solidFill>
            </a:endParaRPr>
          </a:p>
        </p:txBody>
      </p:sp>
      <p:sp>
        <p:nvSpPr>
          <p:cNvPr id="58386" name="Rectangle 65">
            <a:extLst>
              <a:ext uri="{FF2B5EF4-FFF2-40B4-BE49-F238E27FC236}">
                <a16:creationId xmlns:a16="http://schemas.microsoft.com/office/drawing/2014/main" id="{A85E446D-CB89-47A3-8826-E32B65547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395663"/>
            <a:ext cx="2590800" cy="223837"/>
          </a:xfrm>
          <a:prstGeom prst="rect">
            <a:avLst/>
          </a:prstGeom>
          <a:gradFill rotWithShape="1">
            <a:gsLst>
              <a:gs pos="0">
                <a:srgbClr val="FF6600">
                  <a:alpha val="50000"/>
                </a:srgbClr>
              </a:gs>
              <a:gs pos="100000">
                <a:srgbClr val="FF0000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solidFill>
                <a:srgbClr val="FF6600"/>
              </a:solidFill>
            </a:endParaRPr>
          </a:p>
        </p:txBody>
      </p:sp>
      <p:sp>
        <p:nvSpPr>
          <p:cNvPr id="58387" name="Rounded Rectangular Callout 7">
            <a:extLst>
              <a:ext uri="{FF2B5EF4-FFF2-40B4-BE49-F238E27FC236}">
                <a16:creationId xmlns:a16="http://schemas.microsoft.com/office/drawing/2014/main" id="{FF7E5EB4-E857-42DD-BD97-0619C595F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28800"/>
            <a:ext cx="4191000" cy="990600"/>
          </a:xfrm>
          <a:prstGeom prst="wedgeRoundRectCallout">
            <a:avLst>
              <a:gd name="adj1" fmla="val -33569"/>
              <a:gd name="adj2" fmla="val 105398"/>
              <a:gd name="adj3" fmla="val 16667"/>
            </a:avLst>
          </a:prstGeom>
          <a:solidFill>
            <a:srgbClr val="0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69863" indent="-169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Work hard to finish course requirements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Identify research areas/professors of interest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Begin reading papers &amp; discussing area</a:t>
            </a:r>
          </a:p>
        </p:txBody>
      </p:sp>
      <p:sp>
        <p:nvSpPr>
          <p:cNvPr id="68628" name="Rounded Rectangular Callout 67">
            <a:extLst>
              <a:ext uri="{FF2B5EF4-FFF2-40B4-BE49-F238E27FC236}">
                <a16:creationId xmlns:a16="http://schemas.microsoft.com/office/drawing/2014/main" id="{4BF8EA44-FDF0-4857-850E-A555CC544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495800"/>
            <a:ext cx="4191000" cy="990600"/>
          </a:xfrm>
          <a:prstGeom prst="wedgeRoundRectCallout">
            <a:avLst>
              <a:gd name="adj1" fmla="val -3014"/>
              <a:gd name="adj2" fmla="val -137125"/>
              <a:gd name="adj3" fmla="val 16667"/>
            </a:avLst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69863" indent="-169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Attend group meetings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Read several papers per week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Research!  Develop your niche.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Work on time management skills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E4EA0A84-9CA0-4DAE-B8C9-B51112DF3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How do I choose an advisor?!</a:t>
            </a:r>
          </a:p>
        </p:txBody>
      </p:sp>
      <p:sp>
        <p:nvSpPr>
          <p:cNvPr id="69634" name="Content Placeholder 2">
            <a:extLst>
              <a:ext uri="{FF2B5EF4-FFF2-40B4-BE49-F238E27FC236}">
                <a16:creationId xmlns:a16="http://schemas.microsoft.com/office/drawing/2014/main" id="{99FCD817-5932-41B1-906D-6F141FE27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000"/>
              <a:t>Key points:  </a:t>
            </a:r>
            <a:r>
              <a:rPr lang="en-US" altLang="en-US" sz="2000">
                <a:solidFill>
                  <a:srgbClr val="FF0000"/>
                </a:solidFill>
              </a:rPr>
              <a:t>research interest</a:t>
            </a:r>
            <a:r>
              <a:rPr lang="en-US" altLang="en-US" sz="2000"/>
              <a:t> and </a:t>
            </a:r>
            <a:r>
              <a:rPr lang="en-US" altLang="en-US" sz="2000">
                <a:solidFill>
                  <a:srgbClr val="FF0000"/>
                </a:solidFill>
              </a:rPr>
              <a:t>fit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altLang="en-US" sz="200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000"/>
              <a:t>You are unlikely to finish a PhD that you aren’t interested in…</a:t>
            </a:r>
          </a:p>
          <a:p>
            <a:pPr lvl="1"/>
            <a:r>
              <a:rPr lang="en-US" altLang="en-US" sz="1800"/>
              <a:t>Use CS2001 to get to know faculty whose work seems interesting</a:t>
            </a:r>
          </a:p>
          <a:p>
            <a:pPr lvl="1"/>
            <a:r>
              <a:rPr lang="en-US" altLang="en-US" sz="1800"/>
              <a:t>Take courses and seminars in these areas</a:t>
            </a:r>
          </a:p>
          <a:p>
            <a:pPr lvl="1"/>
            <a:r>
              <a:rPr lang="en-US" altLang="en-US" sz="1800"/>
              <a:t>Read papers, make sure you’re interested in recent developments</a:t>
            </a:r>
          </a:p>
          <a:p>
            <a:pPr lvl="1"/>
            <a:endParaRPr lang="en-US" altLang="en-US" sz="180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000"/>
              <a:t>You will be working </a:t>
            </a:r>
            <a:r>
              <a:rPr lang="en-US" altLang="en-US" sz="2000">
                <a:solidFill>
                  <a:srgbClr val="FF0000"/>
                </a:solidFill>
              </a:rPr>
              <a:t>very closely </a:t>
            </a:r>
            <a:r>
              <a:rPr lang="en-US" altLang="en-US" sz="2000"/>
              <a:t>with your advisor</a:t>
            </a:r>
          </a:p>
          <a:p>
            <a:pPr lvl="1"/>
            <a:r>
              <a:rPr lang="en-US" altLang="en-US" sz="1800"/>
              <a:t>Do you prefer “hands on” or “hands off” advising?</a:t>
            </a:r>
          </a:p>
          <a:p>
            <a:pPr lvl="1"/>
            <a:r>
              <a:rPr lang="en-US" altLang="en-US" sz="1800"/>
              <a:t>Can you take direction/criticism from this person?</a:t>
            </a:r>
          </a:p>
          <a:p>
            <a:pPr lvl="1"/>
            <a:r>
              <a:rPr lang="en-US" altLang="en-US" sz="1800"/>
              <a:t>Use CS2002 and course projects to test fit!</a:t>
            </a:r>
          </a:p>
          <a:p>
            <a:pPr lvl="1"/>
            <a:endParaRPr lang="en-US" altLang="en-US" sz="180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000"/>
              <a:t>Choosing an advisor is a </a:t>
            </a:r>
            <a:r>
              <a:rPr lang="en-US" altLang="en-US" sz="2000">
                <a:solidFill>
                  <a:srgbClr val="FF0000"/>
                </a:solidFill>
              </a:rPr>
              <a:t>big</a:t>
            </a:r>
            <a:r>
              <a:rPr lang="en-US" altLang="en-US" sz="2000"/>
              <a:t> decision…</a:t>
            </a:r>
          </a:p>
          <a:p>
            <a:pPr lvl="1"/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8BE8AC59-5EE3-4B80-BE61-468DE8349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Tips for Success</a:t>
            </a:r>
          </a:p>
        </p:txBody>
      </p:sp>
      <p:cxnSp>
        <p:nvCxnSpPr>
          <p:cNvPr id="61442" name="Straight Arrow Connector 4">
            <a:extLst>
              <a:ext uri="{FF2B5EF4-FFF2-40B4-BE49-F238E27FC236}">
                <a16:creationId xmlns:a16="http://schemas.microsoft.com/office/drawing/2014/main" id="{F139B4D1-A0D4-4FF5-B11E-5E5144B0C62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1000" y="3505200"/>
            <a:ext cx="83820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43" name="Straight Connector 6">
            <a:extLst>
              <a:ext uri="{FF2B5EF4-FFF2-40B4-BE49-F238E27FC236}">
                <a16:creationId xmlns:a16="http://schemas.microsoft.com/office/drawing/2014/main" id="{EE65D083-A3EC-4D8E-A8BA-64ABF181C0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6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44" name="Straight Connector 9">
            <a:extLst>
              <a:ext uri="{FF2B5EF4-FFF2-40B4-BE49-F238E27FC236}">
                <a16:creationId xmlns:a16="http://schemas.microsoft.com/office/drawing/2014/main" id="{55579CF8-C98E-4ADA-9885-A3A48936E0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19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45" name="Straight Connector 11">
            <a:extLst>
              <a:ext uri="{FF2B5EF4-FFF2-40B4-BE49-F238E27FC236}">
                <a16:creationId xmlns:a16="http://schemas.microsoft.com/office/drawing/2014/main" id="{1996E8A5-848A-41DF-8E1E-F11B177EF7C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62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46" name="Straight Connector 12">
            <a:extLst>
              <a:ext uri="{FF2B5EF4-FFF2-40B4-BE49-F238E27FC236}">
                <a16:creationId xmlns:a16="http://schemas.microsoft.com/office/drawing/2014/main" id="{39DC3E19-9B89-4328-BC10-F7CD84C1BB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105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47" name="Straight Connector 13">
            <a:extLst>
              <a:ext uri="{FF2B5EF4-FFF2-40B4-BE49-F238E27FC236}">
                <a16:creationId xmlns:a16="http://schemas.microsoft.com/office/drawing/2014/main" id="{E5C7E8A2-9309-4609-A7E1-E4F172CE2B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48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48" name="Straight Connector 14">
            <a:extLst>
              <a:ext uri="{FF2B5EF4-FFF2-40B4-BE49-F238E27FC236}">
                <a16:creationId xmlns:a16="http://schemas.microsoft.com/office/drawing/2014/main" id="{563C9207-BB20-4C1E-89F6-3DF9386887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91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49" name="TextBox 15">
            <a:extLst>
              <a:ext uri="{FF2B5EF4-FFF2-40B4-BE49-F238E27FC236}">
                <a16:creationId xmlns:a16="http://schemas.microsoft.com/office/drawing/2014/main" id="{C7CCF8FE-DA49-4734-8C5C-D9027B5BD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1</a:t>
            </a:r>
          </a:p>
        </p:txBody>
      </p:sp>
      <p:sp>
        <p:nvSpPr>
          <p:cNvPr id="61450" name="TextBox 16">
            <a:extLst>
              <a:ext uri="{FF2B5EF4-FFF2-40B4-BE49-F238E27FC236}">
                <a16:creationId xmlns:a16="http://schemas.microsoft.com/office/drawing/2014/main" id="{030DED11-5551-401A-B4E9-3AF0E952A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2</a:t>
            </a:r>
          </a:p>
        </p:txBody>
      </p:sp>
      <p:sp>
        <p:nvSpPr>
          <p:cNvPr id="61451" name="TextBox 17">
            <a:extLst>
              <a:ext uri="{FF2B5EF4-FFF2-40B4-BE49-F238E27FC236}">
                <a16:creationId xmlns:a16="http://schemas.microsoft.com/office/drawing/2014/main" id="{CDDB5E3D-1C6C-444B-8D63-847B341B6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3</a:t>
            </a:r>
          </a:p>
        </p:txBody>
      </p:sp>
      <p:sp>
        <p:nvSpPr>
          <p:cNvPr id="61452" name="TextBox 18">
            <a:extLst>
              <a:ext uri="{FF2B5EF4-FFF2-40B4-BE49-F238E27FC236}">
                <a16:creationId xmlns:a16="http://schemas.microsoft.com/office/drawing/2014/main" id="{8F7EC9E2-885B-4F46-B062-0B95133FB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4</a:t>
            </a:r>
          </a:p>
        </p:txBody>
      </p:sp>
      <p:sp>
        <p:nvSpPr>
          <p:cNvPr id="61453" name="TextBox 19">
            <a:extLst>
              <a:ext uri="{FF2B5EF4-FFF2-40B4-BE49-F238E27FC236}">
                <a16:creationId xmlns:a16="http://schemas.microsoft.com/office/drawing/2014/main" id="{424B3A61-FC25-49E7-8D8A-9FA092322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5</a:t>
            </a:r>
          </a:p>
        </p:txBody>
      </p:sp>
      <p:sp>
        <p:nvSpPr>
          <p:cNvPr id="61454" name="TextBox 20">
            <a:extLst>
              <a:ext uri="{FF2B5EF4-FFF2-40B4-BE49-F238E27FC236}">
                <a16:creationId xmlns:a16="http://schemas.microsoft.com/office/drawing/2014/main" id="{434CA112-C7E8-45A1-B248-2B35155AA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7413" y="3657600"/>
            <a:ext cx="306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800">
                <a:latin typeface="Trebuchet MS" panose="020B0603020202020204" pitchFamily="34" charset="0"/>
              </a:rPr>
              <a:t>6</a:t>
            </a:r>
          </a:p>
        </p:txBody>
      </p:sp>
      <p:sp>
        <p:nvSpPr>
          <p:cNvPr id="61455" name="Rectangle 2">
            <a:extLst>
              <a:ext uri="{FF2B5EF4-FFF2-40B4-BE49-F238E27FC236}">
                <a16:creationId xmlns:a16="http://schemas.microsoft.com/office/drawing/2014/main" id="{7C13741E-A7AE-4630-A490-480441859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3395663"/>
            <a:ext cx="1066800" cy="228600"/>
          </a:xfrm>
          <a:prstGeom prst="rect">
            <a:avLst/>
          </a:prstGeom>
          <a:solidFill>
            <a:srgbClr val="0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1456" name="Rectangle 58">
            <a:extLst>
              <a:ext uri="{FF2B5EF4-FFF2-40B4-BE49-F238E27FC236}">
                <a16:creationId xmlns:a16="http://schemas.microsoft.com/office/drawing/2014/main" id="{8F3D1C74-166A-4631-9A1C-B1BEA77AB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395663"/>
            <a:ext cx="2286000" cy="223837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1457" name="Rectangle 59">
            <a:extLst>
              <a:ext uri="{FF2B5EF4-FFF2-40B4-BE49-F238E27FC236}">
                <a16:creationId xmlns:a16="http://schemas.microsoft.com/office/drawing/2014/main" id="{C3CAE421-DF2E-4E25-BBB4-AD9930437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397250"/>
            <a:ext cx="1828800" cy="222250"/>
          </a:xfrm>
          <a:prstGeom prst="rect">
            <a:avLst/>
          </a:prstGeom>
          <a:solidFill>
            <a:srgbClr val="FF66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solidFill>
                <a:srgbClr val="FF6600"/>
              </a:solidFill>
            </a:endParaRPr>
          </a:p>
        </p:txBody>
      </p:sp>
      <p:sp>
        <p:nvSpPr>
          <p:cNvPr id="61458" name="Rectangle 65">
            <a:extLst>
              <a:ext uri="{FF2B5EF4-FFF2-40B4-BE49-F238E27FC236}">
                <a16:creationId xmlns:a16="http://schemas.microsoft.com/office/drawing/2014/main" id="{6ADED338-4DD1-45E5-B364-37EEA2F63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395663"/>
            <a:ext cx="2590800" cy="223837"/>
          </a:xfrm>
          <a:prstGeom prst="rect">
            <a:avLst/>
          </a:prstGeom>
          <a:gradFill rotWithShape="1">
            <a:gsLst>
              <a:gs pos="0">
                <a:srgbClr val="FF6600">
                  <a:alpha val="50000"/>
                </a:srgbClr>
              </a:gs>
              <a:gs pos="100000">
                <a:srgbClr val="FF0000">
                  <a:alpha val="50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>
              <a:solidFill>
                <a:srgbClr val="FF6600"/>
              </a:solidFill>
            </a:endParaRPr>
          </a:p>
        </p:txBody>
      </p:sp>
      <p:sp>
        <p:nvSpPr>
          <p:cNvPr id="61459" name="Rounded Rectangular Callout 7">
            <a:extLst>
              <a:ext uri="{FF2B5EF4-FFF2-40B4-BE49-F238E27FC236}">
                <a16:creationId xmlns:a16="http://schemas.microsoft.com/office/drawing/2014/main" id="{7951A111-107D-4602-B7F2-C0C3892B6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828800"/>
            <a:ext cx="4191000" cy="990600"/>
          </a:xfrm>
          <a:prstGeom prst="wedgeRoundRectCallout">
            <a:avLst>
              <a:gd name="adj1" fmla="val -33569"/>
              <a:gd name="adj2" fmla="val 105398"/>
              <a:gd name="adj3" fmla="val 16667"/>
            </a:avLst>
          </a:prstGeom>
          <a:solidFill>
            <a:srgbClr val="0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69863" indent="-169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Work hard to finish course requirements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Identify research areas/professors of interest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Begin reading papers &amp; discussing area</a:t>
            </a:r>
          </a:p>
        </p:txBody>
      </p:sp>
      <p:sp>
        <p:nvSpPr>
          <p:cNvPr id="61460" name="Rounded Rectangular Callout 67">
            <a:extLst>
              <a:ext uri="{FF2B5EF4-FFF2-40B4-BE49-F238E27FC236}">
                <a16:creationId xmlns:a16="http://schemas.microsoft.com/office/drawing/2014/main" id="{8B1C348E-7E0B-4AAD-BBF1-7C3A63158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495800"/>
            <a:ext cx="4191000" cy="990600"/>
          </a:xfrm>
          <a:prstGeom prst="wedgeRoundRectCallout">
            <a:avLst>
              <a:gd name="adj1" fmla="val -3014"/>
              <a:gd name="adj2" fmla="val -137125"/>
              <a:gd name="adj3" fmla="val 16667"/>
            </a:avLst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69863" indent="-169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Attend group meetings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Read several papers per week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Research!  Develop your niche.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Work on time management skills</a:t>
            </a:r>
          </a:p>
        </p:txBody>
      </p:sp>
      <p:sp>
        <p:nvSpPr>
          <p:cNvPr id="73" name="Rounded Rectangular Callout 72">
            <a:extLst>
              <a:ext uri="{FF2B5EF4-FFF2-40B4-BE49-F238E27FC236}">
                <a16:creationId xmlns:a16="http://schemas.microsoft.com/office/drawing/2014/main" id="{0BCA6C82-1251-426E-BEFE-4D6B2ED53E96}"/>
              </a:ext>
            </a:extLst>
          </p:cNvPr>
          <p:cNvSpPr/>
          <p:nvPr/>
        </p:nvSpPr>
        <p:spPr bwMode="auto">
          <a:xfrm>
            <a:off x="4572000" y="1066800"/>
            <a:ext cx="4191000" cy="1447800"/>
          </a:xfrm>
          <a:prstGeom prst="wedgeRoundRectCallout">
            <a:avLst>
              <a:gd name="adj1" fmla="val -46197"/>
              <a:gd name="adj2" fmla="val 105213"/>
              <a:gd name="adj3" fmla="val 16667"/>
            </a:avLst>
          </a:prstGeom>
          <a:solidFill>
            <a:srgbClr val="FF66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marL="169863" indent="-169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More than smarts: Persistence!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Time management should become an art…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Identify larger open problem, not just many small “neat” problems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writing, Writing, WRITING</a:t>
            </a:r>
          </a:p>
          <a:p>
            <a:endParaRPr lang="en-US" altLang="en-US" sz="1400">
              <a:latin typeface="Trebuchet MS" panose="020B0603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1400">
              <a:latin typeface="Trebuchet MS" panose="020B0603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1400">
              <a:latin typeface="Trebuchet MS" panose="020B0603020202020204" pitchFamily="34" charset="0"/>
            </a:endParaRPr>
          </a:p>
        </p:txBody>
      </p:sp>
      <p:sp>
        <p:nvSpPr>
          <p:cNvPr id="70678" name="Rounded Rectangular Callout 73">
            <a:extLst>
              <a:ext uri="{FF2B5EF4-FFF2-40B4-BE49-F238E27FC236}">
                <a16:creationId xmlns:a16="http://schemas.microsoft.com/office/drawing/2014/main" id="{D659FF47-1434-4110-839D-70C52F3F4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800600"/>
            <a:ext cx="4191000" cy="1524000"/>
          </a:xfrm>
          <a:prstGeom prst="wedgeRoundRectCallout">
            <a:avLst>
              <a:gd name="adj1" fmla="val 1023"/>
              <a:gd name="adj2" fmla="val -124574"/>
              <a:gd name="adj3" fmla="val 16667"/>
            </a:avLst>
          </a:pr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169863" indent="-169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Good thesis or great thesis?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To defend, you must be an expert.  Are you?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400">
                <a:latin typeface="Trebuchet MS" panose="020B0603020202020204" pitchFamily="34" charset="0"/>
              </a:rPr>
              <a:t>Resist the temptation to take a job before you defend.  This is a recipe for disaster.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1400"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0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067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Content Placeholder 2">
            <a:extLst>
              <a:ext uri="{FF2B5EF4-FFF2-40B4-BE49-F238E27FC236}">
                <a16:creationId xmlns:a16="http://schemas.microsoft.com/office/drawing/2014/main" id="{DBE96DA1-7FD7-4C62-8841-BFCC77B17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i="1"/>
              <a:t>Welcome to the program!</a:t>
            </a:r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 i="1"/>
          </a:p>
          <a:p>
            <a:pPr marL="0" indent="0" algn="ctr">
              <a:buFont typeface="Wingdings" panose="05000000000000000000" pitchFamily="2" charset="2"/>
              <a:buNone/>
            </a:pPr>
            <a:endParaRPr lang="en-US" altLang="en-US" i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B4E9FD84-1F7F-4CA3-924E-6CB9F827A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So how is this course scheduled anyway?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9007ABA7-2D28-469E-8587-B0EE78197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4724400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i="1" dirty="0"/>
              <a:t>Two distinct sections…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000" dirty="0"/>
              <a:t>Part I:</a:t>
            </a:r>
          </a:p>
          <a:p>
            <a:pPr lvl="1"/>
            <a:r>
              <a:rPr lang="en-US" altLang="en-US" sz="1600" dirty="0"/>
              <a:t>What </a:t>
            </a:r>
            <a:r>
              <a:rPr lang="en-US" altLang="en-US" sz="1600" dirty="0">
                <a:solidFill>
                  <a:srgbClr val="FF0000"/>
                </a:solidFill>
              </a:rPr>
              <a:t>is</a:t>
            </a:r>
            <a:r>
              <a:rPr lang="en-US" altLang="en-US" sz="1600" dirty="0"/>
              <a:t> research?</a:t>
            </a:r>
          </a:p>
          <a:p>
            <a:pPr lvl="1"/>
            <a:r>
              <a:rPr lang="en-US" altLang="en-US" sz="1600" dirty="0"/>
              <a:t>How do I </a:t>
            </a:r>
            <a:r>
              <a:rPr lang="en-US" altLang="en-US" sz="1600" dirty="0">
                <a:solidFill>
                  <a:srgbClr val="FF0000"/>
                </a:solidFill>
              </a:rPr>
              <a:t>understand</a:t>
            </a:r>
            <a:r>
              <a:rPr lang="en-US" altLang="en-US" sz="1600" dirty="0"/>
              <a:t> </a:t>
            </a:r>
            <a:r>
              <a:rPr lang="en-US" altLang="en-US" sz="1600" dirty="0" err="1"/>
              <a:t>reseach</a:t>
            </a:r>
            <a:r>
              <a:rPr lang="en-US" altLang="en-US" sz="1600" dirty="0"/>
              <a:t>?</a:t>
            </a:r>
          </a:p>
          <a:p>
            <a:pPr lvl="1"/>
            <a:r>
              <a:rPr lang="en-US" altLang="en-US" sz="1600" dirty="0"/>
              <a:t>How do I </a:t>
            </a:r>
            <a:r>
              <a:rPr lang="en-US" altLang="en-US" sz="1600" dirty="0">
                <a:solidFill>
                  <a:srgbClr val="FF0000"/>
                </a:solidFill>
              </a:rPr>
              <a:t>evaluate</a:t>
            </a:r>
            <a:r>
              <a:rPr lang="en-US" altLang="en-US" sz="1600" dirty="0"/>
              <a:t> the research</a:t>
            </a:r>
            <a:br>
              <a:rPr lang="en-US" altLang="en-US" sz="1600" dirty="0"/>
            </a:br>
            <a:r>
              <a:rPr lang="en-US" altLang="en-US" sz="1600" dirty="0"/>
              <a:t>of others?</a:t>
            </a:r>
          </a:p>
          <a:p>
            <a:pPr lvl="1"/>
            <a:r>
              <a:rPr lang="en-US" altLang="en-US" sz="1600" dirty="0"/>
              <a:t>How do I </a:t>
            </a:r>
            <a:r>
              <a:rPr lang="en-US" altLang="en-US" sz="1600" dirty="0">
                <a:solidFill>
                  <a:srgbClr val="FF0000"/>
                </a:solidFill>
              </a:rPr>
              <a:t>do</a:t>
            </a:r>
            <a:r>
              <a:rPr lang="en-US" altLang="en-US" sz="1600" dirty="0"/>
              <a:t> my own research?</a:t>
            </a:r>
          </a:p>
          <a:p>
            <a:pPr lvl="1"/>
            <a:r>
              <a:rPr lang="en-US" altLang="en-US" sz="1600" dirty="0"/>
              <a:t>How can I </a:t>
            </a:r>
            <a:r>
              <a:rPr lang="en-US" altLang="en-US" sz="1600" dirty="0">
                <a:solidFill>
                  <a:srgbClr val="FF0000"/>
                </a:solidFill>
              </a:rPr>
              <a:t>communicate</a:t>
            </a:r>
            <a:r>
              <a:rPr lang="en-US" altLang="en-US" sz="1600" dirty="0"/>
              <a:t> my</a:t>
            </a:r>
            <a:br>
              <a:rPr lang="en-US" altLang="en-US" sz="1600" dirty="0"/>
            </a:br>
            <a:r>
              <a:rPr lang="en-US" altLang="en-US" sz="1600" dirty="0"/>
              <a:t>exciting new results to others?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000" i="1" dirty="0"/>
              <a:t>The goal here is to prepare you</a:t>
            </a:r>
            <a:br>
              <a:rPr lang="en-US" altLang="en-US" sz="2000" i="1" dirty="0"/>
            </a:br>
            <a:r>
              <a:rPr lang="en-US" altLang="en-US" sz="2000" i="1" dirty="0"/>
              <a:t>for success in our program</a:t>
            </a:r>
          </a:p>
          <a:p>
            <a:pPr lvl="1"/>
            <a:endParaRPr lang="en-US" altLang="en-US" sz="1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30C539-9B24-4722-A160-826C224A380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72000" y="1981200"/>
            <a:ext cx="0" cy="4191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TextBox 5">
            <a:extLst>
              <a:ext uri="{FF2B5EF4-FFF2-40B4-BE49-F238E27FC236}">
                <a16:creationId xmlns:a16="http://schemas.microsoft.com/office/drawing/2014/main" id="{CC7A49AB-2E2E-4441-B0E4-910C7D691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4413" y="2154238"/>
            <a:ext cx="966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>
                <a:latin typeface="Trebuchet MS" panose="020B0603020202020204" pitchFamily="34" charset="0"/>
              </a:rPr>
              <a:t>Part II: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ACFE72-36A0-4EFD-9E79-0EE323A0C085}"/>
              </a:ext>
            </a:extLst>
          </p:cNvPr>
          <p:cNvGrpSpPr/>
          <p:nvPr/>
        </p:nvGrpSpPr>
        <p:grpSpPr>
          <a:xfrm>
            <a:off x="4874084" y="1439031"/>
            <a:ext cx="3923399" cy="4930217"/>
            <a:chOff x="4874084" y="1439031"/>
            <a:chExt cx="3923399" cy="4930217"/>
          </a:xfrm>
        </p:grpSpPr>
        <p:grpSp>
          <p:nvGrpSpPr>
            <p:cNvPr id="19461" name="Group 1">
              <a:extLst>
                <a:ext uri="{FF2B5EF4-FFF2-40B4-BE49-F238E27FC236}">
                  <a16:creationId xmlns:a16="http://schemas.microsoft.com/office/drawing/2014/main" id="{4B3100D4-4311-4676-AFF8-99E19CDE11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2854" y="1439031"/>
              <a:ext cx="3756974" cy="4057476"/>
              <a:chOff x="11942197" y="1515498"/>
              <a:chExt cx="3756974" cy="4057476"/>
            </a:xfrm>
          </p:grpSpPr>
          <p:pic>
            <p:nvPicPr>
              <p:cNvPr id="19462" name="Picture 6">
                <a:extLst>
                  <a:ext uri="{FF2B5EF4-FFF2-40B4-BE49-F238E27FC236}">
                    <a16:creationId xmlns:a16="http://schemas.microsoft.com/office/drawing/2014/main" id="{9D447251-32E9-4A49-A745-72991293C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42352" y="2995270"/>
                <a:ext cx="642938" cy="952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5" name="Picture 9">
                <a:extLst>
                  <a:ext uri="{FF2B5EF4-FFF2-40B4-BE49-F238E27FC236}">
                    <a16:creationId xmlns:a16="http://schemas.microsoft.com/office/drawing/2014/main" id="{8B43221B-1B86-4806-99AA-4A0B4D8291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28151" y="3741157"/>
                <a:ext cx="715959" cy="905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7" name="Picture 11">
                <a:extLst>
                  <a:ext uri="{FF2B5EF4-FFF2-40B4-BE49-F238E27FC236}">
                    <a16:creationId xmlns:a16="http://schemas.microsoft.com/office/drawing/2014/main" id="{8328A84B-7A03-4ADA-AF20-0638DDA87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04283" y="3873000"/>
                <a:ext cx="642938" cy="952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8" name="Picture 12">
                <a:extLst>
                  <a:ext uri="{FF2B5EF4-FFF2-40B4-BE49-F238E27FC236}">
                    <a16:creationId xmlns:a16="http://schemas.microsoft.com/office/drawing/2014/main" id="{DCD0B5C6-3D85-4855-9A26-AFD59CDB8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09214" y="3779670"/>
                <a:ext cx="642938" cy="952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69" name="Picture 13">
                <a:extLst>
                  <a:ext uri="{FF2B5EF4-FFF2-40B4-BE49-F238E27FC236}">
                    <a16:creationId xmlns:a16="http://schemas.microsoft.com/office/drawing/2014/main" id="{4A02E89F-F768-476E-9B8B-A7557A6C1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56233" y="2854776"/>
                <a:ext cx="642938" cy="952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0" name="Picture 14">
                <a:extLst>
                  <a:ext uri="{FF2B5EF4-FFF2-40B4-BE49-F238E27FC236}">
                    <a16:creationId xmlns:a16="http://schemas.microsoft.com/office/drawing/2014/main" id="{F7CE48D4-94AA-4418-8FF4-546F1E76E2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18752" y="2766670"/>
                <a:ext cx="635000" cy="952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1" name="Picture 15">
                <a:extLst>
                  <a:ext uri="{FF2B5EF4-FFF2-40B4-BE49-F238E27FC236}">
                    <a16:creationId xmlns:a16="http://schemas.microsoft.com/office/drawing/2014/main" id="{1ED402E0-8FC3-4333-9CDB-BBE9500B1A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92580" y="4682386"/>
                <a:ext cx="666750" cy="890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2" name="Picture 16">
                <a:extLst>
                  <a:ext uri="{FF2B5EF4-FFF2-40B4-BE49-F238E27FC236}">
                    <a16:creationId xmlns:a16="http://schemas.microsoft.com/office/drawing/2014/main" id="{B999D75D-4753-4773-BCE5-0F2805DFD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32299" y="1515498"/>
                <a:ext cx="753830" cy="1116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4" name="Picture 18">
                <a:extLst>
                  <a:ext uri="{FF2B5EF4-FFF2-40B4-BE49-F238E27FC236}">
                    <a16:creationId xmlns:a16="http://schemas.microsoft.com/office/drawing/2014/main" id="{11A01593-55F0-4AC5-9BFC-CC53B94480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56217" y="1531018"/>
                <a:ext cx="722071" cy="10697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5" name="Picture 19">
                <a:extLst>
                  <a:ext uri="{FF2B5EF4-FFF2-40B4-BE49-F238E27FC236}">
                    <a16:creationId xmlns:a16="http://schemas.microsoft.com/office/drawing/2014/main" id="{9FCB1F3B-B804-406B-B6A1-2CCA0DC72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96251" y="1547470"/>
                <a:ext cx="760839" cy="1127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6" name="Picture 20">
                <a:extLst>
                  <a:ext uri="{FF2B5EF4-FFF2-40B4-BE49-F238E27FC236}">
                    <a16:creationId xmlns:a16="http://schemas.microsoft.com/office/drawing/2014/main" id="{DA4A8E0C-87AB-43BE-8D30-FF962E6E9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42197" y="4054231"/>
                <a:ext cx="642938" cy="952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9" name="Picture 23">
                <a:extLst>
                  <a:ext uri="{FF2B5EF4-FFF2-40B4-BE49-F238E27FC236}">
                    <a16:creationId xmlns:a16="http://schemas.microsoft.com/office/drawing/2014/main" id="{52501E09-614F-4FDA-A9F4-9AEB6FA9D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17253" y="2880970"/>
                <a:ext cx="609600" cy="900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488" name="Picture 32" descr="Adriana I. Kovashka">
              <a:extLst>
                <a:ext uri="{FF2B5EF4-FFF2-40B4-BE49-F238E27FC236}">
                  <a16:creationId xmlns:a16="http://schemas.microsoft.com/office/drawing/2014/main" id="{2F8F038E-320E-44B9-877A-F8C4EDF116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2328" y="3939032"/>
              <a:ext cx="855155" cy="855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E40C5AF-FCAA-49B4-BB58-69F4F9A28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380902" y="4800617"/>
              <a:ext cx="909638" cy="912353"/>
            </a:xfrm>
            <a:prstGeom prst="rect">
              <a:avLst/>
            </a:prstGeom>
          </p:spPr>
        </p:pic>
        <p:pic>
          <p:nvPicPr>
            <p:cNvPr id="4" name="Picture 3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357D59B7-565E-494C-9689-AEC1BD6CF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74084" y="5038479"/>
              <a:ext cx="642939" cy="99580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A3AD9D-39D8-42CC-B2D9-395C0F121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604147" y="5607248"/>
              <a:ext cx="760845" cy="762000"/>
            </a:xfrm>
            <a:prstGeom prst="rect">
              <a:avLst/>
            </a:prstGeom>
          </p:spPr>
        </p:pic>
        <p:pic>
          <p:nvPicPr>
            <p:cNvPr id="19490" name="Picture 34" descr="gloom">
              <a:extLst>
                <a:ext uri="{FF2B5EF4-FFF2-40B4-BE49-F238E27FC236}">
                  <a16:creationId xmlns:a16="http://schemas.microsoft.com/office/drawing/2014/main" id="{AB551DC5-F476-409F-AB9E-CCB6B0006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960" y="2632430"/>
              <a:ext cx="760839" cy="1014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92" name="Picture 36" descr="Xulong Tang">
              <a:extLst>
                <a:ext uri="{FF2B5EF4-FFF2-40B4-BE49-F238E27FC236}">
                  <a16:creationId xmlns:a16="http://schemas.microsoft.com/office/drawing/2014/main" id="{62FC92E1-7D82-4A93-9A6C-1902ACB568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092" y="4879740"/>
              <a:ext cx="909638" cy="807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build="p"/>
      <p:bldP spid="194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765479E6-2CFC-4B46-9EC2-09E6F38E5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The goal of the first part of the course is to prepare you to do research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B42BE2E3-0BBD-4F6B-9DA7-0385B336B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2314575"/>
            <a:ext cx="3657600" cy="13716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1800"/>
              <a:t>Research papers</a:t>
            </a:r>
          </a:p>
          <a:p>
            <a:pPr lvl="1"/>
            <a:r>
              <a:rPr lang="en-US" altLang="en-US" sz="1600"/>
              <a:t>How to read and understand</a:t>
            </a:r>
          </a:p>
          <a:p>
            <a:pPr lvl="1"/>
            <a:r>
              <a:rPr lang="en-US" altLang="en-US" sz="1600"/>
              <a:t>How to critique</a:t>
            </a:r>
          </a:p>
          <a:p>
            <a:pPr lvl="1"/>
            <a:r>
              <a:rPr lang="en-US" altLang="en-US" sz="1600"/>
              <a:t>How to write</a:t>
            </a:r>
            <a:r>
              <a:rPr lang="en-US" altLang="en-US" sz="1600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21507" name="Picture 1">
            <a:extLst>
              <a:ext uri="{FF2B5EF4-FFF2-40B4-BE49-F238E27FC236}">
                <a16:creationId xmlns:a16="http://schemas.microsoft.com/office/drawing/2014/main" id="{A9EDB376-2A8B-4021-8FFF-E7B9D0606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066800"/>
            <a:ext cx="1804988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8" name="Group 8">
            <a:extLst>
              <a:ext uri="{FF2B5EF4-FFF2-40B4-BE49-F238E27FC236}">
                <a16:creationId xmlns:a16="http://schemas.microsoft.com/office/drawing/2014/main" id="{8889B495-E659-426E-B420-57C169E9995E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3098800"/>
            <a:ext cx="4648200" cy="3530600"/>
            <a:chOff x="4648200" y="3098267"/>
            <a:chExt cx="4648200" cy="3531133"/>
          </a:xfrm>
        </p:grpSpPr>
        <p:sp>
          <p:nvSpPr>
            <p:cNvPr id="21515" name="Content Placeholder 2">
              <a:extLst>
                <a:ext uri="{FF2B5EF4-FFF2-40B4-BE49-F238E27FC236}">
                  <a16:creationId xmlns:a16="http://schemas.microsoft.com/office/drawing/2014/main" id="{6CAAD542-D581-4409-BF9D-585CBD8FEA5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648200" y="4953000"/>
              <a:ext cx="46482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0046AA"/>
                </a:buClr>
                <a:buFont typeface="Wingdings" panose="05000000000000000000" pitchFamily="2" charset="2"/>
                <a:buNone/>
              </a:pPr>
              <a:r>
                <a:rPr lang="en-US" altLang="en-US" sz="1800">
                  <a:latin typeface="Trebuchet MS" panose="020B0603020202020204" pitchFamily="34" charset="0"/>
                  <a:ea typeface="Osaka" pitchFamily="-84" charset="-128"/>
                </a:rPr>
                <a:t>Tools of the trade…</a:t>
              </a:r>
            </a:p>
            <a:p>
              <a:pPr lvl="1">
                <a:spcBef>
                  <a:spcPct val="20000"/>
                </a:spcBef>
                <a:buClr>
                  <a:srgbClr val="0046AA"/>
                </a:buClr>
                <a:buFont typeface="Wingdings" panose="05000000000000000000" pitchFamily="2" charset="2"/>
                <a:buChar char="l"/>
              </a:pPr>
              <a:r>
                <a:rPr lang="en-US" altLang="en-US" sz="1600">
                  <a:latin typeface="Trebuchet MS" panose="020B0603020202020204" pitchFamily="34" charset="0"/>
                  <a:ea typeface="Osaka" pitchFamily="-84" charset="-128"/>
                </a:rPr>
                <a:t>University computing environment</a:t>
              </a:r>
            </a:p>
            <a:p>
              <a:pPr lvl="1">
                <a:spcBef>
                  <a:spcPct val="20000"/>
                </a:spcBef>
                <a:buClr>
                  <a:srgbClr val="0046AA"/>
                </a:buClr>
                <a:buFont typeface="Wingdings" panose="05000000000000000000" pitchFamily="2" charset="2"/>
                <a:buChar char="l"/>
              </a:pPr>
              <a:r>
                <a:rPr lang="en-US" altLang="en-US" sz="1600">
                  <a:latin typeface="Trebuchet MS" panose="020B0603020202020204" pitchFamily="34" charset="0"/>
                  <a:ea typeface="Osaka" pitchFamily="-84" charset="-128"/>
                </a:rPr>
                <a:t>Statistical processing</a:t>
              </a:r>
            </a:p>
            <a:p>
              <a:pPr lvl="1">
                <a:spcBef>
                  <a:spcPct val="20000"/>
                </a:spcBef>
                <a:buClr>
                  <a:srgbClr val="0046AA"/>
                </a:buClr>
                <a:buFont typeface="Wingdings" panose="05000000000000000000" pitchFamily="2" charset="2"/>
                <a:buChar char="l"/>
              </a:pPr>
              <a:r>
                <a:rPr lang="en-US" altLang="en-US" sz="1600">
                  <a:latin typeface="Trebuchet MS" panose="020B0603020202020204" pitchFamily="34" charset="0"/>
                  <a:ea typeface="Osaka" pitchFamily="-84" charset="-128"/>
                </a:rPr>
                <a:t>Scripting and plotting</a:t>
              </a:r>
            </a:p>
            <a:p>
              <a:pPr lvl="1">
                <a:spcBef>
                  <a:spcPct val="20000"/>
                </a:spcBef>
                <a:buClr>
                  <a:srgbClr val="0046AA"/>
                </a:buClr>
                <a:buFont typeface="Wingdings" panose="05000000000000000000" pitchFamily="2" charset="2"/>
                <a:buChar char="l"/>
              </a:pPr>
              <a:r>
                <a:rPr lang="en-US" altLang="en-US" sz="1600">
                  <a:latin typeface="Trebuchet MS" panose="020B0603020202020204" pitchFamily="34" charset="0"/>
                  <a:ea typeface="Osaka" pitchFamily="-84" charset="-128"/>
                </a:rPr>
                <a:t>Paper writing</a:t>
              </a:r>
            </a:p>
          </p:txBody>
        </p:sp>
        <p:pic>
          <p:nvPicPr>
            <p:cNvPr id="21516" name="Picture 2">
              <a:extLst>
                <a:ext uri="{FF2B5EF4-FFF2-40B4-BE49-F238E27FC236}">
                  <a16:creationId xmlns:a16="http://schemas.microsoft.com/office/drawing/2014/main" id="{DBBB5382-8954-49D7-8EB3-6883D5BBC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4495800"/>
              <a:ext cx="1701234" cy="275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7" name="Picture 5">
              <a:extLst>
                <a:ext uri="{FF2B5EF4-FFF2-40B4-BE49-F238E27FC236}">
                  <a16:creationId xmlns:a16="http://schemas.microsoft.com/office/drawing/2014/main" id="{45450632-B3B4-4EDE-85E9-EC959B3A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3098267"/>
              <a:ext cx="1504533" cy="940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8" name="Picture 6">
              <a:extLst>
                <a:ext uri="{FF2B5EF4-FFF2-40B4-BE49-F238E27FC236}">
                  <a16:creationId xmlns:a16="http://schemas.microsoft.com/office/drawing/2014/main" id="{1BE07E4F-50A9-4F3B-A3EE-304B9B95F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3505200"/>
              <a:ext cx="1267999" cy="839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Picture 7">
              <a:extLst>
                <a:ext uri="{FF2B5EF4-FFF2-40B4-BE49-F238E27FC236}">
                  <a16:creationId xmlns:a16="http://schemas.microsoft.com/office/drawing/2014/main" id="{4051CAF1-C990-4818-A8AB-0FD2A07E1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810000"/>
              <a:ext cx="1626546" cy="1159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509" name="Group 11">
            <a:extLst>
              <a:ext uri="{FF2B5EF4-FFF2-40B4-BE49-F238E27FC236}">
                <a16:creationId xmlns:a16="http://schemas.microsoft.com/office/drawing/2014/main" id="{A43FAE26-B1E5-4B75-8943-5D59637EAA85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962400"/>
            <a:ext cx="4648200" cy="2667000"/>
            <a:chOff x="152400" y="3962400"/>
            <a:chExt cx="4648200" cy="2667000"/>
          </a:xfrm>
        </p:grpSpPr>
        <p:sp>
          <p:nvSpPr>
            <p:cNvPr id="21513" name="Content Placeholder 2">
              <a:extLst>
                <a:ext uri="{FF2B5EF4-FFF2-40B4-BE49-F238E27FC236}">
                  <a16:creationId xmlns:a16="http://schemas.microsoft.com/office/drawing/2014/main" id="{B88127DD-B06E-4592-A5FD-3D2876E1EA7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2400" y="4953000"/>
              <a:ext cx="46482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0046AA"/>
                </a:buClr>
                <a:buFont typeface="Wingdings" panose="05000000000000000000" pitchFamily="2" charset="2"/>
                <a:buNone/>
              </a:pPr>
              <a:r>
                <a:rPr lang="en-US" altLang="en-US" sz="1800">
                  <a:latin typeface="Trebuchet MS" panose="020B0603020202020204" pitchFamily="34" charset="0"/>
                  <a:ea typeface="Osaka" pitchFamily="-84" charset="-128"/>
                </a:rPr>
                <a:t>Communication</a:t>
              </a:r>
            </a:p>
            <a:p>
              <a:pPr lvl="1">
                <a:spcBef>
                  <a:spcPct val="20000"/>
                </a:spcBef>
                <a:buClr>
                  <a:srgbClr val="0046AA"/>
                </a:buClr>
                <a:buFont typeface="Wingdings" panose="05000000000000000000" pitchFamily="2" charset="2"/>
                <a:buChar char="l"/>
              </a:pPr>
              <a:r>
                <a:rPr lang="en-US" altLang="en-US" sz="1600">
                  <a:latin typeface="Trebuchet MS" panose="020B0603020202020204" pitchFamily="34" charset="0"/>
                  <a:ea typeface="Osaka" pitchFamily="-84" charset="-128"/>
                </a:rPr>
                <a:t>What makes a good talk?</a:t>
              </a:r>
            </a:p>
            <a:p>
              <a:pPr lvl="1">
                <a:spcBef>
                  <a:spcPct val="20000"/>
                </a:spcBef>
                <a:buClr>
                  <a:srgbClr val="0046AA"/>
                </a:buClr>
                <a:buFont typeface="Wingdings" panose="05000000000000000000" pitchFamily="2" charset="2"/>
                <a:buChar char="l"/>
              </a:pPr>
              <a:r>
                <a:rPr lang="en-US" altLang="en-US" sz="1600">
                  <a:latin typeface="Trebuchet MS" panose="020B0603020202020204" pitchFamily="34" charset="0"/>
                  <a:ea typeface="Osaka" pitchFamily="-84" charset="-128"/>
                </a:rPr>
                <a:t>What makes a bad talk?</a:t>
              </a:r>
            </a:p>
            <a:p>
              <a:pPr lvl="1">
                <a:spcBef>
                  <a:spcPct val="20000"/>
                </a:spcBef>
                <a:buClr>
                  <a:srgbClr val="0046AA"/>
                </a:buClr>
                <a:buFont typeface="Wingdings" panose="05000000000000000000" pitchFamily="2" charset="2"/>
                <a:buChar char="l"/>
              </a:pPr>
              <a:r>
                <a:rPr lang="en-US" altLang="en-US" sz="1600">
                  <a:latin typeface="Trebuchet MS" panose="020B0603020202020204" pitchFamily="34" charset="0"/>
                  <a:ea typeface="Osaka" pitchFamily="-84" charset="-128"/>
                </a:rPr>
                <a:t>Advertisements vs. book reports</a:t>
              </a:r>
            </a:p>
          </p:txBody>
        </p:sp>
        <p:pic>
          <p:nvPicPr>
            <p:cNvPr id="21514" name="Picture 10">
              <a:extLst>
                <a:ext uri="{FF2B5EF4-FFF2-40B4-BE49-F238E27FC236}">
                  <a16:creationId xmlns:a16="http://schemas.microsoft.com/office/drawing/2014/main" id="{C2BC8FFB-AFC6-486C-88A6-241AC5598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962400"/>
              <a:ext cx="1982392" cy="933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Bent Arrow 12">
            <a:extLst>
              <a:ext uri="{FF2B5EF4-FFF2-40B4-BE49-F238E27FC236}">
                <a16:creationId xmlns:a16="http://schemas.microsoft.com/office/drawing/2014/main" id="{21A58B3A-AAFE-4B9B-8D7F-E55888D9745E}"/>
              </a:ext>
            </a:extLst>
          </p:cNvPr>
          <p:cNvSpPr/>
          <p:nvPr/>
        </p:nvSpPr>
        <p:spPr bwMode="auto">
          <a:xfrm rot="5400000">
            <a:off x="6019800" y="1600200"/>
            <a:ext cx="1371600" cy="1219200"/>
          </a:xfrm>
          <a:prstGeom prst="bentArrow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66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Bent Arrow 15">
            <a:extLst>
              <a:ext uri="{FF2B5EF4-FFF2-40B4-BE49-F238E27FC236}">
                <a16:creationId xmlns:a16="http://schemas.microsoft.com/office/drawing/2014/main" id="{AF937BBB-DE47-46BF-8DD5-55A50C12917D}"/>
              </a:ext>
            </a:extLst>
          </p:cNvPr>
          <p:cNvSpPr/>
          <p:nvPr/>
        </p:nvSpPr>
        <p:spPr bwMode="auto">
          <a:xfrm>
            <a:off x="1143000" y="1524000"/>
            <a:ext cx="1371600" cy="1981200"/>
          </a:xfrm>
          <a:prstGeom prst="bentArrow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66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12" name="Left Arrow 13">
            <a:extLst>
              <a:ext uri="{FF2B5EF4-FFF2-40B4-BE49-F238E27FC236}">
                <a16:creationId xmlns:a16="http://schemas.microsoft.com/office/drawing/2014/main" id="{14D0D39C-3050-47E2-A5FF-162E89216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495800"/>
            <a:ext cx="1828800" cy="685800"/>
          </a:xfrm>
          <a:prstGeom prst="lef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FF6600"/>
              </a:gs>
              <a:gs pos="100000">
                <a:srgbClr val="FFFF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  <p:bldP spid="215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A96D1DA5-6D3D-4538-A084-04700495C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Goals for today…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5EDEB4B2-DA18-4512-8AFA-2A5DFE2C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Trebuchet MS" panose="020B0603020202020204" pitchFamily="34" charset="0"/>
              <a:buAutoNum type="arabicPeriod"/>
            </a:pPr>
            <a:r>
              <a:rPr lang="en-US" altLang="en-US"/>
              <a:t>Quick introductions to one another</a:t>
            </a:r>
          </a:p>
          <a:p>
            <a:pPr marL="457200" indent="-457200">
              <a:buFont typeface="Trebuchet MS" panose="020B0603020202020204" pitchFamily="34" charset="0"/>
              <a:buAutoNum type="arabicPeriod"/>
            </a:pPr>
            <a:endParaRPr lang="en-US" altLang="en-US"/>
          </a:p>
          <a:p>
            <a:pPr marL="457200" indent="-457200">
              <a:buFont typeface="Trebuchet MS" panose="020B0603020202020204" pitchFamily="34" charset="0"/>
              <a:buAutoNum type="arabicPeriod"/>
            </a:pPr>
            <a:r>
              <a:rPr lang="en-US" altLang="en-US"/>
              <a:t>What is a PhD?</a:t>
            </a:r>
          </a:p>
          <a:p>
            <a:pPr marL="457200" indent="-457200">
              <a:buFont typeface="Trebuchet MS" panose="020B0603020202020204" pitchFamily="34" charset="0"/>
              <a:buAutoNum type="arabicPeriod"/>
            </a:pPr>
            <a:endParaRPr lang="en-US" altLang="en-US"/>
          </a:p>
          <a:p>
            <a:pPr marL="457200" indent="-457200">
              <a:buFont typeface="Trebuchet MS" panose="020B0603020202020204" pitchFamily="34" charset="0"/>
              <a:buAutoNum type="arabicPeriod"/>
            </a:pPr>
            <a:r>
              <a:rPr lang="en-US" altLang="en-US"/>
              <a:t>Why do a PhD?</a:t>
            </a:r>
            <a:br>
              <a:rPr lang="en-US" altLang="en-US"/>
            </a:br>
            <a:endParaRPr lang="en-US" altLang="en-US"/>
          </a:p>
          <a:p>
            <a:pPr marL="457200" indent="-457200">
              <a:buFont typeface="Trebuchet MS" panose="020B0603020202020204" pitchFamily="34" charset="0"/>
              <a:buAutoNum type="arabicPeriod"/>
            </a:pPr>
            <a:r>
              <a:rPr lang="en-US" altLang="en-US"/>
              <a:t>Getting a PhD at Pitt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2AA8F8D7-C600-42B8-A273-CEFCE3F77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Who are you guys?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77F1C037-E418-499C-B4E9-298F66FEB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495800"/>
            <a:ext cx="7772400" cy="19050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2000"/>
              <a:t>Let’s get to know one another…</a:t>
            </a:r>
          </a:p>
          <a:p>
            <a:pPr lvl="1"/>
            <a:r>
              <a:rPr lang="en-US" altLang="en-US" sz="1800"/>
              <a:t>Your name</a:t>
            </a:r>
          </a:p>
          <a:p>
            <a:pPr lvl="1"/>
            <a:r>
              <a:rPr lang="en-US" altLang="en-US" sz="1800"/>
              <a:t>Why Pitt?</a:t>
            </a:r>
          </a:p>
          <a:p>
            <a:pPr lvl="1"/>
            <a:r>
              <a:rPr lang="en-US" altLang="en-US" sz="1800"/>
              <a:t>Research interests</a:t>
            </a:r>
          </a:p>
          <a:p>
            <a:pPr lvl="1"/>
            <a:r>
              <a:rPr lang="en-US" altLang="en-US" sz="1800"/>
              <a:t>Anything else?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0E9CC289-BF37-4E89-A2D2-A2C54B8C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171575"/>
            <a:ext cx="32004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0" name="Group 9">
            <a:extLst>
              <a:ext uri="{FF2B5EF4-FFF2-40B4-BE49-F238E27FC236}">
                <a16:creationId xmlns:a16="http://schemas.microsoft.com/office/drawing/2014/main" id="{9EC74415-5305-47BF-892D-3156B9321216}"/>
              </a:ext>
            </a:extLst>
          </p:cNvPr>
          <p:cNvGrpSpPr>
            <a:grpSpLocks/>
          </p:cNvGrpSpPr>
          <p:nvPr/>
        </p:nvGrpSpPr>
        <p:grpSpPr bwMode="auto">
          <a:xfrm>
            <a:off x="3505200" y="4800600"/>
            <a:ext cx="5108575" cy="914400"/>
            <a:chOff x="3505200" y="4267200"/>
            <a:chExt cx="5108729" cy="914400"/>
          </a:xfrm>
        </p:grpSpPr>
        <p:sp>
          <p:nvSpPr>
            <p:cNvPr id="24581" name="TextBox 4">
              <a:extLst>
                <a:ext uri="{FF2B5EF4-FFF2-40B4-BE49-F238E27FC236}">
                  <a16:creationId xmlns:a16="http://schemas.microsoft.com/office/drawing/2014/main" id="{7065D093-E298-4240-9885-1008F582EC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0" y="4267200"/>
              <a:ext cx="327992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 b="1">
                  <a:solidFill>
                    <a:srgbClr val="FF0000"/>
                  </a:solidFill>
                  <a:latin typeface="Dakota Regular" pitchFamily="-84" charset="0"/>
                </a:rPr>
                <a:t>“I have no idea…” is a perfectly fine answer!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E6DB338-E1D1-4ACF-AED5-448881285A34}"/>
                </a:ext>
              </a:extLst>
            </p:cNvPr>
            <p:cNvCxnSpPr>
              <a:cxnSpLocks noChangeShapeType="1"/>
              <a:stCxn id="24581" idx="1"/>
            </p:cNvCxnSpPr>
            <p:nvPr/>
          </p:nvCxnSpPr>
          <p:spPr bwMode="auto">
            <a:xfrm flipH="1">
              <a:off x="3505200" y="4591050"/>
              <a:ext cx="1828855" cy="590550"/>
            </a:xfrm>
            <a:prstGeom prst="straightConnector1">
              <a:avLst/>
            </a:prstGeom>
            <a:noFill/>
            <a:ln w="25400">
              <a:solidFill>
                <a:srgbClr val="BA0202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16905C1-DB45-49CA-9B12-BA659BD9F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 PhD?</a:t>
            </a:r>
          </a:p>
        </p:txBody>
      </p:sp>
      <p:pic>
        <p:nvPicPr>
          <p:cNvPr id="25602" name="Picture 3">
            <a:extLst>
              <a:ext uri="{FF2B5EF4-FFF2-40B4-BE49-F238E27FC236}">
                <a16:creationId xmlns:a16="http://schemas.microsoft.com/office/drawing/2014/main" id="{A7506F0D-EA58-4719-B543-41D965600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990600"/>
            <a:ext cx="7823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4">
            <a:extLst>
              <a:ext uri="{FF2B5EF4-FFF2-40B4-BE49-F238E27FC236}">
                <a16:creationId xmlns:a16="http://schemas.microsoft.com/office/drawing/2014/main" id="{1A7E912E-02E8-4BE7-987F-5FD6C544D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50" y="6581775"/>
            <a:ext cx="2597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/>
              <a:t>Borrowed from http://matt.might.net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IllustratedGuidePhD-Matt-Might (dragged).pdf">
            <a:extLst>
              <a:ext uri="{FF2B5EF4-FFF2-40B4-BE49-F238E27FC236}">
                <a16:creationId xmlns:a16="http://schemas.microsoft.com/office/drawing/2014/main" id="{68B5AD5A-EB56-4443-BF0E-F2E7A5EFA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990600"/>
            <a:ext cx="7823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le 1">
            <a:extLst>
              <a:ext uri="{FF2B5EF4-FFF2-40B4-BE49-F238E27FC236}">
                <a16:creationId xmlns:a16="http://schemas.microsoft.com/office/drawing/2014/main" id="{391A1B94-1EB7-4663-B905-AC8D5722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 PhD?</a:t>
            </a:r>
          </a:p>
        </p:txBody>
      </p:sp>
      <p:sp>
        <p:nvSpPr>
          <p:cNvPr id="27651" name="TextBox 4">
            <a:extLst>
              <a:ext uri="{FF2B5EF4-FFF2-40B4-BE49-F238E27FC236}">
                <a16:creationId xmlns:a16="http://schemas.microsoft.com/office/drawing/2014/main" id="{0AA36889-B7A2-4B94-AA35-0224A19BD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50" y="6581775"/>
            <a:ext cx="2597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/>
              <a:t>Borrowed from http://matt.might.net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 descr="IllustratedGuidePhD-Matt-Might (dragged).pdf">
            <a:extLst>
              <a:ext uri="{FF2B5EF4-FFF2-40B4-BE49-F238E27FC236}">
                <a16:creationId xmlns:a16="http://schemas.microsoft.com/office/drawing/2014/main" id="{AADC4638-8B3A-4B7C-835E-80C5F9452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982663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itle 1">
            <a:extLst>
              <a:ext uri="{FF2B5EF4-FFF2-40B4-BE49-F238E27FC236}">
                <a16:creationId xmlns:a16="http://schemas.microsoft.com/office/drawing/2014/main" id="{CA079A66-4425-433F-B836-552FFA67D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 PhD?</a:t>
            </a:r>
          </a:p>
        </p:txBody>
      </p:sp>
      <p:sp>
        <p:nvSpPr>
          <p:cNvPr id="29699" name="TextBox 4">
            <a:extLst>
              <a:ext uri="{FF2B5EF4-FFF2-40B4-BE49-F238E27FC236}">
                <a16:creationId xmlns:a16="http://schemas.microsoft.com/office/drawing/2014/main" id="{EF8BCDF9-208A-4F84-B9D8-CBEFE0F3A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850" y="6581775"/>
            <a:ext cx="2597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/>
              <a:t>Borrowed from http://matt.might.net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itt_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CE0202"/>
      </a:accent2>
      <a:accent3>
        <a:srgbClr val="FFFFFF"/>
      </a:accent3>
      <a:accent4>
        <a:srgbClr val="000000"/>
      </a:accent4>
      <a:accent5>
        <a:srgbClr val="FFFFFF"/>
      </a:accent5>
      <a:accent6>
        <a:srgbClr val="BA0202"/>
      </a:accent6>
      <a:hlink>
        <a:srgbClr val="363099"/>
      </a:hlink>
      <a:folHlink>
        <a:srgbClr val="00A60D"/>
      </a:folHlink>
    </a:clrScheme>
    <a:fontScheme name="pitt_template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pit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t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t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t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t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t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t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t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t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t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t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t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pitt_template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Tiger OS X:Users:adamlee:Desktop:pitt_template.pot</Template>
  <TotalTime>4258</TotalTime>
  <Words>1267</Words>
  <Application>Microsoft Office PowerPoint</Application>
  <PresentationFormat>On-screen Show (4:3)</PresentationFormat>
  <Paragraphs>249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Dakota Regular</vt:lpstr>
      <vt:lpstr>Georgia</vt:lpstr>
      <vt:lpstr>Monotype Sorts</vt:lpstr>
      <vt:lpstr>Trebuchet MS</vt:lpstr>
      <vt:lpstr>Wingdings</vt:lpstr>
      <vt:lpstr>pitt_template</vt:lpstr>
      <vt:lpstr>Introduction</vt:lpstr>
      <vt:lpstr>Administrivia</vt:lpstr>
      <vt:lpstr>So how is this course scheduled anyway?</vt:lpstr>
      <vt:lpstr>The goal of the first part of the course is to prepare you to do research</vt:lpstr>
      <vt:lpstr>Goals for today…</vt:lpstr>
      <vt:lpstr>Who are you guys?</vt:lpstr>
      <vt:lpstr>What is a PhD?</vt:lpstr>
      <vt:lpstr>What is a PhD?</vt:lpstr>
      <vt:lpstr>What is a PhD?</vt:lpstr>
      <vt:lpstr>What is a PhD?</vt:lpstr>
      <vt:lpstr>What is a PhD?</vt:lpstr>
      <vt:lpstr>What is a PhD?</vt:lpstr>
      <vt:lpstr>What is a PhD?</vt:lpstr>
      <vt:lpstr>What is a PhD?</vt:lpstr>
      <vt:lpstr>What is a PhD?</vt:lpstr>
      <vt:lpstr>What is a PhD?</vt:lpstr>
      <vt:lpstr>What is a PhD?</vt:lpstr>
      <vt:lpstr>What is a PhD?</vt:lpstr>
      <vt:lpstr>So… What is a PhD?</vt:lpstr>
      <vt:lpstr>So why would anyone do a PhD?</vt:lpstr>
      <vt:lpstr>The (Abridged) PhD Timeline at Pitt</vt:lpstr>
      <vt:lpstr>Tips for Success</vt:lpstr>
      <vt:lpstr>Tips for making the most of meetings…</vt:lpstr>
      <vt:lpstr>Tips for Success</vt:lpstr>
      <vt:lpstr>How do I choose an advisor?!</vt:lpstr>
      <vt:lpstr>Tips for Success</vt:lpstr>
      <vt:lpstr>PowerPoint Presentation</vt:lpstr>
    </vt:vector>
  </TitlesOfParts>
  <Company>Adam Lee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Discrete Structures for Computer Science</dc:title>
  <dc:creator>Adam Lee</dc:creator>
  <cp:lastModifiedBy>Znati, Taieb</cp:lastModifiedBy>
  <cp:revision>203</cp:revision>
  <cp:lastPrinted>2008-08-24T01:10:54Z</cp:lastPrinted>
  <dcterms:created xsi:type="dcterms:W3CDTF">2009-12-30T18:37:25Z</dcterms:created>
  <dcterms:modified xsi:type="dcterms:W3CDTF">2019-08-26T16:58:00Z</dcterms:modified>
</cp:coreProperties>
</file>