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58065" y="6184899"/>
            <a:ext cx="0" cy="1096645"/>
          </a:xfrm>
          <a:custGeom>
            <a:avLst/>
            <a:gdLst/>
            <a:ahLst/>
            <a:cxnLst/>
            <a:rect l="l" t="t" r="r" b="b"/>
            <a:pathLst>
              <a:path w="0" h="1096645">
                <a:moveTo>
                  <a:pt x="0" y="0"/>
                </a:moveTo>
                <a:lnTo>
                  <a:pt x="0" y="1096201"/>
                </a:lnTo>
              </a:path>
            </a:pathLst>
          </a:custGeom>
          <a:ln w="9839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58065" y="6184899"/>
            <a:ext cx="0" cy="1096645"/>
          </a:xfrm>
          <a:custGeom>
            <a:avLst/>
            <a:gdLst/>
            <a:ahLst/>
            <a:cxnLst/>
            <a:rect l="l" t="t" r="r" b="b"/>
            <a:pathLst>
              <a:path w="0" h="1096645">
                <a:moveTo>
                  <a:pt x="0" y="0"/>
                </a:moveTo>
                <a:lnTo>
                  <a:pt x="0" y="1096201"/>
                </a:lnTo>
              </a:path>
            </a:pathLst>
          </a:custGeom>
          <a:ln w="9839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9673" y="1530349"/>
            <a:ext cx="3932554" cy="0"/>
          </a:xfrm>
          <a:custGeom>
            <a:avLst/>
            <a:gdLst/>
            <a:ahLst/>
            <a:cxnLst/>
            <a:rect l="l" t="t" r="r" b="b"/>
            <a:pathLst>
              <a:path w="3932554" h="0">
                <a:moveTo>
                  <a:pt x="0" y="0"/>
                </a:moveTo>
                <a:lnTo>
                  <a:pt x="3932123" y="0"/>
                </a:lnTo>
                <a:lnTo>
                  <a:pt x="0" y="0"/>
                </a:lnTo>
                <a:close/>
              </a:path>
            </a:pathLst>
          </a:custGeom>
          <a:ln w="9839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625" y="355454"/>
            <a:ext cx="9144148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625" y="1796817"/>
            <a:ext cx="9144148" cy="4256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notesSlide" Target="../notesSlides/notesSlide1.xml"/><Relationship Id="rId8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ea.ac.uk/research/" TargetMode="External"/><Relationship Id="rId3" Type="http://schemas.openxmlformats.org/officeDocument/2006/relationships/image" Target="../media/image16.jpg"/><Relationship Id="rId4" Type="http://schemas.openxmlformats.org/officeDocument/2006/relationships/notesSlide" Target="../notesSlides/notesSlide11.xml"/><Relationship Id="rId5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tsl.ac.uk/about-tsl/scientific-integrity/" TargetMode="External"/><Relationship Id="rId3" Type="http://schemas.openxmlformats.org/officeDocument/2006/relationships/image" Target="../media/image17.jp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notesSlide" Target="../notesSlides/notesSlide9.xml"/><Relationship Id="rId5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673" y="3676650"/>
            <a:ext cx="9201150" cy="0"/>
          </a:xfrm>
          <a:custGeom>
            <a:avLst/>
            <a:gdLst/>
            <a:ahLst/>
            <a:cxnLst/>
            <a:rect l="l" t="t" r="r" b="b"/>
            <a:pathLst>
              <a:path w="9201150" h="0">
                <a:moveTo>
                  <a:pt x="0" y="0"/>
                </a:moveTo>
                <a:lnTo>
                  <a:pt x="9200670" y="0"/>
                </a:lnTo>
                <a:lnTo>
                  <a:pt x="0" y="0"/>
                </a:lnTo>
                <a:close/>
              </a:path>
            </a:pathLst>
          </a:custGeom>
          <a:ln w="9839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4625" y="2500399"/>
            <a:ext cx="7181850" cy="940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</a:pPr>
            <a:r>
              <a:rPr dirty="0" sz="3250" spc="-95">
                <a:latin typeface="Arial"/>
                <a:cs typeface="Arial"/>
              </a:rPr>
              <a:t>Everything</a:t>
            </a:r>
            <a:r>
              <a:rPr dirty="0" sz="3250" spc="-95">
                <a:latin typeface="Arial"/>
                <a:cs typeface="Arial"/>
              </a:rPr>
              <a:t> </a:t>
            </a:r>
            <a:r>
              <a:rPr dirty="0" sz="3250" spc="-70">
                <a:latin typeface="Arial"/>
                <a:cs typeface="Arial"/>
              </a:rPr>
              <a:t>you</a:t>
            </a:r>
            <a:r>
              <a:rPr dirty="0" sz="3250" spc="-70">
                <a:latin typeface="Arial"/>
                <a:cs typeface="Arial"/>
              </a:rPr>
              <a:t> </a:t>
            </a:r>
            <a:r>
              <a:rPr dirty="0" sz="3250" spc="-20">
                <a:latin typeface="Arial"/>
                <a:cs typeface="Arial"/>
              </a:rPr>
              <a:t>wanted</a:t>
            </a:r>
            <a:r>
              <a:rPr dirty="0" sz="3250" spc="-20">
                <a:latin typeface="Arial"/>
                <a:cs typeface="Arial"/>
              </a:rPr>
              <a:t> </a:t>
            </a:r>
            <a:r>
              <a:rPr dirty="0" sz="3250" spc="25">
                <a:latin typeface="Arial"/>
                <a:cs typeface="Arial"/>
              </a:rPr>
              <a:t>to</a:t>
            </a:r>
            <a:r>
              <a:rPr dirty="0" sz="3250" spc="25">
                <a:latin typeface="Arial"/>
                <a:cs typeface="Arial"/>
              </a:rPr>
              <a:t> know </a:t>
            </a:r>
            <a:r>
              <a:rPr dirty="0" sz="3250" spc="-20">
                <a:latin typeface="Arial"/>
                <a:cs typeface="Arial"/>
              </a:rPr>
              <a:t>about</a:t>
            </a:r>
            <a:r>
              <a:rPr dirty="0" sz="3250" spc="-10">
                <a:latin typeface="Arial"/>
                <a:cs typeface="Arial"/>
              </a:rPr>
              <a:t> </a:t>
            </a:r>
            <a:r>
              <a:rPr dirty="0" sz="3250" spc="-125">
                <a:latin typeface="Arial"/>
                <a:cs typeface="Arial"/>
              </a:rPr>
              <a:t>r</a:t>
            </a:r>
            <a:r>
              <a:rPr dirty="0" sz="3250" spc="-110">
                <a:latin typeface="Arial"/>
                <a:cs typeface="Arial"/>
              </a:rPr>
              <a:t>esea</a:t>
            </a:r>
            <a:r>
              <a:rPr dirty="0" sz="3250" spc="-125">
                <a:latin typeface="Arial"/>
                <a:cs typeface="Arial"/>
              </a:rPr>
              <a:t>r</a:t>
            </a:r>
            <a:r>
              <a:rPr dirty="0" sz="3250">
                <a:latin typeface="Arial"/>
                <a:cs typeface="Arial"/>
              </a:rPr>
              <a:t>ch </a:t>
            </a:r>
            <a:r>
              <a:rPr dirty="0" sz="3250" spc="-65">
                <a:latin typeface="Arial"/>
                <a:cs typeface="Arial"/>
              </a:rPr>
              <a:t>integrity</a:t>
            </a:r>
            <a:r>
              <a:rPr dirty="0" sz="3250">
                <a:latin typeface="Arial"/>
                <a:cs typeface="Arial"/>
              </a:rPr>
              <a:t> </a:t>
            </a:r>
            <a:r>
              <a:rPr dirty="0" sz="3250" spc="15">
                <a:latin typeface="Arial"/>
                <a:cs typeface="Arial"/>
              </a:rPr>
              <a:t>but</a:t>
            </a:r>
            <a:r>
              <a:rPr dirty="0" sz="3250">
                <a:latin typeface="Arial"/>
                <a:cs typeface="Arial"/>
              </a:rPr>
              <a:t> </a:t>
            </a:r>
            <a:r>
              <a:rPr dirty="0" sz="3250" spc="-100">
                <a:latin typeface="Arial"/>
                <a:cs typeface="Arial"/>
              </a:rPr>
              <a:t>never</a:t>
            </a:r>
            <a:r>
              <a:rPr dirty="0" sz="3250">
                <a:latin typeface="Arial"/>
                <a:cs typeface="Arial"/>
              </a:rPr>
              <a:t> </a:t>
            </a:r>
            <a:r>
              <a:rPr dirty="0" sz="3250" spc="-55">
                <a:latin typeface="Arial"/>
                <a:cs typeface="Arial"/>
              </a:rPr>
              <a:t>da</a:t>
            </a:r>
            <a:r>
              <a:rPr dirty="0" sz="3250" spc="-95">
                <a:latin typeface="Arial"/>
                <a:cs typeface="Arial"/>
              </a:rPr>
              <a:t>r</a:t>
            </a:r>
            <a:r>
              <a:rPr dirty="0" sz="3250" spc="-40">
                <a:latin typeface="Arial"/>
                <a:cs typeface="Arial"/>
              </a:rPr>
              <a:t>ed</a:t>
            </a:r>
            <a:r>
              <a:rPr dirty="0" sz="3250">
                <a:latin typeface="Arial"/>
                <a:cs typeface="Arial"/>
              </a:rPr>
              <a:t> </a:t>
            </a:r>
            <a:r>
              <a:rPr dirty="0" sz="3250" spc="25">
                <a:latin typeface="Arial"/>
                <a:cs typeface="Arial"/>
              </a:rPr>
              <a:t>to</a:t>
            </a:r>
            <a:r>
              <a:rPr dirty="0" sz="3250">
                <a:latin typeface="Arial"/>
                <a:cs typeface="Arial"/>
              </a:rPr>
              <a:t> </a:t>
            </a:r>
            <a:r>
              <a:rPr dirty="0" sz="3250" spc="-70">
                <a:latin typeface="Arial"/>
                <a:cs typeface="Arial"/>
              </a:rPr>
              <a:t>ask</a:t>
            </a:r>
            <a:endParaRPr sz="3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1443" y="6844265"/>
            <a:ext cx="3537155" cy="470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89388" y="6981326"/>
            <a:ext cx="3406140" cy="208915"/>
          </a:xfrm>
          <a:custGeom>
            <a:avLst/>
            <a:gdLst/>
            <a:ahLst/>
            <a:cxnLst/>
            <a:rect l="l" t="t" r="r" b="b"/>
            <a:pathLst>
              <a:path w="3406140" h="208915">
                <a:moveTo>
                  <a:pt x="0" y="0"/>
                </a:moveTo>
                <a:lnTo>
                  <a:pt x="3405535" y="0"/>
                </a:lnTo>
                <a:lnTo>
                  <a:pt x="3405535" y="208520"/>
                </a:lnTo>
                <a:lnTo>
                  <a:pt x="0" y="2085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1243" y="6844265"/>
            <a:ext cx="7056525" cy="470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48280" y="6981326"/>
            <a:ext cx="2096770" cy="208915"/>
          </a:xfrm>
          <a:custGeom>
            <a:avLst/>
            <a:gdLst/>
            <a:ahLst/>
            <a:cxnLst/>
            <a:rect l="l" t="t" r="r" b="b"/>
            <a:pathLst>
              <a:path w="2096770" h="208915">
                <a:moveTo>
                  <a:pt x="0" y="208520"/>
                </a:moveTo>
                <a:lnTo>
                  <a:pt x="2096443" y="208520"/>
                </a:lnTo>
                <a:lnTo>
                  <a:pt x="2096443" y="0"/>
                </a:lnTo>
                <a:lnTo>
                  <a:pt x="0" y="0"/>
                </a:lnTo>
                <a:lnTo>
                  <a:pt x="0" y="208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6844265"/>
            <a:ext cx="3537155" cy="470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2744" y="6981326"/>
            <a:ext cx="3406140" cy="208915"/>
          </a:xfrm>
          <a:custGeom>
            <a:avLst/>
            <a:gdLst/>
            <a:ahLst/>
            <a:cxnLst/>
            <a:rect l="l" t="t" r="r" b="b"/>
            <a:pathLst>
              <a:path w="3406140" h="208915">
                <a:moveTo>
                  <a:pt x="0" y="0"/>
                </a:moveTo>
                <a:lnTo>
                  <a:pt x="3405535" y="0"/>
                </a:lnTo>
                <a:lnTo>
                  <a:pt x="3405535" y="208520"/>
                </a:lnTo>
                <a:lnTo>
                  <a:pt x="0" y="2085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1884" y="4812600"/>
            <a:ext cx="193749" cy="157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6624" y="4469359"/>
            <a:ext cx="384268" cy="212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74625" y="3957293"/>
            <a:ext cx="2602865" cy="1077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>
                <a:solidFill>
                  <a:srgbClr val="242634"/>
                </a:solidFill>
                <a:latin typeface="Arial"/>
                <a:cs typeface="Arial"/>
              </a:rPr>
              <a:t>Sophien</a:t>
            </a:r>
            <a:r>
              <a:rPr dirty="0" sz="20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242634"/>
                </a:solidFill>
                <a:latin typeface="Arial"/>
                <a:cs typeface="Arial"/>
              </a:rPr>
              <a:t>Kamoun</a:t>
            </a:r>
            <a:endParaRPr sz="2000">
              <a:latin typeface="Arial"/>
              <a:cs typeface="Arial"/>
            </a:endParaRPr>
          </a:p>
          <a:p>
            <a:pPr marL="492759">
              <a:lnSpc>
                <a:spcPct val="100000"/>
              </a:lnSpc>
              <a:spcBef>
                <a:spcPts val="1365"/>
              </a:spcBef>
            </a:pPr>
            <a:r>
              <a:rPr dirty="0" sz="1850" spc="-10">
                <a:solidFill>
                  <a:srgbClr val="242634"/>
                </a:solidFill>
                <a:latin typeface="Arial"/>
                <a:cs typeface="Arial"/>
              </a:rPr>
              <a:t>http:KamounLab.net</a:t>
            </a:r>
            <a:endParaRPr sz="1850">
              <a:latin typeface="Arial"/>
              <a:cs typeface="Arial"/>
            </a:endParaRPr>
          </a:p>
          <a:p>
            <a:pPr marL="492759">
              <a:lnSpc>
                <a:spcPct val="100000"/>
              </a:lnSpc>
              <a:spcBef>
                <a:spcPts val="465"/>
              </a:spcBef>
            </a:pPr>
            <a:r>
              <a:rPr dirty="0" sz="1850" spc="-60">
                <a:solidFill>
                  <a:srgbClr val="242634"/>
                </a:solidFill>
                <a:latin typeface="Arial"/>
                <a:cs typeface="Arial"/>
              </a:rPr>
              <a:t>@KamounLab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179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Principles</a:t>
            </a:r>
            <a:r>
              <a:rPr dirty="0" spc="-75"/>
              <a:t> </a:t>
            </a:r>
            <a:r>
              <a:rPr dirty="0" spc="-45"/>
              <a:t>of</a:t>
            </a:r>
            <a:r>
              <a:rPr dirty="0" spc="-45"/>
              <a:t> </a:t>
            </a:r>
            <a:r>
              <a:rPr dirty="0" spc="15"/>
              <a:t>good</a:t>
            </a:r>
            <a:r>
              <a:rPr dirty="0" spc="15"/>
              <a:t> </a:t>
            </a:r>
            <a:r>
              <a:rPr dirty="0" spc="-125"/>
              <a:t>r</a:t>
            </a:r>
            <a:r>
              <a:rPr dirty="0" spc="-110"/>
              <a:t>esea</a:t>
            </a:r>
            <a:r>
              <a:rPr dirty="0" spc="-125"/>
              <a:t>r</a:t>
            </a:r>
            <a:r>
              <a:rPr dirty="0"/>
              <a:t>ch </a:t>
            </a:r>
            <a:r>
              <a:rPr dirty="0" spc="-30"/>
              <a:t>practice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625" y="1796817"/>
            <a:ext cx="4511675" cy="4256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indent="-255904">
              <a:lnSpc>
                <a:spcPct val="100000"/>
              </a:lnSpc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90">
                <a:solidFill>
                  <a:srgbClr val="242634"/>
                </a:solidFill>
                <a:latin typeface="Arial"/>
                <a:cs typeface="Arial"/>
              </a:rPr>
              <a:t>A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40">
                <a:solidFill>
                  <a:srgbClr val="242634"/>
                </a:solidFill>
                <a:latin typeface="Arial"/>
                <a:cs typeface="Arial"/>
              </a:rPr>
              <a:t>Critical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42634"/>
                </a:solidFill>
                <a:latin typeface="Arial"/>
                <a:cs typeface="Arial"/>
              </a:rPr>
              <a:t>App</a:t>
            </a:r>
            <a:r>
              <a:rPr dirty="0" sz="2600" spc="-50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oach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Clr>
                <a:srgbClr val="242634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Documenting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242634"/>
                </a:solidFill>
                <a:latin typeface="Arial"/>
                <a:cs typeface="Arial"/>
              </a:rPr>
              <a:t>Results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Clr>
                <a:srgbClr val="242634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30">
                <a:solidFill>
                  <a:srgbClr val="242634"/>
                </a:solidFill>
                <a:latin typeface="Arial"/>
                <a:cs typeface="Arial"/>
              </a:rPr>
              <a:t>Storage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and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242634"/>
                </a:solidFill>
                <a:latin typeface="Arial"/>
                <a:cs typeface="Arial"/>
              </a:rPr>
              <a:t>Disposal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of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55">
                <a:solidFill>
                  <a:srgbClr val="242634"/>
                </a:solidFill>
                <a:latin typeface="Arial"/>
                <a:cs typeface="Arial"/>
              </a:rPr>
              <a:t>Data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Clr>
                <a:srgbClr val="242634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25">
                <a:solidFill>
                  <a:srgbClr val="242634"/>
                </a:solidFill>
                <a:latin typeface="Arial"/>
                <a:cs typeface="Arial"/>
              </a:rPr>
              <a:t>Authorship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and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35">
                <a:solidFill>
                  <a:srgbClr val="242634"/>
                </a:solidFill>
                <a:latin typeface="Arial"/>
                <a:cs typeface="Arial"/>
              </a:rPr>
              <a:t>Publication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Clr>
                <a:srgbClr val="242634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25">
                <a:solidFill>
                  <a:srgbClr val="242634"/>
                </a:solidFill>
                <a:latin typeface="Arial"/>
                <a:cs typeface="Arial"/>
              </a:rPr>
              <a:t>Collaborators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and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242634"/>
                </a:solidFill>
                <a:latin typeface="Arial"/>
                <a:cs typeface="Arial"/>
              </a:rPr>
              <a:t>Partners</a:t>
            </a:r>
            <a:endParaRPr sz="2600">
              <a:latin typeface="Arial"/>
              <a:cs typeface="Arial"/>
            </a:endParaRPr>
          </a:p>
          <a:p>
            <a:pPr marL="268605" marR="5080" indent="-255904">
              <a:lnSpc>
                <a:spcPct val="101800"/>
              </a:lnSpc>
              <a:spcBef>
                <a:spcPts val="2325"/>
              </a:spcBef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35">
                <a:solidFill>
                  <a:srgbClr val="242634"/>
                </a:solidFill>
                <a:latin typeface="Arial"/>
                <a:cs typeface="Arial"/>
              </a:rPr>
              <a:t>Exploitation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and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90">
                <a:solidFill>
                  <a:srgbClr val="242634"/>
                </a:solidFill>
                <a:latin typeface="Arial"/>
                <a:cs typeface="Arial"/>
              </a:rPr>
              <a:t>P</a:t>
            </a:r>
            <a:r>
              <a:rPr dirty="0" sz="2600" spc="-9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>
                <a:solidFill>
                  <a:srgbClr val="242634"/>
                </a:solidFill>
                <a:latin typeface="Arial"/>
                <a:cs typeface="Arial"/>
              </a:rPr>
              <a:t>otection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of</a:t>
            </a:r>
            <a:r>
              <a:rPr dirty="0" sz="2600" spc="-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55">
                <a:solidFill>
                  <a:srgbClr val="242634"/>
                </a:solidFill>
                <a:latin typeface="Arial"/>
                <a:cs typeface="Arial"/>
              </a:rPr>
              <a:t>Intellectual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40">
                <a:solidFill>
                  <a:srgbClr val="242634"/>
                </a:solidFill>
                <a:latin typeface="Arial"/>
                <a:cs typeface="Arial"/>
              </a:rPr>
              <a:t>Assets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2237" y="1841371"/>
            <a:ext cx="4643257" cy="4263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179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Support</a:t>
            </a:r>
            <a:r>
              <a:rPr dirty="0" spc="-20"/>
              <a:t> </a:t>
            </a:r>
            <a:r>
              <a:rPr dirty="0" spc="-55"/>
              <a:t>and</a:t>
            </a:r>
            <a:r>
              <a:rPr dirty="0" spc="-55"/>
              <a:t> </a:t>
            </a:r>
            <a:r>
              <a:rPr dirty="0" spc="-60"/>
              <a:t>oversight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625" y="1796817"/>
            <a:ext cx="4157345" cy="4876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989330" indent="-255904">
              <a:lnSpc>
                <a:spcPct val="101800"/>
              </a:lnSpc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375">
                <a:solidFill>
                  <a:srgbClr val="242634"/>
                </a:solidFill>
                <a:latin typeface="Arial"/>
                <a:cs typeface="Arial"/>
              </a:rPr>
              <a:t>T</a:t>
            </a:r>
            <a:r>
              <a:rPr dirty="0" sz="2600" spc="-60">
                <a:solidFill>
                  <a:srgbClr val="242634"/>
                </a:solidFill>
                <a:latin typeface="Arial"/>
                <a:cs typeface="Arial"/>
              </a:rPr>
              <a:t>raining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on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-75">
                <a:solidFill>
                  <a:srgbClr val="242634"/>
                </a:solidFill>
                <a:latin typeface="Arial"/>
                <a:cs typeface="Arial"/>
              </a:rPr>
              <a:t>esea</a:t>
            </a:r>
            <a:r>
              <a:rPr dirty="0" sz="2600" spc="-9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ch</a:t>
            </a:r>
            <a:r>
              <a:rPr dirty="0" sz="2600" spc="5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35">
                <a:solidFill>
                  <a:srgbClr val="242634"/>
                </a:solidFill>
                <a:latin typeface="Arial"/>
                <a:cs typeface="Arial"/>
              </a:rPr>
              <a:t>integrity</a:t>
            </a:r>
            <a:endParaRPr sz="2600">
              <a:latin typeface="Arial"/>
              <a:cs typeface="Arial"/>
            </a:endParaRPr>
          </a:p>
          <a:p>
            <a:pPr marL="268605" marR="195580" indent="-255904">
              <a:lnSpc>
                <a:spcPct val="101800"/>
              </a:lnSpc>
              <a:spcBef>
                <a:spcPts val="2325"/>
              </a:spcBef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110">
                <a:solidFill>
                  <a:srgbClr val="242634"/>
                </a:solidFill>
                <a:latin typeface="Arial"/>
                <a:cs typeface="Arial"/>
              </a:rPr>
              <a:t>UEA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-75">
                <a:solidFill>
                  <a:srgbClr val="242634"/>
                </a:solidFill>
                <a:latin typeface="Arial"/>
                <a:cs typeface="Arial"/>
              </a:rPr>
              <a:t>esea</a:t>
            </a:r>
            <a:r>
              <a:rPr dirty="0" sz="2600" spc="-9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ch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35">
                <a:solidFill>
                  <a:srgbClr val="242634"/>
                </a:solidFill>
                <a:latin typeface="Arial"/>
                <a:cs typeface="Arial"/>
              </a:rPr>
              <a:t>integrity</a:t>
            </a:r>
            <a:r>
              <a:rPr dirty="0" sz="2600" spc="-25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portal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65" u="heavy">
                <a:solidFill>
                  <a:srgbClr val="242634"/>
                </a:solidFill>
                <a:latin typeface="Arial"/>
                <a:cs typeface="Arial"/>
              </a:rPr>
              <a:t>http://</a:t>
            </a:r>
            <a:r>
              <a:rPr dirty="0" sz="2600" spc="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75" u="heavy">
                <a:solidFill>
                  <a:srgbClr val="242634"/>
                </a:solidFill>
                <a:latin typeface="Arial"/>
                <a:cs typeface="Arial"/>
                <a:hlinkClick r:id="rId2"/>
              </a:rPr>
              <a:t>ww</a:t>
            </a:r>
            <a:r>
              <a:rPr dirty="0" sz="2600" spc="-70" u="heavy">
                <a:solidFill>
                  <a:srgbClr val="242634"/>
                </a:solidFill>
                <a:latin typeface="Arial"/>
                <a:cs typeface="Arial"/>
                <a:hlinkClick r:id="rId2"/>
              </a:rPr>
              <a:t>w</a:t>
            </a:r>
            <a:r>
              <a:rPr dirty="0" sz="2600" spc="-15" u="heavy">
                <a:solidFill>
                  <a:srgbClr val="242634"/>
                </a:solidFill>
                <a:latin typeface="Arial"/>
                <a:cs typeface="Arial"/>
                <a:hlinkClick r:id="rId2"/>
              </a:rPr>
              <a:t>.uea.ac.uk/</a:t>
            </a:r>
            <a:r>
              <a:rPr dirty="0" sz="2600" spc="-60" u="heavy">
                <a:solidFill>
                  <a:srgbClr val="242634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2600" spc="-75" u="heavy">
                <a:solidFill>
                  <a:srgbClr val="242634"/>
                </a:solidFill>
                <a:latin typeface="Arial"/>
                <a:cs typeface="Arial"/>
                <a:hlinkClick r:id="rId2"/>
              </a:rPr>
              <a:t>esea</a:t>
            </a:r>
            <a:r>
              <a:rPr dirty="0" sz="2600" spc="-95" u="heavy">
                <a:solidFill>
                  <a:srgbClr val="242634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2600" spc="55" u="heavy">
                <a:solidFill>
                  <a:srgbClr val="242634"/>
                </a:solidFill>
                <a:latin typeface="Arial"/>
                <a:cs typeface="Arial"/>
                <a:hlinkClick r:id="rId2"/>
              </a:rPr>
              <a:t>ch/</a:t>
            </a:r>
            <a:r>
              <a:rPr dirty="0" sz="2600" spc="35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 u="heavy">
                <a:solidFill>
                  <a:srgbClr val="242634"/>
                </a:solidFill>
                <a:latin typeface="Arial"/>
                <a:cs typeface="Arial"/>
              </a:rPr>
              <a:t>ou</a:t>
            </a:r>
            <a:r>
              <a:rPr dirty="0" sz="2600" spc="-190" u="heavy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30" u="heavy">
                <a:solidFill>
                  <a:srgbClr val="242634"/>
                </a:solidFill>
                <a:latin typeface="Arial"/>
                <a:cs typeface="Arial"/>
              </a:rPr>
              <a:t>-</a:t>
            </a:r>
            <a:r>
              <a:rPr dirty="0" sz="2600" spc="-20" u="heavy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-75" u="heavy">
                <a:solidFill>
                  <a:srgbClr val="242634"/>
                </a:solidFill>
                <a:latin typeface="Arial"/>
                <a:cs typeface="Arial"/>
              </a:rPr>
              <a:t>esea</a:t>
            </a:r>
            <a:r>
              <a:rPr dirty="0" sz="2600" spc="-95" u="heavy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-15" u="heavy">
                <a:solidFill>
                  <a:srgbClr val="242634"/>
                </a:solidFill>
                <a:latin typeface="Arial"/>
                <a:cs typeface="Arial"/>
              </a:rPr>
              <a:t>ch-integrity</a:t>
            </a:r>
            <a:endParaRPr sz="2600">
              <a:latin typeface="Arial"/>
              <a:cs typeface="Arial"/>
            </a:endParaRPr>
          </a:p>
          <a:p>
            <a:pPr marL="268605" marR="5080" indent="-255904">
              <a:lnSpc>
                <a:spcPct val="101800"/>
              </a:lnSpc>
              <a:spcBef>
                <a:spcPts val="2325"/>
              </a:spcBef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90">
                <a:solidFill>
                  <a:srgbClr val="242634"/>
                </a:solidFill>
                <a:latin typeface="Arial"/>
                <a:cs typeface="Arial"/>
              </a:rPr>
              <a:t>P</a:t>
            </a:r>
            <a:r>
              <a:rPr dirty="0" sz="2600" spc="-9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>
                <a:solidFill>
                  <a:srgbClr val="242634"/>
                </a:solidFill>
                <a:latin typeface="Arial"/>
                <a:cs typeface="Arial"/>
              </a:rPr>
              <a:t>ocedu</a:t>
            </a:r>
            <a:r>
              <a:rPr dirty="0" sz="2600" spc="-50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-90">
                <a:solidFill>
                  <a:srgbClr val="242634"/>
                </a:solidFill>
                <a:latin typeface="Arial"/>
                <a:cs typeface="Arial"/>
              </a:rPr>
              <a:t>e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242634"/>
                </a:solidFill>
                <a:latin typeface="Arial"/>
                <a:cs typeface="Arial"/>
              </a:rPr>
              <a:t>for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eporting</a:t>
            </a:r>
            <a:r>
              <a:rPr dirty="0" sz="2600" spc="-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242634"/>
                </a:solidFill>
                <a:latin typeface="Arial"/>
                <a:cs typeface="Arial"/>
              </a:rPr>
              <a:t>allegations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242634"/>
                </a:solidFill>
                <a:latin typeface="Arial"/>
                <a:cs typeface="Arial"/>
              </a:rPr>
              <a:t>(whistleblowing)</a:t>
            </a:r>
            <a:endParaRPr sz="2600">
              <a:latin typeface="Arial"/>
              <a:cs typeface="Arial"/>
            </a:endParaRPr>
          </a:p>
          <a:p>
            <a:pPr marL="268605" marR="116205" indent="-255904">
              <a:lnSpc>
                <a:spcPct val="101800"/>
              </a:lnSpc>
              <a:spcBef>
                <a:spcPts val="2325"/>
              </a:spcBef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90">
                <a:solidFill>
                  <a:srgbClr val="242634"/>
                </a:solidFill>
                <a:latin typeface="Arial"/>
                <a:cs typeface="Arial"/>
              </a:rPr>
              <a:t>P</a:t>
            </a:r>
            <a:r>
              <a:rPr dirty="0" sz="2600" spc="-9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>
                <a:solidFill>
                  <a:srgbClr val="242634"/>
                </a:solidFill>
                <a:latin typeface="Arial"/>
                <a:cs typeface="Arial"/>
              </a:rPr>
              <a:t>ocedu</a:t>
            </a:r>
            <a:r>
              <a:rPr dirty="0" sz="2600" spc="-50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-90">
                <a:solidFill>
                  <a:srgbClr val="242634"/>
                </a:solidFill>
                <a:latin typeface="Arial"/>
                <a:cs typeface="Arial"/>
              </a:rPr>
              <a:t>e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242634"/>
                </a:solidFill>
                <a:latin typeface="Arial"/>
                <a:cs typeface="Arial"/>
              </a:rPr>
              <a:t>for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242634"/>
                </a:solidFill>
                <a:latin typeface="Arial"/>
                <a:cs typeface="Arial"/>
              </a:rPr>
              <a:t>dealing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42634"/>
                </a:solidFill>
                <a:latin typeface="Arial"/>
                <a:cs typeface="Arial"/>
              </a:rPr>
              <a:t>with</a:t>
            </a:r>
            <a:r>
              <a:rPr dirty="0" sz="260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242634"/>
                </a:solidFill>
                <a:latin typeface="Arial"/>
                <a:cs typeface="Arial"/>
              </a:rPr>
              <a:t>allegations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9008" y="2525652"/>
            <a:ext cx="4840027" cy="2719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7749" rIns="0" bIns="0" rtlCol="0" vert="horz">
            <a:spAutoFit/>
          </a:bodyPr>
          <a:lstStyle/>
          <a:p>
            <a:pPr algn="ctr" marL="0">
              <a:lnSpc>
                <a:spcPct val="100000"/>
              </a:lnSpc>
            </a:pPr>
            <a:r>
              <a:rPr dirty="0" spc="-135"/>
              <a:t>The</a:t>
            </a:r>
            <a:r>
              <a:rPr dirty="0" spc="-135"/>
              <a:t> </a:t>
            </a:r>
            <a:r>
              <a:rPr dirty="0" spc="-85"/>
              <a:t>Sainsbury</a:t>
            </a:r>
            <a:r>
              <a:rPr dirty="0" spc="-85"/>
              <a:t> </a:t>
            </a:r>
            <a:r>
              <a:rPr dirty="0" spc="-50"/>
              <a:t>Laboratory</a:t>
            </a:r>
            <a:r>
              <a:rPr dirty="0" spc="-50"/>
              <a:t> 3:3:3 </a:t>
            </a:r>
            <a:r>
              <a:rPr dirty="0" spc="-55"/>
              <a:t>system</a:t>
            </a:r>
          </a:p>
          <a:p>
            <a:pPr algn="ctr" marL="0">
              <a:lnSpc>
                <a:spcPct val="100000"/>
              </a:lnSpc>
              <a:spcBef>
                <a:spcPts val="114"/>
              </a:spcBef>
            </a:pPr>
            <a:r>
              <a:rPr dirty="0" sz="1700" spc="25" u="sng">
                <a:hlinkClick r:id="rId2"/>
              </a:rPr>
              <a:t>http://ww</a:t>
            </a:r>
            <a:r>
              <a:rPr dirty="0" sz="1700" spc="-50" u="sng">
                <a:hlinkClick r:id="rId2"/>
              </a:rPr>
              <a:t>w</a:t>
            </a:r>
            <a:r>
              <a:rPr dirty="0" sz="1700" spc="-10" u="sng">
                <a:hlinkClick r:id="rId2"/>
              </a:rPr>
              <a:t>.tsl.ac.uk/about-tsl/scientific-integrity/</a:t>
            </a:r>
            <a:endParaRPr sz="1700"/>
          </a:p>
        </p:txBody>
      </p:sp>
      <p:sp>
        <p:nvSpPr>
          <p:cNvPr id="3" name="object 3"/>
          <p:cNvSpPr/>
          <p:nvPr/>
        </p:nvSpPr>
        <p:spPr>
          <a:xfrm>
            <a:off x="1084749" y="1564431"/>
            <a:ext cx="8747410" cy="5835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7005" y="495300"/>
            <a:ext cx="7999389" cy="529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5417" y="6249131"/>
            <a:ext cx="2216785" cy="940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50" spc="-45">
                <a:latin typeface="Arial"/>
                <a:cs typeface="Arial"/>
              </a:rPr>
              <a:t>confirmation</a:t>
            </a:r>
            <a:endParaRPr sz="3250">
              <a:latin typeface="Arial"/>
              <a:cs typeface="Arial"/>
            </a:endParaRPr>
          </a:p>
          <a:p>
            <a:pPr marL="993140">
              <a:lnSpc>
                <a:spcPct val="100000"/>
              </a:lnSpc>
              <a:spcBef>
                <a:spcPts val="50"/>
              </a:spcBef>
            </a:pPr>
            <a:r>
              <a:rPr dirty="0" sz="3250" spc="-20">
                <a:latin typeface="Arial"/>
                <a:cs typeface="Arial"/>
              </a:rPr>
              <a:t>impact</a:t>
            </a:r>
            <a:endParaRPr sz="3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143" y="2108200"/>
            <a:ext cx="9620956" cy="5181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5338" y="380830"/>
            <a:ext cx="8543290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400"/>
              </a:lnSpc>
            </a:pPr>
            <a:r>
              <a:rPr dirty="0" sz="2700" spc="-155">
                <a:latin typeface="Arial"/>
                <a:cs typeface="Arial"/>
              </a:rPr>
              <a:t>W</a:t>
            </a:r>
            <a:r>
              <a:rPr dirty="0" sz="2700" spc="-105">
                <a:latin typeface="Arial"/>
                <a:cs typeface="Arial"/>
              </a:rPr>
              <a:t>e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90">
                <a:latin typeface="Arial"/>
                <a:cs typeface="Arial"/>
              </a:rPr>
              <a:t>have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105">
                <a:latin typeface="Arial"/>
                <a:cs typeface="Arial"/>
              </a:rPr>
              <a:t>a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15">
                <a:latin typeface="Arial"/>
                <a:cs typeface="Arial"/>
              </a:rPr>
              <a:t>duty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40">
                <a:latin typeface="Arial"/>
                <a:cs typeface="Arial"/>
              </a:rPr>
              <a:t>our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</a:t>
            </a:r>
            <a:r>
              <a:rPr dirty="0" sz="2700" spc="-50">
                <a:latin typeface="Arial"/>
                <a:cs typeface="Arial"/>
              </a:rPr>
              <a:t>r</a:t>
            </a:r>
            <a:r>
              <a:rPr dirty="0" sz="2700" spc="-50">
                <a:latin typeface="Arial"/>
                <a:cs typeface="Arial"/>
              </a:rPr>
              <a:t>ofession,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40">
                <a:latin typeface="Arial"/>
                <a:cs typeface="Arial"/>
              </a:rPr>
              <a:t>our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50">
                <a:latin typeface="Arial"/>
                <a:cs typeface="Arial"/>
              </a:rPr>
              <a:t>funders,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40">
                <a:latin typeface="Arial"/>
                <a:cs typeface="Arial"/>
              </a:rPr>
              <a:t>our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 spc="-65">
                <a:latin typeface="Arial"/>
                <a:cs typeface="Arial"/>
              </a:rPr>
              <a:t>colleagues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10">
                <a:latin typeface="Arial"/>
                <a:cs typeface="Arial"/>
              </a:rPr>
              <a:t>conduct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-105">
                <a:latin typeface="Arial"/>
                <a:cs typeface="Arial"/>
              </a:rPr>
              <a:t>r</a:t>
            </a:r>
            <a:r>
              <a:rPr dirty="0" sz="2700" spc="-90">
                <a:latin typeface="Arial"/>
                <a:cs typeface="Arial"/>
              </a:rPr>
              <a:t>esea</a:t>
            </a:r>
            <a:r>
              <a:rPr dirty="0" sz="2700" spc="-105">
                <a:latin typeface="Arial"/>
                <a:cs typeface="Arial"/>
              </a:rPr>
              <a:t>r</a:t>
            </a:r>
            <a:r>
              <a:rPr dirty="0" sz="2700">
                <a:latin typeface="Arial"/>
                <a:cs typeface="Arial"/>
              </a:rPr>
              <a:t>ch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-15">
                <a:latin typeface="Arial"/>
                <a:cs typeface="Arial"/>
              </a:rPr>
              <a:t>acco</a:t>
            </a:r>
            <a:r>
              <a:rPr dirty="0" sz="2700" spc="-60">
                <a:latin typeface="Arial"/>
                <a:cs typeface="Arial"/>
              </a:rPr>
              <a:t>r</a:t>
            </a:r>
            <a:r>
              <a:rPr dirty="0" sz="2700" spc="-30">
                <a:latin typeface="Arial"/>
                <a:cs typeface="Arial"/>
              </a:rPr>
              <a:t>ding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-40">
                <a:latin typeface="Arial"/>
                <a:cs typeface="Arial"/>
              </a:rPr>
              <a:t>the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-15">
                <a:latin typeface="Arial"/>
                <a:cs typeface="Arial"/>
              </a:rPr>
              <a:t>best</a:t>
            </a:r>
            <a:r>
              <a:rPr dirty="0" sz="2700" spc="-10">
                <a:latin typeface="Arial"/>
                <a:cs typeface="Arial"/>
              </a:rPr>
              <a:t> </a:t>
            </a:r>
            <a:r>
              <a:rPr dirty="0" sz="2700" spc="-45">
                <a:latin typeface="Arial"/>
                <a:cs typeface="Arial"/>
              </a:rPr>
              <a:t>scientific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practice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45">
                <a:latin typeface="Arial"/>
                <a:cs typeface="Arial"/>
              </a:rPr>
              <a:t>and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50">
                <a:latin typeface="Arial"/>
                <a:cs typeface="Arial"/>
              </a:rPr>
              <a:t>highest</a:t>
            </a:r>
            <a:r>
              <a:rPr dirty="0" sz="2700">
                <a:latin typeface="Arial"/>
                <a:cs typeface="Arial"/>
              </a:rPr>
              <a:t> p</a:t>
            </a:r>
            <a:r>
              <a:rPr dirty="0" sz="2700" spc="-50">
                <a:latin typeface="Arial"/>
                <a:cs typeface="Arial"/>
              </a:rPr>
              <a:t>r</a:t>
            </a:r>
            <a:r>
              <a:rPr dirty="0" sz="2700" spc="-65">
                <a:latin typeface="Arial"/>
                <a:cs typeface="Arial"/>
              </a:rPr>
              <a:t>ofessional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45">
                <a:latin typeface="Arial"/>
                <a:cs typeface="Arial"/>
              </a:rPr>
              <a:t>standa</a:t>
            </a:r>
            <a:r>
              <a:rPr dirty="0" sz="2700" spc="-80">
                <a:latin typeface="Arial"/>
                <a:cs typeface="Arial"/>
              </a:rPr>
              <a:t>r</a:t>
            </a:r>
            <a:r>
              <a:rPr dirty="0" sz="2700" spc="-15">
                <a:latin typeface="Arial"/>
                <a:cs typeface="Arial"/>
              </a:rPr>
              <a:t>ds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78816" y="3962400"/>
            <a:ext cx="3597275" cy="1219200"/>
          </a:xfrm>
          <a:custGeom>
            <a:avLst/>
            <a:gdLst/>
            <a:ahLst/>
            <a:cxnLst/>
            <a:rect l="l" t="t" r="r" b="b"/>
            <a:pathLst>
              <a:path w="3597275" h="1219200">
                <a:moveTo>
                  <a:pt x="0" y="0"/>
                </a:moveTo>
                <a:lnTo>
                  <a:pt x="3597120" y="0"/>
                </a:lnTo>
                <a:lnTo>
                  <a:pt x="3597120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143" y="2108200"/>
            <a:ext cx="9620956" cy="5181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5338" y="380830"/>
            <a:ext cx="8543290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400"/>
              </a:lnSpc>
            </a:pPr>
            <a:r>
              <a:rPr dirty="0" sz="2700" spc="-155">
                <a:latin typeface="Arial"/>
                <a:cs typeface="Arial"/>
              </a:rPr>
              <a:t>W</a:t>
            </a:r>
            <a:r>
              <a:rPr dirty="0" sz="2700" spc="-105">
                <a:latin typeface="Arial"/>
                <a:cs typeface="Arial"/>
              </a:rPr>
              <a:t>e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90">
                <a:latin typeface="Arial"/>
                <a:cs typeface="Arial"/>
              </a:rPr>
              <a:t>have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105">
                <a:latin typeface="Arial"/>
                <a:cs typeface="Arial"/>
              </a:rPr>
              <a:t>a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15">
                <a:latin typeface="Arial"/>
                <a:cs typeface="Arial"/>
              </a:rPr>
              <a:t>duty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40">
                <a:latin typeface="Arial"/>
                <a:cs typeface="Arial"/>
              </a:rPr>
              <a:t>our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</a:t>
            </a:r>
            <a:r>
              <a:rPr dirty="0" sz="2700" spc="-50">
                <a:latin typeface="Arial"/>
                <a:cs typeface="Arial"/>
              </a:rPr>
              <a:t>r</a:t>
            </a:r>
            <a:r>
              <a:rPr dirty="0" sz="2700" spc="-50">
                <a:latin typeface="Arial"/>
                <a:cs typeface="Arial"/>
              </a:rPr>
              <a:t>ofession,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40">
                <a:latin typeface="Arial"/>
                <a:cs typeface="Arial"/>
              </a:rPr>
              <a:t>our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50">
                <a:latin typeface="Arial"/>
                <a:cs typeface="Arial"/>
              </a:rPr>
              <a:t>funders,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40">
                <a:latin typeface="Arial"/>
                <a:cs typeface="Arial"/>
              </a:rPr>
              <a:t>our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 spc="-65">
                <a:latin typeface="Arial"/>
                <a:cs typeface="Arial"/>
              </a:rPr>
              <a:t>colleagues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10">
                <a:latin typeface="Arial"/>
                <a:cs typeface="Arial"/>
              </a:rPr>
              <a:t>conduct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-105">
                <a:latin typeface="Arial"/>
                <a:cs typeface="Arial"/>
              </a:rPr>
              <a:t>r</a:t>
            </a:r>
            <a:r>
              <a:rPr dirty="0" sz="2700" spc="-90">
                <a:latin typeface="Arial"/>
                <a:cs typeface="Arial"/>
              </a:rPr>
              <a:t>esea</a:t>
            </a:r>
            <a:r>
              <a:rPr dirty="0" sz="2700" spc="-105">
                <a:latin typeface="Arial"/>
                <a:cs typeface="Arial"/>
              </a:rPr>
              <a:t>r</a:t>
            </a:r>
            <a:r>
              <a:rPr dirty="0" sz="2700">
                <a:latin typeface="Arial"/>
                <a:cs typeface="Arial"/>
              </a:rPr>
              <a:t>ch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-15">
                <a:latin typeface="Arial"/>
                <a:cs typeface="Arial"/>
              </a:rPr>
              <a:t>acco</a:t>
            </a:r>
            <a:r>
              <a:rPr dirty="0" sz="2700" spc="-60">
                <a:latin typeface="Arial"/>
                <a:cs typeface="Arial"/>
              </a:rPr>
              <a:t>r</a:t>
            </a:r>
            <a:r>
              <a:rPr dirty="0" sz="2700" spc="-30">
                <a:latin typeface="Arial"/>
                <a:cs typeface="Arial"/>
              </a:rPr>
              <a:t>ding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-40">
                <a:latin typeface="Arial"/>
                <a:cs typeface="Arial"/>
              </a:rPr>
              <a:t>the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-15">
                <a:latin typeface="Arial"/>
                <a:cs typeface="Arial"/>
              </a:rPr>
              <a:t>best</a:t>
            </a:r>
            <a:r>
              <a:rPr dirty="0" sz="2700" spc="-10">
                <a:latin typeface="Arial"/>
                <a:cs typeface="Arial"/>
              </a:rPr>
              <a:t> </a:t>
            </a:r>
            <a:r>
              <a:rPr dirty="0" sz="2700" spc="-45">
                <a:latin typeface="Arial"/>
                <a:cs typeface="Arial"/>
              </a:rPr>
              <a:t>scientific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practice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45">
                <a:latin typeface="Arial"/>
                <a:cs typeface="Arial"/>
              </a:rPr>
              <a:t>and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50">
                <a:latin typeface="Arial"/>
                <a:cs typeface="Arial"/>
              </a:rPr>
              <a:t>highest</a:t>
            </a:r>
            <a:r>
              <a:rPr dirty="0" sz="2700">
                <a:latin typeface="Arial"/>
                <a:cs typeface="Arial"/>
              </a:rPr>
              <a:t> p</a:t>
            </a:r>
            <a:r>
              <a:rPr dirty="0" sz="2700" spc="-50">
                <a:latin typeface="Arial"/>
                <a:cs typeface="Arial"/>
              </a:rPr>
              <a:t>r</a:t>
            </a:r>
            <a:r>
              <a:rPr dirty="0" sz="2700" spc="-65">
                <a:latin typeface="Arial"/>
                <a:cs typeface="Arial"/>
              </a:rPr>
              <a:t>ofessional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45">
                <a:latin typeface="Arial"/>
                <a:cs typeface="Arial"/>
              </a:rPr>
              <a:t>standa</a:t>
            </a:r>
            <a:r>
              <a:rPr dirty="0" sz="2700" spc="-80">
                <a:latin typeface="Arial"/>
                <a:cs typeface="Arial"/>
              </a:rPr>
              <a:t>r</a:t>
            </a:r>
            <a:r>
              <a:rPr dirty="0" sz="2700" spc="-15">
                <a:latin typeface="Arial"/>
                <a:cs typeface="Arial"/>
              </a:rPr>
              <a:t>ds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143" y="2108200"/>
            <a:ext cx="9620956" cy="5181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5338" y="380830"/>
            <a:ext cx="8543290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400"/>
              </a:lnSpc>
            </a:pPr>
            <a:r>
              <a:rPr dirty="0" sz="2700" spc="-155">
                <a:latin typeface="Arial"/>
                <a:cs typeface="Arial"/>
              </a:rPr>
              <a:t>W</a:t>
            </a:r>
            <a:r>
              <a:rPr dirty="0" sz="2700" spc="-105">
                <a:latin typeface="Arial"/>
                <a:cs typeface="Arial"/>
              </a:rPr>
              <a:t>e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90">
                <a:latin typeface="Arial"/>
                <a:cs typeface="Arial"/>
              </a:rPr>
              <a:t>have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105">
                <a:latin typeface="Arial"/>
                <a:cs typeface="Arial"/>
              </a:rPr>
              <a:t>a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15">
                <a:latin typeface="Arial"/>
                <a:cs typeface="Arial"/>
              </a:rPr>
              <a:t>duty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40">
                <a:latin typeface="Arial"/>
                <a:cs typeface="Arial"/>
              </a:rPr>
              <a:t>our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</a:t>
            </a:r>
            <a:r>
              <a:rPr dirty="0" sz="2700" spc="-50">
                <a:latin typeface="Arial"/>
                <a:cs typeface="Arial"/>
              </a:rPr>
              <a:t>r</a:t>
            </a:r>
            <a:r>
              <a:rPr dirty="0" sz="2700" spc="-50">
                <a:latin typeface="Arial"/>
                <a:cs typeface="Arial"/>
              </a:rPr>
              <a:t>ofession,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40">
                <a:latin typeface="Arial"/>
                <a:cs typeface="Arial"/>
              </a:rPr>
              <a:t>our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50">
                <a:latin typeface="Arial"/>
                <a:cs typeface="Arial"/>
              </a:rPr>
              <a:t>funders,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 spc="225">
                <a:latin typeface="Arial"/>
                <a:cs typeface="Arial"/>
              </a:rPr>
              <a:t> </a:t>
            </a:r>
            <a:r>
              <a:rPr dirty="0" sz="2700" spc="-40">
                <a:latin typeface="Arial"/>
                <a:cs typeface="Arial"/>
              </a:rPr>
              <a:t>our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 spc="-65">
                <a:latin typeface="Arial"/>
                <a:cs typeface="Arial"/>
              </a:rPr>
              <a:t>colleagues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10">
                <a:latin typeface="Arial"/>
                <a:cs typeface="Arial"/>
              </a:rPr>
              <a:t>conduct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-105">
                <a:latin typeface="Arial"/>
                <a:cs typeface="Arial"/>
              </a:rPr>
              <a:t>r</a:t>
            </a:r>
            <a:r>
              <a:rPr dirty="0" sz="2700" spc="-90">
                <a:latin typeface="Arial"/>
                <a:cs typeface="Arial"/>
              </a:rPr>
              <a:t>esea</a:t>
            </a:r>
            <a:r>
              <a:rPr dirty="0" sz="2700" spc="-105">
                <a:latin typeface="Arial"/>
                <a:cs typeface="Arial"/>
              </a:rPr>
              <a:t>r</a:t>
            </a:r>
            <a:r>
              <a:rPr dirty="0" sz="2700">
                <a:latin typeface="Arial"/>
                <a:cs typeface="Arial"/>
              </a:rPr>
              <a:t>ch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-15">
                <a:latin typeface="Arial"/>
                <a:cs typeface="Arial"/>
              </a:rPr>
              <a:t>acco</a:t>
            </a:r>
            <a:r>
              <a:rPr dirty="0" sz="2700" spc="-60">
                <a:latin typeface="Arial"/>
                <a:cs typeface="Arial"/>
              </a:rPr>
              <a:t>r</a:t>
            </a:r>
            <a:r>
              <a:rPr dirty="0" sz="2700" spc="-30">
                <a:latin typeface="Arial"/>
                <a:cs typeface="Arial"/>
              </a:rPr>
              <a:t>ding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20">
                <a:latin typeface="Arial"/>
                <a:cs typeface="Arial"/>
              </a:rPr>
              <a:t>to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-40">
                <a:latin typeface="Arial"/>
                <a:cs typeface="Arial"/>
              </a:rPr>
              <a:t>the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-15">
                <a:latin typeface="Arial"/>
                <a:cs typeface="Arial"/>
              </a:rPr>
              <a:t>best</a:t>
            </a:r>
            <a:r>
              <a:rPr dirty="0" sz="2700" spc="-10">
                <a:latin typeface="Arial"/>
                <a:cs typeface="Arial"/>
              </a:rPr>
              <a:t> </a:t>
            </a:r>
            <a:r>
              <a:rPr dirty="0" sz="2700" spc="-45">
                <a:latin typeface="Arial"/>
                <a:cs typeface="Arial"/>
              </a:rPr>
              <a:t>scientific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practice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45">
                <a:latin typeface="Arial"/>
                <a:cs typeface="Arial"/>
              </a:rPr>
              <a:t>and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50">
                <a:latin typeface="Arial"/>
                <a:cs typeface="Arial"/>
              </a:rPr>
              <a:t>highest</a:t>
            </a:r>
            <a:r>
              <a:rPr dirty="0" sz="2700">
                <a:latin typeface="Arial"/>
                <a:cs typeface="Arial"/>
              </a:rPr>
              <a:t> p</a:t>
            </a:r>
            <a:r>
              <a:rPr dirty="0" sz="2700" spc="-50">
                <a:latin typeface="Arial"/>
                <a:cs typeface="Arial"/>
              </a:rPr>
              <a:t>r</a:t>
            </a:r>
            <a:r>
              <a:rPr dirty="0" sz="2700" spc="-65">
                <a:latin typeface="Arial"/>
                <a:cs typeface="Arial"/>
              </a:rPr>
              <a:t>ofessional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45">
                <a:latin typeface="Arial"/>
                <a:cs typeface="Arial"/>
              </a:rPr>
              <a:t>standa</a:t>
            </a:r>
            <a:r>
              <a:rPr dirty="0" sz="2700" spc="-80">
                <a:latin typeface="Arial"/>
                <a:cs typeface="Arial"/>
              </a:rPr>
              <a:t>r</a:t>
            </a:r>
            <a:r>
              <a:rPr dirty="0" sz="2700" spc="-15">
                <a:latin typeface="Arial"/>
                <a:cs typeface="Arial"/>
              </a:rPr>
              <a:t>ds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19200000">
            <a:off x="8111211" y="3465778"/>
            <a:ext cx="1078593" cy="513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45"/>
              </a:lnSpc>
            </a:pPr>
            <a:r>
              <a:rPr dirty="0" sz="3450" spc="45" b="1">
                <a:solidFill>
                  <a:srgbClr val="FF2600"/>
                </a:solidFill>
                <a:latin typeface="Arial"/>
                <a:cs typeface="Arial"/>
              </a:rPr>
              <a:t>NOT</a:t>
            </a:r>
            <a:endParaRPr sz="3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8896" y="4231656"/>
            <a:ext cx="4917507" cy="3226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179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80"/>
              <a:t>What</a:t>
            </a:r>
            <a:r>
              <a:rPr dirty="0" spc="-80"/>
              <a:t> </a:t>
            </a:r>
            <a:r>
              <a:rPr dirty="0" spc="-95"/>
              <a:t>is</a:t>
            </a:r>
            <a:r>
              <a:rPr dirty="0" spc="-95"/>
              <a:t> </a:t>
            </a:r>
            <a:r>
              <a:rPr dirty="0" spc="-125"/>
              <a:t>r</a:t>
            </a:r>
            <a:r>
              <a:rPr dirty="0" spc="-110"/>
              <a:t>esea</a:t>
            </a:r>
            <a:r>
              <a:rPr dirty="0" spc="-125"/>
              <a:t>r</a:t>
            </a:r>
            <a:r>
              <a:rPr dirty="0"/>
              <a:t>ch </a:t>
            </a:r>
            <a:r>
              <a:rPr dirty="0" spc="-20"/>
              <a:t>misconduct?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625" y="1787497"/>
            <a:ext cx="6631940" cy="4591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2410" marR="570865" indent="-219710">
              <a:lnSpc>
                <a:spcPct val="100400"/>
              </a:lnSpc>
              <a:buClr>
                <a:srgbClr val="242634"/>
              </a:buClr>
              <a:buSzPct val="75555"/>
              <a:buFont typeface="Arial"/>
              <a:buChar char="•"/>
              <a:tabLst>
                <a:tab pos="233045" algn="l"/>
              </a:tabLst>
            </a:pPr>
            <a:r>
              <a:rPr dirty="0" sz="2250" spc="-50">
                <a:solidFill>
                  <a:srgbClr val="242634"/>
                </a:solidFill>
                <a:latin typeface="Arial"/>
                <a:cs typeface="Arial"/>
              </a:rPr>
              <a:t>Mis</a:t>
            </a:r>
            <a:r>
              <a:rPr dirty="0" sz="2250" spc="140">
                <a:solidFill>
                  <a:srgbClr val="242634"/>
                </a:solidFill>
                <a:latin typeface="Calibri"/>
                <a:cs typeface="Calibri"/>
              </a:rPr>
              <a:t>‐</a:t>
            </a:r>
            <a:r>
              <a:rPr dirty="0" sz="2250" spc="-8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250" spc="-25">
                <a:solidFill>
                  <a:srgbClr val="242634"/>
                </a:solidFill>
                <a:latin typeface="Arial"/>
                <a:cs typeface="Arial"/>
              </a:rPr>
              <a:t>ep</a:t>
            </a:r>
            <a:r>
              <a:rPr dirty="0" sz="2250" spc="-60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250" spc="-30">
                <a:solidFill>
                  <a:srgbClr val="242634"/>
                </a:solidFill>
                <a:latin typeface="Arial"/>
                <a:cs typeface="Arial"/>
              </a:rPr>
              <a:t>esentation,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45">
                <a:solidFill>
                  <a:srgbClr val="242634"/>
                </a:solidFill>
                <a:latin typeface="Arial"/>
                <a:cs typeface="Arial"/>
              </a:rPr>
              <a:t>falsification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20">
                <a:solidFill>
                  <a:srgbClr val="242634"/>
                </a:solidFill>
                <a:latin typeface="Arial"/>
                <a:cs typeface="Arial"/>
              </a:rPr>
              <a:t>or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30">
                <a:solidFill>
                  <a:srgbClr val="242634"/>
                </a:solidFill>
                <a:latin typeface="Arial"/>
                <a:cs typeface="Arial"/>
              </a:rPr>
              <a:t>fabrication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20">
                <a:solidFill>
                  <a:srgbClr val="242634"/>
                </a:solidFill>
                <a:latin typeface="Arial"/>
                <a:cs typeface="Arial"/>
              </a:rPr>
              <a:t>of</a:t>
            </a:r>
            <a:r>
              <a:rPr dirty="0" sz="2250" spc="-20">
                <a:solidFill>
                  <a:srgbClr val="242634"/>
                </a:solidFill>
                <a:latin typeface="Arial"/>
                <a:cs typeface="Arial"/>
              </a:rPr>
              <a:t> data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42634"/>
              </a:buClr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232410" indent="-219710">
              <a:lnSpc>
                <a:spcPct val="100000"/>
              </a:lnSpc>
              <a:buClr>
                <a:srgbClr val="242634"/>
              </a:buClr>
              <a:buSzPct val="75555"/>
              <a:buFont typeface="Arial"/>
              <a:buChar char="•"/>
              <a:tabLst>
                <a:tab pos="233045" algn="l"/>
              </a:tabLst>
            </a:pPr>
            <a:r>
              <a:rPr dirty="0" sz="2250" spc="-15">
                <a:solidFill>
                  <a:srgbClr val="242634"/>
                </a:solidFill>
                <a:latin typeface="Arial"/>
                <a:cs typeface="Arial"/>
              </a:rPr>
              <a:t>App</a:t>
            </a:r>
            <a:r>
              <a:rPr dirty="0" sz="2250" spc="-5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250" spc="-30">
                <a:solidFill>
                  <a:srgbClr val="242634"/>
                </a:solidFill>
                <a:latin typeface="Arial"/>
                <a:cs typeface="Arial"/>
              </a:rPr>
              <a:t>opriation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20">
                <a:solidFill>
                  <a:srgbClr val="242634"/>
                </a:solidFill>
                <a:latin typeface="Arial"/>
                <a:cs typeface="Arial"/>
              </a:rPr>
              <a:t>of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25">
                <a:solidFill>
                  <a:srgbClr val="242634"/>
                </a:solidFill>
                <a:latin typeface="Arial"/>
                <a:cs typeface="Arial"/>
              </a:rPr>
              <a:t>other</a:t>
            </a:r>
            <a:r>
              <a:rPr dirty="0" sz="2250" spc="-130">
                <a:solidFill>
                  <a:srgbClr val="242634"/>
                </a:solidFill>
                <a:latin typeface="Arial"/>
                <a:cs typeface="Arial"/>
              </a:rPr>
              <a:t>’</a:t>
            </a:r>
            <a:r>
              <a:rPr dirty="0" sz="2250" spc="-45">
                <a:solidFill>
                  <a:srgbClr val="242634"/>
                </a:solidFill>
                <a:latin typeface="Arial"/>
                <a:cs typeface="Arial"/>
              </a:rPr>
              <a:t>s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work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42634"/>
              </a:buClr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232410" indent="-219710">
              <a:lnSpc>
                <a:spcPct val="100000"/>
              </a:lnSpc>
              <a:buClr>
                <a:srgbClr val="242634"/>
              </a:buClr>
              <a:buSzPct val="75555"/>
              <a:buFont typeface="Arial"/>
              <a:buChar char="•"/>
              <a:tabLst>
                <a:tab pos="233045" algn="l"/>
              </a:tabLst>
            </a:pP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Conduct </a:t>
            </a:r>
            <a:r>
              <a:rPr dirty="0" sz="2250" spc="-10">
                <a:solidFill>
                  <a:srgbClr val="242634"/>
                </a:solidFill>
                <a:latin typeface="Arial"/>
                <a:cs typeface="Arial"/>
              </a:rPr>
              <a:t>that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45">
                <a:solidFill>
                  <a:srgbClr val="242634"/>
                </a:solidFill>
                <a:latin typeface="Arial"/>
                <a:cs typeface="Arial"/>
              </a:rPr>
              <a:t>deviates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40">
                <a:solidFill>
                  <a:srgbClr val="242634"/>
                </a:solidFill>
                <a:latin typeface="Arial"/>
                <a:cs typeface="Arial"/>
              </a:rPr>
              <a:t>f</a:t>
            </a:r>
            <a:r>
              <a:rPr dirty="0" sz="2250" spc="-90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om accepted </a:t>
            </a:r>
            <a:r>
              <a:rPr dirty="0" sz="2250" spc="-35">
                <a:solidFill>
                  <a:srgbClr val="242634"/>
                </a:solidFill>
                <a:latin typeface="Arial"/>
                <a:cs typeface="Arial"/>
              </a:rPr>
              <a:t>standa</a:t>
            </a:r>
            <a:r>
              <a:rPr dirty="0" sz="2250" spc="-70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ds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42634"/>
              </a:buClr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232410" indent="-219710">
              <a:lnSpc>
                <a:spcPct val="100000"/>
              </a:lnSpc>
              <a:buClr>
                <a:srgbClr val="242634"/>
              </a:buClr>
              <a:buSzPct val="75555"/>
              <a:buFont typeface="Arial"/>
              <a:buChar char="•"/>
              <a:tabLst>
                <a:tab pos="233045" algn="l"/>
              </a:tabLst>
            </a:pPr>
            <a:r>
              <a:rPr dirty="0" sz="2250" spc="-90">
                <a:solidFill>
                  <a:srgbClr val="242634"/>
                </a:solidFill>
                <a:latin typeface="Arial"/>
                <a:cs typeface="Arial"/>
              </a:rPr>
              <a:t>Failu</a:t>
            </a:r>
            <a:r>
              <a:rPr dirty="0" sz="2250" spc="-114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250" spc="-75">
                <a:solidFill>
                  <a:srgbClr val="242634"/>
                </a:solidFill>
                <a:latin typeface="Arial"/>
                <a:cs typeface="Arial"/>
              </a:rPr>
              <a:t>e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15">
                <a:solidFill>
                  <a:srgbClr val="242634"/>
                </a:solidFill>
                <a:latin typeface="Arial"/>
                <a:cs typeface="Arial"/>
              </a:rPr>
              <a:t>to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30">
                <a:solidFill>
                  <a:srgbClr val="242634"/>
                </a:solidFill>
                <a:latin typeface="Arial"/>
                <a:cs typeface="Arial"/>
              </a:rPr>
              <a:t>follow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accepted p</a:t>
            </a:r>
            <a:r>
              <a:rPr dirty="0" sz="2250" spc="-4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250" spc="-15">
                <a:solidFill>
                  <a:srgbClr val="242634"/>
                </a:solidFill>
                <a:latin typeface="Arial"/>
                <a:cs typeface="Arial"/>
              </a:rPr>
              <a:t>ocedu</a:t>
            </a:r>
            <a:r>
              <a:rPr dirty="0" sz="2250" spc="-5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250" spc="-60">
                <a:solidFill>
                  <a:srgbClr val="242634"/>
                </a:solidFill>
                <a:latin typeface="Arial"/>
                <a:cs typeface="Arial"/>
              </a:rPr>
              <a:t>es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Clr>
                <a:srgbClr val="242634"/>
              </a:buClr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232410" marR="5080" indent="-219710">
              <a:lnSpc>
                <a:spcPct val="100400"/>
              </a:lnSpc>
              <a:buClr>
                <a:srgbClr val="242634"/>
              </a:buClr>
              <a:buSzPct val="75555"/>
              <a:buFont typeface="Arial"/>
              <a:buChar char="•"/>
              <a:tabLst>
                <a:tab pos="233045" algn="l"/>
              </a:tabLst>
            </a:pPr>
            <a:r>
              <a:rPr dirty="0" sz="2250" spc="-40">
                <a:solidFill>
                  <a:srgbClr val="242634"/>
                </a:solidFill>
                <a:latin typeface="Arial"/>
                <a:cs typeface="Arial"/>
              </a:rPr>
              <a:t>Mismanagement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20">
                <a:solidFill>
                  <a:srgbClr val="242634"/>
                </a:solidFill>
                <a:latin typeface="Arial"/>
                <a:cs typeface="Arial"/>
              </a:rPr>
              <a:t>or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35">
                <a:solidFill>
                  <a:srgbClr val="242634"/>
                </a:solidFill>
                <a:latin typeface="Arial"/>
                <a:cs typeface="Arial"/>
              </a:rPr>
              <a:t>inadequate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p</a:t>
            </a:r>
            <a:r>
              <a:rPr dirty="0" sz="2250" spc="-4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250" spc="-55">
                <a:solidFill>
                  <a:srgbClr val="242634"/>
                </a:solidFill>
                <a:latin typeface="Arial"/>
                <a:cs typeface="Arial"/>
              </a:rPr>
              <a:t>eservation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20">
                <a:solidFill>
                  <a:srgbClr val="242634"/>
                </a:solidFill>
                <a:latin typeface="Arial"/>
                <a:cs typeface="Arial"/>
              </a:rPr>
              <a:t>of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25">
                <a:solidFill>
                  <a:srgbClr val="242634"/>
                </a:solidFill>
                <a:latin typeface="Arial"/>
                <a:cs typeface="Arial"/>
              </a:rPr>
              <a:t>data</a:t>
            </a:r>
            <a:r>
              <a:rPr dirty="0" sz="2250" spc="-25">
                <a:solidFill>
                  <a:srgbClr val="242634"/>
                </a:solidFill>
                <a:latin typeface="Arial"/>
                <a:cs typeface="Arial"/>
              </a:rPr>
              <a:t> and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55">
                <a:solidFill>
                  <a:srgbClr val="242634"/>
                </a:solidFill>
                <a:latin typeface="Arial"/>
                <a:cs typeface="Arial"/>
              </a:rPr>
              <a:t>materials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42634"/>
              </a:buClr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232410" indent="-219710">
              <a:lnSpc>
                <a:spcPct val="100000"/>
              </a:lnSpc>
              <a:buClr>
                <a:srgbClr val="242634"/>
              </a:buClr>
              <a:buSzPct val="75555"/>
              <a:buFont typeface="Arial"/>
              <a:buChar char="•"/>
              <a:tabLst>
                <a:tab pos="233045" algn="l"/>
              </a:tabLst>
            </a:pPr>
            <a:r>
              <a:rPr dirty="0" sz="2250" spc="-35">
                <a:solidFill>
                  <a:srgbClr val="242634"/>
                </a:solidFill>
                <a:latin typeface="Arial"/>
                <a:cs typeface="Arial"/>
              </a:rPr>
              <a:t>Inapp</a:t>
            </a:r>
            <a:r>
              <a:rPr dirty="0" sz="2250" spc="-70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250" spc="-30">
                <a:solidFill>
                  <a:srgbClr val="242634"/>
                </a:solidFill>
                <a:latin typeface="Arial"/>
                <a:cs typeface="Arial"/>
              </a:rPr>
              <a:t>opriate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10">
                <a:solidFill>
                  <a:srgbClr val="242634"/>
                </a:solidFill>
                <a:latin typeface="Arial"/>
                <a:cs typeface="Arial"/>
              </a:rPr>
              <a:t>conduct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65">
                <a:solidFill>
                  <a:srgbClr val="242634"/>
                </a:solidFill>
                <a:latin typeface="Arial"/>
                <a:cs typeface="Arial"/>
              </a:rPr>
              <a:t>in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35">
                <a:solidFill>
                  <a:srgbClr val="242634"/>
                </a:solidFill>
                <a:latin typeface="Arial"/>
                <a:cs typeface="Arial"/>
              </a:rPr>
              <a:t>peer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8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250" spc="-60">
                <a:solidFill>
                  <a:srgbClr val="242634"/>
                </a:solidFill>
                <a:latin typeface="Arial"/>
                <a:cs typeface="Arial"/>
              </a:rPr>
              <a:t>eview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42634"/>
              </a:buClr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232410" indent="-219710">
              <a:lnSpc>
                <a:spcPct val="100000"/>
              </a:lnSpc>
              <a:buClr>
                <a:srgbClr val="242634"/>
              </a:buClr>
              <a:buSzPct val="75555"/>
              <a:buFont typeface="Arial"/>
              <a:buChar char="•"/>
              <a:tabLst>
                <a:tab pos="233045" algn="l"/>
              </a:tabLst>
            </a:pPr>
            <a:r>
              <a:rPr dirty="0" sz="2250" spc="-50">
                <a:solidFill>
                  <a:srgbClr val="242634"/>
                </a:solidFill>
                <a:latin typeface="Arial"/>
                <a:cs typeface="Arial"/>
              </a:rPr>
              <a:t>Mis</a:t>
            </a:r>
            <a:r>
              <a:rPr dirty="0" sz="2250" spc="-7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250" spc="-25">
                <a:solidFill>
                  <a:srgbClr val="242634"/>
                </a:solidFill>
                <a:latin typeface="Arial"/>
                <a:cs typeface="Arial"/>
              </a:rPr>
              <a:t>ep</a:t>
            </a:r>
            <a:r>
              <a:rPr dirty="0" sz="2250" spc="-60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250" spc="-35">
                <a:solidFill>
                  <a:srgbClr val="242634"/>
                </a:solidFill>
                <a:latin typeface="Arial"/>
                <a:cs typeface="Arial"/>
              </a:rPr>
              <a:t>esentation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20">
                <a:solidFill>
                  <a:srgbClr val="242634"/>
                </a:solidFill>
                <a:latin typeface="Arial"/>
                <a:cs typeface="Arial"/>
              </a:rPr>
              <a:t>of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45">
                <a:solidFill>
                  <a:srgbClr val="242634"/>
                </a:solidFill>
                <a:latin typeface="Arial"/>
                <a:cs typeface="Arial"/>
              </a:rPr>
              <a:t>involvement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20">
                <a:solidFill>
                  <a:srgbClr val="242634"/>
                </a:solidFill>
                <a:latin typeface="Arial"/>
                <a:cs typeface="Arial"/>
              </a:rPr>
              <a:t>or</a:t>
            </a:r>
            <a:r>
              <a:rPr dirty="0" sz="225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250" spc="-35">
                <a:solidFill>
                  <a:srgbClr val="242634"/>
                </a:solidFill>
                <a:latin typeface="Arial"/>
                <a:cs typeface="Arial"/>
              </a:rPr>
              <a:t>authorship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179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5"/>
              <a:t>Resea</a:t>
            </a:r>
            <a:r>
              <a:rPr dirty="0" spc="-140"/>
              <a:t>r</a:t>
            </a:r>
            <a:r>
              <a:rPr dirty="0"/>
              <a:t>ch </a:t>
            </a:r>
            <a:r>
              <a:rPr dirty="0" spc="-20"/>
              <a:t>misconduct</a:t>
            </a:r>
            <a:r>
              <a:rPr dirty="0"/>
              <a:t> </a:t>
            </a:r>
            <a:r>
              <a:rPr dirty="0" spc="-95"/>
              <a:t>is</a:t>
            </a:r>
            <a:r>
              <a:rPr dirty="0"/>
              <a:t> not…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625" y="1796817"/>
            <a:ext cx="4624070" cy="4177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indent="-255904">
              <a:lnSpc>
                <a:spcPct val="100000"/>
              </a:lnSpc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…honest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60">
                <a:solidFill>
                  <a:srgbClr val="242634"/>
                </a:solidFill>
                <a:latin typeface="Arial"/>
                <a:cs typeface="Arial"/>
              </a:rPr>
              <a:t>er</a:t>
            </a:r>
            <a:r>
              <a:rPr dirty="0" sz="2600" spc="-9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or</a:t>
            </a:r>
            <a:endParaRPr sz="2600">
              <a:latin typeface="Arial"/>
              <a:cs typeface="Arial"/>
            </a:endParaRPr>
          </a:p>
          <a:p>
            <a:pPr marL="268605" marR="260350" indent="-255904">
              <a:lnSpc>
                <a:spcPct val="101800"/>
              </a:lnSpc>
              <a:spcBef>
                <a:spcPts val="2325"/>
              </a:spcBef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…honest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35">
                <a:solidFill>
                  <a:srgbClr val="242634"/>
                </a:solidFill>
                <a:latin typeface="Arial"/>
                <a:cs typeface="Arial"/>
              </a:rPr>
              <a:t>di</a:t>
            </a:r>
            <a:r>
              <a:rPr dirty="0" sz="2600" spc="-75">
                <a:solidFill>
                  <a:srgbClr val="242634"/>
                </a:solidFill>
                <a:latin typeface="Arial"/>
                <a:cs typeface="Arial"/>
              </a:rPr>
              <a:t>f</a:t>
            </a:r>
            <a:r>
              <a:rPr dirty="0" sz="2600" spc="-65">
                <a:solidFill>
                  <a:srgbClr val="242634"/>
                </a:solidFill>
                <a:latin typeface="Arial"/>
                <a:cs typeface="Arial"/>
              </a:rPr>
              <a:t>fe</a:t>
            </a:r>
            <a:r>
              <a:rPr dirty="0" sz="2600" spc="-10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-45">
                <a:solidFill>
                  <a:srgbClr val="242634"/>
                </a:solidFill>
                <a:latin typeface="Arial"/>
                <a:cs typeface="Arial"/>
              </a:rPr>
              <a:t>ences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242634"/>
                </a:solidFill>
                <a:latin typeface="Arial"/>
                <a:cs typeface="Arial"/>
              </a:rPr>
              <a:t>in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242634"/>
                </a:solidFill>
                <a:latin typeface="Arial"/>
                <a:cs typeface="Arial"/>
              </a:rPr>
              <a:t>the</a:t>
            </a:r>
            <a:r>
              <a:rPr dirty="0" sz="2600" spc="-25">
                <a:solidFill>
                  <a:srgbClr val="242634"/>
                </a:solidFill>
                <a:latin typeface="Arial"/>
                <a:cs typeface="Arial"/>
              </a:rPr>
              <a:t> interp</a:t>
            </a:r>
            <a:r>
              <a:rPr dirty="0" sz="2600" spc="-70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-25">
                <a:solidFill>
                  <a:srgbClr val="242634"/>
                </a:solidFill>
                <a:latin typeface="Arial"/>
                <a:cs typeface="Arial"/>
              </a:rPr>
              <a:t>etation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or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45">
                <a:solidFill>
                  <a:srgbClr val="242634"/>
                </a:solidFill>
                <a:latin typeface="Arial"/>
                <a:cs typeface="Arial"/>
              </a:rPr>
              <a:t>assessment</a:t>
            </a:r>
            <a:r>
              <a:rPr dirty="0" sz="2600" spc="-25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of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data</a:t>
            </a:r>
            <a:endParaRPr sz="2600">
              <a:latin typeface="Arial"/>
              <a:cs typeface="Arial"/>
            </a:endParaRPr>
          </a:p>
          <a:p>
            <a:pPr marL="268605" marR="5080" indent="-255904">
              <a:lnSpc>
                <a:spcPct val="101800"/>
              </a:lnSpc>
              <a:spcBef>
                <a:spcPts val="2325"/>
              </a:spcBef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35">
                <a:solidFill>
                  <a:srgbClr val="163D40"/>
                </a:solidFill>
                <a:latin typeface="Arial"/>
                <a:cs typeface="Arial"/>
              </a:rPr>
              <a:t>Howeve</a:t>
            </a:r>
            <a:r>
              <a:rPr dirty="0" sz="2600" spc="-290">
                <a:solidFill>
                  <a:srgbClr val="163D40"/>
                </a:solidFill>
                <a:latin typeface="Arial"/>
                <a:cs typeface="Arial"/>
              </a:rPr>
              <a:t>r</a:t>
            </a:r>
            <a:r>
              <a:rPr dirty="0" sz="2600" spc="5">
                <a:solidFill>
                  <a:srgbClr val="163D40"/>
                </a:solidFill>
                <a:latin typeface="Arial"/>
                <a:cs typeface="Arial"/>
              </a:rPr>
              <a:t>,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163D40"/>
                </a:solidFill>
                <a:latin typeface="Arial"/>
                <a:cs typeface="Arial"/>
              </a:rPr>
              <a:t>failu</a:t>
            </a:r>
            <a:r>
              <a:rPr dirty="0" sz="2600" spc="-114">
                <a:solidFill>
                  <a:srgbClr val="163D40"/>
                </a:solidFill>
                <a:latin typeface="Arial"/>
                <a:cs typeface="Arial"/>
              </a:rPr>
              <a:t>r</a:t>
            </a:r>
            <a:r>
              <a:rPr dirty="0" sz="2600" spc="-90">
                <a:solidFill>
                  <a:srgbClr val="163D40"/>
                </a:solidFill>
                <a:latin typeface="Arial"/>
                <a:cs typeface="Arial"/>
              </a:rPr>
              <a:t>e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30">
                <a:solidFill>
                  <a:srgbClr val="163D40"/>
                </a:solidFill>
                <a:latin typeface="Arial"/>
                <a:cs typeface="Arial"/>
              </a:rPr>
              <a:t>to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163D40"/>
                </a:solidFill>
                <a:latin typeface="Arial"/>
                <a:cs typeface="Arial"/>
              </a:rPr>
              <a:t>add</a:t>
            </a:r>
            <a:r>
              <a:rPr dirty="0" sz="2600" spc="-50">
                <a:solidFill>
                  <a:srgbClr val="163D40"/>
                </a:solidFill>
                <a:latin typeface="Arial"/>
                <a:cs typeface="Arial"/>
              </a:rPr>
              <a:t>r</a:t>
            </a:r>
            <a:r>
              <a:rPr dirty="0" sz="2600" spc="-55">
                <a:solidFill>
                  <a:srgbClr val="163D40"/>
                </a:solidFill>
                <a:latin typeface="Arial"/>
                <a:cs typeface="Arial"/>
              </a:rPr>
              <a:t>ess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-60">
                <a:solidFill>
                  <a:srgbClr val="163D40"/>
                </a:solidFill>
                <a:latin typeface="Arial"/>
                <a:cs typeface="Arial"/>
              </a:rPr>
              <a:t>an</a:t>
            </a:r>
            <a:r>
              <a:rPr dirty="0" sz="2600" spc="-3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-60">
                <a:solidFill>
                  <a:srgbClr val="163D40"/>
                </a:solidFill>
                <a:latin typeface="Arial"/>
                <a:cs typeface="Arial"/>
              </a:rPr>
              <a:t>er</a:t>
            </a:r>
            <a:r>
              <a:rPr dirty="0" sz="2600" spc="-95">
                <a:solidFill>
                  <a:srgbClr val="163D40"/>
                </a:solidFill>
                <a:latin typeface="Arial"/>
                <a:cs typeface="Arial"/>
              </a:rPr>
              <a:t>r</a:t>
            </a:r>
            <a:r>
              <a:rPr dirty="0" sz="2600" spc="-15">
                <a:solidFill>
                  <a:srgbClr val="163D40"/>
                </a:solidFill>
                <a:latin typeface="Arial"/>
                <a:cs typeface="Arial"/>
              </a:rPr>
              <a:t>or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163D40"/>
                </a:solidFill>
                <a:latin typeface="Arial"/>
                <a:cs typeface="Arial"/>
              </a:rPr>
              <a:t>and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163D40"/>
                </a:solidFill>
                <a:latin typeface="Arial"/>
                <a:cs typeface="Arial"/>
              </a:rPr>
              <a:t>fix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163D40"/>
                </a:solidFill>
                <a:latin typeface="Arial"/>
                <a:cs typeface="Arial"/>
              </a:rPr>
              <a:t>the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163D40"/>
                </a:solidFill>
                <a:latin typeface="Arial"/>
                <a:cs typeface="Arial"/>
              </a:rPr>
              <a:t>r</a:t>
            </a:r>
            <a:r>
              <a:rPr dirty="0" sz="2600" spc="-15">
                <a:solidFill>
                  <a:srgbClr val="163D40"/>
                </a:solidFill>
                <a:latin typeface="Arial"/>
                <a:cs typeface="Arial"/>
              </a:rPr>
              <a:t>eco</a:t>
            </a:r>
            <a:r>
              <a:rPr dirty="0" sz="2600" spc="-60">
                <a:solidFill>
                  <a:srgbClr val="163D40"/>
                </a:solidFill>
                <a:latin typeface="Arial"/>
                <a:cs typeface="Arial"/>
              </a:rPr>
              <a:t>r</a:t>
            </a:r>
            <a:r>
              <a:rPr dirty="0" sz="2600" spc="55">
                <a:solidFill>
                  <a:srgbClr val="163D40"/>
                </a:solidFill>
                <a:latin typeface="Arial"/>
                <a:cs typeface="Arial"/>
              </a:rPr>
              <a:t>d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163D40"/>
                </a:solidFill>
                <a:latin typeface="Arial"/>
                <a:cs typeface="Arial"/>
              </a:rPr>
              <a:t>in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-90">
                <a:solidFill>
                  <a:srgbClr val="163D40"/>
                </a:solidFill>
                <a:latin typeface="Arial"/>
                <a:cs typeface="Arial"/>
              </a:rPr>
              <a:t>a</a:t>
            </a:r>
            <a:r>
              <a:rPr dirty="0" sz="2600" spc="-45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163D40"/>
                </a:solidFill>
                <a:latin typeface="Arial"/>
                <a:cs typeface="Arial"/>
              </a:rPr>
              <a:t>timely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163D40"/>
                </a:solidFill>
                <a:latin typeface="Arial"/>
                <a:cs typeface="Arial"/>
              </a:rPr>
              <a:t>fashion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163D40"/>
                </a:solidFill>
                <a:latin typeface="Arial"/>
                <a:cs typeface="Arial"/>
              </a:rPr>
              <a:t>could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163D40"/>
                </a:solidFill>
                <a:latin typeface="Arial"/>
                <a:cs typeface="Arial"/>
              </a:rPr>
              <a:t>be</a:t>
            </a:r>
            <a:r>
              <a:rPr dirty="0" sz="2600" spc="-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163D40"/>
                </a:solidFill>
                <a:latin typeface="Arial"/>
                <a:cs typeface="Arial"/>
              </a:rPr>
              <a:t>construed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-55">
                <a:solidFill>
                  <a:srgbClr val="163D40"/>
                </a:solidFill>
                <a:latin typeface="Arial"/>
                <a:cs typeface="Arial"/>
              </a:rPr>
              <a:t>as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163D40"/>
                </a:solidFill>
                <a:latin typeface="Arial"/>
                <a:cs typeface="Arial"/>
              </a:rPr>
              <a:t>r</a:t>
            </a:r>
            <a:r>
              <a:rPr dirty="0" sz="2600" spc="-75">
                <a:solidFill>
                  <a:srgbClr val="163D40"/>
                </a:solidFill>
                <a:latin typeface="Arial"/>
                <a:cs typeface="Arial"/>
              </a:rPr>
              <a:t>esea</a:t>
            </a:r>
            <a:r>
              <a:rPr dirty="0" sz="2600" spc="-95">
                <a:solidFill>
                  <a:srgbClr val="163D40"/>
                </a:solidFill>
                <a:latin typeface="Arial"/>
                <a:cs typeface="Arial"/>
              </a:rPr>
              <a:t>r</a:t>
            </a:r>
            <a:r>
              <a:rPr dirty="0" sz="2600" spc="10">
                <a:solidFill>
                  <a:srgbClr val="163D40"/>
                </a:solidFill>
                <a:latin typeface="Arial"/>
                <a:cs typeface="Arial"/>
              </a:rPr>
              <a:t>ch</a:t>
            </a:r>
            <a:r>
              <a:rPr dirty="0" sz="2600" spc="5">
                <a:solidFill>
                  <a:srgbClr val="163D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163D40"/>
                </a:solidFill>
                <a:latin typeface="Arial"/>
                <a:cs typeface="Arial"/>
              </a:rPr>
              <a:t>misconduct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7171" y="2425700"/>
            <a:ext cx="3918028" cy="3158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1100" y="1083752"/>
            <a:ext cx="5318720" cy="5388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4625" y="355454"/>
            <a:ext cx="2814320" cy="940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</a:pPr>
            <a:r>
              <a:rPr dirty="0" sz="3250" spc="-135">
                <a:latin typeface="Arial"/>
                <a:cs typeface="Arial"/>
              </a:rPr>
              <a:t>The</a:t>
            </a:r>
            <a:r>
              <a:rPr dirty="0" sz="3250" spc="-135">
                <a:latin typeface="Arial"/>
                <a:cs typeface="Arial"/>
              </a:rPr>
              <a:t> </a:t>
            </a:r>
            <a:r>
              <a:rPr dirty="0" sz="3250" spc="-35">
                <a:latin typeface="Arial"/>
                <a:cs typeface="Arial"/>
              </a:rPr>
              <a:t>importance</a:t>
            </a:r>
            <a:r>
              <a:rPr dirty="0" sz="3250" spc="-20">
                <a:latin typeface="Arial"/>
                <a:cs typeface="Arial"/>
              </a:rPr>
              <a:t> </a:t>
            </a:r>
            <a:r>
              <a:rPr dirty="0" sz="3250" spc="-45">
                <a:latin typeface="Arial"/>
                <a:cs typeface="Arial"/>
              </a:rPr>
              <a:t>of</a:t>
            </a:r>
            <a:r>
              <a:rPr dirty="0" sz="3250" spc="-45">
                <a:latin typeface="Arial"/>
                <a:cs typeface="Arial"/>
              </a:rPr>
              <a:t> w</a:t>
            </a:r>
            <a:r>
              <a:rPr dirty="0" sz="3250" spc="-60">
                <a:latin typeface="Arial"/>
                <a:cs typeface="Arial"/>
              </a:rPr>
              <a:t>r</a:t>
            </a:r>
            <a:r>
              <a:rPr dirty="0" sz="3250" spc="-20">
                <a:latin typeface="Arial"/>
                <a:cs typeface="Arial"/>
              </a:rPr>
              <a:t>ong</a:t>
            </a:r>
            <a:endParaRPr sz="3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625" y="1844045"/>
            <a:ext cx="158750" cy="29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305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0035" y="1805446"/>
            <a:ext cx="2580640" cy="1678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3299"/>
              </a:lnSpc>
            </a:pPr>
            <a:r>
              <a:rPr dirty="0" sz="2750" spc="-65">
                <a:latin typeface="Arial"/>
                <a:cs typeface="Arial"/>
              </a:rPr>
              <a:t>Our</a:t>
            </a:r>
            <a:r>
              <a:rPr dirty="0" sz="2750" spc="10">
                <a:latin typeface="Arial"/>
                <a:cs typeface="Arial"/>
              </a:rPr>
              <a:t> </a:t>
            </a:r>
            <a:r>
              <a:rPr dirty="0" sz="2750" spc="-40">
                <a:latin typeface="Arial"/>
                <a:cs typeface="Arial"/>
              </a:rPr>
              <a:t>goal</a:t>
            </a:r>
            <a:r>
              <a:rPr dirty="0" sz="2750" spc="10">
                <a:latin typeface="Arial"/>
                <a:cs typeface="Arial"/>
              </a:rPr>
              <a:t> </a:t>
            </a:r>
            <a:r>
              <a:rPr dirty="0" sz="2750" spc="-70">
                <a:latin typeface="Arial"/>
                <a:cs typeface="Arial"/>
              </a:rPr>
              <a:t>is</a:t>
            </a:r>
            <a:r>
              <a:rPr dirty="0" sz="2750" spc="10">
                <a:latin typeface="Arial"/>
                <a:cs typeface="Arial"/>
              </a:rPr>
              <a:t> </a:t>
            </a:r>
            <a:r>
              <a:rPr dirty="0" sz="2750" spc="30">
                <a:latin typeface="Arial"/>
                <a:cs typeface="Arial"/>
              </a:rPr>
              <a:t>to</a:t>
            </a:r>
            <a:r>
              <a:rPr dirty="0" sz="2750" spc="20">
                <a:latin typeface="Arial"/>
                <a:cs typeface="Arial"/>
              </a:rPr>
              <a:t> </a:t>
            </a:r>
            <a:r>
              <a:rPr dirty="0" sz="2750" spc="-45">
                <a:latin typeface="Arial"/>
                <a:cs typeface="Arial"/>
              </a:rPr>
              <a:t>generate</a:t>
            </a:r>
            <a:r>
              <a:rPr dirty="0" sz="2750" spc="10">
                <a:latin typeface="Arial"/>
                <a:cs typeface="Arial"/>
              </a:rPr>
              <a:t> </a:t>
            </a:r>
            <a:r>
              <a:rPr dirty="0" sz="2750" spc="-95">
                <a:latin typeface="Arial"/>
                <a:cs typeface="Arial"/>
              </a:rPr>
              <a:t>r</a:t>
            </a:r>
            <a:r>
              <a:rPr dirty="0" sz="2750" spc="10">
                <a:latin typeface="Arial"/>
                <a:cs typeface="Arial"/>
              </a:rPr>
              <a:t>obust</a:t>
            </a:r>
            <a:r>
              <a:rPr dirty="0" sz="2750" spc="5">
                <a:latin typeface="Arial"/>
                <a:cs typeface="Arial"/>
              </a:rPr>
              <a:t> </a:t>
            </a:r>
            <a:r>
              <a:rPr dirty="0" sz="2750" spc="-15">
                <a:latin typeface="Arial"/>
                <a:cs typeface="Arial"/>
              </a:rPr>
              <a:t>knowledge</a:t>
            </a:r>
            <a:r>
              <a:rPr dirty="0" sz="2750" spc="10">
                <a:latin typeface="Arial"/>
                <a:cs typeface="Arial"/>
              </a:rPr>
              <a:t> </a:t>
            </a:r>
            <a:r>
              <a:rPr dirty="0" sz="2750" spc="30">
                <a:latin typeface="Arial"/>
                <a:cs typeface="Arial"/>
              </a:rPr>
              <a:t>to</a:t>
            </a:r>
            <a:r>
              <a:rPr dirty="0" sz="2750" spc="20">
                <a:latin typeface="Arial"/>
                <a:cs typeface="Arial"/>
              </a:rPr>
              <a:t> </a:t>
            </a:r>
            <a:r>
              <a:rPr dirty="0" sz="2750" spc="-30">
                <a:latin typeface="Arial"/>
                <a:cs typeface="Arial"/>
              </a:rPr>
              <a:t>advance</a:t>
            </a:r>
            <a:r>
              <a:rPr dirty="0" sz="2750" spc="10">
                <a:latin typeface="Arial"/>
                <a:cs typeface="Arial"/>
              </a:rPr>
              <a:t> </a:t>
            </a:r>
            <a:r>
              <a:rPr dirty="0" sz="2750" spc="-30">
                <a:latin typeface="Arial"/>
                <a:cs typeface="Arial"/>
              </a:rPr>
              <a:t>science</a:t>
            </a:r>
            <a:endParaRPr sz="2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25" y="3988988"/>
            <a:ext cx="158750" cy="29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305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0035" y="3950390"/>
            <a:ext cx="3249295" cy="812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3299"/>
              </a:lnSpc>
            </a:pPr>
            <a:r>
              <a:rPr dirty="0" sz="2750" spc="-20">
                <a:latin typeface="Arial"/>
                <a:cs typeface="Arial"/>
              </a:rPr>
              <a:t>“I</a:t>
            </a:r>
            <a:r>
              <a:rPr dirty="0" sz="2750" spc="10">
                <a:latin typeface="Arial"/>
                <a:cs typeface="Arial"/>
              </a:rPr>
              <a:t> </a:t>
            </a:r>
            <a:r>
              <a:rPr dirty="0" sz="2750" spc="-20">
                <a:latin typeface="Arial"/>
                <a:cs typeface="Arial"/>
              </a:rPr>
              <a:t>was</a:t>
            </a:r>
            <a:r>
              <a:rPr dirty="0" sz="2750" spc="10">
                <a:latin typeface="Arial"/>
                <a:cs typeface="Arial"/>
              </a:rPr>
              <a:t> </a:t>
            </a:r>
            <a:r>
              <a:rPr dirty="0" sz="2750" spc="15">
                <a:latin typeface="Arial"/>
                <a:cs typeface="Arial"/>
              </a:rPr>
              <a:t>w</a:t>
            </a:r>
            <a:r>
              <a:rPr dirty="0" sz="2750" spc="-50">
                <a:latin typeface="Arial"/>
                <a:cs typeface="Arial"/>
              </a:rPr>
              <a:t>r</a:t>
            </a:r>
            <a:r>
              <a:rPr dirty="0" sz="2750" spc="25">
                <a:latin typeface="Arial"/>
                <a:cs typeface="Arial"/>
              </a:rPr>
              <a:t>ong”</a:t>
            </a:r>
            <a:r>
              <a:rPr dirty="0" sz="2750" spc="10">
                <a:latin typeface="Arial"/>
                <a:cs typeface="Arial"/>
              </a:rPr>
              <a:t> </a:t>
            </a:r>
            <a:r>
              <a:rPr dirty="0" sz="2750" spc="-30">
                <a:latin typeface="Arial"/>
                <a:cs typeface="Arial"/>
              </a:rPr>
              <a:t>should</a:t>
            </a:r>
            <a:r>
              <a:rPr dirty="0" sz="2750" spc="-20">
                <a:latin typeface="Arial"/>
                <a:cs typeface="Arial"/>
              </a:rPr>
              <a:t> </a:t>
            </a:r>
            <a:r>
              <a:rPr dirty="0" sz="2750" spc="10">
                <a:latin typeface="Arial"/>
                <a:cs typeface="Arial"/>
              </a:rPr>
              <a:t>not</a:t>
            </a:r>
            <a:r>
              <a:rPr dirty="0" sz="2750" spc="10">
                <a:latin typeface="Arial"/>
                <a:cs typeface="Arial"/>
              </a:rPr>
              <a:t> </a:t>
            </a:r>
            <a:r>
              <a:rPr dirty="0" sz="2750" spc="-20">
                <a:latin typeface="Arial"/>
                <a:cs typeface="Arial"/>
              </a:rPr>
              <a:t>be</a:t>
            </a:r>
            <a:r>
              <a:rPr dirty="0" sz="2750" spc="10">
                <a:latin typeface="Arial"/>
                <a:cs typeface="Arial"/>
              </a:rPr>
              <a:t> </a:t>
            </a:r>
            <a:r>
              <a:rPr dirty="0" sz="2750" spc="10">
                <a:latin typeface="Arial"/>
                <a:cs typeface="Arial"/>
              </a:rPr>
              <a:t>taboo</a:t>
            </a:r>
            <a:endParaRPr sz="2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625" y="5268084"/>
            <a:ext cx="158750" cy="29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305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0035" y="5229485"/>
            <a:ext cx="2692400" cy="1245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3299"/>
              </a:lnSpc>
            </a:pPr>
            <a:r>
              <a:rPr dirty="0" sz="2750" spc="-20">
                <a:latin typeface="Arial"/>
                <a:cs typeface="Arial"/>
              </a:rPr>
              <a:t>Respond</a:t>
            </a:r>
            <a:r>
              <a:rPr dirty="0" sz="2750" spc="10">
                <a:latin typeface="Arial"/>
                <a:cs typeface="Arial"/>
              </a:rPr>
              <a:t> </a:t>
            </a:r>
            <a:r>
              <a:rPr dirty="0" sz="2750" spc="-15">
                <a:latin typeface="Arial"/>
                <a:cs typeface="Arial"/>
              </a:rPr>
              <a:t>quickl</a:t>
            </a:r>
            <a:r>
              <a:rPr dirty="0" sz="2750" spc="-360">
                <a:latin typeface="Arial"/>
                <a:cs typeface="Arial"/>
              </a:rPr>
              <a:t>y</a:t>
            </a:r>
            <a:r>
              <a:rPr dirty="0" sz="2750" spc="5">
                <a:latin typeface="Arial"/>
                <a:cs typeface="Arial"/>
              </a:rPr>
              <a:t>,</a:t>
            </a:r>
            <a:r>
              <a:rPr dirty="0" sz="2750" spc="5">
                <a:latin typeface="Arial"/>
                <a:cs typeface="Arial"/>
              </a:rPr>
              <a:t> </a:t>
            </a:r>
            <a:r>
              <a:rPr dirty="0" sz="2750" spc="-15">
                <a:latin typeface="Arial"/>
                <a:cs typeface="Arial"/>
              </a:rPr>
              <a:t>admit</a:t>
            </a:r>
            <a:r>
              <a:rPr dirty="0" sz="2750" spc="10">
                <a:latin typeface="Arial"/>
                <a:cs typeface="Arial"/>
              </a:rPr>
              <a:t> </a:t>
            </a:r>
            <a:r>
              <a:rPr dirty="0" sz="2750" spc="-65">
                <a:latin typeface="Arial"/>
                <a:cs typeface="Arial"/>
              </a:rPr>
              <a:t>er</a:t>
            </a:r>
            <a:r>
              <a:rPr dirty="0" sz="2750" spc="-105">
                <a:latin typeface="Arial"/>
                <a:cs typeface="Arial"/>
              </a:rPr>
              <a:t>r</a:t>
            </a:r>
            <a:r>
              <a:rPr dirty="0" sz="2750" spc="15">
                <a:latin typeface="Arial"/>
                <a:cs typeface="Arial"/>
              </a:rPr>
              <a:t>o</a:t>
            </a:r>
            <a:r>
              <a:rPr dirty="0" sz="2750" spc="-300">
                <a:latin typeface="Arial"/>
                <a:cs typeface="Arial"/>
              </a:rPr>
              <a:t>r</a:t>
            </a:r>
            <a:r>
              <a:rPr dirty="0" sz="2750" spc="5">
                <a:latin typeface="Arial"/>
                <a:cs typeface="Arial"/>
              </a:rPr>
              <a:t>,</a:t>
            </a:r>
            <a:r>
              <a:rPr dirty="0" sz="2750" spc="10">
                <a:latin typeface="Arial"/>
                <a:cs typeface="Arial"/>
              </a:rPr>
              <a:t> </a:t>
            </a:r>
            <a:r>
              <a:rPr dirty="0" sz="2750" spc="-35">
                <a:latin typeface="Arial"/>
                <a:cs typeface="Arial"/>
              </a:rPr>
              <a:t>make</a:t>
            </a:r>
            <a:r>
              <a:rPr dirty="0" sz="2750" spc="-20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cor</a:t>
            </a:r>
            <a:r>
              <a:rPr dirty="0" sz="2750" spc="-55">
                <a:latin typeface="Arial"/>
                <a:cs typeface="Arial"/>
              </a:rPr>
              <a:t>r</a:t>
            </a:r>
            <a:r>
              <a:rPr dirty="0" sz="2750" spc="-15">
                <a:latin typeface="Arial"/>
                <a:cs typeface="Arial"/>
              </a:rPr>
              <a:t>ection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</a:pPr>
            <a:r>
              <a:rPr dirty="0" spc="-135"/>
              <a:t>Resea</a:t>
            </a:r>
            <a:r>
              <a:rPr dirty="0" spc="-140"/>
              <a:t>r</a:t>
            </a:r>
            <a:r>
              <a:rPr dirty="0"/>
              <a:t>ch </a:t>
            </a:r>
            <a:r>
              <a:rPr dirty="0" spc="-20"/>
              <a:t>misconduct</a:t>
            </a:r>
            <a:r>
              <a:rPr dirty="0"/>
              <a:t> </a:t>
            </a:r>
            <a:r>
              <a:rPr dirty="0" spc="-95"/>
              <a:t>is</a:t>
            </a:r>
            <a:r>
              <a:rPr dirty="0"/>
              <a:t> </a:t>
            </a:r>
            <a:r>
              <a:rPr dirty="0" spc="-105"/>
              <a:t>less</a:t>
            </a:r>
            <a:r>
              <a:rPr dirty="0"/>
              <a:t> </a:t>
            </a:r>
            <a:r>
              <a:rPr dirty="0" spc="-110"/>
              <a:t>likely</a:t>
            </a:r>
            <a:r>
              <a:rPr dirty="0"/>
              <a:t> </a:t>
            </a:r>
            <a:r>
              <a:rPr dirty="0" spc="25"/>
              <a:t>to</a:t>
            </a:r>
            <a:r>
              <a:rPr dirty="0"/>
              <a:t> </a:t>
            </a:r>
            <a:r>
              <a:rPr dirty="0" spc="-100"/>
              <a:t>arise</a:t>
            </a:r>
            <a:r>
              <a:rPr dirty="0" spc="-65"/>
              <a:t> </a:t>
            </a:r>
            <a:r>
              <a:rPr dirty="0" spc="-105"/>
              <a:t>in</a:t>
            </a:r>
            <a:r>
              <a:rPr dirty="0"/>
              <a:t> </a:t>
            </a:r>
            <a:r>
              <a:rPr dirty="0" spc="-95"/>
              <a:t>an</a:t>
            </a:r>
            <a:r>
              <a:rPr dirty="0"/>
              <a:t> </a:t>
            </a:r>
            <a:r>
              <a:rPr dirty="0" spc="-105"/>
              <a:t>envi</a:t>
            </a:r>
            <a:r>
              <a:rPr dirty="0" spc="-140"/>
              <a:t>r</a:t>
            </a:r>
            <a:r>
              <a:rPr dirty="0" spc="-40"/>
              <a:t>onment</a:t>
            </a:r>
            <a:r>
              <a:rPr dirty="0"/>
              <a:t> </a:t>
            </a:r>
            <a:r>
              <a:rPr dirty="0" spc="-20"/>
              <a:t>with…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625" y="1831244"/>
            <a:ext cx="144145" cy="26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 spc="275">
                <a:solidFill>
                  <a:srgbClr val="242634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659" y="1798027"/>
            <a:ext cx="4058285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50" spc="-30">
                <a:solidFill>
                  <a:srgbClr val="242634"/>
                </a:solidFill>
                <a:latin typeface="Arial"/>
                <a:cs typeface="Arial"/>
              </a:rPr>
              <a:t>…high</a:t>
            </a:r>
            <a:r>
              <a:rPr dirty="0" sz="2450" spc="5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450" spc="10">
                <a:solidFill>
                  <a:srgbClr val="242634"/>
                </a:solidFill>
                <a:latin typeface="Arial"/>
                <a:cs typeface="Arial"/>
              </a:rPr>
              <a:t>p</a:t>
            </a:r>
            <a:r>
              <a:rPr dirty="0" sz="2450" spc="-40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450" spc="-45">
                <a:solidFill>
                  <a:srgbClr val="242634"/>
                </a:solidFill>
                <a:latin typeface="Arial"/>
                <a:cs typeface="Arial"/>
              </a:rPr>
              <a:t>ofessional</a:t>
            </a:r>
            <a:r>
              <a:rPr dirty="0" sz="2450" spc="5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450" spc="-25">
                <a:solidFill>
                  <a:srgbClr val="242634"/>
                </a:solidFill>
                <a:latin typeface="Arial"/>
                <a:cs typeface="Arial"/>
              </a:rPr>
              <a:t>standa</a:t>
            </a:r>
            <a:r>
              <a:rPr dirty="0" sz="2450" spc="-6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450" spc="10">
                <a:solidFill>
                  <a:srgbClr val="242634"/>
                </a:solidFill>
                <a:latin typeface="Arial"/>
                <a:cs typeface="Arial"/>
              </a:rPr>
              <a:t>ds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25" y="2510148"/>
            <a:ext cx="144145" cy="26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 spc="275">
                <a:solidFill>
                  <a:srgbClr val="242634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8262" y="2476932"/>
            <a:ext cx="2372360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50" spc="15">
                <a:solidFill>
                  <a:srgbClr val="242634"/>
                </a:solidFill>
                <a:latin typeface="Arial"/>
                <a:cs typeface="Arial"/>
              </a:rPr>
              <a:t>…good</a:t>
            </a:r>
            <a:r>
              <a:rPr dirty="0" sz="2450" spc="5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450" spc="-15">
                <a:solidFill>
                  <a:srgbClr val="242634"/>
                </a:solidFill>
                <a:latin typeface="Arial"/>
                <a:cs typeface="Arial"/>
              </a:rPr>
              <a:t>practices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625" y="3189052"/>
            <a:ext cx="144145" cy="26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 spc="275">
                <a:solidFill>
                  <a:srgbClr val="242634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0659" y="3155836"/>
            <a:ext cx="3458210" cy="724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dirty="0" sz="2450">
                <a:solidFill>
                  <a:srgbClr val="242634"/>
                </a:solidFill>
                <a:latin typeface="Arial"/>
                <a:cs typeface="Arial"/>
              </a:rPr>
              <a:t>…app</a:t>
            </a:r>
            <a:r>
              <a:rPr dirty="0" sz="2450" spc="-4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450" spc="-25">
                <a:solidFill>
                  <a:srgbClr val="242634"/>
                </a:solidFill>
                <a:latin typeface="Arial"/>
                <a:cs typeface="Arial"/>
              </a:rPr>
              <a:t>opriate</a:t>
            </a:r>
            <a:r>
              <a:rPr dirty="0" sz="2450" spc="5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450" spc="-65">
                <a:solidFill>
                  <a:srgbClr val="242634"/>
                </a:solidFill>
                <a:latin typeface="Arial"/>
                <a:cs typeface="Arial"/>
              </a:rPr>
              <a:t>managerial</a:t>
            </a:r>
            <a:r>
              <a:rPr dirty="0" sz="2450" spc="-35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450" spc="-30">
                <a:solidFill>
                  <a:srgbClr val="242634"/>
                </a:solidFill>
                <a:latin typeface="Arial"/>
                <a:cs typeface="Arial"/>
              </a:rPr>
              <a:t>systems</a:t>
            </a:r>
            <a:endParaRPr sz="2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625" y="4251685"/>
            <a:ext cx="144145" cy="26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 spc="275">
                <a:solidFill>
                  <a:srgbClr val="242634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0659" y="4218469"/>
            <a:ext cx="3130550" cy="724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dirty="0" sz="2450" spc="-40">
                <a:solidFill>
                  <a:srgbClr val="242634"/>
                </a:solidFill>
                <a:latin typeface="Arial"/>
                <a:cs typeface="Arial"/>
              </a:rPr>
              <a:t>…a</a:t>
            </a:r>
            <a:r>
              <a:rPr dirty="0" sz="2450" spc="5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450" spc="-25">
                <a:solidFill>
                  <a:srgbClr val="242634"/>
                </a:solidFill>
                <a:latin typeface="Arial"/>
                <a:cs typeface="Arial"/>
              </a:rPr>
              <a:t>cultu</a:t>
            </a:r>
            <a:r>
              <a:rPr dirty="0" sz="2450" spc="-65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450" spc="-85">
                <a:solidFill>
                  <a:srgbClr val="242634"/>
                </a:solidFill>
                <a:latin typeface="Arial"/>
                <a:cs typeface="Arial"/>
              </a:rPr>
              <a:t>e</a:t>
            </a:r>
            <a:r>
              <a:rPr dirty="0" sz="2450" spc="5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450" spc="-25">
                <a:solidFill>
                  <a:srgbClr val="242634"/>
                </a:solidFill>
                <a:latin typeface="Arial"/>
                <a:cs typeface="Arial"/>
              </a:rPr>
              <a:t>of</a:t>
            </a:r>
            <a:r>
              <a:rPr dirty="0" sz="2450" spc="5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450" spc="-15">
                <a:solidFill>
                  <a:srgbClr val="242634"/>
                </a:solidFill>
                <a:latin typeface="Arial"/>
                <a:cs typeface="Arial"/>
              </a:rPr>
              <a:t>open</a:t>
            </a:r>
            <a:r>
              <a:rPr dirty="0" sz="2450" spc="-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450" spc="-25">
                <a:solidFill>
                  <a:srgbClr val="242634"/>
                </a:solidFill>
                <a:latin typeface="Arial"/>
                <a:cs typeface="Arial"/>
              </a:rPr>
              <a:t>discussion</a:t>
            </a:r>
            <a:r>
              <a:rPr dirty="0" sz="2450" spc="5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450" spc="-30">
                <a:solidFill>
                  <a:srgbClr val="242634"/>
                </a:solidFill>
                <a:latin typeface="Arial"/>
                <a:cs typeface="Arial"/>
              </a:rPr>
              <a:t>and</a:t>
            </a:r>
            <a:r>
              <a:rPr dirty="0" sz="2450" spc="5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450" spc="-50">
                <a:solidFill>
                  <a:srgbClr val="242634"/>
                </a:solidFill>
                <a:latin typeface="Arial"/>
                <a:cs typeface="Arial"/>
              </a:rPr>
              <a:t>sharing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01617" y="3895474"/>
            <a:ext cx="4923730" cy="3453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179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0"/>
              <a:t>Standa</a:t>
            </a:r>
            <a:r>
              <a:rPr dirty="0" spc="-105"/>
              <a:t>r</a:t>
            </a:r>
            <a:r>
              <a:rPr dirty="0"/>
              <a:t>ds </a:t>
            </a:r>
            <a:r>
              <a:rPr dirty="0" spc="-45"/>
              <a:t>of</a:t>
            </a:r>
            <a:r>
              <a:rPr dirty="0"/>
              <a:t> p</a:t>
            </a:r>
            <a:r>
              <a:rPr dirty="0" spc="-60"/>
              <a:t>r</a:t>
            </a:r>
            <a:r>
              <a:rPr dirty="0" spc="-75"/>
              <a:t>ofessional</a:t>
            </a:r>
            <a:r>
              <a:rPr dirty="0"/>
              <a:t> </a:t>
            </a:r>
            <a:r>
              <a:rPr dirty="0" spc="15"/>
              <a:t>conduct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625" y="1796817"/>
            <a:ext cx="4375150" cy="455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indent="-255904">
              <a:lnSpc>
                <a:spcPct val="100000"/>
              </a:lnSpc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30">
                <a:solidFill>
                  <a:srgbClr val="242634"/>
                </a:solidFill>
                <a:latin typeface="Arial"/>
                <a:cs typeface="Arial"/>
              </a:rPr>
              <a:t>Honesty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and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242634"/>
                </a:solidFill>
                <a:latin typeface="Arial"/>
                <a:cs typeface="Arial"/>
              </a:rPr>
              <a:t>fai</a:t>
            </a:r>
            <a:r>
              <a:rPr dirty="0" sz="2600" spc="-20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-55">
                <a:solidFill>
                  <a:srgbClr val="242634"/>
                </a:solidFill>
                <a:latin typeface="Arial"/>
                <a:cs typeface="Arial"/>
              </a:rPr>
              <a:t>ness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Clr>
                <a:srgbClr val="242634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Accuracy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and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35">
                <a:solidFill>
                  <a:srgbClr val="242634"/>
                </a:solidFill>
                <a:latin typeface="Arial"/>
                <a:cs typeface="Arial"/>
              </a:rPr>
              <a:t>rigour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Clr>
                <a:srgbClr val="242634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25">
                <a:solidFill>
                  <a:srgbClr val="242634"/>
                </a:solidFill>
                <a:latin typeface="Arial"/>
                <a:cs typeface="Arial"/>
              </a:rPr>
              <a:t>Accountability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Clr>
                <a:srgbClr val="242634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45">
                <a:solidFill>
                  <a:srgbClr val="242634"/>
                </a:solidFill>
                <a:latin typeface="Arial"/>
                <a:cs typeface="Arial"/>
              </a:rPr>
              <a:t>Openness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and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242634"/>
                </a:solidFill>
                <a:latin typeface="Arial"/>
                <a:cs typeface="Arial"/>
              </a:rPr>
              <a:t>transpa</a:t>
            </a:r>
            <a:r>
              <a:rPr dirty="0" sz="2600" spc="-70">
                <a:solidFill>
                  <a:srgbClr val="242634"/>
                </a:solidFill>
                <a:latin typeface="Arial"/>
                <a:cs typeface="Arial"/>
              </a:rPr>
              <a:t>r</a:t>
            </a:r>
            <a:r>
              <a:rPr dirty="0" sz="2600" spc="-45">
                <a:solidFill>
                  <a:srgbClr val="242634"/>
                </a:solidFill>
                <a:latin typeface="Arial"/>
                <a:cs typeface="Arial"/>
              </a:rPr>
              <a:t>ency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Clr>
                <a:srgbClr val="242634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30">
                <a:solidFill>
                  <a:srgbClr val="242634"/>
                </a:solidFill>
                <a:latin typeface="Arial"/>
                <a:cs typeface="Arial"/>
              </a:rPr>
              <a:t>Independence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Clr>
                <a:srgbClr val="242634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30">
                <a:solidFill>
                  <a:srgbClr val="242634"/>
                </a:solidFill>
                <a:latin typeface="Arial"/>
                <a:cs typeface="Arial"/>
              </a:rPr>
              <a:t>Respect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Clr>
                <a:srgbClr val="242634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buClr>
                <a:srgbClr val="242634"/>
              </a:buClr>
              <a:buSzPct val="75000"/>
              <a:buFont typeface="Arial"/>
              <a:buChar char="•"/>
              <a:tabLst>
                <a:tab pos="269240" algn="l"/>
              </a:tabLst>
            </a:pPr>
            <a:r>
              <a:rPr dirty="0" sz="2600" spc="-20">
                <a:solidFill>
                  <a:srgbClr val="242634"/>
                </a:solidFill>
                <a:latin typeface="Arial"/>
                <a:cs typeface="Arial"/>
              </a:rPr>
              <a:t>Co</a:t>
            </a:r>
            <a:r>
              <a:rPr dirty="0" sz="2600" spc="175">
                <a:solidFill>
                  <a:srgbClr val="242634"/>
                </a:solidFill>
                <a:latin typeface="Calibri"/>
                <a:cs typeface="Calibri"/>
              </a:rPr>
              <a:t>‐</a:t>
            </a:r>
            <a:r>
              <a:rPr dirty="0" sz="2600" spc="-25">
                <a:solidFill>
                  <a:srgbClr val="242634"/>
                </a:solidFill>
                <a:latin typeface="Arial"/>
                <a:cs typeface="Arial"/>
              </a:rPr>
              <a:t>operation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242634"/>
                </a:solidFill>
                <a:latin typeface="Arial"/>
                <a:cs typeface="Arial"/>
              </a:rPr>
              <a:t>and</a:t>
            </a:r>
            <a:r>
              <a:rPr dirty="0" sz="2600" spc="10">
                <a:solidFill>
                  <a:srgbClr val="242634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242634"/>
                </a:solidFill>
                <a:latin typeface="Arial"/>
                <a:cs typeface="Arial"/>
              </a:rPr>
              <a:t>collegiality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6449" y="1691224"/>
            <a:ext cx="2656502" cy="2586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55700" y="4331336"/>
            <a:ext cx="2618002" cy="2596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2017-09-25T12:08:42Z</dcterms:created>
  <dcterms:modified xsi:type="dcterms:W3CDTF">2017-09-25T12:08:42Z</dcterms:modified>
</cp:coreProperties>
</file>