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74" r:id="rId4"/>
    <p:sldId id="277" r:id="rId5"/>
    <p:sldId id="276" r:id="rId6"/>
    <p:sldId id="286" r:id="rId7"/>
    <p:sldId id="278" r:id="rId8"/>
    <p:sldId id="280" r:id="rId9"/>
    <p:sldId id="279" r:id="rId10"/>
    <p:sldId id="284" r:id="rId11"/>
    <p:sldId id="285" r:id="rId12"/>
    <p:sldId id="281" r:id="rId13"/>
    <p:sldId id="282" r:id="rId14"/>
    <p:sldId id="295" r:id="rId15"/>
    <p:sldId id="270" r:id="rId16"/>
    <p:sldId id="287" r:id="rId17"/>
    <p:sldId id="288" r:id="rId18"/>
    <p:sldId id="289" r:id="rId19"/>
    <p:sldId id="290" r:id="rId20"/>
    <p:sldId id="291" r:id="rId21"/>
    <p:sldId id="283" r:id="rId22"/>
    <p:sldId id="292" r:id="rId23"/>
    <p:sldId id="294" r:id="rId24"/>
    <p:sldId id="275" r:id="rId25"/>
    <p:sldId id="293" r:id="rId26"/>
    <p:sldId id="26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3366CC"/>
    <a:srgbClr val="0000FF"/>
    <a:srgbClr val="003399"/>
    <a:srgbClr val="FFFFE5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9857" autoAdjust="0"/>
  </p:normalViewPr>
  <p:slideViewPr>
    <p:cSldViewPr>
      <p:cViewPr>
        <p:scale>
          <a:sx n="70" d="100"/>
          <a:sy n="70" d="100"/>
        </p:scale>
        <p:origin x="-1232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74F5F328-9AD6-46EF-9E96-8C10853C9868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97C410A-595E-46B4-A4C2-822CF2F097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F328-9AD6-46EF-9E96-8C10853C9868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C410A-595E-46B4-A4C2-822CF2F097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F328-9AD6-46EF-9E96-8C10853C9868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C410A-595E-46B4-A4C2-822CF2F097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F328-9AD6-46EF-9E96-8C10853C9868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C410A-595E-46B4-A4C2-822CF2F097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74F5F328-9AD6-46EF-9E96-8C10853C9868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97C410A-595E-46B4-A4C2-822CF2F097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F328-9AD6-46EF-9E96-8C10853C9868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C410A-595E-46B4-A4C2-822CF2F097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F328-9AD6-46EF-9E96-8C10853C9868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C410A-595E-46B4-A4C2-822CF2F097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F328-9AD6-46EF-9E96-8C10853C9868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C410A-595E-46B4-A4C2-822CF2F097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F328-9AD6-46EF-9E96-8C10853C9868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C410A-595E-46B4-A4C2-822CF2F097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F328-9AD6-46EF-9E96-8C10853C9868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C410A-595E-46B4-A4C2-822CF2F097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F328-9AD6-46EF-9E96-8C10853C9868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C410A-595E-46B4-A4C2-822CF2F097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4F5F328-9AD6-46EF-9E96-8C10853C9868}" type="datetimeFigureOut">
              <a:rPr lang="en-US" smtClean="0"/>
              <a:pPr/>
              <a:t>9/30/13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97C410A-595E-46B4-A4C2-822CF2F097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3" Type="http://schemas.openxmlformats.org/officeDocument/2006/relationships/hyperlink" Target="http://www.openafs.org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3124200"/>
            <a:ext cx="6858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CS 2001</a:t>
            </a:r>
            <a:b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Department Computing Resources 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pic>
        <p:nvPicPr>
          <p:cNvPr id="4" name="Picture 404" descr="R:\public\html\images\pitt_logo15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0550" y="3657600"/>
            <a:ext cx="872135" cy="819807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371600" y="5257800"/>
            <a:ext cx="6858000" cy="381000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Marian K. Iskander</a:t>
            </a:r>
            <a:endParaRPr kumimoji="0" lang="en-US" sz="16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28600"/>
            <a:ext cx="5791200" cy="685800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</a:rPr>
              <a:t>Control access to AFS files (ACLs)</a:t>
            </a:r>
            <a:endParaRPr lang="en-US" sz="2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AutoShape 2" descr="data:image/jpg;base64,/9j/4AAQSkZJRgABAQAAAQABAAD/2wCEAAkGBhESEBQUEhQVFRUUFBwXFhYVFxUYFhoXFhwXFxkXHBgYHiYeGBsjGhYYHy8hIycpLCwsHR4xNTAqNScrMCkBCQoKDgwOGg8PGi0hHyQsKS0xNSwxLSosLywqKS0sMik1LDEsLTQvLS0uKjQsNTQyMjUsNS8pLiwvLCkvLCwpL//AABEIAHgArAMBIgACEQEDEQH/xAAcAAACAwEBAQEAAAAAAAAAAAAABgQFBwMCAQj/xABHEAACAQMCAgUHCAUMAgMAAAABAgMABBESIQUxBgcTQVEiMmFxkZOhFiNCVHKBsdEUM1KCkhVTYmNzorKzwdLh8Bd0JDVV/8QAGgEBAAMBAQEAAAAAAAAAAAAAAAECBAUDBv/EADIRAAEDAwIDBgUDBQAAAAAAAAEAAhEDBCESMQVBURNhcYGR4SJCUqGxFNHxMjNDwfD/2gAMAwEAAhEDEQA/ANxooooiKKhX/GIIcdq4UnkNy3fvpXJxsd8YrxBx+2dQyzR4PLLKD7Dgj76mDEorCivmaqNEjIH7VgzYIwAFHo09/pye+gEoriiqS1v5u2RWZWViQfIwdgTzz6Ku6lzS0wURRRRVURRRRREUUUURFFFFERRRRREUUUURFFFFERRVXxLpLbwHDvkjzggLleXnBc6ee2edEHSizcqFuYCz4Cr2seoluQ05zn0c6todEwipOkw+cl+yn4NWH9L1Gs7Dn4Cv0fxXh8TqS6KxOFyQM7kAfjUKTotZdr5VtAwcbZiQ+UvPmO8H4Guzw3irbPBbPmoNPUJVvafq1+yPwFV8MUpTSBHhfJB1Nvp2zjTtvmrC5k0Icc+Sj0nYD24pP6TW4ywbLCMAKDyGVBJxyyTneuTRYajw0GFbZsq8sLCQvHI2gAZOAWJ3BGNwPGovSiQl9GTp7LVpBwC2oDJ8axvivSy9gdEiuZUQMAFDbAZ5Y8K3DjPCxKykMVZho2Ckac6idx3AfhXQurN9m5jqxBnp3KoOowFjnSDpde2wKwXDouScDSRk/aBraujly0lnbu51M8CMx8SVBJ29NKHFeqa2ncB5psMDyMY3GP6HpNO3D7NYIY4lJ0xRhAWxnCADJ7uQq/ELm1rUmCi2HCZxE7eqgNIOV8m4kFYqFdyOekbDlzJwM7jbNcl49BtliucbMrAgnuO21cYr2P5zylGZNtRCnGlN8E8jVVxS5QqQHU8uTKe8emuYxgcN1Y4TXRS70nupAdKuyAKG8nYk5b6XPG3dWZcZ6y+IWo0xyKwGcGRAzd53bvrZacOrXf8AbhVLgFt9FReGXBkgidubxqxxyyygn8alVzjhWRRRRREUUUURFFFFESH0mP67+0P4LWSdvp4jbMBrK3EZCggEkODjJ2GfTWtX1zcTz3IU2ypHMYgHtu0c4RDqL9ou/leHdUK24Y3bLNN2BwrIBHbrHpdmQ6ydTZPzYAIxjPpr6CxvzQpGmWSCCJnqI6KOz1ZV1c9LpyFBsZB5YP6+27t8ef6Km8N4g12zmWJ4hFpKoZEbJbXlsxk+GMZ7qqrhvKT1k+wH868xcQkiZjGVGoAHUurzdWMbj9o1zjaSDp3VicBXFzGy+bI4AOQM5AO/iCcb0n8S6TGRS8lvcgaAX0S2mDpXdgCSdwOVTZOPTsuSY9/6B/3VR3a5jKZ5oVz6xjNa6FmTnY9yq4xhXtv1UWNykUzPcHWqyDykHnAMMgLTZe8UEZL6S53VANhhSNRJ7hk4/drOLbppxCKGONZLfSiKi/MNnCgAb9rzwPCu3D+mMrsVu3hCJGQmiNk8oldj5TZ2HorydbXlbSa0kDvmJ81cw2YTDd9ZtrGymdZIyrEYVTICpXnlR47Ypj4TfJeQpOueycakUjBI8WHrHL/owfpbcrIToOr1A/lUzgfWVxC2tYoE7AJGmkao3LgZPM6xvv4V0LngoNFr7eS4nIkbfZUa8zC3UYZmkIyqAhds8vOPwx9xpXu+mfYuZOw+abSfOHaYwPKCgFc4xtq7qzeTri4kEKgW2NOP1T+GP5yp3Hel1m8KhZgSEUEYbngZHKs9Hg1ZjwLhhAPTP4lSak/0pss+l0HFLow2+tHERZu1j2CowBIKvucuNsffVbxrqk7cyH9JwFG+Is78yPP7hS/1PxSNxCWaNSU7Fog+PJEjNEwB/dBb1CtjmjYYiUhRpyxIyxyTnGdgTvuc86i7qO4fcGnaPMADoc8xsjQCJcFKsLfs4o0BzoRVzyzpAGfhXeqU3c0Y0hlYDYFgdWPTpIB9lWdjcGSJHIwWUEgekVxXNIyUXeiiiqoiiiiiIooooiQbcfP3g3Gb7G3PBEAPwNXt/wAGtwvmBQoOSNmxvnLDc7eNUVv+uvd8f/MJB9ISEjn6RXPjPEJ5F7AyHNwywqQqDaU6X5DYqms/Gtuk6Q7lCDuVhwHoos1vFNLLcB5V7TAlICiTylXHdhSo+6px6CQfztz75vypiRAAABgDYAdw8K53N5HGMyOqDxZgv41l7Rw5lSATgJe/8e22Mdpce+auT9XVp+3ce+amaG6R11IysPFSCPaK8u9XbVqcnH1KgjOUpv1bWXjcbf1zVGl6trH+v981Nsj1FkkrQypV+o+pUFKMnVpYf1/vmqJL1aWHhN75qbpZKhyyVtZUq/WfUqEoy9W1h4S+9eokvV1Yfsye9amuaWoU0tbmPqn5j6n91VVfCuELZhhbSzxBjlgsmcnAGdwe4D2V9vuK3KI7i6uMhD9Nd8ZIHm+NdZpahAB5oUIJVpQWA56Isyt8I8ffUVaNMMdUc0E5OeqkTstChgudESyIDJ2Y1MXA1OoGrkvMnJq84dAUhjVsZVADjlkCk/jnTSWEhniUqGyNJOoYzjDHyTkbH0E1O6G9YUXEZJUjikjMSqTrKEHUSNtJPhXDda3HZ9oW/COfiryE10UUVjRFFFFERRRRRFnsLfP3v/tt/lxV34PH2vEIh3Qo8zetvmo/8Uh/dqFrxcXv/tt/lxVedA4M/pMx+nKIlP8AQgGP8xpa6Tzpth3qOa6dPelpsoVEY1TzHTGOePFsd+MgAd5Iqm4R1YiVe24jJJLM+5XWQFz9EnmT6sAd1cOOjtekVqj7rGgYD0gO+f4gPZWhu1cRrRVeS7YYXdqVnWNCmyjhzxqJG8EmADyGFmfSTos3DALuwd1VCO1jY6gVJx+8uTgg8s5Bp1teNxyWqXBIWNow5J5KO/PqORVd1g3Spw64z9JQg9JZl/0BP3UqcSmaLo9En0pQqgd+HdpPwA9tJFB7tO2mfNezWOv6FJ1U/F2mieZaROesJsvellnGFLzoA41LzJK+OAMgeuusd6kiB42Do3JlOQf++FVPBui0EECo8SSOVHas6qxLEbqCeSjkMY5VRdFpFtpOIxjJhgYuBn9jXkeshQPuFa2VqlNze0Ag/bErGbO3qsqfpy4lkbxDgTGOm/n3Jj4lxWGEAyyJHnlqO59IUZJHpxiokPEopgTFIsgHPSdxnxBwQPTjFKXA+NWhaSe7cNcSOcB42dUQYxpGCvo9AAxXaTits19avbEFnfs5giFFZHIUZGACcFu7uHhUs4iRD5bE7fNHVbHcF0k04fqAJ1R8EgTG23KZ35JgnlAxllXU2ldRxqY9w8TuKrry9iRijyxo4OCpYkg+B0ggH1moPHYjNcWsIYqAGlZhzVcnLD06Ysj1ivV4IRbzARRqixMQNKlgxwqHWRqLamBznxroOurgmqaQbpZzM8hsslOytwKIqlxdU5CMS6Ac/wDd4Xu6JU4P45BB3BBGxBG+RXfo3JGr3dzKfm7W0bP2pTn26YsfvVVbrDApOSIF/vlnUfcrrVV0o4jo4XHbhlR+JXZZnJAAt4SsSlj3KXXV6s1uu65dZMcRBfH7rlVqYp1nMBmCR6GFWWN1dhre4upXMXFDMulmYrG2v5tgCcL84FIx9HPdWkdVHRe7s7i4N1F2YlRQmWU5KliR5JO+DVb1hjhkvCDBb3dsWtY42gCzR6i0IZSAAdyyE+s4pv6v+k/6dwyGWTyvJ7OUjmksexJ8M7OD3aq5NO9qU7d9uI0uifL+EDAXLOrLo7LxPjvE4WvLmFYZGZezdsbuFxgnAHqpm/8ABx//AFL3+L/mlHhd7xKLj/FDw6KKaQyMHEpwAusYI8pcnNNkXSXpS3m2dk2OeJAfwmrIqpg47dtwXgblHad4E0o8u7F5HwpbxwX5eilLo71TvxC2ju+I3108s6CQLG4CqrjUo3BGcEbAADlWoce4HFeWslvODolXDY5g8wwPiCAR6qy2Doj0k4WNFjPHdW6+ZHJpBA540v5vqVsUREdpf8C4jbRrPNdWF0+grIC7RnKgnbOnGoNkYBGoY2rZKyrgXXHPHcpbcXtGtHkICyDUIyTsMq2cLnbUGIHfitVoiyy/uhHNfseSXDsf3Yoz/pT90W4eYLOCNhhhGC/9o/lv/fY1ntzb9rxCaDul4gA32ESKR/aqEffWqM1a67vgY3uUBI3WDwScTQ31quqSDZ1AySoJIOBuRuwIG+D6K9WvWpYsmZC8b96FCxB8AV2Pwpxd6r57OJm1NHGW8SiE+0jNYuxeHFzDE9V023dJ9JtO4YTp2IMGOhwZCQ7mSfjEqYRorGNtRZtmkPo7i2NhjIXJJNfOsgs7WlvCuWyzqi+CgKoH3Kw+6nmWT4UoyW0j8YMjIwjgt9KOVYKWI7mIwTmRuXhVatuQzSTJeQCVutL0Oq6w0NZSa4tb3xGTzJJXq66wLbRrQs0rebBpbV2h+idsYDeG57hUPg/AnS0mSU4mugxcn6JYEIpP2jk+Gcd1MEjgNqAXUfpBV1fxY1fGoU0ldKnYuqOmsZgECMb8/FYHXzKbNFs0tkgmTJxkDYYBz1KX+B9IY4YBBO/YSwZVlZDuMlgRpByd8b+APfUyy49NKXcDRb6SsWpQJZH/AGwRuFHPbbkNzmpM1yds4OOWpVbHqLA4qDc3BJySSfE1ot+G1QWh7hpb0EE+JU176i/W9tOHP3kyBO8COfftyUMMDd3bjlFGkC+vyVb/AAP7ai8WJNvoHOeZIx6lyx+LJUq7vnYYZiRz3PxqGOIyIMI7KM52ON/H11ubwp5tX0NWXkknxKqOIgXNOvpwwNAE/SIGY65XLjdz5chQZwSqD7PkIPgor70U4Bb8S4vKJlV7Th1utsgJIRnQac8xnLCZ8/Zr70fs+3vraLuMwdvsw5lPtKqPvrUeKcDtoY1WGGKMPNqYIiqGISTBIA3NZ+LR2jKDdgPz7Bc0GZJVVb9XfA5JNMdtbuAuToYsQcgDOG2zSp1ayfyZxq94W5xHKTJb55bDUoGeZMZwfSlVvTVyCSCQfEEg+0Uz9U0Fu9gtxcIjyxTuscrqHlUDDBVYgtzLED0mvK54WaFuLjVIJAiOo9k1SYVB0WQHjvGBjYyAEctu2Xwr70supISzRO0ZxjMbFDjwypG1aXNBYq0rmIQyPhncIEkfB1ecBltxUCXoPZ3KBzql56gJWAJ7wCORHx+NefD7qlbOmq0keAP5Vi0uCQOHfyld9H53t7i4NxDdlxpkcyPGqANGDnJ87UB4imrot128OmgT9Jl/R51UCRJA2NQ2JVgCME74O4ph4JYWnDYWWIFYWkLblmcSEbqQdzsu2P8Amq3iMfArmRmuorcOObTosbHOfpHGrl41nuXi4rPqUmnSTO23omktwUj9ZvSa3409tYcOzPL22tpQrBUXBU7kA48rJPLyR31t0a4AHPAxmqjozw+wjizYpAI2OC0ATBI5gsvMj0mrmspEYKLPOjFtr41fueUDn+OdYwPvCRt/FT271AveiNjNIZJbaB3bzmaNSxwMDJxvttXH5C8N+p2/uk/KrF07opkklRZZa8fIThv1O390n5UfIPhv1O290n5VcVI5KFHllqHLNVp8g+G/Urb3SflR8g+G/U7b3SflXs26A5JCXZpahTTU3/IPhv1O290n5UfILhn1K290n5VobfgfL9/ZRCQppqgzTVpfyC4Z9StvdJ+VHyC4Z9StvdJ+Ve7eLAfJ9/ZRpWTTTVBmlrZvkDwz6lbe6T8qPkDwz6lbe5T8q0N44B/j+/smhI3VJZa7uaY8oohGPtSnUf7sa+2tRvLFJVAcEgHIwSDnBHMegmuXDOD29spS3ijiUnJEahQTyyQOZwKmVxbq4NxWNXaVYCEv3XQOwk/WQ6vW8n+6utl0ftrQRpboIk7RjgFsElHyTk7nYVd14kiVhhgCPAgEfGvJ1V7hpLiR44U7KqvZB4j2ijgbvpfSFI7Q7lsdy+g1YfyfF/Np/Cv5V2jiVRhQAPAAAfCjny3SgwqDpChzExVV+cwSGO/zcuMjArJenDjfce0VvEkSsMMAR4EAj41y/k+L+bT+Ffyrdw+//Ru1aZ84/wBKH/EkrqU/+qX+2k/xU+14iiVRhQAPAAAfCvdZLmt29Z9WI1En1KAQIRRRRXgpRRRRREUUUURFFFFERRRRREUUUURFFFFERRRRREUUUURFFFFERRRRRF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5606" name="Picture 6" descr="friends, group, people, users 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0"/>
            <a:ext cx="1219200" cy="1219201"/>
          </a:xfrm>
          <a:prstGeom prst="rect">
            <a:avLst/>
          </a:prstGeom>
          <a:noFill/>
        </p:spPr>
      </p:pic>
      <p:pic>
        <p:nvPicPr>
          <p:cNvPr id="25602" name="Picture 2" descr="access, color, ms ic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457200"/>
            <a:ext cx="914399" cy="914400"/>
          </a:xfrm>
          <a:prstGeom prst="rect">
            <a:avLst/>
          </a:prstGeom>
          <a:noFill/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533400" y="1447800"/>
            <a:ext cx="8077200" cy="10156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-15870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  ACLs are maintained for each directory in your volume and are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 under your control.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+mj-lt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914400" y="2438400"/>
          <a:ext cx="7162800" cy="316992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2971800"/>
                <a:gridCol w="4191000"/>
              </a:tblGrid>
              <a:tr h="0"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Access Control Rights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        Shorthand Notation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r:  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read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        </a:t>
                      </a:r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read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= rl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l:  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lookup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        </a:t>
                      </a:r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write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= rlidwk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000" kern="1200" dirty="0" err="1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  insert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        </a:t>
                      </a:r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all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= </a:t>
                      </a:r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rlidwka</a:t>
                      </a:r>
                      <a:endParaRPr lang="en-US" sz="2000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a: 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administer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        </a:t>
                      </a:r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none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= removes entry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000" kern="1200" dirty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d: </a:t>
                      </a:r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delete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000" kern="1200" dirty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sz="2000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write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5280">
                <a:tc>
                  <a:txBody>
                    <a:bodyPr/>
                    <a:lstStyle/>
                    <a:p>
                      <a:r>
                        <a:rPr lang="en-US" sz="2000" kern="1200" dirty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k:</a:t>
                      </a: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lock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28600"/>
            <a:ext cx="5791200" cy="685800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</a:rPr>
              <a:t>Control access to AFS files (ACLs)</a:t>
            </a:r>
            <a:endParaRPr lang="en-US" sz="2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AutoShape 2" descr="data:image/jpg;base64,/9j/4AAQSkZJRgABAQAAAQABAAD/2wCEAAkGBhESEBQUEhQVFRUUFBwXFhYVFxUYFhoXFhwXFxkXHBgYHiYeGBsjGhYYHy8hIycpLCwsHR4xNTAqNScrMCkBCQoKDgwOGg8PGi0hHyQsKS0xNSwxLSosLywqKS0sMik1LDEsLTQvLS0uKjQsNTQyMjUsNS8pLiwvLCkvLCwpL//AABEIAHgArAMBIgACEQEDEQH/xAAcAAACAwEBAQEAAAAAAAAAAAAABgQFBwMCAQj/xABHEAACAQMCAgUHCAUMAgMAAAABAgMABBESIQUxBgcTQVEiMmFxkZOhFiNCVHKBsdEUM1KCkhVTYmNzorKzwdLh8Bd0JDVV/8QAGgEBAAMBAQEAAAAAAAAAAAAAAAECBAUDBv/EADIRAAEDAwIDBgUDBQAAAAAAAAEAAhEDBCESMQVBURNhcYGR4SJCUqGxFNHxMjNDwfD/2gAMAwEAAhEDEQA/ANxooooiKKhX/GIIcdq4UnkNy3fvpXJxsd8YrxBx+2dQyzR4PLLKD7Dgj76mDEorCivmaqNEjIH7VgzYIwAFHo09/pye+gEoriiqS1v5u2RWZWViQfIwdgTzz6Ku6lzS0wURRRRVURRRRREUUUURFFFFERRRRREUUUURFFFFERRVXxLpLbwHDvkjzggLleXnBc6ee2edEHSizcqFuYCz4Cr2seoluQ05zn0c6todEwipOkw+cl+yn4NWH9L1Gs7Dn4Cv0fxXh8TqS6KxOFyQM7kAfjUKTotZdr5VtAwcbZiQ+UvPmO8H4Guzw3irbPBbPmoNPUJVvafq1+yPwFV8MUpTSBHhfJB1Nvp2zjTtvmrC5k0Icc+Sj0nYD24pP6TW4ywbLCMAKDyGVBJxyyTneuTRYajw0GFbZsq8sLCQvHI2gAZOAWJ3BGNwPGovSiQl9GTp7LVpBwC2oDJ8axvivSy9gdEiuZUQMAFDbAZ5Y8K3DjPCxKykMVZho2Ckac6idx3AfhXQurN9m5jqxBnp3KoOowFjnSDpde2wKwXDouScDSRk/aBraujly0lnbu51M8CMx8SVBJ29NKHFeqa2ncB5psMDyMY3GP6HpNO3D7NYIY4lJ0xRhAWxnCADJ7uQq/ELm1rUmCi2HCZxE7eqgNIOV8m4kFYqFdyOekbDlzJwM7jbNcl49BtliucbMrAgnuO21cYr2P5zylGZNtRCnGlN8E8jVVxS5QqQHU8uTKe8emuYxgcN1Y4TXRS70nupAdKuyAKG8nYk5b6XPG3dWZcZ6y+IWo0xyKwGcGRAzd53bvrZacOrXf8AbhVLgFt9FReGXBkgidubxqxxyyygn8alVzjhWRRRRREUUUURFFFFESH0mP67+0P4LWSdvp4jbMBrK3EZCggEkODjJ2GfTWtX1zcTz3IU2ypHMYgHtu0c4RDqL9ou/leHdUK24Y3bLNN2BwrIBHbrHpdmQ6ydTZPzYAIxjPpr6CxvzQpGmWSCCJnqI6KOz1ZV1c9LpyFBsZB5YP6+27t8ef6Km8N4g12zmWJ4hFpKoZEbJbXlsxk+GMZ7qqrhvKT1k+wH868xcQkiZjGVGoAHUurzdWMbj9o1zjaSDp3VicBXFzGy+bI4AOQM5AO/iCcb0n8S6TGRS8lvcgaAX0S2mDpXdgCSdwOVTZOPTsuSY9/6B/3VR3a5jKZ5oVz6xjNa6FmTnY9yq4xhXtv1UWNykUzPcHWqyDykHnAMMgLTZe8UEZL6S53VANhhSNRJ7hk4/drOLbppxCKGONZLfSiKi/MNnCgAb9rzwPCu3D+mMrsVu3hCJGQmiNk8oldj5TZ2HorydbXlbSa0kDvmJ81cw2YTDd9ZtrGymdZIyrEYVTICpXnlR47Ypj4TfJeQpOueycakUjBI8WHrHL/owfpbcrIToOr1A/lUzgfWVxC2tYoE7AJGmkao3LgZPM6xvv4V0LngoNFr7eS4nIkbfZUa8zC3UYZmkIyqAhds8vOPwx9xpXu+mfYuZOw+abSfOHaYwPKCgFc4xtq7qzeTri4kEKgW2NOP1T+GP5yp3Hel1m8KhZgSEUEYbngZHKs9Hg1ZjwLhhAPTP4lSak/0pss+l0HFLow2+tHERZu1j2CowBIKvucuNsffVbxrqk7cyH9JwFG+Is78yPP7hS/1PxSNxCWaNSU7Fog+PJEjNEwB/dBb1CtjmjYYiUhRpyxIyxyTnGdgTvuc86i7qO4fcGnaPMADoc8xsjQCJcFKsLfs4o0BzoRVzyzpAGfhXeqU3c0Y0hlYDYFgdWPTpIB9lWdjcGSJHIwWUEgekVxXNIyUXeiiiqoiiiiiIooooiQbcfP3g3Gb7G3PBEAPwNXt/wAGtwvmBQoOSNmxvnLDc7eNUVv+uvd8f/MJB9ISEjn6RXPjPEJ5F7AyHNwywqQqDaU6X5DYqms/Gtuk6Q7lCDuVhwHoos1vFNLLcB5V7TAlICiTylXHdhSo+6px6CQfztz75vypiRAAABgDYAdw8K53N5HGMyOqDxZgv41l7Rw5lSATgJe/8e22Mdpce+auT9XVp+3ce+amaG6R11IysPFSCPaK8u9XbVqcnH1KgjOUpv1bWXjcbf1zVGl6trH+v981Nsj1FkkrQypV+o+pUFKMnVpYf1/vmqJL1aWHhN75qbpZKhyyVtZUq/WfUqEoy9W1h4S+9eokvV1Yfsye9amuaWoU0tbmPqn5j6n91VVfCuELZhhbSzxBjlgsmcnAGdwe4D2V9vuK3KI7i6uMhD9Nd8ZIHm+NdZpahAB5oUIJVpQWA56Isyt8I8ffUVaNMMdUc0E5OeqkTstChgudESyIDJ2Y1MXA1OoGrkvMnJq84dAUhjVsZVADjlkCk/jnTSWEhniUqGyNJOoYzjDHyTkbH0E1O6G9YUXEZJUjikjMSqTrKEHUSNtJPhXDda3HZ9oW/COfiryE10UUVjRFFFFERRRRRFnsLfP3v/tt/lxV34PH2vEIh3Qo8zetvmo/8Uh/dqFrxcXv/tt/lxVedA4M/pMx+nKIlP8AQgGP8xpa6Tzpth3qOa6dPelpsoVEY1TzHTGOePFsd+MgAd5Iqm4R1YiVe24jJJLM+5XWQFz9EnmT6sAd1cOOjtekVqj7rGgYD0gO+f4gPZWhu1cRrRVeS7YYXdqVnWNCmyjhzxqJG8EmADyGFmfSTos3DALuwd1VCO1jY6gVJx+8uTgg8s5Bp1teNxyWqXBIWNow5J5KO/PqORVd1g3Spw64z9JQg9JZl/0BP3UqcSmaLo9En0pQqgd+HdpPwA9tJFB7tO2mfNezWOv6FJ1U/F2mieZaROesJsvellnGFLzoA41LzJK+OAMgeuusd6kiB42Do3JlOQf++FVPBui0EECo8SSOVHas6qxLEbqCeSjkMY5VRdFpFtpOIxjJhgYuBn9jXkeshQPuFa2VqlNze0Ag/bErGbO3qsqfpy4lkbxDgTGOm/n3Jj4lxWGEAyyJHnlqO59IUZJHpxiokPEopgTFIsgHPSdxnxBwQPTjFKXA+NWhaSe7cNcSOcB42dUQYxpGCvo9AAxXaTits19avbEFnfs5giFFZHIUZGACcFu7uHhUs4iRD5bE7fNHVbHcF0k04fqAJ1R8EgTG23KZ35JgnlAxllXU2ldRxqY9w8TuKrry9iRijyxo4OCpYkg+B0ggH1moPHYjNcWsIYqAGlZhzVcnLD06Ysj1ivV4IRbzARRqixMQNKlgxwqHWRqLamBznxroOurgmqaQbpZzM8hsslOytwKIqlxdU5CMS6Ac/wDd4Xu6JU4P45BB3BBGxBG+RXfo3JGr3dzKfm7W0bP2pTn26YsfvVVbrDApOSIF/vlnUfcrrVV0o4jo4XHbhlR+JXZZnJAAt4SsSlj3KXXV6s1uu65dZMcRBfH7rlVqYp1nMBmCR6GFWWN1dhre4upXMXFDMulmYrG2v5tgCcL84FIx9HPdWkdVHRe7s7i4N1F2YlRQmWU5KliR5JO+DVb1hjhkvCDBb3dsWtY42gCzR6i0IZSAAdyyE+s4pv6v+k/6dwyGWTyvJ7OUjmksexJ8M7OD3aq5NO9qU7d9uI0uifL+EDAXLOrLo7LxPjvE4WvLmFYZGZezdsbuFxgnAHqpm/8ABx//AFL3+L/mlHhd7xKLj/FDw6KKaQyMHEpwAusYI8pcnNNkXSXpS3m2dk2OeJAfwmrIqpg47dtwXgblHad4E0o8u7F5HwpbxwX5eilLo71TvxC2ju+I3108s6CQLG4CqrjUo3BGcEbAADlWoce4HFeWslvODolXDY5g8wwPiCAR6qy2Doj0k4WNFjPHdW6+ZHJpBA540v5vqVsUREdpf8C4jbRrPNdWF0+grIC7RnKgnbOnGoNkYBGoY2rZKyrgXXHPHcpbcXtGtHkICyDUIyTsMq2cLnbUGIHfitVoiyy/uhHNfseSXDsf3Yoz/pT90W4eYLOCNhhhGC/9o/lv/fY1ntzb9rxCaDul4gA32ESKR/aqEffWqM1a67vgY3uUBI3WDwScTQ31quqSDZ1AySoJIOBuRuwIG+D6K9WvWpYsmZC8b96FCxB8AV2Pwpxd6r57OJm1NHGW8SiE+0jNYuxeHFzDE9V023dJ9JtO4YTp2IMGOhwZCQ7mSfjEqYRorGNtRZtmkPo7i2NhjIXJJNfOsgs7WlvCuWyzqi+CgKoH3Kw+6nmWT4UoyW0j8YMjIwjgt9KOVYKWI7mIwTmRuXhVatuQzSTJeQCVutL0Oq6w0NZSa4tb3xGTzJJXq66wLbRrQs0rebBpbV2h+idsYDeG57hUPg/AnS0mSU4mugxcn6JYEIpP2jk+Gcd1MEjgNqAXUfpBV1fxY1fGoU0ldKnYuqOmsZgECMb8/FYHXzKbNFs0tkgmTJxkDYYBz1KX+B9IY4YBBO/YSwZVlZDuMlgRpByd8b+APfUyy49NKXcDRb6SsWpQJZH/AGwRuFHPbbkNzmpM1yds4OOWpVbHqLA4qDc3BJySSfE1ot+G1QWh7hpb0EE+JU176i/W9tOHP3kyBO8COfftyUMMDd3bjlFGkC+vyVb/AAP7ai8WJNvoHOeZIx6lyx+LJUq7vnYYZiRz3PxqGOIyIMI7KM52ON/H11ubwp5tX0NWXkknxKqOIgXNOvpwwNAE/SIGY65XLjdz5chQZwSqD7PkIPgor70U4Bb8S4vKJlV7Th1utsgJIRnQac8xnLCZ8/Zr70fs+3vraLuMwdvsw5lPtKqPvrUeKcDtoY1WGGKMPNqYIiqGISTBIA3NZ+LR2jKDdgPz7Bc0GZJVVb9XfA5JNMdtbuAuToYsQcgDOG2zSp1ayfyZxq94W5xHKTJb55bDUoGeZMZwfSlVvTVyCSCQfEEg+0Uz9U0Fu9gtxcIjyxTuscrqHlUDDBVYgtzLED0mvK54WaFuLjVIJAiOo9k1SYVB0WQHjvGBjYyAEctu2Xwr70supISzRO0ZxjMbFDjwypG1aXNBYq0rmIQyPhncIEkfB1ecBltxUCXoPZ3KBzql56gJWAJ7wCORHx+NefD7qlbOmq0keAP5Vi0uCQOHfyld9H53t7i4NxDdlxpkcyPGqANGDnJ87UB4imrot128OmgT9Jl/R51UCRJA2NQ2JVgCME74O4ph4JYWnDYWWIFYWkLblmcSEbqQdzsu2P8Amq3iMfArmRmuorcOObTosbHOfpHGrl41nuXi4rPqUmnSTO23omktwUj9ZvSa3409tYcOzPL22tpQrBUXBU7kA48rJPLyR31t0a4AHPAxmqjozw+wjizYpAI2OC0ATBI5gsvMj0mrmspEYKLPOjFtr41fueUDn+OdYwPvCRt/FT271AveiNjNIZJbaB3bzmaNSxwMDJxvttXH5C8N+p2/uk/KrF07opkklRZZa8fIThv1O390n5UfIPhv1O290n5VcVI5KFHllqHLNVp8g+G/Urb3SflR8g+G/U7b3SflXs26A5JCXZpahTTU3/IPhv1O290n5UfILhn1K290n5VobfgfL9/ZRCQppqgzTVpfyC4Z9StvdJ+VHyC4Z9StvdJ+Ve7eLAfJ9/ZRpWTTTVBmlrZvkDwz6lbe6T8qPkDwz6lbe5T8q0N44B/j+/smhI3VJZa7uaY8oohGPtSnUf7sa+2tRvLFJVAcEgHIwSDnBHMegmuXDOD29spS3ijiUnJEahQTyyQOZwKmVxbq4NxWNXaVYCEv3XQOwk/WQ6vW8n+6utl0ftrQRpboIk7RjgFsElHyTk7nYVd14kiVhhgCPAgEfGvJ1V7hpLiR44U7KqvZB4j2ijgbvpfSFI7Q7lsdy+g1YfyfF/Np/Cv5V2jiVRhQAPAAAfCjny3SgwqDpChzExVV+cwSGO/zcuMjArJenDjfce0VvEkSsMMAR4EAj41y/k+L+bT+Ffyrdw+//Ru1aZ84/wBKH/EkrqU/+qX+2k/xU+14iiVRhQAPAAAfCvdZLmt29Z9WI1En1KAQIRRRRXgpRRRRREUUUURFFFFERRRRREUUUURFFFFERRRRREUUUURFFFFERRRRRF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5606" name="Picture 6" descr="friends, group, people, users 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0"/>
            <a:ext cx="1219200" cy="1219201"/>
          </a:xfrm>
          <a:prstGeom prst="rect">
            <a:avLst/>
          </a:prstGeom>
          <a:noFill/>
        </p:spPr>
      </p:pic>
      <p:pic>
        <p:nvPicPr>
          <p:cNvPr id="25602" name="Picture 2" descr="access, color, ms ic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457200"/>
            <a:ext cx="914399" cy="914400"/>
          </a:xfrm>
          <a:prstGeom prst="rect">
            <a:avLst/>
          </a:prstGeom>
          <a:noFill/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685800" y="1179493"/>
            <a:ext cx="8077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-15870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dirty="0" smtClean="0">
                <a:latin typeface="+mj-lt"/>
              </a:rPr>
              <a:t>  The AFS command used to set and modify ACLs is   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    the "</a:t>
            </a:r>
            <a:r>
              <a:rPr lang="en-US" dirty="0" err="1" smtClean="0">
                <a:latin typeface="+mj-lt"/>
              </a:rPr>
              <a:t>fs</a:t>
            </a:r>
            <a:r>
              <a:rPr lang="en-US" dirty="0" smtClean="0">
                <a:latin typeface="+mj-lt"/>
              </a:rPr>
              <a:t>" command.   To know more about </a:t>
            </a:r>
            <a:r>
              <a:rPr lang="en-US" dirty="0" err="1" smtClean="0">
                <a:latin typeface="+mj-lt"/>
              </a:rPr>
              <a:t>fs</a:t>
            </a:r>
            <a:r>
              <a:rPr lang="en-US" dirty="0" smtClean="0">
                <a:latin typeface="+mj-lt"/>
              </a:rPr>
              <a:t> use </a:t>
            </a:r>
            <a:r>
              <a:rPr lang="en-US" dirty="0" err="1" smtClean="0">
                <a:solidFill>
                  <a:srgbClr val="FF0000"/>
                </a:solidFill>
                <a:latin typeface="+mj-lt"/>
              </a:rPr>
              <a:t>fs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 –help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+mj-lt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33400" y="1905000"/>
          <a:ext cx="7848600" cy="353568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3962400"/>
                <a:gridCol w="3886200"/>
              </a:tblGrid>
              <a:tr h="0">
                <a:tc>
                  <a:txBody>
                    <a:bodyPr/>
                    <a:lstStyle/>
                    <a:p>
                      <a:r>
                        <a:rPr lang="en-US" sz="2000" kern="120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fs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commands</a:t>
                      </a:r>
                      <a:endParaRPr lang="en-US" sz="2000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why ?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  </a:t>
                      </a:r>
                      <a:r>
                        <a:rPr lang="en-US" sz="1800" kern="1200" dirty="0" err="1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fs</a:t>
                      </a:r>
                      <a:r>
                        <a:rPr lang="en-US" sz="1800" kern="1200" dirty="0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listacl</a:t>
                      </a:r>
                      <a:endParaRPr lang="en-US" sz="1800" kern="1200" dirty="0" smtClean="0">
                        <a:solidFill>
                          <a:srgbClr val="003399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List ACL for current working directory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kern="1200" dirty="0" err="1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fs</a:t>
                      </a:r>
                      <a:r>
                        <a:rPr lang="en-US" sz="1800" kern="1200" dirty="0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listacl</a:t>
                      </a: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800" i="1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dir</a:t>
                      </a:r>
                      <a:endParaRPr lang="en-US" sz="1800" i="1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List ACL for the directory dir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kern="1200" dirty="0" err="1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fs</a:t>
                      </a:r>
                      <a:r>
                        <a:rPr lang="en-US" sz="1800" kern="1200" dirty="0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setacl</a:t>
                      </a: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800" i="1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dir</a:t>
                      </a: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  </a:t>
                      </a:r>
                      <a:r>
                        <a:rPr lang="en-US" sz="1800" i="1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&lt;user&gt;</a:t>
                      </a:r>
                      <a:r>
                        <a:rPr lang="en-US" sz="1800" i="1" kern="1200" baseline="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i="1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all</a:t>
                      </a:r>
                      <a:endParaRPr lang="en-US" sz="1800" i="1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Give </a:t>
                      </a:r>
                      <a:r>
                        <a:rPr kumimoji="0" lang="en-US" sz="1600" i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user</a:t>
                      </a:r>
                      <a:r>
                        <a:rPr kumimoji="0" lang="en-US" sz="16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all rights to dir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kern="1200" dirty="0" err="1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fs</a:t>
                      </a:r>
                      <a:r>
                        <a:rPr lang="en-US" sz="1800" kern="1200" dirty="0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setacl</a:t>
                      </a:r>
                      <a:r>
                        <a:rPr lang="en-US" sz="1800" kern="1200" dirty="0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dir</a:t>
                      </a: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kern="1200" dirty="0" err="1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system:anyuser</a:t>
                      </a:r>
                      <a:r>
                        <a:rPr lang="en-US" sz="1800" i="1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   </a:t>
                      </a:r>
                      <a:br>
                        <a:rPr lang="en-US" sz="1800" i="1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en-US" sz="1800" i="1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  none</a:t>
                      </a:r>
                      <a:endParaRPr lang="en-US" sz="1800" i="1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Revoke all rights to group </a:t>
                      </a:r>
                      <a:r>
                        <a:rPr kumimoji="0" lang="en-US" sz="1600" kern="120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system:anyuser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800" kern="1200" dirty="0" err="1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fs</a:t>
                      </a:r>
                      <a:r>
                        <a:rPr kumimoji="0" lang="en-US" sz="1800" kern="1200" dirty="0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setacl</a:t>
                      </a:r>
                      <a:r>
                        <a:rPr kumimoji="0" lang="en-US" sz="1800" kern="1200" dirty="0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. john </a:t>
                      </a:r>
                      <a:r>
                        <a:rPr lang="en-US" sz="1800" i="1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write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jane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br>
                        <a:rPr lang="en-US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i="1" kern="1200" dirty="0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read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                  or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fs</a:t>
                      </a:r>
                      <a:r>
                        <a:rPr lang="en-US" sz="1800" kern="1200" dirty="0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setacl</a:t>
                      </a:r>
                      <a:r>
                        <a:rPr lang="en-US" sz="1800" kern="1200" dirty="0" smtClean="0">
                          <a:solidFill>
                            <a:srgbClr val="003399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. john </a:t>
                      </a:r>
                      <a:r>
                        <a:rPr lang="en-US" sz="1800" i="1" kern="1200" dirty="0" err="1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rlidwk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jane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kern="1200" dirty="0" err="1" smtClean="0">
                          <a:solidFill>
                            <a:srgbClr val="C00000"/>
                          </a:solidFill>
                          <a:latin typeface="+mj-lt"/>
                          <a:ea typeface="+mn-ea"/>
                          <a:cs typeface="+mn-cs"/>
                        </a:rPr>
                        <a:t>rl</a:t>
                      </a:r>
                      <a:endParaRPr lang="en-US" sz="1800" i="1" kern="1200" dirty="0">
                        <a:solidFill>
                          <a:srgbClr val="C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Provide user john with write access and user </a:t>
                      </a:r>
                      <a:r>
                        <a:rPr kumimoji="0" lang="en-US" sz="1600" kern="120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jane</a:t>
                      </a:r>
                      <a:r>
                        <a:rPr kumimoji="0" lang="en-US" sz="16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with read access to all files in the current working directory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981200" y="5486400"/>
            <a:ext cx="6705600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 smtClean="0"/>
              <a:t>find ./</a:t>
            </a:r>
            <a:r>
              <a:rPr lang="en-US" sz="2400" dirty="0" err="1" smtClean="0"/>
              <a:t>your_working_dir</a:t>
            </a:r>
            <a:r>
              <a:rPr lang="en-US" sz="2400" dirty="0" smtClean="0"/>
              <a:t> -type d -exec </a:t>
            </a:r>
            <a:r>
              <a:rPr lang="en-US" sz="2400" dirty="0" err="1" smtClean="0"/>
              <a:t>fs</a:t>
            </a:r>
            <a:r>
              <a:rPr lang="en-US" sz="2400" dirty="0" smtClean="0"/>
              <a:t> </a:t>
            </a:r>
            <a:r>
              <a:rPr lang="en-US" sz="2400" dirty="0" err="1" smtClean="0"/>
              <a:t>sa</a:t>
            </a:r>
            <a:r>
              <a:rPr lang="en-US" sz="2400" dirty="0" smtClean="0"/>
              <a:t> -dir \{\} -</a:t>
            </a:r>
            <a:r>
              <a:rPr lang="en-US" sz="2400" dirty="0" err="1" smtClean="0"/>
              <a:t>acl</a:t>
            </a:r>
            <a:r>
              <a:rPr lang="en-US" sz="2400" dirty="0" smtClean="0"/>
              <a:t> </a:t>
            </a:r>
            <a:r>
              <a:rPr lang="en-US" sz="2400" dirty="0" smtClean="0">
                <a:solidFill>
                  <a:srgbClr val="C00000"/>
                </a:solidFill>
              </a:rPr>
              <a:t>&lt;user&gt; </a:t>
            </a:r>
            <a:r>
              <a:rPr lang="en-US" sz="2400" i="1" dirty="0" smtClean="0">
                <a:solidFill>
                  <a:srgbClr val="C00000"/>
                </a:solidFill>
              </a:rPr>
              <a:t>all</a:t>
            </a:r>
            <a:r>
              <a:rPr lang="en-US" sz="2400" dirty="0" smtClean="0"/>
              <a:t> \;</a:t>
            </a:r>
            <a:endParaRPr lang="en-US" sz="2400" dirty="0"/>
          </a:p>
        </p:txBody>
      </p:sp>
      <p:pic>
        <p:nvPicPr>
          <p:cNvPr id="32770" name="Picture 2" descr="kaboodleloop ic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5638800"/>
            <a:ext cx="457200" cy="4572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609600" y="55626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 recursive permissions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28600"/>
            <a:ext cx="5791200" cy="685800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</a:rPr>
              <a:t>Managing group access in AFS</a:t>
            </a:r>
            <a:endParaRPr lang="en-US" sz="2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AutoShape 2" descr="data:image/jpg;base64,/9j/4AAQSkZJRgABAQAAAQABAAD/2wCEAAkGBhESEBQUEhQVFRUUFBwXFhYVFxUYFhoXFhwXFxkXHBgYHiYeGBsjGhYYHy8hIycpLCwsHR4xNTAqNScrMCkBCQoKDgwOGg8PGi0hHyQsKS0xNSwxLSosLywqKS0sMik1LDEsLTQvLS0uKjQsNTQyMjUsNS8pLiwvLCkvLCwpL//AABEIAHgArAMBIgACEQEDEQH/xAAcAAACAwEBAQEAAAAAAAAAAAAABgQFBwMCAQj/xABHEAACAQMCAgUHCAUMAgMAAAABAgMABBESIQUxBgcTQVEiMmFxkZOhFiNCVHKBsdEUM1KCkhVTYmNzorKzwdLh8Bd0JDVV/8QAGgEBAAMBAQEAAAAAAAAAAAAAAAECBAUDBv/EADIRAAEDAwIDBgUDBQAAAAAAAAEAAhEDBCESMQVBURNhcYGR4SJCUqGxFNHxMjNDwfD/2gAMAwEAAhEDEQA/ANxooooiKKhX/GIIcdq4UnkNy3fvpXJxsd8YrxBx+2dQyzR4PLLKD7Dgj76mDEorCivmaqNEjIH7VgzYIwAFHo09/pye+gEoriiqS1v5u2RWZWViQfIwdgTzz6Ku6lzS0wURRRRVURRRRREUUUURFFFFERRRRREUUUURFFFFERRVXxLpLbwHDvkjzggLleXnBc6ee2edEHSizcqFuYCz4Cr2seoluQ05zn0c6todEwipOkw+cl+yn4NWH9L1Gs7Dn4Cv0fxXh8TqS6KxOFyQM7kAfjUKTotZdr5VtAwcbZiQ+UvPmO8H4Guzw3irbPBbPmoNPUJVvafq1+yPwFV8MUpTSBHhfJB1Nvp2zjTtvmrC5k0Icc+Sj0nYD24pP6TW4ywbLCMAKDyGVBJxyyTneuTRYajw0GFbZsq8sLCQvHI2gAZOAWJ3BGNwPGovSiQl9GTp7LVpBwC2oDJ8axvivSy9gdEiuZUQMAFDbAZ5Y8K3DjPCxKykMVZho2Ckac6idx3AfhXQurN9m5jqxBnp3KoOowFjnSDpde2wKwXDouScDSRk/aBraujly0lnbu51M8CMx8SVBJ29NKHFeqa2ncB5psMDyMY3GP6HpNO3D7NYIY4lJ0xRhAWxnCADJ7uQq/ELm1rUmCi2HCZxE7eqgNIOV8m4kFYqFdyOekbDlzJwM7jbNcl49BtliucbMrAgnuO21cYr2P5zylGZNtRCnGlN8E8jVVxS5QqQHU8uTKe8emuYxgcN1Y4TXRS70nupAdKuyAKG8nYk5b6XPG3dWZcZ6y+IWo0xyKwGcGRAzd53bvrZacOrXf8AbhVLgFt9FReGXBkgidubxqxxyyygn8alVzjhWRRRRREUUUURFFFFESH0mP67+0P4LWSdvp4jbMBrK3EZCggEkODjJ2GfTWtX1zcTz3IU2ypHMYgHtu0c4RDqL9ou/leHdUK24Y3bLNN2BwrIBHbrHpdmQ6ydTZPzYAIxjPpr6CxvzQpGmWSCCJnqI6KOz1ZV1c9LpyFBsZB5YP6+27t8ef6Km8N4g12zmWJ4hFpKoZEbJbXlsxk+GMZ7qqrhvKT1k+wH868xcQkiZjGVGoAHUurzdWMbj9o1zjaSDp3VicBXFzGy+bI4AOQM5AO/iCcb0n8S6TGRS8lvcgaAX0S2mDpXdgCSdwOVTZOPTsuSY9/6B/3VR3a5jKZ5oVz6xjNa6FmTnY9yq4xhXtv1UWNykUzPcHWqyDykHnAMMgLTZe8UEZL6S53VANhhSNRJ7hk4/drOLbppxCKGONZLfSiKi/MNnCgAb9rzwPCu3D+mMrsVu3hCJGQmiNk8oldj5TZ2HorydbXlbSa0kDvmJ81cw2YTDd9ZtrGymdZIyrEYVTICpXnlR47Ypj4TfJeQpOueycakUjBI8WHrHL/owfpbcrIToOr1A/lUzgfWVxC2tYoE7AJGmkao3LgZPM6xvv4V0LngoNFr7eS4nIkbfZUa8zC3UYZmkIyqAhds8vOPwx9xpXu+mfYuZOw+abSfOHaYwPKCgFc4xtq7qzeTri4kEKgW2NOP1T+GP5yp3Hel1m8KhZgSEUEYbngZHKs9Hg1ZjwLhhAPTP4lSak/0pss+l0HFLow2+tHERZu1j2CowBIKvucuNsffVbxrqk7cyH9JwFG+Is78yPP7hS/1PxSNxCWaNSU7Fog+PJEjNEwB/dBb1CtjmjYYiUhRpyxIyxyTnGdgTvuc86i7qO4fcGnaPMADoc8xsjQCJcFKsLfs4o0BzoRVzyzpAGfhXeqU3c0Y0hlYDYFgdWPTpIB9lWdjcGSJHIwWUEgekVxXNIyUXeiiiqoiiiiiIooooiQbcfP3g3Gb7G3PBEAPwNXt/wAGtwvmBQoOSNmxvnLDc7eNUVv+uvd8f/MJB9ISEjn6RXPjPEJ5F7AyHNwywqQqDaU6X5DYqms/Gtuk6Q7lCDuVhwHoos1vFNLLcB5V7TAlICiTylXHdhSo+6px6CQfztz75vypiRAAABgDYAdw8K53N5HGMyOqDxZgv41l7Rw5lSATgJe/8e22Mdpce+auT9XVp+3ce+amaG6R11IysPFSCPaK8u9XbVqcnH1KgjOUpv1bWXjcbf1zVGl6trH+v981Nsj1FkkrQypV+o+pUFKMnVpYf1/vmqJL1aWHhN75qbpZKhyyVtZUq/WfUqEoy9W1h4S+9eokvV1Yfsye9amuaWoU0tbmPqn5j6n91VVfCuELZhhbSzxBjlgsmcnAGdwe4D2V9vuK3KI7i6uMhD9Nd8ZIHm+NdZpahAB5oUIJVpQWA56Isyt8I8ffUVaNMMdUc0E5OeqkTstChgudESyIDJ2Y1MXA1OoGrkvMnJq84dAUhjVsZVADjlkCk/jnTSWEhniUqGyNJOoYzjDHyTkbH0E1O6G9YUXEZJUjikjMSqTrKEHUSNtJPhXDda3HZ9oW/COfiryE10UUVjRFFFFERRRRRFnsLfP3v/tt/lxV34PH2vEIh3Qo8zetvmo/8Uh/dqFrxcXv/tt/lxVedA4M/pMx+nKIlP8AQgGP8xpa6Tzpth3qOa6dPelpsoVEY1TzHTGOePFsd+MgAd5Iqm4R1YiVe24jJJLM+5XWQFz9EnmT6sAd1cOOjtekVqj7rGgYD0gO+f4gPZWhu1cRrRVeS7YYXdqVnWNCmyjhzxqJG8EmADyGFmfSTos3DALuwd1VCO1jY6gVJx+8uTgg8s5Bp1teNxyWqXBIWNow5J5KO/PqORVd1g3Spw64z9JQg9JZl/0BP3UqcSmaLo9En0pQqgd+HdpPwA9tJFB7tO2mfNezWOv6FJ1U/F2mieZaROesJsvellnGFLzoA41LzJK+OAMgeuusd6kiB42Do3JlOQf++FVPBui0EECo8SSOVHas6qxLEbqCeSjkMY5VRdFpFtpOIxjJhgYuBn9jXkeshQPuFa2VqlNze0Ag/bErGbO3qsqfpy4lkbxDgTGOm/n3Jj4lxWGEAyyJHnlqO59IUZJHpxiokPEopgTFIsgHPSdxnxBwQPTjFKXA+NWhaSe7cNcSOcB42dUQYxpGCvo9AAxXaTits19avbEFnfs5giFFZHIUZGACcFu7uHhUs4iRD5bE7fNHVbHcF0k04fqAJ1R8EgTG23KZ35JgnlAxllXU2ldRxqY9w8TuKrry9iRijyxo4OCpYkg+B0ggH1moPHYjNcWsIYqAGlZhzVcnLD06Ysj1ivV4IRbzARRqixMQNKlgxwqHWRqLamBznxroOurgmqaQbpZzM8hsslOytwKIqlxdU5CMS6Ac/wDd4Xu6JU4P45BB3BBGxBG+RXfo3JGr3dzKfm7W0bP2pTn26YsfvVVbrDApOSIF/vlnUfcrrVV0o4jo4XHbhlR+JXZZnJAAt4SsSlj3KXXV6s1uu65dZMcRBfH7rlVqYp1nMBmCR6GFWWN1dhre4upXMXFDMulmYrG2v5tgCcL84FIx9HPdWkdVHRe7s7i4N1F2YlRQmWU5KliR5JO+DVb1hjhkvCDBb3dsWtY42gCzR6i0IZSAAdyyE+s4pv6v+k/6dwyGWTyvJ7OUjmksexJ8M7OD3aq5NO9qU7d9uI0uifL+EDAXLOrLo7LxPjvE4WvLmFYZGZezdsbuFxgnAHqpm/8ABx//AFL3+L/mlHhd7xKLj/FDw6KKaQyMHEpwAusYI8pcnNNkXSXpS3m2dk2OeJAfwmrIqpg47dtwXgblHad4E0o8u7F5HwpbxwX5eilLo71TvxC2ju+I3108s6CQLG4CqrjUo3BGcEbAADlWoce4HFeWslvODolXDY5g8wwPiCAR6qy2Doj0k4WNFjPHdW6+ZHJpBA540v5vqVsUREdpf8C4jbRrPNdWF0+grIC7RnKgnbOnGoNkYBGoY2rZKyrgXXHPHcpbcXtGtHkICyDUIyTsMq2cLnbUGIHfitVoiyy/uhHNfseSXDsf3Yoz/pT90W4eYLOCNhhhGC/9o/lv/fY1ntzb9rxCaDul4gA32ESKR/aqEffWqM1a67vgY3uUBI3WDwScTQ31quqSDZ1AySoJIOBuRuwIG+D6K9WvWpYsmZC8b96FCxB8AV2Pwpxd6r57OJm1NHGW8SiE+0jNYuxeHFzDE9V023dJ9JtO4YTp2IMGOhwZCQ7mSfjEqYRorGNtRZtmkPo7i2NhjIXJJNfOsgs7WlvCuWyzqi+CgKoH3Kw+6nmWT4UoyW0j8YMjIwjgt9KOVYKWI7mIwTmRuXhVatuQzSTJeQCVutL0Oq6w0NZSa4tb3xGTzJJXq66wLbRrQs0rebBpbV2h+idsYDeG57hUPg/AnS0mSU4mugxcn6JYEIpP2jk+Gcd1MEjgNqAXUfpBV1fxY1fGoU0ldKnYuqOmsZgECMb8/FYHXzKbNFs0tkgmTJxkDYYBz1KX+B9IY4YBBO/YSwZVlZDuMlgRpByd8b+APfUyy49NKXcDRb6SsWpQJZH/AGwRuFHPbbkNzmpM1yds4OOWpVbHqLA4qDc3BJySSfE1ot+G1QWh7hpb0EE+JU176i/W9tOHP3kyBO8COfftyUMMDd3bjlFGkC+vyVb/AAP7ai8WJNvoHOeZIx6lyx+LJUq7vnYYZiRz3PxqGOIyIMI7KM52ON/H11ubwp5tX0NWXkknxKqOIgXNOvpwwNAE/SIGY65XLjdz5chQZwSqD7PkIPgor70U4Bb8S4vKJlV7Th1utsgJIRnQac8xnLCZ8/Zr70fs+3vraLuMwdvsw5lPtKqPvrUeKcDtoY1WGGKMPNqYIiqGISTBIA3NZ+LR2jKDdgPz7Bc0GZJVVb9XfA5JNMdtbuAuToYsQcgDOG2zSp1ayfyZxq94W5xHKTJb55bDUoGeZMZwfSlVvTVyCSCQfEEg+0Uz9U0Fu9gtxcIjyxTuscrqHlUDDBVYgtzLED0mvK54WaFuLjVIJAiOo9k1SYVB0WQHjvGBjYyAEctu2Xwr70supISzRO0ZxjMbFDjwypG1aXNBYq0rmIQyPhncIEkfB1ecBltxUCXoPZ3KBzql56gJWAJ7wCORHx+NefD7qlbOmq0keAP5Vi0uCQOHfyld9H53t7i4NxDdlxpkcyPGqANGDnJ87UB4imrot128OmgT9Jl/R51UCRJA2NQ2JVgCME74O4ph4JYWnDYWWIFYWkLblmcSEbqQdzsu2P8Amq3iMfArmRmuorcOObTosbHOfpHGrl41nuXi4rPqUmnSTO23omktwUj9ZvSa3409tYcOzPL22tpQrBUXBU7kA48rJPLyR31t0a4AHPAxmqjozw+wjizYpAI2OC0ATBI5gsvMj0mrmspEYKLPOjFtr41fueUDn+OdYwPvCRt/FT271AveiNjNIZJbaB3bzmaNSxwMDJxvttXH5C8N+p2/uk/KrF07opkklRZZa8fIThv1O390n5UfIPhv1O290n5VcVI5KFHllqHLNVp8g+G/Urb3SflR8g+G/U7b3SflXs26A5JCXZpahTTU3/IPhv1O290n5UfILhn1K290n5VobfgfL9/ZRCQppqgzTVpfyC4Z9StvdJ+VHyC4Z9StvdJ+Ve7eLAfJ9/ZRpWTTTVBmlrZvkDwz6lbe6T8qPkDwz6lbe5T8q0N44B/j+/smhI3VJZa7uaY8oohGPtSnUf7sa+2tRvLFJVAcEgHIwSDnBHMegmuXDOD29spS3ijiUnJEahQTyyQOZwKmVxbq4NxWNXaVYCEv3XQOwk/WQ6vW8n+6utl0ftrQRpboIk7RjgFsElHyTk7nYVd14kiVhhgCPAgEfGvJ1V7hpLiR44U7KqvZB4j2ijgbvpfSFI7Q7lsdy+g1YfyfF/Np/Cv5V2jiVRhQAPAAAfCjny3SgwqDpChzExVV+cwSGO/zcuMjArJenDjfce0VvEkSsMMAR4EAj41y/k+L+bT+Ffyrdw+//Ru1aZ84/wBKH/EkrqU/+qX+2k/xU+14iiVRhQAPAAAfCvdZLmt29Z9WI1En1KAQIRRRRXgpRRRRREUUUURFFFFERRRRREUUUURFFFFERRRRREUUUURFFFFERRRRRF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5606" name="Picture 6" descr="friends, group, people, users 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0"/>
            <a:ext cx="1219200" cy="1219201"/>
          </a:xfrm>
          <a:prstGeom prst="rect">
            <a:avLst/>
          </a:prstGeom>
          <a:noFill/>
        </p:spPr>
      </p:pic>
      <p:pic>
        <p:nvPicPr>
          <p:cNvPr id="25602" name="Picture 2" descr="access, color, ms ic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457200"/>
            <a:ext cx="914399" cy="914400"/>
          </a:xfrm>
          <a:prstGeom prst="rect">
            <a:avLst/>
          </a:prstGeom>
          <a:noFill/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48647" y="2427887"/>
            <a:ext cx="8836025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-15870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	</a:t>
            </a:r>
            <a:r>
              <a:rPr lang="en-US" sz="2000" b="1" u="sng" dirty="0" smtClean="0">
                <a:solidFill>
                  <a:srgbClr val="339933"/>
                </a:solidFill>
                <a:latin typeface="+mj-lt"/>
                <a:cs typeface="Arial" pitchFamily="34" charset="0"/>
              </a:rPr>
              <a:t>Create:</a:t>
            </a:r>
            <a:r>
              <a:rPr lang="en-US" sz="2000" b="1" dirty="0" smtClean="0">
                <a:solidFill>
                  <a:srgbClr val="339933"/>
                </a:solidFill>
                <a:latin typeface="+mj-lt"/>
                <a:cs typeface="Arial" pitchFamily="34" charset="0"/>
              </a:rPr>
              <a:t>     </a:t>
            </a:r>
            <a:r>
              <a:rPr lang="en-US" sz="2000" dirty="0" smtClean="0">
                <a:latin typeface="+mj-lt"/>
              </a:rPr>
              <a:t>pts </a:t>
            </a:r>
            <a:r>
              <a:rPr lang="en-US" sz="2000" dirty="0" err="1" smtClean="0">
                <a:latin typeface="+mj-lt"/>
              </a:rPr>
              <a:t>creategroup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i="1" dirty="0" smtClean="0"/>
              <a:t>username:&lt;identifier&gt;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latin typeface="+mj-lt"/>
              </a:rPr>
              <a:t>	</a:t>
            </a:r>
            <a:r>
              <a:rPr lang="en-US" sz="2000" b="1" u="sng" dirty="0" smtClean="0">
                <a:solidFill>
                  <a:srgbClr val="339933"/>
                </a:solidFill>
                <a:latin typeface="+mj-lt"/>
                <a:cs typeface="Arial" pitchFamily="34" charset="0"/>
              </a:rPr>
              <a:t>Add user</a:t>
            </a:r>
            <a:r>
              <a:rPr lang="en-US" sz="2000" dirty="0" smtClean="0">
                <a:solidFill>
                  <a:srgbClr val="339933"/>
                </a:solidFill>
                <a:latin typeface="+mj-lt"/>
              </a:rPr>
              <a:t>:</a:t>
            </a:r>
            <a:r>
              <a:rPr lang="en-US" sz="2000" dirty="0" smtClean="0">
                <a:latin typeface="+mj-lt"/>
              </a:rPr>
              <a:t>  pts </a:t>
            </a:r>
            <a:r>
              <a:rPr lang="en-US" sz="2000" dirty="0" err="1" smtClean="0">
                <a:latin typeface="+mj-lt"/>
              </a:rPr>
              <a:t>adduser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jsmith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i="1" dirty="0" smtClean="0"/>
              <a:t>username</a:t>
            </a:r>
            <a:r>
              <a:rPr lang="en-US" sz="2000" dirty="0" smtClean="0"/>
              <a:t>:&lt;identifier&gt;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rgbClr val="339933"/>
                </a:solidFill>
                <a:latin typeface="+mj-lt"/>
                <a:cs typeface="Arial" pitchFamily="34" charset="0"/>
              </a:rPr>
              <a:t>           </a:t>
            </a:r>
            <a:r>
              <a:rPr lang="en-US" sz="2000" b="1" u="sng" dirty="0" smtClean="0">
                <a:solidFill>
                  <a:srgbClr val="339933"/>
                </a:solidFill>
                <a:latin typeface="+mj-lt"/>
                <a:cs typeface="Arial" pitchFamily="34" charset="0"/>
              </a:rPr>
              <a:t>Remove user:</a:t>
            </a:r>
            <a:r>
              <a:rPr lang="en-US" sz="2000" b="1" dirty="0" smtClean="0">
                <a:solidFill>
                  <a:srgbClr val="339933"/>
                </a:solidFill>
                <a:latin typeface="+mj-lt"/>
                <a:cs typeface="Arial" pitchFamily="34" charset="0"/>
              </a:rPr>
              <a:t>   </a:t>
            </a:r>
            <a:r>
              <a:rPr lang="en-US" sz="2000" dirty="0" smtClean="0">
                <a:latin typeface="+mj-lt"/>
              </a:rPr>
              <a:t>pts </a:t>
            </a:r>
            <a:r>
              <a:rPr lang="en-US" sz="2000" dirty="0" err="1" smtClean="0">
                <a:latin typeface="+mj-lt"/>
              </a:rPr>
              <a:t>removeuser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jsmith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i="1" dirty="0" smtClean="0"/>
              <a:t>username</a:t>
            </a:r>
            <a:r>
              <a:rPr lang="en-US" sz="2000" dirty="0" smtClean="0"/>
              <a:t>:&lt;identifier&gt;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rgbClr val="339933"/>
                </a:solidFill>
                <a:latin typeface="+mj-lt"/>
                <a:cs typeface="Arial" pitchFamily="34" charset="0"/>
              </a:rPr>
              <a:t>	</a:t>
            </a:r>
            <a:r>
              <a:rPr lang="en-US" sz="2000" b="1" u="sng" dirty="0" smtClean="0">
                <a:solidFill>
                  <a:srgbClr val="339933"/>
                </a:solidFill>
                <a:latin typeface="+mj-lt"/>
                <a:cs typeface="Arial" pitchFamily="34" charset="0"/>
              </a:rPr>
              <a:t>Listing group members</a:t>
            </a:r>
            <a:r>
              <a:rPr lang="en-US" sz="2000" dirty="0" smtClean="0">
                <a:latin typeface="+mj-lt"/>
              </a:rPr>
              <a:t>: pts membership </a:t>
            </a:r>
            <a:r>
              <a:rPr lang="en-US" sz="2000" i="1" dirty="0" smtClean="0"/>
              <a:t>username</a:t>
            </a:r>
            <a:r>
              <a:rPr lang="en-US" sz="2000" dirty="0" smtClean="0"/>
              <a:t>:&lt;identifier&gt;</a:t>
            </a:r>
            <a:endParaRPr lang="en-US" sz="2000" dirty="0" smtClean="0"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6159" y="4191000"/>
            <a:ext cx="8001000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-15870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339933"/>
                </a:solidFill>
                <a:latin typeface="+mj-lt"/>
                <a:cs typeface="Arial" pitchFamily="34" charset="0"/>
              </a:rPr>
              <a:t> </a:t>
            </a:r>
            <a:r>
              <a:rPr lang="en-US" sz="2000" b="1" dirty="0" smtClean="0">
                <a:solidFill>
                  <a:srgbClr val="339933"/>
                </a:solidFill>
                <a:latin typeface="+mj-lt"/>
                <a:cs typeface="Arial" pitchFamily="34" charset="0"/>
              </a:rPr>
              <a:t>   </a:t>
            </a:r>
            <a:r>
              <a:rPr lang="en-US" sz="2000" b="1" u="sng" dirty="0" smtClean="0">
                <a:solidFill>
                  <a:srgbClr val="339933"/>
                </a:solidFill>
                <a:latin typeface="+mj-lt"/>
                <a:cs typeface="Arial" pitchFamily="34" charset="0"/>
              </a:rPr>
              <a:t>Examine </a:t>
            </a:r>
            <a:r>
              <a:rPr lang="en-US" sz="2000" dirty="0">
                <a:solidFill>
                  <a:srgbClr val="000000"/>
                </a:solidFill>
                <a:latin typeface="+mj-lt"/>
                <a:cs typeface="Arial" pitchFamily="34" charset="0"/>
              </a:rPr>
              <a:t>group membership and change flags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latin typeface="+mj-lt"/>
                <a:cs typeface="Arial" pitchFamily="34" charset="0"/>
              </a:rPr>
              <a:t> pts examine </a:t>
            </a:r>
            <a:r>
              <a:rPr lang="en-US" sz="2000" i="1" dirty="0"/>
              <a:t>username:</a:t>
            </a:r>
            <a:r>
              <a:rPr lang="en-US" sz="2000" dirty="0"/>
              <a:t>&lt;identifier&gt;</a:t>
            </a:r>
          </a:p>
        </p:txBody>
      </p:sp>
      <p:sp>
        <p:nvSpPr>
          <p:cNvPr id="3" name="Rectangle 2"/>
          <p:cNvSpPr/>
          <p:nvPr/>
        </p:nvSpPr>
        <p:spPr>
          <a:xfrm>
            <a:off x="330531" y="1370603"/>
            <a:ext cx="80514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  How </a:t>
            </a:r>
            <a:r>
              <a:rPr lang="en-US" sz="2000" dirty="0">
                <a:latin typeface="+mj-lt"/>
              </a:rPr>
              <a:t>to create and manage AFS groups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+mj-lt"/>
              </a:rPr>
              <a:t>   Note: typing </a:t>
            </a:r>
            <a:r>
              <a:rPr lang="en-US" sz="2000" dirty="0" err="1">
                <a:solidFill>
                  <a:srgbClr val="FF0000"/>
                </a:solidFill>
                <a:latin typeface="+mj-lt"/>
              </a:rPr>
              <a:t>pts</a:t>
            </a:r>
            <a:r>
              <a:rPr lang="en-US" sz="2000" dirty="0">
                <a:solidFill>
                  <a:srgbClr val="FF0000"/>
                </a:solidFill>
                <a:latin typeface="+mj-lt"/>
              </a:rPr>
              <a:t> help</a:t>
            </a:r>
            <a:r>
              <a:rPr lang="en-US" sz="2000" dirty="0">
                <a:latin typeface="+mj-lt"/>
              </a:rPr>
              <a:t> will list the various </a:t>
            </a:r>
            <a:r>
              <a:rPr lang="en-US" sz="2000" dirty="0" err="1">
                <a:latin typeface="+mj-lt"/>
              </a:rPr>
              <a:t>pts</a:t>
            </a:r>
            <a:r>
              <a:rPr lang="en-US" sz="2000" dirty="0">
                <a:latin typeface="+mj-lt"/>
              </a:rPr>
              <a:t> commands.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28600"/>
            <a:ext cx="5791200" cy="685800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</a:rPr>
              <a:t>Managing group access in AFS</a:t>
            </a:r>
            <a:endParaRPr lang="en-US" sz="2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AutoShape 2" descr="data:image/jpg;base64,/9j/4AAQSkZJRgABAQAAAQABAAD/2wCEAAkGBhESEBQUEhQVFRUUFBwXFhYVFxUYFhoXFhwXFxkXHBgYHiYeGBsjGhYYHy8hIycpLCwsHR4xNTAqNScrMCkBCQoKDgwOGg8PGi0hHyQsKS0xNSwxLSosLywqKS0sMik1LDEsLTQvLS0uKjQsNTQyMjUsNS8pLiwvLCkvLCwpL//AABEIAHgArAMBIgACEQEDEQH/xAAcAAACAwEBAQEAAAAAAAAAAAAABgQFBwMCAQj/xABHEAACAQMCAgUHCAUMAgMAAAABAgMABBESIQUxBgcTQVEiMmFxkZOhFiNCVHKBsdEUM1KCkhVTYmNzorKzwdLh8Bd0JDVV/8QAGgEBAAMBAQEAAAAAAAAAAAAAAAECBAUDBv/EADIRAAEDAwIDBgUDBQAAAAAAAAEAAhEDBCESMQVBURNhcYGR4SJCUqGxFNHxMjNDwfD/2gAMAwEAAhEDEQA/ANxooooiKKhX/GIIcdq4UnkNy3fvpXJxsd8YrxBx+2dQyzR4PLLKD7Dgj76mDEorCivmaqNEjIH7VgzYIwAFHo09/pye+gEoriiqS1v5u2RWZWViQfIwdgTzz6Ku6lzS0wURRRRVURRRRREUUUURFFFFERRRRREUUUURFFFFERRVXxLpLbwHDvkjzggLleXnBc6ee2edEHSizcqFuYCz4Cr2seoluQ05zn0c6todEwipOkw+cl+yn4NWH9L1Gs7Dn4Cv0fxXh8TqS6KxOFyQM7kAfjUKTotZdr5VtAwcbZiQ+UvPmO8H4Guzw3irbPBbPmoNPUJVvafq1+yPwFV8MUpTSBHhfJB1Nvp2zjTtvmrC5k0Icc+Sj0nYD24pP6TW4ywbLCMAKDyGVBJxyyTneuTRYajw0GFbZsq8sLCQvHI2gAZOAWJ3BGNwPGovSiQl9GTp7LVpBwC2oDJ8axvivSy9gdEiuZUQMAFDbAZ5Y8K3DjPCxKykMVZho2Ckac6idx3AfhXQurN9m5jqxBnp3KoOowFjnSDpde2wKwXDouScDSRk/aBraujly0lnbu51M8CMx8SVBJ29NKHFeqa2ncB5psMDyMY3GP6HpNO3D7NYIY4lJ0xRhAWxnCADJ7uQq/ELm1rUmCi2HCZxE7eqgNIOV8m4kFYqFdyOekbDlzJwM7jbNcl49BtliucbMrAgnuO21cYr2P5zylGZNtRCnGlN8E8jVVxS5QqQHU8uTKe8emuYxgcN1Y4TXRS70nupAdKuyAKG8nYk5b6XPG3dWZcZ6y+IWo0xyKwGcGRAzd53bvrZacOrXf8AbhVLgFt9FReGXBkgidubxqxxyyygn8alVzjhWRRRRREUUUURFFFFESH0mP67+0P4LWSdvp4jbMBrK3EZCggEkODjJ2GfTWtX1zcTz3IU2ypHMYgHtu0c4RDqL9ou/leHdUK24Y3bLNN2BwrIBHbrHpdmQ6ydTZPzYAIxjPpr6CxvzQpGmWSCCJnqI6KOz1ZV1c9LpyFBsZB5YP6+27t8ef6Km8N4g12zmWJ4hFpKoZEbJbXlsxk+GMZ7qqrhvKT1k+wH868xcQkiZjGVGoAHUurzdWMbj9o1zjaSDp3VicBXFzGy+bI4AOQM5AO/iCcb0n8S6TGRS8lvcgaAX0S2mDpXdgCSdwOVTZOPTsuSY9/6B/3VR3a5jKZ5oVz6xjNa6FmTnY9yq4xhXtv1UWNykUzPcHWqyDykHnAMMgLTZe8UEZL6S53VANhhSNRJ7hk4/drOLbppxCKGONZLfSiKi/MNnCgAb9rzwPCu3D+mMrsVu3hCJGQmiNk8oldj5TZ2HorydbXlbSa0kDvmJ81cw2YTDd9ZtrGymdZIyrEYVTICpXnlR47Ypj4TfJeQpOueycakUjBI8WHrHL/owfpbcrIToOr1A/lUzgfWVxC2tYoE7AJGmkao3LgZPM6xvv4V0LngoNFr7eS4nIkbfZUa8zC3UYZmkIyqAhds8vOPwx9xpXu+mfYuZOw+abSfOHaYwPKCgFc4xtq7qzeTri4kEKgW2NOP1T+GP5yp3Hel1m8KhZgSEUEYbngZHKs9Hg1ZjwLhhAPTP4lSak/0pss+l0HFLow2+tHERZu1j2CowBIKvucuNsffVbxrqk7cyH9JwFG+Is78yPP7hS/1PxSNxCWaNSU7Fog+PJEjNEwB/dBb1CtjmjYYiUhRpyxIyxyTnGdgTvuc86i7qO4fcGnaPMADoc8xsjQCJcFKsLfs4o0BzoRVzyzpAGfhXeqU3c0Y0hlYDYFgdWPTpIB9lWdjcGSJHIwWUEgekVxXNIyUXeiiiqoiiiiiIooooiQbcfP3g3Gb7G3PBEAPwNXt/wAGtwvmBQoOSNmxvnLDc7eNUVv+uvd8f/MJB9ISEjn6RXPjPEJ5F7AyHNwywqQqDaU6X5DYqms/Gtuk6Q7lCDuVhwHoos1vFNLLcB5V7TAlICiTylXHdhSo+6px6CQfztz75vypiRAAABgDYAdw8K53N5HGMyOqDxZgv41l7Rw5lSATgJe/8e22Mdpce+auT9XVp+3ce+amaG6R11IysPFSCPaK8u9XbVqcnH1KgjOUpv1bWXjcbf1zVGl6trH+v981Nsj1FkkrQypV+o+pUFKMnVpYf1/vmqJL1aWHhN75qbpZKhyyVtZUq/WfUqEoy9W1h4S+9eokvV1Yfsye9amuaWoU0tbmPqn5j6n91VVfCuELZhhbSzxBjlgsmcnAGdwe4D2V9vuK3KI7i6uMhD9Nd8ZIHm+NdZpahAB5oUIJVpQWA56Isyt8I8ffUVaNMMdUc0E5OeqkTstChgudESyIDJ2Y1MXA1OoGrkvMnJq84dAUhjVsZVADjlkCk/jnTSWEhniUqGyNJOoYzjDHyTkbH0E1O6G9YUXEZJUjikjMSqTrKEHUSNtJPhXDda3HZ9oW/COfiryE10UUVjRFFFFERRRRRFnsLfP3v/tt/lxV34PH2vEIh3Qo8zetvmo/8Uh/dqFrxcXv/tt/lxVedA4M/pMx+nKIlP8AQgGP8xpa6Tzpth3qOa6dPelpsoVEY1TzHTGOePFsd+MgAd5Iqm4R1YiVe24jJJLM+5XWQFz9EnmT6sAd1cOOjtekVqj7rGgYD0gO+f4gPZWhu1cRrRVeS7YYXdqVnWNCmyjhzxqJG8EmADyGFmfSTos3DALuwd1VCO1jY6gVJx+8uTgg8s5Bp1teNxyWqXBIWNow5J5KO/PqORVd1g3Spw64z9JQg9JZl/0BP3UqcSmaLo9En0pQqgd+HdpPwA9tJFB7tO2mfNezWOv6FJ1U/F2mieZaROesJsvellnGFLzoA41LzJK+OAMgeuusd6kiB42Do3JlOQf++FVPBui0EECo8SSOVHas6qxLEbqCeSjkMY5VRdFpFtpOIxjJhgYuBn9jXkeshQPuFa2VqlNze0Ag/bErGbO3qsqfpy4lkbxDgTGOm/n3Jj4lxWGEAyyJHnlqO59IUZJHpxiokPEopgTFIsgHPSdxnxBwQPTjFKXA+NWhaSe7cNcSOcB42dUQYxpGCvo9AAxXaTits19avbEFnfs5giFFZHIUZGACcFu7uHhUs4iRD5bE7fNHVbHcF0k04fqAJ1R8EgTG23KZ35JgnlAxllXU2ldRxqY9w8TuKrry9iRijyxo4OCpYkg+B0ggH1moPHYjNcWsIYqAGlZhzVcnLD06Ysj1ivV4IRbzARRqixMQNKlgxwqHWRqLamBznxroOurgmqaQbpZzM8hsslOytwKIqlxdU5CMS6Ac/wDd4Xu6JU4P45BB3BBGxBG+RXfo3JGr3dzKfm7W0bP2pTn26YsfvVVbrDApOSIF/vlnUfcrrVV0o4jo4XHbhlR+JXZZnJAAt4SsSlj3KXXV6s1uu65dZMcRBfH7rlVqYp1nMBmCR6GFWWN1dhre4upXMXFDMulmYrG2v5tgCcL84FIx9HPdWkdVHRe7s7i4N1F2YlRQmWU5KliR5JO+DVb1hjhkvCDBb3dsWtY42gCzR6i0IZSAAdyyE+s4pv6v+k/6dwyGWTyvJ7OUjmksexJ8M7OD3aq5NO9qU7d9uI0uifL+EDAXLOrLo7LxPjvE4WvLmFYZGZezdsbuFxgnAHqpm/8ABx//AFL3+L/mlHhd7xKLj/FDw6KKaQyMHEpwAusYI8pcnNNkXSXpS3m2dk2OeJAfwmrIqpg47dtwXgblHad4E0o8u7F5HwpbxwX5eilLo71TvxC2ju+I3108s6CQLG4CqrjUo3BGcEbAADlWoce4HFeWslvODolXDY5g8wwPiCAR6qy2Doj0k4WNFjPHdW6+ZHJpBA540v5vqVsUREdpf8C4jbRrPNdWF0+grIC7RnKgnbOnGoNkYBGoY2rZKyrgXXHPHcpbcXtGtHkICyDUIyTsMq2cLnbUGIHfitVoiyy/uhHNfseSXDsf3Yoz/pT90W4eYLOCNhhhGC/9o/lv/fY1ntzb9rxCaDul4gA32ESKR/aqEffWqM1a67vgY3uUBI3WDwScTQ31quqSDZ1AySoJIOBuRuwIG+D6K9WvWpYsmZC8b96FCxB8AV2Pwpxd6r57OJm1NHGW8SiE+0jNYuxeHFzDE9V023dJ9JtO4YTp2IMGOhwZCQ7mSfjEqYRorGNtRZtmkPo7i2NhjIXJJNfOsgs7WlvCuWyzqi+CgKoH3Kw+6nmWT4UoyW0j8YMjIwjgt9KOVYKWI7mIwTmRuXhVatuQzSTJeQCVutL0Oq6w0NZSa4tb3xGTzJJXq66wLbRrQs0rebBpbV2h+idsYDeG57hUPg/AnS0mSU4mugxcn6JYEIpP2jk+Gcd1MEjgNqAXUfpBV1fxY1fGoU0ldKnYuqOmsZgECMb8/FYHXzKbNFs0tkgmTJxkDYYBz1KX+B9IY4YBBO/YSwZVlZDuMlgRpByd8b+APfUyy49NKXcDRb6SsWpQJZH/AGwRuFHPbbkNzmpM1yds4OOWpVbHqLA4qDc3BJySSfE1ot+G1QWh7hpb0EE+JU176i/W9tOHP3kyBO8COfftyUMMDd3bjlFGkC+vyVb/AAP7ai8WJNvoHOeZIx6lyx+LJUq7vnYYZiRz3PxqGOIyIMI7KM52ON/H11ubwp5tX0NWXkknxKqOIgXNOvpwwNAE/SIGY65XLjdz5chQZwSqD7PkIPgor70U4Bb8S4vKJlV7Th1utsgJIRnQac8xnLCZ8/Zr70fs+3vraLuMwdvsw5lPtKqPvrUeKcDtoY1WGGKMPNqYIiqGISTBIA3NZ+LR2jKDdgPz7Bc0GZJVVb9XfA5JNMdtbuAuToYsQcgDOG2zSp1ayfyZxq94W5xHKTJb55bDUoGeZMZwfSlVvTVyCSCQfEEg+0Uz9U0Fu9gtxcIjyxTuscrqHlUDDBVYgtzLED0mvK54WaFuLjVIJAiOo9k1SYVB0WQHjvGBjYyAEctu2Xwr70supISzRO0ZxjMbFDjwypG1aXNBYq0rmIQyPhncIEkfB1ecBltxUCXoPZ3KBzql56gJWAJ7wCORHx+NefD7qlbOmq0keAP5Vi0uCQOHfyld9H53t7i4NxDdlxpkcyPGqANGDnJ87UB4imrot128OmgT9Jl/R51UCRJA2NQ2JVgCME74O4ph4JYWnDYWWIFYWkLblmcSEbqQdzsu2P8Amq3iMfArmRmuorcOObTosbHOfpHGrl41nuXi4rPqUmnSTO23omktwUj9ZvSa3409tYcOzPL22tpQrBUXBU7kA48rJPLyR31t0a4AHPAxmqjozw+wjizYpAI2OC0ATBI5gsvMj0mrmspEYKLPOjFtr41fueUDn+OdYwPvCRt/FT271AveiNjNIZJbaB3bzmaNSxwMDJxvttXH5C8N+p2/uk/KrF07opkklRZZa8fIThv1O390n5UfIPhv1O290n5VcVI5KFHllqHLNVp8g+G/Urb3SflR8g+G/U7b3SflXs26A5JCXZpahTTU3/IPhv1O290n5UfILhn1K290n5VobfgfL9/ZRCQppqgzTVpfyC4Z9StvdJ+VHyC4Z9StvdJ+Ve7eLAfJ9/ZRpWTTTVBmlrZvkDwz6lbe6T8qPkDwz6lbe5T8q0N44B/j+/smhI3VJZa7uaY8oohGPtSnUf7sa+2tRvLFJVAcEgHIwSDnBHMegmuXDOD29spS3ijiUnJEahQTyyQOZwKmVxbq4NxWNXaVYCEv3XQOwk/WQ6vW8n+6utl0ftrQRpboIk7RjgFsElHyTk7nYVd14kiVhhgCPAgEfGvJ1V7hpLiR44U7KqvZB4j2ijgbvpfSFI7Q7lsdy+g1YfyfF/Np/Cv5V2jiVRhQAPAAAfCjny3SgwqDpChzExVV+cwSGO/zcuMjArJenDjfce0VvEkSsMMAR4EAj41y/k+L+bT+Ffyrdw+//Ru1aZ84/wBKH/EkrqU/+qX+2k/xU+14iiVRhQAPAAAfCvdZLmt29Z9WI1En1KAQIRRRRXgpRRRRREUUUURFFFFERRRRREUUUURFFFFERRRRREUUUURFFFFERRRRRF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5606" name="Picture 6" descr="friends, group, people, users 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0"/>
            <a:ext cx="1219200" cy="1219201"/>
          </a:xfrm>
          <a:prstGeom prst="rect">
            <a:avLst/>
          </a:prstGeom>
          <a:noFill/>
        </p:spPr>
      </p:pic>
      <p:pic>
        <p:nvPicPr>
          <p:cNvPr id="25602" name="Picture 2" descr="access, color, ms ic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457200"/>
            <a:ext cx="914399" cy="9144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457200" y="1295400"/>
            <a:ext cx="8001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 </a:t>
            </a:r>
            <a:r>
              <a:rPr lang="en-US" sz="2000" b="1" u="sng" dirty="0" smtClean="0">
                <a:solidFill>
                  <a:srgbClr val="339933"/>
                </a:solidFill>
                <a:latin typeface="+mj-lt"/>
                <a:cs typeface="Arial" pitchFamily="34" charset="0"/>
              </a:rPr>
              <a:t>Flags </a:t>
            </a:r>
            <a:endParaRPr lang="en-US" sz="2000" i="1" dirty="0" smtClean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95400" y="1828800"/>
            <a:ext cx="70102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                      O                M                   A                          R </a:t>
            </a:r>
            <a:endParaRPr lang="en-US" sz="2000" dirty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1066800" y="2362200"/>
            <a:ext cx="5334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2896394" y="25138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572000" y="2209800"/>
            <a:ext cx="8382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304800" y="2743200"/>
            <a:ext cx="274320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Status (s): Controls who can use 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Unicode MS" pitchFamily="34" charset="-128"/>
                <a:cs typeface="Arial" pitchFamily="34" charset="0"/>
              </a:rPr>
              <a:t>pts examine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 to list status information about a group.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2971800" y="2895600"/>
            <a:ext cx="21336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Owned (o): Controls who can use </a:t>
            </a:r>
            <a:r>
              <a:rPr lang="en-US" sz="1400" dirty="0" smtClean="0">
                <a:solidFill>
                  <a:srgbClr val="FF0000"/>
                </a:solidFill>
                <a:latin typeface="Verdana" pitchFamily="34" charset="0"/>
                <a:cs typeface="Arial" pitchFamily="34" charset="0"/>
              </a:rPr>
              <a:t>pts </a:t>
            </a:r>
            <a:r>
              <a:rPr lang="en-US" sz="1400" dirty="0" err="1" smtClean="0">
                <a:solidFill>
                  <a:srgbClr val="FF0000"/>
                </a:solidFill>
                <a:latin typeface="Verdana" pitchFamily="34" charset="0"/>
                <a:cs typeface="Arial" pitchFamily="34" charset="0"/>
              </a:rPr>
              <a:t>listowned</a:t>
            </a:r>
            <a:r>
              <a:rPr lang="en-US" sz="1400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 to list groups owned by a group or user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.</a:t>
            </a: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5105400" y="2895600"/>
            <a:ext cx="21336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Membership (m): Controls who can use </a:t>
            </a:r>
            <a:r>
              <a:rPr lang="en-US" sz="1400" dirty="0" smtClean="0">
                <a:solidFill>
                  <a:srgbClr val="FF0000"/>
                </a:solidFill>
                <a:latin typeface="Verdana" pitchFamily="34" charset="0"/>
                <a:cs typeface="Arial" pitchFamily="34" charset="0"/>
              </a:rPr>
              <a:t>pts membership</a:t>
            </a:r>
            <a:r>
              <a:rPr lang="en-US" sz="1400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6096000" y="2209800"/>
            <a:ext cx="9144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7050975" y="3141025"/>
            <a:ext cx="1676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Add (a): Controls who can use </a:t>
            </a:r>
            <a:r>
              <a:rPr lang="en-US" sz="1400" dirty="0" smtClean="0">
                <a:solidFill>
                  <a:srgbClr val="FF0000"/>
                </a:solidFill>
                <a:latin typeface="Verdana" pitchFamily="34" charset="0"/>
                <a:cs typeface="Arial" pitchFamily="34" charset="0"/>
              </a:rPr>
              <a:t>pts </a:t>
            </a:r>
            <a:r>
              <a:rPr lang="en-US" sz="1400" dirty="0" err="1" smtClean="0">
                <a:solidFill>
                  <a:srgbClr val="FF0000"/>
                </a:solidFill>
                <a:latin typeface="Verdana" pitchFamily="34" charset="0"/>
                <a:cs typeface="Arial" pitchFamily="34" charset="0"/>
              </a:rPr>
              <a:t>adduser</a:t>
            </a:r>
            <a:r>
              <a:rPr lang="en-US" sz="1400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  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rot="16200000" flipH="1">
            <a:off x="8001000" y="2209800"/>
            <a:ext cx="152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4"/>
          <p:cNvSpPr>
            <a:spLocks noChangeArrowheads="1"/>
          </p:cNvSpPr>
          <p:nvPr/>
        </p:nvSpPr>
        <p:spPr bwMode="auto">
          <a:xfrm>
            <a:off x="7239000" y="2362200"/>
            <a:ext cx="2057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Remove (r): who can use </a:t>
            </a:r>
            <a:r>
              <a:rPr lang="en-US" sz="1400" dirty="0" smtClean="0">
                <a:solidFill>
                  <a:srgbClr val="FF0000"/>
                </a:solidFill>
                <a:latin typeface="Verdana" pitchFamily="34" charset="0"/>
                <a:cs typeface="Arial" pitchFamily="34" charset="0"/>
              </a:rPr>
              <a:t>pts </a:t>
            </a:r>
            <a:r>
              <a:rPr lang="en-US" sz="1400" dirty="0" err="1" smtClean="0">
                <a:solidFill>
                  <a:srgbClr val="FF0000"/>
                </a:solidFill>
                <a:latin typeface="Verdana" pitchFamily="34" charset="0"/>
                <a:cs typeface="Arial" pitchFamily="34" charset="0"/>
              </a:rPr>
              <a:t>removeuser</a:t>
            </a:r>
            <a:r>
              <a:rPr lang="en-US" sz="1400" dirty="0" smtClean="0">
                <a:solidFill>
                  <a:srgbClr val="000000"/>
                </a:solidFill>
                <a:latin typeface="Verdana" pitchFamily="34" charset="0"/>
                <a:cs typeface="Arial" pitchFamily="34" charset="0"/>
              </a:rPr>
              <a:t>   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304800" y="4419600"/>
            <a:ext cx="8610600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Each one of the flags, 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 pitchFamily="34" charset="-128"/>
                <a:cs typeface="Arial" pitchFamily="34" charset="0"/>
              </a:rPr>
              <a:t>somar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 , has three possible values: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  A hyphen, "-", gives rights only to the group's owner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  A lowercase version of the flag (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eg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 a lowercase "s") gives rights to members of the group, </a:t>
            </a:r>
            <a:b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</a:b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    in addition to those who have "hyphen" rights.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  An uppercase version of the flag gives rights to anyone.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28600"/>
            <a:ext cx="5791200" cy="685800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</a:rPr>
              <a:t>Private Directories and </a:t>
            </a:r>
            <a:r>
              <a:rPr lang="en-US" sz="2500" b="1" dirty="0" err="1" smtClean="0">
                <a:solidFill>
                  <a:schemeClr val="accent1">
                    <a:lumMod val="75000"/>
                  </a:schemeClr>
                </a:solidFill>
              </a:rPr>
              <a:t>DropBox</a:t>
            </a:r>
            <a:endParaRPr lang="en-US" sz="2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AutoShape 2" descr="data:image/jpg;base64,/9j/4AAQSkZJRgABAQAAAQABAAD/2wCEAAkGBhESEBQUEhQVFRUUFBwXFhYVFxUYFhoXFhwXFxkXHBgYHiYeGBsjGhYYHy8hIycpLCwsHR4xNTAqNScrMCkBCQoKDgwOGg8PGi0hHyQsKS0xNSwxLSosLywqKS0sMik1LDEsLTQvLS0uKjQsNTQyMjUsNS8pLiwvLCkvLCwpL//AABEIAHgArAMBIgACEQEDEQH/xAAcAAACAwEBAQEAAAAAAAAAAAAABgQFBwMCAQj/xABHEAACAQMCAgUHCAUMAgMAAAABAgMABBESIQUxBgcTQVEiMmFxkZOhFiNCVHKBsdEUM1KCkhVTYmNzorKzwdLh8Bd0JDVV/8QAGgEBAAMBAQEAAAAAAAAAAAAAAAECBAUDBv/EADIRAAEDAwIDBgUDBQAAAAAAAAEAAhEDBCESMQVBURNhcYGR4SJCUqGxFNHxMjNDwfD/2gAMAwEAAhEDEQA/ANxooooiKKhX/GIIcdq4UnkNy3fvpXJxsd8YrxBx+2dQyzR4PLLKD7Dgj76mDEorCivmaqNEjIH7VgzYIwAFHo09/pye+gEoriiqS1v5u2RWZWViQfIwdgTzz6Ku6lzS0wURRRRVURRRRREUUUURFFFFERRRRREUUUURFFFFERRVXxLpLbwHDvkjzggLleXnBc6ee2edEHSizcqFuYCz4Cr2seoluQ05zn0c6todEwipOkw+cl+yn4NWH9L1Gs7Dn4Cv0fxXh8TqS6KxOFyQM7kAfjUKTotZdr5VtAwcbZiQ+UvPmO8H4Guzw3irbPBbPmoNPUJVvafq1+yPwFV8MUpTSBHhfJB1Nvp2zjTtvmrC5k0Icc+Sj0nYD24pP6TW4ywbLCMAKDyGVBJxyyTneuTRYajw0GFbZsq8sLCQvHI2gAZOAWJ3BGNwPGovSiQl9GTp7LVpBwC2oDJ8axvivSy9gdEiuZUQMAFDbAZ5Y8K3DjPCxKykMVZho2Ckac6idx3AfhXQurN9m5jqxBnp3KoOowFjnSDpde2wKwXDouScDSRk/aBraujly0lnbu51M8CMx8SVBJ29NKHFeqa2ncB5psMDyMY3GP6HpNO3D7NYIY4lJ0xRhAWxnCADJ7uQq/ELm1rUmCi2HCZxE7eqgNIOV8m4kFYqFdyOekbDlzJwM7jbNcl49BtliucbMrAgnuO21cYr2P5zylGZNtRCnGlN8E8jVVxS5QqQHU8uTKe8emuYxgcN1Y4TXRS70nupAdKuyAKG8nYk5b6XPG3dWZcZ6y+IWo0xyKwGcGRAzd53bvrZacOrXf8AbhVLgFt9FReGXBkgidubxqxxyyygn8alVzjhWRRRRREUUUURFFFFESH0mP67+0P4LWSdvp4jbMBrK3EZCggEkODjJ2GfTWtX1zcTz3IU2ypHMYgHtu0c4RDqL9ou/leHdUK24Y3bLNN2BwrIBHbrHpdmQ6ydTZPzYAIxjPpr6CxvzQpGmWSCCJnqI6KOz1ZV1c9LpyFBsZB5YP6+27t8ef6Km8N4g12zmWJ4hFpKoZEbJbXlsxk+GMZ7qqrhvKT1k+wH868xcQkiZjGVGoAHUurzdWMbj9o1zjaSDp3VicBXFzGy+bI4AOQM5AO/iCcb0n8S6TGRS8lvcgaAX0S2mDpXdgCSdwOVTZOPTsuSY9/6B/3VR3a5jKZ5oVz6xjNa6FmTnY9yq4xhXtv1UWNykUzPcHWqyDykHnAMMgLTZe8UEZL6S53VANhhSNRJ7hk4/drOLbppxCKGONZLfSiKi/MNnCgAb9rzwPCu3D+mMrsVu3hCJGQmiNk8oldj5TZ2HorydbXlbSa0kDvmJ81cw2YTDd9ZtrGymdZIyrEYVTICpXnlR47Ypj4TfJeQpOueycakUjBI8WHrHL/owfpbcrIToOr1A/lUzgfWVxC2tYoE7AJGmkao3LgZPM6xvv4V0LngoNFr7eS4nIkbfZUa8zC3UYZmkIyqAhds8vOPwx9xpXu+mfYuZOw+abSfOHaYwPKCgFc4xtq7qzeTri4kEKgW2NOP1T+GP5yp3Hel1m8KhZgSEUEYbngZHKs9Hg1ZjwLhhAPTP4lSak/0pss+l0HFLow2+tHERZu1j2CowBIKvucuNsffVbxrqk7cyH9JwFG+Is78yPP7hS/1PxSNxCWaNSU7Fog+PJEjNEwB/dBb1CtjmjYYiUhRpyxIyxyTnGdgTvuc86i7qO4fcGnaPMADoc8xsjQCJcFKsLfs4o0BzoRVzyzpAGfhXeqU3c0Y0hlYDYFgdWPTpIB9lWdjcGSJHIwWUEgekVxXNIyUXeiiiqoiiiiiIooooiQbcfP3g3Gb7G3PBEAPwNXt/wAGtwvmBQoOSNmxvnLDc7eNUVv+uvd8f/MJB9ISEjn6RXPjPEJ5F7AyHNwywqQqDaU6X5DYqms/Gtuk6Q7lCDuVhwHoos1vFNLLcB5V7TAlICiTylXHdhSo+6px6CQfztz75vypiRAAABgDYAdw8K53N5HGMyOqDxZgv41l7Rw5lSATgJe/8e22Mdpce+auT9XVp+3ce+amaG6R11IysPFSCPaK8u9XbVqcnH1KgjOUpv1bWXjcbf1zVGl6trH+v981Nsj1FkkrQypV+o+pUFKMnVpYf1/vmqJL1aWHhN75qbpZKhyyVtZUq/WfUqEoy9W1h4S+9eokvV1Yfsye9amuaWoU0tbmPqn5j6n91VVfCuELZhhbSzxBjlgsmcnAGdwe4D2V9vuK3KI7i6uMhD9Nd8ZIHm+NdZpahAB5oUIJVpQWA56Isyt8I8ffUVaNMMdUc0E5OeqkTstChgudESyIDJ2Y1MXA1OoGrkvMnJq84dAUhjVsZVADjlkCk/jnTSWEhniUqGyNJOoYzjDHyTkbH0E1O6G9YUXEZJUjikjMSqTrKEHUSNtJPhXDda3HZ9oW/COfiryE10UUVjRFFFFERRRRRFnsLfP3v/tt/lxV34PH2vEIh3Qo8zetvmo/8Uh/dqFrxcXv/tt/lxVedA4M/pMx+nKIlP8AQgGP8xpa6Tzpth3qOa6dPelpsoVEY1TzHTGOePFsd+MgAd5Iqm4R1YiVe24jJJLM+5XWQFz9EnmT6sAd1cOOjtekVqj7rGgYD0gO+f4gPZWhu1cRrRVeS7YYXdqVnWNCmyjhzxqJG8EmADyGFmfSTos3DALuwd1VCO1jY6gVJx+8uTgg8s5Bp1teNxyWqXBIWNow5J5KO/PqORVd1g3Spw64z9JQg9JZl/0BP3UqcSmaLo9En0pQqgd+HdpPwA9tJFB7tO2mfNezWOv6FJ1U/F2mieZaROesJsvellnGFLzoA41LzJK+OAMgeuusd6kiB42Do3JlOQf++FVPBui0EECo8SSOVHas6qxLEbqCeSjkMY5VRdFpFtpOIxjJhgYuBn9jXkeshQPuFa2VqlNze0Ag/bErGbO3qsqfpy4lkbxDgTGOm/n3Jj4lxWGEAyyJHnlqO59IUZJHpxiokPEopgTFIsgHPSdxnxBwQPTjFKXA+NWhaSe7cNcSOcB42dUQYxpGCvo9AAxXaTits19avbEFnfs5giFFZHIUZGACcFu7uHhUs4iRD5bE7fNHVbHcF0k04fqAJ1R8EgTG23KZ35JgnlAxllXU2ldRxqY9w8TuKrry9iRijyxo4OCpYkg+B0ggH1moPHYjNcWsIYqAGlZhzVcnLD06Ysj1ivV4IRbzARRqixMQNKlgxwqHWRqLamBznxroOurgmqaQbpZzM8hsslOytwKIqlxdU5CMS6Ac/wDd4Xu6JU4P45BB3BBGxBG+RXfo3JGr3dzKfm7W0bP2pTn26YsfvVVbrDApOSIF/vlnUfcrrVV0o4jo4XHbhlR+JXZZnJAAt4SsSlj3KXXV6s1uu65dZMcRBfH7rlVqYp1nMBmCR6GFWWN1dhre4upXMXFDMulmYrG2v5tgCcL84FIx9HPdWkdVHRe7s7i4N1F2YlRQmWU5KliR5JO+DVb1hjhkvCDBb3dsWtY42gCzR6i0IZSAAdyyE+s4pv6v+k/6dwyGWTyvJ7OUjmksexJ8M7OD3aq5NO9qU7d9uI0uifL+EDAXLOrLo7LxPjvE4WvLmFYZGZezdsbuFxgnAHqpm/8ABx//AFL3+L/mlHhd7xKLj/FDw6KKaQyMHEpwAusYI8pcnNNkXSXpS3m2dk2OeJAfwmrIqpg47dtwXgblHad4E0o8u7F5HwpbxwX5eilLo71TvxC2ju+I3108s6CQLG4CqrjUo3BGcEbAADlWoce4HFeWslvODolXDY5g8wwPiCAR6qy2Doj0k4WNFjPHdW6+ZHJpBA540v5vqVsUREdpf8C4jbRrPNdWF0+grIC7RnKgnbOnGoNkYBGoY2rZKyrgXXHPHcpbcXtGtHkICyDUIyTsMq2cLnbUGIHfitVoiyy/uhHNfseSXDsf3Yoz/pT90W4eYLOCNhhhGC/9o/lv/fY1ntzb9rxCaDul4gA32ESKR/aqEffWqM1a67vgY3uUBI3WDwScTQ31quqSDZ1AySoJIOBuRuwIG+D6K9WvWpYsmZC8b96FCxB8AV2Pwpxd6r57OJm1NHGW8SiE+0jNYuxeHFzDE9V023dJ9JtO4YTp2IMGOhwZCQ7mSfjEqYRorGNtRZtmkPo7i2NhjIXJJNfOsgs7WlvCuWyzqi+CgKoH3Kw+6nmWT4UoyW0j8YMjIwjgt9KOVYKWI7mIwTmRuXhVatuQzSTJeQCVutL0Oq6w0NZSa4tb3xGTzJJXq66wLbRrQs0rebBpbV2h+idsYDeG57hUPg/AnS0mSU4mugxcn6JYEIpP2jk+Gcd1MEjgNqAXUfpBV1fxY1fGoU0ldKnYuqOmsZgECMb8/FYHXzKbNFs0tkgmTJxkDYYBz1KX+B9IY4YBBO/YSwZVlZDuMlgRpByd8b+APfUyy49NKXcDRb6SsWpQJZH/AGwRuFHPbbkNzmpM1yds4OOWpVbHqLA4qDc3BJySSfE1ot+G1QWh7hpb0EE+JU176i/W9tOHP3kyBO8COfftyUMMDd3bjlFGkC+vyVb/AAP7ai8WJNvoHOeZIx6lyx+LJUq7vnYYZiRz3PxqGOIyIMI7KM52ON/H11ubwp5tX0NWXkknxKqOIgXNOvpwwNAE/SIGY65XLjdz5chQZwSqD7PkIPgor70U4Bb8S4vKJlV7Th1utsgJIRnQac8xnLCZ8/Zr70fs+3vraLuMwdvsw5lPtKqPvrUeKcDtoY1WGGKMPNqYIiqGISTBIA3NZ+LR2jKDdgPz7Bc0GZJVVb9XfA5JNMdtbuAuToYsQcgDOG2zSp1ayfyZxq94W5xHKTJb55bDUoGeZMZwfSlVvTVyCSCQfEEg+0Uz9U0Fu9gtxcIjyxTuscrqHlUDDBVYgtzLED0mvK54WaFuLjVIJAiOo9k1SYVB0WQHjvGBjYyAEctu2Xwr70supISzRO0ZxjMbFDjwypG1aXNBYq0rmIQyPhncIEkfB1ecBltxUCXoPZ3KBzql56gJWAJ7wCORHx+NefD7qlbOmq0keAP5Vi0uCQOHfyld9H53t7i4NxDdlxpkcyPGqANGDnJ87UB4imrot128OmgT9Jl/R51UCRJA2NQ2JVgCME74O4ph4JYWnDYWWIFYWkLblmcSEbqQdzsu2P8Amq3iMfArmRmuorcOObTosbHOfpHGrl41nuXi4rPqUmnSTO23omktwUj9ZvSa3409tYcOzPL22tpQrBUXBU7kA48rJPLyR31t0a4AHPAxmqjozw+wjizYpAI2OC0ATBI5gsvMj0mrmspEYKLPOjFtr41fueUDn+OdYwPvCRt/FT271AveiNjNIZJbaB3bzmaNSxwMDJxvttXH5C8N+p2/uk/KrF07opkklRZZa8fIThv1O390n5UfIPhv1O290n5VcVI5KFHllqHLNVp8g+G/Urb3SflR8g+G/U7b3SflXs26A5JCXZpahTTU3/IPhv1O290n5UfILhn1K290n5VobfgfL9/ZRCQppqgzTVpfyC4Z9StvdJ+VHyC4Z9StvdJ+Ve7eLAfJ9/ZRpWTTTVBmlrZvkDwz6lbe6T8qPkDwz6lbe5T8q0N44B/j+/smhI3VJZa7uaY8oohGPtSnUf7sa+2tRvLFJVAcEgHIwSDnBHMegmuXDOD29spS3ijiUnJEahQTyyQOZwKmVxbq4NxWNXaVYCEv3XQOwk/WQ6vW8n+6utl0ftrQRpboIk7RjgFsElHyTk7nYVd14kiVhhgCPAgEfGvJ1V7hpLiR44U7KqvZB4j2ijgbvpfSFI7Q7lsdy+g1YfyfF/Np/Cv5V2jiVRhQAPAAAfCjny3SgwqDpChzExVV+cwSGO/zcuMjArJenDjfce0VvEkSsMMAR4EAj41y/k+L+bT+Ffyrdw+//Ru1aZ84/wBKH/EkrqU/+qX+2k/xU+14iiVRhQAPAAAfCvdZLmt29Z9WI1En1KAQIRRRRXgpRRRRREUUUURFFFFERRRRREUUUURFFFFERRRRREUUUURFFFFERRRRRF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52400" y="1205299"/>
            <a:ext cx="89916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-15870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b="1" dirty="0" smtClean="0">
                <a:solidFill>
                  <a:srgbClr val="C00000"/>
                </a:solidFill>
                <a:latin typeface="+mj-lt"/>
              </a:rPr>
              <a:t> How to make an AFS directory private ? </a:t>
            </a:r>
          </a:p>
          <a:p>
            <a:pPr lvl="2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dirty="0" smtClean="0">
                <a:latin typeface="+mj-lt"/>
              </a:rPr>
              <a:t> To make an AFS directory so that only you can read &amp; administer the 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  contents, you should remove all entries ACLs except one for you. A 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  quick way to do this is with the command: 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dirty="0" smtClean="0">
              <a:latin typeface="+mj-lt"/>
            </a:endParaRPr>
          </a:p>
          <a:p>
            <a:pPr lvl="2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+mj-lt"/>
              </a:rPr>
              <a:t>  </a:t>
            </a:r>
            <a:r>
              <a:rPr lang="en-US" dirty="0" err="1" smtClean="0">
                <a:latin typeface="+mj-lt"/>
              </a:rPr>
              <a:t>fs</a:t>
            </a:r>
            <a:r>
              <a:rPr lang="en-US" dirty="0" smtClean="0">
                <a:latin typeface="+mj-lt"/>
              </a:rPr>
              <a:t> </a:t>
            </a:r>
            <a:r>
              <a:rPr lang="en-US" dirty="0" err="1" smtClean="0">
                <a:latin typeface="+mj-lt"/>
              </a:rPr>
              <a:t>setacl</a:t>
            </a:r>
            <a:r>
              <a:rPr lang="en-US" dirty="0" smtClean="0">
                <a:latin typeface="+mj-lt"/>
              </a:rPr>
              <a:t> &lt;</a:t>
            </a:r>
            <a:r>
              <a:rPr lang="en-US" i="1" dirty="0" smtClean="0">
                <a:latin typeface="+mj-lt"/>
              </a:rPr>
              <a:t>directory</a:t>
            </a:r>
            <a:r>
              <a:rPr lang="en-US" dirty="0" smtClean="0">
                <a:latin typeface="+mj-lt"/>
              </a:rPr>
              <a:t>&gt;  </a:t>
            </a:r>
            <a:r>
              <a:rPr lang="en-US" i="1" dirty="0" smtClean="0">
                <a:latin typeface="+mj-lt"/>
              </a:rPr>
              <a:t>your-username</a:t>
            </a:r>
            <a:r>
              <a:rPr lang="en-US" dirty="0" smtClean="0">
                <a:latin typeface="+mj-lt"/>
              </a:rPr>
              <a:t>  </a:t>
            </a:r>
            <a:r>
              <a:rPr lang="en-US" i="1" dirty="0" smtClean="0">
                <a:latin typeface="+mj-lt"/>
              </a:rPr>
              <a:t>all</a:t>
            </a:r>
            <a:r>
              <a:rPr lang="en-US" dirty="0" smtClean="0">
                <a:latin typeface="+mj-lt"/>
              </a:rPr>
              <a:t>  -clear </a:t>
            </a:r>
          </a:p>
          <a:p>
            <a:pPr lvl="2"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latin typeface="+mj-lt"/>
            </a:endParaRPr>
          </a:p>
          <a:p>
            <a:pPr lvl="2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+mj-lt"/>
              </a:rPr>
              <a:t>  For example: 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/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  </a:t>
            </a:r>
            <a:r>
              <a:rPr lang="en-US" dirty="0" err="1" smtClean="0">
                <a:latin typeface="+mj-lt"/>
              </a:rPr>
              <a:t>fs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setacl</a:t>
            </a:r>
            <a:r>
              <a:rPr lang="en-US" dirty="0" smtClean="0">
                <a:latin typeface="+mj-lt"/>
              </a:rPr>
              <a:t> /</a:t>
            </a:r>
            <a:r>
              <a:rPr lang="en-US" dirty="0" err="1" smtClean="0">
                <a:latin typeface="+mj-lt"/>
              </a:rPr>
              <a:t>afs</a:t>
            </a:r>
            <a:r>
              <a:rPr lang="en-US" dirty="0" smtClean="0">
                <a:latin typeface="+mj-lt"/>
              </a:rPr>
              <a:t>/cs.pitt.edu/user0/</a:t>
            </a:r>
            <a:r>
              <a:rPr lang="en-US" dirty="0" err="1" smtClean="0">
                <a:latin typeface="+mj-lt"/>
              </a:rPr>
              <a:t>marianky</a:t>
            </a:r>
            <a:r>
              <a:rPr lang="en-US" dirty="0" smtClean="0">
                <a:latin typeface="+mj-lt"/>
              </a:rPr>
              <a:t>/private </a:t>
            </a:r>
            <a:r>
              <a:rPr lang="en-US" dirty="0" err="1" smtClean="0">
                <a:latin typeface="+mj-lt"/>
              </a:rPr>
              <a:t>marianky</a:t>
            </a:r>
            <a:r>
              <a:rPr lang="en-US" dirty="0" smtClean="0">
                <a:latin typeface="+mj-lt"/>
              </a:rPr>
              <a:t> all -clear</a:t>
            </a:r>
            <a:endParaRPr lang="en-US" sz="2000" dirty="0" smtClean="0">
              <a:latin typeface="+mj-lt"/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http://allthingsd.com/files/2012/07/Dropbox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0"/>
            <a:ext cx="1143000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Subversion 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1466195"/>
            <a:ext cx="8229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000" dirty="0" err="1">
                <a:latin typeface="+mj-lt"/>
              </a:rPr>
              <a:t>CollabNet</a:t>
            </a:r>
            <a:r>
              <a:rPr lang="en-US" sz="2000" dirty="0">
                <a:latin typeface="+mj-lt"/>
              </a:rPr>
              <a:t>, </a:t>
            </a:r>
            <a:r>
              <a:rPr lang="en-US" sz="2000" dirty="0" err="1">
                <a:latin typeface="+mj-lt"/>
              </a:rPr>
              <a:t>Inc</a:t>
            </a:r>
            <a:r>
              <a:rPr lang="en-US" sz="2000" dirty="0">
                <a:latin typeface="+mj-lt"/>
              </a:rPr>
              <a:t>, developed Subversion starting in 2000 as part </a:t>
            </a:r>
            <a:r>
              <a:rPr lang="en-US" sz="2000" dirty="0" smtClean="0">
                <a:latin typeface="+mj-lt"/>
              </a:rPr>
              <a:t>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of </a:t>
            </a:r>
            <a:r>
              <a:rPr lang="en-US" sz="2000" dirty="0">
                <a:latin typeface="+mj-lt"/>
              </a:rPr>
              <a:t>a </a:t>
            </a:r>
            <a:r>
              <a:rPr lang="en-US" sz="2000" dirty="0" smtClean="0">
                <a:latin typeface="+mj-lt"/>
              </a:rPr>
              <a:t>collaboration </a:t>
            </a:r>
            <a:r>
              <a:rPr lang="en-US" sz="2000" dirty="0">
                <a:latin typeface="+mj-lt"/>
              </a:rPr>
              <a:t>software </a:t>
            </a:r>
            <a:r>
              <a:rPr lang="en-US" sz="2000" dirty="0" smtClean="0">
                <a:latin typeface="+mj-lt"/>
              </a:rPr>
              <a:t>suite.</a:t>
            </a:r>
          </a:p>
          <a:p>
            <a:pPr>
              <a:buFont typeface="Arial"/>
              <a:buChar char="•"/>
            </a:pPr>
            <a:endParaRPr lang="en-US" sz="2000" dirty="0">
              <a:latin typeface="+mj-lt"/>
            </a:endParaRPr>
          </a:p>
          <a:p>
            <a:pPr>
              <a:buFont typeface="Arial"/>
              <a:buChar char="•"/>
            </a:pP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SVN tracks </a:t>
            </a:r>
            <a:r>
              <a:rPr lang="en-US" sz="2000" dirty="0">
                <a:latin typeface="+mj-lt"/>
              </a:rPr>
              <a:t>changes to files and also directories and directory </a:t>
            </a:r>
            <a:r>
              <a:rPr lang="en-US" sz="2000" dirty="0" smtClean="0">
                <a:latin typeface="+mj-lt"/>
              </a:rPr>
              <a:t/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hierarchies.</a:t>
            </a:r>
          </a:p>
          <a:p>
            <a:pPr>
              <a:buFont typeface="Arial"/>
              <a:buChar char="•"/>
            </a:pPr>
            <a:endParaRPr lang="en-US" sz="2000" dirty="0">
              <a:latin typeface="+mj-lt"/>
            </a:endParaRPr>
          </a:p>
          <a:p>
            <a:pPr>
              <a:buFont typeface="Arial"/>
              <a:buChar char="•"/>
            </a:pPr>
            <a:r>
              <a:rPr lang="en-US" sz="2000" dirty="0">
                <a:latin typeface="+mj-lt"/>
              </a:rPr>
              <a:t> Uses a client-server model.</a:t>
            </a:r>
          </a:p>
          <a:p>
            <a:pPr marL="742950" lvl="1" indent="-285750">
              <a:buFont typeface="Arial"/>
              <a:buChar char="•"/>
            </a:pPr>
            <a:r>
              <a:rPr lang="en-US" sz="2000" dirty="0">
                <a:latin typeface="+mj-lt"/>
              </a:rPr>
              <a:t>local access to Subversion Repository</a:t>
            </a:r>
          </a:p>
          <a:p>
            <a:pPr marL="742950" lvl="1" indent="-285750">
              <a:buFont typeface="Arial"/>
              <a:buChar char="•"/>
            </a:pPr>
            <a:r>
              <a:rPr lang="en-US" sz="2000" dirty="0">
                <a:latin typeface="+mj-lt"/>
              </a:rPr>
              <a:t>svn:// protocol for client-server operation (can be SSH tunneled)</a:t>
            </a:r>
          </a:p>
          <a:p>
            <a:pPr marL="742950" lvl="1" indent="-285750">
              <a:buFont typeface="Arial"/>
              <a:buChar char="•"/>
            </a:pPr>
            <a:r>
              <a:rPr lang="en-US" sz="2000" dirty="0" smtClean="0">
                <a:latin typeface="+mj-lt"/>
              </a:rPr>
              <a:t>http(s):// </a:t>
            </a:r>
            <a:r>
              <a:rPr lang="en-US" sz="2000" dirty="0">
                <a:latin typeface="+mj-lt"/>
              </a:rPr>
              <a:t>protocol, layered on top of WebDAV (uses Apache modules</a:t>
            </a:r>
            <a:r>
              <a:rPr lang="en-US" sz="2000" dirty="0" smtClean="0">
                <a:latin typeface="+mj-lt"/>
              </a:rPr>
              <a:t>)</a:t>
            </a:r>
          </a:p>
          <a:p>
            <a:pPr marL="742950" lvl="1" indent="-285750">
              <a:buFont typeface="Arial"/>
              <a:buChar char="•"/>
            </a:pPr>
            <a:endParaRPr lang="en-US" sz="2000" dirty="0">
              <a:latin typeface="+mj-lt"/>
            </a:endParaRPr>
          </a:p>
          <a:p>
            <a:pPr>
              <a:buFont typeface="Arial"/>
              <a:buChar char="•"/>
            </a:pPr>
            <a:r>
              <a:rPr lang="en-US" sz="2000" dirty="0">
                <a:latin typeface="+mj-lt"/>
              </a:rPr>
              <a:t> All data are stored in a server database repository</a:t>
            </a:r>
          </a:p>
        </p:txBody>
      </p:sp>
      <p:pic>
        <p:nvPicPr>
          <p:cNvPr id="5124" name="Picture 4" descr="http://www.automaticable.com/wp-content/uploads/2008/06/subversion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152400"/>
            <a:ext cx="1145754" cy="990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071836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Subversion 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5999" y="1244268"/>
            <a:ext cx="76012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000" dirty="0">
                <a:latin typeface="+mj-lt"/>
              </a:rPr>
              <a:t>The essential </a:t>
            </a:r>
            <a:r>
              <a:rPr lang="en-US" sz="2000" b="1" dirty="0">
                <a:solidFill>
                  <a:srgbClr val="C00000"/>
                </a:solidFill>
                <a:latin typeface="+mj-lt"/>
              </a:rPr>
              <a:t>Subversion lifecycle</a:t>
            </a:r>
            <a:r>
              <a:rPr lang="en-US" sz="2000" dirty="0">
                <a:latin typeface="+mj-lt"/>
              </a:rPr>
              <a:t> is the following:</a:t>
            </a:r>
          </a:p>
        </p:txBody>
      </p:sp>
      <p:pic>
        <p:nvPicPr>
          <p:cNvPr id="5124" name="Picture 4" descr="http://www.automaticable.com/wp-content/uploads/2008/06/subversion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150421"/>
            <a:ext cx="1145754" cy="990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6" name="Picture 2" descr="database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392" y="2057400"/>
            <a:ext cx="761999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670830" y="2253734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repository</a:t>
            </a:r>
            <a:endParaRPr lang="en-US" dirty="0"/>
          </a:p>
        </p:txBody>
      </p:sp>
      <p:pic>
        <p:nvPicPr>
          <p:cNvPr id="1028" name="Picture 4" descr="directory, inode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733800"/>
            <a:ext cx="914399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H="1">
            <a:off x="3932084" y="2652260"/>
            <a:ext cx="11331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600200" y="3821025"/>
            <a:ext cx="17786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1- checkout your working version</a:t>
            </a:r>
            <a:endParaRPr lang="en-US" dirty="0"/>
          </a:p>
        </p:txBody>
      </p:sp>
      <p:pic>
        <p:nvPicPr>
          <p:cNvPr id="1030" name="Picture 6" descr="blog, edit, message, pencil, sms, writing ic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257800"/>
            <a:ext cx="8382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Arrow Connector 7"/>
          <p:cNvCxnSpPr>
            <a:stCxn id="1030" idx="0"/>
            <a:endCxn id="1028" idx="2"/>
          </p:cNvCxnSpPr>
          <p:nvPr/>
        </p:nvCxnSpPr>
        <p:spPr>
          <a:xfrm rot="5400000" flipH="1" flipV="1">
            <a:off x="3486150" y="4933950"/>
            <a:ext cx="6096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10000" y="4648200"/>
            <a:ext cx="1778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2- create or edit files</a:t>
            </a:r>
            <a:endParaRPr lang="en-US" dirty="0"/>
          </a:p>
        </p:txBody>
      </p:sp>
      <p:sp>
        <p:nvSpPr>
          <p:cNvPr id="9" name="Arc 8"/>
          <p:cNvSpPr/>
          <p:nvPr/>
        </p:nvSpPr>
        <p:spPr>
          <a:xfrm rot="4576338">
            <a:off x="3002961" y="1737859"/>
            <a:ext cx="2199899" cy="2971800"/>
          </a:xfrm>
          <a:prstGeom prst="arc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089902" y="3385573"/>
            <a:ext cx="1778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3- update changes</a:t>
            </a:r>
            <a:endParaRPr lang="en-US" dirty="0"/>
          </a:p>
        </p:txBody>
      </p:sp>
      <p:sp>
        <p:nvSpPr>
          <p:cNvPr id="17" name="Arc 16"/>
          <p:cNvSpPr/>
          <p:nvPr/>
        </p:nvSpPr>
        <p:spPr>
          <a:xfrm rot="15568898">
            <a:off x="3712071" y="1840259"/>
            <a:ext cx="2199899" cy="2971800"/>
          </a:xfrm>
          <a:prstGeom prst="arc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869007" y="2253734"/>
            <a:ext cx="17786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4- when ready commit your changes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354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Subversion 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5999" y="1244268"/>
            <a:ext cx="638298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000" b="1" u="sng" dirty="0">
                <a:solidFill>
                  <a:srgbClr val="339933"/>
                </a:solidFill>
                <a:latin typeface="+mj-lt"/>
              </a:rPr>
              <a:t>Creating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svn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repository (in your directory):  </a:t>
            </a:r>
            <a:endParaRPr lang="en-US" sz="2000" dirty="0">
              <a:latin typeface="+mj-lt"/>
            </a:endParaRPr>
          </a:p>
          <a:p>
            <a:pPr>
              <a:buFont typeface="Arial"/>
              <a:buChar char="•"/>
            </a:pPr>
            <a:endParaRPr lang="en-US" sz="2000" dirty="0">
              <a:latin typeface="+mj-lt"/>
            </a:endParaRPr>
          </a:p>
        </p:txBody>
      </p:sp>
      <p:pic>
        <p:nvPicPr>
          <p:cNvPr id="5124" name="Picture 4" descr="http://www.automaticable.com/wp-content/uploads/2008/06/subversion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150421"/>
            <a:ext cx="1145754" cy="990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905986" y="1828800"/>
            <a:ext cx="495300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-15870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     </a:t>
            </a:r>
            <a:r>
              <a:rPr lang="en-US" sz="2000" dirty="0" err="1">
                <a:solidFill>
                  <a:srgbClr val="19177C"/>
                </a:solidFill>
                <a:latin typeface="Georgia"/>
              </a:rPr>
              <a:t>svnadmin</a:t>
            </a:r>
            <a:r>
              <a:rPr lang="en-US" sz="2000" dirty="0">
                <a:solidFill>
                  <a:srgbClr val="19177C"/>
                </a:solidFill>
                <a:latin typeface="Georgia"/>
              </a:rPr>
              <a:t> create </a:t>
            </a:r>
            <a:r>
              <a:rPr lang="en-US" sz="2000" i="1" dirty="0">
                <a:solidFill>
                  <a:srgbClr val="19177C"/>
                </a:solidFill>
                <a:latin typeface="Georgia"/>
              </a:rPr>
              <a:t>&lt;</a:t>
            </a:r>
            <a:r>
              <a:rPr lang="en-US" sz="2000" i="1" dirty="0" err="1">
                <a:solidFill>
                  <a:srgbClr val="19177C"/>
                </a:solidFill>
                <a:latin typeface="Georgia"/>
              </a:rPr>
              <a:t>svn_identifier</a:t>
            </a:r>
            <a:r>
              <a:rPr lang="en-US" sz="2000" i="1" dirty="0">
                <a:solidFill>
                  <a:srgbClr val="19177C"/>
                </a:solidFill>
                <a:latin typeface="Georgia"/>
              </a:rPr>
              <a:t>&gt; </a:t>
            </a:r>
          </a:p>
        </p:txBody>
      </p:sp>
      <p:sp>
        <p:nvSpPr>
          <p:cNvPr id="7" name="Rectangle 6"/>
          <p:cNvSpPr/>
          <p:nvPr/>
        </p:nvSpPr>
        <p:spPr>
          <a:xfrm>
            <a:off x="604650" y="2413337"/>
            <a:ext cx="76227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NOTE : </a:t>
            </a:r>
            <a:r>
              <a:rPr lang="en-US" sz="2000" dirty="0" smtClean="0">
                <a:latin typeface="+mj-lt"/>
              </a:rPr>
              <a:t>Subversion </a:t>
            </a:r>
            <a:r>
              <a:rPr lang="en-US" sz="2000" dirty="0">
                <a:latin typeface="+mj-lt"/>
              </a:rPr>
              <a:t>uses this directory to store information about your projects, like file revisions</a:t>
            </a:r>
            <a:r>
              <a:rPr lang="en-US" sz="2000" dirty="0" smtClean="0">
                <a:latin typeface="+mj-lt"/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000" dirty="0" smtClean="0">
              <a:latin typeface="+mj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You </a:t>
            </a:r>
            <a:r>
              <a:rPr lang="en-US" sz="2000" dirty="0">
                <a:latin typeface="+mj-lt"/>
              </a:rPr>
              <a:t>won't need to directly deal with this directory, so I suggest keeping it in a </a:t>
            </a:r>
            <a:r>
              <a:rPr lang="en-US" sz="2000" i="1" dirty="0">
                <a:solidFill>
                  <a:srgbClr val="FF0000"/>
                </a:solidFill>
                <a:latin typeface="+mj-lt"/>
              </a:rPr>
              <a:t>safe place </a:t>
            </a:r>
            <a:r>
              <a:rPr lang="en-US" sz="2000" dirty="0">
                <a:latin typeface="+mj-lt"/>
              </a:rPr>
              <a:t>and not </a:t>
            </a:r>
            <a:r>
              <a:rPr lang="en-US" sz="2000" dirty="0" smtClean="0">
                <a:latin typeface="+mj-lt"/>
              </a:rPr>
              <a:t>messing with </a:t>
            </a:r>
            <a:r>
              <a:rPr lang="en-US" sz="2000" dirty="0">
                <a:latin typeface="+mj-lt"/>
              </a:rPr>
              <a:t>its contents unless you know what you're </a:t>
            </a:r>
            <a:r>
              <a:rPr lang="en-US" sz="2000" dirty="0" smtClean="0">
                <a:latin typeface="+mj-lt"/>
              </a:rPr>
              <a:t>doing  </a:t>
            </a:r>
            <a:r>
              <a:rPr lang="en-US" sz="2000" dirty="0" smtClean="0">
                <a:latin typeface="+mj-lt"/>
                <a:sym typeface="Wingdings" pitchFamily="2" charset="2"/>
              </a:rPr>
              <a:t></a:t>
            </a:r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18614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Subversion 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9987" y="4261247"/>
            <a:ext cx="63829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en-US" sz="2000" b="1" dirty="0" smtClean="0">
                <a:solidFill>
                  <a:srgbClr val="339933"/>
                </a:solidFill>
                <a:latin typeface="+mj-lt"/>
              </a:rPr>
              <a:t> </a:t>
            </a:r>
            <a:r>
              <a:rPr lang="en-US" sz="2000" b="1" dirty="0">
                <a:solidFill>
                  <a:srgbClr val="339933"/>
                </a:solidFill>
                <a:latin typeface="+mj-lt"/>
              </a:rPr>
              <a:t> </a:t>
            </a:r>
            <a:r>
              <a:rPr lang="en-US" sz="2000" b="1" u="sng" dirty="0" smtClean="0">
                <a:solidFill>
                  <a:srgbClr val="339933"/>
                </a:solidFill>
                <a:latin typeface="+mj-lt"/>
              </a:rPr>
              <a:t>Importing</a:t>
            </a:r>
            <a:endParaRPr lang="en-US" sz="2000" b="1" u="sng" dirty="0">
              <a:solidFill>
                <a:srgbClr val="339933"/>
              </a:solidFill>
              <a:latin typeface="+mj-lt"/>
            </a:endParaRPr>
          </a:p>
        </p:txBody>
      </p:sp>
      <p:pic>
        <p:nvPicPr>
          <p:cNvPr id="5124" name="Picture 4" descr="http://www.automaticable.com/wp-content/uploads/2008/06/subversion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150421"/>
            <a:ext cx="1145754" cy="990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09987" y="4794647"/>
            <a:ext cx="8481613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-15870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     </a:t>
            </a: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cd   </a:t>
            </a:r>
            <a:r>
              <a:rPr lang="en-US" sz="2000" i="1" dirty="0" smtClean="0">
                <a:solidFill>
                  <a:srgbClr val="19177C"/>
                </a:solidFill>
                <a:latin typeface="Georgia"/>
              </a:rPr>
              <a:t>&lt;</a:t>
            </a:r>
            <a:r>
              <a:rPr lang="en-US" sz="2000" i="1" dirty="0" err="1" smtClean="0">
                <a:solidFill>
                  <a:srgbClr val="19177C"/>
                </a:solidFill>
                <a:latin typeface="Georgia"/>
              </a:rPr>
              <a:t>your_project_dir</a:t>
            </a:r>
            <a:r>
              <a:rPr lang="en-US" sz="2000" i="1" dirty="0" smtClean="0">
                <a:solidFill>
                  <a:srgbClr val="19177C"/>
                </a:solidFill>
                <a:latin typeface="Georgia"/>
              </a:rPr>
              <a:t>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i="1" dirty="0" smtClean="0">
                <a:solidFill>
                  <a:srgbClr val="19177C"/>
                </a:solidFill>
                <a:latin typeface="Georgia"/>
              </a:rPr>
              <a:t>        </a:t>
            </a:r>
            <a:r>
              <a:rPr lang="en-US" sz="2000" dirty="0" err="1">
                <a:solidFill>
                  <a:srgbClr val="19177C"/>
                </a:solidFill>
                <a:latin typeface="Georgia"/>
              </a:rPr>
              <a:t>svn</a:t>
            </a:r>
            <a:r>
              <a:rPr lang="en-US" sz="2000" dirty="0">
                <a:solidFill>
                  <a:srgbClr val="19177C"/>
                </a:solidFill>
                <a:latin typeface="Georgia"/>
              </a:rPr>
              <a:t> import</a:t>
            </a:r>
            <a:r>
              <a:rPr lang="en-US" sz="2000" i="1" dirty="0">
                <a:solidFill>
                  <a:srgbClr val="19177C"/>
                </a:solidFill>
                <a:latin typeface="Georgia"/>
              </a:rPr>
              <a:t> </a:t>
            </a:r>
            <a:r>
              <a:rPr lang="en-US" sz="2000" i="1" dirty="0" smtClean="0">
                <a:solidFill>
                  <a:srgbClr val="19177C"/>
                </a:solidFill>
                <a:latin typeface="Georgia"/>
              </a:rPr>
              <a:t>   </a:t>
            </a:r>
            <a:br>
              <a:rPr lang="en-US" sz="2000" i="1" dirty="0" smtClean="0">
                <a:solidFill>
                  <a:srgbClr val="19177C"/>
                </a:solidFill>
                <a:latin typeface="Georgia"/>
              </a:rPr>
            </a:br>
            <a:r>
              <a:rPr lang="en-US" sz="2000" dirty="0">
                <a:solidFill>
                  <a:srgbClr val="19177C"/>
                </a:solidFill>
                <a:latin typeface="Georgia"/>
              </a:rPr>
              <a:t>        file:///afs/cs.pitt.edu/usr</a:t>
            </a:r>
            <a:r>
              <a:rPr lang="en-US" sz="2000" dirty="0">
                <a:solidFill>
                  <a:srgbClr val="19177C"/>
                </a:solidFill>
                <a:latin typeface="FangSong" pitchFamily="49" charset="-122"/>
                <a:ea typeface="FangSong" pitchFamily="49" charset="-122"/>
              </a:rPr>
              <a:t>0</a:t>
            </a:r>
            <a:r>
              <a:rPr lang="en-US" sz="2000" dirty="0">
                <a:solidFill>
                  <a:srgbClr val="19177C"/>
                </a:solidFill>
                <a:latin typeface="Georgia"/>
              </a:rPr>
              <a:t>/</a:t>
            </a:r>
            <a:r>
              <a:rPr lang="en-US" sz="2000" i="1" dirty="0">
                <a:solidFill>
                  <a:srgbClr val="19177C"/>
                </a:solidFill>
                <a:latin typeface="Georgia"/>
              </a:rPr>
              <a:t>&lt;username&gt;</a:t>
            </a:r>
            <a:r>
              <a:rPr lang="en-US" sz="2000" dirty="0">
                <a:solidFill>
                  <a:srgbClr val="19177C"/>
                </a:solidFill>
                <a:latin typeface="Georgia"/>
              </a:rPr>
              <a:t>/</a:t>
            </a:r>
            <a:r>
              <a:rPr lang="en-US" sz="2000" i="1" dirty="0">
                <a:solidFill>
                  <a:srgbClr val="19177C"/>
                </a:solidFill>
                <a:latin typeface="Georgia"/>
              </a:rPr>
              <a:t>&lt;svn_identifier&gt;</a:t>
            </a:r>
            <a:r>
              <a:rPr lang="en-US" sz="2000" dirty="0">
                <a:solidFill>
                  <a:srgbClr val="19177C"/>
                </a:solidFill>
                <a:latin typeface="Georgia"/>
              </a:rPr>
              <a:t>/</a:t>
            </a:r>
            <a:r>
              <a:rPr lang="en-US" sz="2000" i="1" dirty="0">
                <a:solidFill>
                  <a:srgbClr val="19177C"/>
                </a:solidFill>
                <a:latin typeface="Georgia"/>
              </a:rPr>
              <a:t>&lt;myproj&gt;</a:t>
            </a:r>
            <a:endParaRPr lang="en-US" sz="2000" i="1" dirty="0">
              <a:solidFill>
                <a:srgbClr val="000000"/>
              </a:solidFill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i="1" dirty="0">
              <a:solidFill>
                <a:srgbClr val="19177C"/>
              </a:solidFill>
              <a:latin typeface="Georgi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0484" y="1219200"/>
            <a:ext cx="63829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000" b="1" u="sng" dirty="0" smtClean="0">
                <a:solidFill>
                  <a:srgbClr val="339933"/>
                </a:solidFill>
                <a:latin typeface="+mj-lt"/>
              </a:rPr>
              <a:t>Checkout </a:t>
            </a:r>
            <a:r>
              <a:rPr lang="en-US" sz="2000" dirty="0">
                <a:latin typeface="+mj-lt"/>
              </a:rPr>
              <a:t>your working copy</a:t>
            </a: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533400" y="1828800"/>
            <a:ext cx="8512734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-15870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          </a:t>
            </a:r>
            <a:r>
              <a:rPr lang="en-US" sz="2000" dirty="0" err="1" smtClean="0">
                <a:solidFill>
                  <a:srgbClr val="19177C"/>
                </a:solidFill>
                <a:latin typeface="Georgia"/>
              </a:rPr>
              <a:t>svn</a:t>
            </a: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 checkout </a:t>
            </a:r>
            <a:br>
              <a:rPr lang="en-US" sz="2000" dirty="0" smtClean="0">
                <a:solidFill>
                  <a:srgbClr val="19177C"/>
                </a:solidFill>
                <a:latin typeface="Georgia"/>
              </a:rPr>
            </a:b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          file:///afs/cs.pitt.edu/usr</a:t>
            </a:r>
            <a:r>
              <a:rPr lang="en-US" sz="2000" dirty="0" smtClean="0">
                <a:solidFill>
                  <a:srgbClr val="19177C"/>
                </a:solidFill>
                <a:latin typeface="FangSong" pitchFamily="49" charset="-122"/>
                <a:ea typeface="FangSong" pitchFamily="49" charset="-122"/>
              </a:rPr>
              <a:t>0</a:t>
            </a: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/</a:t>
            </a:r>
            <a:r>
              <a:rPr lang="en-US" sz="2000" i="1" dirty="0" smtClean="0">
                <a:solidFill>
                  <a:srgbClr val="19177C"/>
                </a:solidFill>
                <a:latin typeface="Georgia"/>
              </a:rPr>
              <a:t>&lt;username&gt;</a:t>
            </a: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/</a:t>
            </a:r>
            <a:r>
              <a:rPr lang="en-US" sz="2000" i="1" dirty="0" smtClean="0">
                <a:solidFill>
                  <a:srgbClr val="19177C"/>
                </a:solidFill>
                <a:latin typeface="Georgia"/>
              </a:rPr>
              <a:t>&lt;svn_identifier&gt;</a:t>
            </a:r>
            <a:endParaRPr lang="en-US" sz="2000" i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1109" y="2667000"/>
            <a:ext cx="762275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b="1" u="sng" dirty="0" smtClean="0">
                <a:solidFill>
                  <a:srgbClr val="339933"/>
                </a:solidFill>
                <a:latin typeface="+mj-lt"/>
              </a:rPr>
              <a:t>Create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a directory for </a:t>
            </a:r>
            <a:r>
              <a:rPr lang="en-US" sz="2000" dirty="0" smtClean="0">
                <a:latin typeface="+mj-lt"/>
              </a:rPr>
              <a:t>your project in </a:t>
            </a:r>
            <a:r>
              <a:rPr lang="en-US" sz="2000" dirty="0">
                <a:latin typeface="+mj-lt"/>
              </a:rPr>
              <a:t>your </a:t>
            </a:r>
            <a:r>
              <a:rPr lang="en-US" sz="2000" dirty="0" smtClean="0">
                <a:latin typeface="+mj-lt"/>
              </a:rPr>
              <a:t>repository to import your project files to later</a:t>
            </a:r>
            <a:endParaRPr lang="en-US" sz="2000" dirty="0">
              <a:latin typeface="+mj-lt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04650" y="3429000"/>
            <a:ext cx="8310750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-15870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            </a:t>
            </a:r>
            <a:r>
              <a:rPr lang="en-US" sz="2000" dirty="0" err="1" smtClean="0">
                <a:solidFill>
                  <a:srgbClr val="19177C"/>
                </a:solidFill>
                <a:latin typeface="Georgia"/>
              </a:rPr>
              <a:t>svn</a:t>
            </a: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rgbClr val="19177C"/>
                </a:solidFill>
                <a:latin typeface="Georgia"/>
              </a:rPr>
              <a:t>mkdir</a:t>
            </a:r>
            <a:r>
              <a:rPr lang="en-US" sz="2000" dirty="0">
                <a:solidFill>
                  <a:srgbClr val="19177C"/>
                </a:solidFill>
                <a:latin typeface="Georgia"/>
              </a:rPr>
              <a:t> </a:t>
            </a: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 </a:t>
            </a:r>
            <a:br>
              <a:rPr lang="en-US" sz="2000" dirty="0" smtClean="0">
                <a:solidFill>
                  <a:srgbClr val="19177C"/>
                </a:solidFill>
                <a:latin typeface="Georgia"/>
              </a:rPr>
            </a:b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      file:///afs/cs.pitt.edu/usr</a:t>
            </a:r>
            <a:r>
              <a:rPr lang="en-US" sz="2000" dirty="0">
                <a:solidFill>
                  <a:srgbClr val="19177C"/>
                </a:solidFill>
                <a:latin typeface="FangSong" pitchFamily="49" charset="-122"/>
                <a:ea typeface="FangSong" pitchFamily="49" charset="-122"/>
              </a:rPr>
              <a:t>0</a:t>
            </a: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/</a:t>
            </a:r>
            <a:r>
              <a:rPr lang="en-US" sz="2000" i="1" dirty="0" smtClean="0">
                <a:solidFill>
                  <a:srgbClr val="19177C"/>
                </a:solidFill>
                <a:latin typeface="Georgia"/>
              </a:rPr>
              <a:t>&lt;username&gt;</a:t>
            </a: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/</a:t>
            </a:r>
            <a:r>
              <a:rPr lang="en-US" sz="2000" i="1" dirty="0" smtClean="0">
                <a:solidFill>
                  <a:srgbClr val="19177C"/>
                </a:solidFill>
                <a:latin typeface="Georgia"/>
              </a:rPr>
              <a:t>&lt;svn_identifier&gt;</a:t>
            </a: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/</a:t>
            </a:r>
            <a:r>
              <a:rPr lang="en-US" sz="2000" i="1" dirty="0" smtClean="0">
                <a:solidFill>
                  <a:srgbClr val="19177C"/>
                </a:solidFill>
                <a:latin typeface="Georgia"/>
              </a:rPr>
              <a:t>&lt;myproj&gt;</a:t>
            </a:r>
            <a:endParaRPr lang="en-US" sz="2000" i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10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Subversion 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5999" y="1244268"/>
            <a:ext cx="63829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000" b="1" u="sng" dirty="0" smtClean="0">
                <a:solidFill>
                  <a:srgbClr val="339933"/>
                </a:solidFill>
                <a:latin typeface="+mj-lt"/>
              </a:rPr>
              <a:t>Committing </a:t>
            </a:r>
            <a:r>
              <a:rPr lang="en-US" sz="2000" dirty="0">
                <a:latin typeface="+mj-lt"/>
              </a:rPr>
              <a:t>your changes </a:t>
            </a:r>
          </a:p>
        </p:txBody>
      </p:sp>
      <p:pic>
        <p:nvPicPr>
          <p:cNvPr id="5124" name="Picture 4" descr="http://www.automaticable.com/wp-content/uploads/2008/06/subversion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150421"/>
            <a:ext cx="1145754" cy="990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302220" y="1782632"/>
            <a:ext cx="6400800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-15870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     while in your working directory: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		</a:t>
            </a:r>
            <a:r>
              <a:rPr lang="en-US" sz="2000" dirty="0" err="1" smtClean="0">
                <a:solidFill>
                  <a:srgbClr val="19177C"/>
                </a:solidFill>
                <a:latin typeface="Georgia"/>
              </a:rPr>
              <a:t>svn</a:t>
            </a: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 commit –m  “</a:t>
            </a:r>
            <a:r>
              <a:rPr lang="en-US" sz="2000" dirty="0" err="1" smtClean="0">
                <a:solidFill>
                  <a:srgbClr val="19177C"/>
                </a:solidFill>
                <a:latin typeface="Georgia"/>
              </a:rPr>
              <a:t>some_message</a:t>
            </a: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”</a:t>
            </a:r>
            <a:endParaRPr lang="en-US" sz="2000" i="1" dirty="0">
              <a:solidFill>
                <a:srgbClr val="19177C"/>
              </a:solidFill>
              <a:latin typeface="Georgi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5999" y="2647890"/>
            <a:ext cx="63829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000" b="1" u="sng" dirty="0" smtClean="0">
                <a:solidFill>
                  <a:srgbClr val="339933"/>
                </a:solidFill>
                <a:latin typeface="+mj-lt"/>
              </a:rPr>
              <a:t>Working with revisions</a:t>
            </a:r>
            <a:endParaRPr lang="en-US" sz="2000" dirty="0">
              <a:latin typeface="+mj-lt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329929" y="3048000"/>
            <a:ext cx="6324600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-15870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          </a:t>
            </a:r>
            <a:r>
              <a:rPr lang="en-US" sz="2000" dirty="0">
                <a:solidFill>
                  <a:srgbClr val="000000"/>
                </a:solidFill>
                <a:latin typeface="+mj-lt"/>
                <a:cs typeface="Arial" pitchFamily="34" charset="0"/>
              </a:rPr>
              <a:t>Check status</a:t>
            </a:r>
            <a:r>
              <a:rPr lang="en-US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                             </a:t>
            </a:r>
            <a:r>
              <a:rPr lang="en-US" sz="2000" dirty="0" err="1">
                <a:solidFill>
                  <a:srgbClr val="19177C"/>
                </a:solidFill>
                <a:latin typeface="Georgia"/>
              </a:rPr>
              <a:t>svn</a:t>
            </a:r>
            <a:r>
              <a:rPr lang="en-US" sz="2000" dirty="0">
                <a:solidFill>
                  <a:srgbClr val="19177C"/>
                </a:solidFill>
                <a:latin typeface="Georgia"/>
              </a:rPr>
              <a:t> status </a:t>
            </a:r>
            <a:r>
              <a:rPr lang="en-US" sz="2000" i="1" dirty="0">
                <a:solidFill>
                  <a:srgbClr val="19177C"/>
                </a:solidFill>
                <a:latin typeface="Georgia"/>
              </a:rPr>
              <a:t>&lt;</a:t>
            </a:r>
            <a:r>
              <a:rPr lang="en-US" sz="2000" i="1" dirty="0" err="1">
                <a:solidFill>
                  <a:srgbClr val="19177C"/>
                </a:solidFill>
                <a:latin typeface="Georgia"/>
              </a:rPr>
              <a:t>file_name</a:t>
            </a:r>
            <a:r>
              <a:rPr lang="en-US" sz="2000" i="1" dirty="0">
                <a:solidFill>
                  <a:srgbClr val="19177C"/>
                </a:solidFill>
                <a:latin typeface="Georgia"/>
              </a:rPr>
              <a:t>&gt;</a:t>
            </a:r>
          </a:p>
        </p:txBody>
      </p:sp>
      <p:sp>
        <p:nvSpPr>
          <p:cNvPr id="3" name="Rectangle 2"/>
          <p:cNvSpPr/>
          <p:nvPr/>
        </p:nvSpPr>
        <p:spPr>
          <a:xfrm>
            <a:off x="1219200" y="3886200"/>
            <a:ext cx="701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U:</a:t>
            </a:r>
            <a:r>
              <a:rPr lang="en-US" dirty="0" smtClean="0"/>
              <a:t>   </a:t>
            </a:r>
            <a:r>
              <a:rPr lang="en-US" dirty="0"/>
              <a:t>File was updated.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A:   </a:t>
            </a:r>
            <a:r>
              <a:rPr lang="en-US" dirty="0" smtClean="0"/>
              <a:t>File </a:t>
            </a:r>
            <a:r>
              <a:rPr lang="en-US" dirty="0"/>
              <a:t>was added.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D:   </a:t>
            </a:r>
            <a:r>
              <a:rPr lang="en-US" dirty="0" smtClean="0"/>
              <a:t>File </a:t>
            </a:r>
            <a:r>
              <a:rPr lang="en-US" dirty="0"/>
              <a:t>was deleted.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R:   </a:t>
            </a:r>
            <a:r>
              <a:rPr lang="en-US" dirty="0"/>
              <a:t>File was replaced.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G</a:t>
            </a:r>
            <a:r>
              <a:rPr lang="en-US" dirty="0" smtClean="0"/>
              <a:t>:   </a:t>
            </a:r>
            <a:r>
              <a:rPr lang="en-US" dirty="0"/>
              <a:t>File was merged.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?: </a:t>
            </a:r>
            <a:r>
              <a:rPr lang="en-US" dirty="0" smtClean="0"/>
              <a:t>   </a:t>
            </a:r>
            <a:r>
              <a:rPr lang="en-US" dirty="0"/>
              <a:t>Resource is not under version control.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!:  </a:t>
            </a:r>
            <a:r>
              <a:rPr lang="en-US" dirty="0" smtClean="0"/>
              <a:t>   </a:t>
            </a:r>
            <a:r>
              <a:rPr lang="en-US" dirty="0"/>
              <a:t>Resource is missing or incomplete (removed by another tool</a:t>
            </a:r>
          </a:p>
          <a:p>
            <a:r>
              <a:rPr lang="en-US" dirty="0" smtClean="0"/>
              <a:t>       than </a:t>
            </a:r>
            <a:r>
              <a:rPr lang="en-US" dirty="0"/>
              <a:t>Subversion).</a:t>
            </a:r>
          </a:p>
        </p:txBody>
      </p:sp>
    </p:spTree>
    <p:extLst>
      <p:ext uri="{BB962C8B-B14F-4D97-AF65-F5344CB8AC3E}">
        <p14:creationId xmlns:p14="http://schemas.microsoft.com/office/powerpoint/2010/main" val="4191502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28600"/>
            <a:ext cx="3657600" cy="6858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Agenda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1219200"/>
            <a:ext cx="7275616" cy="5029200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ea typeface="+mn-ea"/>
                <a:cs typeface="+mn-cs"/>
              </a:rPr>
              <a:t>Computing resources in the </a:t>
            </a:r>
          </a:p>
          <a:p>
            <a:pPr marL="342900" indent="-342900"/>
            <a:r>
              <a:rPr lang="en-US" sz="2000" dirty="0" smtClean="0">
                <a:solidFill>
                  <a:schemeClr val="tx1"/>
                </a:solidFill>
                <a:ea typeface="+mn-ea"/>
                <a:cs typeface="+mn-cs"/>
              </a:rPr>
              <a:t>	department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000" dirty="0" smtClean="0">
              <a:solidFill>
                <a:schemeClr val="tx1"/>
              </a:solidFill>
              <a:ea typeface="+mn-ea"/>
              <a:cs typeface="+mn-cs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err="1" smtClean="0">
                <a:solidFill>
                  <a:schemeClr val="tx1"/>
                </a:solidFill>
                <a:ea typeface="+mn-ea"/>
                <a:cs typeface="+mn-cs"/>
              </a:rPr>
              <a:t>OpenAFS</a:t>
            </a:r>
            <a:r>
              <a:rPr lang="en-US" sz="2000" dirty="0" smtClean="0">
                <a:solidFill>
                  <a:schemeClr val="tx1"/>
                </a:solidFill>
                <a:ea typeface="+mn-ea"/>
                <a:cs typeface="+mn-cs"/>
              </a:rPr>
              <a:t> 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000" dirty="0" smtClean="0">
              <a:solidFill>
                <a:schemeClr val="tx1"/>
              </a:solidFill>
              <a:ea typeface="+mn-ea"/>
              <a:cs typeface="+mn-cs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ea typeface="+mn-ea"/>
                <a:cs typeface="+mn-cs"/>
              </a:rPr>
              <a:t>How to: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Get AFS tokens (Windows/Linux)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Control access to AFS files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Manage group access in AFS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Manage Subversions (</a:t>
            </a:r>
            <a:r>
              <a:rPr lang="en-US" sz="2000" dirty="0" err="1" smtClean="0">
                <a:latin typeface="+mj-lt"/>
              </a:rPr>
              <a:t>svn</a:t>
            </a:r>
            <a:r>
              <a:rPr lang="en-US" sz="2000" dirty="0" smtClean="0">
                <a:latin typeface="+mj-lt"/>
              </a:rPr>
              <a:t>) repositories 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2000" dirty="0" smtClean="0">
              <a:latin typeface="+mj-lt"/>
            </a:endParaRPr>
          </a:p>
          <a:p>
            <a:pPr marL="58738" lvl="1" indent="398463"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Using the </a:t>
            </a:r>
            <a:r>
              <a:rPr lang="en-US" sz="2000" i="1" dirty="0" smtClean="0">
                <a:solidFill>
                  <a:srgbClr val="C00000"/>
                </a:solidFill>
                <a:latin typeface="+mj-lt"/>
              </a:rPr>
              <a:t>Condor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cluster</a:t>
            </a:r>
          </a:p>
          <a:p>
            <a:pPr marL="515938" lvl="2" indent="398463"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How </a:t>
            </a:r>
            <a:r>
              <a:rPr lang="en-US" sz="2000" dirty="0">
                <a:latin typeface="+mj-lt"/>
              </a:rPr>
              <a:t>to submit </a:t>
            </a:r>
            <a:r>
              <a:rPr lang="en-US" sz="2000" dirty="0" smtClean="0">
                <a:latin typeface="+mj-lt"/>
              </a:rPr>
              <a:t>batch jobs</a:t>
            </a:r>
          </a:p>
          <a:p>
            <a:pPr marL="515938" lvl="2" indent="398463">
              <a:buFont typeface="Arial" pitchFamily="34" charset="0"/>
              <a:buChar char="•"/>
            </a:pPr>
            <a:endParaRPr lang="en-US" sz="2000" dirty="0" smtClean="0">
              <a:latin typeface="+mj-lt"/>
            </a:endParaRPr>
          </a:p>
          <a:p>
            <a:pPr algn="ctr"/>
            <a:endParaRPr lang="en-US" sz="2000" dirty="0" smtClean="0">
              <a:solidFill>
                <a:schemeClr val="tx1"/>
              </a:solidFill>
              <a:ea typeface="+mn-ea"/>
              <a:cs typeface="+mn-cs"/>
            </a:endParaRPr>
          </a:p>
        </p:txBody>
      </p:sp>
      <p:pic>
        <p:nvPicPr>
          <p:cNvPr id="6146" name="Picture 2" descr="computer, linux 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1143000"/>
            <a:ext cx="990599" cy="990600"/>
          </a:xfrm>
          <a:prstGeom prst="rect">
            <a:avLst/>
          </a:prstGeom>
          <a:noFill/>
        </p:spPr>
      </p:pic>
      <p:pic>
        <p:nvPicPr>
          <p:cNvPr id="5" name="Picture 2" descr="computer, linux 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1219200"/>
            <a:ext cx="990599" cy="990600"/>
          </a:xfrm>
          <a:prstGeom prst="rect">
            <a:avLst/>
          </a:prstGeom>
          <a:noFill/>
        </p:spPr>
      </p:pic>
      <p:pic>
        <p:nvPicPr>
          <p:cNvPr id="6" name="Picture 2" descr="computer, linux 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1295400"/>
            <a:ext cx="990599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Subversion 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5999" y="1066800"/>
            <a:ext cx="63829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2000" b="1" u="sng" dirty="0" smtClean="0">
                <a:solidFill>
                  <a:srgbClr val="339933"/>
                </a:solidFill>
                <a:latin typeface="+mj-lt"/>
              </a:rPr>
              <a:t>Adding file</a:t>
            </a:r>
            <a:endParaRPr lang="en-US" sz="2000" dirty="0">
              <a:latin typeface="+mj-lt"/>
            </a:endParaRPr>
          </a:p>
        </p:txBody>
      </p:sp>
      <p:pic>
        <p:nvPicPr>
          <p:cNvPr id="5124" name="Picture 4" descr="http://www.automaticable.com/wp-content/uploads/2008/06/subversion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150421"/>
            <a:ext cx="1145754" cy="990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302220" y="1447800"/>
            <a:ext cx="6400800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-15870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     while in your working directory: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		</a:t>
            </a:r>
            <a:r>
              <a:rPr lang="en-US" sz="2000" dirty="0" err="1" smtClean="0">
                <a:solidFill>
                  <a:srgbClr val="19177C"/>
                </a:solidFill>
                <a:latin typeface="Georgia"/>
              </a:rPr>
              <a:t>svn</a:t>
            </a: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 add </a:t>
            </a:r>
            <a:r>
              <a:rPr lang="en-US" sz="2000" i="1" dirty="0" smtClean="0">
                <a:solidFill>
                  <a:srgbClr val="19177C"/>
                </a:solidFill>
                <a:latin typeface="Georgia"/>
              </a:rPr>
              <a:t>&lt;file/</a:t>
            </a:r>
            <a:r>
              <a:rPr lang="en-US" sz="2000" i="1" dirty="0" err="1" smtClean="0">
                <a:solidFill>
                  <a:srgbClr val="19177C"/>
                </a:solidFill>
                <a:latin typeface="Georgia"/>
              </a:rPr>
              <a:t>dir_name</a:t>
            </a:r>
            <a:r>
              <a:rPr lang="en-US" sz="2000" i="1" dirty="0" smtClean="0">
                <a:solidFill>
                  <a:srgbClr val="19177C"/>
                </a:solidFill>
                <a:latin typeface="Georgia"/>
              </a:rPr>
              <a:t>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      Then </a:t>
            </a:r>
            <a:r>
              <a:rPr lang="en-US" sz="2000" dirty="0">
                <a:solidFill>
                  <a:srgbClr val="000000"/>
                </a:solidFill>
                <a:latin typeface="+mj-lt"/>
                <a:cs typeface="Arial" pitchFamily="34" charset="0"/>
              </a:rPr>
              <a:t>you need to </a:t>
            </a:r>
            <a:r>
              <a:rPr lang="en-US" sz="2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commit the added file/</a:t>
            </a:r>
            <a:r>
              <a:rPr lang="en-US" sz="2000" dirty="0" err="1" smtClean="0">
                <a:solidFill>
                  <a:srgbClr val="000000"/>
                </a:solidFill>
                <a:latin typeface="+mj-lt"/>
                <a:cs typeface="Arial" pitchFamily="34" charset="0"/>
              </a:rPr>
              <a:t>dir</a:t>
            </a:r>
            <a:endParaRPr lang="en-US" sz="2000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5999" y="2495490"/>
            <a:ext cx="63829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  </a:t>
            </a:r>
            <a:r>
              <a:rPr lang="en-US" sz="2000" b="1" u="sng" dirty="0" smtClean="0">
                <a:solidFill>
                  <a:srgbClr val="339933"/>
                </a:solidFill>
                <a:latin typeface="+mj-lt"/>
              </a:rPr>
              <a:t>Finding differences</a:t>
            </a:r>
            <a:endParaRPr lang="en-US" sz="2000" dirty="0">
              <a:latin typeface="+mj-lt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329929" y="2876490"/>
            <a:ext cx="632460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-15870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            </a:t>
            </a:r>
            <a:r>
              <a:rPr lang="en-US" sz="2000" dirty="0" err="1" smtClean="0">
                <a:solidFill>
                  <a:srgbClr val="19177C"/>
                </a:solidFill>
                <a:latin typeface="Georgia"/>
              </a:rPr>
              <a:t>svn</a:t>
            </a: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 diff </a:t>
            </a:r>
            <a:endParaRPr lang="en-US" sz="2000" i="1" dirty="0">
              <a:solidFill>
                <a:srgbClr val="19177C"/>
              </a:solidFill>
              <a:latin typeface="Georgia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329929" y="3352800"/>
            <a:ext cx="632460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-15870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            </a:t>
            </a:r>
            <a:r>
              <a:rPr lang="en-US" sz="2000" dirty="0" err="1" smtClean="0">
                <a:solidFill>
                  <a:srgbClr val="19177C"/>
                </a:solidFill>
                <a:latin typeface="Georgia"/>
              </a:rPr>
              <a:t>svn</a:t>
            </a: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 diff &lt;file/</a:t>
            </a:r>
            <a:r>
              <a:rPr lang="en-US" sz="2000" dirty="0" err="1" smtClean="0">
                <a:solidFill>
                  <a:srgbClr val="19177C"/>
                </a:solidFill>
                <a:latin typeface="Georgia"/>
              </a:rPr>
              <a:t>dir_name</a:t>
            </a: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&gt;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3400" y="3810000"/>
            <a:ext cx="63829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  </a:t>
            </a:r>
            <a:r>
              <a:rPr lang="en-US" sz="2000" b="1" u="sng" dirty="0" smtClean="0">
                <a:solidFill>
                  <a:srgbClr val="339933"/>
                </a:solidFill>
                <a:latin typeface="+mj-lt"/>
              </a:rPr>
              <a:t>Comparing revisions</a:t>
            </a:r>
            <a:endParaRPr lang="en-US" sz="2000" dirty="0">
              <a:latin typeface="+mj-lt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329929" y="4191000"/>
            <a:ext cx="632460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-15870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2000" dirty="0" smtClean="0">
                <a:solidFill>
                  <a:srgbClr val="19177C"/>
                </a:solidFill>
                <a:latin typeface="Georgia"/>
              </a:rPr>
              <a:t>             svn </a:t>
            </a:r>
            <a:r>
              <a:rPr lang="pt-BR" sz="2000" dirty="0">
                <a:solidFill>
                  <a:srgbClr val="19177C"/>
                </a:solidFill>
                <a:latin typeface="Georgia"/>
              </a:rPr>
              <a:t>compare -r R1:R2 </a:t>
            </a:r>
            <a:r>
              <a:rPr lang="pt-BR" sz="2000" i="1" dirty="0">
                <a:solidFill>
                  <a:srgbClr val="19177C"/>
                </a:solidFill>
                <a:latin typeface="Georgia"/>
              </a:rPr>
              <a:t>&lt;filename&gt;</a:t>
            </a:r>
            <a:endParaRPr lang="en-US" sz="2000" i="1" dirty="0">
              <a:solidFill>
                <a:srgbClr val="19177C"/>
              </a:solidFill>
              <a:latin typeface="Georgia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" y="4648200"/>
            <a:ext cx="63829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  </a:t>
            </a:r>
            <a:r>
              <a:rPr lang="en-US" sz="2000" b="1" u="sng" dirty="0" smtClean="0">
                <a:solidFill>
                  <a:srgbClr val="339933"/>
                </a:solidFill>
                <a:latin typeface="+mj-lt"/>
              </a:rPr>
              <a:t>Revert local edits</a:t>
            </a:r>
            <a:endParaRPr lang="en-US" sz="2000" dirty="0">
              <a:latin typeface="+mj-lt"/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296282" y="5105400"/>
            <a:ext cx="632460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-15870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2000" dirty="0" smtClean="0">
                <a:solidFill>
                  <a:srgbClr val="19177C"/>
                </a:solidFill>
                <a:latin typeface="Georgia"/>
              </a:rPr>
              <a:t>             </a:t>
            </a:r>
            <a:r>
              <a:rPr lang="en-US" sz="2000" dirty="0" err="1">
                <a:solidFill>
                  <a:srgbClr val="19177C"/>
                </a:solidFill>
                <a:latin typeface="Georgia"/>
              </a:rPr>
              <a:t>svn</a:t>
            </a:r>
            <a:r>
              <a:rPr lang="en-US" sz="2000" dirty="0">
                <a:solidFill>
                  <a:srgbClr val="19177C"/>
                </a:solidFill>
                <a:latin typeface="Georgia"/>
              </a:rPr>
              <a:t> revert </a:t>
            </a:r>
            <a:r>
              <a:rPr lang="en-US" sz="2000" i="1" dirty="0">
                <a:solidFill>
                  <a:srgbClr val="19177C"/>
                </a:solidFill>
                <a:latin typeface="Georgia"/>
              </a:rPr>
              <a:t>&lt;filename&gt;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2306" y="5562600"/>
            <a:ext cx="63829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b="1" u="sng" dirty="0">
                <a:solidFill>
                  <a:srgbClr val="339933"/>
                </a:solidFill>
                <a:latin typeface="+mj-lt"/>
              </a:rPr>
              <a:t>Revert to Previous Revisions</a:t>
            </a:r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1295400" y="6000690"/>
            <a:ext cx="632460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-15870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 </a:t>
            </a:r>
            <a:r>
              <a:rPr lang="en-US" sz="2000" dirty="0" smtClean="0"/>
              <a:t>         </a:t>
            </a:r>
            <a:r>
              <a:rPr lang="en-US" sz="2000" dirty="0" err="1">
                <a:solidFill>
                  <a:srgbClr val="19177C"/>
                </a:solidFill>
                <a:latin typeface="Georgia"/>
              </a:rPr>
              <a:t>svn</a:t>
            </a:r>
            <a:r>
              <a:rPr lang="en-US" sz="2000" dirty="0">
                <a:solidFill>
                  <a:srgbClr val="19177C"/>
                </a:solidFill>
                <a:latin typeface="Georgia"/>
              </a:rPr>
              <a:t> update -r </a:t>
            </a:r>
            <a:r>
              <a:rPr lang="en-US" sz="2000" dirty="0" err="1">
                <a:solidFill>
                  <a:srgbClr val="19177C"/>
                </a:solidFill>
                <a:latin typeface="Georgia"/>
              </a:rPr>
              <a:t>R</a:t>
            </a:r>
            <a:endParaRPr lang="en-US" sz="2000" dirty="0">
              <a:solidFill>
                <a:srgbClr val="19177C"/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552695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5791200" cy="685800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</a:rPr>
              <a:t>The </a:t>
            </a:r>
            <a:r>
              <a:rPr lang="en-US" sz="2500" b="1" i="1" dirty="0" err="1" smtClean="0">
                <a:solidFill>
                  <a:schemeClr val="accent1">
                    <a:lumMod val="75000"/>
                  </a:schemeClr>
                </a:solidFill>
              </a:rPr>
              <a:t>Maté</a:t>
            </a:r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</a:rPr>
              <a:t> Cluster</a:t>
            </a:r>
            <a:endParaRPr lang="en-US" sz="2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AutoShape 2" descr="data:image/jpg;base64,/9j/4AAQSkZJRgABAQAAAQABAAD/2wCEAAkGBhESEBQUEhQVFRUUFBwXFhYVFxUYFhoXFhwXFxkXHBgYHiYeGBsjGhYYHy8hIycpLCwsHR4xNTAqNScrMCkBCQoKDgwOGg8PGi0hHyQsKS0xNSwxLSosLywqKS0sMik1LDEsLTQvLS0uKjQsNTQyMjUsNS8pLiwvLCkvLCwpL//AABEIAHgArAMBIgACEQEDEQH/xAAcAAACAwEBAQEAAAAAAAAAAAAABgQFBwMCAQj/xABHEAACAQMCAgUHCAUMAgMAAAABAgMABBESIQUxBgcTQVEiMmFxkZOhFiNCVHKBsdEUM1KCkhVTYmNzorKzwdLh8Bd0JDVV/8QAGgEBAAMBAQEAAAAAAAAAAAAAAAECBAUDBv/EADIRAAEDAwIDBgUDBQAAAAAAAAEAAhEDBCESMQVBURNhcYGR4SJCUqGxFNHxMjNDwfD/2gAMAwEAAhEDEQA/ANxooooiKKhX/GIIcdq4UnkNy3fvpXJxsd8YrxBx+2dQyzR4PLLKD7Dgj76mDEorCivmaqNEjIH7VgzYIwAFHo09/pye+gEoriiqS1v5u2RWZWViQfIwdgTzz6Ku6lzS0wURRRRVURRRRREUUUURFFFFERRRRREUUUURFFFFERRVXxLpLbwHDvkjzggLleXnBc6ee2edEHSizcqFuYCz4Cr2seoluQ05zn0c6todEwipOkw+cl+yn4NWH9L1Gs7Dn4Cv0fxXh8TqS6KxOFyQM7kAfjUKTotZdr5VtAwcbZiQ+UvPmO8H4Guzw3irbPBbPmoNPUJVvafq1+yPwFV8MUpTSBHhfJB1Nvp2zjTtvmrC5k0Icc+Sj0nYD24pP6TW4ywbLCMAKDyGVBJxyyTneuTRYajw0GFbZsq8sLCQvHI2gAZOAWJ3BGNwPGovSiQl9GTp7LVpBwC2oDJ8axvivSy9gdEiuZUQMAFDbAZ5Y8K3DjPCxKykMVZho2Ckac6idx3AfhXQurN9m5jqxBnp3KoOowFjnSDpde2wKwXDouScDSRk/aBraujly0lnbu51M8CMx8SVBJ29NKHFeqa2ncB5psMDyMY3GP6HpNO3D7NYIY4lJ0xRhAWxnCADJ7uQq/ELm1rUmCi2HCZxE7eqgNIOV8m4kFYqFdyOekbDlzJwM7jbNcl49BtliucbMrAgnuO21cYr2P5zylGZNtRCnGlN8E8jVVxS5QqQHU8uTKe8emuYxgcN1Y4TXRS70nupAdKuyAKG8nYk5b6XPG3dWZcZ6y+IWo0xyKwGcGRAzd53bvrZacOrXf8AbhVLgFt9FReGXBkgidubxqxxyyygn8alVzjhWRRRRREUUUURFFFFESH0mP67+0P4LWSdvp4jbMBrK3EZCggEkODjJ2GfTWtX1zcTz3IU2ypHMYgHtu0c4RDqL9ou/leHdUK24Y3bLNN2BwrIBHbrHpdmQ6ydTZPzYAIxjPpr6CxvzQpGmWSCCJnqI6KOz1ZV1c9LpyFBsZB5YP6+27t8ef6Km8N4g12zmWJ4hFpKoZEbJbXlsxk+GMZ7qqrhvKT1k+wH868xcQkiZjGVGoAHUurzdWMbj9o1zjaSDp3VicBXFzGy+bI4AOQM5AO/iCcb0n8S6TGRS8lvcgaAX0S2mDpXdgCSdwOVTZOPTsuSY9/6B/3VR3a5jKZ5oVz6xjNa6FmTnY9yq4xhXtv1UWNykUzPcHWqyDykHnAMMgLTZe8UEZL6S53VANhhSNRJ7hk4/drOLbppxCKGONZLfSiKi/MNnCgAb9rzwPCu3D+mMrsVu3hCJGQmiNk8oldj5TZ2HorydbXlbSa0kDvmJ81cw2YTDd9ZtrGymdZIyrEYVTICpXnlR47Ypj4TfJeQpOueycakUjBI8WHrHL/owfpbcrIToOr1A/lUzgfWVxC2tYoE7AJGmkao3LgZPM6xvv4V0LngoNFr7eS4nIkbfZUa8zC3UYZmkIyqAhds8vOPwx9xpXu+mfYuZOw+abSfOHaYwPKCgFc4xtq7qzeTri4kEKgW2NOP1T+GP5yp3Hel1m8KhZgSEUEYbngZHKs9Hg1ZjwLhhAPTP4lSak/0pss+l0HFLow2+tHERZu1j2CowBIKvucuNsffVbxrqk7cyH9JwFG+Is78yPP7hS/1PxSNxCWaNSU7Fog+PJEjNEwB/dBb1CtjmjYYiUhRpyxIyxyTnGdgTvuc86i7qO4fcGnaPMADoc8xsjQCJcFKsLfs4o0BzoRVzyzpAGfhXeqU3c0Y0hlYDYFgdWPTpIB9lWdjcGSJHIwWUEgekVxXNIyUXeiiiqoiiiiiIooooiQbcfP3g3Gb7G3PBEAPwNXt/wAGtwvmBQoOSNmxvnLDc7eNUVv+uvd8f/MJB9ISEjn6RXPjPEJ5F7AyHNwywqQqDaU6X5DYqms/Gtuk6Q7lCDuVhwHoos1vFNLLcB5V7TAlICiTylXHdhSo+6px6CQfztz75vypiRAAABgDYAdw8K53N5HGMyOqDxZgv41l7Rw5lSATgJe/8e22Mdpce+auT9XVp+3ce+amaG6R11IysPFSCPaK8u9XbVqcnH1KgjOUpv1bWXjcbf1zVGl6trH+v981Nsj1FkkrQypV+o+pUFKMnVpYf1/vmqJL1aWHhN75qbpZKhyyVtZUq/WfUqEoy9W1h4S+9eokvV1Yfsye9amuaWoU0tbmPqn5j6n91VVfCuELZhhbSzxBjlgsmcnAGdwe4D2V9vuK3KI7i6uMhD9Nd8ZIHm+NdZpahAB5oUIJVpQWA56Isyt8I8ffUVaNMMdUc0E5OeqkTstChgudESyIDJ2Y1MXA1OoGrkvMnJq84dAUhjVsZVADjlkCk/jnTSWEhniUqGyNJOoYzjDHyTkbH0E1O6G9YUXEZJUjikjMSqTrKEHUSNtJPhXDda3HZ9oW/COfiryE10UUVjRFFFFERRRRRFnsLfP3v/tt/lxV34PH2vEIh3Qo8zetvmo/8Uh/dqFrxcXv/tt/lxVedA4M/pMx+nKIlP8AQgGP8xpa6Tzpth3qOa6dPelpsoVEY1TzHTGOePFsd+MgAd5Iqm4R1YiVe24jJJLM+5XWQFz9EnmT6sAd1cOOjtekVqj7rGgYD0gO+f4gPZWhu1cRrRVeS7YYXdqVnWNCmyjhzxqJG8EmADyGFmfSTos3DALuwd1VCO1jY6gVJx+8uTgg8s5Bp1teNxyWqXBIWNow5J5KO/PqORVd1g3Spw64z9JQg9JZl/0BP3UqcSmaLo9En0pQqgd+HdpPwA9tJFB7tO2mfNezWOv6FJ1U/F2mieZaROesJsvellnGFLzoA41LzJK+OAMgeuusd6kiB42Do3JlOQf++FVPBui0EECo8SSOVHas6qxLEbqCeSjkMY5VRdFpFtpOIxjJhgYuBn9jXkeshQPuFa2VqlNze0Ag/bErGbO3qsqfpy4lkbxDgTGOm/n3Jj4lxWGEAyyJHnlqO59IUZJHpxiokPEopgTFIsgHPSdxnxBwQPTjFKXA+NWhaSe7cNcSOcB42dUQYxpGCvo9AAxXaTits19avbEFnfs5giFFZHIUZGACcFu7uHhUs4iRD5bE7fNHVbHcF0k04fqAJ1R8EgTG23KZ35JgnlAxllXU2ldRxqY9w8TuKrry9iRijyxo4OCpYkg+B0ggH1moPHYjNcWsIYqAGlZhzVcnLD06Ysj1ivV4IRbzARRqixMQNKlgxwqHWRqLamBznxroOurgmqaQbpZzM8hsslOytwKIqlxdU5CMS6Ac/wDd4Xu6JU4P45BB3BBGxBG+RXfo3JGr3dzKfm7W0bP2pTn26YsfvVVbrDApOSIF/vlnUfcrrVV0o4jo4XHbhlR+JXZZnJAAt4SsSlj3KXXV6s1uu65dZMcRBfH7rlVqYp1nMBmCR6GFWWN1dhre4upXMXFDMulmYrG2v5tgCcL84FIx9HPdWkdVHRe7s7i4N1F2YlRQmWU5KliR5JO+DVb1hjhkvCDBb3dsWtY42gCzR6i0IZSAAdyyE+s4pv6v+k/6dwyGWTyvJ7OUjmksexJ8M7OD3aq5NO9qU7d9uI0uifL+EDAXLOrLo7LxPjvE4WvLmFYZGZezdsbuFxgnAHqpm/8ABx//AFL3+L/mlHhd7xKLj/FDw6KKaQyMHEpwAusYI8pcnNNkXSXpS3m2dk2OeJAfwmrIqpg47dtwXgblHad4E0o8u7F5HwpbxwX5eilLo71TvxC2ju+I3108s6CQLG4CqrjUo3BGcEbAADlWoce4HFeWslvODolXDY5g8wwPiCAR6qy2Doj0k4WNFjPHdW6+ZHJpBA540v5vqVsUREdpf8C4jbRrPNdWF0+grIC7RnKgnbOnGoNkYBGoY2rZKyrgXXHPHcpbcXtGtHkICyDUIyTsMq2cLnbUGIHfitVoiyy/uhHNfseSXDsf3Yoz/pT90W4eYLOCNhhhGC/9o/lv/fY1ntzb9rxCaDul4gA32ESKR/aqEffWqM1a67vgY3uUBI3WDwScTQ31quqSDZ1AySoJIOBuRuwIG+D6K9WvWpYsmZC8b96FCxB8AV2Pwpxd6r57OJm1NHGW8SiE+0jNYuxeHFzDE9V023dJ9JtO4YTp2IMGOhwZCQ7mSfjEqYRorGNtRZtmkPo7i2NhjIXJJNfOsgs7WlvCuWyzqi+CgKoH3Kw+6nmWT4UoyW0j8YMjIwjgt9KOVYKWI7mIwTmRuXhVatuQzSTJeQCVutL0Oq6w0NZSa4tb3xGTzJJXq66wLbRrQs0rebBpbV2h+idsYDeG57hUPg/AnS0mSU4mugxcn6JYEIpP2jk+Gcd1MEjgNqAXUfpBV1fxY1fGoU0ldKnYuqOmsZgECMb8/FYHXzKbNFs0tkgmTJxkDYYBz1KX+B9IY4YBBO/YSwZVlZDuMlgRpByd8b+APfUyy49NKXcDRb6SsWpQJZH/AGwRuFHPbbkNzmpM1yds4OOWpVbHqLA4qDc3BJySSfE1ot+G1QWh7hpb0EE+JU176i/W9tOHP3kyBO8COfftyUMMDd3bjlFGkC+vyVb/AAP7ai8WJNvoHOeZIx6lyx+LJUq7vnYYZiRz3PxqGOIyIMI7KM52ON/H11ubwp5tX0NWXkknxKqOIgXNOvpwwNAE/SIGY65XLjdz5chQZwSqD7PkIPgor70U4Bb8S4vKJlV7Th1utsgJIRnQac8xnLCZ8/Zr70fs+3vraLuMwdvsw5lPtKqPvrUeKcDtoY1WGGKMPNqYIiqGISTBIA3NZ+LR2jKDdgPz7Bc0GZJVVb9XfA5JNMdtbuAuToYsQcgDOG2zSp1ayfyZxq94W5xHKTJb55bDUoGeZMZwfSlVvTVyCSCQfEEg+0Uz9U0Fu9gtxcIjyxTuscrqHlUDDBVYgtzLED0mvK54WaFuLjVIJAiOo9k1SYVB0WQHjvGBjYyAEctu2Xwr70supISzRO0ZxjMbFDjwypG1aXNBYq0rmIQyPhncIEkfB1ecBltxUCXoPZ3KBzql56gJWAJ7wCORHx+NefD7qlbOmq0keAP5Vi0uCQOHfyld9H53t7i4NxDdlxpkcyPGqANGDnJ87UB4imrot128OmgT9Jl/R51UCRJA2NQ2JVgCME74O4ph4JYWnDYWWIFYWkLblmcSEbqQdzsu2P8Amq3iMfArmRmuorcOObTosbHOfpHGrl41nuXi4rPqUmnSTO23omktwUj9ZvSa3409tYcOzPL22tpQrBUXBU7kA48rJPLyR31t0a4AHPAxmqjozw+wjizYpAI2OC0ATBI5gsvMj0mrmspEYKLPOjFtr41fueUDn+OdYwPvCRt/FT271AveiNjNIZJbaB3bzmaNSxwMDJxvttXH5C8N+p2/uk/KrF07opkklRZZa8fIThv1O390n5UfIPhv1O290n5VcVI5KFHllqHLNVp8g+G/Urb3SflR8g+G/U7b3SflXs26A5JCXZpahTTU3/IPhv1O290n5UfILhn1K290n5VobfgfL9/ZRCQppqgzTVpfyC4Z9StvdJ+VHyC4Z9StvdJ+Ve7eLAfJ9/ZRpWTTTVBmlrZvkDwz6lbe6T8qPkDwz6lbe5T8q0N44B/j+/smhI3VJZa7uaY8oohGPtSnUf7sa+2tRvLFJVAcEgHIwSDnBHMegmuXDOD29spS3ijiUnJEahQTyyQOZwKmVxbq4NxWNXaVYCEv3XQOwk/WQ6vW8n+6utl0ftrQRpboIk7RjgFsElHyTk7nYVd14kiVhhgCPAgEfGvJ1V7hpLiR44U7KqvZB4j2ijgbvpfSFI7Q7lsdy+g1YfyfF/Np/Cv5V2jiVRhQAPAAAfCjny3SgwqDpChzExVV+cwSGO/zcuMjArJenDjfce0VvEkSsMMAR4EAj41y/k+L+bT+Ffyrdw+//Ru1aZ84/wBKH/EkrqU/+qX+2k/xU+14iiVRhQAPAAAfCvdZLmt29Z9WI1En1KAQIRRRRXgpRRRRREUUUURFFFFERRRRREUUUURFFFFERRRRREUUUURFFFFERRRRRF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81000" y="1447800"/>
            <a:ext cx="8229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  The department operates a cluster of 16 </a:t>
            </a:r>
            <a:r>
              <a:rPr lang="en-US" sz="2000" dirty="0" err="1" smtClean="0">
                <a:latin typeface="+mj-lt"/>
              </a:rPr>
              <a:t>SunFire</a:t>
            </a:r>
            <a:r>
              <a:rPr lang="en-US" sz="2000" dirty="0" smtClean="0">
                <a:latin typeface="+mj-lt"/>
              </a:rPr>
              <a:t> X2100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 compute servers, each with dual 2.4GHz 64-bit AMD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 </a:t>
            </a:r>
            <a:r>
              <a:rPr lang="en-US" sz="2000" dirty="0" err="1" smtClean="0">
                <a:latin typeface="+mj-lt"/>
              </a:rPr>
              <a:t>Opteron</a:t>
            </a:r>
            <a:r>
              <a:rPr lang="en-US" sz="2000" dirty="0" smtClean="0">
                <a:latin typeface="+mj-lt"/>
              </a:rPr>
              <a:t> processors and 4GB RAM. 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  This cluster runs the </a:t>
            </a:r>
            <a:r>
              <a:rPr lang="en-US" sz="2000" b="1" i="1" dirty="0" smtClean="0">
                <a:solidFill>
                  <a:srgbClr val="C00000"/>
                </a:solidFill>
                <a:latin typeface="+mj-lt"/>
              </a:rPr>
              <a:t>Condor</a:t>
            </a:r>
            <a:r>
              <a:rPr lang="en-US" sz="2000" dirty="0" smtClean="0">
                <a:latin typeface="+mj-lt"/>
              </a:rPr>
              <a:t> distributed processing 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  manager on Red Hat Enterprise Linux 4.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  The control machine for this cluster is </a:t>
            </a:r>
          </a:p>
          <a:p>
            <a:r>
              <a:rPr lang="en-US" sz="2000" dirty="0" smtClean="0">
                <a:latin typeface="+mj-lt"/>
              </a:rPr>
              <a:t>		   </a:t>
            </a:r>
            <a:r>
              <a:rPr lang="en-US" sz="2000" dirty="0" smtClean="0">
                <a:solidFill>
                  <a:srgbClr val="3366CC"/>
                </a:solidFill>
                <a:latin typeface="+mj-lt"/>
              </a:rPr>
              <a:t>s1.mate.cs.pitt.edu</a:t>
            </a:r>
          </a:p>
          <a:p>
            <a:endParaRPr lang="en-US" sz="2000" dirty="0" smtClean="0">
              <a:solidFill>
                <a:srgbClr val="3366CC"/>
              </a:solidFill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  For a complete reference guide visit</a:t>
            </a:r>
          </a:p>
          <a:p>
            <a:r>
              <a:rPr lang="en-US" sz="2000" dirty="0" smtClean="0"/>
              <a:t>  	</a:t>
            </a:r>
            <a:r>
              <a:rPr lang="en-US" sz="2000" dirty="0" smtClean="0">
                <a:solidFill>
                  <a:srgbClr val="3366CC"/>
                </a:solidFill>
                <a:latin typeface="+mj-lt"/>
              </a:rPr>
              <a:t>http://www.cs.wisc.edu/condor/manual/v7.4/</a:t>
            </a:r>
          </a:p>
        </p:txBody>
      </p:sp>
      <p:pic>
        <p:nvPicPr>
          <p:cNvPr id="29698" name="Picture 2" descr="cluster 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0"/>
            <a:ext cx="1219200" cy="12192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5791200" cy="685800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</a:rPr>
              <a:t>The </a:t>
            </a:r>
            <a:r>
              <a:rPr lang="en-US" sz="2500" b="1" i="1" dirty="0" err="1" smtClean="0">
                <a:solidFill>
                  <a:schemeClr val="accent1">
                    <a:lumMod val="75000"/>
                  </a:schemeClr>
                </a:solidFill>
              </a:rPr>
              <a:t>Maté</a:t>
            </a:r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</a:rPr>
              <a:t> Cluster</a:t>
            </a:r>
            <a:endParaRPr lang="en-US" sz="2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AutoShape 2" descr="data:image/jpg;base64,/9j/4AAQSkZJRgABAQAAAQABAAD/2wCEAAkGBhESEBQUEhQVFRUUFBwXFhYVFxUYFhoXFhwXFxkXHBgYHiYeGBsjGhYYHy8hIycpLCwsHR4xNTAqNScrMCkBCQoKDgwOGg8PGi0hHyQsKS0xNSwxLSosLywqKS0sMik1LDEsLTQvLS0uKjQsNTQyMjUsNS8pLiwvLCkvLCwpL//AABEIAHgArAMBIgACEQEDEQH/xAAcAAACAwEBAQEAAAAAAAAAAAAABgQFBwMCAQj/xABHEAACAQMCAgUHCAUMAgMAAAABAgMABBESIQUxBgcTQVEiMmFxkZOhFiNCVHKBsdEUM1KCkhVTYmNzorKzwdLh8Bd0JDVV/8QAGgEBAAMBAQEAAAAAAAAAAAAAAAECBAUDBv/EADIRAAEDAwIDBgUDBQAAAAAAAAEAAhEDBCESMQVBURNhcYGR4SJCUqGxFNHxMjNDwfD/2gAMAwEAAhEDEQA/ANxooooiKKhX/GIIcdq4UnkNy3fvpXJxsd8YrxBx+2dQyzR4PLLKD7Dgj76mDEorCivmaqNEjIH7VgzYIwAFHo09/pye+gEoriiqS1v5u2RWZWViQfIwdgTzz6Ku6lzS0wURRRRVURRRRREUUUURFFFFERRRRREUUUURFFFFERRVXxLpLbwHDvkjzggLleXnBc6ee2edEHSizcqFuYCz4Cr2seoluQ05zn0c6todEwipOkw+cl+yn4NWH9L1Gs7Dn4Cv0fxXh8TqS6KxOFyQM7kAfjUKTotZdr5VtAwcbZiQ+UvPmO8H4Guzw3irbPBbPmoNPUJVvafq1+yPwFV8MUpTSBHhfJB1Nvp2zjTtvmrC5k0Icc+Sj0nYD24pP6TW4ywbLCMAKDyGVBJxyyTneuTRYajw0GFbZsq8sLCQvHI2gAZOAWJ3BGNwPGovSiQl9GTp7LVpBwC2oDJ8axvivSy9gdEiuZUQMAFDbAZ5Y8K3DjPCxKykMVZho2Ckac6idx3AfhXQurN9m5jqxBnp3KoOowFjnSDpde2wKwXDouScDSRk/aBraujly0lnbu51M8CMx8SVBJ29NKHFeqa2ncB5psMDyMY3GP6HpNO3D7NYIY4lJ0xRhAWxnCADJ7uQq/ELm1rUmCi2HCZxE7eqgNIOV8m4kFYqFdyOekbDlzJwM7jbNcl49BtliucbMrAgnuO21cYr2P5zylGZNtRCnGlN8E8jVVxS5QqQHU8uTKe8emuYxgcN1Y4TXRS70nupAdKuyAKG8nYk5b6XPG3dWZcZ6y+IWo0xyKwGcGRAzd53bvrZacOrXf8AbhVLgFt9FReGXBkgidubxqxxyyygn8alVzjhWRRRRREUUUURFFFFESH0mP67+0P4LWSdvp4jbMBrK3EZCggEkODjJ2GfTWtX1zcTz3IU2ypHMYgHtu0c4RDqL9ou/leHdUK24Y3bLNN2BwrIBHbrHpdmQ6ydTZPzYAIxjPpr6CxvzQpGmWSCCJnqI6KOz1ZV1c9LpyFBsZB5YP6+27t8ef6Km8N4g12zmWJ4hFpKoZEbJbXlsxk+GMZ7qqrhvKT1k+wH868xcQkiZjGVGoAHUurzdWMbj9o1zjaSDp3VicBXFzGy+bI4AOQM5AO/iCcb0n8S6TGRS8lvcgaAX0S2mDpXdgCSdwOVTZOPTsuSY9/6B/3VR3a5jKZ5oVz6xjNa6FmTnY9yq4xhXtv1UWNykUzPcHWqyDykHnAMMgLTZe8UEZL6S53VANhhSNRJ7hk4/drOLbppxCKGONZLfSiKi/MNnCgAb9rzwPCu3D+mMrsVu3hCJGQmiNk8oldj5TZ2HorydbXlbSa0kDvmJ81cw2YTDd9ZtrGymdZIyrEYVTICpXnlR47Ypj4TfJeQpOueycakUjBI8WHrHL/owfpbcrIToOr1A/lUzgfWVxC2tYoE7AJGmkao3LgZPM6xvv4V0LngoNFr7eS4nIkbfZUa8zC3UYZmkIyqAhds8vOPwx9xpXu+mfYuZOw+abSfOHaYwPKCgFc4xtq7qzeTri4kEKgW2NOP1T+GP5yp3Hel1m8KhZgSEUEYbngZHKs9Hg1ZjwLhhAPTP4lSak/0pss+l0HFLow2+tHERZu1j2CowBIKvucuNsffVbxrqk7cyH9JwFG+Is78yPP7hS/1PxSNxCWaNSU7Fog+PJEjNEwB/dBb1CtjmjYYiUhRpyxIyxyTnGdgTvuc86i7qO4fcGnaPMADoc8xsjQCJcFKsLfs4o0BzoRVzyzpAGfhXeqU3c0Y0hlYDYFgdWPTpIB9lWdjcGSJHIwWUEgekVxXNIyUXeiiiqoiiiiiIooooiQbcfP3g3Gb7G3PBEAPwNXt/wAGtwvmBQoOSNmxvnLDc7eNUVv+uvd8f/MJB9ISEjn6RXPjPEJ5F7AyHNwywqQqDaU6X5DYqms/Gtuk6Q7lCDuVhwHoos1vFNLLcB5V7TAlICiTylXHdhSo+6px6CQfztz75vypiRAAABgDYAdw8K53N5HGMyOqDxZgv41l7Rw5lSATgJe/8e22Mdpce+auT9XVp+3ce+amaG6R11IysPFSCPaK8u9XbVqcnH1KgjOUpv1bWXjcbf1zVGl6trH+v981Nsj1FkkrQypV+o+pUFKMnVpYf1/vmqJL1aWHhN75qbpZKhyyVtZUq/WfUqEoy9W1h4S+9eokvV1Yfsye9amuaWoU0tbmPqn5j6n91VVfCuELZhhbSzxBjlgsmcnAGdwe4D2V9vuK3KI7i6uMhD9Nd8ZIHm+NdZpahAB5oUIJVpQWA56Isyt8I8ffUVaNMMdUc0E5OeqkTstChgudESyIDJ2Y1MXA1OoGrkvMnJq84dAUhjVsZVADjlkCk/jnTSWEhniUqGyNJOoYzjDHyTkbH0E1O6G9YUXEZJUjikjMSqTrKEHUSNtJPhXDda3HZ9oW/COfiryE10UUVjRFFFFERRRRRFnsLfP3v/tt/lxV34PH2vEIh3Qo8zetvmo/8Uh/dqFrxcXv/tt/lxVedA4M/pMx+nKIlP8AQgGP8xpa6Tzpth3qOa6dPelpsoVEY1TzHTGOePFsd+MgAd5Iqm4R1YiVe24jJJLM+5XWQFz9EnmT6sAd1cOOjtekVqj7rGgYD0gO+f4gPZWhu1cRrRVeS7YYXdqVnWNCmyjhzxqJG8EmADyGFmfSTos3DALuwd1VCO1jY6gVJx+8uTgg8s5Bp1teNxyWqXBIWNow5J5KO/PqORVd1g3Spw64z9JQg9JZl/0BP3UqcSmaLo9En0pQqgd+HdpPwA9tJFB7tO2mfNezWOv6FJ1U/F2mieZaROesJsvellnGFLzoA41LzJK+OAMgeuusd6kiB42Do3JlOQf++FVPBui0EECo8SSOVHas6qxLEbqCeSjkMY5VRdFpFtpOIxjJhgYuBn9jXkeshQPuFa2VqlNze0Ag/bErGbO3qsqfpy4lkbxDgTGOm/n3Jj4lxWGEAyyJHnlqO59IUZJHpxiokPEopgTFIsgHPSdxnxBwQPTjFKXA+NWhaSe7cNcSOcB42dUQYxpGCvo9AAxXaTits19avbEFnfs5giFFZHIUZGACcFu7uHhUs4iRD5bE7fNHVbHcF0k04fqAJ1R8EgTG23KZ35JgnlAxllXU2ldRxqY9w8TuKrry9iRijyxo4OCpYkg+B0ggH1moPHYjNcWsIYqAGlZhzVcnLD06Ysj1ivV4IRbzARRqixMQNKlgxwqHWRqLamBznxroOurgmqaQbpZzM8hsslOytwKIqlxdU5CMS6Ac/wDd4Xu6JU4P45BB3BBGxBG+RXfo3JGr3dzKfm7W0bP2pTn26YsfvVVbrDApOSIF/vlnUfcrrVV0o4jo4XHbhlR+JXZZnJAAt4SsSlj3KXXV6s1uu65dZMcRBfH7rlVqYp1nMBmCR6GFWWN1dhre4upXMXFDMulmYrG2v5tgCcL84FIx9HPdWkdVHRe7s7i4N1F2YlRQmWU5KliR5JO+DVb1hjhkvCDBb3dsWtY42gCzR6i0IZSAAdyyE+s4pv6v+k/6dwyGWTyvJ7OUjmksexJ8M7OD3aq5NO9qU7d9uI0uifL+EDAXLOrLo7LxPjvE4WvLmFYZGZezdsbuFxgnAHqpm/8ABx//AFL3+L/mlHhd7xKLj/FDw6KKaQyMHEpwAusYI8pcnNNkXSXpS3m2dk2OeJAfwmrIqpg47dtwXgblHad4E0o8u7F5HwpbxwX5eilLo71TvxC2ju+I3108s6CQLG4CqrjUo3BGcEbAADlWoce4HFeWslvODolXDY5g8wwPiCAR6qy2Doj0k4WNFjPHdW6+ZHJpBA540v5vqVsUREdpf8C4jbRrPNdWF0+grIC7RnKgnbOnGoNkYBGoY2rZKyrgXXHPHcpbcXtGtHkICyDUIyTsMq2cLnbUGIHfitVoiyy/uhHNfseSXDsf3Yoz/pT90W4eYLOCNhhhGC/9o/lv/fY1ntzb9rxCaDul4gA32ESKR/aqEffWqM1a67vgY3uUBI3WDwScTQ31quqSDZ1AySoJIOBuRuwIG+D6K9WvWpYsmZC8b96FCxB8AV2Pwpxd6r57OJm1NHGW8SiE+0jNYuxeHFzDE9V023dJ9JtO4YTp2IMGOhwZCQ7mSfjEqYRorGNtRZtmkPo7i2NhjIXJJNfOsgs7WlvCuWyzqi+CgKoH3Kw+6nmWT4UoyW0j8YMjIwjgt9KOVYKWI7mIwTmRuXhVatuQzSTJeQCVutL0Oq6w0NZSa4tb3xGTzJJXq66wLbRrQs0rebBpbV2h+idsYDeG57hUPg/AnS0mSU4mugxcn6JYEIpP2jk+Gcd1MEjgNqAXUfpBV1fxY1fGoU0ldKnYuqOmsZgECMb8/FYHXzKbNFs0tkgmTJxkDYYBz1KX+B9IY4YBBO/YSwZVlZDuMlgRpByd8b+APfUyy49NKXcDRb6SsWpQJZH/AGwRuFHPbbkNzmpM1yds4OOWpVbHqLA4qDc3BJySSfE1ot+G1QWh7hpb0EE+JU176i/W9tOHP3kyBO8COfftyUMMDd3bjlFGkC+vyVb/AAP7ai8WJNvoHOeZIx6lyx+LJUq7vnYYZiRz3PxqGOIyIMI7KM52ON/H11ubwp5tX0NWXkknxKqOIgXNOvpwwNAE/SIGY65XLjdz5chQZwSqD7PkIPgor70U4Bb8S4vKJlV7Th1utsgJIRnQac8xnLCZ8/Zr70fs+3vraLuMwdvsw5lPtKqPvrUeKcDtoY1WGGKMPNqYIiqGISTBIA3NZ+LR2jKDdgPz7Bc0GZJVVb9XfA5JNMdtbuAuToYsQcgDOG2zSp1ayfyZxq94W5xHKTJb55bDUoGeZMZwfSlVvTVyCSCQfEEg+0Uz9U0Fu9gtxcIjyxTuscrqHlUDDBVYgtzLED0mvK54WaFuLjVIJAiOo9k1SYVB0WQHjvGBjYyAEctu2Xwr70supISzRO0ZxjMbFDjwypG1aXNBYq0rmIQyPhncIEkfB1ecBltxUCXoPZ3KBzql56gJWAJ7wCORHx+NefD7qlbOmq0keAP5Vi0uCQOHfyld9H53t7i4NxDdlxpkcyPGqANGDnJ87UB4imrot128OmgT9Jl/R51UCRJA2NQ2JVgCME74O4ph4JYWnDYWWIFYWkLblmcSEbqQdzsu2P8Amq3iMfArmRmuorcOObTosbHOfpHGrl41nuXi4rPqUmnSTO23omktwUj9ZvSa3409tYcOzPL22tpQrBUXBU7kA48rJPLyR31t0a4AHPAxmqjozw+wjizYpAI2OC0ATBI5gsvMj0mrmspEYKLPOjFtr41fueUDn+OdYwPvCRt/FT271AveiNjNIZJbaB3bzmaNSxwMDJxvttXH5C8N+p2/uk/KrF07opkklRZZa8fIThv1O390n5UfIPhv1O290n5VcVI5KFHllqHLNVp8g+G/Urb3SflR8g+G/U7b3SflXs26A5JCXZpahTTU3/IPhv1O290n5UfILhn1K290n5VobfgfL9/ZRCQppqgzTVpfyC4Z9StvdJ+VHyC4Z9StvdJ+Ve7eLAfJ9/ZRpWTTTVBmlrZvkDwz6lbe6T8qPkDwz6lbe5T8q0N44B/j+/smhI3VJZa7uaY8oohGPtSnUf7sa+2tRvLFJVAcEgHIwSDnBHMegmuXDOD29spS3ijiUnJEahQTyyQOZwKmVxbq4NxWNXaVYCEv3XQOwk/WQ6vW8n+6utl0ftrQRpboIk7RjgFsElHyTk7nYVd14kiVhhgCPAgEfGvJ1V7hpLiR44U7KqvZB4j2ijgbvpfSFI7Q7lsdy+g1YfyfF/Np/Cv5V2jiVRhQAPAAAfCjny3SgwqDpChzExVV+cwSGO/zcuMjArJenDjfce0VvEkSsMMAR4EAj41y/k+L+bT+Ffyrdw+//Ru1aZ84/wBKH/EkrqU/+qX+2k/xU+14iiVRhQAPAAAfCvdZLmt29Z9WI1En1KAQIRRRRXgpRRRRREUUUURFFFFERRRRREUUUURFFFFERRRRREUUUURFFFFERRRRRF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81000" y="1219200"/>
            <a:ext cx="8229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+mj-lt"/>
              </a:rPr>
              <a:t>1- To use the cluster, you need to give the condor cluster  </a:t>
            </a:r>
          </a:p>
          <a:p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   read/write access rights to your working directory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 (recursively).</a:t>
            </a:r>
          </a:p>
        </p:txBody>
      </p:sp>
      <p:pic>
        <p:nvPicPr>
          <p:cNvPr id="29698" name="Picture 2" descr="cluster 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0"/>
            <a:ext cx="1219200" cy="1219201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762000" y="2362200"/>
            <a:ext cx="8077200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-15870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     find </a:t>
            </a:r>
            <a:r>
              <a:rPr lang="en-US" sz="2000" dirty="0">
                <a:solidFill>
                  <a:srgbClr val="19177C"/>
                </a:solidFill>
                <a:latin typeface="Georgia"/>
              </a:rPr>
              <a:t>./</a:t>
            </a:r>
            <a:r>
              <a:rPr lang="en-US" sz="2000" dirty="0" err="1">
                <a:solidFill>
                  <a:srgbClr val="19177C"/>
                </a:solidFill>
                <a:latin typeface="Georgia"/>
              </a:rPr>
              <a:t>your_working_directory</a:t>
            </a:r>
            <a:r>
              <a:rPr lang="en-US" sz="2000" dirty="0">
                <a:solidFill>
                  <a:srgbClr val="19177C"/>
                </a:solidFill>
                <a:latin typeface="Georgia"/>
              </a:rPr>
              <a:t> -type d -exec </a:t>
            </a:r>
            <a:r>
              <a:rPr lang="en-US" sz="2000" dirty="0" err="1">
                <a:solidFill>
                  <a:srgbClr val="19177C"/>
                </a:solidFill>
                <a:latin typeface="Georgia"/>
              </a:rPr>
              <a:t>fs</a:t>
            </a:r>
            <a:r>
              <a:rPr lang="en-US" sz="2000" dirty="0">
                <a:solidFill>
                  <a:srgbClr val="19177C"/>
                </a:solidFill>
                <a:latin typeface="Georgia"/>
              </a:rPr>
              <a:t> </a:t>
            </a:r>
            <a:r>
              <a:rPr lang="en-US" sz="2000" dirty="0" err="1">
                <a:solidFill>
                  <a:srgbClr val="19177C"/>
                </a:solidFill>
                <a:latin typeface="Georgia"/>
              </a:rPr>
              <a:t>sa</a:t>
            </a:r>
            <a:r>
              <a:rPr lang="en-US" sz="2000" dirty="0">
                <a:solidFill>
                  <a:srgbClr val="19177C"/>
                </a:solidFill>
                <a:latin typeface="Georgia"/>
              </a:rPr>
              <a:t> -</a:t>
            </a:r>
            <a:r>
              <a:rPr lang="en-US" sz="2000" dirty="0" err="1">
                <a:solidFill>
                  <a:srgbClr val="19177C"/>
                </a:solidFill>
                <a:latin typeface="Georgia"/>
              </a:rPr>
              <a:t>dir</a:t>
            </a:r>
            <a:r>
              <a:rPr lang="en-US" sz="2000" dirty="0">
                <a:solidFill>
                  <a:srgbClr val="19177C"/>
                </a:solidFill>
                <a:latin typeface="Georgia"/>
              </a:rPr>
              <a:t> {} -</a:t>
            </a:r>
            <a:r>
              <a:rPr lang="en-US" sz="2000" dirty="0" err="1">
                <a:solidFill>
                  <a:srgbClr val="19177C"/>
                </a:solidFill>
                <a:latin typeface="Georgia"/>
              </a:rPr>
              <a:t>acl</a:t>
            </a:r>
            <a:r>
              <a:rPr lang="en-US" sz="2000" dirty="0">
                <a:solidFill>
                  <a:srgbClr val="19177C"/>
                </a:solidFill>
                <a:latin typeface="Georgia"/>
              </a:rPr>
              <a:t> condor </a:t>
            </a: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 </a:t>
            </a:r>
            <a:br>
              <a:rPr lang="en-US" sz="2000" dirty="0" smtClean="0">
                <a:solidFill>
                  <a:srgbClr val="19177C"/>
                </a:solidFill>
                <a:latin typeface="Georgia"/>
              </a:rPr>
            </a:b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     </a:t>
            </a:r>
            <a:r>
              <a:rPr lang="en-US" sz="2000" dirty="0" err="1" smtClean="0">
                <a:solidFill>
                  <a:srgbClr val="19177C"/>
                </a:solidFill>
                <a:latin typeface="Georgia"/>
              </a:rPr>
              <a:t>rlidwk</a:t>
            </a: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 </a:t>
            </a:r>
            <a:r>
              <a:rPr lang="en-US" sz="2000" dirty="0">
                <a:solidFill>
                  <a:srgbClr val="19177C"/>
                </a:solidFill>
                <a:latin typeface="Georgia"/>
              </a:rPr>
              <a:t>\;</a:t>
            </a:r>
          </a:p>
        </p:txBody>
      </p:sp>
      <p:sp>
        <p:nvSpPr>
          <p:cNvPr id="8" name="Rectangle 7"/>
          <p:cNvSpPr/>
          <p:nvPr/>
        </p:nvSpPr>
        <p:spPr>
          <a:xfrm>
            <a:off x="472250" y="3429000"/>
            <a:ext cx="55428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+mj-lt"/>
              </a:rPr>
              <a:t>2- Create your jobs file  </a:t>
            </a:r>
            <a:r>
              <a:rPr lang="en-US" sz="2000" i="1" dirty="0" smtClean="0">
                <a:latin typeface="+mj-lt"/>
              </a:rPr>
              <a:t>(</a:t>
            </a:r>
            <a:r>
              <a:rPr lang="en-US" sz="2000" i="1" dirty="0" err="1" smtClean="0">
                <a:latin typeface="+mj-lt"/>
              </a:rPr>
              <a:t>filename.sub</a:t>
            </a:r>
            <a:r>
              <a:rPr lang="en-US" sz="2000" i="1" dirty="0" smtClean="0">
                <a:latin typeface="+mj-lt"/>
              </a:rPr>
              <a:t>)</a:t>
            </a:r>
            <a:r>
              <a:rPr lang="en-US" sz="2000" dirty="0" smtClean="0">
                <a:latin typeface="+mj-lt"/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6105" y="4095690"/>
            <a:ext cx="55428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+mj-lt"/>
              </a:rPr>
              <a:t>3- Connect to </a:t>
            </a:r>
            <a:r>
              <a:rPr lang="en-US" sz="2000" dirty="0" smtClean="0">
                <a:solidFill>
                  <a:srgbClr val="0070C0"/>
                </a:solidFill>
                <a:latin typeface="+mj-lt"/>
              </a:rPr>
              <a:t>s1.mate.cs.pitt.edu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2250" y="4705290"/>
            <a:ext cx="25757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+mj-lt"/>
              </a:rPr>
              <a:t>4- </a:t>
            </a:r>
            <a:r>
              <a:rPr lang="en-US" sz="2000" b="1" u="sng" dirty="0">
                <a:solidFill>
                  <a:srgbClr val="339933"/>
                </a:solidFill>
                <a:latin typeface="+mj-lt"/>
              </a:rPr>
              <a:t>Submit</a:t>
            </a:r>
            <a:r>
              <a:rPr lang="en-US" sz="2000" dirty="0" smtClean="0">
                <a:latin typeface="+mj-lt"/>
              </a:rPr>
              <a:t> jobs</a:t>
            </a:r>
            <a:endParaRPr lang="en-US" sz="2000" dirty="0" smtClean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33600" y="5181600"/>
            <a:ext cx="423099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-15870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         </a:t>
            </a:r>
            <a:r>
              <a:rPr lang="en-US" sz="2000" dirty="0" err="1" smtClean="0">
                <a:solidFill>
                  <a:srgbClr val="19177C"/>
                </a:solidFill>
                <a:latin typeface="Georgia"/>
              </a:rPr>
              <a:t>condor_submit</a:t>
            </a:r>
            <a:r>
              <a:rPr lang="en-US" sz="2000" dirty="0">
                <a:solidFill>
                  <a:srgbClr val="19177C"/>
                </a:solidFill>
                <a:latin typeface="Georgia"/>
              </a:rPr>
              <a:t> &lt;</a:t>
            </a:r>
            <a:r>
              <a:rPr lang="en-US" sz="2000" i="1" dirty="0" err="1">
                <a:solidFill>
                  <a:srgbClr val="19177C"/>
                </a:solidFill>
                <a:latin typeface="Georgia"/>
              </a:rPr>
              <a:t>filename.sub</a:t>
            </a:r>
            <a:r>
              <a:rPr lang="en-US" sz="2000" dirty="0">
                <a:solidFill>
                  <a:srgbClr val="19177C"/>
                </a:solidFill>
                <a:latin typeface="Georgia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919785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5791200" cy="685800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</a:rPr>
              <a:t>The </a:t>
            </a:r>
            <a:r>
              <a:rPr lang="en-US" sz="2500" b="1" i="1" dirty="0" err="1" smtClean="0">
                <a:solidFill>
                  <a:schemeClr val="accent1">
                    <a:lumMod val="75000"/>
                  </a:schemeClr>
                </a:solidFill>
              </a:rPr>
              <a:t>Maté</a:t>
            </a:r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</a:rPr>
              <a:t> Cluster</a:t>
            </a:r>
            <a:endParaRPr lang="en-US" sz="2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AutoShape 2" descr="data:image/jpg;base64,/9j/4AAQSkZJRgABAQAAAQABAAD/2wCEAAkGBhESEBQUEhQVFRUUFBwXFhYVFxUYFhoXFhwXFxkXHBgYHiYeGBsjGhYYHy8hIycpLCwsHR4xNTAqNScrMCkBCQoKDgwOGg8PGi0hHyQsKS0xNSwxLSosLywqKS0sMik1LDEsLTQvLS0uKjQsNTQyMjUsNS8pLiwvLCkvLCwpL//AABEIAHgArAMBIgACEQEDEQH/xAAcAAACAwEBAQEAAAAAAAAAAAAABgQFBwMCAQj/xABHEAACAQMCAgUHCAUMAgMAAAABAgMABBESIQUxBgcTQVEiMmFxkZOhFiNCVHKBsdEUM1KCkhVTYmNzorKzwdLh8Bd0JDVV/8QAGgEBAAMBAQEAAAAAAAAAAAAAAAECBAUDBv/EADIRAAEDAwIDBgUDBQAAAAAAAAEAAhEDBCESMQVBURNhcYGR4SJCUqGxFNHxMjNDwfD/2gAMAwEAAhEDEQA/ANxooooiKKhX/GIIcdq4UnkNy3fvpXJxsd8YrxBx+2dQyzR4PLLKD7Dgj76mDEorCivmaqNEjIH7VgzYIwAFHo09/pye+gEoriiqS1v5u2RWZWViQfIwdgTzz6Ku6lzS0wURRRRVURRRRREUUUURFFFFERRRRREUUUURFFFFERRVXxLpLbwHDvkjzggLleXnBc6ee2edEHSizcqFuYCz4Cr2seoluQ05zn0c6todEwipOkw+cl+yn4NWH9L1Gs7Dn4Cv0fxXh8TqS6KxOFyQM7kAfjUKTotZdr5VtAwcbZiQ+UvPmO8H4Guzw3irbPBbPmoNPUJVvafq1+yPwFV8MUpTSBHhfJB1Nvp2zjTtvmrC5k0Icc+Sj0nYD24pP6TW4ywbLCMAKDyGVBJxyyTneuTRYajw0GFbZsq8sLCQvHI2gAZOAWJ3BGNwPGovSiQl9GTp7LVpBwC2oDJ8axvivSy9gdEiuZUQMAFDbAZ5Y8K3DjPCxKykMVZho2Ckac6idx3AfhXQurN9m5jqxBnp3KoOowFjnSDpde2wKwXDouScDSRk/aBraujly0lnbu51M8CMx8SVBJ29NKHFeqa2ncB5psMDyMY3GP6HpNO3D7NYIY4lJ0xRhAWxnCADJ7uQq/ELm1rUmCi2HCZxE7eqgNIOV8m4kFYqFdyOekbDlzJwM7jbNcl49BtliucbMrAgnuO21cYr2P5zylGZNtRCnGlN8E8jVVxS5QqQHU8uTKe8emuYxgcN1Y4TXRS70nupAdKuyAKG8nYk5b6XPG3dWZcZ6y+IWo0xyKwGcGRAzd53bvrZacOrXf8AbhVLgFt9FReGXBkgidubxqxxyyygn8alVzjhWRRRRREUUUURFFFFESH0mP67+0P4LWSdvp4jbMBrK3EZCggEkODjJ2GfTWtX1zcTz3IU2ypHMYgHtu0c4RDqL9ou/leHdUK24Y3bLNN2BwrIBHbrHpdmQ6ydTZPzYAIxjPpr6CxvzQpGmWSCCJnqI6KOz1ZV1c9LpyFBsZB5YP6+27t8ef6Km8N4g12zmWJ4hFpKoZEbJbXlsxk+GMZ7qqrhvKT1k+wH868xcQkiZjGVGoAHUurzdWMbj9o1zjaSDp3VicBXFzGy+bI4AOQM5AO/iCcb0n8S6TGRS8lvcgaAX0S2mDpXdgCSdwOVTZOPTsuSY9/6B/3VR3a5jKZ5oVz6xjNa6FmTnY9yq4xhXtv1UWNykUzPcHWqyDykHnAMMgLTZe8UEZL6S53VANhhSNRJ7hk4/drOLbppxCKGONZLfSiKi/MNnCgAb9rzwPCu3D+mMrsVu3hCJGQmiNk8oldj5TZ2HorydbXlbSa0kDvmJ81cw2YTDd9ZtrGymdZIyrEYVTICpXnlR47Ypj4TfJeQpOueycakUjBI8WHrHL/owfpbcrIToOr1A/lUzgfWVxC2tYoE7AJGmkao3LgZPM6xvv4V0LngoNFr7eS4nIkbfZUa8zC3UYZmkIyqAhds8vOPwx9xpXu+mfYuZOw+abSfOHaYwPKCgFc4xtq7qzeTri4kEKgW2NOP1T+GP5yp3Hel1m8KhZgSEUEYbngZHKs9Hg1ZjwLhhAPTP4lSak/0pss+l0HFLow2+tHERZu1j2CowBIKvucuNsffVbxrqk7cyH9JwFG+Is78yPP7hS/1PxSNxCWaNSU7Fog+PJEjNEwB/dBb1CtjmjYYiUhRpyxIyxyTnGdgTvuc86i7qO4fcGnaPMADoc8xsjQCJcFKsLfs4o0BzoRVzyzpAGfhXeqU3c0Y0hlYDYFgdWPTpIB9lWdjcGSJHIwWUEgekVxXNIyUXeiiiqoiiiiiIooooiQbcfP3g3Gb7G3PBEAPwNXt/wAGtwvmBQoOSNmxvnLDc7eNUVv+uvd8f/MJB9ISEjn6RXPjPEJ5F7AyHNwywqQqDaU6X5DYqms/Gtuk6Q7lCDuVhwHoos1vFNLLcB5V7TAlICiTylXHdhSo+6px6CQfztz75vypiRAAABgDYAdw8K53N5HGMyOqDxZgv41l7Rw5lSATgJe/8e22Mdpce+auT9XVp+3ce+amaG6R11IysPFSCPaK8u9XbVqcnH1KgjOUpv1bWXjcbf1zVGl6trH+v981Nsj1FkkrQypV+o+pUFKMnVpYf1/vmqJL1aWHhN75qbpZKhyyVtZUq/WfUqEoy9W1h4S+9eokvV1Yfsye9amuaWoU0tbmPqn5j6n91VVfCuELZhhbSzxBjlgsmcnAGdwe4D2V9vuK3KI7i6uMhD9Nd8ZIHm+NdZpahAB5oUIJVpQWA56Isyt8I8ffUVaNMMdUc0E5OeqkTstChgudESyIDJ2Y1MXA1OoGrkvMnJq84dAUhjVsZVADjlkCk/jnTSWEhniUqGyNJOoYzjDHyTkbH0E1O6G9YUXEZJUjikjMSqTrKEHUSNtJPhXDda3HZ9oW/COfiryE10UUVjRFFFFERRRRRFnsLfP3v/tt/lxV34PH2vEIh3Qo8zetvmo/8Uh/dqFrxcXv/tt/lxVedA4M/pMx+nKIlP8AQgGP8xpa6Tzpth3qOa6dPelpsoVEY1TzHTGOePFsd+MgAd5Iqm4R1YiVe24jJJLM+5XWQFz9EnmT6sAd1cOOjtekVqj7rGgYD0gO+f4gPZWhu1cRrRVeS7YYXdqVnWNCmyjhzxqJG8EmADyGFmfSTos3DALuwd1VCO1jY6gVJx+8uTgg8s5Bp1teNxyWqXBIWNow5J5KO/PqORVd1g3Spw64z9JQg9JZl/0BP3UqcSmaLo9En0pQqgd+HdpPwA9tJFB7tO2mfNezWOv6FJ1U/F2mieZaROesJsvellnGFLzoA41LzJK+OAMgeuusd6kiB42Do3JlOQf++FVPBui0EECo8SSOVHas6qxLEbqCeSjkMY5VRdFpFtpOIxjJhgYuBn9jXkeshQPuFa2VqlNze0Ag/bErGbO3qsqfpy4lkbxDgTGOm/n3Jj4lxWGEAyyJHnlqO59IUZJHpxiokPEopgTFIsgHPSdxnxBwQPTjFKXA+NWhaSe7cNcSOcB42dUQYxpGCvo9AAxXaTits19avbEFnfs5giFFZHIUZGACcFu7uHhUs4iRD5bE7fNHVbHcF0k04fqAJ1R8EgTG23KZ35JgnlAxllXU2ldRxqY9w8TuKrry9iRijyxo4OCpYkg+B0ggH1moPHYjNcWsIYqAGlZhzVcnLD06Ysj1ivV4IRbzARRqixMQNKlgxwqHWRqLamBznxroOurgmqaQbpZzM8hsslOytwKIqlxdU5CMS6Ac/wDd4Xu6JU4P45BB3BBGxBG+RXfo3JGr3dzKfm7W0bP2pTn26YsfvVVbrDApOSIF/vlnUfcrrVV0o4jo4XHbhlR+JXZZnJAAt4SsSlj3KXXV6s1uu65dZMcRBfH7rlVqYp1nMBmCR6GFWWN1dhre4upXMXFDMulmYrG2v5tgCcL84FIx9HPdWkdVHRe7s7i4N1F2YlRQmWU5KliR5JO+DVb1hjhkvCDBb3dsWtY42gCzR6i0IZSAAdyyE+s4pv6v+k/6dwyGWTyvJ7OUjmksexJ8M7OD3aq5NO9qU7d9uI0uifL+EDAXLOrLo7LxPjvE4WvLmFYZGZezdsbuFxgnAHqpm/8ABx//AFL3+L/mlHhd7xKLj/FDw6KKaQyMHEpwAusYI8pcnNNkXSXpS3m2dk2OeJAfwmrIqpg47dtwXgblHad4E0o8u7F5HwpbxwX5eilLo71TvxC2ju+I3108s6CQLG4CqrjUo3BGcEbAADlWoce4HFeWslvODolXDY5g8wwPiCAR6qy2Doj0k4WNFjPHdW6+ZHJpBA540v5vqVsUREdpf8C4jbRrPNdWF0+grIC7RnKgnbOnGoNkYBGoY2rZKyrgXXHPHcpbcXtGtHkICyDUIyTsMq2cLnbUGIHfitVoiyy/uhHNfseSXDsf3Yoz/pT90W4eYLOCNhhhGC/9o/lv/fY1ntzb9rxCaDul4gA32ESKR/aqEffWqM1a67vgY3uUBI3WDwScTQ31quqSDZ1AySoJIOBuRuwIG+D6K9WvWpYsmZC8b96FCxB8AV2Pwpxd6r57OJm1NHGW8SiE+0jNYuxeHFzDE9V023dJ9JtO4YTp2IMGOhwZCQ7mSfjEqYRorGNtRZtmkPo7i2NhjIXJJNfOsgs7WlvCuWyzqi+CgKoH3Kw+6nmWT4UoyW0j8YMjIwjgt9KOVYKWI7mIwTmRuXhVatuQzSTJeQCVutL0Oq6w0NZSa4tb3xGTzJJXq66wLbRrQs0rebBpbV2h+idsYDeG57hUPg/AnS0mSU4mugxcn6JYEIpP2jk+Gcd1MEjgNqAXUfpBV1fxY1fGoU0ldKnYuqOmsZgECMb8/FYHXzKbNFs0tkgmTJxkDYYBz1KX+B9IY4YBBO/YSwZVlZDuMlgRpByd8b+APfUyy49NKXcDRb6SsWpQJZH/AGwRuFHPbbkNzmpM1yds4OOWpVbHqLA4qDc3BJySSfE1ot+G1QWh7hpb0EE+JU176i/W9tOHP3kyBO8COfftyUMMDd3bjlFGkC+vyVb/AAP7ai8WJNvoHOeZIx6lyx+LJUq7vnYYZiRz3PxqGOIyIMI7KM52ON/H11ubwp5tX0NWXkknxKqOIgXNOvpwwNAE/SIGY65XLjdz5chQZwSqD7PkIPgor70U4Bb8S4vKJlV7Th1utsgJIRnQac8xnLCZ8/Zr70fs+3vraLuMwdvsw5lPtKqPvrUeKcDtoY1WGGKMPNqYIiqGISTBIA3NZ+LR2jKDdgPz7Bc0GZJVVb9XfA5JNMdtbuAuToYsQcgDOG2zSp1ayfyZxq94W5xHKTJb55bDUoGeZMZwfSlVvTVyCSCQfEEg+0Uz9U0Fu9gtxcIjyxTuscrqHlUDDBVYgtzLED0mvK54WaFuLjVIJAiOo9k1SYVB0WQHjvGBjYyAEctu2Xwr70supISzRO0ZxjMbFDjwypG1aXNBYq0rmIQyPhncIEkfB1ecBltxUCXoPZ3KBzql56gJWAJ7wCORHx+NefD7qlbOmq0keAP5Vi0uCQOHfyld9H53t7i4NxDdlxpkcyPGqANGDnJ87UB4imrot128OmgT9Jl/R51UCRJA2NQ2JVgCME74O4ph4JYWnDYWWIFYWkLblmcSEbqQdzsu2P8Amq3iMfArmRmuorcOObTosbHOfpHGrl41nuXi4rPqUmnSTO23omktwUj9ZvSa3409tYcOzPL22tpQrBUXBU7kA48rJPLyR31t0a4AHPAxmqjozw+wjizYpAI2OC0ATBI5gsvMj0mrmspEYKLPOjFtr41fueUDn+OdYwPvCRt/FT271AveiNjNIZJbaB3bzmaNSxwMDJxvttXH5C8N+p2/uk/KrF07opkklRZZa8fIThv1O390n5UfIPhv1O290n5VcVI5KFHllqHLNVp8g+G/Urb3SflR8g+G/U7b3SflXs26A5JCXZpahTTU3/IPhv1O290n5UfILhn1K290n5VobfgfL9/ZRCQppqgzTVpfyC4Z9StvdJ+VHyC4Z9StvdJ+Ve7eLAfJ9/ZRpWTTTVBmlrZvkDwz6lbe6T8qPkDwz6lbe5T8q0N44B/j+/smhI3VJZa7uaY8oohGPtSnUf7sa+2tRvLFJVAcEgHIwSDnBHMegmuXDOD29spS3ijiUnJEahQTyyQOZwKmVxbq4NxWNXaVYCEv3XQOwk/WQ6vW8n+6utl0ftrQRpboIk7RjgFsElHyTk7nYVd14kiVhhgCPAgEfGvJ1V7hpLiR44U7KqvZB4j2ijgbvpfSFI7Q7lsdy+g1YfyfF/Np/Cv5V2jiVRhQAPAAAfCjny3SgwqDpChzExVV+cwSGO/zcuMjArJenDjfce0VvEkSsMMAR4EAj41y/k+L+bT+Ffyrdw+//Ru1aZ84/wBKH/EkrqU/+qX+2k/xU+14iiVRhQAPAAAfCvdZLmt29Z9WI1En1KAQIRRRRXgpRRRRREUUUURFFFFERRRRREUUUURFFFFERRRRREUUUURFFFFERRRRRF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81000" y="1219200"/>
            <a:ext cx="8229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+mj-lt"/>
              </a:rPr>
              <a:t>5- </a:t>
            </a:r>
            <a:r>
              <a:rPr lang="en-US" sz="2000" b="1" u="sng" dirty="0">
                <a:solidFill>
                  <a:srgbClr val="339933"/>
                </a:solidFill>
                <a:latin typeface="+mj-lt"/>
              </a:rPr>
              <a:t>Check</a:t>
            </a:r>
            <a:r>
              <a:rPr lang="en-US" sz="2000" dirty="0" smtClean="0">
                <a:latin typeface="+mj-lt"/>
              </a:rPr>
              <a:t> jobs status</a:t>
            </a:r>
          </a:p>
        </p:txBody>
      </p:sp>
      <p:pic>
        <p:nvPicPr>
          <p:cNvPr id="29698" name="Picture 2" descr="cluster 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0"/>
            <a:ext cx="1219200" cy="1219201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2286000" y="1828800"/>
            <a:ext cx="358140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-15870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	</a:t>
            </a:r>
            <a:r>
              <a:rPr lang="en-US" sz="2000" dirty="0" err="1" smtClean="0">
                <a:solidFill>
                  <a:srgbClr val="19177C"/>
                </a:solidFill>
                <a:latin typeface="Georgia"/>
              </a:rPr>
              <a:t>condor_status</a:t>
            </a:r>
            <a:endParaRPr lang="en-US" sz="2000" dirty="0" smtClean="0">
              <a:solidFill>
                <a:srgbClr val="19177C"/>
              </a:solidFill>
              <a:latin typeface="Georgi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95400" y="3048000"/>
            <a:ext cx="205740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-15870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         </a:t>
            </a:r>
            <a:r>
              <a:rPr lang="en-US" sz="2000" dirty="0" err="1" smtClean="0">
                <a:solidFill>
                  <a:srgbClr val="19177C"/>
                </a:solidFill>
                <a:latin typeface="Georgia"/>
              </a:rPr>
              <a:t>condor_q</a:t>
            </a:r>
            <a:endParaRPr lang="en-US" sz="2000" dirty="0">
              <a:solidFill>
                <a:srgbClr val="19177C"/>
              </a:solidFill>
              <a:latin typeface="Georgia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1000" y="2478245"/>
            <a:ext cx="601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+mj-lt"/>
              </a:rPr>
              <a:t>6- </a:t>
            </a:r>
            <a:r>
              <a:rPr lang="en-US" sz="2000" b="1" u="sng" dirty="0" smtClean="0">
                <a:solidFill>
                  <a:srgbClr val="339933"/>
                </a:solidFill>
                <a:latin typeface="+mj-lt"/>
              </a:rPr>
              <a:t>Monitor</a:t>
            </a:r>
            <a:r>
              <a:rPr lang="en-US" sz="2000" dirty="0" smtClean="0">
                <a:latin typeface="+mj-lt"/>
              </a:rPr>
              <a:t> your job(s)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81000" y="3886200"/>
            <a:ext cx="601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+mj-lt"/>
              </a:rPr>
              <a:t>7- </a:t>
            </a:r>
            <a:r>
              <a:rPr lang="en-US" sz="2000" b="1" u="sng" dirty="0" smtClean="0">
                <a:solidFill>
                  <a:srgbClr val="339933"/>
                </a:solidFill>
                <a:latin typeface="+mj-lt"/>
              </a:rPr>
              <a:t>Kill  </a:t>
            </a:r>
            <a:r>
              <a:rPr lang="en-US" sz="2000" dirty="0" smtClean="0">
                <a:latin typeface="+mj-lt"/>
              </a:rPr>
              <a:t>your job(s)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90600" y="4517648"/>
            <a:ext cx="7238999" cy="89255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-15870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                                              </a:t>
            </a:r>
            <a:r>
              <a:rPr lang="en-US" sz="2000" dirty="0" err="1" smtClean="0">
                <a:solidFill>
                  <a:srgbClr val="19177C"/>
                </a:solidFill>
                <a:latin typeface="Georgia"/>
              </a:rPr>
              <a:t>condor_rm</a:t>
            </a:r>
            <a:r>
              <a:rPr lang="en-US" sz="2000" dirty="0" smtClean="0">
                <a:solidFill>
                  <a:srgbClr val="19177C"/>
                </a:solidFill>
                <a:latin typeface="Georgia"/>
              </a:rPr>
              <a:t> xxx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19177C"/>
                </a:solidFill>
                <a:latin typeface="Georgia"/>
              </a:rPr>
              <a:t>where xxx is your job ID that will be displayed to you when you issue the command in (6)</a:t>
            </a:r>
            <a:endParaRPr lang="en-US" sz="1600" dirty="0">
              <a:solidFill>
                <a:srgbClr val="19177C"/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595717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Software licenses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524000"/>
            <a:ext cx="723900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+mj-lt"/>
                <a:sym typeface="Wingdings" pitchFamily="2" charset="2"/>
              </a:rPr>
              <a:t>.</a:t>
            </a:r>
            <a:r>
              <a:rPr lang="en-US" sz="2000" dirty="0" smtClean="0">
                <a:latin typeface="+mj-lt"/>
                <a:sym typeface="Wingdings" pitchFamily="2" charset="2"/>
              </a:rPr>
              <a:t>Go to </a:t>
            </a:r>
            <a:r>
              <a:rPr lang="en-US" sz="2000" dirty="0" smtClean="0">
                <a:solidFill>
                  <a:srgbClr val="3366CC"/>
                </a:solidFill>
                <a:latin typeface="+mj-lt"/>
              </a:rPr>
              <a:t>http://software.pitt.edu/  </a:t>
            </a:r>
          </a:p>
          <a:p>
            <a:r>
              <a:rPr lang="en-US" sz="2000" dirty="0" smtClean="0">
                <a:latin typeface="+mj-lt"/>
              </a:rPr>
              <a:t>	Log in with your </a:t>
            </a:r>
            <a:r>
              <a:rPr lang="en-US" sz="2000" dirty="0" err="1" smtClean="0">
                <a:latin typeface="+mj-lt"/>
              </a:rPr>
              <a:t>pitt</a:t>
            </a:r>
            <a:r>
              <a:rPr lang="en-US" sz="2000" dirty="0" smtClean="0">
                <a:latin typeface="+mj-lt"/>
              </a:rPr>
              <a:t> account, and you will find a    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          selection of  licensed software titles at no cost </a:t>
            </a:r>
            <a:r>
              <a:rPr lang="en-US" sz="2000" dirty="0" smtClean="0">
                <a:latin typeface="+mj-lt"/>
                <a:sym typeface="Wingdings" pitchFamily="2" charset="2"/>
              </a:rPr>
              <a:t></a:t>
            </a:r>
          </a:p>
          <a:p>
            <a:endParaRPr lang="en-US" sz="2000" dirty="0" smtClean="0">
              <a:latin typeface="+mj-lt"/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  <a:sym typeface="Wingdings" pitchFamily="2" charset="2"/>
              </a:rPr>
              <a:t> Free student software licenses and low cost software </a:t>
            </a:r>
            <a:br>
              <a:rPr lang="en-US" sz="2000" dirty="0" smtClean="0">
                <a:latin typeface="+mj-lt"/>
                <a:sym typeface="Wingdings" pitchFamily="2" charset="2"/>
              </a:rPr>
            </a:br>
            <a:r>
              <a:rPr lang="en-US" sz="2000" dirty="0" smtClean="0">
                <a:latin typeface="+mj-lt"/>
                <a:sym typeface="Wingdings" pitchFamily="2" charset="2"/>
              </a:rPr>
              <a:t>  can be obtained from the university (windows, office,  </a:t>
            </a:r>
            <a:br>
              <a:rPr lang="en-US" sz="2000" dirty="0" smtClean="0">
                <a:latin typeface="+mj-lt"/>
                <a:sym typeface="Wingdings" pitchFamily="2" charset="2"/>
              </a:rPr>
            </a:br>
            <a:r>
              <a:rPr lang="en-US" sz="2000" dirty="0" smtClean="0">
                <a:latin typeface="+mj-lt"/>
                <a:sym typeface="Wingdings" pitchFamily="2" charset="2"/>
              </a:rPr>
              <a:t>  </a:t>
            </a:r>
            <a:r>
              <a:rPr lang="en-US" sz="2000" dirty="0" err="1" smtClean="0">
                <a:latin typeface="+mj-lt"/>
                <a:sym typeface="Wingdings" pitchFamily="2" charset="2"/>
              </a:rPr>
              <a:t>Matlab</a:t>
            </a:r>
            <a:r>
              <a:rPr lang="en-US" sz="2000" dirty="0" smtClean="0">
                <a:latin typeface="+mj-lt"/>
                <a:sym typeface="Wingdings" pitchFamily="2" charset="2"/>
              </a:rPr>
              <a:t>…. ). Visit </a:t>
            </a:r>
          </a:p>
          <a:p>
            <a:pPr lvl="1"/>
            <a:r>
              <a:rPr lang="en-US" sz="2000" dirty="0" smtClean="0">
                <a:solidFill>
                  <a:srgbClr val="3366CC"/>
                </a:solidFill>
                <a:latin typeface="+mj-lt"/>
              </a:rPr>
              <a:t>http://technology.pitt.edu/software.html	</a:t>
            </a:r>
          </a:p>
          <a:p>
            <a:pPr lvl="1"/>
            <a:r>
              <a:rPr lang="en-US" sz="2000" dirty="0" smtClean="0">
                <a:latin typeface="+mj-lt"/>
                <a:sym typeface="Wingdings" pitchFamily="2" charset="2"/>
              </a:rPr>
              <a:t>For more details on the available software and where to get them from. </a:t>
            </a:r>
          </a:p>
          <a:p>
            <a:pPr lvl="1"/>
            <a:r>
              <a:rPr lang="en-US" sz="2000" dirty="0" smtClean="0">
                <a:latin typeface="+mj-lt"/>
                <a:sym typeface="Wingdings" pitchFamily="2" charset="2"/>
              </a:rPr>
              <a:t> </a:t>
            </a:r>
            <a:endParaRPr lang="en-US" sz="2000" dirty="0">
              <a:latin typeface="+mj-lt"/>
            </a:endParaRPr>
          </a:p>
        </p:txBody>
      </p:sp>
      <p:pic>
        <p:nvPicPr>
          <p:cNvPr id="3074" name="Picture 2" descr="installer, software 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0"/>
            <a:ext cx="1219200" cy="12192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20271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Your homepage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214021"/>
            <a:ext cx="7696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+mj-lt"/>
                <a:sym typeface="Wingdings" pitchFamily="2" charset="2"/>
              </a:rPr>
              <a:t>.</a:t>
            </a:r>
            <a:r>
              <a:rPr lang="en-US" sz="2000" dirty="0" smtClean="0">
                <a:latin typeface="+mj-lt"/>
                <a:sym typeface="Wingdings" pitchFamily="2" charset="2"/>
              </a:rPr>
              <a:t> Why ?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>
                <a:latin typeface="+mj-lt"/>
                <a:sym typeface="Wingdings" pitchFamily="2" charset="2"/>
              </a:rPr>
              <a:t>It is your front image in the department and worldwide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>
                <a:latin typeface="+mj-lt"/>
                <a:sym typeface="Wingdings" pitchFamily="2" charset="2"/>
              </a:rPr>
              <a:t>You need to show your academic progress and publications .. right?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>
                <a:latin typeface="+mj-lt"/>
                <a:sym typeface="Wingdings" pitchFamily="2" charset="2"/>
              </a:rPr>
              <a:t>If your teaching, then this is a good place to put recitations/lab material for your students to download</a:t>
            </a:r>
          </a:p>
          <a:p>
            <a:pPr lvl="1"/>
            <a:endParaRPr lang="en-US" sz="2000" dirty="0" smtClean="0">
              <a:latin typeface="+mj-lt"/>
              <a:sym typeface="Wingdings" pitchFamily="2" charset="2"/>
            </a:endParaRPr>
          </a:p>
          <a:p>
            <a:pPr marL="225425" lvl="1" indent="-225425">
              <a:buFont typeface="Arial" pitchFamily="34" charset="0"/>
              <a:buChar char="•"/>
            </a:pPr>
            <a:r>
              <a:rPr lang="en-US" sz="2000" dirty="0" smtClean="0">
                <a:latin typeface="+mj-lt"/>
                <a:sym typeface="Wingdings" pitchFamily="2" charset="2"/>
              </a:rPr>
              <a:t>Where to put your files ?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>
                <a:latin typeface="+mj-lt"/>
                <a:sym typeface="Wingdings" pitchFamily="2" charset="2"/>
              </a:rPr>
              <a:t>All your html pages, scripts .. </a:t>
            </a:r>
            <a:r>
              <a:rPr lang="en-US" sz="2000" dirty="0" err="1" smtClean="0">
                <a:latin typeface="+mj-lt"/>
                <a:sym typeface="Wingdings" pitchFamily="2" charset="2"/>
              </a:rPr>
              <a:t>etc</a:t>
            </a:r>
            <a:r>
              <a:rPr lang="en-US" sz="2000" dirty="0" smtClean="0">
                <a:latin typeface="+mj-lt"/>
                <a:sym typeface="Wingdings" pitchFamily="2" charset="2"/>
              </a:rPr>
              <a:t> should go under your </a:t>
            </a:r>
            <a:r>
              <a:rPr lang="en-US" sz="2000" dirty="0" err="1" smtClean="0">
                <a:latin typeface="+mj-lt"/>
                <a:sym typeface="Wingdings" pitchFamily="2" charset="2"/>
              </a:rPr>
              <a:t>afs</a:t>
            </a:r>
            <a:r>
              <a:rPr lang="en-US" sz="2000" dirty="0" smtClean="0">
                <a:latin typeface="+mj-lt"/>
                <a:sym typeface="Wingdings" pitchFamily="2" charset="2"/>
              </a:rPr>
              <a:t> space in public/html directory.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>
                <a:latin typeface="+mj-lt"/>
                <a:sym typeface="Wingdings" pitchFamily="2" charset="2"/>
              </a:rPr>
              <a:t>Make sure if you add downloadable material to put it in the public/html to be accessible from your homepage. </a:t>
            </a:r>
          </a:p>
          <a:p>
            <a:pPr lvl="1"/>
            <a:r>
              <a:rPr lang="en-US" sz="2000" dirty="0" smtClean="0">
                <a:latin typeface="+mj-lt"/>
                <a:sym typeface="Wingdings" pitchFamily="2" charset="2"/>
              </a:rPr>
              <a:t> </a:t>
            </a:r>
            <a:endParaRPr lang="en-US" sz="2000" dirty="0">
              <a:latin typeface="+mj-lt"/>
            </a:endParaRPr>
          </a:p>
        </p:txBody>
      </p:sp>
      <p:pic>
        <p:nvPicPr>
          <p:cNvPr id="3" name="Picture 2" descr="blue, folder, home, house, open ic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36573"/>
            <a:ext cx="1219200" cy="121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4130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9000" y="1600200"/>
            <a:ext cx="22108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Thank you </a:t>
            </a:r>
            <a:endParaRPr lang="en-US" sz="3200" dirty="0"/>
          </a:p>
        </p:txBody>
      </p:sp>
      <p:pic>
        <p:nvPicPr>
          <p:cNvPr id="7170" name="Picture 2" descr="question, support, help ic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362200"/>
            <a:ext cx="1219200" cy="121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9600" y="3886200"/>
            <a:ext cx="83407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 any technical questions or to report any equipment issues in the department</a:t>
            </a:r>
          </a:p>
          <a:p>
            <a:r>
              <a:rPr lang="en-US" dirty="0" smtClean="0"/>
              <a:t>Email </a:t>
            </a:r>
            <a:r>
              <a:rPr lang="en-US" dirty="0" smtClean="0">
                <a:solidFill>
                  <a:srgbClr val="0070C0"/>
                </a:solidFill>
              </a:rPr>
              <a:t>tech@cs.pitt.edu</a:t>
            </a:r>
            <a:r>
              <a:rPr lang="en-US" dirty="0" smtClean="0"/>
              <a:t> or file a ticket at </a:t>
            </a:r>
            <a:r>
              <a:rPr lang="en-US" dirty="0">
                <a:solidFill>
                  <a:srgbClr val="0070C0"/>
                </a:solidFill>
              </a:rPr>
              <a:t>https://ticket.cs.pitt.edu</a:t>
            </a:r>
            <a:r>
              <a:rPr lang="en-US" dirty="0" smtClean="0">
                <a:solidFill>
                  <a:srgbClr val="0070C0"/>
                </a:solidFill>
              </a:rPr>
              <a:t>/</a:t>
            </a:r>
          </a:p>
          <a:p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28600"/>
            <a:ext cx="3657600" cy="6858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Agenda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1219200"/>
            <a:ext cx="7275616" cy="1752600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 typeface="Arial" pitchFamily="34" charset="0"/>
              <a:buChar char="•"/>
            </a:pPr>
            <a:endParaRPr lang="en-US" sz="2400" dirty="0" smtClean="0">
              <a:solidFill>
                <a:schemeClr val="tx1"/>
              </a:solidFill>
              <a:ea typeface="+mn-ea"/>
              <a:cs typeface="+mn-cs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2400" dirty="0" smtClean="0">
              <a:solidFill>
                <a:schemeClr val="tx1"/>
              </a:solidFill>
              <a:ea typeface="+mn-ea"/>
              <a:cs typeface="+mn-cs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Students’ </a:t>
            </a:r>
            <a:r>
              <a:rPr lang="en-US" sz="2000" dirty="0" err="1" smtClean="0"/>
              <a:t>webpages</a:t>
            </a:r>
            <a:r>
              <a:rPr lang="en-US" sz="2000" dirty="0" smtClean="0"/>
              <a:t> – why ?? 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000" dirty="0" smtClean="0">
              <a:solidFill>
                <a:schemeClr val="tx1"/>
              </a:solidFill>
              <a:ea typeface="+mn-ea"/>
              <a:cs typeface="+mn-cs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ea typeface="+mn-ea"/>
                <a:cs typeface="+mn-cs"/>
              </a:rPr>
              <a:t>From where to get licensed software ?</a:t>
            </a:r>
          </a:p>
          <a:p>
            <a:pPr algn="ctr"/>
            <a:endParaRPr lang="en-US" sz="2400" dirty="0" smtClean="0">
              <a:solidFill>
                <a:schemeClr val="tx1"/>
              </a:solidFill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28600"/>
            <a:ext cx="57912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Department computing resources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0482" name="Picture 2" descr="computer, mac pro 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228600"/>
            <a:ext cx="1219200" cy="1219201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81000" y="1143000"/>
            <a:ext cx="21579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</a:rPr>
              <a:t>The Elements Cluster 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457200" y="1600200"/>
          <a:ext cx="8153401" cy="4721817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1039159"/>
                <a:gridCol w="2877671"/>
                <a:gridCol w="1119094"/>
                <a:gridCol w="1278965"/>
                <a:gridCol w="1278965"/>
                <a:gridCol w="559547"/>
              </a:tblGrid>
              <a:tr h="177770">
                <a:tc>
                  <a:txBody>
                    <a:bodyPr/>
                    <a:lstStyle/>
                    <a:p>
                      <a:r>
                        <a:rPr lang="en-US" sz="1400" b="1" dirty="0"/>
                        <a:t>Hostname</a:t>
                      </a:r>
                    </a:p>
                  </a:txBody>
                  <a:tcPr marL="4433" marR="4433" marT="4433" marB="4433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Processors</a:t>
                      </a:r>
                    </a:p>
                  </a:txBody>
                  <a:tcPr marL="4433" marR="4433" marT="4433" marB="4433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Memory</a:t>
                      </a:r>
                    </a:p>
                  </a:txBody>
                  <a:tcPr marL="4433" marR="4433" marT="4433" marB="4433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Architecture</a:t>
                      </a:r>
                    </a:p>
                  </a:txBody>
                  <a:tcPr marL="4433" marR="4433" marT="4433" marB="4433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/>
                        <a:t>OS Rev</a:t>
                      </a:r>
                    </a:p>
                  </a:txBody>
                  <a:tcPr marL="4433" marR="4433" marT="4433" marB="4433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Kernel</a:t>
                      </a:r>
                    </a:p>
                  </a:txBody>
                  <a:tcPr marL="4433" marR="4433" marT="4433" marB="4433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47319">
                <a:tc>
                  <a:txBody>
                    <a:bodyPr/>
                    <a:lstStyle/>
                    <a:p>
                      <a:r>
                        <a:rPr lang="en-US" sz="1200"/>
                        <a:t>antimony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Dual </a:t>
                      </a:r>
                      <a:r>
                        <a:rPr lang="en-US" sz="1200" dirty="0" err="1"/>
                        <a:t>Dual</a:t>
                      </a:r>
                      <a:r>
                        <a:rPr lang="en-US" sz="1200" dirty="0"/>
                        <a:t>-Core 3.8GHz Xeons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12GB RAM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32-bit Linux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RHEL 4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2.6</a:t>
                      </a:r>
                    </a:p>
                  </a:txBody>
                  <a:tcPr marL="4433" marR="4433" marT="4433" marB="4433" anchor="ctr"/>
                </a:tc>
              </a:tr>
              <a:tr h="347319">
                <a:tc>
                  <a:txBody>
                    <a:bodyPr/>
                    <a:lstStyle/>
                    <a:p>
                      <a:r>
                        <a:rPr lang="en-US" sz="1200" dirty="0"/>
                        <a:t>arsenic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Dual Dual-Core 3.8GHz Xeons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12GB RAM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64-bit Linux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RHEL 4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2.6</a:t>
                      </a:r>
                    </a:p>
                  </a:txBody>
                  <a:tcPr marL="4433" marR="4433" marT="4433" marB="4433" anchor="ctr"/>
                </a:tc>
              </a:tr>
              <a:tr h="347319">
                <a:tc>
                  <a:txBody>
                    <a:bodyPr/>
                    <a:lstStyle/>
                    <a:p>
                      <a:r>
                        <a:rPr lang="en-US" sz="1200"/>
                        <a:t>aluminum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Dual Quad-Core 2.33GHz Xeons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16GB RAM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64-bit Linux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RHEL 4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2.6</a:t>
                      </a:r>
                    </a:p>
                  </a:txBody>
                  <a:tcPr marL="4433" marR="4433" marT="4433" marB="4433" anchor="ctr"/>
                </a:tc>
              </a:tr>
              <a:tr h="347319">
                <a:tc>
                  <a:txBody>
                    <a:bodyPr/>
                    <a:lstStyle/>
                    <a:p>
                      <a:r>
                        <a:rPr lang="en-US" sz="1200"/>
                        <a:t>selenium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Dual Quad-Core 2.33GHz Xeons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16GB RAM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64-bit Linux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CentOS 4.8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2.6</a:t>
                      </a:r>
                    </a:p>
                  </a:txBody>
                  <a:tcPr marL="4433" marR="4433" marT="4433" marB="4433" anchor="ctr"/>
                </a:tc>
              </a:tr>
              <a:tr h="347319">
                <a:tc>
                  <a:txBody>
                    <a:bodyPr/>
                    <a:lstStyle/>
                    <a:p>
                      <a:r>
                        <a:rPr lang="en-US" sz="1200"/>
                        <a:t>hydrogen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Dual Dual-Core 3.6GHz Xeons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12GB RAM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64-bit Linux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RHEL 4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2.6</a:t>
                      </a:r>
                    </a:p>
                  </a:txBody>
                  <a:tcPr marL="4433" marR="4433" marT="4433" marB="4433" anchor="ctr"/>
                </a:tc>
              </a:tr>
              <a:tr h="347319">
                <a:tc>
                  <a:txBody>
                    <a:bodyPr/>
                    <a:lstStyle/>
                    <a:p>
                      <a:r>
                        <a:rPr lang="en-US" sz="1200"/>
                        <a:t>oxygen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Dual Dual-Core 3.6GHz Xeons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12GB RAM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64-bit Linux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RHEL 4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2.6</a:t>
                      </a:r>
                    </a:p>
                  </a:txBody>
                  <a:tcPr marL="4433" marR="4433" marT="4433" marB="4433" anchor="ctr"/>
                </a:tc>
              </a:tr>
              <a:tr h="347319">
                <a:tc>
                  <a:txBody>
                    <a:bodyPr/>
                    <a:lstStyle/>
                    <a:p>
                      <a:r>
                        <a:rPr lang="en-US" sz="1200"/>
                        <a:t>nitrogen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Dual </a:t>
                      </a:r>
                      <a:r>
                        <a:rPr lang="en-US" sz="1200" dirty="0" err="1"/>
                        <a:t>Dual</a:t>
                      </a:r>
                      <a:r>
                        <a:rPr lang="en-US" sz="1200" dirty="0"/>
                        <a:t>-Core 3.6GHz Xeons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12GB RAM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32-bit Linux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RHEL 3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2.4</a:t>
                      </a:r>
                    </a:p>
                  </a:txBody>
                  <a:tcPr marL="4433" marR="4433" marT="4433" marB="4433" anchor="ctr"/>
                </a:tc>
              </a:tr>
              <a:tr h="577421">
                <a:tc>
                  <a:txBody>
                    <a:bodyPr/>
                    <a:lstStyle/>
                    <a:p>
                      <a:r>
                        <a:rPr lang="en-US" sz="1200"/>
                        <a:t>rhenium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Dual Hyper-Threaded Quad-Core 2.93GHz Xeons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96GB RAM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64-bit Linux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CentOS 5.5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2.6</a:t>
                      </a:r>
                    </a:p>
                  </a:txBody>
                  <a:tcPr marL="4433" marR="4433" marT="4433" marB="4433" anchor="ctr"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1200"/>
                        <a:t>nickel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Dual Hyper-Threaded Six-Core 3.33GHz Xeons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96GB RAM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64-bit Linux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CentOS 5.5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2.6</a:t>
                      </a:r>
                    </a:p>
                  </a:txBody>
                  <a:tcPr marL="4433" marR="4433" marT="4433" marB="4433" anchor="ctr"/>
                </a:tc>
              </a:tr>
              <a:tr h="516869">
                <a:tc>
                  <a:txBody>
                    <a:bodyPr/>
                    <a:lstStyle/>
                    <a:p>
                      <a:r>
                        <a:rPr lang="en-US" sz="1200"/>
                        <a:t>neodymium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Dual Hyper-Threaded Six-Core 3.33GHz Xeons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96GB RAM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64-bit Linux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CentOS 5.5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2.6</a:t>
                      </a:r>
                    </a:p>
                  </a:txBody>
                  <a:tcPr marL="4433" marR="4433" marT="4433" marB="4433" anchor="ctr"/>
                </a:tc>
              </a:tr>
              <a:tr h="516869">
                <a:tc>
                  <a:txBody>
                    <a:bodyPr/>
                    <a:lstStyle/>
                    <a:p>
                      <a:r>
                        <a:rPr lang="en-US" sz="1200"/>
                        <a:t>neptunium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Dual Hyper-Threaded Six-Core 3.33GHz Xeons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96GB RAM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64-bit Linux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CentOS</a:t>
                      </a:r>
                      <a:r>
                        <a:rPr lang="en-US" sz="1200" dirty="0"/>
                        <a:t> 5.5</a:t>
                      </a:r>
                    </a:p>
                  </a:txBody>
                  <a:tcPr marL="4433" marR="4433" marT="4433" marB="44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2.6</a:t>
                      </a:r>
                    </a:p>
                  </a:txBody>
                  <a:tcPr marL="4433" marR="4433" marT="4433" marB="4433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28600"/>
            <a:ext cx="57912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Department computing resources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0482" name="Picture 2" descr="computer, mac pro 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228600"/>
            <a:ext cx="1219200" cy="1219201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1981200"/>
          <a:ext cx="7391400" cy="108966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1478280"/>
                <a:gridCol w="1478280"/>
                <a:gridCol w="1478280"/>
                <a:gridCol w="1478280"/>
                <a:gridCol w="147828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dirty="0"/>
                        <a:t>Hostname</a:t>
                      </a:r>
                    </a:p>
                  </a:txBody>
                  <a:tcPr marL="19050" marR="19050" marT="19050" marB="1905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Model</a:t>
                      </a:r>
                    </a:p>
                  </a:txBody>
                  <a:tcPr marL="19050" marR="19050" marT="19050" marB="1905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Processors</a:t>
                      </a:r>
                    </a:p>
                  </a:txBody>
                  <a:tcPr marL="19050" marR="19050" marT="19050" marB="1905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Memory</a:t>
                      </a:r>
                    </a:p>
                  </a:txBody>
                  <a:tcPr marL="19050" marR="19050" marT="19050" marB="1905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OS Rev</a:t>
                      </a:r>
                    </a:p>
                  </a:txBody>
                  <a:tcPr marL="19050" marR="19050" marT="19050" marB="1905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blitz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Sun Enterprise 450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Dual 300MHz </a:t>
                      </a:r>
                      <a:r>
                        <a:rPr lang="en-US" sz="1200" dirty="0" err="1"/>
                        <a:t>UltraSPARC</a:t>
                      </a:r>
                      <a:r>
                        <a:rPr lang="en-US" sz="1200" dirty="0"/>
                        <a:t> IIs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512MB RAM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Solaris 9</a:t>
                      </a: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hydra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Sun Enterprise 4500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Ten 250MHz </a:t>
                      </a:r>
                      <a:r>
                        <a:rPr lang="en-US" sz="1200" dirty="0" err="1"/>
                        <a:t>UltraSPARC</a:t>
                      </a:r>
                      <a:r>
                        <a:rPr lang="en-US" sz="1200" dirty="0"/>
                        <a:t> IIs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2.5GB RAM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Solaris 10</a:t>
                      </a:r>
                    </a:p>
                  </a:txBody>
                  <a:tcPr marL="19050" marR="19050" marT="19050" marB="19050" anchor="ctr"/>
                </a:tc>
              </a:tr>
            </a:tbl>
          </a:graphicData>
        </a:graphic>
      </p:graphicFrame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SPARC/Solaris Systems</a:t>
            </a: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1371600"/>
            <a:ext cx="21412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</a:rPr>
              <a:t>SPARC/Solaris Systems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52400"/>
            <a:ext cx="61722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Remotely accessing the machines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3794" name="Picture 2" descr="access, cable, connect, internet, network 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0"/>
            <a:ext cx="1219200" cy="1219201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228600" y="1066800"/>
            <a:ext cx="86868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+mj-lt"/>
              </a:rPr>
              <a:t> Linux </a:t>
            </a:r>
          </a:p>
          <a:p>
            <a:pPr lvl="1"/>
            <a:r>
              <a:rPr lang="en-US" sz="2000" dirty="0" smtClean="0">
                <a:latin typeface="+mj-lt"/>
              </a:rPr>
              <a:t>1- Open the Linux terminal</a:t>
            </a:r>
          </a:p>
          <a:p>
            <a:pPr lvl="1"/>
            <a:r>
              <a:rPr lang="en-US" sz="2000" dirty="0" smtClean="0">
                <a:latin typeface="+mj-lt"/>
              </a:rPr>
              <a:t>2- Use Secure Shell (SSH) to connect to the remote machine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  If you don’t want to specify a machine just </a:t>
            </a:r>
            <a:r>
              <a:rPr lang="en-US" sz="2000" dirty="0" err="1" smtClean="0">
                <a:latin typeface="+mj-lt"/>
              </a:rPr>
              <a:t>ssh</a:t>
            </a:r>
            <a:r>
              <a:rPr lang="en-US" sz="2000" dirty="0" smtClean="0">
                <a:latin typeface="+mj-lt"/>
              </a:rPr>
              <a:t> elements  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 and you will be directed to any available machine in the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 dept.</a:t>
            </a:r>
          </a:p>
          <a:p>
            <a:pPr lvl="4"/>
            <a:r>
              <a:rPr lang="en-US" sz="2000" dirty="0" err="1" smtClean="0">
                <a:solidFill>
                  <a:srgbClr val="C00000"/>
                </a:solidFill>
                <a:latin typeface="+mj-lt"/>
              </a:rPr>
              <a:t>ssh</a:t>
            </a:r>
            <a:r>
              <a:rPr lang="en-US" sz="2000" dirty="0" smtClean="0">
                <a:solidFill>
                  <a:srgbClr val="C00000"/>
                </a:solidFill>
                <a:latin typeface="+mj-lt"/>
              </a:rPr>
              <a:t>  &lt;username&gt;@</a:t>
            </a:r>
            <a:r>
              <a:rPr lang="en-US" sz="2000" dirty="0" err="1" smtClean="0">
                <a:solidFill>
                  <a:srgbClr val="C00000"/>
                </a:solidFill>
                <a:latin typeface="+mj-lt"/>
              </a:rPr>
              <a:t>elements.cs.pitt.edu</a:t>
            </a:r>
            <a:endParaRPr lang="en-US" sz="2000" dirty="0" smtClean="0">
              <a:solidFill>
                <a:srgbClr val="C00000"/>
              </a:solidFill>
              <a:latin typeface="+mj-lt"/>
            </a:endParaRPr>
          </a:p>
          <a:p>
            <a:pPr lvl="4"/>
            <a:endParaRPr lang="en-US" sz="2000" dirty="0" smtClean="0">
              <a:latin typeface="+mj-lt"/>
            </a:endParaRPr>
          </a:p>
          <a:p>
            <a:pPr marL="973138" lvl="4">
              <a:buFont typeface="Arial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latin typeface="Bookman Old Style"/>
              </a:rPr>
              <a:t> If you want a specific machine</a:t>
            </a:r>
          </a:p>
          <a:p>
            <a:pPr marL="973138" lvl="4"/>
            <a:r>
              <a:rPr lang="en-US" sz="2000" dirty="0" smtClean="0">
                <a:solidFill>
                  <a:prstClr val="black"/>
                </a:solidFill>
                <a:latin typeface="Bookman Old Style"/>
              </a:rPr>
              <a:t>	</a:t>
            </a:r>
            <a:r>
              <a:rPr lang="en-US" sz="2000" dirty="0" err="1" smtClean="0">
                <a:solidFill>
                  <a:srgbClr val="C00000"/>
                </a:solidFill>
                <a:latin typeface="Bookman Old Style"/>
              </a:rPr>
              <a:t>ssh</a:t>
            </a:r>
            <a:r>
              <a:rPr lang="en-US" sz="2000" dirty="0" smtClean="0">
                <a:solidFill>
                  <a:srgbClr val="C00000"/>
                </a:solidFill>
                <a:latin typeface="Bookman Old Style"/>
              </a:rPr>
              <a:t> &lt;username&gt;@</a:t>
            </a:r>
            <a:r>
              <a:rPr lang="en-US" sz="2000" dirty="0" err="1" smtClean="0">
                <a:solidFill>
                  <a:srgbClr val="C00000"/>
                </a:solidFill>
                <a:latin typeface="Bookman Old Style"/>
              </a:rPr>
              <a:t>oxygen.cs.pitt.edu</a:t>
            </a:r>
            <a:endParaRPr lang="en-US" sz="2000" dirty="0" smtClean="0">
              <a:solidFill>
                <a:srgbClr val="C00000"/>
              </a:solidFill>
              <a:latin typeface="Bookman Old Style"/>
            </a:endParaRPr>
          </a:p>
          <a:p>
            <a:pPr marL="463550" lvl="4"/>
            <a:endParaRPr lang="en-US" sz="2000" dirty="0" smtClean="0">
              <a:latin typeface="+mj-lt"/>
            </a:endParaRPr>
          </a:p>
          <a:p>
            <a:pPr marL="463550" lvl="4"/>
            <a:r>
              <a:rPr lang="en-US" sz="2000" dirty="0" smtClean="0">
                <a:latin typeface="+mj-lt"/>
              </a:rPr>
              <a:t>3- Enter your CS account password</a:t>
            </a:r>
          </a:p>
          <a:p>
            <a:pPr marL="973138" lvl="4"/>
            <a:endParaRPr lang="en-US" sz="2000" dirty="0" smtClean="0">
              <a:solidFill>
                <a:srgbClr val="C00000"/>
              </a:solidFill>
              <a:latin typeface="Bookman Old Style"/>
            </a:endParaRPr>
          </a:p>
          <a:p>
            <a:pPr marL="0" lvl="4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FF"/>
                </a:solidFill>
                <a:latin typeface="+mj-lt"/>
              </a:rPr>
              <a:t> Windows</a:t>
            </a:r>
          </a:p>
          <a:p>
            <a:pPr marL="457200" lvl="5"/>
            <a:r>
              <a:rPr lang="en-US" sz="2000" dirty="0" smtClean="0">
                <a:latin typeface="+mj-lt"/>
              </a:rPr>
              <a:t>1- Install any </a:t>
            </a:r>
            <a:r>
              <a:rPr lang="en-US" sz="2000" dirty="0" err="1" smtClean="0">
                <a:latin typeface="+mj-lt"/>
              </a:rPr>
              <a:t>ssh</a:t>
            </a:r>
            <a:r>
              <a:rPr lang="en-US" sz="2000" dirty="0" smtClean="0">
                <a:latin typeface="+mj-lt"/>
              </a:rPr>
              <a:t> application (</a:t>
            </a:r>
            <a:r>
              <a:rPr lang="en-US" sz="2000" dirty="0" err="1" smtClean="0">
                <a:latin typeface="+mj-lt"/>
              </a:rPr>
              <a:t>PuTTY</a:t>
            </a:r>
            <a:r>
              <a:rPr lang="en-US" sz="2000" dirty="0" smtClean="0">
                <a:latin typeface="+mj-lt"/>
              </a:rPr>
              <a:t>, Secure </a:t>
            </a:r>
            <a:r>
              <a:rPr lang="en-US" sz="2000" dirty="0" err="1" smtClean="0">
                <a:latin typeface="+mj-lt"/>
              </a:rPr>
              <a:t>ssh</a:t>
            </a:r>
            <a:r>
              <a:rPr lang="en-US" sz="2000" dirty="0" smtClean="0">
                <a:latin typeface="+mj-lt"/>
              </a:rPr>
              <a:t>) </a:t>
            </a:r>
          </a:p>
          <a:p>
            <a:pPr marL="457200" lvl="5"/>
            <a:r>
              <a:rPr lang="en-US" sz="2000" dirty="0" smtClean="0">
                <a:latin typeface="+mj-lt"/>
              </a:rPr>
              <a:t>2- Specify the machine (or just elements)</a:t>
            </a:r>
          </a:p>
          <a:p>
            <a:pPr marL="457200" lvl="5"/>
            <a:r>
              <a:rPr lang="en-US" sz="2000" dirty="0" smtClean="0">
                <a:latin typeface="+mj-lt"/>
              </a:rPr>
              <a:t>3- Enter username and password</a:t>
            </a:r>
          </a:p>
          <a:p>
            <a:endParaRPr lang="en-US" sz="2000" dirty="0" smtClean="0">
              <a:latin typeface="+mj-lt"/>
            </a:endParaRPr>
          </a:p>
          <a:p>
            <a:endParaRPr lang="en-US" sz="20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28600"/>
            <a:ext cx="5791200" cy="685800"/>
          </a:xfrm>
        </p:spPr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C00000"/>
                </a:solidFill>
              </a:rPr>
              <a:t>Open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AFS</a:t>
            </a:r>
            <a:endParaRPr lang="en-US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AutoShape 2" descr="data:image/jpg;base64,/9j/4AAQSkZJRgABAQAAAQABAAD/2wCEAAkGBhESEBQUEhQVFRUUFBwXFhYVFxUYFhoXFhwXFxkXHBgYHiYeGBsjGhYYHy8hIycpLCwsHR4xNTAqNScrMCkBCQoKDgwOGg8PGi0hHyQsKS0xNSwxLSosLywqKS0sMik1LDEsLTQvLS0uKjQsNTQyMjUsNS8pLiwvLCkvLCwpL//AABEIAHgArAMBIgACEQEDEQH/xAAcAAACAwEBAQEAAAAAAAAAAAAABgQFBwMCAQj/xABHEAACAQMCAgUHCAUMAgMAAAABAgMABBESIQUxBgcTQVEiMmFxkZOhFiNCVHKBsdEUM1KCkhVTYmNzorKzwdLh8Bd0JDVV/8QAGgEBAAMBAQEAAAAAAAAAAAAAAAECBAUDBv/EADIRAAEDAwIDBgUDBQAAAAAAAAEAAhEDBCESMQVBURNhcYGR4SJCUqGxFNHxMjNDwfD/2gAMAwEAAhEDEQA/ANxooooiKKhX/GIIcdq4UnkNy3fvpXJxsd8YrxBx+2dQyzR4PLLKD7Dgj76mDEorCivmaqNEjIH7VgzYIwAFHo09/pye+gEoriiqS1v5u2RWZWViQfIwdgTzz6Ku6lzS0wURRRRVURRRRREUUUURFFFFERRRRREUUUURFFFFERRVXxLpLbwHDvkjzggLleXnBc6ee2edEHSizcqFuYCz4Cr2seoluQ05zn0c6todEwipOkw+cl+yn4NWH9L1Gs7Dn4Cv0fxXh8TqS6KxOFyQM7kAfjUKTotZdr5VtAwcbZiQ+UvPmO8H4Guzw3irbPBbPmoNPUJVvafq1+yPwFV8MUpTSBHhfJB1Nvp2zjTtvmrC5k0Icc+Sj0nYD24pP6TW4ywbLCMAKDyGVBJxyyTneuTRYajw0GFbZsq8sLCQvHI2gAZOAWJ3BGNwPGovSiQl9GTp7LVpBwC2oDJ8axvivSy9gdEiuZUQMAFDbAZ5Y8K3DjPCxKykMVZho2Ckac6idx3AfhXQurN9m5jqxBnp3KoOowFjnSDpde2wKwXDouScDSRk/aBraujly0lnbu51M8CMx8SVBJ29NKHFeqa2ncB5psMDyMY3GP6HpNO3D7NYIY4lJ0xRhAWxnCADJ7uQq/ELm1rUmCi2HCZxE7eqgNIOV8m4kFYqFdyOekbDlzJwM7jbNcl49BtliucbMrAgnuO21cYr2P5zylGZNtRCnGlN8E8jVVxS5QqQHU8uTKe8emuYxgcN1Y4TXRS70nupAdKuyAKG8nYk5b6XPG3dWZcZ6y+IWo0xyKwGcGRAzd53bvrZacOrXf8AbhVLgFt9FReGXBkgidubxqxxyyygn8alVzjhWRRRRREUUUURFFFFESH0mP67+0P4LWSdvp4jbMBrK3EZCggEkODjJ2GfTWtX1zcTz3IU2ypHMYgHtu0c4RDqL9ou/leHdUK24Y3bLNN2BwrIBHbrHpdmQ6ydTZPzYAIxjPpr6CxvzQpGmWSCCJnqI6KOz1ZV1c9LpyFBsZB5YP6+27t8ef6Km8N4g12zmWJ4hFpKoZEbJbXlsxk+GMZ7qqrhvKT1k+wH868xcQkiZjGVGoAHUurzdWMbj9o1zjaSDp3VicBXFzGy+bI4AOQM5AO/iCcb0n8S6TGRS8lvcgaAX0S2mDpXdgCSdwOVTZOPTsuSY9/6B/3VR3a5jKZ5oVz6xjNa6FmTnY9yq4xhXtv1UWNykUzPcHWqyDykHnAMMgLTZe8UEZL6S53VANhhSNRJ7hk4/drOLbppxCKGONZLfSiKi/MNnCgAb9rzwPCu3D+mMrsVu3hCJGQmiNk8oldj5TZ2HorydbXlbSa0kDvmJ81cw2YTDd9ZtrGymdZIyrEYVTICpXnlR47Ypj4TfJeQpOueycakUjBI8WHrHL/owfpbcrIToOr1A/lUzgfWVxC2tYoE7AJGmkao3LgZPM6xvv4V0LngoNFr7eS4nIkbfZUa8zC3UYZmkIyqAhds8vOPwx9xpXu+mfYuZOw+abSfOHaYwPKCgFc4xtq7qzeTri4kEKgW2NOP1T+GP5yp3Hel1m8KhZgSEUEYbngZHKs9Hg1ZjwLhhAPTP4lSak/0pss+l0HFLow2+tHERZu1j2CowBIKvucuNsffVbxrqk7cyH9JwFG+Is78yPP7hS/1PxSNxCWaNSU7Fog+PJEjNEwB/dBb1CtjmjYYiUhRpyxIyxyTnGdgTvuc86i7qO4fcGnaPMADoc8xsjQCJcFKsLfs4o0BzoRVzyzpAGfhXeqU3c0Y0hlYDYFgdWPTpIB9lWdjcGSJHIwWUEgekVxXNIyUXeiiiqoiiiiiIooooiQbcfP3g3Gb7G3PBEAPwNXt/wAGtwvmBQoOSNmxvnLDc7eNUVv+uvd8f/MJB9ISEjn6RXPjPEJ5F7AyHNwywqQqDaU6X5DYqms/Gtuk6Q7lCDuVhwHoos1vFNLLcB5V7TAlICiTylXHdhSo+6px6CQfztz75vypiRAAABgDYAdw8K53N5HGMyOqDxZgv41l7Rw5lSATgJe/8e22Mdpce+auT9XVp+3ce+amaG6R11IysPFSCPaK8u9XbVqcnH1KgjOUpv1bWXjcbf1zVGl6trH+v981Nsj1FkkrQypV+o+pUFKMnVpYf1/vmqJL1aWHhN75qbpZKhyyVtZUq/WfUqEoy9W1h4S+9eokvV1Yfsye9amuaWoU0tbmPqn5j6n91VVfCuELZhhbSzxBjlgsmcnAGdwe4D2V9vuK3KI7i6uMhD9Nd8ZIHm+NdZpahAB5oUIJVpQWA56Isyt8I8ffUVaNMMdUc0E5OeqkTstChgudESyIDJ2Y1MXA1OoGrkvMnJq84dAUhjVsZVADjlkCk/jnTSWEhniUqGyNJOoYzjDHyTkbH0E1O6G9YUXEZJUjikjMSqTrKEHUSNtJPhXDda3HZ9oW/COfiryE10UUVjRFFFFERRRRRFnsLfP3v/tt/lxV34PH2vEIh3Qo8zetvmo/8Uh/dqFrxcXv/tt/lxVedA4M/pMx+nKIlP8AQgGP8xpa6Tzpth3qOa6dPelpsoVEY1TzHTGOePFsd+MgAd5Iqm4R1YiVe24jJJLM+5XWQFz9EnmT6sAd1cOOjtekVqj7rGgYD0gO+f4gPZWhu1cRrRVeS7YYXdqVnWNCmyjhzxqJG8EmADyGFmfSTos3DALuwd1VCO1jY6gVJx+8uTgg8s5Bp1teNxyWqXBIWNow5J5KO/PqORVd1g3Spw64z9JQg9JZl/0BP3UqcSmaLo9En0pQqgd+HdpPwA9tJFB7tO2mfNezWOv6FJ1U/F2mieZaROesJsvellnGFLzoA41LzJK+OAMgeuusd6kiB42Do3JlOQf++FVPBui0EECo8SSOVHas6qxLEbqCeSjkMY5VRdFpFtpOIxjJhgYuBn9jXkeshQPuFa2VqlNze0Ag/bErGbO3qsqfpy4lkbxDgTGOm/n3Jj4lxWGEAyyJHnlqO59IUZJHpxiokPEopgTFIsgHPSdxnxBwQPTjFKXA+NWhaSe7cNcSOcB42dUQYxpGCvo9AAxXaTits19avbEFnfs5giFFZHIUZGACcFu7uHhUs4iRD5bE7fNHVbHcF0k04fqAJ1R8EgTG23KZ35JgnlAxllXU2ldRxqY9w8TuKrry9iRijyxo4OCpYkg+B0ggH1moPHYjNcWsIYqAGlZhzVcnLD06Ysj1ivV4IRbzARRqixMQNKlgxwqHWRqLamBznxroOurgmqaQbpZzM8hsslOytwKIqlxdU5CMS6Ac/wDd4Xu6JU4P45BB3BBGxBG+RXfo3JGr3dzKfm7W0bP2pTn26YsfvVVbrDApOSIF/vlnUfcrrVV0o4jo4XHbhlR+JXZZnJAAt4SsSlj3KXXV6s1uu65dZMcRBfH7rlVqYp1nMBmCR6GFWWN1dhre4upXMXFDMulmYrG2v5tgCcL84FIx9HPdWkdVHRe7s7i4N1F2YlRQmWU5KliR5JO+DVb1hjhkvCDBb3dsWtY42gCzR6i0IZSAAdyyE+s4pv6v+k/6dwyGWTyvJ7OUjmksexJ8M7OD3aq5NO9qU7d9uI0uifL+EDAXLOrLo7LxPjvE4WvLmFYZGZezdsbuFxgnAHqpm/8ABx//AFL3+L/mlHhd7xKLj/FDw6KKaQyMHEpwAusYI8pcnNNkXSXpS3m2dk2OeJAfwmrIqpg47dtwXgblHad4E0o8u7F5HwpbxwX5eilLo71TvxC2ju+I3108s6CQLG4CqrjUo3BGcEbAADlWoce4HFeWslvODolXDY5g8wwPiCAR6qy2Doj0k4WNFjPHdW6+ZHJpBA540v5vqVsUREdpf8C4jbRrPNdWF0+grIC7RnKgnbOnGoNkYBGoY2rZKyrgXXHPHcpbcXtGtHkICyDUIyTsMq2cLnbUGIHfitVoiyy/uhHNfseSXDsf3Yoz/pT90W4eYLOCNhhhGC/9o/lv/fY1ntzb9rxCaDul4gA32ESKR/aqEffWqM1a67vgY3uUBI3WDwScTQ31quqSDZ1AySoJIOBuRuwIG+D6K9WvWpYsmZC8b96FCxB8AV2Pwpxd6r57OJm1NHGW8SiE+0jNYuxeHFzDE9V023dJ9JtO4YTp2IMGOhwZCQ7mSfjEqYRorGNtRZtmkPo7i2NhjIXJJNfOsgs7WlvCuWyzqi+CgKoH3Kw+6nmWT4UoyW0j8YMjIwjgt9KOVYKWI7mIwTmRuXhVatuQzSTJeQCVutL0Oq6w0NZSa4tb3xGTzJJXq66wLbRrQs0rebBpbV2h+idsYDeG57hUPg/AnS0mSU4mugxcn6JYEIpP2jk+Gcd1MEjgNqAXUfpBV1fxY1fGoU0ldKnYuqOmsZgECMb8/FYHXzKbNFs0tkgmTJxkDYYBz1KX+B9IY4YBBO/YSwZVlZDuMlgRpByd8b+APfUyy49NKXcDRb6SsWpQJZH/AGwRuFHPbbkNzmpM1yds4OOWpVbHqLA4qDc3BJySSfE1ot+G1QWh7hpb0EE+JU176i/W9tOHP3kyBO8COfftyUMMDd3bjlFGkC+vyVb/AAP7ai8WJNvoHOeZIx6lyx+LJUq7vnYYZiRz3PxqGOIyIMI7KM52ON/H11ubwp5tX0NWXkknxKqOIgXNOvpwwNAE/SIGY65XLjdz5chQZwSqD7PkIPgor70U4Bb8S4vKJlV7Th1utsgJIRnQac8xnLCZ8/Zr70fs+3vraLuMwdvsw5lPtKqPvrUeKcDtoY1WGGKMPNqYIiqGISTBIA3NZ+LR2jKDdgPz7Bc0GZJVVb9XfA5JNMdtbuAuToYsQcgDOG2zSp1ayfyZxq94W5xHKTJb55bDUoGeZMZwfSlVvTVyCSCQfEEg+0Uz9U0Fu9gtxcIjyxTuscrqHlUDDBVYgtzLED0mvK54WaFuLjVIJAiOo9k1SYVB0WQHjvGBjYyAEctu2Xwr70supISzRO0ZxjMbFDjwypG1aXNBYq0rmIQyPhncIEkfB1ecBltxUCXoPZ3KBzql56gJWAJ7wCORHx+NefD7qlbOmq0keAP5Vi0uCQOHfyld9H53t7i4NxDdlxpkcyPGqANGDnJ87UB4imrot128OmgT9Jl/R51UCRJA2NQ2JVgCME74O4ph4JYWnDYWWIFYWkLblmcSEbqQdzsu2P8Amq3iMfArmRmuorcOObTosbHOfpHGrl41nuXi4rPqUmnSTO23omktwUj9ZvSa3409tYcOzPL22tpQrBUXBU7kA48rJPLyR31t0a4AHPAxmqjozw+wjizYpAI2OC0ATBI5gsvMj0mrmspEYKLPOjFtr41fueUDn+OdYwPvCRt/FT271AveiNjNIZJbaB3bzmaNSxwMDJxvttXH5C8N+p2/uk/KrF07opkklRZZa8fIThv1O390n5UfIPhv1O290n5VcVI5KFHllqHLNVp8g+G/Urb3SflR8g+G/U7b3SflXs26A5JCXZpahTTU3/IPhv1O290n5UfILhn1K290n5VobfgfL9/ZRCQppqgzTVpfyC4Z9StvdJ+VHyC4Z9StvdJ+Ve7eLAfJ9/ZRpWTTTVBmlrZvkDwz6lbe6T8qPkDwz6lbe5T8q0N44B/j+/smhI3VJZa7uaY8oohGPtSnUf7sa+2tRvLFJVAcEgHIwSDnBHMegmuXDOD29spS3ijiUnJEahQTyyQOZwKmVxbq4NxWNXaVYCEv3XQOwk/WQ6vW8n+6utl0ftrQRpboIk7RjgFsElHyTk7nYVd14kiVhhgCPAgEfGvJ1V7hpLiR44U7KqvZB4j2ijgbvpfSFI7Q7lsdy+g1YfyfF/Np/Cv5V2jiVRhQAPAAAfCjny3SgwqDpChzExVV+cwSGO/zcuMjArJenDjfce0VvEkSsMMAR4EAj41y/k+L+bT+Ffyrdw+//Ru1aZ84/wBKH/EkrqU/+qX+2k/xU+14iiVRhQAPAAAfCvdZLmt29Z9WI1En1KAQIRRRRXgpRRRRREUUUURFFFFERRRRREUUUURFFFFERRRRREUUUURFFFFERRRRRF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4580" name="Picture 4" descr="http://www.openafs.org/images/openafs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0"/>
            <a:ext cx="1679448" cy="1142999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381000" y="1447800"/>
            <a:ext cx="8305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2000" dirty="0" smtClean="0">
                <a:latin typeface="+mj-lt"/>
              </a:rPr>
              <a:t>AFS (originally </a:t>
            </a:r>
            <a:r>
              <a:rPr lang="en-US" sz="2000" i="1" dirty="0" smtClean="0">
                <a:solidFill>
                  <a:srgbClr val="C00000"/>
                </a:solidFill>
                <a:latin typeface="+mj-lt"/>
              </a:rPr>
              <a:t>Andrew File System</a:t>
            </a:r>
            <a:r>
              <a:rPr lang="en-US" sz="2000" dirty="0" smtClean="0">
                <a:latin typeface="+mj-lt"/>
              </a:rPr>
              <a:t>) is a distributed file and  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authentication service designed to be scalable to many client   </a:t>
            </a:r>
          </a:p>
          <a:p>
            <a:r>
              <a:rPr lang="en-US" sz="2000" dirty="0" smtClean="0">
                <a:latin typeface="+mj-lt"/>
              </a:rPr>
              <a:t>  computers, using secure authentication and with flexible  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access control. 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3200400"/>
            <a:ext cx="8001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 Developed by CMU, commercialized by </a:t>
            </a:r>
            <a:r>
              <a:rPr lang="en-US" sz="2000" dirty="0" err="1" smtClean="0">
                <a:latin typeface="+mj-lt"/>
              </a:rPr>
              <a:t>Transarc</a:t>
            </a:r>
            <a:r>
              <a:rPr lang="en-US" sz="2000" dirty="0" smtClean="0">
                <a:latin typeface="+mj-lt"/>
              </a:rPr>
              <a:t>, bought by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IBM, branched into DFS/DCE, made open source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solidFill>
                  <a:srgbClr val="3366CC"/>
                </a:solidFill>
                <a:latin typeface="+mj-lt"/>
              </a:rPr>
              <a:t>  www.openafs.org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4572000"/>
            <a:ext cx="8001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 Students are highly encouraged to use AFS to store their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important files and projects since it is highly reliable, and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secure.</a:t>
            </a:r>
            <a:r>
              <a:rPr lang="en-US" sz="2000" dirty="0" smtClean="0">
                <a:solidFill>
                  <a:srgbClr val="3366CC"/>
                </a:solidFill>
                <a:latin typeface="+mj-lt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+mj-lt"/>
              </a:rPr>
              <a:t>Don’t</a:t>
            </a:r>
            <a:r>
              <a:rPr lang="en-US" sz="2000" dirty="0" smtClean="0">
                <a:latin typeface="+mj-lt"/>
              </a:rPr>
              <a:t> rely solely on your local storage devices to store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your important stuff ..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28600"/>
            <a:ext cx="5791200" cy="685800"/>
          </a:xfrm>
        </p:spPr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C00000"/>
                </a:solidFill>
              </a:rPr>
              <a:t>Open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AFS</a:t>
            </a:r>
            <a:endParaRPr lang="en-US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AutoShape 2" descr="data:image/jpg;base64,/9j/4AAQSkZJRgABAQAAAQABAAD/2wCEAAkGBhESEBQUEhQVFRUUFBwXFhYVFxUYFhoXFhwXFxkXHBgYHiYeGBsjGhYYHy8hIycpLCwsHR4xNTAqNScrMCkBCQoKDgwOGg8PGi0hHyQsKS0xNSwxLSosLywqKS0sMik1LDEsLTQvLS0uKjQsNTQyMjUsNS8pLiwvLCkvLCwpL//AABEIAHgArAMBIgACEQEDEQH/xAAcAAACAwEBAQEAAAAAAAAAAAAABgQFBwMCAQj/xABHEAACAQMCAgUHCAUMAgMAAAABAgMABBESIQUxBgcTQVEiMmFxkZOhFiNCVHKBsdEUM1KCkhVTYmNzorKzwdLh8Bd0JDVV/8QAGgEBAAMBAQEAAAAAAAAAAAAAAAECBAUDBv/EADIRAAEDAwIDBgUDBQAAAAAAAAEAAhEDBCESMQVBURNhcYGR4SJCUqGxFNHxMjNDwfD/2gAMAwEAAhEDEQA/ANxooooiKKhX/GIIcdq4UnkNy3fvpXJxsd8YrxBx+2dQyzR4PLLKD7Dgj76mDEorCivmaqNEjIH7VgzYIwAFHo09/pye+gEoriiqS1v5u2RWZWViQfIwdgTzz6Ku6lzS0wURRRRVURRRRREUUUURFFFFERRRRREUUUURFFFFERRVXxLpLbwHDvkjzggLleXnBc6ee2edEHSizcqFuYCz4Cr2seoluQ05zn0c6todEwipOkw+cl+yn4NWH9L1Gs7Dn4Cv0fxXh8TqS6KxOFyQM7kAfjUKTotZdr5VtAwcbZiQ+UvPmO8H4Guzw3irbPBbPmoNPUJVvafq1+yPwFV8MUpTSBHhfJB1Nvp2zjTtvmrC5k0Icc+Sj0nYD24pP6TW4ywbLCMAKDyGVBJxyyTneuTRYajw0GFbZsq8sLCQvHI2gAZOAWJ3BGNwPGovSiQl9GTp7LVpBwC2oDJ8axvivSy9gdEiuZUQMAFDbAZ5Y8K3DjPCxKykMVZho2Ckac6idx3AfhXQurN9m5jqxBnp3KoOowFjnSDpde2wKwXDouScDSRk/aBraujly0lnbu51M8CMx8SVBJ29NKHFeqa2ncB5psMDyMY3GP6HpNO3D7NYIY4lJ0xRhAWxnCADJ7uQq/ELm1rUmCi2HCZxE7eqgNIOV8m4kFYqFdyOekbDlzJwM7jbNcl49BtliucbMrAgnuO21cYr2P5zylGZNtRCnGlN8E8jVVxS5QqQHU8uTKe8emuYxgcN1Y4TXRS70nupAdKuyAKG8nYk5b6XPG3dWZcZ6y+IWo0xyKwGcGRAzd53bvrZacOrXf8AbhVLgFt9FReGXBkgidubxqxxyyygn8alVzjhWRRRRREUUUURFFFFESH0mP67+0P4LWSdvp4jbMBrK3EZCggEkODjJ2GfTWtX1zcTz3IU2ypHMYgHtu0c4RDqL9ou/leHdUK24Y3bLNN2BwrIBHbrHpdmQ6ydTZPzYAIxjPpr6CxvzQpGmWSCCJnqI6KOz1ZV1c9LpyFBsZB5YP6+27t8ef6Km8N4g12zmWJ4hFpKoZEbJbXlsxk+GMZ7qqrhvKT1k+wH868xcQkiZjGVGoAHUurzdWMbj9o1zjaSDp3VicBXFzGy+bI4AOQM5AO/iCcb0n8S6TGRS8lvcgaAX0S2mDpXdgCSdwOVTZOPTsuSY9/6B/3VR3a5jKZ5oVz6xjNa6FmTnY9yq4xhXtv1UWNykUzPcHWqyDykHnAMMgLTZe8UEZL6S53VANhhSNRJ7hk4/drOLbppxCKGONZLfSiKi/MNnCgAb9rzwPCu3D+mMrsVu3hCJGQmiNk8oldj5TZ2HorydbXlbSa0kDvmJ81cw2YTDd9ZtrGymdZIyrEYVTICpXnlR47Ypj4TfJeQpOueycakUjBI8WHrHL/owfpbcrIToOr1A/lUzgfWVxC2tYoE7AJGmkao3LgZPM6xvv4V0LngoNFr7eS4nIkbfZUa8zC3UYZmkIyqAhds8vOPwx9xpXu+mfYuZOw+abSfOHaYwPKCgFc4xtq7qzeTri4kEKgW2NOP1T+GP5yp3Hel1m8KhZgSEUEYbngZHKs9Hg1ZjwLhhAPTP4lSak/0pss+l0HFLow2+tHERZu1j2CowBIKvucuNsffVbxrqk7cyH9JwFG+Is78yPP7hS/1PxSNxCWaNSU7Fog+PJEjNEwB/dBb1CtjmjYYiUhRpyxIyxyTnGdgTvuc86i7qO4fcGnaPMADoc8xsjQCJcFKsLfs4o0BzoRVzyzpAGfhXeqU3c0Y0hlYDYFgdWPTpIB9lWdjcGSJHIwWUEgekVxXNIyUXeiiiqoiiiiiIooooiQbcfP3g3Gb7G3PBEAPwNXt/wAGtwvmBQoOSNmxvnLDc7eNUVv+uvd8f/MJB9ISEjn6RXPjPEJ5F7AyHNwywqQqDaU6X5DYqms/Gtuk6Q7lCDuVhwHoos1vFNLLcB5V7TAlICiTylXHdhSo+6px6CQfztz75vypiRAAABgDYAdw8K53N5HGMyOqDxZgv41l7Rw5lSATgJe/8e22Mdpce+auT9XVp+3ce+amaG6R11IysPFSCPaK8u9XbVqcnH1KgjOUpv1bWXjcbf1zVGl6trH+v981Nsj1FkkrQypV+o+pUFKMnVpYf1/vmqJL1aWHhN75qbpZKhyyVtZUq/WfUqEoy9W1h4S+9eokvV1Yfsye9amuaWoU0tbmPqn5j6n91VVfCuELZhhbSzxBjlgsmcnAGdwe4D2V9vuK3KI7i6uMhD9Nd8ZIHm+NdZpahAB5oUIJVpQWA56Isyt8I8ffUVaNMMdUc0E5OeqkTstChgudESyIDJ2Y1MXA1OoGrkvMnJq84dAUhjVsZVADjlkCk/jnTSWEhniUqGyNJOoYzjDHyTkbH0E1O6G9YUXEZJUjikjMSqTrKEHUSNtJPhXDda3HZ9oW/COfiryE10UUVjRFFFFERRRRRFnsLfP3v/tt/lxV34PH2vEIh3Qo8zetvmo/8Uh/dqFrxcXv/tt/lxVedA4M/pMx+nKIlP8AQgGP8xpa6Tzpth3qOa6dPelpsoVEY1TzHTGOePFsd+MgAd5Iqm4R1YiVe24jJJLM+5XWQFz9EnmT6sAd1cOOjtekVqj7rGgYD0gO+f4gPZWhu1cRrRVeS7YYXdqVnWNCmyjhzxqJG8EmADyGFmfSTos3DALuwd1VCO1jY6gVJx+8uTgg8s5Bp1teNxyWqXBIWNow5J5KO/PqORVd1g3Spw64z9JQg9JZl/0BP3UqcSmaLo9En0pQqgd+HdpPwA9tJFB7tO2mfNezWOv6FJ1U/F2mieZaROesJsvellnGFLzoA41LzJK+OAMgeuusd6kiB42Do3JlOQf++FVPBui0EECo8SSOVHas6qxLEbqCeSjkMY5VRdFpFtpOIxjJhgYuBn9jXkeshQPuFa2VqlNze0Ag/bErGbO3qsqfpy4lkbxDgTGOm/n3Jj4lxWGEAyyJHnlqO59IUZJHpxiokPEopgTFIsgHPSdxnxBwQPTjFKXA+NWhaSe7cNcSOcB42dUQYxpGCvo9AAxXaTits19avbEFnfs5giFFZHIUZGACcFu7uHhUs4iRD5bE7fNHVbHcF0k04fqAJ1R8EgTG23KZ35JgnlAxllXU2ldRxqY9w8TuKrry9iRijyxo4OCpYkg+B0ggH1moPHYjNcWsIYqAGlZhzVcnLD06Ysj1ivV4IRbzARRqixMQNKlgxwqHWRqLamBznxroOurgmqaQbpZzM8hsslOytwKIqlxdU5CMS6Ac/wDd4Xu6JU4P45BB3BBGxBG+RXfo3JGr3dzKfm7W0bP2pTn26YsfvVVbrDApOSIF/vlnUfcrrVV0o4jo4XHbhlR+JXZZnJAAt4SsSlj3KXXV6s1uu65dZMcRBfH7rlVqYp1nMBmCR6GFWWN1dhre4upXMXFDMulmYrG2v5tgCcL84FIx9HPdWkdVHRe7s7i4N1F2YlRQmWU5KliR5JO+DVb1hjhkvCDBb3dsWtY42gCzR6i0IZSAAdyyE+s4pv6v+k/6dwyGWTyvJ7OUjmksexJ8M7OD3aq5NO9qU7d9uI0uifL+EDAXLOrLo7LxPjvE4WvLmFYZGZezdsbuFxgnAHqpm/8ABx//AFL3+L/mlHhd7xKLj/FDw6KKaQyMHEpwAusYI8pcnNNkXSXpS3m2dk2OeJAfwmrIqpg47dtwXgblHad4E0o8u7F5HwpbxwX5eilLo71TvxC2ju+I3108s6CQLG4CqrjUo3BGcEbAADlWoce4HFeWslvODolXDY5g8wwPiCAR6qy2Doj0k4WNFjPHdW6+ZHJpBA540v5vqVsUREdpf8C4jbRrPNdWF0+grIC7RnKgnbOnGoNkYBGoY2rZKyrgXXHPHcpbcXtGtHkICyDUIyTsMq2cLnbUGIHfitVoiyy/uhHNfseSXDsf3Yoz/pT90W4eYLOCNhhhGC/9o/lv/fY1ntzb9rxCaDul4gA32ESKR/aqEffWqM1a67vgY3uUBI3WDwScTQ31quqSDZ1AySoJIOBuRuwIG+D6K9WvWpYsmZC8b96FCxB8AV2Pwpxd6r57OJm1NHGW8SiE+0jNYuxeHFzDE9V023dJ9JtO4YTp2IMGOhwZCQ7mSfjEqYRorGNtRZtmkPo7i2NhjIXJJNfOsgs7WlvCuWyzqi+CgKoH3Kw+6nmWT4UoyW0j8YMjIwjgt9KOVYKWI7mIwTmRuXhVatuQzSTJeQCVutL0Oq6w0NZSa4tb3xGTzJJXq66wLbRrQs0rebBpbV2h+idsYDeG57hUPg/AnS0mSU4mugxcn6JYEIpP2jk+Gcd1MEjgNqAXUfpBV1fxY1fGoU0ldKnYuqOmsZgECMb8/FYHXzKbNFs0tkgmTJxkDYYBz1KX+B9IY4YBBO/YSwZVlZDuMlgRpByd8b+APfUyy49NKXcDRb6SsWpQJZH/AGwRuFHPbbkNzmpM1yds4OOWpVbHqLA4qDc3BJySSfE1ot+G1QWh7hpb0EE+JU176i/W9tOHP3kyBO8COfftyUMMDd3bjlFGkC+vyVb/AAP7ai8WJNvoHOeZIx6lyx+LJUq7vnYYZiRz3PxqGOIyIMI7KM52ON/H11ubwp5tX0NWXkknxKqOIgXNOvpwwNAE/SIGY65XLjdz5chQZwSqD7PkIPgor70U4Bb8S4vKJlV7Th1utsgJIRnQac8xnLCZ8/Zr70fs+3vraLuMwdvsw5lPtKqPvrUeKcDtoY1WGGKMPNqYIiqGISTBIA3NZ+LR2jKDdgPz7Bc0GZJVVb9XfA5JNMdtbuAuToYsQcgDOG2zSp1ayfyZxq94W5xHKTJb55bDUoGeZMZwfSlVvTVyCSCQfEEg+0Uz9U0Fu9gtxcIjyxTuscrqHlUDDBVYgtzLED0mvK54WaFuLjVIJAiOo9k1SYVB0WQHjvGBjYyAEctu2Xwr70supISzRO0ZxjMbFDjwypG1aXNBYq0rmIQyPhncIEkfB1ecBltxUCXoPZ3KBzql56gJWAJ7wCORHx+NefD7qlbOmq0keAP5Vi0uCQOHfyld9H53t7i4NxDdlxpkcyPGqANGDnJ87UB4imrot128OmgT9Jl/R51UCRJA2NQ2JVgCME74O4ph4JYWnDYWWIFYWkLblmcSEbqQdzsu2P8Amq3iMfArmRmuorcOObTosbHOfpHGrl41nuXi4rPqUmnSTO23omktwUj9ZvSa3409tYcOzPL22tpQrBUXBU7kA48rJPLyR31t0a4AHPAxmqjozw+wjizYpAI2OC0ATBI5gsvMj0mrmspEYKLPOjFtr41fueUDn+OdYwPvCRt/FT271AveiNjNIZJbaB3bzmaNSxwMDJxvttXH5C8N+p2/uk/KrF07opkklRZZa8fIThv1O390n5UfIPhv1O290n5VcVI5KFHllqHLNVp8g+G/Urb3SflR8g+G/U7b3SflXs26A5JCXZpahTTU3/IPhv1O290n5UfILhn1K290n5VobfgfL9/ZRCQppqgzTVpfyC4Z9StvdJ+VHyC4Z9StvdJ+Ve7eLAfJ9/ZRpWTTTVBmlrZvkDwz6lbe6T8qPkDwz6lbe5T8q0N44B/j+/smhI3VJZa7uaY8oohGPtSnUf7sa+2tRvLFJVAcEgHIwSDnBHMegmuXDOD29spS3ijiUnJEahQTyyQOZwKmVxbq4NxWNXaVYCEv3XQOwk/WQ6vW8n+6utl0ftrQRpboIk7RjgFsElHyTk7nYVd14kiVhhgCPAgEfGvJ1V7hpLiR44U7KqvZB4j2ijgbvpfSFI7Q7lsdy+g1YfyfF/Np/Cv5V2jiVRhQAPAAAfCjny3SgwqDpChzExVV+cwSGO/zcuMjArJenDjfce0VvEkSsMMAR4EAj41y/k+L+bT+Ffyrdw+//Ru1aZ84/wBKH/EkrqU/+qX+2k/xU+14iiVRhQAPAAAfCvdZLmt29Z9WI1En1KAQIRRRRXgpRRRRREUUUURFFFFERRRRREUUUURFFFFERRRRREUUUURFFFFERRRRRF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4580" name="Picture 4" descr="http://www.openafs.org/images/openafs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1"/>
            <a:ext cx="1603248" cy="1113366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381000" y="1447800"/>
            <a:ext cx="8305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2000" dirty="0" smtClean="0">
                <a:latin typeface="+mj-lt"/>
              </a:rPr>
              <a:t> Where does your account reside ? </a:t>
            </a:r>
          </a:p>
          <a:p>
            <a:pPr lvl="1"/>
            <a:r>
              <a:rPr lang="en-US" sz="2000" dirty="0" smtClean="0">
                <a:latin typeface="+mj-lt"/>
              </a:rPr>
              <a:t>/</a:t>
            </a:r>
            <a:r>
              <a:rPr lang="en-US" sz="2000" dirty="0" err="1" smtClean="0">
                <a:latin typeface="+mj-lt"/>
              </a:rPr>
              <a:t>afs</a:t>
            </a:r>
            <a:r>
              <a:rPr lang="en-US" sz="2000" dirty="0" smtClean="0">
                <a:latin typeface="+mj-lt"/>
              </a:rPr>
              <a:t>/cs.pitt.edu/usr0/</a:t>
            </a:r>
            <a:r>
              <a:rPr lang="en-US" sz="2000" dirty="0" smtClean="0">
                <a:solidFill>
                  <a:srgbClr val="C00000"/>
                </a:solidFill>
                <a:latin typeface="+mj-lt"/>
              </a:rPr>
              <a:t>username</a:t>
            </a:r>
            <a:r>
              <a:rPr lang="en-US" sz="2000" dirty="0" smtClean="0">
                <a:latin typeface="+mj-lt"/>
              </a:rPr>
              <a:t>/</a:t>
            </a:r>
          </a:p>
          <a:p>
            <a:endParaRPr lang="en-US" sz="2000" dirty="0" smtClean="0">
              <a:latin typeface="+mj-lt"/>
            </a:endParaRPr>
          </a:p>
          <a:p>
            <a:endParaRPr lang="en-US" sz="2000" dirty="0" smtClean="0"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1000" y="2514600"/>
            <a:ext cx="8001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 How to access your AFS directory using Windows</a:t>
            </a:r>
          </a:p>
          <a:p>
            <a:pPr lvl="1"/>
            <a:r>
              <a:rPr lang="en-US" sz="2000" dirty="0" smtClean="0">
                <a:latin typeface="+mj-lt"/>
              </a:rPr>
              <a:t>1-  Download the appropriate </a:t>
            </a:r>
            <a:r>
              <a:rPr lang="en-US" sz="2000" dirty="0" err="1" smtClean="0">
                <a:latin typeface="+mj-lt"/>
              </a:rPr>
              <a:t>openAFS</a:t>
            </a:r>
            <a:r>
              <a:rPr lang="en-US" sz="2000" dirty="0" smtClean="0">
                <a:latin typeface="+mj-lt"/>
              </a:rPr>
              <a:t> client distribution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   from </a:t>
            </a:r>
            <a:r>
              <a:rPr lang="en-US" sz="2000" dirty="0" smtClean="0">
                <a:solidFill>
                  <a:srgbClr val="3366CC"/>
                </a:solidFill>
                <a:latin typeface="+mj-lt"/>
                <a:hlinkClick r:id="rId3"/>
              </a:rPr>
              <a:t>www.openafs.org</a:t>
            </a:r>
            <a:r>
              <a:rPr lang="en-US" sz="2000" dirty="0" smtClean="0">
                <a:solidFill>
                  <a:srgbClr val="3366CC"/>
                </a:solidFill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and install</a:t>
            </a:r>
          </a:p>
          <a:p>
            <a:pPr lvl="1"/>
            <a:endParaRPr lang="en-US" sz="2000" dirty="0" smtClean="0">
              <a:solidFill>
                <a:srgbClr val="3366CC"/>
              </a:solidFill>
              <a:latin typeface="+mj-lt"/>
            </a:endParaRPr>
          </a:p>
          <a:p>
            <a:pPr lvl="1"/>
            <a:r>
              <a:rPr lang="en-US" sz="2000" dirty="0" smtClean="0">
                <a:latin typeface="+mj-lt"/>
              </a:rPr>
              <a:t>2- From your computer explorer window, select -&gt; Map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  Network drive, select a drive letter, then enter your </a:t>
            </a:r>
            <a:r>
              <a:rPr lang="en-US" sz="2000" dirty="0" err="1" smtClean="0">
                <a:latin typeface="+mj-lt"/>
              </a:rPr>
              <a:t>afs</a:t>
            </a:r>
            <a:r>
              <a:rPr lang="en-US" sz="2000" dirty="0" smtClean="0">
                <a:latin typeface="+mj-lt"/>
              </a:rPr>
              <a:t>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  paths as follows : //</a:t>
            </a:r>
            <a:r>
              <a:rPr lang="en-US" sz="2000" dirty="0" err="1" smtClean="0">
                <a:latin typeface="+mj-lt"/>
              </a:rPr>
              <a:t>afs</a:t>
            </a:r>
            <a:r>
              <a:rPr lang="en-US" sz="2000" dirty="0" smtClean="0">
                <a:latin typeface="+mj-lt"/>
              </a:rPr>
              <a:t>/cs.pitt.edu/usr0/username</a:t>
            </a:r>
          </a:p>
          <a:p>
            <a:pPr lvl="1"/>
            <a:endParaRPr lang="en-US" sz="2000" dirty="0" smtClean="0">
              <a:latin typeface="+mj-lt"/>
            </a:endParaRPr>
          </a:p>
          <a:p>
            <a:pPr lvl="1"/>
            <a:r>
              <a:rPr lang="en-US" sz="2000" dirty="0" smtClean="0">
                <a:latin typeface="+mj-lt"/>
              </a:rPr>
              <a:t>3- Using the AFS client authentication, obtain your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  token to be able to access your directories</a:t>
            </a:r>
            <a:endParaRPr lang="en-US" sz="2000" dirty="0" smtClean="0">
              <a:solidFill>
                <a:srgbClr val="3366CC"/>
              </a:solidFill>
              <a:latin typeface="+mj-lt"/>
            </a:endParaRPr>
          </a:p>
          <a:p>
            <a:pPr lvl="1"/>
            <a:endParaRPr lang="en-US" sz="2000" dirty="0" smtClean="0">
              <a:solidFill>
                <a:srgbClr val="3366CC"/>
              </a:solidFill>
              <a:latin typeface="+mj-lt"/>
            </a:endParaRPr>
          </a:p>
          <a:p>
            <a:pPr lvl="1"/>
            <a:endParaRPr lang="en-US" sz="2000" dirty="0" smtClean="0">
              <a:solidFill>
                <a:srgbClr val="3366CC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28600"/>
            <a:ext cx="5791200" cy="685800"/>
          </a:xfrm>
        </p:spPr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C00000"/>
                </a:solidFill>
              </a:rPr>
              <a:t>Open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AFS</a:t>
            </a:r>
            <a:endParaRPr lang="en-US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AutoShape 2" descr="data:image/jpg;base64,/9j/4AAQSkZJRgABAQAAAQABAAD/2wCEAAkGBhESEBQUEhQVFRUUFBwXFhYVFxUYFhoXFhwXFxkXHBgYHiYeGBsjGhYYHy8hIycpLCwsHR4xNTAqNScrMCkBCQoKDgwOGg8PGi0hHyQsKS0xNSwxLSosLywqKS0sMik1LDEsLTQvLS0uKjQsNTQyMjUsNS8pLiwvLCkvLCwpL//AABEIAHgArAMBIgACEQEDEQH/xAAcAAACAwEBAQEAAAAAAAAAAAAABgQFBwMCAQj/xABHEAACAQMCAgUHCAUMAgMAAAABAgMABBESIQUxBgcTQVEiMmFxkZOhFiNCVHKBsdEUM1KCkhVTYmNzorKzwdLh8Bd0JDVV/8QAGgEBAAMBAQEAAAAAAAAAAAAAAAECBAUDBv/EADIRAAEDAwIDBgUDBQAAAAAAAAEAAhEDBCESMQVBURNhcYGR4SJCUqGxFNHxMjNDwfD/2gAMAwEAAhEDEQA/ANxooooiKKhX/GIIcdq4UnkNy3fvpXJxsd8YrxBx+2dQyzR4PLLKD7Dgj76mDEorCivmaqNEjIH7VgzYIwAFHo09/pye+gEoriiqS1v5u2RWZWViQfIwdgTzz6Ku6lzS0wURRRRVURRRRREUUUURFFFFERRRRREUUUURFFFFERRVXxLpLbwHDvkjzggLleXnBc6ee2edEHSizcqFuYCz4Cr2seoluQ05zn0c6todEwipOkw+cl+yn4NWH9L1Gs7Dn4Cv0fxXh8TqS6KxOFyQM7kAfjUKTotZdr5VtAwcbZiQ+UvPmO8H4Guzw3irbPBbPmoNPUJVvafq1+yPwFV8MUpTSBHhfJB1Nvp2zjTtvmrC5k0Icc+Sj0nYD24pP6TW4ywbLCMAKDyGVBJxyyTneuTRYajw0GFbZsq8sLCQvHI2gAZOAWJ3BGNwPGovSiQl9GTp7LVpBwC2oDJ8axvivSy9gdEiuZUQMAFDbAZ5Y8K3DjPCxKykMVZho2Ckac6idx3AfhXQurN9m5jqxBnp3KoOowFjnSDpde2wKwXDouScDSRk/aBraujly0lnbu51M8CMx8SVBJ29NKHFeqa2ncB5psMDyMY3GP6HpNO3D7NYIY4lJ0xRhAWxnCADJ7uQq/ELm1rUmCi2HCZxE7eqgNIOV8m4kFYqFdyOekbDlzJwM7jbNcl49BtliucbMrAgnuO21cYr2P5zylGZNtRCnGlN8E8jVVxS5QqQHU8uTKe8emuYxgcN1Y4TXRS70nupAdKuyAKG8nYk5b6XPG3dWZcZ6y+IWo0xyKwGcGRAzd53bvrZacOrXf8AbhVLgFt9FReGXBkgidubxqxxyyygn8alVzjhWRRRRREUUUURFFFFESH0mP67+0P4LWSdvp4jbMBrK3EZCggEkODjJ2GfTWtX1zcTz3IU2ypHMYgHtu0c4RDqL9ou/leHdUK24Y3bLNN2BwrIBHbrHpdmQ6ydTZPzYAIxjPpr6CxvzQpGmWSCCJnqI6KOz1ZV1c9LpyFBsZB5YP6+27t8ef6Km8N4g12zmWJ4hFpKoZEbJbXlsxk+GMZ7qqrhvKT1k+wH868xcQkiZjGVGoAHUurzdWMbj9o1zjaSDp3VicBXFzGy+bI4AOQM5AO/iCcb0n8S6TGRS8lvcgaAX0S2mDpXdgCSdwOVTZOPTsuSY9/6B/3VR3a5jKZ5oVz6xjNa6FmTnY9yq4xhXtv1UWNykUzPcHWqyDykHnAMMgLTZe8UEZL6S53VANhhSNRJ7hk4/drOLbppxCKGONZLfSiKi/MNnCgAb9rzwPCu3D+mMrsVu3hCJGQmiNk8oldj5TZ2HorydbXlbSa0kDvmJ81cw2YTDd9ZtrGymdZIyrEYVTICpXnlR47Ypj4TfJeQpOueycakUjBI8WHrHL/owfpbcrIToOr1A/lUzgfWVxC2tYoE7AJGmkao3LgZPM6xvv4V0LngoNFr7eS4nIkbfZUa8zC3UYZmkIyqAhds8vOPwx9xpXu+mfYuZOw+abSfOHaYwPKCgFc4xtq7qzeTri4kEKgW2NOP1T+GP5yp3Hel1m8KhZgSEUEYbngZHKs9Hg1ZjwLhhAPTP4lSak/0pss+l0HFLow2+tHERZu1j2CowBIKvucuNsffVbxrqk7cyH9JwFG+Is78yPP7hS/1PxSNxCWaNSU7Fog+PJEjNEwB/dBb1CtjmjYYiUhRpyxIyxyTnGdgTvuc86i7qO4fcGnaPMADoc8xsjQCJcFKsLfs4o0BzoRVzyzpAGfhXeqU3c0Y0hlYDYFgdWPTpIB9lWdjcGSJHIwWUEgekVxXNIyUXeiiiqoiiiiiIooooiQbcfP3g3Gb7G3PBEAPwNXt/wAGtwvmBQoOSNmxvnLDc7eNUVv+uvd8f/MJB9ISEjn6RXPjPEJ5F7AyHNwywqQqDaU6X5DYqms/Gtuk6Q7lCDuVhwHoos1vFNLLcB5V7TAlICiTylXHdhSo+6px6CQfztz75vypiRAAABgDYAdw8K53N5HGMyOqDxZgv41l7Rw5lSATgJe/8e22Mdpce+auT9XVp+3ce+amaG6R11IysPFSCPaK8u9XbVqcnH1KgjOUpv1bWXjcbf1zVGl6trH+v981Nsj1FkkrQypV+o+pUFKMnVpYf1/vmqJL1aWHhN75qbpZKhyyVtZUq/WfUqEoy9W1h4S+9eokvV1Yfsye9amuaWoU0tbmPqn5j6n91VVfCuELZhhbSzxBjlgsmcnAGdwe4D2V9vuK3KI7i6uMhD9Nd8ZIHm+NdZpahAB5oUIJVpQWA56Isyt8I8ffUVaNMMdUc0E5OeqkTstChgudESyIDJ2Y1MXA1OoGrkvMnJq84dAUhjVsZVADjlkCk/jnTSWEhniUqGyNJOoYzjDHyTkbH0E1O6G9YUXEZJUjikjMSqTrKEHUSNtJPhXDda3HZ9oW/COfiryE10UUVjRFFFFERRRRRFnsLfP3v/tt/lxV34PH2vEIh3Qo8zetvmo/8Uh/dqFrxcXv/tt/lxVedA4M/pMx+nKIlP8AQgGP8xpa6Tzpth3qOa6dPelpsoVEY1TzHTGOePFsd+MgAd5Iqm4R1YiVe24jJJLM+5XWQFz9EnmT6sAd1cOOjtekVqj7rGgYD0gO+f4gPZWhu1cRrRVeS7YYXdqVnWNCmyjhzxqJG8EmADyGFmfSTos3DALuwd1VCO1jY6gVJx+8uTgg8s5Bp1teNxyWqXBIWNow5J5KO/PqORVd1g3Spw64z9JQg9JZl/0BP3UqcSmaLo9En0pQqgd+HdpPwA9tJFB7tO2mfNezWOv6FJ1U/F2mieZaROesJsvellnGFLzoA41LzJK+OAMgeuusd6kiB42Do3JlOQf++FVPBui0EECo8SSOVHas6qxLEbqCeSjkMY5VRdFpFtpOIxjJhgYuBn9jXkeshQPuFa2VqlNze0Ag/bErGbO3qsqfpy4lkbxDgTGOm/n3Jj4lxWGEAyyJHnlqO59IUZJHpxiokPEopgTFIsgHPSdxnxBwQPTjFKXA+NWhaSe7cNcSOcB42dUQYxpGCvo9AAxXaTits19avbEFnfs5giFFZHIUZGACcFu7uHhUs4iRD5bE7fNHVbHcF0k04fqAJ1R8EgTG23KZ35JgnlAxllXU2ldRxqY9w8TuKrry9iRijyxo4OCpYkg+B0ggH1moPHYjNcWsIYqAGlZhzVcnLD06Ysj1ivV4IRbzARRqixMQNKlgxwqHWRqLamBznxroOurgmqaQbpZzM8hsslOytwKIqlxdU5CMS6Ac/wDd4Xu6JU4P45BB3BBGxBG+RXfo3JGr3dzKfm7W0bP2pTn26YsfvVVbrDApOSIF/vlnUfcrrVV0o4jo4XHbhlR+JXZZnJAAt4SsSlj3KXXV6s1uu65dZMcRBfH7rlVqYp1nMBmCR6GFWWN1dhre4upXMXFDMulmYrG2v5tgCcL84FIx9HPdWkdVHRe7s7i4N1F2YlRQmWU5KliR5JO+DVb1hjhkvCDBb3dsWtY42gCzR6i0IZSAAdyyE+s4pv6v+k/6dwyGWTyvJ7OUjmksexJ8M7OD3aq5NO9qU7d9uI0uifL+EDAXLOrLo7LxPjvE4WvLmFYZGZezdsbuFxgnAHqpm/8ABx//AFL3+L/mlHhd7xKLj/FDw6KKaQyMHEpwAusYI8pcnNNkXSXpS3m2dk2OeJAfwmrIqpg47dtwXgblHad4E0o8u7F5HwpbxwX5eilLo71TvxC2ju+I3108s6CQLG4CqrjUo3BGcEbAADlWoce4HFeWslvODolXDY5g8wwPiCAR6qy2Doj0k4WNFjPHdW6+ZHJpBA540v5vqVsUREdpf8C4jbRrPNdWF0+grIC7RnKgnbOnGoNkYBGoY2rZKyrgXXHPHcpbcXtGtHkICyDUIyTsMq2cLnbUGIHfitVoiyy/uhHNfseSXDsf3Yoz/pT90W4eYLOCNhhhGC/9o/lv/fY1ntzb9rxCaDul4gA32ESKR/aqEffWqM1a67vgY3uUBI3WDwScTQ31quqSDZ1AySoJIOBuRuwIG+D6K9WvWpYsmZC8b96FCxB8AV2Pwpxd6r57OJm1NHGW8SiE+0jNYuxeHFzDE9V023dJ9JtO4YTp2IMGOhwZCQ7mSfjEqYRorGNtRZtmkPo7i2NhjIXJJNfOsgs7WlvCuWyzqi+CgKoH3Kw+6nmWT4UoyW0j8YMjIwjgt9KOVYKWI7mIwTmRuXhVatuQzSTJeQCVutL0Oq6w0NZSa4tb3xGTzJJXq66wLbRrQs0rebBpbV2h+idsYDeG57hUPg/AnS0mSU4mugxcn6JYEIpP2jk+Gcd1MEjgNqAXUfpBV1fxY1fGoU0ldKnYuqOmsZgECMb8/FYHXzKbNFs0tkgmTJxkDYYBz1KX+B9IY4YBBO/YSwZVlZDuMlgRpByd8b+APfUyy49NKXcDRb6SsWpQJZH/AGwRuFHPbbkNzmpM1yds4OOWpVbHqLA4qDc3BJySSfE1ot+G1QWh7hpb0EE+JU176i/W9tOHP3kyBO8COfftyUMMDd3bjlFGkC+vyVb/AAP7ai8WJNvoHOeZIx6lyx+LJUq7vnYYZiRz3PxqGOIyIMI7KM52ON/H11ubwp5tX0NWXkknxKqOIgXNOvpwwNAE/SIGY65XLjdz5chQZwSqD7PkIPgor70U4Bb8S4vKJlV7Th1utsgJIRnQac8xnLCZ8/Zr70fs+3vraLuMwdvsw5lPtKqPvrUeKcDtoY1WGGKMPNqYIiqGISTBIA3NZ+LR2jKDdgPz7Bc0GZJVVb9XfA5JNMdtbuAuToYsQcgDOG2zSp1ayfyZxq94W5xHKTJb55bDUoGeZMZwfSlVvTVyCSCQfEEg+0Uz9U0Fu9gtxcIjyxTuscrqHlUDDBVYgtzLED0mvK54WaFuLjVIJAiOo9k1SYVB0WQHjvGBjYyAEctu2Xwr70supISzRO0ZxjMbFDjwypG1aXNBYq0rmIQyPhncIEkfB1ecBltxUCXoPZ3KBzql56gJWAJ7wCORHx+NefD7qlbOmq0keAP5Vi0uCQOHfyld9H53t7i4NxDdlxpkcyPGqANGDnJ87UB4imrot128OmgT9Jl/R51UCRJA2NQ2JVgCME74O4ph4JYWnDYWWIFYWkLblmcSEbqQdzsu2P8Amq3iMfArmRmuorcOObTosbHOfpHGrl41nuXi4rPqUmnSTO23omktwUj9ZvSa3409tYcOzPL22tpQrBUXBU7kA48rJPLyR31t0a4AHPAxmqjozw+wjizYpAI2OC0ATBI5gsvMj0mrmspEYKLPOjFtr41fueUDn+OdYwPvCRt/FT271AveiNjNIZJbaB3bzmaNSxwMDJxvttXH5C8N+p2/uk/KrF07opkklRZZa8fIThv1O390n5UfIPhv1O290n5VcVI5KFHllqHLNVp8g+G/Urb3SflR8g+G/U7b3SflXs26A5JCXZpahTTU3/IPhv1O290n5UfILhn1K290n5VobfgfL9/ZRCQppqgzTVpfyC4Z9StvdJ+VHyC4Z9StvdJ+Ve7eLAfJ9/ZRpWTTTVBmlrZvkDwz6lbe6T8qPkDwz6lbe5T8q0N44B/j+/smhI3VJZa7uaY8oohGPtSnUf7sa+2tRvLFJVAcEgHIwSDnBHMegmuXDOD29spS3ijiUnJEahQTyyQOZwKmVxbq4NxWNXaVYCEv3XQOwk/WQ6vW8n+6utl0ftrQRpboIk7RjgFsElHyTk7nYVd14kiVhhgCPAgEfGvJ1V7hpLiR44U7KqvZB4j2ijgbvpfSFI7Q7lsdy+g1YfyfF/Np/Cv5V2jiVRhQAPAAAfCjny3SgwqDpChzExVV+cwSGO/zcuMjArJenDjfce0VvEkSsMMAR4EAj41y/k+L+bT+Ffyrdw+//Ru1aZ84/wBKH/EkrqU/+qX+2k/xU+14iiVRhQAPAAAfCvdZLmt29Z9WI1En1KAQIRRRRXgpRRRRREUUUURFFFFERRRRREUUUURFFFFERRRRREUUUURFFFFERRRRRF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4580" name="Picture 4" descr="http://www.openafs.org/images/openafs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0"/>
            <a:ext cx="1603248" cy="1113367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381000" y="1155442"/>
            <a:ext cx="8001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+mj-lt"/>
              </a:rPr>
              <a:t> How to access your AFS directory using Linux</a:t>
            </a:r>
          </a:p>
          <a:p>
            <a:pPr lvl="1"/>
            <a:r>
              <a:rPr lang="en-US" sz="2000" dirty="0" smtClean="0">
                <a:latin typeface="+mj-lt"/>
              </a:rPr>
              <a:t>1-  You need to find the exact steps for your Linux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   distribution online, the process diverges from one Linux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   distribution to the other … just Google this !! </a:t>
            </a:r>
          </a:p>
          <a:p>
            <a:pPr lvl="1"/>
            <a:endParaRPr lang="en-US" sz="2000" dirty="0" smtClean="0">
              <a:solidFill>
                <a:srgbClr val="3366CC"/>
              </a:solidFill>
              <a:latin typeface="+mj-lt"/>
            </a:endParaRPr>
          </a:p>
          <a:p>
            <a:pPr lvl="1"/>
            <a:r>
              <a:rPr lang="en-US" sz="2000" dirty="0" smtClean="0">
                <a:latin typeface="+mj-lt"/>
              </a:rPr>
              <a:t>2- Once you have configured your </a:t>
            </a:r>
            <a:r>
              <a:rPr lang="en-US" sz="2000" dirty="0" err="1" smtClean="0">
                <a:latin typeface="+mj-lt"/>
              </a:rPr>
              <a:t>afs</a:t>
            </a:r>
            <a:r>
              <a:rPr lang="en-US" sz="2000" dirty="0" smtClean="0">
                <a:latin typeface="+mj-lt"/>
              </a:rPr>
              <a:t> client. From the </a:t>
            </a:r>
          </a:p>
          <a:p>
            <a:pPr lvl="1"/>
            <a:r>
              <a:rPr lang="en-US" sz="2000" dirty="0" smtClean="0">
                <a:latin typeface="+mj-lt"/>
              </a:rPr>
              <a:t>    Linux terminal you can make use of the following 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    utilities:</a:t>
            </a:r>
            <a:endParaRPr lang="en-US" sz="2000" dirty="0" smtClean="0">
              <a:solidFill>
                <a:srgbClr val="3366CC"/>
              </a:solidFill>
              <a:latin typeface="+mj-lt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066800" y="3657600"/>
          <a:ext cx="6781800" cy="265938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1295400"/>
                <a:gridCol w="548640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Command</a:t>
                      </a:r>
                      <a:endParaRPr lang="en-US" sz="1600" dirty="0"/>
                    </a:p>
                  </a:txBody>
                  <a:tcPr marL="19050" marR="19050" marT="19050" marB="1905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why</a:t>
                      </a:r>
                      <a:r>
                        <a:rPr lang="en-US" sz="1600" baseline="0" dirty="0" smtClean="0"/>
                        <a:t> ?</a:t>
                      </a:r>
                      <a:endParaRPr lang="en-US" sz="1600" dirty="0"/>
                    </a:p>
                  </a:txBody>
                  <a:tcPr marL="19050" marR="19050" marT="19050" marB="1905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solidFill>
                            <a:srgbClr val="C00000"/>
                          </a:solidFill>
                        </a:rPr>
                        <a:t>klog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kumimoji="0" lang="en-US" sz="16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Identify the user to the system (requests password) and generate a token. Usually integrated with the system login procedure.</a:t>
                      </a:r>
                      <a:endParaRPr lang="en-US" sz="1600" dirty="0"/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0" lang="en-US" sz="1800" kern="120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tokens</a:t>
                      </a:r>
                      <a:endParaRPr kumimoji="0"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kumimoji="0" lang="en-US" sz="16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Display currently held tokens and their expiration times</a:t>
                      </a: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0" lang="en-US" sz="1800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fs</a:t>
                      </a:r>
                      <a:endParaRPr kumimoji="0"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kumimoji="0" lang="en-US" sz="16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System file queries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n-US" sz="16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fs</a:t>
                      </a:r>
                      <a:r>
                        <a:rPr kumimoji="0" lang="en-US" sz="16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quota</a:t>
                      </a:r>
                      <a:r>
                        <a:rPr kumimoji="0" lang="en-US" sz="16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n-US" sz="16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i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fs</a:t>
                      </a:r>
                      <a:r>
                        <a:rPr kumimoji="0" lang="en-US" sz="16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i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listacl</a:t>
                      </a:r>
                      <a:endParaRPr kumimoji="0" lang="en-US" sz="1600" b="0" i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n-US" sz="16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i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fs</a:t>
                      </a:r>
                      <a:r>
                        <a:rPr kumimoji="0" lang="en-US" sz="16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examine</a:t>
                      </a:r>
                      <a:r>
                        <a:rPr kumimoji="0" lang="en-US" sz="16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19050" marR="19050" marT="19050" marB="1905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unlog</a:t>
                      </a:r>
                      <a:r>
                        <a:rPr kumimoji="0"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kumimoji="0" lang="en-US" sz="16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explicitly discards one or more tokens. It is usually performed automatically when logging out</a:t>
                      </a:r>
                    </a:p>
                  </a:txBody>
                  <a:tcPr marL="19050" marR="19050" marT="19050" marB="1905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1787</TotalTime>
  <Words>1282</Words>
  <Application>Microsoft Macintosh PowerPoint</Application>
  <PresentationFormat>On-screen Show (4:3)</PresentationFormat>
  <Paragraphs>334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Origin</vt:lpstr>
      <vt:lpstr> CS 2001  Department Computing Resources  </vt:lpstr>
      <vt:lpstr>Agenda</vt:lpstr>
      <vt:lpstr>Agenda</vt:lpstr>
      <vt:lpstr>Department computing resources</vt:lpstr>
      <vt:lpstr>Department computing resources</vt:lpstr>
      <vt:lpstr>Remotely accessing the machines</vt:lpstr>
      <vt:lpstr>OpenAFS</vt:lpstr>
      <vt:lpstr>OpenAFS</vt:lpstr>
      <vt:lpstr>OpenAFS</vt:lpstr>
      <vt:lpstr>Control access to AFS files (ACLs)</vt:lpstr>
      <vt:lpstr>Control access to AFS files (ACLs)</vt:lpstr>
      <vt:lpstr>Managing group access in AFS</vt:lpstr>
      <vt:lpstr>Managing group access in AFS</vt:lpstr>
      <vt:lpstr>Private Directories and DropBox</vt:lpstr>
      <vt:lpstr>Subversion </vt:lpstr>
      <vt:lpstr>Subversion </vt:lpstr>
      <vt:lpstr>Subversion </vt:lpstr>
      <vt:lpstr>Subversion </vt:lpstr>
      <vt:lpstr>Subversion </vt:lpstr>
      <vt:lpstr>Subversion </vt:lpstr>
      <vt:lpstr>The Maté Cluster</vt:lpstr>
      <vt:lpstr>The Maté Cluster</vt:lpstr>
      <vt:lpstr>The Maté Cluster</vt:lpstr>
      <vt:lpstr>Software licenses</vt:lpstr>
      <vt:lpstr>Your homepage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CS1520  Java Threads</dc:title>
  <dc:creator>RogiMarianky</dc:creator>
  <cp:lastModifiedBy>Adam J. Lee</cp:lastModifiedBy>
  <cp:revision>241</cp:revision>
  <dcterms:created xsi:type="dcterms:W3CDTF">2010-01-09T00:00:07Z</dcterms:created>
  <dcterms:modified xsi:type="dcterms:W3CDTF">2013-10-01T01:40:21Z</dcterms:modified>
</cp:coreProperties>
</file>