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73" r:id="rId1"/>
  </p:sldMasterIdLst>
  <p:notesMasterIdLst>
    <p:notesMasterId r:id="rId35"/>
  </p:notesMasterIdLst>
  <p:sldIdLst>
    <p:sldId id="256" r:id="rId2"/>
    <p:sldId id="278" r:id="rId3"/>
    <p:sldId id="279" r:id="rId4"/>
    <p:sldId id="284" r:id="rId5"/>
    <p:sldId id="285" r:id="rId6"/>
    <p:sldId id="286" r:id="rId7"/>
    <p:sldId id="281" r:id="rId8"/>
    <p:sldId id="282" r:id="rId9"/>
    <p:sldId id="283" r:id="rId10"/>
    <p:sldId id="287" r:id="rId11"/>
    <p:sldId id="289" r:id="rId12"/>
    <p:sldId id="288" r:id="rId13"/>
    <p:sldId id="292" r:id="rId14"/>
    <p:sldId id="294" r:id="rId15"/>
    <p:sldId id="297" r:id="rId16"/>
    <p:sldId id="296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2" r:id="rId31"/>
    <p:sldId id="311" r:id="rId32"/>
    <p:sldId id="280" r:id="rId33"/>
    <p:sldId id="313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0811"/>
  </p:normalViewPr>
  <p:slideViewPr>
    <p:cSldViewPr snapToGrid="0" snapToObjects="1">
      <p:cViewPr>
        <p:scale>
          <a:sx n="80" d="100"/>
          <a:sy n="80" d="100"/>
        </p:scale>
        <p:origin x="202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83707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before discuss radix sort,</a:t>
            </a:r>
            <a:r>
              <a:rPr lang="en-US" baseline="0" dirty="0" smtClean="0"/>
              <a:t> </a:t>
            </a:r>
            <a:r>
              <a:rPr lang="en-US" dirty="0" smtClean="0"/>
              <a:t>shortly</a:t>
            </a:r>
            <a:r>
              <a:rPr lang="en-US" baseline="0" dirty="0" smtClean="0"/>
              <a:t> discuss the attributes of the sorting algorithms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 smtClean="0"/>
              <a:t>1. runtime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 smtClean="0"/>
              <a:t>2. in-place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 smtClean="0"/>
              <a:t>3. stable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 smtClean="0"/>
              <a:t>Bubble sort n^2 insertion sort n^2 and </a:t>
            </a:r>
            <a:r>
              <a:rPr lang="en-US" baseline="0" dirty="0" err="1" smtClean="0"/>
              <a:t>mergesort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nlogn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qsort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nlogn</a:t>
            </a:r>
            <a:r>
              <a:rPr lang="en-US" baseline="0" dirty="0" smtClean="0"/>
              <a:t>(average case) n^2 (</a:t>
            </a:r>
            <a:r>
              <a:rPr lang="en-US" baseline="0" dirty="0" err="1" smtClean="0"/>
              <a:t>worstcase</a:t>
            </a:r>
            <a:r>
              <a:rPr lang="en-US" baseline="0" dirty="0" smtClean="0"/>
              <a:t>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478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algorithm of counting sort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three steps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7610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Digits</a:t>
            </a:r>
            <a:r>
              <a:rPr kumimoji="1" lang="en-US" altLang="zh-CN" baseline="0" dirty="0" smtClean="0"/>
              <a:t> charset ‘0’-’9’</a:t>
            </a:r>
          </a:p>
          <a:p>
            <a:endParaRPr kumimoji="1" lang="en-US" altLang="zh-CN" baseline="0" dirty="0" smtClean="0"/>
          </a:p>
          <a:p>
            <a:r>
              <a:rPr kumimoji="1" lang="en-US" altLang="zh-CN" baseline="0" dirty="0" smtClean="0"/>
              <a:t>The mapping from the char to the coding: </a:t>
            </a:r>
            <a:r>
              <a:rPr kumimoji="1" lang="en-US" altLang="zh-CN" baseline="0" dirty="0" err="1" smtClean="0"/>
              <a:t>ch</a:t>
            </a:r>
            <a:r>
              <a:rPr kumimoji="1" lang="en-US" altLang="zh-CN" baseline="0" dirty="0" smtClean="0"/>
              <a:t> – ‘0’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43826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aseline="0" dirty="0" smtClean="0"/>
              <a:t>Count[</a:t>
            </a:r>
            <a:r>
              <a:rPr kumimoji="1" lang="en-US" altLang="zh-CN" baseline="0" dirty="0" err="1" smtClean="0"/>
              <a:t>i</a:t>
            </a:r>
            <a:r>
              <a:rPr kumimoji="1" lang="en-US" altLang="zh-CN" baseline="0" dirty="0" smtClean="0"/>
              <a:t>] indicates the starting index for key </a:t>
            </a:r>
            <a:r>
              <a:rPr kumimoji="1" lang="en-US" altLang="zh-CN" baseline="0" dirty="0" err="1" smtClean="0"/>
              <a:t>i</a:t>
            </a:r>
            <a:r>
              <a:rPr kumimoji="1" lang="en-US" altLang="zh-CN" baseline="0" dirty="0" smtClean="0"/>
              <a:t> + ‘0’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0165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baseline="0" dirty="0" smtClean="0"/>
              <a:t>Count[</a:t>
            </a:r>
            <a:r>
              <a:rPr kumimoji="1" lang="en-US" altLang="zh-CN" baseline="0" dirty="0" err="1" smtClean="0"/>
              <a:t>i</a:t>
            </a:r>
            <a:r>
              <a:rPr kumimoji="1" lang="en-US" altLang="zh-CN" baseline="0" dirty="0" smtClean="0"/>
              <a:t>] indicates the starting index for key </a:t>
            </a:r>
            <a:r>
              <a:rPr kumimoji="1" lang="en-US" altLang="zh-CN" baseline="0" dirty="0" err="1" smtClean="0"/>
              <a:t>i</a:t>
            </a:r>
            <a:r>
              <a:rPr kumimoji="1" lang="en-US" altLang="zh-CN" baseline="0" dirty="0" smtClean="0"/>
              <a:t> + ‘0’</a:t>
            </a:r>
            <a:endParaRPr kumimoji="1" lang="zh-CN" altLang="en-US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21473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44423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25575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5591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31615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27011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9033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Shape 3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emphasize</a:t>
            </a:r>
            <a:r>
              <a:rPr lang="en-US" baseline="0" dirty="0" smtClean="0"/>
              <a:t> comparisons</a:t>
            </a:r>
          </a:p>
          <a:p>
            <a:pPr lvl="0">
              <a:spcBef>
                <a:spcPts val="0"/>
              </a:spcBef>
              <a:buNone/>
            </a:pPr>
            <a:r>
              <a:rPr lang="en-US" baseline="0" dirty="0" smtClean="0"/>
              <a:t>are there any algorithms without comparisons has less than </a:t>
            </a:r>
            <a:r>
              <a:rPr lang="en-US" baseline="0" dirty="0" err="1" smtClean="0"/>
              <a:t>nlogn</a:t>
            </a:r>
            <a:r>
              <a:rPr lang="en-US" baseline="0" dirty="0" smtClean="0"/>
              <a:t> time complexity?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55626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5328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05276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2907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1817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70915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43003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24473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572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a fast stable sorting algorithm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begins at the least significant digit (e.g. the rightmost digit)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proceeds to the most significant digit (e.g. the leftmost digit)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lexicographic orderings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59575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Shape 3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5399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/>
              <a:t>show example on whiteboard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97888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352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the digit </a:t>
            </a:r>
          </a:p>
          <a:p>
            <a:r>
              <a:rPr kumimoji="1" lang="en-US" altLang="zh-CN" dirty="0" smtClean="0"/>
              <a:t>the tenth</a:t>
            </a:r>
          </a:p>
          <a:p>
            <a:r>
              <a:rPr kumimoji="1" lang="en-US" altLang="zh-CN" baseline="0" dirty="0" smtClean="0"/>
              <a:t>    however, you should keep the original order</a:t>
            </a:r>
            <a:endParaRPr kumimoji="1" lang="en-US" altLang="zh-CN" dirty="0" smtClean="0"/>
          </a:p>
          <a:p>
            <a:r>
              <a:rPr kumimoji="1" lang="en-US" altLang="zh-CN" dirty="0" smtClean="0"/>
              <a:t>the hundreds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8813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begins </a:t>
            </a:r>
            <a:r>
              <a:rPr kumimoji="1" lang="en-US" altLang="zh-CN" dirty="0" smtClean="0"/>
              <a:t>at the least significant digit (e.g. the rightmost digit</a:t>
            </a:r>
            <a:r>
              <a:rPr kumimoji="1" lang="en-US" altLang="zh-CN" dirty="0" smtClean="0"/>
              <a:t>)</a:t>
            </a:r>
            <a:endParaRPr kumimoji="1" lang="en-US" altLang="zh-CN" dirty="0" smtClean="0"/>
          </a:p>
          <a:p>
            <a:r>
              <a:rPr kumimoji="1" lang="en-US" altLang="zh-CN" dirty="0" smtClean="0"/>
              <a:t>proceeds to the most significant digit (e.g. the leftmost digit</a:t>
            </a:r>
            <a:r>
              <a:rPr kumimoji="1" lang="en-US" altLang="zh-CN" dirty="0" smtClean="0"/>
              <a:t>)</a:t>
            </a:r>
            <a:endParaRPr kumimoji="1" lang="en-US" altLang="zh-CN" dirty="0" smtClean="0"/>
          </a:p>
          <a:p>
            <a:r>
              <a:rPr kumimoji="1" lang="en-US" altLang="zh-CN" dirty="0" smtClean="0"/>
              <a:t>lexicographic </a:t>
            </a:r>
            <a:r>
              <a:rPr kumimoji="1" lang="en-US" altLang="zh-CN" dirty="0" smtClean="0"/>
              <a:t>orderings</a:t>
            </a:r>
          </a:p>
          <a:p>
            <a:endParaRPr kumimoji="1" lang="en-US" altLang="zh-CN" dirty="0" smtClean="0"/>
          </a:p>
          <a:p>
            <a:r>
              <a:rPr kumimoji="1" lang="en-US" altLang="zh-CN" baseline="0" dirty="0" smtClean="0"/>
              <a:t>the algorithm we </a:t>
            </a:r>
            <a:r>
              <a:rPr kumimoji="1" lang="en-US" altLang="zh-CN" baseline="0" dirty="0" err="1" smtClean="0"/>
              <a:t>disscuss</a:t>
            </a:r>
            <a:r>
              <a:rPr kumimoji="1" lang="en-US" altLang="zh-CN" baseline="0" dirty="0" smtClean="0"/>
              <a:t> in recitation, we will applied radix sort to string</a:t>
            </a:r>
          </a:p>
          <a:p>
            <a:r>
              <a:rPr kumimoji="1" lang="en-US" altLang="zh-CN" baseline="0" dirty="0" smtClean="0"/>
              <a:t>some limitation: length of all strings should be the same</a:t>
            </a:r>
          </a:p>
          <a:p>
            <a:r>
              <a:rPr kumimoji="1" lang="en-US" altLang="zh-CN" baseline="0" dirty="0" smtClean="0"/>
              <a:t>charset should be clarified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3007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a fast stable sorting algorithm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begins at the least significant digit (e.g. the rightmost digit)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proceeds to the most significant digit (e.g. the leftmost digit)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lexicographic orderings</a:t>
            </a:r>
          </a:p>
          <a:p>
            <a:endParaRPr kumimoji="1" lang="zh-CN" altLang="en-US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3734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Some problem I did not mention?</a:t>
            </a:r>
          </a:p>
          <a:p>
            <a:r>
              <a:rPr kumimoji="1" lang="en-US" altLang="zh-CN" dirty="0" smtClean="0"/>
              <a:t>    I said group the keys based on the least significant digit,</a:t>
            </a:r>
          </a:p>
          <a:p>
            <a:r>
              <a:rPr kumimoji="1" lang="en-US" altLang="zh-CN" baseline="0" dirty="0" smtClean="0"/>
              <a:t>    but how?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1747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bucket sort or counting sort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explain what is bucket or counting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2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6175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48352926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117252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259144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285025"/>
            <a:ext cx="8229600" cy="5283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196650"/>
            <a:ext cx="8229600" cy="60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461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2369484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6813542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1597830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1814420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7958251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5043497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5687000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6151143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68D38-8389-4F4A-965B-D08B0B2A6358}" type="datetimeFigureOut">
              <a:rPr kumimoji="1" lang="zh-CN" altLang="en-US" smtClean="0"/>
              <a:t>16/1/22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549F8-6126-1E43-949E-2E4D3697CD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03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 smtClean="0"/>
              <a:t>Radix Sort</a:t>
            </a:r>
            <a:endParaRPr lang="en" sz="1800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1. Take </a:t>
            </a:r>
            <a:r>
              <a:rPr lang="en-US" altLang="zh-CN" dirty="0"/>
              <a:t>the least significant digit (or group of </a:t>
            </a:r>
            <a:r>
              <a:rPr lang="en-US" altLang="zh-CN" dirty="0" smtClean="0"/>
              <a:t>bits) of each key</a:t>
            </a:r>
          </a:p>
          <a:p>
            <a:endParaRPr kumimoji="1" lang="en-US" altLang="zh-CN" dirty="0"/>
          </a:p>
          <a:p>
            <a:r>
              <a:rPr lang="en-US" altLang="zh-CN" dirty="0" smtClean="0"/>
              <a:t>2.  Group </a:t>
            </a:r>
            <a:r>
              <a:rPr lang="en-US" altLang="zh-CN" dirty="0"/>
              <a:t>the keys based on that digit, but otherwise keep the original order of keys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endParaRPr kumimoji="1" lang="en-US" altLang="zh-CN" dirty="0" smtClean="0"/>
          </a:p>
          <a:p>
            <a:pPr lvl="1"/>
            <a:r>
              <a:rPr lang="en-US" altLang="zh-CN" dirty="0" smtClean="0"/>
              <a:t>This </a:t>
            </a:r>
            <a:r>
              <a:rPr lang="en-US" altLang="zh-CN" dirty="0"/>
              <a:t>is what makes the LSD radix sort a </a:t>
            </a:r>
            <a:r>
              <a:rPr lang="en-US" altLang="zh-CN" dirty="0" smtClean="0"/>
              <a:t>stable sort.</a:t>
            </a:r>
          </a:p>
          <a:p>
            <a:endParaRPr kumimoji="1" lang="en-US" altLang="zh-CN" dirty="0"/>
          </a:p>
          <a:p>
            <a:r>
              <a:rPr lang="en-US" altLang="zh-CN" dirty="0" smtClean="0"/>
              <a:t>3. Repeat </a:t>
            </a:r>
            <a:r>
              <a:rPr lang="en-US" altLang="zh-CN" dirty="0"/>
              <a:t>the grouping process with each more significant </a:t>
            </a:r>
            <a:r>
              <a:rPr lang="en-US" altLang="zh-CN" dirty="0" smtClean="0"/>
              <a:t>digit</a:t>
            </a:r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The sort in step 2 is usually done using </a:t>
            </a:r>
            <a:r>
              <a:rPr lang="en-US" altLang="zh-CN" b="1" dirty="0" smtClean="0"/>
              <a:t>bucket sort or counting sort</a:t>
            </a:r>
            <a:r>
              <a:rPr lang="en-US" altLang="zh-CN" dirty="0" smtClean="0"/>
              <a:t>, which are efficient in this case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0441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 dirty="0"/>
              <a:t>public static void sort(String [] a,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W) {</a:t>
            </a:r>
          </a:p>
          <a:p>
            <a:pPr marL="0" indent="0">
              <a:buNone/>
            </a:pPr>
            <a:r>
              <a:rPr lang="en-US" altLang="zh-CN" sz="2400" dirty="0"/>
              <a:t>       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N = </a:t>
            </a:r>
            <a:r>
              <a:rPr lang="en-US" altLang="zh-CN" sz="2400" dirty="0" err="1"/>
              <a:t>a.length</a:t>
            </a:r>
            <a:r>
              <a:rPr lang="en-US" altLang="zh-CN" sz="2400" dirty="0"/>
              <a:t>;</a:t>
            </a:r>
          </a:p>
          <a:p>
            <a:pPr marL="0" indent="0">
              <a:buNone/>
            </a:pPr>
            <a:r>
              <a:rPr lang="fr-FR" altLang="zh-CN" sz="2400" dirty="0"/>
              <a:t>        </a:t>
            </a:r>
            <a:r>
              <a:rPr lang="fr-FR" altLang="zh-CN" sz="2400" dirty="0" err="1"/>
              <a:t>int</a:t>
            </a:r>
            <a:r>
              <a:rPr lang="fr-FR" altLang="zh-CN" sz="2400" dirty="0"/>
              <a:t> R = 256;</a:t>
            </a:r>
          </a:p>
          <a:p>
            <a:pPr marL="0" indent="0">
              <a:buNone/>
            </a:pPr>
            <a:r>
              <a:rPr lang="fr-FR" altLang="zh-CN" sz="2400" dirty="0"/>
              <a:t>        String [] aux = new String[N</a:t>
            </a:r>
            <a:r>
              <a:rPr lang="fr-FR" altLang="zh-CN" sz="2400" dirty="0" smtClean="0"/>
              <a:t>];</a:t>
            </a:r>
            <a:endParaRPr lang="fr-FR" altLang="zh-CN" sz="2400" dirty="0"/>
          </a:p>
          <a:p>
            <a:pPr marL="0" indent="0">
              <a:buNone/>
            </a:pPr>
            <a:r>
              <a:rPr lang="en-US" altLang="zh-CN" sz="2400" dirty="0"/>
              <a:t>        for (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d = W - 1; d &gt;= 0; --d) </a:t>
            </a:r>
            <a:r>
              <a:rPr lang="en-US" altLang="zh-CN" sz="2400" dirty="0" smtClean="0"/>
              <a:t>{</a:t>
            </a:r>
          </a:p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        aux = </a:t>
            </a:r>
            <a:r>
              <a:rPr lang="en-US" altLang="zh-CN" sz="2400" b="1" dirty="0" smtClean="0"/>
              <a:t>sorted array a by the </a:t>
            </a:r>
            <a:r>
              <a:rPr lang="en-US" altLang="zh-CN" sz="2400" b="1" dirty="0" err="1" smtClean="0"/>
              <a:t>d</a:t>
            </a:r>
            <a:r>
              <a:rPr lang="en-US" altLang="zh-CN" sz="2400" b="1" baseline="30000" dirty="0" err="1" smtClean="0"/>
              <a:t>th</a:t>
            </a:r>
            <a:r>
              <a:rPr lang="en-US" altLang="zh-CN" sz="2400" b="1" dirty="0" smtClean="0"/>
              <a:t> character (stable sort)</a:t>
            </a:r>
            <a:endParaRPr lang="en-US" altLang="zh-CN" sz="2400" b="1" dirty="0"/>
          </a:p>
          <a:p>
            <a:pPr marL="0" indent="0">
              <a:buNone/>
            </a:pPr>
            <a:r>
              <a:rPr lang="en-US" altLang="zh-CN" sz="2400" dirty="0"/>
              <a:t>            </a:t>
            </a:r>
            <a:r>
              <a:rPr lang="en-US" altLang="zh-CN" sz="2400" dirty="0" smtClean="0"/>
              <a:t>a = aux</a:t>
            </a:r>
            <a:endParaRPr lang="fr-FR" altLang="zh-CN" sz="2400" dirty="0" smtClean="0"/>
          </a:p>
          <a:p>
            <a:pPr marL="0" indent="0">
              <a:buNone/>
            </a:pPr>
            <a:r>
              <a:rPr lang="fr-FR" altLang="zh-CN" sz="2400" dirty="0"/>
              <a:t> </a:t>
            </a:r>
            <a:r>
              <a:rPr lang="fr-FR" altLang="zh-CN" sz="2400" dirty="0" smtClean="0"/>
              <a:t>       </a:t>
            </a:r>
            <a:r>
              <a:rPr lang="en-US" altLang="zh-CN" sz="2400" dirty="0" smtClean="0"/>
              <a:t>}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 smtClean="0"/>
              <a:t>}</a:t>
            </a:r>
            <a:endParaRPr lang="en-US" altLang="zh-CN" sz="2400" dirty="0"/>
          </a:p>
          <a:p>
            <a:endParaRPr lang="fr-FR" altLang="zh-CN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139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/>
              <a:t>[] count = new </a:t>
            </a:r>
            <a:r>
              <a:rPr lang="en-US" altLang="zh-CN" dirty="0" err="1"/>
              <a:t>int</a:t>
            </a:r>
            <a:r>
              <a:rPr lang="en-US" altLang="zh-CN" dirty="0"/>
              <a:t>[R + 1</a:t>
            </a:r>
            <a:r>
              <a:rPr lang="en-US" altLang="zh-CN" dirty="0" smtClean="0"/>
              <a:t>];</a:t>
            </a:r>
          </a:p>
          <a:p>
            <a:pPr marL="0" indent="0">
              <a:buNone/>
            </a:pPr>
            <a:r>
              <a:rPr lang="en-US" altLang="zh-CN" b="1" i="1" dirty="0" smtClean="0"/>
              <a:t>// step1: calculate </a:t>
            </a:r>
            <a:r>
              <a:rPr lang="en-US" altLang="zh-CN" b="1" i="1" dirty="0"/>
              <a:t>the histogram of key </a:t>
            </a:r>
            <a:r>
              <a:rPr lang="en-US" altLang="zh-CN" b="1" i="1" dirty="0" smtClean="0"/>
              <a:t>frequencies</a:t>
            </a:r>
            <a:endParaRPr lang="en-US" altLang="zh-CN" b="1" dirty="0"/>
          </a:p>
          <a:p>
            <a:pPr marL="0" indent="0">
              <a:buNone/>
            </a:pPr>
            <a:r>
              <a:rPr lang="da-DK" altLang="zh-CN" dirty="0" smtClean="0"/>
              <a:t>for </a:t>
            </a:r>
            <a:r>
              <a:rPr lang="da-DK" altLang="zh-CN" dirty="0"/>
              <a:t>(</a:t>
            </a:r>
            <a:r>
              <a:rPr lang="da-DK" altLang="zh-CN" dirty="0" err="1"/>
              <a:t>int</a:t>
            </a:r>
            <a:r>
              <a:rPr lang="da-DK" altLang="zh-CN" dirty="0"/>
              <a:t> i = 0; i &lt; N; ++i) {</a:t>
            </a:r>
          </a:p>
          <a:p>
            <a:pPr marL="0" indent="0">
              <a:buNone/>
            </a:pPr>
            <a:r>
              <a:rPr lang="en-US" altLang="zh-CN" dirty="0" smtClean="0"/>
              <a:t>        count[a[</a:t>
            </a:r>
            <a:r>
              <a:rPr lang="en-US" altLang="zh-CN" dirty="0" err="1" smtClean="0"/>
              <a:t>i</a:t>
            </a:r>
            <a:r>
              <a:rPr lang="en-US" altLang="zh-CN" dirty="0"/>
              <a:t>].</a:t>
            </a:r>
            <a:r>
              <a:rPr lang="en-US" altLang="zh-CN" dirty="0" err="1"/>
              <a:t>charAt</a:t>
            </a:r>
            <a:r>
              <a:rPr lang="en-US" altLang="zh-CN" dirty="0"/>
              <a:t>(d) + 1]++;</a:t>
            </a:r>
          </a:p>
          <a:p>
            <a:pPr marL="0" indent="0">
              <a:buNone/>
            </a:pPr>
            <a:r>
              <a:rPr lang="en-US" altLang="zh-CN" dirty="0" smtClean="0"/>
              <a:t>}</a:t>
            </a:r>
          </a:p>
          <a:p>
            <a:pPr marL="0" indent="0">
              <a:buNone/>
            </a:pPr>
            <a:r>
              <a:rPr lang="en-US" altLang="zh-CN" b="1" i="1" dirty="0" smtClean="0"/>
              <a:t>// step 2: calculate </a:t>
            </a:r>
            <a:r>
              <a:rPr lang="en-US" altLang="zh-CN" b="1" i="1" dirty="0"/>
              <a:t>the starting index for each </a:t>
            </a:r>
            <a:r>
              <a:rPr lang="en-US" altLang="zh-CN" b="1" i="1" dirty="0" smtClean="0"/>
              <a:t>key</a:t>
            </a:r>
            <a:endParaRPr lang="en-US" altLang="zh-CN" b="1" i="1" dirty="0"/>
          </a:p>
          <a:p>
            <a:pPr marL="0" indent="0">
              <a:buNone/>
            </a:pPr>
            <a:r>
              <a:rPr lang="en-US" altLang="zh-CN" dirty="0" smtClean="0"/>
              <a:t>for </a:t>
            </a:r>
            <a:r>
              <a:rPr lang="en-US" altLang="zh-CN" dirty="0"/>
              <a:t>(</a:t>
            </a:r>
            <a:r>
              <a:rPr lang="en-US" altLang="zh-CN" dirty="0" err="1"/>
              <a:t>int</a:t>
            </a:r>
            <a:r>
              <a:rPr lang="en-US" altLang="zh-CN" dirty="0"/>
              <a:t> r = 0; r &lt; R; ++r) {</a:t>
            </a:r>
          </a:p>
          <a:p>
            <a:pPr marL="0" indent="0">
              <a:buNone/>
            </a:pPr>
            <a:r>
              <a:rPr lang="en-US" altLang="zh-CN" dirty="0" smtClean="0"/>
              <a:t>        count[r </a:t>
            </a:r>
            <a:r>
              <a:rPr lang="en-US" altLang="zh-CN" dirty="0"/>
              <a:t>+ 1] += count[r];</a:t>
            </a:r>
          </a:p>
          <a:p>
            <a:pPr marL="0" indent="0">
              <a:buNone/>
            </a:pPr>
            <a:r>
              <a:rPr lang="en-US" altLang="zh-CN" dirty="0" smtClean="0"/>
              <a:t>}</a:t>
            </a:r>
          </a:p>
          <a:p>
            <a:pPr marL="0" indent="0">
              <a:buNone/>
            </a:pPr>
            <a:r>
              <a:rPr lang="en-US" altLang="zh-CN" b="1" i="1" dirty="0" smtClean="0"/>
              <a:t>// step 3: copy </a:t>
            </a:r>
            <a:r>
              <a:rPr lang="en-US" altLang="zh-CN" b="1" i="1" dirty="0"/>
              <a:t>to output array, preserving order of </a:t>
            </a:r>
            <a:r>
              <a:rPr lang="en-US" altLang="zh-CN" b="1" i="1" dirty="0" smtClean="0"/>
              <a:t>with </a:t>
            </a:r>
            <a:r>
              <a:rPr lang="en-US" altLang="zh-CN" b="1" i="1" dirty="0"/>
              <a:t>equal keys:</a:t>
            </a:r>
          </a:p>
          <a:p>
            <a:pPr marL="0" indent="0">
              <a:buNone/>
            </a:pPr>
            <a:r>
              <a:rPr lang="da-DK" altLang="zh-CN" dirty="0" smtClean="0"/>
              <a:t>for </a:t>
            </a:r>
            <a:r>
              <a:rPr lang="da-DK" altLang="zh-CN" dirty="0"/>
              <a:t>(</a:t>
            </a:r>
            <a:r>
              <a:rPr lang="da-DK" altLang="zh-CN" dirty="0" err="1"/>
              <a:t>int</a:t>
            </a:r>
            <a:r>
              <a:rPr lang="da-DK" altLang="zh-CN" dirty="0"/>
              <a:t> i = 0; i &lt; N; ++i) {</a:t>
            </a:r>
          </a:p>
          <a:p>
            <a:pPr marL="0" indent="0">
              <a:buNone/>
            </a:pPr>
            <a:r>
              <a:rPr lang="en-US" altLang="zh-CN" dirty="0" smtClean="0"/>
              <a:t>        aux[count[a[</a:t>
            </a:r>
            <a:r>
              <a:rPr lang="en-US" altLang="zh-CN" dirty="0" err="1" smtClean="0"/>
              <a:t>i</a:t>
            </a:r>
            <a:r>
              <a:rPr lang="en-US" altLang="zh-CN" dirty="0"/>
              <a:t>].</a:t>
            </a:r>
            <a:r>
              <a:rPr lang="en-US" altLang="zh-CN" dirty="0" err="1"/>
              <a:t>charAt</a:t>
            </a:r>
            <a:r>
              <a:rPr lang="en-US" altLang="zh-CN" dirty="0"/>
              <a:t>(d)]++] = a[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pPr marL="0" indent="0">
              <a:buNone/>
            </a:pPr>
            <a:r>
              <a:rPr lang="en-US" altLang="zh-CN" dirty="0" smtClean="0"/>
              <a:t>}</a:t>
            </a:r>
            <a:endParaRPr lang="en-US" altLang="zh-CN" dirty="0"/>
          </a:p>
          <a:p>
            <a:pPr marL="0" indent="0">
              <a:buNone/>
            </a:pPr>
            <a:r>
              <a:rPr lang="da-DK" altLang="zh-CN" dirty="0" smtClean="0"/>
              <a:t>for </a:t>
            </a:r>
            <a:r>
              <a:rPr lang="da-DK" altLang="zh-CN" dirty="0"/>
              <a:t>(</a:t>
            </a:r>
            <a:r>
              <a:rPr lang="da-DK" altLang="zh-CN" dirty="0" err="1"/>
              <a:t>int</a:t>
            </a:r>
            <a:r>
              <a:rPr lang="da-DK" altLang="zh-CN" dirty="0"/>
              <a:t> i = 0; i &lt; N; ++i) {</a:t>
            </a:r>
          </a:p>
          <a:p>
            <a:pPr marL="0" indent="0">
              <a:buNone/>
            </a:pPr>
            <a:r>
              <a:rPr lang="fr-FR" altLang="zh-CN" dirty="0" smtClean="0"/>
              <a:t>        a[i</a:t>
            </a:r>
            <a:r>
              <a:rPr lang="fr-FR" altLang="zh-CN" dirty="0"/>
              <a:t>] = aux[i];</a:t>
            </a:r>
          </a:p>
          <a:p>
            <a:pPr marL="0" indent="0">
              <a:buNone/>
            </a:pPr>
            <a:r>
              <a:rPr lang="fr-FR" altLang="zh-CN" dirty="0" smtClean="0"/>
              <a:t>}</a:t>
            </a:r>
            <a:endParaRPr lang="fr-FR" altLang="zh-CN" dirty="0"/>
          </a:p>
          <a:p>
            <a:endParaRPr kumimoji="1"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Key-indexed counting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11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 smtClean="0"/>
              <a:t>Sort by the right-most 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1: count the frequencies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285025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smtClean="0"/>
              <a:t>int [] count = new int[R + 1];</a:t>
            </a:r>
          </a:p>
          <a:p>
            <a:r>
              <a:rPr lang="en-US" altLang="zh-CN" sz="1100" b="1" i="1" smtClean="0"/>
              <a:t>// step1: calculate the histogram of key frequencies</a:t>
            </a:r>
            <a:endParaRPr lang="en-US" altLang="zh-CN" sz="1100" b="1" smtClean="0"/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count[a[i].charAt(d) + 1]++;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2: calculate the starting index for each key</a:t>
            </a:r>
          </a:p>
          <a:p>
            <a:r>
              <a:rPr lang="en-US" altLang="zh-CN" sz="1100" smtClean="0"/>
              <a:t>for (int r = 0; r &lt; R; ++r) {</a:t>
            </a:r>
          </a:p>
          <a:p>
            <a:r>
              <a:rPr lang="en-US" altLang="zh-CN" sz="1100" smtClean="0"/>
              <a:t>        count[r + 1] += count[r];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3: copy to output array, preserving order of with equal keys: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aux[count[a[i].charAt(d)]++] = a[i];</a:t>
            </a:r>
          </a:p>
          <a:p>
            <a:r>
              <a:rPr lang="en-US" altLang="zh-CN" sz="1100" smtClean="0"/>
              <a:t>}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fr-FR" altLang="zh-CN" sz="1100" smtClean="0"/>
              <a:t>        a[i] = aux[i];</a:t>
            </a:r>
          </a:p>
          <a:p>
            <a:r>
              <a:rPr lang="fr-FR" altLang="zh-CN" sz="1100" smtClean="0"/>
              <a:t>}</a:t>
            </a:r>
            <a:endParaRPr lang="fr-FR" altLang="zh-CN" sz="120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078911"/>
            <a:ext cx="142240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2000" dirty="0" smtClean="0"/>
              <a:t>  0:  0</a:t>
            </a:r>
          </a:p>
          <a:p>
            <a:pPr marL="342900" lvl="1"/>
            <a:r>
              <a:rPr kumimoji="1" lang="en-US" altLang="zh-CN" sz="2000" dirty="0" smtClean="0"/>
              <a:t>  1:  5</a:t>
            </a:r>
          </a:p>
          <a:p>
            <a:pPr marL="342900" lvl="1"/>
            <a:r>
              <a:rPr kumimoji="1" lang="en-US" altLang="zh-CN" sz="2000" dirty="0" smtClean="0"/>
              <a:t>  2:  0</a:t>
            </a:r>
            <a:endParaRPr kumimoji="1" lang="en-US" altLang="zh-CN" sz="2000" dirty="0"/>
          </a:p>
          <a:p>
            <a:pPr marL="342900" lvl="1"/>
            <a:r>
              <a:rPr kumimoji="1" lang="en-US" altLang="zh-CN" sz="2000" dirty="0" smtClean="0"/>
              <a:t>  3:  0</a:t>
            </a:r>
            <a:endParaRPr kumimoji="1" lang="en-US" altLang="zh-CN" sz="2000" dirty="0"/>
          </a:p>
          <a:p>
            <a:pPr marL="342900" lvl="1"/>
            <a:r>
              <a:rPr kumimoji="1" lang="en-US" altLang="zh-CN" sz="2000" dirty="0" smtClean="0"/>
              <a:t>  4:  1</a:t>
            </a:r>
            <a:endParaRPr kumimoji="1" lang="en-US" altLang="zh-CN" sz="2000" dirty="0"/>
          </a:p>
          <a:p>
            <a:pPr marL="342900" lvl="1"/>
            <a:r>
              <a:rPr kumimoji="1" lang="en-US" altLang="zh-CN" sz="2000" dirty="0" smtClean="0"/>
              <a:t>  5:  1</a:t>
            </a:r>
            <a:endParaRPr kumimoji="1" lang="en-US" altLang="zh-CN" sz="2000" dirty="0"/>
          </a:p>
          <a:p>
            <a:pPr marL="342900" lvl="1"/>
            <a:r>
              <a:rPr kumimoji="1" lang="en-US" altLang="zh-CN" sz="2000" dirty="0" smtClean="0"/>
              <a:t>  6:  3</a:t>
            </a:r>
            <a:endParaRPr kumimoji="1" lang="en-US" altLang="zh-CN" sz="2000" dirty="0"/>
          </a:p>
          <a:p>
            <a:pPr marL="342900" lvl="1"/>
            <a:r>
              <a:rPr kumimoji="1" lang="en-US" altLang="zh-CN" sz="2000" dirty="0" smtClean="0"/>
              <a:t>  7:  0</a:t>
            </a:r>
            <a:endParaRPr kumimoji="1" lang="en-US" altLang="zh-CN" sz="2000" dirty="0"/>
          </a:p>
          <a:p>
            <a:pPr marL="342900" lvl="1"/>
            <a:r>
              <a:rPr kumimoji="1" lang="en-US" altLang="zh-CN" sz="2000" dirty="0" smtClean="0"/>
              <a:t>  8:  0</a:t>
            </a:r>
            <a:endParaRPr kumimoji="1" lang="en-US" altLang="zh-CN" sz="2000" dirty="0"/>
          </a:p>
          <a:p>
            <a:pPr marL="342900" lvl="1"/>
            <a:r>
              <a:rPr kumimoji="1" lang="en-US" altLang="zh-CN" sz="2000" dirty="0" smtClean="0"/>
              <a:t>  9:  1</a:t>
            </a:r>
          </a:p>
          <a:p>
            <a:pPr marL="342900" lvl="1"/>
            <a:r>
              <a:rPr kumimoji="1" lang="en-US" altLang="zh-CN" sz="2000" dirty="0" smtClean="0"/>
              <a:t>10:  2</a:t>
            </a:r>
            <a:endParaRPr kumimoji="1"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4082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2: accumulate the frequencies</a:t>
            </a:r>
          </a:p>
          <a:p>
            <a:pPr lvl="1"/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What is count[] mean?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285025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smtClean="0"/>
              <a:t>int [] count = new int[R + 1];</a:t>
            </a:r>
          </a:p>
          <a:p>
            <a:r>
              <a:rPr lang="en-US" altLang="zh-CN" sz="1100" b="1" i="1" smtClean="0"/>
              <a:t>// step1: calculate the histogram of key frequencies</a:t>
            </a:r>
            <a:endParaRPr lang="en-US" altLang="zh-CN" sz="1100" b="1" smtClean="0"/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count[a[i].charAt(d) + 1]++;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2: calculate the starting index for each key</a:t>
            </a:r>
          </a:p>
          <a:p>
            <a:r>
              <a:rPr lang="en-US" altLang="zh-CN" sz="1100" smtClean="0"/>
              <a:t>for (int r = 0; r &lt; R; ++r) {</a:t>
            </a:r>
          </a:p>
          <a:p>
            <a:r>
              <a:rPr lang="en-US" altLang="zh-CN" sz="1100" smtClean="0"/>
              <a:t>        count[r + 1] += count[r];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3: copy to output array, preserving order of with equal keys: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aux[count[a[i].charAt(d)]++] = a[i];</a:t>
            </a:r>
          </a:p>
          <a:p>
            <a:r>
              <a:rPr lang="en-US" altLang="zh-CN" sz="1100" smtClean="0"/>
              <a:t>}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fr-FR" altLang="zh-CN" sz="1100" smtClean="0"/>
              <a:t>        a[i] = aux[i];</a:t>
            </a:r>
          </a:p>
          <a:p>
            <a:r>
              <a:rPr lang="fr-FR" altLang="zh-CN" sz="1100" smtClean="0"/>
              <a:t>}</a:t>
            </a:r>
            <a:endParaRPr lang="fr-FR" altLang="zh-CN" sz="120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 smtClean="0"/>
              <a:t>  0:  0</a:t>
            </a:r>
          </a:p>
          <a:p>
            <a:pPr marL="342900" lvl="1"/>
            <a:r>
              <a:rPr kumimoji="1" lang="en-US" altLang="zh-CN" sz="1800" dirty="0" smtClean="0"/>
              <a:t>  1:  5</a:t>
            </a:r>
          </a:p>
          <a:p>
            <a:pPr marL="342900" lvl="1"/>
            <a:r>
              <a:rPr kumimoji="1" lang="en-US" altLang="zh-CN" sz="1800" dirty="0" smtClean="0"/>
              <a:t>  2:  0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3:  0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4:  1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5:  1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6:  3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7:  0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8:  0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9:  1</a:t>
            </a:r>
          </a:p>
          <a:p>
            <a:pPr marL="342900" lvl="1"/>
            <a:r>
              <a:rPr kumimoji="1" lang="en-US" altLang="zh-CN" sz="1800" dirty="0" smtClean="0"/>
              <a:t>10:  2</a:t>
            </a:r>
            <a:endParaRPr kumimoji="1" lang="en-US" altLang="zh-CN" sz="1800" dirty="0"/>
          </a:p>
        </p:txBody>
      </p:sp>
      <p:sp>
        <p:nvSpPr>
          <p:cNvPr id="7" name="文本框 6"/>
          <p:cNvSpPr txBox="1"/>
          <p:nvPr/>
        </p:nvSpPr>
        <p:spPr>
          <a:xfrm>
            <a:off x="2603497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 smtClean="0"/>
              <a:t>  0:  0</a:t>
            </a:r>
          </a:p>
          <a:p>
            <a:pPr marL="342900" lvl="1"/>
            <a:r>
              <a:rPr kumimoji="1" lang="en-US" altLang="zh-CN" sz="1800" dirty="0" smtClean="0"/>
              <a:t>  1:  5</a:t>
            </a:r>
          </a:p>
          <a:p>
            <a:pPr marL="342900" lvl="1"/>
            <a:r>
              <a:rPr kumimoji="1" lang="en-US" altLang="zh-CN" sz="1800" dirty="0" smtClean="0"/>
              <a:t>  2:  5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3:  5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4:  6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5:  7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6:  10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7:  10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8:  10</a:t>
            </a:r>
            <a:endParaRPr kumimoji="1" lang="en-US" altLang="zh-CN" sz="1800" dirty="0"/>
          </a:p>
          <a:p>
            <a:pPr marL="342900" lvl="1"/>
            <a:r>
              <a:rPr kumimoji="1" lang="en-US" altLang="zh-CN" sz="1800" dirty="0" smtClean="0"/>
              <a:t>  9:  11</a:t>
            </a:r>
          </a:p>
          <a:p>
            <a:pPr marL="342900" lvl="1"/>
            <a:r>
              <a:rPr kumimoji="1" lang="en-US" altLang="zh-CN" sz="1800" dirty="0" smtClean="0"/>
              <a:t>10:  13</a:t>
            </a:r>
            <a:endParaRPr kumimoji="1" lang="en-US" altLang="zh-CN" sz="1800" dirty="0"/>
          </a:p>
        </p:txBody>
      </p:sp>
      <p:sp>
        <p:nvSpPr>
          <p:cNvPr id="8" name="右箭头 7"/>
          <p:cNvSpPr/>
          <p:nvPr/>
        </p:nvSpPr>
        <p:spPr>
          <a:xfrm>
            <a:off x="2040466" y="4690533"/>
            <a:ext cx="719667" cy="491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502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2: accumulate the frequencies</a:t>
            </a:r>
          </a:p>
          <a:p>
            <a:pPr lvl="1"/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What is count[] mean?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285025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smtClean="0"/>
              <a:t>int [] count = new int[R + 1];</a:t>
            </a:r>
          </a:p>
          <a:p>
            <a:r>
              <a:rPr lang="en-US" altLang="zh-CN" sz="1100" b="1" i="1" smtClean="0"/>
              <a:t>// step1: calculate the histogram of key frequencies</a:t>
            </a:r>
            <a:endParaRPr lang="en-US" altLang="zh-CN" sz="1100" b="1" smtClean="0"/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count[a[i].charAt(d) + 1]++;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2: calculate the starting index for each key</a:t>
            </a:r>
          </a:p>
          <a:p>
            <a:r>
              <a:rPr lang="en-US" altLang="zh-CN" sz="1100" smtClean="0"/>
              <a:t>for (int r = 0; r &lt; R; ++r) {</a:t>
            </a:r>
          </a:p>
          <a:p>
            <a:r>
              <a:rPr lang="en-US" altLang="zh-CN" sz="1100" smtClean="0"/>
              <a:t>        count[r + 1] += count[r];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3: copy to output array, preserving order of with equal keys: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aux[count[a[i].charAt(d)]++] = a[i];</a:t>
            </a:r>
          </a:p>
          <a:p>
            <a:r>
              <a:rPr lang="en-US" altLang="zh-CN" sz="1100" smtClean="0"/>
              <a:t>}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fr-FR" altLang="zh-CN" sz="1100" smtClean="0"/>
              <a:t>        a[i] = aux[i];</a:t>
            </a:r>
          </a:p>
          <a:p>
            <a:r>
              <a:rPr lang="fr-FR" altLang="zh-CN" sz="1100" smtClean="0"/>
              <a:t>}</a:t>
            </a:r>
            <a:endParaRPr lang="fr-FR" altLang="zh-CN" sz="120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3558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Count[0]=0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37107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492561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</a:t>
            </a:r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07763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15417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</a:t>
            </a:r>
            <a:r>
              <a:rPr kumimoji="1" lang="en-US" altLang="zh-CN" dirty="0"/>
              <a:t>7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306194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Count[8]=10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06934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Count[9]=11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22135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1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285025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smtClean="0"/>
              <a:t>int [] count = new int[R + 1];</a:t>
            </a:r>
          </a:p>
          <a:p>
            <a:r>
              <a:rPr lang="en-US" altLang="zh-CN" sz="1100" b="1" i="1" smtClean="0"/>
              <a:t>// step1: calculate the histogram of key frequencies</a:t>
            </a:r>
            <a:endParaRPr lang="en-US" altLang="zh-CN" sz="1100" b="1" smtClean="0"/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count[a[i].charAt(d) + 1]++;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2: calculate the starting index for each key</a:t>
            </a:r>
          </a:p>
          <a:p>
            <a:r>
              <a:rPr lang="en-US" altLang="zh-CN" sz="1100" smtClean="0"/>
              <a:t>for (int r = 0; r &lt; R; ++r) {</a:t>
            </a:r>
          </a:p>
          <a:p>
            <a:r>
              <a:rPr lang="en-US" altLang="zh-CN" sz="1100" smtClean="0"/>
              <a:t>        count[r + 1] += count[r];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3: copy to output array, preserving order of with equal keys: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aux[count[a[i].charAt(d)]++] = a[i];</a:t>
            </a:r>
          </a:p>
          <a:p>
            <a:r>
              <a:rPr lang="en-US" altLang="zh-CN" sz="1100" smtClean="0"/>
              <a:t>}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fr-FR" altLang="zh-CN" sz="1100" smtClean="0"/>
              <a:t>        a[i] = aux[i];</a:t>
            </a:r>
          </a:p>
          <a:p>
            <a:r>
              <a:rPr lang="fr-FR" altLang="zh-CN" sz="1100" smtClean="0"/>
              <a:t>}</a:t>
            </a:r>
            <a:endParaRPr lang="fr-FR" altLang="zh-CN" sz="120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786211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3558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Count[0]=0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37107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492561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</a:t>
            </a:r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07763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15417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</a:t>
            </a:r>
            <a:r>
              <a:rPr kumimoji="1" lang="en-US" altLang="zh-CN" dirty="0"/>
              <a:t>7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306194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06934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Count[9]=11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22135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>
            <a:off x="4628505" y="3558747"/>
            <a:ext cx="2927327" cy="24380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66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digit</a:t>
            </a:r>
          </a:p>
          <a:p>
            <a:pPr lvl="1"/>
            <a:endParaRPr kumimoji="1" lang="en-US" altLang="zh-CN" dirty="0" smtClean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285025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smtClean="0"/>
              <a:t>int [] count = new int[R + 1];</a:t>
            </a:r>
          </a:p>
          <a:p>
            <a:r>
              <a:rPr lang="en-US" altLang="zh-CN" sz="1100" b="1" i="1" smtClean="0"/>
              <a:t>// step1: calculate the histogram of key frequencies</a:t>
            </a:r>
            <a:endParaRPr lang="en-US" altLang="zh-CN" sz="1100" b="1" smtClean="0"/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count[a[i].charAt(d) + 1]++;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2: calculate the starting index for each key</a:t>
            </a:r>
          </a:p>
          <a:p>
            <a:r>
              <a:rPr lang="en-US" altLang="zh-CN" sz="1100" smtClean="0"/>
              <a:t>for (int r = 0; r &lt; R; ++r) {</a:t>
            </a:r>
          </a:p>
          <a:p>
            <a:r>
              <a:rPr lang="en-US" altLang="zh-CN" sz="1100" smtClean="0"/>
              <a:t>        count[r + 1] += count[r];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3: copy to output array, preserving order of with equal keys: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aux[count[a[i].charAt(d)]++] = a[i];</a:t>
            </a:r>
          </a:p>
          <a:p>
            <a:r>
              <a:rPr lang="en-US" altLang="zh-CN" sz="1100" smtClean="0"/>
              <a:t>}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fr-FR" altLang="zh-CN" sz="1100" smtClean="0"/>
              <a:t>        a[i] = aux[i];</a:t>
            </a:r>
          </a:p>
          <a:p>
            <a:r>
              <a:rPr lang="fr-FR" altLang="zh-CN" sz="1100" smtClean="0"/>
              <a:t>}</a:t>
            </a:r>
            <a:endParaRPr lang="fr-FR" altLang="zh-CN" sz="120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708997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379937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Count[0]=1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395139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492561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</a:t>
            </a:r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07763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15417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</a:t>
            </a:r>
            <a:r>
              <a:rPr kumimoji="1" lang="en-US" altLang="zh-CN" dirty="0"/>
              <a:t>7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306194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06934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Count[9]=11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22135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>
            <a:off x="4628504" y="3710762"/>
            <a:ext cx="295941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97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285025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smtClean="0"/>
              <a:t>int [] count = new int[R + 1];</a:t>
            </a:r>
          </a:p>
          <a:p>
            <a:r>
              <a:rPr lang="en-US" altLang="zh-CN" sz="1100" b="1" i="1" smtClean="0"/>
              <a:t>// step1: calculate the histogram of key frequencies</a:t>
            </a:r>
            <a:endParaRPr lang="en-US" altLang="zh-CN" sz="1100" b="1" smtClean="0"/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count[a[i].charAt(d) + 1]++;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2: calculate the starting index for each key</a:t>
            </a:r>
          </a:p>
          <a:p>
            <a:r>
              <a:rPr lang="en-US" altLang="zh-CN" sz="1100" smtClean="0"/>
              <a:t>for (int r = 0; r &lt; R; ++r) {</a:t>
            </a:r>
          </a:p>
          <a:p>
            <a:r>
              <a:rPr lang="en-US" altLang="zh-CN" sz="1100" smtClean="0"/>
              <a:t>        count[r + 1] += count[r];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3: copy to output array, preserving order of with equal keys: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aux[count[a[i].charAt(d)]++] = a[i];</a:t>
            </a:r>
          </a:p>
          <a:p>
            <a:r>
              <a:rPr lang="en-US" altLang="zh-CN" sz="1100" smtClean="0"/>
              <a:t>}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fr-FR" altLang="zh-CN" sz="1100" smtClean="0"/>
              <a:t>        a[i] = aux[i];</a:t>
            </a:r>
          </a:p>
          <a:p>
            <a:r>
              <a:rPr lang="fr-FR" altLang="zh-CN" sz="1100" smtClean="0"/>
              <a:t>}</a:t>
            </a:r>
            <a:endParaRPr lang="fr-FR" altLang="zh-CN" sz="120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114739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023965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Count[0]=2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175980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492561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</a:t>
            </a:r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07763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15417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</a:t>
            </a:r>
            <a:r>
              <a:rPr kumimoji="1" lang="en-US" altLang="zh-CN" dirty="0"/>
              <a:t>7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306194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06934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Count[9]=11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22135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>
            <a:off x="4628504" y="3951392"/>
            <a:ext cx="294337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76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285025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smtClean="0"/>
              <a:t>int [] count = new int[R + 1];</a:t>
            </a:r>
          </a:p>
          <a:p>
            <a:r>
              <a:rPr lang="en-US" altLang="zh-CN" sz="1100" b="1" i="1" smtClean="0"/>
              <a:t>// step1: calculate the histogram of key frequencies</a:t>
            </a:r>
            <a:endParaRPr lang="en-US" altLang="zh-CN" sz="1100" b="1" smtClean="0"/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count[a[i].charAt(d) + 1]++;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2: calculate the starting index for each key</a:t>
            </a:r>
          </a:p>
          <a:p>
            <a:r>
              <a:rPr lang="en-US" altLang="zh-CN" sz="1100" smtClean="0"/>
              <a:t>for (int r = 0; r &lt; R; ++r) {</a:t>
            </a:r>
          </a:p>
          <a:p>
            <a:r>
              <a:rPr lang="en-US" altLang="zh-CN" sz="1100" smtClean="0"/>
              <a:t>        count[r + 1] += count[r];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3: copy to output array, preserving order of with equal keys: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aux[count[a[i].charAt(d)]++] = a[i];</a:t>
            </a:r>
          </a:p>
          <a:p>
            <a:r>
              <a:rPr lang="en-US" altLang="zh-CN" sz="1100" smtClean="0"/>
              <a:t>}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fr-FR" altLang="zh-CN" sz="1100" smtClean="0"/>
              <a:t>        a[i] = aux[i];</a:t>
            </a:r>
          </a:p>
          <a:p>
            <a:r>
              <a:rPr lang="fr-FR" altLang="zh-CN" sz="1100" smtClean="0"/>
              <a:t>}</a:t>
            </a:r>
            <a:endParaRPr lang="fr-FR" altLang="zh-CN" sz="120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738618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248553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Count[0]=3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400568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492561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</a:t>
            </a:r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07763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15417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</a:t>
            </a:r>
            <a:r>
              <a:rPr kumimoji="1" lang="en-US" altLang="zh-CN" dirty="0"/>
              <a:t>7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306194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06934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Count[9]=11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22135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 flipV="1">
            <a:off x="4628504" y="4175980"/>
            <a:ext cx="2927328" cy="725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25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457200" y="2630350"/>
            <a:ext cx="8229600" cy="3652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</a:pPr>
            <a:r>
              <a:rPr lang="en" dirty="0"/>
              <a:t>The </a:t>
            </a:r>
            <a:r>
              <a:rPr lang="en" i="1" dirty="0"/>
              <a:t>problem </a:t>
            </a:r>
            <a:r>
              <a:rPr lang="en" dirty="0"/>
              <a:t>of sorting cannot be solved using comparisons with less than </a:t>
            </a:r>
            <a:r>
              <a:rPr lang="en" dirty="0" smtClean="0"/>
              <a:t>n</a:t>
            </a:r>
            <a:r>
              <a:rPr lang="en-US" dirty="0" smtClean="0"/>
              <a:t>*</a:t>
            </a:r>
            <a:r>
              <a:rPr lang="en" dirty="0" smtClean="0"/>
              <a:t>log</a:t>
            </a:r>
            <a:r>
              <a:rPr lang="en-US" dirty="0"/>
              <a:t>(</a:t>
            </a:r>
            <a:r>
              <a:rPr lang="en" dirty="0" smtClean="0"/>
              <a:t>n</a:t>
            </a:r>
            <a:r>
              <a:rPr lang="en-US" dirty="0" smtClean="0"/>
              <a:t>)</a:t>
            </a:r>
            <a:r>
              <a:rPr lang="en" dirty="0" smtClean="0"/>
              <a:t> </a:t>
            </a:r>
            <a:r>
              <a:rPr lang="en" dirty="0"/>
              <a:t>time complexity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</a:pPr>
            <a:r>
              <a:rPr lang="en" dirty="0"/>
              <a:t>See Proposition I in Chapter 2.2 of the text</a:t>
            </a:r>
          </a:p>
          <a:p>
            <a:pPr lvl="0" indent="457200" rtl="0">
              <a:lnSpc>
                <a:spcPct val="150000"/>
              </a:lnSpc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79" name="Shape 37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600" dirty="0"/>
              <a:t>Comparison sort runtime of </a:t>
            </a:r>
            <a:r>
              <a:rPr lang="en" sz="2600" dirty="0" smtClean="0"/>
              <a:t>O(n</a:t>
            </a:r>
            <a:r>
              <a:rPr lang="en-US" sz="2600" dirty="0" smtClean="0"/>
              <a:t>*</a:t>
            </a:r>
            <a:r>
              <a:rPr lang="en" sz="2600" dirty="0" smtClean="0"/>
              <a:t>log</a:t>
            </a:r>
            <a:r>
              <a:rPr lang="en-US" sz="2600" dirty="0" smtClean="0"/>
              <a:t>(</a:t>
            </a:r>
            <a:r>
              <a:rPr lang="en" sz="2600" dirty="0" smtClean="0"/>
              <a:t>n</a:t>
            </a:r>
            <a:r>
              <a:rPr lang="en-US" sz="2600" dirty="0" smtClean="0"/>
              <a:t>)</a:t>
            </a:r>
            <a:r>
              <a:rPr lang="en" sz="2600" dirty="0" smtClean="0"/>
              <a:t>) </a:t>
            </a:r>
            <a:r>
              <a:rPr lang="en" sz="2600" dirty="0"/>
              <a:t>is optimal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314650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smtClean="0"/>
              <a:t>int [] count = new int[R + 1];</a:t>
            </a:r>
          </a:p>
          <a:p>
            <a:r>
              <a:rPr lang="en-US" altLang="zh-CN" sz="1100" b="1" i="1" smtClean="0"/>
              <a:t>// step1: calculate the histogram of key frequencies</a:t>
            </a:r>
            <a:endParaRPr lang="en-US" altLang="zh-CN" sz="1100" b="1" smtClean="0"/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count[a[i].charAt(d) + 1]++;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2: calculate the starting index for each key</a:t>
            </a:r>
          </a:p>
          <a:p>
            <a:r>
              <a:rPr lang="en-US" altLang="zh-CN" sz="1100" smtClean="0"/>
              <a:t>for (int r = 0; r &lt; R; ++r) {</a:t>
            </a:r>
          </a:p>
          <a:p>
            <a:r>
              <a:rPr lang="en-US" altLang="zh-CN" sz="1100" smtClean="0"/>
              <a:t>        count[r + 1] += count[r];</a:t>
            </a:r>
          </a:p>
          <a:p>
            <a:r>
              <a:rPr lang="en-US" altLang="zh-CN" sz="1100" smtClean="0"/>
              <a:t>}</a:t>
            </a:r>
          </a:p>
          <a:p>
            <a:r>
              <a:rPr lang="en-US" altLang="zh-CN" sz="1100" b="1" i="1" smtClean="0"/>
              <a:t>// step 3: copy to output array, preserving order of with equal keys: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en-US" altLang="zh-CN" sz="1100" smtClean="0"/>
              <a:t>        aux[count[a[i].charAt(d)]++] = a[i];</a:t>
            </a:r>
          </a:p>
          <a:p>
            <a:r>
              <a:rPr lang="en-US" altLang="zh-CN" sz="1100" smtClean="0"/>
              <a:t>}</a:t>
            </a:r>
          </a:p>
          <a:p>
            <a:r>
              <a:rPr lang="da-DK" altLang="zh-CN" sz="1100" smtClean="0"/>
              <a:t>for (int i = 0; i &lt; N; ++i) {</a:t>
            </a:r>
          </a:p>
          <a:p>
            <a:r>
              <a:rPr lang="fr-FR" altLang="zh-CN" sz="1100" smtClean="0"/>
              <a:t>        a[i] = aux[i];</a:t>
            </a:r>
          </a:p>
          <a:p>
            <a:r>
              <a:rPr lang="fr-FR" altLang="zh-CN" sz="1100" smtClean="0"/>
              <a:t>}</a:t>
            </a:r>
            <a:endParaRPr lang="fr-FR" altLang="zh-CN" sz="120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72721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248553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Count[0]=3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400568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492561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</a:t>
            </a:r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07763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37876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Count[5]=8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53078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06934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Count[9]=11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22135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>
            <a:off x="4724398" y="4556330"/>
            <a:ext cx="2887136" cy="7498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03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314650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[] count = new 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[R + 1];</a:t>
            </a:r>
          </a:p>
          <a:p>
            <a:r>
              <a:rPr lang="en-US" altLang="zh-CN" sz="1100" b="1" i="1" dirty="0" smtClean="0"/>
              <a:t>// step1: calculate the histogram of key frequencies</a:t>
            </a:r>
            <a:endParaRPr lang="en-US" altLang="zh-CN" sz="1100" b="1" dirty="0" smtClean="0"/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 + 1]++;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2: calculate the starting index for each key</a:t>
            </a:r>
          </a:p>
          <a:p>
            <a:r>
              <a:rPr lang="en-US" altLang="zh-CN" sz="1100" dirty="0" smtClean="0"/>
              <a:t>for (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r = 0; r &lt; R; ++r) {</a:t>
            </a:r>
          </a:p>
          <a:p>
            <a:r>
              <a:rPr lang="en-US" altLang="zh-CN" sz="1100" dirty="0" smtClean="0"/>
              <a:t>        count[r + 1] += count[r];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3: copy to output array, preserving order of with equal keys: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aux[count[a[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(d)]++] = 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fr-FR" altLang="zh-CN" sz="1100" dirty="0" smtClean="0"/>
              <a:t>        a[i] = aux[i];</a:t>
            </a:r>
          </a:p>
          <a:p>
            <a:r>
              <a:rPr lang="fr-FR" altLang="zh-CN" sz="1100" dirty="0" smtClean="0"/>
              <a:t>}</a:t>
            </a:r>
            <a:endParaRPr lang="fr-FR" altLang="zh-CN" sz="1200" dirty="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084520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4JZY524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248553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Count[0]=3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400568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51662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Count[4]=7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3182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37876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Count[5]=8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53078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06934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Count[9]=11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22135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>
            <a:endCxn id="10" idx="3"/>
          </p:cNvCxnSpPr>
          <p:nvPr/>
        </p:nvCxnSpPr>
        <p:spPr>
          <a:xfrm flipH="1">
            <a:off x="4628504" y="4849752"/>
            <a:ext cx="2943370" cy="24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6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314650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[] count = new 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[R + 1];</a:t>
            </a:r>
          </a:p>
          <a:p>
            <a:r>
              <a:rPr lang="en-US" altLang="zh-CN" sz="1100" b="1" i="1" dirty="0" smtClean="0"/>
              <a:t>// step1: calculate the histogram of key frequencies</a:t>
            </a:r>
            <a:endParaRPr lang="en-US" altLang="zh-CN" sz="1100" b="1" dirty="0" smtClean="0"/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 + 1]++;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2: calculate the starting index for each key</a:t>
            </a:r>
          </a:p>
          <a:p>
            <a:r>
              <a:rPr lang="en-US" altLang="zh-CN" sz="1100" dirty="0" smtClean="0"/>
              <a:t>for (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r = 0; r &lt; R; ++r) {</a:t>
            </a:r>
          </a:p>
          <a:p>
            <a:r>
              <a:rPr lang="en-US" altLang="zh-CN" sz="1100" dirty="0" smtClean="0"/>
              <a:t>        count[r + 1] += count[r];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3: copy to output array, preserving order of with equal keys: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aux[count[a[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(d)]++] = 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fr-FR" altLang="zh-CN" sz="1100" dirty="0" smtClean="0"/>
              <a:t>        a[i] = aux[i];</a:t>
            </a:r>
          </a:p>
          <a:p>
            <a:r>
              <a:rPr lang="fr-FR" altLang="zh-CN" sz="1100" dirty="0" smtClean="0"/>
              <a:t>}</a:t>
            </a:r>
            <a:endParaRPr lang="fr-FR" altLang="zh-CN" sz="1200" dirty="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25424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4JZY524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45709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Count[0]=4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609114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51662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Count[4]=7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3182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37876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Count[5]=8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53078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06934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Count[9]=11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22135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 flipV="1">
            <a:off x="4628504" y="4398425"/>
            <a:ext cx="2927328" cy="6070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06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314650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[] count = new 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[R + 1];</a:t>
            </a:r>
          </a:p>
          <a:p>
            <a:r>
              <a:rPr lang="en-US" altLang="zh-CN" sz="1100" b="1" i="1" dirty="0" smtClean="0"/>
              <a:t>// step1: calculate the histogram of key frequencies</a:t>
            </a:r>
            <a:endParaRPr lang="en-US" altLang="zh-CN" sz="1100" b="1" dirty="0" smtClean="0"/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 + 1]++;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2: calculate the starting index for each key</a:t>
            </a:r>
          </a:p>
          <a:p>
            <a:r>
              <a:rPr lang="en-US" altLang="zh-CN" sz="1100" dirty="0" smtClean="0"/>
              <a:t>for (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r = 0; r &lt; R; ++r) {</a:t>
            </a:r>
          </a:p>
          <a:p>
            <a:r>
              <a:rPr lang="en-US" altLang="zh-CN" sz="1100" dirty="0" smtClean="0"/>
              <a:t>        count[r + 1] += count[r];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3: copy to output array, preserving order of with equal keys: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aux[count[a[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(d)]++] = 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fr-FR" altLang="zh-CN" sz="1100" dirty="0" smtClean="0"/>
              <a:t>        a[i] = aux[i];</a:t>
            </a:r>
          </a:p>
          <a:p>
            <a:r>
              <a:rPr lang="fr-FR" altLang="zh-CN" sz="1100" dirty="0" smtClean="0"/>
              <a:t>}</a:t>
            </a:r>
            <a:endParaRPr lang="fr-FR" altLang="zh-CN" sz="1200" dirty="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921954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4JZY524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45709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Count[0]=5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609114"/>
            <a:ext cx="19138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51662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Count[4]=7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3182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37876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Count[5]=8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53078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06934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Count[9]=11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22135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 flipV="1">
            <a:off x="4628504" y="4609114"/>
            <a:ext cx="2911286" cy="7091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47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314650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[] count = new 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[R + 1];</a:t>
            </a:r>
          </a:p>
          <a:p>
            <a:r>
              <a:rPr lang="en-US" altLang="zh-CN" sz="1100" b="1" i="1" dirty="0" smtClean="0"/>
              <a:t>// step1: calculate the histogram of key frequencies</a:t>
            </a:r>
            <a:endParaRPr lang="en-US" altLang="zh-CN" sz="1100" b="1" dirty="0" smtClean="0"/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 + 1]++;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2: calculate the starting index for each key</a:t>
            </a:r>
          </a:p>
          <a:p>
            <a:r>
              <a:rPr lang="en-US" altLang="zh-CN" sz="1100" dirty="0" smtClean="0"/>
              <a:t>for (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r = 0; r &lt; R; ++r) {</a:t>
            </a:r>
          </a:p>
          <a:p>
            <a:r>
              <a:rPr lang="en-US" altLang="zh-CN" sz="1100" dirty="0" smtClean="0"/>
              <a:t>        count[r + 1] += count[r];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3: copy to output array, preserving order of with equal keys: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aux[count[a[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(d)]++] = 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fr-FR" altLang="zh-CN" sz="1100" dirty="0" smtClean="0"/>
              <a:t>        a[i] = aux[i];</a:t>
            </a:r>
          </a:p>
          <a:p>
            <a:r>
              <a:rPr lang="fr-FR" altLang="zh-CN" sz="1100" dirty="0" smtClean="0"/>
              <a:t>}</a:t>
            </a:r>
            <a:endParaRPr lang="fr-FR" altLang="zh-CN" sz="1200" dirty="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774256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4JZY524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45709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Count[0]=5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609114"/>
            <a:ext cx="19138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51662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Count[4]=7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3182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603355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Count[5]=9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755370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06934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Count[9]=11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22135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 flipV="1">
            <a:off x="4628504" y="5530782"/>
            <a:ext cx="294337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71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314650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[] count = new 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[R + 1];</a:t>
            </a:r>
          </a:p>
          <a:p>
            <a:r>
              <a:rPr lang="en-US" altLang="zh-CN" sz="1100" b="1" i="1" dirty="0" smtClean="0"/>
              <a:t>// step1: calculate the histogram of key frequencies</a:t>
            </a:r>
            <a:endParaRPr lang="en-US" altLang="zh-CN" sz="1100" b="1" dirty="0" smtClean="0"/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 + 1]++;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2: calculate the starting index for each key</a:t>
            </a:r>
          </a:p>
          <a:p>
            <a:r>
              <a:rPr lang="en-US" altLang="zh-CN" sz="1100" dirty="0" smtClean="0"/>
              <a:t>for (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r = 0; r &lt; R; ++r) {</a:t>
            </a:r>
          </a:p>
          <a:p>
            <a:r>
              <a:rPr lang="en-US" altLang="zh-CN" sz="1100" dirty="0" smtClean="0"/>
              <a:t>        count[r + 1] += count[r];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3: copy to output array, preserving order of with equal keys: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aux[count[a[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(d)]++] = 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fr-FR" altLang="zh-CN" sz="1100" dirty="0" smtClean="0"/>
              <a:t>        a[i] = aux[i];</a:t>
            </a:r>
          </a:p>
          <a:p>
            <a:r>
              <a:rPr lang="fr-FR" altLang="zh-CN" sz="1100" dirty="0" smtClean="0"/>
              <a:t>}</a:t>
            </a:r>
            <a:endParaRPr lang="fr-FR" altLang="zh-CN" sz="1200" dirty="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03604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4JZY524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45709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Count[0]=5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609114"/>
            <a:ext cx="19138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51662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Count[4]=7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3182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603355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Count[5]=10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755370"/>
            <a:ext cx="196154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06934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Count[9]=11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22135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 flipV="1">
            <a:off x="4628504" y="5755370"/>
            <a:ext cx="2959412" cy="160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65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314650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[] count = new 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[R + 1];</a:t>
            </a:r>
          </a:p>
          <a:p>
            <a:r>
              <a:rPr lang="en-US" altLang="zh-CN" sz="1100" b="1" i="1" dirty="0" smtClean="0"/>
              <a:t>// step1: calculate the histogram of key frequencies</a:t>
            </a:r>
            <a:endParaRPr lang="en-US" altLang="zh-CN" sz="1100" b="1" dirty="0" smtClean="0"/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 + 1]++;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2: calculate the starting index for each key</a:t>
            </a:r>
          </a:p>
          <a:p>
            <a:r>
              <a:rPr lang="en-US" altLang="zh-CN" sz="1100" dirty="0" smtClean="0"/>
              <a:t>for (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r = 0; r &lt; R; ++r) {</a:t>
            </a:r>
          </a:p>
          <a:p>
            <a:r>
              <a:rPr lang="en-US" altLang="zh-CN" sz="1100" dirty="0" smtClean="0"/>
              <a:t>        count[r + 1] += count[r];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3: copy to output array, preserving order of with equal keys: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aux[count[a[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(d)]++] = 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fr-FR" altLang="zh-CN" sz="1100" dirty="0" smtClean="0"/>
              <a:t>        a[i] = aux[i];</a:t>
            </a:r>
          </a:p>
          <a:p>
            <a:r>
              <a:rPr lang="fr-FR" altLang="zh-CN" sz="1100" dirty="0" smtClean="0"/>
              <a:t>}</a:t>
            </a:r>
            <a:endParaRPr lang="fr-FR" altLang="zh-CN" sz="1200" dirty="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716913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4JZY524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2RLA629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45709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Count[0]=5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609114"/>
            <a:ext cx="19138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51662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Count[4]=7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3182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603355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Count[5]=10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755370"/>
            <a:ext cx="196154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30997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Count[9]=12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461986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>
            <a:off x="4628504" y="6069342"/>
            <a:ext cx="2975455" cy="1520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27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314650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[] count = new 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[R + 1];</a:t>
            </a:r>
          </a:p>
          <a:p>
            <a:r>
              <a:rPr lang="en-US" altLang="zh-CN" sz="1100" b="1" i="1" dirty="0" smtClean="0"/>
              <a:t>// step1: calculate the histogram of key frequencies</a:t>
            </a:r>
            <a:endParaRPr lang="en-US" altLang="zh-CN" sz="1100" b="1" dirty="0" smtClean="0"/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 + 1]++;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2: calculate the starting index for each key</a:t>
            </a:r>
          </a:p>
          <a:p>
            <a:r>
              <a:rPr lang="en-US" altLang="zh-CN" sz="1100" dirty="0" smtClean="0"/>
              <a:t>for (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r = 0; r &lt; R; ++r) {</a:t>
            </a:r>
          </a:p>
          <a:p>
            <a:r>
              <a:rPr lang="en-US" altLang="zh-CN" sz="1100" dirty="0" smtClean="0"/>
              <a:t>        count[r + 1] += count[r];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3: copy to output array, preserving order of with equal keys: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aux[count[a[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(d)]++] = 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fr-FR" altLang="zh-CN" sz="1100" dirty="0" smtClean="0"/>
              <a:t>        a[i] = aux[i];</a:t>
            </a:r>
          </a:p>
          <a:p>
            <a:r>
              <a:rPr lang="fr-FR" altLang="zh-CN" sz="1100" dirty="0" smtClean="0"/>
              <a:t>}</a:t>
            </a:r>
            <a:endParaRPr lang="fr-FR" altLang="zh-CN" sz="1200" dirty="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152510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4JZY524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2RLA629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2RLA629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45709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Count[0]=5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609114"/>
            <a:ext cx="19138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51662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Count[4]=7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3182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603355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Count[5]=10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755370"/>
            <a:ext cx="196154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30997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Count[9]=13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461986"/>
            <a:ext cx="194638" cy="1063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69773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Count[3]=5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484975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>
            <a:off x="4628504" y="6326014"/>
            <a:ext cx="2943371" cy="1359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97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314650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[] count = new 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[R + 1];</a:t>
            </a:r>
          </a:p>
          <a:p>
            <a:r>
              <a:rPr lang="en-US" altLang="zh-CN" sz="1100" b="1" i="1" dirty="0" smtClean="0"/>
              <a:t>// step1: calculate the histogram of key frequencies</a:t>
            </a:r>
            <a:endParaRPr lang="en-US" altLang="zh-CN" sz="1100" b="1" dirty="0" smtClean="0"/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 + 1]++;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2: calculate the starting index for each key</a:t>
            </a:r>
          </a:p>
          <a:p>
            <a:r>
              <a:rPr lang="en-US" altLang="zh-CN" sz="1100" dirty="0" smtClean="0"/>
              <a:t>for (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r = 0; r &lt; R; ++r) {</a:t>
            </a:r>
          </a:p>
          <a:p>
            <a:r>
              <a:rPr lang="en-US" altLang="zh-CN" sz="1100" dirty="0" smtClean="0"/>
              <a:t>        count[r + 1] += count[r];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3: copy to output array, preserving order of with equal keys: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aux[count[a[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(d)]++] = 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fr-FR" altLang="zh-CN" sz="1100" dirty="0" smtClean="0"/>
              <a:t>        a[i] = aux[i];</a:t>
            </a:r>
          </a:p>
          <a:p>
            <a:r>
              <a:rPr lang="fr-FR" altLang="zh-CN" sz="1100" dirty="0" smtClean="0"/>
              <a:t>}</a:t>
            </a:r>
            <a:endParaRPr lang="fr-FR" altLang="zh-CN" sz="1200" dirty="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999607"/>
              </p:ext>
            </p:extLst>
          </p:nvPr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3ATW723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4JZY524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2RLA629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2RLA629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45709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Count[0]=5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609114"/>
            <a:ext cx="19138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51662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Count[4]=7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3182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603355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Count[5]=10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755370"/>
            <a:ext cx="196154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30997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Count[9]=13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461986"/>
            <a:ext cx="194638" cy="1063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93836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Count[3]=6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509038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 flipV="1">
            <a:off x="4628504" y="4849752"/>
            <a:ext cx="2911285" cy="17355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30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b="1" i="1" dirty="0" err="1" smtClean="0"/>
              <a:t>Ascii</a:t>
            </a:r>
            <a:r>
              <a:rPr kumimoji="1" lang="en-US" altLang="zh-CN" b="1" i="1" dirty="0" smtClean="0"/>
              <a:t> charset: 256 entries</a:t>
            </a:r>
          </a:p>
          <a:p>
            <a:endParaRPr kumimoji="1" lang="en-US" altLang="zh-CN" b="1" i="1" dirty="0"/>
          </a:p>
          <a:p>
            <a:pPr lvl="1"/>
            <a:r>
              <a:rPr kumimoji="1" lang="en-US" altLang="zh-CN" b="1" i="1" dirty="0" smtClean="0"/>
              <a:t>Digits charset as an example</a:t>
            </a:r>
          </a:p>
          <a:p>
            <a:pPr lvl="1"/>
            <a:r>
              <a:rPr kumimoji="1" lang="en-US" altLang="zh-CN" b="1" i="1" dirty="0"/>
              <a:t>Sort by the right-most </a:t>
            </a:r>
            <a:r>
              <a:rPr kumimoji="1" lang="en-US" altLang="zh-CN" b="1" i="1" dirty="0" smtClean="0"/>
              <a:t>digit</a:t>
            </a:r>
          </a:p>
          <a:p>
            <a:endParaRPr kumimoji="1" lang="en-US" altLang="zh-CN" dirty="0"/>
          </a:p>
          <a:p>
            <a:r>
              <a:rPr kumimoji="1" lang="en-US" altLang="zh-CN" b="1" i="1" dirty="0" smtClean="0"/>
              <a:t>Step 3: copy to output array</a:t>
            </a:r>
          </a:p>
          <a:p>
            <a:pPr lvl="1"/>
            <a:endParaRPr kumimoji="1" lang="en-US" altLang="zh-CN" b="1" i="1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Key-indexed counting</a:t>
            </a:r>
            <a:endParaRPr kumimoji="1" lang="zh-CN" altLang="en-US" dirty="0"/>
          </a:p>
        </p:txBody>
      </p:sp>
      <p:sp>
        <p:nvSpPr>
          <p:cNvPr id="4" name="文本占位符 1"/>
          <p:cNvSpPr txBox="1">
            <a:spLocks/>
          </p:cNvSpPr>
          <p:nvPr/>
        </p:nvSpPr>
        <p:spPr>
          <a:xfrm>
            <a:off x="5046133" y="1314650"/>
            <a:ext cx="5130800" cy="30837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2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20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  <a:buNone/>
              <a:defRPr sz="1800" b="0" i="0" u="none" strike="noStrike" cap="none">
                <a:solidFill>
                  <a:srgbClr val="002B5E"/>
                </a:solidFill>
                <a:latin typeface="Droid Sans"/>
                <a:ea typeface="Droid Sans"/>
                <a:cs typeface="Droid Sans"/>
                <a:sym typeface="Droid Sans"/>
                <a:rtl val="0"/>
              </a:defRPr>
            </a:lvl9pPr>
          </a:lstStyle>
          <a:p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[] count = new 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[R + 1];</a:t>
            </a:r>
          </a:p>
          <a:p>
            <a:r>
              <a:rPr lang="en-US" altLang="zh-CN" sz="1100" b="1" i="1" dirty="0" smtClean="0"/>
              <a:t>// step1: calculate the histogram of key frequencies</a:t>
            </a:r>
            <a:endParaRPr lang="en-US" altLang="zh-CN" sz="1100" b="1" dirty="0" smtClean="0"/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 + 1]++;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2: calculate the starting index for each key</a:t>
            </a:r>
          </a:p>
          <a:p>
            <a:r>
              <a:rPr lang="en-US" altLang="zh-CN" sz="1100" dirty="0" smtClean="0"/>
              <a:t>for (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r = 0; r &lt; R; ++r) {</a:t>
            </a:r>
          </a:p>
          <a:p>
            <a:r>
              <a:rPr lang="en-US" altLang="zh-CN" sz="1100" dirty="0" smtClean="0"/>
              <a:t>        count[r + 1] += count[r];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en-US" altLang="zh-CN" sz="1100" b="1" i="1" dirty="0" smtClean="0"/>
              <a:t>// step 3: copy to output array, preserving order of with equal keys: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en-US" altLang="zh-CN" sz="1100" dirty="0" smtClean="0"/>
              <a:t>        aux[count[a[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].</a:t>
            </a:r>
            <a:r>
              <a:rPr lang="en-US" altLang="zh-CN" sz="1100" dirty="0" err="1" smtClean="0"/>
              <a:t>charAt</a:t>
            </a:r>
            <a:r>
              <a:rPr lang="en-US" altLang="zh-CN" sz="1100" dirty="0" smtClean="0"/>
              <a:t>(d)]++] = a[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];</a:t>
            </a:r>
          </a:p>
          <a:p>
            <a:r>
              <a:rPr lang="en-US" altLang="zh-CN" sz="1100" dirty="0" smtClean="0"/>
              <a:t>}</a:t>
            </a:r>
          </a:p>
          <a:p>
            <a:r>
              <a:rPr lang="da-DK" altLang="zh-CN" sz="1100" dirty="0" smtClean="0"/>
              <a:t>for (</a:t>
            </a:r>
            <a:r>
              <a:rPr lang="da-DK" altLang="zh-CN" sz="1100" dirty="0" err="1" smtClean="0"/>
              <a:t>int</a:t>
            </a:r>
            <a:r>
              <a:rPr lang="da-DK" altLang="zh-CN" sz="1100" dirty="0" smtClean="0"/>
              <a:t> i = 0; i &lt; N; ++i) {</a:t>
            </a:r>
          </a:p>
          <a:p>
            <a:r>
              <a:rPr lang="fr-FR" altLang="zh-CN" sz="1100" dirty="0" smtClean="0"/>
              <a:t>        a[i] = aux[i];</a:t>
            </a:r>
          </a:p>
          <a:p>
            <a:r>
              <a:rPr lang="fr-FR" altLang="zh-CN" sz="1100" dirty="0" smtClean="0"/>
              <a:t>}</a:t>
            </a:r>
            <a:endParaRPr lang="fr-FR" altLang="zh-CN" sz="1200" dirty="0" smtClean="0"/>
          </a:p>
          <a:p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065" y="3336425"/>
            <a:ext cx="939800" cy="342828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18065" y="3586909"/>
            <a:ext cx="14224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/>
            <a:r>
              <a:rPr kumimoji="1" lang="en-US" altLang="zh-CN" sz="1800" dirty="0"/>
              <a:t> </a:t>
            </a:r>
            <a:r>
              <a:rPr kumimoji="1" lang="en-US" altLang="zh-CN" sz="1800" dirty="0" smtClean="0"/>
              <a:t> 0</a:t>
            </a:r>
            <a:r>
              <a:rPr kumimoji="1" lang="en-US" altLang="zh-CN" sz="1800" dirty="0"/>
              <a:t>:  0</a:t>
            </a:r>
          </a:p>
          <a:p>
            <a:pPr marL="342900" lvl="1"/>
            <a:r>
              <a:rPr kumimoji="1" lang="en-US" altLang="zh-CN" sz="1800" dirty="0"/>
              <a:t>  1:  5</a:t>
            </a:r>
          </a:p>
          <a:p>
            <a:pPr marL="342900" lvl="1"/>
            <a:r>
              <a:rPr kumimoji="1" lang="en-US" altLang="zh-CN" sz="1800" dirty="0"/>
              <a:t>  2:  5</a:t>
            </a:r>
          </a:p>
          <a:p>
            <a:pPr marL="342900" lvl="1"/>
            <a:r>
              <a:rPr kumimoji="1" lang="en-US" altLang="zh-CN" sz="1800" dirty="0"/>
              <a:t>  3:  5</a:t>
            </a:r>
          </a:p>
          <a:p>
            <a:pPr marL="342900" lvl="1"/>
            <a:r>
              <a:rPr kumimoji="1" lang="en-US" altLang="zh-CN" sz="1800" dirty="0"/>
              <a:t>  4:  6</a:t>
            </a:r>
          </a:p>
          <a:p>
            <a:pPr marL="342900" lvl="1"/>
            <a:r>
              <a:rPr kumimoji="1" lang="en-US" altLang="zh-CN" sz="1800" dirty="0"/>
              <a:t>  5:  7</a:t>
            </a:r>
          </a:p>
          <a:p>
            <a:pPr marL="342900" lvl="1"/>
            <a:r>
              <a:rPr kumimoji="1" lang="en-US" altLang="zh-CN" sz="1800" dirty="0"/>
              <a:t>  6:  10</a:t>
            </a:r>
          </a:p>
          <a:p>
            <a:pPr marL="342900" lvl="1"/>
            <a:r>
              <a:rPr kumimoji="1" lang="en-US" altLang="zh-CN" sz="1800" dirty="0"/>
              <a:t>  7:  10</a:t>
            </a:r>
          </a:p>
          <a:p>
            <a:pPr marL="342900" lvl="1"/>
            <a:r>
              <a:rPr kumimoji="1" lang="en-US" altLang="zh-CN" sz="1800" dirty="0"/>
              <a:t>  8:  10</a:t>
            </a:r>
          </a:p>
          <a:p>
            <a:pPr marL="342900" lvl="1"/>
            <a:r>
              <a:rPr kumimoji="1" lang="en-US" altLang="zh-CN" sz="1800" dirty="0"/>
              <a:t>  9:  11</a:t>
            </a:r>
          </a:p>
          <a:p>
            <a:pPr marL="342900" lvl="1"/>
            <a:r>
              <a:rPr kumimoji="1" lang="en-US" altLang="zh-CN" sz="1800" dirty="0"/>
              <a:t>10:  13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3646369" y="3603842"/>
          <a:ext cx="982135" cy="2981420"/>
        </p:xfrm>
        <a:graphic>
          <a:graphicData uri="http://schemas.openxmlformats.org/drawingml/2006/table">
            <a:tbl>
              <a:tblPr/>
              <a:tblGrid>
                <a:gridCol w="982135"/>
              </a:tblGrid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2IYE230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1ICK750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3CI0720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3ATW723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4JZY524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1OHV845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4PGC938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2RLA629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34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　</a:t>
                      </a:r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engXian" charset="-122"/>
                        </a:rPr>
                        <a:t>2RLA629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DengXian" charset="-122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2201331" y="4457099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Count[0]=5</a:t>
            </a:r>
            <a:endParaRPr kumimoji="1" lang="zh-CN" altLang="en-US" dirty="0"/>
          </a:p>
        </p:txBody>
      </p:sp>
      <p:cxnSp>
        <p:nvCxnSpPr>
          <p:cNvPr id="18" name="直线箭头连接符 17"/>
          <p:cNvCxnSpPr/>
          <p:nvPr/>
        </p:nvCxnSpPr>
        <p:spPr>
          <a:xfrm>
            <a:off x="3338617" y="4609114"/>
            <a:ext cx="19138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196563" y="51662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Count[4]=7</a:t>
            </a:r>
            <a:endParaRPr kumimoji="1" lang="zh-CN" altLang="en-US" dirty="0"/>
          </a:p>
        </p:txBody>
      </p:sp>
      <p:cxnSp>
        <p:nvCxnSpPr>
          <p:cNvPr id="20" name="直线箭头连接符 19"/>
          <p:cNvCxnSpPr/>
          <p:nvPr/>
        </p:nvCxnSpPr>
        <p:spPr>
          <a:xfrm>
            <a:off x="3333849" y="531826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196563" y="5603355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Count[5]=10</a:t>
            </a:r>
            <a:endParaRPr kumimoji="1" lang="zh-CN" altLang="en-US" dirty="0"/>
          </a:p>
        </p:txBody>
      </p:sp>
      <p:cxnSp>
        <p:nvCxnSpPr>
          <p:cNvPr id="22" name="直线箭头连接符 21"/>
          <p:cNvCxnSpPr/>
          <p:nvPr/>
        </p:nvCxnSpPr>
        <p:spPr>
          <a:xfrm>
            <a:off x="3333849" y="5755370"/>
            <a:ext cx="196154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193311" y="584474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Count[8]=11</a:t>
            </a:r>
            <a:endParaRPr kumimoji="1" lang="zh-CN" altLang="en-US" dirty="0"/>
          </a:p>
        </p:txBody>
      </p:sp>
      <p:cxnSp>
        <p:nvCxnSpPr>
          <p:cNvPr id="24" name="直线箭头连接符 23"/>
          <p:cNvCxnSpPr/>
          <p:nvPr/>
        </p:nvCxnSpPr>
        <p:spPr>
          <a:xfrm>
            <a:off x="3330597" y="5996762"/>
            <a:ext cx="199406" cy="1557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193311" y="6309971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Count[9]=13</a:t>
            </a:r>
            <a:endParaRPr kumimoji="1" lang="zh-CN" altLang="en-US" dirty="0"/>
          </a:p>
        </p:txBody>
      </p:sp>
      <p:cxnSp>
        <p:nvCxnSpPr>
          <p:cNvPr id="26" name="直线箭头连接符 25"/>
          <p:cNvCxnSpPr/>
          <p:nvPr/>
        </p:nvCxnSpPr>
        <p:spPr>
          <a:xfrm>
            <a:off x="3330597" y="6461986"/>
            <a:ext cx="194638" cy="1063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201333" y="4938367"/>
            <a:ext cx="1236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Count[3]=6</a:t>
            </a:r>
            <a:endParaRPr kumimoji="1" lang="zh-CN" altLang="en-US" dirty="0"/>
          </a:p>
        </p:txBody>
      </p:sp>
      <p:cxnSp>
        <p:nvCxnSpPr>
          <p:cNvPr id="28" name="直线箭头连接符 27"/>
          <p:cNvCxnSpPr/>
          <p:nvPr/>
        </p:nvCxnSpPr>
        <p:spPr>
          <a:xfrm>
            <a:off x="3338619" y="5090382"/>
            <a:ext cx="1913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1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body" idx="1"/>
          </p:nvPr>
        </p:nvSpPr>
        <p:spPr>
          <a:xfrm>
            <a:off x="457200" y="1285025"/>
            <a:ext cx="8229600" cy="4997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002B5E"/>
              </a:buClr>
              <a:buSzPct val="100000"/>
              <a:buFont typeface="Droid Sans"/>
            </a:pPr>
            <a:r>
              <a:rPr lang="en" dirty="0"/>
              <a:t>Consider the following </a:t>
            </a:r>
            <a:r>
              <a:rPr lang="en" dirty="0" smtClean="0"/>
              <a:t>approach:</a:t>
            </a:r>
            <a:endParaRPr lang="en-US" dirty="0" smtClean="0"/>
          </a:p>
          <a:p>
            <a:pPr marL="800100" lvl="1" indent="-368300">
              <a:lnSpc>
                <a:spcPct val="200000"/>
              </a:lnSpc>
              <a:spcBef>
                <a:spcPts val="600"/>
              </a:spcBef>
              <a:buClr>
                <a:srgbClr val="002B5E"/>
              </a:buClr>
              <a:buSzPct val="100000"/>
              <a:buFont typeface="Droid Sans"/>
            </a:pPr>
            <a:r>
              <a:rPr lang="en" dirty="0" smtClean="0"/>
              <a:t>Look </a:t>
            </a:r>
            <a:r>
              <a:rPr lang="en" dirty="0"/>
              <a:t>at the least-significant </a:t>
            </a:r>
            <a:r>
              <a:rPr lang="en" dirty="0" smtClean="0"/>
              <a:t>digit</a:t>
            </a:r>
            <a:endParaRPr lang="en-US" dirty="0" smtClean="0"/>
          </a:p>
          <a:p>
            <a:pPr marL="800100" lvl="1" indent="-368300">
              <a:lnSpc>
                <a:spcPct val="200000"/>
              </a:lnSpc>
              <a:spcBef>
                <a:spcPts val="600"/>
              </a:spcBef>
              <a:buClr>
                <a:srgbClr val="002B5E"/>
              </a:buClr>
              <a:buSzPct val="100000"/>
              <a:buFont typeface="Droid Sans"/>
            </a:pPr>
            <a:r>
              <a:rPr lang="en" dirty="0" smtClean="0"/>
              <a:t>Group </a:t>
            </a:r>
            <a:r>
              <a:rPr lang="en" dirty="0"/>
              <a:t>numbers with the same </a:t>
            </a:r>
            <a:r>
              <a:rPr lang="en" dirty="0" smtClean="0"/>
              <a:t>digit</a:t>
            </a:r>
            <a:endParaRPr lang="en-US" dirty="0" smtClean="0"/>
          </a:p>
          <a:p>
            <a:pPr marL="1143000" lvl="2" indent="-368300">
              <a:lnSpc>
                <a:spcPct val="200000"/>
              </a:lnSpc>
              <a:spcBef>
                <a:spcPts val="600"/>
              </a:spcBef>
              <a:buClr>
                <a:srgbClr val="002B5E"/>
              </a:buClr>
              <a:buSzPct val="100000"/>
              <a:buFont typeface="Droid Sans"/>
            </a:pPr>
            <a:r>
              <a:rPr lang="en" dirty="0" smtClean="0"/>
              <a:t>Maintain </a:t>
            </a:r>
            <a:r>
              <a:rPr lang="en" dirty="0"/>
              <a:t>relative </a:t>
            </a:r>
            <a:r>
              <a:rPr lang="en" dirty="0" smtClean="0"/>
              <a:t>order</a:t>
            </a:r>
            <a:endParaRPr lang="en-US" dirty="0" smtClean="0"/>
          </a:p>
          <a:p>
            <a:pPr marL="800100" lvl="1" indent="-368300">
              <a:lnSpc>
                <a:spcPct val="200000"/>
              </a:lnSpc>
              <a:spcBef>
                <a:spcPts val="600"/>
              </a:spcBef>
              <a:buClr>
                <a:srgbClr val="002B5E"/>
              </a:buClr>
              <a:buSzPct val="100000"/>
              <a:buFont typeface="Droid Sans"/>
            </a:pPr>
            <a:r>
              <a:rPr lang="en" dirty="0" smtClean="0"/>
              <a:t>Place </a:t>
            </a:r>
            <a:r>
              <a:rPr lang="en" dirty="0"/>
              <a:t>groups back in array </a:t>
            </a:r>
            <a:r>
              <a:rPr lang="en" dirty="0" smtClean="0"/>
              <a:t>together</a:t>
            </a:r>
            <a:endParaRPr lang="en-US" dirty="0" smtClean="0"/>
          </a:p>
          <a:p>
            <a:pPr marL="1143000" lvl="2" indent="-368300">
              <a:lnSpc>
                <a:spcPct val="200000"/>
              </a:lnSpc>
              <a:spcBef>
                <a:spcPts val="600"/>
              </a:spcBef>
              <a:buClr>
                <a:srgbClr val="002B5E"/>
              </a:buClr>
              <a:buSzPct val="100000"/>
              <a:buFont typeface="Droid Sans"/>
            </a:pPr>
            <a:r>
              <a:rPr lang="en" dirty="0" smtClean="0"/>
              <a:t>I.e</a:t>
            </a:r>
            <a:r>
              <a:rPr lang="en" dirty="0"/>
              <a:t>., all the 0’s, all the 1’s, all the 2’s, </a:t>
            </a:r>
            <a:r>
              <a:rPr lang="en" dirty="0" smtClean="0"/>
              <a:t>etc.</a:t>
            </a:r>
            <a:endParaRPr lang="en-US" dirty="0" smtClean="0"/>
          </a:p>
          <a:p>
            <a:pPr marL="800100" lvl="1" indent="-368300">
              <a:lnSpc>
                <a:spcPct val="200000"/>
              </a:lnSpc>
              <a:spcBef>
                <a:spcPts val="600"/>
              </a:spcBef>
              <a:buClr>
                <a:srgbClr val="002B5E"/>
              </a:buClr>
              <a:buSzPct val="100000"/>
              <a:buFont typeface="Droid Sans"/>
            </a:pPr>
            <a:r>
              <a:rPr lang="en" dirty="0" smtClean="0"/>
              <a:t>Repeat </a:t>
            </a:r>
            <a:r>
              <a:rPr lang="en" dirty="0"/>
              <a:t>for increasingly significant digits</a:t>
            </a:r>
          </a:p>
        </p:txBody>
      </p:sp>
      <p:sp>
        <p:nvSpPr>
          <p:cNvPr id="385" name="Shape 3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How can we sort without comparison?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 dirty="0"/>
              <a:t>public static void sort(String [] a,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W) {</a:t>
            </a:r>
          </a:p>
          <a:p>
            <a:pPr marL="0" indent="0">
              <a:buNone/>
            </a:pPr>
            <a:r>
              <a:rPr lang="en-US" altLang="zh-CN" sz="2400" dirty="0"/>
              <a:t>       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N = </a:t>
            </a:r>
            <a:r>
              <a:rPr lang="en-US" altLang="zh-CN" sz="2400" dirty="0" err="1"/>
              <a:t>a.length</a:t>
            </a:r>
            <a:r>
              <a:rPr lang="en-US" altLang="zh-CN" sz="2400" dirty="0"/>
              <a:t>;</a:t>
            </a:r>
          </a:p>
          <a:p>
            <a:pPr marL="0" indent="0">
              <a:buNone/>
            </a:pPr>
            <a:r>
              <a:rPr lang="fr-FR" altLang="zh-CN" sz="2400" dirty="0"/>
              <a:t>        </a:t>
            </a:r>
            <a:r>
              <a:rPr lang="fr-FR" altLang="zh-CN" sz="2400" dirty="0" err="1"/>
              <a:t>int</a:t>
            </a:r>
            <a:r>
              <a:rPr lang="fr-FR" altLang="zh-CN" sz="2400" dirty="0"/>
              <a:t> R = 256;</a:t>
            </a:r>
          </a:p>
          <a:p>
            <a:pPr marL="0" indent="0">
              <a:buNone/>
            </a:pPr>
            <a:r>
              <a:rPr lang="fr-FR" altLang="zh-CN" sz="2400" dirty="0"/>
              <a:t>        String [] aux = new String[N</a:t>
            </a:r>
            <a:r>
              <a:rPr lang="fr-FR" altLang="zh-CN" sz="2400" dirty="0" smtClean="0"/>
              <a:t>];</a:t>
            </a:r>
            <a:endParaRPr lang="fr-FR" altLang="zh-CN" sz="2400" dirty="0"/>
          </a:p>
          <a:p>
            <a:pPr marL="0" indent="0">
              <a:buNone/>
            </a:pPr>
            <a:r>
              <a:rPr lang="en-US" altLang="zh-CN" sz="2400" dirty="0"/>
              <a:t>        for (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d = W - 1; d &gt;= 0; --d) </a:t>
            </a:r>
            <a:r>
              <a:rPr lang="en-US" altLang="zh-CN" sz="2400" dirty="0" smtClean="0"/>
              <a:t>{</a:t>
            </a:r>
          </a:p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        aux = </a:t>
            </a:r>
            <a:r>
              <a:rPr lang="en-US" altLang="zh-CN" sz="2400" b="1" dirty="0" smtClean="0"/>
              <a:t>sorted array a by the </a:t>
            </a:r>
            <a:r>
              <a:rPr lang="en-US" altLang="zh-CN" sz="2400" b="1" dirty="0" err="1" smtClean="0"/>
              <a:t>d</a:t>
            </a:r>
            <a:r>
              <a:rPr lang="en-US" altLang="zh-CN" sz="2400" b="1" baseline="30000" dirty="0" err="1" smtClean="0"/>
              <a:t>th</a:t>
            </a:r>
            <a:r>
              <a:rPr lang="en-US" altLang="zh-CN" sz="2400" b="1" dirty="0" smtClean="0"/>
              <a:t> character</a:t>
            </a:r>
            <a:endParaRPr lang="en-US" altLang="zh-CN" sz="2400" b="1" dirty="0"/>
          </a:p>
          <a:p>
            <a:pPr marL="0" indent="0">
              <a:buNone/>
            </a:pPr>
            <a:r>
              <a:rPr lang="en-US" altLang="zh-CN" sz="2400" dirty="0"/>
              <a:t>            </a:t>
            </a:r>
            <a:r>
              <a:rPr lang="en-US" altLang="zh-CN" sz="2400" dirty="0" smtClean="0"/>
              <a:t>a = aux</a:t>
            </a:r>
            <a:endParaRPr lang="fr-FR" altLang="zh-CN" sz="2400" dirty="0" smtClean="0"/>
          </a:p>
          <a:p>
            <a:pPr marL="0" indent="0">
              <a:buNone/>
            </a:pPr>
            <a:r>
              <a:rPr lang="fr-FR" altLang="zh-CN" sz="2400" dirty="0"/>
              <a:t> </a:t>
            </a:r>
            <a:r>
              <a:rPr lang="fr-FR" altLang="zh-CN" sz="2400" dirty="0" smtClean="0"/>
              <a:t>       </a:t>
            </a:r>
            <a:r>
              <a:rPr lang="en-US" altLang="zh-CN" sz="2400" dirty="0" smtClean="0"/>
              <a:t>}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 smtClean="0"/>
              <a:t>}</a:t>
            </a:r>
            <a:endParaRPr lang="en-US" altLang="zh-CN" sz="2400" dirty="0"/>
          </a:p>
          <a:p>
            <a:endParaRPr lang="fr-FR" altLang="zh-CN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Radix sort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37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/>
              <a:t>public static void sort(String [] a, </a:t>
            </a:r>
            <a:r>
              <a:rPr lang="en-US" altLang="zh-CN" dirty="0" err="1"/>
              <a:t>int</a:t>
            </a:r>
            <a:r>
              <a:rPr lang="en-US" altLang="zh-CN" dirty="0"/>
              <a:t> W) {</a:t>
            </a:r>
          </a:p>
          <a:p>
            <a:pPr marL="0" indent="0">
              <a:buNone/>
            </a:pPr>
            <a:r>
              <a:rPr lang="en-US" altLang="zh-CN" dirty="0"/>
              <a:t>        </a:t>
            </a:r>
            <a:r>
              <a:rPr lang="en-US" altLang="zh-CN" dirty="0" err="1"/>
              <a:t>int</a:t>
            </a:r>
            <a:r>
              <a:rPr lang="en-US" altLang="zh-CN" dirty="0"/>
              <a:t> N = </a:t>
            </a:r>
            <a:r>
              <a:rPr lang="en-US" altLang="zh-CN" dirty="0" err="1"/>
              <a:t>a.length</a:t>
            </a:r>
            <a:r>
              <a:rPr lang="en-US" altLang="zh-CN" dirty="0"/>
              <a:t>;</a:t>
            </a:r>
          </a:p>
          <a:p>
            <a:pPr marL="0" indent="0">
              <a:buNone/>
            </a:pPr>
            <a:r>
              <a:rPr lang="fr-FR" altLang="zh-CN" dirty="0"/>
              <a:t>        </a:t>
            </a:r>
            <a:r>
              <a:rPr lang="fr-FR" altLang="zh-CN" dirty="0" err="1"/>
              <a:t>int</a:t>
            </a:r>
            <a:r>
              <a:rPr lang="fr-FR" altLang="zh-CN" dirty="0"/>
              <a:t> R = 256;</a:t>
            </a:r>
          </a:p>
          <a:p>
            <a:pPr marL="0" indent="0">
              <a:buNone/>
            </a:pPr>
            <a:r>
              <a:rPr lang="fr-FR" altLang="zh-CN" dirty="0"/>
              <a:t>        String [] aux = new String[N];</a:t>
            </a:r>
          </a:p>
          <a:p>
            <a:pPr marL="0" indent="0">
              <a:buNone/>
            </a:pPr>
            <a:endParaRPr lang="fr-FR" altLang="zh-CN" dirty="0"/>
          </a:p>
          <a:p>
            <a:pPr marL="0" indent="0">
              <a:buNone/>
            </a:pPr>
            <a:r>
              <a:rPr lang="en-US" altLang="zh-CN" dirty="0"/>
              <a:t>        for (</a:t>
            </a:r>
            <a:r>
              <a:rPr lang="en-US" altLang="zh-CN" dirty="0" err="1"/>
              <a:t>int</a:t>
            </a:r>
            <a:r>
              <a:rPr lang="en-US" altLang="zh-CN" dirty="0"/>
              <a:t> d = W - 1; d &gt;= 0; --d) {</a:t>
            </a:r>
          </a:p>
          <a:p>
            <a:pPr marL="0" indent="0">
              <a:buNone/>
            </a:pPr>
            <a:r>
              <a:rPr lang="en-US" altLang="zh-CN" dirty="0"/>
              <a:t>            </a:t>
            </a:r>
            <a:r>
              <a:rPr lang="en-US" altLang="zh-CN" dirty="0" err="1"/>
              <a:t>int</a:t>
            </a:r>
            <a:r>
              <a:rPr lang="en-US" altLang="zh-CN" dirty="0"/>
              <a:t> [] count = new </a:t>
            </a:r>
            <a:r>
              <a:rPr lang="en-US" altLang="zh-CN" dirty="0" err="1"/>
              <a:t>int</a:t>
            </a:r>
            <a:r>
              <a:rPr lang="en-US" altLang="zh-CN" dirty="0"/>
              <a:t>[R + 1];</a:t>
            </a:r>
          </a:p>
          <a:p>
            <a:pPr marL="0" indent="0">
              <a:buNone/>
            </a:pPr>
            <a:r>
              <a:rPr lang="da-DK" altLang="zh-CN" dirty="0"/>
              <a:t>            for (</a:t>
            </a:r>
            <a:r>
              <a:rPr lang="da-DK" altLang="zh-CN" dirty="0" err="1"/>
              <a:t>int</a:t>
            </a:r>
            <a:r>
              <a:rPr lang="da-DK" altLang="zh-CN" dirty="0"/>
              <a:t> i = 0; i &lt; N; ++i) {</a:t>
            </a:r>
          </a:p>
          <a:p>
            <a:pPr marL="0" indent="0">
              <a:buNone/>
            </a:pPr>
            <a:r>
              <a:rPr lang="en-US" altLang="zh-CN" dirty="0"/>
              <a:t>                count[a[</a:t>
            </a:r>
            <a:r>
              <a:rPr lang="en-US" altLang="zh-CN" dirty="0" err="1"/>
              <a:t>i</a:t>
            </a:r>
            <a:r>
              <a:rPr lang="en-US" altLang="zh-CN" dirty="0"/>
              <a:t>].</a:t>
            </a:r>
            <a:r>
              <a:rPr lang="en-US" altLang="zh-CN" dirty="0" err="1"/>
              <a:t>charAt</a:t>
            </a:r>
            <a:r>
              <a:rPr lang="en-US" altLang="zh-CN" dirty="0"/>
              <a:t>(d) + 1]++;</a:t>
            </a:r>
          </a:p>
          <a:p>
            <a:pPr marL="0" indent="0">
              <a:buNone/>
            </a:pPr>
            <a:r>
              <a:rPr lang="en-US" altLang="zh-CN" dirty="0"/>
              <a:t>            }</a:t>
            </a:r>
          </a:p>
          <a:p>
            <a:pPr marL="0" indent="0">
              <a:buNone/>
            </a:pPr>
            <a:r>
              <a:rPr lang="en-US" altLang="zh-CN" dirty="0"/>
              <a:t>            for (</a:t>
            </a:r>
            <a:r>
              <a:rPr lang="en-US" altLang="zh-CN" dirty="0" err="1"/>
              <a:t>int</a:t>
            </a:r>
            <a:r>
              <a:rPr lang="en-US" altLang="zh-CN" dirty="0"/>
              <a:t> r = 0; r &lt; R; ++r) {</a:t>
            </a:r>
          </a:p>
          <a:p>
            <a:pPr marL="0" indent="0">
              <a:buNone/>
            </a:pPr>
            <a:r>
              <a:rPr lang="en-US" altLang="zh-CN" dirty="0"/>
              <a:t>                count[r + 1] += count[r];</a:t>
            </a:r>
          </a:p>
          <a:p>
            <a:pPr marL="0" indent="0">
              <a:buNone/>
            </a:pPr>
            <a:r>
              <a:rPr lang="en-US" altLang="zh-CN" dirty="0"/>
              <a:t>            }</a:t>
            </a:r>
          </a:p>
          <a:p>
            <a:pPr marL="0" indent="0">
              <a:buNone/>
            </a:pPr>
            <a:r>
              <a:rPr lang="da-DK" altLang="zh-CN" dirty="0"/>
              <a:t>            for (</a:t>
            </a:r>
            <a:r>
              <a:rPr lang="da-DK" altLang="zh-CN" dirty="0" err="1"/>
              <a:t>int</a:t>
            </a:r>
            <a:r>
              <a:rPr lang="da-DK" altLang="zh-CN" dirty="0"/>
              <a:t> i = 0; i &lt; N; ++i) {</a:t>
            </a:r>
          </a:p>
          <a:p>
            <a:pPr marL="0" indent="0">
              <a:buNone/>
            </a:pPr>
            <a:r>
              <a:rPr lang="en-US" altLang="zh-CN" dirty="0"/>
              <a:t>                aux[count[a[</a:t>
            </a:r>
            <a:r>
              <a:rPr lang="en-US" altLang="zh-CN" dirty="0" err="1"/>
              <a:t>i</a:t>
            </a:r>
            <a:r>
              <a:rPr lang="en-US" altLang="zh-CN" dirty="0"/>
              <a:t>].</a:t>
            </a:r>
            <a:r>
              <a:rPr lang="en-US" altLang="zh-CN" dirty="0" err="1"/>
              <a:t>charAt</a:t>
            </a:r>
            <a:r>
              <a:rPr lang="en-US" altLang="zh-CN" dirty="0"/>
              <a:t>(d)]++] = a[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pPr marL="0" indent="0">
              <a:buNone/>
            </a:pPr>
            <a:r>
              <a:rPr lang="en-US" altLang="zh-CN" dirty="0"/>
              <a:t>            }</a:t>
            </a:r>
          </a:p>
          <a:p>
            <a:pPr marL="0" indent="0">
              <a:buNone/>
            </a:pPr>
            <a:r>
              <a:rPr lang="da-DK" altLang="zh-CN" dirty="0"/>
              <a:t>            for (</a:t>
            </a:r>
            <a:r>
              <a:rPr lang="da-DK" altLang="zh-CN" dirty="0" err="1"/>
              <a:t>int</a:t>
            </a:r>
            <a:r>
              <a:rPr lang="da-DK" altLang="zh-CN" dirty="0"/>
              <a:t> i = 0; i &lt; N; ++i) {</a:t>
            </a:r>
          </a:p>
          <a:p>
            <a:pPr marL="0" indent="0">
              <a:buNone/>
            </a:pPr>
            <a:r>
              <a:rPr lang="fr-FR" altLang="zh-CN" dirty="0"/>
              <a:t>                a[i] = aux[i];</a:t>
            </a:r>
          </a:p>
          <a:p>
            <a:pPr marL="0" indent="0">
              <a:buNone/>
            </a:pPr>
            <a:r>
              <a:rPr lang="fr-FR" altLang="zh-CN" dirty="0"/>
              <a:t>            </a:t>
            </a:r>
            <a:r>
              <a:rPr lang="fr-FR" altLang="zh-CN" dirty="0" smtClean="0"/>
              <a:t>}</a:t>
            </a:r>
          </a:p>
          <a:p>
            <a:pPr marL="0" indent="0">
              <a:buNone/>
            </a:pPr>
            <a:r>
              <a:rPr lang="fr-FR" altLang="zh-CN" dirty="0"/>
              <a:t> </a:t>
            </a:r>
            <a:r>
              <a:rPr lang="fr-FR" altLang="zh-CN" dirty="0" smtClean="0"/>
              <a:t>       </a:t>
            </a:r>
            <a:r>
              <a:rPr lang="en-US" altLang="zh-CN" dirty="0" smtClean="0"/>
              <a:t>}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}</a:t>
            </a:r>
            <a:endParaRPr kumimoji="1"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Radix sort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142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457200" y="1285025"/>
            <a:ext cx="8229600" cy="4997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0"/>
              </a:spcBef>
            </a:pPr>
            <a:r>
              <a:rPr lang="en" dirty="0"/>
              <a:t>Runtime: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" dirty="0"/>
              <a:t>Worst case:</a:t>
            </a:r>
          </a:p>
          <a:p>
            <a:pPr marL="1371600" lvl="2" indent="-228600" rtl="0">
              <a:lnSpc>
                <a:spcPct val="150000"/>
              </a:lnSpc>
              <a:spcBef>
                <a:spcPts val="0"/>
              </a:spcBef>
            </a:pPr>
            <a:r>
              <a:rPr lang="en" dirty="0"/>
              <a:t>O(</a:t>
            </a:r>
            <a:r>
              <a:rPr lang="en" dirty="0" err="1"/>
              <a:t>nk</a:t>
            </a:r>
            <a:r>
              <a:rPr lang="en" dirty="0"/>
              <a:t>)</a:t>
            </a:r>
          </a:p>
          <a:p>
            <a:pPr marL="1828800" lvl="3" indent="-228600" rtl="0">
              <a:lnSpc>
                <a:spcPct val="150000"/>
              </a:lnSpc>
              <a:spcBef>
                <a:spcPts val="0"/>
              </a:spcBef>
            </a:pPr>
            <a:r>
              <a:rPr lang="en" dirty="0"/>
              <a:t>Where k is the length of the strings</a:t>
            </a:r>
          </a:p>
          <a:p>
            <a:pPr marL="457200" lvl="0" indent="-228600" rtl="0">
              <a:lnSpc>
                <a:spcPct val="150000"/>
              </a:lnSpc>
              <a:spcBef>
                <a:spcPts val="0"/>
              </a:spcBef>
            </a:pPr>
            <a:r>
              <a:rPr lang="en" dirty="0"/>
              <a:t>In-place?</a:t>
            </a:r>
          </a:p>
          <a:p>
            <a:pPr marL="914400" lvl="1" indent="-228600" rtl="0">
              <a:lnSpc>
                <a:spcPct val="150000"/>
              </a:lnSpc>
              <a:spcBef>
                <a:spcPts val="0"/>
              </a:spcBef>
            </a:pPr>
            <a:r>
              <a:rPr lang="en" dirty="0" smtClean="0"/>
              <a:t>No</a:t>
            </a:r>
            <a:endParaRPr lang="en-US" dirty="0" smtClean="0"/>
          </a:p>
          <a:p>
            <a:pPr marL="457200" lvl="0" indent="-228600">
              <a:lnSpc>
                <a:spcPct val="150000"/>
              </a:lnSpc>
            </a:pPr>
            <a:r>
              <a:rPr lang="en-US" altLang="zh-CN" dirty="0" smtClean="0"/>
              <a:t>Stable</a:t>
            </a:r>
            <a:r>
              <a:rPr lang="en" altLang="zh-CN" dirty="0" smtClean="0"/>
              <a:t>?</a:t>
            </a:r>
            <a:endParaRPr lang="en" altLang="zh-CN" dirty="0"/>
          </a:p>
          <a:p>
            <a:pPr marL="914400" lvl="1" indent="-228600">
              <a:lnSpc>
                <a:spcPct val="150000"/>
              </a:lnSpc>
            </a:pPr>
            <a:r>
              <a:rPr lang="en-US" altLang="zh-CN" dirty="0" smtClean="0"/>
              <a:t>Yes</a:t>
            </a:r>
          </a:p>
          <a:p>
            <a:pPr marL="571500" indent="-228600">
              <a:lnSpc>
                <a:spcPct val="150000"/>
              </a:lnSpc>
            </a:pPr>
            <a:r>
              <a:rPr lang="en-US" altLang="zh-CN" dirty="0" smtClean="0"/>
              <a:t>Limitations?</a:t>
            </a:r>
            <a:endParaRPr lang="en" altLang="zh-CN" dirty="0"/>
          </a:p>
        </p:txBody>
      </p:sp>
      <p:sp>
        <p:nvSpPr>
          <p:cNvPr id="391" name="Shape 3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Radix sort analysis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 err="1" smtClean="0"/>
              <a:t>Qustions</a:t>
            </a:r>
            <a:r>
              <a:rPr lang="en-US" dirty="0" smtClean="0"/>
              <a:t>?</a:t>
            </a:r>
            <a:endParaRPr lang="en" sz="1800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9923112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Least significant digit (LSD) Radix sort</a:t>
            </a:r>
          </a:p>
          <a:p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a fast stable sorting algorithm</a:t>
            </a:r>
          </a:p>
          <a:p>
            <a:pPr lvl="1"/>
            <a:endParaRPr kumimoji="1" lang="en-US" altLang="zh-CN" dirty="0"/>
          </a:p>
          <a:p>
            <a:pPr lvl="1"/>
            <a:r>
              <a:rPr kumimoji="1" lang="en-US" altLang="zh-CN" dirty="0" smtClean="0"/>
              <a:t>begins at the least significant digit (e.g. the rightmost digit)</a:t>
            </a:r>
          </a:p>
          <a:p>
            <a:pPr lvl="1"/>
            <a:endParaRPr kumimoji="1" lang="en-US" altLang="zh-CN" dirty="0"/>
          </a:p>
          <a:p>
            <a:pPr lvl="1"/>
            <a:r>
              <a:rPr kumimoji="1" lang="en-US" altLang="zh-CN" dirty="0" smtClean="0"/>
              <a:t>proceeds to the most significant digit (e.g. the leftmost digit)</a:t>
            </a:r>
          </a:p>
          <a:p>
            <a:pPr lvl="1"/>
            <a:endParaRPr kumimoji="1" lang="en-US" altLang="zh-CN" dirty="0"/>
          </a:p>
          <a:p>
            <a:pPr lvl="1"/>
            <a:r>
              <a:rPr kumimoji="1" lang="en-US" altLang="zh-CN" dirty="0" smtClean="0"/>
              <a:t>lexicographic orderings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The characteristics of Radix sort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517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1. Take </a:t>
            </a:r>
            <a:r>
              <a:rPr lang="en-US" altLang="zh-CN" dirty="0"/>
              <a:t>the least significant digit (or group of </a:t>
            </a:r>
            <a:r>
              <a:rPr lang="en-US" altLang="zh-CN" dirty="0" smtClean="0"/>
              <a:t>bits) of each key</a:t>
            </a:r>
          </a:p>
          <a:p>
            <a:endParaRPr kumimoji="1" lang="en-US" altLang="zh-CN" dirty="0"/>
          </a:p>
          <a:p>
            <a:r>
              <a:rPr lang="en-US" altLang="zh-CN" dirty="0" smtClean="0"/>
              <a:t>2. Group </a:t>
            </a:r>
            <a:r>
              <a:rPr lang="en-US" altLang="zh-CN" dirty="0"/>
              <a:t>the keys based on that digit, but otherwise keep the original order of </a:t>
            </a:r>
            <a:r>
              <a:rPr lang="en-US" altLang="zh-CN" dirty="0" smtClean="0"/>
              <a:t>keys.</a:t>
            </a:r>
          </a:p>
          <a:p>
            <a:endParaRPr lang="en-US" altLang="zh-CN" dirty="0"/>
          </a:p>
          <a:p>
            <a:pPr lvl="1"/>
            <a:r>
              <a:rPr lang="en-US" altLang="zh-CN" dirty="0" smtClean="0"/>
              <a:t>This </a:t>
            </a:r>
            <a:r>
              <a:rPr lang="en-US" altLang="zh-CN" dirty="0"/>
              <a:t>is what makes the LSD radix sort a </a:t>
            </a:r>
            <a:r>
              <a:rPr lang="en-US" altLang="zh-CN" dirty="0" smtClean="0"/>
              <a:t>stable sort.</a:t>
            </a:r>
          </a:p>
          <a:p>
            <a:endParaRPr kumimoji="1" lang="en-US" altLang="zh-CN" dirty="0"/>
          </a:p>
          <a:p>
            <a:r>
              <a:rPr lang="en-US" altLang="zh-CN" dirty="0" smtClean="0"/>
              <a:t>3. Repeat </a:t>
            </a:r>
            <a:r>
              <a:rPr lang="en-US" altLang="zh-CN" dirty="0"/>
              <a:t>the grouping process with each more significant </a:t>
            </a:r>
            <a:r>
              <a:rPr lang="en-US" altLang="zh-CN" dirty="0" smtClean="0"/>
              <a:t>digit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Generally Speaking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27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 dirty="0"/>
              <a:t>public static void sort(String [] a,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W) {</a:t>
            </a:r>
          </a:p>
          <a:p>
            <a:pPr marL="0" indent="0">
              <a:buNone/>
            </a:pPr>
            <a:r>
              <a:rPr lang="en-US" altLang="zh-CN" sz="2400" dirty="0"/>
              <a:t>       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N = </a:t>
            </a:r>
            <a:r>
              <a:rPr lang="en-US" altLang="zh-CN" sz="2400" dirty="0" err="1"/>
              <a:t>a.length</a:t>
            </a:r>
            <a:r>
              <a:rPr lang="en-US" altLang="zh-CN" sz="2400" dirty="0"/>
              <a:t>;</a:t>
            </a:r>
          </a:p>
          <a:p>
            <a:pPr marL="0" indent="0">
              <a:buNone/>
            </a:pPr>
            <a:r>
              <a:rPr lang="fr-FR" altLang="zh-CN" sz="2400" dirty="0"/>
              <a:t>        </a:t>
            </a:r>
            <a:r>
              <a:rPr lang="fr-FR" altLang="zh-CN" sz="2400" dirty="0" err="1"/>
              <a:t>int</a:t>
            </a:r>
            <a:r>
              <a:rPr lang="fr-FR" altLang="zh-CN" sz="2400" dirty="0"/>
              <a:t> R = 256;</a:t>
            </a:r>
          </a:p>
          <a:p>
            <a:pPr marL="0" indent="0">
              <a:buNone/>
            </a:pPr>
            <a:r>
              <a:rPr lang="fr-FR" altLang="zh-CN" sz="2400" dirty="0"/>
              <a:t>        String [] aux = new String[N</a:t>
            </a:r>
            <a:r>
              <a:rPr lang="fr-FR" altLang="zh-CN" sz="2400" dirty="0" smtClean="0"/>
              <a:t>];</a:t>
            </a:r>
            <a:endParaRPr lang="fr-FR" altLang="zh-CN" sz="2400" dirty="0"/>
          </a:p>
          <a:p>
            <a:pPr marL="0" indent="0">
              <a:buNone/>
            </a:pPr>
            <a:r>
              <a:rPr lang="en-US" altLang="zh-CN" sz="2400" dirty="0"/>
              <a:t>        for (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d = W - 1; d &gt;= 0; --d) </a:t>
            </a:r>
            <a:r>
              <a:rPr lang="en-US" altLang="zh-CN" sz="2400" dirty="0" smtClean="0"/>
              <a:t>{</a:t>
            </a:r>
          </a:p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        aux = </a:t>
            </a:r>
            <a:r>
              <a:rPr lang="en-US" altLang="zh-CN" sz="2400" b="1" dirty="0" smtClean="0"/>
              <a:t>sorted array a by the </a:t>
            </a:r>
            <a:r>
              <a:rPr lang="en-US" altLang="zh-CN" sz="2400" b="1" dirty="0" err="1" smtClean="0"/>
              <a:t>d</a:t>
            </a:r>
            <a:r>
              <a:rPr lang="en-US" altLang="zh-CN" sz="2400" b="1" baseline="30000" dirty="0" err="1" smtClean="0"/>
              <a:t>th</a:t>
            </a:r>
            <a:r>
              <a:rPr lang="en-US" altLang="zh-CN" sz="2400" b="1" dirty="0" smtClean="0"/>
              <a:t> character</a:t>
            </a:r>
            <a:endParaRPr lang="en-US" altLang="zh-CN" sz="2400" b="1" dirty="0"/>
          </a:p>
          <a:p>
            <a:pPr marL="0" indent="0">
              <a:buNone/>
            </a:pPr>
            <a:r>
              <a:rPr lang="en-US" altLang="zh-CN" sz="2400" dirty="0"/>
              <a:t>            </a:t>
            </a:r>
            <a:r>
              <a:rPr lang="en-US" altLang="zh-CN" sz="2400" dirty="0" smtClean="0"/>
              <a:t>a = aux</a:t>
            </a:r>
            <a:endParaRPr lang="fr-FR" altLang="zh-CN" sz="2400" dirty="0" smtClean="0"/>
          </a:p>
          <a:p>
            <a:pPr marL="0" indent="0">
              <a:buNone/>
            </a:pPr>
            <a:r>
              <a:rPr lang="fr-FR" altLang="zh-CN" sz="2400" dirty="0"/>
              <a:t> </a:t>
            </a:r>
            <a:r>
              <a:rPr lang="fr-FR" altLang="zh-CN" sz="2400" dirty="0" smtClean="0"/>
              <a:t>       </a:t>
            </a:r>
            <a:r>
              <a:rPr lang="en-US" altLang="zh-CN" sz="2400" dirty="0" smtClean="0"/>
              <a:t>}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 smtClean="0"/>
              <a:t>}</a:t>
            </a:r>
            <a:endParaRPr lang="en-US" altLang="zh-CN" sz="2400" dirty="0"/>
          </a:p>
          <a:p>
            <a:endParaRPr lang="fr-FR" altLang="zh-CN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Generally Speaking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192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A Radix sort example</a:t>
            </a:r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7" y="1820861"/>
            <a:ext cx="1301428" cy="474746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275" y="1820861"/>
            <a:ext cx="1364429" cy="474746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355" y="1820861"/>
            <a:ext cx="1382713" cy="473809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718" y="1820860"/>
            <a:ext cx="1374977" cy="473809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345" y="1820859"/>
            <a:ext cx="1361522" cy="473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98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A Radix sort example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39" y="1835147"/>
            <a:ext cx="1361522" cy="473809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49" y="1820858"/>
            <a:ext cx="1343025" cy="475654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562" y="1820857"/>
            <a:ext cx="1345088" cy="477229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275" y="1820857"/>
            <a:ext cx="1385448" cy="474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5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Problem: How to ?</a:t>
            </a:r>
          </a:p>
          <a:p>
            <a:endParaRPr kumimoji="1" lang="en-US" altLang="zh-CN" dirty="0" smtClean="0"/>
          </a:p>
          <a:p>
            <a:pPr lvl="1"/>
            <a:r>
              <a:rPr lang="en-US" altLang="zh-CN" dirty="0" smtClean="0"/>
              <a:t>Group </a:t>
            </a:r>
            <a:r>
              <a:rPr lang="en-US" altLang="zh-CN" dirty="0"/>
              <a:t>the keys based on that digit, 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but </a:t>
            </a:r>
            <a:r>
              <a:rPr lang="en-US" altLang="zh-CN" dirty="0"/>
              <a:t>otherwise keep the original order of keys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A Radix sort example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157" y="2675467"/>
            <a:ext cx="1067154" cy="389285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986" y="2675467"/>
            <a:ext cx="1118814" cy="389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4971</Words>
  <Application>Microsoft Macintosh PowerPoint</Application>
  <PresentationFormat>全屏显示(4:3)</PresentationFormat>
  <Paragraphs>1054</Paragraphs>
  <Slides>33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9" baseType="lpstr">
      <vt:lpstr>Arial</vt:lpstr>
      <vt:lpstr>DengXian</vt:lpstr>
      <vt:lpstr>DengXian Light</vt:lpstr>
      <vt:lpstr>Droid Sans</vt:lpstr>
      <vt:lpstr>宋体</vt:lpstr>
      <vt:lpstr>Office 主题</vt:lpstr>
      <vt:lpstr>Radix Sort</vt:lpstr>
      <vt:lpstr>Comparison sort runtime of O(n*log(n)) is optimal</vt:lpstr>
      <vt:lpstr>How can we sort without comparison?</vt:lpstr>
      <vt:lpstr>The characteristics of Radix sort</vt:lpstr>
      <vt:lpstr>Generally Speaking</vt:lpstr>
      <vt:lpstr>Generally Speaking</vt:lpstr>
      <vt:lpstr>A Radix sort example</vt:lpstr>
      <vt:lpstr>A Radix sort example</vt:lpstr>
      <vt:lpstr>A Radix sort example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Key-indexed counting</vt:lpstr>
      <vt:lpstr>Radix sort</vt:lpstr>
      <vt:lpstr>Radix sort</vt:lpstr>
      <vt:lpstr>Radix sort analysis</vt:lpstr>
      <vt:lpstr>Qustions?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CS/COE 1501 www.cs.pitt.edu/~nlf4/cs1501/</dc:title>
  <cp:lastModifiedBy>Ye, Keren</cp:lastModifiedBy>
  <cp:revision>169</cp:revision>
  <dcterms:modified xsi:type="dcterms:W3CDTF">2016-01-22T15:07:51Z</dcterms:modified>
</cp:coreProperties>
</file>