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embeddedFontLst>
    <p:embeddedFont>
      <p:font typeface="Droid Sans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DroidSans-regular.fntdata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font" Target="fonts/Droid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Already installed on most Mac systems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Can install Git shell on Windows or use PowerShell Git application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Note this is not just for new files, but also for edited files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Note that this is a local operation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Go through example demonstrating the following commands: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clone https://github.com/PittCS1501/PITTID-project0.git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cd PITTID-project0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nano P0.txt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Or, use another text editor, use of nano doesn't matter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status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diff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nano Status.txt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status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diff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add P0.txt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status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add Status.txt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status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commit -m "finished project0"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 push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To end, view the repository on github.com, showing that the stuff you pushed appears there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log changes made to the file, any version can be restored at any time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now added features to help with synchronization (computers A and B owned by the same user) and collaboration </a:t>
            </a:r>
            <a:r>
              <a:rPr lang="en">
                <a:solidFill>
                  <a:schemeClr val="dk1"/>
                </a:solidFill>
              </a:rPr>
              <a:t>(computers A and B owned by different users)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also introduces problems:  single point of failure, can't work offline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Copy of the version database in every </a:t>
            </a:r>
            <a:r>
              <a:rPr i="1" lang="en">
                <a:solidFill>
                  <a:schemeClr val="dk1"/>
                </a:solidFill>
              </a:rPr>
              <a:t>working directory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-125" y="0"/>
            <a:ext cx="9144000" cy="4910100"/>
          </a:xfrm>
          <a:prstGeom prst="rect">
            <a:avLst/>
          </a:prstGeom>
          <a:solidFill>
            <a:srgbClr val="002B5E"/>
          </a:solidFill>
          <a:ln cap="flat" cmpd="sng" w="19050">
            <a:solidFill>
              <a:srgbClr val="002B5E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74700" y="839625"/>
            <a:ext cx="5955899" cy="186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rgbClr val="EFEFEF"/>
              </a:buClr>
              <a:buSzPct val="100000"/>
              <a:defRPr sz="4800">
                <a:solidFill>
                  <a:srgbClr val="EFEFE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74700" y="2905800"/>
            <a:ext cx="5955899" cy="1382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rgbClr val="EFEFEF"/>
              </a:buClr>
              <a:buSzPct val="100000"/>
              <a:buNone/>
              <a:defRPr sz="3000">
                <a:solidFill>
                  <a:srgbClr val="EFEFEF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" name="Shape 14"/>
          <p:cNvSpPr/>
          <p:nvPr/>
        </p:nvSpPr>
        <p:spPr>
          <a:xfrm>
            <a:off x="6867247" y="229012"/>
            <a:ext cx="2077909" cy="5392563"/>
          </a:xfrm>
          <a:custGeom>
            <a:pathLst>
              <a:path extrusionOk="0" h="273908" w="105558">
                <a:moveTo>
                  <a:pt x="0" y="273908"/>
                </a:moveTo>
                <a:lnTo>
                  <a:pt x="1384" y="190826"/>
                </a:lnTo>
                <a:lnTo>
                  <a:pt x="11565" y="184485"/>
                </a:lnTo>
                <a:lnTo>
                  <a:pt x="12724" y="147539"/>
                </a:lnTo>
                <a:lnTo>
                  <a:pt x="17479" y="144491"/>
                </a:lnTo>
                <a:lnTo>
                  <a:pt x="23271" y="76270"/>
                </a:lnTo>
                <a:lnTo>
                  <a:pt x="27417" y="71697"/>
                </a:lnTo>
                <a:lnTo>
                  <a:pt x="31928" y="21643"/>
                </a:lnTo>
                <a:lnTo>
                  <a:pt x="35220" y="17498"/>
                </a:lnTo>
                <a:lnTo>
                  <a:pt x="39610" y="19022"/>
                </a:lnTo>
                <a:lnTo>
                  <a:pt x="44975" y="14998"/>
                </a:lnTo>
                <a:lnTo>
                  <a:pt x="45097" y="4512"/>
                </a:lnTo>
                <a:lnTo>
                  <a:pt x="51864" y="0"/>
                </a:lnTo>
                <a:lnTo>
                  <a:pt x="57961" y="4024"/>
                </a:lnTo>
                <a:lnTo>
                  <a:pt x="58083" y="10852"/>
                </a:lnTo>
                <a:lnTo>
                  <a:pt x="65033" y="17193"/>
                </a:lnTo>
                <a:lnTo>
                  <a:pt x="70520" y="15547"/>
                </a:lnTo>
                <a:lnTo>
                  <a:pt x="73751" y="19997"/>
                </a:lnTo>
                <a:lnTo>
                  <a:pt x="73934" y="25423"/>
                </a:lnTo>
                <a:lnTo>
                  <a:pt x="75763" y="26704"/>
                </a:lnTo>
                <a:lnTo>
                  <a:pt x="76861" y="72002"/>
                </a:lnTo>
                <a:lnTo>
                  <a:pt x="82896" y="74745"/>
                </a:lnTo>
                <a:lnTo>
                  <a:pt x="92651" y="204055"/>
                </a:lnTo>
                <a:lnTo>
                  <a:pt x="100089" y="206555"/>
                </a:lnTo>
                <a:lnTo>
                  <a:pt x="100028" y="218261"/>
                </a:lnTo>
                <a:lnTo>
                  <a:pt x="104174" y="219907"/>
                </a:lnTo>
                <a:lnTo>
                  <a:pt x="105558" y="273908"/>
                </a:lnTo>
                <a:close/>
              </a:path>
            </a:pathLst>
          </a:custGeom>
          <a:solidFill>
            <a:srgbClr val="C5A876"/>
          </a:solidFill>
          <a:ln cap="flat" cmpd="sng" w="19050">
            <a:solidFill>
              <a:srgbClr val="C5A876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15" name="Shape 15"/>
          <p:cNvSpPr/>
          <p:nvPr/>
        </p:nvSpPr>
        <p:spPr>
          <a:xfrm>
            <a:off x="0" y="4910175"/>
            <a:ext cx="9144000" cy="1947899"/>
          </a:xfrm>
          <a:prstGeom prst="rect">
            <a:avLst/>
          </a:prstGeom>
          <a:solidFill>
            <a:srgbClr val="C5A876"/>
          </a:solidFill>
          <a:ln cap="flat" cmpd="sng" w="19050">
            <a:solidFill>
              <a:srgbClr val="C5A87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85025"/>
            <a:ext cx="8229600" cy="5283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125" y="0"/>
            <a:ext cx="9144000" cy="1001100"/>
          </a:xfrm>
          <a:prstGeom prst="rect">
            <a:avLst/>
          </a:prstGeom>
          <a:solidFill>
            <a:srgbClr val="002B5E"/>
          </a:solidFill>
          <a:ln cap="flat" cmpd="sng" w="19050">
            <a:solidFill>
              <a:srgbClr val="002B5E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85025"/>
            <a:ext cx="8229600" cy="52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  <a:buChar char="●"/>
              <a:defRPr sz="22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lvl="1">
              <a:spcBef>
                <a:spcPts val="480"/>
              </a:spcBef>
              <a:buClr>
                <a:srgbClr val="002B5E"/>
              </a:buClr>
              <a:buSzPct val="100000"/>
              <a:buFont typeface="Droid Sans"/>
              <a:buChar char="○"/>
              <a:defRPr sz="20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2pPr>
            <a:lvl3pPr lvl="2">
              <a:spcBef>
                <a:spcPts val="480"/>
              </a:spcBef>
              <a:buClr>
                <a:srgbClr val="002B5E"/>
              </a:buClr>
              <a:buSzPct val="100000"/>
              <a:buFont typeface="Droid Sans"/>
              <a:buChar char="■"/>
              <a:defRPr sz="20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3pPr>
            <a:lvl4pPr lvl="3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●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4pPr>
            <a:lvl5pPr lvl="4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○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5pPr>
            <a:lvl6pPr lvl="5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■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6pPr>
            <a:lvl7pPr lvl="6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●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7pPr>
            <a:lvl8pPr lvl="7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○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8pPr>
            <a:lvl9pPr lvl="8">
              <a:spcBef>
                <a:spcPts val="360"/>
              </a:spcBef>
              <a:buClr>
                <a:srgbClr val="002B5E"/>
              </a:buClr>
              <a:buSzPct val="100000"/>
              <a:buFont typeface="Droid Sans"/>
              <a:buChar char="■"/>
              <a:defRPr sz="18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Clr>
                <a:srgbClr val="EFEFEF"/>
              </a:buClr>
              <a:buSzPct val="100000"/>
              <a:buFont typeface="Droid Sans"/>
              <a:buNone/>
              <a:defRPr b="1" sz="2800">
                <a:solidFill>
                  <a:srgbClr val="EFEFE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7.png"/><Relationship Id="rId6" Type="http://schemas.openxmlformats.org/officeDocument/2006/relationships/image" Target="../media/image10.png"/><Relationship Id="rId7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ctrTitle"/>
          </p:nvPr>
        </p:nvSpPr>
        <p:spPr>
          <a:xfrm>
            <a:off x="374700" y="839625"/>
            <a:ext cx="5955899" cy="1865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An introduction to version control systems with Git</a:t>
            </a:r>
          </a:p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374700" y="2905800"/>
            <a:ext cx="5955899" cy="1382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457200" y="1285025"/>
            <a:ext cx="8376600" cy="5283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Set your identity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config --global user.name "John Doe"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config --global user.email jdoe@example.com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Set other configuration options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config --global color.ui true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Get help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help &lt;verb&gt;</a:t>
            </a:r>
          </a:p>
        </p:txBody>
      </p:sp>
      <p:sp>
        <p:nvSpPr>
          <p:cNvPr id="106" name="Shape 106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Gitting started</a:t>
            </a: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2883125"/>
            <a:ext cx="8229600" cy="36851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init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Creates a new (empty) repository in the current directory</a:t>
            </a:r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Creating a new repository</a:t>
            </a: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457200" y="1650175"/>
            <a:ext cx="8229600" cy="4918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For this class, your instructor will create a repository for you, you will just need to copy it from GitHub to your computer using the following command: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clone &lt;repository&gt;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Creates a </a:t>
            </a:r>
            <a:r>
              <a:rPr lang="en"/>
              <a:t>copy of</a:t>
            </a:r>
            <a:r>
              <a:rPr lang="en">
                <a:solidFill>
                  <a:srgbClr val="002B5E"/>
                </a:solidFill>
              </a:rPr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&lt;repository&gt;</a:t>
            </a:r>
            <a:r>
              <a:rPr lang="en">
                <a:solidFill>
                  <a:srgbClr val="002B5E"/>
                </a:solidFill>
              </a:rPr>
              <a:t> in the current directory</a:t>
            </a:r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Copying a repository</a:t>
            </a:r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2091225"/>
            <a:ext cx="8229600" cy="4477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As you work, you will create new files and modify existing files, when you are satisfied with your changes, you can stage them for commit with: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add &lt;file_pattern&gt;</a:t>
            </a: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Staging files</a:t>
            </a:r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2183500"/>
            <a:ext cx="8229600" cy="43850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i="1" lang="en">
                <a:solidFill>
                  <a:srgbClr val="002B5E"/>
                </a:solidFill>
              </a:rPr>
              <a:t>Commits </a:t>
            </a:r>
            <a:r>
              <a:rPr lang="en">
                <a:solidFill>
                  <a:srgbClr val="002B5E"/>
                </a:solidFill>
              </a:rPr>
              <a:t>create a new version in the repository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Include a commit message describing the new version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commit -m &lt;msg&gt;</a:t>
            </a: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Committing changes</a:t>
            </a:r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1922075"/>
            <a:ext cx="8229600" cy="46463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status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Reports: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Files in the working directory that are not tracked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File modifications not yet staged for commit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File additions and modifications staged for commit</a:t>
            </a: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Checking working directory status</a:t>
            </a:r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2675550"/>
            <a:ext cx="8229600" cy="3893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log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Lists commits made to the current repository</a:t>
            </a:r>
          </a:p>
        </p:txBody>
      </p:sp>
      <p:sp>
        <p:nvSpPr>
          <p:cNvPr id="148" name="Shape 148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Overviewing commit history</a:t>
            </a:r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1171100"/>
            <a:ext cx="8229600" cy="5397300"/>
          </a:xfrm>
          <a:prstGeom prst="rect">
            <a:avLst/>
          </a:prstGeom>
          <a:noFill/>
        </p:spPr>
        <p:txBody>
          <a:bodyPr anchorCtr="0" anchor="t" bIns="91425" lIns="91425" rIns="91425" wrap="square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solidFill>
                <a:srgbClr val="783F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783F0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5" name="Shape 155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Git example (cloning via GitHub)</a:t>
            </a:r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457200" y="1480875"/>
            <a:ext cx="8229600" cy="50876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It may be handy to see exactly how files changed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 $ git diff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Shows modifications not yet staged for commit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diff &lt;commit_id&gt;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Show changes since the commit specified 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 </a:t>
            </a:r>
            <a:r>
              <a:rPr lang="en">
                <a:solidFill>
                  <a:srgbClr val="783F04"/>
                </a:solidFill>
                <a:latin typeface="Consolas"/>
                <a:ea typeface="Consolas"/>
                <a:cs typeface="Consolas"/>
                <a:sym typeface="Consolas"/>
              </a:rPr>
              <a:t>$ git diff &lt;commit_id1&gt; &lt;commit_id2&gt;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Show changes between two commits</a:t>
            </a:r>
          </a:p>
        </p:txBody>
      </p:sp>
      <p:sp>
        <p:nvSpPr>
          <p:cNvPr id="162" name="Shape 162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Handy command - comparing versions</a:t>
            </a:r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271325"/>
            <a:ext cx="8229600" cy="52970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/>
              <a:t>… p</a:t>
            </a:r>
            <a:r>
              <a:rPr lang="en">
                <a:solidFill>
                  <a:srgbClr val="002B5E"/>
                </a:solidFill>
              </a:rPr>
              <a:t>resents only a brief overview of Git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Further topics: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branching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rebasing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tagging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…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Further resources: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https://git-scm.com/book/en/v2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http://gitref.org/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</a:pPr>
            <a:r>
              <a:rPr lang="en">
                <a:solidFill>
                  <a:srgbClr val="002B5E"/>
                </a:solidFill>
              </a:rPr>
              <a:t>http://gitimmersion.com/</a:t>
            </a:r>
          </a:p>
        </p:txBody>
      </p:sp>
      <p:sp>
        <p:nvSpPr>
          <p:cNvPr id="169" name="Shape 169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we've covered here...</a:t>
            </a:r>
          </a:p>
        </p:txBody>
      </p:sp>
      <p:sp>
        <p:nvSpPr>
          <p:cNvPr id="170" name="Shape 17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285025"/>
            <a:ext cx="8229600" cy="5283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683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</a:pPr>
            <a:r>
              <a:rPr lang="en"/>
              <a:t>Version control systems record changes to a file or set of files over time so that you can recall specific versions later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Many systems have risen to popularity over the years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RCS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CVS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Subversion</a:t>
            </a:r>
          </a:p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We will focus on Git</a:t>
            </a:r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Version control systems</a:t>
            </a:r>
          </a:p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4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85025"/>
            <a:ext cx="8229600" cy="5283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These systems help with: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Tracking changes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Short and long term undo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Backup and restore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Synchronization</a:t>
            </a:r>
          </a:p>
          <a:p>
            <a:pPr indent="-228600" lvl="1" marL="914400" marR="0" rtl="0" algn="l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Collaboration</a:t>
            </a:r>
          </a:p>
        </p:txBody>
      </p:sp>
      <p:sp>
        <p:nvSpPr>
          <p:cNvPr id="51" name="Shape 51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use version control?</a:t>
            </a:r>
          </a:p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Local version control systems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3965" y="1275050"/>
            <a:ext cx="5816074" cy="49678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Centralized version control systems</a:t>
            </a: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5212" y="1275050"/>
            <a:ext cx="6893599" cy="47910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Shape 66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Distributed version control systems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2049" y="1053300"/>
            <a:ext cx="4726724" cy="5660023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100500"/>
            <a:ext cx="8229600" cy="14135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</a:pPr>
            <a:r>
              <a:rPr b="1" lang="en"/>
              <a:t>Modify</a:t>
            </a:r>
            <a:r>
              <a:rPr lang="en"/>
              <a:t> files in your </a:t>
            </a:r>
            <a:r>
              <a:rPr i="1" lang="en"/>
              <a:t>working directory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b="1" lang="en"/>
              <a:t>Stage </a:t>
            </a:r>
            <a:r>
              <a:rPr lang="en"/>
              <a:t>the files, adding snapshots to your </a:t>
            </a:r>
            <a:r>
              <a:rPr i="1" lang="en"/>
              <a:t>staging area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b="1" lang="en"/>
              <a:t>Commit</a:t>
            </a:r>
            <a:r>
              <a:rPr b="1" i="1" lang="en"/>
              <a:t> </a:t>
            </a:r>
            <a:r>
              <a:rPr lang="en"/>
              <a:t>your changes to your local copy of the </a:t>
            </a:r>
            <a:r>
              <a:rPr i="1" lang="en"/>
              <a:t>repository</a:t>
            </a:r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basic Git workflow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325" y="2514087"/>
            <a:ext cx="7620000" cy="42005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100500"/>
            <a:ext cx="8229600" cy="983099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Git does not necessary keep track of all files in your working directory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lifecycle of a file in Git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2564700"/>
            <a:ext cx="7620000" cy="31432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repository</a:t>
            </a:r>
          </a:p>
        </p:txBody>
      </p:sp>
      <p:pic>
        <p:nvPicPr>
          <p:cNvPr descr="ex1.png"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775" y="1242575"/>
            <a:ext cx="6596450" cy="496697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ex2.png"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3775" y="1242575"/>
            <a:ext cx="6596449" cy="4966973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ex3.png" id="97" name="Shape 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73775" y="1242575"/>
            <a:ext cx="6596449" cy="496697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ex4.png"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73775" y="1242575"/>
            <a:ext cx="6596449" cy="496697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ex5.png" id="99" name="Shape 9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73775" y="1242575"/>
            <a:ext cx="6596450" cy="496697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100" name="Shape 100"/>
          <p:cNvSpPr txBox="1"/>
          <p:nvPr>
            <p:ph idx="12" type="sldNum"/>
          </p:nvPr>
        </p:nvSpPr>
        <p:spPr>
          <a:xfrm>
            <a:off x="8556783" y="6333134"/>
            <a:ext cx="548700" cy="525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itt_minimal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