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61" r:id="rId16"/>
    <p:sldId id="262" r:id="rId17"/>
    <p:sldId id="263" r:id="rId18"/>
    <p:sldId id="264" r:id="rId19"/>
    <p:sldId id="265" r:id="rId20"/>
    <p:sldId id="266" r:id="rId21"/>
    <p:sldId id="267" r:id="rId22"/>
    <p:sldId id="268" r:id="rId23"/>
    <p:sldId id="269" r:id="rId2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54"/>
    <p:restoredTop sz="94604"/>
  </p:normalViewPr>
  <p:slideViewPr>
    <p:cSldViewPr snapToGrid="0" snapToObjects="1">
      <p:cViewPr varScale="1">
        <p:scale>
          <a:sx n="151" d="100"/>
          <a:sy n="151" d="100"/>
        </p:scale>
        <p:origin x="135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FBD367-5E24-D247-8236-A40608F2B70A}" type="datetimeFigureOut">
              <a:rPr kumimoji="1" lang="zh-CN" altLang="en-US" smtClean="0"/>
              <a:t>18/3/30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F5AC5A-591A-C143-9B5A-EA2114C95E5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04959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5AC5A-591A-C143-9B5A-EA2114C95E53}" type="slidenum">
              <a:rPr kumimoji="1" lang="zh-CN" altLang="en-US" smtClean="0"/>
              <a:t>10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965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5AC5A-591A-C143-9B5A-EA2114C95E53}" type="slidenum">
              <a:rPr kumimoji="1" lang="zh-CN" altLang="en-US" smtClean="0"/>
              <a:t>11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9748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5AC5A-591A-C143-9B5A-EA2114C95E53}" type="slidenum">
              <a:rPr kumimoji="1" lang="zh-CN" altLang="en-US" smtClean="0"/>
              <a:t>12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88862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12356-AF4E-D343-B136-93FD04C751E9}" type="datetimeFigureOut">
              <a:rPr kumimoji="1" lang="zh-CN" altLang="en-US" smtClean="0"/>
              <a:t>18/3/30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3BDF6-7CDE-8242-8163-D15BEFED7D1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27583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12356-AF4E-D343-B136-93FD04C751E9}" type="datetimeFigureOut">
              <a:rPr kumimoji="1" lang="zh-CN" altLang="en-US" smtClean="0"/>
              <a:t>18/3/30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3BDF6-7CDE-8242-8163-D15BEFED7D1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2122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12356-AF4E-D343-B136-93FD04C751E9}" type="datetimeFigureOut">
              <a:rPr kumimoji="1" lang="zh-CN" altLang="en-US" smtClean="0"/>
              <a:t>18/3/30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3BDF6-7CDE-8242-8163-D15BEFED7D1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52503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12356-AF4E-D343-B136-93FD04C751E9}" type="datetimeFigureOut">
              <a:rPr kumimoji="1" lang="zh-CN" altLang="en-US" smtClean="0"/>
              <a:t>18/3/30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3BDF6-7CDE-8242-8163-D15BEFED7D1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6923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12356-AF4E-D343-B136-93FD04C751E9}" type="datetimeFigureOut">
              <a:rPr kumimoji="1" lang="zh-CN" altLang="en-US" smtClean="0"/>
              <a:t>18/3/30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3BDF6-7CDE-8242-8163-D15BEFED7D1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97948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12356-AF4E-D343-B136-93FD04C751E9}" type="datetimeFigureOut">
              <a:rPr kumimoji="1" lang="zh-CN" altLang="en-US" smtClean="0"/>
              <a:t>18/3/30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3BDF6-7CDE-8242-8163-D15BEFED7D1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4699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12356-AF4E-D343-B136-93FD04C751E9}" type="datetimeFigureOut">
              <a:rPr kumimoji="1" lang="zh-CN" altLang="en-US" smtClean="0"/>
              <a:t>18/3/30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3BDF6-7CDE-8242-8163-D15BEFED7D1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487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12356-AF4E-D343-B136-93FD04C751E9}" type="datetimeFigureOut">
              <a:rPr kumimoji="1" lang="zh-CN" altLang="en-US" smtClean="0"/>
              <a:t>18/3/30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3BDF6-7CDE-8242-8163-D15BEFED7D1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02080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12356-AF4E-D343-B136-93FD04C751E9}" type="datetimeFigureOut">
              <a:rPr kumimoji="1" lang="zh-CN" altLang="en-US" smtClean="0"/>
              <a:t>18/3/30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3BDF6-7CDE-8242-8163-D15BEFED7D1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19982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12356-AF4E-D343-B136-93FD04C751E9}" type="datetimeFigureOut">
              <a:rPr kumimoji="1" lang="zh-CN" altLang="en-US" smtClean="0"/>
              <a:t>18/3/30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3BDF6-7CDE-8242-8163-D15BEFED7D1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41701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12356-AF4E-D343-B136-93FD04C751E9}" type="datetimeFigureOut">
              <a:rPr kumimoji="1" lang="zh-CN" altLang="en-US" smtClean="0"/>
              <a:t>18/3/30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3BDF6-7CDE-8242-8163-D15BEFED7D1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85865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12356-AF4E-D343-B136-93FD04C751E9}" type="datetimeFigureOut">
              <a:rPr kumimoji="1" lang="zh-CN" altLang="en-US" smtClean="0"/>
              <a:t>18/3/30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3BDF6-7CDE-8242-8163-D15BEFED7D1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09155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zh-CN" dirty="0" smtClean="0"/>
              <a:t>Eager Prim</a:t>
            </a:r>
            <a:br>
              <a:rPr kumimoji="1" lang="en-US" altLang="zh-CN" dirty="0" smtClean="0"/>
            </a:br>
            <a:r>
              <a:rPr kumimoji="1" lang="en-US" altLang="zh-CN" dirty="0" smtClean="0"/>
              <a:t>Dijkstra</a:t>
            </a:r>
            <a:endParaRPr kumimoji="1"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95937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Lazy Prim Example</a:t>
            </a:r>
            <a:endParaRPr kumimoji="1" lang="zh-CN" altLang="en-US" dirty="0"/>
          </a:p>
        </p:txBody>
      </p:sp>
      <p:sp>
        <p:nvSpPr>
          <p:cNvPr id="5" name="椭圆 4"/>
          <p:cNvSpPr/>
          <p:nvPr/>
        </p:nvSpPr>
        <p:spPr>
          <a:xfrm>
            <a:off x="932017" y="276071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D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6" name="椭圆 5"/>
          <p:cNvSpPr/>
          <p:nvPr/>
        </p:nvSpPr>
        <p:spPr>
          <a:xfrm>
            <a:off x="2182152" y="2219963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B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7" name="椭圆 6"/>
          <p:cNvSpPr/>
          <p:nvPr/>
        </p:nvSpPr>
        <p:spPr>
          <a:xfrm>
            <a:off x="2188663" y="3499774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A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8" name="椭圆 7"/>
          <p:cNvSpPr/>
          <p:nvPr/>
        </p:nvSpPr>
        <p:spPr>
          <a:xfrm>
            <a:off x="3869250" y="2859868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C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9" name="椭圆 8"/>
          <p:cNvSpPr/>
          <p:nvPr/>
        </p:nvSpPr>
        <p:spPr>
          <a:xfrm>
            <a:off x="3602878" y="401857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G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178137" y="456591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E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2680904" y="451615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F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cxnSp>
        <p:nvCxnSpPr>
          <p:cNvPr id="12" name="直线连接符 11"/>
          <p:cNvCxnSpPr>
            <a:stCxn id="10" idx="4"/>
            <a:endCxn id="15" idx="0"/>
          </p:cNvCxnSpPr>
          <p:nvPr/>
        </p:nvCxnSpPr>
        <p:spPr>
          <a:xfrm>
            <a:off x="1178137" y="3313911"/>
            <a:ext cx="246120" cy="1252005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线连接符 12"/>
          <p:cNvCxnSpPr>
            <a:stCxn id="10" idx="5"/>
            <a:endCxn id="12" idx="1"/>
          </p:cNvCxnSpPr>
          <p:nvPr/>
        </p:nvCxnSpPr>
        <p:spPr>
          <a:xfrm>
            <a:off x="1352170" y="3232898"/>
            <a:ext cx="908580" cy="34788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线连接符 13"/>
          <p:cNvCxnSpPr>
            <a:stCxn id="11" idx="4"/>
            <a:endCxn id="12" idx="0"/>
          </p:cNvCxnSpPr>
          <p:nvPr/>
        </p:nvCxnSpPr>
        <p:spPr>
          <a:xfrm>
            <a:off x="2428272" y="2773157"/>
            <a:ext cx="6512" cy="72661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线连接符 14"/>
          <p:cNvCxnSpPr>
            <a:stCxn id="11" idx="5"/>
            <a:endCxn id="13" idx="2"/>
          </p:cNvCxnSpPr>
          <p:nvPr/>
        </p:nvCxnSpPr>
        <p:spPr>
          <a:xfrm>
            <a:off x="2602305" y="2692143"/>
            <a:ext cx="1246693" cy="42346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线连接符 15"/>
          <p:cNvCxnSpPr>
            <a:stCxn id="12" idx="6"/>
            <a:endCxn id="14" idx="2"/>
          </p:cNvCxnSpPr>
          <p:nvPr/>
        </p:nvCxnSpPr>
        <p:spPr>
          <a:xfrm>
            <a:off x="2680904" y="3776371"/>
            <a:ext cx="921974" cy="51880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线连接符 16"/>
          <p:cNvCxnSpPr>
            <a:stCxn id="16" idx="2"/>
            <a:endCxn id="15" idx="6"/>
          </p:cNvCxnSpPr>
          <p:nvPr/>
        </p:nvCxnSpPr>
        <p:spPr>
          <a:xfrm flipH="1">
            <a:off x="1670378" y="4792755"/>
            <a:ext cx="1010526" cy="4975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线连接符 20"/>
          <p:cNvCxnSpPr>
            <a:stCxn id="11" idx="2"/>
            <a:endCxn id="10" idx="7"/>
          </p:cNvCxnSpPr>
          <p:nvPr/>
        </p:nvCxnSpPr>
        <p:spPr>
          <a:xfrm flipH="1">
            <a:off x="1352170" y="2496560"/>
            <a:ext cx="829981" cy="345171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线连接符 21"/>
          <p:cNvCxnSpPr>
            <a:stCxn id="12" idx="3"/>
            <a:endCxn id="15" idx="7"/>
          </p:cNvCxnSpPr>
          <p:nvPr/>
        </p:nvCxnSpPr>
        <p:spPr>
          <a:xfrm flipH="1">
            <a:off x="1598291" y="3971954"/>
            <a:ext cx="662459" cy="674976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线连接符 22"/>
          <p:cNvCxnSpPr>
            <a:stCxn id="13" idx="3"/>
            <a:endCxn id="12" idx="7"/>
          </p:cNvCxnSpPr>
          <p:nvPr/>
        </p:nvCxnSpPr>
        <p:spPr>
          <a:xfrm flipH="1">
            <a:off x="2608817" y="3311194"/>
            <a:ext cx="1312269" cy="269593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0" name="椭圆 189"/>
          <p:cNvSpPr/>
          <p:nvPr/>
        </p:nvSpPr>
        <p:spPr>
          <a:xfrm>
            <a:off x="5355552" y="276071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D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91" name="椭圆 190"/>
          <p:cNvSpPr/>
          <p:nvPr/>
        </p:nvSpPr>
        <p:spPr>
          <a:xfrm>
            <a:off x="6605687" y="2219963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B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92" name="椭圆 191"/>
          <p:cNvSpPr/>
          <p:nvPr/>
        </p:nvSpPr>
        <p:spPr>
          <a:xfrm>
            <a:off x="6612198" y="3499774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A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93" name="椭圆 192"/>
          <p:cNvSpPr/>
          <p:nvPr/>
        </p:nvSpPr>
        <p:spPr>
          <a:xfrm>
            <a:off x="8292785" y="2859868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C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94" name="椭圆 193"/>
          <p:cNvSpPr/>
          <p:nvPr/>
        </p:nvSpPr>
        <p:spPr>
          <a:xfrm>
            <a:off x="8026413" y="401857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G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95" name="椭圆 194"/>
          <p:cNvSpPr/>
          <p:nvPr/>
        </p:nvSpPr>
        <p:spPr>
          <a:xfrm>
            <a:off x="5601672" y="456591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E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96" name="椭圆 195"/>
          <p:cNvSpPr/>
          <p:nvPr/>
        </p:nvSpPr>
        <p:spPr>
          <a:xfrm>
            <a:off x="7104439" y="451615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F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cxnSp>
        <p:nvCxnSpPr>
          <p:cNvPr id="197" name="直线连接符 196"/>
          <p:cNvCxnSpPr>
            <a:stCxn id="198" idx="4"/>
            <a:endCxn id="203" idx="0"/>
          </p:cNvCxnSpPr>
          <p:nvPr/>
        </p:nvCxnSpPr>
        <p:spPr>
          <a:xfrm>
            <a:off x="5601672" y="3313911"/>
            <a:ext cx="246120" cy="125200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8" name="直线连接符 197"/>
          <p:cNvCxnSpPr>
            <a:stCxn id="198" idx="5"/>
            <a:endCxn id="200" idx="1"/>
          </p:cNvCxnSpPr>
          <p:nvPr/>
        </p:nvCxnSpPr>
        <p:spPr>
          <a:xfrm>
            <a:off x="5775705" y="3232898"/>
            <a:ext cx="908580" cy="347889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9" name="直线连接符 198"/>
          <p:cNvCxnSpPr>
            <a:stCxn id="199" idx="4"/>
            <a:endCxn id="200" idx="0"/>
          </p:cNvCxnSpPr>
          <p:nvPr/>
        </p:nvCxnSpPr>
        <p:spPr>
          <a:xfrm>
            <a:off x="6851807" y="2773157"/>
            <a:ext cx="6512" cy="726617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0" name="直线连接符 199"/>
          <p:cNvCxnSpPr>
            <a:stCxn id="199" idx="5"/>
            <a:endCxn id="201" idx="2"/>
          </p:cNvCxnSpPr>
          <p:nvPr/>
        </p:nvCxnSpPr>
        <p:spPr>
          <a:xfrm>
            <a:off x="7025840" y="2692143"/>
            <a:ext cx="1246693" cy="423467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1" name="直线连接符 200"/>
          <p:cNvCxnSpPr>
            <a:stCxn id="200" idx="6"/>
            <a:endCxn id="202" idx="2"/>
          </p:cNvCxnSpPr>
          <p:nvPr/>
        </p:nvCxnSpPr>
        <p:spPr>
          <a:xfrm>
            <a:off x="7104439" y="3776371"/>
            <a:ext cx="921974" cy="51880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2" name="直线连接符 201"/>
          <p:cNvCxnSpPr>
            <a:stCxn id="204" idx="2"/>
            <a:endCxn id="203" idx="6"/>
          </p:cNvCxnSpPr>
          <p:nvPr/>
        </p:nvCxnSpPr>
        <p:spPr>
          <a:xfrm flipH="1">
            <a:off x="6093913" y="4792755"/>
            <a:ext cx="1010526" cy="4975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3" name="直线连接符 202"/>
          <p:cNvCxnSpPr>
            <a:stCxn id="199" idx="2"/>
            <a:endCxn id="198" idx="7"/>
          </p:cNvCxnSpPr>
          <p:nvPr/>
        </p:nvCxnSpPr>
        <p:spPr>
          <a:xfrm flipH="1">
            <a:off x="5775705" y="2496560"/>
            <a:ext cx="829981" cy="345171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4" name="直线连接符 203"/>
          <p:cNvCxnSpPr>
            <a:stCxn id="200" idx="3"/>
            <a:endCxn id="203" idx="7"/>
          </p:cNvCxnSpPr>
          <p:nvPr/>
        </p:nvCxnSpPr>
        <p:spPr>
          <a:xfrm flipH="1">
            <a:off x="6021826" y="3971954"/>
            <a:ext cx="662459" cy="674976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5" name="直线连接符 204"/>
          <p:cNvCxnSpPr>
            <a:stCxn id="201" idx="3"/>
            <a:endCxn id="200" idx="7"/>
          </p:cNvCxnSpPr>
          <p:nvPr/>
        </p:nvCxnSpPr>
        <p:spPr>
          <a:xfrm flipH="1">
            <a:off x="7032352" y="3311194"/>
            <a:ext cx="1312269" cy="269593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7" name="文本框 206"/>
          <p:cNvSpPr txBox="1"/>
          <p:nvPr/>
        </p:nvSpPr>
        <p:spPr>
          <a:xfrm>
            <a:off x="10151533" y="1955800"/>
            <a:ext cx="143086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Min PQ</a:t>
            </a:r>
          </a:p>
          <a:p>
            <a:r>
              <a:rPr kumimoji="1" lang="en-US" altLang="zh-CN" strike="sngStrike" dirty="0" smtClean="0"/>
              <a:t>(A, D): 1</a:t>
            </a:r>
          </a:p>
          <a:p>
            <a:r>
              <a:rPr kumimoji="1" lang="en-US" altLang="zh-CN" strike="sngStrike" dirty="0" smtClean="0"/>
              <a:t>(A, B): 2</a:t>
            </a:r>
          </a:p>
          <a:p>
            <a:r>
              <a:rPr kumimoji="1" lang="en-US" altLang="zh-CN" strike="sngStrike" dirty="0" smtClean="0"/>
              <a:t>(D, E): 2</a:t>
            </a:r>
          </a:p>
          <a:p>
            <a:r>
              <a:rPr kumimoji="1" lang="en-US" altLang="zh-CN" strike="sngStrike" dirty="0" smtClean="0"/>
              <a:t>(B, C): 2</a:t>
            </a:r>
          </a:p>
          <a:p>
            <a:r>
              <a:rPr kumimoji="1" lang="en-US" altLang="zh-CN" dirty="0" smtClean="0"/>
              <a:t>(A, G): 3</a:t>
            </a:r>
          </a:p>
          <a:p>
            <a:r>
              <a:rPr kumimoji="1" lang="en-US" altLang="zh-CN" dirty="0" smtClean="0"/>
              <a:t>(E, F): 3</a:t>
            </a:r>
          </a:p>
          <a:p>
            <a:r>
              <a:rPr kumimoji="1" lang="en-US" altLang="zh-CN" dirty="0" smtClean="0"/>
              <a:t>(A, E): 4</a:t>
            </a:r>
          </a:p>
          <a:p>
            <a:r>
              <a:rPr kumimoji="1" lang="en-US" altLang="zh-CN" dirty="0" smtClean="0"/>
              <a:t>(B, D): 4</a:t>
            </a:r>
          </a:p>
          <a:p>
            <a:r>
              <a:rPr kumimoji="1" lang="en-US" altLang="zh-CN" dirty="0" smtClean="0"/>
              <a:t>(A, C): 5</a:t>
            </a:r>
          </a:p>
        </p:txBody>
      </p:sp>
      <p:sp>
        <p:nvSpPr>
          <p:cNvPr id="208" name="文本框 207"/>
          <p:cNvSpPr txBox="1"/>
          <p:nvPr/>
        </p:nvSpPr>
        <p:spPr>
          <a:xfrm>
            <a:off x="1703808" y="3115610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1</a:t>
            </a:r>
            <a:endParaRPr kumimoji="1" lang="zh-CN" altLang="en-US" dirty="0"/>
          </a:p>
        </p:txBody>
      </p:sp>
      <p:sp>
        <p:nvSpPr>
          <p:cNvPr id="209" name="文本框 208"/>
          <p:cNvSpPr txBox="1"/>
          <p:nvPr/>
        </p:nvSpPr>
        <p:spPr>
          <a:xfrm>
            <a:off x="2414607" y="2888235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2</a:t>
            </a:r>
            <a:endParaRPr kumimoji="1" lang="zh-CN" altLang="en-US" dirty="0"/>
          </a:p>
        </p:txBody>
      </p:sp>
      <p:sp>
        <p:nvSpPr>
          <p:cNvPr id="210" name="文本框 209"/>
          <p:cNvSpPr txBox="1"/>
          <p:nvPr/>
        </p:nvSpPr>
        <p:spPr>
          <a:xfrm>
            <a:off x="3066927" y="3761473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3</a:t>
            </a:r>
            <a:endParaRPr kumimoji="1" lang="zh-CN" altLang="en-US" dirty="0"/>
          </a:p>
        </p:txBody>
      </p:sp>
      <p:sp>
        <p:nvSpPr>
          <p:cNvPr id="211" name="文本框 210"/>
          <p:cNvSpPr txBox="1"/>
          <p:nvPr/>
        </p:nvSpPr>
        <p:spPr>
          <a:xfrm>
            <a:off x="1703807" y="4027283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4</a:t>
            </a:r>
            <a:endParaRPr kumimoji="1" lang="zh-CN" altLang="en-US" dirty="0"/>
          </a:p>
        </p:txBody>
      </p:sp>
      <p:sp>
        <p:nvSpPr>
          <p:cNvPr id="212" name="文本框 211"/>
          <p:cNvSpPr txBox="1"/>
          <p:nvPr/>
        </p:nvSpPr>
        <p:spPr>
          <a:xfrm>
            <a:off x="3081766" y="3186057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5</a:t>
            </a:r>
            <a:endParaRPr kumimoji="1" lang="zh-CN" altLang="en-US" dirty="0"/>
          </a:p>
        </p:txBody>
      </p:sp>
      <p:sp>
        <p:nvSpPr>
          <p:cNvPr id="213" name="文本框 212"/>
          <p:cNvSpPr txBox="1"/>
          <p:nvPr/>
        </p:nvSpPr>
        <p:spPr>
          <a:xfrm>
            <a:off x="3109540" y="2555598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2</a:t>
            </a:r>
            <a:endParaRPr kumimoji="1" lang="zh-CN" altLang="en-US" dirty="0"/>
          </a:p>
        </p:txBody>
      </p:sp>
      <p:sp>
        <p:nvSpPr>
          <p:cNvPr id="214" name="文本框 213"/>
          <p:cNvSpPr txBox="1"/>
          <p:nvPr/>
        </p:nvSpPr>
        <p:spPr>
          <a:xfrm>
            <a:off x="969154" y="3755247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2</a:t>
            </a:r>
            <a:endParaRPr kumimoji="1" lang="zh-CN" altLang="en-US" dirty="0"/>
          </a:p>
        </p:txBody>
      </p:sp>
      <p:sp>
        <p:nvSpPr>
          <p:cNvPr id="215" name="文本框 214"/>
          <p:cNvSpPr txBox="1"/>
          <p:nvPr/>
        </p:nvSpPr>
        <p:spPr>
          <a:xfrm>
            <a:off x="2004594" y="4737417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3</a:t>
            </a:r>
            <a:endParaRPr kumimoji="1" lang="zh-CN" altLang="en-US" dirty="0"/>
          </a:p>
        </p:txBody>
      </p:sp>
      <p:sp>
        <p:nvSpPr>
          <p:cNvPr id="216" name="文本框 215"/>
          <p:cNvSpPr txBox="1"/>
          <p:nvPr/>
        </p:nvSpPr>
        <p:spPr>
          <a:xfrm>
            <a:off x="1632159" y="2334268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4</a:t>
            </a:r>
            <a:endParaRPr kumimoji="1" lang="zh-CN" altLang="en-US" dirty="0"/>
          </a:p>
        </p:txBody>
      </p:sp>
      <p:sp>
        <p:nvSpPr>
          <p:cNvPr id="3" name="任意形状 2"/>
          <p:cNvSpPr/>
          <p:nvPr/>
        </p:nvSpPr>
        <p:spPr>
          <a:xfrm>
            <a:off x="5073162" y="1925515"/>
            <a:ext cx="4018084" cy="3432673"/>
          </a:xfrm>
          <a:custGeom>
            <a:avLst/>
            <a:gdLst>
              <a:gd name="connsiteX0" fmla="*/ 501161 w 4018084"/>
              <a:gd name="connsiteY0" fmla="*/ 422031 h 3432673"/>
              <a:gd name="connsiteX1" fmla="*/ 501161 w 4018084"/>
              <a:gd name="connsiteY1" fmla="*/ 422031 h 3432673"/>
              <a:gd name="connsiteX2" fmla="*/ 404446 w 4018084"/>
              <a:gd name="connsiteY2" fmla="*/ 474785 h 3432673"/>
              <a:gd name="connsiteX3" fmla="*/ 298938 w 4018084"/>
              <a:gd name="connsiteY3" fmla="*/ 562708 h 3432673"/>
              <a:gd name="connsiteX4" fmla="*/ 254976 w 4018084"/>
              <a:gd name="connsiteY4" fmla="*/ 597877 h 3432673"/>
              <a:gd name="connsiteX5" fmla="*/ 202223 w 4018084"/>
              <a:gd name="connsiteY5" fmla="*/ 668216 h 3432673"/>
              <a:gd name="connsiteX6" fmla="*/ 167053 w 4018084"/>
              <a:gd name="connsiteY6" fmla="*/ 773723 h 3432673"/>
              <a:gd name="connsiteX7" fmla="*/ 149469 w 4018084"/>
              <a:gd name="connsiteY7" fmla="*/ 817685 h 3432673"/>
              <a:gd name="connsiteX8" fmla="*/ 140676 w 4018084"/>
              <a:gd name="connsiteY8" fmla="*/ 852854 h 3432673"/>
              <a:gd name="connsiteX9" fmla="*/ 114300 w 4018084"/>
              <a:gd name="connsiteY9" fmla="*/ 879231 h 3432673"/>
              <a:gd name="connsiteX10" fmla="*/ 105507 w 4018084"/>
              <a:gd name="connsiteY10" fmla="*/ 905608 h 3432673"/>
              <a:gd name="connsiteX11" fmla="*/ 87923 w 4018084"/>
              <a:gd name="connsiteY11" fmla="*/ 993531 h 3432673"/>
              <a:gd name="connsiteX12" fmla="*/ 70338 w 4018084"/>
              <a:gd name="connsiteY12" fmla="*/ 1046285 h 3432673"/>
              <a:gd name="connsiteX13" fmla="*/ 61546 w 4018084"/>
              <a:gd name="connsiteY13" fmla="*/ 1099039 h 3432673"/>
              <a:gd name="connsiteX14" fmla="*/ 52753 w 4018084"/>
              <a:gd name="connsiteY14" fmla="*/ 1134208 h 3432673"/>
              <a:gd name="connsiteX15" fmla="*/ 43961 w 4018084"/>
              <a:gd name="connsiteY15" fmla="*/ 1239716 h 3432673"/>
              <a:gd name="connsiteX16" fmla="*/ 26376 w 4018084"/>
              <a:gd name="connsiteY16" fmla="*/ 1318847 h 3432673"/>
              <a:gd name="connsiteX17" fmla="*/ 17584 w 4018084"/>
              <a:gd name="connsiteY17" fmla="*/ 1371600 h 3432673"/>
              <a:gd name="connsiteX18" fmla="*/ 0 w 4018084"/>
              <a:gd name="connsiteY18" fmla="*/ 1521070 h 3432673"/>
              <a:gd name="connsiteX19" fmla="*/ 8792 w 4018084"/>
              <a:gd name="connsiteY19" fmla="*/ 2074985 h 3432673"/>
              <a:gd name="connsiteX20" fmla="*/ 43961 w 4018084"/>
              <a:gd name="connsiteY20" fmla="*/ 2180493 h 3432673"/>
              <a:gd name="connsiteX21" fmla="*/ 61546 w 4018084"/>
              <a:gd name="connsiteY21" fmla="*/ 2268416 h 3432673"/>
              <a:gd name="connsiteX22" fmla="*/ 87923 w 4018084"/>
              <a:gd name="connsiteY22" fmla="*/ 2338754 h 3432673"/>
              <a:gd name="connsiteX23" fmla="*/ 114300 w 4018084"/>
              <a:gd name="connsiteY23" fmla="*/ 2417885 h 3432673"/>
              <a:gd name="connsiteX24" fmla="*/ 140676 w 4018084"/>
              <a:gd name="connsiteY24" fmla="*/ 2453054 h 3432673"/>
              <a:gd name="connsiteX25" fmla="*/ 193430 w 4018084"/>
              <a:gd name="connsiteY25" fmla="*/ 2549770 h 3432673"/>
              <a:gd name="connsiteX26" fmla="*/ 202223 w 4018084"/>
              <a:gd name="connsiteY26" fmla="*/ 2602523 h 3432673"/>
              <a:gd name="connsiteX27" fmla="*/ 237392 w 4018084"/>
              <a:gd name="connsiteY27" fmla="*/ 2681654 h 3432673"/>
              <a:gd name="connsiteX28" fmla="*/ 246184 w 4018084"/>
              <a:gd name="connsiteY28" fmla="*/ 2708031 h 3432673"/>
              <a:gd name="connsiteX29" fmla="*/ 263769 w 4018084"/>
              <a:gd name="connsiteY29" fmla="*/ 2769577 h 3432673"/>
              <a:gd name="connsiteX30" fmla="*/ 272561 w 4018084"/>
              <a:gd name="connsiteY30" fmla="*/ 2839916 h 3432673"/>
              <a:gd name="connsiteX31" fmla="*/ 290146 w 4018084"/>
              <a:gd name="connsiteY31" fmla="*/ 2866293 h 3432673"/>
              <a:gd name="connsiteX32" fmla="*/ 298938 w 4018084"/>
              <a:gd name="connsiteY32" fmla="*/ 2892670 h 3432673"/>
              <a:gd name="connsiteX33" fmla="*/ 316523 w 4018084"/>
              <a:gd name="connsiteY33" fmla="*/ 2936631 h 3432673"/>
              <a:gd name="connsiteX34" fmla="*/ 342900 w 4018084"/>
              <a:gd name="connsiteY34" fmla="*/ 3024554 h 3432673"/>
              <a:gd name="connsiteX35" fmla="*/ 360484 w 4018084"/>
              <a:gd name="connsiteY35" fmla="*/ 3094893 h 3432673"/>
              <a:gd name="connsiteX36" fmla="*/ 369276 w 4018084"/>
              <a:gd name="connsiteY36" fmla="*/ 3130062 h 3432673"/>
              <a:gd name="connsiteX37" fmla="*/ 386861 w 4018084"/>
              <a:gd name="connsiteY37" fmla="*/ 3156439 h 3432673"/>
              <a:gd name="connsiteX38" fmla="*/ 404446 w 4018084"/>
              <a:gd name="connsiteY38" fmla="*/ 3191608 h 3432673"/>
              <a:gd name="connsiteX39" fmla="*/ 457200 w 4018084"/>
              <a:gd name="connsiteY39" fmla="*/ 3261947 h 3432673"/>
              <a:gd name="connsiteX40" fmla="*/ 518746 w 4018084"/>
              <a:gd name="connsiteY40" fmla="*/ 3323493 h 3432673"/>
              <a:gd name="connsiteX41" fmla="*/ 553915 w 4018084"/>
              <a:gd name="connsiteY41" fmla="*/ 3349870 h 3432673"/>
              <a:gd name="connsiteX42" fmla="*/ 633046 w 4018084"/>
              <a:gd name="connsiteY42" fmla="*/ 3376247 h 3432673"/>
              <a:gd name="connsiteX43" fmla="*/ 703384 w 4018084"/>
              <a:gd name="connsiteY43" fmla="*/ 3402623 h 3432673"/>
              <a:gd name="connsiteX44" fmla="*/ 905607 w 4018084"/>
              <a:gd name="connsiteY44" fmla="*/ 3411416 h 3432673"/>
              <a:gd name="connsiteX45" fmla="*/ 958361 w 4018084"/>
              <a:gd name="connsiteY45" fmla="*/ 3393831 h 3432673"/>
              <a:gd name="connsiteX46" fmla="*/ 984738 w 4018084"/>
              <a:gd name="connsiteY46" fmla="*/ 3385039 h 3432673"/>
              <a:gd name="connsiteX47" fmla="*/ 1063869 w 4018084"/>
              <a:gd name="connsiteY47" fmla="*/ 3332285 h 3432673"/>
              <a:gd name="connsiteX48" fmla="*/ 1099038 w 4018084"/>
              <a:gd name="connsiteY48" fmla="*/ 3305908 h 3432673"/>
              <a:gd name="connsiteX49" fmla="*/ 1125415 w 4018084"/>
              <a:gd name="connsiteY49" fmla="*/ 3297116 h 3432673"/>
              <a:gd name="connsiteX50" fmla="*/ 1151792 w 4018084"/>
              <a:gd name="connsiteY50" fmla="*/ 3270739 h 3432673"/>
              <a:gd name="connsiteX51" fmla="*/ 1248507 w 4018084"/>
              <a:gd name="connsiteY51" fmla="*/ 3182816 h 3432673"/>
              <a:gd name="connsiteX52" fmla="*/ 1318846 w 4018084"/>
              <a:gd name="connsiteY52" fmla="*/ 3086100 h 3432673"/>
              <a:gd name="connsiteX53" fmla="*/ 1354015 w 4018084"/>
              <a:gd name="connsiteY53" fmla="*/ 3050931 h 3432673"/>
              <a:gd name="connsiteX54" fmla="*/ 1371600 w 4018084"/>
              <a:gd name="connsiteY54" fmla="*/ 3024554 h 3432673"/>
              <a:gd name="connsiteX55" fmla="*/ 1397976 w 4018084"/>
              <a:gd name="connsiteY55" fmla="*/ 2989385 h 3432673"/>
              <a:gd name="connsiteX56" fmla="*/ 1415561 w 4018084"/>
              <a:gd name="connsiteY56" fmla="*/ 2963008 h 3432673"/>
              <a:gd name="connsiteX57" fmla="*/ 1459523 w 4018084"/>
              <a:gd name="connsiteY57" fmla="*/ 2936631 h 3432673"/>
              <a:gd name="connsiteX58" fmla="*/ 1485900 w 4018084"/>
              <a:gd name="connsiteY58" fmla="*/ 2910254 h 3432673"/>
              <a:gd name="connsiteX59" fmla="*/ 1503484 w 4018084"/>
              <a:gd name="connsiteY59" fmla="*/ 2875085 h 3432673"/>
              <a:gd name="connsiteX60" fmla="*/ 1512276 w 4018084"/>
              <a:gd name="connsiteY60" fmla="*/ 2848708 h 3432673"/>
              <a:gd name="connsiteX61" fmla="*/ 1538653 w 4018084"/>
              <a:gd name="connsiteY61" fmla="*/ 2831123 h 3432673"/>
              <a:gd name="connsiteX62" fmla="*/ 1582615 w 4018084"/>
              <a:gd name="connsiteY62" fmla="*/ 2778370 h 3432673"/>
              <a:gd name="connsiteX63" fmla="*/ 1617784 w 4018084"/>
              <a:gd name="connsiteY63" fmla="*/ 2734408 h 3432673"/>
              <a:gd name="connsiteX64" fmla="*/ 1652953 w 4018084"/>
              <a:gd name="connsiteY64" fmla="*/ 2672862 h 3432673"/>
              <a:gd name="connsiteX65" fmla="*/ 1688123 w 4018084"/>
              <a:gd name="connsiteY65" fmla="*/ 2637693 h 3432673"/>
              <a:gd name="connsiteX66" fmla="*/ 1732084 w 4018084"/>
              <a:gd name="connsiteY66" fmla="*/ 2584939 h 3432673"/>
              <a:gd name="connsiteX67" fmla="*/ 1784838 w 4018084"/>
              <a:gd name="connsiteY67" fmla="*/ 2558562 h 3432673"/>
              <a:gd name="connsiteX68" fmla="*/ 1837592 w 4018084"/>
              <a:gd name="connsiteY68" fmla="*/ 2488223 h 3432673"/>
              <a:gd name="connsiteX69" fmla="*/ 1881553 w 4018084"/>
              <a:gd name="connsiteY69" fmla="*/ 2453054 h 3432673"/>
              <a:gd name="connsiteX70" fmla="*/ 1916723 w 4018084"/>
              <a:gd name="connsiteY70" fmla="*/ 2417885 h 3432673"/>
              <a:gd name="connsiteX71" fmla="*/ 1960684 w 4018084"/>
              <a:gd name="connsiteY71" fmla="*/ 2391508 h 3432673"/>
              <a:gd name="connsiteX72" fmla="*/ 2057400 w 4018084"/>
              <a:gd name="connsiteY72" fmla="*/ 2321170 h 3432673"/>
              <a:gd name="connsiteX73" fmla="*/ 2092569 w 4018084"/>
              <a:gd name="connsiteY73" fmla="*/ 2294793 h 3432673"/>
              <a:gd name="connsiteX74" fmla="*/ 2118946 w 4018084"/>
              <a:gd name="connsiteY74" fmla="*/ 2268416 h 3432673"/>
              <a:gd name="connsiteX75" fmla="*/ 2154115 w 4018084"/>
              <a:gd name="connsiteY75" fmla="*/ 2250831 h 3432673"/>
              <a:gd name="connsiteX76" fmla="*/ 2180492 w 4018084"/>
              <a:gd name="connsiteY76" fmla="*/ 2224454 h 3432673"/>
              <a:gd name="connsiteX77" fmla="*/ 2242038 w 4018084"/>
              <a:gd name="connsiteY77" fmla="*/ 2189285 h 3432673"/>
              <a:gd name="connsiteX78" fmla="*/ 2286000 w 4018084"/>
              <a:gd name="connsiteY78" fmla="*/ 2162908 h 3432673"/>
              <a:gd name="connsiteX79" fmla="*/ 2312376 w 4018084"/>
              <a:gd name="connsiteY79" fmla="*/ 2136531 h 3432673"/>
              <a:gd name="connsiteX80" fmla="*/ 2382715 w 4018084"/>
              <a:gd name="connsiteY80" fmla="*/ 2092570 h 3432673"/>
              <a:gd name="connsiteX81" fmla="*/ 2409092 w 4018084"/>
              <a:gd name="connsiteY81" fmla="*/ 2074985 h 3432673"/>
              <a:gd name="connsiteX82" fmla="*/ 2497015 w 4018084"/>
              <a:gd name="connsiteY82" fmla="*/ 2004647 h 3432673"/>
              <a:gd name="connsiteX83" fmla="*/ 2549769 w 4018084"/>
              <a:gd name="connsiteY83" fmla="*/ 1978270 h 3432673"/>
              <a:gd name="connsiteX84" fmla="*/ 2611315 w 4018084"/>
              <a:gd name="connsiteY84" fmla="*/ 1943100 h 3432673"/>
              <a:gd name="connsiteX85" fmla="*/ 2690446 w 4018084"/>
              <a:gd name="connsiteY85" fmla="*/ 1907931 h 3432673"/>
              <a:gd name="connsiteX86" fmla="*/ 2778369 w 4018084"/>
              <a:gd name="connsiteY86" fmla="*/ 1855177 h 3432673"/>
              <a:gd name="connsiteX87" fmla="*/ 2813538 w 4018084"/>
              <a:gd name="connsiteY87" fmla="*/ 1820008 h 3432673"/>
              <a:gd name="connsiteX88" fmla="*/ 2875084 w 4018084"/>
              <a:gd name="connsiteY88" fmla="*/ 1802423 h 3432673"/>
              <a:gd name="connsiteX89" fmla="*/ 2963007 w 4018084"/>
              <a:gd name="connsiteY89" fmla="*/ 1749670 h 3432673"/>
              <a:gd name="connsiteX90" fmla="*/ 3006969 w 4018084"/>
              <a:gd name="connsiteY90" fmla="*/ 1732085 h 3432673"/>
              <a:gd name="connsiteX91" fmla="*/ 3042138 w 4018084"/>
              <a:gd name="connsiteY91" fmla="*/ 1714500 h 3432673"/>
              <a:gd name="connsiteX92" fmla="*/ 3103684 w 4018084"/>
              <a:gd name="connsiteY92" fmla="*/ 1688123 h 3432673"/>
              <a:gd name="connsiteX93" fmla="*/ 3147646 w 4018084"/>
              <a:gd name="connsiteY93" fmla="*/ 1661747 h 3432673"/>
              <a:gd name="connsiteX94" fmla="*/ 3288323 w 4018084"/>
              <a:gd name="connsiteY94" fmla="*/ 1608993 h 3432673"/>
              <a:gd name="connsiteX95" fmla="*/ 3349869 w 4018084"/>
              <a:gd name="connsiteY95" fmla="*/ 1573823 h 3432673"/>
              <a:gd name="connsiteX96" fmla="*/ 3385038 w 4018084"/>
              <a:gd name="connsiteY96" fmla="*/ 1556239 h 3432673"/>
              <a:gd name="connsiteX97" fmla="*/ 3411415 w 4018084"/>
              <a:gd name="connsiteY97" fmla="*/ 1547447 h 3432673"/>
              <a:gd name="connsiteX98" fmla="*/ 3446584 w 4018084"/>
              <a:gd name="connsiteY98" fmla="*/ 1529862 h 3432673"/>
              <a:gd name="connsiteX99" fmla="*/ 3508130 w 4018084"/>
              <a:gd name="connsiteY99" fmla="*/ 1503485 h 3432673"/>
              <a:gd name="connsiteX100" fmla="*/ 3613638 w 4018084"/>
              <a:gd name="connsiteY100" fmla="*/ 1450731 h 3432673"/>
              <a:gd name="connsiteX101" fmla="*/ 3657600 w 4018084"/>
              <a:gd name="connsiteY101" fmla="*/ 1424354 h 3432673"/>
              <a:gd name="connsiteX102" fmla="*/ 3710353 w 4018084"/>
              <a:gd name="connsiteY102" fmla="*/ 1406770 h 3432673"/>
              <a:gd name="connsiteX103" fmla="*/ 3754315 w 4018084"/>
              <a:gd name="connsiteY103" fmla="*/ 1371600 h 3432673"/>
              <a:gd name="connsiteX104" fmla="*/ 3824653 w 4018084"/>
              <a:gd name="connsiteY104" fmla="*/ 1336431 h 3432673"/>
              <a:gd name="connsiteX105" fmla="*/ 3930161 w 4018084"/>
              <a:gd name="connsiteY105" fmla="*/ 1248508 h 3432673"/>
              <a:gd name="connsiteX106" fmla="*/ 3956538 w 4018084"/>
              <a:gd name="connsiteY106" fmla="*/ 1239716 h 3432673"/>
              <a:gd name="connsiteX107" fmla="*/ 3982915 w 4018084"/>
              <a:gd name="connsiteY107" fmla="*/ 1204547 h 3432673"/>
              <a:gd name="connsiteX108" fmla="*/ 4018084 w 4018084"/>
              <a:gd name="connsiteY108" fmla="*/ 1125416 h 3432673"/>
              <a:gd name="connsiteX109" fmla="*/ 4009292 w 4018084"/>
              <a:gd name="connsiteY109" fmla="*/ 800100 h 3432673"/>
              <a:gd name="connsiteX110" fmla="*/ 3991707 w 4018084"/>
              <a:gd name="connsiteY110" fmla="*/ 738554 h 3432673"/>
              <a:gd name="connsiteX111" fmla="*/ 3938953 w 4018084"/>
              <a:gd name="connsiteY111" fmla="*/ 641839 h 3432673"/>
              <a:gd name="connsiteX112" fmla="*/ 3894992 w 4018084"/>
              <a:gd name="connsiteY112" fmla="*/ 545123 h 3432673"/>
              <a:gd name="connsiteX113" fmla="*/ 3868615 w 4018084"/>
              <a:gd name="connsiteY113" fmla="*/ 509954 h 3432673"/>
              <a:gd name="connsiteX114" fmla="*/ 3851030 w 4018084"/>
              <a:gd name="connsiteY114" fmla="*/ 483577 h 3432673"/>
              <a:gd name="connsiteX115" fmla="*/ 3824653 w 4018084"/>
              <a:gd name="connsiteY115" fmla="*/ 457200 h 3432673"/>
              <a:gd name="connsiteX116" fmla="*/ 3710353 w 4018084"/>
              <a:gd name="connsiteY116" fmla="*/ 404447 h 3432673"/>
              <a:gd name="connsiteX117" fmla="*/ 3499338 w 4018084"/>
              <a:gd name="connsiteY117" fmla="*/ 307731 h 3432673"/>
              <a:gd name="connsiteX118" fmla="*/ 3420207 w 4018084"/>
              <a:gd name="connsiteY118" fmla="*/ 272562 h 3432673"/>
              <a:gd name="connsiteX119" fmla="*/ 3349869 w 4018084"/>
              <a:gd name="connsiteY119" fmla="*/ 237393 h 3432673"/>
              <a:gd name="connsiteX120" fmla="*/ 3165230 w 4018084"/>
              <a:gd name="connsiteY120" fmla="*/ 184639 h 3432673"/>
              <a:gd name="connsiteX121" fmla="*/ 2901461 w 4018084"/>
              <a:gd name="connsiteY121" fmla="*/ 123093 h 3432673"/>
              <a:gd name="connsiteX122" fmla="*/ 2743200 w 4018084"/>
              <a:gd name="connsiteY122" fmla="*/ 105508 h 3432673"/>
              <a:gd name="connsiteX123" fmla="*/ 2646484 w 4018084"/>
              <a:gd name="connsiteY123" fmla="*/ 87923 h 3432673"/>
              <a:gd name="connsiteX124" fmla="*/ 2461846 w 4018084"/>
              <a:gd name="connsiteY124" fmla="*/ 43962 h 3432673"/>
              <a:gd name="connsiteX125" fmla="*/ 2382715 w 4018084"/>
              <a:gd name="connsiteY125" fmla="*/ 35170 h 3432673"/>
              <a:gd name="connsiteX126" fmla="*/ 2242038 w 4018084"/>
              <a:gd name="connsiteY126" fmla="*/ 17585 h 3432673"/>
              <a:gd name="connsiteX127" fmla="*/ 2110153 w 4018084"/>
              <a:gd name="connsiteY127" fmla="*/ 0 h 3432673"/>
              <a:gd name="connsiteX128" fmla="*/ 1389184 w 4018084"/>
              <a:gd name="connsiteY128" fmla="*/ 8793 h 3432673"/>
              <a:gd name="connsiteX129" fmla="*/ 1257300 w 4018084"/>
              <a:gd name="connsiteY129" fmla="*/ 35170 h 3432673"/>
              <a:gd name="connsiteX130" fmla="*/ 1169376 w 4018084"/>
              <a:gd name="connsiteY130" fmla="*/ 43962 h 3432673"/>
              <a:gd name="connsiteX131" fmla="*/ 1134207 w 4018084"/>
              <a:gd name="connsiteY131" fmla="*/ 61547 h 3432673"/>
              <a:gd name="connsiteX132" fmla="*/ 1090246 w 4018084"/>
              <a:gd name="connsiteY132" fmla="*/ 70339 h 3432673"/>
              <a:gd name="connsiteX133" fmla="*/ 1002323 w 4018084"/>
              <a:gd name="connsiteY133" fmla="*/ 96716 h 3432673"/>
              <a:gd name="connsiteX134" fmla="*/ 923192 w 4018084"/>
              <a:gd name="connsiteY134" fmla="*/ 149470 h 3432673"/>
              <a:gd name="connsiteX135" fmla="*/ 879230 w 4018084"/>
              <a:gd name="connsiteY135" fmla="*/ 175847 h 3432673"/>
              <a:gd name="connsiteX136" fmla="*/ 826476 w 4018084"/>
              <a:gd name="connsiteY136" fmla="*/ 193431 h 3432673"/>
              <a:gd name="connsiteX137" fmla="*/ 782515 w 4018084"/>
              <a:gd name="connsiteY137" fmla="*/ 228600 h 3432673"/>
              <a:gd name="connsiteX138" fmla="*/ 720969 w 4018084"/>
              <a:gd name="connsiteY138" fmla="*/ 254977 h 3432673"/>
              <a:gd name="connsiteX139" fmla="*/ 685800 w 4018084"/>
              <a:gd name="connsiteY139" fmla="*/ 272562 h 3432673"/>
              <a:gd name="connsiteX140" fmla="*/ 650630 w 4018084"/>
              <a:gd name="connsiteY140" fmla="*/ 334108 h 3432673"/>
              <a:gd name="connsiteX141" fmla="*/ 633046 w 4018084"/>
              <a:gd name="connsiteY141" fmla="*/ 342900 h 3432673"/>
              <a:gd name="connsiteX142" fmla="*/ 501161 w 4018084"/>
              <a:gd name="connsiteY142" fmla="*/ 422031 h 3432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4018084" h="3432673">
                <a:moveTo>
                  <a:pt x="501161" y="422031"/>
                </a:moveTo>
                <a:lnTo>
                  <a:pt x="501161" y="422031"/>
                </a:lnTo>
                <a:cubicBezTo>
                  <a:pt x="468923" y="439616"/>
                  <a:pt x="435236" y="454772"/>
                  <a:pt x="404446" y="474785"/>
                </a:cubicBezTo>
                <a:cubicBezTo>
                  <a:pt x="291346" y="548300"/>
                  <a:pt x="357932" y="511089"/>
                  <a:pt x="298938" y="562708"/>
                </a:cubicBezTo>
                <a:cubicBezTo>
                  <a:pt x="284815" y="575066"/>
                  <a:pt x="267657" y="584043"/>
                  <a:pt x="254976" y="597877"/>
                </a:cubicBezTo>
                <a:cubicBezTo>
                  <a:pt x="235172" y="619481"/>
                  <a:pt x="202223" y="668216"/>
                  <a:pt x="202223" y="668216"/>
                </a:cubicBezTo>
                <a:lnTo>
                  <a:pt x="167053" y="773723"/>
                </a:lnTo>
                <a:cubicBezTo>
                  <a:pt x="161192" y="788377"/>
                  <a:pt x="154460" y="802712"/>
                  <a:pt x="149469" y="817685"/>
                </a:cubicBezTo>
                <a:cubicBezTo>
                  <a:pt x="145648" y="829149"/>
                  <a:pt x="146671" y="842362"/>
                  <a:pt x="140676" y="852854"/>
                </a:cubicBezTo>
                <a:cubicBezTo>
                  <a:pt x="134507" y="863650"/>
                  <a:pt x="123092" y="870439"/>
                  <a:pt x="114300" y="879231"/>
                </a:cubicBezTo>
                <a:cubicBezTo>
                  <a:pt x="111369" y="888023"/>
                  <a:pt x="107591" y="896577"/>
                  <a:pt x="105507" y="905608"/>
                </a:cubicBezTo>
                <a:cubicBezTo>
                  <a:pt x="98786" y="934731"/>
                  <a:pt x="97375" y="965177"/>
                  <a:pt x="87923" y="993531"/>
                </a:cubicBezTo>
                <a:lnTo>
                  <a:pt x="70338" y="1046285"/>
                </a:lnTo>
                <a:cubicBezTo>
                  <a:pt x="67407" y="1063870"/>
                  <a:pt x="65042" y="1081558"/>
                  <a:pt x="61546" y="1099039"/>
                </a:cubicBezTo>
                <a:cubicBezTo>
                  <a:pt x="59176" y="1110888"/>
                  <a:pt x="54252" y="1122217"/>
                  <a:pt x="52753" y="1134208"/>
                </a:cubicBezTo>
                <a:cubicBezTo>
                  <a:pt x="48376" y="1169227"/>
                  <a:pt x="48952" y="1204779"/>
                  <a:pt x="43961" y="1239716"/>
                </a:cubicBezTo>
                <a:cubicBezTo>
                  <a:pt x="40140" y="1266465"/>
                  <a:pt x="31675" y="1292351"/>
                  <a:pt x="26376" y="1318847"/>
                </a:cubicBezTo>
                <a:cubicBezTo>
                  <a:pt x="22880" y="1336328"/>
                  <a:pt x="20295" y="1353980"/>
                  <a:pt x="17584" y="1371600"/>
                </a:cubicBezTo>
                <a:cubicBezTo>
                  <a:pt x="6478" y="1443790"/>
                  <a:pt x="8223" y="1438840"/>
                  <a:pt x="0" y="1521070"/>
                </a:cubicBezTo>
                <a:cubicBezTo>
                  <a:pt x="2931" y="1705708"/>
                  <a:pt x="-3491" y="1890732"/>
                  <a:pt x="8792" y="2074985"/>
                </a:cubicBezTo>
                <a:cubicBezTo>
                  <a:pt x="11258" y="2111975"/>
                  <a:pt x="34207" y="2144728"/>
                  <a:pt x="43961" y="2180493"/>
                </a:cubicBezTo>
                <a:cubicBezTo>
                  <a:pt x="51825" y="2209328"/>
                  <a:pt x="53547" y="2239618"/>
                  <a:pt x="61546" y="2268416"/>
                </a:cubicBezTo>
                <a:cubicBezTo>
                  <a:pt x="68248" y="2292543"/>
                  <a:pt x="79589" y="2315141"/>
                  <a:pt x="87923" y="2338754"/>
                </a:cubicBezTo>
                <a:cubicBezTo>
                  <a:pt x="97177" y="2364973"/>
                  <a:pt x="97618" y="2395642"/>
                  <a:pt x="114300" y="2417885"/>
                </a:cubicBezTo>
                <a:cubicBezTo>
                  <a:pt x="123092" y="2429608"/>
                  <a:pt x="133293" y="2440397"/>
                  <a:pt x="140676" y="2453054"/>
                </a:cubicBezTo>
                <a:cubicBezTo>
                  <a:pt x="233771" y="2612646"/>
                  <a:pt x="139861" y="2469413"/>
                  <a:pt x="193430" y="2549770"/>
                </a:cubicBezTo>
                <a:cubicBezTo>
                  <a:pt x="196361" y="2567354"/>
                  <a:pt x="197532" y="2585324"/>
                  <a:pt x="202223" y="2602523"/>
                </a:cubicBezTo>
                <a:cubicBezTo>
                  <a:pt x="212451" y="2640027"/>
                  <a:pt x="222899" y="2647838"/>
                  <a:pt x="237392" y="2681654"/>
                </a:cubicBezTo>
                <a:cubicBezTo>
                  <a:pt x="241043" y="2690173"/>
                  <a:pt x="243521" y="2699154"/>
                  <a:pt x="246184" y="2708031"/>
                </a:cubicBezTo>
                <a:cubicBezTo>
                  <a:pt x="252315" y="2728467"/>
                  <a:pt x="257907" y="2749062"/>
                  <a:pt x="263769" y="2769577"/>
                </a:cubicBezTo>
                <a:cubicBezTo>
                  <a:pt x="266700" y="2793023"/>
                  <a:pt x="266344" y="2817120"/>
                  <a:pt x="272561" y="2839916"/>
                </a:cubicBezTo>
                <a:cubicBezTo>
                  <a:pt x="275341" y="2850111"/>
                  <a:pt x="285420" y="2856841"/>
                  <a:pt x="290146" y="2866293"/>
                </a:cubicBezTo>
                <a:cubicBezTo>
                  <a:pt x="294291" y="2874582"/>
                  <a:pt x="295684" y="2883992"/>
                  <a:pt x="298938" y="2892670"/>
                </a:cubicBezTo>
                <a:cubicBezTo>
                  <a:pt x="304480" y="2907448"/>
                  <a:pt x="310661" y="2921977"/>
                  <a:pt x="316523" y="2936631"/>
                </a:cubicBezTo>
                <a:cubicBezTo>
                  <a:pt x="337799" y="3043015"/>
                  <a:pt x="309849" y="2917139"/>
                  <a:pt x="342900" y="3024554"/>
                </a:cubicBezTo>
                <a:cubicBezTo>
                  <a:pt x="350007" y="3047653"/>
                  <a:pt x="354623" y="3071447"/>
                  <a:pt x="360484" y="3094893"/>
                </a:cubicBezTo>
                <a:cubicBezTo>
                  <a:pt x="363415" y="3106616"/>
                  <a:pt x="362573" y="3120008"/>
                  <a:pt x="369276" y="3130062"/>
                </a:cubicBezTo>
                <a:cubicBezTo>
                  <a:pt x="375138" y="3138854"/>
                  <a:pt x="381618" y="3147264"/>
                  <a:pt x="386861" y="3156439"/>
                </a:cubicBezTo>
                <a:cubicBezTo>
                  <a:pt x="393364" y="3167819"/>
                  <a:pt x="397176" y="3180703"/>
                  <a:pt x="404446" y="3191608"/>
                </a:cubicBezTo>
                <a:cubicBezTo>
                  <a:pt x="420703" y="3215994"/>
                  <a:pt x="440943" y="3237561"/>
                  <a:pt x="457200" y="3261947"/>
                </a:cubicBezTo>
                <a:cubicBezTo>
                  <a:pt x="497510" y="3322411"/>
                  <a:pt x="472320" y="3308016"/>
                  <a:pt x="518746" y="3323493"/>
                </a:cubicBezTo>
                <a:cubicBezTo>
                  <a:pt x="530469" y="3332285"/>
                  <a:pt x="541105" y="3342753"/>
                  <a:pt x="553915" y="3349870"/>
                </a:cubicBezTo>
                <a:cubicBezTo>
                  <a:pt x="607191" y="3379468"/>
                  <a:pt x="584023" y="3357863"/>
                  <a:pt x="633046" y="3376247"/>
                </a:cubicBezTo>
                <a:cubicBezTo>
                  <a:pt x="724994" y="3410727"/>
                  <a:pt x="613117" y="3380057"/>
                  <a:pt x="703384" y="3402623"/>
                </a:cubicBezTo>
                <a:cubicBezTo>
                  <a:pt x="775786" y="3450892"/>
                  <a:pt x="734792" y="3431126"/>
                  <a:pt x="905607" y="3411416"/>
                </a:cubicBezTo>
                <a:cubicBezTo>
                  <a:pt x="924021" y="3409291"/>
                  <a:pt x="940776" y="3399693"/>
                  <a:pt x="958361" y="3393831"/>
                </a:cubicBezTo>
                <a:lnTo>
                  <a:pt x="984738" y="3385039"/>
                </a:lnTo>
                <a:cubicBezTo>
                  <a:pt x="1011115" y="3367454"/>
                  <a:pt x="1038508" y="3351306"/>
                  <a:pt x="1063869" y="3332285"/>
                </a:cubicBezTo>
                <a:cubicBezTo>
                  <a:pt x="1075592" y="3323493"/>
                  <a:pt x="1086315" y="3313178"/>
                  <a:pt x="1099038" y="3305908"/>
                </a:cubicBezTo>
                <a:cubicBezTo>
                  <a:pt x="1107085" y="3301310"/>
                  <a:pt x="1116623" y="3300047"/>
                  <a:pt x="1125415" y="3297116"/>
                </a:cubicBezTo>
                <a:cubicBezTo>
                  <a:pt x="1134207" y="3288324"/>
                  <a:pt x="1142351" y="3278831"/>
                  <a:pt x="1151792" y="3270739"/>
                </a:cubicBezTo>
                <a:cubicBezTo>
                  <a:pt x="1187988" y="3239714"/>
                  <a:pt x="1220520" y="3229461"/>
                  <a:pt x="1248507" y="3182816"/>
                </a:cubicBezTo>
                <a:cubicBezTo>
                  <a:pt x="1280103" y="3130155"/>
                  <a:pt x="1272727" y="3137343"/>
                  <a:pt x="1318846" y="3086100"/>
                </a:cubicBezTo>
                <a:cubicBezTo>
                  <a:pt x="1329937" y="3073777"/>
                  <a:pt x="1343226" y="3063519"/>
                  <a:pt x="1354015" y="3050931"/>
                </a:cubicBezTo>
                <a:cubicBezTo>
                  <a:pt x="1360892" y="3042908"/>
                  <a:pt x="1365458" y="3033153"/>
                  <a:pt x="1371600" y="3024554"/>
                </a:cubicBezTo>
                <a:cubicBezTo>
                  <a:pt x="1380117" y="3012630"/>
                  <a:pt x="1389459" y="3001309"/>
                  <a:pt x="1397976" y="2989385"/>
                </a:cubicBezTo>
                <a:cubicBezTo>
                  <a:pt x="1404118" y="2980786"/>
                  <a:pt x="1407538" y="2969885"/>
                  <a:pt x="1415561" y="2963008"/>
                </a:cubicBezTo>
                <a:cubicBezTo>
                  <a:pt x="1428536" y="2951886"/>
                  <a:pt x="1445852" y="2946885"/>
                  <a:pt x="1459523" y="2936631"/>
                </a:cubicBezTo>
                <a:cubicBezTo>
                  <a:pt x="1469470" y="2929170"/>
                  <a:pt x="1477108" y="2919046"/>
                  <a:pt x="1485900" y="2910254"/>
                </a:cubicBezTo>
                <a:cubicBezTo>
                  <a:pt x="1491761" y="2898531"/>
                  <a:pt x="1498321" y="2887132"/>
                  <a:pt x="1503484" y="2875085"/>
                </a:cubicBezTo>
                <a:cubicBezTo>
                  <a:pt x="1507135" y="2866566"/>
                  <a:pt x="1506486" y="2855945"/>
                  <a:pt x="1512276" y="2848708"/>
                </a:cubicBezTo>
                <a:cubicBezTo>
                  <a:pt x="1518877" y="2840456"/>
                  <a:pt x="1530535" y="2837888"/>
                  <a:pt x="1538653" y="2831123"/>
                </a:cubicBezTo>
                <a:cubicBezTo>
                  <a:pt x="1570821" y="2804316"/>
                  <a:pt x="1559561" y="2809109"/>
                  <a:pt x="1582615" y="2778370"/>
                </a:cubicBezTo>
                <a:cubicBezTo>
                  <a:pt x="1593875" y="2763357"/>
                  <a:pt x="1607374" y="2750022"/>
                  <a:pt x="1617784" y="2734408"/>
                </a:cubicBezTo>
                <a:cubicBezTo>
                  <a:pt x="1642723" y="2696999"/>
                  <a:pt x="1625980" y="2704331"/>
                  <a:pt x="1652953" y="2672862"/>
                </a:cubicBezTo>
                <a:cubicBezTo>
                  <a:pt x="1663743" y="2660274"/>
                  <a:pt x="1677032" y="2650016"/>
                  <a:pt x="1688123" y="2637693"/>
                </a:cubicBezTo>
                <a:cubicBezTo>
                  <a:pt x="1703436" y="2620679"/>
                  <a:pt x="1714368" y="2599434"/>
                  <a:pt x="1732084" y="2584939"/>
                </a:cubicBezTo>
                <a:cubicBezTo>
                  <a:pt x="1747300" y="2572489"/>
                  <a:pt x="1767253" y="2567354"/>
                  <a:pt x="1784838" y="2558562"/>
                </a:cubicBezTo>
                <a:cubicBezTo>
                  <a:pt x="1802423" y="2535116"/>
                  <a:pt x="1814706" y="2506532"/>
                  <a:pt x="1837592" y="2488223"/>
                </a:cubicBezTo>
                <a:cubicBezTo>
                  <a:pt x="1852246" y="2476500"/>
                  <a:pt x="1867527" y="2465521"/>
                  <a:pt x="1881553" y="2453054"/>
                </a:cubicBezTo>
                <a:cubicBezTo>
                  <a:pt x="1893944" y="2442040"/>
                  <a:pt x="1903636" y="2428064"/>
                  <a:pt x="1916723" y="2417885"/>
                </a:cubicBezTo>
                <a:cubicBezTo>
                  <a:pt x="1930212" y="2407393"/>
                  <a:pt x="1946602" y="2401189"/>
                  <a:pt x="1960684" y="2391508"/>
                </a:cubicBezTo>
                <a:cubicBezTo>
                  <a:pt x="1993533" y="2368925"/>
                  <a:pt x="2025254" y="2344743"/>
                  <a:pt x="2057400" y="2321170"/>
                </a:cubicBezTo>
                <a:cubicBezTo>
                  <a:pt x="2069217" y="2312504"/>
                  <a:pt x="2082207" y="2305155"/>
                  <a:pt x="2092569" y="2294793"/>
                </a:cubicBezTo>
                <a:cubicBezTo>
                  <a:pt x="2101361" y="2286001"/>
                  <a:pt x="2108828" y="2275643"/>
                  <a:pt x="2118946" y="2268416"/>
                </a:cubicBezTo>
                <a:cubicBezTo>
                  <a:pt x="2129611" y="2260798"/>
                  <a:pt x="2143450" y="2258449"/>
                  <a:pt x="2154115" y="2250831"/>
                </a:cubicBezTo>
                <a:cubicBezTo>
                  <a:pt x="2164233" y="2243604"/>
                  <a:pt x="2170940" y="2232414"/>
                  <a:pt x="2180492" y="2224454"/>
                </a:cubicBezTo>
                <a:cubicBezTo>
                  <a:pt x="2202596" y="2206034"/>
                  <a:pt x="2216245" y="2203615"/>
                  <a:pt x="2242038" y="2189285"/>
                </a:cubicBezTo>
                <a:cubicBezTo>
                  <a:pt x="2256977" y="2180986"/>
                  <a:pt x="2272329" y="2173162"/>
                  <a:pt x="2286000" y="2162908"/>
                </a:cubicBezTo>
                <a:cubicBezTo>
                  <a:pt x="2295947" y="2155448"/>
                  <a:pt x="2302320" y="2143844"/>
                  <a:pt x="2312376" y="2136531"/>
                </a:cubicBezTo>
                <a:cubicBezTo>
                  <a:pt x="2334737" y="2120269"/>
                  <a:pt x="2359710" y="2107907"/>
                  <a:pt x="2382715" y="2092570"/>
                </a:cubicBezTo>
                <a:cubicBezTo>
                  <a:pt x="2391507" y="2086708"/>
                  <a:pt x="2400716" y="2081428"/>
                  <a:pt x="2409092" y="2074985"/>
                </a:cubicBezTo>
                <a:cubicBezTo>
                  <a:pt x="2438841" y="2052101"/>
                  <a:pt x="2463445" y="2021432"/>
                  <a:pt x="2497015" y="2004647"/>
                </a:cubicBezTo>
                <a:cubicBezTo>
                  <a:pt x="2514600" y="1995855"/>
                  <a:pt x="2532583" y="1987818"/>
                  <a:pt x="2549769" y="1978270"/>
                </a:cubicBezTo>
                <a:cubicBezTo>
                  <a:pt x="2606345" y="1946839"/>
                  <a:pt x="2542764" y="1973567"/>
                  <a:pt x="2611315" y="1943100"/>
                </a:cubicBezTo>
                <a:cubicBezTo>
                  <a:pt x="2653713" y="1924256"/>
                  <a:pt x="2652564" y="1929578"/>
                  <a:pt x="2690446" y="1907931"/>
                </a:cubicBezTo>
                <a:cubicBezTo>
                  <a:pt x="2720121" y="1890974"/>
                  <a:pt x="2754201" y="1879345"/>
                  <a:pt x="2778369" y="1855177"/>
                </a:cubicBezTo>
                <a:cubicBezTo>
                  <a:pt x="2790092" y="1843454"/>
                  <a:pt x="2798984" y="1827947"/>
                  <a:pt x="2813538" y="1820008"/>
                </a:cubicBezTo>
                <a:cubicBezTo>
                  <a:pt x="2832269" y="1809791"/>
                  <a:pt x="2855032" y="1809715"/>
                  <a:pt x="2875084" y="1802423"/>
                </a:cubicBezTo>
                <a:cubicBezTo>
                  <a:pt x="2914925" y="1787936"/>
                  <a:pt x="2922295" y="1771876"/>
                  <a:pt x="2963007" y="1749670"/>
                </a:cubicBezTo>
                <a:cubicBezTo>
                  <a:pt x="2976863" y="1742112"/>
                  <a:pt x="2992546" y="1738495"/>
                  <a:pt x="3006969" y="1732085"/>
                </a:cubicBezTo>
                <a:cubicBezTo>
                  <a:pt x="3018946" y="1726762"/>
                  <a:pt x="3030206" y="1719924"/>
                  <a:pt x="3042138" y="1714500"/>
                </a:cubicBezTo>
                <a:cubicBezTo>
                  <a:pt x="3062457" y="1705264"/>
                  <a:pt x="3083720" y="1698105"/>
                  <a:pt x="3103684" y="1688123"/>
                </a:cubicBezTo>
                <a:cubicBezTo>
                  <a:pt x="3118969" y="1680481"/>
                  <a:pt x="3132160" y="1668974"/>
                  <a:pt x="3147646" y="1661747"/>
                </a:cubicBezTo>
                <a:cubicBezTo>
                  <a:pt x="3288519" y="1596006"/>
                  <a:pt x="3184636" y="1650468"/>
                  <a:pt x="3288323" y="1608993"/>
                </a:cubicBezTo>
                <a:cubicBezTo>
                  <a:pt x="3332605" y="1591280"/>
                  <a:pt x="3312859" y="1594971"/>
                  <a:pt x="3349869" y="1573823"/>
                </a:cubicBezTo>
                <a:cubicBezTo>
                  <a:pt x="3361249" y="1567320"/>
                  <a:pt x="3372991" y="1561402"/>
                  <a:pt x="3385038" y="1556239"/>
                </a:cubicBezTo>
                <a:cubicBezTo>
                  <a:pt x="3393557" y="1552588"/>
                  <a:pt x="3402896" y="1551098"/>
                  <a:pt x="3411415" y="1547447"/>
                </a:cubicBezTo>
                <a:cubicBezTo>
                  <a:pt x="3423462" y="1542284"/>
                  <a:pt x="3434652" y="1535286"/>
                  <a:pt x="3446584" y="1529862"/>
                </a:cubicBezTo>
                <a:cubicBezTo>
                  <a:pt x="3466903" y="1520626"/>
                  <a:pt x="3487959" y="1513040"/>
                  <a:pt x="3508130" y="1503485"/>
                </a:cubicBezTo>
                <a:cubicBezTo>
                  <a:pt x="3543665" y="1486652"/>
                  <a:pt x="3579921" y="1470961"/>
                  <a:pt x="3613638" y="1450731"/>
                </a:cubicBezTo>
                <a:cubicBezTo>
                  <a:pt x="3628292" y="1441939"/>
                  <a:pt x="3642042" y="1431426"/>
                  <a:pt x="3657600" y="1424354"/>
                </a:cubicBezTo>
                <a:cubicBezTo>
                  <a:pt x="3674474" y="1416684"/>
                  <a:pt x="3692769" y="1412631"/>
                  <a:pt x="3710353" y="1406770"/>
                </a:cubicBezTo>
                <a:cubicBezTo>
                  <a:pt x="3725007" y="1395047"/>
                  <a:pt x="3738333" y="1381435"/>
                  <a:pt x="3754315" y="1371600"/>
                </a:cubicBezTo>
                <a:cubicBezTo>
                  <a:pt x="3776640" y="1357862"/>
                  <a:pt x="3806117" y="1354966"/>
                  <a:pt x="3824653" y="1336431"/>
                </a:cubicBezTo>
                <a:cubicBezTo>
                  <a:pt x="3850987" y="1310098"/>
                  <a:pt x="3898814" y="1258957"/>
                  <a:pt x="3930161" y="1248508"/>
                </a:cubicBezTo>
                <a:lnTo>
                  <a:pt x="3956538" y="1239716"/>
                </a:lnTo>
                <a:cubicBezTo>
                  <a:pt x="3965330" y="1227993"/>
                  <a:pt x="3975148" y="1216973"/>
                  <a:pt x="3982915" y="1204547"/>
                </a:cubicBezTo>
                <a:cubicBezTo>
                  <a:pt x="3996606" y="1182641"/>
                  <a:pt x="4008820" y="1148578"/>
                  <a:pt x="4018084" y="1125416"/>
                </a:cubicBezTo>
                <a:cubicBezTo>
                  <a:pt x="4015153" y="1016977"/>
                  <a:pt x="4016671" y="908327"/>
                  <a:pt x="4009292" y="800100"/>
                </a:cubicBezTo>
                <a:cubicBezTo>
                  <a:pt x="4007841" y="778813"/>
                  <a:pt x="3998999" y="758606"/>
                  <a:pt x="3991707" y="738554"/>
                </a:cubicBezTo>
                <a:cubicBezTo>
                  <a:pt x="3983999" y="717356"/>
                  <a:pt x="3943772" y="651477"/>
                  <a:pt x="3938953" y="641839"/>
                </a:cubicBezTo>
                <a:cubicBezTo>
                  <a:pt x="3928082" y="620098"/>
                  <a:pt x="3910420" y="569808"/>
                  <a:pt x="3894992" y="545123"/>
                </a:cubicBezTo>
                <a:cubicBezTo>
                  <a:pt x="3887226" y="532697"/>
                  <a:pt x="3877132" y="521878"/>
                  <a:pt x="3868615" y="509954"/>
                </a:cubicBezTo>
                <a:cubicBezTo>
                  <a:pt x="3862473" y="501355"/>
                  <a:pt x="3857795" y="491695"/>
                  <a:pt x="3851030" y="483577"/>
                </a:cubicBezTo>
                <a:cubicBezTo>
                  <a:pt x="3843070" y="474025"/>
                  <a:pt x="3834999" y="464097"/>
                  <a:pt x="3824653" y="457200"/>
                </a:cubicBezTo>
                <a:cubicBezTo>
                  <a:pt x="3797758" y="439269"/>
                  <a:pt x="3737949" y="417645"/>
                  <a:pt x="3710353" y="404447"/>
                </a:cubicBezTo>
                <a:cubicBezTo>
                  <a:pt x="3355706" y="234834"/>
                  <a:pt x="3710265" y="394583"/>
                  <a:pt x="3499338" y="307731"/>
                </a:cubicBezTo>
                <a:cubicBezTo>
                  <a:pt x="3472647" y="296741"/>
                  <a:pt x="3446324" y="284852"/>
                  <a:pt x="3420207" y="272562"/>
                </a:cubicBezTo>
                <a:cubicBezTo>
                  <a:pt x="3396489" y="261400"/>
                  <a:pt x="3374650" y="245938"/>
                  <a:pt x="3349869" y="237393"/>
                </a:cubicBezTo>
                <a:cubicBezTo>
                  <a:pt x="3289356" y="216527"/>
                  <a:pt x="3226776" y="202224"/>
                  <a:pt x="3165230" y="184639"/>
                </a:cubicBezTo>
                <a:cubicBezTo>
                  <a:pt x="3043905" y="149975"/>
                  <a:pt x="3030816" y="142116"/>
                  <a:pt x="2901461" y="123093"/>
                </a:cubicBezTo>
                <a:cubicBezTo>
                  <a:pt x="2848947" y="115370"/>
                  <a:pt x="2795780" y="112761"/>
                  <a:pt x="2743200" y="105508"/>
                </a:cubicBezTo>
                <a:cubicBezTo>
                  <a:pt x="2710740" y="101031"/>
                  <a:pt x="2678494" y="94925"/>
                  <a:pt x="2646484" y="87923"/>
                </a:cubicBezTo>
                <a:cubicBezTo>
                  <a:pt x="2584679" y="74403"/>
                  <a:pt x="2524725" y="50948"/>
                  <a:pt x="2461846" y="43962"/>
                </a:cubicBezTo>
                <a:lnTo>
                  <a:pt x="2382715" y="35170"/>
                </a:lnTo>
                <a:lnTo>
                  <a:pt x="2242038" y="17585"/>
                </a:lnTo>
                <a:cubicBezTo>
                  <a:pt x="2145189" y="6824"/>
                  <a:pt x="2189085" y="13156"/>
                  <a:pt x="2110153" y="0"/>
                </a:cubicBezTo>
                <a:lnTo>
                  <a:pt x="1389184" y="8793"/>
                </a:lnTo>
                <a:cubicBezTo>
                  <a:pt x="1245843" y="11943"/>
                  <a:pt x="1367209" y="14562"/>
                  <a:pt x="1257300" y="35170"/>
                </a:cubicBezTo>
                <a:cubicBezTo>
                  <a:pt x="1228350" y="40598"/>
                  <a:pt x="1198684" y="41031"/>
                  <a:pt x="1169376" y="43962"/>
                </a:cubicBezTo>
                <a:cubicBezTo>
                  <a:pt x="1157653" y="49824"/>
                  <a:pt x="1146641" y="57402"/>
                  <a:pt x="1134207" y="61547"/>
                </a:cubicBezTo>
                <a:cubicBezTo>
                  <a:pt x="1120030" y="66273"/>
                  <a:pt x="1104834" y="67097"/>
                  <a:pt x="1090246" y="70339"/>
                </a:cubicBezTo>
                <a:cubicBezTo>
                  <a:pt x="1067523" y="75388"/>
                  <a:pt x="1019865" y="87946"/>
                  <a:pt x="1002323" y="96716"/>
                </a:cubicBezTo>
                <a:cubicBezTo>
                  <a:pt x="931442" y="132154"/>
                  <a:pt x="1004485" y="92564"/>
                  <a:pt x="923192" y="149470"/>
                </a:cubicBezTo>
                <a:cubicBezTo>
                  <a:pt x="909192" y="159270"/>
                  <a:pt x="894788" y="168775"/>
                  <a:pt x="879230" y="175847"/>
                </a:cubicBezTo>
                <a:cubicBezTo>
                  <a:pt x="862356" y="183517"/>
                  <a:pt x="826476" y="193431"/>
                  <a:pt x="826476" y="193431"/>
                </a:cubicBezTo>
                <a:cubicBezTo>
                  <a:pt x="811822" y="205154"/>
                  <a:pt x="798129" y="218190"/>
                  <a:pt x="782515" y="228600"/>
                </a:cubicBezTo>
                <a:cubicBezTo>
                  <a:pt x="747518" y="251932"/>
                  <a:pt x="753797" y="240908"/>
                  <a:pt x="720969" y="254977"/>
                </a:cubicBezTo>
                <a:cubicBezTo>
                  <a:pt x="708922" y="260140"/>
                  <a:pt x="697523" y="266700"/>
                  <a:pt x="685800" y="272562"/>
                </a:cubicBezTo>
                <a:cubicBezTo>
                  <a:pt x="678904" y="286354"/>
                  <a:pt x="663058" y="321680"/>
                  <a:pt x="650630" y="334108"/>
                </a:cubicBezTo>
                <a:cubicBezTo>
                  <a:pt x="645996" y="338742"/>
                  <a:pt x="638907" y="339969"/>
                  <a:pt x="633046" y="342900"/>
                </a:cubicBezTo>
                <a:lnTo>
                  <a:pt x="501161" y="422031"/>
                </a:lnTo>
                <a:close/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59319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Lazy Prim Example</a:t>
            </a:r>
            <a:endParaRPr kumimoji="1" lang="zh-CN" altLang="en-US" dirty="0"/>
          </a:p>
        </p:txBody>
      </p:sp>
      <p:sp>
        <p:nvSpPr>
          <p:cNvPr id="5" name="椭圆 4"/>
          <p:cNvSpPr/>
          <p:nvPr/>
        </p:nvSpPr>
        <p:spPr>
          <a:xfrm>
            <a:off x="932017" y="276071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D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6" name="椭圆 5"/>
          <p:cNvSpPr/>
          <p:nvPr/>
        </p:nvSpPr>
        <p:spPr>
          <a:xfrm>
            <a:off x="2182152" y="2219963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B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7" name="椭圆 6"/>
          <p:cNvSpPr/>
          <p:nvPr/>
        </p:nvSpPr>
        <p:spPr>
          <a:xfrm>
            <a:off x="2188663" y="3499774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A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8" name="椭圆 7"/>
          <p:cNvSpPr/>
          <p:nvPr/>
        </p:nvSpPr>
        <p:spPr>
          <a:xfrm>
            <a:off x="3869250" y="2859868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C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9" name="椭圆 8"/>
          <p:cNvSpPr/>
          <p:nvPr/>
        </p:nvSpPr>
        <p:spPr>
          <a:xfrm>
            <a:off x="3602878" y="401857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G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178137" y="456591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E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2680904" y="451615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F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cxnSp>
        <p:nvCxnSpPr>
          <p:cNvPr id="12" name="直线连接符 11"/>
          <p:cNvCxnSpPr>
            <a:stCxn id="10" idx="4"/>
            <a:endCxn id="15" idx="0"/>
          </p:cNvCxnSpPr>
          <p:nvPr/>
        </p:nvCxnSpPr>
        <p:spPr>
          <a:xfrm>
            <a:off x="1178137" y="3313911"/>
            <a:ext cx="246120" cy="1252005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线连接符 12"/>
          <p:cNvCxnSpPr>
            <a:stCxn id="10" idx="5"/>
            <a:endCxn id="12" idx="1"/>
          </p:cNvCxnSpPr>
          <p:nvPr/>
        </p:nvCxnSpPr>
        <p:spPr>
          <a:xfrm>
            <a:off x="1352170" y="3232898"/>
            <a:ext cx="908580" cy="34788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线连接符 13"/>
          <p:cNvCxnSpPr>
            <a:stCxn id="11" idx="4"/>
            <a:endCxn id="12" idx="0"/>
          </p:cNvCxnSpPr>
          <p:nvPr/>
        </p:nvCxnSpPr>
        <p:spPr>
          <a:xfrm>
            <a:off x="2428272" y="2773157"/>
            <a:ext cx="6512" cy="72661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线连接符 14"/>
          <p:cNvCxnSpPr>
            <a:stCxn id="11" idx="5"/>
            <a:endCxn id="13" idx="2"/>
          </p:cNvCxnSpPr>
          <p:nvPr/>
        </p:nvCxnSpPr>
        <p:spPr>
          <a:xfrm>
            <a:off x="2602305" y="2692143"/>
            <a:ext cx="1246693" cy="42346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线连接符 15"/>
          <p:cNvCxnSpPr>
            <a:stCxn id="12" idx="6"/>
            <a:endCxn id="14" idx="2"/>
          </p:cNvCxnSpPr>
          <p:nvPr/>
        </p:nvCxnSpPr>
        <p:spPr>
          <a:xfrm>
            <a:off x="2680904" y="3776371"/>
            <a:ext cx="921974" cy="51880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线连接符 16"/>
          <p:cNvCxnSpPr>
            <a:stCxn id="16" idx="2"/>
            <a:endCxn id="15" idx="6"/>
          </p:cNvCxnSpPr>
          <p:nvPr/>
        </p:nvCxnSpPr>
        <p:spPr>
          <a:xfrm flipH="1">
            <a:off x="1670378" y="4792755"/>
            <a:ext cx="1010526" cy="4975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线连接符 20"/>
          <p:cNvCxnSpPr>
            <a:stCxn id="11" idx="2"/>
            <a:endCxn id="10" idx="7"/>
          </p:cNvCxnSpPr>
          <p:nvPr/>
        </p:nvCxnSpPr>
        <p:spPr>
          <a:xfrm flipH="1">
            <a:off x="1352170" y="2496560"/>
            <a:ext cx="829981" cy="345171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线连接符 21"/>
          <p:cNvCxnSpPr>
            <a:stCxn id="12" idx="3"/>
            <a:endCxn id="15" idx="7"/>
          </p:cNvCxnSpPr>
          <p:nvPr/>
        </p:nvCxnSpPr>
        <p:spPr>
          <a:xfrm flipH="1">
            <a:off x="1598291" y="3971954"/>
            <a:ext cx="662459" cy="674976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线连接符 22"/>
          <p:cNvCxnSpPr>
            <a:stCxn id="13" idx="3"/>
            <a:endCxn id="12" idx="7"/>
          </p:cNvCxnSpPr>
          <p:nvPr/>
        </p:nvCxnSpPr>
        <p:spPr>
          <a:xfrm flipH="1">
            <a:off x="2608817" y="3311194"/>
            <a:ext cx="1312269" cy="269593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0" name="椭圆 189"/>
          <p:cNvSpPr/>
          <p:nvPr/>
        </p:nvSpPr>
        <p:spPr>
          <a:xfrm>
            <a:off x="5355552" y="276071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D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91" name="椭圆 190"/>
          <p:cNvSpPr/>
          <p:nvPr/>
        </p:nvSpPr>
        <p:spPr>
          <a:xfrm>
            <a:off x="6605687" y="2219963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B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92" name="椭圆 191"/>
          <p:cNvSpPr/>
          <p:nvPr/>
        </p:nvSpPr>
        <p:spPr>
          <a:xfrm>
            <a:off x="6612198" y="3499774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A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93" name="椭圆 192"/>
          <p:cNvSpPr/>
          <p:nvPr/>
        </p:nvSpPr>
        <p:spPr>
          <a:xfrm>
            <a:off x="8292785" y="2859868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C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94" name="椭圆 193"/>
          <p:cNvSpPr/>
          <p:nvPr/>
        </p:nvSpPr>
        <p:spPr>
          <a:xfrm>
            <a:off x="8026413" y="401857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G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95" name="椭圆 194"/>
          <p:cNvSpPr/>
          <p:nvPr/>
        </p:nvSpPr>
        <p:spPr>
          <a:xfrm>
            <a:off x="5601672" y="456591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E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96" name="椭圆 195"/>
          <p:cNvSpPr/>
          <p:nvPr/>
        </p:nvSpPr>
        <p:spPr>
          <a:xfrm>
            <a:off x="7104439" y="451615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F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cxnSp>
        <p:nvCxnSpPr>
          <p:cNvPr id="197" name="直线连接符 196"/>
          <p:cNvCxnSpPr>
            <a:stCxn id="198" idx="4"/>
            <a:endCxn id="203" idx="0"/>
          </p:cNvCxnSpPr>
          <p:nvPr/>
        </p:nvCxnSpPr>
        <p:spPr>
          <a:xfrm>
            <a:off x="5601672" y="3313911"/>
            <a:ext cx="246120" cy="125200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8" name="直线连接符 197"/>
          <p:cNvCxnSpPr>
            <a:stCxn id="198" idx="5"/>
            <a:endCxn id="200" idx="1"/>
          </p:cNvCxnSpPr>
          <p:nvPr/>
        </p:nvCxnSpPr>
        <p:spPr>
          <a:xfrm>
            <a:off x="5775705" y="3232898"/>
            <a:ext cx="908580" cy="347889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9" name="直线连接符 198"/>
          <p:cNvCxnSpPr>
            <a:stCxn id="199" idx="4"/>
            <a:endCxn id="200" idx="0"/>
          </p:cNvCxnSpPr>
          <p:nvPr/>
        </p:nvCxnSpPr>
        <p:spPr>
          <a:xfrm>
            <a:off x="6851807" y="2773157"/>
            <a:ext cx="6512" cy="726617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0" name="直线连接符 199"/>
          <p:cNvCxnSpPr>
            <a:stCxn id="199" idx="5"/>
            <a:endCxn id="201" idx="2"/>
          </p:cNvCxnSpPr>
          <p:nvPr/>
        </p:nvCxnSpPr>
        <p:spPr>
          <a:xfrm>
            <a:off x="7025840" y="2692143"/>
            <a:ext cx="1246693" cy="423467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1" name="直线连接符 200"/>
          <p:cNvCxnSpPr>
            <a:stCxn id="200" idx="6"/>
            <a:endCxn id="202" idx="2"/>
          </p:cNvCxnSpPr>
          <p:nvPr/>
        </p:nvCxnSpPr>
        <p:spPr>
          <a:xfrm>
            <a:off x="7104439" y="3776371"/>
            <a:ext cx="921974" cy="51880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2" name="直线连接符 201"/>
          <p:cNvCxnSpPr>
            <a:stCxn id="204" idx="2"/>
            <a:endCxn id="203" idx="6"/>
          </p:cNvCxnSpPr>
          <p:nvPr/>
        </p:nvCxnSpPr>
        <p:spPr>
          <a:xfrm flipH="1">
            <a:off x="6093913" y="4792755"/>
            <a:ext cx="1010526" cy="4975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3" name="直线连接符 202"/>
          <p:cNvCxnSpPr>
            <a:stCxn id="199" idx="2"/>
            <a:endCxn id="198" idx="7"/>
          </p:cNvCxnSpPr>
          <p:nvPr/>
        </p:nvCxnSpPr>
        <p:spPr>
          <a:xfrm flipH="1">
            <a:off x="5775705" y="2496560"/>
            <a:ext cx="829981" cy="345171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4" name="直线连接符 203"/>
          <p:cNvCxnSpPr>
            <a:stCxn id="200" idx="3"/>
            <a:endCxn id="203" idx="7"/>
          </p:cNvCxnSpPr>
          <p:nvPr/>
        </p:nvCxnSpPr>
        <p:spPr>
          <a:xfrm flipH="1">
            <a:off x="6021826" y="3971954"/>
            <a:ext cx="662459" cy="674976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5" name="直线连接符 204"/>
          <p:cNvCxnSpPr>
            <a:stCxn id="201" idx="3"/>
            <a:endCxn id="200" idx="7"/>
          </p:cNvCxnSpPr>
          <p:nvPr/>
        </p:nvCxnSpPr>
        <p:spPr>
          <a:xfrm flipH="1">
            <a:off x="7032352" y="3311194"/>
            <a:ext cx="1312269" cy="269593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7" name="文本框 206"/>
          <p:cNvSpPr txBox="1"/>
          <p:nvPr/>
        </p:nvSpPr>
        <p:spPr>
          <a:xfrm>
            <a:off x="10151533" y="1955800"/>
            <a:ext cx="143086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Min PQ</a:t>
            </a:r>
          </a:p>
          <a:p>
            <a:r>
              <a:rPr kumimoji="1" lang="en-US" altLang="zh-CN" strike="sngStrike" dirty="0" smtClean="0"/>
              <a:t>(A, D): 1</a:t>
            </a:r>
          </a:p>
          <a:p>
            <a:r>
              <a:rPr kumimoji="1" lang="en-US" altLang="zh-CN" strike="sngStrike" dirty="0" smtClean="0"/>
              <a:t>(A, B): 2</a:t>
            </a:r>
          </a:p>
          <a:p>
            <a:r>
              <a:rPr kumimoji="1" lang="en-US" altLang="zh-CN" strike="sngStrike" dirty="0" smtClean="0"/>
              <a:t>(D, E): 2</a:t>
            </a:r>
          </a:p>
          <a:p>
            <a:r>
              <a:rPr kumimoji="1" lang="en-US" altLang="zh-CN" strike="sngStrike" dirty="0" smtClean="0"/>
              <a:t>(B, C): 2</a:t>
            </a:r>
          </a:p>
          <a:p>
            <a:r>
              <a:rPr kumimoji="1" lang="en-US" altLang="zh-CN" strike="sngStrike" dirty="0" smtClean="0"/>
              <a:t>(A, G): 3</a:t>
            </a:r>
          </a:p>
          <a:p>
            <a:r>
              <a:rPr kumimoji="1" lang="en-US" altLang="zh-CN" dirty="0" smtClean="0"/>
              <a:t>(E, F): 3</a:t>
            </a:r>
          </a:p>
          <a:p>
            <a:r>
              <a:rPr kumimoji="1" lang="en-US" altLang="zh-CN" dirty="0" smtClean="0"/>
              <a:t>(A, E): 4</a:t>
            </a:r>
          </a:p>
          <a:p>
            <a:r>
              <a:rPr kumimoji="1" lang="en-US" altLang="zh-CN" dirty="0" smtClean="0"/>
              <a:t>(B, D): 4</a:t>
            </a:r>
          </a:p>
          <a:p>
            <a:r>
              <a:rPr kumimoji="1" lang="en-US" altLang="zh-CN" dirty="0" smtClean="0"/>
              <a:t>(A, C): 5</a:t>
            </a:r>
          </a:p>
        </p:txBody>
      </p:sp>
      <p:sp>
        <p:nvSpPr>
          <p:cNvPr id="208" name="文本框 207"/>
          <p:cNvSpPr txBox="1"/>
          <p:nvPr/>
        </p:nvSpPr>
        <p:spPr>
          <a:xfrm>
            <a:off x="1703808" y="3115610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1</a:t>
            </a:r>
            <a:endParaRPr kumimoji="1" lang="zh-CN" altLang="en-US" dirty="0"/>
          </a:p>
        </p:txBody>
      </p:sp>
      <p:sp>
        <p:nvSpPr>
          <p:cNvPr id="209" name="文本框 208"/>
          <p:cNvSpPr txBox="1"/>
          <p:nvPr/>
        </p:nvSpPr>
        <p:spPr>
          <a:xfrm>
            <a:off x="2414607" y="2888235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2</a:t>
            </a:r>
            <a:endParaRPr kumimoji="1" lang="zh-CN" altLang="en-US" dirty="0"/>
          </a:p>
        </p:txBody>
      </p:sp>
      <p:sp>
        <p:nvSpPr>
          <p:cNvPr id="210" name="文本框 209"/>
          <p:cNvSpPr txBox="1"/>
          <p:nvPr/>
        </p:nvSpPr>
        <p:spPr>
          <a:xfrm>
            <a:off x="3066927" y="3761473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3</a:t>
            </a:r>
            <a:endParaRPr kumimoji="1" lang="zh-CN" altLang="en-US" dirty="0"/>
          </a:p>
        </p:txBody>
      </p:sp>
      <p:sp>
        <p:nvSpPr>
          <p:cNvPr id="211" name="文本框 210"/>
          <p:cNvSpPr txBox="1"/>
          <p:nvPr/>
        </p:nvSpPr>
        <p:spPr>
          <a:xfrm>
            <a:off x="1703807" y="4027283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4</a:t>
            </a:r>
            <a:endParaRPr kumimoji="1" lang="zh-CN" altLang="en-US" dirty="0"/>
          </a:p>
        </p:txBody>
      </p:sp>
      <p:sp>
        <p:nvSpPr>
          <p:cNvPr id="212" name="文本框 211"/>
          <p:cNvSpPr txBox="1"/>
          <p:nvPr/>
        </p:nvSpPr>
        <p:spPr>
          <a:xfrm>
            <a:off x="3081766" y="3186057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5</a:t>
            </a:r>
            <a:endParaRPr kumimoji="1" lang="zh-CN" altLang="en-US" dirty="0"/>
          </a:p>
        </p:txBody>
      </p:sp>
      <p:sp>
        <p:nvSpPr>
          <p:cNvPr id="213" name="文本框 212"/>
          <p:cNvSpPr txBox="1"/>
          <p:nvPr/>
        </p:nvSpPr>
        <p:spPr>
          <a:xfrm>
            <a:off x="3109540" y="2555598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2</a:t>
            </a:r>
            <a:endParaRPr kumimoji="1" lang="zh-CN" altLang="en-US" dirty="0"/>
          </a:p>
        </p:txBody>
      </p:sp>
      <p:sp>
        <p:nvSpPr>
          <p:cNvPr id="214" name="文本框 213"/>
          <p:cNvSpPr txBox="1"/>
          <p:nvPr/>
        </p:nvSpPr>
        <p:spPr>
          <a:xfrm>
            <a:off x="969154" y="3755247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2</a:t>
            </a:r>
            <a:endParaRPr kumimoji="1" lang="zh-CN" altLang="en-US" dirty="0"/>
          </a:p>
        </p:txBody>
      </p:sp>
      <p:sp>
        <p:nvSpPr>
          <p:cNvPr id="215" name="文本框 214"/>
          <p:cNvSpPr txBox="1"/>
          <p:nvPr/>
        </p:nvSpPr>
        <p:spPr>
          <a:xfrm>
            <a:off x="2004594" y="4737417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3</a:t>
            </a:r>
            <a:endParaRPr kumimoji="1" lang="zh-CN" altLang="en-US" dirty="0"/>
          </a:p>
        </p:txBody>
      </p:sp>
      <p:sp>
        <p:nvSpPr>
          <p:cNvPr id="216" name="文本框 215"/>
          <p:cNvSpPr txBox="1"/>
          <p:nvPr/>
        </p:nvSpPr>
        <p:spPr>
          <a:xfrm>
            <a:off x="1632159" y="2334268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4</a:t>
            </a:r>
            <a:endParaRPr kumimoji="1" lang="zh-CN" altLang="en-US" dirty="0"/>
          </a:p>
        </p:txBody>
      </p:sp>
      <p:sp>
        <p:nvSpPr>
          <p:cNvPr id="4" name="任意形状 3"/>
          <p:cNvSpPr/>
          <p:nvPr/>
        </p:nvSpPr>
        <p:spPr>
          <a:xfrm>
            <a:off x="5205046" y="1820008"/>
            <a:ext cx="3938954" cy="3349869"/>
          </a:xfrm>
          <a:custGeom>
            <a:avLst/>
            <a:gdLst>
              <a:gd name="connsiteX0" fmla="*/ 633046 w 3938954"/>
              <a:gd name="connsiteY0" fmla="*/ 254977 h 3349869"/>
              <a:gd name="connsiteX1" fmla="*/ 633046 w 3938954"/>
              <a:gd name="connsiteY1" fmla="*/ 254977 h 3349869"/>
              <a:gd name="connsiteX2" fmla="*/ 448408 w 3938954"/>
              <a:gd name="connsiteY2" fmla="*/ 369277 h 3349869"/>
              <a:gd name="connsiteX3" fmla="*/ 386862 w 3938954"/>
              <a:gd name="connsiteY3" fmla="*/ 439615 h 3349869"/>
              <a:gd name="connsiteX4" fmla="*/ 325316 w 3938954"/>
              <a:gd name="connsiteY4" fmla="*/ 483577 h 3349869"/>
              <a:gd name="connsiteX5" fmla="*/ 263769 w 3938954"/>
              <a:gd name="connsiteY5" fmla="*/ 562707 h 3349869"/>
              <a:gd name="connsiteX6" fmla="*/ 237392 w 3938954"/>
              <a:gd name="connsiteY6" fmla="*/ 589084 h 3349869"/>
              <a:gd name="connsiteX7" fmla="*/ 184639 w 3938954"/>
              <a:gd name="connsiteY7" fmla="*/ 659423 h 3349869"/>
              <a:gd name="connsiteX8" fmla="*/ 149469 w 3938954"/>
              <a:gd name="connsiteY8" fmla="*/ 712177 h 3349869"/>
              <a:gd name="connsiteX9" fmla="*/ 140677 w 3938954"/>
              <a:gd name="connsiteY9" fmla="*/ 738554 h 3349869"/>
              <a:gd name="connsiteX10" fmla="*/ 105508 w 3938954"/>
              <a:gd name="connsiteY10" fmla="*/ 773723 h 3349869"/>
              <a:gd name="connsiteX11" fmla="*/ 87923 w 3938954"/>
              <a:gd name="connsiteY11" fmla="*/ 844061 h 3349869"/>
              <a:gd name="connsiteX12" fmla="*/ 79131 w 3938954"/>
              <a:gd name="connsiteY12" fmla="*/ 870438 h 3349869"/>
              <a:gd name="connsiteX13" fmla="*/ 52754 w 3938954"/>
              <a:gd name="connsiteY13" fmla="*/ 967154 h 3349869"/>
              <a:gd name="connsiteX14" fmla="*/ 26377 w 3938954"/>
              <a:gd name="connsiteY14" fmla="*/ 1107830 h 3349869"/>
              <a:gd name="connsiteX15" fmla="*/ 17585 w 3938954"/>
              <a:gd name="connsiteY15" fmla="*/ 1195754 h 3349869"/>
              <a:gd name="connsiteX16" fmla="*/ 0 w 3938954"/>
              <a:gd name="connsiteY16" fmla="*/ 1415561 h 3349869"/>
              <a:gd name="connsiteX17" fmla="*/ 35169 w 3938954"/>
              <a:gd name="connsiteY17" fmla="*/ 2092569 h 3349869"/>
              <a:gd name="connsiteX18" fmla="*/ 70339 w 3938954"/>
              <a:gd name="connsiteY18" fmla="*/ 2233246 h 3349869"/>
              <a:gd name="connsiteX19" fmla="*/ 79131 w 3938954"/>
              <a:gd name="connsiteY19" fmla="*/ 2338754 h 3349869"/>
              <a:gd name="connsiteX20" fmla="*/ 87923 w 3938954"/>
              <a:gd name="connsiteY20" fmla="*/ 2373923 h 3349869"/>
              <a:gd name="connsiteX21" fmla="*/ 105508 w 3938954"/>
              <a:gd name="connsiteY21" fmla="*/ 2514600 h 3349869"/>
              <a:gd name="connsiteX22" fmla="*/ 140677 w 3938954"/>
              <a:gd name="connsiteY22" fmla="*/ 2971800 h 3349869"/>
              <a:gd name="connsiteX23" fmla="*/ 149469 w 3938954"/>
              <a:gd name="connsiteY23" fmla="*/ 3042138 h 3349869"/>
              <a:gd name="connsiteX24" fmla="*/ 184639 w 3938954"/>
              <a:gd name="connsiteY24" fmla="*/ 3182815 h 3349869"/>
              <a:gd name="connsiteX25" fmla="*/ 219808 w 3938954"/>
              <a:gd name="connsiteY25" fmla="*/ 3279530 h 3349869"/>
              <a:gd name="connsiteX26" fmla="*/ 246185 w 3938954"/>
              <a:gd name="connsiteY26" fmla="*/ 3314700 h 3349869"/>
              <a:gd name="connsiteX27" fmla="*/ 281354 w 3938954"/>
              <a:gd name="connsiteY27" fmla="*/ 3332284 h 3349869"/>
              <a:gd name="connsiteX28" fmla="*/ 360485 w 3938954"/>
              <a:gd name="connsiteY28" fmla="*/ 3349869 h 3349869"/>
              <a:gd name="connsiteX29" fmla="*/ 1081454 w 3938954"/>
              <a:gd name="connsiteY29" fmla="*/ 3341077 h 3349869"/>
              <a:gd name="connsiteX30" fmla="*/ 1134208 w 3938954"/>
              <a:gd name="connsiteY30" fmla="*/ 3314700 h 3349869"/>
              <a:gd name="connsiteX31" fmla="*/ 1160585 w 3938954"/>
              <a:gd name="connsiteY31" fmla="*/ 3288323 h 3349869"/>
              <a:gd name="connsiteX32" fmla="*/ 1178169 w 3938954"/>
              <a:gd name="connsiteY32" fmla="*/ 3253154 h 3349869"/>
              <a:gd name="connsiteX33" fmla="*/ 1204546 w 3938954"/>
              <a:gd name="connsiteY33" fmla="*/ 3209192 h 3349869"/>
              <a:gd name="connsiteX34" fmla="*/ 1274885 w 3938954"/>
              <a:gd name="connsiteY34" fmla="*/ 3050930 h 3349869"/>
              <a:gd name="connsiteX35" fmla="*/ 1301262 w 3938954"/>
              <a:gd name="connsiteY35" fmla="*/ 2998177 h 3349869"/>
              <a:gd name="connsiteX36" fmla="*/ 1327639 w 3938954"/>
              <a:gd name="connsiteY36" fmla="*/ 2919046 h 3349869"/>
              <a:gd name="connsiteX37" fmla="*/ 1362808 w 3938954"/>
              <a:gd name="connsiteY37" fmla="*/ 2866292 h 3349869"/>
              <a:gd name="connsiteX38" fmla="*/ 1433146 w 3938954"/>
              <a:gd name="connsiteY38" fmla="*/ 2743200 h 3349869"/>
              <a:gd name="connsiteX39" fmla="*/ 1441939 w 3938954"/>
              <a:gd name="connsiteY39" fmla="*/ 2716823 h 3349869"/>
              <a:gd name="connsiteX40" fmla="*/ 1503485 w 3938954"/>
              <a:gd name="connsiteY40" fmla="*/ 2637692 h 3349869"/>
              <a:gd name="connsiteX41" fmla="*/ 1512277 w 3938954"/>
              <a:gd name="connsiteY41" fmla="*/ 2602523 h 3349869"/>
              <a:gd name="connsiteX42" fmla="*/ 1591408 w 3938954"/>
              <a:gd name="connsiteY42" fmla="*/ 2558561 h 3349869"/>
              <a:gd name="connsiteX43" fmla="*/ 1881554 w 3938954"/>
              <a:gd name="connsiteY43" fmla="*/ 2540977 h 3349869"/>
              <a:gd name="connsiteX44" fmla="*/ 1960685 w 3938954"/>
              <a:gd name="connsiteY44" fmla="*/ 2514600 h 3349869"/>
              <a:gd name="connsiteX45" fmla="*/ 2013439 w 3938954"/>
              <a:gd name="connsiteY45" fmla="*/ 2505807 h 3349869"/>
              <a:gd name="connsiteX46" fmla="*/ 2039816 w 3938954"/>
              <a:gd name="connsiteY46" fmla="*/ 2497015 h 3349869"/>
              <a:gd name="connsiteX47" fmla="*/ 2101362 w 3938954"/>
              <a:gd name="connsiteY47" fmla="*/ 2488223 h 3349869"/>
              <a:gd name="connsiteX48" fmla="*/ 2514600 w 3938954"/>
              <a:gd name="connsiteY48" fmla="*/ 2497015 h 3349869"/>
              <a:gd name="connsiteX49" fmla="*/ 2567354 w 3938954"/>
              <a:gd name="connsiteY49" fmla="*/ 2505807 h 3349869"/>
              <a:gd name="connsiteX50" fmla="*/ 2655277 w 3938954"/>
              <a:gd name="connsiteY50" fmla="*/ 2576146 h 3349869"/>
              <a:gd name="connsiteX51" fmla="*/ 2672862 w 3938954"/>
              <a:gd name="connsiteY51" fmla="*/ 2602523 h 3349869"/>
              <a:gd name="connsiteX52" fmla="*/ 2716823 w 3938954"/>
              <a:gd name="connsiteY52" fmla="*/ 2655277 h 3349869"/>
              <a:gd name="connsiteX53" fmla="*/ 2725616 w 3938954"/>
              <a:gd name="connsiteY53" fmla="*/ 2681654 h 3349869"/>
              <a:gd name="connsiteX54" fmla="*/ 2760785 w 3938954"/>
              <a:gd name="connsiteY54" fmla="*/ 2734407 h 3349869"/>
              <a:gd name="connsiteX55" fmla="*/ 2804746 w 3938954"/>
              <a:gd name="connsiteY55" fmla="*/ 2787161 h 3349869"/>
              <a:gd name="connsiteX56" fmla="*/ 2875085 w 3938954"/>
              <a:gd name="connsiteY56" fmla="*/ 2813538 h 3349869"/>
              <a:gd name="connsiteX57" fmla="*/ 2910254 w 3938954"/>
              <a:gd name="connsiteY57" fmla="*/ 2831123 h 3349869"/>
              <a:gd name="connsiteX58" fmla="*/ 2980592 w 3938954"/>
              <a:gd name="connsiteY58" fmla="*/ 2848707 h 3349869"/>
              <a:gd name="connsiteX59" fmla="*/ 3191608 w 3938954"/>
              <a:gd name="connsiteY59" fmla="*/ 2839915 h 3349869"/>
              <a:gd name="connsiteX60" fmla="*/ 3226777 w 3938954"/>
              <a:gd name="connsiteY60" fmla="*/ 2822330 h 3349869"/>
              <a:gd name="connsiteX61" fmla="*/ 3314700 w 3938954"/>
              <a:gd name="connsiteY61" fmla="*/ 2716823 h 3349869"/>
              <a:gd name="connsiteX62" fmla="*/ 3393831 w 3938954"/>
              <a:gd name="connsiteY62" fmla="*/ 2646484 h 3349869"/>
              <a:gd name="connsiteX63" fmla="*/ 3411416 w 3938954"/>
              <a:gd name="connsiteY63" fmla="*/ 2620107 h 3349869"/>
              <a:gd name="connsiteX64" fmla="*/ 3446585 w 3938954"/>
              <a:gd name="connsiteY64" fmla="*/ 2584938 h 3349869"/>
              <a:gd name="connsiteX65" fmla="*/ 3481754 w 3938954"/>
              <a:gd name="connsiteY65" fmla="*/ 2540977 h 3349869"/>
              <a:gd name="connsiteX66" fmla="*/ 3560885 w 3938954"/>
              <a:gd name="connsiteY66" fmla="*/ 2461846 h 3349869"/>
              <a:gd name="connsiteX67" fmla="*/ 3596054 w 3938954"/>
              <a:gd name="connsiteY67" fmla="*/ 2426677 h 3349869"/>
              <a:gd name="connsiteX68" fmla="*/ 3613639 w 3938954"/>
              <a:gd name="connsiteY68" fmla="*/ 2400300 h 3349869"/>
              <a:gd name="connsiteX69" fmla="*/ 3675185 w 3938954"/>
              <a:gd name="connsiteY69" fmla="*/ 2338754 h 3349869"/>
              <a:gd name="connsiteX70" fmla="*/ 3719146 w 3938954"/>
              <a:gd name="connsiteY70" fmla="*/ 2294792 h 3349869"/>
              <a:gd name="connsiteX71" fmla="*/ 3745523 w 3938954"/>
              <a:gd name="connsiteY71" fmla="*/ 2259623 h 3349869"/>
              <a:gd name="connsiteX72" fmla="*/ 3763108 w 3938954"/>
              <a:gd name="connsiteY72" fmla="*/ 2215661 h 3349869"/>
              <a:gd name="connsiteX73" fmla="*/ 3771900 w 3938954"/>
              <a:gd name="connsiteY73" fmla="*/ 2180492 h 3349869"/>
              <a:gd name="connsiteX74" fmla="*/ 3798277 w 3938954"/>
              <a:gd name="connsiteY74" fmla="*/ 2154115 h 3349869"/>
              <a:gd name="connsiteX75" fmla="*/ 3807069 w 3938954"/>
              <a:gd name="connsiteY75" fmla="*/ 2118946 h 3349869"/>
              <a:gd name="connsiteX76" fmla="*/ 3842239 w 3938954"/>
              <a:gd name="connsiteY76" fmla="*/ 2031023 h 3349869"/>
              <a:gd name="connsiteX77" fmla="*/ 3903785 w 3938954"/>
              <a:gd name="connsiteY77" fmla="*/ 1767254 h 3349869"/>
              <a:gd name="connsiteX78" fmla="*/ 3921369 w 3938954"/>
              <a:gd name="connsiteY78" fmla="*/ 1204546 h 3349869"/>
              <a:gd name="connsiteX79" fmla="*/ 3938954 w 3938954"/>
              <a:gd name="connsiteY79" fmla="*/ 1002323 h 3349869"/>
              <a:gd name="connsiteX80" fmla="*/ 3921369 w 3938954"/>
              <a:gd name="connsiteY80" fmla="*/ 685800 h 3349869"/>
              <a:gd name="connsiteX81" fmla="*/ 3877408 w 3938954"/>
              <a:gd name="connsiteY81" fmla="*/ 641838 h 3349869"/>
              <a:gd name="connsiteX82" fmla="*/ 3842239 w 3938954"/>
              <a:gd name="connsiteY82" fmla="*/ 624254 h 3349869"/>
              <a:gd name="connsiteX83" fmla="*/ 3771900 w 3938954"/>
              <a:gd name="connsiteY83" fmla="*/ 571500 h 3349869"/>
              <a:gd name="connsiteX84" fmla="*/ 3701562 w 3938954"/>
              <a:gd name="connsiteY84" fmla="*/ 536330 h 3349869"/>
              <a:gd name="connsiteX85" fmla="*/ 3666392 w 3938954"/>
              <a:gd name="connsiteY85" fmla="*/ 518746 h 3349869"/>
              <a:gd name="connsiteX86" fmla="*/ 3552092 w 3938954"/>
              <a:gd name="connsiteY86" fmla="*/ 483577 h 3349869"/>
              <a:gd name="connsiteX87" fmla="*/ 3490546 w 3938954"/>
              <a:gd name="connsiteY87" fmla="*/ 448407 h 3349869"/>
              <a:gd name="connsiteX88" fmla="*/ 3349869 w 3938954"/>
              <a:gd name="connsiteY88" fmla="*/ 404446 h 3349869"/>
              <a:gd name="connsiteX89" fmla="*/ 3279531 w 3938954"/>
              <a:gd name="connsiteY89" fmla="*/ 378069 h 3349869"/>
              <a:gd name="connsiteX90" fmla="*/ 3182816 w 3938954"/>
              <a:gd name="connsiteY90" fmla="*/ 351692 h 3349869"/>
              <a:gd name="connsiteX91" fmla="*/ 2954216 w 3938954"/>
              <a:gd name="connsiteY91" fmla="*/ 246184 h 3349869"/>
              <a:gd name="connsiteX92" fmla="*/ 2883877 w 3938954"/>
              <a:gd name="connsiteY92" fmla="*/ 228600 h 3349869"/>
              <a:gd name="connsiteX93" fmla="*/ 2795954 w 3938954"/>
              <a:gd name="connsiteY93" fmla="*/ 202223 h 3349869"/>
              <a:gd name="connsiteX94" fmla="*/ 2716823 w 3938954"/>
              <a:gd name="connsiteY94" fmla="*/ 184638 h 3349869"/>
              <a:gd name="connsiteX95" fmla="*/ 2602523 w 3938954"/>
              <a:gd name="connsiteY95" fmla="*/ 167054 h 3349869"/>
              <a:gd name="connsiteX96" fmla="*/ 2435469 w 3938954"/>
              <a:gd name="connsiteY96" fmla="*/ 123092 h 3349869"/>
              <a:gd name="connsiteX97" fmla="*/ 2215662 w 3938954"/>
              <a:gd name="connsiteY97" fmla="*/ 79130 h 3349869"/>
              <a:gd name="connsiteX98" fmla="*/ 1890346 w 3938954"/>
              <a:gd name="connsiteY98" fmla="*/ 43961 h 3349869"/>
              <a:gd name="connsiteX99" fmla="*/ 1608992 w 3938954"/>
              <a:gd name="connsiteY99" fmla="*/ 17584 h 3349869"/>
              <a:gd name="connsiteX100" fmla="*/ 1538654 w 3938954"/>
              <a:gd name="connsiteY100" fmla="*/ 8792 h 3349869"/>
              <a:gd name="connsiteX101" fmla="*/ 1371600 w 3938954"/>
              <a:gd name="connsiteY101" fmla="*/ 0 h 3349869"/>
              <a:gd name="connsiteX102" fmla="*/ 1063869 w 3938954"/>
              <a:gd name="connsiteY102" fmla="*/ 8792 h 3349869"/>
              <a:gd name="connsiteX103" fmla="*/ 984739 w 3938954"/>
              <a:gd name="connsiteY103" fmla="*/ 26377 h 3349869"/>
              <a:gd name="connsiteX104" fmla="*/ 958362 w 3938954"/>
              <a:gd name="connsiteY104" fmla="*/ 43961 h 3349869"/>
              <a:gd name="connsiteX105" fmla="*/ 914400 w 3938954"/>
              <a:gd name="connsiteY105" fmla="*/ 96715 h 3349869"/>
              <a:gd name="connsiteX106" fmla="*/ 896816 w 3938954"/>
              <a:gd name="connsiteY106" fmla="*/ 131884 h 3349869"/>
              <a:gd name="connsiteX107" fmla="*/ 791308 w 3938954"/>
              <a:gd name="connsiteY107" fmla="*/ 131884 h 3349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3938954" h="3349869">
                <a:moveTo>
                  <a:pt x="633046" y="254977"/>
                </a:moveTo>
                <a:lnTo>
                  <a:pt x="633046" y="254977"/>
                </a:lnTo>
                <a:cubicBezTo>
                  <a:pt x="569154" y="283373"/>
                  <a:pt x="492615" y="310335"/>
                  <a:pt x="448408" y="369277"/>
                </a:cubicBezTo>
                <a:cubicBezTo>
                  <a:pt x="424157" y="401611"/>
                  <a:pt x="418734" y="412296"/>
                  <a:pt x="386862" y="439615"/>
                </a:cubicBezTo>
                <a:cubicBezTo>
                  <a:pt x="351914" y="469570"/>
                  <a:pt x="363916" y="444978"/>
                  <a:pt x="325316" y="483577"/>
                </a:cubicBezTo>
                <a:cubicBezTo>
                  <a:pt x="226925" y="581967"/>
                  <a:pt x="316055" y="499964"/>
                  <a:pt x="263769" y="562707"/>
                </a:cubicBezTo>
                <a:cubicBezTo>
                  <a:pt x="255809" y="572259"/>
                  <a:pt x="244852" y="579137"/>
                  <a:pt x="237392" y="589084"/>
                </a:cubicBezTo>
                <a:cubicBezTo>
                  <a:pt x="171844" y="676483"/>
                  <a:pt x="246947" y="597115"/>
                  <a:pt x="184639" y="659423"/>
                </a:cubicBezTo>
                <a:cubicBezTo>
                  <a:pt x="163730" y="722144"/>
                  <a:pt x="193378" y="646312"/>
                  <a:pt x="149469" y="712177"/>
                </a:cubicBezTo>
                <a:cubicBezTo>
                  <a:pt x="144328" y="719888"/>
                  <a:pt x="146064" y="731012"/>
                  <a:pt x="140677" y="738554"/>
                </a:cubicBezTo>
                <a:cubicBezTo>
                  <a:pt x="131041" y="752045"/>
                  <a:pt x="117231" y="762000"/>
                  <a:pt x="105508" y="773723"/>
                </a:cubicBezTo>
                <a:cubicBezTo>
                  <a:pt x="99646" y="797169"/>
                  <a:pt x="95565" y="821133"/>
                  <a:pt x="87923" y="844061"/>
                </a:cubicBezTo>
                <a:cubicBezTo>
                  <a:pt x="84992" y="852853"/>
                  <a:pt x="81141" y="861391"/>
                  <a:pt x="79131" y="870438"/>
                </a:cubicBezTo>
                <a:cubicBezTo>
                  <a:pt x="59205" y="960108"/>
                  <a:pt x="84520" y="887740"/>
                  <a:pt x="52754" y="967154"/>
                </a:cubicBezTo>
                <a:cubicBezTo>
                  <a:pt x="46991" y="995969"/>
                  <a:pt x="30946" y="1071277"/>
                  <a:pt x="26377" y="1107830"/>
                </a:cubicBezTo>
                <a:cubicBezTo>
                  <a:pt x="22724" y="1137057"/>
                  <a:pt x="19612" y="1166370"/>
                  <a:pt x="17585" y="1195754"/>
                </a:cubicBezTo>
                <a:cubicBezTo>
                  <a:pt x="2705" y="1411511"/>
                  <a:pt x="19605" y="1297925"/>
                  <a:pt x="0" y="1415561"/>
                </a:cubicBezTo>
                <a:cubicBezTo>
                  <a:pt x="27188" y="2271962"/>
                  <a:pt x="-10399" y="1728030"/>
                  <a:pt x="35169" y="2092569"/>
                </a:cubicBezTo>
                <a:cubicBezTo>
                  <a:pt x="49500" y="2207218"/>
                  <a:pt x="28399" y="2149366"/>
                  <a:pt x="70339" y="2233246"/>
                </a:cubicBezTo>
                <a:cubicBezTo>
                  <a:pt x="73270" y="2268415"/>
                  <a:pt x="74754" y="2303735"/>
                  <a:pt x="79131" y="2338754"/>
                </a:cubicBezTo>
                <a:cubicBezTo>
                  <a:pt x="80630" y="2350744"/>
                  <a:pt x="85553" y="2362074"/>
                  <a:pt x="87923" y="2373923"/>
                </a:cubicBezTo>
                <a:cubicBezTo>
                  <a:pt x="97322" y="2420916"/>
                  <a:pt x="101942" y="2466457"/>
                  <a:pt x="105508" y="2514600"/>
                </a:cubicBezTo>
                <a:cubicBezTo>
                  <a:pt x="119886" y="2708714"/>
                  <a:pt x="110985" y="2734255"/>
                  <a:pt x="140677" y="2971800"/>
                </a:cubicBezTo>
                <a:cubicBezTo>
                  <a:pt x="143608" y="2995246"/>
                  <a:pt x="145363" y="3018869"/>
                  <a:pt x="149469" y="3042138"/>
                </a:cubicBezTo>
                <a:cubicBezTo>
                  <a:pt x="162293" y="3114808"/>
                  <a:pt x="167045" y="3116837"/>
                  <a:pt x="184639" y="3182815"/>
                </a:cubicBezTo>
                <a:cubicBezTo>
                  <a:pt x="203916" y="3255104"/>
                  <a:pt x="189197" y="3236675"/>
                  <a:pt x="219808" y="3279530"/>
                </a:cubicBezTo>
                <a:cubicBezTo>
                  <a:pt x="228326" y="3291454"/>
                  <a:pt x="235059" y="3305163"/>
                  <a:pt x="246185" y="3314700"/>
                </a:cubicBezTo>
                <a:cubicBezTo>
                  <a:pt x="256136" y="3323230"/>
                  <a:pt x="269082" y="3327682"/>
                  <a:pt x="281354" y="3332284"/>
                </a:cubicBezTo>
                <a:cubicBezTo>
                  <a:pt x="295552" y="3337608"/>
                  <a:pt x="348538" y="3347480"/>
                  <a:pt x="360485" y="3349869"/>
                </a:cubicBezTo>
                <a:lnTo>
                  <a:pt x="1081454" y="3341077"/>
                </a:lnTo>
                <a:cubicBezTo>
                  <a:pt x="1097774" y="3340693"/>
                  <a:pt x="1123015" y="3324027"/>
                  <a:pt x="1134208" y="3314700"/>
                </a:cubicBezTo>
                <a:cubicBezTo>
                  <a:pt x="1143760" y="3306740"/>
                  <a:pt x="1151793" y="3297115"/>
                  <a:pt x="1160585" y="3288323"/>
                </a:cubicBezTo>
                <a:cubicBezTo>
                  <a:pt x="1166446" y="3276600"/>
                  <a:pt x="1171804" y="3264611"/>
                  <a:pt x="1178169" y="3253154"/>
                </a:cubicBezTo>
                <a:cubicBezTo>
                  <a:pt x="1186468" y="3238215"/>
                  <a:pt x="1197173" y="3224609"/>
                  <a:pt x="1204546" y="3209192"/>
                </a:cubicBezTo>
                <a:cubicBezTo>
                  <a:pt x="1229454" y="3157112"/>
                  <a:pt x="1249067" y="3102565"/>
                  <a:pt x="1274885" y="3050930"/>
                </a:cubicBezTo>
                <a:cubicBezTo>
                  <a:pt x="1283677" y="3033346"/>
                  <a:pt x="1293960" y="3016431"/>
                  <a:pt x="1301262" y="2998177"/>
                </a:cubicBezTo>
                <a:cubicBezTo>
                  <a:pt x="1311588" y="2972362"/>
                  <a:pt x="1315881" y="2944241"/>
                  <a:pt x="1327639" y="2919046"/>
                </a:cubicBezTo>
                <a:cubicBezTo>
                  <a:pt x="1336576" y="2899895"/>
                  <a:pt x="1352447" y="2884712"/>
                  <a:pt x="1362808" y="2866292"/>
                </a:cubicBezTo>
                <a:cubicBezTo>
                  <a:pt x="1438578" y="2731588"/>
                  <a:pt x="1375814" y="2819642"/>
                  <a:pt x="1433146" y="2743200"/>
                </a:cubicBezTo>
                <a:cubicBezTo>
                  <a:pt x="1436077" y="2734408"/>
                  <a:pt x="1436798" y="2724534"/>
                  <a:pt x="1441939" y="2716823"/>
                </a:cubicBezTo>
                <a:cubicBezTo>
                  <a:pt x="1460475" y="2689019"/>
                  <a:pt x="1503485" y="2637692"/>
                  <a:pt x="1503485" y="2637692"/>
                </a:cubicBezTo>
                <a:cubicBezTo>
                  <a:pt x="1506416" y="2625969"/>
                  <a:pt x="1504320" y="2611617"/>
                  <a:pt x="1512277" y="2602523"/>
                </a:cubicBezTo>
                <a:cubicBezTo>
                  <a:pt x="1520584" y="2593029"/>
                  <a:pt x="1567855" y="2560524"/>
                  <a:pt x="1591408" y="2558561"/>
                </a:cubicBezTo>
                <a:cubicBezTo>
                  <a:pt x="1687966" y="2550514"/>
                  <a:pt x="1784839" y="2546838"/>
                  <a:pt x="1881554" y="2540977"/>
                </a:cubicBezTo>
                <a:cubicBezTo>
                  <a:pt x="1907931" y="2532185"/>
                  <a:pt x="1933820" y="2521764"/>
                  <a:pt x="1960685" y="2514600"/>
                </a:cubicBezTo>
                <a:cubicBezTo>
                  <a:pt x="1977910" y="2510006"/>
                  <a:pt x="1996036" y="2509674"/>
                  <a:pt x="2013439" y="2505807"/>
                </a:cubicBezTo>
                <a:cubicBezTo>
                  <a:pt x="2022486" y="2503796"/>
                  <a:pt x="2030728" y="2498833"/>
                  <a:pt x="2039816" y="2497015"/>
                </a:cubicBezTo>
                <a:cubicBezTo>
                  <a:pt x="2060137" y="2492951"/>
                  <a:pt x="2080847" y="2491154"/>
                  <a:pt x="2101362" y="2488223"/>
                </a:cubicBezTo>
                <a:lnTo>
                  <a:pt x="2514600" y="2497015"/>
                </a:lnTo>
                <a:cubicBezTo>
                  <a:pt x="2532415" y="2497687"/>
                  <a:pt x="2550279" y="2500684"/>
                  <a:pt x="2567354" y="2505807"/>
                </a:cubicBezTo>
                <a:cubicBezTo>
                  <a:pt x="2601577" y="2516074"/>
                  <a:pt x="2637254" y="2549112"/>
                  <a:pt x="2655277" y="2576146"/>
                </a:cubicBezTo>
                <a:cubicBezTo>
                  <a:pt x="2661139" y="2584938"/>
                  <a:pt x="2666097" y="2594405"/>
                  <a:pt x="2672862" y="2602523"/>
                </a:cubicBezTo>
                <a:cubicBezTo>
                  <a:pt x="2697170" y="2631693"/>
                  <a:pt x="2700450" y="2622530"/>
                  <a:pt x="2716823" y="2655277"/>
                </a:cubicBezTo>
                <a:cubicBezTo>
                  <a:pt x="2720968" y="2663567"/>
                  <a:pt x="2721115" y="2673552"/>
                  <a:pt x="2725616" y="2681654"/>
                </a:cubicBezTo>
                <a:cubicBezTo>
                  <a:pt x="2735880" y="2700128"/>
                  <a:pt x="2749062" y="2716823"/>
                  <a:pt x="2760785" y="2734407"/>
                </a:cubicBezTo>
                <a:cubicBezTo>
                  <a:pt x="2774807" y="2755441"/>
                  <a:pt x="2783204" y="2771774"/>
                  <a:pt x="2804746" y="2787161"/>
                </a:cubicBezTo>
                <a:cubicBezTo>
                  <a:pt x="2829504" y="2804845"/>
                  <a:pt x="2846764" y="2806458"/>
                  <a:pt x="2875085" y="2813538"/>
                </a:cubicBezTo>
                <a:cubicBezTo>
                  <a:pt x="2886808" y="2819400"/>
                  <a:pt x="2897820" y="2826978"/>
                  <a:pt x="2910254" y="2831123"/>
                </a:cubicBezTo>
                <a:cubicBezTo>
                  <a:pt x="2933181" y="2838765"/>
                  <a:pt x="2980592" y="2848707"/>
                  <a:pt x="2980592" y="2848707"/>
                </a:cubicBezTo>
                <a:cubicBezTo>
                  <a:pt x="3050931" y="2845776"/>
                  <a:pt x="3121609" y="2847415"/>
                  <a:pt x="3191608" y="2839915"/>
                </a:cubicBezTo>
                <a:cubicBezTo>
                  <a:pt x="3204640" y="2838519"/>
                  <a:pt x="3217509" y="2831598"/>
                  <a:pt x="3226777" y="2822330"/>
                </a:cubicBezTo>
                <a:cubicBezTo>
                  <a:pt x="3340607" y="2708500"/>
                  <a:pt x="3170673" y="2832042"/>
                  <a:pt x="3314700" y="2716823"/>
                </a:cubicBezTo>
                <a:cubicBezTo>
                  <a:pt x="3346690" y="2691231"/>
                  <a:pt x="3367406" y="2677313"/>
                  <a:pt x="3393831" y="2646484"/>
                </a:cubicBezTo>
                <a:cubicBezTo>
                  <a:pt x="3400708" y="2638461"/>
                  <a:pt x="3404539" y="2628130"/>
                  <a:pt x="3411416" y="2620107"/>
                </a:cubicBezTo>
                <a:cubicBezTo>
                  <a:pt x="3422205" y="2607519"/>
                  <a:pt x="3435571" y="2597329"/>
                  <a:pt x="3446585" y="2584938"/>
                </a:cubicBezTo>
                <a:cubicBezTo>
                  <a:pt x="3459052" y="2570912"/>
                  <a:pt x="3469131" y="2554863"/>
                  <a:pt x="3481754" y="2540977"/>
                </a:cubicBezTo>
                <a:lnTo>
                  <a:pt x="3560885" y="2461846"/>
                </a:lnTo>
                <a:cubicBezTo>
                  <a:pt x="3572608" y="2450123"/>
                  <a:pt x="3586858" y="2440471"/>
                  <a:pt x="3596054" y="2426677"/>
                </a:cubicBezTo>
                <a:cubicBezTo>
                  <a:pt x="3601916" y="2417885"/>
                  <a:pt x="3606570" y="2408154"/>
                  <a:pt x="3613639" y="2400300"/>
                </a:cubicBezTo>
                <a:cubicBezTo>
                  <a:pt x="3633048" y="2378735"/>
                  <a:pt x="3654670" y="2359269"/>
                  <a:pt x="3675185" y="2338754"/>
                </a:cubicBezTo>
                <a:cubicBezTo>
                  <a:pt x="3689839" y="2324100"/>
                  <a:pt x="3706712" y="2311371"/>
                  <a:pt x="3719146" y="2294792"/>
                </a:cubicBezTo>
                <a:cubicBezTo>
                  <a:pt x="3727938" y="2283069"/>
                  <a:pt x="3738406" y="2272433"/>
                  <a:pt x="3745523" y="2259623"/>
                </a:cubicBezTo>
                <a:cubicBezTo>
                  <a:pt x="3753188" y="2245826"/>
                  <a:pt x="3758117" y="2230634"/>
                  <a:pt x="3763108" y="2215661"/>
                </a:cubicBezTo>
                <a:cubicBezTo>
                  <a:pt x="3766929" y="2204197"/>
                  <a:pt x="3765905" y="2190984"/>
                  <a:pt x="3771900" y="2180492"/>
                </a:cubicBezTo>
                <a:cubicBezTo>
                  <a:pt x="3778069" y="2169696"/>
                  <a:pt x="3789485" y="2162907"/>
                  <a:pt x="3798277" y="2154115"/>
                </a:cubicBezTo>
                <a:cubicBezTo>
                  <a:pt x="3801208" y="2142392"/>
                  <a:pt x="3803005" y="2130326"/>
                  <a:pt x="3807069" y="2118946"/>
                </a:cubicBezTo>
                <a:cubicBezTo>
                  <a:pt x="3817686" y="2089220"/>
                  <a:pt x="3834583" y="2061646"/>
                  <a:pt x="3842239" y="2031023"/>
                </a:cubicBezTo>
                <a:cubicBezTo>
                  <a:pt x="3893449" y="1826181"/>
                  <a:pt x="3874351" y="1914423"/>
                  <a:pt x="3903785" y="1767254"/>
                </a:cubicBezTo>
                <a:cubicBezTo>
                  <a:pt x="3925303" y="1465992"/>
                  <a:pt x="3903617" y="1799213"/>
                  <a:pt x="3921369" y="1204546"/>
                </a:cubicBezTo>
                <a:cubicBezTo>
                  <a:pt x="3925305" y="1072708"/>
                  <a:pt x="3924066" y="1091653"/>
                  <a:pt x="3938954" y="1002323"/>
                </a:cubicBezTo>
                <a:cubicBezTo>
                  <a:pt x="3933092" y="896815"/>
                  <a:pt x="3939153" y="789963"/>
                  <a:pt x="3921369" y="685800"/>
                </a:cubicBezTo>
                <a:cubicBezTo>
                  <a:pt x="3917881" y="665372"/>
                  <a:pt x="3893766" y="654561"/>
                  <a:pt x="3877408" y="641838"/>
                </a:cubicBezTo>
                <a:cubicBezTo>
                  <a:pt x="3867062" y="633791"/>
                  <a:pt x="3853144" y="631524"/>
                  <a:pt x="3842239" y="624254"/>
                </a:cubicBezTo>
                <a:cubicBezTo>
                  <a:pt x="3817853" y="607997"/>
                  <a:pt x="3798114" y="584607"/>
                  <a:pt x="3771900" y="571500"/>
                </a:cubicBezTo>
                <a:lnTo>
                  <a:pt x="3701562" y="536330"/>
                </a:lnTo>
                <a:cubicBezTo>
                  <a:pt x="3689839" y="530468"/>
                  <a:pt x="3678995" y="522347"/>
                  <a:pt x="3666392" y="518746"/>
                </a:cubicBezTo>
                <a:cubicBezTo>
                  <a:pt x="3648300" y="513577"/>
                  <a:pt x="3571854" y="492698"/>
                  <a:pt x="3552092" y="483577"/>
                </a:cubicBezTo>
                <a:cubicBezTo>
                  <a:pt x="3530638" y="473675"/>
                  <a:pt x="3512194" y="457878"/>
                  <a:pt x="3490546" y="448407"/>
                </a:cubicBezTo>
                <a:cubicBezTo>
                  <a:pt x="3437946" y="425394"/>
                  <a:pt x="3402257" y="421909"/>
                  <a:pt x="3349869" y="404446"/>
                </a:cubicBezTo>
                <a:cubicBezTo>
                  <a:pt x="3326114" y="396528"/>
                  <a:pt x="3303409" y="385609"/>
                  <a:pt x="3279531" y="378069"/>
                </a:cubicBezTo>
                <a:cubicBezTo>
                  <a:pt x="3247666" y="368006"/>
                  <a:pt x="3214784" y="361421"/>
                  <a:pt x="3182816" y="351692"/>
                </a:cubicBezTo>
                <a:cubicBezTo>
                  <a:pt x="2966688" y="285914"/>
                  <a:pt x="3193359" y="354885"/>
                  <a:pt x="2954216" y="246184"/>
                </a:cubicBezTo>
                <a:cubicBezTo>
                  <a:pt x="2932214" y="236183"/>
                  <a:pt x="2907163" y="235068"/>
                  <a:pt x="2883877" y="228600"/>
                </a:cubicBezTo>
                <a:cubicBezTo>
                  <a:pt x="2854395" y="220411"/>
                  <a:pt x="2825545" y="210010"/>
                  <a:pt x="2795954" y="202223"/>
                </a:cubicBezTo>
                <a:cubicBezTo>
                  <a:pt x="2769823" y="195346"/>
                  <a:pt x="2743381" y="189618"/>
                  <a:pt x="2716823" y="184638"/>
                </a:cubicBezTo>
                <a:cubicBezTo>
                  <a:pt x="2689143" y="179448"/>
                  <a:pt x="2631404" y="173986"/>
                  <a:pt x="2602523" y="167054"/>
                </a:cubicBezTo>
                <a:cubicBezTo>
                  <a:pt x="2546532" y="153616"/>
                  <a:pt x="2491678" y="135583"/>
                  <a:pt x="2435469" y="123092"/>
                </a:cubicBezTo>
                <a:cubicBezTo>
                  <a:pt x="2338452" y="101532"/>
                  <a:pt x="2332244" y="99230"/>
                  <a:pt x="2215662" y="79130"/>
                </a:cubicBezTo>
                <a:cubicBezTo>
                  <a:pt x="2025644" y="46369"/>
                  <a:pt x="2150684" y="72886"/>
                  <a:pt x="1890346" y="43961"/>
                </a:cubicBezTo>
                <a:cubicBezTo>
                  <a:pt x="1472148" y="-2504"/>
                  <a:pt x="1954794" y="49021"/>
                  <a:pt x="1608992" y="17584"/>
                </a:cubicBezTo>
                <a:cubicBezTo>
                  <a:pt x="1585461" y="15445"/>
                  <a:pt x="1562218" y="10537"/>
                  <a:pt x="1538654" y="8792"/>
                </a:cubicBezTo>
                <a:cubicBezTo>
                  <a:pt x="1483045" y="4673"/>
                  <a:pt x="1427285" y="2931"/>
                  <a:pt x="1371600" y="0"/>
                </a:cubicBezTo>
                <a:cubicBezTo>
                  <a:pt x="1269023" y="2931"/>
                  <a:pt x="1166360" y="3668"/>
                  <a:pt x="1063869" y="8792"/>
                </a:cubicBezTo>
                <a:cubicBezTo>
                  <a:pt x="1049911" y="9490"/>
                  <a:pt x="1000563" y="22421"/>
                  <a:pt x="984739" y="26377"/>
                </a:cubicBezTo>
                <a:cubicBezTo>
                  <a:pt x="975947" y="32238"/>
                  <a:pt x="965127" y="35843"/>
                  <a:pt x="958362" y="43961"/>
                </a:cubicBezTo>
                <a:cubicBezTo>
                  <a:pt x="902583" y="110894"/>
                  <a:pt x="978666" y="53871"/>
                  <a:pt x="914400" y="96715"/>
                </a:cubicBezTo>
                <a:cubicBezTo>
                  <a:pt x="904297" y="127024"/>
                  <a:pt x="912161" y="116539"/>
                  <a:pt x="896816" y="131884"/>
                </a:cubicBezTo>
                <a:lnTo>
                  <a:pt x="791308" y="131884"/>
                </a:ln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4367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Lazy Prim Example</a:t>
            </a:r>
            <a:endParaRPr kumimoji="1" lang="zh-CN" altLang="en-US" dirty="0"/>
          </a:p>
        </p:txBody>
      </p:sp>
      <p:sp>
        <p:nvSpPr>
          <p:cNvPr id="5" name="椭圆 4"/>
          <p:cNvSpPr/>
          <p:nvPr/>
        </p:nvSpPr>
        <p:spPr>
          <a:xfrm>
            <a:off x="932017" y="276071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D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6" name="椭圆 5"/>
          <p:cNvSpPr/>
          <p:nvPr/>
        </p:nvSpPr>
        <p:spPr>
          <a:xfrm>
            <a:off x="2182152" y="2219963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B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7" name="椭圆 6"/>
          <p:cNvSpPr/>
          <p:nvPr/>
        </p:nvSpPr>
        <p:spPr>
          <a:xfrm>
            <a:off x="2188663" y="3499774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A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8" name="椭圆 7"/>
          <p:cNvSpPr/>
          <p:nvPr/>
        </p:nvSpPr>
        <p:spPr>
          <a:xfrm>
            <a:off x="3869250" y="2859868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C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9" name="椭圆 8"/>
          <p:cNvSpPr/>
          <p:nvPr/>
        </p:nvSpPr>
        <p:spPr>
          <a:xfrm>
            <a:off x="3602878" y="401857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G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178137" y="456591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E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2680904" y="451615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F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cxnSp>
        <p:nvCxnSpPr>
          <p:cNvPr id="12" name="直线连接符 11"/>
          <p:cNvCxnSpPr>
            <a:stCxn id="10" idx="4"/>
            <a:endCxn id="15" idx="0"/>
          </p:cNvCxnSpPr>
          <p:nvPr/>
        </p:nvCxnSpPr>
        <p:spPr>
          <a:xfrm>
            <a:off x="1178137" y="3313911"/>
            <a:ext cx="246120" cy="1252005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线连接符 12"/>
          <p:cNvCxnSpPr>
            <a:stCxn id="10" idx="5"/>
            <a:endCxn id="12" idx="1"/>
          </p:cNvCxnSpPr>
          <p:nvPr/>
        </p:nvCxnSpPr>
        <p:spPr>
          <a:xfrm>
            <a:off x="1352170" y="3232898"/>
            <a:ext cx="908580" cy="34788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线连接符 13"/>
          <p:cNvCxnSpPr>
            <a:stCxn id="11" idx="4"/>
            <a:endCxn id="12" idx="0"/>
          </p:cNvCxnSpPr>
          <p:nvPr/>
        </p:nvCxnSpPr>
        <p:spPr>
          <a:xfrm>
            <a:off x="2428272" y="2773157"/>
            <a:ext cx="6512" cy="72661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线连接符 14"/>
          <p:cNvCxnSpPr>
            <a:stCxn id="11" idx="5"/>
            <a:endCxn id="13" idx="2"/>
          </p:cNvCxnSpPr>
          <p:nvPr/>
        </p:nvCxnSpPr>
        <p:spPr>
          <a:xfrm>
            <a:off x="2602305" y="2692143"/>
            <a:ext cx="1246693" cy="42346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线连接符 15"/>
          <p:cNvCxnSpPr>
            <a:stCxn id="12" idx="6"/>
            <a:endCxn id="14" idx="2"/>
          </p:cNvCxnSpPr>
          <p:nvPr/>
        </p:nvCxnSpPr>
        <p:spPr>
          <a:xfrm>
            <a:off x="2680904" y="3776371"/>
            <a:ext cx="921974" cy="51880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线连接符 16"/>
          <p:cNvCxnSpPr>
            <a:stCxn id="16" idx="2"/>
            <a:endCxn id="15" idx="6"/>
          </p:cNvCxnSpPr>
          <p:nvPr/>
        </p:nvCxnSpPr>
        <p:spPr>
          <a:xfrm flipH="1">
            <a:off x="1670378" y="4792755"/>
            <a:ext cx="1010526" cy="4975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线连接符 20"/>
          <p:cNvCxnSpPr>
            <a:stCxn id="11" idx="2"/>
            <a:endCxn id="10" idx="7"/>
          </p:cNvCxnSpPr>
          <p:nvPr/>
        </p:nvCxnSpPr>
        <p:spPr>
          <a:xfrm flipH="1">
            <a:off x="1352170" y="2496560"/>
            <a:ext cx="829981" cy="345171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线连接符 21"/>
          <p:cNvCxnSpPr>
            <a:stCxn id="12" idx="3"/>
            <a:endCxn id="15" idx="7"/>
          </p:cNvCxnSpPr>
          <p:nvPr/>
        </p:nvCxnSpPr>
        <p:spPr>
          <a:xfrm flipH="1">
            <a:off x="1598291" y="3971954"/>
            <a:ext cx="662459" cy="674976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线连接符 22"/>
          <p:cNvCxnSpPr>
            <a:stCxn id="13" idx="3"/>
            <a:endCxn id="12" idx="7"/>
          </p:cNvCxnSpPr>
          <p:nvPr/>
        </p:nvCxnSpPr>
        <p:spPr>
          <a:xfrm flipH="1">
            <a:off x="2608817" y="3311194"/>
            <a:ext cx="1312269" cy="269593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0" name="椭圆 189"/>
          <p:cNvSpPr/>
          <p:nvPr/>
        </p:nvSpPr>
        <p:spPr>
          <a:xfrm>
            <a:off x="5355552" y="276071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D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91" name="椭圆 190"/>
          <p:cNvSpPr/>
          <p:nvPr/>
        </p:nvSpPr>
        <p:spPr>
          <a:xfrm>
            <a:off x="6605687" y="2219963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B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92" name="椭圆 191"/>
          <p:cNvSpPr/>
          <p:nvPr/>
        </p:nvSpPr>
        <p:spPr>
          <a:xfrm>
            <a:off x="6612198" y="3499774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A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93" name="椭圆 192"/>
          <p:cNvSpPr/>
          <p:nvPr/>
        </p:nvSpPr>
        <p:spPr>
          <a:xfrm>
            <a:off x="8292785" y="2859868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C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94" name="椭圆 193"/>
          <p:cNvSpPr/>
          <p:nvPr/>
        </p:nvSpPr>
        <p:spPr>
          <a:xfrm>
            <a:off x="8026413" y="401857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G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95" name="椭圆 194"/>
          <p:cNvSpPr/>
          <p:nvPr/>
        </p:nvSpPr>
        <p:spPr>
          <a:xfrm>
            <a:off x="5601672" y="456591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E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96" name="椭圆 195"/>
          <p:cNvSpPr/>
          <p:nvPr/>
        </p:nvSpPr>
        <p:spPr>
          <a:xfrm>
            <a:off x="7104439" y="451615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F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cxnSp>
        <p:nvCxnSpPr>
          <p:cNvPr id="197" name="直线连接符 196"/>
          <p:cNvCxnSpPr>
            <a:stCxn id="198" idx="4"/>
            <a:endCxn id="203" idx="0"/>
          </p:cNvCxnSpPr>
          <p:nvPr/>
        </p:nvCxnSpPr>
        <p:spPr>
          <a:xfrm>
            <a:off x="5601672" y="3313911"/>
            <a:ext cx="246120" cy="125200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8" name="直线连接符 197"/>
          <p:cNvCxnSpPr>
            <a:stCxn id="198" idx="5"/>
            <a:endCxn id="200" idx="1"/>
          </p:cNvCxnSpPr>
          <p:nvPr/>
        </p:nvCxnSpPr>
        <p:spPr>
          <a:xfrm>
            <a:off x="5775705" y="3232898"/>
            <a:ext cx="908580" cy="347889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9" name="直线连接符 198"/>
          <p:cNvCxnSpPr>
            <a:stCxn id="199" idx="4"/>
            <a:endCxn id="200" idx="0"/>
          </p:cNvCxnSpPr>
          <p:nvPr/>
        </p:nvCxnSpPr>
        <p:spPr>
          <a:xfrm>
            <a:off x="6851807" y="2773157"/>
            <a:ext cx="6512" cy="726617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0" name="直线连接符 199"/>
          <p:cNvCxnSpPr>
            <a:stCxn id="199" idx="5"/>
            <a:endCxn id="201" idx="2"/>
          </p:cNvCxnSpPr>
          <p:nvPr/>
        </p:nvCxnSpPr>
        <p:spPr>
          <a:xfrm>
            <a:off x="7025840" y="2692143"/>
            <a:ext cx="1246693" cy="423467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1" name="直线连接符 200"/>
          <p:cNvCxnSpPr>
            <a:stCxn id="200" idx="6"/>
            <a:endCxn id="202" idx="2"/>
          </p:cNvCxnSpPr>
          <p:nvPr/>
        </p:nvCxnSpPr>
        <p:spPr>
          <a:xfrm>
            <a:off x="7104439" y="3776371"/>
            <a:ext cx="921974" cy="51880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2" name="直线连接符 201"/>
          <p:cNvCxnSpPr>
            <a:stCxn id="204" idx="2"/>
            <a:endCxn id="203" idx="6"/>
          </p:cNvCxnSpPr>
          <p:nvPr/>
        </p:nvCxnSpPr>
        <p:spPr>
          <a:xfrm flipH="1">
            <a:off x="6093913" y="4792755"/>
            <a:ext cx="1010526" cy="4975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3" name="直线连接符 202"/>
          <p:cNvCxnSpPr>
            <a:stCxn id="199" idx="2"/>
            <a:endCxn id="198" idx="7"/>
          </p:cNvCxnSpPr>
          <p:nvPr/>
        </p:nvCxnSpPr>
        <p:spPr>
          <a:xfrm flipH="1">
            <a:off x="5775705" y="2496560"/>
            <a:ext cx="829981" cy="345171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4" name="直线连接符 203"/>
          <p:cNvCxnSpPr>
            <a:stCxn id="200" idx="3"/>
            <a:endCxn id="203" idx="7"/>
          </p:cNvCxnSpPr>
          <p:nvPr/>
        </p:nvCxnSpPr>
        <p:spPr>
          <a:xfrm flipH="1">
            <a:off x="6021826" y="3971954"/>
            <a:ext cx="662459" cy="674976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5" name="直线连接符 204"/>
          <p:cNvCxnSpPr>
            <a:stCxn id="201" idx="3"/>
            <a:endCxn id="200" idx="7"/>
          </p:cNvCxnSpPr>
          <p:nvPr/>
        </p:nvCxnSpPr>
        <p:spPr>
          <a:xfrm flipH="1">
            <a:off x="7032352" y="3311194"/>
            <a:ext cx="1312269" cy="269593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7" name="文本框 206"/>
          <p:cNvSpPr txBox="1"/>
          <p:nvPr/>
        </p:nvSpPr>
        <p:spPr>
          <a:xfrm>
            <a:off x="10151533" y="1955800"/>
            <a:ext cx="143086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Min PQ</a:t>
            </a:r>
          </a:p>
          <a:p>
            <a:r>
              <a:rPr kumimoji="1" lang="en-US" altLang="zh-CN" strike="sngStrike" dirty="0" smtClean="0"/>
              <a:t>(A, D): 1</a:t>
            </a:r>
          </a:p>
          <a:p>
            <a:r>
              <a:rPr kumimoji="1" lang="en-US" altLang="zh-CN" strike="sngStrike" dirty="0" smtClean="0"/>
              <a:t>(A, B): 2</a:t>
            </a:r>
          </a:p>
          <a:p>
            <a:r>
              <a:rPr kumimoji="1" lang="en-US" altLang="zh-CN" strike="sngStrike" dirty="0" smtClean="0"/>
              <a:t>(D, E): 2</a:t>
            </a:r>
          </a:p>
          <a:p>
            <a:r>
              <a:rPr kumimoji="1" lang="en-US" altLang="zh-CN" strike="sngStrike" dirty="0" smtClean="0"/>
              <a:t>(B, C): 2</a:t>
            </a:r>
          </a:p>
          <a:p>
            <a:r>
              <a:rPr kumimoji="1" lang="en-US" altLang="zh-CN" strike="sngStrike" dirty="0" smtClean="0"/>
              <a:t>(A, G): 3</a:t>
            </a:r>
          </a:p>
          <a:p>
            <a:r>
              <a:rPr kumimoji="1" lang="en-US" altLang="zh-CN" strike="sngStrike" dirty="0" smtClean="0"/>
              <a:t>(E, F): 3</a:t>
            </a:r>
          </a:p>
          <a:p>
            <a:r>
              <a:rPr kumimoji="1" lang="en-US" altLang="zh-CN" dirty="0" smtClean="0"/>
              <a:t>(A, E): 4</a:t>
            </a:r>
          </a:p>
          <a:p>
            <a:r>
              <a:rPr kumimoji="1" lang="en-US" altLang="zh-CN" dirty="0" smtClean="0"/>
              <a:t>(B, D): 4</a:t>
            </a:r>
          </a:p>
          <a:p>
            <a:r>
              <a:rPr kumimoji="1" lang="en-US" altLang="zh-CN" dirty="0" smtClean="0"/>
              <a:t>(A, C): 5</a:t>
            </a:r>
          </a:p>
        </p:txBody>
      </p:sp>
      <p:sp>
        <p:nvSpPr>
          <p:cNvPr id="208" name="文本框 207"/>
          <p:cNvSpPr txBox="1"/>
          <p:nvPr/>
        </p:nvSpPr>
        <p:spPr>
          <a:xfrm>
            <a:off x="1703808" y="3115610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1</a:t>
            </a:r>
            <a:endParaRPr kumimoji="1" lang="zh-CN" altLang="en-US" dirty="0"/>
          </a:p>
        </p:txBody>
      </p:sp>
      <p:sp>
        <p:nvSpPr>
          <p:cNvPr id="209" name="文本框 208"/>
          <p:cNvSpPr txBox="1"/>
          <p:nvPr/>
        </p:nvSpPr>
        <p:spPr>
          <a:xfrm>
            <a:off x="2414607" y="2888235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2</a:t>
            </a:r>
            <a:endParaRPr kumimoji="1" lang="zh-CN" altLang="en-US" dirty="0"/>
          </a:p>
        </p:txBody>
      </p:sp>
      <p:sp>
        <p:nvSpPr>
          <p:cNvPr id="210" name="文本框 209"/>
          <p:cNvSpPr txBox="1"/>
          <p:nvPr/>
        </p:nvSpPr>
        <p:spPr>
          <a:xfrm>
            <a:off x="3066927" y="3761473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3</a:t>
            </a:r>
            <a:endParaRPr kumimoji="1" lang="zh-CN" altLang="en-US" dirty="0"/>
          </a:p>
        </p:txBody>
      </p:sp>
      <p:sp>
        <p:nvSpPr>
          <p:cNvPr id="211" name="文本框 210"/>
          <p:cNvSpPr txBox="1"/>
          <p:nvPr/>
        </p:nvSpPr>
        <p:spPr>
          <a:xfrm>
            <a:off x="1703807" y="4027283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4</a:t>
            </a:r>
            <a:endParaRPr kumimoji="1" lang="zh-CN" altLang="en-US" dirty="0"/>
          </a:p>
        </p:txBody>
      </p:sp>
      <p:sp>
        <p:nvSpPr>
          <p:cNvPr id="212" name="文本框 211"/>
          <p:cNvSpPr txBox="1"/>
          <p:nvPr/>
        </p:nvSpPr>
        <p:spPr>
          <a:xfrm>
            <a:off x="3081766" y="3186057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5</a:t>
            </a:r>
            <a:endParaRPr kumimoji="1" lang="zh-CN" altLang="en-US" dirty="0"/>
          </a:p>
        </p:txBody>
      </p:sp>
      <p:sp>
        <p:nvSpPr>
          <p:cNvPr id="213" name="文本框 212"/>
          <p:cNvSpPr txBox="1"/>
          <p:nvPr/>
        </p:nvSpPr>
        <p:spPr>
          <a:xfrm>
            <a:off x="3109540" y="2555598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2</a:t>
            </a:r>
            <a:endParaRPr kumimoji="1" lang="zh-CN" altLang="en-US" dirty="0"/>
          </a:p>
        </p:txBody>
      </p:sp>
      <p:sp>
        <p:nvSpPr>
          <p:cNvPr id="214" name="文本框 213"/>
          <p:cNvSpPr txBox="1"/>
          <p:nvPr/>
        </p:nvSpPr>
        <p:spPr>
          <a:xfrm>
            <a:off x="969154" y="3755247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2</a:t>
            </a:r>
            <a:endParaRPr kumimoji="1" lang="zh-CN" altLang="en-US" dirty="0"/>
          </a:p>
        </p:txBody>
      </p:sp>
      <p:sp>
        <p:nvSpPr>
          <p:cNvPr id="215" name="文本框 214"/>
          <p:cNvSpPr txBox="1"/>
          <p:nvPr/>
        </p:nvSpPr>
        <p:spPr>
          <a:xfrm>
            <a:off x="2004594" y="4737417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3</a:t>
            </a:r>
            <a:endParaRPr kumimoji="1" lang="zh-CN" altLang="en-US" dirty="0"/>
          </a:p>
        </p:txBody>
      </p:sp>
      <p:sp>
        <p:nvSpPr>
          <p:cNvPr id="216" name="文本框 215"/>
          <p:cNvSpPr txBox="1"/>
          <p:nvPr/>
        </p:nvSpPr>
        <p:spPr>
          <a:xfrm>
            <a:off x="1632159" y="2334268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4</a:t>
            </a:r>
            <a:endParaRPr kumimoji="1" lang="zh-CN" altLang="en-US" dirty="0"/>
          </a:p>
        </p:txBody>
      </p:sp>
      <p:sp>
        <p:nvSpPr>
          <p:cNvPr id="3" name="椭圆 2"/>
          <p:cNvSpPr/>
          <p:nvPr/>
        </p:nvSpPr>
        <p:spPr>
          <a:xfrm>
            <a:off x="4895821" y="1875647"/>
            <a:ext cx="4273061" cy="3759200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667164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Think about Eager Prim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Lazy Prim</a:t>
            </a:r>
          </a:p>
          <a:p>
            <a:pPr lvl="1"/>
            <a:r>
              <a:rPr lang="en-US" altLang="zh-CN" dirty="0" err="1" smtClean="0"/>
              <a:t>elge</a:t>
            </a:r>
            <a:endParaRPr lang="en-US" altLang="zh-CN" dirty="0" smtClean="0"/>
          </a:p>
          <a:p>
            <a:pPr lvl="2"/>
            <a:r>
              <a:rPr lang="en-US" altLang="zh-CN" dirty="0" smtClean="0"/>
              <a:t>Textbook implementation (quiz answer)</a:t>
            </a:r>
          </a:p>
          <a:p>
            <a:pPr lvl="1"/>
            <a:r>
              <a:rPr lang="en-US" altLang="zh-CN" dirty="0" err="1"/>
              <a:t>v</a:t>
            </a:r>
            <a:r>
              <a:rPr lang="en-US" altLang="zh-CN" dirty="0" err="1" smtClean="0"/>
              <a:t>lge</a:t>
            </a:r>
            <a:r>
              <a:rPr lang="en-US" altLang="zh-CN" dirty="0" smtClean="0"/>
              <a:t> (simple optimization)</a:t>
            </a:r>
          </a:p>
          <a:p>
            <a:pPr lvl="2"/>
            <a:r>
              <a:rPr lang="en-US" altLang="zh-CN" dirty="0" smtClean="0"/>
              <a:t>For a graph which has v node, there are v-1 edges in the spanning tree</a:t>
            </a:r>
            <a:endParaRPr lang="en-US" altLang="zh-CN" dirty="0"/>
          </a:p>
          <a:p>
            <a:pPr lvl="2"/>
            <a:r>
              <a:rPr lang="en-US" altLang="zh-CN" i="1" dirty="0"/>
              <a:t>while (!</a:t>
            </a:r>
            <a:r>
              <a:rPr lang="en-US" altLang="zh-CN" i="1" dirty="0" err="1"/>
              <a:t>pq.isEmpty</a:t>
            </a:r>
            <a:r>
              <a:rPr lang="en-US" altLang="zh-CN" i="1" dirty="0" smtClean="0"/>
              <a:t>())</a:t>
            </a:r>
          </a:p>
          <a:p>
            <a:pPr lvl="3"/>
            <a:r>
              <a:rPr kumimoji="1" lang="en-US" altLang="zh-CN" i="1" dirty="0" smtClean="0"/>
              <a:t>// break the loop if there is already v-1 edges in the MST</a:t>
            </a:r>
          </a:p>
          <a:p>
            <a:r>
              <a:rPr kumimoji="1" lang="en-US" altLang="zh-CN" dirty="0" smtClean="0"/>
              <a:t>Eager Prim</a:t>
            </a:r>
          </a:p>
          <a:p>
            <a:pPr lvl="1"/>
            <a:r>
              <a:rPr kumimoji="1" lang="en-US" altLang="zh-CN" dirty="0" err="1"/>
              <a:t>v</a:t>
            </a:r>
            <a:r>
              <a:rPr kumimoji="1" lang="en-US" altLang="zh-CN" dirty="0" err="1" smtClean="0"/>
              <a:t>lgv</a:t>
            </a:r>
            <a:endParaRPr kumimoji="1" lang="en-US" altLang="zh-CN" dirty="0" smtClean="0"/>
          </a:p>
          <a:p>
            <a:pPr lvl="2"/>
            <a:r>
              <a:rPr kumimoji="1" lang="en-US" altLang="zh-CN" dirty="0" smtClean="0"/>
              <a:t>v edges in the </a:t>
            </a:r>
            <a:r>
              <a:rPr kumimoji="1" lang="en-US" altLang="zh-CN" dirty="0" err="1" smtClean="0"/>
              <a:t>MinPQ</a:t>
            </a:r>
            <a:r>
              <a:rPr kumimoji="1" lang="en-US" altLang="zh-CN" dirty="0" smtClean="0"/>
              <a:t> instead of e edges</a:t>
            </a:r>
          </a:p>
          <a:p>
            <a:pPr lvl="2"/>
            <a:r>
              <a:rPr kumimoji="1" lang="en-US" altLang="zh-CN" dirty="0" smtClean="0"/>
              <a:t>How?</a:t>
            </a:r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9288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Think about Eager Prim</a:t>
            </a:r>
            <a:endParaRPr kumimoji="1" lang="zh-CN" altLang="en-US" dirty="0"/>
          </a:p>
        </p:txBody>
      </p:sp>
      <p:sp>
        <p:nvSpPr>
          <p:cNvPr id="5" name="椭圆 4"/>
          <p:cNvSpPr/>
          <p:nvPr/>
        </p:nvSpPr>
        <p:spPr>
          <a:xfrm>
            <a:off x="932017" y="276071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D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6" name="椭圆 5"/>
          <p:cNvSpPr/>
          <p:nvPr/>
        </p:nvSpPr>
        <p:spPr>
          <a:xfrm>
            <a:off x="2182152" y="2219963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B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7" name="椭圆 6"/>
          <p:cNvSpPr/>
          <p:nvPr/>
        </p:nvSpPr>
        <p:spPr>
          <a:xfrm>
            <a:off x="2188663" y="3499774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A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8" name="椭圆 7"/>
          <p:cNvSpPr/>
          <p:nvPr/>
        </p:nvSpPr>
        <p:spPr>
          <a:xfrm>
            <a:off x="3869250" y="2859868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C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9" name="椭圆 8"/>
          <p:cNvSpPr/>
          <p:nvPr/>
        </p:nvSpPr>
        <p:spPr>
          <a:xfrm>
            <a:off x="3602878" y="401857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G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178137" y="456591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E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2680904" y="451615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F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cxnSp>
        <p:nvCxnSpPr>
          <p:cNvPr id="12" name="直线连接符 11"/>
          <p:cNvCxnSpPr>
            <a:stCxn id="10" idx="4"/>
            <a:endCxn id="15" idx="0"/>
          </p:cNvCxnSpPr>
          <p:nvPr/>
        </p:nvCxnSpPr>
        <p:spPr>
          <a:xfrm>
            <a:off x="1178137" y="3313911"/>
            <a:ext cx="246120" cy="1252005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线连接符 12"/>
          <p:cNvCxnSpPr>
            <a:stCxn id="10" idx="5"/>
            <a:endCxn id="12" idx="1"/>
          </p:cNvCxnSpPr>
          <p:nvPr/>
        </p:nvCxnSpPr>
        <p:spPr>
          <a:xfrm>
            <a:off x="1352170" y="3232898"/>
            <a:ext cx="908580" cy="34788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线连接符 13"/>
          <p:cNvCxnSpPr>
            <a:stCxn id="11" idx="4"/>
            <a:endCxn id="12" idx="0"/>
          </p:cNvCxnSpPr>
          <p:nvPr/>
        </p:nvCxnSpPr>
        <p:spPr>
          <a:xfrm>
            <a:off x="2428272" y="2773157"/>
            <a:ext cx="6512" cy="72661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线连接符 14"/>
          <p:cNvCxnSpPr>
            <a:stCxn id="11" idx="5"/>
            <a:endCxn id="13" idx="2"/>
          </p:cNvCxnSpPr>
          <p:nvPr/>
        </p:nvCxnSpPr>
        <p:spPr>
          <a:xfrm>
            <a:off x="2602305" y="2692143"/>
            <a:ext cx="1246693" cy="42346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线连接符 15"/>
          <p:cNvCxnSpPr>
            <a:stCxn id="12" idx="6"/>
            <a:endCxn id="14" idx="2"/>
          </p:cNvCxnSpPr>
          <p:nvPr/>
        </p:nvCxnSpPr>
        <p:spPr>
          <a:xfrm>
            <a:off x="2680904" y="3776371"/>
            <a:ext cx="921974" cy="51880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线连接符 16"/>
          <p:cNvCxnSpPr>
            <a:stCxn id="16" idx="2"/>
            <a:endCxn id="15" idx="6"/>
          </p:cNvCxnSpPr>
          <p:nvPr/>
        </p:nvCxnSpPr>
        <p:spPr>
          <a:xfrm flipH="1">
            <a:off x="1670378" y="4792755"/>
            <a:ext cx="1010526" cy="4975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线连接符 20"/>
          <p:cNvCxnSpPr>
            <a:stCxn id="11" idx="2"/>
            <a:endCxn id="10" idx="7"/>
          </p:cNvCxnSpPr>
          <p:nvPr/>
        </p:nvCxnSpPr>
        <p:spPr>
          <a:xfrm flipH="1">
            <a:off x="1352170" y="2496560"/>
            <a:ext cx="829981" cy="345171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线连接符 21"/>
          <p:cNvCxnSpPr>
            <a:stCxn id="12" idx="3"/>
            <a:endCxn id="15" idx="7"/>
          </p:cNvCxnSpPr>
          <p:nvPr/>
        </p:nvCxnSpPr>
        <p:spPr>
          <a:xfrm flipH="1">
            <a:off x="1598291" y="3971954"/>
            <a:ext cx="662459" cy="674976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线连接符 22"/>
          <p:cNvCxnSpPr>
            <a:stCxn id="13" idx="3"/>
            <a:endCxn id="12" idx="7"/>
          </p:cNvCxnSpPr>
          <p:nvPr/>
        </p:nvCxnSpPr>
        <p:spPr>
          <a:xfrm flipH="1">
            <a:off x="2608817" y="3311194"/>
            <a:ext cx="1312269" cy="269593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0" name="椭圆 189"/>
          <p:cNvSpPr/>
          <p:nvPr/>
        </p:nvSpPr>
        <p:spPr>
          <a:xfrm>
            <a:off x="5355552" y="276071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D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91" name="椭圆 190"/>
          <p:cNvSpPr/>
          <p:nvPr/>
        </p:nvSpPr>
        <p:spPr>
          <a:xfrm>
            <a:off x="6605687" y="2219963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b="1" dirty="0" smtClean="0">
                <a:solidFill>
                  <a:schemeClr val="tx1"/>
                </a:solidFill>
              </a:rPr>
              <a:t>B</a:t>
            </a:r>
            <a:endParaRPr kumimoji="1" lang="zh-CN" altLang="en-US" b="1" dirty="0">
              <a:solidFill>
                <a:schemeClr val="tx1"/>
              </a:solidFill>
            </a:endParaRPr>
          </a:p>
        </p:txBody>
      </p:sp>
      <p:sp>
        <p:nvSpPr>
          <p:cNvPr id="192" name="椭圆 191"/>
          <p:cNvSpPr/>
          <p:nvPr/>
        </p:nvSpPr>
        <p:spPr>
          <a:xfrm>
            <a:off x="6612198" y="3499774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A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93" name="椭圆 192"/>
          <p:cNvSpPr/>
          <p:nvPr/>
        </p:nvSpPr>
        <p:spPr>
          <a:xfrm>
            <a:off x="8292785" y="2859868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C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94" name="椭圆 193"/>
          <p:cNvSpPr/>
          <p:nvPr/>
        </p:nvSpPr>
        <p:spPr>
          <a:xfrm>
            <a:off x="8026413" y="401857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G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95" name="椭圆 194"/>
          <p:cNvSpPr/>
          <p:nvPr/>
        </p:nvSpPr>
        <p:spPr>
          <a:xfrm>
            <a:off x="5601672" y="456591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b="1" dirty="0" smtClean="0">
                <a:solidFill>
                  <a:schemeClr val="tx1"/>
                </a:solidFill>
              </a:rPr>
              <a:t>E</a:t>
            </a:r>
            <a:endParaRPr kumimoji="1" lang="zh-CN" altLang="en-US" b="1" dirty="0">
              <a:solidFill>
                <a:schemeClr val="tx1"/>
              </a:solidFill>
            </a:endParaRPr>
          </a:p>
        </p:txBody>
      </p:sp>
      <p:sp>
        <p:nvSpPr>
          <p:cNvPr id="196" name="椭圆 195"/>
          <p:cNvSpPr/>
          <p:nvPr/>
        </p:nvSpPr>
        <p:spPr>
          <a:xfrm>
            <a:off x="7104439" y="451615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F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cxnSp>
        <p:nvCxnSpPr>
          <p:cNvPr id="197" name="直线连接符 196"/>
          <p:cNvCxnSpPr>
            <a:stCxn id="198" idx="4"/>
            <a:endCxn id="203" idx="0"/>
          </p:cNvCxnSpPr>
          <p:nvPr/>
        </p:nvCxnSpPr>
        <p:spPr>
          <a:xfrm>
            <a:off x="5601672" y="3313911"/>
            <a:ext cx="246120" cy="1252005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8" name="直线连接符 197"/>
          <p:cNvCxnSpPr>
            <a:stCxn id="198" idx="5"/>
            <a:endCxn id="200" idx="1"/>
          </p:cNvCxnSpPr>
          <p:nvPr/>
        </p:nvCxnSpPr>
        <p:spPr>
          <a:xfrm>
            <a:off x="5775705" y="3232898"/>
            <a:ext cx="908580" cy="347889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9" name="直线连接符 198"/>
          <p:cNvCxnSpPr>
            <a:stCxn id="199" idx="4"/>
            <a:endCxn id="200" idx="0"/>
          </p:cNvCxnSpPr>
          <p:nvPr/>
        </p:nvCxnSpPr>
        <p:spPr>
          <a:xfrm>
            <a:off x="6851807" y="2773157"/>
            <a:ext cx="6512" cy="72661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0" name="直线连接符 199"/>
          <p:cNvCxnSpPr>
            <a:stCxn id="199" idx="5"/>
            <a:endCxn id="201" idx="2"/>
          </p:cNvCxnSpPr>
          <p:nvPr/>
        </p:nvCxnSpPr>
        <p:spPr>
          <a:xfrm>
            <a:off x="7025840" y="2692143"/>
            <a:ext cx="1246693" cy="42346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1" name="直线连接符 200"/>
          <p:cNvCxnSpPr>
            <a:stCxn id="200" idx="6"/>
            <a:endCxn id="202" idx="2"/>
          </p:cNvCxnSpPr>
          <p:nvPr/>
        </p:nvCxnSpPr>
        <p:spPr>
          <a:xfrm>
            <a:off x="7104439" y="3776371"/>
            <a:ext cx="921974" cy="51880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2" name="直线连接符 201"/>
          <p:cNvCxnSpPr>
            <a:stCxn id="204" idx="2"/>
            <a:endCxn id="203" idx="6"/>
          </p:cNvCxnSpPr>
          <p:nvPr/>
        </p:nvCxnSpPr>
        <p:spPr>
          <a:xfrm flipH="1">
            <a:off x="6093913" y="4792755"/>
            <a:ext cx="1010526" cy="4975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3" name="直线连接符 202"/>
          <p:cNvCxnSpPr>
            <a:stCxn id="199" idx="2"/>
            <a:endCxn id="198" idx="7"/>
          </p:cNvCxnSpPr>
          <p:nvPr/>
        </p:nvCxnSpPr>
        <p:spPr>
          <a:xfrm flipH="1">
            <a:off x="5775705" y="2496560"/>
            <a:ext cx="829981" cy="345171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4" name="直线连接符 203"/>
          <p:cNvCxnSpPr>
            <a:stCxn id="200" idx="3"/>
            <a:endCxn id="203" idx="7"/>
          </p:cNvCxnSpPr>
          <p:nvPr/>
        </p:nvCxnSpPr>
        <p:spPr>
          <a:xfrm flipH="1">
            <a:off x="6021826" y="3971954"/>
            <a:ext cx="662459" cy="674976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5" name="直线连接符 204"/>
          <p:cNvCxnSpPr>
            <a:stCxn id="201" idx="3"/>
            <a:endCxn id="200" idx="7"/>
          </p:cNvCxnSpPr>
          <p:nvPr/>
        </p:nvCxnSpPr>
        <p:spPr>
          <a:xfrm flipH="1">
            <a:off x="7032352" y="3311194"/>
            <a:ext cx="1312269" cy="269593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6" name="椭圆 205"/>
          <p:cNvSpPr/>
          <p:nvPr/>
        </p:nvSpPr>
        <p:spPr>
          <a:xfrm>
            <a:off x="4979319" y="2675818"/>
            <a:ext cx="2371240" cy="1571743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07" name="文本框 206"/>
          <p:cNvSpPr txBox="1"/>
          <p:nvPr/>
        </p:nvSpPr>
        <p:spPr>
          <a:xfrm>
            <a:off x="10151533" y="1955800"/>
            <a:ext cx="14308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Min PQ</a:t>
            </a:r>
          </a:p>
          <a:p>
            <a:r>
              <a:rPr kumimoji="1" lang="en-US" altLang="zh-CN" strike="sngStrike" dirty="0" smtClean="0"/>
              <a:t>(A, D): 1</a:t>
            </a:r>
          </a:p>
          <a:p>
            <a:r>
              <a:rPr kumimoji="1" lang="en-US" altLang="zh-CN" dirty="0" smtClean="0"/>
              <a:t>(A, B): 2</a:t>
            </a:r>
          </a:p>
          <a:p>
            <a:r>
              <a:rPr kumimoji="1" lang="en-US" altLang="zh-CN" b="1" dirty="0" smtClean="0"/>
              <a:t>(D, E): 2</a:t>
            </a:r>
          </a:p>
          <a:p>
            <a:r>
              <a:rPr kumimoji="1" lang="en-US" altLang="zh-CN" dirty="0" smtClean="0"/>
              <a:t>(A, G): 3</a:t>
            </a:r>
          </a:p>
          <a:p>
            <a:r>
              <a:rPr kumimoji="1" lang="en-US" altLang="zh-CN" dirty="0" smtClean="0"/>
              <a:t>(A, E): 4</a:t>
            </a:r>
          </a:p>
          <a:p>
            <a:r>
              <a:rPr kumimoji="1" lang="en-US" altLang="zh-CN" b="1" dirty="0" smtClean="0"/>
              <a:t>(B, D): 4</a:t>
            </a:r>
          </a:p>
          <a:p>
            <a:r>
              <a:rPr kumimoji="1" lang="en-US" altLang="zh-CN" dirty="0" smtClean="0"/>
              <a:t>(A, C): 5</a:t>
            </a:r>
          </a:p>
        </p:txBody>
      </p:sp>
      <p:sp>
        <p:nvSpPr>
          <p:cNvPr id="208" name="文本框 207"/>
          <p:cNvSpPr txBox="1"/>
          <p:nvPr/>
        </p:nvSpPr>
        <p:spPr>
          <a:xfrm>
            <a:off x="1703808" y="3115610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1</a:t>
            </a:r>
            <a:endParaRPr kumimoji="1" lang="zh-CN" altLang="en-US" dirty="0"/>
          </a:p>
        </p:txBody>
      </p:sp>
      <p:sp>
        <p:nvSpPr>
          <p:cNvPr id="209" name="文本框 208"/>
          <p:cNvSpPr txBox="1"/>
          <p:nvPr/>
        </p:nvSpPr>
        <p:spPr>
          <a:xfrm>
            <a:off x="2414607" y="2888235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2</a:t>
            </a:r>
            <a:endParaRPr kumimoji="1" lang="zh-CN" altLang="en-US" dirty="0"/>
          </a:p>
        </p:txBody>
      </p:sp>
      <p:sp>
        <p:nvSpPr>
          <p:cNvPr id="210" name="文本框 209"/>
          <p:cNvSpPr txBox="1"/>
          <p:nvPr/>
        </p:nvSpPr>
        <p:spPr>
          <a:xfrm>
            <a:off x="3066927" y="3761473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3</a:t>
            </a:r>
            <a:endParaRPr kumimoji="1" lang="zh-CN" altLang="en-US" dirty="0"/>
          </a:p>
        </p:txBody>
      </p:sp>
      <p:sp>
        <p:nvSpPr>
          <p:cNvPr id="211" name="文本框 210"/>
          <p:cNvSpPr txBox="1"/>
          <p:nvPr/>
        </p:nvSpPr>
        <p:spPr>
          <a:xfrm>
            <a:off x="1703807" y="4027283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4</a:t>
            </a:r>
            <a:endParaRPr kumimoji="1" lang="zh-CN" altLang="en-US" dirty="0"/>
          </a:p>
        </p:txBody>
      </p:sp>
      <p:sp>
        <p:nvSpPr>
          <p:cNvPr id="212" name="文本框 211"/>
          <p:cNvSpPr txBox="1"/>
          <p:nvPr/>
        </p:nvSpPr>
        <p:spPr>
          <a:xfrm>
            <a:off x="3081766" y="3186057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5</a:t>
            </a:r>
            <a:endParaRPr kumimoji="1" lang="zh-CN" altLang="en-US" dirty="0"/>
          </a:p>
        </p:txBody>
      </p:sp>
      <p:sp>
        <p:nvSpPr>
          <p:cNvPr id="213" name="文本框 212"/>
          <p:cNvSpPr txBox="1"/>
          <p:nvPr/>
        </p:nvSpPr>
        <p:spPr>
          <a:xfrm>
            <a:off x="3109540" y="2555598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2</a:t>
            </a:r>
            <a:endParaRPr kumimoji="1" lang="zh-CN" altLang="en-US" dirty="0"/>
          </a:p>
        </p:txBody>
      </p:sp>
      <p:sp>
        <p:nvSpPr>
          <p:cNvPr id="214" name="文本框 213"/>
          <p:cNvSpPr txBox="1"/>
          <p:nvPr/>
        </p:nvSpPr>
        <p:spPr>
          <a:xfrm>
            <a:off x="969154" y="3755247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2</a:t>
            </a:r>
            <a:endParaRPr kumimoji="1" lang="zh-CN" altLang="en-US" dirty="0"/>
          </a:p>
        </p:txBody>
      </p:sp>
      <p:sp>
        <p:nvSpPr>
          <p:cNvPr id="215" name="文本框 214"/>
          <p:cNvSpPr txBox="1"/>
          <p:nvPr/>
        </p:nvSpPr>
        <p:spPr>
          <a:xfrm>
            <a:off x="2004594" y="4737417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3</a:t>
            </a:r>
            <a:endParaRPr kumimoji="1" lang="zh-CN" altLang="en-US" dirty="0"/>
          </a:p>
        </p:txBody>
      </p:sp>
      <p:sp>
        <p:nvSpPr>
          <p:cNvPr id="216" name="文本框 215"/>
          <p:cNvSpPr txBox="1"/>
          <p:nvPr/>
        </p:nvSpPr>
        <p:spPr>
          <a:xfrm>
            <a:off x="1632159" y="2334268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4</a:t>
            </a:r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5355552" y="5319346"/>
            <a:ext cx="6672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b="1" dirty="0" smtClean="0">
                <a:solidFill>
                  <a:srgbClr val="FF0000"/>
                </a:solidFill>
              </a:rPr>
              <a:t>Is that necessary to keep both (A, B) and (B, D) in the </a:t>
            </a:r>
            <a:r>
              <a:rPr kumimoji="1" lang="en-US" altLang="zh-CN" b="1" dirty="0" err="1" smtClean="0">
                <a:solidFill>
                  <a:srgbClr val="FF0000"/>
                </a:solidFill>
              </a:rPr>
              <a:t>MinPQ</a:t>
            </a:r>
            <a:r>
              <a:rPr kumimoji="1" lang="en-US" altLang="zh-CN" b="1" dirty="0" smtClean="0">
                <a:solidFill>
                  <a:srgbClr val="FF0000"/>
                </a:solidFill>
              </a:rPr>
              <a:t>?</a:t>
            </a:r>
            <a:endParaRPr kumimoji="1"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5355553" y="5737078"/>
            <a:ext cx="6672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b="1" dirty="0" smtClean="0">
                <a:solidFill>
                  <a:srgbClr val="FF0000"/>
                </a:solidFill>
              </a:rPr>
              <a:t>Is that necessary to keep both (A, E) and (D, E) in the </a:t>
            </a:r>
            <a:r>
              <a:rPr kumimoji="1" lang="en-US" altLang="zh-CN" b="1" dirty="0" err="1" smtClean="0">
                <a:solidFill>
                  <a:srgbClr val="FF0000"/>
                </a:solidFill>
              </a:rPr>
              <a:t>MinPQ</a:t>
            </a:r>
            <a:r>
              <a:rPr kumimoji="1" lang="en-US" altLang="zh-CN" b="1" dirty="0" smtClean="0">
                <a:solidFill>
                  <a:srgbClr val="FF0000"/>
                </a:solidFill>
              </a:rPr>
              <a:t>?</a:t>
            </a:r>
            <a:endParaRPr kumimoji="1"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5505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Lazy Prim </a:t>
            </a:r>
            <a:r>
              <a:rPr kumimoji="1" lang="en-US" altLang="zh-CN" dirty="0" err="1" smtClean="0"/>
              <a:t>v.s</a:t>
            </a:r>
            <a:r>
              <a:rPr kumimoji="1" lang="en-US" altLang="zh-CN" dirty="0" smtClean="0"/>
              <a:t>. Eager Prim</a:t>
            </a:r>
            <a:endParaRPr kumimoji="1" lang="zh-CN" altLang="en-US" dirty="0"/>
          </a:p>
        </p:txBody>
      </p:sp>
      <p:sp>
        <p:nvSpPr>
          <p:cNvPr id="6" name="椭圆 5"/>
          <p:cNvSpPr/>
          <p:nvPr/>
        </p:nvSpPr>
        <p:spPr>
          <a:xfrm>
            <a:off x="838200" y="2319866"/>
            <a:ext cx="3911600" cy="325120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1493308" y="3283479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2509308" y="2892425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2514600" y="3817938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3863975" y="3340100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3663950" y="4193118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A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1693333" y="4588934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2914650" y="4552950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14" name="直线连接符 13"/>
          <p:cNvCxnSpPr>
            <a:stCxn id="8" idx="4"/>
            <a:endCxn id="13" idx="0"/>
          </p:cNvCxnSpPr>
          <p:nvPr/>
        </p:nvCxnSpPr>
        <p:spPr>
          <a:xfrm>
            <a:off x="1693333" y="3683529"/>
            <a:ext cx="200025" cy="905405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线连接符 14"/>
          <p:cNvCxnSpPr>
            <a:stCxn id="8" idx="5"/>
            <a:endCxn id="10" idx="1"/>
          </p:cNvCxnSpPr>
          <p:nvPr/>
        </p:nvCxnSpPr>
        <p:spPr>
          <a:xfrm>
            <a:off x="1834772" y="3624943"/>
            <a:ext cx="738414" cy="251581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线连接符 15"/>
          <p:cNvCxnSpPr>
            <a:stCxn id="9" idx="4"/>
            <a:endCxn id="10" idx="0"/>
          </p:cNvCxnSpPr>
          <p:nvPr/>
        </p:nvCxnSpPr>
        <p:spPr>
          <a:xfrm>
            <a:off x="2709333" y="3292475"/>
            <a:ext cx="5292" cy="525463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线连接符 16"/>
          <p:cNvCxnSpPr>
            <a:stCxn id="9" idx="5"/>
            <a:endCxn id="11" idx="2"/>
          </p:cNvCxnSpPr>
          <p:nvPr/>
        </p:nvCxnSpPr>
        <p:spPr>
          <a:xfrm>
            <a:off x="2850772" y="3233889"/>
            <a:ext cx="1013203" cy="306236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线连接符 17"/>
          <p:cNvCxnSpPr>
            <a:stCxn id="10" idx="6"/>
            <a:endCxn id="12" idx="2"/>
          </p:cNvCxnSpPr>
          <p:nvPr/>
        </p:nvCxnSpPr>
        <p:spPr>
          <a:xfrm>
            <a:off x="2914650" y="4017963"/>
            <a:ext cx="749300" cy="375180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线连接符 18"/>
          <p:cNvCxnSpPr>
            <a:stCxn id="14" idx="2"/>
            <a:endCxn id="13" idx="6"/>
          </p:cNvCxnSpPr>
          <p:nvPr/>
        </p:nvCxnSpPr>
        <p:spPr>
          <a:xfrm flipH="1">
            <a:off x="2093383" y="4752975"/>
            <a:ext cx="821267" cy="35984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椭圆 21"/>
          <p:cNvSpPr/>
          <p:nvPr/>
        </p:nvSpPr>
        <p:spPr>
          <a:xfrm>
            <a:off x="5499100" y="4022045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W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9" name="直线连接符 28"/>
          <p:cNvCxnSpPr>
            <a:endCxn id="11" idx="6"/>
          </p:cNvCxnSpPr>
          <p:nvPr/>
        </p:nvCxnSpPr>
        <p:spPr>
          <a:xfrm flipH="1">
            <a:off x="4064000" y="4222070"/>
            <a:ext cx="1435101" cy="1710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线连接符 29"/>
          <p:cNvCxnSpPr>
            <a:stCxn id="35" idx="2"/>
            <a:endCxn id="10" idx="6"/>
          </p:cNvCxnSpPr>
          <p:nvPr/>
        </p:nvCxnSpPr>
        <p:spPr>
          <a:xfrm flipH="1">
            <a:off x="4264025" y="3460221"/>
            <a:ext cx="660400" cy="7990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线连接符 30"/>
          <p:cNvCxnSpPr>
            <a:stCxn id="9" idx="2"/>
            <a:endCxn id="8" idx="7"/>
          </p:cNvCxnSpPr>
          <p:nvPr/>
        </p:nvCxnSpPr>
        <p:spPr>
          <a:xfrm flipH="1">
            <a:off x="1834772" y="3092450"/>
            <a:ext cx="674536" cy="24961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线连接符 31"/>
          <p:cNvCxnSpPr>
            <a:stCxn id="10" idx="3"/>
            <a:endCxn id="13" idx="7"/>
          </p:cNvCxnSpPr>
          <p:nvPr/>
        </p:nvCxnSpPr>
        <p:spPr>
          <a:xfrm flipH="1">
            <a:off x="2034797" y="4159402"/>
            <a:ext cx="538389" cy="48811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线连接符 32"/>
          <p:cNvCxnSpPr>
            <a:stCxn id="11" idx="3"/>
            <a:endCxn id="10" idx="7"/>
          </p:cNvCxnSpPr>
          <p:nvPr/>
        </p:nvCxnSpPr>
        <p:spPr>
          <a:xfrm flipH="1">
            <a:off x="2856064" y="3681564"/>
            <a:ext cx="1066497" cy="19496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椭圆 34"/>
          <p:cNvSpPr/>
          <p:nvPr/>
        </p:nvSpPr>
        <p:spPr>
          <a:xfrm>
            <a:off x="4924425" y="3260196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>
                <a:solidFill>
                  <a:schemeClr val="tx1"/>
                </a:solidFill>
              </a:rPr>
              <a:t>V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cxnSp>
        <p:nvCxnSpPr>
          <p:cNvPr id="39" name="直线连接符 38"/>
          <p:cNvCxnSpPr>
            <a:stCxn id="22" idx="0"/>
            <a:endCxn id="35" idx="5"/>
          </p:cNvCxnSpPr>
          <p:nvPr/>
        </p:nvCxnSpPr>
        <p:spPr>
          <a:xfrm flipH="1" flipV="1">
            <a:off x="5265889" y="3601660"/>
            <a:ext cx="433236" cy="42038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文本框 46"/>
          <p:cNvSpPr txBox="1"/>
          <p:nvPr/>
        </p:nvSpPr>
        <p:spPr>
          <a:xfrm>
            <a:off x="4264025" y="1719640"/>
            <a:ext cx="27385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After putting V into to MST, both of the edges associated with W are in the priority queue</a:t>
            </a:r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6928908" y="862439"/>
            <a:ext cx="50800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dirty="0" smtClean="0"/>
              <a:t>Is that necessary?</a:t>
            </a:r>
          </a:p>
          <a:p>
            <a:endParaRPr kumimoji="1" lang="en-US" altLang="zh-CN" sz="2400" dirty="0" smtClean="0"/>
          </a:p>
          <a:p>
            <a:r>
              <a:rPr kumimoji="1" lang="en-US" altLang="zh-CN" sz="2400" dirty="0" smtClean="0"/>
              <a:t>We already have &lt;A,W&gt; in the PQ, now we want to add &lt;V,W&gt; to the PQ. One of the edge is redundant since they connected to the same vertex W. We only need the smaller of the two since we are looking for minimum-weight crossing edge.</a:t>
            </a:r>
          </a:p>
          <a:p>
            <a:endParaRPr kumimoji="1" lang="en-US" altLang="zh-CN" sz="2400" dirty="0"/>
          </a:p>
          <a:p>
            <a:r>
              <a:rPr kumimoji="1" lang="en-US" altLang="zh-CN" sz="2400" dirty="0" smtClean="0"/>
              <a:t>How about this, we store &lt;?,W&gt; in the PQ, &lt;?,W&gt; denotes the minimum weight from MST to non-MST vertex W. (</a:t>
            </a:r>
            <a:r>
              <a:rPr kumimoji="1" lang="en-US" altLang="zh-CN" sz="2400" dirty="0" err="1" smtClean="0"/>
              <a:t>EdgeTo</a:t>
            </a:r>
            <a:r>
              <a:rPr kumimoji="1" lang="en-US" altLang="zh-CN" sz="2400" dirty="0" smtClean="0"/>
              <a:t>[w] and </a:t>
            </a:r>
            <a:r>
              <a:rPr kumimoji="1" lang="en-US" altLang="zh-CN" sz="2400" dirty="0" err="1" smtClean="0"/>
              <a:t>distTo</a:t>
            </a:r>
            <a:r>
              <a:rPr kumimoji="1" lang="en-US" altLang="zh-CN" sz="2400" dirty="0" smtClean="0"/>
              <a:t>[w])</a:t>
            </a:r>
          </a:p>
        </p:txBody>
      </p:sp>
    </p:spTree>
    <p:extLst>
      <p:ext uri="{BB962C8B-B14F-4D97-AF65-F5344CB8AC3E}">
        <p14:creationId xmlns:p14="http://schemas.microsoft.com/office/powerpoint/2010/main" val="176873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Lazy Prim </a:t>
            </a:r>
            <a:r>
              <a:rPr kumimoji="1" lang="en-US" altLang="zh-CN" dirty="0" err="1" smtClean="0"/>
              <a:t>v.s</a:t>
            </a:r>
            <a:r>
              <a:rPr kumimoji="1" lang="en-US" altLang="zh-CN" dirty="0" smtClean="0"/>
              <a:t>. Eager Prim</a:t>
            </a:r>
            <a:endParaRPr kumimoji="1" lang="zh-CN" altLang="en-US" dirty="0"/>
          </a:p>
        </p:txBody>
      </p:sp>
      <p:sp>
        <p:nvSpPr>
          <p:cNvPr id="6" name="椭圆 5"/>
          <p:cNvSpPr/>
          <p:nvPr/>
        </p:nvSpPr>
        <p:spPr>
          <a:xfrm>
            <a:off x="838200" y="2319866"/>
            <a:ext cx="3911600" cy="325120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1493308" y="3283479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2509308" y="2892425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2514600" y="3817938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3863975" y="3340100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3663950" y="4193118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A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1693333" y="4588934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2914650" y="4552950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14" name="直线连接符 13"/>
          <p:cNvCxnSpPr>
            <a:stCxn id="8" idx="4"/>
            <a:endCxn id="13" idx="0"/>
          </p:cNvCxnSpPr>
          <p:nvPr/>
        </p:nvCxnSpPr>
        <p:spPr>
          <a:xfrm>
            <a:off x="1693333" y="3683529"/>
            <a:ext cx="200025" cy="905405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线连接符 14"/>
          <p:cNvCxnSpPr>
            <a:stCxn id="8" idx="5"/>
            <a:endCxn id="10" idx="1"/>
          </p:cNvCxnSpPr>
          <p:nvPr/>
        </p:nvCxnSpPr>
        <p:spPr>
          <a:xfrm>
            <a:off x="1834772" y="3624943"/>
            <a:ext cx="738414" cy="251581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线连接符 15"/>
          <p:cNvCxnSpPr>
            <a:stCxn id="9" idx="4"/>
            <a:endCxn id="10" idx="0"/>
          </p:cNvCxnSpPr>
          <p:nvPr/>
        </p:nvCxnSpPr>
        <p:spPr>
          <a:xfrm>
            <a:off x="2709333" y="3292475"/>
            <a:ext cx="5292" cy="525463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线连接符 16"/>
          <p:cNvCxnSpPr>
            <a:stCxn id="9" idx="5"/>
            <a:endCxn id="11" idx="2"/>
          </p:cNvCxnSpPr>
          <p:nvPr/>
        </p:nvCxnSpPr>
        <p:spPr>
          <a:xfrm>
            <a:off x="2850772" y="3233889"/>
            <a:ext cx="1013203" cy="306236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线连接符 17"/>
          <p:cNvCxnSpPr>
            <a:stCxn id="10" idx="6"/>
            <a:endCxn id="12" idx="2"/>
          </p:cNvCxnSpPr>
          <p:nvPr/>
        </p:nvCxnSpPr>
        <p:spPr>
          <a:xfrm>
            <a:off x="2914650" y="4017963"/>
            <a:ext cx="749300" cy="375180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线连接符 18"/>
          <p:cNvCxnSpPr>
            <a:stCxn id="14" idx="2"/>
            <a:endCxn id="13" idx="6"/>
          </p:cNvCxnSpPr>
          <p:nvPr/>
        </p:nvCxnSpPr>
        <p:spPr>
          <a:xfrm flipH="1">
            <a:off x="2093383" y="4752975"/>
            <a:ext cx="821267" cy="35984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椭圆 21"/>
          <p:cNvSpPr/>
          <p:nvPr/>
        </p:nvSpPr>
        <p:spPr>
          <a:xfrm>
            <a:off x="5499100" y="4022045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W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9" name="直线连接符 28"/>
          <p:cNvCxnSpPr>
            <a:endCxn id="11" idx="6"/>
          </p:cNvCxnSpPr>
          <p:nvPr/>
        </p:nvCxnSpPr>
        <p:spPr>
          <a:xfrm flipH="1">
            <a:off x="4064000" y="4222070"/>
            <a:ext cx="1435101" cy="1710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线连接符 29"/>
          <p:cNvCxnSpPr>
            <a:stCxn id="35" idx="2"/>
            <a:endCxn id="10" idx="6"/>
          </p:cNvCxnSpPr>
          <p:nvPr/>
        </p:nvCxnSpPr>
        <p:spPr>
          <a:xfrm flipH="1">
            <a:off x="4264025" y="3460221"/>
            <a:ext cx="660400" cy="7990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线连接符 30"/>
          <p:cNvCxnSpPr>
            <a:stCxn id="9" idx="2"/>
            <a:endCxn id="8" idx="7"/>
          </p:cNvCxnSpPr>
          <p:nvPr/>
        </p:nvCxnSpPr>
        <p:spPr>
          <a:xfrm flipH="1">
            <a:off x="1834772" y="3092450"/>
            <a:ext cx="674536" cy="24961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线连接符 31"/>
          <p:cNvCxnSpPr>
            <a:stCxn id="10" idx="3"/>
            <a:endCxn id="13" idx="7"/>
          </p:cNvCxnSpPr>
          <p:nvPr/>
        </p:nvCxnSpPr>
        <p:spPr>
          <a:xfrm flipH="1">
            <a:off x="2034797" y="4159402"/>
            <a:ext cx="538389" cy="48811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线连接符 32"/>
          <p:cNvCxnSpPr>
            <a:stCxn id="11" idx="3"/>
            <a:endCxn id="10" idx="7"/>
          </p:cNvCxnSpPr>
          <p:nvPr/>
        </p:nvCxnSpPr>
        <p:spPr>
          <a:xfrm flipH="1">
            <a:off x="2856064" y="3681564"/>
            <a:ext cx="1066497" cy="19496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椭圆 34"/>
          <p:cNvSpPr/>
          <p:nvPr/>
        </p:nvSpPr>
        <p:spPr>
          <a:xfrm>
            <a:off x="4924425" y="3260196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>
                <a:solidFill>
                  <a:schemeClr val="tx1"/>
                </a:solidFill>
              </a:rPr>
              <a:t>V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cxnSp>
        <p:nvCxnSpPr>
          <p:cNvPr id="39" name="直线连接符 38"/>
          <p:cNvCxnSpPr>
            <a:stCxn id="22" idx="0"/>
            <a:endCxn id="35" idx="5"/>
          </p:cNvCxnSpPr>
          <p:nvPr/>
        </p:nvCxnSpPr>
        <p:spPr>
          <a:xfrm flipH="1" flipV="1">
            <a:off x="5265889" y="3601660"/>
            <a:ext cx="433236" cy="42038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文本框 46"/>
          <p:cNvSpPr txBox="1"/>
          <p:nvPr/>
        </p:nvSpPr>
        <p:spPr>
          <a:xfrm>
            <a:off x="4264025" y="1719640"/>
            <a:ext cx="27385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After putting V into to MST, both of the edges associated with W are in the priority queue</a:t>
            </a:r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6951134" y="1027906"/>
            <a:ext cx="50800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dirty="0" smtClean="0"/>
              <a:t>Is that necessary?</a:t>
            </a:r>
          </a:p>
          <a:p>
            <a:endParaRPr kumimoji="1" lang="en-US" altLang="zh-CN" sz="2400" dirty="0"/>
          </a:p>
          <a:p>
            <a:r>
              <a:rPr kumimoji="1" lang="en-US" altLang="zh-CN" sz="2400" dirty="0" smtClean="0"/>
              <a:t>When we want to put &lt;V,W&gt; into the PQ, we search for index key W to see if &lt;?,W&gt; exists.</a:t>
            </a:r>
          </a:p>
          <a:p>
            <a:endParaRPr kumimoji="1" lang="en-US" altLang="zh-CN" sz="2400" dirty="0"/>
          </a:p>
          <a:p>
            <a:r>
              <a:rPr kumimoji="1" lang="en-US" altLang="zh-CN" sz="2400" dirty="0" smtClean="0"/>
              <a:t>Therefore, we need to use a </a:t>
            </a:r>
            <a:r>
              <a:rPr kumimoji="1" lang="en-US" altLang="zh-CN" sz="2400" dirty="0" err="1" smtClean="0"/>
              <a:t>IndexPriority</a:t>
            </a:r>
            <a:r>
              <a:rPr kumimoji="1" lang="en-US" altLang="zh-CN" sz="2400" dirty="0" smtClean="0"/>
              <a:t> Queue. In which the vertex numbers (e.g. W) are the index key and the weights are the sorting key.</a:t>
            </a:r>
          </a:p>
        </p:txBody>
      </p:sp>
    </p:spTree>
    <p:extLst>
      <p:ext uri="{BB962C8B-B14F-4D97-AF65-F5344CB8AC3E}">
        <p14:creationId xmlns:p14="http://schemas.microsoft.com/office/powerpoint/2010/main" val="178324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Lazy Prim </a:t>
            </a:r>
            <a:r>
              <a:rPr kumimoji="1" lang="en-US" altLang="zh-CN" dirty="0" err="1" smtClean="0"/>
              <a:t>v.s</a:t>
            </a:r>
            <a:r>
              <a:rPr kumimoji="1" lang="en-US" altLang="zh-CN" dirty="0" smtClean="0"/>
              <a:t>. Eager Prim</a:t>
            </a:r>
            <a:endParaRPr kumimoji="1" lang="zh-CN" altLang="en-US" dirty="0"/>
          </a:p>
        </p:txBody>
      </p:sp>
      <p:sp>
        <p:nvSpPr>
          <p:cNvPr id="6" name="椭圆 5"/>
          <p:cNvSpPr/>
          <p:nvPr/>
        </p:nvSpPr>
        <p:spPr>
          <a:xfrm>
            <a:off x="127012" y="2472267"/>
            <a:ext cx="3886201" cy="3098799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782121" y="3283479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1798121" y="2892425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1803413" y="3817938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3152788" y="3340100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2952763" y="4193118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A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982146" y="4588934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2203463" y="4552950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14" name="直线连接符 13"/>
          <p:cNvCxnSpPr>
            <a:stCxn id="8" idx="4"/>
            <a:endCxn id="13" idx="0"/>
          </p:cNvCxnSpPr>
          <p:nvPr/>
        </p:nvCxnSpPr>
        <p:spPr>
          <a:xfrm>
            <a:off x="982146" y="3683529"/>
            <a:ext cx="200025" cy="905405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线连接符 14"/>
          <p:cNvCxnSpPr>
            <a:stCxn id="8" idx="5"/>
            <a:endCxn id="10" idx="1"/>
          </p:cNvCxnSpPr>
          <p:nvPr/>
        </p:nvCxnSpPr>
        <p:spPr>
          <a:xfrm>
            <a:off x="1123585" y="3624943"/>
            <a:ext cx="738414" cy="251581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线连接符 15"/>
          <p:cNvCxnSpPr>
            <a:stCxn id="9" idx="4"/>
            <a:endCxn id="10" idx="0"/>
          </p:cNvCxnSpPr>
          <p:nvPr/>
        </p:nvCxnSpPr>
        <p:spPr>
          <a:xfrm>
            <a:off x="1998146" y="3292475"/>
            <a:ext cx="5292" cy="525463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线连接符 16"/>
          <p:cNvCxnSpPr>
            <a:stCxn id="9" idx="5"/>
            <a:endCxn id="11" idx="2"/>
          </p:cNvCxnSpPr>
          <p:nvPr/>
        </p:nvCxnSpPr>
        <p:spPr>
          <a:xfrm>
            <a:off x="2139585" y="3233889"/>
            <a:ext cx="1013203" cy="306236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线连接符 17"/>
          <p:cNvCxnSpPr>
            <a:stCxn id="10" idx="6"/>
            <a:endCxn id="12" idx="2"/>
          </p:cNvCxnSpPr>
          <p:nvPr/>
        </p:nvCxnSpPr>
        <p:spPr>
          <a:xfrm>
            <a:off x="2203463" y="4017963"/>
            <a:ext cx="749300" cy="375180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线连接符 18"/>
          <p:cNvCxnSpPr>
            <a:stCxn id="14" idx="2"/>
            <a:endCxn id="13" idx="6"/>
          </p:cNvCxnSpPr>
          <p:nvPr/>
        </p:nvCxnSpPr>
        <p:spPr>
          <a:xfrm flipH="1">
            <a:off x="1382196" y="4752975"/>
            <a:ext cx="821267" cy="35984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椭圆 21"/>
          <p:cNvSpPr/>
          <p:nvPr/>
        </p:nvSpPr>
        <p:spPr>
          <a:xfrm>
            <a:off x="4787913" y="4022045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W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9" name="直线连接符 28"/>
          <p:cNvCxnSpPr>
            <a:endCxn id="11" idx="6"/>
          </p:cNvCxnSpPr>
          <p:nvPr/>
        </p:nvCxnSpPr>
        <p:spPr>
          <a:xfrm flipH="1">
            <a:off x="3352813" y="4222070"/>
            <a:ext cx="1435101" cy="1710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线连接符 29"/>
          <p:cNvCxnSpPr>
            <a:stCxn id="35" idx="2"/>
            <a:endCxn id="10" idx="6"/>
          </p:cNvCxnSpPr>
          <p:nvPr/>
        </p:nvCxnSpPr>
        <p:spPr>
          <a:xfrm flipH="1">
            <a:off x="3552838" y="3460221"/>
            <a:ext cx="660400" cy="7990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线连接符 30"/>
          <p:cNvCxnSpPr>
            <a:stCxn id="9" idx="2"/>
            <a:endCxn id="8" idx="7"/>
          </p:cNvCxnSpPr>
          <p:nvPr/>
        </p:nvCxnSpPr>
        <p:spPr>
          <a:xfrm flipH="1">
            <a:off x="1123585" y="3092450"/>
            <a:ext cx="674536" cy="24961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线连接符 31"/>
          <p:cNvCxnSpPr>
            <a:stCxn id="10" idx="3"/>
            <a:endCxn id="13" idx="7"/>
          </p:cNvCxnSpPr>
          <p:nvPr/>
        </p:nvCxnSpPr>
        <p:spPr>
          <a:xfrm flipH="1">
            <a:off x="1323610" y="4159402"/>
            <a:ext cx="538389" cy="48811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线连接符 32"/>
          <p:cNvCxnSpPr>
            <a:stCxn id="11" idx="3"/>
            <a:endCxn id="10" idx="7"/>
          </p:cNvCxnSpPr>
          <p:nvPr/>
        </p:nvCxnSpPr>
        <p:spPr>
          <a:xfrm flipH="1">
            <a:off x="2144877" y="3681564"/>
            <a:ext cx="1066497" cy="19496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椭圆 34"/>
          <p:cNvSpPr/>
          <p:nvPr/>
        </p:nvSpPr>
        <p:spPr>
          <a:xfrm>
            <a:off x="4213238" y="3260196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>
                <a:solidFill>
                  <a:schemeClr val="tx1"/>
                </a:solidFill>
              </a:rPr>
              <a:t>V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cxnSp>
        <p:nvCxnSpPr>
          <p:cNvPr id="39" name="直线连接符 38"/>
          <p:cNvCxnSpPr>
            <a:stCxn id="22" idx="0"/>
            <a:endCxn id="35" idx="5"/>
          </p:cNvCxnSpPr>
          <p:nvPr/>
        </p:nvCxnSpPr>
        <p:spPr>
          <a:xfrm flipH="1" flipV="1">
            <a:off x="4554702" y="3601660"/>
            <a:ext cx="433236" cy="42038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5709720" y="1462753"/>
            <a:ext cx="649989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private </a:t>
            </a:r>
            <a:r>
              <a:rPr lang="en-US" altLang="zh-CN" sz="2400" dirty="0"/>
              <a:t>void scan(</a:t>
            </a:r>
            <a:r>
              <a:rPr lang="en-US" altLang="zh-CN" sz="2400" dirty="0" err="1"/>
              <a:t>EdgeWeightedGraph</a:t>
            </a:r>
            <a:r>
              <a:rPr lang="en-US" altLang="zh-CN" sz="2400" dirty="0"/>
              <a:t> G, </a:t>
            </a:r>
            <a:r>
              <a:rPr lang="en-US" altLang="zh-CN" sz="2400" dirty="0" err="1"/>
              <a:t>int</a:t>
            </a:r>
            <a:r>
              <a:rPr lang="en-US" altLang="zh-CN" sz="2400" dirty="0"/>
              <a:t> v) {</a:t>
            </a:r>
          </a:p>
          <a:p>
            <a:r>
              <a:rPr lang="da-DK" altLang="zh-CN" sz="2400" dirty="0"/>
              <a:t>        marked[v] = true;</a:t>
            </a:r>
          </a:p>
          <a:p>
            <a:r>
              <a:rPr lang="pt-BR" altLang="zh-CN" sz="2400" dirty="0"/>
              <a:t>        for (Edge e : </a:t>
            </a:r>
            <a:r>
              <a:rPr lang="pt-BR" altLang="zh-CN" sz="2400" dirty="0" err="1"/>
              <a:t>G.adj</a:t>
            </a:r>
            <a:r>
              <a:rPr lang="pt-BR" altLang="zh-CN" sz="2400" dirty="0"/>
              <a:t>(</a:t>
            </a:r>
            <a:r>
              <a:rPr lang="pt-BR" altLang="zh-CN" sz="2400" dirty="0" err="1"/>
              <a:t>v</a:t>
            </a:r>
            <a:r>
              <a:rPr lang="pt-BR" altLang="zh-CN" sz="2400" dirty="0"/>
              <a:t>)) {</a:t>
            </a:r>
          </a:p>
          <a:p>
            <a:r>
              <a:rPr lang="pl-PL" altLang="zh-CN" sz="2400" dirty="0"/>
              <a:t>            </a:t>
            </a:r>
            <a:r>
              <a:rPr lang="pl-PL" altLang="zh-CN" sz="2400" dirty="0" err="1"/>
              <a:t>int</a:t>
            </a:r>
            <a:r>
              <a:rPr lang="pl-PL" altLang="zh-CN" sz="2400" dirty="0"/>
              <a:t> w = </a:t>
            </a:r>
            <a:r>
              <a:rPr lang="pl-PL" altLang="zh-CN" sz="2400" dirty="0" err="1"/>
              <a:t>e.other</a:t>
            </a:r>
            <a:r>
              <a:rPr lang="pl-PL" altLang="zh-CN" sz="2400" dirty="0"/>
              <a:t>(v);</a:t>
            </a:r>
          </a:p>
          <a:p>
            <a:r>
              <a:rPr lang="en-US" altLang="zh-CN" sz="2400" dirty="0"/>
              <a:t>            if (marked[w]) </a:t>
            </a:r>
            <a:r>
              <a:rPr lang="en-US" altLang="zh-CN" sz="2400" dirty="0" smtClean="0"/>
              <a:t>continue</a:t>
            </a:r>
          </a:p>
          <a:p>
            <a:r>
              <a:rPr lang="en-US" altLang="zh-CN" sz="2400" dirty="0" smtClean="0"/>
              <a:t>            </a:t>
            </a:r>
            <a:r>
              <a:rPr lang="en-US" altLang="zh-CN" sz="2400" b="1" dirty="0"/>
              <a:t>if (</a:t>
            </a:r>
            <a:r>
              <a:rPr lang="en-US" altLang="zh-CN" sz="2400" b="1" dirty="0" err="1"/>
              <a:t>e.weight</a:t>
            </a:r>
            <a:r>
              <a:rPr lang="en-US" altLang="zh-CN" sz="2400" b="1" dirty="0"/>
              <a:t>() &lt; </a:t>
            </a:r>
            <a:r>
              <a:rPr lang="en-US" altLang="zh-CN" sz="2400" b="1" dirty="0" err="1"/>
              <a:t>distTo</a:t>
            </a:r>
            <a:r>
              <a:rPr lang="en-US" altLang="zh-CN" sz="2400" b="1" dirty="0"/>
              <a:t>[w]) </a:t>
            </a:r>
            <a:r>
              <a:rPr lang="en-US" altLang="zh-CN" sz="2400" dirty="0"/>
              <a:t>{</a:t>
            </a:r>
          </a:p>
          <a:p>
            <a:r>
              <a:rPr lang="en-US" altLang="zh-CN" sz="2400" dirty="0"/>
              <a:t>                </a:t>
            </a:r>
            <a:r>
              <a:rPr lang="en-US" altLang="zh-CN" sz="2400" dirty="0" err="1"/>
              <a:t>distTo</a:t>
            </a:r>
            <a:r>
              <a:rPr lang="en-US" altLang="zh-CN" sz="2400" dirty="0"/>
              <a:t>[w] = </a:t>
            </a:r>
            <a:r>
              <a:rPr lang="en-US" altLang="zh-CN" sz="2400" dirty="0" err="1"/>
              <a:t>e.weight</a:t>
            </a:r>
            <a:r>
              <a:rPr lang="en-US" altLang="zh-CN" sz="2400" dirty="0"/>
              <a:t>();</a:t>
            </a:r>
          </a:p>
          <a:p>
            <a:r>
              <a:rPr lang="pl-PL" altLang="zh-CN" sz="2400" dirty="0"/>
              <a:t>                </a:t>
            </a:r>
            <a:r>
              <a:rPr lang="pl-PL" altLang="zh-CN" sz="2400" dirty="0" err="1"/>
              <a:t>edgeTo</a:t>
            </a:r>
            <a:r>
              <a:rPr lang="pl-PL" altLang="zh-CN" sz="2400" dirty="0"/>
              <a:t>[w] = e;</a:t>
            </a:r>
          </a:p>
          <a:p>
            <a:r>
              <a:rPr lang="pl-PL" altLang="zh-CN" sz="2400" dirty="0"/>
              <a:t>                </a:t>
            </a:r>
            <a:r>
              <a:rPr lang="pl-PL" altLang="zh-CN" sz="2400" dirty="0" err="1"/>
              <a:t>if</a:t>
            </a:r>
            <a:r>
              <a:rPr lang="pl-PL" altLang="zh-CN" sz="2400" dirty="0"/>
              <a:t> (</a:t>
            </a:r>
            <a:r>
              <a:rPr lang="pl-PL" altLang="zh-CN" sz="2400" dirty="0" err="1"/>
              <a:t>pq.contains</a:t>
            </a:r>
            <a:r>
              <a:rPr lang="pl-PL" altLang="zh-CN" sz="2400" dirty="0"/>
              <a:t>(w)) </a:t>
            </a:r>
            <a:endParaRPr lang="pl-PL" altLang="zh-CN" sz="2400" dirty="0" smtClean="0"/>
          </a:p>
          <a:p>
            <a:r>
              <a:rPr lang="pl-PL" altLang="zh-CN" sz="2400" dirty="0"/>
              <a:t> </a:t>
            </a:r>
            <a:r>
              <a:rPr lang="pl-PL" altLang="zh-CN" sz="2400" dirty="0" smtClean="0"/>
              <a:t>                   </a:t>
            </a:r>
            <a:r>
              <a:rPr lang="pl-PL" altLang="zh-CN" sz="2400" dirty="0" err="1" smtClean="0"/>
              <a:t>pq.changeKey</a:t>
            </a:r>
            <a:r>
              <a:rPr lang="pl-PL" altLang="zh-CN" sz="2400" dirty="0" smtClean="0"/>
              <a:t>(w</a:t>
            </a:r>
            <a:r>
              <a:rPr lang="pl-PL" altLang="zh-CN" sz="2400" dirty="0"/>
              <a:t>, </a:t>
            </a:r>
            <a:r>
              <a:rPr lang="pl-PL" altLang="zh-CN" sz="2400" dirty="0" err="1"/>
              <a:t>distTo</a:t>
            </a:r>
            <a:r>
              <a:rPr lang="pl-PL" altLang="zh-CN" sz="2400" dirty="0"/>
              <a:t>[w]);</a:t>
            </a:r>
          </a:p>
          <a:p>
            <a:r>
              <a:rPr lang="nb-NO" altLang="zh-CN" sz="2400" dirty="0"/>
              <a:t>                </a:t>
            </a:r>
            <a:r>
              <a:rPr lang="nb-NO" altLang="zh-CN" sz="2400" dirty="0" err="1" smtClean="0"/>
              <a:t>else</a:t>
            </a:r>
            <a:r>
              <a:rPr lang="nb-NO" altLang="zh-CN" sz="2400" dirty="0" smtClean="0"/>
              <a:t> </a:t>
            </a:r>
            <a:r>
              <a:rPr lang="nb-NO" altLang="zh-CN" sz="2400" dirty="0" err="1"/>
              <a:t>pq.insert</a:t>
            </a:r>
            <a:r>
              <a:rPr lang="nb-NO" altLang="zh-CN" sz="2400" dirty="0"/>
              <a:t>(w, </a:t>
            </a:r>
            <a:r>
              <a:rPr lang="nb-NO" altLang="zh-CN" sz="2400" dirty="0" err="1"/>
              <a:t>distTo</a:t>
            </a:r>
            <a:r>
              <a:rPr lang="nb-NO" altLang="zh-CN" sz="2400" dirty="0"/>
              <a:t>[w]);</a:t>
            </a:r>
          </a:p>
          <a:p>
            <a:r>
              <a:rPr lang="nb-NO" altLang="zh-CN" sz="2400" dirty="0"/>
              <a:t>            }   </a:t>
            </a:r>
          </a:p>
          <a:p>
            <a:r>
              <a:rPr lang="nb-NO" altLang="zh-CN" sz="2400" dirty="0"/>
              <a:t>        }   </a:t>
            </a:r>
          </a:p>
          <a:p>
            <a:r>
              <a:rPr lang="nb-NO" altLang="zh-CN" sz="2400" dirty="0"/>
              <a:t>    } </a:t>
            </a:r>
            <a:endParaRPr kumimoji="1" lang="zh-CN" altLang="en-US" sz="2400" dirty="0"/>
          </a:p>
        </p:txBody>
      </p:sp>
      <p:sp>
        <p:nvSpPr>
          <p:cNvPr id="5" name="文本框 4"/>
          <p:cNvSpPr txBox="1"/>
          <p:nvPr/>
        </p:nvSpPr>
        <p:spPr>
          <a:xfrm>
            <a:off x="3382459" y="4570994"/>
            <a:ext cx="21568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Eager Prim keeps only the smaller of &lt;A,W&gt; and &lt;V,W&gt; in the </a:t>
            </a:r>
            <a:r>
              <a:rPr kumimoji="1" lang="en-US" altLang="zh-CN" dirty="0" err="1" smtClean="0"/>
              <a:t>IndexPriorityQueue</a:t>
            </a:r>
            <a:endParaRPr kumimoji="1" lang="zh-CN" altLang="en-US" dirty="0"/>
          </a:p>
        </p:txBody>
      </p:sp>
      <p:cxnSp>
        <p:nvCxnSpPr>
          <p:cNvPr id="21" name="直线箭头连接符 20"/>
          <p:cNvCxnSpPr>
            <a:stCxn id="5" idx="3"/>
          </p:cNvCxnSpPr>
          <p:nvPr/>
        </p:nvCxnSpPr>
        <p:spPr>
          <a:xfrm flipV="1">
            <a:off x="5539341" y="3555206"/>
            <a:ext cx="1183192" cy="1754452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983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Eager Prim</a:t>
            </a:r>
            <a:endParaRPr kumimoji="1"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287867" y="1690688"/>
            <a:ext cx="667173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 public </a:t>
            </a:r>
            <a:r>
              <a:rPr lang="en-US" altLang="zh-CN" dirty="0" err="1"/>
              <a:t>PrimMST</a:t>
            </a:r>
            <a:r>
              <a:rPr lang="en-US" altLang="zh-CN" dirty="0"/>
              <a:t>(</a:t>
            </a:r>
            <a:r>
              <a:rPr lang="en-US" altLang="zh-CN" dirty="0" err="1"/>
              <a:t>EdgeWeightedGraph</a:t>
            </a:r>
            <a:r>
              <a:rPr lang="en-US" altLang="zh-CN" dirty="0"/>
              <a:t> G) {</a:t>
            </a:r>
          </a:p>
          <a:p>
            <a:r>
              <a:rPr lang="en-US" altLang="zh-CN" dirty="0"/>
              <a:t>        </a:t>
            </a:r>
            <a:r>
              <a:rPr lang="en-US" altLang="zh-CN" dirty="0" err="1"/>
              <a:t>edgeTo</a:t>
            </a:r>
            <a:r>
              <a:rPr lang="en-US" altLang="zh-CN" dirty="0"/>
              <a:t> = new Edge[G.V()];</a:t>
            </a:r>
          </a:p>
          <a:p>
            <a:r>
              <a:rPr lang="en-US" altLang="zh-CN" dirty="0"/>
              <a:t>        </a:t>
            </a:r>
            <a:r>
              <a:rPr lang="en-US" altLang="zh-CN" dirty="0" err="1"/>
              <a:t>distTo</a:t>
            </a:r>
            <a:r>
              <a:rPr lang="en-US" altLang="zh-CN" dirty="0"/>
              <a:t> = new double[G.V()];</a:t>
            </a:r>
          </a:p>
          <a:p>
            <a:r>
              <a:rPr lang="en-US" altLang="zh-CN" dirty="0"/>
              <a:t>        marked = new </a:t>
            </a:r>
            <a:r>
              <a:rPr lang="en-US" altLang="zh-CN" dirty="0" err="1"/>
              <a:t>boolean</a:t>
            </a:r>
            <a:r>
              <a:rPr lang="en-US" altLang="zh-CN" dirty="0"/>
              <a:t>[G.V()];</a:t>
            </a:r>
          </a:p>
          <a:p>
            <a:r>
              <a:rPr lang="en-US" altLang="zh-CN" dirty="0"/>
              <a:t>        </a:t>
            </a:r>
            <a:r>
              <a:rPr lang="en-US" altLang="zh-CN" dirty="0" err="1"/>
              <a:t>pq</a:t>
            </a:r>
            <a:r>
              <a:rPr lang="en-US" altLang="zh-CN" dirty="0"/>
              <a:t> = new </a:t>
            </a:r>
            <a:r>
              <a:rPr lang="en-US" altLang="zh-CN" dirty="0" err="1"/>
              <a:t>IndexMinPQ</a:t>
            </a:r>
            <a:r>
              <a:rPr lang="en-US" altLang="zh-CN" dirty="0"/>
              <a:t>&lt;Double&gt;(G.V());</a:t>
            </a:r>
          </a:p>
          <a:p>
            <a:r>
              <a:rPr lang="cs-CZ" altLang="zh-CN" dirty="0"/>
              <a:t>        </a:t>
            </a:r>
            <a:r>
              <a:rPr lang="cs-CZ" altLang="zh-CN" dirty="0" err="1"/>
              <a:t>for</a:t>
            </a:r>
            <a:r>
              <a:rPr lang="cs-CZ" altLang="zh-CN" dirty="0"/>
              <a:t> (</a:t>
            </a:r>
            <a:r>
              <a:rPr lang="cs-CZ" altLang="zh-CN" dirty="0" err="1"/>
              <a:t>int</a:t>
            </a:r>
            <a:r>
              <a:rPr lang="cs-CZ" altLang="zh-CN" dirty="0"/>
              <a:t> v = 0; v &lt; G.V(); v++)</a:t>
            </a:r>
          </a:p>
          <a:p>
            <a:r>
              <a:rPr lang="cs-CZ" altLang="zh-CN" dirty="0"/>
              <a:t>            </a:t>
            </a:r>
            <a:r>
              <a:rPr lang="cs-CZ" altLang="zh-CN" dirty="0" err="1"/>
              <a:t>distTo</a:t>
            </a:r>
            <a:r>
              <a:rPr lang="cs-CZ" altLang="zh-CN" dirty="0"/>
              <a:t>[v] = </a:t>
            </a:r>
            <a:r>
              <a:rPr lang="cs-CZ" altLang="zh-CN" dirty="0" err="1"/>
              <a:t>Double.POSITIVE_INFINITY</a:t>
            </a:r>
            <a:r>
              <a:rPr lang="cs-CZ" altLang="zh-CN" dirty="0" smtClean="0"/>
              <a:t>;</a:t>
            </a:r>
            <a:endParaRPr lang="cs-CZ" altLang="zh-CN" dirty="0"/>
          </a:p>
          <a:p>
            <a:r>
              <a:rPr lang="en-US" altLang="zh-CN" dirty="0"/>
              <a:t>        for (</a:t>
            </a:r>
            <a:r>
              <a:rPr lang="en-US" altLang="zh-CN" dirty="0" err="1"/>
              <a:t>int</a:t>
            </a:r>
            <a:r>
              <a:rPr lang="en-US" altLang="zh-CN" dirty="0"/>
              <a:t> v = 0; v &lt; G.V(); v</a:t>
            </a:r>
            <a:r>
              <a:rPr lang="en-US" altLang="zh-CN" dirty="0" smtClean="0"/>
              <a:t>++)</a:t>
            </a:r>
            <a:endParaRPr lang="en-US" altLang="zh-CN" dirty="0"/>
          </a:p>
          <a:p>
            <a:r>
              <a:rPr lang="en-US" altLang="zh-CN" dirty="0"/>
              <a:t>            if (!marked[v]) prim(G, v</a:t>
            </a:r>
            <a:r>
              <a:rPr lang="en-US" altLang="zh-CN" dirty="0" smtClean="0"/>
              <a:t>);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</a:t>
            </a:r>
            <a:r>
              <a:rPr lang="fr-FR" altLang="zh-CN" dirty="0" err="1" smtClean="0"/>
              <a:t>assert</a:t>
            </a:r>
            <a:r>
              <a:rPr lang="fr-FR" altLang="zh-CN" dirty="0" smtClean="0"/>
              <a:t> </a:t>
            </a:r>
            <a:r>
              <a:rPr lang="fr-FR" altLang="zh-CN" dirty="0"/>
              <a:t>check(G);</a:t>
            </a:r>
          </a:p>
          <a:p>
            <a:r>
              <a:rPr lang="fr-FR" altLang="zh-CN" dirty="0"/>
              <a:t>    } </a:t>
            </a:r>
            <a:endParaRPr kumimoji="1"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5672667" y="186267"/>
            <a:ext cx="61637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 private void prim(</a:t>
            </a:r>
            <a:r>
              <a:rPr lang="en-US" altLang="zh-CN" dirty="0" err="1"/>
              <a:t>EdgeWeightedGraph</a:t>
            </a:r>
            <a:r>
              <a:rPr lang="en-US" altLang="zh-CN" dirty="0"/>
              <a:t> G, </a:t>
            </a:r>
            <a:r>
              <a:rPr lang="en-US" altLang="zh-CN" dirty="0" err="1"/>
              <a:t>int</a:t>
            </a:r>
            <a:r>
              <a:rPr lang="en-US" altLang="zh-CN" dirty="0"/>
              <a:t> s) {</a:t>
            </a:r>
          </a:p>
          <a:p>
            <a:r>
              <a:rPr lang="en-US" altLang="zh-CN" dirty="0"/>
              <a:t>        </a:t>
            </a:r>
            <a:r>
              <a:rPr lang="en-US" altLang="zh-CN" dirty="0" err="1"/>
              <a:t>distTo</a:t>
            </a:r>
            <a:r>
              <a:rPr lang="en-US" altLang="zh-CN" dirty="0"/>
              <a:t>[s] = 0.0;</a:t>
            </a:r>
          </a:p>
          <a:p>
            <a:r>
              <a:rPr lang="pl-PL" altLang="zh-CN" dirty="0"/>
              <a:t>        </a:t>
            </a:r>
            <a:r>
              <a:rPr lang="pl-PL" altLang="zh-CN" dirty="0" err="1"/>
              <a:t>pq.insert</a:t>
            </a:r>
            <a:r>
              <a:rPr lang="pl-PL" altLang="zh-CN" dirty="0"/>
              <a:t>(s, </a:t>
            </a:r>
            <a:r>
              <a:rPr lang="pl-PL" altLang="zh-CN" dirty="0" err="1"/>
              <a:t>distTo</a:t>
            </a:r>
            <a:r>
              <a:rPr lang="pl-PL" altLang="zh-CN" dirty="0"/>
              <a:t>[s]);</a:t>
            </a:r>
          </a:p>
          <a:p>
            <a:r>
              <a:rPr lang="en-US" altLang="zh-CN" dirty="0"/>
              <a:t>        while (!</a:t>
            </a:r>
            <a:r>
              <a:rPr lang="en-US" altLang="zh-CN" dirty="0" err="1"/>
              <a:t>pq.isEmpty</a:t>
            </a:r>
            <a:r>
              <a:rPr lang="en-US" altLang="zh-CN" dirty="0"/>
              <a:t>()) {</a:t>
            </a:r>
          </a:p>
          <a:p>
            <a:r>
              <a:rPr lang="cs-CZ" altLang="zh-CN" dirty="0"/>
              <a:t>            </a:t>
            </a:r>
            <a:r>
              <a:rPr lang="cs-CZ" altLang="zh-CN" dirty="0" err="1"/>
              <a:t>int</a:t>
            </a:r>
            <a:r>
              <a:rPr lang="cs-CZ" altLang="zh-CN" dirty="0"/>
              <a:t> v = </a:t>
            </a:r>
            <a:r>
              <a:rPr lang="cs-CZ" altLang="zh-CN" dirty="0" err="1"/>
              <a:t>pq.delMin</a:t>
            </a:r>
            <a:r>
              <a:rPr lang="cs-CZ" altLang="zh-CN" dirty="0"/>
              <a:t>();</a:t>
            </a:r>
          </a:p>
          <a:p>
            <a:r>
              <a:rPr lang="it-IT" altLang="zh-CN" dirty="0"/>
              <a:t>            </a:t>
            </a:r>
            <a:r>
              <a:rPr lang="it-IT" altLang="zh-CN" dirty="0" err="1"/>
              <a:t>scan</a:t>
            </a:r>
            <a:r>
              <a:rPr lang="it-IT" altLang="zh-CN" dirty="0"/>
              <a:t>(G, v); </a:t>
            </a:r>
          </a:p>
          <a:p>
            <a:r>
              <a:rPr lang="it-IT" altLang="zh-CN" dirty="0"/>
              <a:t>        }   </a:t>
            </a:r>
          </a:p>
          <a:p>
            <a:r>
              <a:rPr lang="it-IT" altLang="zh-CN" dirty="0"/>
              <a:t>    } </a:t>
            </a:r>
            <a:endParaRPr kumimoji="1"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5672667" y="2777067"/>
            <a:ext cx="616373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 private void scan(</a:t>
            </a:r>
            <a:r>
              <a:rPr lang="en-US" altLang="zh-CN" dirty="0" err="1"/>
              <a:t>EdgeWeightedGraph</a:t>
            </a:r>
            <a:r>
              <a:rPr lang="en-US" altLang="zh-CN" dirty="0"/>
              <a:t> G, </a:t>
            </a:r>
            <a:r>
              <a:rPr lang="en-US" altLang="zh-CN" dirty="0" err="1"/>
              <a:t>int</a:t>
            </a:r>
            <a:r>
              <a:rPr lang="en-US" altLang="zh-CN" dirty="0"/>
              <a:t> v) {</a:t>
            </a:r>
          </a:p>
          <a:p>
            <a:r>
              <a:rPr lang="da-DK" altLang="zh-CN" dirty="0"/>
              <a:t>        marked[v] = true;</a:t>
            </a:r>
          </a:p>
          <a:p>
            <a:r>
              <a:rPr lang="pt-BR" altLang="zh-CN" dirty="0"/>
              <a:t>        for (Edge e : </a:t>
            </a:r>
            <a:r>
              <a:rPr lang="pt-BR" altLang="zh-CN" dirty="0" err="1"/>
              <a:t>G.adj</a:t>
            </a:r>
            <a:r>
              <a:rPr lang="pt-BR" altLang="zh-CN" dirty="0"/>
              <a:t>(</a:t>
            </a:r>
            <a:r>
              <a:rPr lang="pt-BR" altLang="zh-CN" dirty="0" err="1"/>
              <a:t>v</a:t>
            </a:r>
            <a:r>
              <a:rPr lang="pt-BR" altLang="zh-CN" dirty="0"/>
              <a:t>)) {</a:t>
            </a:r>
          </a:p>
          <a:p>
            <a:r>
              <a:rPr lang="pl-PL" altLang="zh-CN" dirty="0"/>
              <a:t>            </a:t>
            </a:r>
            <a:r>
              <a:rPr lang="pl-PL" altLang="zh-CN" dirty="0" err="1"/>
              <a:t>int</a:t>
            </a:r>
            <a:r>
              <a:rPr lang="pl-PL" altLang="zh-CN" dirty="0"/>
              <a:t> w = </a:t>
            </a:r>
            <a:r>
              <a:rPr lang="pl-PL" altLang="zh-CN" dirty="0" err="1"/>
              <a:t>e.other</a:t>
            </a:r>
            <a:r>
              <a:rPr lang="pl-PL" altLang="zh-CN" dirty="0"/>
              <a:t>(v);</a:t>
            </a:r>
          </a:p>
          <a:p>
            <a:r>
              <a:rPr lang="en-US" altLang="zh-CN" dirty="0"/>
              <a:t>            if (marked[w]) </a:t>
            </a:r>
            <a:r>
              <a:rPr lang="en-US" altLang="zh-CN" dirty="0" smtClean="0"/>
              <a:t>continue</a:t>
            </a:r>
          </a:p>
          <a:p>
            <a:r>
              <a:rPr lang="en-US" altLang="zh-CN" dirty="0" smtClean="0"/>
              <a:t>            </a:t>
            </a:r>
            <a:r>
              <a:rPr lang="en-US" altLang="zh-CN" dirty="0"/>
              <a:t>if (</a:t>
            </a:r>
            <a:r>
              <a:rPr lang="en-US" altLang="zh-CN" dirty="0" err="1"/>
              <a:t>e.weight</a:t>
            </a:r>
            <a:r>
              <a:rPr lang="en-US" altLang="zh-CN" dirty="0"/>
              <a:t>() &lt; </a:t>
            </a:r>
            <a:r>
              <a:rPr lang="en-US" altLang="zh-CN" dirty="0" err="1"/>
              <a:t>distTo</a:t>
            </a:r>
            <a:r>
              <a:rPr lang="en-US" altLang="zh-CN" dirty="0"/>
              <a:t>[w]) {</a:t>
            </a:r>
          </a:p>
          <a:p>
            <a:r>
              <a:rPr lang="en-US" altLang="zh-CN" dirty="0"/>
              <a:t>                </a:t>
            </a:r>
            <a:r>
              <a:rPr lang="en-US" altLang="zh-CN" dirty="0" err="1"/>
              <a:t>distTo</a:t>
            </a:r>
            <a:r>
              <a:rPr lang="en-US" altLang="zh-CN" dirty="0"/>
              <a:t>[w] = </a:t>
            </a:r>
            <a:r>
              <a:rPr lang="en-US" altLang="zh-CN" dirty="0" err="1"/>
              <a:t>e.weight</a:t>
            </a:r>
            <a:r>
              <a:rPr lang="en-US" altLang="zh-CN" dirty="0"/>
              <a:t>();</a:t>
            </a:r>
          </a:p>
          <a:p>
            <a:r>
              <a:rPr lang="pl-PL" altLang="zh-CN" dirty="0"/>
              <a:t>                </a:t>
            </a:r>
            <a:r>
              <a:rPr lang="pl-PL" altLang="zh-CN" dirty="0" err="1"/>
              <a:t>edgeTo</a:t>
            </a:r>
            <a:r>
              <a:rPr lang="pl-PL" altLang="zh-CN" dirty="0"/>
              <a:t>[w] = e;</a:t>
            </a:r>
          </a:p>
          <a:p>
            <a:r>
              <a:rPr lang="pl-PL" altLang="zh-CN" dirty="0"/>
              <a:t>                </a:t>
            </a:r>
            <a:r>
              <a:rPr lang="pl-PL" altLang="zh-CN" dirty="0" err="1"/>
              <a:t>if</a:t>
            </a:r>
            <a:r>
              <a:rPr lang="pl-PL" altLang="zh-CN" dirty="0"/>
              <a:t> (</a:t>
            </a:r>
            <a:r>
              <a:rPr lang="pl-PL" altLang="zh-CN" dirty="0" err="1"/>
              <a:t>pq.contains</a:t>
            </a:r>
            <a:r>
              <a:rPr lang="pl-PL" altLang="zh-CN" dirty="0"/>
              <a:t>(w)) </a:t>
            </a:r>
            <a:r>
              <a:rPr lang="pl-PL" altLang="zh-CN" dirty="0" err="1" smtClean="0"/>
              <a:t>pq.changeKey</a:t>
            </a:r>
            <a:r>
              <a:rPr lang="pl-PL" altLang="zh-CN" dirty="0" smtClean="0"/>
              <a:t>(w</a:t>
            </a:r>
            <a:r>
              <a:rPr lang="pl-PL" altLang="zh-CN" dirty="0"/>
              <a:t>, </a:t>
            </a:r>
            <a:r>
              <a:rPr lang="pl-PL" altLang="zh-CN" dirty="0" err="1"/>
              <a:t>distTo</a:t>
            </a:r>
            <a:r>
              <a:rPr lang="pl-PL" altLang="zh-CN" dirty="0"/>
              <a:t>[w]);</a:t>
            </a:r>
          </a:p>
          <a:p>
            <a:r>
              <a:rPr lang="nb-NO" altLang="zh-CN" dirty="0"/>
              <a:t>                </a:t>
            </a:r>
            <a:r>
              <a:rPr lang="nb-NO" altLang="zh-CN" dirty="0" err="1"/>
              <a:t>else</a:t>
            </a:r>
            <a:r>
              <a:rPr lang="nb-NO" altLang="zh-CN" dirty="0"/>
              <a:t> </a:t>
            </a:r>
            <a:r>
              <a:rPr lang="nb-NO" altLang="zh-CN" dirty="0" err="1" smtClean="0"/>
              <a:t>pq.insert</a:t>
            </a:r>
            <a:r>
              <a:rPr lang="nb-NO" altLang="zh-CN" dirty="0" smtClean="0"/>
              <a:t>(w</a:t>
            </a:r>
            <a:r>
              <a:rPr lang="nb-NO" altLang="zh-CN" dirty="0"/>
              <a:t>, </a:t>
            </a:r>
            <a:r>
              <a:rPr lang="nb-NO" altLang="zh-CN" dirty="0" err="1"/>
              <a:t>distTo</a:t>
            </a:r>
            <a:r>
              <a:rPr lang="nb-NO" altLang="zh-CN" dirty="0"/>
              <a:t>[w]);</a:t>
            </a:r>
          </a:p>
          <a:p>
            <a:r>
              <a:rPr lang="nb-NO" altLang="zh-CN" dirty="0"/>
              <a:t>            }</a:t>
            </a:r>
          </a:p>
          <a:p>
            <a:r>
              <a:rPr lang="nb-NO" altLang="zh-CN" dirty="0"/>
              <a:t>        }</a:t>
            </a:r>
          </a:p>
          <a:p>
            <a:r>
              <a:rPr lang="nb-NO" altLang="zh-CN" dirty="0"/>
              <a:t>    }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10689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Dijkstra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Similar idea is used in Dijkstra algorithm</a:t>
            </a:r>
          </a:p>
          <a:p>
            <a:endParaRPr kumimoji="1" lang="en-US" altLang="zh-CN" dirty="0"/>
          </a:p>
          <a:p>
            <a:r>
              <a:rPr kumimoji="1" lang="en-US" altLang="zh-CN" dirty="0" smtClean="0"/>
              <a:t>Dijkstra</a:t>
            </a:r>
          </a:p>
          <a:p>
            <a:endParaRPr kumimoji="1" lang="en-US" altLang="zh-CN" dirty="0" smtClean="0"/>
          </a:p>
          <a:p>
            <a:pPr lvl="1"/>
            <a:r>
              <a:rPr kumimoji="1" lang="en-US" altLang="zh-CN" dirty="0" smtClean="0"/>
              <a:t>Digraph</a:t>
            </a:r>
          </a:p>
          <a:p>
            <a:pPr lvl="1"/>
            <a:endParaRPr kumimoji="1" lang="en-US" altLang="zh-CN" dirty="0"/>
          </a:p>
          <a:p>
            <a:pPr lvl="1"/>
            <a:r>
              <a:rPr kumimoji="1" lang="en-US" altLang="zh-CN" dirty="0" smtClean="0"/>
              <a:t>Single-source shortest paths</a:t>
            </a:r>
          </a:p>
          <a:p>
            <a:endParaRPr kumimoji="1" lang="en-US" altLang="zh-CN" dirty="0"/>
          </a:p>
          <a:p>
            <a:pPr lvl="1"/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60852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Minimum spanning tree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Minimum spanning </a:t>
            </a:r>
            <a:r>
              <a:rPr kumimoji="1" lang="en-US" altLang="zh-CN" dirty="0"/>
              <a:t>t</a:t>
            </a:r>
            <a:r>
              <a:rPr kumimoji="1" lang="en-US" altLang="zh-CN" dirty="0" smtClean="0"/>
              <a:t>ree (MST)</a:t>
            </a:r>
            <a:endParaRPr kumimoji="1" lang="en-US" altLang="zh-CN" dirty="0"/>
          </a:p>
          <a:p>
            <a:pPr lvl="1"/>
            <a:r>
              <a:rPr kumimoji="1" lang="en-US" altLang="zh-CN" dirty="0" smtClean="0"/>
              <a:t>is a spanning tree whose weight is not larger than any other spanning tree</a:t>
            </a:r>
          </a:p>
          <a:p>
            <a:pPr lvl="1"/>
            <a:endParaRPr kumimoji="1" lang="en-US" altLang="zh-CN" dirty="0"/>
          </a:p>
          <a:p>
            <a:r>
              <a:rPr kumimoji="1" lang="en-US" altLang="zh-CN" dirty="0" smtClean="0"/>
              <a:t>Prim </a:t>
            </a:r>
            <a:r>
              <a:rPr kumimoji="1" lang="en-US" altLang="zh-CN" dirty="0" err="1" smtClean="0"/>
              <a:t>v.s</a:t>
            </a:r>
            <a:r>
              <a:rPr kumimoji="1" lang="en-US" altLang="zh-CN" dirty="0" smtClean="0"/>
              <a:t>. </a:t>
            </a:r>
            <a:r>
              <a:rPr kumimoji="1" lang="en-US" altLang="zh-CN" dirty="0" err="1" smtClean="0"/>
              <a:t>Kruskal</a:t>
            </a:r>
            <a:endParaRPr kumimoji="1" lang="en-US" altLang="zh-CN" dirty="0"/>
          </a:p>
          <a:p>
            <a:pPr lvl="1"/>
            <a:r>
              <a:rPr kumimoji="1" lang="en-US" altLang="zh-CN" dirty="0" smtClean="0"/>
              <a:t>Prim:</a:t>
            </a:r>
          </a:p>
          <a:p>
            <a:pPr lvl="2"/>
            <a:r>
              <a:rPr kumimoji="1" lang="en-US" altLang="zh-CN" dirty="0" smtClean="0"/>
              <a:t>At each time, add an edge connecting tree vertex and non-tree vertex</a:t>
            </a:r>
          </a:p>
          <a:p>
            <a:pPr lvl="2"/>
            <a:r>
              <a:rPr kumimoji="1" lang="en-US" altLang="zh-CN" dirty="0" smtClean="0"/>
              <a:t>Minimum-weight crossing edge</a:t>
            </a:r>
          </a:p>
          <a:p>
            <a:pPr lvl="2"/>
            <a:r>
              <a:rPr kumimoji="1" lang="en-US" altLang="zh-CN" dirty="0" err="1" smtClean="0"/>
              <a:t>MinPQ</a:t>
            </a:r>
            <a:r>
              <a:rPr kumimoji="1" lang="en-US" altLang="zh-CN" dirty="0" smtClean="0"/>
              <a:t>, </a:t>
            </a:r>
            <a:r>
              <a:rPr kumimoji="1" lang="en-US" altLang="zh-CN" dirty="0" err="1" smtClean="0"/>
              <a:t>IndexMinPQ</a:t>
            </a:r>
            <a:endParaRPr kumimoji="1" lang="en-US" altLang="zh-CN" dirty="0"/>
          </a:p>
          <a:p>
            <a:pPr lvl="1"/>
            <a:r>
              <a:rPr kumimoji="1" lang="en-US" altLang="zh-CN" dirty="0" err="1" smtClean="0"/>
              <a:t>Kruskal</a:t>
            </a:r>
            <a:endParaRPr kumimoji="1" lang="en-US" altLang="zh-CN" dirty="0"/>
          </a:p>
          <a:p>
            <a:pPr lvl="2"/>
            <a:r>
              <a:rPr kumimoji="1" lang="en-US" altLang="zh-CN" dirty="0" smtClean="0"/>
              <a:t>gradually add minimum-weight edge to the MST, avoid forming cycle</a:t>
            </a:r>
          </a:p>
          <a:p>
            <a:pPr lvl="2"/>
            <a:r>
              <a:rPr kumimoji="1" lang="en-US" altLang="zh-CN" dirty="0" smtClean="0"/>
              <a:t>Union-find, </a:t>
            </a:r>
            <a:r>
              <a:rPr kumimoji="1" lang="en-US" altLang="zh-CN" dirty="0" err="1" smtClean="0"/>
              <a:t>MinPQ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017826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Dijkstra</a:t>
            </a:r>
            <a:endParaRPr kumimoji="1" lang="zh-CN" altLang="en-US" dirty="0"/>
          </a:p>
        </p:txBody>
      </p:sp>
      <p:sp>
        <p:nvSpPr>
          <p:cNvPr id="4" name="椭圆 3"/>
          <p:cNvSpPr/>
          <p:nvPr/>
        </p:nvSpPr>
        <p:spPr>
          <a:xfrm>
            <a:off x="127012" y="2387600"/>
            <a:ext cx="3787035" cy="2878668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782121" y="3283479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S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6" name="椭圆 5"/>
          <p:cNvSpPr/>
          <p:nvPr/>
        </p:nvSpPr>
        <p:spPr>
          <a:xfrm>
            <a:off x="1798121" y="2892425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1803413" y="3817938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3152788" y="3340100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A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9" name="椭圆 8"/>
          <p:cNvSpPr/>
          <p:nvPr/>
        </p:nvSpPr>
        <p:spPr>
          <a:xfrm>
            <a:off x="3895668" y="4518554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V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0" name="椭圆 9"/>
          <p:cNvSpPr/>
          <p:nvPr/>
        </p:nvSpPr>
        <p:spPr>
          <a:xfrm>
            <a:off x="982146" y="4588934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2203463" y="4552950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5063397" y="3714373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W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1" name="直线连接符 20"/>
          <p:cNvCxnSpPr>
            <a:stCxn id="5" idx="7"/>
          </p:cNvCxnSpPr>
          <p:nvPr/>
        </p:nvCxnSpPr>
        <p:spPr>
          <a:xfrm flipV="1">
            <a:off x="1123585" y="3092450"/>
            <a:ext cx="674536" cy="249615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直线箭头连接符 284"/>
          <p:cNvCxnSpPr>
            <a:stCxn id="5" idx="4"/>
            <a:endCxn id="10" idx="1"/>
          </p:cNvCxnSpPr>
          <p:nvPr/>
        </p:nvCxnSpPr>
        <p:spPr>
          <a:xfrm>
            <a:off x="982146" y="3683529"/>
            <a:ext cx="58586" cy="963991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直线箭头连接符 285"/>
          <p:cNvCxnSpPr>
            <a:stCxn id="10" idx="6"/>
            <a:endCxn id="11" idx="2"/>
          </p:cNvCxnSpPr>
          <p:nvPr/>
        </p:nvCxnSpPr>
        <p:spPr>
          <a:xfrm flipV="1">
            <a:off x="1382196" y="4752975"/>
            <a:ext cx="821267" cy="3598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直线箭头连接符 289"/>
          <p:cNvCxnSpPr>
            <a:stCxn id="5" idx="5"/>
            <a:endCxn id="7" idx="2"/>
          </p:cNvCxnSpPr>
          <p:nvPr/>
        </p:nvCxnSpPr>
        <p:spPr>
          <a:xfrm>
            <a:off x="1123585" y="3624943"/>
            <a:ext cx="679828" cy="39302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直线箭头连接符 292"/>
          <p:cNvCxnSpPr>
            <a:stCxn id="7" idx="0"/>
            <a:endCxn id="6" idx="4"/>
          </p:cNvCxnSpPr>
          <p:nvPr/>
        </p:nvCxnSpPr>
        <p:spPr>
          <a:xfrm flipH="1" flipV="1">
            <a:off x="1998146" y="3292475"/>
            <a:ext cx="5292" cy="525463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直线箭头连接符 295"/>
          <p:cNvCxnSpPr>
            <a:stCxn id="6" idx="6"/>
            <a:endCxn id="8" idx="1"/>
          </p:cNvCxnSpPr>
          <p:nvPr/>
        </p:nvCxnSpPr>
        <p:spPr>
          <a:xfrm>
            <a:off x="2198171" y="3092450"/>
            <a:ext cx="1013203" cy="30623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直线箭头连接符 301"/>
          <p:cNvCxnSpPr>
            <a:stCxn id="7" idx="5"/>
            <a:endCxn id="9" idx="2"/>
          </p:cNvCxnSpPr>
          <p:nvPr/>
        </p:nvCxnSpPr>
        <p:spPr>
          <a:xfrm>
            <a:off x="2144877" y="4159402"/>
            <a:ext cx="1750791" cy="559177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直线连接符 307"/>
          <p:cNvCxnSpPr>
            <a:stCxn id="7" idx="3"/>
            <a:endCxn id="10" idx="7"/>
          </p:cNvCxnSpPr>
          <p:nvPr/>
        </p:nvCxnSpPr>
        <p:spPr>
          <a:xfrm flipH="1">
            <a:off x="1323610" y="4159402"/>
            <a:ext cx="538389" cy="488118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直线连接符 310"/>
          <p:cNvCxnSpPr>
            <a:stCxn id="7" idx="6"/>
            <a:endCxn id="8" idx="3"/>
          </p:cNvCxnSpPr>
          <p:nvPr/>
        </p:nvCxnSpPr>
        <p:spPr>
          <a:xfrm flipV="1">
            <a:off x="2203463" y="3681564"/>
            <a:ext cx="1007911" cy="336399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直线箭头连接符 317"/>
          <p:cNvCxnSpPr>
            <a:stCxn id="8" idx="6"/>
            <a:endCxn id="18" idx="1"/>
          </p:cNvCxnSpPr>
          <p:nvPr/>
        </p:nvCxnSpPr>
        <p:spPr>
          <a:xfrm>
            <a:off x="3552838" y="3540125"/>
            <a:ext cx="1569145" cy="23283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直线箭头连接符 318"/>
          <p:cNvCxnSpPr>
            <a:stCxn id="9" idx="6"/>
            <a:endCxn id="18" idx="3"/>
          </p:cNvCxnSpPr>
          <p:nvPr/>
        </p:nvCxnSpPr>
        <p:spPr>
          <a:xfrm flipV="1">
            <a:off x="4295718" y="4055837"/>
            <a:ext cx="826265" cy="6627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1" name="文本框 330"/>
          <p:cNvSpPr txBox="1"/>
          <p:nvPr/>
        </p:nvSpPr>
        <p:spPr>
          <a:xfrm>
            <a:off x="5996516" y="1498640"/>
            <a:ext cx="575733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400" dirty="0" smtClean="0"/>
              <a:t>General idea</a:t>
            </a:r>
          </a:p>
          <a:p>
            <a:r>
              <a:rPr kumimoji="1" lang="en-US" altLang="zh-CN" dirty="0" smtClean="0"/>
              <a:t>After getting the shortest path from S to V, we want to update the distance from S to W.</a:t>
            </a:r>
          </a:p>
          <a:p>
            <a:endParaRPr kumimoji="1" lang="en-US" altLang="zh-CN" dirty="0"/>
          </a:p>
          <a:p>
            <a:r>
              <a:rPr kumimoji="1" lang="en-US" altLang="zh-CN" dirty="0" smtClean="0"/>
              <a:t>A previous path to W is through A, we do not not need to keep both the path from A and the path from V. We only keep the shorter one in the </a:t>
            </a:r>
            <a:r>
              <a:rPr kumimoji="1" lang="en-US" altLang="zh-CN" dirty="0" err="1" smtClean="0"/>
              <a:t>IndexPriority</a:t>
            </a:r>
            <a:r>
              <a:rPr kumimoji="1" lang="en-US" altLang="zh-CN" dirty="0" smtClean="0"/>
              <a:t> Queue.</a:t>
            </a:r>
            <a:endParaRPr kumimoji="1" lang="zh-CN" altLang="en-US" dirty="0"/>
          </a:p>
        </p:txBody>
      </p:sp>
      <p:sp>
        <p:nvSpPr>
          <p:cNvPr id="332" name="文本框 331"/>
          <p:cNvSpPr txBox="1"/>
          <p:nvPr/>
        </p:nvSpPr>
        <p:spPr>
          <a:xfrm>
            <a:off x="5996516" y="4112592"/>
            <a:ext cx="575733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400" dirty="0" smtClean="0"/>
              <a:t>Compare to Eager Prim</a:t>
            </a:r>
          </a:p>
          <a:p>
            <a:r>
              <a:rPr kumimoji="1" lang="en-US" altLang="zh-CN" dirty="0" smtClean="0"/>
              <a:t>In Eager Prim, &lt;?, W&gt; (</a:t>
            </a:r>
            <a:r>
              <a:rPr kumimoji="1" lang="en-US" altLang="zh-CN" dirty="0" err="1" smtClean="0"/>
              <a:t>distTo</a:t>
            </a:r>
            <a:r>
              <a:rPr kumimoji="1" lang="en-US" altLang="zh-CN" dirty="0" smtClean="0"/>
              <a:t>[w], </a:t>
            </a:r>
            <a:r>
              <a:rPr kumimoji="1" lang="en-US" altLang="zh-CN" dirty="0" err="1" smtClean="0"/>
              <a:t>edgeTo</a:t>
            </a:r>
            <a:r>
              <a:rPr kumimoji="1" lang="en-US" altLang="zh-CN" dirty="0" smtClean="0"/>
              <a:t>[w]) denotes the minimum-weight edge </a:t>
            </a:r>
            <a:r>
              <a:rPr kumimoji="1" lang="en-US" altLang="zh-CN" b="1" dirty="0" smtClean="0"/>
              <a:t>from the spanning tree to vertex W</a:t>
            </a:r>
          </a:p>
          <a:p>
            <a:endParaRPr kumimoji="1" lang="en-US" altLang="zh-CN" dirty="0"/>
          </a:p>
          <a:p>
            <a:r>
              <a:rPr kumimoji="1" lang="en-US" altLang="zh-CN" dirty="0" smtClean="0"/>
              <a:t>In Dijkstra, &lt;?, W&gt;. (</a:t>
            </a:r>
            <a:r>
              <a:rPr kumimoji="1" lang="en-US" altLang="zh-CN" dirty="0" err="1" smtClean="0"/>
              <a:t>distTo</a:t>
            </a:r>
            <a:r>
              <a:rPr kumimoji="1" lang="en-US" altLang="zh-CN" dirty="0" smtClean="0"/>
              <a:t>[w], </a:t>
            </a:r>
            <a:r>
              <a:rPr kumimoji="1" lang="en-US" altLang="zh-CN" dirty="0" err="1" smtClean="0"/>
              <a:t>edgeTo</a:t>
            </a:r>
            <a:r>
              <a:rPr kumimoji="1" lang="en-US" altLang="zh-CN" dirty="0" smtClean="0"/>
              <a:t>[w]) denotes the </a:t>
            </a:r>
            <a:r>
              <a:rPr kumimoji="1" lang="en-US" altLang="zh-CN" b="1" dirty="0" smtClean="0"/>
              <a:t>shortest path from start point S to vertex W</a:t>
            </a:r>
            <a:endParaRPr kumimoji="1"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2341732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Dijkstra</a:t>
            </a:r>
            <a:endParaRPr kumimoji="1" lang="zh-CN" altLang="en-US" dirty="0"/>
          </a:p>
        </p:txBody>
      </p:sp>
      <p:sp>
        <p:nvSpPr>
          <p:cNvPr id="4" name="椭圆 3"/>
          <p:cNvSpPr/>
          <p:nvPr/>
        </p:nvSpPr>
        <p:spPr>
          <a:xfrm>
            <a:off x="127012" y="2387600"/>
            <a:ext cx="3787035" cy="2878668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782121" y="3283479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S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6" name="椭圆 5"/>
          <p:cNvSpPr/>
          <p:nvPr/>
        </p:nvSpPr>
        <p:spPr>
          <a:xfrm>
            <a:off x="1798121" y="2892425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1803413" y="3817938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3152788" y="3340100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A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9" name="椭圆 8"/>
          <p:cNvSpPr/>
          <p:nvPr/>
        </p:nvSpPr>
        <p:spPr>
          <a:xfrm>
            <a:off x="3895668" y="4518554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V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0" name="椭圆 9"/>
          <p:cNvSpPr/>
          <p:nvPr/>
        </p:nvSpPr>
        <p:spPr>
          <a:xfrm>
            <a:off x="982146" y="4588934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2203463" y="4552950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5063397" y="3714373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W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1" name="直线连接符 20"/>
          <p:cNvCxnSpPr>
            <a:stCxn id="5" idx="7"/>
          </p:cNvCxnSpPr>
          <p:nvPr/>
        </p:nvCxnSpPr>
        <p:spPr>
          <a:xfrm flipV="1">
            <a:off x="1123585" y="3092450"/>
            <a:ext cx="674536" cy="249615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直线箭头连接符 284"/>
          <p:cNvCxnSpPr>
            <a:stCxn id="5" idx="4"/>
            <a:endCxn id="10" idx="1"/>
          </p:cNvCxnSpPr>
          <p:nvPr/>
        </p:nvCxnSpPr>
        <p:spPr>
          <a:xfrm>
            <a:off x="982146" y="3683529"/>
            <a:ext cx="58586" cy="963991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直线箭头连接符 285"/>
          <p:cNvCxnSpPr>
            <a:stCxn id="10" idx="6"/>
            <a:endCxn id="11" idx="2"/>
          </p:cNvCxnSpPr>
          <p:nvPr/>
        </p:nvCxnSpPr>
        <p:spPr>
          <a:xfrm flipV="1">
            <a:off x="1382196" y="4752975"/>
            <a:ext cx="821267" cy="3598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直线箭头连接符 289"/>
          <p:cNvCxnSpPr>
            <a:stCxn id="5" idx="5"/>
            <a:endCxn id="7" idx="2"/>
          </p:cNvCxnSpPr>
          <p:nvPr/>
        </p:nvCxnSpPr>
        <p:spPr>
          <a:xfrm>
            <a:off x="1123585" y="3624943"/>
            <a:ext cx="679828" cy="39302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直线箭头连接符 292"/>
          <p:cNvCxnSpPr>
            <a:stCxn id="7" idx="0"/>
            <a:endCxn id="6" idx="4"/>
          </p:cNvCxnSpPr>
          <p:nvPr/>
        </p:nvCxnSpPr>
        <p:spPr>
          <a:xfrm flipH="1" flipV="1">
            <a:off x="1998146" y="3292475"/>
            <a:ext cx="5292" cy="525463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直线箭头连接符 295"/>
          <p:cNvCxnSpPr>
            <a:stCxn id="6" idx="6"/>
            <a:endCxn id="8" idx="1"/>
          </p:cNvCxnSpPr>
          <p:nvPr/>
        </p:nvCxnSpPr>
        <p:spPr>
          <a:xfrm>
            <a:off x="2198171" y="3092450"/>
            <a:ext cx="1013203" cy="30623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直线箭头连接符 301"/>
          <p:cNvCxnSpPr>
            <a:stCxn id="7" idx="5"/>
            <a:endCxn id="9" idx="2"/>
          </p:cNvCxnSpPr>
          <p:nvPr/>
        </p:nvCxnSpPr>
        <p:spPr>
          <a:xfrm>
            <a:off x="2144877" y="4159402"/>
            <a:ext cx="1750791" cy="559177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直线连接符 307"/>
          <p:cNvCxnSpPr>
            <a:stCxn id="7" idx="3"/>
            <a:endCxn id="10" idx="7"/>
          </p:cNvCxnSpPr>
          <p:nvPr/>
        </p:nvCxnSpPr>
        <p:spPr>
          <a:xfrm flipH="1">
            <a:off x="1323610" y="4159402"/>
            <a:ext cx="538389" cy="488118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直线连接符 310"/>
          <p:cNvCxnSpPr>
            <a:stCxn id="7" idx="6"/>
            <a:endCxn id="8" idx="3"/>
          </p:cNvCxnSpPr>
          <p:nvPr/>
        </p:nvCxnSpPr>
        <p:spPr>
          <a:xfrm flipV="1">
            <a:off x="2203463" y="3681564"/>
            <a:ext cx="1007911" cy="336399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直线箭头连接符 317"/>
          <p:cNvCxnSpPr>
            <a:stCxn id="9" idx="6"/>
            <a:endCxn id="18" idx="3"/>
          </p:cNvCxnSpPr>
          <p:nvPr/>
        </p:nvCxnSpPr>
        <p:spPr>
          <a:xfrm flipV="1">
            <a:off x="4295718" y="4055837"/>
            <a:ext cx="826265" cy="6627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直线箭头连接符 318"/>
          <p:cNvCxnSpPr>
            <a:stCxn id="8" idx="6"/>
            <a:endCxn id="18" idx="2"/>
          </p:cNvCxnSpPr>
          <p:nvPr/>
        </p:nvCxnSpPr>
        <p:spPr>
          <a:xfrm>
            <a:off x="3552838" y="3540125"/>
            <a:ext cx="1510559" cy="374273"/>
          </a:xfrm>
          <a:prstGeom prst="straightConnector1">
            <a:avLst/>
          </a:prstGeom>
          <a:ln>
            <a:solidFill>
              <a:schemeClr val="tx1"/>
            </a:solidFill>
            <a:prstDash val="lgDashDot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椭圆 24"/>
          <p:cNvSpPr/>
          <p:nvPr/>
        </p:nvSpPr>
        <p:spPr>
          <a:xfrm>
            <a:off x="3011349" y="1594455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Y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6" name="直线箭头连接符 25"/>
          <p:cNvCxnSpPr>
            <a:stCxn id="8" idx="0"/>
            <a:endCxn id="25" idx="4"/>
          </p:cNvCxnSpPr>
          <p:nvPr/>
        </p:nvCxnSpPr>
        <p:spPr>
          <a:xfrm flipH="1" flipV="1">
            <a:off x="3211374" y="1994505"/>
            <a:ext cx="141439" cy="13455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线箭头连接符 28"/>
          <p:cNvCxnSpPr>
            <a:stCxn id="6" idx="7"/>
            <a:endCxn id="25" idx="3"/>
          </p:cNvCxnSpPr>
          <p:nvPr/>
        </p:nvCxnSpPr>
        <p:spPr>
          <a:xfrm flipV="1">
            <a:off x="2139585" y="1935919"/>
            <a:ext cx="930350" cy="1015092"/>
          </a:xfrm>
          <a:prstGeom prst="straightConnector1">
            <a:avLst/>
          </a:prstGeom>
          <a:ln>
            <a:solidFill>
              <a:schemeClr val="tx1"/>
            </a:solidFill>
            <a:prstDash val="lgDashDot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本框 31"/>
          <p:cNvSpPr txBox="1"/>
          <p:nvPr/>
        </p:nvSpPr>
        <p:spPr>
          <a:xfrm>
            <a:off x="5996516" y="1498640"/>
            <a:ext cx="57573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400" dirty="0" smtClean="0"/>
              <a:t>General idea</a:t>
            </a:r>
          </a:p>
          <a:p>
            <a:endParaRPr kumimoji="1" lang="en-US" altLang="zh-CN" sz="2400" dirty="0"/>
          </a:p>
          <a:p>
            <a:r>
              <a:rPr kumimoji="1" lang="en-US" altLang="zh-CN" dirty="0" smtClean="0"/>
              <a:t>In the </a:t>
            </a:r>
            <a:r>
              <a:rPr kumimoji="1" lang="en-US" altLang="zh-CN" dirty="0" err="1" smtClean="0"/>
              <a:t>IndexPriority</a:t>
            </a:r>
            <a:r>
              <a:rPr kumimoji="1" lang="en-US" altLang="zh-CN" dirty="0" smtClean="0"/>
              <a:t> queue, we keep track only one path to Y, only one path to W, and so on.</a:t>
            </a:r>
          </a:p>
        </p:txBody>
      </p:sp>
    </p:spTree>
    <p:extLst>
      <p:ext uri="{BB962C8B-B14F-4D97-AF65-F5344CB8AC3E}">
        <p14:creationId xmlns:p14="http://schemas.microsoft.com/office/powerpoint/2010/main" val="4533566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Dijkstra</a:t>
            </a:r>
            <a:endParaRPr kumimoji="1" lang="zh-CN" altLang="en-US" dirty="0"/>
          </a:p>
        </p:txBody>
      </p:sp>
      <p:sp>
        <p:nvSpPr>
          <p:cNvPr id="4" name="椭圆 3"/>
          <p:cNvSpPr/>
          <p:nvPr/>
        </p:nvSpPr>
        <p:spPr>
          <a:xfrm>
            <a:off x="127012" y="2387600"/>
            <a:ext cx="3787035" cy="2878668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782121" y="3283479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S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6" name="椭圆 5"/>
          <p:cNvSpPr/>
          <p:nvPr/>
        </p:nvSpPr>
        <p:spPr>
          <a:xfrm>
            <a:off x="1798121" y="2892425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1803413" y="3817938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3152788" y="3340100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A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9" name="椭圆 8"/>
          <p:cNvSpPr/>
          <p:nvPr/>
        </p:nvSpPr>
        <p:spPr>
          <a:xfrm>
            <a:off x="3895668" y="4518554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V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0" name="椭圆 9"/>
          <p:cNvSpPr/>
          <p:nvPr/>
        </p:nvSpPr>
        <p:spPr>
          <a:xfrm>
            <a:off x="982146" y="4588934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2203463" y="4552950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5063397" y="3714373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W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1" name="直线连接符 20"/>
          <p:cNvCxnSpPr>
            <a:stCxn id="5" idx="7"/>
          </p:cNvCxnSpPr>
          <p:nvPr/>
        </p:nvCxnSpPr>
        <p:spPr>
          <a:xfrm flipV="1">
            <a:off x="1123585" y="3092450"/>
            <a:ext cx="674536" cy="249615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直线箭头连接符 284"/>
          <p:cNvCxnSpPr>
            <a:stCxn id="5" idx="4"/>
            <a:endCxn id="10" idx="1"/>
          </p:cNvCxnSpPr>
          <p:nvPr/>
        </p:nvCxnSpPr>
        <p:spPr>
          <a:xfrm>
            <a:off x="982146" y="3683529"/>
            <a:ext cx="58586" cy="963991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直线箭头连接符 285"/>
          <p:cNvCxnSpPr>
            <a:stCxn id="10" idx="6"/>
            <a:endCxn id="11" idx="2"/>
          </p:cNvCxnSpPr>
          <p:nvPr/>
        </p:nvCxnSpPr>
        <p:spPr>
          <a:xfrm flipV="1">
            <a:off x="1382196" y="4752975"/>
            <a:ext cx="821267" cy="3598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直线箭头连接符 289"/>
          <p:cNvCxnSpPr>
            <a:stCxn id="5" idx="5"/>
            <a:endCxn id="7" idx="2"/>
          </p:cNvCxnSpPr>
          <p:nvPr/>
        </p:nvCxnSpPr>
        <p:spPr>
          <a:xfrm>
            <a:off x="1123585" y="3624943"/>
            <a:ext cx="679828" cy="39302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直线箭头连接符 292"/>
          <p:cNvCxnSpPr>
            <a:stCxn id="7" idx="0"/>
            <a:endCxn id="6" idx="4"/>
          </p:cNvCxnSpPr>
          <p:nvPr/>
        </p:nvCxnSpPr>
        <p:spPr>
          <a:xfrm flipH="1" flipV="1">
            <a:off x="1998146" y="3292475"/>
            <a:ext cx="5292" cy="525463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直线箭头连接符 295"/>
          <p:cNvCxnSpPr>
            <a:stCxn id="6" idx="6"/>
            <a:endCxn id="8" idx="1"/>
          </p:cNvCxnSpPr>
          <p:nvPr/>
        </p:nvCxnSpPr>
        <p:spPr>
          <a:xfrm>
            <a:off x="2198171" y="3092450"/>
            <a:ext cx="1013203" cy="30623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直线箭头连接符 301"/>
          <p:cNvCxnSpPr>
            <a:stCxn id="7" idx="5"/>
            <a:endCxn id="9" idx="2"/>
          </p:cNvCxnSpPr>
          <p:nvPr/>
        </p:nvCxnSpPr>
        <p:spPr>
          <a:xfrm>
            <a:off x="2144877" y="4159402"/>
            <a:ext cx="1750791" cy="559177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直线连接符 307"/>
          <p:cNvCxnSpPr>
            <a:stCxn id="7" idx="3"/>
            <a:endCxn id="10" idx="7"/>
          </p:cNvCxnSpPr>
          <p:nvPr/>
        </p:nvCxnSpPr>
        <p:spPr>
          <a:xfrm flipH="1">
            <a:off x="1323610" y="4159402"/>
            <a:ext cx="538389" cy="488118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直线连接符 310"/>
          <p:cNvCxnSpPr>
            <a:stCxn id="7" idx="6"/>
            <a:endCxn id="8" idx="3"/>
          </p:cNvCxnSpPr>
          <p:nvPr/>
        </p:nvCxnSpPr>
        <p:spPr>
          <a:xfrm flipV="1">
            <a:off x="2203463" y="3681564"/>
            <a:ext cx="1007911" cy="336399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直线箭头连接符 317"/>
          <p:cNvCxnSpPr>
            <a:stCxn id="8" idx="6"/>
            <a:endCxn id="18" idx="1"/>
          </p:cNvCxnSpPr>
          <p:nvPr/>
        </p:nvCxnSpPr>
        <p:spPr>
          <a:xfrm>
            <a:off x="3552838" y="3540125"/>
            <a:ext cx="1569145" cy="23283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本框 31"/>
          <p:cNvSpPr txBox="1"/>
          <p:nvPr/>
        </p:nvSpPr>
        <p:spPr>
          <a:xfrm>
            <a:off x="4777707" y="1775344"/>
            <a:ext cx="741429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 private void relax(</a:t>
            </a:r>
            <a:r>
              <a:rPr lang="en-US" altLang="zh-CN" sz="2400" dirty="0" err="1"/>
              <a:t>DirectedEdge</a:t>
            </a:r>
            <a:r>
              <a:rPr lang="en-US" altLang="zh-CN" sz="2400" dirty="0"/>
              <a:t> e) {</a:t>
            </a:r>
          </a:p>
          <a:p>
            <a:r>
              <a:rPr lang="pl-PL" altLang="zh-CN" sz="2400" dirty="0"/>
              <a:t>        </a:t>
            </a:r>
            <a:r>
              <a:rPr lang="pl-PL" altLang="zh-CN" sz="2400" dirty="0" err="1"/>
              <a:t>int</a:t>
            </a:r>
            <a:r>
              <a:rPr lang="pl-PL" altLang="zh-CN" sz="2400" dirty="0"/>
              <a:t> v = </a:t>
            </a:r>
            <a:r>
              <a:rPr lang="pl-PL" altLang="zh-CN" sz="2400" dirty="0" err="1"/>
              <a:t>e.from</a:t>
            </a:r>
            <a:r>
              <a:rPr lang="pl-PL" altLang="zh-CN" sz="2400" dirty="0"/>
              <a:t>(), w = </a:t>
            </a:r>
            <a:r>
              <a:rPr lang="pl-PL" altLang="zh-CN" sz="2400" dirty="0" err="1"/>
              <a:t>e.to</a:t>
            </a:r>
            <a:r>
              <a:rPr lang="pl-PL" altLang="zh-CN" sz="2400" dirty="0"/>
              <a:t>();</a:t>
            </a:r>
          </a:p>
          <a:p>
            <a:r>
              <a:rPr lang="en-US" altLang="zh-CN" sz="2400" dirty="0"/>
              <a:t>        if (</a:t>
            </a:r>
            <a:r>
              <a:rPr lang="en-US" altLang="zh-CN" sz="2400" dirty="0" err="1"/>
              <a:t>distTo</a:t>
            </a:r>
            <a:r>
              <a:rPr lang="en-US" altLang="zh-CN" sz="2400" dirty="0"/>
              <a:t>[w] &gt; </a:t>
            </a:r>
            <a:r>
              <a:rPr lang="en-US" altLang="zh-CN" sz="2400" dirty="0" err="1"/>
              <a:t>distTo</a:t>
            </a:r>
            <a:r>
              <a:rPr lang="en-US" altLang="zh-CN" sz="2400" dirty="0"/>
              <a:t>[v] + </a:t>
            </a:r>
            <a:r>
              <a:rPr lang="en-US" altLang="zh-CN" sz="2400" dirty="0" err="1"/>
              <a:t>e.weight</a:t>
            </a:r>
            <a:r>
              <a:rPr lang="en-US" altLang="zh-CN" sz="2400" dirty="0"/>
              <a:t>()) {</a:t>
            </a:r>
          </a:p>
          <a:p>
            <a:r>
              <a:rPr lang="en-US" altLang="zh-CN" sz="2400" dirty="0"/>
              <a:t>            </a:t>
            </a:r>
            <a:r>
              <a:rPr lang="en-US" altLang="zh-CN" sz="2400" dirty="0" err="1"/>
              <a:t>distTo</a:t>
            </a:r>
            <a:r>
              <a:rPr lang="en-US" altLang="zh-CN" sz="2400" dirty="0"/>
              <a:t>[w] = </a:t>
            </a:r>
            <a:r>
              <a:rPr lang="en-US" altLang="zh-CN" sz="2400" dirty="0" err="1"/>
              <a:t>distTo</a:t>
            </a:r>
            <a:r>
              <a:rPr lang="en-US" altLang="zh-CN" sz="2400" dirty="0"/>
              <a:t>[v] + </a:t>
            </a:r>
            <a:r>
              <a:rPr lang="en-US" altLang="zh-CN" sz="2400" dirty="0" err="1"/>
              <a:t>e.weight</a:t>
            </a:r>
            <a:r>
              <a:rPr lang="en-US" altLang="zh-CN" sz="2400" dirty="0"/>
              <a:t>();</a:t>
            </a:r>
          </a:p>
          <a:p>
            <a:r>
              <a:rPr lang="pl-PL" altLang="zh-CN" sz="2400" dirty="0"/>
              <a:t>            </a:t>
            </a:r>
            <a:r>
              <a:rPr lang="pl-PL" altLang="zh-CN" sz="2400" dirty="0" err="1"/>
              <a:t>edgeTo</a:t>
            </a:r>
            <a:r>
              <a:rPr lang="pl-PL" altLang="zh-CN" sz="2400" dirty="0"/>
              <a:t>[w] = e;</a:t>
            </a:r>
          </a:p>
          <a:p>
            <a:r>
              <a:rPr lang="pl-PL" altLang="zh-CN" sz="2400" dirty="0"/>
              <a:t>            </a:t>
            </a:r>
            <a:r>
              <a:rPr lang="pl-PL" altLang="zh-CN" sz="2400" dirty="0" err="1"/>
              <a:t>if</a:t>
            </a:r>
            <a:r>
              <a:rPr lang="pl-PL" altLang="zh-CN" sz="2400" dirty="0"/>
              <a:t> (</a:t>
            </a:r>
            <a:r>
              <a:rPr lang="pl-PL" altLang="zh-CN" sz="2400" dirty="0" err="1"/>
              <a:t>pq.contains</a:t>
            </a:r>
            <a:r>
              <a:rPr lang="pl-PL" altLang="zh-CN" sz="2400" dirty="0"/>
              <a:t>(w)) </a:t>
            </a:r>
            <a:r>
              <a:rPr lang="pl-PL" altLang="zh-CN" sz="2400" dirty="0" err="1" smtClean="0"/>
              <a:t>pq.changeKey</a:t>
            </a:r>
            <a:r>
              <a:rPr lang="pl-PL" altLang="zh-CN" sz="2400" dirty="0" smtClean="0"/>
              <a:t>(w</a:t>
            </a:r>
            <a:r>
              <a:rPr lang="pl-PL" altLang="zh-CN" sz="2400" dirty="0"/>
              <a:t>, </a:t>
            </a:r>
            <a:r>
              <a:rPr lang="pl-PL" altLang="zh-CN" sz="2400" dirty="0" err="1"/>
              <a:t>distTo</a:t>
            </a:r>
            <a:r>
              <a:rPr lang="pl-PL" altLang="zh-CN" sz="2400" dirty="0"/>
              <a:t>[w]);</a:t>
            </a:r>
          </a:p>
          <a:p>
            <a:r>
              <a:rPr lang="nb-NO" altLang="zh-CN" sz="2400" dirty="0"/>
              <a:t>            </a:t>
            </a:r>
            <a:r>
              <a:rPr lang="nb-NO" altLang="zh-CN" sz="2400" dirty="0" err="1" smtClean="0"/>
              <a:t>else</a:t>
            </a:r>
            <a:r>
              <a:rPr lang="nb-NO" altLang="zh-CN" sz="2400" dirty="0" smtClean="0"/>
              <a:t> </a:t>
            </a:r>
            <a:r>
              <a:rPr lang="nb-NO" altLang="zh-CN" sz="2400" dirty="0" err="1" smtClean="0"/>
              <a:t>pq.insert</a:t>
            </a:r>
            <a:r>
              <a:rPr lang="nb-NO" altLang="zh-CN" sz="2400" dirty="0" smtClean="0"/>
              <a:t>(w</a:t>
            </a:r>
            <a:r>
              <a:rPr lang="nb-NO" altLang="zh-CN" sz="2400" dirty="0"/>
              <a:t>, </a:t>
            </a:r>
            <a:r>
              <a:rPr lang="nb-NO" altLang="zh-CN" sz="2400" dirty="0" err="1"/>
              <a:t>distTo</a:t>
            </a:r>
            <a:r>
              <a:rPr lang="nb-NO" altLang="zh-CN" sz="2400" dirty="0"/>
              <a:t>[w]);</a:t>
            </a:r>
          </a:p>
          <a:p>
            <a:r>
              <a:rPr lang="nb-NO" altLang="zh-CN" sz="2400" dirty="0"/>
              <a:t>        }   </a:t>
            </a:r>
          </a:p>
          <a:p>
            <a:r>
              <a:rPr lang="nb-NO" altLang="zh-CN" sz="2400" dirty="0"/>
              <a:t>    }</a:t>
            </a:r>
            <a:endParaRPr kumimoji="1" lang="en-US" altLang="zh-CN" sz="2400" dirty="0" smtClean="0"/>
          </a:p>
        </p:txBody>
      </p:sp>
      <p:cxnSp>
        <p:nvCxnSpPr>
          <p:cNvPr id="27" name="直线箭头连接符 26"/>
          <p:cNvCxnSpPr>
            <a:stCxn id="9" idx="7"/>
          </p:cNvCxnSpPr>
          <p:nvPr/>
        </p:nvCxnSpPr>
        <p:spPr>
          <a:xfrm flipV="1">
            <a:off x="4237132" y="4017963"/>
            <a:ext cx="884851" cy="55917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01641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Prim MST </a:t>
            </a:r>
            <a:r>
              <a:rPr kumimoji="1" lang="en-US" altLang="zh-CN" dirty="0" err="1" smtClean="0"/>
              <a:t>v.s</a:t>
            </a:r>
            <a:r>
              <a:rPr kumimoji="1" lang="en-US" altLang="zh-CN" dirty="0" smtClean="0"/>
              <a:t>. Dijkstra</a:t>
            </a:r>
            <a:endParaRPr kumimoji="1"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575734" y="1828801"/>
            <a:ext cx="616373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 private void scan(</a:t>
            </a:r>
            <a:r>
              <a:rPr lang="en-US" altLang="zh-CN" dirty="0" err="1"/>
              <a:t>EdgeWeightedGraph</a:t>
            </a:r>
            <a:r>
              <a:rPr lang="en-US" altLang="zh-CN" dirty="0"/>
              <a:t> G, </a:t>
            </a:r>
            <a:r>
              <a:rPr lang="en-US" altLang="zh-CN" dirty="0" err="1"/>
              <a:t>int</a:t>
            </a:r>
            <a:r>
              <a:rPr lang="en-US" altLang="zh-CN" dirty="0"/>
              <a:t> v) {</a:t>
            </a:r>
          </a:p>
          <a:p>
            <a:r>
              <a:rPr lang="da-DK" altLang="zh-CN" dirty="0"/>
              <a:t>        marked[v] = true;</a:t>
            </a:r>
          </a:p>
          <a:p>
            <a:r>
              <a:rPr lang="pt-BR" altLang="zh-CN" dirty="0"/>
              <a:t>        for (Edge e : </a:t>
            </a:r>
            <a:r>
              <a:rPr lang="pt-BR" altLang="zh-CN" dirty="0" err="1"/>
              <a:t>G.adj</a:t>
            </a:r>
            <a:r>
              <a:rPr lang="pt-BR" altLang="zh-CN" dirty="0"/>
              <a:t>(</a:t>
            </a:r>
            <a:r>
              <a:rPr lang="pt-BR" altLang="zh-CN" dirty="0" err="1"/>
              <a:t>v</a:t>
            </a:r>
            <a:r>
              <a:rPr lang="pt-BR" altLang="zh-CN" dirty="0"/>
              <a:t>)) {</a:t>
            </a:r>
          </a:p>
          <a:p>
            <a:r>
              <a:rPr lang="pl-PL" altLang="zh-CN" dirty="0"/>
              <a:t>            </a:t>
            </a:r>
            <a:r>
              <a:rPr lang="pl-PL" altLang="zh-CN" dirty="0" err="1"/>
              <a:t>int</a:t>
            </a:r>
            <a:r>
              <a:rPr lang="pl-PL" altLang="zh-CN" dirty="0"/>
              <a:t> w = </a:t>
            </a:r>
            <a:r>
              <a:rPr lang="pl-PL" altLang="zh-CN" dirty="0" err="1"/>
              <a:t>e.other</a:t>
            </a:r>
            <a:r>
              <a:rPr lang="pl-PL" altLang="zh-CN" dirty="0"/>
              <a:t>(v);</a:t>
            </a:r>
          </a:p>
          <a:p>
            <a:r>
              <a:rPr lang="en-US" altLang="zh-CN" dirty="0"/>
              <a:t>            if (marked[w]) </a:t>
            </a:r>
            <a:r>
              <a:rPr lang="en-US" altLang="zh-CN" dirty="0" smtClean="0"/>
              <a:t>continue</a:t>
            </a:r>
          </a:p>
          <a:p>
            <a:r>
              <a:rPr lang="en-US" altLang="zh-CN" dirty="0" smtClean="0"/>
              <a:t>            </a:t>
            </a:r>
            <a:r>
              <a:rPr lang="en-US" altLang="zh-CN" b="1" dirty="0"/>
              <a:t>if (</a:t>
            </a:r>
            <a:r>
              <a:rPr lang="en-US" altLang="zh-CN" b="1" dirty="0" err="1"/>
              <a:t>e.weight</a:t>
            </a:r>
            <a:r>
              <a:rPr lang="en-US" altLang="zh-CN" b="1" dirty="0"/>
              <a:t>() &lt; </a:t>
            </a:r>
            <a:r>
              <a:rPr lang="en-US" altLang="zh-CN" b="1" dirty="0" err="1"/>
              <a:t>distTo</a:t>
            </a:r>
            <a:r>
              <a:rPr lang="en-US" altLang="zh-CN" b="1" dirty="0"/>
              <a:t>[w]) {</a:t>
            </a:r>
          </a:p>
          <a:p>
            <a:r>
              <a:rPr lang="en-US" altLang="zh-CN" b="1" dirty="0"/>
              <a:t>                </a:t>
            </a:r>
            <a:r>
              <a:rPr lang="en-US" altLang="zh-CN" b="1" dirty="0" err="1"/>
              <a:t>distTo</a:t>
            </a:r>
            <a:r>
              <a:rPr lang="en-US" altLang="zh-CN" b="1" dirty="0"/>
              <a:t>[w] = </a:t>
            </a:r>
            <a:r>
              <a:rPr lang="en-US" altLang="zh-CN" b="1" dirty="0" err="1"/>
              <a:t>e.weight</a:t>
            </a:r>
            <a:r>
              <a:rPr lang="en-US" altLang="zh-CN" b="1" dirty="0"/>
              <a:t>();</a:t>
            </a:r>
          </a:p>
          <a:p>
            <a:r>
              <a:rPr lang="pl-PL" altLang="zh-CN" dirty="0"/>
              <a:t>                </a:t>
            </a:r>
            <a:r>
              <a:rPr lang="pl-PL" altLang="zh-CN" dirty="0" err="1"/>
              <a:t>edgeTo</a:t>
            </a:r>
            <a:r>
              <a:rPr lang="pl-PL" altLang="zh-CN" dirty="0"/>
              <a:t>[w] = e;</a:t>
            </a:r>
          </a:p>
          <a:p>
            <a:r>
              <a:rPr lang="pl-PL" altLang="zh-CN" dirty="0"/>
              <a:t>                </a:t>
            </a:r>
            <a:r>
              <a:rPr lang="pl-PL" altLang="zh-CN" dirty="0" err="1"/>
              <a:t>if</a:t>
            </a:r>
            <a:r>
              <a:rPr lang="pl-PL" altLang="zh-CN" dirty="0"/>
              <a:t> (</a:t>
            </a:r>
            <a:r>
              <a:rPr lang="pl-PL" altLang="zh-CN" dirty="0" err="1"/>
              <a:t>pq.contains</a:t>
            </a:r>
            <a:r>
              <a:rPr lang="pl-PL" altLang="zh-CN" dirty="0"/>
              <a:t>(w)) </a:t>
            </a:r>
            <a:r>
              <a:rPr lang="pl-PL" altLang="zh-CN" dirty="0" err="1" smtClean="0"/>
              <a:t>pq.changeKey</a:t>
            </a:r>
            <a:r>
              <a:rPr lang="pl-PL" altLang="zh-CN" dirty="0" smtClean="0"/>
              <a:t>(w</a:t>
            </a:r>
            <a:r>
              <a:rPr lang="pl-PL" altLang="zh-CN" dirty="0"/>
              <a:t>, </a:t>
            </a:r>
            <a:r>
              <a:rPr lang="pl-PL" altLang="zh-CN" dirty="0" err="1"/>
              <a:t>distTo</a:t>
            </a:r>
            <a:r>
              <a:rPr lang="pl-PL" altLang="zh-CN" dirty="0"/>
              <a:t>[w]);</a:t>
            </a:r>
          </a:p>
          <a:p>
            <a:r>
              <a:rPr lang="nb-NO" altLang="zh-CN" dirty="0"/>
              <a:t>                </a:t>
            </a:r>
            <a:r>
              <a:rPr lang="nb-NO" altLang="zh-CN" dirty="0" err="1"/>
              <a:t>else</a:t>
            </a:r>
            <a:r>
              <a:rPr lang="nb-NO" altLang="zh-CN" dirty="0"/>
              <a:t> </a:t>
            </a:r>
            <a:r>
              <a:rPr lang="nb-NO" altLang="zh-CN" dirty="0" err="1" smtClean="0"/>
              <a:t>pq.insert</a:t>
            </a:r>
            <a:r>
              <a:rPr lang="nb-NO" altLang="zh-CN" dirty="0" smtClean="0"/>
              <a:t>(w</a:t>
            </a:r>
            <a:r>
              <a:rPr lang="nb-NO" altLang="zh-CN" dirty="0"/>
              <a:t>, </a:t>
            </a:r>
            <a:r>
              <a:rPr lang="nb-NO" altLang="zh-CN" dirty="0" err="1"/>
              <a:t>distTo</a:t>
            </a:r>
            <a:r>
              <a:rPr lang="nb-NO" altLang="zh-CN" dirty="0"/>
              <a:t>[w]);</a:t>
            </a:r>
          </a:p>
          <a:p>
            <a:r>
              <a:rPr lang="nb-NO" altLang="zh-CN" dirty="0"/>
              <a:t>            }</a:t>
            </a:r>
          </a:p>
          <a:p>
            <a:r>
              <a:rPr lang="nb-NO" altLang="zh-CN" dirty="0"/>
              <a:t>        }</a:t>
            </a:r>
          </a:p>
          <a:p>
            <a:r>
              <a:rPr lang="nb-NO" altLang="zh-CN" dirty="0"/>
              <a:t>    }</a:t>
            </a:r>
            <a:endParaRPr kumimoji="1"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6096000" y="1828801"/>
            <a:ext cx="741429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 private void relax(</a:t>
            </a:r>
            <a:r>
              <a:rPr lang="en-US" altLang="zh-CN" sz="2000" dirty="0" err="1"/>
              <a:t>DirectedEdge</a:t>
            </a:r>
            <a:r>
              <a:rPr lang="en-US" altLang="zh-CN" sz="2000" dirty="0"/>
              <a:t> e) {</a:t>
            </a:r>
          </a:p>
          <a:p>
            <a:r>
              <a:rPr lang="pl-PL" altLang="zh-CN" sz="2000" dirty="0"/>
              <a:t>        </a:t>
            </a:r>
            <a:r>
              <a:rPr lang="pl-PL" altLang="zh-CN" sz="2000" dirty="0" err="1"/>
              <a:t>int</a:t>
            </a:r>
            <a:r>
              <a:rPr lang="pl-PL" altLang="zh-CN" sz="2000" dirty="0"/>
              <a:t> v = </a:t>
            </a:r>
            <a:r>
              <a:rPr lang="pl-PL" altLang="zh-CN" sz="2000" dirty="0" err="1"/>
              <a:t>e.from</a:t>
            </a:r>
            <a:r>
              <a:rPr lang="pl-PL" altLang="zh-CN" sz="2000" dirty="0"/>
              <a:t>(), w = </a:t>
            </a:r>
            <a:r>
              <a:rPr lang="pl-PL" altLang="zh-CN" sz="2000" dirty="0" err="1"/>
              <a:t>e.to</a:t>
            </a:r>
            <a:r>
              <a:rPr lang="pl-PL" altLang="zh-CN" sz="2000" dirty="0"/>
              <a:t>();</a:t>
            </a:r>
          </a:p>
          <a:p>
            <a:r>
              <a:rPr lang="en-US" altLang="zh-CN" sz="2000" dirty="0"/>
              <a:t>        </a:t>
            </a:r>
            <a:r>
              <a:rPr lang="en-US" altLang="zh-CN" sz="2000" b="1" dirty="0"/>
              <a:t>if (</a:t>
            </a:r>
            <a:r>
              <a:rPr lang="en-US" altLang="zh-CN" sz="2000" b="1" dirty="0" err="1"/>
              <a:t>distTo</a:t>
            </a:r>
            <a:r>
              <a:rPr lang="en-US" altLang="zh-CN" sz="2000" b="1" dirty="0"/>
              <a:t>[w] &gt; </a:t>
            </a:r>
            <a:r>
              <a:rPr lang="en-US" altLang="zh-CN" sz="2000" b="1" dirty="0" err="1"/>
              <a:t>distTo</a:t>
            </a:r>
            <a:r>
              <a:rPr lang="en-US" altLang="zh-CN" sz="2000" b="1" dirty="0"/>
              <a:t>[v] + </a:t>
            </a:r>
            <a:r>
              <a:rPr lang="en-US" altLang="zh-CN" sz="2000" b="1" dirty="0" err="1"/>
              <a:t>e.weight</a:t>
            </a:r>
            <a:r>
              <a:rPr lang="en-US" altLang="zh-CN" sz="2000" b="1" dirty="0"/>
              <a:t>()) {</a:t>
            </a:r>
          </a:p>
          <a:p>
            <a:r>
              <a:rPr lang="en-US" altLang="zh-CN" sz="2000" b="1" dirty="0"/>
              <a:t>            </a:t>
            </a:r>
            <a:r>
              <a:rPr lang="en-US" altLang="zh-CN" sz="2000" b="1" dirty="0" err="1"/>
              <a:t>distTo</a:t>
            </a:r>
            <a:r>
              <a:rPr lang="en-US" altLang="zh-CN" sz="2000" b="1" dirty="0"/>
              <a:t>[w] = </a:t>
            </a:r>
            <a:r>
              <a:rPr lang="en-US" altLang="zh-CN" sz="2000" b="1" dirty="0" err="1"/>
              <a:t>distTo</a:t>
            </a:r>
            <a:r>
              <a:rPr lang="en-US" altLang="zh-CN" sz="2000" b="1" dirty="0"/>
              <a:t>[v] + </a:t>
            </a:r>
            <a:r>
              <a:rPr lang="en-US" altLang="zh-CN" sz="2000" b="1" dirty="0" err="1"/>
              <a:t>e.weight</a:t>
            </a:r>
            <a:r>
              <a:rPr lang="en-US" altLang="zh-CN" sz="2000" b="1" dirty="0"/>
              <a:t>();</a:t>
            </a:r>
          </a:p>
          <a:p>
            <a:r>
              <a:rPr lang="pl-PL" altLang="zh-CN" sz="2000" dirty="0"/>
              <a:t>            </a:t>
            </a:r>
            <a:r>
              <a:rPr lang="pl-PL" altLang="zh-CN" sz="2000" dirty="0" err="1"/>
              <a:t>edgeTo</a:t>
            </a:r>
            <a:r>
              <a:rPr lang="pl-PL" altLang="zh-CN" sz="2000" dirty="0"/>
              <a:t>[w] = e;</a:t>
            </a:r>
          </a:p>
          <a:p>
            <a:r>
              <a:rPr lang="pl-PL" altLang="zh-CN" sz="2000" dirty="0"/>
              <a:t>            </a:t>
            </a:r>
            <a:r>
              <a:rPr lang="pl-PL" altLang="zh-CN" sz="2000" dirty="0" err="1"/>
              <a:t>if</a:t>
            </a:r>
            <a:r>
              <a:rPr lang="pl-PL" altLang="zh-CN" sz="2000" dirty="0"/>
              <a:t> (</a:t>
            </a:r>
            <a:r>
              <a:rPr lang="pl-PL" altLang="zh-CN" sz="2000" dirty="0" err="1"/>
              <a:t>pq.contains</a:t>
            </a:r>
            <a:r>
              <a:rPr lang="pl-PL" altLang="zh-CN" sz="2000" dirty="0"/>
              <a:t>(w)) </a:t>
            </a:r>
            <a:r>
              <a:rPr lang="pl-PL" altLang="zh-CN" sz="2000" dirty="0" err="1" smtClean="0"/>
              <a:t>pq.changeKey</a:t>
            </a:r>
            <a:r>
              <a:rPr lang="pl-PL" altLang="zh-CN" sz="2000" dirty="0" smtClean="0"/>
              <a:t>(w</a:t>
            </a:r>
            <a:r>
              <a:rPr lang="pl-PL" altLang="zh-CN" sz="2000" dirty="0"/>
              <a:t>, </a:t>
            </a:r>
            <a:r>
              <a:rPr lang="pl-PL" altLang="zh-CN" sz="2000" dirty="0" err="1"/>
              <a:t>distTo</a:t>
            </a:r>
            <a:r>
              <a:rPr lang="pl-PL" altLang="zh-CN" sz="2000" dirty="0"/>
              <a:t>[w]);</a:t>
            </a:r>
          </a:p>
          <a:p>
            <a:r>
              <a:rPr lang="nb-NO" altLang="zh-CN" sz="2000" dirty="0"/>
              <a:t>            </a:t>
            </a:r>
            <a:r>
              <a:rPr lang="nb-NO" altLang="zh-CN" sz="2000" dirty="0" err="1" smtClean="0"/>
              <a:t>else</a:t>
            </a:r>
            <a:r>
              <a:rPr lang="nb-NO" altLang="zh-CN" sz="2000" dirty="0" smtClean="0"/>
              <a:t> </a:t>
            </a:r>
            <a:r>
              <a:rPr lang="nb-NO" altLang="zh-CN" sz="2000" dirty="0" err="1" smtClean="0"/>
              <a:t>pq.insert</a:t>
            </a:r>
            <a:r>
              <a:rPr lang="nb-NO" altLang="zh-CN" sz="2000" dirty="0" smtClean="0"/>
              <a:t>(w</a:t>
            </a:r>
            <a:r>
              <a:rPr lang="nb-NO" altLang="zh-CN" sz="2000" dirty="0"/>
              <a:t>, </a:t>
            </a:r>
            <a:r>
              <a:rPr lang="nb-NO" altLang="zh-CN" sz="2000" dirty="0" err="1"/>
              <a:t>distTo</a:t>
            </a:r>
            <a:r>
              <a:rPr lang="nb-NO" altLang="zh-CN" sz="2000" dirty="0"/>
              <a:t>[w]);</a:t>
            </a:r>
          </a:p>
          <a:p>
            <a:r>
              <a:rPr lang="nb-NO" altLang="zh-CN" sz="2000" dirty="0"/>
              <a:t>        }   </a:t>
            </a:r>
          </a:p>
          <a:p>
            <a:r>
              <a:rPr lang="nb-NO" altLang="zh-CN" sz="2000" dirty="0"/>
              <a:t>    }</a:t>
            </a:r>
            <a:endParaRPr kumimoji="1" lang="en-US" altLang="zh-CN" sz="2000" dirty="0" smtClean="0"/>
          </a:p>
        </p:txBody>
      </p:sp>
      <p:sp>
        <p:nvSpPr>
          <p:cNvPr id="6" name="文本框 5"/>
          <p:cNvSpPr txBox="1"/>
          <p:nvPr/>
        </p:nvSpPr>
        <p:spPr>
          <a:xfrm>
            <a:off x="694267" y="5774267"/>
            <a:ext cx="528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In Prim, </a:t>
            </a:r>
            <a:r>
              <a:rPr kumimoji="1" lang="en-US" altLang="zh-CN" dirty="0" err="1" smtClean="0"/>
              <a:t>distTo</a:t>
            </a:r>
            <a:r>
              <a:rPr kumimoji="1" lang="en-US" altLang="zh-CN" dirty="0" smtClean="0"/>
              <a:t>[w] stores the minimum-weight crossing edge connecting MST vertex to non-MST vertex W</a:t>
            </a:r>
            <a:endParaRPr kumimoji="1"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5977467" y="5774266"/>
            <a:ext cx="528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In </a:t>
            </a:r>
            <a:r>
              <a:rPr kumimoji="1" lang="en-US" altLang="zh-CN" dirty="0" err="1" smtClean="0"/>
              <a:t>Dijsktra</a:t>
            </a:r>
            <a:r>
              <a:rPr kumimoji="1" lang="en-US" altLang="zh-CN" dirty="0" smtClean="0"/>
              <a:t>, </a:t>
            </a:r>
            <a:r>
              <a:rPr kumimoji="1" lang="en-US" altLang="zh-CN" dirty="0" err="1" smtClean="0"/>
              <a:t>distTo</a:t>
            </a:r>
            <a:r>
              <a:rPr kumimoji="1" lang="en-US" altLang="zh-CN" dirty="0" smtClean="0"/>
              <a:t>[w] stores the minimum-weight from single source point S to non-explored vertex W. This is a </a:t>
            </a:r>
            <a:r>
              <a:rPr kumimoji="1" lang="en-US" altLang="zh-CN" b="1" i="1" dirty="0" err="1" smtClean="0">
                <a:solidFill>
                  <a:srgbClr val="FF0000"/>
                </a:solidFill>
              </a:rPr>
              <a:t>acummulated</a:t>
            </a:r>
            <a:r>
              <a:rPr kumimoji="1" lang="en-US" altLang="zh-CN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dirty="0" smtClean="0"/>
              <a:t>value.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60583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椭圆 28"/>
          <p:cNvSpPr/>
          <p:nvPr/>
        </p:nvSpPr>
        <p:spPr>
          <a:xfrm>
            <a:off x="6688667" y="508000"/>
            <a:ext cx="3911600" cy="325120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Prim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5625722" cy="4351338"/>
          </a:xfrm>
        </p:spPr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Look for the minimum-weight crossing edge</a:t>
            </a:r>
          </a:p>
          <a:p>
            <a:endParaRPr kumimoji="1" lang="en-US" altLang="zh-CN" dirty="0" smtClean="0"/>
          </a:p>
          <a:p>
            <a:pPr lvl="1"/>
            <a:r>
              <a:rPr kumimoji="1" lang="en-US" altLang="zh-CN" dirty="0" smtClean="0"/>
              <a:t>Tree edge (thick black)</a:t>
            </a:r>
          </a:p>
          <a:p>
            <a:pPr lvl="1"/>
            <a:endParaRPr kumimoji="1" lang="en-US" altLang="zh-CN" dirty="0" smtClean="0"/>
          </a:p>
          <a:p>
            <a:pPr lvl="1"/>
            <a:r>
              <a:rPr kumimoji="1" lang="en-US" altLang="zh-CN" dirty="0" smtClean="0"/>
              <a:t>Ineligible edge (dotted line)</a:t>
            </a:r>
          </a:p>
          <a:p>
            <a:pPr lvl="1"/>
            <a:endParaRPr kumimoji="1" lang="en-US" altLang="zh-CN" dirty="0" smtClean="0"/>
          </a:p>
          <a:p>
            <a:pPr lvl="1"/>
            <a:r>
              <a:rPr kumimoji="1" lang="en-US" altLang="zh-CN" dirty="0" smtClean="0"/>
              <a:t>Crossing edge (solid line)</a:t>
            </a:r>
          </a:p>
          <a:p>
            <a:pPr lvl="1"/>
            <a:endParaRPr kumimoji="1" lang="en-US" altLang="zh-CN" dirty="0" smtClean="0"/>
          </a:p>
          <a:p>
            <a:pPr lvl="1"/>
            <a:r>
              <a:rPr kumimoji="1" lang="en-US" altLang="zh-CN" dirty="0" smtClean="0"/>
              <a:t>Minimum-weight crossing edge (thick red)</a:t>
            </a:r>
          </a:p>
        </p:txBody>
      </p:sp>
      <p:sp>
        <p:nvSpPr>
          <p:cNvPr id="4" name="椭圆 3"/>
          <p:cNvSpPr/>
          <p:nvPr/>
        </p:nvSpPr>
        <p:spPr>
          <a:xfrm>
            <a:off x="7343775" y="1471613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8359775" y="1080559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8365067" y="2006072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9714442" y="1528234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9514417" y="2381252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7543800" y="2777068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8765117" y="2741084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12" name="直线连接符 11"/>
          <p:cNvCxnSpPr>
            <a:stCxn id="4" idx="4"/>
            <a:endCxn id="9" idx="0"/>
          </p:cNvCxnSpPr>
          <p:nvPr/>
        </p:nvCxnSpPr>
        <p:spPr>
          <a:xfrm>
            <a:off x="7543800" y="1871663"/>
            <a:ext cx="200025" cy="905405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线连接符 12"/>
          <p:cNvCxnSpPr>
            <a:stCxn id="4" idx="5"/>
            <a:endCxn id="6" idx="1"/>
          </p:cNvCxnSpPr>
          <p:nvPr/>
        </p:nvCxnSpPr>
        <p:spPr>
          <a:xfrm>
            <a:off x="7685239" y="1813077"/>
            <a:ext cx="738414" cy="251581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线连接符 15"/>
          <p:cNvCxnSpPr>
            <a:stCxn id="5" idx="4"/>
            <a:endCxn id="6" idx="0"/>
          </p:cNvCxnSpPr>
          <p:nvPr/>
        </p:nvCxnSpPr>
        <p:spPr>
          <a:xfrm>
            <a:off x="8559800" y="1480609"/>
            <a:ext cx="5292" cy="525463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线连接符 18"/>
          <p:cNvCxnSpPr>
            <a:stCxn id="5" idx="5"/>
            <a:endCxn id="7" idx="2"/>
          </p:cNvCxnSpPr>
          <p:nvPr/>
        </p:nvCxnSpPr>
        <p:spPr>
          <a:xfrm>
            <a:off x="8701239" y="1422023"/>
            <a:ext cx="1013203" cy="306236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线连接符 21"/>
          <p:cNvCxnSpPr>
            <a:stCxn id="6" idx="6"/>
            <a:endCxn id="8" idx="2"/>
          </p:cNvCxnSpPr>
          <p:nvPr/>
        </p:nvCxnSpPr>
        <p:spPr>
          <a:xfrm>
            <a:off x="8765117" y="2206097"/>
            <a:ext cx="749300" cy="375180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线连接符 25"/>
          <p:cNvCxnSpPr>
            <a:stCxn id="10" idx="2"/>
            <a:endCxn id="9" idx="6"/>
          </p:cNvCxnSpPr>
          <p:nvPr/>
        </p:nvCxnSpPr>
        <p:spPr>
          <a:xfrm flipH="1">
            <a:off x="7943850" y="2941109"/>
            <a:ext cx="821267" cy="35984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椭圆 29"/>
          <p:cNvSpPr/>
          <p:nvPr/>
        </p:nvSpPr>
        <p:spPr>
          <a:xfrm>
            <a:off x="7243762" y="4022462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1" name="椭圆 30"/>
          <p:cNvSpPr/>
          <p:nvPr/>
        </p:nvSpPr>
        <p:spPr>
          <a:xfrm>
            <a:off x="9727482" y="4314827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2" name="椭圆 31"/>
          <p:cNvSpPr/>
          <p:nvPr/>
        </p:nvSpPr>
        <p:spPr>
          <a:xfrm>
            <a:off x="11349567" y="2210179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3" name="椭圆 32"/>
          <p:cNvSpPr/>
          <p:nvPr/>
        </p:nvSpPr>
        <p:spPr>
          <a:xfrm>
            <a:off x="10574867" y="365125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35" name="直线连接符 34"/>
          <p:cNvCxnSpPr>
            <a:stCxn id="9" idx="4"/>
            <a:endCxn id="30" idx="0"/>
          </p:cNvCxnSpPr>
          <p:nvPr/>
        </p:nvCxnSpPr>
        <p:spPr>
          <a:xfrm flipH="1">
            <a:off x="7443787" y="3177118"/>
            <a:ext cx="300038" cy="8453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线连接符 35"/>
          <p:cNvCxnSpPr>
            <a:stCxn id="10" idx="3"/>
            <a:endCxn id="30" idx="7"/>
          </p:cNvCxnSpPr>
          <p:nvPr/>
        </p:nvCxnSpPr>
        <p:spPr>
          <a:xfrm flipH="1">
            <a:off x="7585226" y="3082548"/>
            <a:ext cx="1238477" cy="998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线连接符 38"/>
          <p:cNvCxnSpPr>
            <a:stCxn id="10" idx="5"/>
            <a:endCxn id="31" idx="0"/>
          </p:cNvCxnSpPr>
          <p:nvPr/>
        </p:nvCxnSpPr>
        <p:spPr>
          <a:xfrm>
            <a:off x="9106581" y="3082548"/>
            <a:ext cx="820926" cy="12322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线连接符 42"/>
          <p:cNvCxnSpPr>
            <a:stCxn id="33" idx="2"/>
            <a:endCxn id="5" idx="7"/>
          </p:cNvCxnSpPr>
          <p:nvPr/>
        </p:nvCxnSpPr>
        <p:spPr>
          <a:xfrm flipH="1">
            <a:off x="8701239" y="565150"/>
            <a:ext cx="1873628" cy="5739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线连接符 45"/>
          <p:cNvCxnSpPr>
            <a:stCxn id="33" idx="3"/>
            <a:endCxn id="7" idx="7"/>
          </p:cNvCxnSpPr>
          <p:nvPr/>
        </p:nvCxnSpPr>
        <p:spPr>
          <a:xfrm flipH="1">
            <a:off x="10055906" y="706589"/>
            <a:ext cx="577547" cy="8802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线连接符 48"/>
          <p:cNvCxnSpPr>
            <a:stCxn id="32" idx="2"/>
            <a:endCxn id="7" idx="5"/>
          </p:cNvCxnSpPr>
          <p:nvPr/>
        </p:nvCxnSpPr>
        <p:spPr>
          <a:xfrm flipH="1" flipV="1">
            <a:off x="10055906" y="1869698"/>
            <a:ext cx="1293661" cy="5405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线连接符 51"/>
          <p:cNvCxnSpPr>
            <a:stCxn id="32" idx="3"/>
            <a:endCxn id="8" idx="5"/>
          </p:cNvCxnSpPr>
          <p:nvPr/>
        </p:nvCxnSpPr>
        <p:spPr>
          <a:xfrm flipH="1">
            <a:off x="9855881" y="2551643"/>
            <a:ext cx="1552272" cy="17107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线连接符 54"/>
          <p:cNvCxnSpPr>
            <a:stCxn id="5" idx="2"/>
            <a:endCxn id="4" idx="7"/>
          </p:cNvCxnSpPr>
          <p:nvPr/>
        </p:nvCxnSpPr>
        <p:spPr>
          <a:xfrm flipH="1">
            <a:off x="7685239" y="1280584"/>
            <a:ext cx="674536" cy="24961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线连接符 57"/>
          <p:cNvCxnSpPr>
            <a:stCxn id="6" idx="3"/>
            <a:endCxn id="9" idx="7"/>
          </p:cNvCxnSpPr>
          <p:nvPr/>
        </p:nvCxnSpPr>
        <p:spPr>
          <a:xfrm flipH="1">
            <a:off x="7885264" y="2347536"/>
            <a:ext cx="538389" cy="48811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线连接符 60"/>
          <p:cNvCxnSpPr>
            <a:stCxn id="7" idx="3"/>
            <a:endCxn id="6" idx="7"/>
          </p:cNvCxnSpPr>
          <p:nvPr/>
        </p:nvCxnSpPr>
        <p:spPr>
          <a:xfrm flipH="1">
            <a:off x="8706531" y="1869698"/>
            <a:ext cx="1066497" cy="19496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文本框 63"/>
          <p:cNvSpPr txBox="1"/>
          <p:nvPr/>
        </p:nvSpPr>
        <p:spPr>
          <a:xfrm>
            <a:off x="10114492" y="2678178"/>
            <a:ext cx="14888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mtClean="0"/>
              <a:t>Minimum-weight crossing edge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91477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椭圆 28"/>
          <p:cNvSpPr/>
          <p:nvPr/>
        </p:nvSpPr>
        <p:spPr>
          <a:xfrm>
            <a:off x="6688667" y="508000"/>
            <a:ext cx="3911600" cy="325120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Prim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5625722" cy="4351338"/>
          </a:xfrm>
        </p:spPr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Look for the minimum-weight crossing edge</a:t>
            </a:r>
            <a:endParaRPr kumimoji="1" lang="en-US" altLang="zh-CN" dirty="0"/>
          </a:p>
          <a:p>
            <a:pPr lvl="1"/>
            <a:endParaRPr kumimoji="1" lang="en-US" altLang="zh-CN" dirty="0"/>
          </a:p>
          <a:p>
            <a:pPr lvl="1"/>
            <a:r>
              <a:rPr kumimoji="1" lang="en-US" altLang="zh-CN" dirty="0" smtClean="0"/>
              <a:t>Vertices on the MST</a:t>
            </a:r>
          </a:p>
          <a:p>
            <a:pPr lvl="2"/>
            <a:r>
              <a:rPr kumimoji="1" lang="en-US" altLang="zh-CN" dirty="0"/>
              <a:t>m</a:t>
            </a:r>
            <a:r>
              <a:rPr kumimoji="1" lang="en-US" altLang="zh-CN" dirty="0" smtClean="0"/>
              <a:t>asked[v]==true/false</a:t>
            </a:r>
          </a:p>
          <a:p>
            <a:pPr lvl="2"/>
            <a:endParaRPr kumimoji="1" lang="en-US" altLang="zh-CN" dirty="0"/>
          </a:p>
          <a:p>
            <a:pPr lvl="1"/>
            <a:r>
              <a:rPr kumimoji="1" lang="en-US" altLang="zh-CN" dirty="0" smtClean="0"/>
              <a:t>Edges on the tree</a:t>
            </a:r>
          </a:p>
          <a:p>
            <a:pPr lvl="2"/>
            <a:r>
              <a:rPr kumimoji="1" lang="en-US" altLang="zh-CN" dirty="0" err="1" smtClean="0"/>
              <a:t>edgeTo</a:t>
            </a:r>
            <a:r>
              <a:rPr kumimoji="1" lang="en-US" altLang="zh-CN" dirty="0" smtClean="0"/>
              <a:t>[v] is the Edge that connects v to the tree</a:t>
            </a:r>
          </a:p>
          <a:p>
            <a:pPr lvl="2"/>
            <a:endParaRPr kumimoji="1" lang="en-US" altLang="zh-CN" dirty="0"/>
          </a:p>
          <a:p>
            <a:pPr lvl="1"/>
            <a:r>
              <a:rPr kumimoji="1" lang="en-US" altLang="zh-CN" dirty="0" smtClean="0"/>
              <a:t>Crossing edges</a:t>
            </a:r>
          </a:p>
          <a:p>
            <a:pPr lvl="2"/>
            <a:r>
              <a:rPr kumimoji="1" lang="en-US" altLang="zh-CN" dirty="0" err="1" smtClean="0"/>
              <a:t>MinPQ</a:t>
            </a:r>
            <a:r>
              <a:rPr kumimoji="1" lang="en-US" altLang="zh-CN" dirty="0" smtClean="0"/>
              <a:t>&lt;Edge&gt; that compares edges by weight</a:t>
            </a:r>
          </a:p>
        </p:txBody>
      </p:sp>
      <p:sp>
        <p:nvSpPr>
          <p:cNvPr id="4" name="椭圆 3"/>
          <p:cNvSpPr/>
          <p:nvPr/>
        </p:nvSpPr>
        <p:spPr>
          <a:xfrm>
            <a:off x="7343775" y="1471613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8359775" y="1080559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8365067" y="2006072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9714442" y="1528234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9514417" y="2381252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7543800" y="2777068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8765117" y="2741084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12" name="直线连接符 11"/>
          <p:cNvCxnSpPr>
            <a:stCxn id="4" idx="4"/>
            <a:endCxn id="9" idx="0"/>
          </p:cNvCxnSpPr>
          <p:nvPr/>
        </p:nvCxnSpPr>
        <p:spPr>
          <a:xfrm>
            <a:off x="7543800" y="1871663"/>
            <a:ext cx="200025" cy="905405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线连接符 12"/>
          <p:cNvCxnSpPr>
            <a:stCxn id="4" idx="5"/>
            <a:endCxn id="6" idx="1"/>
          </p:cNvCxnSpPr>
          <p:nvPr/>
        </p:nvCxnSpPr>
        <p:spPr>
          <a:xfrm>
            <a:off x="7685239" y="1813077"/>
            <a:ext cx="738414" cy="251581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线连接符 15"/>
          <p:cNvCxnSpPr>
            <a:stCxn id="5" idx="4"/>
            <a:endCxn id="6" idx="0"/>
          </p:cNvCxnSpPr>
          <p:nvPr/>
        </p:nvCxnSpPr>
        <p:spPr>
          <a:xfrm>
            <a:off x="8559800" y="1480609"/>
            <a:ext cx="5292" cy="525463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线连接符 18"/>
          <p:cNvCxnSpPr>
            <a:stCxn id="5" idx="5"/>
            <a:endCxn id="7" idx="2"/>
          </p:cNvCxnSpPr>
          <p:nvPr/>
        </p:nvCxnSpPr>
        <p:spPr>
          <a:xfrm>
            <a:off x="8701239" y="1422023"/>
            <a:ext cx="1013203" cy="306236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线连接符 21"/>
          <p:cNvCxnSpPr>
            <a:stCxn id="6" idx="6"/>
            <a:endCxn id="8" idx="2"/>
          </p:cNvCxnSpPr>
          <p:nvPr/>
        </p:nvCxnSpPr>
        <p:spPr>
          <a:xfrm>
            <a:off x="8765117" y="2206097"/>
            <a:ext cx="749300" cy="375180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线连接符 25"/>
          <p:cNvCxnSpPr>
            <a:stCxn id="10" idx="2"/>
            <a:endCxn id="9" idx="6"/>
          </p:cNvCxnSpPr>
          <p:nvPr/>
        </p:nvCxnSpPr>
        <p:spPr>
          <a:xfrm flipH="1">
            <a:off x="7943850" y="2941109"/>
            <a:ext cx="821267" cy="35984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椭圆 29"/>
          <p:cNvSpPr/>
          <p:nvPr/>
        </p:nvSpPr>
        <p:spPr>
          <a:xfrm>
            <a:off x="7243762" y="4022462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1" name="椭圆 30"/>
          <p:cNvSpPr/>
          <p:nvPr/>
        </p:nvSpPr>
        <p:spPr>
          <a:xfrm>
            <a:off x="9727482" y="4314827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2" name="椭圆 31"/>
          <p:cNvSpPr/>
          <p:nvPr/>
        </p:nvSpPr>
        <p:spPr>
          <a:xfrm>
            <a:off x="11349567" y="2210179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3" name="椭圆 32"/>
          <p:cNvSpPr/>
          <p:nvPr/>
        </p:nvSpPr>
        <p:spPr>
          <a:xfrm>
            <a:off x="10574867" y="365125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35" name="直线连接符 34"/>
          <p:cNvCxnSpPr>
            <a:stCxn id="9" idx="4"/>
            <a:endCxn id="30" idx="0"/>
          </p:cNvCxnSpPr>
          <p:nvPr/>
        </p:nvCxnSpPr>
        <p:spPr>
          <a:xfrm flipH="1">
            <a:off x="7443787" y="3177118"/>
            <a:ext cx="300038" cy="8453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线连接符 35"/>
          <p:cNvCxnSpPr>
            <a:stCxn id="10" idx="3"/>
            <a:endCxn id="30" idx="7"/>
          </p:cNvCxnSpPr>
          <p:nvPr/>
        </p:nvCxnSpPr>
        <p:spPr>
          <a:xfrm flipH="1">
            <a:off x="7585226" y="3082548"/>
            <a:ext cx="1238477" cy="998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线连接符 38"/>
          <p:cNvCxnSpPr>
            <a:stCxn id="10" idx="5"/>
            <a:endCxn id="31" idx="0"/>
          </p:cNvCxnSpPr>
          <p:nvPr/>
        </p:nvCxnSpPr>
        <p:spPr>
          <a:xfrm>
            <a:off x="9106581" y="3082548"/>
            <a:ext cx="820926" cy="12322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线连接符 42"/>
          <p:cNvCxnSpPr>
            <a:stCxn id="33" idx="2"/>
            <a:endCxn id="5" idx="7"/>
          </p:cNvCxnSpPr>
          <p:nvPr/>
        </p:nvCxnSpPr>
        <p:spPr>
          <a:xfrm flipH="1">
            <a:off x="8701239" y="565150"/>
            <a:ext cx="1873628" cy="5739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线连接符 45"/>
          <p:cNvCxnSpPr>
            <a:stCxn id="33" idx="3"/>
            <a:endCxn id="7" idx="7"/>
          </p:cNvCxnSpPr>
          <p:nvPr/>
        </p:nvCxnSpPr>
        <p:spPr>
          <a:xfrm flipH="1">
            <a:off x="10055906" y="706589"/>
            <a:ext cx="577547" cy="8802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线连接符 48"/>
          <p:cNvCxnSpPr>
            <a:stCxn id="32" idx="2"/>
            <a:endCxn id="7" idx="5"/>
          </p:cNvCxnSpPr>
          <p:nvPr/>
        </p:nvCxnSpPr>
        <p:spPr>
          <a:xfrm flipH="1" flipV="1">
            <a:off x="10055906" y="1869698"/>
            <a:ext cx="1293661" cy="5405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线连接符 51"/>
          <p:cNvCxnSpPr>
            <a:stCxn id="32" idx="3"/>
            <a:endCxn id="8" idx="5"/>
          </p:cNvCxnSpPr>
          <p:nvPr/>
        </p:nvCxnSpPr>
        <p:spPr>
          <a:xfrm flipH="1">
            <a:off x="9855881" y="2551643"/>
            <a:ext cx="1552272" cy="17107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线连接符 54"/>
          <p:cNvCxnSpPr>
            <a:stCxn id="5" idx="2"/>
            <a:endCxn id="4" idx="7"/>
          </p:cNvCxnSpPr>
          <p:nvPr/>
        </p:nvCxnSpPr>
        <p:spPr>
          <a:xfrm flipH="1">
            <a:off x="7685239" y="1280584"/>
            <a:ext cx="674536" cy="24961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线连接符 57"/>
          <p:cNvCxnSpPr>
            <a:stCxn id="6" idx="3"/>
            <a:endCxn id="9" idx="7"/>
          </p:cNvCxnSpPr>
          <p:nvPr/>
        </p:nvCxnSpPr>
        <p:spPr>
          <a:xfrm flipH="1">
            <a:off x="7885264" y="2347536"/>
            <a:ext cx="538389" cy="48811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线连接符 60"/>
          <p:cNvCxnSpPr>
            <a:stCxn id="7" idx="3"/>
            <a:endCxn id="6" idx="7"/>
          </p:cNvCxnSpPr>
          <p:nvPr/>
        </p:nvCxnSpPr>
        <p:spPr>
          <a:xfrm flipH="1">
            <a:off x="8706531" y="1869698"/>
            <a:ext cx="1066497" cy="19496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文本框 63"/>
          <p:cNvSpPr txBox="1"/>
          <p:nvPr/>
        </p:nvSpPr>
        <p:spPr>
          <a:xfrm>
            <a:off x="10114492" y="2678178"/>
            <a:ext cx="14888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mtClean="0"/>
              <a:t>Minimum-weight crossing edge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1159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Lazy Prim</a:t>
            </a:r>
            <a:endParaRPr kumimoji="1"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0" y="1688043"/>
            <a:ext cx="704426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dirty="0" smtClean="0"/>
              <a:t>    </a:t>
            </a:r>
            <a:r>
              <a:rPr lang="en-US" altLang="zh-CN" sz="2200" dirty="0"/>
              <a:t>private void prim(</a:t>
            </a:r>
            <a:r>
              <a:rPr lang="en-US" altLang="zh-CN" sz="2200" dirty="0" err="1"/>
              <a:t>EdgeWeightedGraph</a:t>
            </a:r>
            <a:r>
              <a:rPr lang="en-US" altLang="zh-CN" sz="2200" dirty="0"/>
              <a:t> G, </a:t>
            </a:r>
            <a:r>
              <a:rPr lang="en-US" altLang="zh-CN" sz="2200" dirty="0" err="1"/>
              <a:t>int</a:t>
            </a:r>
            <a:r>
              <a:rPr lang="en-US" altLang="zh-CN" sz="2200" dirty="0"/>
              <a:t> s) {</a:t>
            </a:r>
          </a:p>
          <a:p>
            <a:r>
              <a:rPr lang="it-IT" altLang="zh-CN" sz="2200" dirty="0"/>
              <a:t>        </a:t>
            </a:r>
            <a:r>
              <a:rPr lang="it-IT" altLang="zh-CN" sz="2200" dirty="0" err="1"/>
              <a:t>scan</a:t>
            </a:r>
            <a:r>
              <a:rPr lang="it-IT" altLang="zh-CN" sz="2200" dirty="0"/>
              <a:t>(G, </a:t>
            </a:r>
            <a:r>
              <a:rPr lang="it-IT" altLang="zh-CN" sz="2200" dirty="0" err="1"/>
              <a:t>s</a:t>
            </a:r>
            <a:r>
              <a:rPr lang="it-IT" altLang="zh-CN" sz="2200" dirty="0"/>
              <a:t>);</a:t>
            </a:r>
          </a:p>
          <a:p>
            <a:r>
              <a:rPr lang="en-US" altLang="zh-CN" sz="2200" dirty="0"/>
              <a:t>        while (!</a:t>
            </a:r>
            <a:r>
              <a:rPr lang="en-US" altLang="zh-CN" sz="2200" dirty="0" err="1"/>
              <a:t>pq.isEmpty</a:t>
            </a:r>
            <a:r>
              <a:rPr lang="en-US" altLang="zh-CN" sz="2200" dirty="0"/>
              <a:t>()) </a:t>
            </a:r>
            <a:endParaRPr lang="en-US" altLang="zh-CN" sz="2200" dirty="0" smtClean="0"/>
          </a:p>
          <a:p>
            <a:r>
              <a:rPr lang="en-US" altLang="zh-CN" sz="2200" dirty="0"/>
              <a:t> </a:t>
            </a:r>
            <a:r>
              <a:rPr lang="en-US" altLang="zh-CN" sz="2200" dirty="0" smtClean="0"/>
              <a:t>           Edge </a:t>
            </a:r>
            <a:r>
              <a:rPr lang="en-US" altLang="zh-CN" sz="2200" dirty="0"/>
              <a:t>e = </a:t>
            </a:r>
            <a:r>
              <a:rPr lang="en-US" altLang="zh-CN" sz="2200" dirty="0" err="1"/>
              <a:t>pq.delMin</a:t>
            </a:r>
            <a:r>
              <a:rPr lang="en-US" altLang="zh-CN" sz="2200" dirty="0" smtClean="0"/>
              <a:t>();</a:t>
            </a:r>
            <a:endParaRPr lang="en-US" altLang="zh-CN" sz="2200" dirty="0"/>
          </a:p>
          <a:p>
            <a:r>
              <a:rPr lang="en-US" altLang="zh-CN" sz="2200" dirty="0"/>
              <a:t>            </a:t>
            </a:r>
            <a:r>
              <a:rPr lang="en-US" altLang="zh-CN" sz="2200" dirty="0" err="1"/>
              <a:t>int</a:t>
            </a:r>
            <a:r>
              <a:rPr lang="en-US" altLang="zh-CN" sz="2200" dirty="0"/>
              <a:t> v = </a:t>
            </a:r>
            <a:r>
              <a:rPr lang="en-US" altLang="zh-CN" sz="2200" dirty="0" err="1"/>
              <a:t>e.either</a:t>
            </a:r>
            <a:r>
              <a:rPr lang="en-US" altLang="zh-CN" sz="2200" dirty="0"/>
              <a:t>(), w = </a:t>
            </a:r>
            <a:r>
              <a:rPr lang="en-US" altLang="zh-CN" sz="2200" dirty="0" err="1" smtClean="0"/>
              <a:t>e.other</a:t>
            </a:r>
            <a:r>
              <a:rPr lang="en-US" altLang="zh-CN" sz="2200" dirty="0" smtClean="0"/>
              <a:t>(v);</a:t>
            </a:r>
          </a:p>
          <a:p>
            <a:r>
              <a:rPr lang="en-US" altLang="zh-CN" sz="2200" dirty="0" smtClean="0"/>
              <a:t>            </a:t>
            </a:r>
            <a:r>
              <a:rPr lang="nb-NO" altLang="zh-CN" sz="2200" dirty="0" err="1" smtClean="0"/>
              <a:t>if</a:t>
            </a:r>
            <a:r>
              <a:rPr lang="nb-NO" altLang="zh-CN" sz="2200" dirty="0" smtClean="0"/>
              <a:t> </a:t>
            </a:r>
            <a:r>
              <a:rPr lang="nb-NO" altLang="zh-CN" sz="2200" dirty="0"/>
              <a:t>(marked[v] &amp;&amp; marked[w]) </a:t>
            </a:r>
            <a:r>
              <a:rPr lang="nb-NO" altLang="zh-CN" sz="2200" dirty="0" err="1" smtClean="0"/>
              <a:t>continue</a:t>
            </a:r>
            <a:endParaRPr lang="nb-NO" altLang="zh-CN" sz="2200" dirty="0" smtClean="0"/>
          </a:p>
          <a:p>
            <a:r>
              <a:rPr lang="it-IT" altLang="zh-CN" sz="2200" dirty="0" smtClean="0"/>
              <a:t>            </a:t>
            </a:r>
            <a:r>
              <a:rPr lang="it-IT" altLang="zh-CN" sz="2200" dirty="0" err="1"/>
              <a:t>mst.enqueue</a:t>
            </a:r>
            <a:r>
              <a:rPr lang="it-IT" altLang="zh-CN" sz="2200" dirty="0"/>
              <a:t>(e</a:t>
            </a:r>
            <a:r>
              <a:rPr lang="it-IT" altLang="zh-CN" sz="2200" dirty="0" smtClean="0"/>
              <a:t>);</a:t>
            </a:r>
          </a:p>
          <a:p>
            <a:r>
              <a:rPr lang="it-IT" altLang="zh-CN" sz="2200" dirty="0"/>
              <a:t> </a:t>
            </a:r>
            <a:r>
              <a:rPr lang="it-IT" altLang="zh-CN" sz="2200" dirty="0" smtClean="0"/>
              <a:t>           </a:t>
            </a:r>
            <a:r>
              <a:rPr lang="en-US" altLang="zh-CN" sz="2200" dirty="0" smtClean="0"/>
              <a:t>weight </a:t>
            </a:r>
            <a:r>
              <a:rPr lang="en-US" altLang="zh-CN" sz="2200" dirty="0"/>
              <a:t>+= </a:t>
            </a:r>
            <a:r>
              <a:rPr lang="en-US" altLang="zh-CN" sz="2200" dirty="0" err="1"/>
              <a:t>e.weight</a:t>
            </a:r>
            <a:r>
              <a:rPr lang="en-US" altLang="zh-CN" sz="2200" dirty="0"/>
              <a:t>();</a:t>
            </a:r>
          </a:p>
          <a:p>
            <a:r>
              <a:rPr lang="en-US" altLang="zh-CN" sz="2200" dirty="0"/>
              <a:t>            if (!marked[v]) scan(G, v</a:t>
            </a:r>
            <a:r>
              <a:rPr lang="en-US" altLang="zh-CN" sz="2200" dirty="0" smtClean="0"/>
              <a:t>);</a:t>
            </a:r>
            <a:endParaRPr lang="en-US" altLang="zh-CN" sz="2200" dirty="0"/>
          </a:p>
          <a:p>
            <a:r>
              <a:rPr lang="en-US" altLang="zh-CN" sz="2200" dirty="0"/>
              <a:t>            if (!marked[w]) scan(G, w</a:t>
            </a:r>
            <a:r>
              <a:rPr lang="en-US" altLang="zh-CN" sz="2200" dirty="0" smtClean="0"/>
              <a:t>);</a:t>
            </a:r>
            <a:endParaRPr lang="en-US" altLang="zh-CN" sz="2200" dirty="0"/>
          </a:p>
          <a:p>
            <a:r>
              <a:rPr lang="en-US" altLang="zh-CN" sz="2200" dirty="0"/>
              <a:t>        }</a:t>
            </a:r>
          </a:p>
          <a:p>
            <a:r>
              <a:rPr lang="en-US" altLang="zh-CN" sz="2200" dirty="0"/>
              <a:t>    </a:t>
            </a:r>
            <a:r>
              <a:rPr lang="en-US" altLang="zh-CN" sz="2200" dirty="0" smtClean="0"/>
              <a:t>}</a:t>
            </a:r>
            <a:endParaRPr lang="en-US" altLang="zh-CN" sz="2200" dirty="0"/>
          </a:p>
        </p:txBody>
      </p:sp>
      <p:sp>
        <p:nvSpPr>
          <p:cNvPr id="5" name="文本框 4"/>
          <p:cNvSpPr txBox="1"/>
          <p:nvPr/>
        </p:nvSpPr>
        <p:spPr>
          <a:xfrm>
            <a:off x="5546197" y="4731778"/>
            <a:ext cx="618066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dirty="0"/>
              <a:t> private </a:t>
            </a:r>
            <a:r>
              <a:rPr lang="en-US" altLang="zh-CN" sz="2200" dirty="0" smtClean="0"/>
              <a:t>void scan(</a:t>
            </a:r>
            <a:r>
              <a:rPr lang="en-US" altLang="zh-CN" sz="2200" dirty="0" err="1" smtClean="0"/>
              <a:t>EdgeWeightedGraph</a:t>
            </a:r>
            <a:r>
              <a:rPr lang="en-US" altLang="zh-CN" sz="2200" dirty="0" smtClean="0"/>
              <a:t> </a:t>
            </a:r>
            <a:r>
              <a:rPr lang="en-US" altLang="zh-CN" sz="2200" dirty="0"/>
              <a:t>G, </a:t>
            </a:r>
            <a:r>
              <a:rPr lang="en-US" altLang="zh-CN" sz="2200" dirty="0" err="1"/>
              <a:t>int</a:t>
            </a:r>
            <a:r>
              <a:rPr lang="en-US" altLang="zh-CN" sz="2200" dirty="0"/>
              <a:t> v) {</a:t>
            </a:r>
          </a:p>
          <a:p>
            <a:r>
              <a:rPr lang="da-DK" altLang="zh-CN" sz="2200" dirty="0" smtClean="0"/>
              <a:t>        marked[v</a:t>
            </a:r>
            <a:r>
              <a:rPr lang="da-DK" altLang="zh-CN" sz="2200" dirty="0"/>
              <a:t>] = true;</a:t>
            </a:r>
          </a:p>
          <a:p>
            <a:r>
              <a:rPr lang="pt-BR" altLang="zh-CN" sz="2200" dirty="0"/>
              <a:t>        for (Edge e : </a:t>
            </a:r>
            <a:r>
              <a:rPr lang="pt-BR" altLang="zh-CN" sz="2200" dirty="0" err="1"/>
              <a:t>G.adj</a:t>
            </a:r>
            <a:r>
              <a:rPr lang="pt-BR" altLang="zh-CN" sz="2200" dirty="0"/>
              <a:t>(</a:t>
            </a:r>
            <a:r>
              <a:rPr lang="pt-BR" altLang="zh-CN" sz="2200" dirty="0" err="1"/>
              <a:t>v</a:t>
            </a:r>
            <a:r>
              <a:rPr lang="pt-BR" altLang="zh-CN" sz="2200" dirty="0"/>
              <a:t>))</a:t>
            </a:r>
          </a:p>
          <a:p>
            <a:r>
              <a:rPr lang="en-US" altLang="zh-CN" sz="2200" dirty="0"/>
              <a:t>            if (!marked[</a:t>
            </a:r>
            <a:r>
              <a:rPr lang="en-US" altLang="zh-CN" sz="2200" dirty="0" err="1"/>
              <a:t>e.other</a:t>
            </a:r>
            <a:r>
              <a:rPr lang="en-US" altLang="zh-CN" sz="2200" dirty="0"/>
              <a:t>(v)]) </a:t>
            </a:r>
            <a:r>
              <a:rPr lang="en-US" altLang="zh-CN" sz="2200" dirty="0" err="1"/>
              <a:t>pq.insert</a:t>
            </a:r>
            <a:r>
              <a:rPr lang="en-US" altLang="zh-CN" sz="2200" dirty="0"/>
              <a:t>(e);</a:t>
            </a:r>
          </a:p>
          <a:p>
            <a:r>
              <a:rPr lang="en-US" altLang="zh-CN" sz="2200" dirty="0"/>
              <a:t>    }</a:t>
            </a:r>
            <a:endParaRPr kumimoji="1" lang="zh-CN" altLang="en-US" sz="2200" dirty="0"/>
          </a:p>
        </p:txBody>
      </p:sp>
      <p:sp>
        <p:nvSpPr>
          <p:cNvPr id="6" name="椭圆 5"/>
          <p:cNvSpPr/>
          <p:nvPr/>
        </p:nvSpPr>
        <p:spPr>
          <a:xfrm>
            <a:off x="6688667" y="508000"/>
            <a:ext cx="3911600" cy="325120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7343775" y="1471613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8359775" y="1080559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8365067" y="2006072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9714442" y="1528234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9514417" y="2381252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7543800" y="2777068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8765117" y="2741084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14" name="直线连接符 13"/>
          <p:cNvCxnSpPr>
            <a:stCxn id="8" idx="4"/>
            <a:endCxn id="13" idx="0"/>
          </p:cNvCxnSpPr>
          <p:nvPr/>
        </p:nvCxnSpPr>
        <p:spPr>
          <a:xfrm>
            <a:off x="7543800" y="1871663"/>
            <a:ext cx="200025" cy="905405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线连接符 14"/>
          <p:cNvCxnSpPr>
            <a:stCxn id="8" idx="5"/>
            <a:endCxn id="10" idx="1"/>
          </p:cNvCxnSpPr>
          <p:nvPr/>
        </p:nvCxnSpPr>
        <p:spPr>
          <a:xfrm>
            <a:off x="7685239" y="1813077"/>
            <a:ext cx="738414" cy="251581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线连接符 15"/>
          <p:cNvCxnSpPr>
            <a:stCxn id="9" idx="4"/>
            <a:endCxn id="10" idx="0"/>
          </p:cNvCxnSpPr>
          <p:nvPr/>
        </p:nvCxnSpPr>
        <p:spPr>
          <a:xfrm>
            <a:off x="8559800" y="1480609"/>
            <a:ext cx="5292" cy="525463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线连接符 16"/>
          <p:cNvCxnSpPr>
            <a:stCxn id="9" idx="5"/>
            <a:endCxn id="11" idx="2"/>
          </p:cNvCxnSpPr>
          <p:nvPr/>
        </p:nvCxnSpPr>
        <p:spPr>
          <a:xfrm>
            <a:off x="8701239" y="1422023"/>
            <a:ext cx="1013203" cy="306236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线连接符 17"/>
          <p:cNvCxnSpPr>
            <a:stCxn id="10" idx="6"/>
            <a:endCxn id="12" idx="2"/>
          </p:cNvCxnSpPr>
          <p:nvPr/>
        </p:nvCxnSpPr>
        <p:spPr>
          <a:xfrm>
            <a:off x="8765117" y="2206097"/>
            <a:ext cx="749300" cy="375180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线连接符 18"/>
          <p:cNvCxnSpPr>
            <a:stCxn id="14" idx="2"/>
            <a:endCxn id="13" idx="6"/>
          </p:cNvCxnSpPr>
          <p:nvPr/>
        </p:nvCxnSpPr>
        <p:spPr>
          <a:xfrm flipH="1">
            <a:off x="7943850" y="2941109"/>
            <a:ext cx="821267" cy="35984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椭圆 21"/>
          <p:cNvSpPr/>
          <p:nvPr/>
        </p:nvSpPr>
        <p:spPr>
          <a:xfrm>
            <a:off x="11349567" y="2210179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W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9" name="直线连接符 28"/>
          <p:cNvCxnSpPr>
            <a:endCxn id="11" idx="6"/>
          </p:cNvCxnSpPr>
          <p:nvPr/>
        </p:nvCxnSpPr>
        <p:spPr>
          <a:xfrm flipH="1">
            <a:off x="9914467" y="2410204"/>
            <a:ext cx="1435101" cy="1710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线连接符 29"/>
          <p:cNvCxnSpPr>
            <a:stCxn id="35" idx="2"/>
            <a:endCxn id="10" idx="6"/>
          </p:cNvCxnSpPr>
          <p:nvPr/>
        </p:nvCxnSpPr>
        <p:spPr>
          <a:xfrm flipH="1">
            <a:off x="10114492" y="1648355"/>
            <a:ext cx="660400" cy="7990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线连接符 30"/>
          <p:cNvCxnSpPr>
            <a:stCxn id="9" idx="2"/>
            <a:endCxn id="8" idx="7"/>
          </p:cNvCxnSpPr>
          <p:nvPr/>
        </p:nvCxnSpPr>
        <p:spPr>
          <a:xfrm flipH="1">
            <a:off x="7685239" y="1280584"/>
            <a:ext cx="674536" cy="24961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线连接符 31"/>
          <p:cNvCxnSpPr>
            <a:stCxn id="10" idx="3"/>
            <a:endCxn id="13" idx="7"/>
          </p:cNvCxnSpPr>
          <p:nvPr/>
        </p:nvCxnSpPr>
        <p:spPr>
          <a:xfrm flipH="1">
            <a:off x="7885264" y="2347536"/>
            <a:ext cx="538389" cy="48811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线连接符 32"/>
          <p:cNvCxnSpPr>
            <a:stCxn id="11" idx="3"/>
            <a:endCxn id="10" idx="7"/>
          </p:cNvCxnSpPr>
          <p:nvPr/>
        </p:nvCxnSpPr>
        <p:spPr>
          <a:xfrm flipH="1">
            <a:off x="8706531" y="1869698"/>
            <a:ext cx="1066497" cy="19496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椭圆 34"/>
          <p:cNvSpPr/>
          <p:nvPr/>
        </p:nvSpPr>
        <p:spPr>
          <a:xfrm>
            <a:off x="10774892" y="1448330"/>
            <a:ext cx="40005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>
                <a:solidFill>
                  <a:schemeClr val="tx1"/>
                </a:solidFill>
              </a:rPr>
              <a:t>V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cxnSp>
        <p:nvCxnSpPr>
          <p:cNvPr id="39" name="直线连接符 38"/>
          <p:cNvCxnSpPr>
            <a:stCxn id="22" idx="0"/>
            <a:endCxn id="35" idx="5"/>
          </p:cNvCxnSpPr>
          <p:nvPr/>
        </p:nvCxnSpPr>
        <p:spPr>
          <a:xfrm flipH="1" flipV="1">
            <a:off x="11116356" y="1789794"/>
            <a:ext cx="433236" cy="42038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文本框 46"/>
          <p:cNvSpPr txBox="1"/>
          <p:nvPr/>
        </p:nvSpPr>
        <p:spPr>
          <a:xfrm>
            <a:off x="9572815" y="2875465"/>
            <a:ext cx="27385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After putting V into to MST, both of the edges associated with W are in the priority queue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4436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Lazy Prim Example</a:t>
            </a:r>
            <a:endParaRPr kumimoji="1" lang="zh-CN" altLang="en-US" dirty="0"/>
          </a:p>
        </p:txBody>
      </p:sp>
      <p:sp>
        <p:nvSpPr>
          <p:cNvPr id="5" name="椭圆 4"/>
          <p:cNvSpPr/>
          <p:nvPr/>
        </p:nvSpPr>
        <p:spPr>
          <a:xfrm>
            <a:off x="932017" y="276071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D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6" name="椭圆 5"/>
          <p:cNvSpPr/>
          <p:nvPr/>
        </p:nvSpPr>
        <p:spPr>
          <a:xfrm>
            <a:off x="2182152" y="2219963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B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7" name="椭圆 6"/>
          <p:cNvSpPr/>
          <p:nvPr/>
        </p:nvSpPr>
        <p:spPr>
          <a:xfrm>
            <a:off x="2188663" y="3499774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A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8" name="椭圆 7"/>
          <p:cNvSpPr/>
          <p:nvPr/>
        </p:nvSpPr>
        <p:spPr>
          <a:xfrm>
            <a:off x="3869250" y="2859868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C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9" name="椭圆 8"/>
          <p:cNvSpPr/>
          <p:nvPr/>
        </p:nvSpPr>
        <p:spPr>
          <a:xfrm>
            <a:off x="3602878" y="401857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G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178137" y="456591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E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2680904" y="451615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F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cxnSp>
        <p:nvCxnSpPr>
          <p:cNvPr id="12" name="直线连接符 11"/>
          <p:cNvCxnSpPr>
            <a:stCxn id="10" idx="4"/>
            <a:endCxn id="15" idx="0"/>
          </p:cNvCxnSpPr>
          <p:nvPr/>
        </p:nvCxnSpPr>
        <p:spPr>
          <a:xfrm>
            <a:off x="1178137" y="3313911"/>
            <a:ext cx="246120" cy="1252005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线连接符 12"/>
          <p:cNvCxnSpPr>
            <a:stCxn id="10" idx="5"/>
            <a:endCxn id="12" idx="1"/>
          </p:cNvCxnSpPr>
          <p:nvPr/>
        </p:nvCxnSpPr>
        <p:spPr>
          <a:xfrm>
            <a:off x="1352170" y="3232898"/>
            <a:ext cx="908580" cy="34788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线连接符 13"/>
          <p:cNvCxnSpPr>
            <a:stCxn id="11" idx="4"/>
            <a:endCxn id="12" idx="0"/>
          </p:cNvCxnSpPr>
          <p:nvPr/>
        </p:nvCxnSpPr>
        <p:spPr>
          <a:xfrm>
            <a:off x="2428272" y="2773157"/>
            <a:ext cx="6512" cy="72661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线连接符 14"/>
          <p:cNvCxnSpPr>
            <a:stCxn id="11" idx="5"/>
            <a:endCxn id="13" idx="2"/>
          </p:cNvCxnSpPr>
          <p:nvPr/>
        </p:nvCxnSpPr>
        <p:spPr>
          <a:xfrm>
            <a:off x="2602305" y="2692143"/>
            <a:ext cx="1246693" cy="42346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线连接符 15"/>
          <p:cNvCxnSpPr>
            <a:stCxn id="12" idx="6"/>
            <a:endCxn id="14" idx="2"/>
          </p:cNvCxnSpPr>
          <p:nvPr/>
        </p:nvCxnSpPr>
        <p:spPr>
          <a:xfrm>
            <a:off x="2680904" y="3776371"/>
            <a:ext cx="921974" cy="51880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线连接符 16"/>
          <p:cNvCxnSpPr>
            <a:stCxn id="16" idx="2"/>
            <a:endCxn id="15" idx="6"/>
          </p:cNvCxnSpPr>
          <p:nvPr/>
        </p:nvCxnSpPr>
        <p:spPr>
          <a:xfrm flipH="1">
            <a:off x="1670378" y="4792755"/>
            <a:ext cx="1010526" cy="4975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线连接符 20"/>
          <p:cNvCxnSpPr>
            <a:stCxn id="11" idx="2"/>
            <a:endCxn id="10" idx="7"/>
          </p:cNvCxnSpPr>
          <p:nvPr/>
        </p:nvCxnSpPr>
        <p:spPr>
          <a:xfrm flipH="1">
            <a:off x="1352170" y="2496560"/>
            <a:ext cx="829981" cy="345171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线连接符 21"/>
          <p:cNvCxnSpPr>
            <a:stCxn id="12" idx="3"/>
            <a:endCxn id="15" idx="7"/>
          </p:cNvCxnSpPr>
          <p:nvPr/>
        </p:nvCxnSpPr>
        <p:spPr>
          <a:xfrm flipH="1">
            <a:off x="1598291" y="3971954"/>
            <a:ext cx="662459" cy="674976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线连接符 22"/>
          <p:cNvCxnSpPr>
            <a:stCxn id="13" idx="3"/>
            <a:endCxn id="12" idx="7"/>
          </p:cNvCxnSpPr>
          <p:nvPr/>
        </p:nvCxnSpPr>
        <p:spPr>
          <a:xfrm flipH="1">
            <a:off x="2608817" y="3311194"/>
            <a:ext cx="1312269" cy="269593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0" name="椭圆 189"/>
          <p:cNvSpPr/>
          <p:nvPr/>
        </p:nvSpPr>
        <p:spPr>
          <a:xfrm>
            <a:off x="5355552" y="276071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D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91" name="椭圆 190"/>
          <p:cNvSpPr/>
          <p:nvPr/>
        </p:nvSpPr>
        <p:spPr>
          <a:xfrm>
            <a:off x="6605687" y="2219963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B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92" name="椭圆 191"/>
          <p:cNvSpPr/>
          <p:nvPr/>
        </p:nvSpPr>
        <p:spPr>
          <a:xfrm>
            <a:off x="6612198" y="3499774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A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93" name="椭圆 192"/>
          <p:cNvSpPr/>
          <p:nvPr/>
        </p:nvSpPr>
        <p:spPr>
          <a:xfrm>
            <a:off x="8292785" y="2859868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C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94" name="椭圆 193"/>
          <p:cNvSpPr/>
          <p:nvPr/>
        </p:nvSpPr>
        <p:spPr>
          <a:xfrm>
            <a:off x="8026413" y="401857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G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95" name="椭圆 194"/>
          <p:cNvSpPr/>
          <p:nvPr/>
        </p:nvSpPr>
        <p:spPr>
          <a:xfrm>
            <a:off x="5601672" y="456591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E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96" name="椭圆 195"/>
          <p:cNvSpPr/>
          <p:nvPr/>
        </p:nvSpPr>
        <p:spPr>
          <a:xfrm>
            <a:off x="7104439" y="451615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F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cxnSp>
        <p:nvCxnSpPr>
          <p:cNvPr id="197" name="直线连接符 196"/>
          <p:cNvCxnSpPr>
            <a:stCxn id="198" idx="4"/>
            <a:endCxn id="203" idx="0"/>
          </p:cNvCxnSpPr>
          <p:nvPr/>
        </p:nvCxnSpPr>
        <p:spPr>
          <a:xfrm>
            <a:off x="5601672" y="3313911"/>
            <a:ext cx="246120" cy="1252005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8" name="直线连接符 197"/>
          <p:cNvCxnSpPr>
            <a:stCxn id="198" idx="5"/>
            <a:endCxn id="200" idx="1"/>
          </p:cNvCxnSpPr>
          <p:nvPr/>
        </p:nvCxnSpPr>
        <p:spPr>
          <a:xfrm>
            <a:off x="5775705" y="3232898"/>
            <a:ext cx="908580" cy="34788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9" name="直线连接符 198"/>
          <p:cNvCxnSpPr>
            <a:stCxn id="199" idx="4"/>
            <a:endCxn id="200" idx="0"/>
          </p:cNvCxnSpPr>
          <p:nvPr/>
        </p:nvCxnSpPr>
        <p:spPr>
          <a:xfrm>
            <a:off x="6851807" y="2773157"/>
            <a:ext cx="6512" cy="72661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0" name="直线连接符 199"/>
          <p:cNvCxnSpPr>
            <a:stCxn id="199" idx="5"/>
            <a:endCxn id="201" idx="2"/>
          </p:cNvCxnSpPr>
          <p:nvPr/>
        </p:nvCxnSpPr>
        <p:spPr>
          <a:xfrm>
            <a:off x="7025840" y="2692143"/>
            <a:ext cx="1246693" cy="42346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1" name="直线连接符 200"/>
          <p:cNvCxnSpPr>
            <a:stCxn id="200" idx="6"/>
            <a:endCxn id="202" idx="2"/>
          </p:cNvCxnSpPr>
          <p:nvPr/>
        </p:nvCxnSpPr>
        <p:spPr>
          <a:xfrm>
            <a:off x="7104439" y="3776371"/>
            <a:ext cx="921974" cy="51880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2" name="直线连接符 201"/>
          <p:cNvCxnSpPr>
            <a:stCxn id="204" idx="2"/>
            <a:endCxn id="203" idx="6"/>
          </p:cNvCxnSpPr>
          <p:nvPr/>
        </p:nvCxnSpPr>
        <p:spPr>
          <a:xfrm flipH="1">
            <a:off x="6093913" y="4792755"/>
            <a:ext cx="1010526" cy="4975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3" name="直线连接符 202"/>
          <p:cNvCxnSpPr>
            <a:stCxn id="199" idx="2"/>
            <a:endCxn id="198" idx="7"/>
          </p:cNvCxnSpPr>
          <p:nvPr/>
        </p:nvCxnSpPr>
        <p:spPr>
          <a:xfrm flipH="1">
            <a:off x="5775705" y="2496560"/>
            <a:ext cx="829981" cy="345171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4" name="直线连接符 203"/>
          <p:cNvCxnSpPr>
            <a:stCxn id="200" idx="3"/>
            <a:endCxn id="203" idx="7"/>
          </p:cNvCxnSpPr>
          <p:nvPr/>
        </p:nvCxnSpPr>
        <p:spPr>
          <a:xfrm flipH="1">
            <a:off x="6021826" y="3971954"/>
            <a:ext cx="662459" cy="674976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5" name="直线连接符 204"/>
          <p:cNvCxnSpPr>
            <a:stCxn id="201" idx="3"/>
            <a:endCxn id="200" idx="7"/>
          </p:cNvCxnSpPr>
          <p:nvPr/>
        </p:nvCxnSpPr>
        <p:spPr>
          <a:xfrm flipH="1">
            <a:off x="7032352" y="3311194"/>
            <a:ext cx="1312269" cy="269593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6" name="椭圆 205"/>
          <p:cNvSpPr/>
          <p:nvPr/>
        </p:nvSpPr>
        <p:spPr>
          <a:xfrm>
            <a:off x="6376893" y="3275385"/>
            <a:ext cx="973666" cy="97217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07" name="文本框 206"/>
          <p:cNvSpPr txBox="1"/>
          <p:nvPr/>
        </p:nvSpPr>
        <p:spPr>
          <a:xfrm>
            <a:off x="10151533" y="1955800"/>
            <a:ext cx="14308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Min PQ</a:t>
            </a:r>
          </a:p>
          <a:p>
            <a:r>
              <a:rPr kumimoji="1" lang="en-US" altLang="zh-CN" dirty="0" smtClean="0"/>
              <a:t>(A, D): 1</a:t>
            </a:r>
          </a:p>
          <a:p>
            <a:r>
              <a:rPr kumimoji="1" lang="en-US" altLang="zh-CN" dirty="0" smtClean="0"/>
              <a:t>(A, B): 2</a:t>
            </a:r>
          </a:p>
          <a:p>
            <a:r>
              <a:rPr kumimoji="1" lang="en-US" altLang="zh-CN" dirty="0" smtClean="0"/>
              <a:t>(A, G): 3</a:t>
            </a:r>
          </a:p>
          <a:p>
            <a:r>
              <a:rPr kumimoji="1" lang="en-US" altLang="zh-CN" dirty="0" smtClean="0"/>
              <a:t>(A, E): 4</a:t>
            </a:r>
          </a:p>
          <a:p>
            <a:r>
              <a:rPr kumimoji="1" lang="en-US" altLang="zh-CN" dirty="0" smtClean="0"/>
              <a:t>(A, C): 5</a:t>
            </a:r>
            <a:endParaRPr kumimoji="1" lang="zh-CN" altLang="en-US" dirty="0"/>
          </a:p>
        </p:txBody>
      </p:sp>
      <p:sp>
        <p:nvSpPr>
          <p:cNvPr id="208" name="文本框 207"/>
          <p:cNvSpPr txBox="1"/>
          <p:nvPr/>
        </p:nvSpPr>
        <p:spPr>
          <a:xfrm>
            <a:off x="1703808" y="3115610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1</a:t>
            </a:r>
            <a:endParaRPr kumimoji="1" lang="zh-CN" altLang="en-US" dirty="0"/>
          </a:p>
        </p:txBody>
      </p:sp>
      <p:sp>
        <p:nvSpPr>
          <p:cNvPr id="209" name="文本框 208"/>
          <p:cNvSpPr txBox="1"/>
          <p:nvPr/>
        </p:nvSpPr>
        <p:spPr>
          <a:xfrm>
            <a:off x="2414607" y="2888235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2</a:t>
            </a:r>
            <a:endParaRPr kumimoji="1" lang="zh-CN" altLang="en-US" dirty="0"/>
          </a:p>
        </p:txBody>
      </p:sp>
      <p:sp>
        <p:nvSpPr>
          <p:cNvPr id="210" name="文本框 209"/>
          <p:cNvSpPr txBox="1"/>
          <p:nvPr/>
        </p:nvSpPr>
        <p:spPr>
          <a:xfrm>
            <a:off x="3066927" y="3761473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3</a:t>
            </a:r>
            <a:endParaRPr kumimoji="1" lang="zh-CN" altLang="en-US" dirty="0"/>
          </a:p>
        </p:txBody>
      </p:sp>
      <p:sp>
        <p:nvSpPr>
          <p:cNvPr id="211" name="文本框 210"/>
          <p:cNvSpPr txBox="1"/>
          <p:nvPr/>
        </p:nvSpPr>
        <p:spPr>
          <a:xfrm>
            <a:off x="1703807" y="4027283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4</a:t>
            </a:r>
            <a:endParaRPr kumimoji="1" lang="zh-CN" altLang="en-US" dirty="0"/>
          </a:p>
        </p:txBody>
      </p:sp>
      <p:sp>
        <p:nvSpPr>
          <p:cNvPr id="212" name="文本框 211"/>
          <p:cNvSpPr txBox="1"/>
          <p:nvPr/>
        </p:nvSpPr>
        <p:spPr>
          <a:xfrm>
            <a:off x="3081766" y="3186057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5</a:t>
            </a:r>
            <a:endParaRPr kumimoji="1" lang="zh-CN" altLang="en-US" dirty="0"/>
          </a:p>
        </p:txBody>
      </p:sp>
      <p:sp>
        <p:nvSpPr>
          <p:cNvPr id="213" name="文本框 212"/>
          <p:cNvSpPr txBox="1"/>
          <p:nvPr/>
        </p:nvSpPr>
        <p:spPr>
          <a:xfrm>
            <a:off x="3109540" y="2555598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2</a:t>
            </a:r>
            <a:endParaRPr kumimoji="1" lang="zh-CN" altLang="en-US" dirty="0"/>
          </a:p>
        </p:txBody>
      </p:sp>
      <p:sp>
        <p:nvSpPr>
          <p:cNvPr id="214" name="文本框 213"/>
          <p:cNvSpPr txBox="1"/>
          <p:nvPr/>
        </p:nvSpPr>
        <p:spPr>
          <a:xfrm>
            <a:off x="969154" y="3755247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2</a:t>
            </a:r>
            <a:endParaRPr kumimoji="1" lang="zh-CN" altLang="en-US" dirty="0"/>
          </a:p>
        </p:txBody>
      </p:sp>
      <p:sp>
        <p:nvSpPr>
          <p:cNvPr id="215" name="文本框 214"/>
          <p:cNvSpPr txBox="1"/>
          <p:nvPr/>
        </p:nvSpPr>
        <p:spPr>
          <a:xfrm>
            <a:off x="2004594" y="4737417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3</a:t>
            </a:r>
            <a:endParaRPr kumimoji="1" lang="zh-CN" altLang="en-US" dirty="0"/>
          </a:p>
        </p:txBody>
      </p:sp>
      <p:sp>
        <p:nvSpPr>
          <p:cNvPr id="216" name="文本框 215"/>
          <p:cNvSpPr txBox="1"/>
          <p:nvPr/>
        </p:nvSpPr>
        <p:spPr>
          <a:xfrm>
            <a:off x="1632159" y="2334268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4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71497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Lazy Prim Example</a:t>
            </a:r>
            <a:endParaRPr kumimoji="1" lang="zh-CN" altLang="en-US" dirty="0"/>
          </a:p>
        </p:txBody>
      </p:sp>
      <p:sp>
        <p:nvSpPr>
          <p:cNvPr id="5" name="椭圆 4"/>
          <p:cNvSpPr/>
          <p:nvPr/>
        </p:nvSpPr>
        <p:spPr>
          <a:xfrm>
            <a:off x="932017" y="276071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D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6" name="椭圆 5"/>
          <p:cNvSpPr/>
          <p:nvPr/>
        </p:nvSpPr>
        <p:spPr>
          <a:xfrm>
            <a:off x="2182152" y="2219963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B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7" name="椭圆 6"/>
          <p:cNvSpPr/>
          <p:nvPr/>
        </p:nvSpPr>
        <p:spPr>
          <a:xfrm>
            <a:off x="2188663" y="3499774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A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8" name="椭圆 7"/>
          <p:cNvSpPr/>
          <p:nvPr/>
        </p:nvSpPr>
        <p:spPr>
          <a:xfrm>
            <a:off x="3869250" y="2859868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C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9" name="椭圆 8"/>
          <p:cNvSpPr/>
          <p:nvPr/>
        </p:nvSpPr>
        <p:spPr>
          <a:xfrm>
            <a:off x="3602878" y="401857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G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178137" y="456591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E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2680904" y="451615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F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cxnSp>
        <p:nvCxnSpPr>
          <p:cNvPr id="12" name="直线连接符 11"/>
          <p:cNvCxnSpPr>
            <a:stCxn id="10" idx="4"/>
            <a:endCxn id="15" idx="0"/>
          </p:cNvCxnSpPr>
          <p:nvPr/>
        </p:nvCxnSpPr>
        <p:spPr>
          <a:xfrm>
            <a:off x="1178137" y="3313911"/>
            <a:ext cx="246120" cy="1252005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线连接符 12"/>
          <p:cNvCxnSpPr>
            <a:stCxn id="10" idx="5"/>
            <a:endCxn id="12" idx="1"/>
          </p:cNvCxnSpPr>
          <p:nvPr/>
        </p:nvCxnSpPr>
        <p:spPr>
          <a:xfrm>
            <a:off x="1352170" y="3232898"/>
            <a:ext cx="908580" cy="34788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线连接符 13"/>
          <p:cNvCxnSpPr>
            <a:stCxn id="11" idx="4"/>
            <a:endCxn id="12" idx="0"/>
          </p:cNvCxnSpPr>
          <p:nvPr/>
        </p:nvCxnSpPr>
        <p:spPr>
          <a:xfrm>
            <a:off x="2428272" y="2773157"/>
            <a:ext cx="6512" cy="72661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线连接符 14"/>
          <p:cNvCxnSpPr>
            <a:stCxn id="11" idx="5"/>
            <a:endCxn id="13" idx="2"/>
          </p:cNvCxnSpPr>
          <p:nvPr/>
        </p:nvCxnSpPr>
        <p:spPr>
          <a:xfrm>
            <a:off x="2602305" y="2692143"/>
            <a:ext cx="1246693" cy="42346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线连接符 15"/>
          <p:cNvCxnSpPr>
            <a:stCxn id="12" idx="6"/>
            <a:endCxn id="14" idx="2"/>
          </p:cNvCxnSpPr>
          <p:nvPr/>
        </p:nvCxnSpPr>
        <p:spPr>
          <a:xfrm>
            <a:off x="2680904" y="3776371"/>
            <a:ext cx="921974" cy="51880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线连接符 16"/>
          <p:cNvCxnSpPr>
            <a:stCxn id="16" idx="2"/>
            <a:endCxn id="15" idx="6"/>
          </p:cNvCxnSpPr>
          <p:nvPr/>
        </p:nvCxnSpPr>
        <p:spPr>
          <a:xfrm flipH="1">
            <a:off x="1670378" y="4792755"/>
            <a:ext cx="1010526" cy="4975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线连接符 20"/>
          <p:cNvCxnSpPr>
            <a:stCxn id="11" idx="2"/>
            <a:endCxn id="10" idx="7"/>
          </p:cNvCxnSpPr>
          <p:nvPr/>
        </p:nvCxnSpPr>
        <p:spPr>
          <a:xfrm flipH="1">
            <a:off x="1352170" y="2496560"/>
            <a:ext cx="829981" cy="345171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线连接符 21"/>
          <p:cNvCxnSpPr>
            <a:stCxn id="12" idx="3"/>
            <a:endCxn id="15" idx="7"/>
          </p:cNvCxnSpPr>
          <p:nvPr/>
        </p:nvCxnSpPr>
        <p:spPr>
          <a:xfrm flipH="1">
            <a:off x="1598291" y="3971954"/>
            <a:ext cx="662459" cy="674976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线连接符 22"/>
          <p:cNvCxnSpPr>
            <a:stCxn id="13" idx="3"/>
            <a:endCxn id="12" idx="7"/>
          </p:cNvCxnSpPr>
          <p:nvPr/>
        </p:nvCxnSpPr>
        <p:spPr>
          <a:xfrm flipH="1">
            <a:off x="2608817" y="3311194"/>
            <a:ext cx="1312269" cy="269593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0" name="椭圆 189"/>
          <p:cNvSpPr/>
          <p:nvPr/>
        </p:nvSpPr>
        <p:spPr>
          <a:xfrm>
            <a:off x="5355552" y="276071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D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91" name="椭圆 190"/>
          <p:cNvSpPr/>
          <p:nvPr/>
        </p:nvSpPr>
        <p:spPr>
          <a:xfrm>
            <a:off x="6605687" y="2219963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B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92" name="椭圆 191"/>
          <p:cNvSpPr/>
          <p:nvPr/>
        </p:nvSpPr>
        <p:spPr>
          <a:xfrm>
            <a:off x="6612198" y="3499774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A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93" name="椭圆 192"/>
          <p:cNvSpPr/>
          <p:nvPr/>
        </p:nvSpPr>
        <p:spPr>
          <a:xfrm>
            <a:off x="8292785" y="2859868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C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94" name="椭圆 193"/>
          <p:cNvSpPr/>
          <p:nvPr/>
        </p:nvSpPr>
        <p:spPr>
          <a:xfrm>
            <a:off x="8026413" y="401857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G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95" name="椭圆 194"/>
          <p:cNvSpPr/>
          <p:nvPr/>
        </p:nvSpPr>
        <p:spPr>
          <a:xfrm>
            <a:off x="5601672" y="456591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E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96" name="椭圆 195"/>
          <p:cNvSpPr/>
          <p:nvPr/>
        </p:nvSpPr>
        <p:spPr>
          <a:xfrm>
            <a:off x="7104439" y="451615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F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cxnSp>
        <p:nvCxnSpPr>
          <p:cNvPr id="197" name="直线连接符 196"/>
          <p:cNvCxnSpPr>
            <a:stCxn id="198" idx="4"/>
            <a:endCxn id="203" idx="0"/>
          </p:cNvCxnSpPr>
          <p:nvPr/>
        </p:nvCxnSpPr>
        <p:spPr>
          <a:xfrm>
            <a:off x="5601672" y="3313911"/>
            <a:ext cx="246120" cy="1252005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8" name="直线连接符 197"/>
          <p:cNvCxnSpPr>
            <a:stCxn id="198" idx="5"/>
            <a:endCxn id="200" idx="1"/>
          </p:cNvCxnSpPr>
          <p:nvPr/>
        </p:nvCxnSpPr>
        <p:spPr>
          <a:xfrm>
            <a:off x="5775705" y="3232898"/>
            <a:ext cx="908580" cy="347889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9" name="直线连接符 198"/>
          <p:cNvCxnSpPr>
            <a:stCxn id="199" idx="4"/>
            <a:endCxn id="200" idx="0"/>
          </p:cNvCxnSpPr>
          <p:nvPr/>
        </p:nvCxnSpPr>
        <p:spPr>
          <a:xfrm>
            <a:off x="6851807" y="2773157"/>
            <a:ext cx="6512" cy="72661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0" name="直线连接符 199"/>
          <p:cNvCxnSpPr>
            <a:stCxn id="199" idx="5"/>
            <a:endCxn id="201" idx="2"/>
          </p:cNvCxnSpPr>
          <p:nvPr/>
        </p:nvCxnSpPr>
        <p:spPr>
          <a:xfrm>
            <a:off x="7025840" y="2692143"/>
            <a:ext cx="1246693" cy="42346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1" name="直线连接符 200"/>
          <p:cNvCxnSpPr>
            <a:stCxn id="200" idx="6"/>
            <a:endCxn id="202" idx="2"/>
          </p:cNvCxnSpPr>
          <p:nvPr/>
        </p:nvCxnSpPr>
        <p:spPr>
          <a:xfrm>
            <a:off x="7104439" y="3776371"/>
            <a:ext cx="921974" cy="51880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2" name="直线连接符 201"/>
          <p:cNvCxnSpPr>
            <a:stCxn id="204" idx="2"/>
            <a:endCxn id="203" idx="6"/>
          </p:cNvCxnSpPr>
          <p:nvPr/>
        </p:nvCxnSpPr>
        <p:spPr>
          <a:xfrm flipH="1">
            <a:off x="6093913" y="4792755"/>
            <a:ext cx="1010526" cy="4975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3" name="直线连接符 202"/>
          <p:cNvCxnSpPr>
            <a:stCxn id="199" idx="2"/>
            <a:endCxn id="198" idx="7"/>
          </p:cNvCxnSpPr>
          <p:nvPr/>
        </p:nvCxnSpPr>
        <p:spPr>
          <a:xfrm flipH="1">
            <a:off x="5775705" y="2496560"/>
            <a:ext cx="829981" cy="345171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4" name="直线连接符 203"/>
          <p:cNvCxnSpPr>
            <a:stCxn id="200" idx="3"/>
            <a:endCxn id="203" idx="7"/>
          </p:cNvCxnSpPr>
          <p:nvPr/>
        </p:nvCxnSpPr>
        <p:spPr>
          <a:xfrm flipH="1">
            <a:off x="6021826" y="3971954"/>
            <a:ext cx="662459" cy="674976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5" name="直线连接符 204"/>
          <p:cNvCxnSpPr>
            <a:stCxn id="201" idx="3"/>
            <a:endCxn id="200" idx="7"/>
          </p:cNvCxnSpPr>
          <p:nvPr/>
        </p:nvCxnSpPr>
        <p:spPr>
          <a:xfrm flipH="1">
            <a:off x="7032352" y="3311194"/>
            <a:ext cx="1312269" cy="269593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6" name="椭圆 205"/>
          <p:cNvSpPr/>
          <p:nvPr/>
        </p:nvSpPr>
        <p:spPr>
          <a:xfrm>
            <a:off x="4979319" y="2675818"/>
            <a:ext cx="2371240" cy="1571743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07" name="文本框 206"/>
          <p:cNvSpPr txBox="1"/>
          <p:nvPr/>
        </p:nvSpPr>
        <p:spPr>
          <a:xfrm>
            <a:off x="10151533" y="1955800"/>
            <a:ext cx="14308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Min PQ</a:t>
            </a:r>
          </a:p>
          <a:p>
            <a:r>
              <a:rPr kumimoji="1" lang="en-US" altLang="zh-CN" strike="sngStrike" dirty="0" smtClean="0"/>
              <a:t>(A, D): 1</a:t>
            </a:r>
          </a:p>
          <a:p>
            <a:r>
              <a:rPr kumimoji="1" lang="en-US" altLang="zh-CN" dirty="0" smtClean="0"/>
              <a:t>(A, B): 2</a:t>
            </a:r>
          </a:p>
          <a:p>
            <a:r>
              <a:rPr kumimoji="1" lang="en-US" altLang="zh-CN" b="1" dirty="0" smtClean="0"/>
              <a:t>(D, E): 2</a:t>
            </a:r>
          </a:p>
          <a:p>
            <a:r>
              <a:rPr kumimoji="1" lang="en-US" altLang="zh-CN" dirty="0" smtClean="0"/>
              <a:t>(A, G): 3</a:t>
            </a:r>
          </a:p>
          <a:p>
            <a:r>
              <a:rPr kumimoji="1" lang="en-US" altLang="zh-CN" dirty="0" smtClean="0"/>
              <a:t>(A, E): 4</a:t>
            </a:r>
          </a:p>
          <a:p>
            <a:r>
              <a:rPr kumimoji="1" lang="en-US" altLang="zh-CN" b="1" dirty="0" smtClean="0"/>
              <a:t>(B, D): 4</a:t>
            </a:r>
          </a:p>
          <a:p>
            <a:r>
              <a:rPr kumimoji="1" lang="en-US" altLang="zh-CN" dirty="0" smtClean="0"/>
              <a:t>(A, C): 5</a:t>
            </a:r>
          </a:p>
        </p:txBody>
      </p:sp>
      <p:sp>
        <p:nvSpPr>
          <p:cNvPr id="208" name="文本框 207"/>
          <p:cNvSpPr txBox="1"/>
          <p:nvPr/>
        </p:nvSpPr>
        <p:spPr>
          <a:xfrm>
            <a:off x="1703808" y="3115610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1</a:t>
            </a:r>
            <a:endParaRPr kumimoji="1" lang="zh-CN" altLang="en-US" dirty="0"/>
          </a:p>
        </p:txBody>
      </p:sp>
      <p:sp>
        <p:nvSpPr>
          <p:cNvPr id="209" name="文本框 208"/>
          <p:cNvSpPr txBox="1"/>
          <p:nvPr/>
        </p:nvSpPr>
        <p:spPr>
          <a:xfrm>
            <a:off x="2414607" y="2888235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2</a:t>
            </a:r>
            <a:endParaRPr kumimoji="1" lang="zh-CN" altLang="en-US" dirty="0"/>
          </a:p>
        </p:txBody>
      </p:sp>
      <p:sp>
        <p:nvSpPr>
          <p:cNvPr id="210" name="文本框 209"/>
          <p:cNvSpPr txBox="1"/>
          <p:nvPr/>
        </p:nvSpPr>
        <p:spPr>
          <a:xfrm>
            <a:off x="3066927" y="3761473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3</a:t>
            </a:r>
            <a:endParaRPr kumimoji="1" lang="zh-CN" altLang="en-US" dirty="0"/>
          </a:p>
        </p:txBody>
      </p:sp>
      <p:sp>
        <p:nvSpPr>
          <p:cNvPr id="211" name="文本框 210"/>
          <p:cNvSpPr txBox="1"/>
          <p:nvPr/>
        </p:nvSpPr>
        <p:spPr>
          <a:xfrm>
            <a:off x="1703807" y="4027283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4</a:t>
            </a:r>
            <a:endParaRPr kumimoji="1" lang="zh-CN" altLang="en-US" dirty="0"/>
          </a:p>
        </p:txBody>
      </p:sp>
      <p:sp>
        <p:nvSpPr>
          <p:cNvPr id="212" name="文本框 211"/>
          <p:cNvSpPr txBox="1"/>
          <p:nvPr/>
        </p:nvSpPr>
        <p:spPr>
          <a:xfrm>
            <a:off x="3081766" y="3186057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5</a:t>
            </a:r>
            <a:endParaRPr kumimoji="1" lang="zh-CN" altLang="en-US" dirty="0"/>
          </a:p>
        </p:txBody>
      </p:sp>
      <p:sp>
        <p:nvSpPr>
          <p:cNvPr id="213" name="文本框 212"/>
          <p:cNvSpPr txBox="1"/>
          <p:nvPr/>
        </p:nvSpPr>
        <p:spPr>
          <a:xfrm>
            <a:off x="3109540" y="2555598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2</a:t>
            </a:r>
            <a:endParaRPr kumimoji="1" lang="zh-CN" altLang="en-US" dirty="0"/>
          </a:p>
        </p:txBody>
      </p:sp>
      <p:sp>
        <p:nvSpPr>
          <p:cNvPr id="214" name="文本框 213"/>
          <p:cNvSpPr txBox="1"/>
          <p:nvPr/>
        </p:nvSpPr>
        <p:spPr>
          <a:xfrm>
            <a:off x="969154" y="3755247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2</a:t>
            </a:r>
            <a:endParaRPr kumimoji="1" lang="zh-CN" altLang="en-US" dirty="0"/>
          </a:p>
        </p:txBody>
      </p:sp>
      <p:sp>
        <p:nvSpPr>
          <p:cNvPr id="215" name="文本框 214"/>
          <p:cNvSpPr txBox="1"/>
          <p:nvPr/>
        </p:nvSpPr>
        <p:spPr>
          <a:xfrm>
            <a:off x="2004594" y="4737417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3</a:t>
            </a:r>
            <a:endParaRPr kumimoji="1" lang="zh-CN" altLang="en-US" dirty="0"/>
          </a:p>
        </p:txBody>
      </p:sp>
      <p:sp>
        <p:nvSpPr>
          <p:cNvPr id="216" name="文本框 215"/>
          <p:cNvSpPr txBox="1"/>
          <p:nvPr/>
        </p:nvSpPr>
        <p:spPr>
          <a:xfrm>
            <a:off x="1632159" y="2334268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4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08548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椭圆 205"/>
          <p:cNvSpPr/>
          <p:nvPr/>
        </p:nvSpPr>
        <p:spPr>
          <a:xfrm>
            <a:off x="4963064" y="1836514"/>
            <a:ext cx="2554853" cy="245280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Lazy Prim Example</a:t>
            </a:r>
            <a:endParaRPr kumimoji="1" lang="zh-CN" altLang="en-US" dirty="0"/>
          </a:p>
        </p:txBody>
      </p:sp>
      <p:sp>
        <p:nvSpPr>
          <p:cNvPr id="5" name="椭圆 4"/>
          <p:cNvSpPr/>
          <p:nvPr/>
        </p:nvSpPr>
        <p:spPr>
          <a:xfrm>
            <a:off x="932017" y="276071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D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6" name="椭圆 5"/>
          <p:cNvSpPr/>
          <p:nvPr/>
        </p:nvSpPr>
        <p:spPr>
          <a:xfrm>
            <a:off x="2182152" y="2219963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B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7" name="椭圆 6"/>
          <p:cNvSpPr/>
          <p:nvPr/>
        </p:nvSpPr>
        <p:spPr>
          <a:xfrm>
            <a:off x="2188663" y="3499774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A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8" name="椭圆 7"/>
          <p:cNvSpPr/>
          <p:nvPr/>
        </p:nvSpPr>
        <p:spPr>
          <a:xfrm>
            <a:off x="3869250" y="2859868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C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9" name="椭圆 8"/>
          <p:cNvSpPr/>
          <p:nvPr/>
        </p:nvSpPr>
        <p:spPr>
          <a:xfrm>
            <a:off x="3602878" y="401857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G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178137" y="456591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E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2680904" y="451615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F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cxnSp>
        <p:nvCxnSpPr>
          <p:cNvPr id="12" name="直线连接符 11"/>
          <p:cNvCxnSpPr>
            <a:stCxn id="10" idx="4"/>
            <a:endCxn id="15" idx="0"/>
          </p:cNvCxnSpPr>
          <p:nvPr/>
        </p:nvCxnSpPr>
        <p:spPr>
          <a:xfrm>
            <a:off x="1178137" y="3313911"/>
            <a:ext cx="246120" cy="1252005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线连接符 12"/>
          <p:cNvCxnSpPr>
            <a:stCxn id="10" idx="5"/>
            <a:endCxn id="12" idx="1"/>
          </p:cNvCxnSpPr>
          <p:nvPr/>
        </p:nvCxnSpPr>
        <p:spPr>
          <a:xfrm>
            <a:off x="1352170" y="3232898"/>
            <a:ext cx="908580" cy="34788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线连接符 13"/>
          <p:cNvCxnSpPr>
            <a:stCxn id="11" idx="4"/>
            <a:endCxn id="12" idx="0"/>
          </p:cNvCxnSpPr>
          <p:nvPr/>
        </p:nvCxnSpPr>
        <p:spPr>
          <a:xfrm>
            <a:off x="2428272" y="2773157"/>
            <a:ext cx="6512" cy="72661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线连接符 14"/>
          <p:cNvCxnSpPr>
            <a:stCxn id="11" idx="5"/>
            <a:endCxn id="13" idx="2"/>
          </p:cNvCxnSpPr>
          <p:nvPr/>
        </p:nvCxnSpPr>
        <p:spPr>
          <a:xfrm>
            <a:off x="2602305" y="2692143"/>
            <a:ext cx="1246693" cy="42346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线连接符 15"/>
          <p:cNvCxnSpPr>
            <a:stCxn id="12" idx="6"/>
            <a:endCxn id="14" idx="2"/>
          </p:cNvCxnSpPr>
          <p:nvPr/>
        </p:nvCxnSpPr>
        <p:spPr>
          <a:xfrm>
            <a:off x="2680904" y="3776371"/>
            <a:ext cx="921974" cy="51880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线连接符 16"/>
          <p:cNvCxnSpPr>
            <a:stCxn id="16" idx="2"/>
            <a:endCxn id="15" idx="6"/>
          </p:cNvCxnSpPr>
          <p:nvPr/>
        </p:nvCxnSpPr>
        <p:spPr>
          <a:xfrm flipH="1">
            <a:off x="1670378" y="4792755"/>
            <a:ext cx="1010526" cy="4975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线连接符 20"/>
          <p:cNvCxnSpPr>
            <a:stCxn id="11" idx="2"/>
            <a:endCxn id="10" idx="7"/>
          </p:cNvCxnSpPr>
          <p:nvPr/>
        </p:nvCxnSpPr>
        <p:spPr>
          <a:xfrm flipH="1">
            <a:off x="1352170" y="2496560"/>
            <a:ext cx="829981" cy="345171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线连接符 21"/>
          <p:cNvCxnSpPr>
            <a:stCxn id="12" idx="3"/>
            <a:endCxn id="15" idx="7"/>
          </p:cNvCxnSpPr>
          <p:nvPr/>
        </p:nvCxnSpPr>
        <p:spPr>
          <a:xfrm flipH="1">
            <a:off x="1598291" y="3971954"/>
            <a:ext cx="662459" cy="674976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线连接符 22"/>
          <p:cNvCxnSpPr>
            <a:stCxn id="13" idx="3"/>
            <a:endCxn id="12" idx="7"/>
          </p:cNvCxnSpPr>
          <p:nvPr/>
        </p:nvCxnSpPr>
        <p:spPr>
          <a:xfrm flipH="1">
            <a:off x="2608817" y="3311194"/>
            <a:ext cx="1312269" cy="269593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0" name="椭圆 189"/>
          <p:cNvSpPr/>
          <p:nvPr/>
        </p:nvSpPr>
        <p:spPr>
          <a:xfrm>
            <a:off x="5355552" y="276071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D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91" name="椭圆 190"/>
          <p:cNvSpPr/>
          <p:nvPr/>
        </p:nvSpPr>
        <p:spPr>
          <a:xfrm>
            <a:off x="6605687" y="2219963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B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92" name="椭圆 191"/>
          <p:cNvSpPr/>
          <p:nvPr/>
        </p:nvSpPr>
        <p:spPr>
          <a:xfrm>
            <a:off x="6612198" y="3499774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A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93" name="椭圆 192"/>
          <p:cNvSpPr/>
          <p:nvPr/>
        </p:nvSpPr>
        <p:spPr>
          <a:xfrm>
            <a:off x="8292785" y="2859868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C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94" name="椭圆 193"/>
          <p:cNvSpPr/>
          <p:nvPr/>
        </p:nvSpPr>
        <p:spPr>
          <a:xfrm>
            <a:off x="8026413" y="401857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G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95" name="椭圆 194"/>
          <p:cNvSpPr/>
          <p:nvPr/>
        </p:nvSpPr>
        <p:spPr>
          <a:xfrm>
            <a:off x="5601672" y="456591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E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96" name="椭圆 195"/>
          <p:cNvSpPr/>
          <p:nvPr/>
        </p:nvSpPr>
        <p:spPr>
          <a:xfrm>
            <a:off x="7104439" y="451615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F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cxnSp>
        <p:nvCxnSpPr>
          <p:cNvPr id="197" name="直线连接符 196"/>
          <p:cNvCxnSpPr>
            <a:stCxn id="198" idx="4"/>
            <a:endCxn id="203" idx="0"/>
          </p:cNvCxnSpPr>
          <p:nvPr/>
        </p:nvCxnSpPr>
        <p:spPr>
          <a:xfrm>
            <a:off x="5601672" y="3313911"/>
            <a:ext cx="246120" cy="1252005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8" name="直线连接符 197"/>
          <p:cNvCxnSpPr>
            <a:stCxn id="198" idx="5"/>
            <a:endCxn id="200" idx="1"/>
          </p:cNvCxnSpPr>
          <p:nvPr/>
        </p:nvCxnSpPr>
        <p:spPr>
          <a:xfrm>
            <a:off x="5775705" y="3232898"/>
            <a:ext cx="908580" cy="347889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9" name="直线连接符 198"/>
          <p:cNvCxnSpPr>
            <a:stCxn id="199" idx="4"/>
            <a:endCxn id="200" idx="0"/>
          </p:cNvCxnSpPr>
          <p:nvPr/>
        </p:nvCxnSpPr>
        <p:spPr>
          <a:xfrm>
            <a:off x="6851807" y="2773157"/>
            <a:ext cx="6512" cy="726617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0" name="直线连接符 199"/>
          <p:cNvCxnSpPr>
            <a:stCxn id="199" idx="5"/>
            <a:endCxn id="201" idx="2"/>
          </p:cNvCxnSpPr>
          <p:nvPr/>
        </p:nvCxnSpPr>
        <p:spPr>
          <a:xfrm>
            <a:off x="7025840" y="2692143"/>
            <a:ext cx="1246693" cy="42346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1" name="直线连接符 200"/>
          <p:cNvCxnSpPr>
            <a:stCxn id="200" idx="6"/>
            <a:endCxn id="202" idx="2"/>
          </p:cNvCxnSpPr>
          <p:nvPr/>
        </p:nvCxnSpPr>
        <p:spPr>
          <a:xfrm>
            <a:off x="7104439" y="3776371"/>
            <a:ext cx="921974" cy="51880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2" name="直线连接符 201"/>
          <p:cNvCxnSpPr>
            <a:stCxn id="204" idx="2"/>
            <a:endCxn id="203" idx="6"/>
          </p:cNvCxnSpPr>
          <p:nvPr/>
        </p:nvCxnSpPr>
        <p:spPr>
          <a:xfrm flipH="1">
            <a:off x="6093913" y="4792755"/>
            <a:ext cx="1010526" cy="4975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3" name="直线连接符 202"/>
          <p:cNvCxnSpPr>
            <a:stCxn id="199" idx="2"/>
            <a:endCxn id="198" idx="7"/>
          </p:cNvCxnSpPr>
          <p:nvPr/>
        </p:nvCxnSpPr>
        <p:spPr>
          <a:xfrm flipH="1">
            <a:off x="5775705" y="2496560"/>
            <a:ext cx="829981" cy="345171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4" name="直线连接符 203"/>
          <p:cNvCxnSpPr>
            <a:stCxn id="200" idx="3"/>
            <a:endCxn id="203" idx="7"/>
          </p:cNvCxnSpPr>
          <p:nvPr/>
        </p:nvCxnSpPr>
        <p:spPr>
          <a:xfrm flipH="1">
            <a:off x="6021826" y="3971954"/>
            <a:ext cx="662459" cy="674976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5" name="直线连接符 204"/>
          <p:cNvCxnSpPr>
            <a:stCxn id="201" idx="3"/>
            <a:endCxn id="200" idx="7"/>
          </p:cNvCxnSpPr>
          <p:nvPr/>
        </p:nvCxnSpPr>
        <p:spPr>
          <a:xfrm flipH="1">
            <a:off x="7032352" y="3311194"/>
            <a:ext cx="1312269" cy="269593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7" name="文本框 206"/>
          <p:cNvSpPr txBox="1"/>
          <p:nvPr/>
        </p:nvSpPr>
        <p:spPr>
          <a:xfrm>
            <a:off x="10151533" y="1955800"/>
            <a:ext cx="14308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Min PQ</a:t>
            </a:r>
          </a:p>
          <a:p>
            <a:r>
              <a:rPr kumimoji="1" lang="en-US" altLang="zh-CN" strike="sngStrike" dirty="0" smtClean="0"/>
              <a:t>(A, D): 1</a:t>
            </a:r>
          </a:p>
          <a:p>
            <a:r>
              <a:rPr kumimoji="1" lang="en-US" altLang="zh-CN" strike="sngStrike" dirty="0" smtClean="0"/>
              <a:t>(A, B): 2</a:t>
            </a:r>
          </a:p>
          <a:p>
            <a:r>
              <a:rPr kumimoji="1" lang="en-US" altLang="zh-CN" dirty="0" smtClean="0"/>
              <a:t>(D, E): 2</a:t>
            </a:r>
          </a:p>
          <a:p>
            <a:r>
              <a:rPr kumimoji="1" lang="en-US" altLang="zh-CN" b="1" dirty="0" smtClean="0"/>
              <a:t>(B, C): 2</a:t>
            </a:r>
          </a:p>
          <a:p>
            <a:r>
              <a:rPr kumimoji="1" lang="en-US" altLang="zh-CN" dirty="0" smtClean="0"/>
              <a:t>(A, G): 3</a:t>
            </a:r>
          </a:p>
          <a:p>
            <a:r>
              <a:rPr kumimoji="1" lang="en-US" altLang="zh-CN" dirty="0" smtClean="0"/>
              <a:t>(A, E): 4</a:t>
            </a:r>
          </a:p>
          <a:p>
            <a:r>
              <a:rPr kumimoji="1" lang="en-US" altLang="zh-CN" dirty="0" smtClean="0"/>
              <a:t>(B, D): 4</a:t>
            </a:r>
          </a:p>
          <a:p>
            <a:r>
              <a:rPr kumimoji="1" lang="en-US" altLang="zh-CN" dirty="0" smtClean="0"/>
              <a:t>(A, C): 5</a:t>
            </a:r>
          </a:p>
        </p:txBody>
      </p:sp>
      <p:sp>
        <p:nvSpPr>
          <p:cNvPr id="208" name="文本框 207"/>
          <p:cNvSpPr txBox="1"/>
          <p:nvPr/>
        </p:nvSpPr>
        <p:spPr>
          <a:xfrm>
            <a:off x="1703808" y="3115610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1</a:t>
            </a:r>
            <a:endParaRPr kumimoji="1" lang="zh-CN" altLang="en-US" dirty="0"/>
          </a:p>
        </p:txBody>
      </p:sp>
      <p:sp>
        <p:nvSpPr>
          <p:cNvPr id="209" name="文本框 208"/>
          <p:cNvSpPr txBox="1"/>
          <p:nvPr/>
        </p:nvSpPr>
        <p:spPr>
          <a:xfrm>
            <a:off x="2414607" y="2888235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2</a:t>
            </a:r>
            <a:endParaRPr kumimoji="1" lang="zh-CN" altLang="en-US" dirty="0"/>
          </a:p>
        </p:txBody>
      </p:sp>
      <p:sp>
        <p:nvSpPr>
          <p:cNvPr id="210" name="文本框 209"/>
          <p:cNvSpPr txBox="1"/>
          <p:nvPr/>
        </p:nvSpPr>
        <p:spPr>
          <a:xfrm>
            <a:off x="3066927" y="3761473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3</a:t>
            </a:r>
            <a:endParaRPr kumimoji="1" lang="zh-CN" altLang="en-US" dirty="0"/>
          </a:p>
        </p:txBody>
      </p:sp>
      <p:sp>
        <p:nvSpPr>
          <p:cNvPr id="211" name="文本框 210"/>
          <p:cNvSpPr txBox="1"/>
          <p:nvPr/>
        </p:nvSpPr>
        <p:spPr>
          <a:xfrm>
            <a:off x="1703807" y="4027283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4</a:t>
            </a:r>
            <a:endParaRPr kumimoji="1" lang="zh-CN" altLang="en-US" dirty="0"/>
          </a:p>
        </p:txBody>
      </p:sp>
      <p:sp>
        <p:nvSpPr>
          <p:cNvPr id="212" name="文本框 211"/>
          <p:cNvSpPr txBox="1"/>
          <p:nvPr/>
        </p:nvSpPr>
        <p:spPr>
          <a:xfrm>
            <a:off x="3081766" y="3186057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5</a:t>
            </a:r>
            <a:endParaRPr kumimoji="1" lang="zh-CN" altLang="en-US" dirty="0"/>
          </a:p>
        </p:txBody>
      </p:sp>
      <p:sp>
        <p:nvSpPr>
          <p:cNvPr id="213" name="文本框 212"/>
          <p:cNvSpPr txBox="1"/>
          <p:nvPr/>
        </p:nvSpPr>
        <p:spPr>
          <a:xfrm>
            <a:off x="3109540" y="2555598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2</a:t>
            </a:r>
            <a:endParaRPr kumimoji="1" lang="zh-CN" altLang="en-US" dirty="0"/>
          </a:p>
        </p:txBody>
      </p:sp>
      <p:sp>
        <p:nvSpPr>
          <p:cNvPr id="214" name="文本框 213"/>
          <p:cNvSpPr txBox="1"/>
          <p:nvPr/>
        </p:nvSpPr>
        <p:spPr>
          <a:xfrm>
            <a:off x="969154" y="3755247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2</a:t>
            </a:r>
            <a:endParaRPr kumimoji="1" lang="zh-CN" altLang="en-US" dirty="0"/>
          </a:p>
        </p:txBody>
      </p:sp>
      <p:sp>
        <p:nvSpPr>
          <p:cNvPr id="215" name="文本框 214"/>
          <p:cNvSpPr txBox="1"/>
          <p:nvPr/>
        </p:nvSpPr>
        <p:spPr>
          <a:xfrm>
            <a:off x="2004594" y="4737417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3</a:t>
            </a:r>
            <a:endParaRPr kumimoji="1" lang="zh-CN" altLang="en-US" dirty="0"/>
          </a:p>
        </p:txBody>
      </p:sp>
      <p:sp>
        <p:nvSpPr>
          <p:cNvPr id="216" name="文本框 215"/>
          <p:cNvSpPr txBox="1"/>
          <p:nvPr/>
        </p:nvSpPr>
        <p:spPr>
          <a:xfrm>
            <a:off x="1632159" y="2334268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4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8622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Lazy Prim Example</a:t>
            </a:r>
            <a:endParaRPr kumimoji="1" lang="zh-CN" altLang="en-US" dirty="0"/>
          </a:p>
        </p:txBody>
      </p:sp>
      <p:sp>
        <p:nvSpPr>
          <p:cNvPr id="5" name="椭圆 4"/>
          <p:cNvSpPr/>
          <p:nvPr/>
        </p:nvSpPr>
        <p:spPr>
          <a:xfrm>
            <a:off x="932017" y="276071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D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6" name="椭圆 5"/>
          <p:cNvSpPr/>
          <p:nvPr/>
        </p:nvSpPr>
        <p:spPr>
          <a:xfrm>
            <a:off x="2182152" y="2219963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B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7" name="椭圆 6"/>
          <p:cNvSpPr/>
          <p:nvPr/>
        </p:nvSpPr>
        <p:spPr>
          <a:xfrm>
            <a:off x="2188663" y="3499774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A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8" name="椭圆 7"/>
          <p:cNvSpPr/>
          <p:nvPr/>
        </p:nvSpPr>
        <p:spPr>
          <a:xfrm>
            <a:off x="3869250" y="2859868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C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9" name="椭圆 8"/>
          <p:cNvSpPr/>
          <p:nvPr/>
        </p:nvSpPr>
        <p:spPr>
          <a:xfrm>
            <a:off x="3602878" y="401857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G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178137" y="456591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E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2680904" y="451615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F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cxnSp>
        <p:nvCxnSpPr>
          <p:cNvPr id="12" name="直线连接符 11"/>
          <p:cNvCxnSpPr>
            <a:stCxn id="10" idx="4"/>
            <a:endCxn id="15" idx="0"/>
          </p:cNvCxnSpPr>
          <p:nvPr/>
        </p:nvCxnSpPr>
        <p:spPr>
          <a:xfrm>
            <a:off x="1178137" y="3313911"/>
            <a:ext cx="246120" cy="1252005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线连接符 12"/>
          <p:cNvCxnSpPr>
            <a:stCxn id="10" idx="5"/>
            <a:endCxn id="12" idx="1"/>
          </p:cNvCxnSpPr>
          <p:nvPr/>
        </p:nvCxnSpPr>
        <p:spPr>
          <a:xfrm>
            <a:off x="1352170" y="3232898"/>
            <a:ext cx="908580" cy="34788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线连接符 13"/>
          <p:cNvCxnSpPr>
            <a:stCxn id="11" idx="4"/>
            <a:endCxn id="12" idx="0"/>
          </p:cNvCxnSpPr>
          <p:nvPr/>
        </p:nvCxnSpPr>
        <p:spPr>
          <a:xfrm>
            <a:off x="2428272" y="2773157"/>
            <a:ext cx="6512" cy="72661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线连接符 14"/>
          <p:cNvCxnSpPr>
            <a:stCxn id="11" idx="5"/>
            <a:endCxn id="13" idx="2"/>
          </p:cNvCxnSpPr>
          <p:nvPr/>
        </p:nvCxnSpPr>
        <p:spPr>
          <a:xfrm>
            <a:off x="2602305" y="2692143"/>
            <a:ext cx="1246693" cy="42346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线连接符 15"/>
          <p:cNvCxnSpPr>
            <a:stCxn id="12" idx="6"/>
            <a:endCxn id="14" idx="2"/>
          </p:cNvCxnSpPr>
          <p:nvPr/>
        </p:nvCxnSpPr>
        <p:spPr>
          <a:xfrm>
            <a:off x="2680904" y="3776371"/>
            <a:ext cx="921974" cy="51880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线连接符 16"/>
          <p:cNvCxnSpPr>
            <a:stCxn id="16" idx="2"/>
            <a:endCxn id="15" idx="6"/>
          </p:cNvCxnSpPr>
          <p:nvPr/>
        </p:nvCxnSpPr>
        <p:spPr>
          <a:xfrm flipH="1">
            <a:off x="1670378" y="4792755"/>
            <a:ext cx="1010526" cy="4975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线连接符 20"/>
          <p:cNvCxnSpPr>
            <a:stCxn id="11" idx="2"/>
            <a:endCxn id="10" idx="7"/>
          </p:cNvCxnSpPr>
          <p:nvPr/>
        </p:nvCxnSpPr>
        <p:spPr>
          <a:xfrm flipH="1">
            <a:off x="1352170" y="2496560"/>
            <a:ext cx="829981" cy="345171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线连接符 21"/>
          <p:cNvCxnSpPr>
            <a:stCxn id="12" idx="3"/>
            <a:endCxn id="15" idx="7"/>
          </p:cNvCxnSpPr>
          <p:nvPr/>
        </p:nvCxnSpPr>
        <p:spPr>
          <a:xfrm flipH="1">
            <a:off x="1598291" y="3971954"/>
            <a:ext cx="662459" cy="674976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线连接符 22"/>
          <p:cNvCxnSpPr>
            <a:stCxn id="13" idx="3"/>
            <a:endCxn id="12" idx="7"/>
          </p:cNvCxnSpPr>
          <p:nvPr/>
        </p:nvCxnSpPr>
        <p:spPr>
          <a:xfrm flipH="1">
            <a:off x="2608817" y="3311194"/>
            <a:ext cx="1312269" cy="269593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0" name="椭圆 189"/>
          <p:cNvSpPr/>
          <p:nvPr/>
        </p:nvSpPr>
        <p:spPr>
          <a:xfrm>
            <a:off x="5355552" y="276071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D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91" name="椭圆 190"/>
          <p:cNvSpPr/>
          <p:nvPr/>
        </p:nvSpPr>
        <p:spPr>
          <a:xfrm>
            <a:off x="6605687" y="2219963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B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92" name="椭圆 191"/>
          <p:cNvSpPr/>
          <p:nvPr/>
        </p:nvSpPr>
        <p:spPr>
          <a:xfrm>
            <a:off x="6612198" y="3499774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A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93" name="椭圆 192"/>
          <p:cNvSpPr/>
          <p:nvPr/>
        </p:nvSpPr>
        <p:spPr>
          <a:xfrm>
            <a:off x="8292785" y="2859868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C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94" name="椭圆 193"/>
          <p:cNvSpPr/>
          <p:nvPr/>
        </p:nvSpPr>
        <p:spPr>
          <a:xfrm>
            <a:off x="8026413" y="401857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G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95" name="椭圆 194"/>
          <p:cNvSpPr/>
          <p:nvPr/>
        </p:nvSpPr>
        <p:spPr>
          <a:xfrm>
            <a:off x="5601672" y="456591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E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96" name="椭圆 195"/>
          <p:cNvSpPr/>
          <p:nvPr/>
        </p:nvSpPr>
        <p:spPr>
          <a:xfrm>
            <a:off x="7104439" y="4516157"/>
            <a:ext cx="492241" cy="5531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F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cxnSp>
        <p:nvCxnSpPr>
          <p:cNvPr id="197" name="直线连接符 196"/>
          <p:cNvCxnSpPr>
            <a:stCxn id="198" idx="4"/>
            <a:endCxn id="203" idx="0"/>
          </p:cNvCxnSpPr>
          <p:nvPr/>
        </p:nvCxnSpPr>
        <p:spPr>
          <a:xfrm>
            <a:off x="5601672" y="3313911"/>
            <a:ext cx="246120" cy="125200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8" name="直线连接符 197"/>
          <p:cNvCxnSpPr>
            <a:stCxn id="198" idx="5"/>
            <a:endCxn id="200" idx="1"/>
          </p:cNvCxnSpPr>
          <p:nvPr/>
        </p:nvCxnSpPr>
        <p:spPr>
          <a:xfrm>
            <a:off x="5775705" y="3232898"/>
            <a:ext cx="908580" cy="347889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9" name="直线连接符 198"/>
          <p:cNvCxnSpPr>
            <a:stCxn id="199" idx="4"/>
            <a:endCxn id="200" idx="0"/>
          </p:cNvCxnSpPr>
          <p:nvPr/>
        </p:nvCxnSpPr>
        <p:spPr>
          <a:xfrm>
            <a:off x="6851807" y="2773157"/>
            <a:ext cx="6512" cy="726617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0" name="直线连接符 199"/>
          <p:cNvCxnSpPr>
            <a:stCxn id="199" idx="5"/>
            <a:endCxn id="201" idx="2"/>
          </p:cNvCxnSpPr>
          <p:nvPr/>
        </p:nvCxnSpPr>
        <p:spPr>
          <a:xfrm>
            <a:off x="7025840" y="2692143"/>
            <a:ext cx="1246693" cy="42346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1" name="直线连接符 200"/>
          <p:cNvCxnSpPr>
            <a:stCxn id="200" idx="6"/>
            <a:endCxn id="202" idx="2"/>
          </p:cNvCxnSpPr>
          <p:nvPr/>
        </p:nvCxnSpPr>
        <p:spPr>
          <a:xfrm>
            <a:off x="7104439" y="3776371"/>
            <a:ext cx="921974" cy="51880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2" name="直线连接符 201"/>
          <p:cNvCxnSpPr>
            <a:stCxn id="204" idx="2"/>
            <a:endCxn id="203" idx="6"/>
          </p:cNvCxnSpPr>
          <p:nvPr/>
        </p:nvCxnSpPr>
        <p:spPr>
          <a:xfrm flipH="1">
            <a:off x="6093913" y="4792755"/>
            <a:ext cx="1010526" cy="4975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3" name="直线连接符 202"/>
          <p:cNvCxnSpPr>
            <a:stCxn id="199" idx="2"/>
            <a:endCxn id="198" idx="7"/>
          </p:cNvCxnSpPr>
          <p:nvPr/>
        </p:nvCxnSpPr>
        <p:spPr>
          <a:xfrm flipH="1">
            <a:off x="5775705" y="2496560"/>
            <a:ext cx="829981" cy="345171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4" name="直线连接符 203"/>
          <p:cNvCxnSpPr>
            <a:stCxn id="200" idx="3"/>
            <a:endCxn id="203" idx="7"/>
          </p:cNvCxnSpPr>
          <p:nvPr/>
        </p:nvCxnSpPr>
        <p:spPr>
          <a:xfrm flipH="1">
            <a:off x="6021826" y="3971954"/>
            <a:ext cx="662459" cy="674976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5" name="直线连接符 204"/>
          <p:cNvCxnSpPr>
            <a:stCxn id="201" idx="3"/>
            <a:endCxn id="200" idx="7"/>
          </p:cNvCxnSpPr>
          <p:nvPr/>
        </p:nvCxnSpPr>
        <p:spPr>
          <a:xfrm flipH="1">
            <a:off x="7032352" y="3311194"/>
            <a:ext cx="1312269" cy="269593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7" name="文本框 206"/>
          <p:cNvSpPr txBox="1"/>
          <p:nvPr/>
        </p:nvSpPr>
        <p:spPr>
          <a:xfrm>
            <a:off x="10151533" y="1955800"/>
            <a:ext cx="143086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Min PQ</a:t>
            </a:r>
          </a:p>
          <a:p>
            <a:r>
              <a:rPr kumimoji="1" lang="en-US" altLang="zh-CN" strike="sngStrike" dirty="0" smtClean="0"/>
              <a:t>(A, D): 1</a:t>
            </a:r>
          </a:p>
          <a:p>
            <a:r>
              <a:rPr kumimoji="1" lang="en-US" altLang="zh-CN" strike="sngStrike" dirty="0" smtClean="0"/>
              <a:t>(A, B): 2</a:t>
            </a:r>
          </a:p>
          <a:p>
            <a:r>
              <a:rPr kumimoji="1" lang="en-US" altLang="zh-CN" strike="sngStrike" dirty="0" smtClean="0"/>
              <a:t>(D, E): 2</a:t>
            </a:r>
          </a:p>
          <a:p>
            <a:r>
              <a:rPr kumimoji="1" lang="en-US" altLang="zh-CN" dirty="0" smtClean="0"/>
              <a:t>(B, C): 2</a:t>
            </a:r>
          </a:p>
          <a:p>
            <a:r>
              <a:rPr kumimoji="1" lang="en-US" altLang="zh-CN" dirty="0" smtClean="0"/>
              <a:t>(A, G): 3</a:t>
            </a:r>
          </a:p>
          <a:p>
            <a:r>
              <a:rPr kumimoji="1" lang="en-US" altLang="zh-CN" b="1" dirty="0" smtClean="0"/>
              <a:t>(E, F): 3</a:t>
            </a:r>
          </a:p>
          <a:p>
            <a:r>
              <a:rPr kumimoji="1" lang="en-US" altLang="zh-CN" dirty="0" smtClean="0"/>
              <a:t>(A, E): 4</a:t>
            </a:r>
          </a:p>
          <a:p>
            <a:r>
              <a:rPr kumimoji="1" lang="en-US" altLang="zh-CN" dirty="0" smtClean="0"/>
              <a:t>(B, D): 4</a:t>
            </a:r>
          </a:p>
          <a:p>
            <a:r>
              <a:rPr kumimoji="1" lang="en-US" altLang="zh-CN" dirty="0" smtClean="0"/>
              <a:t>(A, C): 5</a:t>
            </a:r>
          </a:p>
        </p:txBody>
      </p:sp>
      <p:sp>
        <p:nvSpPr>
          <p:cNvPr id="208" name="文本框 207"/>
          <p:cNvSpPr txBox="1"/>
          <p:nvPr/>
        </p:nvSpPr>
        <p:spPr>
          <a:xfrm>
            <a:off x="1703808" y="3115610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1</a:t>
            </a:r>
            <a:endParaRPr kumimoji="1" lang="zh-CN" altLang="en-US" dirty="0"/>
          </a:p>
        </p:txBody>
      </p:sp>
      <p:sp>
        <p:nvSpPr>
          <p:cNvPr id="209" name="文本框 208"/>
          <p:cNvSpPr txBox="1"/>
          <p:nvPr/>
        </p:nvSpPr>
        <p:spPr>
          <a:xfrm>
            <a:off x="2414607" y="2888235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2</a:t>
            </a:r>
            <a:endParaRPr kumimoji="1" lang="zh-CN" altLang="en-US" dirty="0"/>
          </a:p>
        </p:txBody>
      </p:sp>
      <p:sp>
        <p:nvSpPr>
          <p:cNvPr id="210" name="文本框 209"/>
          <p:cNvSpPr txBox="1"/>
          <p:nvPr/>
        </p:nvSpPr>
        <p:spPr>
          <a:xfrm>
            <a:off x="3066927" y="3761473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3</a:t>
            </a:r>
            <a:endParaRPr kumimoji="1" lang="zh-CN" altLang="en-US" dirty="0"/>
          </a:p>
        </p:txBody>
      </p:sp>
      <p:sp>
        <p:nvSpPr>
          <p:cNvPr id="211" name="文本框 210"/>
          <p:cNvSpPr txBox="1"/>
          <p:nvPr/>
        </p:nvSpPr>
        <p:spPr>
          <a:xfrm>
            <a:off x="1703807" y="4027283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4</a:t>
            </a:r>
            <a:endParaRPr kumimoji="1" lang="zh-CN" altLang="en-US" dirty="0"/>
          </a:p>
        </p:txBody>
      </p:sp>
      <p:sp>
        <p:nvSpPr>
          <p:cNvPr id="212" name="文本框 211"/>
          <p:cNvSpPr txBox="1"/>
          <p:nvPr/>
        </p:nvSpPr>
        <p:spPr>
          <a:xfrm>
            <a:off x="3081766" y="3186057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5</a:t>
            </a:r>
            <a:endParaRPr kumimoji="1" lang="zh-CN" altLang="en-US" dirty="0"/>
          </a:p>
        </p:txBody>
      </p:sp>
      <p:sp>
        <p:nvSpPr>
          <p:cNvPr id="213" name="文本框 212"/>
          <p:cNvSpPr txBox="1"/>
          <p:nvPr/>
        </p:nvSpPr>
        <p:spPr>
          <a:xfrm>
            <a:off x="3109540" y="2555598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2</a:t>
            </a:r>
            <a:endParaRPr kumimoji="1" lang="zh-CN" altLang="en-US" dirty="0"/>
          </a:p>
        </p:txBody>
      </p:sp>
      <p:sp>
        <p:nvSpPr>
          <p:cNvPr id="214" name="文本框 213"/>
          <p:cNvSpPr txBox="1"/>
          <p:nvPr/>
        </p:nvSpPr>
        <p:spPr>
          <a:xfrm>
            <a:off x="969154" y="3755247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2</a:t>
            </a:r>
            <a:endParaRPr kumimoji="1" lang="zh-CN" altLang="en-US" dirty="0"/>
          </a:p>
        </p:txBody>
      </p:sp>
      <p:sp>
        <p:nvSpPr>
          <p:cNvPr id="215" name="文本框 214"/>
          <p:cNvSpPr txBox="1"/>
          <p:nvPr/>
        </p:nvSpPr>
        <p:spPr>
          <a:xfrm>
            <a:off x="2004594" y="4737417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3</a:t>
            </a:r>
            <a:endParaRPr kumimoji="1" lang="zh-CN" altLang="en-US" dirty="0"/>
          </a:p>
        </p:txBody>
      </p:sp>
      <p:sp>
        <p:nvSpPr>
          <p:cNvPr id="216" name="文本框 215"/>
          <p:cNvSpPr txBox="1"/>
          <p:nvPr/>
        </p:nvSpPr>
        <p:spPr>
          <a:xfrm>
            <a:off x="1632159" y="2334268"/>
            <a:ext cx="31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4</a:t>
            </a:r>
            <a:endParaRPr kumimoji="1" lang="zh-CN" altLang="en-US" dirty="0"/>
          </a:p>
        </p:txBody>
      </p:sp>
      <p:sp>
        <p:nvSpPr>
          <p:cNvPr id="3" name="任意形状 2"/>
          <p:cNvSpPr/>
          <p:nvPr/>
        </p:nvSpPr>
        <p:spPr>
          <a:xfrm>
            <a:off x="5123441" y="1964524"/>
            <a:ext cx="2772051" cy="3302068"/>
          </a:xfrm>
          <a:custGeom>
            <a:avLst/>
            <a:gdLst>
              <a:gd name="connsiteX0" fmla="*/ 1593882 w 2772051"/>
              <a:gd name="connsiteY0" fmla="*/ 22538 h 3302068"/>
              <a:gd name="connsiteX1" fmla="*/ 1593882 w 2772051"/>
              <a:gd name="connsiteY1" fmla="*/ 22538 h 3302068"/>
              <a:gd name="connsiteX2" fmla="*/ 890497 w 2772051"/>
              <a:gd name="connsiteY2" fmla="*/ 40122 h 3302068"/>
              <a:gd name="connsiteX3" fmla="*/ 837744 w 2772051"/>
              <a:gd name="connsiteY3" fmla="*/ 48914 h 3302068"/>
              <a:gd name="connsiteX4" fmla="*/ 776197 w 2772051"/>
              <a:gd name="connsiteY4" fmla="*/ 57707 h 3302068"/>
              <a:gd name="connsiteX5" fmla="*/ 705859 w 2772051"/>
              <a:gd name="connsiteY5" fmla="*/ 75291 h 3302068"/>
              <a:gd name="connsiteX6" fmla="*/ 635521 w 2772051"/>
              <a:gd name="connsiteY6" fmla="*/ 136838 h 3302068"/>
              <a:gd name="connsiteX7" fmla="*/ 556390 w 2772051"/>
              <a:gd name="connsiteY7" fmla="*/ 189591 h 3302068"/>
              <a:gd name="connsiteX8" fmla="*/ 530013 w 2772051"/>
              <a:gd name="connsiteY8" fmla="*/ 224761 h 3302068"/>
              <a:gd name="connsiteX9" fmla="*/ 486051 w 2772051"/>
              <a:gd name="connsiteY9" fmla="*/ 259930 h 3302068"/>
              <a:gd name="connsiteX10" fmla="*/ 450882 w 2772051"/>
              <a:gd name="connsiteY10" fmla="*/ 303891 h 3302068"/>
              <a:gd name="connsiteX11" fmla="*/ 406921 w 2772051"/>
              <a:gd name="connsiteY11" fmla="*/ 347853 h 3302068"/>
              <a:gd name="connsiteX12" fmla="*/ 371751 w 2772051"/>
              <a:gd name="connsiteY12" fmla="*/ 400607 h 3302068"/>
              <a:gd name="connsiteX13" fmla="*/ 345374 w 2772051"/>
              <a:gd name="connsiteY13" fmla="*/ 435776 h 3302068"/>
              <a:gd name="connsiteX14" fmla="*/ 310205 w 2772051"/>
              <a:gd name="connsiteY14" fmla="*/ 506114 h 3302068"/>
              <a:gd name="connsiteX15" fmla="*/ 275036 w 2772051"/>
              <a:gd name="connsiteY15" fmla="*/ 567661 h 3302068"/>
              <a:gd name="connsiteX16" fmla="*/ 257451 w 2772051"/>
              <a:gd name="connsiteY16" fmla="*/ 611622 h 3302068"/>
              <a:gd name="connsiteX17" fmla="*/ 231074 w 2772051"/>
              <a:gd name="connsiteY17" fmla="*/ 646791 h 3302068"/>
              <a:gd name="connsiteX18" fmla="*/ 178321 w 2772051"/>
              <a:gd name="connsiteY18" fmla="*/ 743507 h 3302068"/>
              <a:gd name="connsiteX19" fmla="*/ 143151 w 2772051"/>
              <a:gd name="connsiteY19" fmla="*/ 805053 h 3302068"/>
              <a:gd name="connsiteX20" fmla="*/ 116774 w 2772051"/>
              <a:gd name="connsiteY20" fmla="*/ 884184 h 3302068"/>
              <a:gd name="connsiteX21" fmla="*/ 90397 w 2772051"/>
              <a:gd name="connsiteY21" fmla="*/ 945730 h 3302068"/>
              <a:gd name="connsiteX22" fmla="*/ 64021 w 2772051"/>
              <a:gd name="connsiteY22" fmla="*/ 998484 h 3302068"/>
              <a:gd name="connsiteX23" fmla="*/ 46436 w 2772051"/>
              <a:gd name="connsiteY23" fmla="*/ 1060030 h 3302068"/>
              <a:gd name="connsiteX24" fmla="*/ 28851 w 2772051"/>
              <a:gd name="connsiteY24" fmla="*/ 1112784 h 3302068"/>
              <a:gd name="connsiteX25" fmla="*/ 20059 w 2772051"/>
              <a:gd name="connsiteY25" fmla="*/ 1174330 h 3302068"/>
              <a:gd name="connsiteX26" fmla="*/ 37644 w 2772051"/>
              <a:gd name="connsiteY26" fmla="*/ 1965638 h 3302068"/>
              <a:gd name="connsiteX27" fmla="*/ 125567 w 2772051"/>
              <a:gd name="connsiteY27" fmla="*/ 2141484 h 3302068"/>
              <a:gd name="connsiteX28" fmla="*/ 160736 w 2772051"/>
              <a:gd name="connsiteY28" fmla="*/ 2229407 h 3302068"/>
              <a:gd name="connsiteX29" fmla="*/ 213490 w 2772051"/>
              <a:gd name="connsiteY29" fmla="*/ 2326122 h 3302068"/>
              <a:gd name="connsiteX30" fmla="*/ 231074 w 2772051"/>
              <a:gd name="connsiteY30" fmla="*/ 2387668 h 3302068"/>
              <a:gd name="connsiteX31" fmla="*/ 239867 w 2772051"/>
              <a:gd name="connsiteY31" fmla="*/ 2422838 h 3302068"/>
              <a:gd name="connsiteX32" fmla="*/ 248659 w 2772051"/>
              <a:gd name="connsiteY32" fmla="*/ 2466799 h 3302068"/>
              <a:gd name="connsiteX33" fmla="*/ 266244 w 2772051"/>
              <a:gd name="connsiteY33" fmla="*/ 2519553 h 3302068"/>
              <a:gd name="connsiteX34" fmla="*/ 283828 w 2772051"/>
              <a:gd name="connsiteY34" fmla="*/ 2625061 h 3302068"/>
              <a:gd name="connsiteX35" fmla="*/ 301413 w 2772051"/>
              <a:gd name="connsiteY35" fmla="*/ 2651438 h 3302068"/>
              <a:gd name="connsiteX36" fmla="*/ 318997 w 2772051"/>
              <a:gd name="connsiteY36" fmla="*/ 2730568 h 3302068"/>
              <a:gd name="connsiteX37" fmla="*/ 336582 w 2772051"/>
              <a:gd name="connsiteY37" fmla="*/ 2809699 h 3302068"/>
              <a:gd name="connsiteX38" fmla="*/ 354167 w 2772051"/>
              <a:gd name="connsiteY38" fmla="*/ 2871245 h 3302068"/>
              <a:gd name="connsiteX39" fmla="*/ 362959 w 2772051"/>
              <a:gd name="connsiteY39" fmla="*/ 2915207 h 3302068"/>
              <a:gd name="connsiteX40" fmla="*/ 415713 w 2772051"/>
              <a:gd name="connsiteY40" fmla="*/ 3038299 h 3302068"/>
              <a:gd name="connsiteX41" fmla="*/ 433297 w 2772051"/>
              <a:gd name="connsiteY41" fmla="*/ 3082261 h 3302068"/>
              <a:gd name="connsiteX42" fmla="*/ 442090 w 2772051"/>
              <a:gd name="connsiteY42" fmla="*/ 3108638 h 3302068"/>
              <a:gd name="connsiteX43" fmla="*/ 459674 w 2772051"/>
              <a:gd name="connsiteY43" fmla="*/ 3135014 h 3302068"/>
              <a:gd name="connsiteX44" fmla="*/ 494844 w 2772051"/>
              <a:gd name="connsiteY44" fmla="*/ 3205353 h 3302068"/>
              <a:gd name="connsiteX45" fmla="*/ 521221 w 2772051"/>
              <a:gd name="connsiteY45" fmla="*/ 3222938 h 3302068"/>
              <a:gd name="connsiteX46" fmla="*/ 582767 w 2772051"/>
              <a:gd name="connsiteY46" fmla="*/ 3284484 h 3302068"/>
              <a:gd name="connsiteX47" fmla="*/ 635521 w 2772051"/>
              <a:gd name="connsiteY47" fmla="*/ 3293276 h 3302068"/>
              <a:gd name="connsiteX48" fmla="*/ 670690 w 2772051"/>
              <a:gd name="connsiteY48" fmla="*/ 3302068 h 3302068"/>
              <a:gd name="connsiteX49" fmla="*/ 1048759 w 2772051"/>
              <a:gd name="connsiteY49" fmla="*/ 3293276 h 3302068"/>
              <a:gd name="connsiteX50" fmla="*/ 1092721 w 2772051"/>
              <a:gd name="connsiteY50" fmla="*/ 3258107 h 3302068"/>
              <a:gd name="connsiteX51" fmla="*/ 1154267 w 2772051"/>
              <a:gd name="connsiteY51" fmla="*/ 3222938 h 3302068"/>
              <a:gd name="connsiteX52" fmla="*/ 1180644 w 2772051"/>
              <a:gd name="connsiteY52" fmla="*/ 3196561 h 3302068"/>
              <a:gd name="connsiteX53" fmla="*/ 1215813 w 2772051"/>
              <a:gd name="connsiteY53" fmla="*/ 3170184 h 3302068"/>
              <a:gd name="connsiteX54" fmla="*/ 1242190 w 2772051"/>
              <a:gd name="connsiteY54" fmla="*/ 3117430 h 3302068"/>
              <a:gd name="connsiteX55" fmla="*/ 1268567 w 2772051"/>
              <a:gd name="connsiteY55" fmla="*/ 3091053 h 3302068"/>
              <a:gd name="connsiteX56" fmla="*/ 1277359 w 2772051"/>
              <a:gd name="connsiteY56" fmla="*/ 3064676 h 3302068"/>
              <a:gd name="connsiteX57" fmla="*/ 1312528 w 2772051"/>
              <a:gd name="connsiteY57" fmla="*/ 3011922 h 3302068"/>
              <a:gd name="connsiteX58" fmla="*/ 1330113 w 2772051"/>
              <a:gd name="connsiteY58" fmla="*/ 2985545 h 3302068"/>
              <a:gd name="connsiteX59" fmla="*/ 1382867 w 2772051"/>
              <a:gd name="connsiteY59" fmla="*/ 2915207 h 3302068"/>
              <a:gd name="connsiteX60" fmla="*/ 1426828 w 2772051"/>
              <a:gd name="connsiteY60" fmla="*/ 2836076 h 3302068"/>
              <a:gd name="connsiteX61" fmla="*/ 1453205 w 2772051"/>
              <a:gd name="connsiteY61" fmla="*/ 2792114 h 3302068"/>
              <a:gd name="connsiteX62" fmla="*/ 1505959 w 2772051"/>
              <a:gd name="connsiteY62" fmla="*/ 2739361 h 3302068"/>
              <a:gd name="connsiteX63" fmla="*/ 1576297 w 2772051"/>
              <a:gd name="connsiteY63" fmla="*/ 2669022 h 3302068"/>
              <a:gd name="connsiteX64" fmla="*/ 1655428 w 2772051"/>
              <a:gd name="connsiteY64" fmla="*/ 2607476 h 3302068"/>
              <a:gd name="connsiteX65" fmla="*/ 1760936 w 2772051"/>
              <a:gd name="connsiteY65" fmla="*/ 2519553 h 3302068"/>
              <a:gd name="connsiteX66" fmla="*/ 1796105 w 2772051"/>
              <a:gd name="connsiteY66" fmla="*/ 2493176 h 3302068"/>
              <a:gd name="connsiteX67" fmla="*/ 1831274 w 2772051"/>
              <a:gd name="connsiteY67" fmla="*/ 2458007 h 3302068"/>
              <a:gd name="connsiteX68" fmla="*/ 1936782 w 2772051"/>
              <a:gd name="connsiteY68" fmla="*/ 2378876 h 3302068"/>
              <a:gd name="connsiteX69" fmla="*/ 1971951 w 2772051"/>
              <a:gd name="connsiteY69" fmla="*/ 2343707 h 3302068"/>
              <a:gd name="connsiteX70" fmla="*/ 2033497 w 2772051"/>
              <a:gd name="connsiteY70" fmla="*/ 2308538 h 3302068"/>
              <a:gd name="connsiteX71" fmla="*/ 2059874 w 2772051"/>
              <a:gd name="connsiteY71" fmla="*/ 2290953 h 3302068"/>
              <a:gd name="connsiteX72" fmla="*/ 2139005 w 2772051"/>
              <a:gd name="connsiteY72" fmla="*/ 2229407 h 3302068"/>
              <a:gd name="connsiteX73" fmla="*/ 2182967 w 2772051"/>
              <a:gd name="connsiteY73" fmla="*/ 2194238 h 3302068"/>
              <a:gd name="connsiteX74" fmla="*/ 2253305 w 2772051"/>
              <a:gd name="connsiteY74" fmla="*/ 2123899 h 3302068"/>
              <a:gd name="connsiteX75" fmla="*/ 2288474 w 2772051"/>
              <a:gd name="connsiteY75" fmla="*/ 2097522 h 3302068"/>
              <a:gd name="connsiteX76" fmla="*/ 2437944 w 2772051"/>
              <a:gd name="connsiteY76" fmla="*/ 1956845 h 3302068"/>
              <a:gd name="connsiteX77" fmla="*/ 2569828 w 2772051"/>
              <a:gd name="connsiteY77" fmla="*/ 1719453 h 3302068"/>
              <a:gd name="connsiteX78" fmla="*/ 2613790 w 2772051"/>
              <a:gd name="connsiteY78" fmla="*/ 1613945 h 3302068"/>
              <a:gd name="connsiteX79" fmla="*/ 2657751 w 2772051"/>
              <a:gd name="connsiteY79" fmla="*/ 1534814 h 3302068"/>
              <a:gd name="connsiteX80" fmla="*/ 2692921 w 2772051"/>
              <a:gd name="connsiteY80" fmla="*/ 1420514 h 3302068"/>
              <a:gd name="connsiteX81" fmla="*/ 2728090 w 2772051"/>
              <a:gd name="connsiteY81" fmla="*/ 1332591 h 3302068"/>
              <a:gd name="connsiteX82" fmla="*/ 2745674 w 2772051"/>
              <a:gd name="connsiteY82" fmla="*/ 1262253 h 3302068"/>
              <a:gd name="connsiteX83" fmla="*/ 2772051 w 2772051"/>
              <a:gd name="connsiteY83" fmla="*/ 1139161 h 3302068"/>
              <a:gd name="connsiteX84" fmla="*/ 2763259 w 2772051"/>
              <a:gd name="connsiteY84" fmla="*/ 901768 h 3302068"/>
              <a:gd name="connsiteX85" fmla="*/ 2754467 w 2772051"/>
              <a:gd name="connsiteY85" fmla="*/ 866599 h 3302068"/>
              <a:gd name="connsiteX86" fmla="*/ 2736882 w 2772051"/>
              <a:gd name="connsiteY86" fmla="*/ 805053 h 3302068"/>
              <a:gd name="connsiteX87" fmla="*/ 2675336 w 2772051"/>
              <a:gd name="connsiteY87" fmla="*/ 664376 h 3302068"/>
              <a:gd name="connsiteX88" fmla="*/ 2648959 w 2772051"/>
              <a:gd name="connsiteY88" fmla="*/ 602830 h 3302068"/>
              <a:gd name="connsiteX89" fmla="*/ 2631374 w 2772051"/>
              <a:gd name="connsiteY89" fmla="*/ 550076 h 3302068"/>
              <a:gd name="connsiteX90" fmla="*/ 2569828 w 2772051"/>
              <a:gd name="connsiteY90" fmla="*/ 453361 h 3302068"/>
              <a:gd name="connsiteX91" fmla="*/ 2517074 w 2772051"/>
              <a:gd name="connsiteY91" fmla="*/ 365438 h 3302068"/>
              <a:gd name="connsiteX92" fmla="*/ 2473113 w 2772051"/>
              <a:gd name="connsiteY92" fmla="*/ 330268 h 3302068"/>
              <a:gd name="connsiteX93" fmla="*/ 2455528 w 2772051"/>
              <a:gd name="connsiteY93" fmla="*/ 303891 h 3302068"/>
              <a:gd name="connsiteX94" fmla="*/ 2420359 w 2772051"/>
              <a:gd name="connsiteY94" fmla="*/ 277514 h 3302068"/>
              <a:gd name="connsiteX95" fmla="*/ 2350021 w 2772051"/>
              <a:gd name="connsiteY95" fmla="*/ 198384 h 3302068"/>
              <a:gd name="connsiteX96" fmla="*/ 2270890 w 2772051"/>
              <a:gd name="connsiteY96" fmla="*/ 136838 h 3302068"/>
              <a:gd name="connsiteX97" fmla="*/ 2200551 w 2772051"/>
              <a:gd name="connsiteY97" fmla="*/ 84084 h 3302068"/>
              <a:gd name="connsiteX98" fmla="*/ 2147797 w 2772051"/>
              <a:gd name="connsiteY98" fmla="*/ 66499 h 3302068"/>
              <a:gd name="connsiteX99" fmla="*/ 2077459 w 2772051"/>
              <a:gd name="connsiteY99" fmla="*/ 31330 h 3302068"/>
              <a:gd name="connsiteX100" fmla="*/ 2024705 w 2772051"/>
              <a:gd name="connsiteY100" fmla="*/ 22538 h 3302068"/>
              <a:gd name="connsiteX101" fmla="*/ 1655428 w 2772051"/>
              <a:gd name="connsiteY101" fmla="*/ 13745 h 3302068"/>
              <a:gd name="connsiteX102" fmla="*/ 1655428 w 2772051"/>
              <a:gd name="connsiteY102" fmla="*/ 13745 h 330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</a:cxnLst>
            <a:rect l="l" t="t" r="r" b="b"/>
            <a:pathLst>
              <a:path w="2772051" h="3302068">
                <a:moveTo>
                  <a:pt x="1593882" y="22538"/>
                </a:moveTo>
                <a:lnTo>
                  <a:pt x="1593882" y="22538"/>
                </a:lnTo>
                <a:cubicBezTo>
                  <a:pt x="1239607" y="47843"/>
                  <a:pt x="1691671" y="17868"/>
                  <a:pt x="890497" y="40122"/>
                </a:cubicBezTo>
                <a:cubicBezTo>
                  <a:pt x="872677" y="40617"/>
                  <a:pt x="855364" y="46203"/>
                  <a:pt x="837744" y="48914"/>
                </a:cubicBezTo>
                <a:cubicBezTo>
                  <a:pt x="817261" y="52065"/>
                  <a:pt x="796519" y="53643"/>
                  <a:pt x="776197" y="57707"/>
                </a:cubicBezTo>
                <a:cubicBezTo>
                  <a:pt x="752499" y="62447"/>
                  <a:pt x="705859" y="75291"/>
                  <a:pt x="705859" y="75291"/>
                </a:cubicBezTo>
                <a:cubicBezTo>
                  <a:pt x="609773" y="139350"/>
                  <a:pt x="789848" y="16806"/>
                  <a:pt x="635521" y="136838"/>
                </a:cubicBezTo>
                <a:cubicBezTo>
                  <a:pt x="552688" y="201263"/>
                  <a:pt x="654795" y="91185"/>
                  <a:pt x="556390" y="189591"/>
                </a:cubicBezTo>
                <a:cubicBezTo>
                  <a:pt x="546028" y="199953"/>
                  <a:pt x="540375" y="214399"/>
                  <a:pt x="530013" y="224761"/>
                </a:cubicBezTo>
                <a:cubicBezTo>
                  <a:pt x="516743" y="238031"/>
                  <a:pt x="499321" y="246660"/>
                  <a:pt x="486051" y="259930"/>
                </a:cubicBezTo>
                <a:cubicBezTo>
                  <a:pt x="472781" y="273199"/>
                  <a:pt x="463436" y="289942"/>
                  <a:pt x="450882" y="303891"/>
                </a:cubicBezTo>
                <a:cubicBezTo>
                  <a:pt x="437019" y="319295"/>
                  <a:pt x="420044" y="331814"/>
                  <a:pt x="406921" y="347853"/>
                </a:cubicBezTo>
                <a:cubicBezTo>
                  <a:pt x="393538" y="364210"/>
                  <a:pt x="383871" y="383293"/>
                  <a:pt x="371751" y="400607"/>
                </a:cubicBezTo>
                <a:cubicBezTo>
                  <a:pt x="363348" y="412612"/>
                  <a:pt x="352758" y="423118"/>
                  <a:pt x="345374" y="435776"/>
                </a:cubicBezTo>
                <a:cubicBezTo>
                  <a:pt x="332166" y="458419"/>
                  <a:pt x="324745" y="484303"/>
                  <a:pt x="310205" y="506114"/>
                </a:cubicBezTo>
                <a:cubicBezTo>
                  <a:pt x="291346" y="534403"/>
                  <a:pt x="289910" y="534195"/>
                  <a:pt x="275036" y="567661"/>
                </a:cubicBezTo>
                <a:cubicBezTo>
                  <a:pt x="268626" y="582083"/>
                  <a:pt x="265116" y="597826"/>
                  <a:pt x="257451" y="611622"/>
                </a:cubicBezTo>
                <a:cubicBezTo>
                  <a:pt x="250334" y="624432"/>
                  <a:pt x="239202" y="634598"/>
                  <a:pt x="231074" y="646791"/>
                </a:cubicBezTo>
                <a:cubicBezTo>
                  <a:pt x="199779" y="693734"/>
                  <a:pt x="206361" y="691433"/>
                  <a:pt x="178321" y="743507"/>
                </a:cubicBezTo>
                <a:cubicBezTo>
                  <a:pt x="167119" y="764311"/>
                  <a:pt x="152622" y="783405"/>
                  <a:pt x="143151" y="805053"/>
                </a:cubicBezTo>
                <a:cubicBezTo>
                  <a:pt x="132007" y="830526"/>
                  <a:pt x="126537" y="858150"/>
                  <a:pt x="116774" y="884184"/>
                </a:cubicBezTo>
                <a:cubicBezTo>
                  <a:pt x="108937" y="905083"/>
                  <a:pt x="99750" y="925464"/>
                  <a:pt x="90397" y="945730"/>
                </a:cubicBezTo>
                <a:cubicBezTo>
                  <a:pt x="82158" y="963581"/>
                  <a:pt x="71078" y="980134"/>
                  <a:pt x="64021" y="998484"/>
                </a:cubicBezTo>
                <a:cubicBezTo>
                  <a:pt x="56362" y="1018398"/>
                  <a:pt x="52711" y="1039637"/>
                  <a:pt x="46436" y="1060030"/>
                </a:cubicBezTo>
                <a:cubicBezTo>
                  <a:pt x="40985" y="1077746"/>
                  <a:pt x="34713" y="1095199"/>
                  <a:pt x="28851" y="1112784"/>
                </a:cubicBezTo>
                <a:cubicBezTo>
                  <a:pt x="25920" y="1133299"/>
                  <a:pt x="22629" y="1153766"/>
                  <a:pt x="20059" y="1174330"/>
                </a:cubicBezTo>
                <a:cubicBezTo>
                  <a:pt x="-13459" y="1442486"/>
                  <a:pt x="-3198" y="1648329"/>
                  <a:pt x="37644" y="1965638"/>
                </a:cubicBezTo>
                <a:cubicBezTo>
                  <a:pt x="46010" y="2030636"/>
                  <a:pt x="101228" y="2080637"/>
                  <a:pt x="125567" y="2141484"/>
                </a:cubicBezTo>
                <a:cubicBezTo>
                  <a:pt x="137290" y="2170792"/>
                  <a:pt x="148084" y="2200488"/>
                  <a:pt x="160736" y="2229407"/>
                </a:cubicBezTo>
                <a:cubicBezTo>
                  <a:pt x="179055" y="2271278"/>
                  <a:pt x="190645" y="2288048"/>
                  <a:pt x="213490" y="2326122"/>
                </a:cubicBezTo>
                <a:cubicBezTo>
                  <a:pt x="240966" y="2436028"/>
                  <a:pt x="205855" y="2299402"/>
                  <a:pt x="231074" y="2387668"/>
                </a:cubicBezTo>
                <a:cubicBezTo>
                  <a:pt x="234394" y="2399287"/>
                  <a:pt x="237246" y="2411042"/>
                  <a:pt x="239867" y="2422838"/>
                </a:cubicBezTo>
                <a:cubicBezTo>
                  <a:pt x="243109" y="2437426"/>
                  <a:pt x="244727" y="2452382"/>
                  <a:pt x="248659" y="2466799"/>
                </a:cubicBezTo>
                <a:cubicBezTo>
                  <a:pt x="253536" y="2484682"/>
                  <a:pt x="260382" y="2501968"/>
                  <a:pt x="266244" y="2519553"/>
                </a:cubicBezTo>
                <a:cubicBezTo>
                  <a:pt x="268182" y="2535060"/>
                  <a:pt x="273577" y="2601142"/>
                  <a:pt x="283828" y="2625061"/>
                </a:cubicBezTo>
                <a:cubicBezTo>
                  <a:pt x="287991" y="2634774"/>
                  <a:pt x="295551" y="2642646"/>
                  <a:pt x="301413" y="2651438"/>
                </a:cubicBezTo>
                <a:cubicBezTo>
                  <a:pt x="327918" y="2783964"/>
                  <a:pt x="294174" y="2618868"/>
                  <a:pt x="318997" y="2730568"/>
                </a:cubicBezTo>
                <a:cubicBezTo>
                  <a:pt x="330710" y="2783274"/>
                  <a:pt x="323721" y="2762543"/>
                  <a:pt x="336582" y="2809699"/>
                </a:cubicBezTo>
                <a:cubicBezTo>
                  <a:pt x="342196" y="2830283"/>
                  <a:pt x="348992" y="2850546"/>
                  <a:pt x="354167" y="2871245"/>
                </a:cubicBezTo>
                <a:cubicBezTo>
                  <a:pt x="357791" y="2885743"/>
                  <a:pt x="358233" y="2901030"/>
                  <a:pt x="362959" y="2915207"/>
                </a:cubicBezTo>
                <a:cubicBezTo>
                  <a:pt x="401760" y="3031612"/>
                  <a:pt x="384524" y="2968124"/>
                  <a:pt x="415713" y="3038299"/>
                </a:cubicBezTo>
                <a:cubicBezTo>
                  <a:pt x="422123" y="3052721"/>
                  <a:pt x="427755" y="3067483"/>
                  <a:pt x="433297" y="3082261"/>
                </a:cubicBezTo>
                <a:cubicBezTo>
                  <a:pt x="436551" y="3090939"/>
                  <a:pt x="437945" y="3100348"/>
                  <a:pt x="442090" y="3108638"/>
                </a:cubicBezTo>
                <a:cubicBezTo>
                  <a:pt x="446816" y="3118089"/>
                  <a:pt x="454614" y="3125738"/>
                  <a:pt x="459674" y="3135014"/>
                </a:cubicBezTo>
                <a:cubicBezTo>
                  <a:pt x="472227" y="3158027"/>
                  <a:pt x="473033" y="3190812"/>
                  <a:pt x="494844" y="3205353"/>
                </a:cubicBezTo>
                <a:cubicBezTo>
                  <a:pt x="503636" y="3211215"/>
                  <a:pt x="513749" y="3215466"/>
                  <a:pt x="521221" y="3222938"/>
                </a:cubicBezTo>
                <a:cubicBezTo>
                  <a:pt x="541368" y="3243085"/>
                  <a:pt x="552952" y="3274546"/>
                  <a:pt x="582767" y="3284484"/>
                </a:cubicBezTo>
                <a:cubicBezTo>
                  <a:pt x="599679" y="3290121"/>
                  <a:pt x="618040" y="3289780"/>
                  <a:pt x="635521" y="3293276"/>
                </a:cubicBezTo>
                <a:cubicBezTo>
                  <a:pt x="647370" y="3295646"/>
                  <a:pt x="658967" y="3299137"/>
                  <a:pt x="670690" y="3302068"/>
                </a:cubicBezTo>
                <a:lnTo>
                  <a:pt x="1048759" y="3293276"/>
                </a:lnTo>
                <a:cubicBezTo>
                  <a:pt x="1067424" y="3291332"/>
                  <a:pt x="1077708" y="3269367"/>
                  <a:pt x="1092721" y="3258107"/>
                </a:cubicBezTo>
                <a:cubicBezTo>
                  <a:pt x="1117582" y="3239461"/>
                  <a:pt x="1125052" y="3237545"/>
                  <a:pt x="1154267" y="3222938"/>
                </a:cubicBezTo>
                <a:cubicBezTo>
                  <a:pt x="1163059" y="3214146"/>
                  <a:pt x="1171203" y="3204653"/>
                  <a:pt x="1180644" y="3196561"/>
                </a:cubicBezTo>
                <a:cubicBezTo>
                  <a:pt x="1191770" y="3187024"/>
                  <a:pt x="1205451" y="3180546"/>
                  <a:pt x="1215813" y="3170184"/>
                </a:cubicBezTo>
                <a:cubicBezTo>
                  <a:pt x="1257314" y="3128682"/>
                  <a:pt x="1213587" y="3160334"/>
                  <a:pt x="1242190" y="3117430"/>
                </a:cubicBezTo>
                <a:cubicBezTo>
                  <a:pt x="1249087" y="3107084"/>
                  <a:pt x="1259775" y="3099845"/>
                  <a:pt x="1268567" y="3091053"/>
                </a:cubicBezTo>
                <a:cubicBezTo>
                  <a:pt x="1271498" y="3082261"/>
                  <a:pt x="1272858" y="3072778"/>
                  <a:pt x="1277359" y="3064676"/>
                </a:cubicBezTo>
                <a:cubicBezTo>
                  <a:pt x="1287622" y="3046201"/>
                  <a:pt x="1300805" y="3029507"/>
                  <a:pt x="1312528" y="3011922"/>
                </a:cubicBezTo>
                <a:cubicBezTo>
                  <a:pt x="1318390" y="3003130"/>
                  <a:pt x="1323773" y="2993999"/>
                  <a:pt x="1330113" y="2985545"/>
                </a:cubicBezTo>
                <a:cubicBezTo>
                  <a:pt x="1347698" y="2962099"/>
                  <a:pt x="1369760" y="2941421"/>
                  <a:pt x="1382867" y="2915207"/>
                </a:cubicBezTo>
                <a:cubicBezTo>
                  <a:pt x="1427219" y="2826503"/>
                  <a:pt x="1391218" y="2893054"/>
                  <a:pt x="1426828" y="2836076"/>
                </a:cubicBezTo>
                <a:cubicBezTo>
                  <a:pt x="1435885" y="2821584"/>
                  <a:pt x="1442383" y="2805340"/>
                  <a:pt x="1453205" y="2792114"/>
                </a:cubicBezTo>
                <a:cubicBezTo>
                  <a:pt x="1468953" y="2772867"/>
                  <a:pt x="1488374" y="2756946"/>
                  <a:pt x="1505959" y="2739361"/>
                </a:cubicBezTo>
                <a:lnTo>
                  <a:pt x="1576297" y="2669022"/>
                </a:lnTo>
                <a:cubicBezTo>
                  <a:pt x="1602674" y="2648507"/>
                  <a:pt x="1629757" y="2628868"/>
                  <a:pt x="1655428" y="2607476"/>
                </a:cubicBezTo>
                <a:cubicBezTo>
                  <a:pt x="1690597" y="2578168"/>
                  <a:pt x="1725405" y="2548422"/>
                  <a:pt x="1760936" y="2519553"/>
                </a:cubicBezTo>
                <a:cubicBezTo>
                  <a:pt x="1772309" y="2510312"/>
                  <a:pt x="1785743" y="2503538"/>
                  <a:pt x="1796105" y="2493176"/>
                </a:cubicBezTo>
                <a:cubicBezTo>
                  <a:pt x="1807828" y="2481453"/>
                  <a:pt x="1818883" y="2469021"/>
                  <a:pt x="1831274" y="2458007"/>
                </a:cubicBezTo>
                <a:cubicBezTo>
                  <a:pt x="1898917" y="2397880"/>
                  <a:pt x="1854599" y="2446117"/>
                  <a:pt x="1936782" y="2378876"/>
                </a:cubicBezTo>
                <a:cubicBezTo>
                  <a:pt x="1949613" y="2368378"/>
                  <a:pt x="1959363" y="2354496"/>
                  <a:pt x="1971951" y="2343707"/>
                </a:cubicBezTo>
                <a:cubicBezTo>
                  <a:pt x="1993375" y="2325343"/>
                  <a:pt x="2008546" y="2322796"/>
                  <a:pt x="2033497" y="2308538"/>
                </a:cubicBezTo>
                <a:cubicBezTo>
                  <a:pt x="2042672" y="2303295"/>
                  <a:pt x="2051420" y="2297293"/>
                  <a:pt x="2059874" y="2290953"/>
                </a:cubicBezTo>
                <a:cubicBezTo>
                  <a:pt x="2086607" y="2270903"/>
                  <a:pt x="2112729" y="2250052"/>
                  <a:pt x="2139005" y="2229407"/>
                </a:cubicBezTo>
                <a:cubicBezTo>
                  <a:pt x="2153761" y="2217813"/>
                  <a:pt x="2169697" y="2207508"/>
                  <a:pt x="2182967" y="2194238"/>
                </a:cubicBezTo>
                <a:cubicBezTo>
                  <a:pt x="2206413" y="2170792"/>
                  <a:pt x="2226779" y="2143794"/>
                  <a:pt x="2253305" y="2123899"/>
                </a:cubicBezTo>
                <a:cubicBezTo>
                  <a:pt x="2265028" y="2115107"/>
                  <a:pt x="2277736" y="2107493"/>
                  <a:pt x="2288474" y="2097522"/>
                </a:cubicBezTo>
                <a:cubicBezTo>
                  <a:pt x="2502512" y="1898772"/>
                  <a:pt x="2275166" y="2096368"/>
                  <a:pt x="2437944" y="1956845"/>
                </a:cubicBezTo>
                <a:cubicBezTo>
                  <a:pt x="2483482" y="1880949"/>
                  <a:pt x="2535427" y="1802015"/>
                  <a:pt x="2569828" y="1719453"/>
                </a:cubicBezTo>
                <a:cubicBezTo>
                  <a:pt x="2584482" y="1684284"/>
                  <a:pt x="2595287" y="1647251"/>
                  <a:pt x="2613790" y="1613945"/>
                </a:cubicBezTo>
                <a:cubicBezTo>
                  <a:pt x="2628444" y="1587568"/>
                  <a:pt x="2644991" y="1562157"/>
                  <a:pt x="2657751" y="1534814"/>
                </a:cubicBezTo>
                <a:cubicBezTo>
                  <a:pt x="2670901" y="1506634"/>
                  <a:pt x="2683116" y="1448296"/>
                  <a:pt x="2692921" y="1420514"/>
                </a:cubicBezTo>
                <a:cubicBezTo>
                  <a:pt x="2703427" y="1390748"/>
                  <a:pt x="2720434" y="1363214"/>
                  <a:pt x="2728090" y="1332591"/>
                </a:cubicBezTo>
                <a:cubicBezTo>
                  <a:pt x="2733951" y="1309145"/>
                  <a:pt x="2740139" y="1285778"/>
                  <a:pt x="2745674" y="1262253"/>
                </a:cubicBezTo>
                <a:cubicBezTo>
                  <a:pt x="2759562" y="1203227"/>
                  <a:pt x="2761797" y="1190431"/>
                  <a:pt x="2772051" y="1139161"/>
                </a:cubicBezTo>
                <a:cubicBezTo>
                  <a:pt x="2769120" y="1060030"/>
                  <a:pt x="2768357" y="980789"/>
                  <a:pt x="2763259" y="901768"/>
                </a:cubicBezTo>
                <a:cubicBezTo>
                  <a:pt x="2762481" y="889709"/>
                  <a:pt x="2757646" y="878257"/>
                  <a:pt x="2754467" y="866599"/>
                </a:cubicBezTo>
                <a:cubicBezTo>
                  <a:pt x="2748853" y="846015"/>
                  <a:pt x="2744657" y="824922"/>
                  <a:pt x="2736882" y="805053"/>
                </a:cubicBezTo>
                <a:cubicBezTo>
                  <a:pt x="2718231" y="757389"/>
                  <a:pt x="2695744" y="711315"/>
                  <a:pt x="2675336" y="664376"/>
                </a:cubicBezTo>
                <a:cubicBezTo>
                  <a:pt x="2666436" y="643907"/>
                  <a:pt x="2656017" y="624005"/>
                  <a:pt x="2648959" y="602830"/>
                </a:cubicBezTo>
                <a:cubicBezTo>
                  <a:pt x="2643097" y="585245"/>
                  <a:pt x="2639044" y="566950"/>
                  <a:pt x="2631374" y="550076"/>
                </a:cubicBezTo>
                <a:cubicBezTo>
                  <a:pt x="2615480" y="515110"/>
                  <a:pt x="2588066" y="486797"/>
                  <a:pt x="2569828" y="453361"/>
                </a:cubicBezTo>
                <a:cubicBezTo>
                  <a:pt x="2536989" y="393155"/>
                  <a:pt x="2571956" y="420320"/>
                  <a:pt x="2517074" y="365438"/>
                </a:cubicBezTo>
                <a:cubicBezTo>
                  <a:pt x="2503804" y="352168"/>
                  <a:pt x="2486383" y="343538"/>
                  <a:pt x="2473113" y="330268"/>
                </a:cubicBezTo>
                <a:cubicBezTo>
                  <a:pt x="2465641" y="322796"/>
                  <a:pt x="2463000" y="311363"/>
                  <a:pt x="2455528" y="303891"/>
                </a:cubicBezTo>
                <a:cubicBezTo>
                  <a:pt x="2445166" y="293529"/>
                  <a:pt x="2430721" y="287876"/>
                  <a:pt x="2420359" y="277514"/>
                </a:cubicBezTo>
                <a:cubicBezTo>
                  <a:pt x="2329407" y="186562"/>
                  <a:pt x="2478082" y="308150"/>
                  <a:pt x="2350021" y="198384"/>
                </a:cubicBezTo>
                <a:cubicBezTo>
                  <a:pt x="2324650" y="176637"/>
                  <a:pt x="2294518" y="160467"/>
                  <a:pt x="2270890" y="136838"/>
                </a:cubicBezTo>
                <a:cubicBezTo>
                  <a:pt x="2236991" y="102938"/>
                  <a:pt x="2242219" y="100751"/>
                  <a:pt x="2200551" y="84084"/>
                </a:cubicBezTo>
                <a:cubicBezTo>
                  <a:pt x="2183341" y="77200"/>
                  <a:pt x="2147797" y="66499"/>
                  <a:pt x="2147797" y="66499"/>
                </a:cubicBezTo>
                <a:cubicBezTo>
                  <a:pt x="2119919" y="47912"/>
                  <a:pt x="2113862" y="41258"/>
                  <a:pt x="2077459" y="31330"/>
                </a:cubicBezTo>
                <a:cubicBezTo>
                  <a:pt x="2060260" y="26640"/>
                  <a:pt x="2042290" y="25469"/>
                  <a:pt x="2024705" y="22538"/>
                </a:cubicBezTo>
                <a:cubicBezTo>
                  <a:pt x="1889894" y="-22402"/>
                  <a:pt x="2007596" y="13745"/>
                  <a:pt x="1655428" y="13745"/>
                </a:cubicBezTo>
                <a:lnTo>
                  <a:pt x="1655428" y="13745"/>
                </a:ln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385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1919</Words>
  <Application>Microsoft Macintosh PowerPoint</Application>
  <PresentationFormat>宽屏</PresentationFormat>
  <Paragraphs>478</Paragraphs>
  <Slides>23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27" baseType="lpstr">
      <vt:lpstr>Arial</vt:lpstr>
      <vt:lpstr>DengXian</vt:lpstr>
      <vt:lpstr>DengXian Light</vt:lpstr>
      <vt:lpstr>Office 主题</vt:lpstr>
      <vt:lpstr>Eager Prim Dijkstra</vt:lpstr>
      <vt:lpstr>Minimum spanning tree</vt:lpstr>
      <vt:lpstr>Prim</vt:lpstr>
      <vt:lpstr>Prim</vt:lpstr>
      <vt:lpstr>Lazy Prim</vt:lpstr>
      <vt:lpstr>Lazy Prim Example</vt:lpstr>
      <vt:lpstr>Lazy Prim Example</vt:lpstr>
      <vt:lpstr>Lazy Prim Example</vt:lpstr>
      <vt:lpstr>Lazy Prim Example</vt:lpstr>
      <vt:lpstr>Lazy Prim Example</vt:lpstr>
      <vt:lpstr>Lazy Prim Example</vt:lpstr>
      <vt:lpstr>Lazy Prim Example</vt:lpstr>
      <vt:lpstr>Think about Eager Prim</vt:lpstr>
      <vt:lpstr>Think about Eager Prim</vt:lpstr>
      <vt:lpstr>Lazy Prim v.s. Eager Prim</vt:lpstr>
      <vt:lpstr>Lazy Prim v.s. Eager Prim</vt:lpstr>
      <vt:lpstr>Lazy Prim v.s. Eager Prim</vt:lpstr>
      <vt:lpstr>Eager Prim</vt:lpstr>
      <vt:lpstr>Dijkstra</vt:lpstr>
      <vt:lpstr>Dijkstra</vt:lpstr>
      <vt:lpstr>Dijkstra</vt:lpstr>
      <vt:lpstr>Dijkstra</vt:lpstr>
      <vt:lpstr>Prim MST v.s. Dijkstra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Eager Prim Dijkstra</dc:title>
  <dc:creator>Microsoft Office 用户</dc:creator>
  <cp:lastModifiedBy>Microsoft Office 用户</cp:lastModifiedBy>
  <cp:revision>67</cp:revision>
  <dcterms:created xsi:type="dcterms:W3CDTF">2017-10-31T22:49:15Z</dcterms:created>
  <dcterms:modified xsi:type="dcterms:W3CDTF">2018-03-30T15:39:51Z</dcterms:modified>
</cp:coreProperties>
</file>