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9"/>
    <p:restoredTop sz="94604"/>
  </p:normalViewPr>
  <p:slideViewPr>
    <p:cSldViewPr snapToGrid="0" snapToObjects="1">
      <p:cViewPr>
        <p:scale>
          <a:sx n="78" d="100"/>
          <a:sy n="78" d="100"/>
        </p:scale>
        <p:origin x="2432" y="1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989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7967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48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8130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6093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162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2912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334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979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7421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09629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B3637-3D56-B94A-BD79-DCE8B347BE15}" type="datetimeFigureOut">
              <a:rPr kumimoji="1" lang="zh-CN" altLang="en-US" smtClean="0"/>
              <a:t>18/3/16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06554-CF5E-D34C-A8CF-FBC57E08F6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757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Biconnected</a:t>
            </a:r>
            <a:r>
              <a:rPr kumimoji="1" lang="en-US" altLang="zh-CN" dirty="0" smtClean="0"/>
              <a:t> Graph</a:t>
            </a:r>
            <a:br>
              <a:rPr kumimoji="1" lang="en-US" altLang="zh-CN" dirty="0" smtClean="0"/>
            </a:br>
            <a:r>
              <a:rPr kumimoji="1" lang="en-US" altLang="zh-CN" dirty="0" smtClean="0"/>
              <a:t>Articulation Points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792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7395892" cy="4351338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Low[v] records the earliest ancestor node v and its children could reach</a:t>
            </a:r>
          </a:p>
          <a:p>
            <a:pPr lvl="1"/>
            <a:r>
              <a:rPr kumimoji="1" lang="en-US" altLang="zh-CN" dirty="0" smtClean="0"/>
              <a:t>Min of three cases</a:t>
            </a:r>
          </a:p>
          <a:p>
            <a:pPr lvl="1"/>
            <a:endParaRPr kumimoji="1" lang="en-US" altLang="zh-CN" dirty="0" smtClean="0"/>
          </a:p>
          <a:p>
            <a:pPr lvl="1"/>
            <a:r>
              <a:rPr kumimoji="1" lang="en-US" altLang="zh-CN" dirty="0" smtClean="0"/>
              <a:t>1) Basic case: low[v] = </a:t>
            </a:r>
            <a:r>
              <a:rPr kumimoji="1" lang="en-US" altLang="zh-CN" dirty="0" err="1" smtClean="0"/>
              <a:t>prev</a:t>
            </a:r>
            <a:r>
              <a:rPr kumimoji="1" lang="en-US" altLang="zh-CN" dirty="0" smtClean="0"/>
              <a:t>[v]</a:t>
            </a:r>
            <a:endParaRPr kumimoji="1" lang="en-US" altLang="zh-CN" dirty="0"/>
          </a:p>
          <a:p>
            <a:pPr lvl="2"/>
            <a:endParaRPr kumimoji="1" lang="en-US" altLang="zh-CN" dirty="0" smtClean="0"/>
          </a:p>
          <a:p>
            <a:pPr lvl="2"/>
            <a:r>
              <a:rPr kumimoji="1" lang="en-US" altLang="zh-CN" dirty="0" smtClean="0"/>
              <a:t>Node v could reach </a:t>
            </a:r>
            <a:r>
              <a:rPr kumimoji="1" lang="en-US" altLang="zh-CN" dirty="0" smtClean="0"/>
              <a:t>itself</a:t>
            </a:r>
          </a:p>
          <a:p>
            <a:pPr lvl="2"/>
            <a:r>
              <a:rPr kumimoji="1" lang="en-US" altLang="zh-CN" dirty="0" smtClean="0"/>
              <a:t>Def: Low</a:t>
            </a:r>
            <a:r>
              <a:rPr kumimoji="1" lang="en-US" altLang="zh-CN" dirty="0"/>
              <a:t>[] records </a:t>
            </a:r>
            <a:r>
              <a:rPr kumimoji="1" lang="en-US" altLang="zh-CN" b="1" dirty="0"/>
              <a:t>the earliest ancestor a node and its children could </a:t>
            </a:r>
            <a:r>
              <a:rPr kumimoji="1" lang="en-US" altLang="zh-CN" b="1" dirty="0" smtClean="0"/>
              <a:t>reach</a:t>
            </a:r>
            <a:endParaRPr kumimoji="1" lang="en-US" altLang="zh-CN" dirty="0"/>
          </a:p>
          <a:p>
            <a:pPr lvl="1"/>
            <a:endParaRPr kumimoji="1" lang="en-US" altLang="zh-CN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7" name="椭圆 36"/>
          <p:cNvSpPr/>
          <p:nvPr/>
        </p:nvSpPr>
        <p:spPr>
          <a:xfrm>
            <a:off x="6858606" y="5404552"/>
            <a:ext cx="397929" cy="3979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 smtClean="0">
                <a:solidFill>
                  <a:schemeClr val="tx1"/>
                </a:solidFill>
              </a:rPr>
              <a:t>v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grpSp>
        <p:nvGrpSpPr>
          <p:cNvPr id="81" name="组 80"/>
          <p:cNvGrpSpPr/>
          <p:nvPr/>
        </p:nvGrpSpPr>
        <p:grpSpPr>
          <a:xfrm>
            <a:off x="9347200" y="365125"/>
            <a:ext cx="2259866" cy="4097261"/>
            <a:chOff x="7473787" y="1110019"/>
            <a:chExt cx="3012541" cy="5461902"/>
          </a:xfrm>
        </p:grpSpPr>
        <p:sp>
          <p:nvSpPr>
            <p:cNvPr id="82" name="椭圆 81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3" name="椭圆 92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95" name="直线连接符 94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线连接符 95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线连接符 96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线连接符 97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线连接符 99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线连接符 105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线连接符 110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曲线连接符 111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393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7395892" cy="4351338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Low[v] records the earliest ancestor node v and its children could reach</a:t>
            </a:r>
          </a:p>
          <a:p>
            <a:pPr lvl="1"/>
            <a:r>
              <a:rPr kumimoji="1" lang="en-US" altLang="zh-CN" dirty="0" smtClean="0"/>
              <a:t>Min of three cases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2) v has back edges (v, w):</a:t>
            </a:r>
          </a:p>
          <a:p>
            <a:pPr lvl="2"/>
            <a:r>
              <a:rPr kumimoji="1" lang="en-US" altLang="zh-CN" dirty="0" smtClean="0"/>
              <a:t>Compare pre[w] to </a:t>
            </a:r>
            <a:r>
              <a:rPr kumimoji="1" lang="en-US" altLang="zh-CN" dirty="0" smtClean="0"/>
              <a:t>low[v]</a:t>
            </a:r>
          </a:p>
          <a:p>
            <a:pPr lvl="3"/>
            <a:r>
              <a:rPr kumimoji="1" lang="en-US" altLang="zh-CN" dirty="0" smtClean="0"/>
              <a:t>fix v, for all w</a:t>
            </a:r>
            <a:endParaRPr kumimoji="1" lang="en-US" altLang="zh-CN" dirty="0" smtClean="0"/>
          </a:p>
          <a:p>
            <a:pPr lvl="3"/>
            <a:r>
              <a:rPr kumimoji="1" lang="en-US" altLang="zh-CN" dirty="0" smtClean="0"/>
              <a:t>E.g. </a:t>
            </a:r>
            <a:r>
              <a:rPr kumimoji="1" lang="en-US" altLang="zh-CN" b="1" dirty="0" smtClean="0"/>
              <a:t>node G choose B among {</a:t>
            </a:r>
            <a:r>
              <a:rPr kumimoji="1" lang="en-US" altLang="zh-CN" strike="sngStrike" dirty="0" smtClean="0"/>
              <a:t>K</a:t>
            </a:r>
            <a:r>
              <a:rPr kumimoji="1" lang="en-US" altLang="zh-CN" b="1" dirty="0" smtClean="0"/>
              <a:t>, H, B}</a:t>
            </a:r>
          </a:p>
          <a:p>
            <a:pPr lvl="2"/>
            <a:r>
              <a:rPr kumimoji="1" lang="en-US" altLang="zh-CN" dirty="0" smtClean="0"/>
              <a:t>When we search from node v, we know pre[w] since we already visited the node</a:t>
            </a:r>
          </a:p>
          <a:p>
            <a:pPr lvl="2"/>
            <a:r>
              <a:rPr kumimoji="1" lang="en-US" altLang="zh-CN" dirty="0"/>
              <a:t>w</a:t>
            </a:r>
            <a:r>
              <a:rPr kumimoji="1" lang="en-US" altLang="zh-CN" dirty="0" smtClean="0"/>
              <a:t> could not be </a:t>
            </a:r>
            <a:r>
              <a:rPr kumimoji="1" lang="en-US" altLang="zh-CN" dirty="0" smtClean="0"/>
              <a:t>the parent </a:t>
            </a:r>
            <a:r>
              <a:rPr kumimoji="1" lang="en-US" altLang="zh-CN" dirty="0" smtClean="0"/>
              <a:t>of v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grpSp>
        <p:nvGrpSpPr>
          <p:cNvPr id="10" name="组 9"/>
          <p:cNvGrpSpPr/>
          <p:nvPr/>
        </p:nvGrpSpPr>
        <p:grpSpPr>
          <a:xfrm>
            <a:off x="7974667" y="4270500"/>
            <a:ext cx="1372533" cy="2213808"/>
            <a:chOff x="6171839" y="3565225"/>
            <a:chExt cx="1372533" cy="2213808"/>
          </a:xfrm>
        </p:grpSpPr>
        <p:sp>
          <p:nvSpPr>
            <p:cNvPr id="38" name="椭圆 37"/>
            <p:cNvSpPr/>
            <p:nvPr/>
          </p:nvSpPr>
          <p:spPr>
            <a:xfrm>
              <a:off x="7146443" y="3565225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w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6569768" y="538110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v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直线连接符 40"/>
            <p:cNvCxnSpPr>
              <a:stCxn id="39" idx="0"/>
              <a:endCxn id="38" idx="4"/>
            </p:cNvCxnSpPr>
            <p:nvPr/>
          </p:nvCxnSpPr>
          <p:spPr>
            <a:xfrm flipV="1">
              <a:off x="6768733" y="3963154"/>
              <a:ext cx="576675" cy="141795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椭圆 43"/>
            <p:cNvSpPr/>
            <p:nvPr/>
          </p:nvSpPr>
          <p:spPr>
            <a:xfrm>
              <a:off x="6171839" y="4585245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线连接符 44"/>
            <p:cNvCxnSpPr>
              <a:stCxn id="39" idx="0"/>
              <a:endCxn id="44" idx="4"/>
            </p:cNvCxnSpPr>
            <p:nvPr/>
          </p:nvCxnSpPr>
          <p:spPr>
            <a:xfrm flipH="1" flipV="1">
              <a:off x="6370804" y="4983174"/>
              <a:ext cx="397929" cy="39793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组 47"/>
          <p:cNvGrpSpPr/>
          <p:nvPr/>
        </p:nvGrpSpPr>
        <p:grpSpPr>
          <a:xfrm>
            <a:off x="9347200" y="365125"/>
            <a:ext cx="2259866" cy="4097261"/>
            <a:chOff x="7473787" y="1110019"/>
            <a:chExt cx="3012541" cy="5461902"/>
          </a:xfrm>
        </p:grpSpPr>
        <p:sp>
          <p:nvSpPr>
            <p:cNvPr id="49" name="椭圆 48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2" name="椭圆 51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62" name="直线连接符 61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线连接符 62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线连接符 64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曲线连接符 78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1" name="表格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887708"/>
              </p:ext>
            </p:extLst>
          </p:nvPr>
        </p:nvGraphicFramePr>
        <p:xfrm>
          <a:off x="29053" y="5841999"/>
          <a:ext cx="6743310" cy="9496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</a:tblGrid>
              <a:tr h="316551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J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B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H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K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u="sng" dirty="0" smtClean="0">
                          <a:solidFill>
                            <a:srgbClr val="FF0000"/>
                          </a:solidFill>
                        </a:rPr>
                        <a:t>G</a:t>
                      </a:r>
                      <a:endParaRPr lang="zh-CN" altLang="en-US" sz="14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55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pre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5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6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7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u="sng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zh-CN" altLang="en-US" sz="14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55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low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1</a:t>
                      </a:r>
                      <a:endParaRPr lang="zh-CN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5</a:t>
                      </a:r>
                      <a:endParaRPr lang="zh-CN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5</a:t>
                      </a:r>
                      <a:endParaRPr lang="zh-CN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u="sng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zh-CN" altLang="en-US" sz="14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322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7033054" cy="4351338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Low[v] records the earliest ancestor node v and its children could reach</a:t>
            </a:r>
          </a:p>
          <a:p>
            <a:pPr lvl="1"/>
            <a:r>
              <a:rPr kumimoji="1" lang="en-US" altLang="zh-CN" dirty="0" smtClean="0"/>
              <a:t>Min of three cases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3) v has spanning tree edges (v, w):</a:t>
            </a:r>
          </a:p>
          <a:p>
            <a:pPr lvl="2"/>
            <a:r>
              <a:rPr kumimoji="1" lang="en-US" altLang="zh-CN" dirty="0" smtClean="0"/>
              <a:t>Compare low[w] to low[v]</a:t>
            </a:r>
          </a:p>
          <a:p>
            <a:pPr lvl="3"/>
            <a:r>
              <a:rPr kumimoji="1" lang="en-US" altLang="zh-CN" dirty="0" smtClean="0"/>
              <a:t>E.g. </a:t>
            </a:r>
            <a:r>
              <a:rPr kumimoji="1" lang="en-US" altLang="zh-CN" b="1" dirty="0" smtClean="0"/>
              <a:t>node M choose A since its children </a:t>
            </a:r>
            <a:r>
              <a:rPr kumimoji="1" lang="en-US" altLang="zh-CN" b="1" dirty="0" smtClean="0"/>
              <a:t>B could </a:t>
            </a:r>
            <a:r>
              <a:rPr kumimoji="1" lang="en-US" altLang="zh-CN" b="1" dirty="0" smtClean="0"/>
              <a:t>reach </a:t>
            </a:r>
            <a:r>
              <a:rPr kumimoji="1" lang="en-US" altLang="zh-CN" b="1" dirty="0" smtClean="0"/>
              <a:t>A</a:t>
            </a:r>
          </a:p>
          <a:p>
            <a:pPr lvl="3"/>
            <a:r>
              <a:rPr kumimoji="1" lang="en-US" altLang="zh-CN" dirty="0" smtClean="0"/>
              <a:t>What if children of B could have smaller low value?</a:t>
            </a:r>
            <a:endParaRPr kumimoji="1" lang="en-US" altLang="zh-CN" dirty="0" smtClean="0"/>
          </a:p>
          <a:p>
            <a:pPr lvl="2"/>
            <a:r>
              <a:rPr kumimoji="1" lang="en-US" altLang="zh-CN" dirty="0" smtClean="0"/>
              <a:t>When we search from node v, we </a:t>
            </a:r>
            <a:r>
              <a:rPr kumimoji="1" lang="en-US" altLang="zh-CN" b="1" dirty="0" smtClean="0"/>
              <a:t>DO NOT</a:t>
            </a:r>
            <a:r>
              <a:rPr kumimoji="1" lang="en-US" altLang="zh-CN" dirty="0" smtClean="0"/>
              <a:t> </a:t>
            </a:r>
            <a:r>
              <a:rPr kumimoji="1" lang="en-US" altLang="zh-CN" dirty="0" smtClean="0"/>
              <a:t>know low[w] </a:t>
            </a:r>
            <a:r>
              <a:rPr kumimoji="1" lang="en-US" altLang="zh-CN" b="1" dirty="0" smtClean="0"/>
              <a:t>until</a:t>
            </a:r>
            <a:r>
              <a:rPr kumimoji="1" lang="en-US" altLang="zh-CN" dirty="0" smtClean="0"/>
              <a:t> we return from the </a:t>
            </a:r>
            <a:r>
              <a:rPr kumimoji="1" lang="en-US" altLang="zh-CN" dirty="0" smtClean="0"/>
              <a:t>next recursive call</a:t>
            </a:r>
          </a:p>
          <a:p>
            <a:pPr lvl="2"/>
            <a:endParaRPr kumimoji="1" lang="en-US" altLang="zh-CN" b="1" dirty="0" smtClean="0"/>
          </a:p>
          <a:p>
            <a:pPr lvl="2"/>
            <a:endParaRPr kumimoji="1" lang="en-US" altLang="zh-CN" dirty="0"/>
          </a:p>
          <a:p>
            <a:pPr lvl="1"/>
            <a:endParaRPr kumimoji="1" lang="en-US" altLang="zh-CN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8" name="椭圆 37"/>
          <p:cNvSpPr/>
          <p:nvPr/>
        </p:nvSpPr>
        <p:spPr>
          <a:xfrm>
            <a:off x="8949271" y="4043918"/>
            <a:ext cx="397929" cy="3979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7577922" y="5197213"/>
            <a:ext cx="397929" cy="3979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 smtClean="0">
                <a:solidFill>
                  <a:schemeClr val="tx1"/>
                </a:solidFill>
              </a:rPr>
              <a:t>v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46" name="椭圆 45"/>
          <p:cNvSpPr/>
          <p:nvPr/>
        </p:nvSpPr>
        <p:spPr>
          <a:xfrm>
            <a:off x="8169761" y="5848247"/>
            <a:ext cx="397929" cy="3979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sz="2400" dirty="0">
                <a:solidFill>
                  <a:schemeClr val="tx1"/>
                </a:solidFill>
              </a:rPr>
              <a:t>w</a:t>
            </a:r>
            <a:endParaRPr kumimoji="1" lang="zh-CN" altLang="en-US" sz="2400" dirty="0">
              <a:solidFill>
                <a:schemeClr val="tx1"/>
              </a:solidFill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8936503" y="6361160"/>
            <a:ext cx="397929" cy="3979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tx1"/>
              </a:solidFill>
            </a:endParaRPr>
          </a:p>
        </p:txBody>
      </p:sp>
      <p:cxnSp>
        <p:nvCxnSpPr>
          <p:cNvPr id="80" name="直线连接符 79"/>
          <p:cNvCxnSpPr>
            <a:stCxn id="39" idx="5"/>
            <a:endCxn id="46" idx="1"/>
          </p:cNvCxnSpPr>
          <p:nvPr/>
        </p:nvCxnSpPr>
        <p:spPr>
          <a:xfrm>
            <a:off x="7917576" y="5536867"/>
            <a:ext cx="310460" cy="3696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线连接符 80"/>
          <p:cNvCxnSpPr>
            <a:stCxn id="46" idx="5"/>
            <a:endCxn id="47" idx="1"/>
          </p:cNvCxnSpPr>
          <p:nvPr/>
        </p:nvCxnSpPr>
        <p:spPr>
          <a:xfrm>
            <a:off x="8509415" y="6187901"/>
            <a:ext cx="485363" cy="231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线连接符 81"/>
          <p:cNvCxnSpPr>
            <a:stCxn id="47" idx="0"/>
            <a:endCxn id="38" idx="4"/>
          </p:cNvCxnSpPr>
          <p:nvPr/>
        </p:nvCxnSpPr>
        <p:spPr>
          <a:xfrm flipV="1">
            <a:off x="9135468" y="4441847"/>
            <a:ext cx="12768" cy="191931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椭圆 82"/>
          <p:cNvSpPr/>
          <p:nvPr/>
        </p:nvSpPr>
        <p:spPr>
          <a:xfrm>
            <a:off x="8283823" y="4600320"/>
            <a:ext cx="397929" cy="3979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2400" dirty="0">
              <a:solidFill>
                <a:schemeClr val="tx1"/>
              </a:solidFill>
            </a:endParaRPr>
          </a:p>
        </p:txBody>
      </p:sp>
      <p:cxnSp>
        <p:nvCxnSpPr>
          <p:cNvPr id="85" name="直线连接符 84"/>
          <p:cNvCxnSpPr>
            <a:stCxn id="46" idx="0"/>
            <a:endCxn id="83" idx="4"/>
          </p:cNvCxnSpPr>
          <p:nvPr/>
        </p:nvCxnSpPr>
        <p:spPr>
          <a:xfrm flipV="1">
            <a:off x="8368726" y="4998249"/>
            <a:ext cx="114062" cy="84999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组 85"/>
          <p:cNvGrpSpPr/>
          <p:nvPr/>
        </p:nvGrpSpPr>
        <p:grpSpPr>
          <a:xfrm>
            <a:off x="9347200" y="365125"/>
            <a:ext cx="2259866" cy="4097261"/>
            <a:chOff x="7473787" y="1110019"/>
            <a:chExt cx="3012541" cy="5461902"/>
          </a:xfrm>
        </p:grpSpPr>
        <p:sp>
          <p:nvSpPr>
            <p:cNvPr id="87" name="椭圆 86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3" name="椭圆 92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5" name="椭圆 94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8" name="椭圆 97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00" name="直线连接符 99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线连接符 105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线连接符 110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线连接符 112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线连接符 113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线连接符 115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曲线连接符 116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8" name="表格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616215"/>
              </p:ext>
            </p:extLst>
          </p:nvPr>
        </p:nvGraphicFramePr>
        <p:xfrm>
          <a:off x="29053" y="5841999"/>
          <a:ext cx="6743310" cy="9496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  <a:gridCol w="481665"/>
              </a:tblGrid>
              <a:tr h="316551">
                <a:tc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A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u="sng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zh-CN" altLang="en-US" sz="14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J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0" u="none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zh-CN" altLang="en-US" sz="14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D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C</a:t>
                      </a:r>
                      <a:endParaRPr lang="zh-CN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55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pre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u="sng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zh-CN" altLang="en-US" sz="14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4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4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12</a:t>
                      </a:r>
                      <a:endParaRPr lang="zh-CN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55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low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1" u="sng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zh-CN" altLang="en-US" sz="1400" b="1" i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dirty="0" smtClean="0"/>
                        <a:t>2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1" i="0" u="none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400" b="1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i="0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400" b="0" i="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 smtClean="0"/>
                        <a:t>1</a:t>
                      </a:r>
                      <a:endParaRPr lang="zh-CN" alt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28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Min of three cases</a:t>
            </a:r>
          </a:p>
          <a:p>
            <a:pPr lvl="1"/>
            <a:r>
              <a:rPr kumimoji="1" lang="en-US" altLang="zh-CN" dirty="0" smtClean="0"/>
              <a:t>1) Basic case: </a:t>
            </a:r>
          </a:p>
          <a:p>
            <a:pPr lvl="2"/>
            <a:r>
              <a:rPr kumimoji="1" lang="en-US" altLang="zh-CN" dirty="0" smtClean="0"/>
              <a:t>low[v] = </a:t>
            </a:r>
            <a:r>
              <a:rPr kumimoji="1" lang="en-US" altLang="zh-CN" dirty="0" err="1" smtClean="0"/>
              <a:t>prev</a:t>
            </a:r>
            <a:r>
              <a:rPr kumimoji="1" lang="en-US" altLang="zh-CN" dirty="0" smtClean="0"/>
              <a:t>[v]</a:t>
            </a:r>
          </a:p>
          <a:p>
            <a:pPr lvl="1"/>
            <a:r>
              <a:rPr kumimoji="1" lang="en-US" altLang="zh-CN" dirty="0" smtClean="0"/>
              <a:t>2) v has back edges (v, w): </a:t>
            </a:r>
          </a:p>
          <a:p>
            <a:pPr lvl="2"/>
            <a:r>
              <a:rPr kumimoji="1" lang="en-US" altLang="zh-CN" dirty="0" smtClean="0"/>
              <a:t>compare pre[w] to low[v], e.g. node G</a:t>
            </a:r>
          </a:p>
          <a:p>
            <a:pPr lvl="1"/>
            <a:r>
              <a:rPr kumimoji="1" lang="en-US" altLang="zh-CN" dirty="0" smtClean="0"/>
              <a:t>3) v has spanning tree edges (v, w):</a:t>
            </a:r>
          </a:p>
          <a:p>
            <a:pPr lvl="2"/>
            <a:r>
              <a:rPr kumimoji="1" lang="en-US" altLang="zh-CN" dirty="0"/>
              <a:t>c</a:t>
            </a:r>
            <a:r>
              <a:rPr kumimoji="1" lang="en-US" altLang="zh-CN" dirty="0" smtClean="0"/>
              <a:t>ompare low[w] to low[v], e.g. node M</a:t>
            </a:r>
          </a:p>
          <a:p>
            <a:pPr lvl="2"/>
            <a:endParaRPr kumimoji="1" lang="en-US" altLang="zh-CN" dirty="0"/>
          </a:p>
          <a:p>
            <a:r>
              <a:rPr kumimoji="1" lang="en-US" altLang="zh-CN" dirty="0" smtClean="0"/>
              <a:t>For the case 3), we have to make the comparison after recursive call, since then we have information of low[w]</a:t>
            </a:r>
          </a:p>
          <a:p>
            <a:pPr lvl="1"/>
            <a:r>
              <a:rPr kumimoji="1" lang="en-US" altLang="zh-CN" dirty="0" smtClean="0"/>
              <a:t>Decide the low[] value of leaf node at the beginning</a:t>
            </a:r>
          </a:p>
          <a:p>
            <a:pPr lvl="1"/>
            <a:r>
              <a:rPr kumimoji="1" lang="en-US" altLang="zh-CN" dirty="0" smtClean="0"/>
              <a:t>Update low[] in the path</a:t>
            </a:r>
          </a:p>
          <a:p>
            <a:pPr lvl="2"/>
            <a:r>
              <a:rPr kumimoji="1" lang="en-US" altLang="zh-CN" dirty="0" smtClean="0"/>
              <a:t>E.g. Only when we know low[C]=1, we </a:t>
            </a:r>
            <a:r>
              <a:rPr kumimoji="1" lang="en-US" altLang="zh-CN" dirty="0" smtClean="0"/>
              <a:t>could finally decide that </a:t>
            </a:r>
            <a:r>
              <a:rPr kumimoji="1" lang="en-US" altLang="zh-CN" dirty="0" smtClean="0"/>
              <a:t>low[B</a:t>
            </a:r>
            <a:r>
              <a:rPr kumimoji="1" lang="en-US" altLang="zh-CN" dirty="0" smtClean="0"/>
              <a:t>]=1, then low[M]=1, low[L]=1</a:t>
            </a:r>
          </a:p>
          <a:p>
            <a:pPr lvl="1"/>
            <a:endParaRPr kumimoji="1" lang="en-US" altLang="zh-CN" dirty="0" smtClean="0"/>
          </a:p>
        </p:txBody>
      </p:sp>
      <p:grpSp>
        <p:nvGrpSpPr>
          <p:cNvPr id="4" name="组 3"/>
          <p:cNvGrpSpPr/>
          <p:nvPr/>
        </p:nvGrpSpPr>
        <p:grpSpPr>
          <a:xfrm>
            <a:off x="9347200" y="365125"/>
            <a:ext cx="2259866" cy="4097261"/>
            <a:chOff x="7473787" y="1110019"/>
            <a:chExt cx="3012541" cy="5461902"/>
          </a:xfrm>
        </p:grpSpPr>
        <p:sp>
          <p:nvSpPr>
            <p:cNvPr id="5" name="椭圆 4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线连接符 17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曲线连接符 34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4546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302829" y="261034"/>
            <a:ext cx="5426529" cy="64663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800" dirty="0"/>
              <a:t> private void </a:t>
            </a:r>
            <a:r>
              <a:rPr lang="en-US" altLang="zh-CN" sz="1800" dirty="0" err="1"/>
              <a:t>dfs</a:t>
            </a:r>
            <a:r>
              <a:rPr lang="en-US" altLang="zh-CN" sz="1800" dirty="0"/>
              <a:t>(Graph G, </a:t>
            </a:r>
            <a:r>
              <a:rPr lang="en-US" altLang="zh-CN" sz="1800" dirty="0" err="1"/>
              <a:t>int</a:t>
            </a:r>
            <a:r>
              <a:rPr lang="en-US" altLang="zh-CN" sz="1800" dirty="0"/>
              <a:t> u, </a:t>
            </a:r>
            <a:r>
              <a:rPr lang="en-US" altLang="zh-CN" sz="1800" dirty="0" err="1"/>
              <a:t>int</a:t>
            </a:r>
            <a:r>
              <a:rPr lang="en-US" altLang="zh-CN" sz="1800" dirty="0"/>
              <a:t> v) {</a:t>
            </a:r>
          </a:p>
          <a:p>
            <a:pPr marL="0" indent="0">
              <a:buNone/>
            </a:pPr>
            <a:r>
              <a:rPr lang="en-US" altLang="zh-CN" sz="1800" dirty="0"/>
              <a:t>        </a:t>
            </a:r>
            <a:r>
              <a:rPr lang="en-US" altLang="zh-CN" sz="1800" dirty="0" err="1"/>
              <a:t>int</a:t>
            </a:r>
            <a:r>
              <a:rPr lang="en-US" altLang="zh-CN" sz="1800" dirty="0"/>
              <a:t> children = 0;</a:t>
            </a:r>
          </a:p>
          <a:p>
            <a:pPr marL="0" indent="0">
              <a:buNone/>
            </a:pPr>
            <a:r>
              <a:rPr lang="en-US" altLang="zh-CN" sz="1800" dirty="0"/>
              <a:t>        pre[v] = </a:t>
            </a:r>
            <a:r>
              <a:rPr lang="en-US" altLang="zh-CN" sz="1800" dirty="0" err="1"/>
              <a:t>cnt</a:t>
            </a:r>
            <a:r>
              <a:rPr lang="en-US" altLang="zh-CN" sz="1800" dirty="0"/>
              <a:t>++;</a:t>
            </a:r>
          </a:p>
          <a:p>
            <a:pPr marL="0" indent="0">
              <a:buNone/>
            </a:pPr>
            <a:r>
              <a:rPr lang="pl-PL" altLang="zh-CN" sz="1800" dirty="0"/>
              <a:t>        </a:t>
            </a:r>
            <a:r>
              <a:rPr lang="pl-PL" altLang="zh-CN" sz="1800" dirty="0" err="1"/>
              <a:t>low</a:t>
            </a:r>
            <a:r>
              <a:rPr lang="pl-PL" altLang="zh-CN" sz="1800" dirty="0"/>
              <a:t>[v] = </a:t>
            </a:r>
            <a:r>
              <a:rPr lang="pl-PL" altLang="zh-CN" sz="1800" dirty="0" err="1"/>
              <a:t>pre</a:t>
            </a:r>
            <a:r>
              <a:rPr lang="pl-PL" altLang="zh-CN" sz="1800" dirty="0"/>
              <a:t>[v];</a:t>
            </a:r>
          </a:p>
          <a:p>
            <a:pPr marL="0" indent="0">
              <a:buNone/>
            </a:pPr>
            <a:r>
              <a:rPr lang="pl-PL" altLang="zh-CN" sz="1800" dirty="0"/>
              <a:t>        for (</a:t>
            </a:r>
            <a:r>
              <a:rPr lang="pl-PL" altLang="zh-CN" sz="1800" dirty="0" err="1"/>
              <a:t>int</a:t>
            </a:r>
            <a:r>
              <a:rPr lang="pl-PL" altLang="zh-CN" sz="1800" dirty="0"/>
              <a:t> w : </a:t>
            </a:r>
            <a:r>
              <a:rPr lang="pl-PL" altLang="zh-CN" sz="1800" dirty="0" err="1"/>
              <a:t>G.adj</a:t>
            </a:r>
            <a:r>
              <a:rPr lang="pl-PL" altLang="zh-CN" sz="1800" dirty="0"/>
              <a:t>(v)) {</a:t>
            </a:r>
          </a:p>
          <a:p>
            <a:pPr marL="0" indent="0">
              <a:buNone/>
            </a:pPr>
            <a:r>
              <a:rPr lang="en-US" altLang="zh-CN" sz="1800" dirty="0"/>
              <a:t>            if (pre[w] == -1) {</a:t>
            </a:r>
          </a:p>
          <a:p>
            <a:pPr marL="0" indent="0">
              <a:buNone/>
            </a:pPr>
            <a:r>
              <a:rPr lang="en-US" altLang="zh-CN" sz="1800" dirty="0"/>
              <a:t>                children++;</a:t>
            </a:r>
          </a:p>
          <a:p>
            <a:pPr marL="0" indent="0">
              <a:buNone/>
            </a:pPr>
            <a:r>
              <a:rPr lang="de-DE" altLang="zh-CN" sz="1800" dirty="0"/>
              <a:t>                </a:t>
            </a:r>
            <a:r>
              <a:rPr lang="de-DE" altLang="zh-CN" sz="1800" dirty="0" err="1"/>
              <a:t>dfs</a:t>
            </a:r>
            <a:r>
              <a:rPr lang="de-DE" altLang="zh-CN" sz="1800" dirty="0"/>
              <a:t>(G, v, </a:t>
            </a:r>
            <a:r>
              <a:rPr lang="de-DE" altLang="zh-CN" sz="1800" dirty="0" err="1"/>
              <a:t>w</a:t>
            </a:r>
            <a:r>
              <a:rPr lang="de-DE" altLang="zh-CN" sz="1800" dirty="0"/>
              <a:t>); </a:t>
            </a: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                low[v] = </a:t>
            </a:r>
            <a:r>
              <a:rPr lang="en-US" altLang="zh-CN" sz="1800" dirty="0" err="1"/>
              <a:t>Math.min</a:t>
            </a:r>
            <a:r>
              <a:rPr lang="en-US" altLang="zh-CN" sz="1800" dirty="0"/>
              <a:t>(low[v], low[w]);</a:t>
            </a:r>
          </a:p>
          <a:p>
            <a:pPr marL="0" indent="0">
              <a:buNone/>
            </a:pPr>
            <a:r>
              <a:rPr lang="en-US" altLang="zh-CN" sz="1800" dirty="0"/>
              <a:t>                if (low[w] &gt;= pre[v] &amp;&amp; u != v)  </a:t>
            </a:r>
          </a:p>
          <a:p>
            <a:pPr marL="0" indent="0">
              <a:buNone/>
            </a:pPr>
            <a:r>
              <a:rPr lang="en-US" altLang="zh-CN" sz="1800" dirty="0"/>
              <a:t>                    articulation[v] = true;</a:t>
            </a:r>
          </a:p>
          <a:p>
            <a:pPr marL="0" indent="0">
              <a:buNone/>
            </a:pPr>
            <a:r>
              <a:rPr lang="en-US" altLang="zh-CN" sz="1800" dirty="0"/>
              <a:t>            }   else if (w != u)</a:t>
            </a:r>
          </a:p>
          <a:p>
            <a:pPr marL="0" indent="0">
              <a:buNone/>
            </a:pPr>
            <a:r>
              <a:rPr lang="en-US" altLang="zh-CN" sz="1800" dirty="0"/>
              <a:t>                low[v] = </a:t>
            </a:r>
            <a:r>
              <a:rPr lang="en-US" altLang="zh-CN" sz="1800" dirty="0" err="1"/>
              <a:t>Math.min</a:t>
            </a:r>
            <a:r>
              <a:rPr lang="en-US" altLang="zh-CN" sz="1800" dirty="0"/>
              <a:t>(low[v], pre[w]);</a:t>
            </a:r>
          </a:p>
          <a:p>
            <a:pPr marL="0" indent="0">
              <a:buNone/>
            </a:pPr>
            <a:r>
              <a:rPr lang="en-US" altLang="zh-CN" sz="1800" dirty="0"/>
              <a:t>        }   </a:t>
            </a:r>
          </a:p>
          <a:p>
            <a:pPr marL="0" indent="0">
              <a:buNone/>
            </a:pPr>
            <a:r>
              <a:rPr lang="en-US" altLang="zh-CN" sz="1800" dirty="0"/>
              <a:t>        if (u == v &amp;&amp; children &gt; 1)</a:t>
            </a:r>
          </a:p>
          <a:p>
            <a:pPr marL="0" indent="0">
              <a:buNone/>
            </a:pPr>
            <a:r>
              <a:rPr lang="en-US" altLang="zh-CN" sz="1800" dirty="0"/>
              <a:t>            articulation[v] = true;</a:t>
            </a:r>
          </a:p>
          <a:p>
            <a:pPr marL="0" indent="0">
              <a:buNone/>
            </a:pPr>
            <a:r>
              <a:rPr lang="en-US" altLang="zh-CN" sz="1800" dirty="0"/>
              <a:t>    } </a:t>
            </a:r>
            <a:endParaRPr lang="zh-CN" altLang="en-US" sz="1800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990600" y="1978025"/>
            <a:ext cx="45296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 smtClean="0"/>
              <a:t> public </a:t>
            </a:r>
            <a:r>
              <a:rPr lang="en-US" altLang="zh-CN" dirty="0" err="1" smtClean="0"/>
              <a:t>Biconnected</a:t>
            </a:r>
            <a:r>
              <a:rPr lang="en-US" altLang="zh-CN" dirty="0" smtClean="0"/>
              <a:t>(Graph G) {</a:t>
            </a:r>
          </a:p>
          <a:p>
            <a:pPr marL="0" indent="0">
              <a:buNone/>
            </a:pPr>
            <a:r>
              <a:rPr lang="en-US" altLang="zh-CN" dirty="0" smtClean="0"/>
              <a:t>        low = new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[G.V()];</a:t>
            </a:r>
          </a:p>
          <a:p>
            <a:pPr marL="0" indent="0">
              <a:buNone/>
            </a:pPr>
            <a:r>
              <a:rPr lang="en-US" altLang="zh-CN" dirty="0" smtClean="0"/>
              <a:t>        pre = new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[G.V()];</a:t>
            </a:r>
          </a:p>
          <a:p>
            <a:pPr marL="0" indent="0">
              <a:buNone/>
            </a:pPr>
            <a:r>
              <a:rPr lang="en-US" altLang="zh-CN" dirty="0" smtClean="0"/>
              <a:t>        articulation = new </a:t>
            </a:r>
            <a:r>
              <a:rPr lang="en-US" altLang="zh-CN" dirty="0" err="1" smtClean="0"/>
              <a:t>boolean</a:t>
            </a:r>
            <a:r>
              <a:rPr lang="en-US" altLang="zh-CN" dirty="0" smtClean="0"/>
              <a:t>[G.V()];</a:t>
            </a:r>
          </a:p>
          <a:p>
            <a:pPr marL="0" indent="0">
              <a:buNone/>
            </a:pPr>
            <a:r>
              <a:rPr lang="cs-CZ" altLang="zh-CN" dirty="0" smtClean="0"/>
              <a:t>        </a:t>
            </a:r>
            <a:r>
              <a:rPr lang="cs-CZ" altLang="zh-CN" dirty="0" err="1" smtClean="0"/>
              <a:t>for</a:t>
            </a:r>
            <a:r>
              <a:rPr lang="cs-CZ" altLang="zh-CN" dirty="0" smtClean="0"/>
              <a:t> (</a:t>
            </a:r>
            <a:r>
              <a:rPr lang="cs-CZ" altLang="zh-CN" dirty="0" err="1" smtClean="0"/>
              <a:t>int</a:t>
            </a:r>
            <a:r>
              <a:rPr lang="cs-CZ" altLang="zh-CN" dirty="0" smtClean="0"/>
              <a:t> v = 0; v &lt; G.V(); v++)</a:t>
            </a:r>
          </a:p>
          <a:p>
            <a:pPr marL="0" indent="0">
              <a:buNone/>
            </a:pPr>
            <a:r>
              <a:rPr lang="pl-PL" altLang="zh-CN" dirty="0" smtClean="0"/>
              <a:t>            </a:t>
            </a:r>
            <a:r>
              <a:rPr lang="pl-PL" altLang="zh-CN" dirty="0" err="1" smtClean="0"/>
              <a:t>low</a:t>
            </a:r>
            <a:r>
              <a:rPr lang="pl-PL" altLang="zh-CN" dirty="0" smtClean="0"/>
              <a:t>[v] = -1;</a:t>
            </a:r>
          </a:p>
          <a:p>
            <a:pPr marL="0" indent="0">
              <a:buNone/>
            </a:pPr>
            <a:r>
              <a:rPr lang="cs-CZ" altLang="zh-CN" dirty="0" smtClean="0"/>
              <a:t>        </a:t>
            </a:r>
            <a:r>
              <a:rPr lang="cs-CZ" altLang="zh-CN" dirty="0" err="1" smtClean="0"/>
              <a:t>for</a:t>
            </a:r>
            <a:r>
              <a:rPr lang="cs-CZ" altLang="zh-CN" dirty="0" smtClean="0"/>
              <a:t> (</a:t>
            </a:r>
            <a:r>
              <a:rPr lang="cs-CZ" altLang="zh-CN" dirty="0" err="1" smtClean="0"/>
              <a:t>int</a:t>
            </a:r>
            <a:r>
              <a:rPr lang="cs-CZ" altLang="zh-CN" dirty="0" smtClean="0"/>
              <a:t> v = 0; v &lt; G.V(); v++)</a:t>
            </a:r>
          </a:p>
          <a:p>
            <a:pPr marL="0" indent="0">
              <a:buNone/>
            </a:pPr>
            <a:r>
              <a:rPr lang="cs-CZ" altLang="zh-CN" dirty="0" smtClean="0"/>
              <a:t>            </a:t>
            </a:r>
            <a:r>
              <a:rPr lang="cs-CZ" altLang="zh-CN" dirty="0" err="1" smtClean="0"/>
              <a:t>pre</a:t>
            </a:r>
            <a:r>
              <a:rPr lang="cs-CZ" altLang="zh-CN" dirty="0" smtClean="0"/>
              <a:t>[v] = -1;</a:t>
            </a:r>
          </a:p>
          <a:p>
            <a:pPr marL="0" indent="0">
              <a:buNone/>
            </a:pP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        </a:t>
            </a:r>
            <a:r>
              <a:rPr lang="cs-CZ" altLang="zh-CN" dirty="0" err="1" smtClean="0"/>
              <a:t>for</a:t>
            </a:r>
            <a:r>
              <a:rPr lang="cs-CZ" altLang="zh-CN" dirty="0" smtClean="0"/>
              <a:t> (</a:t>
            </a:r>
            <a:r>
              <a:rPr lang="cs-CZ" altLang="zh-CN" dirty="0" err="1" smtClean="0"/>
              <a:t>int</a:t>
            </a:r>
            <a:r>
              <a:rPr lang="cs-CZ" altLang="zh-CN" dirty="0" smtClean="0"/>
              <a:t> v = 0; v &lt; G.V(); v++)</a:t>
            </a:r>
          </a:p>
          <a:p>
            <a:pPr marL="0" indent="0">
              <a:buNone/>
            </a:pPr>
            <a:r>
              <a:rPr lang="en-US" altLang="zh-CN" dirty="0" smtClean="0"/>
              <a:t>            if (pre[v] == -1)</a:t>
            </a:r>
          </a:p>
          <a:p>
            <a:pPr marL="0" indent="0">
              <a:buNone/>
            </a:pPr>
            <a:r>
              <a:rPr lang="da-DK" altLang="zh-CN" dirty="0" smtClean="0"/>
              <a:t>                </a:t>
            </a:r>
            <a:r>
              <a:rPr lang="da-DK" altLang="zh-CN" dirty="0" err="1" smtClean="0"/>
              <a:t>dfs</a:t>
            </a:r>
            <a:r>
              <a:rPr lang="da-DK" altLang="zh-CN" dirty="0" smtClean="0"/>
              <a:t>(G, v, v);</a:t>
            </a:r>
          </a:p>
          <a:p>
            <a:pPr marL="0" indent="0">
              <a:buNone/>
            </a:pPr>
            <a:r>
              <a:rPr lang="da-DK" altLang="zh-CN" dirty="0" smtClean="0"/>
              <a:t>    }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086350" y="1126670"/>
            <a:ext cx="243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Case 1: basic</a:t>
            </a:r>
            <a:endParaRPr kumimoji="1" lang="zh-CN" altLang="en-US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5086349" y="4708070"/>
            <a:ext cx="243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Case 2</a:t>
            </a:r>
            <a:r>
              <a:rPr kumimoji="1" lang="en-US" altLang="zh-CN" b="1" smtClean="0"/>
              <a:t>: back edge</a:t>
            </a:r>
            <a:endParaRPr kumimoji="1" lang="zh-CN" altLang="en-US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5086349" y="3309538"/>
            <a:ext cx="2000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smtClean="0"/>
              <a:t>Case 3: spanning tree edge</a:t>
            </a:r>
            <a:endParaRPr kumimoji="1" lang="zh-CN" altLang="en-US" b="1" dirty="0"/>
          </a:p>
        </p:txBody>
      </p:sp>
      <p:cxnSp>
        <p:nvCxnSpPr>
          <p:cNvPr id="11" name="直线箭头连接符 10"/>
          <p:cNvCxnSpPr/>
          <p:nvPr/>
        </p:nvCxnSpPr>
        <p:spPr>
          <a:xfrm>
            <a:off x="6531429" y="1322614"/>
            <a:ext cx="293914" cy="173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线箭头连接符 12"/>
          <p:cNvCxnSpPr>
            <a:stCxn id="9" idx="3"/>
          </p:cNvCxnSpPr>
          <p:nvPr/>
        </p:nvCxnSpPr>
        <p:spPr>
          <a:xfrm flipV="1">
            <a:off x="7086600" y="3477986"/>
            <a:ext cx="261257" cy="154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线箭头连接符 14"/>
          <p:cNvCxnSpPr/>
          <p:nvPr/>
        </p:nvCxnSpPr>
        <p:spPr>
          <a:xfrm>
            <a:off x="7086600" y="4898571"/>
            <a:ext cx="261257" cy="16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10078963" y="4153694"/>
            <a:ext cx="2432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dirty="0" smtClean="0"/>
              <a:t>The condition</a:t>
            </a:r>
            <a:endParaRPr kumimoji="1" lang="zh-CN" altLang="en-US" b="1" dirty="0"/>
          </a:p>
        </p:txBody>
      </p:sp>
      <p:cxnSp>
        <p:nvCxnSpPr>
          <p:cNvPr id="18" name="直线箭头连接符 17"/>
          <p:cNvCxnSpPr/>
          <p:nvPr/>
        </p:nvCxnSpPr>
        <p:spPr>
          <a:xfrm flipH="1" flipV="1">
            <a:off x="9927771" y="3955869"/>
            <a:ext cx="555172" cy="197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3255433" y="5968102"/>
            <a:ext cx="3102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b="1" smtClean="0"/>
              <a:t>Special case for root node</a:t>
            </a:r>
            <a:endParaRPr kumimoji="1" lang="zh-CN" altLang="en-US" b="1" dirty="0"/>
          </a:p>
        </p:txBody>
      </p:sp>
      <p:cxnSp>
        <p:nvCxnSpPr>
          <p:cNvPr id="14" name="直线箭头连接符 13"/>
          <p:cNvCxnSpPr/>
          <p:nvPr/>
        </p:nvCxnSpPr>
        <p:spPr>
          <a:xfrm flipV="1">
            <a:off x="6086474" y="5989671"/>
            <a:ext cx="1000126" cy="163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74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/>
          <p:cNvGrpSpPr/>
          <p:nvPr/>
        </p:nvGrpSpPr>
        <p:grpSpPr>
          <a:xfrm>
            <a:off x="8572500" y="365125"/>
            <a:ext cx="3034566" cy="5804904"/>
            <a:chOff x="7473787" y="1110019"/>
            <a:chExt cx="3012541" cy="5461902"/>
          </a:xfrm>
        </p:grpSpPr>
        <p:sp>
          <p:nvSpPr>
            <p:cNvPr id="6" name="椭圆 5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线连接符 18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曲线连接符 35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935242"/>
              </p:ext>
            </p:extLst>
          </p:nvPr>
        </p:nvGraphicFramePr>
        <p:xfrm>
          <a:off x="608392" y="110025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642685"/>
              </p:ext>
            </p:extLst>
          </p:nvPr>
        </p:nvGraphicFramePr>
        <p:xfrm>
          <a:off x="608392" y="1387909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075057"/>
              </p:ext>
            </p:extLst>
          </p:nvPr>
        </p:nvGraphicFramePr>
        <p:xfrm>
          <a:off x="608392" y="2644703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037571"/>
              </p:ext>
            </p:extLst>
          </p:nvPr>
        </p:nvGraphicFramePr>
        <p:xfrm>
          <a:off x="608392" y="3901497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表格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27318"/>
              </p:ext>
            </p:extLst>
          </p:nvPr>
        </p:nvGraphicFramePr>
        <p:xfrm>
          <a:off x="608392" y="5158291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3" name="右箭头 42"/>
          <p:cNvSpPr/>
          <p:nvPr/>
        </p:nvSpPr>
        <p:spPr>
          <a:xfrm>
            <a:off x="147712" y="494934"/>
            <a:ext cx="3332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4" name="右箭头 43"/>
          <p:cNvSpPr/>
          <p:nvPr/>
        </p:nvSpPr>
        <p:spPr>
          <a:xfrm>
            <a:off x="147712" y="2940438"/>
            <a:ext cx="3332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5" name="右箭头 44"/>
          <p:cNvSpPr/>
          <p:nvPr/>
        </p:nvSpPr>
        <p:spPr>
          <a:xfrm>
            <a:off x="147712" y="5685397"/>
            <a:ext cx="3332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6" name="左箭头 45"/>
          <p:cNvSpPr/>
          <p:nvPr/>
        </p:nvSpPr>
        <p:spPr>
          <a:xfrm>
            <a:off x="145996" y="1694233"/>
            <a:ext cx="34221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7" name="左箭头 46"/>
          <p:cNvSpPr/>
          <p:nvPr/>
        </p:nvSpPr>
        <p:spPr>
          <a:xfrm>
            <a:off x="135452" y="4312917"/>
            <a:ext cx="34221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8" name="文本框 47"/>
          <p:cNvSpPr txBox="1"/>
          <p:nvPr/>
        </p:nvSpPr>
        <p:spPr>
          <a:xfrm>
            <a:off x="9544714" y="265924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(1, 1)</a:t>
            </a:r>
            <a:endParaRPr kumimoji="1" lang="zh-CN" altLang="en-US" dirty="0"/>
          </a:p>
        </p:txBody>
      </p:sp>
      <p:sp>
        <p:nvSpPr>
          <p:cNvPr id="49" name="文本框 48"/>
          <p:cNvSpPr txBox="1"/>
          <p:nvPr/>
        </p:nvSpPr>
        <p:spPr>
          <a:xfrm>
            <a:off x="8718953" y="923931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(2, 2)</a:t>
            </a:r>
            <a:endParaRPr kumimoji="1" lang="zh-CN" alt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8740875" y="1925506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(3, </a:t>
            </a:r>
            <a:r>
              <a:rPr kumimoji="1" lang="en-US" altLang="zh-CN" strike="sngStrike" dirty="0" smtClean="0"/>
              <a:t>3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51" name="文本框 50"/>
          <p:cNvSpPr txBox="1"/>
          <p:nvPr/>
        </p:nvSpPr>
        <p:spPr>
          <a:xfrm>
            <a:off x="8026483" y="2849638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(4, </a:t>
            </a:r>
            <a:r>
              <a:rPr kumimoji="1" lang="en-US" altLang="zh-CN" dirty="0"/>
              <a:t>2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52" name="文本框 51"/>
          <p:cNvSpPr txBox="1"/>
          <p:nvPr/>
        </p:nvSpPr>
        <p:spPr>
          <a:xfrm>
            <a:off x="8729552" y="2192773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(3, 2)</a:t>
            </a:r>
            <a:endParaRPr kumimoji="1" lang="zh-CN" altLang="en-US" dirty="0"/>
          </a:p>
        </p:txBody>
      </p:sp>
      <p:sp>
        <p:nvSpPr>
          <p:cNvPr id="53" name="文本框 52"/>
          <p:cNvSpPr txBox="1"/>
          <p:nvPr/>
        </p:nvSpPr>
        <p:spPr>
          <a:xfrm>
            <a:off x="9225057" y="2557749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(5, </a:t>
            </a:r>
            <a:r>
              <a:rPr kumimoji="1" lang="en-US" altLang="zh-CN" dirty="0"/>
              <a:t>5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54" name="文本框 53"/>
          <p:cNvSpPr txBox="1"/>
          <p:nvPr/>
        </p:nvSpPr>
        <p:spPr>
          <a:xfrm>
            <a:off x="8508088" y="3333056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(6, </a:t>
            </a:r>
            <a:r>
              <a:rPr kumimoji="1" lang="en-US" altLang="zh-CN" strike="sngStrike" dirty="0" smtClean="0"/>
              <a:t>6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55" name="文本框 54"/>
          <p:cNvSpPr txBox="1"/>
          <p:nvPr/>
        </p:nvSpPr>
        <p:spPr>
          <a:xfrm>
            <a:off x="8496274" y="4164183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(7, </a:t>
            </a:r>
            <a:r>
              <a:rPr kumimoji="1" lang="en-US" altLang="zh-CN" strike="sngStrike" dirty="0" smtClean="0"/>
              <a:t>7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56" name="文本框 55"/>
          <p:cNvSpPr txBox="1"/>
          <p:nvPr/>
        </p:nvSpPr>
        <p:spPr>
          <a:xfrm>
            <a:off x="8459252" y="4984279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(8, 5)</a:t>
            </a:r>
            <a:endParaRPr kumimoji="1" lang="zh-CN" altLang="en-US" dirty="0"/>
          </a:p>
        </p:txBody>
      </p:sp>
      <p:sp>
        <p:nvSpPr>
          <p:cNvPr id="57" name="文本框 56"/>
          <p:cNvSpPr txBox="1"/>
          <p:nvPr/>
        </p:nvSpPr>
        <p:spPr>
          <a:xfrm>
            <a:off x="8459252" y="5743047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(9, </a:t>
            </a:r>
            <a:r>
              <a:rPr kumimoji="1" lang="en-US" altLang="zh-CN" dirty="0"/>
              <a:t>9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58" name="文本框 57"/>
          <p:cNvSpPr txBox="1"/>
          <p:nvPr/>
        </p:nvSpPr>
        <p:spPr>
          <a:xfrm>
            <a:off x="8485121" y="4413854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(7, 5)</a:t>
            </a:r>
            <a:endParaRPr kumimoji="1" lang="zh-CN" altLang="en-US" dirty="0"/>
          </a:p>
        </p:txBody>
      </p:sp>
      <p:sp>
        <p:nvSpPr>
          <p:cNvPr id="59" name="文本框 58"/>
          <p:cNvSpPr txBox="1"/>
          <p:nvPr/>
        </p:nvSpPr>
        <p:spPr>
          <a:xfrm>
            <a:off x="8513978" y="3616130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(6, 5)</a:t>
            </a:r>
            <a:endParaRPr kumimoji="1" lang="zh-CN" altLang="en-US" dirty="0"/>
          </a:p>
        </p:txBody>
      </p:sp>
      <p:sp>
        <p:nvSpPr>
          <p:cNvPr id="60" name="文本框 59"/>
          <p:cNvSpPr txBox="1"/>
          <p:nvPr/>
        </p:nvSpPr>
        <p:spPr>
          <a:xfrm>
            <a:off x="9496554" y="3901497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(10, 10)</a:t>
            </a:r>
            <a:endParaRPr kumimoji="1" lang="zh-CN" altLang="en-US" dirty="0"/>
          </a:p>
        </p:txBody>
      </p:sp>
      <p:sp>
        <p:nvSpPr>
          <p:cNvPr id="61" name="文本框 60"/>
          <p:cNvSpPr txBox="1"/>
          <p:nvPr/>
        </p:nvSpPr>
        <p:spPr>
          <a:xfrm>
            <a:off x="10897938" y="4312917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(11, 5)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91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表格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55890"/>
              </p:ext>
            </p:extLst>
          </p:nvPr>
        </p:nvGraphicFramePr>
        <p:xfrm>
          <a:off x="481366" y="202811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表格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092693"/>
              </p:ext>
            </p:extLst>
          </p:nvPr>
        </p:nvGraphicFramePr>
        <p:xfrm>
          <a:off x="481366" y="1449166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表格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6408"/>
              </p:ext>
            </p:extLst>
          </p:nvPr>
        </p:nvGraphicFramePr>
        <p:xfrm>
          <a:off x="481366" y="2696828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4" name="表格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607489"/>
              </p:ext>
            </p:extLst>
          </p:nvPr>
        </p:nvGraphicFramePr>
        <p:xfrm>
          <a:off x="481366" y="3923959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5" name="表格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059171"/>
              </p:ext>
            </p:extLst>
          </p:nvPr>
        </p:nvGraphicFramePr>
        <p:xfrm>
          <a:off x="481366" y="5151090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B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D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10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1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/>
                        <a:t>5</a:t>
                      </a:r>
                      <a:endParaRPr lang="zh-CN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" name="右箭头 45"/>
          <p:cNvSpPr/>
          <p:nvPr/>
        </p:nvSpPr>
        <p:spPr>
          <a:xfrm>
            <a:off x="53464" y="509135"/>
            <a:ext cx="3332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7" name="右箭头 46"/>
          <p:cNvSpPr/>
          <p:nvPr/>
        </p:nvSpPr>
        <p:spPr>
          <a:xfrm>
            <a:off x="59142" y="3184535"/>
            <a:ext cx="3332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8" name="右箭头 47"/>
          <p:cNvSpPr/>
          <p:nvPr/>
        </p:nvSpPr>
        <p:spPr>
          <a:xfrm>
            <a:off x="53464" y="5457414"/>
            <a:ext cx="33328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49" name="左箭头 48"/>
          <p:cNvSpPr/>
          <p:nvPr/>
        </p:nvSpPr>
        <p:spPr>
          <a:xfrm>
            <a:off x="50828" y="1706709"/>
            <a:ext cx="34221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50" name="左箭头 49"/>
          <p:cNvSpPr/>
          <p:nvPr/>
        </p:nvSpPr>
        <p:spPr>
          <a:xfrm>
            <a:off x="44447" y="4259840"/>
            <a:ext cx="34221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grpSp>
        <p:nvGrpSpPr>
          <p:cNvPr id="51" name="组 50"/>
          <p:cNvGrpSpPr/>
          <p:nvPr/>
        </p:nvGrpSpPr>
        <p:grpSpPr>
          <a:xfrm>
            <a:off x="8572500" y="365125"/>
            <a:ext cx="3034566" cy="5804904"/>
            <a:chOff x="7473787" y="1110019"/>
            <a:chExt cx="3012541" cy="5461902"/>
          </a:xfrm>
        </p:grpSpPr>
        <p:sp>
          <p:nvSpPr>
            <p:cNvPr id="52" name="椭圆 51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8" name="椭圆 57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2" name="椭圆 61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3" name="椭圆 62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直线连接符 64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线连接符 65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线连接符 66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线连接符 67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线连接符 68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线连接符 70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线连接符 71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线连接符 73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线连接符 74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线连接符 76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线连接符 77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线连接符 79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线连接符 80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曲线连接符 81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文本框 82"/>
          <p:cNvSpPr txBox="1"/>
          <p:nvPr/>
        </p:nvSpPr>
        <p:spPr>
          <a:xfrm>
            <a:off x="9544714" y="265924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(1, 1)</a:t>
            </a:r>
            <a:endParaRPr kumimoji="1" lang="zh-CN" altLang="en-US" dirty="0"/>
          </a:p>
        </p:txBody>
      </p:sp>
      <p:sp>
        <p:nvSpPr>
          <p:cNvPr id="84" name="文本框 83"/>
          <p:cNvSpPr txBox="1"/>
          <p:nvPr/>
        </p:nvSpPr>
        <p:spPr>
          <a:xfrm>
            <a:off x="8718953" y="923931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(2, </a:t>
            </a:r>
            <a:r>
              <a:rPr kumimoji="1" lang="en-US" altLang="zh-CN" strike="sngStrike" dirty="0" smtClean="0"/>
              <a:t>2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85" name="文本框 84"/>
          <p:cNvSpPr txBox="1"/>
          <p:nvPr/>
        </p:nvSpPr>
        <p:spPr>
          <a:xfrm>
            <a:off x="8740875" y="1925506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(3, </a:t>
            </a:r>
            <a:r>
              <a:rPr kumimoji="1" lang="en-US" altLang="zh-CN" strike="sngStrike" dirty="0" smtClean="0"/>
              <a:t>3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86" name="文本框 85"/>
          <p:cNvSpPr txBox="1"/>
          <p:nvPr/>
        </p:nvSpPr>
        <p:spPr>
          <a:xfrm>
            <a:off x="8026483" y="2849638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(4, </a:t>
            </a:r>
            <a:r>
              <a:rPr kumimoji="1" lang="en-US" altLang="zh-CN" dirty="0"/>
              <a:t>2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87" name="文本框 86"/>
          <p:cNvSpPr txBox="1"/>
          <p:nvPr/>
        </p:nvSpPr>
        <p:spPr>
          <a:xfrm>
            <a:off x="8729552" y="2192773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(3, </a:t>
            </a:r>
            <a:r>
              <a:rPr kumimoji="1" lang="en-US" altLang="zh-CN" strike="sngStrike" dirty="0" smtClean="0"/>
              <a:t>2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88" name="文本框 87"/>
          <p:cNvSpPr txBox="1"/>
          <p:nvPr/>
        </p:nvSpPr>
        <p:spPr>
          <a:xfrm>
            <a:off x="9225057" y="2557749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(5, </a:t>
            </a:r>
            <a:r>
              <a:rPr kumimoji="1" lang="en-US" altLang="zh-CN" strike="sngStrike" dirty="0"/>
              <a:t>5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89" name="文本框 88"/>
          <p:cNvSpPr txBox="1"/>
          <p:nvPr/>
        </p:nvSpPr>
        <p:spPr>
          <a:xfrm>
            <a:off x="8508088" y="3333056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(6, </a:t>
            </a:r>
            <a:r>
              <a:rPr kumimoji="1" lang="en-US" altLang="zh-CN" strike="sngStrike" dirty="0" smtClean="0"/>
              <a:t>6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90" name="文本框 89"/>
          <p:cNvSpPr txBox="1"/>
          <p:nvPr/>
        </p:nvSpPr>
        <p:spPr>
          <a:xfrm>
            <a:off x="8496274" y="4164183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(7, </a:t>
            </a:r>
            <a:r>
              <a:rPr kumimoji="1" lang="en-US" altLang="zh-CN" strike="sngStrike" dirty="0" smtClean="0"/>
              <a:t>7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91" name="文本框 90"/>
          <p:cNvSpPr txBox="1"/>
          <p:nvPr/>
        </p:nvSpPr>
        <p:spPr>
          <a:xfrm>
            <a:off x="8459252" y="4984279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(8, 5)</a:t>
            </a:r>
            <a:endParaRPr kumimoji="1" lang="zh-CN" altLang="en-US" dirty="0"/>
          </a:p>
        </p:txBody>
      </p:sp>
      <p:sp>
        <p:nvSpPr>
          <p:cNvPr id="92" name="文本框 91"/>
          <p:cNvSpPr txBox="1"/>
          <p:nvPr/>
        </p:nvSpPr>
        <p:spPr>
          <a:xfrm>
            <a:off x="8459252" y="5743047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(9, </a:t>
            </a:r>
            <a:r>
              <a:rPr kumimoji="1" lang="en-US" altLang="zh-CN" dirty="0"/>
              <a:t>9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93" name="文本框 92"/>
          <p:cNvSpPr txBox="1"/>
          <p:nvPr/>
        </p:nvSpPr>
        <p:spPr>
          <a:xfrm>
            <a:off x="8485121" y="4413854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(7, 5)</a:t>
            </a:r>
            <a:endParaRPr kumimoji="1" lang="zh-CN" altLang="en-US" dirty="0"/>
          </a:p>
        </p:txBody>
      </p:sp>
      <p:sp>
        <p:nvSpPr>
          <p:cNvPr id="94" name="文本框 93"/>
          <p:cNvSpPr txBox="1"/>
          <p:nvPr/>
        </p:nvSpPr>
        <p:spPr>
          <a:xfrm>
            <a:off x="8513978" y="3616130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(6, 5)</a:t>
            </a:r>
            <a:endParaRPr kumimoji="1" lang="zh-CN" altLang="en-US" dirty="0"/>
          </a:p>
        </p:txBody>
      </p:sp>
      <p:sp>
        <p:nvSpPr>
          <p:cNvPr id="95" name="文本框 94"/>
          <p:cNvSpPr txBox="1"/>
          <p:nvPr/>
        </p:nvSpPr>
        <p:spPr>
          <a:xfrm>
            <a:off x="9496554" y="3901497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(10, </a:t>
            </a:r>
            <a:r>
              <a:rPr kumimoji="1" lang="en-US" altLang="zh-CN" strike="sngStrike" dirty="0" smtClean="0"/>
              <a:t>10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96" name="文本框 95"/>
          <p:cNvSpPr txBox="1"/>
          <p:nvPr/>
        </p:nvSpPr>
        <p:spPr>
          <a:xfrm>
            <a:off x="10897938" y="4312917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(11, 5)</a:t>
            </a:r>
            <a:endParaRPr kumimoji="1" lang="zh-CN" altLang="en-US" dirty="0"/>
          </a:p>
        </p:txBody>
      </p:sp>
      <p:sp>
        <p:nvSpPr>
          <p:cNvPr id="97" name="文本框 96"/>
          <p:cNvSpPr txBox="1"/>
          <p:nvPr/>
        </p:nvSpPr>
        <p:spPr>
          <a:xfrm>
            <a:off x="9502035" y="4152994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(10, 5)</a:t>
            </a:r>
            <a:endParaRPr kumimoji="1" lang="zh-CN" altLang="en-US" dirty="0"/>
          </a:p>
        </p:txBody>
      </p:sp>
      <p:sp>
        <p:nvSpPr>
          <p:cNvPr id="98" name="文本框 97"/>
          <p:cNvSpPr txBox="1"/>
          <p:nvPr/>
        </p:nvSpPr>
        <p:spPr>
          <a:xfrm>
            <a:off x="11227668" y="3126228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(12, </a:t>
            </a:r>
            <a:r>
              <a:rPr kumimoji="1" lang="en-US" altLang="zh-CN" dirty="0"/>
              <a:t>1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99" name="文本框 98"/>
          <p:cNvSpPr txBox="1"/>
          <p:nvPr/>
        </p:nvSpPr>
        <p:spPr>
          <a:xfrm>
            <a:off x="9222911" y="2806324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(5, </a:t>
            </a:r>
            <a:r>
              <a:rPr kumimoji="1" lang="en-US" altLang="zh-CN" dirty="0"/>
              <a:t>1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100" name="文本框 99"/>
          <p:cNvSpPr txBox="1"/>
          <p:nvPr/>
        </p:nvSpPr>
        <p:spPr>
          <a:xfrm>
            <a:off x="8721280" y="2468751"/>
            <a:ext cx="86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(3, </a:t>
            </a:r>
            <a:r>
              <a:rPr kumimoji="1" lang="en-US" altLang="zh-CN" dirty="0"/>
              <a:t>1</a:t>
            </a:r>
            <a:r>
              <a:rPr kumimoji="1" lang="en-US" altLang="zh-CN" dirty="0" smtClean="0"/>
              <a:t>)</a:t>
            </a:r>
            <a:endParaRPr kumimoji="1" lang="zh-CN" altLang="en-US" dirty="0"/>
          </a:p>
        </p:txBody>
      </p:sp>
      <p:sp>
        <p:nvSpPr>
          <p:cNvPr id="101" name="文本框 100"/>
          <p:cNvSpPr txBox="1"/>
          <p:nvPr/>
        </p:nvSpPr>
        <p:spPr>
          <a:xfrm>
            <a:off x="8706222" y="1206831"/>
            <a:ext cx="71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(2, 1)</a:t>
            </a:r>
            <a:endParaRPr kumimoji="1" lang="zh-CN" altLang="en-US" dirty="0"/>
          </a:p>
        </p:txBody>
      </p:sp>
      <p:sp>
        <p:nvSpPr>
          <p:cNvPr id="102" name="文本框 101"/>
          <p:cNvSpPr txBox="1"/>
          <p:nvPr/>
        </p:nvSpPr>
        <p:spPr>
          <a:xfrm>
            <a:off x="11296162" y="827990"/>
            <a:ext cx="931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mtClean="0"/>
              <a:t>(13, 13)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960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Biconnected</a:t>
            </a:r>
            <a:r>
              <a:rPr kumimoji="1" lang="en-US" altLang="zh-CN" dirty="0" smtClean="0"/>
              <a:t> Graph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smtClean="0"/>
              <a:t>A </a:t>
            </a:r>
            <a:r>
              <a:rPr kumimoji="1" lang="en-US" altLang="zh-CN" dirty="0" err="1" smtClean="0"/>
              <a:t>biconnected</a:t>
            </a:r>
            <a:r>
              <a:rPr kumimoji="1" lang="en-US" altLang="zh-CN" dirty="0" smtClean="0"/>
              <a:t> graph has at least 2 distinct paths (no common edges or vertices) between all vertex pairs</a:t>
            </a:r>
          </a:p>
          <a:p>
            <a:endParaRPr kumimoji="1" lang="en-US" altLang="zh-CN" dirty="0" smtClean="0"/>
          </a:p>
          <a:p>
            <a:r>
              <a:rPr lang="en-US" altLang="zh-CN" dirty="0" smtClean="0"/>
              <a:t>Any graph that is not </a:t>
            </a:r>
            <a:r>
              <a:rPr lang="en-US" altLang="zh-CN" dirty="0" err="1" smtClean="0"/>
              <a:t>biconnected</a:t>
            </a:r>
            <a:r>
              <a:rPr lang="en-US" altLang="zh-CN" dirty="0" smtClean="0"/>
              <a:t> has one or more articulation points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Vertices, that, if removed, will separate the graph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Any graph that has no articulation points is </a:t>
            </a:r>
            <a:r>
              <a:rPr kumimoji="1" lang="en-US" altLang="zh-CN" dirty="0" err="1" smtClean="0"/>
              <a:t>biconnected</a:t>
            </a:r>
            <a:endParaRPr kumimoji="1" lang="en-US" altLang="zh-CN" dirty="0" smtClean="0"/>
          </a:p>
          <a:p>
            <a:endParaRPr kumimoji="1" lang="en-US" altLang="zh-CN" dirty="0"/>
          </a:p>
          <a:p>
            <a:pPr lvl="1"/>
            <a:r>
              <a:rPr kumimoji="1" lang="en-US" altLang="zh-CN" dirty="0" smtClean="0"/>
              <a:t>Thus we can determine that a graph is </a:t>
            </a:r>
            <a:r>
              <a:rPr kumimoji="1" lang="en-US" altLang="zh-CN" dirty="0" err="1" smtClean="0"/>
              <a:t>biconnected</a:t>
            </a:r>
            <a:r>
              <a:rPr kumimoji="1" lang="en-US" altLang="zh-CN" dirty="0" smtClean="0"/>
              <a:t> if we look for, but do not find any articulation points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3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DFS pre-order traversal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Two arrays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228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DFS pre-order traversal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72213" y="1825623"/>
            <a:ext cx="70008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 private void </a:t>
            </a:r>
            <a:r>
              <a:rPr lang="en-US" altLang="zh-CN" sz="2800" dirty="0" err="1"/>
              <a:t>dfs</a:t>
            </a:r>
            <a:r>
              <a:rPr lang="en-US" altLang="zh-CN" sz="2800" dirty="0"/>
              <a:t>(Graph G, 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 </a:t>
            </a:r>
            <a:r>
              <a:rPr lang="en-US" altLang="zh-CN" sz="2800" dirty="0"/>
              <a:t>v) {</a:t>
            </a:r>
          </a:p>
          <a:p>
            <a:r>
              <a:rPr lang="en-US" altLang="zh-CN" sz="2800" dirty="0" smtClean="0"/>
              <a:t>        pre[v</a:t>
            </a:r>
            <a:r>
              <a:rPr lang="en-US" altLang="zh-CN" sz="2800" dirty="0"/>
              <a:t>] = </a:t>
            </a:r>
            <a:r>
              <a:rPr lang="en-US" altLang="zh-CN" sz="2800" dirty="0" err="1"/>
              <a:t>cnt</a:t>
            </a:r>
            <a:r>
              <a:rPr lang="en-US" altLang="zh-CN" sz="2800" dirty="0" smtClean="0"/>
              <a:t>++;</a:t>
            </a:r>
            <a:endParaRPr lang="pl-PL" altLang="zh-CN" sz="2800" dirty="0" smtClean="0"/>
          </a:p>
          <a:p>
            <a:r>
              <a:rPr lang="pl-PL" altLang="zh-CN" sz="2800" dirty="0" smtClean="0"/>
              <a:t>        for (</a:t>
            </a:r>
            <a:r>
              <a:rPr lang="pl-PL" altLang="zh-CN" sz="2800" dirty="0" err="1" smtClean="0"/>
              <a:t>int</a:t>
            </a:r>
            <a:r>
              <a:rPr lang="pl-PL" altLang="zh-CN" sz="2800" dirty="0" smtClean="0"/>
              <a:t> w : </a:t>
            </a:r>
            <a:r>
              <a:rPr lang="pl-PL" altLang="zh-CN" sz="2800" dirty="0" err="1" smtClean="0"/>
              <a:t>G.adj</a:t>
            </a:r>
            <a:r>
              <a:rPr lang="pl-PL" altLang="zh-CN" sz="2800" dirty="0" smtClean="0"/>
              <a:t>(v)) {</a:t>
            </a:r>
          </a:p>
          <a:p>
            <a:r>
              <a:rPr lang="en-US" altLang="zh-CN" sz="2800" dirty="0" smtClean="0"/>
              <a:t>            </a:t>
            </a:r>
            <a:r>
              <a:rPr lang="en-US" altLang="zh-CN" sz="2800" dirty="0"/>
              <a:t>if (pre[w] == -1) {</a:t>
            </a:r>
          </a:p>
          <a:p>
            <a:r>
              <a:rPr lang="de-DE" altLang="zh-CN" sz="2800" dirty="0" smtClean="0"/>
              <a:t>                </a:t>
            </a:r>
            <a:r>
              <a:rPr lang="de-DE" altLang="zh-CN" sz="2800" dirty="0" err="1" smtClean="0"/>
              <a:t>dfs</a:t>
            </a:r>
            <a:r>
              <a:rPr lang="de-DE" altLang="zh-CN" sz="2800" dirty="0" smtClean="0"/>
              <a:t>(G</a:t>
            </a:r>
            <a:r>
              <a:rPr lang="de-DE" altLang="zh-CN" sz="2800" dirty="0"/>
              <a:t>, </a:t>
            </a:r>
            <a:r>
              <a:rPr lang="de-DE" altLang="zh-CN" sz="2800" dirty="0" err="1" smtClean="0"/>
              <a:t>w</a:t>
            </a:r>
            <a:r>
              <a:rPr lang="de-DE" altLang="zh-CN" sz="2800" dirty="0" smtClean="0"/>
              <a:t>);</a:t>
            </a:r>
          </a:p>
          <a:p>
            <a:r>
              <a:rPr lang="de-DE" altLang="zh-CN" sz="2800" dirty="0"/>
              <a:t> </a:t>
            </a:r>
            <a:r>
              <a:rPr lang="de-DE" altLang="zh-CN" sz="2800" dirty="0" smtClean="0"/>
              <a:t>      </a:t>
            </a:r>
            <a:r>
              <a:rPr lang="en-US" altLang="zh-CN" sz="2800" dirty="0" smtClean="0"/>
              <a:t>     }</a:t>
            </a:r>
            <a:endParaRPr lang="en-US" altLang="zh-CN" sz="2800" dirty="0"/>
          </a:p>
          <a:p>
            <a:r>
              <a:rPr lang="en-US" altLang="zh-CN" sz="2800" dirty="0" smtClean="0"/>
              <a:t>        }</a:t>
            </a:r>
          </a:p>
          <a:p>
            <a:r>
              <a:rPr kumimoji="1" lang="en-US" altLang="zh-CN" sz="2800" dirty="0"/>
              <a:t>}</a:t>
            </a:r>
            <a:endParaRPr kumimoji="1"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638175" y="1825623"/>
            <a:ext cx="70008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 public </a:t>
            </a:r>
            <a:r>
              <a:rPr lang="en-US" altLang="zh-CN" sz="2800" dirty="0" err="1" smtClean="0"/>
              <a:t>Biconnected</a:t>
            </a:r>
            <a:r>
              <a:rPr lang="en-US" altLang="zh-CN" sz="2800" dirty="0" smtClean="0"/>
              <a:t>(Graph G) {</a:t>
            </a:r>
          </a:p>
          <a:p>
            <a:r>
              <a:rPr lang="en-US" altLang="zh-CN" sz="2800" dirty="0" smtClean="0"/>
              <a:t>        pre = new </a:t>
            </a:r>
            <a:r>
              <a:rPr lang="en-US" altLang="zh-CN" sz="2800" dirty="0" err="1" smtClean="0"/>
              <a:t>int</a:t>
            </a:r>
            <a:r>
              <a:rPr lang="en-US" altLang="zh-CN" sz="2800" dirty="0" smtClean="0"/>
              <a:t>[G.V()];</a:t>
            </a:r>
          </a:p>
          <a:p>
            <a:r>
              <a:rPr lang="cs-CZ" altLang="zh-CN" sz="2800" dirty="0" smtClean="0"/>
              <a:t>        </a:t>
            </a:r>
            <a:r>
              <a:rPr lang="cs-CZ" altLang="zh-CN" sz="2800" dirty="0" err="1" smtClean="0"/>
              <a:t>for</a:t>
            </a:r>
            <a:r>
              <a:rPr lang="cs-CZ" altLang="zh-CN" sz="2800" dirty="0" smtClean="0"/>
              <a:t> (</a:t>
            </a:r>
            <a:r>
              <a:rPr lang="cs-CZ" altLang="zh-CN" sz="2800" dirty="0" err="1" smtClean="0"/>
              <a:t>int</a:t>
            </a:r>
            <a:r>
              <a:rPr lang="cs-CZ" altLang="zh-CN" sz="2800" dirty="0" smtClean="0"/>
              <a:t> v = 0; v &lt; G.V(); v++)</a:t>
            </a:r>
          </a:p>
          <a:p>
            <a:r>
              <a:rPr lang="cs-CZ" altLang="zh-CN" sz="2800" dirty="0" smtClean="0"/>
              <a:t>            </a:t>
            </a:r>
            <a:r>
              <a:rPr lang="cs-CZ" altLang="zh-CN" sz="2800" dirty="0" err="1" smtClean="0"/>
              <a:t>pre</a:t>
            </a:r>
            <a:r>
              <a:rPr lang="cs-CZ" altLang="zh-CN" sz="2800" dirty="0" smtClean="0"/>
              <a:t>[v] = -1;</a:t>
            </a:r>
          </a:p>
          <a:p>
            <a:r>
              <a:rPr lang="cs-CZ" altLang="zh-CN" sz="2800" dirty="0" smtClean="0"/>
              <a:t>        </a:t>
            </a:r>
            <a:r>
              <a:rPr lang="cs-CZ" altLang="zh-CN" sz="2800" dirty="0" err="1" smtClean="0"/>
              <a:t>for</a:t>
            </a:r>
            <a:r>
              <a:rPr lang="cs-CZ" altLang="zh-CN" sz="2800" dirty="0" smtClean="0"/>
              <a:t> (</a:t>
            </a:r>
            <a:r>
              <a:rPr lang="cs-CZ" altLang="zh-CN" sz="2800" dirty="0" err="1" smtClean="0"/>
              <a:t>int</a:t>
            </a:r>
            <a:r>
              <a:rPr lang="cs-CZ" altLang="zh-CN" sz="2800" dirty="0" smtClean="0"/>
              <a:t> v = 0; v &lt; G.V(); v++)</a:t>
            </a:r>
          </a:p>
          <a:p>
            <a:r>
              <a:rPr lang="en-US" altLang="zh-CN" sz="2800" dirty="0" smtClean="0"/>
              <a:t>            if (pre[v] == -1)</a:t>
            </a:r>
          </a:p>
          <a:p>
            <a:r>
              <a:rPr lang="da-DK" altLang="zh-CN" sz="2800" dirty="0" smtClean="0"/>
              <a:t>                </a:t>
            </a:r>
            <a:r>
              <a:rPr lang="da-DK" altLang="zh-CN" sz="2800" dirty="0" err="1" smtClean="0"/>
              <a:t>dfs</a:t>
            </a:r>
            <a:r>
              <a:rPr lang="da-DK" altLang="zh-CN" sz="2800" dirty="0" smtClean="0"/>
              <a:t>(G, v);</a:t>
            </a:r>
          </a:p>
          <a:p>
            <a:r>
              <a:rPr lang="da-DK" altLang="zh-CN" sz="2800" dirty="0" smtClean="0"/>
              <a:t>    }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4630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DFS pre-order traversal</a:t>
            </a:r>
            <a:endParaRPr kumimoji="1" lang="zh-CN" altLang="en-US" dirty="0"/>
          </a:p>
        </p:txBody>
      </p:sp>
      <p:grpSp>
        <p:nvGrpSpPr>
          <p:cNvPr id="79" name="组 78"/>
          <p:cNvGrpSpPr/>
          <p:nvPr/>
        </p:nvGrpSpPr>
        <p:grpSpPr>
          <a:xfrm>
            <a:off x="271992" y="1869779"/>
            <a:ext cx="4050924" cy="3379553"/>
            <a:chOff x="1167341" y="1846792"/>
            <a:chExt cx="4910666" cy="4096807"/>
          </a:xfrm>
        </p:grpSpPr>
        <p:sp>
          <p:nvSpPr>
            <p:cNvPr id="4" name="椭圆 3"/>
            <p:cNvSpPr/>
            <p:nvPr/>
          </p:nvSpPr>
          <p:spPr>
            <a:xfrm>
              <a:off x="1167341" y="549116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4638674" y="1846792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862669" y="3138489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1167341" y="1846792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4638674" y="549116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2548731" y="4822295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5625571" y="2398184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62705" y="2299228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075783" y="357875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4186238" y="446034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2096295" y="4007907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191154" y="3585895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5625571" y="3462599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线连接符 18"/>
            <p:cNvCxnSpPr>
              <a:stCxn id="8" idx="4"/>
              <a:endCxn id="4" idx="0"/>
            </p:cNvCxnSpPr>
            <p:nvPr/>
          </p:nvCxnSpPr>
          <p:spPr>
            <a:xfrm>
              <a:off x="1393559" y="2299228"/>
              <a:ext cx="0" cy="3191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>
              <a:stCxn id="9" idx="2"/>
              <a:endCxn id="4" idx="6"/>
            </p:cNvCxnSpPr>
            <p:nvPr/>
          </p:nvCxnSpPr>
          <p:spPr>
            <a:xfrm flipH="1">
              <a:off x="1619777" y="5717381"/>
              <a:ext cx="301889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>
              <a:stCxn id="6" idx="4"/>
              <a:endCxn id="9" idx="0"/>
            </p:cNvCxnSpPr>
            <p:nvPr/>
          </p:nvCxnSpPr>
          <p:spPr>
            <a:xfrm>
              <a:off x="4864892" y="2299228"/>
              <a:ext cx="0" cy="3191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>
              <a:stCxn id="6" idx="2"/>
              <a:endCxn id="8" idx="6"/>
            </p:cNvCxnSpPr>
            <p:nvPr/>
          </p:nvCxnSpPr>
          <p:spPr>
            <a:xfrm flipH="1">
              <a:off x="1619777" y="2073010"/>
              <a:ext cx="301889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6" idx="3"/>
              <a:endCxn id="12" idx="6"/>
            </p:cNvCxnSpPr>
            <p:nvPr/>
          </p:nvCxnSpPr>
          <p:spPr>
            <a:xfrm flipH="1">
              <a:off x="2615141" y="2232970"/>
              <a:ext cx="2089791" cy="2924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>
              <a:stCxn id="8" idx="5"/>
              <a:endCxn id="12" idx="2"/>
            </p:cNvCxnSpPr>
            <p:nvPr/>
          </p:nvCxnSpPr>
          <p:spPr>
            <a:xfrm>
              <a:off x="1553519" y="2232970"/>
              <a:ext cx="609186" cy="2924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>
              <a:stCxn id="8" idx="5"/>
              <a:endCxn id="7" idx="1"/>
            </p:cNvCxnSpPr>
            <p:nvPr/>
          </p:nvCxnSpPr>
          <p:spPr>
            <a:xfrm>
              <a:off x="1553519" y="2232970"/>
              <a:ext cx="375408" cy="9717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>
              <a:stCxn id="6" idx="3"/>
              <a:endCxn id="13" idx="7"/>
            </p:cNvCxnSpPr>
            <p:nvPr/>
          </p:nvCxnSpPr>
          <p:spPr>
            <a:xfrm flipH="1">
              <a:off x="3461961" y="2232970"/>
              <a:ext cx="1242971" cy="14120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>
              <a:stCxn id="6" idx="3"/>
              <a:endCxn id="16" idx="0"/>
            </p:cNvCxnSpPr>
            <p:nvPr/>
          </p:nvCxnSpPr>
          <p:spPr>
            <a:xfrm flipH="1">
              <a:off x="4417372" y="2232970"/>
              <a:ext cx="287560" cy="13529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>
              <a:stCxn id="16" idx="2"/>
              <a:endCxn id="13" idx="6"/>
            </p:cNvCxnSpPr>
            <p:nvPr/>
          </p:nvCxnSpPr>
          <p:spPr>
            <a:xfrm flipH="1" flipV="1">
              <a:off x="3528219" y="3804971"/>
              <a:ext cx="662935" cy="71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>
              <a:stCxn id="16" idx="4"/>
              <a:endCxn id="14" idx="0"/>
            </p:cNvCxnSpPr>
            <p:nvPr/>
          </p:nvCxnSpPr>
          <p:spPr>
            <a:xfrm flipH="1">
              <a:off x="4412456" y="4038331"/>
              <a:ext cx="4916" cy="4220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>
              <a:stCxn id="14" idx="1"/>
              <a:endCxn id="13" idx="5"/>
            </p:cNvCxnSpPr>
            <p:nvPr/>
          </p:nvCxnSpPr>
          <p:spPr>
            <a:xfrm flipH="1" flipV="1">
              <a:off x="3461961" y="3964931"/>
              <a:ext cx="790535" cy="561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>
              <a:stCxn id="13" idx="2"/>
              <a:endCxn id="15" idx="6"/>
            </p:cNvCxnSpPr>
            <p:nvPr/>
          </p:nvCxnSpPr>
          <p:spPr>
            <a:xfrm flipH="1">
              <a:off x="2548731" y="3804971"/>
              <a:ext cx="527052" cy="4291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>
              <a:stCxn id="10" idx="2"/>
              <a:endCxn id="4" idx="7"/>
            </p:cNvCxnSpPr>
            <p:nvPr/>
          </p:nvCxnSpPr>
          <p:spPr>
            <a:xfrm flipH="1">
              <a:off x="1553519" y="5048513"/>
              <a:ext cx="995212" cy="5089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>
              <a:stCxn id="10" idx="6"/>
              <a:endCxn id="9" idx="1"/>
            </p:cNvCxnSpPr>
            <p:nvPr/>
          </p:nvCxnSpPr>
          <p:spPr>
            <a:xfrm>
              <a:off x="3001167" y="5048513"/>
              <a:ext cx="1703765" cy="5089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>
              <a:stCxn id="6" idx="5"/>
              <a:endCxn id="11" idx="1"/>
            </p:cNvCxnSpPr>
            <p:nvPr/>
          </p:nvCxnSpPr>
          <p:spPr>
            <a:xfrm>
              <a:off x="5024852" y="2232970"/>
              <a:ext cx="666977" cy="2314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>
              <a:stCxn id="6" idx="5"/>
              <a:endCxn id="17" idx="1"/>
            </p:cNvCxnSpPr>
            <p:nvPr/>
          </p:nvCxnSpPr>
          <p:spPr>
            <a:xfrm>
              <a:off x="5024852" y="2232970"/>
              <a:ext cx="666977" cy="1295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>
              <a:stCxn id="11" idx="4"/>
              <a:endCxn id="17" idx="0"/>
            </p:cNvCxnSpPr>
            <p:nvPr/>
          </p:nvCxnSpPr>
          <p:spPr>
            <a:xfrm>
              <a:off x="5851789" y="2850620"/>
              <a:ext cx="0" cy="6119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组 176"/>
          <p:cNvGrpSpPr/>
          <p:nvPr/>
        </p:nvGrpSpPr>
        <p:grpSpPr>
          <a:xfrm>
            <a:off x="4695239" y="1294808"/>
            <a:ext cx="3012541" cy="5461902"/>
            <a:chOff x="7473787" y="1110019"/>
            <a:chExt cx="3012541" cy="5461902"/>
          </a:xfrm>
        </p:grpSpPr>
        <p:sp>
          <p:nvSpPr>
            <p:cNvPr id="80" name="椭圆 79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直线连接符 92"/>
            <p:cNvCxnSpPr>
              <a:stCxn id="80" idx="3"/>
              <a:endCxn id="81" idx="7"/>
            </p:cNvCxnSpPr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线连接符 95"/>
            <p:cNvCxnSpPr>
              <a:stCxn id="80" idx="5"/>
              <a:endCxn id="82" idx="1"/>
            </p:cNvCxnSpPr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>
              <a:stCxn id="83" idx="0"/>
              <a:endCxn id="81" idx="4"/>
            </p:cNvCxnSpPr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>
              <a:stCxn id="84" idx="7"/>
              <a:endCxn id="83" idx="3"/>
            </p:cNvCxnSpPr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>
              <a:stCxn id="85" idx="1"/>
              <a:endCxn id="83" idx="5"/>
            </p:cNvCxnSpPr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>
              <a:stCxn id="86" idx="0"/>
              <a:endCxn id="85" idx="3"/>
            </p:cNvCxnSpPr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>
              <a:stCxn id="88" idx="0"/>
              <a:endCxn id="85" idx="5"/>
            </p:cNvCxnSpPr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>
              <a:stCxn id="85" idx="4"/>
              <a:endCxn id="87" idx="0"/>
            </p:cNvCxnSpPr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线连接符 117"/>
            <p:cNvCxnSpPr>
              <a:stCxn id="89" idx="0"/>
              <a:endCxn id="86" idx="4"/>
            </p:cNvCxnSpPr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线连接符 120"/>
            <p:cNvCxnSpPr>
              <a:stCxn id="90" idx="0"/>
              <a:endCxn id="89" idx="4"/>
            </p:cNvCxnSpPr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线连接符 123"/>
            <p:cNvCxnSpPr>
              <a:stCxn id="91" idx="0"/>
              <a:endCxn id="90" idx="4"/>
            </p:cNvCxnSpPr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线连接符 126"/>
            <p:cNvCxnSpPr>
              <a:stCxn id="92" idx="1"/>
              <a:endCxn id="87" idx="5"/>
            </p:cNvCxnSpPr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线连接符 129"/>
            <p:cNvCxnSpPr>
              <a:stCxn id="84" idx="0"/>
              <a:endCxn id="81" idx="3"/>
            </p:cNvCxnSpPr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线连接符 132"/>
            <p:cNvCxnSpPr>
              <a:stCxn id="85" idx="0"/>
              <a:endCxn id="80" idx="4"/>
            </p:cNvCxnSpPr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线连接符 135"/>
            <p:cNvCxnSpPr>
              <a:stCxn id="88" idx="0"/>
              <a:endCxn id="80" idx="4"/>
            </p:cNvCxnSpPr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线连接符 138"/>
            <p:cNvCxnSpPr>
              <a:stCxn id="90" idx="7"/>
              <a:endCxn id="85" idx="4"/>
            </p:cNvCxnSpPr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线连接符 147"/>
            <p:cNvCxnSpPr>
              <a:stCxn id="92" idx="0"/>
              <a:endCxn id="85" idx="4"/>
            </p:cNvCxnSpPr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曲线连接符 171"/>
            <p:cNvCxnSpPr>
              <a:stCxn id="90" idx="2"/>
              <a:endCxn id="86" idx="2"/>
            </p:cNvCxnSpPr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文本框 178"/>
          <p:cNvSpPr txBox="1"/>
          <p:nvPr/>
        </p:nvSpPr>
        <p:spPr>
          <a:xfrm>
            <a:off x="7626173" y="2905654"/>
            <a:ext cx="48752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 private void </a:t>
            </a:r>
            <a:r>
              <a:rPr lang="en-US" altLang="zh-CN" sz="2400" dirty="0" err="1"/>
              <a:t>dfs</a:t>
            </a:r>
            <a:r>
              <a:rPr lang="en-US" altLang="zh-CN" sz="2400" dirty="0"/>
              <a:t>(Graph G, </a:t>
            </a: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v) {</a:t>
            </a:r>
          </a:p>
          <a:p>
            <a:r>
              <a:rPr lang="en-US" altLang="zh-CN" sz="2400" dirty="0" smtClean="0"/>
              <a:t>        pre[v</a:t>
            </a:r>
            <a:r>
              <a:rPr lang="en-US" altLang="zh-CN" sz="2400" dirty="0"/>
              <a:t>] = </a:t>
            </a:r>
            <a:r>
              <a:rPr lang="en-US" altLang="zh-CN" sz="2400" dirty="0" err="1"/>
              <a:t>cnt</a:t>
            </a:r>
            <a:r>
              <a:rPr lang="en-US" altLang="zh-CN" sz="2400" dirty="0" smtClean="0"/>
              <a:t>++;</a:t>
            </a:r>
            <a:endParaRPr lang="pl-PL" altLang="zh-CN" sz="2400" dirty="0" smtClean="0"/>
          </a:p>
          <a:p>
            <a:r>
              <a:rPr lang="pl-PL" altLang="zh-CN" sz="2400" dirty="0" smtClean="0"/>
              <a:t>        for (</a:t>
            </a:r>
            <a:r>
              <a:rPr lang="pl-PL" altLang="zh-CN" sz="2400" dirty="0" err="1" smtClean="0"/>
              <a:t>int</a:t>
            </a:r>
            <a:r>
              <a:rPr lang="pl-PL" altLang="zh-CN" sz="2400" dirty="0" smtClean="0"/>
              <a:t> w : </a:t>
            </a:r>
            <a:r>
              <a:rPr lang="pl-PL" altLang="zh-CN" sz="2400" dirty="0" err="1" smtClean="0"/>
              <a:t>G.adj</a:t>
            </a:r>
            <a:r>
              <a:rPr lang="pl-PL" altLang="zh-CN" sz="2400" dirty="0" smtClean="0"/>
              <a:t>(v)) {</a:t>
            </a:r>
          </a:p>
          <a:p>
            <a:r>
              <a:rPr lang="en-US" altLang="zh-CN" sz="2400" dirty="0" smtClean="0"/>
              <a:t>            </a:t>
            </a:r>
            <a:r>
              <a:rPr lang="en-US" altLang="zh-CN" sz="2400" dirty="0"/>
              <a:t>if (pre[w] == -1) {</a:t>
            </a:r>
          </a:p>
          <a:p>
            <a:r>
              <a:rPr lang="de-DE" altLang="zh-CN" sz="2400" dirty="0" smtClean="0"/>
              <a:t>                </a:t>
            </a:r>
            <a:r>
              <a:rPr lang="de-DE" altLang="zh-CN" sz="2400" dirty="0" err="1" smtClean="0"/>
              <a:t>dfs</a:t>
            </a:r>
            <a:r>
              <a:rPr lang="de-DE" altLang="zh-CN" sz="2400" dirty="0" smtClean="0"/>
              <a:t>(G</a:t>
            </a:r>
            <a:r>
              <a:rPr lang="de-DE" altLang="zh-CN" sz="2400" dirty="0"/>
              <a:t>, </a:t>
            </a:r>
            <a:r>
              <a:rPr lang="de-DE" altLang="zh-CN" sz="2400" dirty="0" err="1" smtClean="0"/>
              <a:t>w</a:t>
            </a:r>
            <a:r>
              <a:rPr lang="de-DE" altLang="zh-CN" sz="2400" dirty="0" smtClean="0"/>
              <a:t>);</a:t>
            </a:r>
          </a:p>
          <a:p>
            <a:r>
              <a:rPr lang="de-DE" altLang="zh-CN" sz="2400" dirty="0"/>
              <a:t> </a:t>
            </a:r>
            <a:r>
              <a:rPr lang="de-DE" altLang="zh-CN" sz="2400" dirty="0" smtClean="0"/>
              <a:t>      </a:t>
            </a:r>
            <a:r>
              <a:rPr lang="en-US" altLang="zh-CN" sz="2400" dirty="0" smtClean="0"/>
              <a:t>     }</a:t>
            </a:r>
            <a:endParaRPr lang="en-US" altLang="zh-CN" sz="2400" dirty="0"/>
          </a:p>
          <a:p>
            <a:r>
              <a:rPr lang="en-US" altLang="zh-CN" sz="2400" dirty="0" smtClean="0"/>
              <a:t>        }</a:t>
            </a:r>
          </a:p>
          <a:p>
            <a:r>
              <a:rPr kumimoji="1" lang="en-US" altLang="zh-CN" sz="2400" dirty="0"/>
              <a:t>}</a:t>
            </a: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751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DFS pre-order traversal</a:t>
            </a:r>
            <a:endParaRPr kumimoji="1" lang="zh-CN" altLang="en-US" dirty="0"/>
          </a:p>
        </p:txBody>
      </p:sp>
      <p:grpSp>
        <p:nvGrpSpPr>
          <p:cNvPr id="79" name="组 78"/>
          <p:cNvGrpSpPr/>
          <p:nvPr/>
        </p:nvGrpSpPr>
        <p:grpSpPr>
          <a:xfrm>
            <a:off x="271992" y="1869779"/>
            <a:ext cx="4050924" cy="3379553"/>
            <a:chOff x="1167341" y="1846792"/>
            <a:chExt cx="4910666" cy="4096807"/>
          </a:xfrm>
        </p:grpSpPr>
        <p:sp>
          <p:nvSpPr>
            <p:cNvPr id="4" name="椭圆 3"/>
            <p:cNvSpPr/>
            <p:nvPr/>
          </p:nvSpPr>
          <p:spPr>
            <a:xfrm>
              <a:off x="1167341" y="549116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4638674" y="1846792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862669" y="3138489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1167341" y="1846792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4638674" y="549116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2548731" y="4822295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5625571" y="2398184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2162705" y="2299228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3075783" y="357875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4186238" y="4460343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2096295" y="4007907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4191154" y="3585895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5625571" y="3462599"/>
              <a:ext cx="452436" cy="45243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线连接符 18"/>
            <p:cNvCxnSpPr>
              <a:stCxn id="8" idx="4"/>
              <a:endCxn id="4" idx="0"/>
            </p:cNvCxnSpPr>
            <p:nvPr/>
          </p:nvCxnSpPr>
          <p:spPr>
            <a:xfrm>
              <a:off x="1393559" y="2299228"/>
              <a:ext cx="0" cy="3191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>
              <a:stCxn id="9" idx="2"/>
              <a:endCxn id="4" idx="6"/>
            </p:cNvCxnSpPr>
            <p:nvPr/>
          </p:nvCxnSpPr>
          <p:spPr>
            <a:xfrm flipH="1">
              <a:off x="1619777" y="5717381"/>
              <a:ext cx="301889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>
              <a:stCxn id="6" idx="4"/>
              <a:endCxn id="9" idx="0"/>
            </p:cNvCxnSpPr>
            <p:nvPr/>
          </p:nvCxnSpPr>
          <p:spPr>
            <a:xfrm>
              <a:off x="4864892" y="2299228"/>
              <a:ext cx="0" cy="3191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>
              <a:stCxn id="6" idx="2"/>
              <a:endCxn id="8" idx="6"/>
            </p:cNvCxnSpPr>
            <p:nvPr/>
          </p:nvCxnSpPr>
          <p:spPr>
            <a:xfrm flipH="1">
              <a:off x="1619777" y="2073010"/>
              <a:ext cx="301889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6" idx="3"/>
              <a:endCxn id="12" idx="6"/>
            </p:cNvCxnSpPr>
            <p:nvPr/>
          </p:nvCxnSpPr>
          <p:spPr>
            <a:xfrm flipH="1">
              <a:off x="2615141" y="2232970"/>
              <a:ext cx="2089791" cy="2924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>
              <a:stCxn id="8" idx="5"/>
              <a:endCxn id="12" idx="2"/>
            </p:cNvCxnSpPr>
            <p:nvPr/>
          </p:nvCxnSpPr>
          <p:spPr>
            <a:xfrm>
              <a:off x="1553519" y="2232970"/>
              <a:ext cx="609186" cy="2924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线连接符 35"/>
            <p:cNvCxnSpPr>
              <a:stCxn id="8" idx="5"/>
              <a:endCxn id="7" idx="1"/>
            </p:cNvCxnSpPr>
            <p:nvPr/>
          </p:nvCxnSpPr>
          <p:spPr>
            <a:xfrm>
              <a:off x="1553519" y="2232970"/>
              <a:ext cx="375408" cy="9717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线连接符 38"/>
            <p:cNvCxnSpPr>
              <a:stCxn id="6" idx="3"/>
              <a:endCxn id="13" idx="7"/>
            </p:cNvCxnSpPr>
            <p:nvPr/>
          </p:nvCxnSpPr>
          <p:spPr>
            <a:xfrm flipH="1">
              <a:off x="3461961" y="2232970"/>
              <a:ext cx="1242971" cy="14120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线连接符 41"/>
            <p:cNvCxnSpPr>
              <a:stCxn id="6" idx="3"/>
              <a:endCxn id="16" idx="0"/>
            </p:cNvCxnSpPr>
            <p:nvPr/>
          </p:nvCxnSpPr>
          <p:spPr>
            <a:xfrm flipH="1">
              <a:off x="4417372" y="2232970"/>
              <a:ext cx="287560" cy="13529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线连接符 44"/>
            <p:cNvCxnSpPr>
              <a:stCxn id="16" idx="2"/>
              <a:endCxn id="13" idx="6"/>
            </p:cNvCxnSpPr>
            <p:nvPr/>
          </p:nvCxnSpPr>
          <p:spPr>
            <a:xfrm flipH="1" flipV="1">
              <a:off x="3528219" y="3804971"/>
              <a:ext cx="662935" cy="71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>
              <a:stCxn id="16" idx="4"/>
              <a:endCxn id="14" idx="0"/>
            </p:cNvCxnSpPr>
            <p:nvPr/>
          </p:nvCxnSpPr>
          <p:spPr>
            <a:xfrm flipH="1">
              <a:off x="4412456" y="4038331"/>
              <a:ext cx="4916" cy="42201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>
              <a:stCxn id="14" idx="1"/>
              <a:endCxn id="13" idx="5"/>
            </p:cNvCxnSpPr>
            <p:nvPr/>
          </p:nvCxnSpPr>
          <p:spPr>
            <a:xfrm flipH="1" flipV="1">
              <a:off x="3461961" y="3964931"/>
              <a:ext cx="790535" cy="5616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线连接符 53"/>
            <p:cNvCxnSpPr>
              <a:stCxn id="13" idx="2"/>
              <a:endCxn id="15" idx="6"/>
            </p:cNvCxnSpPr>
            <p:nvPr/>
          </p:nvCxnSpPr>
          <p:spPr>
            <a:xfrm flipH="1">
              <a:off x="2548731" y="3804971"/>
              <a:ext cx="527052" cy="4291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线连接符 56"/>
            <p:cNvCxnSpPr>
              <a:stCxn id="10" idx="2"/>
              <a:endCxn id="4" idx="7"/>
            </p:cNvCxnSpPr>
            <p:nvPr/>
          </p:nvCxnSpPr>
          <p:spPr>
            <a:xfrm flipH="1">
              <a:off x="1553519" y="5048513"/>
              <a:ext cx="995212" cy="5089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线连接符 59"/>
            <p:cNvCxnSpPr>
              <a:stCxn id="10" idx="6"/>
              <a:endCxn id="9" idx="1"/>
            </p:cNvCxnSpPr>
            <p:nvPr/>
          </p:nvCxnSpPr>
          <p:spPr>
            <a:xfrm>
              <a:off x="3001167" y="5048513"/>
              <a:ext cx="1703765" cy="5089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线连接符 69"/>
            <p:cNvCxnSpPr>
              <a:stCxn id="6" idx="5"/>
              <a:endCxn id="11" idx="1"/>
            </p:cNvCxnSpPr>
            <p:nvPr/>
          </p:nvCxnSpPr>
          <p:spPr>
            <a:xfrm>
              <a:off x="5024852" y="2232970"/>
              <a:ext cx="666977" cy="2314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线连接符 72"/>
            <p:cNvCxnSpPr>
              <a:stCxn id="6" idx="5"/>
              <a:endCxn id="17" idx="1"/>
            </p:cNvCxnSpPr>
            <p:nvPr/>
          </p:nvCxnSpPr>
          <p:spPr>
            <a:xfrm>
              <a:off x="5024852" y="2232970"/>
              <a:ext cx="666977" cy="12958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>
              <a:stCxn id="11" idx="4"/>
              <a:endCxn id="17" idx="0"/>
            </p:cNvCxnSpPr>
            <p:nvPr/>
          </p:nvCxnSpPr>
          <p:spPr>
            <a:xfrm>
              <a:off x="5851789" y="2850620"/>
              <a:ext cx="0" cy="6119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7" name="组 176"/>
          <p:cNvGrpSpPr/>
          <p:nvPr/>
        </p:nvGrpSpPr>
        <p:grpSpPr>
          <a:xfrm>
            <a:off x="4695239" y="1294808"/>
            <a:ext cx="3012541" cy="5461902"/>
            <a:chOff x="7473787" y="1110019"/>
            <a:chExt cx="3012541" cy="5461902"/>
          </a:xfrm>
        </p:grpSpPr>
        <p:sp>
          <p:nvSpPr>
            <p:cNvPr id="80" name="椭圆 79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93" name="直线连接符 92"/>
            <p:cNvCxnSpPr>
              <a:stCxn id="80" idx="3"/>
              <a:endCxn id="81" idx="7"/>
            </p:cNvCxnSpPr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线连接符 95"/>
            <p:cNvCxnSpPr>
              <a:stCxn id="80" idx="5"/>
              <a:endCxn id="82" idx="1"/>
            </p:cNvCxnSpPr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>
              <a:stCxn id="83" idx="0"/>
              <a:endCxn id="81" idx="4"/>
            </p:cNvCxnSpPr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>
              <a:stCxn id="84" idx="7"/>
              <a:endCxn id="83" idx="3"/>
            </p:cNvCxnSpPr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线连接符 104"/>
            <p:cNvCxnSpPr>
              <a:stCxn id="85" idx="1"/>
              <a:endCxn id="83" idx="5"/>
            </p:cNvCxnSpPr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>
              <a:stCxn id="86" idx="0"/>
              <a:endCxn id="85" idx="3"/>
            </p:cNvCxnSpPr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线连接符 111"/>
            <p:cNvCxnSpPr>
              <a:stCxn id="88" idx="0"/>
              <a:endCxn id="85" idx="5"/>
            </p:cNvCxnSpPr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线连接符 114"/>
            <p:cNvCxnSpPr>
              <a:stCxn id="85" idx="4"/>
              <a:endCxn id="87" idx="0"/>
            </p:cNvCxnSpPr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线连接符 117"/>
            <p:cNvCxnSpPr>
              <a:stCxn id="89" idx="0"/>
              <a:endCxn id="86" idx="4"/>
            </p:cNvCxnSpPr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线连接符 120"/>
            <p:cNvCxnSpPr>
              <a:stCxn id="90" idx="0"/>
              <a:endCxn id="89" idx="4"/>
            </p:cNvCxnSpPr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线连接符 123"/>
            <p:cNvCxnSpPr>
              <a:stCxn id="91" idx="0"/>
              <a:endCxn id="90" idx="4"/>
            </p:cNvCxnSpPr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线连接符 126"/>
            <p:cNvCxnSpPr>
              <a:stCxn id="92" idx="1"/>
              <a:endCxn id="87" idx="5"/>
            </p:cNvCxnSpPr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线连接符 129"/>
            <p:cNvCxnSpPr>
              <a:stCxn id="84" idx="0"/>
              <a:endCxn id="81" idx="3"/>
            </p:cNvCxnSpPr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线连接符 132"/>
            <p:cNvCxnSpPr>
              <a:stCxn id="85" idx="0"/>
              <a:endCxn id="80" idx="4"/>
            </p:cNvCxnSpPr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线连接符 135"/>
            <p:cNvCxnSpPr>
              <a:stCxn id="88" idx="0"/>
              <a:endCxn id="80" idx="4"/>
            </p:cNvCxnSpPr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线连接符 138"/>
            <p:cNvCxnSpPr>
              <a:stCxn id="90" idx="7"/>
              <a:endCxn id="85" idx="4"/>
            </p:cNvCxnSpPr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线连接符 147"/>
            <p:cNvCxnSpPr>
              <a:stCxn id="92" idx="0"/>
              <a:endCxn id="85" idx="4"/>
            </p:cNvCxnSpPr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曲线连接符 171"/>
            <p:cNvCxnSpPr>
              <a:stCxn id="90" idx="2"/>
              <a:endCxn id="86" idx="2"/>
            </p:cNvCxnSpPr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文本框 178"/>
          <p:cNvSpPr txBox="1"/>
          <p:nvPr/>
        </p:nvSpPr>
        <p:spPr>
          <a:xfrm>
            <a:off x="7626173" y="2905654"/>
            <a:ext cx="487526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 private void </a:t>
            </a:r>
            <a:r>
              <a:rPr lang="en-US" altLang="zh-CN" sz="2400" dirty="0" err="1"/>
              <a:t>dfs</a:t>
            </a:r>
            <a:r>
              <a:rPr lang="en-US" altLang="zh-CN" sz="2400" dirty="0"/>
              <a:t>(Graph G, </a:t>
            </a:r>
            <a:r>
              <a:rPr lang="en-US" altLang="zh-CN" sz="2400" dirty="0" err="1" smtClean="0"/>
              <a:t>int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v) {</a:t>
            </a:r>
          </a:p>
          <a:p>
            <a:r>
              <a:rPr lang="en-US" altLang="zh-CN" sz="2400" dirty="0" smtClean="0"/>
              <a:t>        pre[v</a:t>
            </a:r>
            <a:r>
              <a:rPr lang="en-US" altLang="zh-CN" sz="2400" dirty="0"/>
              <a:t>] = </a:t>
            </a:r>
            <a:r>
              <a:rPr lang="en-US" altLang="zh-CN" sz="2400" dirty="0" err="1"/>
              <a:t>cnt</a:t>
            </a:r>
            <a:r>
              <a:rPr lang="en-US" altLang="zh-CN" sz="2400" dirty="0" smtClean="0"/>
              <a:t>++;</a:t>
            </a:r>
            <a:endParaRPr lang="pl-PL" altLang="zh-CN" sz="2400" dirty="0" smtClean="0"/>
          </a:p>
          <a:p>
            <a:r>
              <a:rPr lang="pl-PL" altLang="zh-CN" sz="2400" dirty="0" smtClean="0"/>
              <a:t>        for (</a:t>
            </a:r>
            <a:r>
              <a:rPr lang="pl-PL" altLang="zh-CN" sz="2400" dirty="0" err="1" smtClean="0"/>
              <a:t>int</a:t>
            </a:r>
            <a:r>
              <a:rPr lang="pl-PL" altLang="zh-CN" sz="2400" dirty="0" smtClean="0"/>
              <a:t> w : </a:t>
            </a:r>
            <a:r>
              <a:rPr lang="pl-PL" altLang="zh-CN" sz="2400" dirty="0" err="1" smtClean="0"/>
              <a:t>G.adj</a:t>
            </a:r>
            <a:r>
              <a:rPr lang="pl-PL" altLang="zh-CN" sz="2400" dirty="0" smtClean="0"/>
              <a:t>(v)) {</a:t>
            </a:r>
          </a:p>
          <a:p>
            <a:r>
              <a:rPr lang="en-US" altLang="zh-CN" sz="2400" dirty="0" smtClean="0"/>
              <a:t>            </a:t>
            </a:r>
            <a:r>
              <a:rPr lang="en-US" altLang="zh-CN" sz="2400" dirty="0"/>
              <a:t>if (pre[w] == -1) {</a:t>
            </a:r>
          </a:p>
          <a:p>
            <a:r>
              <a:rPr lang="de-DE" altLang="zh-CN" sz="2400" dirty="0" smtClean="0"/>
              <a:t>                </a:t>
            </a:r>
            <a:r>
              <a:rPr lang="de-DE" altLang="zh-CN" sz="2400" dirty="0" err="1" smtClean="0"/>
              <a:t>dfs</a:t>
            </a:r>
            <a:r>
              <a:rPr lang="de-DE" altLang="zh-CN" sz="2400" dirty="0" smtClean="0"/>
              <a:t>(G</a:t>
            </a:r>
            <a:r>
              <a:rPr lang="de-DE" altLang="zh-CN" sz="2400" dirty="0"/>
              <a:t>, </a:t>
            </a:r>
            <a:r>
              <a:rPr lang="de-DE" altLang="zh-CN" sz="2400" dirty="0" err="1" smtClean="0"/>
              <a:t>w</a:t>
            </a:r>
            <a:r>
              <a:rPr lang="de-DE" altLang="zh-CN" sz="2400" dirty="0" smtClean="0"/>
              <a:t>);</a:t>
            </a:r>
          </a:p>
          <a:p>
            <a:r>
              <a:rPr lang="de-DE" altLang="zh-CN" sz="2400" dirty="0"/>
              <a:t> </a:t>
            </a:r>
            <a:r>
              <a:rPr lang="de-DE" altLang="zh-CN" sz="2400" dirty="0" smtClean="0"/>
              <a:t>      </a:t>
            </a:r>
            <a:r>
              <a:rPr lang="en-US" altLang="zh-CN" sz="2400" dirty="0" smtClean="0"/>
              <a:t>     }</a:t>
            </a:r>
            <a:endParaRPr lang="en-US" altLang="zh-CN" sz="2400" dirty="0"/>
          </a:p>
          <a:p>
            <a:r>
              <a:rPr lang="en-US" altLang="zh-CN" sz="2400" dirty="0" smtClean="0"/>
              <a:t>        }</a:t>
            </a:r>
          </a:p>
          <a:p>
            <a:r>
              <a:rPr kumimoji="1" lang="en-US" altLang="zh-CN" sz="2400" dirty="0"/>
              <a:t>}</a:t>
            </a:r>
            <a:endParaRPr kumimoji="1" lang="zh-CN" altLang="en-US" sz="24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54903"/>
              </p:ext>
            </p:extLst>
          </p:nvPr>
        </p:nvGraphicFramePr>
        <p:xfrm>
          <a:off x="6096000" y="6092621"/>
          <a:ext cx="60153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</a:tblGrid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6096000" y="5732989"/>
            <a:ext cx="173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</a:t>
            </a:r>
            <a:r>
              <a:rPr kumimoji="1" lang="en-US" altLang="zh-CN" dirty="0" smtClean="0"/>
              <a:t>re:</a:t>
            </a:r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9633857" y="5641025"/>
            <a:ext cx="1943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1-based counting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126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7395892" cy="4351338"/>
          </a:xfrm>
        </p:spPr>
        <p:txBody>
          <a:bodyPr/>
          <a:lstStyle/>
          <a:p>
            <a:r>
              <a:rPr kumimoji="1" lang="en-US" altLang="zh-CN" dirty="0" smtClean="0"/>
              <a:t>DFS pre-order traversal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Two arrays – pre[]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pre-order traversal order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pre[M]==3 means M is the 3rd node we visit</a:t>
            </a:r>
          </a:p>
          <a:p>
            <a:pPr lvl="1"/>
            <a:endParaRPr kumimoji="1" lang="en-US" altLang="zh-CN" dirty="0"/>
          </a:p>
          <a:p>
            <a:pPr lvl="1"/>
            <a:r>
              <a:rPr kumimoji="1" lang="en-US" altLang="zh-CN" dirty="0" smtClean="0"/>
              <a:t>Node close to root should have smaller traversal order number</a:t>
            </a:r>
            <a:endParaRPr kumimoji="1" lang="zh-CN" altLang="en-US" dirty="0"/>
          </a:p>
        </p:txBody>
      </p:sp>
      <p:grpSp>
        <p:nvGrpSpPr>
          <p:cNvPr id="4" name="组 3"/>
          <p:cNvGrpSpPr/>
          <p:nvPr/>
        </p:nvGrpSpPr>
        <p:grpSpPr>
          <a:xfrm>
            <a:off x="8594525" y="271087"/>
            <a:ext cx="3012541" cy="5461902"/>
            <a:chOff x="7473787" y="1110019"/>
            <a:chExt cx="3012541" cy="5461902"/>
          </a:xfrm>
        </p:grpSpPr>
        <p:sp>
          <p:nvSpPr>
            <p:cNvPr id="5" name="椭圆 4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线连接符 17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曲线连接符 34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999871"/>
              </p:ext>
            </p:extLst>
          </p:nvPr>
        </p:nvGraphicFramePr>
        <p:xfrm>
          <a:off x="6096000" y="6092621"/>
          <a:ext cx="60153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  <a:gridCol w="462720"/>
              </a:tblGrid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7" name="文本框 36"/>
          <p:cNvSpPr txBox="1"/>
          <p:nvPr/>
        </p:nvSpPr>
        <p:spPr>
          <a:xfrm>
            <a:off x="6096000" y="5732989"/>
            <a:ext cx="173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p</a:t>
            </a:r>
            <a:r>
              <a:rPr kumimoji="1" lang="en-US" altLang="zh-CN" dirty="0" smtClean="0"/>
              <a:t>re: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313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Spanning tree edges</a:t>
            </a:r>
            <a:endParaRPr kumimoji="1" lang="en-US" altLang="zh-CN" dirty="0"/>
          </a:p>
          <a:p>
            <a:r>
              <a:rPr kumimoji="1" lang="en-US" altLang="zh-CN" dirty="0" smtClean="0"/>
              <a:t>Back edges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110259" y="2792483"/>
            <a:ext cx="59150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 private void </a:t>
            </a:r>
            <a:r>
              <a:rPr lang="en-US" altLang="zh-CN" sz="2000" dirty="0" err="1"/>
              <a:t>dfs</a:t>
            </a:r>
            <a:r>
              <a:rPr lang="en-US" altLang="zh-CN" sz="2000" dirty="0"/>
              <a:t>(Graph G, </a:t>
            </a:r>
            <a:r>
              <a:rPr lang="en-US" altLang="zh-CN" sz="2000" dirty="0" err="1" smtClean="0"/>
              <a:t>int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v) {</a:t>
            </a:r>
          </a:p>
          <a:p>
            <a:r>
              <a:rPr lang="en-US" altLang="zh-CN" sz="2000" dirty="0" smtClean="0"/>
              <a:t>        pre[v</a:t>
            </a:r>
            <a:r>
              <a:rPr lang="en-US" altLang="zh-CN" sz="2000" dirty="0"/>
              <a:t>] = </a:t>
            </a:r>
            <a:r>
              <a:rPr lang="en-US" altLang="zh-CN" sz="2000" dirty="0" err="1"/>
              <a:t>cnt</a:t>
            </a:r>
            <a:r>
              <a:rPr lang="en-US" altLang="zh-CN" sz="2000" dirty="0" smtClean="0"/>
              <a:t>++;</a:t>
            </a:r>
            <a:endParaRPr lang="pl-PL" altLang="zh-CN" sz="2000" dirty="0" smtClean="0"/>
          </a:p>
          <a:p>
            <a:r>
              <a:rPr lang="pl-PL" altLang="zh-CN" sz="2000" dirty="0" smtClean="0"/>
              <a:t>        for (</a:t>
            </a:r>
            <a:r>
              <a:rPr lang="pl-PL" altLang="zh-CN" sz="2000" dirty="0" err="1" smtClean="0"/>
              <a:t>int</a:t>
            </a:r>
            <a:r>
              <a:rPr lang="pl-PL" altLang="zh-CN" sz="2000" dirty="0" smtClean="0"/>
              <a:t> w : </a:t>
            </a:r>
            <a:r>
              <a:rPr lang="pl-PL" altLang="zh-CN" sz="2000" dirty="0" err="1" smtClean="0"/>
              <a:t>G.adj</a:t>
            </a:r>
            <a:r>
              <a:rPr lang="pl-PL" altLang="zh-CN" sz="2000" dirty="0" smtClean="0"/>
              <a:t>(v)) {</a:t>
            </a:r>
          </a:p>
          <a:p>
            <a:r>
              <a:rPr lang="en-US" altLang="zh-CN" sz="2000" dirty="0" smtClean="0"/>
              <a:t>            </a:t>
            </a:r>
            <a:r>
              <a:rPr lang="en-US" altLang="zh-CN" sz="2000" dirty="0"/>
              <a:t>if (pre[w] == -1) </a:t>
            </a:r>
            <a:r>
              <a:rPr lang="en-US" altLang="zh-CN" sz="2000" dirty="0" smtClean="0"/>
              <a:t>{</a:t>
            </a:r>
          </a:p>
          <a:p>
            <a:r>
              <a:rPr lang="en-US" altLang="zh-CN" sz="2000" b="1" dirty="0"/>
              <a:t> </a:t>
            </a:r>
            <a:r>
              <a:rPr lang="en-US" altLang="zh-CN" sz="2000" b="1" dirty="0" smtClean="0"/>
              <a:t>               // &lt;v, w&gt; is a spanning tree edge</a:t>
            </a:r>
            <a:endParaRPr lang="en-US" altLang="zh-CN" sz="2000" b="1" dirty="0"/>
          </a:p>
          <a:p>
            <a:r>
              <a:rPr lang="de-DE" altLang="zh-CN" sz="2000" dirty="0" smtClean="0"/>
              <a:t>                </a:t>
            </a:r>
            <a:r>
              <a:rPr lang="de-DE" altLang="zh-CN" sz="2000" dirty="0" err="1" smtClean="0"/>
              <a:t>dfs</a:t>
            </a:r>
            <a:r>
              <a:rPr lang="de-DE" altLang="zh-CN" sz="2000" dirty="0" smtClean="0"/>
              <a:t>(G</a:t>
            </a:r>
            <a:r>
              <a:rPr lang="de-DE" altLang="zh-CN" sz="2000" dirty="0"/>
              <a:t>, </a:t>
            </a:r>
            <a:r>
              <a:rPr lang="de-DE" altLang="zh-CN" sz="2000" dirty="0" err="1" smtClean="0"/>
              <a:t>w</a:t>
            </a:r>
            <a:r>
              <a:rPr lang="de-DE" altLang="zh-CN" sz="2000" dirty="0" smtClean="0"/>
              <a:t>);</a:t>
            </a:r>
          </a:p>
          <a:p>
            <a:r>
              <a:rPr lang="de-DE" altLang="zh-CN" sz="2000" dirty="0"/>
              <a:t> </a:t>
            </a:r>
            <a:r>
              <a:rPr lang="de-DE" altLang="zh-CN" sz="2000" dirty="0" smtClean="0"/>
              <a:t>      </a:t>
            </a:r>
            <a:r>
              <a:rPr lang="en-US" altLang="zh-CN" sz="2000" dirty="0" smtClean="0"/>
              <a:t>     } else {</a:t>
            </a:r>
          </a:p>
          <a:p>
            <a:r>
              <a:rPr lang="en-US" altLang="zh-CN" sz="2000" b="1" dirty="0"/>
              <a:t> </a:t>
            </a:r>
            <a:r>
              <a:rPr lang="en-US" altLang="zh-CN" sz="2000" b="1" dirty="0" smtClean="0"/>
              <a:t>               // &lt;v, w&gt; is a back edge since we have </a:t>
            </a:r>
            <a:r>
              <a:rPr lang="en-US" altLang="zh-CN" sz="2000" b="1" dirty="0" smtClean="0"/>
              <a:t>already visited </a:t>
            </a:r>
            <a:r>
              <a:rPr lang="en-US" altLang="zh-CN" sz="2000" b="1" dirty="0" smtClean="0"/>
              <a:t>node w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     }</a:t>
            </a:r>
            <a:endParaRPr lang="en-US" altLang="zh-CN" sz="2000" dirty="0"/>
          </a:p>
          <a:p>
            <a:r>
              <a:rPr lang="en-US" altLang="zh-CN" sz="2000" dirty="0" smtClean="0"/>
              <a:t>        }</a:t>
            </a:r>
          </a:p>
          <a:p>
            <a:r>
              <a:rPr kumimoji="1" lang="en-US" altLang="zh-CN" sz="2000" dirty="0"/>
              <a:t>}</a:t>
            </a:r>
            <a:endParaRPr kumimoji="1" lang="zh-CN" altLang="en-US" sz="2000" dirty="0"/>
          </a:p>
        </p:txBody>
      </p:sp>
      <p:grpSp>
        <p:nvGrpSpPr>
          <p:cNvPr id="5" name="组 4"/>
          <p:cNvGrpSpPr/>
          <p:nvPr/>
        </p:nvGrpSpPr>
        <p:grpSpPr>
          <a:xfrm>
            <a:off x="8594525" y="271087"/>
            <a:ext cx="3012541" cy="5461902"/>
            <a:chOff x="7473787" y="1110019"/>
            <a:chExt cx="3012541" cy="5461902"/>
          </a:xfrm>
        </p:grpSpPr>
        <p:sp>
          <p:nvSpPr>
            <p:cNvPr id="6" name="椭圆 5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线连接符 18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线连接符 34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曲线连接符 35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505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Finding articulation points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7395892" cy="4351338"/>
          </a:xfrm>
        </p:spPr>
        <p:txBody>
          <a:bodyPr/>
          <a:lstStyle/>
          <a:p>
            <a:r>
              <a:rPr kumimoji="1" lang="en-US" altLang="zh-CN" dirty="0" smtClean="0"/>
              <a:t>DFS pre-order traversal</a:t>
            </a:r>
          </a:p>
          <a:p>
            <a:endParaRPr kumimoji="1" lang="en-US" altLang="zh-CN" dirty="0"/>
          </a:p>
          <a:p>
            <a:r>
              <a:rPr kumimoji="1" lang="en-US" altLang="zh-CN" dirty="0" smtClean="0"/>
              <a:t>Two arrays – low[]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Low[] records </a:t>
            </a:r>
            <a:r>
              <a:rPr kumimoji="1" lang="en-US" altLang="zh-CN" b="1" dirty="0" smtClean="0"/>
              <a:t>the earliest ancestor a node and its children could reach</a:t>
            </a:r>
          </a:p>
          <a:p>
            <a:pPr lvl="1"/>
            <a:endParaRPr kumimoji="1" lang="en-US" altLang="zh-CN" b="1" dirty="0" smtClean="0"/>
          </a:p>
          <a:p>
            <a:pPr lvl="1"/>
            <a:r>
              <a:rPr kumimoji="1" lang="en-US" altLang="zh-CN" dirty="0" smtClean="0"/>
              <a:t>For spanning tree edge (v, w), </a:t>
            </a:r>
            <a:r>
              <a:rPr kumimoji="1" lang="en-US" altLang="zh-CN" b="1" dirty="0" smtClean="0"/>
              <a:t>low[w] &gt;= pre[v] means v is a articulation point</a:t>
            </a:r>
          </a:p>
          <a:p>
            <a:pPr lvl="2"/>
            <a:r>
              <a:rPr kumimoji="1" lang="en-US" altLang="zh-CN" dirty="0" smtClean="0"/>
              <a:t>Since the earliest ancestor of w is v, it could not be earlier than v </a:t>
            </a:r>
            <a:endParaRPr kumimoji="1" lang="en-US" altLang="zh-CN" dirty="0" smtClean="0"/>
          </a:p>
          <a:p>
            <a:pPr lvl="2"/>
            <a:r>
              <a:rPr kumimoji="1" lang="en-US" altLang="zh-CN" dirty="0" smtClean="0"/>
              <a:t>E.g. (B, D)</a:t>
            </a:r>
            <a:endParaRPr kumimoji="1" lang="en-US" altLang="zh-CN" dirty="0"/>
          </a:p>
          <a:p>
            <a:pPr lvl="1"/>
            <a:endParaRPr kumimoji="1" lang="en-US" altLang="zh-CN" dirty="0" smtClean="0"/>
          </a:p>
        </p:txBody>
      </p:sp>
      <p:grpSp>
        <p:nvGrpSpPr>
          <p:cNvPr id="4" name="组 3"/>
          <p:cNvGrpSpPr/>
          <p:nvPr/>
        </p:nvGrpSpPr>
        <p:grpSpPr>
          <a:xfrm>
            <a:off x="8594525" y="0"/>
            <a:ext cx="3012541" cy="5461902"/>
            <a:chOff x="7473787" y="1110019"/>
            <a:chExt cx="3012541" cy="5461902"/>
          </a:xfrm>
        </p:grpSpPr>
        <p:sp>
          <p:nvSpPr>
            <p:cNvPr id="5" name="椭圆 4"/>
            <p:cNvSpPr/>
            <p:nvPr/>
          </p:nvSpPr>
          <p:spPr>
            <a:xfrm>
              <a:off x="9093037" y="111001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A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8173875" y="1834769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>
                  <a:solidFill>
                    <a:schemeClr val="tx1"/>
                  </a:solidFill>
                </a:rPr>
                <a:t>L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10088399" y="1834768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F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8173874" y="2666207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M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7473787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J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8695108" y="32048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B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7974909" y="4020724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H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椭圆 11"/>
            <p:cNvSpPr/>
            <p:nvPr/>
          </p:nvSpPr>
          <p:spPr>
            <a:xfrm>
              <a:off x="8765453" y="416070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D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10012121" y="402072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C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7974908" y="4738480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K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974908" y="5456236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G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7974907" y="6173992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I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9478554" y="4730543"/>
              <a:ext cx="397929" cy="3979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zh-CN" sz="2400" dirty="0" smtClean="0">
                  <a:solidFill>
                    <a:schemeClr val="tx1"/>
                  </a:solidFill>
                </a:rPr>
                <a:t>E</a:t>
              </a:r>
              <a:endParaRPr kumimoji="1" lang="zh-CN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线连接符 17"/>
            <p:cNvCxnSpPr/>
            <p:nvPr/>
          </p:nvCxnSpPr>
          <p:spPr>
            <a:xfrm flipH="1">
              <a:off x="8513529" y="1449673"/>
              <a:ext cx="637783" cy="44337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线连接符 18"/>
            <p:cNvCxnSpPr/>
            <p:nvPr/>
          </p:nvCxnSpPr>
          <p:spPr>
            <a:xfrm>
              <a:off x="9432691" y="1449673"/>
              <a:ext cx="713983" cy="443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线连接符 19"/>
            <p:cNvCxnSpPr/>
            <p:nvPr/>
          </p:nvCxnSpPr>
          <p:spPr>
            <a:xfrm flipV="1">
              <a:off x="8372839" y="2232698"/>
              <a:ext cx="1" cy="43350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线连接符 20"/>
            <p:cNvCxnSpPr/>
            <p:nvPr/>
          </p:nvCxnSpPr>
          <p:spPr>
            <a:xfrm flipV="1">
              <a:off x="7813441" y="3005861"/>
              <a:ext cx="418708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/>
            <p:nvPr/>
          </p:nvCxnSpPr>
          <p:spPr>
            <a:xfrm flipH="1" flipV="1">
              <a:off x="8513528" y="3005861"/>
              <a:ext cx="239855" cy="2572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线连接符 22"/>
            <p:cNvCxnSpPr/>
            <p:nvPr/>
          </p:nvCxnSpPr>
          <p:spPr>
            <a:xfrm flipV="1">
              <a:off x="8173874" y="3544478"/>
              <a:ext cx="579509" cy="4762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线连接符 23"/>
            <p:cNvCxnSpPr/>
            <p:nvPr/>
          </p:nvCxnSpPr>
          <p:spPr>
            <a:xfrm flipH="1" flipV="1">
              <a:off x="9034762" y="3544478"/>
              <a:ext cx="1176324" cy="476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线连接符 24"/>
            <p:cNvCxnSpPr/>
            <p:nvPr/>
          </p:nvCxnSpPr>
          <p:spPr>
            <a:xfrm>
              <a:off x="8894073" y="3602753"/>
              <a:ext cx="70345" cy="557949"/>
            </a:xfrm>
            <a:prstGeom prst="line">
              <a:avLst/>
            </a:prstGeom>
            <a:ln>
              <a:solidFill>
                <a:schemeClr val="tx1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线连接符 25"/>
            <p:cNvCxnSpPr/>
            <p:nvPr/>
          </p:nvCxnSpPr>
          <p:spPr>
            <a:xfrm flipV="1">
              <a:off x="8173873" y="4418653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线连接符 26"/>
            <p:cNvCxnSpPr/>
            <p:nvPr/>
          </p:nvCxnSpPr>
          <p:spPr>
            <a:xfrm flipV="1">
              <a:off x="8173873" y="5136409"/>
              <a:ext cx="0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线连接符 27"/>
            <p:cNvCxnSpPr/>
            <p:nvPr/>
          </p:nvCxnSpPr>
          <p:spPr>
            <a:xfrm flipV="1">
              <a:off x="8173872" y="5854165"/>
              <a:ext cx="1" cy="31982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/>
            <p:nvPr/>
          </p:nvCxnSpPr>
          <p:spPr>
            <a:xfrm flipH="1" flipV="1">
              <a:off x="9105107" y="4500356"/>
              <a:ext cx="431722" cy="288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线连接符 29"/>
            <p:cNvCxnSpPr/>
            <p:nvPr/>
          </p:nvCxnSpPr>
          <p:spPr>
            <a:xfrm flipV="1">
              <a:off x="7672752" y="2174423"/>
              <a:ext cx="559398" cy="103040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线连接符 30"/>
            <p:cNvCxnSpPr/>
            <p:nvPr/>
          </p:nvCxnSpPr>
          <p:spPr>
            <a:xfrm flipV="1">
              <a:off x="8894073" y="1507948"/>
              <a:ext cx="397929" cy="169687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线连接符 31"/>
            <p:cNvCxnSpPr/>
            <p:nvPr/>
          </p:nvCxnSpPr>
          <p:spPr>
            <a:xfrm flipH="1" flipV="1">
              <a:off x="9292002" y="1507948"/>
              <a:ext cx="919084" cy="251277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线连接符 32"/>
            <p:cNvCxnSpPr/>
            <p:nvPr/>
          </p:nvCxnSpPr>
          <p:spPr>
            <a:xfrm flipV="1">
              <a:off x="8314562" y="3602753"/>
              <a:ext cx="579511" cy="191175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线连接符 33"/>
            <p:cNvCxnSpPr/>
            <p:nvPr/>
          </p:nvCxnSpPr>
          <p:spPr>
            <a:xfrm flipH="1" flipV="1">
              <a:off x="8894073" y="3602753"/>
              <a:ext cx="783446" cy="112779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曲线连接符 34"/>
            <p:cNvCxnSpPr/>
            <p:nvPr/>
          </p:nvCxnSpPr>
          <p:spPr>
            <a:xfrm rot="10800000" flipH="1">
              <a:off x="7974907" y="4219689"/>
              <a:ext cx="1" cy="1435512"/>
            </a:xfrm>
            <a:prstGeom prst="curvedConnector3">
              <a:avLst>
                <a:gd name="adj1" fmla="val -2286000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048200"/>
              </p:ext>
            </p:extLst>
          </p:nvPr>
        </p:nvGraphicFramePr>
        <p:xfrm>
          <a:off x="4690534" y="5584681"/>
          <a:ext cx="74789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  <a:gridCol w="534210"/>
              </a:tblGrid>
              <a:tr h="293906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B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K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D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5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10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</a:tr>
              <a:tr h="293906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5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7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1935</Words>
  <Application>Microsoft Macintosh PowerPoint</Application>
  <PresentationFormat>宽屏</PresentationFormat>
  <Paragraphs>887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DengXian</vt:lpstr>
      <vt:lpstr>DengXian Light</vt:lpstr>
      <vt:lpstr>Arial</vt:lpstr>
      <vt:lpstr>Office 主题</vt:lpstr>
      <vt:lpstr>Biconnected Graph Articulation Points</vt:lpstr>
      <vt:lpstr>Biconnected Graph</vt:lpstr>
      <vt:lpstr>Finding articulation points</vt:lpstr>
      <vt:lpstr>DFS pre-order traversal</vt:lpstr>
      <vt:lpstr>DFS pre-order traversal</vt:lpstr>
      <vt:lpstr>DFS pre-order traversal</vt:lpstr>
      <vt:lpstr>Finding articulation points</vt:lpstr>
      <vt:lpstr>Finding articulation points</vt:lpstr>
      <vt:lpstr>Finding articulation points</vt:lpstr>
      <vt:lpstr>Finding articulation points</vt:lpstr>
      <vt:lpstr>Finding articulation points</vt:lpstr>
      <vt:lpstr>Finding articulation points</vt:lpstr>
      <vt:lpstr>Finding articulation points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Biconnected Graph Articulation Point</dc:title>
  <dc:creator>Microsoft Office 用户</dc:creator>
  <cp:lastModifiedBy>Microsoft Office 用户</cp:lastModifiedBy>
  <cp:revision>61</cp:revision>
  <dcterms:created xsi:type="dcterms:W3CDTF">2017-10-25T00:58:12Z</dcterms:created>
  <dcterms:modified xsi:type="dcterms:W3CDTF">2018-03-16T13:50:53Z</dcterms:modified>
</cp:coreProperties>
</file>