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76" r:id="rId2"/>
    <p:sldId id="537" r:id="rId3"/>
    <p:sldId id="646" r:id="rId4"/>
    <p:sldId id="635" r:id="rId5"/>
    <p:sldId id="614" r:id="rId6"/>
    <p:sldId id="650" r:id="rId7"/>
    <p:sldId id="649" r:id="rId8"/>
    <p:sldId id="651" r:id="rId9"/>
    <p:sldId id="652" r:id="rId10"/>
    <p:sldId id="632" r:id="rId11"/>
    <p:sldId id="613" r:id="rId12"/>
    <p:sldId id="666" r:id="rId13"/>
    <p:sldId id="669" r:id="rId14"/>
    <p:sldId id="668" r:id="rId15"/>
    <p:sldId id="670" r:id="rId16"/>
    <p:sldId id="671" r:id="rId17"/>
    <p:sldId id="673" r:id="rId18"/>
    <p:sldId id="674" r:id="rId19"/>
    <p:sldId id="676" r:id="rId20"/>
    <p:sldId id="677" r:id="rId21"/>
    <p:sldId id="675" r:id="rId2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5238" autoAdjust="0"/>
  </p:normalViewPr>
  <p:slideViewPr>
    <p:cSldViewPr snapToGrid="0" snapToObjects="1">
      <p:cViewPr varScale="1">
        <p:scale>
          <a:sx n="112" d="100"/>
          <a:sy n="112" d="100"/>
        </p:scale>
        <p:origin x="114" y="2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E88F9708-BA00-DE40-895B-453A1C94E7F0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FA828F77-6023-674B-9C70-04B0F36A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3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561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0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71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81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719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706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693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641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260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44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65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97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20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85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myproc</a:t>
            </a:r>
            <a:r>
              <a:rPr lang="en-US" dirty="0">
                <a:latin typeface="Consolas" panose="020B0609020204030204" pitchFamily="49" charset="0"/>
              </a:rPr>
              <a:t>()-&gt;</a:t>
            </a:r>
            <a:r>
              <a:rPr lang="en-US" dirty="0" err="1">
                <a:latin typeface="Consolas" panose="020B0609020204030204" pitchFamily="49" charset="0"/>
              </a:rPr>
              <a:t>sz</a:t>
            </a:r>
            <a:r>
              <a:rPr lang="en-US" dirty="0">
                <a:latin typeface="Consolas" panose="020B0609020204030204" pitchFamily="49" charset="0"/>
              </a:rPr>
              <a:t> is only the heap size where the heap 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28F77-6023-674B-9C70-04B0F36AB1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3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20A5-6DA7-9A47-9CEF-2BC25702F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871F5-C119-2447-88B2-680888705B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F5975-FF22-544B-8AAF-E5320B48E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61108-12C7-1E40-BF3D-7D39A962D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ECE7C-9E4E-4948-9CC8-00B360D94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1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E7E0-E7D3-1D46-B330-B07E6D085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7F3C3-BD9B-B74D-B8DA-6ABE76138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B01DB-8297-4448-BB6E-D5970B42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CFA47-BF6F-9D49-8C1D-6CD0915A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E257F-F5DE-7C40-8EB1-0A9C925F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9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322922-6A8D-0A44-9B57-5507568D6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975A23-9C58-A247-9189-C059B8BC9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D757C-04C7-E147-952C-4B74EA90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F7571-6F18-364C-9E0D-2A22DA171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261BC-3875-5441-BF66-6F15761E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5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14CD-5812-BE45-8F64-1F2F5526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709F8-42A6-D244-8988-65940BA75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2F0A4-6C02-A749-B6ED-43E276B9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EE70C-D393-5F48-80A3-85E888BDB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B6578-76AD-F54F-BBBA-C9646BC7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2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3609F-6399-4446-84AE-1CFDC2C81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49173-D9C3-414A-A57B-A86DC9CAD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02CAC-6218-394B-BE22-4D928B7E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72812-FEAC-6048-B605-EEA0D5CF1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C1E5-5EEF-4D42-ADA6-1B199FA2E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0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CD242-3582-7646-BDD7-106849668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70201-2254-2348-AFFB-92ABEA6841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7DD4D-2155-C74B-82E1-1E85063D5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1F693-3EC7-124A-B27E-9887C94E8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21B9D-91CC-D149-B54B-29F012AF9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18361-7337-6549-9348-F1163EE61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2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E6B9B-5939-1448-B7F8-22A1A9FF2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0DBDC-01EA-4F4F-AF58-571397C6A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3EC68B-976A-1243-A9E6-C9EE9B93B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CD4EBD-3D83-644B-A246-790A3BC28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5413D9-7D9D-A844-A502-D33FE3D87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D6964C-2EC3-9B46-85E2-266B88499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E0DC6A-1424-2343-BD32-8C66754E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745991-B27C-E649-9434-5D9A32BDE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7C7C-6804-8D4E-8A8A-0C2E45B72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DC268C-3C9D-2240-B3A4-CDB22291A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CCB21-C0C7-BD41-8208-41CA70D04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0DEDCE-5BBC-2448-A7D6-460690807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4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B0A9BB-1E36-D54B-A78C-C30ADBBD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0A41A1-CBA5-0549-B8AE-93CCED9C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A1DDF-1065-784D-92A8-C5015BB18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3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7F3B8-F9AE-0E4B-A4C0-F0DEC2F8E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EEB8E-C4DB-FD41-A027-D2C222C8A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7614D-8953-AD4C-A7BC-6857A5EA0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505C2-28F2-7A45-B45C-BF7FCF998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2409F-B068-D744-9573-EF3B64DD0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95432-2C8C-494D-A884-158BAD4F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2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11CE2-15A2-D040-B721-7A3421828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A9142-1C56-F74F-A7C5-61FD0D108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209F7F-C038-D84E-8395-BFCBF8548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39C1D-FB4C-854C-B82D-2905F01FB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7EB4C-A293-E04F-A2AC-DD04A6D96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5F411-4D48-3246-9F4A-0EAEEC4B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5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93B640-FE2B-DC42-8970-4DE1BF6BB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4839A-FB93-784B-B7ED-4F451F235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52C14-087E-A74C-A950-ED7478C61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B1683-02BD-F244-8506-7D562026779F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80FA4-BEC3-0443-B53F-CFFF26311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6146A-011E-6F47-B0FC-75CF004A02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F616C-FAE4-2949-B5DE-1CA1586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0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1550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38459"/>
          </a:xfrm>
        </p:spPr>
        <p:txBody>
          <a:bodyPr>
            <a:normAutofit/>
          </a:bodyPr>
          <a:lstStyle/>
          <a:p>
            <a:r>
              <a:rPr lang="en-US" dirty="0"/>
              <a:t>Week 14</a:t>
            </a:r>
          </a:p>
          <a:p>
            <a:r>
              <a:rPr lang="en-US" dirty="0"/>
              <a:t>– </a:t>
            </a:r>
          </a:p>
          <a:p>
            <a:r>
              <a:rPr lang="en-US" dirty="0"/>
              <a:t>Lab 5</a:t>
            </a:r>
          </a:p>
          <a:p>
            <a:endParaRPr lang="en-US" dirty="0"/>
          </a:p>
          <a:p>
            <a:r>
              <a:rPr lang="en-US" dirty="0"/>
              <a:t>Teaching Assistant</a:t>
            </a:r>
          </a:p>
          <a:p>
            <a:r>
              <a:rPr lang="en-US" altLang="zh-CN" dirty="0"/>
              <a:t>Xiaoyu (Veronica) Liang</a:t>
            </a:r>
            <a:endParaRPr lang="en-US" dirty="0"/>
          </a:p>
        </p:txBody>
      </p:sp>
      <p:pic>
        <p:nvPicPr>
          <p:cNvPr id="1026" name="Picture 2" descr="https://upload.wikimedia.org/wikipedia/en/thumb/f/fb/University_of_Pittsburgh_seal.svg/1200px-University_of_Pittsburgh_seal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17" y="546409"/>
            <a:ext cx="1579419" cy="160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667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5 – Bigger Files for xv6 – preliminaries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BBDBFBF-3803-479E-9C6C-33FBEBC16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601" cy="4211191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qemu</a:t>
            </a:r>
            <a:r>
              <a:rPr lang="en-US" dirty="0"/>
              <a:t> optimizations</a:t>
            </a:r>
          </a:p>
          <a:p>
            <a:pPr lvl="1"/>
            <a:r>
              <a:rPr lang="en-US" dirty="0"/>
              <a:t>Modify the xv6 </a:t>
            </a:r>
            <a:r>
              <a:rPr lang="en-US" dirty="0" err="1"/>
              <a:t>makefile</a:t>
            </a:r>
            <a:endParaRPr lang="en-US" dirty="0"/>
          </a:p>
          <a:p>
            <a:pPr lvl="2"/>
            <a:r>
              <a:rPr lang="en-US" dirty="0"/>
              <a:t>CPUS := 1</a:t>
            </a:r>
          </a:p>
          <a:p>
            <a:pPr lvl="2"/>
            <a:r>
              <a:rPr lang="en-US" dirty="0"/>
              <a:t>QEMUESTRA = -snapshot (right before QEMUOPTS)</a:t>
            </a:r>
          </a:p>
          <a:p>
            <a:r>
              <a:rPr lang="en-US" dirty="0" err="1"/>
              <a:t>param.h</a:t>
            </a:r>
            <a:endParaRPr lang="en-US" dirty="0"/>
          </a:p>
          <a:p>
            <a:pPr lvl="1"/>
            <a:r>
              <a:rPr lang="en-US" dirty="0"/>
              <a:t>FSSIZE = 20000</a:t>
            </a:r>
          </a:p>
          <a:p>
            <a:r>
              <a:rPr lang="en-US" dirty="0"/>
              <a:t>Copy </a:t>
            </a:r>
            <a:r>
              <a:rPr lang="en-US" b="1" dirty="0" err="1"/>
              <a:t>big.c</a:t>
            </a:r>
            <a:r>
              <a:rPr lang="en-US" b="1" dirty="0"/>
              <a:t> </a:t>
            </a:r>
            <a:r>
              <a:rPr lang="en-US" dirty="0"/>
              <a:t>(course web lab description)</a:t>
            </a:r>
          </a:p>
          <a:p>
            <a:pPr lvl="1"/>
            <a:r>
              <a:rPr lang="en-US" dirty="0"/>
              <a:t>Add it to the UPROGS list (in your </a:t>
            </a:r>
            <a:r>
              <a:rPr lang="en-US" dirty="0" err="1"/>
              <a:t>makefile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Will attempt to create a big file xv6 will allow, and reports how many sectors it could use to create it.</a:t>
            </a:r>
          </a:p>
          <a:p>
            <a:pPr lvl="1"/>
            <a:r>
              <a:rPr lang="en-US" dirty="0"/>
              <a:t>It should say “wrote 140 sectors”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950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5 – Bigger Files for xv6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BBDBFBF-3803-479E-9C6C-33FBEBC16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601" cy="4211191"/>
          </a:xfrm>
        </p:spPr>
        <p:txBody>
          <a:bodyPr>
            <a:normAutofit/>
          </a:bodyPr>
          <a:lstStyle/>
          <a:p>
            <a:r>
              <a:rPr lang="en-US" dirty="0"/>
              <a:t>Important xv6 files for this lab are:</a:t>
            </a:r>
          </a:p>
          <a:p>
            <a:pPr lvl="1"/>
            <a:r>
              <a:rPr lang="en-US" b="1" dirty="0" err="1"/>
              <a:t>fs.h</a:t>
            </a:r>
            <a:r>
              <a:rPr lang="en-US" b="1" dirty="0"/>
              <a:t> </a:t>
            </a:r>
            <a:r>
              <a:rPr lang="en-US" dirty="0"/>
              <a:t>– defines the number of direct blocks</a:t>
            </a:r>
          </a:p>
          <a:p>
            <a:pPr lvl="1"/>
            <a:r>
              <a:rPr lang="en-US" b="1" dirty="0" err="1"/>
              <a:t>fs.c</a:t>
            </a:r>
            <a:r>
              <a:rPr lang="en-US" b="1" dirty="0"/>
              <a:t> – </a:t>
            </a:r>
            <a:r>
              <a:rPr lang="en-US" dirty="0" err="1"/>
              <a:t>bmap</a:t>
            </a:r>
            <a:r>
              <a:rPr lang="en-US" dirty="0"/>
              <a:t>()</a:t>
            </a:r>
          </a:p>
          <a:p>
            <a:pPr lvl="1"/>
            <a:r>
              <a:rPr lang="en-US" b="1" dirty="0" err="1"/>
              <a:t>file.h</a:t>
            </a:r>
            <a:r>
              <a:rPr lang="en-US" dirty="0"/>
              <a:t> – </a:t>
            </a:r>
            <a:r>
              <a:rPr lang="en-US" dirty="0" err="1"/>
              <a:t>inode</a:t>
            </a:r>
            <a:r>
              <a:rPr lang="en-US" dirty="0"/>
              <a:t> struct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30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5 – Bigger Files for xv6 – </a:t>
            </a:r>
            <a:r>
              <a:rPr lang="en-US" dirty="0" err="1"/>
              <a:t>bmap</a:t>
            </a:r>
            <a:r>
              <a:rPr lang="en-US" dirty="0"/>
              <a:t>()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BF35E3C-01CC-4B6F-A2B3-2C7BED5B07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77188" y="1573955"/>
            <a:ext cx="5076612" cy="5114497"/>
          </a:xfrm>
          <a:ln w="19050">
            <a:solidFill>
              <a:schemeClr val="tx1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8104BA0-56A1-4B2B-B31D-277AEDF3ADD0}"/>
              </a:ext>
            </a:extLst>
          </p:cNvPr>
          <p:cNvSpPr/>
          <p:nvPr/>
        </p:nvSpPr>
        <p:spPr>
          <a:xfrm>
            <a:off x="1141379" y="2206620"/>
            <a:ext cx="45298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Bmap</a:t>
            </a:r>
            <a:r>
              <a:rPr lang="en-US" dirty="0"/>
              <a:t> returns the disk block number of the </a:t>
            </a:r>
            <a:r>
              <a:rPr lang="en-US" dirty="0" err="1"/>
              <a:t>bn’th</a:t>
            </a:r>
            <a:r>
              <a:rPr lang="en-US" dirty="0"/>
              <a:t> data block for the </a:t>
            </a:r>
            <a:r>
              <a:rPr lang="en-US" dirty="0" err="1"/>
              <a:t>inode</a:t>
            </a:r>
            <a:r>
              <a:rPr lang="en-US" dirty="0"/>
              <a:t> </a:t>
            </a:r>
            <a:r>
              <a:rPr lang="en-US" dirty="0" err="1"/>
              <a:t>ip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dirty="0" err="1"/>
              <a:t>ip</a:t>
            </a:r>
            <a:r>
              <a:rPr lang="en-US" dirty="0"/>
              <a:t> does not have such a block yet, </a:t>
            </a:r>
            <a:r>
              <a:rPr lang="en-US" dirty="0" err="1"/>
              <a:t>bmap</a:t>
            </a:r>
            <a:r>
              <a:rPr lang="en-US" dirty="0"/>
              <a:t> allocates one.</a:t>
            </a:r>
          </a:p>
        </p:txBody>
      </p:sp>
    </p:spTree>
    <p:extLst>
      <p:ext uri="{BB962C8B-B14F-4D97-AF65-F5344CB8AC3E}">
        <p14:creationId xmlns:p14="http://schemas.microsoft.com/office/powerpoint/2010/main" val="259557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5 – Bigger Files for xv6 – </a:t>
            </a:r>
            <a:r>
              <a:rPr lang="en-US" dirty="0" err="1"/>
              <a:t>bmap</a:t>
            </a:r>
            <a:r>
              <a:rPr lang="en-US" dirty="0"/>
              <a:t>()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B8104BA0-56A1-4B2B-B31D-277AEDF3ADD0}"/>
              </a:ext>
            </a:extLst>
          </p:cNvPr>
          <p:cNvSpPr/>
          <p:nvPr/>
        </p:nvSpPr>
        <p:spPr>
          <a:xfrm>
            <a:off x="2603770" y="1920397"/>
            <a:ext cx="63683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/>
              <a:t>static unit</a:t>
            </a:r>
          </a:p>
          <a:p>
            <a:pPr lvl="1"/>
            <a:r>
              <a:rPr lang="en-US" dirty="0" err="1"/>
              <a:t>bmap</a:t>
            </a:r>
            <a:r>
              <a:rPr lang="en-US" dirty="0"/>
              <a:t>(struct </a:t>
            </a:r>
            <a:r>
              <a:rPr lang="en-US" dirty="0" err="1"/>
              <a:t>inode</a:t>
            </a:r>
            <a:r>
              <a:rPr lang="en-US" dirty="0"/>
              <a:t> *</a:t>
            </a:r>
            <a:r>
              <a:rPr lang="en-US" b="1" dirty="0" err="1"/>
              <a:t>ip</a:t>
            </a:r>
            <a:r>
              <a:rPr lang="en-US" dirty="0"/>
              <a:t>, 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b="1" dirty="0"/>
              <a:t>bn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{</a:t>
            </a:r>
          </a:p>
          <a:p>
            <a:pPr lvl="1"/>
            <a:r>
              <a:rPr lang="en-US" dirty="0"/>
              <a:t>	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dirty="0" err="1"/>
              <a:t>addr</a:t>
            </a:r>
            <a:r>
              <a:rPr lang="en-US" dirty="0"/>
              <a:t>, *a;</a:t>
            </a:r>
          </a:p>
          <a:p>
            <a:pPr lvl="1"/>
            <a:r>
              <a:rPr lang="en-US" dirty="0"/>
              <a:t>  	struct </a:t>
            </a:r>
            <a:r>
              <a:rPr lang="en-US" dirty="0" err="1"/>
              <a:t>buf</a:t>
            </a:r>
            <a:r>
              <a:rPr lang="en-US" dirty="0"/>
              <a:t> *bp;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  	if(</a:t>
            </a:r>
            <a:r>
              <a:rPr lang="en-US" b="1" dirty="0">
                <a:solidFill>
                  <a:srgbClr val="FF0000"/>
                </a:solidFill>
              </a:rPr>
              <a:t>bn &lt; NDIRECT</a:t>
            </a:r>
            <a:r>
              <a:rPr lang="en-US" dirty="0"/>
              <a:t>){</a:t>
            </a:r>
          </a:p>
          <a:p>
            <a:pPr lvl="1"/>
            <a:r>
              <a:rPr lang="en-US" dirty="0"/>
              <a:t>    	    if((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ip</a:t>
            </a:r>
            <a:r>
              <a:rPr lang="en-US" dirty="0"/>
              <a:t>-&gt;</a:t>
            </a:r>
            <a:r>
              <a:rPr lang="en-US" dirty="0" err="1"/>
              <a:t>addrs</a:t>
            </a:r>
            <a:r>
              <a:rPr lang="en-US" dirty="0"/>
              <a:t>[bn]) == 0)</a:t>
            </a:r>
          </a:p>
          <a:p>
            <a:pPr lvl="1"/>
            <a:r>
              <a:rPr lang="en-US" dirty="0"/>
              <a:t>                 </a:t>
            </a:r>
            <a:r>
              <a:rPr lang="en-US" dirty="0" err="1"/>
              <a:t>ip</a:t>
            </a:r>
            <a:r>
              <a:rPr lang="en-US" dirty="0"/>
              <a:t>-&gt;</a:t>
            </a:r>
            <a:r>
              <a:rPr lang="en-US" dirty="0" err="1"/>
              <a:t>addrs</a:t>
            </a:r>
            <a:r>
              <a:rPr lang="en-US" dirty="0"/>
              <a:t>[bn] = 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balloc</a:t>
            </a:r>
            <a:r>
              <a:rPr lang="en-US" dirty="0"/>
              <a:t>(</a:t>
            </a:r>
            <a:r>
              <a:rPr lang="en-US" dirty="0" err="1"/>
              <a:t>ip</a:t>
            </a:r>
            <a:r>
              <a:rPr lang="en-US" dirty="0"/>
              <a:t>-&gt;dev);</a:t>
            </a:r>
          </a:p>
          <a:p>
            <a:pPr lvl="1"/>
            <a:r>
              <a:rPr lang="en-US" dirty="0"/>
              <a:t>    	return </a:t>
            </a:r>
            <a:r>
              <a:rPr lang="en-US" dirty="0" err="1"/>
              <a:t>addr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	 …</a:t>
            </a:r>
          </a:p>
          <a:p>
            <a:pPr lvl="1"/>
            <a:r>
              <a:rPr lang="en-US" dirty="0"/>
              <a:t>  }</a:t>
            </a:r>
          </a:p>
          <a:p>
            <a:pPr lvl="1"/>
            <a:r>
              <a:rPr lang="en-US" dirty="0"/>
              <a:t>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97FB59-76C1-4BA5-89B2-E97865D00BD1}"/>
              </a:ext>
            </a:extLst>
          </p:cNvPr>
          <p:cNvSpPr/>
          <p:nvPr/>
        </p:nvSpPr>
        <p:spPr>
          <a:xfrm>
            <a:off x="3240121" y="5872829"/>
            <a:ext cx="5095672" cy="646331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MinionPro-Regular"/>
              </a:rPr>
              <a:t>picking off the easy case: </a:t>
            </a:r>
          </a:p>
          <a:p>
            <a:r>
              <a:rPr lang="en-US" dirty="0">
                <a:latin typeface="MinionPro-Regular"/>
              </a:rPr>
              <a:t>the first </a:t>
            </a:r>
            <a:r>
              <a:rPr lang="en-US" dirty="0">
                <a:latin typeface="LucidaSans-Typewriter83"/>
              </a:rPr>
              <a:t>NDIRECT </a:t>
            </a:r>
            <a:r>
              <a:rPr lang="en-US" dirty="0">
                <a:latin typeface="MinionPro-Regular"/>
              </a:rPr>
              <a:t>blocks are listed in the </a:t>
            </a:r>
            <a:r>
              <a:rPr lang="en-US" dirty="0" err="1">
                <a:latin typeface="MinionPro-Regular"/>
              </a:rPr>
              <a:t>inode</a:t>
            </a:r>
            <a:r>
              <a:rPr lang="en-US" dirty="0">
                <a:latin typeface="MinionPro-Regular"/>
              </a:rPr>
              <a:t> itself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513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5 – Bigger Files for xv6 – </a:t>
            </a:r>
            <a:r>
              <a:rPr lang="en-US" dirty="0" err="1"/>
              <a:t>bmap</a:t>
            </a:r>
            <a:r>
              <a:rPr lang="en-US" dirty="0"/>
              <a:t>()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B8104BA0-56A1-4B2B-B31D-277AEDF3ADD0}"/>
              </a:ext>
            </a:extLst>
          </p:cNvPr>
          <p:cNvSpPr/>
          <p:nvPr/>
        </p:nvSpPr>
        <p:spPr>
          <a:xfrm>
            <a:off x="2603770" y="1920397"/>
            <a:ext cx="63683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/>
              <a:t>static unit</a:t>
            </a:r>
          </a:p>
          <a:p>
            <a:pPr lvl="1"/>
            <a:r>
              <a:rPr lang="en-US" dirty="0" err="1"/>
              <a:t>bmap</a:t>
            </a:r>
            <a:r>
              <a:rPr lang="en-US" dirty="0"/>
              <a:t>(struct </a:t>
            </a:r>
            <a:r>
              <a:rPr lang="en-US" dirty="0" err="1"/>
              <a:t>inode</a:t>
            </a:r>
            <a:r>
              <a:rPr lang="en-US" dirty="0"/>
              <a:t> *</a:t>
            </a:r>
            <a:r>
              <a:rPr lang="en-US" b="1" dirty="0" err="1"/>
              <a:t>ip</a:t>
            </a:r>
            <a:r>
              <a:rPr lang="en-US" dirty="0"/>
              <a:t>, 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b="1" dirty="0"/>
              <a:t>bn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{</a:t>
            </a:r>
          </a:p>
          <a:p>
            <a:pPr lvl="1"/>
            <a:r>
              <a:rPr lang="en-US" dirty="0"/>
              <a:t>	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dirty="0" err="1"/>
              <a:t>addr</a:t>
            </a:r>
            <a:r>
              <a:rPr lang="en-US" dirty="0"/>
              <a:t>, *a;</a:t>
            </a:r>
          </a:p>
          <a:p>
            <a:pPr lvl="1"/>
            <a:r>
              <a:rPr lang="en-US" dirty="0"/>
              <a:t>  	struct </a:t>
            </a:r>
            <a:r>
              <a:rPr lang="en-US" dirty="0" err="1"/>
              <a:t>buf</a:t>
            </a:r>
            <a:r>
              <a:rPr lang="en-US" dirty="0"/>
              <a:t> *bp;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  	if(bn &lt; NDIRECT){</a:t>
            </a:r>
          </a:p>
          <a:p>
            <a:pPr lvl="1"/>
            <a:r>
              <a:rPr lang="en-US" dirty="0"/>
              <a:t>    	    </a:t>
            </a:r>
            <a:r>
              <a:rPr lang="en-US" b="1" dirty="0"/>
              <a:t>if((</a:t>
            </a:r>
            <a:r>
              <a:rPr lang="en-US" b="1" dirty="0" err="1"/>
              <a:t>addr</a:t>
            </a:r>
            <a:r>
              <a:rPr lang="en-US" b="1" dirty="0"/>
              <a:t> = </a:t>
            </a:r>
            <a:r>
              <a:rPr lang="en-US" b="1" dirty="0" err="1"/>
              <a:t>ip</a:t>
            </a:r>
            <a:r>
              <a:rPr lang="en-US" b="1" dirty="0"/>
              <a:t>-&gt;</a:t>
            </a:r>
            <a:r>
              <a:rPr lang="en-US" b="1" dirty="0" err="1"/>
              <a:t>addrs</a:t>
            </a:r>
            <a:r>
              <a:rPr lang="en-US" b="1" dirty="0"/>
              <a:t>[bn]) == 0)</a:t>
            </a:r>
          </a:p>
          <a:p>
            <a:pPr lvl="1"/>
            <a:r>
              <a:rPr lang="en-US" dirty="0"/>
              <a:t>                 </a:t>
            </a:r>
            <a:r>
              <a:rPr lang="en-US" dirty="0" err="1"/>
              <a:t>ip</a:t>
            </a:r>
            <a:r>
              <a:rPr lang="en-US" dirty="0"/>
              <a:t>-&gt;</a:t>
            </a:r>
            <a:r>
              <a:rPr lang="en-US" dirty="0" err="1"/>
              <a:t>addrs</a:t>
            </a:r>
            <a:r>
              <a:rPr lang="en-US" dirty="0"/>
              <a:t>[bn] = 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balloc</a:t>
            </a:r>
            <a:r>
              <a:rPr lang="en-US" dirty="0"/>
              <a:t>(</a:t>
            </a:r>
            <a:r>
              <a:rPr lang="en-US" dirty="0" err="1"/>
              <a:t>ip</a:t>
            </a:r>
            <a:r>
              <a:rPr lang="en-US" dirty="0"/>
              <a:t>-&gt;dev);</a:t>
            </a:r>
          </a:p>
          <a:p>
            <a:pPr lvl="1"/>
            <a:r>
              <a:rPr lang="en-US" dirty="0"/>
              <a:t>    	return </a:t>
            </a:r>
            <a:r>
              <a:rPr lang="en-US" dirty="0" err="1"/>
              <a:t>addr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	 …</a:t>
            </a:r>
          </a:p>
          <a:p>
            <a:pPr lvl="1"/>
            <a:r>
              <a:rPr lang="en-US" dirty="0"/>
              <a:t>  }</a:t>
            </a:r>
          </a:p>
          <a:p>
            <a:pPr lvl="1"/>
            <a:r>
              <a:rPr lang="en-US" dirty="0"/>
              <a:t>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97FB59-76C1-4BA5-89B2-E97865D00BD1}"/>
              </a:ext>
            </a:extLst>
          </p:cNvPr>
          <p:cNvSpPr/>
          <p:nvPr/>
        </p:nvSpPr>
        <p:spPr>
          <a:xfrm>
            <a:off x="3240121" y="5872829"/>
            <a:ext cx="5095672" cy="646331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MinionPro-Regular"/>
              </a:rPr>
              <a:t>picking off the easy case: </a:t>
            </a:r>
          </a:p>
          <a:p>
            <a:r>
              <a:rPr lang="en-US" dirty="0">
                <a:latin typeface="MinionPro-Regular"/>
              </a:rPr>
              <a:t>the first </a:t>
            </a:r>
            <a:r>
              <a:rPr lang="en-US" dirty="0">
                <a:latin typeface="LucidaSans-Typewriter83"/>
              </a:rPr>
              <a:t>NDIRECT </a:t>
            </a:r>
            <a:r>
              <a:rPr lang="en-US" dirty="0">
                <a:latin typeface="MinionPro-Regular"/>
              </a:rPr>
              <a:t>blocks are listed in the </a:t>
            </a:r>
            <a:r>
              <a:rPr lang="en-US" dirty="0" err="1">
                <a:latin typeface="MinionPro-Regular"/>
              </a:rPr>
              <a:t>inode</a:t>
            </a:r>
            <a:r>
              <a:rPr lang="en-US" dirty="0">
                <a:latin typeface="MinionPro-Regular"/>
              </a:rPr>
              <a:t> itself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A38E8F-C2F3-41BB-BF33-EB4F74AE936D}"/>
              </a:ext>
            </a:extLst>
          </p:cNvPr>
          <p:cNvSpPr txBox="1"/>
          <p:nvPr/>
        </p:nvSpPr>
        <p:spPr>
          <a:xfrm>
            <a:off x="7388071" y="3582390"/>
            <a:ext cx="269951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MV Boli" panose="02000500030200090000" pitchFamily="2" charset="0"/>
                <a:cs typeface="MV Boli" panose="02000500030200090000" pitchFamily="2" charset="0"/>
              </a:rPr>
              <a:t>Is the pointer empty?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F237F815-D072-4741-91BC-B518A9CECB7C}"/>
              </a:ext>
            </a:extLst>
          </p:cNvPr>
          <p:cNvSpPr/>
          <p:nvPr/>
        </p:nvSpPr>
        <p:spPr>
          <a:xfrm rot="3023353">
            <a:off x="6937608" y="3795151"/>
            <a:ext cx="282102" cy="24319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47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5 – Bigger Files for xv6 – </a:t>
            </a:r>
            <a:r>
              <a:rPr lang="en-US" dirty="0" err="1"/>
              <a:t>bmap</a:t>
            </a:r>
            <a:r>
              <a:rPr lang="en-US" dirty="0"/>
              <a:t>()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B8104BA0-56A1-4B2B-B31D-277AEDF3ADD0}"/>
              </a:ext>
            </a:extLst>
          </p:cNvPr>
          <p:cNvSpPr/>
          <p:nvPr/>
        </p:nvSpPr>
        <p:spPr>
          <a:xfrm>
            <a:off x="2603770" y="1920397"/>
            <a:ext cx="63683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/>
              <a:t>static unit</a:t>
            </a:r>
          </a:p>
          <a:p>
            <a:pPr lvl="1"/>
            <a:r>
              <a:rPr lang="en-US" dirty="0" err="1"/>
              <a:t>bmap</a:t>
            </a:r>
            <a:r>
              <a:rPr lang="en-US" dirty="0"/>
              <a:t>(struct </a:t>
            </a:r>
            <a:r>
              <a:rPr lang="en-US" dirty="0" err="1"/>
              <a:t>inode</a:t>
            </a:r>
            <a:r>
              <a:rPr lang="en-US" dirty="0"/>
              <a:t> *</a:t>
            </a:r>
            <a:r>
              <a:rPr lang="en-US" b="1" dirty="0" err="1"/>
              <a:t>ip</a:t>
            </a:r>
            <a:r>
              <a:rPr lang="en-US" dirty="0"/>
              <a:t>, 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b="1" dirty="0"/>
              <a:t>bn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{</a:t>
            </a:r>
          </a:p>
          <a:p>
            <a:pPr lvl="1"/>
            <a:r>
              <a:rPr lang="en-US" dirty="0"/>
              <a:t>	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dirty="0" err="1"/>
              <a:t>addr</a:t>
            </a:r>
            <a:r>
              <a:rPr lang="en-US" dirty="0"/>
              <a:t>, *a;</a:t>
            </a:r>
          </a:p>
          <a:p>
            <a:pPr lvl="1"/>
            <a:r>
              <a:rPr lang="en-US" dirty="0"/>
              <a:t>  	struct </a:t>
            </a:r>
            <a:r>
              <a:rPr lang="en-US" dirty="0" err="1"/>
              <a:t>buf</a:t>
            </a:r>
            <a:r>
              <a:rPr lang="en-US" dirty="0"/>
              <a:t> *bp;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  	if(bn &lt; NDIRECT){</a:t>
            </a:r>
          </a:p>
          <a:p>
            <a:pPr lvl="1"/>
            <a:r>
              <a:rPr lang="en-US" dirty="0"/>
              <a:t>    	    if((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ip</a:t>
            </a:r>
            <a:r>
              <a:rPr lang="en-US" dirty="0"/>
              <a:t>-&gt;</a:t>
            </a:r>
            <a:r>
              <a:rPr lang="en-US" dirty="0" err="1"/>
              <a:t>addrs</a:t>
            </a:r>
            <a:r>
              <a:rPr lang="en-US" dirty="0"/>
              <a:t>[bn]) == 0)</a:t>
            </a:r>
          </a:p>
          <a:p>
            <a:pPr lvl="1"/>
            <a:r>
              <a:rPr lang="en-US" dirty="0"/>
              <a:t>                 </a:t>
            </a:r>
            <a:r>
              <a:rPr lang="en-US" dirty="0" err="1"/>
              <a:t>ip</a:t>
            </a:r>
            <a:r>
              <a:rPr lang="en-US" dirty="0"/>
              <a:t>-&gt;</a:t>
            </a:r>
            <a:r>
              <a:rPr lang="en-US" dirty="0" err="1"/>
              <a:t>addrs</a:t>
            </a:r>
            <a:r>
              <a:rPr lang="en-US" dirty="0"/>
              <a:t>[bn] = 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b="1" dirty="0" err="1">
                <a:solidFill>
                  <a:srgbClr val="FF0000"/>
                </a:solidFill>
              </a:rPr>
              <a:t>balloc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ip</a:t>
            </a:r>
            <a:r>
              <a:rPr lang="en-US" b="1" dirty="0">
                <a:solidFill>
                  <a:srgbClr val="FF0000"/>
                </a:solidFill>
              </a:rPr>
              <a:t>-&gt;dev);</a:t>
            </a:r>
          </a:p>
          <a:p>
            <a:pPr lvl="1"/>
            <a:r>
              <a:rPr lang="en-US" dirty="0"/>
              <a:t>    	return </a:t>
            </a:r>
            <a:r>
              <a:rPr lang="en-US" dirty="0" err="1"/>
              <a:t>addr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	 …</a:t>
            </a:r>
          </a:p>
          <a:p>
            <a:pPr lvl="1"/>
            <a:r>
              <a:rPr lang="en-US" dirty="0"/>
              <a:t>  }</a:t>
            </a:r>
          </a:p>
          <a:p>
            <a:pPr lvl="1"/>
            <a:r>
              <a:rPr lang="en-US" dirty="0"/>
              <a:t>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97FB59-76C1-4BA5-89B2-E97865D00BD1}"/>
              </a:ext>
            </a:extLst>
          </p:cNvPr>
          <p:cNvSpPr/>
          <p:nvPr/>
        </p:nvSpPr>
        <p:spPr>
          <a:xfrm>
            <a:off x="3240121" y="5872829"/>
            <a:ext cx="5095672" cy="646331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MinionPro-Regular"/>
              </a:rPr>
              <a:t>picking off the easy case: </a:t>
            </a:r>
          </a:p>
          <a:p>
            <a:r>
              <a:rPr lang="en-US" dirty="0">
                <a:latin typeface="MinionPro-Regular"/>
              </a:rPr>
              <a:t>the first </a:t>
            </a:r>
            <a:r>
              <a:rPr lang="en-US" dirty="0">
                <a:latin typeface="LucidaSans-Typewriter83"/>
              </a:rPr>
              <a:t>NDIRECT </a:t>
            </a:r>
            <a:r>
              <a:rPr lang="en-US" dirty="0">
                <a:latin typeface="MinionPro-Regular"/>
              </a:rPr>
              <a:t>blocks are listed in the </a:t>
            </a:r>
            <a:r>
              <a:rPr lang="en-US" dirty="0" err="1">
                <a:latin typeface="MinionPro-Regular"/>
              </a:rPr>
              <a:t>inode</a:t>
            </a:r>
            <a:r>
              <a:rPr lang="en-US" dirty="0">
                <a:latin typeface="MinionPro-Regular"/>
              </a:rPr>
              <a:t> itself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A38E8F-C2F3-41BB-BF33-EB4F74AE936D}"/>
              </a:ext>
            </a:extLst>
          </p:cNvPr>
          <p:cNvSpPr txBox="1"/>
          <p:nvPr/>
        </p:nvSpPr>
        <p:spPr>
          <a:xfrm>
            <a:off x="8737827" y="4102937"/>
            <a:ext cx="269951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MV Boli" panose="02000500030200090000" pitchFamily="2" charset="0"/>
                <a:cs typeface="MV Boli" panose="02000500030200090000" pitchFamily="2" charset="0"/>
              </a:rPr>
              <a:t>If it is empty </a:t>
            </a:r>
          </a:p>
          <a:p>
            <a:pPr algn="ctr"/>
            <a:r>
              <a:rPr lang="en-US" dirty="0">
                <a:latin typeface="MV Boli" panose="02000500030200090000" pitchFamily="2" charset="0"/>
                <a:cs typeface="MV Boli" panose="02000500030200090000" pitchFamily="2" charset="0"/>
              </a:rPr>
              <a:t>creates a new block 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F237F815-D072-4741-91BC-B518A9CECB7C}"/>
              </a:ext>
            </a:extLst>
          </p:cNvPr>
          <p:cNvSpPr/>
          <p:nvPr/>
        </p:nvSpPr>
        <p:spPr>
          <a:xfrm rot="5203110">
            <a:off x="8011135" y="4173759"/>
            <a:ext cx="282102" cy="24319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32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98"/>
            <a:ext cx="10515600" cy="1325563"/>
          </a:xfrm>
        </p:spPr>
        <p:txBody>
          <a:bodyPr/>
          <a:lstStyle/>
          <a:p>
            <a:r>
              <a:rPr lang="en-US" dirty="0"/>
              <a:t>Lab 5 – Bigger Files for xv6 – </a:t>
            </a:r>
            <a:r>
              <a:rPr lang="en-US" dirty="0" err="1"/>
              <a:t>bmap</a:t>
            </a:r>
            <a:r>
              <a:rPr lang="en-US" dirty="0"/>
              <a:t>()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929577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B8104BA0-56A1-4B2B-B31D-277AEDF3ADD0}"/>
              </a:ext>
            </a:extLst>
          </p:cNvPr>
          <p:cNvSpPr/>
          <p:nvPr/>
        </p:nvSpPr>
        <p:spPr>
          <a:xfrm>
            <a:off x="2488659" y="1046957"/>
            <a:ext cx="886514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/>
              <a:t>static unit</a:t>
            </a:r>
          </a:p>
          <a:p>
            <a:pPr lvl="1"/>
            <a:r>
              <a:rPr lang="en-US" dirty="0" err="1"/>
              <a:t>bmap</a:t>
            </a:r>
            <a:r>
              <a:rPr lang="en-US" dirty="0"/>
              <a:t>(struct </a:t>
            </a:r>
            <a:r>
              <a:rPr lang="en-US" dirty="0" err="1"/>
              <a:t>inode</a:t>
            </a:r>
            <a:r>
              <a:rPr lang="en-US" dirty="0"/>
              <a:t> *</a:t>
            </a:r>
            <a:r>
              <a:rPr lang="en-US" b="1" dirty="0" err="1"/>
              <a:t>ip</a:t>
            </a:r>
            <a:r>
              <a:rPr lang="en-US" dirty="0"/>
              <a:t>, 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b="1" dirty="0"/>
              <a:t>bn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{</a:t>
            </a:r>
          </a:p>
          <a:p>
            <a:pPr lvl="1"/>
            <a:r>
              <a:rPr lang="en-US" dirty="0"/>
              <a:t>	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dirty="0" err="1"/>
              <a:t>addr</a:t>
            </a:r>
            <a:r>
              <a:rPr lang="en-US" dirty="0"/>
              <a:t>, *a;</a:t>
            </a:r>
          </a:p>
          <a:p>
            <a:pPr lvl="1"/>
            <a:r>
              <a:rPr lang="en-US" dirty="0"/>
              <a:t>  	struct </a:t>
            </a:r>
            <a:r>
              <a:rPr lang="en-US" dirty="0" err="1"/>
              <a:t>buf</a:t>
            </a:r>
            <a:r>
              <a:rPr lang="en-US" dirty="0"/>
              <a:t> *bp;</a:t>
            </a:r>
          </a:p>
          <a:p>
            <a:pPr lvl="1"/>
            <a:r>
              <a:rPr lang="en-US" dirty="0"/>
              <a:t>  	 …</a:t>
            </a:r>
          </a:p>
          <a:p>
            <a:pPr lvl="1"/>
            <a:r>
              <a:rPr lang="en-US" dirty="0"/>
              <a:t>	bn -= NDIRECT;</a:t>
            </a:r>
          </a:p>
          <a:p>
            <a:pPr lvl="1"/>
            <a:r>
              <a:rPr lang="en-US" dirty="0"/>
              <a:t>	if(bn &lt; NINDIRECT){</a:t>
            </a:r>
          </a:p>
          <a:p>
            <a:pPr lvl="1"/>
            <a:r>
              <a:rPr lang="en-US" dirty="0"/>
              <a:t>	</a:t>
            </a:r>
            <a:r>
              <a:rPr lang="en-US" b="1" dirty="0"/>
              <a:t>    if((</a:t>
            </a:r>
            <a:r>
              <a:rPr lang="en-US" b="1" dirty="0" err="1"/>
              <a:t>addr</a:t>
            </a:r>
            <a:r>
              <a:rPr lang="en-US" b="1" dirty="0"/>
              <a:t> = </a:t>
            </a:r>
            <a:r>
              <a:rPr lang="en-US" b="1" dirty="0" err="1"/>
              <a:t>ip</a:t>
            </a:r>
            <a:r>
              <a:rPr lang="en-US" b="1" dirty="0"/>
              <a:t>-&gt;</a:t>
            </a:r>
            <a:r>
              <a:rPr lang="en-US" b="1" dirty="0" err="1"/>
              <a:t>addrs</a:t>
            </a:r>
            <a:r>
              <a:rPr lang="en-US" b="1" dirty="0"/>
              <a:t>[NDIRECT]) == 0)      </a:t>
            </a:r>
          </a:p>
          <a:p>
            <a:pPr lvl="1"/>
            <a:r>
              <a:rPr lang="en-US" b="1" dirty="0"/>
              <a:t>	        </a:t>
            </a:r>
            <a:r>
              <a:rPr lang="en-US" b="1" dirty="0" err="1"/>
              <a:t>ip</a:t>
            </a:r>
            <a:r>
              <a:rPr lang="en-US" b="1" dirty="0"/>
              <a:t>-&gt;</a:t>
            </a:r>
            <a:r>
              <a:rPr lang="en-US" b="1" dirty="0" err="1"/>
              <a:t>addrs</a:t>
            </a:r>
            <a:r>
              <a:rPr lang="en-US" b="1" dirty="0"/>
              <a:t>[NDIRECT] = </a:t>
            </a:r>
            <a:r>
              <a:rPr lang="en-US" b="1" dirty="0" err="1"/>
              <a:t>addr</a:t>
            </a:r>
            <a:r>
              <a:rPr lang="en-US" b="1" dirty="0"/>
              <a:t> = </a:t>
            </a:r>
            <a:r>
              <a:rPr lang="en-US" b="1" dirty="0" err="1"/>
              <a:t>balloc</a:t>
            </a:r>
            <a:r>
              <a:rPr lang="en-US" b="1" dirty="0"/>
              <a:t>(</a:t>
            </a:r>
            <a:r>
              <a:rPr lang="en-US" b="1" dirty="0" err="1"/>
              <a:t>ip</a:t>
            </a:r>
            <a:r>
              <a:rPr lang="en-US" b="1" dirty="0"/>
              <a:t>-&gt;dev);    </a:t>
            </a:r>
          </a:p>
          <a:p>
            <a:pPr lvl="1"/>
            <a:r>
              <a:rPr lang="en-US" dirty="0"/>
              <a:t>	    bp = bread(</a:t>
            </a:r>
            <a:r>
              <a:rPr lang="en-US" dirty="0" err="1"/>
              <a:t>ip</a:t>
            </a:r>
            <a:r>
              <a:rPr lang="en-US" dirty="0"/>
              <a:t>-&gt;dev, </a:t>
            </a:r>
            <a:r>
              <a:rPr lang="en-US" dirty="0" err="1"/>
              <a:t>addr</a:t>
            </a:r>
            <a:r>
              <a:rPr lang="en-US" dirty="0"/>
              <a:t>);    </a:t>
            </a:r>
          </a:p>
          <a:p>
            <a:pPr lvl="1"/>
            <a:r>
              <a:rPr lang="en-US" dirty="0"/>
              <a:t>	    a = (</a:t>
            </a:r>
            <a:r>
              <a:rPr lang="en-US" dirty="0" err="1"/>
              <a:t>uint</a:t>
            </a:r>
            <a:r>
              <a:rPr lang="en-US" dirty="0"/>
              <a:t>*)bp-&gt;data;    </a:t>
            </a:r>
          </a:p>
          <a:p>
            <a:pPr lvl="1"/>
            <a:r>
              <a:rPr lang="en-US" dirty="0"/>
              <a:t>	    if((</a:t>
            </a:r>
            <a:r>
              <a:rPr lang="en-US" dirty="0" err="1"/>
              <a:t>addr</a:t>
            </a:r>
            <a:r>
              <a:rPr lang="en-US" dirty="0"/>
              <a:t> = a[bn]) == 0){      </a:t>
            </a:r>
          </a:p>
          <a:p>
            <a:pPr lvl="1"/>
            <a:r>
              <a:rPr lang="en-US" dirty="0"/>
              <a:t>	        a[bn] = 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balloc</a:t>
            </a:r>
            <a:r>
              <a:rPr lang="en-US" dirty="0"/>
              <a:t>(</a:t>
            </a:r>
            <a:r>
              <a:rPr lang="en-US" dirty="0" err="1"/>
              <a:t>ip</a:t>
            </a:r>
            <a:r>
              <a:rPr lang="en-US" dirty="0"/>
              <a:t>-&gt;dev);      </a:t>
            </a:r>
          </a:p>
          <a:p>
            <a:pPr lvl="1"/>
            <a:r>
              <a:rPr lang="en-US" dirty="0"/>
              <a:t>	        </a:t>
            </a:r>
            <a:r>
              <a:rPr lang="en-US" dirty="0" err="1"/>
              <a:t>log_write</a:t>
            </a:r>
            <a:r>
              <a:rPr lang="en-US" dirty="0"/>
              <a:t>(bp);    </a:t>
            </a:r>
          </a:p>
          <a:p>
            <a:pPr lvl="1"/>
            <a:r>
              <a:rPr lang="en-US" dirty="0"/>
              <a:t>	    }    </a:t>
            </a:r>
          </a:p>
          <a:p>
            <a:pPr lvl="1"/>
            <a:r>
              <a:rPr lang="en-US" dirty="0"/>
              <a:t>	    </a:t>
            </a:r>
            <a:r>
              <a:rPr lang="en-US" dirty="0" err="1"/>
              <a:t>brelse</a:t>
            </a:r>
            <a:r>
              <a:rPr lang="en-US" dirty="0"/>
              <a:t>(bp);    </a:t>
            </a:r>
          </a:p>
          <a:p>
            <a:pPr lvl="1"/>
            <a:r>
              <a:rPr lang="en-US" dirty="0"/>
              <a:t>	    return </a:t>
            </a:r>
            <a:r>
              <a:rPr lang="en-US" dirty="0" err="1"/>
              <a:t>addr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	}  </a:t>
            </a:r>
          </a:p>
          <a:p>
            <a:pPr lvl="1"/>
            <a:r>
              <a:rPr lang="en-US" dirty="0"/>
              <a:t>	panic("</a:t>
            </a:r>
            <a:r>
              <a:rPr lang="en-US" dirty="0" err="1"/>
              <a:t>bmap</a:t>
            </a:r>
            <a:r>
              <a:rPr lang="en-US" dirty="0"/>
              <a:t>: out of range");</a:t>
            </a:r>
          </a:p>
          <a:p>
            <a:pPr lvl="1"/>
            <a:r>
              <a:rPr lang="en-US" dirty="0"/>
              <a:t>  }</a:t>
            </a:r>
          </a:p>
          <a:p>
            <a:pPr lvl="1"/>
            <a:r>
              <a:rPr lang="en-US" dirty="0"/>
              <a:t>  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EE929743-1854-4847-AAD5-EDC99A2E8F24}"/>
              </a:ext>
            </a:extLst>
          </p:cNvPr>
          <p:cNvSpPr/>
          <p:nvPr/>
        </p:nvSpPr>
        <p:spPr>
          <a:xfrm rot="3281532">
            <a:off x="8025271" y="3200491"/>
            <a:ext cx="282102" cy="31375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AB8DDA-46ED-40E6-8BBA-3E3645205166}"/>
              </a:ext>
            </a:extLst>
          </p:cNvPr>
          <p:cNvSpPr/>
          <p:nvPr/>
        </p:nvSpPr>
        <p:spPr>
          <a:xfrm>
            <a:off x="7767536" y="2727282"/>
            <a:ext cx="4257472" cy="338554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>
                <a:latin typeface="MV Boli" panose="02000500030200090000" pitchFamily="2" charset="0"/>
                <a:cs typeface="MV Boli" panose="02000500030200090000" pitchFamily="2" charset="0"/>
              </a:rPr>
              <a:t>Load indirect block, allocating if necessary</a:t>
            </a:r>
          </a:p>
        </p:txBody>
      </p:sp>
    </p:spTree>
    <p:extLst>
      <p:ext uri="{BB962C8B-B14F-4D97-AF65-F5344CB8AC3E}">
        <p14:creationId xmlns:p14="http://schemas.microsoft.com/office/powerpoint/2010/main" val="1700556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98"/>
            <a:ext cx="10515600" cy="1325563"/>
          </a:xfrm>
        </p:spPr>
        <p:txBody>
          <a:bodyPr/>
          <a:lstStyle/>
          <a:p>
            <a:r>
              <a:rPr lang="en-US" dirty="0"/>
              <a:t>Lab 5 – Bigger Files for xv6 – </a:t>
            </a:r>
            <a:r>
              <a:rPr lang="en-US" dirty="0" err="1"/>
              <a:t>bmap</a:t>
            </a:r>
            <a:r>
              <a:rPr lang="en-US" dirty="0"/>
              <a:t>()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929577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B8104BA0-56A1-4B2B-B31D-277AEDF3ADD0}"/>
              </a:ext>
            </a:extLst>
          </p:cNvPr>
          <p:cNvSpPr/>
          <p:nvPr/>
        </p:nvSpPr>
        <p:spPr>
          <a:xfrm>
            <a:off x="2488659" y="1046957"/>
            <a:ext cx="886514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/>
              <a:t>static unit</a:t>
            </a:r>
          </a:p>
          <a:p>
            <a:pPr lvl="1"/>
            <a:r>
              <a:rPr lang="en-US" dirty="0" err="1"/>
              <a:t>bmap</a:t>
            </a:r>
            <a:r>
              <a:rPr lang="en-US" dirty="0"/>
              <a:t>(struct </a:t>
            </a:r>
            <a:r>
              <a:rPr lang="en-US" dirty="0" err="1"/>
              <a:t>inode</a:t>
            </a:r>
            <a:r>
              <a:rPr lang="en-US" dirty="0"/>
              <a:t> *</a:t>
            </a:r>
            <a:r>
              <a:rPr lang="en-US" b="1" dirty="0" err="1"/>
              <a:t>ip</a:t>
            </a:r>
            <a:r>
              <a:rPr lang="en-US" dirty="0"/>
              <a:t>, 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b="1" dirty="0"/>
              <a:t>bn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{</a:t>
            </a:r>
          </a:p>
          <a:p>
            <a:pPr lvl="1"/>
            <a:r>
              <a:rPr lang="en-US" dirty="0"/>
              <a:t>	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dirty="0" err="1"/>
              <a:t>addr</a:t>
            </a:r>
            <a:r>
              <a:rPr lang="en-US" dirty="0"/>
              <a:t>, *a;</a:t>
            </a:r>
          </a:p>
          <a:p>
            <a:pPr lvl="1"/>
            <a:r>
              <a:rPr lang="en-US" dirty="0"/>
              <a:t>  	struct </a:t>
            </a:r>
            <a:r>
              <a:rPr lang="en-US" dirty="0" err="1"/>
              <a:t>buf</a:t>
            </a:r>
            <a:r>
              <a:rPr lang="en-US" dirty="0"/>
              <a:t> *bp;</a:t>
            </a:r>
          </a:p>
          <a:p>
            <a:pPr lvl="1"/>
            <a:r>
              <a:rPr lang="en-US" dirty="0"/>
              <a:t>  	 …</a:t>
            </a:r>
          </a:p>
          <a:p>
            <a:pPr lvl="1"/>
            <a:r>
              <a:rPr lang="en-US" dirty="0"/>
              <a:t>	bn -= NDIRECT;</a:t>
            </a:r>
          </a:p>
          <a:p>
            <a:pPr lvl="1"/>
            <a:r>
              <a:rPr lang="en-US" dirty="0"/>
              <a:t>	if(bn &lt; NINDIRECT){</a:t>
            </a:r>
          </a:p>
          <a:p>
            <a:pPr lvl="1"/>
            <a:r>
              <a:rPr lang="en-US" dirty="0"/>
              <a:t>	    if((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ip</a:t>
            </a:r>
            <a:r>
              <a:rPr lang="en-US" dirty="0"/>
              <a:t>-&gt;</a:t>
            </a:r>
            <a:r>
              <a:rPr lang="en-US" dirty="0" err="1"/>
              <a:t>addrs</a:t>
            </a:r>
            <a:r>
              <a:rPr lang="en-US" dirty="0"/>
              <a:t>[NDIRECT]) == 0)      </a:t>
            </a:r>
          </a:p>
          <a:p>
            <a:pPr lvl="1"/>
            <a:r>
              <a:rPr lang="en-US" dirty="0"/>
              <a:t>	        </a:t>
            </a:r>
            <a:r>
              <a:rPr lang="en-US" dirty="0" err="1"/>
              <a:t>ip</a:t>
            </a:r>
            <a:r>
              <a:rPr lang="en-US" dirty="0"/>
              <a:t>-&gt;</a:t>
            </a:r>
            <a:r>
              <a:rPr lang="en-US" dirty="0" err="1"/>
              <a:t>addrs</a:t>
            </a:r>
            <a:r>
              <a:rPr lang="en-US" dirty="0"/>
              <a:t>[NDIRECT] = 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balloc</a:t>
            </a:r>
            <a:r>
              <a:rPr lang="en-US" dirty="0"/>
              <a:t>(</a:t>
            </a:r>
            <a:r>
              <a:rPr lang="en-US" dirty="0" err="1"/>
              <a:t>ip</a:t>
            </a:r>
            <a:r>
              <a:rPr lang="en-US" dirty="0"/>
              <a:t>-&gt;dev);    </a:t>
            </a:r>
          </a:p>
          <a:p>
            <a:pPr lvl="1"/>
            <a:r>
              <a:rPr lang="en-US" dirty="0"/>
              <a:t>	    bp = bread(</a:t>
            </a:r>
            <a:r>
              <a:rPr lang="en-US" dirty="0" err="1"/>
              <a:t>ip</a:t>
            </a:r>
            <a:r>
              <a:rPr lang="en-US" dirty="0"/>
              <a:t>-&gt;dev, </a:t>
            </a:r>
            <a:r>
              <a:rPr lang="en-US" dirty="0" err="1"/>
              <a:t>addr</a:t>
            </a:r>
            <a:r>
              <a:rPr lang="en-US" dirty="0"/>
              <a:t>);    </a:t>
            </a:r>
          </a:p>
          <a:p>
            <a:pPr lvl="1"/>
            <a:r>
              <a:rPr lang="en-US" dirty="0"/>
              <a:t>	    a = (</a:t>
            </a:r>
            <a:r>
              <a:rPr lang="en-US" dirty="0" err="1"/>
              <a:t>uint</a:t>
            </a:r>
            <a:r>
              <a:rPr lang="en-US" dirty="0"/>
              <a:t>*)bp-&gt;data;    </a:t>
            </a:r>
          </a:p>
          <a:p>
            <a:pPr lvl="1"/>
            <a:r>
              <a:rPr lang="en-US" dirty="0"/>
              <a:t>	    if((</a:t>
            </a:r>
            <a:r>
              <a:rPr lang="en-US" b="1" dirty="0" err="1"/>
              <a:t>addr</a:t>
            </a:r>
            <a:r>
              <a:rPr lang="en-US" b="1" dirty="0"/>
              <a:t> = a[bn]) == 0</a:t>
            </a:r>
            <a:r>
              <a:rPr lang="en-US" dirty="0"/>
              <a:t>){      </a:t>
            </a:r>
          </a:p>
          <a:p>
            <a:pPr lvl="1"/>
            <a:r>
              <a:rPr lang="en-US" dirty="0"/>
              <a:t>	        a[bn] = 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balloc</a:t>
            </a:r>
            <a:r>
              <a:rPr lang="en-US" dirty="0"/>
              <a:t>(</a:t>
            </a:r>
            <a:r>
              <a:rPr lang="en-US" dirty="0" err="1"/>
              <a:t>ip</a:t>
            </a:r>
            <a:r>
              <a:rPr lang="en-US" dirty="0"/>
              <a:t>-&gt;dev);      </a:t>
            </a:r>
          </a:p>
          <a:p>
            <a:pPr lvl="1"/>
            <a:r>
              <a:rPr lang="en-US" dirty="0"/>
              <a:t>	        </a:t>
            </a:r>
            <a:r>
              <a:rPr lang="en-US" dirty="0" err="1"/>
              <a:t>log_write</a:t>
            </a:r>
            <a:r>
              <a:rPr lang="en-US" dirty="0"/>
              <a:t>(bp);    </a:t>
            </a:r>
          </a:p>
          <a:p>
            <a:pPr lvl="1"/>
            <a:r>
              <a:rPr lang="en-US" dirty="0"/>
              <a:t>	    }    </a:t>
            </a:r>
          </a:p>
          <a:p>
            <a:pPr lvl="1"/>
            <a:r>
              <a:rPr lang="en-US" dirty="0"/>
              <a:t>	    </a:t>
            </a:r>
            <a:r>
              <a:rPr lang="en-US" dirty="0" err="1"/>
              <a:t>brelse</a:t>
            </a:r>
            <a:r>
              <a:rPr lang="en-US" dirty="0"/>
              <a:t>(bp);    </a:t>
            </a:r>
          </a:p>
          <a:p>
            <a:pPr lvl="1"/>
            <a:r>
              <a:rPr lang="en-US" dirty="0"/>
              <a:t>	    return </a:t>
            </a:r>
            <a:r>
              <a:rPr lang="en-US" dirty="0" err="1"/>
              <a:t>addr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	}  </a:t>
            </a:r>
          </a:p>
          <a:p>
            <a:pPr lvl="1"/>
            <a:r>
              <a:rPr lang="en-US" dirty="0"/>
              <a:t>	panic("</a:t>
            </a:r>
            <a:r>
              <a:rPr lang="en-US" dirty="0" err="1"/>
              <a:t>bmap</a:t>
            </a:r>
            <a:r>
              <a:rPr lang="en-US" dirty="0"/>
              <a:t>: out of range");</a:t>
            </a:r>
          </a:p>
          <a:p>
            <a:pPr lvl="1"/>
            <a:r>
              <a:rPr lang="en-US" dirty="0"/>
              <a:t>  }</a:t>
            </a:r>
          </a:p>
          <a:p>
            <a:pPr lvl="1"/>
            <a:r>
              <a:rPr lang="en-US" dirty="0"/>
              <a:t>  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EE929743-1854-4847-AAD5-EDC99A2E8F24}"/>
              </a:ext>
            </a:extLst>
          </p:cNvPr>
          <p:cNvSpPr/>
          <p:nvPr/>
        </p:nvSpPr>
        <p:spPr>
          <a:xfrm rot="3281532">
            <a:off x="6888803" y="4176458"/>
            <a:ext cx="282102" cy="31375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AB8DDA-46ED-40E6-8BBA-3E3645205166}"/>
              </a:ext>
            </a:extLst>
          </p:cNvPr>
          <p:cNvSpPr/>
          <p:nvPr/>
        </p:nvSpPr>
        <p:spPr>
          <a:xfrm>
            <a:off x="7574605" y="3952678"/>
            <a:ext cx="4257472" cy="58477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>
                <a:latin typeface="MV Boli" panose="02000500030200090000" pitchFamily="2" charset="0"/>
                <a:cs typeface="MV Boli" panose="02000500030200090000" pitchFamily="2" charset="0"/>
              </a:rPr>
              <a:t>We are checking if the block from the table we just read is empty</a:t>
            </a:r>
            <a:endParaRPr lang="en-US" sz="1600" b="1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830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698"/>
            <a:ext cx="10515600" cy="1325563"/>
          </a:xfrm>
        </p:spPr>
        <p:txBody>
          <a:bodyPr/>
          <a:lstStyle/>
          <a:p>
            <a:r>
              <a:rPr lang="en-US" dirty="0"/>
              <a:t>Lab 5 – Bigger Files for xv6 – </a:t>
            </a:r>
            <a:r>
              <a:rPr lang="en-US" dirty="0" err="1"/>
              <a:t>bmap</a:t>
            </a:r>
            <a:r>
              <a:rPr lang="en-US" dirty="0"/>
              <a:t>()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929577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B8104BA0-56A1-4B2B-B31D-277AEDF3ADD0}"/>
              </a:ext>
            </a:extLst>
          </p:cNvPr>
          <p:cNvSpPr/>
          <p:nvPr/>
        </p:nvSpPr>
        <p:spPr>
          <a:xfrm>
            <a:off x="2488659" y="1046957"/>
            <a:ext cx="886514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/>
              <a:t>static unit</a:t>
            </a:r>
          </a:p>
          <a:p>
            <a:pPr lvl="1"/>
            <a:r>
              <a:rPr lang="en-US" dirty="0" err="1"/>
              <a:t>bmap</a:t>
            </a:r>
            <a:r>
              <a:rPr lang="en-US" dirty="0"/>
              <a:t>(struct </a:t>
            </a:r>
            <a:r>
              <a:rPr lang="en-US" dirty="0" err="1"/>
              <a:t>inode</a:t>
            </a:r>
            <a:r>
              <a:rPr lang="en-US" dirty="0"/>
              <a:t> *</a:t>
            </a:r>
            <a:r>
              <a:rPr lang="en-US" b="1" dirty="0" err="1"/>
              <a:t>ip</a:t>
            </a:r>
            <a:r>
              <a:rPr lang="en-US" dirty="0"/>
              <a:t>, 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b="1" dirty="0"/>
              <a:t>bn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{</a:t>
            </a:r>
          </a:p>
          <a:p>
            <a:pPr lvl="1"/>
            <a:r>
              <a:rPr lang="en-US" dirty="0"/>
              <a:t>	</a:t>
            </a:r>
            <a:r>
              <a:rPr lang="en-US" dirty="0" err="1"/>
              <a:t>uint</a:t>
            </a:r>
            <a:r>
              <a:rPr lang="en-US" dirty="0"/>
              <a:t> </a:t>
            </a:r>
            <a:r>
              <a:rPr lang="en-US" dirty="0" err="1"/>
              <a:t>addr</a:t>
            </a:r>
            <a:r>
              <a:rPr lang="en-US" dirty="0"/>
              <a:t>, *a;</a:t>
            </a:r>
          </a:p>
          <a:p>
            <a:pPr lvl="1"/>
            <a:r>
              <a:rPr lang="en-US" dirty="0"/>
              <a:t>  	struct </a:t>
            </a:r>
            <a:r>
              <a:rPr lang="en-US" dirty="0" err="1"/>
              <a:t>buf</a:t>
            </a:r>
            <a:r>
              <a:rPr lang="en-US" dirty="0"/>
              <a:t> *bp;</a:t>
            </a:r>
          </a:p>
          <a:p>
            <a:pPr lvl="1"/>
            <a:r>
              <a:rPr lang="en-US" dirty="0"/>
              <a:t>  	 …</a:t>
            </a:r>
          </a:p>
          <a:p>
            <a:pPr lvl="1"/>
            <a:r>
              <a:rPr lang="en-US" dirty="0"/>
              <a:t>	bn -= NDIRECT;</a:t>
            </a:r>
          </a:p>
          <a:p>
            <a:pPr lvl="1"/>
            <a:r>
              <a:rPr lang="en-US" dirty="0"/>
              <a:t>	if(bn &lt; NINDIRECT){</a:t>
            </a:r>
          </a:p>
          <a:p>
            <a:pPr lvl="1"/>
            <a:r>
              <a:rPr lang="en-US" dirty="0"/>
              <a:t>	    if((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ip</a:t>
            </a:r>
            <a:r>
              <a:rPr lang="en-US" dirty="0"/>
              <a:t>-&gt;</a:t>
            </a:r>
            <a:r>
              <a:rPr lang="en-US" dirty="0" err="1"/>
              <a:t>addrs</a:t>
            </a:r>
            <a:r>
              <a:rPr lang="en-US" dirty="0"/>
              <a:t>[NDIRECT]) == 0)      </a:t>
            </a:r>
          </a:p>
          <a:p>
            <a:pPr lvl="1"/>
            <a:r>
              <a:rPr lang="en-US" dirty="0"/>
              <a:t>	        </a:t>
            </a:r>
            <a:r>
              <a:rPr lang="en-US" dirty="0" err="1"/>
              <a:t>ip</a:t>
            </a:r>
            <a:r>
              <a:rPr lang="en-US" dirty="0"/>
              <a:t>-&gt;</a:t>
            </a:r>
            <a:r>
              <a:rPr lang="en-US" dirty="0" err="1"/>
              <a:t>addrs</a:t>
            </a:r>
            <a:r>
              <a:rPr lang="en-US" dirty="0"/>
              <a:t>[NDIRECT] = 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balloc</a:t>
            </a:r>
            <a:r>
              <a:rPr lang="en-US" dirty="0"/>
              <a:t>(</a:t>
            </a:r>
            <a:r>
              <a:rPr lang="en-US" dirty="0" err="1"/>
              <a:t>ip</a:t>
            </a:r>
            <a:r>
              <a:rPr lang="en-US" dirty="0"/>
              <a:t>-&gt;dev);    </a:t>
            </a:r>
          </a:p>
          <a:p>
            <a:pPr lvl="1"/>
            <a:r>
              <a:rPr lang="en-US" dirty="0"/>
              <a:t>	    bp = bread(</a:t>
            </a:r>
            <a:r>
              <a:rPr lang="en-US" dirty="0" err="1"/>
              <a:t>ip</a:t>
            </a:r>
            <a:r>
              <a:rPr lang="en-US" dirty="0"/>
              <a:t>-&gt;dev, </a:t>
            </a:r>
            <a:r>
              <a:rPr lang="en-US" dirty="0" err="1"/>
              <a:t>addr</a:t>
            </a:r>
            <a:r>
              <a:rPr lang="en-US" dirty="0"/>
              <a:t>);    </a:t>
            </a:r>
          </a:p>
          <a:p>
            <a:pPr lvl="1"/>
            <a:r>
              <a:rPr lang="en-US" dirty="0"/>
              <a:t>	    a = (</a:t>
            </a:r>
            <a:r>
              <a:rPr lang="en-US" dirty="0" err="1"/>
              <a:t>uint</a:t>
            </a:r>
            <a:r>
              <a:rPr lang="en-US" dirty="0"/>
              <a:t>*)bp-&gt;data;    </a:t>
            </a:r>
          </a:p>
          <a:p>
            <a:pPr lvl="1"/>
            <a:r>
              <a:rPr lang="en-US" dirty="0"/>
              <a:t>	    if((</a:t>
            </a:r>
            <a:r>
              <a:rPr lang="en-US" dirty="0" err="1"/>
              <a:t>addr</a:t>
            </a:r>
            <a:r>
              <a:rPr lang="en-US" dirty="0"/>
              <a:t> = a[bn]) == 0){      </a:t>
            </a:r>
          </a:p>
          <a:p>
            <a:pPr lvl="1"/>
            <a:r>
              <a:rPr lang="en-US" dirty="0"/>
              <a:t>	        a[bn] = 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balloc</a:t>
            </a:r>
            <a:r>
              <a:rPr lang="en-US" dirty="0"/>
              <a:t>(</a:t>
            </a:r>
            <a:r>
              <a:rPr lang="en-US" dirty="0" err="1"/>
              <a:t>ip</a:t>
            </a:r>
            <a:r>
              <a:rPr lang="en-US" dirty="0"/>
              <a:t>-&gt;dev);      </a:t>
            </a:r>
          </a:p>
          <a:p>
            <a:pPr lvl="1"/>
            <a:r>
              <a:rPr lang="en-US" dirty="0"/>
              <a:t>	        </a:t>
            </a:r>
            <a:r>
              <a:rPr lang="en-US" b="1" dirty="0" err="1"/>
              <a:t>log_write</a:t>
            </a:r>
            <a:r>
              <a:rPr lang="en-US" b="1" dirty="0"/>
              <a:t>(bp)</a:t>
            </a:r>
            <a:r>
              <a:rPr lang="en-US" dirty="0"/>
              <a:t>;    </a:t>
            </a:r>
          </a:p>
          <a:p>
            <a:pPr lvl="1"/>
            <a:r>
              <a:rPr lang="en-US" dirty="0"/>
              <a:t>	    }    </a:t>
            </a:r>
          </a:p>
          <a:p>
            <a:pPr lvl="1"/>
            <a:r>
              <a:rPr lang="en-US" dirty="0"/>
              <a:t>	    </a:t>
            </a:r>
            <a:r>
              <a:rPr lang="en-US" dirty="0" err="1"/>
              <a:t>brelse</a:t>
            </a:r>
            <a:r>
              <a:rPr lang="en-US" dirty="0"/>
              <a:t>(bp);    </a:t>
            </a:r>
          </a:p>
          <a:p>
            <a:pPr lvl="1"/>
            <a:r>
              <a:rPr lang="en-US" dirty="0"/>
              <a:t>	    return </a:t>
            </a:r>
            <a:r>
              <a:rPr lang="en-US" dirty="0" err="1"/>
              <a:t>addr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	}  </a:t>
            </a:r>
          </a:p>
          <a:p>
            <a:pPr lvl="1"/>
            <a:r>
              <a:rPr lang="en-US" dirty="0"/>
              <a:t>	panic("</a:t>
            </a:r>
            <a:r>
              <a:rPr lang="en-US" dirty="0" err="1"/>
              <a:t>bmap</a:t>
            </a:r>
            <a:r>
              <a:rPr lang="en-US" dirty="0"/>
              <a:t>: out of range");</a:t>
            </a:r>
          </a:p>
          <a:p>
            <a:pPr lvl="1"/>
            <a:r>
              <a:rPr lang="en-US" dirty="0"/>
              <a:t>  }</a:t>
            </a:r>
          </a:p>
          <a:p>
            <a:pPr lvl="1"/>
            <a:r>
              <a:rPr lang="en-US" dirty="0"/>
              <a:t>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7353D3-212E-4EC8-8BAE-993EB6556199}"/>
              </a:ext>
            </a:extLst>
          </p:cNvPr>
          <p:cNvSpPr/>
          <p:nvPr/>
        </p:nvSpPr>
        <p:spPr>
          <a:xfrm>
            <a:off x="7553527" y="4400151"/>
            <a:ext cx="3399817" cy="181588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>
                <a:latin typeface="MV Boli" panose="02000500030200090000" pitchFamily="2" charset="0"/>
                <a:cs typeface="MV Boli" panose="02000500030200090000" pitchFamily="2" charset="0"/>
              </a:rPr>
              <a:t>Blocks are not immediately written to disk</a:t>
            </a:r>
          </a:p>
          <a:p>
            <a:endParaRPr lang="en-US" sz="16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n-US" sz="1600" dirty="0">
                <a:latin typeface="MV Boli" panose="02000500030200090000" pitchFamily="2" charset="0"/>
                <a:cs typeface="MV Boli" panose="02000500030200090000" pitchFamily="2" charset="0"/>
              </a:rPr>
              <a:t>Writes to disk are delayed and will be written in batch once disk operations are done</a:t>
            </a:r>
          </a:p>
          <a:p>
            <a:endParaRPr lang="en-US" sz="16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38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1FA73-9B7D-4A80-9CA9-544D1A748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change the definition of NDIRECT, you'll probably have to change the size of </a:t>
            </a:r>
            <a:r>
              <a:rPr lang="en-US" dirty="0" err="1"/>
              <a:t>addrs</a:t>
            </a:r>
            <a:r>
              <a:rPr lang="en-US" dirty="0"/>
              <a:t>[] in struct </a:t>
            </a:r>
            <a:r>
              <a:rPr lang="en-US" dirty="0" err="1"/>
              <a:t>inode</a:t>
            </a:r>
            <a:r>
              <a:rPr lang="en-US" dirty="0"/>
              <a:t> in </a:t>
            </a:r>
            <a:r>
              <a:rPr lang="en-US" dirty="0" err="1"/>
              <a:t>file.h</a:t>
            </a:r>
            <a:r>
              <a:rPr lang="en-US" dirty="0"/>
              <a:t>. Make sure that struct </a:t>
            </a:r>
            <a:r>
              <a:rPr lang="en-US" dirty="0" err="1"/>
              <a:t>inode</a:t>
            </a:r>
            <a:r>
              <a:rPr lang="en-US" dirty="0"/>
              <a:t> and struct </a:t>
            </a:r>
            <a:r>
              <a:rPr lang="en-US" dirty="0" err="1"/>
              <a:t>dinode</a:t>
            </a:r>
            <a:r>
              <a:rPr lang="en-US" dirty="0"/>
              <a:t> have the same number of elements in their </a:t>
            </a:r>
            <a:r>
              <a:rPr lang="en-US" dirty="0" err="1"/>
              <a:t>addrs</a:t>
            </a:r>
            <a:r>
              <a:rPr lang="en-US" dirty="0"/>
              <a:t>[] arrays.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548C9E4-18AB-4719-97FB-7FE1BA4AE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Lab 5 – Bigger Files for xv6 – hints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2C01629-177D-4737-BDC3-4BCBB9BF1A3B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7CAFF1ED-D939-49B9-9DC1-AE7F459CE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843" y="3171614"/>
            <a:ext cx="6677957" cy="333421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E51C4A6-EB29-48BB-97EE-E801ECEDDE27}"/>
              </a:ext>
            </a:extLst>
          </p:cNvPr>
          <p:cNvSpPr/>
          <p:nvPr/>
        </p:nvSpPr>
        <p:spPr>
          <a:xfrm>
            <a:off x="4805464" y="6070060"/>
            <a:ext cx="2743200" cy="2042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7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5 – Bigger Files for xv6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BBDBFBF-3803-479E-9C6C-33FBEBC16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601" cy="4211191"/>
          </a:xfrm>
        </p:spPr>
        <p:txBody>
          <a:bodyPr>
            <a:normAutofit/>
          </a:bodyPr>
          <a:lstStyle/>
          <a:p>
            <a:r>
              <a:rPr lang="en-US" dirty="0"/>
              <a:t>Reuse xv6 </a:t>
            </a:r>
            <a:r>
              <a:rPr lang="en-US" dirty="0" err="1"/>
              <a:t>qemu</a:t>
            </a:r>
            <a:endParaRPr lang="en-US" dirty="0"/>
          </a:p>
          <a:p>
            <a:r>
              <a:rPr lang="en-US" dirty="0"/>
              <a:t>Changing how xv6 organizes file blocks in the </a:t>
            </a:r>
            <a:r>
              <a:rPr lang="en-US" b="1" dirty="0" err="1"/>
              <a:t>inode</a:t>
            </a:r>
            <a:endParaRPr lang="en-US" b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59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1FA73-9B7D-4A80-9CA9-544D1A748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change the definition of NDIRECT, make sure to create a new </a:t>
            </a:r>
            <a:r>
              <a:rPr lang="en-US" dirty="0" err="1"/>
              <a:t>fs.img</a:t>
            </a:r>
            <a:r>
              <a:rPr lang="en-US" dirty="0"/>
              <a:t>, since </a:t>
            </a:r>
            <a:r>
              <a:rPr lang="en-US" dirty="0" err="1"/>
              <a:t>mkfs</a:t>
            </a:r>
            <a:r>
              <a:rPr lang="en-US" dirty="0"/>
              <a:t> uses NDIRECT too to build the initial file systems. If you delete </a:t>
            </a:r>
            <a:r>
              <a:rPr lang="en-US" dirty="0" err="1"/>
              <a:t>fs.img</a:t>
            </a:r>
            <a:r>
              <a:rPr lang="en-US" dirty="0"/>
              <a:t>, make on Unix (not xv6) will build a new one for you. </a:t>
            </a:r>
          </a:p>
          <a:p>
            <a:r>
              <a:rPr lang="en-US" dirty="0"/>
              <a:t>If your file system gets into a bad state, perhaps by crashing, delete </a:t>
            </a:r>
            <a:r>
              <a:rPr lang="en-US" dirty="0" err="1"/>
              <a:t>fs.img</a:t>
            </a:r>
            <a:r>
              <a:rPr lang="en-US" dirty="0"/>
              <a:t> (do this from Unix, not xv6). make will build a new clean file system image for you. </a:t>
            </a:r>
          </a:p>
          <a:p>
            <a:r>
              <a:rPr lang="en-US" dirty="0"/>
              <a:t>Don't forget to </a:t>
            </a:r>
            <a:r>
              <a:rPr lang="en-US" dirty="0" err="1"/>
              <a:t>brelse</a:t>
            </a:r>
            <a:r>
              <a:rPr lang="en-US" dirty="0"/>
              <a:t>() each block that you bread(). </a:t>
            </a:r>
            <a:r>
              <a:rPr lang="en-US" dirty="0" err="1"/>
              <a:t>brelse</a:t>
            </a:r>
            <a:r>
              <a:rPr lang="en-US" dirty="0"/>
              <a:t>() releases the buffer cache for the block (check </a:t>
            </a:r>
            <a:r>
              <a:rPr lang="en-US" dirty="0" err="1"/>
              <a:t>bio.c</a:t>
            </a:r>
            <a:r>
              <a:rPr lang="en-US" dirty="0"/>
              <a:t>).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548C9E4-18AB-4719-97FB-7FE1BA4AE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Lab 5 – Bigger Files for xv6 – hints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2C01629-177D-4737-BDC3-4BCBB9BF1A3B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813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DCC7F-4668-4327-A5F8-BD3424DFF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all goes well, big will now report that it can write </a:t>
            </a:r>
            <a:r>
              <a:rPr lang="en-US" b="1" dirty="0"/>
              <a:t>16523</a:t>
            </a:r>
            <a:r>
              <a:rPr lang="en-US" dirty="0"/>
              <a:t> sectors. It will take big a few dozen seconds to finish. </a:t>
            </a:r>
          </a:p>
          <a:p>
            <a:pPr lvl="1"/>
            <a:r>
              <a:rPr lang="en-US" dirty="0"/>
              <a:t>11 + 128 + 128*128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EB6FB7B-BB96-4E14-89E3-EE510C7F87B4}"/>
              </a:ext>
            </a:extLst>
          </p:cNvPr>
          <p:cNvSpPr txBox="1">
            <a:spLocks/>
          </p:cNvSpPr>
          <p:nvPr/>
        </p:nvSpPr>
        <p:spPr>
          <a:xfrm>
            <a:off x="990600" y="3424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Lab 5 – Bigger Files for xv6 – </a:t>
            </a:r>
            <a:r>
              <a:rPr lang="en-US" dirty="0" err="1"/>
              <a:t>bmap</a:t>
            </a:r>
            <a:r>
              <a:rPr lang="en-US" dirty="0"/>
              <a:t>()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2223749-048B-4B39-BB88-3C59B13932D5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88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5 – Bigger Files for xv6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BBDBFBF-3803-479E-9C6C-33FBEBC16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601" cy="4211191"/>
          </a:xfrm>
        </p:spPr>
        <p:txBody>
          <a:bodyPr>
            <a:normAutofit/>
          </a:bodyPr>
          <a:lstStyle/>
          <a:p>
            <a:r>
              <a:rPr lang="en-US" dirty="0"/>
              <a:t>Current implementation limit files to 72 KB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21BAE49-1E55-40F8-9F98-F2AFA13490EE}"/>
              </a:ext>
            </a:extLst>
          </p:cNvPr>
          <p:cNvGraphicFramePr>
            <a:graphicFrameLocks noGrp="1"/>
          </p:cNvGraphicFramePr>
          <p:nvPr/>
        </p:nvGraphicFramePr>
        <p:xfrm>
          <a:off x="2143365" y="3549516"/>
          <a:ext cx="2251082" cy="2340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7691">
                  <a:extLst>
                    <a:ext uri="{9D8B030D-6E8A-4147-A177-3AD203B41FA5}">
                      <a16:colId xmlns:a16="http://schemas.microsoft.com/office/drawing/2014/main" val="512451677"/>
                    </a:ext>
                  </a:extLst>
                </a:gridCol>
                <a:gridCol w="1713391">
                  <a:extLst>
                    <a:ext uri="{9D8B030D-6E8A-4147-A177-3AD203B41FA5}">
                      <a16:colId xmlns:a16="http://schemas.microsoft.com/office/drawing/2014/main" val="3396640658"/>
                    </a:ext>
                  </a:extLst>
                </a:gridCol>
              </a:tblGrid>
              <a:tr h="468087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508211"/>
                  </a:ext>
                </a:extLst>
              </a:tr>
              <a:tr h="4680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816988"/>
                  </a:ext>
                </a:extLst>
              </a:tr>
              <a:tr h="4680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361990"/>
                  </a:ext>
                </a:extLst>
              </a:tr>
              <a:tr h="4680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277591"/>
                  </a:ext>
                </a:extLst>
              </a:tr>
              <a:tr h="4680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116524"/>
                  </a:ext>
                </a:extLst>
              </a:tr>
            </a:tbl>
          </a:graphicData>
        </a:graphic>
      </p:graphicFrame>
      <p:sp>
        <p:nvSpPr>
          <p:cNvPr id="3" name="Right Brace 2">
            <a:extLst>
              <a:ext uri="{FF2B5EF4-FFF2-40B4-BE49-F238E27FC236}">
                <a16:creationId xmlns:a16="http://schemas.microsoft.com/office/drawing/2014/main" id="{57DE0140-ABB0-4148-AB76-0FFBBA3F8026}"/>
              </a:ext>
            </a:extLst>
          </p:cNvPr>
          <p:cNvSpPr/>
          <p:nvPr/>
        </p:nvSpPr>
        <p:spPr>
          <a:xfrm>
            <a:off x="4465468" y="3549516"/>
            <a:ext cx="204186" cy="45083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0368C1-F712-4D67-9EB7-2765086A5528}"/>
              </a:ext>
            </a:extLst>
          </p:cNvPr>
          <p:cNvSpPr txBox="1"/>
          <p:nvPr/>
        </p:nvSpPr>
        <p:spPr>
          <a:xfrm>
            <a:off x="4901953" y="3549516"/>
            <a:ext cx="1194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512 bytes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11D527-23CD-4BB7-8816-F6F1A07D6BCD}"/>
              </a:ext>
            </a:extLst>
          </p:cNvPr>
          <p:cNvSpPr txBox="1"/>
          <p:nvPr/>
        </p:nvSpPr>
        <p:spPr>
          <a:xfrm>
            <a:off x="7002379" y="4535066"/>
            <a:ext cx="1493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71 680 bytes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227726D-21F8-4C12-97D5-7336740A912B}"/>
              </a:ext>
            </a:extLst>
          </p:cNvPr>
          <p:cNvSpPr txBox="1"/>
          <p:nvPr/>
        </p:nvSpPr>
        <p:spPr>
          <a:xfrm>
            <a:off x="2143366" y="3093801"/>
            <a:ext cx="2251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Disk Sectors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B593FB92-7B6C-4A7B-90B1-FBD6F7B3C028}"/>
              </a:ext>
            </a:extLst>
          </p:cNvPr>
          <p:cNvSpPr/>
          <p:nvPr/>
        </p:nvSpPr>
        <p:spPr>
          <a:xfrm>
            <a:off x="6529526" y="3549515"/>
            <a:ext cx="204186" cy="234043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869255-D4CB-4866-B3C1-131B9B87188E}"/>
              </a:ext>
            </a:extLst>
          </p:cNvPr>
          <p:cNvSpPr txBox="1"/>
          <p:nvPr/>
        </p:nvSpPr>
        <p:spPr>
          <a:xfrm>
            <a:off x="8885808" y="4178659"/>
            <a:ext cx="2672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 want it to be able to map more then 140 sectors/data blocks.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6F38C6-76BE-43FD-A163-AC60FAB30EDE}"/>
              </a:ext>
            </a:extLst>
          </p:cNvPr>
          <p:cNvSpPr txBox="1"/>
          <p:nvPr/>
        </p:nvSpPr>
        <p:spPr>
          <a:xfrm>
            <a:off x="4394447" y="2774199"/>
            <a:ext cx="3018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xv6 Can only map 140 sectors</a:t>
            </a:r>
          </a:p>
        </p:txBody>
      </p:sp>
    </p:spTree>
    <p:extLst>
      <p:ext uri="{BB962C8B-B14F-4D97-AF65-F5344CB8AC3E}">
        <p14:creationId xmlns:p14="http://schemas.microsoft.com/office/powerpoint/2010/main" val="65092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14" grpId="0"/>
      <p:bldP spid="15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5 – Bigger Files for xv6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BBDBFBF-3803-479E-9C6C-33FBEBC16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601" cy="4211191"/>
          </a:xfrm>
        </p:spPr>
        <p:txBody>
          <a:bodyPr>
            <a:normAutofit/>
          </a:bodyPr>
          <a:lstStyle/>
          <a:p>
            <a:r>
              <a:rPr lang="en-US" dirty="0"/>
              <a:t>This limit is based on the current implementation of </a:t>
            </a:r>
            <a:r>
              <a:rPr lang="en-US" u="sng" dirty="0"/>
              <a:t>direct and indirect references</a:t>
            </a:r>
            <a:r>
              <a:rPr lang="en-US" dirty="0"/>
              <a:t> you can use in the </a:t>
            </a:r>
            <a:r>
              <a:rPr lang="en-US" b="1" dirty="0" err="1"/>
              <a:t>inode</a:t>
            </a:r>
            <a:r>
              <a:rPr lang="en-US" dirty="0"/>
              <a:t>.</a:t>
            </a:r>
          </a:p>
          <a:p>
            <a:r>
              <a:rPr lang="en-US" dirty="0"/>
              <a:t>We can modify xv6 to be able to </a:t>
            </a:r>
            <a:r>
              <a:rPr lang="en-US" b="1" dirty="0"/>
              <a:t>map</a:t>
            </a:r>
            <a:r>
              <a:rPr lang="en-US" dirty="0"/>
              <a:t> bigger files by adding </a:t>
            </a:r>
            <a:r>
              <a:rPr lang="en-US" b="1" dirty="0"/>
              <a:t>a double indirect</a:t>
            </a:r>
            <a:r>
              <a:rPr lang="en-US" dirty="0"/>
              <a:t> reference in its </a:t>
            </a:r>
            <a:r>
              <a:rPr lang="en-US" dirty="0" err="1"/>
              <a:t>inode</a:t>
            </a:r>
            <a:r>
              <a:rPr lang="en-US" dirty="0"/>
              <a:t>.</a:t>
            </a:r>
          </a:p>
          <a:p>
            <a:r>
              <a:rPr lang="en-US" dirty="0"/>
              <a:t>xv6 also uses the </a:t>
            </a:r>
            <a:r>
              <a:rPr lang="en-US" b="1" dirty="0"/>
              <a:t>U</a:t>
            </a:r>
            <a:r>
              <a:rPr lang="en-US" dirty="0"/>
              <a:t>nix </a:t>
            </a:r>
            <a:r>
              <a:rPr lang="en-US" b="1" dirty="0"/>
              <a:t>F</a:t>
            </a:r>
            <a:r>
              <a:rPr lang="en-US" dirty="0"/>
              <a:t>ast </a:t>
            </a:r>
            <a:r>
              <a:rPr lang="en-US" b="1" dirty="0"/>
              <a:t>F</a:t>
            </a:r>
            <a:r>
              <a:rPr lang="en-US" dirty="0"/>
              <a:t>ile </a:t>
            </a:r>
            <a:r>
              <a:rPr lang="en-US" b="1" dirty="0"/>
              <a:t>S</a:t>
            </a:r>
            <a:r>
              <a:rPr lang="en-US" dirty="0"/>
              <a:t>ystem (FFS) or (UFS)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685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5 – xv6 </a:t>
            </a:r>
            <a:r>
              <a:rPr lang="en-US" b="1" dirty="0"/>
              <a:t>U</a:t>
            </a:r>
            <a:r>
              <a:rPr lang="en-US" dirty="0"/>
              <a:t>nix </a:t>
            </a:r>
            <a:r>
              <a:rPr lang="en-US" b="1" dirty="0"/>
              <a:t>F</a:t>
            </a:r>
            <a:r>
              <a:rPr lang="en-US" dirty="0"/>
              <a:t>ast </a:t>
            </a:r>
            <a:r>
              <a:rPr lang="en-US" b="1" dirty="0"/>
              <a:t>F</a:t>
            </a:r>
            <a:r>
              <a:rPr lang="en-US" dirty="0"/>
              <a:t>ile </a:t>
            </a:r>
            <a:r>
              <a:rPr lang="en-US" b="1" dirty="0"/>
              <a:t>S</a:t>
            </a:r>
            <a:r>
              <a:rPr lang="en-US" dirty="0"/>
              <a:t>ystem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0">
            <a:extLst>
              <a:ext uri="{FF2B5EF4-FFF2-40B4-BE49-F238E27FC236}">
                <a16:creationId xmlns:a16="http://schemas.microsoft.com/office/drawing/2014/main" id="{891F9C9C-D1C3-46E9-A483-71A52C50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8603" y="1706223"/>
            <a:ext cx="838371" cy="518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3247" rIns="0" bIns="43247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800" b="1"/>
              <a:t>inode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7D5C787-2A7F-4897-AB3A-DE73C4306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89" y="2392911"/>
            <a:ext cx="1828800" cy="304800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metadata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08AC038-BC14-4A6C-9F58-377AC90906DB}"/>
              </a:ext>
            </a:extLst>
          </p:cNvPr>
          <p:cNvCxnSpPr>
            <a:cxnSpLocks/>
          </p:cNvCxnSpPr>
          <p:nvPr/>
        </p:nvCxnSpPr>
        <p:spPr>
          <a:xfrm flipH="1">
            <a:off x="4244534" y="2545311"/>
            <a:ext cx="26869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B762113-0297-4A51-8474-36A9D5D2DE2D}"/>
              </a:ext>
            </a:extLst>
          </p:cNvPr>
          <p:cNvSpPr txBox="1"/>
          <p:nvPr/>
        </p:nvSpPr>
        <p:spPr>
          <a:xfrm>
            <a:off x="7768872" y="2222145"/>
            <a:ext cx="2574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Every file have an </a:t>
            </a:r>
            <a:r>
              <a:rPr lang="en-US" dirty="0" err="1"/>
              <a:t>inode</a:t>
            </a:r>
            <a:r>
              <a:rPr lang="en-US" dirty="0"/>
              <a:t> that holds its metadata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DED898-F074-499B-A358-E3D4E67F996B}"/>
              </a:ext>
            </a:extLst>
          </p:cNvPr>
          <p:cNvSpPr txBox="1"/>
          <p:nvPr/>
        </p:nvSpPr>
        <p:spPr>
          <a:xfrm>
            <a:off x="7644584" y="3117061"/>
            <a:ext cx="2823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also maps where to find in disk the </a:t>
            </a:r>
            <a:r>
              <a:rPr lang="en-US" b="1" dirty="0"/>
              <a:t>blocks</a:t>
            </a:r>
            <a:r>
              <a:rPr lang="en-US" dirty="0"/>
              <a:t> </a:t>
            </a:r>
            <a:r>
              <a:rPr lang="en-US" b="1" dirty="0"/>
              <a:t>of data</a:t>
            </a:r>
            <a:r>
              <a:rPr lang="en-US" dirty="0"/>
              <a:t> that compose that file</a:t>
            </a:r>
          </a:p>
        </p:txBody>
      </p:sp>
    </p:spTree>
    <p:extLst>
      <p:ext uri="{BB962C8B-B14F-4D97-AF65-F5344CB8AC3E}">
        <p14:creationId xmlns:p14="http://schemas.microsoft.com/office/powerpoint/2010/main" val="196780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Lab 5 – xv6 </a:t>
            </a:r>
            <a:r>
              <a:rPr lang="en-US" b="1" dirty="0"/>
              <a:t>U</a:t>
            </a:r>
            <a:r>
              <a:rPr lang="en-US" dirty="0"/>
              <a:t>nix </a:t>
            </a:r>
            <a:r>
              <a:rPr lang="en-US" b="1" dirty="0"/>
              <a:t>F</a:t>
            </a:r>
            <a:r>
              <a:rPr lang="en-US" dirty="0"/>
              <a:t>ast </a:t>
            </a:r>
            <a:r>
              <a:rPr lang="en-US" b="1" dirty="0"/>
              <a:t>F</a:t>
            </a:r>
            <a:r>
              <a:rPr lang="en-US" dirty="0"/>
              <a:t>ile </a:t>
            </a:r>
            <a:r>
              <a:rPr lang="en-US" b="1" dirty="0"/>
              <a:t>S</a:t>
            </a:r>
            <a:r>
              <a:rPr lang="en-US" dirty="0"/>
              <a:t>ystem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0">
            <a:extLst>
              <a:ext uri="{FF2B5EF4-FFF2-40B4-BE49-F238E27FC236}">
                <a16:creationId xmlns:a16="http://schemas.microsoft.com/office/drawing/2014/main" id="{891F9C9C-D1C3-46E9-A483-71A52C50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8603" y="1706223"/>
            <a:ext cx="838371" cy="518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3247" rIns="0" bIns="43247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800" b="1"/>
              <a:t>inode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7D5C787-2A7F-4897-AB3A-DE73C4306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89" y="2392910"/>
            <a:ext cx="1828800" cy="2923808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metadata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B19D8C-D6D1-421E-868A-7028380E8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002" y="2926671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E95D43-A20D-4FA2-AD01-C8D9DB243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781" y="3294492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015D19-441C-4126-AAE7-784BFEF91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780" y="4465090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CF7240-4DDC-4193-B688-4A21CC1752CE}"/>
              </a:ext>
            </a:extLst>
          </p:cNvPr>
          <p:cNvSpPr txBox="1"/>
          <p:nvPr/>
        </p:nvSpPr>
        <p:spPr>
          <a:xfrm>
            <a:off x="2102177" y="3451512"/>
            <a:ext cx="245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C97580-5770-4344-BFCB-5C1B50170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05" y="2102226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9A75B0-4C6E-46C0-B0EC-5B54839B9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05" y="2535408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09289A1A-25C8-4CEB-AF40-6D4B39993ABA}"/>
              </a:ext>
            </a:extLst>
          </p:cNvPr>
          <p:cNvCxnSpPr>
            <a:cxnSpLocks/>
          </p:cNvCxnSpPr>
          <p:nvPr/>
        </p:nvCxnSpPr>
        <p:spPr>
          <a:xfrm flipV="1">
            <a:off x="2960015" y="2280189"/>
            <a:ext cx="1695590" cy="806553"/>
          </a:xfrm>
          <a:prstGeom prst="bentConnector3">
            <a:avLst>
              <a:gd name="adj1" fmla="val 49444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643F78B-A0DE-4041-9915-44DEE26D33D9}"/>
              </a:ext>
            </a:extLst>
          </p:cNvPr>
          <p:cNvCxnSpPr>
            <a:stCxn id="12" idx="3"/>
            <a:endCxn id="15" idx="1"/>
          </p:cNvCxnSpPr>
          <p:nvPr/>
        </p:nvCxnSpPr>
        <p:spPr>
          <a:xfrm flipV="1">
            <a:off x="2937794" y="2687808"/>
            <a:ext cx="1717811" cy="741192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1C44262-0C35-4327-AF3C-135AC86D3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05" y="3205853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6EFC71-F4BB-4BC0-9FB3-1F13CE9C3337}"/>
              </a:ext>
            </a:extLst>
          </p:cNvPr>
          <p:cNvSpPr txBox="1"/>
          <p:nvPr/>
        </p:nvSpPr>
        <p:spPr>
          <a:xfrm>
            <a:off x="4788817" y="2767421"/>
            <a:ext cx="4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F1A6A158-70C3-4878-91B6-7D64A16D914D}"/>
              </a:ext>
            </a:extLst>
          </p:cNvPr>
          <p:cNvCxnSpPr>
            <a:stCxn id="13" idx="3"/>
          </p:cNvCxnSpPr>
          <p:nvPr/>
        </p:nvCxnSpPr>
        <p:spPr>
          <a:xfrm flipV="1">
            <a:off x="2937793" y="3358253"/>
            <a:ext cx="1717812" cy="12413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eft Brace 26">
            <a:extLst>
              <a:ext uri="{FF2B5EF4-FFF2-40B4-BE49-F238E27FC236}">
                <a16:creationId xmlns:a16="http://schemas.microsoft.com/office/drawing/2014/main" id="{1E61AF67-FE5A-42EB-9687-45AEDA5EA9EC}"/>
              </a:ext>
            </a:extLst>
          </p:cNvPr>
          <p:cNvSpPr/>
          <p:nvPr/>
        </p:nvSpPr>
        <p:spPr>
          <a:xfrm>
            <a:off x="944880" y="2926671"/>
            <a:ext cx="412009" cy="167292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2B36009-04F5-4559-85AA-C5807939A09D}"/>
              </a:ext>
            </a:extLst>
          </p:cNvPr>
          <p:cNvSpPr txBox="1"/>
          <p:nvPr/>
        </p:nvSpPr>
        <p:spPr>
          <a:xfrm>
            <a:off x="82990" y="3429000"/>
            <a:ext cx="1149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Direct Pointers</a:t>
            </a:r>
          </a:p>
        </p:txBody>
      </p:sp>
    </p:spTree>
    <p:extLst>
      <p:ext uri="{BB962C8B-B14F-4D97-AF65-F5344CB8AC3E}">
        <p14:creationId xmlns:p14="http://schemas.microsoft.com/office/powerpoint/2010/main" val="179604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Lab 5 – xv6 </a:t>
            </a:r>
            <a:r>
              <a:rPr lang="en-US" b="1" dirty="0"/>
              <a:t>U</a:t>
            </a:r>
            <a:r>
              <a:rPr lang="en-US" dirty="0"/>
              <a:t>nix </a:t>
            </a:r>
            <a:r>
              <a:rPr lang="en-US" b="1" dirty="0"/>
              <a:t>F</a:t>
            </a:r>
            <a:r>
              <a:rPr lang="en-US" dirty="0"/>
              <a:t>ast </a:t>
            </a:r>
            <a:r>
              <a:rPr lang="en-US" b="1" dirty="0"/>
              <a:t>F</a:t>
            </a:r>
            <a:r>
              <a:rPr lang="en-US" dirty="0"/>
              <a:t>ile </a:t>
            </a:r>
            <a:r>
              <a:rPr lang="en-US" b="1" dirty="0"/>
              <a:t>S</a:t>
            </a:r>
            <a:r>
              <a:rPr lang="en-US" dirty="0"/>
              <a:t>ystem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0">
            <a:extLst>
              <a:ext uri="{FF2B5EF4-FFF2-40B4-BE49-F238E27FC236}">
                <a16:creationId xmlns:a16="http://schemas.microsoft.com/office/drawing/2014/main" id="{891F9C9C-D1C3-46E9-A483-71A52C50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8603" y="1706223"/>
            <a:ext cx="838371" cy="518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3247" rIns="0" bIns="43247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800" b="1"/>
              <a:t>inode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7D5C787-2A7F-4897-AB3A-DE73C4306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89" y="2392910"/>
            <a:ext cx="1828800" cy="2923808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metadata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B19D8C-D6D1-421E-868A-7028380E8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002" y="2926671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E95D43-A20D-4FA2-AD01-C8D9DB243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781" y="3294492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015D19-441C-4126-AAE7-784BFEF91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780" y="4465090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CF7240-4DDC-4193-B688-4A21CC1752CE}"/>
              </a:ext>
            </a:extLst>
          </p:cNvPr>
          <p:cNvSpPr txBox="1"/>
          <p:nvPr/>
        </p:nvSpPr>
        <p:spPr>
          <a:xfrm>
            <a:off x="2102177" y="3451512"/>
            <a:ext cx="245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C97580-5770-4344-BFCB-5C1B50170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05" y="2102226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9A75B0-4C6E-46C0-B0EC-5B54839B9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05" y="2535408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09289A1A-25C8-4CEB-AF40-6D4B39993ABA}"/>
              </a:ext>
            </a:extLst>
          </p:cNvPr>
          <p:cNvCxnSpPr>
            <a:cxnSpLocks/>
          </p:cNvCxnSpPr>
          <p:nvPr/>
        </p:nvCxnSpPr>
        <p:spPr>
          <a:xfrm flipV="1">
            <a:off x="2960015" y="2280189"/>
            <a:ext cx="1695590" cy="806553"/>
          </a:xfrm>
          <a:prstGeom prst="bentConnector3">
            <a:avLst>
              <a:gd name="adj1" fmla="val 49444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643F78B-A0DE-4041-9915-44DEE26D33D9}"/>
              </a:ext>
            </a:extLst>
          </p:cNvPr>
          <p:cNvCxnSpPr>
            <a:stCxn id="12" idx="3"/>
            <a:endCxn id="15" idx="1"/>
          </p:cNvCxnSpPr>
          <p:nvPr/>
        </p:nvCxnSpPr>
        <p:spPr>
          <a:xfrm flipV="1">
            <a:off x="2937794" y="2687808"/>
            <a:ext cx="1717811" cy="741192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1C44262-0C35-4327-AF3C-135AC86D3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05" y="3205853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6EFC71-F4BB-4BC0-9FB3-1F13CE9C3337}"/>
              </a:ext>
            </a:extLst>
          </p:cNvPr>
          <p:cNvSpPr txBox="1"/>
          <p:nvPr/>
        </p:nvSpPr>
        <p:spPr>
          <a:xfrm>
            <a:off x="4788817" y="2767421"/>
            <a:ext cx="4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F1A6A158-70C3-4878-91B6-7D64A16D914D}"/>
              </a:ext>
            </a:extLst>
          </p:cNvPr>
          <p:cNvCxnSpPr>
            <a:stCxn id="13" idx="3"/>
          </p:cNvCxnSpPr>
          <p:nvPr/>
        </p:nvCxnSpPr>
        <p:spPr>
          <a:xfrm flipV="1">
            <a:off x="2937793" y="3358253"/>
            <a:ext cx="1717812" cy="12413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eft Brace 26">
            <a:extLst>
              <a:ext uri="{FF2B5EF4-FFF2-40B4-BE49-F238E27FC236}">
                <a16:creationId xmlns:a16="http://schemas.microsoft.com/office/drawing/2014/main" id="{1E61AF67-FE5A-42EB-9687-45AEDA5EA9EC}"/>
              </a:ext>
            </a:extLst>
          </p:cNvPr>
          <p:cNvSpPr/>
          <p:nvPr/>
        </p:nvSpPr>
        <p:spPr>
          <a:xfrm>
            <a:off x="944880" y="2926671"/>
            <a:ext cx="412009" cy="167292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2B36009-04F5-4559-85AA-C5807939A09D}"/>
              </a:ext>
            </a:extLst>
          </p:cNvPr>
          <p:cNvSpPr txBox="1"/>
          <p:nvPr/>
        </p:nvSpPr>
        <p:spPr>
          <a:xfrm>
            <a:off x="82990" y="3429000"/>
            <a:ext cx="1149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Direct Pointers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7C70C4D-8BC4-4047-B342-7E7D16971729}"/>
              </a:ext>
            </a:extLst>
          </p:cNvPr>
          <p:cNvSpPr/>
          <p:nvPr/>
        </p:nvSpPr>
        <p:spPr>
          <a:xfrm>
            <a:off x="4411743" y="1843089"/>
            <a:ext cx="1140645" cy="19281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6071F7-D6EB-4061-9E6F-B61D4D5D558B}"/>
              </a:ext>
            </a:extLst>
          </p:cNvPr>
          <p:cNvSpPr txBox="1"/>
          <p:nvPr/>
        </p:nvSpPr>
        <p:spPr>
          <a:xfrm>
            <a:off x="5796249" y="2896588"/>
            <a:ext cx="3244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Referred in the lab 5 description as the </a:t>
            </a:r>
            <a:r>
              <a:rPr lang="en-US" b="1" dirty="0"/>
              <a:t>disk sectors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A2AB6BA-83EF-4A57-9C1C-3710DDB61EB3}"/>
              </a:ext>
            </a:extLst>
          </p:cNvPr>
          <p:cNvSpPr txBox="1"/>
          <p:nvPr/>
        </p:nvSpPr>
        <p:spPr>
          <a:xfrm>
            <a:off x="5731429" y="1792961"/>
            <a:ext cx="3500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Saved as data blocks of 512 bytes. (each data block is a disk sector) </a:t>
            </a:r>
            <a:endParaRPr lang="en-US" b="1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1AE7041-EFCC-4F21-9101-15C6DD907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780" y="4914458"/>
            <a:ext cx="1362235" cy="269016"/>
          </a:xfrm>
          <a:prstGeom prst="rect">
            <a:avLst/>
          </a:prstGeom>
          <a:solidFill>
            <a:srgbClr val="3399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single indirect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76E7C52-52FF-489E-B2EC-34909587B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05" y="5535971"/>
            <a:ext cx="1140644" cy="228600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 128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F31290A-F308-4D3A-AFA3-A89D2C879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05" y="4820365"/>
            <a:ext cx="1140644" cy="262667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 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CD408C2-6724-40DA-A825-55FD83952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04" y="4591765"/>
            <a:ext cx="1140645" cy="262667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 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14D2D49-9822-4064-B685-30AF06024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7605" y="4056303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3388C78-9851-4D76-B14A-17C3D6BF4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0174" y="4473693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D798B65-D03C-423F-8974-BA472D80D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557" y="4942732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3CCDB152-3892-4506-9F6E-FEF7AE8345E8}"/>
              </a:ext>
            </a:extLst>
          </p:cNvPr>
          <p:cNvCxnSpPr>
            <a:stCxn id="38" idx="3"/>
            <a:endCxn id="46" idx="1"/>
          </p:cNvCxnSpPr>
          <p:nvPr/>
        </p:nvCxnSpPr>
        <p:spPr>
          <a:xfrm flipV="1">
            <a:off x="5796249" y="4208703"/>
            <a:ext cx="2411356" cy="514396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B161BA3B-4B44-44A7-92BF-34544CEBE73F}"/>
              </a:ext>
            </a:extLst>
          </p:cNvPr>
          <p:cNvCxnSpPr>
            <a:stCxn id="37" idx="3"/>
            <a:endCxn id="47" idx="1"/>
          </p:cNvCxnSpPr>
          <p:nvPr/>
        </p:nvCxnSpPr>
        <p:spPr>
          <a:xfrm flipV="1">
            <a:off x="5796249" y="4626093"/>
            <a:ext cx="2423925" cy="325606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4211D927-3D48-4781-8949-992817617A3F}"/>
              </a:ext>
            </a:extLst>
          </p:cNvPr>
          <p:cNvCxnSpPr>
            <a:stCxn id="36" idx="3"/>
            <a:endCxn id="48" idx="1"/>
          </p:cNvCxnSpPr>
          <p:nvPr/>
        </p:nvCxnSpPr>
        <p:spPr>
          <a:xfrm flipV="1">
            <a:off x="5796249" y="5095132"/>
            <a:ext cx="2428308" cy="555139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12E73406-F5DD-4A46-8CAF-7DD17954B676}"/>
              </a:ext>
            </a:extLst>
          </p:cNvPr>
          <p:cNvSpPr txBox="1"/>
          <p:nvPr/>
        </p:nvSpPr>
        <p:spPr>
          <a:xfrm>
            <a:off x="3878531" y="6170992"/>
            <a:ext cx="3347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xv6 this </a:t>
            </a:r>
            <a:r>
              <a:rPr lang="en-US" b="1" dirty="0"/>
              <a:t>holds 128 blocks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D733377-A79D-4FEC-8B84-CCBDF7DF8547}"/>
              </a:ext>
            </a:extLst>
          </p:cNvPr>
          <p:cNvSpPr txBox="1"/>
          <p:nvPr/>
        </p:nvSpPr>
        <p:spPr>
          <a:xfrm>
            <a:off x="5000835" y="5060853"/>
            <a:ext cx="4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E7E1983-961F-4633-89FD-D2C0D6B9F716}"/>
              </a:ext>
            </a:extLst>
          </p:cNvPr>
          <p:cNvSpPr/>
          <p:nvPr/>
        </p:nvSpPr>
        <p:spPr>
          <a:xfrm>
            <a:off x="4563979" y="4465090"/>
            <a:ext cx="1400815" cy="1410454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4972B2A-3506-4DAF-A607-FBA190092FC4}"/>
              </a:ext>
            </a:extLst>
          </p:cNvPr>
          <p:cNvCxnSpPr>
            <a:stCxn id="35" idx="3"/>
            <a:endCxn id="75" idx="1"/>
          </p:cNvCxnSpPr>
          <p:nvPr/>
        </p:nvCxnSpPr>
        <p:spPr>
          <a:xfrm>
            <a:off x="2960015" y="5048966"/>
            <a:ext cx="1603964" cy="12135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53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/>
      <p:bldP spid="35" grpId="0" animBg="1"/>
      <p:bldP spid="36" grpId="0" animBg="1"/>
      <p:bldP spid="37" grpId="0" animBg="1"/>
      <p:bldP spid="38" grpId="0" animBg="1"/>
      <p:bldP spid="46" grpId="0" animBg="1"/>
      <p:bldP spid="47" grpId="0" animBg="1"/>
      <p:bldP spid="48" grpId="0" animBg="1"/>
      <p:bldP spid="59" grpId="0"/>
      <p:bldP spid="63" grpId="0"/>
      <p:bldP spid="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Lab 5 – xv6 </a:t>
            </a:r>
            <a:r>
              <a:rPr lang="en-US" b="1" dirty="0"/>
              <a:t>U</a:t>
            </a:r>
            <a:r>
              <a:rPr lang="en-US" dirty="0"/>
              <a:t>nix </a:t>
            </a:r>
            <a:r>
              <a:rPr lang="en-US" b="1" dirty="0"/>
              <a:t>F</a:t>
            </a:r>
            <a:r>
              <a:rPr lang="en-US" dirty="0"/>
              <a:t>ast </a:t>
            </a:r>
            <a:r>
              <a:rPr lang="en-US" b="1" dirty="0"/>
              <a:t>F</a:t>
            </a:r>
            <a:r>
              <a:rPr lang="en-US" dirty="0"/>
              <a:t>ile </a:t>
            </a:r>
            <a:r>
              <a:rPr lang="en-US" b="1" dirty="0"/>
              <a:t>S</a:t>
            </a:r>
            <a:r>
              <a:rPr lang="en-US" dirty="0"/>
              <a:t>ystem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0">
            <a:extLst>
              <a:ext uri="{FF2B5EF4-FFF2-40B4-BE49-F238E27FC236}">
                <a16:creationId xmlns:a16="http://schemas.microsoft.com/office/drawing/2014/main" id="{891F9C9C-D1C3-46E9-A483-71A52C50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8603" y="1706223"/>
            <a:ext cx="838371" cy="518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3247" rIns="0" bIns="43247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800" b="1"/>
              <a:t>inode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7D5C787-2A7F-4897-AB3A-DE73C4306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89" y="2392910"/>
            <a:ext cx="1828800" cy="2923808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metadata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B19D8C-D6D1-421E-868A-7028380E8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002" y="2926671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E95D43-A20D-4FA2-AD01-C8D9DB243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781" y="3294492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015D19-441C-4126-AAE7-784BFEF91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780" y="4465090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CF7240-4DDC-4193-B688-4A21CC1752CE}"/>
              </a:ext>
            </a:extLst>
          </p:cNvPr>
          <p:cNvSpPr txBox="1"/>
          <p:nvPr/>
        </p:nvSpPr>
        <p:spPr>
          <a:xfrm>
            <a:off x="2102177" y="3451512"/>
            <a:ext cx="245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  <a:p>
            <a:r>
              <a:rPr lang="en-US" b="1" dirty="0"/>
              <a:t>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1AE7041-EFCC-4F21-9101-15C6DD907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780" y="4914458"/>
            <a:ext cx="1362235" cy="269016"/>
          </a:xfrm>
          <a:prstGeom prst="rect">
            <a:avLst/>
          </a:prstGeom>
          <a:solidFill>
            <a:srgbClr val="3399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single indirect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070A3F6-0BD0-4DE2-9B40-8AC3C4EDBCF1}"/>
              </a:ext>
            </a:extLst>
          </p:cNvPr>
          <p:cNvSpPr txBox="1"/>
          <p:nvPr/>
        </p:nvSpPr>
        <p:spPr>
          <a:xfrm>
            <a:off x="4595720" y="1624284"/>
            <a:ext cx="5905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lab task is to increase it to</a:t>
            </a:r>
            <a:r>
              <a:rPr lang="en-US" b="1" dirty="0"/>
              <a:t> add a double indirect block</a:t>
            </a:r>
          </a:p>
        </p:txBody>
      </p:sp>
    </p:spTree>
    <p:extLst>
      <p:ext uri="{BB962C8B-B14F-4D97-AF65-F5344CB8AC3E}">
        <p14:creationId xmlns:p14="http://schemas.microsoft.com/office/powerpoint/2010/main" val="405656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Lab 5 – xv6 </a:t>
            </a:r>
            <a:r>
              <a:rPr lang="en-US" b="1" dirty="0"/>
              <a:t>U</a:t>
            </a:r>
            <a:r>
              <a:rPr lang="en-US" dirty="0"/>
              <a:t>nix </a:t>
            </a:r>
            <a:r>
              <a:rPr lang="en-US" b="1" dirty="0"/>
              <a:t>F</a:t>
            </a:r>
            <a:r>
              <a:rPr lang="en-US" dirty="0"/>
              <a:t>ast </a:t>
            </a:r>
            <a:r>
              <a:rPr lang="en-US" b="1" dirty="0"/>
              <a:t>F</a:t>
            </a:r>
            <a:r>
              <a:rPr lang="en-US" dirty="0"/>
              <a:t>ile </a:t>
            </a:r>
            <a:r>
              <a:rPr lang="en-US" b="1" dirty="0"/>
              <a:t>S</a:t>
            </a:r>
            <a:r>
              <a:rPr lang="en-US" dirty="0"/>
              <a:t>ystem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3D566F-CA20-48FF-A4C4-C86EEAC589FC}"/>
              </a:ext>
            </a:extLst>
          </p:cNvPr>
          <p:cNvCxnSpPr>
            <a:cxnSpLocks/>
          </p:cNvCxnSpPr>
          <p:nvPr/>
        </p:nvCxnSpPr>
        <p:spPr>
          <a:xfrm>
            <a:off x="944880" y="1295400"/>
            <a:ext cx="1040892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0">
            <a:extLst>
              <a:ext uri="{FF2B5EF4-FFF2-40B4-BE49-F238E27FC236}">
                <a16:creationId xmlns:a16="http://schemas.microsoft.com/office/drawing/2014/main" id="{891F9C9C-D1C3-46E9-A483-71A52C50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8603" y="1706223"/>
            <a:ext cx="838371" cy="518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43247" rIns="0" bIns="43247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800" b="1"/>
              <a:t>inode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7D5C787-2A7F-4897-AB3A-DE73C4306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89" y="2392910"/>
            <a:ext cx="1828800" cy="2923808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metadata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B19D8C-D6D1-421E-868A-7028380E8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002" y="2926671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E95D43-A20D-4FA2-AD01-C8D9DB243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781" y="3294492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015D19-441C-4126-AAE7-784BFEF91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780" y="4077728"/>
            <a:ext cx="1340013" cy="269016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CF7240-4DDC-4193-B688-4A21CC1752CE}"/>
              </a:ext>
            </a:extLst>
          </p:cNvPr>
          <p:cNvSpPr txBox="1"/>
          <p:nvPr/>
        </p:nvSpPr>
        <p:spPr>
          <a:xfrm>
            <a:off x="2008244" y="3609512"/>
            <a:ext cx="678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. . 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1AE7041-EFCC-4F21-9101-15C6DD907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559" y="4515205"/>
            <a:ext cx="1362235" cy="269016"/>
          </a:xfrm>
          <a:prstGeom prst="rect">
            <a:avLst/>
          </a:prstGeom>
          <a:solidFill>
            <a:srgbClr val="3399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single indirect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070A3F6-0BD0-4DE2-9B40-8AC3C4EDBCF1}"/>
              </a:ext>
            </a:extLst>
          </p:cNvPr>
          <p:cNvSpPr txBox="1"/>
          <p:nvPr/>
        </p:nvSpPr>
        <p:spPr>
          <a:xfrm>
            <a:off x="4595720" y="1624284"/>
            <a:ext cx="5905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lab task is to increase is to</a:t>
            </a:r>
            <a:r>
              <a:rPr lang="en-US" b="1" dirty="0"/>
              <a:t> add a double indirect block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42D152-592F-4086-99B5-F5F803848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558" y="4914458"/>
            <a:ext cx="1362235" cy="2690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accent6">
                <a:lumMod val="40000"/>
                <a:lumOff val="60000"/>
              </a:schemeClr>
            </a:outerShdw>
          </a:effectLst>
          <a:scene3d>
            <a:camera prst="obliqueTopRight"/>
            <a:lightRig rig="legacyFlat3" dir="b"/>
          </a:scene3d>
          <a:sp3d extrusionH="125400" contourW="12700" prstMaterial="legacyMatte">
            <a:bevelT w="13500" h="13500" prst="angle"/>
            <a:bevelB w="13500" h="13500" prst="angle"/>
            <a:extrusionClr>
              <a:schemeClr val="accent6">
                <a:lumMod val="20000"/>
                <a:lumOff val="80000"/>
              </a:schemeClr>
            </a:extrusionClr>
            <a:contourClr>
              <a:schemeClr val="accent6">
                <a:lumMod val="60000"/>
                <a:lumOff val="40000"/>
              </a:schemeClr>
            </a:contourClr>
          </a:sp3d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doubly indirect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377318-1652-43CE-95DD-4D7FB0D0CC86}"/>
              </a:ext>
            </a:extLst>
          </p:cNvPr>
          <p:cNvSpPr txBox="1"/>
          <p:nvPr/>
        </p:nvSpPr>
        <p:spPr>
          <a:xfrm>
            <a:off x="4205287" y="5993775"/>
            <a:ext cx="3093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pointer will point to a table of single indirect pointers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92D6B5-FF39-47FF-8B44-B1C30DD6A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765" y="4346744"/>
            <a:ext cx="1362235" cy="269016"/>
          </a:xfrm>
          <a:prstGeom prst="rect">
            <a:avLst/>
          </a:prstGeom>
          <a:solidFill>
            <a:srgbClr val="3399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single indirect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5F3316-6146-447F-8966-6614DD7CF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764" y="4729877"/>
            <a:ext cx="1362235" cy="269016"/>
          </a:xfrm>
          <a:prstGeom prst="rect">
            <a:avLst/>
          </a:prstGeom>
          <a:solidFill>
            <a:srgbClr val="3399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single indirect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59148F-95C3-4718-B3A1-1343EB2C6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763" y="5341626"/>
            <a:ext cx="1362235" cy="269016"/>
          </a:xfrm>
          <a:prstGeom prst="rect">
            <a:avLst/>
          </a:prstGeom>
          <a:solidFill>
            <a:srgbClr val="3399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single indirect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ED15CE-DB1B-4CF2-A110-232DE9F37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292" y="4424614"/>
            <a:ext cx="1140644" cy="228600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 128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9C86CFC-99C3-4271-9763-75A8D6F63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292" y="3709008"/>
            <a:ext cx="1140644" cy="262667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 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7F24871-4E4E-43A4-9A56-D60CFD6FF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291" y="3480408"/>
            <a:ext cx="1140645" cy="262667"/>
          </a:xfrm>
          <a:prstGeom prst="rect">
            <a:avLst/>
          </a:prstGeom>
          <a:solidFill>
            <a:srgbClr val="5DBACA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5DBACA"/>
            </a:extrusionClr>
            <a:contourClr>
              <a:srgbClr val="5DBACA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dirty="0"/>
              <a:t>address 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78CC4D-142E-44C9-9306-29DCCDA85046}"/>
              </a:ext>
            </a:extLst>
          </p:cNvPr>
          <p:cNvSpPr txBox="1"/>
          <p:nvPr/>
        </p:nvSpPr>
        <p:spPr>
          <a:xfrm>
            <a:off x="7380522" y="3949496"/>
            <a:ext cx="4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B6C3BEC-5230-4C1C-82F0-FC162A2FDA53}"/>
              </a:ext>
            </a:extLst>
          </p:cNvPr>
          <p:cNvSpPr/>
          <p:nvPr/>
        </p:nvSpPr>
        <p:spPr>
          <a:xfrm>
            <a:off x="6943666" y="3353733"/>
            <a:ext cx="1400815" cy="1410454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1D16E37-C97C-4C8D-97D9-69D48799B016}"/>
              </a:ext>
            </a:extLst>
          </p:cNvPr>
          <p:cNvSpPr/>
          <p:nvPr/>
        </p:nvSpPr>
        <p:spPr>
          <a:xfrm>
            <a:off x="4595720" y="4080009"/>
            <a:ext cx="1643239" cy="1721979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610F3D1-B0FB-41BF-BA46-DEBA134F7A4C}"/>
              </a:ext>
            </a:extLst>
          </p:cNvPr>
          <p:cNvCxnSpPr>
            <a:stCxn id="14" idx="3"/>
            <a:endCxn id="25" idx="1"/>
          </p:cNvCxnSpPr>
          <p:nvPr/>
        </p:nvCxnSpPr>
        <p:spPr>
          <a:xfrm flipV="1">
            <a:off x="2937793" y="4940999"/>
            <a:ext cx="1657927" cy="10796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A3D6611-BDFA-431E-9D69-DBB243460D22}"/>
              </a:ext>
            </a:extLst>
          </p:cNvPr>
          <p:cNvCxnSpPr>
            <a:stCxn id="16" idx="3"/>
            <a:endCxn id="24" idx="1"/>
          </p:cNvCxnSpPr>
          <p:nvPr/>
        </p:nvCxnSpPr>
        <p:spPr>
          <a:xfrm flipV="1">
            <a:off x="6096000" y="4058960"/>
            <a:ext cx="847666" cy="4222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97FE360F-7403-4F25-B4B3-4078C6D46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7594" y="2324295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EDDF2C9-EDD4-4319-9497-5215E2E23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0163" y="2741685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6C5EF45-70A4-4AEF-9941-86A678646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4546" y="3457112"/>
            <a:ext cx="609600" cy="3048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99FF"/>
            </a:extrusionClr>
            <a:contourClr>
              <a:srgbClr val="CC99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2000" dirty="0"/>
              <a:t>data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6EEBB2-6AC8-4C1E-9B0B-49E04D73E21C}"/>
              </a:ext>
            </a:extLst>
          </p:cNvPr>
          <p:cNvSpPr txBox="1"/>
          <p:nvPr/>
        </p:nvSpPr>
        <p:spPr>
          <a:xfrm>
            <a:off x="9542945" y="3015158"/>
            <a:ext cx="4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91BC03B8-697E-482E-9FCE-FFFD47849C1C}"/>
              </a:ext>
            </a:extLst>
          </p:cNvPr>
          <p:cNvCxnSpPr>
            <a:stCxn id="22" idx="3"/>
            <a:endCxn id="28" idx="1"/>
          </p:cNvCxnSpPr>
          <p:nvPr/>
        </p:nvCxnSpPr>
        <p:spPr>
          <a:xfrm flipV="1">
            <a:off x="8175936" y="2476695"/>
            <a:ext cx="1261658" cy="1135047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31D5A8C8-9ACB-427A-BABE-F4A41A13146D}"/>
              </a:ext>
            </a:extLst>
          </p:cNvPr>
          <p:cNvCxnSpPr>
            <a:stCxn id="21" idx="3"/>
            <a:endCxn id="29" idx="1"/>
          </p:cNvCxnSpPr>
          <p:nvPr/>
        </p:nvCxnSpPr>
        <p:spPr>
          <a:xfrm flipV="1">
            <a:off x="8175936" y="2894085"/>
            <a:ext cx="1274227" cy="946257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6BF32DC3-5502-4B4A-A29F-C8EEC1306874}"/>
              </a:ext>
            </a:extLst>
          </p:cNvPr>
          <p:cNvCxnSpPr>
            <a:stCxn id="19" idx="3"/>
            <a:endCxn id="30" idx="1"/>
          </p:cNvCxnSpPr>
          <p:nvPr/>
        </p:nvCxnSpPr>
        <p:spPr>
          <a:xfrm flipV="1">
            <a:off x="8175936" y="3609512"/>
            <a:ext cx="1278610" cy="929402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C608B7E-F8FC-47EB-8114-EBE4B00ED0F1}"/>
              </a:ext>
            </a:extLst>
          </p:cNvPr>
          <p:cNvSpPr txBox="1"/>
          <p:nvPr/>
        </p:nvSpPr>
        <p:spPr>
          <a:xfrm>
            <a:off x="6711757" y="4957799"/>
            <a:ext cx="326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 each pointer from this table points to actual physical blocks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B7BD73E-9789-4EAA-AC8B-EC219E1A2FCC}"/>
              </a:ext>
            </a:extLst>
          </p:cNvPr>
          <p:cNvSpPr txBox="1"/>
          <p:nvPr/>
        </p:nvSpPr>
        <p:spPr>
          <a:xfrm>
            <a:off x="5202862" y="4914458"/>
            <a:ext cx="4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8B811DD-5916-4282-801E-FA7ED95BA3A1}"/>
              </a:ext>
            </a:extLst>
          </p:cNvPr>
          <p:cNvSpPr txBox="1"/>
          <p:nvPr/>
        </p:nvSpPr>
        <p:spPr>
          <a:xfrm>
            <a:off x="7155295" y="6023015"/>
            <a:ext cx="477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It will allow us to map files up to 8.5 MB</a:t>
            </a:r>
          </a:p>
        </p:txBody>
      </p:sp>
    </p:spTree>
    <p:extLst>
      <p:ext uri="{BB962C8B-B14F-4D97-AF65-F5344CB8AC3E}">
        <p14:creationId xmlns:p14="http://schemas.microsoft.com/office/powerpoint/2010/main" val="35277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/>
      <p:bldP spid="24" grpId="0" animBg="1"/>
      <p:bldP spid="25" grpId="0" animBg="1"/>
      <p:bldP spid="28" grpId="0" animBg="1"/>
      <p:bldP spid="29" grpId="0" animBg="1"/>
      <p:bldP spid="30" grpId="0" animBg="1"/>
      <p:bldP spid="31" grpId="0"/>
      <p:bldP spid="38" grpId="0"/>
      <p:bldP spid="40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10358</TotalTime>
  <Words>1886</Words>
  <Application>Microsoft Office PowerPoint</Application>
  <PresentationFormat>Widescreen</PresentationFormat>
  <Paragraphs>294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LucidaSans-Typewriter83</vt:lpstr>
      <vt:lpstr>MinionPro-Regular</vt:lpstr>
      <vt:lpstr>Arial</vt:lpstr>
      <vt:lpstr>Calibri</vt:lpstr>
      <vt:lpstr>Calibri Light</vt:lpstr>
      <vt:lpstr>Consolas</vt:lpstr>
      <vt:lpstr>MV Boli</vt:lpstr>
      <vt:lpstr>Times</vt:lpstr>
      <vt:lpstr>Office Theme</vt:lpstr>
      <vt:lpstr>CS 1550</vt:lpstr>
      <vt:lpstr>Lab 5 – Bigger Files for xv6</vt:lpstr>
      <vt:lpstr>Lab 5 – Bigger Files for xv6</vt:lpstr>
      <vt:lpstr>Lab 5 – Bigger Files for xv6</vt:lpstr>
      <vt:lpstr>Lab 5 – xv6 Unix Fast File System </vt:lpstr>
      <vt:lpstr>Lab 5 – xv6 Unix Fast File System </vt:lpstr>
      <vt:lpstr>Lab 5 – xv6 Unix Fast File System </vt:lpstr>
      <vt:lpstr>Lab 5 – xv6 Unix Fast File System </vt:lpstr>
      <vt:lpstr>Lab 5 – xv6 Unix Fast File System </vt:lpstr>
      <vt:lpstr>Lab 5 – Bigger Files for xv6 – preliminaries</vt:lpstr>
      <vt:lpstr>Lab 5 – Bigger Files for xv6</vt:lpstr>
      <vt:lpstr>Lab 5 – Bigger Files for xv6 – bmap()</vt:lpstr>
      <vt:lpstr>Lab 5 – Bigger Files for xv6 – bmap()</vt:lpstr>
      <vt:lpstr>Lab 5 – Bigger Files for xv6 – bmap()</vt:lpstr>
      <vt:lpstr>Lab 5 – Bigger Files for xv6 – bmap()</vt:lpstr>
      <vt:lpstr>Lab 5 – Bigger Files for xv6 – bmap()</vt:lpstr>
      <vt:lpstr>Lab 5 – Bigger Files for xv6 – bmap()</vt:lpstr>
      <vt:lpstr>Lab 5 – Bigger Files for xv6 – bmap()</vt:lpstr>
      <vt:lpstr>Lab 5 – Bigger Files for xv6 – hints</vt:lpstr>
      <vt:lpstr>Lab 5 – Bigger Files for xv6 – hints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CS1550 Lab 2</dc:title>
  <dc:creator>Victor Li</dc:creator>
  <cp:lastModifiedBy>Xiaoyu Liang</cp:lastModifiedBy>
  <cp:revision>282</cp:revision>
  <cp:lastPrinted>2019-04-18T20:27:52Z</cp:lastPrinted>
  <dcterms:created xsi:type="dcterms:W3CDTF">2018-09-24T16:16:37Z</dcterms:created>
  <dcterms:modified xsi:type="dcterms:W3CDTF">2019-12-04T16:41:31Z</dcterms:modified>
</cp:coreProperties>
</file>