
<file path=[Content_Types].xml><?xml version="1.0" encoding="utf-8"?>
<Types xmlns="http://schemas.openxmlformats.org/package/2006/content-types">
  <Override PartName="/ppt/slides/slide30.xml" ContentType="application/vnd.openxmlformats-officedocument.presentationml.slide+xml"/>
  <Override PartName="/ppt/slides/slide88.xml" ContentType="application/vnd.openxmlformats-officedocument.presentationml.slide+xml"/>
  <Override PartName="/ppt/notesSlides/notesSlide69.xml" ContentType="application/vnd.openxmlformats-officedocument.presentationml.notesSlide+xml"/>
  <Override PartName="/ppt/slides/slide24.xml" ContentType="application/vnd.openxmlformats-officedocument.presentationml.slide+xml"/>
  <Override PartName="/ppt/slides/slide72.xml" ContentType="application/vnd.openxmlformats-officedocument.presentationml.slide+xml"/>
  <Override PartName="/ppt/notesSlides/notesSlide47.xml" ContentType="application/vnd.openxmlformats-officedocument.presentationml.notesSlide+xml"/>
  <Override PartName="/ppt/slides/slide66.xml" ContentType="application/vnd.openxmlformats-officedocument.presentationml.slide+xml"/>
  <Override PartName="/ppt/slides/slide128.xml" ContentType="application/vnd.openxmlformats-officedocument.presentationml.slide+xml"/>
  <Override PartName="/ppt/slides/slide50.xml" ContentType="application/vnd.openxmlformats-officedocument.presentationml.slide+xml"/>
  <Override PartName="/ppt/slides/slide112.xml" ContentType="application/vnd.openxmlformats-officedocument.presentationml.slide+xml"/>
  <Override PartName="/ppt/notesSlides/notesSlide89.xml" ContentType="application/vnd.openxmlformats-officedocument.presentationml.notesSlide+xml"/>
  <Override PartName="/ppt/notesSlides/notesSlide25.xml" ContentType="application/vnd.openxmlformats-officedocument.presentationml.notesSlide+xml"/>
  <Override PartName="/ppt/slides/slide44.xml" ContentType="application/vnd.openxmlformats-officedocument.presentationml.slide+xml"/>
  <Override PartName="/ppt/notesSlides/notesSlide67.xml" ContentType="application/vnd.openxmlformats-officedocument.presentationml.notesSlide+xml"/>
  <Override PartName="/ppt/slides/slide86.xml" ContentType="application/vnd.openxmlformats-officedocument.presentationml.slide+xml"/>
  <Override PartName="/ppt/slides/slide22.xml" ContentType="application/vnd.openxmlformats-officedocument.presentationml.slide+xml"/>
  <Override PartName="/ppt/notesSlides/notesSlide45.xml" ContentType="application/vnd.openxmlformats-officedocument.presentationml.notesSlide+xml"/>
  <Override PartName="/ppt/slides/slide64.xml" ContentType="application/vnd.openxmlformats-officedocument.presentationml.slide+xml"/>
  <Override PartName="/ppt/slides/slide126.xml" ContentType="application/vnd.openxmlformats-officedocument.presentationml.slide+xml"/>
  <Default Extension="xml" ContentType="application/xml"/>
  <Override PartName="/ppt/slides/slide110.xml" ContentType="application/vnd.openxmlformats-officedocument.presentationml.slide+xml"/>
  <Override PartName="/ppt/slideLayouts/slideLayout11.xml" ContentType="application/vnd.openxmlformats-officedocument.presentationml.slideLayout+xml"/>
  <Override PartName="/ppt/notesSlides/notesSlide87.xml" ContentType="application/vnd.openxmlformats-officedocument.presentationml.notesSlide+xml"/>
  <Override PartName="/ppt/notesSlides/notesSlide23.xml" ContentType="application/vnd.openxmlformats-officedocument.presentationml.notesSlide+xml"/>
  <Override PartName="/ppt/slides/slide42.xml" ContentType="application/vnd.openxmlformats-officedocument.presentationml.slide+xml"/>
  <Override PartName="/ppt/notesSlides/notesSlide108.xml" ContentType="application/vnd.openxmlformats-officedocument.presentationml.notesSlide+xml"/>
  <Override PartName="/ppt/notesSlides/notesSlide65.xml" ContentType="application/vnd.openxmlformats-officedocument.presentationml.notesSlide+xml"/>
  <Override PartName="/ppt/slides/slide84.xml" ContentType="application/vnd.openxmlformats-officedocument.presentationml.slide+xml"/>
  <Override PartName="/ppt/slides/slide20.xml" ContentType="application/vnd.openxmlformats-officedocument.presentationml.slide+xml"/>
  <Override PartName="/ppt/notesSlides/notesSlide59.xml" ContentType="application/vnd.openxmlformats-officedocument.presentationml.notesSlide+xml"/>
  <Override PartName="/ppt/notesSlides/notesSlide43.xml" ContentType="application/vnd.openxmlformats-officedocument.presentationml.notesSlide+xml"/>
  <Override PartName="/ppt/slides/slide62.xml" ContentType="application/vnd.openxmlformats-officedocument.presentationml.slide+xml"/>
  <Override PartName="/ppt/slides/slide124.xml" ContentType="application/vnd.openxmlformats-officedocument.presentationml.slide+xml"/>
  <Override PartName="/ppt/notesSlides/notesSlide85.xml" ContentType="application/vnd.openxmlformats-officedocument.presentationml.notesSlide+xml"/>
  <Override PartName="/ppt/notesSlides/notesSlide112.xml" ContentType="application/vnd.openxmlformats-officedocument.presentationml.notesSlide+xml"/>
  <Override PartName="/ppt/notesSlides/notesSlide21.xml" ContentType="application/vnd.openxmlformats-officedocument.presentationml.notesSlide+xml"/>
  <Override PartName="/ppt/slides/slide40.xml" ContentType="application/vnd.openxmlformats-officedocument.presentationml.slide+xml"/>
  <Override PartName="/ppt/slides/slide102.xml" ContentType="application/vnd.openxmlformats-officedocument.presentationml.slide+xml"/>
  <Override PartName="/ppt/notesSlides/notesSlide79.xml" ContentType="application/vnd.openxmlformats-officedocument.presentationml.notesSlide+xml"/>
  <Override PartName="/ppt/slides/slide9.xml" ContentType="application/vnd.openxmlformats-officedocument.presentationml.slide+xml"/>
  <Override PartName="/ppt/notesSlides/notesSlide7.xml" ContentType="application/vnd.openxmlformats-officedocument.presentationml.notesSlide+xml"/>
  <Default Extension="jpeg" ContentType="image/jpeg"/>
  <Override PartName="/ppt/notesSlides/notesSlide106.xml" ContentType="application/vnd.openxmlformats-officedocument.presentationml.notesSlide+xml"/>
  <Override PartName="/ppt/notesSlides/notesSlide63.xml" ContentType="application/vnd.openxmlformats-officedocument.presentationml.notesSlide+xml"/>
  <Override PartName="/ppt/slides/slide82.xml" ContentType="application/vnd.openxmlformats-officedocument.presentationml.slide+xml"/>
  <Override PartName="/ppt/notesSlides/notesSlide57.xml" ContentType="application/vnd.openxmlformats-officedocument.presentationml.notesSlide+xml"/>
  <Override PartName="/docProps/app.xml" ContentType="application/vnd.openxmlformats-officedocument.extended-properties+xml"/>
  <Override PartName="/ppt/slides/slide109.xml" ContentType="application/vnd.openxmlformats-officedocument.presentationml.slide+xml"/>
  <Override PartName="/ppt/slides/slide60.xml" ContentType="application/vnd.openxmlformats-officedocument.presentationml.slide+xml"/>
  <Override PartName="/ppt/slides/slide122.xml" ContentType="application/vnd.openxmlformats-officedocument.presentationml.slide+xml"/>
  <Override PartName="/ppt/notesSlides/notesSlide41.xml" ContentType="application/vnd.openxmlformats-officedocument.presentationml.notesSlide+xml"/>
  <Override PartName="/ppt/notesSlides/notesSlide99.xml" ContentType="application/vnd.openxmlformats-officedocument.presentationml.notesSlide+xml"/>
  <Override PartName="/ppt/slideLayouts/slideLayout8.xml" ContentType="application/vnd.openxmlformats-officedocument.presentationml.slideLayout+xml"/>
  <Override PartName="/ppt/notesSlides/notesSlide35.xml" ContentType="application/vnd.openxmlformats-officedocument.presentationml.notesSlide+xml"/>
  <Override PartName="/ppt/notesSlides/notesSlide83.xml" ContentType="application/vnd.openxmlformats-officedocument.presentationml.notesSlide+xml"/>
  <Override PartName="/ppt/notesSlides/notesSlide110.xml" ContentType="application/vnd.openxmlformats-officedocument.presentationml.notesSlide+xml"/>
  <Override PartName="/ppt/slides/slide100.xml" ContentType="application/vnd.openxmlformats-officedocument.presentationml.slide+xml"/>
  <Override PartName="/ppt/notesSlides/notesSlide77.xml" ContentType="application/vnd.openxmlformats-officedocument.presentationml.notesSlide+xml"/>
  <Override PartName="/ppt/notesSlides/notesSlide5.xml" ContentType="application/vnd.openxmlformats-officedocument.presentationml.notesSlide+xml"/>
  <Override PartName="/ppt/slides/slide7.xml" ContentType="application/vnd.openxmlformats-officedocument.presentationml.slide+xml"/>
  <Override PartName="/ppt/slides/slide19.xml" ContentType="application/vnd.openxmlformats-officedocument.presentationml.slide+xml"/>
  <Override PartName="/ppt/notesSlides/notesSlide104.xml" ContentType="application/vnd.openxmlformats-officedocument.presentationml.notesSlide+xml"/>
  <Override PartName="/ppt/notesSlides/notesSlide61.xml" ContentType="application/vnd.openxmlformats-officedocument.presentationml.notesSlide+xml"/>
  <Override PartName="/ppt/slides/slide80.xml" ContentType="application/vnd.openxmlformats-officedocument.presentationml.slide+xml"/>
  <Override PartName="/ppt/slides/slide129.xml" ContentType="application/vnd.openxmlformats-officedocument.presentationml.slide+xml"/>
  <Override PartName="/ppt/notesSlides/notesSlide55.xml" ContentType="application/vnd.openxmlformats-officedocument.presentationml.notesSlide+xml"/>
  <Override PartName="/ppt/slides/slide107.xml" ContentType="application/vnd.openxmlformats-officedocument.presentationml.slide+xml"/>
  <Override PartName="/ppt/slides/slide120.xml" ContentType="application/vnd.openxmlformats-officedocument.presentationml.slide+xml"/>
  <Override PartName="/ppt/slideMasters/slideMaster1.xml" ContentType="application/vnd.openxmlformats-officedocument.presentationml.slideMaster+xml"/>
  <Override PartName="/ppt/notesSlides/notesSlide97.xml" ContentType="application/vnd.openxmlformats-officedocument.presentationml.notesSlide+xml"/>
  <Override PartName="/ppt/slideLayouts/slideLayout6.xml" ContentType="application/vnd.openxmlformats-officedocument.presentationml.slideLayout+xml"/>
  <Override PartName="/ppt/slides/slide39.xml" ContentType="application/vnd.openxmlformats-officedocument.presentationml.slide+xml"/>
  <Override PartName="/ppt/notesSlides/notesSlide33.xml" ContentType="application/vnd.openxmlformats-officedocument.presentationml.notesSlide+xml"/>
  <Override PartName="/ppt/handoutMasters/handoutMaster1.xml" ContentType="application/vnd.openxmlformats-officedocument.presentationml.handoutMaster+xml"/>
  <Override PartName="/ppt/notesSlides/notesSlide81.xml" ContentType="application/vnd.openxmlformats-officedocument.presentationml.notesSlide+xml"/>
  <Override PartName="/ppt/notesSlides/notesSlide75.xml" ContentType="application/vnd.openxmlformats-officedocument.presentationml.notesSlide+xml"/>
  <Override PartName="/ppt/notesSlides/notesSlide3.xml" ContentType="application/vnd.openxmlformats-officedocument.presentationml.notesSlide+xml"/>
  <Override PartName="/ppt/slides/slide94.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notesSlides/notesSlide102.xml" ContentType="application/vnd.openxmlformats-officedocument.presentationml.notesSlide+xml"/>
  <Override PartName="/ppt/slides/slide59.xml" ContentType="application/vnd.openxmlformats-officedocument.presentationml.slide+xml"/>
  <Override PartName="/ppt/notesSlides/notesSlide53.xml" ContentType="application/vnd.openxmlformats-officedocument.presentationml.notesSlide+xml"/>
  <Override PartName="/ppt/slides/slide105.xml" ContentType="application/vnd.openxmlformats-officedocument.presentationml.slide+xml"/>
  <Override PartName="/ppt/notesSlides/notesSlide95.xml" ContentType="application/vnd.openxmlformats-officedocument.presentationml.notesSlide+xml"/>
  <Override PartName="/ppt/notesSlides/notesSlide18.xml" ContentType="application/vnd.openxmlformats-officedocument.presentationml.notesSlide+xml"/>
  <Override PartName="/ppt/slideLayouts/slideLayout4.xml" ContentType="application/vnd.openxmlformats-officedocument.presentationml.slideLayout+xml"/>
  <Override PartName="/ppt/slides/slide37.xml" ContentType="application/vnd.openxmlformats-officedocument.presentationml.slide+xml"/>
  <Override PartName="/ppt/notesSlides/notesSlide31.xml" ContentType="application/vnd.openxmlformats-officedocument.presentationml.notesSlide+xml"/>
  <Override PartName="/ppt/slides/slide79.xml" ContentType="application/vnd.openxmlformats-officedocument.presentationml.slide+xml"/>
  <Override PartName="/ppt/slides/slide92.xml" ContentType="application/vnd.openxmlformats-officedocument.presentationml.slide+xml"/>
  <Override PartName="/ppt/notesSlides/notesSlide73.xml" ContentType="application/vnd.openxmlformats-officedocument.presentationml.notesSlide+xml"/>
  <Override PartName="/ppt/notesSlides/notesSlide1.xml" ContentType="application/vnd.openxmlformats-officedocument.presentationml.notesSlide+xml"/>
  <Override PartName="/ppt/slides/slide15.xml" ContentType="application/vnd.openxmlformats-officedocument.presentationml.slide+xml"/>
  <Override PartName="/ppt/slides/slide3.xml" ContentType="application/vnd.openxmlformats-officedocument.presentationml.slide+xml"/>
  <Override PartName="/ppt/notesSlides/notesSlide100.xml" ContentType="application/vnd.openxmlformats-officedocument.presentationml.notesSlide+xml"/>
  <Override PartName="/ppt/notesSlides/notesSlide38.xml" ContentType="application/vnd.openxmlformats-officedocument.presentationml.notesSlide+xml"/>
  <Override PartName="/ppt/slides/slide57.xml" ContentType="application/vnd.openxmlformats-officedocument.presentationml.slide+xml"/>
  <Override PartName="/ppt/slides/slide70.xml" ContentType="application/vnd.openxmlformats-officedocument.presentationml.slide+xml"/>
  <Override PartName="/ppt/slides/slide119.xml" ContentType="application/vnd.openxmlformats-officedocument.presentationml.slide+xml"/>
  <Override PartName="/ppt/notesSlides/notesSlide51.xml" ContentType="application/vnd.openxmlformats-officedocument.presentationml.notesSlide+xml"/>
  <Override PartName="/ppt/notesSlides/notesSlide8.xml" ContentType="application/vnd.openxmlformats-officedocument.presentationml.notesSlide+xml"/>
  <Override PartName="/ppt/slides/slide99.xml" ContentType="application/vnd.openxmlformats-officedocument.presentationml.slide+xml"/>
  <Override PartName="/ppt/notesSlides/notesSlide93.xml" ContentType="application/vnd.openxmlformats-officedocument.presentationml.notesSlide+xml"/>
  <Override PartName="/ppt/notesSlides/notesSlide16.xml" ContentType="application/vnd.openxmlformats-officedocument.presentationml.notesSlide+xml"/>
  <Override PartName="/ppt/slideLayouts/slideLayout2.xml" ContentType="application/vnd.openxmlformats-officedocument.presentationml.slideLayout+xml"/>
  <Override PartName="/ppt/slides/slide35.xml" ContentType="application/vnd.openxmlformats-officedocument.presentationml.slide+xml"/>
  <Override PartName="/ppt/slides/slide29.xml" ContentType="application/vnd.openxmlformats-officedocument.presentationml.slide+xml"/>
  <Override PartName="/ppt/slides/slide77.xml" ContentType="application/vnd.openxmlformats-officedocument.presentationml.slide+xml"/>
  <Override PartName="/ppt/slides/slide90.xml" ContentType="application/vnd.openxmlformats-officedocument.presentationml.slide+xml"/>
  <Override PartName="/ppt/notesSlides/notesSlide71.xml" ContentType="application/vnd.openxmlformats-officedocument.presentationml.notesSlide+xml"/>
  <Override PartName="/ppt/slides/slide1.xml" ContentType="application/vnd.openxmlformats-officedocument.presentationml.slide+xml"/>
  <Override PartName="/ppt/slides/slide13.xml" ContentType="application/vnd.openxmlformats-officedocument.presentationml.slide+xml"/>
  <Override PartName="/ppt/notesSlides/notesSlide36.xml" ContentType="application/vnd.openxmlformats-officedocument.presentationml.notesSlide+xml"/>
  <Override PartName="/ppt/slides/slide117.xml" ContentType="application/vnd.openxmlformats-officedocument.presentationml.slide+xml"/>
  <Override PartName="/ppt/slides/slide55.xml" ContentType="application/vnd.openxmlformats-officedocument.presentationml.slide+xml"/>
  <Override PartName="/ppt/slides/slide49.xml" ContentType="application/vnd.openxmlformats-officedocument.presentationml.slide+xml"/>
  <Override PartName="/ppt/slides/slide97.xml" ContentType="application/vnd.openxmlformats-officedocument.presentationml.slide+xml"/>
  <Override PartName="/ppt/theme/theme3.xml" ContentType="application/vnd.openxmlformats-officedocument.theme+xml"/>
  <Override PartName="/ppt/notesSlides/notesSlide91.xml" ContentType="application/vnd.openxmlformats-officedocument.presentationml.notesSlide+xml"/>
  <Override PartName="/ppt/notesSlides/notesSlide14.xml" ContentType="application/vnd.openxmlformats-officedocument.presentationml.notesSlide+xml"/>
  <Override PartName="/ppt/slides/slide33.xml" ContentType="application/vnd.openxmlformats-officedocument.presentationml.slide+xml"/>
  <Override PartName="/ppt/viewProps.xml" ContentType="application/vnd.openxmlformats-officedocument.presentationml.viewProps+xml"/>
  <Override PartName="/ppt/slides/slide27.xml" ContentType="application/vnd.openxmlformats-officedocument.presentationml.slide+xml"/>
  <Override PartName="/ppt/slides/slide75.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69.xml" ContentType="application/vnd.openxmlformats-officedocument.presentationml.slide+xml"/>
  <Override PartName="/ppt/slides/slide53.xml" ContentType="application/vnd.openxmlformats-officedocument.presentationml.slide+xml"/>
  <Override PartName="/ppt/slides/slide115.xml" ContentType="application/vnd.openxmlformats-officedocument.presentationml.slide+xml"/>
  <Override PartName="/ppt/notesSlides/notesSlide28.xml" ContentType="application/vnd.openxmlformats-officedocument.presentationml.notesSlide+xml"/>
  <Override PartName="/ppt/slides/slide47.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31.xml" ContentType="application/vnd.openxmlformats-officedocument.presentationml.slide+xml"/>
  <Override PartName="/ppt/slides/slide89.xml" ContentType="application/vnd.openxmlformats-officedocument.presentationml.slide+xml"/>
  <Override PartName="/ppt/slides/slide25.xml" ContentType="application/vnd.openxmlformats-officedocument.presentationml.slide+xml"/>
  <Override PartName="/ppt/slides/slide73.xml" ContentType="application/vnd.openxmlformats-officedocument.presentationml.slide+xml"/>
  <Override PartName="/ppt/notesSlides/notesSlide48.xml" ContentType="application/vnd.openxmlformats-officedocument.presentationml.notesSlide+xml"/>
  <Override PartName="/ppt/slides/slide67.xml" ContentType="application/vnd.openxmlformats-officedocument.presentationml.slide+xml"/>
  <Override PartName="/ppt/slides/slide51.xml" ContentType="application/vnd.openxmlformats-officedocument.presentationml.slide+xml"/>
  <Override PartName="/ppt/slides/slide113.xml" ContentType="application/vnd.openxmlformats-officedocument.presentationml.slide+xml"/>
  <Override PartName="/ppt/notesSlides/notesSlide26.xml" ContentType="application/vnd.openxmlformats-officedocument.presentationml.notesSlide+xml"/>
  <Override PartName="/ppt/slides/slide45.xml" ContentType="application/vnd.openxmlformats-officedocument.presentationml.slide+xml"/>
  <Override PartName="/ppt/notesSlides/notesSlide68.xml" ContentType="application/vnd.openxmlformats-officedocument.presentationml.notesSlide+xml"/>
  <Override PartName="/ppt/slides/slide87.xml" ContentType="application/vnd.openxmlformats-officedocument.presentationml.slide+xml"/>
  <Override PartName="/ppt/slides/slide23.xml" ContentType="application/vnd.openxmlformats-officedocument.presentationml.slide+xml"/>
  <Override PartName="/ppt/notesSlides/notesSlide46.xml" ContentType="application/vnd.openxmlformats-officedocument.presentationml.notesSlide+xml"/>
  <Override PartName="/ppt/slides/slide127.xml" ContentType="application/vnd.openxmlformats-officedocument.presentationml.slide+xml"/>
  <Override PartName="/ppt/slides/slide65.xml" ContentType="application/vnd.openxmlformats-officedocument.presentationml.slide+xml"/>
  <Override PartName="/ppt/slides/slide111.xml" ContentType="application/vnd.openxmlformats-officedocument.presentationml.slide+xml"/>
  <Override PartName="/ppt/slideLayouts/slideLayout12.xml" ContentType="application/vnd.openxmlformats-officedocument.presentationml.slideLayout+xml"/>
  <Override PartName="/ppt/notesSlides/notesSlide88.xml" ContentType="application/vnd.openxmlformats-officedocument.presentationml.notesSlide+xml"/>
  <Override PartName="/ppt/notesSlides/notesSlide24.xml" ContentType="application/vnd.openxmlformats-officedocument.presentationml.notesSlide+xml"/>
  <Override PartName="/ppt/slides/slide43.xml" ContentType="application/vnd.openxmlformats-officedocument.presentationml.slide+xml"/>
  <Override PartName="/ppt/notesSlides/notesSlide109.xml" ContentType="application/vnd.openxmlformats-officedocument.presentationml.notesSlide+xml"/>
  <Override PartName="/ppt/notesSlides/notesSlide66.xml" ContentType="application/vnd.openxmlformats-officedocument.presentationml.notesSlide+xml"/>
  <Override PartName="/ppt/slides/slide85.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notesSlides/notesSlide44.xml" ContentType="application/vnd.openxmlformats-officedocument.presentationml.notesSlide+xml"/>
  <Override PartName="/ppt/slides/slide63.xml" ContentType="application/vnd.openxmlformats-officedocument.presentationml.slide+xml"/>
  <Override PartName="/ppt/slides/slide125.xml" ContentType="application/vnd.openxmlformats-officedocument.presentationml.slide+xml"/>
  <Override PartName="/ppt/notesSlides/notesSlide86.xml" ContentType="application/vnd.openxmlformats-officedocument.presentationml.notesSlide+xml"/>
  <Override PartName="/ppt/slideLayouts/slideLayout10.xml" ContentType="application/vnd.openxmlformats-officedocument.presentationml.slideLayout+xml"/>
  <Override PartName="/ppt/notesSlides/notesSlide113.xml" ContentType="application/vnd.openxmlformats-officedocument.presentationml.notesSlide+xml"/>
  <Override PartName="/ppt/notesSlides/notesSlide22.xml" ContentType="application/vnd.openxmlformats-officedocument.presentationml.notesSlide+xml"/>
  <Override PartName="/ppt/slides/slide41.xml" ContentType="application/vnd.openxmlformats-officedocument.presentationml.slide+xml"/>
  <Override PartName="/ppt/slides/slide103.xml" ContentType="application/vnd.openxmlformats-officedocument.presentationml.slide+xml"/>
  <Override PartName="/ppt/presentation.xml" ContentType="application/vnd.openxmlformats-officedocument.presentationml.presentation.main+xml"/>
  <Override PartName="/ppt/notesSlides/notesSlide107.xml" ContentType="application/vnd.openxmlformats-officedocument.presentationml.notesSlide+xml"/>
  <Override PartName="/ppt/notesSlides/notesSlide64.xml" ContentType="application/vnd.openxmlformats-officedocument.presentationml.notesSlide+xml"/>
  <Override PartName="/ppt/slides/slide83.xml" ContentType="application/vnd.openxmlformats-officedocument.presentationml.slide+xml"/>
  <Override PartName="/ppt/notesSlides/notesSlide58.xml" ContentType="application/vnd.openxmlformats-officedocument.presentationml.notesSlide+xml"/>
  <Override PartName="/ppt/notesSlides/notesSlide42.xml" ContentType="application/vnd.openxmlformats-officedocument.presentationml.notesSlide+xml"/>
  <Override PartName="/ppt/slides/slide61.xml" ContentType="application/vnd.openxmlformats-officedocument.presentationml.slide+xml"/>
  <Override PartName="/ppt/slides/slide123.xml" ContentType="application/vnd.openxmlformats-officedocument.presentationml.slide+xml"/>
  <Override PartName="/ppt/slideLayouts/slideLayout9.xml" ContentType="application/vnd.openxmlformats-officedocument.presentationml.slideLayout+xml"/>
  <Override PartName="/ppt/notesSlides/notesSlide84.xml" ContentType="application/vnd.openxmlformats-officedocument.presentationml.notesSlide+xml"/>
  <Override PartName="/ppt/notesSlides/notesSlide111.xml" ContentType="application/vnd.openxmlformats-officedocument.presentationml.notesSlide+xml"/>
  <Override PartName="/ppt/notesSlides/notesSlide20.xml" ContentType="application/vnd.openxmlformats-officedocument.presentationml.notesSlide+xml"/>
  <Override PartName="/ppt/slides/slide101.xml" ContentType="application/vnd.openxmlformats-officedocument.presentationml.slide+xml"/>
  <Override PartName="/ppt/notesSlides/notesSlide7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105.xml" ContentType="application/vnd.openxmlformats-officedocument.presentationml.notesSlide+xml"/>
  <Override PartName="/ppt/notesSlides/notesSlide62.xml" ContentType="application/vnd.openxmlformats-officedocument.presentationml.notesSlide+xml"/>
  <Override PartName="/ppt/slides/slide81.xml" ContentType="application/vnd.openxmlformats-officedocument.presentationml.slide+xml"/>
  <Override PartName="/ppt/notesSlides/notesSlide56.xml" ContentType="application/vnd.openxmlformats-officedocument.presentationml.notesSlide+xml"/>
  <Override PartName="/ppt/notesSlides/notesSlide40.xml" ContentType="application/vnd.openxmlformats-officedocument.presentationml.notesSlide+xml"/>
  <Override PartName="/ppt/slides/slide108.xml" ContentType="application/vnd.openxmlformats-officedocument.presentationml.slide+xml"/>
  <Override PartName="/ppt/slides/slide121.xml" ContentType="application/vnd.openxmlformats-officedocument.presentationml.slide+xml"/>
  <Override PartName="/ppt/notesSlides/notesSlide98.xml" ContentType="application/vnd.openxmlformats-officedocument.presentationml.notesSlide+xml"/>
  <Override PartName="/ppt/slideLayouts/slideLayout7.xml" ContentType="application/vnd.openxmlformats-officedocument.presentationml.slideLayout+xml"/>
  <Override PartName="/ppt/notesSlides/notesSlide34.xml" ContentType="application/vnd.openxmlformats-officedocument.presentationml.notesSlide+xml"/>
  <Override PartName="/ppt/notesSlides/notesSlide82.xml" ContentType="application/vnd.openxmlformats-officedocument.presentationml.notesSlide+xml"/>
  <Override PartName="/ppt/notesSlides/notesSlide76.xml" ContentType="application/vnd.openxmlformats-officedocument.presentationml.notesSlide+xml"/>
  <Override PartName="/ppt/slides/slide95.xml" ContentType="application/vnd.openxmlformats-officedocument.presentationml.slide+xml"/>
  <Override PartName="/ppt/notesSlides/notesSlide4.xml" ContentType="application/vnd.openxmlformats-officedocument.presentationml.notesSlide+xml"/>
  <Override PartName="/ppt/slides/slide6.xml" ContentType="application/vnd.openxmlformats-officedocument.presentationml.slide+xml"/>
  <Override PartName="/ppt/slides/slide18.xml" ContentType="application/vnd.openxmlformats-officedocument.presentationml.slide+xml"/>
  <Override PartName="/ppt/notesSlides/notesSlide103.xml" ContentType="application/vnd.openxmlformats-officedocument.presentationml.notesSlide+xml"/>
  <Override PartName="/ppt/notesSlides/notesSlide60.xml" ContentType="application/vnd.openxmlformats-officedocument.presentationml.notesSlide+xml"/>
  <Override PartName="/ppt/notesSlides/notesSlide54.xml" ContentType="application/vnd.openxmlformats-officedocument.presentationml.notesSlide+xml"/>
  <Override PartName="/ppt/slides/slide106.xml" ContentType="application/vnd.openxmlformats-officedocument.presentationml.slide+xml"/>
  <Override PartName="/ppt/notesSlides/notesSlide96.xml" ContentType="application/vnd.openxmlformats-officedocument.presentationml.notesSlide+xml"/>
  <Override PartName="/ppt/tableStyles.xml" ContentType="application/vnd.openxmlformats-officedocument.presentationml.tableStyles+xml"/>
  <Override PartName="/ppt/notesSlides/notesSlide19.xml" ContentType="application/vnd.openxmlformats-officedocument.presentationml.notesSlide+xml"/>
  <Override PartName="/ppt/slideLayouts/slideLayout5.xml" ContentType="application/vnd.openxmlformats-officedocument.presentationml.slideLayout+xml"/>
  <Override PartName="/ppt/slides/slide38.xml" ContentType="application/vnd.openxmlformats-officedocument.presentationml.slide+xml"/>
  <Override PartName="/ppt/notesSlides/notesSlide32.xml" ContentType="application/vnd.openxmlformats-officedocument.presentationml.notesSlide+xml"/>
  <Override PartName="/ppt/notesSlides/notesSlide80.xml" ContentType="application/vnd.openxmlformats-officedocument.presentationml.notesSlide+xml"/>
  <Default Extension="bin" ContentType="application/vnd.openxmlformats-officedocument.presentationml.printerSettings"/>
  <Override PartName="/ppt/notesSlides/notesSlide74.xml" ContentType="application/vnd.openxmlformats-officedocument.presentationml.notesSlide+xml"/>
  <Override PartName="/ppt/notesSlides/notesSlide2.xml" ContentType="application/vnd.openxmlformats-officedocument.presentationml.notesSlide+xml"/>
  <Override PartName="/ppt/slides/slide9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notesSlides/notesSlide10.xml" ContentType="application/vnd.openxmlformats-officedocument.presentationml.notesSlide+xml"/>
  <Override PartName="/ppt/notesSlides/notesSlide101.xml" ContentType="application/vnd.openxmlformats-officedocument.presentationml.notesSlide+xml"/>
  <Override PartName="/ppt/notesSlides/notesSlide39.xml" ContentType="application/vnd.openxmlformats-officedocument.presentationml.notesSlide+xml"/>
  <Override PartName="/ppt/slides/slide58.xml" ContentType="application/vnd.openxmlformats-officedocument.presentationml.slide+xml"/>
  <Override PartName="/ppt/slides/slide71.xml" ContentType="application/vnd.openxmlformats-officedocument.presentationml.slide+xml"/>
  <Override PartName="/ppt/notesSlides/notesSlide52.xml" ContentType="application/vnd.openxmlformats-officedocument.presentationml.notesSlide+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94.xml" ContentType="application/vnd.openxmlformats-officedocument.presentationml.notesSlide+xml"/>
  <Override PartName="/ppt/notesSlides/notesSlide17.xml" ContentType="application/vnd.openxmlformats-officedocument.presentationml.notesSlide+xml"/>
  <Override PartName="/ppt/slideLayouts/slideLayout3.xml" ContentType="application/vnd.openxmlformats-officedocument.presentationml.slideLayout+xml"/>
  <Override PartName="/ppt/slides/slide36.xml" ContentType="application/vnd.openxmlformats-officedocument.presentationml.slide+xml"/>
  <Override PartName="/ppt/notesSlides/notesSlide30.xml" ContentType="application/vnd.openxmlformats-officedocument.presentationml.notesSlide+xml"/>
  <Override PartName="/ppt/slides/slide78.xml" ContentType="application/vnd.openxmlformats-officedocument.presentationml.slide+xml"/>
  <Override PartName="/ppt/slides/slide91.xml" ContentType="application/vnd.openxmlformats-officedocument.presentationml.slide+xml"/>
  <Override PartName="/ppt/notesSlides/notesSlide72.xml" ContentType="application/vnd.openxmlformats-officedocument.presentationml.notesSlide+xml"/>
  <Override PartName="/ppt/slides/slide2.xml" ContentType="application/vnd.openxmlformats-officedocument.presentationml.slide+xml"/>
  <Override PartName="/ppt/slides/slide14.xml" ContentType="application/vnd.openxmlformats-officedocument.presentationml.slide+xml"/>
  <Override PartName="/ppt/notesSlides/notesSlide37.xml" ContentType="application/vnd.openxmlformats-officedocument.presentationml.notesSlide+xml"/>
  <Override PartName="/ppt/slides/slide56.xml" ContentType="application/vnd.openxmlformats-officedocument.presentationml.slide+xml"/>
  <Override PartName="/ppt/slides/slide118.xml" ContentType="application/vnd.openxmlformats-officedocument.presentationml.slide+xml"/>
  <Override PartName="/ppt/notesSlides/notesSlide50.xml" ContentType="application/vnd.openxmlformats-officedocument.presentationml.notesSlide+xml"/>
  <Override PartName="/ppt/slides/slide98.xml" ContentType="application/vnd.openxmlformats-officedocument.presentationml.slide+xml"/>
  <Override PartName="/ppt/notesSlides/notesSlide92.xml" ContentType="application/vnd.openxmlformats-officedocument.presentationml.notesSlide+xml"/>
  <Override PartName="/ppt/notesSlides/notesSlide15.xml" ContentType="application/vnd.openxmlformats-officedocument.presentationml.notesSlide+xml"/>
  <Override PartName="/ppt/slideLayouts/slideLayout1.xml" ContentType="application/vnd.openxmlformats-officedocument.presentationml.slideLayout+xml"/>
  <Override PartName="/ppt/slides/slide34.xml" ContentType="application/vnd.openxmlformats-officedocument.presentationml.slide+xml"/>
  <Override PartName="/ppt/slides/slide28.xml" ContentType="application/vnd.openxmlformats-officedocument.presentationml.slide+xml"/>
  <Override PartName="/ppt/slides/slide76.xml" ContentType="application/vnd.openxmlformats-officedocument.presentationml.slide+xml"/>
  <Override PartName="/ppt/notesSlides/notesSlide70.xml" ContentType="application/vnd.openxmlformats-officedocument.presentationml.notesSlide+xml"/>
  <Default Extension="png" ContentType="image/png"/>
  <Override PartName="/ppt/slides/slide12.xml" ContentType="application/vnd.openxmlformats-officedocument.presentationml.slide+xml"/>
  <Default Extension="wmf" ContentType="image/x-wmf"/>
  <Override PartName="/ppt/slides/slide54.xml" ContentType="application/vnd.openxmlformats-officedocument.presentationml.slide+xml"/>
  <Override PartName="/ppt/slides/slide116.xml" ContentType="application/vnd.openxmlformats-officedocument.presentationml.slide+xml"/>
  <Default Extension="rels" ContentType="application/vnd.openxmlformats-package.relationships+xml"/>
  <Override PartName="/ppt/notesSlides/notesSlide29.xml" ContentType="application/vnd.openxmlformats-officedocument.presentationml.notesSlide+xml"/>
  <Override PartName="/ppt/slides/slide48.xml" ContentType="application/vnd.openxmlformats-officedocument.presentationml.slide+xml"/>
  <Override PartName="/ppt/slides/slide96.xml" ContentType="application/vnd.openxmlformats-officedocument.presentationml.slide+xml"/>
  <Override PartName="/ppt/theme/theme2.xml" ContentType="application/vnd.openxmlformats-officedocument.theme+xml"/>
  <Override PartName="/ppt/notesSlides/notesSlide90.xml" ContentType="application/vnd.openxmlformats-officedocument.presentationml.notesSlide+xml"/>
  <Override PartName="/ppt/notesSlides/notesSlide13.xml" ContentType="application/vnd.openxmlformats-officedocument.presentationml.notesSlide+xml"/>
  <Override PartName="/ppt/slides/slide32.xml" ContentType="application/vnd.openxmlformats-officedocument.presentationml.slide+xml"/>
  <Override PartName="/ppt/slides/slide26.xml" ContentType="application/vnd.openxmlformats-officedocument.presentationml.slide+xml"/>
  <Override PartName="/ppt/slides/slide74.xml" ContentType="application/vnd.openxmlformats-officedocument.presentationml.slide+xml"/>
  <Override PartName="/ppt/slides/slide10.xml" ContentType="application/vnd.openxmlformats-officedocument.presentationml.slide+xml"/>
  <Override PartName="/ppt/slides/slide68.xml" ContentType="application/vnd.openxmlformats-officedocument.presentationml.slide+xml"/>
  <Override PartName="/ppt/notesSlides/notesSlide49.xml" ContentType="application/vnd.openxmlformats-officedocument.presentationml.notesSlide+xml"/>
  <Override PartName="/ppt/slides/slide52.xml" ContentType="application/vnd.openxmlformats-officedocument.presentationml.slide+xml"/>
  <Override PartName="/ppt/slides/slide114.xml" ContentType="application/vnd.openxmlformats-officedocument.presentationml.slide+xml"/>
  <Override PartName="/ppt/notesSlides/notesSlide27.xml" ContentType="application/vnd.openxmlformats-officedocument.presentationml.notesSlide+xml"/>
  <Override PartName="/ppt/slides/slide46.xml" ContentType="application/vnd.openxmlformats-officedocument.presentationml.slide+xml"/>
  <Override PartName="/ppt/presProps.xml" ContentType="application/vnd.openxmlformats-officedocument.presentationml.presProps+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8" r:id="rId1"/>
  </p:sldMasterIdLst>
  <p:notesMasterIdLst>
    <p:notesMasterId r:id="rId131"/>
  </p:notesMasterIdLst>
  <p:handoutMasterIdLst>
    <p:handoutMasterId r:id="rId132"/>
  </p:handoutMasterIdLst>
  <p:sldIdLst>
    <p:sldId id="875" r:id="rId2"/>
    <p:sldId id="876" r:id="rId3"/>
    <p:sldId id="877" r:id="rId4"/>
    <p:sldId id="878" r:id="rId5"/>
    <p:sldId id="879" r:id="rId6"/>
    <p:sldId id="880" r:id="rId7"/>
    <p:sldId id="881" r:id="rId8"/>
    <p:sldId id="882" r:id="rId9"/>
    <p:sldId id="883" r:id="rId10"/>
    <p:sldId id="884" r:id="rId11"/>
    <p:sldId id="885" r:id="rId12"/>
    <p:sldId id="886" r:id="rId13"/>
    <p:sldId id="887" r:id="rId14"/>
    <p:sldId id="888" r:id="rId15"/>
    <p:sldId id="889" r:id="rId16"/>
    <p:sldId id="890" r:id="rId17"/>
    <p:sldId id="891" r:id="rId18"/>
    <p:sldId id="892" r:id="rId19"/>
    <p:sldId id="893" r:id="rId20"/>
    <p:sldId id="894" r:id="rId21"/>
    <p:sldId id="895" r:id="rId22"/>
    <p:sldId id="896" r:id="rId23"/>
    <p:sldId id="897" r:id="rId24"/>
    <p:sldId id="898" r:id="rId25"/>
    <p:sldId id="899" r:id="rId26"/>
    <p:sldId id="900" r:id="rId27"/>
    <p:sldId id="901" r:id="rId28"/>
    <p:sldId id="902" r:id="rId29"/>
    <p:sldId id="903" r:id="rId30"/>
    <p:sldId id="904" r:id="rId31"/>
    <p:sldId id="905" r:id="rId32"/>
    <p:sldId id="906" r:id="rId33"/>
    <p:sldId id="907" r:id="rId34"/>
    <p:sldId id="908" r:id="rId35"/>
    <p:sldId id="909" r:id="rId36"/>
    <p:sldId id="910" r:id="rId37"/>
    <p:sldId id="911" r:id="rId38"/>
    <p:sldId id="912" r:id="rId39"/>
    <p:sldId id="913" r:id="rId40"/>
    <p:sldId id="914" r:id="rId41"/>
    <p:sldId id="915" r:id="rId42"/>
    <p:sldId id="916" r:id="rId43"/>
    <p:sldId id="917" r:id="rId44"/>
    <p:sldId id="918" r:id="rId45"/>
    <p:sldId id="919" r:id="rId46"/>
    <p:sldId id="920" r:id="rId47"/>
    <p:sldId id="921" r:id="rId48"/>
    <p:sldId id="922" r:id="rId49"/>
    <p:sldId id="923" r:id="rId50"/>
    <p:sldId id="924" r:id="rId51"/>
    <p:sldId id="925" r:id="rId52"/>
    <p:sldId id="926" r:id="rId53"/>
    <p:sldId id="927" r:id="rId54"/>
    <p:sldId id="928" r:id="rId55"/>
    <p:sldId id="929" r:id="rId56"/>
    <p:sldId id="930" r:id="rId57"/>
    <p:sldId id="720" r:id="rId58"/>
    <p:sldId id="721" r:id="rId59"/>
    <p:sldId id="722" r:id="rId60"/>
    <p:sldId id="723" r:id="rId61"/>
    <p:sldId id="724" r:id="rId62"/>
    <p:sldId id="756" r:id="rId63"/>
    <p:sldId id="736" r:id="rId64"/>
    <p:sldId id="735" r:id="rId65"/>
    <p:sldId id="734" r:id="rId66"/>
    <p:sldId id="733" r:id="rId67"/>
    <p:sldId id="732" r:id="rId68"/>
    <p:sldId id="826" r:id="rId69"/>
    <p:sldId id="827" r:id="rId70"/>
    <p:sldId id="561" r:id="rId71"/>
    <p:sldId id="638" r:id="rId72"/>
    <p:sldId id="639" r:id="rId73"/>
    <p:sldId id="640" r:id="rId74"/>
    <p:sldId id="647" r:id="rId75"/>
    <p:sldId id="642" r:id="rId76"/>
    <p:sldId id="643" r:id="rId77"/>
    <p:sldId id="644" r:id="rId78"/>
    <p:sldId id="645" r:id="rId79"/>
    <p:sldId id="648" r:id="rId80"/>
    <p:sldId id="839" r:id="rId81"/>
    <p:sldId id="790" r:id="rId82"/>
    <p:sldId id="792" r:id="rId83"/>
    <p:sldId id="793" r:id="rId84"/>
    <p:sldId id="586" r:id="rId85"/>
    <p:sldId id="588" r:id="rId86"/>
    <p:sldId id="589" r:id="rId87"/>
    <p:sldId id="621" r:id="rId88"/>
    <p:sldId id="451" r:id="rId89"/>
    <p:sldId id="452" r:id="rId90"/>
    <p:sldId id="675" r:id="rId91"/>
    <p:sldId id="752" r:id="rId92"/>
    <p:sldId id="678" r:id="rId93"/>
    <p:sldId id="744" r:id="rId94"/>
    <p:sldId id="677" r:id="rId95"/>
    <p:sldId id="745" r:id="rId96"/>
    <p:sldId id="680" r:id="rId97"/>
    <p:sldId id="676" r:id="rId98"/>
    <p:sldId id="794" r:id="rId99"/>
    <p:sldId id="796" r:id="rId100"/>
    <p:sldId id="797" r:id="rId101"/>
    <p:sldId id="798" r:id="rId102"/>
    <p:sldId id="800" r:id="rId103"/>
    <p:sldId id="801" r:id="rId104"/>
    <p:sldId id="802" r:id="rId105"/>
    <p:sldId id="805" r:id="rId106"/>
    <p:sldId id="804" r:id="rId107"/>
    <p:sldId id="746" r:id="rId108"/>
    <p:sldId id="493" r:id="rId109"/>
    <p:sldId id="494" r:id="rId110"/>
    <p:sldId id="833" r:id="rId111"/>
    <p:sldId id="834" r:id="rId112"/>
    <p:sldId id="690" r:id="rId113"/>
    <p:sldId id="747" r:id="rId114"/>
    <p:sldId id="691" r:id="rId115"/>
    <p:sldId id="683" r:id="rId116"/>
    <p:sldId id="502" r:id="rId117"/>
    <p:sldId id="503" r:id="rId118"/>
    <p:sldId id="504" r:id="rId119"/>
    <p:sldId id="508" r:id="rId120"/>
    <p:sldId id="510" r:id="rId121"/>
    <p:sldId id="511" r:id="rId122"/>
    <p:sldId id="513" r:id="rId123"/>
    <p:sldId id="514" r:id="rId124"/>
    <p:sldId id="870" r:id="rId125"/>
    <p:sldId id="871" r:id="rId126"/>
    <p:sldId id="872" r:id="rId127"/>
    <p:sldId id="873" r:id="rId128"/>
    <p:sldId id="874" r:id="rId129"/>
    <p:sldId id="545" r:id="rId1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hiddenSlides="1"/>
  <p:clrMru>
    <a:srgbClr val="004080"/>
    <a:srgbClr val="955A88"/>
    <a:srgbClr val="F68649"/>
    <a:srgbClr val="027437"/>
    <a:srgbClr val="5F8D89"/>
    <a:srgbClr val="7EB606"/>
    <a:srgbClr val="B40000"/>
    <a:srgbClr val="C16698"/>
    <a:srgbClr val="FF0000"/>
    <a:srgbClr val="6666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24667" autoAdjust="0"/>
    <p:restoredTop sz="80097" autoAdjust="0"/>
  </p:normalViewPr>
  <p:slideViewPr>
    <p:cSldViewPr snapToObjects="1">
      <p:cViewPr varScale="1">
        <p:scale>
          <a:sx n="118" d="100"/>
          <a:sy n="118" d="100"/>
        </p:scale>
        <p:origin x="-184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8" d="100"/>
          <a:sy n="78" d="100"/>
        </p:scale>
        <p:origin x="-2480" y="-11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00" Type="http://schemas.openxmlformats.org/officeDocument/2006/relationships/slide" Target="slides/slide9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30" Type="http://schemas.openxmlformats.org/officeDocument/2006/relationships/slide" Target="slides/slide129.xml"/><Relationship Id="rId131" Type="http://schemas.openxmlformats.org/officeDocument/2006/relationships/notesMaster" Target="notesMasters/notesMaster1.xml"/><Relationship Id="rId132" Type="http://schemas.openxmlformats.org/officeDocument/2006/relationships/handoutMaster" Target="handoutMasters/handoutMaster1.xml"/><Relationship Id="rId133" Type="http://schemas.openxmlformats.org/officeDocument/2006/relationships/printerSettings" Target="printerSettings/printerSettings1.bin"/><Relationship Id="rId134" Type="http://schemas.openxmlformats.org/officeDocument/2006/relationships/presProps" Target="presProps.xml"/><Relationship Id="rId135" Type="http://schemas.openxmlformats.org/officeDocument/2006/relationships/viewProps" Target="viewProps.xml"/><Relationship Id="rId136" Type="http://schemas.openxmlformats.org/officeDocument/2006/relationships/theme" Target="theme/theme1.xml"/><Relationship Id="rId13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B42458-6CE1-0946-AE68-75AE92BF4235}" type="datetimeFigureOut">
              <a:rPr lang="en-US" smtClean="0"/>
              <a:pPr/>
              <a:t>4/2/10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57CAA9-8ABC-A245-9E21-32A3E01432E9}"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8B0B5B-A0D7-514D-943C-D221FB38FBC4}" type="datetimeFigureOut">
              <a:rPr lang="en-US" smtClean="0"/>
              <a:pPr/>
              <a:t>4/2/10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A14897-5E05-2E4F-AA75-028430856449}"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0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3.xml"/></Relationships>
</file>

<file path=ppt/notesSlides/_rels/notesSlide10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4.xml"/></Relationships>
</file>

<file path=ppt/notesSlides/_rels/notesSlide10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5.xml"/></Relationships>
</file>

<file path=ppt/notesSlides/_rels/notesSlide10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6.xml"/></Relationships>
</file>

<file path=ppt/notesSlides/_rels/notesSlide10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7.xml"/></Relationships>
</file>

<file path=ppt/notesSlides/_rels/notesSlide10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8.xml"/></Relationships>
</file>

<file path=ppt/notesSlides/_rels/notesSlide10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9.xml"/></Relationships>
</file>

<file path=ppt/notesSlides/_rels/notesSlide10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0.xml"/></Relationships>
</file>

<file path=ppt/notesSlides/_rels/notesSlide10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1.xml"/></Relationships>
</file>

<file path=ppt/notesSlides/_rels/notesSlide10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3.xml"/></Relationships>
</file>

<file path=ppt/notesSlides/_rels/notesSlide1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4.xml"/></Relationships>
</file>

<file path=ppt/notesSlides/_rels/notesSlide1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5.xml"/></Relationships>
</file>

<file path=ppt/notesSlides/_rels/notesSlide1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2.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3.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4.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5.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6.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8.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9.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3.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6.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7.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8.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9.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0.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2.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3.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4.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5.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6.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7.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8.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0.xml"/></Relationships>
</file>

<file path=ppt/notesSlides/_rels/notesSlide9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1.xml"/></Relationships>
</file>

<file path=ppt/notesSlides/_rels/notesSlide9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6386" name="Rectangle 1"/>
          <p:cNvSpPr>
            <a:spLocks noChangeArrowheads="1" noTextEdit="1"/>
          </p:cNvSpPr>
          <p:nvPr>
            <p:ph type="sldImg"/>
          </p:nvPr>
        </p:nvSpPr>
        <p:spPr>
          <a:ln/>
        </p:spPr>
      </p:sp>
      <p:sp>
        <p:nvSpPr>
          <p:cNvPr id="16387" name="Text Box 2"/>
          <p:cNvSpPr txBox="1">
            <a:spLocks noChangeArrowheads="1"/>
          </p:cNvSpPr>
          <p:nvPr>
            <p:ph type="body" idx="1"/>
          </p:nvPr>
        </p:nvSpPr>
        <p:spPr>
          <a:noFill/>
          <a:ln/>
        </p:spPr>
        <p:txBody>
          <a:bodyPr wrap="none" lIns="91433" tIns="45717" rIns="91433" bIns="45717"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Rot="1" noChangeArrowheads="1" noTextEdit="1"/>
          </p:cNvSpPr>
          <p:nvPr>
            <p:ph type="sldImg"/>
          </p:nvPr>
        </p:nvSpPr>
        <p:spPr>
          <a:noFill/>
          <a:ln/>
        </p:spPr>
      </p:sp>
      <p:sp>
        <p:nvSpPr>
          <p:cNvPr id="34819" name="Text Box 3"/>
          <p:cNvSpPr txBox="1">
            <a:spLocks noChangeArrowheads="1"/>
          </p:cNvSpPr>
          <p:nvPr>
            <p:ph type="body" idx="1"/>
          </p:nvPr>
        </p:nvSpPr>
        <p:spPr>
          <a:noFill/>
          <a:ln/>
        </p:spPr>
        <p:txBody>
          <a:bodyPr/>
          <a:lstStyle/>
          <a:p>
            <a:r>
              <a:rPr lang="en-US"/>
              <a:t>There are more and more debates on-line, where people argue about which of two alternatives are better – such as firefox versus internet explorer.  Subjectivity analysis could help a search engine, for example, retrieve only pro-firefox posts, for example.</a:t>
            </a:r>
          </a:p>
        </p:txBody>
      </p:sp>
    </p:spTree>
  </p:cSld>
  <p:clrMapOvr>
    <a:masterClrMapping/>
  </p:clrMapOvr>
</p:notes>
</file>

<file path=ppt/notesSlides/notesSlide10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completes</a:t>
            </a:r>
            <a:r>
              <a:rPr lang="en-US" baseline="0" dirty="0" smtClean="0"/>
              <a:t> our web mining and we have learnt associations for each of the opinion target pairs.  What about the relations between the opinoin targets within the post?</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113</a:t>
            </a:fld>
            <a:endParaRPr lang="en-US" dirty="0"/>
          </a:p>
        </p:txBody>
      </p:sp>
    </p:spTree>
  </p:cSld>
  <p:clrMapOvr>
    <a:masterClrMapping/>
  </p:clrMapOvr>
</p:notes>
</file>

<file path=ppt/notesSlides/notesSlide10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assume that they reinforce each other, unless found otherwise.This is a kind of assumption that works for our data --  it is goal oriented conversations and the posts have a specific aim --  to reinforce an overall stance</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114</a:t>
            </a:fld>
            <a:endParaRPr lang="en-US" dirty="0"/>
          </a:p>
        </p:txBody>
      </p:sp>
    </p:spTree>
  </p:cSld>
  <p:clrMapOvr>
    <a:masterClrMapping/>
  </p:clrMapOvr>
</p:notes>
</file>

<file path=ppt/notesSlides/notesSlide10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what happens when there is is</a:t>
            </a:r>
            <a:r>
              <a:rPr lang="en-US" baseline="0" dirty="0" smtClean="0"/>
              <a:t> a non-reinforcing scenario? – let us consider this example to see what happens. </a:t>
            </a:r>
            <a:endParaRPr lang="en-US" dirty="0" smtClean="0"/>
          </a:p>
          <a:p>
            <a:r>
              <a:rPr lang="en-US" dirty="0" smtClean="0"/>
              <a:t>Notice</a:t>
            </a:r>
            <a:r>
              <a:rPr lang="en-US" baseline="0" dirty="0" smtClean="0"/>
              <a:t> that this is a non-reinforcing scenario.  Here the speaker is conceding the positive opinions towards iPhone. </a:t>
            </a:r>
            <a:endParaRPr lang="en-US" dirty="0" smtClean="0"/>
          </a:p>
          <a:p>
            <a:r>
              <a:rPr lang="en-US" dirty="0" smtClean="0"/>
              <a:t>Concessionary</a:t>
            </a:r>
            <a:r>
              <a:rPr lang="en-US" baseline="0" dirty="0" smtClean="0"/>
              <a:t> opinions are not opinions that the participant endorses – they are in fact the opposite.</a:t>
            </a:r>
          </a:p>
          <a:p>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115</a:t>
            </a:fld>
            <a:endParaRPr lang="en-US" dirty="0"/>
          </a:p>
        </p:txBody>
      </p:sp>
    </p:spTree>
  </p:cSld>
  <p:clrMapOvr>
    <a:masterClrMapping/>
  </p:clrMapOvr>
</p:notes>
</file>

<file path=ppt/notesSlides/notesSlide10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Remember</a:t>
            </a:r>
            <a:r>
              <a:rPr lang="en-US" baseline="0" dirty="0" smtClean="0"/>
              <a:t> the associations the we leant from the web are of the form --  association of a positive opinion towards target being associated with each of  the topic polarities</a:t>
            </a:r>
          </a:p>
        </p:txBody>
      </p:sp>
      <p:sp>
        <p:nvSpPr>
          <p:cNvPr id="4" name="Slide Number Placeholder 3"/>
          <p:cNvSpPr>
            <a:spLocks noGrp="1"/>
          </p:cNvSpPr>
          <p:nvPr>
            <p:ph type="sldNum" sz="quarter" idx="10"/>
          </p:nvPr>
        </p:nvSpPr>
        <p:spPr/>
        <p:txBody>
          <a:bodyPr/>
          <a:lstStyle/>
          <a:p>
            <a:fld id="{0BF2F4C1-561D-0B4E-8758-C70A239DA4C9}" type="slidenum">
              <a:rPr lang="en-US" smtClean="0"/>
              <a:pPr/>
              <a:t>116</a:t>
            </a:fld>
            <a:endParaRPr lang="en-US" dirty="0"/>
          </a:p>
        </p:txBody>
      </p:sp>
    </p:spTree>
  </p:cSld>
  <p:clrMapOvr>
    <a:masterClrMapping/>
  </p:clrMapOvr>
</p:notes>
</file>

<file path=ppt/notesSlides/notesSlide10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know that two of these topic polarities</a:t>
            </a:r>
            <a:r>
              <a:rPr lang="en-US" baseline="0" dirty="0" smtClean="0"/>
              <a:t> are used for supporting one side, and the other two to support the other side.</a:t>
            </a:r>
          </a:p>
          <a:p>
            <a:r>
              <a:rPr lang="en-US" baseline="0" dirty="0" smtClean="0"/>
              <a:t>Thus we just add up the associations with topic polarities to get the side mapping</a:t>
            </a:r>
          </a:p>
          <a:p>
            <a:endParaRPr lang="en-US" baseline="0" dirty="0" smtClean="0"/>
          </a:p>
          <a:p>
            <a:r>
              <a:rPr lang="en-US" baseline="0" dirty="0" smtClean="0"/>
              <a:t>Notice here that the total association for side-2 is 0.5 plus 0.35 and total association for side-1 is 0.1 + 0.05   </a:t>
            </a:r>
          </a:p>
          <a:p>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117</a:t>
            </a:fld>
            <a:endParaRPr lang="en-US" dirty="0"/>
          </a:p>
        </p:txBody>
      </p:sp>
    </p:spTree>
  </p:cSld>
  <p:clrMapOvr>
    <a:masterClrMapping/>
  </p:clrMapOvr>
</p:notes>
</file>

<file path=ppt/notesSlides/notesSlide10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Which gives us final side associations</a:t>
            </a:r>
            <a:r>
              <a:rPr lang="en-US" baseline="0" dirty="0" smtClean="0"/>
              <a:t> as follows</a:t>
            </a:r>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118</a:t>
            </a:fld>
            <a:endParaRPr lang="en-US" dirty="0"/>
          </a:p>
        </p:txBody>
      </p:sp>
    </p:spTree>
  </p:cSld>
  <p:clrMapOvr>
    <a:masterClrMapping/>
  </p:clrMapOvr>
</p:notes>
</file>

<file path=ppt/notesSlides/notesSlide10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Concession and Contra-expectation categories</a:t>
            </a:r>
          </a:p>
          <a:p>
            <a:r>
              <a:rPr lang="en-US" sz="1200" dirty="0" smtClean="0"/>
              <a:t>“while,”</a:t>
            </a:r>
            <a:r>
              <a:rPr lang="en-US" sz="1200" baseline="0" dirty="0" smtClean="0"/>
              <a:t> </a:t>
            </a:r>
            <a:r>
              <a:rPr lang="en-US" sz="1200" dirty="0" smtClean="0"/>
              <a:t>“nonetheless,” “however,” and “even if.” </a:t>
            </a:r>
          </a:p>
          <a:p>
            <a:r>
              <a:rPr lang="en-US" sz="1200" baseline="0" dirty="0" smtClean="0"/>
              <a:t>If, the connective is sentence-initial, the sentence is split at the first</a:t>
            </a:r>
          </a:p>
          <a:p>
            <a:r>
              <a:rPr lang="en-US" sz="1200" baseline="0" dirty="0" smtClean="0"/>
              <a:t>comma that occurs mid sentence. The first part is</a:t>
            </a:r>
          </a:p>
          <a:p>
            <a:r>
              <a:rPr lang="en-US" sz="1200" baseline="0" dirty="0" smtClean="0"/>
              <a:t>considered conceded, and the second part is considered</a:t>
            </a:r>
          </a:p>
          <a:p>
            <a:r>
              <a:rPr lang="en-US" sz="1200" baseline="0" dirty="0" smtClean="0"/>
              <a:t>non-conceded.</a:t>
            </a:r>
          </a:p>
          <a:p>
            <a:endParaRPr lang="en-US" sz="1200" baseline="0" dirty="0" smtClean="0"/>
          </a:p>
          <a:p>
            <a:endParaRPr lang="en-US" sz="1200" baseline="0" dirty="0" smtClean="0"/>
          </a:p>
          <a:p>
            <a:endParaRPr lang="en-US" sz="1200" baseline="0" dirty="0" smtClean="0"/>
          </a:p>
          <a:p>
            <a:r>
              <a:rPr lang="en-US" sz="1200" baseline="0" dirty="0" smtClean="0"/>
              <a:t>If the connective is</a:t>
            </a:r>
          </a:p>
          <a:p>
            <a:r>
              <a:rPr lang="en-US" sz="1200" baseline="0" dirty="0" smtClean="0"/>
              <a:t>mid-sentence, the part of the sentence prior to</a:t>
            </a:r>
          </a:p>
          <a:p>
            <a:r>
              <a:rPr lang="en-US" sz="1200" baseline="0" dirty="0" smtClean="0"/>
              <a:t>the connective is considered conceded, and the</a:t>
            </a:r>
          </a:p>
          <a:p>
            <a:r>
              <a:rPr lang="en-US" sz="1200" baseline="0" dirty="0" smtClean="0"/>
              <a:t>part that follows the connective is considered nonconceded.</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119</a:t>
            </a:fld>
            <a:endParaRPr lang="en-US" dirty="0"/>
          </a:p>
        </p:txBody>
      </p:sp>
    </p:spTree>
  </p:cSld>
  <p:clrMapOvr>
    <a:masterClrMapping/>
  </p:clrMapOvr>
</p:notes>
</file>

<file path=ppt/notesSlides/notesSlide10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120</a:t>
            </a:fld>
            <a:endParaRPr lang="en-US" dirty="0"/>
          </a:p>
        </p:txBody>
      </p:sp>
    </p:spTree>
  </p:cSld>
  <p:clrMapOvr>
    <a:masterClrMapping/>
  </p:clrMapOvr>
</p:notes>
</file>

<file path=ppt/notesSlides/notesSlide10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t>The fact that the opinions, that we know are indicators for a particular side preference were conceded, indicate what side the speaker really supports</a:t>
            </a:r>
          </a:p>
          <a:p>
            <a:r>
              <a:rPr lang="en-US" sz="1200" baseline="0" dirty="0" smtClean="0"/>
              <a:t>Thus we not only prevent it from counting towards the wrong side, but also employ these to our advantage</a:t>
            </a:r>
          </a:p>
        </p:txBody>
      </p:sp>
      <p:sp>
        <p:nvSpPr>
          <p:cNvPr id="4" name="Slide Number Placeholder 3"/>
          <p:cNvSpPr>
            <a:spLocks noGrp="1"/>
          </p:cNvSpPr>
          <p:nvPr>
            <p:ph type="sldNum" sz="quarter" idx="10"/>
          </p:nvPr>
        </p:nvSpPr>
        <p:spPr/>
        <p:txBody>
          <a:bodyPr/>
          <a:lstStyle/>
          <a:p>
            <a:fld id="{0BF2F4C1-561D-0B4E-8758-C70A239DA4C9}" type="slidenum">
              <a:rPr lang="en-US" smtClean="0"/>
              <a:pPr/>
              <a:t>121</a:t>
            </a:fld>
            <a:endParaRPr lang="en-US" dirty="0"/>
          </a:p>
        </p:txBody>
      </p:sp>
    </p:spTree>
  </p:cSld>
  <p:clrMapOvr>
    <a:masterClrMapping/>
  </p:clrMapOvr>
</p:notes>
</file>

<file path=ppt/notesSlides/notesSlide10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122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txBox="1">
            <a:spLocks noGrp="1"/>
          </p:cNvSpPr>
          <p:nvPr>
            <p:ph type="body" idx="1"/>
          </p:nvPr>
        </p:nvSpPr>
        <p:spPr>
          <a:noFill/>
          <a:ln/>
        </p:spPr>
        <p:txBody>
          <a:bodyPr lIns="91433" tIns="45717" rIns="91433" bIns="45717"/>
          <a:lstStyle/>
          <a:p>
            <a:pPr defTabSz="449702">
              <a:spcBef>
                <a:spcPct val="0"/>
              </a:spcBef>
            </a:pPr>
            <a:endParaRPr lang="en-US" dirty="0"/>
          </a:p>
        </p:txBody>
      </p:sp>
      <p:sp>
        <p:nvSpPr>
          <p:cNvPr id="36868" name="Slide Number Placeholder 3"/>
          <p:cNvSpPr txBox="1">
            <a:spLocks noGrp="1"/>
          </p:cNvSpPr>
          <p:nvPr/>
        </p:nvSpPr>
        <p:spPr bwMode="auto">
          <a:xfrm>
            <a:off x="3884122" y="8685862"/>
            <a:ext cx="2972320" cy="456575"/>
          </a:xfrm>
          <a:prstGeom prst="rect">
            <a:avLst/>
          </a:prstGeom>
          <a:noFill/>
          <a:ln w="9525">
            <a:noFill/>
            <a:miter lim="800000"/>
            <a:headEnd/>
            <a:tailEnd/>
          </a:ln>
        </p:spPr>
        <p:txBody>
          <a:bodyPr lIns="91433" tIns="45717" rIns="91433" bIns="45717" anchor="b">
            <a:prstTxWarp prst="textNoShape">
              <a:avLst/>
            </a:prstTxWarp>
          </a:bodyPr>
          <a:lstStyle/>
          <a:p>
            <a:pPr algn="r" defTabSz="457510"/>
            <a:fld id="{C84B6519-83FA-0B4A-93FF-637572000638}" type="slidenum">
              <a:rPr lang="en-US" sz="1200">
                <a:latin typeface="Calibri" charset="0"/>
              </a:rPr>
              <a:pPr algn="r" defTabSz="457510"/>
              <a:t>11</a:t>
            </a:fld>
            <a:endParaRPr lang="en-US" sz="1200" dirty="0">
              <a:latin typeface="Calibri" charset="0"/>
            </a:endParaRPr>
          </a:p>
        </p:txBody>
      </p:sp>
      <p:sp>
        <p:nvSpPr>
          <p:cNvPr id="36869" name="Footer Placeholder 4"/>
          <p:cNvSpPr txBox="1">
            <a:spLocks noGrp="1"/>
          </p:cNvSpPr>
          <p:nvPr/>
        </p:nvSpPr>
        <p:spPr bwMode="auto">
          <a:xfrm>
            <a:off x="1" y="8685862"/>
            <a:ext cx="2972320" cy="456575"/>
          </a:xfrm>
          <a:prstGeom prst="rect">
            <a:avLst/>
          </a:prstGeom>
          <a:noFill/>
          <a:ln w="9525">
            <a:noFill/>
            <a:miter lim="800000"/>
            <a:headEnd/>
            <a:tailEnd/>
          </a:ln>
        </p:spPr>
        <p:txBody>
          <a:bodyPr lIns="91433" tIns="45717" rIns="91433" bIns="45717" anchor="b">
            <a:prstTxWarp prst="textNoShape">
              <a:avLst/>
            </a:prstTxWarp>
          </a:bodyPr>
          <a:lstStyle/>
          <a:p>
            <a:pPr defTabSz="457510"/>
            <a:r>
              <a:rPr lang="en-US" sz="1200" dirty="0" err="1">
                <a:latin typeface="Calibri" charset="0"/>
              </a:rPr>
              <a:t>swapna@cs.pitt.edu</a:t>
            </a:r>
            <a:endParaRPr lang="en-US" sz="1200" dirty="0">
              <a:latin typeface="Calibri" charset="0"/>
            </a:endParaRPr>
          </a:p>
        </p:txBody>
      </p:sp>
    </p:spTree>
  </p:cSld>
  <p:clrMapOvr>
    <a:masterClrMapping/>
  </p:clrMapOvr>
</p:notes>
</file>

<file path=ppt/notesSlides/notesSlide1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123</a:t>
            </a:fld>
            <a:endParaRPr lang="en-US" dirty="0"/>
          </a:p>
        </p:txBody>
      </p:sp>
    </p:spTree>
  </p:cSld>
  <p:clrMapOvr>
    <a:masterClrMapping/>
  </p:clrMapOvr>
</p:notes>
</file>

<file path=ppt/notesSlides/notesSlide1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basic argumentation is the same, but several aspects are more challenging.  Mainly the language is more complex and fewer sentences are about concrete entities. </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124</a:t>
            </a:fld>
            <a:endParaRPr lang="en-US" dirty="0"/>
          </a:p>
        </p:txBody>
      </p:sp>
    </p:spTree>
  </p:cSld>
  <p:clrMapOvr>
    <a:masterClrMapping/>
  </p:clrMapOvr>
</p:notes>
</file>

<file path=ppt/notesSlides/notesSlide1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aren’t even that difficult on the scale of what you see, but with</a:t>
            </a:r>
            <a:r>
              <a:rPr lang="en-US" baseline="0" dirty="0" smtClean="0"/>
              <a:t> these additional choices, it makes targeting finding much more complex</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125</a:t>
            </a:fld>
            <a:endParaRPr lang="en-US" dirty="0"/>
          </a:p>
        </p:txBody>
      </p:sp>
    </p:spTree>
  </p:cSld>
  <p:clrMapOvr>
    <a:masterClrMapping/>
  </p:clrMapOvr>
</p:notes>
</file>

<file path=ppt/notesSlides/notesSlide1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129</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Rot="1" noChangeArrowheads="1" noTextEdit="1"/>
          </p:cNvSpPr>
          <p:nvPr>
            <p:ph type="sldImg"/>
          </p:nvPr>
        </p:nvSpPr>
        <p:spPr>
          <a:noFill/>
          <a:ln/>
        </p:spPr>
      </p:sp>
      <p:sp>
        <p:nvSpPr>
          <p:cNvPr id="38915" name="Text Box 3"/>
          <p:cNvSpPr txBox="1">
            <a:spLocks noChangeArrowheads="1"/>
          </p:cNvSpPr>
          <p:nvPr>
            <p:ph type="body" idx="1"/>
          </p:nvPr>
        </p:nvSpPr>
        <p:spPr>
          <a:noFill/>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2"/>
          <p:cNvSpPr>
            <a:spLocks noRot="1" noChangeArrowheads="1" noTextEdit="1"/>
          </p:cNvSpPr>
          <p:nvPr>
            <p:ph type="sldImg"/>
          </p:nvPr>
        </p:nvSpPr>
        <p:spPr>
          <a:noFill/>
          <a:ln/>
        </p:spPr>
      </p:sp>
      <p:sp>
        <p:nvSpPr>
          <p:cNvPr id="40963" name="Text Box 3"/>
          <p:cNvSpPr txBox="1">
            <a:spLocks noChangeArrowheads="1"/>
          </p:cNvSpPr>
          <p:nvPr>
            <p:ph type="body" idx="1"/>
          </p:nvPr>
        </p:nvSpPr>
        <p:spPr>
          <a:noFill/>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2"/>
          <p:cNvSpPr>
            <a:spLocks noRot="1" noChangeArrowheads="1" noTextEdit="1"/>
          </p:cNvSpPr>
          <p:nvPr>
            <p:ph type="sldImg"/>
          </p:nvPr>
        </p:nvSpPr>
        <p:spPr>
          <a:noFill/>
          <a:ln/>
        </p:spPr>
      </p:sp>
      <p:sp>
        <p:nvSpPr>
          <p:cNvPr id="43011" name="Text Box 3"/>
          <p:cNvSpPr txBox="1">
            <a:spLocks noChangeArrowheads="1"/>
          </p:cNvSpPr>
          <p:nvPr>
            <p:ph type="body" idx="1"/>
          </p:nvPr>
        </p:nvSpPr>
        <p:spPr>
          <a:noFill/>
          <a:ln/>
        </p:spPr>
        <p:txBody>
          <a:bodyPr/>
          <a:lstStyle/>
          <a:p>
            <a:r>
              <a:rPr lang="en-US"/>
              <a:t>So, if we think about interpretation - on the one hand, we have lexicons of keywords – list of words like love and hate which we know can be subjective.  These are just lists of words, out of context of any text or conversation.   On the other extreme, we have "full" contextual interpretation of words as they are used in a text or dialogue.  In fact, there is a continuum from one to the other.</a:t>
            </a:r>
          </a:p>
          <a:p>
            <a:r>
              <a:rPr lang="en-US"/>
              <a:t> </a:t>
            </a:r>
          </a:p>
          <a:p>
            <a:r>
              <a:rPr lang="en-US"/>
              <a:t>"full" contextual interpretation, whatever that actually, means, is the dream that natural language processing as a research community strives for </a:t>
            </a:r>
          </a:p>
          <a:p>
            <a:r>
              <a:rPr lang="en-US"/>
              <a:t> </a:t>
            </a:r>
          </a:p>
          <a:p>
            <a:r>
              <a:rPr lang="en-US"/>
              <a:t>NLP works on building resources and methods to build toward full interpretations. </a:t>
            </a:r>
          </a:p>
          <a:p>
            <a:r>
              <a:rPr lang="en-US"/>
              <a:t> </a:t>
            </a:r>
          </a:p>
          <a:p>
            <a:r>
              <a:rPr lang="en-US"/>
              <a:t>today: talk about several tasks along the continuum</a:t>
            </a:r>
          </a:p>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Rot="1" noChangeArrowheads="1" noTextEdit="1"/>
          </p:cNvSpPr>
          <p:nvPr>
            <p:ph type="sldImg"/>
          </p:nvPr>
        </p:nvSpPr>
        <p:spPr>
          <a:noFill/>
          <a:ln/>
        </p:spPr>
      </p:sp>
      <p:sp>
        <p:nvSpPr>
          <p:cNvPr id="45059" name="Text Box 3"/>
          <p:cNvSpPr txBox="1">
            <a:spLocks noChangeArrowheads="1"/>
          </p:cNvSpPr>
          <p:nvPr>
            <p:ph type="body" idx="1"/>
          </p:nvPr>
        </p:nvSpPr>
        <p:spPr>
          <a:noFill/>
          <a:ln/>
        </p:spPr>
        <p:txBody>
          <a:bodyPr/>
          <a:lstStyle/>
          <a:p>
            <a:r>
              <a:rPr lang="en-US"/>
              <a:t>So, we’ll start with the left-hand-side – lexicon of keywords out of context.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2"/>
          <p:cNvSpPr>
            <a:spLocks noRot="1" noChangeArrowheads="1" noTextEdit="1"/>
          </p:cNvSpPr>
          <p:nvPr>
            <p:ph type="sldImg"/>
          </p:nvPr>
        </p:nvSpPr>
        <p:spPr>
          <a:noFill/>
          <a:ln/>
        </p:spPr>
      </p:sp>
      <p:sp>
        <p:nvSpPr>
          <p:cNvPr id="48131" name="Text Box 3"/>
          <p:cNvSpPr txBox="1">
            <a:spLocks noChangeArrowheads="1"/>
          </p:cNvSpPr>
          <p:nvPr>
            <p:ph type="body" idx="1"/>
          </p:nvPr>
        </p:nvSpPr>
        <p:spPr>
          <a:noFill/>
          <a:ln/>
        </p:spPr>
        <p:txBody>
          <a:bodyPr/>
          <a:lstStyle/>
          <a:p>
            <a:r>
              <a:rPr lang="en-US"/>
              <a:t>There’s been quite a bit of work on automatically identifying subjective words; here are some citations.  I won’t talk about this work.  Want to point out that we make our subjectivity lexicon available on the web for research purposes.     It includes words from several sources, from our and from other people’s work.</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Rectangle 2"/>
          <p:cNvSpPr>
            <a:spLocks noRot="1" noChangeArrowheads="1" noTextEdit="1"/>
          </p:cNvSpPr>
          <p:nvPr>
            <p:ph type="sldImg"/>
          </p:nvPr>
        </p:nvSpPr>
        <p:spPr>
          <a:noFill/>
          <a:ln/>
        </p:spPr>
      </p:sp>
      <p:sp>
        <p:nvSpPr>
          <p:cNvPr id="50179" name="Text Box 3"/>
          <p:cNvSpPr txBox="1">
            <a:spLocks noChangeArrowheads="1"/>
          </p:cNvSpPr>
          <p:nvPr>
            <p:ph type="body" idx="1"/>
          </p:nvPr>
        </p:nvSpPr>
        <p:spPr>
          <a:noFill/>
          <a:ln/>
        </p:spPr>
        <p:txBody>
          <a:bodyPr/>
          <a:lstStyle/>
          <a:p>
            <a:r>
              <a:rPr lang="en-US"/>
              <a:t>Ok, so it’s great – we and others have lists of keywords.  However….</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2"/>
          <p:cNvSpPr>
            <a:spLocks noRot="1" noChangeArrowheads="1" noTextEdit="1"/>
          </p:cNvSpPr>
          <p:nvPr>
            <p:ph type="sldImg"/>
          </p:nvPr>
        </p:nvSpPr>
        <p:spPr>
          <a:noFill/>
          <a:ln/>
        </p:spPr>
      </p:sp>
      <p:sp>
        <p:nvSpPr>
          <p:cNvPr id="52227" name="Text Box 3"/>
          <p:cNvSpPr txBox="1">
            <a:spLocks noChangeArrowheads="1"/>
          </p:cNvSpPr>
          <p:nvPr>
            <p:ph type="body" idx="1"/>
          </p:nvPr>
        </p:nvSpPr>
        <p:spPr>
          <a:noFill/>
          <a:ln/>
        </p:spPr>
        <p:txBody>
          <a:bodyPr/>
          <a:lstStyle/>
          <a:p>
            <a:endParaRPr lang="en-US"/>
          </a:p>
          <a:p>
            <a:r>
              <a:rPr lang="en-US"/>
              <a:t>Let’s consider the keyword interest.  It is in the subjectivity lexicon, because it has subjective meanings – when you refer to someone’s interest in something.  But a problem is that it has non-subjective (objective) meanings as well, as in interest rate.  So, there’s ambiguity.  What I’m showing here are two dictionary definitions of “interest” – In NLP, we call definitions “senses”.   These are definitions from WordNet, which is a dictionary widely used in NLP and AI.  </a:t>
            </a:r>
          </a:p>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Rot="1" noChangeArrowheads="1" noTextEdit="1"/>
          </p:cNvSpPr>
          <p:nvPr>
            <p:ph type="sldImg"/>
          </p:nvPr>
        </p:nvSpPr>
        <p:spPr>
          <a:noFill/>
          <a:ln/>
        </p:spPr>
      </p:sp>
      <p:sp>
        <p:nvSpPr>
          <p:cNvPr id="54275" name="Text Box 3"/>
          <p:cNvSpPr txBox="1">
            <a:spLocks noChangeArrowheads="1"/>
          </p:cNvSpPr>
          <p:nvPr>
            <p:ph type="body" idx="1"/>
          </p:nvPr>
        </p:nvSpPr>
        <p:spPr>
          <a:noFill/>
          <a:ln/>
        </p:spPr>
        <p:txBody>
          <a:bodyPr/>
          <a:lstStyle/>
          <a:p>
            <a:r>
              <a:rPr lang="en-US"/>
              <a:t>As you can see, the first is subjective  it is a sense meaning a mental state of being interested in something.</a:t>
            </a:r>
          </a:p>
          <a:p>
            <a:endParaRPr lang="en-US"/>
          </a:p>
          <a:p>
            <a:r>
              <a:rPr lang="en-US"/>
              <a:t>The second is not however (and I call it therefore “objective”) – it is the sense of interest as in interest rate.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Rot="1" noChangeArrowheads="1" noTextEdit="1"/>
          </p:cNvSpPr>
          <p:nvPr>
            <p:ph type="sldImg"/>
          </p:nvPr>
        </p:nvSpPr>
        <p:spPr>
          <a:noFill/>
          <a:ln/>
        </p:spPr>
      </p:sp>
      <p:sp>
        <p:nvSpPr>
          <p:cNvPr id="18435" name="Text Box 3"/>
          <p:cNvSpPr txBox="1">
            <a:spLocks noChangeArrowheads="1"/>
          </p:cNvSpPr>
          <p:nvPr>
            <p:ph type="body" idx="1"/>
          </p:nvPr>
        </p:nvSpPr>
        <p:spPr>
          <a:noFill/>
          <a:ln/>
        </p:spPr>
        <p:txBody>
          <a:bodyPr/>
          <a:lstStyle/>
          <a:p>
            <a:r>
              <a:rPr lang="en-US"/>
              <a:t>I’m going to talk about some of our recent work in a burgeoning field that does not have one single name</a:t>
            </a:r>
          </a:p>
          <a:p>
            <a:r>
              <a:rPr lang="en-US"/>
              <a:t>Several terms are used for work in this area reflecting different goals and conceptual models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2"/>
          <p:cNvSpPr>
            <a:spLocks noRot="1" noChangeArrowheads="1" noTextEdit="1"/>
          </p:cNvSpPr>
          <p:nvPr>
            <p:ph type="sldImg"/>
          </p:nvPr>
        </p:nvSpPr>
        <p:spPr>
          <a:noFill/>
          <a:ln/>
        </p:spPr>
      </p:sp>
      <p:sp>
        <p:nvSpPr>
          <p:cNvPr id="56323" name="Text Box 3"/>
          <p:cNvSpPr txBox="1">
            <a:spLocks noChangeArrowheads="1"/>
          </p:cNvSpPr>
          <p:nvPr>
            <p:ph type="body" idx="1"/>
          </p:nvPr>
        </p:nvSpPr>
        <p:spPr>
          <a:noFill/>
          <a:ln/>
        </p:spPr>
        <p:txBody>
          <a:bodyPr/>
          <a:lstStyle/>
          <a:p>
            <a:r>
              <a:rPr lang="en-US"/>
              <a:t>And lead to errors in automatic subjectivity and sentiment analysis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2"/>
          <p:cNvSpPr>
            <a:spLocks noRot="1" noChangeArrowheads="1" noTextEdit="1"/>
          </p:cNvSpPr>
          <p:nvPr>
            <p:ph type="sldImg"/>
          </p:nvPr>
        </p:nvSpPr>
        <p:spPr>
          <a:noFill/>
          <a:ln/>
        </p:spPr>
      </p:sp>
      <p:sp>
        <p:nvSpPr>
          <p:cNvPr id="59395" name="Text Box 3"/>
          <p:cNvSpPr txBox="1">
            <a:spLocks noChangeArrowheads="1"/>
          </p:cNvSpPr>
          <p:nvPr>
            <p:ph type="body" idx="1"/>
          </p:nvPr>
        </p:nvSpPr>
        <p:spPr>
          <a:noFill/>
          <a:ln/>
        </p:spPr>
        <p:txBody>
          <a:bodyPr/>
          <a:lstStyle/>
          <a:p>
            <a:endParaRPr lang="en-US"/>
          </a:p>
          <a:p>
            <a:r>
              <a:rPr lang="en-US"/>
              <a:t>Looking at a fuller example, here is a cut and paste from WordNet on-line..  Let me tell you a bit about WordNet.  There are 5 senses of difference – 5 meanings.  </a:t>
            </a:r>
          </a:p>
          <a:p>
            <a:r>
              <a:rPr lang="en-US"/>
              <a:t>WordNet is different from a dictionary for a human.   In fact, it is more than a dictionary.</a:t>
            </a:r>
          </a:p>
          <a:p>
            <a:r>
              <a:rPr lang="en-US"/>
              <a:t>Each sense of a word is defined by the synset – in the second one – deviation, divergence, departure is the synset of the second sense.  This means that, when the words are used with those senses, they are synonyms of each other.   As you’ll see later – WordNet includes a large multi-graph in which synsets are related by various types of semantic relations.</a:t>
            </a:r>
          </a:p>
          <a:p>
            <a:endParaRPr lang="en-US"/>
          </a:p>
          <a:p>
            <a:r>
              <a:rPr lang="en-US"/>
              <a:t>Anyway, back to subjectivity – this is another example of a word with both subjective and objective senses.  On the next slide, I’ll give examples in a more readable form…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Rectangle 2"/>
          <p:cNvSpPr>
            <a:spLocks noChangeArrowheads="1" noTextEdit="1"/>
          </p:cNvSpPr>
          <p:nvPr>
            <p:ph type="sldImg"/>
          </p:nvPr>
        </p:nvSpPr>
        <p:spPr>
          <a:ln/>
        </p:spPr>
      </p:sp>
      <p:sp>
        <p:nvSpPr>
          <p:cNvPr id="62467" name="Text Box 3"/>
          <p:cNvSpPr txBox="1">
            <a:spLocks noChangeArrowheads="1"/>
          </p:cNvSpPr>
          <p:nvPr>
            <p:ph type="body" idx="1"/>
          </p:nvPr>
        </p:nvSpPr>
        <p:spPr>
          <a:noFill/>
          <a:ln/>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2"/>
          <p:cNvSpPr>
            <a:spLocks noRot="1" noChangeArrowheads="1" noTextEdit="1"/>
          </p:cNvSpPr>
          <p:nvPr>
            <p:ph type="sldImg"/>
          </p:nvPr>
        </p:nvSpPr>
        <p:spPr>
          <a:noFill/>
          <a:ln/>
        </p:spPr>
      </p:sp>
      <p:sp>
        <p:nvSpPr>
          <p:cNvPr id="64515" name="Text Box 3"/>
          <p:cNvSpPr txBox="1">
            <a:spLocks noChangeArrowheads="1"/>
          </p:cNvSpPr>
          <p:nvPr>
            <p:ph type="body" idx="1"/>
          </p:nvPr>
        </p:nvSpPr>
        <p:spPr>
          <a:noFill/>
          <a:ln/>
        </p:spPr>
        <p:txBody>
          <a:bodyPr/>
          <a:lstStyle/>
          <a:p>
            <a:r>
              <a:rPr lang="en-US"/>
              <a:t>Now, we have our lexicon broken down into subjective and objective senses.  Let’s now “leave” the lexicon, and look at disambiguation in a corpus – an actual text or dialog.</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Rectangle 2"/>
          <p:cNvSpPr>
            <a:spLocks noRot="1" noChangeArrowheads="1" noTextEdit="1"/>
          </p:cNvSpPr>
          <p:nvPr>
            <p:ph type="sldImg"/>
          </p:nvPr>
        </p:nvSpPr>
        <p:spPr>
          <a:noFill/>
          <a:ln/>
        </p:spPr>
      </p:sp>
      <p:sp>
        <p:nvSpPr>
          <p:cNvPr id="66563" name="Text Box 3"/>
          <p:cNvSpPr txBox="1">
            <a:spLocks noChangeArrowheads="1"/>
          </p:cNvSpPr>
          <p:nvPr>
            <p:ph type="body" idx="1"/>
          </p:nvPr>
        </p:nvSpPr>
        <p:spPr>
          <a:noFill/>
          <a:ln/>
        </p:spPr>
        <p:txBody>
          <a:bodyPr/>
          <a:lstStyle/>
          <a:p>
            <a:r>
              <a:rPr lang="en-US"/>
              <a:t>One task in subjectivity analysis is sentence-level classification – for us, this means, does the sentence contain subjectivity?   He spins…. This would be a subjective sentence, because there is subjectivity in the sentence – riveting and grabbing and holding the reader’s interest.  The bottom sentence is objective, as there isn’t subjectivity in the sentence.  Many people have developed such classifiers, here are a couple of cites.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Rectangle 2"/>
          <p:cNvSpPr>
            <a:spLocks noRot="1" noChangeArrowheads="1" noTextEdit="1"/>
          </p:cNvSpPr>
          <p:nvPr>
            <p:ph type="sldImg"/>
          </p:nvPr>
        </p:nvSpPr>
        <p:spPr>
          <a:noFill/>
          <a:ln/>
        </p:spPr>
      </p:sp>
      <p:sp>
        <p:nvSpPr>
          <p:cNvPr id="68611" name="Text Box 3"/>
          <p:cNvSpPr txBox="1">
            <a:spLocks noChangeArrowheads="1"/>
          </p:cNvSpPr>
          <p:nvPr>
            <p:ph type="body" idx="1"/>
          </p:nvPr>
        </p:nvSpPr>
        <p:spPr>
          <a:noFill/>
          <a:ln/>
        </p:spPr>
        <p:txBody>
          <a:bodyPr/>
          <a:lstStyle/>
          <a:p>
            <a:r>
              <a:rPr lang="en-US"/>
              <a:t>We also have classifiers that are phrase level – which make judgments for individual words in the sentence.  So, here, we want the system to recogize that the phrases containing riveting and interest are subjective; but the phrase containing interest in the second one is objective.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8" name="Rectangle 2"/>
          <p:cNvSpPr>
            <a:spLocks noRot="1" noChangeArrowheads="1" noTextEdit="1"/>
          </p:cNvSpPr>
          <p:nvPr>
            <p:ph type="sldImg"/>
          </p:nvPr>
        </p:nvSpPr>
        <p:spPr>
          <a:noFill/>
          <a:ln/>
        </p:spPr>
      </p:sp>
      <p:sp>
        <p:nvSpPr>
          <p:cNvPr id="70659" name="Text Box 3"/>
          <p:cNvSpPr txBox="1">
            <a:spLocks noChangeArrowheads="1"/>
          </p:cNvSpPr>
          <p:nvPr>
            <p:ph type="body" idx="1"/>
          </p:nvPr>
        </p:nvSpPr>
        <p:spPr>
          <a:noFill/>
          <a:ln/>
        </p:spPr>
        <p:txBody>
          <a:bodyPr/>
          <a:lstStyle/>
          <a:p>
            <a:r>
              <a:rPr lang="en-US"/>
              <a:t>Finally, we have a phrase-level sentiment classifier.  It is like the one I just mentioned, but it classifies phrases as positive, negative, or neutral.   Top one – not positive or negative.  The bottom one – this is a negative use of differences.</a:t>
            </a:r>
          </a:p>
          <a:p>
            <a:endParaRPr lang="en-US"/>
          </a:p>
          <a:p>
            <a:r>
              <a:rPr lang="en-US"/>
              <a:t>I’ll be returning to this type of classification – it will be the topic after next – but first….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6" name="Rectangle 2"/>
          <p:cNvSpPr>
            <a:spLocks noRot="1" noChangeArrowheads="1" noTextEdit="1"/>
          </p:cNvSpPr>
          <p:nvPr>
            <p:ph type="sldImg"/>
          </p:nvPr>
        </p:nvSpPr>
        <p:spPr>
          <a:noFill/>
          <a:ln/>
        </p:spPr>
      </p:sp>
      <p:sp>
        <p:nvSpPr>
          <p:cNvPr id="72707" name="Text Box 3"/>
          <p:cNvSpPr txBox="1">
            <a:spLocks noChangeArrowheads="1"/>
          </p:cNvSpPr>
          <p:nvPr>
            <p:ph type="body" idx="1"/>
          </p:nvPr>
        </p:nvSpPr>
        <p:spPr>
          <a:noFill/>
          <a:ln/>
        </p:spPr>
        <p:txBody>
          <a:bodyPr/>
          <a:lstStyle/>
          <a:p>
            <a:r>
              <a:rPr lang="en-US"/>
              <a:t>So now what I’m going to talk about is exploiting the sense labels we have in the lexicon to improve the contextual classifiers.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4" name="Rectangle 2"/>
          <p:cNvSpPr>
            <a:spLocks noRot="1" noChangeArrowheads="1" noTextEdit="1"/>
          </p:cNvSpPr>
          <p:nvPr>
            <p:ph type="sldImg"/>
          </p:nvPr>
        </p:nvSpPr>
        <p:spPr>
          <a:noFill/>
          <a:ln/>
        </p:spPr>
      </p:sp>
      <p:sp>
        <p:nvSpPr>
          <p:cNvPr id="74755" name="Text Box 3"/>
          <p:cNvSpPr txBox="1">
            <a:spLocks noChangeArrowheads="1"/>
          </p:cNvSpPr>
          <p:nvPr>
            <p:ph type="body" idx="1"/>
          </p:nvPr>
        </p:nvSpPr>
        <p:spPr>
          <a:noFill/>
          <a:ln/>
        </p:spPr>
        <p:txBody>
          <a:bodyPr/>
          <a:lstStyle/>
          <a:p>
            <a:r>
              <a:rPr lang="en-US"/>
              <a:t>So, suppose we have one of our subjectivity classifiers.  And, these two sentences that appear in texts.  The classifier’s job is to recognize that the top one is subjective while the bottom one is objective.  Suppose we also have a WSD system – a word sense disambiguation system – whose job is to recognize which senses words are being used with.  So, for example, the WSD system recognizes that interest at the top is being used with sense 4, and interest at the bottom is being used with sense 1.  Our subjectivity labels in the dictionary will bridge between them – hit return  - since we know sense 4 is S and sense 1 is O</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2" name="Rectangle 2"/>
          <p:cNvSpPr>
            <a:spLocks noRot="1" noChangeArrowheads="1" noTextEdit="1"/>
          </p:cNvSpPr>
          <p:nvPr>
            <p:ph type="sldImg"/>
          </p:nvPr>
        </p:nvSpPr>
        <p:spPr>
          <a:noFill/>
          <a:ln/>
        </p:spPr>
      </p:sp>
      <p:sp>
        <p:nvSpPr>
          <p:cNvPr id="76803" name="Text Box 3"/>
          <p:cNvSpPr txBox="1">
            <a:spLocks noChangeArrowheads="1"/>
          </p:cNvSpPr>
          <p:nvPr>
            <p:ph type="body" idx="1"/>
          </p:nvPr>
        </p:nvSpPr>
        <p:spPr>
          <a:noFill/>
          <a:ln/>
        </p:spPr>
        <p:txBody>
          <a:bodyPr/>
          <a:lstStyle/>
          <a:p>
            <a:r>
              <a:rPr lang="en-US"/>
              <a:t>The classifier can take as input which sense each is, from the WSD system, and check in the lexicon which are subjective – hopefully, this woul dhelp it recognize that  the sentences are S and O.   A problem is that WSD systems do not perform terribly well.  But we do not actually need to do full fine-grained WSD…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Rot="1" noChangeArrowheads="1" noTextEdit="1"/>
          </p:cNvSpPr>
          <p:nvPr>
            <p:ph type="sldImg"/>
          </p:nvPr>
        </p:nvSpPr>
        <p:spPr>
          <a:noFill/>
          <a:ln/>
        </p:spPr>
      </p:sp>
      <p:sp>
        <p:nvSpPr>
          <p:cNvPr id="20483" name="Text Box 3"/>
          <p:cNvSpPr txBox="1">
            <a:spLocks noChangeArrowheads="1"/>
          </p:cNvSpPr>
          <p:nvPr>
            <p:ph type="body" idx="1"/>
          </p:nvPr>
        </p:nvSpPr>
        <p:spPr>
          <a:noFill/>
          <a:ln/>
        </p:spPr>
        <p:txBody>
          <a:bodyPr/>
          <a:lstStyle/>
          <a:p>
            <a:r>
              <a:rPr lang="en-US"/>
              <a:t>My group uses the term subjectivity, so let me start by giving you an idea with this means.</a:t>
            </a:r>
          </a:p>
          <a:p>
            <a:r>
              <a:rPr lang="en-US"/>
              <a:t>This is a particular use of the term subjectivity that is not its most common one.  I adapted it from a specific use it has in literary theory</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0" name="Rectangle 2"/>
          <p:cNvSpPr>
            <a:spLocks noRot="1" noChangeArrowheads="1" noTextEdit="1"/>
          </p:cNvSpPr>
          <p:nvPr>
            <p:ph type="sldImg"/>
          </p:nvPr>
        </p:nvSpPr>
        <p:spPr>
          <a:noFill/>
          <a:ln/>
        </p:spPr>
      </p:sp>
      <p:sp>
        <p:nvSpPr>
          <p:cNvPr id="78851" name="Text Box 3"/>
          <p:cNvSpPr txBox="1">
            <a:spLocks noChangeArrowheads="1"/>
          </p:cNvSpPr>
          <p:nvPr>
            <p:ph type="body" idx="1"/>
          </p:nvPr>
        </p:nvSpPr>
        <p:spPr>
          <a:noFill/>
          <a:ln/>
        </p:spPr>
        <p:txBody>
          <a:bodyPr/>
          <a:lstStyle/>
          <a:p>
            <a:r>
              <a:rPr lang="en-US"/>
              <a:t>Here are the examples we saw earlier of  of the 5 senses of “difference”.  Remember that senses 1,2 and 5 are O, and senses 3,4 are S.  So, we just need to know – hit return – is it one of the O senses?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Rectangle 2"/>
          <p:cNvSpPr>
            <a:spLocks noRot="1" noChangeArrowheads="1" noTextEdit="1"/>
          </p:cNvSpPr>
          <p:nvPr>
            <p:ph type="sldImg"/>
          </p:nvPr>
        </p:nvSpPr>
        <p:spPr>
          <a:noFill/>
          <a:ln/>
        </p:spPr>
      </p:sp>
      <p:sp>
        <p:nvSpPr>
          <p:cNvPr id="80899" name="Text Box 3"/>
          <p:cNvSpPr txBox="1">
            <a:spLocks noChangeArrowheads="1"/>
          </p:cNvSpPr>
          <p:nvPr>
            <p:ph type="body" idx="1"/>
          </p:nvPr>
        </p:nvSpPr>
        <p:spPr>
          <a:noFill/>
          <a:ln/>
        </p:spPr>
        <p:txBody>
          <a:bodyPr/>
          <a:lstStyle/>
          <a:p>
            <a:r>
              <a:rPr lang="en-US"/>
              <a:t>Or, is it one of the S senses.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6" name="Rectangle 2"/>
          <p:cNvSpPr>
            <a:spLocks noRot="1" noChangeArrowheads="1" noTextEdit="1"/>
          </p:cNvSpPr>
          <p:nvPr>
            <p:ph type="sldImg"/>
          </p:nvPr>
        </p:nvSpPr>
        <p:spPr>
          <a:noFill/>
          <a:ln/>
        </p:spPr>
      </p:sp>
      <p:sp>
        <p:nvSpPr>
          <p:cNvPr id="82947" name="Text Box 3"/>
          <p:cNvSpPr txBox="1">
            <a:spLocks noChangeArrowheads="1"/>
          </p:cNvSpPr>
          <p:nvPr>
            <p:ph type="body" idx="1"/>
          </p:nvPr>
        </p:nvSpPr>
        <p:spPr>
          <a:noFill/>
          <a:ln/>
        </p:spPr>
        <p:txBody>
          <a:bodyPr/>
          <a:lstStyle/>
          <a:p>
            <a:r>
              <a:rPr lang="en-US"/>
              <a:t>So, suppose we have these two sentences with “differences”, and a subjectivity classifier wants to determine is they are subjective or not.  Note the first is not subjective, the second one is.  RET – we have our subjectivity labels.  And RET – we’ll have a subjectivity WSD system.  It’s job is to RET determine that the top  “differences” is one of 1,2,5 and the bottom one is either 3, 4, without having to pinpoint the exact sense.</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994" name="Rectangle 2"/>
          <p:cNvSpPr>
            <a:spLocks noRot="1" noChangeArrowheads="1" noTextEdit="1"/>
          </p:cNvSpPr>
          <p:nvPr>
            <p:ph type="sldImg"/>
          </p:nvPr>
        </p:nvSpPr>
        <p:spPr>
          <a:noFill/>
          <a:ln/>
        </p:spPr>
      </p:sp>
      <p:sp>
        <p:nvSpPr>
          <p:cNvPr id="84995" name="Text Box 3"/>
          <p:cNvSpPr txBox="1">
            <a:spLocks noChangeArrowheads="1"/>
          </p:cNvSpPr>
          <p:nvPr>
            <p:ph type="body" idx="1"/>
          </p:nvPr>
        </p:nvSpPr>
        <p:spPr>
          <a:noFill/>
          <a:ln/>
        </p:spPr>
        <p:txBody>
          <a:bodyPr/>
          <a:lstStyle/>
          <a:p>
            <a:r>
              <a:rPr lang="en-US"/>
              <a:t>That information can be fed to help the subjectivity classifier.</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2" name="Rectangle 2"/>
          <p:cNvSpPr>
            <a:spLocks noRot="1" noChangeArrowheads="1" noTextEdit="1"/>
          </p:cNvSpPr>
          <p:nvPr>
            <p:ph type="sldImg"/>
          </p:nvPr>
        </p:nvSpPr>
        <p:spPr>
          <a:noFill/>
          <a:ln/>
        </p:spPr>
      </p:sp>
      <p:sp>
        <p:nvSpPr>
          <p:cNvPr id="87043" name="Text Box 3"/>
          <p:cNvSpPr txBox="1">
            <a:spLocks noChangeArrowheads="1"/>
          </p:cNvSpPr>
          <p:nvPr>
            <p:ph type="body" idx="1"/>
          </p:nvPr>
        </p:nvSpPr>
        <p:spPr>
          <a:noFill/>
          <a:ln/>
        </p:spPr>
        <p:txBody>
          <a:bodyPr/>
          <a:lstStyle/>
          <a:p>
            <a:r>
              <a:rPr lang="en-US"/>
              <a:t>So, in this paper, which is currently submitted, we built a SWSD system whose performance is well above baseline as well as performing full WSD on the same data.  The comparison was using the same system, but one using the S/O senses, and the other using the full sense inventories of WordNet.   So, this is evidence that SWSD is a feasible variant of WSD.  And, since the system was able to learn the distinction, we have evidence that subjectivity is a natural course-grained grouping of senses.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0114" name="Rectangle 2"/>
          <p:cNvSpPr>
            <a:spLocks noRot="1" noChangeArrowheads="1" noTextEdit="1"/>
          </p:cNvSpPr>
          <p:nvPr>
            <p:ph type="sldImg"/>
          </p:nvPr>
        </p:nvSpPr>
        <p:spPr>
          <a:noFill/>
          <a:ln/>
        </p:spPr>
      </p:sp>
      <p:sp>
        <p:nvSpPr>
          <p:cNvPr id="90115" name="Text Box 3"/>
          <p:cNvSpPr txBox="1">
            <a:spLocks noChangeArrowheads="1"/>
          </p:cNvSpPr>
          <p:nvPr>
            <p:ph type="body" idx="1"/>
          </p:nvPr>
        </p:nvSpPr>
        <p:spPr>
          <a:noFill/>
          <a:ln/>
        </p:spPr>
        <p:txBody>
          <a:bodyPr/>
          <a:lstStyle/>
          <a:p>
            <a:r>
              <a:rPr lang="en-US"/>
              <a:t>It’s interesting that even though the swsd is making S/O distinctions, the information is helpful for polarity classification.  The main benefit is marked here with the STAR – the system has fewer false positives of positive and negative sentiments.   Rocognizes more of the neutral cases.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62" name="Rectangle 2"/>
          <p:cNvSpPr>
            <a:spLocks noRot="1" noChangeArrowheads="1" noTextEdit="1"/>
          </p:cNvSpPr>
          <p:nvPr>
            <p:ph type="sldImg"/>
          </p:nvPr>
        </p:nvSpPr>
        <p:spPr>
          <a:noFill/>
          <a:ln/>
        </p:spPr>
      </p:sp>
      <p:sp>
        <p:nvSpPr>
          <p:cNvPr id="92163" name="Text Box 3"/>
          <p:cNvSpPr txBox="1">
            <a:spLocks noChangeArrowheads="1"/>
          </p:cNvSpPr>
          <p:nvPr>
            <p:ph type="body" idx="1"/>
          </p:nvPr>
        </p:nvSpPr>
        <p:spPr>
          <a:noFill/>
          <a:ln/>
        </p:spPr>
        <p:txBody>
          <a:bodyPr/>
          <a:lstStyle/>
          <a:p>
            <a:r>
              <a:rPr lang="en-US"/>
              <a:t>So, now we have a lexicon of words; their senses sorted out into S/O;   Earlier, we performed SWSD – recognize which words are being used with subjective and objective senses in a corpus.    Now, we will leave word sense for the rest of the talk, and consider contextual ambiguities that are not based only on sense.</a:t>
            </a:r>
          </a:p>
          <a:p>
            <a:endParaRPr lang="en-US"/>
          </a:p>
          <a:p>
            <a:r>
              <a:rPr lang="en-US"/>
              <a:t>We are now going to talk about sentiment analysis and contextual polarity.  What this actually will be is to look more closely at the positive/negative/neutral classification I mentioned just now.</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210" name="Rectangle 2"/>
          <p:cNvSpPr>
            <a:spLocks noRot="1" noChangeArrowheads="1" noTextEdit="1"/>
          </p:cNvSpPr>
          <p:nvPr>
            <p:ph type="sldImg"/>
          </p:nvPr>
        </p:nvSpPr>
        <p:spPr>
          <a:noFill/>
          <a:ln/>
        </p:spPr>
      </p:sp>
      <p:sp>
        <p:nvSpPr>
          <p:cNvPr id="94211" name="Text Box 3"/>
          <p:cNvSpPr txBox="1">
            <a:spLocks noChangeArrowheads="1"/>
          </p:cNvSpPr>
          <p:nvPr>
            <p:ph type="body" idx="1"/>
          </p:nvPr>
        </p:nvSpPr>
        <p:spPr>
          <a:noFill/>
          <a:ln/>
        </p:spPr>
        <p:txBody>
          <a:bodyPr/>
          <a:lstStyle/>
          <a:p>
            <a:r>
              <a:rPr lang="en-US"/>
              <a:t>In our group, what we mean by sentiment analysis is this.  </a:t>
            </a:r>
          </a:p>
          <a:p>
            <a:r>
              <a:rPr lang="en-US"/>
              <a:t>How detailed the analysis needs to be depends on the application.  For question answering or summarization, we want a more fine-grained understanding – want it at the analysis or phrase level.  As I mentioned before, our approach is to classify the expressions containing keyword</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7282" name="Rectangle 2"/>
          <p:cNvSpPr>
            <a:spLocks noRot="1" noChangeArrowheads="1" noTextEdit="1"/>
          </p:cNvSpPr>
          <p:nvPr>
            <p:ph type="sldImg"/>
          </p:nvPr>
        </p:nvSpPr>
        <p:spPr>
          <a:noFill/>
          <a:ln/>
        </p:spPr>
      </p:sp>
      <p:sp>
        <p:nvSpPr>
          <p:cNvPr id="97283" name="Text Box 3"/>
          <p:cNvSpPr txBox="1">
            <a:spLocks noChangeArrowheads="1"/>
          </p:cNvSpPr>
          <p:nvPr>
            <p:ph type="body" idx="1"/>
          </p:nvPr>
        </p:nvSpPr>
        <p:spPr>
          <a:noFill/>
          <a:ln/>
        </p:spPr>
        <p:txBody>
          <a:bodyPr/>
          <a:lstStyle/>
          <a:p>
            <a:r>
              <a:rPr lang="en-US"/>
              <a:t>Many subjectivity lexicons, including ours, contain polarity information.   Note that senses are not used in this work yet; so we are using a word-level subjectivity lexicon here.   </a:t>
            </a:r>
          </a:p>
          <a:p>
            <a:r>
              <a:rPr lang="en-US"/>
              <a:t>Prior polarity – out of context, does a word seem to evoke something positive or something negative?  So, we distinguish between prior polarity, and the contextual polarity of an expression as it is interpreted in a text or conversation.</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9330" name="Rectangle 2"/>
          <p:cNvSpPr>
            <a:spLocks noRot="1" noChangeArrowheads="1" noTextEdit="1"/>
          </p:cNvSpPr>
          <p:nvPr>
            <p:ph type="sldImg"/>
          </p:nvPr>
        </p:nvSpPr>
        <p:spPr>
          <a:noFill/>
          <a:ln/>
        </p:spPr>
      </p:sp>
      <p:sp>
        <p:nvSpPr>
          <p:cNvPr id="99331" name="Text Box 3"/>
          <p:cNvSpPr txBox="1">
            <a:spLocks noChangeArrowheads="1"/>
          </p:cNvSpPr>
          <p:nvPr>
            <p:ph type="body" idx="1"/>
          </p:nvPr>
        </p:nvSpPr>
        <p:spPr>
          <a:noFill/>
          <a:ln/>
        </p:spPr>
        <p:txBody>
          <a:bodyPr/>
          <a:lstStyle/>
          <a:p>
            <a:r>
              <a:rPr lang="en-US"/>
              <a:t>We evaluate all of our contextual subjectivity and sentiment classifiers against the MPQA corpus.  In the annotation scheme for that corpus, the annotators were asked to judge the contextual polarity of the sentiment that is ultimately being conveyed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Rot="1" noChangeArrowheads="1" noTextEdit="1"/>
          </p:cNvSpPr>
          <p:nvPr>
            <p:ph type="sldImg"/>
          </p:nvPr>
        </p:nvSpPr>
        <p:spPr>
          <a:noFill/>
          <a:ln/>
        </p:spPr>
      </p:sp>
      <p:sp>
        <p:nvSpPr>
          <p:cNvPr id="22531" name="Text Box 3"/>
          <p:cNvSpPr txBox="1">
            <a:spLocks noChangeArrowheads="1"/>
          </p:cNvSpPr>
          <p:nvPr>
            <p:ph type="body" idx="1"/>
          </p:nvPr>
        </p:nvSpPr>
        <p:spPr>
          <a:noFill/>
          <a:ln/>
        </p:spPr>
        <p:txBody>
          <a:bodyPr/>
          <a:lstStyle/>
          <a:p>
            <a:r>
              <a:rPr lang="en-US"/>
              <a:t>As far as polarity, thinking about whether the subjectivity is positive or negative – the first one is positive; the others here are all negative</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1378" name="Rectangle 2"/>
          <p:cNvSpPr>
            <a:spLocks noChangeArrowheads="1" noTextEdit="1"/>
          </p:cNvSpPr>
          <p:nvPr>
            <p:ph type="sldImg"/>
          </p:nvPr>
        </p:nvSpPr>
        <p:spPr>
          <a:ln/>
        </p:spPr>
      </p:sp>
      <p:sp>
        <p:nvSpPr>
          <p:cNvPr id="101379" name="Text Box 3"/>
          <p:cNvSpPr txBox="1">
            <a:spLocks noChangeArrowheads="1"/>
          </p:cNvSpPr>
          <p:nvPr>
            <p:ph type="body" idx="1"/>
          </p:nvPr>
        </p:nvSpPr>
        <p:spPr>
          <a:noFill/>
          <a:ln/>
        </p:spPr>
        <p:txBody>
          <a:bodyPr/>
          <a:lstStyle/>
          <a:p>
            <a:r>
              <a:rPr lang="en-US"/>
              <a:t>Let’s consider this sentence from our corpus.</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3426" name="Rectangle 2"/>
          <p:cNvSpPr>
            <a:spLocks noChangeArrowheads="1" noTextEdit="1"/>
          </p:cNvSpPr>
          <p:nvPr>
            <p:ph type="sldImg"/>
          </p:nvPr>
        </p:nvSpPr>
        <p:spPr>
          <a:ln/>
        </p:spPr>
      </p:sp>
      <p:sp>
        <p:nvSpPr>
          <p:cNvPr id="103427" name="Text Box 3"/>
          <p:cNvSpPr txBox="1">
            <a:spLocks noChangeArrowheads="1"/>
          </p:cNvSpPr>
          <p:nvPr>
            <p:ph type="body" idx="1"/>
          </p:nvPr>
        </p:nvSpPr>
        <p:spPr>
          <a:noFill/>
          <a:ln/>
        </p:spPr>
        <p:txBody>
          <a:bodyPr/>
          <a:lstStyle/>
          <a:p>
            <a:r>
              <a:rPr lang="en-US"/>
              <a:t>Succeeding is good – that matches the prior polarity.</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5474" name="Rectangle 2"/>
          <p:cNvSpPr>
            <a:spLocks noChangeArrowheads="1" noTextEdit="1"/>
          </p:cNvSpPr>
          <p:nvPr>
            <p:ph type="sldImg"/>
          </p:nvPr>
        </p:nvSpPr>
        <p:spPr>
          <a:ln/>
        </p:spPr>
      </p:sp>
      <p:sp>
        <p:nvSpPr>
          <p:cNvPr id="105475" name="Text Box 3"/>
          <p:cNvSpPr txBox="1">
            <a:spLocks noChangeArrowheads="1"/>
          </p:cNvSpPr>
          <p:nvPr>
            <p:ph type="body" idx="1"/>
          </p:nvPr>
        </p:nvSpPr>
        <p:spPr>
          <a:noFill/>
          <a:ln/>
        </p:spPr>
        <p:txBody>
          <a:bodyPr/>
          <a:lstStyle/>
          <a:p>
            <a:r>
              <a:rPr lang="en-US"/>
              <a:t>Not succeeding is bad – so, negation obviously comes into play</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7522" name="Rectangle 2"/>
          <p:cNvSpPr>
            <a:spLocks noChangeArrowheads="1" noTextEdit="1"/>
          </p:cNvSpPr>
          <p:nvPr>
            <p:ph type="sldImg"/>
          </p:nvPr>
        </p:nvSpPr>
        <p:spPr>
          <a:ln/>
        </p:spPr>
      </p:sp>
      <p:sp>
        <p:nvSpPr>
          <p:cNvPr id="107523" name="Text Box 3"/>
          <p:cNvSpPr txBox="1">
            <a:spLocks noChangeArrowheads="1"/>
          </p:cNvSpPr>
          <p:nvPr>
            <p:ph type="body" idx="1"/>
          </p:nvPr>
        </p:nvSpPr>
        <p:spPr>
          <a:noFill/>
          <a:ln/>
        </p:spPr>
        <p:txBody>
          <a:bodyPr/>
          <a:lstStyle/>
          <a:p>
            <a:r>
              <a:rPr lang="en-US"/>
              <a:t>But when you look at the entire expression, ultimately the polarity is positive – not succeeding and never succeeding in breaking the will of a valiant people is good!   So the label assigned in our corpus is Positive.</a:t>
            </a:r>
          </a:p>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Rectangle 2"/>
          <p:cNvSpPr>
            <a:spLocks noRot="1" noChangeArrowheads="1" noTextEdit="1"/>
          </p:cNvSpPr>
          <p:nvPr>
            <p:ph type="sldImg"/>
          </p:nvPr>
        </p:nvSpPr>
        <p:spPr>
          <a:noFill/>
          <a:ln/>
        </p:spPr>
      </p:sp>
      <p:sp>
        <p:nvSpPr>
          <p:cNvPr id="109571" name="Text Box 3"/>
          <p:cNvSpPr txBox="1">
            <a:spLocks noChangeArrowheads="1"/>
          </p:cNvSpPr>
          <p:nvPr>
            <p:ph type="body" idx="1"/>
          </p:nvPr>
        </p:nvSpPr>
        <p:spPr>
          <a:noFill/>
          <a:ln/>
        </p:spPr>
        <p:txBody>
          <a:bodyPr/>
          <a:lstStyle/>
          <a:p>
            <a:r>
              <a:rPr lang="en-US"/>
              <a:t>The system is a machine learning system which considers a variety of evidence.  We’ll look at some of the interesting ones.  </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1618" name="Rectangle 2"/>
          <p:cNvSpPr>
            <a:spLocks noRot="1" noChangeArrowheads="1" noTextEdit="1"/>
          </p:cNvSpPr>
          <p:nvPr>
            <p:ph type="sldImg"/>
          </p:nvPr>
        </p:nvSpPr>
        <p:spPr>
          <a:noFill/>
          <a:ln/>
        </p:spPr>
      </p:sp>
      <p:sp>
        <p:nvSpPr>
          <p:cNvPr id="111619" name="Text Box 3"/>
          <p:cNvSpPr txBox="1">
            <a:spLocks noChangeArrowheads="1"/>
          </p:cNvSpPr>
          <p:nvPr>
            <p:ph type="body" idx="1"/>
          </p:nvPr>
        </p:nvSpPr>
        <p:spPr>
          <a:noFill/>
          <a:ln/>
        </p:spPr>
        <p:txBody>
          <a:bodyPr/>
          <a:lstStyle/>
          <a:p>
            <a:r>
              <a:rPr lang="en-US"/>
              <a:t>modification and conjunction patterns – e.g., that we have something positive modifying something negative – in this case, the overall meaning is positive.  Or that we have two keywords conjoined together.  </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3666" name="Rectangle 2"/>
          <p:cNvSpPr>
            <a:spLocks noRot="1" noChangeArrowheads="1" noTextEdit="1"/>
          </p:cNvSpPr>
          <p:nvPr>
            <p:ph type="sldImg"/>
          </p:nvPr>
        </p:nvSpPr>
        <p:spPr>
          <a:noFill/>
          <a:ln/>
        </p:spPr>
      </p:sp>
      <p:sp>
        <p:nvSpPr>
          <p:cNvPr id="113667" name="Text Box 3"/>
          <p:cNvSpPr txBox="1">
            <a:spLocks noChangeArrowheads="1"/>
          </p:cNvSpPr>
          <p:nvPr>
            <p:ph type="body" idx="1"/>
          </p:nvPr>
        </p:nvSpPr>
        <p:spPr>
          <a:noFill/>
          <a:ln/>
        </p:spPr>
        <p:txBody>
          <a:bodyPr/>
          <a:lstStyle/>
          <a:p>
            <a:r>
              <a:rPr lang="en-US"/>
              <a:t>So, not all negations change the polarity.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5714" name="Rectangle 2"/>
          <p:cNvSpPr>
            <a:spLocks noRot="1" noChangeArrowheads="1" noTextEdit="1"/>
          </p:cNvSpPr>
          <p:nvPr>
            <p:ph type="sldImg"/>
          </p:nvPr>
        </p:nvSpPr>
        <p:spPr>
          <a:noFill/>
          <a:ln/>
        </p:spPr>
      </p:sp>
      <p:sp>
        <p:nvSpPr>
          <p:cNvPr id="115715" name="Text Box 3"/>
          <p:cNvSpPr txBox="1">
            <a:spLocks noChangeArrowheads="1"/>
          </p:cNvSpPr>
          <p:nvPr>
            <p:ph type="body" idx="1"/>
          </p:nvPr>
        </p:nvSpPr>
        <p:spPr>
          <a:noFill/>
          <a:ln/>
        </p:spPr>
        <p:txBody>
          <a:bodyPr/>
          <a:lstStyle/>
          <a:p>
            <a:r>
              <a:rPr lang="en-US"/>
              <a:t>Modality can also affect it – the “no reason at all” changes the polarity from positive – economy being good – to negative – since there is no reason to believe the economy is good.</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762" name="Rectangle 2"/>
          <p:cNvSpPr>
            <a:spLocks noRot="1" noChangeArrowheads="1" noTextEdit="1"/>
          </p:cNvSpPr>
          <p:nvPr>
            <p:ph type="sldImg"/>
          </p:nvPr>
        </p:nvSpPr>
        <p:spPr>
          <a:noFill/>
          <a:ln/>
        </p:spPr>
      </p:sp>
      <p:sp>
        <p:nvSpPr>
          <p:cNvPr id="117763" name="Text Box 3"/>
          <p:cNvSpPr txBox="1">
            <a:spLocks noChangeArrowheads="1"/>
          </p:cNvSpPr>
          <p:nvPr>
            <p:ph type="body" idx="1"/>
          </p:nvPr>
        </p:nvSpPr>
        <p:spPr>
          <a:noFill/>
          <a:ln/>
        </p:spPr>
        <p:txBody>
          <a:bodyPr/>
          <a:lstStyle/>
          <a:p>
            <a:r>
              <a:rPr lang="en-US"/>
              <a:t>This term is from Polanyi and Zaenan.  We have some words that flip the polarity.  Little threat goes from negative to positive…etc.  Some are used primarily to shift something toward negativity – lack of understanding.</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2"/>
          <p:cNvSpPr>
            <a:spLocks noRot="1" noChangeArrowheads="1" noTextEdit="1"/>
          </p:cNvSpPr>
          <p:nvPr>
            <p:ph type="sldImg"/>
          </p:nvPr>
        </p:nvSpPr>
        <p:spPr>
          <a:noFill/>
          <a:ln/>
        </p:spPr>
      </p:sp>
      <p:sp>
        <p:nvSpPr>
          <p:cNvPr id="119811" name="Text Box 3"/>
          <p:cNvSpPr txBox="1">
            <a:spLocks noChangeArrowheads="1"/>
          </p:cNvSpPr>
          <p:nvPr>
            <p:ph type="body" idx="1"/>
          </p:nvPr>
        </p:nvSpPr>
        <p:spPr>
          <a:noFill/>
          <a:ln/>
        </p:spPr>
        <p:txBody>
          <a:bodyPr/>
          <a:lstStyle/>
          <a:p>
            <a:r>
              <a:rPr lang="en-US"/>
              <a:t>In this brief discussion of this work, wanted to give you a taste of how much contextual information is relevant for contextual polarity.  This approach combined a wide variety of evidence, but, as for all the tasks I’m mentioning, there is still much more to do.</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Rot="1" noChangeArrowheads="1" noTextEdit="1"/>
          </p:cNvSpPr>
          <p:nvPr>
            <p:ph type="sldImg"/>
          </p:nvPr>
        </p:nvSpPr>
        <p:spPr>
          <a:noFill/>
          <a:ln/>
        </p:spPr>
      </p:sp>
      <p:sp>
        <p:nvSpPr>
          <p:cNvPr id="24579" name="Text Box 3"/>
          <p:cNvSpPr txBox="1">
            <a:spLocks noChangeArrowheads="1"/>
          </p:cNvSpPr>
          <p:nvPr>
            <p:ph type="body" idx="1"/>
          </p:nvPr>
        </p:nvSpPr>
        <p:spPr>
          <a:noFill/>
          <a:ln/>
        </p:spPr>
        <p:txBody>
          <a:bodyPr/>
          <a:lstStyle/>
          <a:p>
            <a:pPr>
              <a:lnSpc>
                <a:spcPct val="90000"/>
              </a:lnSpc>
            </a:pPr>
            <a:r>
              <a:rPr lang="en-US" sz="1000" dirty="0"/>
              <a:t>We have manually annotated data, meaning that humans read and interpreted the texts and then marked it up by hand.  Our annotated corpus is called the MPQA corpus, and is available here.</a:t>
            </a:r>
          </a:p>
          <a:p>
            <a:pPr>
              <a:lnSpc>
                <a:spcPct val="90000"/>
              </a:lnSpc>
            </a:pPr>
            <a:r>
              <a:rPr lang="en-US" sz="1000" dirty="0"/>
              <a:t>The most up to date reference about the corpus is Theresa Wilson’s PhD dissertation, which is available from both of our websites.</a:t>
            </a:r>
          </a:p>
          <a:p>
            <a:pPr>
              <a:lnSpc>
                <a:spcPct val="90000"/>
              </a:lnSpc>
            </a:pPr>
            <a:r>
              <a:rPr lang="en-US" sz="1000" dirty="0"/>
              <a:t>This example will give you an idea of the level of detail.</a:t>
            </a:r>
          </a:p>
          <a:p>
            <a:pPr>
              <a:lnSpc>
                <a:spcPct val="90000"/>
              </a:lnSpc>
            </a:pPr>
            <a:r>
              <a:rPr lang="en-US" sz="1000" dirty="0"/>
              <a:t>Sentence actually is in our corpus.  In this article, there is contention about how people feel about Chavez falling.</a:t>
            </a:r>
          </a:p>
          <a:p>
            <a:pPr>
              <a:lnSpc>
                <a:spcPct val="90000"/>
              </a:lnSpc>
            </a:pPr>
            <a:r>
              <a:rPr lang="en-US" sz="1000" dirty="0"/>
              <a:t>Fine-grained – individual subjective expressions are annotated</a:t>
            </a:r>
          </a:p>
          <a:p>
            <a:pPr>
              <a:lnSpc>
                <a:spcPct val="90000"/>
              </a:lnSpc>
            </a:pPr>
            <a:r>
              <a:rPr lang="en-US" sz="1000" dirty="0"/>
              <a:t>Annotations for “think” and “are happy”</a:t>
            </a:r>
          </a:p>
          <a:p>
            <a:pPr>
              <a:lnSpc>
                <a:spcPct val="90000"/>
              </a:lnSpc>
            </a:pPr>
            <a:r>
              <a:rPr lang="en-US" sz="1000" dirty="0"/>
              <a:t>We have whose subjectivity it is, the source – these are nested, showing spaces of attributions.  So, the source of “think” is I, while the source of “happy” is “I, people” – according to “I”, the people are happy.</a:t>
            </a:r>
          </a:p>
          <a:p>
            <a:pPr>
              <a:lnSpc>
                <a:spcPct val="90000"/>
              </a:lnSpc>
            </a:pPr>
            <a:r>
              <a:rPr lang="en-US" sz="1000" dirty="0"/>
              <a:t>Let me complete the “think” annotation.  The attitude annotations encode what type of subjectivity it is – this is positive arguing in that “I” is arguing that it’s true the people are happy (in the article, there is debate about how the people feel about Chavez falling).  </a:t>
            </a:r>
          </a:p>
          <a:p>
            <a:pPr>
              <a:lnSpc>
                <a:spcPct val="90000"/>
              </a:lnSpc>
            </a:pPr>
            <a:r>
              <a:rPr lang="en-US" sz="1000" dirty="0"/>
              <a:t>The target – the object of the subjectivity – is what “I” is arguing is true – that people are happy…</a:t>
            </a:r>
          </a:p>
          <a:p>
            <a:pPr>
              <a:lnSpc>
                <a:spcPct val="90000"/>
              </a:lnSpc>
            </a:pPr>
            <a:r>
              <a:rPr lang="en-US" sz="1000" dirty="0"/>
              <a:t>Now, for “happy” we actually have two different </a:t>
            </a:r>
            <a:r>
              <a:rPr lang="en-US" sz="1000" dirty="0" err="1"/>
              <a:t>atttitudes</a:t>
            </a:r>
            <a:r>
              <a:rPr lang="en-US" sz="1000" dirty="0"/>
              <a:t> expressions.  The one on the right is the explicit one – there is a positive sentiment toward the event of Chavez falling.  But, if you are happy that someone fell, you have a negative attitude toward Chavez himself.  So, we have an inferred attitude – negative sentiment toward Chavez himself. </a:t>
            </a:r>
          </a:p>
          <a:p>
            <a:pPr>
              <a:lnSpc>
                <a:spcPct val="90000"/>
              </a:lnSpc>
            </a:pPr>
            <a:endParaRPr lang="en-US" sz="1000" dirty="0"/>
          </a:p>
          <a:p>
            <a:pPr>
              <a:lnSpc>
                <a:spcPct val="90000"/>
              </a:lnSpc>
            </a:pPr>
            <a:r>
              <a:rPr lang="en-US" sz="1000" dirty="0"/>
              <a:t>The annotations are all in context – the annotator read the article and interpreted the sentence as it fits into the article.  The annotations reflect the annotator’s interpretation of the text.</a:t>
            </a:r>
          </a:p>
          <a:p>
            <a:pPr>
              <a:lnSpc>
                <a:spcPct val="90000"/>
              </a:lnSpc>
            </a:pPr>
            <a:r>
              <a:rPr lang="en-US" sz="1000" dirty="0"/>
              <a:t>That gives you a taste of the MPQA corpus.   We often use the MPQA corpus as gold standard evaluation data and sometimes as training data.  </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1858" name="Rectangle 2"/>
          <p:cNvSpPr>
            <a:spLocks noRot="1" noChangeArrowheads="1" noTextEdit="1"/>
          </p:cNvSpPr>
          <p:nvPr>
            <p:ph type="sldImg"/>
          </p:nvPr>
        </p:nvSpPr>
        <p:spPr>
          <a:noFill/>
          <a:ln/>
        </p:spPr>
      </p:sp>
      <p:sp>
        <p:nvSpPr>
          <p:cNvPr id="121859" name="Text Box 3"/>
          <p:cNvSpPr txBox="1">
            <a:spLocks noChangeArrowheads="1"/>
          </p:cNvSpPr>
          <p:nvPr>
            <p:ph type="body" idx="1"/>
          </p:nvPr>
        </p:nvSpPr>
        <p:spPr>
          <a:noFill/>
          <a:ln/>
        </p:spPr>
        <p:txBody>
          <a:bodyPr/>
          <a:lstStyle/>
          <a:p>
            <a:r>
              <a:rPr lang="en-US"/>
              <a:t>Turn to discourse, which considers how sentences are related to each other.</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is an example from one of the corpora we use </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57</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now let us look at the discourse --  in particular we are interested</a:t>
            </a:r>
            <a:r>
              <a:rPr lang="en-US" baseline="0" dirty="0" smtClean="0"/>
              <a:t> in the opinions he has expressed in the surrounding context.</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58</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Box:   BY RECOGNIZING that the speaker</a:t>
            </a:r>
            <a:r>
              <a:rPr lang="en-US" baseline="0" dirty="0" smtClean="0"/>
              <a:t> is reinforcing his overall stance.</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61</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w="9525"/>
        </p:spPr>
        <p:txBody>
          <a:bodyPr/>
          <a:lstStyle/>
          <a:p>
            <a:pPr eaLnBrk="1" hangingPunct="1"/>
            <a:endParaRPr lang="en-US" dirty="0"/>
          </a:p>
        </p:txBody>
      </p:sp>
      <p:sp>
        <p:nvSpPr>
          <p:cNvPr id="109572" name="Slide Number Placeholder 3"/>
          <p:cNvSpPr>
            <a:spLocks noGrp="1"/>
          </p:cNvSpPr>
          <p:nvPr>
            <p:ph type="sldNum" sz="quarter" idx="5"/>
          </p:nvPr>
        </p:nvSpPr>
        <p:spPr>
          <a:noFill/>
        </p:spPr>
        <p:txBody>
          <a:bodyPr/>
          <a:lstStyle/>
          <a:p>
            <a:fld id="{19DEF254-F5C7-8949-B6D4-4C65537BADF8}" type="slidenum">
              <a:rPr lang="en-US"/>
              <a:pPr/>
              <a:t>62</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w="9525"/>
        </p:spPr>
        <p:txBody>
          <a:bodyPr/>
          <a:lstStyle/>
          <a:p>
            <a:pPr eaLnBrk="1" hangingPunct="1"/>
            <a:endParaRPr lang="en-US" dirty="0"/>
          </a:p>
        </p:txBody>
      </p:sp>
      <p:sp>
        <p:nvSpPr>
          <p:cNvPr id="109572" name="Slide Number Placeholder 3"/>
          <p:cNvSpPr>
            <a:spLocks noGrp="1"/>
          </p:cNvSpPr>
          <p:nvPr>
            <p:ph type="sldNum" sz="quarter" idx="5"/>
          </p:nvPr>
        </p:nvSpPr>
        <p:spPr>
          <a:noFill/>
        </p:spPr>
        <p:txBody>
          <a:bodyPr/>
          <a:lstStyle/>
          <a:p>
            <a:fld id="{19DEF254-F5C7-8949-B6D4-4C65537BADF8}" type="slidenum">
              <a:rPr lang="en-US"/>
              <a:pPr/>
              <a:t>63</a:t>
            </a:fld>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w="9525"/>
        </p:spPr>
        <p:txBody>
          <a:bodyPr/>
          <a:lstStyle/>
          <a:p>
            <a:pPr eaLnBrk="1" hangingPunct="1"/>
            <a:r>
              <a:rPr lang="en-US" dirty="0" smtClean="0"/>
              <a:t>Looking at the isolated  opinions, there is one direct or explicit  positive opinion regarding the curved shape. </a:t>
            </a:r>
          </a:p>
        </p:txBody>
      </p:sp>
      <p:sp>
        <p:nvSpPr>
          <p:cNvPr id="109572" name="Slide Number Placeholder 3"/>
          <p:cNvSpPr>
            <a:spLocks noGrp="1"/>
          </p:cNvSpPr>
          <p:nvPr>
            <p:ph type="sldNum" sz="quarter" idx="5"/>
          </p:nvPr>
        </p:nvSpPr>
        <p:spPr>
          <a:noFill/>
        </p:spPr>
        <p:txBody>
          <a:bodyPr/>
          <a:lstStyle/>
          <a:p>
            <a:fld id="{19DEF254-F5C7-8949-B6D4-4C65537BADF8}" type="slidenum">
              <a:rPr lang="en-US"/>
              <a:pPr/>
              <a:t>64</a:t>
            </a:fld>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w="9525"/>
        </p:spPr>
        <p:txBody>
          <a:bodyPr/>
          <a:lstStyle/>
          <a:p>
            <a:pPr eaLnBrk="1" hangingPunct="1"/>
            <a:r>
              <a:rPr lang="en-US" dirty="0" smtClean="0"/>
              <a:t>.  However, if we look at the  other opinions in this discourse,  we notice that these are negative opinions are towards a mutually exclusive or alternative option </a:t>
            </a:r>
            <a:endParaRPr lang="en-US" dirty="0"/>
          </a:p>
        </p:txBody>
      </p:sp>
      <p:sp>
        <p:nvSpPr>
          <p:cNvPr id="109572" name="Slide Number Placeholder 3"/>
          <p:cNvSpPr>
            <a:spLocks noGrp="1"/>
          </p:cNvSpPr>
          <p:nvPr>
            <p:ph type="sldNum" sz="quarter" idx="5"/>
          </p:nvPr>
        </p:nvSpPr>
        <p:spPr>
          <a:noFill/>
        </p:spPr>
        <p:txBody>
          <a:bodyPr/>
          <a:lstStyle/>
          <a:p>
            <a:fld id="{19DEF254-F5C7-8949-B6D4-4C65537BADF8}" type="slidenum">
              <a:rPr lang="en-US"/>
              <a:pPr/>
              <a:t>65</a:t>
            </a:fld>
            <a:endParaRPr 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w="9525"/>
        </p:spPr>
        <p:txBody>
          <a:bodyPr/>
          <a:lstStyle/>
          <a:p>
            <a:pPr eaLnBrk="1" hangingPunct="1"/>
            <a:r>
              <a:rPr lang="en-US" dirty="0" smtClean="0"/>
              <a:t>Thus in the discourse context we can view that the opinions towards the square shapes are used to reiterate the arguing for the curved shapes – that is, they reveal more about this person’s stance regarding the curved shapes. The</a:t>
            </a:r>
            <a:r>
              <a:rPr lang="en-US" baseline="0" dirty="0" smtClean="0"/>
              <a:t> negative opinion towards the square shapes is used to re-iterate/support the pro-curved shaped stance</a:t>
            </a:r>
            <a:endParaRPr lang="en-US" dirty="0" smtClean="0"/>
          </a:p>
          <a:p>
            <a:pPr eaLnBrk="1" hangingPunct="1"/>
            <a:endParaRPr lang="en-US" dirty="0" smtClean="0"/>
          </a:p>
          <a:p>
            <a:pPr eaLnBrk="1" hangingPunct="1"/>
            <a:endParaRPr lang="en-US" dirty="0"/>
          </a:p>
        </p:txBody>
      </p:sp>
      <p:sp>
        <p:nvSpPr>
          <p:cNvPr id="109572" name="Slide Number Placeholder 3"/>
          <p:cNvSpPr>
            <a:spLocks noGrp="1"/>
          </p:cNvSpPr>
          <p:nvPr>
            <p:ph type="sldNum" sz="quarter" idx="5"/>
          </p:nvPr>
        </p:nvSpPr>
        <p:spPr>
          <a:noFill/>
        </p:spPr>
        <p:txBody>
          <a:bodyPr/>
          <a:lstStyle/>
          <a:p>
            <a:fld id="{19DEF254-F5C7-8949-B6D4-4C65537BADF8}" type="slidenum">
              <a:rPr lang="en-US"/>
              <a:pPr/>
              <a:t>66</a:t>
            </a:fld>
            <a:endParaRPr 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w="9525"/>
        </p:spPr>
        <p:txBody>
          <a:bodyPr/>
          <a:lstStyle/>
          <a:p>
            <a:pPr eaLnBrk="1" hangingPunct="1"/>
            <a:r>
              <a:rPr lang="en-US" dirty="0"/>
              <a:t>Thus by factoring</a:t>
            </a:r>
            <a:r>
              <a:rPr lang="en-US" dirty="0" smtClean="0"/>
              <a:t> in the </a:t>
            </a:r>
            <a:r>
              <a:rPr lang="en-US" dirty="0"/>
              <a:t>relations between opinion expressions, we can gather More opinion information regarding</a:t>
            </a:r>
            <a:r>
              <a:rPr lang="en-US" dirty="0" smtClean="0"/>
              <a:t> the stance</a:t>
            </a:r>
            <a:endParaRPr lang="en-US" dirty="0"/>
          </a:p>
        </p:txBody>
      </p:sp>
      <p:sp>
        <p:nvSpPr>
          <p:cNvPr id="109572" name="Slide Number Placeholder 3"/>
          <p:cNvSpPr>
            <a:spLocks noGrp="1"/>
          </p:cNvSpPr>
          <p:nvPr>
            <p:ph type="sldNum" sz="quarter" idx="5"/>
          </p:nvPr>
        </p:nvSpPr>
        <p:spPr>
          <a:noFill/>
        </p:spPr>
        <p:txBody>
          <a:bodyPr/>
          <a:lstStyle/>
          <a:p>
            <a:fld id="{19DEF254-F5C7-8949-B6D4-4C65537BADF8}" type="slidenum">
              <a:rPr lang="en-US"/>
              <a:pPr/>
              <a:t>67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Rot="1" noChangeArrowheads="1" noTextEdit="1"/>
          </p:cNvSpPr>
          <p:nvPr>
            <p:ph type="sldImg"/>
          </p:nvPr>
        </p:nvSpPr>
        <p:spPr>
          <a:noFill/>
          <a:ln/>
        </p:spPr>
      </p:sp>
      <p:sp>
        <p:nvSpPr>
          <p:cNvPr id="26627" name="Text Box 3"/>
          <p:cNvSpPr txBox="1">
            <a:spLocks noChangeArrowheads="1"/>
          </p:cNvSpPr>
          <p:nvPr>
            <p:ph type="body" idx="1"/>
          </p:nvPr>
        </p:nvSpPr>
        <p:spPr>
          <a:noFill/>
          <a:ln/>
        </p:spPr>
        <p:txBody>
          <a:bodyPr/>
          <a:lstStyle/>
          <a:p>
            <a:r>
              <a:rPr lang="en-US"/>
              <a:t>By subjectivity analysis I mean automatically extracting subjectivity – that is expressed in text or dialog – in a text such as a newspaper or blog, or in a conversation.     This could involve recognizing if sentence or a phrase is subjective in the first place; extracting properties such as the polarity – positive or negative – how intense it is, whose subjectivity is it?  What is the target? And so on.</a:t>
            </a:r>
          </a:p>
          <a:p>
            <a:r>
              <a:rPr lang="en-US"/>
              <a:t>.</a:t>
            </a: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In this talk</a:t>
            </a:r>
            <a:r>
              <a:rPr lang="en-US" baseline="0" dirty="0" smtClean="0"/>
              <a:t> I present 2 pieces of my dissertation work.</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First,</a:t>
            </a:r>
            <a:r>
              <a:rPr lang="en-US" sz="1200" kern="1200" baseline="0" dirty="0" smtClean="0">
                <a:solidFill>
                  <a:schemeClr val="tx1"/>
                </a:solidFill>
                <a:latin typeface="+mn-lt"/>
                <a:ea typeface="+mn-ea"/>
                <a:cs typeface="+mn-cs"/>
              </a:rPr>
              <a:t> I </a:t>
            </a:r>
            <a:r>
              <a:rPr lang="en-US" sz="1200" kern="1200" dirty="0" smtClean="0">
                <a:solidFill>
                  <a:schemeClr val="tx1"/>
                </a:solidFill>
                <a:latin typeface="+mn-lt"/>
                <a:ea typeface="+mn-ea"/>
                <a:cs typeface="+mn-cs"/>
              </a:rPr>
              <a:t>exploit discourse level analysis to improve polarity classifications of individual expressions- that is, use discourse for resolving</a:t>
            </a:r>
            <a:r>
              <a:rPr lang="en-US" sz="1200" kern="1200" baseline="0" dirty="0" smtClean="0">
                <a:solidFill>
                  <a:schemeClr val="tx1"/>
                </a:solidFill>
                <a:latin typeface="+mn-lt"/>
                <a:ea typeface="+mn-ea"/>
                <a:cs typeface="+mn-cs"/>
              </a:rPr>
              <a:t> ambiguity at the lower level of finer granularity</a:t>
            </a:r>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Next,</a:t>
            </a:r>
            <a:r>
              <a:rPr lang="en-US" sz="1200" kern="1200" baseline="0" dirty="0" smtClean="0">
                <a:solidFill>
                  <a:schemeClr val="tx1"/>
                </a:solidFill>
                <a:latin typeface="+mn-lt"/>
                <a:ea typeface="+mn-ea"/>
                <a:cs typeface="+mn-cs"/>
              </a:rPr>
              <a:t> I use discourse-level opinion relations to</a:t>
            </a:r>
            <a:r>
              <a:rPr lang="en-US" sz="1200" kern="1200" dirty="0" smtClean="0">
                <a:solidFill>
                  <a:schemeClr val="tx1"/>
                </a:solidFill>
                <a:latin typeface="+mn-lt"/>
                <a:ea typeface="+mn-ea"/>
                <a:cs typeface="+mn-cs"/>
              </a:rPr>
              <a:t> improve the recognition of overall stance. That is, use the discourse information to</a:t>
            </a:r>
            <a:r>
              <a:rPr lang="en-US" sz="1200" kern="1200" baseline="0" dirty="0" smtClean="0">
                <a:solidFill>
                  <a:schemeClr val="tx1"/>
                </a:solidFill>
                <a:latin typeface="+mn-lt"/>
                <a:ea typeface="+mn-ea"/>
                <a:cs typeface="+mn-cs"/>
              </a:rPr>
              <a:t>  solve the problem at a much coarser level</a:t>
            </a:r>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68</a:t>
            </a:fld>
            <a:endParaRPr 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 Two aspects of this work.</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Bottom – I will talk about the linguistic scheme to give you an idea of our discourse approach/</a:t>
            </a:r>
            <a:r>
              <a:rPr lang="en-US" baseline="0" dirty="0" err="1" smtClean="0"/>
              <a:t>conceptulization</a:t>
            </a:r>
            <a:r>
              <a:rPr lang="en-US" baseline="0" dirty="0" smtClean="0"/>
              <a:t>.  But not about the rest of this on the bottom.  I’ll focus more on the top, since it is more relevant for this meeting.  The ideas in the first part motivated the approach in the second part.</a:t>
            </a:r>
          </a:p>
          <a:p>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69</a:t>
            </a:fld>
            <a:endParaRPr 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scheme is built on the idea that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 </a:t>
            </a:r>
            <a:r>
              <a:rPr lang="en-US" sz="1200" kern="1200" dirty="0" smtClean="0">
                <a:solidFill>
                  <a:schemeClr val="tx1"/>
                </a:solidFill>
                <a:latin typeface="+mn-lt"/>
                <a:ea typeface="+mn-ea"/>
                <a:cs typeface="+mn-cs"/>
              </a:rPr>
              <a:t>Notice here, in this definition that we try to establish relations between opinions via their targets. While there are not the only type of relations, (opinions can be related otherwise too)</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dirty="0"/>
          </a:p>
        </p:txBody>
      </p:sp>
      <p:sp>
        <p:nvSpPr>
          <p:cNvPr id="4" name="Footer Placeholder 3"/>
          <p:cNvSpPr>
            <a:spLocks noGrp="1"/>
          </p:cNvSpPr>
          <p:nvPr>
            <p:ph type="ftr" sz="quarter" idx="10"/>
          </p:nvPr>
        </p:nvSpPr>
        <p:spPr/>
        <p:txBody>
          <a:bodyPr/>
          <a:lstStyle/>
          <a:p>
            <a:r>
              <a:rPr lang="en-US" dirty="0" smtClean="0"/>
              <a:t>swapna@cs.pitt.edu</a:t>
            </a:r>
            <a:endParaRPr lang="en-US" dirty="0"/>
          </a:p>
        </p:txBody>
      </p:sp>
      <p:sp>
        <p:nvSpPr>
          <p:cNvPr id="5" name="Slide Number Placeholder 4"/>
          <p:cNvSpPr>
            <a:spLocks noGrp="1"/>
          </p:cNvSpPr>
          <p:nvPr>
            <p:ph type="sldNum" sz="quarter" idx="11"/>
          </p:nvPr>
        </p:nvSpPr>
        <p:spPr/>
        <p:txBody>
          <a:bodyPr/>
          <a:lstStyle/>
          <a:p>
            <a:fld id="{B9B74AF1-94EF-214D-9BEC-C13D2CFD31A6}" type="slidenum">
              <a:rPr lang="en-US" smtClean="0"/>
              <a:pPr/>
              <a:t>70</a:t>
            </a:fld>
            <a:endParaRPr 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71</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72</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73</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74</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smtClean="0">
                <a:latin typeface="Gill Sans" pitchFamily="-107" charset="0"/>
                <a:ea typeface="ＭＳ Ｐゴシック" pitchFamily="-107" charset="-128"/>
                <a:cs typeface="ＭＳ Ｐゴシック" pitchFamily="-107" charset="-128"/>
              </a:rPr>
              <a:t> The individual opinions and the relation between targets form the components for our opinion relations. </a:t>
            </a:r>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75</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76</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77</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Rot="1" noChangeArrowheads="1" noTextEdit="1"/>
          </p:cNvSpPr>
          <p:nvPr>
            <p:ph type="sldImg"/>
          </p:nvPr>
        </p:nvSpPr>
        <p:spPr>
          <a:noFill/>
          <a:ln/>
        </p:spPr>
      </p:sp>
      <p:sp>
        <p:nvSpPr>
          <p:cNvPr id="28675" name="Text Box 3"/>
          <p:cNvSpPr txBox="1">
            <a:spLocks noChangeArrowheads="1"/>
          </p:cNvSpPr>
          <p:nvPr>
            <p:ph type="body" idx="1"/>
          </p:nvPr>
        </p:nvSpPr>
        <p:spPr>
          <a:noFill/>
          <a:ln/>
        </p:spPr>
        <p:txBody>
          <a:bodyPr/>
          <a:lstStyle/>
          <a:p>
            <a:r>
              <a:rPr lang="en-US"/>
              <a:t>Systems that extract subjectivity from texts can be  back ends providing input to several kinds of end applications.  </a:t>
            </a:r>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non-reinforcing relations occur when the speaker is being ambivalent or</a:t>
            </a:r>
          </a:p>
          <a:p>
            <a:r>
              <a:rPr lang="en-US" baseline="0" dirty="0" smtClean="0"/>
              <a:t>weighing pros and cons </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78</a:t>
            </a:fld>
            <a:endParaRPr lang="en-US"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79</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r>
              <a:rPr lang="en-US" sz="2400" dirty="0" smtClean="0">
                <a:latin typeface="Gill Sans" pitchFamily="-107" charset="0"/>
                <a:ea typeface="ＭＳ Ｐゴシック" pitchFamily="-107" charset="-128"/>
                <a:cs typeface="ＭＳ Ｐゴシック" pitchFamily="-107" charset="-128"/>
              </a:rPr>
              <a:t>This illustrates</a:t>
            </a:r>
            <a:r>
              <a:rPr lang="en-US" sz="2400" baseline="0" dirty="0" smtClean="0">
                <a:latin typeface="Gill Sans" pitchFamily="-107" charset="0"/>
                <a:ea typeface="ＭＳ Ｐゴシック" pitchFamily="-107" charset="-128"/>
                <a:cs typeface="ＭＳ Ｐゴシック" pitchFamily="-107" charset="-128"/>
              </a:rPr>
              <a:t> our basic conceptual model and the annotation scheme used in this part of the work.   </a:t>
            </a:r>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the more relevant.</a:t>
            </a:r>
          </a:p>
          <a:p>
            <a:endParaRPr lang="en-US" dirty="0" smtClean="0"/>
          </a:p>
          <a:p>
            <a:r>
              <a:rPr lang="en-US" dirty="0" smtClean="0"/>
              <a:t>This</a:t>
            </a:r>
            <a:r>
              <a:rPr lang="en-US" baseline="0" dirty="0" smtClean="0"/>
              <a:t> uses online debates.  These are annotated at the document level, in that you know the stance of the post.   But the opinions, targets, and target relations are not annotated.</a:t>
            </a:r>
          </a:p>
          <a:p>
            <a:endParaRPr lang="en-US" baseline="0" dirty="0" smtClean="0"/>
          </a:p>
          <a:p>
            <a:r>
              <a:rPr lang="en-US" baseline="0" dirty="0" smtClean="0"/>
              <a:t>This motivated a different unit of analysis.</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80</a:t>
            </a:fld>
            <a:endParaRPr lang="en-US"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81</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endParaRPr lang="en-US" sz="2400" dirty="0" smtClean="0">
              <a:latin typeface="Gill Sans" pitchFamily="-107" charset="0"/>
              <a:ea typeface="ＭＳ Ｐゴシック" pitchFamily="-107" charset="-128"/>
              <a:cs typeface="ＭＳ Ｐゴシック" pitchFamily="-107" charset="-128"/>
            </a:endParaRPr>
          </a:p>
          <a:p>
            <a:pPr eaLnBrk="1" hangingPunct="1"/>
            <a:r>
              <a:rPr lang="en-US" sz="2400" dirty="0" smtClean="0">
                <a:latin typeface="Gill Sans" pitchFamily="-107" charset="0"/>
                <a:ea typeface="ＭＳ Ｐゴシック" pitchFamily="-107" charset="-128"/>
                <a:cs typeface="ＭＳ Ｐゴシック" pitchFamily="-107" charset="-128"/>
              </a:rPr>
              <a:t>In order to bypass the target relations</a:t>
            </a:r>
            <a:r>
              <a:rPr lang="en-US" sz="2400" baseline="0" dirty="0" smtClean="0">
                <a:latin typeface="Gill Sans" pitchFamily="-107" charset="0"/>
                <a:ea typeface="ＭＳ Ｐゴシック" pitchFamily="-107" charset="-128"/>
                <a:cs typeface="ＭＳ Ｐゴシック" pitchFamily="-107" charset="-128"/>
              </a:rPr>
              <a:t> we create opinion target pairs, </a:t>
            </a:r>
          </a:p>
          <a:p>
            <a:pPr eaLnBrk="1" hangingPunct="1"/>
            <a:r>
              <a:rPr lang="en-US" sz="2400" baseline="0" dirty="0" smtClean="0">
                <a:latin typeface="Gill Sans" pitchFamily="-107" charset="0"/>
                <a:ea typeface="ＭＳ Ｐゴシック" pitchFamily="-107" charset="-128"/>
                <a:cs typeface="ＭＳ Ｐゴシック" pitchFamily="-107" charset="-128"/>
              </a:rPr>
              <a:t>Essentially, </a:t>
            </a:r>
            <a:r>
              <a:rPr lang="en-US" sz="2400" dirty="0" smtClean="0">
                <a:latin typeface="Gill Sans" pitchFamily="-107" charset="0"/>
                <a:ea typeface="ＭＳ Ｐゴシック" pitchFamily="-107" charset="-128"/>
                <a:cs typeface="ＭＳ Ｐゴシック" pitchFamily="-107" charset="-128"/>
              </a:rPr>
              <a:t>We</a:t>
            </a:r>
            <a:r>
              <a:rPr lang="en-US" sz="2400" baseline="0" dirty="0" smtClean="0">
                <a:latin typeface="Gill Sans" pitchFamily="-107" charset="0"/>
                <a:ea typeface="ＭＳ Ｐゴシック" pitchFamily="-107" charset="-128"/>
                <a:cs typeface="ＭＳ Ｐゴシック" pitchFamily="-107" charset="-128"/>
              </a:rPr>
              <a:t> encode the target information with the opinions</a:t>
            </a:r>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82</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r>
              <a:rPr lang="en-US" sz="2400" dirty="0" smtClean="0">
                <a:latin typeface="Gill Sans" pitchFamily="-107" charset="0"/>
                <a:ea typeface="ＭＳ Ｐゴシック" pitchFamily="-107" charset="-128"/>
                <a:cs typeface="ＭＳ Ｐゴシック" pitchFamily="-107" charset="-128"/>
              </a:rPr>
              <a:t>In</a:t>
            </a:r>
            <a:r>
              <a:rPr lang="en-US" sz="2400" baseline="0" dirty="0" smtClean="0">
                <a:latin typeface="Gill Sans" pitchFamily="-107" charset="0"/>
                <a:ea typeface="ＭＳ Ｐゴシック" pitchFamily="-107" charset="-128"/>
                <a:cs typeface="ＭＳ Ｐゴシック" pitchFamily="-107" charset="-128"/>
              </a:rPr>
              <a:t> the annotation scheme, have all these relations</a:t>
            </a:r>
          </a:p>
          <a:p>
            <a:pPr eaLnBrk="1" hangingPunct="1"/>
            <a:endParaRPr lang="en-US" sz="2400" baseline="0" dirty="0" smtClean="0">
              <a:latin typeface="Gill Sans" pitchFamily="-107" charset="0"/>
              <a:ea typeface="ＭＳ Ｐゴシック" pitchFamily="-107" charset="-128"/>
              <a:cs typeface="ＭＳ Ｐゴシック" pitchFamily="-107" charset="-128"/>
            </a:endParaRPr>
          </a:p>
          <a:p>
            <a:pPr eaLnBrk="1" hangingPunct="1"/>
            <a:r>
              <a:rPr lang="en-US" sz="2400" baseline="0" dirty="0" smtClean="0">
                <a:latin typeface="Gill Sans" pitchFamily="-107" charset="0"/>
                <a:ea typeface="ＭＳ Ｐゴシック" pitchFamily="-107" charset="-128"/>
                <a:cs typeface="ＭＳ Ｐゴシック" pitchFamily="-107" charset="-128"/>
              </a:rPr>
              <a:t>For the debate work, we will be more deconstructed</a:t>
            </a:r>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Rectangle 7"/>
          <p:cNvSpPr>
            <a:spLocks noGrp="1"/>
          </p:cNvSpPr>
          <p:nvPr>
            <p:ph type="sldNum" sz="quarter" idx="5"/>
          </p:nvPr>
        </p:nvSpPr>
        <p:spPr>
          <a:noFill/>
        </p:spPr>
        <p:txBody>
          <a:bodyPr/>
          <a:lstStyle/>
          <a:p>
            <a:fld id="{109179D5-0D50-0D4A-B28D-65050B76F5AC}" type="slidenum">
              <a:rPr lang="en-US"/>
              <a:pPr/>
              <a:t>83</a:t>
            </a:fld>
            <a:endParaRPr lang="en-US" dirty="0"/>
          </a:p>
        </p:txBody>
      </p:sp>
      <p:sp>
        <p:nvSpPr>
          <p:cNvPr id="119811" name="Rectangle 1"/>
          <p:cNvSpPr>
            <a:spLocks noGrp="1" noRot="1" noChangeAspect="1" noChangeArrowheads="1" noTextEdit="1"/>
          </p:cNvSpPr>
          <p:nvPr>
            <p:ph type="sldImg"/>
          </p:nvPr>
        </p:nvSpPr>
        <p:spPr>
          <a:solidFill>
            <a:srgbClr val="FFFFFF"/>
          </a:solidFill>
          <a:ln/>
        </p:spPr>
      </p:sp>
      <p:sp>
        <p:nvSpPr>
          <p:cNvPr id="119812" name="Rectangle 2"/>
          <p:cNvSpPr>
            <a:spLocks noGrp="1" noChangeArrowheads="1"/>
          </p:cNvSpPr>
          <p:nvPr>
            <p:ph type="body" idx="1"/>
          </p:nvPr>
        </p:nvSpPr>
        <p:spPr>
          <a:xfrm>
            <a:off x="685800" y="4343400"/>
            <a:ext cx="5486400" cy="4114800"/>
          </a:xfrm>
          <a:noFill/>
          <a:ln w="9525"/>
        </p:spPr>
        <p:txBody>
          <a:bodyPr/>
          <a:lstStyle/>
          <a:p>
            <a:pPr eaLnBrk="1" hangingPunct="1"/>
            <a:r>
              <a:rPr lang="en-US" sz="2400" dirty="0" smtClean="0">
                <a:latin typeface="Gill Sans" pitchFamily="-107" charset="0"/>
                <a:ea typeface="ＭＳ Ｐゴシック" pitchFamily="-107" charset="-128"/>
                <a:cs typeface="ＭＳ Ｐゴシック" pitchFamily="-107" charset="-128"/>
              </a:rPr>
              <a:t>In</a:t>
            </a:r>
            <a:r>
              <a:rPr lang="en-US" sz="2400" baseline="0" dirty="0" smtClean="0">
                <a:latin typeface="Gill Sans" pitchFamily="-107" charset="0"/>
                <a:ea typeface="ＭＳ Ｐゴシック" pitchFamily="-107" charset="-128"/>
                <a:cs typeface="ＭＳ Ｐゴシック" pitchFamily="-107" charset="-128"/>
              </a:rPr>
              <a:t> the conceptual scheme, we have the trips which determines that the structure is </a:t>
            </a:r>
            <a:r>
              <a:rPr lang="en-US" sz="2400" baseline="0" dirty="0" err="1" smtClean="0">
                <a:latin typeface="Gill Sans" pitchFamily="-107" charset="0"/>
                <a:ea typeface="ＭＳ Ｐゴシック" pitchFamily="-107" charset="-128"/>
                <a:cs typeface="ＭＳ Ｐゴシック" pitchFamily="-107" charset="-128"/>
              </a:rPr>
              <a:t>reinforceing</a:t>
            </a:r>
            <a:endParaRPr lang="en-US" sz="2400" baseline="0" dirty="0" smtClean="0">
              <a:latin typeface="Gill Sans" pitchFamily="-107" charset="0"/>
              <a:ea typeface="ＭＳ Ｐゴシック" pitchFamily="-107" charset="-128"/>
              <a:cs typeface="ＭＳ Ｐゴシック" pitchFamily="-107" charset="-128"/>
            </a:endParaRPr>
          </a:p>
          <a:p>
            <a:pPr eaLnBrk="1" hangingPunct="1"/>
            <a:endParaRPr lang="en-US" sz="2400" baseline="0" dirty="0" smtClean="0">
              <a:latin typeface="Gill Sans" pitchFamily="-107" charset="0"/>
              <a:ea typeface="ＭＳ Ｐゴシック" pitchFamily="-107" charset="-128"/>
              <a:cs typeface="ＭＳ Ｐゴシック" pitchFamily="-107" charset="-128"/>
            </a:endParaRPr>
          </a:p>
          <a:p>
            <a:pPr eaLnBrk="1" hangingPunct="1"/>
            <a:r>
              <a:rPr lang="en-US" sz="2400" baseline="0" dirty="0" smtClean="0">
                <a:latin typeface="Gill Sans" pitchFamily="-107" charset="0"/>
                <a:ea typeface="ＭＳ Ｐゴシック" pitchFamily="-107" charset="-128"/>
                <a:cs typeface="ＭＳ Ｐゴシック" pitchFamily="-107" charset="-128"/>
              </a:rPr>
              <a:t>In our case, we will start with opinion polarity pairs in the posts  -- then via web look for reinforcing associations.</a:t>
            </a:r>
            <a:endParaRPr lang="en-US" sz="2400" dirty="0">
              <a:latin typeface="Gill Sans" pitchFamily="-107" charset="0"/>
              <a:ea typeface="ＭＳ Ｐゴシック" pitchFamily="-107" charset="-128"/>
              <a:cs typeface="ＭＳ Ｐゴシック" pitchFamily="-107" charset="-128"/>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r>
              <a:rPr lang="en-US" baseline="0" dirty="0" smtClean="0"/>
              <a:t>  For example let us consider a post-snippet from a Iphone Vs blackberry debate … the debater writes:</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84</a:t>
            </a:fld>
            <a:endParaRPr lang="en-US"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I said before</a:t>
            </a:r>
            <a:r>
              <a:rPr lang="en-US" baseline="0" dirty="0" smtClean="0"/>
              <a:t>, in the process of debating </a:t>
            </a:r>
            <a:endParaRPr lang="en-US" dirty="0" smtClean="0"/>
          </a:p>
          <a:p>
            <a:pPr lvl="1"/>
            <a:r>
              <a:rPr lang="en-US" dirty="0" smtClean="0"/>
              <a:t>Participants</a:t>
            </a:r>
            <a:r>
              <a:rPr lang="en-US" baseline="0" dirty="0" smtClean="0"/>
              <a:t> justify their choice by </a:t>
            </a:r>
            <a:r>
              <a:rPr lang="en-US" dirty="0" smtClean="0"/>
              <a:t>Arguing why their stance is correct</a:t>
            </a:r>
          </a:p>
        </p:txBody>
      </p:sp>
      <p:sp>
        <p:nvSpPr>
          <p:cNvPr id="4" name="Slide Number Placeholder 3"/>
          <p:cNvSpPr>
            <a:spLocks noGrp="1"/>
          </p:cNvSpPr>
          <p:nvPr>
            <p:ph type="sldNum" sz="quarter" idx="10"/>
          </p:nvPr>
        </p:nvSpPr>
        <p:spPr/>
        <p:txBody>
          <a:bodyPr/>
          <a:lstStyle/>
          <a:p>
            <a:fld id="{B3E13D19-6964-F443-A976-5BC8A32772BD}" type="slidenum">
              <a:rPr lang="en-US" smtClean="0"/>
              <a:pPr/>
              <a:t>85</a:t>
            </a:fld>
            <a:endParaRPr lang="en-US"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Another</a:t>
            </a:r>
            <a:r>
              <a:rPr lang="en-US" baseline="0" dirty="0" smtClean="0"/>
              <a:t> key strategy is </a:t>
            </a:r>
            <a:endParaRPr lang="en-US" dirty="0" smtClean="0"/>
          </a:p>
        </p:txBody>
      </p:sp>
      <p:sp>
        <p:nvSpPr>
          <p:cNvPr id="4" name="Slide Number Placeholder 3"/>
          <p:cNvSpPr>
            <a:spLocks noGrp="1"/>
          </p:cNvSpPr>
          <p:nvPr>
            <p:ph type="sldNum" sz="quarter" idx="10"/>
          </p:nvPr>
        </p:nvSpPr>
        <p:spPr/>
        <p:txBody>
          <a:bodyPr/>
          <a:lstStyle/>
          <a:p>
            <a:fld id="{B3E13D19-6964-F443-A976-5BC8A32772BD}" type="slidenum">
              <a:rPr lang="en-US" smtClean="0"/>
              <a:pPr/>
              <a:t>86</a:t>
            </a:fld>
            <a:endParaRPr lang="en-US"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What we observe here is</a:t>
            </a:r>
            <a:r>
              <a:rPr lang="en-US" baseline="0" dirty="0" smtClean="0"/>
              <a:t> that Multiple</a:t>
            </a:r>
          </a:p>
          <a:p>
            <a:pPr lvl="0"/>
            <a:r>
              <a:rPr lang="en-US" baseline="0" dirty="0" smtClean="0"/>
              <a:t>What we would like to do is to capture these individual ways and varieties of supporting a  stance to finally be able to achieve an overall post stance classification --  that is be able to say that this post is a pro-iPhone stance</a:t>
            </a:r>
            <a:endParaRPr lang="en-US" dirty="0" smtClean="0"/>
          </a:p>
        </p:txBody>
      </p:sp>
      <p:sp>
        <p:nvSpPr>
          <p:cNvPr id="4" name="Slide Number Placeholder 3"/>
          <p:cNvSpPr>
            <a:spLocks noGrp="1"/>
          </p:cNvSpPr>
          <p:nvPr>
            <p:ph type="sldNum" sz="quarter" idx="10"/>
          </p:nvPr>
        </p:nvSpPr>
        <p:spPr/>
        <p:txBody>
          <a:bodyPr/>
          <a:lstStyle/>
          <a:p>
            <a:fld id="{B3E13D19-6964-F443-A976-5BC8A32772BD}" type="slidenum">
              <a:rPr lang="en-US" smtClean="0"/>
              <a:pPr/>
              <a:t>87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2"/>
          <p:cNvSpPr>
            <a:spLocks noChangeArrowheads="1" noTextEdit="1"/>
          </p:cNvSpPr>
          <p:nvPr>
            <p:ph type="sldImg"/>
          </p:nvPr>
        </p:nvSpPr>
        <p:spPr>
          <a:ln/>
        </p:spPr>
      </p:sp>
      <p:sp>
        <p:nvSpPr>
          <p:cNvPr id="30723" name="Text Box 3"/>
          <p:cNvSpPr txBox="1">
            <a:spLocks noChangeArrowheads="1"/>
          </p:cNvSpPr>
          <p:nvPr>
            <p:ph type="body" idx="1"/>
          </p:nvPr>
        </p:nvSpPr>
        <p:spPr>
          <a:xfrm>
            <a:off x="914920" y="4343713"/>
            <a:ext cx="5028161" cy="4113862"/>
          </a:xfrm>
          <a:noFill/>
          <a:ln/>
        </p:spPr>
        <p:txBody>
          <a:bodyPr>
            <a:normAutofit fontScale="92500" lnSpcReduction="10000"/>
          </a:bodyPr>
          <a:lstStyle/>
          <a:p>
            <a:pPr marL="730766" lvl="1" indent="-281064"/>
            <a:r>
              <a:rPr lang="en-US" dirty="0"/>
              <a:t>QA systems look through texts to find answers to user’s queries.  Opinion QA specifically targets questions about people’s opinions.   Ideally, we want a system that can recognize that the highlighted expressions are subjective; recognize the target – so you know the sentence is relevant to the question; recognize the source, because that will be needed in the answer; recognize the polarity – the </a:t>
            </a:r>
            <a:r>
              <a:rPr lang="en-US" dirty="0" err="1"/>
              <a:t>african</a:t>
            </a:r>
            <a:r>
              <a:rPr lang="en-US" dirty="0"/>
              <a:t> observers are positive, but the Western governments are negative toward it.</a:t>
            </a:r>
          </a:p>
          <a:p>
            <a:pPr marL="730766" lvl="1" indent="-281064"/>
            <a:endParaRPr lang="en-US" dirty="0"/>
          </a:p>
          <a:p>
            <a:pPr marL="730766" lvl="1" indent="-281064"/>
            <a:r>
              <a:rPr lang="en-US" dirty="0"/>
              <a:t>Don’t say anything about our previous work.</a:t>
            </a:r>
          </a:p>
          <a:p>
            <a:pPr marL="730766" lvl="1" indent="-281064"/>
            <a:endParaRPr lang="en-US" dirty="0"/>
          </a:p>
          <a:p>
            <a:pPr marL="730766" lvl="1" indent="-281064"/>
            <a:endParaRPr lang="en-US" dirty="0"/>
          </a:p>
          <a:p>
            <a:pPr marL="730766" lvl="1" indent="-281064"/>
            <a:r>
              <a:rPr lang="en-US" dirty="0"/>
              <a:t> </a:t>
            </a:r>
          </a:p>
          <a:p>
            <a:pPr marL="730766" lvl="1" indent="-281064"/>
            <a:r>
              <a:rPr lang="en-US" dirty="0"/>
              <a:t>We did a couple studies </a:t>
            </a:r>
          </a:p>
          <a:p>
            <a:pPr marL="730766" lvl="1" indent="-281064"/>
            <a:r>
              <a:rPr lang="en-US" dirty="0"/>
              <a:t> </a:t>
            </a:r>
          </a:p>
          <a:p>
            <a:pPr marL="730766" lvl="1" indent="-281064"/>
            <a:r>
              <a:rPr lang="en-US" dirty="0"/>
              <a:t>found evidence that opinion QA is more complex than factual QA </a:t>
            </a:r>
          </a:p>
          <a:p>
            <a:pPr marL="730766" lvl="1" indent="-281064"/>
            <a:r>
              <a:rPr lang="en-US" dirty="0"/>
              <a:t> </a:t>
            </a:r>
          </a:p>
          <a:p>
            <a:pPr marL="730766" lvl="1" indent="-281064"/>
            <a:r>
              <a:rPr lang="en-US" dirty="0"/>
              <a:t>    more answers </a:t>
            </a:r>
          </a:p>
          <a:p>
            <a:pPr marL="730766" lvl="1" indent="-281064"/>
            <a:r>
              <a:rPr lang="en-US" dirty="0"/>
              <a:t> </a:t>
            </a:r>
          </a:p>
          <a:p>
            <a:pPr marL="730766" lvl="1" indent="-281064"/>
            <a:r>
              <a:rPr lang="en-US" dirty="0"/>
              <a:t>    longer answers </a:t>
            </a:r>
          </a:p>
          <a:p>
            <a:pPr marL="730766" lvl="1" indent="-281064"/>
            <a:r>
              <a:rPr lang="en-US" dirty="0"/>
              <a:t> </a:t>
            </a:r>
          </a:p>
          <a:p>
            <a:pPr marL="730766" lvl="1" indent="-281064"/>
            <a:r>
              <a:rPr lang="en-US" dirty="0"/>
              <a:t>    more partial answers, which need to be aggregated </a:t>
            </a:r>
          </a:p>
          <a:p>
            <a:pPr marL="730766" lvl="1" indent="-281064"/>
            <a:r>
              <a:rPr lang="en-US" dirty="0"/>
              <a:t> </a:t>
            </a:r>
          </a:p>
          <a:p>
            <a:pPr marL="730766" lvl="1" indent="-281064"/>
            <a:r>
              <a:rPr lang="en-US" dirty="0"/>
              <a:t>And, also, we used the results of automatic subjectivity analysis </a:t>
            </a:r>
          </a:p>
          <a:p>
            <a:pPr marL="730766" lvl="1" indent="-281064"/>
            <a:r>
              <a:rPr lang="en-US" dirty="0"/>
              <a:t>to improve opinion QA </a:t>
            </a:r>
          </a:p>
          <a:p>
            <a:pPr marL="730766" lvl="1" indent="-281064"/>
            <a:r>
              <a:rPr lang="en-US" dirty="0"/>
              <a:t> </a:t>
            </a:r>
          </a:p>
          <a:p>
            <a:pPr marL="730766" lvl="1" indent="-281064"/>
            <a:endParaRPr lang="de-DE"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an example of the online debate…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88</a:t>
            </a:fld>
            <a:endParaRPr lang="en-US"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is a post, like the one we looked at</a:t>
            </a:r>
          </a:p>
          <a:p>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89</a:t>
            </a:fld>
            <a:endParaRPr lang="en-US" dirty="0"/>
          </a:p>
        </p:txBody>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Given the title – we know there are two stances.  </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91</a:t>
            </a:fld>
            <a:endParaRPr lang="en-US" dirty="0"/>
          </a:p>
        </p:txBody>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given the title, we know that iPhones and Blackberries are going to be alternatives in this discourse.</a:t>
            </a:r>
          </a:p>
          <a:p>
            <a:r>
              <a:rPr lang="en-US" baseline="0" dirty="0" smtClean="0"/>
              <a:t> Our previous sections have taught us something about alternatives, and we can apply that here</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93</a:t>
            </a:fld>
            <a:endParaRPr lang="en-US"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are the clearest cases – where you have </a:t>
            </a:r>
            <a:r>
              <a:rPr lang="en-US" baseline="0" dirty="0" err="1" smtClean="0"/>
              <a:t>eplicit</a:t>
            </a:r>
            <a:r>
              <a:rPr lang="en-US" baseline="0" dirty="0" smtClean="0"/>
              <a:t> support for the stance – the topic is named</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96</a:t>
            </a:fld>
            <a:endParaRPr lang="en-US" dirty="0"/>
          </a:p>
        </p:txBody>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our debate post –   in the posts we have opinion targets.  If all of them are exact topic mentions, our work would be done.  but</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97</a:t>
            </a:fld>
            <a:endParaRPr lang="en-US" dirty="0"/>
          </a:p>
        </p:txBody>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What</a:t>
            </a:r>
            <a:r>
              <a:rPr lang="en-US" sz="1200" kern="1200" baseline="0" dirty="0" smtClean="0">
                <a:solidFill>
                  <a:schemeClr val="tx1"/>
                </a:solidFill>
                <a:latin typeface="+mn-lt"/>
                <a:ea typeface="+mn-ea"/>
                <a:cs typeface="+mn-cs"/>
              </a:rPr>
              <a:t> if we see this instead.</a:t>
            </a:r>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it’s the web mining that has to tell us which of of these opinions are associated with which side.</a:t>
            </a:r>
          </a:p>
          <a:p>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98</a:t>
            </a:fld>
            <a:endParaRPr lang="en-US" dirty="0"/>
          </a:p>
        </p:txBody>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4162" name="Slide Image Placeholder 1"/>
          <p:cNvSpPr>
            <a:spLocks noGrp="1" noRot="1" noChangeAspec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244163" name="Notes Placeholder 2"/>
          <p:cNvSpPr txBox="1">
            <a:spLocks noGrp="1"/>
          </p:cNvSpPr>
          <p:nvPr>
            <p:ph type="body" idx="1"/>
          </p:nvPr>
        </p:nvSpPr>
        <p:spPr/>
        <p:txBody>
          <a:bodyPr lIns="91433" tIns="45717" rIns="91433" bIns="45717"/>
          <a:lstStyle/>
          <a:p>
            <a:pPr marL="0" marR="0" indent="0" algn="l" defTabSz="449702" rtl="0" eaLnBrk="1" fontAlgn="auto" latinLnBrk="0" hangingPunct="1">
              <a:lnSpc>
                <a:spcPct val="100000"/>
              </a:lnSpc>
              <a:spcBef>
                <a:spcPct val="0"/>
              </a:spcBef>
              <a:spcAft>
                <a:spcPts val="0"/>
              </a:spcAft>
              <a:buClrTx/>
              <a:buSzTx/>
              <a:buFontTx/>
              <a:buNone/>
              <a:tabLst/>
              <a:defRPr/>
            </a:pPr>
            <a:r>
              <a:rPr lang="en-US" dirty="0" smtClean="0"/>
              <a:t>Here</a:t>
            </a:r>
            <a:r>
              <a:rPr lang="en-US" baseline="0" dirty="0" smtClean="0"/>
              <a:t> we see that there are opinions towards blackberry and iPhone, but none of these mention blackberry and iPhone explicitly. </a:t>
            </a:r>
            <a:endParaRPr lang="en-US" dirty="0" smtClean="0"/>
          </a:p>
          <a:p>
            <a:pPr defTabSz="449702">
              <a:spcBef>
                <a:spcPct val="0"/>
              </a:spcBef>
            </a:pPr>
            <a:endParaRPr lang="en-US" baseline="0" dirty="0" smtClean="0"/>
          </a:p>
          <a:p>
            <a:pPr defTabSz="449702">
              <a:spcBef>
                <a:spcPct val="0"/>
              </a:spcBef>
            </a:pPr>
            <a:endParaRPr lang="en-US" dirty="0" smtClean="0"/>
          </a:p>
        </p:txBody>
      </p:sp>
      <p:sp>
        <p:nvSpPr>
          <p:cNvPr id="25603" name="Slide Number Placeholder 3"/>
          <p:cNvSpPr txBox="1">
            <a:spLocks noGrp="1"/>
          </p:cNvSpPr>
          <p:nvPr/>
        </p:nvSpPr>
        <p:spPr bwMode="auto">
          <a:xfrm>
            <a:off x="3884122" y="8685862"/>
            <a:ext cx="2972320" cy="456575"/>
          </a:xfrm>
          <a:prstGeom prst="rect">
            <a:avLst/>
          </a:prstGeom>
          <a:noFill/>
          <a:ln w="9525">
            <a:noFill/>
            <a:miter lim="800000"/>
            <a:headEnd/>
            <a:tailEnd/>
          </a:ln>
        </p:spPr>
        <p:txBody>
          <a:bodyPr lIns="91433" tIns="45717" rIns="91433" bIns="45717" anchor="b">
            <a:prstTxWarp prst="textNoShape">
              <a:avLst/>
            </a:prstTxWarp>
          </a:bodyPr>
          <a:lstStyle/>
          <a:p>
            <a:pPr algn="r" defTabSz="457510"/>
            <a:fld id="{2B8507B3-1F10-D944-AE41-178DC8C9D118}" type="slidenum">
              <a:rPr lang="en-US" sz="1200">
                <a:latin typeface="Calibri" charset="0"/>
              </a:rPr>
              <a:pPr algn="r" defTabSz="457510"/>
              <a:t>99</a:t>
            </a:fld>
            <a:endParaRPr lang="en-US" sz="1200" dirty="0">
              <a:latin typeface="Calibri" charset="0"/>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4162" name="Slide Image Placeholder 1"/>
          <p:cNvSpPr>
            <a:spLocks noGrp="1" noRot="1" noChangeAspec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244163" name="Notes Placeholder 2"/>
          <p:cNvSpPr txBox="1">
            <a:spLocks noGrp="1"/>
          </p:cNvSpPr>
          <p:nvPr>
            <p:ph type="body" idx="1"/>
          </p:nvPr>
        </p:nvSpPr>
        <p:spPr/>
        <p:txBody>
          <a:bodyPr lIns="91433" tIns="45717" rIns="91433" bIns="45717"/>
          <a:lstStyle/>
          <a:p>
            <a:r>
              <a:rPr lang="en-US" sz="1200" kern="1200" dirty="0" smtClean="0">
                <a:solidFill>
                  <a:schemeClr val="tx1"/>
                </a:solidFill>
                <a:latin typeface="+mn-lt"/>
                <a:ea typeface="+mn-ea"/>
                <a:cs typeface="+mn-cs"/>
              </a:rPr>
              <a:t>The web mining will have to capture that these are the ways that people argue for the stances</a:t>
            </a:r>
          </a:p>
          <a:p>
            <a:pPr defTabSz="449702">
              <a:spcBef>
                <a:spcPct val="0"/>
              </a:spcBef>
            </a:pPr>
            <a:endParaRPr lang="en-US" dirty="0" smtClean="0"/>
          </a:p>
        </p:txBody>
      </p:sp>
      <p:sp>
        <p:nvSpPr>
          <p:cNvPr id="25603" name="Slide Number Placeholder 3"/>
          <p:cNvSpPr txBox="1">
            <a:spLocks noGrp="1"/>
          </p:cNvSpPr>
          <p:nvPr/>
        </p:nvSpPr>
        <p:spPr bwMode="auto">
          <a:xfrm>
            <a:off x="3884122" y="8685862"/>
            <a:ext cx="2972320" cy="456575"/>
          </a:xfrm>
          <a:prstGeom prst="rect">
            <a:avLst/>
          </a:prstGeom>
          <a:noFill/>
          <a:ln w="9525">
            <a:noFill/>
            <a:miter lim="800000"/>
            <a:headEnd/>
            <a:tailEnd/>
          </a:ln>
        </p:spPr>
        <p:txBody>
          <a:bodyPr lIns="91433" tIns="45717" rIns="91433" bIns="45717" anchor="b">
            <a:prstTxWarp prst="textNoShape">
              <a:avLst/>
            </a:prstTxWarp>
          </a:bodyPr>
          <a:lstStyle/>
          <a:p>
            <a:pPr algn="r" defTabSz="457510"/>
            <a:fld id="{2B8507B3-1F10-D944-AE41-178DC8C9D118}" type="slidenum">
              <a:rPr lang="en-US" sz="1200">
                <a:latin typeface="Calibri" charset="0"/>
              </a:rPr>
              <a:pPr algn="r" defTabSz="457510"/>
              <a:t>100</a:t>
            </a:fld>
            <a:endParaRPr lang="en-US" sz="1200" dirty="0">
              <a:latin typeface="Calibri" charset="0"/>
            </a:endParaRPr>
          </a:p>
        </p:txBody>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4162" name="Slide Image Placeholder 1"/>
          <p:cNvSpPr>
            <a:spLocks noGrp="1" noRot="1" noChangeAspec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244163" name="Notes Placeholder 2"/>
          <p:cNvSpPr txBox="1">
            <a:spLocks noGrp="1"/>
          </p:cNvSpPr>
          <p:nvPr>
            <p:ph type="body" idx="1"/>
          </p:nvPr>
        </p:nvSpPr>
        <p:spPr/>
        <p:txBody>
          <a:bodyPr lIns="91433" tIns="45717" rIns="91433" bIns="45717"/>
          <a:lstStyle/>
          <a:p>
            <a:r>
              <a:rPr lang="en-US" sz="1200" kern="1200" dirty="0" smtClean="0">
                <a:solidFill>
                  <a:schemeClr val="tx1"/>
                </a:solidFill>
                <a:latin typeface="+mn-lt"/>
                <a:ea typeface="+mn-ea"/>
                <a:cs typeface="+mn-cs"/>
              </a:rPr>
              <a:t>And the previous work that has worked on products find relations between topics and aspects. However, our task domain is slightly more complex. These items that are being debated are really close to one another</a:t>
            </a:r>
            <a:endParaRPr lang="en-US" sz="1200" kern="1200" dirty="0">
              <a:solidFill>
                <a:schemeClr val="tx1"/>
              </a:solidFill>
              <a:latin typeface="+mn-lt"/>
              <a:ea typeface="+mn-ea"/>
              <a:cs typeface="+mn-cs"/>
            </a:endParaRPr>
          </a:p>
        </p:txBody>
      </p:sp>
      <p:sp>
        <p:nvSpPr>
          <p:cNvPr id="25603" name="Slide Number Placeholder 3"/>
          <p:cNvSpPr txBox="1">
            <a:spLocks noGrp="1"/>
          </p:cNvSpPr>
          <p:nvPr/>
        </p:nvSpPr>
        <p:spPr bwMode="auto">
          <a:xfrm>
            <a:off x="3884122" y="8685862"/>
            <a:ext cx="2972320" cy="456575"/>
          </a:xfrm>
          <a:prstGeom prst="rect">
            <a:avLst/>
          </a:prstGeom>
          <a:noFill/>
          <a:ln w="9525">
            <a:noFill/>
            <a:miter lim="800000"/>
            <a:headEnd/>
            <a:tailEnd/>
          </a:ln>
        </p:spPr>
        <p:txBody>
          <a:bodyPr lIns="91433" tIns="45717" rIns="91433" bIns="45717" anchor="b">
            <a:prstTxWarp prst="textNoShape">
              <a:avLst/>
            </a:prstTxWarp>
          </a:bodyPr>
          <a:lstStyle/>
          <a:p>
            <a:pPr algn="r" defTabSz="457510"/>
            <a:fld id="{2B8507B3-1F10-D944-AE41-178DC8C9D118}" type="slidenum">
              <a:rPr lang="en-US" sz="1200">
                <a:latin typeface="Calibri" charset="0"/>
              </a:rPr>
              <a:pPr algn="r" defTabSz="457510"/>
              <a:t>101</a:t>
            </a:fld>
            <a:endParaRPr lang="en-US" sz="1200" dirty="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Rot="1" noChangeArrowheads="1" noTextEdit="1"/>
          </p:cNvSpPr>
          <p:nvPr>
            <p:ph type="sldImg"/>
          </p:nvPr>
        </p:nvSpPr>
        <p:spPr>
          <a:noFill/>
          <a:ln/>
        </p:spPr>
      </p:sp>
      <p:sp>
        <p:nvSpPr>
          <p:cNvPr id="32771" name="Text Box 3"/>
          <p:cNvSpPr txBox="1">
            <a:spLocks noChangeArrowheads="1"/>
          </p:cNvSpPr>
          <p:nvPr>
            <p:ph type="body" idx="1"/>
          </p:nvPr>
        </p:nvSpPr>
        <p:spPr>
          <a:noFill/>
          <a:ln/>
        </p:spPr>
        <p:txBody>
          <a:bodyPr/>
          <a:lstStyle/>
          <a:p>
            <a:r>
              <a:rPr lang="en-US"/>
              <a:t>IE systems identify facts related to a domain of interest.  Suppose we have an IE system to recognize terrorist incidents.  We observed that subjectivity often … here, “exploded” does not refer to a bombing incident.  A system that recognizes subjectivity can be used to improve IE performance.</a:t>
            </a:r>
          </a:p>
        </p:txBody>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8258" name="Slide Image Placeholder 1"/>
          <p:cNvSpPr>
            <a:spLocks noGrp="1" noRot="1" noChangeAspec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248259" name="Notes Placeholder 2"/>
          <p:cNvSpPr txBox="1">
            <a:spLocks noGrp="1"/>
          </p:cNvSpPr>
          <p:nvPr>
            <p:ph type="body" idx="1"/>
          </p:nvPr>
        </p:nvSpPr>
        <p:spPr/>
        <p:txBody>
          <a:bodyPr lIns="91433" tIns="45717" rIns="91433" bIns="45717"/>
          <a:lstStyle/>
          <a:p>
            <a:pPr defTabSz="449702">
              <a:spcBef>
                <a:spcPct val="0"/>
              </a:spcBef>
            </a:pPr>
            <a:endParaRPr lang="en-US" dirty="0"/>
          </a:p>
        </p:txBody>
      </p:sp>
      <p:sp>
        <p:nvSpPr>
          <p:cNvPr id="29699" name="Slide Number Placeholder 3"/>
          <p:cNvSpPr txBox="1">
            <a:spLocks noGrp="1"/>
          </p:cNvSpPr>
          <p:nvPr/>
        </p:nvSpPr>
        <p:spPr bwMode="auto">
          <a:xfrm>
            <a:off x="3884122" y="8685862"/>
            <a:ext cx="2972320" cy="456575"/>
          </a:xfrm>
          <a:prstGeom prst="rect">
            <a:avLst/>
          </a:prstGeom>
          <a:noFill/>
          <a:ln w="9525">
            <a:noFill/>
            <a:miter lim="800000"/>
            <a:headEnd/>
            <a:tailEnd/>
          </a:ln>
        </p:spPr>
        <p:txBody>
          <a:bodyPr lIns="91433" tIns="45717" rIns="91433" bIns="45717" anchor="b">
            <a:prstTxWarp prst="textNoShape">
              <a:avLst/>
            </a:prstTxWarp>
          </a:bodyPr>
          <a:lstStyle/>
          <a:p>
            <a:pPr algn="r" defTabSz="457510"/>
            <a:fld id="{4F4081DF-95D7-4149-BAB7-328DBE7CFB4E}" type="slidenum">
              <a:rPr lang="en-US" sz="1200">
                <a:latin typeface="Calibri" charset="0"/>
              </a:rPr>
              <a:pPr algn="r" defTabSz="457510"/>
              <a:t>102</a:t>
            </a:fld>
            <a:endParaRPr lang="en-US" sz="1200" dirty="0">
              <a:latin typeface="Calibri" charset="0"/>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t>However, we noticed in our data… </a:t>
            </a:r>
          </a:p>
          <a:p>
            <a:endParaRPr lang="en-US" sz="1200" baseline="0" dirty="0" smtClean="0"/>
          </a:p>
          <a:p>
            <a:r>
              <a:rPr lang="en-US" sz="1200" baseline="0" dirty="0" smtClean="0"/>
              <a:t>So what happens when we see this – we observed that people usually </a:t>
            </a:r>
            <a:r>
              <a:rPr lang="en-US" sz="1200" baseline="0" smtClean="0"/>
              <a:t>expressing positive...</a:t>
            </a:r>
          </a:p>
          <a:p>
            <a:endParaRPr lang="en-US" sz="1200" baseline="0" dirty="0" smtClean="0"/>
          </a:p>
          <a:p>
            <a:endParaRPr lang="en-US" sz="1200" baseline="0" dirty="0" smtClean="0"/>
          </a:p>
          <a:p>
            <a:endParaRPr lang="en-US" sz="1200" baseline="0" dirty="0" smtClean="0"/>
          </a:p>
          <a:p>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103</a:t>
            </a:fld>
            <a:endParaRPr lang="en-US" dirty="0"/>
          </a:p>
        </p:txBody>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t>Liking keyboards is a  reason to like blackberry.  Thus participants state this to justify their stance.  </a:t>
            </a:r>
          </a:p>
          <a:p>
            <a:r>
              <a:rPr lang="en-US" sz="1200" baseline="0" dirty="0" smtClean="0"/>
              <a:t>For example people who value music would like iphones (and be pro-iPhone) Thus while arguing, they will bring that up as being a very important point for the debate. Conversely, when someone is trying to pitch a pro-iPhone stance, he will bring up the good things about browsing as he knows it is important.</a:t>
            </a:r>
          </a:p>
          <a:p>
            <a:r>
              <a:rPr lang="en-US" sz="1200" baseline="0" dirty="0" smtClean="0"/>
              <a:t> </a:t>
            </a:r>
          </a:p>
          <a:p>
            <a:endParaRPr lang="en-US" sz="1200" baseline="0" dirty="0" smtClean="0"/>
          </a:p>
          <a:p>
            <a:endParaRPr lang="en-US" sz="1200" baseline="0" dirty="0" smtClean="0"/>
          </a:p>
          <a:p>
            <a:endParaRPr lang="en-US" sz="1200" baseline="0" dirty="0" smtClean="0"/>
          </a:p>
          <a:p>
            <a:endParaRPr lang="en-US" sz="1200" baseline="0" dirty="0" smtClean="0"/>
          </a:p>
          <a:p>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104</a:t>
            </a:fld>
            <a:endParaRPr lang="en-US" dirty="0"/>
          </a:p>
        </p:txBody>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Thus</a:t>
            </a:r>
            <a:r>
              <a:rPr lang="en-US" baseline="0" dirty="0" smtClean="0"/>
              <a:t> given that we see a postive opinoin towards a keyboard, a shared aspect,   what we would like the web mining to tell us is.. </a:t>
            </a:r>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105</a:t>
            </a:fld>
            <a:endParaRPr lang="en-US" dirty="0"/>
          </a:p>
        </p:txBody>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what the web mining</a:t>
            </a:r>
            <a:r>
              <a:rPr lang="en-US" baseline="0" dirty="0" smtClean="0"/>
              <a:t> should tell us is..</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106</a:t>
            </a:fld>
            <a:endParaRPr lang="en-US" dirty="0"/>
          </a:p>
        </p:txBody>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 how likely is it that this opinion target found in the post  will reinforce the given opinion-topic pairs </a:t>
            </a:r>
          </a:p>
        </p:txBody>
      </p:sp>
      <p:sp>
        <p:nvSpPr>
          <p:cNvPr id="4" name="Slide Number Placeholder 3"/>
          <p:cNvSpPr>
            <a:spLocks noGrp="1"/>
          </p:cNvSpPr>
          <p:nvPr>
            <p:ph type="sldNum" sz="quarter" idx="10"/>
          </p:nvPr>
        </p:nvSpPr>
        <p:spPr/>
        <p:txBody>
          <a:bodyPr/>
          <a:lstStyle/>
          <a:p>
            <a:fld id="{52A14897-5E05-2E4F-AA75-028430856449}" type="slidenum">
              <a:rPr lang="en-US" smtClean="0"/>
              <a:pPr/>
              <a:t>107</a:t>
            </a:fld>
            <a:endParaRPr lang="en-US" dirty="0"/>
          </a:p>
        </p:txBody>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Probability of</a:t>
            </a:r>
            <a:r>
              <a:rPr lang="en-US" baseline="0" dirty="0" smtClean="0"/>
              <a:t> positive towards topic1 given that we see a positive opinion towards a target</a:t>
            </a:r>
            <a:endParaRPr lang="en-US" dirty="0"/>
          </a:p>
        </p:txBody>
      </p:sp>
      <p:sp>
        <p:nvSpPr>
          <p:cNvPr id="4" name="Slide Number Placeholder 3"/>
          <p:cNvSpPr>
            <a:spLocks noGrp="1"/>
          </p:cNvSpPr>
          <p:nvPr>
            <p:ph type="sldNum" sz="quarter" idx="10"/>
          </p:nvPr>
        </p:nvSpPr>
        <p:spPr/>
        <p:txBody>
          <a:bodyPr/>
          <a:lstStyle/>
          <a:p>
            <a:fld id="{B3E13D19-6964-F443-A976-5BC8A32772BD}" type="slidenum">
              <a:rPr lang="en-US" smtClean="0"/>
              <a:pPr/>
              <a:t>108</a:t>
            </a:fld>
            <a:endParaRPr lang="en-US" dirty="0"/>
          </a:p>
        </p:txBody>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 more likely to be associated with a positive opinion towards blackberry --- </a:t>
            </a:r>
          </a:p>
          <a:p>
            <a:r>
              <a:rPr lang="en-US" dirty="0" smtClean="0"/>
              <a:t>When people are saying  positive</a:t>
            </a:r>
            <a:r>
              <a:rPr lang="en-US" baseline="0" dirty="0" smtClean="0"/>
              <a:t> things about blackberry, they are likely to point out good things regarding   its keyboard</a:t>
            </a:r>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110</a:t>
            </a:fld>
            <a:endParaRPr lang="en-US" dirty="0"/>
          </a:p>
        </p:txBody>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t>negative evaluations of keyboards, are, however, </a:t>
            </a:r>
            <a:r>
              <a:rPr lang="en-US" sz="1200" i="1" baseline="0" dirty="0" smtClean="0"/>
              <a:t>not a strong discriminating </a:t>
            </a:r>
            <a:r>
              <a:rPr lang="en-US" sz="1200" baseline="0" dirty="0" smtClean="0"/>
              <a:t>factor for stance taking. </a:t>
            </a:r>
          </a:p>
          <a:p>
            <a:r>
              <a:rPr lang="en-US" sz="1200" baseline="0" dirty="0" smtClean="0"/>
              <a:t>When people are saying negative things about the keyboard, they could be talking about any one of the things.</a:t>
            </a:r>
          </a:p>
          <a:p>
            <a:endParaRPr lang="en-US" baseline="0" dirty="0" smtClean="0"/>
          </a:p>
          <a:p>
            <a:r>
              <a:rPr lang="en-US" baseline="0" dirty="0" smtClean="0"/>
              <a:t>Thus, Considering all  items tat are semantically related to the topics may not always help, as much as considering the relations between opinions. </a:t>
            </a:r>
            <a:endParaRPr lang="en-US" dirty="0"/>
          </a:p>
        </p:txBody>
      </p:sp>
      <p:sp>
        <p:nvSpPr>
          <p:cNvPr id="4" name="Slide Number Placeholder 3"/>
          <p:cNvSpPr>
            <a:spLocks noGrp="1"/>
          </p:cNvSpPr>
          <p:nvPr>
            <p:ph type="sldNum" sz="quarter" idx="10"/>
          </p:nvPr>
        </p:nvSpPr>
        <p:spPr/>
        <p:txBody>
          <a:bodyPr/>
          <a:lstStyle/>
          <a:p>
            <a:fld id="{0BF2F4C1-561D-0B4E-8758-C70A239DA4C9}" type="slidenum">
              <a:rPr lang="en-US" smtClean="0"/>
              <a:pPr/>
              <a:t>111</a:t>
            </a:fld>
            <a:endParaRPr lang="en-US" dirty="0"/>
          </a:p>
        </p:txBody>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completes</a:t>
            </a:r>
            <a:r>
              <a:rPr lang="en-US" baseline="0" dirty="0" smtClean="0"/>
              <a:t> our web mining and we have learnt associations for each of the opinion target pairs.  What about the relations between the opinoin targets within the post?</a:t>
            </a:r>
            <a:endParaRPr lang="en-US" dirty="0"/>
          </a:p>
        </p:txBody>
      </p:sp>
      <p:sp>
        <p:nvSpPr>
          <p:cNvPr id="4" name="Slide Number Placeholder 3"/>
          <p:cNvSpPr>
            <a:spLocks noGrp="1"/>
          </p:cNvSpPr>
          <p:nvPr>
            <p:ph type="sldNum" sz="quarter" idx="10"/>
          </p:nvPr>
        </p:nvSpPr>
        <p:spPr/>
        <p:txBody>
          <a:bodyPr/>
          <a:lstStyle/>
          <a:p>
            <a:fld id="{52A14897-5E05-2E4F-AA75-028430856449}" type="slidenum">
              <a:rPr lang="en-US" smtClean="0"/>
              <a:pPr/>
              <a:t>112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1EC4D2C-D651-CB42-BAF9-EC0E817D511E}" type="datetime1">
              <a:rPr lang="en-US" smtClean="0"/>
              <a:pPr/>
              <a:t>4/2/10</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University Of Pittsburgh swapna@cs.pitt.edu</a:t>
            </a:r>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8DF85F5-FB5E-4F79-A561-97039C58DE01}" type="slidenum">
              <a:rPr smtClean="0"/>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27A3BB-00AD-CE40-9794-DEEBF527436F}" type="datetime1">
              <a:rPr lang="en-US" smtClean="0"/>
              <a:pPr/>
              <a:t>4/2/10</a:t>
            </a:fld>
            <a:endParaRPr lang="en-US" dirty="0"/>
          </a:p>
        </p:txBody>
      </p:sp>
      <p:sp>
        <p:nvSpPr>
          <p:cNvPr id="5" name="Footer Placeholder 4"/>
          <p:cNvSpPr>
            <a:spLocks noGrp="1"/>
          </p:cNvSpPr>
          <p:nvPr>
            <p:ph type="ftr" sz="quarter" idx="11"/>
          </p:nvPr>
        </p:nvSpPr>
        <p:spPr/>
        <p:txBody>
          <a:bodyPr/>
          <a:lstStyle/>
          <a:p>
            <a:r>
              <a:rPr lang="en-US" smtClean="0"/>
              <a:t>University Of Pittsburgh swapna@cs.pitt.edu</a:t>
            </a:r>
            <a:endParaRPr lang="en-US" dirty="0"/>
          </a:p>
        </p:txBody>
      </p:sp>
      <p:sp>
        <p:nvSpPr>
          <p:cNvPr id="6" name="Slide Number Placeholder 5"/>
          <p:cNvSpPr>
            <a:spLocks noGrp="1"/>
          </p:cNvSpPr>
          <p:nvPr>
            <p:ph type="sldNum" sz="quarter" idx="12"/>
          </p:nvPr>
        </p:nvSpPr>
        <p:spPr/>
        <p:txBody>
          <a:bodyPr/>
          <a:lstStyle/>
          <a:p>
            <a:fld id="{001AEB1B-619C-E741-908C-AF8E12DD8BD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9DB9E4-3F6A-BA43-979C-97D027D4467C}" type="datetime1">
              <a:rPr lang="en-US" smtClean="0"/>
              <a:pPr/>
              <a:t>4/2/10</a:t>
            </a:fld>
            <a:endParaRPr lang="en-US" dirty="0"/>
          </a:p>
        </p:txBody>
      </p:sp>
      <p:sp>
        <p:nvSpPr>
          <p:cNvPr id="5" name="Footer Placeholder 4"/>
          <p:cNvSpPr>
            <a:spLocks noGrp="1"/>
          </p:cNvSpPr>
          <p:nvPr>
            <p:ph type="ftr" sz="quarter" idx="11"/>
          </p:nvPr>
        </p:nvSpPr>
        <p:spPr/>
        <p:txBody>
          <a:bodyPr/>
          <a:lstStyle/>
          <a:p>
            <a:r>
              <a:rPr lang="en-US" smtClean="0"/>
              <a:t>University Of Pittsburgh swapna@cs.pitt.edu</a:t>
            </a:r>
            <a:endParaRPr lang="en-US" dirty="0"/>
          </a:p>
        </p:txBody>
      </p:sp>
      <p:sp>
        <p:nvSpPr>
          <p:cNvPr id="6" name="Slide Number Placeholder 5"/>
          <p:cNvSpPr>
            <a:spLocks noGrp="1"/>
          </p:cNvSpPr>
          <p:nvPr>
            <p:ph type="sldNum" sz="quarter" idx="12"/>
          </p:nvPr>
        </p:nvSpPr>
        <p:spPr/>
        <p:txBody>
          <a:bodyPr/>
          <a:lstStyle/>
          <a:p>
            <a:fld id="{001AEB1B-619C-E741-908C-AF8E12DD8BD8}"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cSld name="1_Title Slide">
    <p:spTree>
      <p:nvGrpSpPr>
        <p:cNvPr id="1" name=""/>
        <p:cNvGrpSpPr/>
        <p:nvPr/>
      </p:nvGrpSpPr>
      <p:grpSpPr>
        <a:xfrm>
          <a:off x="0" y="0"/>
          <a:ext cx="0" cy="0"/>
          <a:chOff x="0" y="0"/>
          <a:chExt cx="0" cy="0"/>
        </a:xfrm>
      </p:grpSpPr>
      <p:sp>
        <p:nvSpPr>
          <p:cNvPr id="2" name="Line 1"/>
          <p:cNvSpPr>
            <a:spLocks noChangeShapeType="1"/>
          </p:cNvSpPr>
          <p:nvPr/>
        </p:nvSpPr>
        <p:spPr bwMode="auto">
          <a:xfrm>
            <a:off x="533400" y="2895600"/>
            <a:ext cx="8026400" cy="1588"/>
          </a:xfrm>
          <a:prstGeom prst="line">
            <a:avLst/>
          </a:prstGeom>
          <a:noFill/>
          <a:ln w="50760">
            <a:solidFill>
              <a:srgbClr val="FF00FF"/>
            </a:solidFill>
            <a:round/>
            <a:headEnd/>
            <a:tailEnd/>
          </a:ln>
        </p:spPr>
        <p:txBody>
          <a:bodyPr>
            <a:prstTxWarp prst="textNoShape">
              <a:avLst/>
            </a:prstTxWarp>
          </a:bodyPr>
          <a:lstStyle/>
          <a:p>
            <a:pPr>
              <a:defRPr/>
            </a:pPr>
            <a:endParaRPr lang="en-US">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206DD7A-0287-EB4B-B9E9-0A2E077A866E}" type="datetime1">
              <a:rPr lang="en-US" smtClean="0"/>
              <a:pPr/>
              <a:t>4/2/10</a:t>
            </a:fld>
            <a:endParaRPr lang="en-US" dirty="0"/>
          </a:p>
        </p:txBody>
      </p:sp>
      <p:sp>
        <p:nvSpPr>
          <p:cNvPr id="9" name="Slide Number Placeholder 8"/>
          <p:cNvSpPr>
            <a:spLocks noGrp="1"/>
          </p:cNvSpPr>
          <p:nvPr>
            <p:ph type="sldNum" sz="quarter" idx="15"/>
          </p:nvPr>
        </p:nvSpPr>
        <p:spPr/>
        <p:txBody>
          <a:bodyPr rtlCol="0"/>
          <a:lstStyle/>
          <a:p>
            <a:fld id="{001AEB1B-619C-E741-908C-AF8E12DD8BD8}" type="slidenum">
              <a:rPr lang="en-US" smtClean="0"/>
              <a:pPr/>
              <a:t>‹#›</a:t>
            </a:fld>
            <a:endParaRPr lang="en-US" dirty="0"/>
          </a:p>
        </p:txBody>
      </p:sp>
      <p:sp>
        <p:nvSpPr>
          <p:cNvPr id="10" name="Footer Placeholder 9"/>
          <p:cNvSpPr>
            <a:spLocks noGrp="1"/>
          </p:cNvSpPr>
          <p:nvPr>
            <p:ph type="ftr" sz="quarter" idx="16"/>
          </p:nvPr>
        </p:nvSpPr>
        <p:spPr/>
        <p:txBody>
          <a:bodyPr rtlCol="0"/>
          <a:lstStyle/>
          <a:p>
            <a:r>
              <a:rPr lang="en-US" smtClean="0"/>
              <a:t>University Of Pittsburgh swapna@cs.pitt.edu</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9CA8106-BB1E-FB4D-B37B-1F2925F4262F}" type="datetime1">
              <a:rPr lang="en-US" smtClean="0"/>
              <a:pPr/>
              <a:t>4/2/10</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University Of Pittsburgh swapna@cs.pitt.edu</a:t>
            </a:r>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001AEB1B-619C-E741-908C-AF8E12DD8BD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EA8B8A3-CB6C-5E4B-B54C-8DBCB6F17C96}" type="datetime1">
              <a:rPr lang="en-US" smtClean="0"/>
              <a:pPr/>
              <a:t>4/2/10</a:t>
            </a:fld>
            <a:endParaRPr lang="en-US" dirty="0"/>
          </a:p>
        </p:txBody>
      </p:sp>
      <p:sp>
        <p:nvSpPr>
          <p:cNvPr id="6" name="Footer Placeholder 5"/>
          <p:cNvSpPr>
            <a:spLocks noGrp="1"/>
          </p:cNvSpPr>
          <p:nvPr>
            <p:ph type="ftr" sz="quarter" idx="11"/>
          </p:nvPr>
        </p:nvSpPr>
        <p:spPr/>
        <p:txBody>
          <a:bodyPr/>
          <a:lstStyle/>
          <a:p>
            <a:r>
              <a:rPr lang="en-US" smtClean="0"/>
              <a:t>University Of Pittsburgh swapna@cs.pitt.edu</a:t>
            </a:r>
            <a:endParaRPr lang="en-US" dirty="0"/>
          </a:p>
        </p:txBody>
      </p:sp>
      <p:sp>
        <p:nvSpPr>
          <p:cNvPr id="7" name="Slide Number Placeholder 6"/>
          <p:cNvSpPr>
            <a:spLocks noGrp="1"/>
          </p:cNvSpPr>
          <p:nvPr>
            <p:ph type="sldNum" sz="quarter" idx="12"/>
          </p:nvPr>
        </p:nvSpPr>
        <p:spPr/>
        <p:txBody>
          <a:bodyPr/>
          <a:lstStyle/>
          <a:p>
            <a:fld id="{001AEB1B-619C-E741-908C-AF8E12DD8BD8}"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B8BFFD6-982A-8A49-8D94-2CC990A1795D}" type="datetime1">
              <a:rPr lang="en-US" smtClean="0"/>
              <a:pPr/>
              <a:t>4/2/10</a:t>
            </a:fld>
            <a:endParaRPr lang="en-US" dirty="0"/>
          </a:p>
        </p:txBody>
      </p:sp>
      <p:sp>
        <p:nvSpPr>
          <p:cNvPr id="8" name="Footer Placeholder 7"/>
          <p:cNvSpPr>
            <a:spLocks noGrp="1"/>
          </p:cNvSpPr>
          <p:nvPr>
            <p:ph type="ftr" sz="quarter" idx="11"/>
          </p:nvPr>
        </p:nvSpPr>
        <p:spPr/>
        <p:txBody>
          <a:bodyPr/>
          <a:lstStyle/>
          <a:p>
            <a:r>
              <a:rPr lang="en-US" smtClean="0"/>
              <a:t>University Of Pittsburgh swapna@cs.pitt.edu</a:t>
            </a:r>
            <a:endParaRPr lang="en-US" dirty="0"/>
          </a:p>
        </p:txBody>
      </p:sp>
      <p:sp>
        <p:nvSpPr>
          <p:cNvPr id="9" name="Slide Number Placeholder 8"/>
          <p:cNvSpPr>
            <a:spLocks noGrp="1"/>
          </p:cNvSpPr>
          <p:nvPr>
            <p:ph type="sldNum" sz="quarter" idx="12"/>
          </p:nvPr>
        </p:nvSpPr>
        <p:spPr/>
        <p:txBody>
          <a:bodyPr/>
          <a:lstStyle/>
          <a:p>
            <a:fld id="{001AEB1B-619C-E741-908C-AF8E12DD8BD8}"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8F79DE8-73D4-E34C-82E8-4E4CB708FBB3}" type="datetime1">
              <a:rPr lang="en-US" smtClean="0"/>
              <a:pPr/>
              <a:t>4/2/10</a:t>
            </a:fld>
            <a:endParaRPr lang="en-US" dirty="0"/>
          </a:p>
        </p:txBody>
      </p:sp>
      <p:sp>
        <p:nvSpPr>
          <p:cNvPr id="7" name="Slide Number Placeholder 6"/>
          <p:cNvSpPr>
            <a:spLocks noGrp="1"/>
          </p:cNvSpPr>
          <p:nvPr>
            <p:ph type="sldNum" sz="quarter" idx="11"/>
          </p:nvPr>
        </p:nvSpPr>
        <p:spPr/>
        <p:txBody>
          <a:bodyPr rtlCol="0"/>
          <a:lstStyle/>
          <a:p>
            <a:fld id="{001AEB1B-619C-E741-908C-AF8E12DD8BD8}" type="slidenum">
              <a:rPr lang="en-US" smtClean="0"/>
              <a:pPr/>
              <a:t>‹#›</a:t>
            </a:fld>
            <a:endParaRPr lang="en-US" dirty="0"/>
          </a:p>
        </p:txBody>
      </p:sp>
      <p:sp>
        <p:nvSpPr>
          <p:cNvPr id="8" name="Footer Placeholder 7"/>
          <p:cNvSpPr>
            <a:spLocks noGrp="1"/>
          </p:cNvSpPr>
          <p:nvPr>
            <p:ph type="ftr" sz="quarter" idx="12"/>
          </p:nvPr>
        </p:nvSpPr>
        <p:spPr/>
        <p:txBody>
          <a:bodyPr rtlCol="0"/>
          <a:lstStyle/>
          <a:p>
            <a:r>
              <a:rPr lang="en-US" smtClean="0"/>
              <a:t>University Of Pittsburgh swapna@cs.pitt.edu</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C09FB6-BA0B-614E-BFC5-02FDCCC251B0}" type="datetime1">
              <a:rPr lang="en-US" smtClean="0"/>
              <a:pPr/>
              <a:t>4/2/10</a:t>
            </a:fld>
            <a:endParaRPr lang="en-US" dirty="0"/>
          </a:p>
        </p:txBody>
      </p:sp>
      <p:sp>
        <p:nvSpPr>
          <p:cNvPr id="3" name="Footer Placeholder 2"/>
          <p:cNvSpPr>
            <a:spLocks noGrp="1"/>
          </p:cNvSpPr>
          <p:nvPr>
            <p:ph type="ftr" sz="quarter" idx="11"/>
          </p:nvPr>
        </p:nvSpPr>
        <p:spPr/>
        <p:txBody>
          <a:bodyPr/>
          <a:lstStyle/>
          <a:p>
            <a:r>
              <a:rPr lang="en-US" smtClean="0"/>
              <a:t>University Of Pittsburgh swapna@cs.pitt.edu</a:t>
            </a:r>
            <a:endParaRPr lang="en-US" dirty="0"/>
          </a:p>
        </p:txBody>
      </p:sp>
      <p:sp>
        <p:nvSpPr>
          <p:cNvPr id="4" name="Slide Number Placeholder 3"/>
          <p:cNvSpPr>
            <a:spLocks noGrp="1"/>
          </p:cNvSpPr>
          <p:nvPr>
            <p:ph type="sldNum" sz="quarter" idx="12"/>
          </p:nvPr>
        </p:nvSpPr>
        <p:spPr/>
        <p:txBody>
          <a:bodyPr/>
          <a:lstStyle/>
          <a:p>
            <a:fld id="{001AEB1B-619C-E741-908C-AF8E12DD8BD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73168A5-5351-3C42-A6E8-C803F5D87F39}" type="datetime1">
              <a:rPr lang="en-US" smtClean="0"/>
              <a:pPr/>
              <a:t>4/2/10</a:t>
            </a:fld>
            <a:endParaRPr lang="en-US" dirty="0"/>
          </a:p>
        </p:txBody>
      </p:sp>
      <p:sp>
        <p:nvSpPr>
          <p:cNvPr id="22" name="Slide Number Placeholder 21"/>
          <p:cNvSpPr>
            <a:spLocks noGrp="1"/>
          </p:cNvSpPr>
          <p:nvPr>
            <p:ph type="sldNum" sz="quarter" idx="15"/>
          </p:nvPr>
        </p:nvSpPr>
        <p:spPr/>
        <p:txBody>
          <a:bodyPr rtlCol="0"/>
          <a:lstStyle/>
          <a:p>
            <a:fld id="{B1AA4845-A08A-4DF4-8D99-E2E7B6D41C67}" type="slidenum">
              <a:rPr smtClean="0"/>
              <a:pPr/>
              <a:t>‹#›</a:t>
            </a:fld>
            <a:endParaRPr/>
          </a:p>
        </p:txBody>
      </p:sp>
      <p:sp>
        <p:nvSpPr>
          <p:cNvPr id="23" name="Footer Placeholder 22"/>
          <p:cNvSpPr>
            <a:spLocks noGrp="1"/>
          </p:cNvSpPr>
          <p:nvPr>
            <p:ph type="ftr" sz="quarter" idx="16"/>
          </p:nvPr>
        </p:nvSpPr>
        <p:spPr/>
        <p:txBody>
          <a:bodyPr rtlCol="0"/>
          <a:lstStyle/>
          <a:p>
            <a:r>
              <a:rPr lang="en-US" smtClean="0"/>
              <a:t>University Of Pittsburgh swapna@cs.pitt.edu</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ED7EBF6-D727-BE48-BDF0-75C582D84F3F}" type="datetime1">
              <a:rPr lang="en-US" smtClean="0"/>
              <a:pPr/>
              <a:t>4/2/10</a:t>
            </a:fld>
            <a:endParaRPr lang="en-US" dirty="0"/>
          </a:p>
        </p:txBody>
      </p:sp>
      <p:sp>
        <p:nvSpPr>
          <p:cNvPr id="18" name="Slide Number Placeholder 17"/>
          <p:cNvSpPr>
            <a:spLocks noGrp="1"/>
          </p:cNvSpPr>
          <p:nvPr>
            <p:ph type="sldNum" sz="quarter" idx="11"/>
          </p:nvPr>
        </p:nvSpPr>
        <p:spPr/>
        <p:txBody>
          <a:bodyPr rtlCol="0"/>
          <a:lstStyle/>
          <a:p>
            <a:fld id="{001AEB1B-619C-E741-908C-AF8E12DD8BD8}" type="slidenum">
              <a:rPr lang="en-US" smtClean="0"/>
              <a:pPr/>
              <a:t>‹#›</a:t>
            </a:fld>
            <a:endParaRPr lang="en-US" dirty="0"/>
          </a:p>
        </p:txBody>
      </p:sp>
      <p:sp>
        <p:nvSpPr>
          <p:cNvPr id="21" name="Footer Placeholder 20"/>
          <p:cNvSpPr>
            <a:spLocks noGrp="1"/>
          </p:cNvSpPr>
          <p:nvPr>
            <p:ph type="ftr" sz="quarter" idx="12"/>
          </p:nvPr>
        </p:nvSpPr>
        <p:spPr/>
        <p:txBody>
          <a:bodyPr rtlCol="0"/>
          <a:lstStyle/>
          <a:p>
            <a:r>
              <a:rPr lang="en-US" smtClean="0"/>
              <a:t>University Of Pittsburgh swapna@cs.pitt.edu</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86836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C1061DD-6BCF-1F4D-88BB-9D63F9693C71}" type="datetime1">
              <a:rPr lang="en-US" smtClean="0"/>
              <a:pPr/>
              <a:t>4/2/10</a:t>
            </a:fld>
            <a:endParaRPr lang="en-US" dirty="0"/>
          </a:p>
        </p:txBody>
      </p:sp>
      <p:sp>
        <p:nvSpPr>
          <p:cNvPr id="3" name="Footer Placeholder 2"/>
          <p:cNvSpPr>
            <a:spLocks noGrp="1"/>
          </p:cNvSpPr>
          <p:nvPr>
            <p:ph type="ftr" sz="quarter" idx="3"/>
          </p:nvPr>
        </p:nvSpPr>
        <p:spPr>
          <a:xfrm>
            <a:off x="457200" y="6473952"/>
            <a:ext cx="8330184"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University Of Pittsburgh swapna@cs.pitt.edu</a:t>
            </a: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01AEB1B-619C-E741-908C-AF8E12DD8BD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8.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9.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0.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4.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5.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wmf"/><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8.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9.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0.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4.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5.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8.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9.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0.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 Id="rId3"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 Id="rId3"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5.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0.xml"/><Relationship Id="rId3" Type="http://schemas.openxmlformats.org/officeDocument/2006/relationships/image" Target="../media/image8.png"/></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1.xml"/><Relationship Id="rId3"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5.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5362" name="Rectangle 1"/>
          <p:cNvSpPr>
            <a:spLocks noGrp="1" noChangeArrowheads="1"/>
          </p:cNvSpPr>
          <p:nvPr>
            <p:ph type="title" idx="4294967295"/>
          </p:nvPr>
        </p:nvSpPr>
        <p:spPr>
          <a:xfrm>
            <a:off x="0" y="1143000"/>
            <a:ext cx="9144000" cy="1509713"/>
          </a:xfrm>
        </p:spPr>
        <p:txBody>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Subjectivity and Sentiment Analysis:  from Words to Discourse </a:t>
            </a:r>
            <a:endParaRPr lang="en-GB"/>
          </a:p>
        </p:txBody>
      </p:sp>
      <p:sp>
        <p:nvSpPr>
          <p:cNvPr id="15363" name="Rectangle 2"/>
          <p:cNvSpPr>
            <a:spLocks noGrp="1" noChangeArrowheads="1"/>
          </p:cNvSpPr>
          <p:nvPr>
            <p:ph type="subTitle" idx="4294967295"/>
          </p:nvPr>
        </p:nvSpPr>
        <p:spPr>
          <a:xfrm>
            <a:off x="-609600" y="2743200"/>
            <a:ext cx="9906000" cy="4343400"/>
          </a:xfrm>
        </p:spPr>
        <p:txBody>
          <a:bodyPr/>
          <a:lstStyle/>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000" b="1" i="1"/>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b="1"/>
              <a:t>Jan Wiebe</a:t>
            </a:r>
            <a:r>
              <a:rPr lang="en-GB" b="1" i="1"/>
              <a:t> </a:t>
            </a:r>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b="1" i="1"/>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b="1" i="1"/>
              <a:t>Computer Science Department</a:t>
            </a:r>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b="1" i="1"/>
              <a:t>Intelligent Systems Program </a:t>
            </a:r>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400" b="1" i="1"/>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b="1" i="1"/>
              <a:t>University of Pittsburgh</a:t>
            </a:r>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400" b="1" i="1"/>
          </a:p>
          <a:p>
            <a:pPr marL="457200" lvl="1" indent="0" algn="ctr">
              <a:spcBef>
                <a:spcPts val="550"/>
              </a:spcBef>
              <a:buSzPct val="61000"/>
              <a:buFont typeface="Times New Roman"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b="1"/>
              <a:t>From Text to Political Positions 2010</a:t>
            </a:r>
          </a:p>
        </p:txBody>
      </p:sp>
      <p:pic>
        <p:nvPicPr>
          <p:cNvPr id="15364" name="Picture 4" descr="logo"/>
          <p:cNvPicPr>
            <a:picLocks noChangeAspect="1" noChangeArrowheads="1"/>
          </p:cNvPicPr>
          <p:nvPr/>
        </p:nvPicPr>
        <p:blipFill>
          <a:blip r:embed="rId3"/>
          <a:srcRect/>
          <a:stretch>
            <a:fillRect/>
          </a:stretch>
        </p:blipFill>
        <p:spPr bwMode="auto">
          <a:xfrm>
            <a:off x="7315200" y="5029200"/>
            <a:ext cx="1479550" cy="1311275"/>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lIns="91440" tIns="45720" rIns="91440" bIns="45720" anchor="ctr">
            <a:normAutofit fontScale="90000"/>
          </a:bodyPr>
          <a:lstStyle/>
          <a:p>
            <a:r>
              <a:rPr lang="en-US" i="1"/>
              <a:t>Why? Recognizing Stances in Debates</a:t>
            </a:r>
          </a:p>
        </p:txBody>
      </p:sp>
      <p:sp>
        <p:nvSpPr>
          <p:cNvPr id="33795" name="Content Placeholder 2"/>
          <p:cNvSpPr>
            <a:spLocks noGrp="1"/>
          </p:cNvSpPr>
          <p:nvPr>
            <p:ph idx="4294967295"/>
          </p:nvPr>
        </p:nvSpPr>
        <p:spPr/>
        <p:txBody>
          <a:bodyPr lIns="91440" tIns="45720" rIns="91440" bIns="45720"/>
          <a:lstStyle/>
          <a:p>
            <a:endParaRPr lang="en-US"/>
          </a:p>
          <a:p>
            <a:endParaRPr lang="en-US"/>
          </a:p>
          <a:p>
            <a:pPr lvl="1"/>
            <a:r>
              <a:rPr lang="en-US"/>
              <a:t>Firefox is more respectful of W3C internet standards while µsoft sucks by trying to force us to use their own standards to keep their monopoly.</a:t>
            </a:r>
          </a:p>
          <a:p>
            <a:pPr lvl="1"/>
            <a:endParaRPr lang="en-US"/>
          </a:p>
          <a:p>
            <a:pPr lvl="1"/>
            <a:r>
              <a:rPr lang="en-US"/>
              <a:t>IE is much easier to use. It also is more visually pleasing. It is much more secure as well.</a:t>
            </a:r>
          </a:p>
        </p:txBody>
      </p:sp>
      <p:sp>
        <p:nvSpPr>
          <p:cNvPr id="4" name="Line Callout 2 3"/>
          <p:cNvSpPr>
            <a:spLocks/>
          </p:cNvSpPr>
          <p:nvPr/>
        </p:nvSpPr>
        <p:spPr bwMode="auto">
          <a:xfrm>
            <a:off x="5257800" y="2133600"/>
            <a:ext cx="2819400" cy="685800"/>
          </a:xfrm>
          <a:prstGeom prst="borderCallout2">
            <a:avLst>
              <a:gd name="adj1" fmla="val 18750"/>
              <a:gd name="adj2" fmla="val -8333"/>
              <a:gd name="adj3" fmla="val 18750"/>
              <a:gd name="adj4" fmla="val -16667"/>
              <a:gd name="adj5" fmla="val 112500"/>
              <a:gd name="adj6" fmla="val -46667"/>
            </a:avLst>
          </a:prstGeom>
          <a:solidFill>
            <a:srgbClr val="FFF3A8"/>
          </a:solidFill>
          <a:ln w="31750">
            <a:solidFill>
              <a:srgbClr val="FFFF00"/>
            </a:solidFill>
            <a:miter lim="800000"/>
            <a:headEnd/>
            <a:tailEnd/>
          </a:ln>
          <a:effectLst>
            <a:outerShdw blurRad="63500" dist="20000" dir="5400000" rotWithShape="0">
              <a:srgbClr val="000000">
                <a:alpha val="37999"/>
              </a:srgbClr>
            </a:outerShdw>
          </a:effectLst>
        </p:spPr>
        <p:txBody>
          <a:bodyPr anchor="ctr">
            <a:prstTxWarp prst="textNoShape">
              <a:avLst/>
            </a:prstTxWarp>
          </a:bodyPr>
          <a:lstStyle/>
          <a:p>
            <a:pPr algn="ctr" defTabSz="457200" eaLnBrk="1" hangingPunct="1">
              <a:defRPr/>
            </a:pPr>
            <a:r>
              <a:rPr lang="en-US" i="0">
                <a:latin typeface="Calibri" charset="0"/>
              </a:rPr>
              <a:t>Pro-Firefox</a:t>
            </a:r>
          </a:p>
        </p:txBody>
      </p:sp>
      <p:sp>
        <p:nvSpPr>
          <p:cNvPr id="5" name="Line Callout 2 4"/>
          <p:cNvSpPr>
            <a:spLocks/>
          </p:cNvSpPr>
          <p:nvPr/>
        </p:nvSpPr>
        <p:spPr bwMode="auto">
          <a:xfrm>
            <a:off x="5410200" y="4267200"/>
            <a:ext cx="2819400" cy="685800"/>
          </a:xfrm>
          <a:prstGeom prst="borderCallout2">
            <a:avLst>
              <a:gd name="adj1" fmla="val 18750"/>
              <a:gd name="adj2" fmla="val -8333"/>
              <a:gd name="adj3" fmla="val 18750"/>
              <a:gd name="adj4" fmla="val -16667"/>
              <a:gd name="adj5" fmla="val 112500"/>
              <a:gd name="adj6" fmla="val -46667"/>
            </a:avLst>
          </a:prstGeom>
          <a:solidFill>
            <a:srgbClr val="FFF3A8"/>
          </a:solidFill>
          <a:ln w="31750">
            <a:solidFill>
              <a:srgbClr val="FFFF00"/>
            </a:solidFill>
            <a:miter lim="800000"/>
            <a:headEnd/>
            <a:tailEnd/>
          </a:ln>
          <a:effectLst>
            <a:outerShdw blurRad="63500" dist="20000" dir="5400000" rotWithShape="0">
              <a:srgbClr val="000000">
                <a:alpha val="37999"/>
              </a:srgbClr>
            </a:outerShdw>
          </a:effectLst>
        </p:spPr>
        <p:txBody>
          <a:bodyPr anchor="ctr">
            <a:prstTxWarp prst="textNoShape">
              <a:avLst/>
            </a:prstTxWarp>
          </a:bodyPr>
          <a:lstStyle/>
          <a:p>
            <a:pPr algn="ctr" defTabSz="457200" eaLnBrk="1" hangingPunct="1">
              <a:defRPr/>
            </a:pPr>
            <a:r>
              <a:rPr lang="en-US" i="0">
                <a:latin typeface="Calibri" charset="0"/>
              </a:rPr>
              <a:t>Pro-IE</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00" y="1600200"/>
            <a:ext cx="7467600" cy="4873625"/>
          </a:xfrm>
        </p:spPr>
        <p:txBody>
          <a:bodyPr lIns="91440" tIns="45720" rIns="91440" bIns="45720">
            <a:noAutofit/>
          </a:bodyPr>
          <a:lstStyle/>
          <a:p>
            <a:pPr eaLnBrk="1" hangingPunct="1">
              <a:lnSpc>
                <a:spcPct val="80000"/>
              </a:lnSpc>
              <a:spcAft>
                <a:spcPts val="1800"/>
              </a:spcAft>
              <a:buFont typeface="Monotype Sorts" charset="2"/>
              <a:buNone/>
            </a:pPr>
            <a:r>
              <a:rPr lang="en-US" sz="2000" b="1" dirty="0"/>
              <a:t>Pro-blackberry</a:t>
            </a:r>
          </a:p>
          <a:p>
            <a:pPr eaLnBrk="1" hangingPunct="1">
              <a:lnSpc>
                <a:spcPct val="80000"/>
              </a:lnSpc>
              <a:spcAft>
                <a:spcPts val="1800"/>
              </a:spcAft>
            </a:pPr>
            <a:r>
              <a:rPr lang="en-US" sz="2000" dirty="0"/>
              <a:t>The </a:t>
            </a:r>
            <a:r>
              <a:rPr lang="en-US" sz="2000" u="sng" dirty="0"/>
              <a:t>Pearl</a:t>
            </a:r>
            <a:r>
              <a:rPr lang="en-US" sz="2000" dirty="0"/>
              <a:t> does music and video </a:t>
            </a:r>
            <a:r>
              <a:rPr lang="en-US" sz="2000" dirty="0">
                <a:solidFill>
                  <a:srgbClr val="000080"/>
                </a:solidFill>
              </a:rPr>
              <a:t>nicely </a:t>
            </a:r>
            <a:r>
              <a:rPr lang="en-US" sz="2000" dirty="0">
                <a:solidFill>
                  <a:srgbClr val="008000"/>
                </a:solidFill>
              </a:rPr>
              <a:t>…</a:t>
            </a:r>
            <a:endParaRPr lang="en-US" sz="2000" dirty="0" smtClean="0"/>
          </a:p>
          <a:p>
            <a:pPr eaLnBrk="1" hangingPunct="1">
              <a:lnSpc>
                <a:spcPct val="80000"/>
              </a:lnSpc>
              <a:spcAft>
                <a:spcPts val="1800"/>
              </a:spcAft>
            </a:pPr>
            <a:r>
              <a:rPr lang="en-US" sz="2000" dirty="0" smtClean="0"/>
              <a:t>First</a:t>
            </a:r>
            <a:r>
              <a:rPr lang="en-US" sz="2000" dirty="0"/>
              <a:t>, you still </a:t>
            </a:r>
            <a:r>
              <a:rPr lang="en-US" sz="2000" dirty="0">
                <a:solidFill>
                  <a:srgbClr val="000080"/>
                </a:solidFill>
              </a:rPr>
              <a:t>can't beat </a:t>
            </a:r>
            <a:r>
              <a:rPr lang="en-US" sz="2000" dirty="0"/>
              <a:t>the </a:t>
            </a:r>
            <a:r>
              <a:rPr lang="en-US" sz="2000" u="sng" dirty="0"/>
              <a:t>full QWERTY keyboard</a:t>
            </a:r>
            <a:r>
              <a:rPr lang="en-US" sz="2000" dirty="0"/>
              <a:t> for quick, effortless typing</a:t>
            </a:r>
            <a:r>
              <a:rPr lang="en-US" sz="2000" dirty="0" smtClean="0"/>
              <a:t>.</a:t>
            </a:r>
          </a:p>
          <a:p>
            <a:pPr eaLnBrk="1" hangingPunct="1">
              <a:lnSpc>
                <a:spcPct val="80000"/>
              </a:lnSpc>
              <a:spcAft>
                <a:spcPts val="1800"/>
              </a:spcAft>
              <a:buFont typeface="Monotype Sorts" charset="2"/>
              <a:buNone/>
            </a:pPr>
            <a:r>
              <a:rPr lang="en-US" sz="2000" b="1" dirty="0" smtClean="0"/>
              <a:t>Pro-iPhone</a:t>
            </a:r>
            <a:endParaRPr lang="en-US" sz="2000" b="1" dirty="0"/>
          </a:p>
          <a:p>
            <a:pPr eaLnBrk="1" hangingPunct="1">
              <a:lnSpc>
                <a:spcPct val="80000"/>
              </a:lnSpc>
              <a:spcAft>
                <a:spcPts val="1800"/>
              </a:spcAft>
            </a:pPr>
            <a:r>
              <a:rPr lang="en-US" sz="2000" dirty="0"/>
              <a:t>Well, </a:t>
            </a:r>
            <a:r>
              <a:rPr lang="en-US" sz="2000" u="sng" dirty="0"/>
              <a:t>Apple</a:t>
            </a:r>
            <a:r>
              <a:rPr lang="en-US" sz="2000" dirty="0"/>
              <a:t> has always been a </a:t>
            </a:r>
            <a:r>
              <a:rPr lang="en-US" sz="2000" dirty="0">
                <a:solidFill>
                  <a:srgbClr val="000080"/>
                </a:solidFill>
              </a:rPr>
              <a:t>well known company</a:t>
            </a:r>
            <a:r>
              <a:rPr lang="en-US" sz="2000" dirty="0"/>
              <a:t>.</a:t>
            </a:r>
          </a:p>
          <a:p>
            <a:pPr eaLnBrk="1" hangingPunct="1">
              <a:lnSpc>
                <a:spcPct val="80000"/>
              </a:lnSpc>
              <a:spcAft>
                <a:spcPts val="1800"/>
              </a:spcAft>
            </a:pPr>
            <a:r>
              <a:rPr lang="en-US" sz="2000" u="sng" dirty="0"/>
              <a:t>Its MAC OS</a:t>
            </a:r>
            <a:r>
              <a:rPr lang="en-US" sz="2000" dirty="0"/>
              <a:t> is also a </a:t>
            </a:r>
            <a:r>
              <a:rPr lang="en-US" sz="2000" dirty="0">
                <a:solidFill>
                  <a:srgbClr val="000080"/>
                </a:solidFill>
              </a:rPr>
              <a:t>unique thing</a:t>
            </a:r>
            <a:r>
              <a:rPr lang="en-US" sz="2000" dirty="0" smtClean="0"/>
              <a:t>.</a:t>
            </a:r>
          </a:p>
          <a:p>
            <a:pPr>
              <a:spcAft>
                <a:spcPts val="1800"/>
              </a:spcAft>
              <a:buNone/>
            </a:pPr>
            <a:r>
              <a:rPr lang="en-US" sz="2000" b="1" i="1" dirty="0" smtClean="0"/>
              <a:t> </a:t>
            </a:r>
          </a:p>
          <a:p>
            <a:pPr eaLnBrk="1" hangingPunct="1">
              <a:lnSpc>
                <a:spcPct val="80000"/>
              </a:lnSpc>
              <a:spcAft>
                <a:spcPts val="1800"/>
              </a:spcAft>
              <a:buNone/>
            </a:pPr>
            <a:endParaRPr lang="en-US" sz="2000" dirty="0"/>
          </a:p>
        </p:txBody>
      </p:sp>
      <p:sp>
        <p:nvSpPr>
          <p:cNvPr id="5" name="Line Callout 1 4"/>
          <p:cNvSpPr>
            <a:spLocks/>
          </p:cNvSpPr>
          <p:nvPr/>
        </p:nvSpPr>
        <p:spPr bwMode="auto">
          <a:xfrm>
            <a:off x="2628900" y="1874837"/>
            <a:ext cx="2628900" cy="411163"/>
          </a:xfrm>
          <a:prstGeom prst="borderCallout1">
            <a:avLst>
              <a:gd name="adj1" fmla="val 18750"/>
              <a:gd name="adj2" fmla="val -8333"/>
              <a:gd name="adj3" fmla="val 112500"/>
              <a:gd name="adj4" fmla="val -38333"/>
            </a:avLst>
          </a:prstGeom>
          <a:ln>
            <a:headEnd/>
            <a:tailEnd/>
          </a:ln>
        </p:spPr>
        <p:style>
          <a:lnRef idx="2">
            <a:schemeClr val="accent4"/>
          </a:lnRef>
          <a:fillRef idx="1">
            <a:schemeClr val="lt1"/>
          </a:fillRef>
          <a:effectRef idx="0">
            <a:schemeClr val="accent4"/>
          </a:effectRef>
          <a:fontRef idx="minor">
            <a:schemeClr val="dk1"/>
          </a:fontRef>
        </p:style>
        <p:txBody>
          <a:bodyPr anchor="ctr">
            <a:prstTxWarp prst="textNoShape">
              <a:avLst/>
            </a:prstTxWarp>
          </a:bodyPr>
          <a:lstStyle/>
          <a:p>
            <a:pPr algn="ctr" defTabSz="457200" eaLnBrk="1" hangingPunct="1"/>
            <a:r>
              <a:rPr lang="en-US" i="0" dirty="0">
                <a:latin typeface="Calibri" charset="0"/>
              </a:rPr>
              <a:t>Type of Blackberry</a:t>
            </a:r>
          </a:p>
        </p:txBody>
      </p:sp>
      <p:sp>
        <p:nvSpPr>
          <p:cNvPr id="6" name="Line Callout 1 5"/>
          <p:cNvSpPr>
            <a:spLocks/>
          </p:cNvSpPr>
          <p:nvPr/>
        </p:nvSpPr>
        <p:spPr bwMode="auto">
          <a:xfrm>
            <a:off x="6515100" y="2362200"/>
            <a:ext cx="2628900" cy="410251"/>
          </a:xfrm>
          <a:prstGeom prst="borderCallout1">
            <a:avLst>
              <a:gd name="adj1" fmla="val 18750"/>
              <a:gd name="adj2" fmla="val -8333"/>
              <a:gd name="adj3" fmla="val 112500"/>
              <a:gd name="adj4" fmla="val -38333"/>
            </a:avLst>
          </a:prstGeom>
          <a:ln>
            <a:headEnd/>
            <a:tailEnd/>
          </a:ln>
        </p:spPr>
        <p:style>
          <a:lnRef idx="2">
            <a:schemeClr val="accent4"/>
          </a:lnRef>
          <a:fillRef idx="1">
            <a:schemeClr val="lt1"/>
          </a:fillRef>
          <a:effectRef idx="0">
            <a:schemeClr val="accent4"/>
          </a:effectRef>
          <a:fontRef idx="minor">
            <a:schemeClr val="dk1"/>
          </a:fontRef>
        </p:style>
        <p:txBody>
          <a:bodyPr anchor="ctr">
            <a:prstTxWarp prst="textNoShape">
              <a:avLst/>
            </a:prstTxWarp>
          </a:bodyPr>
          <a:lstStyle/>
          <a:p>
            <a:pPr algn="ctr" defTabSz="457200" eaLnBrk="1" hangingPunct="1"/>
            <a:r>
              <a:rPr lang="en-US" i="0" dirty="0">
                <a:latin typeface="Calibri" charset="0"/>
              </a:rPr>
              <a:t>Feature of Blackberry</a:t>
            </a:r>
          </a:p>
        </p:txBody>
      </p:sp>
      <p:sp>
        <p:nvSpPr>
          <p:cNvPr id="7" name="Line Callout 1 6"/>
          <p:cNvSpPr>
            <a:spLocks/>
          </p:cNvSpPr>
          <p:nvPr/>
        </p:nvSpPr>
        <p:spPr bwMode="auto">
          <a:xfrm>
            <a:off x="2895600" y="3733800"/>
            <a:ext cx="2628900" cy="411162"/>
          </a:xfrm>
          <a:prstGeom prst="borderCallout1">
            <a:avLst>
              <a:gd name="adj1" fmla="val 18750"/>
              <a:gd name="adj2" fmla="val -8333"/>
              <a:gd name="adj3" fmla="val 112500"/>
              <a:gd name="adj4" fmla="val -38333"/>
            </a:avLst>
          </a:prstGeom>
          <a:ln>
            <a:headEnd/>
            <a:tailEnd/>
          </a:ln>
        </p:spPr>
        <p:style>
          <a:lnRef idx="2">
            <a:schemeClr val="accent4"/>
          </a:lnRef>
          <a:fillRef idx="1">
            <a:schemeClr val="lt1"/>
          </a:fillRef>
          <a:effectRef idx="0">
            <a:schemeClr val="accent4"/>
          </a:effectRef>
          <a:fontRef idx="minor">
            <a:schemeClr val="dk1"/>
          </a:fontRef>
        </p:style>
        <p:txBody>
          <a:bodyPr anchor="ctr">
            <a:prstTxWarp prst="textNoShape">
              <a:avLst/>
            </a:prstTxWarp>
          </a:bodyPr>
          <a:lstStyle/>
          <a:p>
            <a:pPr algn="ctr" defTabSz="457200" eaLnBrk="1" hangingPunct="1"/>
            <a:r>
              <a:rPr lang="en-US" i="0" dirty="0">
                <a:latin typeface="Calibri" charset="0"/>
              </a:rPr>
              <a:t>Maker of iPhone</a:t>
            </a:r>
          </a:p>
        </p:txBody>
      </p:sp>
      <p:sp>
        <p:nvSpPr>
          <p:cNvPr id="8" name="Line Callout 1 7"/>
          <p:cNvSpPr>
            <a:spLocks/>
          </p:cNvSpPr>
          <p:nvPr/>
        </p:nvSpPr>
        <p:spPr bwMode="auto">
          <a:xfrm>
            <a:off x="6096000" y="4618038"/>
            <a:ext cx="2628900" cy="411162"/>
          </a:xfrm>
          <a:prstGeom prst="borderCallout1">
            <a:avLst>
              <a:gd name="adj1" fmla="val 18750"/>
              <a:gd name="adj2" fmla="val -8333"/>
              <a:gd name="adj3" fmla="val 36477"/>
              <a:gd name="adj4" fmla="val -177741"/>
            </a:avLst>
          </a:prstGeom>
          <a:ln>
            <a:headEnd/>
            <a:tailEnd/>
          </a:ln>
        </p:spPr>
        <p:style>
          <a:lnRef idx="2">
            <a:schemeClr val="accent4"/>
          </a:lnRef>
          <a:fillRef idx="1">
            <a:schemeClr val="lt1"/>
          </a:fillRef>
          <a:effectRef idx="0">
            <a:schemeClr val="accent4"/>
          </a:effectRef>
          <a:fontRef idx="minor">
            <a:schemeClr val="dk1"/>
          </a:fontRef>
        </p:style>
        <p:txBody>
          <a:bodyPr anchor="ctr">
            <a:prstTxWarp prst="textNoShape">
              <a:avLst/>
            </a:prstTxWarp>
          </a:bodyPr>
          <a:lstStyle/>
          <a:p>
            <a:pPr algn="ctr" defTabSz="457200" eaLnBrk="1" hangingPunct="1"/>
            <a:r>
              <a:rPr lang="en-US" i="0" dirty="0">
                <a:latin typeface="Calibri" charset="0"/>
              </a:rPr>
              <a:t>Feature of iPhone</a:t>
            </a:r>
          </a:p>
        </p:txBody>
      </p:sp>
      <p:sp>
        <p:nvSpPr>
          <p:cNvPr id="11" name="Title 1"/>
          <p:cNvSpPr txBox="1">
            <a:spLocks/>
          </p:cNvSpPr>
          <p:nvPr/>
        </p:nvSpPr>
        <p:spPr>
          <a:xfrm>
            <a:off x="76200" y="228600"/>
            <a:ext cx="7467600" cy="914400"/>
          </a:xfrm>
          <a:prstGeom prst="rect">
            <a:avLst/>
          </a:prstGeom>
        </p:spPr>
        <p:txBody>
          <a:bodyPr vert="horz" lIns="91440" tIns="45720" rIns="91440" bIns="4572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small" spc="0" normalizeH="0" baseline="0" noProof="0" dirty="0" smtClean="0">
                <a:ln>
                  <a:noFill/>
                </a:ln>
                <a:solidFill>
                  <a:schemeClr val="tx2"/>
                </a:solidFill>
                <a:effectLst/>
                <a:uLnTx/>
                <a:uFillTx/>
                <a:latin typeface="+mj-lt"/>
                <a:ea typeface="+mj-ea"/>
                <a:cs typeface="+mj-cs"/>
              </a:rPr>
              <a:t>Debate topics are evoked in a variety of ways</a:t>
            </a:r>
            <a:endParaRPr kumimoji="0" lang="en-US" sz="3200" b="0" i="0" u="none" strike="noStrike" kern="1200" cap="small" spc="0" normalizeH="0" baseline="0" noProof="0" dirty="0">
              <a:ln>
                <a:noFill/>
              </a:ln>
              <a:solidFill>
                <a:schemeClr val="tx2"/>
              </a:solidFill>
              <a:effectLst/>
              <a:uLnTx/>
              <a:uFillTx/>
              <a:latin typeface="+mj-lt"/>
              <a:ea typeface="+mj-ea"/>
              <a:cs typeface="+mj-cs"/>
            </a:endParaRPr>
          </a:p>
        </p:txBody>
      </p:sp>
      <p:sp>
        <p:nvSpPr>
          <p:cNvPr id="10" name="Slide Number Placeholder 9"/>
          <p:cNvSpPr>
            <a:spLocks noGrp="1"/>
          </p:cNvSpPr>
          <p:nvPr>
            <p:ph type="sldNum" sz="quarter" idx="12"/>
          </p:nvPr>
        </p:nvSpPr>
        <p:spPr/>
        <p:txBody>
          <a:bodyPr/>
          <a:lstStyle/>
          <a:p>
            <a:fld id="{001AEB1B-619C-E741-908C-AF8E12DD8BD8}" type="slidenum">
              <a:rPr lang="en-US" smtClean="0"/>
              <a:pPr/>
              <a:t>100</a:t>
            </a:fld>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Content Placeholder 2"/>
          <p:cNvSpPr txBox="1">
            <a:spLocks/>
          </p:cNvSpPr>
          <p:nvPr/>
        </p:nvSpPr>
        <p:spPr>
          <a:xfrm>
            <a:off x="609600" y="1600200"/>
            <a:ext cx="7467600" cy="4873625"/>
          </a:xfrm>
          <a:prstGeom prst="rect">
            <a:avLst/>
          </a:prstGeom>
        </p:spPr>
        <p:txBody>
          <a:bodyPr vert="horz" lIns="91440" tIns="45720" rIns="91440" bIns="45720">
            <a:noAutofit/>
          </a:bodyPr>
          <a:lstStyle/>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Monotype Sorts" charset="2"/>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Pro-blackberry</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Pearl</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does music and video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nicely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First, you still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can't beat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full QWERTY keyboard</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for quick, effortless typing.</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Monotype Sorts" charset="2"/>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Pro-iPhone</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Well,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Apple</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has always been a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well known company</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sng" strike="noStrike" kern="1200" cap="none" spc="0" normalizeH="0" baseline="0" noProof="0" dirty="0" smtClean="0">
                <a:ln>
                  <a:noFill/>
                </a:ln>
                <a:solidFill>
                  <a:schemeClr val="tx1"/>
                </a:solidFill>
                <a:effectLst/>
                <a:uLnTx/>
                <a:uFillTx/>
                <a:latin typeface="+mn-lt"/>
                <a:ea typeface="+mn-ea"/>
                <a:cs typeface="+mn-cs"/>
              </a:rPr>
              <a:t>Its MAC OS</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is also a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unique thing</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extBox 6"/>
          <p:cNvSpPr txBox="1"/>
          <p:nvPr/>
        </p:nvSpPr>
        <p:spPr>
          <a:xfrm>
            <a:off x="3276600" y="3657600"/>
            <a:ext cx="1788658"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Unique Aspects</a:t>
            </a:r>
            <a:endParaRPr lang="en-US" dirty="0"/>
          </a:p>
        </p:txBody>
      </p:sp>
      <p:sp>
        <p:nvSpPr>
          <p:cNvPr id="10" name="Title 1"/>
          <p:cNvSpPr txBox="1">
            <a:spLocks/>
          </p:cNvSpPr>
          <p:nvPr/>
        </p:nvSpPr>
        <p:spPr>
          <a:xfrm>
            <a:off x="76200" y="228600"/>
            <a:ext cx="7467600" cy="914400"/>
          </a:xfrm>
          <a:prstGeom prst="rect">
            <a:avLst/>
          </a:prstGeom>
        </p:spPr>
        <p:txBody>
          <a:bodyPr vert="horz" lIns="91440" tIns="45720" rIns="91440" bIns="4572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small" spc="0" normalizeH="0" baseline="0" noProof="0" dirty="0" smtClean="0">
                <a:ln>
                  <a:noFill/>
                </a:ln>
                <a:solidFill>
                  <a:schemeClr val="tx2"/>
                </a:solidFill>
                <a:effectLst/>
                <a:uLnTx/>
                <a:uFillTx/>
                <a:latin typeface="+mj-lt"/>
                <a:ea typeface="+mj-ea"/>
                <a:cs typeface="+mj-cs"/>
              </a:rPr>
              <a:t>Debate topics are evoked in a variety of ways</a:t>
            </a:r>
            <a:endParaRPr kumimoji="0" lang="en-US" sz="3200" b="0" i="0" u="none" strike="noStrike" kern="1200" cap="small" spc="0" normalizeH="0" baseline="0" noProof="0" dirty="0">
              <a:ln>
                <a:noFill/>
              </a:ln>
              <a:solidFill>
                <a:schemeClr val="tx2"/>
              </a:solidFill>
              <a:effectLst/>
              <a:uLnTx/>
              <a:uFillTx/>
              <a:latin typeface="+mj-lt"/>
              <a:ea typeface="+mj-ea"/>
              <a:cs typeface="+mj-cs"/>
            </a:endParaRPr>
          </a:p>
        </p:txBody>
      </p:sp>
      <p:sp>
        <p:nvSpPr>
          <p:cNvPr id="8" name="Slide Number Placeholder 7"/>
          <p:cNvSpPr>
            <a:spLocks noGrp="1"/>
          </p:cNvSpPr>
          <p:nvPr>
            <p:ph type="sldNum" sz="quarter" idx="12"/>
          </p:nvPr>
        </p:nvSpPr>
        <p:spPr/>
        <p:txBody>
          <a:bodyPr/>
          <a:lstStyle/>
          <a:p>
            <a:fld id="{001AEB1B-619C-E741-908C-AF8E12DD8BD8}" type="slidenum">
              <a:rPr lang="en-US" smtClean="0"/>
              <a:pPr/>
              <a:t>101</a:t>
            </a:fld>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7235" name="Content Placeholder 4"/>
          <p:cNvSpPr>
            <a:spLocks noGrp="1"/>
          </p:cNvSpPr>
          <p:nvPr>
            <p:ph idx="4294967295"/>
          </p:nvPr>
        </p:nvSpPr>
        <p:spPr>
          <a:xfrm>
            <a:off x="685800" y="1722438"/>
            <a:ext cx="7556500" cy="4144962"/>
          </a:xfrm>
        </p:spPr>
        <p:txBody>
          <a:bodyPr lIns="91440" tIns="45720" rIns="91440" bIns="45720"/>
          <a:lstStyle/>
          <a:p>
            <a:pPr eaLnBrk="1" hangingPunct="1"/>
            <a:r>
              <a:rPr lang="en-US" dirty="0"/>
              <a:t>iPhone and </a:t>
            </a:r>
            <a:r>
              <a:rPr lang="en-US" dirty="0" smtClean="0"/>
              <a:t>Blackberry, </a:t>
            </a:r>
            <a:r>
              <a:rPr lang="en-US" dirty="0"/>
              <a:t>both</a:t>
            </a:r>
            <a:endParaRPr lang="en-US" dirty="0" smtClean="0"/>
          </a:p>
          <a:p>
            <a:pPr lvl="1" eaLnBrk="1" hangingPunct="1"/>
            <a:r>
              <a:rPr lang="en-US" dirty="0" smtClean="0"/>
              <a:t>Have </a:t>
            </a:r>
            <a:r>
              <a:rPr lang="en-US" u="sng" dirty="0"/>
              <a:t>e-mail</a:t>
            </a:r>
            <a:r>
              <a:rPr lang="en-US" dirty="0"/>
              <a:t> facilities</a:t>
            </a:r>
          </a:p>
          <a:p>
            <a:pPr lvl="1" eaLnBrk="1" hangingPunct="1"/>
            <a:r>
              <a:rPr lang="en-US" dirty="0"/>
              <a:t>Can be used to take </a:t>
            </a:r>
            <a:r>
              <a:rPr lang="en-US" u="sng" dirty="0"/>
              <a:t>photos</a:t>
            </a:r>
          </a:p>
          <a:p>
            <a:pPr lvl="1" eaLnBrk="1" hangingPunct="1"/>
            <a:r>
              <a:rPr lang="en-US" dirty="0"/>
              <a:t>Operate on </a:t>
            </a:r>
            <a:r>
              <a:rPr lang="en-US" u="sng" dirty="0" smtClean="0"/>
              <a:t>batteries</a:t>
            </a:r>
          </a:p>
          <a:p>
            <a:pPr lvl="1" eaLnBrk="1" hangingPunct="1"/>
            <a:r>
              <a:rPr lang="en-US" dirty="0" smtClean="0"/>
              <a:t>Etc.</a:t>
            </a:r>
          </a:p>
          <a:p>
            <a:pPr lvl="1" eaLnBrk="1" hangingPunct="1"/>
            <a:endParaRPr lang="en-US" u="sng" dirty="0" smtClean="0"/>
          </a:p>
          <a:p>
            <a:pPr>
              <a:buNone/>
            </a:pPr>
            <a:r>
              <a:rPr lang="en-US" sz="2600" i="1" dirty="0" smtClean="0"/>
              <a:t>Both sides share aspects</a:t>
            </a:r>
          </a:p>
          <a:p>
            <a:pPr lvl="1" eaLnBrk="1" hangingPunct="1">
              <a:buNone/>
            </a:pPr>
            <a:endParaRPr lang="en-US" u="sng" dirty="0" smtClean="0"/>
          </a:p>
          <a:p>
            <a:pPr lvl="1" eaLnBrk="1" hangingPunct="1">
              <a:buNone/>
            </a:pPr>
            <a:endParaRPr lang="en-US" u="sng" dirty="0" smtClean="0"/>
          </a:p>
          <a:p>
            <a:pPr lvl="1" eaLnBrk="1" hangingPunct="1"/>
            <a:endParaRPr lang="en-US" dirty="0"/>
          </a:p>
        </p:txBody>
      </p:sp>
      <p:sp>
        <p:nvSpPr>
          <p:cNvPr id="8" name="Title 1"/>
          <p:cNvSpPr txBox="1">
            <a:spLocks/>
          </p:cNvSpPr>
          <p:nvPr/>
        </p:nvSpPr>
        <p:spPr>
          <a:xfrm>
            <a:off x="76200" y="228600"/>
            <a:ext cx="7467600" cy="914400"/>
          </a:xfrm>
          <a:prstGeom prst="rect">
            <a:avLst/>
          </a:prstGeom>
        </p:spPr>
        <p:txBody>
          <a:bodyPr vert="horz" lIns="91440" tIns="45720" rIns="91440" bIns="4572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small" spc="0" normalizeH="0" baseline="0" noProof="0" dirty="0" smtClean="0">
                <a:ln>
                  <a:noFill/>
                </a:ln>
                <a:solidFill>
                  <a:schemeClr val="tx2"/>
                </a:solidFill>
                <a:effectLst/>
                <a:uLnTx/>
                <a:uFillTx/>
                <a:latin typeface="+mj-lt"/>
                <a:ea typeface="+mj-ea"/>
                <a:cs typeface="+mj-cs"/>
              </a:rPr>
              <a:t>shared</a:t>
            </a:r>
            <a:r>
              <a:rPr kumimoji="0" lang="en-US" sz="3200" b="0" i="0" u="none" strike="noStrike" kern="1200" cap="small" spc="0" normalizeH="0" noProof="0" dirty="0" smtClean="0">
                <a:ln>
                  <a:noFill/>
                </a:ln>
                <a:solidFill>
                  <a:schemeClr val="tx2"/>
                </a:solidFill>
                <a:effectLst/>
                <a:uLnTx/>
                <a:uFillTx/>
                <a:latin typeface="+mj-lt"/>
                <a:ea typeface="+mj-ea"/>
                <a:cs typeface="+mj-cs"/>
              </a:rPr>
              <a:t> aspects</a:t>
            </a:r>
            <a:endParaRPr kumimoji="0" lang="en-US" sz="3200" b="0" i="0" u="none" strike="noStrike" kern="1200" cap="small" spc="0" normalizeH="0" baseline="0" noProof="0" dirty="0">
              <a:ln>
                <a:noFill/>
              </a:ln>
              <a:solidFill>
                <a:schemeClr val="tx2"/>
              </a:solidFill>
              <a:effectLst/>
              <a:uLnTx/>
              <a:uFillTx/>
              <a:latin typeface="+mj-lt"/>
              <a:ea typeface="+mj-ea"/>
              <a:cs typeface="+mj-cs"/>
            </a:endParaRPr>
          </a:p>
        </p:txBody>
      </p:sp>
      <p:sp>
        <p:nvSpPr>
          <p:cNvPr id="6" name="Slide Number Placeholder 5"/>
          <p:cNvSpPr>
            <a:spLocks noGrp="1"/>
          </p:cNvSpPr>
          <p:nvPr>
            <p:ph type="sldNum" sz="quarter" idx="12"/>
          </p:nvPr>
        </p:nvSpPr>
        <p:spPr/>
        <p:txBody>
          <a:bodyPr/>
          <a:lstStyle/>
          <a:p>
            <a:fld id="{001AEB1B-619C-E741-908C-AF8E12DD8BD8}" type="slidenum">
              <a:rPr lang="en-US" smtClean="0"/>
              <a:pPr/>
              <a:t>102</a:t>
            </a:fld>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solidFill>
                  <a:srgbClr val="000090"/>
                </a:solidFill>
              </a:rPr>
              <a:t>Faster</a:t>
            </a:r>
            <a:r>
              <a:rPr lang="en-US" dirty="0" smtClean="0"/>
              <a:t> </a:t>
            </a:r>
            <a:r>
              <a:rPr lang="en-US" u="sng" dirty="0" smtClean="0"/>
              <a:t>keyboard</a:t>
            </a:r>
            <a:r>
              <a:rPr lang="en-US" dirty="0" smtClean="0"/>
              <a:t> input</a:t>
            </a:r>
          </a:p>
        </p:txBody>
      </p:sp>
      <p:sp>
        <p:nvSpPr>
          <p:cNvPr id="6" name="Rectangle 5"/>
          <p:cNvSpPr/>
          <p:nvPr/>
        </p:nvSpPr>
        <p:spPr>
          <a:xfrm>
            <a:off x="4724400" y="3200400"/>
            <a:ext cx="3810000"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nchor="ctr">
            <a:spAutoFit/>
          </a:bodyPr>
          <a:lstStyle/>
          <a:p>
            <a:r>
              <a:rPr lang="en-US" dirty="0" smtClean="0"/>
              <a:t>People expressing positive opinions regarding keyboards (generally) prefer  Blackberry</a:t>
            </a:r>
          </a:p>
          <a:p>
            <a:endParaRPr lang="en-US" dirty="0" smtClean="0"/>
          </a:p>
        </p:txBody>
      </p:sp>
      <p:sp>
        <p:nvSpPr>
          <p:cNvPr id="9" name="Title 1"/>
          <p:cNvSpPr txBox="1">
            <a:spLocks/>
          </p:cNvSpPr>
          <p:nvPr/>
        </p:nvSpPr>
        <p:spPr>
          <a:xfrm>
            <a:off x="76200" y="228600"/>
            <a:ext cx="7467600" cy="914400"/>
          </a:xfrm>
          <a:prstGeom prst="rect">
            <a:avLst/>
          </a:prstGeom>
        </p:spPr>
        <p:txBody>
          <a:bodyPr vert="horz" lIns="91440" tIns="45720" rIns="91440" bIns="4572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small" spc="0" normalizeH="0" baseline="0" noProof="0" dirty="0" smtClean="0">
                <a:ln>
                  <a:noFill/>
                </a:ln>
                <a:solidFill>
                  <a:schemeClr val="tx2"/>
                </a:solidFill>
                <a:effectLst/>
                <a:uLnTx/>
                <a:uFillTx/>
                <a:latin typeface="+mj-lt"/>
                <a:ea typeface="+mj-ea"/>
                <a:cs typeface="+mj-cs"/>
              </a:rPr>
              <a:t>shared</a:t>
            </a:r>
            <a:r>
              <a:rPr kumimoji="0" lang="en-US" sz="3200" b="0" i="0" u="none" strike="noStrike" kern="1200" cap="small" spc="0" normalizeH="0" noProof="0" dirty="0" smtClean="0">
                <a:ln>
                  <a:noFill/>
                </a:ln>
                <a:solidFill>
                  <a:schemeClr val="tx2"/>
                </a:solidFill>
                <a:effectLst/>
                <a:uLnTx/>
                <a:uFillTx/>
                <a:latin typeface="+mj-lt"/>
                <a:ea typeface="+mj-ea"/>
                <a:cs typeface="+mj-cs"/>
              </a:rPr>
              <a:t> aspects</a:t>
            </a:r>
            <a:endParaRPr kumimoji="0" lang="en-US" sz="3200" b="0" i="0" u="none" strike="noStrike" kern="1200" cap="small" spc="0" normalizeH="0" baseline="0" noProof="0" dirty="0">
              <a:ln>
                <a:noFill/>
              </a:ln>
              <a:solidFill>
                <a:schemeClr val="tx2"/>
              </a:solidFill>
              <a:effectLst/>
              <a:uLnTx/>
              <a:uFillTx/>
              <a:latin typeface="+mj-lt"/>
              <a:ea typeface="+mj-ea"/>
              <a:cs typeface="+mj-cs"/>
            </a:endParaRPr>
          </a:p>
        </p:txBody>
      </p:sp>
      <p:sp>
        <p:nvSpPr>
          <p:cNvPr id="7" name="Slide Number Placeholder 6"/>
          <p:cNvSpPr>
            <a:spLocks noGrp="1"/>
          </p:cNvSpPr>
          <p:nvPr>
            <p:ph type="sldNum" sz="quarter" idx="15"/>
          </p:nvPr>
        </p:nvSpPr>
        <p:spPr/>
        <p:txBody>
          <a:bodyPr/>
          <a:lstStyle/>
          <a:p>
            <a:fld id="{001AEB1B-619C-E741-908C-AF8E12DD8BD8}" type="slidenum">
              <a:rPr lang="en-US" smtClean="0"/>
              <a:pPr/>
              <a:t>103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solidFill>
                  <a:srgbClr val="000090"/>
                </a:solidFill>
              </a:rPr>
              <a:t>Faster</a:t>
            </a:r>
            <a:r>
              <a:rPr lang="en-US" dirty="0" smtClean="0"/>
              <a:t> </a:t>
            </a:r>
            <a:r>
              <a:rPr lang="en-US" u="sng" dirty="0" smtClean="0"/>
              <a:t>keyboard</a:t>
            </a:r>
            <a:r>
              <a:rPr lang="en-US" dirty="0" smtClean="0"/>
              <a:t> input</a:t>
            </a:r>
          </a:p>
        </p:txBody>
      </p:sp>
      <p:sp>
        <p:nvSpPr>
          <p:cNvPr id="6" name="Rectangle 5"/>
          <p:cNvSpPr/>
          <p:nvPr/>
        </p:nvSpPr>
        <p:spPr>
          <a:xfrm>
            <a:off x="498474" y="3429000"/>
            <a:ext cx="7273926" cy="92333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nchor="ctr">
            <a:spAutoFit/>
          </a:bodyPr>
          <a:lstStyle/>
          <a:p>
            <a:r>
              <a:rPr lang="en-US" dirty="0" smtClean="0"/>
              <a:t>Certain shared aspects may be perceived to be  better in one side</a:t>
            </a:r>
          </a:p>
          <a:p>
            <a:pPr>
              <a:buFont typeface="Arial"/>
              <a:buChar char="•"/>
            </a:pPr>
            <a:r>
              <a:rPr lang="en-US" dirty="0" smtClean="0"/>
              <a:t>Keyboards in blackberry</a:t>
            </a:r>
          </a:p>
          <a:p>
            <a:endParaRPr lang="en-US" dirty="0" smtClean="0"/>
          </a:p>
          <a:p>
            <a:endParaRPr lang="en-US" dirty="0" smtClean="0"/>
          </a:p>
        </p:txBody>
      </p:sp>
      <p:sp>
        <p:nvSpPr>
          <p:cNvPr id="7" name="Rectangle 6"/>
          <p:cNvSpPr/>
          <p:nvPr/>
        </p:nvSpPr>
        <p:spPr>
          <a:xfrm>
            <a:off x="533400" y="4724400"/>
            <a:ext cx="7273926"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nchor="ctr">
            <a:spAutoFit/>
          </a:bodyPr>
          <a:lstStyle/>
          <a:p>
            <a:r>
              <a:rPr lang="en-US" dirty="0" smtClean="0"/>
              <a:t>Value for shared aspects depends on personal preferences</a:t>
            </a:r>
          </a:p>
          <a:p>
            <a:pPr>
              <a:buFont typeface="Arial"/>
              <a:buChar char="•"/>
            </a:pPr>
            <a:r>
              <a:rPr lang="en-US" dirty="0" smtClean="0"/>
              <a:t>Music </a:t>
            </a:r>
          </a:p>
          <a:p>
            <a:pPr>
              <a:buFont typeface="Arial"/>
              <a:buChar char="•"/>
            </a:pPr>
            <a:r>
              <a:rPr lang="en-US" dirty="0" smtClean="0"/>
              <a:t>Keyboards</a:t>
            </a:r>
          </a:p>
          <a:p>
            <a:endParaRPr lang="en-US" dirty="0" smtClean="0"/>
          </a:p>
        </p:txBody>
      </p:sp>
      <p:sp>
        <p:nvSpPr>
          <p:cNvPr id="11" name="Title 1"/>
          <p:cNvSpPr txBox="1">
            <a:spLocks/>
          </p:cNvSpPr>
          <p:nvPr/>
        </p:nvSpPr>
        <p:spPr>
          <a:xfrm>
            <a:off x="76200" y="228600"/>
            <a:ext cx="7467600" cy="914400"/>
          </a:xfrm>
          <a:prstGeom prst="rect">
            <a:avLst/>
          </a:prstGeom>
        </p:spPr>
        <p:txBody>
          <a:bodyPr vert="horz" lIns="91440" tIns="45720" rIns="91440" bIns="4572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small" spc="0" normalizeH="0" baseline="0" noProof="0" dirty="0" smtClean="0">
                <a:ln>
                  <a:noFill/>
                </a:ln>
                <a:solidFill>
                  <a:schemeClr val="tx2"/>
                </a:solidFill>
                <a:effectLst/>
                <a:uLnTx/>
                <a:uFillTx/>
                <a:latin typeface="+mj-lt"/>
                <a:ea typeface="+mj-ea"/>
                <a:cs typeface="+mj-cs"/>
              </a:rPr>
              <a:t>shared</a:t>
            </a:r>
            <a:r>
              <a:rPr kumimoji="0" lang="en-US" sz="3200" b="0" i="0" u="none" strike="noStrike" kern="1200" cap="small" spc="0" normalizeH="0" noProof="0" dirty="0" smtClean="0">
                <a:ln>
                  <a:noFill/>
                </a:ln>
                <a:solidFill>
                  <a:schemeClr val="tx2"/>
                </a:solidFill>
                <a:effectLst/>
                <a:uLnTx/>
                <a:uFillTx/>
                <a:latin typeface="+mj-lt"/>
                <a:ea typeface="+mj-ea"/>
                <a:cs typeface="+mj-cs"/>
              </a:rPr>
              <a:t> aspects</a:t>
            </a:r>
            <a:endParaRPr kumimoji="0" lang="en-US" sz="3200" b="0" i="0" u="none" strike="noStrike" kern="1200" cap="small" spc="0" normalizeH="0" baseline="0" noProof="0" dirty="0">
              <a:ln>
                <a:noFill/>
              </a:ln>
              <a:solidFill>
                <a:schemeClr val="tx2"/>
              </a:solidFill>
              <a:effectLst/>
              <a:uLnTx/>
              <a:uFillTx/>
              <a:latin typeface="+mj-lt"/>
              <a:ea typeface="+mj-ea"/>
              <a:cs typeface="+mj-cs"/>
            </a:endParaRPr>
          </a:p>
        </p:txBody>
      </p:sp>
      <p:sp>
        <p:nvSpPr>
          <p:cNvPr id="8" name="Slide Number Placeholder 7"/>
          <p:cNvSpPr>
            <a:spLocks noGrp="1"/>
          </p:cNvSpPr>
          <p:nvPr>
            <p:ph type="sldNum" sz="quarter" idx="15"/>
          </p:nvPr>
        </p:nvSpPr>
        <p:spPr/>
        <p:txBody>
          <a:bodyPr/>
          <a:lstStyle/>
          <a:p>
            <a:fld id="{001AEB1B-619C-E741-908C-AF8E12DD8BD8}" type="slidenum">
              <a:rPr lang="en-US" smtClean="0"/>
              <a:pPr/>
              <a:t>104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keyboard+</a:t>
            </a:r>
          </a:p>
        </p:txBody>
      </p:sp>
      <p:sp>
        <p:nvSpPr>
          <p:cNvPr id="11" name="Title 1"/>
          <p:cNvSpPr txBox="1">
            <a:spLocks/>
          </p:cNvSpPr>
          <p:nvPr/>
        </p:nvSpPr>
        <p:spPr>
          <a:xfrm>
            <a:off x="76200" y="228600"/>
            <a:ext cx="7467600" cy="914400"/>
          </a:xfrm>
          <a:prstGeom prst="rect">
            <a:avLst/>
          </a:prstGeom>
        </p:spPr>
        <p:txBody>
          <a:bodyPr vert="horz" lIns="91440" tIns="45720" rIns="91440" bIns="4572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small" spc="0" normalizeH="0" baseline="0" noProof="0" dirty="0" smtClean="0">
                <a:ln>
                  <a:noFill/>
                </a:ln>
                <a:solidFill>
                  <a:schemeClr val="tx2"/>
                </a:solidFill>
                <a:effectLst/>
                <a:uLnTx/>
                <a:uFillTx/>
                <a:latin typeface="+mj-lt"/>
                <a:ea typeface="+mj-ea"/>
                <a:cs typeface="+mj-cs"/>
              </a:rPr>
              <a:t>shared</a:t>
            </a:r>
            <a:r>
              <a:rPr kumimoji="0" lang="en-US" sz="3200" b="0" i="0" u="none" strike="noStrike" kern="1200" cap="small" spc="0" normalizeH="0" noProof="0" dirty="0" smtClean="0">
                <a:ln>
                  <a:noFill/>
                </a:ln>
                <a:solidFill>
                  <a:schemeClr val="tx2"/>
                </a:solidFill>
                <a:effectLst/>
                <a:uLnTx/>
                <a:uFillTx/>
                <a:latin typeface="+mj-lt"/>
                <a:ea typeface="+mj-ea"/>
                <a:cs typeface="+mj-cs"/>
              </a:rPr>
              <a:t> aspects</a:t>
            </a:r>
            <a:endParaRPr kumimoji="0" lang="en-US" sz="3200" b="0" i="0" u="none" strike="noStrike" kern="1200" cap="small" spc="0" normalizeH="0" baseline="0" noProof="0" dirty="0">
              <a:ln>
                <a:noFill/>
              </a:ln>
              <a:solidFill>
                <a:schemeClr val="tx2"/>
              </a:solidFill>
              <a:effectLst/>
              <a:uLnTx/>
              <a:uFillTx/>
              <a:latin typeface="+mj-lt"/>
              <a:ea typeface="+mj-ea"/>
              <a:cs typeface="+mj-cs"/>
            </a:endParaRPr>
          </a:p>
        </p:txBody>
      </p:sp>
      <p:sp>
        <p:nvSpPr>
          <p:cNvPr id="9" name="TextBox 8"/>
          <p:cNvSpPr txBox="1"/>
          <p:nvPr/>
        </p:nvSpPr>
        <p:spPr>
          <a:xfrm>
            <a:off x="1524000" y="2819400"/>
            <a:ext cx="4878259" cy="1015663"/>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en-US" sz="2000" dirty="0" smtClean="0"/>
              <a:t>How likely is it to be used to </a:t>
            </a:r>
            <a:r>
              <a:rPr lang="en-US" sz="2000" u="sng" dirty="0" smtClean="0"/>
              <a:t>reinforce</a:t>
            </a:r>
            <a:r>
              <a:rPr lang="en-US" sz="2000" dirty="0" smtClean="0"/>
              <a:t> a </a:t>
            </a:r>
          </a:p>
          <a:p>
            <a:r>
              <a:rPr lang="en-US" sz="2000" dirty="0" smtClean="0"/>
              <a:t>	pro-iPhone stance</a:t>
            </a:r>
          </a:p>
          <a:p>
            <a:r>
              <a:rPr lang="en-US" sz="2000" dirty="0" smtClean="0"/>
              <a:t>	pro-Blackberry stance</a:t>
            </a:r>
            <a:endParaRPr lang="en-US" sz="2000" dirty="0"/>
          </a:p>
        </p:txBody>
      </p:sp>
      <p:sp>
        <p:nvSpPr>
          <p:cNvPr id="6" name="Slide Number Placeholder 5"/>
          <p:cNvSpPr>
            <a:spLocks noGrp="1"/>
          </p:cNvSpPr>
          <p:nvPr>
            <p:ph type="sldNum" sz="quarter" idx="15"/>
          </p:nvPr>
        </p:nvSpPr>
        <p:spPr/>
        <p:txBody>
          <a:bodyPr/>
          <a:lstStyle/>
          <a:p>
            <a:fld id="{001AEB1B-619C-E741-908C-AF8E12DD8BD8}" type="slidenum">
              <a:rPr lang="en-US" smtClean="0"/>
              <a:pPr/>
              <a:t>105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961584" cy="369332"/>
          </a:xfrm>
          <a:prstGeom prst="rect">
            <a:avLst/>
          </a:prstGeom>
          <a:noFill/>
          <a:ln>
            <a:solidFill>
              <a:schemeClr val="tx1"/>
            </a:solidFill>
          </a:ln>
        </p:spPr>
        <p:txBody>
          <a:bodyPr wrap="none" rtlCol="0">
            <a:spAutoFit/>
          </a:bodyPr>
          <a:lstStyle/>
          <a:p>
            <a:r>
              <a:rPr lang="en-US" dirty="0" smtClean="0"/>
              <a:t>Pearl +</a:t>
            </a:r>
            <a:endParaRPr lang="en-US" dirty="0"/>
          </a:p>
        </p:txBody>
      </p:sp>
      <p:sp>
        <p:nvSpPr>
          <p:cNvPr id="13" name="TextBox 12"/>
          <p:cNvSpPr txBox="1"/>
          <p:nvPr/>
        </p:nvSpPr>
        <p:spPr>
          <a:xfrm>
            <a:off x="3505200" y="4756666"/>
            <a:ext cx="1372078" cy="369332"/>
          </a:xfrm>
          <a:prstGeom prst="rect">
            <a:avLst/>
          </a:prstGeom>
          <a:noFill/>
          <a:ln>
            <a:solidFill>
              <a:schemeClr val="tx1"/>
            </a:solidFill>
          </a:ln>
        </p:spPr>
        <p:txBody>
          <a:bodyPr wrap="none" rtlCol="0">
            <a:spAutoFit/>
          </a:bodyPr>
          <a:lstStyle/>
          <a:p>
            <a:r>
              <a:rPr lang="en-US" dirty="0" smtClean="0"/>
              <a:t>keyboard +</a:t>
            </a:r>
            <a:endParaRPr lang="en-US" dirty="0"/>
          </a:p>
        </p:txBody>
      </p:sp>
      <p:sp>
        <p:nvSpPr>
          <p:cNvPr id="14" name="TextBox 13"/>
          <p:cNvSpPr txBox="1"/>
          <p:nvPr/>
        </p:nvSpPr>
        <p:spPr>
          <a:xfrm>
            <a:off x="6227789" y="4756666"/>
            <a:ext cx="1103938" cy="369332"/>
          </a:xfrm>
          <a:prstGeom prst="rect">
            <a:avLst/>
          </a:prstGeom>
          <a:noFill/>
          <a:ln>
            <a:solidFill>
              <a:schemeClr val="tx1"/>
            </a:solidFill>
          </a:ln>
        </p:spPr>
        <p:txBody>
          <a:bodyPr wrap="none" rtlCol="0">
            <a:spAutoFit/>
          </a:bodyPr>
          <a:lstStyle/>
          <a:p>
            <a:r>
              <a:rPr lang="en-US" dirty="0" smtClean="0"/>
              <a:t>battery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err="1" smtClean="0"/>
              <a:t>iPhone</a:t>
            </a:r>
            <a:r>
              <a:rPr lang="en-US" dirty="0" smtClean="0"/>
              <a:t> vs. Blackberry</a:t>
            </a:r>
            <a:endParaRPr lang="en-US" dirty="0"/>
          </a:p>
        </p:txBody>
      </p:sp>
      <p:sp>
        <p:nvSpPr>
          <p:cNvPr id="21" name="Slide Number Placeholder 20"/>
          <p:cNvSpPr>
            <a:spLocks noGrp="1"/>
          </p:cNvSpPr>
          <p:nvPr>
            <p:ph type="sldNum" sz="quarter" idx="11"/>
          </p:nvPr>
        </p:nvSpPr>
        <p:spPr/>
        <p:txBody>
          <a:bodyPr/>
          <a:lstStyle/>
          <a:p>
            <a:fld id="{001AEB1B-619C-E741-908C-AF8E12DD8BD8}" type="slidenum">
              <a:rPr lang="en-US" smtClean="0"/>
              <a:pPr/>
              <a:t>106</a:t>
            </a:fld>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961584" cy="369332"/>
          </a:xfrm>
          <a:prstGeom prst="rect">
            <a:avLst/>
          </a:prstGeom>
          <a:noFill/>
          <a:ln>
            <a:solidFill>
              <a:schemeClr val="tx1"/>
            </a:solidFill>
          </a:ln>
        </p:spPr>
        <p:txBody>
          <a:bodyPr wrap="none" rtlCol="0">
            <a:spAutoFit/>
          </a:bodyPr>
          <a:lstStyle/>
          <a:p>
            <a:r>
              <a:rPr lang="en-US" dirty="0" smtClean="0"/>
              <a:t>Pearl +</a:t>
            </a:r>
            <a:endParaRPr lang="en-US" dirty="0"/>
          </a:p>
        </p:txBody>
      </p:sp>
      <p:sp>
        <p:nvSpPr>
          <p:cNvPr id="13" name="TextBox 12"/>
          <p:cNvSpPr txBox="1"/>
          <p:nvPr/>
        </p:nvSpPr>
        <p:spPr>
          <a:xfrm>
            <a:off x="3505200" y="4756666"/>
            <a:ext cx="1372078" cy="369332"/>
          </a:xfrm>
          <a:prstGeom prst="rect">
            <a:avLst/>
          </a:prstGeom>
          <a:noFill/>
          <a:ln>
            <a:solidFill>
              <a:schemeClr val="tx1"/>
            </a:solidFill>
          </a:ln>
        </p:spPr>
        <p:txBody>
          <a:bodyPr wrap="none" rtlCol="0">
            <a:spAutoFit/>
          </a:bodyPr>
          <a:lstStyle/>
          <a:p>
            <a:r>
              <a:rPr lang="en-US" dirty="0" smtClean="0"/>
              <a:t>keyboard +</a:t>
            </a:r>
            <a:endParaRPr lang="en-US" dirty="0"/>
          </a:p>
        </p:txBody>
      </p:sp>
      <p:sp>
        <p:nvSpPr>
          <p:cNvPr id="14" name="TextBox 13"/>
          <p:cNvSpPr txBox="1"/>
          <p:nvPr/>
        </p:nvSpPr>
        <p:spPr>
          <a:xfrm>
            <a:off x="6227789" y="4756666"/>
            <a:ext cx="1103938" cy="369332"/>
          </a:xfrm>
          <a:prstGeom prst="rect">
            <a:avLst/>
          </a:prstGeom>
          <a:noFill/>
          <a:ln>
            <a:solidFill>
              <a:schemeClr val="tx1"/>
            </a:solidFill>
          </a:ln>
        </p:spPr>
        <p:txBody>
          <a:bodyPr wrap="none" rtlCol="0">
            <a:spAutoFit/>
          </a:bodyPr>
          <a:lstStyle/>
          <a:p>
            <a:r>
              <a:rPr lang="en-US" dirty="0" smtClean="0"/>
              <a:t>battery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8" idx="2"/>
            <a:endCxn id="12" idx="0"/>
          </p:cNvCxnSpPr>
          <p:nvPr/>
        </p:nvCxnSpPr>
        <p:spPr>
          <a:xfrm rot="16200000" flipH="1">
            <a:off x="468206" y="4134480"/>
            <a:ext cx="1175266" cy="69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12" idx="0"/>
            <a:endCxn id="9" idx="2"/>
          </p:cNvCxnSpPr>
          <p:nvPr/>
        </p:nvCxnSpPr>
        <p:spPr>
          <a:xfrm rot="5400000" flipH="1" flipV="1">
            <a:off x="1325150" y="3346642"/>
            <a:ext cx="1175266" cy="1644783"/>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12" idx="0"/>
            <a:endCxn id="11" idx="2"/>
          </p:cNvCxnSpPr>
          <p:nvPr/>
        </p:nvCxnSpPr>
        <p:spPr>
          <a:xfrm rot="5400000" flipH="1" flipV="1">
            <a:off x="2812932" y="1858860"/>
            <a:ext cx="1175266" cy="4620347"/>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2" idx="0"/>
            <a:endCxn id="10" idx="2"/>
          </p:cNvCxnSpPr>
          <p:nvPr/>
        </p:nvCxnSpPr>
        <p:spPr>
          <a:xfrm rot="5400000" flipH="1" flipV="1">
            <a:off x="3919963" y="751829"/>
            <a:ext cx="1175266" cy="6834408"/>
          </a:xfrm>
          <a:prstGeom prst="line">
            <a:avLst/>
          </a:prstGeom>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err="1" smtClean="0"/>
              <a:t>iPhone</a:t>
            </a:r>
            <a:r>
              <a:rPr lang="en-US" dirty="0" smtClean="0"/>
              <a:t> vs. Blackberry</a:t>
            </a:r>
            <a:endParaRPr lang="en-US" dirty="0"/>
          </a:p>
        </p:txBody>
      </p:sp>
      <p:sp>
        <p:nvSpPr>
          <p:cNvPr id="37" name="TextBox 36"/>
          <p:cNvSpPr txBox="1"/>
          <p:nvPr/>
        </p:nvSpPr>
        <p:spPr>
          <a:xfrm>
            <a:off x="609601" y="3886200"/>
            <a:ext cx="5885968" cy="369332"/>
          </a:xfrm>
          <a:prstGeom prst="rect">
            <a:avLst/>
          </a:prstGeom>
          <a:solidFill>
            <a:srgbClr val="FFFF00">
              <a:alpha val="61000"/>
            </a:srgbClr>
          </a:solidFill>
          <a:ln>
            <a:solidFill>
              <a:srgbClr val="6666FF"/>
            </a:solidFill>
          </a:ln>
        </p:spPr>
        <p:txBody>
          <a:bodyPr wrap="square" rtlCol="0">
            <a:spAutoFit/>
          </a:bodyPr>
          <a:lstStyle/>
          <a:p>
            <a:r>
              <a:rPr lang="en-US" b="1" dirty="0" smtClean="0"/>
              <a:t>Likelihood of Reinforcement  associations   </a:t>
            </a:r>
            <a:endParaRPr lang="en-US" b="1" dirty="0"/>
          </a:p>
        </p:txBody>
      </p:sp>
      <p:sp>
        <p:nvSpPr>
          <p:cNvPr id="27" name="Slide Number Placeholder 26"/>
          <p:cNvSpPr>
            <a:spLocks noGrp="1"/>
          </p:cNvSpPr>
          <p:nvPr>
            <p:ph type="sldNum" sz="quarter" idx="11"/>
          </p:nvPr>
        </p:nvSpPr>
        <p:spPr/>
        <p:txBody>
          <a:bodyPr/>
          <a:lstStyle/>
          <a:p>
            <a:fld id="{001AEB1B-619C-E741-908C-AF8E12DD8BD8}" type="slidenum">
              <a:rPr lang="en-US" smtClean="0"/>
              <a:pPr/>
              <a:t>107</a:t>
            </a:fld>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Associations with topic-polarity</a:t>
            </a:r>
            <a:endParaRPr lang="en-US" dirty="0"/>
          </a:p>
        </p:txBody>
      </p:sp>
      <p:sp>
        <p:nvSpPr>
          <p:cNvPr id="3" name="Content Placeholder 2"/>
          <p:cNvSpPr>
            <a:spLocks noGrp="1"/>
          </p:cNvSpPr>
          <p:nvPr>
            <p:ph sz="quarter" idx="1"/>
          </p:nvPr>
        </p:nvSpPr>
        <p:spPr/>
        <p:txBody>
          <a:bodyPr/>
          <a:lstStyle/>
          <a:p>
            <a:r>
              <a:rPr lang="en-US" dirty="0" smtClean="0"/>
              <a:t>For each opinion-target (target</a:t>
            </a:r>
            <a:r>
              <a:rPr lang="en-US" baseline="-25000" dirty="0" smtClean="0"/>
              <a:t>j</a:t>
            </a:r>
            <a:r>
              <a:rPr lang="en-US" baseline="30000" dirty="0" smtClean="0"/>
              <a:t>p</a:t>
            </a:r>
            <a:r>
              <a:rPr lang="en-US" dirty="0" smtClean="0"/>
              <a:t>) calculate its association with each of the opinion-topics</a:t>
            </a:r>
          </a:p>
          <a:p>
            <a:pPr lvl="1"/>
            <a:r>
              <a:rPr lang="en-US" dirty="0" smtClean="0"/>
              <a:t>P(topic</a:t>
            </a:r>
            <a:r>
              <a:rPr lang="en-US" baseline="-25000" dirty="0" smtClean="0"/>
              <a:t>1</a:t>
            </a:r>
            <a:r>
              <a:rPr lang="en-US" dirty="0" smtClean="0"/>
              <a:t>+|target</a:t>
            </a:r>
            <a:r>
              <a:rPr lang="en-US" baseline="-25000" dirty="0" smtClean="0"/>
              <a:t>j</a:t>
            </a:r>
            <a:r>
              <a:rPr lang="en-US" dirty="0" smtClean="0"/>
              <a:t>+)  </a:t>
            </a:r>
          </a:p>
          <a:p>
            <a:pPr lvl="1"/>
            <a:r>
              <a:rPr lang="en-US" dirty="0" smtClean="0"/>
              <a:t>P(topic</a:t>
            </a:r>
            <a:r>
              <a:rPr lang="en-US" baseline="-25000" dirty="0" smtClean="0"/>
              <a:t>1</a:t>
            </a:r>
            <a:r>
              <a:rPr lang="en-US" dirty="0" smtClean="0"/>
              <a:t>-|target</a:t>
            </a:r>
            <a:r>
              <a:rPr lang="en-US" baseline="-25000" dirty="0" smtClean="0"/>
              <a:t>j</a:t>
            </a:r>
            <a:r>
              <a:rPr lang="en-US" dirty="0" smtClean="0"/>
              <a:t>+)  </a:t>
            </a:r>
          </a:p>
          <a:p>
            <a:pPr lvl="1"/>
            <a:r>
              <a:rPr lang="en-US" dirty="0" smtClean="0"/>
              <a:t>P(topic</a:t>
            </a:r>
            <a:r>
              <a:rPr lang="en-US" baseline="-25000" dirty="0" smtClean="0"/>
              <a:t>2</a:t>
            </a:r>
            <a:r>
              <a:rPr lang="en-US" dirty="0" smtClean="0"/>
              <a:t>+|target</a:t>
            </a:r>
            <a:r>
              <a:rPr lang="en-US" baseline="-25000" dirty="0" smtClean="0"/>
              <a:t>j</a:t>
            </a:r>
            <a:r>
              <a:rPr lang="en-US" dirty="0" smtClean="0"/>
              <a:t>+)  </a:t>
            </a:r>
          </a:p>
          <a:p>
            <a:pPr lvl="1"/>
            <a:r>
              <a:rPr lang="en-US" dirty="0" smtClean="0"/>
              <a:t>P(topic</a:t>
            </a:r>
            <a:r>
              <a:rPr lang="en-US" baseline="-25000" dirty="0" smtClean="0"/>
              <a:t>2</a:t>
            </a:r>
            <a:r>
              <a:rPr lang="en-US" dirty="0" smtClean="0"/>
              <a:t>-|target</a:t>
            </a:r>
            <a:r>
              <a:rPr lang="en-US" baseline="-25000" dirty="0" smtClean="0"/>
              <a:t>j</a:t>
            </a:r>
            <a:r>
              <a:rPr lang="en-US" dirty="0" smtClean="0"/>
              <a:t>+)  </a:t>
            </a:r>
          </a:p>
          <a:p>
            <a:pPr lvl="1"/>
            <a:endParaRPr lang="en-US" dirty="0" smtClean="0"/>
          </a:p>
          <a:p>
            <a:endParaRPr lang="en-US" dirty="0"/>
          </a:p>
        </p:txBody>
      </p:sp>
      <p:sp>
        <p:nvSpPr>
          <p:cNvPr id="6" name="TextBox 5"/>
          <p:cNvSpPr txBox="1"/>
          <p:nvPr/>
        </p:nvSpPr>
        <p:spPr>
          <a:xfrm>
            <a:off x="3505200" y="3866238"/>
            <a:ext cx="2286000" cy="2031325"/>
          </a:xfrm>
          <a:prstGeom prst="rect">
            <a:avLst/>
          </a:prstGeom>
          <a:noFill/>
          <a:ln>
            <a:solidFill>
              <a:schemeClr val="bg1">
                <a:lumMod val="50000"/>
              </a:schemeClr>
            </a:solidFill>
          </a:ln>
        </p:spPr>
        <p:txBody>
          <a:bodyPr wrap="square" rtlCol="0">
            <a:spAutoFit/>
          </a:bodyPr>
          <a:lstStyle/>
          <a:p>
            <a:r>
              <a:rPr lang="en-US" dirty="0" smtClean="0"/>
              <a:t>P(iPhone+ |email+)</a:t>
            </a:r>
          </a:p>
          <a:p>
            <a:endParaRPr lang="en-US" dirty="0" smtClean="0"/>
          </a:p>
          <a:p>
            <a:r>
              <a:rPr lang="en-US" dirty="0" smtClean="0"/>
              <a:t>P(iPhone- |email+)</a:t>
            </a:r>
          </a:p>
          <a:p>
            <a:endParaRPr lang="en-US" dirty="0" smtClean="0"/>
          </a:p>
          <a:p>
            <a:r>
              <a:rPr lang="en-US" dirty="0" smtClean="0"/>
              <a:t>P(BB+ |email+)</a:t>
            </a:r>
          </a:p>
          <a:p>
            <a:endParaRPr lang="en-US" dirty="0" smtClean="0"/>
          </a:p>
          <a:p>
            <a:r>
              <a:rPr lang="en-US" dirty="0" smtClean="0"/>
              <a:t>P(BB- |email+)</a:t>
            </a:r>
          </a:p>
          <a:p>
            <a:endParaRPr lang="en-US" dirty="0"/>
          </a:p>
        </p:txBody>
      </p:sp>
      <p:sp>
        <p:nvSpPr>
          <p:cNvPr id="7" name="Slide Number Placeholder 6"/>
          <p:cNvSpPr>
            <a:spLocks noGrp="1"/>
          </p:cNvSpPr>
          <p:nvPr>
            <p:ph type="sldNum" sz="quarter" idx="15"/>
          </p:nvPr>
        </p:nvSpPr>
        <p:spPr/>
        <p:txBody>
          <a:bodyPr/>
          <a:lstStyle/>
          <a:p>
            <a:fld id="{001AEB1B-619C-E741-908C-AF8E12DD8BD8}" type="slidenum">
              <a:rPr lang="en-US" smtClean="0"/>
              <a:pPr/>
              <a:t>108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Methodology: Learning associations </a:t>
            </a:r>
            <a:br>
              <a:rPr lang="en-US" dirty="0" smtClean="0"/>
            </a:br>
            <a:endParaRPr lang="en-US" dirty="0"/>
          </a:p>
        </p:txBody>
      </p:sp>
      <p:sp>
        <p:nvSpPr>
          <p:cNvPr id="7" name="Rectangle 6"/>
          <p:cNvSpPr/>
          <p:nvPr/>
        </p:nvSpPr>
        <p:spPr>
          <a:xfrm>
            <a:off x="1981200" y="2057400"/>
            <a:ext cx="1219200" cy="1447800"/>
          </a:xfrm>
          <a:prstGeom prst="rect">
            <a:avLst/>
          </a:prstGeom>
          <a:solidFill>
            <a:srgbClr val="CCFFCC"/>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rgbClr val="636C6C"/>
                </a:solidFill>
              </a:rPr>
              <a:t>Web search engine</a:t>
            </a:r>
            <a:endParaRPr lang="en-US" dirty="0">
              <a:solidFill>
                <a:srgbClr val="636C6C"/>
              </a:solidFill>
            </a:endParaRPr>
          </a:p>
        </p:txBody>
      </p:sp>
      <p:sp>
        <p:nvSpPr>
          <p:cNvPr id="8" name="TextBox 7"/>
          <p:cNvSpPr txBox="1"/>
          <p:nvPr/>
        </p:nvSpPr>
        <p:spPr>
          <a:xfrm>
            <a:off x="228600" y="2286000"/>
            <a:ext cx="1593471" cy="1077218"/>
          </a:xfrm>
          <a:prstGeom prst="rect">
            <a:avLst/>
          </a:prstGeom>
          <a:noFill/>
        </p:spPr>
        <p:txBody>
          <a:bodyPr wrap="none" rtlCol="0">
            <a:spAutoFit/>
          </a:bodyPr>
          <a:lstStyle/>
          <a:p>
            <a:r>
              <a:rPr lang="en-US" sz="1600" dirty="0" smtClean="0"/>
              <a:t>Debate title</a:t>
            </a:r>
          </a:p>
          <a:p>
            <a:endParaRPr lang="en-US" sz="1600" dirty="0" smtClean="0"/>
          </a:p>
          <a:p>
            <a:r>
              <a:rPr lang="en-US" sz="1600" dirty="0" smtClean="0"/>
              <a:t>Topic</a:t>
            </a:r>
            <a:r>
              <a:rPr lang="en-US" sz="1600" baseline="-25000" dirty="0" smtClean="0"/>
              <a:t>1 </a:t>
            </a:r>
            <a:r>
              <a:rPr lang="en-US" sz="1600" dirty="0" smtClean="0"/>
              <a:t>= iPhone</a:t>
            </a:r>
            <a:endParaRPr lang="en-US" sz="1600" baseline="-25000" dirty="0" smtClean="0"/>
          </a:p>
          <a:p>
            <a:r>
              <a:rPr lang="en-US" sz="1600" dirty="0" smtClean="0"/>
              <a:t>Topic</a:t>
            </a:r>
            <a:r>
              <a:rPr lang="en-US" sz="1600" baseline="-25000" dirty="0" smtClean="0"/>
              <a:t>2 </a:t>
            </a:r>
            <a:r>
              <a:rPr lang="en-US" sz="1600" dirty="0" smtClean="0"/>
              <a:t>= BB</a:t>
            </a:r>
            <a:endParaRPr lang="en-US" sz="1600" baseline="-25000" dirty="0"/>
          </a:p>
        </p:txBody>
      </p:sp>
      <p:sp>
        <p:nvSpPr>
          <p:cNvPr id="9" name="TextBox 8"/>
          <p:cNvSpPr txBox="1"/>
          <p:nvPr/>
        </p:nvSpPr>
        <p:spPr>
          <a:xfrm>
            <a:off x="3733800" y="2362200"/>
            <a:ext cx="1676400" cy="830997"/>
          </a:xfrm>
          <a:prstGeom prst="rect">
            <a:avLst/>
          </a:prstGeom>
          <a:noFill/>
          <a:ln>
            <a:solidFill>
              <a:schemeClr val="bg1">
                <a:lumMod val="50000"/>
              </a:schemeClr>
            </a:solidFill>
          </a:ln>
        </p:spPr>
        <p:txBody>
          <a:bodyPr wrap="square" rtlCol="0">
            <a:spAutoFit/>
          </a:bodyPr>
          <a:lstStyle/>
          <a:p>
            <a:r>
              <a:rPr lang="en-US" sz="1600" dirty="0" smtClean="0"/>
              <a:t>Weblogs containing both topics</a:t>
            </a:r>
            <a:endParaRPr lang="en-US" sz="1600" dirty="0"/>
          </a:p>
        </p:txBody>
      </p:sp>
      <p:sp>
        <p:nvSpPr>
          <p:cNvPr id="10" name="Rectangle 9"/>
          <p:cNvSpPr/>
          <p:nvPr/>
        </p:nvSpPr>
        <p:spPr>
          <a:xfrm>
            <a:off x="5791200" y="2057400"/>
            <a:ext cx="533400" cy="1447800"/>
          </a:xfrm>
          <a:prstGeom prst="rect">
            <a:avLst/>
          </a:prstGeom>
          <a:solidFill>
            <a:srgbClr val="CCFFCC"/>
          </a:solidFill>
        </p:spPr>
        <p:style>
          <a:lnRef idx="1">
            <a:schemeClr val="accent2"/>
          </a:lnRef>
          <a:fillRef idx="3">
            <a:schemeClr val="accent2"/>
          </a:fillRef>
          <a:effectRef idx="2">
            <a:schemeClr val="accent2"/>
          </a:effectRef>
          <a:fontRef idx="minor">
            <a:schemeClr val="lt1"/>
          </a:fontRef>
        </p:style>
        <p:txBody>
          <a:bodyPr vert="vert270" rtlCol="0" anchor="ctr"/>
          <a:lstStyle/>
          <a:p>
            <a:pPr algn="ctr"/>
            <a:r>
              <a:rPr lang="en-US" dirty="0" smtClean="0">
                <a:solidFill>
                  <a:srgbClr val="636C6C"/>
                </a:solidFill>
              </a:rPr>
              <a:t>Parser</a:t>
            </a:r>
            <a:endParaRPr lang="en-US" dirty="0">
              <a:solidFill>
                <a:srgbClr val="636C6C"/>
              </a:solidFill>
            </a:endParaRPr>
          </a:p>
        </p:txBody>
      </p:sp>
      <p:sp>
        <p:nvSpPr>
          <p:cNvPr id="11" name="TextBox 10"/>
          <p:cNvSpPr txBox="1"/>
          <p:nvPr/>
        </p:nvSpPr>
        <p:spPr>
          <a:xfrm>
            <a:off x="6781800" y="2488912"/>
            <a:ext cx="1676400" cy="584776"/>
          </a:xfrm>
          <a:prstGeom prst="rect">
            <a:avLst/>
          </a:prstGeom>
          <a:noFill/>
          <a:ln>
            <a:solidFill>
              <a:schemeClr val="bg1">
                <a:lumMod val="50000"/>
              </a:schemeClr>
            </a:solidFill>
          </a:ln>
        </p:spPr>
        <p:txBody>
          <a:bodyPr wrap="square" rtlCol="0">
            <a:spAutoFit/>
          </a:bodyPr>
          <a:lstStyle/>
          <a:p>
            <a:r>
              <a:rPr lang="en-US" sz="1600" dirty="0" smtClean="0"/>
              <a:t>Parsed web documents</a:t>
            </a:r>
            <a:endParaRPr lang="en-US" sz="1600" dirty="0"/>
          </a:p>
        </p:txBody>
      </p:sp>
      <p:sp>
        <p:nvSpPr>
          <p:cNvPr id="12" name="Rectangle 11"/>
          <p:cNvSpPr/>
          <p:nvPr/>
        </p:nvSpPr>
        <p:spPr>
          <a:xfrm>
            <a:off x="2190553" y="4152901"/>
            <a:ext cx="1219200" cy="1447800"/>
          </a:xfrm>
          <a:prstGeom prst="rect">
            <a:avLst/>
          </a:prstGeom>
          <a:solidFill>
            <a:srgbClr val="CCFFCC"/>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rgbClr val="636C6C"/>
                </a:solidFill>
              </a:rPr>
              <a:t>Opinion-target pairing</a:t>
            </a:r>
            <a:endParaRPr lang="en-US" dirty="0">
              <a:solidFill>
                <a:srgbClr val="636C6C"/>
              </a:solidFill>
            </a:endParaRPr>
          </a:p>
        </p:txBody>
      </p:sp>
      <p:sp>
        <p:nvSpPr>
          <p:cNvPr id="13" name="Rectangle 12"/>
          <p:cNvSpPr/>
          <p:nvPr/>
        </p:nvSpPr>
        <p:spPr>
          <a:xfrm>
            <a:off x="201706" y="3810000"/>
            <a:ext cx="1239838" cy="533400"/>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rgbClr val="636C6C"/>
                </a:solidFill>
              </a:rPr>
              <a:t>Lexicon</a:t>
            </a:r>
            <a:endParaRPr lang="en-US" sz="1600" dirty="0">
              <a:solidFill>
                <a:srgbClr val="636C6C"/>
              </a:solidFill>
            </a:endParaRPr>
          </a:p>
        </p:txBody>
      </p:sp>
      <p:sp>
        <p:nvSpPr>
          <p:cNvPr id="14" name="Rectangle 13"/>
          <p:cNvSpPr/>
          <p:nvPr/>
        </p:nvSpPr>
        <p:spPr>
          <a:xfrm>
            <a:off x="304800" y="5486400"/>
            <a:ext cx="1239838" cy="533400"/>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rgbClr val="636C6C"/>
                </a:solidFill>
              </a:rPr>
              <a:t>Syntactic Rules</a:t>
            </a:r>
            <a:endParaRPr lang="en-US" sz="1600" dirty="0">
              <a:solidFill>
                <a:srgbClr val="636C6C"/>
              </a:solidFill>
            </a:endParaRPr>
          </a:p>
        </p:txBody>
      </p:sp>
      <p:sp>
        <p:nvSpPr>
          <p:cNvPr id="15" name="TextBox 14"/>
          <p:cNvSpPr txBox="1"/>
          <p:nvPr/>
        </p:nvSpPr>
        <p:spPr>
          <a:xfrm>
            <a:off x="3581400" y="4584413"/>
            <a:ext cx="1676400" cy="584776"/>
          </a:xfrm>
          <a:prstGeom prst="rect">
            <a:avLst/>
          </a:prstGeom>
          <a:noFill/>
          <a:ln>
            <a:solidFill>
              <a:schemeClr val="bg1">
                <a:lumMod val="50000"/>
              </a:schemeClr>
            </a:solidFill>
          </a:ln>
        </p:spPr>
        <p:txBody>
          <a:bodyPr wrap="square" rtlCol="0">
            <a:spAutoFit/>
          </a:bodyPr>
          <a:lstStyle/>
          <a:p>
            <a:r>
              <a:rPr lang="en-US" sz="1600" dirty="0" smtClean="0"/>
              <a:t>I like email = </a:t>
            </a:r>
          </a:p>
          <a:p>
            <a:r>
              <a:rPr lang="en-US" sz="1600" dirty="0" smtClean="0"/>
              <a:t>email+</a:t>
            </a:r>
          </a:p>
          <a:p>
            <a:endParaRPr lang="en-US" sz="1600" dirty="0"/>
          </a:p>
        </p:txBody>
      </p:sp>
      <p:sp>
        <p:nvSpPr>
          <p:cNvPr id="16" name="Rectangle 15"/>
          <p:cNvSpPr/>
          <p:nvPr/>
        </p:nvSpPr>
        <p:spPr>
          <a:xfrm>
            <a:off x="5486400" y="4154489"/>
            <a:ext cx="1219200" cy="1447800"/>
          </a:xfrm>
          <a:prstGeom prst="rect">
            <a:avLst/>
          </a:prstGeom>
          <a:solidFill>
            <a:srgbClr val="CCFFCC"/>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rgbClr val="636C6C"/>
                </a:solidFill>
              </a:rPr>
              <a:t>Associations with topic-polarity</a:t>
            </a:r>
            <a:endParaRPr lang="en-US" dirty="0">
              <a:solidFill>
                <a:srgbClr val="636C6C"/>
              </a:solidFill>
            </a:endParaRPr>
          </a:p>
        </p:txBody>
      </p:sp>
      <p:sp>
        <p:nvSpPr>
          <p:cNvPr id="17" name="TextBox 16"/>
          <p:cNvSpPr txBox="1"/>
          <p:nvPr/>
        </p:nvSpPr>
        <p:spPr>
          <a:xfrm>
            <a:off x="6858000" y="3810000"/>
            <a:ext cx="2286000" cy="2031325"/>
          </a:xfrm>
          <a:prstGeom prst="rect">
            <a:avLst/>
          </a:prstGeom>
          <a:noFill/>
          <a:ln>
            <a:solidFill>
              <a:schemeClr val="bg1">
                <a:lumMod val="50000"/>
              </a:schemeClr>
            </a:solidFill>
          </a:ln>
        </p:spPr>
        <p:txBody>
          <a:bodyPr wrap="square" rtlCol="0">
            <a:spAutoFit/>
          </a:bodyPr>
          <a:lstStyle/>
          <a:p>
            <a:r>
              <a:rPr lang="en-US" dirty="0" smtClean="0"/>
              <a:t>P(iPhone- |email+)</a:t>
            </a:r>
          </a:p>
          <a:p>
            <a:endParaRPr lang="en-US" dirty="0" smtClean="0"/>
          </a:p>
          <a:p>
            <a:r>
              <a:rPr lang="en-US" dirty="0" smtClean="0"/>
              <a:t>P(BB- |email+)</a:t>
            </a:r>
          </a:p>
          <a:p>
            <a:endParaRPr lang="en-US" dirty="0" smtClean="0"/>
          </a:p>
          <a:p>
            <a:r>
              <a:rPr lang="en-US" dirty="0" smtClean="0"/>
              <a:t>P(iPhone+ |email+)</a:t>
            </a:r>
          </a:p>
          <a:p>
            <a:endParaRPr lang="en-US" dirty="0" smtClean="0"/>
          </a:p>
          <a:p>
            <a:r>
              <a:rPr lang="en-US" dirty="0" smtClean="0"/>
              <a:t>P(BB+ |email+)</a:t>
            </a:r>
          </a:p>
          <a:p>
            <a:endParaRPr lang="en-US" dirty="0"/>
          </a:p>
        </p:txBody>
      </p:sp>
      <p:cxnSp>
        <p:nvCxnSpPr>
          <p:cNvPr id="19" name="Straight Arrow Connector 18"/>
          <p:cNvCxnSpPr>
            <a:stCxn id="8" idx="3"/>
            <a:endCxn id="7" idx="1"/>
          </p:cNvCxnSpPr>
          <p:nvPr/>
        </p:nvCxnSpPr>
        <p:spPr>
          <a:xfrm flipV="1">
            <a:off x="1822071" y="2781300"/>
            <a:ext cx="159129" cy="433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7" idx="3"/>
            <a:endCxn id="9" idx="1"/>
          </p:cNvCxnSpPr>
          <p:nvPr/>
        </p:nvCxnSpPr>
        <p:spPr>
          <a:xfrm flipV="1">
            <a:off x="3200400" y="2777699"/>
            <a:ext cx="533400" cy="36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9" idx="3"/>
            <a:endCxn id="10" idx="1"/>
          </p:cNvCxnSpPr>
          <p:nvPr/>
        </p:nvCxnSpPr>
        <p:spPr>
          <a:xfrm>
            <a:off x="5410200" y="2777699"/>
            <a:ext cx="381000" cy="36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10" idx="3"/>
            <a:endCxn id="11" idx="1"/>
          </p:cNvCxnSpPr>
          <p:nvPr/>
        </p:nvCxnSpPr>
        <p:spPr>
          <a:xfrm>
            <a:off x="6324600" y="27813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11" idx="2"/>
            <a:endCxn id="12" idx="0"/>
          </p:cNvCxnSpPr>
          <p:nvPr/>
        </p:nvCxnSpPr>
        <p:spPr>
          <a:xfrm rot="5400000">
            <a:off x="4670471" y="1203371"/>
            <a:ext cx="1079213" cy="4819847"/>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5" name="Elbow Connector 34"/>
          <p:cNvCxnSpPr>
            <a:stCxn id="13" idx="3"/>
            <a:endCxn id="12" idx="1"/>
          </p:cNvCxnSpPr>
          <p:nvPr/>
        </p:nvCxnSpPr>
        <p:spPr>
          <a:xfrm>
            <a:off x="1441544" y="4076700"/>
            <a:ext cx="749009" cy="800101"/>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 name="Elbow Connector 38"/>
          <p:cNvCxnSpPr>
            <a:stCxn id="14" idx="3"/>
            <a:endCxn id="12" idx="1"/>
          </p:cNvCxnSpPr>
          <p:nvPr/>
        </p:nvCxnSpPr>
        <p:spPr>
          <a:xfrm flipV="1">
            <a:off x="1544638" y="4876801"/>
            <a:ext cx="645915" cy="876299"/>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201706" y="4444424"/>
            <a:ext cx="1239838" cy="584776"/>
          </a:xfrm>
          <a:prstGeom prst="rect">
            <a:avLst/>
          </a:prstGeom>
          <a:noFill/>
          <a:ln>
            <a:solidFill>
              <a:schemeClr val="bg1">
                <a:lumMod val="50000"/>
              </a:schemeClr>
            </a:solidFill>
          </a:ln>
        </p:spPr>
        <p:txBody>
          <a:bodyPr wrap="square" rtlCol="0">
            <a:spAutoFit/>
          </a:bodyPr>
          <a:lstStyle/>
          <a:p>
            <a:r>
              <a:rPr lang="en-US" sz="1600" dirty="0" smtClean="0"/>
              <a:t>like = +</a:t>
            </a:r>
          </a:p>
          <a:p>
            <a:r>
              <a:rPr lang="en-US" sz="1600" dirty="0" smtClean="0"/>
              <a:t>hate = -</a:t>
            </a:r>
          </a:p>
          <a:p>
            <a:endParaRPr lang="en-US" sz="1600" dirty="0"/>
          </a:p>
        </p:txBody>
      </p:sp>
      <p:cxnSp>
        <p:nvCxnSpPr>
          <p:cNvPr id="42" name="Straight Arrow Connector 41"/>
          <p:cNvCxnSpPr>
            <a:stCxn id="12" idx="3"/>
            <a:endCxn id="15" idx="1"/>
          </p:cNvCxnSpPr>
          <p:nvPr/>
        </p:nvCxnSpPr>
        <p:spPr>
          <a:xfrm>
            <a:off x="3409753" y="4876801"/>
            <a:ext cx="171647"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stCxn id="15" idx="3"/>
            <a:endCxn id="16" idx="1"/>
          </p:cNvCxnSpPr>
          <p:nvPr/>
        </p:nvCxnSpPr>
        <p:spPr>
          <a:xfrm>
            <a:off x="5257800" y="4876801"/>
            <a:ext cx="228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stCxn id="16" idx="3"/>
            <a:endCxn id="17" idx="1"/>
          </p:cNvCxnSpPr>
          <p:nvPr/>
        </p:nvCxnSpPr>
        <p:spPr>
          <a:xfrm flipV="1">
            <a:off x="6705600" y="4825663"/>
            <a:ext cx="152400" cy="527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Slide Number Placeholder 26"/>
          <p:cNvSpPr>
            <a:spLocks noGrp="1"/>
          </p:cNvSpPr>
          <p:nvPr>
            <p:ph type="sldNum" sz="quarter" idx="15"/>
          </p:nvPr>
        </p:nvSpPr>
        <p:spPr/>
        <p:txBody>
          <a:bodyPr/>
          <a:lstStyle/>
          <a:p>
            <a:fld id="{001AEB1B-619C-E741-908C-AF8E12DD8BD8}" type="slidenum">
              <a:rPr lang="en-US" smtClean="0"/>
              <a:pPr/>
              <a:t>109</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p:txBody>
          <a:bodyPr/>
          <a:lstStyle/>
          <a:p>
            <a:r>
              <a:rPr lang="en-US" i="1"/>
              <a:t>Why?</a:t>
            </a:r>
            <a:r>
              <a:rPr lang="en-US"/>
              <a:t> </a:t>
            </a:r>
            <a:r>
              <a:rPr lang="en-US" i="1"/>
              <a:t>Product Review Mining</a:t>
            </a:r>
          </a:p>
        </p:txBody>
      </p:sp>
      <p:sp>
        <p:nvSpPr>
          <p:cNvPr id="35843" name="Content Placeholder 2"/>
          <p:cNvSpPr>
            <a:spLocks noGrp="1"/>
          </p:cNvSpPr>
          <p:nvPr>
            <p:ph sz="quarter" idx="4294967295"/>
          </p:nvPr>
        </p:nvSpPr>
        <p:spPr/>
        <p:txBody>
          <a:bodyPr/>
          <a:lstStyle/>
          <a:p>
            <a:pPr marL="273050" indent="-273050" defTabSz="914400">
              <a:spcBef>
                <a:spcPct val="20000"/>
              </a:spcBef>
              <a:buClr>
                <a:srgbClr val="000000"/>
              </a:buClr>
              <a:buSzPct val="100000"/>
              <a:buFont typeface="Times New Roman" charset="0"/>
              <a:buChar char="•"/>
            </a:pPr>
            <a:r>
              <a:rPr lang="en-US">
                <a:solidFill>
                  <a:srgbClr val="990099"/>
                </a:solidFill>
              </a:rPr>
              <a:t>Determine if the given product/movie review is positive or negative</a:t>
            </a:r>
          </a:p>
          <a:p>
            <a:pPr marL="914400" lvl="2" indent="-182563" defTabSz="914400">
              <a:spcBef>
                <a:spcPct val="20000"/>
              </a:spcBef>
              <a:buFont typeface="Times New Roman" charset="0"/>
              <a:buChar char="•"/>
            </a:pPr>
            <a:r>
              <a:rPr lang="en-US"/>
              <a:t>“… was billed as a suspense thriller along the lines of Hitchcock ..... the problem here is that writing has failed some very capable actors ....”</a:t>
            </a:r>
          </a:p>
          <a:p>
            <a:pPr marL="914400" lvl="2" indent="-182563" defTabSz="914400">
              <a:spcBef>
                <a:spcPct val="20000"/>
              </a:spcBef>
              <a:buFont typeface="Times New Roman" charset="0"/>
              <a:buChar char="•"/>
            </a:pPr>
            <a:r>
              <a:rPr lang="en-US"/>
              <a:t> “The last half of the film is very well done . Another thing that carries this film are the superb performances ... is a very entertaining and suspenseful film...”  </a:t>
            </a:r>
          </a:p>
          <a:p>
            <a:pPr marL="914400" lvl="2" indent="-182563" defTabSz="914400">
              <a:spcBef>
                <a:spcPct val="20000"/>
              </a:spcBef>
              <a:buFont typeface="Times New Roman" charset="0"/>
              <a:buNone/>
            </a:pPr>
            <a:r>
              <a:rPr lang="en-US"/>
              <a:t> </a:t>
            </a:r>
          </a:p>
          <a:p>
            <a:pPr marL="273050" indent="-273050" defTabSz="914400">
              <a:spcBef>
                <a:spcPct val="20000"/>
              </a:spcBef>
              <a:buClr>
                <a:srgbClr val="000000"/>
              </a:buClr>
              <a:buSzPct val="100000"/>
              <a:buFont typeface="Times New Roman" charset="0"/>
              <a:buChar char="•"/>
            </a:pPr>
            <a:endParaRPr lang="en-US" sz="2400"/>
          </a:p>
        </p:txBody>
      </p:sp>
      <p:grpSp>
        <p:nvGrpSpPr>
          <p:cNvPr id="2" name="Line Callout 2 5"/>
          <p:cNvGrpSpPr>
            <a:grpSpLocks/>
          </p:cNvGrpSpPr>
          <p:nvPr/>
        </p:nvGrpSpPr>
        <p:grpSpPr bwMode="auto">
          <a:xfrm>
            <a:off x="3962400" y="2057400"/>
            <a:ext cx="4273550" cy="901700"/>
            <a:chOff x="2200" y="1847"/>
            <a:chExt cx="2692" cy="568"/>
          </a:xfrm>
        </p:grpSpPr>
        <p:pic>
          <p:nvPicPr>
            <p:cNvPr id="35848" name="Line Callout 2 5"/>
            <p:cNvPicPr>
              <a:picLocks noChangeArrowheads="1"/>
            </p:cNvPicPr>
            <p:nvPr/>
          </p:nvPicPr>
          <p:blipFill>
            <a:blip r:embed="rId3"/>
            <a:srcRect/>
            <a:stretch>
              <a:fillRect/>
            </a:stretch>
          </p:blipFill>
          <p:spPr bwMode="auto">
            <a:xfrm>
              <a:off x="2200" y="1847"/>
              <a:ext cx="2692" cy="568"/>
            </a:xfrm>
            <a:prstGeom prst="rect">
              <a:avLst/>
            </a:prstGeom>
            <a:noFill/>
            <a:ln w="9525">
              <a:noFill/>
              <a:miter lim="800000"/>
              <a:headEnd/>
              <a:tailEnd/>
            </a:ln>
          </p:spPr>
        </p:pic>
        <p:sp>
          <p:nvSpPr>
            <p:cNvPr id="35849" name="Text Box 6"/>
            <p:cNvSpPr txBox="1">
              <a:spLocks noChangeArrowheads="1"/>
            </p:cNvSpPr>
            <p:nvPr/>
          </p:nvSpPr>
          <p:spPr bwMode="auto">
            <a:xfrm>
              <a:off x="3072" y="1872"/>
              <a:ext cx="1776" cy="432"/>
            </a:xfrm>
            <a:prstGeom prst="rect">
              <a:avLst/>
            </a:prstGeom>
            <a:noFill/>
            <a:ln w="9525">
              <a:noFill/>
              <a:miter lim="800000"/>
              <a:headEnd/>
              <a:tailEnd/>
            </a:ln>
          </p:spPr>
          <p:txBody>
            <a:bodyPr anchor="ctr">
              <a:prstTxWarp prst="textNoShape">
                <a:avLst/>
              </a:prstTxWarp>
            </a:bodyPr>
            <a:lstStyle/>
            <a:p>
              <a:pPr algn="ctr" defTabSz="457200" eaLnBrk="1" hangingPunct="1"/>
              <a:r>
                <a:rPr lang="en-US" sz="1800" i="0">
                  <a:latin typeface="Century Schoolbook" charset="0"/>
                </a:rPr>
                <a:t>Negative review</a:t>
              </a:r>
            </a:p>
          </p:txBody>
        </p:sp>
      </p:grpSp>
      <p:sp>
        <p:nvSpPr>
          <p:cNvPr id="7" name="Line Callout 2 6"/>
          <p:cNvSpPr/>
          <p:nvPr/>
        </p:nvSpPr>
        <p:spPr>
          <a:xfrm>
            <a:off x="5684838" y="4895850"/>
            <a:ext cx="2819400" cy="685800"/>
          </a:xfrm>
          <a:prstGeom prst="borderCallout2">
            <a:avLst>
              <a:gd name="adj1" fmla="val 18750"/>
              <a:gd name="adj2" fmla="val -8333"/>
              <a:gd name="adj3" fmla="val 18750"/>
              <a:gd name="adj4" fmla="val -16667"/>
              <a:gd name="adj5" fmla="val -18351"/>
              <a:gd name="adj6" fmla="val -53522"/>
            </a:avLst>
          </a:prstGeom>
        </p:spPr>
        <p:style>
          <a:lnRef idx="1">
            <a:schemeClr val="accent3"/>
          </a:lnRef>
          <a:fillRef idx="2">
            <a:schemeClr val="accent3"/>
          </a:fillRef>
          <a:effectRef idx="1">
            <a:schemeClr val="accent3"/>
          </a:effectRef>
          <a:fontRef idx="minor">
            <a:schemeClr val="dk1"/>
          </a:fontRef>
        </p:style>
        <p:txBody>
          <a:bodyPr anchor="ctr">
            <a:prstTxWarp prst="textNoShape">
              <a:avLst/>
            </a:prstTxWarp>
          </a:bodyPr>
          <a:lstStyle/>
          <a:p>
            <a:pPr algn="ctr" defTabSz="457200" eaLnBrk="1" hangingPunct="1">
              <a:defRPr/>
            </a:pPr>
            <a:r>
              <a:rPr lang="en-US" sz="1800" i="0">
                <a:solidFill>
                  <a:srgbClr val="000000"/>
                </a:solidFill>
                <a:latin typeface="Century Schoolbook" charset="0"/>
                <a:ea typeface="ＭＳ Ｐゴシック" charset="-128"/>
                <a:cs typeface="ＭＳ Ｐゴシック" charset="-128"/>
              </a:rPr>
              <a:t>Positive review</a:t>
            </a:r>
          </a:p>
        </p:txBody>
      </p:sp>
      <p:pic>
        <p:nvPicPr>
          <p:cNvPr id="35846" name="Picture 7"/>
          <p:cNvPicPr>
            <a:picLocks noChangeAspect="1"/>
          </p:cNvPicPr>
          <p:nvPr/>
        </p:nvPicPr>
        <p:blipFill>
          <a:blip r:embed="rId4"/>
          <a:srcRect/>
          <a:stretch>
            <a:fillRect/>
          </a:stretch>
        </p:blipFill>
        <p:spPr bwMode="auto">
          <a:xfrm>
            <a:off x="4843463" y="3079750"/>
            <a:ext cx="642937" cy="654050"/>
          </a:xfrm>
          <a:prstGeom prst="rect">
            <a:avLst/>
          </a:prstGeom>
          <a:noFill/>
          <a:ln w="9525">
            <a:noFill/>
            <a:miter lim="800000"/>
            <a:headEnd/>
            <a:tailEnd/>
          </a:ln>
        </p:spPr>
      </p:pic>
      <p:pic>
        <p:nvPicPr>
          <p:cNvPr id="35847" name="Picture 8"/>
          <p:cNvPicPr>
            <a:picLocks noChangeAspect="1"/>
          </p:cNvPicPr>
          <p:nvPr/>
        </p:nvPicPr>
        <p:blipFill>
          <a:blip r:embed="rId4"/>
          <a:srcRect/>
          <a:stretch>
            <a:fillRect/>
          </a:stretch>
        </p:blipFill>
        <p:spPr bwMode="auto">
          <a:xfrm>
            <a:off x="5638800" y="4953000"/>
            <a:ext cx="642938" cy="6540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6858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Blackberry+</a:t>
            </a:r>
            <a:endParaRPr lang="en-US" sz="2400" dirty="0">
              <a:solidFill>
                <a:schemeClr val="tx1"/>
              </a:solidFill>
            </a:endParaRPr>
          </a:p>
        </p:txBody>
      </p:sp>
      <p:sp>
        <p:nvSpPr>
          <p:cNvPr id="5" name="Rectangle 4"/>
          <p:cNvSpPr/>
          <p:nvPr/>
        </p:nvSpPr>
        <p:spPr>
          <a:xfrm>
            <a:off x="54102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Blackberry-</a:t>
            </a:r>
            <a:endParaRPr lang="en-US" sz="2400" dirty="0">
              <a:solidFill>
                <a:schemeClr val="tx1"/>
              </a:solidFill>
            </a:endParaRPr>
          </a:p>
        </p:txBody>
      </p:sp>
      <p:sp>
        <p:nvSpPr>
          <p:cNvPr id="6" name="Rectangle 5"/>
          <p:cNvSpPr/>
          <p:nvPr/>
        </p:nvSpPr>
        <p:spPr>
          <a:xfrm>
            <a:off x="7620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iPhone-</a:t>
            </a:r>
            <a:endParaRPr lang="en-US" sz="2400" dirty="0">
              <a:solidFill>
                <a:schemeClr val="tx1"/>
              </a:solidFill>
            </a:endParaRPr>
          </a:p>
        </p:txBody>
      </p:sp>
      <p:sp>
        <p:nvSpPr>
          <p:cNvPr id="7" name="Rectangle 6"/>
          <p:cNvSpPr/>
          <p:nvPr/>
        </p:nvSpPr>
        <p:spPr>
          <a:xfrm>
            <a:off x="54102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iPhone+</a:t>
            </a:r>
            <a:endParaRPr lang="en-US" sz="2400" dirty="0">
              <a:solidFill>
                <a:schemeClr val="tx1"/>
              </a:solidFill>
            </a:endParaRPr>
          </a:p>
        </p:txBody>
      </p:sp>
      <p:sp>
        <p:nvSpPr>
          <p:cNvPr id="8" name="Rectangle 7"/>
          <p:cNvSpPr/>
          <p:nvPr/>
        </p:nvSpPr>
        <p:spPr>
          <a:xfrm>
            <a:off x="2971800" y="28956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Keyboard+</a:t>
            </a:r>
            <a:endParaRPr lang="en-US" sz="2400" dirty="0">
              <a:solidFill>
                <a:schemeClr val="tx1"/>
              </a:solidFill>
            </a:endParaRPr>
          </a:p>
        </p:txBody>
      </p:sp>
      <p:cxnSp>
        <p:nvCxnSpPr>
          <p:cNvPr id="25" name="Shape 24"/>
          <p:cNvCxnSpPr>
            <a:stCxn id="8" idx="2"/>
            <a:endCxn id="5" idx="1"/>
          </p:cNvCxnSpPr>
          <p:nvPr/>
        </p:nvCxnSpPr>
        <p:spPr>
          <a:xfrm rot="16200000" flipH="1">
            <a:off x="4286250" y="3905250"/>
            <a:ext cx="1219200" cy="1028700"/>
          </a:xfrm>
          <a:prstGeom prst="bentConnector2">
            <a:avLst/>
          </a:prstGeom>
          <a:ln w="28448"/>
        </p:spPr>
        <p:style>
          <a:lnRef idx="2">
            <a:schemeClr val="accent1"/>
          </a:lnRef>
          <a:fillRef idx="0">
            <a:schemeClr val="accent1"/>
          </a:fillRef>
          <a:effectRef idx="1">
            <a:schemeClr val="accent1"/>
          </a:effectRef>
          <a:fontRef idx="minor">
            <a:schemeClr val="tx1"/>
          </a:fontRef>
        </p:style>
      </p:cxnSp>
      <p:cxnSp>
        <p:nvCxnSpPr>
          <p:cNvPr id="29" name="Shape 28"/>
          <p:cNvCxnSpPr>
            <a:stCxn id="8" idx="1"/>
            <a:endCxn id="6" idx="0"/>
          </p:cNvCxnSpPr>
          <p:nvPr/>
        </p:nvCxnSpPr>
        <p:spPr>
          <a:xfrm rot="10800000" flipV="1">
            <a:off x="2171700" y="3352800"/>
            <a:ext cx="800100" cy="1219200"/>
          </a:xfrm>
          <a:prstGeom prst="bentConnector2">
            <a:avLst/>
          </a:prstGeom>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4" idx="2"/>
            <a:endCxn id="8" idx="0"/>
          </p:cNvCxnSpPr>
          <p:nvPr/>
        </p:nvCxnSpPr>
        <p:spPr>
          <a:xfrm rot="16200000" flipH="1">
            <a:off x="2971800" y="1485900"/>
            <a:ext cx="533400" cy="2286000"/>
          </a:xfrm>
          <a:prstGeom prst="bentConnector3">
            <a:avLst>
              <a:gd name="adj1" fmla="val 50000"/>
            </a:avLst>
          </a:prstGeom>
          <a:ln w="27305"/>
        </p:spPr>
        <p:style>
          <a:lnRef idx="2">
            <a:schemeClr val="accent1"/>
          </a:lnRef>
          <a:fillRef idx="0">
            <a:schemeClr val="accent1"/>
          </a:fillRef>
          <a:effectRef idx="1">
            <a:schemeClr val="accent1"/>
          </a:effectRef>
          <a:fontRef idx="minor">
            <a:schemeClr val="tx1"/>
          </a:fontRef>
        </p:style>
      </p:cxnSp>
      <p:cxnSp>
        <p:nvCxnSpPr>
          <p:cNvPr id="33" name="Shape 32"/>
          <p:cNvCxnSpPr>
            <a:stCxn id="8" idx="3"/>
            <a:endCxn id="7" idx="2"/>
          </p:cNvCxnSpPr>
          <p:nvPr/>
        </p:nvCxnSpPr>
        <p:spPr>
          <a:xfrm flipV="1">
            <a:off x="5791200" y="2362200"/>
            <a:ext cx="1028700" cy="990600"/>
          </a:xfrm>
          <a:prstGeom prst="bentConnector2">
            <a:avLst/>
          </a:prstGeom>
          <a:ln w="27686"/>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3505200" y="2177534"/>
            <a:ext cx="762311" cy="369332"/>
          </a:xfrm>
          <a:prstGeom prst="rect">
            <a:avLst/>
          </a:prstGeom>
          <a:ln>
            <a:noFill/>
          </a:ln>
        </p:spPr>
        <p:style>
          <a:lnRef idx="2">
            <a:schemeClr val="accent3"/>
          </a:lnRef>
          <a:fillRef idx="1">
            <a:schemeClr val="lt1"/>
          </a:fillRef>
          <a:effectRef idx="0">
            <a:schemeClr val="accent3"/>
          </a:effectRef>
          <a:fontRef idx="minor">
            <a:schemeClr val="dk1"/>
          </a:fontRef>
        </p:style>
        <p:txBody>
          <a:bodyPr wrap="none" rtlCol="0">
            <a:spAutoFit/>
          </a:bodyPr>
          <a:lstStyle/>
          <a:p>
            <a:r>
              <a:rPr lang="en-US" dirty="0" smtClean="0">
                <a:solidFill>
                  <a:srgbClr val="C931E7"/>
                </a:solidFill>
              </a:rPr>
              <a:t>0.718</a:t>
            </a:r>
            <a:endParaRPr lang="en-US" dirty="0">
              <a:solidFill>
                <a:srgbClr val="C931E7"/>
              </a:solidFill>
            </a:endParaRPr>
          </a:p>
        </p:txBody>
      </p:sp>
      <p:sp>
        <p:nvSpPr>
          <p:cNvPr id="35" name="TextBox 34"/>
          <p:cNvSpPr txBox="1"/>
          <p:nvPr/>
        </p:nvSpPr>
        <p:spPr>
          <a:xfrm>
            <a:off x="1295400" y="4191000"/>
            <a:ext cx="476926" cy="369332"/>
          </a:xfrm>
          <a:prstGeom prst="rect">
            <a:avLst/>
          </a:prstGeom>
          <a:noFill/>
        </p:spPr>
        <p:txBody>
          <a:bodyPr wrap="none" rtlCol="0">
            <a:spAutoFit/>
          </a:bodyPr>
          <a:lstStyle/>
          <a:p>
            <a:r>
              <a:rPr lang="en-US" dirty="0" smtClean="0"/>
              <a:t>0.0</a:t>
            </a:r>
            <a:endParaRPr lang="en-US" dirty="0"/>
          </a:p>
        </p:txBody>
      </p:sp>
      <p:sp>
        <p:nvSpPr>
          <p:cNvPr id="36" name="TextBox 35"/>
          <p:cNvSpPr txBox="1"/>
          <p:nvPr/>
        </p:nvSpPr>
        <p:spPr>
          <a:xfrm>
            <a:off x="4381500" y="5257800"/>
            <a:ext cx="593920" cy="369332"/>
          </a:xfrm>
          <a:prstGeom prst="rect">
            <a:avLst/>
          </a:prstGeom>
          <a:noFill/>
        </p:spPr>
        <p:txBody>
          <a:bodyPr wrap="none" rtlCol="0">
            <a:spAutoFit/>
          </a:bodyPr>
          <a:lstStyle/>
          <a:p>
            <a:r>
              <a:rPr lang="en-US" dirty="0" smtClean="0"/>
              <a:t>0.12</a:t>
            </a:r>
            <a:endParaRPr lang="en-US" dirty="0"/>
          </a:p>
        </p:txBody>
      </p:sp>
      <p:sp>
        <p:nvSpPr>
          <p:cNvPr id="37" name="TextBox 36"/>
          <p:cNvSpPr txBox="1"/>
          <p:nvPr/>
        </p:nvSpPr>
        <p:spPr>
          <a:xfrm>
            <a:off x="6819900" y="3352800"/>
            <a:ext cx="593920" cy="369332"/>
          </a:xfrm>
          <a:prstGeom prst="rect">
            <a:avLst/>
          </a:prstGeom>
          <a:noFill/>
        </p:spPr>
        <p:txBody>
          <a:bodyPr wrap="none" rtlCol="0">
            <a:spAutoFit/>
          </a:bodyPr>
          <a:lstStyle/>
          <a:p>
            <a:r>
              <a:rPr lang="en-US" dirty="0" smtClean="0"/>
              <a:t>0.09</a:t>
            </a:r>
            <a:endParaRPr lang="en-US" dirty="0"/>
          </a:p>
        </p:txBody>
      </p:sp>
      <p:sp>
        <p:nvSpPr>
          <p:cNvPr id="15"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lvl="0" defTabSz="914400">
              <a:spcBef>
                <a:spcPct val="0"/>
              </a:spcBef>
              <a:defRPr/>
            </a:pPr>
            <a:r>
              <a:rPr lang="en-US" sz="3200" dirty="0" smtClean="0">
                <a:solidFill>
                  <a:schemeClr val="accent1"/>
                </a:solidFill>
              </a:rPr>
              <a:t>Associations learnt from web data</a:t>
            </a:r>
            <a:endParaRPr lang="en-US" sz="3200" dirty="0">
              <a:solidFill>
                <a:schemeClr val="accent1"/>
              </a:solidFill>
            </a:endParaRPr>
          </a:p>
        </p:txBody>
      </p:sp>
      <p:sp>
        <p:nvSpPr>
          <p:cNvPr id="17" name="Slide Number Placeholder 16"/>
          <p:cNvSpPr>
            <a:spLocks noGrp="1"/>
          </p:cNvSpPr>
          <p:nvPr>
            <p:ph type="sldNum" sz="quarter" idx="12"/>
          </p:nvPr>
        </p:nvSpPr>
        <p:spPr/>
        <p:txBody>
          <a:bodyPr/>
          <a:lstStyle/>
          <a:p>
            <a:fld id="{001AEB1B-619C-E741-908C-AF8E12DD8BD8}" type="slidenum">
              <a:rPr lang="en-US" smtClean="0"/>
              <a:pPr/>
              <a:t>110</a:t>
            </a:fld>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6858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Blackberry+</a:t>
            </a:r>
            <a:endParaRPr lang="en-US" sz="2400" dirty="0">
              <a:solidFill>
                <a:schemeClr val="tx1"/>
              </a:solidFill>
            </a:endParaRPr>
          </a:p>
        </p:txBody>
      </p:sp>
      <p:sp>
        <p:nvSpPr>
          <p:cNvPr id="5" name="Rectangle 4"/>
          <p:cNvSpPr/>
          <p:nvPr/>
        </p:nvSpPr>
        <p:spPr>
          <a:xfrm>
            <a:off x="54102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Blackberry-</a:t>
            </a:r>
            <a:endParaRPr lang="en-US" sz="2400" dirty="0">
              <a:solidFill>
                <a:schemeClr val="tx1"/>
              </a:solidFill>
            </a:endParaRPr>
          </a:p>
        </p:txBody>
      </p:sp>
      <p:sp>
        <p:nvSpPr>
          <p:cNvPr id="6" name="Rectangle 5"/>
          <p:cNvSpPr/>
          <p:nvPr/>
        </p:nvSpPr>
        <p:spPr>
          <a:xfrm>
            <a:off x="7620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iPhone-</a:t>
            </a:r>
            <a:endParaRPr lang="en-US" sz="2400" dirty="0">
              <a:solidFill>
                <a:schemeClr val="tx1"/>
              </a:solidFill>
            </a:endParaRPr>
          </a:p>
        </p:txBody>
      </p:sp>
      <p:sp>
        <p:nvSpPr>
          <p:cNvPr id="7" name="Rectangle 6"/>
          <p:cNvSpPr/>
          <p:nvPr/>
        </p:nvSpPr>
        <p:spPr>
          <a:xfrm>
            <a:off x="54102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iPhone+</a:t>
            </a:r>
            <a:endParaRPr lang="en-US" sz="2400" dirty="0">
              <a:solidFill>
                <a:schemeClr val="tx1"/>
              </a:solidFill>
            </a:endParaRPr>
          </a:p>
        </p:txBody>
      </p:sp>
      <p:sp>
        <p:nvSpPr>
          <p:cNvPr id="8" name="Rectangle 7"/>
          <p:cNvSpPr/>
          <p:nvPr/>
        </p:nvSpPr>
        <p:spPr>
          <a:xfrm>
            <a:off x="2971800" y="28956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Keyboard-</a:t>
            </a:r>
            <a:endParaRPr lang="en-US" sz="2400" dirty="0">
              <a:solidFill>
                <a:schemeClr val="tx1"/>
              </a:solidFill>
            </a:endParaRPr>
          </a:p>
        </p:txBody>
      </p:sp>
      <p:cxnSp>
        <p:nvCxnSpPr>
          <p:cNvPr id="25" name="Shape 24"/>
          <p:cNvCxnSpPr>
            <a:stCxn id="8" idx="2"/>
            <a:endCxn id="5" idx="1"/>
          </p:cNvCxnSpPr>
          <p:nvPr/>
        </p:nvCxnSpPr>
        <p:spPr>
          <a:xfrm rot="16200000" flipH="1">
            <a:off x="4286250" y="3905250"/>
            <a:ext cx="1219200" cy="1028700"/>
          </a:xfrm>
          <a:prstGeom prst="bentConnector2">
            <a:avLst/>
          </a:prstGeom>
          <a:ln w="25400"/>
        </p:spPr>
        <p:style>
          <a:lnRef idx="2">
            <a:schemeClr val="accent1"/>
          </a:lnRef>
          <a:fillRef idx="0">
            <a:schemeClr val="accent1"/>
          </a:fillRef>
          <a:effectRef idx="1">
            <a:schemeClr val="accent1"/>
          </a:effectRef>
          <a:fontRef idx="minor">
            <a:schemeClr val="tx1"/>
          </a:fontRef>
        </p:style>
      </p:cxnSp>
      <p:cxnSp>
        <p:nvCxnSpPr>
          <p:cNvPr id="29" name="Shape 28"/>
          <p:cNvCxnSpPr>
            <a:stCxn id="8" idx="1"/>
            <a:endCxn id="6" idx="0"/>
          </p:cNvCxnSpPr>
          <p:nvPr/>
        </p:nvCxnSpPr>
        <p:spPr>
          <a:xfrm rot="10800000" flipV="1">
            <a:off x="2171700" y="3352800"/>
            <a:ext cx="800100" cy="1219200"/>
          </a:xfrm>
          <a:prstGeom prst="bentConnector2">
            <a:avLst/>
          </a:prstGeom>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4" idx="2"/>
            <a:endCxn id="8" idx="0"/>
          </p:cNvCxnSpPr>
          <p:nvPr/>
        </p:nvCxnSpPr>
        <p:spPr>
          <a:xfrm rot="16200000" flipH="1">
            <a:off x="2971800" y="1485900"/>
            <a:ext cx="533400" cy="2286000"/>
          </a:xfrm>
          <a:prstGeom prst="bentConnector3">
            <a:avLst>
              <a:gd name="adj1" fmla="val 50000"/>
            </a:avLst>
          </a:prstGeom>
          <a:ln w="25400"/>
        </p:spPr>
        <p:style>
          <a:lnRef idx="2">
            <a:schemeClr val="accent1"/>
          </a:lnRef>
          <a:fillRef idx="0">
            <a:schemeClr val="accent1"/>
          </a:fillRef>
          <a:effectRef idx="1">
            <a:schemeClr val="accent1"/>
          </a:effectRef>
          <a:fontRef idx="minor">
            <a:schemeClr val="tx1"/>
          </a:fontRef>
        </p:style>
      </p:cxnSp>
      <p:cxnSp>
        <p:nvCxnSpPr>
          <p:cNvPr id="33" name="Shape 32"/>
          <p:cNvCxnSpPr>
            <a:stCxn id="8" idx="3"/>
            <a:endCxn id="7" idx="2"/>
          </p:cNvCxnSpPr>
          <p:nvPr/>
        </p:nvCxnSpPr>
        <p:spPr>
          <a:xfrm flipV="1">
            <a:off x="5791200" y="2362200"/>
            <a:ext cx="1028700" cy="990600"/>
          </a:xfrm>
          <a:prstGeom prst="bentConnector2">
            <a:avLst/>
          </a:prstGeom>
          <a:ln w="25400"/>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819900" y="3124200"/>
            <a:ext cx="593920" cy="369332"/>
          </a:xfrm>
          <a:prstGeom prst="rect">
            <a:avLst/>
          </a:prstGeom>
          <a:noFill/>
        </p:spPr>
        <p:txBody>
          <a:bodyPr wrap="none" rtlCol="0">
            <a:spAutoFit/>
          </a:bodyPr>
          <a:lstStyle/>
          <a:p>
            <a:r>
              <a:rPr lang="en-US" dirty="0" smtClean="0"/>
              <a:t>0.25</a:t>
            </a:r>
            <a:endParaRPr lang="en-US" dirty="0"/>
          </a:p>
        </p:txBody>
      </p:sp>
      <p:sp>
        <p:nvSpPr>
          <p:cNvPr id="12" name="TextBox 11"/>
          <p:cNvSpPr txBox="1"/>
          <p:nvPr/>
        </p:nvSpPr>
        <p:spPr>
          <a:xfrm>
            <a:off x="4648200" y="5117068"/>
            <a:ext cx="593920" cy="369332"/>
          </a:xfrm>
          <a:prstGeom prst="rect">
            <a:avLst/>
          </a:prstGeom>
          <a:noFill/>
        </p:spPr>
        <p:txBody>
          <a:bodyPr wrap="none" rtlCol="0">
            <a:spAutoFit/>
          </a:bodyPr>
          <a:lstStyle/>
          <a:p>
            <a:r>
              <a:rPr lang="en-US" dirty="0" smtClean="0"/>
              <a:t>0.25</a:t>
            </a:r>
          </a:p>
          <a:p>
            <a:endParaRPr lang="en-US" dirty="0"/>
          </a:p>
        </p:txBody>
      </p:sp>
      <p:sp>
        <p:nvSpPr>
          <p:cNvPr id="13" name="TextBox 12"/>
          <p:cNvSpPr txBox="1"/>
          <p:nvPr/>
        </p:nvSpPr>
        <p:spPr>
          <a:xfrm>
            <a:off x="1371600" y="4038600"/>
            <a:ext cx="710914" cy="369332"/>
          </a:xfrm>
          <a:prstGeom prst="rect">
            <a:avLst/>
          </a:prstGeom>
          <a:noFill/>
        </p:spPr>
        <p:txBody>
          <a:bodyPr wrap="none" rtlCol="0">
            <a:spAutoFit/>
          </a:bodyPr>
          <a:lstStyle/>
          <a:p>
            <a:r>
              <a:rPr lang="en-US" dirty="0" smtClean="0"/>
              <a:t>0.125</a:t>
            </a:r>
            <a:endParaRPr lang="en-US" dirty="0"/>
          </a:p>
        </p:txBody>
      </p:sp>
      <p:sp>
        <p:nvSpPr>
          <p:cNvPr id="14" name="TextBox 13"/>
          <p:cNvSpPr txBox="1"/>
          <p:nvPr/>
        </p:nvSpPr>
        <p:spPr>
          <a:xfrm>
            <a:off x="2082514" y="2590800"/>
            <a:ext cx="710914" cy="369332"/>
          </a:xfrm>
          <a:prstGeom prst="rect">
            <a:avLst/>
          </a:prstGeom>
          <a:noFill/>
        </p:spPr>
        <p:txBody>
          <a:bodyPr wrap="none" rtlCol="0">
            <a:spAutoFit/>
          </a:bodyPr>
          <a:lstStyle/>
          <a:p>
            <a:r>
              <a:rPr lang="en-US" dirty="0" smtClean="0"/>
              <a:t>0.375</a:t>
            </a:r>
            <a:endParaRPr lang="en-US" dirty="0"/>
          </a:p>
        </p:txBody>
      </p:sp>
      <p:sp>
        <p:nvSpPr>
          <p:cNvPr id="15"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lvl="0" defTabSz="914400">
              <a:spcBef>
                <a:spcPct val="0"/>
              </a:spcBef>
              <a:defRPr/>
            </a:pPr>
            <a:r>
              <a:rPr lang="en-US" sz="3200" dirty="0" smtClean="0">
                <a:solidFill>
                  <a:schemeClr val="accent1"/>
                </a:solidFill>
              </a:rPr>
              <a:t>Associations learnt from web data</a:t>
            </a:r>
            <a:endParaRPr lang="en-US" sz="3200" dirty="0">
              <a:solidFill>
                <a:schemeClr val="accent1"/>
              </a:solidFill>
            </a:endParaRPr>
          </a:p>
        </p:txBody>
      </p:sp>
      <p:sp>
        <p:nvSpPr>
          <p:cNvPr id="17" name="TextBox 16"/>
          <p:cNvSpPr txBox="1"/>
          <p:nvPr/>
        </p:nvSpPr>
        <p:spPr>
          <a:xfrm>
            <a:off x="685800" y="3352800"/>
            <a:ext cx="505555" cy="369332"/>
          </a:xfrm>
          <a:prstGeom prst="rect">
            <a:avLst/>
          </a:prstGeom>
          <a:noFill/>
        </p:spPr>
        <p:txBody>
          <a:bodyPr wrap="none" rtlCol="0">
            <a:spAutoFit/>
          </a:bodyPr>
          <a:lstStyle/>
          <a:p>
            <a:r>
              <a:rPr lang="en-US" dirty="0" smtClean="0">
                <a:solidFill>
                  <a:srgbClr val="C931E7"/>
                </a:solidFill>
              </a:rPr>
              <a:t>0.5</a:t>
            </a:r>
            <a:endParaRPr lang="en-US" dirty="0">
              <a:solidFill>
                <a:srgbClr val="C931E7"/>
              </a:solidFill>
            </a:endParaRPr>
          </a:p>
        </p:txBody>
      </p:sp>
      <p:sp>
        <p:nvSpPr>
          <p:cNvPr id="18" name="TextBox 17"/>
          <p:cNvSpPr txBox="1"/>
          <p:nvPr/>
        </p:nvSpPr>
        <p:spPr>
          <a:xfrm>
            <a:off x="7413820" y="3440668"/>
            <a:ext cx="505555" cy="369332"/>
          </a:xfrm>
          <a:prstGeom prst="rect">
            <a:avLst/>
          </a:prstGeom>
          <a:noFill/>
        </p:spPr>
        <p:txBody>
          <a:bodyPr wrap="none" rtlCol="0">
            <a:spAutoFit/>
          </a:bodyPr>
          <a:lstStyle/>
          <a:p>
            <a:r>
              <a:rPr lang="en-US" dirty="0" smtClean="0">
                <a:solidFill>
                  <a:srgbClr val="C931E7"/>
                </a:solidFill>
              </a:rPr>
              <a:t>0.5</a:t>
            </a:r>
            <a:endParaRPr lang="en-US" dirty="0">
              <a:solidFill>
                <a:srgbClr val="C931E7"/>
              </a:solidFill>
            </a:endParaRPr>
          </a:p>
        </p:txBody>
      </p:sp>
      <p:sp>
        <p:nvSpPr>
          <p:cNvPr id="20" name="Slide Number Placeholder 19"/>
          <p:cNvSpPr>
            <a:spLocks noGrp="1"/>
          </p:cNvSpPr>
          <p:nvPr>
            <p:ph type="sldNum" sz="quarter" idx="12"/>
          </p:nvPr>
        </p:nvSpPr>
        <p:spPr/>
        <p:txBody>
          <a:bodyPr/>
          <a:lstStyle/>
          <a:p>
            <a:fld id="{001AEB1B-619C-E741-908C-AF8E12DD8BD8}" type="slidenum">
              <a:rPr lang="en-US" smtClean="0"/>
              <a:pPr/>
              <a:t>111</a:t>
            </a:fld>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From the Web mining Phase</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1307945" cy="369332"/>
          </a:xfrm>
          <a:prstGeom prst="rect">
            <a:avLst/>
          </a:prstGeom>
          <a:noFill/>
          <a:ln>
            <a:solidFill>
              <a:schemeClr val="tx1"/>
            </a:solidFill>
          </a:ln>
        </p:spPr>
        <p:txBody>
          <a:bodyPr wrap="none" rtlCol="0">
            <a:spAutoFit/>
          </a:bodyPr>
          <a:lstStyle/>
          <a:p>
            <a:r>
              <a:rPr lang="en-US" dirty="0" smtClean="0"/>
              <a:t>Target-1 +</a:t>
            </a:r>
            <a:endParaRPr lang="en-US" dirty="0"/>
          </a:p>
        </p:txBody>
      </p:sp>
      <p:sp>
        <p:nvSpPr>
          <p:cNvPr id="13" name="TextBox 12"/>
          <p:cNvSpPr txBox="1"/>
          <p:nvPr/>
        </p:nvSpPr>
        <p:spPr>
          <a:xfrm>
            <a:off x="3505200" y="4756666"/>
            <a:ext cx="1307945" cy="369332"/>
          </a:xfrm>
          <a:prstGeom prst="rect">
            <a:avLst/>
          </a:prstGeom>
          <a:noFill/>
          <a:ln>
            <a:solidFill>
              <a:schemeClr val="tx1"/>
            </a:solidFill>
          </a:ln>
        </p:spPr>
        <p:txBody>
          <a:bodyPr wrap="none" rtlCol="0">
            <a:spAutoFit/>
          </a:bodyPr>
          <a:lstStyle/>
          <a:p>
            <a:r>
              <a:rPr lang="en-US" dirty="0" smtClean="0"/>
              <a:t>Target-2 +</a:t>
            </a:r>
            <a:endParaRPr lang="en-US" dirty="0"/>
          </a:p>
        </p:txBody>
      </p:sp>
      <p:sp>
        <p:nvSpPr>
          <p:cNvPr id="14" name="TextBox 13"/>
          <p:cNvSpPr txBox="1"/>
          <p:nvPr/>
        </p:nvSpPr>
        <p:spPr>
          <a:xfrm>
            <a:off x="6227789" y="4756666"/>
            <a:ext cx="1244940" cy="369332"/>
          </a:xfrm>
          <a:prstGeom prst="rect">
            <a:avLst/>
          </a:prstGeom>
          <a:noFill/>
          <a:ln>
            <a:solidFill>
              <a:schemeClr val="tx1"/>
            </a:solidFill>
          </a:ln>
        </p:spPr>
        <p:txBody>
          <a:bodyPr wrap="none" rtlCol="0">
            <a:spAutoFit/>
          </a:bodyPr>
          <a:lstStyle/>
          <a:p>
            <a:r>
              <a:rPr lang="en-US" dirty="0" smtClean="0"/>
              <a:t>Target-3 -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8" idx="2"/>
            <a:endCxn id="12" idx="0"/>
          </p:cNvCxnSpPr>
          <p:nvPr/>
        </p:nvCxnSpPr>
        <p:spPr>
          <a:xfrm rot="16200000" flipH="1">
            <a:off x="554796" y="4047889"/>
            <a:ext cx="1175266" cy="2422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12" idx="0"/>
            <a:endCxn id="9" idx="2"/>
          </p:cNvCxnSpPr>
          <p:nvPr/>
        </p:nvCxnSpPr>
        <p:spPr>
          <a:xfrm rot="5400000" flipH="1" flipV="1">
            <a:off x="1411741" y="3433232"/>
            <a:ext cx="1175266" cy="1471602"/>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12" idx="0"/>
            <a:endCxn id="11" idx="2"/>
          </p:cNvCxnSpPr>
          <p:nvPr/>
        </p:nvCxnSpPr>
        <p:spPr>
          <a:xfrm rot="5400000" flipH="1" flipV="1">
            <a:off x="2899523" y="1945450"/>
            <a:ext cx="1175266" cy="4447166"/>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2" idx="0"/>
            <a:endCxn id="10" idx="2"/>
          </p:cNvCxnSpPr>
          <p:nvPr/>
        </p:nvCxnSpPr>
        <p:spPr>
          <a:xfrm rot="5400000" flipH="1" flipV="1">
            <a:off x="4006553" y="838420"/>
            <a:ext cx="1175266" cy="6661227"/>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a:stCxn id="8" idx="2"/>
            <a:endCxn id="13" idx="0"/>
          </p:cNvCxnSpPr>
          <p:nvPr/>
        </p:nvCxnSpPr>
        <p:spPr>
          <a:xfrm rot="16200000" flipH="1">
            <a:off x="2002596" y="2600089"/>
            <a:ext cx="1175266" cy="31378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a:stCxn id="8" idx="2"/>
            <a:endCxn id="14" idx="0"/>
          </p:cNvCxnSpPr>
          <p:nvPr/>
        </p:nvCxnSpPr>
        <p:spPr>
          <a:xfrm rot="16200000" flipH="1">
            <a:off x="3348139" y="1254546"/>
            <a:ext cx="1175266" cy="5828973"/>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9" idx="2"/>
            <a:endCxn id="13" idx="0"/>
          </p:cNvCxnSpPr>
          <p:nvPr/>
        </p:nvCxnSpPr>
        <p:spPr>
          <a:xfrm rot="16200000" flipH="1">
            <a:off x="2859541" y="3457034"/>
            <a:ext cx="1175266" cy="1423998"/>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9" idx="2"/>
            <a:endCxn id="14" idx="0"/>
          </p:cNvCxnSpPr>
          <p:nvPr/>
        </p:nvCxnSpPr>
        <p:spPr>
          <a:xfrm rot="16200000" flipH="1">
            <a:off x="4205084" y="2111491"/>
            <a:ext cx="1175266" cy="4115084"/>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11" idx="2"/>
            <a:endCxn id="13" idx="0"/>
          </p:cNvCxnSpPr>
          <p:nvPr/>
        </p:nvCxnSpPr>
        <p:spPr>
          <a:xfrm rot="5400000">
            <a:off x="4347323" y="3393250"/>
            <a:ext cx="1175266" cy="1551566"/>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Connector 42"/>
          <p:cNvCxnSpPr>
            <a:stCxn id="11" idx="2"/>
            <a:endCxn id="14" idx="0"/>
          </p:cNvCxnSpPr>
          <p:nvPr/>
        </p:nvCxnSpPr>
        <p:spPr>
          <a:xfrm rot="16200000" flipH="1">
            <a:off x="5692866" y="3599273"/>
            <a:ext cx="1175266" cy="1139520"/>
          </a:xfrm>
          <a:prstGeom prst="line">
            <a:avLst/>
          </a:prstGeom>
        </p:spPr>
        <p:style>
          <a:lnRef idx="2">
            <a:schemeClr val="accent1"/>
          </a:lnRef>
          <a:fillRef idx="0">
            <a:schemeClr val="accent1"/>
          </a:fillRef>
          <a:effectRef idx="1">
            <a:schemeClr val="accent1"/>
          </a:effectRef>
          <a:fontRef idx="minor">
            <a:schemeClr val="tx1"/>
          </a:fontRef>
        </p:style>
      </p:cxnSp>
      <p:cxnSp>
        <p:nvCxnSpPr>
          <p:cNvPr id="45" name="Straight Connector 44"/>
          <p:cNvCxnSpPr>
            <a:stCxn id="10" idx="2"/>
            <a:endCxn id="13" idx="0"/>
          </p:cNvCxnSpPr>
          <p:nvPr/>
        </p:nvCxnSpPr>
        <p:spPr>
          <a:xfrm rot="5400000">
            <a:off x="5454354" y="2286220"/>
            <a:ext cx="1175266" cy="3765627"/>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p:cNvCxnSpPr>
            <a:stCxn id="10" idx="2"/>
            <a:endCxn id="14" idx="0"/>
          </p:cNvCxnSpPr>
          <p:nvPr/>
        </p:nvCxnSpPr>
        <p:spPr>
          <a:xfrm rot="5400000">
            <a:off x="6799897" y="3631763"/>
            <a:ext cx="1175266" cy="1074541"/>
          </a:xfrm>
          <a:prstGeom prst="line">
            <a:avLst/>
          </a:prstGeom>
        </p:spPr>
        <p:style>
          <a:lnRef idx="2">
            <a:schemeClr val="accent1"/>
          </a:lnRef>
          <a:fillRef idx="0">
            <a:schemeClr val="accent1"/>
          </a:fillRef>
          <a:effectRef idx="1">
            <a:schemeClr val="accent1"/>
          </a:effectRef>
          <a:fontRef idx="minor">
            <a:schemeClr val="tx1"/>
          </a:fontRef>
        </p:style>
      </p:cxnSp>
      <p:sp>
        <p:nvSpPr>
          <p:cNvPr id="33" name="Slide Number Placeholder 32"/>
          <p:cNvSpPr>
            <a:spLocks noGrp="1"/>
          </p:cNvSpPr>
          <p:nvPr>
            <p:ph type="sldNum" sz="quarter" idx="11"/>
          </p:nvPr>
        </p:nvSpPr>
        <p:spPr/>
        <p:txBody>
          <a:bodyPr/>
          <a:lstStyle/>
          <a:p>
            <a:fld id="{001AEB1B-619C-E741-908C-AF8E12DD8BD8}" type="slidenum">
              <a:rPr lang="en-US" smtClean="0"/>
              <a:pPr/>
              <a:t>112</a:t>
            </a:fld>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162999" cy="400110"/>
          </a:xfrm>
          <a:prstGeom prst="rect">
            <a:avLst/>
          </a:prstGeom>
          <a:noFill/>
          <a:ln>
            <a:solidFill>
              <a:schemeClr val="tx1"/>
            </a:solidFill>
          </a:ln>
        </p:spPr>
        <p:txBody>
          <a:bodyPr wrap="none" rtlCol="0">
            <a:spAutoFit/>
          </a:bodyPr>
          <a:lstStyle/>
          <a:p>
            <a:r>
              <a:rPr lang="en-US" sz="2000" dirty="0" smtClean="0"/>
              <a:t>iPhone -</a:t>
            </a:r>
            <a:endParaRPr lang="en-US"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1307945" cy="369332"/>
          </a:xfrm>
          <a:prstGeom prst="rect">
            <a:avLst/>
          </a:prstGeom>
          <a:noFill/>
          <a:ln>
            <a:solidFill>
              <a:schemeClr val="tx1"/>
            </a:solidFill>
          </a:ln>
        </p:spPr>
        <p:txBody>
          <a:bodyPr wrap="none" rtlCol="0">
            <a:spAutoFit/>
          </a:bodyPr>
          <a:lstStyle/>
          <a:p>
            <a:r>
              <a:rPr lang="en-US" dirty="0" smtClean="0"/>
              <a:t>Target-1 +</a:t>
            </a:r>
            <a:endParaRPr lang="en-US" dirty="0"/>
          </a:p>
        </p:txBody>
      </p:sp>
      <p:sp>
        <p:nvSpPr>
          <p:cNvPr id="13" name="TextBox 12"/>
          <p:cNvSpPr txBox="1"/>
          <p:nvPr/>
        </p:nvSpPr>
        <p:spPr>
          <a:xfrm>
            <a:off x="3505200" y="4756666"/>
            <a:ext cx="1307945" cy="369332"/>
          </a:xfrm>
          <a:prstGeom prst="rect">
            <a:avLst/>
          </a:prstGeom>
          <a:noFill/>
          <a:ln>
            <a:solidFill>
              <a:schemeClr val="tx1"/>
            </a:solidFill>
          </a:ln>
        </p:spPr>
        <p:txBody>
          <a:bodyPr wrap="none" rtlCol="0">
            <a:spAutoFit/>
          </a:bodyPr>
          <a:lstStyle/>
          <a:p>
            <a:r>
              <a:rPr lang="en-US" dirty="0" smtClean="0"/>
              <a:t>Target-2 +</a:t>
            </a:r>
            <a:endParaRPr lang="en-US" dirty="0"/>
          </a:p>
        </p:txBody>
      </p:sp>
      <p:sp>
        <p:nvSpPr>
          <p:cNvPr id="14" name="TextBox 13"/>
          <p:cNvSpPr txBox="1"/>
          <p:nvPr/>
        </p:nvSpPr>
        <p:spPr>
          <a:xfrm>
            <a:off x="6227789" y="4756666"/>
            <a:ext cx="1244940" cy="369332"/>
          </a:xfrm>
          <a:prstGeom prst="rect">
            <a:avLst/>
          </a:prstGeom>
          <a:noFill/>
          <a:ln>
            <a:solidFill>
              <a:schemeClr val="tx1"/>
            </a:solidFill>
          </a:ln>
        </p:spPr>
        <p:txBody>
          <a:bodyPr wrap="none" rtlCol="0">
            <a:spAutoFit/>
          </a:bodyPr>
          <a:lstStyle/>
          <a:p>
            <a:r>
              <a:rPr lang="en-US" dirty="0" smtClean="0"/>
              <a:t>Target-3 -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43520" y="2281870"/>
            <a:ext cx="736937" cy="112345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8" idx="2"/>
            <a:endCxn id="12" idx="0"/>
          </p:cNvCxnSpPr>
          <p:nvPr/>
        </p:nvCxnSpPr>
        <p:spPr>
          <a:xfrm rot="16200000" flipH="1">
            <a:off x="554796" y="4047889"/>
            <a:ext cx="1175266" cy="2422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12" idx="0"/>
            <a:endCxn id="9" idx="2"/>
          </p:cNvCxnSpPr>
          <p:nvPr/>
        </p:nvCxnSpPr>
        <p:spPr>
          <a:xfrm rot="5400000" flipH="1" flipV="1">
            <a:off x="1411741" y="3433232"/>
            <a:ext cx="1175266" cy="1471602"/>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12" idx="0"/>
            <a:endCxn id="11" idx="2"/>
          </p:cNvCxnSpPr>
          <p:nvPr/>
        </p:nvCxnSpPr>
        <p:spPr>
          <a:xfrm rot="5400000" flipH="1" flipV="1">
            <a:off x="2899523" y="1945450"/>
            <a:ext cx="1175266" cy="4447166"/>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2" idx="0"/>
            <a:endCxn id="10" idx="2"/>
          </p:cNvCxnSpPr>
          <p:nvPr/>
        </p:nvCxnSpPr>
        <p:spPr>
          <a:xfrm rot="5400000" flipH="1" flipV="1">
            <a:off x="4046401" y="829350"/>
            <a:ext cx="1144488" cy="6710144"/>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a:stCxn id="8" idx="2"/>
            <a:endCxn id="13" idx="0"/>
          </p:cNvCxnSpPr>
          <p:nvPr/>
        </p:nvCxnSpPr>
        <p:spPr>
          <a:xfrm rot="16200000" flipH="1">
            <a:off x="2002596" y="2600089"/>
            <a:ext cx="1175266" cy="31378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a:stCxn id="8" idx="2"/>
            <a:endCxn id="14" idx="0"/>
          </p:cNvCxnSpPr>
          <p:nvPr/>
        </p:nvCxnSpPr>
        <p:spPr>
          <a:xfrm rot="16200000" flipH="1">
            <a:off x="3348139" y="1254546"/>
            <a:ext cx="1175266" cy="5828973"/>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9" idx="2"/>
            <a:endCxn id="13" idx="0"/>
          </p:cNvCxnSpPr>
          <p:nvPr/>
        </p:nvCxnSpPr>
        <p:spPr>
          <a:xfrm rot="16200000" flipH="1">
            <a:off x="2859541" y="3457034"/>
            <a:ext cx="1175266" cy="1423998"/>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9" idx="2"/>
            <a:endCxn id="14" idx="0"/>
          </p:cNvCxnSpPr>
          <p:nvPr/>
        </p:nvCxnSpPr>
        <p:spPr>
          <a:xfrm rot="16200000" flipH="1">
            <a:off x="4205084" y="2111491"/>
            <a:ext cx="1175266" cy="4115084"/>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11" idx="2"/>
            <a:endCxn id="13" idx="0"/>
          </p:cNvCxnSpPr>
          <p:nvPr/>
        </p:nvCxnSpPr>
        <p:spPr>
          <a:xfrm rot="5400000">
            <a:off x="4347323" y="3393250"/>
            <a:ext cx="1175266" cy="1551566"/>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Connector 42"/>
          <p:cNvCxnSpPr>
            <a:stCxn id="11" idx="2"/>
            <a:endCxn id="14" idx="0"/>
          </p:cNvCxnSpPr>
          <p:nvPr/>
        </p:nvCxnSpPr>
        <p:spPr>
          <a:xfrm rot="16200000" flipH="1">
            <a:off x="5692866" y="3599273"/>
            <a:ext cx="1175266" cy="1139520"/>
          </a:xfrm>
          <a:prstGeom prst="line">
            <a:avLst/>
          </a:prstGeom>
        </p:spPr>
        <p:style>
          <a:lnRef idx="2">
            <a:schemeClr val="accent1"/>
          </a:lnRef>
          <a:fillRef idx="0">
            <a:schemeClr val="accent1"/>
          </a:fillRef>
          <a:effectRef idx="1">
            <a:schemeClr val="accent1"/>
          </a:effectRef>
          <a:fontRef idx="minor">
            <a:schemeClr val="tx1"/>
          </a:fontRef>
        </p:style>
      </p:cxnSp>
      <p:cxnSp>
        <p:nvCxnSpPr>
          <p:cNvPr id="45" name="Straight Connector 44"/>
          <p:cNvCxnSpPr>
            <a:stCxn id="10" idx="2"/>
            <a:endCxn id="13" idx="0"/>
          </p:cNvCxnSpPr>
          <p:nvPr/>
        </p:nvCxnSpPr>
        <p:spPr>
          <a:xfrm rot="5400000">
            <a:off x="5494201" y="2277150"/>
            <a:ext cx="1144488" cy="3814544"/>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p:cNvCxnSpPr>
            <a:stCxn id="10" idx="2"/>
            <a:endCxn id="14" idx="0"/>
          </p:cNvCxnSpPr>
          <p:nvPr/>
        </p:nvCxnSpPr>
        <p:spPr>
          <a:xfrm rot="5400000">
            <a:off x="6839744" y="3622693"/>
            <a:ext cx="1144488" cy="1123458"/>
          </a:xfrm>
          <a:prstGeom prst="line">
            <a:avLst/>
          </a:prstGeom>
        </p:spPr>
        <p:style>
          <a:lnRef idx="2">
            <a:schemeClr val="accent1"/>
          </a:lnRef>
          <a:fillRef idx="0">
            <a:schemeClr val="accent1"/>
          </a:fillRef>
          <a:effectRef idx="1">
            <a:schemeClr val="accent1"/>
          </a:effectRef>
          <a:fontRef idx="minor">
            <a:schemeClr val="tx1"/>
          </a:fontRef>
        </p:style>
      </p:cxnSp>
      <p:cxnSp>
        <p:nvCxnSpPr>
          <p:cNvPr id="49" name="Straight Connector 48"/>
          <p:cNvCxnSpPr>
            <a:stCxn id="12" idx="3"/>
            <a:endCxn id="13" idx="1"/>
          </p:cNvCxnSpPr>
          <p:nvPr/>
        </p:nvCxnSpPr>
        <p:spPr>
          <a:xfrm>
            <a:off x="1917545" y="4941332"/>
            <a:ext cx="1587655" cy="1588"/>
          </a:xfrm>
          <a:prstGeom prst="line">
            <a:avLst/>
          </a:prstGeom>
          <a:ln>
            <a:solidFill>
              <a:schemeClr val="bg1">
                <a:lumMod val="85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a:stCxn id="13" idx="3"/>
            <a:endCxn id="14" idx="1"/>
          </p:cNvCxnSpPr>
          <p:nvPr/>
        </p:nvCxnSpPr>
        <p:spPr>
          <a:xfrm>
            <a:off x="4813145" y="4941332"/>
            <a:ext cx="1414644" cy="1588"/>
          </a:xfrm>
          <a:prstGeom prst="line">
            <a:avLst/>
          </a:prstGeom>
          <a:ln>
            <a:solidFill>
              <a:schemeClr val="bg1">
                <a:lumMod val="85000"/>
              </a:schemeClr>
            </a:solidFill>
            <a:prstDash val="dash"/>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2362200" y="4876800"/>
            <a:ext cx="287120" cy="369332"/>
          </a:xfrm>
          <a:prstGeom prst="rect">
            <a:avLst/>
          </a:prstGeom>
          <a:noFill/>
        </p:spPr>
        <p:txBody>
          <a:bodyPr wrap="none" rtlCol="0">
            <a:spAutoFit/>
          </a:bodyPr>
          <a:lstStyle/>
          <a:p>
            <a:r>
              <a:rPr lang="en-US" dirty="0" smtClean="0"/>
              <a:t>?</a:t>
            </a:r>
            <a:endParaRPr lang="en-US" dirty="0"/>
          </a:p>
        </p:txBody>
      </p:sp>
      <p:sp>
        <p:nvSpPr>
          <p:cNvPr id="40" name="TextBox 39"/>
          <p:cNvSpPr txBox="1"/>
          <p:nvPr/>
        </p:nvSpPr>
        <p:spPr>
          <a:xfrm>
            <a:off x="5275480" y="4888468"/>
            <a:ext cx="287120" cy="369332"/>
          </a:xfrm>
          <a:prstGeom prst="rect">
            <a:avLst/>
          </a:prstGeom>
          <a:noFill/>
        </p:spPr>
        <p:txBody>
          <a:bodyPr wrap="none" rtlCol="0">
            <a:spAutoFit/>
          </a:bodyPr>
          <a:lstStyle/>
          <a:p>
            <a:r>
              <a:rPr lang="en-US" dirty="0" smtClean="0"/>
              <a:t>?</a:t>
            </a:r>
            <a:endParaRPr lang="en-US" dirty="0"/>
          </a:p>
        </p:txBody>
      </p:sp>
      <p:sp>
        <p:nvSpPr>
          <p:cNvPr id="42" name="Slide Number Placeholder 41"/>
          <p:cNvSpPr>
            <a:spLocks noGrp="1"/>
          </p:cNvSpPr>
          <p:nvPr>
            <p:ph type="sldNum" sz="quarter" idx="11"/>
          </p:nvPr>
        </p:nvSpPr>
        <p:spPr/>
        <p:txBody>
          <a:bodyPr/>
          <a:lstStyle/>
          <a:p>
            <a:fld id="{001AEB1B-619C-E741-908C-AF8E12DD8BD8}" type="slidenum">
              <a:rPr lang="en-US" smtClean="0"/>
              <a:pPr/>
              <a:t>113</a:t>
            </a:fld>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162999" cy="400110"/>
          </a:xfrm>
          <a:prstGeom prst="rect">
            <a:avLst/>
          </a:prstGeom>
          <a:noFill/>
          <a:ln>
            <a:solidFill>
              <a:schemeClr val="tx1"/>
            </a:solidFill>
          </a:ln>
        </p:spPr>
        <p:txBody>
          <a:bodyPr wrap="none" rtlCol="0">
            <a:spAutoFit/>
          </a:bodyPr>
          <a:lstStyle/>
          <a:p>
            <a:r>
              <a:rPr lang="en-US" sz="2000" dirty="0" smtClean="0"/>
              <a:t>iPhone -</a:t>
            </a:r>
            <a:endParaRPr lang="en-US"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1307945" cy="369332"/>
          </a:xfrm>
          <a:prstGeom prst="rect">
            <a:avLst/>
          </a:prstGeom>
          <a:noFill/>
          <a:ln>
            <a:solidFill>
              <a:schemeClr val="tx1"/>
            </a:solidFill>
          </a:ln>
        </p:spPr>
        <p:txBody>
          <a:bodyPr wrap="none" rtlCol="0">
            <a:spAutoFit/>
          </a:bodyPr>
          <a:lstStyle/>
          <a:p>
            <a:r>
              <a:rPr lang="en-US" dirty="0" smtClean="0"/>
              <a:t>Target-1 +</a:t>
            </a:r>
            <a:endParaRPr lang="en-US" dirty="0"/>
          </a:p>
        </p:txBody>
      </p:sp>
      <p:sp>
        <p:nvSpPr>
          <p:cNvPr id="13" name="TextBox 12"/>
          <p:cNvSpPr txBox="1"/>
          <p:nvPr/>
        </p:nvSpPr>
        <p:spPr>
          <a:xfrm>
            <a:off x="3505200" y="4756666"/>
            <a:ext cx="1307945" cy="369332"/>
          </a:xfrm>
          <a:prstGeom prst="rect">
            <a:avLst/>
          </a:prstGeom>
          <a:noFill/>
          <a:ln>
            <a:solidFill>
              <a:schemeClr val="tx1"/>
            </a:solidFill>
          </a:ln>
        </p:spPr>
        <p:txBody>
          <a:bodyPr wrap="none" rtlCol="0">
            <a:spAutoFit/>
          </a:bodyPr>
          <a:lstStyle/>
          <a:p>
            <a:r>
              <a:rPr lang="en-US" dirty="0" smtClean="0"/>
              <a:t>Target-2 +</a:t>
            </a:r>
            <a:endParaRPr lang="en-US" dirty="0"/>
          </a:p>
        </p:txBody>
      </p:sp>
      <p:sp>
        <p:nvSpPr>
          <p:cNvPr id="14" name="TextBox 13"/>
          <p:cNvSpPr txBox="1"/>
          <p:nvPr/>
        </p:nvSpPr>
        <p:spPr>
          <a:xfrm>
            <a:off x="6227789" y="4756666"/>
            <a:ext cx="1244940" cy="369332"/>
          </a:xfrm>
          <a:prstGeom prst="rect">
            <a:avLst/>
          </a:prstGeom>
          <a:noFill/>
          <a:ln>
            <a:solidFill>
              <a:schemeClr val="tx1"/>
            </a:solidFill>
          </a:ln>
        </p:spPr>
        <p:txBody>
          <a:bodyPr wrap="none" rtlCol="0">
            <a:spAutoFit/>
          </a:bodyPr>
          <a:lstStyle/>
          <a:p>
            <a:r>
              <a:rPr lang="en-US" dirty="0" smtClean="0"/>
              <a:t>Target-3 -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43520" y="2281870"/>
            <a:ext cx="736937" cy="112345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8" idx="2"/>
            <a:endCxn id="12" idx="0"/>
          </p:cNvCxnSpPr>
          <p:nvPr/>
        </p:nvCxnSpPr>
        <p:spPr>
          <a:xfrm rot="16200000" flipH="1">
            <a:off x="554796" y="4047889"/>
            <a:ext cx="1175266" cy="2422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12" idx="0"/>
            <a:endCxn id="9" idx="2"/>
          </p:cNvCxnSpPr>
          <p:nvPr/>
        </p:nvCxnSpPr>
        <p:spPr>
          <a:xfrm rot="5400000" flipH="1" flipV="1">
            <a:off x="1411741" y="3433232"/>
            <a:ext cx="1175266" cy="1471602"/>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12" idx="0"/>
            <a:endCxn id="11" idx="2"/>
          </p:cNvCxnSpPr>
          <p:nvPr/>
        </p:nvCxnSpPr>
        <p:spPr>
          <a:xfrm rot="5400000" flipH="1" flipV="1">
            <a:off x="2899523" y="1945450"/>
            <a:ext cx="1175266" cy="4447166"/>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2" idx="0"/>
            <a:endCxn id="10" idx="2"/>
          </p:cNvCxnSpPr>
          <p:nvPr/>
        </p:nvCxnSpPr>
        <p:spPr>
          <a:xfrm rot="5400000" flipH="1" flipV="1">
            <a:off x="4046401" y="829350"/>
            <a:ext cx="1144488" cy="6710144"/>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a:stCxn id="8" idx="2"/>
            <a:endCxn id="13" idx="0"/>
          </p:cNvCxnSpPr>
          <p:nvPr/>
        </p:nvCxnSpPr>
        <p:spPr>
          <a:xfrm rot="16200000" flipH="1">
            <a:off x="2002596" y="2600089"/>
            <a:ext cx="1175266" cy="31378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a:stCxn id="8" idx="2"/>
            <a:endCxn id="14" idx="0"/>
          </p:cNvCxnSpPr>
          <p:nvPr/>
        </p:nvCxnSpPr>
        <p:spPr>
          <a:xfrm rot="16200000" flipH="1">
            <a:off x="3348139" y="1254546"/>
            <a:ext cx="1175266" cy="5828973"/>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9" idx="2"/>
            <a:endCxn id="13" idx="0"/>
          </p:cNvCxnSpPr>
          <p:nvPr/>
        </p:nvCxnSpPr>
        <p:spPr>
          <a:xfrm rot="16200000" flipH="1">
            <a:off x="2859541" y="3457034"/>
            <a:ext cx="1175266" cy="1423998"/>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9" idx="2"/>
            <a:endCxn id="14" idx="0"/>
          </p:cNvCxnSpPr>
          <p:nvPr/>
        </p:nvCxnSpPr>
        <p:spPr>
          <a:xfrm rot="16200000" flipH="1">
            <a:off x="4205084" y="2111491"/>
            <a:ext cx="1175266" cy="4115084"/>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11" idx="2"/>
            <a:endCxn id="13" idx="0"/>
          </p:cNvCxnSpPr>
          <p:nvPr/>
        </p:nvCxnSpPr>
        <p:spPr>
          <a:xfrm rot="5400000">
            <a:off x="4347323" y="3393250"/>
            <a:ext cx="1175266" cy="1551566"/>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Connector 42"/>
          <p:cNvCxnSpPr>
            <a:stCxn id="11" idx="2"/>
            <a:endCxn id="14" idx="0"/>
          </p:cNvCxnSpPr>
          <p:nvPr/>
        </p:nvCxnSpPr>
        <p:spPr>
          <a:xfrm rot="16200000" flipH="1">
            <a:off x="5692866" y="3599273"/>
            <a:ext cx="1175266" cy="1139520"/>
          </a:xfrm>
          <a:prstGeom prst="line">
            <a:avLst/>
          </a:prstGeom>
        </p:spPr>
        <p:style>
          <a:lnRef idx="2">
            <a:schemeClr val="accent1"/>
          </a:lnRef>
          <a:fillRef idx="0">
            <a:schemeClr val="accent1"/>
          </a:fillRef>
          <a:effectRef idx="1">
            <a:schemeClr val="accent1"/>
          </a:effectRef>
          <a:fontRef idx="minor">
            <a:schemeClr val="tx1"/>
          </a:fontRef>
        </p:style>
      </p:cxnSp>
      <p:cxnSp>
        <p:nvCxnSpPr>
          <p:cNvPr id="45" name="Straight Connector 44"/>
          <p:cNvCxnSpPr>
            <a:stCxn id="10" idx="2"/>
            <a:endCxn id="13" idx="0"/>
          </p:cNvCxnSpPr>
          <p:nvPr/>
        </p:nvCxnSpPr>
        <p:spPr>
          <a:xfrm rot="5400000">
            <a:off x="5494201" y="2277150"/>
            <a:ext cx="1144488" cy="3814544"/>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p:cNvCxnSpPr>
            <a:stCxn id="10" idx="2"/>
            <a:endCxn id="14" idx="0"/>
          </p:cNvCxnSpPr>
          <p:nvPr/>
        </p:nvCxnSpPr>
        <p:spPr>
          <a:xfrm rot="5400000">
            <a:off x="6839744" y="3622693"/>
            <a:ext cx="1144488" cy="1123458"/>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Straight Connector 36"/>
          <p:cNvCxnSpPr>
            <a:stCxn id="12" idx="3"/>
            <a:endCxn id="13" idx="1"/>
          </p:cNvCxnSpPr>
          <p:nvPr/>
        </p:nvCxnSpPr>
        <p:spPr>
          <a:xfrm>
            <a:off x="1917545" y="4941332"/>
            <a:ext cx="1587655" cy="158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a:stCxn id="13" idx="3"/>
            <a:endCxn id="14" idx="1"/>
          </p:cNvCxnSpPr>
          <p:nvPr/>
        </p:nvCxnSpPr>
        <p:spPr>
          <a:xfrm>
            <a:off x="4813145" y="4941332"/>
            <a:ext cx="1414644" cy="1588"/>
          </a:xfrm>
          <a:prstGeom prst="line">
            <a:avLst/>
          </a:prstGeom>
          <a:ln w="76200" cmpd="tri">
            <a:solidFill>
              <a:srgbClr val="027437"/>
            </a:solidFill>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837273" y="5791200"/>
            <a:ext cx="6635456" cy="369332"/>
          </a:xfrm>
          <a:prstGeom prst="rect">
            <a:avLst/>
          </a:prstGeom>
          <a:solidFill>
            <a:schemeClr val="accent3">
              <a:lumMod val="20000"/>
              <a:lumOff val="80000"/>
            </a:schemeClr>
          </a:solidFill>
          <a:ln>
            <a:solidFill>
              <a:srgbClr val="6666FF"/>
            </a:solidFill>
          </a:ln>
        </p:spPr>
        <p:txBody>
          <a:bodyPr wrap="square" rtlCol="0">
            <a:spAutoFit/>
          </a:bodyPr>
          <a:lstStyle/>
          <a:p>
            <a:r>
              <a:rPr lang="en-US" dirty="0" smtClean="0"/>
              <a:t>Assume reinforcement unless detected otherwise</a:t>
            </a:r>
            <a:endParaRPr lang="en-US" dirty="0"/>
          </a:p>
        </p:txBody>
      </p:sp>
      <p:sp>
        <p:nvSpPr>
          <p:cNvPr id="40" name="Slide Number Placeholder 39"/>
          <p:cNvSpPr>
            <a:spLocks noGrp="1"/>
          </p:cNvSpPr>
          <p:nvPr>
            <p:ph type="sldNum" sz="quarter" idx="11"/>
          </p:nvPr>
        </p:nvSpPr>
        <p:spPr/>
        <p:txBody>
          <a:bodyPr/>
          <a:lstStyle/>
          <a:p>
            <a:fld id="{001AEB1B-619C-E741-908C-AF8E12DD8BD8}" type="slidenum">
              <a:rPr lang="en-US" smtClean="0"/>
              <a:pPr/>
              <a:t>114</a:t>
            </a:fld>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Non-reinforcing opinions within the post</a:t>
            </a:r>
            <a:endParaRPr lang="en-US" dirty="0"/>
          </a:p>
        </p:txBody>
      </p:sp>
      <p:sp>
        <p:nvSpPr>
          <p:cNvPr id="3" name="Content Placeholder 2"/>
          <p:cNvSpPr>
            <a:spLocks noGrp="1"/>
          </p:cNvSpPr>
          <p:nvPr>
            <p:ph sz="quarter" idx="1"/>
          </p:nvPr>
        </p:nvSpPr>
        <p:spPr/>
        <p:txBody>
          <a:bodyPr>
            <a:normAutofit/>
          </a:bodyPr>
          <a:lstStyle/>
          <a:p>
            <a:r>
              <a:rPr lang="en-US" dirty="0" smtClean="0"/>
              <a:t>While the </a:t>
            </a:r>
            <a:r>
              <a:rPr lang="en-US" i="1" u="sng" dirty="0" smtClean="0"/>
              <a:t>iPhone </a:t>
            </a:r>
            <a:r>
              <a:rPr lang="en-US" dirty="0" smtClean="0">
                <a:solidFill>
                  <a:srgbClr val="000080"/>
                </a:solidFill>
              </a:rPr>
              <a:t>looks nice</a:t>
            </a:r>
            <a:r>
              <a:rPr lang="en-US" dirty="0" smtClean="0"/>
              <a:t> and </a:t>
            </a:r>
            <a:r>
              <a:rPr lang="en-US" dirty="0" smtClean="0">
                <a:solidFill>
                  <a:srgbClr val="000080"/>
                </a:solidFill>
              </a:rPr>
              <a:t>does play a decent amount of music</a:t>
            </a:r>
            <a:r>
              <a:rPr lang="en-US" dirty="0" smtClean="0"/>
              <a:t>, </a:t>
            </a:r>
            <a:r>
              <a:rPr lang="en-US" i="1" u="sng" dirty="0" smtClean="0"/>
              <a:t>it </a:t>
            </a:r>
            <a:r>
              <a:rPr lang="en-US" dirty="0" smtClean="0">
                <a:solidFill>
                  <a:srgbClr val="FF0000"/>
                </a:solidFill>
              </a:rPr>
              <a:t>can't compare in functionality</a:t>
            </a:r>
            <a:r>
              <a:rPr lang="en-US" dirty="0" smtClean="0"/>
              <a:t> to the BB.</a:t>
            </a:r>
          </a:p>
          <a:p>
            <a:endParaRPr lang="en-US" dirty="0" smtClean="0"/>
          </a:p>
          <a:p>
            <a:endParaRPr lang="en-US" dirty="0" smtClean="0"/>
          </a:p>
          <a:p>
            <a:pPr>
              <a:buNone/>
            </a:pPr>
            <a:r>
              <a:rPr lang="en-US" i="1" dirty="0" smtClean="0"/>
              <a:t>Concessionary opinions</a:t>
            </a:r>
          </a:p>
          <a:p>
            <a:endParaRPr lang="en-US" dirty="0" smtClean="0"/>
          </a:p>
        </p:txBody>
      </p:sp>
      <p:sp>
        <p:nvSpPr>
          <p:cNvPr id="6" name="Line Callout 1 5"/>
          <p:cNvSpPr/>
          <p:nvPr/>
        </p:nvSpPr>
        <p:spPr>
          <a:xfrm>
            <a:off x="6096000" y="2590800"/>
            <a:ext cx="2667000" cy="612648"/>
          </a:xfrm>
          <a:prstGeom prst="borderCallout1">
            <a:avLst>
              <a:gd name="adj1" fmla="val 18750"/>
              <a:gd name="adj2" fmla="val -8333"/>
              <a:gd name="adj3" fmla="val -10518"/>
              <a:gd name="adj4" fmla="val -47228"/>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Side Classification: pro-Blackberry stance</a:t>
            </a:r>
            <a:endParaRPr lang="en-US" dirty="0"/>
          </a:p>
        </p:txBody>
      </p:sp>
      <p:sp>
        <p:nvSpPr>
          <p:cNvPr id="7" name="Slide Number Placeholder 6"/>
          <p:cNvSpPr>
            <a:spLocks noGrp="1"/>
          </p:cNvSpPr>
          <p:nvPr>
            <p:ph type="sldNum" sz="quarter" idx="15"/>
          </p:nvPr>
        </p:nvSpPr>
        <p:spPr/>
        <p:txBody>
          <a:bodyPr/>
          <a:lstStyle/>
          <a:p>
            <a:fld id="{001AEB1B-619C-E741-908C-AF8E12DD8BD8}" type="slidenum">
              <a:rPr lang="en-US" smtClean="0"/>
              <a:pPr/>
              <a:t>115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6858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Topic1+</a:t>
            </a:r>
            <a:endParaRPr lang="en-US" sz="2400" dirty="0">
              <a:solidFill>
                <a:schemeClr val="tx1"/>
              </a:solidFill>
            </a:endParaRPr>
          </a:p>
        </p:txBody>
      </p:sp>
      <p:sp>
        <p:nvSpPr>
          <p:cNvPr id="5" name="Rectangle 4"/>
          <p:cNvSpPr/>
          <p:nvPr/>
        </p:nvSpPr>
        <p:spPr>
          <a:xfrm>
            <a:off x="54102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Topic1-</a:t>
            </a:r>
            <a:endParaRPr lang="en-US" sz="2400" dirty="0">
              <a:solidFill>
                <a:schemeClr val="tx1"/>
              </a:solidFill>
            </a:endParaRPr>
          </a:p>
        </p:txBody>
      </p:sp>
      <p:sp>
        <p:nvSpPr>
          <p:cNvPr id="6" name="Rectangle 5"/>
          <p:cNvSpPr/>
          <p:nvPr/>
        </p:nvSpPr>
        <p:spPr>
          <a:xfrm>
            <a:off x="304800" y="47244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Topic2-</a:t>
            </a:r>
            <a:endParaRPr lang="en-US" sz="2400" dirty="0">
              <a:solidFill>
                <a:schemeClr val="tx1"/>
              </a:solidFill>
            </a:endParaRPr>
          </a:p>
        </p:txBody>
      </p:sp>
      <p:sp>
        <p:nvSpPr>
          <p:cNvPr id="7" name="Rectangle 6"/>
          <p:cNvSpPr/>
          <p:nvPr/>
        </p:nvSpPr>
        <p:spPr>
          <a:xfrm>
            <a:off x="54102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Topic2+</a:t>
            </a:r>
            <a:endParaRPr lang="en-US" sz="2400" dirty="0">
              <a:solidFill>
                <a:schemeClr val="tx1"/>
              </a:solidFill>
            </a:endParaRPr>
          </a:p>
        </p:txBody>
      </p:sp>
      <p:sp>
        <p:nvSpPr>
          <p:cNvPr id="8" name="Rectangle 7"/>
          <p:cNvSpPr/>
          <p:nvPr/>
        </p:nvSpPr>
        <p:spPr>
          <a:xfrm>
            <a:off x="2971800" y="28956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target+</a:t>
            </a:r>
            <a:endParaRPr lang="en-US" sz="2400" dirty="0">
              <a:solidFill>
                <a:schemeClr val="tx1"/>
              </a:solidFill>
            </a:endParaRPr>
          </a:p>
        </p:txBody>
      </p:sp>
      <p:cxnSp>
        <p:nvCxnSpPr>
          <p:cNvPr id="25" name="Shape 24"/>
          <p:cNvCxnSpPr>
            <a:stCxn id="8" idx="2"/>
            <a:endCxn id="5" idx="0"/>
          </p:cNvCxnSpPr>
          <p:nvPr/>
        </p:nvCxnSpPr>
        <p:spPr>
          <a:xfrm rot="16200000" flipH="1">
            <a:off x="5219700" y="2971800"/>
            <a:ext cx="762000" cy="2438400"/>
          </a:xfrm>
          <a:prstGeom prst="bentConnector3">
            <a:avLst>
              <a:gd name="adj1" fmla="val 50000"/>
            </a:avLst>
          </a:prstGeom>
          <a:ln w="25400"/>
        </p:spPr>
        <p:style>
          <a:lnRef idx="2">
            <a:schemeClr val="accent1"/>
          </a:lnRef>
          <a:fillRef idx="0">
            <a:schemeClr val="accent1"/>
          </a:fillRef>
          <a:effectRef idx="1">
            <a:schemeClr val="accent1"/>
          </a:effectRef>
          <a:fontRef idx="minor">
            <a:schemeClr val="tx1"/>
          </a:fontRef>
        </p:style>
      </p:cxnSp>
      <p:cxnSp>
        <p:nvCxnSpPr>
          <p:cNvPr id="29" name="Shape 28"/>
          <p:cNvCxnSpPr>
            <a:stCxn id="8" idx="1"/>
            <a:endCxn id="6" idx="0"/>
          </p:cNvCxnSpPr>
          <p:nvPr/>
        </p:nvCxnSpPr>
        <p:spPr>
          <a:xfrm rot="10800000" flipV="1">
            <a:off x="1714500" y="3352800"/>
            <a:ext cx="1257300" cy="1371600"/>
          </a:xfrm>
          <a:prstGeom prst="bentConnector2">
            <a:avLst/>
          </a:prstGeom>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4" idx="2"/>
            <a:endCxn id="8" idx="0"/>
          </p:cNvCxnSpPr>
          <p:nvPr/>
        </p:nvCxnSpPr>
        <p:spPr>
          <a:xfrm rot="16200000" flipH="1">
            <a:off x="2971800" y="1485900"/>
            <a:ext cx="533400" cy="2286000"/>
          </a:xfrm>
          <a:prstGeom prst="bentConnector3">
            <a:avLst>
              <a:gd name="adj1" fmla="val 50000"/>
            </a:avLst>
          </a:prstGeom>
          <a:ln w="25400"/>
        </p:spPr>
        <p:style>
          <a:lnRef idx="2">
            <a:schemeClr val="accent1"/>
          </a:lnRef>
          <a:fillRef idx="0">
            <a:schemeClr val="accent1"/>
          </a:fillRef>
          <a:effectRef idx="1">
            <a:schemeClr val="accent1"/>
          </a:effectRef>
          <a:fontRef idx="minor">
            <a:schemeClr val="tx1"/>
          </a:fontRef>
        </p:style>
      </p:cxnSp>
      <p:cxnSp>
        <p:nvCxnSpPr>
          <p:cNvPr id="33" name="Shape 32"/>
          <p:cNvCxnSpPr>
            <a:stCxn id="8" idx="3"/>
            <a:endCxn id="7" idx="2"/>
          </p:cNvCxnSpPr>
          <p:nvPr/>
        </p:nvCxnSpPr>
        <p:spPr>
          <a:xfrm flipV="1">
            <a:off x="5791200" y="2362200"/>
            <a:ext cx="1028700" cy="990600"/>
          </a:xfrm>
          <a:prstGeom prst="bentConnector2">
            <a:avLst/>
          </a:prstGeom>
          <a:ln w="25400"/>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762000" y="5791200"/>
            <a:ext cx="754380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smtClean="0"/>
              <a:t>Association of positive opinion towards a target to positive or negative opinions regarding either of the topics </a:t>
            </a:r>
            <a:endParaRPr lang="en-US" dirty="0"/>
          </a:p>
        </p:txBody>
      </p:sp>
      <p:sp>
        <p:nvSpPr>
          <p:cNvPr id="12"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accent1"/>
                </a:solidFill>
                <a:effectLst/>
                <a:uLnTx/>
                <a:uFillTx/>
                <a:latin typeface="+mj-lt"/>
                <a:ea typeface="+mj-ea"/>
                <a:cs typeface="+mj-cs"/>
              </a:rPr>
              <a:t>Association Lookup want this</a:t>
            </a:r>
            <a:endParaRPr kumimoji="0" lang="en-US" sz="3200" b="0" i="0" u="none" strike="noStrike" kern="1200" cap="none" spc="0" normalizeH="0" baseline="0" noProof="0" dirty="0">
              <a:ln>
                <a:noFill/>
              </a:ln>
              <a:solidFill>
                <a:schemeClr val="accent1"/>
              </a:solidFill>
              <a:effectLst/>
              <a:uLnTx/>
              <a:uFillTx/>
              <a:latin typeface="+mj-lt"/>
              <a:ea typeface="+mj-ea"/>
              <a:cs typeface="+mj-cs"/>
            </a:endParaRPr>
          </a:p>
        </p:txBody>
      </p:sp>
      <p:sp>
        <p:nvSpPr>
          <p:cNvPr id="13" name="TextBox 12"/>
          <p:cNvSpPr txBox="1"/>
          <p:nvPr/>
        </p:nvSpPr>
        <p:spPr>
          <a:xfrm>
            <a:off x="3581400" y="2286000"/>
            <a:ext cx="505555" cy="369332"/>
          </a:xfrm>
          <a:prstGeom prst="rect">
            <a:avLst/>
          </a:prstGeom>
          <a:noFill/>
        </p:spPr>
        <p:txBody>
          <a:bodyPr wrap="none" rtlCol="0">
            <a:spAutoFit/>
          </a:bodyPr>
          <a:lstStyle/>
          <a:p>
            <a:r>
              <a:rPr lang="en-US" dirty="0" smtClean="0"/>
              <a:t>0.1</a:t>
            </a:r>
            <a:endParaRPr lang="en-US" dirty="0"/>
          </a:p>
        </p:txBody>
      </p:sp>
      <p:sp>
        <p:nvSpPr>
          <p:cNvPr id="14" name="TextBox 13"/>
          <p:cNvSpPr txBox="1"/>
          <p:nvPr/>
        </p:nvSpPr>
        <p:spPr>
          <a:xfrm>
            <a:off x="1600200" y="4191000"/>
            <a:ext cx="633933" cy="369332"/>
          </a:xfrm>
          <a:prstGeom prst="rect">
            <a:avLst/>
          </a:prstGeom>
          <a:noFill/>
        </p:spPr>
        <p:txBody>
          <a:bodyPr wrap="none" rtlCol="0">
            <a:spAutoFit/>
          </a:bodyPr>
          <a:lstStyle/>
          <a:p>
            <a:r>
              <a:rPr lang="en-US" dirty="0" smtClean="0"/>
              <a:t>0.05</a:t>
            </a:r>
            <a:endParaRPr lang="en-US" dirty="0"/>
          </a:p>
        </p:txBody>
      </p:sp>
      <p:sp>
        <p:nvSpPr>
          <p:cNvPr id="15" name="TextBox 14"/>
          <p:cNvSpPr txBox="1"/>
          <p:nvPr/>
        </p:nvSpPr>
        <p:spPr>
          <a:xfrm>
            <a:off x="6858000" y="2743200"/>
            <a:ext cx="505555" cy="369332"/>
          </a:xfrm>
          <a:prstGeom prst="rect">
            <a:avLst/>
          </a:prstGeom>
          <a:noFill/>
        </p:spPr>
        <p:txBody>
          <a:bodyPr wrap="none" rtlCol="0">
            <a:spAutoFit/>
          </a:bodyPr>
          <a:lstStyle/>
          <a:p>
            <a:r>
              <a:rPr lang="en-US" dirty="0" smtClean="0"/>
              <a:t>0.5</a:t>
            </a:r>
            <a:endParaRPr lang="en-US" dirty="0"/>
          </a:p>
        </p:txBody>
      </p:sp>
      <p:sp>
        <p:nvSpPr>
          <p:cNvPr id="16" name="TextBox 15"/>
          <p:cNvSpPr txBox="1"/>
          <p:nvPr/>
        </p:nvSpPr>
        <p:spPr>
          <a:xfrm>
            <a:off x="6819900" y="4191000"/>
            <a:ext cx="633933" cy="369332"/>
          </a:xfrm>
          <a:prstGeom prst="rect">
            <a:avLst/>
          </a:prstGeom>
          <a:noFill/>
        </p:spPr>
        <p:txBody>
          <a:bodyPr wrap="none" rtlCol="0">
            <a:spAutoFit/>
          </a:bodyPr>
          <a:lstStyle/>
          <a:p>
            <a:r>
              <a:rPr lang="en-US" dirty="0" smtClean="0"/>
              <a:t>0.35</a:t>
            </a:r>
            <a:endParaRPr lang="en-US" dirty="0"/>
          </a:p>
        </p:txBody>
      </p:sp>
      <p:sp>
        <p:nvSpPr>
          <p:cNvPr id="18" name="Slide Number Placeholder 17"/>
          <p:cNvSpPr>
            <a:spLocks noGrp="1"/>
          </p:cNvSpPr>
          <p:nvPr>
            <p:ph type="sldNum" sz="quarter" idx="12"/>
          </p:nvPr>
        </p:nvSpPr>
        <p:spPr/>
        <p:txBody>
          <a:bodyPr/>
          <a:lstStyle/>
          <a:p>
            <a:fld id="{001AEB1B-619C-E741-908C-AF8E12DD8BD8}" type="slidenum">
              <a:rPr lang="en-US" smtClean="0"/>
              <a:pPr/>
              <a:t>116</a:t>
            </a:fld>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 name="Rectangle 16"/>
          <p:cNvSpPr/>
          <p:nvPr/>
        </p:nvSpPr>
        <p:spPr>
          <a:xfrm>
            <a:off x="533400" y="1371600"/>
            <a:ext cx="3200400" cy="4114800"/>
          </a:xfrm>
          <a:prstGeom prst="rect">
            <a:avLst/>
          </a:prstGeom>
          <a:solidFill>
            <a:srgbClr val="CCFFCC">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Side-1</a:t>
            </a:r>
            <a:endParaRPr lang="en-US" sz="2800" dirty="0">
              <a:solidFill>
                <a:srgbClr val="000000"/>
              </a:solidFill>
            </a:endParaRPr>
          </a:p>
        </p:txBody>
      </p:sp>
      <p:sp>
        <p:nvSpPr>
          <p:cNvPr id="18" name="Rectangle 17"/>
          <p:cNvSpPr/>
          <p:nvPr/>
        </p:nvSpPr>
        <p:spPr>
          <a:xfrm>
            <a:off x="5257800" y="1371600"/>
            <a:ext cx="3200400" cy="4114800"/>
          </a:xfrm>
          <a:prstGeom prst="rect">
            <a:avLst/>
          </a:prstGeom>
          <a:solidFill>
            <a:srgbClr val="6666FF">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Side-2</a:t>
            </a:r>
            <a:endParaRPr lang="en-US" sz="2800" dirty="0">
              <a:solidFill>
                <a:srgbClr val="000000"/>
              </a:solidFill>
            </a:endParaRPr>
          </a:p>
        </p:txBody>
      </p:sp>
      <p:sp>
        <p:nvSpPr>
          <p:cNvPr id="4" name="Rectangle 3"/>
          <p:cNvSpPr/>
          <p:nvPr/>
        </p:nvSpPr>
        <p:spPr>
          <a:xfrm>
            <a:off x="6858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Topic1+</a:t>
            </a:r>
            <a:endParaRPr lang="en-US" sz="2400" dirty="0">
              <a:solidFill>
                <a:schemeClr val="tx1"/>
              </a:solidFill>
            </a:endParaRPr>
          </a:p>
        </p:txBody>
      </p:sp>
      <p:sp>
        <p:nvSpPr>
          <p:cNvPr id="5" name="Rectangle 4"/>
          <p:cNvSpPr/>
          <p:nvPr/>
        </p:nvSpPr>
        <p:spPr>
          <a:xfrm>
            <a:off x="54102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Topic1-</a:t>
            </a:r>
            <a:endParaRPr lang="en-US" sz="2400" dirty="0">
              <a:solidFill>
                <a:schemeClr val="tx1"/>
              </a:solidFill>
            </a:endParaRPr>
          </a:p>
        </p:txBody>
      </p:sp>
      <p:sp>
        <p:nvSpPr>
          <p:cNvPr id="6" name="Rectangle 5"/>
          <p:cNvSpPr/>
          <p:nvPr/>
        </p:nvSpPr>
        <p:spPr>
          <a:xfrm>
            <a:off x="762000" y="45720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Topic2-</a:t>
            </a:r>
            <a:endParaRPr lang="en-US" sz="2400" dirty="0">
              <a:solidFill>
                <a:schemeClr val="tx1"/>
              </a:solidFill>
            </a:endParaRPr>
          </a:p>
        </p:txBody>
      </p:sp>
      <p:sp>
        <p:nvSpPr>
          <p:cNvPr id="7" name="Rectangle 6"/>
          <p:cNvSpPr/>
          <p:nvPr/>
        </p:nvSpPr>
        <p:spPr>
          <a:xfrm>
            <a:off x="5410200" y="14478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Topic2+</a:t>
            </a:r>
            <a:endParaRPr lang="en-US" sz="2400" dirty="0">
              <a:solidFill>
                <a:schemeClr val="tx1"/>
              </a:solidFill>
            </a:endParaRPr>
          </a:p>
        </p:txBody>
      </p:sp>
      <p:sp>
        <p:nvSpPr>
          <p:cNvPr id="8" name="Rectangle 7"/>
          <p:cNvSpPr/>
          <p:nvPr/>
        </p:nvSpPr>
        <p:spPr>
          <a:xfrm>
            <a:off x="2971800" y="28956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target+</a:t>
            </a:r>
            <a:endParaRPr lang="en-US" sz="2400" dirty="0">
              <a:solidFill>
                <a:schemeClr val="tx1"/>
              </a:solidFill>
            </a:endParaRPr>
          </a:p>
        </p:txBody>
      </p:sp>
      <p:cxnSp>
        <p:nvCxnSpPr>
          <p:cNvPr id="25" name="Shape 24"/>
          <p:cNvCxnSpPr>
            <a:stCxn id="8" idx="2"/>
            <a:endCxn id="5" idx="0"/>
          </p:cNvCxnSpPr>
          <p:nvPr/>
        </p:nvCxnSpPr>
        <p:spPr>
          <a:xfrm rot="16200000" flipH="1">
            <a:off x="5219700" y="2971800"/>
            <a:ext cx="762000" cy="2438400"/>
          </a:xfrm>
          <a:prstGeom prst="bentConnector3">
            <a:avLst>
              <a:gd name="adj1" fmla="val 50000"/>
            </a:avLst>
          </a:prstGeom>
          <a:ln w="25400"/>
        </p:spPr>
        <p:style>
          <a:lnRef idx="2">
            <a:schemeClr val="accent1"/>
          </a:lnRef>
          <a:fillRef idx="0">
            <a:schemeClr val="accent1"/>
          </a:fillRef>
          <a:effectRef idx="1">
            <a:schemeClr val="accent1"/>
          </a:effectRef>
          <a:fontRef idx="minor">
            <a:schemeClr val="tx1"/>
          </a:fontRef>
        </p:style>
      </p:cxnSp>
      <p:cxnSp>
        <p:nvCxnSpPr>
          <p:cNvPr id="29" name="Shape 28"/>
          <p:cNvCxnSpPr>
            <a:stCxn id="8" idx="1"/>
            <a:endCxn id="6" idx="0"/>
          </p:cNvCxnSpPr>
          <p:nvPr/>
        </p:nvCxnSpPr>
        <p:spPr>
          <a:xfrm rot="10800000" flipV="1">
            <a:off x="2171700" y="3352800"/>
            <a:ext cx="800100" cy="1219200"/>
          </a:xfrm>
          <a:prstGeom prst="bentConnector2">
            <a:avLst/>
          </a:prstGeom>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4" idx="2"/>
            <a:endCxn id="8" idx="0"/>
          </p:cNvCxnSpPr>
          <p:nvPr/>
        </p:nvCxnSpPr>
        <p:spPr>
          <a:xfrm rot="16200000" flipH="1">
            <a:off x="2971800" y="1485900"/>
            <a:ext cx="533400" cy="2286000"/>
          </a:xfrm>
          <a:prstGeom prst="bentConnector3">
            <a:avLst>
              <a:gd name="adj1" fmla="val 50000"/>
            </a:avLst>
          </a:prstGeom>
          <a:ln w="25400"/>
        </p:spPr>
        <p:style>
          <a:lnRef idx="2">
            <a:schemeClr val="accent1"/>
          </a:lnRef>
          <a:fillRef idx="0">
            <a:schemeClr val="accent1"/>
          </a:fillRef>
          <a:effectRef idx="1">
            <a:schemeClr val="accent1"/>
          </a:effectRef>
          <a:fontRef idx="minor">
            <a:schemeClr val="tx1"/>
          </a:fontRef>
        </p:style>
      </p:cxnSp>
      <p:cxnSp>
        <p:nvCxnSpPr>
          <p:cNvPr id="33" name="Shape 32"/>
          <p:cNvCxnSpPr>
            <a:stCxn id="8" idx="3"/>
            <a:endCxn id="7" idx="2"/>
          </p:cNvCxnSpPr>
          <p:nvPr/>
        </p:nvCxnSpPr>
        <p:spPr>
          <a:xfrm flipV="1">
            <a:off x="5791200" y="2362200"/>
            <a:ext cx="1028700" cy="990600"/>
          </a:xfrm>
          <a:prstGeom prst="bentConnector2">
            <a:avLst/>
          </a:prstGeom>
          <a:ln w="25400"/>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762000" y="5791200"/>
            <a:ext cx="7543800" cy="646331"/>
          </a:xfrm>
          <a:prstGeom prst="rect">
            <a:avLst/>
          </a:prstGeom>
          <a:solidFill>
            <a:srgbClr val="FCD319"/>
          </a:solidFill>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smtClean="0"/>
              <a:t>Side-1 = Topic1+ alternatively Topic2-</a:t>
            </a:r>
          </a:p>
          <a:p>
            <a:r>
              <a:rPr lang="en-US" dirty="0" smtClean="0"/>
              <a:t>Side-2 =Topic2+ alternatively Topic1- </a:t>
            </a:r>
            <a:endParaRPr lang="en-US" dirty="0"/>
          </a:p>
        </p:txBody>
      </p:sp>
      <p:sp>
        <p:nvSpPr>
          <p:cNvPr id="12"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accent1"/>
                </a:solidFill>
                <a:effectLst/>
                <a:uLnTx/>
                <a:uFillTx/>
                <a:latin typeface="+mj-lt"/>
                <a:ea typeface="+mj-ea"/>
                <a:cs typeface="+mj-cs"/>
              </a:rPr>
              <a:t>Association Lookup, Side Mapping</a:t>
            </a:r>
            <a:endParaRPr kumimoji="0" lang="en-US" sz="3200" b="0" i="0" u="none" strike="noStrike" kern="1200" cap="none" spc="0" normalizeH="0" baseline="0" noProof="0" dirty="0">
              <a:ln>
                <a:noFill/>
              </a:ln>
              <a:solidFill>
                <a:schemeClr val="accent1"/>
              </a:solidFill>
              <a:effectLst/>
              <a:uLnTx/>
              <a:uFillTx/>
              <a:latin typeface="+mj-lt"/>
              <a:ea typeface="+mj-ea"/>
              <a:cs typeface="+mj-cs"/>
            </a:endParaRPr>
          </a:p>
        </p:txBody>
      </p:sp>
      <p:sp>
        <p:nvSpPr>
          <p:cNvPr id="13" name="TextBox 12"/>
          <p:cNvSpPr txBox="1"/>
          <p:nvPr/>
        </p:nvSpPr>
        <p:spPr>
          <a:xfrm>
            <a:off x="3581400" y="2286000"/>
            <a:ext cx="505555" cy="369332"/>
          </a:xfrm>
          <a:prstGeom prst="rect">
            <a:avLst/>
          </a:prstGeom>
          <a:noFill/>
        </p:spPr>
        <p:txBody>
          <a:bodyPr wrap="none" rtlCol="0">
            <a:spAutoFit/>
          </a:bodyPr>
          <a:lstStyle/>
          <a:p>
            <a:r>
              <a:rPr lang="en-US" dirty="0" smtClean="0"/>
              <a:t>0.1</a:t>
            </a:r>
            <a:endParaRPr lang="en-US" dirty="0"/>
          </a:p>
        </p:txBody>
      </p:sp>
      <p:sp>
        <p:nvSpPr>
          <p:cNvPr id="14" name="TextBox 13"/>
          <p:cNvSpPr txBox="1"/>
          <p:nvPr/>
        </p:nvSpPr>
        <p:spPr>
          <a:xfrm>
            <a:off x="1600200" y="4191000"/>
            <a:ext cx="633933" cy="369332"/>
          </a:xfrm>
          <a:prstGeom prst="rect">
            <a:avLst/>
          </a:prstGeom>
          <a:noFill/>
        </p:spPr>
        <p:txBody>
          <a:bodyPr wrap="none" rtlCol="0">
            <a:spAutoFit/>
          </a:bodyPr>
          <a:lstStyle/>
          <a:p>
            <a:r>
              <a:rPr lang="en-US" dirty="0" smtClean="0"/>
              <a:t>0.05</a:t>
            </a:r>
            <a:endParaRPr lang="en-US" dirty="0"/>
          </a:p>
        </p:txBody>
      </p:sp>
      <p:sp>
        <p:nvSpPr>
          <p:cNvPr id="15" name="TextBox 14"/>
          <p:cNvSpPr txBox="1"/>
          <p:nvPr/>
        </p:nvSpPr>
        <p:spPr>
          <a:xfrm>
            <a:off x="6858000" y="2743200"/>
            <a:ext cx="505555" cy="369332"/>
          </a:xfrm>
          <a:prstGeom prst="rect">
            <a:avLst/>
          </a:prstGeom>
          <a:noFill/>
        </p:spPr>
        <p:txBody>
          <a:bodyPr wrap="none" rtlCol="0">
            <a:spAutoFit/>
          </a:bodyPr>
          <a:lstStyle/>
          <a:p>
            <a:r>
              <a:rPr lang="en-US" dirty="0" smtClean="0"/>
              <a:t>0.5</a:t>
            </a:r>
            <a:endParaRPr lang="en-US" dirty="0"/>
          </a:p>
        </p:txBody>
      </p:sp>
      <p:sp>
        <p:nvSpPr>
          <p:cNvPr id="16" name="TextBox 15"/>
          <p:cNvSpPr txBox="1"/>
          <p:nvPr/>
        </p:nvSpPr>
        <p:spPr>
          <a:xfrm>
            <a:off x="6819900" y="4191000"/>
            <a:ext cx="633933" cy="369332"/>
          </a:xfrm>
          <a:prstGeom prst="rect">
            <a:avLst/>
          </a:prstGeom>
          <a:noFill/>
        </p:spPr>
        <p:txBody>
          <a:bodyPr wrap="none" rtlCol="0">
            <a:spAutoFit/>
          </a:bodyPr>
          <a:lstStyle/>
          <a:p>
            <a:r>
              <a:rPr lang="en-US" dirty="0" smtClean="0"/>
              <a:t>0.35</a:t>
            </a:r>
            <a:endParaRPr lang="en-US" dirty="0"/>
          </a:p>
        </p:txBody>
      </p:sp>
      <p:sp>
        <p:nvSpPr>
          <p:cNvPr id="20" name="Slide Number Placeholder 19"/>
          <p:cNvSpPr>
            <a:spLocks noGrp="1"/>
          </p:cNvSpPr>
          <p:nvPr>
            <p:ph type="sldNum" sz="quarter" idx="12"/>
          </p:nvPr>
        </p:nvSpPr>
        <p:spPr/>
        <p:txBody>
          <a:bodyPr/>
          <a:lstStyle/>
          <a:p>
            <a:fld id="{001AEB1B-619C-E741-908C-AF8E12DD8BD8}" type="slidenum">
              <a:rPr lang="en-US" smtClean="0"/>
              <a:pPr/>
              <a:t>117</a:t>
            </a:fld>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Rectangle 7"/>
          <p:cNvSpPr/>
          <p:nvPr/>
        </p:nvSpPr>
        <p:spPr>
          <a:xfrm>
            <a:off x="2971800" y="2895600"/>
            <a:ext cx="2819400"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target+</a:t>
            </a:r>
            <a:endParaRPr lang="en-US" sz="2400" dirty="0">
              <a:solidFill>
                <a:schemeClr val="tx1"/>
              </a:solidFill>
            </a:endParaRPr>
          </a:p>
        </p:txBody>
      </p:sp>
      <p:cxnSp>
        <p:nvCxnSpPr>
          <p:cNvPr id="18" name="Straight Arrow Connector 17"/>
          <p:cNvCxnSpPr>
            <a:stCxn id="8" idx="0"/>
          </p:cNvCxnSpPr>
          <p:nvPr/>
        </p:nvCxnSpPr>
        <p:spPr>
          <a:xfrm rot="16200000" flipV="1">
            <a:off x="3829050" y="2343150"/>
            <a:ext cx="457200" cy="6477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8" idx="0"/>
          </p:cNvCxnSpPr>
          <p:nvPr/>
        </p:nvCxnSpPr>
        <p:spPr>
          <a:xfrm rot="5400000" flipH="1" flipV="1">
            <a:off x="4476750" y="2114550"/>
            <a:ext cx="685800"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533400" y="1371600"/>
            <a:ext cx="3200400" cy="4114800"/>
          </a:xfrm>
          <a:prstGeom prst="rect">
            <a:avLst/>
          </a:prstGeom>
          <a:solidFill>
            <a:srgbClr val="CCFF66">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Side-1</a:t>
            </a:r>
            <a:endParaRPr lang="en-US" sz="2800" dirty="0">
              <a:solidFill>
                <a:srgbClr val="000000"/>
              </a:solidFill>
            </a:endParaRPr>
          </a:p>
        </p:txBody>
      </p:sp>
      <p:sp>
        <p:nvSpPr>
          <p:cNvPr id="9" name="Rectangle 8"/>
          <p:cNvSpPr/>
          <p:nvPr/>
        </p:nvSpPr>
        <p:spPr>
          <a:xfrm>
            <a:off x="5257800" y="1371600"/>
            <a:ext cx="3200400" cy="4114800"/>
          </a:xfrm>
          <a:prstGeom prst="rect">
            <a:avLst/>
          </a:prstGeom>
          <a:solidFill>
            <a:srgbClr val="6666FF">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Side-2</a:t>
            </a:r>
            <a:endParaRPr lang="en-US" sz="2800" dirty="0">
              <a:solidFill>
                <a:srgbClr val="000000"/>
              </a:solidFill>
            </a:endParaRPr>
          </a:p>
        </p:txBody>
      </p:sp>
      <p:sp>
        <p:nvSpPr>
          <p:cNvPr id="10" name="TextBox 9"/>
          <p:cNvSpPr txBox="1"/>
          <p:nvPr/>
        </p:nvSpPr>
        <p:spPr>
          <a:xfrm>
            <a:off x="3657600" y="2133600"/>
            <a:ext cx="633933" cy="369332"/>
          </a:xfrm>
          <a:prstGeom prst="rect">
            <a:avLst/>
          </a:prstGeom>
          <a:noFill/>
        </p:spPr>
        <p:txBody>
          <a:bodyPr wrap="none" rtlCol="0">
            <a:spAutoFit/>
          </a:bodyPr>
          <a:lstStyle/>
          <a:p>
            <a:r>
              <a:rPr lang="en-US" dirty="0" smtClean="0"/>
              <a:t>0.15</a:t>
            </a:r>
            <a:endParaRPr lang="en-US" dirty="0"/>
          </a:p>
        </p:txBody>
      </p:sp>
      <p:sp>
        <p:nvSpPr>
          <p:cNvPr id="13" name="TextBox 12"/>
          <p:cNvSpPr txBox="1"/>
          <p:nvPr/>
        </p:nvSpPr>
        <p:spPr>
          <a:xfrm>
            <a:off x="4724400" y="2438399"/>
            <a:ext cx="633933" cy="369332"/>
          </a:xfrm>
          <a:prstGeom prst="rect">
            <a:avLst/>
          </a:prstGeom>
          <a:noFill/>
        </p:spPr>
        <p:txBody>
          <a:bodyPr wrap="none" rtlCol="0">
            <a:spAutoFit/>
          </a:bodyPr>
          <a:lstStyle/>
          <a:p>
            <a:r>
              <a:rPr lang="en-US" dirty="0" smtClean="0"/>
              <a:t>0.85</a:t>
            </a:r>
            <a:endParaRPr lang="en-US" dirty="0"/>
          </a:p>
        </p:txBody>
      </p:sp>
      <p:sp>
        <p:nvSpPr>
          <p:cNvPr id="14" name="Rectangle 13"/>
          <p:cNvSpPr/>
          <p:nvPr/>
        </p:nvSpPr>
        <p:spPr>
          <a:xfrm>
            <a:off x="685800" y="5486400"/>
            <a:ext cx="7543800" cy="369332"/>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en-US" dirty="0" smtClean="0">
                <a:solidFill>
                  <a:schemeClr val="tx1"/>
                </a:solidFill>
              </a:rPr>
              <a:t>Association of positive opinion towards a target to both of the stances</a:t>
            </a:r>
            <a:endParaRPr lang="en-US" dirty="0">
              <a:solidFill>
                <a:schemeClr val="tx1"/>
              </a:solidFill>
            </a:endParaRPr>
          </a:p>
        </p:txBody>
      </p:sp>
      <p:sp>
        <p:nvSpPr>
          <p:cNvPr id="11"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accent1"/>
                </a:solidFill>
                <a:effectLst/>
                <a:uLnTx/>
                <a:uFillTx/>
                <a:latin typeface="+mj-lt"/>
                <a:ea typeface="+mj-ea"/>
                <a:cs typeface="+mj-cs"/>
              </a:rPr>
              <a:t>Association Lookup, Side Mapping</a:t>
            </a:r>
            <a:endParaRPr kumimoji="0" lang="en-US" sz="3200" b="0" i="0" u="none" strike="noStrike" kern="1200" cap="none" spc="0" normalizeH="0" baseline="0" noProof="0" dirty="0">
              <a:ln>
                <a:noFill/>
              </a:ln>
              <a:solidFill>
                <a:schemeClr val="accent1"/>
              </a:solidFill>
              <a:effectLst/>
              <a:uLnTx/>
              <a:uFillTx/>
              <a:latin typeface="+mj-lt"/>
              <a:ea typeface="+mj-ea"/>
              <a:cs typeface="+mj-cs"/>
            </a:endParaRPr>
          </a:p>
        </p:txBody>
      </p:sp>
      <p:sp>
        <p:nvSpPr>
          <p:cNvPr id="15" name="Slide Number Placeholder 14"/>
          <p:cNvSpPr>
            <a:spLocks noGrp="1"/>
          </p:cNvSpPr>
          <p:nvPr>
            <p:ph type="sldNum" sz="quarter" idx="12"/>
          </p:nvPr>
        </p:nvSpPr>
        <p:spPr/>
        <p:txBody>
          <a:bodyPr/>
          <a:lstStyle/>
          <a:p>
            <a:fld id="{001AEB1B-619C-E741-908C-AF8E12DD8BD8}" type="slidenum">
              <a:rPr lang="en-US" smtClean="0"/>
              <a:pPr/>
              <a:t>118</a:t>
            </a:fld>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Concession Handling</a:t>
            </a:r>
            <a:br>
              <a:rPr lang="en-US" dirty="0" smtClean="0"/>
            </a:br>
            <a:endParaRPr lang="en-US" dirty="0"/>
          </a:p>
        </p:txBody>
      </p:sp>
      <p:sp>
        <p:nvSpPr>
          <p:cNvPr id="3" name="Content Placeholder 2"/>
          <p:cNvSpPr>
            <a:spLocks noGrp="1"/>
          </p:cNvSpPr>
          <p:nvPr>
            <p:ph sz="quarter" idx="1"/>
          </p:nvPr>
        </p:nvSpPr>
        <p:spPr>
          <a:xfrm>
            <a:off x="498474" y="1524000"/>
            <a:ext cx="7556313" cy="4144963"/>
          </a:xfrm>
        </p:spPr>
        <p:txBody>
          <a:bodyPr>
            <a:noAutofit/>
          </a:bodyPr>
          <a:lstStyle/>
          <a:p>
            <a:pPr>
              <a:buNone/>
            </a:pPr>
            <a:r>
              <a:rPr lang="en-US" dirty="0" smtClean="0"/>
              <a:t>Detecting concessionary opinions</a:t>
            </a:r>
          </a:p>
          <a:p>
            <a:r>
              <a:rPr lang="en-US" dirty="0" smtClean="0"/>
              <a:t>Find Concession indicators </a:t>
            </a:r>
          </a:p>
          <a:p>
            <a:pPr lvl="1"/>
            <a:r>
              <a:rPr lang="en-US" sz="2000" dirty="0" smtClean="0"/>
              <a:t>Discourse connectives from Penn Discourse Treebank (Prasad et al., 2007) </a:t>
            </a:r>
          </a:p>
          <a:p>
            <a:r>
              <a:rPr lang="en-US" dirty="0" smtClean="0"/>
              <a:t>Use simple rules to find the conceded part of the sentence</a:t>
            </a:r>
            <a:endParaRPr lang="en-US" sz="2800" dirty="0" smtClean="0"/>
          </a:p>
          <a:p>
            <a:pPr lvl="1"/>
            <a:r>
              <a:rPr lang="en-US" sz="2000" b="1" dirty="0" smtClean="0">
                <a:solidFill>
                  <a:srgbClr val="5F8D89"/>
                </a:solidFill>
              </a:rPr>
              <a:t>While </a:t>
            </a:r>
            <a:r>
              <a:rPr lang="en-US" sz="2000" dirty="0" smtClean="0"/>
              <a:t>the </a:t>
            </a:r>
            <a:r>
              <a:rPr lang="en-US" sz="2000" i="1" u="sng" dirty="0" smtClean="0"/>
              <a:t>iPhone </a:t>
            </a:r>
            <a:r>
              <a:rPr lang="en-US" sz="2000" dirty="0" smtClean="0">
                <a:solidFill>
                  <a:srgbClr val="000080"/>
                </a:solidFill>
              </a:rPr>
              <a:t>looks nice </a:t>
            </a:r>
            <a:r>
              <a:rPr lang="en-US" sz="2000" dirty="0" smtClean="0"/>
              <a:t>and </a:t>
            </a:r>
            <a:r>
              <a:rPr lang="en-US" sz="2000" dirty="0" smtClean="0">
                <a:solidFill>
                  <a:srgbClr val="000080"/>
                </a:solidFill>
              </a:rPr>
              <a:t>does play a decent amount of music</a:t>
            </a:r>
            <a:r>
              <a:rPr lang="en-US" sz="2000" dirty="0" smtClean="0"/>
              <a:t>, </a:t>
            </a:r>
            <a:r>
              <a:rPr lang="en-US" sz="2000" i="1" u="sng" dirty="0" smtClean="0"/>
              <a:t>it </a:t>
            </a:r>
            <a:r>
              <a:rPr lang="en-US" sz="2000" dirty="0" smtClean="0">
                <a:solidFill>
                  <a:srgbClr val="C92128"/>
                </a:solidFill>
              </a:rPr>
              <a:t>can't compare in functionality </a:t>
            </a:r>
            <a:r>
              <a:rPr lang="en-US" sz="2000" dirty="0" smtClean="0"/>
              <a:t>to the BB.</a:t>
            </a:r>
          </a:p>
          <a:p>
            <a:pPr lvl="1">
              <a:buNone/>
            </a:pPr>
            <a:endParaRPr lang="en-US" sz="2000" dirty="0" smtClean="0"/>
          </a:p>
          <a:p>
            <a:pPr lvl="1"/>
            <a:r>
              <a:rPr lang="en-US" sz="2000" dirty="0" smtClean="0"/>
              <a:t>I </a:t>
            </a:r>
            <a:r>
              <a:rPr lang="en-US" sz="2000" dirty="0" smtClean="0">
                <a:solidFill>
                  <a:srgbClr val="000080"/>
                </a:solidFill>
              </a:rPr>
              <a:t>like </a:t>
            </a:r>
            <a:r>
              <a:rPr lang="en-US" sz="2000" dirty="0" smtClean="0"/>
              <a:t>my </a:t>
            </a:r>
            <a:r>
              <a:rPr lang="en-US" sz="2000" i="1" u="sng" dirty="0" smtClean="0"/>
              <a:t>music</a:t>
            </a:r>
            <a:r>
              <a:rPr lang="en-US" sz="2000" dirty="0" smtClean="0"/>
              <a:t>, and </a:t>
            </a:r>
            <a:r>
              <a:rPr lang="en-US" sz="2000" i="1" u="sng" dirty="0" smtClean="0"/>
              <a:t>phone</a:t>
            </a:r>
            <a:r>
              <a:rPr lang="en-US" sz="2000" dirty="0" smtClean="0"/>
              <a:t>, </a:t>
            </a:r>
            <a:r>
              <a:rPr lang="en-US" sz="2000" b="1" dirty="0" smtClean="0">
                <a:solidFill>
                  <a:srgbClr val="5F8D89"/>
                </a:solidFill>
              </a:rPr>
              <a:t>but </a:t>
            </a:r>
            <a:r>
              <a:rPr lang="en-US" sz="2000" dirty="0" smtClean="0"/>
              <a:t>I </a:t>
            </a:r>
            <a:r>
              <a:rPr lang="en-US" sz="2000" dirty="0" smtClean="0">
                <a:solidFill>
                  <a:srgbClr val="C92128"/>
                </a:solidFill>
              </a:rPr>
              <a:t>don't want </a:t>
            </a:r>
            <a:r>
              <a:rPr lang="en-US" sz="2000" dirty="0" smtClean="0"/>
              <a:t>to </a:t>
            </a:r>
            <a:r>
              <a:rPr lang="en-US" sz="2000" i="1" u="sng" dirty="0" smtClean="0"/>
              <a:t>carry a brick around</a:t>
            </a:r>
            <a:r>
              <a:rPr lang="en-US" sz="2000" dirty="0" smtClean="0"/>
              <a:t> in my pocket when I only need my phone</a:t>
            </a:r>
            <a:r>
              <a:rPr lang="en-US" sz="2400" dirty="0" smtClean="0"/>
              <a:t>.</a:t>
            </a:r>
          </a:p>
          <a:p>
            <a:pPr lvl="1"/>
            <a:endParaRPr lang="en-US" sz="2000" dirty="0" smtClean="0"/>
          </a:p>
          <a:p>
            <a:pPr lvl="1"/>
            <a:endParaRPr lang="en-US" sz="2000" dirty="0" smtClean="0"/>
          </a:p>
          <a:p>
            <a:pPr>
              <a:buNone/>
            </a:pPr>
            <a:endParaRPr lang="en-US" dirty="0" smtClean="0"/>
          </a:p>
          <a:p>
            <a:endParaRPr lang="en-US" dirty="0"/>
          </a:p>
        </p:txBody>
      </p:sp>
      <p:cxnSp>
        <p:nvCxnSpPr>
          <p:cNvPr id="7" name="Straight Connector 6"/>
          <p:cNvCxnSpPr/>
          <p:nvPr/>
        </p:nvCxnSpPr>
        <p:spPr>
          <a:xfrm rot="5400000">
            <a:off x="3048000" y="4419600"/>
            <a:ext cx="457200" cy="1588"/>
          </a:xfrm>
          <a:prstGeom prst="line">
            <a:avLst/>
          </a:prstGeom>
          <a:ln w="38100" cmpd="dbl"/>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5400000">
            <a:off x="4230291" y="5446315"/>
            <a:ext cx="532606" cy="1588"/>
          </a:xfrm>
          <a:prstGeom prst="line">
            <a:avLst/>
          </a:prstGeom>
          <a:ln w="38100" cmpd="dbl"/>
        </p:spPr>
        <p:style>
          <a:lnRef idx="2">
            <a:schemeClr val="accent1"/>
          </a:lnRef>
          <a:fillRef idx="0">
            <a:schemeClr val="accent1"/>
          </a:fillRef>
          <a:effectRef idx="1">
            <a:schemeClr val="accent1"/>
          </a:effectRef>
          <a:fontRef idx="minor">
            <a:schemeClr val="tx1"/>
          </a:fontRef>
        </p:style>
      </p:cxnSp>
      <p:sp>
        <p:nvSpPr>
          <p:cNvPr id="8" name="Slide Number Placeholder 7"/>
          <p:cNvSpPr>
            <a:spLocks noGrp="1"/>
          </p:cNvSpPr>
          <p:nvPr>
            <p:ph type="sldNum" sz="quarter" idx="15"/>
          </p:nvPr>
        </p:nvSpPr>
        <p:spPr/>
        <p:txBody>
          <a:bodyPr/>
          <a:lstStyle/>
          <a:p>
            <a:fld id="{001AEB1B-619C-E741-908C-AF8E12DD8BD8}" type="slidenum">
              <a:rPr lang="en-US" smtClean="0"/>
              <a:pPr/>
              <a:t>119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And Several Others…</a:t>
            </a:r>
          </a:p>
        </p:txBody>
      </p:sp>
      <p:sp>
        <p:nvSpPr>
          <p:cNvPr id="37891" name="Rectangle 3"/>
          <p:cNvSpPr>
            <a:spLocks noGrp="1" noChangeArrowheads="1"/>
          </p:cNvSpPr>
          <p:nvPr>
            <p:ph type="body" idx="1"/>
          </p:nvPr>
        </p:nvSpPr>
        <p:spPr/>
        <p:txBody>
          <a:bodyPr/>
          <a:lstStyle/>
          <a:p>
            <a:pPr marL="533400" indent="-533400"/>
            <a:r>
              <a:rPr lang="en-US" b="1">
                <a:solidFill>
                  <a:srgbClr val="990099"/>
                </a:solidFill>
              </a:rPr>
              <a:t>Tracking sentiments toward topics over time</a:t>
            </a:r>
            <a:r>
              <a:rPr lang="en-US" b="1">
                <a:solidFill>
                  <a:schemeClr val="accent2"/>
                </a:solidFill>
              </a:rPr>
              <a:t>:</a:t>
            </a:r>
            <a:r>
              <a:rPr lang="en-US" i="1">
                <a:solidFill>
                  <a:schemeClr val="accent2"/>
                </a:solidFill>
              </a:rPr>
              <a:t> </a:t>
            </a:r>
            <a:r>
              <a:rPr lang="en-US"/>
              <a:t>Is anger ratcheting up or cooling down?</a:t>
            </a:r>
          </a:p>
          <a:p>
            <a:pPr marL="533400" indent="-533400"/>
            <a:r>
              <a:rPr lang="en-US" b="1">
                <a:solidFill>
                  <a:srgbClr val="990099"/>
                </a:solidFill>
              </a:rPr>
              <a:t>Prediction (election outcomes, market trends)</a:t>
            </a:r>
            <a:r>
              <a:rPr lang="en-US" b="1"/>
              <a:t>:</a:t>
            </a:r>
            <a:r>
              <a:rPr lang="en-US"/>
              <a:t>  Will Clinton or Obama win?</a:t>
            </a:r>
          </a:p>
          <a:p>
            <a:pPr marL="533400" indent="-533400"/>
            <a:r>
              <a:rPr lang="en-US" b="1">
                <a:solidFill>
                  <a:srgbClr val="990099"/>
                </a:solidFill>
              </a:rPr>
              <a:t>Meeting summarization:</a:t>
            </a:r>
            <a:r>
              <a:rPr lang="en-US"/>
              <a:t> What were the main opinions expressed?</a:t>
            </a:r>
          </a:p>
          <a:p>
            <a:pPr marL="533400" indent="-533400"/>
            <a:r>
              <a:rPr lang="en-US" b="1" i="1">
                <a:solidFill>
                  <a:schemeClr val="accent2"/>
                </a:solidFill>
              </a:rPr>
              <a:t>Etcetera!</a:t>
            </a:r>
          </a:p>
          <a:p>
            <a:pPr marL="914400" lvl="1" indent="-457200">
              <a:buFont typeface="Times New Roman" charset="0"/>
              <a:buNone/>
            </a:pPr>
            <a:endParaRPr lang="en-US" sz="3200" b="1" i="1">
              <a:solidFill>
                <a:schemeClr val="accent2"/>
              </a:solidFill>
            </a:endParaRPr>
          </a:p>
          <a:p>
            <a:pPr marL="914400" lvl="1" indent="-457200"/>
            <a:endParaRPr lang="en-US" sz="3200" i="1">
              <a:solidFill>
                <a:schemeClr val="accent2"/>
              </a:solidFill>
            </a:endParaRPr>
          </a:p>
          <a:p>
            <a:pPr marL="914400" lvl="1" indent="-457200"/>
            <a:endParaRPr lang="en-US" sz="3200" i="1">
              <a:solidFill>
                <a:schemeClr val="accent2"/>
              </a:solidFill>
            </a:endParaRP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Rectangle 11"/>
          <p:cNvSpPr/>
          <p:nvPr/>
        </p:nvSpPr>
        <p:spPr>
          <a:xfrm>
            <a:off x="5486400" y="1600200"/>
            <a:ext cx="3200400" cy="3352800"/>
          </a:xfrm>
          <a:prstGeom prst="rect">
            <a:avLst/>
          </a:prstGeom>
          <a:solidFill>
            <a:srgbClr val="6666FF">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Side-2</a:t>
            </a:r>
          </a:p>
          <a:p>
            <a:pPr algn="ctr"/>
            <a:r>
              <a:rPr lang="en-US" sz="2800" dirty="0" smtClean="0">
                <a:solidFill>
                  <a:srgbClr val="000000"/>
                </a:solidFill>
              </a:rPr>
              <a:t>Pro-Iphone</a:t>
            </a:r>
            <a:endParaRPr lang="en-US" sz="2800" dirty="0">
              <a:solidFill>
                <a:srgbClr val="000000"/>
              </a:solidFill>
            </a:endParaRPr>
          </a:p>
        </p:txBody>
      </p:sp>
      <p:sp>
        <p:nvSpPr>
          <p:cNvPr id="11" name="Rectangle 10"/>
          <p:cNvSpPr/>
          <p:nvPr/>
        </p:nvSpPr>
        <p:spPr>
          <a:xfrm>
            <a:off x="457200" y="1600200"/>
            <a:ext cx="3200400" cy="3352799"/>
          </a:xfrm>
          <a:prstGeom prst="rect">
            <a:avLst/>
          </a:prstGeom>
          <a:solidFill>
            <a:srgbClr val="CCFF66">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Side-1</a:t>
            </a:r>
          </a:p>
          <a:p>
            <a:pPr algn="ctr"/>
            <a:r>
              <a:rPr lang="en-US" sz="2800" dirty="0" smtClean="0">
                <a:solidFill>
                  <a:srgbClr val="000000"/>
                </a:solidFill>
              </a:rPr>
              <a:t>Pro-Blackberry</a:t>
            </a:r>
            <a:endParaRPr lang="en-US" sz="2800" dirty="0">
              <a:solidFill>
                <a:srgbClr val="000000"/>
              </a:solidFill>
            </a:endParaRPr>
          </a:p>
        </p:txBody>
      </p:sp>
      <p:sp>
        <p:nvSpPr>
          <p:cNvPr id="8" name="Rectangle 7"/>
          <p:cNvSpPr/>
          <p:nvPr/>
        </p:nvSpPr>
        <p:spPr>
          <a:xfrm>
            <a:off x="3810000" y="2514600"/>
            <a:ext cx="14478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music+</a:t>
            </a:r>
            <a:endParaRPr lang="en-US" sz="2400" dirty="0">
              <a:solidFill>
                <a:schemeClr val="tx1"/>
              </a:solidFill>
            </a:endParaRPr>
          </a:p>
        </p:txBody>
      </p:sp>
      <p:sp>
        <p:nvSpPr>
          <p:cNvPr id="19" name="Rectangle 18"/>
          <p:cNvSpPr/>
          <p:nvPr/>
        </p:nvSpPr>
        <p:spPr>
          <a:xfrm>
            <a:off x="3810000" y="3669268"/>
            <a:ext cx="14478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phone+</a:t>
            </a:r>
            <a:endParaRPr lang="en-US" sz="2400" dirty="0">
              <a:solidFill>
                <a:schemeClr val="tx1"/>
              </a:solidFill>
            </a:endParaRPr>
          </a:p>
        </p:txBody>
      </p:sp>
      <p:cxnSp>
        <p:nvCxnSpPr>
          <p:cNvPr id="22" name="Straight Arrow Connector 21"/>
          <p:cNvCxnSpPr>
            <a:stCxn id="8" idx="0"/>
          </p:cNvCxnSpPr>
          <p:nvPr/>
        </p:nvCxnSpPr>
        <p:spPr>
          <a:xfrm rot="5400000" flipH="1" flipV="1">
            <a:off x="4743450" y="1771650"/>
            <a:ext cx="533400" cy="9525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19" idx="2"/>
          </p:cNvCxnSpPr>
          <p:nvPr/>
        </p:nvCxnSpPr>
        <p:spPr>
          <a:xfrm rot="16200000" flipH="1">
            <a:off x="4781550" y="3802618"/>
            <a:ext cx="457200" cy="9525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19" idx="2"/>
          </p:cNvCxnSpPr>
          <p:nvPr/>
        </p:nvCxnSpPr>
        <p:spPr>
          <a:xfrm rot="5400000">
            <a:off x="3867150" y="3840718"/>
            <a:ext cx="457200"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4800600" y="1828800"/>
            <a:ext cx="505555" cy="369332"/>
          </a:xfrm>
          <a:prstGeom prst="rect">
            <a:avLst/>
          </a:prstGeom>
          <a:noFill/>
        </p:spPr>
        <p:txBody>
          <a:bodyPr wrap="none" rtlCol="0">
            <a:spAutoFit/>
          </a:bodyPr>
          <a:lstStyle/>
          <a:p>
            <a:r>
              <a:rPr lang="en-US" dirty="0" smtClean="0"/>
              <a:t>1.0</a:t>
            </a:r>
          </a:p>
          <a:p>
            <a:endParaRPr lang="en-US" dirty="0"/>
          </a:p>
        </p:txBody>
      </p:sp>
      <p:sp>
        <p:nvSpPr>
          <p:cNvPr id="34" name="TextBox 33"/>
          <p:cNvSpPr txBox="1"/>
          <p:nvPr/>
        </p:nvSpPr>
        <p:spPr>
          <a:xfrm>
            <a:off x="4724400" y="4355068"/>
            <a:ext cx="762311" cy="369332"/>
          </a:xfrm>
          <a:prstGeom prst="rect">
            <a:avLst/>
          </a:prstGeom>
          <a:noFill/>
        </p:spPr>
        <p:txBody>
          <a:bodyPr wrap="none" rtlCol="0">
            <a:spAutoFit/>
          </a:bodyPr>
          <a:lstStyle/>
          <a:p>
            <a:r>
              <a:rPr lang="en-US" dirty="0" smtClean="0"/>
              <a:t>0.509</a:t>
            </a:r>
          </a:p>
          <a:p>
            <a:endParaRPr lang="en-US" dirty="0"/>
          </a:p>
        </p:txBody>
      </p:sp>
      <p:sp>
        <p:nvSpPr>
          <p:cNvPr id="35" name="TextBox 34"/>
          <p:cNvSpPr txBox="1"/>
          <p:nvPr/>
        </p:nvSpPr>
        <p:spPr>
          <a:xfrm>
            <a:off x="3733800" y="4431268"/>
            <a:ext cx="633933" cy="369332"/>
          </a:xfrm>
          <a:prstGeom prst="rect">
            <a:avLst/>
          </a:prstGeom>
          <a:noFill/>
        </p:spPr>
        <p:txBody>
          <a:bodyPr wrap="none" rtlCol="0">
            <a:spAutoFit/>
          </a:bodyPr>
          <a:lstStyle/>
          <a:p>
            <a:r>
              <a:rPr lang="en-US" dirty="0" smtClean="0"/>
              <a:t>0.45</a:t>
            </a:r>
          </a:p>
          <a:p>
            <a:endParaRPr lang="en-US" dirty="0"/>
          </a:p>
        </p:txBody>
      </p:sp>
      <p:sp>
        <p:nvSpPr>
          <p:cNvPr id="36" name="TextBox 35"/>
          <p:cNvSpPr txBox="1"/>
          <p:nvPr/>
        </p:nvSpPr>
        <p:spPr>
          <a:xfrm>
            <a:off x="1892821" y="5086290"/>
            <a:ext cx="4888979" cy="400110"/>
          </a:xfrm>
          <a:prstGeom prst="rect">
            <a:avLst/>
          </a:prstGeom>
          <a:noFill/>
        </p:spPr>
        <p:txBody>
          <a:bodyPr wrap="none" rtlCol="0">
            <a:spAutoFit/>
          </a:bodyPr>
          <a:lstStyle/>
          <a:p>
            <a:r>
              <a:rPr lang="en-US" sz="2000" dirty="0" smtClean="0"/>
              <a:t>Original  associations learnt from the web</a:t>
            </a:r>
            <a:endParaRPr lang="en-US" sz="2000" dirty="0"/>
          </a:p>
        </p:txBody>
      </p:sp>
      <p:sp>
        <p:nvSpPr>
          <p:cNvPr id="15" name="Title 1"/>
          <p:cNvSpPr txBox="1">
            <a:spLocks/>
          </p:cNvSpPr>
          <p:nvPr/>
        </p:nvSpPr>
        <p:spPr>
          <a:xfrm>
            <a:off x="457200" y="274638"/>
            <a:ext cx="7467600" cy="868362"/>
          </a:xfrm>
          <a:prstGeom prst="rect">
            <a:avLst/>
          </a:prstGeom>
        </p:spPr>
        <p:txBody>
          <a:bodyPr vert="horz" anchor="b">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smtClean="0">
                <a:ln>
                  <a:noFill/>
                </a:ln>
                <a:solidFill>
                  <a:schemeClr val="tx2"/>
                </a:solidFill>
                <a:effectLst/>
                <a:uLnTx/>
                <a:uFillTx/>
                <a:latin typeface="+mj-lt"/>
                <a:ea typeface="+mj-ea"/>
                <a:cs typeface="+mj-cs"/>
              </a:rPr>
              <a:t>Concession Handling</a:t>
            </a:r>
            <a:br>
              <a:rPr kumimoji="0" lang="en-US" sz="3000" b="0" i="0" u="none" strike="noStrike" kern="1200" cap="small" spc="0" normalizeH="0" baseline="0" noProof="0" dirty="0" smtClean="0">
                <a:ln>
                  <a:noFill/>
                </a:ln>
                <a:solidFill>
                  <a:schemeClr val="tx2"/>
                </a:solidFill>
                <a:effectLst/>
                <a:uLnTx/>
                <a:uFillTx/>
                <a:latin typeface="+mj-lt"/>
                <a:ea typeface="+mj-ea"/>
                <a:cs typeface="+mj-cs"/>
              </a:rPr>
            </a:br>
            <a:endParaRPr kumimoji="0" lang="en-US" sz="3000" b="0" i="0" u="none" strike="noStrike" kern="1200" cap="small" spc="0" normalizeH="0" baseline="0" noProof="0" dirty="0">
              <a:ln>
                <a:noFill/>
              </a:ln>
              <a:solidFill>
                <a:schemeClr val="tx2"/>
              </a:solidFill>
              <a:effectLst/>
              <a:uLnTx/>
              <a:uFillTx/>
              <a:latin typeface="+mj-lt"/>
              <a:ea typeface="+mj-ea"/>
              <a:cs typeface="+mj-cs"/>
            </a:endParaRPr>
          </a:p>
        </p:txBody>
      </p:sp>
      <p:sp>
        <p:nvSpPr>
          <p:cNvPr id="16" name="Slide Number Placeholder 15"/>
          <p:cNvSpPr>
            <a:spLocks noGrp="1"/>
          </p:cNvSpPr>
          <p:nvPr>
            <p:ph type="sldNum" sz="quarter" idx="12"/>
          </p:nvPr>
        </p:nvSpPr>
        <p:spPr/>
        <p:txBody>
          <a:bodyPr/>
          <a:lstStyle/>
          <a:p>
            <a:fld id="{001AEB1B-619C-E741-908C-AF8E12DD8BD8}" type="slidenum">
              <a:rPr lang="en-US" smtClean="0"/>
              <a:pPr/>
              <a:t>120</a:t>
            </a:fld>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Rectangle 11"/>
          <p:cNvSpPr/>
          <p:nvPr/>
        </p:nvSpPr>
        <p:spPr>
          <a:xfrm>
            <a:off x="5486400" y="1600200"/>
            <a:ext cx="3200400" cy="3352800"/>
          </a:xfrm>
          <a:prstGeom prst="rect">
            <a:avLst/>
          </a:prstGeom>
          <a:solidFill>
            <a:srgbClr val="6666FF">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Side-2</a:t>
            </a:r>
          </a:p>
          <a:p>
            <a:pPr algn="ctr"/>
            <a:r>
              <a:rPr lang="en-US" sz="2800" dirty="0" smtClean="0">
                <a:solidFill>
                  <a:srgbClr val="000000"/>
                </a:solidFill>
              </a:rPr>
              <a:t>Pro-Iphone</a:t>
            </a:r>
            <a:endParaRPr lang="en-US" sz="2800" dirty="0">
              <a:solidFill>
                <a:srgbClr val="000000"/>
              </a:solidFill>
            </a:endParaRPr>
          </a:p>
        </p:txBody>
      </p:sp>
      <p:sp>
        <p:nvSpPr>
          <p:cNvPr id="11" name="Rectangle 10"/>
          <p:cNvSpPr/>
          <p:nvPr/>
        </p:nvSpPr>
        <p:spPr>
          <a:xfrm>
            <a:off x="457200" y="1600200"/>
            <a:ext cx="3200400" cy="3352799"/>
          </a:xfrm>
          <a:prstGeom prst="rect">
            <a:avLst/>
          </a:prstGeom>
          <a:solidFill>
            <a:srgbClr val="CCFF66">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Side-1</a:t>
            </a:r>
          </a:p>
          <a:p>
            <a:pPr algn="ctr"/>
            <a:r>
              <a:rPr lang="en-US" sz="2800" dirty="0" smtClean="0">
                <a:solidFill>
                  <a:srgbClr val="000000"/>
                </a:solidFill>
              </a:rPr>
              <a:t>Pro-Blackberry</a:t>
            </a:r>
            <a:endParaRPr lang="en-US" sz="2800" dirty="0">
              <a:solidFill>
                <a:srgbClr val="000000"/>
              </a:solidFill>
            </a:endParaRPr>
          </a:p>
        </p:txBody>
      </p:sp>
      <p:sp>
        <p:nvSpPr>
          <p:cNvPr id="8" name="Rectangle 7"/>
          <p:cNvSpPr/>
          <p:nvPr/>
        </p:nvSpPr>
        <p:spPr>
          <a:xfrm>
            <a:off x="3810000" y="2514600"/>
            <a:ext cx="14478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music+</a:t>
            </a:r>
            <a:endParaRPr lang="en-US" sz="2400" dirty="0">
              <a:solidFill>
                <a:schemeClr val="tx1"/>
              </a:solidFill>
            </a:endParaRPr>
          </a:p>
        </p:txBody>
      </p:sp>
      <p:sp>
        <p:nvSpPr>
          <p:cNvPr id="19" name="Rectangle 18"/>
          <p:cNvSpPr/>
          <p:nvPr/>
        </p:nvSpPr>
        <p:spPr>
          <a:xfrm>
            <a:off x="3810000" y="3669268"/>
            <a:ext cx="14478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phone+</a:t>
            </a:r>
            <a:endParaRPr lang="en-US" sz="2400" dirty="0">
              <a:solidFill>
                <a:schemeClr val="tx1"/>
              </a:solidFill>
            </a:endParaRPr>
          </a:p>
        </p:txBody>
      </p:sp>
      <p:cxnSp>
        <p:nvCxnSpPr>
          <p:cNvPr id="22" name="Straight Arrow Connector 21"/>
          <p:cNvCxnSpPr>
            <a:stCxn id="8" idx="0"/>
          </p:cNvCxnSpPr>
          <p:nvPr/>
        </p:nvCxnSpPr>
        <p:spPr>
          <a:xfrm rot="16200000" flipV="1">
            <a:off x="3829050" y="1809750"/>
            <a:ext cx="533400" cy="876300"/>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19" idx="2"/>
          </p:cNvCxnSpPr>
          <p:nvPr/>
        </p:nvCxnSpPr>
        <p:spPr>
          <a:xfrm rot="16200000" flipH="1">
            <a:off x="4781550" y="3802618"/>
            <a:ext cx="457200" cy="952500"/>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19" idx="2"/>
          </p:cNvCxnSpPr>
          <p:nvPr/>
        </p:nvCxnSpPr>
        <p:spPr>
          <a:xfrm rot="5400000">
            <a:off x="3867150" y="3840718"/>
            <a:ext cx="457200" cy="876300"/>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3962400" y="1828800"/>
            <a:ext cx="505555" cy="369332"/>
          </a:xfrm>
          <a:prstGeom prst="rect">
            <a:avLst/>
          </a:prstGeom>
          <a:noFill/>
        </p:spPr>
        <p:txBody>
          <a:bodyPr wrap="none" rtlCol="0">
            <a:spAutoFit/>
          </a:bodyPr>
          <a:lstStyle/>
          <a:p>
            <a:r>
              <a:rPr lang="en-US" dirty="0" smtClean="0"/>
              <a:t>1.0</a:t>
            </a:r>
          </a:p>
          <a:p>
            <a:endParaRPr lang="en-US" dirty="0"/>
          </a:p>
        </p:txBody>
      </p:sp>
      <p:sp>
        <p:nvSpPr>
          <p:cNvPr id="34" name="TextBox 33"/>
          <p:cNvSpPr txBox="1"/>
          <p:nvPr/>
        </p:nvSpPr>
        <p:spPr>
          <a:xfrm>
            <a:off x="3771589" y="4507468"/>
            <a:ext cx="762311" cy="369332"/>
          </a:xfrm>
          <a:prstGeom prst="rect">
            <a:avLst/>
          </a:prstGeom>
          <a:noFill/>
        </p:spPr>
        <p:txBody>
          <a:bodyPr wrap="none" rtlCol="0">
            <a:spAutoFit/>
          </a:bodyPr>
          <a:lstStyle/>
          <a:p>
            <a:r>
              <a:rPr lang="en-US" dirty="0" smtClean="0"/>
              <a:t>0.509</a:t>
            </a:r>
          </a:p>
          <a:p>
            <a:endParaRPr lang="en-US" dirty="0"/>
          </a:p>
        </p:txBody>
      </p:sp>
      <p:sp>
        <p:nvSpPr>
          <p:cNvPr id="35" name="TextBox 34"/>
          <p:cNvSpPr txBox="1"/>
          <p:nvPr/>
        </p:nvSpPr>
        <p:spPr>
          <a:xfrm>
            <a:off x="4776267" y="4495800"/>
            <a:ext cx="633933" cy="369332"/>
          </a:xfrm>
          <a:prstGeom prst="rect">
            <a:avLst/>
          </a:prstGeom>
          <a:noFill/>
        </p:spPr>
        <p:txBody>
          <a:bodyPr wrap="none" rtlCol="0">
            <a:spAutoFit/>
          </a:bodyPr>
          <a:lstStyle/>
          <a:p>
            <a:r>
              <a:rPr lang="en-US" dirty="0" smtClean="0"/>
              <a:t>0.45</a:t>
            </a:r>
          </a:p>
          <a:p>
            <a:endParaRPr lang="en-US" dirty="0"/>
          </a:p>
        </p:txBody>
      </p:sp>
      <p:sp>
        <p:nvSpPr>
          <p:cNvPr id="15" name="TextBox 14"/>
          <p:cNvSpPr txBox="1"/>
          <p:nvPr/>
        </p:nvSpPr>
        <p:spPr>
          <a:xfrm>
            <a:off x="2380309" y="5029200"/>
            <a:ext cx="4617269" cy="400110"/>
          </a:xfrm>
          <a:prstGeom prst="rect">
            <a:avLst/>
          </a:prstGeom>
          <a:noFill/>
        </p:spPr>
        <p:txBody>
          <a:bodyPr wrap="none" rtlCol="0">
            <a:spAutoFit/>
          </a:bodyPr>
          <a:lstStyle/>
          <a:p>
            <a:r>
              <a:rPr lang="en-US" sz="2000" dirty="0" smtClean="0"/>
              <a:t>Associations after concession handling</a:t>
            </a:r>
            <a:endParaRPr lang="en-US" sz="2000" dirty="0"/>
          </a:p>
        </p:txBody>
      </p:sp>
      <p:sp>
        <p:nvSpPr>
          <p:cNvPr id="16" name="TextBox 15"/>
          <p:cNvSpPr txBox="1"/>
          <p:nvPr/>
        </p:nvSpPr>
        <p:spPr>
          <a:xfrm>
            <a:off x="1447800" y="5715000"/>
            <a:ext cx="5651495" cy="369332"/>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dirty="0" smtClean="0"/>
              <a:t>Conceded opinions are counted for the opposite side</a:t>
            </a:r>
            <a:endParaRPr lang="en-US" dirty="0"/>
          </a:p>
        </p:txBody>
      </p:sp>
      <p:sp>
        <p:nvSpPr>
          <p:cNvPr id="20" name="Title 1"/>
          <p:cNvSpPr txBox="1">
            <a:spLocks/>
          </p:cNvSpPr>
          <p:nvPr/>
        </p:nvSpPr>
        <p:spPr>
          <a:xfrm>
            <a:off x="457200" y="274638"/>
            <a:ext cx="7467600" cy="868362"/>
          </a:xfrm>
          <a:prstGeom prst="rect">
            <a:avLst/>
          </a:prstGeom>
        </p:spPr>
        <p:txBody>
          <a:bodyPr vert="horz" anchor="b">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smtClean="0">
                <a:ln>
                  <a:noFill/>
                </a:ln>
                <a:solidFill>
                  <a:schemeClr val="tx2"/>
                </a:solidFill>
                <a:effectLst/>
                <a:uLnTx/>
                <a:uFillTx/>
                <a:latin typeface="+mj-lt"/>
                <a:ea typeface="+mj-ea"/>
                <a:cs typeface="+mj-cs"/>
              </a:rPr>
              <a:t>Concession Handling</a:t>
            </a:r>
            <a:br>
              <a:rPr kumimoji="0" lang="en-US" sz="3000" b="0" i="0" u="none" strike="noStrike" kern="1200" cap="small" spc="0" normalizeH="0" baseline="0" noProof="0" dirty="0" smtClean="0">
                <a:ln>
                  <a:noFill/>
                </a:ln>
                <a:solidFill>
                  <a:schemeClr val="tx2"/>
                </a:solidFill>
                <a:effectLst/>
                <a:uLnTx/>
                <a:uFillTx/>
                <a:latin typeface="+mj-lt"/>
                <a:ea typeface="+mj-ea"/>
                <a:cs typeface="+mj-cs"/>
              </a:rPr>
            </a:br>
            <a:endParaRPr kumimoji="0" lang="en-US" sz="3000" b="0" i="0" u="none" strike="noStrike" kern="1200" cap="small" spc="0" normalizeH="0" baseline="0" noProof="0" dirty="0">
              <a:ln>
                <a:noFill/>
              </a:ln>
              <a:solidFill>
                <a:schemeClr val="tx2"/>
              </a:solidFill>
              <a:effectLst/>
              <a:uLnTx/>
              <a:uFillTx/>
              <a:latin typeface="+mj-lt"/>
              <a:ea typeface="+mj-ea"/>
              <a:cs typeface="+mj-cs"/>
            </a:endParaRPr>
          </a:p>
        </p:txBody>
      </p:sp>
      <p:sp>
        <p:nvSpPr>
          <p:cNvPr id="18" name="Slide Number Placeholder 17"/>
          <p:cNvSpPr>
            <a:spLocks noGrp="1"/>
          </p:cNvSpPr>
          <p:nvPr>
            <p:ph type="sldNum" sz="quarter" idx="12"/>
          </p:nvPr>
        </p:nvSpPr>
        <p:spPr/>
        <p:txBody>
          <a:bodyPr/>
          <a:lstStyle/>
          <a:p>
            <a:fld id="{001AEB1B-619C-E741-908C-AF8E12DD8BD8}" type="slidenum">
              <a:rPr lang="en-US" smtClean="0"/>
              <a:pPr/>
              <a:t>121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Rectangle 11"/>
          <p:cNvSpPr/>
          <p:nvPr/>
        </p:nvSpPr>
        <p:spPr>
          <a:xfrm>
            <a:off x="7010400" y="1600200"/>
            <a:ext cx="1676400" cy="3352800"/>
          </a:xfrm>
          <a:prstGeom prst="rect">
            <a:avLst/>
          </a:prstGeom>
          <a:solidFill>
            <a:srgbClr val="6666FF">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Side-2</a:t>
            </a:r>
          </a:p>
          <a:p>
            <a:pPr algn="ctr"/>
            <a:r>
              <a:rPr lang="en-US" sz="2000" dirty="0" smtClean="0">
                <a:solidFill>
                  <a:srgbClr val="000000"/>
                </a:solidFill>
              </a:rPr>
              <a:t>Pro-Iphone</a:t>
            </a:r>
            <a:endParaRPr lang="en-US" sz="2000" dirty="0">
              <a:solidFill>
                <a:srgbClr val="000000"/>
              </a:solidFill>
            </a:endParaRPr>
          </a:p>
        </p:txBody>
      </p:sp>
      <p:sp>
        <p:nvSpPr>
          <p:cNvPr id="11" name="Rectangle 10"/>
          <p:cNvSpPr/>
          <p:nvPr/>
        </p:nvSpPr>
        <p:spPr>
          <a:xfrm>
            <a:off x="457200" y="1600200"/>
            <a:ext cx="1828800" cy="3352799"/>
          </a:xfrm>
          <a:prstGeom prst="rect">
            <a:avLst/>
          </a:prstGeom>
          <a:solidFill>
            <a:srgbClr val="CCFF66">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Side-1</a:t>
            </a:r>
          </a:p>
          <a:p>
            <a:pPr algn="ctr"/>
            <a:r>
              <a:rPr lang="en-US" sz="2000" dirty="0" smtClean="0">
                <a:solidFill>
                  <a:srgbClr val="000000"/>
                </a:solidFill>
              </a:rPr>
              <a:t>Pro-Blackberry</a:t>
            </a:r>
            <a:endParaRPr lang="en-US" sz="2000" dirty="0">
              <a:solidFill>
                <a:srgbClr val="000000"/>
              </a:solidFill>
            </a:endParaRPr>
          </a:p>
        </p:txBody>
      </p:sp>
      <p:sp>
        <p:nvSpPr>
          <p:cNvPr id="18"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accent1"/>
                </a:solidFill>
                <a:effectLst/>
                <a:uLnTx/>
                <a:uFillTx/>
                <a:latin typeface="+mj-lt"/>
                <a:ea typeface="+mj-ea"/>
                <a:cs typeface="+mj-cs"/>
              </a:rPr>
              <a:t>Aggregation</a:t>
            </a:r>
            <a:br>
              <a:rPr kumimoji="0" lang="en-US" sz="3200" b="0" i="0" u="none" strike="noStrike" kern="1200" cap="none" spc="0" normalizeH="0" baseline="0" noProof="0" dirty="0" smtClean="0">
                <a:ln>
                  <a:noFill/>
                </a:ln>
                <a:solidFill>
                  <a:schemeClr val="accent1"/>
                </a:solidFill>
                <a:effectLst/>
                <a:uLnTx/>
                <a:uFillTx/>
                <a:latin typeface="+mj-lt"/>
                <a:ea typeface="+mj-ea"/>
                <a:cs typeface="+mj-cs"/>
              </a:rPr>
            </a:br>
            <a:endParaRPr kumimoji="0" lang="en-US" sz="3200" b="0" i="0" u="none" strike="noStrike" kern="1200" cap="none" spc="0" normalizeH="0" baseline="0" noProof="0" dirty="0">
              <a:ln>
                <a:noFill/>
              </a:ln>
              <a:solidFill>
                <a:schemeClr val="accent1"/>
              </a:solidFill>
              <a:effectLst/>
              <a:uLnTx/>
              <a:uFillTx/>
              <a:latin typeface="+mj-lt"/>
              <a:ea typeface="+mj-ea"/>
              <a:cs typeface="+mj-cs"/>
            </a:endParaRPr>
          </a:p>
        </p:txBody>
      </p:sp>
      <p:sp>
        <p:nvSpPr>
          <p:cNvPr id="15" name="Rectangle 14"/>
          <p:cNvSpPr/>
          <p:nvPr/>
        </p:nvSpPr>
        <p:spPr>
          <a:xfrm>
            <a:off x="3810000" y="19050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1</a:t>
            </a:r>
            <a:r>
              <a:rPr lang="en-US" dirty="0" smtClean="0">
                <a:solidFill>
                  <a:schemeClr val="tx1"/>
                </a:solidFill>
              </a:rPr>
              <a:t>+</a:t>
            </a:r>
            <a:endParaRPr lang="en-US" dirty="0">
              <a:solidFill>
                <a:schemeClr val="tx1"/>
              </a:solidFill>
            </a:endParaRPr>
          </a:p>
        </p:txBody>
      </p:sp>
      <p:sp>
        <p:nvSpPr>
          <p:cNvPr id="16" name="Rectangle 15"/>
          <p:cNvSpPr/>
          <p:nvPr/>
        </p:nvSpPr>
        <p:spPr>
          <a:xfrm>
            <a:off x="3810000" y="25527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2</a:t>
            </a:r>
            <a:r>
              <a:rPr lang="en-US" dirty="0" smtClean="0">
                <a:solidFill>
                  <a:schemeClr val="tx1"/>
                </a:solidFill>
              </a:rPr>
              <a:t>+</a:t>
            </a:r>
            <a:endParaRPr lang="en-US" dirty="0">
              <a:solidFill>
                <a:schemeClr val="tx1"/>
              </a:solidFill>
            </a:endParaRPr>
          </a:p>
        </p:txBody>
      </p:sp>
      <p:sp>
        <p:nvSpPr>
          <p:cNvPr id="17" name="Rectangle 16"/>
          <p:cNvSpPr/>
          <p:nvPr/>
        </p:nvSpPr>
        <p:spPr>
          <a:xfrm>
            <a:off x="3810000" y="33147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3</a:t>
            </a:r>
            <a:r>
              <a:rPr lang="en-US" dirty="0" smtClean="0">
                <a:solidFill>
                  <a:schemeClr val="tx1"/>
                </a:solidFill>
              </a:rPr>
              <a:t>+</a:t>
            </a:r>
            <a:endParaRPr lang="en-US" dirty="0">
              <a:solidFill>
                <a:schemeClr val="tx1"/>
              </a:solidFill>
            </a:endParaRPr>
          </a:p>
        </p:txBody>
      </p:sp>
      <p:sp>
        <p:nvSpPr>
          <p:cNvPr id="20" name="Rectangle 19"/>
          <p:cNvSpPr/>
          <p:nvPr/>
        </p:nvSpPr>
        <p:spPr>
          <a:xfrm>
            <a:off x="3810000" y="41910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4</a:t>
            </a:r>
            <a:r>
              <a:rPr lang="en-US" dirty="0" smtClean="0">
                <a:solidFill>
                  <a:schemeClr val="tx1"/>
                </a:solidFill>
              </a:rPr>
              <a:t>+</a:t>
            </a:r>
            <a:endParaRPr lang="en-US" dirty="0">
              <a:solidFill>
                <a:schemeClr val="tx1"/>
              </a:solidFill>
            </a:endParaRPr>
          </a:p>
        </p:txBody>
      </p:sp>
      <p:cxnSp>
        <p:nvCxnSpPr>
          <p:cNvPr id="23" name="Straight Connector 22"/>
          <p:cNvCxnSpPr>
            <a:stCxn id="15" idx="1"/>
          </p:cNvCxnSpPr>
          <p:nvPr/>
        </p:nvCxnSpPr>
        <p:spPr>
          <a:xfrm rot="10800000" flipV="1">
            <a:off x="2286000" y="2095500"/>
            <a:ext cx="1524000" cy="1219200"/>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16" idx="1"/>
            <a:endCxn id="11" idx="3"/>
          </p:cNvCxnSpPr>
          <p:nvPr/>
        </p:nvCxnSpPr>
        <p:spPr>
          <a:xfrm rot="10800000" flipV="1">
            <a:off x="2286000" y="2743200"/>
            <a:ext cx="1524000" cy="533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17" idx="1"/>
            <a:endCxn id="11" idx="3"/>
          </p:cNvCxnSpPr>
          <p:nvPr/>
        </p:nvCxnSpPr>
        <p:spPr>
          <a:xfrm rot="10800000">
            <a:off x="2286000" y="3276600"/>
            <a:ext cx="152400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20" idx="1"/>
            <a:endCxn id="11" idx="3"/>
          </p:cNvCxnSpPr>
          <p:nvPr/>
        </p:nvCxnSpPr>
        <p:spPr>
          <a:xfrm rot="10800000">
            <a:off x="2286000" y="3276600"/>
            <a:ext cx="1524000" cy="110490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Straight Connector 39"/>
          <p:cNvCxnSpPr>
            <a:stCxn id="15" idx="3"/>
            <a:endCxn id="12" idx="1"/>
          </p:cNvCxnSpPr>
          <p:nvPr/>
        </p:nvCxnSpPr>
        <p:spPr>
          <a:xfrm>
            <a:off x="5029200" y="2095500"/>
            <a:ext cx="1981200" cy="1181100"/>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a:stCxn id="16" idx="3"/>
            <a:endCxn id="12" idx="1"/>
          </p:cNvCxnSpPr>
          <p:nvPr/>
        </p:nvCxnSpPr>
        <p:spPr>
          <a:xfrm>
            <a:off x="5029200" y="2743200"/>
            <a:ext cx="1981200" cy="533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Straight Connector 43"/>
          <p:cNvCxnSpPr>
            <a:stCxn id="17" idx="3"/>
            <a:endCxn id="12" idx="1"/>
          </p:cNvCxnSpPr>
          <p:nvPr/>
        </p:nvCxnSpPr>
        <p:spPr>
          <a:xfrm flipV="1">
            <a:off x="5029200" y="3276600"/>
            <a:ext cx="198120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46" name="Straight Connector 45"/>
          <p:cNvCxnSpPr>
            <a:stCxn id="20" idx="3"/>
          </p:cNvCxnSpPr>
          <p:nvPr/>
        </p:nvCxnSpPr>
        <p:spPr>
          <a:xfrm flipV="1">
            <a:off x="5029200" y="3276600"/>
            <a:ext cx="1981200" cy="1104900"/>
          </a:xfrm>
          <a:prstGeom prst="line">
            <a:avLst/>
          </a:prstGeom>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3352800" y="1600200"/>
            <a:ext cx="2133600" cy="3352800"/>
          </a:xfrm>
          <a:prstGeom prst="rect">
            <a:avLst/>
          </a:prstGeom>
          <a:no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 name="Rectangle 47"/>
          <p:cNvSpPr/>
          <p:nvPr/>
        </p:nvSpPr>
        <p:spPr>
          <a:xfrm>
            <a:off x="498474" y="5181600"/>
            <a:ext cx="8416926" cy="369332"/>
          </a:xfrm>
          <a:prstGeom prst="rect">
            <a:avLst/>
          </a:prstGeom>
        </p:spPr>
        <p:txBody>
          <a:bodyPr wrap="square">
            <a:spAutoFit/>
          </a:bodyPr>
          <a:lstStyle/>
          <a:p>
            <a:r>
              <a:rPr lang="en-US" dirty="0" smtClean="0"/>
              <a:t>Each opinion-target pair in the post has a bias toward one or the side</a:t>
            </a:r>
            <a:endParaRPr lang="en-US" dirty="0"/>
          </a:p>
        </p:txBody>
      </p:sp>
      <p:sp>
        <p:nvSpPr>
          <p:cNvPr id="49" name="TextBox 48"/>
          <p:cNvSpPr txBox="1"/>
          <p:nvPr/>
        </p:nvSpPr>
        <p:spPr>
          <a:xfrm>
            <a:off x="2743200" y="2286000"/>
            <a:ext cx="469900" cy="338554"/>
          </a:xfrm>
          <a:prstGeom prst="rect">
            <a:avLst/>
          </a:prstGeom>
          <a:noFill/>
        </p:spPr>
        <p:txBody>
          <a:bodyPr wrap="none" rtlCol="0">
            <a:spAutoFit/>
          </a:bodyPr>
          <a:lstStyle/>
          <a:p>
            <a:r>
              <a:rPr lang="en-US" sz="1600" dirty="0" smtClean="0"/>
              <a:t>0.9</a:t>
            </a:r>
            <a:endParaRPr lang="en-US" sz="1600" dirty="0"/>
          </a:p>
        </p:txBody>
      </p:sp>
      <p:sp>
        <p:nvSpPr>
          <p:cNvPr id="50" name="TextBox 49"/>
          <p:cNvSpPr txBox="1"/>
          <p:nvPr/>
        </p:nvSpPr>
        <p:spPr>
          <a:xfrm>
            <a:off x="2895600" y="2938046"/>
            <a:ext cx="469900" cy="338554"/>
          </a:xfrm>
          <a:prstGeom prst="rect">
            <a:avLst/>
          </a:prstGeom>
          <a:noFill/>
        </p:spPr>
        <p:txBody>
          <a:bodyPr wrap="none" rtlCol="0">
            <a:spAutoFit/>
          </a:bodyPr>
          <a:lstStyle/>
          <a:p>
            <a:r>
              <a:rPr lang="en-US" sz="1600" dirty="0" smtClean="0"/>
              <a:t>0.7</a:t>
            </a:r>
            <a:endParaRPr lang="en-US" sz="1600" dirty="0"/>
          </a:p>
        </p:txBody>
      </p:sp>
      <p:sp>
        <p:nvSpPr>
          <p:cNvPr id="51" name="TextBox 50"/>
          <p:cNvSpPr txBox="1"/>
          <p:nvPr/>
        </p:nvSpPr>
        <p:spPr>
          <a:xfrm>
            <a:off x="2895600" y="3395246"/>
            <a:ext cx="469900" cy="338554"/>
          </a:xfrm>
          <a:prstGeom prst="rect">
            <a:avLst/>
          </a:prstGeom>
          <a:noFill/>
        </p:spPr>
        <p:txBody>
          <a:bodyPr wrap="none" rtlCol="0">
            <a:spAutoFit/>
          </a:bodyPr>
          <a:lstStyle/>
          <a:p>
            <a:r>
              <a:rPr lang="en-US" sz="1600" dirty="0" smtClean="0"/>
              <a:t>0.4</a:t>
            </a:r>
            <a:endParaRPr lang="en-US" sz="1600" dirty="0"/>
          </a:p>
        </p:txBody>
      </p:sp>
      <p:sp>
        <p:nvSpPr>
          <p:cNvPr id="52" name="TextBox 51"/>
          <p:cNvSpPr txBox="1"/>
          <p:nvPr/>
        </p:nvSpPr>
        <p:spPr>
          <a:xfrm>
            <a:off x="2667000" y="3776246"/>
            <a:ext cx="469900" cy="338554"/>
          </a:xfrm>
          <a:prstGeom prst="rect">
            <a:avLst/>
          </a:prstGeom>
          <a:noFill/>
        </p:spPr>
        <p:txBody>
          <a:bodyPr wrap="none" rtlCol="0">
            <a:spAutoFit/>
          </a:bodyPr>
          <a:lstStyle/>
          <a:p>
            <a:r>
              <a:rPr lang="en-US" sz="1600" dirty="0" smtClean="0"/>
              <a:t>0.5</a:t>
            </a:r>
            <a:endParaRPr lang="en-US" sz="1600" dirty="0"/>
          </a:p>
        </p:txBody>
      </p:sp>
      <p:sp>
        <p:nvSpPr>
          <p:cNvPr id="53" name="TextBox 52"/>
          <p:cNvSpPr txBox="1"/>
          <p:nvPr/>
        </p:nvSpPr>
        <p:spPr>
          <a:xfrm>
            <a:off x="5791200" y="2214146"/>
            <a:ext cx="469900" cy="338554"/>
          </a:xfrm>
          <a:prstGeom prst="rect">
            <a:avLst/>
          </a:prstGeom>
          <a:noFill/>
        </p:spPr>
        <p:txBody>
          <a:bodyPr wrap="none" rtlCol="0">
            <a:spAutoFit/>
          </a:bodyPr>
          <a:lstStyle/>
          <a:p>
            <a:r>
              <a:rPr lang="en-US" sz="1600" dirty="0" smtClean="0"/>
              <a:t>0.1</a:t>
            </a:r>
            <a:endParaRPr lang="en-US" sz="1600" dirty="0"/>
          </a:p>
        </p:txBody>
      </p:sp>
      <p:sp>
        <p:nvSpPr>
          <p:cNvPr id="54" name="TextBox 53"/>
          <p:cNvSpPr txBox="1"/>
          <p:nvPr/>
        </p:nvSpPr>
        <p:spPr>
          <a:xfrm>
            <a:off x="5638800" y="2895600"/>
            <a:ext cx="469900" cy="338554"/>
          </a:xfrm>
          <a:prstGeom prst="rect">
            <a:avLst/>
          </a:prstGeom>
          <a:noFill/>
        </p:spPr>
        <p:txBody>
          <a:bodyPr wrap="none" rtlCol="0">
            <a:spAutoFit/>
          </a:bodyPr>
          <a:lstStyle/>
          <a:p>
            <a:r>
              <a:rPr lang="en-US" sz="1600" dirty="0" smtClean="0"/>
              <a:t>0.3</a:t>
            </a:r>
            <a:endParaRPr lang="en-US" sz="1600" dirty="0"/>
          </a:p>
        </p:txBody>
      </p:sp>
      <p:sp>
        <p:nvSpPr>
          <p:cNvPr id="55" name="TextBox 54"/>
          <p:cNvSpPr txBox="1"/>
          <p:nvPr/>
        </p:nvSpPr>
        <p:spPr>
          <a:xfrm>
            <a:off x="5562600" y="3395246"/>
            <a:ext cx="469900" cy="338554"/>
          </a:xfrm>
          <a:prstGeom prst="rect">
            <a:avLst/>
          </a:prstGeom>
          <a:noFill/>
        </p:spPr>
        <p:txBody>
          <a:bodyPr wrap="none" rtlCol="0">
            <a:spAutoFit/>
          </a:bodyPr>
          <a:lstStyle/>
          <a:p>
            <a:r>
              <a:rPr lang="en-US" sz="1600" dirty="0" smtClean="0"/>
              <a:t>0.6</a:t>
            </a:r>
            <a:endParaRPr lang="en-US" sz="1600" dirty="0"/>
          </a:p>
        </p:txBody>
      </p:sp>
      <p:sp>
        <p:nvSpPr>
          <p:cNvPr id="56" name="TextBox 55"/>
          <p:cNvSpPr txBox="1"/>
          <p:nvPr/>
        </p:nvSpPr>
        <p:spPr>
          <a:xfrm>
            <a:off x="5715000" y="3928646"/>
            <a:ext cx="469900" cy="338554"/>
          </a:xfrm>
          <a:prstGeom prst="rect">
            <a:avLst/>
          </a:prstGeom>
          <a:noFill/>
        </p:spPr>
        <p:txBody>
          <a:bodyPr wrap="none" rtlCol="0">
            <a:spAutoFit/>
          </a:bodyPr>
          <a:lstStyle/>
          <a:p>
            <a:r>
              <a:rPr lang="en-US" sz="1600" dirty="0" smtClean="0"/>
              <a:t>0.5</a:t>
            </a:r>
            <a:endParaRPr lang="en-US" sz="1600" dirty="0"/>
          </a:p>
        </p:txBody>
      </p:sp>
      <p:sp>
        <p:nvSpPr>
          <p:cNvPr id="28" name="Slide Number Placeholder 27"/>
          <p:cNvSpPr>
            <a:spLocks noGrp="1"/>
          </p:cNvSpPr>
          <p:nvPr>
            <p:ph type="sldNum" sz="quarter" idx="12"/>
          </p:nvPr>
        </p:nvSpPr>
        <p:spPr/>
        <p:txBody>
          <a:bodyPr/>
          <a:lstStyle/>
          <a:p>
            <a:fld id="{001AEB1B-619C-E741-908C-AF8E12DD8BD8}" type="slidenum">
              <a:rPr lang="en-US" smtClean="0"/>
              <a:pPr/>
              <a:t>122</a:t>
            </a:fld>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Rectangle 11"/>
          <p:cNvSpPr/>
          <p:nvPr/>
        </p:nvSpPr>
        <p:spPr>
          <a:xfrm>
            <a:off x="7010400" y="1600200"/>
            <a:ext cx="1676400" cy="3352800"/>
          </a:xfrm>
          <a:prstGeom prst="rect">
            <a:avLst/>
          </a:prstGeom>
          <a:solidFill>
            <a:srgbClr val="6666FF">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Side-2</a:t>
            </a:r>
          </a:p>
          <a:p>
            <a:pPr algn="ctr"/>
            <a:r>
              <a:rPr lang="en-US" sz="2000" dirty="0" smtClean="0">
                <a:solidFill>
                  <a:srgbClr val="000000"/>
                </a:solidFill>
              </a:rPr>
              <a:t>Pro-Iphone</a:t>
            </a:r>
            <a:endParaRPr lang="en-US" sz="2000" dirty="0">
              <a:solidFill>
                <a:srgbClr val="000000"/>
              </a:solidFill>
            </a:endParaRPr>
          </a:p>
        </p:txBody>
      </p:sp>
      <p:sp>
        <p:nvSpPr>
          <p:cNvPr id="11" name="Rectangle 10"/>
          <p:cNvSpPr/>
          <p:nvPr/>
        </p:nvSpPr>
        <p:spPr>
          <a:xfrm>
            <a:off x="457200" y="1600200"/>
            <a:ext cx="1828800" cy="3352799"/>
          </a:xfrm>
          <a:prstGeom prst="rect">
            <a:avLst/>
          </a:prstGeom>
          <a:solidFill>
            <a:srgbClr val="CCFF66">
              <a:alpha val="15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Side-1</a:t>
            </a:r>
          </a:p>
          <a:p>
            <a:pPr algn="ctr"/>
            <a:r>
              <a:rPr lang="en-US" sz="2000" dirty="0" smtClean="0">
                <a:solidFill>
                  <a:srgbClr val="000000"/>
                </a:solidFill>
              </a:rPr>
              <a:t>Pro-Blackberry</a:t>
            </a:r>
            <a:endParaRPr lang="en-US" sz="2000" dirty="0">
              <a:solidFill>
                <a:srgbClr val="000000"/>
              </a:solidFill>
            </a:endParaRPr>
          </a:p>
        </p:txBody>
      </p:sp>
      <p:sp>
        <p:nvSpPr>
          <p:cNvPr id="18" name="Title 1"/>
          <p:cNvSpPr txBox="1">
            <a:spLocks/>
          </p:cNvSpPr>
          <p:nvPr/>
        </p:nvSpPr>
        <p:spPr>
          <a:xfrm>
            <a:off x="498474" y="484094"/>
            <a:ext cx="7556313" cy="1116106"/>
          </a:xfrm>
          <a:prstGeom prst="rect">
            <a:avLst/>
          </a:prstGeom>
        </p:spPr>
        <p:txBody>
          <a:bodyPr vert="horz" lIns="91440" tIns="45720" rIns="91440" bIns="45720" rtlCol="0" anchor="t"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accent1"/>
                </a:solidFill>
                <a:effectLst/>
                <a:uLnTx/>
                <a:uFillTx/>
                <a:latin typeface="+mj-lt"/>
                <a:ea typeface="+mj-ea"/>
                <a:cs typeface="+mj-cs"/>
              </a:rPr>
              <a:t>Aggregation</a:t>
            </a:r>
            <a:br>
              <a:rPr kumimoji="0" lang="en-US" sz="3200" b="0" i="0" u="none" strike="noStrike" kern="1200" cap="none" spc="0" normalizeH="0" baseline="0" noProof="0" dirty="0" smtClean="0">
                <a:ln>
                  <a:noFill/>
                </a:ln>
                <a:solidFill>
                  <a:schemeClr val="accent1"/>
                </a:solidFill>
                <a:effectLst/>
                <a:uLnTx/>
                <a:uFillTx/>
                <a:latin typeface="+mj-lt"/>
                <a:ea typeface="+mj-ea"/>
                <a:cs typeface="+mj-cs"/>
              </a:rPr>
            </a:br>
            <a:endParaRPr kumimoji="0" lang="en-US" sz="3200" b="0" i="0" u="none" strike="noStrike" kern="1200" cap="none" spc="0" normalizeH="0" baseline="0" noProof="0" dirty="0">
              <a:ln>
                <a:noFill/>
              </a:ln>
              <a:solidFill>
                <a:schemeClr val="accent1"/>
              </a:solidFill>
              <a:effectLst/>
              <a:uLnTx/>
              <a:uFillTx/>
              <a:latin typeface="+mj-lt"/>
              <a:ea typeface="+mj-ea"/>
              <a:cs typeface="+mj-cs"/>
            </a:endParaRPr>
          </a:p>
        </p:txBody>
      </p:sp>
      <p:sp>
        <p:nvSpPr>
          <p:cNvPr id="15" name="Rectangle 14"/>
          <p:cNvSpPr/>
          <p:nvPr/>
        </p:nvSpPr>
        <p:spPr>
          <a:xfrm>
            <a:off x="3810000" y="19050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1</a:t>
            </a:r>
            <a:r>
              <a:rPr lang="en-US" dirty="0" smtClean="0">
                <a:solidFill>
                  <a:schemeClr val="tx1"/>
                </a:solidFill>
              </a:rPr>
              <a:t>+</a:t>
            </a:r>
            <a:endParaRPr lang="en-US" dirty="0">
              <a:solidFill>
                <a:schemeClr val="tx1"/>
              </a:solidFill>
            </a:endParaRPr>
          </a:p>
        </p:txBody>
      </p:sp>
      <p:sp>
        <p:nvSpPr>
          <p:cNvPr id="16" name="Rectangle 15"/>
          <p:cNvSpPr/>
          <p:nvPr/>
        </p:nvSpPr>
        <p:spPr>
          <a:xfrm>
            <a:off x="3810000" y="25527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2</a:t>
            </a:r>
            <a:r>
              <a:rPr lang="en-US" dirty="0" smtClean="0">
                <a:solidFill>
                  <a:schemeClr val="tx1"/>
                </a:solidFill>
              </a:rPr>
              <a:t>+</a:t>
            </a:r>
            <a:endParaRPr lang="en-US" dirty="0">
              <a:solidFill>
                <a:schemeClr val="tx1"/>
              </a:solidFill>
            </a:endParaRPr>
          </a:p>
        </p:txBody>
      </p:sp>
      <p:sp>
        <p:nvSpPr>
          <p:cNvPr id="17" name="Rectangle 16"/>
          <p:cNvSpPr/>
          <p:nvPr/>
        </p:nvSpPr>
        <p:spPr>
          <a:xfrm>
            <a:off x="3810000" y="33147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3</a:t>
            </a:r>
            <a:r>
              <a:rPr lang="en-US" dirty="0" smtClean="0">
                <a:solidFill>
                  <a:schemeClr val="tx1"/>
                </a:solidFill>
              </a:rPr>
              <a:t>+</a:t>
            </a:r>
            <a:endParaRPr lang="en-US" dirty="0">
              <a:solidFill>
                <a:schemeClr val="tx1"/>
              </a:solidFill>
            </a:endParaRPr>
          </a:p>
        </p:txBody>
      </p:sp>
      <p:sp>
        <p:nvSpPr>
          <p:cNvPr id="20" name="Rectangle 19"/>
          <p:cNvSpPr/>
          <p:nvPr/>
        </p:nvSpPr>
        <p:spPr>
          <a:xfrm>
            <a:off x="3810000" y="4191000"/>
            <a:ext cx="12192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target</a:t>
            </a:r>
            <a:r>
              <a:rPr lang="en-US" baseline="-25000" dirty="0" smtClean="0">
                <a:solidFill>
                  <a:schemeClr val="tx1"/>
                </a:solidFill>
              </a:rPr>
              <a:t>4</a:t>
            </a:r>
            <a:r>
              <a:rPr lang="en-US" dirty="0" smtClean="0">
                <a:solidFill>
                  <a:schemeClr val="tx1"/>
                </a:solidFill>
              </a:rPr>
              <a:t>+</a:t>
            </a:r>
            <a:endParaRPr lang="en-US" dirty="0">
              <a:solidFill>
                <a:schemeClr val="tx1"/>
              </a:solidFill>
            </a:endParaRPr>
          </a:p>
        </p:txBody>
      </p:sp>
      <p:sp>
        <p:nvSpPr>
          <p:cNvPr id="47" name="Rectangle 46"/>
          <p:cNvSpPr/>
          <p:nvPr/>
        </p:nvSpPr>
        <p:spPr>
          <a:xfrm>
            <a:off x="3352800" y="1600200"/>
            <a:ext cx="2133600" cy="3352800"/>
          </a:xfrm>
          <a:prstGeom prst="rect">
            <a:avLst/>
          </a:prstGeom>
          <a:no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 name="Rectangle 47"/>
          <p:cNvSpPr/>
          <p:nvPr/>
        </p:nvSpPr>
        <p:spPr>
          <a:xfrm>
            <a:off x="498474" y="5181600"/>
            <a:ext cx="8416926" cy="369332"/>
          </a:xfrm>
          <a:prstGeom prst="rect">
            <a:avLst/>
          </a:prstGeom>
        </p:spPr>
        <p:txBody>
          <a:bodyPr wrap="square">
            <a:spAutoFit/>
          </a:bodyPr>
          <a:lstStyle/>
          <a:p>
            <a:r>
              <a:rPr lang="en-US" dirty="0" smtClean="0"/>
              <a:t>Each opinion-target pair in the post has a bias toward one or the other side</a:t>
            </a:r>
            <a:endParaRPr lang="en-US" dirty="0"/>
          </a:p>
        </p:txBody>
      </p:sp>
      <p:sp>
        <p:nvSpPr>
          <p:cNvPr id="19" name="Rectangle 18"/>
          <p:cNvSpPr/>
          <p:nvPr/>
        </p:nvSpPr>
        <p:spPr>
          <a:xfrm>
            <a:off x="457200" y="5562600"/>
            <a:ext cx="8188326" cy="646331"/>
          </a:xfrm>
          <a:prstGeom prst="rect">
            <a:avLst/>
          </a:prstGeom>
        </p:spPr>
        <p:txBody>
          <a:bodyPr wrap="square">
            <a:spAutoFit/>
          </a:bodyPr>
          <a:lstStyle/>
          <a:p>
            <a:r>
              <a:rPr lang="en-US" dirty="0" smtClean="0"/>
              <a:t>Assign the side to the post which maximizes the association value of the post  </a:t>
            </a:r>
            <a:endParaRPr lang="en-US" dirty="0"/>
          </a:p>
        </p:txBody>
      </p:sp>
      <p:sp>
        <p:nvSpPr>
          <p:cNvPr id="30" name="Left Arrow 29"/>
          <p:cNvSpPr/>
          <p:nvPr/>
        </p:nvSpPr>
        <p:spPr>
          <a:xfrm>
            <a:off x="2286000" y="3314700"/>
            <a:ext cx="1066800" cy="381000"/>
          </a:xfrm>
          <a:prstGeom prst="leftArrow">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Slide Number Placeholder 13"/>
          <p:cNvSpPr>
            <a:spLocks noGrp="1"/>
          </p:cNvSpPr>
          <p:nvPr>
            <p:ph type="sldNum" sz="quarter" idx="12"/>
          </p:nvPr>
        </p:nvSpPr>
        <p:spPr/>
        <p:txBody>
          <a:bodyPr/>
          <a:lstStyle/>
          <a:p>
            <a:fld id="{001AEB1B-619C-E741-908C-AF8E12DD8BD8}" type="slidenum">
              <a:rPr lang="en-US" smtClean="0"/>
              <a:pPr/>
              <a:t>123</a:t>
            </a:fld>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Political and Ideological Debates</a:t>
            </a:r>
            <a:endParaRPr lang="en-US" dirty="0"/>
          </a:p>
        </p:txBody>
      </p:sp>
      <p:sp>
        <p:nvSpPr>
          <p:cNvPr id="3" name="Content Placeholder 2"/>
          <p:cNvSpPr>
            <a:spLocks noGrp="1"/>
          </p:cNvSpPr>
          <p:nvPr>
            <p:ph sz="quarter" idx="1"/>
          </p:nvPr>
        </p:nvSpPr>
        <p:spPr/>
        <p:txBody>
          <a:bodyPr/>
          <a:lstStyle/>
          <a:p>
            <a:r>
              <a:rPr lang="en-US" dirty="0" smtClean="0"/>
              <a:t>Many websites</a:t>
            </a:r>
          </a:p>
          <a:p>
            <a:r>
              <a:rPr lang="en-US" dirty="0" smtClean="0"/>
              <a:t>Controversial issues such as gun control, healthcare, belief in God</a:t>
            </a:r>
          </a:p>
          <a:p>
            <a:r>
              <a:rPr lang="en-US" dirty="0" smtClean="0"/>
              <a:t>Topic is often a proposition or question</a:t>
            </a:r>
          </a:p>
          <a:p>
            <a:pPr lvl="1"/>
            <a:r>
              <a:rPr lang="en-US" dirty="0" smtClean="0">
                <a:solidFill>
                  <a:srgbClr val="3366FF"/>
                </a:solidFill>
              </a:rPr>
              <a:t>All health care should be free</a:t>
            </a:r>
          </a:p>
          <a:p>
            <a:pPr lvl="1"/>
            <a:r>
              <a:rPr lang="en-US" dirty="0" smtClean="0">
                <a:solidFill>
                  <a:srgbClr val="3366FF"/>
                </a:solidFill>
              </a:rPr>
              <a:t>Should marriage for same-sex couples be legal?</a:t>
            </a:r>
          </a:p>
          <a:p>
            <a:pPr lvl="1"/>
            <a:r>
              <a:rPr lang="en-US" dirty="0" smtClean="0">
                <a:solidFill>
                  <a:srgbClr val="3366FF"/>
                </a:solidFill>
              </a:rPr>
              <a:t>Does God really exist?</a:t>
            </a:r>
          </a:p>
          <a:p>
            <a:r>
              <a:rPr lang="en-US" dirty="0" smtClean="0">
                <a:solidFill>
                  <a:schemeClr val="tx2"/>
                </a:solidFill>
              </a:rPr>
              <a:t>More complex and challenging than our product debate data</a:t>
            </a:r>
          </a:p>
          <a:p>
            <a:pPr lvl="1"/>
            <a:endParaRPr lang="en-US" dirty="0"/>
          </a:p>
        </p:txBody>
      </p:sp>
      <p:sp>
        <p:nvSpPr>
          <p:cNvPr id="4" name="Slide Number Placeholder 3"/>
          <p:cNvSpPr>
            <a:spLocks noGrp="1"/>
          </p:cNvSpPr>
          <p:nvPr>
            <p:ph type="sldNum" sz="quarter" idx="15"/>
          </p:nvPr>
        </p:nvSpPr>
        <p:spPr/>
        <p:txBody>
          <a:bodyPr/>
          <a:lstStyle/>
          <a:p>
            <a:fld id="{001AEB1B-619C-E741-908C-AF8E12DD8BD8}" type="slidenum">
              <a:rPr lang="en-US" smtClean="0"/>
              <a:pPr/>
              <a:t>124</a:t>
            </a:fld>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Targets</a:t>
            </a:r>
            <a:endParaRPr lang="en-US" dirty="0"/>
          </a:p>
        </p:txBody>
      </p:sp>
      <p:sp>
        <p:nvSpPr>
          <p:cNvPr id="3" name="Content Placeholder 2"/>
          <p:cNvSpPr>
            <a:spLocks noGrp="1"/>
          </p:cNvSpPr>
          <p:nvPr>
            <p:ph sz="quarter" idx="1"/>
          </p:nvPr>
        </p:nvSpPr>
        <p:spPr/>
        <p:txBody>
          <a:bodyPr/>
          <a:lstStyle/>
          <a:p>
            <a:r>
              <a:rPr lang="en-US" dirty="0" smtClean="0"/>
              <a:t>More often, targets are clauses or entire sentences rather than simple NPs</a:t>
            </a:r>
          </a:p>
          <a:p>
            <a:r>
              <a:rPr lang="en-US" dirty="0" smtClean="0">
                <a:solidFill>
                  <a:srgbClr val="0000FF"/>
                </a:solidFill>
              </a:rPr>
              <a:t>The answer is greedy insurance companies that buy your Rep &amp; Senator</a:t>
            </a:r>
          </a:p>
          <a:p>
            <a:endParaRPr lang="en-US" dirty="0">
              <a:solidFill>
                <a:srgbClr val="0000FF"/>
              </a:solidFill>
            </a:endParaRPr>
          </a:p>
        </p:txBody>
      </p:sp>
      <p:sp>
        <p:nvSpPr>
          <p:cNvPr id="4" name="Slide Number Placeholder 3"/>
          <p:cNvSpPr>
            <a:spLocks noGrp="1"/>
          </p:cNvSpPr>
          <p:nvPr>
            <p:ph type="sldNum" sz="quarter" idx="15"/>
          </p:nvPr>
        </p:nvSpPr>
        <p:spPr/>
        <p:txBody>
          <a:bodyPr/>
          <a:lstStyle/>
          <a:p>
            <a:fld id="{001AEB1B-619C-E741-908C-AF8E12DD8BD8}" type="slidenum">
              <a:rPr lang="en-US" smtClean="0"/>
              <a:pPr/>
              <a:t>125</a:t>
            </a:fld>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Opinions and Targets</a:t>
            </a:r>
            <a:endParaRPr lang="en-US" dirty="0"/>
          </a:p>
        </p:txBody>
      </p:sp>
      <p:sp>
        <p:nvSpPr>
          <p:cNvPr id="3" name="Content Placeholder 2"/>
          <p:cNvSpPr>
            <a:spLocks noGrp="1"/>
          </p:cNvSpPr>
          <p:nvPr>
            <p:ph sz="quarter" idx="1"/>
          </p:nvPr>
        </p:nvSpPr>
        <p:spPr/>
        <p:txBody>
          <a:bodyPr>
            <a:normAutofit fontScale="92500"/>
          </a:bodyPr>
          <a:lstStyle/>
          <a:p>
            <a:r>
              <a:rPr lang="en-US" dirty="0" smtClean="0"/>
              <a:t>Often, opinions affect more than their immediate targets</a:t>
            </a:r>
          </a:p>
          <a:p>
            <a:r>
              <a:rPr lang="en-US" dirty="0" smtClean="0">
                <a:solidFill>
                  <a:srgbClr val="0000FF"/>
                </a:solidFill>
              </a:rPr>
              <a:t>The people are happy that Chavez has fallen </a:t>
            </a:r>
            <a:r>
              <a:rPr lang="en-US" sz="1800" dirty="0" smtClean="0">
                <a:solidFill>
                  <a:srgbClr val="FF6600"/>
                </a:solidFill>
              </a:rPr>
              <a:t>(MPQA)</a:t>
            </a:r>
          </a:p>
          <a:p>
            <a:pPr lvl="1"/>
            <a:r>
              <a:rPr lang="en-US" sz="2400" dirty="0" smtClean="0">
                <a:solidFill>
                  <a:srgbClr val="000000"/>
                </a:solidFill>
              </a:rPr>
              <a:t>Positive toward Chavez falling </a:t>
            </a:r>
            <a:r>
              <a:rPr lang="en-US" sz="2400" dirty="0" smtClean="0">
                <a:solidFill>
                  <a:srgbClr val="FF6600"/>
                </a:solidFill>
              </a:rPr>
              <a:t>and</a:t>
            </a:r>
            <a:r>
              <a:rPr lang="en-US" sz="2400" dirty="0" smtClean="0">
                <a:solidFill>
                  <a:srgbClr val="000000"/>
                </a:solidFill>
              </a:rPr>
              <a:t> negative toward Chavez himself</a:t>
            </a:r>
          </a:p>
          <a:p>
            <a:r>
              <a:rPr lang="en-US" dirty="0" smtClean="0">
                <a:solidFill>
                  <a:srgbClr val="0000FF"/>
                </a:solidFill>
              </a:rPr>
              <a:t>If there is a right to healthcare, you are stealing the provision of that right from someone else</a:t>
            </a:r>
          </a:p>
          <a:p>
            <a:pPr lvl="1"/>
            <a:r>
              <a:rPr lang="en-US" dirty="0" smtClean="0"/>
              <a:t>Negative toward </a:t>
            </a:r>
            <a:r>
              <a:rPr lang="en-US" dirty="0" smtClean="0">
                <a:solidFill>
                  <a:srgbClr val="0000FF"/>
                </a:solidFill>
              </a:rPr>
              <a:t>you </a:t>
            </a:r>
            <a:r>
              <a:rPr lang="en-US" dirty="0" smtClean="0">
                <a:solidFill>
                  <a:srgbClr val="FF6600"/>
                </a:solidFill>
              </a:rPr>
              <a:t>and</a:t>
            </a:r>
            <a:r>
              <a:rPr lang="en-US" dirty="0" smtClean="0"/>
              <a:t> toward the </a:t>
            </a:r>
            <a:r>
              <a:rPr lang="en-US" dirty="0" smtClean="0">
                <a:solidFill>
                  <a:srgbClr val="0000FF"/>
                </a:solidFill>
              </a:rPr>
              <a:t>right to healthcare</a:t>
            </a:r>
          </a:p>
          <a:p>
            <a:r>
              <a:rPr lang="en-US" dirty="0" smtClean="0">
                <a:solidFill>
                  <a:srgbClr val="0000FF"/>
                </a:solidFill>
              </a:rPr>
              <a:t>Public education is beset by exploding costs, and deteriorating quality</a:t>
            </a:r>
          </a:p>
          <a:p>
            <a:pPr lvl="1"/>
            <a:r>
              <a:rPr lang="en-US" dirty="0" smtClean="0"/>
              <a:t>Negative toward costs, quality and, ultimately,  the state of public education</a:t>
            </a:r>
            <a:endParaRPr lang="en-US" dirty="0"/>
          </a:p>
        </p:txBody>
      </p:sp>
      <p:sp>
        <p:nvSpPr>
          <p:cNvPr id="4" name="Slide Number Placeholder 3"/>
          <p:cNvSpPr>
            <a:spLocks noGrp="1"/>
          </p:cNvSpPr>
          <p:nvPr>
            <p:ph type="sldNum" sz="quarter" idx="15"/>
          </p:nvPr>
        </p:nvSpPr>
        <p:spPr/>
        <p:txBody>
          <a:bodyPr/>
          <a:lstStyle/>
          <a:p>
            <a:fld id="{001AEB1B-619C-E741-908C-AF8E12DD8BD8}" type="slidenum">
              <a:rPr lang="en-US" smtClean="0"/>
              <a:pPr/>
              <a:t>126</a:t>
            </a:fld>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variation</a:t>
            </a:r>
            <a:endParaRPr lang="en-US" dirty="0"/>
          </a:p>
        </p:txBody>
      </p:sp>
      <p:sp>
        <p:nvSpPr>
          <p:cNvPr id="3" name="Content Placeholder 2"/>
          <p:cNvSpPr>
            <a:spLocks noGrp="1"/>
          </p:cNvSpPr>
          <p:nvPr>
            <p:ph sz="quarter" idx="1"/>
          </p:nvPr>
        </p:nvSpPr>
        <p:spPr/>
        <p:txBody>
          <a:bodyPr/>
          <a:lstStyle/>
          <a:p>
            <a:r>
              <a:rPr lang="en-US" dirty="0" smtClean="0"/>
              <a:t>The personal beliefs associated with a side are more variable</a:t>
            </a:r>
          </a:p>
          <a:p>
            <a:pPr lvl="1"/>
            <a:r>
              <a:rPr lang="en-US" dirty="0" smtClean="0">
                <a:solidFill>
                  <a:srgbClr val="0000FF"/>
                </a:solidFill>
              </a:rPr>
              <a:t>For example, in healthcare, some believe that socialism and universal healthcare are equated, while others do not</a:t>
            </a:r>
          </a:p>
          <a:p>
            <a:r>
              <a:rPr lang="en-US" dirty="0" smtClean="0"/>
              <a:t>In the product domains, in most cases there is some ground truth regarding the products and their features</a:t>
            </a:r>
          </a:p>
          <a:p>
            <a:endParaRPr lang="en-US" dirty="0"/>
          </a:p>
        </p:txBody>
      </p:sp>
      <p:sp>
        <p:nvSpPr>
          <p:cNvPr id="4" name="Slide Number Placeholder 3"/>
          <p:cNvSpPr>
            <a:spLocks noGrp="1"/>
          </p:cNvSpPr>
          <p:nvPr>
            <p:ph type="sldNum" sz="quarter" idx="15"/>
          </p:nvPr>
        </p:nvSpPr>
        <p:spPr/>
        <p:txBody>
          <a:bodyPr/>
          <a:lstStyle/>
          <a:p>
            <a:fld id="{001AEB1B-619C-E741-908C-AF8E12DD8BD8}" type="slidenum">
              <a:rPr lang="en-US" smtClean="0"/>
              <a:pPr/>
              <a:t>127</a:t>
            </a:fld>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Etc</a:t>
            </a:r>
            <a:endParaRPr lang="en-US" dirty="0"/>
          </a:p>
        </p:txBody>
      </p:sp>
      <p:sp>
        <p:nvSpPr>
          <p:cNvPr id="3" name="Content Placeholder 2"/>
          <p:cNvSpPr>
            <a:spLocks noGrp="1"/>
          </p:cNvSpPr>
          <p:nvPr>
            <p:ph sz="quarter" idx="1"/>
          </p:nvPr>
        </p:nvSpPr>
        <p:spPr/>
        <p:txBody>
          <a:bodyPr/>
          <a:lstStyle/>
          <a:p>
            <a:r>
              <a:rPr lang="en-US" dirty="0" smtClean="0"/>
              <a:t>Complex discourse structure</a:t>
            </a:r>
          </a:p>
          <a:p>
            <a:r>
              <a:rPr lang="en-US" dirty="0" smtClean="0"/>
              <a:t>Non-literal language</a:t>
            </a:r>
          </a:p>
          <a:p>
            <a:r>
              <a:rPr lang="en-US" dirty="0" smtClean="0"/>
              <a:t>Irony and sarcasm</a:t>
            </a:r>
          </a:p>
          <a:p>
            <a:r>
              <a:rPr lang="en-US" dirty="0" smtClean="0"/>
              <a:t>Inferences and world knowledge </a:t>
            </a:r>
          </a:p>
          <a:p>
            <a:endParaRPr lang="en-US" dirty="0" smtClean="0"/>
          </a:p>
          <a:p>
            <a:r>
              <a:rPr lang="en-US" dirty="0" smtClean="0"/>
              <a:t>Good hard problems that should be around for a long time! </a:t>
            </a:r>
            <a:r>
              <a:rPr lang="en-US" i="1" dirty="0" err="1" smtClean="0">
                <a:solidFill>
                  <a:srgbClr val="0000FF"/>
                </a:solidFill>
              </a:rPr>
              <a:t>Leora</a:t>
            </a:r>
            <a:r>
              <a:rPr lang="en-US" i="1" dirty="0" smtClean="0">
                <a:solidFill>
                  <a:srgbClr val="0000FF"/>
                </a:solidFill>
              </a:rPr>
              <a:t> Morgenstern, AAAI Spring Symposium on NAME</a:t>
            </a:r>
            <a:endParaRPr lang="en-US" i="1" dirty="0">
              <a:solidFill>
                <a:srgbClr val="0000FF"/>
              </a:solidFill>
            </a:endParaRPr>
          </a:p>
        </p:txBody>
      </p:sp>
      <p:sp>
        <p:nvSpPr>
          <p:cNvPr id="4" name="Slide Number Placeholder 3"/>
          <p:cNvSpPr>
            <a:spLocks noGrp="1"/>
          </p:cNvSpPr>
          <p:nvPr>
            <p:ph type="sldNum" sz="quarter" idx="15"/>
          </p:nvPr>
        </p:nvSpPr>
        <p:spPr/>
        <p:txBody>
          <a:bodyPr/>
          <a:lstStyle/>
          <a:p>
            <a:fld id="{001AEB1B-619C-E741-908C-AF8E12DD8BD8}" type="slidenum">
              <a:rPr lang="en-US" smtClean="0"/>
              <a:pPr/>
              <a:t>128</a:t>
            </a:fld>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sz="quarter" idx="1"/>
          </p:nvPr>
        </p:nvSpPr>
        <p:spPr/>
        <p:txBody>
          <a:bodyPr/>
          <a:lstStyle/>
          <a:p>
            <a:endParaRPr lang="en-US" dirty="0"/>
          </a:p>
        </p:txBody>
      </p:sp>
      <p:sp>
        <p:nvSpPr>
          <p:cNvPr id="5" name="Slide Number Placeholder 4"/>
          <p:cNvSpPr>
            <a:spLocks noGrp="1"/>
          </p:cNvSpPr>
          <p:nvPr>
            <p:ph type="sldNum" sz="quarter" idx="15"/>
          </p:nvPr>
        </p:nvSpPr>
        <p:spPr/>
        <p:txBody>
          <a:bodyPr/>
          <a:lstStyle/>
          <a:p>
            <a:fld id="{001AEB1B-619C-E741-908C-AF8E12DD8BD8}" type="slidenum">
              <a:rPr lang="en-US" smtClean="0"/>
              <a:pPr/>
              <a:t>129</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Focus</a:t>
            </a:r>
          </a:p>
        </p:txBody>
      </p:sp>
      <p:sp>
        <p:nvSpPr>
          <p:cNvPr id="39939" name="Rectangle 3"/>
          <p:cNvSpPr>
            <a:spLocks noGrp="1" noChangeArrowheads="1"/>
          </p:cNvSpPr>
          <p:nvPr>
            <p:ph type="body" idx="1"/>
          </p:nvPr>
        </p:nvSpPr>
        <p:spPr/>
        <p:txBody>
          <a:bodyPr/>
          <a:lstStyle/>
          <a:p>
            <a:r>
              <a:rPr lang="en-US"/>
              <a:t>Our focus is linguistic disambiguation; how should language be </a:t>
            </a:r>
            <a:r>
              <a:rPr lang="en-US" u="sng"/>
              <a:t>interpreted</a:t>
            </a:r>
            <a:r>
              <a:rPr lang="en-US"/>
              <a:t>?</a:t>
            </a:r>
            <a:r>
              <a:rPr lang="en-US" i="1">
                <a:solidFill>
                  <a:srgbClr val="0066FF"/>
                </a:solidFill>
              </a:rPr>
              <a:t> </a:t>
            </a:r>
          </a:p>
          <a:p>
            <a:pPr lvl="1"/>
            <a:r>
              <a:rPr lang="en-US" i="1">
                <a:solidFill>
                  <a:srgbClr val="0066FF"/>
                </a:solidFill>
              </a:rPr>
              <a:t>Is it subjective in the first place?  If so, is it positive or negative?  What is it about? Etc.</a:t>
            </a:r>
          </a:p>
          <a:p>
            <a:r>
              <a:rPr lang="en-US" i="1">
                <a:solidFill>
                  <a:schemeClr val="tx1"/>
                </a:solidFill>
              </a:rPr>
              <a:t>Subjective language is highly ambiguous</a:t>
            </a:r>
          </a:p>
          <a:p>
            <a:pPr>
              <a:buFont typeface="Monotype Sorts" charset="2"/>
              <a:buNone/>
            </a:pPr>
            <a:endParaRPr lang="en-US" i="1">
              <a:solidFill>
                <a:srgbClr val="0066FF"/>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Interpretation</a:t>
            </a:r>
          </a:p>
        </p:txBody>
      </p:sp>
      <p:sp>
        <p:nvSpPr>
          <p:cNvPr id="41987" name="Text Box 3"/>
          <p:cNvSpPr txBox="1">
            <a:spLocks noChangeArrowheads="1"/>
          </p:cNvSpPr>
          <p:nvPr/>
        </p:nvSpPr>
        <p:spPr bwMode="auto">
          <a:xfrm>
            <a:off x="228600" y="1879600"/>
            <a:ext cx="2012950" cy="118745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Lexicon of</a:t>
            </a:r>
          </a:p>
          <a:p>
            <a:pPr eaLnBrk="1" hangingPunct="1"/>
            <a:r>
              <a:rPr lang="en-US" i="0">
                <a:solidFill>
                  <a:srgbClr val="0066FF"/>
                </a:solidFill>
                <a:latin typeface="Arial" charset="0"/>
              </a:rPr>
              <a:t>keywords </a:t>
            </a:r>
          </a:p>
          <a:p>
            <a:pPr eaLnBrk="1" hangingPunct="1"/>
            <a:r>
              <a:rPr lang="en-US" i="0">
                <a:solidFill>
                  <a:srgbClr val="0066FF"/>
                </a:solidFill>
                <a:latin typeface="Arial" charset="0"/>
              </a:rPr>
              <a:t>out of context</a:t>
            </a:r>
          </a:p>
        </p:txBody>
      </p:sp>
      <p:sp>
        <p:nvSpPr>
          <p:cNvPr id="41988" name="Text Box 4"/>
          <p:cNvSpPr txBox="1">
            <a:spLocks noChangeArrowheads="1"/>
          </p:cNvSpPr>
          <p:nvPr/>
        </p:nvSpPr>
        <p:spPr bwMode="auto">
          <a:xfrm>
            <a:off x="6248400" y="2032000"/>
            <a:ext cx="2317750" cy="1552575"/>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Full contextual</a:t>
            </a:r>
          </a:p>
          <a:p>
            <a:pPr eaLnBrk="1" hangingPunct="1"/>
            <a:r>
              <a:rPr lang="en-US" i="0">
                <a:solidFill>
                  <a:srgbClr val="0066FF"/>
                </a:solidFill>
                <a:latin typeface="Arial" charset="0"/>
              </a:rPr>
              <a:t>Interpretation</a:t>
            </a:r>
          </a:p>
          <a:p>
            <a:pPr eaLnBrk="1" hangingPunct="1"/>
            <a:r>
              <a:rPr lang="en-US" i="0">
                <a:solidFill>
                  <a:srgbClr val="0066FF"/>
                </a:solidFill>
                <a:latin typeface="Arial" charset="0"/>
              </a:rPr>
              <a:t>of words in text </a:t>
            </a:r>
          </a:p>
          <a:p>
            <a:pPr eaLnBrk="1" hangingPunct="1"/>
            <a:r>
              <a:rPr lang="en-US" i="0">
                <a:solidFill>
                  <a:srgbClr val="0066FF"/>
                </a:solidFill>
                <a:latin typeface="Arial" charset="0"/>
              </a:rPr>
              <a:t>or dialogue</a:t>
            </a:r>
          </a:p>
        </p:txBody>
      </p:sp>
      <p:grpSp>
        <p:nvGrpSpPr>
          <p:cNvPr id="2" name="Group 7"/>
          <p:cNvGrpSpPr>
            <a:grpSpLocks/>
          </p:cNvGrpSpPr>
          <p:nvPr/>
        </p:nvGrpSpPr>
        <p:grpSpPr bwMode="auto">
          <a:xfrm>
            <a:off x="2209800" y="1905000"/>
            <a:ext cx="3962400" cy="696913"/>
            <a:chOff x="1344" y="1385"/>
            <a:chExt cx="2496" cy="439"/>
          </a:xfrm>
        </p:grpSpPr>
        <p:sp>
          <p:nvSpPr>
            <p:cNvPr id="41997" name="Text Box 8"/>
            <p:cNvSpPr txBox="1">
              <a:spLocks noChangeArrowheads="1"/>
            </p:cNvSpPr>
            <p:nvPr/>
          </p:nvSpPr>
          <p:spPr bwMode="auto">
            <a:xfrm>
              <a:off x="2112" y="1385"/>
              <a:ext cx="1003" cy="288"/>
            </a:xfrm>
            <a:prstGeom prst="rect">
              <a:avLst/>
            </a:prstGeom>
            <a:noFill/>
            <a:ln w="9525">
              <a:noFill/>
              <a:miter lim="800000"/>
              <a:headEnd/>
              <a:tailEnd/>
            </a:ln>
          </p:spPr>
          <p:txBody>
            <a:bodyPr wrap="none">
              <a:prstTxWarp prst="textNoShape">
                <a:avLst/>
              </a:prstTxWarp>
              <a:spAutoFit/>
            </a:bodyPr>
            <a:lstStyle/>
            <a:p>
              <a:pPr eaLnBrk="1" hangingPunct="1"/>
              <a:r>
                <a:rPr lang="en-US" i="0">
                  <a:solidFill>
                    <a:schemeClr val="tx1"/>
                  </a:solidFill>
                  <a:latin typeface="Arial" charset="0"/>
                </a:rPr>
                <a:t>continuum</a:t>
              </a:r>
            </a:p>
          </p:txBody>
        </p:sp>
        <p:sp>
          <p:nvSpPr>
            <p:cNvPr id="41998" name="Line 9"/>
            <p:cNvSpPr>
              <a:spLocks noChangeShapeType="1"/>
            </p:cNvSpPr>
            <p:nvPr/>
          </p:nvSpPr>
          <p:spPr bwMode="auto">
            <a:xfrm>
              <a:off x="1344" y="1824"/>
              <a:ext cx="2496"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939021" name="Text Box 13"/>
          <p:cNvSpPr txBox="1">
            <a:spLocks noChangeArrowheads="1"/>
          </p:cNvSpPr>
          <p:nvPr/>
        </p:nvSpPr>
        <p:spPr bwMode="auto">
          <a:xfrm>
            <a:off x="6400800" y="3657600"/>
            <a:ext cx="1862138" cy="45720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990099"/>
                </a:solidFill>
                <a:latin typeface="Arial" charset="0"/>
              </a:rPr>
              <a:t>“The dream”</a:t>
            </a:r>
          </a:p>
        </p:txBody>
      </p:sp>
      <p:grpSp>
        <p:nvGrpSpPr>
          <p:cNvPr id="3" name="Group 14"/>
          <p:cNvGrpSpPr>
            <a:grpSpLocks/>
          </p:cNvGrpSpPr>
          <p:nvPr/>
        </p:nvGrpSpPr>
        <p:grpSpPr bwMode="auto">
          <a:xfrm>
            <a:off x="533400" y="3155950"/>
            <a:ext cx="3733800" cy="1720850"/>
            <a:chOff x="672" y="2448"/>
            <a:chExt cx="2352" cy="1084"/>
          </a:xfrm>
        </p:grpSpPr>
        <p:sp>
          <p:nvSpPr>
            <p:cNvPr id="41995" name="AutoShape 15"/>
            <p:cNvSpPr>
              <a:spLocks/>
            </p:cNvSpPr>
            <p:nvPr/>
          </p:nvSpPr>
          <p:spPr bwMode="auto">
            <a:xfrm rot="-5400000">
              <a:off x="1680" y="1440"/>
              <a:ext cx="336" cy="2352"/>
            </a:xfrm>
            <a:prstGeom prst="leftBrace">
              <a:avLst>
                <a:gd name="adj1" fmla="val 58333"/>
                <a:gd name="adj2" fmla="val 50000"/>
              </a:avLst>
            </a:prstGeom>
            <a:noFill/>
            <a:ln w="25400">
              <a:solidFill>
                <a:srgbClr val="990099"/>
              </a:solidFill>
              <a:round/>
              <a:headEnd/>
              <a:tailEnd/>
            </a:ln>
          </p:spPr>
          <p:txBody>
            <a:bodyPr wrap="none" anchor="ctr">
              <a:prstTxWarp prst="textNoShape">
                <a:avLst/>
              </a:prstTxWarp>
            </a:bodyPr>
            <a:lstStyle/>
            <a:p>
              <a:endParaRPr lang="en-US"/>
            </a:p>
          </p:txBody>
        </p:sp>
        <p:sp>
          <p:nvSpPr>
            <p:cNvPr id="41996" name="Text Box 16"/>
            <p:cNvSpPr txBox="1">
              <a:spLocks noChangeArrowheads="1"/>
            </p:cNvSpPr>
            <p:nvPr/>
          </p:nvSpPr>
          <p:spPr bwMode="auto">
            <a:xfrm>
              <a:off x="789" y="2784"/>
              <a:ext cx="2177" cy="748"/>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990099"/>
                  </a:solidFill>
                  <a:latin typeface="Arial" charset="0"/>
                </a:rPr>
                <a:t>NLP methods/resources</a:t>
              </a:r>
            </a:p>
            <a:p>
              <a:pPr eaLnBrk="1" hangingPunct="1"/>
              <a:r>
                <a:rPr lang="en-US" i="0">
                  <a:solidFill>
                    <a:srgbClr val="990099"/>
                  </a:solidFill>
                  <a:latin typeface="Arial" charset="0"/>
                </a:rPr>
                <a:t>building toward full</a:t>
              </a:r>
            </a:p>
            <a:p>
              <a:pPr eaLnBrk="1" hangingPunct="1"/>
              <a:r>
                <a:rPr lang="en-US" i="0">
                  <a:solidFill>
                    <a:srgbClr val="990099"/>
                  </a:solidFill>
                  <a:latin typeface="Arial" charset="0"/>
                </a:rPr>
                <a:t>interpretations</a:t>
              </a:r>
            </a:p>
          </p:txBody>
        </p:sp>
      </p:grpSp>
      <p:grpSp>
        <p:nvGrpSpPr>
          <p:cNvPr id="4" name="Group 19"/>
          <p:cNvGrpSpPr>
            <a:grpSpLocks/>
          </p:cNvGrpSpPr>
          <p:nvPr/>
        </p:nvGrpSpPr>
        <p:grpSpPr bwMode="auto">
          <a:xfrm>
            <a:off x="1828800" y="5486400"/>
            <a:ext cx="5689600" cy="762000"/>
            <a:chOff x="0" y="3360"/>
            <a:chExt cx="3584" cy="480"/>
          </a:xfrm>
        </p:grpSpPr>
        <p:sp>
          <p:nvSpPr>
            <p:cNvPr id="41993" name="AutoShape 18"/>
            <p:cNvSpPr>
              <a:spLocks noChangeArrowheads="1"/>
            </p:cNvSpPr>
            <p:nvPr/>
          </p:nvSpPr>
          <p:spPr bwMode="auto">
            <a:xfrm>
              <a:off x="0" y="3360"/>
              <a:ext cx="3552" cy="480"/>
            </a:xfrm>
            <a:prstGeom prst="roundRect">
              <a:avLst>
                <a:gd name="adj" fmla="val 16667"/>
              </a:avLst>
            </a:prstGeom>
            <a:solidFill>
              <a:srgbClr val="FFFF99"/>
            </a:solidFill>
            <a:ln w="9525">
              <a:noFill/>
              <a:round/>
              <a:headEnd/>
              <a:tailEnd/>
            </a:ln>
          </p:spPr>
          <p:txBody>
            <a:bodyPr wrap="none" anchor="ctr">
              <a:prstTxWarp prst="textNoShape">
                <a:avLst/>
              </a:prstTxWarp>
            </a:bodyPr>
            <a:lstStyle/>
            <a:p>
              <a:endParaRPr lang="en-US"/>
            </a:p>
          </p:txBody>
        </p:sp>
        <p:sp>
          <p:nvSpPr>
            <p:cNvPr id="41994" name="Text Box 17"/>
            <p:cNvSpPr txBox="1">
              <a:spLocks noChangeArrowheads="1"/>
            </p:cNvSpPr>
            <p:nvPr/>
          </p:nvSpPr>
          <p:spPr bwMode="auto">
            <a:xfrm>
              <a:off x="230" y="3408"/>
              <a:ext cx="3354" cy="288"/>
            </a:xfrm>
            <a:prstGeom prst="rect">
              <a:avLst/>
            </a:prstGeom>
            <a:noFill/>
            <a:ln w="9525">
              <a:noFill/>
              <a:miter lim="800000"/>
              <a:headEnd/>
              <a:tailEnd/>
            </a:ln>
          </p:spPr>
          <p:txBody>
            <a:bodyPr wrap="none">
              <a:prstTxWarp prst="textNoShape">
                <a:avLst/>
              </a:prstTxWarp>
              <a:spAutoFit/>
            </a:bodyPr>
            <a:lstStyle/>
            <a:p>
              <a:r>
                <a:rPr lang="en-US" i="0"/>
                <a:t>Today: several tasks along the continuum</a:t>
              </a:r>
              <a:r>
                <a:rPr lang="en-US"/>
                <a:t>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390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9021" grpId="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Interpretation</a:t>
            </a:r>
          </a:p>
        </p:txBody>
      </p:sp>
      <p:sp>
        <p:nvSpPr>
          <p:cNvPr id="44035" name="Text Box 3"/>
          <p:cNvSpPr txBox="1">
            <a:spLocks noChangeArrowheads="1"/>
          </p:cNvSpPr>
          <p:nvPr/>
        </p:nvSpPr>
        <p:spPr bwMode="auto">
          <a:xfrm>
            <a:off x="228600" y="1879600"/>
            <a:ext cx="2012950" cy="118745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Lexicon of</a:t>
            </a:r>
          </a:p>
          <a:p>
            <a:pPr eaLnBrk="1" hangingPunct="1"/>
            <a:r>
              <a:rPr lang="en-US" i="0">
                <a:solidFill>
                  <a:srgbClr val="0066FF"/>
                </a:solidFill>
                <a:latin typeface="Arial" charset="0"/>
              </a:rPr>
              <a:t>keywords </a:t>
            </a:r>
          </a:p>
          <a:p>
            <a:pPr eaLnBrk="1" hangingPunct="1"/>
            <a:r>
              <a:rPr lang="en-US" i="0">
                <a:solidFill>
                  <a:srgbClr val="0066FF"/>
                </a:solidFill>
                <a:latin typeface="Arial" charset="0"/>
              </a:rPr>
              <a:t>out of context</a:t>
            </a:r>
          </a:p>
        </p:txBody>
      </p:sp>
      <p:sp>
        <p:nvSpPr>
          <p:cNvPr id="44036" name="Text Box 4"/>
          <p:cNvSpPr txBox="1">
            <a:spLocks noChangeArrowheads="1"/>
          </p:cNvSpPr>
          <p:nvPr/>
        </p:nvSpPr>
        <p:spPr bwMode="auto">
          <a:xfrm>
            <a:off x="6248400" y="2032000"/>
            <a:ext cx="2233613" cy="1552575"/>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Full contextual</a:t>
            </a:r>
          </a:p>
          <a:p>
            <a:pPr eaLnBrk="1" hangingPunct="1"/>
            <a:r>
              <a:rPr lang="en-US" i="0">
                <a:solidFill>
                  <a:srgbClr val="0066FF"/>
                </a:solidFill>
                <a:latin typeface="Arial" charset="0"/>
              </a:rPr>
              <a:t>Interpretation</a:t>
            </a:r>
          </a:p>
          <a:p>
            <a:pPr eaLnBrk="1" hangingPunct="1"/>
            <a:r>
              <a:rPr lang="en-US" i="0">
                <a:solidFill>
                  <a:srgbClr val="0066FF"/>
                </a:solidFill>
                <a:latin typeface="Arial" charset="0"/>
              </a:rPr>
              <a:t>of words in text</a:t>
            </a:r>
          </a:p>
          <a:p>
            <a:pPr eaLnBrk="1" hangingPunct="1"/>
            <a:r>
              <a:rPr lang="en-US" i="0">
                <a:solidFill>
                  <a:srgbClr val="0066FF"/>
                </a:solidFill>
                <a:latin typeface="Arial" charset="0"/>
              </a:rPr>
              <a:t>or dialogue</a:t>
            </a:r>
          </a:p>
        </p:txBody>
      </p:sp>
      <p:grpSp>
        <p:nvGrpSpPr>
          <p:cNvPr id="2" name="Group 6"/>
          <p:cNvGrpSpPr>
            <a:grpSpLocks/>
          </p:cNvGrpSpPr>
          <p:nvPr/>
        </p:nvGrpSpPr>
        <p:grpSpPr bwMode="auto">
          <a:xfrm>
            <a:off x="2209800" y="1905000"/>
            <a:ext cx="3962400" cy="696913"/>
            <a:chOff x="1344" y="1385"/>
            <a:chExt cx="2496" cy="439"/>
          </a:xfrm>
        </p:grpSpPr>
        <p:sp>
          <p:nvSpPr>
            <p:cNvPr id="44040" name="Text Box 7"/>
            <p:cNvSpPr txBox="1">
              <a:spLocks noChangeArrowheads="1"/>
            </p:cNvSpPr>
            <p:nvPr/>
          </p:nvSpPr>
          <p:spPr bwMode="auto">
            <a:xfrm>
              <a:off x="2112" y="1385"/>
              <a:ext cx="1003" cy="288"/>
            </a:xfrm>
            <a:prstGeom prst="rect">
              <a:avLst/>
            </a:prstGeom>
            <a:noFill/>
            <a:ln w="9525">
              <a:noFill/>
              <a:miter lim="800000"/>
              <a:headEnd/>
              <a:tailEnd/>
            </a:ln>
          </p:spPr>
          <p:txBody>
            <a:bodyPr wrap="none">
              <a:prstTxWarp prst="textNoShape">
                <a:avLst/>
              </a:prstTxWarp>
              <a:spAutoFit/>
            </a:bodyPr>
            <a:lstStyle/>
            <a:p>
              <a:pPr eaLnBrk="1" hangingPunct="1"/>
              <a:r>
                <a:rPr lang="en-US" i="0">
                  <a:solidFill>
                    <a:schemeClr val="tx1"/>
                  </a:solidFill>
                  <a:latin typeface="Arial" charset="0"/>
                </a:rPr>
                <a:t>continuum</a:t>
              </a:r>
            </a:p>
          </p:txBody>
        </p:sp>
        <p:sp>
          <p:nvSpPr>
            <p:cNvPr id="44041" name="Line 8"/>
            <p:cNvSpPr>
              <a:spLocks noChangeShapeType="1"/>
            </p:cNvSpPr>
            <p:nvPr/>
          </p:nvSpPr>
          <p:spPr bwMode="auto">
            <a:xfrm>
              <a:off x="1344" y="1824"/>
              <a:ext cx="2496"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4038" name="Line 14"/>
          <p:cNvSpPr>
            <a:spLocks noChangeShapeType="1"/>
          </p:cNvSpPr>
          <p:nvPr/>
        </p:nvSpPr>
        <p:spPr bwMode="auto">
          <a:xfrm>
            <a:off x="609600" y="3276600"/>
            <a:ext cx="838200" cy="0"/>
          </a:xfrm>
          <a:prstGeom prst="line">
            <a:avLst/>
          </a:prstGeom>
          <a:noFill/>
          <a:ln w="53975">
            <a:solidFill>
              <a:schemeClr val="accent1"/>
            </a:solidFill>
            <a:round/>
            <a:headEnd/>
            <a:tailEnd type="triangle" w="med" len="med"/>
          </a:ln>
        </p:spPr>
        <p:txBody>
          <a:bodyPr>
            <a:prstTxWarp prst="textNoShape">
              <a:avLst/>
            </a:prstTxWarp>
          </a:bodyPr>
          <a:lstStyle/>
          <a:p>
            <a:endParaRPr lang="en-US"/>
          </a:p>
        </p:txBody>
      </p:sp>
      <p:sp>
        <p:nvSpPr>
          <p:cNvPr id="44039" name="Text Box 15"/>
          <p:cNvSpPr txBox="1">
            <a:spLocks noChangeArrowheads="1"/>
          </p:cNvSpPr>
          <p:nvPr/>
        </p:nvSpPr>
        <p:spPr bwMode="auto">
          <a:xfrm>
            <a:off x="381000" y="3505200"/>
            <a:ext cx="1468438" cy="2282825"/>
          </a:xfrm>
          <a:prstGeom prst="rect">
            <a:avLst/>
          </a:prstGeom>
          <a:noFill/>
          <a:ln w="9525">
            <a:noFill/>
            <a:miter lim="800000"/>
            <a:headEnd/>
            <a:tailEnd/>
          </a:ln>
        </p:spPr>
        <p:txBody>
          <a:bodyPr wrap="none">
            <a:prstTxWarp prst="textNoShape">
              <a:avLst/>
            </a:prstTxWarp>
            <a:spAutoFit/>
          </a:bodyPr>
          <a:lstStyle/>
          <a:p>
            <a:r>
              <a:rPr lang="en-US"/>
              <a:t>Brilliant</a:t>
            </a:r>
          </a:p>
          <a:p>
            <a:r>
              <a:rPr lang="en-US"/>
              <a:t>Difference</a:t>
            </a:r>
          </a:p>
          <a:p>
            <a:r>
              <a:rPr lang="en-US"/>
              <a:t>Hate</a:t>
            </a:r>
          </a:p>
          <a:p>
            <a:r>
              <a:rPr lang="en-US"/>
              <a:t>Interest</a:t>
            </a:r>
          </a:p>
          <a:p>
            <a:r>
              <a:rPr lang="en-US"/>
              <a:t>Love</a:t>
            </a:r>
          </a:p>
          <a:p>
            <a:r>
              <a:rPr lang="en-US"/>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Subjectivity Lexicons</a:t>
            </a:r>
          </a:p>
        </p:txBody>
      </p:sp>
      <p:sp>
        <p:nvSpPr>
          <p:cNvPr id="46083" name="Rectangle 3"/>
          <p:cNvSpPr>
            <a:spLocks noGrp="1" noChangeArrowheads="1"/>
          </p:cNvSpPr>
          <p:nvPr>
            <p:ph type="body" idx="1"/>
          </p:nvPr>
        </p:nvSpPr>
        <p:spPr/>
        <p:txBody>
          <a:bodyPr/>
          <a:lstStyle/>
          <a:p>
            <a:r>
              <a:rPr lang="en-US"/>
              <a:t>Most approaches to subjectivity and sentiment analysis exploit subjectivity lexicons. </a:t>
            </a:r>
          </a:p>
          <a:p>
            <a:pPr lvl="1"/>
            <a:r>
              <a:rPr lang="en-US">
                <a:solidFill>
                  <a:schemeClr val="accent2"/>
                </a:solidFill>
              </a:rPr>
              <a:t>Lists of keywords that have been gathered together because they have subjective uses</a:t>
            </a:r>
            <a:r>
              <a:rPr lang="en-US"/>
              <a:t> </a:t>
            </a:r>
          </a:p>
          <a:p>
            <a:endParaRPr lang="en-US" i="1">
              <a:solidFill>
                <a:schemeClr val="tx1"/>
              </a:solidFill>
            </a:endParaRPr>
          </a:p>
          <a:p>
            <a:endParaRPr lang="en-US" sz="1800" i="1">
              <a:solidFill>
                <a:schemeClr val="tx1"/>
              </a:solidFill>
            </a:endParaRPr>
          </a:p>
          <a:p>
            <a:endParaRPr lang="en-US" sz="1800">
              <a:solidFill>
                <a:srgbClr val="99009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AutoShape 10"/>
          <p:cNvSpPr>
            <a:spLocks noChangeArrowheads="1"/>
          </p:cNvSpPr>
          <p:nvPr/>
        </p:nvSpPr>
        <p:spPr bwMode="auto">
          <a:xfrm>
            <a:off x="381000" y="2590800"/>
            <a:ext cx="8229600" cy="1143000"/>
          </a:xfrm>
          <a:prstGeom prst="roundRect">
            <a:avLst>
              <a:gd name="adj" fmla="val 16667"/>
            </a:avLst>
          </a:prstGeom>
          <a:solidFill>
            <a:srgbClr val="CCFFFF"/>
          </a:solidFill>
          <a:ln w="9525">
            <a:noFill/>
            <a:round/>
            <a:headEnd/>
            <a:tailEnd/>
          </a:ln>
        </p:spPr>
        <p:txBody>
          <a:bodyPr wrap="none" anchor="ctr">
            <a:prstTxWarp prst="textNoShape">
              <a:avLst/>
            </a:prstTxWarp>
          </a:bodyPr>
          <a:lstStyle/>
          <a:p>
            <a:endParaRPr lang="en-US"/>
          </a:p>
        </p:txBody>
      </p:sp>
      <p:sp>
        <p:nvSpPr>
          <p:cNvPr id="47107" name="Rectangle 2"/>
          <p:cNvSpPr>
            <a:spLocks noGrp="1" noChangeArrowheads="1"/>
          </p:cNvSpPr>
          <p:nvPr>
            <p:ph type="title"/>
          </p:nvPr>
        </p:nvSpPr>
        <p:spPr/>
        <p:txBody>
          <a:bodyPr>
            <a:normAutofit fontScale="90000"/>
          </a:bodyPr>
          <a:lstStyle/>
          <a:p>
            <a:r>
              <a:rPr lang="en-US" sz="3200"/>
              <a:t>Automatically Identifying Subjective Words</a:t>
            </a:r>
          </a:p>
        </p:txBody>
      </p:sp>
      <p:sp>
        <p:nvSpPr>
          <p:cNvPr id="47108" name="Rectangle 3"/>
          <p:cNvSpPr>
            <a:spLocks noGrp="1" noChangeArrowheads="1"/>
          </p:cNvSpPr>
          <p:nvPr>
            <p:ph type="body" idx="1"/>
          </p:nvPr>
        </p:nvSpPr>
        <p:spPr>
          <a:xfrm>
            <a:off x="152400" y="1676400"/>
            <a:ext cx="8451850" cy="4108450"/>
          </a:xfrm>
        </p:spPr>
        <p:txBody>
          <a:bodyPr/>
          <a:lstStyle/>
          <a:p>
            <a:r>
              <a:rPr lang="en-US" dirty="0"/>
              <a:t>Much work in this area</a:t>
            </a:r>
          </a:p>
          <a:p>
            <a:pPr>
              <a:buFont typeface="Monotype Sorts" charset="2"/>
              <a:buNone/>
            </a:pPr>
            <a:endParaRPr lang="en-US" sz="2000" dirty="0">
              <a:solidFill>
                <a:srgbClr val="990099"/>
              </a:solidFill>
            </a:endParaRPr>
          </a:p>
          <a:p>
            <a:pPr>
              <a:buFont typeface="Monotype Sorts" charset="2"/>
              <a:buNone/>
            </a:pPr>
            <a:r>
              <a:rPr lang="en-US" sz="2000" dirty="0">
                <a:solidFill>
                  <a:srgbClr val="990099"/>
                </a:solidFill>
              </a:rPr>
              <a:t>     E.g. </a:t>
            </a:r>
            <a:r>
              <a:rPr lang="en-US" sz="2000" dirty="0" err="1">
                <a:solidFill>
                  <a:srgbClr val="990099"/>
                </a:solidFill>
              </a:rPr>
              <a:t>Hatzivassiloglou</a:t>
            </a:r>
            <a:r>
              <a:rPr lang="en-US" sz="2000" dirty="0">
                <a:solidFill>
                  <a:srgbClr val="990099"/>
                </a:solidFill>
              </a:rPr>
              <a:t> &amp; </a:t>
            </a:r>
            <a:r>
              <a:rPr lang="en-US" sz="2000" dirty="0" err="1">
                <a:solidFill>
                  <a:srgbClr val="990099"/>
                </a:solidFill>
              </a:rPr>
              <a:t>McKeown</a:t>
            </a:r>
            <a:r>
              <a:rPr lang="en-US" sz="2000" dirty="0" smtClean="0">
                <a:solidFill>
                  <a:srgbClr val="990099"/>
                </a:solidFill>
              </a:rPr>
              <a:t> 1997; </a:t>
            </a:r>
            <a:r>
              <a:rPr lang="en-US" sz="2000" dirty="0">
                <a:solidFill>
                  <a:srgbClr val="990099"/>
                </a:solidFill>
              </a:rPr>
              <a:t>Wiebe</a:t>
            </a:r>
            <a:r>
              <a:rPr lang="en-US" sz="2000" dirty="0" smtClean="0">
                <a:solidFill>
                  <a:srgbClr val="990099"/>
                </a:solidFill>
              </a:rPr>
              <a:t> 2000; </a:t>
            </a:r>
            <a:r>
              <a:rPr lang="en-US" sz="2000" dirty="0" err="1">
                <a:solidFill>
                  <a:srgbClr val="990099"/>
                </a:solidFill>
              </a:rPr>
              <a:t>Turney</a:t>
            </a:r>
            <a:r>
              <a:rPr lang="en-US" sz="2000" dirty="0" smtClean="0">
                <a:solidFill>
                  <a:srgbClr val="990099"/>
                </a:solidFill>
              </a:rPr>
              <a:t> 2002; </a:t>
            </a:r>
            <a:r>
              <a:rPr lang="en-US" sz="2000" dirty="0" err="1">
                <a:solidFill>
                  <a:srgbClr val="990099"/>
                </a:solidFill>
              </a:rPr>
              <a:t>Kamps</a:t>
            </a:r>
            <a:r>
              <a:rPr lang="en-US" sz="2000" dirty="0">
                <a:solidFill>
                  <a:srgbClr val="990099"/>
                </a:solidFill>
              </a:rPr>
              <a:t> &amp; Marx 2002; Wiebe, </a:t>
            </a:r>
            <a:r>
              <a:rPr lang="en-US" sz="2000" dirty="0" err="1">
                <a:solidFill>
                  <a:srgbClr val="990099"/>
                </a:solidFill>
              </a:rPr>
              <a:t>Riloff</a:t>
            </a:r>
            <a:r>
              <a:rPr lang="en-US" sz="2000" dirty="0">
                <a:solidFill>
                  <a:srgbClr val="990099"/>
                </a:solidFill>
              </a:rPr>
              <a:t>, Wilson</a:t>
            </a:r>
            <a:r>
              <a:rPr lang="en-US" sz="2000" dirty="0" smtClean="0">
                <a:solidFill>
                  <a:srgbClr val="990099"/>
                </a:solidFill>
              </a:rPr>
              <a:t> 2003</a:t>
            </a:r>
            <a:r>
              <a:rPr lang="en-US" sz="2000" dirty="0">
                <a:solidFill>
                  <a:srgbClr val="990099"/>
                </a:solidFill>
              </a:rPr>
              <a:t>; Kim &amp; </a:t>
            </a:r>
            <a:r>
              <a:rPr lang="en-US" sz="2000" dirty="0" err="1">
                <a:solidFill>
                  <a:srgbClr val="990099"/>
                </a:solidFill>
              </a:rPr>
              <a:t>Hovy</a:t>
            </a:r>
            <a:r>
              <a:rPr lang="en-US" sz="2000" dirty="0">
                <a:solidFill>
                  <a:srgbClr val="990099"/>
                </a:solidFill>
              </a:rPr>
              <a:t> 2005; </a:t>
            </a:r>
            <a:r>
              <a:rPr lang="en-US" sz="2000" dirty="0" err="1">
                <a:solidFill>
                  <a:srgbClr val="990099"/>
                </a:solidFill>
              </a:rPr>
              <a:t>Esuli</a:t>
            </a:r>
            <a:r>
              <a:rPr lang="en-US" sz="2000" dirty="0">
                <a:solidFill>
                  <a:srgbClr val="990099"/>
                </a:solidFill>
              </a:rPr>
              <a:t> &amp; </a:t>
            </a:r>
            <a:r>
              <a:rPr lang="en-US" sz="2000" dirty="0" err="1">
                <a:solidFill>
                  <a:srgbClr val="990099"/>
                </a:solidFill>
              </a:rPr>
              <a:t>Sebastiani</a:t>
            </a:r>
            <a:r>
              <a:rPr lang="en-US" sz="2000" dirty="0">
                <a:solidFill>
                  <a:srgbClr val="990099"/>
                </a:solidFill>
              </a:rPr>
              <a:t> 2005;</a:t>
            </a:r>
            <a:endParaRPr lang="en-US" dirty="0">
              <a:solidFill>
                <a:schemeClr val="tx1"/>
              </a:solidFill>
            </a:endParaRPr>
          </a:p>
          <a:p>
            <a:pPr>
              <a:buFont typeface="Monotype Sorts" charset="2"/>
              <a:buNone/>
            </a:pPr>
            <a:endParaRPr lang="en-US" dirty="0">
              <a:solidFill>
                <a:schemeClr val="tx1"/>
              </a:solidFill>
            </a:endParaRPr>
          </a:p>
          <a:p>
            <a:endParaRPr lang="en-US" dirty="0"/>
          </a:p>
        </p:txBody>
      </p:sp>
      <p:sp>
        <p:nvSpPr>
          <p:cNvPr id="47109" name="AutoShape 7"/>
          <p:cNvSpPr>
            <a:spLocks noChangeArrowheads="1"/>
          </p:cNvSpPr>
          <p:nvPr/>
        </p:nvSpPr>
        <p:spPr bwMode="auto">
          <a:xfrm>
            <a:off x="2057400" y="4191000"/>
            <a:ext cx="5943600" cy="1066800"/>
          </a:xfrm>
          <a:prstGeom prst="roundRect">
            <a:avLst>
              <a:gd name="adj" fmla="val 16667"/>
            </a:avLst>
          </a:prstGeom>
          <a:solidFill>
            <a:srgbClr val="FFFF99"/>
          </a:solidFill>
          <a:ln w="9525">
            <a:noFill/>
            <a:round/>
            <a:headEnd/>
            <a:tailEnd/>
          </a:ln>
        </p:spPr>
        <p:txBody>
          <a:bodyPr wrap="none" anchor="ctr">
            <a:prstTxWarp prst="textNoShape">
              <a:avLst/>
            </a:prstTxWarp>
          </a:bodyPr>
          <a:lstStyle/>
          <a:p>
            <a:pPr algn="ctr"/>
            <a:r>
              <a:rPr lang="en-US" sz="2000" i="0"/>
              <a:t>Subjectivity Lexicon: http://www.cs.pitt.edu/mpqa</a:t>
            </a:r>
          </a:p>
          <a:p>
            <a:pPr algn="ctr"/>
            <a:endParaRPr lang="en-US" sz="2000" i="0"/>
          </a:p>
          <a:p>
            <a:pPr algn="ctr"/>
            <a:r>
              <a:rPr lang="en-US" sz="2000" i="0"/>
              <a:t>Entries from several sources (our work and others’)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4"/>
          <p:cNvSpPr>
            <a:spLocks noGrp="1" noChangeArrowheads="1"/>
          </p:cNvSpPr>
          <p:nvPr>
            <p:ph type="title"/>
          </p:nvPr>
        </p:nvSpPr>
        <p:spPr/>
        <p:txBody>
          <a:bodyPr/>
          <a:lstStyle/>
          <a:p>
            <a:r>
              <a:rPr lang="en-US" i="1"/>
              <a:t>However…</a:t>
            </a:r>
          </a:p>
        </p:txBody>
      </p:sp>
      <p:sp>
        <p:nvSpPr>
          <p:cNvPr id="49155" name="Rectangle 6"/>
          <p:cNvSpPr>
            <a:spLocks noGrp="1" noChangeArrowheads="1"/>
          </p:cNvSpPr>
          <p:nvPr>
            <p:ph type="body" idx="1"/>
          </p:nvPr>
        </p:nvSpPr>
        <p:spPr/>
        <p:txBody>
          <a:bodyPr/>
          <a:lstStyle/>
          <a:p>
            <a:r>
              <a:rPr lang="en-US"/>
              <a:t>Consider the keyword “Interest”.  </a:t>
            </a:r>
          </a:p>
          <a:p>
            <a:r>
              <a:rPr lang="en-US"/>
              <a:t>It is in the subjectivity lexicon.</a:t>
            </a:r>
          </a:p>
          <a:p>
            <a:r>
              <a:rPr lang="en-US" i="1">
                <a:solidFill>
                  <a:srgbClr val="9933FF"/>
                </a:solidFill>
              </a:rPr>
              <a:t>But, what about “interest rate”, for example?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Dictionary Definitions </a:t>
            </a:r>
            <a:r>
              <a:rPr lang="en-US" i="1">
                <a:solidFill>
                  <a:srgbClr val="990099"/>
                </a:solidFill>
              </a:rPr>
              <a:t>senses</a:t>
            </a:r>
          </a:p>
        </p:txBody>
      </p:sp>
      <p:sp>
        <p:nvSpPr>
          <p:cNvPr id="51203" name="Rectangle 3"/>
          <p:cNvSpPr>
            <a:spLocks noGrp="1" noChangeArrowheads="1"/>
          </p:cNvSpPr>
          <p:nvPr>
            <p:ph type="body" idx="1"/>
          </p:nvPr>
        </p:nvSpPr>
        <p:spPr/>
        <p:txBody>
          <a:bodyPr/>
          <a:lstStyle/>
          <a:p>
            <a:pPr>
              <a:lnSpc>
                <a:spcPct val="80000"/>
              </a:lnSpc>
              <a:buFont typeface="Monotype Sorts" charset="2"/>
              <a:buNone/>
            </a:pPr>
            <a:r>
              <a:rPr lang="en-US" sz="2400"/>
              <a:t>    </a:t>
            </a:r>
          </a:p>
          <a:p>
            <a:pPr>
              <a:lnSpc>
                <a:spcPct val="80000"/>
              </a:lnSpc>
              <a:buFont typeface="Monotype Sorts" charset="2"/>
              <a:buNone/>
            </a:pPr>
            <a:r>
              <a:rPr lang="en-US" sz="2400"/>
              <a:t>    </a:t>
            </a:r>
            <a:r>
              <a:rPr lang="en-US" sz="2800"/>
              <a:t>Interest, involvement -- (a sense of concern with and curiosity about someone or something; "an interest in music") </a:t>
            </a:r>
          </a:p>
          <a:p>
            <a:pPr>
              <a:lnSpc>
                <a:spcPct val="80000"/>
              </a:lnSpc>
              <a:buFont typeface="Monotype Sorts" charset="2"/>
              <a:buNone/>
            </a:pPr>
            <a:r>
              <a:rPr lang="en-US" sz="2800"/>
              <a:t>   </a:t>
            </a:r>
          </a:p>
          <a:p>
            <a:pPr>
              <a:lnSpc>
                <a:spcPct val="80000"/>
              </a:lnSpc>
              <a:buFont typeface="Monotype Sorts" charset="2"/>
              <a:buNone/>
            </a:pPr>
            <a:r>
              <a:rPr lang="en-US" sz="2800"/>
              <a:t>    </a:t>
            </a:r>
          </a:p>
          <a:p>
            <a:pPr>
              <a:lnSpc>
                <a:spcPct val="80000"/>
              </a:lnSpc>
              <a:buFont typeface="Monotype Sorts" charset="2"/>
              <a:buNone/>
            </a:pPr>
            <a:r>
              <a:rPr lang="en-US" sz="2800"/>
              <a:t>    Interest -- (a fixed charge for borrowing money; usually a percentage of the amount borrowed; "how much interest do you pay on your mortgage?") </a:t>
            </a:r>
          </a:p>
          <a:p>
            <a:pPr lvl="1">
              <a:lnSpc>
                <a:spcPct val="80000"/>
              </a:lnSpc>
              <a:buFont typeface="Times New Roman" charset="0"/>
              <a:buNone/>
            </a:pPr>
            <a:r>
              <a:rPr lang="en-US" sz="200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Burgeoning Field</a:t>
            </a:r>
          </a:p>
        </p:txBody>
      </p:sp>
      <p:sp>
        <p:nvSpPr>
          <p:cNvPr id="17411" name="Rectangle 3"/>
          <p:cNvSpPr>
            <a:spLocks noGrp="1" noChangeArrowheads="1"/>
          </p:cNvSpPr>
          <p:nvPr>
            <p:ph type="body" idx="1"/>
          </p:nvPr>
        </p:nvSpPr>
        <p:spPr/>
        <p:txBody>
          <a:bodyPr/>
          <a:lstStyle/>
          <a:p>
            <a:pPr>
              <a:lnSpc>
                <a:spcPct val="80000"/>
              </a:lnSpc>
            </a:pPr>
            <a:r>
              <a:rPr lang="en-US" sz="2800"/>
              <a:t>Quite a large problem space</a:t>
            </a:r>
          </a:p>
          <a:p>
            <a:pPr>
              <a:lnSpc>
                <a:spcPct val="80000"/>
              </a:lnSpc>
            </a:pPr>
            <a:r>
              <a:rPr lang="en-US" sz="2800"/>
              <a:t>Several terms reflecting varying goals and models</a:t>
            </a:r>
          </a:p>
          <a:p>
            <a:pPr lvl="1">
              <a:lnSpc>
                <a:spcPct val="80000"/>
              </a:lnSpc>
            </a:pPr>
            <a:r>
              <a:rPr lang="en-US" sz="2400"/>
              <a:t>Sentiment Analysis</a:t>
            </a:r>
          </a:p>
          <a:p>
            <a:pPr lvl="1">
              <a:lnSpc>
                <a:spcPct val="80000"/>
              </a:lnSpc>
            </a:pPr>
            <a:r>
              <a:rPr lang="en-US" sz="2400"/>
              <a:t>Opinion Mining </a:t>
            </a:r>
          </a:p>
          <a:p>
            <a:pPr lvl="1">
              <a:lnSpc>
                <a:spcPct val="80000"/>
              </a:lnSpc>
            </a:pPr>
            <a:r>
              <a:rPr lang="en-US" sz="2400"/>
              <a:t>Opinion Extraction</a:t>
            </a:r>
          </a:p>
          <a:p>
            <a:pPr lvl="1">
              <a:lnSpc>
                <a:spcPct val="80000"/>
              </a:lnSpc>
            </a:pPr>
            <a:r>
              <a:rPr lang="en-US" sz="2400"/>
              <a:t>Subjectivity Analysis</a:t>
            </a:r>
          </a:p>
          <a:p>
            <a:pPr lvl="1">
              <a:lnSpc>
                <a:spcPct val="80000"/>
              </a:lnSpc>
            </a:pPr>
            <a:r>
              <a:rPr lang="en-US" sz="2400"/>
              <a:t>Appraisal Analysis</a:t>
            </a:r>
          </a:p>
          <a:p>
            <a:pPr lvl="1">
              <a:lnSpc>
                <a:spcPct val="80000"/>
              </a:lnSpc>
            </a:pPr>
            <a:r>
              <a:rPr lang="en-US" sz="2400"/>
              <a:t>Affect Sensing</a:t>
            </a:r>
          </a:p>
          <a:p>
            <a:pPr lvl="1">
              <a:lnSpc>
                <a:spcPct val="80000"/>
              </a:lnSpc>
            </a:pPr>
            <a:r>
              <a:rPr lang="en-US" sz="2400"/>
              <a:t>Emotion Detection</a:t>
            </a:r>
          </a:p>
          <a:p>
            <a:pPr lvl="1">
              <a:lnSpc>
                <a:spcPct val="80000"/>
              </a:lnSpc>
            </a:pPr>
            <a:r>
              <a:rPr lang="en-US" sz="2400"/>
              <a:t>Identifying Perspective</a:t>
            </a:r>
          </a:p>
          <a:p>
            <a:pPr lvl="1">
              <a:lnSpc>
                <a:spcPct val="80000"/>
              </a:lnSpc>
            </a:pPr>
            <a:r>
              <a:rPr lang="en-US" sz="2400" i="1"/>
              <a:t>Etc.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Dictionary Definitions </a:t>
            </a:r>
            <a:r>
              <a:rPr lang="en-US" i="1">
                <a:solidFill>
                  <a:srgbClr val="990099"/>
                </a:solidFill>
              </a:rPr>
              <a:t>senses</a:t>
            </a:r>
          </a:p>
        </p:txBody>
      </p:sp>
      <p:sp>
        <p:nvSpPr>
          <p:cNvPr id="53251" name="Rectangle 3"/>
          <p:cNvSpPr>
            <a:spLocks noGrp="1" noChangeArrowheads="1"/>
          </p:cNvSpPr>
          <p:nvPr>
            <p:ph type="body" idx="1"/>
          </p:nvPr>
        </p:nvSpPr>
        <p:spPr/>
        <p:txBody>
          <a:bodyPr/>
          <a:lstStyle/>
          <a:p>
            <a:pPr>
              <a:lnSpc>
                <a:spcPct val="80000"/>
              </a:lnSpc>
              <a:buFont typeface="Monotype Sorts" charset="2"/>
              <a:buNone/>
            </a:pPr>
            <a:r>
              <a:rPr lang="en-US" sz="2400"/>
              <a:t>    </a:t>
            </a:r>
          </a:p>
          <a:p>
            <a:pPr>
              <a:lnSpc>
                <a:spcPct val="80000"/>
              </a:lnSpc>
              <a:buFont typeface="Monotype Sorts" charset="2"/>
              <a:buNone/>
            </a:pPr>
            <a:r>
              <a:rPr lang="en-US" sz="2400"/>
              <a:t>    </a:t>
            </a:r>
            <a:r>
              <a:rPr lang="en-US" sz="2800"/>
              <a:t>Interest, involvement -- (a sense of concern with and curiosity about someone or something; "an interest in music") </a:t>
            </a:r>
          </a:p>
          <a:p>
            <a:pPr>
              <a:lnSpc>
                <a:spcPct val="80000"/>
              </a:lnSpc>
              <a:buFont typeface="Monotype Sorts" charset="2"/>
              <a:buNone/>
            </a:pPr>
            <a:r>
              <a:rPr lang="en-US" sz="2800"/>
              <a:t>   </a:t>
            </a:r>
          </a:p>
          <a:p>
            <a:pPr>
              <a:lnSpc>
                <a:spcPct val="80000"/>
              </a:lnSpc>
              <a:buFont typeface="Monotype Sorts" charset="2"/>
              <a:buNone/>
            </a:pPr>
            <a:r>
              <a:rPr lang="en-US" sz="2800"/>
              <a:t>    </a:t>
            </a:r>
          </a:p>
          <a:p>
            <a:pPr>
              <a:lnSpc>
                <a:spcPct val="80000"/>
              </a:lnSpc>
              <a:buFont typeface="Monotype Sorts" charset="2"/>
              <a:buNone/>
            </a:pPr>
            <a:r>
              <a:rPr lang="en-US" sz="2800"/>
              <a:t>    Interest -- (a fixed charge for borrowing money; usually a percentage of the amount borrowed; "how much interest do you pay on your mortgage?") </a:t>
            </a:r>
          </a:p>
          <a:p>
            <a:pPr lvl="1">
              <a:lnSpc>
                <a:spcPct val="80000"/>
              </a:lnSpc>
              <a:buFont typeface="Times New Roman" charset="0"/>
              <a:buNone/>
            </a:pPr>
            <a:r>
              <a:rPr lang="en-US" sz="2000"/>
              <a:t>       </a:t>
            </a:r>
          </a:p>
        </p:txBody>
      </p:sp>
      <p:grpSp>
        <p:nvGrpSpPr>
          <p:cNvPr id="2" name="Group 4"/>
          <p:cNvGrpSpPr>
            <a:grpSpLocks/>
          </p:cNvGrpSpPr>
          <p:nvPr/>
        </p:nvGrpSpPr>
        <p:grpSpPr bwMode="auto">
          <a:xfrm>
            <a:off x="58738" y="1676400"/>
            <a:ext cx="8856662" cy="4114800"/>
            <a:chOff x="37" y="1056"/>
            <a:chExt cx="5579" cy="2592"/>
          </a:xfrm>
        </p:grpSpPr>
        <p:sp>
          <p:nvSpPr>
            <p:cNvPr id="53253" name="Rectangle 5"/>
            <p:cNvSpPr>
              <a:spLocks noChangeArrowheads="1"/>
            </p:cNvSpPr>
            <p:nvPr/>
          </p:nvSpPr>
          <p:spPr bwMode="auto">
            <a:xfrm>
              <a:off x="432" y="1056"/>
              <a:ext cx="5184" cy="1200"/>
            </a:xfrm>
            <a:prstGeom prst="rect">
              <a:avLst/>
            </a:prstGeom>
            <a:noFill/>
            <a:ln w="38100">
              <a:solidFill>
                <a:srgbClr val="FF00FF"/>
              </a:solidFill>
              <a:miter lim="800000"/>
              <a:headEnd/>
              <a:tailEnd/>
            </a:ln>
          </p:spPr>
          <p:txBody>
            <a:bodyPr wrap="none" anchor="ctr">
              <a:prstTxWarp prst="textNoShape">
                <a:avLst/>
              </a:prstTxWarp>
            </a:bodyPr>
            <a:lstStyle/>
            <a:p>
              <a:endParaRPr lang="en-US"/>
            </a:p>
          </p:txBody>
        </p:sp>
        <p:sp>
          <p:nvSpPr>
            <p:cNvPr id="53254" name="Rectangle 6"/>
            <p:cNvSpPr>
              <a:spLocks noChangeArrowheads="1"/>
            </p:cNvSpPr>
            <p:nvPr/>
          </p:nvSpPr>
          <p:spPr bwMode="auto">
            <a:xfrm>
              <a:off x="432" y="2400"/>
              <a:ext cx="5184" cy="1248"/>
            </a:xfrm>
            <a:prstGeom prst="rect">
              <a:avLst/>
            </a:prstGeom>
            <a:noFill/>
            <a:ln w="38100">
              <a:solidFill>
                <a:schemeClr val="accent2"/>
              </a:solidFill>
              <a:miter lim="800000"/>
              <a:headEnd/>
              <a:tailEnd/>
            </a:ln>
          </p:spPr>
          <p:txBody>
            <a:bodyPr wrap="none" anchor="ctr">
              <a:prstTxWarp prst="textNoShape">
                <a:avLst/>
              </a:prstTxWarp>
            </a:bodyPr>
            <a:lstStyle/>
            <a:p>
              <a:endParaRPr lang="en-US"/>
            </a:p>
          </p:txBody>
        </p:sp>
        <p:sp>
          <p:nvSpPr>
            <p:cNvPr id="53255" name="Text Box 7"/>
            <p:cNvSpPr txBox="1">
              <a:spLocks noChangeArrowheads="1"/>
            </p:cNvSpPr>
            <p:nvPr/>
          </p:nvSpPr>
          <p:spPr bwMode="auto">
            <a:xfrm>
              <a:off x="96" y="1488"/>
              <a:ext cx="294" cy="442"/>
            </a:xfrm>
            <a:prstGeom prst="rect">
              <a:avLst/>
            </a:prstGeom>
            <a:noFill/>
            <a:ln w="9525">
              <a:noFill/>
              <a:miter lim="800000"/>
              <a:headEnd/>
              <a:tailEnd/>
            </a:ln>
          </p:spPr>
          <p:txBody>
            <a:bodyPr wrap="none">
              <a:prstTxWarp prst="textNoShape">
                <a:avLst/>
              </a:prstTxWarp>
              <a:spAutoFit/>
            </a:bodyPr>
            <a:lstStyle/>
            <a:p>
              <a:r>
                <a:rPr lang="en-US" sz="4000" i="0">
                  <a:solidFill>
                    <a:srgbClr val="FF00FF"/>
                  </a:solidFill>
                </a:rPr>
                <a:t>S</a:t>
              </a:r>
            </a:p>
          </p:txBody>
        </p:sp>
        <p:sp>
          <p:nvSpPr>
            <p:cNvPr id="53256" name="Text Box 8"/>
            <p:cNvSpPr txBox="1">
              <a:spLocks noChangeArrowheads="1"/>
            </p:cNvSpPr>
            <p:nvPr/>
          </p:nvSpPr>
          <p:spPr bwMode="auto">
            <a:xfrm>
              <a:off x="37" y="2736"/>
              <a:ext cx="347" cy="442"/>
            </a:xfrm>
            <a:prstGeom prst="rect">
              <a:avLst/>
            </a:prstGeom>
            <a:noFill/>
            <a:ln w="9525">
              <a:noFill/>
              <a:miter lim="800000"/>
              <a:headEnd/>
              <a:tailEnd/>
            </a:ln>
          </p:spPr>
          <p:txBody>
            <a:bodyPr wrap="none">
              <a:prstTxWarp prst="textNoShape">
                <a:avLst/>
              </a:prstTxWarp>
              <a:spAutoFit/>
            </a:bodyPr>
            <a:lstStyle/>
            <a:p>
              <a:r>
                <a:rPr lang="en-US" sz="4000" i="0">
                  <a:solidFill>
                    <a:schemeClr val="accent2"/>
                  </a:solidFill>
                </a:rPr>
                <a:t>O</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Senses</a:t>
            </a:r>
          </a:p>
        </p:txBody>
      </p:sp>
      <p:sp>
        <p:nvSpPr>
          <p:cNvPr id="834563" name="Rectangle 3"/>
          <p:cNvSpPr>
            <a:spLocks noGrp="1" noChangeArrowheads="1"/>
          </p:cNvSpPr>
          <p:nvPr>
            <p:ph type="body" idx="1"/>
          </p:nvPr>
        </p:nvSpPr>
        <p:spPr/>
        <p:txBody>
          <a:bodyPr/>
          <a:lstStyle/>
          <a:p>
            <a:r>
              <a:rPr lang="en-US"/>
              <a:t>Even in subjectivity lexicons, many senses of the keywords are objective </a:t>
            </a:r>
            <a:r>
              <a:rPr lang="en-US">
                <a:solidFill>
                  <a:srgbClr val="990099"/>
                </a:solidFill>
              </a:rPr>
              <a:t>~50% in our study!</a:t>
            </a:r>
          </a:p>
          <a:p>
            <a:r>
              <a:rPr lang="en-US"/>
              <a:t>Thus, many appearances of keywords in texts are</a:t>
            </a:r>
            <a:r>
              <a:rPr lang="en-US">
                <a:solidFill>
                  <a:srgbClr val="0066FF"/>
                </a:solidFill>
              </a:rPr>
              <a:t> </a:t>
            </a:r>
            <a:r>
              <a:rPr lang="en-US" b="1" i="1">
                <a:solidFill>
                  <a:srgbClr val="0066FF"/>
                </a:solidFill>
              </a:rPr>
              <a:t>false hits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45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345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4563" grpId="0" build="p"/>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Senses</a:t>
            </a:r>
          </a:p>
        </p:txBody>
      </p:sp>
      <p:sp>
        <p:nvSpPr>
          <p:cNvPr id="57347" name="Rectangle 3"/>
          <p:cNvSpPr>
            <a:spLocks noGrp="1" noChangeArrowheads="1"/>
          </p:cNvSpPr>
          <p:nvPr>
            <p:ph type="body" idx="1"/>
          </p:nvPr>
        </p:nvSpPr>
        <p:spPr/>
        <p:txBody>
          <a:bodyPr/>
          <a:lstStyle/>
          <a:p>
            <a:r>
              <a:rPr lang="en-US" sz="2800" i="1"/>
              <a:t>His</a:t>
            </a:r>
            <a:r>
              <a:rPr lang="en-US" sz="2800" i="1">
                <a:solidFill>
                  <a:srgbClr val="CC3300"/>
                </a:solidFill>
              </a:rPr>
              <a:t> </a:t>
            </a:r>
            <a:r>
              <a:rPr lang="en-US" sz="2800" i="1">
                <a:solidFill>
                  <a:srgbClr val="990099"/>
                </a:solidFill>
              </a:rPr>
              <a:t>alarm </a:t>
            </a:r>
            <a:r>
              <a:rPr lang="en-US" sz="2800" i="1"/>
              <a:t>grew as the election returns came in.</a:t>
            </a:r>
          </a:p>
          <a:p>
            <a:r>
              <a:rPr lang="en-US" sz="2800" i="1"/>
              <a:t>He set his</a:t>
            </a:r>
            <a:r>
              <a:rPr lang="en-US" sz="2800" i="1">
                <a:solidFill>
                  <a:srgbClr val="990099"/>
                </a:solidFill>
              </a:rPr>
              <a:t> </a:t>
            </a:r>
            <a:r>
              <a:rPr lang="en-US" sz="2800" i="1">
                <a:solidFill>
                  <a:srgbClr val="0066FF"/>
                </a:solidFill>
              </a:rPr>
              <a:t>alarm</a:t>
            </a:r>
            <a:r>
              <a:rPr lang="en-US" sz="2800" i="1">
                <a:solidFill>
                  <a:schemeClr val="tx1"/>
                </a:solidFill>
              </a:rPr>
              <a:t> for 7am.</a:t>
            </a:r>
            <a:endParaRPr lang="en-US" i="1">
              <a:solidFill>
                <a:schemeClr val="tx1"/>
              </a:solidFill>
            </a:endParaRPr>
          </a:p>
          <a:p>
            <a:endParaRPr lang="en-US" i="1">
              <a:solidFill>
                <a:srgbClr val="990099"/>
              </a:solidFill>
            </a:endParaRPr>
          </a:p>
          <a:p>
            <a:r>
              <a:rPr lang="en-US" sz="2800" i="1"/>
              <a:t>His </a:t>
            </a:r>
            <a:r>
              <a:rPr lang="en-US" sz="2800" i="1">
                <a:solidFill>
                  <a:srgbClr val="990099"/>
                </a:solidFill>
              </a:rPr>
              <a:t>trust</a:t>
            </a:r>
            <a:r>
              <a:rPr lang="en-US" sz="2800" i="1">
                <a:solidFill>
                  <a:srgbClr val="FF0000"/>
                </a:solidFill>
              </a:rPr>
              <a:t> </a:t>
            </a:r>
            <a:r>
              <a:rPr lang="en-US" sz="2800" i="1"/>
              <a:t>grew as the candidate spoke.</a:t>
            </a:r>
          </a:p>
          <a:p>
            <a:r>
              <a:rPr lang="en-US" sz="2800" i="1"/>
              <a:t>His </a:t>
            </a:r>
            <a:r>
              <a:rPr lang="en-US" sz="2800" i="1">
                <a:solidFill>
                  <a:srgbClr val="0066FF"/>
                </a:solidFill>
              </a:rPr>
              <a:t>trust </a:t>
            </a:r>
            <a:r>
              <a:rPr lang="en-US" sz="2800" i="1"/>
              <a:t>grew as interest rates increased.</a:t>
            </a:r>
          </a:p>
        </p:txBody>
      </p:sp>
      <p:pic>
        <p:nvPicPr>
          <p:cNvPr id="835588" name="Picture 4" descr="MCj04347130000[1]"/>
          <p:cNvPicPr>
            <a:picLocks noChangeAspect="1" noChangeArrowheads="1"/>
          </p:cNvPicPr>
          <p:nvPr/>
        </p:nvPicPr>
        <p:blipFill>
          <a:blip r:embed="rId2"/>
          <a:srcRect/>
          <a:stretch>
            <a:fillRect/>
          </a:stretch>
        </p:blipFill>
        <p:spPr bwMode="auto">
          <a:xfrm>
            <a:off x="8382000" y="1524000"/>
            <a:ext cx="509588" cy="533400"/>
          </a:xfrm>
          <a:prstGeom prst="rect">
            <a:avLst/>
          </a:prstGeom>
          <a:noFill/>
          <a:ln w="9525">
            <a:noFill/>
            <a:miter lim="800000"/>
            <a:headEnd/>
            <a:tailEnd/>
          </a:ln>
        </p:spPr>
      </p:pic>
      <p:pic>
        <p:nvPicPr>
          <p:cNvPr id="835589" name="Picture 5" descr="MCj04325370000[1]"/>
          <p:cNvPicPr>
            <a:picLocks noChangeAspect="1" noChangeArrowheads="1"/>
          </p:cNvPicPr>
          <p:nvPr/>
        </p:nvPicPr>
        <p:blipFill>
          <a:blip r:embed="rId3"/>
          <a:srcRect/>
          <a:stretch>
            <a:fillRect/>
          </a:stretch>
        </p:blipFill>
        <p:spPr bwMode="auto">
          <a:xfrm>
            <a:off x="5257800" y="2209800"/>
            <a:ext cx="381000" cy="381000"/>
          </a:xfrm>
          <a:prstGeom prst="rect">
            <a:avLst/>
          </a:prstGeom>
          <a:noFill/>
          <a:ln w="9525">
            <a:noFill/>
            <a:miter lim="800000"/>
            <a:headEnd/>
            <a:tailEnd/>
          </a:ln>
        </p:spPr>
      </p:pic>
      <p:pic>
        <p:nvPicPr>
          <p:cNvPr id="835590" name="Picture 6" descr="MCj04347130000[1]"/>
          <p:cNvPicPr>
            <a:picLocks noChangeAspect="1" noChangeArrowheads="1"/>
          </p:cNvPicPr>
          <p:nvPr/>
        </p:nvPicPr>
        <p:blipFill>
          <a:blip r:embed="rId2"/>
          <a:srcRect/>
          <a:stretch>
            <a:fillRect/>
          </a:stretch>
        </p:blipFill>
        <p:spPr bwMode="auto">
          <a:xfrm>
            <a:off x="7086600" y="3200400"/>
            <a:ext cx="509588" cy="533400"/>
          </a:xfrm>
          <a:prstGeom prst="rect">
            <a:avLst/>
          </a:prstGeom>
          <a:noFill/>
          <a:ln w="9525">
            <a:noFill/>
            <a:miter lim="800000"/>
            <a:headEnd/>
            <a:tailEnd/>
          </a:ln>
        </p:spPr>
      </p:pic>
      <p:pic>
        <p:nvPicPr>
          <p:cNvPr id="835591" name="Picture 7" descr="MCj04325370000[1]"/>
          <p:cNvPicPr>
            <a:picLocks noChangeAspect="1" noChangeArrowheads="1"/>
          </p:cNvPicPr>
          <p:nvPr/>
        </p:nvPicPr>
        <p:blipFill>
          <a:blip r:embed="rId3"/>
          <a:srcRect/>
          <a:stretch>
            <a:fillRect/>
          </a:stretch>
        </p:blipFill>
        <p:spPr bwMode="auto">
          <a:xfrm>
            <a:off x="7772400" y="3810000"/>
            <a:ext cx="381000" cy="381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55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55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559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55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Rectangle 4"/>
          <p:cNvSpPr>
            <a:spLocks noGrp="1" noChangeArrowheads="1"/>
          </p:cNvSpPr>
          <p:nvPr>
            <p:ph type="title"/>
          </p:nvPr>
        </p:nvSpPr>
        <p:spPr/>
        <p:txBody>
          <a:bodyPr/>
          <a:lstStyle/>
          <a:p>
            <a:r>
              <a:rPr lang="en-US"/>
              <a:t>WordNet </a:t>
            </a:r>
            <a:r>
              <a:rPr lang="en-US" sz="2400">
                <a:solidFill>
                  <a:srgbClr val="990099"/>
                </a:solidFill>
              </a:rPr>
              <a:t>Miller 1995; Fellbaum 1998</a:t>
            </a:r>
          </a:p>
        </p:txBody>
      </p:sp>
      <p:pic>
        <p:nvPicPr>
          <p:cNvPr id="58371" name="Picture 5"/>
          <p:cNvPicPr>
            <a:picLocks noChangeAspect="1" noChangeArrowheads="1"/>
          </p:cNvPicPr>
          <p:nvPr/>
        </p:nvPicPr>
        <p:blipFill>
          <a:blip r:embed="rId3"/>
          <a:srcRect/>
          <a:stretch>
            <a:fillRect/>
          </a:stretch>
        </p:blipFill>
        <p:spPr bwMode="auto">
          <a:xfrm>
            <a:off x="995363" y="1881188"/>
            <a:ext cx="7153275" cy="309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Rectangle 5"/>
          <p:cNvSpPr>
            <a:spLocks noGrp="1" noChangeArrowheads="1"/>
          </p:cNvSpPr>
          <p:nvPr>
            <p:ph type="title"/>
          </p:nvPr>
        </p:nvSpPr>
        <p:spPr/>
        <p:txBody>
          <a:bodyPr/>
          <a:lstStyle/>
          <a:p>
            <a:r>
              <a:rPr lang="en-US"/>
              <a:t>Examples </a:t>
            </a:r>
          </a:p>
        </p:txBody>
      </p:sp>
      <p:sp>
        <p:nvSpPr>
          <p:cNvPr id="60419" name="Rectangle 6"/>
          <p:cNvSpPr>
            <a:spLocks noGrp="1" noChangeArrowheads="1"/>
          </p:cNvSpPr>
          <p:nvPr>
            <p:ph type="body" idx="1"/>
          </p:nvPr>
        </p:nvSpPr>
        <p:spPr/>
        <p:txBody>
          <a:bodyPr/>
          <a:lstStyle/>
          <a:p>
            <a:pPr>
              <a:lnSpc>
                <a:spcPct val="90000"/>
              </a:lnSpc>
            </a:pPr>
            <a:r>
              <a:rPr lang="en-US" sz="2800"/>
              <a:t>“There are many </a:t>
            </a:r>
            <a:r>
              <a:rPr lang="en-US" sz="2800">
                <a:solidFill>
                  <a:schemeClr val="accent2"/>
                </a:solidFill>
              </a:rPr>
              <a:t>differences</a:t>
            </a:r>
            <a:r>
              <a:rPr lang="en-US" sz="2800"/>
              <a:t> between African and Asian elephants.”</a:t>
            </a:r>
          </a:p>
          <a:p>
            <a:pPr>
              <a:lnSpc>
                <a:spcPct val="90000"/>
              </a:lnSpc>
            </a:pPr>
            <a:r>
              <a:rPr lang="en-US" sz="2800"/>
              <a:t>“… dividing by the absolute value of the </a:t>
            </a:r>
            <a:r>
              <a:rPr lang="en-US" sz="2800">
                <a:solidFill>
                  <a:schemeClr val="accent2"/>
                </a:solidFill>
              </a:rPr>
              <a:t>difference</a:t>
            </a:r>
            <a:r>
              <a:rPr lang="en-US" sz="2800"/>
              <a:t> from the mean…”</a:t>
            </a:r>
          </a:p>
          <a:p>
            <a:pPr>
              <a:lnSpc>
                <a:spcPct val="90000"/>
              </a:lnSpc>
            </a:pPr>
            <a:r>
              <a:rPr lang="en-US" sz="2800"/>
              <a:t>“Their </a:t>
            </a:r>
            <a:r>
              <a:rPr lang="en-US" sz="2800">
                <a:solidFill>
                  <a:srgbClr val="990099"/>
                </a:solidFill>
              </a:rPr>
              <a:t>differences </a:t>
            </a:r>
            <a:r>
              <a:rPr lang="en-US" sz="2800">
                <a:solidFill>
                  <a:schemeClr val="tx1"/>
                </a:solidFill>
              </a:rPr>
              <a:t>only grew as they spent more time together …”</a:t>
            </a:r>
          </a:p>
          <a:p>
            <a:pPr>
              <a:lnSpc>
                <a:spcPct val="90000"/>
              </a:lnSpc>
            </a:pPr>
            <a:r>
              <a:rPr lang="en-US" sz="2800"/>
              <a:t>“Her support really made a </a:t>
            </a:r>
            <a:r>
              <a:rPr lang="en-US" sz="2800">
                <a:solidFill>
                  <a:srgbClr val="990099"/>
                </a:solidFill>
              </a:rPr>
              <a:t>difference</a:t>
            </a:r>
            <a:r>
              <a:rPr lang="en-US" sz="2800"/>
              <a:t> in my life”</a:t>
            </a:r>
          </a:p>
          <a:p>
            <a:pPr>
              <a:lnSpc>
                <a:spcPct val="90000"/>
              </a:lnSpc>
            </a:pPr>
            <a:r>
              <a:rPr lang="en-US" sz="2800"/>
              <a:t>“The </a:t>
            </a:r>
            <a:r>
              <a:rPr lang="en-US" sz="2800">
                <a:solidFill>
                  <a:schemeClr val="accent2"/>
                </a:solidFill>
              </a:rPr>
              <a:t>difference</a:t>
            </a:r>
            <a:r>
              <a:rPr lang="en-US" sz="2800"/>
              <a:t> after subtracting X from Y…”</a:t>
            </a:r>
            <a:br>
              <a:rPr lang="en-US" sz="2800"/>
            </a:br>
            <a:endParaRPr lang="en-US" sz="2800"/>
          </a:p>
        </p:txBody>
      </p:sp>
      <p:pic>
        <p:nvPicPr>
          <p:cNvPr id="983047" name="Picture 7" descr="MCj04325370000[1]"/>
          <p:cNvPicPr>
            <a:picLocks noChangeAspect="1" noChangeArrowheads="1"/>
          </p:cNvPicPr>
          <p:nvPr/>
        </p:nvPicPr>
        <p:blipFill>
          <a:blip r:embed="rId2"/>
          <a:srcRect/>
          <a:stretch>
            <a:fillRect/>
          </a:stretch>
        </p:blipFill>
        <p:spPr bwMode="auto">
          <a:xfrm>
            <a:off x="3429000" y="2209800"/>
            <a:ext cx="228600" cy="228600"/>
          </a:xfrm>
          <a:prstGeom prst="rect">
            <a:avLst/>
          </a:prstGeom>
          <a:noFill/>
          <a:ln w="9525">
            <a:noFill/>
            <a:miter lim="800000"/>
            <a:headEnd/>
            <a:tailEnd/>
          </a:ln>
        </p:spPr>
      </p:pic>
      <p:pic>
        <p:nvPicPr>
          <p:cNvPr id="983049" name="Picture 9" descr="MCj04347130000[1]"/>
          <p:cNvPicPr>
            <a:picLocks noChangeAspect="1" noChangeArrowheads="1"/>
          </p:cNvPicPr>
          <p:nvPr/>
        </p:nvPicPr>
        <p:blipFill>
          <a:blip r:embed="rId3"/>
          <a:srcRect/>
          <a:stretch>
            <a:fillRect/>
          </a:stretch>
        </p:blipFill>
        <p:spPr bwMode="auto">
          <a:xfrm>
            <a:off x="7924800" y="4343400"/>
            <a:ext cx="290513" cy="304800"/>
          </a:xfrm>
          <a:prstGeom prst="rect">
            <a:avLst/>
          </a:prstGeom>
          <a:noFill/>
          <a:ln w="9525">
            <a:noFill/>
            <a:miter lim="800000"/>
            <a:headEnd/>
            <a:tailEnd/>
          </a:ln>
        </p:spPr>
      </p:pic>
      <p:pic>
        <p:nvPicPr>
          <p:cNvPr id="983052" name="Picture 12" descr="MCj04325370000[1]"/>
          <p:cNvPicPr>
            <a:picLocks noChangeAspect="1" noChangeArrowheads="1"/>
          </p:cNvPicPr>
          <p:nvPr/>
        </p:nvPicPr>
        <p:blipFill>
          <a:blip r:embed="rId2"/>
          <a:srcRect/>
          <a:stretch>
            <a:fillRect/>
          </a:stretch>
        </p:blipFill>
        <p:spPr bwMode="auto">
          <a:xfrm>
            <a:off x="3581400" y="3048000"/>
            <a:ext cx="228600" cy="228600"/>
          </a:xfrm>
          <a:prstGeom prst="rect">
            <a:avLst/>
          </a:prstGeom>
          <a:noFill/>
          <a:ln w="9525">
            <a:noFill/>
            <a:miter lim="800000"/>
            <a:headEnd/>
            <a:tailEnd/>
          </a:ln>
        </p:spPr>
      </p:pic>
      <p:pic>
        <p:nvPicPr>
          <p:cNvPr id="983053" name="Picture 13" descr="MCj04325370000[1]"/>
          <p:cNvPicPr>
            <a:picLocks noChangeAspect="1" noChangeArrowheads="1"/>
          </p:cNvPicPr>
          <p:nvPr/>
        </p:nvPicPr>
        <p:blipFill>
          <a:blip r:embed="rId2"/>
          <a:srcRect/>
          <a:stretch>
            <a:fillRect/>
          </a:stretch>
        </p:blipFill>
        <p:spPr bwMode="auto">
          <a:xfrm>
            <a:off x="7543800" y="4876800"/>
            <a:ext cx="228600" cy="228600"/>
          </a:xfrm>
          <a:prstGeom prst="rect">
            <a:avLst/>
          </a:prstGeom>
          <a:noFill/>
          <a:ln w="9525">
            <a:noFill/>
            <a:miter lim="800000"/>
            <a:headEnd/>
            <a:tailEnd/>
          </a:ln>
        </p:spPr>
      </p:pic>
      <p:pic>
        <p:nvPicPr>
          <p:cNvPr id="983054" name="Picture 14" descr="MCj04347130000[1]"/>
          <p:cNvPicPr>
            <a:picLocks noChangeAspect="1" noChangeArrowheads="1"/>
          </p:cNvPicPr>
          <p:nvPr/>
        </p:nvPicPr>
        <p:blipFill>
          <a:blip r:embed="rId3"/>
          <a:srcRect/>
          <a:stretch>
            <a:fillRect/>
          </a:stretch>
        </p:blipFill>
        <p:spPr bwMode="auto">
          <a:xfrm>
            <a:off x="2667000" y="3886200"/>
            <a:ext cx="290513"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30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30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830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830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830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p:txBody>
          <a:bodyPr/>
          <a:lstStyle/>
          <a:p>
            <a:r>
              <a:rPr lang="en-US"/>
              <a:t>Subjectivity Sense Labeling</a:t>
            </a:r>
          </a:p>
        </p:txBody>
      </p:sp>
      <p:sp>
        <p:nvSpPr>
          <p:cNvPr id="61444" name="Rectangle 3"/>
          <p:cNvSpPr>
            <a:spLocks noGrp="1" noChangeArrowheads="1"/>
          </p:cNvSpPr>
          <p:nvPr>
            <p:ph type="body" idx="1"/>
          </p:nvPr>
        </p:nvSpPr>
        <p:spPr/>
        <p:txBody>
          <a:bodyPr/>
          <a:lstStyle/>
          <a:p>
            <a:r>
              <a:rPr lang="en-US"/>
              <a:t>Automatically classifying senses as subjective or objective</a:t>
            </a:r>
          </a:p>
          <a:p>
            <a:endParaRPr lang="en-US"/>
          </a:p>
          <a:p>
            <a:endParaRPr lang="en-US"/>
          </a:p>
        </p:txBody>
      </p:sp>
      <p:grpSp>
        <p:nvGrpSpPr>
          <p:cNvPr id="6" name="Group 5"/>
          <p:cNvGrpSpPr/>
          <p:nvPr/>
        </p:nvGrpSpPr>
        <p:grpSpPr>
          <a:xfrm>
            <a:off x="228600" y="4038600"/>
            <a:ext cx="5943600" cy="2057400"/>
            <a:chOff x="228600" y="4038600"/>
            <a:chExt cx="5943600" cy="2057400"/>
          </a:xfrm>
        </p:grpSpPr>
        <p:sp>
          <p:nvSpPr>
            <p:cNvPr id="61442" name="AutoShape 5"/>
            <p:cNvSpPr>
              <a:spLocks noChangeArrowheads="1"/>
            </p:cNvSpPr>
            <p:nvPr/>
          </p:nvSpPr>
          <p:spPr bwMode="auto">
            <a:xfrm>
              <a:off x="228600" y="4038600"/>
              <a:ext cx="5943600" cy="2057400"/>
            </a:xfrm>
            <a:prstGeom prst="roundRect">
              <a:avLst>
                <a:gd name="adj" fmla="val 16667"/>
              </a:avLst>
            </a:prstGeom>
            <a:solidFill>
              <a:srgbClr val="CCFFFF"/>
            </a:solidFill>
            <a:ln w="9525">
              <a:noFill/>
              <a:round/>
              <a:headEnd/>
              <a:tailEnd/>
            </a:ln>
          </p:spPr>
          <p:txBody>
            <a:bodyPr wrap="none" anchor="ctr">
              <a:prstTxWarp prst="textNoShape">
                <a:avLst/>
              </a:prstTxWarp>
            </a:bodyPr>
            <a:lstStyle/>
            <a:p>
              <a:endParaRPr lang="en-US"/>
            </a:p>
          </p:txBody>
        </p:sp>
        <p:sp>
          <p:nvSpPr>
            <p:cNvPr id="61445" name="Rectangle 4"/>
            <p:cNvSpPr>
              <a:spLocks noChangeArrowheads="1"/>
            </p:cNvSpPr>
            <p:nvPr/>
          </p:nvSpPr>
          <p:spPr bwMode="auto">
            <a:xfrm>
              <a:off x="457200" y="4038600"/>
              <a:ext cx="5125421" cy="1938992"/>
            </a:xfrm>
            <a:prstGeom prst="rect">
              <a:avLst/>
            </a:prstGeom>
            <a:noFill/>
            <a:ln w="9525">
              <a:noFill/>
              <a:miter lim="800000"/>
              <a:headEnd/>
              <a:tailEnd/>
            </a:ln>
          </p:spPr>
          <p:txBody>
            <a:bodyPr wrap="none">
              <a:prstTxWarp prst="textNoShape">
                <a:avLst/>
              </a:prstTxWarp>
              <a:spAutoFit/>
            </a:bodyPr>
            <a:lstStyle/>
            <a:p>
              <a:r>
                <a:rPr lang="en-US" sz="2000" i="0" dirty="0">
                  <a:solidFill>
                    <a:srgbClr val="990099"/>
                  </a:solidFill>
                </a:rPr>
                <a:t>Wiebe &amp; </a:t>
              </a:r>
              <a:r>
                <a:rPr lang="en-US" sz="2000" i="0" dirty="0" err="1">
                  <a:solidFill>
                    <a:srgbClr val="990099"/>
                  </a:solidFill>
                </a:rPr>
                <a:t>Mihalcea</a:t>
              </a:r>
              <a:r>
                <a:rPr lang="en-US" sz="2000" i="0" dirty="0" smtClean="0">
                  <a:solidFill>
                    <a:srgbClr val="990099"/>
                  </a:solidFill>
                </a:rPr>
                <a:t> 2006</a:t>
              </a:r>
            </a:p>
            <a:p>
              <a:r>
                <a:rPr lang="en-US" sz="2000" i="0" dirty="0" err="1">
                  <a:solidFill>
                    <a:srgbClr val="990099"/>
                  </a:solidFill>
                </a:rPr>
                <a:t>Gyamfi</a:t>
              </a:r>
              <a:r>
                <a:rPr lang="en-US" sz="2000" i="0" dirty="0">
                  <a:solidFill>
                    <a:srgbClr val="990099"/>
                  </a:solidFill>
                </a:rPr>
                <a:t>, Wiebe, </a:t>
              </a:r>
              <a:r>
                <a:rPr lang="en-US" sz="2000" i="0" dirty="0" err="1">
                  <a:solidFill>
                    <a:srgbClr val="990099"/>
                  </a:solidFill>
                </a:rPr>
                <a:t>Mihalcea</a:t>
              </a:r>
              <a:r>
                <a:rPr lang="en-US" sz="2000" i="0" dirty="0">
                  <a:solidFill>
                    <a:srgbClr val="990099"/>
                  </a:solidFill>
                </a:rPr>
                <a:t>, </a:t>
              </a:r>
              <a:r>
                <a:rPr lang="en-US" sz="2000" i="0" dirty="0" err="1">
                  <a:solidFill>
                    <a:srgbClr val="990099"/>
                  </a:solidFill>
                </a:rPr>
                <a:t>Akkaya</a:t>
              </a:r>
              <a:r>
                <a:rPr lang="en-US" sz="2000" i="0" dirty="0" smtClean="0">
                  <a:solidFill>
                    <a:srgbClr val="990099"/>
                  </a:solidFill>
                </a:rPr>
                <a:t> 2009</a:t>
              </a:r>
            </a:p>
            <a:p>
              <a:endParaRPr lang="en-US" sz="2000" i="0" dirty="0">
                <a:solidFill>
                  <a:srgbClr val="990099"/>
                </a:solidFill>
              </a:endParaRPr>
            </a:p>
            <a:p>
              <a:r>
                <a:rPr lang="en-US" sz="2000" i="0" dirty="0">
                  <a:solidFill>
                    <a:srgbClr val="990099"/>
                  </a:solidFill>
                </a:rPr>
                <a:t>See also: </a:t>
              </a:r>
              <a:r>
                <a:rPr lang="en-US" sz="2000" i="0" dirty="0" err="1">
                  <a:solidFill>
                    <a:srgbClr val="990099"/>
                  </a:solidFill>
                </a:rPr>
                <a:t>Esuli</a:t>
              </a:r>
              <a:r>
                <a:rPr lang="en-US" sz="2000" i="0" dirty="0">
                  <a:solidFill>
                    <a:srgbClr val="990099"/>
                  </a:solidFill>
                </a:rPr>
                <a:t> &amp; </a:t>
              </a:r>
              <a:r>
                <a:rPr lang="en-US" sz="2000" i="0" dirty="0" err="1">
                  <a:solidFill>
                    <a:srgbClr val="990099"/>
                  </a:solidFill>
                </a:rPr>
                <a:t>Sebastiani</a:t>
              </a:r>
              <a:r>
                <a:rPr lang="en-US" sz="2000" i="0" dirty="0" smtClean="0">
                  <a:solidFill>
                    <a:srgbClr val="990099"/>
                  </a:solidFill>
                </a:rPr>
                <a:t> 2006, 2007</a:t>
              </a:r>
            </a:p>
            <a:p>
              <a:r>
                <a:rPr lang="en-US" sz="2000" i="0" dirty="0">
                  <a:solidFill>
                    <a:srgbClr val="990099"/>
                  </a:solidFill>
                </a:rPr>
                <a:t>               </a:t>
              </a:r>
              <a:r>
                <a:rPr lang="en-US" sz="2000" i="0" dirty="0" err="1">
                  <a:solidFill>
                    <a:srgbClr val="990099"/>
                  </a:solidFill>
                </a:rPr>
                <a:t>Andreevskaia</a:t>
              </a:r>
              <a:r>
                <a:rPr lang="en-US" sz="2000" i="0" dirty="0">
                  <a:solidFill>
                    <a:srgbClr val="990099"/>
                  </a:solidFill>
                </a:rPr>
                <a:t> &amp; </a:t>
              </a:r>
              <a:r>
                <a:rPr lang="en-US" sz="2000" i="0" dirty="0" err="1">
                  <a:solidFill>
                    <a:srgbClr val="990099"/>
                  </a:solidFill>
                </a:rPr>
                <a:t>Bergler</a:t>
              </a:r>
              <a:r>
                <a:rPr lang="en-US" sz="2000" i="0" dirty="0" smtClean="0">
                  <a:solidFill>
                    <a:srgbClr val="990099"/>
                  </a:solidFill>
                </a:rPr>
                <a:t> 2006a,b</a:t>
              </a:r>
            </a:p>
            <a:p>
              <a:r>
                <a:rPr lang="en-US" sz="2000" i="0" dirty="0">
                  <a:solidFill>
                    <a:srgbClr val="990099"/>
                  </a:solidFill>
                </a:rPr>
                <a:t>               Su &amp; </a:t>
              </a:r>
              <a:r>
                <a:rPr lang="en-US" sz="2000" i="0" dirty="0" err="1">
                  <a:solidFill>
                    <a:srgbClr val="990099"/>
                  </a:solidFill>
                </a:rPr>
                <a:t>Markert</a:t>
              </a:r>
              <a:r>
                <a:rPr lang="en-US" sz="2000" i="0" dirty="0" smtClean="0">
                  <a:solidFill>
                    <a:srgbClr val="990099"/>
                  </a:solidFill>
                </a:rPr>
                <a:t> 2008,2009</a:t>
              </a:r>
              <a:endParaRPr lang="en-US" sz="2000" i="0" dirty="0">
                <a:solidFill>
                  <a:srgbClr val="990099"/>
                </a:solidFill>
              </a:endParaRP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t>Interpretation</a:t>
            </a:r>
          </a:p>
        </p:txBody>
      </p:sp>
      <p:sp>
        <p:nvSpPr>
          <p:cNvPr id="63491" name="Text Box 3"/>
          <p:cNvSpPr txBox="1">
            <a:spLocks noChangeArrowheads="1"/>
          </p:cNvSpPr>
          <p:nvPr/>
        </p:nvSpPr>
        <p:spPr bwMode="auto">
          <a:xfrm>
            <a:off x="228600" y="1879600"/>
            <a:ext cx="2012950" cy="118745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Lexicon of   </a:t>
            </a:r>
          </a:p>
          <a:p>
            <a:pPr eaLnBrk="1" hangingPunct="1"/>
            <a:r>
              <a:rPr lang="en-US" i="0">
                <a:solidFill>
                  <a:srgbClr val="0066FF"/>
                </a:solidFill>
                <a:latin typeface="Arial" charset="0"/>
              </a:rPr>
              <a:t>keywords </a:t>
            </a:r>
          </a:p>
          <a:p>
            <a:pPr eaLnBrk="1" hangingPunct="1"/>
            <a:r>
              <a:rPr lang="en-US" i="0">
                <a:solidFill>
                  <a:srgbClr val="0066FF"/>
                </a:solidFill>
                <a:latin typeface="Arial" charset="0"/>
              </a:rPr>
              <a:t>out of context</a:t>
            </a:r>
          </a:p>
        </p:txBody>
      </p:sp>
      <p:sp>
        <p:nvSpPr>
          <p:cNvPr id="63492" name="Text Box 4"/>
          <p:cNvSpPr txBox="1">
            <a:spLocks noChangeArrowheads="1"/>
          </p:cNvSpPr>
          <p:nvPr/>
        </p:nvSpPr>
        <p:spPr bwMode="auto">
          <a:xfrm>
            <a:off x="6248400" y="2032000"/>
            <a:ext cx="2317750" cy="1552575"/>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Full contextual</a:t>
            </a:r>
          </a:p>
          <a:p>
            <a:pPr eaLnBrk="1" hangingPunct="1"/>
            <a:r>
              <a:rPr lang="en-US" i="0">
                <a:solidFill>
                  <a:srgbClr val="0066FF"/>
                </a:solidFill>
                <a:latin typeface="Arial" charset="0"/>
              </a:rPr>
              <a:t>Interpretation</a:t>
            </a:r>
          </a:p>
          <a:p>
            <a:pPr eaLnBrk="1" hangingPunct="1"/>
            <a:r>
              <a:rPr lang="en-US" i="0">
                <a:solidFill>
                  <a:srgbClr val="0066FF"/>
                </a:solidFill>
                <a:latin typeface="Arial" charset="0"/>
              </a:rPr>
              <a:t>of words in text </a:t>
            </a:r>
          </a:p>
          <a:p>
            <a:pPr eaLnBrk="1" hangingPunct="1"/>
            <a:r>
              <a:rPr lang="en-US" i="0">
                <a:solidFill>
                  <a:srgbClr val="0066FF"/>
                </a:solidFill>
                <a:latin typeface="Arial" charset="0"/>
              </a:rPr>
              <a:t>or dialog</a:t>
            </a:r>
          </a:p>
        </p:txBody>
      </p:sp>
      <p:sp>
        <p:nvSpPr>
          <p:cNvPr id="63493" name="Text Box 5"/>
          <p:cNvSpPr txBox="1">
            <a:spLocks noChangeArrowheads="1"/>
          </p:cNvSpPr>
          <p:nvPr/>
        </p:nvSpPr>
        <p:spPr bwMode="auto">
          <a:xfrm>
            <a:off x="3352800" y="2198688"/>
            <a:ext cx="1592263" cy="45720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chemeClr val="tx1"/>
                </a:solidFill>
                <a:latin typeface="Arial" charset="0"/>
              </a:rPr>
              <a:t>continuum</a:t>
            </a:r>
          </a:p>
        </p:txBody>
      </p:sp>
      <p:sp>
        <p:nvSpPr>
          <p:cNvPr id="63494" name="Line 6"/>
          <p:cNvSpPr>
            <a:spLocks noChangeShapeType="1"/>
          </p:cNvSpPr>
          <p:nvPr/>
        </p:nvSpPr>
        <p:spPr bwMode="auto">
          <a:xfrm>
            <a:off x="2133600" y="2895600"/>
            <a:ext cx="39624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3495" name="AutoShape 7"/>
          <p:cNvSpPr>
            <a:spLocks noChangeArrowheads="1"/>
          </p:cNvSpPr>
          <p:nvPr/>
        </p:nvSpPr>
        <p:spPr bwMode="auto">
          <a:xfrm>
            <a:off x="1447800" y="3124200"/>
            <a:ext cx="762000" cy="1524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3496" name="Text Box 8"/>
          <p:cNvSpPr txBox="1">
            <a:spLocks noChangeArrowheads="1"/>
          </p:cNvSpPr>
          <p:nvPr/>
        </p:nvSpPr>
        <p:spPr bwMode="auto">
          <a:xfrm>
            <a:off x="2574925" y="3546475"/>
            <a:ext cx="2378075" cy="457200"/>
          </a:xfrm>
          <a:prstGeom prst="rect">
            <a:avLst/>
          </a:prstGeom>
          <a:noFill/>
          <a:ln w="9525">
            <a:noFill/>
            <a:miter lim="800000"/>
            <a:headEnd/>
            <a:tailEnd/>
          </a:ln>
        </p:spPr>
        <p:txBody>
          <a:bodyPr>
            <a:prstTxWarp prst="textNoShape">
              <a:avLst/>
            </a:prstTxWarp>
            <a:spAutoFit/>
          </a:bodyPr>
          <a:lstStyle/>
          <a:p>
            <a:endParaRPr lang="en-US"/>
          </a:p>
        </p:txBody>
      </p:sp>
      <p:sp>
        <p:nvSpPr>
          <p:cNvPr id="63497" name="Text Box 9"/>
          <p:cNvSpPr txBox="1">
            <a:spLocks noChangeArrowheads="1"/>
          </p:cNvSpPr>
          <p:nvPr/>
        </p:nvSpPr>
        <p:spPr bwMode="auto">
          <a:xfrm>
            <a:off x="533400" y="3171825"/>
            <a:ext cx="1177925" cy="2781300"/>
          </a:xfrm>
          <a:prstGeom prst="rect">
            <a:avLst/>
          </a:prstGeom>
          <a:noFill/>
          <a:ln w="9525">
            <a:noFill/>
            <a:miter lim="800000"/>
            <a:headEnd/>
            <a:tailEnd/>
          </a:ln>
        </p:spPr>
        <p:txBody>
          <a:bodyPr wrap="none">
            <a:prstTxWarp prst="textNoShape">
              <a:avLst/>
            </a:prstTxWarp>
            <a:spAutoFit/>
          </a:bodyPr>
          <a:lstStyle/>
          <a:p>
            <a:r>
              <a:rPr lang="en-US" sz="1600"/>
              <a:t>Brilliant</a:t>
            </a:r>
          </a:p>
          <a:p>
            <a:r>
              <a:rPr lang="en-US" sz="1600"/>
              <a:t>   sense#1 S</a:t>
            </a:r>
          </a:p>
          <a:p>
            <a:r>
              <a:rPr lang="en-US" sz="1600"/>
              <a:t>   sense#2 S</a:t>
            </a:r>
          </a:p>
          <a:p>
            <a:r>
              <a:rPr lang="en-US" sz="1600"/>
              <a:t>   …</a:t>
            </a:r>
          </a:p>
          <a:p>
            <a:r>
              <a:rPr lang="en-US" sz="1600"/>
              <a:t>Difference</a:t>
            </a:r>
          </a:p>
          <a:p>
            <a:r>
              <a:rPr lang="en-US" sz="1600"/>
              <a:t>   sense#1 O</a:t>
            </a:r>
          </a:p>
          <a:p>
            <a:r>
              <a:rPr lang="en-US" sz="1600"/>
              <a:t>   sense#2 O</a:t>
            </a:r>
          </a:p>
          <a:p>
            <a:r>
              <a:rPr lang="en-US" sz="1600"/>
              <a:t>   sense#3 S</a:t>
            </a:r>
          </a:p>
          <a:p>
            <a:r>
              <a:rPr lang="en-US" sz="1600"/>
              <a:t>   sense#4 S</a:t>
            </a:r>
          </a:p>
          <a:p>
            <a:r>
              <a:rPr lang="en-US" sz="1600"/>
              <a:t>   sense#5 O</a:t>
            </a:r>
          </a:p>
          <a:p>
            <a:r>
              <a:rPr lang="en-US" sz="1600"/>
              <a:t>…</a:t>
            </a:r>
          </a:p>
        </p:txBody>
      </p:sp>
      <p:sp>
        <p:nvSpPr>
          <p:cNvPr id="63498" name="Text Box 10"/>
          <p:cNvSpPr txBox="1">
            <a:spLocks noChangeArrowheads="1"/>
          </p:cNvSpPr>
          <p:nvPr/>
        </p:nvSpPr>
        <p:spPr bwMode="auto">
          <a:xfrm>
            <a:off x="2727325" y="385127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63499" name="AutoShape 11"/>
          <p:cNvSpPr>
            <a:spLocks noChangeArrowheads="1"/>
          </p:cNvSpPr>
          <p:nvPr/>
        </p:nvSpPr>
        <p:spPr bwMode="auto">
          <a:xfrm>
            <a:off x="2209800" y="3124200"/>
            <a:ext cx="762000" cy="1524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3500" name="Text Box 12"/>
          <p:cNvSpPr txBox="1">
            <a:spLocks noChangeArrowheads="1"/>
          </p:cNvSpPr>
          <p:nvPr/>
        </p:nvSpPr>
        <p:spPr bwMode="auto">
          <a:xfrm>
            <a:off x="2574925" y="4918075"/>
            <a:ext cx="5400675" cy="1187450"/>
          </a:xfrm>
          <a:prstGeom prst="rect">
            <a:avLst/>
          </a:prstGeom>
          <a:noFill/>
          <a:ln w="9525">
            <a:noFill/>
            <a:miter lim="800000"/>
            <a:headEnd/>
            <a:tailEnd/>
          </a:ln>
        </p:spPr>
        <p:txBody>
          <a:bodyPr wrap="none">
            <a:prstTxWarp prst="textNoShape">
              <a:avLst/>
            </a:prstTxWarp>
            <a:spAutoFit/>
          </a:bodyPr>
          <a:lstStyle/>
          <a:p>
            <a:r>
              <a:rPr lang="en-US" i="0"/>
              <a:t>Now we will leave the lexicon and look at </a:t>
            </a:r>
          </a:p>
          <a:p>
            <a:r>
              <a:rPr lang="en-US" i="0"/>
              <a:t>disambiguation in the context of a text or</a:t>
            </a:r>
          </a:p>
          <a:p>
            <a:r>
              <a:rPr lang="en-US" i="0"/>
              <a:t>conversation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8" name="AutoShape 11"/>
          <p:cNvSpPr>
            <a:spLocks noChangeArrowheads="1"/>
          </p:cNvSpPr>
          <p:nvPr/>
        </p:nvSpPr>
        <p:spPr bwMode="auto">
          <a:xfrm>
            <a:off x="4419600" y="5791200"/>
            <a:ext cx="4267200" cy="914400"/>
          </a:xfrm>
          <a:prstGeom prst="roundRect">
            <a:avLst>
              <a:gd name="adj" fmla="val 16667"/>
            </a:avLst>
          </a:prstGeom>
          <a:solidFill>
            <a:srgbClr val="CCFFCC"/>
          </a:solidFill>
          <a:ln w="9525">
            <a:noFill/>
            <a:round/>
            <a:headEnd/>
            <a:tailEnd/>
          </a:ln>
        </p:spPr>
        <p:txBody>
          <a:bodyPr wrap="none" anchor="ctr">
            <a:prstTxWarp prst="textNoShape">
              <a:avLst/>
            </a:prstTxWarp>
          </a:bodyPr>
          <a:lstStyle/>
          <a:p>
            <a:endParaRPr lang="en-US"/>
          </a:p>
        </p:txBody>
      </p:sp>
      <p:sp>
        <p:nvSpPr>
          <p:cNvPr id="65539" name="Rectangle 2"/>
          <p:cNvSpPr>
            <a:spLocks noChangeArrowheads="1"/>
          </p:cNvSpPr>
          <p:nvPr/>
        </p:nvSpPr>
        <p:spPr bwMode="auto">
          <a:xfrm>
            <a:off x="304800" y="1524000"/>
            <a:ext cx="1905000" cy="47244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Subjectivity</a:t>
            </a:r>
          </a:p>
          <a:p>
            <a:pPr algn="ctr"/>
            <a:r>
              <a:rPr lang="en-US" b="1" i="0">
                <a:solidFill>
                  <a:srgbClr val="CC0000"/>
                </a:solidFill>
              </a:rPr>
              <a:t>Sentence</a:t>
            </a:r>
          </a:p>
          <a:p>
            <a:pPr algn="ctr"/>
            <a:r>
              <a:rPr lang="en-US" b="1" i="0">
                <a:solidFill>
                  <a:srgbClr val="CC0000"/>
                </a:solidFill>
              </a:rPr>
              <a:t>Classifier</a:t>
            </a:r>
          </a:p>
        </p:txBody>
      </p:sp>
      <p:sp>
        <p:nvSpPr>
          <p:cNvPr id="65540" name="Rectangle 3"/>
          <p:cNvSpPr>
            <a:spLocks noGrp="1" noChangeArrowheads="1"/>
          </p:cNvSpPr>
          <p:nvPr>
            <p:ph type="title"/>
          </p:nvPr>
        </p:nvSpPr>
        <p:spPr>
          <a:xfrm>
            <a:off x="381000" y="152400"/>
            <a:ext cx="7766050" cy="1098550"/>
          </a:xfrm>
        </p:spPr>
        <p:txBody>
          <a:bodyPr/>
          <a:lstStyle/>
          <a:p>
            <a:r>
              <a:rPr lang="en-US"/>
              <a:t>Contextual Subjectivity Analysis</a:t>
            </a:r>
          </a:p>
        </p:txBody>
      </p:sp>
      <p:sp>
        <p:nvSpPr>
          <p:cNvPr id="65541" name="Text Box 4"/>
          <p:cNvSpPr txBox="1">
            <a:spLocks noChangeArrowheads="1"/>
          </p:cNvSpPr>
          <p:nvPr/>
        </p:nvSpPr>
        <p:spPr bwMode="auto">
          <a:xfrm>
            <a:off x="3125788" y="1524000"/>
            <a:ext cx="5484812" cy="822325"/>
          </a:xfrm>
          <a:prstGeom prst="rect">
            <a:avLst/>
          </a:prstGeom>
          <a:noFill/>
          <a:ln w="9525">
            <a:noFill/>
            <a:miter lim="800000"/>
            <a:headEnd/>
            <a:tailEnd/>
          </a:ln>
        </p:spPr>
        <p:txBody>
          <a:bodyPr wrap="none">
            <a:prstTxWarp prst="textNoShape">
              <a:avLst/>
            </a:prstTxWarp>
            <a:spAutoFit/>
          </a:bodyPr>
          <a:lstStyle/>
          <a:p>
            <a:r>
              <a:rPr lang="en-US" b="1" i="0"/>
              <a:t>“He spins a riveting plot which </a:t>
            </a:r>
          </a:p>
          <a:p>
            <a:r>
              <a:rPr lang="en-US" b="1" i="0"/>
              <a:t>grabs and holds the reader’s </a:t>
            </a:r>
            <a:r>
              <a:rPr lang="en-US" b="1" i="0">
                <a:solidFill>
                  <a:schemeClr val="tx1"/>
                </a:solidFill>
              </a:rPr>
              <a:t>interest…”</a:t>
            </a:r>
            <a:r>
              <a:rPr lang="en-US" b="1" i="0">
                <a:solidFill>
                  <a:srgbClr val="CC0000"/>
                </a:solidFill>
              </a:rPr>
              <a:t> </a:t>
            </a:r>
          </a:p>
        </p:txBody>
      </p:sp>
      <p:sp>
        <p:nvSpPr>
          <p:cNvPr id="65542" name="Text Box 5"/>
          <p:cNvSpPr txBox="1">
            <a:spLocks noChangeArrowheads="1"/>
          </p:cNvSpPr>
          <p:nvPr/>
        </p:nvSpPr>
        <p:spPr bwMode="auto">
          <a:xfrm>
            <a:off x="457200" y="51816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65543" name="Text Box 6"/>
          <p:cNvSpPr txBox="1">
            <a:spLocks noChangeArrowheads="1"/>
          </p:cNvSpPr>
          <p:nvPr/>
        </p:nvSpPr>
        <p:spPr bwMode="auto">
          <a:xfrm>
            <a:off x="533400" y="16764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65544" name="Text Box 7"/>
          <p:cNvSpPr txBox="1">
            <a:spLocks noChangeArrowheads="1"/>
          </p:cNvSpPr>
          <p:nvPr/>
        </p:nvSpPr>
        <p:spPr bwMode="auto">
          <a:xfrm>
            <a:off x="2971800" y="5334000"/>
            <a:ext cx="4333875" cy="457200"/>
          </a:xfrm>
          <a:prstGeom prst="rect">
            <a:avLst/>
          </a:prstGeom>
          <a:noFill/>
          <a:ln w="9525">
            <a:noFill/>
            <a:miter lim="800000"/>
            <a:headEnd/>
            <a:tailEnd/>
          </a:ln>
        </p:spPr>
        <p:txBody>
          <a:bodyPr wrap="none">
            <a:prstTxWarp prst="textNoShape">
              <a:avLst/>
            </a:prstTxWarp>
            <a:spAutoFit/>
          </a:bodyPr>
          <a:lstStyle/>
          <a:p>
            <a:r>
              <a:rPr lang="en-US" b="1" i="0"/>
              <a:t>“The notes do not pay </a:t>
            </a:r>
            <a:r>
              <a:rPr lang="en-US" b="1" i="0">
                <a:solidFill>
                  <a:schemeClr val="tx1"/>
                </a:solidFill>
              </a:rPr>
              <a:t>interest.”</a:t>
            </a:r>
          </a:p>
        </p:txBody>
      </p:sp>
      <p:sp>
        <p:nvSpPr>
          <p:cNvPr id="65545" name="Text Box 8"/>
          <p:cNvSpPr txBox="1">
            <a:spLocks noChangeArrowheads="1"/>
          </p:cNvSpPr>
          <p:nvPr/>
        </p:nvSpPr>
        <p:spPr bwMode="auto">
          <a:xfrm>
            <a:off x="2971800" y="3581400"/>
            <a:ext cx="4849813" cy="457200"/>
          </a:xfrm>
          <a:prstGeom prst="rect">
            <a:avLst/>
          </a:prstGeom>
          <a:noFill/>
          <a:ln w="9525">
            <a:noFill/>
            <a:miter lim="800000"/>
            <a:headEnd/>
            <a:tailEnd/>
          </a:ln>
        </p:spPr>
        <p:txBody>
          <a:bodyPr wrap="none">
            <a:prstTxWarp prst="textNoShape">
              <a:avLst/>
            </a:prstTxWarp>
            <a:spAutoFit/>
          </a:bodyPr>
          <a:lstStyle/>
          <a:p>
            <a:r>
              <a:rPr lang="en-US">
                <a:solidFill>
                  <a:schemeClr val="tx1"/>
                </a:solidFill>
              </a:rPr>
              <a:t>Do the sentences contain subjectivity?</a:t>
            </a:r>
          </a:p>
        </p:txBody>
      </p:sp>
      <p:sp>
        <p:nvSpPr>
          <p:cNvPr id="65546" name="Text Box 10"/>
          <p:cNvSpPr txBox="1">
            <a:spLocks noChangeArrowheads="1"/>
          </p:cNvSpPr>
          <p:nvPr/>
        </p:nvSpPr>
        <p:spPr bwMode="auto">
          <a:xfrm>
            <a:off x="4572000" y="5791200"/>
            <a:ext cx="3985411" cy="707886"/>
          </a:xfrm>
          <a:prstGeom prst="rect">
            <a:avLst/>
          </a:prstGeom>
          <a:noFill/>
          <a:ln w="9525">
            <a:noFill/>
            <a:miter lim="800000"/>
            <a:headEnd/>
            <a:tailEnd/>
          </a:ln>
        </p:spPr>
        <p:txBody>
          <a:bodyPr wrap="none">
            <a:prstTxWarp prst="textNoShape">
              <a:avLst/>
            </a:prstTxWarp>
            <a:spAutoFit/>
          </a:bodyPr>
          <a:lstStyle/>
          <a:p>
            <a:r>
              <a:rPr lang="en-US" sz="2000" dirty="0">
                <a:solidFill>
                  <a:srgbClr val="990099"/>
                </a:solidFill>
              </a:rPr>
              <a:t>E.g. </a:t>
            </a:r>
            <a:r>
              <a:rPr lang="en-US" sz="2000" dirty="0" err="1">
                <a:solidFill>
                  <a:srgbClr val="990099"/>
                </a:solidFill>
              </a:rPr>
              <a:t>Riloff</a:t>
            </a:r>
            <a:r>
              <a:rPr lang="en-US" sz="2000" dirty="0">
                <a:solidFill>
                  <a:srgbClr val="990099"/>
                </a:solidFill>
              </a:rPr>
              <a:t> &amp; Wiebe</a:t>
            </a:r>
            <a:r>
              <a:rPr lang="en-US" sz="2000" dirty="0" smtClean="0">
                <a:solidFill>
                  <a:srgbClr val="990099"/>
                </a:solidFill>
              </a:rPr>
              <a:t> 2003</a:t>
            </a:r>
          </a:p>
          <a:p>
            <a:r>
              <a:rPr lang="en-US" sz="2000" dirty="0">
                <a:solidFill>
                  <a:srgbClr val="990099"/>
                </a:solidFill>
              </a:rPr>
              <a:t>       Yu &amp; </a:t>
            </a:r>
            <a:r>
              <a:rPr lang="en-US" sz="2000" dirty="0" err="1">
                <a:solidFill>
                  <a:srgbClr val="990099"/>
                </a:solidFill>
              </a:rPr>
              <a:t>Hatzivassiloglou</a:t>
            </a:r>
            <a:r>
              <a:rPr lang="en-US" sz="2000" dirty="0" smtClean="0">
                <a:solidFill>
                  <a:srgbClr val="990099"/>
                </a:solidFill>
              </a:rPr>
              <a:t> 2003</a:t>
            </a:r>
            <a:endParaRPr lang="en-US" sz="2000" dirty="0">
              <a:solidFill>
                <a:srgbClr val="990099"/>
              </a:solidFil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AutoShape 2"/>
          <p:cNvSpPr>
            <a:spLocks noChangeArrowheads="1"/>
          </p:cNvSpPr>
          <p:nvPr/>
        </p:nvSpPr>
        <p:spPr bwMode="auto">
          <a:xfrm>
            <a:off x="4419600" y="5791200"/>
            <a:ext cx="4267200" cy="914400"/>
          </a:xfrm>
          <a:prstGeom prst="roundRect">
            <a:avLst>
              <a:gd name="adj" fmla="val 16667"/>
            </a:avLst>
          </a:prstGeom>
          <a:solidFill>
            <a:srgbClr val="CCFFCC"/>
          </a:solidFill>
          <a:ln w="9525">
            <a:noFill/>
            <a:round/>
            <a:headEnd/>
            <a:tailEnd/>
          </a:ln>
        </p:spPr>
        <p:txBody>
          <a:bodyPr wrap="none" anchor="ctr">
            <a:prstTxWarp prst="textNoShape">
              <a:avLst/>
            </a:prstTxWarp>
          </a:bodyPr>
          <a:lstStyle/>
          <a:p>
            <a:endParaRPr lang="en-US"/>
          </a:p>
        </p:txBody>
      </p:sp>
      <p:sp>
        <p:nvSpPr>
          <p:cNvPr id="67587" name="Rectangle 3"/>
          <p:cNvSpPr>
            <a:spLocks noChangeArrowheads="1"/>
          </p:cNvSpPr>
          <p:nvPr/>
        </p:nvSpPr>
        <p:spPr bwMode="auto">
          <a:xfrm>
            <a:off x="304800" y="1524000"/>
            <a:ext cx="1905000" cy="47244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Subjectivity</a:t>
            </a:r>
          </a:p>
          <a:p>
            <a:pPr algn="ctr"/>
            <a:r>
              <a:rPr lang="en-US" b="1" i="0">
                <a:solidFill>
                  <a:srgbClr val="CC0000"/>
                </a:solidFill>
              </a:rPr>
              <a:t>Phrase</a:t>
            </a:r>
          </a:p>
          <a:p>
            <a:pPr algn="ctr"/>
            <a:r>
              <a:rPr lang="en-US" b="1" i="0">
                <a:solidFill>
                  <a:srgbClr val="CC0000"/>
                </a:solidFill>
              </a:rPr>
              <a:t>Classifier</a:t>
            </a:r>
          </a:p>
        </p:txBody>
      </p:sp>
      <p:sp>
        <p:nvSpPr>
          <p:cNvPr id="67588" name="Rectangle 4"/>
          <p:cNvSpPr>
            <a:spLocks noGrp="1" noChangeArrowheads="1"/>
          </p:cNvSpPr>
          <p:nvPr>
            <p:ph type="title"/>
          </p:nvPr>
        </p:nvSpPr>
        <p:spPr>
          <a:xfrm>
            <a:off x="381000" y="152400"/>
            <a:ext cx="7766050" cy="1098550"/>
          </a:xfrm>
        </p:spPr>
        <p:txBody>
          <a:bodyPr/>
          <a:lstStyle/>
          <a:p>
            <a:r>
              <a:rPr lang="en-US"/>
              <a:t>Contextual Subjectivity Analysis</a:t>
            </a:r>
          </a:p>
        </p:txBody>
      </p:sp>
      <p:sp>
        <p:nvSpPr>
          <p:cNvPr id="67589" name="Text Box 5"/>
          <p:cNvSpPr txBox="1">
            <a:spLocks noChangeArrowheads="1"/>
          </p:cNvSpPr>
          <p:nvPr/>
        </p:nvSpPr>
        <p:spPr bwMode="auto">
          <a:xfrm>
            <a:off x="3125788" y="1524000"/>
            <a:ext cx="5484812" cy="822325"/>
          </a:xfrm>
          <a:prstGeom prst="rect">
            <a:avLst/>
          </a:prstGeom>
          <a:noFill/>
          <a:ln w="9525">
            <a:noFill/>
            <a:miter lim="800000"/>
            <a:headEnd/>
            <a:tailEnd/>
          </a:ln>
        </p:spPr>
        <p:txBody>
          <a:bodyPr wrap="none">
            <a:prstTxWarp prst="textNoShape">
              <a:avLst/>
            </a:prstTxWarp>
            <a:spAutoFit/>
          </a:bodyPr>
          <a:lstStyle/>
          <a:p>
            <a:r>
              <a:rPr lang="en-US" b="1" i="0"/>
              <a:t>“He spins a </a:t>
            </a:r>
            <a:r>
              <a:rPr lang="en-US" b="1" i="0">
                <a:solidFill>
                  <a:srgbClr val="FF0000"/>
                </a:solidFill>
              </a:rPr>
              <a:t>riveting</a:t>
            </a:r>
            <a:r>
              <a:rPr lang="en-US" b="1" i="0"/>
              <a:t> plot which </a:t>
            </a:r>
          </a:p>
          <a:p>
            <a:r>
              <a:rPr lang="en-US" b="1" i="0"/>
              <a:t>grabs and holds the reader’s </a:t>
            </a:r>
            <a:r>
              <a:rPr lang="en-US" b="1" i="0">
                <a:solidFill>
                  <a:srgbClr val="FF0000"/>
                </a:solidFill>
              </a:rPr>
              <a:t>interest</a:t>
            </a:r>
            <a:r>
              <a:rPr lang="en-US" b="1" i="0">
                <a:solidFill>
                  <a:schemeClr val="tx1"/>
                </a:solidFill>
              </a:rPr>
              <a:t>…”</a:t>
            </a:r>
            <a:r>
              <a:rPr lang="en-US" b="1" i="0">
                <a:solidFill>
                  <a:srgbClr val="CC0000"/>
                </a:solidFill>
              </a:rPr>
              <a:t> </a:t>
            </a:r>
          </a:p>
        </p:txBody>
      </p:sp>
      <p:sp>
        <p:nvSpPr>
          <p:cNvPr id="67590" name="Text Box 6"/>
          <p:cNvSpPr txBox="1">
            <a:spLocks noChangeArrowheads="1"/>
          </p:cNvSpPr>
          <p:nvPr/>
        </p:nvSpPr>
        <p:spPr bwMode="auto">
          <a:xfrm>
            <a:off x="457200" y="51816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67591" name="Text Box 7"/>
          <p:cNvSpPr txBox="1">
            <a:spLocks noChangeArrowheads="1"/>
          </p:cNvSpPr>
          <p:nvPr/>
        </p:nvSpPr>
        <p:spPr bwMode="auto">
          <a:xfrm>
            <a:off x="533400" y="16764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67592" name="Text Box 8"/>
          <p:cNvSpPr txBox="1">
            <a:spLocks noChangeArrowheads="1"/>
          </p:cNvSpPr>
          <p:nvPr/>
        </p:nvSpPr>
        <p:spPr bwMode="auto">
          <a:xfrm>
            <a:off x="2971800" y="5334000"/>
            <a:ext cx="4333875" cy="457200"/>
          </a:xfrm>
          <a:prstGeom prst="rect">
            <a:avLst/>
          </a:prstGeom>
          <a:noFill/>
          <a:ln w="9525">
            <a:noFill/>
            <a:miter lim="800000"/>
            <a:headEnd/>
            <a:tailEnd/>
          </a:ln>
        </p:spPr>
        <p:txBody>
          <a:bodyPr wrap="none">
            <a:prstTxWarp prst="textNoShape">
              <a:avLst/>
            </a:prstTxWarp>
            <a:spAutoFit/>
          </a:bodyPr>
          <a:lstStyle/>
          <a:p>
            <a:r>
              <a:rPr lang="en-US" b="1" i="0"/>
              <a:t>“The notes do not pay </a:t>
            </a:r>
            <a:r>
              <a:rPr lang="en-US" b="1" i="0">
                <a:solidFill>
                  <a:srgbClr val="FF0000"/>
                </a:solidFill>
              </a:rPr>
              <a:t>interest</a:t>
            </a:r>
            <a:r>
              <a:rPr lang="en-US" b="1" i="0">
                <a:solidFill>
                  <a:schemeClr val="tx1"/>
                </a:solidFill>
              </a:rPr>
              <a:t>.”</a:t>
            </a:r>
          </a:p>
        </p:txBody>
      </p:sp>
      <p:sp>
        <p:nvSpPr>
          <p:cNvPr id="67593" name="Text Box 9"/>
          <p:cNvSpPr txBox="1">
            <a:spLocks noChangeArrowheads="1"/>
          </p:cNvSpPr>
          <p:nvPr/>
        </p:nvSpPr>
        <p:spPr bwMode="auto">
          <a:xfrm>
            <a:off x="2971800" y="3581400"/>
            <a:ext cx="5699125" cy="822325"/>
          </a:xfrm>
          <a:prstGeom prst="rect">
            <a:avLst/>
          </a:prstGeom>
          <a:noFill/>
          <a:ln w="9525">
            <a:noFill/>
            <a:miter lim="800000"/>
            <a:headEnd/>
            <a:tailEnd/>
          </a:ln>
        </p:spPr>
        <p:txBody>
          <a:bodyPr wrap="none">
            <a:prstTxWarp prst="textNoShape">
              <a:avLst/>
            </a:prstTxWarp>
            <a:spAutoFit/>
          </a:bodyPr>
          <a:lstStyle/>
          <a:p>
            <a:r>
              <a:rPr lang="en-US">
                <a:solidFill>
                  <a:schemeClr val="tx1"/>
                </a:solidFill>
              </a:rPr>
              <a:t>Is a phrase containing a keyword subjective?</a:t>
            </a:r>
          </a:p>
          <a:p>
            <a:endParaRPr lang="en-US">
              <a:solidFill>
                <a:schemeClr val="tx1"/>
              </a:solidFill>
            </a:endParaRPr>
          </a:p>
        </p:txBody>
      </p:sp>
      <p:sp>
        <p:nvSpPr>
          <p:cNvPr id="67594" name="Text Box 10"/>
          <p:cNvSpPr txBox="1">
            <a:spLocks noChangeArrowheads="1"/>
          </p:cNvSpPr>
          <p:nvPr/>
        </p:nvSpPr>
        <p:spPr bwMode="auto">
          <a:xfrm>
            <a:off x="4495800" y="6019800"/>
            <a:ext cx="3856545" cy="400110"/>
          </a:xfrm>
          <a:prstGeom prst="rect">
            <a:avLst/>
          </a:prstGeom>
          <a:noFill/>
          <a:ln w="9525">
            <a:noFill/>
            <a:miter lim="800000"/>
            <a:headEnd/>
            <a:tailEnd/>
          </a:ln>
        </p:spPr>
        <p:txBody>
          <a:bodyPr wrap="none">
            <a:prstTxWarp prst="textNoShape">
              <a:avLst/>
            </a:prstTxWarp>
            <a:spAutoFit/>
          </a:bodyPr>
          <a:lstStyle/>
          <a:p>
            <a:r>
              <a:rPr lang="en-US" sz="2000" i="0" dirty="0">
                <a:solidFill>
                  <a:srgbClr val="990099"/>
                </a:solidFill>
              </a:rPr>
              <a:t>Wilson, Wiebe, Hoffmann</a:t>
            </a:r>
            <a:r>
              <a:rPr lang="en-US" sz="2000" i="0" dirty="0" smtClean="0">
                <a:solidFill>
                  <a:srgbClr val="990099"/>
                </a:solidFill>
              </a:rPr>
              <a:t> 2005</a:t>
            </a:r>
            <a:endParaRPr lang="en-US" sz="2000" i="0" dirty="0">
              <a:solidFill>
                <a:srgbClr val="990099"/>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AutoShape 2"/>
          <p:cNvSpPr>
            <a:spLocks noChangeArrowheads="1"/>
          </p:cNvSpPr>
          <p:nvPr/>
        </p:nvSpPr>
        <p:spPr bwMode="auto">
          <a:xfrm>
            <a:off x="4419600" y="5791200"/>
            <a:ext cx="4267200" cy="914400"/>
          </a:xfrm>
          <a:prstGeom prst="roundRect">
            <a:avLst>
              <a:gd name="adj" fmla="val 16667"/>
            </a:avLst>
          </a:prstGeom>
          <a:solidFill>
            <a:srgbClr val="CCFFCC"/>
          </a:solidFill>
          <a:ln w="9525">
            <a:noFill/>
            <a:round/>
            <a:headEnd/>
            <a:tailEnd/>
          </a:ln>
        </p:spPr>
        <p:txBody>
          <a:bodyPr wrap="none" anchor="ctr">
            <a:prstTxWarp prst="textNoShape">
              <a:avLst/>
            </a:prstTxWarp>
          </a:bodyPr>
          <a:lstStyle/>
          <a:p>
            <a:endParaRPr lang="en-US"/>
          </a:p>
        </p:txBody>
      </p:sp>
      <p:sp>
        <p:nvSpPr>
          <p:cNvPr id="69635" name="Rectangle 4"/>
          <p:cNvSpPr>
            <a:spLocks noGrp="1" noChangeArrowheads="1"/>
          </p:cNvSpPr>
          <p:nvPr>
            <p:ph type="title"/>
          </p:nvPr>
        </p:nvSpPr>
        <p:spPr>
          <a:xfrm>
            <a:off x="381000" y="152400"/>
            <a:ext cx="7766050" cy="1098550"/>
          </a:xfrm>
        </p:spPr>
        <p:txBody>
          <a:bodyPr/>
          <a:lstStyle/>
          <a:p>
            <a:r>
              <a:rPr lang="en-US"/>
              <a:t>Contextual </a:t>
            </a:r>
            <a:r>
              <a:rPr lang="en-US">
                <a:solidFill>
                  <a:schemeClr val="accent2"/>
                </a:solidFill>
              </a:rPr>
              <a:t>Subjectivity</a:t>
            </a:r>
            <a:r>
              <a:rPr lang="en-US"/>
              <a:t> Analysis</a:t>
            </a:r>
          </a:p>
        </p:txBody>
      </p:sp>
      <p:sp>
        <p:nvSpPr>
          <p:cNvPr id="69636" name="Text Box 6"/>
          <p:cNvSpPr txBox="1">
            <a:spLocks noChangeArrowheads="1"/>
          </p:cNvSpPr>
          <p:nvPr/>
        </p:nvSpPr>
        <p:spPr bwMode="auto">
          <a:xfrm>
            <a:off x="457200" y="51816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69637" name="Text Box 7"/>
          <p:cNvSpPr txBox="1">
            <a:spLocks noChangeArrowheads="1"/>
          </p:cNvSpPr>
          <p:nvPr/>
        </p:nvSpPr>
        <p:spPr bwMode="auto">
          <a:xfrm>
            <a:off x="533400" y="16764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69638" name="Text Box 9"/>
          <p:cNvSpPr txBox="1">
            <a:spLocks noChangeArrowheads="1"/>
          </p:cNvSpPr>
          <p:nvPr/>
        </p:nvSpPr>
        <p:spPr bwMode="auto">
          <a:xfrm>
            <a:off x="2971800" y="2971800"/>
            <a:ext cx="5318125" cy="1187450"/>
          </a:xfrm>
          <a:prstGeom prst="rect">
            <a:avLst/>
          </a:prstGeom>
          <a:noFill/>
          <a:ln w="9525">
            <a:noFill/>
            <a:miter lim="800000"/>
            <a:headEnd/>
            <a:tailEnd/>
          </a:ln>
        </p:spPr>
        <p:txBody>
          <a:bodyPr wrap="none">
            <a:prstTxWarp prst="textNoShape">
              <a:avLst/>
            </a:prstTxWarp>
            <a:spAutoFit/>
          </a:bodyPr>
          <a:lstStyle/>
          <a:p>
            <a:r>
              <a:rPr lang="en-US" i="0">
                <a:solidFill>
                  <a:schemeClr val="tx1"/>
                </a:solidFill>
              </a:rPr>
              <a:t>Is a phrase containing a keyword positive,</a:t>
            </a:r>
          </a:p>
          <a:p>
            <a:r>
              <a:rPr lang="en-US" i="0">
                <a:solidFill>
                  <a:schemeClr val="tx1"/>
                </a:solidFill>
              </a:rPr>
              <a:t>Negative, or neutral?</a:t>
            </a:r>
          </a:p>
          <a:p>
            <a:endParaRPr lang="en-US" i="0">
              <a:solidFill>
                <a:schemeClr val="tx1"/>
              </a:solidFill>
            </a:endParaRPr>
          </a:p>
        </p:txBody>
      </p:sp>
      <p:sp>
        <p:nvSpPr>
          <p:cNvPr id="69639" name="Text Box 10"/>
          <p:cNvSpPr txBox="1">
            <a:spLocks noChangeArrowheads="1"/>
          </p:cNvSpPr>
          <p:nvPr/>
        </p:nvSpPr>
        <p:spPr bwMode="auto">
          <a:xfrm>
            <a:off x="4495800" y="6019800"/>
            <a:ext cx="3856545" cy="400110"/>
          </a:xfrm>
          <a:prstGeom prst="rect">
            <a:avLst/>
          </a:prstGeom>
          <a:noFill/>
          <a:ln w="9525">
            <a:noFill/>
            <a:miter lim="800000"/>
            <a:headEnd/>
            <a:tailEnd/>
          </a:ln>
        </p:spPr>
        <p:txBody>
          <a:bodyPr wrap="none">
            <a:prstTxWarp prst="textNoShape">
              <a:avLst/>
            </a:prstTxWarp>
            <a:spAutoFit/>
          </a:bodyPr>
          <a:lstStyle/>
          <a:p>
            <a:r>
              <a:rPr lang="en-US" sz="2000" i="0" dirty="0">
                <a:solidFill>
                  <a:srgbClr val="990099"/>
                </a:solidFill>
              </a:rPr>
              <a:t>Wilson, Wiebe, Hoffmann</a:t>
            </a:r>
            <a:r>
              <a:rPr lang="en-US" sz="2000" i="0" dirty="0" smtClean="0">
                <a:solidFill>
                  <a:srgbClr val="990099"/>
                </a:solidFill>
              </a:rPr>
              <a:t> 2005</a:t>
            </a:r>
            <a:endParaRPr lang="en-US" sz="2000" i="0" dirty="0">
              <a:solidFill>
                <a:srgbClr val="990099"/>
              </a:solidFill>
            </a:endParaRPr>
          </a:p>
        </p:txBody>
      </p:sp>
      <p:sp>
        <p:nvSpPr>
          <p:cNvPr id="69640" name="Rectangle 12"/>
          <p:cNvSpPr>
            <a:spLocks noChangeArrowheads="1"/>
          </p:cNvSpPr>
          <p:nvPr/>
        </p:nvSpPr>
        <p:spPr bwMode="auto">
          <a:xfrm>
            <a:off x="457200" y="1676400"/>
            <a:ext cx="1905000" cy="47244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Sentiment</a:t>
            </a:r>
          </a:p>
          <a:p>
            <a:pPr algn="ctr"/>
            <a:r>
              <a:rPr lang="en-US" b="1" i="0">
                <a:solidFill>
                  <a:srgbClr val="CC0000"/>
                </a:solidFill>
              </a:rPr>
              <a:t>Phrase </a:t>
            </a:r>
          </a:p>
          <a:p>
            <a:pPr algn="ctr"/>
            <a:r>
              <a:rPr lang="en-US" b="1" i="0">
                <a:solidFill>
                  <a:srgbClr val="CC0000"/>
                </a:solidFill>
              </a:rPr>
              <a:t>Classifier</a:t>
            </a:r>
          </a:p>
        </p:txBody>
      </p:sp>
      <p:sp>
        <p:nvSpPr>
          <p:cNvPr id="69641" name="Text Box 14"/>
          <p:cNvSpPr txBox="1">
            <a:spLocks noChangeArrowheads="1"/>
          </p:cNvSpPr>
          <p:nvPr/>
        </p:nvSpPr>
        <p:spPr bwMode="auto">
          <a:xfrm>
            <a:off x="685800" y="1905000"/>
            <a:ext cx="1454150" cy="822325"/>
          </a:xfrm>
          <a:prstGeom prst="rect">
            <a:avLst/>
          </a:prstGeom>
          <a:noFill/>
          <a:ln w="9525">
            <a:noFill/>
            <a:miter lim="800000"/>
            <a:headEnd/>
            <a:tailEnd/>
          </a:ln>
        </p:spPr>
        <p:txBody>
          <a:bodyPr wrap="none">
            <a:prstTxWarp prst="textNoShape">
              <a:avLst/>
            </a:prstTxWarp>
            <a:spAutoFit/>
          </a:bodyPr>
          <a:lstStyle/>
          <a:p>
            <a:r>
              <a:rPr lang="en-US" b="1" i="0">
                <a:solidFill>
                  <a:schemeClr val="tx1"/>
                </a:solidFill>
              </a:rPr>
              <a:t>Pos, Neg, </a:t>
            </a:r>
          </a:p>
          <a:p>
            <a:r>
              <a:rPr lang="en-US" b="1" i="0">
                <a:solidFill>
                  <a:schemeClr val="tx1"/>
                </a:solidFill>
              </a:rPr>
              <a:t>Neutral?</a:t>
            </a:r>
          </a:p>
        </p:txBody>
      </p:sp>
      <p:sp>
        <p:nvSpPr>
          <p:cNvPr id="69642" name="Text Box 15"/>
          <p:cNvSpPr txBox="1">
            <a:spLocks noChangeArrowheads="1"/>
          </p:cNvSpPr>
          <p:nvPr/>
        </p:nvSpPr>
        <p:spPr bwMode="auto">
          <a:xfrm>
            <a:off x="685800" y="5257800"/>
            <a:ext cx="1454150" cy="822325"/>
          </a:xfrm>
          <a:prstGeom prst="rect">
            <a:avLst/>
          </a:prstGeom>
          <a:noFill/>
          <a:ln w="9525">
            <a:noFill/>
            <a:miter lim="800000"/>
            <a:headEnd/>
            <a:tailEnd/>
          </a:ln>
        </p:spPr>
        <p:txBody>
          <a:bodyPr wrap="none">
            <a:prstTxWarp prst="textNoShape">
              <a:avLst/>
            </a:prstTxWarp>
            <a:spAutoFit/>
          </a:bodyPr>
          <a:lstStyle/>
          <a:p>
            <a:r>
              <a:rPr lang="en-US" b="1" i="0">
                <a:solidFill>
                  <a:schemeClr val="tx1"/>
                </a:solidFill>
              </a:rPr>
              <a:t>Pos, Neg, </a:t>
            </a:r>
          </a:p>
          <a:p>
            <a:r>
              <a:rPr lang="en-US" b="1" i="0">
                <a:solidFill>
                  <a:schemeClr val="tx1"/>
                </a:solidFill>
              </a:rPr>
              <a:t>Neutral?</a:t>
            </a:r>
          </a:p>
        </p:txBody>
      </p:sp>
      <p:sp>
        <p:nvSpPr>
          <p:cNvPr id="69643" name="Rectangle 16"/>
          <p:cNvSpPr>
            <a:spLocks noChangeArrowheads="1"/>
          </p:cNvSpPr>
          <p:nvPr/>
        </p:nvSpPr>
        <p:spPr bwMode="auto">
          <a:xfrm>
            <a:off x="2895600" y="1524000"/>
            <a:ext cx="5133975" cy="822325"/>
          </a:xfrm>
          <a:prstGeom prst="rect">
            <a:avLst/>
          </a:prstGeom>
          <a:noFill/>
          <a:ln w="9525">
            <a:noFill/>
            <a:miter lim="800000"/>
            <a:headEnd/>
            <a:tailEnd/>
          </a:ln>
        </p:spPr>
        <p:txBody>
          <a:bodyPr wrap="none">
            <a:prstTxWarp prst="textNoShape">
              <a:avLst/>
            </a:prstTxWarp>
            <a:spAutoFit/>
          </a:bodyPr>
          <a:lstStyle/>
          <a:p>
            <a:r>
              <a:rPr lang="en-US" b="1" i="0"/>
              <a:t>“There are many </a:t>
            </a:r>
            <a:r>
              <a:rPr lang="en-US" b="1" i="0">
                <a:solidFill>
                  <a:schemeClr val="accent2"/>
                </a:solidFill>
              </a:rPr>
              <a:t>differences</a:t>
            </a:r>
            <a:r>
              <a:rPr lang="en-US" b="1" i="0"/>
              <a:t> between </a:t>
            </a:r>
          </a:p>
          <a:p>
            <a:r>
              <a:rPr lang="en-US" b="1" i="0"/>
              <a:t>  African and Asian elephants.”</a:t>
            </a:r>
          </a:p>
        </p:txBody>
      </p:sp>
      <p:sp>
        <p:nvSpPr>
          <p:cNvPr id="69644" name="Rectangle 17"/>
          <p:cNvSpPr>
            <a:spLocks noChangeArrowheads="1"/>
          </p:cNvSpPr>
          <p:nvPr/>
        </p:nvSpPr>
        <p:spPr bwMode="auto">
          <a:xfrm>
            <a:off x="2743200" y="4953000"/>
            <a:ext cx="5745163" cy="822325"/>
          </a:xfrm>
          <a:prstGeom prst="rect">
            <a:avLst/>
          </a:prstGeom>
          <a:noFill/>
          <a:ln w="9525">
            <a:noFill/>
            <a:miter lim="800000"/>
            <a:headEnd/>
            <a:tailEnd/>
          </a:ln>
        </p:spPr>
        <p:txBody>
          <a:bodyPr wrap="none">
            <a:prstTxWarp prst="textNoShape">
              <a:avLst/>
            </a:prstTxWarp>
            <a:spAutoFit/>
          </a:bodyPr>
          <a:lstStyle/>
          <a:p>
            <a:r>
              <a:rPr lang="en-US" b="1" i="0"/>
              <a:t>“Their </a:t>
            </a:r>
            <a:r>
              <a:rPr lang="en-US" b="1" i="0">
                <a:solidFill>
                  <a:srgbClr val="990099"/>
                </a:solidFill>
              </a:rPr>
              <a:t>differences </a:t>
            </a:r>
            <a:r>
              <a:rPr lang="en-US" b="1" i="0">
                <a:solidFill>
                  <a:schemeClr val="tx1"/>
                </a:solidFill>
              </a:rPr>
              <a:t>only grew as they spent </a:t>
            </a:r>
          </a:p>
          <a:p>
            <a:r>
              <a:rPr lang="en-US" b="1" i="0">
                <a:solidFill>
                  <a:schemeClr val="tx1"/>
                </a:solidFill>
              </a:rPr>
              <a:t>  more time together …”</a:t>
            </a:r>
          </a:p>
        </p:txBody>
      </p:sp>
      <p:sp>
        <p:nvSpPr>
          <p:cNvPr id="1116178" name="Text Box 18"/>
          <p:cNvSpPr txBox="1">
            <a:spLocks noChangeArrowheads="1"/>
          </p:cNvSpPr>
          <p:nvPr/>
        </p:nvSpPr>
        <p:spPr bwMode="auto">
          <a:xfrm>
            <a:off x="2803525" y="3851275"/>
            <a:ext cx="4579938" cy="822325"/>
          </a:xfrm>
          <a:prstGeom prst="rect">
            <a:avLst/>
          </a:prstGeom>
          <a:noFill/>
          <a:ln w="9525">
            <a:noFill/>
            <a:miter lim="800000"/>
            <a:headEnd/>
            <a:tailEnd/>
          </a:ln>
        </p:spPr>
        <p:txBody>
          <a:bodyPr wrap="none">
            <a:prstTxWarp prst="textNoShape">
              <a:avLst/>
            </a:prstTxWarp>
            <a:spAutoFit/>
          </a:bodyPr>
          <a:lstStyle/>
          <a:p>
            <a:r>
              <a:rPr lang="en-US">
                <a:solidFill>
                  <a:srgbClr val="9933FF"/>
                </a:solidFill>
              </a:rPr>
              <a:t>We’ll return to this, topic after next.</a:t>
            </a:r>
          </a:p>
          <a:p>
            <a:r>
              <a:rPr lang="en-US">
                <a:solidFill>
                  <a:srgbClr val="9933FF"/>
                </a:solidFill>
              </a:rPr>
              <a:t>But first</a:t>
            </a:r>
            <a:r>
              <a:rPr lang="en-US"/>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1617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1617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AutoShape 9"/>
          <p:cNvSpPr>
            <a:spLocks noChangeArrowheads="1"/>
          </p:cNvSpPr>
          <p:nvPr/>
        </p:nvSpPr>
        <p:spPr bwMode="auto">
          <a:xfrm>
            <a:off x="762000" y="3429000"/>
            <a:ext cx="7772400" cy="1371600"/>
          </a:xfrm>
          <a:prstGeom prst="roundRect">
            <a:avLst>
              <a:gd name="adj" fmla="val 16667"/>
            </a:avLst>
          </a:prstGeom>
          <a:solidFill>
            <a:srgbClr val="FFFF99"/>
          </a:solidFill>
          <a:ln w="9525">
            <a:noFill/>
            <a:round/>
            <a:headEnd/>
            <a:tailEnd/>
          </a:ln>
        </p:spPr>
        <p:txBody>
          <a:bodyPr wrap="none" anchor="ctr">
            <a:prstTxWarp prst="textNoShape">
              <a:avLst/>
            </a:prstTxWarp>
          </a:bodyPr>
          <a:lstStyle/>
          <a:p>
            <a:endParaRPr lang="en-US"/>
          </a:p>
        </p:txBody>
      </p:sp>
      <p:sp>
        <p:nvSpPr>
          <p:cNvPr id="19459" name="AutoShape 8"/>
          <p:cNvSpPr>
            <a:spLocks noChangeArrowheads="1"/>
          </p:cNvSpPr>
          <p:nvPr/>
        </p:nvSpPr>
        <p:spPr bwMode="auto">
          <a:xfrm>
            <a:off x="838200" y="1524000"/>
            <a:ext cx="8077200" cy="1752600"/>
          </a:xfrm>
          <a:prstGeom prst="roundRect">
            <a:avLst>
              <a:gd name="adj" fmla="val 16667"/>
            </a:avLst>
          </a:prstGeom>
          <a:solidFill>
            <a:srgbClr val="FFFF99"/>
          </a:solidFill>
          <a:ln w="9525">
            <a:noFill/>
            <a:round/>
            <a:headEnd/>
            <a:tailEnd/>
          </a:ln>
        </p:spPr>
        <p:txBody>
          <a:bodyPr wrap="none" anchor="ctr">
            <a:prstTxWarp prst="textNoShape">
              <a:avLst/>
            </a:prstTxWarp>
          </a:bodyPr>
          <a:lstStyle/>
          <a:p>
            <a:endParaRPr lang="en-US"/>
          </a:p>
        </p:txBody>
      </p:sp>
      <p:sp>
        <p:nvSpPr>
          <p:cNvPr id="19460" name="AutoShape 6"/>
          <p:cNvSpPr>
            <a:spLocks noChangeArrowheads="1"/>
          </p:cNvSpPr>
          <p:nvPr/>
        </p:nvSpPr>
        <p:spPr bwMode="auto">
          <a:xfrm>
            <a:off x="1219200" y="5410200"/>
            <a:ext cx="7239000" cy="1143000"/>
          </a:xfrm>
          <a:prstGeom prst="roundRect">
            <a:avLst>
              <a:gd name="adj" fmla="val 16667"/>
            </a:avLst>
          </a:prstGeom>
          <a:solidFill>
            <a:srgbClr val="CCFFCC"/>
          </a:solidFill>
          <a:ln w="9525">
            <a:noFill/>
            <a:round/>
            <a:headEnd/>
            <a:tailEnd/>
          </a:ln>
        </p:spPr>
        <p:txBody>
          <a:bodyPr wrap="none" anchor="ctr">
            <a:prstTxWarp prst="textNoShape">
              <a:avLst/>
            </a:prstTxWarp>
          </a:bodyPr>
          <a:lstStyle/>
          <a:p>
            <a:endParaRPr lang="en-US"/>
          </a:p>
        </p:txBody>
      </p:sp>
      <p:sp>
        <p:nvSpPr>
          <p:cNvPr id="19461" name="Rectangle 2"/>
          <p:cNvSpPr>
            <a:spLocks noGrp="1" noChangeArrowheads="1"/>
          </p:cNvSpPr>
          <p:nvPr>
            <p:ph type="title"/>
          </p:nvPr>
        </p:nvSpPr>
        <p:spPr/>
        <p:txBody>
          <a:bodyPr/>
          <a:lstStyle/>
          <a:p>
            <a:r>
              <a:rPr lang="de-DE"/>
              <a:t>What is Subjectivity?</a:t>
            </a:r>
          </a:p>
        </p:txBody>
      </p:sp>
      <p:sp>
        <p:nvSpPr>
          <p:cNvPr id="19462" name="Rectangle 3"/>
          <p:cNvSpPr>
            <a:spLocks noGrp="1" noChangeArrowheads="1"/>
          </p:cNvSpPr>
          <p:nvPr>
            <p:ph type="body" idx="1"/>
          </p:nvPr>
        </p:nvSpPr>
        <p:spPr>
          <a:xfrm>
            <a:off x="457200" y="1600200"/>
            <a:ext cx="8458200" cy="4495800"/>
          </a:xfrm>
        </p:spPr>
        <p:txBody>
          <a:bodyPr/>
          <a:lstStyle/>
          <a:p>
            <a:r>
              <a:rPr lang="en-US" sz="2800"/>
              <a:t>The </a:t>
            </a:r>
            <a:r>
              <a:rPr lang="en-US" sz="2800" b="1">
                <a:solidFill>
                  <a:srgbClr val="990099"/>
                </a:solidFill>
              </a:rPr>
              <a:t>linguistic</a:t>
            </a:r>
            <a:r>
              <a:rPr lang="en-US" sz="2800" b="1"/>
              <a:t> </a:t>
            </a:r>
            <a:r>
              <a:rPr lang="en-US" sz="2800"/>
              <a:t>expression of somebody’s </a:t>
            </a:r>
            <a:r>
              <a:rPr lang="en-US" sz="2800">
                <a:solidFill>
                  <a:srgbClr val="0066FF"/>
                </a:solidFill>
              </a:rPr>
              <a:t>opinions, sentiments, emotions, evaluations, beliefs, speculations </a:t>
            </a:r>
            <a:r>
              <a:rPr lang="en-US" sz="2800" b="1" i="1">
                <a:solidFill>
                  <a:srgbClr val="990099"/>
                </a:solidFill>
              </a:rPr>
              <a:t>(private states)</a:t>
            </a:r>
          </a:p>
          <a:p>
            <a:pPr lvl="2">
              <a:buFont typeface="Times New Roman" charset="0"/>
              <a:buNone/>
            </a:pPr>
            <a:endParaRPr lang="en-US" sz="2000" b="1" i="1">
              <a:solidFill>
                <a:srgbClr val="990099"/>
              </a:solidFill>
            </a:endParaRPr>
          </a:p>
        </p:txBody>
      </p:sp>
      <p:sp>
        <p:nvSpPr>
          <p:cNvPr id="19463" name="Rectangle 4"/>
          <p:cNvSpPr>
            <a:spLocks noChangeArrowheads="1"/>
          </p:cNvSpPr>
          <p:nvPr/>
        </p:nvSpPr>
        <p:spPr bwMode="auto">
          <a:xfrm>
            <a:off x="762000" y="3505200"/>
            <a:ext cx="7848600" cy="1250950"/>
          </a:xfrm>
          <a:prstGeom prst="rect">
            <a:avLst/>
          </a:prstGeom>
          <a:noFill/>
          <a:ln w="9525">
            <a:noFill/>
            <a:miter lim="800000"/>
            <a:headEnd/>
            <a:tailEnd/>
          </a:ln>
        </p:spPr>
        <p:txBody>
          <a:bodyPr>
            <a:prstTxWarp prst="textNoShape">
              <a:avLst/>
            </a:prstTxWarp>
            <a:spAutoFit/>
          </a:bodyPr>
          <a:lstStyle/>
          <a:p>
            <a:pPr eaLnBrk="1" hangingPunct="1"/>
            <a:r>
              <a:rPr lang="en-US" sz="2800" b="1" i="0">
                <a:solidFill>
                  <a:srgbClr val="990099"/>
                </a:solidFill>
                <a:latin typeface="Arial" charset="0"/>
              </a:rPr>
              <a:t>Private state:</a:t>
            </a:r>
            <a:r>
              <a:rPr lang="en-US" sz="2800" i="0">
                <a:solidFill>
                  <a:schemeClr val="tx1"/>
                </a:solidFill>
                <a:latin typeface="Arial" charset="0"/>
              </a:rPr>
              <a:t> state that is not open to objective </a:t>
            </a:r>
          </a:p>
          <a:p>
            <a:pPr eaLnBrk="1" hangingPunct="1"/>
            <a:r>
              <a:rPr lang="en-US" sz="2800" i="0">
                <a:solidFill>
                  <a:schemeClr val="tx1"/>
                </a:solidFill>
                <a:latin typeface="Arial" charset="0"/>
              </a:rPr>
              <a:t>observation or verification </a:t>
            </a:r>
            <a:r>
              <a:rPr lang="en-US" sz="2000" i="0">
                <a:solidFill>
                  <a:srgbClr val="990099"/>
                </a:solidFill>
                <a:latin typeface="Arial" charset="0"/>
              </a:rPr>
              <a:t>Quirk, Greenbaum, Leech,</a:t>
            </a:r>
            <a:r>
              <a:rPr lang="en-US" sz="1800" i="0">
                <a:solidFill>
                  <a:srgbClr val="990099"/>
                </a:solidFill>
                <a:latin typeface="Arial" charset="0"/>
              </a:rPr>
              <a:t> </a:t>
            </a:r>
            <a:r>
              <a:rPr lang="en-US" sz="2000" i="0">
                <a:solidFill>
                  <a:srgbClr val="990099"/>
                </a:solidFill>
                <a:latin typeface="Arial" charset="0"/>
              </a:rPr>
              <a:t>Svartvik (1985).   </a:t>
            </a:r>
          </a:p>
        </p:txBody>
      </p:sp>
      <p:sp>
        <p:nvSpPr>
          <p:cNvPr id="19464" name="Text Box 5"/>
          <p:cNvSpPr txBox="1">
            <a:spLocks noChangeArrowheads="1"/>
          </p:cNvSpPr>
          <p:nvPr/>
        </p:nvSpPr>
        <p:spPr bwMode="auto">
          <a:xfrm>
            <a:off x="1371600" y="5410200"/>
            <a:ext cx="6640513" cy="1492250"/>
          </a:xfrm>
          <a:prstGeom prst="rect">
            <a:avLst/>
          </a:prstGeom>
          <a:noFill/>
          <a:ln w="9525">
            <a:noFill/>
            <a:miter lim="800000"/>
            <a:headEnd/>
            <a:tailEnd/>
          </a:ln>
        </p:spPr>
        <p:txBody>
          <a:bodyPr wrap="none">
            <a:prstTxWarp prst="textNoShape">
              <a:avLst/>
            </a:prstTxWarp>
            <a:spAutoFit/>
          </a:bodyPr>
          <a:lstStyle/>
          <a:p>
            <a:r>
              <a:rPr lang="en-US" i="0"/>
              <a:t>Note that this particular use of </a:t>
            </a:r>
            <a:r>
              <a:rPr lang="en-US"/>
              <a:t>subjectivity </a:t>
            </a:r>
            <a:r>
              <a:rPr lang="en-US" i="0"/>
              <a:t>is adapted</a:t>
            </a:r>
          </a:p>
          <a:p>
            <a:r>
              <a:rPr lang="en-US" i="0"/>
              <a:t>from literary theory </a:t>
            </a:r>
            <a:r>
              <a:rPr lang="en-US" sz="2000" i="0">
                <a:solidFill>
                  <a:srgbClr val="990099"/>
                </a:solidFill>
              </a:rPr>
              <a:t>E.G. Banfield 1982, Fludernik 1993; </a:t>
            </a:r>
          </a:p>
          <a:p>
            <a:r>
              <a:rPr lang="en-US" sz="2000" i="0">
                <a:solidFill>
                  <a:srgbClr val="990099"/>
                </a:solidFill>
              </a:rPr>
              <a:t>Wiebe PhD Dissertation 1990.</a:t>
            </a:r>
          </a:p>
          <a:p>
            <a:endParaRPr lang="en-US" i="0">
              <a:solidFill>
                <a:srgbClr val="990099"/>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t>Interpretation</a:t>
            </a:r>
          </a:p>
        </p:txBody>
      </p:sp>
      <p:sp>
        <p:nvSpPr>
          <p:cNvPr id="71683" name="Text Box 3"/>
          <p:cNvSpPr txBox="1">
            <a:spLocks noChangeArrowheads="1"/>
          </p:cNvSpPr>
          <p:nvPr/>
        </p:nvSpPr>
        <p:spPr bwMode="auto">
          <a:xfrm>
            <a:off x="228600" y="1879600"/>
            <a:ext cx="2012950" cy="118745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Lexicon of   </a:t>
            </a:r>
          </a:p>
          <a:p>
            <a:pPr eaLnBrk="1" hangingPunct="1"/>
            <a:r>
              <a:rPr lang="en-US" i="0">
                <a:solidFill>
                  <a:srgbClr val="0066FF"/>
                </a:solidFill>
                <a:latin typeface="Arial" charset="0"/>
              </a:rPr>
              <a:t>keywords </a:t>
            </a:r>
          </a:p>
          <a:p>
            <a:pPr eaLnBrk="1" hangingPunct="1"/>
            <a:r>
              <a:rPr lang="en-US" i="0">
                <a:solidFill>
                  <a:srgbClr val="0066FF"/>
                </a:solidFill>
                <a:latin typeface="Arial" charset="0"/>
              </a:rPr>
              <a:t>out of context</a:t>
            </a:r>
          </a:p>
        </p:txBody>
      </p:sp>
      <p:sp>
        <p:nvSpPr>
          <p:cNvPr id="71684" name="Text Box 4"/>
          <p:cNvSpPr txBox="1">
            <a:spLocks noChangeArrowheads="1"/>
          </p:cNvSpPr>
          <p:nvPr/>
        </p:nvSpPr>
        <p:spPr bwMode="auto">
          <a:xfrm>
            <a:off x="6248400" y="2032000"/>
            <a:ext cx="2317750" cy="1552575"/>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Full contextual</a:t>
            </a:r>
          </a:p>
          <a:p>
            <a:pPr eaLnBrk="1" hangingPunct="1"/>
            <a:r>
              <a:rPr lang="en-US" i="0">
                <a:solidFill>
                  <a:srgbClr val="0066FF"/>
                </a:solidFill>
                <a:latin typeface="Arial" charset="0"/>
              </a:rPr>
              <a:t>Interpretation</a:t>
            </a:r>
          </a:p>
          <a:p>
            <a:pPr eaLnBrk="1" hangingPunct="1"/>
            <a:r>
              <a:rPr lang="en-US" i="0">
                <a:solidFill>
                  <a:srgbClr val="0066FF"/>
                </a:solidFill>
                <a:latin typeface="Arial" charset="0"/>
              </a:rPr>
              <a:t>of words in text </a:t>
            </a:r>
          </a:p>
          <a:p>
            <a:pPr eaLnBrk="1" hangingPunct="1"/>
            <a:r>
              <a:rPr lang="en-US" i="0">
                <a:solidFill>
                  <a:srgbClr val="0066FF"/>
                </a:solidFill>
                <a:latin typeface="Arial" charset="0"/>
              </a:rPr>
              <a:t>or dialog</a:t>
            </a:r>
          </a:p>
        </p:txBody>
      </p:sp>
      <p:sp>
        <p:nvSpPr>
          <p:cNvPr id="71685" name="Text Box 5"/>
          <p:cNvSpPr txBox="1">
            <a:spLocks noChangeArrowheads="1"/>
          </p:cNvSpPr>
          <p:nvPr/>
        </p:nvSpPr>
        <p:spPr bwMode="auto">
          <a:xfrm>
            <a:off x="3352800" y="2198688"/>
            <a:ext cx="1592263" cy="45720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chemeClr val="tx1"/>
                </a:solidFill>
                <a:latin typeface="Arial" charset="0"/>
              </a:rPr>
              <a:t>continuum</a:t>
            </a:r>
          </a:p>
        </p:txBody>
      </p:sp>
      <p:sp>
        <p:nvSpPr>
          <p:cNvPr id="71686" name="Line 6"/>
          <p:cNvSpPr>
            <a:spLocks noChangeShapeType="1"/>
          </p:cNvSpPr>
          <p:nvPr/>
        </p:nvSpPr>
        <p:spPr bwMode="auto">
          <a:xfrm>
            <a:off x="2133600" y="2895600"/>
            <a:ext cx="39624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1687" name="Text Box 8"/>
          <p:cNvSpPr txBox="1">
            <a:spLocks noChangeArrowheads="1"/>
          </p:cNvSpPr>
          <p:nvPr/>
        </p:nvSpPr>
        <p:spPr bwMode="auto">
          <a:xfrm>
            <a:off x="2574925" y="3546475"/>
            <a:ext cx="2378075" cy="457200"/>
          </a:xfrm>
          <a:prstGeom prst="rect">
            <a:avLst/>
          </a:prstGeom>
          <a:noFill/>
          <a:ln w="9525">
            <a:noFill/>
            <a:miter lim="800000"/>
            <a:headEnd/>
            <a:tailEnd/>
          </a:ln>
        </p:spPr>
        <p:txBody>
          <a:bodyPr>
            <a:prstTxWarp prst="textNoShape">
              <a:avLst/>
            </a:prstTxWarp>
            <a:spAutoFit/>
          </a:bodyPr>
          <a:lstStyle/>
          <a:p>
            <a:endParaRPr lang="en-US"/>
          </a:p>
        </p:txBody>
      </p:sp>
      <p:sp>
        <p:nvSpPr>
          <p:cNvPr id="71688" name="Text Box 9"/>
          <p:cNvSpPr txBox="1">
            <a:spLocks noChangeArrowheads="1"/>
          </p:cNvSpPr>
          <p:nvPr/>
        </p:nvSpPr>
        <p:spPr bwMode="auto">
          <a:xfrm>
            <a:off x="533400" y="3171825"/>
            <a:ext cx="1177925" cy="2781300"/>
          </a:xfrm>
          <a:prstGeom prst="rect">
            <a:avLst/>
          </a:prstGeom>
          <a:noFill/>
          <a:ln w="9525">
            <a:noFill/>
            <a:miter lim="800000"/>
            <a:headEnd/>
            <a:tailEnd/>
          </a:ln>
        </p:spPr>
        <p:txBody>
          <a:bodyPr wrap="none">
            <a:prstTxWarp prst="textNoShape">
              <a:avLst/>
            </a:prstTxWarp>
            <a:spAutoFit/>
          </a:bodyPr>
          <a:lstStyle/>
          <a:p>
            <a:r>
              <a:rPr lang="en-US" sz="1600"/>
              <a:t>Brilliant</a:t>
            </a:r>
          </a:p>
          <a:p>
            <a:r>
              <a:rPr lang="en-US" sz="1600"/>
              <a:t>   sense#1 S</a:t>
            </a:r>
          </a:p>
          <a:p>
            <a:r>
              <a:rPr lang="en-US" sz="1600"/>
              <a:t>   sense#2 S</a:t>
            </a:r>
          </a:p>
          <a:p>
            <a:r>
              <a:rPr lang="en-US" sz="1600"/>
              <a:t>   …</a:t>
            </a:r>
          </a:p>
          <a:p>
            <a:r>
              <a:rPr lang="en-US" sz="1600"/>
              <a:t>Difference</a:t>
            </a:r>
          </a:p>
          <a:p>
            <a:r>
              <a:rPr lang="en-US" sz="1600"/>
              <a:t>   sense#1 O</a:t>
            </a:r>
          </a:p>
          <a:p>
            <a:r>
              <a:rPr lang="en-US" sz="1600"/>
              <a:t>   sense#2 O</a:t>
            </a:r>
          </a:p>
          <a:p>
            <a:r>
              <a:rPr lang="en-US" sz="1600"/>
              <a:t>   sense#3 S</a:t>
            </a:r>
          </a:p>
          <a:p>
            <a:r>
              <a:rPr lang="en-US" sz="1600"/>
              <a:t>   sense#4 S</a:t>
            </a:r>
          </a:p>
          <a:p>
            <a:r>
              <a:rPr lang="en-US" sz="1600"/>
              <a:t>   sense#5 O</a:t>
            </a:r>
          </a:p>
          <a:p>
            <a:r>
              <a:rPr lang="en-US" sz="1600"/>
              <a:t>…</a:t>
            </a:r>
          </a:p>
        </p:txBody>
      </p:sp>
      <p:sp>
        <p:nvSpPr>
          <p:cNvPr id="71689" name="Text Box 10"/>
          <p:cNvSpPr txBox="1">
            <a:spLocks noChangeArrowheads="1"/>
          </p:cNvSpPr>
          <p:nvPr/>
        </p:nvSpPr>
        <p:spPr bwMode="auto">
          <a:xfrm>
            <a:off x="2727325" y="385127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71690" name="AutoShape 11"/>
          <p:cNvSpPr>
            <a:spLocks noChangeArrowheads="1"/>
          </p:cNvSpPr>
          <p:nvPr/>
        </p:nvSpPr>
        <p:spPr bwMode="auto">
          <a:xfrm>
            <a:off x="2209800" y="3124200"/>
            <a:ext cx="1066800" cy="152400"/>
          </a:xfrm>
          <a:prstGeom prst="rightArrow">
            <a:avLst>
              <a:gd name="adj1" fmla="val 50000"/>
              <a:gd name="adj2" fmla="val 17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71691" name="Text Box 13"/>
          <p:cNvSpPr txBox="1">
            <a:spLocks noChangeArrowheads="1"/>
          </p:cNvSpPr>
          <p:nvPr/>
        </p:nvSpPr>
        <p:spPr bwMode="auto">
          <a:xfrm>
            <a:off x="2270125" y="3414713"/>
            <a:ext cx="1136650" cy="825500"/>
          </a:xfrm>
          <a:prstGeom prst="rect">
            <a:avLst/>
          </a:prstGeom>
          <a:noFill/>
          <a:ln w="9525">
            <a:noFill/>
            <a:miter lim="800000"/>
            <a:headEnd/>
            <a:tailEnd/>
          </a:ln>
        </p:spPr>
        <p:txBody>
          <a:bodyPr wrap="none">
            <a:prstTxWarp prst="textNoShape">
              <a:avLst/>
            </a:prstTxWarp>
            <a:spAutoFit/>
          </a:bodyPr>
          <a:lstStyle/>
          <a:p>
            <a:r>
              <a:rPr lang="en-US" sz="1600"/>
              <a:t>Contextual</a:t>
            </a:r>
          </a:p>
          <a:p>
            <a:r>
              <a:rPr lang="en-US" sz="1600"/>
              <a:t>Subjectivity</a:t>
            </a:r>
          </a:p>
          <a:p>
            <a:r>
              <a:rPr lang="en-US" sz="1600"/>
              <a:t>analysis</a:t>
            </a:r>
          </a:p>
        </p:txBody>
      </p:sp>
      <p:sp>
        <p:nvSpPr>
          <p:cNvPr id="71692" name="Rectangle 14"/>
          <p:cNvSpPr>
            <a:spLocks noChangeArrowheads="1"/>
          </p:cNvSpPr>
          <p:nvPr/>
        </p:nvSpPr>
        <p:spPr bwMode="auto">
          <a:xfrm>
            <a:off x="2286000" y="4495800"/>
            <a:ext cx="457200" cy="1143000"/>
          </a:xfrm>
          <a:prstGeom prst="rect">
            <a:avLst/>
          </a:prstGeom>
          <a:solidFill>
            <a:srgbClr val="CCFFCC"/>
          </a:solidFill>
          <a:ln w="9525">
            <a:solidFill>
              <a:schemeClr val="tx1"/>
            </a:solidFill>
            <a:miter lim="800000"/>
            <a:headEnd/>
            <a:tailEnd/>
          </a:ln>
        </p:spPr>
        <p:txBody>
          <a:bodyPr wrap="none" anchor="ctr">
            <a:prstTxWarp prst="textNoShape">
              <a:avLst/>
            </a:prstTxWarp>
          </a:bodyPr>
          <a:lstStyle/>
          <a:p>
            <a:endParaRPr lang="en-US"/>
          </a:p>
        </p:txBody>
      </p:sp>
      <p:sp>
        <p:nvSpPr>
          <p:cNvPr id="71693" name="Rectangle 15"/>
          <p:cNvSpPr>
            <a:spLocks noChangeArrowheads="1"/>
          </p:cNvSpPr>
          <p:nvPr/>
        </p:nvSpPr>
        <p:spPr bwMode="auto">
          <a:xfrm>
            <a:off x="2895600" y="4495800"/>
            <a:ext cx="457200" cy="11430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endParaRPr lang="en-US"/>
          </a:p>
        </p:txBody>
      </p:sp>
      <p:sp>
        <p:nvSpPr>
          <p:cNvPr id="71694" name="AutoShape 16"/>
          <p:cNvSpPr>
            <a:spLocks noChangeArrowheads="1"/>
          </p:cNvSpPr>
          <p:nvPr/>
        </p:nvSpPr>
        <p:spPr bwMode="auto">
          <a:xfrm>
            <a:off x="1143000" y="3124200"/>
            <a:ext cx="1066800" cy="152400"/>
          </a:xfrm>
          <a:prstGeom prst="rightArrow">
            <a:avLst>
              <a:gd name="adj1" fmla="val 50000"/>
              <a:gd name="adj2" fmla="val 17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71695" name="Text Box 17"/>
          <p:cNvSpPr txBox="1">
            <a:spLocks noChangeArrowheads="1"/>
          </p:cNvSpPr>
          <p:nvPr/>
        </p:nvSpPr>
        <p:spPr bwMode="auto">
          <a:xfrm>
            <a:off x="4098925" y="4308475"/>
            <a:ext cx="4394200" cy="822325"/>
          </a:xfrm>
          <a:prstGeom prst="rect">
            <a:avLst/>
          </a:prstGeom>
          <a:noFill/>
          <a:ln w="9525">
            <a:noFill/>
            <a:miter lim="800000"/>
            <a:headEnd/>
            <a:tailEnd/>
          </a:ln>
        </p:spPr>
        <p:txBody>
          <a:bodyPr wrap="none">
            <a:prstTxWarp prst="textNoShape">
              <a:avLst/>
            </a:prstTxWarp>
            <a:spAutoFit/>
          </a:bodyPr>
          <a:lstStyle/>
          <a:p>
            <a:r>
              <a:rPr lang="en-US" i="0"/>
              <a:t>Exploiting sense labels to improve</a:t>
            </a:r>
          </a:p>
          <a:p>
            <a:r>
              <a:rPr lang="en-US" i="0"/>
              <a:t>the contextual classifiers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304800" y="1524000"/>
            <a:ext cx="1905000" cy="47244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Subjectivity</a:t>
            </a:r>
          </a:p>
          <a:p>
            <a:pPr algn="ctr"/>
            <a:r>
              <a:rPr lang="en-US" b="1" i="0">
                <a:solidFill>
                  <a:srgbClr val="CC0000"/>
                </a:solidFill>
              </a:rPr>
              <a:t>Classifier</a:t>
            </a:r>
          </a:p>
        </p:txBody>
      </p:sp>
      <p:grpSp>
        <p:nvGrpSpPr>
          <p:cNvPr id="2" name="Group 4"/>
          <p:cNvGrpSpPr>
            <a:grpSpLocks/>
          </p:cNvGrpSpPr>
          <p:nvPr/>
        </p:nvGrpSpPr>
        <p:grpSpPr bwMode="auto">
          <a:xfrm>
            <a:off x="2667000" y="2816225"/>
            <a:ext cx="4038600" cy="2289175"/>
            <a:chOff x="1536" y="1774"/>
            <a:chExt cx="2544" cy="1442"/>
          </a:xfrm>
        </p:grpSpPr>
        <p:sp>
          <p:nvSpPr>
            <p:cNvPr id="73744" name="Rectangle 5"/>
            <p:cNvSpPr>
              <a:spLocks noChangeArrowheads="1"/>
            </p:cNvSpPr>
            <p:nvPr/>
          </p:nvSpPr>
          <p:spPr bwMode="auto">
            <a:xfrm>
              <a:off x="1536" y="1824"/>
              <a:ext cx="2400" cy="1392"/>
            </a:xfrm>
            <a:prstGeom prst="rect">
              <a:avLst/>
            </a:prstGeom>
            <a:solidFill>
              <a:srgbClr val="FBFDB1"/>
            </a:solidFill>
            <a:ln w="19050">
              <a:solidFill>
                <a:schemeClr val="tx1"/>
              </a:solidFill>
              <a:miter lim="800000"/>
              <a:headEnd/>
              <a:tailEnd/>
            </a:ln>
          </p:spPr>
          <p:txBody>
            <a:bodyPr wrap="none" anchor="ctr">
              <a:prstTxWarp prst="textNoShape">
                <a:avLst/>
              </a:prstTxWarp>
            </a:bodyPr>
            <a:lstStyle/>
            <a:p>
              <a:endParaRPr lang="en-US"/>
            </a:p>
          </p:txBody>
        </p:sp>
        <p:sp>
          <p:nvSpPr>
            <p:cNvPr id="73745" name="Rectangle 6"/>
            <p:cNvSpPr>
              <a:spLocks noChangeArrowheads="1"/>
            </p:cNvSpPr>
            <p:nvPr/>
          </p:nvSpPr>
          <p:spPr bwMode="auto">
            <a:xfrm>
              <a:off x="1584" y="1774"/>
              <a:ext cx="2496" cy="1394"/>
            </a:xfrm>
            <a:prstGeom prst="rect">
              <a:avLst/>
            </a:prstGeom>
            <a:noFill/>
            <a:ln w="9525">
              <a:noFill/>
              <a:miter lim="800000"/>
              <a:headEnd/>
              <a:tailEnd/>
            </a:ln>
          </p:spPr>
          <p:txBody>
            <a:bodyPr>
              <a:prstTxWarp prst="textNoShape">
                <a:avLst/>
              </a:prstTxWarp>
              <a:spAutoFit/>
            </a:bodyPr>
            <a:lstStyle/>
            <a:p>
              <a:r>
                <a:rPr lang="en-US" sz="2800" b="1" i="0">
                  <a:solidFill>
                    <a:schemeClr val="accent2"/>
                  </a:solidFill>
                </a:rPr>
                <a:t>S</a:t>
              </a:r>
              <a:r>
                <a:rPr lang="en-US" b="1" i="0">
                  <a:solidFill>
                    <a:srgbClr val="CC0000"/>
                  </a:solidFill>
                </a:rPr>
                <a:t> </a:t>
              </a:r>
              <a:r>
                <a:rPr lang="en-US" i="0">
                  <a:solidFill>
                    <a:srgbClr val="CC0000"/>
                  </a:solidFill>
                </a:rPr>
                <a:t>  Sense 4</a:t>
              </a:r>
              <a:r>
                <a:rPr lang="en-US" i="0"/>
                <a:t> “a sense of </a:t>
              </a:r>
            </a:p>
            <a:p>
              <a:r>
                <a:rPr lang="en-US" i="0"/>
                <a:t>concern with and curiosity about someone or something” </a:t>
              </a:r>
            </a:p>
            <a:p>
              <a:pPr>
                <a:lnSpc>
                  <a:spcPct val="140000"/>
                </a:lnSpc>
              </a:pPr>
              <a:r>
                <a:rPr lang="en-US" sz="2800" b="1" i="0">
                  <a:solidFill>
                    <a:schemeClr val="accent2"/>
                  </a:solidFill>
                </a:rPr>
                <a:t>O</a:t>
              </a:r>
              <a:r>
                <a:rPr lang="en-US" i="0"/>
                <a:t>  </a:t>
              </a:r>
              <a:r>
                <a:rPr lang="en-US" i="0">
                  <a:solidFill>
                    <a:srgbClr val="CC0000"/>
                  </a:solidFill>
                </a:rPr>
                <a:t>Sense 1</a:t>
              </a:r>
              <a:r>
                <a:rPr lang="en-US" i="0">
                  <a:solidFill>
                    <a:schemeClr val="accent2"/>
                  </a:solidFill>
                </a:rPr>
                <a:t> </a:t>
              </a:r>
              <a:r>
                <a:rPr lang="en-US" i="0">
                  <a:solidFill>
                    <a:schemeClr val="tx1"/>
                  </a:solidFill>
                </a:rPr>
                <a:t>“a fixed charge </a:t>
              </a:r>
            </a:p>
            <a:p>
              <a:r>
                <a:rPr lang="en-US" i="0">
                  <a:solidFill>
                    <a:schemeClr val="tx1"/>
                  </a:solidFill>
                </a:rPr>
                <a:t>for borrowing money”</a:t>
              </a:r>
              <a:endParaRPr lang="en-US" sz="2800" b="1" i="0">
                <a:solidFill>
                  <a:schemeClr val="accent2"/>
                </a:solidFill>
              </a:endParaRPr>
            </a:p>
          </p:txBody>
        </p:sp>
      </p:grpSp>
      <p:sp>
        <p:nvSpPr>
          <p:cNvPr id="73732" name="Rectangle 7"/>
          <p:cNvSpPr>
            <a:spLocks noGrp="1" noChangeArrowheads="1"/>
          </p:cNvSpPr>
          <p:nvPr>
            <p:ph type="title"/>
          </p:nvPr>
        </p:nvSpPr>
        <p:spPr>
          <a:xfrm>
            <a:off x="381000" y="152400"/>
            <a:ext cx="7766050" cy="1098550"/>
          </a:xfrm>
        </p:spPr>
        <p:txBody>
          <a:bodyPr/>
          <a:lstStyle/>
          <a:p>
            <a:r>
              <a:rPr lang="en-US"/>
              <a:t>Subjectivity Tagging using WSD</a:t>
            </a:r>
          </a:p>
        </p:txBody>
      </p:sp>
      <p:sp>
        <p:nvSpPr>
          <p:cNvPr id="73733" name="Text Box 8"/>
          <p:cNvSpPr txBox="1">
            <a:spLocks noChangeArrowheads="1"/>
          </p:cNvSpPr>
          <p:nvPr/>
        </p:nvSpPr>
        <p:spPr bwMode="auto">
          <a:xfrm>
            <a:off x="2362200" y="5943600"/>
            <a:ext cx="4333875" cy="457200"/>
          </a:xfrm>
          <a:prstGeom prst="rect">
            <a:avLst/>
          </a:prstGeom>
          <a:noFill/>
          <a:ln w="9525">
            <a:noFill/>
            <a:miter lim="800000"/>
            <a:headEnd/>
            <a:tailEnd/>
          </a:ln>
        </p:spPr>
        <p:txBody>
          <a:bodyPr wrap="none">
            <a:prstTxWarp prst="textNoShape">
              <a:avLst/>
            </a:prstTxWarp>
            <a:spAutoFit/>
          </a:bodyPr>
          <a:lstStyle/>
          <a:p>
            <a:r>
              <a:rPr lang="en-US" b="1" i="0"/>
              <a:t>“The notes do not pay </a:t>
            </a:r>
            <a:r>
              <a:rPr lang="en-US" b="1" i="0">
                <a:solidFill>
                  <a:srgbClr val="CC0000"/>
                </a:solidFill>
              </a:rPr>
              <a:t>interest</a:t>
            </a:r>
            <a:r>
              <a:rPr lang="en-US" b="1" i="0">
                <a:solidFill>
                  <a:schemeClr val="tx1"/>
                </a:solidFill>
              </a:rPr>
              <a:t>.”</a:t>
            </a:r>
          </a:p>
        </p:txBody>
      </p:sp>
      <p:sp>
        <p:nvSpPr>
          <p:cNvPr id="73734" name="Text Box 9"/>
          <p:cNvSpPr txBox="1">
            <a:spLocks noChangeArrowheads="1"/>
          </p:cNvSpPr>
          <p:nvPr/>
        </p:nvSpPr>
        <p:spPr bwMode="auto">
          <a:xfrm>
            <a:off x="3125788" y="1524000"/>
            <a:ext cx="5484812" cy="822325"/>
          </a:xfrm>
          <a:prstGeom prst="rect">
            <a:avLst/>
          </a:prstGeom>
          <a:noFill/>
          <a:ln w="9525">
            <a:noFill/>
            <a:miter lim="800000"/>
            <a:headEnd/>
            <a:tailEnd/>
          </a:ln>
        </p:spPr>
        <p:txBody>
          <a:bodyPr wrap="none">
            <a:prstTxWarp prst="textNoShape">
              <a:avLst/>
            </a:prstTxWarp>
            <a:spAutoFit/>
          </a:bodyPr>
          <a:lstStyle/>
          <a:p>
            <a:r>
              <a:rPr lang="en-US" b="1" i="0"/>
              <a:t>“He spins a riveting plot which </a:t>
            </a:r>
          </a:p>
          <a:p>
            <a:r>
              <a:rPr lang="en-US" b="1" i="0"/>
              <a:t>grabs and holds the reader’s </a:t>
            </a:r>
            <a:r>
              <a:rPr lang="en-US" b="1" i="0">
                <a:solidFill>
                  <a:srgbClr val="CC0000"/>
                </a:solidFill>
              </a:rPr>
              <a:t>interest</a:t>
            </a:r>
            <a:r>
              <a:rPr lang="en-US" b="1" i="0">
                <a:solidFill>
                  <a:schemeClr val="tx1"/>
                </a:solidFill>
              </a:rPr>
              <a:t>…”</a:t>
            </a:r>
            <a:r>
              <a:rPr lang="en-US" b="1" i="0">
                <a:solidFill>
                  <a:srgbClr val="CC0000"/>
                </a:solidFill>
              </a:rPr>
              <a:t> </a:t>
            </a:r>
          </a:p>
        </p:txBody>
      </p:sp>
      <p:grpSp>
        <p:nvGrpSpPr>
          <p:cNvPr id="3" name="Group 18"/>
          <p:cNvGrpSpPr>
            <a:grpSpLocks/>
          </p:cNvGrpSpPr>
          <p:nvPr/>
        </p:nvGrpSpPr>
        <p:grpSpPr bwMode="auto">
          <a:xfrm>
            <a:off x="6629400" y="2362200"/>
            <a:ext cx="1828800" cy="3657600"/>
            <a:chOff x="4176" y="1488"/>
            <a:chExt cx="1152" cy="2304"/>
          </a:xfrm>
        </p:grpSpPr>
        <p:sp>
          <p:nvSpPr>
            <p:cNvPr id="73738" name="Rectangle 3"/>
            <p:cNvSpPr>
              <a:spLocks noChangeArrowheads="1"/>
            </p:cNvSpPr>
            <p:nvPr/>
          </p:nvSpPr>
          <p:spPr bwMode="auto">
            <a:xfrm>
              <a:off x="4176" y="2160"/>
              <a:ext cx="1152" cy="672"/>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endParaRPr lang="en-US"/>
            </a:p>
          </p:txBody>
        </p:sp>
        <p:sp>
          <p:nvSpPr>
            <p:cNvPr id="73739" name="Text Box 10"/>
            <p:cNvSpPr txBox="1">
              <a:spLocks noChangeArrowheads="1"/>
            </p:cNvSpPr>
            <p:nvPr/>
          </p:nvSpPr>
          <p:spPr bwMode="auto">
            <a:xfrm>
              <a:off x="4368" y="2208"/>
              <a:ext cx="703" cy="518"/>
            </a:xfrm>
            <a:prstGeom prst="rect">
              <a:avLst/>
            </a:prstGeom>
            <a:noFill/>
            <a:ln w="9525">
              <a:noFill/>
              <a:miter lim="800000"/>
              <a:headEnd/>
              <a:tailEnd/>
            </a:ln>
          </p:spPr>
          <p:txBody>
            <a:bodyPr wrap="none">
              <a:prstTxWarp prst="textNoShape">
                <a:avLst/>
              </a:prstTxWarp>
              <a:spAutoFit/>
            </a:bodyPr>
            <a:lstStyle/>
            <a:p>
              <a:pPr algn="ctr"/>
              <a:r>
                <a:rPr lang="en-US" b="1" i="0">
                  <a:solidFill>
                    <a:srgbClr val="CC0000"/>
                  </a:solidFill>
                </a:rPr>
                <a:t>WSD</a:t>
              </a:r>
            </a:p>
            <a:p>
              <a:pPr algn="ctr"/>
              <a:r>
                <a:rPr lang="en-US" b="1" i="0">
                  <a:solidFill>
                    <a:srgbClr val="CC0000"/>
                  </a:solidFill>
                </a:rPr>
                <a:t>System</a:t>
              </a:r>
            </a:p>
          </p:txBody>
        </p:sp>
        <p:sp>
          <p:nvSpPr>
            <p:cNvPr id="73740" name="Text Box 11"/>
            <p:cNvSpPr txBox="1">
              <a:spLocks noChangeArrowheads="1"/>
            </p:cNvSpPr>
            <p:nvPr/>
          </p:nvSpPr>
          <p:spPr bwMode="auto">
            <a:xfrm>
              <a:off x="4320" y="1488"/>
              <a:ext cx="719" cy="288"/>
            </a:xfrm>
            <a:prstGeom prst="rect">
              <a:avLst/>
            </a:prstGeom>
            <a:noFill/>
            <a:ln w="9525">
              <a:noFill/>
              <a:miter lim="800000"/>
              <a:headEnd/>
              <a:tailEnd/>
            </a:ln>
          </p:spPr>
          <p:txBody>
            <a:bodyPr wrap="none">
              <a:prstTxWarp prst="textNoShape">
                <a:avLst/>
              </a:prstTxWarp>
              <a:spAutoFit/>
            </a:bodyPr>
            <a:lstStyle/>
            <a:p>
              <a:r>
                <a:rPr lang="en-US" b="1" i="0">
                  <a:solidFill>
                    <a:srgbClr val="CC0000"/>
                  </a:solidFill>
                </a:rPr>
                <a:t>Sense 4</a:t>
              </a:r>
            </a:p>
          </p:txBody>
        </p:sp>
        <p:sp>
          <p:nvSpPr>
            <p:cNvPr id="73741" name="Text Box 12"/>
            <p:cNvSpPr txBox="1">
              <a:spLocks noChangeArrowheads="1"/>
            </p:cNvSpPr>
            <p:nvPr/>
          </p:nvSpPr>
          <p:spPr bwMode="auto">
            <a:xfrm>
              <a:off x="4369" y="3504"/>
              <a:ext cx="719" cy="288"/>
            </a:xfrm>
            <a:prstGeom prst="rect">
              <a:avLst/>
            </a:prstGeom>
            <a:noFill/>
            <a:ln w="9525">
              <a:noFill/>
              <a:miter lim="800000"/>
              <a:headEnd/>
              <a:tailEnd/>
            </a:ln>
          </p:spPr>
          <p:txBody>
            <a:bodyPr wrap="none">
              <a:prstTxWarp prst="textNoShape">
                <a:avLst/>
              </a:prstTxWarp>
              <a:spAutoFit/>
            </a:bodyPr>
            <a:lstStyle/>
            <a:p>
              <a:r>
                <a:rPr lang="en-US" b="1" i="0">
                  <a:solidFill>
                    <a:srgbClr val="CC0000"/>
                  </a:solidFill>
                </a:rPr>
                <a:t>Sense 1</a:t>
              </a:r>
            </a:p>
          </p:txBody>
        </p:sp>
        <p:sp>
          <p:nvSpPr>
            <p:cNvPr id="73742" name="Line 14"/>
            <p:cNvSpPr>
              <a:spLocks noChangeShapeType="1"/>
            </p:cNvSpPr>
            <p:nvPr/>
          </p:nvSpPr>
          <p:spPr bwMode="auto">
            <a:xfrm flipV="1">
              <a:off x="4752" y="1728"/>
              <a:ext cx="0" cy="336"/>
            </a:xfrm>
            <a:prstGeom prst="line">
              <a:avLst/>
            </a:prstGeom>
            <a:noFill/>
            <a:ln w="44450">
              <a:solidFill>
                <a:schemeClr val="tx1"/>
              </a:solidFill>
              <a:round/>
              <a:headEnd/>
              <a:tailEnd type="triangle" w="lg" len="med"/>
            </a:ln>
          </p:spPr>
          <p:txBody>
            <a:bodyPr>
              <a:prstTxWarp prst="textNoShape">
                <a:avLst/>
              </a:prstTxWarp>
            </a:bodyPr>
            <a:lstStyle/>
            <a:p>
              <a:endParaRPr lang="en-US"/>
            </a:p>
          </p:txBody>
        </p:sp>
        <p:sp>
          <p:nvSpPr>
            <p:cNvPr id="73743" name="Line 15"/>
            <p:cNvSpPr>
              <a:spLocks noChangeShapeType="1"/>
            </p:cNvSpPr>
            <p:nvPr/>
          </p:nvSpPr>
          <p:spPr bwMode="auto">
            <a:xfrm>
              <a:off x="4752" y="2880"/>
              <a:ext cx="0" cy="624"/>
            </a:xfrm>
            <a:prstGeom prst="line">
              <a:avLst/>
            </a:prstGeom>
            <a:noFill/>
            <a:ln w="44450">
              <a:solidFill>
                <a:schemeClr val="tx1"/>
              </a:solidFill>
              <a:round/>
              <a:headEnd/>
              <a:tailEnd type="triangle" w="lg" len="med"/>
            </a:ln>
          </p:spPr>
          <p:txBody>
            <a:bodyPr>
              <a:prstTxWarp prst="textNoShape">
                <a:avLst/>
              </a:prstTxWarp>
            </a:bodyPr>
            <a:lstStyle/>
            <a:p>
              <a:endParaRPr lang="en-US"/>
            </a:p>
          </p:txBody>
        </p:sp>
      </p:grpSp>
      <p:sp>
        <p:nvSpPr>
          <p:cNvPr id="73736" name="Text Box 16"/>
          <p:cNvSpPr txBox="1">
            <a:spLocks noChangeArrowheads="1"/>
          </p:cNvSpPr>
          <p:nvPr/>
        </p:nvSpPr>
        <p:spPr bwMode="auto">
          <a:xfrm>
            <a:off x="533400" y="16764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73737" name="Text Box 17"/>
          <p:cNvSpPr txBox="1">
            <a:spLocks noChangeArrowheads="1"/>
          </p:cNvSpPr>
          <p:nvPr/>
        </p:nvSpPr>
        <p:spPr bwMode="auto">
          <a:xfrm>
            <a:off x="609600" y="50292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304800" y="1524000"/>
            <a:ext cx="1905000" cy="47244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Subjectivity</a:t>
            </a:r>
          </a:p>
          <a:p>
            <a:pPr algn="ctr"/>
            <a:r>
              <a:rPr lang="en-US" b="1" i="0">
                <a:solidFill>
                  <a:srgbClr val="CC0000"/>
                </a:solidFill>
              </a:rPr>
              <a:t>Classifier</a:t>
            </a:r>
          </a:p>
        </p:txBody>
      </p:sp>
      <p:sp>
        <p:nvSpPr>
          <p:cNvPr id="75779" name="Rectangle 3"/>
          <p:cNvSpPr>
            <a:spLocks noChangeArrowheads="1"/>
          </p:cNvSpPr>
          <p:nvPr/>
        </p:nvSpPr>
        <p:spPr bwMode="auto">
          <a:xfrm>
            <a:off x="6629400" y="3429000"/>
            <a:ext cx="1828800" cy="10668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endParaRPr lang="en-US"/>
          </a:p>
        </p:txBody>
      </p:sp>
      <p:grpSp>
        <p:nvGrpSpPr>
          <p:cNvPr id="2" name="Group 4"/>
          <p:cNvGrpSpPr>
            <a:grpSpLocks/>
          </p:cNvGrpSpPr>
          <p:nvPr/>
        </p:nvGrpSpPr>
        <p:grpSpPr bwMode="auto">
          <a:xfrm>
            <a:off x="2667000" y="2819400"/>
            <a:ext cx="4038600" cy="2289175"/>
            <a:chOff x="1536" y="1774"/>
            <a:chExt cx="2544" cy="1442"/>
          </a:xfrm>
        </p:grpSpPr>
        <p:sp>
          <p:nvSpPr>
            <p:cNvPr id="75799" name="Rectangle 5"/>
            <p:cNvSpPr>
              <a:spLocks noChangeArrowheads="1"/>
            </p:cNvSpPr>
            <p:nvPr/>
          </p:nvSpPr>
          <p:spPr bwMode="auto">
            <a:xfrm>
              <a:off x="1536" y="1824"/>
              <a:ext cx="2400" cy="1392"/>
            </a:xfrm>
            <a:prstGeom prst="rect">
              <a:avLst/>
            </a:prstGeom>
            <a:solidFill>
              <a:srgbClr val="FBFDB1"/>
            </a:solidFill>
            <a:ln w="19050">
              <a:solidFill>
                <a:schemeClr val="tx1"/>
              </a:solidFill>
              <a:miter lim="800000"/>
              <a:headEnd/>
              <a:tailEnd/>
            </a:ln>
          </p:spPr>
          <p:txBody>
            <a:bodyPr wrap="none" anchor="ctr">
              <a:prstTxWarp prst="textNoShape">
                <a:avLst/>
              </a:prstTxWarp>
            </a:bodyPr>
            <a:lstStyle/>
            <a:p>
              <a:endParaRPr lang="en-US"/>
            </a:p>
          </p:txBody>
        </p:sp>
        <p:sp>
          <p:nvSpPr>
            <p:cNvPr id="75800" name="Rectangle 6"/>
            <p:cNvSpPr>
              <a:spLocks noChangeArrowheads="1"/>
            </p:cNvSpPr>
            <p:nvPr/>
          </p:nvSpPr>
          <p:spPr bwMode="auto">
            <a:xfrm>
              <a:off x="1584" y="1774"/>
              <a:ext cx="2496" cy="1394"/>
            </a:xfrm>
            <a:prstGeom prst="rect">
              <a:avLst/>
            </a:prstGeom>
            <a:noFill/>
            <a:ln w="9525">
              <a:noFill/>
              <a:miter lim="800000"/>
              <a:headEnd/>
              <a:tailEnd/>
            </a:ln>
          </p:spPr>
          <p:txBody>
            <a:bodyPr>
              <a:prstTxWarp prst="textNoShape">
                <a:avLst/>
              </a:prstTxWarp>
              <a:spAutoFit/>
            </a:bodyPr>
            <a:lstStyle/>
            <a:p>
              <a:r>
                <a:rPr lang="en-US" sz="2800" b="1" i="0">
                  <a:solidFill>
                    <a:schemeClr val="accent2"/>
                  </a:solidFill>
                </a:rPr>
                <a:t>S</a:t>
              </a:r>
              <a:r>
                <a:rPr lang="en-US" b="1" i="0">
                  <a:solidFill>
                    <a:srgbClr val="CC0000"/>
                  </a:solidFill>
                </a:rPr>
                <a:t> </a:t>
              </a:r>
              <a:r>
                <a:rPr lang="en-US" i="0">
                  <a:solidFill>
                    <a:srgbClr val="CC0000"/>
                  </a:solidFill>
                </a:rPr>
                <a:t>  Sense 4</a:t>
              </a:r>
              <a:r>
                <a:rPr lang="en-US" i="0"/>
                <a:t> “a sense of </a:t>
              </a:r>
            </a:p>
            <a:p>
              <a:r>
                <a:rPr lang="en-US" i="0"/>
                <a:t>concern with and curiosity about someone or something” </a:t>
              </a:r>
            </a:p>
            <a:p>
              <a:pPr>
                <a:lnSpc>
                  <a:spcPct val="140000"/>
                </a:lnSpc>
              </a:pPr>
              <a:r>
                <a:rPr lang="en-US" sz="2800" b="1" i="0">
                  <a:solidFill>
                    <a:schemeClr val="accent2"/>
                  </a:solidFill>
                </a:rPr>
                <a:t>O</a:t>
              </a:r>
              <a:r>
                <a:rPr lang="en-US" i="0"/>
                <a:t>  </a:t>
              </a:r>
              <a:r>
                <a:rPr lang="en-US" i="0">
                  <a:solidFill>
                    <a:srgbClr val="CC0000"/>
                  </a:solidFill>
                </a:rPr>
                <a:t>Sense 1</a:t>
              </a:r>
              <a:r>
                <a:rPr lang="en-US" i="0">
                  <a:solidFill>
                    <a:schemeClr val="accent2"/>
                  </a:solidFill>
                </a:rPr>
                <a:t> </a:t>
              </a:r>
              <a:r>
                <a:rPr lang="en-US" i="0">
                  <a:solidFill>
                    <a:schemeClr val="tx1"/>
                  </a:solidFill>
                </a:rPr>
                <a:t>“a fixed charge </a:t>
              </a:r>
            </a:p>
            <a:p>
              <a:r>
                <a:rPr lang="en-US" i="0">
                  <a:solidFill>
                    <a:schemeClr val="tx1"/>
                  </a:solidFill>
                </a:rPr>
                <a:t>for borrowing money”</a:t>
              </a:r>
              <a:endParaRPr lang="en-US" sz="2800" b="1" i="0">
                <a:solidFill>
                  <a:schemeClr val="accent2"/>
                </a:solidFill>
              </a:endParaRPr>
            </a:p>
          </p:txBody>
        </p:sp>
      </p:grpSp>
      <p:sp>
        <p:nvSpPr>
          <p:cNvPr id="75781" name="Rectangle 7"/>
          <p:cNvSpPr>
            <a:spLocks noGrp="1" noChangeArrowheads="1"/>
          </p:cNvSpPr>
          <p:nvPr>
            <p:ph type="title"/>
          </p:nvPr>
        </p:nvSpPr>
        <p:spPr>
          <a:xfrm>
            <a:off x="381000" y="152400"/>
            <a:ext cx="7766050" cy="1098550"/>
          </a:xfrm>
        </p:spPr>
        <p:txBody>
          <a:bodyPr/>
          <a:lstStyle/>
          <a:p>
            <a:r>
              <a:rPr lang="en-US"/>
              <a:t>Subjectivity Tagging using WSD</a:t>
            </a:r>
          </a:p>
        </p:txBody>
      </p:sp>
      <p:sp>
        <p:nvSpPr>
          <p:cNvPr id="75782" name="Text Box 8"/>
          <p:cNvSpPr txBox="1">
            <a:spLocks noChangeArrowheads="1"/>
          </p:cNvSpPr>
          <p:nvPr/>
        </p:nvSpPr>
        <p:spPr bwMode="auto">
          <a:xfrm>
            <a:off x="2362200" y="5943600"/>
            <a:ext cx="4333875" cy="457200"/>
          </a:xfrm>
          <a:prstGeom prst="rect">
            <a:avLst/>
          </a:prstGeom>
          <a:noFill/>
          <a:ln w="9525">
            <a:noFill/>
            <a:miter lim="800000"/>
            <a:headEnd/>
            <a:tailEnd/>
          </a:ln>
        </p:spPr>
        <p:txBody>
          <a:bodyPr wrap="none">
            <a:prstTxWarp prst="textNoShape">
              <a:avLst/>
            </a:prstTxWarp>
            <a:spAutoFit/>
          </a:bodyPr>
          <a:lstStyle/>
          <a:p>
            <a:r>
              <a:rPr lang="en-US" b="1" i="0"/>
              <a:t>“The notes do not pay </a:t>
            </a:r>
            <a:r>
              <a:rPr lang="en-US" b="1" i="0">
                <a:solidFill>
                  <a:srgbClr val="CC0000"/>
                </a:solidFill>
              </a:rPr>
              <a:t>interest</a:t>
            </a:r>
            <a:r>
              <a:rPr lang="en-US" b="1" i="0">
                <a:solidFill>
                  <a:schemeClr val="tx1"/>
                </a:solidFill>
              </a:rPr>
              <a:t>.”</a:t>
            </a:r>
          </a:p>
        </p:txBody>
      </p:sp>
      <p:sp>
        <p:nvSpPr>
          <p:cNvPr id="75783" name="Text Box 9"/>
          <p:cNvSpPr txBox="1">
            <a:spLocks noChangeArrowheads="1"/>
          </p:cNvSpPr>
          <p:nvPr/>
        </p:nvSpPr>
        <p:spPr bwMode="auto">
          <a:xfrm>
            <a:off x="3125788" y="1524000"/>
            <a:ext cx="5484812" cy="822325"/>
          </a:xfrm>
          <a:prstGeom prst="rect">
            <a:avLst/>
          </a:prstGeom>
          <a:noFill/>
          <a:ln w="9525">
            <a:noFill/>
            <a:miter lim="800000"/>
            <a:headEnd/>
            <a:tailEnd/>
          </a:ln>
        </p:spPr>
        <p:txBody>
          <a:bodyPr wrap="none">
            <a:prstTxWarp prst="textNoShape">
              <a:avLst/>
            </a:prstTxWarp>
            <a:spAutoFit/>
          </a:bodyPr>
          <a:lstStyle/>
          <a:p>
            <a:r>
              <a:rPr lang="en-US" b="1" i="0"/>
              <a:t>“He spins a riveting plot which </a:t>
            </a:r>
          </a:p>
          <a:p>
            <a:r>
              <a:rPr lang="en-US" b="1" i="0"/>
              <a:t>grabs and holds the reader’s </a:t>
            </a:r>
            <a:r>
              <a:rPr lang="en-US" b="1" i="0">
                <a:solidFill>
                  <a:srgbClr val="CC0000"/>
                </a:solidFill>
              </a:rPr>
              <a:t>interest</a:t>
            </a:r>
            <a:r>
              <a:rPr lang="en-US" b="1" i="0">
                <a:solidFill>
                  <a:schemeClr val="tx1"/>
                </a:solidFill>
              </a:rPr>
              <a:t>…” </a:t>
            </a:r>
          </a:p>
        </p:txBody>
      </p:sp>
      <p:sp>
        <p:nvSpPr>
          <p:cNvPr id="75784" name="Text Box 10"/>
          <p:cNvSpPr txBox="1">
            <a:spLocks noChangeArrowheads="1"/>
          </p:cNvSpPr>
          <p:nvPr/>
        </p:nvSpPr>
        <p:spPr bwMode="auto">
          <a:xfrm>
            <a:off x="6934200" y="3505200"/>
            <a:ext cx="1116013" cy="822325"/>
          </a:xfrm>
          <a:prstGeom prst="rect">
            <a:avLst/>
          </a:prstGeom>
          <a:noFill/>
          <a:ln w="9525">
            <a:noFill/>
            <a:miter lim="800000"/>
            <a:headEnd/>
            <a:tailEnd/>
          </a:ln>
        </p:spPr>
        <p:txBody>
          <a:bodyPr wrap="none">
            <a:prstTxWarp prst="textNoShape">
              <a:avLst/>
            </a:prstTxWarp>
            <a:spAutoFit/>
          </a:bodyPr>
          <a:lstStyle/>
          <a:p>
            <a:pPr algn="ctr"/>
            <a:r>
              <a:rPr lang="en-US" b="1" i="0">
                <a:solidFill>
                  <a:srgbClr val="CC0000"/>
                </a:solidFill>
              </a:rPr>
              <a:t>WSD</a:t>
            </a:r>
          </a:p>
          <a:p>
            <a:pPr algn="ctr"/>
            <a:r>
              <a:rPr lang="en-US" b="1" i="0">
                <a:solidFill>
                  <a:srgbClr val="CC0000"/>
                </a:solidFill>
              </a:rPr>
              <a:t>System</a:t>
            </a:r>
          </a:p>
        </p:txBody>
      </p:sp>
      <p:sp>
        <p:nvSpPr>
          <p:cNvPr id="75785" name="Text Box 11"/>
          <p:cNvSpPr txBox="1">
            <a:spLocks noChangeArrowheads="1"/>
          </p:cNvSpPr>
          <p:nvPr/>
        </p:nvSpPr>
        <p:spPr bwMode="auto">
          <a:xfrm>
            <a:off x="6858000" y="2362200"/>
            <a:ext cx="1141413" cy="457200"/>
          </a:xfrm>
          <a:prstGeom prst="rect">
            <a:avLst/>
          </a:prstGeom>
          <a:noFill/>
          <a:ln w="9525">
            <a:noFill/>
            <a:miter lim="800000"/>
            <a:headEnd/>
            <a:tailEnd/>
          </a:ln>
        </p:spPr>
        <p:txBody>
          <a:bodyPr wrap="none">
            <a:prstTxWarp prst="textNoShape">
              <a:avLst/>
            </a:prstTxWarp>
            <a:spAutoFit/>
          </a:bodyPr>
          <a:lstStyle/>
          <a:p>
            <a:r>
              <a:rPr lang="en-US" b="1" i="0">
                <a:solidFill>
                  <a:srgbClr val="CC0000"/>
                </a:solidFill>
              </a:rPr>
              <a:t>Sense 4</a:t>
            </a:r>
          </a:p>
        </p:txBody>
      </p:sp>
      <p:sp>
        <p:nvSpPr>
          <p:cNvPr id="75786" name="Text Box 12"/>
          <p:cNvSpPr txBox="1">
            <a:spLocks noChangeArrowheads="1"/>
          </p:cNvSpPr>
          <p:nvPr/>
        </p:nvSpPr>
        <p:spPr bwMode="auto">
          <a:xfrm>
            <a:off x="6935788" y="5562600"/>
            <a:ext cx="1141412" cy="457200"/>
          </a:xfrm>
          <a:prstGeom prst="rect">
            <a:avLst/>
          </a:prstGeom>
          <a:noFill/>
          <a:ln w="9525">
            <a:noFill/>
            <a:miter lim="800000"/>
            <a:headEnd/>
            <a:tailEnd/>
          </a:ln>
        </p:spPr>
        <p:txBody>
          <a:bodyPr wrap="none">
            <a:prstTxWarp prst="textNoShape">
              <a:avLst/>
            </a:prstTxWarp>
            <a:spAutoFit/>
          </a:bodyPr>
          <a:lstStyle/>
          <a:p>
            <a:r>
              <a:rPr lang="en-US" b="1" i="0">
                <a:solidFill>
                  <a:srgbClr val="CC0000"/>
                </a:solidFill>
              </a:rPr>
              <a:t>Sense 1</a:t>
            </a:r>
          </a:p>
        </p:txBody>
      </p:sp>
      <p:sp>
        <p:nvSpPr>
          <p:cNvPr id="75787" name="Text Box 13"/>
          <p:cNvSpPr txBox="1">
            <a:spLocks noChangeArrowheads="1"/>
          </p:cNvSpPr>
          <p:nvPr/>
        </p:nvSpPr>
        <p:spPr bwMode="auto">
          <a:xfrm>
            <a:off x="457200" y="5181600"/>
            <a:ext cx="1116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75788" name="Line 14"/>
          <p:cNvSpPr>
            <a:spLocks noChangeShapeType="1"/>
          </p:cNvSpPr>
          <p:nvPr/>
        </p:nvSpPr>
        <p:spPr bwMode="auto">
          <a:xfrm flipV="1">
            <a:off x="7543800" y="2743200"/>
            <a:ext cx="0" cy="533400"/>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sp>
        <p:nvSpPr>
          <p:cNvPr id="75789" name="Line 15"/>
          <p:cNvSpPr>
            <a:spLocks noChangeShapeType="1"/>
          </p:cNvSpPr>
          <p:nvPr/>
        </p:nvSpPr>
        <p:spPr bwMode="auto">
          <a:xfrm>
            <a:off x="7543800" y="4572000"/>
            <a:ext cx="0" cy="990600"/>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sp>
        <p:nvSpPr>
          <p:cNvPr id="75790" name="Text Box 16"/>
          <p:cNvSpPr txBox="1">
            <a:spLocks noChangeArrowheads="1"/>
          </p:cNvSpPr>
          <p:nvPr/>
        </p:nvSpPr>
        <p:spPr bwMode="auto">
          <a:xfrm>
            <a:off x="533400" y="1676400"/>
            <a:ext cx="1116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75791" name="Line 17"/>
          <p:cNvSpPr>
            <a:spLocks noChangeShapeType="1"/>
          </p:cNvSpPr>
          <p:nvPr/>
        </p:nvSpPr>
        <p:spPr bwMode="auto">
          <a:xfrm flipH="1" flipV="1">
            <a:off x="2209800" y="2362200"/>
            <a:ext cx="4572000" cy="228600"/>
          </a:xfrm>
          <a:prstGeom prst="line">
            <a:avLst/>
          </a:prstGeom>
          <a:noFill/>
          <a:ln w="44450">
            <a:solidFill>
              <a:srgbClr val="CC0000"/>
            </a:solidFill>
            <a:round/>
            <a:headEnd/>
            <a:tailEnd type="triangle" w="lg" len="med"/>
          </a:ln>
        </p:spPr>
        <p:txBody>
          <a:bodyPr>
            <a:prstTxWarp prst="textNoShape">
              <a:avLst/>
            </a:prstTxWarp>
          </a:bodyPr>
          <a:lstStyle/>
          <a:p>
            <a:endParaRPr lang="en-US"/>
          </a:p>
        </p:txBody>
      </p:sp>
      <p:sp>
        <p:nvSpPr>
          <p:cNvPr id="75792" name="Line 18"/>
          <p:cNvSpPr>
            <a:spLocks noChangeShapeType="1"/>
          </p:cNvSpPr>
          <p:nvPr/>
        </p:nvSpPr>
        <p:spPr bwMode="auto">
          <a:xfrm flipH="1" flipV="1">
            <a:off x="2209800" y="5562600"/>
            <a:ext cx="4648200" cy="228600"/>
          </a:xfrm>
          <a:prstGeom prst="line">
            <a:avLst/>
          </a:prstGeom>
          <a:noFill/>
          <a:ln w="44450">
            <a:solidFill>
              <a:srgbClr val="CC0000"/>
            </a:solidFill>
            <a:round/>
            <a:headEnd/>
            <a:tailEnd type="triangle" w="lg" len="med"/>
          </a:ln>
        </p:spPr>
        <p:txBody>
          <a:bodyPr>
            <a:prstTxWarp prst="textNoShape">
              <a:avLst/>
            </a:prstTxWarp>
          </a:bodyPr>
          <a:lstStyle/>
          <a:p>
            <a:endParaRPr lang="en-US"/>
          </a:p>
        </p:txBody>
      </p:sp>
      <p:sp>
        <p:nvSpPr>
          <p:cNvPr id="75793" name="Rectangle 21"/>
          <p:cNvSpPr>
            <a:spLocks noChangeArrowheads="1"/>
          </p:cNvSpPr>
          <p:nvPr/>
        </p:nvSpPr>
        <p:spPr bwMode="auto">
          <a:xfrm>
            <a:off x="990600" y="5181600"/>
            <a:ext cx="609600" cy="685800"/>
          </a:xfrm>
          <a:prstGeom prst="rect">
            <a:avLst/>
          </a:prstGeom>
          <a:noFill/>
          <a:ln w="31750">
            <a:solidFill>
              <a:srgbClr val="CC0000"/>
            </a:solidFill>
            <a:miter lim="800000"/>
            <a:headEnd/>
            <a:tailEnd/>
          </a:ln>
        </p:spPr>
        <p:txBody>
          <a:bodyPr wrap="none" anchor="ctr">
            <a:prstTxWarp prst="textNoShape">
              <a:avLst/>
            </a:prstTxWarp>
          </a:bodyPr>
          <a:lstStyle/>
          <a:p>
            <a:endParaRPr lang="en-US"/>
          </a:p>
        </p:txBody>
      </p:sp>
      <p:sp>
        <p:nvSpPr>
          <p:cNvPr id="75794" name="Rectangle 22"/>
          <p:cNvSpPr>
            <a:spLocks noChangeArrowheads="1"/>
          </p:cNvSpPr>
          <p:nvPr/>
        </p:nvSpPr>
        <p:spPr bwMode="auto">
          <a:xfrm>
            <a:off x="457200" y="1676400"/>
            <a:ext cx="609600" cy="685800"/>
          </a:xfrm>
          <a:prstGeom prst="rect">
            <a:avLst/>
          </a:prstGeom>
          <a:noFill/>
          <a:ln w="31750">
            <a:solidFill>
              <a:srgbClr val="CC0000"/>
            </a:solidFill>
            <a:miter lim="800000"/>
            <a:headEnd/>
            <a:tailEnd/>
          </a:ln>
        </p:spPr>
        <p:txBody>
          <a:bodyPr wrap="none" anchor="ctr">
            <a:prstTxWarp prst="textNoShape">
              <a:avLst/>
            </a:prstTxWarp>
          </a:bodyPr>
          <a:lstStyle/>
          <a:p>
            <a:endParaRPr lang="en-US"/>
          </a:p>
        </p:txBody>
      </p:sp>
      <p:sp>
        <p:nvSpPr>
          <p:cNvPr id="75795" name="Line 23"/>
          <p:cNvSpPr>
            <a:spLocks noChangeShapeType="1"/>
          </p:cNvSpPr>
          <p:nvPr/>
        </p:nvSpPr>
        <p:spPr bwMode="auto">
          <a:xfrm>
            <a:off x="1143000" y="1752600"/>
            <a:ext cx="457200" cy="609600"/>
          </a:xfrm>
          <a:prstGeom prst="line">
            <a:avLst/>
          </a:prstGeom>
          <a:noFill/>
          <a:ln w="44450">
            <a:solidFill>
              <a:schemeClr val="tx1"/>
            </a:solidFill>
            <a:round/>
            <a:headEnd/>
            <a:tailEnd/>
          </a:ln>
        </p:spPr>
        <p:txBody>
          <a:bodyPr>
            <a:prstTxWarp prst="textNoShape">
              <a:avLst/>
            </a:prstTxWarp>
          </a:bodyPr>
          <a:lstStyle/>
          <a:p>
            <a:endParaRPr lang="en-US"/>
          </a:p>
        </p:txBody>
      </p:sp>
      <p:sp>
        <p:nvSpPr>
          <p:cNvPr id="75796" name="Line 24"/>
          <p:cNvSpPr>
            <a:spLocks noChangeShapeType="1"/>
          </p:cNvSpPr>
          <p:nvPr/>
        </p:nvSpPr>
        <p:spPr bwMode="auto">
          <a:xfrm>
            <a:off x="533400" y="5257800"/>
            <a:ext cx="457200" cy="609600"/>
          </a:xfrm>
          <a:prstGeom prst="line">
            <a:avLst/>
          </a:prstGeom>
          <a:noFill/>
          <a:ln w="44450">
            <a:solidFill>
              <a:schemeClr val="tx1"/>
            </a:solidFill>
            <a:round/>
            <a:headEnd/>
            <a:tailEnd/>
          </a:ln>
        </p:spPr>
        <p:txBody>
          <a:bodyPr>
            <a:prstTxWarp prst="textNoShape">
              <a:avLst/>
            </a:prstTxWarp>
          </a:bodyPr>
          <a:lstStyle/>
          <a:p>
            <a:endParaRPr lang="en-US"/>
          </a:p>
        </p:txBody>
      </p:sp>
      <p:sp>
        <p:nvSpPr>
          <p:cNvPr id="75797" name="Line 25"/>
          <p:cNvSpPr>
            <a:spLocks noChangeShapeType="1"/>
          </p:cNvSpPr>
          <p:nvPr/>
        </p:nvSpPr>
        <p:spPr bwMode="auto">
          <a:xfrm flipH="1" flipV="1">
            <a:off x="2209800" y="3048000"/>
            <a:ext cx="457200" cy="228600"/>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
        <p:nvSpPr>
          <p:cNvPr id="75798" name="Line 26"/>
          <p:cNvSpPr>
            <a:spLocks noChangeShapeType="1"/>
          </p:cNvSpPr>
          <p:nvPr/>
        </p:nvSpPr>
        <p:spPr bwMode="auto">
          <a:xfrm flipH="1">
            <a:off x="2209800" y="4572000"/>
            <a:ext cx="457200" cy="152400"/>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 name="Group 29"/>
          <p:cNvGrpSpPr>
            <a:grpSpLocks/>
          </p:cNvGrpSpPr>
          <p:nvPr/>
        </p:nvGrpSpPr>
        <p:grpSpPr bwMode="auto">
          <a:xfrm>
            <a:off x="1981200" y="1981200"/>
            <a:ext cx="7050088" cy="2895600"/>
            <a:chOff x="1248" y="1248"/>
            <a:chExt cx="4441" cy="1824"/>
          </a:xfrm>
        </p:grpSpPr>
        <p:sp>
          <p:nvSpPr>
            <p:cNvPr id="77829" name="Rectangle 28"/>
            <p:cNvSpPr>
              <a:spLocks noChangeArrowheads="1"/>
            </p:cNvSpPr>
            <p:nvPr/>
          </p:nvSpPr>
          <p:spPr bwMode="auto">
            <a:xfrm>
              <a:off x="1392" y="1248"/>
              <a:ext cx="960" cy="336"/>
            </a:xfrm>
            <a:prstGeom prst="rect">
              <a:avLst/>
            </a:prstGeom>
            <a:solidFill>
              <a:srgbClr val="CCFFCC"/>
            </a:solidFill>
            <a:ln w="9525">
              <a:noFill/>
              <a:miter lim="800000"/>
              <a:headEnd/>
              <a:tailEnd/>
            </a:ln>
          </p:spPr>
          <p:txBody>
            <a:bodyPr wrap="none" anchor="ctr">
              <a:prstTxWarp prst="textNoShape">
                <a:avLst/>
              </a:prstTxWarp>
            </a:bodyPr>
            <a:lstStyle/>
            <a:p>
              <a:endParaRPr lang="en-US"/>
            </a:p>
          </p:txBody>
        </p:sp>
        <p:sp>
          <p:nvSpPr>
            <p:cNvPr id="77830" name="Rectangle 27"/>
            <p:cNvSpPr>
              <a:spLocks noChangeArrowheads="1"/>
            </p:cNvSpPr>
            <p:nvPr/>
          </p:nvSpPr>
          <p:spPr bwMode="auto">
            <a:xfrm>
              <a:off x="1248" y="1728"/>
              <a:ext cx="960" cy="336"/>
            </a:xfrm>
            <a:prstGeom prst="rect">
              <a:avLst/>
            </a:prstGeom>
            <a:solidFill>
              <a:srgbClr val="CCFFCC"/>
            </a:solidFill>
            <a:ln w="9525">
              <a:noFill/>
              <a:miter lim="800000"/>
              <a:headEnd/>
              <a:tailEnd/>
            </a:ln>
          </p:spPr>
          <p:txBody>
            <a:bodyPr wrap="none" anchor="ctr">
              <a:prstTxWarp prst="textNoShape">
                <a:avLst/>
              </a:prstTxWarp>
            </a:bodyPr>
            <a:lstStyle/>
            <a:p>
              <a:endParaRPr lang="en-US"/>
            </a:p>
          </p:txBody>
        </p:sp>
        <p:sp>
          <p:nvSpPr>
            <p:cNvPr id="77831" name="Rectangle 23"/>
            <p:cNvSpPr>
              <a:spLocks noChangeArrowheads="1"/>
            </p:cNvSpPr>
            <p:nvPr/>
          </p:nvSpPr>
          <p:spPr bwMode="auto">
            <a:xfrm>
              <a:off x="4080" y="2736"/>
              <a:ext cx="960" cy="336"/>
            </a:xfrm>
            <a:prstGeom prst="rect">
              <a:avLst/>
            </a:prstGeom>
            <a:solidFill>
              <a:srgbClr val="CCFFCC"/>
            </a:solidFill>
            <a:ln w="9525">
              <a:noFill/>
              <a:miter lim="800000"/>
              <a:headEnd/>
              <a:tailEnd/>
            </a:ln>
          </p:spPr>
          <p:txBody>
            <a:bodyPr wrap="none" anchor="ctr">
              <a:prstTxWarp prst="textNoShape">
                <a:avLst/>
              </a:prstTxWarp>
            </a:bodyPr>
            <a:lstStyle/>
            <a:p>
              <a:endParaRPr lang="en-US"/>
            </a:p>
          </p:txBody>
        </p:sp>
        <p:sp>
          <p:nvSpPr>
            <p:cNvPr id="77832" name="Text Box 10"/>
            <p:cNvSpPr txBox="1">
              <a:spLocks noChangeArrowheads="1"/>
            </p:cNvSpPr>
            <p:nvPr/>
          </p:nvSpPr>
          <p:spPr bwMode="auto">
            <a:xfrm>
              <a:off x="4176" y="1728"/>
              <a:ext cx="1513" cy="288"/>
            </a:xfrm>
            <a:prstGeom prst="rect">
              <a:avLst/>
            </a:prstGeom>
            <a:noFill/>
            <a:ln w="9525">
              <a:noFill/>
              <a:miter lim="800000"/>
              <a:headEnd/>
              <a:tailEnd/>
            </a:ln>
          </p:spPr>
          <p:txBody>
            <a:bodyPr wrap="none">
              <a:prstTxWarp prst="textNoShape">
                <a:avLst/>
              </a:prstTxWarp>
              <a:spAutoFit/>
            </a:bodyPr>
            <a:lstStyle/>
            <a:p>
              <a:r>
                <a:rPr lang="en-US" b="1">
                  <a:solidFill>
                    <a:schemeClr val="accent1"/>
                  </a:solidFill>
                </a:rPr>
                <a:t>Is it one of these?</a:t>
              </a:r>
            </a:p>
          </p:txBody>
        </p:sp>
        <p:sp>
          <p:nvSpPr>
            <p:cNvPr id="77833" name="Line 13"/>
            <p:cNvSpPr>
              <a:spLocks noChangeShapeType="1"/>
            </p:cNvSpPr>
            <p:nvPr/>
          </p:nvSpPr>
          <p:spPr bwMode="auto">
            <a:xfrm>
              <a:off x="5520" y="1968"/>
              <a:ext cx="0" cy="912"/>
            </a:xfrm>
            <a:prstGeom prst="line">
              <a:avLst/>
            </a:prstGeom>
            <a:noFill/>
            <a:ln w="31750">
              <a:solidFill>
                <a:schemeClr val="tx1"/>
              </a:solidFill>
              <a:round/>
              <a:headEnd/>
              <a:tailEnd/>
            </a:ln>
          </p:spPr>
          <p:txBody>
            <a:bodyPr>
              <a:prstTxWarp prst="textNoShape">
                <a:avLst/>
              </a:prstTxWarp>
            </a:bodyPr>
            <a:lstStyle/>
            <a:p>
              <a:endParaRPr lang="en-US"/>
            </a:p>
          </p:txBody>
        </p:sp>
        <p:sp>
          <p:nvSpPr>
            <p:cNvPr id="77834" name="Line 14"/>
            <p:cNvSpPr>
              <a:spLocks noChangeShapeType="1"/>
            </p:cNvSpPr>
            <p:nvPr/>
          </p:nvSpPr>
          <p:spPr bwMode="auto">
            <a:xfrm flipH="1">
              <a:off x="5040" y="2880"/>
              <a:ext cx="480" cy="0"/>
            </a:xfrm>
            <a:prstGeom prst="line">
              <a:avLst/>
            </a:prstGeom>
            <a:noFill/>
            <a:ln w="31750">
              <a:solidFill>
                <a:schemeClr val="tx1"/>
              </a:solidFill>
              <a:round/>
              <a:headEnd/>
              <a:tailEnd type="triangle" w="med" len="med"/>
            </a:ln>
          </p:spPr>
          <p:txBody>
            <a:bodyPr>
              <a:prstTxWarp prst="textNoShape">
                <a:avLst/>
              </a:prstTxWarp>
            </a:bodyPr>
            <a:lstStyle/>
            <a:p>
              <a:endParaRPr lang="en-US"/>
            </a:p>
          </p:txBody>
        </p:sp>
        <p:sp>
          <p:nvSpPr>
            <p:cNvPr id="77835" name="Line 15"/>
            <p:cNvSpPr>
              <a:spLocks noChangeShapeType="1"/>
            </p:cNvSpPr>
            <p:nvPr/>
          </p:nvSpPr>
          <p:spPr bwMode="auto">
            <a:xfrm flipH="1">
              <a:off x="2400" y="1872"/>
              <a:ext cx="1728" cy="0"/>
            </a:xfrm>
            <a:prstGeom prst="line">
              <a:avLst/>
            </a:prstGeom>
            <a:noFill/>
            <a:ln w="31750">
              <a:solidFill>
                <a:schemeClr val="tx1"/>
              </a:solidFill>
              <a:round/>
              <a:headEnd/>
              <a:tailEnd type="triangle" w="med" len="med"/>
            </a:ln>
          </p:spPr>
          <p:txBody>
            <a:bodyPr>
              <a:prstTxWarp prst="textNoShape">
                <a:avLst/>
              </a:prstTxWarp>
            </a:bodyPr>
            <a:lstStyle/>
            <a:p>
              <a:endParaRPr lang="en-US"/>
            </a:p>
          </p:txBody>
        </p:sp>
        <p:sp>
          <p:nvSpPr>
            <p:cNvPr id="77836" name="Line 16"/>
            <p:cNvSpPr>
              <a:spLocks noChangeShapeType="1"/>
            </p:cNvSpPr>
            <p:nvPr/>
          </p:nvSpPr>
          <p:spPr bwMode="auto">
            <a:xfrm flipV="1">
              <a:off x="5520" y="1392"/>
              <a:ext cx="0" cy="384"/>
            </a:xfrm>
            <a:prstGeom prst="line">
              <a:avLst/>
            </a:prstGeom>
            <a:noFill/>
            <a:ln w="31750">
              <a:solidFill>
                <a:schemeClr val="tx1"/>
              </a:solidFill>
              <a:round/>
              <a:headEnd/>
              <a:tailEnd/>
            </a:ln>
          </p:spPr>
          <p:txBody>
            <a:bodyPr>
              <a:prstTxWarp prst="textNoShape">
                <a:avLst/>
              </a:prstTxWarp>
            </a:bodyPr>
            <a:lstStyle/>
            <a:p>
              <a:endParaRPr lang="en-US"/>
            </a:p>
          </p:txBody>
        </p:sp>
        <p:sp>
          <p:nvSpPr>
            <p:cNvPr id="77837" name="Line 17"/>
            <p:cNvSpPr>
              <a:spLocks noChangeShapeType="1"/>
            </p:cNvSpPr>
            <p:nvPr/>
          </p:nvSpPr>
          <p:spPr bwMode="auto">
            <a:xfrm flipH="1">
              <a:off x="2400" y="1392"/>
              <a:ext cx="3120" cy="0"/>
            </a:xfrm>
            <a:prstGeom prst="line">
              <a:avLst/>
            </a:prstGeom>
            <a:noFill/>
            <a:ln w="31750">
              <a:solidFill>
                <a:schemeClr val="tx1"/>
              </a:solidFill>
              <a:round/>
              <a:headEnd/>
              <a:tailEnd type="triangle" w="med" len="med"/>
            </a:ln>
          </p:spPr>
          <p:txBody>
            <a:bodyPr>
              <a:prstTxWarp prst="textNoShape">
                <a:avLst/>
              </a:prstTxWarp>
            </a:bodyPr>
            <a:lstStyle/>
            <a:p>
              <a:endParaRPr lang="en-US"/>
            </a:p>
          </p:txBody>
        </p:sp>
      </p:grpSp>
      <p:sp>
        <p:nvSpPr>
          <p:cNvPr id="77827" name="Rectangle 2"/>
          <p:cNvSpPr>
            <a:spLocks noGrp="1" noChangeArrowheads="1"/>
          </p:cNvSpPr>
          <p:nvPr>
            <p:ph type="title"/>
          </p:nvPr>
        </p:nvSpPr>
        <p:spPr/>
        <p:txBody>
          <a:bodyPr/>
          <a:lstStyle/>
          <a:p>
            <a:r>
              <a:rPr lang="en-US"/>
              <a:t>Examples </a:t>
            </a:r>
          </a:p>
        </p:txBody>
      </p:sp>
      <p:sp>
        <p:nvSpPr>
          <p:cNvPr id="77828" name="Rectangle 3"/>
          <p:cNvSpPr>
            <a:spLocks noGrp="1" noChangeArrowheads="1"/>
          </p:cNvSpPr>
          <p:nvPr>
            <p:ph type="body" idx="1"/>
          </p:nvPr>
        </p:nvSpPr>
        <p:spPr/>
        <p:txBody>
          <a:bodyPr/>
          <a:lstStyle/>
          <a:p>
            <a:pPr>
              <a:lnSpc>
                <a:spcPct val="90000"/>
              </a:lnSpc>
            </a:pPr>
            <a:r>
              <a:rPr lang="en-US" sz="2400"/>
              <a:t>“There are many </a:t>
            </a:r>
            <a:r>
              <a:rPr lang="en-US" sz="2400">
                <a:solidFill>
                  <a:schemeClr val="accent2"/>
                </a:solidFill>
              </a:rPr>
              <a:t>differences</a:t>
            </a:r>
            <a:r>
              <a:rPr lang="en-US" sz="2400"/>
              <a:t> between African and Asian elephants.”  </a:t>
            </a:r>
            <a:r>
              <a:rPr lang="en-US" sz="2400">
                <a:solidFill>
                  <a:schemeClr val="accent2"/>
                </a:solidFill>
              </a:rPr>
              <a:t>Sense#1</a:t>
            </a:r>
            <a:r>
              <a:rPr lang="en-US" sz="2400">
                <a:solidFill>
                  <a:srgbClr val="FF0000"/>
                </a:solidFill>
              </a:rPr>
              <a:t> </a:t>
            </a:r>
            <a:r>
              <a:rPr lang="en-US" sz="2400">
                <a:solidFill>
                  <a:schemeClr val="accent2"/>
                </a:solidFill>
              </a:rPr>
              <a:t>O</a:t>
            </a:r>
          </a:p>
          <a:p>
            <a:pPr>
              <a:lnSpc>
                <a:spcPct val="90000"/>
              </a:lnSpc>
            </a:pPr>
            <a:r>
              <a:rPr lang="en-US" sz="2400"/>
              <a:t>“… dividing by the absolute value of the </a:t>
            </a:r>
            <a:r>
              <a:rPr lang="en-US" sz="2400">
                <a:solidFill>
                  <a:schemeClr val="accent2"/>
                </a:solidFill>
              </a:rPr>
              <a:t>difference</a:t>
            </a:r>
            <a:r>
              <a:rPr lang="en-US" sz="2400"/>
              <a:t> from the mean…”  </a:t>
            </a:r>
            <a:r>
              <a:rPr lang="en-US" sz="2400">
                <a:solidFill>
                  <a:schemeClr val="accent2"/>
                </a:solidFill>
              </a:rPr>
              <a:t>Sense#2 O</a:t>
            </a:r>
          </a:p>
          <a:p>
            <a:pPr>
              <a:lnSpc>
                <a:spcPct val="90000"/>
              </a:lnSpc>
            </a:pPr>
            <a:r>
              <a:rPr lang="en-US" sz="2400"/>
              <a:t>“Their </a:t>
            </a:r>
            <a:r>
              <a:rPr lang="en-US" sz="2400">
                <a:solidFill>
                  <a:srgbClr val="990099"/>
                </a:solidFill>
              </a:rPr>
              <a:t>differences </a:t>
            </a:r>
            <a:r>
              <a:rPr lang="en-US" sz="2400">
                <a:solidFill>
                  <a:schemeClr val="tx1"/>
                </a:solidFill>
              </a:rPr>
              <a:t>only grew as they spent more time together …” </a:t>
            </a:r>
            <a:r>
              <a:rPr lang="en-US" sz="2400">
                <a:solidFill>
                  <a:srgbClr val="990099"/>
                </a:solidFill>
              </a:rPr>
              <a:t>Sense#3 S</a:t>
            </a:r>
          </a:p>
          <a:p>
            <a:pPr>
              <a:lnSpc>
                <a:spcPct val="90000"/>
              </a:lnSpc>
            </a:pPr>
            <a:r>
              <a:rPr lang="en-US" sz="2400"/>
              <a:t>“Her support really made a </a:t>
            </a:r>
            <a:r>
              <a:rPr lang="en-US" sz="2400">
                <a:solidFill>
                  <a:srgbClr val="990099"/>
                </a:solidFill>
              </a:rPr>
              <a:t>difference</a:t>
            </a:r>
            <a:r>
              <a:rPr lang="en-US" sz="2400"/>
              <a:t> in my life” </a:t>
            </a:r>
            <a:r>
              <a:rPr lang="en-US" sz="2400">
                <a:solidFill>
                  <a:srgbClr val="990099"/>
                </a:solidFill>
              </a:rPr>
              <a:t>Sense#4 S</a:t>
            </a:r>
          </a:p>
          <a:p>
            <a:pPr>
              <a:lnSpc>
                <a:spcPct val="90000"/>
              </a:lnSpc>
            </a:pPr>
            <a:r>
              <a:rPr lang="en-US" sz="2400"/>
              <a:t>“The </a:t>
            </a:r>
            <a:r>
              <a:rPr lang="en-US" sz="2400">
                <a:solidFill>
                  <a:schemeClr val="accent2"/>
                </a:solidFill>
              </a:rPr>
              <a:t>difference</a:t>
            </a:r>
            <a:r>
              <a:rPr lang="en-US" sz="2400"/>
              <a:t> after subtracting X from Y…” </a:t>
            </a:r>
            <a:r>
              <a:rPr lang="en-US" sz="2400">
                <a:solidFill>
                  <a:schemeClr val="accent2"/>
                </a:solidFill>
              </a:rPr>
              <a:t>Sense#5 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11"/>
          <p:cNvSpPr>
            <a:spLocks noChangeArrowheads="1"/>
          </p:cNvSpPr>
          <p:nvPr/>
        </p:nvSpPr>
        <p:spPr bwMode="auto">
          <a:xfrm>
            <a:off x="6705600" y="3886200"/>
            <a:ext cx="1524000" cy="533400"/>
          </a:xfrm>
          <a:prstGeom prst="rect">
            <a:avLst/>
          </a:prstGeom>
          <a:solidFill>
            <a:srgbClr val="CCFFCC"/>
          </a:solidFill>
          <a:ln w="9525">
            <a:noFill/>
            <a:miter lim="800000"/>
            <a:headEnd/>
            <a:tailEnd/>
          </a:ln>
        </p:spPr>
        <p:txBody>
          <a:bodyPr wrap="none" anchor="ctr">
            <a:prstTxWarp prst="textNoShape">
              <a:avLst/>
            </a:prstTxWarp>
          </a:bodyPr>
          <a:lstStyle/>
          <a:p>
            <a:endParaRPr lang="en-US"/>
          </a:p>
        </p:txBody>
      </p:sp>
      <p:sp>
        <p:nvSpPr>
          <p:cNvPr id="79875" name="Rectangle 12"/>
          <p:cNvSpPr>
            <a:spLocks noChangeArrowheads="1"/>
          </p:cNvSpPr>
          <p:nvPr/>
        </p:nvSpPr>
        <p:spPr bwMode="auto">
          <a:xfrm>
            <a:off x="1295400" y="3505200"/>
            <a:ext cx="1524000" cy="533400"/>
          </a:xfrm>
          <a:prstGeom prst="rect">
            <a:avLst/>
          </a:prstGeom>
          <a:solidFill>
            <a:srgbClr val="CCFFCC"/>
          </a:solidFill>
          <a:ln w="9525">
            <a:noFill/>
            <a:miter lim="800000"/>
            <a:headEnd/>
            <a:tailEnd/>
          </a:ln>
        </p:spPr>
        <p:txBody>
          <a:bodyPr wrap="none" anchor="ctr">
            <a:prstTxWarp prst="textNoShape">
              <a:avLst/>
            </a:prstTxWarp>
          </a:bodyPr>
          <a:lstStyle/>
          <a:p>
            <a:endParaRPr lang="en-US"/>
          </a:p>
        </p:txBody>
      </p:sp>
      <p:sp>
        <p:nvSpPr>
          <p:cNvPr id="79876" name="Rectangle 2"/>
          <p:cNvSpPr>
            <a:spLocks noGrp="1" noChangeArrowheads="1"/>
          </p:cNvSpPr>
          <p:nvPr>
            <p:ph type="title"/>
          </p:nvPr>
        </p:nvSpPr>
        <p:spPr/>
        <p:txBody>
          <a:bodyPr/>
          <a:lstStyle/>
          <a:p>
            <a:r>
              <a:rPr lang="en-US"/>
              <a:t>Examples </a:t>
            </a:r>
          </a:p>
        </p:txBody>
      </p:sp>
      <p:sp>
        <p:nvSpPr>
          <p:cNvPr id="79877" name="Rectangle 3"/>
          <p:cNvSpPr>
            <a:spLocks noGrp="1" noChangeArrowheads="1"/>
          </p:cNvSpPr>
          <p:nvPr>
            <p:ph type="body" idx="1"/>
          </p:nvPr>
        </p:nvSpPr>
        <p:spPr/>
        <p:txBody>
          <a:bodyPr/>
          <a:lstStyle/>
          <a:p>
            <a:pPr>
              <a:lnSpc>
                <a:spcPct val="90000"/>
              </a:lnSpc>
            </a:pPr>
            <a:r>
              <a:rPr lang="en-US" sz="2400"/>
              <a:t>“There are many </a:t>
            </a:r>
            <a:r>
              <a:rPr lang="en-US" sz="2400">
                <a:solidFill>
                  <a:schemeClr val="accent2"/>
                </a:solidFill>
              </a:rPr>
              <a:t>differences</a:t>
            </a:r>
            <a:r>
              <a:rPr lang="en-US" sz="2400"/>
              <a:t> between African and Asian elephants.”  </a:t>
            </a:r>
            <a:r>
              <a:rPr lang="en-US" sz="2400">
                <a:solidFill>
                  <a:schemeClr val="accent2"/>
                </a:solidFill>
              </a:rPr>
              <a:t>Sense#1 O</a:t>
            </a:r>
          </a:p>
          <a:p>
            <a:pPr>
              <a:lnSpc>
                <a:spcPct val="90000"/>
              </a:lnSpc>
            </a:pPr>
            <a:r>
              <a:rPr lang="en-US" sz="2400"/>
              <a:t>“… dividing by the absolute value of the </a:t>
            </a:r>
            <a:r>
              <a:rPr lang="en-US" sz="2400">
                <a:solidFill>
                  <a:schemeClr val="accent2"/>
                </a:solidFill>
              </a:rPr>
              <a:t>difference</a:t>
            </a:r>
            <a:r>
              <a:rPr lang="en-US" sz="2400"/>
              <a:t> from the mean…”  </a:t>
            </a:r>
            <a:r>
              <a:rPr lang="en-US" sz="2400">
                <a:solidFill>
                  <a:schemeClr val="accent2"/>
                </a:solidFill>
              </a:rPr>
              <a:t>Sense#2 O</a:t>
            </a:r>
          </a:p>
          <a:p>
            <a:pPr>
              <a:lnSpc>
                <a:spcPct val="90000"/>
              </a:lnSpc>
            </a:pPr>
            <a:r>
              <a:rPr lang="en-US" sz="2400"/>
              <a:t>“Their </a:t>
            </a:r>
            <a:r>
              <a:rPr lang="en-US" sz="2400">
                <a:solidFill>
                  <a:srgbClr val="990099"/>
                </a:solidFill>
              </a:rPr>
              <a:t>differences </a:t>
            </a:r>
            <a:r>
              <a:rPr lang="en-US" sz="2400">
                <a:solidFill>
                  <a:schemeClr val="tx1"/>
                </a:solidFill>
              </a:rPr>
              <a:t>only grew as they spent more time together …” </a:t>
            </a:r>
            <a:r>
              <a:rPr lang="en-US" sz="2400">
                <a:solidFill>
                  <a:srgbClr val="990099"/>
                </a:solidFill>
              </a:rPr>
              <a:t>Sense#3 S</a:t>
            </a:r>
          </a:p>
          <a:p>
            <a:pPr>
              <a:lnSpc>
                <a:spcPct val="90000"/>
              </a:lnSpc>
            </a:pPr>
            <a:r>
              <a:rPr lang="en-US" sz="2400"/>
              <a:t>“Her support really made a </a:t>
            </a:r>
            <a:r>
              <a:rPr lang="en-US" sz="2400">
                <a:solidFill>
                  <a:srgbClr val="990099"/>
                </a:solidFill>
              </a:rPr>
              <a:t>difference</a:t>
            </a:r>
            <a:r>
              <a:rPr lang="en-US" sz="2400"/>
              <a:t> in my life” </a:t>
            </a:r>
            <a:r>
              <a:rPr lang="en-US" sz="2400">
                <a:solidFill>
                  <a:srgbClr val="990099"/>
                </a:solidFill>
              </a:rPr>
              <a:t>Sense#4 S</a:t>
            </a:r>
          </a:p>
          <a:p>
            <a:pPr>
              <a:lnSpc>
                <a:spcPct val="90000"/>
              </a:lnSpc>
            </a:pPr>
            <a:r>
              <a:rPr lang="en-US" sz="2400"/>
              <a:t>“The </a:t>
            </a:r>
            <a:r>
              <a:rPr lang="en-US" sz="2400">
                <a:solidFill>
                  <a:schemeClr val="accent2"/>
                </a:solidFill>
              </a:rPr>
              <a:t>difference</a:t>
            </a:r>
            <a:r>
              <a:rPr lang="en-US" sz="2400"/>
              <a:t> after subtracting X from Y…” </a:t>
            </a:r>
            <a:r>
              <a:rPr lang="en-US" sz="2400">
                <a:solidFill>
                  <a:srgbClr val="990099"/>
                </a:solidFill>
              </a:rPr>
              <a:t>Sense#5 O</a:t>
            </a:r>
          </a:p>
        </p:txBody>
      </p:sp>
      <p:sp>
        <p:nvSpPr>
          <p:cNvPr id="79878" name="Text Box 5"/>
          <p:cNvSpPr txBox="1">
            <a:spLocks noChangeArrowheads="1"/>
          </p:cNvSpPr>
          <p:nvPr/>
        </p:nvSpPr>
        <p:spPr bwMode="auto">
          <a:xfrm>
            <a:off x="6629400" y="3505200"/>
            <a:ext cx="2259013" cy="457200"/>
          </a:xfrm>
          <a:prstGeom prst="rect">
            <a:avLst/>
          </a:prstGeom>
          <a:noFill/>
          <a:ln w="9525">
            <a:noFill/>
            <a:miter lim="800000"/>
            <a:headEnd/>
            <a:tailEnd/>
          </a:ln>
        </p:spPr>
        <p:txBody>
          <a:bodyPr wrap="none">
            <a:prstTxWarp prst="textNoShape">
              <a:avLst/>
            </a:prstTxWarp>
            <a:spAutoFit/>
          </a:bodyPr>
          <a:lstStyle/>
          <a:p>
            <a:r>
              <a:rPr lang="en-US" b="1">
                <a:solidFill>
                  <a:schemeClr val="accent1"/>
                </a:solidFill>
              </a:rPr>
              <a:t>Or one of these?</a:t>
            </a:r>
          </a:p>
        </p:txBody>
      </p:sp>
      <p:sp>
        <p:nvSpPr>
          <p:cNvPr id="79879" name="Line 6"/>
          <p:cNvSpPr>
            <a:spLocks noChangeShapeType="1"/>
          </p:cNvSpPr>
          <p:nvPr/>
        </p:nvSpPr>
        <p:spPr bwMode="auto">
          <a:xfrm>
            <a:off x="8763000" y="3886200"/>
            <a:ext cx="0" cy="228600"/>
          </a:xfrm>
          <a:prstGeom prst="line">
            <a:avLst/>
          </a:prstGeom>
          <a:noFill/>
          <a:ln w="31750">
            <a:solidFill>
              <a:schemeClr val="tx1"/>
            </a:solidFill>
            <a:round/>
            <a:headEnd/>
            <a:tailEnd/>
          </a:ln>
        </p:spPr>
        <p:txBody>
          <a:bodyPr>
            <a:prstTxWarp prst="textNoShape">
              <a:avLst/>
            </a:prstTxWarp>
          </a:bodyPr>
          <a:lstStyle/>
          <a:p>
            <a:endParaRPr lang="en-US"/>
          </a:p>
        </p:txBody>
      </p:sp>
      <p:sp>
        <p:nvSpPr>
          <p:cNvPr id="79880" name="Line 7"/>
          <p:cNvSpPr>
            <a:spLocks noChangeShapeType="1"/>
          </p:cNvSpPr>
          <p:nvPr/>
        </p:nvSpPr>
        <p:spPr bwMode="auto">
          <a:xfrm flipH="1">
            <a:off x="8229600" y="4114800"/>
            <a:ext cx="533400" cy="0"/>
          </a:xfrm>
          <a:prstGeom prst="line">
            <a:avLst/>
          </a:prstGeom>
          <a:noFill/>
          <a:ln w="31750">
            <a:solidFill>
              <a:schemeClr val="tx1"/>
            </a:solidFill>
            <a:round/>
            <a:headEnd/>
            <a:tailEnd type="triangle" w="med" len="med"/>
          </a:ln>
        </p:spPr>
        <p:txBody>
          <a:bodyPr>
            <a:prstTxWarp prst="textNoShape">
              <a:avLst/>
            </a:prstTxWarp>
          </a:bodyPr>
          <a:lstStyle/>
          <a:p>
            <a:endParaRPr lang="en-US"/>
          </a:p>
        </p:txBody>
      </p:sp>
      <p:sp>
        <p:nvSpPr>
          <p:cNvPr id="79881" name="Line 8"/>
          <p:cNvSpPr>
            <a:spLocks noChangeShapeType="1"/>
          </p:cNvSpPr>
          <p:nvPr/>
        </p:nvSpPr>
        <p:spPr bwMode="auto">
          <a:xfrm flipH="1">
            <a:off x="3810000" y="3733800"/>
            <a:ext cx="2743200" cy="0"/>
          </a:xfrm>
          <a:prstGeom prst="line">
            <a:avLst/>
          </a:prstGeom>
          <a:noFill/>
          <a:ln w="31750">
            <a:solidFill>
              <a:schemeClr val="tx1"/>
            </a:solidFill>
            <a:round/>
            <a:headEnd/>
            <a:tailEnd type="triangle" w="med" len="med"/>
          </a:ln>
        </p:spPr>
        <p:txBody>
          <a:bodyP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304800" y="1524000"/>
            <a:ext cx="1905000" cy="47244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Subjectivity</a:t>
            </a:r>
          </a:p>
          <a:p>
            <a:pPr algn="ctr"/>
            <a:r>
              <a:rPr lang="en-US" b="1" i="0">
                <a:solidFill>
                  <a:srgbClr val="CC0000"/>
                </a:solidFill>
              </a:rPr>
              <a:t>Classifier</a:t>
            </a:r>
          </a:p>
        </p:txBody>
      </p:sp>
      <p:sp>
        <p:nvSpPr>
          <p:cNvPr id="81923" name="Rectangle 4"/>
          <p:cNvSpPr>
            <a:spLocks noGrp="1" noChangeArrowheads="1"/>
          </p:cNvSpPr>
          <p:nvPr>
            <p:ph type="title"/>
          </p:nvPr>
        </p:nvSpPr>
        <p:spPr>
          <a:xfrm>
            <a:off x="381000" y="152400"/>
            <a:ext cx="7766050" cy="1098550"/>
          </a:xfrm>
        </p:spPr>
        <p:txBody>
          <a:bodyPr/>
          <a:lstStyle/>
          <a:p>
            <a:r>
              <a:rPr lang="en-US" sz="3200"/>
              <a:t>Subjectivity Tagging using </a:t>
            </a:r>
            <a:r>
              <a:rPr lang="en-US" sz="3200">
                <a:solidFill>
                  <a:schemeClr val="tx1"/>
                </a:solidFill>
              </a:rPr>
              <a:t>Subjectivity</a:t>
            </a:r>
            <a:r>
              <a:rPr lang="en-US" sz="3200"/>
              <a:t> WSD</a:t>
            </a:r>
          </a:p>
        </p:txBody>
      </p:sp>
      <p:grpSp>
        <p:nvGrpSpPr>
          <p:cNvPr id="2" name="Group 27"/>
          <p:cNvGrpSpPr>
            <a:grpSpLocks/>
          </p:cNvGrpSpPr>
          <p:nvPr/>
        </p:nvGrpSpPr>
        <p:grpSpPr bwMode="auto">
          <a:xfrm>
            <a:off x="6629400" y="3429000"/>
            <a:ext cx="1828800" cy="1066800"/>
            <a:chOff x="4176" y="2160"/>
            <a:chExt cx="1152" cy="672"/>
          </a:xfrm>
        </p:grpSpPr>
        <p:sp>
          <p:nvSpPr>
            <p:cNvPr id="81940" name="Rectangle 3"/>
            <p:cNvSpPr>
              <a:spLocks noChangeArrowheads="1"/>
            </p:cNvSpPr>
            <p:nvPr/>
          </p:nvSpPr>
          <p:spPr bwMode="auto">
            <a:xfrm>
              <a:off x="4176" y="2160"/>
              <a:ext cx="1152" cy="672"/>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endParaRPr lang="en-US"/>
            </a:p>
          </p:txBody>
        </p:sp>
        <p:sp>
          <p:nvSpPr>
            <p:cNvPr id="81941" name="Text Box 5"/>
            <p:cNvSpPr txBox="1">
              <a:spLocks noChangeArrowheads="1"/>
            </p:cNvSpPr>
            <p:nvPr/>
          </p:nvSpPr>
          <p:spPr bwMode="auto">
            <a:xfrm>
              <a:off x="4368" y="2208"/>
              <a:ext cx="703" cy="518"/>
            </a:xfrm>
            <a:prstGeom prst="rect">
              <a:avLst/>
            </a:prstGeom>
            <a:noFill/>
            <a:ln w="9525">
              <a:noFill/>
              <a:miter lim="800000"/>
              <a:headEnd/>
              <a:tailEnd/>
            </a:ln>
          </p:spPr>
          <p:txBody>
            <a:bodyPr wrap="none">
              <a:prstTxWarp prst="textNoShape">
                <a:avLst/>
              </a:prstTxWarp>
              <a:spAutoFit/>
            </a:bodyPr>
            <a:lstStyle/>
            <a:p>
              <a:pPr algn="ctr"/>
              <a:r>
                <a:rPr lang="en-US" b="1" i="0">
                  <a:solidFill>
                    <a:srgbClr val="CC0000"/>
                  </a:solidFill>
                </a:rPr>
                <a:t>SWSD</a:t>
              </a:r>
            </a:p>
            <a:p>
              <a:pPr algn="ctr"/>
              <a:r>
                <a:rPr lang="en-US" b="1" i="0">
                  <a:solidFill>
                    <a:srgbClr val="CC0000"/>
                  </a:solidFill>
                </a:rPr>
                <a:t>System</a:t>
              </a:r>
            </a:p>
          </p:txBody>
        </p:sp>
      </p:grpSp>
      <p:sp>
        <p:nvSpPr>
          <p:cNvPr id="81925" name="Text Box 6"/>
          <p:cNvSpPr txBox="1">
            <a:spLocks noChangeArrowheads="1"/>
          </p:cNvSpPr>
          <p:nvPr/>
        </p:nvSpPr>
        <p:spPr bwMode="auto">
          <a:xfrm>
            <a:off x="457200" y="51816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grpSp>
        <p:nvGrpSpPr>
          <p:cNvPr id="3" name="Group 7"/>
          <p:cNvGrpSpPr>
            <a:grpSpLocks/>
          </p:cNvGrpSpPr>
          <p:nvPr/>
        </p:nvGrpSpPr>
        <p:grpSpPr bwMode="auto">
          <a:xfrm>
            <a:off x="6716713" y="2362200"/>
            <a:ext cx="2305050" cy="914400"/>
            <a:chOff x="4231" y="1488"/>
            <a:chExt cx="1452" cy="576"/>
          </a:xfrm>
        </p:grpSpPr>
        <p:sp>
          <p:nvSpPr>
            <p:cNvPr id="81938" name="Text Box 8"/>
            <p:cNvSpPr txBox="1">
              <a:spLocks noChangeArrowheads="1"/>
            </p:cNvSpPr>
            <p:nvPr/>
          </p:nvSpPr>
          <p:spPr bwMode="auto">
            <a:xfrm>
              <a:off x="4231" y="1488"/>
              <a:ext cx="1452" cy="288"/>
            </a:xfrm>
            <a:prstGeom prst="rect">
              <a:avLst/>
            </a:prstGeom>
            <a:noFill/>
            <a:ln w="9525">
              <a:noFill/>
              <a:miter lim="800000"/>
              <a:headEnd/>
              <a:tailEnd/>
            </a:ln>
          </p:spPr>
          <p:txBody>
            <a:bodyPr wrap="none">
              <a:prstTxWarp prst="textNoShape">
                <a:avLst/>
              </a:prstTxWarp>
              <a:spAutoFit/>
            </a:bodyPr>
            <a:lstStyle/>
            <a:p>
              <a:r>
                <a:rPr lang="en-US" b="1" i="0">
                  <a:solidFill>
                    <a:schemeClr val="accent2"/>
                  </a:solidFill>
                </a:rPr>
                <a:t>Sense O {1, 2, 5}</a:t>
              </a:r>
            </a:p>
          </p:txBody>
        </p:sp>
        <p:sp>
          <p:nvSpPr>
            <p:cNvPr id="81939" name="Line 9"/>
            <p:cNvSpPr>
              <a:spLocks noChangeShapeType="1"/>
            </p:cNvSpPr>
            <p:nvPr/>
          </p:nvSpPr>
          <p:spPr bwMode="auto">
            <a:xfrm flipV="1">
              <a:off x="4752" y="1728"/>
              <a:ext cx="0" cy="336"/>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grpSp>
      <p:grpSp>
        <p:nvGrpSpPr>
          <p:cNvPr id="4" name="Group 10"/>
          <p:cNvGrpSpPr>
            <a:grpSpLocks/>
          </p:cNvGrpSpPr>
          <p:nvPr/>
        </p:nvGrpSpPr>
        <p:grpSpPr bwMode="auto">
          <a:xfrm>
            <a:off x="6935788" y="4572000"/>
            <a:ext cx="1857375" cy="1447800"/>
            <a:chOff x="4369" y="2880"/>
            <a:chExt cx="1170" cy="912"/>
          </a:xfrm>
        </p:grpSpPr>
        <p:sp>
          <p:nvSpPr>
            <p:cNvPr id="81936" name="Text Box 11"/>
            <p:cNvSpPr txBox="1">
              <a:spLocks noChangeArrowheads="1"/>
            </p:cNvSpPr>
            <p:nvPr/>
          </p:nvSpPr>
          <p:spPr bwMode="auto">
            <a:xfrm>
              <a:off x="4369" y="3504"/>
              <a:ext cx="1170" cy="288"/>
            </a:xfrm>
            <a:prstGeom prst="rect">
              <a:avLst/>
            </a:prstGeom>
            <a:noFill/>
            <a:ln w="9525">
              <a:noFill/>
              <a:miter lim="800000"/>
              <a:headEnd/>
              <a:tailEnd/>
            </a:ln>
          </p:spPr>
          <p:txBody>
            <a:bodyPr wrap="none">
              <a:prstTxWarp prst="textNoShape">
                <a:avLst/>
              </a:prstTxWarp>
              <a:spAutoFit/>
            </a:bodyPr>
            <a:lstStyle/>
            <a:p>
              <a:r>
                <a:rPr lang="en-US" b="1" i="0">
                  <a:solidFill>
                    <a:srgbClr val="990099"/>
                  </a:solidFill>
                </a:rPr>
                <a:t>Sense S {3,4}</a:t>
              </a:r>
            </a:p>
          </p:txBody>
        </p:sp>
        <p:sp>
          <p:nvSpPr>
            <p:cNvPr id="81937" name="Line 12"/>
            <p:cNvSpPr>
              <a:spLocks noChangeShapeType="1"/>
            </p:cNvSpPr>
            <p:nvPr/>
          </p:nvSpPr>
          <p:spPr bwMode="auto">
            <a:xfrm>
              <a:off x="4752" y="2880"/>
              <a:ext cx="0" cy="624"/>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grpSp>
      <p:sp>
        <p:nvSpPr>
          <p:cNvPr id="81928" name="Text Box 13"/>
          <p:cNvSpPr txBox="1">
            <a:spLocks noChangeArrowheads="1"/>
          </p:cNvSpPr>
          <p:nvPr/>
        </p:nvSpPr>
        <p:spPr bwMode="auto">
          <a:xfrm>
            <a:off x="533400" y="1676400"/>
            <a:ext cx="1370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grpSp>
        <p:nvGrpSpPr>
          <p:cNvPr id="5" name="Group 20"/>
          <p:cNvGrpSpPr>
            <a:grpSpLocks/>
          </p:cNvGrpSpPr>
          <p:nvPr/>
        </p:nvGrpSpPr>
        <p:grpSpPr bwMode="auto">
          <a:xfrm>
            <a:off x="2667000" y="2816225"/>
            <a:ext cx="4038600" cy="2289175"/>
            <a:chOff x="1680" y="1774"/>
            <a:chExt cx="2544" cy="1442"/>
          </a:xfrm>
        </p:grpSpPr>
        <p:grpSp>
          <p:nvGrpSpPr>
            <p:cNvPr id="6" name="Group 21"/>
            <p:cNvGrpSpPr>
              <a:grpSpLocks/>
            </p:cNvGrpSpPr>
            <p:nvPr/>
          </p:nvGrpSpPr>
          <p:grpSpPr bwMode="auto">
            <a:xfrm>
              <a:off x="1680" y="1774"/>
              <a:ext cx="2544" cy="1442"/>
              <a:chOff x="1536" y="1774"/>
              <a:chExt cx="2544" cy="1442"/>
            </a:xfrm>
          </p:grpSpPr>
          <p:sp>
            <p:nvSpPr>
              <p:cNvPr id="81934" name="Rectangle 22"/>
              <p:cNvSpPr>
                <a:spLocks noChangeArrowheads="1"/>
              </p:cNvSpPr>
              <p:nvPr/>
            </p:nvSpPr>
            <p:spPr bwMode="auto">
              <a:xfrm>
                <a:off x="1536" y="1824"/>
                <a:ext cx="2400" cy="1392"/>
              </a:xfrm>
              <a:prstGeom prst="rect">
                <a:avLst/>
              </a:prstGeom>
              <a:solidFill>
                <a:srgbClr val="FFFF99"/>
              </a:solidFill>
              <a:ln w="19050">
                <a:solidFill>
                  <a:schemeClr val="tx1"/>
                </a:solidFill>
                <a:miter lim="800000"/>
                <a:headEnd/>
                <a:tailEnd/>
              </a:ln>
            </p:spPr>
            <p:txBody>
              <a:bodyPr wrap="none" anchor="ctr">
                <a:prstTxWarp prst="textNoShape">
                  <a:avLst/>
                </a:prstTxWarp>
              </a:bodyPr>
              <a:lstStyle/>
              <a:p>
                <a:endParaRPr lang="en-US"/>
              </a:p>
            </p:txBody>
          </p:sp>
          <p:sp>
            <p:nvSpPr>
              <p:cNvPr id="81935" name="Rectangle 23"/>
              <p:cNvSpPr>
                <a:spLocks noChangeArrowheads="1"/>
              </p:cNvSpPr>
              <p:nvPr/>
            </p:nvSpPr>
            <p:spPr bwMode="auto">
              <a:xfrm>
                <a:off x="1584" y="1774"/>
                <a:ext cx="2496" cy="327"/>
              </a:xfrm>
              <a:prstGeom prst="rect">
                <a:avLst/>
              </a:prstGeom>
              <a:noFill/>
              <a:ln w="9525">
                <a:noFill/>
                <a:miter lim="800000"/>
                <a:headEnd/>
                <a:tailEnd/>
              </a:ln>
            </p:spPr>
            <p:txBody>
              <a:bodyPr>
                <a:prstTxWarp prst="textNoShape">
                  <a:avLst/>
                </a:prstTxWarp>
                <a:spAutoFit/>
              </a:bodyPr>
              <a:lstStyle/>
              <a:p>
                <a:endParaRPr lang="en-US" sz="2800" b="1" i="0">
                  <a:solidFill>
                    <a:schemeClr val="accent2"/>
                  </a:solidFill>
                </a:endParaRPr>
              </a:p>
            </p:txBody>
          </p:sp>
        </p:grpSp>
        <p:sp>
          <p:nvSpPr>
            <p:cNvPr id="81933" name="Rectangle 24"/>
            <p:cNvSpPr>
              <a:spLocks noChangeArrowheads="1"/>
            </p:cNvSpPr>
            <p:nvPr/>
          </p:nvSpPr>
          <p:spPr bwMode="auto">
            <a:xfrm>
              <a:off x="2019" y="1898"/>
              <a:ext cx="1245" cy="1210"/>
            </a:xfrm>
            <a:prstGeom prst="rect">
              <a:avLst/>
            </a:prstGeom>
            <a:noFill/>
            <a:ln w="9525">
              <a:noFill/>
              <a:miter lim="800000"/>
              <a:headEnd/>
              <a:tailEnd/>
            </a:ln>
          </p:spPr>
          <p:txBody>
            <a:bodyPr>
              <a:prstTxWarp prst="textNoShape">
                <a:avLst/>
              </a:prstTxWarp>
              <a:spAutoFit/>
            </a:bodyPr>
            <a:lstStyle/>
            <a:p>
              <a:r>
                <a:rPr lang="en-US" sz="2000" i="0"/>
                <a:t>Difference</a:t>
              </a:r>
            </a:p>
            <a:p>
              <a:r>
                <a:rPr lang="en-US" sz="2000" i="0"/>
                <a:t>   sense#1 </a:t>
              </a:r>
              <a:r>
                <a:rPr lang="en-US" sz="2000" i="0">
                  <a:solidFill>
                    <a:schemeClr val="accent2"/>
                  </a:solidFill>
                </a:rPr>
                <a:t>O</a:t>
              </a:r>
            </a:p>
            <a:p>
              <a:r>
                <a:rPr lang="en-US" sz="2000" i="0"/>
                <a:t>   sense#2 </a:t>
              </a:r>
              <a:r>
                <a:rPr lang="en-US" sz="2000" i="0">
                  <a:solidFill>
                    <a:schemeClr val="accent2"/>
                  </a:solidFill>
                </a:rPr>
                <a:t>O</a:t>
              </a:r>
            </a:p>
            <a:p>
              <a:r>
                <a:rPr lang="en-US" sz="2000" i="0"/>
                <a:t>   sense#3 </a:t>
              </a:r>
              <a:r>
                <a:rPr lang="en-US" sz="2000" i="0">
                  <a:solidFill>
                    <a:srgbClr val="990099"/>
                  </a:solidFill>
                </a:rPr>
                <a:t>S</a:t>
              </a:r>
            </a:p>
            <a:p>
              <a:r>
                <a:rPr lang="en-US" sz="2000" i="0"/>
                <a:t>   sense#4 </a:t>
              </a:r>
              <a:r>
                <a:rPr lang="en-US" sz="2000" i="0">
                  <a:solidFill>
                    <a:srgbClr val="990099"/>
                  </a:solidFill>
                </a:rPr>
                <a:t>S</a:t>
              </a:r>
            </a:p>
            <a:p>
              <a:r>
                <a:rPr lang="en-US" sz="2000" i="0"/>
                <a:t>   sense#5 </a:t>
              </a:r>
              <a:r>
                <a:rPr lang="en-US" sz="2000" i="0">
                  <a:solidFill>
                    <a:schemeClr val="accent2"/>
                  </a:solidFill>
                </a:rPr>
                <a:t>O</a:t>
              </a:r>
            </a:p>
          </p:txBody>
        </p:sp>
      </p:grpSp>
      <p:sp>
        <p:nvSpPr>
          <p:cNvPr id="81930" name="Rectangle 25"/>
          <p:cNvSpPr>
            <a:spLocks noChangeArrowheads="1"/>
          </p:cNvSpPr>
          <p:nvPr/>
        </p:nvSpPr>
        <p:spPr bwMode="auto">
          <a:xfrm>
            <a:off x="2895600" y="1524000"/>
            <a:ext cx="4824413" cy="822325"/>
          </a:xfrm>
          <a:prstGeom prst="rect">
            <a:avLst/>
          </a:prstGeom>
          <a:noFill/>
          <a:ln w="9525">
            <a:noFill/>
            <a:miter lim="800000"/>
            <a:headEnd/>
            <a:tailEnd/>
          </a:ln>
        </p:spPr>
        <p:txBody>
          <a:bodyPr wrap="none">
            <a:prstTxWarp prst="textNoShape">
              <a:avLst/>
            </a:prstTxWarp>
            <a:spAutoFit/>
          </a:bodyPr>
          <a:lstStyle/>
          <a:p>
            <a:r>
              <a:rPr lang="en-US" i="0"/>
              <a:t>“There are many </a:t>
            </a:r>
            <a:r>
              <a:rPr lang="en-US" i="0">
                <a:solidFill>
                  <a:schemeClr val="accent2"/>
                </a:solidFill>
              </a:rPr>
              <a:t>differences</a:t>
            </a:r>
            <a:r>
              <a:rPr lang="en-US" i="0"/>
              <a:t> between </a:t>
            </a:r>
          </a:p>
          <a:p>
            <a:r>
              <a:rPr lang="en-US" i="0"/>
              <a:t>  African and Asian elephants.”</a:t>
            </a:r>
          </a:p>
        </p:txBody>
      </p:sp>
      <p:sp>
        <p:nvSpPr>
          <p:cNvPr id="81931" name="Rectangle 26"/>
          <p:cNvSpPr>
            <a:spLocks noChangeArrowheads="1"/>
          </p:cNvSpPr>
          <p:nvPr/>
        </p:nvSpPr>
        <p:spPr bwMode="auto">
          <a:xfrm>
            <a:off x="2362200" y="5867400"/>
            <a:ext cx="5435600" cy="822325"/>
          </a:xfrm>
          <a:prstGeom prst="rect">
            <a:avLst/>
          </a:prstGeom>
          <a:noFill/>
          <a:ln w="9525">
            <a:noFill/>
            <a:miter lim="800000"/>
            <a:headEnd/>
            <a:tailEnd/>
          </a:ln>
        </p:spPr>
        <p:txBody>
          <a:bodyPr wrap="none">
            <a:prstTxWarp prst="textNoShape">
              <a:avLst/>
            </a:prstTxWarp>
            <a:spAutoFit/>
          </a:bodyPr>
          <a:lstStyle/>
          <a:p>
            <a:r>
              <a:rPr lang="en-US" i="0"/>
              <a:t>“Their </a:t>
            </a:r>
            <a:r>
              <a:rPr lang="en-US" i="0">
                <a:solidFill>
                  <a:srgbClr val="990099"/>
                </a:solidFill>
              </a:rPr>
              <a:t>differences </a:t>
            </a:r>
            <a:r>
              <a:rPr lang="en-US" i="0">
                <a:solidFill>
                  <a:schemeClr val="tx1"/>
                </a:solidFill>
              </a:rPr>
              <a:t>only grew as they spent </a:t>
            </a:r>
          </a:p>
          <a:p>
            <a:r>
              <a:rPr lang="en-US" i="0">
                <a:solidFill>
                  <a:schemeClr val="tx1"/>
                </a:solidFill>
              </a:rPr>
              <a:t>  more time together …”</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304800" y="1524000"/>
            <a:ext cx="1905000" cy="47244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Subjectivity</a:t>
            </a:r>
          </a:p>
          <a:p>
            <a:pPr algn="ctr"/>
            <a:r>
              <a:rPr lang="en-US" b="1" i="0">
                <a:solidFill>
                  <a:srgbClr val="CC0000"/>
                </a:solidFill>
              </a:rPr>
              <a:t>Classifier</a:t>
            </a:r>
          </a:p>
        </p:txBody>
      </p:sp>
      <p:sp>
        <p:nvSpPr>
          <p:cNvPr id="83971" name="Rectangle 3"/>
          <p:cNvSpPr>
            <a:spLocks noChangeArrowheads="1"/>
          </p:cNvSpPr>
          <p:nvPr/>
        </p:nvSpPr>
        <p:spPr bwMode="auto">
          <a:xfrm>
            <a:off x="6629400" y="3429000"/>
            <a:ext cx="1828800" cy="10668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endParaRPr lang="en-US"/>
          </a:p>
        </p:txBody>
      </p:sp>
      <p:sp>
        <p:nvSpPr>
          <p:cNvPr id="83972" name="Rectangle 7"/>
          <p:cNvSpPr>
            <a:spLocks noGrp="1" noChangeArrowheads="1"/>
          </p:cNvSpPr>
          <p:nvPr>
            <p:ph type="title"/>
          </p:nvPr>
        </p:nvSpPr>
        <p:spPr>
          <a:xfrm>
            <a:off x="381000" y="152400"/>
            <a:ext cx="7766050" cy="1098550"/>
          </a:xfrm>
        </p:spPr>
        <p:txBody>
          <a:bodyPr/>
          <a:lstStyle/>
          <a:p>
            <a:r>
              <a:rPr lang="en-US" sz="3200"/>
              <a:t>Subjectivity Tagging using </a:t>
            </a:r>
            <a:r>
              <a:rPr lang="en-US" sz="3200">
                <a:solidFill>
                  <a:schemeClr val="tx1"/>
                </a:solidFill>
              </a:rPr>
              <a:t>Subjectivity</a:t>
            </a:r>
            <a:r>
              <a:rPr lang="en-US" sz="3200"/>
              <a:t> WSD</a:t>
            </a:r>
          </a:p>
        </p:txBody>
      </p:sp>
      <p:sp>
        <p:nvSpPr>
          <p:cNvPr id="83973" name="Text Box 10"/>
          <p:cNvSpPr txBox="1">
            <a:spLocks noChangeArrowheads="1"/>
          </p:cNvSpPr>
          <p:nvPr/>
        </p:nvSpPr>
        <p:spPr bwMode="auto">
          <a:xfrm>
            <a:off x="6934200" y="3505200"/>
            <a:ext cx="1116013" cy="822325"/>
          </a:xfrm>
          <a:prstGeom prst="rect">
            <a:avLst/>
          </a:prstGeom>
          <a:noFill/>
          <a:ln w="9525">
            <a:noFill/>
            <a:miter lim="800000"/>
            <a:headEnd/>
            <a:tailEnd/>
          </a:ln>
        </p:spPr>
        <p:txBody>
          <a:bodyPr wrap="none">
            <a:prstTxWarp prst="textNoShape">
              <a:avLst/>
            </a:prstTxWarp>
            <a:spAutoFit/>
          </a:bodyPr>
          <a:lstStyle/>
          <a:p>
            <a:pPr algn="ctr"/>
            <a:r>
              <a:rPr lang="en-US" b="1" i="0">
                <a:solidFill>
                  <a:srgbClr val="CC0000"/>
                </a:solidFill>
              </a:rPr>
              <a:t>SWSD</a:t>
            </a:r>
          </a:p>
          <a:p>
            <a:pPr algn="ctr"/>
            <a:r>
              <a:rPr lang="en-US" b="1" i="0">
                <a:solidFill>
                  <a:srgbClr val="CC0000"/>
                </a:solidFill>
              </a:rPr>
              <a:t>System</a:t>
            </a:r>
          </a:p>
        </p:txBody>
      </p:sp>
      <p:sp>
        <p:nvSpPr>
          <p:cNvPr id="83974" name="Text Box 13"/>
          <p:cNvSpPr txBox="1">
            <a:spLocks noChangeArrowheads="1"/>
          </p:cNvSpPr>
          <p:nvPr/>
        </p:nvSpPr>
        <p:spPr bwMode="auto">
          <a:xfrm>
            <a:off x="457200" y="5181600"/>
            <a:ext cx="1116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grpSp>
        <p:nvGrpSpPr>
          <p:cNvPr id="2" name="Group 29"/>
          <p:cNvGrpSpPr>
            <a:grpSpLocks/>
          </p:cNvGrpSpPr>
          <p:nvPr/>
        </p:nvGrpSpPr>
        <p:grpSpPr bwMode="auto">
          <a:xfrm>
            <a:off x="6716713" y="2362200"/>
            <a:ext cx="2305050" cy="914400"/>
            <a:chOff x="4231" y="1488"/>
            <a:chExt cx="1452" cy="576"/>
          </a:xfrm>
        </p:grpSpPr>
        <p:sp>
          <p:nvSpPr>
            <p:cNvPr id="83993" name="Text Box 11"/>
            <p:cNvSpPr txBox="1">
              <a:spLocks noChangeArrowheads="1"/>
            </p:cNvSpPr>
            <p:nvPr/>
          </p:nvSpPr>
          <p:spPr bwMode="auto">
            <a:xfrm>
              <a:off x="4231" y="1488"/>
              <a:ext cx="1452" cy="288"/>
            </a:xfrm>
            <a:prstGeom prst="rect">
              <a:avLst/>
            </a:prstGeom>
            <a:noFill/>
            <a:ln w="9525">
              <a:noFill/>
              <a:miter lim="800000"/>
              <a:headEnd/>
              <a:tailEnd/>
            </a:ln>
          </p:spPr>
          <p:txBody>
            <a:bodyPr wrap="none">
              <a:prstTxWarp prst="textNoShape">
                <a:avLst/>
              </a:prstTxWarp>
              <a:spAutoFit/>
            </a:bodyPr>
            <a:lstStyle/>
            <a:p>
              <a:r>
                <a:rPr lang="en-US" b="1" i="0">
                  <a:solidFill>
                    <a:schemeClr val="accent2"/>
                  </a:solidFill>
                </a:rPr>
                <a:t>Sense O {1, 2, 5}</a:t>
              </a:r>
            </a:p>
          </p:txBody>
        </p:sp>
        <p:sp>
          <p:nvSpPr>
            <p:cNvPr id="83994" name="Line 14"/>
            <p:cNvSpPr>
              <a:spLocks noChangeShapeType="1"/>
            </p:cNvSpPr>
            <p:nvPr/>
          </p:nvSpPr>
          <p:spPr bwMode="auto">
            <a:xfrm flipV="1">
              <a:off x="4752" y="1728"/>
              <a:ext cx="0" cy="336"/>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grpSp>
      <p:grpSp>
        <p:nvGrpSpPr>
          <p:cNvPr id="3" name="Group 30"/>
          <p:cNvGrpSpPr>
            <a:grpSpLocks/>
          </p:cNvGrpSpPr>
          <p:nvPr/>
        </p:nvGrpSpPr>
        <p:grpSpPr bwMode="auto">
          <a:xfrm>
            <a:off x="6935788" y="4572000"/>
            <a:ext cx="1857375" cy="1447800"/>
            <a:chOff x="4369" y="2880"/>
            <a:chExt cx="1170" cy="912"/>
          </a:xfrm>
        </p:grpSpPr>
        <p:sp>
          <p:nvSpPr>
            <p:cNvPr id="83991" name="Text Box 12"/>
            <p:cNvSpPr txBox="1">
              <a:spLocks noChangeArrowheads="1"/>
            </p:cNvSpPr>
            <p:nvPr/>
          </p:nvSpPr>
          <p:spPr bwMode="auto">
            <a:xfrm>
              <a:off x="4369" y="3504"/>
              <a:ext cx="1170" cy="288"/>
            </a:xfrm>
            <a:prstGeom prst="rect">
              <a:avLst/>
            </a:prstGeom>
            <a:noFill/>
            <a:ln w="9525">
              <a:noFill/>
              <a:miter lim="800000"/>
              <a:headEnd/>
              <a:tailEnd/>
            </a:ln>
          </p:spPr>
          <p:txBody>
            <a:bodyPr wrap="none">
              <a:prstTxWarp prst="textNoShape">
                <a:avLst/>
              </a:prstTxWarp>
              <a:spAutoFit/>
            </a:bodyPr>
            <a:lstStyle/>
            <a:p>
              <a:r>
                <a:rPr lang="en-US" b="1" i="0">
                  <a:solidFill>
                    <a:srgbClr val="990099"/>
                  </a:solidFill>
                </a:rPr>
                <a:t>Sense S {3,4}</a:t>
              </a:r>
            </a:p>
          </p:txBody>
        </p:sp>
        <p:sp>
          <p:nvSpPr>
            <p:cNvPr id="83992" name="Line 15"/>
            <p:cNvSpPr>
              <a:spLocks noChangeShapeType="1"/>
            </p:cNvSpPr>
            <p:nvPr/>
          </p:nvSpPr>
          <p:spPr bwMode="auto">
            <a:xfrm>
              <a:off x="4752" y="2880"/>
              <a:ext cx="0" cy="624"/>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grpSp>
      <p:sp>
        <p:nvSpPr>
          <p:cNvPr id="83977" name="Text Box 16"/>
          <p:cNvSpPr txBox="1">
            <a:spLocks noChangeArrowheads="1"/>
          </p:cNvSpPr>
          <p:nvPr/>
        </p:nvSpPr>
        <p:spPr bwMode="auto">
          <a:xfrm>
            <a:off x="533400" y="1676400"/>
            <a:ext cx="1116013" cy="701675"/>
          </a:xfrm>
          <a:prstGeom prst="rect">
            <a:avLst/>
          </a:prstGeom>
          <a:noFill/>
          <a:ln w="9525">
            <a:noFill/>
            <a:miter lim="800000"/>
            <a:headEnd/>
            <a:tailEnd/>
          </a:ln>
        </p:spPr>
        <p:txBody>
          <a:bodyPr wrap="none">
            <a:prstTxWarp prst="textNoShape">
              <a:avLst/>
            </a:prstTxWarp>
            <a:spAutoFit/>
          </a:bodyPr>
          <a:lstStyle/>
          <a:p>
            <a:r>
              <a:rPr lang="en-US" sz="4000" b="1" i="0">
                <a:solidFill>
                  <a:schemeClr val="tx1"/>
                </a:solidFill>
              </a:rPr>
              <a:t>S  O</a:t>
            </a:r>
          </a:p>
        </p:txBody>
      </p:sp>
      <p:sp>
        <p:nvSpPr>
          <p:cNvPr id="83978" name="Line 17"/>
          <p:cNvSpPr>
            <a:spLocks noChangeShapeType="1"/>
          </p:cNvSpPr>
          <p:nvPr/>
        </p:nvSpPr>
        <p:spPr bwMode="auto">
          <a:xfrm flipH="1" flipV="1">
            <a:off x="2209800" y="2362200"/>
            <a:ext cx="4572000" cy="228600"/>
          </a:xfrm>
          <a:prstGeom prst="line">
            <a:avLst/>
          </a:prstGeom>
          <a:noFill/>
          <a:ln w="44450">
            <a:solidFill>
              <a:srgbClr val="CC0000"/>
            </a:solidFill>
            <a:round/>
            <a:headEnd/>
            <a:tailEnd type="triangle" w="lg" len="med"/>
          </a:ln>
        </p:spPr>
        <p:txBody>
          <a:bodyPr>
            <a:prstTxWarp prst="textNoShape">
              <a:avLst/>
            </a:prstTxWarp>
          </a:bodyPr>
          <a:lstStyle/>
          <a:p>
            <a:endParaRPr lang="en-US"/>
          </a:p>
        </p:txBody>
      </p:sp>
      <p:sp>
        <p:nvSpPr>
          <p:cNvPr id="83979" name="Line 18"/>
          <p:cNvSpPr>
            <a:spLocks noChangeShapeType="1"/>
          </p:cNvSpPr>
          <p:nvPr/>
        </p:nvSpPr>
        <p:spPr bwMode="auto">
          <a:xfrm flipH="1" flipV="1">
            <a:off x="2209800" y="5562600"/>
            <a:ext cx="4648200" cy="228600"/>
          </a:xfrm>
          <a:prstGeom prst="line">
            <a:avLst/>
          </a:prstGeom>
          <a:noFill/>
          <a:ln w="44450">
            <a:solidFill>
              <a:srgbClr val="CC0000"/>
            </a:solidFill>
            <a:round/>
            <a:headEnd/>
            <a:tailEnd type="triangle" w="lg" len="med"/>
          </a:ln>
        </p:spPr>
        <p:txBody>
          <a:bodyPr>
            <a:prstTxWarp prst="textNoShape">
              <a:avLst/>
            </a:prstTxWarp>
          </a:bodyPr>
          <a:lstStyle/>
          <a:p>
            <a:endParaRPr lang="en-US"/>
          </a:p>
        </p:txBody>
      </p:sp>
      <p:sp>
        <p:nvSpPr>
          <p:cNvPr id="83980" name="Rectangle 21"/>
          <p:cNvSpPr>
            <a:spLocks noChangeArrowheads="1"/>
          </p:cNvSpPr>
          <p:nvPr/>
        </p:nvSpPr>
        <p:spPr bwMode="auto">
          <a:xfrm>
            <a:off x="457200" y="5181600"/>
            <a:ext cx="609600" cy="685800"/>
          </a:xfrm>
          <a:prstGeom prst="rect">
            <a:avLst/>
          </a:prstGeom>
          <a:noFill/>
          <a:ln w="31750">
            <a:solidFill>
              <a:srgbClr val="CC0000"/>
            </a:solidFill>
            <a:miter lim="800000"/>
            <a:headEnd/>
            <a:tailEnd/>
          </a:ln>
        </p:spPr>
        <p:txBody>
          <a:bodyPr wrap="none" anchor="ctr">
            <a:prstTxWarp prst="textNoShape">
              <a:avLst/>
            </a:prstTxWarp>
          </a:bodyPr>
          <a:lstStyle/>
          <a:p>
            <a:endParaRPr lang="en-US"/>
          </a:p>
        </p:txBody>
      </p:sp>
      <p:sp>
        <p:nvSpPr>
          <p:cNvPr id="83981" name="Rectangle 22"/>
          <p:cNvSpPr>
            <a:spLocks noChangeArrowheads="1"/>
          </p:cNvSpPr>
          <p:nvPr/>
        </p:nvSpPr>
        <p:spPr bwMode="auto">
          <a:xfrm>
            <a:off x="1143000" y="1676400"/>
            <a:ext cx="609600" cy="685800"/>
          </a:xfrm>
          <a:prstGeom prst="rect">
            <a:avLst/>
          </a:prstGeom>
          <a:noFill/>
          <a:ln w="31750">
            <a:solidFill>
              <a:srgbClr val="CC0000"/>
            </a:solidFill>
            <a:miter lim="800000"/>
            <a:headEnd/>
            <a:tailEnd/>
          </a:ln>
        </p:spPr>
        <p:txBody>
          <a:bodyPr wrap="none" anchor="ctr">
            <a:prstTxWarp prst="textNoShape">
              <a:avLst/>
            </a:prstTxWarp>
          </a:bodyPr>
          <a:lstStyle/>
          <a:p>
            <a:endParaRPr lang="en-US"/>
          </a:p>
        </p:txBody>
      </p:sp>
      <p:sp>
        <p:nvSpPr>
          <p:cNvPr id="83982" name="Line 23"/>
          <p:cNvSpPr>
            <a:spLocks noChangeShapeType="1"/>
          </p:cNvSpPr>
          <p:nvPr/>
        </p:nvSpPr>
        <p:spPr bwMode="auto">
          <a:xfrm>
            <a:off x="533400" y="1752600"/>
            <a:ext cx="457200" cy="609600"/>
          </a:xfrm>
          <a:prstGeom prst="line">
            <a:avLst/>
          </a:prstGeom>
          <a:noFill/>
          <a:ln w="44450">
            <a:solidFill>
              <a:schemeClr val="tx1"/>
            </a:solidFill>
            <a:round/>
            <a:headEnd/>
            <a:tailEnd/>
          </a:ln>
        </p:spPr>
        <p:txBody>
          <a:bodyPr>
            <a:prstTxWarp prst="textNoShape">
              <a:avLst/>
            </a:prstTxWarp>
          </a:bodyPr>
          <a:lstStyle/>
          <a:p>
            <a:endParaRPr lang="en-US"/>
          </a:p>
        </p:txBody>
      </p:sp>
      <p:sp>
        <p:nvSpPr>
          <p:cNvPr id="83983" name="Line 24"/>
          <p:cNvSpPr>
            <a:spLocks noChangeShapeType="1"/>
          </p:cNvSpPr>
          <p:nvPr/>
        </p:nvSpPr>
        <p:spPr bwMode="auto">
          <a:xfrm>
            <a:off x="1143000" y="5257800"/>
            <a:ext cx="457200" cy="609600"/>
          </a:xfrm>
          <a:prstGeom prst="line">
            <a:avLst/>
          </a:prstGeom>
          <a:noFill/>
          <a:ln w="44450">
            <a:solidFill>
              <a:schemeClr val="tx1"/>
            </a:solidFill>
            <a:round/>
            <a:headEnd/>
            <a:tailEnd/>
          </a:ln>
        </p:spPr>
        <p:txBody>
          <a:bodyPr>
            <a:prstTxWarp prst="textNoShape">
              <a:avLst/>
            </a:prstTxWarp>
          </a:bodyPr>
          <a:lstStyle/>
          <a:p>
            <a:endParaRPr lang="en-US"/>
          </a:p>
        </p:txBody>
      </p:sp>
      <p:grpSp>
        <p:nvGrpSpPr>
          <p:cNvPr id="4" name="Group 28"/>
          <p:cNvGrpSpPr>
            <a:grpSpLocks/>
          </p:cNvGrpSpPr>
          <p:nvPr/>
        </p:nvGrpSpPr>
        <p:grpSpPr bwMode="auto">
          <a:xfrm>
            <a:off x="2667000" y="2816225"/>
            <a:ext cx="4038600" cy="2289175"/>
            <a:chOff x="1680" y="1774"/>
            <a:chExt cx="2544" cy="1442"/>
          </a:xfrm>
        </p:grpSpPr>
        <p:grpSp>
          <p:nvGrpSpPr>
            <p:cNvPr id="5" name="Group 4"/>
            <p:cNvGrpSpPr>
              <a:grpSpLocks/>
            </p:cNvGrpSpPr>
            <p:nvPr/>
          </p:nvGrpSpPr>
          <p:grpSpPr bwMode="auto">
            <a:xfrm>
              <a:off x="1680" y="1774"/>
              <a:ext cx="2544" cy="1442"/>
              <a:chOff x="1536" y="1774"/>
              <a:chExt cx="2544" cy="1442"/>
            </a:xfrm>
          </p:grpSpPr>
          <p:sp>
            <p:nvSpPr>
              <p:cNvPr id="83989" name="Rectangle 5"/>
              <p:cNvSpPr>
                <a:spLocks noChangeArrowheads="1"/>
              </p:cNvSpPr>
              <p:nvPr/>
            </p:nvSpPr>
            <p:spPr bwMode="auto">
              <a:xfrm>
                <a:off x="1536" y="1824"/>
                <a:ext cx="2400" cy="1392"/>
              </a:xfrm>
              <a:prstGeom prst="rect">
                <a:avLst/>
              </a:prstGeom>
              <a:solidFill>
                <a:srgbClr val="FFFF99"/>
              </a:solidFill>
              <a:ln w="19050">
                <a:solidFill>
                  <a:schemeClr val="tx1"/>
                </a:solidFill>
                <a:miter lim="800000"/>
                <a:headEnd/>
                <a:tailEnd/>
              </a:ln>
            </p:spPr>
            <p:txBody>
              <a:bodyPr wrap="none" anchor="ctr">
                <a:prstTxWarp prst="textNoShape">
                  <a:avLst/>
                </a:prstTxWarp>
              </a:bodyPr>
              <a:lstStyle/>
              <a:p>
                <a:endParaRPr lang="en-US"/>
              </a:p>
            </p:txBody>
          </p:sp>
          <p:sp>
            <p:nvSpPr>
              <p:cNvPr id="83990" name="Rectangle 6"/>
              <p:cNvSpPr>
                <a:spLocks noChangeArrowheads="1"/>
              </p:cNvSpPr>
              <p:nvPr/>
            </p:nvSpPr>
            <p:spPr bwMode="auto">
              <a:xfrm>
                <a:off x="1584" y="1774"/>
                <a:ext cx="2496" cy="327"/>
              </a:xfrm>
              <a:prstGeom prst="rect">
                <a:avLst/>
              </a:prstGeom>
              <a:noFill/>
              <a:ln w="9525">
                <a:noFill/>
                <a:miter lim="800000"/>
                <a:headEnd/>
                <a:tailEnd/>
              </a:ln>
            </p:spPr>
            <p:txBody>
              <a:bodyPr>
                <a:prstTxWarp prst="textNoShape">
                  <a:avLst/>
                </a:prstTxWarp>
                <a:spAutoFit/>
              </a:bodyPr>
              <a:lstStyle/>
              <a:p>
                <a:endParaRPr lang="en-US" sz="2800" b="1" i="0">
                  <a:solidFill>
                    <a:schemeClr val="accent2"/>
                  </a:solidFill>
                </a:endParaRPr>
              </a:p>
            </p:txBody>
          </p:sp>
        </p:grpSp>
        <p:sp>
          <p:nvSpPr>
            <p:cNvPr id="83988" name="Rectangle 25"/>
            <p:cNvSpPr>
              <a:spLocks noChangeArrowheads="1"/>
            </p:cNvSpPr>
            <p:nvPr/>
          </p:nvSpPr>
          <p:spPr bwMode="auto">
            <a:xfrm>
              <a:off x="2019" y="1898"/>
              <a:ext cx="1245" cy="1210"/>
            </a:xfrm>
            <a:prstGeom prst="rect">
              <a:avLst/>
            </a:prstGeom>
            <a:noFill/>
            <a:ln w="9525">
              <a:noFill/>
              <a:miter lim="800000"/>
              <a:headEnd/>
              <a:tailEnd/>
            </a:ln>
          </p:spPr>
          <p:txBody>
            <a:bodyPr>
              <a:prstTxWarp prst="textNoShape">
                <a:avLst/>
              </a:prstTxWarp>
              <a:spAutoFit/>
            </a:bodyPr>
            <a:lstStyle/>
            <a:p>
              <a:r>
                <a:rPr lang="en-US" sz="2000" i="0"/>
                <a:t>Difference</a:t>
              </a:r>
            </a:p>
            <a:p>
              <a:r>
                <a:rPr lang="en-US" sz="2000" i="0"/>
                <a:t>   sense#1 </a:t>
              </a:r>
              <a:r>
                <a:rPr lang="en-US" sz="2000" i="0">
                  <a:solidFill>
                    <a:schemeClr val="accent2"/>
                  </a:solidFill>
                </a:rPr>
                <a:t>O</a:t>
              </a:r>
            </a:p>
            <a:p>
              <a:r>
                <a:rPr lang="en-US" sz="2000" i="0"/>
                <a:t>   sense#2 </a:t>
              </a:r>
              <a:r>
                <a:rPr lang="en-US" sz="2000" i="0">
                  <a:solidFill>
                    <a:schemeClr val="accent2"/>
                  </a:solidFill>
                </a:rPr>
                <a:t>O</a:t>
              </a:r>
            </a:p>
            <a:p>
              <a:r>
                <a:rPr lang="en-US" sz="2000" i="0"/>
                <a:t>   sense#3 </a:t>
              </a:r>
              <a:r>
                <a:rPr lang="en-US" sz="2000" i="0">
                  <a:solidFill>
                    <a:srgbClr val="990099"/>
                  </a:solidFill>
                </a:rPr>
                <a:t>S</a:t>
              </a:r>
            </a:p>
            <a:p>
              <a:r>
                <a:rPr lang="en-US" sz="2000" i="0"/>
                <a:t>   sense#4 </a:t>
              </a:r>
              <a:r>
                <a:rPr lang="en-US" sz="2000" i="0">
                  <a:solidFill>
                    <a:srgbClr val="990099"/>
                  </a:solidFill>
                </a:rPr>
                <a:t>S</a:t>
              </a:r>
            </a:p>
            <a:p>
              <a:r>
                <a:rPr lang="en-US" sz="2000" i="0"/>
                <a:t>   sense#5 </a:t>
              </a:r>
              <a:r>
                <a:rPr lang="en-US" sz="2000" i="0">
                  <a:solidFill>
                    <a:schemeClr val="accent2"/>
                  </a:solidFill>
                </a:rPr>
                <a:t>O</a:t>
              </a:r>
            </a:p>
          </p:txBody>
        </p:sp>
      </p:grpSp>
      <p:sp>
        <p:nvSpPr>
          <p:cNvPr id="83985" name="Rectangle 26"/>
          <p:cNvSpPr>
            <a:spLocks noChangeArrowheads="1"/>
          </p:cNvSpPr>
          <p:nvPr/>
        </p:nvSpPr>
        <p:spPr bwMode="auto">
          <a:xfrm>
            <a:off x="2895600" y="1524000"/>
            <a:ext cx="4824413" cy="822325"/>
          </a:xfrm>
          <a:prstGeom prst="rect">
            <a:avLst/>
          </a:prstGeom>
          <a:noFill/>
          <a:ln w="9525">
            <a:noFill/>
            <a:miter lim="800000"/>
            <a:headEnd/>
            <a:tailEnd/>
          </a:ln>
        </p:spPr>
        <p:txBody>
          <a:bodyPr wrap="none">
            <a:prstTxWarp prst="textNoShape">
              <a:avLst/>
            </a:prstTxWarp>
            <a:spAutoFit/>
          </a:bodyPr>
          <a:lstStyle/>
          <a:p>
            <a:r>
              <a:rPr lang="en-US" i="0"/>
              <a:t>“There are many </a:t>
            </a:r>
            <a:r>
              <a:rPr lang="en-US" i="0">
                <a:solidFill>
                  <a:schemeClr val="accent2"/>
                </a:solidFill>
              </a:rPr>
              <a:t>differences</a:t>
            </a:r>
            <a:r>
              <a:rPr lang="en-US" i="0"/>
              <a:t> between </a:t>
            </a:r>
          </a:p>
          <a:p>
            <a:r>
              <a:rPr lang="en-US" i="0"/>
              <a:t>  African and Asian elephants.”</a:t>
            </a:r>
          </a:p>
        </p:txBody>
      </p:sp>
      <p:sp>
        <p:nvSpPr>
          <p:cNvPr id="83986" name="Rectangle 27"/>
          <p:cNvSpPr>
            <a:spLocks noChangeArrowheads="1"/>
          </p:cNvSpPr>
          <p:nvPr/>
        </p:nvSpPr>
        <p:spPr bwMode="auto">
          <a:xfrm>
            <a:off x="2362200" y="5867400"/>
            <a:ext cx="5435600" cy="822325"/>
          </a:xfrm>
          <a:prstGeom prst="rect">
            <a:avLst/>
          </a:prstGeom>
          <a:noFill/>
          <a:ln w="9525">
            <a:noFill/>
            <a:miter lim="800000"/>
            <a:headEnd/>
            <a:tailEnd/>
          </a:ln>
        </p:spPr>
        <p:txBody>
          <a:bodyPr wrap="none">
            <a:prstTxWarp prst="textNoShape">
              <a:avLst/>
            </a:prstTxWarp>
            <a:spAutoFit/>
          </a:bodyPr>
          <a:lstStyle/>
          <a:p>
            <a:r>
              <a:rPr lang="en-US" i="0"/>
              <a:t>“Their </a:t>
            </a:r>
            <a:r>
              <a:rPr lang="en-US" i="0">
                <a:solidFill>
                  <a:srgbClr val="990099"/>
                </a:solidFill>
              </a:rPr>
              <a:t>differences </a:t>
            </a:r>
            <a:r>
              <a:rPr lang="en-US" i="0">
                <a:solidFill>
                  <a:schemeClr val="tx1"/>
                </a:solidFill>
              </a:rPr>
              <a:t>only grew as they spent </a:t>
            </a:r>
          </a:p>
          <a:p>
            <a:r>
              <a:rPr lang="en-US" i="0">
                <a:solidFill>
                  <a:schemeClr val="tx1"/>
                </a:solidFill>
              </a:rPr>
              <a:t>  more time together …”</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dirty="0"/>
              <a:t>SWSD </a:t>
            </a:r>
            <a:r>
              <a:rPr lang="en-US" sz="2400" dirty="0" err="1">
                <a:solidFill>
                  <a:srgbClr val="990099"/>
                </a:solidFill>
              </a:rPr>
              <a:t>Akkaya</a:t>
            </a:r>
            <a:r>
              <a:rPr lang="en-US" sz="2400" dirty="0">
                <a:solidFill>
                  <a:srgbClr val="990099"/>
                </a:solidFill>
              </a:rPr>
              <a:t>, Wiebe, </a:t>
            </a:r>
            <a:r>
              <a:rPr lang="en-US" sz="2400" dirty="0" err="1">
                <a:solidFill>
                  <a:srgbClr val="990099"/>
                </a:solidFill>
              </a:rPr>
              <a:t>Mihalcea</a:t>
            </a:r>
            <a:r>
              <a:rPr lang="en-US" sz="2400" dirty="0" smtClean="0">
                <a:solidFill>
                  <a:srgbClr val="990099"/>
                </a:solidFill>
              </a:rPr>
              <a:t> 2009</a:t>
            </a:r>
            <a:endParaRPr lang="en-US" sz="2400" dirty="0">
              <a:solidFill>
                <a:srgbClr val="990099"/>
              </a:solidFill>
            </a:endParaRPr>
          </a:p>
        </p:txBody>
      </p:sp>
      <p:sp>
        <p:nvSpPr>
          <p:cNvPr id="86019" name="Rectangle 3"/>
          <p:cNvSpPr>
            <a:spLocks noGrp="1" noChangeArrowheads="1"/>
          </p:cNvSpPr>
          <p:nvPr>
            <p:ph type="body" idx="1"/>
          </p:nvPr>
        </p:nvSpPr>
        <p:spPr/>
        <p:txBody>
          <a:bodyPr/>
          <a:lstStyle/>
          <a:p>
            <a:r>
              <a:rPr lang="en-US"/>
              <a:t>SWSD Performance is well above baseline and the performance of full WSD</a:t>
            </a:r>
          </a:p>
          <a:p>
            <a:pPr lvl="1"/>
            <a:r>
              <a:rPr lang="en-US">
                <a:solidFill>
                  <a:srgbClr val="990099"/>
                </a:solidFill>
              </a:rPr>
              <a:t>SWSD is a feasible variant of WSD</a:t>
            </a:r>
          </a:p>
          <a:p>
            <a:pPr lvl="1"/>
            <a:r>
              <a:rPr lang="en-US">
                <a:solidFill>
                  <a:schemeClr val="accent2"/>
                </a:solidFill>
              </a:rPr>
              <a:t>Subjectivity provides a natural course-grained sense grouping</a:t>
            </a:r>
          </a:p>
          <a:p>
            <a:endParaRPr lang="en-US">
              <a:solidFill>
                <a:schemeClr val="accent2"/>
              </a:solidFill>
            </a:endParaRPr>
          </a:p>
          <a:p>
            <a:pPr lvl="1"/>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SWSD in Subjectivity Tagging</a:t>
            </a:r>
          </a:p>
        </p:txBody>
      </p:sp>
      <p:sp>
        <p:nvSpPr>
          <p:cNvPr id="88067" name="Rectangle 3"/>
          <p:cNvSpPr>
            <a:spLocks noGrp="1" noChangeArrowheads="1"/>
          </p:cNvSpPr>
          <p:nvPr>
            <p:ph type="body" idx="1"/>
          </p:nvPr>
        </p:nvSpPr>
        <p:spPr/>
        <p:txBody>
          <a:bodyPr/>
          <a:lstStyle/>
          <a:p>
            <a:endParaRPr lang="en-US"/>
          </a:p>
          <a:p>
            <a:r>
              <a:rPr lang="en-US">
                <a:solidFill>
                  <a:schemeClr val="accent2"/>
                </a:solidFill>
              </a:rPr>
              <a:t>SWSD exploited to improve performance of subjectivity analysis systems</a:t>
            </a:r>
          </a:p>
          <a:p>
            <a:r>
              <a:rPr lang="en-US">
                <a:solidFill>
                  <a:schemeClr val="accent2"/>
                </a:solidFill>
              </a:rPr>
              <a:t>Both S/O and Pos/Neg/Neutral classifiers</a:t>
            </a:r>
          </a:p>
          <a:p>
            <a:endParaRPr lang="en-US">
              <a:solidFill>
                <a:schemeClr val="accent2"/>
              </a:solidFill>
            </a:endParaRPr>
          </a:p>
          <a:p>
            <a:endParaRPr lang="en-US" i="1">
              <a:solidFill>
                <a:srgbClr val="990099"/>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9090" name="Rectangle 3"/>
          <p:cNvSpPr>
            <a:spLocks noChangeArrowheads="1"/>
          </p:cNvSpPr>
          <p:nvPr/>
        </p:nvSpPr>
        <p:spPr bwMode="auto">
          <a:xfrm>
            <a:off x="6629400" y="3429000"/>
            <a:ext cx="1828800" cy="1066800"/>
          </a:xfrm>
          <a:prstGeom prst="rect">
            <a:avLst/>
          </a:prstGeom>
          <a:solidFill>
            <a:srgbClr val="CCFFFF"/>
          </a:solidFill>
          <a:ln w="9525">
            <a:solidFill>
              <a:schemeClr val="tx1"/>
            </a:solidFill>
            <a:miter lim="800000"/>
            <a:headEnd/>
            <a:tailEnd/>
          </a:ln>
        </p:spPr>
        <p:txBody>
          <a:bodyPr wrap="none" anchor="ctr">
            <a:prstTxWarp prst="textNoShape">
              <a:avLst/>
            </a:prstTxWarp>
          </a:bodyPr>
          <a:lstStyle/>
          <a:p>
            <a:endParaRPr lang="en-US"/>
          </a:p>
        </p:txBody>
      </p:sp>
      <p:sp>
        <p:nvSpPr>
          <p:cNvPr id="89091" name="Rectangle 4"/>
          <p:cNvSpPr>
            <a:spLocks noGrp="1" noChangeArrowheads="1"/>
          </p:cNvSpPr>
          <p:nvPr>
            <p:ph type="title"/>
          </p:nvPr>
        </p:nvSpPr>
        <p:spPr>
          <a:xfrm>
            <a:off x="381000" y="152400"/>
            <a:ext cx="7766050" cy="1098550"/>
          </a:xfrm>
        </p:spPr>
        <p:txBody>
          <a:bodyPr/>
          <a:lstStyle/>
          <a:p>
            <a:r>
              <a:rPr lang="en-US"/>
              <a:t>Sentiment Analysis using </a:t>
            </a:r>
            <a:r>
              <a:rPr lang="en-US">
                <a:solidFill>
                  <a:schemeClr val="accent2"/>
                </a:solidFill>
              </a:rPr>
              <a:t>SWSD</a:t>
            </a:r>
          </a:p>
        </p:txBody>
      </p:sp>
      <p:sp>
        <p:nvSpPr>
          <p:cNvPr id="89092" name="Text Box 5"/>
          <p:cNvSpPr txBox="1">
            <a:spLocks noChangeArrowheads="1"/>
          </p:cNvSpPr>
          <p:nvPr/>
        </p:nvSpPr>
        <p:spPr bwMode="auto">
          <a:xfrm>
            <a:off x="6934200" y="3505200"/>
            <a:ext cx="1116013" cy="822325"/>
          </a:xfrm>
          <a:prstGeom prst="rect">
            <a:avLst/>
          </a:prstGeom>
          <a:noFill/>
          <a:ln w="9525">
            <a:noFill/>
            <a:miter lim="800000"/>
            <a:headEnd/>
            <a:tailEnd/>
          </a:ln>
        </p:spPr>
        <p:txBody>
          <a:bodyPr wrap="none">
            <a:prstTxWarp prst="textNoShape">
              <a:avLst/>
            </a:prstTxWarp>
            <a:spAutoFit/>
          </a:bodyPr>
          <a:lstStyle/>
          <a:p>
            <a:pPr algn="ctr"/>
            <a:r>
              <a:rPr lang="en-US" b="1" i="0">
                <a:solidFill>
                  <a:srgbClr val="CC0000"/>
                </a:solidFill>
              </a:rPr>
              <a:t>SWSD</a:t>
            </a:r>
          </a:p>
          <a:p>
            <a:pPr algn="ctr"/>
            <a:r>
              <a:rPr lang="en-US" b="1" i="0">
                <a:solidFill>
                  <a:srgbClr val="CC0000"/>
                </a:solidFill>
              </a:rPr>
              <a:t>System</a:t>
            </a:r>
          </a:p>
        </p:txBody>
      </p:sp>
      <p:grpSp>
        <p:nvGrpSpPr>
          <p:cNvPr id="2" name="Group 7"/>
          <p:cNvGrpSpPr>
            <a:grpSpLocks/>
          </p:cNvGrpSpPr>
          <p:nvPr/>
        </p:nvGrpSpPr>
        <p:grpSpPr bwMode="auto">
          <a:xfrm>
            <a:off x="6716713" y="2362200"/>
            <a:ext cx="2305050" cy="914400"/>
            <a:chOff x="4231" y="1488"/>
            <a:chExt cx="1452" cy="576"/>
          </a:xfrm>
        </p:grpSpPr>
        <p:sp>
          <p:nvSpPr>
            <p:cNvPr id="89111" name="Text Box 8"/>
            <p:cNvSpPr txBox="1">
              <a:spLocks noChangeArrowheads="1"/>
            </p:cNvSpPr>
            <p:nvPr/>
          </p:nvSpPr>
          <p:spPr bwMode="auto">
            <a:xfrm>
              <a:off x="4231" y="1488"/>
              <a:ext cx="1452" cy="288"/>
            </a:xfrm>
            <a:prstGeom prst="rect">
              <a:avLst/>
            </a:prstGeom>
            <a:noFill/>
            <a:ln w="9525">
              <a:noFill/>
              <a:miter lim="800000"/>
              <a:headEnd/>
              <a:tailEnd/>
            </a:ln>
          </p:spPr>
          <p:txBody>
            <a:bodyPr wrap="none">
              <a:prstTxWarp prst="textNoShape">
                <a:avLst/>
              </a:prstTxWarp>
              <a:spAutoFit/>
            </a:bodyPr>
            <a:lstStyle/>
            <a:p>
              <a:r>
                <a:rPr lang="en-US" b="1" i="0">
                  <a:solidFill>
                    <a:schemeClr val="accent2"/>
                  </a:solidFill>
                </a:rPr>
                <a:t>Sense O {1, 2, 5}</a:t>
              </a:r>
            </a:p>
          </p:txBody>
        </p:sp>
        <p:sp>
          <p:nvSpPr>
            <p:cNvPr id="89112" name="Line 9"/>
            <p:cNvSpPr>
              <a:spLocks noChangeShapeType="1"/>
            </p:cNvSpPr>
            <p:nvPr/>
          </p:nvSpPr>
          <p:spPr bwMode="auto">
            <a:xfrm flipV="1">
              <a:off x="4752" y="1728"/>
              <a:ext cx="0" cy="336"/>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grpSp>
      <p:grpSp>
        <p:nvGrpSpPr>
          <p:cNvPr id="3" name="Group 10"/>
          <p:cNvGrpSpPr>
            <a:grpSpLocks/>
          </p:cNvGrpSpPr>
          <p:nvPr/>
        </p:nvGrpSpPr>
        <p:grpSpPr bwMode="auto">
          <a:xfrm>
            <a:off x="6935788" y="4572000"/>
            <a:ext cx="1857375" cy="1447800"/>
            <a:chOff x="4369" y="2880"/>
            <a:chExt cx="1170" cy="912"/>
          </a:xfrm>
        </p:grpSpPr>
        <p:sp>
          <p:nvSpPr>
            <p:cNvPr id="89109" name="Text Box 11"/>
            <p:cNvSpPr txBox="1">
              <a:spLocks noChangeArrowheads="1"/>
            </p:cNvSpPr>
            <p:nvPr/>
          </p:nvSpPr>
          <p:spPr bwMode="auto">
            <a:xfrm>
              <a:off x="4369" y="3504"/>
              <a:ext cx="1170" cy="288"/>
            </a:xfrm>
            <a:prstGeom prst="rect">
              <a:avLst/>
            </a:prstGeom>
            <a:noFill/>
            <a:ln w="9525">
              <a:noFill/>
              <a:miter lim="800000"/>
              <a:headEnd/>
              <a:tailEnd/>
            </a:ln>
          </p:spPr>
          <p:txBody>
            <a:bodyPr wrap="none">
              <a:prstTxWarp prst="textNoShape">
                <a:avLst/>
              </a:prstTxWarp>
              <a:spAutoFit/>
            </a:bodyPr>
            <a:lstStyle/>
            <a:p>
              <a:r>
                <a:rPr lang="en-US" b="1" i="0">
                  <a:solidFill>
                    <a:srgbClr val="990099"/>
                  </a:solidFill>
                </a:rPr>
                <a:t>Sense S {3,4}</a:t>
              </a:r>
            </a:p>
          </p:txBody>
        </p:sp>
        <p:sp>
          <p:nvSpPr>
            <p:cNvPr id="89110" name="Line 12"/>
            <p:cNvSpPr>
              <a:spLocks noChangeShapeType="1"/>
            </p:cNvSpPr>
            <p:nvPr/>
          </p:nvSpPr>
          <p:spPr bwMode="auto">
            <a:xfrm>
              <a:off x="4752" y="2880"/>
              <a:ext cx="0" cy="624"/>
            </a:xfrm>
            <a:prstGeom prst="line">
              <a:avLst/>
            </a:prstGeom>
            <a:noFill/>
            <a:ln w="9525">
              <a:solidFill>
                <a:schemeClr val="tx1"/>
              </a:solidFill>
              <a:round/>
              <a:headEnd/>
              <a:tailEnd type="triangle" w="lg" len="med"/>
            </a:ln>
          </p:spPr>
          <p:txBody>
            <a:bodyPr>
              <a:prstTxWarp prst="textNoShape">
                <a:avLst/>
              </a:prstTxWarp>
            </a:bodyPr>
            <a:lstStyle/>
            <a:p>
              <a:endParaRPr lang="en-US"/>
            </a:p>
          </p:txBody>
        </p:sp>
      </p:grpSp>
      <p:sp>
        <p:nvSpPr>
          <p:cNvPr id="89095" name="Line 14"/>
          <p:cNvSpPr>
            <a:spLocks noChangeShapeType="1"/>
          </p:cNvSpPr>
          <p:nvPr/>
        </p:nvSpPr>
        <p:spPr bwMode="auto">
          <a:xfrm flipH="1" flipV="1">
            <a:off x="2209800" y="2362200"/>
            <a:ext cx="4572000" cy="228600"/>
          </a:xfrm>
          <a:prstGeom prst="line">
            <a:avLst/>
          </a:prstGeom>
          <a:noFill/>
          <a:ln w="44450">
            <a:solidFill>
              <a:srgbClr val="CC0000"/>
            </a:solidFill>
            <a:round/>
            <a:headEnd/>
            <a:tailEnd type="triangle" w="lg" len="med"/>
          </a:ln>
        </p:spPr>
        <p:txBody>
          <a:bodyPr>
            <a:prstTxWarp prst="textNoShape">
              <a:avLst/>
            </a:prstTxWarp>
          </a:bodyPr>
          <a:lstStyle/>
          <a:p>
            <a:endParaRPr lang="en-US"/>
          </a:p>
        </p:txBody>
      </p:sp>
      <p:grpSp>
        <p:nvGrpSpPr>
          <p:cNvPr id="4" name="Group 20"/>
          <p:cNvGrpSpPr>
            <a:grpSpLocks/>
          </p:cNvGrpSpPr>
          <p:nvPr/>
        </p:nvGrpSpPr>
        <p:grpSpPr bwMode="auto">
          <a:xfrm>
            <a:off x="2667000" y="2816225"/>
            <a:ext cx="4038600" cy="2289175"/>
            <a:chOff x="1680" y="1774"/>
            <a:chExt cx="2544" cy="1442"/>
          </a:xfrm>
        </p:grpSpPr>
        <p:grpSp>
          <p:nvGrpSpPr>
            <p:cNvPr id="5" name="Group 21"/>
            <p:cNvGrpSpPr>
              <a:grpSpLocks/>
            </p:cNvGrpSpPr>
            <p:nvPr/>
          </p:nvGrpSpPr>
          <p:grpSpPr bwMode="auto">
            <a:xfrm>
              <a:off x="1680" y="1774"/>
              <a:ext cx="2544" cy="1442"/>
              <a:chOff x="1536" y="1774"/>
              <a:chExt cx="2544" cy="1442"/>
            </a:xfrm>
          </p:grpSpPr>
          <p:sp>
            <p:nvSpPr>
              <p:cNvPr id="89107" name="Rectangle 22"/>
              <p:cNvSpPr>
                <a:spLocks noChangeArrowheads="1"/>
              </p:cNvSpPr>
              <p:nvPr/>
            </p:nvSpPr>
            <p:spPr bwMode="auto">
              <a:xfrm>
                <a:off x="1536" y="1824"/>
                <a:ext cx="2400" cy="1392"/>
              </a:xfrm>
              <a:prstGeom prst="rect">
                <a:avLst/>
              </a:prstGeom>
              <a:solidFill>
                <a:srgbClr val="FFFF99"/>
              </a:solidFill>
              <a:ln w="19050">
                <a:solidFill>
                  <a:schemeClr val="tx1"/>
                </a:solidFill>
                <a:miter lim="800000"/>
                <a:headEnd/>
                <a:tailEnd/>
              </a:ln>
            </p:spPr>
            <p:txBody>
              <a:bodyPr wrap="none" anchor="ctr">
                <a:prstTxWarp prst="textNoShape">
                  <a:avLst/>
                </a:prstTxWarp>
              </a:bodyPr>
              <a:lstStyle/>
              <a:p>
                <a:endParaRPr lang="en-US"/>
              </a:p>
            </p:txBody>
          </p:sp>
          <p:sp>
            <p:nvSpPr>
              <p:cNvPr id="89108" name="Rectangle 23"/>
              <p:cNvSpPr>
                <a:spLocks noChangeArrowheads="1"/>
              </p:cNvSpPr>
              <p:nvPr/>
            </p:nvSpPr>
            <p:spPr bwMode="auto">
              <a:xfrm>
                <a:off x="1584" y="1774"/>
                <a:ext cx="2496" cy="327"/>
              </a:xfrm>
              <a:prstGeom prst="rect">
                <a:avLst/>
              </a:prstGeom>
              <a:noFill/>
              <a:ln w="9525">
                <a:noFill/>
                <a:miter lim="800000"/>
                <a:headEnd/>
                <a:tailEnd/>
              </a:ln>
            </p:spPr>
            <p:txBody>
              <a:bodyPr>
                <a:prstTxWarp prst="textNoShape">
                  <a:avLst/>
                </a:prstTxWarp>
                <a:spAutoFit/>
              </a:bodyPr>
              <a:lstStyle/>
              <a:p>
                <a:endParaRPr lang="en-US" sz="2800" b="1" i="0">
                  <a:solidFill>
                    <a:schemeClr val="accent2"/>
                  </a:solidFill>
                </a:endParaRPr>
              </a:p>
            </p:txBody>
          </p:sp>
        </p:grpSp>
        <p:sp>
          <p:nvSpPr>
            <p:cNvPr id="89106" name="Rectangle 24"/>
            <p:cNvSpPr>
              <a:spLocks noChangeArrowheads="1"/>
            </p:cNvSpPr>
            <p:nvPr/>
          </p:nvSpPr>
          <p:spPr bwMode="auto">
            <a:xfrm>
              <a:off x="2019" y="1898"/>
              <a:ext cx="1245" cy="1210"/>
            </a:xfrm>
            <a:prstGeom prst="rect">
              <a:avLst/>
            </a:prstGeom>
            <a:noFill/>
            <a:ln w="9525">
              <a:noFill/>
              <a:miter lim="800000"/>
              <a:headEnd/>
              <a:tailEnd/>
            </a:ln>
          </p:spPr>
          <p:txBody>
            <a:bodyPr>
              <a:prstTxWarp prst="textNoShape">
                <a:avLst/>
              </a:prstTxWarp>
              <a:spAutoFit/>
            </a:bodyPr>
            <a:lstStyle/>
            <a:p>
              <a:r>
                <a:rPr lang="en-US" sz="2000" i="0"/>
                <a:t>Difference</a:t>
              </a:r>
            </a:p>
            <a:p>
              <a:r>
                <a:rPr lang="en-US" sz="2000" i="0"/>
                <a:t>   sense#1 </a:t>
              </a:r>
              <a:r>
                <a:rPr lang="en-US" sz="2000" i="0">
                  <a:solidFill>
                    <a:schemeClr val="accent2"/>
                  </a:solidFill>
                </a:rPr>
                <a:t>O</a:t>
              </a:r>
            </a:p>
            <a:p>
              <a:r>
                <a:rPr lang="en-US" sz="2000" i="0"/>
                <a:t>   sense#2 </a:t>
              </a:r>
              <a:r>
                <a:rPr lang="en-US" sz="2000" i="0">
                  <a:solidFill>
                    <a:schemeClr val="accent2"/>
                  </a:solidFill>
                </a:rPr>
                <a:t>O</a:t>
              </a:r>
            </a:p>
            <a:p>
              <a:r>
                <a:rPr lang="en-US" sz="2000" i="0"/>
                <a:t>   sense#3 </a:t>
              </a:r>
              <a:r>
                <a:rPr lang="en-US" sz="2000" i="0">
                  <a:solidFill>
                    <a:srgbClr val="990099"/>
                  </a:solidFill>
                </a:rPr>
                <a:t>S</a:t>
              </a:r>
            </a:p>
            <a:p>
              <a:r>
                <a:rPr lang="en-US" sz="2000" i="0"/>
                <a:t>   sense#4 </a:t>
              </a:r>
              <a:r>
                <a:rPr lang="en-US" sz="2000" i="0">
                  <a:solidFill>
                    <a:srgbClr val="990099"/>
                  </a:solidFill>
                </a:rPr>
                <a:t>S</a:t>
              </a:r>
            </a:p>
            <a:p>
              <a:r>
                <a:rPr lang="en-US" sz="2000" i="0"/>
                <a:t>   sense#5 </a:t>
              </a:r>
              <a:r>
                <a:rPr lang="en-US" sz="2000" i="0">
                  <a:solidFill>
                    <a:schemeClr val="accent2"/>
                  </a:solidFill>
                </a:rPr>
                <a:t>O</a:t>
              </a:r>
            </a:p>
          </p:txBody>
        </p:sp>
      </p:grpSp>
      <p:sp>
        <p:nvSpPr>
          <p:cNvPr id="89097" name="Rectangle 25"/>
          <p:cNvSpPr>
            <a:spLocks noChangeArrowheads="1"/>
          </p:cNvSpPr>
          <p:nvPr/>
        </p:nvSpPr>
        <p:spPr bwMode="auto">
          <a:xfrm>
            <a:off x="2895600" y="1524000"/>
            <a:ext cx="4824413" cy="822325"/>
          </a:xfrm>
          <a:prstGeom prst="rect">
            <a:avLst/>
          </a:prstGeom>
          <a:noFill/>
          <a:ln w="9525">
            <a:noFill/>
            <a:miter lim="800000"/>
            <a:headEnd/>
            <a:tailEnd/>
          </a:ln>
        </p:spPr>
        <p:txBody>
          <a:bodyPr wrap="none">
            <a:prstTxWarp prst="textNoShape">
              <a:avLst/>
            </a:prstTxWarp>
            <a:spAutoFit/>
          </a:bodyPr>
          <a:lstStyle/>
          <a:p>
            <a:r>
              <a:rPr lang="en-US" i="0"/>
              <a:t>“There are many </a:t>
            </a:r>
            <a:r>
              <a:rPr lang="en-US" i="0">
                <a:solidFill>
                  <a:schemeClr val="accent2"/>
                </a:solidFill>
              </a:rPr>
              <a:t>differences</a:t>
            </a:r>
            <a:r>
              <a:rPr lang="en-US" i="0"/>
              <a:t> between </a:t>
            </a:r>
          </a:p>
          <a:p>
            <a:r>
              <a:rPr lang="en-US" i="0"/>
              <a:t>  African and Asian elephants.”</a:t>
            </a:r>
          </a:p>
        </p:txBody>
      </p:sp>
      <p:sp>
        <p:nvSpPr>
          <p:cNvPr id="89098" name="Rectangle 26"/>
          <p:cNvSpPr>
            <a:spLocks noChangeArrowheads="1"/>
          </p:cNvSpPr>
          <p:nvPr/>
        </p:nvSpPr>
        <p:spPr bwMode="auto">
          <a:xfrm>
            <a:off x="2362200" y="5867400"/>
            <a:ext cx="5435600" cy="822325"/>
          </a:xfrm>
          <a:prstGeom prst="rect">
            <a:avLst/>
          </a:prstGeom>
          <a:noFill/>
          <a:ln w="9525">
            <a:noFill/>
            <a:miter lim="800000"/>
            <a:headEnd/>
            <a:tailEnd/>
          </a:ln>
        </p:spPr>
        <p:txBody>
          <a:bodyPr wrap="none">
            <a:prstTxWarp prst="textNoShape">
              <a:avLst/>
            </a:prstTxWarp>
            <a:spAutoFit/>
          </a:bodyPr>
          <a:lstStyle/>
          <a:p>
            <a:r>
              <a:rPr lang="en-US" i="0"/>
              <a:t>“Their </a:t>
            </a:r>
            <a:r>
              <a:rPr lang="en-US" i="0">
                <a:solidFill>
                  <a:srgbClr val="990099"/>
                </a:solidFill>
              </a:rPr>
              <a:t>differences </a:t>
            </a:r>
            <a:r>
              <a:rPr lang="en-US" i="0">
                <a:solidFill>
                  <a:schemeClr val="tx1"/>
                </a:solidFill>
              </a:rPr>
              <a:t>only grew as they spent </a:t>
            </a:r>
          </a:p>
          <a:p>
            <a:r>
              <a:rPr lang="en-US" i="0">
                <a:solidFill>
                  <a:schemeClr val="tx1"/>
                </a:solidFill>
              </a:rPr>
              <a:t>  more time together …”</a:t>
            </a:r>
          </a:p>
        </p:txBody>
      </p:sp>
      <p:sp>
        <p:nvSpPr>
          <p:cNvPr id="1039387" name="AutoShape 27"/>
          <p:cNvSpPr>
            <a:spLocks noChangeArrowheads="1"/>
          </p:cNvSpPr>
          <p:nvPr/>
        </p:nvSpPr>
        <p:spPr bwMode="auto">
          <a:xfrm>
            <a:off x="7696200" y="1524000"/>
            <a:ext cx="457200" cy="457200"/>
          </a:xfrm>
          <a:prstGeom prst="star5">
            <a:avLst/>
          </a:prstGeom>
          <a:solidFill>
            <a:srgbClr val="FF0000"/>
          </a:solidFill>
          <a:ln w="9525">
            <a:noFill/>
            <a:miter lim="800000"/>
            <a:headEnd/>
            <a:tailEnd/>
          </a:ln>
          <a:effectLst/>
        </p:spPr>
        <p:txBody>
          <a:bodyPr wrap="none" anchor="ctr">
            <a:prstTxWarp prst="textNoShape">
              <a:avLst/>
            </a:prstTxWarp>
          </a:bodyPr>
          <a:lstStyle/>
          <a:p>
            <a:pPr>
              <a:defRPr/>
            </a:pPr>
            <a:endParaRPr lang="en-US"/>
          </a:p>
        </p:txBody>
      </p:sp>
      <p:grpSp>
        <p:nvGrpSpPr>
          <p:cNvPr id="6" name="Group 32"/>
          <p:cNvGrpSpPr>
            <a:grpSpLocks/>
          </p:cNvGrpSpPr>
          <p:nvPr/>
        </p:nvGrpSpPr>
        <p:grpSpPr bwMode="auto">
          <a:xfrm>
            <a:off x="304800" y="1524000"/>
            <a:ext cx="1905000" cy="4724400"/>
            <a:chOff x="192" y="960"/>
            <a:chExt cx="1200" cy="2976"/>
          </a:xfrm>
        </p:grpSpPr>
        <p:sp>
          <p:nvSpPr>
            <p:cNvPr id="89101" name="Rectangle 2"/>
            <p:cNvSpPr>
              <a:spLocks noChangeArrowheads="1"/>
            </p:cNvSpPr>
            <p:nvPr/>
          </p:nvSpPr>
          <p:spPr bwMode="auto">
            <a:xfrm>
              <a:off x="192" y="960"/>
              <a:ext cx="1200" cy="2976"/>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algn="ctr"/>
              <a:r>
                <a:rPr lang="en-US" b="1" i="0">
                  <a:solidFill>
                    <a:srgbClr val="CC0000"/>
                  </a:solidFill>
                </a:rPr>
                <a:t>Sentiment </a:t>
              </a:r>
            </a:p>
            <a:p>
              <a:pPr algn="ctr"/>
              <a:r>
                <a:rPr lang="en-US" b="1" i="0">
                  <a:solidFill>
                    <a:srgbClr val="CC0000"/>
                  </a:solidFill>
                </a:rPr>
                <a:t>Classifier</a:t>
              </a:r>
            </a:p>
          </p:txBody>
        </p:sp>
        <p:sp>
          <p:nvSpPr>
            <p:cNvPr id="89102" name="Rectangle 17"/>
            <p:cNvSpPr>
              <a:spLocks noChangeArrowheads="1"/>
            </p:cNvSpPr>
            <p:nvPr/>
          </p:nvSpPr>
          <p:spPr bwMode="auto">
            <a:xfrm>
              <a:off x="336" y="1392"/>
              <a:ext cx="864" cy="192"/>
            </a:xfrm>
            <a:prstGeom prst="rect">
              <a:avLst/>
            </a:prstGeom>
            <a:noFill/>
            <a:ln w="31750">
              <a:solidFill>
                <a:srgbClr val="CC0000"/>
              </a:solidFill>
              <a:miter lim="800000"/>
              <a:headEnd/>
              <a:tailEnd/>
            </a:ln>
          </p:spPr>
          <p:txBody>
            <a:bodyPr wrap="none" anchor="ctr">
              <a:prstTxWarp prst="textNoShape">
                <a:avLst/>
              </a:prstTxWarp>
            </a:bodyPr>
            <a:lstStyle/>
            <a:p>
              <a:endParaRPr lang="en-US"/>
            </a:p>
          </p:txBody>
        </p:sp>
        <p:sp>
          <p:nvSpPr>
            <p:cNvPr id="89103" name="Text Box 28"/>
            <p:cNvSpPr txBox="1">
              <a:spLocks noChangeArrowheads="1"/>
            </p:cNvSpPr>
            <p:nvPr/>
          </p:nvSpPr>
          <p:spPr bwMode="auto">
            <a:xfrm>
              <a:off x="336" y="1104"/>
              <a:ext cx="916" cy="518"/>
            </a:xfrm>
            <a:prstGeom prst="rect">
              <a:avLst/>
            </a:prstGeom>
            <a:noFill/>
            <a:ln w="9525">
              <a:noFill/>
              <a:miter lim="800000"/>
              <a:headEnd/>
              <a:tailEnd/>
            </a:ln>
          </p:spPr>
          <p:txBody>
            <a:bodyPr wrap="none">
              <a:prstTxWarp prst="textNoShape">
                <a:avLst/>
              </a:prstTxWarp>
              <a:spAutoFit/>
            </a:bodyPr>
            <a:lstStyle/>
            <a:p>
              <a:r>
                <a:rPr lang="en-US" b="1" i="0">
                  <a:solidFill>
                    <a:schemeClr val="tx1"/>
                  </a:solidFill>
                </a:rPr>
                <a:t>Pos, Neg, </a:t>
              </a:r>
            </a:p>
            <a:p>
              <a:r>
                <a:rPr lang="en-US" b="1" i="0">
                  <a:solidFill>
                    <a:schemeClr val="tx1"/>
                  </a:solidFill>
                </a:rPr>
                <a:t>Neutral?</a:t>
              </a:r>
            </a:p>
          </p:txBody>
        </p:sp>
        <p:sp>
          <p:nvSpPr>
            <p:cNvPr id="89104" name="Text Box 30"/>
            <p:cNvSpPr txBox="1">
              <a:spLocks noChangeArrowheads="1"/>
            </p:cNvSpPr>
            <p:nvPr/>
          </p:nvSpPr>
          <p:spPr bwMode="auto">
            <a:xfrm>
              <a:off x="336" y="3216"/>
              <a:ext cx="916" cy="518"/>
            </a:xfrm>
            <a:prstGeom prst="rect">
              <a:avLst/>
            </a:prstGeom>
            <a:noFill/>
            <a:ln w="9525">
              <a:noFill/>
              <a:miter lim="800000"/>
              <a:headEnd/>
              <a:tailEnd/>
            </a:ln>
          </p:spPr>
          <p:txBody>
            <a:bodyPr wrap="none">
              <a:prstTxWarp prst="textNoShape">
                <a:avLst/>
              </a:prstTxWarp>
              <a:spAutoFit/>
            </a:bodyPr>
            <a:lstStyle/>
            <a:p>
              <a:r>
                <a:rPr lang="en-US" b="1" i="0">
                  <a:solidFill>
                    <a:schemeClr val="tx1"/>
                  </a:solidFill>
                </a:rPr>
                <a:t>Pos, Neg, </a:t>
              </a:r>
            </a:p>
            <a:p>
              <a:r>
                <a:rPr lang="en-US" b="1" i="0">
                  <a:solidFill>
                    <a:schemeClr val="tx1"/>
                  </a:solidFill>
                </a:rPr>
                <a:t>Neutral?</a:t>
              </a:r>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Examples of Subjective Expressions</a:t>
            </a:r>
          </a:p>
        </p:txBody>
      </p:sp>
      <p:sp>
        <p:nvSpPr>
          <p:cNvPr id="21507" name="Rectangle 3"/>
          <p:cNvSpPr>
            <a:spLocks noGrp="1" noChangeArrowheads="1"/>
          </p:cNvSpPr>
          <p:nvPr>
            <p:ph type="body" idx="1"/>
          </p:nvPr>
        </p:nvSpPr>
        <p:spPr/>
        <p:txBody>
          <a:bodyPr/>
          <a:lstStyle/>
          <a:p>
            <a:pPr>
              <a:lnSpc>
                <a:spcPct val="90000"/>
              </a:lnSpc>
            </a:pPr>
            <a:r>
              <a:rPr lang="en-US" sz="2800">
                <a:solidFill>
                  <a:srgbClr val="9933FF"/>
                </a:solidFill>
              </a:rPr>
              <a:t>References to private states</a:t>
            </a:r>
          </a:p>
          <a:p>
            <a:pPr lvl="1">
              <a:lnSpc>
                <a:spcPct val="90000"/>
              </a:lnSpc>
            </a:pPr>
            <a:r>
              <a:rPr lang="en-US" sz="2400"/>
              <a:t>She was enthusiastic about the plan</a:t>
            </a:r>
          </a:p>
          <a:p>
            <a:pPr lvl="1">
              <a:lnSpc>
                <a:spcPct val="90000"/>
              </a:lnSpc>
            </a:pPr>
            <a:r>
              <a:rPr lang="en-US" sz="2400"/>
              <a:t>He was boiling with anger</a:t>
            </a:r>
          </a:p>
          <a:p>
            <a:pPr>
              <a:lnSpc>
                <a:spcPct val="90000"/>
              </a:lnSpc>
            </a:pPr>
            <a:r>
              <a:rPr lang="en-US" sz="2800">
                <a:solidFill>
                  <a:srgbClr val="9933FF"/>
                </a:solidFill>
              </a:rPr>
              <a:t>References to speech or writing events expressing private states</a:t>
            </a:r>
          </a:p>
          <a:p>
            <a:pPr lvl="1">
              <a:lnSpc>
                <a:spcPct val="90000"/>
              </a:lnSpc>
            </a:pPr>
            <a:r>
              <a:rPr lang="en-US" sz="2400"/>
              <a:t>Leaders rounding condemned his verbal assault on Israel</a:t>
            </a:r>
          </a:p>
          <a:p>
            <a:pPr>
              <a:lnSpc>
                <a:spcPct val="90000"/>
              </a:lnSpc>
            </a:pPr>
            <a:r>
              <a:rPr lang="en-US" sz="2800">
                <a:solidFill>
                  <a:srgbClr val="9933FF"/>
                </a:solidFill>
              </a:rPr>
              <a:t>Expressive subjective elements </a:t>
            </a:r>
          </a:p>
          <a:p>
            <a:pPr lvl="1">
              <a:lnSpc>
                <a:spcPct val="90000"/>
              </a:lnSpc>
            </a:pPr>
            <a:r>
              <a:rPr lang="en-US" sz="2400"/>
              <a:t>That would lead to disastrous consequences</a:t>
            </a:r>
          </a:p>
          <a:p>
            <a:pPr lvl="1">
              <a:lnSpc>
                <a:spcPct val="90000"/>
              </a:lnSpc>
            </a:pPr>
            <a:r>
              <a:rPr lang="en-US" sz="2400"/>
              <a:t>What a freak show</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Interpretation</a:t>
            </a:r>
          </a:p>
        </p:txBody>
      </p:sp>
      <p:sp>
        <p:nvSpPr>
          <p:cNvPr id="91139" name="Text Box 3"/>
          <p:cNvSpPr txBox="1">
            <a:spLocks noChangeArrowheads="1"/>
          </p:cNvSpPr>
          <p:nvPr/>
        </p:nvSpPr>
        <p:spPr bwMode="auto">
          <a:xfrm>
            <a:off x="228600" y="1879600"/>
            <a:ext cx="2012950" cy="118745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Lexicon of   </a:t>
            </a:r>
          </a:p>
          <a:p>
            <a:pPr eaLnBrk="1" hangingPunct="1"/>
            <a:r>
              <a:rPr lang="en-US" i="0">
                <a:solidFill>
                  <a:srgbClr val="0066FF"/>
                </a:solidFill>
                <a:latin typeface="Arial" charset="0"/>
              </a:rPr>
              <a:t>keywords </a:t>
            </a:r>
          </a:p>
          <a:p>
            <a:pPr eaLnBrk="1" hangingPunct="1"/>
            <a:r>
              <a:rPr lang="en-US" i="0">
                <a:solidFill>
                  <a:srgbClr val="0066FF"/>
                </a:solidFill>
                <a:latin typeface="Arial" charset="0"/>
              </a:rPr>
              <a:t>out of context</a:t>
            </a:r>
          </a:p>
        </p:txBody>
      </p:sp>
      <p:sp>
        <p:nvSpPr>
          <p:cNvPr id="91140" name="Text Box 4"/>
          <p:cNvSpPr txBox="1">
            <a:spLocks noChangeArrowheads="1"/>
          </p:cNvSpPr>
          <p:nvPr/>
        </p:nvSpPr>
        <p:spPr bwMode="auto">
          <a:xfrm>
            <a:off x="6248400" y="2032000"/>
            <a:ext cx="2317750" cy="1552575"/>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Full contextual</a:t>
            </a:r>
          </a:p>
          <a:p>
            <a:pPr eaLnBrk="1" hangingPunct="1"/>
            <a:r>
              <a:rPr lang="en-US" i="0">
                <a:solidFill>
                  <a:srgbClr val="0066FF"/>
                </a:solidFill>
                <a:latin typeface="Arial" charset="0"/>
              </a:rPr>
              <a:t>Interpretation</a:t>
            </a:r>
          </a:p>
          <a:p>
            <a:pPr eaLnBrk="1" hangingPunct="1"/>
            <a:r>
              <a:rPr lang="en-US" i="0">
                <a:solidFill>
                  <a:srgbClr val="0066FF"/>
                </a:solidFill>
                <a:latin typeface="Arial" charset="0"/>
              </a:rPr>
              <a:t>of words in text </a:t>
            </a:r>
          </a:p>
          <a:p>
            <a:pPr eaLnBrk="1" hangingPunct="1"/>
            <a:r>
              <a:rPr lang="en-US" i="0">
                <a:solidFill>
                  <a:srgbClr val="0066FF"/>
                </a:solidFill>
                <a:latin typeface="Arial" charset="0"/>
              </a:rPr>
              <a:t>or dialog</a:t>
            </a:r>
          </a:p>
        </p:txBody>
      </p:sp>
      <p:sp>
        <p:nvSpPr>
          <p:cNvPr id="91141" name="Text Box 5"/>
          <p:cNvSpPr txBox="1">
            <a:spLocks noChangeArrowheads="1"/>
          </p:cNvSpPr>
          <p:nvPr/>
        </p:nvSpPr>
        <p:spPr bwMode="auto">
          <a:xfrm>
            <a:off x="3352800" y="2198688"/>
            <a:ext cx="1592263" cy="45720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chemeClr val="tx1"/>
                </a:solidFill>
                <a:latin typeface="Arial" charset="0"/>
              </a:rPr>
              <a:t>continuum</a:t>
            </a:r>
          </a:p>
        </p:txBody>
      </p:sp>
      <p:sp>
        <p:nvSpPr>
          <p:cNvPr id="91142" name="Line 6"/>
          <p:cNvSpPr>
            <a:spLocks noChangeShapeType="1"/>
          </p:cNvSpPr>
          <p:nvPr/>
        </p:nvSpPr>
        <p:spPr bwMode="auto">
          <a:xfrm>
            <a:off x="2133600" y="2895600"/>
            <a:ext cx="39624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91143" name="Text Box 8"/>
          <p:cNvSpPr txBox="1">
            <a:spLocks noChangeArrowheads="1"/>
          </p:cNvSpPr>
          <p:nvPr/>
        </p:nvSpPr>
        <p:spPr bwMode="auto">
          <a:xfrm>
            <a:off x="2574925" y="3546475"/>
            <a:ext cx="2378075" cy="457200"/>
          </a:xfrm>
          <a:prstGeom prst="rect">
            <a:avLst/>
          </a:prstGeom>
          <a:noFill/>
          <a:ln w="9525">
            <a:noFill/>
            <a:miter lim="800000"/>
            <a:headEnd/>
            <a:tailEnd/>
          </a:ln>
        </p:spPr>
        <p:txBody>
          <a:bodyPr>
            <a:prstTxWarp prst="textNoShape">
              <a:avLst/>
            </a:prstTxWarp>
            <a:spAutoFit/>
          </a:bodyPr>
          <a:lstStyle/>
          <a:p>
            <a:endParaRPr lang="en-US"/>
          </a:p>
        </p:txBody>
      </p:sp>
      <p:sp>
        <p:nvSpPr>
          <p:cNvPr id="91144" name="Text Box 9"/>
          <p:cNvSpPr txBox="1">
            <a:spLocks noChangeArrowheads="1"/>
          </p:cNvSpPr>
          <p:nvPr/>
        </p:nvSpPr>
        <p:spPr bwMode="auto">
          <a:xfrm>
            <a:off x="533400" y="3171825"/>
            <a:ext cx="1177925" cy="2781300"/>
          </a:xfrm>
          <a:prstGeom prst="rect">
            <a:avLst/>
          </a:prstGeom>
          <a:noFill/>
          <a:ln w="9525">
            <a:noFill/>
            <a:miter lim="800000"/>
            <a:headEnd/>
            <a:tailEnd/>
          </a:ln>
        </p:spPr>
        <p:txBody>
          <a:bodyPr wrap="none">
            <a:prstTxWarp prst="textNoShape">
              <a:avLst/>
            </a:prstTxWarp>
            <a:spAutoFit/>
          </a:bodyPr>
          <a:lstStyle/>
          <a:p>
            <a:r>
              <a:rPr lang="en-US" sz="1600"/>
              <a:t>Brilliant</a:t>
            </a:r>
          </a:p>
          <a:p>
            <a:r>
              <a:rPr lang="en-US" sz="1600"/>
              <a:t>   sense#1 S</a:t>
            </a:r>
          </a:p>
          <a:p>
            <a:r>
              <a:rPr lang="en-US" sz="1600"/>
              <a:t>   sense#2 S</a:t>
            </a:r>
          </a:p>
          <a:p>
            <a:r>
              <a:rPr lang="en-US" sz="1600"/>
              <a:t>   …</a:t>
            </a:r>
          </a:p>
          <a:p>
            <a:r>
              <a:rPr lang="en-US" sz="1600"/>
              <a:t>Difference</a:t>
            </a:r>
          </a:p>
          <a:p>
            <a:r>
              <a:rPr lang="en-US" sz="1600"/>
              <a:t>   sense#1 O</a:t>
            </a:r>
          </a:p>
          <a:p>
            <a:r>
              <a:rPr lang="en-US" sz="1600"/>
              <a:t>   sense#2 O</a:t>
            </a:r>
          </a:p>
          <a:p>
            <a:r>
              <a:rPr lang="en-US" sz="1600"/>
              <a:t>   sense#3 S</a:t>
            </a:r>
          </a:p>
          <a:p>
            <a:r>
              <a:rPr lang="en-US" sz="1600"/>
              <a:t>   sense#4 S</a:t>
            </a:r>
          </a:p>
          <a:p>
            <a:r>
              <a:rPr lang="en-US" sz="1600"/>
              <a:t>   sense#5 O</a:t>
            </a:r>
          </a:p>
          <a:p>
            <a:r>
              <a:rPr lang="en-US" sz="1600"/>
              <a:t>…</a:t>
            </a:r>
          </a:p>
        </p:txBody>
      </p:sp>
      <p:sp>
        <p:nvSpPr>
          <p:cNvPr id="91145" name="Text Box 10"/>
          <p:cNvSpPr txBox="1">
            <a:spLocks noChangeArrowheads="1"/>
          </p:cNvSpPr>
          <p:nvPr/>
        </p:nvSpPr>
        <p:spPr bwMode="auto">
          <a:xfrm>
            <a:off x="2590800" y="3886200"/>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91146" name="AutoShape 12"/>
          <p:cNvSpPr>
            <a:spLocks noChangeArrowheads="1"/>
          </p:cNvSpPr>
          <p:nvPr/>
        </p:nvSpPr>
        <p:spPr bwMode="auto">
          <a:xfrm>
            <a:off x="16764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91147" name="Text Box 13"/>
          <p:cNvSpPr txBox="1">
            <a:spLocks noChangeArrowheads="1"/>
          </p:cNvSpPr>
          <p:nvPr/>
        </p:nvSpPr>
        <p:spPr bwMode="auto">
          <a:xfrm>
            <a:off x="1676400" y="3184525"/>
            <a:ext cx="833438" cy="396875"/>
          </a:xfrm>
          <a:prstGeom prst="rect">
            <a:avLst/>
          </a:prstGeom>
          <a:noFill/>
          <a:ln w="9525">
            <a:noFill/>
            <a:miter lim="800000"/>
            <a:headEnd/>
            <a:tailEnd/>
          </a:ln>
        </p:spPr>
        <p:txBody>
          <a:bodyPr wrap="none">
            <a:prstTxWarp prst="textNoShape">
              <a:avLst/>
            </a:prstTxWarp>
            <a:spAutoFit/>
          </a:bodyPr>
          <a:lstStyle/>
          <a:p>
            <a:r>
              <a:rPr lang="en-US" sz="2000"/>
              <a:t>SWSD</a:t>
            </a:r>
          </a:p>
        </p:txBody>
      </p:sp>
      <p:sp>
        <p:nvSpPr>
          <p:cNvPr id="91148" name="Text Box 15"/>
          <p:cNvSpPr txBox="1">
            <a:spLocks noChangeArrowheads="1"/>
          </p:cNvSpPr>
          <p:nvPr/>
        </p:nvSpPr>
        <p:spPr bwMode="auto">
          <a:xfrm>
            <a:off x="2590800" y="3200400"/>
            <a:ext cx="1077913" cy="1130300"/>
          </a:xfrm>
          <a:prstGeom prst="rect">
            <a:avLst/>
          </a:prstGeom>
          <a:noFill/>
          <a:ln w="9525">
            <a:noFill/>
            <a:miter lim="800000"/>
            <a:headEnd/>
            <a:tailEnd/>
          </a:ln>
        </p:spPr>
        <p:txBody>
          <a:bodyPr wrap="none">
            <a:prstTxWarp prst="textNoShape">
              <a:avLst/>
            </a:prstTxWarp>
            <a:spAutoFit/>
          </a:bodyPr>
          <a:lstStyle/>
          <a:p>
            <a:r>
              <a:rPr lang="en-US" sz="1600"/>
              <a:t>Contextual</a:t>
            </a:r>
          </a:p>
          <a:p>
            <a:r>
              <a:rPr lang="en-US" sz="1600"/>
              <a:t>Sentiment</a:t>
            </a:r>
          </a:p>
          <a:p>
            <a:r>
              <a:rPr lang="en-US" sz="1600"/>
              <a:t>Analysis</a:t>
            </a:r>
          </a:p>
          <a:p>
            <a:endParaRPr lang="en-US" sz="2000"/>
          </a:p>
        </p:txBody>
      </p:sp>
      <p:sp>
        <p:nvSpPr>
          <p:cNvPr id="91149" name="AutoShape 18"/>
          <p:cNvSpPr>
            <a:spLocks noChangeArrowheads="1"/>
          </p:cNvSpPr>
          <p:nvPr/>
        </p:nvSpPr>
        <p:spPr bwMode="auto">
          <a:xfrm>
            <a:off x="26670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91150" name="AutoShape 19"/>
          <p:cNvSpPr>
            <a:spLocks noChangeArrowheads="1"/>
          </p:cNvSpPr>
          <p:nvPr/>
        </p:nvSpPr>
        <p:spPr bwMode="auto">
          <a:xfrm>
            <a:off x="6858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048596" name="Text Box 20"/>
          <p:cNvSpPr txBox="1">
            <a:spLocks noChangeArrowheads="1"/>
          </p:cNvSpPr>
          <p:nvPr/>
        </p:nvSpPr>
        <p:spPr bwMode="auto">
          <a:xfrm>
            <a:off x="2193925" y="4308475"/>
            <a:ext cx="6221413" cy="822325"/>
          </a:xfrm>
          <a:prstGeom prst="rect">
            <a:avLst/>
          </a:prstGeom>
          <a:noFill/>
          <a:ln w="9525">
            <a:noFill/>
            <a:miter lim="800000"/>
            <a:headEnd/>
            <a:tailEnd/>
          </a:ln>
        </p:spPr>
        <p:txBody>
          <a:bodyPr wrap="none">
            <a:prstTxWarp prst="textNoShape">
              <a:avLst/>
            </a:prstTxWarp>
            <a:spAutoFit/>
          </a:bodyPr>
          <a:lstStyle/>
          <a:p>
            <a:r>
              <a:rPr lang="en-US" i="0"/>
              <a:t>Rest of the talk:  contextual processing not bound</a:t>
            </a:r>
          </a:p>
          <a:p>
            <a:r>
              <a:rPr lang="en-US" i="0"/>
              <a:t>to word senses</a:t>
            </a:r>
          </a:p>
        </p:txBody>
      </p:sp>
      <p:sp>
        <p:nvSpPr>
          <p:cNvPr id="1048597" name="Text Box 21"/>
          <p:cNvSpPr txBox="1">
            <a:spLocks noChangeArrowheads="1"/>
          </p:cNvSpPr>
          <p:nvPr/>
        </p:nvSpPr>
        <p:spPr bwMode="auto">
          <a:xfrm>
            <a:off x="3108325" y="5451475"/>
            <a:ext cx="5610225" cy="457200"/>
          </a:xfrm>
          <a:prstGeom prst="rect">
            <a:avLst/>
          </a:prstGeom>
          <a:noFill/>
          <a:ln w="9525">
            <a:noFill/>
            <a:miter lim="800000"/>
            <a:headEnd/>
            <a:tailEnd/>
          </a:ln>
        </p:spPr>
        <p:txBody>
          <a:bodyPr wrap="none">
            <a:prstTxWarp prst="textNoShape">
              <a:avLst/>
            </a:prstTxWarp>
            <a:spAutoFit/>
          </a:bodyPr>
          <a:lstStyle/>
          <a:p>
            <a:r>
              <a:rPr lang="en-US" i="0"/>
              <a:t>Return to contextual sentiment classification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85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85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96" grpId="0"/>
      <p:bldP spid="1048597" grpId="0"/>
    </p:bld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normAutofit fontScale="90000"/>
          </a:bodyPr>
          <a:lstStyle/>
          <a:p>
            <a:r>
              <a:rPr lang="en-US" dirty="0"/>
              <a:t>Sentiment Analysis </a:t>
            </a:r>
            <a:r>
              <a:rPr lang="en-US" sz="2400" dirty="0">
                <a:solidFill>
                  <a:srgbClr val="990099"/>
                </a:solidFill>
              </a:rPr>
              <a:t>Wilson, Wiebe, Hoffman</a:t>
            </a:r>
            <a:r>
              <a:rPr lang="en-US" sz="2400" dirty="0" smtClean="0">
                <a:solidFill>
                  <a:srgbClr val="990099"/>
                </a:solidFill>
              </a:rPr>
              <a:t> 2005, 2009</a:t>
            </a:r>
            <a:endParaRPr lang="en-US" sz="2400" dirty="0">
              <a:solidFill>
                <a:srgbClr val="990099"/>
              </a:solidFill>
            </a:endParaRPr>
          </a:p>
        </p:txBody>
      </p:sp>
      <p:sp>
        <p:nvSpPr>
          <p:cNvPr id="93187" name="Rectangle 3"/>
          <p:cNvSpPr>
            <a:spLocks noGrp="1" noChangeArrowheads="1"/>
          </p:cNvSpPr>
          <p:nvPr>
            <p:ph type="body" idx="1"/>
          </p:nvPr>
        </p:nvSpPr>
        <p:spPr/>
        <p:txBody>
          <a:bodyPr/>
          <a:lstStyle/>
          <a:p>
            <a:r>
              <a:rPr lang="en-US"/>
              <a:t>Automatically identifying positive and negative emotions, evaluations, and stances</a:t>
            </a:r>
          </a:p>
          <a:p>
            <a:pPr lvl="1"/>
            <a:r>
              <a:rPr lang="en-US">
                <a:solidFill>
                  <a:srgbClr val="990099"/>
                </a:solidFill>
              </a:rPr>
              <a:t>Our approach:  classify expressions containing a keyword as positive, negative, both, or neutral</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5234" name="AutoShape 4"/>
          <p:cNvSpPr>
            <a:spLocks noChangeArrowheads="1"/>
          </p:cNvSpPr>
          <p:nvPr/>
        </p:nvSpPr>
        <p:spPr bwMode="auto">
          <a:xfrm>
            <a:off x="381000" y="1905000"/>
            <a:ext cx="8382000" cy="1676400"/>
          </a:xfrm>
          <a:prstGeom prst="roundRect">
            <a:avLst>
              <a:gd name="adj" fmla="val 16667"/>
            </a:avLst>
          </a:prstGeom>
          <a:solidFill>
            <a:srgbClr val="CCFFCC"/>
          </a:solidFill>
          <a:ln w="9525">
            <a:noFill/>
            <a:round/>
            <a:headEnd/>
            <a:tailEnd/>
          </a:ln>
        </p:spPr>
        <p:txBody>
          <a:bodyPr wrap="none" anchor="ctr">
            <a:prstTxWarp prst="textNoShape">
              <a:avLst/>
            </a:prstTxWarp>
          </a:bodyPr>
          <a:lstStyle/>
          <a:p>
            <a:endParaRPr lang="en-US"/>
          </a:p>
        </p:txBody>
      </p:sp>
      <p:sp>
        <p:nvSpPr>
          <p:cNvPr id="95235" name="Rectangle 2"/>
          <p:cNvSpPr>
            <a:spLocks noGrp="1" noChangeArrowheads="1"/>
          </p:cNvSpPr>
          <p:nvPr>
            <p:ph type="title"/>
          </p:nvPr>
        </p:nvSpPr>
        <p:spPr/>
        <p:txBody>
          <a:bodyPr/>
          <a:lstStyle/>
          <a:p>
            <a:r>
              <a:rPr lang="en-US"/>
              <a:t>Phrase-Level Sentiment Analysis</a:t>
            </a:r>
          </a:p>
        </p:txBody>
      </p:sp>
      <p:sp>
        <p:nvSpPr>
          <p:cNvPr id="95236" name="Rectangle 3"/>
          <p:cNvSpPr>
            <a:spLocks noGrp="1" noChangeArrowheads="1"/>
          </p:cNvSpPr>
          <p:nvPr>
            <p:ph type="body" idx="1"/>
          </p:nvPr>
        </p:nvSpPr>
        <p:spPr>
          <a:xfrm>
            <a:off x="381000" y="2063750"/>
            <a:ext cx="8451850" cy="4108450"/>
          </a:xfrm>
        </p:spPr>
        <p:txBody>
          <a:bodyPr/>
          <a:lstStyle/>
          <a:p>
            <a:pPr>
              <a:buFont typeface="Monotype Sorts" charset="2"/>
              <a:buNone/>
            </a:pPr>
            <a:r>
              <a:rPr lang="en-US" sz="2400" dirty="0">
                <a:solidFill>
                  <a:srgbClr val="990099"/>
                </a:solidFill>
              </a:rPr>
              <a:t>See also, E.G. Yi, </a:t>
            </a:r>
            <a:r>
              <a:rPr lang="en-US" sz="2400" dirty="0" err="1">
                <a:solidFill>
                  <a:srgbClr val="990099"/>
                </a:solidFill>
              </a:rPr>
              <a:t>Nasukawa</a:t>
            </a:r>
            <a:r>
              <a:rPr lang="en-US" sz="2400" dirty="0">
                <a:solidFill>
                  <a:srgbClr val="990099"/>
                </a:solidFill>
              </a:rPr>
              <a:t>, </a:t>
            </a:r>
            <a:r>
              <a:rPr lang="en-US" sz="2400" dirty="0" err="1">
                <a:solidFill>
                  <a:srgbClr val="990099"/>
                </a:solidFill>
              </a:rPr>
              <a:t>Bunescu</a:t>
            </a:r>
            <a:r>
              <a:rPr lang="en-US" sz="2400" dirty="0">
                <a:solidFill>
                  <a:srgbClr val="990099"/>
                </a:solidFill>
              </a:rPr>
              <a:t>, </a:t>
            </a:r>
            <a:r>
              <a:rPr lang="en-US" sz="2400" dirty="0" err="1">
                <a:solidFill>
                  <a:srgbClr val="990099"/>
                </a:solidFill>
              </a:rPr>
              <a:t>Niblack</a:t>
            </a:r>
            <a:r>
              <a:rPr lang="en-US" sz="2400" dirty="0" smtClean="0">
                <a:solidFill>
                  <a:srgbClr val="990099"/>
                </a:solidFill>
              </a:rPr>
              <a:t> 2003; </a:t>
            </a:r>
            <a:r>
              <a:rPr lang="en-US" sz="2400" dirty="0">
                <a:solidFill>
                  <a:srgbClr val="990099"/>
                </a:solidFill>
              </a:rPr>
              <a:t>Polanyi &amp; </a:t>
            </a:r>
            <a:r>
              <a:rPr lang="en-US" sz="2400" dirty="0" err="1">
                <a:solidFill>
                  <a:srgbClr val="990099"/>
                </a:solidFill>
              </a:rPr>
              <a:t>Zaenen</a:t>
            </a:r>
            <a:r>
              <a:rPr lang="en-US" sz="2400" dirty="0" smtClean="0">
                <a:solidFill>
                  <a:srgbClr val="990099"/>
                </a:solidFill>
              </a:rPr>
              <a:t> 2004; </a:t>
            </a:r>
            <a:r>
              <a:rPr lang="en-US" sz="2400" dirty="0" err="1">
                <a:solidFill>
                  <a:srgbClr val="990099"/>
                </a:solidFill>
              </a:rPr>
              <a:t>Popescu</a:t>
            </a:r>
            <a:r>
              <a:rPr lang="en-US" sz="2400" dirty="0">
                <a:solidFill>
                  <a:srgbClr val="990099"/>
                </a:solidFill>
              </a:rPr>
              <a:t> &amp; </a:t>
            </a:r>
            <a:r>
              <a:rPr lang="en-US" sz="2400" dirty="0" err="1">
                <a:solidFill>
                  <a:srgbClr val="990099"/>
                </a:solidFill>
              </a:rPr>
              <a:t>Etzioni</a:t>
            </a:r>
            <a:r>
              <a:rPr lang="en-US" sz="2400" dirty="0" smtClean="0">
                <a:solidFill>
                  <a:srgbClr val="990099"/>
                </a:solidFill>
              </a:rPr>
              <a:t> 2005; </a:t>
            </a:r>
            <a:r>
              <a:rPr lang="en-US" sz="2400" dirty="0">
                <a:solidFill>
                  <a:srgbClr val="990099"/>
                </a:solidFill>
              </a:rPr>
              <a:t>Suzuki, </a:t>
            </a:r>
            <a:r>
              <a:rPr lang="en-US" sz="2400" dirty="0" err="1">
                <a:solidFill>
                  <a:srgbClr val="990099"/>
                </a:solidFill>
              </a:rPr>
              <a:t>Takamura</a:t>
            </a:r>
            <a:r>
              <a:rPr lang="en-US" sz="2400" dirty="0">
                <a:solidFill>
                  <a:srgbClr val="990099"/>
                </a:solidFill>
              </a:rPr>
              <a:t>, Okumura</a:t>
            </a:r>
            <a:r>
              <a:rPr lang="en-US" sz="2400" dirty="0" smtClean="0">
                <a:solidFill>
                  <a:srgbClr val="990099"/>
                </a:solidFill>
              </a:rPr>
              <a:t> 2006; </a:t>
            </a:r>
            <a:r>
              <a:rPr lang="en-US" sz="2400" dirty="0" err="1">
                <a:solidFill>
                  <a:srgbClr val="990099"/>
                </a:solidFill>
              </a:rPr>
              <a:t>Moilanen</a:t>
            </a:r>
            <a:r>
              <a:rPr lang="en-US" sz="2400" dirty="0">
                <a:solidFill>
                  <a:srgbClr val="990099"/>
                </a:solidFill>
              </a:rPr>
              <a:t> &amp; </a:t>
            </a:r>
            <a:r>
              <a:rPr lang="en-US" sz="2400" dirty="0" err="1">
                <a:solidFill>
                  <a:srgbClr val="990099"/>
                </a:solidFill>
              </a:rPr>
              <a:t>Pulman</a:t>
            </a:r>
            <a:r>
              <a:rPr lang="en-US" sz="2400" dirty="0" smtClean="0">
                <a:solidFill>
                  <a:srgbClr val="990099"/>
                </a:solidFill>
              </a:rPr>
              <a:t> 2007; </a:t>
            </a:r>
            <a:r>
              <a:rPr lang="en-US" sz="2400" dirty="0" err="1">
                <a:solidFill>
                  <a:srgbClr val="990099"/>
                </a:solidFill>
              </a:rPr>
              <a:t>Choi</a:t>
            </a:r>
            <a:r>
              <a:rPr lang="en-US" sz="2400" dirty="0">
                <a:solidFill>
                  <a:srgbClr val="990099"/>
                </a:solidFill>
              </a:rPr>
              <a:t> &amp; </a:t>
            </a:r>
            <a:r>
              <a:rPr lang="en-US" sz="2400" dirty="0" err="1">
                <a:solidFill>
                  <a:srgbClr val="990099"/>
                </a:solidFill>
              </a:rPr>
              <a:t>Cardie</a:t>
            </a:r>
            <a:r>
              <a:rPr lang="en-US" sz="2400" dirty="0" smtClean="0">
                <a:solidFill>
                  <a:srgbClr val="990099"/>
                </a:solidFill>
              </a:rPr>
              <a:t> 2008</a:t>
            </a:r>
            <a:endParaRPr lang="en-US" sz="2400" dirty="0">
              <a:solidFill>
                <a:srgbClr val="990099"/>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t>Prior versus Contextual Polarity</a:t>
            </a:r>
          </a:p>
        </p:txBody>
      </p:sp>
      <p:sp>
        <p:nvSpPr>
          <p:cNvPr id="96259" name="Rectangle 3"/>
          <p:cNvSpPr>
            <a:spLocks noGrp="1" noChangeArrowheads="1"/>
          </p:cNvSpPr>
          <p:nvPr>
            <p:ph type="body" idx="1"/>
          </p:nvPr>
        </p:nvSpPr>
        <p:spPr/>
        <p:txBody>
          <a:bodyPr/>
          <a:lstStyle/>
          <a:p>
            <a:r>
              <a:rPr lang="en-US"/>
              <a:t>Many subjectivity lexicons contain polarity information</a:t>
            </a:r>
          </a:p>
          <a:p>
            <a:r>
              <a:rPr lang="en-US" u="sng">
                <a:solidFill>
                  <a:srgbClr val="990099"/>
                </a:solidFill>
              </a:rPr>
              <a:t>Prior polarity:</a:t>
            </a:r>
            <a:r>
              <a:rPr lang="en-US"/>
              <a:t>  out of context, positive, negative, or neutral</a:t>
            </a:r>
          </a:p>
          <a:p>
            <a:r>
              <a:rPr lang="en-US"/>
              <a:t>A word may appear in a phrase that expresses a different polarity in context</a:t>
            </a:r>
          </a:p>
          <a:p>
            <a:r>
              <a:rPr lang="en-US" u="sng">
                <a:solidFill>
                  <a:srgbClr val="990099"/>
                </a:solidFill>
              </a:rPr>
              <a:t>Contextual polarity</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t>MPQA (Human) Polarity Annotations</a:t>
            </a:r>
          </a:p>
        </p:txBody>
      </p:sp>
      <p:sp>
        <p:nvSpPr>
          <p:cNvPr id="98307" name="Rectangle 3"/>
          <p:cNvSpPr>
            <a:spLocks noGrp="1" noChangeArrowheads="1"/>
          </p:cNvSpPr>
          <p:nvPr>
            <p:ph type="body" idx="1"/>
          </p:nvPr>
        </p:nvSpPr>
        <p:spPr/>
        <p:txBody>
          <a:bodyPr/>
          <a:lstStyle/>
          <a:p>
            <a:r>
              <a:rPr lang="en-US"/>
              <a:t>Judge the contextual polarity of the sentiment that is </a:t>
            </a:r>
            <a:r>
              <a:rPr lang="en-US" b="1">
                <a:solidFill>
                  <a:schemeClr val="accent2"/>
                </a:solidFill>
              </a:rPr>
              <a:t>ultimately</a:t>
            </a:r>
            <a:r>
              <a:rPr lang="en-US"/>
              <a:t> being conveyed in the context of the text or conversation</a:t>
            </a:r>
          </a:p>
          <a:p>
            <a:endParaRPr lang="en-US"/>
          </a:p>
          <a:p>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Contextual Interpretation</a:t>
            </a:r>
          </a:p>
        </p:txBody>
      </p:sp>
      <p:sp>
        <p:nvSpPr>
          <p:cNvPr id="100355" name="Rectangle 3"/>
          <p:cNvSpPr>
            <a:spLocks noGrp="1" noChangeArrowheads="1"/>
          </p:cNvSpPr>
          <p:nvPr>
            <p:ph type="body" idx="1"/>
          </p:nvPr>
        </p:nvSpPr>
        <p:spPr>
          <a:xfrm>
            <a:off x="381000" y="1676400"/>
            <a:ext cx="8374063" cy="4108450"/>
          </a:xfrm>
        </p:spPr>
        <p:txBody>
          <a:bodyPr/>
          <a:lstStyle/>
          <a:p>
            <a:endParaRPr lang="en-US"/>
          </a:p>
          <a:p>
            <a:endParaRPr lang="en-US"/>
          </a:p>
          <a:p>
            <a:pPr lvl="1">
              <a:buFont typeface="Times New Roman" charset="0"/>
              <a:buNone/>
            </a:pPr>
            <a:r>
              <a:rPr lang="en-US"/>
              <a:t>	They have not succeeded, and will never succeed, in breaking the will of this valiant people.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t>Contextual Interpretation</a:t>
            </a:r>
          </a:p>
        </p:txBody>
      </p:sp>
      <p:sp>
        <p:nvSpPr>
          <p:cNvPr id="102403" name="Rectangle 3"/>
          <p:cNvSpPr>
            <a:spLocks noGrp="1" noChangeArrowheads="1"/>
          </p:cNvSpPr>
          <p:nvPr>
            <p:ph type="body" idx="1"/>
          </p:nvPr>
        </p:nvSpPr>
        <p:spPr>
          <a:xfrm>
            <a:off x="381000" y="1676400"/>
            <a:ext cx="8374063" cy="4108450"/>
          </a:xfrm>
        </p:spPr>
        <p:txBody>
          <a:bodyPr/>
          <a:lstStyle/>
          <a:p>
            <a:endParaRPr lang="en-US"/>
          </a:p>
          <a:p>
            <a:pPr lvl="1">
              <a:buFont typeface="Times New Roman" charset="0"/>
              <a:buNone/>
            </a:pPr>
            <a:r>
              <a:rPr lang="en-US"/>
              <a:t>	They have not </a:t>
            </a:r>
            <a:r>
              <a:rPr lang="en-US" b="1">
                <a:solidFill>
                  <a:srgbClr val="0099FF"/>
                </a:solidFill>
              </a:rPr>
              <a:t>succeeded</a:t>
            </a:r>
            <a:r>
              <a:rPr lang="en-US"/>
              <a:t>, and will never succeed, in breaking the will of this valiant people.</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Contextual Interpretation</a:t>
            </a:r>
          </a:p>
        </p:txBody>
      </p:sp>
      <p:sp>
        <p:nvSpPr>
          <p:cNvPr id="104451" name="Rectangle 3"/>
          <p:cNvSpPr>
            <a:spLocks noGrp="1" noChangeArrowheads="1"/>
          </p:cNvSpPr>
          <p:nvPr>
            <p:ph type="body" idx="1"/>
          </p:nvPr>
        </p:nvSpPr>
        <p:spPr>
          <a:xfrm>
            <a:off x="381000" y="1676400"/>
            <a:ext cx="8374063" cy="4108450"/>
          </a:xfrm>
        </p:spPr>
        <p:txBody>
          <a:bodyPr/>
          <a:lstStyle/>
          <a:p>
            <a:endParaRPr lang="en-US"/>
          </a:p>
          <a:p>
            <a:endParaRPr lang="en-US"/>
          </a:p>
          <a:p>
            <a:pPr lvl="1">
              <a:buFont typeface="Times New Roman" charset="0"/>
              <a:buNone/>
            </a:pPr>
            <a:r>
              <a:rPr lang="en-US"/>
              <a:t>	They have</a:t>
            </a:r>
            <a:r>
              <a:rPr lang="en-US" b="1">
                <a:solidFill>
                  <a:srgbClr val="FF3300"/>
                </a:solidFill>
              </a:rPr>
              <a:t> not succeeded</a:t>
            </a:r>
            <a:r>
              <a:rPr lang="en-US" sz="3200"/>
              <a:t>, </a:t>
            </a:r>
            <a:r>
              <a:rPr lang="en-US"/>
              <a:t>and will never succeed, in breaking the will of this valiant people.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Contextual Polarity is Complex</a:t>
            </a:r>
          </a:p>
        </p:txBody>
      </p:sp>
      <p:sp>
        <p:nvSpPr>
          <p:cNvPr id="106499" name="Rectangle 3"/>
          <p:cNvSpPr>
            <a:spLocks noGrp="1" noChangeArrowheads="1"/>
          </p:cNvSpPr>
          <p:nvPr>
            <p:ph type="body" idx="1"/>
          </p:nvPr>
        </p:nvSpPr>
        <p:spPr>
          <a:xfrm>
            <a:off x="381000" y="1676400"/>
            <a:ext cx="8374063" cy="4108450"/>
          </a:xfrm>
        </p:spPr>
        <p:txBody>
          <a:bodyPr/>
          <a:lstStyle/>
          <a:p>
            <a:endParaRPr lang="en-US"/>
          </a:p>
          <a:p>
            <a:pPr lvl="1">
              <a:buFont typeface="Times New Roman" charset="0"/>
              <a:buNone/>
            </a:pPr>
            <a:r>
              <a:rPr lang="en-US"/>
              <a:t>	They </a:t>
            </a:r>
            <a:r>
              <a:rPr lang="en-US" b="1">
                <a:solidFill>
                  <a:srgbClr val="0099FF"/>
                </a:solidFill>
              </a:rPr>
              <a:t>have not succeeded, and will never succeed</a:t>
            </a:r>
            <a:r>
              <a:rPr lang="en-US"/>
              <a:t>, in breaking the will of this valiant people.</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t>Approach</a:t>
            </a:r>
          </a:p>
        </p:txBody>
      </p:sp>
      <p:sp>
        <p:nvSpPr>
          <p:cNvPr id="108547" name="Rectangle 3"/>
          <p:cNvSpPr>
            <a:spLocks noGrp="1" noChangeArrowheads="1"/>
          </p:cNvSpPr>
          <p:nvPr>
            <p:ph type="body" idx="1"/>
          </p:nvPr>
        </p:nvSpPr>
        <p:spPr/>
        <p:txBody>
          <a:bodyPr/>
          <a:lstStyle/>
          <a:p>
            <a:r>
              <a:rPr lang="en-US">
                <a:solidFill>
                  <a:schemeClr val="accent2"/>
                </a:solidFill>
              </a:rPr>
              <a:t>Step 1: Neutral or Polar?</a:t>
            </a:r>
          </a:p>
          <a:p>
            <a:r>
              <a:rPr lang="en-US">
                <a:solidFill>
                  <a:srgbClr val="990099"/>
                </a:solidFill>
              </a:rPr>
              <a:t>Step 2: Are the polar instances Positive or Negative?</a:t>
            </a:r>
          </a:p>
          <a:p>
            <a:r>
              <a:rPr lang="en-US"/>
              <a:t>Combine a variety of evidence</a:t>
            </a:r>
          </a:p>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AutoShape 3"/>
          <p:cNvSpPr>
            <a:spLocks noChangeArrowheads="1"/>
          </p:cNvSpPr>
          <p:nvPr/>
        </p:nvSpPr>
        <p:spPr bwMode="auto">
          <a:xfrm>
            <a:off x="228600" y="1524000"/>
            <a:ext cx="8534400" cy="4572000"/>
          </a:xfrm>
          <a:prstGeom prst="flowChartAlternateProcess">
            <a:avLst/>
          </a:prstGeom>
          <a:solidFill>
            <a:srgbClr val="CCFFCC"/>
          </a:solidFill>
          <a:ln w="9525">
            <a:noFill/>
            <a:miter lim="800000"/>
            <a:headEnd/>
            <a:tailEnd/>
          </a:ln>
        </p:spPr>
        <p:txBody>
          <a:bodyPr wrap="none" lIns="0" tIns="0" rIns="0" bIns="0">
            <a:prstTxWarp prst="textNoShape">
              <a:avLst/>
            </a:prstTxWarp>
          </a:bodyPr>
          <a:lstStyle/>
          <a:p>
            <a:pPr algn="ctr" defTabSz="3344863" eaLnBrk="1" hangingPunct="1"/>
            <a:endParaRPr lang="en-US" sz="6500" i="0">
              <a:solidFill>
                <a:srgbClr val="FF0000"/>
              </a:solidFill>
              <a:latin typeface="Arial" charset="0"/>
            </a:endParaRPr>
          </a:p>
        </p:txBody>
      </p:sp>
      <p:grpSp>
        <p:nvGrpSpPr>
          <p:cNvPr id="2" name="Group 4"/>
          <p:cNvGrpSpPr>
            <a:grpSpLocks/>
          </p:cNvGrpSpPr>
          <p:nvPr/>
        </p:nvGrpSpPr>
        <p:grpSpPr bwMode="auto">
          <a:xfrm>
            <a:off x="533400" y="1914525"/>
            <a:ext cx="8229600" cy="3671888"/>
            <a:chOff x="1728" y="7872"/>
            <a:chExt cx="6480" cy="2720"/>
          </a:xfrm>
        </p:grpSpPr>
        <p:sp>
          <p:nvSpPr>
            <p:cNvPr id="23561" name="Rectangle 5"/>
            <p:cNvSpPr>
              <a:spLocks noChangeArrowheads="1"/>
            </p:cNvSpPr>
            <p:nvPr/>
          </p:nvSpPr>
          <p:spPr bwMode="auto">
            <a:xfrm>
              <a:off x="5268" y="7872"/>
              <a:ext cx="2100" cy="751"/>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a:solidFill>
                    <a:schemeClr val="accent2"/>
                  </a:solidFill>
                  <a:latin typeface="Arial" charset="0"/>
                </a:rPr>
                <a:t>direct subjective</a:t>
              </a:r>
            </a:p>
            <a:p>
              <a:pPr>
                <a:lnSpc>
                  <a:spcPct val="90000"/>
                </a:lnSpc>
              </a:pPr>
              <a:r>
                <a:rPr lang="en-US" sz="1600" i="0">
                  <a:solidFill>
                    <a:schemeClr val="tx1"/>
                  </a:solidFill>
                  <a:latin typeface="Arial" charset="0"/>
                </a:rPr>
                <a:t>  span: </a:t>
              </a:r>
              <a:r>
                <a:rPr lang="en-US" sz="1600">
                  <a:solidFill>
                    <a:schemeClr val="tx1"/>
                  </a:solidFill>
                  <a:latin typeface="Arial" charset="0"/>
                </a:rPr>
                <a:t>are happy</a:t>
              </a:r>
            </a:p>
            <a:p>
              <a:pPr>
                <a:lnSpc>
                  <a:spcPct val="90000"/>
                </a:lnSpc>
              </a:pPr>
              <a:r>
                <a:rPr lang="en-US" sz="1600" i="0">
                  <a:solidFill>
                    <a:schemeClr val="tx1"/>
                  </a:solidFill>
                  <a:latin typeface="Arial" charset="0"/>
                </a:rPr>
                <a:t>  source: &lt;writer, I, People&gt;</a:t>
              </a:r>
            </a:p>
            <a:p>
              <a:pPr>
                <a:lnSpc>
                  <a:spcPct val="90000"/>
                </a:lnSpc>
              </a:pPr>
              <a:r>
                <a:rPr lang="en-US" sz="1600" i="0">
                  <a:solidFill>
                    <a:schemeClr val="tx1"/>
                  </a:solidFill>
                  <a:latin typeface="Arial" charset="0"/>
                </a:rPr>
                <a:t>  attitude:</a:t>
              </a:r>
            </a:p>
          </p:txBody>
        </p:sp>
        <p:sp>
          <p:nvSpPr>
            <p:cNvPr id="23562" name="Rectangle 6"/>
            <p:cNvSpPr>
              <a:spLocks noChangeArrowheads="1"/>
            </p:cNvSpPr>
            <p:nvPr/>
          </p:nvSpPr>
          <p:spPr bwMode="auto">
            <a:xfrm>
              <a:off x="6192" y="8832"/>
              <a:ext cx="2016" cy="1121"/>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a:solidFill>
                    <a:schemeClr val="accent2"/>
                  </a:solidFill>
                  <a:latin typeface="Arial" charset="0"/>
                </a:rPr>
                <a:t>inferred attitude</a:t>
              </a:r>
            </a:p>
            <a:p>
              <a:pPr>
                <a:lnSpc>
                  <a:spcPct val="90000"/>
                </a:lnSpc>
              </a:pPr>
              <a:r>
                <a:rPr lang="en-US" sz="1600" i="0">
                  <a:solidFill>
                    <a:schemeClr val="tx1"/>
                  </a:solidFill>
                  <a:latin typeface="Arial" charset="0"/>
                </a:rPr>
                <a:t>  span: </a:t>
              </a:r>
              <a:r>
                <a:rPr lang="en-US" sz="1600">
                  <a:solidFill>
                    <a:schemeClr val="tx1"/>
                  </a:solidFill>
                  <a:latin typeface="Arial" charset="0"/>
                </a:rPr>
                <a:t>are happy because</a:t>
              </a:r>
            </a:p>
            <a:p>
              <a:pPr>
                <a:lnSpc>
                  <a:spcPct val="90000"/>
                </a:lnSpc>
              </a:pPr>
              <a:r>
                <a:rPr lang="en-US" sz="1600">
                  <a:solidFill>
                    <a:schemeClr val="tx1"/>
                  </a:solidFill>
                  <a:latin typeface="Arial" charset="0"/>
                </a:rPr>
                <a:t>            Chavez has fallen</a:t>
              </a:r>
            </a:p>
            <a:p>
              <a:pPr>
                <a:lnSpc>
                  <a:spcPct val="90000"/>
                </a:lnSpc>
              </a:pPr>
              <a:r>
                <a:rPr lang="en-US" sz="1600" i="0">
                  <a:solidFill>
                    <a:schemeClr val="tx1"/>
                  </a:solidFill>
                  <a:latin typeface="Arial" charset="0"/>
                </a:rPr>
                <a:t>  type: neg sentiment</a:t>
              </a:r>
            </a:p>
            <a:p>
              <a:pPr>
                <a:lnSpc>
                  <a:spcPct val="90000"/>
                </a:lnSpc>
              </a:pPr>
              <a:r>
                <a:rPr lang="en-US" sz="1600" i="0">
                  <a:solidFill>
                    <a:schemeClr val="tx1"/>
                  </a:solidFill>
                  <a:latin typeface="Arial" charset="0"/>
                </a:rPr>
                <a:t>  intensity: medium</a:t>
              </a:r>
            </a:p>
            <a:p>
              <a:pPr>
                <a:lnSpc>
                  <a:spcPct val="90000"/>
                </a:lnSpc>
              </a:pPr>
              <a:r>
                <a:rPr lang="en-US" sz="1600" i="0">
                  <a:solidFill>
                    <a:schemeClr val="tx1"/>
                  </a:solidFill>
                  <a:latin typeface="Arial" charset="0"/>
                </a:rPr>
                <a:t>  target:  </a:t>
              </a:r>
            </a:p>
          </p:txBody>
        </p:sp>
        <p:sp>
          <p:nvSpPr>
            <p:cNvPr id="23563" name="Rectangle 7"/>
            <p:cNvSpPr>
              <a:spLocks noChangeArrowheads="1"/>
            </p:cNvSpPr>
            <p:nvPr/>
          </p:nvSpPr>
          <p:spPr bwMode="auto">
            <a:xfrm>
              <a:off x="4426" y="10135"/>
              <a:ext cx="1943" cy="405"/>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a:solidFill>
                    <a:schemeClr val="accent2"/>
                  </a:solidFill>
                  <a:latin typeface="Arial" charset="0"/>
                </a:rPr>
                <a:t>target</a:t>
              </a:r>
            </a:p>
            <a:p>
              <a:pPr>
                <a:lnSpc>
                  <a:spcPct val="90000"/>
                </a:lnSpc>
              </a:pPr>
              <a:r>
                <a:rPr lang="en-US" sz="1600" i="0">
                  <a:solidFill>
                    <a:schemeClr val="tx1"/>
                  </a:solidFill>
                  <a:latin typeface="Arial" charset="0"/>
                </a:rPr>
                <a:t>  span: </a:t>
              </a:r>
              <a:r>
                <a:rPr lang="en-US" sz="1600">
                  <a:solidFill>
                    <a:schemeClr val="tx1"/>
                  </a:solidFill>
                  <a:latin typeface="Arial" charset="0"/>
                </a:rPr>
                <a:t>Chavez has fallen</a:t>
              </a:r>
              <a:endParaRPr lang="en-US" sz="1600" i="0">
                <a:solidFill>
                  <a:schemeClr val="tx1"/>
                </a:solidFill>
                <a:latin typeface="Arial" charset="0"/>
              </a:endParaRPr>
            </a:p>
          </p:txBody>
        </p:sp>
        <p:sp>
          <p:nvSpPr>
            <p:cNvPr id="23564" name="Rectangle 8"/>
            <p:cNvSpPr>
              <a:spLocks noChangeArrowheads="1"/>
            </p:cNvSpPr>
            <p:nvPr/>
          </p:nvSpPr>
          <p:spPr bwMode="auto">
            <a:xfrm>
              <a:off x="6461" y="10151"/>
              <a:ext cx="1266" cy="396"/>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a:solidFill>
                    <a:schemeClr val="accent2"/>
                  </a:solidFill>
                  <a:latin typeface="Arial" charset="0"/>
                </a:rPr>
                <a:t>target</a:t>
              </a:r>
            </a:p>
            <a:p>
              <a:pPr>
                <a:lnSpc>
                  <a:spcPct val="90000"/>
                </a:lnSpc>
              </a:pPr>
              <a:r>
                <a:rPr lang="en-US" sz="1600" i="0">
                  <a:solidFill>
                    <a:schemeClr val="tx1"/>
                  </a:solidFill>
                  <a:latin typeface="Arial" charset="0"/>
                </a:rPr>
                <a:t>  span: </a:t>
              </a:r>
              <a:r>
                <a:rPr lang="en-US" sz="1600">
                  <a:solidFill>
                    <a:schemeClr val="tx1"/>
                  </a:solidFill>
                  <a:latin typeface="Arial" charset="0"/>
                </a:rPr>
                <a:t>Chavez</a:t>
              </a:r>
              <a:endParaRPr lang="en-US" sz="1600" i="0">
                <a:solidFill>
                  <a:schemeClr val="tx1"/>
                </a:solidFill>
                <a:latin typeface="Arial" charset="0"/>
              </a:endParaRPr>
            </a:p>
          </p:txBody>
        </p:sp>
        <p:sp>
          <p:nvSpPr>
            <p:cNvPr id="23565" name="Rectangle 9"/>
            <p:cNvSpPr>
              <a:spLocks noChangeArrowheads="1"/>
            </p:cNvSpPr>
            <p:nvPr/>
          </p:nvSpPr>
          <p:spPr bwMode="auto">
            <a:xfrm>
              <a:off x="4426" y="8834"/>
              <a:ext cx="1619" cy="992"/>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a:solidFill>
                    <a:schemeClr val="accent2"/>
                  </a:solidFill>
                  <a:latin typeface="Arial" charset="0"/>
                </a:rPr>
                <a:t>attitude</a:t>
              </a:r>
            </a:p>
            <a:p>
              <a:pPr>
                <a:lnSpc>
                  <a:spcPct val="90000"/>
                </a:lnSpc>
              </a:pPr>
              <a:r>
                <a:rPr lang="en-US" sz="1600" i="0">
                  <a:solidFill>
                    <a:schemeClr val="tx1"/>
                  </a:solidFill>
                  <a:latin typeface="Arial" charset="0"/>
                </a:rPr>
                <a:t>  span: </a:t>
              </a:r>
              <a:r>
                <a:rPr lang="en-US" sz="1600">
                  <a:solidFill>
                    <a:schemeClr val="tx1"/>
                  </a:solidFill>
                  <a:latin typeface="Arial" charset="0"/>
                </a:rPr>
                <a:t>are happy</a:t>
              </a:r>
            </a:p>
            <a:p>
              <a:pPr>
                <a:lnSpc>
                  <a:spcPct val="90000"/>
                </a:lnSpc>
              </a:pPr>
              <a:r>
                <a:rPr lang="en-US" sz="1600">
                  <a:solidFill>
                    <a:schemeClr val="tx1"/>
                  </a:solidFill>
                  <a:latin typeface="Arial" charset="0"/>
                </a:rPr>
                <a:t>  </a:t>
              </a:r>
              <a:r>
                <a:rPr lang="en-US" sz="1600" i="0">
                  <a:solidFill>
                    <a:schemeClr val="tx1"/>
                  </a:solidFill>
                  <a:latin typeface="Arial" charset="0"/>
                </a:rPr>
                <a:t>type: pos sentiment</a:t>
              </a:r>
            </a:p>
            <a:p>
              <a:pPr>
                <a:lnSpc>
                  <a:spcPct val="90000"/>
                </a:lnSpc>
              </a:pPr>
              <a:r>
                <a:rPr lang="en-US" sz="1600" i="0">
                  <a:solidFill>
                    <a:schemeClr val="tx1"/>
                  </a:solidFill>
                  <a:latin typeface="Arial" charset="0"/>
                </a:rPr>
                <a:t>  intensity: medium</a:t>
              </a:r>
            </a:p>
            <a:p>
              <a:pPr>
                <a:lnSpc>
                  <a:spcPct val="90000"/>
                </a:lnSpc>
              </a:pPr>
              <a:r>
                <a:rPr lang="en-US" sz="1600" i="0">
                  <a:solidFill>
                    <a:schemeClr val="tx1"/>
                  </a:solidFill>
                  <a:latin typeface="Arial" charset="0"/>
                </a:rPr>
                <a:t>  target:</a:t>
              </a:r>
            </a:p>
          </p:txBody>
        </p:sp>
        <p:sp>
          <p:nvSpPr>
            <p:cNvPr id="23566" name="Line 10"/>
            <p:cNvSpPr>
              <a:spLocks noChangeShapeType="1"/>
            </p:cNvSpPr>
            <p:nvPr/>
          </p:nvSpPr>
          <p:spPr bwMode="auto">
            <a:xfrm>
              <a:off x="6864" y="9792"/>
              <a:ext cx="0" cy="336"/>
            </a:xfrm>
            <a:prstGeom prst="line">
              <a:avLst/>
            </a:prstGeom>
            <a:noFill/>
            <a:ln w="31750">
              <a:solidFill>
                <a:schemeClr val="tx1"/>
              </a:solidFill>
              <a:round/>
              <a:headEnd type="oval" w="med" len="med"/>
              <a:tailEnd type="triangle" w="lg" len="lg"/>
            </a:ln>
          </p:spPr>
          <p:txBody>
            <a:bodyPr>
              <a:prstTxWarp prst="textNoShape">
                <a:avLst/>
              </a:prstTxWarp>
            </a:bodyPr>
            <a:lstStyle/>
            <a:p>
              <a:endParaRPr lang="en-US"/>
            </a:p>
          </p:txBody>
        </p:sp>
        <p:sp>
          <p:nvSpPr>
            <p:cNvPr id="23567" name="Line 11"/>
            <p:cNvSpPr>
              <a:spLocks noChangeShapeType="1"/>
            </p:cNvSpPr>
            <p:nvPr/>
          </p:nvSpPr>
          <p:spPr bwMode="auto">
            <a:xfrm flipH="1">
              <a:off x="5872" y="8523"/>
              <a:ext cx="200" cy="289"/>
            </a:xfrm>
            <a:prstGeom prst="line">
              <a:avLst/>
            </a:prstGeom>
            <a:noFill/>
            <a:ln w="31750">
              <a:solidFill>
                <a:schemeClr val="tx1"/>
              </a:solidFill>
              <a:round/>
              <a:headEnd type="oval" w="med" len="med"/>
              <a:tailEnd type="triangle" w="lg" len="lg"/>
            </a:ln>
          </p:spPr>
          <p:txBody>
            <a:bodyPr>
              <a:prstTxWarp prst="textNoShape">
                <a:avLst/>
              </a:prstTxWarp>
            </a:bodyPr>
            <a:lstStyle/>
            <a:p>
              <a:endParaRPr lang="en-US"/>
            </a:p>
          </p:txBody>
        </p:sp>
        <p:sp>
          <p:nvSpPr>
            <p:cNvPr id="23568" name="Rectangle 12"/>
            <p:cNvSpPr>
              <a:spLocks noChangeArrowheads="1"/>
            </p:cNvSpPr>
            <p:nvPr/>
          </p:nvSpPr>
          <p:spPr bwMode="auto">
            <a:xfrm>
              <a:off x="2208" y="7872"/>
              <a:ext cx="1477" cy="751"/>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a:solidFill>
                    <a:schemeClr val="accent2"/>
                  </a:solidFill>
                  <a:latin typeface="Arial" charset="0"/>
                </a:rPr>
                <a:t>direct subjective</a:t>
              </a:r>
            </a:p>
            <a:p>
              <a:pPr>
                <a:lnSpc>
                  <a:spcPct val="90000"/>
                </a:lnSpc>
              </a:pPr>
              <a:r>
                <a:rPr lang="en-US" sz="1600" i="0">
                  <a:solidFill>
                    <a:schemeClr val="tx1"/>
                  </a:solidFill>
                  <a:latin typeface="Arial" charset="0"/>
                </a:rPr>
                <a:t>  span: </a:t>
              </a:r>
              <a:r>
                <a:rPr lang="en-US" sz="1600">
                  <a:solidFill>
                    <a:schemeClr val="tx1"/>
                  </a:solidFill>
                  <a:latin typeface="Arial" charset="0"/>
                </a:rPr>
                <a:t>think</a:t>
              </a:r>
            </a:p>
            <a:p>
              <a:pPr>
                <a:lnSpc>
                  <a:spcPct val="90000"/>
                </a:lnSpc>
              </a:pPr>
              <a:r>
                <a:rPr lang="en-US" sz="1600" i="0">
                  <a:solidFill>
                    <a:schemeClr val="tx1"/>
                  </a:solidFill>
                  <a:latin typeface="Arial" charset="0"/>
                </a:rPr>
                <a:t>  source: &lt;writer, I&gt;</a:t>
              </a:r>
            </a:p>
            <a:p>
              <a:pPr>
                <a:lnSpc>
                  <a:spcPct val="90000"/>
                </a:lnSpc>
              </a:pPr>
              <a:r>
                <a:rPr lang="en-US" sz="1600" i="0">
                  <a:solidFill>
                    <a:schemeClr val="tx1"/>
                  </a:solidFill>
                  <a:latin typeface="Arial" charset="0"/>
                </a:rPr>
                <a:t>  attitude:</a:t>
              </a:r>
            </a:p>
          </p:txBody>
        </p:sp>
        <p:sp>
          <p:nvSpPr>
            <p:cNvPr id="23569" name="Rectangle 13"/>
            <p:cNvSpPr>
              <a:spLocks noChangeArrowheads="1"/>
            </p:cNvSpPr>
            <p:nvPr/>
          </p:nvSpPr>
          <p:spPr bwMode="auto">
            <a:xfrm>
              <a:off x="2064" y="8832"/>
              <a:ext cx="1715" cy="992"/>
            </a:xfrm>
            <a:prstGeom prst="rect">
              <a:avLst/>
            </a:prstGeom>
            <a:solidFill>
              <a:schemeClr val="bg1"/>
            </a:solidFill>
            <a:ln w="9525">
              <a:solidFill>
                <a:schemeClr val="tx1"/>
              </a:solidFill>
              <a:miter lim="800000"/>
              <a:headEnd/>
              <a:tailEnd/>
            </a:ln>
          </p:spPr>
          <p:txBody>
            <a:bodyPr wrap="none" lIns="45720" rIns="45720">
              <a:prstTxWarp prst="textNoShape">
                <a:avLst/>
              </a:prstTxWarp>
            </a:bodyPr>
            <a:lstStyle/>
            <a:p>
              <a:pPr>
                <a:lnSpc>
                  <a:spcPct val="90000"/>
                </a:lnSpc>
              </a:pPr>
              <a:r>
                <a:rPr lang="en-US" sz="1600" b="1" i="0">
                  <a:solidFill>
                    <a:schemeClr val="accent2"/>
                  </a:solidFill>
                  <a:latin typeface="Arial" charset="0"/>
                </a:rPr>
                <a:t>attitude</a:t>
              </a:r>
            </a:p>
            <a:p>
              <a:pPr>
                <a:lnSpc>
                  <a:spcPct val="90000"/>
                </a:lnSpc>
              </a:pPr>
              <a:r>
                <a:rPr lang="en-US" sz="1600" i="0">
                  <a:solidFill>
                    <a:schemeClr val="tx1"/>
                  </a:solidFill>
                  <a:latin typeface="Arial" charset="0"/>
                </a:rPr>
                <a:t>  span: </a:t>
              </a:r>
              <a:r>
                <a:rPr lang="en-US" sz="1600">
                  <a:solidFill>
                    <a:schemeClr val="tx1"/>
                  </a:solidFill>
                  <a:latin typeface="Arial" charset="0"/>
                </a:rPr>
                <a:t>think</a:t>
              </a:r>
            </a:p>
            <a:p>
              <a:pPr>
                <a:lnSpc>
                  <a:spcPct val="90000"/>
                </a:lnSpc>
              </a:pPr>
              <a:r>
                <a:rPr lang="en-US" sz="1600">
                  <a:solidFill>
                    <a:schemeClr val="tx1"/>
                  </a:solidFill>
                  <a:latin typeface="Arial" charset="0"/>
                </a:rPr>
                <a:t>  </a:t>
              </a:r>
              <a:r>
                <a:rPr lang="en-US" sz="1600" i="0">
                  <a:solidFill>
                    <a:schemeClr val="tx1"/>
                  </a:solidFill>
                  <a:latin typeface="Arial" charset="0"/>
                </a:rPr>
                <a:t>type: positive arguing</a:t>
              </a:r>
            </a:p>
            <a:p>
              <a:pPr>
                <a:lnSpc>
                  <a:spcPct val="90000"/>
                </a:lnSpc>
              </a:pPr>
              <a:r>
                <a:rPr lang="en-US" sz="1600" i="0">
                  <a:solidFill>
                    <a:schemeClr val="tx1"/>
                  </a:solidFill>
                  <a:latin typeface="Arial" charset="0"/>
                </a:rPr>
                <a:t>  intensity: medium</a:t>
              </a:r>
            </a:p>
            <a:p>
              <a:pPr>
                <a:lnSpc>
                  <a:spcPct val="90000"/>
                </a:lnSpc>
              </a:pPr>
              <a:r>
                <a:rPr lang="en-US" sz="1600" i="0">
                  <a:solidFill>
                    <a:schemeClr val="tx1"/>
                  </a:solidFill>
                  <a:latin typeface="Arial" charset="0"/>
                </a:rPr>
                <a:t>  target:</a:t>
              </a:r>
            </a:p>
          </p:txBody>
        </p:sp>
        <p:sp>
          <p:nvSpPr>
            <p:cNvPr id="23570" name="Rectangle 14"/>
            <p:cNvSpPr>
              <a:spLocks noChangeArrowheads="1"/>
            </p:cNvSpPr>
            <p:nvPr/>
          </p:nvSpPr>
          <p:spPr bwMode="auto">
            <a:xfrm>
              <a:off x="1728" y="10026"/>
              <a:ext cx="2545" cy="566"/>
            </a:xfrm>
            <a:prstGeom prst="rect">
              <a:avLst/>
            </a:prstGeom>
            <a:solidFill>
              <a:schemeClr val="bg1"/>
            </a:solidFill>
            <a:ln w="9525">
              <a:solidFill>
                <a:schemeClr val="tx1"/>
              </a:solidFill>
              <a:miter lim="800000"/>
              <a:headEnd/>
              <a:tailEnd/>
            </a:ln>
          </p:spPr>
          <p:txBody>
            <a:bodyPr lIns="45720" rIns="45720">
              <a:prstTxWarp prst="textNoShape">
                <a:avLst/>
              </a:prstTxWarp>
            </a:bodyPr>
            <a:lstStyle/>
            <a:p>
              <a:pPr>
                <a:lnSpc>
                  <a:spcPct val="90000"/>
                </a:lnSpc>
              </a:pPr>
              <a:r>
                <a:rPr lang="en-US" sz="1600" b="1" i="0">
                  <a:solidFill>
                    <a:schemeClr val="accent2"/>
                  </a:solidFill>
                  <a:latin typeface="Arial" charset="0"/>
                </a:rPr>
                <a:t>target</a:t>
              </a:r>
            </a:p>
            <a:p>
              <a:pPr>
                <a:lnSpc>
                  <a:spcPct val="90000"/>
                </a:lnSpc>
              </a:pPr>
              <a:r>
                <a:rPr lang="en-US" sz="1600" i="0">
                  <a:solidFill>
                    <a:schemeClr val="tx1"/>
                  </a:solidFill>
                  <a:latin typeface="Arial" charset="0"/>
                </a:rPr>
                <a:t>  span: </a:t>
              </a:r>
              <a:r>
                <a:rPr lang="en-US" sz="1600">
                  <a:solidFill>
                    <a:schemeClr val="tx1"/>
                  </a:solidFill>
                  <a:latin typeface="Arial" charset="0"/>
                </a:rPr>
                <a:t>people are happy because </a:t>
              </a:r>
            </a:p>
            <a:p>
              <a:pPr>
                <a:lnSpc>
                  <a:spcPct val="90000"/>
                </a:lnSpc>
              </a:pPr>
              <a:r>
                <a:rPr lang="en-US" sz="1600">
                  <a:solidFill>
                    <a:schemeClr val="tx1"/>
                  </a:solidFill>
                  <a:latin typeface="Arial" charset="0"/>
                </a:rPr>
                <a:t>           Chavez has fallen</a:t>
              </a:r>
              <a:endParaRPr lang="en-US" sz="1600" i="0">
                <a:solidFill>
                  <a:schemeClr val="tx1"/>
                </a:solidFill>
                <a:latin typeface="Arial" charset="0"/>
              </a:endParaRPr>
            </a:p>
          </p:txBody>
        </p:sp>
        <p:sp>
          <p:nvSpPr>
            <p:cNvPr id="23571" name="Line 15"/>
            <p:cNvSpPr>
              <a:spLocks noChangeShapeType="1"/>
            </p:cNvSpPr>
            <p:nvPr/>
          </p:nvSpPr>
          <p:spPr bwMode="auto">
            <a:xfrm>
              <a:off x="2972" y="8523"/>
              <a:ext cx="0" cy="289"/>
            </a:xfrm>
            <a:prstGeom prst="line">
              <a:avLst/>
            </a:prstGeom>
            <a:noFill/>
            <a:ln w="31750">
              <a:solidFill>
                <a:schemeClr val="tx1"/>
              </a:solidFill>
              <a:round/>
              <a:headEnd type="oval" w="med" len="med"/>
              <a:tailEnd type="triangle" w="lg" len="lg"/>
            </a:ln>
          </p:spPr>
          <p:txBody>
            <a:bodyPr>
              <a:prstTxWarp prst="textNoShape">
                <a:avLst/>
              </a:prstTxWarp>
            </a:bodyPr>
            <a:lstStyle/>
            <a:p>
              <a:endParaRPr lang="en-US"/>
            </a:p>
          </p:txBody>
        </p:sp>
        <p:sp>
          <p:nvSpPr>
            <p:cNvPr id="23572" name="Line 16"/>
            <p:cNvSpPr>
              <a:spLocks noChangeShapeType="1"/>
            </p:cNvSpPr>
            <p:nvPr/>
          </p:nvSpPr>
          <p:spPr bwMode="auto">
            <a:xfrm flipH="1">
              <a:off x="5075" y="9675"/>
              <a:ext cx="15" cy="460"/>
            </a:xfrm>
            <a:prstGeom prst="line">
              <a:avLst/>
            </a:prstGeom>
            <a:noFill/>
            <a:ln w="31750">
              <a:solidFill>
                <a:schemeClr val="tx1"/>
              </a:solidFill>
              <a:round/>
              <a:headEnd type="oval" w="med" len="med"/>
              <a:tailEnd type="triangle" w="lg" len="lg"/>
            </a:ln>
          </p:spPr>
          <p:txBody>
            <a:bodyPr>
              <a:prstTxWarp prst="textNoShape">
                <a:avLst/>
              </a:prstTxWarp>
            </a:bodyPr>
            <a:lstStyle/>
            <a:p>
              <a:endParaRPr lang="en-US"/>
            </a:p>
          </p:txBody>
        </p:sp>
        <p:sp>
          <p:nvSpPr>
            <p:cNvPr id="23573" name="Line 17"/>
            <p:cNvSpPr>
              <a:spLocks noChangeShapeType="1"/>
            </p:cNvSpPr>
            <p:nvPr/>
          </p:nvSpPr>
          <p:spPr bwMode="auto">
            <a:xfrm>
              <a:off x="6172" y="8523"/>
              <a:ext cx="212" cy="309"/>
            </a:xfrm>
            <a:prstGeom prst="line">
              <a:avLst/>
            </a:prstGeom>
            <a:noFill/>
            <a:ln w="31750">
              <a:solidFill>
                <a:schemeClr val="tx1"/>
              </a:solidFill>
              <a:round/>
              <a:headEnd type="oval" w="med" len="med"/>
              <a:tailEnd type="triangle" w="lg" len="lg"/>
            </a:ln>
          </p:spPr>
          <p:txBody>
            <a:bodyPr>
              <a:prstTxWarp prst="textNoShape">
                <a:avLst/>
              </a:prstTxWarp>
            </a:bodyPr>
            <a:lstStyle/>
            <a:p>
              <a:endParaRPr lang="en-US"/>
            </a:p>
          </p:txBody>
        </p:sp>
        <p:sp>
          <p:nvSpPr>
            <p:cNvPr id="23574" name="Line 18"/>
            <p:cNvSpPr>
              <a:spLocks noChangeShapeType="1"/>
            </p:cNvSpPr>
            <p:nvPr/>
          </p:nvSpPr>
          <p:spPr bwMode="auto">
            <a:xfrm>
              <a:off x="2736" y="9696"/>
              <a:ext cx="0" cy="346"/>
            </a:xfrm>
            <a:prstGeom prst="line">
              <a:avLst/>
            </a:prstGeom>
            <a:noFill/>
            <a:ln w="31750">
              <a:solidFill>
                <a:schemeClr val="tx1"/>
              </a:solidFill>
              <a:round/>
              <a:headEnd type="oval" w="med" len="med"/>
              <a:tailEnd type="triangle" w="lg" len="lg"/>
            </a:ln>
          </p:spPr>
          <p:txBody>
            <a:bodyPr>
              <a:prstTxWarp prst="textNoShape">
                <a:avLst/>
              </a:prstTxWarp>
            </a:bodyPr>
            <a:lstStyle/>
            <a:p>
              <a:endParaRPr lang="en-US"/>
            </a:p>
          </p:txBody>
        </p:sp>
      </p:grpSp>
      <p:sp>
        <p:nvSpPr>
          <p:cNvPr id="23556" name="Text Box 19"/>
          <p:cNvSpPr txBox="1">
            <a:spLocks noChangeArrowheads="1"/>
          </p:cNvSpPr>
          <p:nvPr/>
        </p:nvSpPr>
        <p:spPr bwMode="auto">
          <a:xfrm>
            <a:off x="990600" y="1524000"/>
            <a:ext cx="7194550" cy="396875"/>
          </a:xfrm>
          <a:prstGeom prst="rect">
            <a:avLst/>
          </a:prstGeom>
          <a:noFill/>
          <a:ln w="9525">
            <a:noFill/>
            <a:miter lim="800000"/>
            <a:headEnd/>
            <a:tailEnd/>
          </a:ln>
        </p:spPr>
        <p:txBody>
          <a:bodyPr>
            <a:prstTxWarp prst="textNoShape">
              <a:avLst/>
            </a:prstTxWarp>
            <a:spAutoFit/>
          </a:bodyPr>
          <a:lstStyle/>
          <a:p>
            <a:pPr defTabSz="3344863" eaLnBrk="1" hangingPunct="1">
              <a:spcBef>
                <a:spcPct val="50000"/>
              </a:spcBef>
            </a:pPr>
            <a:r>
              <a:rPr lang="en-US" sz="2000" b="1">
                <a:solidFill>
                  <a:schemeClr val="tx1"/>
                </a:solidFill>
                <a:latin typeface="Arial" charset="0"/>
              </a:rPr>
              <a:t>I think people are happy because Chavez has fallen</a:t>
            </a:r>
          </a:p>
        </p:txBody>
      </p:sp>
      <p:grpSp>
        <p:nvGrpSpPr>
          <p:cNvPr id="3" name="Group 22"/>
          <p:cNvGrpSpPr>
            <a:grpSpLocks/>
          </p:cNvGrpSpPr>
          <p:nvPr/>
        </p:nvGrpSpPr>
        <p:grpSpPr bwMode="auto">
          <a:xfrm>
            <a:off x="1371600" y="6096000"/>
            <a:ext cx="6324600" cy="685800"/>
            <a:chOff x="864" y="3888"/>
            <a:chExt cx="3984" cy="432"/>
          </a:xfrm>
        </p:grpSpPr>
        <p:sp>
          <p:nvSpPr>
            <p:cNvPr id="23559" name="AutoShape 21"/>
            <p:cNvSpPr>
              <a:spLocks noChangeArrowheads="1"/>
            </p:cNvSpPr>
            <p:nvPr/>
          </p:nvSpPr>
          <p:spPr bwMode="auto">
            <a:xfrm>
              <a:off x="864" y="3888"/>
              <a:ext cx="3984" cy="432"/>
            </a:xfrm>
            <a:prstGeom prst="roundRect">
              <a:avLst>
                <a:gd name="adj" fmla="val 16667"/>
              </a:avLst>
            </a:prstGeom>
            <a:solidFill>
              <a:srgbClr val="FFFF99"/>
            </a:solidFill>
            <a:ln w="9525">
              <a:noFill/>
              <a:round/>
              <a:headEnd/>
              <a:tailEnd/>
            </a:ln>
          </p:spPr>
          <p:txBody>
            <a:bodyPr wrap="none" anchor="ctr">
              <a:prstTxWarp prst="textNoShape">
                <a:avLst/>
              </a:prstTxWarp>
            </a:bodyPr>
            <a:lstStyle/>
            <a:p>
              <a:endParaRPr lang="en-US"/>
            </a:p>
          </p:txBody>
        </p:sp>
        <p:sp>
          <p:nvSpPr>
            <p:cNvPr id="23560" name="Text Box 20"/>
            <p:cNvSpPr txBox="1">
              <a:spLocks noChangeArrowheads="1"/>
            </p:cNvSpPr>
            <p:nvPr/>
          </p:nvSpPr>
          <p:spPr bwMode="auto">
            <a:xfrm>
              <a:off x="1008" y="3936"/>
              <a:ext cx="3500" cy="288"/>
            </a:xfrm>
            <a:prstGeom prst="rect">
              <a:avLst/>
            </a:prstGeom>
            <a:noFill/>
            <a:ln w="9525">
              <a:noFill/>
              <a:miter lim="800000"/>
              <a:headEnd/>
              <a:tailEnd/>
            </a:ln>
          </p:spPr>
          <p:txBody>
            <a:bodyPr wrap="none">
              <a:prstTxWarp prst="textNoShape">
                <a:avLst/>
              </a:prstTxWarp>
              <a:spAutoFit/>
            </a:bodyPr>
            <a:lstStyle/>
            <a:p>
              <a:r>
                <a:rPr lang="en-US">
                  <a:solidFill>
                    <a:srgbClr val="FF0000"/>
                  </a:solidFill>
                </a:rPr>
                <a:t>MPQA corpus: http://www.cs.pitt.edu/mpqa</a:t>
              </a:r>
            </a:p>
          </p:txBody>
        </p:sp>
      </p:grpSp>
      <p:sp>
        <p:nvSpPr>
          <p:cNvPr id="23558" name="Rectangle 24"/>
          <p:cNvSpPr>
            <a:spLocks noGrp="1" noChangeArrowheads="1"/>
          </p:cNvSpPr>
          <p:nvPr>
            <p:ph type="title"/>
          </p:nvPr>
        </p:nvSpPr>
        <p:spPr/>
        <p:txBody>
          <a:bodyPr>
            <a:normAutofit fontScale="90000"/>
          </a:bodyPr>
          <a:lstStyle/>
          <a:p>
            <a:r>
              <a:rPr lang="en-US"/>
              <a:t>Manually (human) Annotated News Data </a:t>
            </a:r>
            <a:br>
              <a:rPr lang="en-US"/>
            </a:br>
            <a:r>
              <a:rPr lang="en-US" sz="2400">
                <a:solidFill>
                  <a:srgbClr val="990099"/>
                </a:solidFill>
              </a:rPr>
              <a:t>Wilson PhD Dissertation 2008</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t>Evidence</a:t>
            </a:r>
          </a:p>
        </p:txBody>
      </p:sp>
      <p:sp>
        <p:nvSpPr>
          <p:cNvPr id="110595" name="Rectangle 3"/>
          <p:cNvSpPr>
            <a:spLocks noGrp="1" noChangeArrowheads="1"/>
          </p:cNvSpPr>
          <p:nvPr>
            <p:ph type="body" idx="1"/>
          </p:nvPr>
        </p:nvSpPr>
        <p:spPr>
          <a:xfrm>
            <a:off x="381000" y="1676400"/>
            <a:ext cx="8610600" cy="4572000"/>
          </a:xfrm>
        </p:spPr>
        <p:txBody>
          <a:bodyPr/>
          <a:lstStyle/>
          <a:p>
            <a:r>
              <a:rPr lang="en-US" sz="2800" dirty="0"/>
              <a:t>Modifications and Conjunctions</a:t>
            </a:r>
          </a:p>
          <a:p>
            <a:pPr lvl="1"/>
            <a:r>
              <a:rPr lang="en-US" sz="2400" dirty="0"/>
              <a:t>Cheers to Timothy Whitfield for the </a:t>
            </a:r>
            <a:r>
              <a:rPr lang="en-US" sz="2400" dirty="0">
                <a:solidFill>
                  <a:schemeClr val="accent2"/>
                </a:solidFill>
              </a:rPr>
              <a:t>wonderfully</a:t>
            </a:r>
            <a:r>
              <a:rPr lang="en-US" sz="2400" dirty="0"/>
              <a:t> </a:t>
            </a:r>
            <a:r>
              <a:rPr lang="en-US" sz="2400" dirty="0">
                <a:solidFill>
                  <a:srgbClr val="990099"/>
                </a:solidFill>
              </a:rPr>
              <a:t>horrid </a:t>
            </a:r>
            <a:r>
              <a:rPr lang="en-US" sz="2400" dirty="0"/>
              <a:t>visuals</a:t>
            </a:r>
          </a:p>
          <a:p>
            <a:pPr lvl="1"/>
            <a:endParaRPr lang="en-US" sz="2400" dirty="0"/>
          </a:p>
          <a:p>
            <a:pPr lvl="1"/>
            <a:endParaRPr lang="en-US" sz="2400" dirty="0"/>
          </a:p>
          <a:p>
            <a:pPr lvl="1"/>
            <a:r>
              <a:rPr lang="en-US" sz="2400" dirty="0"/>
              <a:t>Disdain </a:t>
            </a:r>
            <a:r>
              <a:rPr lang="en-US" sz="2400" dirty="0">
                <a:solidFill>
                  <a:schemeClr val="accent2"/>
                </a:solidFill>
              </a:rPr>
              <a:t>and</a:t>
            </a:r>
            <a:r>
              <a:rPr lang="en-US" sz="2400" dirty="0"/>
              <a:t> wrath</a:t>
            </a:r>
          </a:p>
          <a:p>
            <a:pPr lvl="2">
              <a:buFont typeface="Times New Roman" charset="0"/>
              <a:buNone/>
            </a:pPr>
            <a:r>
              <a:rPr lang="en-US" sz="2000" dirty="0" err="1">
                <a:solidFill>
                  <a:srgbClr val="990099"/>
                </a:solidFill>
              </a:rPr>
              <a:t>Hatzivassiloglou</a:t>
            </a:r>
            <a:r>
              <a:rPr lang="en-US" sz="2000" dirty="0">
                <a:solidFill>
                  <a:srgbClr val="990099"/>
                </a:solidFill>
              </a:rPr>
              <a:t> &amp; </a:t>
            </a:r>
            <a:r>
              <a:rPr lang="en-US" sz="2000" dirty="0" err="1">
                <a:solidFill>
                  <a:srgbClr val="990099"/>
                </a:solidFill>
              </a:rPr>
              <a:t>McKeown</a:t>
            </a:r>
            <a:r>
              <a:rPr lang="en-US" sz="2000" dirty="0" smtClean="0">
                <a:solidFill>
                  <a:srgbClr val="990099"/>
                </a:solidFill>
              </a:rPr>
              <a:t> 2007</a:t>
            </a:r>
          </a:p>
          <a:p>
            <a:endParaRPr lang="en-US" sz="2800" dirty="0"/>
          </a:p>
          <a:p>
            <a:r>
              <a:rPr lang="en-US" sz="2800" dirty="0"/>
              <a:t>Subjectivity of the surrounding context; syntactic role in the sentence; etc.</a:t>
            </a:r>
          </a:p>
          <a:p>
            <a:pPr lvl="1"/>
            <a:endParaRPr lang="en-US" sz="2400" dirty="0"/>
          </a:p>
        </p:txBody>
      </p:sp>
      <p:grpSp>
        <p:nvGrpSpPr>
          <p:cNvPr id="2" name="Group 5"/>
          <p:cNvGrpSpPr>
            <a:grpSpLocks/>
          </p:cNvGrpSpPr>
          <p:nvPr/>
        </p:nvGrpSpPr>
        <p:grpSpPr bwMode="auto">
          <a:xfrm>
            <a:off x="3810000" y="2498725"/>
            <a:ext cx="1752600" cy="1311275"/>
            <a:chOff x="2448" y="3072"/>
            <a:chExt cx="1104" cy="826"/>
          </a:xfrm>
        </p:grpSpPr>
        <p:sp>
          <p:nvSpPr>
            <p:cNvPr id="110602" name="Freeform 6"/>
            <p:cNvSpPr>
              <a:spLocks/>
            </p:cNvSpPr>
            <p:nvPr/>
          </p:nvSpPr>
          <p:spPr bwMode="auto">
            <a:xfrm>
              <a:off x="2880" y="3552"/>
              <a:ext cx="672" cy="144"/>
            </a:xfrm>
            <a:custGeom>
              <a:avLst/>
              <a:gdLst>
                <a:gd name="T0" fmla="*/ 0 w 576"/>
                <a:gd name="T1" fmla="*/ 0 h 144"/>
                <a:gd name="T2" fmla="*/ 457 w 576"/>
                <a:gd name="T3" fmla="*/ 144 h 144"/>
                <a:gd name="T4" fmla="*/ 915 w 576"/>
                <a:gd name="T5" fmla="*/ 0 h 144"/>
                <a:gd name="T6" fmla="*/ 0 60000 65536"/>
                <a:gd name="T7" fmla="*/ 0 60000 65536"/>
                <a:gd name="T8" fmla="*/ 0 60000 65536"/>
                <a:gd name="T9" fmla="*/ 0 w 576"/>
                <a:gd name="T10" fmla="*/ 0 h 144"/>
                <a:gd name="T11" fmla="*/ 576 w 576"/>
                <a:gd name="T12" fmla="*/ 144 h 144"/>
              </a:gdLst>
              <a:ahLst/>
              <a:cxnLst>
                <a:cxn ang="T6">
                  <a:pos x="T0" y="T1"/>
                </a:cxn>
                <a:cxn ang="T7">
                  <a:pos x="T2" y="T3"/>
                </a:cxn>
                <a:cxn ang="T8">
                  <a:pos x="T4" y="T5"/>
                </a:cxn>
              </a:cxnLst>
              <a:rect l="T9" t="T10" r="T11" b="T12"/>
              <a:pathLst>
                <a:path w="576" h="144">
                  <a:moveTo>
                    <a:pt x="0" y="0"/>
                  </a:moveTo>
                  <a:cubicBezTo>
                    <a:pt x="96" y="72"/>
                    <a:pt x="192" y="144"/>
                    <a:pt x="288" y="144"/>
                  </a:cubicBezTo>
                  <a:cubicBezTo>
                    <a:pt x="384" y="144"/>
                    <a:pt x="528" y="24"/>
                    <a:pt x="576" y="0"/>
                  </a:cubicBezTo>
                </a:path>
              </a:pathLst>
            </a:custGeom>
            <a:noFill/>
            <a:ln w="38100">
              <a:solidFill>
                <a:srgbClr val="FFCC00"/>
              </a:solidFill>
              <a:round/>
              <a:headEnd/>
              <a:tailEnd type="arrow" w="lg" len="lg"/>
            </a:ln>
          </p:spPr>
          <p:txBody>
            <a:bodyPr>
              <a:prstTxWarp prst="textNoShape">
                <a:avLst/>
              </a:prstTxWarp>
            </a:bodyPr>
            <a:lstStyle/>
            <a:p>
              <a:endParaRPr lang="en-US"/>
            </a:p>
          </p:txBody>
        </p:sp>
        <p:sp>
          <p:nvSpPr>
            <p:cNvPr id="110603" name="Text Box 7"/>
            <p:cNvSpPr txBox="1">
              <a:spLocks noChangeArrowheads="1"/>
            </p:cNvSpPr>
            <p:nvPr/>
          </p:nvSpPr>
          <p:spPr bwMode="auto">
            <a:xfrm>
              <a:off x="2448" y="3072"/>
              <a:ext cx="480" cy="250"/>
            </a:xfrm>
            <a:prstGeom prst="rect">
              <a:avLst/>
            </a:prstGeom>
            <a:noFill/>
            <a:ln w="9525">
              <a:noFill/>
              <a:miter lim="800000"/>
              <a:headEnd/>
              <a:tailEnd/>
            </a:ln>
          </p:spPr>
          <p:txBody>
            <a:bodyPr>
              <a:prstTxWarp prst="textNoShape">
                <a:avLst/>
              </a:prstTxWarp>
              <a:spAutoFit/>
            </a:bodyPr>
            <a:lstStyle/>
            <a:p>
              <a:pPr eaLnBrk="1" hangingPunct="1">
                <a:spcBef>
                  <a:spcPct val="50000"/>
                </a:spcBef>
              </a:pPr>
              <a:r>
                <a:rPr lang="en-US" sz="2000" b="1" i="0">
                  <a:solidFill>
                    <a:schemeClr val="tx1"/>
                  </a:solidFill>
                  <a:latin typeface="Arial" charset="0"/>
                </a:rPr>
                <a:t>pos</a:t>
              </a:r>
            </a:p>
          </p:txBody>
        </p:sp>
        <p:sp>
          <p:nvSpPr>
            <p:cNvPr id="110604" name="Text Box 8"/>
            <p:cNvSpPr txBox="1">
              <a:spLocks noChangeArrowheads="1"/>
            </p:cNvSpPr>
            <p:nvPr/>
          </p:nvSpPr>
          <p:spPr bwMode="auto">
            <a:xfrm>
              <a:off x="2976" y="3648"/>
              <a:ext cx="480" cy="250"/>
            </a:xfrm>
            <a:prstGeom prst="rect">
              <a:avLst/>
            </a:prstGeom>
            <a:noFill/>
            <a:ln w="9525">
              <a:noFill/>
              <a:miter lim="800000"/>
              <a:headEnd/>
              <a:tailEnd/>
            </a:ln>
          </p:spPr>
          <p:txBody>
            <a:bodyPr>
              <a:prstTxWarp prst="textNoShape">
                <a:avLst/>
              </a:prstTxWarp>
              <a:spAutoFit/>
            </a:bodyPr>
            <a:lstStyle/>
            <a:p>
              <a:pPr eaLnBrk="1" hangingPunct="1">
                <a:spcBef>
                  <a:spcPct val="50000"/>
                </a:spcBef>
              </a:pPr>
              <a:r>
                <a:rPr lang="en-US" sz="2000" b="1" i="0">
                  <a:solidFill>
                    <a:schemeClr val="tx1"/>
                  </a:solidFill>
                  <a:latin typeface="Arial" charset="0"/>
                </a:rPr>
                <a:t>mod</a:t>
              </a:r>
            </a:p>
          </p:txBody>
        </p:sp>
      </p:grpSp>
      <p:sp>
        <p:nvSpPr>
          <p:cNvPr id="110597" name="Text Box 10"/>
          <p:cNvSpPr txBox="1">
            <a:spLocks noChangeArrowheads="1"/>
          </p:cNvSpPr>
          <p:nvPr/>
        </p:nvSpPr>
        <p:spPr bwMode="auto">
          <a:xfrm>
            <a:off x="3581400" y="2743200"/>
            <a:ext cx="2493963" cy="457200"/>
          </a:xfrm>
          <a:prstGeom prst="rect">
            <a:avLst/>
          </a:prstGeom>
          <a:noFill/>
          <a:ln w="9525">
            <a:noFill/>
            <a:miter lim="800000"/>
            <a:headEnd/>
            <a:tailEnd/>
          </a:ln>
        </p:spPr>
        <p:txBody>
          <a:bodyPr wrap="none">
            <a:prstTxWarp prst="textNoShape">
              <a:avLst/>
            </a:prstTxWarp>
            <a:spAutoFit/>
          </a:bodyPr>
          <a:lstStyle/>
          <a:p>
            <a:r>
              <a:rPr lang="en-US" i="0">
                <a:solidFill>
                  <a:srgbClr val="006600"/>
                </a:solidFill>
              </a:rPr>
              <a:t>wonderfully horrid</a:t>
            </a:r>
          </a:p>
        </p:txBody>
      </p:sp>
      <p:grpSp>
        <p:nvGrpSpPr>
          <p:cNvPr id="3" name="Group 16"/>
          <p:cNvGrpSpPr>
            <a:grpSpLocks/>
          </p:cNvGrpSpPr>
          <p:nvPr/>
        </p:nvGrpSpPr>
        <p:grpSpPr bwMode="auto">
          <a:xfrm>
            <a:off x="5562600" y="4038600"/>
            <a:ext cx="3581400" cy="688975"/>
            <a:chOff x="3360" y="2688"/>
            <a:chExt cx="1824" cy="384"/>
          </a:xfrm>
        </p:grpSpPr>
        <p:sp>
          <p:nvSpPr>
            <p:cNvPr id="110599" name="Freeform 17"/>
            <p:cNvSpPr>
              <a:spLocks/>
            </p:cNvSpPr>
            <p:nvPr/>
          </p:nvSpPr>
          <p:spPr bwMode="auto">
            <a:xfrm>
              <a:off x="3600" y="2928"/>
              <a:ext cx="672" cy="144"/>
            </a:xfrm>
            <a:custGeom>
              <a:avLst/>
              <a:gdLst>
                <a:gd name="T0" fmla="*/ 0 w 576"/>
                <a:gd name="T1" fmla="*/ 0 h 144"/>
                <a:gd name="T2" fmla="*/ 457 w 576"/>
                <a:gd name="T3" fmla="*/ 144 h 144"/>
                <a:gd name="T4" fmla="*/ 915 w 576"/>
                <a:gd name="T5" fmla="*/ 0 h 144"/>
                <a:gd name="T6" fmla="*/ 0 60000 65536"/>
                <a:gd name="T7" fmla="*/ 0 60000 65536"/>
                <a:gd name="T8" fmla="*/ 0 60000 65536"/>
                <a:gd name="T9" fmla="*/ 0 w 576"/>
                <a:gd name="T10" fmla="*/ 0 h 144"/>
                <a:gd name="T11" fmla="*/ 576 w 576"/>
                <a:gd name="T12" fmla="*/ 144 h 144"/>
              </a:gdLst>
              <a:ahLst/>
              <a:cxnLst>
                <a:cxn ang="T6">
                  <a:pos x="T0" y="T1"/>
                </a:cxn>
                <a:cxn ang="T7">
                  <a:pos x="T2" y="T3"/>
                </a:cxn>
                <a:cxn ang="T8">
                  <a:pos x="T4" y="T5"/>
                </a:cxn>
              </a:cxnLst>
              <a:rect l="T9" t="T10" r="T11" b="T12"/>
              <a:pathLst>
                <a:path w="576" h="144">
                  <a:moveTo>
                    <a:pt x="0" y="0"/>
                  </a:moveTo>
                  <a:cubicBezTo>
                    <a:pt x="96" y="72"/>
                    <a:pt x="192" y="144"/>
                    <a:pt x="288" y="144"/>
                  </a:cubicBezTo>
                  <a:cubicBezTo>
                    <a:pt x="384" y="144"/>
                    <a:pt x="528" y="24"/>
                    <a:pt x="576" y="0"/>
                  </a:cubicBezTo>
                </a:path>
              </a:pathLst>
            </a:custGeom>
            <a:noFill/>
            <a:ln w="38100">
              <a:solidFill>
                <a:srgbClr val="FFCC00"/>
              </a:solidFill>
              <a:round/>
              <a:headEnd/>
              <a:tailEnd type="arrow" w="lg" len="lg"/>
            </a:ln>
          </p:spPr>
          <p:txBody>
            <a:bodyPr>
              <a:prstTxWarp prst="textNoShape">
                <a:avLst/>
              </a:prstTxWarp>
            </a:bodyPr>
            <a:lstStyle/>
            <a:p>
              <a:endParaRPr lang="en-US"/>
            </a:p>
          </p:txBody>
        </p:sp>
        <p:sp>
          <p:nvSpPr>
            <p:cNvPr id="110600" name="Text Box 18"/>
            <p:cNvSpPr txBox="1">
              <a:spLocks noChangeArrowheads="1"/>
            </p:cNvSpPr>
            <p:nvPr/>
          </p:nvSpPr>
          <p:spPr bwMode="auto">
            <a:xfrm>
              <a:off x="3360" y="2688"/>
              <a:ext cx="1824" cy="205"/>
            </a:xfrm>
            <a:prstGeom prst="rect">
              <a:avLst/>
            </a:prstGeom>
            <a:noFill/>
            <a:ln w="9525">
              <a:noFill/>
              <a:miter lim="800000"/>
              <a:headEnd/>
              <a:tailEnd/>
            </a:ln>
          </p:spPr>
          <p:txBody>
            <a:bodyPr>
              <a:prstTxWarp prst="textNoShape">
                <a:avLst/>
              </a:prstTxWarp>
              <a:spAutoFit/>
            </a:bodyPr>
            <a:lstStyle/>
            <a:p>
              <a:pPr eaLnBrk="1" hangingPunct="1">
                <a:spcBef>
                  <a:spcPct val="50000"/>
                </a:spcBef>
              </a:pPr>
              <a:r>
                <a:rPr lang="en-US" sz="1800" b="1">
                  <a:solidFill>
                    <a:srgbClr val="FFCC00"/>
                  </a:solidFill>
                  <a:latin typeface="Arial" charset="0"/>
                </a:rPr>
                <a:t>disdain</a:t>
              </a:r>
              <a:r>
                <a:rPr lang="en-US" sz="1800" b="1">
                  <a:solidFill>
                    <a:srgbClr val="0000FF"/>
                  </a:solidFill>
                  <a:latin typeface="Arial" charset="0"/>
                </a:rPr>
                <a:t> </a:t>
              </a:r>
              <a:r>
                <a:rPr lang="en-US" sz="1800" i="0">
                  <a:solidFill>
                    <a:schemeClr val="tx1"/>
                  </a:solidFill>
                  <a:latin typeface="Arial" charset="0"/>
                </a:rPr>
                <a:t>(neg)</a:t>
              </a:r>
              <a:r>
                <a:rPr lang="en-US" sz="1800">
                  <a:solidFill>
                    <a:schemeClr val="tx1"/>
                  </a:solidFill>
                  <a:latin typeface="Arial" charset="0"/>
                </a:rPr>
                <a:t> and </a:t>
              </a:r>
              <a:r>
                <a:rPr lang="en-US" sz="1800" b="1">
                  <a:solidFill>
                    <a:srgbClr val="FFCC00"/>
                  </a:solidFill>
                  <a:latin typeface="Arial" charset="0"/>
                </a:rPr>
                <a:t>wrath</a:t>
              </a:r>
              <a:r>
                <a:rPr lang="en-US" sz="1800" i="0">
                  <a:solidFill>
                    <a:schemeClr val="tx1"/>
                  </a:solidFill>
                  <a:latin typeface="Arial" charset="0"/>
                </a:rPr>
                <a:t>(neg)</a:t>
              </a:r>
            </a:p>
          </p:txBody>
        </p:sp>
        <p:sp>
          <p:nvSpPr>
            <p:cNvPr id="110601" name="Freeform 19"/>
            <p:cNvSpPr>
              <a:spLocks/>
            </p:cNvSpPr>
            <p:nvPr/>
          </p:nvSpPr>
          <p:spPr bwMode="auto">
            <a:xfrm flipH="1">
              <a:off x="4272" y="2928"/>
              <a:ext cx="336" cy="144"/>
            </a:xfrm>
            <a:custGeom>
              <a:avLst/>
              <a:gdLst>
                <a:gd name="T0" fmla="*/ 0 w 576"/>
                <a:gd name="T1" fmla="*/ 0 h 144"/>
                <a:gd name="T2" fmla="*/ 57 w 576"/>
                <a:gd name="T3" fmla="*/ 144 h 144"/>
                <a:gd name="T4" fmla="*/ 114 w 576"/>
                <a:gd name="T5" fmla="*/ 0 h 144"/>
                <a:gd name="T6" fmla="*/ 0 60000 65536"/>
                <a:gd name="T7" fmla="*/ 0 60000 65536"/>
                <a:gd name="T8" fmla="*/ 0 60000 65536"/>
                <a:gd name="T9" fmla="*/ 0 w 576"/>
                <a:gd name="T10" fmla="*/ 0 h 144"/>
                <a:gd name="T11" fmla="*/ 576 w 576"/>
                <a:gd name="T12" fmla="*/ 144 h 144"/>
              </a:gdLst>
              <a:ahLst/>
              <a:cxnLst>
                <a:cxn ang="T6">
                  <a:pos x="T0" y="T1"/>
                </a:cxn>
                <a:cxn ang="T7">
                  <a:pos x="T2" y="T3"/>
                </a:cxn>
                <a:cxn ang="T8">
                  <a:pos x="T4" y="T5"/>
                </a:cxn>
              </a:cxnLst>
              <a:rect l="T9" t="T10" r="T11" b="T12"/>
              <a:pathLst>
                <a:path w="576" h="144">
                  <a:moveTo>
                    <a:pt x="0" y="0"/>
                  </a:moveTo>
                  <a:cubicBezTo>
                    <a:pt x="96" y="72"/>
                    <a:pt x="192" y="144"/>
                    <a:pt x="288" y="144"/>
                  </a:cubicBezTo>
                  <a:cubicBezTo>
                    <a:pt x="384" y="144"/>
                    <a:pt x="528" y="24"/>
                    <a:pt x="576" y="0"/>
                  </a:cubicBezTo>
                </a:path>
              </a:pathLst>
            </a:custGeom>
            <a:noFill/>
            <a:ln w="38100">
              <a:solidFill>
                <a:srgbClr val="FFCC00"/>
              </a:solidFill>
              <a:round/>
              <a:headEnd/>
              <a:tailEnd type="arrow" w="lg" len="lg"/>
            </a:ln>
          </p:spPr>
          <p:txBody>
            <a:bodyPr>
              <a:prstTxWarp prst="textNoShape">
                <a:avLst/>
              </a:prstTxWarp>
            </a:bodyPr>
            <a:lstStyle/>
            <a:p>
              <a:endParaRPr lang="en-US"/>
            </a:p>
          </p:txBody>
        </p:sp>
      </p:gr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t>Polarity Influencers</a:t>
            </a:r>
          </a:p>
        </p:txBody>
      </p:sp>
      <p:sp>
        <p:nvSpPr>
          <p:cNvPr id="112643" name="Rectangle 3"/>
          <p:cNvSpPr>
            <a:spLocks noGrp="1" noChangeArrowheads="1"/>
          </p:cNvSpPr>
          <p:nvPr>
            <p:ph type="body" idx="1"/>
          </p:nvPr>
        </p:nvSpPr>
        <p:spPr/>
        <p:txBody>
          <a:bodyPr/>
          <a:lstStyle/>
          <a:p>
            <a:r>
              <a:rPr lang="en-US"/>
              <a:t>Negation</a:t>
            </a:r>
          </a:p>
          <a:p>
            <a:pPr lvl="1"/>
            <a:r>
              <a:rPr lang="en-US"/>
              <a:t>Local not good</a:t>
            </a:r>
          </a:p>
          <a:p>
            <a:pPr lvl="1"/>
            <a:r>
              <a:rPr lang="en-US"/>
              <a:t>Longer-distance dependencies</a:t>
            </a:r>
          </a:p>
          <a:p>
            <a:pPr lvl="2"/>
            <a:r>
              <a:rPr lang="en-US"/>
              <a:t>Does not look very </a:t>
            </a:r>
            <a:r>
              <a:rPr lang="en-US" u="sng"/>
              <a:t>good</a:t>
            </a:r>
            <a:r>
              <a:rPr lang="en-US"/>
              <a:t> (proposition)</a:t>
            </a:r>
          </a:p>
          <a:p>
            <a:pPr lvl="2"/>
            <a:r>
              <a:rPr lang="en-US"/>
              <a:t>No politically prudent Israeli could </a:t>
            </a:r>
            <a:r>
              <a:rPr lang="en-US" u="sng"/>
              <a:t>support</a:t>
            </a:r>
            <a:r>
              <a:rPr lang="en-US"/>
              <a:t> either of them (subject)</a:t>
            </a:r>
          </a:p>
          <a:p>
            <a:pPr lvl="1"/>
            <a:r>
              <a:rPr lang="en-US"/>
              <a:t>Phrases with negations may intensify instead</a:t>
            </a:r>
          </a:p>
          <a:p>
            <a:pPr lvl="2"/>
            <a:r>
              <a:rPr lang="en-US"/>
              <a:t>Not only good, but amazing!</a:t>
            </a:r>
          </a:p>
          <a:p>
            <a:pPr lvl="1"/>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t>Polarity Influencers</a:t>
            </a:r>
          </a:p>
        </p:txBody>
      </p:sp>
      <p:sp>
        <p:nvSpPr>
          <p:cNvPr id="114691" name="Rectangle 3"/>
          <p:cNvSpPr>
            <a:spLocks noGrp="1" noChangeArrowheads="1"/>
          </p:cNvSpPr>
          <p:nvPr>
            <p:ph type="body" idx="1"/>
          </p:nvPr>
        </p:nvSpPr>
        <p:spPr/>
        <p:txBody>
          <a:bodyPr/>
          <a:lstStyle/>
          <a:p>
            <a:r>
              <a:rPr lang="en-US"/>
              <a:t>Modality</a:t>
            </a:r>
          </a:p>
          <a:p>
            <a:pPr lvl="1"/>
            <a:r>
              <a:rPr lang="en-US"/>
              <a:t>No reason at all to believe that the economy is good</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t>Polarity Influencers</a:t>
            </a:r>
          </a:p>
        </p:txBody>
      </p:sp>
      <p:sp>
        <p:nvSpPr>
          <p:cNvPr id="116739" name="Rectangle 3"/>
          <p:cNvSpPr>
            <a:spLocks noGrp="1" noChangeArrowheads="1"/>
          </p:cNvSpPr>
          <p:nvPr>
            <p:ph type="body" idx="1"/>
          </p:nvPr>
        </p:nvSpPr>
        <p:spPr/>
        <p:txBody>
          <a:bodyPr/>
          <a:lstStyle/>
          <a:p>
            <a:r>
              <a:rPr lang="en-US"/>
              <a:t>Contextual Valence Shifters </a:t>
            </a:r>
            <a:r>
              <a:rPr lang="en-US" sz="2000">
                <a:solidFill>
                  <a:srgbClr val="990099"/>
                </a:solidFill>
              </a:rPr>
              <a:t>Polanyi &amp; Zaenan 2004 </a:t>
            </a:r>
          </a:p>
          <a:p>
            <a:pPr lvl="1"/>
            <a:r>
              <a:rPr lang="en-US">
                <a:solidFill>
                  <a:srgbClr val="006600"/>
                </a:solidFill>
              </a:rPr>
              <a:t>General polarity shifter</a:t>
            </a:r>
          </a:p>
          <a:p>
            <a:pPr lvl="2"/>
            <a:r>
              <a:rPr lang="en-US">
                <a:solidFill>
                  <a:schemeClr val="tx1"/>
                </a:solidFill>
              </a:rPr>
              <a:t>Pose</a:t>
            </a:r>
            <a:r>
              <a:rPr lang="en-US">
                <a:solidFill>
                  <a:srgbClr val="006600"/>
                </a:solidFill>
              </a:rPr>
              <a:t> little </a:t>
            </a:r>
            <a:r>
              <a:rPr lang="en-US">
                <a:solidFill>
                  <a:schemeClr val="tx1"/>
                </a:solidFill>
              </a:rPr>
              <a:t>threat</a:t>
            </a:r>
          </a:p>
          <a:p>
            <a:pPr lvl="2"/>
            <a:r>
              <a:rPr lang="en-US">
                <a:solidFill>
                  <a:schemeClr val="tx1"/>
                </a:solidFill>
              </a:rPr>
              <a:t>Contains</a:t>
            </a:r>
            <a:r>
              <a:rPr lang="en-US">
                <a:solidFill>
                  <a:srgbClr val="006600"/>
                </a:solidFill>
              </a:rPr>
              <a:t> little </a:t>
            </a:r>
            <a:r>
              <a:rPr lang="en-US">
                <a:solidFill>
                  <a:schemeClr val="tx1"/>
                </a:solidFill>
              </a:rPr>
              <a:t>truth</a:t>
            </a:r>
          </a:p>
          <a:p>
            <a:pPr lvl="1"/>
            <a:r>
              <a:rPr lang="en-US">
                <a:solidFill>
                  <a:schemeClr val="accent2"/>
                </a:solidFill>
              </a:rPr>
              <a:t>Negative polarity shifters</a:t>
            </a:r>
          </a:p>
          <a:p>
            <a:pPr lvl="2"/>
            <a:r>
              <a:rPr lang="en-US">
                <a:solidFill>
                  <a:schemeClr val="tx2"/>
                </a:solidFill>
              </a:rPr>
              <a:t>Lack of</a:t>
            </a:r>
            <a:r>
              <a:rPr lang="en-US">
                <a:solidFill>
                  <a:schemeClr val="accent2"/>
                </a:solidFill>
              </a:rPr>
              <a:t> </a:t>
            </a:r>
            <a:r>
              <a:rPr lang="en-US">
                <a:solidFill>
                  <a:srgbClr val="990099"/>
                </a:solidFill>
              </a:rPr>
              <a:t>understanding</a:t>
            </a:r>
          </a:p>
          <a:p>
            <a:pPr lvl="1"/>
            <a:r>
              <a:rPr lang="en-US">
                <a:solidFill>
                  <a:srgbClr val="990099"/>
                </a:solidFill>
              </a:rPr>
              <a:t>Positive polarity shifters</a:t>
            </a:r>
          </a:p>
          <a:p>
            <a:pPr lvl="2"/>
            <a:r>
              <a:rPr lang="en-US">
                <a:solidFill>
                  <a:schemeClr val="tx1"/>
                </a:solidFill>
              </a:rPr>
              <a:t>Abate the</a:t>
            </a:r>
            <a:r>
              <a:rPr lang="en-US">
                <a:solidFill>
                  <a:srgbClr val="990099"/>
                </a:solidFill>
              </a:rPr>
              <a:t> </a:t>
            </a:r>
            <a:r>
              <a:rPr lang="en-US">
                <a:solidFill>
                  <a:schemeClr val="accent2"/>
                </a:solidFill>
              </a:rPr>
              <a:t>damage</a:t>
            </a:r>
          </a:p>
          <a:p>
            <a:pPr>
              <a:buFont typeface="Monotype Sorts" charset="2"/>
              <a:buNone/>
            </a:pPr>
            <a:endParaRPr lang="en-US">
              <a:solidFill>
                <a:schemeClr val="accent2"/>
              </a:solidFill>
            </a:endParaRPr>
          </a:p>
          <a:p>
            <a:endParaRPr lang="en-US">
              <a:solidFill>
                <a:srgbClr val="990099"/>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a:t>Approach</a:t>
            </a:r>
          </a:p>
        </p:txBody>
      </p:sp>
      <p:sp>
        <p:nvSpPr>
          <p:cNvPr id="118787" name="Rectangle 3"/>
          <p:cNvSpPr>
            <a:spLocks noGrp="1" noChangeArrowheads="1"/>
          </p:cNvSpPr>
          <p:nvPr>
            <p:ph type="body" idx="1"/>
          </p:nvPr>
        </p:nvSpPr>
        <p:spPr/>
        <p:txBody>
          <a:bodyPr/>
          <a:lstStyle/>
          <a:p>
            <a:r>
              <a:rPr lang="en-US">
                <a:solidFill>
                  <a:schemeClr val="accent2"/>
                </a:solidFill>
              </a:rPr>
              <a:t>Step 1: Neutral or Polar?</a:t>
            </a:r>
          </a:p>
          <a:p>
            <a:r>
              <a:rPr lang="en-US">
                <a:solidFill>
                  <a:srgbClr val="990099"/>
                </a:solidFill>
              </a:rPr>
              <a:t>Step 2: Are the polar instances Positive or Negative?</a:t>
            </a:r>
          </a:p>
          <a:p>
            <a:r>
              <a:rPr lang="en-US"/>
              <a:t>Combine a variety of evidence</a:t>
            </a:r>
          </a:p>
          <a:p>
            <a:r>
              <a:rPr lang="en-US"/>
              <a:t>Still much to do in the area of recognizing contextual polarity</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Interpretation</a:t>
            </a:r>
          </a:p>
        </p:txBody>
      </p:sp>
      <p:sp>
        <p:nvSpPr>
          <p:cNvPr id="120835" name="Text Box 3"/>
          <p:cNvSpPr txBox="1">
            <a:spLocks noChangeArrowheads="1"/>
          </p:cNvSpPr>
          <p:nvPr/>
        </p:nvSpPr>
        <p:spPr bwMode="auto">
          <a:xfrm>
            <a:off x="228600" y="1879600"/>
            <a:ext cx="2012950" cy="118745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Lexicon of   </a:t>
            </a:r>
          </a:p>
          <a:p>
            <a:pPr eaLnBrk="1" hangingPunct="1"/>
            <a:r>
              <a:rPr lang="en-US" i="0">
                <a:solidFill>
                  <a:srgbClr val="0066FF"/>
                </a:solidFill>
                <a:latin typeface="Arial" charset="0"/>
              </a:rPr>
              <a:t>keywords </a:t>
            </a:r>
          </a:p>
          <a:p>
            <a:pPr eaLnBrk="1" hangingPunct="1"/>
            <a:r>
              <a:rPr lang="en-US" i="0">
                <a:solidFill>
                  <a:srgbClr val="0066FF"/>
                </a:solidFill>
                <a:latin typeface="Arial" charset="0"/>
              </a:rPr>
              <a:t>out of context</a:t>
            </a:r>
          </a:p>
        </p:txBody>
      </p:sp>
      <p:sp>
        <p:nvSpPr>
          <p:cNvPr id="120836" name="Text Box 4"/>
          <p:cNvSpPr txBox="1">
            <a:spLocks noChangeArrowheads="1"/>
          </p:cNvSpPr>
          <p:nvPr/>
        </p:nvSpPr>
        <p:spPr bwMode="auto">
          <a:xfrm>
            <a:off x="6248400" y="2032000"/>
            <a:ext cx="2317750" cy="1552575"/>
          </a:xfrm>
          <a:prstGeom prst="rect">
            <a:avLst/>
          </a:prstGeom>
          <a:noFill/>
          <a:ln w="9525">
            <a:noFill/>
            <a:miter lim="800000"/>
            <a:headEnd/>
            <a:tailEnd/>
          </a:ln>
        </p:spPr>
        <p:txBody>
          <a:bodyPr wrap="none">
            <a:prstTxWarp prst="textNoShape">
              <a:avLst/>
            </a:prstTxWarp>
            <a:spAutoFit/>
          </a:bodyPr>
          <a:lstStyle/>
          <a:p>
            <a:pPr eaLnBrk="1" hangingPunct="1"/>
            <a:r>
              <a:rPr lang="en-US" i="0">
                <a:solidFill>
                  <a:srgbClr val="0066FF"/>
                </a:solidFill>
                <a:latin typeface="Arial" charset="0"/>
              </a:rPr>
              <a:t>Full contextual</a:t>
            </a:r>
          </a:p>
          <a:p>
            <a:pPr eaLnBrk="1" hangingPunct="1"/>
            <a:r>
              <a:rPr lang="en-US" i="0">
                <a:solidFill>
                  <a:srgbClr val="0066FF"/>
                </a:solidFill>
                <a:latin typeface="Arial" charset="0"/>
              </a:rPr>
              <a:t>Interpretation</a:t>
            </a:r>
          </a:p>
          <a:p>
            <a:pPr eaLnBrk="1" hangingPunct="1"/>
            <a:r>
              <a:rPr lang="en-US" i="0">
                <a:solidFill>
                  <a:srgbClr val="0066FF"/>
                </a:solidFill>
                <a:latin typeface="Arial" charset="0"/>
              </a:rPr>
              <a:t>of words in text </a:t>
            </a:r>
          </a:p>
          <a:p>
            <a:pPr eaLnBrk="1" hangingPunct="1"/>
            <a:r>
              <a:rPr lang="en-US" i="0">
                <a:solidFill>
                  <a:srgbClr val="0066FF"/>
                </a:solidFill>
                <a:latin typeface="Arial" charset="0"/>
              </a:rPr>
              <a:t>or dialog</a:t>
            </a:r>
          </a:p>
        </p:txBody>
      </p:sp>
      <p:sp>
        <p:nvSpPr>
          <p:cNvPr id="120837" name="Text Box 5"/>
          <p:cNvSpPr txBox="1">
            <a:spLocks noChangeArrowheads="1"/>
          </p:cNvSpPr>
          <p:nvPr/>
        </p:nvSpPr>
        <p:spPr bwMode="auto">
          <a:xfrm>
            <a:off x="3352800" y="2198688"/>
            <a:ext cx="1592263" cy="457200"/>
          </a:xfrm>
          <a:prstGeom prst="rect">
            <a:avLst/>
          </a:prstGeom>
          <a:noFill/>
          <a:ln w="9525">
            <a:noFill/>
            <a:miter lim="800000"/>
            <a:headEnd/>
            <a:tailEnd/>
          </a:ln>
        </p:spPr>
        <p:txBody>
          <a:bodyPr wrap="none">
            <a:prstTxWarp prst="textNoShape">
              <a:avLst/>
            </a:prstTxWarp>
            <a:spAutoFit/>
          </a:bodyPr>
          <a:lstStyle/>
          <a:p>
            <a:pPr eaLnBrk="1" hangingPunct="1"/>
            <a:r>
              <a:rPr lang="en-US" i="0">
                <a:solidFill>
                  <a:schemeClr val="tx1"/>
                </a:solidFill>
                <a:latin typeface="Arial" charset="0"/>
              </a:rPr>
              <a:t>continuum</a:t>
            </a:r>
          </a:p>
        </p:txBody>
      </p:sp>
      <p:sp>
        <p:nvSpPr>
          <p:cNvPr id="120838" name="Line 6"/>
          <p:cNvSpPr>
            <a:spLocks noChangeShapeType="1"/>
          </p:cNvSpPr>
          <p:nvPr/>
        </p:nvSpPr>
        <p:spPr bwMode="auto">
          <a:xfrm>
            <a:off x="2133600" y="2895600"/>
            <a:ext cx="39624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120839" name="Text Box 7"/>
          <p:cNvSpPr txBox="1">
            <a:spLocks noChangeArrowheads="1"/>
          </p:cNvSpPr>
          <p:nvPr/>
        </p:nvSpPr>
        <p:spPr bwMode="auto">
          <a:xfrm>
            <a:off x="2574925" y="3546475"/>
            <a:ext cx="2378075" cy="457200"/>
          </a:xfrm>
          <a:prstGeom prst="rect">
            <a:avLst/>
          </a:prstGeom>
          <a:noFill/>
          <a:ln w="9525">
            <a:noFill/>
            <a:miter lim="800000"/>
            <a:headEnd/>
            <a:tailEnd/>
          </a:ln>
        </p:spPr>
        <p:txBody>
          <a:bodyPr>
            <a:prstTxWarp prst="textNoShape">
              <a:avLst/>
            </a:prstTxWarp>
            <a:spAutoFit/>
          </a:bodyPr>
          <a:lstStyle/>
          <a:p>
            <a:endParaRPr lang="en-US"/>
          </a:p>
        </p:txBody>
      </p:sp>
      <p:sp>
        <p:nvSpPr>
          <p:cNvPr id="120840" name="Text Box 8"/>
          <p:cNvSpPr txBox="1">
            <a:spLocks noChangeArrowheads="1"/>
          </p:cNvSpPr>
          <p:nvPr/>
        </p:nvSpPr>
        <p:spPr bwMode="auto">
          <a:xfrm>
            <a:off x="533400" y="3171825"/>
            <a:ext cx="1177925" cy="2781300"/>
          </a:xfrm>
          <a:prstGeom prst="rect">
            <a:avLst/>
          </a:prstGeom>
          <a:noFill/>
          <a:ln w="9525">
            <a:noFill/>
            <a:miter lim="800000"/>
            <a:headEnd/>
            <a:tailEnd/>
          </a:ln>
        </p:spPr>
        <p:txBody>
          <a:bodyPr wrap="none">
            <a:prstTxWarp prst="textNoShape">
              <a:avLst/>
            </a:prstTxWarp>
            <a:spAutoFit/>
          </a:bodyPr>
          <a:lstStyle/>
          <a:p>
            <a:r>
              <a:rPr lang="en-US" sz="1600"/>
              <a:t>Brilliant</a:t>
            </a:r>
          </a:p>
          <a:p>
            <a:r>
              <a:rPr lang="en-US" sz="1600"/>
              <a:t>   sense#1 S</a:t>
            </a:r>
          </a:p>
          <a:p>
            <a:r>
              <a:rPr lang="en-US" sz="1600"/>
              <a:t>   sense#2 S</a:t>
            </a:r>
          </a:p>
          <a:p>
            <a:r>
              <a:rPr lang="en-US" sz="1600"/>
              <a:t>   …</a:t>
            </a:r>
          </a:p>
          <a:p>
            <a:r>
              <a:rPr lang="en-US" sz="1600"/>
              <a:t>Difference</a:t>
            </a:r>
          </a:p>
          <a:p>
            <a:r>
              <a:rPr lang="en-US" sz="1600"/>
              <a:t>   sense#1 O</a:t>
            </a:r>
          </a:p>
          <a:p>
            <a:r>
              <a:rPr lang="en-US" sz="1600"/>
              <a:t>   sense#2 O</a:t>
            </a:r>
          </a:p>
          <a:p>
            <a:r>
              <a:rPr lang="en-US" sz="1600"/>
              <a:t>   sense#3 S</a:t>
            </a:r>
          </a:p>
          <a:p>
            <a:r>
              <a:rPr lang="en-US" sz="1600"/>
              <a:t>   sense#4 S</a:t>
            </a:r>
          </a:p>
          <a:p>
            <a:r>
              <a:rPr lang="en-US" sz="1600"/>
              <a:t>   sense#5 O</a:t>
            </a:r>
          </a:p>
          <a:p>
            <a:r>
              <a:rPr lang="en-US" sz="1600"/>
              <a:t>…</a:t>
            </a:r>
          </a:p>
        </p:txBody>
      </p:sp>
      <p:sp>
        <p:nvSpPr>
          <p:cNvPr id="120841" name="Text Box 9"/>
          <p:cNvSpPr txBox="1">
            <a:spLocks noChangeArrowheads="1"/>
          </p:cNvSpPr>
          <p:nvPr/>
        </p:nvSpPr>
        <p:spPr bwMode="auto">
          <a:xfrm>
            <a:off x="2590800" y="3886200"/>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120842" name="AutoShape 10"/>
          <p:cNvSpPr>
            <a:spLocks noChangeArrowheads="1"/>
          </p:cNvSpPr>
          <p:nvPr/>
        </p:nvSpPr>
        <p:spPr bwMode="auto">
          <a:xfrm>
            <a:off x="16764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20843" name="Text Box 11"/>
          <p:cNvSpPr txBox="1">
            <a:spLocks noChangeArrowheads="1"/>
          </p:cNvSpPr>
          <p:nvPr/>
        </p:nvSpPr>
        <p:spPr bwMode="auto">
          <a:xfrm>
            <a:off x="1676400" y="3184525"/>
            <a:ext cx="833438" cy="396875"/>
          </a:xfrm>
          <a:prstGeom prst="rect">
            <a:avLst/>
          </a:prstGeom>
          <a:noFill/>
          <a:ln w="9525">
            <a:noFill/>
            <a:miter lim="800000"/>
            <a:headEnd/>
            <a:tailEnd/>
          </a:ln>
        </p:spPr>
        <p:txBody>
          <a:bodyPr wrap="none">
            <a:prstTxWarp prst="textNoShape">
              <a:avLst/>
            </a:prstTxWarp>
            <a:spAutoFit/>
          </a:bodyPr>
          <a:lstStyle/>
          <a:p>
            <a:r>
              <a:rPr lang="en-US" sz="2000"/>
              <a:t>SWSD</a:t>
            </a:r>
          </a:p>
        </p:txBody>
      </p:sp>
      <p:sp>
        <p:nvSpPr>
          <p:cNvPr id="120844" name="Text Box 12"/>
          <p:cNvSpPr txBox="1">
            <a:spLocks noChangeArrowheads="1"/>
          </p:cNvSpPr>
          <p:nvPr/>
        </p:nvSpPr>
        <p:spPr bwMode="auto">
          <a:xfrm>
            <a:off x="2590800" y="3200400"/>
            <a:ext cx="1077913" cy="1130300"/>
          </a:xfrm>
          <a:prstGeom prst="rect">
            <a:avLst/>
          </a:prstGeom>
          <a:noFill/>
          <a:ln w="9525">
            <a:noFill/>
            <a:miter lim="800000"/>
            <a:headEnd/>
            <a:tailEnd/>
          </a:ln>
        </p:spPr>
        <p:txBody>
          <a:bodyPr wrap="none">
            <a:prstTxWarp prst="textNoShape">
              <a:avLst/>
            </a:prstTxWarp>
            <a:spAutoFit/>
          </a:bodyPr>
          <a:lstStyle/>
          <a:p>
            <a:r>
              <a:rPr lang="en-US" sz="1600"/>
              <a:t>Contextual</a:t>
            </a:r>
          </a:p>
          <a:p>
            <a:r>
              <a:rPr lang="en-US" sz="1600"/>
              <a:t>Sentiment</a:t>
            </a:r>
          </a:p>
          <a:p>
            <a:r>
              <a:rPr lang="en-US" sz="1600"/>
              <a:t>Analysis</a:t>
            </a:r>
          </a:p>
          <a:p>
            <a:endParaRPr lang="en-US" sz="2000"/>
          </a:p>
        </p:txBody>
      </p:sp>
      <p:sp>
        <p:nvSpPr>
          <p:cNvPr id="120845" name="AutoShape 13"/>
          <p:cNvSpPr>
            <a:spLocks noChangeArrowheads="1"/>
          </p:cNvSpPr>
          <p:nvPr/>
        </p:nvSpPr>
        <p:spPr bwMode="auto">
          <a:xfrm>
            <a:off x="26670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20846" name="AutoShape 14"/>
          <p:cNvSpPr>
            <a:spLocks noChangeArrowheads="1"/>
          </p:cNvSpPr>
          <p:nvPr/>
        </p:nvSpPr>
        <p:spPr bwMode="auto">
          <a:xfrm>
            <a:off x="6858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20847" name="AutoShape 15"/>
          <p:cNvSpPr>
            <a:spLocks noChangeArrowheads="1"/>
          </p:cNvSpPr>
          <p:nvPr/>
        </p:nvSpPr>
        <p:spPr bwMode="auto">
          <a:xfrm>
            <a:off x="3657600" y="304800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20848" name="Text Box 16"/>
          <p:cNvSpPr txBox="1">
            <a:spLocks noChangeArrowheads="1"/>
          </p:cNvSpPr>
          <p:nvPr/>
        </p:nvSpPr>
        <p:spPr bwMode="auto">
          <a:xfrm>
            <a:off x="3657600" y="3200400"/>
            <a:ext cx="1009650" cy="336550"/>
          </a:xfrm>
          <a:prstGeom prst="rect">
            <a:avLst/>
          </a:prstGeom>
          <a:noFill/>
          <a:ln w="9525">
            <a:noFill/>
            <a:miter lim="800000"/>
            <a:headEnd/>
            <a:tailEnd/>
          </a:ln>
        </p:spPr>
        <p:txBody>
          <a:bodyPr wrap="none">
            <a:prstTxWarp prst="textNoShape">
              <a:avLst/>
            </a:prstTxWarp>
            <a:spAutoFit/>
          </a:bodyPr>
          <a:lstStyle/>
          <a:p>
            <a:r>
              <a:rPr lang="en-US" sz="1600"/>
              <a:t>Discourse</a:t>
            </a:r>
            <a:endParaRPr lang="en-US" sz="200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Discourse-Level Treatment</a:t>
            </a:r>
            <a:endParaRPr lang="en-US" dirty="0"/>
          </a:p>
        </p:txBody>
      </p:sp>
      <p:sp>
        <p:nvSpPr>
          <p:cNvPr id="4" name="Content Placeholder 3"/>
          <p:cNvSpPr>
            <a:spLocks noGrp="1"/>
          </p:cNvSpPr>
          <p:nvPr>
            <p:ph sz="quarter" idx="1"/>
          </p:nvPr>
        </p:nvSpPr>
        <p:spPr/>
        <p:txBody>
          <a:bodyPr/>
          <a:lstStyle/>
          <a:p>
            <a:r>
              <a:rPr lang="en-US" dirty="0" smtClean="0"/>
              <a:t>Interdependent interpretation of opinions</a:t>
            </a:r>
          </a:p>
          <a:p>
            <a:r>
              <a:rPr lang="en-US" dirty="0" smtClean="0"/>
              <a:t>More information about the overall stance</a:t>
            </a:r>
            <a:endParaRPr lang="en-US" dirty="0"/>
          </a:p>
        </p:txBody>
      </p:sp>
      <p:sp>
        <p:nvSpPr>
          <p:cNvPr id="3" name="Slide Number Placeholder 2"/>
          <p:cNvSpPr>
            <a:spLocks noGrp="1"/>
          </p:cNvSpPr>
          <p:nvPr>
            <p:ph type="sldNum" sz="quarter" idx="15"/>
          </p:nvPr>
        </p:nvSpPr>
        <p:spPr/>
        <p:txBody>
          <a:bodyPr/>
          <a:lstStyle/>
          <a:p>
            <a:fld id="{001AEB1B-619C-E741-908C-AF8E12DD8BD8}" type="slidenum">
              <a:rPr lang="en-US" smtClean="0"/>
              <a:pPr/>
              <a:t>56</a:t>
            </a:fld>
            <a:endParaRPr lang="en-US" dirty="0"/>
          </a:p>
        </p:txBody>
      </p:sp>
      <p:sp>
        <p:nvSpPr>
          <p:cNvPr id="5" name="Slide Number Placeholder 5"/>
          <p:cNvSpPr txBox="1">
            <a:spLocks/>
          </p:cNvSpPr>
          <p:nvPr/>
        </p:nvSpPr>
        <p:spPr>
          <a:xfrm>
            <a:off x="8129016" y="4743451"/>
            <a:ext cx="609600" cy="521208"/>
          </a:xfrm>
          <a:prstGeom prst="rect">
            <a:avLst/>
          </a:prstGeom>
        </p:spPr>
        <p:txBody>
          <a:bodyPr vert="horz"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fld id="{001AEB1B-619C-E741-908C-AF8E12DD8BD8}" type="slidenum">
              <a:rPr kumimoji="0" lang="en-US" sz="1400" b="1" i="0" u="none" strike="noStrike" kern="1200" cap="none" spc="0" normalizeH="0" baseline="0" noProof="0" smtClean="0">
                <a:ln>
                  <a:noFill/>
                </a:ln>
                <a:solidFill>
                  <a:srgbClr val="FFFFFF"/>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56</a:t>
            </a:fld>
            <a:endParaRPr kumimoji="0" lang="en-US" sz="1400" b="1" i="0" u="none" strike="noStrike" kern="1200" cap="none" spc="0" normalizeH="0" baseline="0" noProof="0" dirty="0">
              <a:ln>
                <a:noFill/>
              </a:ln>
              <a:solidFill>
                <a:srgbClr val="FFFFFF"/>
              </a:solidFill>
              <a:effectLst/>
              <a:uLnTx/>
              <a:uFillTx/>
              <a:latin typeface="+mn-lt"/>
              <a:ea typeface="+mn-ea"/>
              <a:cs typeface="+mn-cs"/>
            </a:endParaRPr>
          </a:p>
        </p:txBody>
      </p:sp>
      <p:sp>
        <p:nvSpPr>
          <p:cNvPr id="6" name="Rectangle 4"/>
          <p:cNvSpPr>
            <a:spLocks noChangeArrowheads="1"/>
          </p:cNvSpPr>
          <p:nvPr/>
        </p:nvSpPr>
        <p:spPr bwMode="auto">
          <a:xfrm>
            <a:off x="2414016" y="3276601"/>
            <a:ext cx="184666" cy="400110"/>
          </a:xfrm>
          <a:prstGeom prst="rect">
            <a:avLst/>
          </a:prstGeom>
          <a:noFill/>
          <a:ln w="9525">
            <a:noFill/>
            <a:miter lim="800000"/>
            <a:headEnd/>
            <a:tailEnd/>
          </a:ln>
        </p:spPr>
        <p:txBody>
          <a:bodyPr wrap="none">
            <a:prstTxWarp prst="textNoShape">
              <a:avLst/>
            </a:prstTxWarp>
            <a:spAutoFit/>
          </a:bodyPr>
          <a:lstStyle/>
          <a:p>
            <a:endParaRPr lang="en-US" sz="2000" i="0" dirty="0">
              <a:solidFill>
                <a:srgbClr val="990099"/>
              </a:solidFill>
            </a:endParaRPr>
          </a:p>
        </p:txBody>
      </p:sp>
      <p:sp>
        <p:nvSpPr>
          <p:cNvPr id="8" name="AutoShape 5"/>
          <p:cNvSpPr>
            <a:spLocks noChangeArrowheads="1"/>
          </p:cNvSpPr>
          <p:nvPr/>
        </p:nvSpPr>
        <p:spPr bwMode="auto">
          <a:xfrm>
            <a:off x="228600" y="3048000"/>
            <a:ext cx="8153400" cy="3048000"/>
          </a:xfrm>
          <a:prstGeom prst="roundRect">
            <a:avLst>
              <a:gd name="adj" fmla="val 16667"/>
            </a:avLst>
          </a:prstGeom>
          <a:solidFill>
            <a:srgbClr val="CCFFFF"/>
          </a:solidFill>
          <a:ln w="9525">
            <a:noFill/>
            <a:round/>
            <a:headEnd/>
            <a:tailEnd/>
          </a:ln>
        </p:spPr>
        <p:txBody>
          <a:bodyPr wrap="none" anchor="ctr">
            <a:prstTxWarp prst="textNoShape">
              <a:avLst/>
            </a:prstTxWarp>
          </a:bodyPr>
          <a:lstStyle/>
          <a:p>
            <a:endParaRPr lang="en-US"/>
          </a:p>
        </p:txBody>
      </p:sp>
      <p:sp>
        <p:nvSpPr>
          <p:cNvPr id="9" name="Rectangle 4"/>
          <p:cNvSpPr>
            <a:spLocks noChangeArrowheads="1"/>
          </p:cNvSpPr>
          <p:nvPr/>
        </p:nvSpPr>
        <p:spPr bwMode="auto">
          <a:xfrm>
            <a:off x="524607" y="3048000"/>
            <a:ext cx="7724389" cy="2862322"/>
          </a:xfrm>
          <a:prstGeom prst="rect">
            <a:avLst/>
          </a:prstGeom>
          <a:noFill/>
          <a:ln w="9525">
            <a:noFill/>
            <a:miter lim="800000"/>
            <a:headEnd/>
            <a:tailEnd/>
          </a:ln>
        </p:spPr>
        <p:txBody>
          <a:bodyPr wrap="square">
            <a:prstTxWarp prst="textNoShape">
              <a:avLst/>
            </a:prstTxWarp>
            <a:spAutoFit/>
          </a:bodyPr>
          <a:lstStyle/>
          <a:p>
            <a:r>
              <a:rPr lang="en-US" sz="2000" i="0" dirty="0" err="1" smtClean="0">
                <a:solidFill>
                  <a:srgbClr val="990099"/>
                </a:solidFill>
              </a:rPr>
              <a:t>Somasundaran</a:t>
            </a:r>
            <a:r>
              <a:rPr lang="en-US" sz="2000" dirty="0" smtClean="0">
                <a:solidFill>
                  <a:srgbClr val="990099"/>
                </a:solidFill>
              </a:rPr>
              <a:t> &amp;</a:t>
            </a:r>
            <a:r>
              <a:rPr lang="en-US" sz="2000" i="0" dirty="0" smtClean="0">
                <a:solidFill>
                  <a:srgbClr val="990099"/>
                </a:solidFill>
              </a:rPr>
              <a:t> Wiebe 2009; </a:t>
            </a:r>
            <a:r>
              <a:rPr lang="en-US" sz="2000" i="0" dirty="0" err="1" smtClean="0">
                <a:solidFill>
                  <a:srgbClr val="990099"/>
                </a:solidFill>
              </a:rPr>
              <a:t>Somasundaran</a:t>
            </a:r>
            <a:r>
              <a:rPr lang="en-US" sz="2000" i="0" dirty="0" smtClean="0">
                <a:solidFill>
                  <a:srgbClr val="990099"/>
                </a:solidFill>
              </a:rPr>
              <a:t> et al. 2009a,b; 2008a,b</a:t>
            </a:r>
          </a:p>
          <a:p>
            <a:endParaRPr lang="en-US" sz="2000" i="0" dirty="0" smtClean="0">
              <a:solidFill>
                <a:srgbClr val="990099"/>
              </a:solidFill>
            </a:endParaRPr>
          </a:p>
          <a:p>
            <a:r>
              <a:rPr lang="en-US" sz="2000" i="0" dirty="0">
                <a:solidFill>
                  <a:srgbClr val="990099"/>
                </a:solidFill>
              </a:rPr>
              <a:t>See also</a:t>
            </a:r>
            <a:r>
              <a:rPr lang="en-US" sz="2000" i="0" dirty="0" smtClean="0">
                <a:solidFill>
                  <a:srgbClr val="990099"/>
                </a:solidFill>
              </a:rPr>
              <a:t>: </a:t>
            </a:r>
            <a:r>
              <a:rPr lang="en-US" sz="2000" i="0" dirty="0" err="1" smtClean="0">
                <a:solidFill>
                  <a:srgbClr val="990099"/>
                </a:solidFill>
              </a:rPr>
              <a:t>Bansal,Cardie,Lee</a:t>
            </a:r>
            <a:r>
              <a:rPr lang="en-US" sz="2000" i="0" dirty="0" smtClean="0">
                <a:solidFill>
                  <a:srgbClr val="990099"/>
                </a:solidFill>
              </a:rPr>
              <a:t> 2008; </a:t>
            </a:r>
            <a:r>
              <a:rPr lang="en-US" sz="2000" i="0" dirty="0" err="1" smtClean="0">
                <a:solidFill>
                  <a:srgbClr val="990099"/>
                </a:solidFill>
              </a:rPr>
              <a:t>Thomas,Pang,Lee</a:t>
            </a:r>
            <a:r>
              <a:rPr lang="en-US" sz="2000" dirty="0" smtClean="0">
                <a:solidFill>
                  <a:srgbClr val="990099"/>
                </a:solidFill>
              </a:rPr>
              <a:t> 2006; </a:t>
            </a:r>
            <a:r>
              <a:rPr lang="en-US" sz="2000" dirty="0" err="1" smtClean="0">
                <a:solidFill>
                  <a:srgbClr val="990099"/>
                </a:solidFill>
              </a:rPr>
              <a:t>Diermeier,Godbout,Yu,Kaufmann</a:t>
            </a:r>
            <a:r>
              <a:rPr lang="en-US" sz="2000" dirty="0" smtClean="0">
                <a:solidFill>
                  <a:srgbClr val="990099"/>
                </a:solidFill>
              </a:rPr>
              <a:t> 2007; </a:t>
            </a:r>
            <a:r>
              <a:rPr lang="en-US" sz="2000" dirty="0" err="1" smtClean="0">
                <a:solidFill>
                  <a:srgbClr val="990099"/>
                </a:solidFill>
              </a:rPr>
              <a:t>Malouf</a:t>
            </a:r>
            <a:r>
              <a:rPr lang="en-US" sz="2000" dirty="0" smtClean="0">
                <a:solidFill>
                  <a:srgbClr val="990099"/>
                </a:solidFill>
              </a:rPr>
              <a:t> &amp; Mullen 2008; Lin and Hauptmann 2006; Greene &amp; </a:t>
            </a:r>
            <a:r>
              <a:rPr lang="en-US" sz="2000" dirty="0" err="1" smtClean="0">
                <a:solidFill>
                  <a:srgbClr val="990099"/>
                </a:solidFill>
              </a:rPr>
              <a:t>Resnik</a:t>
            </a:r>
            <a:r>
              <a:rPr lang="en-US" sz="2000" dirty="0" smtClean="0">
                <a:solidFill>
                  <a:srgbClr val="990099"/>
                </a:solidFill>
              </a:rPr>
              <a:t> 2009; Jiang &amp; </a:t>
            </a:r>
            <a:r>
              <a:rPr lang="en-US" sz="2000" dirty="0" err="1" smtClean="0">
                <a:solidFill>
                  <a:srgbClr val="990099"/>
                </a:solidFill>
              </a:rPr>
              <a:t>Argamon</a:t>
            </a:r>
            <a:r>
              <a:rPr lang="en-US" sz="2000" dirty="0" smtClean="0">
                <a:solidFill>
                  <a:srgbClr val="990099"/>
                </a:solidFill>
              </a:rPr>
              <a:t> 2008; </a:t>
            </a:r>
            <a:r>
              <a:rPr lang="en-US" sz="2000" dirty="0" err="1" smtClean="0">
                <a:solidFill>
                  <a:srgbClr val="990099"/>
                </a:solidFill>
              </a:rPr>
              <a:t>Klebanov</a:t>
            </a:r>
            <a:r>
              <a:rPr lang="en-US" sz="2000" dirty="0" smtClean="0">
                <a:solidFill>
                  <a:srgbClr val="990099"/>
                </a:solidFill>
              </a:rPr>
              <a:t>, </a:t>
            </a:r>
            <a:r>
              <a:rPr lang="en-US" sz="2000" dirty="0" err="1" smtClean="0">
                <a:solidFill>
                  <a:srgbClr val="990099"/>
                </a:solidFill>
              </a:rPr>
              <a:t>Diermeier</a:t>
            </a:r>
            <a:r>
              <a:rPr lang="en-US" sz="2000" dirty="0" smtClean="0">
                <a:solidFill>
                  <a:srgbClr val="990099"/>
                </a:solidFill>
              </a:rPr>
              <a:t>, </a:t>
            </a:r>
            <a:r>
              <a:rPr lang="en-US" sz="2000" dirty="0" err="1" smtClean="0">
                <a:solidFill>
                  <a:srgbClr val="990099"/>
                </a:solidFill>
              </a:rPr>
              <a:t>Beigman</a:t>
            </a:r>
            <a:r>
              <a:rPr lang="en-US" sz="2000" dirty="0" smtClean="0">
                <a:solidFill>
                  <a:srgbClr val="990099"/>
                </a:solidFill>
              </a:rPr>
              <a:t> 2008; Polanyi &amp; </a:t>
            </a:r>
            <a:r>
              <a:rPr lang="en-US" sz="2000" dirty="0" err="1" smtClean="0">
                <a:solidFill>
                  <a:srgbClr val="990099"/>
                </a:solidFill>
              </a:rPr>
              <a:t>Zaenan</a:t>
            </a:r>
            <a:r>
              <a:rPr lang="en-US" sz="2000" dirty="0" smtClean="0">
                <a:solidFill>
                  <a:srgbClr val="990099"/>
                </a:solidFill>
              </a:rPr>
              <a:t> 2006; Asher, </a:t>
            </a:r>
            <a:r>
              <a:rPr lang="en-US" sz="2000" dirty="0" err="1" smtClean="0">
                <a:solidFill>
                  <a:srgbClr val="990099"/>
                </a:solidFill>
              </a:rPr>
              <a:t>Benamara</a:t>
            </a:r>
            <a:r>
              <a:rPr lang="en-US" sz="2000" dirty="0" smtClean="0">
                <a:solidFill>
                  <a:srgbClr val="990099"/>
                </a:solidFill>
              </a:rPr>
              <a:t>, </a:t>
            </a:r>
            <a:r>
              <a:rPr lang="en-US" sz="2000" dirty="0" err="1" smtClean="0">
                <a:solidFill>
                  <a:srgbClr val="990099"/>
                </a:solidFill>
              </a:rPr>
              <a:t>Matheiu</a:t>
            </a:r>
            <a:r>
              <a:rPr lang="en-US" sz="2000" dirty="0" smtClean="0">
                <a:solidFill>
                  <a:srgbClr val="990099"/>
                </a:solidFill>
              </a:rPr>
              <a:t> 2008; </a:t>
            </a:r>
            <a:r>
              <a:rPr lang="en-US" sz="2000" dirty="0" err="1" smtClean="0">
                <a:solidFill>
                  <a:srgbClr val="990099"/>
                </a:solidFill>
              </a:rPr>
              <a:t>Hirst</a:t>
            </a:r>
            <a:r>
              <a:rPr lang="en-US" sz="2000" dirty="0" smtClean="0">
                <a:solidFill>
                  <a:srgbClr val="990099"/>
                </a:solidFill>
              </a:rPr>
              <a:t>, </a:t>
            </a:r>
            <a:r>
              <a:rPr lang="en-US" sz="2000" dirty="0" err="1" smtClean="0">
                <a:solidFill>
                  <a:srgbClr val="990099"/>
                </a:solidFill>
              </a:rPr>
              <a:t>Riabinin</a:t>
            </a:r>
            <a:r>
              <a:rPr lang="en-US" sz="2000" dirty="0" smtClean="0">
                <a:solidFill>
                  <a:srgbClr val="990099"/>
                </a:solidFill>
              </a:rPr>
              <a:t>, Graham 2010</a:t>
            </a:r>
            <a:endParaRPr lang="en-US" sz="2000" i="0" dirty="0">
              <a:solidFill>
                <a:srgbClr val="990099"/>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Motivation: Interdependent Interpretation of Opinions </a:t>
            </a:r>
            <a:endParaRPr lang="en-US" dirty="0"/>
          </a:p>
        </p:txBody>
      </p:sp>
      <p:sp>
        <p:nvSpPr>
          <p:cNvPr id="4" name="Rectangle 1"/>
          <p:cNvSpPr>
            <a:spLocks/>
          </p:cNvSpPr>
          <p:nvPr/>
        </p:nvSpPr>
        <p:spPr bwMode="auto">
          <a:xfrm>
            <a:off x="580429" y="1991320"/>
            <a:ext cx="8182571" cy="3037880"/>
          </a:xfrm>
          <a:prstGeom prst="rect">
            <a:avLst/>
          </a:prstGeom>
          <a:noFill/>
          <a:ln w="12700">
            <a:noFill/>
            <a:miter lim="800000"/>
            <a:headEnd/>
            <a:tailEnd/>
          </a:ln>
        </p:spPr>
        <p:txBody>
          <a:bodyPr lIns="0" tIns="0" rIns="0" bIns="0" anchor="ctr">
            <a:prstTxWarp prst="textNoShape">
              <a:avLst/>
            </a:prstTxWarp>
          </a:bodyPr>
          <a:lstStyle/>
          <a:p>
            <a:pPr>
              <a:lnSpc>
                <a:spcPct val="200000"/>
              </a:lnSpc>
            </a:pPr>
            <a:r>
              <a:rPr lang="en-US" sz="1900" dirty="0">
                <a:latin typeface="Helvetica" pitchFamily="-107" charset="0"/>
                <a:ea typeface="Helvetica" pitchFamily="-107" charset="0"/>
                <a:cs typeface="Helvetica" pitchFamily="-107" charset="0"/>
                <a:sym typeface="Helvetica" pitchFamily="-107" charset="0"/>
              </a:rPr>
              <a:t>D::.</a:t>
            </a:r>
            <a:r>
              <a:rPr lang="en-US" sz="1900" dirty="0">
                <a:latin typeface="Times" pitchFamily="-107" charset="0"/>
                <a:ea typeface="Times" pitchFamily="-107" charset="0"/>
                <a:cs typeface="Times" pitchFamily="-107" charset="0"/>
                <a:sym typeface="Times" pitchFamily="-107" charset="0"/>
              </a:rPr>
              <a:t>.. </a:t>
            </a:r>
            <a:r>
              <a:rPr lang="en-US" sz="1900" dirty="0">
                <a:latin typeface="Helvetica" pitchFamily="-107" charset="0"/>
                <a:ea typeface="Helvetica" pitchFamily="-107" charset="0"/>
                <a:cs typeface="Helvetica" pitchFamily="-107" charset="0"/>
                <a:sym typeface="Helvetica" pitchFamily="-107" charset="0"/>
              </a:rPr>
              <a:t>this kind of rubbery material, </a:t>
            </a:r>
            <a:r>
              <a:rPr lang="en-US" sz="1900" i="1" u="sng" dirty="0">
                <a:latin typeface="Helvetica" pitchFamily="-107" charset="0"/>
                <a:ea typeface="Helvetica" pitchFamily="-107" charset="0"/>
                <a:cs typeface="Helvetica" pitchFamily="-107" charset="0"/>
                <a:sym typeface="Helvetica" pitchFamily="-107" charset="0"/>
              </a:rPr>
              <a:t>it’s</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a</a:t>
            </a:r>
            <a:r>
              <a:rPr lang="en-US" sz="1900" b="1" dirty="0">
                <a:latin typeface="Helvetica" pitchFamily="-107" charset="0"/>
                <a:ea typeface="Helvetica" pitchFamily="-107" charset="0"/>
                <a:cs typeface="Helvetica" pitchFamily="-107" charset="0"/>
                <a:sym typeface="Helvetica" pitchFamily="-107" charset="0"/>
              </a:rPr>
              <a:t> bit more bouncy</a:t>
            </a:r>
            <a:r>
              <a:rPr lang="en-US" sz="1900" dirty="0">
                <a:latin typeface="Helvetica" pitchFamily="-107" charset="0"/>
                <a:ea typeface="Helvetica" pitchFamily="-107" charset="0"/>
                <a:cs typeface="Helvetica" pitchFamily="-107" charset="0"/>
                <a:sym typeface="Helvetica" pitchFamily="-107" charset="0"/>
              </a:rPr>
              <a:t>, like you said they get chucked around a lot. A </a:t>
            </a:r>
            <a:r>
              <a:rPr lang="en-US" sz="1900" b="1" dirty="0">
                <a:latin typeface="Helvetica" pitchFamily="-107" charset="0"/>
                <a:ea typeface="Helvetica" pitchFamily="-107" charset="0"/>
                <a:cs typeface="Helvetica" pitchFamily="-107" charset="0"/>
                <a:sym typeface="Helvetica" pitchFamily="-107" charset="0"/>
              </a:rPr>
              <a:t>bit more durable</a:t>
            </a:r>
            <a:r>
              <a:rPr lang="en-US" sz="1900" dirty="0">
                <a:latin typeface="Helvetica" pitchFamily="-107" charset="0"/>
                <a:ea typeface="Helvetica" pitchFamily="-107" charset="0"/>
                <a:cs typeface="Helvetica" pitchFamily="-107" charset="0"/>
                <a:sym typeface="Helvetica" pitchFamily="-107" charset="0"/>
              </a:rPr>
              <a:t> and </a:t>
            </a:r>
            <a:r>
              <a:rPr lang="en-US" sz="1900" i="1" u="sng" dirty="0">
                <a:latin typeface="Helvetica" pitchFamily="-107" charset="0"/>
                <a:ea typeface="Helvetica" pitchFamily="-107" charset="0"/>
                <a:cs typeface="Helvetica" pitchFamily="-107" charset="0"/>
                <a:sym typeface="Helvetica" pitchFamily="-107" charset="0"/>
              </a:rPr>
              <a:t>that</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can also be </a:t>
            </a:r>
            <a:r>
              <a:rPr lang="en-US" sz="1900" b="1" dirty="0">
                <a:latin typeface="Helvetica" pitchFamily="-107" charset="0"/>
                <a:ea typeface="Helvetica" pitchFamily="-107" charset="0"/>
                <a:cs typeface="Helvetica" pitchFamily="-107" charset="0"/>
                <a:sym typeface="Helvetica" pitchFamily="-107" charset="0"/>
              </a:rPr>
              <a:t>ergonomic</a:t>
            </a:r>
            <a:r>
              <a:rPr lang="en-US" sz="1900" dirty="0">
                <a:latin typeface="Helvetica" pitchFamily="-107" charset="0"/>
                <a:ea typeface="Helvetica" pitchFamily="-107" charset="0"/>
                <a:cs typeface="Helvetica" pitchFamily="-107" charset="0"/>
                <a:sym typeface="Helvetica" pitchFamily="-107" charset="0"/>
              </a:rPr>
              <a:t> and </a:t>
            </a:r>
            <a:r>
              <a:rPr lang="en-US" sz="1900" i="1" u="sng" dirty="0">
                <a:latin typeface="Helvetica" pitchFamily="-107" charset="0"/>
                <a:ea typeface="Helvetica" pitchFamily="-107" charset="0"/>
                <a:cs typeface="Helvetica" pitchFamily="-107" charset="0"/>
                <a:sym typeface="Helvetica" pitchFamily="-107" charset="0"/>
              </a:rPr>
              <a:t>it</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kind of feels </a:t>
            </a:r>
            <a:r>
              <a:rPr lang="en-US" sz="1900" b="1" dirty="0">
                <a:latin typeface="Helvetica" pitchFamily="-107" charset="0"/>
                <a:ea typeface="Helvetica" pitchFamily="-107" charset="0"/>
                <a:cs typeface="Helvetica" pitchFamily="-107" charset="0"/>
                <a:sym typeface="Helvetica" pitchFamily="-107" charset="0"/>
              </a:rPr>
              <a:t>a bit different from all the other remote controls.</a:t>
            </a:r>
          </a:p>
        </p:txBody>
      </p:sp>
      <p:sp>
        <p:nvSpPr>
          <p:cNvPr id="6" name="TextBox 5"/>
          <p:cNvSpPr txBox="1"/>
          <p:nvPr/>
        </p:nvSpPr>
        <p:spPr>
          <a:xfrm>
            <a:off x="580429" y="1371600"/>
            <a:ext cx="780157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Example from the AMI Meeting corpus (Carletta et al., 2005)</a:t>
            </a:r>
          </a:p>
          <a:p>
            <a:pPr lvl="1">
              <a:buFont typeface="Arial"/>
              <a:buChar char="•"/>
            </a:pPr>
            <a:r>
              <a:rPr lang="en-US" dirty="0" smtClean="0"/>
              <a:t>Scenario-based goal oriented meeting, where the participants have to design a new TV remote</a:t>
            </a:r>
            <a:endParaRPr lang="en-US" dirty="0"/>
          </a:p>
        </p:txBody>
      </p:sp>
      <p:sp>
        <p:nvSpPr>
          <p:cNvPr id="7" name="Slide Number Placeholder 6"/>
          <p:cNvSpPr>
            <a:spLocks noGrp="1"/>
          </p:cNvSpPr>
          <p:nvPr>
            <p:ph type="sldNum" sz="quarter" idx="15"/>
          </p:nvPr>
        </p:nvSpPr>
        <p:spPr/>
        <p:txBody>
          <a:bodyPr/>
          <a:lstStyle/>
          <a:p>
            <a:fld id="{001AEB1B-619C-E741-908C-AF8E12DD8BD8}" type="slidenum">
              <a:rPr lang="en-US" smtClean="0"/>
              <a:pPr/>
              <a:t>57</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Motivation: Interdependent Interpretation of Opinions </a:t>
            </a:r>
            <a:endParaRPr lang="en-US" dirty="0"/>
          </a:p>
        </p:txBody>
      </p:sp>
      <p:sp>
        <p:nvSpPr>
          <p:cNvPr id="4" name="Rectangle 1"/>
          <p:cNvSpPr>
            <a:spLocks/>
          </p:cNvSpPr>
          <p:nvPr/>
        </p:nvSpPr>
        <p:spPr bwMode="auto">
          <a:xfrm>
            <a:off x="580429" y="1991320"/>
            <a:ext cx="8182571" cy="3037880"/>
          </a:xfrm>
          <a:prstGeom prst="rect">
            <a:avLst/>
          </a:prstGeom>
          <a:noFill/>
          <a:ln w="12700">
            <a:noFill/>
            <a:miter lim="800000"/>
            <a:headEnd/>
            <a:tailEnd/>
          </a:ln>
        </p:spPr>
        <p:txBody>
          <a:bodyPr lIns="0" tIns="0" rIns="0" bIns="0" anchor="ctr">
            <a:prstTxWarp prst="textNoShape">
              <a:avLst/>
            </a:prstTxWarp>
          </a:bodyPr>
          <a:lstStyle/>
          <a:p>
            <a:pPr>
              <a:lnSpc>
                <a:spcPct val="200000"/>
              </a:lnSpc>
            </a:pPr>
            <a:r>
              <a:rPr lang="en-US" sz="1900" dirty="0">
                <a:solidFill>
                  <a:srgbClr val="000000"/>
                </a:solidFill>
                <a:latin typeface="Helvetica" pitchFamily="-107" charset="0"/>
                <a:ea typeface="Helvetica" pitchFamily="-107" charset="0"/>
                <a:cs typeface="Helvetica" pitchFamily="-107" charset="0"/>
                <a:sym typeface="Helvetica" pitchFamily="-107" charset="0"/>
              </a:rPr>
              <a:t>D::.</a:t>
            </a:r>
            <a:r>
              <a:rPr lang="en-US" sz="1900" dirty="0">
                <a:solidFill>
                  <a:srgbClr val="000000"/>
                </a:solidFill>
                <a:latin typeface="Times" pitchFamily="-107" charset="0"/>
                <a:ea typeface="Times" pitchFamily="-107" charset="0"/>
                <a:cs typeface="Times" pitchFamily="-107" charset="0"/>
                <a:sym typeface="Times"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this kind of rubbery material, </a:t>
            </a:r>
            <a:r>
              <a:rPr lang="en-US" sz="1900" i="1" u="sng" dirty="0">
                <a:solidFill>
                  <a:srgbClr val="000000"/>
                </a:solidFill>
                <a:latin typeface="Helvetica" pitchFamily="-107" charset="0"/>
                <a:ea typeface="Helvetica" pitchFamily="-107" charset="0"/>
                <a:cs typeface="Helvetica" pitchFamily="-107" charset="0"/>
                <a:sym typeface="Helvetica" pitchFamily="-107" charset="0"/>
              </a:rPr>
              <a:t>it’s</a:t>
            </a:r>
            <a:r>
              <a:rPr lang="en-US" sz="1900" i="1" dirty="0">
                <a:solidFill>
                  <a:srgbClr val="000000"/>
                </a:solidFill>
                <a:latin typeface="Helvetica" pitchFamily="-107" charset="0"/>
                <a:ea typeface="Helvetica" pitchFamily="-107" charset="0"/>
                <a:cs typeface="Helvetica" pitchFamily="-107" charset="0"/>
                <a:sym typeface="Helvetica"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a</a:t>
            </a:r>
            <a:r>
              <a:rPr lang="en-US" sz="1900" b="1" dirty="0">
                <a:solidFill>
                  <a:srgbClr val="000000"/>
                </a:solidFill>
                <a:latin typeface="Helvetica" pitchFamily="-107" charset="0"/>
                <a:ea typeface="Helvetica" pitchFamily="-107" charset="0"/>
                <a:cs typeface="Helvetica" pitchFamily="-107" charset="0"/>
                <a:sym typeface="Helvetica" pitchFamily="-107" charset="0"/>
              </a:rPr>
              <a:t> bit more bouncy</a:t>
            </a:r>
            <a:r>
              <a:rPr lang="en-US" sz="1900" dirty="0">
                <a:solidFill>
                  <a:srgbClr val="000000"/>
                </a:solidFill>
                <a:latin typeface="Helvetica" pitchFamily="-107" charset="0"/>
                <a:ea typeface="Helvetica" pitchFamily="-107" charset="0"/>
                <a:cs typeface="Helvetica" pitchFamily="-107" charset="0"/>
                <a:sym typeface="Helvetica" pitchFamily="-107" charset="0"/>
              </a:rPr>
              <a:t>, like you said they get chucked around a lot. A </a:t>
            </a:r>
            <a:r>
              <a:rPr lang="en-US" sz="1900" b="1" dirty="0">
                <a:solidFill>
                  <a:srgbClr val="000000"/>
                </a:solidFill>
                <a:latin typeface="Helvetica" pitchFamily="-107" charset="0"/>
                <a:ea typeface="Helvetica" pitchFamily="-107" charset="0"/>
                <a:cs typeface="Helvetica" pitchFamily="-107" charset="0"/>
                <a:sym typeface="Helvetica" pitchFamily="-107" charset="0"/>
              </a:rPr>
              <a:t>bit more durable</a:t>
            </a:r>
            <a:r>
              <a:rPr lang="en-US" sz="1900" dirty="0">
                <a:solidFill>
                  <a:srgbClr val="000000"/>
                </a:solidFill>
                <a:latin typeface="Helvetica" pitchFamily="-107" charset="0"/>
                <a:ea typeface="Helvetica" pitchFamily="-107" charset="0"/>
                <a:cs typeface="Helvetica" pitchFamily="-107" charset="0"/>
                <a:sym typeface="Helvetica" pitchFamily="-107" charset="0"/>
              </a:rPr>
              <a:t> and </a:t>
            </a:r>
            <a:r>
              <a:rPr lang="en-US" sz="1900" i="1" u="sng" dirty="0">
                <a:solidFill>
                  <a:srgbClr val="000000"/>
                </a:solidFill>
                <a:latin typeface="Helvetica" pitchFamily="-107" charset="0"/>
                <a:ea typeface="Helvetica" pitchFamily="-107" charset="0"/>
                <a:cs typeface="Helvetica" pitchFamily="-107" charset="0"/>
                <a:sym typeface="Helvetica" pitchFamily="-107" charset="0"/>
              </a:rPr>
              <a:t>that</a:t>
            </a:r>
            <a:r>
              <a:rPr lang="en-US" sz="1900" i="1" dirty="0">
                <a:solidFill>
                  <a:srgbClr val="000000"/>
                </a:solidFill>
                <a:latin typeface="Helvetica" pitchFamily="-107" charset="0"/>
                <a:ea typeface="Helvetica" pitchFamily="-107" charset="0"/>
                <a:cs typeface="Helvetica" pitchFamily="-107" charset="0"/>
                <a:sym typeface="Helvetica"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can also be </a:t>
            </a:r>
            <a:r>
              <a:rPr lang="en-US" sz="1900" b="1" dirty="0">
                <a:solidFill>
                  <a:srgbClr val="000000"/>
                </a:solidFill>
                <a:latin typeface="Helvetica" pitchFamily="-107" charset="0"/>
                <a:ea typeface="Helvetica" pitchFamily="-107" charset="0"/>
                <a:cs typeface="Helvetica" pitchFamily="-107" charset="0"/>
                <a:sym typeface="Helvetica" pitchFamily="-107" charset="0"/>
              </a:rPr>
              <a:t>ergonomic</a:t>
            </a:r>
            <a:r>
              <a:rPr lang="en-US" sz="1900" dirty="0">
                <a:solidFill>
                  <a:srgbClr val="000000"/>
                </a:solidFill>
                <a:latin typeface="Helvetica" pitchFamily="-107" charset="0"/>
                <a:ea typeface="Helvetica" pitchFamily="-107" charset="0"/>
                <a:cs typeface="Helvetica" pitchFamily="-107" charset="0"/>
                <a:sym typeface="Helvetica" pitchFamily="-107" charset="0"/>
              </a:rPr>
              <a:t> and </a:t>
            </a:r>
            <a:r>
              <a:rPr lang="en-US" sz="1900" i="1" u="sng" dirty="0">
                <a:solidFill>
                  <a:srgbClr val="000000"/>
                </a:solidFill>
                <a:latin typeface="Helvetica" pitchFamily="-107" charset="0"/>
                <a:ea typeface="Helvetica" pitchFamily="-107" charset="0"/>
                <a:cs typeface="Helvetica" pitchFamily="-107" charset="0"/>
                <a:sym typeface="Helvetica" pitchFamily="-107" charset="0"/>
              </a:rPr>
              <a:t>it</a:t>
            </a:r>
            <a:r>
              <a:rPr lang="en-US" sz="1900" i="1" dirty="0">
                <a:solidFill>
                  <a:srgbClr val="000000"/>
                </a:solidFill>
                <a:latin typeface="Helvetica" pitchFamily="-107" charset="0"/>
                <a:ea typeface="Helvetica" pitchFamily="-107" charset="0"/>
                <a:cs typeface="Helvetica" pitchFamily="-107" charset="0"/>
                <a:sym typeface="Helvetica"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kind of feels </a:t>
            </a:r>
            <a:r>
              <a:rPr lang="en-US" sz="1900" b="1" dirty="0">
                <a:solidFill>
                  <a:srgbClr val="000000"/>
                </a:solidFill>
                <a:latin typeface="Helvetica" pitchFamily="-107" charset="0"/>
                <a:ea typeface="Helvetica" pitchFamily="-107" charset="0"/>
                <a:cs typeface="Helvetica" pitchFamily="-107" charset="0"/>
                <a:sym typeface="Helvetica" pitchFamily="-107" charset="0"/>
              </a:rPr>
              <a:t>a bit different from all the other remote controls.</a:t>
            </a:r>
          </a:p>
        </p:txBody>
      </p:sp>
      <p:sp>
        <p:nvSpPr>
          <p:cNvPr id="5" name="TextBox 4"/>
          <p:cNvSpPr txBox="1"/>
          <p:nvPr/>
        </p:nvSpPr>
        <p:spPr>
          <a:xfrm>
            <a:off x="4350947" y="29718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6" name="TextBox 5"/>
          <p:cNvSpPr txBox="1"/>
          <p:nvPr/>
        </p:nvSpPr>
        <p:spPr>
          <a:xfrm>
            <a:off x="762000" y="35814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7" name="TextBox 6"/>
          <p:cNvSpPr txBox="1"/>
          <p:nvPr/>
        </p:nvSpPr>
        <p:spPr>
          <a:xfrm>
            <a:off x="5272894" y="23622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8" name="TextBox 7"/>
          <p:cNvSpPr txBox="1"/>
          <p:nvPr/>
        </p:nvSpPr>
        <p:spPr>
          <a:xfrm>
            <a:off x="5425294" y="3505200"/>
            <a:ext cx="921947" cy="307777"/>
          </a:xfrm>
          <a:prstGeom prst="rect">
            <a:avLst/>
          </a:prstGeom>
        </p:spPr>
        <p:style>
          <a:lnRef idx="1">
            <a:schemeClr val="accent4"/>
          </a:lnRef>
          <a:fillRef idx="2">
            <a:schemeClr val="accent4"/>
          </a:fillRef>
          <a:effectRef idx="1">
            <a:schemeClr val="accent4"/>
          </a:effectRef>
          <a:fontRef idx="minor">
            <a:schemeClr val="dk1"/>
          </a:fontRef>
        </p:style>
        <p:txBody>
          <a:bodyPr vert="horz" wrap="square" rtlCol="0" anchor="ctr" anchorCtr="0">
            <a:noAutofit/>
          </a:bodyPr>
          <a:lstStyle/>
          <a:p>
            <a:pPr algn="ctr"/>
            <a:r>
              <a:rPr lang="en-US" sz="1600" dirty="0" smtClean="0"/>
              <a:t>? </a:t>
            </a:r>
          </a:p>
        </p:txBody>
      </p:sp>
      <p:sp>
        <p:nvSpPr>
          <p:cNvPr id="9" name="Slide Number Placeholder 8"/>
          <p:cNvSpPr>
            <a:spLocks noGrp="1"/>
          </p:cNvSpPr>
          <p:nvPr>
            <p:ph type="sldNum" sz="quarter" idx="15"/>
          </p:nvPr>
        </p:nvSpPr>
        <p:spPr/>
        <p:txBody>
          <a:bodyPr/>
          <a:lstStyle/>
          <a:p>
            <a:fld id="{001AEB1B-619C-E741-908C-AF8E12DD8BD8}" type="slidenum">
              <a:rPr lang="en-US" smtClean="0"/>
              <a:pPr/>
              <a:t>58</a:t>
            </a:fld>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1"/>
          <p:cNvSpPr>
            <a:spLocks/>
          </p:cNvSpPr>
          <p:nvPr/>
        </p:nvSpPr>
        <p:spPr bwMode="auto">
          <a:xfrm>
            <a:off x="580429" y="1981200"/>
            <a:ext cx="8182571" cy="3037880"/>
          </a:xfrm>
          <a:prstGeom prst="rect">
            <a:avLst/>
          </a:prstGeom>
          <a:noFill/>
          <a:ln w="12700">
            <a:noFill/>
            <a:miter lim="800000"/>
            <a:headEnd/>
            <a:tailEnd/>
          </a:ln>
        </p:spPr>
        <p:txBody>
          <a:bodyPr lIns="0" tIns="0" rIns="0" bIns="0" anchor="ctr">
            <a:prstTxWarp prst="textNoShape">
              <a:avLst/>
            </a:prstTxWarp>
          </a:bodyPr>
          <a:lstStyle/>
          <a:p>
            <a:pPr>
              <a:lnSpc>
                <a:spcPct val="200000"/>
              </a:lnSpc>
            </a:pPr>
            <a:r>
              <a:rPr lang="en-US" sz="1900" dirty="0">
                <a:solidFill>
                  <a:srgbClr val="000000"/>
                </a:solidFill>
                <a:latin typeface="Helvetica" pitchFamily="-107" charset="0"/>
                <a:ea typeface="Helvetica" pitchFamily="-107" charset="0"/>
                <a:cs typeface="Helvetica" pitchFamily="-107" charset="0"/>
                <a:sym typeface="Helvetica" pitchFamily="-107" charset="0"/>
              </a:rPr>
              <a:t>D::.</a:t>
            </a:r>
            <a:r>
              <a:rPr lang="en-US" sz="1900" dirty="0">
                <a:solidFill>
                  <a:srgbClr val="000000"/>
                </a:solidFill>
                <a:latin typeface="Times" pitchFamily="-107" charset="0"/>
                <a:ea typeface="Times" pitchFamily="-107" charset="0"/>
                <a:cs typeface="Times" pitchFamily="-107" charset="0"/>
                <a:sym typeface="Times"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this kind of rubbery material, </a:t>
            </a:r>
            <a:r>
              <a:rPr lang="en-US" sz="1900" i="1" u="sng" dirty="0">
                <a:solidFill>
                  <a:srgbClr val="000000"/>
                </a:solidFill>
                <a:latin typeface="Helvetica" pitchFamily="-107" charset="0"/>
                <a:ea typeface="Helvetica" pitchFamily="-107" charset="0"/>
                <a:cs typeface="Helvetica" pitchFamily="-107" charset="0"/>
                <a:sym typeface="Helvetica" pitchFamily="-107" charset="0"/>
              </a:rPr>
              <a:t>it’s</a:t>
            </a:r>
            <a:r>
              <a:rPr lang="en-US" sz="1900" i="1" dirty="0">
                <a:solidFill>
                  <a:srgbClr val="000000"/>
                </a:solidFill>
                <a:latin typeface="Helvetica" pitchFamily="-107" charset="0"/>
                <a:ea typeface="Helvetica" pitchFamily="-107" charset="0"/>
                <a:cs typeface="Helvetica" pitchFamily="-107" charset="0"/>
                <a:sym typeface="Helvetica"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a</a:t>
            </a:r>
            <a:r>
              <a:rPr lang="en-US" sz="1900" b="1" dirty="0">
                <a:solidFill>
                  <a:srgbClr val="000000"/>
                </a:solidFill>
                <a:latin typeface="Helvetica" pitchFamily="-107" charset="0"/>
                <a:ea typeface="Helvetica" pitchFamily="-107" charset="0"/>
                <a:cs typeface="Helvetica" pitchFamily="-107" charset="0"/>
                <a:sym typeface="Helvetica" pitchFamily="-107" charset="0"/>
              </a:rPr>
              <a:t> bit more bouncy</a:t>
            </a:r>
            <a:r>
              <a:rPr lang="en-US" sz="1900" dirty="0">
                <a:solidFill>
                  <a:srgbClr val="000000"/>
                </a:solidFill>
                <a:latin typeface="Helvetica" pitchFamily="-107" charset="0"/>
                <a:ea typeface="Helvetica" pitchFamily="-107" charset="0"/>
                <a:cs typeface="Helvetica" pitchFamily="-107" charset="0"/>
                <a:sym typeface="Helvetica" pitchFamily="-107" charset="0"/>
              </a:rPr>
              <a:t>, like you said they get chucked around a lot. A </a:t>
            </a:r>
            <a:r>
              <a:rPr lang="en-US" sz="1900" b="1" dirty="0">
                <a:solidFill>
                  <a:srgbClr val="000000"/>
                </a:solidFill>
                <a:latin typeface="Helvetica" pitchFamily="-107" charset="0"/>
                <a:ea typeface="Helvetica" pitchFamily="-107" charset="0"/>
                <a:cs typeface="Helvetica" pitchFamily="-107" charset="0"/>
                <a:sym typeface="Helvetica" pitchFamily="-107" charset="0"/>
              </a:rPr>
              <a:t>bit more durable</a:t>
            </a:r>
            <a:r>
              <a:rPr lang="en-US" sz="1900" dirty="0">
                <a:solidFill>
                  <a:srgbClr val="000000"/>
                </a:solidFill>
                <a:latin typeface="Helvetica" pitchFamily="-107" charset="0"/>
                <a:ea typeface="Helvetica" pitchFamily="-107" charset="0"/>
                <a:cs typeface="Helvetica" pitchFamily="-107" charset="0"/>
                <a:sym typeface="Helvetica" pitchFamily="-107" charset="0"/>
              </a:rPr>
              <a:t> and </a:t>
            </a:r>
            <a:r>
              <a:rPr lang="en-US" sz="1900" i="1" u="sng" dirty="0">
                <a:solidFill>
                  <a:srgbClr val="000000"/>
                </a:solidFill>
                <a:latin typeface="Helvetica" pitchFamily="-107" charset="0"/>
                <a:ea typeface="Helvetica" pitchFamily="-107" charset="0"/>
                <a:cs typeface="Helvetica" pitchFamily="-107" charset="0"/>
                <a:sym typeface="Helvetica" pitchFamily="-107" charset="0"/>
              </a:rPr>
              <a:t>that</a:t>
            </a:r>
            <a:r>
              <a:rPr lang="en-US" sz="1900" i="1" dirty="0">
                <a:solidFill>
                  <a:srgbClr val="000000"/>
                </a:solidFill>
                <a:latin typeface="Helvetica" pitchFamily="-107" charset="0"/>
                <a:ea typeface="Helvetica" pitchFamily="-107" charset="0"/>
                <a:cs typeface="Helvetica" pitchFamily="-107" charset="0"/>
                <a:sym typeface="Helvetica"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can also be </a:t>
            </a:r>
            <a:r>
              <a:rPr lang="en-US" sz="1900" b="1" dirty="0">
                <a:solidFill>
                  <a:srgbClr val="000000"/>
                </a:solidFill>
                <a:latin typeface="Helvetica" pitchFamily="-107" charset="0"/>
                <a:ea typeface="Helvetica" pitchFamily="-107" charset="0"/>
                <a:cs typeface="Helvetica" pitchFamily="-107" charset="0"/>
                <a:sym typeface="Helvetica" pitchFamily="-107" charset="0"/>
              </a:rPr>
              <a:t>ergonomic</a:t>
            </a:r>
            <a:r>
              <a:rPr lang="en-US" sz="1900" dirty="0">
                <a:solidFill>
                  <a:srgbClr val="000000"/>
                </a:solidFill>
                <a:latin typeface="Helvetica" pitchFamily="-107" charset="0"/>
                <a:ea typeface="Helvetica" pitchFamily="-107" charset="0"/>
                <a:cs typeface="Helvetica" pitchFamily="-107" charset="0"/>
                <a:sym typeface="Helvetica" pitchFamily="-107" charset="0"/>
              </a:rPr>
              <a:t> and </a:t>
            </a:r>
            <a:r>
              <a:rPr lang="en-US" sz="1900" i="1" u="sng" dirty="0">
                <a:solidFill>
                  <a:srgbClr val="000000"/>
                </a:solidFill>
                <a:latin typeface="Helvetica" pitchFamily="-107" charset="0"/>
                <a:ea typeface="Helvetica" pitchFamily="-107" charset="0"/>
                <a:cs typeface="Helvetica" pitchFamily="-107" charset="0"/>
                <a:sym typeface="Helvetica" pitchFamily="-107" charset="0"/>
              </a:rPr>
              <a:t>it</a:t>
            </a:r>
            <a:r>
              <a:rPr lang="en-US" sz="1900" i="1" dirty="0">
                <a:solidFill>
                  <a:srgbClr val="000000"/>
                </a:solidFill>
                <a:latin typeface="Helvetica" pitchFamily="-107" charset="0"/>
                <a:ea typeface="Helvetica" pitchFamily="-107" charset="0"/>
                <a:cs typeface="Helvetica" pitchFamily="-107" charset="0"/>
                <a:sym typeface="Helvetica" pitchFamily="-107" charset="0"/>
              </a:rPr>
              <a:t> </a:t>
            </a:r>
            <a:r>
              <a:rPr lang="en-US" sz="1900" dirty="0">
                <a:solidFill>
                  <a:srgbClr val="000000"/>
                </a:solidFill>
                <a:latin typeface="Helvetica" pitchFamily="-107" charset="0"/>
                <a:ea typeface="Helvetica" pitchFamily="-107" charset="0"/>
                <a:cs typeface="Helvetica" pitchFamily="-107" charset="0"/>
                <a:sym typeface="Helvetica" pitchFamily="-107" charset="0"/>
              </a:rPr>
              <a:t>kind of feels </a:t>
            </a:r>
            <a:r>
              <a:rPr lang="en-US" sz="1900" b="1" dirty="0">
                <a:solidFill>
                  <a:srgbClr val="000000"/>
                </a:solidFill>
                <a:latin typeface="Helvetica" pitchFamily="-107" charset="0"/>
                <a:ea typeface="Helvetica" pitchFamily="-107" charset="0"/>
                <a:cs typeface="Helvetica" pitchFamily="-107" charset="0"/>
                <a:sym typeface="Helvetica" pitchFamily="-107" charset="0"/>
              </a:rPr>
              <a:t>a bit different from all the other remote controls.</a:t>
            </a:r>
          </a:p>
        </p:txBody>
      </p:sp>
      <p:sp>
        <p:nvSpPr>
          <p:cNvPr id="2" name="Title 1"/>
          <p:cNvSpPr>
            <a:spLocks noGrp="1"/>
          </p:cNvSpPr>
          <p:nvPr>
            <p:ph type="title"/>
          </p:nvPr>
        </p:nvSpPr>
        <p:spPr/>
        <p:txBody>
          <a:bodyPr>
            <a:normAutofit fontScale="90000"/>
          </a:bodyPr>
          <a:lstStyle/>
          <a:p>
            <a:r>
              <a:rPr lang="en-US" dirty="0" smtClean="0"/>
              <a:t>Motivation: Interdependent Interpretation of Opinions </a:t>
            </a:r>
            <a:endParaRPr lang="en-US" dirty="0"/>
          </a:p>
        </p:txBody>
      </p:sp>
      <p:sp>
        <p:nvSpPr>
          <p:cNvPr id="5" name="TextBox 4"/>
          <p:cNvSpPr txBox="1"/>
          <p:nvPr/>
        </p:nvSpPr>
        <p:spPr>
          <a:xfrm>
            <a:off x="4350947" y="29718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6" name="TextBox 5"/>
          <p:cNvSpPr txBox="1"/>
          <p:nvPr/>
        </p:nvSpPr>
        <p:spPr>
          <a:xfrm>
            <a:off x="762000" y="35814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7" name="TextBox 6"/>
          <p:cNvSpPr txBox="1"/>
          <p:nvPr/>
        </p:nvSpPr>
        <p:spPr>
          <a:xfrm>
            <a:off x="5272894" y="23622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8" name="TextBox 7"/>
          <p:cNvSpPr txBox="1"/>
          <p:nvPr/>
        </p:nvSpPr>
        <p:spPr>
          <a:xfrm>
            <a:off x="5425294" y="3505200"/>
            <a:ext cx="921947" cy="307777"/>
          </a:xfrm>
          <a:prstGeom prst="rect">
            <a:avLst/>
          </a:prstGeom>
        </p:spPr>
        <p:style>
          <a:lnRef idx="1">
            <a:schemeClr val="accent4"/>
          </a:lnRef>
          <a:fillRef idx="2">
            <a:schemeClr val="accent4"/>
          </a:fillRef>
          <a:effectRef idx="1">
            <a:schemeClr val="accent4"/>
          </a:effectRef>
          <a:fontRef idx="minor">
            <a:schemeClr val="dk1"/>
          </a:fontRef>
        </p:style>
        <p:txBody>
          <a:bodyPr vert="horz" wrap="square" rtlCol="0" anchor="ctr" anchorCtr="0">
            <a:noAutofit/>
          </a:bodyPr>
          <a:lstStyle/>
          <a:p>
            <a:pPr algn="ctr"/>
            <a:r>
              <a:rPr lang="en-US" sz="1600" dirty="0" smtClean="0"/>
              <a:t>? </a:t>
            </a:r>
          </a:p>
        </p:txBody>
      </p:sp>
      <p:sp>
        <p:nvSpPr>
          <p:cNvPr id="9" name="Rectangle 8"/>
          <p:cNvSpPr/>
          <p:nvPr/>
        </p:nvSpPr>
        <p:spPr>
          <a:xfrm>
            <a:off x="4191000" y="2590800"/>
            <a:ext cx="457200" cy="301823"/>
          </a:xfrm>
          <a:prstGeom prst="rect">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6019800" y="3203377"/>
            <a:ext cx="457200" cy="301823"/>
          </a:xfrm>
          <a:prstGeom prst="rect">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2286000" y="3812977"/>
            <a:ext cx="304800" cy="301823"/>
          </a:xfrm>
          <a:prstGeom prst="rect">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3" name="Shape 12"/>
          <p:cNvCxnSpPr>
            <a:endCxn id="10" idx="0"/>
          </p:cNvCxnSpPr>
          <p:nvPr/>
        </p:nvCxnSpPr>
        <p:spPr>
          <a:xfrm>
            <a:off x="4648202" y="2669979"/>
            <a:ext cx="1600198" cy="533398"/>
          </a:xfrm>
          <a:prstGeom prst="bentConnector2">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7" name="Shape 16"/>
          <p:cNvCxnSpPr>
            <a:stCxn id="10" idx="3"/>
            <a:endCxn id="11" idx="2"/>
          </p:cNvCxnSpPr>
          <p:nvPr/>
        </p:nvCxnSpPr>
        <p:spPr>
          <a:xfrm flipH="1">
            <a:off x="2438400" y="3354289"/>
            <a:ext cx="4038600" cy="760511"/>
          </a:xfrm>
          <a:prstGeom prst="bentConnector4">
            <a:avLst>
              <a:gd name="adj1" fmla="val -48507"/>
              <a:gd name="adj2" fmla="val 130059"/>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700924" y="4876800"/>
            <a:ext cx="4814138" cy="646331"/>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dirty="0" smtClean="0"/>
              <a:t>Observation:</a:t>
            </a:r>
          </a:p>
          <a:p>
            <a:pPr marL="342900" indent="-342900">
              <a:buAutoNum type="arabicPeriod"/>
            </a:pPr>
            <a:r>
              <a:rPr lang="en-US" dirty="0" smtClean="0"/>
              <a:t>Speaker is talking about the same thing</a:t>
            </a:r>
          </a:p>
        </p:txBody>
      </p:sp>
      <p:sp>
        <p:nvSpPr>
          <p:cNvPr id="16" name="Slide Number Placeholder 15"/>
          <p:cNvSpPr>
            <a:spLocks noGrp="1"/>
          </p:cNvSpPr>
          <p:nvPr>
            <p:ph type="sldNum" sz="quarter" idx="15"/>
          </p:nvPr>
        </p:nvSpPr>
        <p:spPr/>
        <p:txBody>
          <a:bodyPr/>
          <a:lstStyle/>
          <a:p>
            <a:fld id="{001AEB1B-619C-E741-908C-AF8E12DD8BD8}" type="slidenum">
              <a:rPr lang="en-US" smtClean="0"/>
              <a:pPr/>
              <a:t>59</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Subjectivity and Sentiment Analysis</a:t>
            </a:r>
          </a:p>
        </p:txBody>
      </p:sp>
      <p:sp>
        <p:nvSpPr>
          <p:cNvPr id="25603" name="Rectangle 3"/>
          <p:cNvSpPr>
            <a:spLocks noGrp="1" noChangeArrowheads="1"/>
          </p:cNvSpPr>
          <p:nvPr>
            <p:ph type="body" idx="1"/>
          </p:nvPr>
        </p:nvSpPr>
        <p:spPr/>
        <p:txBody>
          <a:bodyPr/>
          <a:lstStyle/>
          <a:p>
            <a:pPr marL="533400" indent="-533400"/>
            <a:r>
              <a:rPr lang="en-US"/>
              <a:t>Automatic extraction of subjectivity (opinions) expressed in text or dialog (newspapers, blogs, conversations, etc)</a:t>
            </a:r>
          </a:p>
          <a:p>
            <a:pPr marL="914400" lvl="1" indent="-457200"/>
            <a:r>
              <a:rPr lang="en-US" i="1">
                <a:solidFill>
                  <a:schemeClr val="accent2"/>
                </a:solidFill>
              </a:rPr>
              <a:t>Sentiment analysis: specifically looking for postiive and negative sentiments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Motivation: Interdependent Interpretation of Opinions </a:t>
            </a:r>
            <a:endParaRPr lang="en-US" dirty="0"/>
          </a:p>
        </p:txBody>
      </p:sp>
      <p:sp>
        <p:nvSpPr>
          <p:cNvPr id="4" name="Rectangle 1"/>
          <p:cNvSpPr>
            <a:spLocks/>
          </p:cNvSpPr>
          <p:nvPr/>
        </p:nvSpPr>
        <p:spPr bwMode="auto">
          <a:xfrm>
            <a:off x="580429" y="1991320"/>
            <a:ext cx="8182571" cy="3037880"/>
          </a:xfrm>
          <a:prstGeom prst="rect">
            <a:avLst/>
          </a:prstGeom>
          <a:noFill/>
          <a:ln w="12700">
            <a:noFill/>
            <a:miter lim="800000"/>
            <a:headEnd/>
            <a:tailEnd/>
          </a:ln>
        </p:spPr>
        <p:txBody>
          <a:bodyPr lIns="0" tIns="0" rIns="0" bIns="0" anchor="ctr">
            <a:prstTxWarp prst="textNoShape">
              <a:avLst/>
            </a:prstTxWarp>
          </a:bodyPr>
          <a:lstStyle/>
          <a:p>
            <a:pPr>
              <a:lnSpc>
                <a:spcPct val="200000"/>
              </a:lnSpc>
            </a:pPr>
            <a:r>
              <a:rPr lang="en-US" sz="1900" dirty="0">
                <a:latin typeface="Helvetica" pitchFamily="-107" charset="0"/>
                <a:ea typeface="Helvetica" pitchFamily="-107" charset="0"/>
                <a:cs typeface="Helvetica" pitchFamily="-107" charset="0"/>
                <a:sym typeface="Helvetica" pitchFamily="-107" charset="0"/>
              </a:rPr>
              <a:t>D::.</a:t>
            </a:r>
            <a:r>
              <a:rPr lang="en-US" sz="1900" dirty="0">
                <a:latin typeface="Times" pitchFamily="-107" charset="0"/>
                <a:ea typeface="Times" pitchFamily="-107" charset="0"/>
                <a:cs typeface="Times" pitchFamily="-107" charset="0"/>
                <a:sym typeface="Times" pitchFamily="-107" charset="0"/>
              </a:rPr>
              <a:t>.. </a:t>
            </a:r>
            <a:r>
              <a:rPr lang="en-US" sz="1900" dirty="0">
                <a:latin typeface="Helvetica" pitchFamily="-107" charset="0"/>
                <a:ea typeface="Helvetica" pitchFamily="-107" charset="0"/>
                <a:cs typeface="Helvetica" pitchFamily="-107" charset="0"/>
                <a:sym typeface="Helvetica" pitchFamily="-107" charset="0"/>
              </a:rPr>
              <a:t>this kind of rubbery material, </a:t>
            </a:r>
            <a:r>
              <a:rPr lang="en-US" sz="1900" i="1" u="sng" dirty="0">
                <a:latin typeface="Helvetica" pitchFamily="-107" charset="0"/>
                <a:ea typeface="Helvetica" pitchFamily="-107" charset="0"/>
                <a:cs typeface="Helvetica" pitchFamily="-107" charset="0"/>
                <a:sym typeface="Helvetica" pitchFamily="-107" charset="0"/>
              </a:rPr>
              <a:t>it’s</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a</a:t>
            </a:r>
            <a:r>
              <a:rPr lang="en-US" sz="1900" b="1" dirty="0">
                <a:latin typeface="Helvetica" pitchFamily="-107" charset="0"/>
                <a:ea typeface="Helvetica" pitchFamily="-107" charset="0"/>
                <a:cs typeface="Helvetica" pitchFamily="-107" charset="0"/>
                <a:sym typeface="Helvetica" pitchFamily="-107" charset="0"/>
              </a:rPr>
              <a:t> bit more bouncy</a:t>
            </a:r>
            <a:r>
              <a:rPr lang="en-US" sz="1900" dirty="0">
                <a:latin typeface="Helvetica" pitchFamily="-107" charset="0"/>
                <a:ea typeface="Helvetica" pitchFamily="-107" charset="0"/>
                <a:cs typeface="Helvetica" pitchFamily="-107" charset="0"/>
                <a:sym typeface="Helvetica" pitchFamily="-107" charset="0"/>
              </a:rPr>
              <a:t>, like you said they get chucked around a lot. A </a:t>
            </a:r>
            <a:r>
              <a:rPr lang="en-US" sz="1900" b="1" dirty="0">
                <a:latin typeface="Helvetica" pitchFamily="-107" charset="0"/>
                <a:ea typeface="Helvetica" pitchFamily="-107" charset="0"/>
                <a:cs typeface="Helvetica" pitchFamily="-107" charset="0"/>
                <a:sym typeface="Helvetica" pitchFamily="-107" charset="0"/>
              </a:rPr>
              <a:t>bit more durable</a:t>
            </a:r>
            <a:r>
              <a:rPr lang="en-US" sz="1900" dirty="0">
                <a:latin typeface="Helvetica" pitchFamily="-107" charset="0"/>
                <a:ea typeface="Helvetica" pitchFamily="-107" charset="0"/>
                <a:cs typeface="Helvetica" pitchFamily="-107" charset="0"/>
                <a:sym typeface="Helvetica" pitchFamily="-107" charset="0"/>
              </a:rPr>
              <a:t> and </a:t>
            </a:r>
            <a:r>
              <a:rPr lang="en-US" sz="1900" i="1" u="sng" dirty="0">
                <a:latin typeface="Helvetica" pitchFamily="-107" charset="0"/>
                <a:ea typeface="Helvetica" pitchFamily="-107" charset="0"/>
                <a:cs typeface="Helvetica" pitchFamily="-107" charset="0"/>
                <a:sym typeface="Helvetica" pitchFamily="-107" charset="0"/>
              </a:rPr>
              <a:t>that</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can also be </a:t>
            </a:r>
            <a:r>
              <a:rPr lang="en-US" sz="1900" b="1" dirty="0">
                <a:latin typeface="Helvetica" pitchFamily="-107" charset="0"/>
                <a:ea typeface="Helvetica" pitchFamily="-107" charset="0"/>
                <a:cs typeface="Helvetica" pitchFamily="-107" charset="0"/>
                <a:sym typeface="Helvetica" pitchFamily="-107" charset="0"/>
              </a:rPr>
              <a:t>ergonomic</a:t>
            </a:r>
            <a:r>
              <a:rPr lang="en-US" sz="1900" dirty="0">
                <a:latin typeface="Helvetica" pitchFamily="-107" charset="0"/>
                <a:ea typeface="Helvetica" pitchFamily="-107" charset="0"/>
                <a:cs typeface="Helvetica" pitchFamily="-107" charset="0"/>
                <a:sym typeface="Helvetica" pitchFamily="-107" charset="0"/>
              </a:rPr>
              <a:t> and </a:t>
            </a:r>
            <a:r>
              <a:rPr lang="en-US" sz="1900" i="1" u="sng" dirty="0">
                <a:latin typeface="Helvetica" pitchFamily="-107" charset="0"/>
                <a:ea typeface="Helvetica" pitchFamily="-107" charset="0"/>
                <a:cs typeface="Helvetica" pitchFamily="-107" charset="0"/>
                <a:sym typeface="Helvetica" pitchFamily="-107" charset="0"/>
              </a:rPr>
              <a:t>it</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kind of feels </a:t>
            </a:r>
            <a:r>
              <a:rPr lang="en-US" sz="1900" b="1" dirty="0">
                <a:latin typeface="Helvetica" pitchFamily="-107" charset="0"/>
                <a:ea typeface="Helvetica" pitchFamily="-107" charset="0"/>
                <a:cs typeface="Helvetica" pitchFamily="-107" charset="0"/>
                <a:sym typeface="Helvetica" pitchFamily="-107" charset="0"/>
              </a:rPr>
              <a:t>a bit different from all the other remote controls.</a:t>
            </a:r>
          </a:p>
        </p:txBody>
      </p:sp>
      <p:sp>
        <p:nvSpPr>
          <p:cNvPr id="5" name="TextBox 4"/>
          <p:cNvSpPr txBox="1"/>
          <p:nvPr/>
        </p:nvSpPr>
        <p:spPr>
          <a:xfrm>
            <a:off x="4350947" y="29718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6" name="TextBox 5"/>
          <p:cNvSpPr txBox="1"/>
          <p:nvPr/>
        </p:nvSpPr>
        <p:spPr>
          <a:xfrm>
            <a:off x="762000" y="35814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7" name="TextBox 6"/>
          <p:cNvSpPr txBox="1"/>
          <p:nvPr/>
        </p:nvSpPr>
        <p:spPr>
          <a:xfrm>
            <a:off x="5272894" y="23622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8" name="TextBox 7"/>
          <p:cNvSpPr txBox="1"/>
          <p:nvPr/>
        </p:nvSpPr>
        <p:spPr>
          <a:xfrm>
            <a:off x="5425294" y="3505200"/>
            <a:ext cx="921947" cy="307777"/>
          </a:xfrm>
          <a:prstGeom prst="rect">
            <a:avLst/>
          </a:prstGeom>
        </p:spPr>
        <p:style>
          <a:lnRef idx="1">
            <a:schemeClr val="accent4"/>
          </a:lnRef>
          <a:fillRef idx="2">
            <a:schemeClr val="accent4"/>
          </a:fillRef>
          <a:effectRef idx="1">
            <a:schemeClr val="accent4"/>
          </a:effectRef>
          <a:fontRef idx="minor">
            <a:schemeClr val="dk1"/>
          </a:fontRef>
        </p:style>
        <p:txBody>
          <a:bodyPr vert="horz" wrap="square" rtlCol="0" anchor="ctr" anchorCtr="0">
            <a:noAutofit/>
          </a:bodyPr>
          <a:lstStyle/>
          <a:p>
            <a:pPr algn="ctr"/>
            <a:r>
              <a:rPr lang="en-US" sz="1600" dirty="0" smtClean="0"/>
              <a:t>? </a:t>
            </a:r>
          </a:p>
        </p:txBody>
      </p:sp>
      <p:sp>
        <p:nvSpPr>
          <p:cNvPr id="9" name="Rectangle 8"/>
          <p:cNvSpPr/>
          <p:nvPr/>
        </p:nvSpPr>
        <p:spPr>
          <a:xfrm>
            <a:off x="4191000" y="2590800"/>
            <a:ext cx="457200" cy="301823"/>
          </a:xfrm>
          <a:prstGeom prst="rect">
            <a:avLst/>
          </a:prstGeom>
          <a:noFill/>
          <a:ln>
            <a:solidFill>
              <a:srgbClr val="E6E6E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6019800" y="3203377"/>
            <a:ext cx="457200" cy="301823"/>
          </a:xfrm>
          <a:prstGeom prst="rect">
            <a:avLst/>
          </a:prstGeom>
          <a:noFill/>
          <a:ln>
            <a:solidFill>
              <a:srgbClr val="E6E6E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2286000" y="3812977"/>
            <a:ext cx="304800" cy="301823"/>
          </a:xfrm>
          <a:prstGeom prst="rect">
            <a:avLst/>
          </a:prstGeom>
          <a:noFill/>
          <a:ln>
            <a:solidFill>
              <a:srgbClr val="E6E6E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extBox 13"/>
          <p:cNvSpPr txBox="1"/>
          <p:nvPr/>
        </p:nvSpPr>
        <p:spPr>
          <a:xfrm>
            <a:off x="700924" y="4876800"/>
            <a:ext cx="6519734" cy="1200329"/>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dirty="0" smtClean="0"/>
              <a:t>Observation:</a:t>
            </a:r>
          </a:p>
          <a:p>
            <a:pPr marL="342900" indent="-342900">
              <a:buAutoNum type="arabicPeriod"/>
            </a:pPr>
            <a:r>
              <a:rPr lang="en-US" dirty="0" smtClean="0"/>
              <a:t>Speaker is talking about the same thing</a:t>
            </a:r>
          </a:p>
          <a:p>
            <a:pPr marL="342900" indent="-342900">
              <a:buAutoNum type="arabicPeriod"/>
            </a:pPr>
            <a:r>
              <a:rPr lang="en-US" dirty="0" smtClean="0"/>
              <a:t>Speaker is reinforcing his stance (pro-rubbery material)</a:t>
            </a:r>
          </a:p>
          <a:p>
            <a:pPr marL="342900" indent="-342900"/>
            <a:endParaRPr lang="en-US" dirty="0" smtClean="0"/>
          </a:p>
        </p:txBody>
      </p:sp>
      <p:sp>
        <p:nvSpPr>
          <p:cNvPr id="15" name="Slide Number Placeholder 14"/>
          <p:cNvSpPr>
            <a:spLocks noGrp="1"/>
          </p:cNvSpPr>
          <p:nvPr>
            <p:ph type="sldNum" sz="quarter" idx="15"/>
          </p:nvPr>
        </p:nvSpPr>
        <p:spPr/>
        <p:txBody>
          <a:bodyPr/>
          <a:lstStyle/>
          <a:p>
            <a:fld id="{001AEB1B-619C-E741-908C-AF8E12DD8BD8}" type="slidenum">
              <a:rPr lang="en-US" smtClean="0"/>
              <a:pPr/>
              <a:t>60</a:t>
            </a:fld>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Motivation: Interdependent Interpretation of Opinions </a:t>
            </a:r>
            <a:endParaRPr lang="en-US" dirty="0"/>
          </a:p>
        </p:txBody>
      </p:sp>
      <p:sp>
        <p:nvSpPr>
          <p:cNvPr id="4" name="Rectangle 1"/>
          <p:cNvSpPr>
            <a:spLocks/>
          </p:cNvSpPr>
          <p:nvPr/>
        </p:nvSpPr>
        <p:spPr bwMode="auto">
          <a:xfrm>
            <a:off x="580429" y="1991320"/>
            <a:ext cx="8182571" cy="3037880"/>
          </a:xfrm>
          <a:prstGeom prst="rect">
            <a:avLst/>
          </a:prstGeom>
          <a:noFill/>
          <a:ln w="12700">
            <a:noFill/>
            <a:miter lim="800000"/>
            <a:headEnd/>
            <a:tailEnd/>
          </a:ln>
        </p:spPr>
        <p:txBody>
          <a:bodyPr lIns="0" tIns="0" rIns="0" bIns="0" anchor="ctr">
            <a:prstTxWarp prst="textNoShape">
              <a:avLst/>
            </a:prstTxWarp>
          </a:bodyPr>
          <a:lstStyle/>
          <a:p>
            <a:pPr>
              <a:lnSpc>
                <a:spcPct val="200000"/>
              </a:lnSpc>
            </a:pPr>
            <a:r>
              <a:rPr lang="en-US" sz="1900" dirty="0">
                <a:latin typeface="Helvetica" pitchFamily="-107" charset="0"/>
                <a:ea typeface="Helvetica" pitchFamily="-107" charset="0"/>
                <a:cs typeface="Helvetica" pitchFamily="-107" charset="0"/>
                <a:sym typeface="Helvetica" pitchFamily="-107" charset="0"/>
              </a:rPr>
              <a:t>D::.</a:t>
            </a:r>
            <a:r>
              <a:rPr lang="en-US" sz="1900" dirty="0">
                <a:latin typeface="Times" pitchFamily="-107" charset="0"/>
                <a:ea typeface="Times" pitchFamily="-107" charset="0"/>
                <a:cs typeface="Times" pitchFamily="-107" charset="0"/>
                <a:sym typeface="Times" pitchFamily="-107" charset="0"/>
              </a:rPr>
              <a:t>.. </a:t>
            </a:r>
            <a:r>
              <a:rPr lang="en-US" sz="1900" dirty="0">
                <a:latin typeface="Helvetica" pitchFamily="-107" charset="0"/>
                <a:ea typeface="Helvetica" pitchFamily="-107" charset="0"/>
                <a:cs typeface="Helvetica" pitchFamily="-107" charset="0"/>
                <a:sym typeface="Helvetica" pitchFamily="-107" charset="0"/>
              </a:rPr>
              <a:t>this kind of rubbery material, </a:t>
            </a:r>
            <a:r>
              <a:rPr lang="en-US" sz="1900" i="1" u="sng" dirty="0">
                <a:latin typeface="Helvetica" pitchFamily="-107" charset="0"/>
                <a:ea typeface="Helvetica" pitchFamily="-107" charset="0"/>
                <a:cs typeface="Helvetica" pitchFamily="-107" charset="0"/>
                <a:sym typeface="Helvetica" pitchFamily="-107" charset="0"/>
              </a:rPr>
              <a:t>it’s</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a</a:t>
            </a:r>
            <a:r>
              <a:rPr lang="en-US" sz="1900" b="1" dirty="0">
                <a:latin typeface="Helvetica" pitchFamily="-107" charset="0"/>
                <a:ea typeface="Helvetica" pitchFamily="-107" charset="0"/>
                <a:cs typeface="Helvetica" pitchFamily="-107" charset="0"/>
                <a:sym typeface="Helvetica" pitchFamily="-107" charset="0"/>
              </a:rPr>
              <a:t> bit more bouncy</a:t>
            </a:r>
            <a:r>
              <a:rPr lang="en-US" sz="1900" dirty="0">
                <a:latin typeface="Helvetica" pitchFamily="-107" charset="0"/>
                <a:ea typeface="Helvetica" pitchFamily="-107" charset="0"/>
                <a:cs typeface="Helvetica" pitchFamily="-107" charset="0"/>
                <a:sym typeface="Helvetica" pitchFamily="-107" charset="0"/>
              </a:rPr>
              <a:t>, like you said they get chucked around a lot. A </a:t>
            </a:r>
            <a:r>
              <a:rPr lang="en-US" sz="1900" b="1" dirty="0">
                <a:latin typeface="Helvetica" pitchFamily="-107" charset="0"/>
                <a:ea typeface="Helvetica" pitchFamily="-107" charset="0"/>
                <a:cs typeface="Helvetica" pitchFamily="-107" charset="0"/>
                <a:sym typeface="Helvetica" pitchFamily="-107" charset="0"/>
              </a:rPr>
              <a:t>bit more durable</a:t>
            </a:r>
            <a:r>
              <a:rPr lang="en-US" sz="1900" dirty="0">
                <a:latin typeface="Helvetica" pitchFamily="-107" charset="0"/>
                <a:ea typeface="Helvetica" pitchFamily="-107" charset="0"/>
                <a:cs typeface="Helvetica" pitchFamily="-107" charset="0"/>
                <a:sym typeface="Helvetica" pitchFamily="-107" charset="0"/>
              </a:rPr>
              <a:t> and </a:t>
            </a:r>
            <a:r>
              <a:rPr lang="en-US" sz="1900" i="1" u="sng" dirty="0">
                <a:latin typeface="Helvetica" pitchFamily="-107" charset="0"/>
                <a:ea typeface="Helvetica" pitchFamily="-107" charset="0"/>
                <a:cs typeface="Helvetica" pitchFamily="-107" charset="0"/>
                <a:sym typeface="Helvetica" pitchFamily="-107" charset="0"/>
              </a:rPr>
              <a:t>that</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can also be </a:t>
            </a:r>
            <a:r>
              <a:rPr lang="en-US" sz="1900" b="1" dirty="0">
                <a:latin typeface="Helvetica" pitchFamily="-107" charset="0"/>
                <a:ea typeface="Helvetica" pitchFamily="-107" charset="0"/>
                <a:cs typeface="Helvetica" pitchFamily="-107" charset="0"/>
                <a:sym typeface="Helvetica" pitchFamily="-107" charset="0"/>
              </a:rPr>
              <a:t>ergonomic</a:t>
            </a:r>
            <a:r>
              <a:rPr lang="en-US" sz="1900" dirty="0">
                <a:latin typeface="Helvetica" pitchFamily="-107" charset="0"/>
                <a:ea typeface="Helvetica" pitchFamily="-107" charset="0"/>
                <a:cs typeface="Helvetica" pitchFamily="-107" charset="0"/>
                <a:sym typeface="Helvetica" pitchFamily="-107" charset="0"/>
              </a:rPr>
              <a:t> and </a:t>
            </a:r>
            <a:r>
              <a:rPr lang="en-US" sz="1900" i="1" u="sng" dirty="0">
                <a:latin typeface="Helvetica" pitchFamily="-107" charset="0"/>
                <a:ea typeface="Helvetica" pitchFamily="-107" charset="0"/>
                <a:cs typeface="Helvetica" pitchFamily="-107" charset="0"/>
                <a:sym typeface="Helvetica" pitchFamily="-107" charset="0"/>
              </a:rPr>
              <a:t>it</a:t>
            </a:r>
            <a:r>
              <a:rPr lang="en-US" sz="1900" i="1" dirty="0">
                <a:latin typeface="Helvetica" pitchFamily="-107" charset="0"/>
                <a:ea typeface="Helvetica" pitchFamily="-107" charset="0"/>
                <a:cs typeface="Helvetica" pitchFamily="-107" charset="0"/>
                <a:sym typeface="Helvetica" pitchFamily="-107" charset="0"/>
              </a:rPr>
              <a:t> </a:t>
            </a:r>
            <a:r>
              <a:rPr lang="en-US" sz="1900" dirty="0">
                <a:latin typeface="Helvetica" pitchFamily="-107" charset="0"/>
                <a:ea typeface="Helvetica" pitchFamily="-107" charset="0"/>
                <a:cs typeface="Helvetica" pitchFamily="-107" charset="0"/>
                <a:sym typeface="Helvetica" pitchFamily="-107" charset="0"/>
              </a:rPr>
              <a:t>kind of feels </a:t>
            </a:r>
            <a:r>
              <a:rPr lang="en-US" sz="1900" b="1" dirty="0">
                <a:latin typeface="Helvetica" pitchFamily="-107" charset="0"/>
                <a:ea typeface="Helvetica" pitchFamily="-107" charset="0"/>
                <a:cs typeface="Helvetica" pitchFamily="-107" charset="0"/>
                <a:sym typeface="Helvetica" pitchFamily="-107" charset="0"/>
              </a:rPr>
              <a:t>a bit different from all the other remote controls.</a:t>
            </a:r>
          </a:p>
        </p:txBody>
      </p:sp>
      <p:sp>
        <p:nvSpPr>
          <p:cNvPr id="5" name="TextBox 4"/>
          <p:cNvSpPr txBox="1"/>
          <p:nvPr/>
        </p:nvSpPr>
        <p:spPr>
          <a:xfrm>
            <a:off x="4350947" y="29718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6" name="TextBox 5"/>
          <p:cNvSpPr txBox="1"/>
          <p:nvPr/>
        </p:nvSpPr>
        <p:spPr>
          <a:xfrm>
            <a:off x="762000" y="35814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7" name="TextBox 6"/>
          <p:cNvSpPr txBox="1"/>
          <p:nvPr/>
        </p:nvSpPr>
        <p:spPr>
          <a:xfrm>
            <a:off x="5272894" y="23622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9" name="Rectangle 8"/>
          <p:cNvSpPr/>
          <p:nvPr/>
        </p:nvSpPr>
        <p:spPr>
          <a:xfrm>
            <a:off x="4191000" y="2590800"/>
            <a:ext cx="457200" cy="301823"/>
          </a:xfrm>
          <a:prstGeom prst="rect">
            <a:avLst/>
          </a:prstGeom>
          <a:noFill/>
          <a:ln>
            <a:solidFill>
              <a:srgbClr val="E6E6E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6019800" y="3203377"/>
            <a:ext cx="457200" cy="301823"/>
          </a:xfrm>
          <a:prstGeom prst="rect">
            <a:avLst/>
          </a:prstGeom>
          <a:noFill/>
          <a:ln>
            <a:solidFill>
              <a:srgbClr val="E6E6E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2286000" y="3812977"/>
            <a:ext cx="304800" cy="301823"/>
          </a:xfrm>
          <a:prstGeom prst="rect">
            <a:avLst/>
          </a:prstGeom>
          <a:noFill/>
          <a:ln>
            <a:solidFill>
              <a:srgbClr val="E6E6E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p:nvSpPr>
        <p:spPr>
          <a:xfrm>
            <a:off x="700924" y="4876800"/>
            <a:ext cx="6566709" cy="1477328"/>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dirty="0" smtClean="0"/>
              <a:t>Observation:</a:t>
            </a:r>
          </a:p>
          <a:p>
            <a:pPr marL="342900" indent="-342900">
              <a:buAutoNum type="arabicPeriod"/>
            </a:pPr>
            <a:r>
              <a:rPr lang="en-US" dirty="0" smtClean="0"/>
              <a:t>Speaker is talking about the same thing</a:t>
            </a:r>
          </a:p>
          <a:p>
            <a:pPr marL="342900" indent="-342900">
              <a:buAutoNum type="arabicPeriod"/>
            </a:pPr>
            <a:r>
              <a:rPr lang="en-US" dirty="0" smtClean="0"/>
              <a:t>Speaker is reinforcing his stance (pro-rubbery material)</a:t>
            </a:r>
          </a:p>
          <a:p>
            <a:pPr marL="342900" indent="-342900"/>
            <a:r>
              <a:rPr lang="en-US" b="1" dirty="0" smtClean="0">
                <a:solidFill>
                  <a:srgbClr val="004080"/>
                </a:solidFill>
              </a:rPr>
              <a:t> Interpretation coherent with the discourse:</a:t>
            </a:r>
          </a:p>
          <a:p>
            <a:pPr marL="342900" indent="-342900"/>
            <a:r>
              <a:rPr lang="en-US" u="sng" dirty="0" smtClean="0">
                <a:solidFill>
                  <a:srgbClr val="004080"/>
                </a:solidFill>
              </a:rPr>
              <a:t>Being “a bit different from other remote controls” is positive</a:t>
            </a:r>
            <a:endParaRPr lang="en-US" u="sng" dirty="0">
              <a:solidFill>
                <a:srgbClr val="004080"/>
              </a:solidFill>
            </a:endParaRPr>
          </a:p>
        </p:txBody>
      </p:sp>
      <p:sp>
        <p:nvSpPr>
          <p:cNvPr id="13" name="TextBox 12"/>
          <p:cNvSpPr txBox="1"/>
          <p:nvPr/>
        </p:nvSpPr>
        <p:spPr>
          <a:xfrm>
            <a:off x="5174053" y="3502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14" name="TextBox 23"/>
          <p:cNvSpPr txBox="1">
            <a:spLocks noChangeArrowheads="1"/>
          </p:cNvSpPr>
          <p:nvPr/>
        </p:nvSpPr>
        <p:spPr bwMode="auto">
          <a:xfrm>
            <a:off x="2415394" y="1524000"/>
            <a:ext cx="5715000" cy="803584"/>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lIns="64291" tIns="32146" rIns="64291" bIns="32146">
            <a:prstTxWarp prst="textNoShape">
              <a:avLst/>
            </a:prstTxWarp>
            <a:spAutoFit/>
          </a:bodyPr>
          <a:lstStyle/>
          <a:p>
            <a:pPr algn="ctr"/>
            <a:r>
              <a:rPr lang="en-US" sz="2400" dirty="0" smtClean="0"/>
              <a:t>Discourse-level relations can help disambiguation of difficult cases</a:t>
            </a:r>
            <a:endParaRPr lang="en-US" sz="2400" dirty="0"/>
          </a:p>
        </p:txBody>
      </p:sp>
      <p:sp>
        <p:nvSpPr>
          <p:cNvPr id="15" name="Slide Number Placeholder 14"/>
          <p:cNvSpPr>
            <a:spLocks noGrp="1"/>
          </p:cNvSpPr>
          <p:nvPr>
            <p:ph type="sldNum" sz="quarter" idx="15"/>
          </p:nvPr>
        </p:nvSpPr>
        <p:spPr/>
        <p:txBody>
          <a:bodyPr/>
          <a:lstStyle/>
          <a:p>
            <a:fld id="{001AEB1B-619C-E741-908C-AF8E12DD8BD8}" type="slidenum">
              <a:rPr lang="en-US" smtClean="0"/>
              <a:pPr/>
              <a:t>61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p:cNvSpPr>
          <p:nvPr/>
        </p:nvSpPr>
        <p:spPr bwMode="auto">
          <a:xfrm>
            <a:off x="767953" y="2089547"/>
            <a:ext cx="7706320" cy="3372074"/>
          </a:xfrm>
          <a:prstGeom prst="rect">
            <a:avLst/>
          </a:prstGeom>
          <a:noFill/>
          <a:ln w="12700">
            <a:noFill/>
            <a:miter lim="800000"/>
            <a:headEnd/>
            <a:tailEnd/>
          </a:ln>
        </p:spPr>
        <p:txBody>
          <a:bodyPr lIns="0" tIns="0" rIns="0" bIns="0" anchor="ctr">
            <a:prstTxWarp prst="textNoShape">
              <a:avLst/>
            </a:prstTxWarp>
          </a:bodyPr>
          <a:lstStyle/>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Shapes </a:t>
            </a:r>
            <a:r>
              <a:rPr lang="en-US" sz="2000" b="1" dirty="0">
                <a:latin typeface="Helvetica" charset="0"/>
                <a:ea typeface="Helvetica" charset="0"/>
                <a:cs typeface="Helvetica" charset="0"/>
                <a:sym typeface="Helvetica" charset="0"/>
              </a:rPr>
              <a:t>should be </a:t>
            </a:r>
            <a:r>
              <a:rPr lang="en-US" sz="2000" i="1" u="sng" dirty="0">
                <a:latin typeface="Helvetica" charset="0"/>
                <a:ea typeface="Helvetica" charset="0"/>
                <a:cs typeface="Helvetica" charset="0"/>
                <a:sym typeface="Helvetica" charset="0"/>
              </a:rPr>
              <a:t>curved</a:t>
            </a:r>
            <a:r>
              <a:rPr lang="en-US" sz="2000" dirty="0">
                <a:latin typeface="Helvetica" charset="0"/>
                <a:ea typeface="Helvetica" charset="0"/>
                <a:cs typeface="Helvetica" charset="0"/>
                <a:sym typeface="Helvetica" charset="0"/>
              </a:rPr>
              <a:t>, so round shapes</a:t>
            </a:r>
            <a:r>
              <a:rPr lang="en-US" sz="2000" b="1" dirty="0">
                <a:latin typeface="Helvetica" charset="0"/>
                <a:ea typeface="Helvetica" charset="0"/>
                <a:cs typeface="Helvetica" charset="0"/>
                <a:sym typeface="Helvetica" charset="0"/>
              </a:rPr>
              <a:t> Nothing </a:t>
            </a:r>
            <a:r>
              <a:rPr lang="en-US" sz="2000" i="1" u="sng" dirty="0">
                <a:latin typeface="Helvetica" charset="0"/>
                <a:ea typeface="Helvetica" charset="0"/>
                <a:cs typeface="Helvetica" charset="0"/>
                <a:sym typeface="Helvetica" charset="0"/>
              </a:rPr>
              <a:t>square-like</a:t>
            </a:r>
            <a:r>
              <a:rPr lang="en-US" sz="2000" dirty="0">
                <a:latin typeface="Helvetica" charset="0"/>
                <a:ea typeface="Helvetica" charset="0"/>
                <a:cs typeface="Helvetica" charset="0"/>
                <a:sym typeface="Helvetica" charset="0"/>
              </a:rPr>
              <a:t>.</a:t>
            </a:r>
          </a:p>
          <a:p>
            <a:pPr>
              <a:lnSpc>
                <a:spcPct val="140000"/>
              </a:lnSpc>
              <a:spcAft>
                <a:spcPts val="2109"/>
              </a:spcAft>
            </a:pPr>
            <a:endParaRPr lang="en-US" sz="2000" dirty="0">
              <a:latin typeface="Helvetica" charset="0"/>
              <a:ea typeface="Helvetica" charset="0"/>
              <a:cs typeface="Helvetica" charset="0"/>
              <a:sym typeface="Helvetica" charset="0"/>
            </a:endParaRPr>
          </a:p>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a:t>
            </a:r>
            <a:r>
              <a:rPr lang="en-US" sz="2000" dirty="0">
                <a:latin typeface="Times" charset="0"/>
                <a:ea typeface="Times" charset="0"/>
                <a:cs typeface="Times" charset="0"/>
                <a:sym typeface="Times" charset="0"/>
              </a:rPr>
              <a:t>.. </a:t>
            </a:r>
            <a:r>
              <a:rPr lang="en-US" sz="2000" dirty="0">
                <a:latin typeface="Helvetica" charset="0"/>
                <a:ea typeface="Helvetica" charset="0"/>
                <a:cs typeface="Helvetica" charset="0"/>
                <a:sym typeface="Helvetica" charset="0"/>
              </a:rPr>
              <a:t>So we </a:t>
            </a:r>
            <a:r>
              <a:rPr lang="en-US" sz="2000" b="1" dirty="0">
                <a:latin typeface="Helvetica" charset="0"/>
                <a:ea typeface="Helvetica" charset="0"/>
                <a:cs typeface="Helvetica" charset="0"/>
                <a:sym typeface="Helvetica" charset="0"/>
              </a:rPr>
              <a:t>shouldn’t have too </a:t>
            </a:r>
            <a:r>
              <a:rPr lang="en-US" sz="2000" i="1" u="sng" dirty="0">
                <a:latin typeface="Helvetica" charset="0"/>
                <a:ea typeface="Helvetica" charset="0"/>
                <a:cs typeface="Helvetica" charset="0"/>
                <a:sym typeface="Helvetica" charset="0"/>
              </a:rPr>
              <a:t>square corners</a:t>
            </a:r>
            <a:r>
              <a:rPr lang="en-US" sz="2000" i="1" dirty="0">
                <a:latin typeface="Helvetica" charset="0"/>
                <a:ea typeface="Helvetica" charset="0"/>
                <a:cs typeface="Helvetica" charset="0"/>
                <a:sym typeface="Helvetica" charset="0"/>
              </a:rPr>
              <a:t> </a:t>
            </a:r>
            <a:r>
              <a:rPr lang="en-US" sz="2000" dirty="0">
                <a:latin typeface="Helvetica" charset="0"/>
                <a:ea typeface="Helvetica" charset="0"/>
                <a:cs typeface="Helvetica" charset="0"/>
                <a:sym typeface="Helvetica" charset="0"/>
              </a:rPr>
              <a:t>and that kind of thing.</a:t>
            </a:r>
          </a:p>
        </p:txBody>
      </p:sp>
      <p:sp>
        <p:nvSpPr>
          <p:cNvPr id="26628" name="Rectangle 6"/>
          <p:cNvSpPr>
            <a:spLocks/>
          </p:cNvSpPr>
          <p:nvPr/>
        </p:nvSpPr>
        <p:spPr bwMode="auto">
          <a:xfrm>
            <a:off x="1839516" y="2411016"/>
            <a:ext cx="1091654" cy="321469"/>
          </a:xfrm>
          <a:prstGeom prst="rect">
            <a:avLst/>
          </a:prstGeom>
          <a:solidFill>
            <a:schemeClr val="accent2">
              <a:alpha val="51764"/>
            </a:schemeClr>
          </a:solidFill>
          <a:ln w="12700">
            <a:noFill/>
            <a:miter lim="800000"/>
            <a:headEnd/>
            <a:tailEnd/>
          </a:ln>
        </p:spPr>
        <p:txBody>
          <a:bodyPr lIns="0" tIns="0" rIns="0" bIns="0" anchor="ctr">
            <a:prstTxWarp prst="textNoShape">
              <a:avLst/>
            </a:prstTxWarp>
          </a:bodyPr>
          <a:lstStyle/>
          <a:p>
            <a:pPr algn="ctr"/>
            <a:r>
              <a:rPr lang="en-US" sz="1700" dirty="0" smtClean="0"/>
              <a:t>positive</a:t>
            </a:r>
            <a:endParaRPr lang="en-US" sz="1700" dirty="0"/>
          </a:p>
        </p:txBody>
      </p:sp>
      <p:sp>
        <p:nvSpPr>
          <p:cNvPr id="22" name="Title 13"/>
          <p:cNvSpPr>
            <a:spLocks noGrp="1"/>
          </p:cNvSpPr>
          <p:nvPr>
            <p:ph type="title"/>
          </p:nvPr>
        </p:nvSpPr>
        <p:spPr>
          <a:xfrm>
            <a:off x="457199" y="274638"/>
            <a:ext cx="8017073" cy="868362"/>
          </a:xfrm>
        </p:spPr>
        <p:txBody>
          <a:bodyPr>
            <a:normAutofit fontScale="90000"/>
          </a:bodyPr>
          <a:lstStyle/>
          <a:p>
            <a:r>
              <a:rPr lang="en-US" dirty="0" smtClean="0"/>
              <a:t>Motivation: </a:t>
            </a:r>
            <a:br>
              <a:rPr lang="en-US" dirty="0" smtClean="0"/>
            </a:br>
            <a:r>
              <a:rPr lang="en-US" dirty="0" smtClean="0"/>
              <a:t>More information about the opinion stance</a:t>
            </a:r>
            <a:endParaRPr lang="en-US" dirty="0"/>
          </a:p>
        </p:txBody>
      </p:sp>
      <p:sp>
        <p:nvSpPr>
          <p:cNvPr id="24" name="Rectangle 6"/>
          <p:cNvSpPr>
            <a:spLocks/>
          </p:cNvSpPr>
          <p:nvPr/>
        </p:nvSpPr>
        <p:spPr bwMode="auto">
          <a:xfrm>
            <a:off x="6018609" y="2411016"/>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28" name="Rectangle 6"/>
          <p:cNvSpPr>
            <a:spLocks/>
          </p:cNvSpPr>
          <p:nvPr/>
        </p:nvSpPr>
        <p:spPr bwMode="auto">
          <a:xfrm>
            <a:off x="2565946" y="3793331"/>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9" name="Slide Number Placeholder 8"/>
          <p:cNvSpPr>
            <a:spLocks noGrp="1"/>
          </p:cNvSpPr>
          <p:nvPr>
            <p:ph type="sldNum" sz="quarter" idx="15"/>
          </p:nvPr>
        </p:nvSpPr>
        <p:spPr/>
        <p:txBody>
          <a:bodyPr/>
          <a:lstStyle/>
          <a:p>
            <a:fld id="{001AEB1B-619C-E741-908C-AF8E12DD8BD8}" type="slidenum">
              <a:rPr lang="en-US" smtClean="0"/>
              <a:pPr/>
              <a:t>62</a:t>
            </a:fld>
            <a:endParaRPr lang="en-US" dirty="0"/>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p:cNvSpPr>
          <p:nvPr/>
        </p:nvSpPr>
        <p:spPr bwMode="auto">
          <a:xfrm>
            <a:off x="767953" y="2089547"/>
            <a:ext cx="7706320" cy="3372074"/>
          </a:xfrm>
          <a:prstGeom prst="rect">
            <a:avLst/>
          </a:prstGeom>
          <a:noFill/>
          <a:ln w="12700">
            <a:noFill/>
            <a:miter lim="800000"/>
            <a:headEnd/>
            <a:tailEnd/>
          </a:ln>
        </p:spPr>
        <p:txBody>
          <a:bodyPr lIns="0" tIns="0" rIns="0" bIns="0" anchor="ctr">
            <a:prstTxWarp prst="textNoShape">
              <a:avLst/>
            </a:prstTxWarp>
          </a:bodyPr>
          <a:lstStyle/>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Shapes </a:t>
            </a:r>
            <a:r>
              <a:rPr lang="en-US" sz="2000" b="1" dirty="0">
                <a:latin typeface="Helvetica" charset="0"/>
                <a:ea typeface="Helvetica" charset="0"/>
                <a:cs typeface="Helvetica" charset="0"/>
                <a:sym typeface="Helvetica" charset="0"/>
              </a:rPr>
              <a:t>should be </a:t>
            </a:r>
            <a:r>
              <a:rPr lang="en-US" sz="2000" i="1" u="sng" dirty="0">
                <a:latin typeface="Helvetica" charset="0"/>
                <a:ea typeface="Helvetica" charset="0"/>
                <a:cs typeface="Helvetica" charset="0"/>
                <a:sym typeface="Helvetica" charset="0"/>
              </a:rPr>
              <a:t>curved</a:t>
            </a:r>
            <a:r>
              <a:rPr lang="en-US" sz="2000" dirty="0">
                <a:latin typeface="Helvetica" charset="0"/>
                <a:ea typeface="Helvetica" charset="0"/>
                <a:cs typeface="Helvetica" charset="0"/>
                <a:sym typeface="Helvetica" charset="0"/>
              </a:rPr>
              <a:t>, so round shapes</a:t>
            </a:r>
            <a:r>
              <a:rPr lang="en-US" sz="2000" b="1" dirty="0">
                <a:latin typeface="Helvetica" charset="0"/>
                <a:ea typeface="Helvetica" charset="0"/>
                <a:cs typeface="Helvetica" charset="0"/>
                <a:sym typeface="Helvetica" charset="0"/>
              </a:rPr>
              <a:t> Nothing </a:t>
            </a:r>
            <a:r>
              <a:rPr lang="en-US" sz="2000" i="1" u="sng" dirty="0">
                <a:latin typeface="Helvetica" charset="0"/>
                <a:ea typeface="Helvetica" charset="0"/>
                <a:cs typeface="Helvetica" charset="0"/>
                <a:sym typeface="Helvetica" charset="0"/>
              </a:rPr>
              <a:t>square-like</a:t>
            </a:r>
            <a:r>
              <a:rPr lang="en-US" sz="2000" dirty="0">
                <a:latin typeface="Helvetica" charset="0"/>
                <a:ea typeface="Helvetica" charset="0"/>
                <a:cs typeface="Helvetica" charset="0"/>
                <a:sym typeface="Helvetica" charset="0"/>
              </a:rPr>
              <a:t>.</a:t>
            </a:r>
          </a:p>
          <a:p>
            <a:pPr>
              <a:lnSpc>
                <a:spcPct val="140000"/>
              </a:lnSpc>
              <a:spcAft>
                <a:spcPts val="2109"/>
              </a:spcAft>
            </a:pPr>
            <a:endParaRPr lang="en-US" sz="2000" dirty="0">
              <a:latin typeface="Helvetica" charset="0"/>
              <a:ea typeface="Helvetica" charset="0"/>
              <a:cs typeface="Helvetica" charset="0"/>
              <a:sym typeface="Helvetica" charset="0"/>
            </a:endParaRPr>
          </a:p>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a:t>
            </a:r>
            <a:r>
              <a:rPr lang="en-US" sz="2000" dirty="0">
                <a:latin typeface="Times" charset="0"/>
                <a:ea typeface="Times" charset="0"/>
                <a:cs typeface="Times" charset="0"/>
                <a:sym typeface="Times" charset="0"/>
              </a:rPr>
              <a:t>.. </a:t>
            </a:r>
            <a:r>
              <a:rPr lang="en-US" sz="2000" dirty="0">
                <a:latin typeface="Helvetica" charset="0"/>
                <a:ea typeface="Helvetica" charset="0"/>
                <a:cs typeface="Helvetica" charset="0"/>
                <a:sym typeface="Helvetica" charset="0"/>
              </a:rPr>
              <a:t>So we </a:t>
            </a:r>
            <a:r>
              <a:rPr lang="en-US" sz="2000" b="1" dirty="0">
                <a:latin typeface="Helvetica" charset="0"/>
                <a:ea typeface="Helvetica" charset="0"/>
                <a:cs typeface="Helvetica" charset="0"/>
                <a:sym typeface="Helvetica" charset="0"/>
              </a:rPr>
              <a:t>shouldn’t have too </a:t>
            </a:r>
            <a:r>
              <a:rPr lang="en-US" sz="2000" i="1" u="sng" dirty="0">
                <a:latin typeface="Helvetica" charset="0"/>
                <a:ea typeface="Helvetica" charset="0"/>
                <a:cs typeface="Helvetica" charset="0"/>
                <a:sym typeface="Helvetica" charset="0"/>
              </a:rPr>
              <a:t>square corners</a:t>
            </a:r>
            <a:r>
              <a:rPr lang="en-US" sz="2000" i="1" dirty="0">
                <a:latin typeface="Helvetica" charset="0"/>
                <a:ea typeface="Helvetica" charset="0"/>
                <a:cs typeface="Helvetica" charset="0"/>
                <a:sym typeface="Helvetica" charset="0"/>
              </a:rPr>
              <a:t> </a:t>
            </a:r>
            <a:r>
              <a:rPr lang="en-US" sz="2000" dirty="0">
                <a:latin typeface="Helvetica" charset="0"/>
                <a:ea typeface="Helvetica" charset="0"/>
                <a:cs typeface="Helvetica" charset="0"/>
                <a:sym typeface="Helvetica" charset="0"/>
              </a:rPr>
              <a:t>and that kind of thing.</a:t>
            </a:r>
          </a:p>
        </p:txBody>
      </p:sp>
      <p:sp>
        <p:nvSpPr>
          <p:cNvPr id="26628" name="Rectangle 6"/>
          <p:cNvSpPr>
            <a:spLocks/>
          </p:cNvSpPr>
          <p:nvPr/>
        </p:nvSpPr>
        <p:spPr bwMode="auto">
          <a:xfrm>
            <a:off x="1839516" y="2411016"/>
            <a:ext cx="1091654" cy="321469"/>
          </a:xfrm>
          <a:prstGeom prst="rect">
            <a:avLst/>
          </a:prstGeom>
          <a:solidFill>
            <a:schemeClr val="accent2">
              <a:alpha val="51764"/>
            </a:schemeClr>
          </a:solidFill>
          <a:ln w="12700">
            <a:noFill/>
            <a:miter lim="800000"/>
            <a:headEnd/>
            <a:tailEnd/>
          </a:ln>
        </p:spPr>
        <p:txBody>
          <a:bodyPr lIns="0" tIns="0" rIns="0" bIns="0" anchor="ctr">
            <a:prstTxWarp prst="textNoShape">
              <a:avLst/>
            </a:prstTxWarp>
          </a:bodyPr>
          <a:lstStyle/>
          <a:p>
            <a:pPr algn="ctr"/>
            <a:r>
              <a:rPr lang="en-US" sz="1700" dirty="0" smtClean="0"/>
              <a:t>positive</a:t>
            </a:r>
            <a:endParaRPr lang="en-US" sz="1700" dirty="0"/>
          </a:p>
        </p:txBody>
      </p:sp>
      <p:sp>
        <p:nvSpPr>
          <p:cNvPr id="22" name="Title 13"/>
          <p:cNvSpPr>
            <a:spLocks noGrp="1"/>
          </p:cNvSpPr>
          <p:nvPr>
            <p:ph type="title"/>
          </p:nvPr>
        </p:nvSpPr>
        <p:spPr>
          <a:xfrm>
            <a:off x="457199" y="274638"/>
            <a:ext cx="8017073" cy="868362"/>
          </a:xfrm>
        </p:spPr>
        <p:txBody>
          <a:bodyPr>
            <a:normAutofit fontScale="90000"/>
          </a:bodyPr>
          <a:lstStyle/>
          <a:p>
            <a:r>
              <a:rPr lang="en-US" dirty="0" smtClean="0"/>
              <a:t>Motivation:</a:t>
            </a:r>
            <a:br>
              <a:rPr lang="en-US" dirty="0" smtClean="0"/>
            </a:br>
            <a:r>
              <a:rPr lang="en-US" dirty="0" smtClean="0"/>
              <a:t>More information about the opinion stance</a:t>
            </a:r>
            <a:endParaRPr lang="en-US" dirty="0"/>
          </a:p>
        </p:txBody>
      </p:sp>
      <p:sp>
        <p:nvSpPr>
          <p:cNvPr id="24" name="Rectangle 6"/>
          <p:cNvSpPr>
            <a:spLocks/>
          </p:cNvSpPr>
          <p:nvPr/>
        </p:nvSpPr>
        <p:spPr bwMode="auto">
          <a:xfrm>
            <a:off x="6018609" y="2411016"/>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28" name="Rectangle 6"/>
          <p:cNvSpPr>
            <a:spLocks/>
          </p:cNvSpPr>
          <p:nvPr/>
        </p:nvSpPr>
        <p:spPr bwMode="auto">
          <a:xfrm>
            <a:off x="2565946" y="3793331"/>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31" name="TextBox 30"/>
          <p:cNvSpPr txBox="1"/>
          <p:nvPr/>
        </p:nvSpPr>
        <p:spPr>
          <a:xfrm>
            <a:off x="1040423" y="4955350"/>
            <a:ext cx="5696375" cy="1296026"/>
          </a:xfrm>
          <a:prstGeom prst="rect">
            <a:avLst/>
          </a:prstGeom>
          <a:solidFill>
            <a:schemeClr val="bg1">
              <a:lumMod val="85000"/>
            </a:schemeClr>
          </a:solidFill>
        </p:spPr>
        <p:txBody>
          <a:bodyPr wrap="none" lIns="64291" tIns="32146" rIns="64291" bIns="32146">
            <a:prstTxWarp prst="textNoShape">
              <a:avLst/>
            </a:prstTxWarp>
            <a:spAutoFit/>
          </a:bodyPr>
          <a:lstStyle/>
          <a:p>
            <a:r>
              <a:rPr lang="en-US" sz="2000" i="1" dirty="0" smtClean="0"/>
              <a:t>Prediction: Stance regarding the curved shape</a:t>
            </a:r>
          </a:p>
          <a:p>
            <a:endParaRPr lang="en-US" sz="2000" i="1" dirty="0" smtClean="0"/>
          </a:p>
          <a:p>
            <a:r>
              <a:rPr lang="en-US" sz="2000" i="1" dirty="0" smtClean="0"/>
              <a:t>QA System: Will </a:t>
            </a:r>
            <a:r>
              <a:rPr lang="en-US" sz="2000" i="1" dirty="0"/>
              <a:t>the curved shape be accepted?</a:t>
            </a:r>
          </a:p>
          <a:p>
            <a:r>
              <a:rPr lang="en-US" sz="2000" i="1" dirty="0"/>
              <a:t> </a:t>
            </a:r>
          </a:p>
        </p:txBody>
      </p:sp>
      <p:sp>
        <p:nvSpPr>
          <p:cNvPr id="10" name="Slide Number Placeholder 9"/>
          <p:cNvSpPr>
            <a:spLocks noGrp="1"/>
          </p:cNvSpPr>
          <p:nvPr>
            <p:ph type="sldNum" sz="quarter" idx="15"/>
          </p:nvPr>
        </p:nvSpPr>
        <p:spPr/>
        <p:txBody>
          <a:bodyPr/>
          <a:lstStyle/>
          <a:p>
            <a:fld id="{001AEB1B-619C-E741-908C-AF8E12DD8BD8}" type="slidenum">
              <a:rPr lang="en-US" smtClean="0"/>
              <a:pPr/>
              <a:t>63</a:t>
            </a:fld>
            <a:endParaRPr lang="en-US" dirty="0"/>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p:cNvSpPr>
          <p:nvPr/>
        </p:nvSpPr>
        <p:spPr bwMode="auto">
          <a:xfrm>
            <a:off x="767953" y="2089547"/>
            <a:ext cx="7706320" cy="3372074"/>
          </a:xfrm>
          <a:prstGeom prst="rect">
            <a:avLst/>
          </a:prstGeom>
          <a:noFill/>
          <a:ln w="12700">
            <a:noFill/>
            <a:miter lim="800000"/>
            <a:headEnd/>
            <a:tailEnd/>
          </a:ln>
        </p:spPr>
        <p:txBody>
          <a:bodyPr lIns="0" tIns="0" rIns="0" bIns="0" anchor="ctr">
            <a:prstTxWarp prst="textNoShape">
              <a:avLst/>
            </a:prstTxWarp>
          </a:bodyPr>
          <a:lstStyle/>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Shapes </a:t>
            </a:r>
            <a:r>
              <a:rPr lang="en-US" sz="2000" b="1" dirty="0">
                <a:latin typeface="Helvetica" charset="0"/>
                <a:ea typeface="Helvetica" charset="0"/>
                <a:cs typeface="Helvetica" charset="0"/>
                <a:sym typeface="Helvetica" charset="0"/>
              </a:rPr>
              <a:t>should be </a:t>
            </a:r>
            <a:r>
              <a:rPr lang="en-US" sz="2000" i="1" u="sng" dirty="0">
                <a:latin typeface="Helvetica" charset="0"/>
                <a:ea typeface="Helvetica" charset="0"/>
                <a:cs typeface="Helvetica" charset="0"/>
                <a:sym typeface="Helvetica" charset="0"/>
              </a:rPr>
              <a:t>curved</a:t>
            </a:r>
            <a:r>
              <a:rPr lang="en-US" sz="2000" dirty="0">
                <a:latin typeface="Helvetica" charset="0"/>
                <a:ea typeface="Helvetica" charset="0"/>
                <a:cs typeface="Helvetica" charset="0"/>
                <a:sym typeface="Helvetica" charset="0"/>
              </a:rPr>
              <a:t>, so round shapes</a:t>
            </a:r>
            <a:r>
              <a:rPr lang="en-US" sz="2000" b="1" dirty="0">
                <a:latin typeface="Helvetica" charset="0"/>
                <a:ea typeface="Helvetica" charset="0"/>
                <a:cs typeface="Helvetica" charset="0"/>
                <a:sym typeface="Helvetica" charset="0"/>
              </a:rPr>
              <a:t> Nothing </a:t>
            </a:r>
            <a:r>
              <a:rPr lang="en-US" sz="2000" i="1" u="sng" dirty="0">
                <a:latin typeface="Helvetica" charset="0"/>
                <a:ea typeface="Helvetica" charset="0"/>
                <a:cs typeface="Helvetica" charset="0"/>
                <a:sym typeface="Helvetica" charset="0"/>
              </a:rPr>
              <a:t>square-like</a:t>
            </a:r>
            <a:r>
              <a:rPr lang="en-US" sz="2000" dirty="0">
                <a:latin typeface="Helvetica" charset="0"/>
                <a:ea typeface="Helvetica" charset="0"/>
                <a:cs typeface="Helvetica" charset="0"/>
                <a:sym typeface="Helvetica" charset="0"/>
              </a:rPr>
              <a:t>.</a:t>
            </a:r>
          </a:p>
          <a:p>
            <a:pPr>
              <a:lnSpc>
                <a:spcPct val="140000"/>
              </a:lnSpc>
              <a:spcAft>
                <a:spcPts val="2109"/>
              </a:spcAft>
            </a:pPr>
            <a:endParaRPr lang="en-US" sz="2000" dirty="0">
              <a:latin typeface="Helvetica" charset="0"/>
              <a:ea typeface="Helvetica" charset="0"/>
              <a:cs typeface="Helvetica" charset="0"/>
              <a:sym typeface="Helvetica" charset="0"/>
            </a:endParaRPr>
          </a:p>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a:t>
            </a:r>
            <a:r>
              <a:rPr lang="en-US" sz="2000" dirty="0">
                <a:latin typeface="Times" charset="0"/>
                <a:ea typeface="Times" charset="0"/>
                <a:cs typeface="Times" charset="0"/>
                <a:sym typeface="Times" charset="0"/>
              </a:rPr>
              <a:t>.. </a:t>
            </a:r>
            <a:r>
              <a:rPr lang="en-US" sz="2000" dirty="0">
                <a:latin typeface="Helvetica" charset="0"/>
                <a:ea typeface="Helvetica" charset="0"/>
                <a:cs typeface="Helvetica" charset="0"/>
                <a:sym typeface="Helvetica" charset="0"/>
              </a:rPr>
              <a:t>So we </a:t>
            </a:r>
            <a:r>
              <a:rPr lang="en-US" sz="2000" b="1" dirty="0">
                <a:latin typeface="Helvetica" charset="0"/>
                <a:ea typeface="Helvetica" charset="0"/>
                <a:cs typeface="Helvetica" charset="0"/>
                <a:sym typeface="Helvetica" charset="0"/>
              </a:rPr>
              <a:t>shouldn’t have too </a:t>
            </a:r>
            <a:r>
              <a:rPr lang="en-US" sz="2000" i="1" u="sng" dirty="0">
                <a:latin typeface="Helvetica" charset="0"/>
                <a:ea typeface="Helvetica" charset="0"/>
                <a:cs typeface="Helvetica" charset="0"/>
                <a:sym typeface="Helvetica" charset="0"/>
              </a:rPr>
              <a:t>square corners</a:t>
            </a:r>
            <a:r>
              <a:rPr lang="en-US" sz="2000" i="1" dirty="0">
                <a:latin typeface="Helvetica" charset="0"/>
                <a:ea typeface="Helvetica" charset="0"/>
                <a:cs typeface="Helvetica" charset="0"/>
                <a:sym typeface="Helvetica" charset="0"/>
              </a:rPr>
              <a:t> </a:t>
            </a:r>
            <a:r>
              <a:rPr lang="en-US" sz="2000" dirty="0">
                <a:latin typeface="Helvetica" charset="0"/>
                <a:ea typeface="Helvetica" charset="0"/>
                <a:cs typeface="Helvetica" charset="0"/>
                <a:sym typeface="Helvetica" charset="0"/>
              </a:rPr>
              <a:t>and that kind of thing.</a:t>
            </a:r>
          </a:p>
        </p:txBody>
      </p:sp>
      <p:sp>
        <p:nvSpPr>
          <p:cNvPr id="26628" name="Rectangle 6"/>
          <p:cNvSpPr>
            <a:spLocks/>
          </p:cNvSpPr>
          <p:nvPr/>
        </p:nvSpPr>
        <p:spPr bwMode="auto">
          <a:xfrm>
            <a:off x="1839516" y="2411016"/>
            <a:ext cx="1091654" cy="321469"/>
          </a:xfrm>
          <a:prstGeom prst="rect">
            <a:avLst/>
          </a:prstGeom>
          <a:solidFill>
            <a:schemeClr val="accent2">
              <a:alpha val="51764"/>
            </a:schemeClr>
          </a:solidFill>
          <a:ln w="12700">
            <a:noFill/>
            <a:miter lim="800000"/>
            <a:headEnd/>
            <a:tailEnd/>
          </a:ln>
        </p:spPr>
        <p:txBody>
          <a:bodyPr lIns="0" tIns="0" rIns="0" bIns="0" anchor="ctr">
            <a:prstTxWarp prst="textNoShape">
              <a:avLst/>
            </a:prstTxWarp>
          </a:bodyPr>
          <a:lstStyle/>
          <a:p>
            <a:pPr algn="ctr"/>
            <a:r>
              <a:rPr lang="en-US" sz="1700" dirty="0" smtClean="0"/>
              <a:t>positive</a:t>
            </a:r>
            <a:endParaRPr lang="en-US" sz="1700" dirty="0"/>
          </a:p>
        </p:txBody>
      </p:sp>
      <p:sp>
        <p:nvSpPr>
          <p:cNvPr id="13" name="Oval 12"/>
          <p:cNvSpPr/>
          <p:nvPr/>
        </p:nvSpPr>
        <p:spPr>
          <a:xfrm>
            <a:off x="1571625" y="2089547"/>
            <a:ext cx="2357438" cy="14466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6" name="TextBox 13"/>
          <p:cNvSpPr txBox="1">
            <a:spLocks noChangeArrowheads="1"/>
          </p:cNvSpPr>
          <p:nvPr/>
        </p:nvSpPr>
        <p:spPr bwMode="auto">
          <a:xfrm>
            <a:off x="1600647" y="1688827"/>
            <a:ext cx="1984337" cy="403474"/>
          </a:xfrm>
          <a:prstGeom prst="rect">
            <a:avLst/>
          </a:prstGeom>
          <a:noFill/>
          <a:ln w="9525">
            <a:noFill/>
            <a:miter lim="800000"/>
            <a:headEnd/>
            <a:tailEnd/>
          </a:ln>
        </p:spPr>
        <p:txBody>
          <a:bodyPr wrap="none" lIns="64291" tIns="32146" rIns="64291" bIns="32146">
            <a:prstTxWarp prst="textNoShape">
              <a:avLst/>
            </a:prstTxWarp>
            <a:spAutoFit/>
          </a:bodyPr>
          <a:lstStyle/>
          <a:p>
            <a:pPr algn="ctr"/>
            <a:r>
              <a:rPr lang="en-US" sz="2200" dirty="0">
                <a:solidFill>
                  <a:srgbClr val="0070C0"/>
                </a:solidFill>
              </a:rPr>
              <a:t>Direct opinion</a:t>
            </a:r>
          </a:p>
        </p:txBody>
      </p:sp>
      <p:sp>
        <p:nvSpPr>
          <p:cNvPr id="22" name="Title 13"/>
          <p:cNvSpPr>
            <a:spLocks noGrp="1"/>
          </p:cNvSpPr>
          <p:nvPr>
            <p:ph type="title"/>
          </p:nvPr>
        </p:nvSpPr>
        <p:spPr>
          <a:xfrm>
            <a:off x="457199" y="274638"/>
            <a:ext cx="8017073" cy="868362"/>
          </a:xfrm>
        </p:spPr>
        <p:txBody>
          <a:bodyPr>
            <a:normAutofit fontScale="90000"/>
          </a:bodyPr>
          <a:lstStyle/>
          <a:p>
            <a:r>
              <a:rPr lang="en-US" dirty="0" smtClean="0"/>
              <a:t>Motivation:</a:t>
            </a:r>
            <a:br>
              <a:rPr lang="en-US" dirty="0" smtClean="0"/>
            </a:br>
            <a:r>
              <a:rPr lang="en-US" dirty="0" smtClean="0"/>
              <a:t>More information about the opinion stance</a:t>
            </a:r>
            <a:endParaRPr lang="en-US" dirty="0"/>
          </a:p>
        </p:txBody>
      </p:sp>
      <p:sp>
        <p:nvSpPr>
          <p:cNvPr id="24" name="Rectangle 6"/>
          <p:cNvSpPr>
            <a:spLocks/>
          </p:cNvSpPr>
          <p:nvPr/>
        </p:nvSpPr>
        <p:spPr bwMode="auto">
          <a:xfrm>
            <a:off x="6018609" y="2411016"/>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28" name="Rectangle 6"/>
          <p:cNvSpPr>
            <a:spLocks/>
          </p:cNvSpPr>
          <p:nvPr/>
        </p:nvSpPr>
        <p:spPr bwMode="auto">
          <a:xfrm>
            <a:off x="2565946" y="3793331"/>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11" name="Slide Number Placeholder 10"/>
          <p:cNvSpPr>
            <a:spLocks noGrp="1"/>
          </p:cNvSpPr>
          <p:nvPr>
            <p:ph type="sldNum" sz="quarter" idx="15"/>
          </p:nvPr>
        </p:nvSpPr>
        <p:spPr/>
        <p:txBody>
          <a:bodyPr/>
          <a:lstStyle/>
          <a:p>
            <a:fld id="{001AEB1B-619C-E741-908C-AF8E12DD8BD8}" type="slidenum">
              <a:rPr lang="en-US" smtClean="0"/>
              <a:pPr/>
              <a:t>64</a:t>
            </a:fld>
            <a:endParaRPr lang="en-US" dirty="0"/>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p:cNvSpPr>
          <p:nvPr/>
        </p:nvSpPr>
        <p:spPr bwMode="auto">
          <a:xfrm>
            <a:off x="767953" y="2089547"/>
            <a:ext cx="7706320" cy="3372074"/>
          </a:xfrm>
          <a:prstGeom prst="rect">
            <a:avLst/>
          </a:prstGeom>
          <a:noFill/>
          <a:ln w="12700">
            <a:noFill/>
            <a:miter lim="800000"/>
            <a:headEnd/>
            <a:tailEnd/>
          </a:ln>
        </p:spPr>
        <p:txBody>
          <a:bodyPr lIns="0" tIns="0" rIns="0" bIns="0" anchor="ctr">
            <a:prstTxWarp prst="textNoShape">
              <a:avLst/>
            </a:prstTxWarp>
          </a:bodyPr>
          <a:lstStyle/>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Shapes </a:t>
            </a:r>
            <a:r>
              <a:rPr lang="en-US" sz="2000" b="1" dirty="0">
                <a:latin typeface="Helvetica" charset="0"/>
                <a:ea typeface="Helvetica" charset="0"/>
                <a:cs typeface="Helvetica" charset="0"/>
                <a:sym typeface="Helvetica" charset="0"/>
              </a:rPr>
              <a:t>should be </a:t>
            </a:r>
            <a:r>
              <a:rPr lang="en-US" sz="2000" i="1" u="sng" dirty="0">
                <a:latin typeface="Helvetica" charset="0"/>
                <a:ea typeface="Helvetica" charset="0"/>
                <a:cs typeface="Helvetica" charset="0"/>
                <a:sym typeface="Helvetica" charset="0"/>
              </a:rPr>
              <a:t>curved</a:t>
            </a:r>
            <a:r>
              <a:rPr lang="en-US" sz="2000" dirty="0">
                <a:latin typeface="Helvetica" charset="0"/>
                <a:ea typeface="Helvetica" charset="0"/>
                <a:cs typeface="Helvetica" charset="0"/>
                <a:sym typeface="Helvetica" charset="0"/>
              </a:rPr>
              <a:t>, so round shapes</a:t>
            </a:r>
            <a:r>
              <a:rPr lang="en-US" sz="2000" b="1" dirty="0">
                <a:latin typeface="Helvetica" charset="0"/>
                <a:ea typeface="Helvetica" charset="0"/>
                <a:cs typeface="Helvetica" charset="0"/>
                <a:sym typeface="Helvetica" charset="0"/>
              </a:rPr>
              <a:t> Nothing </a:t>
            </a:r>
            <a:r>
              <a:rPr lang="en-US" sz="2000" i="1" u="sng" dirty="0">
                <a:latin typeface="Helvetica" charset="0"/>
                <a:ea typeface="Helvetica" charset="0"/>
                <a:cs typeface="Helvetica" charset="0"/>
                <a:sym typeface="Helvetica" charset="0"/>
              </a:rPr>
              <a:t>square-like</a:t>
            </a:r>
            <a:r>
              <a:rPr lang="en-US" sz="2000" dirty="0">
                <a:latin typeface="Helvetica" charset="0"/>
                <a:ea typeface="Helvetica" charset="0"/>
                <a:cs typeface="Helvetica" charset="0"/>
                <a:sym typeface="Helvetica" charset="0"/>
              </a:rPr>
              <a:t>.</a:t>
            </a:r>
          </a:p>
          <a:p>
            <a:pPr>
              <a:lnSpc>
                <a:spcPct val="140000"/>
              </a:lnSpc>
              <a:spcAft>
                <a:spcPts val="2109"/>
              </a:spcAft>
            </a:pPr>
            <a:endParaRPr lang="en-US" sz="2000" dirty="0">
              <a:latin typeface="Helvetica" charset="0"/>
              <a:ea typeface="Helvetica" charset="0"/>
              <a:cs typeface="Helvetica" charset="0"/>
              <a:sym typeface="Helvetica" charset="0"/>
            </a:endParaRPr>
          </a:p>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a:t>
            </a:r>
            <a:r>
              <a:rPr lang="en-US" sz="2000" dirty="0">
                <a:latin typeface="Times" charset="0"/>
                <a:ea typeface="Times" charset="0"/>
                <a:cs typeface="Times" charset="0"/>
                <a:sym typeface="Times" charset="0"/>
              </a:rPr>
              <a:t>.. </a:t>
            </a:r>
            <a:r>
              <a:rPr lang="en-US" sz="2000" dirty="0">
                <a:latin typeface="Helvetica" charset="0"/>
                <a:ea typeface="Helvetica" charset="0"/>
                <a:cs typeface="Helvetica" charset="0"/>
                <a:sym typeface="Helvetica" charset="0"/>
              </a:rPr>
              <a:t>So we </a:t>
            </a:r>
            <a:r>
              <a:rPr lang="en-US" sz="2000" b="1" dirty="0">
                <a:latin typeface="Helvetica" charset="0"/>
                <a:ea typeface="Helvetica" charset="0"/>
                <a:cs typeface="Helvetica" charset="0"/>
                <a:sym typeface="Helvetica" charset="0"/>
              </a:rPr>
              <a:t>shouldn’t have too </a:t>
            </a:r>
            <a:r>
              <a:rPr lang="en-US" sz="2000" i="1" u="sng" dirty="0">
                <a:latin typeface="Helvetica" charset="0"/>
                <a:ea typeface="Helvetica" charset="0"/>
                <a:cs typeface="Helvetica" charset="0"/>
                <a:sym typeface="Helvetica" charset="0"/>
              </a:rPr>
              <a:t>square corners</a:t>
            </a:r>
            <a:r>
              <a:rPr lang="en-US" sz="2000" i="1" dirty="0">
                <a:latin typeface="Helvetica" charset="0"/>
                <a:ea typeface="Helvetica" charset="0"/>
                <a:cs typeface="Helvetica" charset="0"/>
                <a:sym typeface="Helvetica" charset="0"/>
              </a:rPr>
              <a:t> </a:t>
            </a:r>
            <a:r>
              <a:rPr lang="en-US" sz="2000" dirty="0">
                <a:latin typeface="Helvetica" charset="0"/>
                <a:ea typeface="Helvetica" charset="0"/>
                <a:cs typeface="Helvetica" charset="0"/>
                <a:sym typeface="Helvetica" charset="0"/>
              </a:rPr>
              <a:t>and that kind of thing.</a:t>
            </a:r>
          </a:p>
        </p:txBody>
      </p:sp>
      <p:sp>
        <p:nvSpPr>
          <p:cNvPr id="26628" name="Rectangle 6"/>
          <p:cNvSpPr>
            <a:spLocks/>
          </p:cNvSpPr>
          <p:nvPr/>
        </p:nvSpPr>
        <p:spPr bwMode="auto">
          <a:xfrm>
            <a:off x="1839516" y="2411016"/>
            <a:ext cx="1091654" cy="321469"/>
          </a:xfrm>
          <a:prstGeom prst="rect">
            <a:avLst/>
          </a:prstGeom>
          <a:solidFill>
            <a:schemeClr val="accent2">
              <a:alpha val="51764"/>
            </a:schemeClr>
          </a:solidFill>
          <a:ln w="12700">
            <a:noFill/>
            <a:miter lim="800000"/>
            <a:headEnd/>
            <a:tailEnd/>
          </a:ln>
        </p:spPr>
        <p:txBody>
          <a:bodyPr lIns="0" tIns="0" rIns="0" bIns="0" anchor="ctr">
            <a:prstTxWarp prst="textNoShape">
              <a:avLst/>
            </a:prstTxWarp>
          </a:bodyPr>
          <a:lstStyle/>
          <a:p>
            <a:pPr algn="ctr"/>
            <a:r>
              <a:rPr lang="en-US" sz="1700" dirty="0" smtClean="0"/>
              <a:t>positive</a:t>
            </a:r>
            <a:endParaRPr lang="en-US" sz="1700" dirty="0"/>
          </a:p>
        </p:txBody>
      </p:sp>
      <p:sp>
        <p:nvSpPr>
          <p:cNvPr id="13" name="Oval 12"/>
          <p:cNvSpPr/>
          <p:nvPr/>
        </p:nvSpPr>
        <p:spPr>
          <a:xfrm>
            <a:off x="1571625" y="2089547"/>
            <a:ext cx="2357438" cy="14466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6" name="TextBox 13"/>
          <p:cNvSpPr txBox="1">
            <a:spLocks noChangeArrowheads="1"/>
          </p:cNvSpPr>
          <p:nvPr/>
        </p:nvSpPr>
        <p:spPr bwMode="auto">
          <a:xfrm>
            <a:off x="1600647" y="1688827"/>
            <a:ext cx="1984337" cy="403474"/>
          </a:xfrm>
          <a:prstGeom prst="rect">
            <a:avLst/>
          </a:prstGeom>
          <a:noFill/>
          <a:ln w="9525">
            <a:noFill/>
            <a:miter lim="800000"/>
            <a:headEnd/>
            <a:tailEnd/>
          </a:ln>
        </p:spPr>
        <p:txBody>
          <a:bodyPr wrap="none" lIns="64291" tIns="32146" rIns="64291" bIns="32146">
            <a:prstTxWarp prst="textNoShape">
              <a:avLst/>
            </a:prstTxWarp>
            <a:spAutoFit/>
          </a:bodyPr>
          <a:lstStyle/>
          <a:p>
            <a:pPr algn="ctr"/>
            <a:r>
              <a:rPr lang="en-US" sz="2200" dirty="0">
                <a:solidFill>
                  <a:srgbClr val="0070C0"/>
                </a:solidFill>
              </a:rPr>
              <a:t>Direct opinion</a:t>
            </a:r>
          </a:p>
        </p:txBody>
      </p:sp>
      <p:sp>
        <p:nvSpPr>
          <p:cNvPr id="15" name="Oval 14"/>
          <p:cNvSpPr/>
          <p:nvPr/>
        </p:nvSpPr>
        <p:spPr>
          <a:xfrm>
            <a:off x="5750719" y="1928812"/>
            <a:ext cx="2518172" cy="16073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16" name="Oval 15"/>
          <p:cNvSpPr/>
          <p:nvPr/>
        </p:nvSpPr>
        <p:spPr>
          <a:xfrm>
            <a:off x="1678781" y="3482578"/>
            <a:ext cx="4339828" cy="16609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9" name="TextBox 17"/>
          <p:cNvSpPr txBox="1">
            <a:spLocks noChangeArrowheads="1"/>
          </p:cNvSpPr>
          <p:nvPr/>
        </p:nvSpPr>
        <p:spPr bwMode="auto">
          <a:xfrm>
            <a:off x="4732734" y="1446610"/>
            <a:ext cx="3857625" cy="1080582"/>
          </a:xfrm>
          <a:prstGeom prst="rect">
            <a:avLst/>
          </a:prstGeom>
          <a:solidFill>
            <a:schemeClr val="bg1"/>
          </a:solidFill>
          <a:ln w="9525">
            <a:noFill/>
            <a:miter lim="800000"/>
            <a:headEnd/>
            <a:tailEnd/>
          </a:ln>
        </p:spPr>
        <p:txBody>
          <a:bodyPr lIns="64291" tIns="32146" rIns="64291" bIns="32146">
            <a:prstTxWarp prst="textNoShape">
              <a:avLst/>
            </a:prstTxWarp>
            <a:spAutoFit/>
          </a:bodyPr>
          <a:lstStyle/>
          <a:p>
            <a:pPr algn="ctr"/>
            <a:r>
              <a:rPr lang="en-US" sz="2200" dirty="0">
                <a:solidFill>
                  <a:srgbClr val="0070C0"/>
                </a:solidFill>
              </a:rPr>
              <a:t>Opinions towards mutually exclusive option (alternative) </a:t>
            </a:r>
          </a:p>
        </p:txBody>
      </p:sp>
      <p:sp>
        <p:nvSpPr>
          <p:cNvPr id="22" name="Title 13"/>
          <p:cNvSpPr>
            <a:spLocks noGrp="1"/>
          </p:cNvSpPr>
          <p:nvPr>
            <p:ph type="title"/>
          </p:nvPr>
        </p:nvSpPr>
        <p:spPr>
          <a:xfrm>
            <a:off x="457199" y="274638"/>
            <a:ext cx="8017073" cy="868362"/>
          </a:xfrm>
        </p:spPr>
        <p:txBody>
          <a:bodyPr>
            <a:normAutofit fontScale="90000"/>
          </a:bodyPr>
          <a:lstStyle/>
          <a:p>
            <a:r>
              <a:rPr lang="en-US" dirty="0" smtClean="0"/>
              <a:t>Motivation:</a:t>
            </a:r>
            <a:br>
              <a:rPr lang="en-US" dirty="0" smtClean="0"/>
            </a:br>
            <a:r>
              <a:rPr lang="en-US" dirty="0" smtClean="0"/>
              <a:t>More information about the opinion stance</a:t>
            </a:r>
            <a:endParaRPr lang="en-US" dirty="0"/>
          </a:p>
        </p:txBody>
      </p:sp>
      <p:sp>
        <p:nvSpPr>
          <p:cNvPr id="24" name="Rectangle 6"/>
          <p:cNvSpPr>
            <a:spLocks/>
          </p:cNvSpPr>
          <p:nvPr/>
        </p:nvSpPr>
        <p:spPr bwMode="auto">
          <a:xfrm>
            <a:off x="6018609" y="2411016"/>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28" name="Rectangle 6"/>
          <p:cNvSpPr>
            <a:spLocks/>
          </p:cNvSpPr>
          <p:nvPr/>
        </p:nvSpPr>
        <p:spPr bwMode="auto">
          <a:xfrm>
            <a:off x="2565946" y="3793331"/>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17" name="Slide Number Placeholder 16"/>
          <p:cNvSpPr>
            <a:spLocks noGrp="1"/>
          </p:cNvSpPr>
          <p:nvPr>
            <p:ph type="sldNum" sz="quarter" idx="15"/>
          </p:nvPr>
        </p:nvSpPr>
        <p:spPr/>
        <p:txBody>
          <a:bodyPr/>
          <a:lstStyle/>
          <a:p>
            <a:fld id="{001AEB1B-619C-E741-908C-AF8E12DD8BD8}" type="slidenum">
              <a:rPr lang="en-US" smtClean="0"/>
              <a:pPr/>
              <a:t>65</a:t>
            </a:fld>
            <a:endParaRPr lang="en-US" dirty="0"/>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p:cNvSpPr>
          <p:nvPr/>
        </p:nvSpPr>
        <p:spPr bwMode="auto">
          <a:xfrm>
            <a:off x="767953" y="2089547"/>
            <a:ext cx="7706320" cy="3372074"/>
          </a:xfrm>
          <a:prstGeom prst="rect">
            <a:avLst/>
          </a:prstGeom>
          <a:noFill/>
          <a:ln w="12700">
            <a:noFill/>
            <a:miter lim="800000"/>
            <a:headEnd/>
            <a:tailEnd/>
          </a:ln>
        </p:spPr>
        <p:txBody>
          <a:bodyPr lIns="0" tIns="0" rIns="0" bIns="0" anchor="ctr">
            <a:prstTxWarp prst="textNoShape">
              <a:avLst/>
            </a:prstTxWarp>
          </a:bodyPr>
          <a:lstStyle/>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Shapes </a:t>
            </a:r>
            <a:r>
              <a:rPr lang="en-US" sz="2000" b="1" dirty="0">
                <a:latin typeface="Helvetica" charset="0"/>
                <a:ea typeface="Helvetica" charset="0"/>
                <a:cs typeface="Helvetica" charset="0"/>
                <a:sym typeface="Helvetica" charset="0"/>
              </a:rPr>
              <a:t>should be </a:t>
            </a:r>
            <a:r>
              <a:rPr lang="en-US" sz="2000" i="1" u="sng" dirty="0">
                <a:latin typeface="Helvetica" charset="0"/>
                <a:ea typeface="Helvetica" charset="0"/>
                <a:cs typeface="Helvetica" charset="0"/>
                <a:sym typeface="Helvetica" charset="0"/>
              </a:rPr>
              <a:t>curved</a:t>
            </a:r>
            <a:r>
              <a:rPr lang="en-US" sz="2000" dirty="0">
                <a:latin typeface="Helvetica" charset="0"/>
                <a:ea typeface="Helvetica" charset="0"/>
                <a:cs typeface="Helvetica" charset="0"/>
                <a:sym typeface="Helvetica" charset="0"/>
              </a:rPr>
              <a:t>, so round shapes</a:t>
            </a:r>
            <a:r>
              <a:rPr lang="en-US" sz="2000" b="1" dirty="0">
                <a:latin typeface="Helvetica" charset="0"/>
                <a:ea typeface="Helvetica" charset="0"/>
                <a:cs typeface="Helvetica" charset="0"/>
                <a:sym typeface="Helvetica" charset="0"/>
              </a:rPr>
              <a:t> Nothing </a:t>
            </a:r>
            <a:r>
              <a:rPr lang="en-US" sz="2000" i="1" u="sng" dirty="0">
                <a:latin typeface="Helvetica" charset="0"/>
                <a:ea typeface="Helvetica" charset="0"/>
                <a:cs typeface="Helvetica" charset="0"/>
                <a:sym typeface="Helvetica" charset="0"/>
              </a:rPr>
              <a:t>square-like</a:t>
            </a:r>
            <a:r>
              <a:rPr lang="en-US" sz="2000" dirty="0">
                <a:latin typeface="Helvetica" charset="0"/>
                <a:ea typeface="Helvetica" charset="0"/>
                <a:cs typeface="Helvetica" charset="0"/>
                <a:sym typeface="Helvetica" charset="0"/>
              </a:rPr>
              <a:t>.</a:t>
            </a:r>
          </a:p>
          <a:p>
            <a:pPr>
              <a:lnSpc>
                <a:spcPct val="140000"/>
              </a:lnSpc>
              <a:spcAft>
                <a:spcPts val="2109"/>
              </a:spcAft>
            </a:pPr>
            <a:endParaRPr lang="en-US" sz="2000" dirty="0">
              <a:latin typeface="Helvetica" charset="0"/>
              <a:ea typeface="Helvetica" charset="0"/>
              <a:cs typeface="Helvetica" charset="0"/>
              <a:sym typeface="Helvetica" charset="0"/>
            </a:endParaRPr>
          </a:p>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a:t>
            </a:r>
            <a:r>
              <a:rPr lang="en-US" sz="2000" dirty="0">
                <a:latin typeface="Times" charset="0"/>
                <a:ea typeface="Times" charset="0"/>
                <a:cs typeface="Times" charset="0"/>
                <a:sym typeface="Times" charset="0"/>
              </a:rPr>
              <a:t>.. </a:t>
            </a:r>
            <a:r>
              <a:rPr lang="en-US" sz="2000" dirty="0">
                <a:latin typeface="Helvetica" charset="0"/>
                <a:ea typeface="Helvetica" charset="0"/>
                <a:cs typeface="Helvetica" charset="0"/>
                <a:sym typeface="Helvetica" charset="0"/>
              </a:rPr>
              <a:t>So we </a:t>
            </a:r>
            <a:r>
              <a:rPr lang="en-US" sz="2000" b="1" dirty="0">
                <a:latin typeface="Helvetica" charset="0"/>
                <a:ea typeface="Helvetica" charset="0"/>
                <a:cs typeface="Helvetica" charset="0"/>
                <a:sym typeface="Helvetica" charset="0"/>
              </a:rPr>
              <a:t>shouldn’t have too </a:t>
            </a:r>
            <a:r>
              <a:rPr lang="en-US" sz="2000" i="1" u="sng" dirty="0">
                <a:latin typeface="Helvetica" charset="0"/>
                <a:ea typeface="Helvetica" charset="0"/>
                <a:cs typeface="Helvetica" charset="0"/>
                <a:sym typeface="Helvetica" charset="0"/>
              </a:rPr>
              <a:t>square corners</a:t>
            </a:r>
            <a:r>
              <a:rPr lang="en-US" sz="2000" i="1" dirty="0">
                <a:latin typeface="Helvetica" charset="0"/>
                <a:ea typeface="Helvetica" charset="0"/>
                <a:cs typeface="Helvetica" charset="0"/>
                <a:sym typeface="Helvetica" charset="0"/>
              </a:rPr>
              <a:t> </a:t>
            </a:r>
            <a:r>
              <a:rPr lang="en-US" sz="2000" dirty="0">
                <a:latin typeface="Helvetica" charset="0"/>
                <a:ea typeface="Helvetica" charset="0"/>
                <a:cs typeface="Helvetica" charset="0"/>
                <a:sym typeface="Helvetica" charset="0"/>
              </a:rPr>
              <a:t>and that kind of thing.</a:t>
            </a:r>
          </a:p>
        </p:txBody>
      </p:sp>
      <p:sp>
        <p:nvSpPr>
          <p:cNvPr id="26628" name="Rectangle 6"/>
          <p:cNvSpPr>
            <a:spLocks/>
          </p:cNvSpPr>
          <p:nvPr/>
        </p:nvSpPr>
        <p:spPr bwMode="auto">
          <a:xfrm>
            <a:off x="1839516" y="2411016"/>
            <a:ext cx="1091654" cy="321469"/>
          </a:xfrm>
          <a:prstGeom prst="rect">
            <a:avLst/>
          </a:prstGeom>
          <a:solidFill>
            <a:schemeClr val="accent2">
              <a:alpha val="51764"/>
            </a:schemeClr>
          </a:solidFill>
          <a:ln w="12700">
            <a:noFill/>
            <a:miter lim="800000"/>
            <a:headEnd/>
            <a:tailEnd/>
          </a:ln>
        </p:spPr>
        <p:txBody>
          <a:bodyPr lIns="0" tIns="0" rIns="0" bIns="0" anchor="ctr">
            <a:prstTxWarp prst="textNoShape">
              <a:avLst/>
            </a:prstTxWarp>
          </a:bodyPr>
          <a:lstStyle/>
          <a:p>
            <a:pPr algn="ctr"/>
            <a:r>
              <a:rPr lang="en-US" sz="1700" dirty="0" smtClean="0"/>
              <a:t>positive</a:t>
            </a:r>
            <a:endParaRPr lang="en-US" sz="1700" dirty="0"/>
          </a:p>
        </p:txBody>
      </p:sp>
      <p:sp>
        <p:nvSpPr>
          <p:cNvPr id="13" name="Oval 12"/>
          <p:cNvSpPr/>
          <p:nvPr/>
        </p:nvSpPr>
        <p:spPr>
          <a:xfrm>
            <a:off x="1571625" y="2089547"/>
            <a:ext cx="2357438" cy="14466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6" name="TextBox 13"/>
          <p:cNvSpPr txBox="1">
            <a:spLocks noChangeArrowheads="1"/>
          </p:cNvSpPr>
          <p:nvPr/>
        </p:nvSpPr>
        <p:spPr bwMode="auto">
          <a:xfrm>
            <a:off x="1600647" y="1688827"/>
            <a:ext cx="1984337" cy="403474"/>
          </a:xfrm>
          <a:prstGeom prst="rect">
            <a:avLst/>
          </a:prstGeom>
          <a:noFill/>
          <a:ln w="9525">
            <a:noFill/>
            <a:miter lim="800000"/>
            <a:headEnd/>
            <a:tailEnd/>
          </a:ln>
        </p:spPr>
        <p:txBody>
          <a:bodyPr wrap="none" lIns="64291" tIns="32146" rIns="64291" bIns="32146">
            <a:prstTxWarp prst="textNoShape">
              <a:avLst/>
            </a:prstTxWarp>
            <a:spAutoFit/>
          </a:bodyPr>
          <a:lstStyle/>
          <a:p>
            <a:pPr algn="ctr"/>
            <a:r>
              <a:rPr lang="en-US" sz="2200" dirty="0">
                <a:solidFill>
                  <a:srgbClr val="0070C0"/>
                </a:solidFill>
              </a:rPr>
              <a:t>Direct opinion</a:t>
            </a:r>
          </a:p>
        </p:txBody>
      </p:sp>
      <p:sp>
        <p:nvSpPr>
          <p:cNvPr id="15" name="Oval 14"/>
          <p:cNvSpPr/>
          <p:nvPr/>
        </p:nvSpPr>
        <p:spPr>
          <a:xfrm>
            <a:off x="5750719" y="1928812"/>
            <a:ext cx="2518172" cy="16073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16" name="Oval 15"/>
          <p:cNvSpPr/>
          <p:nvPr/>
        </p:nvSpPr>
        <p:spPr>
          <a:xfrm>
            <a:off x="1678781" y="3482578"/>
            <a:ext cx="4339828" cy="16609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9" name="TextBox 17"/>
          <p:cNvSpPr txBox="1">
            <a:spLocks noChangeArrowheads="1"/>
          </p:cNvSpPr>
          <p:nvPr/>
        </p:nvSpPr>
        <p:spPr bwMode="auto">
          <a:xfrm>
            <a:off x="4732734" y="1446610"/>
            <a:ext cx="3857625" cy="1080582"/>
          </a:xfrm>
          <a:prstGeom prst="rect">
            <a:avLst/>
          </a:prstGeom>
          <a:solidFill>
            <a:schemeClr val="bg1"/>
          </a:solidFill>
          <a:ln w="9525">
            <a:noFill/>
            <a:miter lim="800000"/>
            <a:headEnd/>
            <a:tailEnd/>
          </a:ln>
        </p:spPr>
        <p:txBody>
          <a:bodyPr lIns="64291" tIns="32146" rIns="64291" bIns="32146">
            <a:prstTxWarp prst="textNoShape">
              <a:avLst/>
            </a:prstTxWarp>
            <a:spAutoFit/>
          </a:bodyPr>
          <a:lstStyle/>
          <a:p>
            <a:pPr algn="ctr"/>
            <a:r>
              <a:rPr lang="en-US" sz="2200" dirty="0">
                <a:solidFill>
                  <a:srgbClr val="0070C0"/>
                </a:solidFill>
              </a:rPr>
              <a:t>Opinions towards mutually exclusive option (alternative) </a:t>
            </a:r>
          </a:p>
        </p:txBody>
      </p:sp>
      <p:sp>
        <p:nvSpPr>
          <p:cNvPr id="29" name="Right Arrow 28"/>
          <p:cNvSpPr/>
          <p:nvPr/>
        </p:nvSpPr>
        <p:spPr>
          <a:xfrm rot="10800000">
            <a:off x="3929063" y="2732485"/>
            <a:ext cx="1821656" cy="1071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30" name="Right Arrow 29"/>
          <p:cNvSpPr/>
          <p:nvPr/>
        </p:nvSpPr>
        <p:spPr>
          <a:xfrm rot="11880000">
            <a:off x="3504903" y="3298404"/>
            <a:ext cx="783580" cy="1194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2" name="Title 13"/>
          <p:cNvSpPr>
            <a:spLocks noGrp="1"/>
          </p:cNvSpPr>
          <p:nvPr>
            <p:ph type="title"/>
          </p:nvPr>
        </p:nvSpPr>
        <p:spPr>
          <a:xfrm>
            <a:off x="457199" y="274638"/>
            <a:ext cx="8017073" cy="868362"/>
          </a:xfrm>
        </p:spPr>
        <p:txBody>
          <a:bodyPr>
            <a:normAutofit fontScale="90000"/>
          </a:bodyPr>
          <a:lstStyle/>
          <a:p>
            <a:r>
              <a:rPr lang="en-US" dirty="0" smtClean="0"/>
              <a:t>Motivation:</a:t>
            </a:r>
            <a:br>
              <a:rPr lang="en-US" dirty="0" smtClean="0"/>
            </a:br>
            <a:r>
              <a:rPr lang="en-US" dirty="0" smtClean="0"/>
              <a:t>More information about the opinion stance</a:t>
            </a:r>
            <a:endParaRPr lang="en-US" dirty="0"/>
          </a:p>
        </p:txBody>
      </p:sp>
      <p:sp>
        <p:nvSpPr>
          <p:cNvPr id="24" name="Rectangle 6"/>
          <p:cNvSpPr>
            <a:spLocks/>
          </p:cNvSpPr>
          <p:nvPr/>
        </p:nvSpPr>
        <p:spPr bwMode="auto">
          <a:xfrm>
            <a:off x="6018609" y="2411016"/>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28" name="Rectangle 6"/>
          <p:cNvSpPr>
            <a:spLocks/>
          </p:cNvSpPr>
          <p:nvPr/>
        </p:nvSpPr>
        <p:spPr bwMode="auto">
          <a:xfrm>
            <a:off x="2565946" y="3793331"/>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18" name="Slide Number Placeholder 17"/>
          <p:cNvSpPr>
            <a:spLocks noGrp="1"/>
          </p:cNvSpPr>
          <p:nvPr>
            <p:ph type="sldNum" sz="quarter" idx="15"/>
          </p:nvPr>
        </p:nvSpPr>
        <p:spPr/>
        <p:txBody>
          <a:bodyPr/>
          <a:lstStyle/>
          <a:p>
            <a:fld id="{001AEB1B-619C-E741-908C-AF8E12DD8BD8}" type="slidenum">
              <a:rPr lang="en-US" smtClean="0"/>
              <a:pPr/>
              <a:t>66</a:t>
            </a:fld>
            <a:endParaRPr lang="en-US" dirty="0"/>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p:cNvSpPr>
          <p:nvPr/>
        </p:nvSpPr>
        <p:spPr bwMode="auto">
          <a:xfrm>
            <a:off x="767953" y="2089547"/>
            <a:ext cx="7706320" cy="3372074"/>
          </a:xfrm>
          <a:prstGeom prst="rect">
            <a:avLst/>
          </a:prstGeom>
          <a:noFill/>
          <a:ln w="12700">
            <a:noFill/>
            <a:miter lim="800000"/>
            <a:headEnd/>
            <a:tailEnd/>
          </a:ln>
        </p:spPr>
        <p:txBody>
          <a:bodyPr lIns="0" tIns="0" rIns="0" bIns="0" anchor="ctr">
            <a:prstTxWarp prst="textNoShape">
              <a:avLst/>
            </a:prstTxWarp>
          </a:bodyPr>
          <a:lstStyle/>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Shapes </a:t>
            </a:r>
            <a:r>
              <a:rPr lang="en-US" sz="2000" b="1" dirty="0">
                <a:latin typeface="Helvetica" charset="0"/>
                <a:ea typeface="Helvetica" charset="0"/>
                <a:cs typeface="Helvetica" charset="0"/>
                <a:sym typeface="Helvetica" charset="0"/>
              </a:rPr>
              <a:t>should be </a:t>
            </a:r>
            <a:r>
              <a:rPr lang="en-US" sz="2000" i="1" u="sng" dirty="0">
                <a:latin typeface="Helvetica" charset="0"/>
                <a:ea typeface="Helvetica" charset="0"/>
                <a:cs typeface="Helvetica" charset="0"/>
                <a:sym typeface="Helvetica" charset="0"/>
              </a:rPr>
              <a:t>curved</a:t>
            </a:r>
            <a:r>
              <a:rPr lang="en-US" sz="2000" dirty="0">
                <a:latin typeface="Helvetica" charset="0"/>
                <a:ea typeface="Helvetica" charset="0"/>
                <a:cs typeface="Helvetica" charset="0"/>
                <a:sym typeface="Helvetica" charset="0"/>
              </a:rPr>
              <a:t>, so round shapes</a:t>
            </a:r>
            <a:r>
              <a:rPr lang="en-US" sz="2000" b="1" dirty="0">
                <a:latin typeface="Helvetica" charset="0"/>
                <a:ea typeface="Helvetica" charset="0"/>
                <a:cs typeface="Helvetica" charset="0"/>
                <a:sym typeface="Helvetica" charset="0"/>
              </a:rPr>
              <a:t> Nothing </a:t>
            </a:r>
            <a:r>
              <a:rPr lang="en-US" sz="2000" i="1" u="sng" dirty="0">
                <a:latin typeface="Helvetica" charset="0"/>
                <a:ea typeface="Helvetica" charset="0"/>
                <a:cs typeface="Helvetica" charset="0"/>
                <a:sym typeface="Helvetica" charset="0"/>
              </a:rPr>
              <a:t>square-like</a:t>
            </a:r>
            <a:r>
              <a:rPr lang="en-US" sz="2000" dirty="0">
                <a:latin typeface="Helvetica" charset="0"/>
                <a:ea typeface="Helvetica" charset="0"/>
                <a:cs typeface="Helvetica" charset="0"/>
                <a:sym typeface="Helvetica" charset="0"/>
              </a:rPr>
              <a:t>.</a:t>
            </a:r>
          </a:p>
          <a:p>
            <a:pPr>
              <a:lnSpc>
                <a:spcPct val="140000"/>
              </a:lnSpc>
              <a:spcAft>
                <a:spcPts val="2109"/>
              </a:spcAft>
            </a:pPr>
            <a:endParaRPr lang="en-US" sz="2000" dirty="0">
              <a:latin typeface="Helvetica" charset="0"/>
              <a:ea typeface="Helvetica" charset="0"/>
              <a:cs typeface="Helvetica" charset="0"/>
              <a:sym typeface="Helvetica" charset="0"/>
            </a:endParaRPr>
          </a:p>
          <a:p>
            <a:pPr>
              <a:lnSpc>
                <a:spcPct val="140000"/>
              </a:lnSpc>
              <a:spcAft>
                <a:spcPts val="2109"/>
              </a:spcAft>
              <a:buFont typeface="Arial" charset="0"/>
              <a:buChar char="•"/>
            </a:pPr>
            <a:r>
              <a:rPr lang="en-US" sz="2000" dirty="0">
                <a:latin typeface="Helvetica" charset="0"/>
                <a:ea typeface="Helvetica" charset="0"/>
                <a:cs typeface="Helvetica" charset="0"/>
                <a:sym typeface="Helvetica" charset="0"/>
              </a:rPr>
              <a:t> .</a:t>
            </a:r>
            <a:r>
              <a:rPr lang="en-US" sz="2000" dirty="0">
                <a:latin typeface="Times" charset="0"/>
                <a:ea typeface="Times" charset="0"/>
                <a:cs typeface="Times" charset="0"/>
                <a:sym typeface="Times" charset="0"/>
              </a:rPr>
              <a:t>.. </a:t>
            </a:r>
            <a:r>
              <a:rPr lang="en-US" sz="2000" dirty="0">
                <a:latin typeface="Helvetica" charset="0"/>
                <a:ea typeface="Helvetica" charset="0"/>
                <a:cs typeface="Helvetica" charset="0"/>
                <a:sym typeface="Helvetica" charset="0"/>
              </a:rPr>
              <a:t>So we </a:t>
            </a:r>
            <a:r>
              <a:rPr lang="en-US" sz="2000" b="1" dirty="0">
                <a:latin typeface="Helvetica" charset="0"/>
                <a:ea typeface="Helvetica" charset="0"/>
                <a:cs typeface="Helvetica" charset="0"/>
                <a:sym typeface="Helvetica" charset="0"/>
              </a:rPr>
              <a:t>shouldn’t have too </a:t>
            </a:r>
            <a:r>
              <a:rPr lang="en-US" sz="2000" i="1" u="sng" dirty="0">
                <a:latin typeface="Helvetica" charset="0"/>
                <a:ea typeface="Helvetica" charset="0"/>
                <a:cs typeface="Helvetica" charset="0"/>
                <a:sym typeface="Helvetica" charset="0"/>
              </a:rPr>
              <a:t>square corners</a:t>
            </a:r>
            <a:r>
              <a:rPr lang="en-US" sz="2000" i="1" dirty="0">
                <a:latin typeface="Helvetica" charset="0"/>
                <a:ea typeface="Helvetica" charset="0"/>
                <a:cs typeface="Helvetica" charset="0"/>
                <a:sym typeface="Helvetica" charset="0"/>
              </a:rPr>
              <a:t> </a:t>
            </a:r>
            <a:r>
              <a:rPr lang="en-US" sz="2000" dirty="0">
                <a:latin typeface="Helvetica" charset="0"/>
                <a:ea typeface="Helvetica" charset="0"/>
                <a:cs typeface="Helvetica" charset="0"/>
                <a:sym typeface="Helvetica" charset="0"/>
              </a:rPr>
              <a:t>and that kind of thing.</a:t>
            </a:r>
          </a:p>
        </p:txBody>
      </p:sp>
      <p:sp>
        <p:nvSpPr>
          <p:cNvPr id="26628" name="Rectangle 6"/>
          <p:cNvSpPr>
            <a:spLocks/>
          </p:cNvSpPr>
          <p:nvPr/>
        </p:nvSpPr>
        <p:spPr bwMode="auto">
          <a:xfrm>
            <a:off x="1839516" y="2411016"/>
            <a:ext cx="1091654" cy="321469"/>
          </a:xfrm>
          <a:prstGeom prst="rect">
            <a:avLst/>
          </a:prstGeom>
          <a:solidFill>
            <a:schemeClr val="accent2">
              <a:alpha val="51764"/>
            </a:schemeClr>
          </a:solidFill>
          <a:ln w="12700">
            <a:noFill/>
            <a:miter lim="800000"/>
            <a:headEnd/>
            <a:tailEnd/>
          </a:ln>
        </p:spPr>
        <p:txBody>
          <a:bodyPr lIns="0" tIns="0" rIns="0" bIns="0" anchor="ctr">
            <a:prstTxWarp prst="textNoShape">
              <a:avLst/>
            </a:prstTxWarp>
          </a:bodyPr>
          <a:lstStyle/>
          <a:p>
            <a:pPr algn="ctr"/>
            <a:r>
              <a:rPr lang="en-US" sz="1700" dirty="0" smtClean="0"/>
              <a:t>positive</a:t>
            </a:r>
            <a:endParaRPr lang="en-US" sz="1700" dirty="0"/>
          </a:p>
        </p:txBody>
      </p:sp>
      <p:sp>
        <p:nvSpPr>
          <p:cNvPr id="13" name="Oval 12"/>
          <p:cNvSpPr/>
          <p:nvPr/>
        </p:nvSpPr>
        <p:spPr>
          <a:xfrm>
            <a:off x="1571625" y="2089547"/>
            <a:ext cx="2357438" cy="14466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6" name="TextBox 13"/>
          <p:cNvSpPr txBox="1">
            <a:spLocks noChangeArrowheads="1"/>
          </p:cNvSpPr>
          <p:nvPr/>
        </p:nvSpPr>
        <p:spPr bwMode="auto">
          <a:xfrm>
            <a:off x="1600647" y="1688827"/>
            <a:ext cx="1984337" cy="403474"/>
          </a:xfrm>
          <a:prstGeom prst="rect">
            <a:avLst/>
          </a:prstGeom>
          <a:noFill/>
          <a:ln w="9525">
            <a:noFill/>
            <a:miter lim="800000"/>
            <a:headEnd/>
            <a:tailEnd/>
          </a:ln>
        </p:spPr>
        <p:txBody>
          <a:bodyPr wrap="none" lIns="64291" tIns="32146" rIns="64291" bIns="32146">
            <a:prstTxWarp prst="textNoShape">
              <a:avLst/>
            </a:prstTxWarp>
            <a:spAutoFit/>
          </a:bodyPr>
          <a:lstStyle/>
          <a:p>
            <a:pPr algn="ctr"/>
            <a:r>
              <a:rPr lang="en-US" sz="2200" dirty="0">
                <a:solidFill>
                  <a:srgbClr val="0070C0"/>
                </a:solidFill>
              </a:rPr>
              <a:t>Direct opinion</a:t>
            </a:r>
          </a:p>
        </p:txBody>
      </p:sp>
      <p:sp>
        <p:nvSpPr>
          <p:cNvPr id="15" name="Oval 14"/>
          <p:cNvSpPr/>
          <p:nvPr/>
        </p:nvSpPr>
        <p:spPr>
          <a:xfrm>
            <a:off x="5750719" y="1928812"/>
            <a:ext cx="2518172" cy="16073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16" name="Oval 15"/>
          <p:cNvSpPr/>
          <p:nvPr/>
        </p:nvSpPr>
        <p:spPr>
          <a:xfrm>
            <a:off x="1678781" y="3482578"/>
            <a:ext cx="4339828" cy="16609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39" name="TextBox 17"/>
          <p:cNvSpPr txBox="1">
            <a:spLocks noChangeArrowheads="1"/>
          </p:cNvSpPr>
          <p:nvPr/>
        </p:nvSpPr>
        <p:spPr bwMode="auto">
          <a:xfrm>
            <a:off x="4732734" y="1446610"/>
            <a:ext cx="3857625" cy="1080582"/>
          </a:xfrm>
          <a:prstGeom prst="rect">
            <a:avLst/>
          </a:prstGeom>
          <a:solidFill>
            <a:schemeClr val="bg1"/>
          </a:solidFill>
          <a:ln w="9525">
            <a:noFill/>
            <a:miter lim="800000"/>
            <a:headEnd/>
            <a:tailEnd/>
          </a:ln>
        </p:spPr>
        <p:txBody>
          <a:bodyPr lIns="64291" tIns="32146" rIns="64291" bIns="32146">
            <a:prstTxWarp prst="textNoShape">
              <a:avLst/>
            </a:prstTxWarp>
            <a:spAutoFit/>
          </a:bodyPr>
          <a:lstStyle/>
          <a:p>
            <a:pPr algn="ctr"/>
            <a:r>
              <a:rPr lang="en-US" sz="2200" dirty="0">
                <a:solidFill>
                  <a:srgbClr val="0070C0"/>
                </a:solidFill>
              </a:rPr>
              <a:t>Opinions towards mutually exclusive option (alternative) </a:t>
            </a:r>
          </a:p>
        </p:txBody>
      </p:sp>
      <p:sp>
        <p:nvSpPr>
          <p:cNvPr id="29" name="Right Arrow 28"/>
          <p:cNvSpPr/>
          <p:nvPr/>
        </p:nvSpPr>
        <p:spPr>
          <a:xfrm rot="10800000">
            <a:off x="3929063" y="2732485"/>
            <a:ext cx="1821656" cy="1071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30" name="Right Arrow 29"/>
          <p:cNvSpPr/>
          <p:nvPr/>
        </p:nvSpPr>
        <p:spPr>
          <a:xfrm rot="11880000">
            <a:off x="3504903" y="3298404"/>
            <a:ext cx="783580" cy="1194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4291" tIns="32146" rIns="64291" bIns="32146" anchor="ctr">
            <a:prstTxWarp prst="textNoShape">
              <a:avLst/>
            </a:prstTxWarp>
          </a:bodyPr>
          <a:lstStyle/>
          <a:p>
            <a:pPr algn="ctr"/>
            <a:endParaRPr lang="en-US" dirty="0">
              <a:solidFill>
                <a:srgbClr val="FFFFFF"/>
              </a:solidFill>
              <a:ea typeface="ヒラギノ角ゴ ProN W3" charset="-128"/>
              <a:cs typeface="ヒラギノ角ゴ ProN W3" charset="-128"/>
            </a:endParaRPr>
          </a:p>
        </p:txBody>
      </p:sp>
      <p:sp>
        <p:nvSpPr>
          <p:cNvPr id="26642" name="TextBox 23"/>
          <p:cNvSpPr txBox="1">
            <a:spLocks noChangeArrowheads="1"/>
          </p:cNvSpPr>
          <p:nvPr/>
        </p:nvSpPr>
        <p:spPr bwMode="auto">
          <a:xfrm>
            <a:off x="1142999" y="5357813"/>
            <a:ext cx="7125891" cy="803584"/>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lIns="64291" tIns="32146" rIns="64291" bIns="32146">
            <a:prstTxWarp prst="textNoShape">
              <a:avLst/>
            </a:prstTxWarp>
            <a:spAutoFit/>
          </a:bodyPr>
          <a:lstStyle/>
          <a:p>
            <a:pPr algn="ctr"/>
            <a:r>
              <a:rPr lang="en-US" sz="2400" dirty="0" smtClean="0"/>
              <a:t>Discourse-level relations can provide</a:t>
            </a:r>
          </a:p>
          <a:p>
            <a:pPr algn="ctr"/>
            <a:r>
              <a:rPr lang="en-US" sz="2400" dirty="0" smtClean="0"/>
              <a:t> More </a:t>
            </a:r>
            <a:r>
              <a:rPr lang="en-US" sz="2400" dirty="0"/>
              <a:t>opinion </a:t>
            </a:r>
            <a:r>
              <a:rPr lang="en-US" sz="2400" dirty="0" smtClean="0"/>
              <a:t>information regarding the stance </a:t>
            </a:r>
            <a:endParaRPr lang="en-US" sz="2400" dirty="0"/>
          </a:p>
        </p:txBody>
      </p:sp>
      <p:sp>
        <p:nvSpPr>
          <p:cNvPr id="22" name="Title 13"/>
          <p:cNvSpPr>
            <a:spLocks noGrp="1"/>
          </p:cNvSpPr>
          <p:nvPr>
            <p:ph type="title"/>
          </p:nvPr>
        </p:nvSpPr>
        <p:spPr>
          <a:xfrm>
            <a:off x="457199" y="274638"/>
            <a:ext cx="8017073" cy="868362"/>
          </a:xfrm>
        </p:spPr>
        <p:txBody>
          <a:bodyPr>
            <a:normAutofit fontScale="90000"/>
          </a:bodyPr>
          <a:lstStyle/>
          <a:p>
            <a:r>
              <a:rPr lang="en-US" dirty="0" smtClean="0"/>
              <a:t>Motivation:</a:t>
            </a:r>
            <a:br>
              <a:rPr lang="en-US" dirty="0" smtClean="0"/>
            </a:br>
            <a:r>
              <a:rPr lang="en-US" dirty="0" smtClean="0"/>
              <a:t>More information about the opinion stance</a:t>
            </a:r>
            <a:endParaRPr lang="en-US" dirty="0"/>
          </a:p>
        </p:txBody>
      </p:sp>
      <p:sp>
        <p:nvSpPr>
          <p:cNvPr id="24" name="Rectangle 6"/>
          <p:cNvSpPr>
            <a:spLocks/>
          </p:cNvSpPr>
          <p:nvPr/>
        </p:nvSpPr>
        <p:spPr bwMode="auto">
          <a:xfrm>
            <a:off x="6018609" y="2411016"/>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28" name="Rectangle 6"/>
          <p:cNvSpPr>
            <a:spLocks/>
          </p:cNvSpPr>
          <p:nvPr/>
        </p:nvSpPr>
        <p:spPr bwMode="auto">
          <a:xfrm>
            <a:off x="2565946" y="3793331"/>
            <a:ext cx="1091654" cy="321469"/>
          </a:xfrm>
          <a:prstGeom prst="rect">
            <a:avLst/>
          </a:prstGeom>
          <a:solidFill>
            <a:srgbClr val="F68649">
              <a:alpha val="51764"/>
            </a:srgbClr>
          </a:solidFill>
          <a:ln w="12700">
            <a:noFill/>
            <a:miter lim="800000"/>
            <a:headEnd/>
            <a:tailEnd/>
          </a:ln>
        </p:spPr>
        <p:txBody>
          <a:bodyPr lIns="0" tIns="0" rIns="0" bIns="0" anchor="ctr">
            <a:prstTxWarp prst="textNoShape">
              <a:avLst/>
            </a:prstTxWarp>
          </a:bodyPr>
          <a:lstStyle/>
          <a:p>
            <a:pPr algn="ctr"/>
            <a:r>
              <a:rPr lang="en-US" sz="1700" dirty="0" smtClean="0"/>
              <a:t>negative</a:t>
            </a:r>
            <a:endParaRPr lang="en-US" sz="1700" dirty="0"/>
          </a:p>
        </p:txBody>
      </p:sp>
      <p:sp>
        <p:nvSpPr>
          <p:cNvPr id="17" name="Slide Number Placeholder 16"/>
          <p:cNvSpPr>
            <a:spLocks noGrp="1"/>
          </p:cNvSpPr>
          <p:nvPr>
            <p:ph type="sldNum" sz="quarter" idx="15"/>
          </p:nvPr>
        </p:nvSpPr>
        <p:spPr/>
        <p:txBody>
          <a:bodyPr/>
          <a:lstStyle/>
          <a:p>
            <a:fld id="{001AEB1B-619C-E741-908C-AF8E12DD8BD8}" type="slidenum">
              <a:rPr lang="en-US" smtClean="0"/>
              <a:pPr/>
              <a:t>67</a:t>
            </a:fld>
            <a:endParaRPr lang="en-US" dirty="0"/>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work</a:t>
            </a:r>
            <a:endParaRPr lang="en-US" dirty="0"/>
          </a:p>
        </p:txBody>
      </p:sp>
      <p:sp>
        <p:nvSpPr>
          <p:cNvPr id="6" name="TextBox 5"/>
          <p:cNvSpPr txBox="1"/>
          <p:nvPr/>
        </p:nvSpPr>
        <p:spPr>
          <a:xfrm>
            <a:off x="303689" y="2971800"/>
            <a:ext cx="3689532" cy="461665"/>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2400" dirty="0" smtClean="0"/>
              <a:t>Discourse-level relations</a:t>
            </a:r>
            <a:endParaRPr lang="en-US" sz="2400" dirty="0"/>
          </a:p>
        </p:txBody>
      </p:sp>
      <p:grpSp>
        <p:nvGrpSpPr>
          <p:cNvPr id="14" name="Group 13"/>
          <p:cNvGrpSpPr/>
          <p:nvPr/>
        </p:nvGrpSpPr>
        <p:grpSpPr>
          <a:xfrm>
            <a:off x="448122" y="1295400"/>
            <a:ext cx="3514278" cy="1676400"/>
            <a:chOff x="448122" y="1295400"/>
            <a:chExt cx="3514278" cy="1676400"/>
          </a:xfrm>
        </p:grpSpPr>
        <p:sp>
          <p:nvSpPr>
            <p:cNvPr id="7" name="TextBox 6"/>
            <p:cNvSpPr txBox="1"/>
            <p:nvPr/>
          </p:nvSpPr>
          <p:spPr>
            <a:xfrm>
              <a:off x="448122" y="1295400"/>
              <a:ext cx="3514278"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Overall stance classification</a:t>
              </a:r>
              <a:endParaRPr lang="en-US" sz="2000" dirty="0"/>
            </a:p>
          </p:txBody>
        </p:sp>
        <p:sp>
          <p:nvSpPr>
            <p:cNvPr id="9" name="Up Arrow 8"/>
            <p:cNvSpPr/>
            <p:nvPr/>
          </p:nvSpPr>
          <p:spPr>
            <a:xfrm>
              <a:off x="1981200" y="1695510"/>
              <a:ext cx="152400" cy="1276290"/>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381000" y="3433465"/>
            <a:ext cx="3827114" cy="2433935"/>
            <a:chOff x="381000" y="3433465"/>
            <a:chExt cx="3827114" cy="2433935"/>
          </a:xfrm>
        </p:grpSpPr>
        <p:sp>
          <p:nvSpPr>
            <p:cNvPr id="8" name="TextBox 7"/>
            <p:cNvSpPr txBox="1"/>
            <p:nvPr/>
          </p:nvSpPr>
          <p:spPr>
            <a:xfrm>
              <a:off x="381000" y="5159514"/>
              <a:ext cx="3827114" cy="707886"/>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Expression-level (fine-grained)</a:t>
              </a:r>
            </a:p>
            <a:p>
              <a:r>
                <a:rPr lang="en-US" sz="2000" dirty="0" smtClean="0"/>
                <a:t> Opinion polarity classification</a:t>
              </a:r>
              <a:endParaRPr lang="en-US" sz="2000" dirty="0"/>
            </a:p>
          </p:txBody>
        </p:sp>
        <p:sp>
          <p:nvSpPr>
            <p:cNvPr id="10" name="Down Arrow 9"/>
            <p:cNvSpPr/>
            <p:nvPr/>
          </p:nvSpPr>
          <p:spPr>
            <a:xfrm>
              <a:off x="1981200" y="3433465"/>
              <a:ext cx="152400" cy="172604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1" name="Slide Number Placeholder 10"/>
          <p:cNvSpPr>
            <a:spLocks noGrp="1"/>
          </p:cNvSpPr>
          <p:nvPr>
            <p:ph type="sldNum" sz="quarter" idx="15"/>
          </p:nvPr>
        </p:nvSpPr>
        <p:spPr/>
        <p:txBody>
          <a:bodyPr/>
          <a:lstStyle/>
          <a:p>
            <a:fld id="{001AEB1B-619C-E741-908C-AF8E12DD8BD8}" type="slidenum">
              <a:rPr lang="en-US" smtClean="0"/>
              <a:pPr/>
              <a:t>68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work</a:t>
            </a:r>
            <a:endParaRPr lang="en-US" dirty="0"/>
          </a:p>
        </p:txBody>
      </p:sp>
      <p:sp>
        <p:nvSpPr>
          <p:cNvPr id="6" name="TextBox 5"/>
          <p:cNvSpPr txBox="1"/>
          <p:nvPr/>
        </p:nvSpPr>
        <p:spPr>
          <a:xfrm>
            <a:off x="303689" y="2971800"/>
            <a:ext cx="3689532" cy="461665"/>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2400" dirty="0" smtClean="0"/>
              <a:t>Discourse-level relations</a:t>
            </a:r>
            <a:endParaRPr lang="en-US" sz="2400" dirty="0"/>
          </a:p>
        </p:txBody>
      </p:sp>
      <p:sp>
        <p:nvSpPr>
          <p:cNvPr id="7" name="TextBox 6"/>
          <p:cNvSpPr txBox="1"/>
          <p:nvPr/>
        </p:nvSpPr>
        <p:spPr>
          <a:xfrm>
            <a:off x="448122" y="1295400"/>
            <a:ext cx="3514278"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Overall stance classification</a:t>
            </a:r>
            <a:endParaRPr lang="en-US" sz="2000" dirty="0"/>
          </a:p>
        </p:txBody>
      </p:sp>
      <p:sp>
        <p:nvSpPr>
          <p:cNvPr id="8" name="TextBox 7"/>
          <p:cNvSpPr txBox="1"/>
          <p:nvPr/>
        </p:nvSpPr>
        <p:spPr>
          <a:xfrm>
            <a:off x="381000" y="5159514"/>
            <a:ext cx="3827114" cy="707886"/>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Expression-level (fine-grained)</a:t>
            </a:r>
          </a:p>
          <a:p>
            <a:r>
              <a:rPr lang="en-US" sz="2000" dirty="0" smtClean="0"/>
              <a:t> Opinion polarity classification</a:t>
            </a:r>
            <a:endParaRPr lang="en-US" sz="2000" dirty="0"/>
          </a:p>
        </p:txBody>
      </p:sp>
      <p:sp>
        <p:nvSpPr>
          <p:cNvPr id="9" name="Up Arrow 8"/>
          <p:cNvSpPr/>
          <p:nvPr/>
        </p:nvSpPr>
        <p:spPr>
          <a:xfrm>
            <a:off x="1981200" y="1695510"/>
            <a:ext cx="152400" cy="1276290"/>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Down Arrow 9"/>
          <p:cNvSpPr/>
          <p:nvPr/>
        </p:nvSpPr>
        <p:spPr>
          <a:xfrm>
            <a:off x="1981200" y="3433465"/>
            <a:ext cx="152400" cy="172604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3423344" y="3581400"/>
            <a:ext cx="5187256" cy="230832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i="1" dirty="0" smtClean="0"/>
              <a:t>Improve recognition of expression polarity </a:t>
            </a:r>
          </a:p>
          <a:p>
            <a:r>
              <a:rPr lang="en-US" u="sng" dirty="0" smtClean="0"/>
              <a:t>Meeting data</a:t>
            </a:r>
          </a:p>
          <a:p>
            <a:r>
              <a:rPr lang="en-US" dirty="0" smtClean="0"/>
              <a:t>Linguistic Scheme</a:t>
            </a:r>
          </a:p>
          <a:p>
            <a:r>
              <a:rPr lang="en-US" dirty="0" smtClean="0"/>
              <a:t>Data Annotation </a:t>
            </a:r>
          </a:p>
          <a:p>
            <a:r>
              <a:rPr lang="en-US" dirty="0" smtClean="0"/>
              <a:t>Classifiers to recognize individual components</a:t>
            </a:r>
          </a:p>
          <a:p>
            <a:r>
              <a:rPr lang="en-US" dirty="0" smtClean="0"/>
              <a:t>Global inference to model interdependent interpretation of opinions in the discourse </a:t>
            </a:r>
          </a:p>
          <a:p>
            <a:endParaRPr lang="en-US" dirty="0"/>
          </a:p>
        </p:txBody>
      </p:sp>
      <p:sp>
        <p:nvSpPr>
          <p:cNvPr id="12" name="TextBox 11"/>
          <p:cNvSpPr txBox="1"/>
          <p:nvPr/>
        </p:nvSpPr>
        <p:spPr>
          <a:xfrm>
            <a:off x="3423344" y="1295400"/>
            <a:ext cx="5448358" cy="175432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i="1" dirty="0" smtClean="0"/>
              <a:t>Improve recognition of person’s overall stance</a:t>
            </a:r>
          </a:p>
          <a:p>
            <a:r>
              <a:rPr lang="en-US" u="sng" dirty="0" smtClean="0"/>
              <a:t>Online debates and Web data</a:t>
            </a:r>
          </a:p>
          <a:p>
            <a:r>
              <a:rPr lang="en-US" dirty="0" smtClean="0"/>
              <a:t>Unsupervised learning of relevant opinion relations</a:t>
            </a:r>
          </a:p>
          <a:p>
            <a:r>
              <a:rPr lang="en-US" dirty="0" smtClean="0"/>
              <a:t>Concession handling to address specific discourse relations</a:t>
            </a:r>
          </a:p>
          <a:p>
            <a:endParaRPr lang="en-US" dirty="0"/>
          </a:p>
        </p:txBody>
      </p:sp>
      <p:sp>
        <p:nvSpPr>
          <p:cNvPr id="13" name="Slide Number Placeholder 12"/>
          <p:cNvSpPr>
            <a:spLocks noGrp="1"/>
          </p:cNvSpPr>
          <p:nvPr>
            <p:ph type="sldNum" sz="quarter" idx="15"/>
          </p:nvPr>
        </p:nvSpPr>
        <p:spPr/>
        <p:txBody>
          <a:bodyPr/>
          <a:lstStyle/>
          <a:p>
            <a:fld id="{001AEB1B-619C-E741-908C-AF8E12DD8BD8}" type="slidenum">
              <a:rPr lang="en-US" smtClean="0"/>
              <a:pPr/>
              <a:t>69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i="1"/>
              <a:t>Why?</a:t>
            </a:r>
          </a:p>
        </p:txBody>
      </p:sp>
      <p:sp>
        <p:nvSpPr>
          <p:cNvPr id="27651" name="Rectangle 3"/>
          <p:cNvSpPr>
            <a:spLocks noGrp="1" noChangeArrowheads="1"/>
          </p:cNvSpPr>
          <p:nvPr>
            <p:ph type="body" idx="1"/>
          </p:nvPr>
        </p:nvSpPr>
        <p:spPr/>
        <p:txBody>
          <a:bodyPr/>
          <a:lstStyle/>
          <a:p>
            <a:r>
              <a:rPr lang="en-US"/>
              <a:t>Subjectivity analysis systems can provide useful input to several kinds of end applications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Discourse-level relations </a:t>
            </a:r>
            <a:endParaRPr lang="en-US" dirty="0"/>
          </a:p>
        </p:txBody>
      </p:sp>
      <p:sp>
        <p:nvSpPr>
          <p:cNvPr id="3" name="Content Placeholder 2"/>
          <p:cNvSpPr>
            <a:spLocks noGrp="1"/>
          </p:cNvSpPr>
          <p:nvPr>
            <p:ph sz="quarter" idx="1"/>
          </p:nvPr>
        </p:nvSpPr>
        <p:spPr/>
        <p:txBody>
          <a:bodyPr>
            <a:normAutofit/>
          </a:bodyPr>
          <a:lstStyle/>
          <a:p>
            <a:pPr>
              <a:buNone/>
            </a:pPr>
            <a:endParaRPr lang="en-US" i="1" dirty="0" smtClean="0"/>
          </a:p>
          <a:p>
            <a:pPr>
              <a:buNone/>
            </a:pPr>
            <a:r>
              <a:rPr lang="en-US" i="1" dirty="0" smtClean="0">
                <a:solidFill>
                  <a:schemeClr val="bg2">
                    <a:lumMod val="25000"/>
                  </a:schemeClr>
                </a:solidFill>
              </a:rPr>
              <a:t>Opinion expressions  are related in the discourse via the relation between their targets and whether/ how the opinions contribute to an overall stance </a:t>
            </a:r>
          </a:p>
          <a:p>
            <a:pPr>
              <a:buNone/>
            </a:pPr>
            <a:endParaRPr lang="en-US" i="1" dirty="0" smtClean="0"/>
          </a:p>
          <a:p>
            <a:r>
              <a:rPr lang="en-US" sz="2000" dirty="0" smtClean="0"/>
              <a:t>Opinion expression: words/phrases that reveal opinions</a:t>
            </a:r>
          </a:p>
          <a:p>
            <a:r>
              <a:rPr lang="en-US" sz="2000" dirty="0" smtClean="0"/>
              <a:t>Target:  words/phrases that reveal what the opinion is about.</a:t>
            </a:r>
          </a:p>
          <a:p>
            <a:r>
              <a:rPr lang="en-US" sz="2000" dirty="0" smtClean="0"/>
              <a:t>Target relations: relations between targets of opinions.  Targets can be either unrelated or related via “same” or “alternative” relations.</a:t>
            </a:r>
            <a:endParaRPr lang="en-US" sz="2000" dirty="0"/>
          </a:p>
        </p:txBody>
      </p:sp>
      <p:sp>
        <p:nvSpPr>
          <p:cNvPr id="6" name="Slide Number Placeholder 5"/>
          <p:cNvSpPr>
            <a:spLocks noGrp="1"/>
          </p:cNvSpPr>
          <p:nvPr>
            <p:ph type="sldNum" sz="quarter" idx="15"/>
          </p:nvPr>
        </p:nvSpPr>
        <p:spPr/>
        <p:txBody>
          <a:bodyPr/>
          <a:lstStyle/>
          <a:p>
            <a:fld id="{001AEB1B-619C-E741-908C-AF8E12DD8BD8}" type="slidenum">
              <a:rPr lang="en-US" smtClean="0"/>
              <a:pPr/>
              <a:t>70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normAutofit/>
          </a:bodyPr>
          <a:lstStyle/>
          <a:p>
            <a:r>
              <a:rPr lang="en-US" dirty="0" smtClean="0"/>
              <a:t>Target relations</a:t>
            </a:r>
            <a:endParaRPr lang="en-US" sz="1800" dirty="0"/>
          </a:p>
        </p:txBody>
      </p:sp>
      <p:sp>
        <p:nvSpPr>
          <p:cNvPr id="18" name="Rectangle 2"/>
          <p:cNvSpPr>
            <a:spLocks noGrp="1" noChangeArrowheads="1"/>
          </p:cNvSpPr>
          <p:nvPr>
            <p:ph sz="quarter" idx="1"/>
          </p:nvPr>
        </p:nvSpPr>
        <p:spPr>
          <a:xfrm>
            <a:off x="533400" y="1232297"/>
            <a:ext cx="7358063" cy="4018359"/>
          </a:xfrm>
        </p:spPr>
        <p:txBody>
          <a:bodyPr lIns="64291" tIns="32146" rIns="64291" bIns="32146">
            <a:normAutofit lnSpcReduction="10000"/>
          </a:bodyPr>
          <a:lstStyle/>
          <a:p>
            <a:pPr eaLnBrk="1" hangingPunct="1">
              <a:lnSpc>
                <a:spcPct val="150000"/>
              </a:lnSpc>
            </a:pPr>
            <a:r>
              <a:rPr lang="en-US" sz="2200" dirty="0">
                <a:solidFill>
                  <a:srgbClr val="000000"/>
                </a:solidFill>
              </a:rPr>
              <a:t>This </a:t>
            </a:r>
            <a:r>
              <a:rPr lang="en-US" sz="2200" i="1" u="sng" dirty="0">
                <a:solidFill>
                  <a:srgbClr val="000000"/>
                </a:solidFill>
              </a:rPr>
              <a:t>blue remote</a:t>
            </a:r>
            <a:r>
              <a:rPr lang="en-US" sz="2200" dirty="0">
                <a:solidFill>
                  <a:srgbClr val="000000"/>
                </a:solidFill>
              </a:rPr>
              <a:t> is </a:t>
            </a:r>
            <a:r>
              <a:rPr lang="en-US" sz="2200" b="1" dirty="0">
                <a:solidFill>
                  <a:srgbClr val="000000"/>
                </a:solidFill>
              </a:rPr>
              <a:t>cool</a:t>
            </a:r>
            <a:r>
              <a:rPr lang="en-US" sz="2200" dirty="0">
                <a:solidFill>
                  <a:srgbClr val="000000"/>
                </a:solidFill>
              </a:rPr>
              <a:t>. </a:t>
            </a:r>
          </a:p>
          <a:p>
            <a:pPr eaLnBrk="1" hangingPunct="1">
              <a:lnSpc>
                <a:spcPct val="150000"/>
              </a:lnSpc>
            </a:pPr>
            <a:r>
              <a:rPr lang="en-US" sz="2200" dirty="0">
                <a:solidFill>
                  <a:srgbClr val="000000"/>
                </a:solidFill>
              </a:rPr>
              <a:t>What’s more, the </a:t>
            </a:r>
            <a:r>
              <a:rPr lang="en-US" sz="2200" i="1" u="sng" dirty="0">
                <a:solidFill>
                  <a:srgbClr val="000000"/>
                </a:solidFill>
              </a:rPr>
              <a:t>rubbery material</a:t>
            </a:r>
            <a:r>
              <a:rPr lang="en-US" sz="2200" dirty="0">
                <a:solidFill>
                  <a:srgbClr val="000000"/>
                </a:solidFill>
              </a:rPr>
              <a:t> is </a:t>
            </a:r>
            <a:r>
              <a:rPr lang="en-US" sz="2200" b="1" dirty="0">
                <a:solidFill>
                  <a:srgbClr val="000000"/>
                </a:solidFill>
              </a:rPr>
              <a:t>ergonomic</a:t>
            </a:r>
            <a:r>
              <a:rPr lang="en-US" sz="2200" dirty="0">
                <a:solidFill>
                  <a:srgbClr val="000000"/>
                </a:solidFill>
              </a:rPr>
              <a:t>. </a:t>
            </a:r>
            <a:endParaRPr lang="en-US" sz="2200" dirty="0" smtClean="0">
              <a:solidFill>
                <a:srgbClr val="000000"/>
              </a:solidFill>
            </a:endParaRPr>
          </a:p>
          <a:p>
            <a:pPr eaLnBrk="1" hangingPunct="1">
              <a:lnSpc>
                <a:spcPct val="150000"/>
              </a:lnSpc>
            </a:pPr>
            <a:endParaRPr lang="en-US" sz="2200" dirty="0" smtClean="0">
              <a:solidFill>
                <a:srgbClr val="000000"/>
              </a:solidFill>
            </a:endParaRPr>
          </a:p>
          <a:p>
            <a:pPr eaLnBrk="1" hangingPunct="1">
              <a:lnSpc>
                <a:spcPct val="150000"/>
              </a:lnSpc>
            </a:pPr>
            <a:endParaRPr lang="en-US" sz="2200" dirty="0" smtClean="0">
              <a:solidFill>
                <a:srgbClr val="000000"/>
              </a:solidFill>
            </a:endParaRPr>
          </a:p>
          <a:p>
            <a:pPr eaLnBrk="1" hangingPunct="1">
              <a:lnSpc>
                <a:spcPct val="150000"/>
              </a:lnSpc>
              <a:buFont typeface="Arial" pitchFamily="-107" charset="0"/>
              <a:buNone/>
            </a:pPr>
            <a:endParaRPr lang="en-US" sz="2200" dirty="0">
              <a:solidFill>
                <a:srgbClr val="000000"/>
              </a:solidFill>
            </a:endParaRPr>
          </a:p>
          <a:p>
            <a:pPr eaLnBrk="1" hangingPunct="1">
              <a:lnSpc>
                <a:spcPct val="150000"/>
              </a:lnSpc>
            </a:pPr>
            <a:r>
              <a:rPr lang="en-US" sz="2200" dirty="0">
                <a:solidFill>
                  <a:srgbClr val="000000"/>
                </a:solidFill>
              </a:rPr>
              <a:t>I feel </a:t>
            </a:r>
            <a:r>
              <a:rPr lang="en-US" sz="2200" i="1" u="sng" dirty="0">
                <a:solidFill>
                  <a:srgbClr val="000000"/>
                </a:solidFill>
              </a:rPr>
              <a:t>the red remote</a:t>
            </a:r>
            <a:r>
              <a:rPr lang="en-US" sz="2200" dirty="0">
                <a:solidFill>
                  <a:srgbClr val="000000"/>
                </a:solidFill>
              </a:rPr>
              <a:t> is</a:t>
            </a:r>
            <a:r>
              <a:rPr lang="en-US" sz="2200" b="1" dirty="0">
                <a:solidFill>
                  <a:srgbClr val="000000"/>
                </a:solidFill>
              </a:rPr>
              <a:t>  a better choice</a:t>
            </a:r>
            <a:r>
              <a:rPr lang="en-US" sz="2200" dirty="0">
                <a:solidFill>
                  <a:srgbClr val="000000"/>
                </a:solidFill>
              </a:rPr>
              <a:t>. </a:t>
            </a:r>
          </a:p>
          <a:p>
            <a:pPr eaLnBrk="1" hangingPunct="1">
              <a:lnSpc>
                <a:spcPct val="150000"/>
              </a:lnSpc>
            </a:pPr>
            <a:r>
              <a:rPr lang="en-US" sz="2200" i="1" u="sng" dirty="0">
                <a:solidFill>
                  <a:srgbClr val="000000"/>
                </a:solidFill>
              </a:rPr>
              <a:t>The blue remote</a:t>
            </a:r>
            <a:r>
              <a:rPr lang="en-US" sz="2200" dirty="0">
                <a:solidFill>
                  <a:srgbClr val="000000"/>
                </a:solidFill>
              </a:rPr>
              <a:t> will be </a:t>
            </a:r>
            <a:r>
              <a:rPr lang="en-US" sz="2200" b="1" dirty="0">
                <a:solidFill>
                  <a:srgbClr val="000000"/>
                </a:solidFill>
              </a:rPr>
              <a:t>too expensive</a:t>
            </a:r>
            <a:r>
              <a:rPr lang="en-US" sz="2200" dirty="0">
                <a:solidFill>
                  <a:srgbClr val="000000"/>
                </a:solidFill>
              </a:rPr>
              <a:t>.</a:t>
            </a: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9" name="Slide Number Placeholder 8"/>
          <p:cNvSpPr>
            <a:spLocks noGrp="1"/>
          </p:cNvSpPr>
          <p:nvPr>
            <p:ph type="sldNum" sz="quarter" idx="15"/>
          </p:nvPr>
        </p:nvSpPr>
        <p:spPr/>
        <p:txBody>
          <a:bodyPr/>
          <a:lstStyle/>
          <a:p>
            <a:fld id="{001AEB1B-619C-E741-908C-AF8E12DD8BD8}" type="slidenum">
              <a:rPr lang="en-US" smtClean="0"/>
              <a:pPr/>
              <a:t>71</a:t>
            </a:fld>
            <a:endParaRPr lang="en-US" dirty="0"/>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14" name="Title 1"/>
          <p:cNvSpPr>
            <a:spLocks noGrp="1"/>
          </p:cNvSpPr>
          <p:nvPr>
            <p:ph type="title"/>
          </p:nvPr>
        </p:nvSpPr>
        <p:spPr/>
        <p:txBody>
          <a:bodyPr>
            <a:normAutofit/>
          </a:bodyPr>
          <a:lstStyle/>
          <a:p>
            <a:r>
              <a:rPr lang="en-US" dirty="0" smtClean="0"/>
              <a:t>Target relations</a:t>
            </a:r>
            <a:endParaRPr lang="en-US" sz="1800" dirty="0"/>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sp>
        <p:nvSpPr>
          <p:cNvPr id="11" name="Slide Number Placeholder 10"/>
          <p:cNvSpPr>
            <a:spLocks noGrp="1"/>
          </p:cNvSpPr>
          <p:nvPr>
            <p:ph type="sldNum" sz="quarter" idx="15"/>
          </p:nvPr>
        </p:nvSpPr>
        <p:spPr/>
        <p:txBody>
          <a:bodyPr/>
          <a:lstStyle/>
          <a:p>
            <a:fld id="{001AEB1B-619C-E741-908C-AF8E12DD8BD8}" type="slidenum">
              <a:rPr lang="en-US" smtClean="0"/>
              <a:pPr/>
              <a:t>72</a:t>
            </a:fld>
            <a:endParaRPr lang="en-US" dirty="0"/>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1" name="Title 1"/>
          <p:cNvSpPr>
            <a:spLocks noGrp="1"/>
          </p:cNvSpPr>
          <p:nvPr>
            <p:ph type="title"/>
          </p:nvPr>
        </p:nvSpPr>
        <p:spPr/>
        <p:txBody>
          <a:bodyPr>
            <a:normAutofit/>
          </a:bodyPr>
          <a:lstStyle/>
          <a:p>
            <a:r>
              <a:rPr lang="en-US" dirty="0" smtClean="0"/>
              <a:t>Target relations</a:t>
            </a:r>
            <a:endParaRPr lang="en-US" sz="1800" dirty="0"/>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11" name="Line 15"/>
          <p:cNvSpPr>
            <a:spLocks noChangeShapeType="1"/>
          </p:cNvSpPr>
          <p:nvPr/>
        </p:nvSpPr>
        <p:spPr bwMode="auto">
          <a:xfrm>
            <a:off x="2705695" y="4482703"/>
            <a:ext cx="0" cy="339328"/>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2" name="Rectangle 16"/>
          <p:cNvSpPr>
            <a:spLocks/>
          </p:cNvSpPr>
          <p:nvPr/>
        </p:nvSpPr>
        <p:spPr bwMode="auto">
          <a:xfrm>
            <a:off x="2786064" y="4568398"/>
            <a:ext cx="852284" cy="200055"/>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sp>
        <p:nvSpPr>
          <p:cNvPr id="14" name="Slide Number Placeholder 13"/>
          <p:cNvSpPr>
            <a:spLocks noGrp="1"/>
          </p:cNvSpPr>
          <p:nvPr>
            <p:ph type="sldNum" sz="quarter" idx="15"/>
          </p:nvPr>
        </p:nvSpPr>
        <p:spPr/>
        <p:txBody>
          <a:bodyPr/>
          <a:lstStyle/>
          <a:p>
            <a:fld id="{001AEB1B-619C-E741-908C-AF8E12DD8BD8}" type="slidenum">
              <a:rPr lang="en-US" smtClean="0"/>
              <a:pPr/>
              <a:t>73</a:t>
            </a:fld>
            <a:endParaRPr lang="en-US" dirty="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8" name="Title 1"/>
          <p:cNvSpPr>
            <a:spLocks noGrp="1"/>
          </p:cNvSpPr>
          <p:nvPr>
            <p:ph type="title"/>
          </p:nvPr>
        </p:nvSpPr>
        <p:spPr>
          <a:xfrm>
            <a:off x="457200" y="76200"/>
            <a:ext cx="7467600" cy="914400"/>
          </a:xfrm>
        </p:spPr>
        <p:txBody>
          <a:bodyPr/>
          <a:lstStyle/>
          <a:p>
            <a:r>
              <a:rPr lang="en-US" dirty="0" smtClean="0"/>
              <a:t>Discourse-level relations </a:t>
            </a: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grpSp>
        <p:nvGrpSpPr>
          <p:cNvPr id="2" name="Group 22"/>
          <p:cNvGrpSpPr>
            <a:grpSpLocks/>
          </p:cNvGrpSpPr>
          <p:nvPr/>
        </p:nvGrpSpPr>
        <p:grpSpPr bwMode="auto">
          <a:xfrm>
            <a:off x="2625328" y="1714500"/>
            <a:ext cx="1678781" cy="3107531"/>
            <a:chOff x="3733800" y="2438400"/>
            <a:chExt cx="2387600" cy="4419600"/>
          </a:xfrm>
        </p:grpSpPr>
        <p:sp>
          <p:nvSpPr>
            <p:cNvPr id="11" name="Line 15"/>
            <p:cNvSpPr>
              <a:spLocks noChangeShapeType="1"/>
            </p:cNvSpPr>
            <p:nvPr/>
          </p:nvSpPr>
          <p:spPr bwMode="auto">
            <a:xfrm>
              <a:off x="3848100" y="6375400"/>
              <a:ext cx="0" cy="482600"/>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2" name="Rectangle 16"/>
            <p:cNvSpPr>
              <a:spLocks/>
            </p:cNvSpPr>
            <p:nvPr/>
          </p:nvSpPr>
          <p:spPr bwMode="auto">
            <a:xfrm>
              <a:off x="3962402" y="6497277"/>
              <a:ext cx="1212137" cy="284523"/>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3" name="Line 6"/>
            <p:cNvSpPr>
              <a:spLocks noChangeShapeType="1"/>
            </p:cNvSpPr>
            <p:nvPr/>
          </p:nvSpPr>
          <p:spPr bwMode="auto">
            <a:xfrm>
              <a:off x="3733800" y="2438400"/>
              <a:ext cx="2387600" cy="430212"/>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5435600" y="2438400"/>
              <a:ext cx="581356" cy="284523"/>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grpSp>
      <p:sp>
        <p:nvSpPr>
          <p:cNvPr id="17" name="Rectangle 16"/>
          <p:cNvSpPr/>
          <p:nvPr/>
        </p:nvSpPr>
        <p:spPr>
          <a:xfrm>
            <a:off x="533400" y="1066800"/>
            <a:ext cx="8205216" cy="16764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Slide Number Placeholder 14"/>
          <p:cNvSpPr>
            <a:spLocks noGrp="1"/>
          </p:cNvSpPr>
          <p:nvPr>
            <p:ph type="sldNum" sz="quarter" idx="15"/>
          </p:nvPr>
        </p:nvSpPr>
        <p:spPr/>
        <p:txBody>
          <a:bodyPr/>
          <a:lstStyle/>
          <a:p>
            <a:fld id="{001AEB1B-619C-E741-908C-AF8E12DD8BD8}" type="slidenum">
              <a:rPr lang="en-US" smtClean="0"/>
              <a:pPr/>
              <a:t>74</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8" name="Title 1"/>
          <p:cNvSpPr>
            <a:spLocks noGrp="1"/>
          </p:cNvSpPr>
          <p:nvPr>
            <p:ph type="title"/>
          </p:nvPr>
        </p:nvSpPr>
        <p:spPr>
          <a:xfrm>
            <a:off x="457200" y="76200"/>
            <a:ext cx="7467600" cy="914400"/>
          </a:xfrm>
        </p:spPr>
        <p:txBody>
          <a:bodyPr/>
          <a:lstStyle/>
          <a:p>
            <a:r>
              <a:rPr lang="en-US" dirty="0" smtClean="0"/>
              <a:t>Discourse-level relations </a:t>
            </a: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grpSp>
        <p:nvGrpSpPr>
          <p:cNvPr id="2" name="Group 22"/>
          <p:cNvGrpSpPr>
            <a:grpSpLocks/>
          </p:cNvGrpSpPr>
          <p:nvPr/>
        </p:nvGrpSpPr>
        <p:grpSpPr bwMode="auto">
          <a:xfrm>
            <a:off x="2625328" y="1714500"/>
            <a:ext cx="1678781" cy="3107531"/>
            <a:chOff x="3733800" y="2438400"/>
            <a:chExt cx="2387600" cy="4419600"/>
          </a:xfrm>
        </p:grpSpPr>
        <p:sp>
          <p:nvSpPr>
            <p:cNvPr id="11" name="Line 15"/>
            <p:cNvSpPr>
              <a:spLocks noChangeShapeType="1"/>
            </p:cNvSpPr>
            <p:nvPr/>
          </p:nvSpPr>
          <p:spPr bwMode="auto">
            <a:xfrm>
              <a:off x="3848100" y="6375400"/>
              <a:ext cx="0" cy="482600"/>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2" name="Rectangle 16"/>
            <p:cNvSpPr>
              <a:spLocks/>
            </p:cNvSpPr>
            <p:nvPr/>
          </p:nvSpPr>
          <p:spPr bwMode="auto">
            <a:xfrm>
              <a:off x="3962402" y="6497277"/>
              <a:ext cx="1212137" cy="284523"/>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3" name="Line 6"/>
            <p:cNvSpPr>
              <a:spLocks noChangeShapeType="1"/>
            </p:cNvSpPr>
            <p:nvPr/>
          </p:nvSpPr>
          <p:spPr bwMode="auto">
            <a:xfrm>
              <a:off x="3733800" y="2438400"/>
              <a:ext cx="2387600" cy="430212"/>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5435600" y="2438400"/>
              <a:ext cx="581356" cy="284523"/>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grpSp>
      <p:sp>
        <p:nvSpPr>
          <p:cNvPr id="17" name="Rectangle 16"/>
          <p:cNvSpPr/>
          <p:nvPr/>
        </p:nvSpPr>
        <p:spPr>
          <a:xfrm>
            <a:off x="533400" y="1066800"/>
            <a:ext cx="8205216" cy="16764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6324600" y="1525489"/>
            <a:ext cx="1596427" cy="452734"/>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TextBox 17"/>
          <p:cNvSpPr txBox="1"/>
          <p:nvPr/>
        </p:nvSpPr>
        <p:spPr>
          <a:xfrm>
            <a:off x="7086600" y="1371600"/>
            <a:ext cx="1351652" cy="369332"/>
          </a:xfrm>
          <a:prstGeom prst="rect">
            <a:avLst/>
          </a:prstGeom>
          <a:ln>
            <a:solidFill>
              <a:schemeClr val="accent6">
                <a:lumMod val="10000"/>
              </a:schemeClr>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 </a:t>
            </a:r>
            <a:endParaRPr lang="en-US" dirty="0"/>
          </a:p>
        </p:txBody>
      </p:sp>
      <p:sp>
        <p:nvSpPr>
          <p:cNvPr id="19" name="Slide Number Placeholder 18"/>
          <p:cNvSpPr>
            <a:spLocks noGrp="1"/>
          </p:cNvSpPr>
          <p:nvPr>
            <p:ph type="sldNum" sz="quarter" idx="15"/>
          </p:nvPr>
        </p:nvSpPr>
        <p:spPr/>
        <p:txBody>
          <a:bodyPr/>
          <a:lstStyle/>
          <a:p>
            <a:fld id="{001AEB1B-619C-E741-908C-AF8E12DD8BD8}" type="slidenum">
              <a:rPr lang="en-US" smtClean="0"/>
              <a:pPr/>
              <a:t>75</a:t>
            </a:fld>
            <a:endParaRPr lang="en-US" dirty="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9" name="Title 1"/>
          <p:cNvSpPr>
            <a:spLocks noGrp="1"/>
          </p:cNvSpPr>
          <p:nvPr>
            <p:ph type="title"/>
          </p:nvPr>
        </p:nvSpPr>
        <p:spPr>
          <a:xfrm>
            <a:off x="457200" y="76200"/>
            <a:ext cx="7467600" cy="914400"/>
          </a:xfrm>
        </p:spPr>
        <p:txBody>
          <a:bodyPr/>
          <a:lstStyle/>
          <a:p>
            <a:r>
              <a:rPr lang="en-US" dirty="0" smtClean="0"/>
              <a:t>Discourse-level relations </a:t>
            </a: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11" name="Line 15"/>
          <p:cNvSpPr>
            <a:spLocks noChangeShapeType="1"/>
          </p:cNvSpPr>
          <p:nvPr/>
        </p:nvSpPr>
        <p:spPr bwMode="auto">
          <a:xfrm>
            <a:off x="2705695" y="4482703"/>
            <a:ext cx="0" cy="339328"/>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2" name="Rectangle 16"/>
          <p:cNvSpPr>
            <a:spLocks/>
          </p:cNvSpPr>
          <p:nvPr/>
        </p:nvSpPr>
        <p:spPr bwMode="auto">
          <a:xfrm>
            <a:off x="2786064" y="4568398"/>
            <a:ext cx="852284" cy="200055"/>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sp>
        <p:nvSpPr>
          <p:cNvPr id="17" name="Rectangle 16"/>
          <p:cNvSpPr/>
          <p:nvPr/>
        </p:nvSpPr>
        <p:spPr>
          <a:xfrm>
            <a:off x="533400" y="1066800"/>
            <a:ext cx="8205216" cy="16764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6324600" y="1528466"/>
            <a:ext cx="1596427" cy="452734"/>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TextBox 17"/>
          <p:cNvSpPr txBox="1"/>
          <p:nvPr/>
        </p:nvSpPr>
        <p:spPr>
          <a:xfrm>
            <a:off x="7086600" y="1371600"/>
            <a:ext cx="1351652" cy="369332"/>
          </a:xfrm>
          <a:prstGeom prst="rect">
            <a:avLst/>
          </a:prstGeom>
          <a:ln>
            <a:solidFill>
              <a:schemeClr val="accent6">
                <a:lumMod val="10000"/>
              </a:schemeClr>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sp>
        <p:nvSpPr>
          <p:cNvPr id="20" name="Rectangle 19"/>
          <p:cNvSpPr/>
          <p:nvPr/>
        </p:nvSpPr>
        <p:spPr>
          <a:xfrm>
            <a:off x="533400" y="3733800"/>
            <a:ext cx="8205216" cy="21336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Slide Number Placeholder 18"/>
          <p:cNvSpPr>
            <a:spLocks noGrp="1"/>
          </p:cNvSpPr>
          <p:nvPr>
            <p:ph type="sldNum" sz="quarter" idx="15"/>
          </p:nvPr>
        </p:nvSpPr>
        <p:spPr/>
        <p:txBody>
          <a:bodyPr/>
          <a:lstStyle/>
          <a:p>
            <a:fld id="{001AEB1B-619C-E741-908C-AF8E12DD8BD8}" type="slidenum">
              <a:rPr lang="en-US" smtClean="0"/>
              <a:pPr/>
              <a:t>76</a:t>
            </a:fld>
            <a:endParaRPr lang="en-US" dirty="0"/>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9" name="Title 1"/>
          <p:cNvSpPr>
            <a:spLocks noGrp="1"/>
          </p:cNvSpPr>
          <p:nvPr>
            <p:ph type="title"/>
          </p:nvPr>
        </p:nvSpPr>
        <p:spPr>
          <a:xfrm>
            <a:off x="457200" y="76200"/>
            <a:ext cx="7467600" cy="914400"/>
          </a:xfrm>
        </p:spPr>
        <p:txBody>
          <a:bodyPr/>
          <a:lstStyle/>
          <a:p>
            <a:r>
              <a:rPr lang="en-US" dirty="0" smtClean="0"/>
              <a:t>Discourse-level relations </a:t>
            </a: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11" name="Line 15"/>
          <p:cNvSpPr>
            <a:spLocks noChangeShapeType="1"/>
          </p:cNvSpPr>
          <p:nvPr/>
        </p:nvSpPr>
        <p:spPr bwMode="auto">
          <a:xfrm>
            <a:off x="2705695" y="4482703"/>
            <a:ext cx="0" cy="339328"/>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2" name="Rectangle 16"/>
          <p:cNvSpPr>
            <a:spLocks/>
          </p:cNvSpPr>
          <p:nvPr/>
        </p:nvSpPr>
        <p:spPr bwMode="auto">
          <a:xfrm>
            <a:off x="2786064" y="4568398"/>
            <a:ext cx="852284" cy="200055"/>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sp>
        <p:nvSpPr>
          <p:cNvPr id="17" name="Rectangle 16"/>
          <p:cNvSpPr/>
          <p:nvPr/>
        </p:nvSpPr>
        <p:spPr>
          <a:xfrm>
            <a:off x="533400" y="1066800"/>
            <a:ext cx="8205216" cy="16764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6324600" y="1528466"/>
            <a:ext cx="1596427" cy="452734"/>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TextBox 17"/>
          <p:cNvSpPr txBox="1"/>
          <p:nvPr/>
        </p:nvSpPr>
        <p:spPr>
          <a:xfrm>
            <a:off x="7086600" y="1371600"/>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sp>
        <p:nvSpPr>
          <p:cNvPr id="20" name="Rectangle 19"/>
          <p:cNvSpPr/>
          <p:nvPr/>
        </p:nvSpPr>
        <p:spPr>
          <a:xfrm>
            <a:off x="533400" y="3733800"/>
            <a:ext cx="8205216" cy="21336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TextBox 24"/>
          <p:cNvSpPr txBox="1"/>
          <p:nvPr/>
        </p:nvSpPr>
        <p:spPr>
          <a:xfrm>
            <a:off x="7391400" y="4431268"/>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cxnSp>
        <p:nvCxnSpPr>
          <p:cNvPr id="28" name="Straight Connector 27"/>
          <p:cNvCxnSpPr/>
          <p:nvPr/>
        </p:nvCxnSpPr>
        <p:spPr>
          <a:xfrm rot="5400000">
            <a:off x="6701827" y="4648200"/>
            <a:ext cx="3048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9" name="Slide Number Placeholder 18"/>
          <p:cNvSpPr>
            <a:spLocks noGrp="1"/>
          </p:cNvSpPr>
          <p:nvPr>
            <p:ph type="sldNum" sz="quarter" idx="15"/>
          </p:nvPr>
        </p:nvSpPr>
        <p:spPr/>
        <p:txBody>
          <a:bodyPr/>
          <a:lstStyle/>
          <a:p>
            <a:fld id="{001AEB1B-619C-E741-908C-AF8E12DD8BD8}" type="slidenum">
              <a:rPr lang="en-US" smtClean="0"/>
              <a:pPr/>
              <a:t>77</a:t>
            </a:fld>
            <a:endParaRPr lang="en-US" dirty="0"/>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 name="Title 1"/>
          <p:cNvSpPr>
            <a:spLocks noGrp="1"/>
          </p:cNvSpPr>
          <p:nvPr>
            <p:ph type="title"/>
          </p:nvPr>
        </p:nvSpPr>
        <p:spPr>
          <a:xfrm>
            <a:off x="457200" y="76200"/>
            <a:ext cx="7467600" cy="914400"/>
          </a:xfrm>
        </p:spPr>
        <p:txBody>
          <a:bodyPr/>
          <a:lstStyle/>
          <a:p>
            <a:r>
              <a:rPr lang="en-US" dirty="0" smtClean="0"/>
              <a:t>Discourse-level relations </a:t>
            </a:r>
          </a:p>
        </p:txBody>
      </p:sp>
      <p:sp>
        <p:nvSpPr>
          <p:cNvPr id="4" name="Content Placeholder 2"/>
          <p:cNvSpPr>
            <a:spLocks noGrp="1"/>
          </p:cNvSpPr>
          <p:nvPr>
            <p:ph sz="quarter" idx="1"/>
          </p:nvPr>
        </p:nvSpPr>
        <p:spPr>
          <a:xfrm>
            <a:off x="875109" y="1393031"/>
            <a:ext cx="7358063" cy="4339828"/>
          </a:xfrm>
        </p:spPr>
        <p:txBody>
          <a:bodyPr lIns="64291" tIns="32146" rIns="64291" bIns="32146"/>
          <a:lstStyle/>
          <a:p>
            <a:pPr eaLnBrk="1" hangingPunct="1">
              <a:lnSpc>
                <a:spcPct val="150000"/>
              </a:lnSpc>
              <a:buNone/>
            </a:pPr>
            <a:endParaRPr lang="en-US" sz="2200" i="1" dirty="0" smtClean="0">
              <a:solidFill>
                <a:srgbClr val="000000"/>
              </a:solidFill>
            </a:endParaRPr>
          </a:p>
          <a:p>
            <a:pPr eaLnBrk="1" hangingPunct="1">
              <a:lnSpc>
                <a:spcPct val="150000"/>
              </a:lnSpc>
            </a:pPr>
            <a:r>
              <a:rPr lang="en-US" sz="2200" i="1" dirty="0" smtClean="0">
                <a:solidFill>
                  <a:srgbClr val="000000"/>
                </a:solidFill>
              </a:rPr>
              <a:t>The </a:t>
            </a:r>
            <a:r>
              <a:rPr lang="en-US" sz="2200" i="1" dirty="0">
                <a:solidFill>
                  <a:srgbClr val="000000"/>
                </a:solidFill>
              </a:rPr>
              <a:t>red remote </a:t>
            </a:r>
            <a:r>
              <a:rPr lang="en-US" sz="2200" dirty="0">
                <a:solidFill>
                  <a:srgbClr val="000000"/>
                </a:solidFill>
              </a:rPr>
              <a:t>is </a:t>
            </a:r>
            <a:r>
              <a:rPr lang="en-US" sz="2200" b="1" dirty="0">
                <a:solidFill>
                  <a:srgbClr val="000000"/>
                </a:solidFill>
              </a:rPr>
              <a:t>inexpensive</a:t>
            </a:r>
            <a:r>
              <a:rPr lang="en-US" sz="2200" dirty="0">
                <a:solidFill>
                  <a:srgbClr val="000000"/>
                </a:solidFill>
              </a:rPr>
              <a:t>,</a:t>
            </a:r>
          </a:p>
          <a:p>
            <a:pPr eaLnBrk="1" hangingPunct="1">
              <a:lnSpc>
                <a:spcPct val="150000"/>
              </a:lnSpc>
            </a:pPr>
            <a:r>
              <a:rPr lang="en-US" sz="2200" dirty="0">
                <a:solidFill>
                  <a:srgbClr val="000000"/>
                </a:solidFill>
              </a:rPr>
              <a:t> but </a:t>
            </a:r>
            <a:r>
              <a:rPr lang="en-US" sz="2200" i="1" dirty="0">
                <a:solidFill>
                  <a:srgbClr val="000000"/>
                </a:solidFill>
              </a:rPr>
              <a:t>the blue one </a:t>
            </a:r>
            <a:r>
              <a:rPr lang="en-US" sz="2200" dirty="0">
                <a:solidFill>
                  <a:srgbClr val="000000"/>
                </a:solidFill>
              </a:rPr>
              <a:t>is </a:t>
            </a:r>
            <a:r>
              <a:rPr lang="en-US" sz="2200" b="1" dirty="0">
                <a:solidFill>
                  <a:srgbClr val="000000"/>
                </a:solidFill>
              </a:rPr>
              <a:t>cool</a:t>
            </a:r>
          </a:p>
          <a:p>
            <a:pPr eaLnBrk="1" hangingPunct="1">
              <a:lnSpc>
                <a:spcPct val="150000"/>
              </a:lnSpc>
              <a:buFont typeface="Gill Sans" pitchFamily="-107" charset="0"/>
              <a:buNone/>
            </a:pPr>
            <a:endParaRPr lang="en-US" sz="2200" dirty="0">
              <a:solidFill>
                <a:srgbClr val="000000"/>
              </a:solidFill>
            </a:endParaRPr>
          </a:p>
          <a:p>
            <a:pPr eaLnBrk="1" hangingPunct="1">
              <a:lnSpc>
                <a:spcPct val="150000"/>
              </a:lnSpc>
            </a:pPr>
            <a:r>
              <a:rPr lang="en-US" sz="2200" i="1" dirty="0">
                <a:solidFill>
                  <a:srgbClr val="000000"/>
                </a:solidFill>
              </a:rPr>
              <a:t>The blue remote </a:t>
            </a:r>
            <a:r>
              <a:rPr lang="en-US" sz="2200" dirty="0">
                <a:solidFill>
                  <a:srgbClr val="000000"/>
                </a:solidFill>
              </a:rPr>
              <a:t>is </a:t>
            </a:r>
            <a:r>
              <a:rPr lang="en-US" sz="2200" b="1" dirty="0">
                <a:solidFill>
                  <a:srgbClr val="000000"/>
                </a:solidFill>
              </a:rPr>
              <a:t>cool</a:t>
            </a:r>
            <a:r>
              <a:rPr lang="en-US" sz="2200" dirty="0">
                <a:solidFill>
                  <a:srgbClr val="000000"/>
                </a:solidFill>
              </a:rPr>
              <a:t>, </a:t>
            </a:r>
          </a:p>
          <a:p>
            <a:pPr eaLnBrk="1" hangingPunct="1">
              <a:lnSpc>
                <a:spcPct val="150000"/>
              </a:lnSpc>
            </a:pPr>
            <a:r>
              <a:rPr lang="en-US" sz="2200" dirty="0">
                <a:solidFill>
                  <a:srgbClr val="000000"/>
                </a:solidFill>
              </a:rPr>
              <a:t>However,  </a:t>
            </a:r>
            <a:r>
              <a:rPr lang="en-US" sz="2200" i="1" dirty="0">
                <a:solidFill>
                  <a:srgbClr val="000000"/>
                </a:solidFill>
              </a:rPr>
              <a:t>it</a:t>
            </a:r>
            <a:r>
              <a:rPr lang="en-US" sz="2200" dirty="0">
                <a:solidFill>
                  <a:srgbClr val="000000"/>
                </a:solidFill>
              </a:rPr>
              <a:t> is </a:t>
            </a:r>
            <a:r>
              <a:rPr lang="en-US" sz="2200" b="1" dirty="0">
                <a:solidFill>
                  <a:srgbClr val="000000"/>
                </a:solidFill>
              </a:rPr>
              <a:t>expensive </a:t>
            </a:r>
          </a:p>
        </p:txBody>
      </p:sp>
      <p:sp>
        <p:nvSpPr>
          <p:cNvPr id="5" name="TextBox 4"/>
          <p:cNvSpPr txBox="1"/>
          <p:nvPr/>
        </p:nvSpPr>
        <p:spPr>
          <a:xfrm>
            <a:off x="5555053" y="2133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6" name="TextBox 5"/>
          <p:cNvSpPr txBox="1"/>
          <p:nvPr/>
        </p:nvSpPr>
        <p:spPr>
          <a:xfrm>
            <a:off x="5555053" y="27432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7" name="TextBox 6"/>
          <p:cNvSpPr txBox="1"/>
          <p:nvPr/>
        </p:nvSpPr>
        <p:spPr>
          <a:xfrm>
            <a:off x="5642573" y="39624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8" name="TextBox 7"/>
          <p:cNvSpPr txBox="1"/>
          <p:nvPr/>
        </p:nvSpPr>
        <p:spPr>
          <a:xfrm>
            <a:off x="5642573" y="4648200"/>
            <a:ext cx="113922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9" name="Rectangle 16"/>
          <p:cNvSpPr>
            <a:spLocks/>
          </p:cNvSpPr>
          <p:nvPr/>
        </p:nvSpPr>
        <p:spPr bwMode="auto">
          <a:xfrm>
            <a:off x="2590800" y="2514600"/>
            <a:ext cx="852284" cy="200055"/>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0" name="Rectangle 9"/>
          <p:cNvSpPr>
            <a:spLocks/>
          </p:cNvSpPr>
          <p:nvPr/>
        </p:nvSpPr>
        <p:spPr bwMode="auto">
          <a:xfrm>
            <a:off x="2590800" y="4295745"/>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sp>
        <p:nvSpPr>
          <p:cNvPr id="11" name="TextBox 10"/>
          <p:cNvSpPr txBox="1"/>
          <p:nvPr/>
        </p:nvSpPr>
        <p:spPr>
          <a:xfrm>
            <a:off x="6781800" y="2329934"/>
            <a:ext cx="1826141"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a:t>n</a:t>
            </a:r>
            <a:r>
              <a:rPr lang="en-US" dirty="0" smtClean="0"/>
              <a:t>on-reinforcing</a:t>
            </a:r>
            <a:endParaRPr lang="en-US" dirty="0"/>
          </a:p>
        </p:txBody>
      </p:sp>
      <p:sp>
        <p:nvSpPr>
          <p:cNvPr id="12" name="TextBox 11"/>
          <p:cNvSpPr txBox="1"/>
          <p:nvPr/>
        </p:nvSpPr>
        <p:spPr>
          <a:xfrm>
            <a:off x="6781800" y="4114800"/>
            <a:ext cx="1826141"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a:t>n</a:t>
            </a:r>
            <a:r>
              <a:rPr lang="en-US" dirty="0" smtClean="0"/>
              <a:t>on-reinforcing</a:t>
            </a:r>
            <a:endParaRPr lang="en-US" dirty="0"/>
          </a:p>
        </p:txBody>
      </p:sp>
      <p:cxnSp>
        <p:nvCxnSpPr>
          <p:cNvPr id="13" name="Straight Connector 12"/>
          <p:cNvCxnSpPr/>
          <p:nvPr/>
        </p:nvCxnSpPr>
        <p:spPr>
          <a:xfrm rot="5400000">
            <a:off x="5944394" y="4418806"/>
            <a:ext cx="3048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cxnSp>
        <p:nvCxnSpPr>
          <p:cNvPr id="14" name="Straight Connector 13"/>
          <p:cNvCxnSpPr/>
          <p:nvPr/>
        </p:nvCxnSpPr>
        <p:spPr>
          <a:xfrm rot="5400000">
            <a:off x="5942806" y="2592983"/>
            <a:ext cx="3048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Line 15"/>
          <p:cNvSpPr>
            <a:spLocks noChangeShapeType="1"/>
          </p:cNvSpPr>
          <p:nvPr/>
        </p:nvSpPr>
        <p:spPr bwMode="auto">
          <a:xfrm>
            <a:off x="2438400" y="2441377"/>
            <a:ext cx="0" cy="339328"/>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9" name="Line 6"/>
          <p:cNvSpPr>
            <a:spLocks noChangeShapeType="1"/>
          </p:cNvSpPr>
          <p:nvPr/>
        </p:nvSpPr>
        <p:spPr bwMode="auto">
          <a:xfrm>
            <a:off x="2286001" y="4270176"/>
            <a:ext cx="304800" cy="37802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20" name="Rectangle 19"/>
          <p:cNvSpPr/>
          <p:nvPr/>
        </p:nvSpPr>
        <p:spPr>
          <a:xfrm>
            <a:off x="533400" y="3733800"/>
            <a:ext cx="8205216" cy="15240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Rectangle 20"/>
          <p:cNvSpPr/>
          <p:nvPr/>
        </p:nvSpPr>
        <p:spPr>
          <a:xfrm>
            <a:off x="533400" y="1828800"/>
            <a:ext cx="8205216" cy="15240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Slide Number Placeholder 21"/>
          <p:cNvSpPr>
            <a:spLocks noGrp="1"/>
          </p:cNvSpPr>
          <p:nvPr>
            <p:ph type="sldNum" sz="quarter" idx="15"/>
          </p:nvPr>
        </p:nvSpPr>
        <p:spPr/>
        <p:txBody>
          <a:bodyPr/>
          <a:lstStyle/>
          <a:p>
            <a:fld id="{001AEB1B-619C-E741-908C-AF8E12DD8BD8}" type="slidenum">
              <a:rPr lang="en-US" smtClean="0"/>
              <a:pPr/>
              <a:t>78</a:t>
            </a:fld>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018359"/>
          </a:xfrm>
          <a:prstGeom prst="rect">
            <a:avLst/>
          </a:prstGeom>
        </p:spPr>
        <p:txBody>
          <a:bodyPr vert="horz" lIns="64291" tIns="32146" rIns="64291" bIns="32146">
            <a:normAutofit lnSpcReduction="10000"/>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I feel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red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  a better choice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1" u="sng" strike="noStrike" kern="1200" cap="none" spc="0" normalizeH="0" baseline="0" noProof="0" dirty="0" smtClean="0">
                <a:ln>
                  <a:noFill/>
                </a:ln>
                <a:solidFill>
                  <a:srgbClr val="000000"/>
                </a:solidFill>
                <a:effectLst/>
                <a:uLnTx/>
                <a:uFillTx/>
                <a:latin typeface="+mn-lt"/>
                <a:ea typeface="+mn-ea"/>
                <a:cs typeface="+mn-cs"/>
              </a:rPr>
              <a:t>The 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will be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too expensive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a:t>
            </a: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9" name="Title 1"/>
          <p:cNvSpPr>
            <a:spLocks noGrp="1"/>
          </p:cNvSpPr>
          <p:nvPr>
            <p:ph type="title"/>
          </p:nvPr>
        </p:nvSpPr>
        <p:spPr>
          <a:xfrm>
            <a:off x="457200" y="76200"/>
            <a:ext cx="7467600" cy="914400"/>
          </a:xfrm>
        </p:spPr>
        <p:txBody>
          <a:bodyPr/>
          <a:lstStyle/>
          <a:p>
            <a:r>
              <a:rPr lang="en-US" dirty="0" smtClean="0"/>
              <a:t>Discourse-level relations </a:t>
            </a: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6" name="TextBox 25"/>
          <p:cNvSpPr txBox="1"/>
          <p:nvPr/>
        </p:nvSpPr>
        <p:spPr>
          <a:xfrm>
            <a:off x="6393253" y="41880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7" name="TextBox 26"/>
          <p:cNvSpPr txBox="1"/>
          <p:nvPr/>
        </p:nvSpPr>
        <p:spPr>
          <a:xfrm>
            <a:off x="6393253" y="4800600"/>
            <a:ext cx="1066800"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negative</a:t>
            </a:r>
            <a:endParaRPr lang="en-US" sz="1600" dirty="0"/>
          </a:p>
        </p:txBody>
      </p:sp>
      <p:sp>
        <p:nvSpPr>
          <p:cNvPr id="11" name="Line 15"/>
          <p:cNvSpPr>
            <a:spLocks noChangeShapeType="1"/>
          </p:cNvSpPr>
          <p:nvPr/>
        </p:nvSpPr>
        <p:spPr bwMode="auto">
          <a:xfrm>
            <a:off x="2705695" y="4482703"/>
            <a:ext cx="0" cy="339328"/>
          </a:xfrm>
          <a:prstGeom prst="line">
            <a:avLst/>
          </a:prstGeom>
          <a:noFill/>
          <a:ln w="38100">
            <a:solidFill>
              <a:srgbClr val="FF6666">
                <a:alpha val="52156"/>
              </a:srgbClr>
            </a:solidFill>
            <a:round/>
            <a:headEnd/>
            <a:tailEnd/>
          </a:ln>
        </p:spPr>
        <p:txBody>
          <a:bodyPr lIns="91435" tIns="45718" rIns="91435" bIns="45718">
            <a:prstTxWarp prst="textNoShape">
              <a:avLst/>
            </a:prstTxWarp>
          </a:bodyPr>
          <a:lstStyle/>
          <a:p>
            <a:endParaRPr lang="en-US" dirty="0"/>
          </a:p>
        </p:txBody>
      </p:sp>
      <p:sp>
        <p:nvSpPr>
          <p:cNvPr id="12" name="Rectangle 16"/>
          <p:cNvSpPr>
            <a:spLocks/>
          </p:cNvSpPr>
          <p:nvPr/>
        </p:nvSpPr>
        <p:spPr bwMode="auto">
          <a:xfrm>
            <a:off x="2786064" y="4568398"/>
            <a:ext cx="852284" cy="200055"/>
          </a:xfrm>
          <a:prstGeom prst="rect">
            <a:avLst/>
          </a:prstGeom>
          <a:solidFill>
            <a:srgbClr val="FF6666">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alternative</a:t>
            </a:r>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sp>
        <p:nvSpPr>
          <p:cNvPr id="17" name="Rectangle 16"/>
          <p:cNvSpPr/>
          <p:nvPr/>
        </p:nvSpPr>
        <p:spPr>
          <a:xfrm>
            <a:off x="533400" y="1066800"/>
            <a:ext cx="8205216" cy="16764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6324600" y="1528466"/>
            <a:ext cx="1596427" cy="452734"/>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TextBox 17"/>
          <p:cNvSpPr txBox="1"/>
          <p:nvPr/>
        </p:nvSpPr>
        <p:spPr>
          <a:xfrm>
            <a:off x="7086600" y="1371600"/>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sp>
        <p:nvSpPr>
          <p:cNvPr id="20" name="Rectangle 19"/>
          <p:cNvSpPr/>
          <p:nvPr/>
        </p:nvSpPr>
        <p:spPr>
          <a:xfrm>
            <a:off x="533400" y="3733800"/>
            <a:ext cx="8205216" cy="2133600"/>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TextBox 24"/>
          <p:cNvSpPr txBox="1"/>
          <p:nvPr/>
        </p:nvSpPr>
        <p:spPr>
          <a:xfrm>
            <a:off x="7391400" y="4431268"/>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cxnSp>
        <p:nvCxnSpPr>
          <p:cNvPr id="28" name="Straight Connector 27"/>
          <p:cNvCxnSpPr/>
          <p:nvPr/>
        </p:nvCxnSpPr>
        <p:spPr>
          <a:xfrm rot="5400000">
            <a:off x="6701827" y="4648200"/>
            <a:ext cx="3048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9" name="TextBox 18"/>
          <p:cNvSpPr txBox="1"/>
          <p:nvPr/>
        </p:nvSpPr>
        <p:spPr>
          <a:xfrm>
            <a:off x="3048000" y="2514600"/>
            <a:ext cx="2029297" cy="369332"/>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en-US" dirty="0" smtClean="0"/>
              <a:t>&lt;Pos, Pos, same&gt;</a:t>
            </a:r>
            <a:endParaRPr lang="en-US" dirty="0"/>
          </a:p>
        </p:txBody>
      </p:sp>
      <p:sp>
        <p:nvSpPr>
          <p:cNvPr id="30" name="TextBox 29"/>
          <p:cNvSpPr txBox="1"/>
          <p:nvPr/>
        </p:nvSpPr>
        <p:spPr>
          <a:xfrm>
            <a:off x="2871390" y="5682734"/>
            <a:ext cx="2704774" cy="369332"/>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en-US" dirty="0" smtClean="0"/>
              <a:t>&lt;Pos, Neg, alternative&gt;</a:t>
            </a:r>
            <a:endParaRPr lang="en-US" dirty="0"/>
          </a:p>
        </p:txBody>
      </p:sp>
      <p:sp>
        <p:nvSpPr>
          <p:cNvPr id="31" name="Slide Number Placeholder 30"/>
          <p:cNvSpPr>
            <a:spLocks noGrp="1"/>
          </p:cNvSpPr>
          <p:nvPr>
            <p:ph type="sldNum" sz="quarter" idx="15"/>
          </p:nvPr>
        </p:nvSpPr>
        <p:spPr/>
        <p:txBody>
          <a:bodyPr/>
          <a:lstStyle/>
          <a:p>
            <a:fld id="{001AEB1B-619C-E741-908C-AF8E12DD8BD8}" type="slidenum">
              <a:rPr lang="en-US" smtClean="0"/>
              <a:pPr/>
              <a:t>79</a:t>
            </a:fld>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295400" y="1828800"/>
            <a:ext cx="7391400" cy="1066800"/>
          </a:xfrm>
          <a:prstGeom prst="rect">
            <a:avLst/>
          </a:prstGeom>
          <a:solidFill>
            <a:srgbClr val="FFFFCC"/>
          </a:solidFill>
          <a:ln w="9525">
            <a:noFill/>
            <a:miter lim="800000"/>
            <a:headEnd/>
            <a:tailEnd/>
          </a:ln>
        </p:spPr>
        <p:txBody>
          <a:bodyPr wrap="none" anchor="ctr">
            <a:prstTxWarp prst="textNoShape">
              <a:avLst/>
            </a:prstTxWarp>
          </a:bodyPr>
          <a:lstStyle/>
          <a:p>
            <a:endParaRPr lang="en-US"/>
          </a:p>
        </p:txBody>
      </p:sp>
      <p:sp>
        <p:nvSpPr>
          <p:cNvPr id="29699" name="Rectangle 3"/>
          <p:cNvSpPr>
            <a:spLocks noGrp="1" noChangeArrowheads="1"/>
          </p:cNvSpPr>
          <p:nvPr>
            <p:ph type="title"/>
          </p:nvPr>
        </p:nvSpPr>
        <p:spPr>
          <a:xfrm>
            <a:off x="304800" y="304800"/>
            <a:ext cx="7766050" cy="1098550"/>
          </a:xfrm>
        </p:spPr>
        <p:txBody>
          <a:bodyPr/>
          <a:lstStyle/>
          <a:p>
            <a:r>
              <a:rPr lang="en-US" sz="3200" i="1"/>
              <a:t>Why?</a:t>
            </a:r>
            <a:r>
              <a:rPr lang="en-US" sz="3200"/>
              <a:t> </a:t>
            </a:r>
            <a:r>
              <a:rPr lang="en-US" sz="3200" i="1"/>
              <a:t>Opinion Question Answering</a:t>
            </a:r>
          </a:p>
        </p:txBody>
      </p:sp>
      <p:sp>
        <p:nvSpPr>
          <p:cNvPr id="29700" name="Rectangle 4"/>
          <p:cNvSpPr>
            <a:spLocks noGrp="1" noChangeArrowheads="1"/>
          </p:cNvSpPr>
          <p:nvPr>
            <p:ph type="body" idx="1"/>
          </p:nvPr>
        </p:nvSpPr>
        <p:spPr>
          <a:xfrm>
            <a:off x="381000" y="1884363"/>
            <a:ext cx="8451850" cy="3243262"/>
          </a:xfrm>
        </p:spPr>
        <p:txBody>
          <a:bodyPr/>
          <a:lstStyle/>
          <a:p>
            <a:pPr lvl="1"/>
            <a:r>
              <a:rPr lang="en-US" b="1">
                <a:solidFill>
                  <a:srgbClr val="990099"/>
                </a:solidFill>
              </a:rPr>
              <a:t>Answer Questions about Opinions</a:t>
            </a:r>
          </a:p>
          <a:p>
            <a:pPr lvl="2">
              <a:buFont typeface="Times New Roman" charset="0"/>
              <a:buNone/>
            </a:pPr>
            <a:r>
              <a:rPr lang="en-US" b="1">
                <a:solidFill>
                  <a:srgbClr val="990099"/>
                </a:solidFill>
              </a:rPr>
              <a:t>Q:</a:t>
            </a:r>
            <a:r>
              <a:rPr lang="en-US"/>
              <a:t> What is the international reaction to the reelection of Robert Mugabe as President of Zimbabwe? </a:t>
            </a:r>
          </a:p>
          <a:p>
            <a:pPr lvl="2">
              <a:buFont typeface="Times New Roman" charset="0"/>
              <a:buNone/>
            </a:pPr>
            <a:endParaRPr lang="en-US"/>
          </a:p>
          <a:p>
            <a:pPr lvl="2">
              <a:buFont typeface="Times New Roman" charset="0"/>
              <a:buNone/>
            </a:pPr>
            <a:endParaRPr lang="en-US"/>
          </a:p>
          <a:p>
            <a:pPr lvl="2">
              <a:buFont typeface="Times New Roman" charset="0"/>
              <a:buNone/>
            </a:pPr>
            <a:r>
              <a:rPr lang="en-US" sz="2000">
                <a:solidFill>
                  <a:srgbClr val="990099"/>
                </a:solidFill>
              </a:rPr>
              <a:t/>
            </a:r>
            <a:br>
              <a:rPr lang="en-US" sz="2000">
                <a:solidFill>
                  <a:srgbClr val="990099"/>
                </a:solidFill>
              </a:rPr>
            </a:br>
            <a:endParaRPr lang="en-US" sz="2000">
              <a:solidFill>
                <a:srgbClr val="990099"/>
              </a:solidFill>
            </a:endParaRPr>
          </a:p>
          <a:p>
            <a:pPr lvl="2">
              <a:buFont typeface="Times New Roman" charset="0"/>
              <a:buNone/>
            </a:pPr>
            <a:r>
              <a:rPr lang="en-US">
                <a:solidFill>
                  <a:srgbClr val="008000"/>
                </a:solidFill>
              </a:rPr>
              <a:t/>
            </a:r>
            <a:br>
              <a:rPr lang="en-US">
                <a:solidFill>
                  <a:srgbClr val="008000"/>
                </a:solidFill>
              </a:rPr>
            </a:br>
            <a:endParaRPr lang="en-US">
              <a:solidFill>
                <a:srgbClr val="008000"/>
              </a:solidFill>
            </a:endParaRPr>
          </a:p>
          <a:p>
            <a:pPr lvl="2"/>
            <a:endParaRPr lang="en-US">
              <a:solidFill>
                <a:srgbClr val="008000"/>
              </a:solidFill>
            </a:endParaRPr>
          </a:p>
          <a:p>
            <a:pPr lvl="2"/>
            <a:endParaRPr lang="en-US">
              <a:solidFill>
                <a:srgbClr val="008000"/>
              </a:solidFill>
            </a:endParaRPr>
          </a:p>
          <a:p>
            <a:endParaRPr lang="en-US"/>
          </a:p>
        </p:txBody>
      </p:sp>
      <p:sp>
        <p:nvSpPr>
          <p:cNvPr id="29701" name="Rectangle 4"/>
          <p:cNvSpPr>
            <a:spLocks noChangeArrowheads="1"/>
          </p:cNvSpPr>
          <p:nvPr/>
        </p:nvSpPr>
        <p:spPr bwMode="auto">
          <a:xfrm>
            <a:off x="457200" y="4876800"/>
            <a:ext cx="7543800" cy="708025"/>
          </a:xfrm>
          <a:prstGeom prst="rect">
            <a:avLst/>
          </a:prstGeom>
          <a:noFill/>
          <a:ln w="9525">
            <a:noFill/>
            <a:miter lim="800000"/>
            <a:headEnd/>
            <a:tailEnd/>
          </a:ln>
        </p:spPr>
        <p:txBody>
          <a:bodyPr>
            <a:prstTxWarp prst="textNoShape">
              <a:avLst/>
            </a:prstTxWarp>
            <a:spAutoFit/>
          </a:bodyPr>
          <a:lstStyle/>
          <a:p>
            <a:pPr lvl="2">
              <a:buFont typeface="Times New Roman" charset="0"/>
              <a:buNone/>
            </a:pPr>
            <a:r>
              <a:rPr lang="en-US" sz="2000" dirty="0" err="1">
                <a:solidFill>
                  <a:srgbClr val="990099"/>
                </a:solidFill>
              </a:rPr>
              <a:t>Stoyanov</a:t>
            </a:r>
            <a:r>
              <a:rPr lang="en-US" sz="2000" dirty="0">
                <a:solidFill>
                  <a:srgbClr val="990099"/>
                </a:solidFill>
              </a:rPr>
              <a:t>, </a:t>
            </a:r>
            <a:r>
              <a:rPr lang="en-US" sz="2000" dirty="0" err="1">
                <a:solidFill>
                  <a:srgbClr val="990099"/>
                </a:solidFill>
              </a:rPr>
              <a:t>Cardie</a:t>
            </a:r>
            <a:r>
              <a:rPr lang="en-US" sz="2000" dirty="0">
                <a:solidFill>
                  <a:srgbClr val="990099"/>
                </a:solidFill>
              </a:rPr>
              <a:t>, Wiebe</a:t>
            </a:r>
            <a:r>
              <a:rPr lang="en-US" sz="2000" dirty="0" smtClean="0">
                <a:solidFill>
                  <a:srgbClr val="990099"/>
                </a:solidFill>
              </a:rPr>
              <a:t> 2005 </a:t>
            </a:r>
            <a:endParaRPr lang="en-US" sz="2000" dirty="0">
              <a:solidFill>
                <a:srgbClr val="990099"/>
              </a:solidFill>
            </a:endParaRPr>
          </a:p>
          <a:p>
            <a:pPr lvl="2">
              <a:buFont typeface="Times New Roman" charset="0"/>
              <a:buNone/>
            </a:pPr>
            <a:r>
              <a:rPr lang="en-US" sz="2000" dirty="0" err="1">
                <a:solidFill>
                  <a:srgbClr val="990099"/>
                </a:solidFill>
              </a:rPr>
              <a:t>Somasundaran</a:t>
            </a:r>
            <a:r>
              <a:rPr lang="en-US" sz="2000" dirty="0">
                <a:solidFill>
                  <a:srgbClr val="990099"/>
                </a:solidFill>
              </a:rPr>
              <a:t>, Wilson, Wiebe, </a:t>
            </a:r>
            <a:r>
              <a:rPr lang="en-US" sz="2000" dirty="0" err="1">
                <a:solidFill>
                  <a:srgbClr val="990099"/>
                </a:solidFill>
              </a:rPr>
              <a:t>Stoyanov</a:t>
            </a:r>
            <a:r>
              <a:rPr lang="en-US" sz="2000" dirty="0" smtClean="0">
                <a:solidFill>
                  <a:srgbClr val="990099"/>
                </a:solidFill>
              </a:rPr>
              <a:t> 2007</a:t>
            </a:r>
            <a:endParaRPr lang="en-US" sz="2000" b="1" dirty="0">
              <a:solidFill>
                <a:srgbClr val="990099"/>
              </a:solidFill>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work</a:t>
            </a:r>
            <a:endParaRPr lang="en-US" dirty="0"/>
          </a:p>
        </p:txBody>
      </p:sp>
      <p:sp>
        <p:nvSpPr>
          <p:cNvPr id="6" name="TextBox 5"/>
          <p:cNvSpPr txBox="1"/>
          <p:nvPr/>
        </p:nvSpPr>
        <p:spPr>
          <a:xfrm>
            <a:off x="303689" y="2971800"/>
            <a:ext cx="3689532" cy="461665"/>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2400" dirty="0" smtClean="0"/>
              <a:t>Discourse-level relations</a:t>
            </a:r>
            <a:endParaRPr lang="en-US" sz="2400" dirty="0"/>
          </a:p>
        </p:txBody>
      </p:sp>
      <p:sp>
        <p:nvSpPr>
          <p:cNvPr id="7" name="TextBox 6"/>
          <p:cNvSpPr txBox="1"/>
          <p:nvPr/>
        </p:nvSpPr>
        <p:spPr>
          <a:xfrm>
            <a:off x="448122" y="1295400"/>
            <a:ext cx="3514278"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Overall stance classification</a:t>
            </a:r>
            <a:endParaRPr lang="en-US" sz="2000" dirty="0"/>
          </a:p>
        </p:txBody>
      </p:sp>
      <p:sp>
        <p:nvSpPr>
          <p:cNvPr id="8" name="TextBox 7"/>
          <p:cNvSpPr txBox="1"/>
          <p:nvPr/>
        </p:nvSpPr>
        <p:spPr>
          <a:xfrm>
            <a:off x="381000" y="5159514"/>
            <a:ext cx="3827114" cy="707886"/>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Expression-level (fine-grained)</a:t>
            </a:r>
          </a:p>
          <a:p>
            <a:r>
              <a:rPr lang="en-US" sz="2000" dirty="0" smtClean="0"/>
              <a:t> Opinion polarity classification</a:t>
            </a:r>
            <a:endParaRPr lang="en-US" sz="2000" dirty="0"/>
          </a:p>
        </p:txBody>
      </p:sp>
      <p:sp>
        <p:nvSpPr>
          <p:cNvPr id="9" name="Up Arrow 8"/>
          <p:cNvSpPr/>
          <p:nvPr/>
        </p:nvSpPr>
        <p:spPr>
          <a:xfrm>
            <a:off x="1981200" y="1695510"/>
            <a:ext cx="152400" cy="1276290"/>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Down Arrow 9"/>
          <p:cNvSpPr/>
          <p:nvPr/>
        </p:nvSpPr>
        <p:spPr>
          <a:xfrm>
            <a:off x="1981200" y="3433465"/>
            <a:ext cx="152400" cy="172604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3423344" y="3581400"/>
            <a:ext cx="5187256" cy="203132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i="1" dirty="0" smtClean="0"/>
              <a:t>Improve recognition of expression polarity </a:t>
            </a:r>
          </a:p>
          <a:p>
            <a:r>
              <a:rPr lang="en-US" dirty="0" smtClean="0"/>
              <a:t>Meeting data</a:t>
            </a:r>
          </a:p>
          <a:p>
            <a:r>
              <a:rPr lang="en-US" dirty="0" smtClean="0"/>
              <a:t>Linguistic Scheme</a:t>
            </a:r>
          </a:p>
          <a:p>
            <a:r>
              <a:rPr lang="en-US" dirty="0" smtClean="0"/>
              <a:t>Data Annotation </a:t>
            </a:r>
          </a:p>
          <a:p>
            <a:r>
              <a:rPr lang="en-US" dirty="0" smtClean="0"/>
              <a:t>Supervised learning, feature engineering</a:t>
            </a:r>
          </a:p>
          <a:p>
            <a:r>
              <a:rPr lang="en-US" dirty="0" smtClean="0"/>
              <a:t>Global inference to model interdependent interpretation of opinions in the discourse </a:t>
            </a:r>
          </a:p>
          <a:p>
            <a:endParaRPr lang="en-US" dirty="0"/>
          </a:p>
        </p:txBody>
      </p:sp>
      <p:sp>
        <p:nvSpPr>
          <p:cNvPr id="12" name="TextBox 11"/>
          <p:cNvSpPr txBox="1"/>
          <p:nvPr/>
        </p:nvSpPr>
        <p:spPr>
          <a:xfrm>
            <a:off x="3423344" y="1295400"/>
            <a:ext cx="5448358" cy="175432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i="1" dirty="0" smtClean="0"/>
              <a:t>Improve recognition of person’s overall stance</a:t>
            </a:r>
          </a:p>
          <a:p>
            <a:r>
              <a:rPr lang="en-US" dirty="0" smtClean="0"/>
              <a:t>Online debates and Web data</a:t>
            </a:r>
          </a:p>
          <a:p>
            <a:r>
              <a:rPr lang="en-US" dirty="0" smtClean="0"/>
              <a:t>Unsupervised learning of relevant opinion relations</a:t>
            </a:r>
          </a:p>
          <a:p>
            <a:r>
              <a:rPr lang="en-US" dirty="0" smtClean="0"/>
              <a:t>Concession handling to address specific discourse relations</a:t>
            </a:r>
          </a:p>
          <a:p>
            <a:endParaRPr lang="en-US" dirty="0"/>
          </a:p>
        </p:txBody>
      </p:sp>
      <p:sp>
        <p:nvSpPr>
          <p:cNvPr id="13" name="Oval 12"/>
          <p:cNvSpPr/>
          <p:nvPr/>
        </p:nvSpPr>
        <p:spPr>
          <a:xfrm>
            <a:off x="303689" y="1143000"/>
            <a:ext cx="8840311" cy="2290465"/>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15"/>
          </p:nvPr>
        </p:nvSpPr>
        <p:spPr/>
        <p:txBody>
          <a:bodyPr/>
          <a:lstStyle/>
          <a:p>
            <a:fld id="{001AEB1B-619C-E741-908C-AF8E12DD8BD8}" type="slidenum">
              <a:rPr lang="en-US" smtClean="0"/>
              <a:pPr/>
              <a:t>80</a:t>
            </a:fld>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018359"/>
          </a:xfrm>
          <a:prstGeom prst="rect">
            <a:avLst/>
          </a:prstGeom>
        </p:spPr>
        <p:txBody>
          <a:bodyPr vert="horz" lIns="64291" tIns="32146" rIns="64291" bIns="32146">
            <a:normAutofit/>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cxnSp>
        <p:nvCxnSpPr>
          <p:cNvPr id="15" name="Straight Connector 14"/>
          <p:cNvCxnSpPr/>
          <p:nvPr/>
        </p:nvCxnSpPr>
        <p:spPr>
          <a:xfrm>
            <a:off x="6324600" y="1528466"/>
            <a:ext cx="1596427" cy="452734"/>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TextBox 17"/>
          <p:cNvSpPr txBox="1"/>
          <p:nvPr/>
        </p:nvSpPr>
        <p:spPr>
          <a:xfrm>
            <a:off x="7086600" y="1371600"/>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sp>
        <p:nvSpPr>
          <p:cNvPr id="32" name="Title 31"/>
          <p:cNvSpPr>
            <a:spLocks noGrp="1"/>
          </p:cNvSpPr>
          <p:nvPr>
            <p:ph type="title"/>
          </p:nvPr>
        </p:nvSpPr>
        <p:spPr/>
        <p:txBody>
          <a:bodyPr>
            <a:normAutofit/>
          </a:bodyPr>
          <a:lstStyle/>
          <a:p>
            <a:r>
              <a:rPr lang="en-US" dirty="0" smtClean="0"/>
              <a:t>opinion-target pairs</a:t>
            </a:r>
            <a:endParaRPr lang="en-US" dirty="0"/>
          </a:p>
        </p:txBody>
      </p:sp>
      <p:sp>
        <p:nvSpPr>
          <p:cNvPr id="12" name="TextBox 11"/>
          <p:cNvSpPr txBox="1"/>
          <p:nvPr/>
        </p:nvSpPr>
        <p:spPr>
          <a:xfrm>
            <a:off x="1524000" y="3048000"/>
            <a:ext cx="3001426" cy="400110"/>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000" b="1" i="1" dirty="0" smtClean="0"/>
              <a:t>Polarity-target pairs</a:t>
            </a:r>
            <a:endParaRPr lang="en-US" sz="2000" b="1" i="1" dirty="0"/>
          </a:p>
        </p:txBody>
      </p:sp>
      <p:sp>
        <p:nvSpPr>
          <p:cNvPr id="14" name="Slide Number Placeholder 13"/>
          <p:cNvSpPr>
            <a:spLocks noGrp="1"/>
          </p:cNvSpPr>
          <p:nvPr>
            <p:ph type="sldNum" sz="quarter" idx="15"/>
          </p:nvPr>
        </p:nvSpPr>
        <p:spPr/>
        <p:txBody>
          <a:bodyPr/>
          <a:lstStyle/>
          <a:p>
            <a:fld id="{001AEB1B-619C-E741-908C-AF8E12DD8BD8}" type="slidenum">
              <a:rPr lang="en-US" smtClean="0"/>
              <a:pPr/>
              <a:t>81</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863703"/>
          </a:xfrm>
          <a:prstGeom prst="rect">
            <a:avLst/>
          </a:prstGeom>
        </p:spPr>
        <p:txBody>
          <a:bodyPr vert="horz" lIns="64291" tIns="32146" rIns="64291" bIns="32146">
            <a:normAutofit/>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lvl="0" indent="-274320" defTabSz="914400">
              <a:lnSpc>
                <a:spcPct val="150000"/>
              </a:lnSpc>
              <a:spcBef>
                <a:spcPts val="600"/>
              </a:spcBef>
              <a:buClr>
                <a:schemeClr val="accent1"/>
              </a:buClr>
              <a:buSzPct val="70000"/>
              <a:buFont typeface="Wingdings"/>
              <a:buChar char=""/>
              <a:defRPr/>
            </a:pPr>
            <a:r>
              <a:rPr lang="en-US" sz="2200" dirty="0" smtClean="0">
                <a:solidFill>
                  <a:srgbClr val="000000"/>
                </a:solidFill>
              </a:rPr>
              <a:t>This </a:t>
            </a:r>
            <a:r>
              <a:rPr lang="en-US" sz="2200" i="1" u="sng" dirty="0" smtClean="0">
                <a:solidFill>
                  <a:srgbClr val="000000"/>
                </a:solidFill>
              </a:rPr>
              <a:t>blue remote</a:t>
            </a:r>
            <a:r>
              <a:rPr lang="en-US" sz="2200" dirty="0" smtClean="0">
                <a:solidFill>
                  <a:srgbClr val="000000"/>
                </a:solidFill>
              </a:rPr>
              <a:t> is </a:t>
            </a:r>
            <a:r>
              <a:rPr lang="en-US" sz="2200" b="1" dirty="0" smtClean="0">
                <a:solidFill>
                  <a:srgbClr val="000000"/>
                </a:solidFill>
              </a:rPr>
              <a:t>cool</a:t>
            </a:r>
            <a:r>
              <a:rPr lang="en-US" sz="2200" dirty="0" smtClean="0">
                <a:solidFill>
                  <a:srgbClr val="000000"/>
                </a:solidFill>
              </a:rPr>
              <a:t>. </a:t>
            </a:r>
          </a:p>
          <a:p>
            <a:pPr marL="274320" lvl="0" indent="-274320" defTabSz="914400">
              <a:lnSpc>
                <a:spcPct val="150000"/>
              </a:lnSpc>
              <a:spcBef>
                <a:spcPts val="600"/>
              </a:spcBef>
              <a:buClr>
                <a:schemeClr val="accent1"/>
              </a:buClr>
              <a:buSzPct val="70000"/>
              <a:buFont typeface="Wingdings"/>
              <a:buChar char=""/>
              <a:defRPr/>
            </a:pPr>
            <a:r>
              <a:rPr lang="en-US" sz="2200" dirty="0" smtClean="0">
                <a:solidFill>
                  <a:srgbClr val="000000"/>
                </a:solidFill>
              </a:rPr>
              <a:t>What’s more, the </a:t>
            </a:r>
            <a:r>
              <a:rPr lang="en-US" sz="2200" i="1" u="sng" dirty="0" smtClean="0">
                <a:solidFill>
                  <a:srgbClr val="000000"/>
                </a:solidFill>
              </a:rPr>
              <a:t>rubbery material</a:t>
            </a:r>
            <a:r>
              <a:rPr lang="en-US" sz="2200" dirty="0" smtClean="0">
                <a:solidFill>
                  <a:srgbClr val="000000"/>
                </a:solidFill>
              </a:rPr>
              <a:t> is </a:t>
            </a:r>
            <a:r>
              <a:rPr lang="en-US" sz="2200" b="1" dirty="0" smtClean="0">
                <a:solidFill>
                  <a:srgbClr val="000000"/>
                </a:solidFill>
              </a:rPr>
              <a:t>ergonomic</a:t>
            </a:r>
            <a:r>
              <a:rPr lang="en-US" sz="2200" dirty="0" smtClean="0">
                <a:solidFill>
                  <a:srgbClr val="000000"/>
                </a:solidFill>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cxnSp>
        <p:nvCxnSpPr>
          <p:cNvPr id="15" name="Straight Connector 14"/>
          <p:cNvCxnSpPr/>
          <p:nvPr/>
        </p:nvCxnSpPr>
        <p:spPr>
          <a:xfrm>
            <a:off x="6324600" y="1528466"/>
            <a:ext cx="1596427" cy="452734"/>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TextBox 17"/>
          <p:cNvSpPr txBox="1"/>
          <p:nvPr/>
        </p:nvSpPr>
        <p:spPr>
          <a:xfrm>
            <a:off x="7086600" y="1371600"/>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sp>
        <p:nvSpPr>
          <p:cNvPr id="32" name="Title 31"/>
          <p:cNvSpPr>
            <a:spLocks noGrp="1"/>
          </p:cNvSpPr>
          <p:nvPr>
            <p:ph type="title"/>
          </p:nvPr>
        </p:nvSpPr>
        <p:spPr/>
        <p:txBody>
          <a:bodyPr/>
          <a:lstStyle/>
          <a:p>
            <a:endParaRPr lang="en-US" dirty="0"/>
          </a:p>
        </p:txBody>
      </p:sp>
      <p:sp>
        <p:nvSpPr>
          <p:cNvPr id="20" name="TextBox 19"/>
          <p:cNvSpPr txBox="1"/>
          <p:nvPr/>
        </p:nvSpPr>
        <p:spPr>
          <a:xfrm>
            <a:off x="4617745" y="3733800"/>
            <a:ext cx="2331488"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1600" dirty="0" smtClean="0"/>
              <a:t>Blue remote -- positive</a:t>
            </a:r>
            <a:endParaRPr lang="en-US" sz="1600" dirty="0"/>
          </a:p>
        </p:txBody>
      </p:sp>
      <p:sp>
        <p:nvSpPr>
          <p:cNvPr id="25" name="TextBox 24"/>
          <p:cNvSpPr txBox="1"/>
          <p:nvPr/>
        </p:nvSpPr>
        <p:spPr>
          <a:xfrm>
            <a:off x="5077297" y="4953000"/>
            <a:ext cx="2848556"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1600" dirty="0" smtClean="0"/>
              <a:t> rubbery material -- positive</a:t>
            </a:r>
            <a:endParaRPr lang="en-US" sz="1600" dirty="0"/>
          </a:p>
        </p:txBody>
      </p:sp>
      <p:sp>
        <p:nvSpPr>
          <p:cNvPr id="14" name="TextBox 13"/>
          <p:cNvSpPr txBox="1"/>
          <p:nvPr/>
        </p:nvSpPr>
        <p:spPr>
          <a:xfrm>
            <a:off x="1524000" y="3048000"/>
            <a:ext cx="3001426" cy="400110"/>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000" b="1" i="1" dirty="0" smtClean="0"/>
              <a:t>Polarity-target pairs</a:t>
            </a:r>
            <a:endParaRPr lang="en-US" sz="2000" b="1" i="1" dirty="0"/>
          </a:p>
        </p:txBody>
      </p:sp>
      <p:sp>
        <p:nvSpPr>
          <p:cNvPr id="17" name="Slide Number Placeholder 16"/>
          <p:cNvSpPr>
            <a:spLocks noGrp="1"/>
          </p:cNvSpPr>
          <p:nvPr>
            <p:ph type="sldNum" sz="quarter" idx="15"/>
          </p:nvPr>
        </p:nvSpPr>
        <p:spPr/>
        <p:txBody>
          <a:bodyPr/>
          <a:lstStyle/>
          <a:p>
            <a:fld id="{001AEB1B-619C-E741-908C-AF8E12DD8BD8}" type="slidenum">
              <a:rPr lang="en-US" smtClean="0"/>
              <a:pPr/>
              <a:t>82</a:t>
            </a:fld>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Rectangle 2"/>
          <p:cNvSpPr txBox="1">
            <a:spLocks noChangeArrowheads="1"/>
          </p:cNvSpPr>
          <p:nvPr/>
        </p:nvSpPr>
        <p:spPr>
          <a:xfrm>
            <a:off x="533400" y="1232297"/>
            <a:ext cx="7358063" cy="4863703"/>
          </a:xfrm>
          <a:prstGeom prst="rect">
            <a:avLst/>
          </a:prstGeom>
        </p:spPr>
        <p:txBody>
          <a:bodyPr vert="horz" lIns="64291" tIns="32146" rIns="64291" bIns="32146">
            <a:normAutofit/>
          </a:bodyPr>
          <a:lstStyle/>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This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blue remote</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cool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r>
              <a:rPr kumimoji="0" lang="en-US" sz="2200" b="0" i="0" u="none" strike="noStrike" kern="1200" cap="none" spc="0" normalizeH="0" baseline="0" noProof="0" dirty="0" smtClean="0">
                <a:ln>
                  <a:noFill/>
                </a:ln>
                <a:solidFill>
                  <a:srgbClr val="000000"/>
                </a:solidFill>
                <a:effectLst/>
                <a:uLnTx/>
                <a:uFillTx/>
                <a:latin typeface="+mn-lt"/>
                <a:ea typeface="+mn-ea"/>
                <a:cs typeface="+mn-cs"/>
              </a:rPr>
              <a:t>What’s more, the </a:t>
            </a:r>
            <a:r>
              <a:rPr kumimoji="0" lang="en-US" sz="2200" b="0" i="1" u="sng" strike="noStrike" kern="1200" cap="none" spc="0" normalizeH="0" baseline="0" noProof="0" dirty="0" smtClean="0">
                <a:ln>
                  <a:noFill/>
                </a:ln>
                <a:solidFill>
                  <a:srgbClr val="000000"/>
                </a:solidFill>
                <a:effectLst/>
                <a:uLnTx/>
                <a:uFillTx/>
                <a:latin typeface="+mn-lt"/>
                <a:ea typeface="+mn-ea"/>
                <a:cs typeface="+mn-cs"/>
              </a:rPr>
              <a:t>rubbery material</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is </a:t>
            </a:r>
            <a:r>
              <a:rPr kumimoji="0" lang="en-US" sz="2200" b="1" i="0" u="none" strike="noStrike" kern="1200" cap="none" spc="0" normalizeH="0" baseline="0" noProof="0" dirty="0" smtClean="0">
                <a:ln>
                  <a:noFill/>
                </a:ln>
                <a:solidFill>
                  <a:srgbClr val="000000"/>
                </a:solidFill>
                <a:effectLst/>
                <a:uLnTx/>
                <a:uFillTx/>
                <a:latin typeface="+mn-lt"/>
                <a:ea typeface="+mn-ea"/>
                <a:cs typeface="+mn-cs"/>
              </a:rPr>
              <a:t>ergonomic</a:t>
            </a:r>
            <a:r>
              <a:rPr kumimoji="0" lang="en-US" sz="2200" b="0" i="0" u="none" strike="noStrike" kern="1200" cap="none" spc="0" normalizeH="0" baseline="0" noProof="0" dirty="0" smtClean="0">
                <a:ln>
                  <a:noFill/>
                </a:ln>
                <a:solidFill>
                  <a:srgbClr val="000000"/>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lvl="0" indent="-274320" defTabSz="914400">
              <a:lnSpc>
                <a:spcPct val="150000"/>
              </a:lnSpc>
              <a:spcBef>
                <a:spcPts val="600"/>
              </a:spcBef>
              <a:buClr>
                <a:schemeClr val="accent1"/>
              </a:buClr>
              <a:buSzPct val="70000"/>
              <a:buFont typeface="Wingdings"/>
              <a:buChar char=""/>
              <a:defRPr/>
            </a:pPr>
            <a:r>
              <a:rPr lang="en-US" sz="2200" dirty="0" smtClean="0">
                <a:solidFill>
                  <a:srgbClr val="000000"/>
                </a:solidFill>
              </a:rPr>
              <a:t>This </a:t>
            </a:r>
            <a:r>
              <a:rPr lang="en-US" sz="2200" i="1" u="sng" dirty="0" smtClean="0">
                <a:solidFill>
                  <a:srgbClr val="000000"/>
                </a:solidFill>
              </a:rPr>
              <a:t>blue remote</a:t>
            </a:r>
            <a:r>
              <a:rPr lang="en-US" sz="2200" dirty="0" smtClean="0">
                <a:solidFill>
                  <a:srgbClr val="000000"/>
                </a:solidFill>
              </a:rPr>
              <a:t> is </a:t>
            </a:r>
            <a:r>
              <a:rPr lang="en-US" sz="2200" b="1" dirty="0" smtClean="0">
                <a:solidFill>
                  <a:srgbClr val="000000"/>
                </a:solidFill>
              </a:rPr>
              <a:t>cool</a:t>
            </a:r>
            <a:r>
              <a:rPr lang="en-US" sz="2200" dirty="0" smtClean="0">
                <a:solidFill>
                  <a:srgbClr val="000000"/>
                </a:solidFill>
              </a:rPr>
              <a:t>. </a:t>
            </a:r>
          </a:p>
          <a:p>
            <a:pPr marL="274320" lvl="0" indent="-274320" defTabSz="914400">
              <a:lnSpc>
                <a:spcPct val="150000"/>
              </a:lnSpc>
              <a:spcBef>
                <a:spcPts val="600"/>
              </a:spcBef>
              <a:buClr>
                <a:schemeClr val="accent1"/>
              </a:buClr>
              <a:buSzPct val="70000"/>
              <a:buFont typeface="Wingdings"/>
              <a:buChar char=""/>
              <a:defRPr/>
            </a:pPr>
            <a:r>
              <a:rPr lang="en-US" sz="2200" dirty="0" smtClean="0">
                <a:solidFill>
                  <a:srgbClr val="000000"/>
                </a:solidFill>
              </a:rPr>
              <a:t>What’s more, the </a:t>
            </a:r>
            <a:r>
              <a:rPr lang="en-US" sz="2200" i="1" u="sng" dirty="0" smtClean="0">
                <a:solidFill>
                  <a:srgbClr val="000000"/>
                </a:solidFill>
              </a:rPr>
              <a:t>rubbery material</a:t>
            </a:r>
            <a:r>
              <a:rPr lang="en-US" sz="2200" dirty="0" smtClean="0">
                <a:solidFill>
                  <a:srgbClr val="000000"/>
                </a:solidFill>
              </a:rPr>
              <a:t> is </a:t>
            </a:r>
            <a:r>
              <a:rPr lang="en-US" sz="2200" b="1" dirty="0" smtClean="0">
                <a:solidFill>
                  <a:srgbClr val="000000"/>
                </a:solidFill>
              </a:rPr>
              <a:t>ergonomic</a:t>
            </a:r>
            <a:r>
              <a:rPr lang="en-US" sz="2200" dirty="0" smtClean="0">
                <a:solidFill>
                  <a:srgbClr val="000000"/>
                </a:solidFill>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Arial" pitchFamily="-107" charset="0"/>
              <a:buNone/>
              <a:tabLst/>
              <a:defRPr/>
            </a:pPr>
            <a:endParaRPr kumimoji="0" lang="en-US" sz="2200" b="0" i="0" u="none" strike="noStrike" kern="1200" cap="none" spc="0" normalizeH="0" baseline="0" noProof="0" dirty="0" smtClean="0">
              <a:ln>
                <a:noFill/>
              </a:ln>
              <a:solidFill>
                <a:srgbClr val="000000"/>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en-US" sz="2200" b="0" i="0" u="none" strike="noStrike" kern="1200" cap="none" spc="0" normalizeH="0" baseline="0" noProof="0" dirty="0">
              <a:ln>
                <a:noFill/>
              </a:ln>
              <a:solidFill>
                <a:srgbClr val="000000"/>
              </a:solidFill>
              <a:effectLst/>
              <a:uLnTx/>
              <a:uFillTx/>
              <a:latin typeface="+mn-lt"/>
              <a:ea typeface="+mn-ea"/>
              <a:cs typeface="+mn-cs"/>
            </a:endParaRPr>
          </a:p>
        </p:txBody>
      </p:sp>
      <p:sp>
        <p:nvSpPr>
          <p:cNvPr id="23" name="TextBox 22"/>
          <p:cNvSpPr txBox="1"/>
          <p:nvPr/>
        </p:nvSpPr>
        <p:spPr>
          <a:xfrm>
            <a:off x="5402653" y="1371600"/>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24" name="TextBox 23"/>
          <p:cNvSpPr txBox="1"/>
          <p:nvPr/>
        </p:nvSpPr>
        <p:spPr>
          <a:xfrm>
            <a:off x="7460053" y="1978223"/>
            <a:ext cx="921947"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r>
              <a:rPr lang="en-US" sz="1600" dirty="0" smtClean="0"/>
              <a:t>positive</a:t>
            </a:r>
            <a:endParaRPr lang="en-US" sz="1600" dirty="0"/>
          </a:p>
        </p:txBody>
      </p:sp>
      <p:sp>
        <p:nvSpPr>
          <p:cNvPr id="13" name="Line 6"/>
          <p:cNvSpPr>
            <a:spLocks noChangeShapeType="1"/>
          </p:cNvSpPr>
          <p:nvPr/>
        </p:nvSpPr>
        <p:spPr bwMode="auto">
          <a:xfrm>
            <a:off x="2625328" y="1714500"/>
            <a:ext cx="1678781" cy="302493"/>
          </a:xfrm>
          <a:prstGeom prst="line">
            <a:avLst/>
          </a:prstGeom>
          <a:noFill/>
          <a:ln w="38100">
            <a:solidFill>
              <a:srgbClr val="66FFFF">
                <a:alpha val="50195"/>
              </a:srgbClr>
            </a:solidFill>
            <a:round/>
            <a:headEnd/>
            <a:tailEnd/>
          </a:ln>
        </p:spPr>
        <p:txBody>
          <a:bodyPr lIns="91435" tIns="45718" rIns="91435" bIns="45718">
            <a:prstTxWarp prst="textNoShape">
              <a:avLst/>
            </a:prstTxWarp>
          </a:bodyPr>
          <a:lstStyle/>
          <a:p>
            <a:endParaRPr lang="en-US" dirty="0"/>
          </a:p>
        </p:txBody>
      </p:sp>
      <p:sp>
        <p:nvSpPr>
          <p:cNvPr id="16" name="Rectangle 9"/>
          <p:cNvSpPr>
            <a:spLocks/>
          </p:cNvSpPr>
          <p:nvPr/>
        </p:nvSpPr>
        <p:spPr bwMode="auto">
          <a:xfrm>
            <a:off x="3821906" y="1714500"/>
            <a:ext cx="408766" cy="200055"/>
          </a:xfrm>
          <a:prstGeom prst="rect">
            <a:avLst/>
          </a:prstGeom>
          <a:solidFill>
            <a:srgbClr val="66FFFF">
              <a:alpha val="50195"/>
            </a:srgbClr>
          </a:solidFill>
          <a:ln w="12700">
            <a:noFill/>
            <a:miter lim="800000"/>
            <a:headEnd/>
            <a:tailEnd/>
          </a:ln>
        </p:spPr>
        <p:txBody>
          <a:bodyPr wrap="none" lIns="0" tIns="0" rIns="0" bIns="0" anchor="ctr">
            <a:prstTxWarp prst="textNoShape">
              <a:avLst/>
            </a:prstTxWarp>
            <a:spAutoFit/>
          </a:bodyPr>
          <a:lstStyle/>
          <a:p>
            <a:pPr algn="ctr"/>
            <a:r>
              <a:rPr lang="en-US" sz="1300" dirty="0"/>
              <a:t>same</a:t>
            </a:r>
          </a:p>
        </p:txBody>
      </p:sp>
      <p:cxnSp>
        <p:nvCxnSpPr>
          <p:cNvPr id="15" name="Straight Connector 14"/>
          <p:cNvCxnSpPr/>
          <p:nvPr/>
        </p:nvCxnSpPr>
        <p:spPr>
          <a:xfrm>
            <a:off x="6324600" y="1528466"/>
            <a:ext cx="1596427" cy="452734"/>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8" name="TextBox 17"/>
          <p:cNvSpPr txBox="1"/>
          <p:nvPr/>
        </p:nvSpPr>
        <p:spPr>
          <a:xfrm>
            <a:off x="7086600" y="1371600"/>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sp>
        <p:nvSpPr>
          <p:cNvPr id="32" name="Title 31"/>
          <p:cNvSpPr>
            <a:spLocks noGrp="1"/>
          </p:cNvSpPr>
          <p:nvPr>
            <p:ph type="title"/>
          </p:nvPr>
        </p:nvSpPr>
        <p:spPr/>
        <p:txBody>
          <a:bodyPr/>
          <a:lstStyle/>
          <a:p>
            <a:endParaRPr lang="en-US" dirty="0"/>
          </a:p>
        </p:txBody>
      </p:sp>
      <p:sp>
        <p:nvSpPr>
          <p:cNvPr id="20" name="TextBox 19"/>
          <p:cNvSpPr txBox="1"/>
          <p:nvPr/>
        </p:nvSpPr>
        <p:spPr>
          <a:xfrm>
            <a:off x="4617745" y="3733800"/>
            <a:ext cx="2331488"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1600" dirty="0" smtClean="0"/>
              <a:t>Blue remote -- positive</a:t>
            </a:r>
            <a:endParaRPr lang="en-US" sz="1600" dirty="0"/>
          </a:p>
        </p:txBody>
      </p:sp>
      <p:sp>
        <p:nvSpPr>
          <p:cNvPr id="25" name="TextBox 24"/>
          <p:cNvSpPr txBox="1"/>
          <p:nvPr/>
        </p:nvSpPr>
        <p:spPr>
          <a:xfrm>
            <a:off x="5077297" y="4953000"/>
            <a:ext cx="2848556"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1600" dirty="0" smtClean="0"/>
              <a:t> rubbery material -- positive</a:t>
            </a:r>
            <a:endParaRPr lang="en-US" sz="1600" dirty="0"/>
          </a:p>
        </p:txBody>
      </p:sp>
      <p:cxnSp>
        <p:nvCxnSpPr>
          <p:cNvPr id="28" name="Shape 27"/>
          <p:cNvCxnSpPr>
            <a:stCxn id="20" idx="3"/>
            <a:endCxn id="25" idx="3"/>
          </p:cNvCxnSpPr>
          <p:nvPr/>
        </p:nvCxnSpPr>
        <p:spPr>
          <a:xfrm>
            <a:off x="6949233" y="3903077"/>
            <a:ext cx="976620" cy="1219200"/>
          </a:xfrm>
          <a:prstGeom prst="bentConnector3">
            <a:avLst>
              <a:gd name="adj1" fmla="val 123407"/>
            </a:avLst>
          </a:prstGeom>
          <a:ln>
            <a:solidFill>
              <a:srgbClr val="008000"/>
            </a:solidFill>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7248974" y="4072354"/>
            <a:ext cx="1351652" cy="369332"/>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reinforcing</a:t>
            </a:r>
            <a:endParaRPr lang="en-US" dirty="0"/>
          </a:p>
        </p:txBody>
      </p:sp>
      <p:sp>
        <p:nvSpPr>
          <p:cNvPr id="17" name="TextBox 16"/>
          <p:cNvSpPr txBox="1"/>
          <p:nvPr/>
        </p:nvSpPr>
        <p:spPr>
          <a:xfrm>
            <a:off x="1524000" y="3048000"/>
            <a:ext cx="3001426" cy="400110"/>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000" b="1" i="1" dirty="0" smtClean="0"/>
              <a:t>Polarity-target pairs</a:t>
            </a:r>
            <a:endParaRPr lang="en-US" sz="2000" b="1" i="1" dirty="0"/>
          </a:p>
        </p:txBody>
      </p:sp>
      <p:sp>
        <p:nvSpPr>
          <p:cNvPr id="19" name="Slide Number Placeholder 18"/>
          <p:cNvSpPr>
            <a:spLocks noGrp="1"/>
          </p:cNvSpPr>
          <p:nvPr>
            <p:ph type="sldNum" sz="quarter" idx="15"/>
          </p:nvPr>
        </p:nvSpPr>
        <p:spPr/>
        <p:txBody>
          <a:bodyPr/>
          <a:lstStyle/>
          <a:p>
            <a:fld id="{001AEB1B-619C-E741-908C-AF8E12DD8BD8}" type="slidenum">
              <a:rPr lang="en-US" smtClean="0"/>
              <a:pPr/>
              <a:t>83</a:t>
            </a:fld>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a:t>
            </a:r>
            <a:endParaRPr lang="en-US" dirty="0"/>
          </a:p>
        </p:txBody>
      </p:sp>
      <p:sp>
        <p:nvSpPr>
          <p:cNvPr id="3" name="Content Placeholder 2"/>
          <p:cNvSpPr>
            <a:spLocks noGrp="1"/>
          </p:cNvSpPr>
          <p:nvPr>
            <p:ph sz="quarter" idx="1"/>
          </p:nvPr>
        </p:nvSpPr>
        <p:spPr/>
        <p:txBody>
          <a:bodyPr/>
          <a:lstStyle/>
          <a:p>
            <a:pPr>
              <a:buNone/>
            </a:pPr>
            <a:r>
              <a:rPr lang="en-US" dirty="0" smtClean="0"/>
              <a:t>Debate: </a:t>
            </a:r>
            <a:r>
              <a:rPr lang="en-US" dirty="0" err="1" smtClean="0"/>
              <a:t>iPhone</a:t>
            </a:r>
            <a:r>
              <a:rPr lang="en-US" dirty="0" smtClean="0"/>
              <a:t> vs. Blackberry</a:t>
            </a:r>
          </a:p>
          <a:p>
            <a:pPr>
              <a:buNone/>
            </a:pPr>
            <a:endParaRPr lang="en-US" dirty="0" smtClean="0"/>
          </a:p>
          <a:p>
            <a:pPr lvl="1">
              <a:buNone/>
            </a:pPr>
            <a:r>
              <a:rPr lang="en-US" dirty="0" smtClean="0"/>
              <a:t>iPhone of course. Blackberry is now for the senior businessmen market! The iPhone incarnate the 21st century whereas Blackberry symbolizes an outdated technology. The iPhone can reach a very diversified clientele …   </a:t>
            </a:r>
          </a:p>
          <a:p>
            <a:pPr lvl="1"/>
            <a:endParaRPr lang="en-US" dirty="0" smtClean="0"/>
          </a:p>
          <a:p>
            <a:endParaRPr lang="en-US" dirty="0"/>
          </a:p>
        </p:txBody>
      </p:sp>
      <p:sp>
        <p:nvSpPr>
          <p:cNvPr id="6" name="Rectangle 5"/>
          <p:cNvSpPr/>
          <p:nvPr/>
        </p:nvSpPr>
        <p:spPr>
          <a:xfrm>
            <a:off x="498474" y="2438400"/>
            <a:ext cx="7273926" cy="1981200"/>
          </a:xfrm>
          <a:prstGeom prst="rect">
            <a:avLst/>
          </a:prstGeom>
          <a:no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5"/>
          </p:nvPr>
        </p:nvSpPr>
        <p:spPr/>
        <p:txBody>
          <a:bodyPr/>
          <a:lstStyle/>
          <a:p>
            <a:fld id="{001AEB1B-619C-E741-908C-AF8E12DD8BD8}" type="slidenum">
              <a:rPr lang="en-US" smtClean="0"/>
              <a:pPr/>
              <a:t>84</a:t>
            </a:fld>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a:t>
            </a:r>
            <a:endParaRPr lang="en-US" dirty="0"/>
          </a:p>
        </p:txBody>
      </p:sp>
      <p:sp>
        <p:nvSpPr>
          <p:cNvPr id="3" name="Content Placeholder 2"/>
          <p:cNvSpPr>
            <a:spLocks noGrp="1"/>
          </p:cNvSpPr>
          <p:nvPr>
            <p:ph sz="quarter" idx="1"/>
          </p:nvPr>
        </p:nvSpPr>
        <p:spPr/>
        <p:txBody>
          <a:bodyPr/>
          <a:lstStyle/>
          <a:p>
            <a:pPr>
              <a:buNone/>
            </a:pPr>
            <a:r>
              <a:rPr lang="en-US" dirty="0" smtClean="0"/>
              <a:t>Debate: </a:t>
            </a:r>
            <a:r>
              <a:rPr lang="en-US" dirty="0" err="1" smtClean="0"/>
              <a:t>iPhone</a:t>
            </a:r>
            <a:r>
              <a:rPr lang="en-US" dirty="0" smtClean="0"/>
              <a:t> vs. Blackberry</a:t>
            </a:r>
          </a:p>
          <a:p>
            <a:pPr>
              <a:buNone/>
            </a:pPr>
            <a:endParaRPr lang="en-US" dirty="0" smtClean="0"/>
          </a:p>
          <a:p>
            <a:pPr lvl="1">
              <a:buNone/>
            </a:pPr>
            <a:r>
              <a:rPr lang="en-US" dirty="0" smtClean="0">
                <a:solidFill>
                  <a:srgbClr val="FF6600"/>
                </a:solidFill>
              </a:rPr>
              <a:t>iPhone of course. </a:t>
            </a:r>
            <a:r>
              <a:rPr lang="en-US" dirty="0" smtClean="0"/>
              <a:t>Blackberry is now for the senior businessmen market! </a:t>
            </a:r>
            <a:r>
              <a:rPr lang="en-US" dirty="0" smtClean="0">
                <a:solidFill>
                  <a:srgbClr val="FF6600"/>
                </a:solidFill>
              </a:rPr>
              <a:t>The iPhone incarnate the 21st century </a:t>
            </a:r>
            <a:r>
              <a:rPr lang="en-US" dirty="0" smtClean="0"/>
              <a:t>whereas Blackberry symbolizes an outdated technology. </a:t>
            </a:r>
            <a:r>
              <a:rPr lang="en-US" dirty="0" smtClean="0">
                <a:solidFill>
                  <a:srgbClr val="FF6600"/>
                </a:solidFill>
              </a:rPr>
              <a:t>The iPhone can reach a very diversified clientele</a:t>
            </a:r>
            <a:r>
              <a:rPr lang="en-US" dirty="0" smtClean="0"/>
              <a:t> …   </a:t>
            </a:r>
          </a:p>
          <a:p>
            <a:pPr lvl="1"/>
            <a:endParaRPr lang="en-US" dirty="0" smtClean="0"/>
          </a:p>
          <a:p>
            <a:endParaRPr lang="en-US" dirty="0"/>
          </a:p>
        </p:txBody>
      </p:sp>
      <p:sp>
        <p:nvSpPr>
          <p:cNvPr id="8" name="Rectangle 7"/>
          <p:cNvSpPr/>
          <p:nvPr/>
        </p:nvSpPr>
        <p:spPr>
          <a:xfrm>
            <a:off x="1447800" y="4800600"/>
            <a:ext cx="4117584" cy="400110"/>
          </a:xfrm>
          <a:prstGeom prst="rect">
            <a:avLst/>
          </a:prstGeom>
        </p:spPr>
        <p:txBody>
          <a:bodyPr wrap="none">
            <a:spAutoFit/>
          </a:bodyPr>
          <a:lstStyle/>
          <a:p>
            <a:pPr lvl="1"/>
            <a:r>
              <a:rPr lang="en-US" sz="2000" dirty="0" smtClean="0"/>
              <a:t>Arguing why their stance is correct</a:t>
            </a:r>
          </a:p>
        </p:txBody>
      </p:sp>
      <p:sp>
        <p:nvSpPr>
          <p:cNvPr id="7" name="Rectangle 6"/>
          <p:cNvSpPr/>
          <p:nvPr/>
        </p:nvSpPr>
        <p:spPr>
          <a:xfrm>
            <a:off x="498474" y="2438400"/>
            <a:ext cx="7273926" cy="1981200"/>
          </a:xfrm>
          <a:prstGeom prst="rect">
            <a:avLst/>
          </a:prstGeom>
          <a:no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5"/>
          </p:nvPr>
        </p:nvSpPr>
        <p:spPr/>
        <p:txBody>
          <a:bodyPr/>
          <a:lstStyle/>
          <a:p>
            <a:fld id="{001AEB1B-619C-E741-908C-AF8E12DD8BD8}" type="slidenum">
              <a:rPr lang="en-US" smtClean="0"/>
              <a:pPr/>
              <a:t>85</a:t>
            </a:fld>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a:t>
            </a:r>
            <a:endParaRPr lang="en-US" dirty="0"/>
          </a:p>
        </p:txBody>
      </p:sp>
      <p:sp>
        <p:nvSpPr>
          <p:cNvPr id="3" name="Content Placeholder 2"/>
          <p:cNvSpPr>
            <a:spLocks noGrp="1"/>
          </p:cNvSpPr>
          <p:nvPr>
            <p:ph sz="quarter" idx="1"/>
          </p:nvPr>
        </p:nvSpPr>
        <p:spPr/>
        <p:txBody>
          <a:bodyPr/>
          <a:lstStyle/>
          <a:p>
            <a:pPr>
              <a:buNone/>
            </a:pPr>
            <a:r>
              <a:rPr lang="en-US" dirty="0" smtClean="0"/>
              <a:t>Debate: </a:t>
            </a:r>
            <a:r>
              <a:rPr lang="en-US" dirty="0" err="1" smtClean="0"/>
              <a:t>iPhone</a:t>
            </a:r>
            <a:r>
              <a:rPr lang="en-US" dirty="0" smtClean="0"/>
              <a:t> vs. Blackberry</a:t>
            </a:r>
          </a:p>
          <a:p>
            <a:pPr>
              <a:buNone/>
            </a:pPr>
            <a:endParaRPr lang="en-US" dirty="0" smtClean="0"/>
          </a:p>
          <a:p>
            <a:pPr lvl="1">
              <a:buNone/>
            </a:pPr>
            <a:r>
              <a:rPr lang="en-US" dirty="0" smtClean="0"/>
              <a:t>iPhone of course. </a:t>
            </a:r>
            <a:r>
              <a:rPr lang="en-US" dirty="0" smtClean="0">
                <a:solidFill>
                  <a:srgbClr val="7EB606"/>
                </a:solidFill>
              </a:rPr>
              <a:t>Blackberry is now for the senior businessmen market! </a:t>
            </a:r>
            <a:r>
              <a:rPr lang="en-US" dirty="0" smtClean="0"/>
              <a:t>The iPhone incarnate the 21st century whereas </a:t>
            </a:r>
            <a:r>
              <a:rPr lang="en-US" dirty="0" smtClean="0">
                <a:solidFill>
                  <a:srgbClr val="7EB606"/>
                </a:solidFill>
              </a:rPr>
              <a:t>Blackberry symbolizes an outdated technology</a:t>
            </a:r>
            <a:r>
              <a:rPr lang="en-US" dirty="0" smtClean="0"/>
              <a:t>. The iPhone can reach a very diversified clientele …   </a:t>
            </a:r>
          </a:p>
          <a:p>
            <a:pPr lvl="1"/>
            <a:endParaRPr lang="en-US" dirty="0" smtClean="0"/>
          </a:p>
          <a:p>
            <a:endParaRPr lang="en-US" dirty="0"/>
          </a:p>
        </p:txBody>
      </p:sp>
      <p:sp>
        <p:nvSpPr>
          <p:cNvPr id="8" name="Rectangle 7"/>
          <p:cNvSpPr/>
          <p:nvPr/>
        </p:nvSpPr>
        <p:spPr>
          <a:xfrm>
            <a:off x="803274" y="4724400"/>
            <a:ext cx="6588126" cy="707886"/>
          </a:xfrm>
          <a:prstGeom prst="rect">
            <a:avLst/>
          </a:prstGeom>
        </p:spPr>
        <p:txBody>
          <a:bodyPr wrap="square">
            <a:spAutoFit/>
          </a:bodyPr>
          <a:lstStyle/>
          <a:p>
            <a:pPr lvl="1"/>
            <a:r>
              <a:rPr lang="en-US" sz="2000" i="1" dirty="0" smtClean="0"/>
              <a:t>Alternatively</a:t>
            </a:r>
            <a:r>
              <a:rPr lang="en-US" sz="2000" dirty="0" smtClean="0"/>
              <a:t>, justifying why the opposite side is not good</a:t>
            </a:r>
          </a:p>
        </p:txBody>
      </p:sp>
      <p:sp>
        <p:nvSpPr>
          <p:cNvPr id="7" name="Rectangle 6"/>
          <p:cNvSpPr/>
          <p:nvPr/>
        </p:nvSpPr>
        <p:spPr>
          <a:xfrm>
            <a:off x="498474" y="2438400"/>
            <a:ext cx="7273926" cy="1981200"/>
          </a:xfrm>
          <a:prstGeom prst="rect">
            <a:avLst/>
          </a:prstGeom>
          <a:no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5"/>
          </p:nvPr>
        </p:nvSpPr>
        <p:spPr/>
        <p:txBody>
          <a:bodyPr/>
          <a:lstStyle/>
          <a:p>
            <a:fld id="{001AEB1B-619C-E741-908C-AF8E12DD8BD8}" type="slidenum">
              <a:rPr lang="en-US" smtClean="0"/>
              <a:pPr/>
              <a:t>86</a:t>
            </a:fld>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a:t>
            </a:r>
            <a:endParaRPr lang="en-US" dirty="0"/>
          </a:p>
        </p:txBody>
      </p:sp>
      <p:sp>
        <p:nvSpPr>
          <p:cNvPr id="3" name="Content Placeholder 2"/>
          <p:cNvSpPr>
            <a:spLocks noGrp="1"/>
          </p:cNvSpPr>
          <p:nvPr>
            <p:ph sz="quarter" idx="1"/>
          </p:nvPr>
        </p:nvSpPr>
        <p:spPr/>
        <p:txBody>
          <a:bodyPr/>
          <a:lstStyle/>
          <a:p>
            <a:pPr>
              <a:buNone/>
            </a:pPr>
            <a:r>
              <a:rPr lang="en-US" dirty="0" smtClean="0"/>
              <a:t>Debate: </a:t>
            </a:r>
            <a:r>
              <a:rPr lang="en-US" dirty="0" err="1" smtClean="0"/>
              <a:t>iPhone</a:t>
            </a:r>
            <a:r>
              <a:rPr lang="en-US" dirty="0" smtClean="0"/>
              <a:t> vs. Blackberry</a:t>
            </a:r>
          </a:p>
          <a:p>
            <a:pPr>
              <a:buNone/>
            </a:pPr>
            <a:endParaRPr lang="en-US" dirty="0" smtClean="0"/>
          </a:p>
          <a:p>
            <a:pPr lvl="1">
              <a:buNone/>
            </a:pPr>
            <a:r>
              <a:rPr lang="en-US" dirty="0" smtClean="0">
                <a:solidFill>
                  <a:srgbClr val="FF6600"/>
                </a:solidFill>
              </a:rPr>
              <a:t>iPhone of course</a:t>
            </a:r>
            <a:r>
              <a:rPr lang="en-US" dirty="0" smtClean="0"/>
              <a:t>. </a:t>
            </a:r>
            <a:r>
              <a:rPr lang="en-US" dirty="0" smtClean="0">
                <a:solidFill>
                  <a:srgbClr val="7EB606"/>
                </a:solidFill>
              </a:rPr>
              <a:t>Blackberry is now for the senior businessmen market! </a:t>
            </a:r>
            <a:r>
              <a:rPr lang="en-US" dirty="0" smtClean="0">
                <a:solidFill>
                  <a:srgbClr val="FF6600"/>
                </a:solidFill>
              </a:rPr>
              <a:t>The iPhone incarnate the 21st century</a:t>
            </a:r>
            <a:r>
              <a:rPr lang="en-US" dirty="0" smtClean="0"/>
              <a:t> whereas </a:t>
            </a:r>
            <a:r>
              <a:rPr lang="en-US" dirty="0" smtClean="0">
                <a:solidFill>
                  <a:srgbClr val="7EB606"/>
                </a:solidFill>
              </a:rPr>
              <a:t>Blackberry symbolizes an outdated technology</a:t>
            </a:r>
            <a:r>
              <a:rPr lang="en-US" dirty="0" smtClean="0"/>
              <a:t>. </a:t>
            </a:r>
            <a:r>
              <a:rPr lang="en-US" dirty="0" smtClean="0">
                <a:solidFill>
                  <a:srgbClr val="FF6600"/>
                </a:solidFill>
              </a:rPr>
              <a:t>The iPhone can reach a very diversified clientele </a:t>
            </a:r>
            <a:r>
              <a:rPr lang="en-US" dirty="0" smtClean="0"/>
              <a:t>…   </a:t>
            </a:r>
          </a:p>
          <a:p>
            <a:pPr lvl="1"/>
            <a:endParaRPr lang="en-US" dirty="0" smtClean="0"/>
          </a:p>
          <a:p>
            <a:endParaRPr lang="en-US" dirty="0"/>
          </a:p>
        </p:txBody>
      </p:sp>
      <p:sp>
        <p:nvSpPr>
          <p:cNvPr id="7" name="Rectangle 6"/>
          <p:cNvSpPr/>
          <p:nvPr/>
        </p:nvSpPr>
        <p:spPr>
          <a:xfrm>
            <a:off x="498474" y="2438400"/>
            <a:ext cx="7273926" cy="1981200"/>
          </a:xfrm>
          <a:prstGeom prst="rect">
            <a:avLst/>
          </a:prstGeom>
          <a:no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Box 8"/>
          <p:cNvSpPr txBox="1"/>
          <p:nvPr/>
        </p:nvSpPr>
        <p:spPr>
          <a:xfrm>
            <a:off x="457200" y="4648200"/>
            <a:ext cx="7848600" cy="769441"/>
          </a:xfrm>
          <a:prstGeom prst="rect">
            <a:avLst/>
          </a:prstGeom>
          <a:noFill/>
        </p:spPr>
        <p:txBody>
          <a:bodyPr wrap="square" rtlCol="0">
            <a:spAutoFit/>
          </a:bodyPr>
          <a:lstStyle/>
          <a:p>
            <a:r>
              <a:rPr lang="en-US" sz="2200" dirty="0" smtClean="0">
                <a:solidFill>
                  <a:srgbClr val="FF6600"/>
                </a:solidFill>
              </a:rPr>
              <a:t>Multiple </a:t>
            </a:r>
            <a:r>
              <a:rPr lang="en-US" sz="2200" b="1" dirty="0" smtClean="0">
                <a:solidFill>
                  <a:srgbClr val="FF6600"/>
                </a:solidFill>
              </a:rPr>
              <a:t>positive </a:t>
            </a:r>
            <a:r>
              <a:rPr lang="en-US" sz="2200" dirty="0" smtClean="0">
                <a:solidFill>
                  <a:srgbClr val="FF6600"/>
                </a:solidFill>
              </a:rPr>
              <a:t>opinions toward the iPhone reinforce a pro-iPhone stance</a:t>
            </a:r>
          </a:p>
        </p:txBody>
      </p:sp>
      <p:sp>
        <p:nvSpPr>
          <p:cNvPr id="10" name="TextBox 9"/>
          <p:cNvSpPr txBox="1"/>
          <p:nvPr/>
        </p:nvSpPr>
        <p:spPr>
          <a:xfrm>
            <a:off x="457200" y="5388114"/>
            <a:ext cx="7848600" cy="769441"/>
          </a:xfrm>
          <a:prstGeom prst="rect">
            <a:avLst/>
          </a:prstGeom>
          <a:noFill/>
        </p:spPr>
        <p:txBody>
          <a:bodyPr wrap="square" rtlCol="0">
            <a:spAutoFit/>
          </a:bodyPr>
          <a:lstStyle/>
          <a:p>
            <a:r>
              <a:rPr lang="en-US" sz="2200" dirty="0" smtClean="0">
                <a:solidFill>
                  <a:srgbClr val="7EB606"/>
                </a:solidFill>
              </a:rPr>
              <a:t>Multiple </a:t>
            </a:r>
            <a:r>
              <a:rPr lang="en-US" sz="2200" b="1" dirty="0" smtClean="0">
                <a:solidFill>
                  <a:srgbClr val="7EB606"/>
                </a:solidFill>
              </a:rPr>
              <a:t>negative </a:t>
            </a:r>
            <a:r>
              <a:rPr lang="en-US" sz="2200" dirty="0" smtClean="0">
                <a:solidFill>
                  <a:srgbClr val="7EB606"/>
                </a:solidFill>
              </a:rPr>
              <a:t>opinions toward the alternative further reinforce the pro-iPhone stance</a:t>
            </a:r>
          </a:p>
        </p:txBody>
      </p:sp>
      <p:sp>
        <p:nvSpPr>
          <p:cNvPr id="11" name="Line Callout 1 10"/>
          <p:cNvSpPr/>
          <p:nvPr/>
        </p:nvSpPr>
        <p:spPr>
          <a:xfrm>
            <a:off x="6248400" y="1600200"/>
            <a:ext cx="2286000" cy="612648"/>
          </a:xfrm>
          <a:prstGeom prst="borderCallout1">
            <a:avLst>
              <a:gd name="adj1" fmla="val 18750"/>
              <a:gd name="adj2" fmla="val -8333"/>
              <a:gd name="adj3" fmla="val 125095"/>
              <a:gd name="adj4" fmla="val -5608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Side Classification: pro-iPhone stance</a:t>
            </a:r>
            <a:endParaRPr lang="en-US" dirty="0"/>
          </a:p>
        </p:txBody>
      </p:sp>
      <p:sp>
        <p:nvSpPr>
          <p:cNvPr id="12" name="Slide Number Placeholder 11"/>
          <p:cNvSpPr>
            <a:spLocks noGrp="1"/>
          </p:cNvSpPr>
          <p:nvPr>
            <p:ph type="sldNum" sz="quarter" idx="15"/>
          </p:nvPr>
        </p:nvSpPr>
        <p:spPr/>
        <p:txBody>
          <a:bodyPr/>
          <a:lstStyle/>
          <a:p>
            <a:fld id="{001AEB1B-619C-E741-908C-AF8E12DD8BD8}" type="slidenum">
              <a:rPr lang="en-US" smtClean="0"/>
              <a:pPr/>
              <a:t>87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Picture 9.png"/>
          <p:cNvPicPr>
            <a:picLocks noChangeAspect="1"/>
          </p:cNvPicPr>
          <p:nvPr/>
        </p:nvPicPr>
        <p:blipFill>
          <a:blip r:embed="rId3"/>
          <a:stretch>
            <a:fillRect/>
          </a:stretch>
        </p:blipFill>
        <p:spPr>
          <a:xfrm>
            <a:off x="0" y="375614"/>
            <a:ext cx="9144000" cy="6106771"/>
          </a:xfrm>
          <a:prstGeom prst="rect">
            <a:avLst/>
          </a:prstGeom>
        </p:spPr>
      </p:pic>
      <p:sp>
        <p:nvSpPr>
          <p:cNvPr id="7" name="TextBox 6"/>
          <p:cNvSpPr txBox="1"/>
          <p:nvPr/>
        </p:nvSpPr>
        <p:spPr>
          <a:xfrm>
            <a:off x="2434886" y="76200"/>
            <a:ext cx="3005951" cy="369332"/>
          </a:xfrm>
          <a:prstGeom prst="rect">
            <a:avLst/>
          </a:prstGeom>
          <a:noFill/>
          <a:ln>
            <a:solidFill>
              <a:schemeClr val="accent6"/>
            </a:solidFill>
          </a:ln>
        </p:spPr>
        <p:txBody>
          <a:bodyPr wrap="none" rtlCol="0">
            <a:spAutoFit/>
          </a:bodyPr>
          <a:lstStyle/>
          <a:p>
            <a:r>
              <a:rPr lang="en-US" dirty="0" smtClean="0"/>
              <a:t>http://www.convinceme.net/</a:t>
            </a:r>
            <a:endParaRPr lang="en-US" dirty="0"/>
          </a:p>
        </p:txBody>
      </p:sp>
      <p:sp>
        <p:nvSpPr>
          <p:cNvPr id="5" name="Slide Number Placeholder 4"/>
          <p:cNvSpPr>
            <a:spLocks noGrp="1"/>
          </p:cNvSpPr>
          <p:nvPr>
            <p:ph type="sldNum" sz="quarter" idx="12"/>
          </p:nvPr>
        </p:nvSpPr>
        <p:spPr/>
        <p:txBody>
          <a:bodyPr/>
          <a:lstStyle/>
          <a:p>
            <a:fld id="{001AEB1B-619C-E741-908C-AF8E12DD8BD8}" type="slidenum">
              <a:rPr lang="en-US" smtClean="0"/>
              <a:pPr/>
              <a:t>88</a:t>
            </a:fld>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Picture 9.png"/>
          <p:cNvPicPr>
            <a:picLocks noChangeAspect="1"/>
          </p:cNvPicPr>
          <p:nvPr/>
        </p:nvPicPr>
        <p:blipFill>
          <a:blip r:embed="rId3"/>
          <a:stretch>
            <a:fillRect/>
          </a:stretch>
        </p:blipFill>
        <p:spPr>
          <a:xfrm>
            <a:off x="0" y="375614"/>
            <a:ext cx="9144000" cy="6106771"/>
          </a:xfrm>
          <a:prstGeom prst="rect">
            <a:avLst/>
          </a:prstGeom>
        </p:spPr>
      </p:pic>
      <p:sp>
        <p:nvSpPr>
          <p:cNvPr id="7" name="TextBox 6"/>
          <p:cNvSpPr txBox="1"/>
          <p:nvPr/>
        </p:nvSpPr>
        <p:spPr>
          <a:xfrm>
            <a:off x="2434886" y="76200"/>
            <a:ext cx="3005951" cy="369332"/>
          </a:xfrm>
          <a:prstGeom prst="rect">
            <a:avLst/>
          </a:prstGeom>
          <a:noFill/>
        </p:spPr>
        <p:txBody>
          <a:bodyPr wrap="none" rtlCol="0">
            <a:spAutoFit/>
          </a:bodyPr>
          <a:lstStyle/>
          <a:p>
            <a:r>
              <a:rPr lang="en-US" dirty="0" smtClean="0"/>
              <a:t>http://www.convinceme.net/</a:t>
            </a:r>
            <a:endParaRPr lang="en-US" dirty="0"/>
          </a:p>
        </p:txBody>
      </p:sp>
      <p:grpSp>
        <p:nvGrpSpPr>
          <p:cNvPr id="2" name="Group 12"/>
          <p:cNvGrpSpPr/>
          <p:nvPr/>
        </p:nvGrpSpPr>
        <p:grpSpPr>
          <a:xfrm>
            <a:off x="1828800" y="3654552"/>
            <a:ext cx="6858000" cy="2441448"/>
            <a:chOff x="1828800" y="3654552"/>
            <a:chExt cx="6858000" cy="2441448"/>
          </a:xfrm>
        </p:grpSpPr>
        <p:sp>
          <p:nvSpPr>
            <p:cNvPr id="8" name="Line Callout 1 7"/>
            <p:cNvSpPr/>
            <p:nvPr/>
          </p:nvSpPr>
          <p:spPr>
            <a:xfrm>
              <a:off x="1828800" y="3654552"/>
              <a:ext cx="2286000" cy="612648"/>
            </a:xfrm>
            <a:prstGeom prst="borderCallout1">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Side Classification: pro-iPhone stance</a:t>
              </a:r>
              <a:endParaRPr lang="en-US" dirty="0"/>
            </a:p>
          </p:txBody>
        </p:sp>
        <p:sp>
          <p:nvSpPr>
            <p:cNvPr id="9" name="Line Callout 1 8"/>
            <p:cNvSpPr/>
            <p:nvPr/>
          </p:nvSpPr>
          <p:spPr>
            <a:xfrm>
              <a:off x="6019800" y="3962400"/>
              <a:ext cx="2667000" cy="612648"/>
            </a:xfrm>
            <a:prstGeom prst="borderCallout1">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Side Classification: pro-Blackberry stance</a:t>
              </a:r>
              <a:endParaRPr lang="en-US" dirty="0"/>
            </a:p>
          </p:txBody>
        </p:sp>
        <p:sp>
          <p:nvSpPr>
            <p:cNvPr id="10" name="Line Callout 1 9"/>
            <p:cNvSpPr/>
            <p:nvPr/>
          </p:nvSpPr>
          <p:spPr>
            <a:xfrm>
              <a:off x="1828800" y="5483352"/>
              <a:ext cx="2286000" cy="612648"/>
            </a:xfrm>
            <a:prstGeom prst="borderCallout1">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Side Classification: pro-iPhone stance</a:t>
              </a:r>
              <a:endParaRPr lang="en-US" dirty="0"/>
            </a:p>
          </p:txBody>
        </p:sp>
      </p:grpSp>
      <p:sp>
        <p:nvSpPr>
          <p:cNvPr id="11" name="Line Callout 1 10"/>
          <p:cNvSpPr/>
          <p:nvPr/>
        </p:nvSpPr>
        <p:spPr>
          <a:xfrm>
            <a:off x="6019800" y="914400"/>
            <a:ext cx="2133600" cy="917448"/>
          </a:xfrm>
          <a:prstGeom prst="borderCallout1">
            <a:avLst>
              <a:gd name="adj1" fmla="val 18750"/>
              <a:gd name="adj2" fmla="val -8333"/>
              <a:gd name="adj3" fmla="val 21224"/>
              <a:gd name="adj4" fmla="val -47490"/>
            </a:avLst>
          </a:prstGeom>
        </p:spPr>
        <p:style>
          <a:lnRef idx="2">
            <a:schemeClr val="accent4"/>
          </a:lnRef>
          <a:fillRef idx="1">
            <a:schemeClr val="lt1"/>
          </a:fillRef>
          <a:effectRef idx="0">
            <a:schemeClr val="accent4"/>
          </a:effectRef>
          <a:fontRef idx="minor">
            <a:schemeClr val="dk1"/>
          </a:fontRef>
        </p:style>
        <p:txBody>
          <a:bodyPr rtlCol="0" anchor="ctr"/>
          <a:lstStyle/>
          <a:p>
            <a:r>
              <a:rPr lang="en-US" dirty="0" smtClean="0"/>
              <a:t>Topics:</a:t>
            </a:r>
          </a:p>
          <a:p>
            <a:pPr marL="342900" indent="-342900">
              <a:buFont typeface="+mj-lt"/>
              <a:buAutoNum type="arabicPeriod"/>
            </a:pPr>
            <a:r>
              <a:rPr lang="en-US" dirty="0" smtClean="0"/>
              <a:t>iPhone</a:t>
            </a:r>
          </a:p>
          <a:p>
            <a:pPr marL="342900" indent="-342900">
              <a:buFont typeface="+mj-lt"/>
              <a:buAutoNum type="arabicPeriod"/>
            </a:pPr>
            <a:r>
              <a:rPr lang="en-US" dirty="0" smtClean="0"/>
              <a:t>Blackberry</a:t>
            </a:r>
            <a:endParaRPr lang="en-US" dirty="0"/>
          </a:p>
        </p:txBody>
      </p:sp>
      <p:sp>
        <p:nvSpPr>
          <p:cNvPr id="12" name="Rectangle 11"/>
          <p:cNvSpPr/>
          <p:nvPr/>
        </p:nvSpPr>
        <p:spPr>
          <a:xfrm>
            <a:off x="3505200" y="1984248"/>
            <a:ext cx="2590800" cy="83515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US" dirty="0" smtClean="0"/>
              <a:t>Sides/ Stances:</a:t>
            </a:r>
          </a:p>
          <a:p>
            <a:pPr marL="342900" indent="-342900">
              <a:buFont typeface="+mj-lt"/>
              <a:buAutoNum type="arabicPeriod"/>
            </a:pPr>
            <a:r>
              <a:rPr lang="en-US" dirty="0" smtClean="0"/>
              <a:t>Pro-iPhone</a:t>
            </a:r>
          </a:p>
          <a:p>
            <a:pPr marL="342900" indent="-342900">
              <a:buFont typeface="+mj-lt"/>
              <a:buAutoNum type="arabicPeriod"/>
            </a:pPr>
            <a:r>
              <a:rPr lang="en-US" dirty="0" smtClean="0"/>
              <a:t>Pro-Blackberry</a:t>
            </a:r>
            <a:endParaRPr lang="en-US" dirty="0"/>
          </a:p>
        </p:txBody>
      </p:sp>
      <p:sp>
        <p:nvSpPr>
          <p:cNvPr id="14" name="Rectangle 13"/>
          <p:cNvSpPr/>
          <p:nvPr/>
        </p:nvSpPr>
        <p:spPr>
          <a:xfrm>
            <a:off x="152400" y="3276600"/>
            <a:ext cx="4294094" cy="2057400"/>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accent6"/>
              </a:solidFill>
            </a:endParaRPr>
          </a:p>
        </p:txBody>
      </p:sp>
      <p:sp>
        <p:nvSpPr>
          <p:cNvPr id="15" name="Rectangle 14"/>
          <p:cNvSpPr/>
          <p:nvPr/>
        </p:nvSpPr>
        <p:spPr>
          <a:xfrm>
            <a:off x="152400" y="5486400"/>
            <a:ext cx="4294094" cy="2057400"/>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accent6"/>
              </a:solidFill>
            </a:endParaRPr>
          </a:p>
        </p:txBody>
      </p:sp>
      <p:sp>
        <p:nvSpPr>
          <p:cNvPr id="16" name="Rectangle 15"/>
          <p:cNvSpPr/>
          <p:nvPr/>
        </p:nvSpPr>
        <p:spPr>
          <a:xfrm>
            <a:off x="4545106" y="3271215"/>
            <a:ext cx="4294094" cy="3205785"/>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accent6"/>
              </a:solidFill>
            </a:endParaRPr>
          </a:p>
        </p:txBody>
      </p:sp>
      <p:sp>
        <p:nvSpPr>
          <p:cNvPr id="17" name="TextBox 16"/>
          <p:cNvSpPr txBox="1"/>
          <p:nvPr/>
        </p:nvSpPr>
        <p:spPr>
          <a:xfrm>
            <a:off x="457200" y="445532"/>
            <a:ext cx="2743200" cy="1569660"/>
          </a:xfrm>
          <a:prstGeom prst="rect">
            <a:avLst/>
          </a:prstGeom>
          <a:solidFill>
            <a:srgbClr val="FFFF00"/>
          </a:solidFill>
        </p:spPr>
        <p:txBody>
          <a:bodyPr wrap="square" rtlCol="0">
            <a:spAutoFit/>
          </a:bodyPr>
          <a:lstStyle/>
          <a:p>
            <a:r>
              <a:rPr lang="en-US" sz="2400" dirty="0" smtClean="0"/>
              <a:t>Dual-topic, </a:t>
            </a:r>
          </a:p>
          <a:p>
            <a:r>
              <a:rPr lang="en-US" sz="2400" dirty="0" smtClean="0"/>
              <a:t>Dual-sided debates regarding Named Entities</a:t>
            </a:r>
            <a:endParaRPr lang="en-US" sz="2400" dirty="0"/>
          </a:p>
        </p:txBody>
      </p:sp>
      <p:sp>
        <p:nvSpPr>
          <p:cNvPr id="18" name="Slide Number Placeholder 17"/>
          <p:cNvSpPr>
            <a:spLocks noGrp="1"/>
          </p:cNvSpPr>
          <p:nvPr>
            <p:ph type="sldNum" sz="quarter" idx="12"/>
          </p:nvPr>
        </p:nvSpPr>
        <p:spPr/>
        <p:txBody>
          <a:bodyPr/>
          <a:lstStyle/>
          <a:p>
            <a:fld id="{001AEB1B-619C-E741-908C-AF8E12DD8BD8}" type="slidenum">
              <a:rPr lang="en-US" smtClean="0"/>
              <a:pPr/>
              <a:t>89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7" grpId="0" animBg="1"/>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i="1"/>
              <a:t>Why? Information Extraction (AAAI</a:t>
            </a:r>
          </a:p>
        </p:txBody>
      </p:sp>
      <p:sp>
        <p:nvSpPr>
          <p:cNvPr id="31747" name="Rectangle 3"/>
          <p:cNvSpPr>
            <a:spLocks noGrp="1" noChangeArrowheads="1"/>
          </p:cNvSpPr>
          <p:nvPr>
            <p:ph type="body" idx="1"/>
          </p:nvPr>
        </p:nvSpPr>
        <p:spPr/>
        <p:txBody>
          <a:bodyPr/>
          <a:lstStyle/>
          <a:p>
            <a:pPr>
              <a:lnSpc>
                <a:spcPct val="90000"/>
              </a:lnSpc>
            </a:pPr>
            <a:r>
              <a:rPr lang="en-US" sz="2400">
                <a:solidFill>
                  <a:schemeClr val="tx1"/>
                </a:solidFill>
              </a:rPr>
              <a:t>Filter out false hits for Information Extraction systems</a:t>
            </a:r>
          </a:p>
          <a:p>
            <a:pPr>
              <a:lnSpc>
                <a:spcPct val="90000"/>
              </a:lnSpc>
              <a:buFont typeface="Monotype Sorts" charset="2"/>
              <a:buNone/>
            </a:pPr>
            <a:endParaRPr lang="en-US" sz="2400">
              <a:solidFill>
                <a:srgbClr val="0066FF"/>
              </a:solidFill>
            </a:endParaRPr>
          </a:p>
          <a:p>
            <a:pPr>
              <a:lnSpc>
                <a:spcPct val="90000"/>
              </a:lnSpc>
              <a:buFont typeface="Monotype Sorts" charset="2"/>
              <a:buNone/>
            </a:pPr>
            <a:r>
              <a:rPr lang="en-US" sz="2400">
                <a:solidFill>
                  <a:srgbClr val="0066FF"/>
                </a:solidFill>
              </a:rPr>
              <a:t>“</a:t>
            </a:r>
            <a:r>
              <a:rPr lang="en-US" sz="2400" b="1">
                <a:solidFill>
                  <a:srgbClr val="0066FF"/>
                </a:solidFill>
              </a:rPr>
              <a:t>The Parliament</a:t>
            </a:r>
            <a:r>
              <a:rPr lang="en-US" sz="2400">
                <a:solidFill>
                  <a:schemeClr val="tx2"/>
                </a:solidFill>
              </a:rPr>
              <a:t> </a:t>
            </a:r>
            <a:r>
              <a:rPr lang="en-US" sz="2400" u="sng">
                <a:solidFill>
                  <a:schemeClr val="tx2"/>
                </a:solidFill>
              </a:rPr>
              <a:t>exploded</a:t>
            </a:r>
            <a:r>
              <a:rPr lang="en-US" sz="2400">
                <a:solidFill>
                  <a:schemeClr val="tx2"/>
                </a:solidFill>
              </a:rPr>
              <a:t> </a:t>
            </a:r>
            <a:r>
              <a:rPr lang="en-US" sz="2400">
                <a:solidFill>
                  <a:srgbClr val="0066FF"/>
                </a:solidFill>
              </a:rPr>
              <a:t>into fury against the</a:t>
            </a:r>
          </a:p>
          <a:p>
            <a:pPr>
              <a:lnSpc>
                <a:spcPct val="90000"/>
              </a:lnSpc>
              <a:buFont typeface="Monotype Sorts" charset="2"/>
              <a:buNone/>
            </a:pPr>
            <a:r>
              <a:rPr lang="en-US" sz="2400">
                <a:solidFill>
                  <a:srgbClr val="0066FF"/>
                </a:solidFill>
              </a:rPr>
              <a:t>  government when word leaked out…”</a:t>
            </a:r>
          </a:p>
          <a:p>
            <a:pPr>
              <a:lnSpc>
                <a:spcPct val="90000"/>
              </a:lnSpc>
              <a:buFont typeface="Monotype Sorts" charset="2"/>
              <a:buNone/>
            </a:pPr>
            <a:endParaRPr lang="en-US" sz="2400">
              <a:solidFill>
                <a:srgbClr val="0066FF"/>
              </a:solidFill>
            </a:endParaRPr>
          </a:p>
          <a:p>
            <a:pPr>
              <a:lnSpc>
                <a:spcPct val="90000"/>
              </a:lnSpc>
            </a:pPr>
            <a:endParaRPr lang="en-US"/>
          </a:p>
          <a:p>
            <a:pPr>
              <a:lnSpc>
                <a:spcPct val="90000"/>
              </a:lnSpc>
              <a:buFont typeface="Monotype Sorts" charset="2"/>
              <a:buNone/>
            </a:pPr>
            <a:endParaRPr lang="en-US" sz="1800">
              <a:solidFill>
                <a:srgbClr val="990099"/>
              </a:solidFill>
            </a:endParaRPr>
          </a:p>
          <a:p>
            <a:pPr>
              <a:lnSpc>
                <a:spcPct val="90000"/>
              </a:lnSpc>
              <a:buFont typeface="Monotype Sorts" charset="2"/>
              <a:buNone/>
            </a:pPr>
            <a:endParaRPr lang="en-US" sz="1600"/>
          </a:p>
          <a:p>
            <a:pPr>
              <a:lnSpc>
                <a:spcPct val="90000"/>
              </a:lnSpc>
              <a:buFont typeface="Monotype Sorts" charset="2"/>
              <a:buNone/>
            </a:pPr>
            <a:endParaRPr lang="en-US" sz="2800"/>
          </a:p>
          <a:p>
            <a:pPr>
              <a:lnSpc>
                <a:spcPct val="90000"/>
              </a:lnSpc>
              <a:buFont typeface="Monotype Sorts" charset="2"/>
              <a:buNone/>
            </a:pPr>
            <a:endParaRPr lang="en-US" sz="2800">
              <a:solidFill>
                <a:srgbClr val="06FABA"/>
              </a:solidFill>
            </a:endParaRPr>
          </a:p>
          <a:p>
            <a:pPr>
              <a:lnSpc>
                <a:spcPct val="90000"/>
              </a:lnSpc>
              <a:buFont typeface="Monotype Sorts" charset="2"/>
              <a:buNone/>
            </a:pPr>
            <a:endParaRPr lang="en-US" sz="2800">
              <a:solidFill>
                <a:schemeClr val="tx2"/>
              </a:solidFill>
            </a:endParaRPr>
          </a:p>
        </p:txBody>
      </p:sp>
      <p:sp>
        <p:nvSpPr>
          <p:cNvPr id="31748" name="Rectangle 3"/>
          <p:cNvSpPr>
            <a:spLocks noChangeArrowheads="1"/>
          </p:cNvSpPr>
          <p:nvPr/>
        </p:nvSpPr>
        <p:spPr bwMode="auto">
          <a:xfrm>
            <a:off x="533400" y="4953000"/>
            <a:ext cx="4572000" cy="623248"/>
          </a:xfrm>
          <a:prstGeom prst="rect">
            <a:avLst/>
          </a:prstGeom>
          <a:noFill/>
          <a:ln w="9525">
            <a:noFill/>
            <a:miter lim="800000"/>
            <a:headEnd/>
            <a:tailEnd/>
          </a:ln>
        </p:spPr>
        <p:txBody>
          <a:bodyPr>
            <a:prstTxWarp prst="textNoShape">
              <a:avLst/>
            </a:prstTxWarp>
            <a:spAutoFit/>
          </a:bodyPr>
          <a:lstStyle/>
          <a:p>
            <a:pPr>
              <a:lnSpc>
                <a:spcPct val="90000"/>
              </a:lnSpc>
              <a:buFont typeface="Monotype Sorts" charset="2"/>
              <a:buNone/>
            </a:pPr>
            <a:r>
              <a:rPr lang="en-US" dirty="0" err="1">
                <a:solidFill>
                  <a:srgbClr val="990099"/>
                </a:solidFill>
              </a:rPr>
              <a:t>Riloff</a:t>
            </a:r>
            <a:r>
              <a:rPr lang="en-US" dirty="0">
                <a:solidFill>
                  <a:srgbClr val="990099"/>
                </a:solidFill>
              </a:rPr>
              <a:t>,</a:t>
            </a:r>
            <a:r>
              <a:rPr lang="en-US" sz="2000" dirty="0">
                <a:solidFill>
                  <a:srgbClr val="990099"/>
                </a:solidFill>
              </a:rPr>
              <a:t> </a:t>
            </a:r>
            <a:r>
              <a:rPr lang="en-US" dirty="0">
                <a:solidFill>
                  <a:srgbClr val="990099"/>
                </a:solidFill>
              </a:rPr>
              <a:t>Wiebe, Phillips</a:t>
            </a:r>
            <a:r>
              <a:rPr lang="en-US" dirty="0" smtClean="0">
                <a:solidFill>
                  <a:srgbClr val="990099"/>
                </a:solidFill>
              </a:rPr>
              <a:t> 2005</a:t>
            </a:r>
          </a:p>
          <a:p>
            <a:pPr>
              <a:lnSpc>
                <a:spcPct val="90000"/>
              </a:lnSpc>
              <a:buFont typeface="Monotype Sorts" charset="2"/>
              <a:buNone/>
            </a:pPr>
            <a:endParaRPr lang="en-US" dirty="0">
              <a:solidFill>
                <a:srgbClr val="990099"/>
              </a:solidFill>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Slide Number Placeholder 5"/>
          <p:cNvSpPr>
            <a:spLocks noGrp="1"/>
          </p:cNvSpPr>
          <p:nvPr>
            <p:ph type="sldNum" sz="quarter" idx="11"/>
          </p:nvPr>
        </p:nvSpPr>
        <p:spPr/>
        <p:txBody>
          <a:bodyPr/>
          <a:lstStyle/>
          <a:p>
            <a:fld id="{001AEB1B-619C-E741-908C-AF8E12DD8BD8}" type="slidenum">
              <a:rPr lang="en-US" smtClean="0"/>
              <a:pPr/>
              <a:t>90</a:t>
            </a:fld>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25" name="TextBox 24"/>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8" name="Slide Number Placeholder 7"/>
          <p:cNvSpPr>
            <a:spLocks noGrp="1"/>
          </p:cNvSpPr>
          <p:nvPr>
            <p:ph type="sldNum" sz="quarter" idx="11"/>
          </p:nvPr>
        </p:nvSpPr>
        <p:spPr/>
        <p:txBody>
          <a:bodyPr/>
          <a:lstStyle/>
          <a:p>
            <a:fld id="{001AEB1B-619C-E741-908C-AF8E12DD8BD8}" type="slidenum">
              <a:rPr lang="en-US" smtClean="0"/>
              <a:pPr/>
              <a:t>91</a:t>
            </a:fld>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cxnSp>
        <p:nvCxnSpPr>
          <p:cNvPr id="24" name="Straight Connector 23"/>
          <p:cNvCxnSpPr>
            <a:stCxn id="6" idx="2"/>
            <a:endCxn id="8" idx="0"/>
          </p:cNvCxnSpPr>
          <p:nvPr/>
        </p:nvCxnSpPr>
        <p:spPr>
          <a:xfrm rot="5400000">
            <a:off x="790192" y="2706225"/>
            <a:ext cx="736937" cy="274748"/>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9" name="Slide Number Placeholder 8"/>
          <p:cNvSpPr>
            <a:spLocks noGrp="1"/>
          </p:cNvSpPr>
          <p:nvPr>
            <p:ph type="sldNum" sz="quarter" idx="11"/>
          </p:nvPr>
        </p:nvSpPr>
        <p:spPr/>
        <p:txBody>
          <a:bodyPr/>
          <a:lstStyle/>
          <a:p>
            <a:fld id="{001AEB1B-619C-E741-908C-AF8E12DD8BD8}" type="slidenum">
              <a:rPr lang="en-US" smtClean="0"/>
              <a:pPr/>
              <a:t>92</a:t>
            </a:fld>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cxnSp>
        <p:nvCxnSpPr>
          <p:cNvPr id="24" name="Straight Connector 23"/>
          <p:cNvCxnSpPr>
            <a:stCxn id="6" idx="2"/>
            <a:endCxn id="8" idx="0"/>
          </p:cNvCxnSpPr>
          <p:nvPr/>
        </p:nvCxnSpPr>
        <p:spPr>
          <a:xfrm rot="5400000">
            <a:off x="790192" y="2706225"/>
            <a:ext cx="736937" cy="274748"/>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12" name="Slide Number Placeholder 11"/>
          <p:cNvSpPr>
            <a:spLocks noGrp="1"/>
          </p:cNvSpPr>
          <p:nvPr>
            <p:ph type="sldNum" sz="quarter" idx="11"/>
          </p:nvPr>
        </p:nvSpPr>
        <p:spPr/>
        <p:txBody>
          <a:bodyPr/>
          <a:lstStyle/>
          <a:p>
            <a:fld id="{001AEB1B-619C-E741-908C-AF8E12DD8BD8}" type="slidenum">
              <a:rPr lang="en-US" smtClean="0"/>
              <a:pPr/>
              <a:t>93</a:t>
            </a:fld>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cxnSp>
        <p:nvCxnSpPr>
          <p:cNvPr id="24" name="Straight Connector 23"/>
          <p:cNvCxnSpPr>
            <a:stCxn id="6" idx="2"/>
            <a:endCxn id="8" idx="0"/>
          </p:cNvCxnSpPr>
          <p:nvPr/>
        </p:nvCxnSpPr>
        <p:spPr>
          <a:xfrm rot="5400000">
            <a:off x="790192" y="2706225"/>
            <a:ext cx="736937" cy="274748"/>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p:spPr>
        <p:style>
          <a:lnRef idx="2">
            <a:schemeClr val="accent1"/>
          </a:lnRef>
          <a:fillRef idx="0">
            <a:schemeClr val="accent1"/>
          </a:fillRef>
          <a:effectRef idx="1">
            <a:schemeClr val="accent1"/>
          </a:effectRef>
          <a:fontRef idx="minor">
            <a:schemeClr val="tx1"/>
          </a:fontRef>
        </p:style>
      </p:cxnSp>
      <p:sp>
        <p:nvSpPr>
          <p:cNvPr id="15" name="Line Callout 1 14"/>
          <p:cNvSpPr/>
          <p:nvPr/>
        </p:nvSpPr>
        <p:spPr>
          <a:xfrm>
            <a:off x="609600" y="4572000"/>
            <a:ext cx="3352800" cy="1066800"/>
          </a:xfrm>
          <a:prstGeom prst="borderCallout1">
            <a:avLst>
              <a:gd name="adj1" fmla="val -14474"/>
              <a:gd name="adj2" fmla="val 33576"/>
              <a:gd name="adj3" fmla="val -85462"/>
              <a:gd name="adj4" fmla="val 52933"/>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t>Argue for a pro-iPhone stance via negative opinion towards the alternative target (Blackberry)</a:t>
            </a:r>
            <a:endParaRPr lang="en-US" dirty="0"/>
          </a:p>
        </p:txBody>
      </p:sp>
      <p:sp>
        <p:nvSpPr>
          <p:cNvPr id="17" name="TextBox 16"/>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14" name="Slide Number Placeholder 13"/>
          <p:cNvSpPr>
            <a:spLocks noGrp="1"/>
          </p:cNvSpPr>
          <p:nvPr>
            <p:ph type="sldNum" sz="quarter" idx="11"/>
          </p:nvPr>
        </p:nvSpPr>
        <p:spPr/>
        <p:txBody>
          <a:bodyPr/>
          <a:lstStyle/>
          <a:p>
            <a:fld id="{001AEB1B-619C-E741-908C-AF8E12DD8BD8}" type="slidenum">
              <a:rPr lang="en-US" smtClean="0"/>
              <a:pPr/>
              <a:t>94</a:t>
            </a:fld>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00400"/>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cxnSp>
        <p:nvCxnSpPr>
          <p:cNvPr id="24" name="Straight Connector 23"/>
          <p:cNvCxnSpPr>
            <a:stCxn id="6" idx="2"/>
            <a:endCxn id="8" idx="0"/>
          </p:cNvCxnSpPr>
          <p:nvPr/>
        </p:nvCxnSpPr>
        <p:spPr>
          <a:xfrm rot="5400000">
            <a:off x="790192" y="2706225"/>
            <a:ext cx="736937" cy="274748"/>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24895" y="2300494"/>
            <a:ext cx="725269" cy="1074541"/>
          </a:xfrm>
          <a:prstGeom prst="line">
            <a:avLst/>
          </a:prstGeom>
        </p:spPr>
        <p:style>
          <a:lnRef idx="2">
            <a:schemeClr val="accent1"/>
          </a:lnRef>
          <a:fillRef idx="0">
            <a:schemeClr val="accent1"/>
          </a:fillRef>
          <a:effectRef idx="1">
            <a:schemeClr val="accent1"/>
          </a:effectRef>
          <a:fontRef idx="minor">
            <a:schemeClr val="tx1"/>
          </a:fontRef>
        </p:style>
      </p:cxnSp>
      <p:sp>
        <p:nvSpPr>
          <p:cNvPr id="15" name="Line Callout 1 14"/>
          <p:cNvSpPr/>
          <p:nvPr/>
        </p:nvSpPr>
        <p:spPr>
          <a:xfrm>
            <a:off x="609600" y="4572000"/>
            <a:ext cx="3352800" cy="1066800"/>
          </a:xfrm>
          <a:prstGeom prst="borderCallout1">
            <a:avLst>
              <a:gd name="adj1" fmla="val -14474"/>
              <a:gd name="adj2" fmla="val 33576"/>
              <a:gd name="adj3" fmla="val -85462"/>
              <a:gd name="adj4" fmla="val 52933"/>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t>Argue for a pro-iPhone stance via negative opinion towards the alternative target (Blackberry)</a:t>
            </a:r>
            <a:endParaRPr lang="en-US" dirty="0"/>
          </a:p>
        </p:txBody>
      </p:sp>
      <p:sp>
        <p:nvSpPr>
          <p:cNvPr id="16" name="Line Callout 1 15"/>
          <p:cNvSpPr/>
          <p:nvPr/>
        </p:nvSpPr>
        <p:spPr>
          <a:xfrm>
            <a:off x="5410201" y="4572000"/>
            <a:ext cx="3276600" cy="1066800"/>
          </a:xfrm>
          <a:prstGeom prst="borderCallout1">
            <a:avLst>
              <a:gd name="adj1" fmla="val -14474"/>
              <a:gd name="adj2" fmla="val 33576"/>
              <a:gd name="adj3" fmla="val -86846"/>
              <a:gd name="adj4" fmla="val 70959"/>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t>Argue for a pro-blackberry stance via negative opinion towards the alternative target (iPhone)</a:t>
            </a:r>
            <a:endParaRPr lang="en-US" dirty="0"/>
          </a:p>
        </p:txBody>
      </p:sp>
      <p:sp>
        <p:nvSpPr>
          <p:cNvPr id="17" name="TextBox 16"/>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18" name="Slide Number Placeholder 17"/>
          <p:cNvSpPr>
            <a:spLocks noGrp="1"/>
          </p:cNvSpPr>
          <p:nvPr>
            <p:ph type="sldNum" sz="quarter" idx="11"/>
          </p:nvPr>
        </p:nvSpPr>
        <p:spPr/>
        <p:txBody>
          <a:bodyPr/>
          <a:lstStyle/>
          <a:p>
            <a:fld id="{001AEB1B-619C-E741-908C-AF8E12DD8BD8}" type="slidenum">
              <a:rPr lang="en-US" smtClean="0"/>
              <a:pPr/>
              <a:t>95</a:t>
            </a:fld>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cxnSp>
        <p:nvCxnSpPr>
          <p:cNvPr id="24" name="Straight Connector 23"/>
          <p:cNvCxnSpPr>
            <a:stCxn id="6" idx="2"/>
            <a:endCxn id="8" idx="0"/>
          </p:cNvCxnSpPr>
          <p:nvPr/>
        </p:nvCxnSpPr>
        <p:spPr>
          <a:xfrm rot="5400000">
            <a:off x="790192" y="2706225"/>
            <a:ext cx="736937" cy="274748"/>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1021286" y="2667000"/>
            <a:ext cx="1264714" cy="152400"/>
          </a:xfrm>
          <a:prstGeom prst="ellipse">
            <a:avLst/>
          </a:prstGeom>
          <a:noFill/>
          <a:ln>
            <a:solidFill>
              <a:srgbClr val="66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TextBox 17"/>
          <p:cNvSpPr txBox="1"/>
          <p:nvPr/>
        </p:nvSpPr>
        <p:spPr>
          <a:xfrm>
            <a:off x="197609" y="3962400"/>
            <a:ext cx="3290398" cy="646331"/>
          </a:xfrm>
          <a:prstGeom prst="rect">
            <a:avLst/>
          </a:prstGeom>
          <a:solidFill>
            <a:schemeClr val="accent3">
              <a:lumMod val="20000"/>
              <a:lumOff val="80000"/>
            </a:schemeClr>
          </a:solidFill>
          <a:ln>
            <a:solidFill>
              <a:srgbClr val="6666FF"/>
            </a:solidFill>
          </a:ln>
        </p:spPr>
        <p:txBody>
          <a:bodyPr wrap="square" rtlCol="0">
            <a:spAutoFit/>
          </a:bodyPr>
          <a:lstStyle/>
          <a:p>
            <a:r>
              <a:rPr lang="en-US" dirty="0" smtClean="0"/>
              <a:t>Topic polarity pairs that reinforce a pro-iPhone stance</a:t>
            </a:r>
            <a:endParaRPr lang="en-US" dirty="0"/>
          </a:p>
        </p:txBody>
      </p:sp>
      <p:sp>
        <p:nvSpPr>
          <p:cNvPr id="19" name="Oval 18"/>
          <p:cNvSpPr/>
          <p:nvPr/>
        </p:nvSpPr>
        <p:spPr>
          <a:xfrm>
            <a:off x="5710739" y="2590800"/>
            <a:ext cx="2046178" cy="152400"/>
          </a:xfrm>
          <a:prstGeom prst="ellipse">
            <a:avLst/>
          </a:prstGeom>
          <a:noFill/>
          <a:ln>
            <a:solidFill>
              <a:srgbClr val="66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TextBox 19"/>
          <p:cNvSpPr txBox="1"/>
          <p:nvPr/>
        </p:nvSpPr>
        <p:spPr>
          <a:xfrm>
            <a:off x="5182958" y="3962400"/>
            <a:ext cx="2894242" cy="646331"/>
          </a:xfrm>
          <a:prstGeom prst="rect">
            <a:avLst/>
          </a:prstGeom>
          <a:solidFill>
            <a:schemeClr val="accent3">
              <a:lumMod val="40000"/>
              <a:lumOff val="60000"/>
            </a:schemeClr>
          </a:solidFill>
          <a:ln>
            <a:solidFill>
              <a:srgbClr val="6666FF"/>
            </a:solidFill>
          </a:ln>
        </p:spPr>
        <p:txBody>
          <a:bodyPr wrap="none" rtlCol="0">
            <a:spAutoFit/>
          </a:bodyPr>
          <a:lstStyle/>
          <a:p>
            <a:r>
              <a:rPr lang="en-US" dirty="0" smtClean="0"/>
              <a:t>Topic polarity pairs that </a:t>
            </a:r>
          </a:p>
          <a:p>
            <a:r>
              <a:rPr lang="en-US" dirty="0" smtClean="0"/>
              <a:t>reinforce a pro-BB stance</a:t>
            </a:r>
            <a:endParaRPr lang="en-US" dirty="0"/>
          </a:p>
        </p:txBody>
      </p:sp>
      <p:sp>
        <p:nvSpPr>
          <p:cNvPr id="21" name="TextBox 20"/>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22" name="Slide Number Placeholder 21"/>
          <p:cNvSpPr>
            <a:spLocks noGrp="1"/>
          </p:cNvSpPr>
          <p:nvPr>
            <p:ph type="sldNum" sz="quarter" idx="11"/>
          </p:nvPr>
        </p:nvSpPr>
        <p:spPr/>
        <p:txBody>
          <a:bodyPr/>
          <a:lstStyle/>
          <a:p>
            <a:fld id="{001AEB1B-619C-E741-908C-AF8E12DD8BD8}" type="slidenum">
              <a:rPr lang="en-US" smtClean="0"/>
              <a:pPr/>
              <a:t>96</a:t>
            </a:fld>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1307945" cy="369332"/>
          </a:xfrm>
          <a:prstGeom prst="rect">
            <a:avLst/>
          </a:prstGeom>
          <a:noFill/>
          <a:ln>
            <a:solidFill>
              <a:schemeClr val="tx1"/>
            </a:solidFill>
          </a:ln>
        </p:spPr>
        <p:txBody>
          <a:bodyPr wrap="none" rtlCol="0">
            <a:spAutoFit/>
          </a:bodyPr>
          <a:lstStyle/>
          <a:p>
            <a:r>
              <a:rPr lang="en-US" dirty="0" smtClean="0"/>
              <a:t>Target-1 +</a:t>
            </a:r>
            <a:endParaRPr lang="en-US" dirty="0"/>
          </a:p>
        </p:txBody>
      </p:sp>
      <p:sp>
        <p:nvSpPr>
          <p:cNvPr id="13" name="TextBox 12"/>
          <p:cNvSpPr txBox="1"/>
          <p:nvPr/>
        </p:nvSpPr>
        <p:spPr>
          <a:xfrm>
            <a:off x="3505200" y="4756666"/>
            <a:ext cx="1307945" cy="369332"/>
          </a:xfrm>
          <a:prstGeom prst="rect">
            <a:avLst/>
          </a:prstGeom>
          <a:noFill/>
          <a:ln>
            <a:solidFill>
              <a:schemeClr val="tx1"/>
            </a:solidFill>
          </a:ln>
        </p:spPr>
        <p:txBody>
          <a:bodyPr wrap="none" rtlCol="0">
            <a:spAutoFit/>
          </a:bodyPr>
          <a:lstStyle/>
          <a:p>
            <a:r>
              <a:rPr lang="en-US" dirty="0" smtClean="0"/>
              <a:t>Target-2 +</a:t>
            </a:r>
            <a:endParaRPr lang="en-US" dirty="0"/>
          </a:p>
        </p:txBody>
      </p:sp>
      <p:sp>
        <p:nvSpPr>
          <p:cNvPr id="14" name="TextBox 13"/>
          <p:cNvSpPr txBox="1"/>
          <p:nvPr/>
        </p:nvSpPr>
        <p:spPr>
          <a:xfrm>
            <a:off x="6227789" y="4756666"/>
            <a:ext cx="1244940" cy="369332"/>
          </a:xfrm>
          <a:prstGeom prst="rect">
            <a:avLst/>
          </a:prstGeom>
          <a:noFill/>
          <a:ln>
            <a:solidFill>
              <a:schemeClr val="tx1"/>
            </a:solidFill>
          </a:ln>
        </p:spPr>
        <p:txBody>
          <a:bodyPr wrap="none" rtlCol="0">
            <a:spAutoFit/>
          </a:bodyPr>
          <a:lstStyle/>
          <a:p>
            <a:r>
              <a:rPr lang="en-US" dirty="0" smtClean="0"/>
              <a:t>Target-3 -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21" name="Slide Number Placeholder 20"/>
          <p:cNvSpPr>
            <a:spLocks noGrp="1"/>
          </p:cNvSpPr>
          <p:nvPr>
            <p:ph type="sldNum" sz="quarter" idx="11"/>
          </p:nvPr>
        </p:nvSpPr>
        <p:spPr/>
        <p:txBody>
          <a:bodyPr/>
          <a:lstStyle/>
          <a:p>
            <a:fld id="{001AEB1B-619C-E741-908C-AF8E12DD8BD8}" type="slidenum">
              <a:rPr lang="en-US" smtClean="0"/>
              <a:pPr/>
              <a:t>97</a:t>
            </a:fld>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mining</a:t>
            </a:r>
            <a:endParaRPr lang="en-US" dirty="0"/>
          </a:p>
        </p:txBody>
      </p:sp>
      <p:sp>
        <p:nvSpPr>
          <p:cNvPr id="6" name="TextBox 5"/>
          <p:cNvSpPr txBox="1"/>
          <p:nvPr/>
        </p:nvSpPr>
        <p:spPr>
          <a:xfrm>
            <a:off x="609600" y="1828800"/>
            <a:ext cx="1372867" cy="646331"/>
          </a:xfrm>
          <a:prstGeom prst="rect">
            <a:avLst/>
          </a:prstGeom>
          <a:noFill/>
          <a:ln>
            <a:solidFill>
              <a:schemeClr val="accent3">
                <a:lumMod val="50000"/>
              </a:schemeClr>
            </a:solidFill>
          </a:ln>
        </p:spPr>
        <p:txBody>
          <a:bodyPr wrap="none" rtlCol="0">
            <a:spAutoFit/>
          </a:bodyPr>
          <a:lstStyle/>
          <a:p>
            <a:r>
              <a:rPr lang="en-US" dirty="0" smtClean="0"/>
              <a:t>Stance-1</a:t>
            </a:r>
          </a:p>
          <a:p>
            <a:r>
              <a:rPr lang="en-US" dirty="0" smtClean="0"/>
              <a:t>Pro-iPhone</a:t>
            </a:r>
            <a:endParaRPr lang="en-US" dirty="0"/>
          </a:p>
        </p:txBody>
      </p:sp>
      <p:sp>
        <p:nvSpPr>
          <p:cNvPr id="7" name="TextBox 6"/>
          <p:cNvSpPr txBox="1"/>
          <p:nvPr/>
        </p:nvSpPr>
        <p:spPr>
          <a:xfrm>
            <a:off x="5943600" y="1828800"/>
            <a:ext cx="1813317" cy="646331"/>
          </a:xfrm>
          <a:prstGeom prst="rect">
            <a:avLst/>
          </a:prstGeom>
          <a:noFill/>
          <a:ln>
            <a:solidFill>
              <a:srgbClr val="7EB606"/>
            </a:solidFill>
          </a:ln>
        </p:spPr>
        <p:txBody>
          <a:bodyPr wrap="none" rtlCol="0">
            <a:spAutoFit/>
          </a:bodyPr>
          <a:lstStyle/>
          <a:p>
            <a:r>
              <a:rPr lang="en-US" dirty="0" smtClean="0"/>
              <a:t>Stance-1</a:t>
            </a:r>
          </a:p>
          <a:p>
            <a:r>
              <a:rPr lang="en-US" dirty="0" smtClean="0"/>
              <a:t>Pro-Blackberry</a:t>
            </a:r>
            <a:endParaRPr lang="en-US" dirty="0"/>
          </a:p>
        </p:txBody>
      </p:sp>
      <p:sp>
        <p:nvSpPr>
          <p:cNvPr id="8" name="TextBox 7"/>
          <p:cNvSpPr txBox="1"/>
          <p:nvPr/>
        </p:nvSpPr>
        <p:spPr>
          <a:xfrm>
            <a:off x="457200" y="3212068"/>
            <a:ext cx="1128171" cy="369332"/>
          </a:xfrm>
          <a:prstGeom prst="rect">
            <a:avLst/>
          </a:prstGeom>
          <a:noFill/>
          <a:ln>
            <a:solidFill>
              <a:schemeClr val="tx1"/>
            </a:solidFill>
          </a:ln>
        </p:spPr>
        <p:txBody>
          <a:bodyPr wrap="none" rtlCol="0">
            <a:spAutoFit/>
          </a:bodyPr>
          <a:lstStyle/>
          <a:p>
            <a:r>
              <a:rPr lang="en-US" dirty="0" smtClean="0"/>
              <a:t>iPhone +</a:t>
            </a:r>
            <a:endParaRPr lang="en-US" dirty="0"/>
          </a:p>
        </p:txBody>
      </p:sp>
      <p:sp>
        <p:nvSpPr>
          <p:cNvPr id="9" name="TextBox 8"/>
          <p:cNvSpPr txBox="1"/>
          <p:nvPr/>
        </p:nvSpPr>
        <p:spPr>
          <a:xfrm>
            <a:off x="1982467" y="3212068"/>
            <a:ext cx="1505415"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0" name="TextBox 9"/>
          <p:cNvSpPr txBox="1"/>
          <p:nvPr/>
        </p:nvSpPr>
        <p:spPr>
          <a:xfrm>
            <a:off x="7392217" y="3212068"/>
            <a:ext cx="1065165" cy="369332"/>
          </a:xfrm>
          <a:prstGeom prst="rect">
            <a:avLst/>
          </a:prstGeom>
          <a:noFill/>
          <a:ln>
            <a:solidFill>
              <a:schemeClr val="tx1"/>
            </a:solidFill>
          </a:ln>
        </p:spPr>
        <p:txBody>
          <a:bodyPr wrap="none" rtlCol="0">
            <a:spAutoFit/>
          </a:bodyPr>
          <a:lstStyle/>
          <a:p>
            <a:r>
              <a:rPr lang="en-US" dirty="0" smtClean="0"/>
              <a:t>iPhone -</a:t>
            </a:r>
            <a:endParaRPr lang="en-US" sz="1600" dirty="0"/>
          </a:p>
        </p:txBody>
      </p:sp>
      <p:sp>
        <p:nvSpPr>
          <p:cNvPr id="11" name="TextBox 10"/>
          <p:cNvSpPr txBox="1"/>
          <p:nvPr/>
        </p:nvSpPr>
        <p:spPr>
          <a:xfrm>
            <a:off x="4925909" y="3212068"/>
            <a:ext cx="1569660" cy="369332"/>
          </a:xfrm>
          <a:prstGeom prst="rect">
            <a:avLst/>
          </a:prstGeom>
          <a:noFill/>
          <a:ln>
            <a:solidFill>
              <a:schemeClr val="tx1"/>
            </a:solidFill>
          </a:ln>
        </p:spPr>
        <p:txBody>
          <a:bodyPr wrap="none" rtlCol="0">
            <a:spAutoFit/>
          </a:bodyPr>
          <a:lstStyle/>
          <a:p>
            <a:r>
              <a:rPr lang="en-US" dirty="0" smtClean="0"/>
              <a:t>Blackberry + </a:t>
            </a:r>
            <a:endParaRPr lang="en-US" dirty="0"/>
          </a:p>
        </p:txBody>
      </p:sp>
      <p:sp>
        <p:nvSpPr>
          <p:cNvPr id="12" name="TextBox 11"/>
          <p:cNvSpPr txBox="1"/>
          <p:nvPr/>
        </p:nvSpPr>
        <p:spPr>
          <a:xfrm>
            <a:off x="609600" y="4756666"/>
            <a:ext cx="961584" cy="369332"/>
          </a:xfrm>
          <a:prstGeom prst="rect">
            <a:avLst/>
          </a:prstGeom>
          <a:noFill/>
          <a:ln>
            <a:solidFill>
              <a:schemeClr val="tx1"/>
            </a:solidFill>
          </a:ln>
        </p:spPr>
        <p:txBody>
          <a:bodyPr wrap="none" rtlCol="0">
            <a:spAutoFit/>
          </a:bodyPr>
          <a:lstStyle/>
          <a:p>
            <a:pPr algn="r"/>
            <a:r>
              <a:rPr lang="en-US" dirty="0" smtClean="0"/>
              <a:t>Pearl +</a:t>
            </a:r>
            <a:endParaRPr lang="en-US" dirty="0"/>
          </a:p>
        </p:txBody>
      </p:sp>
      <p:sp>
        <p:nvSpPr>
          <p:cNvPr id="13" name="TextBox 12"/>
          <p:cNvSpPr txBox="1"/>
          <p:nvPr/>
        </p:nvSpPr>
        <p:spPr>
          <a:xfrm>
            <a:off x="3505200" y="4756666"/>
            <a:ext cx="1372078" cy="369332"/>
          </a:xfrm>
          <a:prstGeom prst="rect">
            <a:avLst/>
          </a:prstGeom>
          <a:noFill/>
          <a:ln>
            <a:solidFill>
              <a:schemeClr val="tx1"/>
            </a:solidFill>
          </a:ln>
        </p:spPr>
        <p:txBody>
          <a:bodyPr wrap="none" rtlCol="0">
            <a:spAutoFit/>
          </a:bodyPr>
          <a:lstStyle/>
          <a:p>
            <a:r>
              <a:rPr lang="en-US" dirty="0" smtClean="0"/>
              <a:t>keyboard +</a:t>
            </a:r>
            <a:endParaRPr lang="en-US" dirty="0"/>
          </a:p>
        </p:txBody>
      </p:sp>
      <p:sp>
        <p:nvSpPr>
          <p:cNvPr id="14" name="TextBox 13"/>
          <p:cNvSpPr txBox="1"/>
          <p:nvPr/>
        </p:nvSpPr>
        <p:spPr>
          <a:xfrm>
            <a:off x="6227789" y="4756666"/>
            <a:ext cx="1103938" cy="369332"/>
          </a:xfrm>
          <a:prstGeom prst="rect">
            <a:avLst/>
          </a:prstGeom>
          <a:noFill/>
          <a:ln>
            <a:solidFill>
              <a:schemeClr val="tx1"/>
            </a:solidFill>
          </a:ln>
        </p:spPr>
        <p:txBody>
          <a:bodyPr wrap="none" rtlCol="0">
            <a:spAutoFit/>
          </a:bodyPr>
          <a:lstStyle/>
          <a:p>
            <a:r>
              <a:rPr lang="en-US" dirty="0" smtClean="0"/>
              <a:t>battery -</a:t>
            </a:r>
            <a:endParaRPr lang="en-US" dirty="0"/>
          </a:p>
        </p:txBody>
      </p:sp>
      <p:grpSp>
        <p:nvGrpSpPr>
          <p:cNvPr id="2" name="Group 17"/>
          <p:cNvGrpSpPr/>
          <p:nvPr/>
        </p:nvGrpSpPr>
        <p:grpSpPr>
          <a:xfrm>
            <a:off x="457200" y="4572000"/>
            <a:ext cx="7848600" cy="1034534"/>
            <a:chOff x="457200" y="4343400"/>
            <a:chExt cx="7467600" cy="1447800"/>
          </a:xfrm>
        </p:grpSpPr>
        <p:sp>
          <p:nvSpPr>
            <p:cNvPr id="16" name="Rectangle 15"/>
            <p:cNvSpPr/>
            <p:nvPr/>
          </p:nvSpPr>
          <p:spPr>
            <a:xfrm>
              <a:off x="457200" y="4343400"/>
              <a:ext cx="7467600" cy="144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3714089" y="5253744"/>
              <a:ext cx="629311" cy="369332"/>
            </a:xfrm>
            <a:prstGeom prst="rect">
              <a:avLst/>
            </a:prstGeom>
            <a:noFill/>
          </p:spPr>
          <p:txBody>
            <a:bodyPr wrap="none" rtlCol="0">
              <a:spAutoFit/>
            </a:bodyPr>
            <a:lstStyle/>
            <a:p>
              <a:r>
                <a:rPr lang="en-US" dirty="0" smtClean="0"/>
                <a:t>post</a:t>
              </a:r>
              <a:endParaRPr lang="en-US" dirty="0"/>
            </a:p>
          </p:txBody>
        </p:sp>
      </p:grpSp>
      <p:cxnSp>
        <p:nvCxnSpPr>
          <p:cNvPr id="24" name="Straight Connector 23"/>
          <p:cNvCxnSpPr>
            <a:stCxn id="6" idx="2"/>
            <a:endCxn id="8" idx="0"/>
          </p:cNvCxnSpPr>
          <p:nvPr/>
        </p:nvCxnSpPr>
        <p:spPr>
          <a:xfrm rot="5400000">
            <a:off x="790192" y="2706225"/>
            <a:ext cx="736937" cy="274748"/>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6" idx="2"/>
            <a:endCxn id="9" idx="0"/>
          </p:cNvCxnSpPr>
          <p:nvPr/>
        </p:nvCxnSpPr>
        <p:spPr>
          <a:xfrm rot="16200000" flipH="1">
            <a:off x="1647136" y="2124028"/>
            <a:ext cx="736937" cy="1439141"/>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7" idx="2"/>
            <a:endCxn id="11" idx="0"/>
          </p:cNvCxnSpPr>
          <p:nvPr/>
        </p:nvCxnSpPr>
        <p:spPr>
          <a:xfrm rot="5400000">
            <a:off x="5912031" y="2273839"/>
            <a:ext cx="736937" cy="1139520"/>
          </a:xfrm>
          <a:prstGeom prst="line">
            <a:avLst/>
          </a:prstGeom>
          <a:ln w="76200" cmpd="tri"/>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7" idx="2"/>
            <a:endCxn id="10" idx="0"/>
          </p:cNvCxnSpPr>
          <p:nvPr/>
        </p:nvCxnSpPr>
        <p:spPr>
          <a:xfrm rot="16200000" flipH="1">
            <a:off x="7019061" y="2306328"/>
            <a:ext cx="736937" cy="1074541"/>
          </a:xfrm>
          <a:prstGeom prst="line">
            <a:avLst/>
          </a:prstGeom>
          <a:ln w="76200" cmpd="tri"/>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667000" y="1600200"/>
            <a:ext cx="2595582"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dirty="0" smtClean="0"/>
              <a:t>iPhone vs. Blackberry</a:t>
            </a:r>
            <a:endParaRPr lang="en-US" dirty="0"/>
          </a:p>
        </p:txBody>
      </p:sp>
      <p:sp>
        <p:nvSpPr>
          <p:cNvPr id="21" name="Slide Number Placeholder 20"/>
          <p:cNvSpPr>
            <a:spLocks noGrp="1"/>
          </p:cNvSpPr>
          <p:nvPr>
            <p:ph type="sldNum" sz="quarter" idx="11"/>
          </p:nvPr>
        </p:nvSpPr>
        <p:spPr/>
        <p:txBody>
          <a:bodyPr/>
          <a:lstStyle/>
          <a:p>
            <a:fld id="{001AEB1B-619C-E741-908C-AF8E12DD8BD8}" type="slidenum">
              <a:rPr lang="en-US" smtClean="0"/>
              <a:pPr/>
              <a:t>98</a:t>
            </a:fld>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6200" y="228600"/>
            <a:ext cx="7467600" cy="914400"/>
          </a:xfrm>
        </p:spPr>
        <p:txBody>
          <a:bodyPr lIns="91440" tIns="45720" rIns="91440" bIns="45720" anchor="ctr">
            <a:normAutofit fontScale="90000"/>
          </a:bodyPr>
          <a:lstStyle/>
          <a:p>
            <a:r>
              <a:rPr lang="en-US" sz="3200" dirty="0" smtClean="0"/>
              <a:t>Debate topics are evoked in a variety of ways</a:t>
            </a:r>
            <a:endParaRPr lang="en-US" sz="3200" dirty="0"/>
          </a:p>
        </p:txBody>
      </p:sp>
      <p:sp>
        <p:nvSpPr>
          <p:cNvPr id="5" name="Content Placeholder 2"/>
          <p:cNvSpPr txBox="1">
            <a:spLocks/>
          </p:cNvSpPr>
          <p:nvPr/>
        </p:nvSpPr>
        <p:spPr>
          <a:xfrm>
            <a:off x="609600" y="1600200"/>
            <a:ext cx="7467600" cy="4873625"/>
          </a:xfrm>
          <a:prstGeom prst="rect">
            <a:avLst/>
          </a:prstGeom>
        </p:spPr>
        <p:txBody>
          <a:bodyPr vert="horz" lIns="91440" tIns="45720" rIns="91440" bIns="45720">
            <a:noAutofit/>
          </a:bodyPr>
          <a:lstStyle/>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Monotype Sorts" charset="2"/>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Pro-blackberry</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Pearl</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does music and video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nicely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First, you still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can't beat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full QWERTY keyboard</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for quick, effortless typing.</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Monotype Sorts" charset="2"/>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Pro-iPhone</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Well, </a:t>
            </a:r>
            <a:r>
              <a:rPr kumimoji="0" lang="en-US" sz="2000" b="0" i="0" u="sng" strike="noStrike" kern="1200" cap="none" spc="0" normalizeH="0" baseline="0" noProof="0" dirty="0" smtClean="0">
                <a:ln>
                  <a:noFill/>
                </a:ln>
                <a:solidFill>
                  <a:schemeClr val="tx1"/>
                </a:solidFill>
                <a:effectLst/>
                <a:uLnTx/>
                <a:uFillTx/>
                <a:latin typeface="+mn-lt"/>
                <a:ea typeface="+mn-ea"/>
                <a:cs typeface="+mn-cs"/>
              </a:rPr>
              <a:t>Apple</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has always been a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well known company</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Char char=""/>
              <a:tabLst/>
              <a:defRPr/>
            </a:pPr>
            <a:r>
              <a:rPr kumimoji="0" lang="en-US" sz="2000" b="0" i="0" u="sng" strike="noStrike" kern="1200" cap="none" spc="0" normalizeH="0" baseline="0" noProof="0" dirty="0" smtClean="0">
                <a:ln>
                  <a:noFill/>
                </a:ln>
                <a:solidFill>
                  <a:schemeClr val="tx1"/>
                </a:solidFill>
                <a:effectLst/>
                <a:uLnTx/>
                <a:uFillTx/>
                <a:latin typeface="+mn-lt"/>
                <a:ea typeface="+mn-ea"/>
                <a:cs typeface="+mn-cs"/>
              </a:rPr>
              <a:t>Its MAC OS</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is also a </a:t>
            </a:r>
            <a:r>
              <a:rPr kumimoji="0" lang="en-US" sz="2000" b="0" i="0" u="none" strike="noStrike" kern="1200" cap="none" spc="0" normalizeH="0" baseline="0" noProof="0" dirty="0" smtClean="0">
                <a:ln>
                  <a:noFill/>
                </a:ln>
                <a:solidFill>
                  <a:srgbClr val="000080"/>
                </a:solidFill>
                <a:effectLst/>
                <a:uLnTx/>
                <a:uFillTx/>
                <a:latin typeface="+mn-lt"/>
                <a:ea typeface="+mn-ea"/>
                <a:cs typeface="+mn-cs"/>
              </a:rPr>
              <a:t>unique thing</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80000"/>
              </a:lnSpc>
              <a:spcBef>
                <a:spcPts val="600"/>
              </a:spcBef>
              <a:spcAft>
                <a:spcPts val="1800"/>
              </a:spcAft>
              <a:buClr>
                <a:schemeClr val="accent1"/>
              </a:buClr>
              <a:buSzPct val="70000"/>
              <a:buFont typeface="Wingdings"/>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fld id="{001AEB1B-619C-E741-908C-AF8E12DD8BD8}" type="slidenum">
              <a:rPr lang="en-US" smtClean="0"/>
              <a:pPr/>
              <a:t>99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21906</TotalTime>
  <Words>10683</Words>
  <Application>Microsoft Macintosh PowerPoint</Application>
  <PresentationFormat>On-screen Show (4:3)</PresentationFormat>
  <Paragraphs>1614</Paragraphs>
  <Slides>129</Slides>
  <Notes>113</Notes>
  <HiddenSlides>1</HiddenSlides>
  <MMClips>0</MMClips>
  <ScaleCrop>false</ScaleCrop>
  <HeadingPairs>
    <vt:vector size="4" baseType="variant">
      <vt:variant>
        <vt:lpstr>Design Template</vt:lpstr>
      </vt:variant>
      <vt:variant>
        <vt:i4>1</vt:i4>
      </vt:variant>
      <vt:variant>
        <vt:lpstr>Slide Titles</vt:lpstr>
      </vt:variant>
      <vt:variant>
        <vt:i4>129</vt:i4>
      </vt:variant>
    </vt:vector>
  </HeadingPairs>
  <TitlesOfParts>
    <vt:vector size="130" baseType="lpstr">
      <vt:lpstr>Oriel</vt:lpstr>
      <vt:lpstr>Subjectivity and Sentiment Analysis:  from Words to Discourse </vt:lpstr>
      <vt:lpstr>Burgeoning Field</vt:lpstr>
      <vt:lpstr>What is Subjectivity?</vt:lpstr>
      <vt:lpstr>Examples of Subjective Expressions</vt:lpstr>
      <vt:lpstr>Manually (human) Annotated News Data  Wilson PhD Dissertation 2008</vt:lpstr>
      <vt:lpstr>Subjectivity and Sentiment Analysis</vt:lpstr>
      <vt:lpstr>Why?</vt:lpstr>
      <vt:lpstr>Why? Opinion Question Answering</vt:lpstr>
      <vt:lpstr>Why? Information Extraction (AAAI</vt:lpstr>
      <vt:lpstr>Why? Recognizing Stances in Debates</vt:lpstr>
      <vt:lpstr>Why? Product Review Mining</vt:lpstr>
      <vt:lpstr>And Several Others…</vt:lpstr>
      <vt:lpstr>Focus</vt:lpstr>
      <vt:lpstr>Interpretation</vt:lpstr>
      <vt:lpstr>Interpretation</vt:lpstr>
      <vt:lpstr>Subjectivity Lexicons</vt:lpstr>
      <vt:lpstr>Automatically Identifying Subjective Words</vt:lpstr>
      <vt:lpstr>However…</vt:lpstr>
      <vt:lpstr>Dictionary Definitions senses</vt:lpstr>
      <vt:lpstr>Dictionary Definitions senses</vt:lpstr>
      <vt:lpstr>Senses</vt:lpstr>
      <vt:lpstr>Senses</vt:lpstr>
      <vt:lpstr>WordNet Miller 1995; Fellbaum 1998</vt:lpstr>
      <vt:lpstr>Examples </vt:lpstr>
      <vt:lpstr>Subjectivity Sense Labeling</vt:lpstr>
      <vt:lpstr>Interpretation</vt:lpstr>
      <vt:lpstr>Contextual Subjectivity Analysis</vt:lpstr>
      <vt:lpstr>Contextual Subjectivity Analysis</vt:lpstr>
      <vt:lpstr>Contextual Subjectivity Analysis</vt:lpstr>
      <vt:lpstr>Interpretation</vt:lpstr>
      <vt:lpstr>Subjectivity Tagging using WSD</vt:lpstr>
      <vt:lpstr>Subjectivity Tagging using WSD</vt:lpstr>
      <vt:lpstr>Examples </vt:lpstr>
      <vt:lpstr>Examples </vt:lpstr>
      <vt:lpstr>Subjectivity Tagging using Subjectivity WSD</vt:lpstr>
      <vt:lpstr>Subjectivity Tagging using Subjectivity WSD</vt:lpstr>
      <vt:lpstr>SWSD Akkaya, Wiebe, Mihalcea 2009</vt:lpstr>
      <vt:lpstr>SWSD in Subjectivity Tagging</vt:lpstr>
      <vt:lpstr>Sentiment Analysis using SWSD</vt:lpstr>
      <vt:lpstr>Interpretation</vt:lpstr>
      <vt:lpstr>Sentiment Analysis Wilson, Wiebe, Hoffman 2005, 2009</vt:lpstr>
      <vt:lpstr>Phrase-Level Sentiment Analysis</vt:lpstr>
      <vt:lpstr>Prior versus Contextual Polarity</vt:lpstr>
      <vt:lpstr>MPQA (Human) Polarity Annotations</vt:lpstr>
      <vt:lpstr>Contextual Interpretation</vt:lpstr>
      <vt:lpstr>Contextual Interpretation</vt:lpstr>
      <vt:lpstr>Contextual Interpretation</vt:lpstr>
      <vt:lpstr>Contextual Polarity is Complex</vt:lpstr>
      <vt:lpstr>Approach</vt:lpstr>
      <vt:lpstr>Evidence</vt:lpstr>
      <vt:lpstr>Polarity Influencers</vt:lpstr>
      <vt:lpstr>Polarity Influencers</vt:lpstr>
      <vt:lpstr>Polarity Influencers</vt:lpstr>
      <vt:lpstr>Approach</vt:lpstr>
      <vt:lpstr>Interpretation</vt:lpstr>
      <vt:lpstr>Discourse-Level Treatment</vt:lpstr>
      <vt:lpstr>Motivation: Interdependent Interpretation of Opinions </vt:lpstr>
      <vt:lpstr>Motivation: Interdependent Interpretation of Opinions </vt:lpstr>
      <vt:lpstr>Motivation: Interdependent Interpretation of Opinions </vt:lpstr>
      <vt:lpstr>Motivation: Interdependent Interpretation of Opinions </vt:lpstr>
      <vt:lpstr>Motivation: Interdependent Interpretation of Opinions </vt:lpstr>
      <vt:lpstr>Motivation:  More information about the opinion stance</vt:lpstr>
      <vt:lpstr>Motivation: More information about the opinion stance</vt:lpstr>
      <vt:lpstr>Motivation: More information about the opinion stance</vt:lpstr>
      <vt:lpstr>Motivation: More information about the opinion stance</vt:lpstr>
      <vt:lpstr>Motivation: More information about the opinion stance</vt:lpstr>
      <vt:lpstr>Motivation: More information about the opinion stance</vt:lpstr>
      <vt:lpstr>This work</vt:lpstr>
      <vt:lpstr>This work</vt:lpstr>
      <vt:lpstr>Discourse-level relations </vt:lpstr>
      <vt:lpstr>Target relations</vt:lpstr>
      <vt:lpstr>Target relations</vt:lpstr>
      <vt:lpstr>Target relations</vt:lpstr>
      <vt:lpstr>Discourse-level relations </vt:lpstr>
      <vt:lpstr>Discourse-level relations </vt:lpstr>
      <vt:lpstr>Discourse-level relations </vt:lpstr>
      <vt:lpstr>Discourse-level relations </vt:lpstr>
      <vt:lpstr>Discourse-level relations </vt:lpstr>
      <vt:lpstr>Discourse-level relations </vt:lpstr>
      <vt:lpstr>This work</vt:lpstr>
      <vt:lpstr>opinion-target pairs</vt:lpstr>
      <vt:lpstr>Slide 82</vt:lpstr>
      <vt:lpstr>Slide 83</vt:lpstr>
      <vt:lpstr>Data</vt:lpstr>
      <vt:lpstr>Data</vt:lpstr>
      <vt:lpstr>Data</vt:lpstr>
      <vt:lpstr>Data</vt:lpstr>
      <vt:lpstr>Slide 88</vt:lpstr>
      <vt:lpstr>Slide 89</vt:lpstr>
      <vt:lpstr>Web mining</vt:lpstr>
      <vt:lpstr>Web mining</vt:lpstr>
      <vt:lpstr>Web mining</vt:lpstr>
      <vt:lpstr>Web mining</vt:lpstr>
      <vt:lpstr>Web mining</vt:lpstr>
      <vt:lpstr>Web mining</vt:lpstr>
      <vt:lpstr>Web mining</vt:lpstr>
      <vt:lpstr>Web mining</vt:lpstr>
      <vt:lpstr>Web mining</vt:lpstr>
      <vt:lpstr>Debate topics are evoked in a variety of ways</vt:lpstr>
      <vt:lpstr>Slide 100</vt:lpstr>
      <vt:lpstr>Slide 101</vt:lpstr>
      <vt:lpstr>Slide 102</vt:lpstr>
      <vt:lpstr>Slide 103</vt:lpstr>
      <vt:lpstr>Slide 104</vt:lpstr>
      <vt:lpstr>Slide 105</vt:lpstr>
      <vt:lpstr>Web mining</vt:lpstr>
      <vt:lpstr>Web mining</vt:lpstr>
      <vt:lpstr>Associations with topic-polarity</vt:lpstr>
      <vt:lpstr>Methodology: Learning associations  </vt:lpstr>
      <vt:lpstr>Slide 110</vt:lpstr>
      <vt:lpstr>Slide 111</vt:lpstr>
      <vt:lpstr>From the Web mining Phase</vt:lpstr>
      <vt:lpstr>Slide 113</vt:lpstr>
      <vt:lpstr>Slide 114</vt:lpstr>
      <vt:lpstr>Non-reinforcing opinions within the post</vt:lpstr>
      <vt:lpstr>Slide 116</vt:lpstr>
      <vt:lpstr>Slide 117</vt:lpstr>
      <vt:lpstr>Slide 118</vt:lpstr>
      <vt:lpstr>Concession Handling </vt:lpstr>
      <vt:lpstr>Slide 120</vt:lpstr>
      <vt:lpstr>Slide 121</vt:lpstr>
      <vt:lpstr>Slide 122</vt:lpstr>
      <vt:lpstr>Slide 123</vt:lpstr>
      <vt:lpstr>Political and Ideological Debates</vt:lpstr>
      <vt:lpstr>Targets</vt:lpstr>
      <vt:lpstr>Opinions and Targets</vt:lpstr>
      <vt:lpstr>More variation</vt:lpstr>
      <vt:lpstr>Etc</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Supervised and Unsupervised Methods in Employing Discourse Relations for Improving Opinion Polarity Classification</dc:title>
  <dc:creator>swapna</dc:creator>
  <cp:lastModifiedBy>Janyce Wiebe</cp:lastModifiedBy>
  <cp:revision>527</cp:revision>
  <cp:lastPrinted>2009-12-02T02:29:40Z</cp:lastPrinted>
  <dcterms:created xsi:type="dcterms:W3CDTF">2010-04-02T15:26:51Z</dcterms:created>
  <dcterms:modified xsi:type="dcterms:W3CDTF">2010-04-02T16:14:13Z</dcterms:modified>
</cp:coreProperties>
</file>