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9A4AA"/>
    <a:srgbClr val="4D66C9"/>
    <a:srgbClr val="85ACAA"/>
    <a:srgbClr val="FFA800"/>
    <a:srgbClr val="B0006C"/>
    <a:srgbClr val="AC7C0D"/>
    <a:srgbClr val="34477E"/>
    <a:srgbClr val="582323"/>
    <a:srgbClr val="F3F5FA"/>
    <a:srgbClr val="CDD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58" autoAdjust="0"/>
    <p:restoredTop sz="94701" autoAdjust="0"/>
  </p:normalViewPr>
  <p:slideViewPr>
    <p:cSldViewPr snapToGrid="0" snapToObjects="1" showGuides="1">
      <p:cViewPr>
        <p:scale>
          <a:sx n="33" d="100"/>
          <a:sy n="33" d="100"/>
        </p:scale>
        <p:origin x="-512" y="2056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11/14/12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37848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548749"/>
            <a:ext cx="10058400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14027" y="5548749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14027" y="6378481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4027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14027" y="25679401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5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295353"/>
            <a:ext cx="13591277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431995"/>
            <a:ext cx="1357312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8240478"/>
            <a:ext cx="1359286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409229"/>
            <a:ext cx="135731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59508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739663"/>
            <a:ext cx="13571534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29535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431995"/>
            <a:ext cx="1357947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431995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295353"/>
            <a:ext cx="13576029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377122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8157350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845657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625887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3930311" y="20388301"/>
            <a:ext cx="13578840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10917141" y="25063837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3906858" y="17032206"/>
            <a:ext cx="13555387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3906859" y="17032206"/>
            <a:ext cx="1356969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quarter" idx="125" hasCustomPrompt="1"/>
          </p:nvPr>
        </p:nvSpPr>
        <p:spPr>
          <a:xfrm>
            <a:off x="-10408283" y="2125980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 baseline="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326880" y="25313640"/>
            <a:ext cx="7909559" cy="484011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91436" tIns="45717" rIns="91436" bIns="45717" anchor="ctr"/>
          <a:lstStyle>
            <a:lvl1pPr marL="0" indent="0" algn="ctr">
              <a:buNone/>
              <a:defRPr sz="40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0408283" y="18288001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5932593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acebook.com/pages/PosterPresentationscom/217914411419?v=app_4949752878&amp;ref=ts" TargetMode="External"/><Relationship Id="rId6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rgbClr val="34477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0600"/>
            <a:ext cx="438912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567305" y="32315729"/>
            <a:ext cx="2514600" cy="336819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4" name="TextBox 43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5" name="Rounded Rectangle 34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3" name="TextBox 32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 userDrawn="1"/>
        </p:nvSpPr>
        <p:spPr>
          <a:xfrm>
            <a:off x="922338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7691" y="5475145"/>
            <a:ext cx="20604479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2918400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3946601" y="-77485"/>
            <a:ext cx="13577436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3946601" y="17054234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3686139" y="31638625"/>
            <a:ext cx="13200441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-13946601" y="11526118"/>
            <a:ext cx="13577436" cy="8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5154504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9386670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-13892846" y="20466669"/>
            <a:ext cx="13534339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84177" y="32232601"/>
            <a:ext cx="2514600" cy="3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263" tIns="45623" rIns="91263" bIns="45623">
            <a:spAutoFit/>
          </a:bodyPr>
          <a:lstStyle/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RESEARCH POSTER PRESENTATION </a:t>
            </a:r>
            <a:r>
              <a:rPr lang="en-US" sz="5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DESIGN © </a:t>
            </a:r>
            <a:r>
              <a:rPr lang="en-US" sz="500" b="1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2012</a:t>
            </a:r>
            <a:endParaRPr lang="en-US" sz="500" b="1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  <a:p>
            <a:pPr eaLnBrk="0" hangingPunct="0"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sz="1100" b="1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www.PosterPresentations.com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222126" y="0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40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4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3200" baseline="0" dirty="0" smtClean="0">
                <a:latin typeface="Trebuchet MS" pitchFamily="34" charset="0"/>
              </a:rPr>
            </a:br>
            <a:r>
              <a:rPr lang="en-US" sz="32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40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Go to the </a:t>
            </a:r>
            <a:r>
              <a:rPr lang="en-US" sz="32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3200" baseline="0" dirty="0" smtClean="0">
                <a:latin typeface="Trebuchet MS" pitchFamily="34" charset="0"/>
              </a:rPr>
            </a:b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3200" u="sng" baseline="0" dirty="0" smtClean="0">
                <a:latin typeface="Trebuchet MS" pitchFamily="34" charset="0"/>
              </a:rPr>
              <a:t>once</a:t>
            </a:r>
            <a:r>
              <a:rPr lang="en-US" sz="32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3134780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3134780"/>
            <a:r>
              <a:rPr lang="en-US" sz="3200" dirty="0" smtClean="0">
                <a:latin typeface="Trebuchet MS" pitchFamily="34" charset="0"/>
              </a:rPr>
              <a:t>This template has four</a:t>
            </a: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different column layouts. </a:t>
            </a:r>
          </a:p>
          <a:p>
            <a:pPr defTabSz="3134780"/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your mouse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on the background and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the layout options.</a:t>
            </a:r>
            <a:endParaRPr lang="en-US" sz="3200" dirty="0" smtClean="0">
              <a:latin typeface="Trebuchet MS" pitchFamily="34" charset="0"/>
            </a:endParaRP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aseline="0" dirty="0" smtClean="0">
                <a:latin typeface="Trebuchet MS" pitchFamily="34" charset="0"/>
              </a:rPr>
              <a:t>The columns in the provided layouts are fixed and cannot be moved but advanced users can modify any layout by going to VIEW and then SLIDE MASTER.</a:t>
            </a:r>
          </a:p>
          <a:p>
            <a:pPr marL="0" marR="0" indent="0" algn="l" defTabSz="31347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TEXT: </a:t>
            </a:r>
            <a:r>
              <a:rPr lang="en-US" sz="32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PHOTOS: </a:t>
            </a:r>
            <a:r>
              <a:rPr lang="en-US" sz="32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3200" u="sng" baseline="0" dirty="0" smtClean="0">
                <a:latin typeface="Trebuchet MS" pitchFamily="34" charset="0"/>
              </a:rPr>
              <a:t>first</a:t>
            </a:r>
            <a:r>
              <a:rPr lang="en-US" sz="32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3134780"/>
            <a:r>
              <a:rPr lang="en-US" sz="3200" b="1" u="sng" baseline="0" dirty="0" smtClean="0">
                <a:latin typeface="Trebuchet MS" pitchFamily="34" charset="0"/>
              </a:rPr>
              <a:t>TABLES: </a:t>
            </a:r>
            <a:r>
              <a:rPr lang="en-US" sz="32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3200" u="sng" baseline="0" dirty="0" smtClean="0">
                <a:latin typeface="Trebuchet MS" pitchFamily="34" charset="0"/>
              </a:rPr>
              <a:t>right-click</a:t>
            </a:r>
            <a:r>
              <a:rPr lang="en-US" sz="32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3134780"/>
            <a:r>
              <a:rPr lang="en-US" sz="3200" baseline="0" dirty="0" smtClean="0">
                <a:latin typeface="Trebuchet MS" pitchFamily="34" charset="0"/>
              </a:rPr>
              <a:t>To change the color scheme of this template go to the “Design” menu and click on “Colors”. You can choose from the provide color combinations or you can create your own.</a:t>
            </a: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3134780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2000" baseline="0" dirty="0" smtClean="0">
              <a:latin typeface="Trebuchet MS" pitchFamily="34" charset="0"/>
            </a:endParaRPr>
          </a:p>
          <a:p>
            <a:pPr defTabSz="4389219"/>
            <a:endParaRPr lang="en-US" sz="2000" dirty="0" smtClean="0">
              <a:latin typeface="Trebuchet MS" pitchFamily="34" charset="0"/>
            </a:endParaRPr>
          </a:p>
          <a:p>
            <a:pPr algn="ctr"/>
            <a:endParaRPr lang="en-US" sz="20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2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200" b="1" dirty="0"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0402388" y="-19596"/>
            <a:ext cx="10050462" cy="32918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72" tIns="365741" rIns="182872" bIns="182872" rtlCol="0" anchor="t" anchorCtr="0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44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3200" b="1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This PowerPoint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2007 template produces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 36”x48” professional  poster. It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3200" baseline="0" dirty="0" smtClean="0">
                <a:latin typeface="Trebuchet MS" pitchFamily="34" charset="0"/>
              </a:rPr>
              <a:t> text, and graphics</a:t>
            </a:r>
            <a:r>
              <a:rPr lang="en-US" sz="3200" dirty="0" smtClean="0">
                <a:latin typeface="Trebuchet MS" pitchFamily="34" charset="0"/>
              </a:rPr>
              <a:t>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it to create your presentation. Then send</a:t>
            </a:r>
            <a:r>
              <a:rPr lang="en-US" sz="3200" baseline="0" dirty="0" smtClean="0">
                <a:latin typeface="Trebuchet MS" pitchFamily="34" charset="0"/>
              </a:rPr>
              <a:t> it </a:t>
            </a:r>
            <a:r>
              <a:rPr lang="en-US" sz="3200" dirty="0" smtClean="0">
                <a:latin typeface="Trebuchet MS" pitchFamily="34" charset="0"/>
              </a:rPr>
              <a:t>to </a:t>
            </a:r>
            <a:r>
              <a:rPr lang="en-US" sz="3200" b="1" dirty="0" smtClean="0">
                <a:latin typeface="Trebuchet MS" pitchFamily="34" charset="0"/>
              </a:rPr>
              <a:t>PosterPresentations.com</a:t>
            </a:r>
            <a:r>
              <a:rPr lang="en-US" sz="3200" dirty="0" smtClean="0">
                <a:latin typeface="Trebuchet MS" pitchFamily="34" charset="0"/>
              </a:rPr>
              <a:t> for premium quality, same day affordable printing.</a:t>
            </a:r>
            <a:br>
              <a:rPr lang="en-US" sz="3200" dirty="0" smtClean="0">
                <a:latin typeface="Trebuchet MS" pitchFamily="34" charset="0"/>
              </a:rPr>
            </a:br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We provide a series of </a:t>
            </a:r>
            <a:r>
              <a:rPr lang="en-US" sz="3200" b="1" dirty="0" smtClean="0">
                <a:latin typeface="Trebuchet MS" pitchFamily="34" charset="0"/>
              </a:rPr>
              <a:t>online tutorials</a:t>
            </a:r>
            <a:r>
              <a:rPr lang="en-US" sz="3200" dirty="0" smtClean="0">
                <a:latin typeface="Trebuchet MS" pitchFamily="34" charset="0"/>
              </a:rPr>
              <a:t> that will guide you through the poster design process and answer your poster production questions. 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View our online</a:t>
            </a:r>
            <a:r>
              <a:rPr lang="en-US" sz="3200" baseline="0" dirty="0" smtClean="0">
                <a:latin typeface="Trebuchet MS" pitchFamily="34" charset="0"/>
              </a:rPr>
              <a:t> tutorials at: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http://bit.ly/Poster_creation_help </a:t>
            </a:r>
            <a:r>
              <a:rPr lang="en-US" sz="3200" dirty="0" smtClean="0">
                <a:latin typeface="Trebuchet MS" pitchFamily="34" charset="0"/>
              </a:rPr>
              <a:t/>
            </a:r>
            <a:br>
              <a:rPr lang="en-US" sz="3200" dirty="0" smtClean="0">
                <a:latin typeface="Trebuchet MS" pitchFamily="34" charset="0"/>
              </a:rPr>
            </a:br>
            <a:r>
              <a:rPr lang="en-US" sz="3200" dirty="0" smtClean="0">
                <a:latin typeface="Trebuchet MS" pitchFamily="34" charset="0"/>
              </a:rPr>
              <a:t>(copy</a:t>
            </a:r>
            <a:r>
              <a:rPr lang="en-US" sz="3200" baseline="0" dirty="0" smtClean="0">
                <a:latin typeface="Trebuchet MS" pitchFamily="34" charset="0"/>
              </a:rPr>
              <a:t> and paste the link into your web browser).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For assistance and to order your printed poster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call </a:t>
            </a:r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PosterPresentations.com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at </a:t>
            </a:r>
            <a:r>
              <a:rPr lang="en-US" sz="4000" b="1" dirty="0" smtClean="0">
                <a:solidFill>
                  <a:srgbClr val="FFFF00"/>
                </a:solidFill>
                <a:latin typeface="Trebuchet MS" pitchFamily="34" charset="0"/>
              </a:rPr>
              <a:t>1.866.649.3004</a:t>
            </a: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endParaRPr lang="en-US" sz="40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3200" baseline="0" dirty="0" smtClean="0">
                <a:latin typeface="Trebuchet MS" pitchFamily="34" charset="0"/>
              </a:rPr>
              <a:t> </a:t>
            </a:r>
            <a:r>
              <a:rPr lang="en-US" sz="3200" dirty="0" smtClean="0">
                <a:latin typeface="Trebuchet MS" pitchFamily="34" charset="0"/>
              </a:rPr>
              <a:t>Drag a placeholder onto the</a:t>
            </a:r>
            <a:r>
              <a:rPr lang="en-US" sz="3200" baseline="0" dirty="0" smtClean="0">
                <a:latin typeface="Trebuchet MS" pitchFamily="34" charset="0"/>
              </a:rPr>
              <a:t> poster area,</a:t>
            </a:r>
            <a:r>
              <a:rPr lang="en-US" sz="3200" dirty="0" smtClean="0">
                <a:latin typeface="Trebuchet MS" pitchFamily="34" charset="0"/>
              </a:rPr>
              <a:t> size it, and click it to edit.</a:t>
            </a: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4389219"/>
            <a:r>
              <a:rPr lang="en-US" sz="3200" dirty="0" smtClean="0">
                <a:latin typeface="Trebuchet MS" pitchFamily="34" charset="0"/>
              </a:rPr>
              <a:t>Move</a:t>
            </a:r>
            <a:r>
              <a:rPr lang="en-US" sz="32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preformatted text placeholder to the poster to add a new body of text.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4389219"/>
            <a:r>
              <a:rPr lang="en-US" sz="32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4389219"/>
            <a:r>
              <a:rPr lang="en-US" sz="32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defTabSz="4389219"/>
            <a:endParaRPr lang="en-US" sz="3200" baseline="0" dirty="0" smtClean="0"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44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dirty="0" smtClean="0">
              <a:latin typeface="Trebuchet MS" pitchFamily="34" charset="0"/>
            </a:endParaRPr>
          </a:p>
          <a:p>
            <a:pPr algn="ctr"/>
            <a:endParaRPr lang="en-US" sz="3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4389219"/>
            <a:endParaRPr lang="en-US" sz="32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44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0370486" y="21297014"/>
            <a:ext cx="10018560" cy="777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7" rIns="91436" bIns="45717" rtlCol="0" anchor="ctr"/>
          <a:lstStyle/>
          <a:p>
            <a:pPr algn="ctr"/>
            <a:endParaRPr lang="en-US" dirty="0"/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98247" y="15525143"/>
            <a:ext cx="4741366" cy="305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42926" y="13118821"/>
            <a:ext cx="590550" cy="438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2" name="TextBox 31"/>
          <p:cNvSpPr txBox="1"/>
          <p:nvPr/>
        </p:nvSpPr>
        <p:spPr>
          <a:xfrm>
            <a:off x="44487740" y="30588807"/>
            <a:ext cx="9160286" cy="2185208"/>
          </a:xfrm>
          <a:prstGeom prst="rect">
            <a:avLst/>
          </a:prstGeom>
          <a:noFill/>
        </p:spPr>
        <p:txBody>
          <a:bodyPr wrap="square" lIns="91436" tIns="45717" rIns="91436" bIns="45717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© 2012 PosterPresentations.com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200" dirty="0" smtClean="0">
                <a:solidFill>
                  <a:schemeClr val="bg1"/>
                </a:solidFill>
              </a:rPr>
              <a:t>2117 Fourth Street ,</a:t>
            </a:r>
            <a:r>
              <a:rPr lang="en-US" sz="3200" baseline="0" dirty="0" smtClean="0">
                <a:solidFill>
                  <a:schemeClr val="bg1"/>
                </a:solidFill>
              </a:rPr>
              <a:t> Unit C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Berkeley CA 94710</a:t>
            </a:r>
            <a:br>
              <a:rPr lang="en-US" sz="3200" baseline="0" dirty="0" smtClean="0">
                <a:solidFill>
                  <a:schemeClr val="bg1"/>
                </a:solidFill>
              </a:rPr>
            </a:br>
            <a:r>
              <a:rPr lang="en-US" sz="3200" baseline="0" dirty="0" smtClean="0">
                <a:solidFill>
                  <a:schemeClr val="bg1"/>
                </a:solidFill>
              </a:rPr>
              <a:t>    </a:t>
            </a:r>
            <a:r>
              <a:rPr lang="en-US" sz="3200" b="1" baseline="0" dirty="0" smtClean="0">
                <a:solidFill>
                  <a:srgbClr val="FFFF00"/>
                </a:solidFill>
              </a:rPr>
              <a:t>posterpresenter@gmail.com</a:t>
            </a:r>
            <a:endParaRPr lang="en-US" sz="3600" b="1" dirty="0">
              <a:solidFill>
                <a:srgbClr val="FFFF0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0239857" y="31696514"/>
            <a:ext cx="9771398" cy="1090621"/>
            <a:chOff x="44242388" y="28054064"/>
            <a:chExt cx="9771398" cy="1090621"/>
          </a:xfrm>
        </p:grpSpPr>
        <p:sp>
          <p:nvSpPr>
            <p:cNvPr id="34" name="Rounded Rectangle 33"/>
            <p:cNvSpPr/>
            <p:nvPr userDrawn="1"/>
          </p:nvSpPr>
          <p:spPr>
            <a:xfrm>
              <a:off x="44242388" y="28054064"/>
              <a:ext cx="9771397" cy="1090621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5" name="Picture 7" descr="http://t2.gstatic.com/images?q=tbn:ANd9GcR4APHC6TT9w54M2zn_pvCiBxUNcspYPoVxirLRphBoJabfSvu7zw">
              <a:hlinkClick r:id="rId5"/>
            </p:cNvPr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341112" y="28126635"/>
              <a:ext cx="914400" cy="914400"/>
            </a:xfrm>
            <a:prstGeom prst="rect">
              <a:avLst/>
            </a:prstGeom>
            <a:noFill/>
          </p:spPr>
        </p:pic>
        <p:sp>
          <p:nvSpPr>
            <p:cNvPr id="36" name="TextBox 35"/>
            <p:cNvSpPr txBox="1"/>
            <p:nvPr userDrawn="1"/>
          </p:nvSpPr>
          <p:spPr>
            <a:xfrm>
              <a:off x="45342598" y="28154090"/>
              <a:ext cx="867118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solidFill>
                    <a:schemeClr val="tx2"/>
                  </a:solidFill>
                  <a:latin typeface="Trebuchet MS" pitchFamily="34" charset="0"/>
                </a:rPr>
                <a:t>Student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discounts are available on our </a:t>
              </a:r>
              <a:r>
                <a:rPr lang="en-US" sz="2600" baseline="0" dirty="0" err="1" smtClean="0">
                  <a:solidFill>
                    <a:schemeClr val="tx2"/>
                  </a:solidFill>
                  <a:latin typeface="Trebuchet MS" pitchFamily="34" charset="0"/>
                </a:rPr>
                <a:t>Facebook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page.</a:t>
              </a:r>
              <a:b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</a:b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Go to </a:t>
              </a:r>
              <a:r>
                <a:rPr lang="en-US" sz="2600" u="sng" baseline="0" dirty="0" smtClean="0">
                  <a:solidFill>
                    <a:schemeClr val="tx2"/>
                  </a:solidFill>
                  <a:latin typeface="Trebuchet MS" pitchFamily="34" charset="0"/>
                </a:rPr>
                <a:t>PosterPresentations.com</a:t>
              </a:r>
              <a:r>
                <a:rPr lang="en-US" sz="2600" baseline="0" dirty="0" smtClean="0">
                  <a:solidFill>
                    <a:schemeClr val="tx2"/>
                  </a:solidFill>
                  <a:latin typeface="Trebuchet MS" pitchFamily="34" charset="0"/>
                </a:rPr>
                <a:t> and click on the FB icon. </a:t>
              </a:r>
              <a:endParaRPr lang="en-US" sz="2600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44222126" y="30500133"/>
            <a:ext cx="10050462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-10370486" y="11582400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4254028" y="4841856"/>
            <a:ext cx="10018560" cy="1607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2918400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3194" y="5267325"/>
            <a:ext cx="20724813" cy="26736675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hyperlink" Target="mailto:cardie@cs.cornell.edu" TargetMode="External"/><Relationship Id="rId5" Type="http://schemas.openxmlformats.org/officeDocument/2006/relationships/hyperlink" Target="mailto:rada@cs.unt.edu" TargetMode="External"/><Relationship Id="rId6" Type="http://schemas.openxmlformats.org/officeDocument/2006/relationships/hyperlink" Target="mailto:wiebe@cs.pitt.edu" TargetMode="External"/><Relationship Id="rId7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468843" y="761998"/>
            <a:ext cx="10497233" cy="3327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30341" y="7240835"/>
            <a:ext cx="9009059" cy="5738565"/>
          </a:xfrm>
          <a:ln w="57150" cmpd="sng">
            <a:solidFill>
              <a:schemeClr val="tx1"/>
            </a:solidFill>
          </a:ln>
          <a:effectLst/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+mn-lt"/>
              </a:rPr>
              <a:t>     Existing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algorithms for FINE-GRAINED OPINION EXTRACTION can to some extent identify and characterize </a:t>
            </a:r>
            <a:r>
              <a:rPr lang="en-US" sz="3600" b="1" i="1" dirty="0">
                <a:solidFill>
                  <a:srgbClr val="953735"/>
                </a:solidFill>
                <a:latin typeface="+mn-lt"/>
              </a:rPr>
              <a:t>private states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in text </a:t>
            </a:r>
            <a:r>
              <a:rPr lang="en-US" sz="3600" b="1" i="1" dirty="0">
                <a:solidFill>
                  <a:schemeClr val="tx1"/>
                </a:solidFill>
                <a:latin typeface="+mn-lt"/>
              </a:rPr>
              <a:t>when they are expressed 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explicitly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.  </a:t>
            </a:r>
            <a:endParaRPr lang="en-US" sz="3600" dirty="0" smtClean="0">
              <a:solidFill>
                <a:schemeClr val="tx1"/>
              </a:solidFill>
              <a:latin typeface="+mn-lt"/>
            </a:endParaRPr>
          </a:p>
          <a:p>
            <a:endParaRPr lang="en-US" sz="3600" dirty="0">
              <a:solidFill>
                <a:schemeClr val="tx1"/>
              </a:solidFill>
              <a:latin typeface="+mn-lt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+mn-lt"/>
              </a:rPr>
              <a:t>     Similarly, existing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algorithms for </a:t>
            </a:r>
            <a:r>
              <a:rPr lang="en-US" sz="3600" b="1" dirty="0">
                <a:solidFill>
                  <a:srgbClr val="475BCD"/>
                </a:solidFill>
                <a:latin typeface="+mn-lt"/>
              </a:rPr>
              <a:t>SEMANTIC EQUIVALENCE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sz="3600" b="1" dirty="0">
                <a:solidFill>
                  <a:srgbClr val="475BCD"/>
                </a:solidFill>
                <a:latin typeface="+mn-lt"/>
              </a:rPr>
              <a:t>NOVELTY DETECTION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have focused to date on facts and event data</a:t>
            </a: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.</a:t>
            </a:r>
            <a:endParaRPr lang="en-US" sz="3600" dirty="0">
              <a:solidFill>
                <a:srgbClr val="3366FF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63599" y="5417944"/>
            <a:ext cx="10175349" cy="1015655"/>
          </a:xfrm>
          <a:solidFill>
            <a:srgbClr val="34477E"/>
          </a:solidFill>
        </p:spPr>
        <p:txBody>
          <a:bodyPr/>
          <a:lstStyle/>
          <a:p>
            <a:r>
              <a:rPr lang="en-US" sz="5400" u="none" dirty="0" smtClean="0">
                <a:solidFill>
                  <a:schemeClr val="bg1"/>
                </a:solidFill>
              </a:rPr>
              <a:t>OVERVIEW</a:t>
            </a:r>
            <a:endParaRPr lang="en-US" sz="5400" u="none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11536366" y="5417944"/>
            <a:ext cx="20720047" cy="1822891"/>
          </a:xfrm>
          <a:solidFill>
            <a:srgbClr val="34477E"/>
          </a:solidFill>
        </p:spPr>
        <p:txBody>
          <a:bodyPr/>
          <a:lstStyle/>
          <a:p>
            <a:r>
              <a:rPr lang="en-US" sz="6000" u="none" dirty="0" smtClean="0">
                <a:solidFill>
                  <a:srgbClr val="FFFFFF"/>
                </a:solidFill>
              </a:rPr>
              <a:t>HIGH-LEVEL SYSTEM ARCHITECTURE</a:t>
            </a:r>
            <a:endParaRPr lang="en-US" sz="6000" u="none" dirty="0">
              <a:solidFill>
                <a:srgbClr val="FFFFFF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>
          <a:xfrm>
            <a:off x="32914027" y="5417944"/>
            <a:ext cx="10047018" cy="1015655"/>
          </a:xfrm>
          <a:solidFill>
            <a:srgbClr val="34477E"/>
          </a:solidFill>
        </p:spPr>
        <p:txBody>
          <a:bodyPr/>
          <a:lstStyle/>
          <a:p>
            <a:r>
              <a:rPr lang="en-US" sz="5400" u="none" dirty="0" smtClean="0">
                <a:solidFill>
                  <a:srgbClr val="FFFFFF"/>
                </a:solidFill>
              </a:rPr>
              <a:t>CURRENT STATE OF THE ART</a:t>
            </a:r>
            <a:endParaRPr lang="en-US" sz="5400" u="none" dirty="0">
              <a:solidFill>
                <a:srgbClr val="FFFFFF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>
          <a:xfrm>
            <a:off x="32914027" y="6886481"/>
            <a:ext cx="10047018" cy="10766005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  <a:latin typeface="+mn-lt"/>
              </a:rPr>
              <a:t>Our existing systems can</a:t>
            </a: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endParaRPr lang="en-US" sz="3600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  Recognize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and extract explicit private states in newswire</a:t>
            </a:r>
          </a:p>
          <a:p>
            <a:pPr marL="628650" lvl="1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  </a:t>
            </a:r>
            <a:r>
              <a:rPr lang="en-US" sz="3600" dirty="0" smtClean="0">
                <a:latin typeface="+mn-lt"/>
              </a:rPr>
              <a:t>Joint </a:t>
            </a:r>
            <a:r>
              <a:rPr lang="en-US" sz="3600" dirty="0" err="1">
                <a:latin typeface="+mn-lt"/>
              </a:rPr>
              <a:t>opinion+source</a:t>
            </a:r>
            <a:r>
              <a:rPr lang="en-US" sz="3600" dirty="0">
                <a:latin typeface="+mn-lt"/>
              </a:rPr>
              <a:t> recognition:  70F </a:t>
            </a:r>
          </a:p>
          <a:p>
            <a:pPr marL="628650" lvl="1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  </a:t>
            </a:r>
            <a:r>
              <a:rPr lang="en-US" sz="3600" dirty="0" smtClean="0">
                <a:latin typeface="+mn-lt"/>
              </a:rPr>
              <a:t>Opinion </a:t>
            </a:r>
            <a:r>
              <a:rPr lang="en-US" sz="3600" dirty="0" smtClean="0">
                <a:latin typeface="+mn-lt"/>
              </a:rPr>
              <a:t>expressions: </a:t>
            </a:r>
          </a:p>
          <a:p>
            <a:pPr marL="1200122" lvl="2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  72F </a:t>
            </a:r>
            <a:r>
              <a:rPr lang="en-US" sz="3600" dirty="0">
                <a:latin typeface="+mn-lt"/>
              </a:rPr>
              <a:t>(</a:t>
            </a:r>
            <a:r>
              <a:rPr lang="en-US" sz="3600" dirty="0" smtClean="0">
                <a:latin typeface="+mn-lt"/>
              </a:rPr>
              <a:t>direct expressions)</a:t>
            </a:r>
            <a:endParaRPr lang="en-US" sz="3600" i="1" dirty="0" smtClean="0">
              <a:latin typeface="+mn-lt"/>
            </a:endParaRPr>
          </a:p>
          <a:p>
            <a:pPr marL="1028672" lvl="2" indent="0">
              <a:buNone/>
            </a:pPr>
            <a:r>
              <a:rPr lang="en-US" sz="3600" i="1" dirty="0" smtClean="0">
                <a:latin typeface="+mn-lt"/>
              </a:rPr>
              <a:t>The congressman </a:t>
            </a:r>
            <a:r>
              <a:rPr lang="en-US" sz="3600" b="1" i="1" dirty="0" smtClean="0">
                <a:solidFill>
                  <a:srgbClr val="4D66C9"/>
                </a:solidFill>
                <a:latin typeface="+mn-lt"/>
              </a:rPr>
              <a:t>criticized</a:t>
            </a:r>
            <a:r>
              <a:rPr lang="en-US" sz="3600" i="1" dirty="0" smtClean="0">
                <a:solidFill>
                  <a:srgbClr val="4D66C9"/>
                </a:solidFill>
                <a:latin typeface="+mn-lt"/>
              </a:rPr>
              <a:t> </a:t>
            </a:r>
            <a:r>
              <a:rPr lang="en-US" sz="3600" i="1" dirty="0" err="1" smtClean="0">
                <a:latin typeface="+mn-lt"/>
              </a:rPr>
              <a:t>Obamacare</a:t>
            </a:r>
            <a:r>
              <a:rPr lang="en-US" sz="3600" i="1" dirty="0" smtClean="0">
                <a:latin typeface="+mn-lt"/>
              </a:rPr>
              <a:t>.</a:t>
            </a:r>
          </a:p>
          <a:p>
            <a:pPr marL="1200122" lvl="2" indent="-171450">
              <a:buFont typeface="Arial"/>
              <a:buChar char="•"/>
            </a:pPr>
            <a:r>
              <a:rPr lang="en-US" sz="3600" dirty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 66F </a:t>
            </a:r>
            <a:r>
              <a:rPr lang="en-US" sz="3600" dirty="0">
                <a:latin typeface="+mn-lt"/>
              </a:rPr>
              <a:t>(</a:t>
            </a:r>
            <a:r>
              <a:rPr lang="en-US" sz="3600" dirty="0" smtClean="0">
                <a:latin typeface="+mn-lt"/>
              </a:rPr>
              <a:t>indirect expressions)</a:t>
            </a:r>
          </a:p>
          <a:p>
            <a:pPr marL="1028672" lvl="2" indent="0">
              <a:buNone/>
            </a:pPr>
            <a:r>
              <a:rPr lang="en-US" sz="3600" i="1" dirty="0" smtClean="0">
                <a:latin typeface="+mn-lt"/>
              </a:rPr>
              <a:t>They ignored the </a:t>
            </a:r>
            <a:r>
              <a:rPr lang="en-US" sz="3600" b="1" i="1" dirty="0" smtClean="0">
                <a:solidFill>
                  <a:srgbClr val="4D66C9"/>
                </a:solidFill>
                <a:latin typeface="+mn-lt"/>
              </a:rPr>
              <a:t>unreasonable</a:t>
            </a:r>
            <a:r>
              <a:rPr lang="en-US" sz="3600" i="1" dirty="0" smtClean="0">
                <a:latin typeface="+mn-lt"/>
              </a:rPr>
              <a:t> customer.</a:t>
            </a:r>
            <a:r>
              <a:rPr lang="en-US" sz="3600" dirty="0" smtClean="0">
                <a:latin typeface="+mn-lt"/>
              </a:rPr>
              <a:t> </a:t>
            </a:r>
            <a:endParaRPr lang="en-US" sz="3600" dirty="0">
              <a:latin typeface="+mn-lt"/>
            </a:endParaRPr>
          </a:p>
          <a:p>
            <a:pPr marL="628650" lvl="1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  </a:t>
            </a:r>
            <a:r>
              <a:rPr lang="en-US" sz="3600" dirty="0" smtClean="0">
                <a:latin typeface="+mn-lt"/>
              </a:rPr>
              <a:t>Contextual </a:t>
            </a:r>
            <a:r>
              <a:rPr lang="en-US" sz="3600" dirty="0">
                <a:latin typeface="+mn-lt"/>
              </a:rPr>
              <a:t>polarity given polar word: </a:t>
            </a:r>
            <a:endParaRPr lang="en-US" sz="3600" dirty="0" smtClean="0">
              <a:latin typeface="+mn-lt"/>
            </a:endParaRPr>
          </a:p>
          <a:p>
            <a:pPr marL="1200122" lvl="2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78% accuracy</a:t>
            </a:r>
          </a:p>
          <a:p>
            <a:pPr marL="1200122" lvl="2" indent="-171450">
              <a:buFont typeface="Arial"/>
              <a:buChar char="•"/>
            </a:pPr>
            <a:endParaRPr lang="en-US" sz="3600" dirty="0">
              <a:latin typeface="+mn-lt"/>
            </a:endParaRPr>
          </a:p>
          <a:p>
            <a:pPr marL="171450" indent="-17145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+mn-lt"/>
              </a:rPr>
              <a:t>   Identify 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semantic relatedness between texts using lexical matching approaches</a:t>
            </a:r>
          </a:p>
          <a:p>
            <a:pPr marL="628650" lvl="1" indent="-171450">
              <a:buFont typeface="Arial"/>
              <a:buChar char="•"/>
            </a:pPr>
            <a:r>
              <a:rPr lang="en-US" sz="3600" dirty="0" smtClean="0">
                <a:latin typeface="+mn-lt"/>
              </a:rPr>
              <a:t>   </a:t>
            </a:r>
            <a:r>
              <a:rPr lang="en-US" sz="3600" dirty="0" err="1" smtClean="0">
                <a:latin typeface="+mn-lt"/>
              </a:rPr>
              <a:t>Senseval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2012: 0.61 </a:t>
            </a:r>
            <a:r>
              <a:rPr lang="en-US" sz="3600" dirty="0" smtClean="0">
                <a:latin typeface="+mn-lt"/>
              </a:rPr>
              <a:t>Pearson</a:t>
            </a:r>
            <a:endParaRPr lang="en-US" sz="3600" dirty="0">
              <a:latin typeface="+mn-lt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>
          <a:xfrm>
            <a:off x="32914027" y="19241356"/>
            <a:ext cx="10047018" cy="1015655"/>
          </a:xfrm>
          <a:solidFill>
            <a:srgbClr val="34477E"/>
          </a:solidFill>
        </p:spPr>
        <p:txBody>
          <a:bodyPr/>
          <a:lstStyle/>
          <a:p>
            <a:r>
              <a:rPr lang="en-US" sz="5400" u="none" dirty="0" smtClean="0">
                <a:solidFill>
                  <a:schemeClr val="bg1"/>
                </a:solidFill>
              </a:rPr>
              <a:t>EXPECTED IMPACT</a:t>
            </a:r>
            <a:endParaRPr lang="en-US" sz="5400" u="none" dirty="0">
              <a:solidFill>
                <a:schemeClr val="bg1"/>
              </a:solidFill>
            </a:endParaRPr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51"/>
          </p:nvPr>
        </p:nvSpPr>
        <p:spPr>
          <a:xfrm>
            <a:off x="317475" y="3308246"/>
            <a:ext cx="31998968" cy="128016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Claire Cardie (Cornell)	</a:t>
            </a:r>
            <a:r>
              <a:rPr lang="en-US" sz="6000" dirty="0" err="1" smtClean="0"/>
              <a:t>Rada</a:t>
            </a:r>
            <a:r>
              <a:rPr lang="en-US" sz="6000" dirty="0" smtClean="0"/>
              <a:t> </a:t>
            </a:r>
            <a:r>
              <a:rPr lang="en-US" sz="6000" dirty="0" err="1" smtClean="0"/>
              <a:t>Mihalcea</a:t>
            </a:r>
            <a:r>
              <a:rPr lang="en-US" sz="6000" dirty="0" smtClean="0"/>
              <a:t> (UNT)	</a:t>
            </a:r>
            <a:r>
              <a:rPr lang="en-US" sz="6000" dirty="0" err="1" smtClean="0"/>
              <a:t>Janyce</a:t>
            </a:r>
            <a:r>
              <a:rPr lang="en-US" sz="6000" dirty="0" smtClean="0"/>
              <a:t> </a:t>
            </a:r>
            <a:r>
              <a:rPr lang="en-US" sz="6000" dirty="0" err="1" smtClean="0"/>
              <a:t>Wiebe</a:t>
            </a:r>
            <a:r>
              <a:rPr lang="en-US" sz="6000" dirty="0" smtClean="0"/>
              <a:t> (Pittsburgh)</a:t>
            </a:r>
            <a:endParaRPr lang="en-US" sz="6000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53"/>
          </p:nvPr>
        </p:nvSpPr>
        <p:spPr>
          <a:xfrm>
            <a:off x="308245" y="686061"/>
            <a:ext cx="31998968" cy="1637973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10600" baseline="30000" dirty="0"/>
              <a:t>Uncovering Motivations, Stances and </a:t>
            </a:r>
            <a:r>
              <a:rPr lang="en-US" sz="10600" baseline="30000" dirty="0" smtClean="0"/>
              <a:t>Anomalies</a:t>
            </a:r>
            <a:r>
              <a:rPr lang="en-US" sz="10600" dirty="0"/>
              <a:t> </a:t>
            </a:r>
            <a:endParaRPr lang="en-US" sz="10600" dirty="0" smtClean="0"/>
          </a:p>
          <a:p>
            <a:pPr>
              <a:lnSpc>
                <a:spcPct val="70000"/>
              </a:lnSpc>
            </a:pPr>
            <a:r>
              <a:rPr lang="en-US" sz="10600" baseline="30000" dirty="0" smtClean="0"/>
              <a:t>Through </a:t>
            </a:r>
            <a:r>
              <a:rPr lang="en-US" sz="10600" baseline="30000" dirty="0"/>
              <a:t>Private-State Recognition and </a:t>
            </a:r>
            <a:r>
              <a:rPr lang="en-US" sz="10600" baseline="30000" dirty="0" smtClean="0"/>
              <a:t>Interpretation</a:t>
            </a:r>
            <a:endParaRPr lang="en-US" sz="10600" dirty="0"/>
          </a:p>
        </p:txBody>
      </p:sp>
      <p:sp>
        <p:nvSpPr>
          <p:cNvPr id="58" name="Picture Placeholder 3"/>
          <p:cNvSpPr txBox="1">
            <a:spLocks/>
          </p:cNvSpPr>
          <p:nvPr/>
        </p:nvSpPr>
        <p:spPr>
          <a:xfrm>
            <a:off x="39877834" y="396928"/>
            <a:ext cx="4013366" cy="4314757"/>
          </a:xfrm>
          <a:prstGeom prst="rect">
            <a:avLst/>
          </a:prstGeom>
        </p:spPr>
      </p:sp>
      <p:sp>
        <p:nvSpPr>
          <p:cNvPr id="59" name="Picture Placeholder 4"/>
          <p:cNvSpPr txBox="1">
            <a:spLocks/>
          </p:cNvSpPr>
          <p:nvPr/>
        </p:nvSpPr>
        <p:spPr>
          <a:xfrm>
            <a:off x="39811620" y="305043"/>
            <a:ext cx="3748948" cy="4314756"/>
          </a:xfrm>
          <a:prstGeom prst="rect">
            <a:avLst/>
          </a:prstGeom>
        </p:spPr>
      </p:sp>
      <p:sp>
        <p:nvSpPr>
          <p:cNvPr id="60" name="Picture Placeholder 4"/>
          <p:cNvSpPr txBox="1">
            <a:spLocks/>
          </p:cNvSpPr>
          <p:nvPr/>
        </p:nvSpPr>
        <p:spPr>
          <a:xfrm>
            <a:off x="32468843" y="501751"/>
            <a:ext cx="3748948" cy="4314756"/>
          </a:xfrm>
          <a:prstGeom prst="rect">
            <a:avLst/>
          </a:prstGeom>
        </p:spPr>
      </p:sp>
      <p:sp>
        <p:nvSpPr>
          <p:cNvPr id="62" name="Picture Placeholder 4"/>
          <p:cNvSpPr txBox="1">
            <a:spLocks/>
          </p:cNvSpPr>
          <p:nvPr/>
        </p:nvSpPr>
        <p:spPr>
          <a:xfrm>
            <a:off x="39811620" y="269923"/>
            <a:ext cx="3748948" cy="4314756"/>
          </a:xfrm>
          <a:prstGeom prst="rect">
            <a:avLst/>
          </a:prstGeom>
        </p:spPr>
      </p:sp>
      <p:sp>
        <p:nvSpPr>
          <p:cNvPr id="63" name="Picture Placeholder 3"/>
          <p:cNvSpPr txBox="1">
            <a:spLocks/>
          </p:cNvSpPr>
          <p:nvPr/>
        </p:nvSpPr>
        <p:spPr>
          <a:xfrm>
            <a:off x="39877834" y="290805"/>
            <a:ext cx="3682734" cy="4263894"/>
          </a:xfrm>
          <a:prstGeom prst="rect">
            <a:avLst/>
          </a:prstGeom>
        </p:spPr>
      </p:sp>
      <p:sp>
        <p:nvSpPr>
          <p:cNvPr id="64" name="Picture Placeholder 3"/>
          <p:cNvSpPr txBox="1">
            <a:spLocks/>
          </p:cNvSpPr>
          <p:nvPr/>
        </p:nvSpPr>
        <p:spPr>
          <a:xfrm>
            <a:off x="40170380" y="269923"/>
            <a:ext cx="3682734" cy="4263894"/>
          </a:xfrm>
          <a:prstGeom prst="rect">
            <a:avLst/>
          </a:prstGeom>
        </p:spPr>
      </p:sp>
      <p:sp>
        <p:nvSpPr>
          <p:cNvPr id="65" name="Picture Placeholder 4"/>
          <p:cNvSpPr txBox="1">
            <a:spLocks/>
          </p:cNvSpPr>
          <p:nvPr/>
        </p:nvSpPr>
        <p:spPr>
          <a:xfrm>
            <a:off x="39877834" y="295391"/>
            <a:ext cx="3748948" cy="4314756"/>
          </a:xfrm>
          <a:prstGeom prst="rect">
            <a:avLst/>
          </a:prstGeom>
        </p:spPr>
      </p:sp>
      <p:sp>
        <p:nvSpPr>
          <p:cNvPr id="66" name="Picture Placeholder 4"/>
          <p:cNvSpPr txBox="1">
            <a:spLocks/>
          </p:cNvSpPr>
          <p:nvPr/>
        </p:nvSpPr>
        <p:spPr>
          <a:xfrm>
            <a:off x="39877834" y="400213"/>
            <a:ext cx="3748948" cy="4314756"/>
          </a:xfrm>
          <a:prstGeom prst="rect">
            <a:avLst/>
          </a:prstGeom>
        </p:spPr>
      </p:sp>
      <p:sp>
        <p:nvSpPr>
          <p:cNvPr id="70" name="Rectangle 69"/>
          <p:cNvSpPr/>
          <p:nvPr/>
        </p:nvSpPr>
        <p:spPr>
          <a:xfrm>
            <a:off x="1430341" y="13029654"/>
            <a:ext cx="9009060" cy="569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/>
          </a:p>
          <a:p>
            <a:r>
              <a:rPr lang="en-US" sz="4000" b="1" dirty="0" smtClean="0">
                <a:solidFill>
                  <a:srgbClr val="582323"/>
                </a:solidFill>
              </a:rPr>
              <a:t>WE PROPOSE TO</a:t>
            </a:r>
          </a:p>
          <a:p>
            <a:endParaRPr lang="en-US" sz="3600" dirty="0"/>
          </a:p>
          <a:p>
            <a:pPr marL="171450" indent="-171450">
              <a:buFont typeface="Arial"/>
              <a:buChar char="•"/>
            </a:pPr>
            <a:r>
              <a:rPr lang="en-US" sz="3600" dirty="0" smtClean="0"/>
              <a:t>   Identify </a:t>
            </a:r>
            <a:r>
              <a:rPr lang="en-US" sz="3600" dirty="0"/>
              <a:t>the rich spectrum of private states </a:t>
            </a:r>
            <a:r>
              <a:rPr lang="en-US" sz="3600" dirty="0" smtClean="0"/>
              <a:t>  </a:t>
            </a:r>
          </a:p>
          <a:p>
            <a:r>
              <a:rPr lang="en-US" sz="3600" dirty="0" smtClean="0"/>
              <a:t>expressed </a:t>
            </a:r>
            <a:r>
              <a:rPr lang="en-US" sz="3600" dirty="0"/>
              <a:t>not explicitly but through </a:t>
            </a:r>
            <a:r>
              <a:rPr lang="en-US" sz="3600" b="1" dirty="0" err="1" smtClean="0">
                <a:solidFill>
                  <a:srgbClr val="475BCD"/>
                </a:solidFill>
              </a:rPr>
              <a:t>implicature</a:t>
            </a:r>
            <a:r>
              <a:rPr lang="en-US" sz="3600" dirty="0" smtClean="0">
                <a:solidFill>
                  <a:srgbClr val="475BCD"/>
                </a:solidFill>
              </a:rPr>
              <a:t> </a:t>
            </a:r>
            <a:r>
              <a:rPr lang="en-US" sz="3600" dirty="0"/>
              <a:t>(i.e. inference) and </a:t>
            </a:r>
            <a:r>
              <a:rPr lang="en-US" sz="3600" b="1" dirty="0">
                <a:solidFill>
                  <a:srgbClr val="953735"/>
                </a:solidFill>
              </a:rPr>
              <a:t>connotation</a:t>
            </a:r>
            <a:r>
              <a:rPr lang="en-US" sz="3600" dirty="0" smtClean="0">
                <a:solidFill>
                  <a:srgbClr val="000000"/>
                </a:solidFill>
              </a:rPr>
              <a:t>;</a:t>
            </a:r>
            <a:endParaRPr lang="en-US" sz="36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en-US" sz="3600" dirty="0" smtClean="0">
                <a:solidFill>
                  <a:srgbClr val="000000"/>
                </a:solidFill>
              </a:rPr>
              <a:t>   Track </a:t>
            </a:r>
            <a:r>
              <a:rPr lang="en-US" sz="3600" dirty="0">
                <a:solidFill>
                  <a:srgbClr val="000000"/>
                </a:solidFill>
              </a:rPr>
              <a:t>private states through discourse and across documents; </a:t>
            </a:r>
            <a:r>
              <a:rPr lang="en-US" sz="3600" dirty="0" smtClean="0">
                <a:solidFill>
                  <a:srgbClr val="000000"/>
                </a:solidFill>
              </a:rPr>
              <a:t>and</a:t>
            </a:r>
            <a:endParaRPr lang="en-US" sz="3600" dirty="0">
              <a:solidFill>
                <a:srgbClr val="000000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en-US" sz="3600" dirty="0" smtClean="0"/>
              <a:t>   Produce </a:t>
            </a:r>
            <a:r>
              <a:rPr lang="en-US" sz="3600" dirty="0"/>
              <a:t>systems for </a:t>
            </a:r>
            <a:r>
              <a:rPr lang="en-US" sz="3600" b="1" dirty="0">
                <a:solidFill>
                  <a:srgbClr val="953735"/>
                </a:solidFill>
              </a:rPr>
              <a:t>private-state-aware</a:t>
            </a:r>
            <a:r>
              <a:rPr lang="en-US" sz="3600" b="1" dirty="0">
                <a:solidFill>
                  <a:schemeClr val="accent2"/>
                </a:solidFill>
              </a:rPr>
              <a:t> </a:t>
            </a:r>
            <a:r>
              <a:rPr lang="en-US" sz="3600" dirty="0">
                <a:solidFill>
                  <a:srgbClr val="000000"/>
                </a:solidFill>
              </a:rPr>
              <a:t>semantic equivalence and novelty detection</a:t>
            </a:r>
            <a:r>
              <a:rPr lang="en-US" sz="3600" dirty="0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692400" y="32562800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1891965" y="8064890"/>
            <a:ext cx="18686184" cy="141577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dirty="0">
              <a:ln w="12700" cmpd="sng">
                <a:solidFill>
                  <a:schemeClr val="tx1"/>
                </a:solidFill>
              </a:ln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844800" y="32715200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13656497" y="12191935"/>
            <a:ext cx="7364989" cy="923330"/>
          </a:xfrm>
          <a:prstGeom prst="rect">
            <a:avLst/>
          </a:prstGeom>
          <a:solidFill>
            <a:srgbClr val="AC7C0D"/>
          </a:solidFill>
          <a:ln w="5715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rgbClr val="582323"/>
                </a:solidFill>
              </a:rPr>
              <a:t> </a:t>
            </a:r>
            <a:r>
              <a:rPr lang="en-US" sz="5400" b="1" dirty="0" smtClean="0">
                <a:solidFill>
                  <a:srgbClr val="FFFFFF"/>
                </a:solidFill>
              </a:rPr>
              <a:t> Private-State Extraction</a:t>
            </a:r>
            <a:endParaRPr lang="en-US" sz="5400" b="1" dirty="0">
              <a:solidFill>
                <a:srgbClr val="FFFFFF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23763295" y="9168188"/>
            <a:ext cx="6156965" cy="2585323"/>
          </a:xfrm>
          <a:prstGeom prst="rect">
            <a:avLst/>
          </a:prstGeom>
          <a:solidFill>
            <a:srgbClr val="B0006C"/>
          </a:solidFill>
          <a:ln w="762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  Cross-Document </a:t>
            </a:r>
          </a:p>
          <a:p>
            <a:r>
              <a:rPr lang="en-US" sz="5400" b="1" dirty="0" smtClean="0">
                <a:solidFill>
                  <a:schemeClr val="bg1"/>
                </a:solidFill>
              </a:rPr>
              <a:t>  Tracking of Private </a:t>
            </a:r>
          </a:p>
          <a:p>
            <a:r>
              <a:rPr lang="en-US" sz="5400" b="1" dirty="0" smtClean="0">
                <a:solidFill>
                  <a:schemeClr val="bg1"/>
                </a:solidFill>
              </a:rPr>
              <a:t>  States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7317879" y="17689668"/>
            <a:ext cx="9236202" cy="2585323"/>
          </a:xfrm>
          <a:prstGeom prst="rect">
            <a:avLst/>
          </a:prstGeom>
          <a:solidFill>
            <a:srgbClr val="89A4AA"/>
          </a:solidFill>
          <a:ln w="762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Private</a:t>
            </a:r>
            <a:r>
              <a:rPr lang="en-US" sz="5400" b="1" dirty="0">
                <a:solidFill>
                  <a:schemeClr val="bg1"/>
                </a:solidFill>
              </a:rPr>
              <a:t>-</a:t>
            </a:r>
            <a:r>
              <a:rPr lang="en-US" sz="5400" b="1" dirty="0" smtClean="0">
                <a:solidFill>
                  <a:schemeClr val="bg1"/>
                </a:solidFill>
              </a:rPr>
              <a:t>state-aware Semantic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Equivalence and Novelty 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Detection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3196104" y="9069035"/>
            <a:ext cx="755217" cy="1510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13076692" y="8958072"/>
            <a:ext cx="1069930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 err="1" smtClean="0">
                <a:cs typeface="Courier"/>
              </a:rPr>
              <a:t>BloggerX</a:t>
            </a:r>
            <a:r>
              <a:rPr lang="en-US" sz="5000" i="1" dirty="0" smtClean="0">
                <a:cs typeface="Courier"/>
              </a:rPr>
              <a:t>:  The international </a:t>
            </a:r>
            <a:r>
              <a:rPr lang="en-US" sz="5000" i="1" dirty="0">
                <a:cs typeface="Courier"/>
              </a:rPr>
              <a:t>community seems to be </a:t>
            </a:r>
            <a:r>
              <a:rPr lang="en-US" sz="5000" i="1" dirty="0" smtClean="0">
                <a:cs typeface="Courier"/>
              </a:rPr>
              <a:t>tolerating the Israeli </a:t>
            </a:r>
            <a:r>
              <a:rPr lang="en-US" sz="5000" i="1" dirty="0">
                <a:cs typeface="Courier"/>
              </a:rPr>
              <a:t>campaign </a:t>
            </a:r>
            <a:r>
              <a:rPr lang="en-US" sz="5000" i="1" dirty="0" smtClean="0">
                <a:cs typeface="Courier"/>
              </a:rPr>
              <a:t>against </a:t>
            </a:r>
            <a:r>
              <a:rPr lang="en-US" sz="5000" i="1" dirty="0">
                <a:cs typeface="Courier"/>
              </a:rPr>
              <a:t>the Palestinians</a:t>
            </a:r>
            <a:r>
              <a:rPr lang="en-US" sz="5000" dirty="0">
                <a:cs typeface="Courier"/>
              </a:rPr>
              <a:t>.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5141903" y="13466537"/>
            <a:ext cx="4778358" cy="295465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ym typeface="Wingdings"/>
              </a:rPr>
              <a:t>BloggerX</a:t>
            </a:r>
            <a:r>
              <a:rPr lang="en-US" sz="4400" b="1" dirty="0" smtClean="0">
                <a:sym typeface="Wingdings"/>
              </a:rPr>
              <a:t>: </a:t>
            </a:r>
          </a:p>
          <a:p>
            <a:r>
              <a:rPr lang="en-US" sz="4400" b="1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</a:t>
            </a:r>
            <a:r>
              <a:rPr lang="en-US" sz="4400" b="1" dirty="0" smtClean="0">
                <a:sym typeface="Wingdings"/>
              </a:rPr>
              <a:t>Palestinians</a:t>
            </a:r>
          </a:p>
          <a:p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Israel</a:t>
            </a:r>
          </a:p>
          <a:p>
            <a:pPr marL="571500" indent="-571500">
              <a:buFont typeface="Wingdings" charset="0"/>
              <a:buChar char="à"/>
            </a:pPr>
            <a:r>
              <a:rPr lang="en-US" sz="4400" dirty="0" smtClean="0">
                <a:sym typeface="Wingdings"/>
              </a:rPr>
              <a:t>Turkey</a:t>
            </a:r>
          </a:p>
          <a:p>
            <a:r>
              <a:rPr lang="en-US" sz="1000" dirty="0" smtClean="0">
                <a:sym typeface="Wingdings"/>
              </a:rPr>
              <a:t>…</a:t>
            </a:r>
            <a:endParaRPr lang="en-US" sz="1000" dirty="0">
              <a:sym typeface="Wingdings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3576984" y="13397234"/>
            <a:ext cx="7444503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4D66C9"/>
                </a:solidFill>
              </a:rPr>
              <a:t>[explicit] </a:t>
            </a:r>
            <a:r>
              <a:rPr lang="en-US" sz="4400" dirty="0" smtClean="0"/>
              <a:t>Int’l community:</a:t>
            </a:r>
          </a:p>
          <a:p>
            <a:r>
              <a:rPr lang="en-US" sz="4400" dirty="0" smtClean="0">
                <a:sym typeface="Wingdings"/>
              </a:rPr>
              <a:t>     </a:t>
            </a:r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Israeli campaign</a:t>
            </a:r>
          </a:p>
          <a:p>
            <a:r>
              <a:rPr lang="en-US" sz="4400" dirty="0" smtClean="0">
                <a:solidFill>
                  <a:srgbClr val="4D66C9"/>
                </a:solidFill>
                <a:sym typeface="Wingdings"/>
              </a:rPr>
              <a:t>[inferred] </a:t>
            </a:r>
            <a:r>
              <a:rPr lang="en-US" sz="4400" b="1" dirty="0" err="1" smtClean="0">
                <a:sym typeface="Wingdings"/>
              </a:rPr>
              <a:t>BloggerX</a:t>
            </a:r>
            <a:r>
              <a:rPr lang="en-US" sz="4400" b="1" dirty="0" smtClean="0">
                <a:sym typeface="Wingdings"/>
              </a:rPr>
              <a:t>:</a:t>
            </a:r>
          </a:p>
          <a:p>
            <a:r>
              <a:rPr lang="en-US" sz="4400" dirty="0" smtClean="0">
                <a:sym typeface="Wingdings"/>
              </a:rPr>
              <a:t>     </a:t>
            </a:r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Israeli campaign</a:t>
            </a:r>
          </a:p>
          <a:p>
            <a:r>
              <a:rPr lang="en-US" sz="4400" dirty="0" smtClean="0">
                <a:sym typeface="Wingdings"/>
              </a:rPr>
              <a:t>     </a:t>
            </a:r>
            <a:r>
              <a:rPr lang="en-US" sz="44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Israel</a:t>
            </a:r>
          </a:p>
          <a:p>
            <a:r>
              <a:rPr lang="en-US" sz="4400" dirty="0">
                <a:sym typeface="Wingdings"/>
              </a:rPr>
              <a:t> </a:t>
            </a:r>
            <a:r>
              <a:rPr lang="en-US" sz="4400" dirty="0" smtClean="0">
                <a:sym typeface="Wingdings"/>
              </a:rPr>
              <a:t>    </a:t>
            </a:r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</a:t>
            </a:r>
            <a:r>
              <a:rPr lang="en-US" sz="4400" b="1" dirty="0" smtClean="0">
                <a:sym typeface="Wingdings"/>
              </a:rPr>
              <a:t>Palestinians 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13921577" y="16831720"/>
            <a:ext cx="1183897" cy="10069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ym typeface="Wingdings"/>
              </a:rPr>
              <a:t>…</a:t>
            </a:r>
          </a:p>
        </p:txBody>
      </p:sp>
      <p:cxnSp>
        <p:nvCxnSpPr>
          <p:cNvPr id="105" name="Straight Arrow Connector 104"/>
          <p:cNvCxnSpPr/>
          <p:nvPr/>
        </p:nvCxnSpPr>
        <p:spPr bwMode="auto">
          <a:xfrm rot="16200000" flipH="1">
            <a:off x="17839893" y="15361176"/>
            <a:ext cx="4491820" cy="1"/>
          </a:xfrm>
          <a:prstGeom prst="straightConnector1">
            <a:avLst/>
          </a:prstGeom>
          <a:noFill/>
          <a:ln w="76200">
            <a:solidFill>
              <a:schemeClr val="bg1">
                <a:lumMod val="50000"/>
              </a:schemeClr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Straight Arrow Connector 105"/>
          <p:cNvCxnSpPr/>
          <p:nvPr/>
        </p:nvCxnSpPr>
        <p:spPr bwMode="auto">
          <a:xfrm>
            <a:off x="18701574" y="11391695"/>
            <a:ext cx="1" cy="793644"/>
          </a:xfrm>
          <a:prstGeom prst="straightConnector1">
            <a:avLst/>
          </a:prstGeom>
          <a:noFill/>
          <a:ln w="76200">
            <a:solidFill>
              <a:schemeClr val="bg1">
                <a:lumMod val="50000"/>
                <a:alpha val="88000"/>
              </a:schemeClr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Straight Arrow Connector 106"/>
          <p:cNvCxnSpPr/>
          <p:nvPr/>
        </p:nvCxnSpPr>
        <p:spPr bwMode="auto">
          <a:xfrm rot="5400000">
            <a:off x="21424483" y="14680696"/>
            <a:ext cx="5854370" cy="1588"/>
          </a:xfrm>
          <a:prstGeom prst="straightConnector1">
            <a:avLst/>
          </a:prstGeom>
          <a:noFill/>
          <a:ln w="76200">
            <a:solidFill>
              <a:schemeClr val="bg1">
                <a:lumMod val="50000"/>
              </a:schemeClr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8" name="Straight Arrow Connector 107"/>
          <p:cNvCxnSpPr>
            <a:stCxn id="99" idx="2"/>
          </p:cNvCxnSpPr>
          <p:nvPr/>
        </p:nvCxnSpPr>
        <p:spPr bwMode="auto">
          <a:xfrm>
            <a:off x="21935980" y="20274991"/>
            <a:ext cx="0" cy="1006757"/>
          </a:xfrm>
          <a:prstGeom prst="straightConnector1">
            <a:avLst/>
          </a:prstGeom>
          <a:noFill/>
          <a:ln w="76200">
            <a:solidFill>
              <a:srgbClr val="7F7F7F"/>
            </a:solidFill>
            <a:round/>
            <a:headEnd/>
            <a:tailEnd type="arrow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9" name="TextBox 108"/>
          <p:cNvSpPr txBox="1"/>
          <p:nvPr/>
        </p:nvSpPr>
        <p:spPr>
          <a:xfrm>
            <a:off x="16039168" y="20980241"/>
            <a:ext cx="12430614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4D66C9"/>
                </a:solidFill>
                <a:sym typeface="Wingdings"/>
              </a:rPr>
              <a:t>*attitude change*</a:t>
            </a:r>
            <a:r>
              <a:rPr lang="en-US" sz="4400" dirty="0" smtClean="0">
                <a:sym typeface="Wingdings"/>
              </a:rPr>
              <a:t>:  </a:t>
            </a:r>
            <a:r>
              <a:rPr lang="en-US" sz="4400" dirty="0" err="1" smtClean="0">
                <a:sym typeface="Wingdings"/>
              </a:rPr>
              <a:t>BloggerX</a:t>
            </a:r>
            <a:r>
              <a:rPr lang="en-US" sz="4400" dirty="0" smtClean="0">
                <a:sym typeface="Wingdings"/>
              </a:rPr>
              <a:t> </a:t>
            </a:r>
            <a:r>
              <a:rPr lang="en-US" sz="4400" dirty="0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4400" dirty="0" smtClean="0">
                <a:sym typeface="Wingdings"/>
              </a:rPr>
              <a:t> Palestinians</a:t>
            </a:r>
            <a:endParaRPr lang="en-US" sz="4400" dirty="0">
              <a:sym typeface="Wingdings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2953719" y="8064890"/>
            <a:ext cx="17624430" cy="14438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25017157" y="12463946"/>
            <a:ext cx="54307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ym typeface="Wingdings"/>
              </a:rPr>
              <a:t>Private-State Database</a:t>
            </a:r>
            <a:endParaRPr lang="en-US" sz="4400" dirty="0">
              <a:sym typeface="Wingdings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3248599" y="20766952"/>
            <a:ext cx="9717477" cy="7848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Our private-state-aware semantic equivalence and novelty detection algorithms will assist </a:t>
            </a:r>
            <a:r>
              <a:rPr lang="en-US" sz="3600" dirty="0" smtClean="0"/>
              <a:t>analysts in:</a:t>
            </a:r>
          </a:p>
          <a:p>
            <a:endParaRPr lang="en-US" sz="3600" dirty="0" smtClean="0"/>
          </a:p>
          <a:p>
            <a:pPr marL="457200" indent="-457200">
              <a:buFont typeface="Arial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ecognizing </a:t>
            </a:r>
            <a:r>
              <a:rPr lang="en-US" sz="3600" dirty="0" smtClean="0"/>
              <a:t>shared beliefs among key participants;</a:t>
            </a:r>
          </a:p>
          <a:p>
            <a:pPr marL="457200" indent="-457200">
              <a:buFont typeface="Arial"/>
              <a:buChar char="•"/>
            </a:pPr>
            <a:endParaRPr lang="en-US" sz="3600" dirty="0" smtClean="0"/>
          </a:p>
          <a:p>
            <a:pPr marL="457200" indent="-457200">
              <a:buFont typeface="Arial"/>
              <a:buChar char="•"/>
            </a:pPr>
            <a:r>
              <a:rPr lang="en-US" sz="3600" dirty="0"/>
              <a:t>D</a:t>
            </a:r>
            <a:r>
              <a:rPr lang="en-US" sz="3600" dirty="0" smtClean="0"/>
              <a:t>etermining </a:t>
            </a:r>
            <a:r>
              <a:rPr lang="en-US" sz="3600" dirty="0"/>
              <a:t>changes in the attitudes and beliefs of key participants; </a:t>
            </a:r>
          </a:p>
          <a:p>
            <a:pPr marL="457200" indent="-457200">
              <a:buFont typeface="Arial"/>
              <a:buChar char="•"/>
            </a:pPr>
            <a:endParaRPr lang="en-US" sz="3600" dirty="0" smtClean="0"/>
          </a:p>
          <a:p>
            <a:pPr marL="457200" indent="-457200">
              <a:buFont typeface="Arial"/>
              <a:buChar char="•"/>
            </a:pPr>
            <a:r>
              <a:rPr lang="en-US" sz="3600" dirty="0"/>
              <a:t>D</a:t>
            </a:r>
            <a:r>
              <a:rPr lang="en-US" sz="3600" dirty="0" smtClean="0"/>
              <a:t>etecting </a:t>
            </a:r>
            <a:r>
              <a:rPr lang="en-US" sz="3600" dirty="0"/>
              <a:t>contradictions among expressed and inferred opinions, emotions, and attitudes; </a:t>
            </a:r>
            <a:r>
              <a:rPr lang="en-US" sz="3600" dirty="0" smtClean="0"/>
              <a:t>and</a:t>
            </a:r>
          </a:p>
          <a:p>
            <a:pPr marL="457200" indent="-457200">
              <a:buFont typeface="Arial"/>
              <a:buChar char="•"/>
            </a:pPr>
            <a:endParaRPr lang="en-US" sz="3600" dirty="0" smtClean="0"/>
          </a:p>
          <a:p>
            <a:pPr marL="457200" indent="-457200">
              <a:buFont typeface="Arial"/>
              <a:buChar char="•"/>
            </a:pPr>
            <a:r>
              <a:rPr lang="en-US" sz="3600" dirty="0"/>
              <a:t>I</a:t>
            </a:r>
            <a:r>
              <a:rPr lang="en-US" sz="3600" dirty="0" smtClean="0"/>
              <a:t>dentifying </a:t>
            </a:r>
            <a:r>
              <a:rPr lang="en-US" sz="3600" dirty="0"/>
              <a:t>emerging or disintegrating alliances.</a:t>
            </a:r>
          </a:p>
          <a:p>
            <a:endParaRPr lang="en-US" sz="3600" dirty="0"/>
          </a:p>
        </p:txBody>
      </p:sp>
      <p:sp>
        <p:nvSpPr>
          <p:cNvPr id="112" name="Rectangle 111"/>
          <p:cNvSpPr/>
          <p:nvPr/>
        </p:nvSpPr>
        <p:spPr>
          <a:xfrm>
            <a:off x="1283599" y="20373469"/>
            <a:ext cx="9397021" cy="11172291"/>
          </a:xfrm>
          <a:prstGeom prst="rect">
            <a:avLst/>
          </a:prstGeom>
          <a:ln w="57150" cmpd="sng">
            <a:noFill/>
          </a:ln>
          <a:effectLst/>
        </p:spPr>
        <p:txBody>
          <a:bodyPr wrap="square">
            <a:spAutoFit/>
          </a:bodyPr>
          <a:lstStyle/>
          <a:p>
            <a:endParaRPr lang="en-US" sz="3600" dirty="0" smtClean="0">
              <a:solidFill>
                <a:srgbClr val="000000"/>
              </a:solidFill>
            </a:endParaRPr>
          </a:p>
          <a:p>
            <a:r>
              <a:rPr lang="en-US" sz="3600" i="1" dirty="0" smtClean="0">
                <a:solidFill>
                  <a:srgbClr val="000000"/>
                </a:solidFill>
                <a:cs typeface="Courier"/>
              </a:rPr>
              <a:t>The people are happy because Chavez has fallen.</a:t>
            </a:r>
          </a:p>
          <a:p>
            <a:r>
              <a:rPr lang="en-US" sz="3600" dirty="0" smtClean="0">
                <a:solidFill>
                  <a:srgbClr val="4D66C9"/>
                </a:solidFill>
                <a:cs typeface="Courier"/>
              </a:rPr>
              <a:t>[explicit]   </a:t>
            </a:r>
            <a:r>
              <a:rPr lang="en-US" sz="3600" dirty="0" smtClean="0">
                <a:solidFill>
                  <a:srgbClr val="000000"/>
                </a:solidFill>
                <a:cs typeface="Courier"/>
              </a:rPr>
              <a:t>The people: </a:t>
            </a:r>
            <a:r>
              <a:rPr lang="en-US" sz="3600" dirty="0" err="1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000000"/>
                </a:solidFill>
                <a:cs typeface="Courier"/>
              </a:rPr>
              <a:t> Chavez falling</a:t>
            </a:r>
          </a:p>
          <a:p>
            <a:r>
              <a:rPr lang="en-US" sz="3600" dirty="0" smtClean="0">
                <a:solidFill>
                  <a:srgbClr val="4D66C9"/>
                </a:solidFill>
                <a:cs typeface="Courier"/>
              </a:rPr>
              <a:t>[inferred]  </a:t>
            </a:r>
            <a:r>
              <a:rPr lang="en-US" sz="3600" dirty="0" smtClean="0">
                <a:solidFill>
                  <a:srgbClr val="000000"/>
                </a:solidFill>
                <a:cs typeface="Courier"/>
              </a:rPr>
              <a:t>The people:</a:t>
            </a:r>
            <a:r>
              <a:rPr lang="en-US" sz="36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cs typeface="Courier"/>
              </a:rPr>
              <a:t>Chavez </a:t>
            </a:r>
            <a:r>
              <a:rPr lang="en-US" sz="3600" b="1" dirty="0" smtClean="0">
                <a:solidFill>
                  <a:srgbClr val="000000"/>
                </a:solidFill>
                <a:cs typeface="Courier"/>
              </a:rPr>
              <a:t>himself</a:t>
            </a:r>
          </a:p>
          <a:p>
            <a:endParaRPr lang="en-US" sz="3600" dirty="0" smtClean="0">
              <a:solidFill>
                <a:srgbClr val="000000"/>
              </a:solidFill>
              <a:cs typeface="Courier"/>
            </a:endParaRPr>
          </a:p>
          <a:p>
            <a:r>
              <a:rPr lang="en-US" sz="3600" dirty="0" err="1" smtClean="0"/>
              <a:t>BloggerY</a:t>
            </a:r>
            <a:r>
              <a:rPr lang="en-US" sz="3600" dirty="0" smtClean="0"/>
              <a:t>: </a:t>
            </a:r>
            <a:r>
              <a:rPr lang="en-US" sz="3600" i="1" dirty="0" smtClean="0"/>
              <a:t>It is no surprise then that </a:t>
            </a:r>
            <a:r>
              <a:rPr lang="en-US" sz="3600" i="1" dirty="0" err="1" smtClean="0"/>
              <a:t>MoveOn</a:t>
            </a:r>
            <a:r>
              <a:rPr lang="en-US" sz="3600" i="1" dirty="0" smtClean="0"/>
              <a:t> would attack Senator McCain</a:t>
            </a:r>
          </a:p>
          <a:p>
            <a:r>
              <a:rPr lang="en-US" sz="3600" dirty="0" smtClean="0">
                <a:solidFill>
                  <a:srgbClr val="4D66C9"/>
                </a:solidFill>
                <a:cs typeface="Courier"/>
              </a:rPr>
              <a:t>[explicit]    </a:t>
            </a:r>
            <a:r>
              <a:rPr lang="en-US" sz="3600" dirty="0" err="1" smtClean="0">
                <a:solidFill>
                  <a:srgbClr val="000000"/>
                </a:solidFill>
                <a:cs typeface="Courier"/>
              </a:rPr>
              <a:t>MoveOn</a:t>
            </a:r>
            <a:r>
              <a:rPr lang="en-US" sz="3600" dirty="0" smtClean="0">
                <a:solidFill>
                  <a:srgbClr val="000000"/>
                </a:solidFill>
                <a:cs typeface="Courier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3600" dirty="0" smtClean="0">
                <a:sym typeface="Wingdings"/>
              </a:rPr>
              <a:t>Senator McCain</a:t>
            </a:r>
          </a:p>
          <a:p>
            <a:r>
              <a:rPr lang="en-US" sz="3600" dirty="0" smtClean="0">
                <a:solidFill>
                  <a:srgbClr val="4D66C9"/>
                </a:solidFill>
                <a:cs typeface="Courier"/>
                <a:sym typeface="Wingdings"/>
              </a:rPr>
              <a:t>[inferred]  </a:t>
            </a:r>
            <a:r>
              <a:rPr lang="en-US" sz="3600" dirty="0" err="1" smtClean="0">
                <a:cs typeface="Courier"/>
                <a:sym typeface="Wingdings"/>
              </a:rPr>
              <a:t>BloggerY</a:t>
            </a:r>
            <a:r>
              <a:rPr lang="en-US" sz="3600" dirty="0" smtClean="0">
                <a:cs typeface="Courier"/>
                <a:sym typeface="Wingdings"/>
              </a:rPr>
              <a:t> </a:t>
            </a:r>
            <a:endParaRPr lang="en-US" sz="3600" dirty="0" smtClean="0">
              <a:cs typeface="Courier"/>
            </a:endParaRPr>
          </a:p>
          <a:p>
            <a:endParaRPr lang="en-US" sz="3600" i="1" dirty="0" smtClean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  <a:p>
            <a:endParaRPr lang="en-US" sz="3600" dirty="0" smtClean="0">
              <a:solidFill>
                <a:srgbClr val="000000"/>
              </a:solidFill>
            </a:endParaRPr>
          </a:p>
          <a:p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47" name="Picture 4" descr="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71068" y="819096"/>
            <a:ext cx="3689977" cy="327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" name="Picture Placeholder 23"/>
          <p:cNvGraphicFramePr>
            <a:graphicFrameLocks noGrp="1"/>
          </p:cNvGraphicFramePr>
          <p:nvPr>
            <p:ph type="pic" sz="quarter" idx="18"/>
            <p:extLst>
              <p:ext uri="{D42A27DB-BD31-4B8C-83A1-F6EECF244321}">
                <p14:modId xmlns:p14="http://schemas.microsoft.com/office/powerpoint/2010/main" val="2883981"/>
              </p:ext>
            </p:extLst>
          </p:nvPr>
        </p:nvGraphicFramePr>
        <p:xfrm>
          <a:off x="12953719" y="23513830"/>
          <a:ext cx="17624430" cy="71965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74810"/>
                <a:gridCol w="5874810"/>
                <a:gridCol w="5874810"/>
              </a:tblGrid>
              <a:tr h="71965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3043705" y="23629283"/>
            <a:ext cx="5853561" cy="6863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AC7C0D"/>
                </a:solidFill>
              </a:rPr>
              <a:t>Private-State Extraction</a:t>
            </a:r>
            <a:endParaRPr lang="en-US" sz="3600" b="1" u="sng" dirty="0" smtClean="0">
              <a:solidFill>
                <a:srgbClr val="AC7C0D"/>
              </a:solidFill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Representation </a:t>
            </a:r>
            <a:r>
              <a:rPr lang="en-US" sz="3600" dirty="0"/>
              <a:t>and </a:t>
            </a:r>
            <a:r>
              <a:rPr lang="en-US" sz="3600" dirty="0" smtClean="0"/>
              <a:t>acquisition </a:t>
            </a:r>
            <a:r>
              <a:rPr lang="en-US" sz="3600" dirty="0"/>
              <a:t>of </a:t>
            </a:r>
            <a:r>
              <a:rPr lang="en-US" sz="3600" dirty="0" smtClean="0"/>
              <a:t>connotation </a:t>
            </a:r>
            <a:r>
              <a:rPr lang="en-US" sz="3600" dirty="0"/>
              <a:t>l</a:t>
            </a:r>
            <a:r>
              <a:rPr lang="en-US" sz="3600" dirty="0" smtClean="0"/>
              <a:t>exical </a:t>
            </a:r>
            <a:r>
              <a:rPr lang="en-US" sz="3600" dirty="0"/>
              <a:t>k</a:t>
            </a:r>
            <a:r>
              <a:rPr lang="en-US" sz="3600" dirty="0" smtClean="0"/>
              <a:t>nowledge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Improved recognition of explicit private </a:t>
            </a:r>
            <a:r>
              <a:rPr lang="en-US" sz="3600" dirty="0"/>
              <a:t>s</a:t>
            </a:r>
            <a:r>
              <a:rPr lang="en-US" sz="3600" dirty="0" smtClean="0"/>
              <a:t>tates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Compositional calculation of polarity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Novel framework </a:t>
            </a:r>
            <a:r>
              <a:rPr lang="en-US" sz="3600" dirty="0"/>
              <a:t>for </a:t>
            </a:r>
            <a:r>
              <a:rPr lang="en-US" sz="3600" dirty="0" smtClean="0"/>
              <a:t>representing </a:t>
            </a:r>
            <a:r>
              <a:rPr lang="en-US" sz="3600" dirty="0"/>
              <a:t>and p</a:t>
            </a:r>
            <a:r>
              <a:rPr lang="en-US" sz="3600" dirty="0" smtClean="0"/>
              <a:t>rocessing private-state </a:t>
            </a:r>
            <a:r>
              <a:rPr lang="en-US" sz="3600" dirty="0" err="1" smtClean="0"/>
              <a:t>implicature</a:t>
            </a:r>
            <a:endParaRPr lang="en-US" sz="3600" dirty="0" smtClean="0"/>
          </a:p>
        </p:txBody>
      </p:sp>
      <p:sp>
        <p:nvSpPr>
          <p:cNvPr id="61" name="TextBox 60"/>
          <p:cNvSpPr txBox="1"/>
          <p:nvPr/>
        </p:nvSpPr>
        <p:spPr>
          <a:xfrm>
            <a:off x="18819402" y="23512294"/>
            <a:ext cx="5733501" cy="6432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B0006C"/>
                </a:solidFill>
              </a:rPr>
              <a:t>Cross-Document Private-State Tracking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Within-document and cross-document </a:t>
            </a:r>
            <a:r>
              <a:rPr lang="en-US" sz="3600" dirty="0" err="1" smtClean="0"/>
              <a:t>coreference</a:t>
            </a:r>
            <a:r>
              <a:rPr lang="en-US" sz="3600" dirty="0" smtClean="0"/>
              <a:t> resolution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Private-state recognition in conversational data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Discourse-level integration of explicit private states, connotations, and inferred private states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24706839" y="23512294"/>
            <a:ext cx="585356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rgbClr val="89A4AA"/>
                </a:solidFill>
              </a:rPr>
              <a:t>Private-State-</a:t>
            </a:r>
            <a:r>
              <a:rPr lang="en-US" sz="4400" b="1" u="sng" dirty="0">
                <a:solidFill>
                  <a:srgbClr val="89A4AA"/>
                </a:solidFill>
              </a:rPr>
              <a:t>A</a:t>
            </a:r>
            <a:r>
              <a:rPr lang="en-US" sz="4400" b="1" u="sng" dirty="0" smtClean="0">
                <a:solidFill>
                  <a:srgbClr val="89A4AA"/>
                </a:solidFill>
              </a:rPr>
              <a:t>ware Semantic Equivalence and Novelty Detection 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Private-state aware semantic relatedness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Sentence-level novelty detection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Novelty detection on protagonist-centered event graphs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134820" y="25476525"/>
            <a:ext cx="3764329" cy="3366356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 flipV="1">
            <a:off x="2596532" y="25476525"/>
            <a:ext cx="3499804" cy="346015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1691817" y="29106074"/>
            <a:ext cx="636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endParaRPr lang="en-US" dirty="0"/>
          </a:p>
        </p:txBody>
      </p:sp>
      <p:sp>
        <p:nvSpPr>
          <p:cNvPr id="75" name="Rectangle 74"/>
          <p:cNvSpPr/>
          <p:nvPr/>
        </p:nvSpPr>
        <p:spPr>
          <a:xfrm>
            <a:off x="1718204" y="29871620"/>
            <a:ext cx="636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3600" dirty="0"/>
          </a:p>
        </p:txBody>
      </p:sp>
      <p:sp>
        <p:nvSpPr>
          <p:cNvPr id="77" name="Rectangle 76"/>
          <p:cNvSpPr/>
          <p:nvPr/>
        </p:nvSpPr>
        <p:spPr>
          <a:xfrm>
            <a:off x="1746129" y="30594919"/>
            <a:ext cx="6368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008000"/>
                </a:solidFill>
                <a:sym typeface="Wingdings"/>
              </a:rPr>
              <a:t></a:t>
            </a:r>
            <a:endParaRPr lang="en-US" sz="3600" dirty="0">
              <a:solidFill>
                <a:srgbClr val="008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06024" y="28990454"/>
            <a:ext cx="34066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MO attacking SM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81" name="TextBox 80"/>
          <p:cNvSpPr txBox="1"/>
          <p:nvPr/>
        </p:nvSpPr>
        <p:spPr>
          <a:xfrm>
            <a:off x="2341436" y="29872514"/>
            <a:ext cx="1802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MoveOn</a:t>
            </a:r>
            <a:endParaRPr lang="en-US" sz="4400" dirty="0"/>
          </a:p>
        </p:txBody>
      </p:sp>
      <p:sp>
        <p:nvSpPr>
          <p:cNvPr id="83" name="TextBox 82"/>
          <p:cNvSpPr txBox="1"/>
          <p:nvPr/>
        </p:nvSpPr>
        <p:spPr>
          <a:xfrm>
            <a:off x="2339900" y="30563690"/>
            <a:ext cx="3150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Senator McCain</a:t>
            </a:r>
            <a:endParaRPr lang="en-US" sz="4400" dirty="0"/>
          </a:p>
        </p:txBody>
      </p:sp>
      <p:grpSp>
        <p:nvGrpSpPr>
          <p:cNvPr id="129" name="Group 128"/>
          <p:cNvGrpSpPr/>
          <p:nvPr/>
        </p:nvGrpSpPr>
        <p:grpSpPr>
          <a:xfrm>
            <a:off x="6442691" y="28950434"/>
            <a:ext cx="3924988" cy="2258051"/>
            <a:chOff x="6057851" y="28950434"/>
            <a:chExt cx="3924988" cy="2258051"/>
          </a:xfrm>
        </p:grpSpPr>
        <p:sp>
          <p:nvSpPr>
            <p:cNvPr id="68" name="Rectangle 67"/>
            <p:cNvSpPr/>
            <p:nvPr/>
          </p:nvSpPr>
          <p:spPr>
            <a:xfrm flipH="1">
              <a:off x="6057851" y="29075319"/>
              <a:ext cx="6368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err="1" smtClean="0">
                  <a:solidFill>
                    <a:srgbClr val="008000"/>
                  </a:solidFill>
                  <a:sym typeface="Wingdings"/>
                </a:rPr>
                <a:t>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096335" y="29807886"/>
              <a:ext cx="6368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err="1" smtClean="0">
                  <a:solidFill>
                    <a:srgbClr val="008000"/>
                  </a:solidFill>
                  <a:sym typeface="Wingdings"/>
                </a:rPr>
                <a:t></a:t>
              </a:r>
              <a:endParaRPr lang="en-US" dirty="0">
                <a:solidFill>
                  <a:srgbClr val="008000"/>
                </a:solidFill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134819" y="30539605"/>
              <a:ext cx="63686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err="1" smtClean="0">
                  <a:solidFill>
                    <a:srgbClr val="FF0000"/>
                  </a:solidFill>
                  <a:sym typeface="Wingdings"/>
                </a:rPr>
                <a:t></a:t>
              </a:r>
              <a:endParaRPr lang="en-US" sz="3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576212" y="28950434"/>
              <a:ext cx="340662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MO attacking SM</a:t>
              </a:r>
              <a:r>
                <a:rPr lang="en-US" sz="4400" dirty="0" smtClean="0"/>
                <a:t> </a:t>
              </a:r>
              <a:endParaRPr lang="en-US" sz="44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611624" y="29832494"/>
              <a:ext cx="18027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err="1" smtClean="0"/>
                <a:t>MoveOn</a:t>
              </a:r>
              <a:endParaRPr lang="en-US" sz="44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610088" y="30562154"/>
              <a:ext cx="31505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Senator McCain</a:t>
              </a:r>
              <a:endParaRPr lang="en-US" sz="4400" dirty="0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2896579" y="25659454"/>
            <a:ext cx="665992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/>
              <a:t>OR</a:t>
            </a:r>
          </a:p>
          <a:p>
            <a:pPr algn="ctr"/>
            <a:r>
              <a:rPr lang="en-US" sz="3600" dirty="0" smtClean="0">
                <a:solidFill>
                  <a:schemeClr val="accent5"/>
                </a:solidFill>
              </a:rPr>
              <a:t>Evidence </a:t>
            </a:r>
          </a:p>
          <a:p>
            <a:pPr algn="ctr"/>
            <a:r>
              <a:rPr lang="en-US" sz="3600" dirty="0" smtClean="0">
                <a:solidFill>
                  <a:schemeClr val="accent5"/>
                </a:solidFill>
              </a:rPr>
              <a:t>from </a:t>
            </a:r>
            <a:r>
              <a:rPr lang="en-US" sz="3600" b="1" u="sng" dirty="0" smtClean="0">
                <a:solidFill>
                  <a:schemeClr val="accent5"/>
                </a:solidFill>
              </a:rPr>
              <a:t>throughout</a:t>
            </a:r>
          </a:p>
          <a:p>
            <a:pPr algn="ctr"/>
            <a:r>
              <a:rPr lang="en-US" sz="3600" b="1" u="sng" dirty="0" smtClean="0">
                <a:solidFill>
                  <a:schemeClr val="accent5"/>
                </a:solidFill>
              </a:rPr>
              <a:t>the discourse </a:t>
            </a:r>
            <a:r>
              <a:rPr lang="en-US" sz="3600" dirty="0" smtClean="0">
                <a:solidFill>
                  <a:schemeClr val="accent5"/>
                </a:solidFill>
              </a:rPr>
              <a:t>must be</a:t>
            </a:r>
          </a:p>
          <a:p>
            <a:pPr algn="ctr"/>
            <a:r>
              <a:rPr lang="en-US" sz="3600" dirty="0" smtClean="0">
                <a:solidFill>
                  <a:schemeClr val="accent5"/>
                </a:solidFill>
              </a:rPr>
              <a:t>marshaled to choose which</a:t>
            </a:r>
          </a:p>
          <a:p>
            <a:pPr algn="ctr"/>
            <a:r>
              <a:rPr lang="en-US" sz="3600" dirty="0" smtClean="0">
                <a:solidFill>
                  <a:schemeClr val="accent5"/>
                </a:solidFill>
              </a:rPr>
              <a:t> set of inferences is more probable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767249" y="26179754"/>
            <a:ext cx="1072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3600" dirty="0" smtClean="0">
                <a:sym typeface="Wingdings"/>
              </a:rPr>
              <a:t>….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2690865" y="26949434"/>
            <a:ext cx="109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000000"/>
                </a:solidFill>
                <a:sym typeface="Wingdings"/>
              </a:rPr>
              <a:t> 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596532" y="25640978"/>
            <a:ext cx="13372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000000"/>
                </a:solidFill>
                <a:sym typeface="Wingdings"/>
              </a:rPr>
              <a:t>MO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7884669" y="26178218"/>
            <a:ext cx="1072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3600" dirty="0" smtClean="0">
                <a:sym typeface="Wingdings"/>
              </a:rPr>
              <a:t>….</a:t>
            </a:r>
            <a:endParaRPr lang="en-US" dirty="0"/>
          </a:p>
        </p:txBody>
      </p:sp>
      <p:sp>
        <p:nvSpPr>
          <p:cNvPr id="123" name="Rectangle 122"/>
          <p:cNvSpPr/>
          <p:nvPr/>
        </p:nvSpPr>
        <p:spPr>
          <a:xfrm>
            <a:off x="8808285" y="26947898"/>
            <a:ext cx="10908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000000"/>
                </a:solidFill>
                <a:sym typeface="Wingdings"/>
              </a:rPr>
              <a:t> 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8713952" y="25639442"/>
            <a:ext cx="13372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8000"/>
                </a:solidFill>
                <a:sym typeface="Wingdings"/>
              </a:rPr>
              <a:t></a:t>
            </a:r>
            <a:r>
              <a:rPr lang="en-US" sz="3600" dirty="0" smtClean="0">
                <a:solidFill>
                  <a:srgbClr val="000000"/>
                </a:solidFill>
                <a:sym typeface="Wingdings"/>
              </a:rPr>
              <a:t>MO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731101" y="24755846"/>
            <a:ext cx="9551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4D66C9"/>
                </a:solidFill>
                <a:sym typeface="Wingdings"/>
              </a:rPr>
              <a:t></a:t>
            </a:r>
            <a:r>
              <a:rPr lang="en-US" sz="3600" b="1" dirty="0" smtClean="0">
                <a:solidFill>
                  <a:srgbClr val="4D66C9"/>
                </a:solidFill>
                <a:sym typeface="Wingdings"/>
              </a:rPr>
              <a:t> ?</a:t>
            </a:r>
            <a:endParaRPr lang="en-US" b="1" dirty="0">
              <a:solidFill>
                <a:srgbClr val="4D66C9"/>
              </a:solidFill>
            </a:endParaRPr>
          </a:p>
        </p:txBody>
      </p:sp>
      <p:pic>
        <p:nvPicPr>
          <p:cNvPr id="86" name="Picture 10" descr="Insign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4359" y="965197"/>
            <a:ext cx="2946403" cy="2946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63599" y="19241356"/>
            <a:ext cx="10175349" cy="923330"/>
          </a:xfrm>
          <a:prstGeom prst="rect">
            <a:avLst/>
          </a:prstGeom>
          <a:solidFill>
            <a:srgbClr val="34477E"/>
          </a:solidFill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EXAMPLES</a:t>
            </a:r>
            <a:endParaRPr lang="en-US" sz="5400" dirty="0"/>
          </a:p>
        </p:txBody>
      </p:sp>
      <p:sp>
        <p:nvSpPr>
          <p:cNvPr id="16" name="TextBox 15"/>
          <p:cNvSpPr txBox="1"/>
          <p:nvPr/>
        </p:nvSpPr>
        <p:spPr>
          <a:xfrm>
            <a:off x="32914027" y="29513937"/>
            <a:ext cx="100470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                                                                       Contact information:</a:t>
            </a:r>
          </a:p>
          <a:p>
            <a:pPr algn="r"/>
            <a:r>
              <a:rPr lang="en-US" sz="3000" dirty="0" smtClean="0">
                <a:hlinkClick r:id="rId4"/>
              </a:rPr>
              <a:t>cardie@cs.cornell.edu</a:t>
            </a:r>
            <a:endParaRPr lang="en-US" sz="3000" dirty="0" smtClean="0"/>
          </a:p>
          <a:p>
            <a:pPr algn="r"/>
            <a:r>
              <a:rPr lang="en-US" sz="3000" dirty="0" smtClean="0">
                <a:hlinkClick r:id="rId5"/>
              </a:rPr>
              <a:t>rada@cs.unt.edu</a:t>
            </a:r>
            <a:endParaRPr lang="en-US" sz="3000" dirty="0" smtClean="0"/>
          </a:p>
          <a:p>
            <a:pPr algn="r"/>
            <a:r>
              <a:rPr lang="en-US" sz="3000" dirty="0" smtClean="0">
                <a:hlinkClick r:id="rId6"/>
              </a:rPr>
              <a:t>wiebe@cs.pitt.edu</a:t>
            </a:r>
            <a:r>
              <a:rPr lang="en-US" sz="3000" dirty="0" smtClean="0"/>
              <a:t>   </a:t>
            </a:r>
            <a:endParaRPr lang="en-US" sz="3000" dirty="0"/>
          </a:p>
        </p:txBody>
      </p:sp>
      <p:pic>
        <p:nvPicPr>
          <p:cNvPr id="10" name="Picture Placeholder 9" descr="UNT.jpg"/>
          <p:cNvPicPr>
            <a:picLocks noGrp="1" noChangeAspect="1"/>
          </p:cNvPicPr>
          <p:nvPr>
            <p:ph type="pic" sz="quarter" idx="1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674" r="-38674"/>
          <a:stretch>
            <a:fillRect/>
          </a:stretch>
        </p:blipFill>
        <p:spPr>
          <a:xfrm>
            <a:off x="34705159" y="761998"/>
            <a:ext cx="5848156" cy="3327399"/>
          </a:xfrm>
        </p:spPr>
      </p:pic>
    </p:spTree>
    <p:extLst>
      <p:ext uri="{BB962C8B-B14F-4D97-AF65-F5344CB8AC3E}">
        <p14:creationId xmlns:p14="http://schemas.microsoft.com/office/powerpoint/2010/main" val="3425218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36x48-Template-V2b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1217</TotalTime>
  <Words>562</Words>
  <Application>Microsoft Macintosh PowerPoint</Application>
  <PresentationFormat>Custom</PresentationFormat>
  <Paragraphs>122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36x48-Template-V2b</vt:lpstr>
      <vt:lpstr>1_Classic 3 Columns</vt:lpstr>
      <vt:lpstr>Classic - Wide Center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RADA MIHALCEA</cp:lastModifiedBy>
  <cp:revision>78</cp:revision>
  <cp:lastPrinted>2012-11-13T04:24:29Z</cp:lastPrinted>
  <dcterms:created xsi:type="dcterms:W3CDTF">2012-11-13T20:45:33Z</dcterms:created>
  <dcterms:modified xsi:type="dcterms:W3CDTF">2012-11-14T07:43:34Z</dcterms:modified>
</cp:coreProperties>
</file>