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6" autoAdjust="0"/>
    <p:restoredTop sz="95309"/>
  </p:normalViewPr>
  <p:slideViewPr>
    <p:cSldViewPr snapToGrid="0">
      <p:cViewPr>
        <p:scale>
          <a:sx n="112" d="100"/>
          <a:sy n="112" d="100"/>
        </p:scale>
        <p:origin x="-1784" y="-9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Teams'!$A$1:$A$23</c:f>
              <c:strCache>
                <c:ptCount val="23"/>
                <c:pt idx="0">
                  <c:v>Sanchez et al.</c:v>
                </c:pt>
                <c:pt idx="1">
                  <c:v>Lazik et al.</c:v>
                </c:pt>
                <c:pt idx="2">
                  <c:v>Time Domain</c:v>
                </c:pt>
                <c:pt idx="3">
                  <c:v>Campbell et al.</c:v>
                </c:pt>
                <c:pt idx="4">
                  <c:v>Quantitec GmbH Intranav</c:v>
                </c:pt>
                <c:pt idx="5">
                  <c:v>Simon et al.</c:v>
                </c:pt>
                <c:pt idx="6">
                  <c:v>Klipp et al.</c:v>
                </c:pt>
                <c:pt idx="7">
                  <c:v>Chen et al.</c:v>
                </c:pt>
                <c:pt idx="8">
                  <c:v>Zengen et al.</c:v>
                </c:pt>
                <c:pt idx="9">
                  <c:v>SPIRIT Navigation</c:v>
                </c:pt>
                <c:pt idx="10">
                  <c:v>Elias et al.</c:v>
                </c:pt>
                <c:pt idx="11">
                  <c:v>Symington et al.</c:v>
                </c:pt>
                <c:pt idx="12">
                  <c:v>Zou et al.</c:v>
                </c:pt>
                <c:pt idx="13">
                  <c:v>Pirkl et al.</c:v>
                </c:pt>
                <c:pt idx="14">
                  <c:v>Wu et al.</c:v>
                </c:pt>
                <c:pt idx="15">
                  <c:v>Bata et al.</c:v>
                </c:pt>
                <c:pt idx="16">
                  <c:v>Qiu et al.</c:v>
                </c:pt>
                <c:pt idx="17">
                  <c:v>Navix</c:v>
                </c:pt>
                <c:pt idx="18">
                  <c:v>Nikodem et al.</c:v>
                </c:pt>
                <c:pt idx="19">
                  <c:v>Deora et al.</c:v>
                </c:pt>
                <c:pt idx="20">
                  <c:v>Kuo et al.</c:v>
                </c:pt>
                <c:pt idx="21">
                  <c:v>Mirshekari et al.</c:v>
                </c:pt>
                <c:pt idx="22">
                  <c:v>Tata</c:v>
                </c:pt>
              </c:strCache>
            </c:strRef>
          </c:cat>
          <c:val>
            <c:numRef>
              <c:f>'All Teams'!$B$1:$B$23</c:f>
              <c:numCache>
                <c:formatCode>General</c:formatCode>
                <c:ptCount val="23"/>
                <c:pt idx="0">
                  <c:v>0.2</c:v>
                </c:pt>
                <c:pt idx="1">
                  <c:v>0.31</c:v>
                </c:pt>
                <c:pt idx="2">
                  <c:v>0.39</c:v>
                </c:pt>
                <c:pt idx="3">
                  <c:v>0.6</c:v>
                </c:pt>
                <c:pt idx="4">
                  <c:v>0.73</c:v>
                </c:pt>
                <c:pt idx="5">
                  <c:v>0.739</c:v>
                </c:pt>
                <c:pt idx="6">
                  <c:v>0.78</c:v>
                </c:pt>
                <c:pt idx="7">
                  <c:v>1.37</c:v>
                </c:pt>
                <c:pt idx="8">
                  <c:v>1.63</c:v>
                </c:pt>
                <c:pt idx="9">
                  <c:v>1.9</c:v>
                </c:pt>
                <c:pt idx="10">
                  <c:v>2.6</c:v>
                </c:pt>
                <c:pt idx="11">
                  <c:v>3.5</c:v>
                </c:pt>
                <c:pt idx="12">
                  <c:v>3.65</c:v>
                </c:pt>
                <c:pt idx="13">
                  <c:v>3.93</c:v>
                </c:pt>
                <c:pt idx="14">
                  <c:v>4.22</c:v>
                </c:pt>
                <c:pt idx="15">
                  <c:v>4.31</c:v>
                </c:pt>
                <c:pt idx="16">
                  <c:v>4.67</c:v>
                </c:pt>
                <c:pt idx="17">
                  <c:v>4.92</c:v>
                </c:pt>
                <c:pt idx="18">
                  <c:v>5.6</c:v>
                </c:pt>
                <c:pt idx="19">
                  <c:v>7.39</c:v>
                </c:pt>
                <c:pt idx="20">
                  <c:v>8.24</c:v>
                </c:pt>
                <c:pt idx="21">
                  <c:v>11.24</c:v>
                </c:pt>
                <c:pt idx="22">
                  <c:v>22.99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5286600"/>
        <c:axId val="2099879592"/>
      </c:barChart>
      <c:catAx>
        <c:axId val="2105286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Team</a:t>
                </a:r>
              </a:p>
            </c:rich>
          </c:tx>
          <c:layout>
            <c:manualLayout>
              <c:xMode val="edge"/>
              <c:yMode val="edge"/>
              <c:x val="0.482419414964434"/>
              <c:y val="0.8643105034150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79592"/>
        <c:crosses val="autoZero"/>
        <c:auto val="1"/>
        <c:lblAlgn val="ctr"/>
        <c:lblOffset val="100"/>
        <c:noMultiLvlLbl val="0"/>
      </c:catAx>
      <c:valAx>
        <c:axId val="209987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Localization</a:t>
                </a:r>
                <a:r>
                  <a:rPr lang="en-US" sz="1200" b="1" baseline="0"/>
                  <a:t> Error (m)</a:t>
                </a:r>
                <a:endParaRPr lang="en-U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28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0.58543</cdr:x>
      <cdr:y>0.73586</cdr:y>
    </cdr:from>
    <cdr:to>
      <cdr:x>0.60144</cdr:x>
      <cdr:y>0.76548</cdr:y>
    </cdr:to>
    <cdr:sp macro="" textlink="">
      <cdr:nvSpPr>
        <cdr:cNvPr id="2" name="Sun 1"/>
        <cdr:cNvSpPr/>
      </cdr:nvSpPr>
      <cdr:spPr>
        <a:xfrm xmlns:a="http://schemas.openxmlformats.org/drawingml/2006/main">
          <a:off x="5456443" y="3753795"/>
          <a:ext cx="149290" cy="151067"/>
        </a:xfrm>
        <a:prstGeom xmlns:a="http://schemas.openxmlformats.org/drawingml/2006/main" prst="sun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0.9318</cdr:x>
      <cdr:y>0.69151</cdr:y>
    </cdr:from>
    <cdr:to>
      <cdr:x>0.94782</cdr:x>
      <cdr:y>0.72112</cdr:y>
    </cdr:to>
    <cdr:sp macro="" textlink="">
      <cdr:nvSpPr>
        <cdr:cNvPr id="3" name="Sun 2"/>
        <cdr:cNvSpPr/>
      </cdr:nvSpPr>
      <cdr:spPr>
        <a:xfrm xmlns:a="http://schemas.openxmlformats.org/drawingml/2006/main">
          <a:off x="8684837" y="3527531"/>
          <a:ext cx="149290" cy="151067"/>
        </a:xfrm>
        <a:prstGeom xmlns:a="http://schemas.openxmlformats.org/drawingml/2006/main" prst="sun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A616-A108-6D49-882E-751466198F65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E8D-99E5-9B4A-A3F6-9256A97229C9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C21-26EC-9C4A-88CB-B7481D811CEA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B364-466D-7244-AD0E-C01B4A2CE0E0}" type="datetime1">
              <a:rPr lang="en-US" smtClean="0"/>
              <a:t>1/30/18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A752-2CDE-FD4B-9F7D-34FD753A0F30}" type="datetime1">
              <a:rPr lang="en-US" smtClean="0"/>
              <a:t>1/30/18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902-48F9-F148-B629-3C5B18F16DA3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636B-EC33-D74F-B221-E1ABE1C7C15D}" type="datetime1">
              <a:rPr lang="en-US" smtClean="0"/>
              <a:t>1/30/18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1D92-0483-F04E-B290-7930EF1C3EF9}" type="datetime1">
              <a:rPr lang="en-US" smtClean="0"/>
              <a:t>1/30/18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7B0B-843F-ED44-9176-292818CDF1C2}" type="datetime1">
              <a:rPr lang="en-US" smtClean="0"/>
              <a:t>1/30/18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365" y="89647"/>
            <a:ext cx="8875059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65" y="959224"/>
            <a:ext cx="8875059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05E-DE3F-4A4B-AF07-597B733E796D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5715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68A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Heilmeier</a:t>
            </a:r>
            <a:r>
              <a:rPr lang="en-US" b="1" dirty="0"/>
              <a:t> Catechism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trying to do? Articulate your objectives using absolutely no jargon. </a:t>
            </a:r>
          </a:p>
          <a:p>
            <a:r>
              <a:rPr lang="en-US" dirty="0"/>
              <a:t>How is it done today, and what are the limits of current practice? </a:t>
            </a:r>
          </a:p>
          <a:p>
            <a:r>
              <a:rPr lang="en-US" dirty="0"/>
              <a:t>What is new in your approach and why do you think it will be successful? </a:t>
            </a:r>
          </a:p>
          <a:p>
            <a:r>
              <a:rPr lang="en-US" dirty="0"/>
              <a:t>Who cares? If you succeed, what difference will it make? </a:t>
            </a:r>
          </a:p>
          <a:p>
            <a:r>
              <a:rPr lang="en-US" dirty="0"/>
              <a:t>What are the risks? </a:t>
            </a:r>
          </a:p>
          <a:p>
            <a:r>
              <a:rPr lang="en-US" dirty="0"/>
              <a:t>How much will it cost? </a:t>
            </a:r>
          </a:p>
          <a:p>
            <a:r>
              <a:rPr lang="en-US" dirty="0"/>
              <a:t>How long will it take? </a:t>
            </a:r>
          </a:p>
          <a:p>
            <a:r>
              <a:rPr lang="en-US" dirty="0"/>
              <a:t>What are the mid-term and final “exams” to check for success?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ALPS: A Bluetooth and Ultrasound Platform for Mapping and Localization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Patrick </a:t>
            </a:r>
            <a:r>
              <a:rPr lang="en-US" dirty="0" err="1" smtClean="0"/>
              <a:t>Lazik</a:t>
            </a:r>
            <a:r>
              <a:rPr lang="en-US" dirty="0" smtClean="0"/>
              <a:t>, </a:t>
            </a:r>
            <a:r>
              <a:rPr lang="en-US" dirty="0" err="1" smtClean="0"/>
              <a:t>Niranjini</a:t>
            </a:r>
            <a:r>
              <a:rPr lang="en-US" dirty="0" smtClean="0"/>
              <a:t> </a:t>
            </a:r>
            <a:r>
              <a:rPr lang="en-US" dirty="0" err="1" smtClean="0"/>
              <a:t>Rajagopal</a:t>
            </a:r>
            <a:r>
              <a:rPr lang="en-US" dirty="0" smtClean="0"/>
              <a:t>, </a:t>
            </a:r>
            <a:r>
              <a:rPr lang="en-US" dirty="0"/>
              <a:t>Oliver </a:t>
            </a:r>
            <a:r>
              <a:rPr lang="en-US" dirty="0" smtClean="0"/>
              <a:t>Shih, </a:t>
            </a:r>
            <a:r>
              <a:rPr lang="en-US" dirty="0"/>
              <a:t>Bruno </a:t>
            </a:r>
            <a:r>
              <a:rPr lang="en-US" dirty="0" err="1" smtClean="0"/>
              <a:t>Sinopoli</a:t>
            </a:r>
            <a:r>
              <a:rPr lang="en-US" dirty="0" smtClean="0"/>
              <a:t>, </a:t>
            </a:r>
            <a:r>
              <a:rPr lang="en-US" dirty="0"/>
              <a:t>Anthony Rowe </a:t>
            </a:r>
            <a:endParaRPr lang="en-US" dirty="0" smtClean="0"/>
          </a:p>
          <a:p>
            <a:r>
              <a:rPr lang="en-US" dirty="0" err="1" smtClean="0"/>
              <a:t>SenSys</a:t>
            </a:r>
            <a:r>
              <a:rPr lang="en-US" dirty="0" smtClean="0"/>
              <a:t> 2015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categories</a:t>
            </a:r>
          </a:p>
          <a:p>
            <a:pPr lvl="1"/>
            <a:r>
              <a:rPr lang="en-US" sz="2400" dirty="0" smtClean="0"/>
              <a:t>Inertial sensors based</a:t>
            </a:r>
          </a:p>
          <a:p>
            <a:pPr lvl="1"/>
            <a:r>
              <a:rPr lang="en-US" sz="2400" dirty="0" smtClean="0"/>
              <a:t>Fingerprinting based</a:t>
            </a:r>
          </a:p>
          <a:p>
            <a:pPr lvl="1"/>
            <a:r>
              <a:rPr lang="en-US" sz="2400" dirty="0" smtClean="0"/>
              <a:t>Lidar based</a:t>
            </a:r>
          </a:p>
          <a:p>
            <a:pPr lvl="1"/>
            <a:r>
              <a:rPr lang="en-US" sz="2400" dirty="0" smtClean="0"/>
              <a:t>Custom infrastructure</a:t>
            </a:r>
          </a:p>
          <a:p>
            <a:pPr lvl="2"/>
            <a:r>
              <a:rPr lang="en-US" sz="1800" dirty="0" smtClean="0"/>
              <a:t>Dedicated tags</a:t>
            </a:r>
          </a:p>
          <a:p>
            <a:pPr lvl="2"/>
            <a:r>
              <a:rPr lang="en-US" sz="1800" dirty="0" smtClean="0"/>
              <a:t>Existing devices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6" y="0"/>
            <a:ext cx="877064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Microsoft Indoor Localization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46998"/>
              </p:ext>
            </p:extLst>
          </p:nvPr>
        </p:nvGraphicFramePr>
        <p:xfrm>
          <a:off x="161925" y="958850"/>
          <a:ext cx="8874125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94460" y="1508760"/>
            <a:ext cx="0" cy="126873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2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1477246"/>
            <a:ext cx="1606861" cy="28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29" y="993678"/>
            <a:ext cx="5486121" cy="4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520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be accurate at each measurement point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30" y="1151249"/>
            <a:ext cx="7364928" cy="414277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647387" y="1764823"/>
            <a:ext cx="3696195" cy="3241964"/>
          </a:xfrm>
          <a:custGeom>
            <a:avLst/>
            <a:gdLst>
              <a:gd name="connsiteX0" fmla="*/ 0 w 4928260"/>
              <a:gd name="connsiteY0" fmla="*/ 4298868 h 4322618"/>
              <a:gd name="connsiteX1" fmla="*/ 29688 w 4928260"/>
              <a:gd name="connsiteY1" fmla="*/ 1929740 h 4322618"/>
              <a:gd name="connsiteX2" fmla="*/ 760021 w 4928260"/>
              <a:gd name="connsiteY2" fmla="*/ 1935678 h 4322618"/>
              <a:gd name="connsiteX3" fmla="*/ 754083 w 4928260"/>
              <a:gd name="connsiteY3" fmla="*/ 1508166 h 4322618"/>
              <a:gd name="connsiteX4" fmla="*/ 944088 w 4928260"/>
              <a:gd name="connsiteY4" fmla="*/ 1508166 h 4322618"/>
              <a:gd name="connsiteX5" fmla="*/ 950026 w 4928260"/>
              <a:gd name="connsiteY5" fmla="*/ 1935678 h 4322618"/>
              <a:gd name="connsiteX6" fmla="*/ 1347849 w 4928260"/>
              <a:gd name="connsiteY6" fmla="*/ 1917865 h 4322618"/>
              <a:gd name="connsiteX7" fmla="*/ 1324099 w 4928260"/>
              <a:gd name="connsiteY7" fmla="*/ 237507 h 4322618"/>
              <a:gd name="connsiteX8" fmla="*/ 730332 w 4928260"/>
              <a:gd name="connsiteY8" fmla="*/ 237507 h 4322618"/>
              <a:gd name="connsiteX9" fmla="*/ 736270 w 4928260"/>
              <a:gd name="connsiteY9" fmla="*/ 0 h 4322618"/>
              <a:gd name="connsiteX10" fmla="*/ 2143496 w 4928260"/>
              <a:gd name="connsiteY10" fmla="*/ 0 h 4322618"/>
              <a:gd name="connsiteX11" fmla="*/ 2143496 w 4928260"/>
              <a:gd name="connsiteY11" fmla="*/ 2814452 h 4322618"/>
              <a:gd name="connsiteX12" fmla="*/ 4922322 w 4928260"/>
              <a:gd name="connsiteY12" fmla="*/ 2796639 h 4322618"/>
              <a:gd name="connsiteX13" fmla="*/ 4928260 w 4928260"/>
              <a:gd name="connsiteY13" fmla="*/ 4322618 h 4322618"/>
              <a:gd name="connsiteX14" fmla="*/ 0 w 4928260"/>
              <a:gd name="connsiteY14" fmla="*/ 4298868 h 432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8260" h="4322618">
                <a:moveTo>
                  <a:pt x="0" y="4298868"/>
                </a:moveTo>
                <a:lnTo>
                  <a:pt x="29688" y="1929740"/>
                </a:lnTo>
                <a:lnTo>
                  <a:pt x="760021" y="1935678"/>
                </a:lnTo>
                <a:cubicBezTo>
                  <a:pt x="758042" y="1793174"/>
                  <a:pt x="756062" y="1650670"/>
                  <a:pt x="754083" y="1508166"/>
                </a:cubicBezTo>
                <a:lnTo>
                  <a:pt x="944088" y="1508166"/>
                </a:lnTo>
                <a:cubicBezTo>
                  <a:pt x="946067" y="1650670"/>
                  <a:pt x="948047" y="1793174"/>
                  <a:pt x="950026" y="1935678"/>
                </a:cubicBezTo>
                <a:lnTo>
                  <a:pt x="1347849" y="1917865"/>
                </a:lnTo>
                <a:lnTo>
                  <a:pt x="1324099" y="237507"/>
                </a:lnTo>
                <a:lnTo>
                  <a:pt x="730332" y="237507"/>
                </a:lnTo>
                <a:lnTo>
                  <a:pt x="736270" y="0"/>
                </a:lnTo>
                <a:lnTo>
                  <a:pt x="2143496" y="0"/>
                </a:lnTo>
                <a:lnTo>
                  <a:pt x="2143496" y="2814452"/>
                </a:lnTo>
                <a:lnTo>
                  <a:pt x="4922322" y="2796639"/>
                </a:lnTo>
                <a:cubicBezTo>
                  <a:pt x="4924301" y="3305299"/>
                  <a:pt x="4926281" y="3813958"/>
                  <a:pt x="4928260" y="4322618"/>
                </a:cubicBezTo>
                <a:lnTo>
                  <a:pt x="0" y="4298868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18502" y="4462254"/>
            <a:ext cx="340397" cy="51560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303535" y="4935307"/>
            <a:ext cx="40047" cy="35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9" name="TextBox 10"/>
          <p:cNvSpPr txBox="1"/>
          <p:nvPr/>
        </p:nvSpPr>
        <p:spPr>
          <a:xfrm>
            <a:off x="6303535" y="4128184"/>
            <a:ext cx="10793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</a:rPr>
              <a:t>Origin Point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(0,0)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32286" y="4948379"/>
            <a:ext cx="3701285" cy="334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28007" y="1822437"/>
            <a:ext cx="5564" cy="3126197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/>
          <p:cNvSpPr txBox="1"/>
          <p:nvPr/>
        </p:nvSpPr>
        <p:spPr>
          <a:xfrm rot="16200000">
            <a:off x="5867558" y="2900616"/>
            <a:ext cx="682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Y Axis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89309" y="3971102"/>
            <a:ext cx="1411" cy="1364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02486" y="4350872"/>
            <a:ext cx="1411" cy="1364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0174" y="4236892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3719" y="4639493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95774" y="3892727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9864" y="4158517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8422" y="4477640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01975" y="4419114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04093" y="4715561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65615" y="4462254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25175" y="4706791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56505" y="3735977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25291" y="3246531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02644" y="3338975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00377" y="3536037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69551" y="2721114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02644" y="2616356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32997" y="2337969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68680" y="1791815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01195" y="2047838"/>
            <a:ext cx="872" cy="156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/>
          <p:cNvSpPr txBox="1"/>
          <p:nvPr/>
        </p:nvSpPr>
        <p:spPr>
          <a:xfrm>
            <a:off x="4057255" y="4700280"/>
            <a:ext cx="682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X Axis</a:t>
            </a:r>
          </a:p>
        </p:txBody>
      </p:sp>
    </p:spTree>
    <p:extLst>
      <p:ext uri="{BB962C8B-B14F-4D97-AF65-F5344CB8AC3E}">
        <p14:creationId xmlns:p14="http://schemas.microsoft.com/office/powerpoint/2010/main" val="15172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Accurate localization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Easy setup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Handle non line-of-sight cases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15" y="0"/>
            <a:ext cx="74759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2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1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325159"/>
            <a:ext cx="6413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8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good enough?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" y="1134216"/>
            <a:ext cx="8875059" cy="383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Allen Newell’s Research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Good science responds to real problems</a:t>
            </a:r>
          </a:p>
          <a:p>
            <a:endParaRPr lang="en-US" altLang="x-none" dirty="0"/>
          </a:p>
          <a:p>
            <a:r>
              <a:rPr lang="en-US" altLang="x-none" dirty="0"/>
              <a:t>Good science is in the details</a:t>
            </a:r>
          </a:p>
          <a:p>
            <a:endParaRPr lang="en-US" altLang="x-none" dirty="0"/>
          </a:p>
          <a:p>
            <a:r>
              <a:rPr lang="en-US" altLang="x-none" dirty="0"/>
              <a:t>Good science makes a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 between usability, deployment, accuracy, cost,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~2 </a:t>
            </a:r>
            <a:r>
              <a:rPr lang="en-US" sz="2400" dirty="0" smtClean="0"/>
              <a:t>pages, </a:t>
            </a:r>
            <a:r>
              <a:rPr lang="en-US" sz="2400" dirty="0" smtClean="0"/>
              <a:t>due Feb 6</a:t>
            </a:r>
            <a:endParaRPr lang="en-US" sz="2400" dirty="0" smtClean="0"/>
          </a:p>
          <a:p>
            <a:r>
              <a:rPr lang="en-US" sz="2400" dirty="0" smtClean="0"/>
              <a:t>Should convey:</a:t>
            </a:r>
          </a:p>
          <a:p>
            <a:pPr lvl="1"/>
            <a:r>
              <a:rPr lang="en-US" sz="2000" dirty="0" smtClean="0"/>
              <a:t>What is your idea? Why is it important? Who will care if it succeeds?</a:t>
            </a:r>
          </a:p>
          <a:p>
            <a:pPr lvl="1"/>
            <a:r>
              <a:rPr lang="en-US" sz="2000" dirty="0" smtClean="0"/>
              <a:t>What is your hypothesis?</a:t>
            </a:r>
          </a:p>
          <a:p>
            <a:pPr lvl="1"/>
            <a:r>
              <a:rPr lang="en-US" sz="2000" dirty="0" smtClean="0"/>
              <a:t>What other approaches exist? Why are they insufficient?</a:t>
            </a:r>
          </a:p>
          <a:p>
            <a:pPr lvl="2"/>
            <a:r>
              <a:rPr lang="en-US" sz="1600" dirty="0" smtClean="0"/>
              <a:t>Some related work.</a:t>
            </a:r>
          </a:p>
          <a:p>
            <a:pPr lvl="1"/>
            <a:r>
              <a:rPr lang="en-US" sz="2000" dirty="0" smtClean="0"/>
              <a:t>What might the design for a solution look like?</a:t>
            </a:r>
          </a:p>
          <a:p>
            <a:r>
              <a:rPr lang="en-US" sz="2300" dirty="0" smtClean="0"/>
              <a:t>Any </a:t>
            </a:r>
            <a:r>
              <a:rPr lang="en-US" sz="2300" dirty="0" smtClean="0"/>
              <a:t>format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Good science responds to real </a:t>
            </a:r>
            <a:r>
              <a:rPr lang="en-US" altLang="x-none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scientific problems are those that reflect real phenomena in the </a:t>
            </a:r>
            <a:r>
              <a:rPr lang="en-US" dirty="0" smtClean="0"/>
              <a:t>world.</a:t>
            </a:r>
          </a:p>
          <a:p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problems that need to be </a:t>
            </a:r>
            <a:r>
              <a:rPr lang="en-US" dirty="0" smtClean="0"/>
              <a:t>solved.</a:t>
            </a:r>
          </a:p>
          <a:p>
            <a:endParaRPr lang="en-US" dirty="0" smtClean="0"/>
          </a:p>
          <a:p>
            <a:r>
              <a:rPr lang="en-US" dirty="0" smtClean="0"/>
              <a:t>Clear </a:t>
            </a:r>
            <a:r>
              <a:rPr lang="en-US" dirty="0"/>
              <a:t>statement of the real phenomena or application it </a:t>
            </a:r>
            <a:r>
              <a:rPr lang="en-US" dirty="0" smtClean="0"/>
              <a:t>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Good science makes a </a:t>
            </a:r>
            <a:r>
              <a:rPr lang="en-US" altLang="x-none" dirty="0" smtClean="0"/>
              <a:t>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Measures of contribution:</a:t>
            </a:r>
          </a:p>
          <a:p>
            <a:pPr lvl="1"/>
            <a:r>
              <a:rPr lang="en-US" altLang="x-none" dirty="0"/>
              <a:t>How it solves a real problem</a:t>
            </a:r>
          </a:p>
          <a:p>
            <a:pPr lvl="1"/>
            <a:r>
              <a:rPr lang="en-US" altLang="x-none" dirty="0"/>
              <a:t>How it shapes the work of other</a:t>
            </a:r>
          </a:p>
          <a:p>
            <a:endParaRPr lang="en-US" altLang="x-none" dirty="0"/>
          </a:p>
          <a:p>
            <a:r>
              <a:rPr lang="en-US" altLang="x-none" dirty="0"/>
              <a:t>Solves a real problem</a:t>
            </a:r>
          </a:p>
          <a:p>
            <a:pPr lvl="1"/>
            <a:r>
              <a:rPr lang="en-US" altLang="x-none" dirty="0"/>
              <a:t>The problem sets the crucial context for the work</a:t>
            </a:r>
          </a:p>
          <a:p>
            <a:pPr lvl="1"/>
            <a:r>
              <a:rPr lang="en-US" altLang="x-none" dirty="0"/>
              <a:t>A million ideas to pursue, but which ones are worth doing?</a:t>
            </a:r>
          </a:p>
          <a:p>
            <a:endParaRPr lang="en-US" altLang="x-none" dirty="0"/>
          </a:p>
          <a:p>
            <a:r>
              <a:rPr lang="en-US" altLang="x-none" dirty="0"/>
              <a:t>Shapes the work of others</a:t>
            </a:r>
          </a:p>
          <a:p>
            <a:pPr lvl="1"/>
            <a:r>
              <a:rPr lang="en-US" altLang="x-none" dirty="0"/>
              <a:t>Highest goal: change other people’s thinking</a:t>
            </a:r>
          </a:p>
          <a:p>
            <a:pPr lvl="1"/>
            <a:r>
              <a:rPr lang="en-US" altLang="x-none" dirty="0"/>
              <a:t>Paradigm changes are the most impactful [Kuhn]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issues of the Internet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63" y="878541"/>
            <a:ext cx="6538261" cy="42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issues are still issues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energy-efficient hardware and sensors</a:t>
            </a:r>
          </a:p>
          <a:p>
            <a:r>
              <a:rPr lang="en-US" dirty="0" smtClean="0"/>
              <a:t>Wireless radio technologies</a:t>
            </a:r>
          </a:p>
          <a:p>
            <a:r>
              <a:rPr lang="en-US" dirty="0" smtClean="0"/>
              <a:t>Privacy preserving techniques for user data</a:t>
            </a:r>
          </a:p>
          <a:p>
            <a:r>
              <a:rPr lang="en-US" dirty="0" smtClean="0"/>
              <a:t>Human interaction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new issues characterize the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of heterogeneity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Management and discovery</a:t>
            </a:r>
          </a:p>
          <a:p>
            <a:pPr lvl="1"/>
            <a:r>
              <a:rPr lang="en-US" dirty="0" smtClean="0"/>
              <a:t>Secure systems</a:t>
            </a:r>
          </a:p>
          <a:p>
            <a:r>
              <a:rPr lang="en-US" dirty="0" smtClean="0"/>
              <a:t>Programming models</a:t>
            </a:r>
          </a:p>
          <a:p>
            <a:pPr lvl="1"/>
            <a:r>
              <a:rPr lang="en-US" dirty="0" smtClean="0"/>
              <a:t>Distributed or cloud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monitoring?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0" y="875511"/>
            <a:ext cx="5970270" cy="43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3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lifetime?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“50-62 days”</a:t>
            </a:r>
          </a:p>
          <a:p>
            <a:r>
              <a:rPr lang="en-US" dirty="0" smtClean="0"/>
              <a:t>But, 2 mA sleep current at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28096</TotalTime>
  <Words>487</Words>
  <Application>Microsoft Macintosh PowerPoint</Application>
  <PresentationFormat>On-screen Show (16:10)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Heilmeier Catechism</vt:lpstr>
      <vt:lpstr>Allen Newell’s Research Style</vt:lpstr>
      <vt:lpstr>Good science responds to real problems</vt:lpstr>
      <vt:lpstr>Good science makes a difference</vt:lpstr>
      <vt:lpstr>The research issues of the Internet of Things</vt:lpstr>
      <vt:lpstr>What issues are still issues today?</vt:lpstr>
      <vt:lpstr>What new issues characterize the IoT?</vt:lpstr>
      <vt:lpstr>Real time monitoring?</vt:lpstr>
      <vt:lpstr>Sensor lifetime?</vt:lpstr>
      <vt:lpstr>ALPS: A Bluetooth and Ultrasound Platform for Mapping and Localization </vt:lpstr>
      <vt:lpstr>Indoor Localization</vt:lpstr>
      <vt:lpstr>PowerPoint Presentation</vt:lpstr>
      <vt:lpstr>2015 Microsoft Indoor Localization Competition</vt:lpstr>
      <vt:lpstr>PowerPoint Presentation</vt:lpstr>
      <vt:lpstr>Goal: be accurate at each measurement point</vt:lpstr>
      <vt:lpstr>Three key challenges</vt:lpstr>
      <vt:lpstr>PowerPoint Presentation</vt:lpstr>
      <vt:lpstr>PowerPoint Presentation</vt:lpstr>
      <vt:lpstr>How good is good enough?</vt:lpstr>
      <vt:lpstr>Tradeoff between usability, deployment, accuracy, cost, reliability</vt:lpstr>
      <vt:lpstr>Project proposal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Daniel Mossé</cp:lastModifiedBy>
  <cp:revision>262</cp:revision>
  <dcterms:created xsi:type="dcterms:W3CDTF">2015-09-15T19:03:29Z</dcterms:created>
  <dcterms:modified xsi:type="dcterms:W3CDTF">2018-01-30T20:55:54Z</dcterms:modified>
</cp:coreProperties>
</file>