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59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25" d="100"/>
          <a:sy n="125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3429E-5590-CB44-92BF-00B5B8912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526DED-2716-7B41-80BC-7855C2A9A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6EA25-EBD0-D244-9377-4DF1A6E0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0453C-DC0D-6045-A8FD-94575FC0D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03740-23FD-5141-A33E-B1DC11B5B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80E04-69D5-BE42-8057-0ACB846FA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DBAA75-13E6-5044-8D84-5BBF267C7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AB683-83A8-2041-B665-1ADF5384B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2594D-F0E1-DB41-B801-DD2E36A1D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DC718-78FB-E44E-9192-3CAFDA5B8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9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A9FDC5-0213-0E4A-A734-6FFC597FBF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693337-D324-BA43-A5EA-4AFD429C6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F3EC3-5085-9649-B847-470A6DEA8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4BE5E-CE1B-2448-B162-707E01B03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AD0FC-2867-F746-BE57-D0C91682E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9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E32D3-12B3-C340-BA47-2501D6126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A3633-735E-9043-8FBB-2E4345FC1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B17D5-E73A-C941-B442-2D2EE999B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FDC56-6441-2F4A-806D-421FEC16C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EF526-43FC-9248-BA7E-DD6E8CA72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0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737C4-E6BC-334E-9B32-807FDD760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107C8C-0731-914F-8E0A-6A2BEABE6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2D891-653E-444F-9E14-A390824F5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2196E-EC51-7A42-A482-17D56419E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6A1A2-BD9F-B240-83A4-A1F7F0A7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82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70531-ABF1-D448-A296-72F7233E7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7BEF2-5A9A-0845-B33D-516462E46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CA29D-AC4F-5A46-A7F3-C95802FC8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AD2433-5E3D-154B-AF59-959546E13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4CEC40-2A90-B849-A8ED-3FB5A80AB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B9463-44B2-704A-B677-6DAC3551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4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F0EE-DB1E-914B-AB44-AA7D0345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2803F-EDF5-7448-AE9A-1DEA8379E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F9C3B-3CF3-0C4C-AB43-7A4A520D5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4B5F99-AFE0-FE49-96D5-B4CC28D39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7F2DA6-80F2-EC48-85C3-4864685465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96AFDB-7784-734E-960D-804C619F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52B06A-4076-BD4C-B533-9190882E0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5FF343-F8F1-7F4A-A8E8-D47356DE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0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388B9-AE6F-1B40-8D38-CA4BA9296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3821DC-67E0-E948-A08B-0EC30BA8A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B8CBCF-5AD8-244E-B7BB-F1C2DADFD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1305EA-6BAC-0348-80B2-320C8C5A4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2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79D561-DA6A-7342-A589-1BF51B8B2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C943C7-131A-9E4B-A24E-7133BBEB2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047A2-C238-4648-86DF-78A2808F7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2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B00B4-1D62-1C4B-A508-7444DC1D1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3C923-5A8F-774C-B1A5-70A44A1D6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E3538-C386-254C-9E20-42E412FE4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3A447-F8DD-A949-AAE9-C6A747ECC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103CD-EACD-1745-8798-6C1030BEF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11D1F-D6FC-5541-B5F9-77E6DCE52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5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E60B8-59AF-C445-B83D-6E65C128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7AC4AE-33A0-BC47-8F3C-444B5819C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50D07-6778-CE40-88EF-C312C8617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F4AE5-8205-FB4D-9D18-61614834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819BC-EB26-274C-9369-7E27B1A82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7B100-D256-BB4B-95F7-DA76FC7A5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2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5CA1FB-0FA1-6F40-8A19-93A991EB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7A36D-6556-6C43-8EDC-6F3F8C306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6BACC-923F-2A4C-84E6-29F5A14608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FD892-7D56-FD42-BEEE-72C978E1DBC2}" type="datetimeFigureOut">
              <a:rPr lang="en-US" smtClean="0"/>
              <a:t>1/24/22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301F3-D7E3-E740-AEE8-EDADCDBFC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18EFB-2B5B-A046-B63C-3659550E5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2675C-A653-8F4D-97F6-F96E28B1F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9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E7137-6102-E942-8C53-BC63DB9653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IoT systems 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B09B4-6A61-D24A-9FD6-E1316CA774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Daniel </a:t>
            </a:r>
            <a:r>
              <a:rPr lang="en-US" dirty="0" err="1"/>
              <a:t>mosse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44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DF16C-3100-234E-9C3F-E38FD82C1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 bottom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3577-1A03-1F4D-9520-C431A688F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85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Sensors at the bottom layer, collect data</a:t>
            </a:r>
          </a:p>
          <a:p>
            <a:pPr lvl="1"/>
            <a:r>
              <a:rPr lang="en-US" dirty="0"/>
              <a:t>Sensors can be the few-cent sensor, bought in bulk for adding to a board or a sensor bundle that comes with a microcontroller already on board</a:t>
            </a:r>
          </a:p>
          <a:p>
            <a:pPr lvl="1"/>
            <a:r>
              <a:rPr lang="en-US" dirty="0"/>
              <a:t>Sensor data usually is analog, requiring an ADC (analog to digital converter), which typically comes in sensor bundles</a:t>
            </a:r>
          </a:p>
          <a:p>
            <a:r>
              <a:rPr lang="en-US" dirty="0"/>
              <a:t>Sensor data can be processed locally</a:t>
            </a:r>
          </a:p>
          <a:p>
            <a:pPr lvl="1"/>
            <a:r>
              <a:rPr lang="en-US" dirty="0"/>
              <a:t>To save bandwidth and energy, typical local data treatments include</a:t>
            </a:r>
          </a:p>
          <a:p>
            <a:pPr lvl="2"/>
            <a:r>
              <a:rPr lang="en-US" dirty="0"/>
              <a:t>Suppression of duplicates</a:t>
            </a:r>
          </a:p>
          <a:p>
            <a:pPr lvl="2"/>
            <a:r>
              <a:rPr lang="en-US" dirty="0"/>
              <a:t>Packing of multiple data items into a single message</a:t>
            </a:r>
          </a:p>
          <a:p>
            <a:pPr lvl="1"/>
            <a:r>
              <a:rPr lang="en-US" dirty="0"/>
              <a:t>Depending on microcontroller, more sophisticated local treatment can be done</a:t>
            </a:r>
          </a:p>
          <a:p>
            <a:r>
              <a:rPr lang="en-US" dirty="0"/>
              <a:t>Sensor data is transmitted typically wirelessly (see protocol stack below)</a:t>
            </a:r>
          </a:p>
          <a:p>
            <a:pPr lvl="1"/>
            <a:r>
              <a:rPr lang="en-US" dirty="0"/>
              <a:t>Like ADCs, the radio is typically present in sensor bundles</a:t>
            </a:r>
          </a:p>
          <a:p>
            <a:pPr lvl="1"/>
            <a:r>
              <a:rPr lang="en-US" dirty="0"/>
              <a:t>There are many different options for hardware radios and protocols (e.g., Bluetooth, BLE—Bluetooth low energy, </a:t>
            </a:r>
            <a:r>
              <a:rPr lang="en-US" dirty="0" err="1"/>
              <a:t>LoRa</a:t>
            </a:r>
            <a:r>
              <a:rPr lang="en-US" dirty="0"/>
              <a:t>, Wi-Fi, …)</a:t>
            </a:r>
          </a:p>
        </p:txBody>
      </p:sp>
    </p:spTree>
    <p:extLst>
      <p:ext uri="{BB962C8B-B14F-4D97-AF65-F5344CB8AC3E}">
        <p14:creationId xmlns:p14="http://schemas.microsoft.com/office/powerpoint/2010/main" val="2975412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DF16C-3100-234E-9C3F-E38FD82C1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 middle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3577-1A03-1F4D-9520-C431A688F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Sensors (or bundles) send data</a:t>
            </a:r>
          </a:p>
          <a:p>
            <a:r>
              <a:rPr lang="en-US" dirty="0"/>
              <a:t>Router or gateway collects data from multiple sensors</a:t>
            </a:r>
          </a:p>
          <a:p>
            <a:r>
              <a:rPr lang="en-US" dirty="0"/>
              <a:t>The gateway is typically more powerful</a:t>
            </a:r>
          </a:p>
          <a:p>
            <a:pPr lvl="1"/>
            <a:r>
              <a:rPr lang="en-US" dirty="0"/>
              <a:t>Several radios (collect sensor data wirelessly)</a:t>
            </a:r>
          </a:p>
          <a:p>
            <a:pPr lvl="1"/>
            <a:r>
              <a:rPr lang="en-US" dirty="0"/>
              <a:t>More powerful CPU</a:t>
            </a:r>
          </a:p>
          <a:p>
            <a:pPr lvl="1"/>
            <a:r>
              <a:rPr lang="en-US" dirty="0"/>
              <a:t>Added security</a:t>
            </a:r>
          </a:p>
          <a:p>
            <a:pPr lvl="1"/>
            <a:r>
              <a:rPr lang="en-US" dirty="0"/>
              <a:t>Transmit data wired fashion</a:t>
            </a:r>
          </a:p>
          <a:p>
            <a:r>
              <a:rPr lang="en-US" dirty="0"/>
              <a:t>Is the gateway part of Edge Computing?</a:t>
            </a:r>
          </a:p>
          <a:p>
            <a:pPr marL="457200" lvl="1" indent="0">
              <a:buNone/>
            </a:pPr>
            <a:r>
              <a:rPr lang="en-US" dirty="0"/>
              <a:t>Depends on definition</a:t>
            </a:r>
          </a:p>
        </p:txBody>
      </p:sp>
    </p:spTree>
    <p:extLst>
      <p:ext uri="{BB962C8B-B14F-4D97-AF65-F5344CB8AC3E}">
        <p14:creationId xmlns:p14="http://schemas.microsoft.com/office/powerpoint/2010/main" val="2726210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56F96-93A6-054D-9A3B-FBC6BB1DE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 top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63B71-EC68-274D-A24D-2E21B85A5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Gateway/Edge send data to Cloud servers</a:t>
            </a:r>
          </a:p>
          <a:p>
            <a:pPr lvl="1"/>
            <a:r>
              <a:rPr lang="en-US" dirty="0"/>
              <a:t>Gateway can filter, treat, analyze data</a:t>
            </a:r>
          </a:p>
          <a:p>
            <a:pPr lvl="1"/>
            <a:r>
              <a:rPr lang="en-US" dirty="0"/>
              <a:t>Typically use a publisher subscriber (pub-sub) model</a:t>
            </a:r>
          </a:p>
          <a:p>
            <a:pPr lvl="2"/>
            <a:r>
              <a:rPr lang="en-US" dirty="0"/>
              <a:t>Many different examples and implementations, like MQTT</a:t>
            </a:r>
          </a:p>
          <a:p>
            <a:pPr lvl="2"/>
            <a:r>
              <a:rPr lang="en-US" dirty="0"/>
              <a:t>Each cloud provider has its own</a:t>
            </a:r>
          </a:p>
          <a:p>
            <a:r>
              <a:rPr lang="en-US" dirty="0"/>
              <a:t>Cloud services are abundant</a:t>
            </a:r>
          </a:p>
          <a:p>
            <a:pPr lvl="1"/>
            <a:r>
              <a:rPr lang="en-US" dirty="0"/>
              <a:t>“Free” or paid, or in between</a:t>
            </a:r>
          </a:p>
          <a:p>
            <a:pPr lvl="1"/>
            <a:r>
              <a:rPr lang="en-US" dirty="0"/>
              <a:t>Can you trust servers with your data?</a:t>
            </a:r>
          </a:p>
          <a:p>
            <a:pPr lvl="1"/>
            <a:r>
              <a:rPr lang="en-US" dirty="0"/>
              <a:t>Multiple gateways send data from multiple users</a:t>
            </a:r>
          </a:p>
          <a:p>
            <a:pPr lvl="1"/>
            <a:r>
              <a:rPr lang="en-US" dirty="0"/>
              <a:t>Analyses are more powerful with more data and more servers (which also have more capabilities/ libraries)</a:t>
            </a:r>
          </a:p>
        </p:txBody>
      </p:sp>
    </p:spTree>
    <p:extLst>
      <p:ext uri="{BB962C8B-B14F-4D97-AF65-F5344CB8AC3E}">
        <p14:creationId xmlns:p14="http://schemas.microsoft.com/office/powerpoint/2010/main" val="97637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C68F0-F15E-E24A-8071-A7207CA8F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 system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D6DD8-05FC-704A-8BC2-5DFB7BB3C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Real time</a:t>
            </a:r>
          </a:p>
          <a:p>
            <a:pPr lvl="1"/>
            <a:r>
              <a:rPr lang="en-US" dirty="0"/>
              <a:t>Some data items have a freshness period (deadline)</a:t>
            </a:r>
          </a:p>
          <a:p>
            <a:pPr lvl="1"/>
            <a:r>
              <a:rPr lang="en-US" dirty="0"/>
              <a:t>Some actuation commands have a zero value (example?) or negative value (example) after a deadline</a:t>
            </a:r>
          </a:p>
          <a:p>
            <a:r>
              <a:rPr lang="en-US" dirty="0"/>
              <a:t>Access to devices</a:t>
            </a:r>
          </a:p>
          <a:p>
            <a:pPr lvl="1"/>
            <a:r>
              <a:rPr lang="en-US" dirty="0"/>
              <a:t>One way (send data only) communication is more secure</a:t>
            </a:r>
          </a:p>
          <a:p>
            <a:pPr lvl="1"/>
            <a:r>
              <a:rPr lang="en-US" dirty="0"/>
              <a:t>Two way (send data; receive data and commands) communication allows for</a:t>
            </a:r>
          </a:p>
          <a:p>
            <a:pPr lvl="2"/>
            <a:r>
              <a:rPr lang="en-US" dirty="0"/>
              <a:t>Pros: OTA (over the air) updates, reconfiguration of devices, …</a:t>
            </a:r>
          </a:p>
          <a:p>
            <a:pPr lvl="2"/>
            <a:r>
              <a:rPr lang="en-US" dirty="0"/>
              <a:t>Cons: security problems (reconfiguration of devices, malicious actuation)</a:t>
            </a:r>
          </a:p>
          <a:p>
            <a:r>
              <a:rPr lang="en-US" dirty="0"/>
              <a:t>Discovery of the devices</a:t>
            </a:r>
          </a:p>
          <a:p>
            <a:pPr lvl="1"/>
            <a:r>
              <a:rPr lang="en-US" dirty="0"/>
              <a:t>To access a device, need:</a:t>
            </a:r>
          </a:p>
          <a:p>
            <a:pPr lvl="2"/>
            <a:r>
              <a:rPr lang="en-US" dirty="0"/>
              <a:t>what the device is </a:t>
            </a:r>
          </a:p>
          <a:p>
            <a:pPr lvl="2"/>
            <a:r>
              <a:rPr lang="en-US" dirty="0"/>
              <a:t>how to communicate with it</a:t>
            </a:r>
          </a:p>
          <a:p>
            <a:pPr lvl="1"/>
            <a:r>
              <a:rPr lang="en-US" dirty="0"/>
              <a:t>Make it public or keep it private (what are the pros and cons?)</a:t>
            </a:r>
          </a:p>
        </p:txBody>
      </p:sp>
    </p:spTree>
    <p:extLst>
      <p:ext uri="{BB962C8B-B14F-4D97-AF65-F5344CB8AC3E}">
        <p14:creationId xmlns:p14="http://schemas.microsoft.com/office/powerpoint/2010/main" val="104478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61134-07EF-6C4F-9516-6E0BFE2B8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IoT system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C1E77-26B2-124A-A31F-95DAB5D4B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Hardware is composed of: sensors, CPU, memory, network, specialized units, depending upon sensors (e.g., audio chip, video hardware,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Developing applications requires a toolchain</a:t>
            </a:r>
          </a:p>
          <a:p>
            <a:pPr lvl="1"/>
            <a:r>
              <a:rPr lang="en-US" dirty="0"/>
              <a:t>Vendor specific or open source</a:t>
            </a:r>
          </a:p>
          <a:p>
            <a:pPr lvl="1"/>
            <a:r>
              <a:rPr lang="en-US" dirty="0"/>
              <a:t>IDE typically includes compiler, system analyzer (CPU/memory usage, timing diagrams, etc.)</a:t>
            </a:r>
          </a:p>
          <a:p>
            <a:pPr lvl="1"/>
            <a:r>
              <a:rPr lang="en-US" dirty="0"/>
              <a:t>Scheduler can be downloaded with Application</a:t>
            </a:r>
          </a:p>
          <a:p>
            <a:r>
              <a:rPr lang="en-US" dirty="0"/>
              <a:t>“Applications” can be user level or middleware/libraries</a:t>
            </a:r>
          </a:p>
        </p:txBody>
      </p:sp>
    </p:spTree>
    <p:extLst>
      <p:ext uri="{BB962C8B-B14F-4D97-AF65-F5344CB8AC3E}">
        <p14:creationId xmlns:p14="http://schemas.microsoft.com/office/powerpoint/2010/main" val="2147282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78122-D935-0649-BFFC-EF9DF11CE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F0FF7-7A5F-CA4F-8559-A4103FEBD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Operating system:</a:t>
            </a:r>
          </a:p>
          <a:p>
            <a:pPr lvl="1"/>
            <a:r>
              <a:rPr lang="en-US" dirty="0"/>
              <a:t>Concurrency or not</a:t>
            </a:r>
          </a:p>
          <a:p>
            <a:pPr lvl="1"/>
            <a:r>
              <a:rPr lang="en-US" dirty="0"/>
              <a:t>Instrumentation: different levels, Interface to turn it on or off, overhead considerations</a:t>
            </a:r>
          </a:p>
          <a:p>
            <a:pPr lvl="1"/>
            <a:r>
              <a:rPr lang="en-US" dirty="0"/>
              <a:t>Allows for blocking devices, polling devices, or both</a:t>
            </a:r>
          </a:p>
          <a:p>
            <a:pPr lvl="1"/>
            <a:r>
              <a:rPr lang="en-US" dirty="0"/>
              <a:t>Consider the network and protocol stack</a:t>
            </a:r>
          </a:p>
          <a:p>
            <a:r>
              <a:rPr lang="en-US" dirty="0"/>
              <a:t>Licensing requirements</a:t>
            </a:r>
          </a:p>
          <a:p>
            <a:pPr lvl="1"/>
            <a:r>
              <a:rPr lang="en-US" dirty="0"/>
              <a:t>Software license</a:t>
            </a:r>
          </a:p>
          <a:p>
            <a:pPr lvl="1"/>
            <a:r>
              <a:rPr lang="en-US" dirty="0"/>
              <a:t>Ownership of data</a:t>
            </a:r>
          </a:p>
          <a:p>
            <a:r>
              <a:rPr lang="en-US" dirty="0"/>
              <a:t>Privacy</a:t>
            </a:r>
          </a:p>
        </p:txBody>
      </p:sp>
    </p:spTree>
    <p:extLst>
      <p:ext uri="{BB962C8B-B14F-4D97-AF65-F5344CB8AC3E}">
        <p14:creationId xmlns:p14="http://schemas.microsoft.com/office/powerpoint/2010/main" val="915360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17AF5-6BEE-3947-84AE-FE043E78E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Stack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2903A7-7D9E-9C49-8030-654C92778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2594292" cy="823912"/>
          </a:xfrm>
        </p:spPr>
        <p:txBody>
          <a:bodyPr/>
          <a:lstStyle/>
          <a:p>
            <a:r>
              <a:rPr lang="en-US" dirty="0"/>
              <a:t>Internet examples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68CACBA-FCF1-DA4F-A751-E597C3BC5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2594292" cy="3684588"/>
          </a:xfrm>
        </p:spPr>
        <p:txBody>
          <a:bodyPr/>
          <a:lstStyle/>
          <a:p>
            <a:r>
              <a:rPr lang="en-US" dirty="0"/>
              <a:t>XML</a:t>
            </a:r>
          </a:p>
          <a:p>
            <a:r>
              <a:rPr lang="en-US" dirty="0"/>
              <a:t>HTTP</a:t>
            </a:r>
          </a:p>
          <a:p>
            <a:r>
              <a:rPr lang="en-US" dirty="0"/>
              <a:t>TLS</a:t>
            </a:r>
          </a:p>
          <a:p>
            <a:r>
              <a:rPr lang="en-US" dirty="0"/>
              <a:t>TCP</a:t>
            </a:r>
          </a:p>
          <a:p>
            <a:r>
              <a:rPr lang="en-US" dirty="0"/>
              <a:t>IPv6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F9A754-F4B9-D946-84C6-E05B9BDE03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368040" y="1681163"/>
            <a:ext cx="5183188" cy="823912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IoT example equivalents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6D047F6-5135-7744-B64C-84B3FE705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368040" y="2505075"/>
            <a:ext cx="5183188" cy="3684588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Web Objects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CoAP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DTLS</a:t>
            </a:r>
          </a:p>
          <a:p>
            <a:r>
              <a:rPr lang="en-US" dirty="0">
                <a:solidFill>
                  <a:schemeClr val="accent1"/>
                </a:solidFill>
              </a:rPr>
              <a:t>UDP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LoWPAN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934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78122-D935-0649-BFFC-EF9DF11CE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F0FF7-7A5F-CA4F-8559-A4103FEBD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Device duty cycle (i.e., turning the device on/off)</a:t>
            </a:r>
          </a:p>
          <a:p>
            <a:r>
              <a:rPr lang="en-US" dirty="0"/>
              <a:t>Periodicity of collecting or transmitting data</a:t>
            </a:r>
          </a:p>
          <a:p>
            <a:r>
              <a:rPr lang="en-US" dirty="0"/>
              <a:t>Data compression, packing, …</a:t>
            </a:r>
          </a:p>
          <a:p>
            <a:r>
              <a:rPr lang="en-US" dirty="0"/>
              <a:t>Data transformations: </a:t>
            </a:r>
          </a:p>
          <a:p>
            <a:pPr lvl="1"/>
            <a:r>
              <a:rPr lang="en-US"/>
              <a:t>how aggressive</a:t>
            </a:r>
            <a:endParaRPr lang="en-US" dirty="0"/>
          </a:p>
          <a:p>
            <a:pPr lvl="1"/>
            <a:r>
              <a:rPr lang="en-US" dirty="0"/>
              <a:t>Location (sensor, Gateway, edge)</a:t>
            </a:r>
          </a:p>
          <a:p>
            <a:pPr lvl="1"/>
            <a:r>
              <a:rPr lang="en-US" dirty="0"/>
              <a:t>energy impact</a:t>
            </a:r>
          </a:p>
        </p:txBody>
      </p:sp>
    </p:spTree>
    <p:extLst>
      <p:ext uri="{BB962C8B-B14F-4D97-AF65-F5344CB8AC3E}">
        <p14:creationId xmlns:p14="http://schemas.microsoft.com/office/powerpoint/2010/main" val="630289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610</Words>
  <Application>Microsoft Macintosh PowerPoint</Application>
  <PresentationFormat>Widescreen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IoT systems view</vt:lpstr>
      <vt:lpstr>IoT bottom layer</vt:lpstr>
      <vt:lpstr>IoT middle layer</vt:lpstr>
      <vt:lpstr>IoT top layer</vt:lpstr>
      <vt:lpstr>IoT system characteristics</vt:lpstr>
      <vt:lpstr>More IoT system characteristics</vt:lpstr>
      <vt:lpstr>Other considerations</vt:lpstr>
      <vt:lpstr>Protocol Stack</vt:lpstr>
      <vt:lpstr>Power management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IoT systems view</dc:title>
  <dc:creator>Mosse, Daniel</dc:creator>
  <cp:lastModifiedBy>Mosse, Daniel</cp:lastModifiedBy>
  <cp:revision>7</cp:revision>
  <dcterms:created xsi:type="dcterms:W3CDTF">2022-01-24T15:09:47Z</dcterms:created>
  <dcterms:modified xsi:type="dcterms:W3CDTF">2022-01-24T21:04:07Z</dcterms:modified>
</cp:coreProperties>
</file>