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28"/>
  </p:notesMasterIdLst>
  <p:handoutMasterIdLst>
    <p:handoutMasterId r:id="rId29"/>
  </p:handoutMasterIdLst>
  <p:sldIdLst>
    <p:sldId id="488" r:id="rId2"/>
    <p:sldId id="437" r:id="rId3"/>
    <p:sldId id="438" r:id="rId4"/>
    <p:sldId id="439" r:id="rId5"/>
    <p:sldId id="440" r:id="rId6"/>
    <p:sldId id="441" r:id="rId7"/>
    <p:sldId id="442" r:id="rId8"/>
    <p:sldId id="443" r:id="rId9"/>
    <p:sldId id="444" r:id="rId10"/>
    <p:sldId id="450" r:id="rId11"/>
    <p:sldId id="451" r:id="rId12"/>
    <p:sldId id="491" r:id="rId13"/>
    <p:sldId id="471" r:id="rId14"/>
    <p:sldId id="472" r:id="rId15"/>
    <p:sldId id="473" r:id="rId16"/>
    <p:sldId id="474" r:id="rId17"/>
    <p:sldId id="475" r:id="rId18"/>
    <p:sldId id="476" r:id="rId19"/>
    <p:sldId id="417" r:id="rId20"/>
    <p:sldId id="418" r:id="rId21"/>
    <p:sldId id="419" r:id="rId22"/>
    <p:sldId id="421" r:id="rId23"/>
    <p:sldId id="422" r:id="rId24"/>
    <p:sldId id="393" r:id="rId25"/>
    <p:sldId id="398" r:id="rId26"/>
    <p:sldId id="424" r:id="rId27"/>
  </p:sldIdLst>
  <p:sldSz cx="9144000" cy="6858000" type="screen4x3"/>
  <p:notesSz cx="9118600" cy="6934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Helvetica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Helvetica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Helvetica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Helvetica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Helvetica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Helvetica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Helvetica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Helvetica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Helvetica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33CC"/>
    <a:srgbClr val="3333FF"/>
    <a:srgbClr val="3366FF"/>
    <a:srgbClr val="FFFF00"/>
    <a:srgbClr val="D9ECFF"/>
    <a:srgbClr val="CCFFFF"/>
    <a:srgbClr val="CCECFF"/>
    <a:srgbClr val="000066"/>
    <a:srgbClr val="E22708"/>
    <a:srgbClr val="6876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84820" autoAdjust="0"/>
  </p:normalViewPr>
  <p:slideViewPr>
    <p:cSldViewPr>
      <p:cViewPr varScale="1">
        <p:scale>
          <a:sx n="110" d="100"/>
          <a:sy n="110" d="100"/>
        </p:scale>
        <p:origin x="2224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630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BB0C3BE-CB14-624E-890D-37FBA0AF5B4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51812" cy="3476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6D96BF-47CE-B548-A0D1-495A8AE9D6B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164701" y="0"/>
            <a:ext cx="3951812" cy="3476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86257-7087-4742-A291-3A3343BFC562}" type="datetimeFigureOut">
              <a:rPr lang="en-US" smtClean="0"/>
              <a:t>11/14/18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C3A542-CA71-9F47-AD85-0550C086164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86524"/>
            <a:ext cx="3951812" cy="34767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D9278E-310E-6540-8C84-714C469C0DD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164701" y="6586524"/>
            <a:ext cx="3951812" cy="34767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B14966-7C58-4740-AA46-C8E0BE9F56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9033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51812" cy="3464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22" tIns="45861" rIns="91722" bIns="45861" numCol="1" anchor="t" anchorCtr="0" compatLnSpc="1">
            <a:prstTxWarp prst="textNoShape">
              <a:avLst/>
            </a:prstTxWarp>
          </a:bodyPr>
          <a:lstStyle>
            <a:lvl1pPr defTabSz="917575">
              <a:defRPr sz="1200">
                <a:latin typeface="Time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66791" y="0"/>
            <a:ext cx="3951810" cy="3464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22" tIns="45861" rIns="91722" bIns="45861" numCol="1" anchor="t" anchorCtr="0" compatLnSpc="1">
            <a:prstTxWarp prst="textNoShape">
              <a:avLst/>
            </a:prstTxWarp>
          </a:bodyPr>
          <a:lstStyle>
            <a:lvl1pPr algn="r" defTabSz="917575">
              <a:defRPr sz="1200">
                <a:latin typeface="Time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25750" y="520700"/>
            <a:ext cx="3467100" cy="26003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17067" y="3293262"/>
            <a:ext cx="6684468" cy="3120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22" tIns="45861" rIns="91722" bIns="458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87732"/>
            <a:ext cx="3951812" cy="3464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22" tIns="45861" rIns="91722" bIns="45861" numCol="1" anchor="b" anchorCtr="0" compatLnSpc="1">
            <a:prstTxWarp prst="textNoShape">
              <a:avLst/>
            </a:prstTxWarp>
          </a:bodyPr>
          <a:lstStyle>
            <a:lvl1pPr defTabSz="917575">
              <a:defRPr sz="1200">
                <a:latin typeface="Time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66791" y="6587732"/>
            <a:ext cx="3951810" cy="3464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22" tIns="45861" rIns="91722" bIns="45861" numCol="1" anchor="b" anchorCtr="0" compatLnSpc="1">
            <a:prstTxWarp prst="textNoShape">
              <a:avLst/>
            </a:prstTxWarp>
          </a:bodyPr>
          <a:lstStyle>
            <a:lvl1pPr algn="r" defTabSz="917575">
              <a:defRPr sz="1200">
                <a:latin typeface="Times" charset="0"/>
              </a:defRPr>
            </a:lvl1pPr>
          </a:lstStyle>
          <a:p>
            <a:pPr>
              <a:defRPr/>
            </a:pPr>
            <a:fld id="{38D4B40D-A923-4F4A-98D9-EE0BD0525E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9067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D746D916-FECB-4BB0-ADB4-32A89D4EB1A3}" type="slidenum">
              <a:rPr lang="en-US" altLang="zh-CN"/>
              <a:pPr eaLnBrk="1" hangingPunct="1"/>
              <a:t>13</a:t>
            </a:fld>
            <a:endParaRPr lang="en-US" altLang="zh-CN"/>
          </a:p>
        </p:txBody>
      </p:sp>
      <p:sp>
        <p:nvSpPr>
          <p:cNvPr id="161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1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zh-CN" dirty="0"/>
              <a:t>Suppose a sender </a:t>
            </a:r>
            <a:r>
              <a:rPr lang="en-US" altLang="zh-CN" i="1" dirty="0">
                <a:latin typeface="Times New Roman" pitchFamily="18" charset="0"/>
              </a:rPr>
              <a:t>S</a:t>
            </a:r>
            <a:r>
              <a:rPr lang="en-US" altLang="zh-CN" dirty="0"/>
              <a:t> wants to send a message to </a:t>
            </a:r>
            <a:r>
              <a:rPr lang="en-US" altLang="zh-CN" i="1" dirty="0">
                <a:latin typeface="Times New Roman" pitchFamily="18" charset="0"/>
              </a:rPr>
              <a:t>N</a:t>
            </a:r>
            <a:r>
              <a:rPr lang="en-US" altLang="zh-CN" dirty="0"/>
              <a:t> receivers, </a:t>
            </a:r>
            <a:r>
              <a:rPr lang="en-US" altLang="zh-CN" i="1" dirty="0">
                <a:latin typeface="Times New Roman" pitchFamily="18" charset="0"/>
              </a:rPr>
              <a:t>R</a:t>
            </a:r>
            <a:r>
              <a:rPr lang="en-US" altLang="zh-CN" baseline="-25000" dirty="0">
                <a:latin typeface="Times New Roman" pitchFamily="18" charset="0"/>
              </a:rPr>
              <a:t>1</a:t>
            </a:r>
            <a:r>
              <a:rPr lang="en-US" altLang="zh-CN" dirty="0"/>
              <a:t> to </a:t>
            </a:r>
            <a:r>
              <a:rPr lang="en-US" altLang="zh-CN" i="1" dirty="0">
                <a:latin typeface="Times New Roman" pitchFamily="18" charset="0"/>
              </a:rPr>
              <a:t>R</a:t>
            </a:r>
            <a:r>
              <a:rPr lang="en-US" altLang="zh-CN" i="1" baseline="-25000" dirty="0">
                <a:latin typeface="Times New Roman" pitchFamily="18" charset="0"/>
              </a:rPr>
              <a:t>N</a:t>
            </a:r>
            <a:r>
              <a:rPr lang="en-US" altLang="zh-CN" dirty="0"/>
              <a:t>. How?</a:t>
            </a:r>
          </a:p>
          <a:p>
            <a:r>
              <a:rPr lang="en-US" altLang="zh-CN" dirty="0"/>
              <a:t>Can try to send across long distance first, then split out.</a:t>
            </a:r>
          </a:p>
        </p:txBody>
      </p:sp>
    </p:spTree>
    <p:extLst>
      <p:ext uri="{BB962C8B-B14F-4D97-AF65-F5344CB8AC3E}">
        <p14:creationId xmlns:p14="http://schemas.microsoft.com/office/powerpoint/2010/main" val="38204098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zh-CN"/>
              <a:t>More generally, can organize into a tree, or a mesh.</a:t>
            </a:r>
          </a:p>
          <a:p>
            <a:pPr lvl="1"/>
            <a:r>
              <a:rPr lang="en-US" altLang="zh-CN"/>
              <a:t>Pros/cons?</a:t>
            </a:r>
          </a:p>
          <a:p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988590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53FA26B6-BF0E-40B6-A3E8-8FA12A7597A0}" type="slidenum">
              <a:rPr lang="en-US" altLang="zh-CN"/>
              <a:pPr eaLnBrk="1" hangingPunct="1"/>
              <a:t>15</a:t>
            </a:fld>
            <a:endParaRPr lang="en-US" altLang="zh-CN"/>
          </a:p>
        </p:txBody>
      </p:sp>
      <p:sp>
        <p:nvSpPr>
          <p:cNvPr id="163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zh-CN" dirty="0"/>
              <a:t>It should be clear that although building a tree by itself is not that difficult once we have organized the nodes into an overlay, building an efficient tree may be a different story. Note that in our description so far, the selection of nodes that participate in the tree does not take into account any performance metrics: it is purely based on the (logical) routing of messages through the overlay.</a:t>
            </a:r>
            <a:endParaRPr lang="zh-CN" altLang="zh-CN" dirty="0"/>
          </a:p>
        </p:txBody>
      </p:sp>
    </p:spTree>
    <p:extLst>
      <p:ext uri="{BB962C8B-B14F-4D97-AF65-F5344CB8AC3E}">
        <p14:creationId xmlns:p14="http://schemas.microsoft.com/office/powerpoint/2010/main" val="3300761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14A2AA5-4F88-4537-BB98-85108159D798}" type="slidenum">
              <a:rPr lang="en-US" altLang="zh-CN"/>
              <a:pPr eaLnBrk="1" hangingPunct="1"/>
              <a:t>16</a:t>
            </a:fld>
            <a:endParaRPr lang="en-US" altLang="zh-CN"/>
          </a:p>
        </p:txBody>
      </p:sp>
      <p:sp>
        <p:nvSpPr>
          <p:cNvPr id="164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4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4436082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0FDD82B-8888-43B8-ACE0-3F85A0D49FC2}" type="slidenum">
              <a:rPr lang="en-US" altLang="zh-CN"/>
              <a:pPr eaLnBrk="1" hangingPunct="1"/>
              <a:t>17</a:t>
            </a:fld>
            <a:endParaRPr lang="en-US" altLang="zh-CN"/>
          </a:p>
        </p:txBody>
      </p:sp>
      <p:sp>
        <p:nvSpPr>
          <p:cNvPr id="165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5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zh-CN" dirty="0"/>
          </a:p>
        </p:txBody>
      </p:sp>
    </p:spTree>
    <p:extLst>
      <p:ext uri="{BB962C8B-B14F-4D97-AF65-F5344CB8AC3E}">
        <p14:creationId xmlns:p14="http://schemas.microsoft.com/office/powerpoint/2010/main" val="34534635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70FEDDB-571D-4117-9B3D-81E371388306}" type="slidenum">
              <a:rPr lang="en-US" altLang="zh-CN"/>
              <a:pPr eaLnBrk="1" hangingPunct="1"/>
              <a:t>18</a:t>
            </a:fld>
            <a:endParaRPr lang="en-US" altLang="zh-CN"/>
          </a:p>
        </p:txBody>
      </p:sp>
      <p:sp>
        <p:nvSpPr>
          <p:cNvPr id="166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22267392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26"/>
          <p:cNvSpPr>
            <a:spLocks noChangeArrowheads="1"/>
          </p:cNvSpPr>
          <p:nvPr/>
        </p:nvSpPr>
        <p:spPr bwMode="auto">
          <a:xfrm>
            <a:off x="290513" y="2546350"/>
            <a:ext cx="438150" cy="474663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Helvetica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Helvetica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Helvetica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Helvetica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9pPr>
          </a:lstStyle>
          <a:p>
            <a:endParaRPr lang="en-US" altLang="en-US"/>
          </a:p>
        </p:txBody>
      </p:sp>
      <p:sp>
        <p:nvSpPr>
          <p:cNvPr id="5" name="Rectangle 1027"/>
          <p:cNvSpPr>
            <a:spLocks noChangeArrowheads="1"/>
          </p:cNvSpPr>
          <p:nvPr/>
        </p:nvSpPr>
        <p:spPr bwMode="auto">
          <a:xfrm>
            <a:off x="673100" y="2546350"/>
            <a:ext cx="328613" cy="474663"/>
          </a:xfrm>
          <a:prstGeom prst="rect">
            <a:avLst/>
          </a:prstGeom>
          <a:gradFill rotWithShape="0">
            <a:gsLst>
              <a:gs pos="0">
                <a:schemeClr val="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Helvetica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Helvetica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Helvetica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Helvetica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9pPr>
          </a:lstStyle>
          <a:p>
            <a:endParaRPr lang="en-US" altLang="en-US"/>
          </a:p>
        </p:txBody>
      </p:sp>
      <p:sp>
        <p:nvSpPr>
          <p:cNvPr id="6" name="Rectangle 1028"/>
          <p:cNvSpPr>
            <a:spLocks noChangeArrowheads="1"/>
          </p:cNvSpPr>
          <p:nvPr/>
        </p:nvSpPr>
        <p:spPr bwMode="auto">
          <a:xfrm>
            <a:off x="414338" y="2968625"/>
            <a:ext cx="422275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Helvetica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Helvetica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Helvetica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Helvetica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9pPr>
          </a:lstStyle>
          <a:p>
            <a:endParaRPr lang="en-US" altLang="en-US"/>
          </a:p>
        </p:txBody>
      </p:sp>
      <p:sp>
        <p:nvSpPr>
          <p:cNvPr id="7" name="Rectangle 1029"/>
          <p:cNvSpPr>
            <a:spLocks noChangeArrowheads="1"/>
          </p:cNvSpPr>
          <p:nvPr/>
        </p:nvSpPr>
        <p:spPr bwMode="auto">
          <a:xfrm>
            <a:off x="784225" y="2968625"/>
            <a:ext cx="368300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Helvetica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Helvetica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Helvetica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Helvetica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9pPr>
          </a:lstStyle>
          <a:p>
            <a:endParaRPr lang="en-US" altLang="en-US"/>
          </a:p>
        </p:txBody>
      </p:sp>
      <p:sp>
        <p:nvSpPr>
          <p:cNvPr id="8" name="Rectangle 1030"/>
          <p:cNvSpPr>
            <a:spLocks noChangeArrowheads="1"/>
          </p:cNvSpPr>
          <p:nvPr/>
        </p:nvSpPr>
        <p:spPr bwMode="auto">
          <a:xfrm>
            <a:off x="0" y="28956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fol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Helvetica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Helvetica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Helvetica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Helvetica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9pPr>
          </a:lstStyle>
          <a:p>
            <a:endParaRPr lang="en-US" altLang="en-US"/>
          </a:p>
        </p:txBody>
      </p:sp>
      <p:sp>
        <p:nvSpPr>
          <p:cNvPr id="9" name="Rectangle 1031"/>
          <p:cNvSpPr>
            <a:spLocks noChangeArrowheads="1"/>
          </p:cNvSpPr>
          <p:nvPr/>
        </p:nvSpPr>
        <p:spPr bwMode="auto">
          <a:xfrm>
            <a:off x="635000" y="24384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Helvetica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Helvetica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Helvetica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Helvetica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9pPr>
          </a:lstStyle>
          <a:p>
            <a:endParaRPr lang="en-US" altLang="en-US"/>
          </a:p>
        </p:txBody>
      </p:sp>
      <p:sp>
        <p:nvSpPr>
          <p:cNvPr id="10" name="Rectangle 1035"/>
          <p:cNvSpPr>
            <a:spLocks noChangeArrowheads="1"/>
          </p:cNvSpPr>
          <p:nvPr/>
        </p:nvSpPr>
        <p:spPr bwMode="gray">
          <a:xfrm flipV="1">
            <a:off x="315913" y="3265488"/>
            <a:ext cx="8683625" cy="46037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wrap="none" anchor="ctr"/>
          <a:lstStyle>
            <a:lvl1pPr>
              <a:defRPr sz="2000">
                <a:solidFill>
                  <a:schemeClr val="tx1"/>
                </a:solidFill>
                <a:latin typeface="Helvetica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Helvetica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Helvetica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Helvetica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9pPr>
          </a:lstStyle>
          <a:p>
            <a:pPr algn="ctr" eaLnBrk="1" hangingPunct="1"/>
            <a:endParaRPr kumimoji="1" lang="en-US" altLang="en-US" sz="2400">
              <a:latin typeface="Arial" charset="0"/>
            </a:endParaRPr>
          </a:p>
        </p:txBody>
      </p:sp>
      <p:sp>
        <p:nvSpPr>
          <p:cNvPr id="4104" name="Rectangle 103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4105" name="Rectangle 103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886200"/>
            <a:ext cx="7162800" cy="2209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1" name="Rectangle 1034"/>
          <p:cNvSpPr>
            <a:spLocks noGrp="1" noChangeArrowheads="1"/>
          </p:cNvSpPr>
          <p:nvPr>
            <p:ph type="ftr" sz="quarter" idx="10"/>
          </p:nvPr>
        </p:nvSpPr>
        <p:spPr>
          <a:xfrm>
            <a:off x="1066800" y="6400800"/>
            <a:ext cx="7162800" cy="295275"/>
          </a:xfrm>
        </p:spPr>
        <p:txBody>
          <a:bodyPr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837537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FC4952-FD7D-481B-948C-C307ED92E0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028427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3250" y="533400"/>
            <a:ext cx="203835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533400"/>
            <a:ext cx="596265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E9F14C-F778-438B-9613-13AC37FAF1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280202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33400"/>
            <a:ext cx="77724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38200" y="1447800"/>
            <a:ext cx="3981450" cy="2400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838200" y="4000500"/>
            <a:ext cx="3981450" cy="2400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972050" y="1447800"/>
            <a:ext cx="3983038" cy="4953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E2C280-8235-4285-A2DA-376EA3FC35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807989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33400"/>
            <a:ext cx="77724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447800"/>
            <a:ext cx="3981450" cy="4953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72050" y="1447800"/>
            <a:ext cx="3983038" cy="4953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642EEA-85B8-49C8-B893-CE9AC7FD81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289727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33400"/>
            <a:ext cx="77724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447800"/>
            <a:ext cx="8116888" cy="2400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8200" y="4000500"/>
            <a:ext cx="8116888" cy="2400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FA03DA-DE58-48C6-B6D4-98C8AB024E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176968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33400"/>
            <a:ext cx="77724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447800"/>
            <a:ext cx="3981450" cy="4953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2050" y="1447800"/>
            <a:ext cx="3983038" cy="4953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5AE23C-39F8-4235-B477-16D11E5740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932225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33400"/>
            <a:ext cx="77724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447800"/>
            <a:ext cx="8116888" cy="2400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000500"/>
            <a:ext cx="8116888" cy="2400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172D52-2AF2-4A4F-87F0-C4140C6640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688156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35445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AFB0A1-6E4E-4BEA-8967-5FDEE1C9B0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340505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447800"/>
            <a:ext cx="398145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2050" y="1447800"/>
            <a:ext cx="3983038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41DC46-798A-45D2-AD27-D3003C8D66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348627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B49980-A525-40FD-9431-70A7C4FB15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155507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C40E66-3D59-4BEF-B468-6FEFE60058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24822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A07E6-5E74-4F13-B8FB-7BD5A160CA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054221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8C5CC4-2F63-4233-8CF1-B0D7CE43B7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337683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D5193B-9B4C-43B1-B956-A5EA2EA1F4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220147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gray">
          <a:xfrm flipV="1">
            <a:off x="2895600" y="6477000"/>
            <a:ext cx="5940425" cy="762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bg2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wrap="none" anchor="ctr"/>
          <a:lstStyle>
            <a:lvl1pPr>
              <a:defRPr sz="2000">
                <a:solidFill>
                  <a:schemeClr val="tx1"/>
                </a:solidFill>
                <a:latin typeface="Helvetica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Helvetica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Helvetica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Helvetica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9pPr>
          </a:lstStyle>
          <a:p>
            <a:pPr algn="ctr" eaLnBrk="1" hangingPunct="1"/>
            <a:endParaRPr kumimoji="1" lang="en-US" altLang="en-US" sz="2400">
              <a:latin typeface="Arial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417513" y="488950"/>
            <a:ext cx="438150" cy="474663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Helvetica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Helvetica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Helvetica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Helvetica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9pPr>
          </a:lstStyle>
          <a:p>
            <a:pPr algn="ctr" eaLnBrk="1" hangingPunct="1"/>
            <a:endParaRPr kumimoji="1" lang="en-US" altLang="en-US" sz="2400">
              <a:latin typeface="Arial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800100" y="488950"/>
            <a:ext cx="328613" cy="474663"/>
          </a:xfrm>
          <a:prstGeom prst="rect">
            <a:avLst/>
          </a:prstGeom>
          <a:gradFill rotWithShape="0">
            <a:gsLst>
              <a:gs pos="0">
                <a:schemeClr val="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Helvetica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Helvetica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Helvetica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Helvetica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9pPr>
          </a:lstStyle>
          <a:p>
            <a:pPr algn="ctr" eaLnBrk="1" hangingPunct="1"/>
            <a:endParaRPr kumimoji="1" lang="en-US" altLang="en-US" sz="2400">
              <a:latin typeface="Arial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541338" y="911225"/>
            <a:ext cx="422275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Helvetica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Helvetica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Helvetica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Helvetica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9pPr>
          </a:lstStyle>
          <a:p>
            <a:pPr algn="ctr" eaLnBrk="1" hangingPunct="1"/>
            <a:endParaRPr kumimoji="1" lang="en-US" altLang="en-US" sz="2400">
              <a:latin typeface="Arial" charset="0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911225" y="911225"/>
            <a:ext cx="368300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Helvetica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Helvetica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Helvetica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Helvetica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9pPr>
          </a:lstStyle>
          <a:p>
            <a:pPr algn="ctr" eaLnBrk="1" hangingPunct="1"/>
            <a:endParaRPr kumimoji="1" lang="en-US" altLang="en-US" sz="2400">
              <a:latin typeface="Arial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ltGray">
          <a:xfrm>
            <a:off x="152400" y="7620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fol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Helvetica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Helvetica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Helvetica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Helvetica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9pPr>
          </a:lstStyle>
          <a:p>
            <a:pPr algn="ctr" eaLnBrk="1" hangingPunct="1"/>
            <a:endParaRPr kumimoji="1" lang="en-US" altLang="en-US" sz="2400">
              <a:latin typeface="Arial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762000" y="381000"/>
            <a:ext cx="31750" cy="105092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Helvetica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Helvetica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Helvetica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Helvetica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9pPr>
          </a:lstStyle>
          <a:p>
            <a:pPr algn="ctr" eaLnBrk="1" hangingPunct="1"/>
            <a:endParaRPr kumimoji="1" lang="en-US" altLang="en-US" sz="2400">
              <a:latin typeface="Arial" charset="0"/>
            </a:endParaRP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533400"/>
            <a:ext cx="7772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447800"/>
            <a:ext cx="8116888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553200"/>
            <a:ext cx="4419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+mj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84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53400" y="6553200"/>
            <a:ext cx="3810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900">
                <a:latin typeface="+mj-lt"/>
              </a:defRPr>
            </a:lvl1pPr>
          </a:lstStyle>
          <a:p>
            <a:pPr>
              <a:defRPr/>
            </a:pPr>
            <a:fld id="{F626B950-8C82-4F3E-9268-A37C9DF674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553200"/>
            <a:ext cx="16002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>
                <a:latin typeface="+mj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gray">
          <a:xfrm flipV="1">
            <a:off x="533400" y="1219200"/>
            <a:ext cx="685800" cy="762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wrap="none" anchor="ctr"/>
          <a:lstStyle>
            <a:lvl1pPr>
              <a:defRPr sz="2000">
                <a:solidFill>
                  <a:schemeClr val="tx1"/>
                </a:solidFill>
                <a:latin typeface="Helvetica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Helvetica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Helvetica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Helvetica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9pPr>
          </a:lstStyle>
          <a:p>
            <a:pPr algn="ctr" eaLnBrk="1" hangingPunct="1"/>
            <a:endParaRPr kumimoji="1" lang="en-US" altLang="en-US" sz="2400">
              <a:latin typeface="Arial" charset="0"/>
            </a:endParaRPr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gray">
          <a:xfrm flipV="1">
            <a:off x="1143000" y="1219200"/>
            <a:ext cx="6550025" cy="762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wrap="none" anchor="ctr"/>
          <a:lstStyle>
            <a:lvl1pPr>
              <a:defRPr sz="2000">
                <a:solidFill>
                  <a:schemeClr val="tx1"/>
                </a:solidFill>
                <a:latin typeface="Helvetica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Helvetica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Helvetica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Helvetica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9pPr>
          </a:lstStyle>
          <a:p>
            <a:pPr algn="ctr" eaLnBrk="1" hangingPunct="1"/>
            <a:endParaRPr kumimoji="1" lang="en-US" altLang="en-US" sz="2400"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</p:sldLayoutIdLst>
  <p:transition/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1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1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5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5000"/>
        </a:spcBef>
        <a:spcAft>
          <a:spcPct val="0"/>
        </a:spcAft>
        <a:buClr>
          <a:schemeClr val="tx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5000"/>
        </a:spcBef>
        <a:spcAft>
          <a:spcPct val="0"/>
        </a:spcAft>
        <a:buClr>
          <a:schemeClr val="hlink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5000"/>
        </a:spcBef>
        <a:spcAft>
          <a:spcPct val="0"/>
        </a:spcAft>
        <a:buClr>
          <a:schemeClr val="hlink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5000"/>
        </a:spcBef>
        <a:spcAft>
          <a:spcPct val="0"/>
        </a:spcAft>
        <a:buClr>
          <a:schemeClr val="hlink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5000"/>
        </a:spcBef>
        <a:spcAft>
          <a:spcPct val="0"/>
        </a:spcAft>
        <a:buClr>
          <a:schemeClr val="hlink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5000"/>
        </a:spcBef>
        <a:spcAft>
          <a:spcPct val="0"/>
        </a:spcAft>
        <a:buClr>
          <a:schemeClr val="hlink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frm=1&amp;source=images&amp;cd=&amp;cad=rja&amp;docid=8rKNOIxiZLaWXM&amp;tbnid=TOK68CA1ZBCzNM:&amp;ved=0CAUQjRw&amp;url=http://clipartist.net/svg/router-julio-2012-svg/&amp;ei=bNRKUoCiJ-_i4APsgoGQAw&amp;psig=AFQjCNF_H1KJbiaRXUmrbkmjtLYlQQpbtw&amp;ust=1380722135614447" TargetMode="External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2133600"/>
            <a:ext cx="7772400" cy="1143000"/>
          </a:xfrm>
        </p:spPr>
        <p:txBody>
          <a:bodyPr/>
          <a:lstStyle/>
          <a:p>
            <a:r>
              <a:rPr lang="en-US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Data Dissemination Models</a:t>
            </a:r>
            <a:endParaRPr lang="en-US" alt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352800"/>
            <a:ext cx="7162800" cy="2209800"/>
          </a:xfrm>
        </p:spPr>
        <p:txBody>
          <a:bodyPr/>
          <a:lstStyle/>
          <a:p>
            <a:pPr algn="l"/>
            <a:r>
              <a:rPr lang="en-US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Network-Level Multicasting</a:t>
            </a:r>
            <a:r>
              <a:rPr lang="en-US" altLang="en-US" sz="4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altLang="en-US" sz="3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72177652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Routing Techniques</a:t>
            </a:r>
          </a:p>
        </p:txBody>
      </p:sp>
      <p:sp>
        <p:nvSpPr>
          <p:cNvPr id="311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The main objective is to build distribution tree for multicast packets</a:t>
            </a:r>
          </a:p>
          <a:p>
            <a:pPr lvl="1"/>
            <a:r>
              <a:rPr lang="en-US" altLang="en-US" dirty="0"/>
              <a:t>Flood and prune – DVMRP, PIM-DM</a:t>
            </a:r>
          </a:p>
          <a:p>
            <a:pPr lvl="1"/>
            <a:r>
              <a:rPr lang="en-US" altLang="en-US" dirty="0"/>
              <a:t>Begin by flooding traffic to entire network</a:t>
            </a:r>
          </a:p>
          <a:p>
            <a:pPr lvl="1"/>
            <a:r>
              <a:rPr lang="en-US" altLang="en-US" dirty="0"/>
              <a:t>Prune branches with no receivers</a:t>
            </a:r>
          </a:p>
          <a:p>
            <a:pPr lvl="1"/>
            <a:r>
              <a:rPr lang="en-US" altLang="en-US" dirty="0"/>
              <a:t>Examples: Unwanted state where there are no receivers</a:t>
            </a:r>
          </a:p>
          <a:p>
            <a:r>
              <a:rPr lang="en-US" altLang="en-US" dirty="0"/>
              <a:t>Link-state multicast protocols – MOSPF</a:t>
            </a:r>
          </a:p>
          <a:p>
            <a:pPr lvl="1"/>
            <a:r>
              <a:rPr lang="en-US" altLang="en-US" dirty="0"/>
              <a:t>Routers advertise groups for which they have receivers to entire network</a:t>
            </a:r>
          </a:p>
          <a:p>
            <a:pPr lvl="1"/>
            <a:r>
              <a:rPr lang="en-US" altLang="en-US" dirty="0"/>
              <a:t>Compute trees on demand</a:t>
            </a:r>
          </a:p>
          <a:p>
            <a:pPr lvl="1"/>
            <a:r>
              <a:rPr lang="en-US" altLang="en-US" dirty="0"/>
              <a:t>Unwanted state where there are no senders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77827491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IP Multicast Challenges</a:t>
            </a:r>
          </a:p>
        </p:txBody>
      </p:sp>
      <p:sp>
        <p:nvSpPr>
          <p:cNvPr id="356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IP-Level Multicasting presents various challenges that turned out to be very hard to address in a large-scale, heterogeneous networks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Scalability of routing protocols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Hard to manage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Hard to implement TCP equivalent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Hard to get applications to use IP Multicast without existing wide deployment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Hard to get router vendors to support functionality and hard to get ISPs to configure routers to enable </a:t>
            </a:r>
          </a:p>
        </p:txBody>
      </p:sp>
    </p:spTree>
    <p:extLst>
      <p:ext uri="{BB962C8B-B14F-4D97-AF65-F5344CB8AC3E}">
        <p14:creationId xmlns:p14="http://schemas.microsoft.com/office/powerpoint/2010/main" val="1370275256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2133600"/>
            <a:ext cx="7772400" cy="1143000"/>
          </a:xfrm>
        </p:spPr>
        <p:txBody>
          <a:bodyPr/>
          <a:lstStyle/>
          <a:p>
            <a:r>
              <a:rPr lang="en-US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Data Dissemination Models</a:t>
            </a:r>
            <a:endParaRPr lang="en-US" alt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38200" y="3276600"/>
            <a:ext cx="7924800" cy="2209800"/>
          </a:xfrm>
        </p:spPr>
        <p:txBody>
          <a:bodyPr/>
          <a:lstStyle/>
          <a:p>
            <a:pPr algn="l"/>
            <a:r>
              <a:rPr lang="en-US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Application-Level Multicasting</a:t>
            </a:r>
            <a:r>
              <a:rPr lang="en-US" altLang="en-US" sz="4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altLang="en-US" sz="3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42021006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Application-Level Multicasting</a:t>
            </a:r>
          </a:p>
        </p:txBody>
      </p:sp>
      <p:sp>
        <p:nvSpPr>
          <p:cNvPr id="629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IP multicasting gives rise to several challenges</a:t>
            </a:r>
          </a:p>
          <a:p>
            <a:pPr lvl="1"/>
            <a:r>
              <a:rPr lang="en-US" altLang="zh-CN" dirty="0"/>
              <a:t>Often difficult to configure</a:t>
            </a:r>
          </a:p>
          <a:p>
            <a:pPr lvl="1"/>
            <a:r>
              <a:rPr lang="en-US" altLang="zh-CN" dirty="0"/>
              <a:t>Requires complex administrative support</a:t>
            </a:r>
          </a:p>
          <a:p>
            <a:pPr lvl="1"/>
            <a:r>
              <a:rPr lang="en-US" altLang="zh-CN" dirty="0"/>
              <a:t>Involves mutual agreements among different parties</a:t>
            </a:r>
          </a:p>
          <a:p>
            <a:r>
              <a:rPr lang="en-US" altLang="zh-CN" dirty="0"/>
              <a:t>Application-level seeks to address those issues.</a:t>
            </a:r>
          </a:p>
          <a:p>
            <a:pPr lvl="1"/>
            <a:r>
              <a:rPr lang="en-US" altLang="zh-CN" dirty="0"/>
              <a:t>Structured overlay management</a:t>
            </a:r>
          </a:p>
          <a:p>
            <a:pPr lvl="1"/>
            <a:r>
              <a:rPr lang="en-US" altLang="zh-CN" dirty="0"/>
              <a:t>No need to set up explicit communication paths</a:t>
            </a:r>
          </a:p>
          <a:p>
            <a:pPr lvl="1"/>
            <a:r>
              <a:rPr lang="en-US" altLang="zh-CN" dirty="0"/>
              <a:t>Use </a:t>
            </a:r>
            <a:r>
              <a:rPr lang="en-US" altLang="zh-CN" b="1" dirty="0"/>
              <a:t>gossiping</a:t>
            </a:r>
            <a:r>
              <a:rPr lang="en-US" altLang="zh-CN" dirty="0"/>
              <a:t> for information dissemination</a:t>
            </a:r>
          </a:p>
          <a:p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0202674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Application-Level Multicasting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295400"/>
            <a:ext cx="8116888" cy="4953000"/>
          </a:xfrm>
        </p:spPr>
        <p:txBody>
          <a:bodyPr/>
          <a:lstStyle/>
          <a:p>
            <a:r>
              <a:rPr lang="en-US" altLang="zh-CN" sz="2400" dirty="0"/>
              <a:t>The basic idea is to organize nodes of a distributed system into an overlay network and use the resulting overlay network to disseminate data. </a:t>
            </a:r>
          </a:p>
          <a:p>
            <a:r>
              <a:rPr lang="en-US" altLang="zh-CN" sz="2400" dirty="0"/>
              <a:t>Overlay multicasting over a structured chord-based peer-to-peer network – Example</a:t>
            </a:r>
          </a:p>
          <a:p>
            <a:pPr lvl="1"/>
            <a:r>
              <a:rPr lang="en-US" altLang="zh-CN" sz="2000" dirty="0"/>
              <a:t>1. Initiator generates a multicast identifier (</a:t>
            </a:r>
            <a:r>
              <a:rPr lang="en-US" altLang="zh-CN" sz="2000" dirty="0" err="1"/>
              <a:t>MiD</a:t>
            </a:r>
            <a:r>
              <a:rPr lang="en-US" altLang="zh-CN" sz="2000" dirty="0"/>
              <a:t>)</a:t>
            </a:r>
          </a:p>
          <a:p>
            <a:pPr lvl="1"/>
            <a:r>
              <a:rPr lang="en-US" altLang="zh-CN" sz="2000" dirty="0"/>
              <a:t>2. Lookup </a:t>
            </a:r>
            <a:r>
              <a:rPr lang="en-US" altLang="zh-CN" sz="2000" dirty="0" err="1"/>
              <a:t>succ</a:t>
            </a:r>
            <a:r>
              <a:rPr lang="en-US" altLang="zh-CN" sz="2000" dirty="0"/>
              <a:t>(</a:t>
            </a:r>
            <a:r>
              <a:rPr lang="en-US" altLang="zh-CN" sz="2000" dirty="0" err="1"/>
              <a:t>MiD</a:t>
            </a:r>
            <a:r>
              <a:rPr lang="en-US" altLang="zh-CN" sz="2000" dirty="0"/>
              <a:t>), the node responsible for </a:t>
            </a:r>
            <a:r>
              <a:rPr lang="en-US" altLang="zh-CN" sz="2000" dirty="0" err="1"/>
              <a:t>MiD.</a:t>
            </a:r>
            <a:endParaRPr lang="en-US" altLang="zh-CN" sz="2000" dirty="0"/>
          </a:p>
          <a:p>
            <a:pPr lvl="1"/>
            <a:r>
              <a:rPr lang="en-US" altLang="zh-CN" sz="2000" dirty="0"/>
              <a:t>3. Request is routed to </a:t>
            </a:r>
            <a:r>
              <a:rPr lang="en-US" altLang="zh-CN" sz="2000" dirty="0" err="1"/>
              <a:t>succ</a:t>
            </a:r>
            <a:r>
              <a:rPr lang="en-US" altLang="zh-CN" sz="2000" dirty="0"/>
              <a:t>(</a:t>
            </a:r>
            <a:r>
              <a:rPr lang="en-US" altLang="zh-CN" sz="2000" dirty="0" err="1"/>
              <a:t>MiD</a:t>
            </a:r>
            <a:r>
              <a:rPr lang="en-US" altLang="zh-CN" sz="2000" dirty="0"/>
              <a:t>), which will become the root.</a:t>
            </a:r>
          </a:p>
          <a:p>
            <a:pPr lvl="1"/>
            <a:r>
              <a:rPr lang="en-US" altLang="zh-CN" sz="2000" dirty="0"/>
              <a:t>4. If P wants to join, it sends a join request to the root.</a:t>
            </a:r>
          </a:p>
          <a:p>
            <a:pPr lvl="1"/>
            <a:r>
              <a:rPr lang="en-US" altLang="zh-CN" sz="2000" dirty="0"/>
              <a:t>5. When request arrives at Q:</a:t>
            </a:r>
          </a:p>
          <a:p>
            <a:pPr lvl="2"/>
            <a:r>
              <a:rPr lang="en-US" altLang="zh-CN" sz="1800" dirty="0"/>
              <a:t>If Q has not seen a join request before, then it becomes forwarder</a:t>
            </a:r>
          </a:p>
          <a:p>
            <a:pPr lvl="3"/>
            <a:r>
              <a:rPr lang="en-US" altLang="zh-CN" sz="1800" dirty="0"/>
              <a:t>P becomes child of Q.</a:t>
            </a:r>
          </a:p>
          <a:p>
            <a:pPr lvl="3"/>
            <a:r>
              <a:rPr lang="en-US" altLang="zh-CN" sz="1800" dirty="0"/>
              <a:t>Join request continues to be forwarded.</a:t>
            </a:r>
          </a:p>
          <a:p>
            <a:pPr lvl="2"/>
            <a:r>
              <a:rPr lang="en-US" altLang="zh-CN" sz="1800" dirty="0"/>
              <a:t>If Q knows about tree, then P becomes child of Q. </a:t>
            </a:r>
          </a:p>
          <a:p>
            <a:pPr lvl="3"/>
            <a:r>
              <a:rPr lang="en-US" altLang="zh-CN" sz="1800" dirty="0"/>
              <a:t>No need to forward join request anymore.</a:t>
            </a:r>
          </a:p>
          <a:p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506806054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Overlay Construction</a:t>
            </a:r>
          </a:p>
        </p:txBody>
      </p:sp>
      <p:sp>
        <p:nvSpPr>
          <p:cNvPr id="432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219200"/>
            <a:ext cx="8116888" cy="4953000"/>
          </a:xfrm>
        </p:spPr>
        <p:txBody>
          <a:bodyPr/>
          <a:lstStyle/>
          <a:p>
            <a:r>
              <a:rPr lang="en-US" altLang="zh-CN" sz="2400" dirty="0"/>
              <a:t>Overlays may be very inefficient</a:t>
            </a:r>
            <a:r>
              <a:rPr lang="en-US" altLang="zh-CN" dirty="0"/>
              <a:t>.</a:t>
            </a:r>
          </a:p>
          <a:p>
            <a:pPr lvl="1"/>
            <a:r>
              <a:rPr lang="en-US" altLang="zh-CN" sz="2000" dirty="0"/>
              <a:t>Multicasting from A will traverse &lt;B, </a:t>
            </a:r>
            <a:r>
              <a:rPr lang="en-US" altLang="zh-CN" sz="2000" dirty="0" err="1"/>
              <a:t>R</a:t>
            </a:r>
            <a:r>
              <a:rPr lang="en-US" altLang="zh-CN" sz="2000" baseline="-25000" dirty="0" err="1"/>
              <a:t>b</a:t>
            </a:r>
            <a:r>
              <a:rPr lang="en-US" altLang="zh-CN" sz="2000" dirty="0"/>
              <a:t>&gt;, &lt;R</a:t>
            </a:r>
            <a:r>
              <a:rPr lang="en-US" altLang="zh-CN" sz="2000" baseline="-25000" dirty="0"/>
              <a:t>a</a:t>
            </a:r>
            <a:r>
              <a:rPr lang="en-US" altLang="zh-CN" sz="2000" dirty="0"/>
              <a:t>, </a:t>
            </a:r>
            <a:r>
              <a:rPr lang="en-US" altLang="zh-CN" sz="2000" dirty="0" err="1"/>
              <a:t>R</a:t>
            </a:r>
            <a:r>
              <a:rPr lang="en-US" altLang="zh-CN" sz="2000" baseline="-25000" dirty="0" err="1"/>
              <a:t>b</a:t>
            </a:r>
            <a:r>
              <a:rPr lang="en-US" altLang="zh-CN" sz="2000" baseline="-25000" dirty="0"/>
              <a:t> </a:t>
            </a:r>
            <a:r>
              <a:rPr lang="en-US" altLang="zh-CN" sz="2000" dirty="0"/>
              <a:t>&gt;, &lt; </a:t>
            </a:r>
            <a:r>
              <a:rPr lang="en-US" altLang="zh-CN" sz="2000" dirty="0" err="1"/>
              <a:t>R</a:t>
            </a:r>
            <a:r>
              <a:rPr lang="en-US" altLang="zh-CN" sz="2000" baseline="-25000" dirty="0" err="1"/>
              <a:t>c</a:t>
            </a:r>
            <a:r>
              <a:rPr lang="en-US" altLang="zh-CN" sz="2000" dirty="0"/>
              <a:t>, R</a:t>
            </a:r>
            <a:r>
              <a:rPr lang="en-US" altLang="zh-CN" sz="2000" baseline="-25000" dirty="0"/>
              <a:t>d</a:t>
            </a:r>
            <a:r>
              <a:rPr lang="en-US" altLang="zh-CN" sz="2000" dirty="0"/>
              <a:t>&gt;, and &lt;D, R</a:t>
            </a:r>
            <a:r>
              <a:rPr lang="en-US" altLang="zh-CN" sz="2000" baseline="-25000" dirty="0"/>
              <a:t>d</a:t>
            </a:r>
            <a:r>
              <a:rPr lang="en-US" altLang="zh-CN" sz="2000" dirty="0"/>
              <a:t>&gt; twice.</a:t>
            </a:r>
          </a:p>
          <a:p>
            <a:pPr lvl="1"/>
            <a:r>
              <a:rPr lang="en-US" altLang="zh-CN" sz="2000" dirty="0"/>
              <a:t>It would have been better to make an overlay link between A and C instead of B and D.</a:t>
            </a:r>
          </a:p>
        </p:txBody>
      </p:sp>
      <p:pic>
        <p:nvPicPr>
          <p:cNvPr id="88068" name="Picture 6" descr="04-3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048000"/>
            <a:ext cx="640080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9492118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Overlay Network – Quality Metrics</a:t>
            </a:r>
          </a:p>
        </p:txBody>
      </p:sp>
      <p:sp>
        <p:nvSpPr>
          <p:cNvPr id="64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2000" dirty="0"/>
              <a:t>Several metrics can be used to indicate the quality of an overlay network.</a:t>
            </a:r>
          </a:p>
          <a:p>
            <a:pPr lvl="1"/>
            <a:r>
              <a:rPr lang="en-US" altLang="zh-CN" sz="1800" b="1" dirty="0"/>
              <a:t>Link stress </a:t>
            </a:r>
            <a:r>
              <a:rPr lang="en-US" altLang="zh-CN" sz="1800" dirty="0"/>
              <a:t>– How often a packet crosses a link?</a:t>
            </a:r>
          </a:p>
          <a:p>
            <a:pPr lvl="2"/>
            <a:r>
              <a:rPr lang="en-US" altLang="zh-CN" sz="1800" dirty="0"/>
              <a:t>Message from A to D needs to cross &lt; R</a:t>
            </a:r>
            <a:r>
              <a:rPr lang="en-US" altLang="zh-CN" sz="1800" baseline="-25000" dirty="0"/>
              <a:t>a</a:t>
            </a:r>
            <a:r>
              <a:rPr lang="en-US" altLang="zh-CN" sz="1800" dirty="0"/>
              <a:t>, </a:t>
            </a:r>
            <a:r>
              <a:rPr lang="en-US" altLang="zh-CN" sz="1800" dirty="0" err="1"/>
              <a:t>R</a:t>
            </a:r>
            <a:r>
              <a:rPr lang="en-US" altLang="zh-CN" sz="1800" baseline="-25000" dirty="0" err="1"/>
              <a:t>b</a:t>
            </a:r>
            <a:r>
              <a:rPr lang="en-US" altLang="zh-CN" sz="1800" baseline="-25000" dirty="0"/>
              <a:t> </a:t>
            </a:r>
            <a:r>
              <a:rPr lang="en-US" altLang="zh-CN" sz="1800" dirty="0"/>
              <a:t>&gt; twice</a:t>
            </a:r>
            <a:r>
              <a:rPr lang="en-US" altLang="zh-CN" sz="1400" dirty="0"/>
              <a:t>.</a:t>
            </a:r>
          </a:p>
          <a:p>
            <a:pPr lvl="1"/>
            <a:r>
              <a:rPr lang="en-US" altLang="zh-CN" sz="1800" b="1" dirty="0"/>
              <a:t>Stretch</a:t>
            </a:r>
            <a:r>
              <a:rPr lang="en-US" altLang="zh-CN" sz="1800" dirty="0"/>
              <a:t> or </a:t>
            </a:r>
            <a:r>
              <a:rPr lang="en-US" altLang="zh-CN" sz="1800" b="1" dirty="0"/>
              <a:t>Relative Delay Penalty </a:t>
            </a:r>
            <a:r>
              <a:rPr lang="en-US" altLang="zh-CN" sz="1800" dirty="0"/>
              <a:t>– Ratio between the delay in the overlay network, and delay in the underlying network.</a:t>
            </a:r>
          </a:p>
          <a:p>
            <a:pPr lvl="2"/>
            <a:r>
              <a:rPr lang="en-US" altLang="zh-CN" sz="1800" dirty="0"/>
              <a:t>Messages B to C follow path of length 59 using Application Level Multicasting, but 47 at network level multicasting </a:t>
            </a:r>
            <a:r>
              <a:rPr lang="en-US" altLang="zh-CN" sz="1800" dirty="0">
                <a:sym typeface="Wingdings" panose="05000000000000000000" pitchFamily="2" charset="2"/>
              </a:rPr>
              <a:t> S</a:t>
            </a:r>
            <a:r>
              <a:rPr lang="en-US" altLang="zh-CN" sz="1800" dirty="0"/>
              <a:t>tretch = </a:t>
            </a:r>
            <a:r>
              <a:rPr lang="en-US" altLang="zh-CN" sz="1800" b="1" dirty="0"/>
              <a:t>59/47</a:t>
            </a:r>
            <a:r>
              <a:rPr lang="en-US" altLang="zh-CN" sz="1400" dirty="0"/>
              <a:t>.</a:t>
            </a:r>
          </a:p>
          <a:p>
            <a:pPr lvl="1"/>
            <a:r>
              <a:rPr lang="en-US" altLang="zh-CN" sz="1800" b="1" dirty="0"/>
              <a:t>Tree cost</a:t>
            </a:r>
            <a:r>
              <a:rPr lang="en-US" altLang="zh-CN" sz="1800" dirty="0"/>
              <a:t> – Minimizing some metric of a tree, such as delays.</a:t>
            </a:r>
          </a:p>
          <a:p>
            <a:pPr lvl="2"/>
            <a:r>
              <a:rPr lang="en-US" altLang="zh-CN" sz="1600" dirty="0"/>
              <a:t>Minimal delay spanning tree.</a:t>
            </a:r>
          </a:p>
        </p:txBody>
      </p:sp>
      <p:pic>
        <p:nvPicPr>
          <p:cNvPr id="89091" name="Picture 4" descr="04-3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4136592"/>
            <a:ext cx="5334000" cy="22952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6408188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Overlay Networks – Operations</a:t>
            </a:r>
            <a:endParaRPr lang="en-US" dirty="0"/>
          </a:p>
        </p:txBody>
      </p:sp>
      <p:sp>
        <p:nvSpPr>
          <p:cNvPr id="67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Joining a multicast overlay network</a:t>
            </a:r>
          </a:p>
          <a:p>
            <a:pPr lvl="1"/>
            <a:r>
              <a:rPr lang="en-US" altLang="zh-CN" dirty="0"/>
              <a:t>Joining node contacts a well-known node</a:t>
            </a:r>
          </a:p>
          <a:p>
            <a:pPr lvl="1"/>
            <a:r>
              <a:rPr lang="en-US" altLang="zh-CN" dirty="0"/>
              <a:t>Typically referred to as </a:t>
            </a:r>
            <a:r>
              <a:rPr lang="en-US" altLang="zh-CN" b="1" dirty="0"/>
              <a:t>a rendezvous</a:t>
            </a:r>
            <a:r>
              <a:rPr lang="en-US" altLang="zh-CN" dirty="0"/>
              <a:t> node</a:t>
            </a:r>
          </a:p>
          <a:p>
            <a:pPr lvl="1"/>
            <a:r>
              <a:rPr lang="en-US" altLang="zh-CN" dirty="0"/>
              <a:t>Rendezvous node returns a list of possible parents. </a:t>
            </a:r>
          </a:p>
          <a:p>
            <a:pPr lvl="1"/>
            <a:r>
              <a:rPr lang="en-US" altLang="zh-CN" dirty="0"/>
              <a:t>What parent should the joining node select?</a:t>
            </a:r>
          </a:p>
          <a:p>
            <a:pPr lvl="2"/>
            <a:r>
              <a:rPr lang="en-US" altLang="zh-CN" dirty="0"/>
              <a:t>There are many alternatives and different proposals often follow different solutions.</a:t>
            </a:r>
          </a:p>
        </p:txBody>
      </p:sp>
    </p:spTree>
    <p:extLst>
      <p:ext uri="{BB962C8B-B14F-4D97-AF65-F5344CB8AC3E}">
        <p14:creationId xmlns:p14="http://schemas.microsoft.com/office/powerpoint/2010/main" val="28860857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pitchFamily="2" charset="-122"/>
              </a:rPr>
              <a:t>Switch Trees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>
                <a:ea typeface="宋体" pitchFamily="2" charset="-122"/>
              </a:rPr>
              <a:t>One specific family of solutions to parent selection uses </a:t>
            </a:r>
          </a:p>
          <a:p>
            <a:pPr lvl="1"/>
            <a:r>
              <a:rPr lang="en-US" altLang="zh-CN" dirty="0">
                <a:ea typeface="宋体" pitchFamily="2" charset="-122"/>
              </a:rPr>
              <a:t>It assumes that periodically, a node will seek to switch parents.</a:t>
            </a:r>
          </a:p>
          <a:p>
            <a:r>
              <a:rPr lang="en-US" altLang="zh-CN" dirty="0">
                <a:ea typeface="宋体" pitchFamily="2" charset="-122"/>
              </a:rPr>
              <a:t>Node periodically check other nodes, to determine if any of them have a shorter path.</a:t>
            </a:r>
          </a:p>
          <a:p>
            <a:r>
              <a:rPr lang="en-US" altLang="zh-CN" dirty="0">
                <a:ea typeface="宋体" pitchFamily="2" charset="-122"/>
              </a:rPr>
              <a:t>Whenever a node notices that its parent has failed, it simply attaches itself to the root.</a:t>
            </a:r>
          </a:p>
        </p:txBody>
      </p:sp>
    </p:spTree>
    <p:extLst>
      <p:ext uri="{BB962C8B-B14F-4D97-AF65-F5344CB8AC3E}">
        <p14:creationId xmlns:p14="http://schemas.microsoft.com/office/powerpoint/2010/main" val="1671278033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2133600"/>
            <a:ext cx="7772400" cy="1143000"/>
          </a:xfrm>
        </p:spPr>
        <p:txBody>
          <a:bodyPr/>
          <a:lstStyle/>
          <a:p>
            <a:r>
              <a:rPr lang="en-US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r>
              <a:rPr lang="en-US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ESSAGE</a:t>
            </a:r>
            <a:r>
              <a:rPr lang="en-US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</a:t>
            </a:r>
            <a:r>
              <a:rPr lang="en-US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RIENTED</a:t>
            </a:r>
            <a:r>
              <a:rPr lang="en-US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</a:t>
            </a:r>
            <a:r>
              <a:rPr lang="en-US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OMMUNICATION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38200" y="3581400"/>
            <a:ext cx="7696200" cy="2209800"/>
          </a:xfrm>
        </p:spPr>
        <p:txBody>
          <a:bodyPr/>
          <a:lstStyle/>
          <a:p>
            <a:pPr algn="l"/>
            <a:r>
              <a:rPr lang="en-US" alt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r>
              <a:rPr lang="en-US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ESSAGE </a:t>
            </a:r>
            <a:r>
              <a:rPr lang="en-US" alt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en-US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ASSING </a:t>
            </a:r>
            <a:r>
              <a:rPr lang="en-US" alt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US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NTERFACE</a:t>
            </a:r>
            <a:endParaRPr lang="en-US" altLang="en-US" sz="3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91122412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082" name="Rectangle 2"/>
          <p:cNvSpPr>
            <a:spLocks noChangeArrowheads="1"/>
          </p:cNvSpPr>
          <p:nvPr/>
        </p:nvSpPr>
        <p:spPr bwMode="auto">
          <a:xfrm>
            <a:off x="533400" y="1600200"/>
            <a:ext cx="8153400" cy="47244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02083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/>
              <a:t>IP Multicast Architecture</a:t>
            </a:r>
          </a:p>
        </p:txBody>
      </p:sp>
      <p:sp>
        <p:nvSpPr>
          <p:cNvPr id="302088" name="Line 8"/>
          <p:cNvSpPr>
            <a:spLocks noChangeShapeType="1"/>
          </p:cNvSpPr>
          <p:nvPr/>
        </p:nvSpPr>
        <p:spPr bwMode="auto">
          <a:xfrm>
            <a:off x="5365750" y="2286000"/>
            <a:ext cx="0" cy="508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2089" name="Line 9"/>
          <p:cNvSpPr>
            <a:spLocks noChangeShapeType="1"/>
          </p:cNvSpPr>
          <p:nvPr/>
        </p:nvSpPr>
        <p:spPr bwMode="auto">
          <a:xfrm>
            <a:off x="7499350" y="2286000"/>
            <a:ext cx="0" cy="508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2090" name="Line 10"/>
          <p:cNvSpPr>
            <a:spLocks noChangeShapeType="1"/>
          </p:cNvSpPr>
          <p:nvPr/>
        </p:nvSpPr>
        <p:spPr bwMode="auto">
          <a:xfrm>
            <a:off x="5022850" y="2806700"/>
            <a:ext cx="28194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2091" name="Line 11"/>
          <p:cNvSpPr>
            <a:spLocks noChangeShapeType="1"/>
          </p:cNvSpPr>
          <p:nvPr/>
        </p:nvSpPr>
        <p:spPr bwMode="auto">
          <a:xfrm>
            <a:off x="5594350" y="2819400"/>
            <a:ext cx="0" cy="355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2092" name="Line 12"/>
          <p:cNvSpPr>
            <a:spLocks noChangeShapeType="1"/>
          </p:cNvSpPr>
          <p:nvPr/>
        </p:nvSpPr>
        <p:spPr bwMode="auto">
          <a:xfrm>
            <a:off x="7270750" y="2819400"/>
            <a:ext cx="0" cy="355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2093" name="Rectangle 13"/>
          <p:cNvSpPr>
            <a:spLocks noChangeArrowheads="1"/>
          </p:cNvSpPr>
          <p:nvPr/>
        </p:nvSpPr>
        <p:spPr bwMode="auto">
          <a:xfrm>
            <a:off x="6016625" y="1847850"/>
            <a:ext cx="83026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altLang="en-US" sz="2000">
                <a:solidFill>
                  <a:srgbClr val="000000"/>
                </a:solidFill>
                <a:latin typeface="Arial" charset="0"/>
              </a:rPr>
              <a:t>Hosts</a:t>
            </a:r>
          </a:p>
        </p:txBody>
      </p:sp>
      <p:sp>
        <p:nvSpPr>
          <p:cNvPr id="302094" name="Rectangle 14"/>
          <p:cNvSpPr>
            <a:spLocks noChangeArrowheads="1"/>
          </p:cNvSpPr>
          <p:nvPr/>
        </p:nvSpPr>
        <p:spPr bwMode="auto">
          <a:xfrm>
            <a:off x="6092825" y="3797300"/>
            <a:ext cx="10699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altLang="en-US" sz="2000">
                <a:solidFill>
                  <a:srgbClr val="000000"/>
                </a:solidFill>
                <a:latin typeface="Arial" charset="0"/>
              </a:rPr>
              <a:t>Routers</a:t>
            </a:r>
          </a:p>
        </p:txBody>
      </p:sp>
      <p:sp>
        <p:nvSpPr>
          <p:cNvPr id="302095" name="Line 15"/>
          <p:cNvSpPr>
            <a:spLocks noChangeShapeType="1"/>
          </p:cNvSpPr>
          <p:nvPr/>
        </p:nvSpPr>
        <p:spPr bwMode="auto">
          <a:xfrm flipH="1">
            <a:off x="6800850" y="3429000"/>
            <a:ext cx="482600" cy="149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2096" name="Line 16"/>
          <p:cNvSpPr>
            <a:spLocks noChangeShapeType="1"/>
          </p:cNvSpPr>
          <p:nvPr/>
        </p:nvSpPr>
        <p:spPr bwMode="auto">
          <a:xfrm>
            <a:off x="5607050" y="3429000"/>
            <a:ext cx="1193800" cy="149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2097" name="Line 17"/>
          <p:cNvSpPr>
            <a:spLocks noChangeShapeType="1"/>
          </p:cNvSpPr>
          <p:nvPr/>
        </p:nvSpPr>
        <p:spPr bwMode="auto">
          <a:xfrm flipH="1">
            <a:off x="5124450" y="3429000"/>
            <a:ext cx="482600" cy="14224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2098" name="Line 18"/>
          <p:cNvSpPr>
            <a:spLocks noChangeShapeType="1"/>
          </p:cNvSpPr>
          <p:nvPr/>
        </p:nvSpPr>
        <p:spPr bwMode="auto">
          <a:xfrm flipH="1">
            <a:off x="6496050" y="4953000"/>
            <a:ext cx="330200" cy="8890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2099" name="Line 19"/>
          <p:cNvSpPr>
            <a:spLocks noChangeShapeType="1"/>
          </p:cNvSpPr>
          <p:nvPr/>
        </p:nvSpPr>
        <p:spPr bwMode="auto">
          <a:xfrm>
            <a:off x="6826250" y="4953000"/>
            <a:ext cx="488950" cy="8382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2100" name="Rectangle 20"/>
          <p:cNvSpPr>
            <a:spLocks noChangeArrowheads="1"/>
          </p:cNvSpPr>
          <p:nvPr/>
        </p:nvSpPr>
        <p:spPr bwMode="auto">
          <a:xfrm>
            <a:off x="1587014" y="1676400"/>
            <a:ext cx="1905972" cy="397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altLang="en-US" b="1" i="1" dirty="0">
                <a:solidFill>
                  <a:srgbClr val="000000"/>
                </a:solidFill>
                <a:latin typeface="Arial" charset="0"/>
              </a:rPr>
              <a:t>Service Model</a:t>
            </a:r>
          </a:p>
        </p:txBody>
      </p:sp>
      <p:sp>
        <p:nvSpPr>
          <p:cNvPr id="302101" name="Line 21"/>
          <p:cNvSpPr>
            <a:spLocks noChangeShapeType="1"/>
          </p:cNvSpPr>
          <p:nvPr/>
        </p:nvSpPr>
        <p:spPr bwMode="auto">
          <a:xfrm>
            <a:off x="3708400" y="1919288"/>
            <a:ext cx="1168400" cy="0"/>
          </a:xfrm>
          <a:prstGeom prst="line">
            <a:avLst/>
          </a:prstGeom>
          <a:noFill/>
          <a:ln w="50800">
            <a:solidFill>
              <a:schemeClr val="tx2">
                <a:lumMod val="50000"/>
              </a:schemeClr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2102" name="Rectangle 22"/>
          <p:cNvSpPr>
            <a:spLocks noChangeArrowheads="1"/>
          </p:cNvSpPr>
          <p:nvPr/>
        </p:nvSpPr>
        <p:spPr bwMode="auto">
          <a:xfrm>
            <a:off x="1261657" y="2563813"/>
            <a:ext cx="2874186" cy="705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altLang="en-US" dirty="0">
                <a:solidFill>
                  <a:srgbClr val="000000"/>
                </a:solidFill>
                <a:latin typeface="Arial" charset="0"/>
              </a:rPr>
              <a:t>Host-to-Router Protocol</a:t>
            </a:r>
            <a:br>
              <a:rPr lang="en-US" altLang="en-US" dirty="0">
                <a:solidFill>
                  <a:srgbClr val="000000"/>
                </a:solidFill>
                <a:latin typeface="Arial" charset="0"/>
              </a:rPr>
            </a:br>
            <a:r>
              <a:rPr lang="en-US" altLang="en-US" dirty="0">
                <a:solidFill>
                  <a:srgbClr val="000000"/>
                </a:solidFill>
                <a:latin typeface="Arial" charset="0"/>
              </a:rPr>
              <a:t>(IGMP)</a:t>
            </a:r>
          </a:p>
        </p:txBody>
      </p:sp>
      <p:sp>
        <p:nvSpPr>
          <p:cNvPr id="302103" name="Rectangle 23"/>
          <p:cNvSpPr>
            <a:spLocks noChangeArrowheads="1"/>
          </p:cNvSpPr>
          <p:nvPr/>
        </p:nvSpPr>
        <p:spPr bwMode="auto">
          <a:xfrm>
            <a:off x="750857" y="4392613"/>
            <a:ext cx="3289363" cy="705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altLang="en-US" dirty="0">
                <a:solidFill>
                  <a:srgbClr val="000000"/>
                </a:solidFill>
                <a:latin typeface="Arial" charset="0"/>
              </a:rPr>
              <a:t>Multicast Routing Protocols</a:t>
            </a:r>
            <a:br>
              <a:rPr lang="en-US" altLang="en-US" dirty="0">
                <a:solidFill>
                  <a:srgbClr val="000000"/>
                </a:solidFill>
                <a:latin typeface="Arial" charset="0"/>
              </a:rPr>
            </a:br>
            <a:r>
              <a:rPr lang="en-US" altLang="en-US" dirty="0">
                <a:solidFill>
                  <a:srgbClr val="000000"/>
                </a:solidFill>
                <a:latin typeface="Arial" charset="0"/>
              </a:rPr>
              <a:t>(various)</a:t>
            </a:r>
          </a:p>
        </p:txBody>
      </p:sp>
      <p:sp>
        <p:nvSpPr>
          <p:cNvPr id="302104" name="Oval 24"/>
          <p:cNvSpPr>
            <a:spLocks noChangeArrowheads="1"/>
          </p:cNvSpPr>
          <p:nvPr/>
        </p:nvSpPr>
        <p:spPr bwMode="auto">
          <a:xfrm>
            <a:off x="5378450" y="3200400"/>
            <a:ext cx="431800" cy="4318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2105" name="Oval 25"/>
          <p:cNvSpPr>
            <a:spLocks noChangeArrowheads="1"/>
          </p:cNvSpPr>
          <p:nvPr/>
        </p:nvSpPr>
        <p:spPr bwMode="auto">
          <a:xfrm>
            <a:off x="7054850" y="3200400"/>
            <a:ext cx="431800" cy="4318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2106" name="Oval 26"/>
          <p:cNvSpPr>
            <a:spLocks noChangeArrowheads="1"/>
          </p:cNvSpPr>
          <p:nvPr/>
        </p:nvSpPr>
        <p:spPr bwMode="auto">
          <a:xfrm>
            <a:off x="6597650" y="4724400"/>
            <a:ext cx="431800" cy="4318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2107" name="Line 27"/>
          <p:cNvSpPr>
            <a:spLocks noChangeShapeType="1"/>
          </p:cNvSpPr>
          <p:nvPr/>
        </p:nvSpPr>
        <p:spPr bwMode="auto">
          <a:xfrm>
            <a:off x="4572000" y="3505200"/>
            <a:ext cx="0" cy="2209800"/>
          </a:xfrm>
          <a:prstGeom prst="line">
            <a:avLst/>
          </a:prstGeom>
          <a:noFill/>
          <a:ln w="38100">
            <a:solidFill>
              <a:schemeClr val="tx2">
                <a:lumMod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02108" name="Line 28"/>
          <p:cNvSpPr>
            <a:spLocks noChangeShapeType="1"/>
          </p:cNvSpPr>
          <p:nvPr/>
        </p:nvSpPr>
        <p:spPr bwMode="auto">
          <a:xfrm>
            <a:off x="4572000" y="3352800"/>
            <a:ext cx="304800" cy="0"/>
          </a:xfrm>
          <a:prstGeom prst="line">
            <a:avLst/>
          </a:prstGeom>
          <a:noFill/>
          <a:ln w="38100">
            <a:solidFill>
              <a:schemeClr val="tx2">
                <a:lumMod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02109" name="Line 29"/>
          <p:cNvSpPr>
            <a:spLocks noChangeShapeType="1"/>
          </p:cNvSpPr>
          <p:nvPr/>
        </p:nvSpPr>
        <p:spPr bwMode="auto">
          <a:xfrm>
            <a:off x="4572000" y="5715000"/>
            <a:ext cx="304800" cy="0"/>
          </a:xfrm>
          <a:prstGeom prst="line">
            <a:avLst/>
          </a:prstGeom>
          <a:noFill/>
          <a:ln w="38100">
            <a:solidFill>
              <a:schemeClr val="tx2">
                <a:lumMod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02110" name="Line 30"/>
          <p:cNvSpPr>
            <a:spLocks noChangeShapeType="1"/>
          </p:cNvSpPr>
          <p:nvPr/>
        </p:nvSpPr>
        <p:spPr bwMode="auto">
          <a:xfrm>
            <a:off x="4572000" y="2133600"/>
            <a:ext cx="0" cy="1219200"/>
          </a:xfrm>
          <a:prstGeom prst="line">
            <a:avLst/>
          </a:prstGeom>
          <a:noFill/>
          <a:ln w="38100">
            <a:solidFill>
              <a:schemeClr val="tx2">
                <a:lumMod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02111" name="Line 31"/>
          <p:cNvSpPr>
            <a:spLocks noChangeShapeType="1"/>
          </p:cNvSpPr>
          <p:nvPr/>
        </p:nvSpPr>
        <p:spPr bwMode="auto">
          <a:xfrm>
            <a:off x="4572000" y="2133600"/>
            <a:ext cx="304800" cy="0"/>
          </a:xfrm>
          <a:prstGeom prst="line">
            <a:avLst/>
          </a:prstGeom>
          <a:noFill/>
          <a:ln w="38100">
            <a:solidFill>
              <a:schemeClr val="tx2">
                <a:lumMod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02112" name="Line 32"/>
          <p:cNvSpPr>
            <a:spLocks noChangeShapeType="1"/>
          </p:cNvSpPr>
          <p:nvPr/>
        </p:nvSpPr>
        <p:spPr bwMode="auto">
          <a:xfrm>
            <a:off x="4572000" y="3505200"/>
            <a:ext cx="304800" cy="0"/>
          </a:xfrm>
          <a:prstGeom prst="line">
            <a:avLst/>
          </a:prstGeom>
          <a:noFill/>
          <a:ln w="38100">
            <a:solidFill>
              <a:schemeClr val="tx2">
                <a:lumMod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02113" name="Line 33"/>
          <p:cNvSpPr>
            <a:spLocks noChangeShapeType="1"/>
          </p:cNvSpPr>
          <p:nvPr/>
        </p:nvSpPr>
        <p:spPr bwMode="auto">
          <a:xfrm>
            <a:off x="4572000" y="2133600"/>
            <a:ext cx="304800" cy="0"/>
          </a:xfrm>
          <a:prstGeom prst="line">
            <a:avLst/>
          </a:prstGeom>
          <a:noFill/>
          <a:ln w="38100">
            <a:solidFill>
              <a:schemeClr val="tx2">
                <a:lumMod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02114" name="Line 34"/>
          <p:cNvSpPr>
            <a:spLocks noChangeShapeType="1"/>
          </p:cNvSpPr>
          <p:nvPr/>
        </p:nvSpPr>
        <p:spPr bwMode="auto">
          <a:xfrm>
            <a:off x="4572000" y="2133600"/>
            <a:ext cx="304800" cy="0"/>
          </a:xfrm>
          <a:prstGeom prst="line">
            <a:avLst/>
          </a:prstGeom>
          <a:noFill/>
          <a:ln w="38100">
            <a:solidFill>
              <a:schemeClr val="tx2">
                <a:lumMod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pic>
        <p:nvPicPr>
          <p:cNvPr id="79874" name="Picture 2" descr="C:\Program Files\Microsoft Office\MEDIA\CAGCAT10\j0292982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0429" y="1665986"/>
            <a:ext cx="921715" cy="909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2" descr="C:\Program Files\Microsoft Office\MEDIA\CAGCAT10\j0292982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5389" y="1630172"/>
            <a:ext cx="921715" cy="909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9876" name="Picture 4" descr="http://clipartist.net/RSS/openclipart.org/2012/Julio/router-1979px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7841" y="3133725"/>
            <a:ext cx="1358418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4" descr="http://clipartist.net/RSS/openclipart.org/2012/Julio/router-1979px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1150" y="3098800"/>
            <a:ext cx="1358418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4" descr="http://clipartist.net/RSS/openclipart.org/2012/Julio/router-1979px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3064" y="4632325"/>
            <a:ext cx="1358418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8969809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What is MPI?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A message-passing library specifications for parallel computers, clusters, and heterogeneous networks</a:t>
            </a:r>
          </a:p>
          <a:p>
            <a:pPr lvl="1"/>
            <a:r>
              <a:rPr lang="en-US" altLang="en-US" dirty="0"/>
              <a:t>Extended message-passing model</a:t>
            </a:r>
          </a:p>
          <a:p>
            <a:r>
              <a:rPr lang="en-US" altLang="en-US" dirty="0"/>
              <a:t>Communication modes </a:t>
            </a:r>
          </a:p>
          <a:p>
            <a:pPr lvl="1"/>
            <a:r>
              <a:rPr lang="en-US" altLang="en-US" dirty="0"/>
              <a:t>Standard, synchronous, buffered, and ready.</a:t>
            </a:r>
          </a:p>
          <a:p>
            <a:r>
              <a:rPr lang="en-US" altLang="en-US" dirty="0"/>
              <a:t>Designed for parallel applications and tailored to </a:t>
            </a:r>
            <a:r>
              <a:rPr lang="en-US" altLang="en-US" b="1" dirty="0"/>
              <a:t>transient</a:t>
            </a:r>
            <a:r>
              <a:rPr lang="en-US" altLang="en-US" dirty="0"/>
              <a:t> communications</a:t>
            </a:r>
          </a:p>
          <a:p>
            <a:r>
              <a:rPr lang="en-US" altLang="en-US" dirty="0"/>
              <a:t>Provides access to advanced parallel hardware  </a:t>
            </a:r>
          </a:p>
          <a:p>
            <a:pPr lvl="1"/>
            <a:r>
              <a:rPr lang="en-US" altLang="en-US" dirty="0"/>
              <a:t>It assumes that serious failures are fatal and do not require automatic recovery</a:t>
            </a:r>
          </a:p>
          <a:p>
            <a:pPr lvl="2"/>
            <a:r>
              <a:rPr lang="en-US" altLang="en-US" dirty="0"/>
              <a:t>For example, process crashes or network disconnect</a:t>
            </a:r>
          </a:p>
        </p:txBody>
      </p:sp>
    </p:spTree>
    <p:extLst>
      <p:ext uri="{BB962C8B-B14F-4D97-AF65-F5344CB8AC3E}">
        <p14:creationId xmlns:p14="http://schemas.microsoft.com/office/powerpoint/2010/main" val="4116831530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1600"/>
            <a:ext cx="8116888" cy="4953000"/>
          </a:xfrm>
        </p:spPr>
        <p:txBody>
          <a:bodyPr/>
          <a:lstStyle/>
          <a:p>
            <a:r>
              <a:rPr lang="en-US" dirty="0"/>
              <a:t>MPI assumes communication takes place with a group of processes – (</a:t>
            </a:r>
            <a:r>
              <a:rPr lang="en-US" dirty="0" err="1"/>
              <a:t>groupID</a:t>
            </a:r>
            <a:r>
              <a:rPr lang="en-US" dirty="0"/>
              <a:t>, </a:t>
            </a:r>
            <a:r>
              <a:rPr lang="en-US" dirty="0" err="1"/>
              <a:t>procID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Use in lieu of a transport-level address</a:t>
            </a:r>
          </a:p>
          <a:p>
            <a:r>
              <a:rPr lang="en-US" dirty="0"/>
              <a:t>MPI ties the concepts of </a:t>
            </a:r>
            <a:r>
              <a:rPr lang="en-US" b="1" dirty="0"/>
              <a:t>process group </a:t>
            </a:r>
            <a:r>
              <a:rPr lang="en-US" dirty="0"/>
              <a:t>and </a:t>
            </a:r>
            <a:r>
              <a:rPr lang="en-US" b="1" dirty="0"/>
              <a:t>communication context </a:t>
            </a:r>
            <a:r>
              <a:rPr lang="en-US" dirty="0"/>
              <a:t> into a </a:t>
            </a:r>
            <a:r>
              <a:rPr lang="en-US" b="1" dirty="0"/>
              <a:t>communicator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1143000" y="3657600"/>
            <a:ext cx="7315200" cy="2743200"/>
          </a:xfrm>
          <a:prstGeom prst="rect">
            <a:avLst/>
          </a:prstGeom>
          <a:solidFill>
            <a:schemeClr val="tx2">
              <a:lumMod val="50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Communicator</a:t>
            </a:r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Group and Context</a:t>
            </a:r>
          </a:p>
        </p:txBody>
      </p:sp>
      <p:sp>
        <p:nvSpPr>
          <p:cNvPr id="7" name="Hexagon 6"/>
          <p:cNvSpPr/>
          <p:nvPr/>
        </p:nvSpPr>
        <p:spPr bwMode="auto">
          <a:xfrm>
            <a:off x="1676400" y="3810000"/>
            <a:ext cx="2286000" cy="1752600"/>
          </a:xfrm>
          <a:prstGeom prst="hexagon">
            <a:avLst/>
          </a:prstGeom>
          <a:solidFill>
            <a:srgbClr val="CCFFFF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</a:rPr>
              <a:t>Group</a:t>
            </a:r>
          </a:p>
        </p:txBody>
      </p:sp>
      <p:sp>
        <p:nvSpPr>
          <p:cNvPr id="8" name="Plaque 7"/>
          <p:cNvSpPr/>
          <p:nvPr/>
        </p:nvSpPr>
        <p:spPr bwMode="auto">
          <a:xfrm>
            <a:off x="5791200" y="3886200"/>
            <a:ext cx="2057400" cy="1600200"/>
          </a:xfrm>
          <a:prstGeom prst="plaque">
            <a:avLst/>
          </a:prstGeom>
          <a:solidFill>
            <a:schemeClr val="accent2">
              <a:lumMod val="20000"/>
              <a:lumOff val="80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</a:rPr>
              <a:t>Context</a:t>
            </a:r>
          </a:p>
        </p:txBody>
      </p:sp>
    </p:spTree>
    <p:extLst>
      <p:ext uri="{BB962C8B-B14F-4D97-AF65-F5344CB8AC3E}">
        <p14:creationId xmlns:p14="http://schemas.microsoft.com/office/powerpoint/2010/main" val="807107157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MPI Abstractions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A </a:t>
            </a:r>
            <a:r>
              <a:rPr lang="en-US" sz="2400" b="1" i="1" dirty="0"/>
              <a:t>process group </a:t>
            </a:r>
            <a:r>
              <a:rPr lang="en-US" sz="2400" dirty="0"/>
              <a:t>is high-level abstraction, visible to users  </a:t>
            </a:r>
          </a:p>
          <a:p>
            <a:r>
              <a:rPr lang="en-US" sz="2400" dirty="0"/>
              <a:t>A </a:t>
            </a:r>
            <a:r>
              <a:rPr lang="en-US" sz="2400" b="1" i="1" dirty="0"/>
              <a:t>context</a:t>
            </a:r>
            <a:r>
              <a:rPr lang="en-US" sz="2400" dirty="0"/>
              <a:t> is a system-defined object that uniquely identifies a communicator – Mechanism to isolate messages in distinct libraries and the user programs from one another </a:t>
            </a:r>
          </a:p>
          <a:p>
            <a:pPr lvl="1"/>
            <a:r>
              <a:rPr lang="en-US" sz="2200" dirty="0"/>
              <a:t>A message sent in one context can't be received in other contexts. </a:t>
            </a:r>
          </a:p>
          <a:p>
            <a:pPr lvl="1"/>
            <a:r>
              <a:rPr lang="en-US" sz="2200" dirty="0"/>
              <a:t>The communication context is low-level abstraction, not visible to users</a:t>
            </a:r>
          </a:p>
          <a:p>
            <a:r>
              <a:rPr lang="en-US" sz="2400" dirty="0"/>
              <a:t>A </a:t>
            </a:r>
            <a:r>
              <a:rPr lang="en-US" sz="2400" b="1" i="1" dirty="0"/>
              <a:t>communicator</a:t>
            </a:r>
            <a:r>
              <a:rPr lang="en-US" sz="2400" dirty="0"/>
              <a:t> is a data object that specializes the scope of a communication. </a:t>
            </a:r>
          </a:p>
          <a:p>
            <a:pPr lvl="1"/>
            <a:r>
              <a:rPr lang="en-US" sz="2200" dirty="0"/>
              <a:t>MPI_COMM_WORLD is an initial communicator, which is predefined and consists of all the processes running when program execution begins</a:t>
            </a:r>
          </a:p>
        </p:txBody>
      </p:sp>
    </p:spTree>
    <p:extLst>
      <p:ext uri="{BB962C8B-B14F-4D97-AF65-F5344CB8AC3E}">
        <p14:creationId xmlns:p14="http://schemas.microsoft.com/office/powerpoint/2010/main" val="2210769154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MPI Communication Semantics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Point-to-point communication</a:t>
            </a:r>
            <a:r>
              <a:rPr lang="en-US" dirty="0"/>
              <a:t> is the basic concept of MPI standard and fundamental for send and receive operations for typed data with associated message tag. </a:t>
            </a:r>
          </a:p>
          <a:p>
            <a:pPr lvl="1"/>
            <a:r>
              <a:rPr lang="en-US" dirty="0"/>
              <a:t>Using the point-to point communication, messages can be passed to another process with explicit message tag and implicit communication context. </a:t>
            </a:r>
          </a:p>
          <a:p>
            <a:pPr lvl="1"/>
            <a:r>
              <a:rPr lang="en-US" dirty="0"/>
              <a:t>Each process can carry out its own code in MIMD style, sequential or multi-threaded. </a:t>
            </a:r>
          </a:p>
          <a:p>
            <a:pPr lvl="1"/>
            <a:r>
              <a:rPr lang="en-US" dirty="0"/>
              <a:t>MPI is made </a:t>
            </a:r>
            <a:r>
              <a:rPr lang="en-US" i="1" dirty="0"/>
              <a:t>thread-safe</a:t>
            </a:r>
            <a:r>
              <a:rPr lang="en-US" dirty="0"/>
              <a:t> by not using global state.</a:t>
            </a:r>
          </a:p>
        </p:txBody>
      </p:sp>
    </p:spTree>
    <p:extLst>
      <p:ext uri="{BB962C8B-B14F-4D97-AF65-F5344CB8AC3E}">
        <p14:creationId xmlns:p14="http://schemas.microsoft.com/office/powerpoint/2010/main" val="4167161016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MPI Communication Primitives</a:t>
            </a:r>
          </a:p>
        </p:txBody>
      </p:sp>
      <p:graphicFrame>
        <p:nvGraphicFramePr>
          <p:cNvPr id="32807" name="Group 39"/>
          <p:cNvGraphicFramePr>
            <a:graphicFrameLocks noGrp="1"/>
          </p:cNvGraphicFramePr>
          <p:nvPr>
            <p:extLst/>
          </p:nvPr>
        </p:nvGraphicFramePr>
        <p:xfrm>
          <a:off x="762000" y="1879598"/>
          <a:ext cx="7839075" cy="4064002"/>
        </p:xfrm>
        <a:graphic>
          <a:graphicData uri="http://schemas.openxmlformats.org/drawingml/2006/table">
            <a:tbl>
              <a:tblPr/>
              <a:tblGrid>
                <a:gridCol w="16557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833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08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Primitive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Meaning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2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MPI_bsend</a:t>
                      </a: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Append outgoing message to a local send buffer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08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MPI_send</a:t>
                      </a: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Send a message and wait until copied to local or remote buffer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2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MPI_ssend 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Send a message and wait until receipt starts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08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MPI_sendrecv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Send a message and wait for reply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2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MPI_isend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Pass reference to outgoing message, and continue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08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MPI_issend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Pass reference to outgoing message, and wait until receipt starts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2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MPI_recv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Receive a message; block if there are none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08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MPI_irecv</a:t>
                      </a: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Check if there is an incoming message, but do not block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8501608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Message Brokers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219200"/>
            <a:ext cx="8116888" cy="4953000"/>
          </a:xfrm>
        </p:spPr>
        <p:txBody>
          <a:bodyPr/>
          <a:lstStyle/>
          <a:p>
            <a:r>
              <a:rPr lang="en-US" altLang="en-US" sz="2000" dirty="0"/>
              <a:t>Common message format, typically used in traditional networks, does not generally work for MQM systems</a:t>
            </a:r>
          </a:p>
          <a:p>
            <a:pPr lvl="1"/>
            <a:r>
              <a:rPr lang="en-US" altLang="en-US" sz="1800" dirty="0"/>
              <a:t>Mostly due to the diversity of applications, which reduces the best common format to a sequence of bytes</a:t>
            </a:r>
          </a:p>
          <a:p>
            <a:r>
              <a:rPr lang="en-US" altLang="en-US" sz="2000" dirty="0"/>
              <a:t>Brokers – Message broker in a message-queuing system.</a:t>
            </a:r>
          </a:p>
        </p:txBody>
      </p:sp>
      <p:pic>
        <p:nvPicPr>
          <p:cNvPr id="3789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345" t="42749" r="21593" b="36858"/>
          <a:stretch>
            <a:fillRect/>
          </a:stretch>
        </p:blipFill>
        <p:spPr bwMode="auto">
          <a:xfrm>
            <a:off x="1833562" y="2819400"/>
            <a:ext cx="6853238" cy="36592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4370741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MQM Brokers Functionalities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1600"/>
            <a:ext cx="8116888" cy="5105400"/>
          </a:xfrm>
        </p:spPr>
        <p:txBody>
          <a:bodyPr/>
          <a:lstStyle/>
          <a:p>
            <a:r>
              <a:rPr lang="en-US" dirty="0"/>
              <a:t>Message brokers act as an application-level gateway</a:t>
            </a:r>
          </a:p>
          <a:p>
            <a:pPr lvl="1"/>
            <a:r>
              <a:rPr lang="en-US" dirty="0"/>
              <a:t>Their main purpose is to convert incoming messages to a format that can be understood by the recipient</a:t>
            </a:r>
          </a:p>
          <a:p>
            <a:pPr lvl="1"/>
            <a:r>
              <a:rPr lang="en-US" dirty="0"/>
              <a:t>Properly match end-of-record delimiters between database applications</a:t>
            </a:r>
          </a:p>
          <a:p>
            <a:pPr lvl="1"/>
            <a:r>
              <a:rPr lang="en-US" dirty="0"/>
              <a:t>More advanced broker are designed to handle conversations between two different database applications</a:t>
            </a:r>
          </a:p>
          <a:p>
            <a:pPr lvl="2"/>
            <a:r>
              <a:rPr lang="en-US" dirty="0"/>
              <a:t>Difficult task, as  information and semantic “mapping” between two different applications may not always be possible</a:t>
            </a:r>
          </a:p>
          <a:p>
            <a:r>
              <a:rPr lang="en-US" dirty="0"/>
              <a:t>Brokers are commonly used in Enterprise Application Integration for </a:t>
            </a:r>
            <a:r>
              <a:rPr lang="en-US" b="1" i="1" dirty="0"/>
              <a:t>mediation</a:t>
            </a:r>
          </a:p>
          <a:p>
            <a:pPr lvl="1"/>
            <a:r>
              <a:rPr lang="en-US" dirty="0"/>
              <a:t>Publish/Subscribe is the typical communication model</a:t>
            </a:r>
          </a:p>
          <a:p>
            <a:pPr lvl="1"/>
            <a:r>
              <a:rPr lang="en-US" dirty="0"/>
              <a:t>Brokers “matches” messages to applications’ interests</a:t>
            </a:r>
          </a:p>
        </p:txBody>
      </p:sp>
    </p:spTree>
    <p:extLst>
      <p:ext uri="{BB962C8B-B14F-4D97-AF65-F5344CB8AC3E}">
        <p14:creationId xmlns:p14="http://schemas.microsoft.com/office/powerpoint/2010/main" val="3673532731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Logical Naming</a:t>
            </a:r>
          </a:p>
        </p:txBody>
      </p:sp>
      <p:sp>
        <p:nvSpPr>
          <p:cNvPr id="296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Single name/address maps to logically related set of destinations</a:t>
            </a:r>
          </a:p>
          <a:p>
            <a:pPr lvl="1"/>
            <a:r>
              <a:rPr lang="en-US" altLang="en-US" dirty="0"/>
              <a:t>Destination Set is referred to as the </a:t>
            </a:r>
            <a:r>
              <a:rPr lang="en-US" altLang="en-US" b="1" dirty="0"/>
              <a:t>Multicast Group </a:t>
            </a:r>
          </a:p>
          <a:p>
            <a:pPr lvl="1"/>
            <a:endParaRPr lang="en-US" altLang="en-US" dirty="0"/>
          </a:p>
          <a:p>
            <a:r>
              <a:rPr lang="en-US" altLang="en-US" dirty="0"/>
              <a:t>Scalability is a key challenge</a:t>
            </a:r>
          </a:p>
          <a:p>
            <a:pPr lvl="1"/>
            <a:r>
              <a:rPr lang="en-US" altLang="en-US" dirty="0"/>
              <a:t>Single name/address independent of group growth or changes</a:t>
            </a:r>
          </a:p>
        </p:txBody>
      </p:sp>
    </p:spTree>
    <p:extLst>
      <p:ext uri="{BB962C8B-B14F-4D97-AF65-F5344CB8AC3E}">
        <p14:creationId xmlns:p14="http://schemas.microsoft.com/office/powerpoint/2010/main" val="3421955989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Multicast Router Responsibilities</a:t>
            </a:r>
          </a:p>
        </p:txBody>
      </p:sp>
      <p:sp>
        <p:nvSpPr>
          <p:cNvPr id="295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Learn of the existence of multicast groups</a:t>
            </a:r>
          </a:p>
          <a:p>
            <a:pPr lvl="1"/>
            <a:r>
              <a:rPr lang="en-US" altLang="en-US" dirty="0"/>
              <a:t>Typically done through advertisement</a:t>
            </a:r>
          </a:p>
          <a:p>
            <a:r>
              <a:rPr lang="en-US" altLang="en-US" dirty="0"/>
              <a:t>Identify links with group members</a:t>
            </a:r>
          </a:p>
          <a:p>
            <a:r>
              <a:rPr lang="en-US" altLang="en-US" dirty="0"/>
              <a:t>Establish state to route packets</a:t>
            </a:r>
          </a:p>
          <a:p>
            <a:pPr lvl="1"/>
            <a:r>
              <a:rPr lang="en-US" altLang="en-US" dirty="0"/>
              <a:t>Replicate packets on appropriate interfaces</a:t>
            </a:r>
          </a:p>
          <a:p>
            <a:pPr lvl="1"/>
            <a:r>
              <a:rPr lang="en-US" altLang="en-US" dirty="0"/>
              <a:t>Routing entry in the routing table</a:t>
            </a:r>
          </a:p>
        </p:txBody>
      </p:sp>
      <p:sp>
        <p:nvSpPr>
          <p:cNvPr id="295940" name="Rectangle 4"/>
          <p:cNvSpPr>
            <a:spLocks noChangeArrowheads="1"/>
          </p:cNvSpPr>
          <p:nvPr/>
        </p:nvSpPr>
        <p:spPr bwMode="auto">
          <a:xfrm>
            <a:off x="1790700" y="4800600"/>
            <a:ext cx="5753100" cy="457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/>
            <a:endParaRPr lang="en-US" alt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95941" name="Text Box 5"/>
          <p:cNvSpPr txBox="1">
            <a:spLocks noChangeArrowheads="1"/>
          </p:cNvSpPr>
          <p:nvPr/>
        </p:nvSpPr>
        <p:spPr bwMode="auto">
          <a:xfrm>
            <a:off x="1828800" y="4814888"/>
            <a:ext cx="2508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1800">
                <a:solidFill>
                  <a:srgbClr val="000000"/>
                </a:solidFill>
                <a:latin typeface="Arial" charset="0"/>
              </a:rPr>
              <a:t>Src, incoming interface</a:t>
            </a:r>
            <a:endParaRPr lang="en-US" alt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95942" name="Text Box 6"/>
          <p:cNvSpPr txBox="1">
            <a:spLocks noChangeArrowheads="1"/>
          </p:cNvSpPr>
          <p:nvPr/>
        </p:nvSpPr>
        <p:spPr bwMode="auto">
          <a:xfrm>
            <a:off x="4648200" y="4814888"/>
            <a:ext cx="2787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1800">
                <a:solidFill>
                  <a:srgbClr val="000000"/>
                </a:solidFill>
                <a:latin typeface="Arial" charset="0"/>
              </a:rPr>
              <a:t>List of outgoing interfaces</a:t>
            </a:r>
            <a:endParaRPr lang="en-US" alt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95943" name="Line 7"/>
          <p:cNvSpPr>
            <a:spLocks noChangeShapeType="1"/>
          </p:cNvSpPr>
          <p:nvPr/>
        </p:nvSpPr>
        <p:spPr bwMode="auto">
          <a:xfrm>
            <a:off x="4419600" y="4800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748188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IP Multicast Service Model</a:t>
            </a:r>
            <a:endParaRPr lang="en-US" altLang="en-US" dirty="0"/>
          </a:p>
        </p:txBody>
      </p:sp>
      <p:sp>
        <p:nvSpPr>
          <p:cNvPr id="303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Each group identified by a single IP address</a:t>
            </a:r>
          </a:p>
          <a:p>
            <a:r>
              <a:rPr lang="en-US" altLang="en-US"/>
              <a:t>Groups may be of any size</a:t>
            </a:r>
          </a:p>
          <a:p>
            <a:r>
              <a:rPr lang="en-US" altLang="en-US"/>
              <a:t>Members of groups may be located anywhere in the Internet</a:t>
            </a:r>
          </a:p>
          <a:p>
            <a:r>
              <a:rPr lang="en-US" altLang="en-US"/>
              <a:t>Members of groups can join and leave at will</a:t>
            </a:r>
          </a:p>
          <a:p>
            <a:r>
              <a:rPr lang="en-US" altLang="en-US"/>
              <a:t>Senders need not be members</a:t>
            </a:r>
          </a:p>
          <a:p>
            <a:r>
              <a:rPr lang="en-US" altLang="en-US"/>
              <a:t>Group membership not known explicitly </a:t>
            </a:r>
          </a:p>
          <a:p>
            <a:r>
              <a:rPr lang="en-US" altLang="en-US"/>
              <a:t>Analogy:</a:t>
            </a:r>
          </a:p>
          <a:p>
            <a:pPr lvl="1"/>
            <a:r>
              <a:rPr lang="en-US" altLang="en-US"/>
              <a:t>Each multicast address is like a radio frequency, on which anyone can transmit, and to which anyone can tune-in.</a:t>
            </a:r>
          </a:p>
        </p:txBody>
      </p:sp>
    </p:spTree>
    <p:extLst>
      <p:ext uri="{BB962C8B-B14F-4D97-AF65-F5344CB8AC3E}">
        <p14:creationId xmlns:p14="http://schemas.microsoft.com/office/powerpoint/2010/main" val="3223969180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IP Multicast API</a:t>
            </a:r>
          </a:p>
        </p:txBody>
      </p:sp>
      <p:sp>
        <p:nvSpPr>
          <p:cNvPr id="305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3200" dirty="0"/>
              <a:t>Sending – Send packets to a multicast group</a:t>
            </a:r>
          </a:p>
          <a:p>
            <a:r>
              <a:rPr lang="en-US" altLang="en-US" sz="3200" dirty="0"/>
              <a:t>Receiving – Two new operations</a:t>
            </a:r>
          </a:p>
          <a:p>
            <a:pPr lvl="1"/>
            <a:r>
              <a:rPr lang="en-US" altLang="en-US" sz="2800" dirty="0"/>
              <a:t>Join-IP-Multicast-Group – </a:t>
            </a:r>
            <a:r>
              <a:rPr lang="en-US" altLang="en-US" dirty="0"/>
              <a:t>(Group-address, Interface)</a:t>
            </a:r>
          </a:p>
          <a:p>
            <a:pPr lvl="1"/>
            <a:r>
              <a:rPr lang="en-US" altLang="en-US" sz="2800" dirty="0"/>
              <a:t>Leave-IP-Multicast-Group – </a:t>
            </a:r>
            <a:r>
              <a:rPr lang="en-US" altLang="en-US" dirty="0"/>
              <a:t>(Group-address, Interface)</a:t>
            </a:r>
          </a:p>
          <a:p>
            <a:pPr lvl="2"/>
            <a:r>
              <a:rPr lang="en-US" altLang="en-US" sz="2400" dirty="0"/>
              <a:t>Receive multicast packets for joined groups via normal IP-Receive operation</a:t>
            </a:r>
          </a:p>
          <a:p>
            <a:pPr lvl="2"/>
            <a:r>
              <a:rPr lang="en-US" altLang="en-US" sz="2400" dirty="0"/>
              <a:t>Implemented using socket options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78694348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IP Multicast Addresses</a:t>
            </a:r>
          </a:p>
        </p:txBody>
      </p:sp>
      <p:sp>
        <p:nvSpPr>
          <p:cNvPr id="304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Class D IP addresses</a:t>
            </a:r>
          </a:p>
          <a:p>
            <a:pPr lvl="1"/>
            <a:r>
              <a:rPr lang="en-US" altLang="en-US"/>
              <a:t>224.0.0.0 – 239.255.255.255</a:t>
            </a:r>
          </a:p>
          <a:p>
            <a:pPr lvl="1"/>
            <a:endParaRPr lang="en-US" altLang="en-US" sz="2800"/>
          </a:p>
          <a:p>
            <a:pPr>
              <a:lnSpc>
                <a:spcPct val="10000"/>
              </a:lnSpc>
              <a:spcBef>
                <a:spcPct val="124000"/>
              </a:spcBef>
            </a:pPr>
            <a:r>
              <a:rPr lang="en-US" altLang="en-US"/>
              <a:t>How to allocated these addresses?</a:t>
            </a:r>
          </a:p>
          <a:p>
            <a:pPr lvl="1"/>
            <a:r>
              <a:rPr lang="en-US" altLang="en-US"/>
              <a:t>Well-known multicast addresses, assigned by IANA</a:t>
            </a:r>
          </a:p>
          <a:p>
            <a:pPr lvl="1"/>
            <a:r>
              <a:rPr lang="en-US" altLang="en-US"/>
              <a:t>Transient multicast addresses, assigned and reclaimed dynamically, e.g., by “sdr” program</a:t>
            </a:r>
          </a:p>
          <a:p>
            <a:endParaRPr lang="en-US" altLang="en-US"/>
          </a:p>
        </p:txBody>
      </p:sp>
      <p:grpSp>
        <p:nvGrpSpPr>
          <p:cNvPr id="304132" name="Group 4"/>
          <p:cNvGrpSpPr>
            <a:grpSpLocks/>
          </p:cNvGrpSpPr>
          <p:nvPr/>
        </p:nvGrpSpPr>
        <p:grpSpPr bwMode="auto">
          <a:xfrm>
            <a:off x="838200" y="2514600"/>
            <a:ext cx="7380288" cy="457200"/>
            <a:chOff x="543" y="1680"/>
            <a:chExt cx="4649" cy="288"/>
          </a:xfrm>
        </p:grpSpPr>
        <p:sp>
          <p:nvSpPr>
            <p:cNvPr id="304133" name="Rectangle 5"/>
            <p:cNvSpPr>
              <a:spLocks noChangeArrowheads="1"/>
            </p:cNvSpPr>
            <p:nvPr/>
          </p:nvSpPr>
          <p:spPr bwMode="auto">
            <a:xfrm>
              <a:off x="543" y="1700"/>
              <a:ext cx="203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altLang="en-US" sz="2000">
                  <a:solidFill>
                    <a:srgbClr val="000000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304134" name="Rectangle 6"/>
            <p:cNvSpPr>
              <a:spLocks noChangeArrowheads="1"/>
            </p:cNvSpPr>
            <p:nvPr/>
          </p:nvSpPr>
          <p:spPr bwMode="auto">
            <a:xfrm>
              <a:off x="695" y="1700"/>
              <a:ext cx="203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altLang="en-US" sz="2000">
                  <a:solidFill>
                    <a:srgbClr val="000000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304135" name="Rectangle 7"/>
            <p:cNvSpPr>
              <a:spLocks noChangeArrowheads="1"/>
            </p:cNvSpPr>
            <p:nvPr/>
          </p:nvSpPr>
          <p:spPr bwMode="auto">
            <a:xfrm>
              <a:off x="831" y="1700"/>
              <a:ext cx="203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altLang="en-US" sz="2000">
                  <a:solidFill>
                    <a:srgbClr val="000000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304136" name="Rectangle 8"/>
            <p:cNvSpPr>
              <a:spLocks noChangeArrowheads="1"/>
            </p:cNvSpPr>
            <p:nvPr/>
          </p:nvSpPr>
          <p:spPr bwMode="auto">
            <a:xfrm>
              <a:off x="975" y="1700"/>
              <a:ext cx="203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altLang="en-US" sz="2000">
                  <a:solidFill>
                    <a:srgbClr val="000000"/>
                  </a:solidFill>
                  <a:latin typeface="Arial" charset="0"/>
                </a:rPr>
                <a:t>0</a:t>
              </a:r>
            </a:p>
          </p:txBody>
        </p:sp>
        <p:sp>
          <p:nvSpPr>
            <p:cNvPr id="304137" name="Line 9"/>
            <p:cNvSpPr>
              <a:spLocks noChangeShapeType="1"/>
            </p:cNvSpPr>
            <p:nvPr/>
          </p:nvSpPr>
          <p:spPr bwMode="auto">
            <a:xfrm>
              <a:off x="720" y="1928"/>
              <a:ext cx="0" cy="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38" name="Line 10"/>
            <p:cNvSpPr>
              <a:spLocks noChangeShapeType="1"/>
            </p:cNvSpPr>
            <p:nvPr/>
          </p:nvSpPr>
          <p:spPr bwMode="auto">
            <a:xfrm>
              <a:off x="864" y="1928"/>
              <a:ext cx="0" cy="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39" name="Line 11"/>
            <p:cNvSpPr>
              <a:spLocks noChangeShapeType="1"/>
            </p:cNvSpPr>
            <p:nvPr/>
          </p:nvSpPr>
          <p:spPr bwMode="auto">
            <a:xfrm>
              <a:off x="1008" y="1928"/>
              <a:ext cx="0" cy="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40" name="Line 12"/>
            <p:cNvSpPr>
              <a:spLocks noChangeShapeType="1"/>
            </p:cNvSpPr>
            <p:nvPr/>
          </p:nvSpPr>
          <p:spPr bwMode="auto">
            <a:xfrm>
              <a:off x="1296" y="1928"/>
              <a:ext cx="0" cy="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41" name="Line 13"/>
            <p:cNvSpPr>
              <a:spLocks noChangeShapeType="1"/>
            </p:cNvSpPr>
            <p:nvPr/>
          </p:nvSpPr>
          <p:spPr bwMode="auto">
            <a:xfrm>
              <a:off x="1440" y="1928"/>
              <a:ext cx="0" cy="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42" name="Line 14"/>
            <p:cNvSpPr>
              <a:spLocks noChangeShapeType="1"/>
            </p:cNvSpPr>
            <p:nvPr/>
          </p:nvSpPr>
          <p:spPr bwMode="auto">
            <a:xfrm>
              <a:off x="1584" y="1928"/>
              <a:ext cx="0" cy="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43" name="Line 15"/>
            <p:cNvSpPr>
              <a:spLocks noChangeShapeType="1"/>
            </p:cNvSpPr>
            <p:nvPr/>
          </p:nvSpPr>
          <p:spPr bwMode="auto">
            <a:xfrm>
              <a:off x="1728" y="1928"/>
              <a:ext cx="0" cy="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44" name="Line 16"/>
            <p:cNvSpPr>
              <a:spLocks noChangeShapeType="1"/>
            </p:cNvSpPr>
            <p:nvPr/>
          </p:nvSpPr>
          <p:spPr bwMode="auto">
            <a:xfrm>
              <a:off x="1872" y="1928"/>
              <a:ext cx="0" cy="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45" name="Line 17"/>
            <p:cNvSpPr>
              <a:spLocks noChangeShapeType="1"/>
            </p:cNvSpPr>
            <p:nvPr/>
          </p:nvSpPr>
          <p:spPr bwMode="auto">
            <a:xfrm>
              <a:off x="2016" y="1928"/>
              <a:ext cx="0" cy="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46" name="Line 18"/>
            <p:cNvSpPr>
              <a:spLocks noChangeShapeType="1"/>
            </p:cNvSpPr>
            <p:nvPr/>
          </p:nvSpPr>
          <p:spPr bwMode="auto">
            <a:xfrm>
              <a:off x="2160" y="1928"/>
              <a:ext cx="0" cy="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47" name="Line 19"/>
            <p:cNvSpPr>
              <a:spLocks noChangeShapeType="1"/>
            </p:cNvSpPr>
            <p:nvPr/>
          </p:nvSpPr>
          <p:spPr bwMode="auto">
            <a:xfrm>
              <a:off x="2304" y="1928"/>
              <a:ext cx="0" cy="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48" name="Line 20"/>
            <p:cNvSpPr>
              <a:spLocks noChangeShapeType="1"/>
            </p:cNvSpPr>
            <p:nvPr/>
          </p:nvSpPr>
          <p:spPr bwMode="auto">
            <a:xfrm>
              <a:off x="2448" y="1928"/>
              <a:ext cx="0" cy="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49" name="Line 21"/>
            <p:cNvSpPr>
              <a:spLocks noChangeShapeType="1"/>
            </p:cNvSpPr>
            <p:nvPr/>
          </p:nvSpPr>
          <p:spPr bwMode="auto">
            <a:xfrm>
              <a:off x="2592" y="1928"/>
              <a:ext cx="0" cy="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50" name="Line 22"/>
            <p:cNvSpPr>
              <a:spLocks noChangeShapeType="1"/>
            </p:cNvSpPr>
            <p:nvPr/>
          </p:nvSpPr>
          <p:spPr bwMode="auto">
            <a:xfrm>
              <a:off x="2736" y="1928"/>
              <a:ext cx="0" cy="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51" name="Line 23"/>
            <p:cNvSpPr>
              <a:spLocks noChangeShapeType="1"/>
            </p:cNvSpPr>
            <p:nvPr/>
          </p:nvSpPr>
          <p:spPr bwMode="auto">
            <a:xfrm>
              <a:off x="2880" y="1928"/>
              <a:ext cx="0" cy="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52" name="Line 24"/>
            <p:cNvSpPr>
              <a:spLocks noChangeShapeType="1"/>
            </p:cNvSpPr>
            <p:nvPr/>
          </p:nvSpPr>
          <p:spPr bwMode="auto">
            <a:xfrm>
              <a:off x="3024" y="1928"/>
              <a:ext cx="0" cy="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53" name="Line 25"/>
            <p:cNvSpPr>
              <a:spLocks noChangeShapeType="1"/>
            </p:cNvSpPr>
            <p:nvPr/>
          </p:nvSpPr>
          <p:spPr bwMode="auto">
            <a:xfrm>
              <a:off x="3168" y="1928"/>
              <a:ext cx="0" cy="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54" name="Line 26"/>
            <p:cNvSpPr>
              <a:spLocks noChangeShapeType="1"/>
            </p:cNvSpPr>
            <p:nvPr/>
          </p:nvSpPr>
          <p:spPr bwMode="auto">
            <a:xfrm>
              <a:off x="3312" y="1928"/>
              <a:ext cx="0" cy="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55" name="Line 27"/>
            <p:cNvSpPr>
              <a:spLocks noChangeShapeType="1"/>
            </p:cNvSpPr>
            <p:nvPr/>
          </p:nvSpPr>
          <p:spPr bwMode="auto">
            <a:xfrm>
              <a:off x="3456" y="1928"/>
              <a:ext cx="0" cy="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56" name="Line 28"/>
            <p:cNvSpPr>
              <a:spLocks noChangeShapeType="1"/>
            </p:cNvSpPr>
            <p:nvPr/>
          </p:nvSpPr>
          <p:spPr bwMode="auto">
            <a:xfrm>
              <a:off x="3600" y="1928"/>
              <a:ext cx="0" cy="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57" name="Line 29"/>
            <p:cNvSpPr>
              <a:spLocks noChangeShapeType="1"/>
            </p:cNvSpPr>
            <p:nvPr/>
          </p:nvSpPr>
          <p:spPr bwMode="auto">
            <a:xfrm>
              <a:off x="3744" y="1928"/>
              <a:ext cx="0" cy="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58" name="Line 30"/>
            <p:cNvSpPr>
              <a:spLocks noChangeShapeType="1"/>
            </p:cNvSpPr>
            <p:nvPr/>
          </p:nvSpPr>
          <p:spPr bwMode="auto">
            <a:xfrm>
              <a:off x="3888" y="1928"/>
              <a:ext cx="0" cy="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59" name="Line 31"/>
            <p:cNvSpPr>
              <a:spLocks noChangeShapeType="1"/>
            </p:cNvSpPr>
            <p:nvPr/>
          </p:nvSpPr>
          <p:spPr bwMode="auto">
            <a:xfrm>
              <a:off x="4032" y="1928"/>
              <a:ext cx="0" cy="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60" name="Line 32"/>
            <p:cNvSpPr>
              <a:spLocks noChangeShapeType="1"/>
            </p:cNvSpPr>
            <p:nvPr/>
          </p:nvSpPr>
          <p:spPr bwMode="auto">
            <a:xfrm>
              <a:off x="4176" y="1928"/>
              <a:ext cx="0" cy="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61" name="Line 33"/>
            <p:cNvSpPr>
              <a:spLocks noChangeShapeType="1"/>
            </p:cNvSpPr>
            <p:nvPr/>
          </p:nvSpPr>
          <p:spPr bwMode="auto">
            <a:xfrm>
              <a:off x="4320" y="1928"/>
              <a:ext cx="0" cy="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62" name="Line 34"/>
            <p:cNvSpPr>
              <a:spLocks noChangeShapeType="1"/>
            </p:cNvSpPr>
            <p:nvPr/>
          </p:nvSpPr>
          <p:spPr bwMode="auto">
            <a:xfrm>
              <a:off x="4464" y="1928"/>
              <a:ext cx="0" cy="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63" name="Line 35"/>
            <p:cNvSpPr>
              <a:spLocks noChangeShapeType="1"/>
            </p:cNvSpPr>
            <p:nvPr/>
          </p:nvSpPr>
          <p:spPr bwMode="auto">
            <a:xfrm>
              <a:off x="4608" y="1928"/>
              <a:ext cx="0" cy="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64" name="Line 36"/>
            <p:cNvSpPr>
              <a:spLocks noChangeShapeType="1"/>
            </p:cNvSpPr>
            <p:nvPr/>
          </p:nvSpPr>
          <p:spPr bwMode="auto">
            <a:xfrm>
              <a:off x="4752" y="1928"/>
              <a:ext cx="0" cy="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65" name="Line 37"/>
            <p:cNvSpPr>
              <a:spLocks noChangeShapeType="1"/>
            </p:cNvSpPr>
            <p:nvPr/>
          </p:nvSpPr>
          <p:spPr bwMode="auto">
            <a:xfrm>
              <a:off x="4896" y="1928"/>
              <a:ext cx="0" cy="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66" name="Line 38"/>
            <p:cNvSpPr>
              <a:spLocks noChangeShapeType="1"/>
            </p:cNvSpPr>
            <p:nvPr/>
          </p:nvSpPr>
          <p:spPr bwMode="auto">
            <a:xfrm>
              <a:off x="5040" y="1928"/>
              <a:ext cx="0" cy="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67" name="Rectangle 39"/>
            <p:cNvSpPr>
              <a:spLocks noChangeArrowheads="1"/>
            </p:cNvSpPr>
            <p:nvPr/>
          </p:nvSpPr>
          <p:spPr bwMode="auto">
            <a:xfrm>
              <a:off x="2806" y="1700"/>
              <a:ext cx="762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 eaLnBrk="0" hangingPunct="0"/>
              <a:r>
                <a:rPr lang="en-US" altLang="en-US" sz="2000">
                  <a:solidFill>
                    <a:srgbClr val="000000"/>
                  </a:solidFill>
                  <a:latin typeface="Arial" charset="0"/>
                </a:rPr>
                <a:t>Group ID</a:t>
              </a:r>
            </a:p>
          </p:txBody>
        </p:sp>
        <p:sp>
          <p:nvSpPr>
            <p:cNvPr id="304168" name="Line 40"/>
            <p:cNvSpPr>
              <a:spLocks noChangeShapeType="1"/>
            </p:cNvSpPr>
            <p:nvPr/>
          </p:nvSpPr>
          <p:spPr bwMode="auto">
            <a:xfrm flipH="1">
              <a:off x="568" y="1680"/>
              <a:ext cx="59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69" name="Line 41"/>
            <p:cNvSpPr>
              <a:spLocks noChangeShapeType="1"/>
            </p:cNvSpPr>
            <p:nvPr/>
          </p:nvSpPr>
          <p:spPr bwMode="auto">
            <a:xfrm flipH="1">
              <a:off x="568" y="1968"/>
              <a:ext cx="59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70" name="Line 42"/>
            <p:cNvSpPr>
              <a:spLocks noChangeShapeType="1"/>
            </p:cNvSpPr>
            <p:nvPr/>
          </p:nvSpPr>
          <p:spPr bwMode="auto">
            <a:xfrm>
              <a:off x="576" y="1688"/>
              <a:ext cx="0" cy="27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71" name="Line 43"/>
            <p:cNvSpPr>
              <a:spLocks noChangeShapeType="1"/>
            </p:cNvSpPr>
            <p:nvPr/>
          </p:nvSpPr>
          <p:spPr bwMode="auto">
            <a:xfrm>
              <a:off x="1152" y="1688"/>
              <a:ext cx="0" cy="27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72" name="Line 44"/>
            <p:cNvSpPr>
              <a:spLocks noChangeShapeType="1"/>
            </p:cNvSpPr>
            <p:nvPr/>
          </p:nvSpPr>
          <p:spPr bwMode="auto">
            <a:xfrm>
              <a:off x="5184" y="1688"/>
              <a:ext cx="0" cy="27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73" name="Line 45"/>
            <p:cNvSpPr>
              <a:spLocks noChangeShapeType="1"/>
            </p:cNvSpPr>
            <p:nvPr/>
          </p:nvSpPr>
          <p:spPr bwMode="auto">
            <a:xfrm flipH="1">
              <a:off x="1144" y="1680"/>
              <a:ext cx="404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74" name="Line 46"/>
            <p:cNvSpPr>
              <a:spLocks noChangeShapeType="1"/>
            </p:cNvSpPr>
            <p:nvPr/>
          </p:nvSpPr>
          <p:spPr bwMode="auto">
            <a:xfrm flipH="1">
              <a:off x="1144" y="1968"/>
              <a:ext cx="404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808458853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178" name="Rectangle 2"/>
          <p:cNvSpPr>
            <a:spLocks noChangeArrowheads="1"/>
          </p:cNvSpPr>
          <p:nvPr/>
        </p:nvSpPr>
        <p:spPr bwMode="auto">
          <a:xfrm>
            <a:off x="457200" y="2514600"/>
            <a:ext cx="8229600" cy="3810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17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Multicast Scope Control – Small TTLs</a:t>
            </a:r>
          </a:p>
        </p:txBody>
      </p:sp>
      <p:sp>
        <p:nvSpPr>
          <p:cNvPr id="306180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TTL expanding-ring search to reach or find a nearby subset of a group</a:t>
            </a:r>
          </a:p>
        </p:txBody>
      </p:sp>
      <p:sp>
        <p:nvSpPr>
          <p:cNvPr id="306181" name="Arc 5"/>
          <p:cNvSpPr>
            <a:spLocks/>
          </p:cNvSpPr>
          <p:nvPr/>
        </p:nvSpPr>
        <p:spPr bwMode="auto">
          <a:xfrm rot="10800000">
            <a:off x="4586288" y="3138488"/>
            <a:ext cx="901700" cy="901700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0 w 21600"/>
              <a:gd name="T1" fmla="*/ 21600 h 21600"/>
              <a:gd name="T2" fmla="*/ 21562 w 21600"/>
              <a:gd name="T3" fmla="*/ 0 h 21600"/>
              <a:gd name="T4" fmla="*/ 2160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21600"/>
                </a:moveTo>
                <a:cubicBezTo>
                  <a:pt x="0" y="9685"/>
                  <a:pt x="9647" y="20"/>
                  <a:pt x="21562" y="0"/>
                </a:cubicBezTo>
              </a:path>
              <a:path w="21600" h="21600" stroke="0" extrusionOk="0">
                <a:moveTo>
                  <a:pt x="0" y="21600"/>
                </a:moveTo>
                <a:cubicBezTo>
                  <a:pt x="0" y="9685"/>
                  <a:pt x="9647" y="20"/>
                  <a:pt x="21562" y="0"/>
                </a:cubicBezTo>
                <a:lnTo>
                  <a:pt x="21600" y="21600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182" name="Arc 6"/>
          <p:cNvSpPr>
            <a:spLocks/>
          </p:cNvSpPr>
          <p:nvPr/>
        </p:nvSpPr>
        <p:spPr bwMode="auto">
          <a:xfrm rot="10800000">
            <a:off x="3657600" y="3138488"/>
            <a:ext cx="903288" cy="901700"/>
          </a:xfrm>
          <a:custGeom>
            <a:avLst/>
            <a:gdLst>
              <a:gd name="G0" fmla="+- 38 0 0"/>
              <a:gd name="G1" fmla="+- 21600 0 0"/>
              <a:gd name="G2" fmla="+- 21600 0 0"/>
              <a:gd name="T0" fmla="*/ 0 w 21638"/>
              <a:gd name="T1" fmla="*/ 0 h 21600"/>
              <a:gd name="T2" fmla="*/ 21638 w 21638"/>
              <a:gd name="T3" fmla="*/ 21600 h 21600"/>
              <a:gd name="T4" fmla="*/ 38 w 21638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38" h="21600" fill="none" extrusionOk="0">
                <a:moveTo>
                  <a:pt x="0" y="0"/>
                </a:moveTo>
                <a:cubicBezTo>
                  <a:pt x="12" y="0"/>
                  <a:pt x="25" y="-1"/>
                  <a:pt x="38" y="0"/>
                </a:cubicBezTo>
                <a:cubicBezTo>
                  <a:pt x="11967" y="0"/>
                  <a:pt x="21638" y="9670"/>
                  <a:pt x="21638" y="21600"/>
                </a:cubicBezTo>
              </a:path>
              <a:path w="21638" h="21600" stroke="0" extrusionOk="0">
                <a:moveTo>
                  <a:pt x="0" y="0"/>
                </a:moveTo>
                <a:cubicBezTo>
                  <a:pt x="12" y="0"/>
                  <a:pt x="25" y="-1"/>
                  <a:pt x="38" y="0"/>
                </a:cubicBezTo>
                <a:cubicBezTo>
                  <a:pt x="11967" y="0"/>
                  <a:pt x="21638" y="9670"/>
                  <a:pt x="21638" y="21600"/>
                </a:cubicBezTo>
                <a:lnTo>
                  <a:pt x="38" y="21600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183" name="Arc 7"/>
          <p:cNvSpPr>
            <a:spLocks/>
          </p:cNvSpPr>
          <p:nvPr/>
        </p:nvSpPr>
        <p:spPr bwMode="auto">
          <a:xfrm rot="10800000">
            <a:off x="4586288" y="3138488"/>
            <a:ext cx="1816100" cy="1816100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0 w 21600"/>
              <a:gd name="T1" fmla="*/ 21600 h 21600"/>
              <a:gd name="T2" fmla="*/ 21581 w 21600"/>
              <a:gd name="T3" fmla="*/ 0 h 21600"/>
              <a:gd name="T4" fmla="*/ 2160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21600"/>
                </a:moveTo>
                <a:cubicBezTo>
                  <a:pt x="0" y="9678"/>
                  <a:pt x="9659" y="10"/>
                  <a:pt x="21581" y="0"/>
                </a:cubicBezTo>
              </a:path>
              <a:path w="21600" h="21600" stroke="0" extrusionOk="0">
                <a:moveTo>
                  <a:pt x="0" y="21600"/>
                </a:moveTo>
                <a:cubicBezTo>
                  <a:pt x="0" y="9678"/>
                  <a:pt x="9659" y="10"/>
                  <a:pt x="21581" y="0"/>
                </a:cubicBezTo>
                <a:lnTo>
                  <a:pt x="21600" y="21600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184" name="Arc 8"/>
          <p:cNvSpPr>
            <a:spLocks/>
          </p:cNvSpPr>
          <p:nvPr/>
        </p:nvSpPr>
        <p:spPr bwMode="auto">
          <a:xfrm rot="10800000">
            <a:off x="4586288" y="3138488"/>
            <a:ext cx="2730500" cy="2730500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0 w 21600"/>
              <a:gd name="T1" fmla="*/ 21600 h 21600"/>
              <a:gd name="T2" fmla="*/ 21587 w 21600"/>
              <a:gd name="T3" fmla="*/ 0 h 21600"/>
              <a:gd name="T4" fmla="*/ 2160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21600"/>
                </a:moveTo>
                <a:cubicBezTo>
                  <a:pt x="0" y="9675"/>
                  <a:pt x="9662" y="7"/>
                  <a:pt x="21587" y="0"/>
                </a:cubicBezTo>
              </a:path>
              <a:path w="21600" h="21600" stroke="0" extrusionOk="0">
                <a:moveTo>
                  <a:pt x="0" y="21600"/>
                </a:moveTo>
                <a:cubicBezTo>
                  <a:pt x="0" y="9675"/>
                  <a:pt x="9662" y="7"/>
                  <a:pt x="21587" y="0"/>
                </a:cubicBezTo>
                <a:lnTo>
                  <a:pt x="21600" y="21600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185" name="Arc 9"/>
          <p:cNvSpPr>
            <a:spLocks/>
          </p:cNvSpPr>
          <p:nvPr/>
        </p:nvSpPr>
        <p:spPr bwMode="auto">
          <a:xfrm rot="10800000">
            <a:off x="2741613" y="3138488"/>
            <a:ext cx="1817687" cy="1816100"/>
          </a:xfrm>
          <a:custGeom>
            <a:avLst/>
            <a:gdLst>
              <a:gd name="G0" fmla="+- 19 0 0"/>
              <a:gd name="G1" fmla="+- 21600 0 0"/>
              <a:gd name="G2" fmla="+- 21600 0 0"/>
              <a:gd name="T0" fmla="*/ 0 w 21619"/>
              <a:gd name="T1" fmla="*/ 0 h 21600"/>
              <a:gd name="T2" fmla="*/ 21619 w 21619"/>
              <a:gd name="T3" fmla="*/ 21600 h 21600"/>
              <a:gd name="T4" fmla="*/ 19 w 21619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19" h="21600" fill="none" extrusionOk="0">
                <a:moveTo>
                  <a:pt x="0" y="0"/>
                </a:moveTo>
                <a:cubicBezTo>
                  <a:pt x="6" y="0"/>
                  <a:pt x="12" y="-1"/>
                  <a:pt x="19" y="0"/>
                </a:cubicBezTo>
                <a:cubicBezTo>
                  <a:pt x="11948" y="0"/>
                  <a:pt x="21619" y="9670"/>
                  <a:pt x="21619" y="21600"/>
                </a:cubicBezTo>
              </a:path>
              <a:path w="21619" h="21600" stroke="0" extrusionOk="0">
                <a:moveTo>
                  <a:pt x="0" y="0"/>
                </a:moveTo>
                <a:cubicBezTo>
                  <a:pt x="6" y="0"/>
                  <a:pt x="12" y="-1"/>
                  <a:pt x="19" y="0"/>
                </a:cubicBezTo>
                <a:cubicBezTo>
                  <a:pt x="11948" y="0"/>
                  <a:pt x="21619" y="9670"/>
                  <a:pt x="21619" y="21600"/>
                </a:cubicBezTo>
                <a:lnTo>
                  <a:pt x="19" y="21600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186" name="Arc 10"/>
          <p:cNvSpPr>
            <a:spLocks/>
          </p:cNvSpPr>
          <p:nvPr/>
        </p:nvSpPr>
        <p:spPr bwMode="auto">
          <a:xfrm rot="10800000">
            <a:off x="1827213" y="3138488"/>
            <a:ext cx="2732087" cy="2730500"/>
          </a:xfrm>
          <a:custGeom>
            <a:avLst/>
            <a:gdLst>
              <a:gd name="G0" fmla="+- 13 0 0"/>
              <a:gd name="G1" fmla="+- 21600 0 0"/>
              <a:gd name="G2" fmla="+- 21600 0 0"/>
              <a:gd name="T0" fmla="*/ 0 w 21613"/>
              <a:gd name="T1" fmla="*/ 0 h 21600"/>
              <a:gd name="T2" fmla="*/ 21613 w 21613"/>
              <a:gd name="T3" fmla="*/ 21600 h 21600"/>
              <a:gd name="T4" fmla="*/ 13 w 21613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13" h="21600" fill="none" extrusionOk="0">
                <a:moveTo>
                  <a:pt x="0" y="0"/>
                </a:moveTo>
                <a:cubicBezTo>
                  <a:pt x="4" y="0"/>
                  <a:pt x="8" y="-1"/>
                  <a:pt x="13" y="0"/>
                </a:cubicBezTo>
                <a:cubicBezTo>
                  <a:pt x="11942" y="0"/>
                  <a:pt x="21613" y="9670"/>
                  <a:pt x="21613" y="21600"/>
                </a:cubicBezTo>
              </a:path>
              <a:path w="21613" h="21600" stroke="0" extrusionOk="0">
                <a:moveTo>
                  <a:pt x="0" y="0"/>
                </a:moveTo>
                <a:cubicBezTo>
                  <a:pt x="4" y="0"/>
                  <a:pt x="8" y="-1"/>
                  <a:pt x="13" y="0"/>
                </a:cubicBezTo>
                <a:cubicBezTo>
                  <a:pt x="11942" y="0"/>
                  <a:pt x="21613" y="9670"/>
                  <a:pt x="21613" y="21600"/>
                </a:cubicBezTo>
                <a:lnTo>
                  <a:pt x="13" y="21600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187" name="Line 11"/>
          <p:cNvSpPr>
            <a:spLocks noChangeShapeType="1"/>
          </p:cNvSpPr>
          <p:nvPr/>
        </p:nvSpPr>
        <p:spPr bwMode="auto">
          <a:xfrm>
            <a:off x="3987800" y="3657600"/>
            <a:ext cx="1016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188" name="Line 12"/>
          <p:cNvSpPr>
            <a:spLocks noChangeShapeType="1"/>
          </p:cNvSpPr>
          <p:nvPr/>
        </p:nvSpPr>
        <p:spPr bwMode="auto">
          <a:xfrm>
            <a:off x="4343400" y="3670300"/>
            <a:ext cx="0" cy="203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189" name="Oval 13"/>
          <p:cNvSpPr>
            <a:spLocks noChangeArrowheads="1"/>
          </p:cNvSpPr>
          <p:nvPr/>
        </p:nvSpPr>
        <p:spPr bwMode="auto">
          <a:xfrm>
            <a:off x="4203700" y="3898900"/>
            <a:ext cx="279400" cy="279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190" name="Rectangle 14"/>
          <p:cNvSpPr>
            <a:spLocks noChangeArrowheads="1"/>
          </p:cNvSpPr>
          <p:nvPr/>
        </p:nvSpPr>
        <p:spPr bwMode="auto">
          <a:xfrm>
            <a:off x="4584700" y="3136900"/>
            <a:ext cx="279400" cy="279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/>
          <a:p>
            <a:pPr algn="ctr" eaLnBrk="0" hangingPunct="0"/>
            <a:r>
              <a:rPr lang="en-US" altLang="en-US" sz="2000">
                <a:solidFill>
                  <a:srgbClr val="000000"/>
                </a:solidFill>
                <a:latin typeface="Arial" charset="0"/>
              </a:rPr>
              <a:t>s</a:t>
            </a:r>
          </a:p>
        </p:txBody>
      </p:sp>
      <p:sp>
        <p:nvSpPr>
          <p:cNvPr id="306191" name="Line 15"/>
          <p:cNvSpPr>
            <a:spLocks noChangeShapeType="1"/>
          </p:cNvSpPr>
          <p:nvPr/>
        </p:nvSpPr>
        <p:spPr bwMode="auto">
          <a:xfrm>
            <a:off x="4724400" y="3441700"/>
            <a:ext cx="0" cy="203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192" name="Oval 16"/>
          <p:cNvSpPr>
            <a:spLocks noChangeArrowheads="1"/>
          </p:cNvSpPr>
          <p:nvPr/>
        </p:nvSpPr>
        <p:spPr bwMode="auto">
          <a:xfrm>
            <a:off x="4965700" y="4660900"/>
            <a:ext cx="279400" cy="279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193" name="Line 17"/>
          <p:cNvSpPr>
            <a:spLocks noChangeShapeType="1"/>
          </p:cNvSpPr>
          <p:nvPr/>
        </p:nvSpPr>
        <p:spPr bwMode="auto">
          <a:xfrm>
            <a:off x="3454400" y="4419600"/>
            <a:ext cx="2082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194" name="Line 18"/>
          <p:cNvSpPr>
            <a:spLocks noChangeShapeType="1"/>
          </p:cNvSpPr>
          <p:nvPr/>
        </p:nvSpPr>
        <p:spPr bwMode="auto">
          <a:xfrm>
            <a:off x="3810000" y="4432300"/>
            <a:ext cx="0" cy="203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195" name="Line 19"/>
          <p:cNvSpPr>
            <a:spLocks noChangeShapeType="1"/>
          </p:cNvSpPr>
          <p:nvPr/>
        </p:nvSpPr>
        <p:spPr bwMode="auto">
          <a:xfrm>
            <a:off x="4343400" y="4203700"/>
            <a:ext cx="0" cy="203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196" name="Line 20"/>
          <p:cNvSpPr>
            <a:spLocks noChangeShapeType="1"/>
          </p:cNvSpPr>
          <p:nvPr/>
        </p:nvSpPr>
        <p:spPr bwMode="auto">
          <a:xfrm>
            <a:off x="5105400" y="4432300"/>
            <a:ext cx="0" cy="203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197" name="Line 21"/>
          <p:cNvSpPr>
            <a:spLocks noChangeShapeType="1"/>
          </p:cNvSpPr>
          <p:nvPr/>
        </p:nvSpPr>
        <p:spPr bwMode="auto">
          <a:xfrm>
            <a:off x="5105400" y="4965700"/>
            <a:ext cx="0" cy="203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198" name="Line 22"/>
          <p:cNvSpPr>
            <a:spLocks noChangeShapeType="1"/>
          </p:cNvSpPr>
          <p:nvPr/>
        </p:nvSpPr>
        <p:spPr bwMode="auto">
          <a:xfrm>
            <a:off x="3987800" y="5181600"/>
            <a:ext cx="2082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199" name="Line 23"/>
          <p:cNvSpPr>
            <a:spLocks noChangeShapeType="1"/>
          </p:cNvSpPr>
          <p:nvPr/>
        </p:nvSpPr>
        <p:spPr bwMode="auto">
          <a:xfrm>
            <a:off x="4267200" y="5194300"/>
            <a:ext cx="0" cy="203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200" name="Rectangle 24"/>
          <p:cNvSpPr>
            <a:spLocks noChangeArrowheads="1"/>
          </p:cNvSpPr>
          <p:nvPr/>
        </p:nvSpPr>
        <p:spPr bwMode="auto">
          <a:xfrm>
            <a:off x="4127500" y="5422900"/>
            <a:ext cx="279400" cy="279400"/>
          </a:xfrm>
          <a:prstGeom prst="rect">
            <a:avLst/>
          </a:prstGeom>
          <a:solidFill>
            <a:schemeClr val="bg2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201" name="Line 25"/>
          <p:cNvSpPr>
            <a:spLocks noChangeShapeType="1"/>
          </p:cNvSpPr>
          <p:nvPr/>
        </p:nvSpPr>
        <p:spPr bwMode="auto">
          <a:xfrm>
            <a:off x="4876800" y="5194300"/>
            <a:ext cx="0" cy="203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202" name="Rectangle 26"/>
          <p:cNvSpPr>
            <a:spLocks noChangeArrowheads="1"/>
          </p:cNvSpPr>
          <p:nvPr/>
        </p:nvSpPr>
        <p:spPr bwMode="auto">
          <a:xfrm>
            <a:off x="4737100" y="5422900"/>
            <a:ext cx="279400" cy="279400"/>
          </a:xfrm>
          <a:prstGeom prst="rect">
            <a:avLst/>
          </a:prstGeom>
          <a:solidFill>
            <a:schemeClr val="bg2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203" name="Line 27"/>
          <p:cNvSpPr>
            <a:spLocks noChangeShapeType="1"/>
          </p:cNvSpPr>
          <p:nvPr/>
        </p:nvSpPr>
        <p:spPr bwMode="auto">
          <a:xfrm>
            <a:off x="5791200" y="5194300"/>
            <a:ext cx="0" cy="203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204" name="Oval 28"/>
          <p:cNvSpPr>
            <a:spLocks noChangeArrowheads="1"/>
          </p:cNvSpPr>
          <p:nvPr/>
        </p:nvSpPr>
        <p:spPr bwMode="auto">
          <a:xfrm>
            <a:off x="5651500" y="5422900"/>
            <a:ext cx="279400" cy="279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205" name="Line 29"/>
          <p:cNvSpPr>
            <a:spLocks noChangeShapeType="1"/>
          </p:cNvSpPr>
          <p:nvPr/>
        </p:nvSpPr>
        <p:spPr bwMode="auto">
          <a:xfrm>
            <a:off x="5435600" y="5943600"/>
            <a:ext cx="2082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206" name="Line 30"/>
          <p:cNvSpPr>
            <a:spLocks noChangeShapeType="1"/>
          </p:cNvSpPr>
          <p:nvPr/>
        </p:nvSpPr>
        <p:spPr bwMode="auto">
          <a:xfrm>
            <a:off x="5791200" y="5727700"/>
            <a:ext cx="0" cy="203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207" name="Rectangle 31"/>
          <p:cNvSpPr>
            <a:spLocks noChangeArrowheads="1"/>
          </p:cNvSpPr>
          <p:nvPr/>
        </p:nvSpPr>
        <p:spPr bwMode="auto">
          <a:xfrm>
            <a:off x="6870700" y="5422900"/>
            <a:ext cx="279400" cy="279400"/>
          </a:xfrm>
          <a:prstGeom prst="rect">
            <a:avLst/>
          </a:prstGeom>
          <a:solidFill>
            <a:schemeClr val="bg2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208" name="Line 32"/>
          <p:cNvSpPr>
            <a:spLocks noChangeShapeType="1"/>
          </p:cNvSpPr>
          <p:nvPr/>
        </p:nvSpPr>
        <p:spPr bwMode="auto">
          <a:xfrm>
            <a:off x="7010400" y="5727700"/>
            <a:ext cx="0" cy="203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209" name="Line 33"/>
          <p:cNvSpPr>
            <a:spLocks noChangeShapeType="1"/>
          </p:cNvSpPr>
          <p:nvPr/>
        </p:nvSpPr>
        <p:spPr bwMode="auto">
          <a:xfrm flipH="1">
            <a:off x="3111500" y="4813300"/>
            <a:ext cx="711200" cy="584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210" name="Line 34"/>
          <p:cNvSpPr>
            <a:spLocks noChangeShapeType="1"/>
          </p:cNvSpPr>
          <p:nvPr/>
        </p:nvSpPr>
        <p:spPr bwMode="auto">
          <a:xfrm flipH="1">
            <a:off x="2273300" y="5422900"/>
            <a:ext cx="863600" cy="431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211" name="Rectangle 35"/>
          <p:cNvSpPr>
            <a:spLocks noChangeArrowheads="1"/>
          </p:cNvSpPr>
          <p:nvPr/>
        </p:nvSpPr>
        <p:spPr bwMode="auto">
          <a:xfrm>
            <a:off x="5326063" y="3613150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altLang="en-US" sz="2000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306212" name="Rectangle 36"/>
          <p:cNvSpPr>
            <a:spLocks noChangeArrowheads="1"/>
          </p:cNvSpPr>
          <p:nvPr/>
        </p:nvSpPr>
        <p:spPr bwMode="auto">
          <a:xfrm>
            <a:off x="5935663" y="4298950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altLang="en-US" sz="2000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sp>
        <p:nvSpPr>
          <p:cNvPr id="306213" name="Rectangle 37"/>
          <p:cNvSpPr>
            <a:spLocks noChangeArrowheads="1"/>
          </p:cNvSpPr>
          <p:nvPr/>
        </p:nvSpPr>
        <p:spPr bwMode="auto">
          <a:xfrm>
            <a:off x="6621463" y="4984750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altLang="en-US" sz="2000">
                <a:solidFill>
                  <a:srgbClr val="000000"/>
                </a:solidFill>
                <a:latin typeface="Arial" charset="0"/>
              </a:rPr>
              <a:t>3</a:t>
            </a:r>
          </a:p>
        </p:txBody>
      </p:sp>
      <p:sp>
        <p:nvSpPr>
          <p:cNvPr id="306214" name="Rectangle 38"/>
          <p:cNvSpPr>
            <a:spLocks noChangeArrowheads="1"/>
          </p:cNvSpPr>
          <p:nvPr/>
        </p:nvSpPr>
        <p:spPr bwMode="auto">
          <a:xfrm>
            <a:off x="1993900" y="5727700"/>
            <a:ext cx="279400" cy="279400"/>
          </a:xfrm>
          <a:prstGeom prst="rect">
            <a:avLst/>
          </a:prstGeom>
          <a:solidFill>
            <a:schemeClr val="bg2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215" name="Oval 39"/>
          <p:cNvSpPr>
            <a:spLocks noChangeArrowheads="1"/>
          </p:cNvSpPr>
          <p:nvPr/>
        </p:nvSpPr>
        <p:spPr bwMode="auto">
          <a:xfrm>
            <a:off x="2984500" y="5270500"/>
            <a:ext cx="279400" cy="279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216" name="Oval 40"/>
          <p:cNvSpPr>
            <a:spLocks noChangeArrowheads="1"/>
          </p:cNvSpPr>
          <p:nvPr/>
        </p:nvSpPr>
        <p:spPr bwMode="auto">
          <a:xfrm>
            <a:off x="3670300" y="4660900"/>
            <a:ext cx="279400" cy="279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65257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/>
          <p:cNvSpPr>
            <a:spLocks noChangeArrowheads="1"/>
          </p:cNvSpPr>
          <p:nvPr/>
        </p:nvSpPr>
        <p:spPr bwMode="auto">
          <a:xfrm>
            <a:off x="457200" y="2667000"/>
            <a:ext cx="8229600" cy="36576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0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Multicast Scope Control – Large TTLs</a:t>
            </a:r>
          </a:p>
        </p:txBody>
      </p:sp>
      <p:sp>
        <p:nvSpPr>
          <p:cNvPr id="307204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/>
              <a:t>Administrative TTL Boundaries to keep multicast traffic within an administrative domain, e.g., for privacy or resource reasons</a:t>
            </a:r>
          </a:p>
        </p:txBody>
      </p:sp>
      <p:sp>
        <p:nvSpPr>
          <p:cNvPr id="307205" name="Line 5"/>
          <p:cNvSpPr>
            <a:spLocks noChangeShapeType="1"/>
          </p:cNvSpPr>
          <p:nvPr/>
        </p:nvSpPr>
        <p:spPr bwMode="auto">
          <a:xfrm flipH="1">
            <a:off x="3241675" y="3960813"/>
            <a:ext cx="482600" cy="431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06" name="Line 6"/>
          <p:cNvSpPr>
            <a:spLocks noChangeShapeType="1"/>
          </p:cNvSpPr>
          <p:nvPr/>
        </p:nvSpPr>
        <p:spPr bwMode="auto">
          <a:xfrm flipH="1" flipV="1">
            <a:off x="2860675" y="4240213"/>
            <a:ext cx="330200" cy="177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07" name="Line 7"/>
          <p:cNvSpPr>
            <a:spLocks noChangeShapeType="1"/>
          </p:cNvSpPr>
          <p:nvPr/>
        </p:nvSpPr>
        <p:spPr bwMode="auto">
          <a:xfrm>
            <a:off x="2809875" y="4265613"/>
            <a:ext cx="50800" cy="355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08" name="Line 8"/>
          <p:cNvSpPr>
            <a:spLocks noChangeShapeType="1"/>
          </p:cNvSpPr>
          <p:nvPr/>
        </p:nvSpPr>
        <p:spPr bwMode="auto">
          <a:xfrm>
            <a:off x="2886075" y="4646613"/>
            <a:ext cx="127000" cy="431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09" name="Line 9"/>
          <p:cNvSpPr>
            <a:spLocks noChangeShapeType="1"/>
          </p:cNvSpPr>
          <p:nvPr/>
        </p:nvSpPr>
        <p:spPr bwMode="auto">
          <a:xfrm flipH="1" flipV="1">
            <a:off x="2555875" y="4926013"/>
            <a:ext cx="482600" cy="177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10" name="Line 10"/>
          <p:cNvSpPr>
            <a:spLocks noChangeShapeType="1"/>
          </p:cNvSpPr>
          <p:nvPr/>
        </p:nvSpPr>
        <p:spPr bwMode="auto">
          <a:xfrm flipH="1" flipV="1">
            <a:off x="2174875" y="4545013"/>
            <a:ext cx="711200" cy="101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11" name="Line 11"/>
          <p:cNvSpPr>
            <a:spLocks noChangeShapeType="1"/>
          </p:cNvSpPr>
          <p:nvPr/>
        </p:nvSpPr>
        <p:spPr bwMode="auto">
          <a:xfrm>
            <a:off x="2187575" y="4646613"/>
            <a:ext cx="0" cy="431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12" name="Line 12"/>
          <p:cNvSpPr>
            <a:spLocks noChangeShapeType="1"/>
          </p:cNvSpPr>
          <p:nvPr/>
        </p:nvSpPr>
        <p:spPr bwMode="auto">
          <a:xfrm flipH="1">
            <a:off x="2174875" y="4951413"/>
            <a:ext cx="406400" cy="203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13" name="Line 13"/>
          <p:cNvSpPr>
            <a:spLocks noChangeShapeType="1"/>
          </p:cNvSpPr>
          <p:nvPr/>
        </p:nvSpPr>
        <p:spPr bwMode="auto">
          <a:xfrm flipH="1" flipV="1">
            <a:off x="1717675" y="4926013"/>
            <a:ext cx="482600" cy="254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14" name="Line 14"/>
          <p:cNvSpPr>
            <a:spLocks noChangeShapeType="1"/>
          </p:cNvSpPr>
          <p:nvPr/>
        </p:nvSpPr>
        <p:spPr bwMode="auto">
          <a:xfrm flipH="1" flipV="1">
            <a:off x="1717675" y="4240213"/>
            <a:ext cx="482600" cy="330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15" name="Line 15"/>
          <p:cNvSpPr>
            <a:spLocks noChangeShapeType="1"/>
          </p:cNvSpPr>
          <p:nvPr/>
        </p:nvSpPr>
        <p:spPr bwMode="auto">
          <a:xfrm flipH="1">
            <a:off x="1412875" y="4265613"/>
            <a:ext cx="330200" cy="431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16" name="Line 16"/>
          <p:cNvSpPr>
            <a:spLocks noChangeShapeType="1"/>
          </p:cNvSpPr>
          <p:nvPr/>
        </p:nvSpPr>
        <p:spPr bwMode="auto">
          <a:xfrm flipV="1">
            <a:off x="1743075" y="4164013"/>
            <a:ext cx="508000" cy="101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17" name="Line 17"/>
          <p:cNvSpPr>
            <a:spLocks noChangeShapeType="1"/>
          </p:cNvSpPr>
          <p:nvPr/>
        </p:nvSpPr>
        <p:spPr bwMode="auto">
          <a:xfrm flipV="1">
            <a:off x="3724275" y="3859213"/>
            <a:ext cx="508000" cy="1016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18" name="Line 18"/>
          <p:cNvSpPr>
            <a:spLocks noChangeShapeType="1"/>
          </p:cNvSpPr>
          <p:nvPr/>
        </p:nvSpPr>
        <p:spPr bwMode="auto">
          <a:xfrm flipH="1">
            <a:off x="3013075" y="4418013"/>
            <a:ext cx="254000" cy="660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19" name="Line 19"/>
          <p:cNvSpPr>
            <a:spLocks noChangeShapeType="1"/>
          </p:cNvSpPr>
          <p:nvPr/>
        </p:nvSpPr>
        <p:spPr bwMode="auto">
          <a:xfrm flipH="1">
            <a:off x="2784475" y="3579813"/>
            <a:ext cx="482600" cy="660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20" name="Line 20"/>
          <p:cNvSpPr>
            <a:spLocks noChangeShapeType="1"/>
          </p:cNvSpPr>
          <p:nvPr/>
        </p:nvSpPr>
        <p:spPr bwMode="auto">
          <a:xfrm flipH="1" flipV="1">
            <a:off x="3165475" y="3097213"/>
            <a:ext cx="101600" cy="4826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21" name="Line 21"/>
          <p:cNvSpPr>
            <a:spLocks noChangeShapeType="1"/>
          </p:cNvSpPr>
          <p:nvPr/>
        </p:nvSpPr>
        <p:spPr bwMode="auto">
          <a:xfrm flipV="1">
            <a:off x="3267075" y="3478213"/>
            <a:ext cx="508000" cy="1016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22" name="Line 22"/>
          <p:cNvSpPr>
            <a:spLocks noChangeShapeType="1"/>
          </p:cNvSpPr>
          <p:nvPr/>
        </p:nvSpPr>
        <p:spPr bwMode="auto">
          <a:xfrm>
            <a:off x="3482975" y="4240213"/>
            <a:ext cx="2203450" cy="1149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23" name="Rectangle 23"/>
          <p:cNvSpPr>
            <a:spLocks noChangeArrowheads="1"/>
          </p:cNvSpPr>
          <p:nvPr/>
        </p:nvSpPr>
        <p:spPr bwMode="auto">
          <a:xfrm>
            <a:off x="780125" y="5580063"/>
            <a:ext cx="3119702" cy="397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altLang="en-US" sz="2000" dirty="0">
                <a:solidFill>
                  <a:srgbClr val="000000"/>
                </a:solidFill>
                <a:latin typeface="Arial" charset="0"/>
              </a:rPr>
              <a:t>An Administrative </a:t>
            </a:r>
            <a:r>
              <a:rPr lang="en-US" altLang="en-US" dirty="0">
                <a:solidFill>
                  <a:srgbClr val="000000"/>
                </a:solidFill>
                <a:latin typeface="Arial" charset="0"/>
              </a:rPr>
              <a:t>D</a:t>
            </a:r>
            <a:r>
              <a:rPr lang="en-US" altLang="en-US" sz="2000" dirty="0">
                <a:solidFill>
                  <a:srgbClr val="000000"/>
                </a:solidFill>
                <a:latin typeface="Arial" charset="0"/>
              </a:rPr>
              <a:t>omain</a:t>
            </a:r>
          </a:p>
        </p:txBody>
      </p:sp>
      <p:sp>
        <p:nvSpPr>
          <p:cNvPr id="307224" name="Rectangle 24"/>
          <p:cNvSpPr>
            <a:spLocks noChangeArrowheads="1"/>
          </p:cNvSpPr>
          <p:nvPr/>
        </p:nvSpPr>
        <p:spPr bwMode="auto">
          <a:xfrm>
            <a:off x="5672139" y="4648200"/>
            <a:ext cx="2862262" cy="147476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/>
          <a:p>
            <a:pPr eaLnBrk="0" hangingPunct="0"/>
            <a:r>
              <a:rPr lang="en-US" altLang="en-US" sz="1800" dirty="0">
                <a:solidFill>
                  <a:srgbClr val="000000"/>
                </a:solidFill>
                <a:latin typeface="Arial" charset="0"/>
              </a:rPr>
              <a:t>TTL threshold set on</a:t>
            </a:r>
            <a:br>
              <a:rPr lang="en-US" altLang="en-US" sz="1800" dirty="0">
                <a:solidFill>
                  <a:srgbClr val="000000"/>
                </a:solidFill>
                <a:latin typeface="Arial" charset="0"/>
              </a:rPr>
            </a:br>
            <a:r>
              <a:rPr lang="en-US" altLang="en-US" sz="1800" dirty="0">
                <a:solidFill>
                  <a:srgbClr val="000000"/>
                </a:solidFill>
                <a:latin typeface="Arial" charset="0"/>
              </a:rPr>
              <a:t>interfaces to these links,</a:t>
            </a:r>
            <a:br>
              <a:rPr lang="en-US" altLang="en-US" sz="1800" dirty="0">
                <a:solidFill>
                  <a:srgbClr val="000000"/>
                </a:solidFill>
                <a:latin typeface="Arial" charset="0"/>
              </a:rPr>
            </a:br>
            <a:r>
              <a:rPr lang="en-US" altLang="en-US" sz="1800" dirty="0">
                <a:solidFill>
                  <a:srgbClr val="000000"/>
                </a:solidFill>
                <a:latin typeface="Arial" charset="0"/>
              </a:rPr>
              <a:t>greater than the diameter</a:t>
            </a:r>
            <a:br>
              <a:rPr lang="en-US" altLang="en-US" sz="1800" dirty="0">
                <a:solidFill>
                  <a:srgbClr val="000000"/>
                </a:solidFill>
                <a:latin typeface="Arial" charset="0"/>
              </a:rPr>
            </a:br>
            <a:r>
              <a:rPr lang="en-US" altLang="en-US" sz="1800" dirty="0">
                <a:solidFill>
                  <a:srgbClr val="000000"/>
                </a:solidFill>
                <a:latin typeface="Arial" charset="0"/>
              </a:rPr>
              <a:t>of the administrative domain</a:t>
            </a:r>
          </a:p>
        </p:txBody>
      </p:sp>
      <p:sp>
        <p:nvSpPr>
          <p:cNvPr id="307225" name="Oval 25"/>
          <p:cNvSpPr>
            <a:spLocks noChangeArrowheads="1"/>
          </p:cNvSpPr>
          <p:nvPr/>
        </p:nvSpPr>
        <p:spPr bwMode="auto">
          <a:xfrm>
            <a:off x="1209675" y="3960813"/>
            <a:ext cx="2336800" cy="1422400"/>
          </a:xfrm>
          <a:prstGeom prst="ellips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26" name="Arc 26"/>
          <p:cNvSpPr>
            <a:spLocks/>
          </p:cNvSpPr>
          <p:nvPr/>
        </p:nvSpPr>
        <p:spPr bwMode="auto">
          <a:xfrm rot="10800000">
            <a:off x="2797175" y="2971800"/>
            <a:ext cx="2349500" cy="15113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27" name="Arc 27"/>
          <p:cNvSpPr>
            <a:spLocks/>
          </p:cNvSpPr>
          <p:nvPr/>
        </p:nvSpPr>
        <p:spPr bwMode="auto">
          <a:xfrm rot="10800000">
            <a:off x="5173663" y="2971800"/>
            <a:ext cx="2349500" cy="1511300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0 w 21600"/>
              <a:gd name="T1" fmla="*/ 21600 h 21600"/>
              <a:gd name="T2" fmla="*/ 21585 w 21600"/>
              <a:gd name="T3" fmla="*/ 0 h 21600"/>
              <a:gd name="T4" fmla="*/ 2160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21600"/>
                </a:moveTo>
                <a:cubicBezTo>
                  <a:pt x="0" y="9676"/>
                  <a:pt x="9661" y="8"/>
                  <a:pt x="21585" y="0"/>
                </a:cubicBezTo>
              </a:path>
              <a:path w="21600" h="21600" stroke="0" extrusionOk="0">
                <a:moveTo>
                  <a:pt x="0" y="21600"/>
                </a:moveTo>
                <a:cubicBezTo>
                  <a:pt x="0" y="9676"/>
                  <a:pt x="9661" y="8"/>
                  <a:pt x="21585" y="0"/>
                </a:cubicBezTo>
                <a:lnTo>
                  <a:pt x="21600" y="21600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28" name="Oval 28"/>
          <p:cNvSpPr>
            <a:spLocks noChangeArrowheads="1"/>
          </p:cNvSpPr>
          <p:nvPr/>
        </p:nvSpPr>
        <p:spPr bwMode="auto">
          <a:xfrm>
            <a:off x="3190875" y="4341813"/>
            <a:ext cx="127000" cy="1270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29" name="Oval 29"/>
          <p:cNvSpPr>
            <a:spLocks noChangeArrowheads="1"/>
          </p:cNvSpPr>
          <p:nvPr/>
        </p:nvSpPr>
        <p:spPr bwMode="auto">
          <a:xfrm>
            <a:off x="3648075" y="3884613"/>
            <a:ext cx="127000" cy="1270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30" name="Oval 30"/>
          <p:cNvSpPr>
            <a:spLocks noChangeArrowheads="1"/>
          </p:cNvSpPr>
          <p:nvPr/>
        </p:nvSpPr>
        <p:spPr bwMode="auto">
          <a:xfrm>
            <a:off x="2733675" y="4189413"/>
            <a:ext cx="127000" cy="1270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31" name="Oval 31"/>
          <p:cNvSpPr>
            <a:spLocks noChangeArrowheads="1"/>
          </p:cNvSpPr>
          <p:nvPr/>
        </p:nvSpPr>
        <p:spPr bwMode="auto">
          <a:xfrm>
            <a:off x="2200275" y="4113213"/>
            <a:ext cx="127000" cy="1270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32" name="Oval 32"/>
          <p:cNvSpPr>
            <a:spLocks noChangeArrowheads="1"/>
          </p:cNvSpPr>
          <p:nvPr/>
        </p:nvSpPr>
        <p:spPr bwMode="auto">
          <a:xfrm>
            <a:off x="1666875" y="4189413"/>
            <a:ext cx="127000" cy="1270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33" name="Oval 33"/>
          <p:cNvSpPr>
            <a:spLocks noChangeArrowheads="1"/>
          </p:cNvSpPr>
          <p:nvPr/>
        </p:nvSpPr>
        <p:spPr bwMode="auto">
          <a:xfrm>
            <a:off x="2124075" y="4494213"/>
            <a:ext cx="127000" cy="1270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34" name="Oval 34"/>
          <p:cNvSpPr>
            <a:spLocks noChangeArrowheads="1"/>
          </p:cNvSpPr>
          <p:nvPr/>
        </p:nvSpPr>
        <p:spPr bwMode="auto">
          <a:xfrm>
            <a:off x="2124075" y="5103813"/>
            <a:ext cx="127000" cy="1270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35" name="Oval 35"/>
          <p:cNvSpPr>
            <a:spLocks noChangeArrowheads="1"/>
          </p:cNvSpPr>
          <p:nvPr/>
        </p:nvSpPr>
        <p:spPr bwMode="auto">
          <a:xfrm>
            <a:off x="1666875" y="4875213"/>
            <a:ext cx="127000" cy="1270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36" name="Oval 36"/>
          <p:cNvSpPr>
            <a:spLocks noChangeArrowheads="1"/>
          </p:cNvSpPr>
          <p:nvPr/>
        </p:nvSpPr>
        <p:spPr bwMode="auto">
          <a:xfrm>
            <a:off x="1362075" y="4646613"/>
            <a:ext cx="127000" cy="1270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37" name="Oval 37"/>
          <p:cNvSpPr>
            <a:spLocks noChangeArrowheads="1"/>
          </p:cNvSpPr>
          <p:nvPr/>
        </p:nvSpPr>
        <p:spPr bwMode="auto">
          <a:xfrm>
            <a:off x="2505075" y="4875213"/>
            <a:ext cx="127000" cy="1270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38" name="Oval 38"/>
          <p:cNvSpPr>
            <a:spLocks noChangeArrowheads="1"/>
          </p:cNvSpPr>
          <p:nvPr/>
        </p:nvSpPr>
        <p:spPr bwMode="auto">
          <a:xfrm>
            <a:off x="2962275" y="5027613"/>
            <a:ext cx="127000" cy="1270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39" name="Oval 39"/>
          <p:cNvSpPr>
            <a:spLocks noChangeArrowheads="1"/>
          </p:cNvSpPr>
          <p:nvPr/>
        </p:nvSpPr>
        <p:spPr bwMode="auto">
          <a:xfrm>
            <a:off x="2809875" y="4570413"/>
            <a:ext cx="127000" cy="1270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40" name="Rectangle 40"/>
          <p:cNvSpPr>
            <a:spLocks noChangeArrowheads="1"/>
          </p:cNvSpPr>
          <p:nvPr/>
        </p:nvSpPr>
        <p:spPr bwMode="auto">
          <a:xfrm>
            <a:off x="3787775" y="3065463"/>
            <a:ext cx="274320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altLang="en-US" sz="2000">
                <a:solidFill>
                  <a:srgbClr val="000000"/>
                </a:solidFill>
                <a:latin typeface="Arial" charset="0"/>
              </a:rPr>
              <a:t>The rest of the Internet</a:t>
            </a:r>
          </a:p>
        </p:txBody>
      </p:sp>
      <p:sp>
        <p:nvSpPr>
          <p:cNvPr id="307241" name="Oval 41"/>
          <p:cNvSpPr>
            <a:spLocks noChangeArrowheads="1"/>
          </p:cNvSpPr>
          <p:nvPr/>
        </p:nvSpPr>
        <p:spPr bwMode="auto">
          <a:xfrm>
            <a:off x="3190875" y="3503613"/>
            <a:ext cx="127000" cy="1270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973918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UCSC talks">
  <a:themeElements>
    <a:clrScheme name="UCSC talks 5">
      <a:dk1>
        <a:srgbClr val="000000"/>
      </a:dk1>
      <a:lt1>
        <a:srgbClr val="FFFFFF"/>
      </a:lt1>
      <a:dk2>
        <a:srgbClr val="170995"/>
      </a:dk2>
      <a:lt2>
        <a:srgbClr val="1C1C1C"/>
      </a:lt2>
      <a:accent1>
        <a:srgbClr val="7F11EE"/>
      </a:accent1>
      <a:accent2>
        <a:srgbClr val="FFCF01"/>
      </a:accent2>
      <a:accent3>
        <a:srgbClr val="FFFFFF"/>
      </a:accent3>
      <a:accent4>
        <a:srgbClr val="000000"/>
      </a:accent4>
      <a:accent5>
        <a:srgbClr val="C0AAF5"/>
      </a:accent5>
      <a:accent6>
        <a:srgbClr val="E7BB01"/>
      </a:accent6>
      <a:hlink>
        <a:srgbClr val="00E3A8"/>
      </a:hlink>
      <a:folHlink>
        <a:srgbClr val="3333CC"/>
      </a:folHlink>
    </a:clrScheme>
    <a:fontScheme name="UCSC talks">
      <a:majorFont>
        <a:latin typeface="Arial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charset="0"/>
          </a:defRPr>
        </a:defPPr>
      </a:lstStyle>
    </a:lnDef>
  </a:objectDefaults>
  <a:extraClrSchemeLst>
    <a:extraClrScheme>
      <a:clrScheme name="UCSC talks 1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CSC talks 2">
        <a:dk1>
          <a:srgbClr val="969696"/>
        </a:dk1>
        <a:lt1>
          <a:srgbClr val="FFFFFF"/>
        </a:lt1>
        <a:dk2>
          <a:srgbClr val="00002B"/>
        </a:dk2>
        <a:lt2>
          <a:srgbClr val="FFEA18"/>
        </a:lt2>
        <a:accent1>
          <a:srgbClr val="00E4A8"/>
        </a:accent1>
        <a:accent2>
          <a:srgbClr val="3333CC"/>
        </a:accent2>
        <a:accent3>
          <a:srgbClr val="AAAAAC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CSC talks 3">
        <a:dk1>
          <a:srgbClr val="000000"/>
        </a:dk1>
        <a:lt1>
          <a:srgbClr val="FFFFFF"/>
        </a:lt1>
        <a:dk2>
          <a:srgbClr val="170995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7F11EE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CSC talks 4">
        <a:dk1>
          <a:srgbClr val="969696"/>
        </a:dk1>
        <a:lt1>
          <a:srgbClr val="FFFFFF"/>
        </a:lt1>
        <a:dk2>
          <a:srgbClr val="00002B"/>
        </a:dk2>
        <a:lt2>
          <a:srgbClr val="FFEA18"/>
        </a:lt2>
        <a:accent1>
          <a:srgbClr val="00E4A8"/>
        </a:accent1>
        <a:accent2>
          <a:srgbClr val="FFCC00"/>
        </a:accent2>
        <a:accent3>
          <a:srgbClr val="AAAAAC"/>
        </a:accent3>
        <a:accent4>
          <a:srgbClr val="DADADA"/>
        </a:accent4>
        <a:accent5>
          <a:srgbClr val="AAEFD1"/>
        </a:accent5>
        <a:accent6>
          <a:srgbClr val="E7B900"/>
        </a:accent6>
        <a:hlink>
          <a:srgbClr val="FF5050"/>
        </a:hlink>
        <a:folHlink>
          <a:srgbClr val="3333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CSC talks 5">
        <a:dk1>
          <a:srgbClr val="000000"/>
        </a:dk1>
        <a:lt1>
          <a:srgbClr val="FFFFFF"/>
        </a:lt1>
        <a:dk2>
          <a:srgbClr val="170995"/>
        </a:dk2>
        <a:lt2>
          <a:srgbClr val="1C1C1C"/>
        </a:lt2>
        <a:accent1>
          <a:srgbClr val="7F11EE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C0AAF5"/>
        </a:accent5>
        <a:accent6>
          <a:srgbClr val="E7BB01"/>
        </a:accent6>
        <a:hlink>
          <a:srgbClr val="00E3A8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Feather:Users:Shared:My Templates:UCSC talks.pot</Template>
  <TotalTime>7680</TotalTime>
  <Words>1597</Words>
  <Application>Microsoft Macintosh PowerPoint</Application>
  <PresentationFormat>On-screen Show (4:3)</PresentationFormat>
  <Paragraphs>203</Paragraphs>
  <Slides>26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5" baseType="lpstr">
      <vt:lpstr>宋体</vt:lpstr>
      <vt:lpstr>Aharoni</vt:lpstr>
      <vt:lpstr>Arial</vt:lpstr>
      <vt:lpstr>Helvetica</vt:lpstr>
      <vt:lpstr>Tahoma</vt:lpstr>
      <vt:lpstr>Times</vt:lpstr>
      <vt:lpstr>Times New Roman</vt:lpstr>
      <vt:lpstr>Wingdings</vt:lpstr>
      <vt:lpstr>UCSC talks</vt:lpstr>
      <vt:lpstr>Data Dissemination Models</vt:lpstr>
      <vt:lpstr>IP Multicast Architecture</vt:lpstr>
      <vt:lpstr>Logical Naming</vt:lpstr>
      <vt:lpstr>Multicast Router Responsibilities</vt:lpstr>
      <vt:lpstr>IP Multicast Service Model</vt:lpstr>
      <vt:lpstr>IP Multicast API</vt:lpstr>
      <vt:lpstr>IP Multicast Addresses</vt:lpstr>
      <vt:lpstr>Multicast Scope Control – Small TTLs</vt:lpstr>
      <vt:lpstr>Multicast Scope Control – Large TTLs</vt:lpstr>
      <vt:lpstr>Routing Techniques</vt:lpstr>
      <vt:lpstr>IP Multicast Challenges</vt:lpstr>
      <vt:lpstr>Data Dissemination Models</vt:lpstr>
      <vt:lpstr>Application-Level Multicasting</vt:lpstr>
      <vt:lpstr>Application-Level Multicasting</vt:lpstr>
      <vt:lpstr>Overlay Construction</vt:lpstr>
      <vt:lpstr>Overlay Network – Quality Metrics</vt:lpstr>
      <vt:lpstr>Overlay Networks – Operations</vt:lpstr>
      <vt:lpstr>Switch Trees</vt:lpstr>
      <vt:lpstr>MESSAGE ORIENTED COMMUNICATION</vt:lpstr>
      <vt:lpstr>What is MPI?</vt:lpstr>
      <vt:lpstr>Group and Context</vt:lpstr>
      <vt:lpstr>MPI Abstractions</vt:lpstr>
      <vt:lpstr>MPI Communication Semantics</vt:lpstr>
      <vt:lpstr>MPI Communication Primitives</vt:lpstr>
      <vt:lpstr>Message Brokers</vt:lpstr>
      <vt:lpstr>MQM Brokers Functionalities</vt:lpstr>
    </vt:vector>
  </TitlesOfParts>
  <Company>UC Santa Cruz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Processes &amp; Threads</dc:title>
  <dc:creator>Ethan L. Miller</dc:creator>
  <cp:lastModifiedBy>Daniel Mosse at Univ of Pitt</cp:lastModifiedBy>
  <cp:revision>150</cp:revision>
  <cp:lastPrinted>2018-11-14T15:41:03Z</cp:lastPrinted>
  <dcterms:created xsi:type="dcterms:W3CDTF">2001-09-10T06:15:33Z</dcterms:created>
  <dcterms:modified xsi:type="dcterms:W3CDTF">2018-11-15T15:05:08Z</dcterms:modified>
</cp:coreProperties>
</file>