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14"/>
  </p:notesMasterIdLst>
  <p:handoutMasterIdLst>
    <p:handoutMasterId r:id="rId15"/>
  </p:handoutMasterIdLst>
  <p:sldIdLst>
    <p:sldId id="384" r:id="rId2"/>
    <p:sldId id="452" r:id="rId3"/>
    <p:sldId id="453" r:id="rId4"/>
    <p:sldId id="474" r:id="rId5"/>
    <p:sldId id="475" r:id="rId6"/>
    <p:sldId id="476" r:id="rId7"/>
    <p:sldId id="477" r:id="rId8"/>
    <p:sldId id="472" r:id="rId9"/>
    <p:sldId id="478" r:id="rId10"/>
    <p:sldId id="479" r:id="rId11"/>
    <p:sldId id="480" r:id="rId12"/>
    <p:sldId id="473" r:id="rId13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9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2" autoAdjust="0"/>
    <p:restoredTop sz="86918" autoAdjust="0"/>
  </p:normalViewPr>
  <p:slideViewPr>
    <p:cSldViewPr>
      <p:cViewPr varScale="1">
        <p:scale>
          <a:sx n="71" d="100"/>
          <a:sy n="71" d="100"/>
        </p:scale>
        <p:origin x="72" y="9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224" y="-112"/>
      </p:cViewPr>
      <p:guideLst>
        <p:guide orient="horz" pos="2959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0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1pPr>
            <a:lvl2pPr marL="742950" indent="-28575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2pPr>
            <a:lvl3pPr marL="11430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3pPr>
            <a:lvl4pPr marL="16002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4pPr>
            <a:lvl5pPr marL="20574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9pPr>
          </a:lstStyle>
          <a:p>
            <a:pPr eaLnBrk="1" hangingPunct="1"/>
            <a:fld id="{72AC9762-55CB-496D-9C99-9B672F66F862}" type="slidenum">
              <a:rPr lang="en-US" sz="1200">
                <a:solidFill>
                  <a:schemeClr val="tx1"/>
                </a:solidFill>
                <a:latin typeface="Times New Roman" pitchFamily="84" charset="0"/>
              </a:rPr>
              <a:pPr eaLnBrk="1" hangingPunct="1"/>
              <a:t>2</a:t>
            </a:fld>
            <a:endParaRPr lang="en-US" sz="1200">
              <a:solidFill>
                <a:schemeClr val="tx1"/>
              </a:solidFill>
              <a:latin typeface="Times New Roman" pitchFamily="8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625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1pPr>
            <a:lvl2pPr marL="742950" indent="-28575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2pPr>
            <a:lvl3pPr marL="11430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3pPr>
            <a:lvl4pPr marL="16002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4pPr>
            <a:lvl5pPr marL="20574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9pPr>
          </a:lstStyle>
          <a:p>
            <a:pPr eaLnBrk="1" hangingPunct="1"/>
            <a:fld id="{BFF6D00F-DAC7-463B-901D-F5D4145D6EFB}" type="slidenum">
              <a:rPr lang="en-US" sz="1200">
                <a:solidFill>
                  <a:schemeClr val="tx1"/>
                </a:solidFill>
                <a:latin typeface="Times New Roman" pitchFamily="84" charset="0"/>
              </a:rPr>
              <a:pPr eaLnBrk="1" hangingPunct="1"/>
              <a:t>3</a:t>
            </a:fld>
            <a:endParaRPr lang="en-US" sz="1200">
              <a:solidFill>
                <a:schemeClr val="tx1"/>
              </a:solidFill>
              <a:latin typeface="Times New Roman" pitchFamily="8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1009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35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29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29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1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E5E4-1F92-492D-BC58-F069F2C3186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81CF-41E0-4E9F-AAE8-29971B0F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3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E5E4-1F92-492D-BC58-F069F2C3186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81CF-41E0-4E9F-AAE8-29971B0F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2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E5E4-1F92-492D-BC58-F069F2C3186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81CF-41E0-4E9F-AAE8-29971B0F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45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50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E5E4-1F92-492D-BC58-F069F2C3186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81CF-41E0-4E9F-AAE8-29971B0F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0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E5E4-1F92-492D-BC58-F069F2C3186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81CF-41E0-4E9F-AAE8-29971B0F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7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E5E4-1F92-492D-BC58-F069F2C3186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81CF-41E0-4E9F-AAE8-29971B0F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2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E5E4-1F92-492D-BC58-F069F2C3186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81CF-41E0-4E9F-AAE8-29971B0F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1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E5E4-1F92-492D-BC58-F069F2C3186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81CF-41E0-4E9F-AAE8-29971B0F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7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E5E4-1F92-492D-BC58-F069F2C3186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81CF-41E0-4E9F-AAE8-29971B0F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0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E5E4-1F92-492D-BC58-F069F2C3186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81CF-41E0-4E9F-AAE8-29971B0F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9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E5E4-1F92-492D-BC58-F069F2C3186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81CF-41E0-4E9F-AAE8-29971B0F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9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8E5E4-1F92-492D-BC58-F069F2C3186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581CF-41E0-4E9F-AAE8-29971B0F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13" r:id="rId12"/>
    <p:sldLayoutId id="2147483702" r:id="rId13"/>
    <p:sldLayoutId id="214748370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361950"/>
            <a:ext cx="9144000" cy="1371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PETAL (</a:t>
            </a:r>
            <a:r>
              <a:rPr lang="en-US" sz="4000" dirty="0" smtClean="0">
                <a:solidFill>
                  <a:srgbClr val="FF0000"/>
                </a:solidFill>
              </a:rPr>
              <a:t>P</a:t>
            </a:r>
            <a:r>
              <a:rPr lang="en-US" sz="4000" dirty="0" smtClean="0"/>
              <a:t>itt </a:t>
            </a:r>
            <a:r>
              <a:rPr lang="en-US" sz="4000" dirty="0" err="1" smtClean="0">
                <a:solidFill>
                  <a:srgbClr val="FF0000"/>
                </a:solidFill>
              </a:rPr>
              <a:t>E</a:t>
            </a:r>
            <a:r>
              <a:rPr lang="en-US" sz="4000" dirty="0" err="1" smtClean="0"/>
              <a:t>duca</a:t>
            </a:r>
            <a:r>
              <a:rPr lang="en-US" sz="4000" dirty="0" err="1" smtClean="0">
                <a:solidFill>
                  <a:srgbClr val="FF0000"/>
                </a:solidFill>
              </a:rPr>
              <a:t>T</a:t>
            </a:r>
            <a:r>
              <a:rPr lang="en-US" sz="4000" dirty="0" err="1" smtClean="0"/>
              <a:t>ional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/>
              <a:t>nd </a:t>
            </a:r>
            <a:r>
              <a:rPr lang="en-US" sz="4000" dirty="0" smtClean="0">
                <a:solidFill>
                  <a:srgbClr val="FF0000"/>
                </a:solidFill>
              </a:rPr>
              <a:t>L</a:t>
            </a:r>
            <a:r>
              <a:rPr lang="en-US" sz="4000" dirty="0" smtClean="0"/>
              <a:t>anguage Technology) Lab</a:t>
            </a:r>
            <a:br>
              <a:rPr lang="en-US" sz="4000" dirty="0" smtClean="0"/>
            </a:br>
            <a:endParaRPr lang="en-US" sz="3200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038350"/>
            <a:ext cx="8077200" cy="2590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Professor Diane </a:t>
            </a:r>
            <a:r>
              <a:rPr lang="en-US" dirty="0" err="1" smtClean="0">
                <a:solidFill>
                  <a:schemeClr val="tx2"/>
                </a:solidFill>
              </a:rPr>
              <a:t>Litman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http://people.cs.pitt.edu/~litman/</a:t>
            </a:r>
          </a:p>
        </p:txBody>
      </p:sp>
    </p:spTree>
    <p:extLst>
      <p:ext uri="{BB962C8B-B14F-4D97-AF65-F5344CB8AC3E}">
        <p14:creationId xmlns:p14="http://schemas.microsoft.com/office/powerpoint/2010/main" val="3308172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 smtClean="0"/>
              <a:t>Current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966" y="887506"/>
            <a:ext cx="7507405" cy="4255994"/>
          </a:xfrm>
        </p:spPr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/>
              <a:t>Discussion </a:t>
            </a:r>
            <a:r>
              <a:rPr lang="en-US" dirty="0" smtClean="0"/>
              <a:t>Tracker, through 2022) </a:t>
            </a:r>
            <a:r>
              <a:rPr lang="en-US" dirty="0"/>
              <a:t>Development of Human Language Technologies to Improve the Teaching of Collaborative Argumentation in High School English </a:t>
            </a:r>
            <a:r>
              <a:rPr lang="en-US" dirty="0" smtClean="0"/>
              <a:t>Classrooms</a:t>
            </a:r>
          </a:p>
          <a:p>
            <a:pPr lvl="1"/>
            <a:r>
              <a:rPr lang="en-US" dirty="0" smtClean="0"/>
              <a:t>Data annotation </a:t>
            </a:r>
          </a:p>
          <a:p>
            <a:pPr lvl="1"/>
            <a:r>
              <a:rPr lang="en-US" dirty="0" smtClean="0"/>
              <a:t>NLP/ML</a:t>
            </a:r>
          </a:p>
          <a:p>
            <a:pPr lvl="1"/>
            <a:r>
              <a:rPr lang="en-US" dirty="0" smtClean="0"/>
              <a:t>Interface/web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123950"/>
            <a:ext cx="183266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 smtClean="0"/>
              <a:t>Current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839" y="851647"/>
            <a:ext cx="7507405" cy="4255994"/>
          </a:xfrm>
        </p:spPr>
        <p:txBody>
          <a:bodyPr>
            <a:normAutofit/>
          </a:bodyPr>
          <a:lstStyle/>
          <a:p>
            <a:r>
              <a:rPr lang="en-US" dirty="0" smtClean="0"/>
              <a:t>Studying </a:t>
            </a:r>
            <a:r>
              <a:rPr lang="en-US" dirty="0"/>
              <a:t>Collaborative Dialogue with a Teachable Robot in a Mathematics Domain </a:t>
            </a:r>
            <a:r>
              <a:rPr lang="en-US" dirty="0" smtClean="0"/>
              <a:t>(through 2020, with Prof. Walker)</a:t>
            </a:r>
          </a:p>
          <a:p>
            <a:pPr lvl="1"/>
            <a:r>
              <a:rPr lang="en-US" dirty="0" smtClean="0"/>
              <a:t>Dialogue scripting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762" y="1809750"/>
            <a:ext cx="1192888" cy="146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Selected Prior Projects / Outcomes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50"/>
            <a:ext cx="8991600" cy="4400550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First</a:t>
            </a:r>
            <a:r>
              <a:rPr lang="en-US" dirty="0">
                <a:solidFill>
                  <a:srgbClr val="FF0000"/>
                </a:solidFill>
              </a:rPr>
              <a:t>-authored publications</a:t>
            </a:r>
          </a:p>
          <a:p>
            <a:pPr lvl="1"/>
            <a:r>
              <a:rPr lang="en-US" dirty="0">
                <a:solidFill>
                  <a:srgbClr val="000099"/>
                </a:solidFill>
              </a:rPr>
              <a:t>CS Day Award for Best Undergraduate Student Poster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Honorable </a:t>
            </a:r>
            <a:r>
              <a:rPr lang="en-US" dirty="0">
                <a:solidFill>
                  <a:srgbClr val="00B050"/>
                </a:solidFill>
              </a:rPr>
              <a:t>Mention in the Computing Research Association's Outstanding Undergraduate </a:t>
            </a:r>
            <a:r>
              <a:rPr lang="en-US" dirty="0" smtClean="0">
                <a:solidFill>
                  <a:srgbClr val="00B050"/>
                </a:solidFill>
              </a:rPr>
              <a:t>Award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National </a:t>
            </a:r>
            <a:r>
              <a:rPr lang="en-US" dirty="0">
                <a:solidFill>
                  <a:srgbClr val="00B050"/>
                </a:solidFill>
              </a:rPr>
              <a:t>Science Foundation </a:t>
            </a:r>
            <a:r>
              <a:rPr lang="en-US" dirty="0" smtClean="0">
                <a:solidFill>
                  <a:srgbClr val="00B050"/>
                </a:solidFill>
              </a:rPr>
              <a:t>Graduate </a:t>
            </a:r>
            <a:r>
              <a:rPr lang="en-US" dirty="0">
                <a:solidFill>
                  <a:srgbClr val="00B050"/>
                </a:solidFill>
              </a:rPr>
              <a:t>Research Fellowship 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Accepted for PhD programs in Computer Science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53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1pPr>
            <a:lvl2pPr marL="742950" indent="-28575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2pPr>
            <a:lvl3pPr marL="11430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3pPr>
            <a:lvl4pPr marL="16002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4pPr>
            <a:lvl5pPr marL="20574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9pPr>
          </a:lstStyle>
          <a:p>
            <a:endParaRPr lang="en-US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1pPr>
            <a:lvl2pPr marL="742950" indent="-28575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2pPr>
            <a:lvl3pPr marL="11430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3pPr>
            <a:lvl4pPr marL="16002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4pPr>
            <a:lvl5pPr marL="20574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9pPr>
          </a:lstStyle>
          <a:p>
            <a:endParaRPr lang="en-US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1pPr>
            <a:lvl2pPr marL="742950" indent="-28575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2pPr>
            <a:lvl3pPr marL="11430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3pPr>
            <a:lvl4pPr marL="16002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4pPr>
            <a:lvl5pPr marL="20574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9pPr>
          </a:lstStyle>
          <a:p>
            <a:fld id="{EF7854D7-E723-4BFE-B61C-A7D0AAEDC7DE}" type="slidenum">
              <a:rPr lang="en-US" sz="1400">
                <a:solidFill>
                  <a:schemeClr val="tx2"/>
                </a:solidFill>
                <a:latin typeface="Arial" charset="0"/>
              </a:rPr>
              <a:pPr/>
              <a:t>2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"/>
            <a:ext cx="8915400" cy="8001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Natural Language Processing (NLP)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52550"/>
            <a:ext cx="8915400" cy="354925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G</a:t>
            </a:r>
            <a:r>
              <a:rPr lang="en-US" dirty="0" smtClean="0"/>
              <a:t>etting computers to perform useful and interesting tasks involving </a:t>
            </a:r>
            <a:r>
              <a:rPr lang="en-US" dirty="0" smtClean="0">
                <a:solidFill>
                  <a:srgbClr val="FF0000"/>
                </a:solidFill>
              </a:rPr>
              <a:t>human languages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languages such as English, Spanish, Chinese, etc.</a:t>
            </a:r>
          </a:p>
          <a:p>
            <a:pPr lvl="1"/>
            <a:r>
              <a:rPr lang="en-US" dirty="0" smtClean="0"/>
              <a:t>as opposed to computer languages such as Python</a:t>
            </a:r>
          </a:p>
        </p:txBody>
      </p:sp>
    </p:spTree>
    <p:extLst>
      <p:ext uri="{BB962C8B-B14F-4D97-AF65-F5344CB8AC3E}">
        <p14:creationId xmlns:p14="http://schemas.microsoft.com/office/powerpoint/2010/main" val="35649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1pPr>
            <a:lvl2pPr marL="742950" indent="-28575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2pPr>
            <a:lvl3pPr marL="11430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3pPr>
            <a:lvl4pPr marL="16002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4pPr>
            <a:lvl5pPr marL="20574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9pPr>
          </a:lstStyle>
          <a:p>
            <a:endParaRPr lang="en-US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1pPr>
            <a:lvl2pPr marL="742950" indent="-28575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2pPr>
            <a:lvl3pPr marL="11430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3pPr>
            <a:lvl4pPr marL="16002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4pPr>
            <a:lvl5pPr marL="20574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Arial" charset="0"/>
              </a:rPr>
              <a:t>                                         </a:t>
            </a:r>
            <a:endParaRPr lang="en-US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1pPr>
            <a:lvl2pPr marL="742950" indent="-28575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2pPr>
            <a:lvl3pPr marL="11430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3pPr>
            <a:lvl4pPr marL="16002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4pPr>
            <a:lvl5pPr marL="2057400" indent="-228600" eaLnBrk="0" hangingPunct="0">
              <a:defRPr sz="1600">
                <a:solidFill>
                  <a:srgbClr val="009900"/>
                </a:solidFill>
                <a:latin typeface="Tahoma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9900"/>
                </a:solidFill>
                <a:latin typeface="Tahoma" pitchFamily="84" charset="0"/>
              </a:defRPr>
            </a:lvl9pPr>
          </a:lstStyle>
          <a:p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Why is NLP needed?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00150"/>
            <a:ext cx="8686800" cy="3343275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dirty="0" smtClean="0"/>
              <a:t>An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/>
              <a:t>enormous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amount of </a:t>
            </a:r>
            <a:r>
              <a:rPr lang="en-US" dirty="0" smtClean="0"/>
              <a:t>machine readable text, audio, and video is now available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Conversational agents such as Siri and Alexa are becoming an important form of human-computer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9507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30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485901" y="1063229"/>
            <a:ext cx="61318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b="1" i="0" dirty="0"/>
              <a:t>  </a:t>
            </a:r>
            <a:r>
              <a:rPr lang="en-US" b="1" i="0" dirty="0" smtClean="0"/>
              <a:t>Roles for Language Processing in Education</a:t>
            </a:r>
            <a:endParaRPr lang="en-US" b="1" i="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12303" y="2087940"/>
            <a:ext cx="3198311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100" i="0" dirty="0"/>
              <a:t>Learning </a:t>
            </a:r>
            <a:r>
              <a:rPr lang="en-US" sz="2100" i="0" dirty="0" smtClean="0"/>
              <a:t>Language</a:t>
            </a:r>
          </a:p>
          <a:p>
            <a:pPr algn="ctr"/>
            <a:r>
              <a:rPr lang="en-US" sz="1800" i="0" dirty="0" smtClean="0"/>
              <a:t>(e.g., reading, writing, speaking)</a:t>
            </a:r>
          </a:p>
          <a:p>
            <a:pPr algn="ctr"/>
            <a:endParaRPr lang="en-US" sz="1800" i="0" dirty="0"/>
          </a:p>
          <a:p>
            <a:pPr algn="ctr"/>
            <a:r>
              <a:rPr lang="en-US" sz="1800" b="1" dirty="0">
                <a:solidFill>
                  <a:srgbClr val="FF0000"/>
                </a:solidFill>
              </a:rPr>
              <a:t>Automatic Essay Grading</a:t>
            </a:r>
          </a:p>
          <a:p>
            <a:pPr algn="ctr"/>
            <a:endParaRPr lang="en-US" sz="1800" b="1" dirty="0">
              <a:solidFill>
                <a:srgbClr val="FF0000"/>
              </a:solidFill>
            </a:endParaRPr>
          </a:p>
          <a:p>
            <a:pPr algn="ctr"/>
            <a:endParaRPr lang="en-US" sz="1800" b="1" dirty="0">
              <a:solidFill>
                <a:srgbClr val="FF0000"/>
              </a:solidFill>
            </a:endParaRPr>
          </a:p>
          <a:p>
            <a:pPr algn="ctr"/>
            <a:endParaRPr lang="en-US" sz="1800" b="1" dirty="0">
              <a:solidFill>
                <a:srgbClr val="FF0000"/>
              </a:solidFill>
            </a:endParaRPr>
          </a:p>
          <a:p>
            <a:pPr algn="ctr"/>
            <a:endParaRPr lang="en-US" sz="1800" i="0" dirty="0"/>
          </a:p>
          <a:p>
            <a:pPr algn="ctr"/>
            <a:endParaRPr lang="en-US" sz="1800" i="0" dirty="0"/>
          </a:p>
          <a:p>
            <a:pPr algn="ctr"/>
            <a:endParaRPr lang="en-US" sz="1800" i="0" dirty="0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2000250" y="1657350"/>
            <a:ext cx="257175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4572000" y="165735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4572000" y="1657350"/>
            <a:ext cx="25146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1" y="3454638"/>
            <a:ext cx="5015909" cy="137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3931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30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485901" y="1063229"/>
            <a:ext cx="61318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b="1" i="0" dirty="0"/>
              <a:t>  Roles for Language Processing in Education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115953" y="1943100"/>
            <a:ext cx="319189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100" i="0" dirty="0"/>
              <a:t>Using Language</a:t>
            </a:r>
            <a:r>
              <a:rPr lang="en-US" sz="1800" i="0" dirty="0"/>
              <a:t>  </a:t>
            </a:r>
          </a:p>
          <a:p>
            <a:pPr algn="ctr"/>
            <a:r>
              <a:rPr lang="en-US" sz="1800" i="0" dirty="0"/>
              <a:t>(e.g., teaching in the disciplines)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929905" y="1916906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100" i="0" dirty="0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674089" y="2819817"/>
            <a:ext cx="4090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Dialogue Systems for Students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2000250" y="1657350"/>
            <a:ext cx="257175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4572000" y="165735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4572000" y="1657350"/>
            <a:ext cx="25146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6" name="Rectangle 25"/>
          <p:cNvSpPr/>
          <p:nvPr/>
        </p:nvSpPr>
        <p:spPr>
          <a:xfrm>
            <a:off x="6057943" y="3034352"/>
            <a:ext cx="18442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9089" y="3888432"/>
            <a:ext cx="196256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500" b="1" i="1" dirty="0"/>
          </a:p>
        </p:txBody>
      </p:sp>
      <p:pic>
        <p:nvPicPr>
          <p:cNvPr id="15" name="Picture 2" descr="http://www.lrdc.pitt.edu/images/banner/LT_img_icon.png"/>
          <p:cNvPicPr>
            <a:picLocks noChangeAspect="1" noChangeArrowheads="1"/>
          </p:cNvPicPr>
          <p:nvPr/>
        </p:nvPicPr>
        <p:blipFill>
          <a:blip r:embed="rId2" cstate="print"/>
          <a:srcRect r="37695"/>
          <a:stretch>
            <a:fillRect/>
          </a:stretch>
        </p:blipFill>
        <p:spPr bwMode="auto">
          <a:xfrm>
            <a:off x="2343150" y="3626351"/>
            <a:ext cx="1885950" cy="1170491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3034352"/>
            <a:ext cx="15430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7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30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485901" y="1063229"/>
            <a:ext cx="61318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b="1" i="0" dirty="0"/>
              <a:t>  Roles for Language Processing in Education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115953" y="1943100"/>
            <a:ext cx="319189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100" i="0" dirty="0"/>
              <a:t>Using Language</a:t>
            </a:r>
            <a:r>
              <a:rPr lang="en-US" sz="1800" i="0" dirty="0"/>
              <a:t>  </a:t>
            </a:r>
          </a:p>
          <a:p>
            <a:pPr algn="ctr"/>
            <a:r>
              <a:rPr lang="en-US" sz="1800" i="0" dirty="0"/>
              <a:t>(e.g., teaching in the disciplines)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929905" y="1916906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2100" i="0" dirty="0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000251" y="2634824"/>
            <a:ext cx="5617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FF0000"/>
                </a:solidFill>
              </a:rPr>
              <a:t>Classroom Discussion </a:t>
            </a:r>
            <a:r>
              <a:rPr lang="en-US" sz="1800" b="1" dirty="0" smtClean="0">
                <a:solidFill>
                  <a:srgbClr val="FF0000"/>
                </a:solidFill>
              </a:rPr>
              <a:t>Dashboard for Teachers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2000250" y="1657350"/>
            <a:ext cx="257175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4572000" y="165735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4572000" y="1657350"/>
            <a:ext cx="25146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6" name="Rectangle 25"/>
          <p:cNvSpPr/>
          <p:nvPr/>
        </p:nvSpPr>
        <p:spPr>
          <a:xfrm>
            <a:off x="6057943" y="3034352"/>
            <a:ext cx="18442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9089" y="3888432"/>
            <a:ext cx="196256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5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782" y="3110180"/>
            <a:ext cx="2500435" cy="176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581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30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485901" y="1063229"/>
            <a:ext cx="61318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b="1" i="0" dirty="0"/>
              <a:t>  Roles for Language Processing in Education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389330" y="2000250"/>
            <a:ext cx="262612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100" i="0" dirty="0"/>
              <a:t>Processing </a:t>
            </a:r>
            <a:r>
              <a:rPr lang="en-US" sz="2100" i="0" dirty="0" smtClean="0"/>
              <a:t>Language</a:t>
            </a:r>
            <a:endParaRPr lang="en-US" sz="2100" i="0" dirty="0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2000250" y="1657350"/>
            <a:ext cx="257175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4572000" y="165735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4572000" y="1657350"/>
            <a:ext cx="25146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6" name="Rectangle 25"/>
          <p:cNvSpPr/>
          <p:nvPr/>
        </p:nvSpPr>
        <p:spPr>
          <a:xfrm>
            <a:off x="5398295" y="2455916"/>
            <a:ext cx="2653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Student Reflections</a:t>
            </a:r>
            <a:endParaRPr lang="en-US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84" y="2936874"/>
            <a:ext cx="2621639" cy="220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55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" y="0"/>
            <a:ext cx="9035332" cy="857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PETAL Lab Undergraduate Research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9150"/>
            <a:ext cx="9144000" cy="43243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Connecting</a:t>
            </a:r>
          </a:p>
          <a:p>
            <a:pPr lvl="1"/>
            <a:r>
              <a:rPr lang="en-US" dirty="0" smtClean="0"/>
              <a:t>I recruit (class performance, email to colleagues) </a:t>
            </a:r>
          </a:p>
          <a:p>
            <a:pPr lvl="1"/>
            <a:r>
              <a:rPr lang="en-US" dirty="0" smtClean="0"/>
              <a:t>Students initiate contact </a:t>
            </a:r>
            <a:endParaRPr lang="en-US" dirty="0"/>
          </a:p>
          <a:p>
            <a:pPr lvl="2"/>
            <a:r>
              <a:rPr lang="en-US" dirty="0" smtClean="0"/>
              <a:t>Provide transcript/resume</a:t>
            </a:r>
          </a:p>
          <a:p>
            <a:pPr lvl="2"/>
            <a:r>
              <a:rPr lang="en-US" dirty="0" smtClean="0"/>
              <a:t>Ideal </a:t>
            </a:r>
            <a:r>
              <a:rPr lang="en-US" dirty="0"/>
              <a:t>prerequisites: one or more of </a:t>
            </a:r>
            <a:r>
              <a:rPr lang="en-US" dirty="0" smtClean="0"/>
              <a:t>Artificial Intelligence, Natural Language Processing (via CS or linguistics), </a:t>
            </a:r>
            <a:r>
              <a:rPr lang="en-US" dirty="0"/>
              <a:t>M</a:t>
            </a:r>
            <a:r>
              <a:rPr lang="en-US" dirty="0" smtClean="0"/>
              <a:t>achine </a:t>
            </a:r>
            <a:r>
              <a:rPr lang="en-US" dirty="0"/>
              <a:t>L</a:t>
            </a:r>
            <a:r>
              <a:rPr lang="en-US" dirty="0" smtClean="0"/>
              <a:t>earning, Vision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 smtClean="0"/>
              <a:t>Implementing</a:t>
            </a:r>
          </a:p>
          <a:p>
            <a:pPr lvl="1"/>
            <a:r>
              <a:rPr lang="en-US" i="1" dirty="0" smtClean="0"/>
              <a:t>Employment or Credit</a:t>
            </a:r>
          </a:p>
          <a:p>
            <a:pPr lvl="2"/>
            <a:r>
              <a:rPr lang="en-US" dirty="0" smtClean="0"/>
              <a:t>Often over multiple years with increasing autonomy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Individual and/or group meetings</a:t>
            </a:r>
            <a:endParaRPr lang="en-US" dirty="0"/>
          </a:p>
          <a:p>
            <a:pPr lvl="1"/>
            <a:r>
              <a:rPr lang="en-US" dirty="0" smtClean="0"/>
              <a:t>Interaction with graduate students</a:t>
            </a:r>
          </a:p>
        </p:txBody>
      </p:sp>
    </p:spTree>
    <p:extLst>
      <p:ext uri="{BB962C8B-B14F-4D97-AF65-F5344CB8AC3E}">
        <p14:creationId xmlns:p14="http://schemas.microsoft.com/office/powerpoint/2010/main" val="16152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 smtClean="0"/>
              <a:t>Current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966" y="887506"/>
            <a:ext cx="7507405" cy="4255994"/>
          </a:xfrm>
        </p:spPr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CourseMIRROR</a:t>
            </a:r>
            <a:r>
              <a:rPr lang="en-US" dirty="0" smtClean="0"/>
              <a:t>, through 2022) Enhancing </a:t>
            </a:r>
            <a:r>
              <a:rPr lang="en-US" dirty="0"/>
              <a:t>Undergraduate STEM Education by Integrating Mobile Learning Technologies with Natural Language </a:t>
            </a:r>
            <a:r>
              <a:rPr lang="en-US" dirty="0" smtClean="0"/>
              <a:t>Processing</a:t>
            </a:r>
          </a:p>
          <a:p>
            <a:pPr lvl="1"/>
            <a:r>
              <a:rPr lang="en-US" dirty="0" smtClean="0"/>
              <a:t>Web/android </a:t>
            </a:r>
          </a:p>
          <a:p>
            <a:pPr lvl="1"/>
            <a:r>
              <a:rPr lang="en-US" dirty="0" smtClean="0"/>
              <a:t>NLP/ML</a:t>
            </a:r>
            <a:endParaRPr lang="en-US" dirty="0"/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462" y="1123950"/>
            <a:ext cx="1035962" cy="205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11837</TotalTime>
  <Words>350</Words>
  <Application>Microsoft Office PowerPoint</Application>
  <PresentationFormat>On-screen Show (16:9)</PresentationFormat>
  <Paragraphs>71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Lucida Sans</vt:lpstr>
      <vt:lpstr>Tahoma</vt:lpstr>
      <vt:lpstr>Times New Roman</vt:lpstr>
      <vt:lpstr>Custom Design</vt:lpstr>
      <vt:lpstr>PETAL (Pitt EducaTional And Language Technology) Lab </vt:lpstr>
      <vt:lpstr>Natural Language Processing (NLP)</vt:lpstr>
      <vt:lpstr>Why is NLP needed?</vt:lpstr>
      <vt:lpstr>PowerPoint Presentation</vt:lpstr>
      <vt:lpstr>PowerPoint Presentation</vt:lpstr>
      <vt:lpstr>PowerPoint Presentation</vt:lpstr>
      <vt:lpstr>PowerPoint Presentation</vt:lpstr>
      <vt:lpstr>PETAL Lab Undergraduate Research</vt:lpstr>
      <vt:lpstr>Current Opportunities</vt:lpstr>
      <vt:lpstr>Current Opportunities</vt:lpstr>
      <vt:lpstr>Current Opportunities</vt:lpstr>
      <vt:lpstr>Selected Prior Projects / Outcomes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Litman, Diane J</cp:lastModifiedBy>
  <cp:revision>222</cp:revision>
  <cp:lastPrinted>2009-04-20T16:46:08Z</cp:lastPrinted>
  <dcterms:created xsi:type="dcterms:W3CDTF">2010-04-19T15:31:24Z</dcterms:created>
  <dcterms:modified xsi:type="dcterms:W3CDTF">2019-10-04T14:55:36Z</dcterms:modified>
</cp:coreProperties>
</file>