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14" r:id="rId1"/>
  </p:sldMasterIdLst>
  <p:notesMasterIdLst>
    <p:notesMasterId r:id="rId16"/>
  </p:notesMasterIdLst>
  <p:handoutMasterIdLst>
    <p:handoutMasterId r:id="rId17"/>
  </p:handoutMasterIdLst>
  <p:sldIdLst>
    <p:sldId id="384" r:id="rId2"/>
    <p:sldId id="487" r:id="rId3"/>
    <p:sldId id="488" r:id="rId4"/>
    <p:sldId id="493" r:id="rId5"/>
    <p:sldId id="489" r:id="rId6"/>
    <p:sldId id="490" r:id="rId7"/>
    <p:sldId id="494" r:id="rId8"/>
    <p:sldId id="492" r:id="rId9"/>
    <p:sldId id="452" r:id="rId10"/>
    <p:sldId id="453" r:id="rId11"/>
    <p:sldId id="472" r:id="rId12"/>
    <p:sldId id="473" r:id="rId13"/>
    <p:sldId id="495" r:id="rId14"/>
    <p:sldId id="496" r:id="rId15"/>
  </p:sldIdLst>
  <p:sldSz cx="9144000" cy="5143500" type="screen16x9"/>
  <p:notesSz cx="6845300" cy="9396413"/>
  <p:defaultTextStyle>
    <a:defPPr>
      <a:defRPr lang="en-US"/>
    </a:defPPr>
    <a:lvl1pPr algn="l" rtl="0" fontAlgn="base">
      <a:spcBef>
        <a:spcPct val="0"/>
      </a:spcBef>
      <a:spcAft>
        <a:spcPct val="0"/>
      </a:spcAft>
      <a:defRPr sz="2400" kern="1200">
        <a:solidFill>
          <a:schemeClr val="tx1"/>
        </a:solidFill>
        <a:latin typeface="Lucida Sans" charset="0"/>
        <a:ea typeface="ＭＳ Ｐゴシック" charset="0"/>
        <a:cs typeface="ＭＳ Ｐゴシック" charset="0"/>
      </a:defRPr>
    </a:lvl1pPr>
    <a:lvl2pPr marL="457200" algn="l" rtl="0" fontAlgn="base">
      <a:spcBef>
        <a:spcPct val="0"/>
      </a:spcBef>
      <a:spcAft>
        <a:spcPct val="0"/>
      </a:spcAft>
      <a:defRPr sz="2400" kern="1200">
        <a:solidFill>
          <a:schemeClr val="tx1"/>
        </a:solidFill>
        <a:latin typeface="Lucida Sans" charset="0"/>
        <a:ea typeface="ＭＳ Ｐゴシック" charset="0"/>
        <a:cs typeface="ＭＳ Ｐゴシック" charset="0"/>
      </a:defRPr>
    </a:lvl2pPr>
    <a:lvl3pPr marL="914400" algn="l" rtl="0" fontAlgn="base">
      <a:spcBef>
        <a:spcPct val="0"/>
      </a:spcBef>
      <a:spcAft>
        <a:spcPct val="0"/>
      </a:spcAft>
      <a:defRPr sz="2400" kern="1200">
        <a:solidFill>
          <a:schemeClr val="tx1"/>
        </a:solidFill>
        <a:latin typeface="Lucida Sans" charset="0"/>
        <a:ea typeface="ＭＳ Ｐゴシック" charset="0"/>
        <a:cs typeface="ＭＳ Ｐゴシック" charset="0"/>
      </a:defRPr>
    </a:lvl3pPr>
    <a:lvl4pPr marL="1371600" algn="l" rtl="0" fontAlgn="base">
      <a:spcBef>
        <a:spcPct val="0"/>
      </a:spcBef>
      <a:spcAft>
        <a:spcPct val="0"/>
      </a:spcAft>
      <a:defRPr sz="2400" kern="1200">
        <a:solidFill>
          <a:schemeClr val="tx1"/>
        </a:solidFill>
        <a:latin typeface="Lucida Sans" charset="0"/>
        <a:ea typeface="ＭＳ Ｐゴシック" charset="0"/>
        <a:cs typeface="ＭＳ Ｐゴシック" charset="0"/>
      </a:defRPr>
    </a:lvl4pPr>
    <a:lvl5pPr marL="1828800" algn="l" rtl="0" fontAlgn="base">
      <a:spcBef>
        <a:spcPct val="0"/>
      </a:spcBef>
      <a:spcAft>
        <a:spcPct val="0"/>
      </a:spcAft>
      <a:defRPr sz="2400" kern="1200">
        <a:solidFill>
          <a:schemeClr val="tx1"/>
        </a:solidFill>
        <a:latin typeface="Lucida Sans" charset="0"/>
        <a:ea typeface="ＭＳ Ｐゴシック" charset="0"/>
        <a:cs typeface="ＭＳ Ｐゴシック" charset="0"/>
      </a:defRPr>
    </a:lvl5pPr>
    <a:lvl6pPr marL="2286000" algn="l" defTabSz="457200" rtl="0" eaLnBrk="1" latinLnBrk="0" hangingPunct="1">
      <a:defRPr sz="2400" kern="1200">
        <a:solidFill>
          <a:schemeClr val="tx1"/>
        </a:solidFill>
        <a:latin typeface="Lucida Sans" charset="0"/>
        <a:ea typeface="ＭＳ Ｐゴシック" charset="0"/>
        <a:cs typeface="ＭＳ Ｐゴシック" charset="0"/>
      </a:defRPr>
    </a:lvl6pPr>
    <a:lvl7pPr marL="2743200" algn="l" defTabSz="457200" rtl="0" eaLnBrk="1" latinLnBrk="0" hangingPunct="1">
      <a:defRPr sz="2400" kern="1200">
        <a:solidFill>
          <a:schemeClr val="tx1"/>
        </a:solidFill>
        <a:latin typeface="Lucida Sans" charset="0"/>
        <a:ea typeface="ＭＳ Ｐゴシック" charset="0"/>
        <a:cs typeface="ＭＳ Ｐゴシック" charset="0"/>
      </a:defRPr>
    </a:lvl7pPr>
    <a:lvl8pPr marL="3200400" algn="l" defTabSz="457200" rtl="0" eaLnBrk="1" latinLnBrk="0" hangingPunct="1">
      <a:defRPr sz="2400" kern="1200">
        <a:solidFill>
          <a:schemeClr val="tx1"/>
        </a:solidFill>
        <a:latin typeface="Lucida Sans" charset="0"/>
        <a:ea typeface="ＭＳ Ｐゴシック" charset="0"/>
        <a:cs typeface="ＭＳ Ｐゴシック" charset="0"/>
      </a:defRPr>
    </a:lvl8pPr>
    <a:lvl9pPr marL="3657600" algn="l" defTabSz="457200" rtl="0" eaLnBrk="1" latinLnBrk="0" hangingPunct="1">
      <a:defRPr sz="2400" kern="1200">
        <a:solidFill>
          <a:schemeClr val="tx1"/>
        </a:solidFill>
        <a:latin typeface="Lucida Sans" charset="0"/>
        <a:ea typeface="ＭＳ Ｐゴシック" charset="0"/>
        <a:cs typeface="ＭＳ Ｐゴシック" charset="0"/>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 uri="{2D200454-40CA-4A62-9FC3-DE9A4176ACB9}">
      <p15:notesGuideLst xmlns:p15="http://schemas.microsoft.com/office/powerpoint/2012/main" xmlns="">
        <p15:guide id="1" orient="horz" pos="2959">
          <p15:clr>
            <a:srgbClr val="A4A3A4"/>
          </p15:clr>
        </p15:guide>
        <p15:guide id="2" pos="215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00CC"/>
    <a:srgbClr val="A4001D"/>
    <a:srgbClr val="A40508"/>
    <a:srgbClr val="A50021"/>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942" autoAdjust="0"/>
    <p:restoredTop sz="86918" autoAdjust="0"/>
  </p:normalViewPr>
  <p:slideViewPr>
    <p:cSldViewPr>
      <p:cViewPr>
        <p:scale>
          <a:sx n="89" d="100"/>
          <a:sy n="89" d="100"/>
        </p:scale>
        <p:origin x="-1544" y="-624"/>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62" d="100"/>
          <a:sy n="62" d="100"/>
        </p:scale>
        <p:origin x="-2224" y="-112"/>
      </p:cViewPr>
      <p:guideLst>
        <p:guide orient="horz" pos="2959"/>
        <p:guide pos="2156"/>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7EEB9C0-1204-4E3E-BEFF-ED4BD10B3697}" type="doc">
      <dgm:prSet loTypeId="urn:microsoft.com/office/officeart/2005/8/layout/hChevron3" loCatId="process" qsTypeId="urn:microsoft.com/office/officeart/2005/8/quickstyle/simple1" qsCatId="simple" csTypeId="urn:microsoft.com/office/officeart/2005/8/colors/accent1_2" csCatId="accent1" phldr="1"/>
      <dgm:spPr/>
    </dgm:pt>
    <dgm:pt modelId="{3E903938-4BEE-4DE6-97BB-9D748A37067C}">
      <dgm:prSet phldrT="[Text]" custT="1"/>
      <dgm:spPr/>
      <dgm:t>
        <a:bodyPr/>
        <a:lstStyle/>
        <a:p>
          <a:r>
            <a:rPr lang="en-US" sz="2700" dirty="0" smtClean="0">
              <a:solidFill>
                <a:schemeClr val="tx1"/>
              </a:solidFill>
            </a:rPr>
            <a:t>Experts derive a decision tree from the rubric</a:t>
          </a:r>
          <a:endParaRPr lang="en-US" sz="2700" dirty="0"/>
        </a:p>
      </dgm:t>
    </dgm:pt>
    <dgm:pt modelId="{7BB5F102-ED43-42FB-848F-3CB981E480DA}" type="parTrans" cxnId="{B4091C55-BA46-4777-96EC-96B11680335E}">
      <dgm:prSet/>
      <dgm:spPr/>
      <dgm:t>
        <a:bodyPr/>
        <a:lstStyle/>
        <a:p>
          <a:endParaRPr lang="en-US"/>
        </a:p>
      </dgm:t>
    </dgm:pt>
    <dgm:pt modelId="{B57F06A5-16BE-41E1-91EE-EEC40F96009F}" type="sibTrans" cxnId="{B4091C55-BA46-4777-96EC-96B11680335E}">
      <dgm:prSet/>
      <dgm:spPr/>
      <dgm:t>
        <a:bodyPr/>
        <a:lstStyle/>
        <a:p>
          <a:endParaRPr lang="en-US"/>
        </a:p>
      </dgm:t>
    </dgm:pt>
    <dgm:pt modelId="{1A30887B-09E1-4D48-AE40-412F0DBB42E6}">
      <dgm:prSet phldrT="[Text]" custT="1"/>
      <dgm:spPr/>
      <dgm:t>
        <a:bodyPr/>
        <a:lstStyle/>
        <a:p>
          <a:r>
            <a:rPr lang="en-US" sz="2700" dirty="0" smtClean="0">
              <a:solidFill>
                <a:schemeClr val="tx1"/>
              </a:solidFill>
            </a:rPr>
            <a:t>Define some features based on the tree and extract them from the essays</a:t>
          </a:r>
          <a:endParaRPr lang="en-US" sz="2700" dirty="0"/>
        </a:p>
      </dgm:t>
    </dgm:pt>
    <dgm:pt modelId="{6A66098A-161F-4CD8-840F-4D9E2BAA7D6F}" type="parTrans" cxnId="{44E1A81D-113E-4CA6-BE82-473CD561CF0F}">
      <dgm:prSet/>
      <dgm:spPr/>
      <dgm:t>
        <a:bodyPr/>
        <a:lstStyle/>
        <a:p>
          <a:endParaRPr lang="en-US"/>
        </a:p>
      </dgm:t>
    </dgm:pt>
    <dgm:pt modelId="{C7158340-5719-4663-883A-EB88B889CCF8}" type="sibTrans" cxnId="{44E1A81D-113E-4CA6-BE82-473CD561CF0F}">
      <dgm:prSet/>
      <dgm:spPr/>
      <dgm:t>
        <a:bodyPr/>
        <a:lstStyle/>
        <a:p>
          <a:endParaRPr lang="en-US"/>
        </a:p>
      </dgm:t>
    </dgm:pt>
    <dgm:pt modelId="{60E6C115-14DC-42FC-A36D-E56F06F53552}">
      <dgm:prSet phldrT="[Text]" custT="1"/>
      <dgm:spPr/>
      <dgm:t>
        <a:bodyPr/>
        <a:lstStyle/>
        <a:p>
          <a:r>
            <a:rPr lang="en-US" sz="2700" dirty="0" smtClean="0">
              <a:solidFill>
                <a:schemeClr val="tx1"/>
              </a:solidFill>
            </a:rPr>
            <a:t>Perform supervised machine learning using extracted features</a:t>
          </a:r>
          <a:endParaRPr lang="en-US" sz="2700" dirty="0"/>
        </a:p>
      </dgm:t>
    </dgm:pt>
    <dgm:pt modelId="{B8A8FD15-E63B-4184-83B5-CE4B1AB25FA2}" type="parTrans" cxnId="{596EF1F8-B762-4692-8B26-0433BF24424C}">
      <dgm:prSet/>
      <dgm:spPr/>
      <dgm:t>
        <a:bodyPr/>
        <a:lstStyle/>
        <a:p>
          <a:endParaRPr lang="en-US"/>
        </a:p>
      </dgm:t>
    </dgm:pt>
    <dgm:pt modelId="{E385CC39-0659-4A02-ACE5-EB356D567AE9}" type="sibTrans" cxnId="{596EF1F8-B762-4692-8B26-0433BF24424C}">
      <dgm:prSet/>
      <dgm:spPr/>
      <dgm:t>
        <a:bodyPr/>
        <a:lstStyle/>
        <a:p>
          <a:endParaRPr lang="en-US"/>
        </a:p>
      </dgm:t>
    </dgm:pt>
    <dgm:pt modelId="{83C151A8-A705-4DCF-B670-E32CF5FC8F80}" type="pres">
      <dgm:prSet presAssocID="{17EEB9C0-1204-4E3E-BEFF-ED4BD10B3697}" presName="Name0" presStyleCnt="0">
        <dgm:presLayoutVars>
          <dgm:dir/>
          <dgm:resizeHandles val="exact"/>
        </dgm:presLayoutVars>
      </dgm:prSet>
      <dgm:spPr/>
    </dgm:pt>
    <dgm:pt modelId="{4B07A3DF-2ECC-4BBD-8DA3-66258DE35942}" type="pres">
      <dgm:prSet presAssocID="{3E903938-4BEE-4DE6-97BB-9D748A37067C}" presName="parTxOnly" presStyleLbl="node1" presStyleIdx="0" presStyleCnt="3" custScaleX="71102" custScaleY="136638" custLinFactNeighborX="24885" custLinFactNeighborY="-1443">
        <dgm:presLayoutVars>
          <dgm:bulletEnabled val="1"/>
        </dgm:presLayoutVars>
      </dgm:prSet>
      <dgm:spPr/>
      <dgm:t>
        <a:bodyPr/>
        <a:lstStyle/>
        <a:p>
          <a:endParaRPr lang="en-US"/>
        </a:p>
      </dgm:t>
    </dgm:pt>
    <dgm:pt modelId="{2C9961D3-3211-4A90-9519-E7F2FD8D6DE2}" type="pres">
      <dgm:prSet presAssocID="{B57F06A5-16BE-41E1-91EE-EEC40F96009F}" presName="parSpace" presStyleCnt="0"/>
      <dgm:spPr/>
    </dgm:pt>
    <dgm:pt modelId="{F08752FA-A491-4846-ABB4-A1E79DC4BAB6}" type="pres">
      <dgm:prSet presAssocID="{1A30887B-09E1-4D48-AE40-412F0DBB42E6}" presName="parTxOnly" presStyleLbl="node1" presStyleIdx="1" presStyleCnt="3" custScaleX="113509" custScaleY="136638" custLinFactNeighborX="11014" custLinFactNeighborY="-1078">
        <dgm:presLayoutVars>
          <dgm:bulletEnabled val="1"/>
        </dgm:presLayoutVars>
      </dgm:prSet>
      <dgm:spPr/>
      <dgm:t>
        <a:bodyPr/>
        <a:lstStyle/>
        <a:p>
          <a:endParaRPr lang="en-US"/>
        </a:p>
      </dgm:t>
    </dgm:pt>
    <dgm:pt modelId="{6E4CBDFC-8E08-4515-AD35-7EE69B23AA16}" type="pres">
      <dgm:prSet presAssocID="{C7158340-5719-4663-883A-EB88B889CCF8}" presName="parSpace" presStyleCnt="0"/>
      <dgm:spPr/>
    </dgm:pt>
    <dgm:pt modelId="{FCC48197-ADDC-4037-B93C-299AF370AF1C}" type="pres">
      <dgm:prSet presAssocID="{60E6C115-14DC-42FC-A36D-E56F06F53552}" presName="parTxOnly" presStyleLbl="node1" presStyleIdx="2" presStyleCnt="3" custScaleX="115561" custScaleY="136638">
        <dgm:presLayoutVars>
          <dgm:bulletEnabled val="1"/>
        </dgm:presLayoutVars>
      </dgm:prSet>
      <dgm:spPr/>
      <dgm:t>
        <a:bodyPr/>
        <a:lstStyle/>
        <a:p>
          <a:endParaRPr lang="en-US"/>
        </a:p>
      </dgm:t>
    </dgm:pt>
  </dgm:ptLst>
  <dgm:cxnLst>
    <dgm:cxn modelId="{B4091C55-BA46-4777-96EC-96B11680335E}" srcId="{17EEB9C0-1204-4E3E-BEFF-ED4BD10B3697}" destId="{3E903938-4BEE-4DE6-97BB-9D748A37067C}" srcOrd="0" destOrd="0" parTransId="{7BB5F102-ED43-42FB-848F-3CB981E480DA}" sibTransId="{B57F06A5-16BE-41E1-91EE-EEC40F96009F}"/>
    <dgm:cxn modelId="{48490BD5-D1CB-487A-82BC-2369D3A11947}" type="presOf" srcId="{3E903938-4BEE-4DE6-97BB-9D748A37067C}" destId="{4B07A3DF-2ECC-4BBD-8DA3-66258DE35942}" srcOrd="0" destOrd="0" presId="urn:microsoft.com/office/officeart/2005/8/layout/hChevron3"/>
    <dgm:cxn modelId="{596EF1F8-B762-4692-8B26-0433BF24424C}" srcId="{17EEB9C0-1204-4E3E-BEFF-ED4BD10B3697}" destId="{60E6C115-14DC-42FC-A36D-E56F06F53552}" srcOrd="2" destOrd="0" parTransId="{B8A8FD15-E63B-4184-83B5-CE4B1AB25FA2}" sibTransId="{E385CC39-0659-4A02-ACE5-EB356D567AE9}"/>
    <dgm:cxn modelId="{FE36CA15-B76D-4161-867B-CC8FDBEA764B}" type="presOf" srcId="{17EEB9C0-1204-4E3E-BEFF-ED4BD10B3697}" destId="{83C151A8-A705-4DCF-B670-E32CF5FC8F80}" srcOrd="0" destOrd="0" presId="urn:microsoft.com/office/officeart/2005/8/layout/hChevron3"/>
    <dgm:cxn modelId="{4EEC1596-99A1-4913-89D6-27720EE7E76F}" type="presOf" srcId="{60E6C115-14DC-42FC-A36D-E56F06F53552}" destId="{FCC48197-ADDC-4037-B93C-299AF370AF1C}" srcOrd="0" destOrd="0" presId="urn:microsoft.com/office/officeart/2005/8/layout/hChevron3"/>
    <dgm:cxn modelId="{01A70B94-3EEC-4998-A3BD-302B3E0FB57B}" type="presOf" srcId="{1A30887B-09E1-4D48-AE40-412F0DBB42E6}" destId="{F08752FA-A491-4846-ABB4-A1E79DC4BAB6}" srcOrd="0" destOrd="0" presId="urn:microsoft.com/office/officeart/2005/8/layout/hChevron3"/>
    <dgm:cxn modelId="{44E1A81D-113E-4CA6-BE82-473CD561CF0F}" srcId="{17EEB9C0-1204-4E3E-BEFF-ED4BD10B3697}" destId="{1A30887B-09E1-4D48-AE40-412F0DBB42E6}" srcOrd="1" destOrd="0" parTransId="{6A66098A-161F-4CD8-840F-4D9E2BAA7D6F}" sibTransId="{C7158340-5719-4663-883A-EB88B889CCF8}"/>
    <dgm:cxn modelId="{3FBBDC87-0AD8-4B57-841A-B719C546D1B2}" type="presParOf" srcId="{83C151A8-A705-4DCF-B670-E32CF5FC8F80}" destId="{4B07A3DF-2ECC-4BBD-8DA3-66258DE35942}" srcOrd="0" destOrd="0" presId="urn:microsoft.com/office/officeart/2005/8/layout/hChevron3"/>
    <dgm:cxn modelId="{4CB850F2-3DD2-47D1-B3C9-4963EC6B5753}" type="presParOf" srcId="{83C151A8-A705-4DCF-B670-E32CF5FC8F80}" destId="{2C9961D3-3211-4A90-9519-E7F2FD8D6DE2}" srcOrd="1" destOrd="0" presId="urn:microsoft.com/office/officeart/2005/8/layout/hChevron3"/>
    <dgm:cxn modelId="{CDF468B9-F4BA-4D6F-ADDC-04CECBA7CAF3}" type="presParOf" srcId="{83C151A8-A705-4DCF-B670-E32CF5FC8F80}" destId="{F08752FA-A491-4846-ABB4-A1E79DC4BAB6}" srcOrd="2" destOrd="0" presId="urn:microsoft.com/office/officeart/2005/8/layout/hChevron3"/>
    <dgm:cxn modelId="{2FCC64A1-8ACC-4F92-8516-E2599DA2BE28}" type="presParOf" srcId="{83C151A8-A705-4DCF-B670-E32CF5FC8F80}" destId="{6E4CBDFC-8E08-4515-AD35-7EE69B23AA16}" srcOrd="3" destOrd="0" presId="urn:microsoft.com/office/officeart/2005/8/layout/hChevron3"/>
    <dgm:cxn modelId="{B49D1A23-C615-4A90-BD55-623BB4FDC6BC}" type="presParOf" srcId="{83C151A8-A705-4DCF-B670-E32CF5FC8F80}" destId="{FCC48197-ADDC-4037-B93C-299AF370AF1C}" srcOrd="4"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07A3DF-2ECC-4BBD-8DA3-66258DE35942}">
      <dsp:nvSpPr>
        <dsp:cNvPr id="0" name=""/>
        <dsp:cNvSpPr/>
      </dsp:nvSpPr>
      <dsp:spPr>
        <a:xfrm>
          <a:off x="194490" y="1021768"/>
          <a:ext cx="2762775" cy="2123710"/>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018" tIns="72009" rIns="36005" bIns="72009" numCol="1" spcCol="1270" anchor="ctr" anchorCtr="0">
          <a:noAutofit/>
        </a:bodyPr>
        <a:lstStyle/>
        <a:p>
          <a:pPr lvl="0" algn="ctr" defTabSz="1200150">
            <a:lnSpc>
              <a:spcPct val="90000"/>
            </a:lnSpc>
            <a:spcBef>
              <a:spcPct val="0"/>
            </a:spcBef>
            <a:spcAft>
              <a:spcPct val="35000"/>
            </a:spcAft>
          </a:pPr>
          <a:r>
            <a:rPr lang="en-US" sz="2700" kern="1200" dirty="0" smtClean="0">
              <a:solidFill>
                <a:schemeClr val="tx1"/>
              </a:solidFill>
            </a:rPr>
            <a:t>Experts derive a decision tree from the rubric</a:t>
          </a:r>
          <a:endParaRPr lang="en-US" sz="2700" kern="1200" dirty="0"/>
        </a:p>
      </dsp:txBody>
      <dsp:txXfrm>
        <a:off x="194490" y="1021768"/>
        <a:ext cx="2231848" cy="2123710"/>
      </dsp:txXfrm>
    </dsp:sp>
    <dsp:sp modelId="{F08752FA-A491-4846-ABB4-A1E79DC4BAB6}">
      <dsp:nvSpPr>
        <dsp:cNvPr id="0" name=""/>
        <dsp:cNvSpPr/>
      </dsp:nvSpPr>
      <dsp:spPr>
        <a:xfrm>
          <a:off x="2072340" y="1027441"/>
          <a:ext cx="4410563" cy="2123710"/>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8014" tIns="72009" rIns="36005" bIns="72009" numCol="1" spcCol="1270" anchor="ctr" anchorCtr="0">
          <a:noAutofit/>
        </a:bodyPr>
        <a:lstStyle/>
        <a:p>
          <a:pPr lvl="0" algn="ctr" defTabSz="1200150">
            <a:lnSpc>
              <a:spcPct val="90000"/>
            </a:lnSpc>
            <a:spcBef>
              <a:spcPct val="0"/>
            </a:spcBef>
            <a:spcAft>
              <a:spcPct val="35000"/>
            </a:spcAft>
          </a:pPr>
          <a:r>
            <a:rPr lang="en-US" sz="2700" kern="1200" dirty="0" smtClean="0">
              <a:solidFill>
                <a:schemeClr val="tx1"/>
              </a:solidFill>
            </a:rPr>
            <a:t>Define some features based on the tree and extract them from the essays</a:t>
          </a:r>
          <a:endParaRPr lang="en-US" sz="2700" kern="1200" dirty="0"/>
        </a:p>
      </dsp:txBody>
      <dsp:txXfrm>
        <a:off x="3134195" y="1027441"/>
        <a:ext cx="2286853" cy="2123710"/>
      </dsp:txXfrm>
    </dsp:sp>
    <dsp:sp modelId="{FCC48197-ADDC-4037-B93C-299AF370AF1C}">
      <dsp:nvSpPr>
        <dsp:cNvPr id="0" name=""/>
        <dsp:cNvSpPr/>
      </dsp:nvSpPr>
      <dsp:spPr>
        <a:xfrm>
          <a:off x="5620180" y="1044196"/>
          <a:ext cx="4490297" cy="2123710"/>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8014" tIns="72009" rIns="36005" bIns="72009" numCol="1" spcCol="1270" anchor="ctr" anchorCtr="0">
          <a:noAutofit/>
        </a:bodyPr>
        <a:lstStyle/>
        <a:p>
          <a:pPr lvl="0" algn="ctr" defTabSz="1200150">
            <a:lnSpc>
              <a:spcPct val="90000"/>
            </a:lnSpc>
            <a:spcBef>
              <a:spcPct val="0"/>
            </a:spcBef>
            <a:spcAft>
              <a:spcPct val="35000"/>
            </a:spcAft>
          </a:pPr>
          <a:r>
            <a:rPr lang="en-US" sz="2700" kern="1200" dirty="0" smtClean="0">
              <a:solidFill>
                <a:schemeClr val="tx1"/>
              </a:solidFill>
            </a:rPr>
            <a:t>Perform supervised machine learning using extracted features</a:t>
          </a:r>
          <a:endParaRPr lang="en-US" sz="2700" kern="1200" dirty="0"/>
        </a:p>
      </dsp:txBody>
      <dsp:txXfrm>
        <a:off x="6682035" y="1044196"/>
        <a:ext cx="2366587" cy="2123710"/>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7282" name="Rectangle 2"/>
          <p:cNvSpPr>
            <a:spLocks noGrp="1" noChangeArrowheads="1"/>
          </p:cNvSpPr>
          <p:nvPr>
            <p:ph type="hdr" sz="quarter"/>
          </p:nvPr>
        </p:nvSpPr>
        <p:spPr bwMode="auto">
          <a:xfrm>
            <a:off x="0" y="0"/>
            <a:ext cx="2967038" cy="469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ahoma" charset="0"/>
                <a:ea typeface="+mn-ea"/>
                <a:cs typeface="+mn-cs"/>
              </a:defRPr>
            </a:lvl1pPr>
          </a:lstStyle>
          <a:p>
            <a:pPr>
              <a:defRPr/>
            </a:pPr>
            <a:endParaRPr lang="en-US"/>
          </a:p>
        </p:txBody>
      </p:sp>
      <p:sp>
        <p:nvSpPr>
          <p:cNvPr id="97283" name="Rectangle 3"/>
          <p:cNvSpPr>
            <a:spLocks noGrp="1" noChangeArrowheads="1"/>
          </p:cNvSpPr>
          <p:nvPr>
            <p:ph type="dt" sz="quarter" idx="1"/>
          </p:nvPr>
        </p:nvSpPr>
        <p:spPr bwMode="auto">
          <a:xfrm>
            <a:off x="3878263" y="0"/>
            <a:ext cx="2967037" cy="469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ahoma" charset="0"/>
                <a:ea typeface="+mn-ea"/>
                <a:cs typeface="+mn-cs"/>
              </a:defRPr>
            </a:lvl1pPr>
          </a:lstStyle>
          <a:p>
            <a:pPr>
              <a:defRPr/>
            </a:pPr>
            <a:endParaRPr lang="en-US"/>
          </a:p>
        </p:txBody>
      </p:sp>
      <p:sp>
        <p:nvSpPr>
          <p:cNvPr id="97284" name="Rectangle 4"/>
          <p:cNvSpPr>
            <a:spLocks noGrp="1" noChangeArrowheads="1"/>
          </p:cNvSpPr>
          <p:nvPr>
            <p:ph type="ftr" sz="quarter" idx="2"/>
          </p:nvPr>
        </p:nvSpPr>
        <p:spPr bwMode="auto">
          <a:xfrm>
            <a:off x="0" y="8926513"/>
            <a:ext cx="2967038" cy="469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ahoma" charset="0"/>
                <a:ea typeface="+mn-ea"/>
                <a:cs typeface="+mn-cs"/>
              </a:defRPr>
            </a:lvl1pPr>
          </a:lstStyle>
          <a:p>
            <a:pPr>
              <a:defRPr/>
            </a:pPr>
            <a:endParaRPr lang="en-US"/>
          </a:p>
        </p:txBody>
      </p:sp>
      <p:sp>
        <p:nvSpPr>
          <p:cNvPr id="97285" name="Rectangle 5"/>
          <p:cNvSpPr>
            <a:spLocks noGrp="1" noChangeArrowheads="1"/>
          </p:cNvSpPr>
          <p:nvPr>
            <p:ph type="sldNum" sz="quarter" idx="3"/>
          </p:nvPr>
        </p:nvSpPr>
        <p:spPr bwMode="auto">
          <a:xfrm>
            <a:off x="3878263" y="8926513"/>
            <a:ext cx="2967037" cy="469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ahoma" charset="0"/>
              </a:defRPr>
            </a:lvl1pPr>
          </a:lstStyle>
          <a:p>
            <a:fld id="{8A029216-D615-3945-A1F3-D96FC886DA62}" type="slidenum">
              <a:rPr lang="en-US"/>
              <a:pPr/>
              <a:t>‹#›</a:t>
            </a:fld>
            <a:endParaRPr lang="en-US"/>
          </a:p>
        </p:txBody>
      </p:sp>
    </p:spTree>
    <p:extLst>
      <p:ext uri="{BB962C8B-B14F-4D97-AF65-F5344CB8AC3E}">
        <p14:creationId xmlns:p14="http://schemas.microsoft.com/office/powerpoint/2010/main" val="325172630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0834" name="Rectangle 2"/>
          <p:cNvSpPr>
            <a:spLocks noGrp="1" noChangeArrowheads="1"/>
          </p:cNvSpPr>
          <p:nvPr>
            <p:ph type="hdr" sz="quarter"/>
          </p:nvPr>
        </p:nvSpPr>
        <p:spPr bwMode="auto">
          <a:xfrm>
            <a:off x="0" y="0"/>
            <a:ext cx="2967038" cy="469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mn-ea"/>
                <a:cs typeface="+mn-cs"/>
              </a:defRPr>
            </a:lvl1pPr>
          </a:lstStyle>
          <a:p>
            <a:pPr>
              <a:defRPr/>
            </a:pPr>
            <a:endParaRPr lang="en-US"/>
          </a:p>
        </p:txBody>
      </p:sp>
      <p:sp>
        <p:nvSpPr>
          <p:cNvPr id="120835" name="Rectangle 3"/>
          <p:cNvSpPr>
            <a:spLocks noGrp="1" noChangeArrowheads="1"/>
          </p:cNvSpPr>
          <p:nvPr>
            <p:ph type="dt" idx="1"/>
          </p:nvPr>
        </p:nvSpPr>
        <p:spPr bwMode="auto">
          <a:xfrm>
            <a:off x="3878263" y="0"/>
            <a:ext cx="2967037" cy="4699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mn-ea"/>
                <a:cs typeface="+mn-cs"/>
              </a:defRPr>
            </a:lvl1pPr>
          </a:lstStyle>
          <a:p>
            <a:pPr>
              <a:defRPr/>
            </a:pPr>
            <a:endParaRPr lang="en-US"/>
          </a:p>
        </p:txBody>
      </p:sp>
      <p:sp>
        <p:nvSpPr>
          <p:cNvPr id="15364" name="Rectangle 4"/>
          <p:cNvSpPr>
            <a:spLocks noGrp="1" noRot="1" noChangeAspect="1" noChangeArrowheads="1" noTextEdit="1"/>
          </p:cNvSpPr>
          <p:nvPr>
            <p:ph type="sldImg" idx="2"/>
          </p:nvPr>
        </p:nvSpPr>
        <p:spPr bwMode="auto">
          <a:xfrm>
            <a:off x="290513" y="704850"/>
            <a:ext cx="6264275" cy="35242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20837" name="Rectangle 5"/>
          <p:cNvSpPr>
            <a:spLocks noGrp="1" noChangeArrowheads="1"/>
          </p:cNvSpPr>
          <p:nvPr>
            <p:ph type="body" sz="quarter" idx="3"/>
          </p:nvPr>
        </p:nvSpPr>
        <p:spPr bwMode="auto">
          <a:xfrm>
            <a:off x="912813" y="4464050"/>
            <a:ext cx="5019675" cy="42275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0838" name="Rectangle 6"/>
          <p:cNvSpPr>
            <a:spLocks noGrp="1" noChangeArrowheads="1"/>
          </p:cNvSpPr>
          <p:nvPr>
            <p:ph type="ftr" sz="quarter" idx="4"/>
          </p:nvPr>
        </p:nvSpPr>
        <p:spPr bwMode="auto">
          <a:xfrm>
            <a:off x="0" y="8926513"/>
            <a:ext cx="2967038" cy="469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mn-ea"/>
                <a:cs typeface="+mn-cs"/>
              </a:defRPr>
            </a:lvl1pPr>
          </a:lstStyle>
          <a:p>
            <a:pPr>
              <a:defRPr/>
            </a:pPr>
            <a:endParaRPr lang="en-US"/>
          </a:p>
        </p:txBody>
      </p:sp>
      <p:sp>
        <p:nvSpPr>
          <p:cNvPr id="120839" name="Rectangle 7"/>
          <p:cNvSpPr>
            <a:spLocks noGrp="1" noChangeArrowheads="1"/>
          </p:cNvSpPr>
          <p:nvPr>
            <p:ph type="sldNum" sz="quarter" idx="5"/>
          </p:nvPr>
        </p:nvSpPr>
        <p:spPr bwMode="auto">
          <a:xfrm>
            <a:off x="3878263" y="8926513"/>
            <a:ext cx="2967037" cy="469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3EB9031F-EB71-7642-8F3C-6FDC1408CB92}" type="slidenum">
              <a:rPr lang="en-US"/>
              <a:pPr/>
              <a:t>‹#›</a:t>
            </a:fld>
            <a:endParaRPr lang="en-US"/>
          </a:p>
        </p:txBody>
      </p:sp>
    </p:spTree>
    <p:extLst>
      <p:ext uri="{BB962C8B-B14F-4D97-AF65-F5344CB8AC3E}">
        <p14:creationId xmlns:p14="http://schemas.microsoft.com/office/powerpoint/2010/main" val="37862732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Arial" pitchFamily="-65" charset="0"/>
        <a:ea typeface="ＭＳ Ｐゴシック" pitchFamily="-65" charset="-128"/>
        <a:cs typeface="ＭＳ Ｐゴシック" pitchFamily="-65" charset="-128"/>
      </a:defRPr>
    </a:lvl1pPr>
    <a:lvl2pPr marL="457200" algn="l" rtl="0" eaLnBrk="0" fontAlgn="base" hangingPunct="0">
      <a:spcBef>
        <a:spcPct val="30000"/>
      </a:spcBef>
      <a:spcAft>
        <a:spcPct val="0"/>
      </a:spcAft>
      <a:defRPr kumimoji="1" sz="1200" kern="1200">
        <a:solidFill>
          <a:schemeClr val="tx1"/>
        </a:solidFill>
        <a:latin typeface="Arial" pitchFamily="-65" charset="0"/>
        <a:ea typeface="ＭＳ Ｐゴシック" pitchFamily="-65" charset="-128"/>
        <a:cs typeface="+mn-cs"/>
      </a:defRPr>
    </a:lvl2pPr>
    <a:lvl3pPr marL="914400" algn="l" rtl="0" eaLnBrk="0" fontAlgn="base" hangingPunct="0">
      <a:spcBef>
        <a:spcPct val="30000"/>
      </a:spcBef>
      <a:spcAft>
        <a:spcPct val="0"/>
      </a:spcAft>
      <a:defRPr kumimoji="1" sz="1200" kern="1200">
        <a:solidFill>
          <a:schemeClr val="tx1"/>
        </a:solidFill>
        <a:latin typeface="Arial" pitchFamily="-65" charset="0"/>
        <a:ea typeface="ＭＳ Ｐゴシック" pitchFamily="-65" charset="-128"/>
        <a:cs typeface="+mn-cs"/>
      </a:defRPr>
    </a:lvl3pPr>
    <a:lvl4pPr marL="1371600" algn="l" rtl="0" eaLnBrk="0" fontAlgn="base" hangingPunct="0">
      <a:spcBef>
        <a:spcPct val="30000"/>
      </a:spcBef>
      <a:spcAft>
        <a:spcPct val="0"/>
      </a:spcAft>
      <a:defRPr kumimoji="1" sz="1200" kern="1200">
        <a:solidFill>
          <a:schemeClr val="tx1"/>
        </a:solidFill>
        <a:latin typeface="Arial" pitchFamily="-65" charset="0"/>
        <a:ea typeface="ＭＳ Ｐゴシック" pitchFamily="-65" charset="-128"/>
        <a:cs typeface="+mn-cs"/>
      </a:defRPr>
    </a:lvl4pPr>
    <a:lvl5pPr marL="1828800" algn="l" rtl="0" eaLnBrk="0" fontAlgn="base" hangingPunct="0">
      <a:spcBef>
        <a:spcPct val="30000"/>
      </a:spcBef>
      <a:spcAft>
        <a:spcPct val="0"/>
      </a:spcAft>
      <a:defRPr kumimoji="1" sz="1200" kern="1200">
        <a:solidFill>
          <a:schemeClr val="tx1"/>
        </a:solidFill>
        <a:latin typeface="Arial" pitchFamily="-65" charset="0"/>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Lucida Sans" charset="0"/>
                <a:ea typeface="ＭＳ Ｐゴシック" charset="0"/>
                <a:cs typeface="ＭＳ Ｐゴシック" charset="0"/>
              </a:defRPr>
            </a:lvl1pPr>
            <a:lvl2pPr marL="37931725" indent="-37474525" eaLnBrk="0" hangingPunct="0">
              <a:defRPr sz="2400">
                <a:solidFill>
                  <a:schemeClr val="tx1"/>
                </a:solidFill>
                <a:latin typeface="Lucida Sans" charset="0"/>
                <a:ea typeface="ＭＳ Ｐゴシック" charset="0"/>
              </a:defRPr>
            </a:lvl2pPr>
            <a:lvl3pPr eaLnBrk="0" hangingPunct="0">
              <a:defRPr sz="2400">
                <a:solidFill>
                  <a:schemeClr val="tx1"/>
                </a:solidFill>
                <a:latin typeface="Lucida Sans" charset="0"/>
                <a:ea typeface="ＭＳ Ｐゴシック" charset="0"/>
              </a:defRPr>
            </a:lvl3pPr>
            <a:lvl4pPr eaLnBrk="0" hangingPunct="0">
              <a:defRPr sz="2400">
                <a:solidFill>
                  <a:schemeClr val="tx1"/>
                </a:solidFill>
                <a:latin typeface="Lucida Sans" charset="0"/>
                <a:ea typeface="ＭＳ Ｐゴシック" charset="0"/>
              </a:defRPr>
            </a:lvl4pPr>
            <a:lvl5pPr eaLnBrk="0" hangingPunct="0">
              <a:defRPr sz="2400">
                <a:solidFill>
                  <a:schemeClr val="tx1"/>
                </a:solidFill>
                <a:latin typeface="Lucida Sans" charset="0"/>
                <a:ea typeface="ＭＳ Ｐゴシック" charset="0"/>
              </a:defRPr>
            </a:lvl5pPr>
            <a:lvl6pPr marL="457200" eaLnBrk="0" fontAlgn="base" hangingPunct="0">
              <a:spcBef>
                <a:spcPct val="0"/>
              </a:spcBef>
              <a:spcAft>
                <a:spcPct val="0"/>
              </a:spcAft>
              <a:defRPr sz="2400">
                <a:solidFill>
                  <a:schemeClr val="tx1"/>
                </a:solidFill>
                <a:latin typeface="Lucida Sans" charset="0"/>
                <a:ea typeface="ＭＳ Ｐゴシック" charset="0"/>
              </a:defRPr>
            </a:lvl6pPr>
            <a:lvl7pPr marL="914400" eaLnBrk="0" fontAlgn="base" hangingPunct="0">
              <a:spcBef>
                <a:spcPct val="0"/>
              </a:spcBef>
              <a:spcAft>
                <a:spcPct val="0"/>
              </a:spcAft>
              <a:defRPr sz="2400">
                <a:solidFill>
                  <a:schemeClr val="tx1"/>
                </a:solidFill>
                <a:latin typeface="Lucida Sans" charset="0"/>
                <a:ea typeface="ＭＳ Ｐゴシック" charset="0"/>
              </a:defRPr>
            </a:lvl7pPr>
            <a:lvl8pPr marL="1371600" eaLnBrk="0" fontAlgn="base" hangingPunct="0">
              <a:spcBef>
                <a:spcPct val="0"/>
              </a:spcBef>
              <a:spcAft>
                <a:spcPct val="0"/>
              </a:spcAft>
              <a:defRPr sz="2400">
                <a:solidFill>
                  <a:schemeClr val="tx1"/>
                </a:solidFill>
                <a:latin typeface="Lucida Sans" charset="0"/>
                <a:ea typeface="ＭＳ Ｐゴシック" charset="0"/>
              </a:defRPr>
            </a:lvl8pPr>
            <a:lvl9pPr marL="1828800" eaLnBrk="0" fontAlgn="base" hangingPunct="0">
              <a:spcBef>
                <a:spcPct val="0"/>
              </a:spcBef>
              <a:spcAft>
                <a:spcPct val="0"/>
              </a:spcAft>
              <a:defRPr sz="2400">
                <a:solidFill>
                  <a:schemeClr val="tx1"/>
                </a:solidFill>
                <a:latin typeface="Lucida Sans" charset="0"/>
                <a:ea typeface="ＭＳ Ｐゴシック" charset="0"/>
              </a:defRPr>
            </a:lvl9pPr>
          </a:lstStyle>
          <a:p>
            <a:pPr eaLnBrk="1" hangingPunct="1"/>
            <a:fld id="{E69DF897-5E92-F241-9A21-E64EA536231D}" type="slidenum">
              <a:rPr lang="en-US" sz="1200"/>
              <a:pPr eaLnBrk="1" hangingPunct="1"/>
              <a:t>1</a:t>
            </a:fld>
            <a:endParaRPr lang="en-US" sz="1200"/>
          </a:p>
        </p:txBody>
      </p:sp>
      <p:sp>
        <p:nvSpPr>
          <p:cNvPr id="17411" name="Rectangle 2"/>
          <p:cNvSpPr>
            <a:spLocks noGrp="1" noRot="1" noChangeAspect="1" noChangeArrowheads="1" noTextEdit="1"/>
          </p:cNvSpPr>
          <p:nvPr>
            <p:ph type="sldImg"/>
          </p:nvPr>
        </p:nvSpPr>
        <p:spPr>
          <a:xfrm>
            <a:off x="290513" y="704850"/>
            <a:ext cx="6264275" cy="3524250"/>
          </a:xfrm>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Arial" charset="0"/>
              <a:ea typeface="ＭＳ Ｐゴシック" charset="0"/>
              <a:cs typeface="ＭＳ Ｐゴシック" charset="0"/>
            </a:endParaRPr>
          </a:p>
        </p:txBody>
      </p:sp>
    </p:spTree>
    <p:extLst>
      <p:ext uri="{BB962C8B-B14F-4D97-AF65-F5344CB8AC3E}">
        <p14:creationId xmlns:p14="http://schemas.microsoft.com/office/powerpoint/2010/main" val="37931040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90513" y="704850"/>
            <a:ext cx="6264275" cy="352425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0B51E9B-AB21-4089-8AD0-C7D535233069}"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15314233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B9031F-EB71-7642-8F3C-6FDC1408CB92}" type="slidenum">
              <a:rPr lang="en-US" smtClean="0"/>
              <a:pPr/>
              <a:t>4</a:t>
            </a:fld>
            <a:endParaRPr lang="en-US"/>
          </a:p>
        </p:txBody>
      </p:sp>
    </p:spTree>
    <p:extLst>
      <p:ext uri="{BB962C8B-B14F-4D97-AF65-F5344CB8AC3E}">
        <p14:creationId xmlns:p14="http://schemas.microsoft.com/office/powerpoint/2010/main" val="12143832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B9031F-EB71-7642-8F3C-6FDC1408CB92}" type="slidenum">
              <a:rPr lang="en-US" smtClean="0"/>
              <a:pPr/>
              <a:t>5</a:t>
            </a:fld>
            <a:endParaRPr lang="en-US"/>
          </a:p>
        </p:txBody>
      </p:sp>
    </p:spTree>
    <p:extLst>
      <p:ext uri="{BB962C8B-B14F-4D97-AF65-F5344CB8AC3E}">
        <p14:creationId xmlns:p14="http://schemas.microsoft.com/office/powerpoint/2010/main" val="1214383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rgbClr val="009900"/>
                </a:solidFill>
                <a:latin typeface="Tahoma" pitchFamily="84" charset="0"/>
              </a:defRPr>
            </a:lvl1pPr>
            <a:lvl2pPr marL="742950" indent="-285750" eaLnBrk="0" hangingPunct="0">
              <a:defRPr sz="1600">
                <a:solidFill>
                  <a:srgbClr val="009900"/>
                </a:solidFill>
                <a:latin typeface="Tahoma" pitchFamily="84" charset="0"/>
              </a:defRPr>
            </a:lvl2pPr>
            <a:lvl3pPr marL="1143000" indent="-228600" eaLnBrk="0" hangingPunct="0">
              <a:defRPr sz="1600">
                <a:solidFill>
                  <a:srgbClr val="009900"/>
                </a:solidFill>
                <a:latin typeface="Tahoma" pitchFamily="84" charset="0"/>
              </a:defRPr>
            </a:lvl3pPr>
            <a:lvl4pPr marL="1600200" indent="-228600" eaLnBrk="0" hangingPunct="0">
              <a:defRPr sz="1600">
                <a:solidFill>
                  <a:srgbClr val="009900"/>
                </a:solidFill>
                <a:latin typeface="Tahoma" pitchFamily="84" charset="0"/>
              </a:defRPr>
            </a:lvl4pPr>
            <a:lvl5pPr marL="2057400" indent="-228600" eaLnBrk="0" hangingPunct="0">
              <a:defRPr sz="1600">
                <a:solidFill>
                  <a:srgbClr val="009900"/>
                </a:solidFill>
                <a:latin typeface="Tahoma" pitchFamily="84" charset="0"/>
              </a:defRPr>
            </a:lvl5pPr>
            <a:lvl6pPr marL="2514600" indent="-228600" eaLnBrk="0" fontAlgn="base" hangingPunct="0">
              <a:spcBef>
                <a:spcPct val="0"/>
              </a:spcBef>
              <a:spcAft>
                <a:spcPct val="0"/>
              </a:spcAft>
              <a:defRPr sz="1600">
                <a:solidFill>
                  <a:srgbClr val="009900"/>
                </a:solidFill>
                <a:latin typeface="Tahoma" pitchFamily="84" charset="0"/>
              </a:defRPr>
            </a:lvl6pPr>
            <a:lvl7pPr marL="2971800" indent="-228600" eaLnBrk="0" fontAlgn="base" hangingPunct="0">
              <a:spcBef>
                <a:spcPct val="0"/>
              </a:spcBef>
              <a:spcAft>
                <a:spcPct val="0"/>
              </a:spcAft>
              <a:defRPr sz="1600">
                <a:solidFill>
                  <a:srgbClr val="009900"/>
                </a:solidFill>
                <a:latin typeface="Tahoma" pitchFamily="84" charset="0"/>
              </a:defRPr>
            </a:lvl7pPr>
            <a:lvl8pPr marL="3429000" indent="-228600" eaLnBrk="0" fontAlgn="base" hangingPunct="0">
              <a:spcBef>
                <a:spcPct val="0"/>
              </a:spcBef>
              <a:spcAft>
                <a:spcPct val="0"/>
              </a:spcAft>
              <a:defRPr sz="1600">
                <a:solidFill>
                  <a:srgbClr val="009900"/>
                </a:solidFill>
                <a:latin typeface="Tahoma" pitchFamily="84" charset="0"/>
              </a:defRPr>
            </a:lvl8pPr>
            <a:lvl9pPr marL="3886200" indent="-228600" eaLnBrk="0" fontAlgn="base" hangingPunct="0">
              <a:spcBef>
                <a:spcPct val="0"/>
              </a:spcBef>
              <a:spcAft>
                <a:spcPct val="0"/>
              </a:spcAft>
              <a:defRPr sz="1600">
                <a:solidFill>
                  <a:srgbClr val="009900"/>
                </a:solidFill>
                <a:latin typeface="Tahoma" pitchFamily="84" charset="0"/>
              </a:defRPr>
            </a:lvl9pPr>
          </a:lstStyle>
          <a:p>
            <a:pPr eaLnBrk="1" hangingPunct="1"/>
            <a:fld id="{72AC9762-55CB-496D-9C99-9B672F66F862}" type="slidenum">
              <a:rPr lang="en-US" sz="1200">
                <a:solidFill>
                  <a:schemeClr val="tx1"/>
                </a:solidFill>
                <a:latin typeface="Times New Roman" pitchFamily="84" charset="0"/>
              </a:rPr>
              <a:pPr eaLnBrk="1" hangingPunct="1"/>
              <a:t>9</a:t>
            </a:fld>
            <a:endParaRPr lang="en-US" sz="1200">
              <a:solidFill>
                <a:schemeClr val="tx1"/>
              </a:solidFill>
              <a:latin typeface="Times New Roman" pitchFamily="84" charset="0"/>
            </a:endParaRPr>
          </a:p>
        </p:txBody>
      </p:sp>
      <p:sp>
        <p:nvSpPr>
          <p:cNvPr id="43011" name="Rectangle 2"/>
          <p:cNvSpPr>
            <a:spLocks noGrp="1" noRot="1" noChangeAspect="1" noChangeArrowheads="1" noTextEdit="1"/>
          </p:cNvSpPr>
          <p:nvPr>
            <p:ph type="sldImg"/>
          </p:nvPr>
        </p:nvSpPr>
        <p:spPr>
          <a:solidFill>
            <a:srgbClr val="FFFFFF"/>
          </a:solidFill>
          <a:ln/>
        </p:spPr>
      </p:sp>
      <p:sp>
        <p:nvSpPr>
          <p:cNvPr id="4301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smtClean="0"/>
          </a:p>
        </p:txBody>
      </p:sp>
    </p:spTree>
    <p:extLst>
      <p:ext uri="{BB962C8B-B14F-4D97-AF65-F5344CB8AC3E}">
        <p14:creationId xmlns:p14="http://schemas.microsoft.com/office/powerpoint/2010/main" val="4016252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rgbClr val="009900"/>
                </a:solidFill>
                <a:latin typeface="Tahoma" pitchFamily="84" charset="0"/>
              </a:defRPr>
            </a:lvl1pPr>
            <a:lvl2pPr marL="742950" indent="-285750" eaLnBrk="0" hangingPunct="0">
              <a:defRPr sz="1600">
                <a:solidFill>
                  <a:srgbClr val="009900"/>
                </a:solidFill>
                <a:latin typeface="Tahoma" pitchFamily="84" charset="0"/>
              </a:defRPr>
            </a:lvl2pPr>
            <a:lvl3pPr marL="1143000" indent="-228600" eaLnBrk="0" hangingPunct="0">
              <a:defRPr sz="1600">
                <a:solidFill>
                  <a:srgbClr val="009900"/>
                </a:solidFill>
                <a:latin typeface="Tahoma" pitchFamily="84" charset="0"/>
              </a:defRPr>
            </a:lvl3pPr>
            <a:lvl4pPr marL="1600200" indent="-228600" eaLnBrk="0" hangingPunct="0">
              <a:defRPr sz="1600">
                <a:solidFill>
                  <a:srgbClr val="009900"/>
                </a:solidFill>
                <a:latin typeface="Tahoma" pitchFamily="84" charset="0"/>
              </a:defRPr>
            </a:lvl4pPr>
            <a:lvl5pPr marL="2057400" indent="-228600" eaLnBrk="0" hangingPunct="0">
              <a:defRPr sz="1600">
                <a:solidFill>
                  <a:srgbClr val="009900"/>
                </a:solidFill>
                <a:latin typeface="Tahoma" pitchFamily="84" charset="0"/>
              </a:defRPr>
            </a:lvl5pPr>
            <a:lvl6pPr marL="2514600" indent="-228600" eaLnBrk="0" fontAlgn="base" hangingPunct="0">
              <a:spcBef>
                <a:spcPct val="0"/>
              </a:spcBef>
              <a:spcAft>
                <a:spcPct val="0"/>
              </a:spcAft>
              <a:defRPr sz="1600">
                <a:solidFill>
                  <a:srgbClr val="009900"/>
                </a:solidFill>
                <a:latin typeface="Tahoma" pitchFamily="84" charset="0"/>
              </a:defRPr>
            </a:lvl6pPr>
            <a:lvl7pPr marL="2971800" indent="-228600" eaLnBrk="0" fontAlgn="base" hangingPunct="0">
              <a:spcBef>
                <a:spcPct val="0"/>
              </a:spcBef>
              <a:spcAft>
                <a:spcPct val="0"/>
              </a:spcAft>
              <a:defRPr sz="1600">
                <a:solidFill>
                  <a:srgbClr val="009900"/>
                </a:solidFill>
                <a:latin typeface="Tahoma" pitchFamily="84" charset="0"/>
              </a:defRPr>
            </a:lvl7pPr>
            <a:lvl8pPr marL="3429000" indent="-228600" eaLnBrk="0" fontAlgn="base" hangingPunct="0">
              <a:spcBef>
                <a:spcPct val="0"/>
              </a:spcBef>
              <a:spcAft>
                <a:spcPct val="0"/>
              </a:spcAft>
              <a:defRPr sz="1600">
                <a:solidFill>
                  <a:srgbClr val="009900"/>
                </a:solidFill>
                <a:latin typeface="Tahoma" pitchFamily="84" charset="0"/>
              </a:defRPr>
            </a:lvl8pPr>
            <a:lvl9pPr marL="3886200" indent="-228600" eaLnBrk="0" fontAlgn="base" hangingPunct="0">
              <a:spcBef>
                <a:spcPct val="0"/>
              </a:spcBef>
              <a:spcAft>
                <a:spcPct val="0"/>
              </a:spcAft>
              <a:defRPr sz="1600">
                <a:solidFill>
                  <a:srgbClr val="009900"/>
                </a:solidFill>
                <a:latin typeface="Tahoma" pitchFamily="84" charset="0"/>
              </a:defRPr>
            </a:lvl9pPr>
          </a:lstStyle>
          <a:p>
            <a:pPr eaLnBrk="1" hangingPunct="1"/>
            <a:fld id="{BFF6D00F-DAC7-463B-901D-F5D4145D6EFB}" type="slidenum">
              <a:rPr lang="en-US" sz="1200">
                <a:solidFill>
                  <a:schemeClr val="tx1"/>
                </a:solidFill>
                <a:latin typeface="Times New Roman" pitchFamily="84" charset="0"/>
              </a:rPr>
              <a:pPr eaLnBrk="1" hangingPunct="1"/>
              <a:t>10</a:t>
            </a:fld>
            <a:endParaRPr lang="en-US" sz="1200">
              <a:solidFill>
                <a:schemeClr val="tx1"/>
              </a:solidFill>
              <a:latin typeface="Times New Roman" pitchFamily="84" charset="0"/>
            </a:endParaRPr>
          </a:p>
        </p:txBody>
      </p:sp>
      <p:sp>
        <p:nvSpPr>
          <p:cNvPr id="44035" name="Rectangle 2"/>
          <p:cNvSpPr>
            <a:spLocks noGrp="1" noRot="1" noChangeAspect="1" noChangeArrowheads="1" noTextEdit="1"/>
          </p:cNvSpPr>
          <p:nvPr>
            <p:ph type="sldImg"/>
          </p:nvPr>
        </p:nvSpPr>
        <p:spPr>
          <a:solidFill>
            <a:srgbClr val="FFFFFF"/>
          </a:solidFill>
          <a:ln/>
        </p:spPr>
      </p:sp>
      <p:sp>
        <p:nvSpPr>
          <p:cNvPr id="4403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smtClean="0"/>
          </a:p>
        </p:txBody>
      </p:sp>
    </p:spTree>
    <p:extLst>
      <p:ext uri="{BB962C8B-B14F-4D97-AF65-F5344CB8AC3E}">
        <p14:creationId xmlns:p14="http://schemas.microsoft.com/office/powerpoint/2010/main" val="15710096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B9031F-EB71-7642-8F3C-6FDC1408CB92}" type="slidenum">
              <a:rPr lang="en-US" smtClean="0"/>
              <a:pPr/>
              <a:t>11</a:t>
            </a:fld>
            <a:endParaRPr lang="en-US"/>
          </a:p>
        </p:txBody>
      </p:sp>
    </p:spTree>
    <p:extLst>
      <p:ext uri="{BB962C8B-B14F-4D97-AF65-F5344CB8AC3E}">
        <p14:creationId xmlns:p14="http://schemas.microsoft.com/office/powerpoint/2010/main" val="7560352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8613"/>
            <a:ext cx="7772400" cy="11017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AE8E5E4-1F92-492D-BC58-F069F2C31866}" type="datetimeFigureOut">
              <a:rPr lang="en-US" smtClean="0"/>
              <a:t>9/28/17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9581CF-41E0-4E9F-AAE8-29971B0FD918}" type="slidenum">
              <a:rPr lang="en-US" smtClean="0"/>
              <a:t>‹#›</a:t>
            </a:fld>
            <a:endParaRPr lang="en-US"/>
          </a:p>
        </p:txBody>
      </p:sp>
    </p:spTree>
    <p:extLst>
      <p:ext uri="{BB962C8B-B14F-4D97-AF65-F5344CB8AC3E}">
        <p14:creationId xmlns:p14="http://schemas.microsoft.com/office/powerpoint/2010/main" val="4099338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E8E5E4-1F92-492D-BC58-F069F2C31866}" type="datetimeFigureOut">
              <a:rPr lang="en-US" smtClean="0"/>
              <a:t>9/28/17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9581CF-41E0-4E9F-AAE8-29971B0FD918}" type="slidenum">
              <a:rPr lang="en-US" smtClean="0"/>
              <a:t>‹#›</a:t>
            </a:fld>
            <a:endParaRPr lang="en-US"/>
          </a:p>
        </p:txBody>
      </p:sp>
    </p:spTree>
    <p:extLst>
      <p:ext uri="{BB962C8B-B14F-4D97-AF65-F5344CB8AC3E}">
        <p14:creationId xmlns:p14="http://schemas.microsoft.com/office/powerpoint/2010/main" val="1193422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43878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6375"/>
            <a:ext cx="6019800" cy="4387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E8E5E4-1F92-492D-BC58-F069F2C31866}" type="datetimeFigureOut">
              <a:rPr lang="en-US" smtClean="0"/>
              <a:t>9/28/17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9581CF-41E0-4E9F-AAE8-29971B0FD918}" type="slidenum">
              <a:rPr lang="en-US" smtClean="0"/>
              <a:t>‹#›</a:t>
            </a:fld>
            <a:endParaRPr lang="en-US"/>
          </a:p>
        </p:txBody>
      </p:sp>
    </p:spTree>
    <p:extLst>
      <p:ext uri="{BB962C8B-B14F-4D97-AF65-F5344CB8AC3E}">
        <p14:creationId xmlns:p14="http://schemas.microsoft.com/office/powerpoint/2010/main" val="26286451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0387509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04800" y="1253728"/>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04800" y="1733550"/>
            <a:ext cx="4040188" cy="2971800"/>
          </a:xfrm>
        </p:spPr>
        <p:txBody>
          <a:bodyPr/>
          <a:lstStyle>
            <a:lvl1pPr>
              <a:defRPr sz="2400"/>
            </a:lvl1pPr>
            <a:lvl2pPr>
              <a:defRPr sz="20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92626" y="1253728"/>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92626" y="1733550"/>
            <a:ext cx="4041775" cy="2971800"/>
          </a:xfrm>
        </p:spPr>
        <p:txBody>
          <a:bodyPr/>
          <a:lstStyle>
            <a:lvl1pPr>
              <a:defRPr sz="2400"/>
            </a:lvl1pPr>
            <a:lvl2pPr>
              <a:defRPr sz="2000"/>
            </a:lvl2pPr>
            <a:lvl3pPr>
              <a:defRPr sz="20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Rectangle 2"/>
          <p:cNvSpPr>
            <a:spLocks noChangeArrowheads="1"/>
          </p:cNvSpPr>
          <p:nvPr userDrawn="1"/>
        </p:nvSpPr>
        <p:spPr bwMode="auto">
          <a:xfrm rot="5400000">
            <a:off x="-2548893" y="2548891"/>
            <a:ext cx="5143501" cy="45719"/>
          </a:xfrm>
          <a:prstGeom prst="rect">
            <a:avLst/>
          </a:prstGeom>
          <a:solidFill>
            <a:srgbClr val="A40508"/>
          </a:solidFill>
          <a:ln w="9525">
            <a:solidFill>
              <a:srgbClr val="A4001D"/>
            </a:solidFill>
            <a:miter lim="800000"/>
            <a:headEnd/>
            <a:tailEnd/>
          </a:ln>
          <a:effectLst/>
        </p:spPr>
        <p:txBody>
          <a:bodyPr wrap="none" anchor="ctr"/>
          <a:lstStyle/>
          <a:p>
            <a:pPr algn="ctr">
              <a:defRPr/>
            </a:pPr>
            <a:endParaRPr lang="en-US">
              <a:solidFill>
                <a:srgbClr val="A50021"/>
              </a:solidFill>
              <a:ea typeface="+mn-ea"/>
              <a:cs typeface="+mn-cs"/>
            </a:endParaRPr>
          </a:p>
        </p:txBody>
      </p:sp>
      <p:sp>
        <p:nvSpPr>
          <p:cNvPr id="11" name="Title 1"/>
          <p:cNvSpPr>
            <a:spLocks noGrp="1"/>
          </p:cNvSpPr>
          <p:nvPr>
            <p:ph type="title"/>
          </p:nvPr>
        </p:nvSpPr>
        <p:spPr>
          <a:xfrm>
            <a:off x="1371600" y="381000"/>
            <a:ext cx="7467600" cy="742950"/>
          </a:xfrm>
        </p:spPr>
        <p:txBody>
          <a:bodyPr/>
          <a:lstStyle/>
          <a:p>
            <a:r>
              <a:rPr lang="en-US" smtClean="0"/>
              <a:t>Click to edit Master title style</a:t>
            </a:r>
            <a:endParaRPr lang="en-US" dirty="0"/>
          </a:p>
        </p:txBody>
      </p:sp>
    </p:spTree>
    <p:extLst>
      <p:ext uri="{BB962C8B-B14F-4D97-AF65-F5344CB8AC3E}">
        <p14:creationId xmlns:p14="http://schemas.microsoft.com/office/powerpoint/2010/main" val="4802758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ontent over Tex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04800" y="1314450"/>
            <a:ext cx="7772400" cy="16287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04800" y="3057525"/>
            <a:ext cx="7772400" cy="16287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Rectangle 2"/>
          <p:cNvSpPr>
            <a:spLocks noChangeArrowheads="1"/>
          </p:cNvSpPr>
          <p:nvPr userDrawn="1"/>
        </p:nvSpPr>
        <p:spPr bwMode="auto">
          <a:xfrm rot="5400000">
            <a:off x="-2548893" y="2548891"/>
            <a:ext cx="5143501" cy="45719"/>
          </a:xfrm>
          <a:prstGeom prst="rect">
            <a:avLst/>
          </a:prstGeom>
          <a:solidFill>
            <a:srgbClr val="A40508"/>
          </a:solidFill>
          <a:ln w="9525">
            <a:solidFill>
              <a:srgbClr val="A4001D"/>
            </a:solidFill>
            <a:miter lim="800000"/>
            <a:headEnd/>
            <a:tailEnd/>
          </a:ln>
          <a:effectLst/>
        </p:spPr>
        <p:txBody>
          <a:bodyPr wrap="none" anchor="ctr"/>
          <a:lstStyle/>
          <a:p>
            <a:pPr algn="ctr">
              <a:defRPr/>
            </a:pPr>
            <a:endParaRPr lang="en-US">
              <a:solidFill>
                <a:srgbClr val="A50021"/>
              </a:solidFill>
              <a:ea typeface="+mn-ea"/>
              <a:cs typeface="+mn-cs"/>
            </a:endParaRPr>
          </a:p>
        </p:txBody>
      </p:sp>
      <p:sp>
        <p:nvSpPr>
          <p:cNvPr id="10" name="Title 1"/>
          <p:cNvSpPr>
            <a:spLocks noGrp="1"/>
          </p:cNvSpPr>
          <p:nvPr>
            <p:ph type="title"/>
          </p:nvPr>
        </p:nvSpPr>
        <p:spPr>
          <a:xfrm>
            <a:off x="1371600" y="381000"/>
            <a:ext cx="7467600" cy="742950"/>
          </a:xfrm>
        </p:spPr>
        <p:txBody>
          <a:bodyPr/>
          <a:lstStyle/>
          <a:p>
            <a:r>
              <a:rPr lang="en-US" smtClean="0"/>
              <a:t>Click to edit Master title style</a:t>
            </a:r>
            <a:endParaRPr lang="en-US" dirty="0"/>
          </a:p>
        </p:txBody>
      </p:sp>
    </p:spTree>
    <p:extLst>
      <p:ext uri="{BB962C8B-B14F-4D97-AF65-F5344CB8AC3E}">
        <p14:creationId xmlns:p14="http://schemas.microsoft.com/office/powerpoint/2010/main" val="3495300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E8E5E4-1F92-492D-BC58-F069F2C31866}" type="datetimeFigureOut">
              <a:rPr lang="en-US" smtClean="0"/>
              <a:t>9/28/17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9581CF-41E0-4E9F-AAE8-29971B0FD918}" type="slidenum">
              <a:rPr lang="en-US" smtClean="0"/>
              <a:t>‹#›</a:t>
            </a:fld>
            <a:endParaRPr lang="en-US"/>
          </a:p>
        </p:txBody>
      </p:sp>
    </p:spTree>
    <p:extLst>
      <p:ext uri="{BB962C8B-B14F-4D97-AF65-F5344CB8AC3E}">
        <p14:creationId xmlns:p14="http://schemas.microsoft.com/office/powerpoint/2010/main" val="3146507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5"/>
            <a:ext cx="7772400" cy="10223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79638"/>
            <a:ext cx="7772400" cy="11255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E8E5E4-1F92-492D-BC58-F069F2C31866}" type="datetimeFigureOut">
              <a:rPr lang="en-US" smtClean="0"/>
              <a:t>9/28/17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29581CF-41E0-4E9F-AAE8-29971B0FD918}" type="slidenum">
              <a:rPr lang="en-US" smtClean="0"/>
              <a:t>‹#›</a:t>
            </a:fld>
            <a:endParaRPr lang="en-US"/>
          </a:p>
        </p:txBody>
      </p:sp>
    </p:spTree>
    <p:extLst>
      <p:ext uri="{BB962C8B-B14F-4D97-AF65-F5344CB8AC3E}">
        <p14:creationId xmlns:p14="http://schemas.microsoft.com/office/powerpoint/2010/main" val="3136475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AE8E5E4-1F92-492D-BC58-F069F2C31866}" type="datetimeFigureOut">
              <a:rPr lang="en-US" smtClean="0"/>
              <a:t>9/28/17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9581CF-41E0-4E9F-AAE8-29971B0FD918}" type="slidenum">
              <a:rPr lang="en-US" smtClean="0"/>
              <a:t>‹#›</a:t>
            </a:fld>
            <a:endParaRPr lang="en-US"/>
          </a:p>
        </p:txBody>
      </p:sp>
    </p:spTree>
    <p:extLst>
      <p:ext uri="{BB962C8B-B14F-4D97-AF65-F5344CB8AC3E}">
        <p14:creationId xmlns:p14="http://schemas.microsoft.com/office/powerpoint/2010/main" val="463821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AE8E5E4-1F92-492D-BC58-F069F2C31866}" type="datetimeFigureOut">
              <a:rPr lang="en-US" smtClean="0"/>
              <a:t>9/28/17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29581CF-41E0-4E9F-AAE8-29971B0FD918}" type="slidenum">
              <a:rPr lang="en-US" smtClean="0"/>
              <a:t>‹#›</a:t>
            </a:fld>
            <a:endParaRPr lang="en-US"/>
          </a:p>
        </p:txBody>
      </p:sp>
    </p:spTree>
    <p:extLst>
      <p:ext uri="{BB962C8B-B14F-4D97-AF65-F5344CB8AC3E}">
        <p14:creationId xmlns:p14="http://schemas.microsoft.com/office/powerpoint/2010/main" val="31145169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AE8E5E4-1F92-492D-BC58-F069F2C31866}" type="datetimeFigureOut">
              <a:rPr lang="en-US" smtClean="0"/>
              <a:t>9/28/17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29581CF-41E0-4E9F-AAE8-29971B0FD918}" type="slidenum">
              <a:rPr lang="en-US" smtClean="0"/>
              <a:t>‹#›</a:t>
            </a:fld>
            <a:endParaRPr lang="en-US"/>
          </a:p>
        </p:txBody>
      </p:sp>
    </p:spTree>
    <p:extLst>
      <p:ext uri="{BB962C8B-B14F-4D97-AF65-F5344CB8AC3E}">
        <p14:creationId xmlns:p14="http://schemas.microsoft.com/office/powerpoint/2010/main" val="12463795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E8E5E4-1F92-492D-BC58-F069F2C31866}" type="datetimeFigureOut">
              <a:rPr lang="en-US" smtClean="0"/>
              <a:t>9/28/17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29581CF-41E0-4E9F-AAE8-29971B0FD918}" type="slidenum">
              <a:rPr lang="en-US" smtClean="0"/>
              <a:t>‹#›</a:t>
            </a:fld>
            <a:endParaRPr lang="en-US"/>
          </a:p>
        </p:txBody>
      </p:sp>
    </p:spTree>
    <p:extLst>
      <p:ext uri="{BB962C8B-B14F-4D97-AF65-F5344CB8AC3E}">
        <p14:creationId xmlns:p14="http://schemas.microsoft.com/office/powerpoint/2010/main" val="16224007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E8E5E4-1F92-492D-BC58-F069F2C31866}" type="datetimeFigureOut">
              <a:rPr lang="en-US" smtClean="0"/>
              <a:t>9/28/17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9581CF-41E0-4E9F-AAE8-29971B0FD918}" type="slidenum">
              <a:rPr lang="en-US" smtClean="0"/>
              <a:t>‹#›</a:t>
            </a:fld>
            <a:endParaRPr lang="en-US"/>
          </a:p>
        </p:txBody>
      </p:sp>
    </p:spTree>
    <p:extLst>
      <p:ext uri="{BB962C8B-B14F-4D97-AF65-F5344CB8AC3E}">
        <p14:creationId xmlns:p14="http://schemas.microsoft.com/office/powerpoint/2010/main" val="968991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4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E8E5E4-1F92-492D-BC58-F069F2C31866}" type="datetimeFigureOut">
              <a:rPr lang="en-US" smtClean="0"/>
              <a:t>9/28/17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29581CF-41E0-4E9F-AAE8-29971B0FD918}" type="slidenum">
              <a:rPr lang="en-US" smtClean="0"/>
              <a:t>‹#›</a:t>
            </a:fld>
            <a:endParaRPr lang="en-US"/>
          </a:p>
        </p:txBody>
      </p:sp>
    </p:spTree>
    <p:extLst>
      <p:ext uri="{BB962C8B-B14F-4D97-AF65-F5344CB8AC3E}">
        <p14:creationId xmlns:p14="http://schemas.microsoft.com/office/powerpoint/2010/main" val="378889204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0"/>
            <a:ext cx="8229600" cy="339407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FAE8E5E4-1F92-492D-BC58-F069F2C31866}" type="datetimeFigureOut">
              <a:rPr lang="en-US" smtClean="0"/>
              <a:t>9/28/17</a:t>
            </a:fld>
            <a:endParaRPr lang="en-US"/>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229581CF-41E0-4E9F-AAE8-29971B0FD918}" type="slidenum">
              <a:rPr lang="en-US" smtClean="0"/>
              <a:t>‹#›</a:t>
            </a:fld>
            <a:endParaRPr lang="en-US"/>
          </a:p>
        </p:txBody>
      </p:sp>
    </p:spTree>
    <p:extLst>
      <p:ext uri="{BB962C8B-B14F-4D97-AF65-F5344CB8AC3E}">
        <p14:creationId xmlns:p14="http://schemas.microsoft.com/office/powerpoint/2010/main" val="145548985"/>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13" r:id="rId12"/>
    <p:sldLayoutId id="2147483702" r:id="rId13"/>
    <p:sldLayoutId id="2147483709" r:id="rId14"/>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5"/>
          <p:cNvSpPr>
            <a:spLocks noGrp="1" noChangeArrowheads="1"/>
          </p:cNvSpPr>
          <p:nvPr>
            <p:ph type="ctrTitle"/>
          </p:nvPr>
        </p:nvSpPr>
        <p:spPr>
          <a:xfrm>
            <a:off x="0" y="361950"/>
            <a:ext cx="9144000" cy="1371600"/>
          </a:xfrm>
        </p:spPr>
        <p:txBody>
          <a:bodyPr>
            <a:noAutofit/>
          </a:bodyPr>
          <a:lstStyle/>
          <a:p>
            <a:r>
              <a:rPr lang="en-US" sz="4000" dirty="0" err="1" smtClean="0"/>
              <a:t>RoboGrading</a:t>
            </a:r>
            <a:r>
              <a:rPr lang="en-US" sz="4000" dirty="0" smtClean="0"/>
              <a:t/>
            </a:r>
            <a:br>
              <a:rPr lang="en-US" sz="4000" dirty="0" smtClean="0"/>
            </a:br>
            <a:endParaRPr lang="en-US" sz="3200" dirty="0">
              <a:latin typeface="Lucida Sans" charset="0"/>
              <a:ea typeface="ＭＳ Ｐゴシック" charset="0"/>
              <a:cs typeface="ＭＳ Ｐゴシック" charset="0"/>
            </a:endParaRPr>
          </a:p>
        </p:txBody>
      </p:sp>
      <p:sp>
        <p:nvSpPr>
          <p:cNvPr id="16387" name="Rectangle 6"/>
          <p:cNvSpPr>
            <a:spLocks noGrp="1" noChangeArrowheads="1"/>
          </p:cNvSpPr>
          <p:nvPr>
            <p:ph type="subTitle" idx="1"/>
          </p:nvPr>
        </p:nvSpPr>
        <p:spPr>
          <a:xfrm>
            <a:off x="381000" y="1417584"/>
            <a:ext cx="8077200" cy="2590800"/>
          </a:xfrm>
        </p:spPr>
        <p:txBody>
          <a:bodyPr/>
          <a:lstStyle/>
          <a:p>
            <a:r>
              <a:rPr lang="en-US" dirty="0" smtClean="0">
                <a:solidFill>
                  <a:schemeClr val="tx2"/>
                </a:solidFill>
              </a:rPr>
              <a:t>Professor Diane Litman</a:t>
            </a:r>
            <a:endParaRPr lang="en-US" dirty="0">
              <a:solidFill>
                <a:schemeClr val="tx2"/>
              </a:solidFill>
            </a:endParaRPr>
          </a:p>
        </p:txBody>
      </p:sp>
      <p:pic>
        <p:nvPicPr>
          <p:cNvPr id="4" name="Picture 2" descr="C:\E\PHD\term2\ISP\ITS\201308ct_400_assessmen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22665" y="2419350"/>
            <a:ext cx="4446665" cy="2267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8172018"/>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rgbClr val="009900"/>
                </a:solidFill>
                <a:latin typeface="Tahoma" pitchFamily="84" charset="0"/>
              </a:defRPr>
            </a:lvl1pPr>
            <a:lvl2pPr marL="742950" indent="-285750" eaLnBrk="0" hangingPunct="0">
              <a:defRPr sz="1600">
                <a:solidFill>
                  <a:srgbClr val="009900"/>
                </a:solidFill>
                <a:latin typeface="Tahoma" pitchFamily="84" charset="0"/>
              </a:defRPr>
            </a:lvl2pPr>
            <a:lvl3pPr marL="1143000" indent="-228600" eaLnBrk="0" hangingPunct="0">
              <a:defRPr sz="1600">
                <a:solidFill>
                  <a:srgbClr val="009900"/>
                </a:solidFill>
                <a:latin typeface="Tahoma" pitchFamily="84" charset="0"/>
              </a:defRPr>
            </a:lvl3pPr>
            <a:lvl4pPr marL="1600200" indent="-228600" eaLnBrk="0" hangingPunct="0">
              <a:defRPr sz="1600">
                <a:solidFill>
                  <a:srgbClr val="009900"/>
                </a:solidFill>
                <a:latin typeface="Tahoma" pitchFamily="84" charset="0"/>
              </a:defRPr>
            </a:lvl4pPr>
            <a:lvl5pPr marL="2057400" indent="-228600" eaLnBrk="0" hangingPunct="0">
              <a:defRPr sz="1600">
                <a:solidFill>
                  <a:srgbClr val="009900"/>
                </a:solidFill>
                <a:latin typeface="Tahoma" pitchFamily="84" charset="0"/>
              </a:defRPr>
            </a:lvl5pPr>
            <a:lvl6pPr marL="2514600" indent="-228600" eaLnBrk="0" fontAlgn="base" hangingPunct="0">
              <a:spcBef>
                <a:spcPct val="0"/>
              </a:spcBef>
              <a:spcAft>
                <a:spcPct val="0"/>
              </a:spcAft>
              <a:defRPr sz="1600">
                <a:solidFill>
                  <a:srgbClr val="009900"/>
                </a:solidFill>
                <a:latin typeface="Tahoma" pitchFamily="84" charset="0"/>
              </a:defRPr>
            </a:lvl6pPr>
            <a:lvl7pPr marL="2971800" indent="-228600" eaLnBrk="0" fontAlgn="base" hangingPunct="0">
              <a:spcBef>
                <a:spcPct val="0"/>
              </a:spcBef>
              <a:spcAft>
                <a:spcPct val="0"/>
              </a:spcAft>
              <a:defRPr sz="1600">
                <a:solidFill>
                  <a:srgbClr val="009900"/>
                </a:solidFill>
                <a:latin typeface="Tahoma" pitchFamily="84" charset="0"/>
              </a:defRPr>
            </a:lvl7pPr>
            <a:lvl8pPr marL="3429000" indent="-228600" eaLnBrk="0" fontAlgn="base" hangingPunct="0">
              <a:spcBef>
                <a:spcPct val="0"/>
              </a:spcBef>
              <a:spcAft>
                <a:spcPct val="0"/>
              </a:spcAft>
              <a:defRPr sz="1600">
                <a:solidFill>
                  <a:srgbClr val="009900"/>
                </a:solidFill>
                <a:latin typeface="Tahoma" pitchFamily="84" charset="0"/>
              </a:defRPr>
            </a:lvl8pPr>
            <a:lvl9pPr marL="3886200" indent="-228600" eaLnBrk="0" fontAlgn="base" hangingPunct="0">
              <a:spcBef>
                <a:spcPct val="0"/>
              </a:spcBef>
              <a:spcAft>
                <a:spcPct val="0"/>
              </a:spcAft>
              <a:defRPr sz="1600">
                <a:solidFill>
                  <a:srgbClr val="009900"/>
                </a:solidFill>
                <a:latin typeface="Tahoma" pitchFamily="84" charset="0"/>
              </a:defRPr>
            </a:lvl9pPr>
          </a:lstStyle>
          <a:p>
            <a:endParaRPr lang="en-US" sz="1400" dirty="0">
              <a:solidFill>
                <a:schemeClr val="tx1"/>
              </a:solidFill>
              <a:latin typeface="Arial" charset="0"/>
            </a:endParaRPr>
          </a:p>
        </p:txBody>
      </p:sp>
      <p:sp>
        <p:nvSpPr>
          <p:cNvPr id="512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rgbClr val="009900"/>
                </a:solidFill>
                <a:latin typeface="Tahoma" pitchFamily="84" charset="0"/>
              </a:defRPr>
            </a:lvl1pPr>
            <a:lvl2pPr marL="742950" indent="-285750" eaLnBrk="0" hangingPunct="0">
              <a:defRPr sz="1600">
                <a:solidFill>
                  <a:srgbClr val="009900"/>
                </a:solidFill>
                <a:latin typeface="Tahoma" pitchFamily="84" charset="0"/>
              </a:defRPr>
            </a:lvl2pPr>
            <a:lvl3pPr marL="1143000" indent="-228600" eaLnBrk="0" hangingPunct="0">
              <a:defRPr sz="1600">
                <a:solidFill>
                  <a:srgbClr val="009900"/>
                </a:solidFill>
                <a:latin typeface="Tahoma" pitchFamily="84" charset="0"/>
              </a:defRPr>
            </a:lvl3pPr>
            <a:lvl4pPr marL="1600200" indent="-228600" eaLnBrk="0" hangingPunct="0">
              <a:defRPr sz="1600">
                <a:solidFill>
                  <a:srgbClr val="009900"/>
                </a:solidFill>
                <a:latin typeface="Tahoma" pitchFamily="84" charset="0"/>
              </a:defRPr>
            </a:lvl4pPr>
            <a:lvl5pPr marL="2057400" indent="-228600" eaLnBrk="0" hangingPunct="0">
              <a:defRPr sz="1600">
                <a:solidFill>
                  <a:srgbClr val="009900"/>
                </a:solidFill>
                <a:latin typeface="Tahoma" pitchFamily="84" charset="0"/>
              </a:defRPr>
            </a:lvl5pPr>
            <a:lvl6pPr marL="2514600" indent="-228600" eaLnBrk="0" fontAlgn="base" hangingPunct="0">
              <a:spcBef>
                <a:spcPct val="0"/>
              </a:spcBef>
              <a:spcAft>
                <a:spcPct val="0"/>
              </a:spcAft>
              <a:defRPr sz="1600">
                <a:solidFill>
                  <a:srgbClr val="009900"/>
                </a:solidFill>
                <a:latin typeface="Tahoma" pitchFamily="84" charset="0"/>
              </a:defRPr>
            </a:lvl6pPr>
            <a:lvl7pPr marL="2971800" indent="-228600" eaLnBrk="0" fontAlgn="base" hangingPunct="0">
              <a:spcBef>
                <a:spcPct val="0"/>
              </a:spcBef>
              <a:spcAft>
                <a:spcPct val="0"/>
              </a:spcAft>
              <a:defRPr sz="1600">
                <a:solidFill>
                  <a:srgbClr val="009900"/>
                </a:solidFill>
                <a:latin typeface="Tahoma" pitchFamily="84" charset="0"/>
              </a:defRPr>
            </a:lvl7pPr>
            <a:lvl8pPr marL="3429000" indent="-228600" eaLnBrk="0" fontAlgn="base" hangingPunct="0">
              <a:spcBef>
                <a:spcPct val="0"/>
              </a:spcBef>
              <a:spcAft>
                <a:spcPct val="0"/>
              </a:spcAft>
              <a:defRPr sz="1600">
                <a:solidFill>
                  <a:srgbClr val="009900"/>
                </a:solidFill>
                <a:latin typeface="Tahoma" pitchFamily="84" charset="0"/>
              </a:defRPr>
            </a:lvl8pPr>
            <a:lvl9pPr marL="3886200" indent="-228600" eaLnBrk="0" fontAlgn="base" hangingPunct="0">
              <a:spcBef>
                <a:spcPct val="0"/>
              </a:spcBef>
              <a:spcAft>
                <a:spcPct val="0"/>
              </a:spcAft>
              <a:defRPr sz="1600">
                <a:solidFill>
                  <a:srgbClr val="009900"/>
                </a:solidFill>
                <a:latin typeface="Tahoma" pitchFamily="84" charset="0"/>
              </a:defRPr>
            </a:lvl9pPr>
          </a:lstStyle>
          <a:p>
            <a:r>
              <a:rPr lang="en-US" sz="1000" dirty="0">
                <a:solidFill>
                  <a:schemeClr val="tx1"/>
                </a:solidFill>
                <a:latin typeface="Arial" charset="0"/>
              </a:rPr>
              <a:t>                                         </a:t>
            </a:r>
            <a:endParaRPr lang="en-US" sz="1400" dirty="0">
              <a:solidFill>
                <a:schemeClr val="tx1"/>
              </a:solidFill>
              <a:latin typeface="Arial" charset="0"/>
            </a:endParaRPr>
          </a:p>
        </p:txBody>
      </p:sp>
      <p:sp>
        <p:nvSpPr>
          <p:cNvPr id="512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rgbClr val="009900"/>
                </a:solidFill>
                <a:latin typeface="Tahoma" pitchFamily="84" charset="0"/>
              </a:defRPr>
            </a:lvl1pPr>
            <a:lvl2pPr marL="742950" indent="-285750" eaLnBrk="0" hangingPunct="0">
              <a:defRPr sz="1600">
                <a:solidFill>
                  <a:srgbClr val="009900"/>
                </a:solidFill>
                <a:latin typeface="Tahoma" pitchFamily="84" charset="0"/>
              </a:defRPr>
            </a:lvl2pPr>
            <a:lvl3pPr marL="1143000" indent="-228600" eaLnBrk="0" hangingPunct="0">
              <a:defRPr sz="1600">
                <a:solidFill>
                  <a:srgbClr val="009900"/>
                </a:solidFill>
                <a:latin typeface="Tahoma" pitchFamily="84" charset="0"/>
              </a:defRPr>
            </a:lvl3pPr>
            <a:lvl4pPr marL="1600200" indent="-228600" eaLnBrk="0" hangingPunct="0">
              <a:defRPr sz="1600">
                <a:solidFill>
                  <a:srgbClr val="009900"/>
                </a:solidFill>
                <a:latin typeface="Tahoma" pitchFamily="84" charset="0"/>
              </a:defRPr>
            </a:lvl4pPr>
            <a:lvl5pPr marL="2057400" indent="-228600" eaLnBrk="0" hangingPunct="0">
              <a:defRPr sz="1600">
                <a:solidFill>
                  <a:srgbClr val="009900"/>
                </a:solidFill>
                <a:latin typeface="Tahoma" pitchFamily="84" charset="0"/>
              </a:defRPr>
            </a:lvl5pPr>
            <a:lvl6pPr marL="2514600" indent="-228600" eaLnBrk="0" fontAlgn="base" hangingPunct="0">
              <a:spcBef>
                <a:spcPct val="0"/>
              </a:spcBef>
              <a:spcAft>
                <a:spcPct val="0"/>
              </a:spcAft>
              <a:defRPr sz="1600">
                <a:solidFill>
                  <a:srgbClr val="009900"/>
                </a:solidFill>
                <a:latin typeface="Tahoma" pitchFamily="84" charset="0"/>
              </a:defRPr>
            </a:lvl6pPr>
            <a:lvl7pPr marL="2971800" indent="-228600" eaLnBrk="0" fontAlgn="base" hangingPunct="0">
              <a:spcBef>
                <a:spcPct val="0"/>
              </a:spcBef>
              <a:spcAft>
                <a:spcPct val="0"/>
              </a:spcAft>
              <a:defRPr sz="1600">
                <a:solidFill>
                  <a:srgbClr val="009900"/>
                </a:solidFill>
                <a:latin typeface="Tahoma" pitchFamily="84" charset="0"/>
              </a:defRPr>
            </a:lvl7pPr>
            <a:lvl8pPr marL="3429000" indent="-228600" eaLnBrk="0" fontAlgn="base" hangingPunct="0">
              <a:spcBef>
                <a:spcPct val="0"/>
              </a:spcBef>
              <a:spcAft>
                <a:spcPct val="0"/>
              </a:spcAft>
              <a:defRPr sz="1600">
                <a:solidFill>
                  <a:srgbClr val="009900"/>
                </a:solidFill>
                <a:latin typeface="Tahoma" pitchFamily="84" charset="0"/>
              </a:defRPr>
            </a:lvl8pPr>
            <a:lvl9pPr marL="3886200" indent="-228600" eaLnBrk="0" fontAlgn="base" hangingPunct="0">
              <a:spcBef>
                <a:spcPct val="0"/>
              </a:spcBef>
              <a:spcAft>
                <a:spcPct val="0"/>
              </a:spcAft>
              <a:defRPr sz="1600">
                <a:solidFill>
                  <a:srgbClr val="009900"/>
                </a:solidFill>
                <a:latin typeface="Tahoma" pitchFamily="84" charset="0"/>
              </a:defRPr>
            </a:lvl9pPr>
          </a:lstStyle>
          <a:p>
            <a:endParaRPr lang="en-US" sz="1400" dirty="0">
              <a:solidFill>
                <a:schemeClr val="tx2"/>
              </a:solidFill>
              <a:latin typeface="Arial" charset="0"/>
            </a:endParaRPr>
          </a:p>
        </p:txBody>
      </p:sp>
      <p:sp>
        <p:nvSpPr>
          <p:cNvPr id="282626" name="Rectangle 2"/>
          <p:cNvSpPr>
            <a:spLocks noGrp="1" noChangeArrowheads="1"/>
          </p:cNvSpPr>
          <p:nvPr>
            <p:ph type="title"/>
          </p:nvPr>
        </p:nvSpPr>
        <p:spPr/>
        <p:txBody>
          <a:bodyPr/>
          <a:lstStyle/>
          <a:p>
            <a:pPr eaLnBrk="1" hangingPunct="1">
              <a:defRPr/>
            </a:pPr>
            <a:r>
              <a:rPr lang="en-US" dirty="0" smtClean="0"/>
              <a:t>Why is NLP needed?</a:t>
            </a:r>
            <a:endParaRPr lang="en-US" dirty="0" smtClean="0">
              <a:solidFill>
                <a:schemeClr val="tx1"/>
              </a:solidFill>
              <a:effectLst>
                <a:outerShdw blurRad="38100" dist="38100" dir="2700000" algn="tl">
                  <a:srgbClr val="C0C0C0"/>
                </a:outerShdw>
              </a:effectLst>
            </a:endParaRPr>
          </a:p>
        </p:txBody>
      </p:sp>
      <p:sp>
        <p:nvSpPr>
          <p:cNvPr id="282627" name="Rectangle 3"/>
          <p:cNvSpPr>
            <a:spLocks noGrp="1" noChangeArrowheads="1"/>
          </p:cNvSpPr>
          <p:nvPr>
            <p:ph type="body" idx="1"/>
          </p:nvPr>
        </p:nvSpPr>
        <p:spPr>
          <a:xfrm>
            <a:off x="152400" y="1200150"/>
            <a:ext cx="8686800" cy="3343275"/>
          </a:xfrm>
        </p:spPr>
        <p:txBody>
          <a:bodyPr>
            <a:normAutofit/>
          </a:bodyPr>
          <a:lstStyle/>
          <a:p>
            <a:pPr lvl="1">
              <a:defRPr/>
            </a:pPr>
            <a:r>
              <a:rPr lang="en-US" dirty="0" smtClean="0"/>
              <a:t>An</a:t>
            </a:r>
            <a:r>
              <a:rPr lang="en-US" dirty="0" smtClean="0">
                <a:effectLst>
                  <a:outerShdw blurRad="38100" dist="38100" dir="2700000" algn="tl">
                    <a:srgbClr val="C0C0C0"/>
                  </a:outerShdw>
                </a:effectLst>
              </a:rPr>
              <a:t> </a:t>
            </a:r>
            <a:r>
              <a:rPr lang="en-US" dirty="0" smtClean="0"/>
              <a:t>enormous</a:t>
            </a:r>
            <a:r>
              <a:rPr lang="en-US" dirty="0" smtClean="0">
                <a:effectLst>
                  <a:outerShdw blurRad="38100" dist="38100" dir="2700000" algn="tl">
                    <a:srgbClr val="C0C0C0"/>
                  </a:outerShdw>
                </a:effectLst>
              </a:rPr>
              <a:t> amount of </a:t>
            </a:r>
            <a:r>
              <a:rPr lang="en-US" dirty="0" smtClean="0"/>
              <a:t>machine readable text, audio, and video is now available</a:t>
            </a:r>
          </a:p>
          <a:p>
            <a:pPr lvl="1">
              <a:defRPr/>
            </a:pPr>
            <a:endParaRPr lang="en-US" dirty="0" smtClean="0"/>
          </a:p>
          <a:p>
            <a:pPr lvl="1">
              <a:defRPr/>
            </a:pPr>
            <a:r>
              <a:rPr lang="en-US" dirty="0" smtClean="0"/>
              <a:t>Conversational agents such as Siri and Alexa are becoming an important form of human-computer communication</a:t>
            </a:r>
          </a:p>
        </p:txBody>
      </p:sp>
    </p:spTree>
    <p:extLst>
      <p:ext uri="{BB962C8B-B14F-4D97-AF65-F5344CB8AC3E}">
        <p14:creationId xmlns:p14="http://schemas.microsoft.com/office/powerpoint/2010/main" val="295074616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78" y="0"/>
            <a:ext cx="9035332" cy="857250"/>
          </a:xfrm>
        </p:spPr>
        <p:txBody>
          <a:bodyPr>
            <a:normAutofit/>
          </a:bodyPr>
          <a:lstStyle/>
          <a:p>
            <a:r>
              <a:rPr lang="en-US" dirty="0" err="1" smtClean="0"/>
              <a:t>Litman</a:t>
            </a:r>
            <a:r>
              <a:rPr lang="en-US" dirty="0" smtClean="0"/>
              <a:t> Lab Undergraduate Research</a:t>
            </a:r>
            <a:endParaRPr lang="en-US" dirty="0"/>
          </a:p>
        </p:txBody>
      </p:sp>
      <p:sp>
        <p:nvSpPr>
          <p:cNvPr id="3" name="Content Placeholder 2"/>
          <p:cNvSpPr>
            <a:spLocks noGrp="1"/>
          </p:cNvSpPr>
          <p:nvPr>
            <p:ph idx="1"/>
          </p:nvPr>
        </p:nvSpPr>
        <p:spPr>
          <a:xfrm>
            <a:off x="0" y="819150"/>
            <a:ext cx="9144000" cy="4324350"/>
          </a:xfrm>
        </p:spPr>
        <p:txBody>
          <a:bodyPr>
            <a:normAutofit fontScale="77500" lnSpcReduction="20000"/>
          </a:bodyPr>
          <a:lstStyle/>
          <a:p>
            <a:pPr marL="0" indent="0">
              <a:buNone/>
            </a:pPr>
            <a:r>
              <a:rPr lang="en-US" dirty="0" smtClean="0"/>
              <a:t>Connecting</a:t>
            </a:r>
          </a:p>
          <a:p>
            <a:pPr lvl="1"/>
            <a:r>
              <a:rPr lang="en-US" dirty="0" smtClean="0"/>
              <a:t>I recruit (class performance, email to colleagues) </a:t>
            </a:r>
          </a:p>
          <a:p>
            <a:pPr lvl="1"/>
            <a:r>
              <a:rPr lang="en-US" dirty="0" smtClean="0"/>
              <a:t>I advertise (</a:t>
            </a:r>
            <a:r>
              <a:rPr lang="en-US" dirty="0" smtClean="0">
                <a:solidFill>
                  <a:srgbClr val="FF0000"/>
                </a:solidFill>
              </a:rPr>
              <a:t>Pitt’s First Experiences in Research Program</a:t>
            </a:r>
            <a:r>
              <a:rPr lang="en-US" dirty="0" smtClean="0"/>
              <a:t>)</a:t>
            </a:r>
          </a:p>
          <a:p>
            <a:pPr lvl="2"/>
            <a:r>
              <a:rPr lang="en-US" dirty="0" err="1" smtClean="0">
                <a:solidFill>
                  <a:srgbClr val="FF0000"/>
                </a:solidFill>
              </a:rPr>
              <a:t>RoboGrader</a:t>
            </a:r>
            <a:r>
              <a:rPr lang="en-US" dirty="0" smtClean="0">
                <a:solidFill>
                  <a:srgbClr val="FF0000"/>
                </a:solidFill>
              </a:rPr>
              <a:t> is a listed project, deadline soon!</a:t>
            </a:r>
          </a:p>
          <a:p>
            <a:pPr lvl="2"/>
            <a:r>
              <a:rPr lang="en-US" dirty="0" smtClean="0">
                <a:solidFill>
                  <a:srgbClr val="FF0000"/>
                </a:solidFill>
              </a:rPr>
              <a:t>Another project is also available</a:t>
            </a:r>
          </a:p>
          <a:p>
            <a:pPr lvl="1"/>
            <a:r>
              <a:rPr lang="en-US" dirty="0" smtClean="0"/>
              <a:t>Students initiate contact </a:t>
            </a:r>
          </a:p>
          <a:p>
            <a:pPr lvl="2"/>
            <a:r>
              <a:rPr lang="en-US" dirty="0" smtClean="0"/>
              <a:t>Ideal </a:t>
            </a:r>
            <a:r>
              <a:rPr lang="en-US" dirty="0"/>
              <a:t>prerequisites: one or more of </a:t>
            </a:r>
            <a:r>
              <a:rPr lang="en-US" dirty="0" smtClean="0"/>
              <a:t>Artificial Intelligence, Natural Language Processing </a:t>
            </a:r>
            <a:r>
              <a:rPr lang="en-US" dirty="0" smtClean="0"/>
              <a:t>(via CS or linguistics), </a:t>
            </a:r>
            <a:r>
              <a:rPr lang="en-US" dirty="0"/>
              <a:t>M</a:t>
            </a:r>
            <a:r>
              <a:rPr lang="en-US" dirty="0" smtClean="0"/>
              <a:t>achine </a:t>
            </a:r>
            <a:r>
              <a:rPr lang="en-US" dirty="0"/>
              <a:t>L</a:t>
            </a:r>
            <a:r>
              <a:rPr lang="en-US" dirty="0" smtClean="0"/>
              <a:t>earning, </a:t>
            </a:r>
            <a:r>
              <a:rPr lang="en-US" dirty="0" smtClean="0"/>
              <a:t>V</a:t>
            </a:r>
            <a:r>
              <a:rPr lang="en-US" dirty="0" smtClean="0"/>
              <a:t>ision</a:t>
            </a:r>
            <a:endParaRPr lang="en-US" dirty="0" smtClean="0"/>
          </a:p>
          <a:p>
            <a:pPr lvl="2"/>
            <a:endParaRPr lang="en-US" dirty="0"/>
          </a:p>
          <a:p>
            <a:pPr marL="0" indent="0">
              <a:buNone/>
            </a:pPr>
            <a:r>
              <a:rPr lang="en-US" dirty="0" smtClean="0"/>
              <a:t>Implementing</a:t>
            </a:r>
          </a:p>
          <a:p>
            <a:pPr lvl="1"/>
            <a:r>
              <a:rPr lang="en-US" i="1" dirty="0" smtClean="0"/>
              <a:t>Employment or Credit</a:t>
            </a:r>
            <a:endParaRPr lang="en-US" dirty="0"/>
          </a:p>
          <a:p>
            <a:pPr lvl="1"/>
            <a:r>
              <a:rPr lang="en-US" dirty="0" smtClean="0"/>
              <a:t>Individual and/or group meetings</a:t>
            </a:r>
            <a:endParaRPr lang="en-US" dirty="0"/>
          </a:p>
          <a:p>
            <a:pPr lvl="1"/>
            <a:r>
              <a:rPr lang="en-US" dirty="0" smtClean="0"/>
              <a:t>Interaction with graduate students</a:t>
            </a:r>
          </a:p>
        </p:txBody>
      </p:sp>
    </p:spTree>
    <p:extLst>
      <p:ext uri="{BB962C8B-B14F-4D97-AF65-F5344CB8AC3E}">
        <p14:creationId xmlns:p14="http://schemas.microsoft.com/office/powerpoint/2010/main" val="161522912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857250"/>
          </a:xfrm>
        </p:spPr>
        <p:txBody>
          <a:bodyPr>
            <a:normAutofit/>
          </a:bodyPr>
          <a:lstStyle/>
          <a:p>
            <a:r>
              <a:rPr lang="en-US" dirty="0" smtClean="0"/>
              <a:t>Selected Prior Projects / Outcomes</a:t>
            </a:r>
            <a:endParaRPr lang="en-US" dirty="0"/>
          </a:p>
        </p:txBody>
      </p:sp>
      <p:sp>
        <p:nvSpPr>
          <p:cNvPr id="3" name="Content Placeholder 2"/>
          <p:cNvSpPr>
            <a:spLocks noGrp="1"/>
          </p:cNvSpPr>
          <p:nvPr>
            <p:ph idx="1"/>
          </p:nvPr>
        </p:nvSpPr>
        <p:spPr>
          <a:xfrm>
            <a:off x="0" y="742950"/>
            <a:ext cx="8991600" cy="4400550"/>
          </a:xfrm>
        </p:spPr>
        <p:txBody>
          <a:bodyPr>
            <a:normAutofit/>
          </a:bodyPr>
          <a:lstStyle/>
          <a:p>
            <a:pPr lvl="1"/>
            <a:r>
              <a:rPr lang="en-US" dirty="0" smtClean="0">
                <a:solidFill>
                  <a:srgbClr val="FF0000"/>
                </a:solidFill>
              </a:rPr>
              <a:t>First</a:t>
            </a:r>
            <a:r>
              <a:rPr lang="en-US" dirty="0">
                <a:solidFill>
                  <a:srgbClr val="FF0000"/>
                </a:solidFill>
              </a:rPr>
              <a:t>-authored publications</a:t>
            </a:r>
          </a:p>
          <a:p>
            <a:pPr lvl="1"/>
            <a:r>
              <a:rPr lang="en-US" dirty="0">
                <a:solidFill>
                  <a:srgbClr val="000099"/>
                </a:solidFill>
              </a:rPr>
              <a:t>CS Day Award for Best Undergraduate Student Poster</a:t>
            </a:r>
          </a:p>
          <a:p>
            <a:pPr lvl="1"/>
            <a:r>
              <a:rPr lang="en-US" dirty="0" smtClean="0">
                <a:solidFill>
                  <a:srgbClr val="00B050"/>
                </a:solidFill>
              </a:rPr>
              <a:t>Honorable </a:t>
            </a:r>
            <a:r>
              <a:rPr lang="en-US" dirty="0">
                <a:solidFill>
                  <a:srgbClr val="00B050"/>
                </a:solidFill>
              </a:rPr>
              <a:t>Mention in the Computing Research Association's Outstanding Undergraduate </a:t>
            </a:r>
            <a:r>
              <a:rPr lang="en-US" dirty="0" smtClean="0">
                <a:solidFill>
                  <a:srgbClr val="00B050"/>
                </a:solidFill>
              </a:rPr>
              <a:t>Award</a:t>
            </a:r>
            <a:endParaRPr lang="en-US" dirty="0" smtClean="0"/>
          </a:p>
          <a:p>
            <a:pPr lvl="1"/>
            <a:r>
              <a:rPr lang="en-US" dirty="0" smtClean="0">
                <a:solidFill>
                  <a:srgbClr val="00B050"/>
                </a:solidFill>
              </a:rPr>
              <a:t>National </a:t>
            </a:r>
            <a:r>
              <a:rPr lang="en-US" dirty="0">
                <a:solidFill>
                  <a:srgbClr val="00B050"/>
                </a:solidFill>
              </a:rPr>
              <a:t>Science Foundation </a:t>
            </a:r>
            <a:r>
              <a:rPr lang="en-US" dirty="0" smtClean="0">
                <a:solidFill>
                  <a:srgbClr val="00B050"/>
                </a:solidFill>
              </a:rPr>
              <a:t>Graduate </a:t>
            </a:r>
            <a:r>
              <a:rPr lang="en-US" dirty="0">
                <a:solidFill>
                  <a:srgbClr val="00B050"/>
                </a:solidFill>
              </a:rPr>
              <a:t>Research Fellowship </a:t>
            </a:r>
            <a:endParaRPr lang="en-US" dirty="0" smtClean="0">
              <a:solidFill>
                <a:srgbClr val="00B050"/>
              </a:solidFill>
            </a:endParaRPr>
          </a:p>
          <a:p>
            <a:pPr lvl="1"/>
            <a:r>
              <a:rPr lang="en-US" dirty="0" smtClean="0"/>
              <a:t>Accepted for PhD programs in Computer Science</a:t>
            </a:r>
          </a:p>
          <a:p>
            <a:pPr lvl="1"/>
            <a:endParaRPr lang="en-US" dirty="0" smtClean="0"/>
          </a:p>
          <a:p>
            <a:pPr lvl="1"/>
            <a:endParaRPr lang="en-US" dirty="0" smtClean="0"/>
          </a:p>
        </p:txBody>
      </p:sp>
    </p:spTree>
    <p:extLst>
      <p:ext uri="{BB962C8B-B14F-4D97-AF65-F5344CB8AC3E}">
        <p14:creationId xmlns:p14="http://schemas.microsoft.com/office/powerpoint/2010/main" val="147531495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9550"/>
            <a:ext cx="8229600" cy="857250"/>
          </a:xfrm>
        </p:spPr>
        <p:txBody>
          <a:bodyPr>
            <a:normAutofit/>
          </a:bodyPr>
          <a:lstStyle/>
          <a:p>
            <a:r>
              <a:rPr lang="en-US" i="1" dirty="0" smtClean="0"/>
              <a:t>Teams </a:t>
            </a:r>
            <a:r>
              <a:rPr lang="en-US" i="1" dirty="0" smtClean="0"/>
              <a:t>Project</a:t>
            </a:r>
            <a:endParaRPr lang="en-US" dirty="0"/>
          </a:p>
        </p:txBody>
      </p:sp>
      <p:sp>
        <p:nvSpPr>
          <p:cNvPr id="3" name="Content Placeholder 2"/>
          <p:cNvSpPr>
            <a:spLocks noGrp="1"/>
          </p:cNvSpPr>
          <p:nvPr>
            <p:ph idx="1"/>
          </p:nvPr>
        </p:nvSpPr>
        <p:spPr>
          <a:xfrm>
            <a:off x="457200" y="1047750"/>
            <a:ext cx="8229600" cy="3810000"/>
          </a:xfrm>
        </p:spPr>
        <p:txBody>
          <a:bodyPr>
            <a:normAutofit/>
          </a:bodyPr>
          <a:lstStyle/>
          <a:p>
            <a:endParaRPr lang="en-US" dirty="0" smtClean="0"/>
          </a:p>
          <a:p>
            <a:r>
              <a:rPr lang="en-US" dirty="0" smtClean="0"/>
              <a:t>Process </a:t>
            </a:r>
            <a:r>
              <a:rPr lang="en-US" i="1" dirty="0" smtClean="0"/>
              <a:t>conversations</a:t>
            </a:r>
            <a:r>
              <a:rPr lang="en-US" dirty="0" smtClean="0"/>
              <a:t> using NLP</a:t>
            </a:r>
            <a:endParaRPr lang="en-US" dirty="0" smtClean="0"/>
          </a:p>
          <a:p>
            <a:endParaRPr lang="en-US" i="1" dirty="0" smtClean="0"/>
          </a:p>
          <a:p>
            <a:r>
              <a:rPr lang="en-US" dirty="0"/>
              <a:t>A</a:t>
            </a:r>
            <a:r>
              <a:rPr lang="en-US" dirty="0" smtClean="0"/>
              <a:t>pplications</a:t>
            </a:r>
          </a:p>
          <a:p>
            <a:pPr lvl="1"/>
            <a:r>
              <a:rPr lang="en-US" dirty="0" smtClean="0"/>
              <a:t>Conversational agents</a:t>
            </a:r>
          </a:p>
          <a:p>
            <a:pPr lvl="1"/>
            <a:r>
              <a:rPr lang="en-US" dirty="0" smtClean="0"/>
              <a:t>Browsers for (un)successful teams</a:t>
            </a:r>
            <a:endParaRPr lang="en-US" dirty="0"/>
          </a:p>
        </p:txBody>
      </p:sp>
    </p:spTree>
    <p:extLst>
      <p:ext uri="{BB962C8B-B14F-4D97-AF65-F5344CB8AC3E}">
        <p14:creationId xmlns:p14="http://schemas.microsoft.com/office/powerpoint/2010/main" val="77592775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9177"/>
            <a:ext cx="8229600" cy="857250"/>
          </a:xfrm>
        </p:spPr>
        <p:txBody>
          <a:bodyPr>
            <a:normAutofit/>
          </a:bodyPr>
          <a:lstStyle/>
          <a:p>
            <a:r>
              <a:rPr lang="en-US" dirty="0" smtClean="0"/>
              <a:t>Data</a:t>
            </a:r>
            <a:endParaRPr lang="en-US" dirty="0"/>
          </a:p>
        </p:txBody>
      </p:sp>
      <p:sp>
        <p:nvSpPr>
          <p:cNvPr id="5" name="Content Placeholder 4"/>
          <p:cNvSpPr>
            <a:spLocks noGrp="1"/>
          </p:cNvSpPr>
          <p:nvPr>
            <p:ph idx="1"/>
          </p:nvPr>
        </p:nvSpPr>
        <p:spPr>
          <a:xfrm>
            <a:off x="152400" y="1227207"/>
            <a:ext cx="8229600" cy="3394075"/>
          </a:xfrm>
        </p:spPr>
        <p:txBody>
          <a:bodyPr>
            <a:normAutofit/>
          </a:bodyPr>
          <a:lstStyle/>
          <a:p>
            <a:r>
              <a:rPr lang="en-US" dirty="0" smtClean="0"/>
              <a:t>Experimental Design</a:t>
            </a:r>
          </a:p>
          <a:p>
            <a:r>
              <a:rPr lang="en-US" dirty="0" smtClean="0"/>
              <a:t>Audio</a:t>
            </a:r>
            <a:r>
              <a:rPr lang="en-US" dirty="0" smtClean="0"/>
              <a:t>-Video </a:t>
            </a:r>
          </a:p>
          <a:p>
            <a:pPr lvl="1"/>
            <a:r>
              <a:rPr lang="en-US" dirty="0" smtClean="0"/>
              <a:t>47 hours</a:t>
            </a:r>
          </a:p>
          <a:p>
            <a:pPr lvl="1"/>
            <a:r>
              <a:rPr lang="en-US" dirty="0" smtClean="0"/>
              <a:t>63 teams</a:t>
            </a:r>
            <a:endParaRPr lang="en-US" dirty="0"/>
          </a:p>
          <a:p>
            <a:r>
              <a:rPr lang="en-US" dirty="0" smtClean="0"/>
              <a:t>Questionnaires</a:t>
            </a:r>
          </a:p>
          <a:p>
            <a:pPr lvl="1"/>
            <a:r>
              <a:rPr lang="en-US" dirty="0" smtClean="0"/>
              <a:t>216 individuals</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82869" y="826880"/>
            <a:ext cx="3194601" cy="4259469"/>
          </a:xfrm>
          <a:prstGeom prst="rect">
            <a:avLst/>
          </a:prstGeom>
        </p:spPr>
      </p:pic>
    </p:spTree>
    <p:extLst>
      <p:ext uri="{BB962C8B-B14F-4D97-AF65-F5344CB8AC3E}">
        <p14:creationId xmlns:p14="http://schemas.microsoft.com/office/powerpoint/2010/main" val="396893915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71450"/>
            <a:ext cx="9144000" cy="728057"/>
          </a:xfrm>
        </p:spPr>
        <p:txBody>
          <a:bodyPr>
            <a:noAutofit/>
          </a:bodyPr>
          <a:lstStyle/>
          <a:p>
            <a:r>
              <a:rPr lang="en-US" sz="3600" dirty="0" smtClean="0"/>
              <a:t>An Example Writing Task</a:t>
            </a:r>
            <a:endParaRPr lang="en-US" sz="3600" dirty="0"/>
          </a:p>
        </p:txBody>
      </p:sp>
      <p:sp>
        <p:nvSpPr>
          <p:cNvPr id="7" name="Content Placeholder 6"/>
          <p:cNvSpPr>
            <a:spLocks noGrp="1"/>
          </p:cNvSpPr>
          <p:nvPr>
            <p:ph sz="quarter" idx="4"/>
          </p:nvPr>
        </p:nvSpPr>
        <p:spPr>
          <a:xfrm>
            <a:off x="7172" y="895350"/>
            <a:ext cx="5667781" cy="666889"/>
          </a:xfrm>
        </p:spPr>
        <p:txBody>
          <a:bodyPr/>
          <a:lstStyle/>
          <a:p>
            <a:r>
              <a:rPr lang="en-US" i="1" dirty="0" smtClean="0"/>
              <a:t>Time for Kids</a:t>
            </a:r>
            <a:endParaRPr lang="en-US" i="1" dirty="0"/>
          </a:p>
        </p:txBody>
      </p:sp>
      <p:pic>
        <p:nvPicPr>
          <p:cNvPr id="142337" name="Picture 1"/>
          <p:cNvPicPr>
            <a:picLocks noChangeAspect="1" noChangeArrowheads="1"/>
          </p:cNvPicPr>
          <p:nvPr/>
        </p:nvPicPr>
        <p:blipFill>
          <a:blip r:embed="rId3" cstate="print"/>
          <a:srcRect/>
          <a:stretch>
            <a:fillRect/>
          </a:stretch>
        </p:blipFill>
        <p:spPr bwMode="auto">
          <a:xfrm>
            <a:off x="201706" y="1428750"/>
            <a:ext cx="8784350" cy="3714750"/>
          </a:xfrm>
          <a:prstGeom prst="rect">
            <a:avLst/>
          </a:prstGeom>
          <a:noFill/>
          <a:ln w="9525">
            <a:noFill/>
            <a:miter lim="800000"/>
            <a:headEnd/>
            <a:tailEnd/>
          </a:ln>
        </p:spPr>
      </p:pic>
      <p:sp>
        <p:nvSpPr>
          <p:cNvPr id="9" name="Content Placeholder 8"/>
          <p:cNvSpPr>
            <a:spLocks noGrp="1"/>
          </p:cNvSpPr>
          <p:nvPr>
            <p:ph sz="quarter" idx="2"/>
          </p:nvPr>
        </p:nvSpPr>
        <p:spPr>
          <a:xfrm>
            <a:off x="5181600" y="1428750"/>
            <a:ext cx="3962400" cy="3600450"/>
          </a:xfrm>
        </p:spPr>
        <p:txBody>
          <a:bodyPr>
            <a:normAutofit/>
          </a:bodyPr>
          <a:lstStyle/>
          <a:p>
            <a:pPr lvl="1"/>
            <a:endParaRPr lang="en-US" dirty="0" smtClean="0"/>
          </a:p>
          <a:p>
            <a:pPr lvl="1"/>
            <a:endParaRPr lang="en-US" dirty="0"/>
          </a:p>
        </p:txBody>
      </p:sp>
      <p:sp>
        <p:nvSpPr>
          <p:cNvPr id="4" name="Rounded Rectangle 3"/>
          <p:cNvSpPr/>
          <p:nvPr/>
        </p:nvSpPr>
        <p:spPr>
          <a:xfrm>
            <a:off x="304800" y="3562350"/>
            <a:ext cx="7848600" cy="1447800"/>
          </a:xfrm>
          <a:prstGeom prst="round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Tree>
    <p:extLst>
      <p:ext uri="{BB962C8B-B14F-4D97-AF65-F5344CB8AC3E}">
        <p14:creationId xmlns:p14="http://schemas.microsoft.com/office/powerpoint/2010/main" val="249317502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222" y="205979"/>
            <a:ext cx="8945217" cy="857250"/>
          </a:xfrm>
        </p:spPr>
        <p:txBody>
          <a:bodyPr>
            <a:noAutofit/>
          </a:bodyPr>
          <a:lstStyle/>
          <a:p>
            <a:r>
              <a:rPr lang="en-US" dirty="0"/>
              <a:t>Rubric for </a:t>
            </a:r>
            <a:r>
              <a:rPr lang="en-US" dirty="0" smtClean="0"/>
              <a:t>Grading Use of Evidence</a:t>
            </a:r>
            <a:endParaRPr lang="en-US" dirty="0"/>
          </a:p>
        </p:txBody>
      </p:sp>
      <p:graphicFrame>
        <p:nvGraphicFramePr>
          <p:cNvPr id="4" name="Content Placeholder 3"/>
          <p:cNvGraphicFramePr>
            <a:graphicFrameLocks noGrp="1"/>
          </p:cNvGraphicFramePr>
          <p:nvPr>
            <p:ph idx="1"/>
            <p:extLst/>
          </p:nvPr>
        </p:nvGraphicFramePr>
        <p:xfrm>
          <a:off x="457200" y="1200150"/>
          <a:ext cx="8229600" cy="3661410"/>
        </p:xfrm>
        <a:graphic>
          <a:graphicData uri="http://schemas.openxmlformats.org/drawingml/2006/table">
            <a:tbl>
              <a:tblPr firstRow="1" bandRow="1">
                <a:tableStyleId>{5C22544A-7EE6-4342-B048-85BDC9FD1C3A}</a:tableStyleId>
              </a:tblPr>
              <a:tblGrid>
                <a:gridCol w="2057400"/>
                <a:gridCol w="2057400"/>
                <a:gridCol w="2057400"/>
                <a:gridCol w="2057400"/>
              </a:tblGrid>
              <a:tr h="278130">
                <a:tc>
                  <a:txBody>
                    <a:bodyPr/>
                    <a:lstStyle/>
                    <a:p>
                      <a:r>
                        <a:rPr lang="en-US" sz="1200" dirty="0" smtClean="0"/>
                        <a:t>1</a:t>
                      </a:r>
                      <a:endParaRPr lang="en-US" sz="1200" dirty="0"/>
                    </a:p>
                  </a:txBody>
                  <a:tcPr marT="34290" marB="34290"/>
                </a:tc>
                <a:tc>
                  <a:txBody>
                    <a:bodyPr/>
                    <a:lstStyle/>
                    <a:p>
                      <a:r>
                        <a:rPr lang="en-US" sz="1200" dirty="0" smtClean="0"/>
                        <a:t>2</a:t>
                      </a:r>
                      <a:endParaRPr lang="en-US" sz="1200" dirty="0"/>
                    </a:p>
                  </a:txBody>
                  <a:tcPr marT="34290" marB="34290"/>
                </a:tc>
                <a:tc>
                  <a:txBody>
                    <a:bodyPr/>
                    <a:lstStyle/>
                    <a:p>
                      <a:r>
                        <a:rPr lang="en-US" sz="1200" dirty="0" smtClean="0"/>
                        <a:t>3</a:t>
                      </a:r>
                      <a:endParaRPr lang="en-US" sz="1200" dirty="0"/>
                    </a:p>
                  </a:txBody>
                  <a:tcPr marT="34290" marB="34290"/>
                </a:tc>
                <a:tc>
                  <a:txBody>
                    <a:bodyPr/>
                    <a:lstStyle/>
                    <a:p>
                      <a:r>
                        <a:rPr lang="en-US" sz="1200" dirty="0" smtClean="0"/>
                        <a:t>4</a:t>
                      </a:r>
                      <a:endParaRPr lang="en-US" sz="1200" dirty="0"/>
                    </a:p>
                  </a:txBody>
                  <a:tcPr marT="34290" marB="34290"/>
                </a:tc>
              </a:tr>
              <a:tr h="434340">
                <a:tc>
                  <a:txBody>
                    <a:bodyPr/>
                    <a:lstStyle/>
                    <a:p>
                      <a:r>
                        <a:rPr lang="en-US" sz="1200" b="0" i="0" u="none" strike="noStrike" kern="1200" baseline="0" dirty="0" smtClean="0">
                          <a:solidFill>
                            <a:schemeClr val="dk1"/>
                          </a:solidFill>
                          <a:latin typeface="+mn-lt"/>
                          <a:ea typeface="+mn-ea"/>
                          <a:cs typeface="+mn-cs"/>
                        </a:rPr>
                        <a:t>Features one or no</a:t>
                      </a:r>
                    </a:p>
                    <a:p>
                      <a:r>
                        <a:rPr lang="en-US" sz="1200" b="0" i="0" u="none" strike="noStrike" kern="1200" baseline="0" dirty="0" smtClean="0">
                          <a:solidFill>
                            <a:schemeClr val="dk1"/>
                          </a:solidFill>
                          <a:latin typeface="+mn-lt"/>
                          <a:ea typeface="+mn-ea"/>
                          <a:cs typeface="+mn-cs"/>
                        </a:rPr>
                        <a:t>pieces of evidence</a:t>
                      </a:r>
                      <a:endParaRPr lang="en-US" sz="1200" dirty="0"/>
                    </a:p>
                  </a:txBody>
                  <a:tcPr marT="34290" marB="34290"/>
                </a:tc>
                <a:tc>
                  <a:txBody>
                    <a:bodyPr/>
                    <a:lstStyle/>
                    <a:p>
                      <a:r>
                        <a:rPr lang="en-US" sz="1200" b="0" i="0" u="none" strike="noStrike" kern="1200" baseline="0" dirty="0" smtClean="0">
                          <a:solidFill>
                            <a:schemeClr val="dk1"/>
                          </a:solidFill>
                          <a:latin typeface="+mn-lt"/>
                          <a:ea typeface="+mn-ea"/>
                          <a:cs typeface="+mn-cs"/>
                        </a:rPr>
                        <a:t>Features at least 2</a:t>
                      </a:r>
                    </a:p>
                    <a:p>
                      <a:r>
                        <a:rPr lang="en-US" sz="1200" b="0" i="0" u="none" strike="noStrike" kern="1200" baseline="0" dirty="0" smtClean="0">
                          <a:solidFill>
                            <a:schemeClr val="dk1"/>
                          </a:solidFill>
                          <a:latin typeface="+mn-lt"/>
                          <a:ea typeface="+mn-ea"/>
                          <a:cs typeface="+mn-cs"/>
                        </a:rPr>
                        <a:t>pieces of evidence</a:t>
                      </a:r>
                      <a:endParaRPr lang="en-US" sz="1200" dirty="0"/>
                    </a:p>
                  </a:txBody>
                  <a:tcPr marT="34290" marB="34290"/>
                </a:tc>
                <a:tc>
                  <a:txBody>
                    <a:bodyPr/>
                    <a:lstStyle/>
                    <a:p>
                      <a:r>
                        <a:rPr lang="en-US" sz="1200" b="0" i="0" u="none" strike="noStrike" kern="1200" baseline="0" dirty="0" smtClean="0">
                          <a:solidFill>
                            <a:schemeClr val="dk1"/>
                          </a:solidFill>
                          <a:latin typeface="+mn-lt"/>
                          <a:ea typeface="+mn-ea"/>
                          <a:cs typeface="+mn-cs"/>
                        </a:rPr>
                        <a:t>Features at least 3</a:t>
                      </a:r>
                    </a:p>
                    <a:p>
                      <a:r>
                        <a:rPr lang="en-US" sz="1200" b="0" i="0" u="none" strike="noStrike" kern="1200" baseline="0" dirty="0" smtClean="0">
                          <a:solidFill>
                            <a:schemeClr val="dk1"/>
                          </a:solidFill>
                          <a:latin typeface="+mn-lt"/>
                          <a:ea typeface="+mn-ea"/>
                          <a:cs typeface="+mn-cs"/>
                        </a:rPr>
                        <a:t>pieces of evidence</a:t>
                      </a:r>
                      <a:endParaRPr lang="en-US" sz="1200" dirty="0"/>
                    </a:p>
                  </a:txBody>
                  <a:tcPr marT="34290" marB="34290"/>
                </a:tc>
                <a:tc>
                  <a:txBody>
                    <a:bodyPr/>
                    <a:lstStyle/>
                    <a:p>
                      <a:r>
                        <a:rPr lang="en-US" sz="1200" b="0" i="0" u="none" strike="noStrike" kern="1200" baseline="0" dirty="0" smtClean="0">
                          <a:solidFill>
                            <a:schemeClr val="dk1"/>
                          </a:solidFill>
                          <a:latin typeface="+mn-lt"/>
                          <a:ea typeface="+mn-ea"/>
                          <a:cs typeface="+mn-cs"/>
                        </a:rPr>
                        <a:t>Features at least 3</a:t>
                      </a:r>
                    </a:p>
                    <a:p>
                      <a:r>
                        <a:rPr lang="en-US" sz="1200" b="0" i="0" u="none" strike="noStrike" kern="1200" baseline="0" dirty="0" smtClean="0">
                          <a:solidFill>
                            <a:schemeClr val="dk1"/>
                          </a:solidFill>
                          <a:latin typeface="+mn-lt"/>
                          <a:ea typeface="+mn-ea"/>
                          <a:cs typeface="+mn-cs"/>
                        </a:rPr>
                        <a:t>pieces of evidence</a:t>
                      </a:r>
                      <a:endParaRPr lang="en-US" sz="1200" dirty="0"/>
                    </a:p>
                  </a:txBody>
                  <a:tcPr marT="34290" marB="34290"/>
                </a:tc>
              </a:tr>
              <a:tr h="1165860">
                <a:tc>
                  <a:txBody>
                    <a:bodyPr/>
                    <a:lstStyle/>
                    <a:p>
                      <a:r>
                        <a:rPr lang="en-US" sz="1200" b="0" i="0" u="none" strike="noStrike" kern="1200" baseline="0" dirty="0" smtClean="0">
                          <a:solidFill>
                            <a:schemeClr val="dk1"/>
                          </a:solidFill>
                          <a:latin typeface="+mn-lt"/>
                          <a:ea typeface="+mn-ea"/>
                          <a:cs typeface="+mn-cs"/>
                        </a:rPr>
                        <a:t>Selects inappropriate or little evidence from the text; may have serious factual errors and omissions</a:t>
                      </a:r>
                      <a:endParaRPr lang="en-US" sz="1200" dirty="0"/>
                    </a:p>
                  </a:txBody>
                  <a:tcPr marT="34290" marB="34290"/>
                </a:tc>
                <a:tc>
                  <a:txBody>
                    <a:bodyPr/>
                    <a:lstStyle/>
                    <a:p>
                      <a:r>
                        <a:rPr lang="en-US" sz="1200" b="0" i="0" u="none" strike="noStrike" kern="1200" baseline="0" dirty="0" smtClean="0">
                          <a:solidFill>
                            <a:schemeClr val="dk1"/>
                          </a:solidFill>
                          <a:latin typeface="+mn-lt"/>
                          <a:ea typeface="+mn-ea"/>
                          <a:cs typeface="+mn-cs"/>
                        </a:rPr>
                        <a:t>Selects some appropriate but general evidence from the text; may contain a factual</a:t>
                      </a:r>
                    </a:p>
                    <a:p>
                      <a:r>
                        <a:rPr lang="en-US" sz="1200" b="0" i="0" u="none" strike="noStrike" kern="1200" baseline="0" dirty="0" smtClean="0">
                          <a:solidFill>
                            <a:schemeClr val="dk1"/>
                          </a:solidFill>
                          <a:latin typeface="+mn-lt"/>
                          <a:ea typeface="+mn-ea"/>
                          <a:cs typeface="+mn-cs"/>
                        </a:rPr>
                        <a:t>error or omission</a:t>
                      </a:r>
                      <a:endParaRPr lang="en-US" sz="1200" dirty="0"/>
                    </a:p>
                  </a:txBody>
                  <a:tcPr marT="34290" marB="34290"/>
                </a:tc>
                <a:tc>
                  <a:txBody>
                    <a:bodyPr/>
                    <a:lstStyle/>
                    <a:p>
                      <a:r>
                        <a:rPr lang="en-US" sz="1200" b="0" i="0" u="none" strike="noStrike" kern="1200" baseline="0" dirty="0" smtClean="0">
                          <a:solidFill>
                            <a:schemeClr val="dk1"/>
                          </a:solidFill>
                          <a:latin typeface="+mn-lt"/>
                          <a:ea typeface="+mn-ea"/>
                          <a:cs typeface="+mn-cs"/>
                        </a:rPr>
                        <a:t>Selects appropriate</a:t>
                      </a:r>
                    </a:p>
                    <a:p>
                      <a:r>
                        <a:rPr lang="en-US" sz="1200" b="0" i="0" u="none" strike="noStrike" kern="1200" baseline="0" dirty="0" smtClean="0">
                          <a:solidFill>
                            <a:schemeClr val="dk1"/>
                          </a:solidFill>
                          <a:latin typeface="+mn-lt"/>
                          <a:ea typeface="+mn-ea"/>
                          <a:cs typeface="+mn-cs"/>
                        </a:rPr>
                        <a:t>and concrete, specific evidence from the</a:t>
                      </a:r>
                    </a:p>
                    <a:p>
                      <a:r>
                        <a:rPr lang="en-US" sz="1200" b="0" i="0" u="none" strike="noStrike" kern="1200" baseline="0" dirty="0" smtClean="0">
                          <a:solidFill>
                            <a:schemeClr val="dk1"/>
                          </a:solidFill>
                          <a:latin typeface="+mn-lt"/>
                          <a:ea typeface="+mn-ea"/>
                          <a:cs typeface="+mn-cs"/>
                        </a:rPr>
                        <a:t>text</a:t>
                      </a:r>
                      <a:endParaRPr lang="en-US" sz="1200" dirty="0"/>
                    </a:p>
                  </a:txBody>
                  <a:tcPr marT="34290" marB="34290"/>
                </a:tc>
                <a:tc>
                  <a:txBody>
                    <a:bodyPr/>
                    <a:lstStyle/>
                    <a:p>
                      <a:r>
                        <a:rPr lang="en-US" sz="1200" b="0" i="0" u="none" strike="noStrike" kern="1200" baseline="0" dirty="0" smtClean="0">
                          <a:solidFill>
                            <a:schemeClr val="dk1"/>
                          </a:solidFill>
                          <a:latin typeface="+mn-lt"/>
                          <a:ea typeface="+mn-ea"/>
                          <a:cs typeface="+mn-cs"/>
                        </a:rPr>
                        <a:t>Selects detailed, precise, and significant evidence from the text</a:t>
                      </a:r>
                      <a:endParaRPr lang="en-US" sz="1200" dirty="0"/>
                    </a:p>
                  </a:txBody>
                  <a:tcPr marT="34290" marB="34290"/>
                </a:tc>
              </a:tr>
              <a:tr h="982980">
                <a:tc>
                  <a:txBody>
                    <a:bodyPr/>
                    <a:lstStyle/>
                    <a:p>
                      <a:r>
                        <a:rPr lang="en-US" sz="1200" b="0" i="0" u="none" strike="noStrike" kern="1200" baseline="0" dirty="0" smtClean="0">
                          <a:solidFill>
                            <a:schemeClr val="dk1"/>
                          </a:solidFill>
                          <a:latin typeface="+mn-lt"/>
                          <a:ea typeface="+mn-ea"/>
                          <a:cs typeface="+mn-cs"/>
                        </a:rPr>
                        <a:t>Demonstrates little</a:t>
                      </a:r>
                    </a:p>
                    <a:p>
                      <a:r>
                        <a:rPr lang="en-US" sz="1200" b="0" i="0" u="none" strike="noStrike" kern="1200" baseline="0" dirty="0" smtClean="0">
                          <a:solidFill>
                            <a:schemeClr val="dk1"/>
                          </a:solidFill>
                          <a:latin typeface="+mn-lt"/>
                          <a:ea typeface="+mn-ea"/>
                          <a:cs typeface="+mn-cs"/>
                        </a:rPr>
                        <a:t>or no development</a:t>
                      </a:r>
                    </a:p>
                    <a:p>
                      <a:r>
                        <a:rPr lang="en-US" sz="1200" b="0" i="0" u="none" strike="noStrike" kern="1200" baseline="0" dirty="0" smtClean="0">
                          <a:solidFill>
                            <a:schemeClr val="dk1"/>
                          </a:solidFill>
                          <a:latin typeface="+mn-lt"/>
                          <a:ea typeface="+mn-ea"/>
                          <a:cs typeface="+mn-cs"/>
                        </a:rPr>
                        <a:t>or use of selected</a:t>
                      </a:r>
                    </a:p>
                    <a:p>
                      <a:r>
                        <a:rPr lang="en-US" sz="1200" b="0" i="0" u="none" strike="noStrike" kern="1200" baseline="0" dirty="0" smtClean="0">
                          <a:solidFill>
                            <a:schemeClr val="dk1"/>
                          </a:solidFill>
                          <a:latin typeface="+mn-lt"/>
                          <a:ea typeface="+mn-ea"/>
                          <a:cs typeface="+mn-cs"/>
                        </a:rPr>
                        <a:t>evidence</a:t>
                      </a:r>
                      <a:endParaRPr lang="en-US" sz="1200" dirty="0"/>
                    </a:p>
                  </a:txBody>
                  <a:tcPr marT="34290" marB="34290"/>
                </a:tc>
                <a:tc>
                  <a:txBody>
                    <a:bodyPr/>
                    <a:lstStyle/>
                    <a:p>
                      <a:r>
                        <a:rPr lang="en-US" sz="1200" b="0" i="0" u="none" strike="noStrike" kern="1200" baseline="0" dirty="0" smtClean="0">
                          <a:solidFill>
                            <a:schemeClr val="dk1"/>
                          </a:solidFill>
                          <a:latin typeface="+mn-lt"/>
                          <a:ea typeface="+mn-ea"/>
                          <a:cs typeface="+mn-cs"/>
                        </a:rPr>
                        <a:t>Demonstrates limited development</a:t>
                      </a:r>
                    </a:p>
                    <a:p>
                      <a:r>
                        <a:rPr lang="en-US" sz="1200" b="0" i="0" u="none" strike="noStrike" kern="1200" baseline="0" dirty="0" smtClean="0">
                          <a:solidFill>
                            <a:schemeClr val="dk1"/>
                          </a:solidFill>
                          <a:latin typeface="+mn-lt"/>
                          <a:ea typeface="+mn-ea"/>
                          <a:cs typeface="+mn-cs"/>
                        </a:rPr>
                        <a:t>or use of selected</a:t>
                      </a:r>
                    </a:p>
                    <a:p>
                      <a:r>
                        <a:rPr lang="en-US" sz="1200" b="0" i="0" u="none" strike="noStrike" kern="1200" baseline="0" dirty="0" smtClean="0">
                          <a:solidFill>
                            <a:schemeClr val="dk1"/>
                          </a:solidFill>
                          <a:latin typeface="+mn-lt"/>
                          <a:ea typeface="+mn-ea"/>
                          <a:cs typeface="+mn-cs"/>
                        </a:rPr>
                        <a:t>evidence</a:t>
                      </a:r>
                      <a:endParaRPr lang="en-US" sz="1200" dirty="0"/>
                    </a:p>
                  </a:txBody>
                  <a:tcPr marT="34290" marB="34290"/>
                </a:tc>
                <a:tc>
                  <a:txBody>
                    <a:bodyPr/>
                    <a:lstStyle/>
                    <a:p>
                      <a:r>
                        <a:rPr lang="en-US" sz="1200" b="0" i="0" u="none" strike="noStrike" kern="1200" baseline="0" dirty="0" smtClean="0">
                          <a:solidFill>
                            <a:schemeClr val="dk1"/>
                          </a:solidFill>
                          <a:latin typeface="+mn-lt"/>
                          <a:ea typeface="+mn-ea"/>
                          <a:cs typeface="+mn-cs"/>
                        </a:rPr>
                        <a:t>Demonstrates use of selected details from the text to support key idea</a:t>
                      </a:r>
                      <a:endParaRPr lang="en-US" sz="1200" dirty="0"/>
                    </a:p>
                  </a:txBody>
                  <a:tcPr marT="34290" marB="34290"/>
                </a:tc>
                <a:tc>
                  <a:txBody>
                    <a:bodyPr/>
                    <a:lstStyle/>
                    <a:p>
                      <a:r>
                        <a:rPr lang="en-US" sz="1200" b="0" i="0" u="none" strike="noStrike" kern="1200" baseline="0" dirty="0" smtClean="0">
                          <a:solidFill>
                            <a:schemeClr val="dk1"/>
                          </a:solidFill>
                          <a:latin typeface="+mn-lt"/>
                          <a:ea typeface="+mn-ea"/>
                          <a:cs typeface="+mn-cs"/>
                        </a:rPr>
                        <a:t>Demonstrates integral use of selected details from the text to support and extend key idea</a:t>
                      </a:r>
                      <a:endParaRPr lang="en-US" sz="1200" dirty="0"/>
                    </a:p>
                  </a:txBody>
                  <a:tcPr marT="34290" marB="34290"/>
                </a:tc>
              </a:tr>
              <a:tr h="800100">
                <a:tc>
                  <a:txBody>
                    <a:bodyPr/>
                    <a:lstStyle/>
                    <a:p>
                      <a:r>
                        <a:rPr lang="en-US" sz="1200" b="0" i="0" u="none" strike="noStrike" kern="1200" baseline="0" dirty="0" smtClean="0">
                          <a:solidFill>
                            <a:schemeClr val="dk1"/>
                          </a:solidFill>
                          <a:latin typeface="+mn-lt"/>
                          <a:ea typeface="+mn-ea"/>
                          <a:cs typeface="+mn-cs"/>
                        </a:rPr>
                        <a:t>Summarize entire</a:t>
                      </a:r>
                    </a:p>
                    <a:p>
                      <a:r>
                        <a:rPr lang="en-US" sz="1200" b="0" i="0" u="none" strike="noStrike" kern="1200" baseline="0" dirty="0" smtClean="0">
                          <a:solidFill>
                            <a:schemeClr val="dk1"/>
                          </a:solidFill>
                          <a:latin typeface="+mn-lt"/>
                          <a:ea typeface="+mn-ea"/>
                          <a:cs typeface="+mn-cs"/>
                        </a:rPr>
                        <a:t>text or copies heavily from text</a:t>
                      </a:r>
                      <a:endParaRPr lang="en-US" sz="1200" dirty="0"/>
                    </a:p>
                  </a:txBody>
                  <a:tcPr marT="34290" marB="34290"/>
                </a:tc>
                <a:tc>
                  <a:txBody>
                    <a:bodyPr/>
                    <a:lstStyle/>
                    <a:p>
                      <a:r>
                        <a:rPr lang="en-US" sz="1200" b="0" i="0" u="none" strike="noStrike" kern="1200" baseline="0" dirty="0" smtClean="0">
                          <a:solidFill>
                            <a:schemeClr val="dk1"/>
                          </a:solidFill>
                          <a:latin typeface="+mn-lt"/>
                          <a:ea typeface="+mn-ea"/>
                          <a:cs typeface="+mn-cs"/>
                        </a:rPr>
                        <a:t>Evidence provided may be listed in a sentence, not expanded upon</a:t>
                      </a:r>
                      <a:endParaRPr lang="en-US" sz="1200" dirty="0"/>
                    </a:p>
                  </a:txBody>
                  <a:tcPr marT="34290" marB="34290"/>
                </a:tc>
                <a:tc>
                  <a:txBody>
                    <a:bodyPr/>
                    <a:lstStyle/>
                    <a:p>
                      <a:r>
                        <a:rPr lang="en-US" sz="1200" b="0" i="0" u="none" strike="noStrike" kern="1200" baseline="0" dirty="0" smtClean="0">
                          <a:solidFill>
                            <a:schemeClr val="dk1"/>
                          </a:solidFill>
                          <a:latin typeface="+mn-lt"/>
                          <a:ea typeface="+mn-ea"/>
                          <a:cs typeface="+mn-cs"/>
                        </a:rPr>
                        <a:t>Attempts to elaborate upon Evidence</a:t>
                      </a:r>
                      <a:endParaRPr lang="en-US" sz="1200" dirty="0"/>
                    </a:p>
                  </a:txBody>
                  <a:tcPr marT="34290" marB="34290"/>
                </a:tc>
                <a:tc>
                  <a:txBody>
                    <a:bodyPr/>
                    <a:lstStyle/>
                    <a:p>
                      <a:r>
                        <a:rPr lang="en-US" sz="1200" b="0" i="0" u="none" strike="noStrike" kern="1200" baseline="0" dirty="0" smtClean="0">
                          <a:solidFill>
                            <a:schemeClr val="dk1"/>
                          </a:solidFill>
                          <a:latin typeface="+mn-lt"/>
                          <a:ea typeface="+mn-ea"/>
                          <a:cs typeface="+mn-cs"/>
                        </a:rPr>
                        <a:t>Evidence must be</a:t>
                      </a:r>
                    </a:p>
                    <a:p>
                      <a:r>
                        <a:rPr lang="en-US" sz="1200" b="0" i="0" u="none" strike="noStrike" kern="1200" baseline="0" dirty="0" smtClean="0">
                          <a:solidFill>
                            <a:schemeClr val="dk1"/>
                          </a:solidFill>
                          <a:latin typeface="+mn-lt"/>
                          <a:ea typeface="+mn-ea"/>
                          <a:cs typeface="+mn-cs"/>
                        </a:rPr>
                        <a:t>used to support key</a:t>
                      </a:r>
                    </a:p>
                    <a:p>
                      <a:r>
                        <a:rPr lang="en-US" sz="1200" b="0" i="0" u="none" strike="noStrike" kern="1200" baseline="0" dirty="0" smtClean="0">
                          <a:solidFill>
                            <a:schemeClr val="dk1"/>
                          </a:solidFill>
                          <a:latin typeface="+mn-lt"/>
                          <a:ea typeface="+mn-ea"/>
                          <a:cs typeface="+mn-cs"/>
                        </a:rPr>
                        <a:t>idea / inference(s)</a:t>
                      </a:r>
                      <a:endParaRPr lang="en-US" sz="1200" dirty="0"/>
                    </a:p>
                  </a:txBody>
                  <a:tcPr marT="34290" marB="34290"/>
                </a:tc>
              </a:tr>
            </a:tbl>
          </a:graphicData>
        </a:graphic>
      </p:graphicFrame>
    </p:spTree>
    <p:extLst>
      <p:ext uri="{BB962C8B-B14F-4D97-AF65-F5344CB8AC3E}">
        <p14:creationId xmlns:p14="http://schemas.microsoft.com/office/powerpoint/2010/main" val="407366016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3148"/>
            <a:ext cx="9144000" cy="622979"/>
          </a:xfrm>
        </p:spPr>
        <p:txBody>
          <a:bodyPr>
            <a:normAutofit fontScale="90000"/>
          </a:bodyPr>
          <a:lstStyle/>
          <a:p>
            <a:r>
              <a:rPr lang="en-US" sz="3600" dirty="0" smtClean="0"/>
              <a:t>Audience Participation:  Evidence Scoring (1 or 4?) </a:t>
            </a:r>
            <a:endParaRPr lang="en-US" sz="3600" dirty="0"/>
          </a:p>
        </p:txBody>
      </p:sp>
      <p:sp>
        <p:nvSpPr>
          <p:cNvPr id="3" name="Content Placeholder 2"/>
          <p:cNvSpPr>
            <a:spLocks noGrp="1"/>
          </p:cNvSpPr>
          <p:nvPr>
            <p:ph idx="1"/>
          </p:nvPr>
        </p:nvSpPr>
        <p:spPr>
          <a:xfrm>
            <a:off x="60960" y="854561"/>
            <a:ext cx="9067800" cy="4267200"/>
          </a:xfrm>
        </p:spPr>
        <p:txBody>
          <a:bodyPr>
            <a:noAutofit/>
          </a:bodyPr>
          <a:lstStyle/>
          <a:p>
            <a:pPr marL="0" indent="0">
              <a:buNone/>
            </a:pPr>
            <a:r>
              <a:rPr lang="en-US" sz="2000" b="1" dirty="0" smtClean="0">
                <a:cs typeface="Times New Roman" panose="02020603050405020304" pitchFamily="18" charset="0"/>
              </a:rPr>
              <a:t>Student 1:</a:t>
            </a:r>
            <a:r>
              <a:rPr lang="en-US" sz="2000" dirty="0" smtClean="0">
                <a:cs typeface="Times New Roman" panose="02020603050405020304" pitchFamily="18" charset="0"/>
              </a:rPr>
              <a:t> Yes</a:t>
            </a:r>
            <a:r>
              <a:rPr lang="en-US" sz="2000" dirty="0">
                <a:cs typeface="Times New Roman" panose="02020603050405020304" pitchFamily="18" charset="0"/>
              </a:rPr>
              <a:t>, because even though </a:t>
            </a:r>
            <a:r>
              <a:rPr lang="en-US" sz="2000" dirty="0" err="1">
                <a:cs typeface="Times New Roman" panose="02020603050405020304" pitchFamily="18" charset="0"/>
              </a:rPr>
              <a:t>proverty</a:t>
            </a:r>
            <a:r>
              <a:rPr lang="en-US" sz="2000" dirty="0">
                <a:cs typeface="Times New Roman" panose="02020603050405020304" pitchFamily="18" charset="0"/>
              </a:rPr>
              <a:t> is still going on now it does not mean that it can not be stop. Hannah thinks that </a:t>
            </a:r>
            <a:r>
              <a:rPr lang="en-US" sz="2000" dirty="0" err="1">
                <a:cs typeface="Times New Roman" panose="02020603050405020304" pitchFamily="18" charset="0"/>
              </a:rPr>
              <a:t>proverty</a:t>
            </a:r>
            <a:r>
              <a:rPr lang="en-US" sz="2000" dirty="0">
                <a:cs typeface="Times New Roman" panose="02020603050405020304" pitchFamily="18" charset="0"/>
              </a:rPr>
              <a:t> will end by 2015  but you never know. The world is going to increase more stores and schools. But if everyone really tries to end </a:t>
            </a:r>
            <a:r>
              <a:rPr lang="en-US" sz="2000" dirty="0" err="1">
                <a:cs typeface="Times New Roman" panose="02020603050405020304" pitchFamily="18" charset="0"/>
              </a:rPr>
              <a:t>proverty</a:t>
            </a:r>
            <a:r>
              <a:rPr lang="en-US" sz="2000" dirty="0">
                <a:cs typeface="Times New Roman" panose="02020603050405020304" pitchFamily="18" charset="0"/>
              </a:rPr>
              <a:t> I believe it can be done. Maybe starting with recycling and taking shorter showers, but no really short that you don't get clean. Then maybe if we make more money or earn it we can donate it to any charity in the world. </a:t>
            </a:r>
            <a:r>
              <a:rPr lang="en-US" sz="2000" dirty="0" err="1">
                <a:cs typeface="Times New Roman" panose="02020603050405020304" pitchFamily="18" charset="0"/>
              </a:rPr>
              <a:t>Proverty</a:t>
            </a:r>
            <a:r>
              <a:rPr lang="en-US" sz="2000" dirty="0">
                <a:cs typeface="Times New Roman" panose="02020603050405020304" pitchFamily="18" charset="0"/>
              </a:rPr>
              <a:t> is not on in Africa, it's </a:t>
            </a:r>
            <a:r>
              <a:rPr lang="en-US" sz="2000" dirty="0" err="1">
                <a:cs typeface="Times New Roman" panose="02020603050405020304" pitchFamily="18" charset="0"/>
              </a:rPr>
              <a:t>practiclly</a:t>
            </a:r>
            <a:r>
              <a:rPr lang="en-US" sz="2000" dirty="0">
                <a:cs typeface="Times New Roman" panose="02020603050405020304" pitchFamily="18" charset="0"/>
              </a:rPr>
              <a:t> every where! Even though Africa got better it didn't end </a:t>
            </a:r>
            <a:r>
              <a:rPr lang="en-US" sz="2000" dirty="0" err="1">
                <a:cs typeface="Times New Roman" panose="02020603050405020304" pitchFamily="18" charset="0"/>
              </a:rPr>
              <a:t>proverty</a:t>
            </a:r>
            <a:r>
              <a:rPr lang="en-US" sz="2000" dirty="0">
                <a:cs typeface="Times New Roman" panose="02020603050405020304" pitchFamily="18" charset="0"/>
              </a:rPr>
              <a:t>. Maybe they should make a law or something that says and declare that </a:t>
            </a:r>
            <a:r>
              <a:rPr lang="en-US" sz="2000" dirty="0" err="1">
                <a:cs typeface="Times New Roman" panose="02020603050405020304" pitchFamily="18" charset="0"/>
              </a:rPr>
              <a:t>proverty</a:t>
            </a:r>
            <a:r>
              <a:rPr lang="en-US" sz="2000" dirty="0">
                <a:cs typeface="Times New Roman" panose="02020603050405020304" pitchFamily="18" charset="0"/>
              </a:rPr>
              <a:t> needs to need. There's no </a:t>
            </a:r>
            <a:r>
              <a:rPr lang="en-US" sz="2000" dirty="0" err="1">
                <a:cs typeface="Times New Roman" panose="02020603050405020304" pitchFamily="18" charset="0"/>
              </a:rPr>
              <a:t>specic</a:t>
            </a:r>
            <a:r>
              <a:rPr lang="en-US" sz="2000" dirty="0">
                <a:cs typeface="Times New Roman" panose="02020603050405020304" pitchFamily="18" charset="0"/>
              </a:rPr>
              <a:t> date when it will end but it will. When it does I am going to be so proud, </a:t>
            </a:r>
            <a:r>
              <a:rPr lang="en-US" sz="2000" dirty="0" err="1">
                <a:cs typeface="Times New Roman" panose="02020603050405020304" pitchFamily="18" charset="0"/>
              </a:rPr>
              <a:t>wheather</a:t>
            </a:r>
            <a:r>
              <a:rPr lang="en-US" sz="2000" dirty="0">
                <a:cs typeface="Times New Roman" panose="02020603050405020304" pitchFamily="18" charset="0"/>
              </a:rPr>
              <a:t> I'm alive or not</a:t>
            </a:r>
            <a:r>
              <a:rPr lang="en-US" sz="2000" dirty="0" smtClean="0">
                <a:ln>
                  <a:solidFill>
                    <a:schemeClr val="tx1"/>
                  </a:solidFill>
                </a:ln>
              </a:rPr>
              <a:t>.</a:t>
            </a:r>
          </a:p>
          <a:p>
            <a:pPr marL="0" indent="0">
              <a:buNone/>
            </a:pPr>
            <a:endParaRPr lang="en-US" sz="1800" dirty="0" smtClean="0">
              <a:ln>
                <a:solidFill>
                  <a:schemeClr val="tx1"/>
                </a:solidFill>
              </a:ln>
            </a:endParaRPr>
          </a:p>
          <a:p>
            <a:pPr marL="0" indent="0">
              <a:buNone/>
            </a:pPr>
            <a:endParaRPr lang="en-US" sz="1600" dirty="0"/>
          </a:p>
        </p:txBody>
      </p:sp>
    </p:spTree>
    <p:extLst>
      <p:ext uri="{BB962C8B-B14F-4D97-AF65-F5344CB8AC3E}">
        <p14:creationId xmlns:p14="http://schemas.microsoft.com/office/powerpoint/2010/main" val="243510936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3148"/>
            <a:ext cx="9144000" cy="622979"/>
          </a:xfrm>
        </p:spPr>
        <p:txBody>
          <a:bodyPr>
            <a:normAutofit fontScale="90000"/>
          </a:bodyPr>
          <a:lstStyle/>
          <a:p>
            <a:r>
              <a:rPr lang="en-US" sz="3600" dirty="0" smtClean="0"/>
              <a:t>Audience Participation:  Evidence Scoring (1 or 4?) </a:t>
            </a:r>
            <a:endParaRPr lang="en-US" sz="3600" dirty="0"/>
          </a:p>
        </p:txBody>
      </p:sp>
      <p:sp>
        <p:nvSpPr>
          <p:cNvPr id="3" name="Content Placeholder 2"/>
          <p:cNvSpPr>
            <a:spLocks noGrp="1"/>
          </p:cNvSpPr>
          <p:nvPr>
            <p:ph idx="1"/>
          </p:nvPr>
        </p:nvSpPr>
        <p:spPr>
          <a:xfrm>
            <a:off x="2" y="626128"/>
            <a:ext cx="9143999" cy="4517373"/>
          </a:xfrm>
        </p:spPr>
        <p:txBody>
          <a:bodyPr>
            <a:noAutofit/>
          </a:bodyPr>
          <a:lstStyle/>
          <a:p>
            <a:pPr marL="0" indent="0">
              <a:buNone/>
            </a:pPr>
            <a:endParaRPr lang="en-US" sz="1800" dirty="0" smtClean="0">
              <a:ln>
                <a:solidFill>
                  <a:schemeClr val="tx1"/>
                </a:solidFill>
              </a:ln>
            </a:endParaRPr>
          </a:p>
          <a:p>
            <a:pPr marL="0" indent="0">
              <a:buNone/>
            </a:pPr>
            <a:r>
              <a:rPr lang="en-US" sz="2000" b="1" dirty="0" smtClean="0"/>
              <a:t>Student 2</a:t>
            </a:r>
            <a:r>
              <a:rPr lang="en-US" sz="2000" dirty="0" smtClean="0"/>
              <a:t>: I </a:t>
            </a:r>
            <a:r>
              <a:rPr lang="en-US" sz="2000" dirty="0"/>
              <a:t>was convinced that  winning the fight of poverty is achievable  in our lifetime. Many people couldn't afford medicine or bed nets to be treated for malaria . Many children had died from this </a:t>
            </a:r>
            <a:r>
              <a:rPr lang="en-US" sz="2000" dirty="0" err="1"/>
              <a:t>dieseuse</a:t>
            </a:r>
            <a:r>
              <a:rPr lang="en-US" sz="2000" dirty="0"/>
              <a:t> even though it could be treated easily. But now, bed nets are used in every sleeping site . And the medicine is free of charge. Another example is that the  farmers' crops are dying   because   they could not afford the </a:t>
            </a:r>
            <a:r>
              <a:rPr lang="en-US" sz="2000" dirty="0" err="1"/>
              <a:t>nessacary</a:t>
            </a:r>
            <a:r>
              <a:rPr lang="en-US" sz="2000" dirty="0"/>
              <a:t> fertilizer and irrigation . But they are now, making </a:t>
            </a:r>
            <a:r>
              <a:rPr lang="en-US" sz="2000" dirty="0" err="1"/>
              <a:t>progess</a:t>
            </a:r>
            <a:r>
              <a:rPr lang="en-US" sz="2000" dirty="0"/>
              <a:t>. Farmers now have fertilizer and water  to give to the crops. Also with  seeds and the proper tools . Third, kids in </a:t>
            </a:r>
            <a:r>
              <a:rPr lang="en-US" sz="2000" dirty="0" err="1"/>
              <a:t>Sauri</a:t>
            </a:r>
            <a:r>
              <a:rPr lang="en-US" sz="2000" dirty="0"/>
              <a:t> were not well educated. Many families couldn't afford school . Even at school there was no lunch . Students were exhausted from each day of school. Now, school is free . Children excited to learn now can and they do have midday meals . Finally, </a:t>
            </a:r>
            <a:r>
              <a:rPr lang="en-US" sz="2000" dirty="0" err="1"/>
              <a:t>Sauri</a:t>
            </a:r>
            <a:r>
              <a:rPr lang="en-US" sz="2000" dirty="0"/>
              <a:t> is making great progress. If they keep it up that city will no longer be in poverty. Then the Millennium Village project can move on to help other countries in need</a:t>
            </a:r>
            <a:r>
              <a:rPr lang="en-US" sz="2000" dirty="0" smtClean="0"/>
              <a:t>.</a:t>
            </a:r>
            <a:endParaRPr lang="en-US" sz="2000" dirty="0"/>
          </a:p>
          <a:p>
            <a:pPr marL="0" indent="0">
              <a:buNone/>
            </a:pPr>
            <a:endParaRPr lang="en-US" sz="1800" dirty="0"/>
          </a:p>
        </p:txBody>
      </p:sp>
    </p:spTree>
    <p:extLst>
      <p:ext uri="{BB962C8B-B14F-4D97-AF65-F5344CB8AC3E}">
        <p14:creationId xmlns:p14="http://schemas.microsoft.com/office/powerpoint/2010/main" val="370616614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3148"/>
            <a:ext cx="9144000" cy="622979"/>
          </a:xfrm>
        </p:spPr>
        <p:txBody>
          <a:bodyPr>
            <a:normAutofit fontScale="90000"/>
          </a:bodyPr>
          <a:lstStyle/>
          <a:p>
            <a:r>
              <a:rPr lang="en-US" dirty="0" err="1" smtClean="0"/>
              <a:t>RoboGrading</a:t>
            </a:r>
            <a:endParaRPr lang="en-US" dirty="0"/>
          </a:p>
        </p:txBody>
      </p:sp>
      <p:sp>
        <p:nvSpPr>
          <p:cNvPr id="3" name="Content Placeholder 2"/>
          <p:cNvSpPr>
            <a:spLocks noGrp="1"/>
          </p:cNvSpPr>
          <p:nvPr>
            <p:ph idx="1"/>
          </p:nvPr>
        </p:nvSpPr>
        <p:spPr>
          <a:xfrm>
            <a:off x="16138" y="900000"/>
            <a:ext cx="9143998" cy="4231622"/>
          </a:xfrm>
        </p:spPr>
        <p:txBody>
          <a:bodyPr>
            <a:noAutofit/>
          </a:bodyPr>
          <a:lstStyle/>
          <a:p>
            <a:pPr marL="0" indent="0">
              <a:buNone/>
            </a:pPr>
            <a:r>
              <a:rPr lang="en-US" sz="2000" b="1" dirty="0" smtClean="0">
                <a:cs typeface="Times New Roman" panose="02020603050405020304" pitchFamily="18" charset="0"/>
              </a:rPr>
              <a:t>Student 1:</a:t>
            </a:r>
            <a:r>
              <a:rPr lang="en-US" sz="2000" dirty="0" smtClean="0">
                <a:cs typeface="Times New Roman" panose="02020603050405020304" pitchFamily="18" charset="0"/>
              </a:rPr>
              <a:t> Yes</a:t>
            </a:r>
            <a:r>
              <a:rPr lang="en-US" sz="2000" dirty="0">
                <a:cs typeface="Times New Roman" panose="02020603050405020304" pitchFamily="18" charset="0"/>
              </a:rPr>
              <a:t>, because even though </a:t>
            </a:r>
            <a:r>
              <a:rPr lang="en-US" sz="2000" dirty="0" err="1">
                <a:cs typeface="Times New Roman" panose="02020603050405020304" pitchFamily="18" charset="0"/>
              </a:rPr>
              <a:t>proverty</a:t>
            </a:r>
            <a:r>
              <a:rPr lang="en-US" sz="2000" dirty="0">
                <a:cs typeface="Times New Roman" panose="02020603050405020304" pitchFamily="18" charset="0"/>
              </a:rPr>
              <a:t> is still going on now it does not mean that it can not be stop. Hannah thinks that </a:t>
            </a:r>
            <a:r>
              <a:rPr lang="en-US" sz="2000" dirty="0" err="1">
                <a:solidFill>
                  <a:srgbClr val="FF0000"/>
                </a:solidFill>
                <a:cs typeface="Times New Roman" panose="02020603050405020304" pitchFamily="18" charset="0"/>
              </a:rPr>
              <a:t>proverty</a:t>
            </a:r>
            <a:r>
              <a:rPr lang="en-US" sz="2000" dirty="0">
                <a:solidFill>
                  <a:srgbClr val="FF0000"/>
                </a:solidFill>
                <a:cs typeface="Times New Roman" panose="02020603050405020304" pitchFamily="18" charset="0"/>
              </a:rPr>
              <a:t> will end by 2015</a:t>
            </a:r>
            <a:r>
              <a:rPr lang="en-US" sz="2000" dirty="0">
                <a:cs typeface="Times New Roman" panose="02020603050405020304" pitchFamily="18" charset="0"/>
              </a:rPr>
              <a:t>  but you never know. The world is going to increase more stores and schools. But if everyone really tries to end </a:t>
            </a:r>
            <a:r>
              <a:rPr lang="en-US" sz="2000" dirty="0" err="1">
                <a:cs typeface="Times New Roman" panose="02020603050405020304" pitchFamily="18" charset="0"/>
              </a:rPr>
              <a:t>proverty</a:t>
            </a:r>
            <a:r>
              <a:rPr lang="en-US" sz="2000" dirty="0">
                <a:cs typeface="Times New Roman" panose="02020603050405020304" pitchFamily="18" charset="0"/>
              </a:rPr>
              <a:t> I believe it can be done. Maybe starting with recycling and taking shorter showers, but no really short that you don't get clean. Then maybe if we make more money or earn it we can donate it to any charity in the world. </a:t>
            </a:r>
            <a:r>
              <a:rPr lang="en-US" sz="2000" dirty="0" err="1">
                <a:cs typeface="Times New Roman" panose="02020603050405020304" pitchFamily="18" charset="0"/>
              </a:rPr>
              <a:t>Proverty</a:t>
            </a:r>
            <a:r>
              <a:rPr lang="en-US" sz="2000" dirty="0">
                <a:cs typeface="Times New Roman" panose="02020603050405020304" pitchFamily="18" charset="0"/>
              </a:rPr>
              <a:t> is not on in Africa, it's </a:t>
            </a:r>
            <a:r>
              <a:rPr lang="en-US" sz="2000" dirty="0" err="1">
                <a:cs typeface="Times New Roman" panose="02020603050405020304" pitchFamily="18" charset="0"/>
              </a:rPr>
              <a:t>practiclly</a:t>
            </a:r>
            <a:r>
              <a:rPr lang="en-US" sz="2000" dirty="0">
                <a:cs typeface="Times New Roman" panose="02020603050405020304" pitchFamily="18" charset="0"/>
              </a:rPr>
              <a:t> every where! Even though Africa got better it didn't end </a:t>
            </a:r>
            <a:r>
              <a:rPr lang="en-US" sz="2000" dirty="0" err="1">
                <a:cs typeface="Times New Roman" panose="02020603050405020304" pitchFamily="18" charset="0"/>
              </a:rPr>
              <a:t>proverty</a:t>
            </a:r>
            <a:r>
              <a:rPr lang="en-US" sz="2000" dirty="0">
                <a:cs typeface="Times New Roman" panose="02020603050405020304" pitchFamily="18" charset="0"/>
              </a:rPr>
              <a:t>. Maybe they should make a law or something that says and declare that </a:t>
            </a:r>
            <a:r>
              <a:rPr lang="en-US" sz="2000" dirty="0" err="1">
                <a:cs typeface="Times New Roman" panose="02020603050405020304" pitchFamily="18" charset="0"/>
              </a:rPr>
              <a:t>proverty</a:t>
            </a:r>
            <a:r>
              <a:rPr lang="en-US" sz="2000" dirty="0">
                <a:cs typeface="Times New Roman" panose="02020603050405020304" pitchFamily="18" charset="0"/>
              </a:rPr>
              <a:t> needs to need. There's no </a:t>
            </a:r>
            <a:r>
              <a:rPr lang="en-US" sz="2000" dirty="0" err="1">
                <a:cs typeface="Times New Roman" panose="02020603050405020304" pitchFamily="18" charset="0"/>
              </a:rPr>
              <a:t>specic</a:t>
            </a:r>
            <a:r>
              <a:rPr lang="en-US" sz="2000" dirty="0">
                <a:cs typeface="Times New Roman" panose="02020603050405020304" pitchFamily="18" charset="0"/>
              </a:rPr>
              <a:t> date when it will end but it will. When it does I am going to be so proud, </a:t>
            </a:r>
            <a:r>
              <a:rPr lang="en-US" sz="2000" dirty="0" err="1">
                <a:cs typeface="Times New Roman" panose="02020603050405020304" pitchFamily="18" charset="0"/>
              </a:rPr>
              <a:t>wheather</a:t>
            </a:r>
            <a:r>
              <a:rPr lang="en-US" sz="2000" dirty="0">
                <a:cs typeface="Times New Roman" panose="02020603050405020304" pitchFamily="18" charset="0"/>
              </a:rPr>
              <a:t> I'm alive or not</a:t>
            </a:r>
            <a:r>
              <a:rPr lang="en-US" sz="2000" dirty="0" smtClean="0">
                <a:ln>
                  <a:solidFill>
                    <a:schemeClr val="tx1"/>
                  </a:solidFill>
                </a:ln>
              </a:rPr>
              <a:t>. </a:t>
            </a:r>
            <a:r>
              <a:rPr lang="en-US" sz="2000" b="1" dirty="0">
                <a:solidFill>
                  <a:srgbClr val="0000FF"/>
                </a:solidFill>
              </a:rPr>
              <a:t>(SCORE</a:t>
            </a:r>
            <a:r>
              <a:rPr lang="en-US" sz="2000" b="1" dirty="0" smtClean="0">
                <a:solidFill>
                  <a:srgbClr val="0000FF"/>
                </a:solidFill>
              </a:rPr>
              <a:t>=1)</a:t>
            </a:r>
            <a:endParaRPr lang="en-US" sz="2000" b="1" dirty="0">
              <a:solidFill>
                <a:srgbClr val="0000FF"/>
              </a:solidFill>
            </a:endParaRPr>
          </a:p>
          <a:p>
            <a:pPr marL="0" indent="0">
              <a:buNone/>
            </a:pPr>
            <a:endParaRPr lang="en-US" sz="1800" dirty="0" smtClean="0">
              <a:ln>
                <a:solidFill>
                  <a:schemeClr val="tx1"/>
                </a:solidFill>
              </a:ln>
            </a:endParaRPr>
          </a:p>
          <a:p>
            <a:pPr marL="0" indent="0">
              <a:buNone/>
            </a:pPr>
            <a:endParaRPr lang="en-US" sz="1600" dirty="0"/>
          </a:p>
        </p:txBody>
      </p:sp>
    </p:spTree>
    <p:extLst>
      <p:ext uri="{BB962C8B-B14F-4D97-AF65-F5344CB8AC3E}">
        <p14:creationId xmlns:p14="http://schemas.microsoft.com/office/powerpoint/2010/main" val="133453158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3148"/>
            <a:ext cx="9144000" cy="622979"/>
          </a:xfrm>
        </p:spPr>
        <p:txBody>
          <a:bodyPr>
            <a:normAutofit fontScale="90000"/>
          </a:bodyPr>
          <a:lstStyle/>
          <a:p>
            <a:r>
              <a:rPr lang="en-US" dirty="0" err="1" smtClean="0"/>
              <a:t>RoboGrading</a:t>
            </a:r>
            <a:endParaRPr lang="en-US" dirty="0"/>
          </a:p>
        </p:txBody>
      </p:sp>
      <p:sp>
        <p:nvSpPr>
          <p:cNvPr id="3" name="Content Placeholder 2"/>
          <p:cNvSpPr>
            <a:spLocks noGrp="1"/>
          </p:cNvSpPr>
          <p:nvPr>
            <p:ph idx="1"/>
          </p:nvPr>
        </p:nvSpPr>
        <p:spPr>
          <a:xfrm>
            <a:off x="2" y="626128"/>
            <a:ext cx="9143999" cy="4517373"/>
          </a:xfrm>
        </p:spPr>
        <p:txBody>
          <a:bodyPr>
            <a:noAutofit/>
          </a:bodyPr>
          <a:lstStyle/>
          <a:p>
            <a:pPr marL="0" indent="0">
              <a:buNone/>
            </a:pPr>
            <a:endParaRPr lang="en-US" sz="1800" dirty="0" smtClean="0">
              <a:ln>
                <a:solidFill>
                  <a:schemeClr val="tx1"/>
                </a:solidFill>
              </a:ln>
            </a:endParaRPr>
          </a:p>
          <a:p>
            <a:pPr marL="0" indent="0">
              <a:buNone/>
            </a:pPr>
            <a:r>
              <a:rPr lang="en-US" sz="2000" b="1" dirty="0" smtClean="0"/>
              <a:t>Student 2</a:t>
            </a:r>
            <a:r>
              <a:rPr lang="en-US" sz="2000" dirty="0" smtClean="0"/>
              <a:t>: I </a:t>
            </a:r>
            <a:r>
              <a:rPr lang="en-US" sz="2000" dirty="0"/>
              <a:t>was convinced that  </a:t>
            </a:r>
            <a:r>
              <a:rPr lang="en-US" sz="2000" dirty="0">
                <a:solidFill>
                  <a:srgbClr val="FF0000"/>
                </a:solidFill>
              </a:rPr>
              <a:t>winning the fight of poverty is achievable  in our lifetime</a:t>
            </a:r>
            <a:r>
              <a:rPr lang="en-US" sz="2000" dirty="0"/>
              <a:t>. Many people </a:t>
            </a:r>
            <a:r>
              <a:rPr lang="en-US" sz="2000" dirty="0">
                <a:solidFill>
                  <a:srgbClr val="FF0000"/>
                </a:solidFill>
              </a:rPr>
              <a:t>couldn't afford medicine</a:t>
            </a:r>
            <a:r>
              <a:rPr lang="en-US" sz="2000" dirty="0"/>
              <a:t> or </a:t>
            </a:r>
            <a:r>
              <a:rPr lang="en-US" sz="2000" dirty="0">
                <a:solidFill>
                  <a:srgbClr val="FF0000"/>
                </a:solidFill>
              </a:rPr>
              <a:t>bed nets to be treated for malaria</a:t>
            </a:r>
            <a:r>
              <a:rPr lang="en-US" sz="2000" dirty="0"/>
              <a:t> . Many children had died from this </a:t>
            </a:r>
            <a:r>
              <a:rPr lang="en-US" sz="2000" dirty="0" err="1"/>
              <a:t>dieseuse</a:t>
            </a:r>
            <a:r>
              <a:rPr lang="en-US" sz="2000" dirty="0"/>
              <a:t> even though it could be treated easily. But </a:t>
            </a:r>
            <a:r>
              <a:rPr lang="en-US" sz="2000" dirty="0">
                <a:solidFill>
                  <a:srgbClr val="FF0000"/>
                </a:solidFill>
              </a:rPr>
              <a:t>now, bed nets are used in every sleeping site</a:t>
            </a:r>
            <a:r>
              <a:rPr lang="en-US" sz="2000" dirty="0"/>
              <a:t> . And the </a:t>
            </a:r>
            <a:r>
              <a:rPr lang="en-US" sz="2000" dirty="0">
                <a:solidFill>
                  <a:srgbClr val="FF0000"/>
                </a:solidFill>
              </a:rPr>
              <a:t>medicine is free of charge</a:t>
            </a:r>
            <a:r>
              <a:rPr lang="en-US" sz="2000" dirty="0"/>
              <a:t>. Another example is that the  </a:t>
            </a:r>
            <a:r>
              <a:rPr lang="en-US" sz="2000" dirty="0">
                <a:solidFill>
                  <a:srgbClr val="FF0000"/>
                </a:solidFill>
              </a:rPr>
              <a:t>farmers' crops are dying</a:t>
            </a:r>
            <a:r>
              <a:rPr lang="en-US" sz="2000" dirty="0"/>
              <a:t>   because   they </a:t>
            </a:r>
            <a:r>
              <a:rPr lang="en-US" sz="2000" dirty="0">
                <a:solidFill>
                  <a:srgbClr val="FF0000"/>
                </a:solidFill>
              </a:rPr>
              <a:t>could not afford the </a:t>
            </a:r>
            <a:r>
              <a:rPr lang="en-US" sz="2000" dirty="0" err="1">
                <a:solidFill>
                  <a:srgbClr val="FF0000"/>
                </a:solidFill>
              </a:rPr>
              <a:t>nessacary</a:t>
            </a:r>
            <a:r>
              <a:rPr lang="en-US" sz="2000" dirty="0">
                <a:solidFill>
                  <a:srgbClr val="FF0000"/>
                </a:solidFill>
              </a:rPr>
              <a:t> fertilizer and irrigation </a:t>
            </a:r>
            <a:r>
              <a:rPr lang="en-US" sz="2000" dirty="0"/>
              <a:t>. But they are now, making </a:t>
            </a:r>
            <a:r>
              <a:rPr lang="en-US" sz="2000" dirty="0" err="1"/>
              <a:t>progess</a:t>
            </a:r>
            <a:r>
              <a:rPr lang="en-US" sz="2000" dirty="0"/>
              <a:t>. Farmers </a:t>
            </a:r>
            <a:r>
              <a:rPr lang="en-US" sz="2000" dirty="0">
                <a:solidFill>
                  <a:srgbClr val="FF0000"/>
                </a:solidFill>
              </a:rPr>
              <a:t>now have fertilizer and water</a:t>
            </a:r>
            <a:r>
              <a:rPr lang="en-US" sz="2000" dirty="0"/>
              <a:t>  to give to the crops. Also with  </a:t>
            </a:r>
            <a:r>
              <a:rPr lang="en-US" sz="2000" dirty="0">
                <a:solidFill>
                  <a:srgbClr val="FF0000"/>
                </a:solidFill>
              </a:rPr>
              <a:t>seeds and the proper tools</a:t>
            </a:r>
            <a:r>
              <a:rPr lang="en-US" sz="2000" dirty="0"/>
              <a:t> . Third, kids in </a:t>
            </a:r>
            <a:r>
              <a:rPr lang="en-US" sz="2000" dirty="0" err="1"/>
              <a:t>Sauri</a:t>
            </a:r>
            <a:r>
              <a:rPr lang="en-US" sz="2000" dirty="0"/>
              <a:t> were not well educated. Many families </a:t>
            </a:r>
            <a:r>
              <a:rPr lang="en-US" sz="2000" dirty="0">
                <a:solidFill>
                  <a:srgbClr val="FF0000"/>
                </a:solidFill>
              </a:rPr>
              <a:t>couldn't afford school </a:t>
            </a:r>
            <a:r>
              <a:rPr lang="en-US" sz="2000" dirty="0"/>
              <a:t>. Even at school there </a:t>
            </a:r>
            <a:r>
              <a:rPr lang="en-US" sz="2000" dirty="0">
                <a:solidFill>
                  <a:srgbClr val="FF0000"/>
                </a:solidFill>
              </a:rPr>
              <a:t>was no lunch</a:t>
            </a:r>
            <a:r>
              <a:rPr lang="en-US" sz="2000" dirty="0"/>
              <a:t> . Students were exhausted from each day of school. </a:t>
            </a:r>
            <a:r>
              <a:rPr lang="en-US" sz="2000" dirty="0">
                <a:solidFill>
                  <a:srgbClr val="FF0000"/>
                </a:solidFill>
              </a:rPr>
              <a:t>Now, school is free</a:t>
            </a:r>
            <a:r>
              <a:rPr lang="en-US" sz="2000" dirty="0"/>
              <a:t> . Children excited to learn now can and </a:t>
            </a:r>
            <a:r>
              <a:rPr lang="en-US" sz="2000" dirty="0">
                <a:solidFill>
                  <a:srgbClr val="FF0000"/>
                </a:solidFill>
              </a:rPr>
              <a:t>they do have midday meals </a:t>
            </a:r>
            <a:r>
              <a:rPr lang="en-US" sz="2000" dirty="0"/>
              <a:t>. Finally, </a:t>
            </a:r>
            <a:r>
              <a:rPr lang="en-US" sz="2000" dirty="0" err="1"/>
              <a:t>Sauri</a:t>
            </a:r>
            <a:r>
              <a:rPr lang="en-US" sz="2000" dirty="0"/>
              <a:t> is making great progress. If they keep it up that city will no longer be in poverty. Then the Millennium Village project can move on to help other countries in need</a:t>
            </a:r>
            <a:r>
              <a:rPr lang="en-US" sz="2000" dirty="0" smtClean="0"/>
              <a:t>. </a:t>
            </a:r>
            <a:r>
              <a:rPr lang="en-US" sz="2000" b="1" dirty="0" smtClean="0">
                <a:solidFill>
                  <a:srgbClr val="0000FF"/>
                </a:solidFill>
              </a:rPr>
              <a:t>(SCORE=4)</a:t>
            </a:r>
            <a:endParaRPr lang="en-US" sz="2000" b="1" dirty="0">
              <a:solidFill>
                <a:srgbClr val="0000FF"/>
              </a:solidFill>
            </a:endParaRPr>
          </a:p>
          <a:p>
            <a:pPr marL="0" indent="0">
              <a:buNone/>
            </a:pPr>
            <a:endParaRPr lang="en-US" sz="1600" dirty="0"/>
          </a:p>
        </p:txBody>
      </p:sp>
    </p:spTree>
    <p:extLst>
      <p:ext uri="{BB962C8B-B14F-4D97-AF65-F5344CB8AC3E}">
        <p14:creationId xmlns:p14="http://schemas.microsoft.com/office/powerpoint/2010/main" val="134306685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Automatic Scoring Approach</a:t>
            </a:r>
            <a:endParaRPr lang="en-US" dirty="0"/>
          </a:p>
        </p:txBody>
      </p:sp>
      <p:sp>
        <p:nvSpPr>
          <p:cNvPr id="4" name="Slide Number Placeholder 3"/>
          <p:cNvSpPr>
            <a:spLocks noGrp="1"/>
          </p:cNvSpPr>
          <p:nvPr>
            <p:ph type="sldNum" sz="quarter" idx="12"/>
          </p:nvPr>
        </p:nvSpPr>
        <p:spPr/>
        <p:txBody>
          <a:bodyPr/>
          <a:lstStyle/>
          <a:p>
            <a:r>
              <a:rPr lang="en-US" dirty="0" smtClean="0"/>
              <a:t>15</a:t>
            </a:r>
            <a:endParaRPr lang="en-US" dirty="0"/>
          </a:p>
        </p:txBody>
      </p:sp>
      <p:sp>
        <p:nvSpPr>
          <p:cNvPr id="5" name="Content Placeholder 4"/>
          <p:cNvSpPr>
            <a:spLocks noGrp="1"/>
          </p:cNvSpPr>
          <p:nvPr>
            <p:ph sz="quarter" idx="1"/>
          </p:nvPr>
        </p:nvSpPr>
        <p:spPr/>
        <p:txBody>
          <a:bodyPr/>
          <a:lstStyle/>
          <a:p>
            <a:endParaRPr lang="en-US" dirty="0"/>
          </a:p>
        </p:txBody>
      </p:sp>
      <p:graphicFrame>
        <p:nvGraphicFramePr>
          <p:cNvPr id="6" name="Diagram 5"/>
          <p:cNvGraphicFramePr/>
          <p:nvPr>
            <p:extLst>
              <p:ext uri="{D42A27DB-BD31-4B8C-83A1-F6EECF244321}">
                <p14:modId xmlns:p14="http://schemas.microsoft.com/office/powerpoint/2010/main" val="3833185928"/>
              </p:ext>
            </p:extLst>
          </p:nvPr>
        </p:nvGraphicFramePr>
        <p:xfrm>
          <a:off x="928692" y="20819596"/>
          <a:ext cx="10111580" cy="42121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8" name="Group 7"/>
          <p:cNvGrpSpPr/>
          <p:nvPr/>
        </p:nvGrpSpPr>
        <p:grpSpPr>
          <a:xfrm>
            <a:off x="685800" y="1749496"/>
            <a:ext cx="3806882" cy="1639853"/>
            <a:chOff x="2072340" y="1729458"/>
            <a:chExt cx="4410563" cy="2186470"/>
          </a:xfrm>
          <a:solidFill>
            <a:schemeClr val="accent1">
              <a:lumMod val="60000"/>
              <a:lumOff val="40000"/>
            </a:schemeClr>
          </a:solidFill>
        </p:grpSpPr>
        <p:sp>
          <p:nvSpPr>
            <p:cNvPr id="12" name="Chevron 11"/>
            <p:cNvSpPr/>
            <p:nvPr/>
          </p:nvSpPr>
          <p:spPr>
            <a:xfrm>
              <a:off x="2072340" y="1729458"/>
              <a:ext cx="4410563" cy="2123710"/>
            </a:xfrm>
            <a:prstGeom prst="chevron">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3" name="Chevron 6"/>
            <p:cNvSpPr/>
            <p:nvPr/>
          </p:nvSpPr>
          <p:spPr>
            <a:xfrm>
              <a:off x="3072443" y="1792218"/>
              <a:ext cx="2410358" cy="2123710"/>
            </a:xfrm>
            <a:prstGeom prst="rect">
              <a:avLst/>
            </a:prstGeom>
            <a:noFill/>
          </p:spPr>
          <p:style>
            <a:lnRef idx="0">
              <a:scrgbClr r="0" g="0" b="0"/>
            </a:lnRef>
            <a:fillRef idx="0">
              <a:scrgbClr r="0" g="0" b="0"/>
            </a:fillRef>
            <a:effectRef idx="0">
              <a:scrgbClr r="0" g="0" b="0"/>
            </a:effectRef>
            <a:fontRef idx="minor">
              <a:schemeClr val="lt1"/>
            </a:fontRef>
          </p:style>
          <p:txBody>
            <a:bodyPr spcFirstLastPara="0" vert="horz" wrap="square" lIns="108014" tIns="72009" rIns="36005" bIns="72009" numCol="1" spcCol="1270" anchor="ctr" anchorCtr="0">
              <a:noAutofit/>
            </a:bodyPr>
            <a:lstStyle/>
            <a:p>
              <a:pPr lvl="0" algn="ctr" defTabSz="1200150">
                <a:lnSpc>
                  <a:spcPct val="90000"/>
                </a:lnSpc>
                <a:spcBef>
                  <a:spcPct val="0"/>
                </a:spcBef>
                <a:spcAft>
                  <a:spcPct val="35000"/>
                </a:spcAft>
              </a:pPr>
              <a:r>
                <a:rPr lang="en-US" dirty="0" smtClean="0">
                  <a:solidFill>
                    <a:schemeClr val="tx1"/>
                  </a:solidFill>
                </a:rPr>
                <a:t>Natural language processing on </a:t>
              </a:r>
              <a:r>
                <a:rPr lang="en-US" sz="2400" kern="1200" dirty="0" smtClean="0">
                  <a:solidFill>
                    <a:schemeClr val="tx1"/>
                  </a:solidFill>
                </a:rPr>
                <a:t>the essays</a:t>
              </a:r>
              <a:endParaRPr lang="en-US" sz="2400" kern="1200" dirty="0"/>
            </a:p>
          </p:txBody>
        </p:sp>
      </p:grpSp>
      <p:grpSp>
        <p:nvGrpSpPr>
          <p:cNvPr id="9" name="Group 8"/>
          <p:cNvGrpSpPr/>
          <p:nvPr/>
        </p:nvGrpSpPr>
        <p:grpSpPr>
          <a:xfrm>
            <a:off x="5039698" y="1783769"/>
            <a:ext cx="3875703" cy="1606925"/>
            <a:chOff x="5620180" y="1746213"/>
            <a:chExt cx="4490297" cy="2142566"/>
          </a:xfrm>
          <a:solidFill>
            <a:schemeClr val="accent1">
              <a:lumMod val="60000"/>
              <a:lumOff val="40000"/>
            </a:schemeClr>
          </a:solidFill>
        </p:grpSpPr>
        <p:sp>
          <p:nvSpPr>
            <p:cNvPr id="10" name="Chevron 9"/>
            <p:cNvSpPr/>
            <p:nvPr/>
          </p:nvSpPr>
          <p:spPr>
            <a:xfrm>
              <a:off x="5620180" y="1746213"/>
              <a:ext cx="4490297" cy="2123710"/>
            </a:xfrm>
            <a:prstGeom prst="chevron">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1" name="Chevron 8"/>
            <p:cNvSpPr/>
            <p:nvPr/>
          </p:nvSpPr>
          <p:spPr>
            <a:xfrm>
              <a:off x="6843986" y="1765069"/>
              <a:ext cx="2366588" cy="2123710"/>
            </a:xfrm>
            <a:prstGeom prst="rect">
              <a:avLst/>
            </a:prstGeom>
            <a:noFill/>
          </p:spPr>
          <p:style>
            <a:lnRef idx="0">
              <a:scrgbClr r="0" g="0" b="0"/>
            </a:lnRef>
            <a:fillRef idx="0">
              <a:scrgbClr r="0" g="0" b="0"/>
            </a:fillRef>
            <a:effectRef idx="0">
              <a:scrgbClr r="0" g="0" b="0"/>
            </a:effectRef>
            <a:fontRef idx="minor">
              <a:schemeClr val="lt1"/>
            </a:fontRef>
          </p:style>
          <p:txBody>
            <a:bodyPr spcFirstLastPara="0" vert="horz" wrap="square" lIns="108014" tIns="72009" rIns="36005" bIns="72009" numCol="1" spcCol="1270" anchor="ctr" anchorCtr="0">
              <a:noAutofit/>
            </a:bodyPr>
            <a:lstStyle/>
            <a:p>
              <a:pPr lvl="0" algn="ctr" defTabSz="1200150">
                <a:lnSpc>
                  <a:spcPct val="90000"/>
                </a:lnSpc>
                <a:spcBef>
                  <a:spcPct val="0"/>
                </a:spcBef>
                <a:spcAft>
                  <a:spcPct val="35000"/>
                </a:spcAft>
              </a:pPr>
              <a:r>
                <a:rPr lang="en-US" dirty="0">
                  <a:solidFill>
                    <a:schemeClr val="tx1"/>
                  </a:solidFill>
                </a:rPr>
                <a:t>M</a:t>
              </a:r>
              <a:r>
                <a:rPr lang="en-US" sz="2400" kern="1200" dirty="0" smtClean="0">
                  <a:solidFill>
                    <a:schemeClr val="tx1"/>
                  </a:solidFill>
                </a:rPr>
                <a:t>achine learning using the NLP output</a:t>
              </a:r>
              <a:endParaRPr lang="en-US" sz="2400" kern="1200" dirty="0"/>
            </a:p>
          </p:txBody>
        </p:sp>
      </p:grpSp>
    </p:spTree>
    <p:extLst>
      <p:ext uri="{BB962C8B-B14F-4D97-AF65-F5344CB8AC3E}">
        <p14:creationId xmlns:p14="http://schemas.microsoft.com/office/powerpoint/2010/main" val="17001794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rgbClr val="009900"/>
                </a:solidFill>
                <a:latin typeface="Tahoma" pitchFamily="84" charset="0"/>
              </a:defRPr>
            </a:lvl1pPr>
            <a:lvl2pPr marL="742950" indent="-285750" eaLnBrk="0" hangingPunct="0">
              <a:defRPr sz="1600">
                <a:solidFill>
                  <a:srgbClr val="009900"/>
                </a:solidFill>
                <a:latin typeface="Tahoma" pitchFamily="84" charset="0"/>
              </a:defRPr>
            </a:lvl2pPr>
            <a:lvl3pPr marL="1143000" indent="-228600" eaLnBrk="0" hangingPunct="0">
              <a:defRPr sz="1600">
                <a:solidFill>
                  <a:srgbClr val="009900"/>
                </a:solidFill>
                <a:latin typeface="Tahoma" pitchFamily="84" charset="0"/>
              </a:defRPr>
            </a:lvl3pPr>
            <a:lvl4pPr marL="1600200" indent="-228600" eaLnBrk="0" hangingPunct="0">
              <a:defRPr sz="1600">
                <a:solidFill>
                  <a:srgbClr val="009900"/>
                </a:solidFill>
                <a:latin typeface="Tahoma" pitchFamily="84" charset="0"/>
              </a:defRPr>
            </a:lvl4pPr>
            <a:lvl5pPr marL="2057400" indent="-228600" eaLnBrk="0" hangingPunct="0">
              <a:defRPr sz="1600">
                <a:solidFill>
                  <a:srgbClr val="009900"/>
                </a:solidFill>
                <a:latin typeface="Tahoma" pitchFamily="84" charset="0"/>
              </a:defRPr>
            </a:lvl5pPr>
            <a:lvl6pPr marL="2514600" indent="-228600" eaLnBrk="0" fontAlgn="base" hangingPunct="0">
              <a:spcBef>
                <a:spcPct val="0"/>
              </a:spcBef>
              <a:spcAft>
                <a:spcPct val="0"/>
              </a:spcAft>
              <a:defRPr sz="1600">
                <a:solidFill>
                  <a:srgbClr val="009900"/>
                </a:solidFill>
                <a:latin typeface="Tahoma" pitchFamily="84" charset="0"/>
              </a:defRPr>
            </a:lvl6pPr>
            <a:lvl7pPr marL="2971800" indent="-228600" eaLnBrk="0" fontAlgn="base" hangingPunct="0">
              <a:spcBef>
                <a:spcPct val="0"/>
              </a:spcBef>
              <a:spcAft>
                <a:spcPct val="0"/>
              </a:spcAft>
              <a:defRPr sz="1600">
                <a:solidFill>
                  <a:srgbClr val="009900"/>
                </a:solidFill>
                <a:latin typeface="Tahoma" pitchFamily="84" charset="0"/>
              </a:defRPr>
            </a:lvl7pPr>
            <a:lvl8pPr marL="3429000" indent="-228600" eaLnBrk="0" fontAlgn="base" hangingPunct="0">
              <a:spcBef>
                <a:spcPct val="0"/>
              </a:spcBef>
              <a:spcAft>
                <a:spcPct val="0"/>
              </a:spcAft>
              <a:defRPr sz="1600">
                <a:solidFill>
                  <a:srgbClr val="009900"/>
                </a:solidFill>
                <a:latin typeface="Tahoma" pitchFamily="84" charset="0"/>
              </a:defRPr>
            </a:lvl8pPr>
            <a:lvl9pPr marL="3886200" indent="-228600" eaLnBrk="0" fontAlgn="base" hangingPunct="0">
              <a:spcBef>
                <a:spcPct val="0"/>
              </a:spcBef>
              <a:spcAft>
                <a:spcPct val="0"/>
              </a:spcAft>
              <a:defRPr sz="1600">
                <a:solidFill>
                  <a:srgbClr val="009900"/>
                </a:solidFill>
                <a:latin typeface="Tahoma" pitchFamily="84" charset="0"/>
              </a:defRPr>
            </a:lvl9pPr>
          </a:lstStyle>
          <a:p>
            <a:endParaRPr lang="en-US" sz="1400" dirty="0">
              <a:solidFill>
                <a:schemeClr val="tx1"/>
              </a:solidFill>
              <a:latin typeface="Arial" charset="0"/>
            </a:endParaRPr>
          </a:p>
        </p:txBody>
      </p:sp>
      <p:sp>
        <p:nvSpPr>
          <p:cNvPr id="409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rgbClr val="009900"/>
                </a:solidFill>
                <a:latin typeface="Tahoma" pitchFamily="84" charset="0"/>
              </a:defRPr>
            </a:lvl1pPr>
            <a:lvl2pPr marL="742950" indent="-285750" eaLnBrk="0" hangingPunct="0">
              <a:defRPr sz="1600">
                <a:solidFill>
                  <a:srgbClr val="009900"/>
                </a:solidFill>
                <a:latin typeface="Tahoma" pitchFamily="84" charset="0"/>
              </a:defRPr>
            </a:lvl2pPr>
            <a:lvl3pPr marL="1143000" indent="-228600" eaLnBrk="0" hangingPunct="0">
              <a:defRPr sz="1600">
                <a:solidFill>
                  <a:srgbClr val="009900"/>
                </a:solidFill>
                <a:latin typeface="Tahoma" pitchFamily="84" charset="0"/>
              </a:defRPr>
            </a:lvl3pPr>
            <a:lvl4pPr marL="1600200" indent="-228600" eaLnBrk="0" hangingPunct="0">
              <a:defRPr sz="1600">
                <a:solidFill>
                  <a:srgbClr val="009900"/>
                </a:solidFill>
                <a:latin typeface="Tahoma" pitchFamily="84" charset="0"/>
              </a:defRPr>
            </a:lvl4pPr>
            <a:lvl5pPr marL="2057400" indent="-228600" eaLnBrk="0" hangingPunct="0">
              <a:defRPr sz="1600">
                <a:solidFill>
                  <a:srgbClr val="009900"/>
                </a:solidFill>
                <a:latin typeface="Tahoma" pitchFamily="84" charset="0"/>
              </a:defRPr>
            </a:lvl5pPr>
            <a:lvl6pPr marL="2514600" indent="-228600" eaLnBrk="0" fontAlgn="base" hangingPunct="0">
              <a:spcBef>
                <a:spcPct val="0"/>
              </a:spcBef>
              <a:spcAft>
                <a:spcPct val="0"/>
              </a:spcAft>
              <a:defRPr sz="1600">
                <a:solidFill>
                  <a:srgbClr val="009900"/>
                </a:solidFill>
                <a:latin typeface="Tahoma" pitchFamily="84" charset="0"/>
              </a:defRPr>
            </a:lvl6pPr>
            <a:lvl7pPr marL="2971800" indent="-228600" eaLnBrk="0" fontAlgn="base" hangingPunct="0">
              <a:spcBef>
                <a:spcPct val="0"/>
              </a:spcBef>
              <a:spcAft>
                <a:spcPct val="0"/>
              </a:spcAft>
              <a:defRPr sz="1600">
                <a:solidFill>
                  <a:srgbClr val="009900"/>
                </a:solidFill>
                <a:latin typeface="Tahoma" pitchFamily="84" charset="0"/>
              </a:defRPr>
            </a:lvl7pPr>
            <a:lvl8pPr marL="3429000" indent="-228600" eaLnBrk="0" fontAlgn="base" hangingPunct="0">
              <a:spcBef>
                <a:spcPct val="0"/>
              </a:spcBef>
              <a:spcAft>
                <a:spcPct val="0"/>
              </a:spcAft>
              <a:defRPr sz="1600">
                <a:solidFill>
                  <a:srgbClr val="009900"/>
                </a:solidFill>
                <a:latin typeface="Tahoma" pitchFamily="84" charset="0"/>
              </a:defRPr>
            </a:lvl8pPr>
            <a:lvl9pPr marL="3886200" indent="-228600" eaLnBrk="0" fontAlgn="base" hangingPunct="0">
              <a:spcBef>
                <a:spcPct val="0"/>
              </a:spcBef>
              <a:spcAft>
                <a:spcPct val="0"/>
              </a:spcAft>
              <a:defRPr sz="1600">
                <a:solidFill>
                  <a:srgbClr val="009900"/>
                </a:solidFill>
                <a:latin typeface="Tahoma" pitchFamily="84" charset="0"/>
              </a:defRPr>
            </a:lvl9pPr>
          </a:lstStyle>
          <a:p>
            <a:endParaRPr lang="en-US" sz="1400" dirty="0">
              <a:solidFill>
                <a:schemeClr val="tx1"/>
              </a:solidFill>
              <a:latin typeface="Arial" charset="0"/>
            </a:endParaRPr>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rgbClr val="009900"/>
                </a:solidFill>
                <a:latin typeface="Tahoma" pitchFamily="84" charset="0"/>
              </a:defRPr>
            </a:lvl1pPr>
            <a:lvl2pPr marL="742950" indent="-285750" eaLnBrk="0" hangingPunct="0">
              <a:defRPr sz="1600">
                <a:solidFill>
                  <a:srgbClr val="009900"/>
                </a:solidFill>
                <a:latin typeface="Tahoma" pitchFamily="84" charset="0"/>
              </a:defRPr>
            </a:lvl2pPr>
            <a:lvl3pPr marL="1143000" indent="-228600" eaLnBrk="0" hangingPunct="0">
              <a:defRPr sz="1600">
                <a:solidFill>
                  <a:srgbClr val="009900"/>
                </a:solidFill>
                <a:latin typeface="Tahoma" pitchFamily="84" charset="0"/>
              </a:defRPr>
            </a:lvl3pPr>
            <a:lvl4pPr marL="1600200" indent="-228600" eaLnBrk="0" hangingPunct="0">
              <a:defRPr sz="1600">
                <a:solidFill>
                  <a:srgbClr val="009900"/>
                </a:solidFill>
                <a:latin typeface="Tahoma" pitchFamily="84" charset="0"/>
              </a:defRPr>
            </a:lvl4pPr>
            <a:lvl5pPr marL="2057400" indent="-228600" eaLnBrk="0" hangingPunct="0">
              <a:defRPr sz="1600">
                <a:solidFill>
                  <a:srgbClr val="009900"/>
                </a:solidFill>
                <a:latin typeface="Tahoma" pitchFamily="84" charset="0"/>
              </a:defRPr>
            </a:lvl5pPr>
            <a:lvl6pPr marL="2514600" indent="-228600" eaLnBrk="0" fontAlgn="base" hangingPunct="0">
              <a:spcBef>
                <a:spcPct val="0"/>
              </a:spcBef>
              <a:spcAft>
                <a:spcPct val="0"/>
              </a:spcAft>
              <a:defRPr sz="1600">
                <a:solidFill>
                  <a:srgbClr val="009900"/>
                </a:solidFill>
                <a:latin typeface="Tahoma" pitchFamily="84" charset="0"/>
              </a:defRPr>
            </a:lvl6pPr>
            <a:lvl7pPr marL="2971800" indent="-228600" eaLnBrk="0" fontAlgn="base" hangingPunct="0">
              <a:spcBef>
                <a:spcPct val="0"/>
              </a:spcBef>
              <a:spcAft>
                <a:spcPct val="0"/>
              </a:spcAft>
              <a:defRPr sz="1600">
                <a:solidFill>
                  <a:srgbClr val="009900"/>
                </a:solidFill>
                <a:latin typeface="Tahoma" pitchFamily="84" charset="0"/>
              </a:defRPr>
            </a:lvl7pPr>
            <a:lvl8pPr marL="3429000" indent="-228600" eaLnBrk="0" fontAlgn="base" hangingPunct="0">
              <a:spcBef>
                <a:spcPct val="0"/>
              </a:spcBef>
              <a:spcAft>
                <a:spcPct val="0"/>
              </a:spcAft>
              <a:defRPr sz="1600">
                <a:solidFill>
                  <a:srgbClr val="009900"/>
                </a:solidFill>
                <a:latin typeface="Tahoma" pitchFamily="84" charset="0"/>
              </a:defRPr>
            </a:lvl8pPr>
            <a:lvl9pPr marL="3886200" indent="-228600" eaLnBrk="0" fontAlgn="base" hangingPunct="0">
              <a:spcBef>
                <a:spcPct val="0"/>
              </a:spcBef>
              <a:spcAft>
                <a:spcPct val="0"/>
              </a:spcAft>
              <a:defRPr sz="1600">
                <a:solidFill>
                  <a:srgbClr val="009900"/>
                </a:solidFill>
                <a:latin typeface="Tahoma" pitchFamily="84" charset="0"/>
              </a:defRPr>
            </a:lvl9pPr>
          </a:lstStyle>
          <a:p>
            <a:fld id="{EF7854D7-E723-4BFE-B61C-A7D0AAEDC7DE}" type="slidenum">
              <a:rPr lang="en-US" sz="1400">
                <a:solidFill>
                  <a:schemeClr val="tx2"/>
                </a:solidFill>
                <a:latin typeface="Arial" charset="0"/>
              </a:rPr>
              <a:pPr/>
              <a:t>9</a:t>
            </a:fld>
            <a:endParaRPr lang="en-US" sz="1400">
              <a:solidFill>
                <a:schemeClr val="tx2"/>
              </a:solidFill>
              <a:latin typeface="Arial" charset="0"/>
            </a:endParaRPr>
          </a:p>
        </p:txBody>
      </p:sp>
      <p:sp>
        <p:nvSpPr>
          <p:cNvPr id="4101" name="Rectangle 2"/>
          <p:cNvSpPr>
            <a:spLocks noGrp="1" noChangeArrowheads="1"/>
          </p:cNvSpPr>
          <p:nvPr>
            <p:ph type="title"/>
          </p:nvPr>
        </p:nvSpPr>
        <p:spPr>
          <a:xfrm>
            <a:off x="228600" y="114300"/>
            <a:ext cx="8915400" cy="800100"/>
          </a:xfrm>
        </p:spPr>
        <p:txBody>
          <a:bodyPr>
            <a:normAutofit/>
          </a:bodyPr>
          <a:lstStyle/>
          <a:p>
            <a:pPr eaLnBrk="1" hangingPunct="1"/>
            <a:r>
              <a:rPr lang="en-US" dirty="0" smtClean="0"/>
              <a:t>Natural Language Processing (NLP)</a:t>
            </a:r>
            <a:endParaRPr lang="en-US" dirty="0" smtClean="0">
              <a:solidFill>
                <a:schemeClr val="tx1"/>
              </a:solidFill>
            </a:endParaRPr>
          </a:p>
        </p:txBody>
      </p:sp>
      <p:sp>
        <p:nvSpPr>
          <p:cNvPr id="280579" name="Rectangle 3"/>
          <p:cNvSpPr>
            <a:spLocks noGrp="1" noChangeArrowheads="1"/>
          </p:cNvSpPr>
          <p:nvPr>
            <p:ph type="body" idx="1"/>
          </p:nvPr>
        </p:nvSpPr>
        <p:spPr>
          <a:xfrm>
            <a:off x="76200" y="1352550"/>
            <a:ext cx="8915400" cy="3549253"/>
          </a:xfrm>
        </p:spPr>
        <p:txBody>
          <a:bodyPr>
            <a:normAutofit/>
          </a:bodyPr>
          <a:lstStyle/>
          <a:p>
            <a:pPr eaLnBrk="1" hangingPunct="1"/>
            <a:r>
              <a:rPr lang="en-US" dirty="0"/>
              <a:t>G</a:t>
            </a:r>
            <a:r>
              <a:rPr lang="en-US" dirty="0" smtClean="0"/>
              <a:t>etting computers to perform useful and interesting tasks involving </a:t>
            </a:r>
            <a:r>
              <a:rPr lang="en-US" dirty="0" smtClean="0">
                <a:solidFill>
                  <a:srgbClr val="FF0000"/>
                </a:solidFill>
              </a:rPr>
              <a:t>human languages</a:t>
            </a:r>
            <a:r>
              <a:rPr lang="en-US" dirty="0">
                <a:solidFill>
                  <a:srgbClr val="FF0000"/>
                </a:solidFill>
              </a:rPr>
              <a:t> </a:t>
            </a:r>
            <a:endParaRPr lang="en-US" dirty="0" smtClean="0">
              <a:solidFill>
                <a:srgbClr val="FF0000"/>
              </a:solidFill>
            </a:endParaRPr>
          </a:p>
          <a:p>
            <a:pPr lvl="1"/>
            <a:r>
              <a:rPr lang="en-US" dirty="0" smtClean="0"/>
              <a:t>languages such as English, Spanish, Chinese, etc.</a:t>
            </a:r>
          </a:p>
          <a:p>
            <a:pPr lvl="1"/>
            <a:r>
              <a:rPr lang="en-US" dirty="0" smtClean="0"/>
              <a:t>as opposed to computer languages such as Python</a:t>
            </a:r>
          </a:p>
        </p:txBody>
      </p:sp>
    </p:spTree>
    <p:extLst>
      <p:ext uri="{BB962C8B-B14F-4D97-AF65-F5344CB8AC3E}">
        <p14:creationId xmlns:p14="http://schemas.microsoft.com/office/powerpoint/2010/main" val="356493283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11700</TotalTime>
  <Words>1251</Words>
  <Application>Microsoft Macintosh PowerPoint</Application>
  <PresentationFormat>On-screen Show (16:9)</PresentationFormat>
  <Paragraphs>107</Paragraphs>
  <Slides>14</Slides>
  <Notes>7</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Custom Design</vt:lpstr>
      <vt:lpstr>RoboGrading </vt:lpstr>
      <vt:lpstr>An Example Writing Task</vt:lpstr>
      <vt:lpstr>Rubric for Grading Use of Evidence</vt:lpstr>
      <vt:lpstr>Audience Participation:  Evidence Scoring (1 or 4?) </vt:lpstr>
      <vt:lpstr>Audience Participation:  Evidence Scoring (1 or 4?) </vt:lpstr>
      <vt:lpstr>RoboGrading</vt:lpstr>
      <vt:lpstr>RoboGrading</vt:lpstr>
      <vt:lpstr>Automatic Scoring Approach</vt:lpstr>
      <vt:lpstr>Natural Language Processing (NLP)</vt:lpstr>
      <vt:lpstr>Why is NLP needed?</vt:lpstr>
      <vt:lpstr>Litman Lab Undergraduate Research</vt:lpstr>
      <vt:lpstr>Selected Prior Projects / Outcomes</vt:lpstr>
      <vt:lpstr>Teams Project</vt:lpstr>
      <vt:lpstr>Data</vt:lpstr>
    </vt:vector>
  </TitlesOfParts>
  <Company>Stanford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Information Extraction</dc:title>
  <dc:creator>Christopher Manning</dc:creator>
  <cp:lastModifiedBy>Diane Litman</cp:lastModifiedBy>
  <cp:revision>213</cp:revision>
  <cp:lastPrinted>2009-04-20T16:46:08Z</cp:lastPrinted>
  <dcterms:created xsi:type="dcterms:W3CDTF">2010-04-19T15:31:24Z</dcterms:created>
  <dcterms:modified xsi:type="dcterms:W3CDTF">2017-09-28T23:29:22Z</dcterms:modified>
</cp:coreProperties>
</file>