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1"/>
  </p:sldMasterIdLst>
  <p:notesMasterIdLst>
    <p:notesMasterId r:id="rId13"/>
  </p:notesMasterIdLst>
  <p:handoutMasterIdLst>
    <p:handoutMasterId r:id="rId14"/>
  </p:handoutMasterIdLst>
  <p:sldIdLst>
    <p:sldId id="384" r:id="rId2"/>
    <p:sldId id="452" r:id="rId3"/>
    <p:sldId id="453" r:id="rId4"/>
    <p:sldId id="479" r:id="rId5"/>
    <p:sldId id="485" r:id="rId6"/>
    <p:sldId id="484" r:id="rId7"/>
    <p:sldId id="481" r:id="rId8"/>
    <p:sldId id="482" r:id="rId9"/>
    <p:sldId id="483" r:id="rId10"/>
    <p:sldId id="472" r:id="rId11"/>
    <p:sldId id="473" r:id="rId12"/>
  </p:sldIdLst>
  <p:sldSz cx="9144000" cy="5143500" type="screen16x9"/>
  <p:notesSz cx="6845300" cy="9396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9">
          <p15:clr>
            <a:srgbClr val="A4A3A4"/>
          </p15:clr>
        </p15:guide>
        <p15:guide id="2" pos="21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99"/>
    <a:srgbClr val="0000CC"/>
    <a:srgbClr val="A4001D"/>
    <a:srgbClr val="A40508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42" autoAdjust="0"/>
    <p:restoredTop sz="86918" autoAdjust="0"/>
  </p:normalViewPr>
  <p:slideViewPr>
    <p:cSldViewPr>
      <p:cViewPr varScale="1">
        <p:scale>
          <a:sx n="72" d="100"/>
          <a:sy n="72" d="100"/>
        </p:scale>
        <p:origin x="-102" y="-12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2" d="100"/>
          <a:sy n="62" d="100"/>
        </p:scale>
        <p:origin x="-2224" y="-112"/>
      </p:cViewPr>
      <p:guideLst>
        <p:guide orient="horz" pos="2959"/>
        <p:guide pos="215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fld id="{8A029216-D615-3945-A1F3-D96FC886DA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263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3" y="704850"/>
            <a:ext cx="6264275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B9031F-EB71-7642-8F3C-6FDC1408CB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73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fld id="{E69DF897-5E92-F241-9A21-E64EA536231D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0513" y="704850"/>
            <a:ext cx="6264275" cy="352425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104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1pPr>
            <a:lvl2pPr marL="742950" indent="-28575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2pPr>
            <a:lvl3pPr marL="11430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3pPr>
            <a:lvl4pPr marL="16002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4pPr>
            <a:lvl5pPr marL="20574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9pPr>
          </a:lstStyle>
          <a:p>
            <a:pPr eaLnBrk="1" hangingPunct="1"/>
            <a:fld id="{72AC9762-55CB-496D-9C99-9B672F66F862}" type="slidenum">
              <a:rPr lang="en-US" sz="1200">
                <a:solidFill>
                  <a:schemeClr val="tx1"/>
                </a:solidFill>
                <a:latin typeface="Times New Roman" pitchFamily="84" charset="0"/>
              </a:rPr>
              <a:pPr eaLnBrk="1" hangingPunct="1"/>
              <a:t>2</a:t>
            </a:fld>
            <a:endParaRPr lang="en-US" sz="1200">
              <a:solidFill>
                <a:schemeClr val="tx1"/>
              </a:solidFill>
              <a:latin typeface="Times New Roman" pitchFamily="8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16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1pPr>
            <a:lvl2pPr marL="742950" indent="-28575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2pPr>
            <a:lvl3pPr marL="11430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3pPr>
            <a:lvl4pPr marL="16002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4pPr>
            <a:lvl5pPr marL="20574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9pPr>
          </a:lstStyle>
          <a:p>
            <a:pPr eaLnBrk="1" hangingPunct="1"/>
            <a:fld id="{BFF6D00F-DAC7-463B-901D-F5D4145D6EFB}" type="slidenum">
              <a:rPr lang="en-US" sz="1200">
                <a:solidFill>
                  <a:schemeClr val="tx1"/>
                </a:solidFill>
                <a:latin typeface="Times New Roman" pitchFamily="84" charset="0"/>
              </a:rPr>
              <a:pPr eaLnBrk="1" hangingPunct="1"/>
              <a:t>3</a:t>
            </a:fld>
            <a:endParaRPr lang="en-US" sz="1200">
              <a:solidFill>
                <a:schemeClr val="tx1"/>
              </a:solidFill>
              <a:latin typeface="Times New Roman" pitchFamily="8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71009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9031F-EB71-7642-8F3C-6FDC1408CB9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35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33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2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45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750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25372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733550"/>
            <a:ext cx="4040188" cy="2971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6" y="125372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1733550"/>
            <a:ext cx="4041775" cy="2971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467600" cy="742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275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14450"/>
            <a:ext cx="7772400" cy="1628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057525"/>
            <a:ext cx="7772400" cy="1628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467600" cy="742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30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07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7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21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1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79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0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9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92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8E5E4-1F92-492D-BC58-F069F2C3186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8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13" r:id="rId12"/>
    <p:sldLayoutId id="2147483702" r:id="rId13"/>
    <p:sldLayoutId id="214748370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361950"/>
            <a:ext cx="9144000" cy="1371600"/>
          </a:xfrm>
        </p:spPr>
        <p:txBody>
          <a:bodyPr>
            <a:noAutofit/>
          </a:bodyPr>
          <a:lstStyle/>
          <a:p>
            <a:r>
              <a:rPr lang="en-US" sz="4000" dirty="0" smtClean="0"/>
              <a:t>Experiences with Undergraduate Research</a:t>
            </a:r>
            <a:br>
              <a:rPr lang="en-US" sz="4000" dirty="0" smtClean="0"/>
            </a:br>
            <a:r>
              <a:rPr lang="en-US" sz="3200" dirty="0" smtClean="0">
                <a:solidFill>
                  <a:srgbClr val="FF0000"/>
                </a:solidFill>
              </a:rPr>
              <a:t>(Computationally </a:t>
            </a:r>
            <a:r>
              <a:rPr lang="en-US" sz="3200" dirty="0">
                <a:solidFill>
                  <a:srgbClr val="FF0000"/>
                </a:solidFill>
              </a:rPr>
              <a:t>Analyzing Audio, Video, and Transcriptions of Team </a:t>
            </a:r>
            <a:r>
              <a:rPr lang="en-US" sz="3200" dirty="0" smtClean="0">
                <a:solidFill>
                  <a:srgbClr val="FF0000"/>
                </a:solidFill>
              </a:rPr>
              <a:t>Conversations)</a:t>
            </a:r>
            <a:endParaRPr lang="en-US" sz="3200" dirty="0">
              <a:latin typeface="Lucida San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190750"/>
            <a:ext cx="8077200" cy="25908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Professor Diane Litman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1720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78" y="0"/>
            <a:ext cx="9035332" cy="857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Litman</a:t>
            </a:r>
            <a:r>
              <a:rPr lang="en-US" dirty="0" smtClean="0"/>
              <a:t> </a:t>
            </a:r>
            <a:r>
              <a:rPr lang="en-US" dirty="0" smtClean="0"/>
              <a:t>Lab </a:t>
            </a:r>
            <a:r>
              <a:rPr lang="en-US" dirty="0" smtClean="0"/>
              <a:t>Undergraduate </a:t>
            </a: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71550"/>
            <a:ext cx="9067800" cy="41719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Connecting</a:t>
            </a:r>
          </a:p>
          <a:p>
            <a:pPr lvl="1"/>
            <a:r>
              <a:rPr lang="en-US" dirty="0" smtClean="0"/>
              <a:t>I recruit </a:t>
            </a:r>
            <a:r>
              <a:rPr lang="en-US" dirty="0" smtClean="0"/>
              <a:t>(class performance, email to colleagues) </a:t>
            </a:r>
          </a:p>
          <a:p>
            <a:pPr lvl="1"/>
            <a:r>
              <a:rPr lang="en-US" dirty="0" smtClean="0"/>
              <a:t>I advertise (</a:t>
            </a:r>
            <a:r>
              <a:rPr lang="en-US" dirty="0" smtClean="0"/>
              <a:t>Pitt’s </a:t>
            </a:r>
            <a:r>
              <a:rPr lang="en-US" dirty="0" smtClean="0"/>
              <a:t>First Experiences in Research </a:t>
            </a:r>
            <a:r>
              <a:rPr lang="en-US" dirty="0" smtClean="0"/>
              <a:t>Program)</a:t>
            </a:r>
            <a:endParaRPr lang="en-US" dirty="0" smtClean="0"/>
          </a:p>
          <a:p>
            <a:pPr lvl="1"/>
            <a:r>
              <a:rPr lang="en-US" dirty="0" smtClean="0"/>
              <a:t>Students </a:t>
            </a:r>
            <a:r>
              <a:rPr lang="en-US" dirty="0" smtClean="0"/>
              <a:t>initiate contact </a:t>
            </a:r>
          </a:p>
          <a:p>
            <a:pPr lvl="2"/>
            <a:r>
              <a:rPr lang="en-US" dirty="0" smtClean="0"/>
              <a:t>Ideal </a:t>
            </a:r>
            <a:r>
              <a:rPr lang="en-US" dirty="0"/>
              <a:t>prerequisites: one or more of </a:t>
            </a:r>
            <a:r>
              <a:rPr lang="en-US" dirty="0" smtClean="0"/>
              <a:t>AI, NLP, ML</a:t>
            </a:r>
          </a:p>
          <a:p>
            <a:pPr lvl="2"/>
            <a:endParaRPr lang="en-US" dirty="0"/>
          </a:p>
          <a:p>
            <a:pPr marL="0" indent="0">
              <a:buNone/>
            </a:pPr>
            <a:r>
              <a:rPr lang="en-US" dirty="0" smtClean="0"/>
              <a:t>Implementing</a:t>
            </a:r>
          </a:p>
          <a:p>
            <a:pPr lvl="1"/>
            <a:r>
              <a:rPr lang="en-US" i="1" dirty="0" smtClean="0"/>
              <a:t>Employment:</a:t>
            </a:r>
            <a:r>
              <a:rPr lang="en-US" dirty="0" smtClean="0"/>
              <a:t> </a:t>
            </a:r>
            <a:r>
              <a:rPr lang="en-US" dirty="0" smtClean="0"/>
              <a:t>REU</a:t>
            </a:r>
            <a:r>
              <a:rPr lang="en-US" dirty="0" smtClean="0"/>
              <a:t> funds from </a:t>
            </a:r>
            <a:r>
              <a:rPr lang="en-US" dirty="0" smtClean="0"/>
              <a:t>the National Science Foundation</a:t>
            </a:r>
          </a:p>
          <a:p>
            <a:pPr lvl="1"/>
            <a:r>
              <a:rPr lang="en-US" i="1" dirty="0" smtClean="0"/>
              <a:t>Credit</a:t>
            </a:r>
            <a:r>
              <a:rPr lang="en-US" dirty="0" smtClean="0"/>
              <a:t>: CS Capstone project </a:t>
            </a:r>
            <a:endParaRPr lang="en-US" dirty="0" smtClean="0"/>
          </a:p>
          <a:p>
            <a:pPr lvl="2"/>
            <a:r>
              <a:rPr lang="en-US" dirty="0" smtClean="0"/>
              <a:t>lab </a:t>
            </a:r>
            <a:r>
              <a:rPr lang="en-US" dirty="0" smtClean="0"/>
              <a:t>or office space</a:t>
            </a:r>
          </a:p>
          <a:p>
            <a:pPr lvl="2"/>
            <a:r>
              <a:rPr lang="en-US" dirty="0" smtClean="0"/>
              <a:t>Individual and group </a:t>
            </a:r>
            <a:r>
              <a:rPr lang="en-US" dirty="0" smtClean="0"/>
              <a:t>meetings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522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Selected Prior Projects /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42950"/>
            <a:ext cx="8991600" cy="4400550"/>
          </a:xfrm>
        </p:spPr>
        <p:txBody>
          <a:bodyPr>
            <a:normAutofit fontScale="55000" lnSpcReduction="20000"/>
          </a:bodyPr>
          <a:lstStyle/>
          <a:p>
            <a:r>
              <a:rPr lang="en-US" b="1" i="1" dirty="0"/>
              <a:t>Exploiting Word-level Features for Emotion Prediction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First-authored publications</a:t>
            </a:r>
          </a:p>
          <a:p>
            <a:pPr lvl="1"/>
            <a:r>
              <a:rPr lang="en-US" dirty="0">
                <a:solidFill>
                  <a:srgbClr val="000099"/>
                </a:solidFill>
              </a:rPr>
              <a:t>CS Day Award for Best Undergraduate Student Poster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Honorable </a:t>
            </a:r>
            <a:r>
              <a:rPr lang="en-US" dirty="0">
                <a:solidFill>
                  <a:srgbClr val="00B050"/>
                </a:solidFill>
              </a:rPr>
              <a:t>Mention in the Computing Research Association's Outstanding Undergraduate Award</a:t>
            </a:r>
          </a:p>
          <a:p>
            <a:pPr lvl="1"/>
            <a:r>
              <a:rPr lang="en-US" dirty="0" smtClean="0"/>
              <a:t>MS </a:t>
            </a:r>
            <a:r>
              <a:rPr lang="en-US" dirty="0"/>
              <a:t>from Brown University</a:t>
            </a:r>
          </a:p>
          <a:p>
            <a:pPr lvl="1"/>
            <a:endParaRPr lang="en-US" dirty="0" smtClean="0"/>
          </a:p>
          <a:p>
            <a:r>
              <a:rPr lang="en-US" b="1" i="1" dirty="0"/>
              <a:t>In the Zone: Towards Detecting Student Zoning Out using Supervised Machine Learning</a:t>
            </a:r>
          </a:p>
          <a:p>
            <a:r>
              <a:rPr lang="en-US" b="1" i="1" dirty="0" smtClean="0"/>
              <a:t>Examining </a:t>
            </a:r>
            <a:r>
              <a:rPr lang="en-US" b="1" i="1" dirty="0"/>
              <a:t>the Impacts of Dialogue Content and System Automation on Affect Models in a Spoken Tutorial Dialogue </a:t>
            </a:r>
            <a:r>
              <a:rPr lang="en-US" b="1" i="1" dirty="0" smtClean="0"/>
              <a:t>System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First-authored publications</a:t>
            </a:r>
          </a:p>
          <a:p>
            <a:pPr lvl="1"/>
            <a:r>
              <a:rPr lang="en-US" dirty="0">
                <a:solidFill>
                  <a:srgbClr val="0000CC"/>
                </a:solidFill>
              </a:rPr>
              <a:t>CS Day Award for Best Undergraduate Student Poster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National </a:t>
            </a:r>
            <a:r>
              <a:rPr lang="en-US" dirty="0">
                <a:solidFill>
                  <a:srgbClr val="00B050"/>
                </a:solidFill>
              </a:rPr>
              <a:t>Science Foundation </a:t>
            </a:r>
            <a:r>
              <a:rPr lang="en-US" dirty="0" smtClean="0">
                <a:solidFill>
                  <a:srgbClr val="00B050"/>
                </a:solidFill>
              </a:rPr>
              <a:t>Graduate </a:t>
            </a:r>
            <a:r>
              <a:rPr lang="en-US" dirty="0">
                <a:solidFill>
                  <a:srgbClr val="00B050"/>
                </a:solidFill>
              </a:rPr>
              <a:t>Research Fellowship 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now at U of Toronto</a:t>
            </a:r>
          </a:p>
          <a:p>
            <a:pPr lvl="1"/>
            <a:endParaRPr lang="en-US" dirty="0" smtClean="0"/>
          </a:p>
          <a:p>
            <a:r>
              <a:rPr lang="en-US" b="1" i="1" dirty="0"/>
              <a:t>Differences in User Responses to a Wizard-of-Oz versus Automated System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First-authored publications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Honorable Mention in </a:t>
            </a:r>
            <a:r>
              <a:rPr lang="en-US" dirty="0" smtClean="0">
                <a:solidFill>
                  <a:srgbClr val="00B050"/>
                </a:solidFill>
              </a:rPr>
              <a:t>Computing </a:t>
            </a:r>
            <a:r>
              <a:rPr lang="en-US" dirty="0">
                <a:solidFill>
                  <a:srgbClr val="00B050"/>
                </a:solidFill>
              </a:rPr>
              <a:t>Research Association's Outstanding Undergraduate Researcher Award</a:t>
            </a:r>
          </a:p>
          <a:p>
            <a:pPr lvl="1"/>
            <a:r>
              <a:rPr lang="en-US" dirty="0"/>
              <a:t>now at U of </a:t>
            </a:r>
            <a:r>
              <a:rPr lang="en-US" dirty="0" smtClean="0"/>
              <a:t>Texas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531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1pPr>
            <a:lvl2pPr marL="742950" indent="-28575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2pPr>
            <a:lvl3pPr marL="11430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3pPr>
            <a:lvl4pPr marL="16002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4pPr>
            <a:lvl5pPr marL="20574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9pPr>
          </a:lstStyle>
          <a:p>
            <a:endParaRPr lang="en-U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1pPr>
            <a:lvl2pPr marL="742950" indent="-28575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2pPr>
            <a:lvl3pPr marL="11430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3pPr>
            <a:lvl4pPr marL="16002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4pPr>
            <a:lvl5pPr marL="20574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9pPr>
          </a:lstStyle>
          <a:p>
            <a:endParaRPr lang="en-U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1pPr>
            <a:lvl2pPr marL="742950" indent="-28575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2pPr>
            <a:lvl3pPr marL="11430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3pPr>
            <a:lvl4pPr marL="16002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4pPr>
            <a:lvl5pPr marL="20574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9pPr>
          </a:lstStyle>
          <a:p>
            <a:fld id="{EF7854D7-E723-4BFE-B61C-A7D0AAEDC7DE}" type="slidenum">
              <a:rPr lang="en-US" sz="1400">
                <a:solidFill>
                  <a:schemeClr val="tx2"/>
                </a:solidFill>
                <a:latin typeface="Arial" charset="0"/>
              </a:rPr>
              <a:pPr/>
              <a:t>2</a:t>
            </a:fld>
            <a:endParaRPr lang="en-US" sz="14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14300"/>
            <a:ext cx="8915400" cy="8001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Natural Language </a:t>
            </a:r>
            <a:r>
              <a:rPr lang="en-US" dirty="0" smtClean="0"/>
              <a:t>Processing (NLP</a:t>
            </a:r>
            <a:r>
              <a:rPr lang="en-US" dirty="0" smtClean="0"/>
              <a:t>)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352550"/>
            <a:ext cx="8915400" cy="354925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G</a:t>
            </a:r>
            <a:r>
              <a:rPr lang="en-US" dirty="0" smtClean="0"/>
              <a:t>etting computers to perform useful and interesting tasks involving </a:t>
            </a:r>
            <a:r>
              <a:rPr lang="en-US" dirty="0" smtClean="0">
                <a:solidFill>
                  <a:srgbClr val="FF0000"/>
                </a:solidFill>
              </a:rPr>
              <a:t>human languages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languages such as English, Spanish, Chinese, etc.</a:t>
            </a:r>
          </a:p>
          <a:p>
            <a:pPr lvl="1"/>
            <a:r>
              <a:rPr lang="en-US" dirty="0" smtClean="0"/>
              <a:t>as opposed to computer languages such as Python</a:t>
            </a:r>
          </a:p>
        </p:txBody>
      </p:sp>
    </p:spTree>
    <p:extLst>
      <p:ext uri="{BB962C8B-B14F-4D97-AF65-F5344CB8AC3E}">
        <p14:creationId xmlns:p14="http://schemas.microsoft.com/office/powerpoint/2010/main" val="356493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1pPr>
            <a:lvl2pPr marL="742950" indent="-28575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2pPr>
            <a:lvl3pPr marL="11430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3pPr>
            <a:lvl4pPr marL="16002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4pPr>
            <a:lvl5pPr marL="20574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9pPr>
          </a:lstStyle>
          <a:p>
            <a:endParaRPr lang="en-U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1pPr>
            <a:lvl2pPr marL="742950" indent="-28575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2pPr>
            <a:lvl3pPr marL="11430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3pPr>
            <a:lvl4pPr marL="16002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4pPr>
            <a:lvl5pPr marL="20574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9pPr>
          </a:lstStyle>
          <a:p>
            <a:r>
              <a:rPr lang="en-US" sz="1000" dirty="0">
                <a:solidFill>
                  <a:schemeClr val="tx1"/>
                </a:solidFill>
                <a:latin typeface="Arial" charset="0"/>
              </a:rPr>
              <a:t>                                         </a:t>
            </a:r>
            <a:endParaRPr lang="en-U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1pPr>
            <a:lvl2pPr marL="742950" indent="-28575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2pPr>
            <a:lvl3pPr marL="11430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3pPr>
            <a:lvl4pPr marL="16002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4pPr>
            <a:lvl5pPr marL="20574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9pPr>
          </a:lstStyle>
          <a:p>
            <a:endParaRPr lang="en-US" sz="14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Why is NLP needed?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00150"/>
            <a:ext cx="8686800" cy="3343275"/>
          </a:xfrm>
        </p:spPr>
        <p:txBody>
          <a:bodyPr>
            <a:normAutofit/>
          </a:bodyPr>
          <a:lstStyle/>
          <a:p>
            <a:pPr lvl="1">
              <a:defRPr/>
            </a:pPr>
            <a:r>
              <a:rPr lang="en-US" dirty="0" smtClean="0"/>
              <a:t>An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smtClean="0"/>
              <a:t>enormous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amount of </a:t>
            </a:r>
            <a:r>
              <a:rPr lang="en-US" dirty="0" smtClean="0"/>
              <a:t>machine readable text, audio, and video is now </a:t>
            </a:r>
            <a:r>
              <a:rPr lang="en-US" dirty="0" smtClean="0"/>
              <a:t>available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Conversational agents such as Siri and Alexa are becoming an important form of human-computer </a:t>
            </a:r>
            <a:r>
              <a:rPr lang="en-US" dirty="0" smtClean="0"/>
              <a:t>communication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074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Teams Project</a:t>
            </a:r>
            <a:r>
              <a:rPr lang="en-US" dirty="0" smtClean="0"/>
              <a:t>: Entrainment </a:t>
            </a:r>
            <a:r>
              <a:rPr lang="en-US" dirty="0"/>
              <a:t>and Task Success in Team Conversations </a:t>
            </a:r>
          </a:p>
        </p:txBody>
      </p:sp>
      <p:pic>
        <p:nvPicPr>
          <p:cNvPr id="4" name="Content Placeholder 3" descr="dog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504950"/>
            <a:ext cx="1957067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292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Teams Project</a:t>
            </a:r>
            <a:r>
              <a:rPr lang="en-US" dirty="0" smtClean="0"/>
              <a:t>: Entrainment </a:t>
            </a:r>
            <a:r>
              <a:rPr lang="en-US" dirty="0"/>
              <a:t>and Task Success in Team Conversations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00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i="1" dirty="0"/>
              <a:t>M</a:t>
            </a:r>
            <a:r>
              <a:rPr lang="en-US" i="1" dirty="0" smtClean="0"/>
              <a:t>ulti-party </a:t>
            </a:r>
            <a:r>
              <a:rPr lang="en-US" dirty="0"/>
              <a:t>entrainment measures that are </a:t>
            </a:r>
            <a:r>
              <a:rPr lang="en-US" i="1" dirty="0"/>
              <a:t>computable using </a:t>
            </a:r>
            <a:r>
              <a:rPr lang="en-US" i="1" dirty="0" smtClean="0"/>
              <a:t>NLP</a:t>
            </a:r>
          </a:p>
          <a:p>
            <a:endParaRPr lang="en-US" i="1" dirty="0" smtClean="0"/>
          </a:p>
          <a:p>
            <a:r>
              <a:rPr lang="en-US" dirty="0"/>
              <a:t>A</a:t>
            </a:r>
            <a:r>
              <a:rPr lang="en-US" dirty="0" smtClean="0"/>
              <a:t>pplications</a:t>
            </a:r>
          </a:p>
          <a:p>
            <a:pPr lvl="1"/>
            <a:r>
              <a:rPr lang="en-US" dirty="0" smtClean="0"/>
              <a:t>Conversational agents</a:t>
            </a:r>
          </a:p>
          <a:p>
            <a:pPr lvl="1"/>
            <a:r>
              <a:rPr lang="en-US" dirty="0" smtClean="0"/>
              <a:t>Browsers for (un)successful teams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43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177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Experimentally Collected Data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227207"/>
            <a:ext cx="8229600" cy="33940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Experimental Design</a:t>
            </a:r>
          </a:p>
          <a:p>
            <a:pPr lvl="1"/>
            <a:r>
              <a:rPr lang="en-US" dirty="0" smtClean="0"/>
              <a:t>Team Training or Not</a:t>
            </a:r>
          </a:p>
          <a:p>
            <a:pPr lvl="1"/>
            <a:r>
              <a:rPr lang="en-US" dirty="0" smtClean="0"/>
              <a:t>First vs. Second Games</a:t>
            </a:r>
          </a:p>
          <a:p>
            <a:r>
              <a:rPr lang="en-US" dirty="0" smtClean="0"/>
              <a:t>Audio-Video </a:t>
            </a:r>
          </a:p>
          <a:p>
            <a:pPr lvl="1"/>
            <a:r>
              <a:rPr lang="en-US" dirty="0" smtClean="0"/>
              <a:t>47 hours</a:t>
            </a:r>
          </a:p>
          <a:p>
            <a:pPr lvl="1"/>
            <a:r>
              <a:rPr lang="en-US" dirty="0" smtClean="0"/>
              <a:t>63 teams</a:t>
            </a:r>
            <a:endParaRPr lang="en-US" dirty="0"/>
          </a:p>
          <a:p>
            <a:r>
              <a:rPr lang="en-US" dirty="0" smtClean="0"/>
              <a:t>Questionnaires</a:t>
            </a:r>
          </a:p>
          <a:p>
            <a:pPr lvl="1"/>
            <a:r>
              <a:rPr lang="en-US" dirty="0" smtClean="0"/>
              <a:t>216 individuals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869" y="826880"/>
            <a:ext cx="3194601" cy="425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09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teams say (transcriptions)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28750"/>
            <a:ext cx="7465015" cy="2293937"/>
          </a:xfrm>
        </p:spPr>
      </p:pic>
    </p:spTree>
    <p:extLst>
      <p:ext uri="{BB962C8B-B14F-4D97-AF65-F5344CB8AC3E}">
        <p14:creationId xmlns:p14="http://schemas.microsoft.com/office/powerpoint/2010/main" val="148474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teams say it (audio)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200150"/>
            <a:ext cx="6945116" cy="3670185"/>
          </a:xfrm>
        </p:spPr>
      </p:pic>
    </p:spTree>
    <p:extLst>
      <p:ext uri="{BB962C8B-B14F-4D97-AF65-F5344CB8AC3E}">
        <p14:creationId xmlns:p14="http://schemas.microsoft.com/office/powerpoint/2010/main" val="79148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teams say it (video)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Non-verbal communication </a:t>
            </a:r>
          </a:p>
          <a:p>
            <a:pPr lvl="1"/>
            <a:r>
              <a:rPr lang="en-US" dirty="0" smtClean="0"/>
              <a:t>Gaze</a:t>
            </a:r>
          </a:p>
          <a:p>
            <a:pPr lvl="1"/>
            <a:r>
              <a:rPr lang="en-US" dirty="0" smtClean="0"/>
              <a:t>Gesture</a:t>
            </a:r>
          </a:p>
          <a:p>
            <a:pPr lvl="1"/>
            <a:r>
              <a:rPr lang="en-US" dirty="0" smtClean="0"/>
              <a:t>Facial expressions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97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11673</TotalTime>
  <Words>347</Words>
  <Application>Microsoft Office PowerPoint</Application>
  <PresentationFormat>On-screen Show (16:9)</PresentationFormat>
  <Paragraphs>71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Custom Design</vt:lpstr>
      <vt:lpstr>Experiences with Undergraduate Research (Computationally Analyzing Audio, Video, and Transcriptions of Team Conversations)</vt:lpstr>
      <vt:lpstr>Natural Language Processing (NLP)</vt:lpstr>
      <vt:lpstr>Why is NLP needed?</vt:lpstr>
      <vt:lpstr>Teams Project: Entrainment and Task Success in Team Conversations </vt:lpstr>
      <vt:lpstr>Teams Project: Entrainment and Task Success in Team Conversations </vt:lpstr>
      <vt:lpstr>Experimentally Collected Data</vt:lpstr>
      <vt:lpstr>What teams say (transcriptions) </vt:lpstr>
      <vt:lpstr>How teams say it (audio)</vt:lpstr>
      <vt:lpstr>How teams say it (video)</vt:lpstr>
      <vt:lpstr>Litman Lab Undergraduate Research</vt:lpstr>
      <vt:lpstr>Selected Prior Projects / Outcomes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</dc:title>
  <dc:creator>Christopher Manning</dc:creator>
  <cp:lastModifiedBy>Litman, Diane</cp:lastModifiedBy>
  <cp:revision>205</cp:revision>
  <cp:lastPrinted>2009-04-20T16:46:08Z</cp:lastPrinted>
  <dcterms:created xsi:type="dcterms:W3CDTF">2010-04-19T15:31:24Z</dcterms:created>
  <dcterms:modified xsi:type="dcterms:W3CDTF">2016-10-06T15:02:28Z</dcterms:modified>
</cp:coreProperties>
</file>