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</p:sldMasterIdLst>
  <p:notesMasterIdLst>
    <p:notesMasterId r:id="rId11"/>
  </p:notesMasterIdLst>
  <p:handoutMasterIdLst>
    <p:handoutMasterId r:id="rId12"/>
  </p:handoutMasterIdLst>
  <p:sldIdLst>
    <p:sldId id="384" r:id="rId2"/>
    <p:sldId id="452" r:id="rId3"/>
    <p:sldId id="453" r:id="rId4"/>
    <p:sldId id="469" r:id="rId5"/>
    <p:sldId id="471" r:id="rId6"/>
    <p:sldId id="470" r:id="rId7"/>
    <p:sldId id="472" r:id="rId8"/>
    <p:sldId id="473" r:id="rId9"/>
    <p:sldId id="474" r:id="rId10"/>
  </p:sldIdLst>
  <p:sldSz cx="9144000" cy="5143500" type="screen16x9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99"/>
    <a:srgbClr val="0000CC"/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42" autoAdjust="0"/>
    <p:restoredTop sz="86918" autoAdjust="0"/>
  </p:normalViewPr>
  <p:slideViewPr>
    <p:cSldViewPr>
      <p:cViewPr>
        <p:scale>
          <a:sx n="120" d="100"/>
          <a:sy n="120" d="100"/>
        </p:scale>
        <p:origin x="-678" y="-4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224" y="-112"/>
      </p:cViewPr>
      <p:guideLst>
        <p:guide orient="horz" pos="2959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8A029216-D615-3945-A1F3-D96FC886DA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263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3" y="704850"/>
            <a:ext cx="626427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B9031F-EB71-7642-8F3C-6FDC1408C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73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fld id="{E69DF897-5E92-F241-9A21-E64EA536231D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0513" y="704850"/>
            <a:ext cx="6264275" cy="352425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pPr eaLnBrk="1" hangingPunct="1"/>
            <a:fld id="{72AC9762-55CB-496D-9C99-9B672F66F862}" type="slidenum">
              <a:rPr lang="en-US" sz="1200">
                <a:solidFill>
                  <a:schemeClr val="tx1"/>
                </a:solidFill>
                <a:latin typeface="Times New Roman" pitchFamily="84" charset="0"/>
              </a:rPr>
              <a:pPr eaLnBrk="1" hangingPunct="1"/>
              <a:t>2</a:t>
            </a:fld>
            <a:endParaRPr lang="en-US" sz="1200">
              <a:solidFill>
                <a:schemeClr val="tx1"/>
              </a:solidFill>
              <a:latin typeface="Times New Roman" pitchFamily="8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pPr eaLnBrk="1" hangingPunct="1"/>
            <a:fld id="{BFF6D00F-DAC7-463B-901D-F5D4145D6EFB}" type="slidenum">
              <a:rPr lang="en-US" sz="1200">
                <a:solidFill>
                  <a:schemeClr val="tx1"/>
                </a:solidFill>
                <a:latin typeface="Times New Roman" pitchFamily="84" charset="0"/>
              </a:rPr>
              <a:pPr eaLnBrk="1" hangingPunct="1"/>
              <a:t>3</a:t>
            </a:fld>
            <a:endParaRPr lang="en-US" sz="1200">
              <a:solidFill>
                <a:schemeClr val="tx1"/>
              </a:solidFill>
              <a:latin typeface="Times New Roman" pitchFamily="8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550F78A-8213-4B90-9013-ED6EA89084F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6700" y="709613"/>
            <a:ext cx="6305550" cy="35480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616" y="4494292"/>
            <a:ext cx="5035732" cy="4179446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B9031F-EB71-7642-8F3C-6FDC1408CB9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5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3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2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5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50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5372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33550"/>
            <a:ext cx="4040188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6" y="125372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1733550"/>
            <a:ext cx="4041775" cy="2971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75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14450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3057525"/>
            <a:ext cx="7772400" cy="1628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 rot="5400000">
            <a:off x="-2548893" y="2548891"/>
            <a:ext cx="5143501" cy="45719"/>
          </a:xfrm>
          <a:prstGeom prst="rect">
            <a:avLst/>
          </a:prstGeom>
          <a:solidFill>
            <a:srgbClr val="A40508"/>
          </a:solidFill>
          <a:ln w="9525">
            <a:solidFill>
              <a:srgbClr val="A400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A50021"/>
              </a:solidFill>
              <a:ea typeface="+mn-ea"/>
              <a:cs typeface="+mn-cs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467600" cy="742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300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0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7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2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1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7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0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9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9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E5E4-1F92-492D-BC58-F069F2C31866}" type="datetimeFigureOut">
              <a:rPr lang="en-US" smtClean="0"/>
              <a:t>10/2/2013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581CF-41E0-4E9F-AAE8-29971B0FD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13" r:id="rId12"/>
    <p:sldLayoutId id="2147483702" r:id="rId13"/>
    <p:sldLayoutId id="214748370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8600" y="361950"/>
            <a:ext cx="8686800" cy="1371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Experiences with</a:t>
            </a:r>
            <a:br>
              <a:rPr lang="en-US" sz="3600" dirty="0" smtClean="0"/>
            </a:br>
            <a:r>
              <a:rPr lang="en-US" sz="3600" dirty="0" smtClean="0"/>
              <a:t>Undergraduate Research</a:t>
            </a:r>
            <a:br>
              <a:rPr lang="en-US" sz="3600" dirty="0" smtClean="0"/>
            </a:br>
            <a:r>
              <a:rPr lang="en-US" sz="2700" dirty="0" smtClean="0">
                <a:solidFill>
                  <a:srgbClr val="FF0000"/>
                </a:solidFill>
              </a:rPr>
              <a:t>(Natural Language Processing</a:t>
            </a:r>
            <a:br>
              <a:rPr lang="en-US" sz="2700" dirty="0" smtClean="0">
                <a:solidFill>
                  <a:srgbClr val="FF0000"/>
                </a:solidFill>
              </a:rPr>
            </a:br>
            <a:r>
              <a:rPr lang="en-US" sz="2700" dirty="0" smtClean="0">
                <a:solidFill>
                  <a:srgbClr val="FF0000"/>
                </a:solidFill>
              </a:rPr>
              <a:t>for Educational Applications)</a:t>
            </a:r>
            <a:endParaRPr lang="en-US" sz="2700" dirty="0">
              <a:latin typeface="Lucida San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190750"/>
            <a:ext cx="8077200" cy="25908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Professor Diane </a:t>
            </a:r>
            <a:r>
              <a:rPr lang="en-US" dirty="0" err="1" smtClean="0">
                <a:solidFill>
                  <a:schemeClr val="tx2"/>
                </a:solidFill>
              </a:rPr>
              <a:t>Litman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University of Pittsburgh</a:t>
            </a:r>
          </a:p>
          <a:p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172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fld id="{EF7854D7-E723-4BFE-B61C-A7D0AAEDC7DE}" type="slidenum">
              <a:rPr lang="en-US" sz="1400">
                <a:solidFill>
                  <a:schemeClr val="tx2"/>
                </a:solidFill>
                <a:latin typeface="Arial" charset="0"/>
              </a:rPr>
              <a:pPr/>
              <a:t>2</a:t>
            </a:fld>
            <a:endParaRPr lang="en-US" sz="14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300"/>
            <a:ext cx="8915400" cy="8001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Natural Language Processing</a:t>
            </a:r>
            <a:br>
              <a:rPr lang="en-US" dirty="0" smtClean="0"/>
            </a:br>
            <a:r>
              <a:rPr lang="en-US" dirty="0" smtClean="0"/>
              <a:t>(NLP)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52550"/>
            <a:ext cx="8266111" cy="354925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G</a:t>
            </a:r>
            <a:r>
              <a:rPr lang="en-US" dirty="0" smtClean="0"/>
              <a:t>etting computers to perform useful and interesting tasks involving </a:t>
            </a:r>
            <a:r>
              <a:rPr lang="en-US" dirty="0" smtClean="0">
                <a:solidFill>
                  <a:srgbClr val="FF0000"/>
                </a:solidFill>
              </a:rPr>
              <a:t>human languages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languages such as English, Spanish, Chinese, etc.</a:t>
            </a:r>
          </a:p>
          <a:p>
            <a:pPr lvl="1"/>
            <a:r>
              <a:rPr lang="en-US" dirty="0" smtClean="0"/>
              <a:t>as opposed to computer languages such as Python, </a:t>
            </a:r>
            <a:r>
              <a:rPr lang="en-US" dirty="0" smtClean="0"/>
              <a:t>etc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93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  <a:latin typeface="Arial" charset="0"/>
              </a:rPr>
              <a:t>                                         </a:t>
            </a:r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1pPr>
            <a:lvl2pPr marL="742950" indent="-28575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2pPr>
            <a:lvl3pPr marL="11430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3pPr>
            <a:lvl4pPr marL="16002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4pPr>
            <a:lvl5pPr marL="2057400" indent="-228600" eaLnBrk="0" hangingPunct="0">
              <a:defRPr sz="1600">
                <a:solidFill>
                  <a:srgbClr val="009900"/>
                </a:solidFill>
                <a:latin typeface="Tahoma" pitchFamily="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9900"/>
                </a:solidFill>
                <a:latin typeface="Tahoma" pitchFamily="84" charset="0"/>
              </a:defRPr>
            </a:lvl9pPr>
          </a:lstStyle>
          <a:p>
            <a:endParaRPr lang="en-US" sz="1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Why is NLP needed?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00150"/>
            <a:ext cx="8686800" cy="3343275"/>
          </a:xfrm>
        </p:spPr>
        <p:txBody>
          <a:bodyPr>
            <a:normAutofit fontScale="92500" lnSpcReduction="20000"/>
          </a:bodyPr>
          <a:lstStyle/>
          <a:p>
            <a:pPr lvl="1">
              <a:defRPr/>
            </a:pPr>
            <a:r>
              <a:rPr lang="en-US" dirty="0" smtClean="0"/>
              <a:t>An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/>
              <a:t>enormous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amount of </a:t>
            </a:r>
            <a:r>
              <a:rPr lang="en-US" dirty="0" smtClean="0"/>
              <a:t>knowledge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is now </a:t>
            </a:r>
            <a:r>
              <a:rPr lang="en-US" dirty="0" smtClean="0"/>
              <a:t>available in machine readable form as natural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/>
              <a:t>language text</a:t>
            </a:r>
          </a:p>
          <a:p>
            <a:pPr marL="1466850" lvl="2" indent="-609600">
              <a:defRPr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 web</a:t>
            </a:r>
          </a:p>
          <a:p>
            <a:pPr lvl="1">
              <a:defRPr/>
            </a:pPr>
            <a:r>
              <a:rPr lang="en-US" dirty="0" smtClean="0"/>
              <a:t>Conversational agents are becoming an important form of human-computer communication</a:t>
            </a:r>
          </a:p>
          <a:p>
            <a:pPr marL="1466850" lvl="2" indent="-609600"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Siri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 smtClean="0"/>
              <a:t>Much of human-human communication is now mediated by computers</a:t>
            </a:r>
          </a:p>
          <a:p>
            <a:pPr marL="1466850" lvl="2" indent="-609600">
              <a:defRPr/>
            </a:pP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dirty="0" err="1" smtClean="0">
                <a:solidFill>
                  <a:srgbClr val="FF0000"/>
                </a:solidFill>
              </a:rPr>
              <a:t>acebook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74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2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8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6FE393-BBC4-49EC-8F34-96F437688D2D}" type="slidenum">
              <a:rPr lang="en-US" smtClean="0">
                <a:latin typeface="Arial Black" pitchFamily="34" charset="0"/>
              </a:rPr>
              <a:pPr/>
              <a:t>4</a:t>
            </a:fld>
            <a:endParaRPr lang="en-US" smtClean="0">
              <a:latin typeface="Arial Black" pitchFamily="34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772400" cy="85725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990033"/>
                </a:solidFill>
                <a:latin typeface="Comic Sans MS" pitchFamily="66" charset="0"/>
              </a:rPr>
              <a:t>Spoken Dialogue Systems</a:t>
            </a:r>
            <a:endParaRPr lang="en-US" smtClean="0">
              <a:latin typeface="Comic Sans MS" pitchFamily="66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8997" y="1581150"/>
            <a:ext cx="90678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Comic Sans MS" pitchFamily="66" charset="0"/>
              </a:rPr>
              <a:t>Systems that interact with users via speech</a:t>
            </a:r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3856038" y="3264694"/>
            <a:ext cx="3048000" cy="1257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152401" y="3600450"/>
            <a:ext cx="803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latin typeface="Comic Sans MS" pitchFamily="66" charset="0"/>
              </a:rPr>
              <a:t>user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447800" y="3143250"/>
            <a:ext cx="1722438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Comic Sans MS" pitchFamily="66" charset="0"/>
              </a:rPr>
              <a:t>Speech </a:t>
            </a:r>
          </a:p>
          <a:p>
            <a:pPr algn="ctr"/>
            <a:r>
              <a:rPr lang="en-US" sz="2400">
                <a:latin typeface="Comic Sans MS" pitchFamily="66" charset="0"/>
              </a:rPr>
              <a:t>Recognition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1524000" y="4007644"/>
            <a:ext cx="1646238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Comic Sans MS" pitchFamily="66" charset="0"/>
              </a:rPr>
              <a:t>TTS or </a:t>
            </a:r>
          </a:p>
          <a:p>
            <a:pPr algn="ctr"/>
            <a:r>
              <a:rPr lang="en-US" sz="2400">
                <a:latin typeface="Comic Sans MS" pitchFamily="66" charset="0"/>
              </a:rPr>
              <a:t>recording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7208838" y="3550444"/>
            <a:ext cx="1782762" cy="742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latin typeface="Comic Sans MS" pitchFamily="66" charset="0"/>
              </a:rPr>
              <a:t>Cloud, </a:t>
            </a:r>
          </a:p>
          <a:p>
            <a:pPr algn="ctr"/>
            <a:r>
              <a:rPr lang="en-US" sz="2400">
                <a:latin typeface="Comic Sans MS" pitchFamily="66" charset="0"/>
              </a:rPr>
              <a:t>DB, web,</a:t>
            </a:r>
          </a:p>
          <a:p>
            <a:pPr algn="ctr"/>
            <a:r>
              <a:rPr lang="en-US" sz="2400">
                <a:latin typeface="Comic Sans MS" pitchFamily="66" charset="0"/>
              </a:rPr>
              <a:t>smartphone</a:t>
            </a: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4160838" y="3607594"/>
            <a:ext cx="21900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Spoken Dialog</a:t>
            </a:r>
          </a:p>
          <a:p>
            <a:r>
              <a:rPr lang="en-US" sz="2400">
                <a:solidFill>
                  <a:srgbClr val="FF0000"/>
                </a:solidFill>
                <a:latin typeface="Comic Sans MS" pitchFamily="66" charset="0"/>
              </a:rPr>
              <a:t>        System</a:t>
            </a:r>
          </a:p>
        </p:txBody>
      </p:sp>
      <p:sp>
        <p:nvSpPr>
          <p:cNvPr id="4107" name="Line 10"/>
          <p:cNvSpPr>
            <a:spLocks noChangeShapeType="1"/>
          </p:cNvSpPr>
          <p:nvPr/>
        </p:nvSpPr>
        <p:spPr bwMode="auto">
          <a:xfrm flipV="1">
            <a:off x="914400" y="3429000"/>
            <a:ext cx="53340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 flipH="1" flipV="1">
            <a:off x="914400" y="3886200"/>
            <a:ext cx="53340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>
            <a:off x="3170238" y="349329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3"/>
          <p:cNvSpPr>
            <a:spLocks noChangeShapeType="1"/>
          </p:cNvSpPr>
          <p:nvPr/>
        </p:nvSpPr>
        <p:spPr bwMode="auto">
          <a:xfrm>
            <a:off x="3170238" y="4293394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Line 14"/>
          <p:cNvSpPr>
            <a:spLocks noChangeShapeType="1"/>
          </p:cNvSpPr>
          <p:nvPr/>
        </p:nvSpPr>
        <p:spPr bwMode="auto">
          <a:xfrm>
            <a:off x="6904038" y="3836194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Interests: Computer Tutors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78885"/>
            <a:ext cx="8084672" cy="3097865"/>
          </a:xfrm>
        </p:spPr>
      </p:pic>
    </p:spTree>
    <p:extLst>
      <p:ext uri="{BB962C8B-B14F-4D97-AF65-F5344CB8AC3E}">
        <p14:creationId xmlns:p14="http://schemas.microsoft.com/office/powerpoint/2010/main" val="221545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endParaRPr lang="en-US" smtClean="0"/>
          </a:p>
        </p:txBody>
      </p:sp>
      <p:pic>
        <p:nvPicPr>
          <p:cNvPr id="19459" name="Picture 3" descr="screenshotShortBi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42"/>
          <a:stretch>
            <a:fillRect/>
          </a:stretch>
        </p:blipFill>
        <p:spPr>
          <a:xfrm>
            <a:off x="0" y="0"/>
            <a:ext cx="9144000" cy="4225529"/>
          </a:xfrm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4400550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buFontTx/>
              <a:buChar char="•"/>
            </a:pPr>
            <a:endParaRPr lang="en-US" sz="240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3733800" y="1085850"/>
            <a:ext cx="68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648200" y="800100"/>
            <a:ext cx="4114800" cy="800100"/>
          </a:xfrm>
          <a:prstGeom prst="rect">
            <a:avLst/>
          </a:prstGeom>
          <a:solidFill>
            <a:srgbClr val="FF0000">
              <a:alpha val="1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09550"/>
            <a:ext cx="9035332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Experiences with Undergraduate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71550"/>
            <a:ext cx="9067800" cy="3962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Connecting</a:t>
            </a:r>
          </a:p>
          <a:p>
            <a:pPr lvl="1"/>
            <a:r>
              <a:rPr lang="en-US" dirty="0" smtClean="0"/>
              <a:t>I recruit students </a:t>
            </a:r>
            <a:r>
              <a:rPr lang="en-US" dirty="0" smtClean="0"/>
              <a:t>(often based </a:t>
            </a:r>
            <a:r>
              <a:rPr lang="en-US" dirty="0" smtClean="0"/>
              <a:t>on class </a:t>
            </a:r>
            <a:r>
              <a:rPr lang="en-US" dirty="0" smtClean="0"/>
              <a:t>performance), </a:t>
            </a:r>
            <a:r>
              <a:rPr lang="en-US" dirty="0" smtClean="0"/>
              <a:t>even as freshman</a:t>
            </a:r>
          </a:p>
          <a:p>
            <a:pPr lvl="1"/>
            <a:r>
              <a:rPr lang="en-US" dirty="0" smtClean="0"/>
              <a:t>Students contact Prof. Ramirez or contact me directly</a:t>
            </a:r>
          </a:p>
          <a:p>
            <a:pPr lvl="2"/>
            <a:r>
              <a:rPr lang="en-US" dirty="0" smtClean="0"/>
              <a:t>I typically follow-up with a transcript/CV request, and (for suitable candidates) an interview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/>
              <a:t>Implementing</a:t>
            </a:r>
          </a:p>
          <a:p>
            <a:pPr lvl="1"/>
            <a:r>
              <a:rPr lang="en-US" i="1" dirty="0" smtClean="0"/>
              <a:t>Employment</a:t>
            </a:r>
            <a:r>
              <a:rPr lang="en-US" dirty="0" smtClean="0"/>
              <a:t>: REU (research experience for undergraduates) program of the National Science Foundation</a:t>
            </a:r>
          </a:p>
          <a:p>
            <a:pPr lvl="1"/>
            <a:r>
              <a:rPr lang="en-US" i="1" dirty="0" smtClean="0"/>
              <a:t>Credit</a:t>
            </a:r>
            <a:r>
              <a:rPr lang="en-US" dirty="0" smtClean="0"/>
              <a:t>: CS Capstone project </a:t>
            </a:r>
            <a:endParaRPr lang="en-US" dirty="0"/>
          </a:p>
          <a:p>
            <a:pPr lvl="1"/>
            <a:r>
              <a:rPr lang="en-US" dirty="0" smtClean="0"/>
              <a:t>Eithe</a:t>
            </a:r>
            <a:r>
              <a:rPr lang="en-US" dirty="0" smtClean="0"/>
              <a:t>r </a:t>
            </a:r>
            <a:r>
              <a:rPr lang="en-US" dirty="0" smtClean="0"/>
              <a:t>way, students join my research group</a:t>
            </a:r>
          </a:p>
          <a:p>
            <a:pPr lvl="2"/>
            <a:r>
              <a:rPr lang="en-US" dirty="0" smtClean="0"/>
              <a:t>have an office</a:t>
            </a:r>
          </a:p>
          <a:p>
            <a:pPr lvl="2"/>
            <a:r>
              <a:rPr lang="en-US" dirty="0" smtClean="0"/>
              <a:t>Individual and </a:t>
            </a:r>
            <a:r>
              <a:rPr lang="en-US" dirty="0" smtClean="0"/>
              <a:t>group meetings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ork with me and/or my graduate students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52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Selected Prior Projects /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71550"/>
            <a:ext cx="8915400" cy="4171950"/>
          </a:xfrm>
        </p:spPr>
        <p:txBody>
          <a:bodyPr>
            <a:normAutofit fontScale="47500" lnSpcReduction="20000"/>
          </a:bodyPr>
          <a:lstStyle/>
          <a:p>
            <a:r>
              <a:rPr lang="en-US" b="1" i="1" dirty="0"/>
              <a:t>Exploiting Word-level Features for Emotion Prediction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First-authored publications</a:t>
            </a:r>
          </a:p>
          <a:p>
            <a:pPr lvl="1"/>
            <a:r>
              <a:rPr lang="en-US" dirty="0">
                <a:solidFill>
                  <a:srgbClr val="000099"/>
                </a:solidFill>
              </a:rPr>
              <a:t>CS Day Award for Best Undergraduate Student Poster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Honorable </a:t>
            </a:r>
            <a:r>
              <a:rPr lang="en-US" dirty="0">
                <a:solidFill>
                  <a:srgbClr val="00B050"/>
                </a:solidFill>
              </a:rPr>
              <a:t>Mention in the Computing Research Association's Outstanding Undergraduate Award</a:t>
            </a:r>
          </a:p>
          <a:p>
            <a:pPr lvl="1"/>
            <a:r>
              <a:rPr lang="en-US" dirty="0" smtClean="0"/>
              <a:t>MS </a:t>
            </a:r>
            <a:r>
              <a:rPr lang="en-US" dirty="0"/>
              <a:t>from Brown University</a:t>
            </a:r>
          </a:p>
          <a:p>
            <a:pPr lvl="1"/>
            <a:endParaRPr lang="en-US" dirty="0" smtClean="0"/>
          </a:p>
          <a:p>
            <a:r>
              <a:rPr lang="en-US" b="1" i="1" dirty="0"/>
              <a:t>In the Zone: Towards Detecting Student Zoning Out using Supervised Machine Learning</a:t>
            </a:r>
          </a:p>
          <a:p>
            <a:r>
              <a:rPr lang="en-US" b="1" i="1" dirty="0" smtClean="0"/>
              <a:t>Examining </a:t>
            </a:r>
            <a:r>
              <a:rPr lang="en-US" b="1" i="1" dirty="0"/>
              <a:t>the Impacts of Dialogue Content and System Automation on Affect Models in a Spoken Tutorial Dialogue </a:t>
            </a:r>
            <a:r>
              <a:rPr lang="en-US" b="1" i="1" dirty="0" smtClean="0"/>
              <a:t>System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First-authored publications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CS Day Award for Best Undergraduate Student Poster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National </a:t>
            </a:r>
            <a:r>
              <a:rPr lang="en-US" dirty="0">
                <a:solidFill>
                  <a:srgbClr val="00B050"/>
                </a:solidFill>
              </a:rPr>
              <a:t>Science Foundation </a:t>
            </a:r>
            <a:r>
              <a:rPr lang="en-US" dirty="0" smtClean="0">
                <a:solidFill>
                  <a:srgbClr val="00B050"/>
                </a:solidFill>
              </a:rPr>
              <a:t>Graduate </a:t>
            </a:r>
            <a:r>
              <a:rPr lang="en-US" dirty="0">
                <a:solidFill>
                  <a:srgbClr val="00B050"/>
                </a:solidFill>
              </a:rPr>
              <a:t>Research Fellowship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now at U of Toronto</a:t>
            </a:r>
          </a:p>
          <a:p>
            <a:pPr lvl="1"/>
            <a:endParaRPr lang="en-US" dirty="0" smtClean="0"/>
          </a:p>
          <a:p>
            <a:r>
              <a:rPr lang="en-US" b="1" i="1" dirty="0"/>
              <a:t>Differences in User Responses to a Wizard-of-Oz versus Automated System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First-authored publications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Honorable Mention in the Computing Research Association's Outstanding Undergraduate Researcher Award</a:t>
            </a:r>
          </a:p>
          <a:p>
            <a:pPr lvl="1"/>
            <a:r>
              <a:rPr lang="en-US" dirty="0"/>
              <a:t>now at U of Texas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531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Web-enabled peer review of homework </a:t>
            </a:r>
            <a:endParaRPr lang="en-US" dirty="0"/>
          </a:p>
          <a:p>
            <a:r>
              <a:rPr lang="en-US" dirty="0" smtClean="0"/>
              <a:t>Fully-automated </a:t>
            </a:r>
            <a:r>
              <a:rPr lang="en-US" dirty="0" smtClean="0"/>
              <a:t>writing assessment</a:t>
            </a:r>
          </a:p>
          <a:p>
            <a:r>
              <a:rPr lang="en-US" dirty="0" smtClean="0"/>
              <a:t>Deployed Educational Technology (</a:t>
            </a:r>
            <a:r>
              <a:rPr lang="en-US" dirty="0" err="1" smtClean="0"/>
              <a:t>SWoRD</a:t>
            </a:r>
            <a:r>
              <a:rPr lang="en-US" dirty="0"/>
              <a:t>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Ideal prerequisites: one or more of CS1571, 1573</a:t>
            </a:r>
            <a:r>
              <a:rPr lang="en-US" smtClean="0"/>
              <a:t>, 1671, 1675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6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11570</TotalTime>
  <Words>360</Words>
  <Application>Microsoft Office PowerPoint</Application>
  <PresentationFormat>On-screen Show (16:9)</PresentationFormat>
  <Paragraphs>73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Experiences with Undergraduate Research (Natural Language Processing for Educational Applications)</vt:lpstr>
      <vt:lpstr>Natural Language Processing (NLP)</vt:lpstr>
      <vt:lpstr>Why is NLP needed?</vt:lpstr>
      <vt:lpstr>Spoken Dialogue Systems</vt:lpstr>
      <vt:lpstr>My Interests: Computer Tutors</vt:lpstr>
      <vt:lpstr>PowerPoint Presentation</vt:lpstr>
      <vt:lpstr>My Experiences with Undergraduate Research</vt:lpstr>
      <vt:lpstr>Selected Prior Projects / Outcomes</vt:lpstr>
      <vt:lpstr>Current Interests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Christopher Manning</dc:creator>
  <cp:lastModifiedBy>litman</cp:lastModifiedBy>
  <cp:revision>192</cp:revision>
  <cp:lastPrinted>2009-04-20T16:46:08Z</cp:lastPrinted>
  <dcterms:created xsi:type="dcterms:W3CDTF">2010-04-19T15:31:24Z</dcterms:created>
  <dcterms:modified xsi:type="dcterms:W3CDTF">2013-10-02T13:08:15Z</dcterms:modified>
</cp:coreProperties>
</file>