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7" r:id="rId2"/>
    <p:sldId id="404" r:id="rId3"/>
    <p:sldId id="405" r:id="rId4"/>
    <p:sldId id="401" r:id="rId5"/>
    <p:sldId id="435" r:id="rId6"/>
    <p:sldId id="406" r:id="rId7"/>
    <p:sldId id="407" r:id="rId8"/>
    <p:sldId id="403" r:id="rId9"/>
    <p:sldId id="373" r:id="rId10"/>
    <p:sldId id="425" r:id="rId11"/>
    <p:sldId id="443" r:id="rId12"/>
    <p:sldId id="444" r:id="rId13"/>
    <p:sldId id="466" r:id="rId14"/>
    <p:sldId id="408" r:id="rId15"/>
    <p:sldId id="452" r:id="rId16"/>
    <p:sldId id="453" r:id="rId17"/>
    <p:sldId id="454" r:id="rId18"/>
    <p:sldId id="455" r:id="rId19"/>
    <p:sldId id="456" r:id="rId20"/>
    <p:sldId id="457" r:id="rId21"/>
    <p:sldId id="458" r:id="rId22"/>
    <p:sldId id="461" r:id="rId23"/>
    <p:sldId id="462" r:id="rId24"/>
    <p:sldId id="463" r:id="rId25"/>
    <p:sldId id="464" r:id="rId26"/>
    <p:sldId id="433" r:id="rId27"/>
    <p:sldId id="467" r:id="rId28"/>
    <p:sldId id="517" r:id="rId29"/>
    <p:sldId id="527" r:id="rId30"/>
    <p:sldId id="479" r:id="rId31"/>
    <p:sldId id="480" r:id="rId32"/>
    <p:sldId id="484" r:id="rId33"/>
    <p:sldId id="376" r:id="rId34"/>
    <p:sldId id="377" r:id="rId35"/>
    <p:sldId id="528" r:id="rId36"/>
    <p:sldId id="529" r:id="rId37"/>
    <p:sldId id="378" r:id="rId38"/>
    <p:sldId id="379" r:id="rId39"/>
    <p:sldId id="434" r:id="rId40"/>
    <p:sldId id="530" r:id="rId41"/>
    <p:sldId id="557" r:id="rId42"/>
    <p:sldId id="553" r:id="rId43"/>
    <p:sldId id="535" r:id="rId44"/>
    <p:sldId id="554" r:id="rId45"/>
    <p:sldId id="559" r:id="rId46"/>
    <p:sldId id="555" r:id="rId47"/>
    <p:sldId id="560" r:id="rId48"/>
    <p:sldId id="561" r:id="rId49"/>
    <p:sldId id="399" r:id="rId50"/>
    <p:sldId id="577" r:id="rId51"/>
    <p:sldId id="562" r:id="rId52"/>
    <p:sldId id="428" r:id="rId53"/>
    <p:sldId id="441" r:id="rId54"/>
    <p:sldId id="442" r:id="rId55"/>
    <p:sldId id="572" r:id="rId56"/>
    <p:sldId id="503" r:id="rId57"/>
    <p:sldId id="440" r:id="rId58"/>
    <p:sldId id="579" r:id="rId59"/>
    <p:sldId id="582"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CFFFF"/>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77126" autoAdjust="0"/>
  </p:normalViewPr>
  <p:slideViewPr>
    <p:cSldViewPr snapToGrid="0" snapToObjects="1">
      <p:cViewPr varScale="1">
        <p:scale>
          <a:sx n="89" d="100"/>
          <a:sy n="89" d="100"/>
        </p:scale>
        <p:origin x="-23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0981335666374865E-2"/>
          <c:y val="4.4861391929187353E-2"/>
          <c:w val="0.62298033926314933"/>
          <c:h val="0.78151058680771146"/>
        </c:manualLayout>
      </c:layout>
      <c:barChart>
        <c:barDir val="col"/>
        <c:grouping val="clustered"/>
        <c:ser>
          <c:idx val="0"/>
          <c:order val="0"/>
          <c:tx>
            <c:strRef>
              <c:f>Sheet1!$B$1</c:f>
              <c:strCache>
                <c:ptCount val="1"/>
                <c:pt idx="0">
                  <c:v>Baseline1</c:v>
                </c:pt>
              </c:strCache>
            </c:strRef>
          </c:tx>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cat>
            <c:strRef>
              <c:f>Sheet1!$A$2:$A$3</c:f>
              <c:strCache>
                <c:ptCount val="2"/>
                <c:pt idx="0">
                  <c:v>Accuracy</c:v>
                </c:pt>
                <c:pt idx="1">
                  <c:v>QW Kappa</c:v>
                </c:pt>
              </c:strCache>
            </c:strRef>
          </c:cat>
          <c:val>
            <c:numRef>
              <c:f>Sheet1!$C$2:$C$3</c:f>
              <c:numCache>
                <c:formatCode>General</c:formatCode>
                <c:ptCount val="2"/>
                <c:pt idx="0">
                  <c:v>0.45</c:v>
                </c:pt>
                <c:pt idx="1">
                  <c:v>0.47000000000000008</c:v>
                </c:pt>
              </c:numCache>
            </c:numRef>
          </c:val>
        </c:ser>
        <c:ser>
          <c:idx val="2"/>
          <c:order val="2"/>
          <c:tx>
            <c:strRef>
              <c:f>Sheet1!$D$1</c:f>
              <c:strCache>
                <c:ptCount val="1"/>
                <c:pt idx="0">
                  <c:v>Our 4 Features</c:v>
                </c:pt>
              </c:strCache>
            </c:strRef>
          </c:tx>
          <c:cat>
            <c:strRef>
              <c:f>Sheet1!$A$2:$A$3</c:f>
              <c:strCache>
                <c:ptCount val="2"/>
                <c:pt idx="0">
                  <c:v>Accuracy</c:v>
                </c:pt>
                <c:pt idx="1">
                  <c:v>QW Kappa</c:v>
                </c:pt>
              </c:strCache>
            </c:strRef>
          </c:cat>
          <c:val>
            <c:numRef>
              <c:f>Sheet1!$D$2:$D$3</c:f>
              <c:numCache>
                <c:formatCode>General</c:formatCode>
                <c:ptCount val="2"/>
                <c:pt idx="0">
                  <c:v>0.57000000000000128</c:v>
                </c:pt>
                <c:pt idx="1">
                  <c:v>0.62000000000000133</c:v>
                </c:pt>
              </c:numCache>
            </c:numRef>
          </c:val>
        </c:ser>
        <c:axId val="134325376"/>
        <c:axId val="134326912"/>
      </c:barChart>
      <c:catAx>
        <c:axId val="134325376"/>
        <c:scaling>
          <c:orientation val="minMax"/>
        </c:scaling>
        <c:axPos val="b"/>
        <c:numFmt formatCode="General" sourceLinked="1"/>
        <c:tickLblPos val="nextTo"/>
        <c:crossAx val="134326912"/>
        <c:crosses val="autoZero"/>
        <c:auto val="1"/>
        <c:lblAlgn val="ctr"/>
        <c:lblOffset val="100"/>
      </c:catAx>
      <c:valAx>
        <c:axId val="134326912"/>
        <c:scaling>
          <c:orientation val="minMax"/>
        </c:scaling>
        <c:axPos val="l"/>
        <c:majorGridlines/>
        <c:numFmt formatCode="General" sourceLinked="1"/>
        <c:tickLblPos val="nextTo"/>
        <c:crossAx val="134325376"/>
        <c:crosses val="autoZero"/>
        <c:crossBetween val="between"/>
      </c:valAx>
      <c:spPr>
        <a:noFill/>
        <a:ln w="25400">
          <a:noFill/>
        </a:ln>
      </c:spPr>
    </c:plotArea>
    <c:legend>
      <c:legendPos val="r"/>
      <c:layout>
        <c:manualLayout>
          <c:xMode val="edge"/>
          <c:yMode val="edge"/>
          <c:x val="0.70322093418878362"/>
          <c:y val="0.31863826549178614"/>
          <c:w val="0.28751980655195902"/>
          <c:h val="0.42165015489521201"/>
        </c:manualLayou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993270029496471E-2"/>
          <c:y val="5.0473457250976329E-2"/>
          <c:w val="0.67604418999109728"/>
          <c:h val="0.78151058680771046"/>
        </c:manualLayout>
      </c:layout>
      <c:barChart>
        <c:barDir val="col"/>
        <c:grouping val="clustered"/>
        <c:ser>
          <c:idx val="0"/>
          <c:order val="0"/>
          <c:tx>
            <c:strRef>
              <c:f>Sheet1!$B$1</c:f>
              <c:strCache>
                <c:ptCount val="1"/>
                <c:pt idx="0">
                  <c:v>All</c:v>
                </c:pt>
              </c:strCache>
            </c:strRef>
          </c:tx>
          <c:cat>
            <c:strRef>
              <c:f>Sheet1!$A$2:$A$3</c:f>
              <c:strCache>
                <c:ptCount val="2"/>
                <c:pt idx="0">
                  <c:v>Accuracy </c:v>
                </c:pt>
                <c:pt idx="1">
                  <c:v>QWKappa </c:v>
                </c:pt>
              </c:strCache>
            </c:strRef>
          </c:cat>
          <c:val>
            <c:numRef>
              <c:f>Sheet1!$B$2:$B$3</c:f>
              <c:numCache>
                <c:formatCode>General</c:formatCode>
                <c:ptCount val="2"/>
                <c:pt idx="0">
                  <c:v>0.57000000000000028</c:v>
                </c:pt>
                <c:pt idx="1">
                  <c:v>0.62000000000000133</c:v>
                </c:pt>
              </c:numCache>
            </c:numRef>
          </c:val>
        </c:ser>
        <c:ser>
          <c:idx val="1"/>
          <c:order val="1"/>
          <c:tx>
            <c:strRef>
              <c:f>Sheet1!$C$1</c:f>
              <c:strCache>
                <c:ptCount val="1"/>
                <c:pt idx="0">
                  <c:v>All-WOC</c:v>
                </c:pt>
              </c:strCache>
            </c:strRef>
          </c:tx>
          <c:cat>
            <c:strRef>
              <c:f>Sheet1!$A$2:$A$3</c:f>
              <c:strCache>
                <c:ptCount val="2"/>
                <c:pt idx="0">
                  <c:v>Accuracy </c:v>
                </c:pt>
                <c:pt idx="1">
                  <c:v>QWKappa </c:v>
                </c:pt>
              </c:strCache>
            </c:strRef>
          </c:cat>
          <c:val>
            <c:numRef>
              <c:f>Sheet1!$C$2:$C$3</c:f>
              <c:numCache>
                <c:formatCode>General</c:formatCode>
                <c:ptCount val="2"/>
                <c:pt idx="0">
                  <c:v>0.53</c:v>
                </c:pt>
                <c:pt idx="1">
                  <c:v>0.57000000000000028</c:v>
                </c:pt>
              </c:numCache>
            </c:numRef>
          </c:val>
        </c:ser>
        <c:ser>
          <c:idx val="2"/>
          <c:order val="2"/>
          <c:tx>
            <c:strRef>
              <c:f>Sheet1!$D$1</c:f>
              <c:strCache>
                <c:ptCount val="1"/>
                <c:pt idx="0">
                  <c:v>All-NPE</c:v>
                </c:pt>
              </c:strCache>
            </c:strRef>
          </c:tx>
          <c:cat>
            <c:strRef>
              <c:f>Sheet1!$A$2:$A$3</c:f>
              <c:strCache>
                <c:ptCount val="2"/>
                <c:pt idx="0">
                  <c:v>Accuracy </c:v>
                </c:pt>
                <c:pt idx="1">
                  <c:v>QWKappa </c:v>
                </c:pt>
              </c:strCache>
            </c:strRef>
          </c:cat>
          <c:val>
            <c:numRef>
              <c:f>Sheet1!$D$2:$D$3</c:f>
              <c:numCache>
                <c:formatCode>General</c:formatCode>
                <c:ptCount val="2"/>
                <c:pt idx="0">
                  <c:v>0.54</c:v>
                </c:pt>
                <c:pt idx="1">
                  <c:v>0.60000000000000131</c:v>
                </c:pt>
              </c:numCache>
            </c:numRef>
          </c:val>
        </c:ser>
        <c:ser>
          <c:idx val="3"/>
          <c:order val="3"/>
          <c:tx>
            <c:strRef>
              <c:f>Sheet1!$E$1</c:f>
              <c:strCache>
                <c:ptCount val="1"/>
                <c:pt idx="0">
                  <c:v>All-CON</c:v>
                </c:pt>
              </c:strCache>
            </c:strRef>
          </c:tx>
          <c:cat>
            <c:strRef>
              <c:f>Sheet1!$A$2:$A$3</c:f>
              <c:strCache>
                <c:ptCount val="2"/>
                <c:pt idx="0">
                  <c:v>Accuracy </c:v>
                </c:pt>
                <c:pt idx="1">
                  <c:v>QWKappa </c:v>
                </c:pt>
              </c:strCache>
            </c:strRef>
          </c:cat>
          <c:val>
            <c:numRef>
              <c:f>Sheet1!$E$2:$E$3</c:f>
              <c:numCache>
                <c:formatCode>General</c:formatCode>
                <c:ptCount val="2"/>
                <c:pt idx="0">
                  <c:v>0.55000000000000004</c:v>
                </c:pt>
                <c:pt idx="1">
                  <c:v>0.60000000000000131</c:v>
                </c:pt>
              </c:numCache>
            </c:numRef>
          </c:val>
        </c:ser>
        <c:ser>
          <c:idx val="4"/>
          <c:order val="4"/>
          <c:tx>
            <c:strRef>
              <c:f>Sheet1!$F$1</c:f>
              <c:strCache>
                <c:ptCount val="1"/>
                <c:pt idx="0">
                  <c:v>All-SPC</c:v>
                </c:pt>
              </c:strCache>
            </c:strRef>
          </c:tx>
          <c:cat>
            <c:strRef>
              <c:f>Sheet1!$A$2:$A$3</c:f>
              <c:strCache>
                <c:ptCount val="2"/>
                <c:pt idx="0">
                  <c:v>Accuracy </c:v>
                </c:pt>
                <c:pt idx="1">
                  <c:v>QWKappa </c:v>
                </c:pt>
              </c:strCache>
            </c:strRef>
          </c:cat>
          <c:val>
            <c:numRef>
              <c:f>Sheet1!$F$2:$F$3</c:f>
              <c:numCache>
                <c:formatCode>General</c:formatCode>
                <c:ptCount val="2"/>
                <c:pt idx="0">
                  <c:v>0.53</c:v>
                </c:pt>
                <c:pt idx="1">
                  <c:v>0.58000000000000007</c:v>
                </c:pt>
              </c:numCache>
            </c:numRef>
          </c:val>
        </c:ser>
        <c:axId val="120642560"/>
        <c:axId val="120718080"/>
      </c:barChart>
      <c:catAx>
        <c:axId val="120642560"/>
        <c:scaling>
          <c:orientation val="minMax"/>
        </c:scaling>
        <c:axPos val="b"/>
        <c:numFmt formatCode="General" sourceLinked="1"/>
        <c:tickLblPos val="nextTo"/>
        <c:txPr>
          <a:bodyPr/>
          <a:lstStyle/>
          <a:p>
            <a:pPr>
              <a:defRPr sz="2400">
                <a:latin typeface="Times New Roman" panose="02020603050405020304" pitchFamily="18" charset="0"/>
                <a:cs typeface="Times New Roman" panose="02020603050405020304" pitchFamily="18" charset="0"/>
              </a:defRPr>
            </a:pPr>
            <a:endParaRPr lang="en-US"/>
          </a:p>
        </c:txPr>
        <c:crossAx val="120718080"/>
        <c:crosses val="autoZero"/>
        <c:auto val="1"/>
        <c:lblAlgn val="ctr"/>
        <c:lblOffset val="100"/>
      </c:catAx>
      <c:valAx>
        <c:axId val="120718080"/>
        <c:scaling>
          <c:orientation val="minMax"/>
        </c:scaling>
        <c:axPos val="l"/>
        <c:majorGridlines/>
        <c:numFmt formatCode="General" sourceLinked="1"/>
        <c:tickLblPos val="nextTo"/>
        <c:crossAx val="120642560"/>
        <c:crosses val="autoZero"/>
        <c:crossBetween val="between"/>
      </c:valAx>
    </c:plotArea>
    <c:legend>
      <c:legendPos val="r"/>
      <c:layout>
        <c:manualLayout>
          <c:xMode val="edge"/>
          <c:yMode val="edge"/>
          <c:x val="0.78660691102810032"/>
          <c:y val="0.31863826549178614"/>
          <c:w val="0.13502709730728107"/>
          <c:h val="0.38940994435880433"/>
        </c:manualLayout>
      </c:layout>
      <c:txPr>
        <a:bodyPr/>
        <a:lstStyle/>
        <a:p>
          <a:pPr>
            <a:defRPr sz="2000">
              <a:latin typeface="Times New Roman" panose="02020603050405020304" pitchFamily="18" charset="0"/>
              <a:cs typeface="Times New Roman" panose="02020603050405020304" pitchFamily="18" charset="0"/>
            </a:defRPr>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Sheet1!$B$1</c:f>
              <c:strCache>
                <c:ptCount val="1"/>
                <c:pt idx="0">
                  <c:v>diagram review</c:v>
                </c:pt>
              </c:strCache>
            </c:strRef>
          </c:tx>
          <c:cat>
            <c:numRef>
              <c:f>Sheet1!$A$2:$A$12</c:f>
              <c:numCache>
                <c:formatCode>General</c:formatCode>
                <c:ptCount val="11"/>
                <c:pt idx="0">
                  <c:v>0</c:v>
                </c:pt>
                <c:pt idx="1">
                  <c:v>10</c:v>
                </c:pt>
                <c:pt idx="2">
                  <c:v>0.2</c:v>
                </c:pt>
                <c:pt idx="3">
                  <c:v>0.30000000000000016</c:v>
                </c:pt>
                <c:pt idx="4">
                  <c:v>0.4</c:v>
                </c:pt>
                <c:pt idx="5">
                  <c:v>0.5</c:v>
                </c:pt>
                <c:pt idx="6">
                  <c:v>0.60000000000000131</c:v>
                </c:pt>
                <c:pt idx="7">
                  <c:v>0.70000000000000129</c:v>
                </c:pt>
                <c:pt idx="8">
                  <c:v>0.8</c:v>
                </c:pt>
                <c:pt idx="9">
                  <c:v>0.9</c:v>
                </c:pt>
                <c:pt idx="10">
                  <c:v>1</c:v>
                </c:pt>
              </c:numCache>
            </c:numRef>
          </c:cat>
          <c:val>
            <c:numRef>
              <c:f>Sheet1!$B$2:$B$12</c:f>
              <c:numCache>
                <c:formatCode>0%</c:formatCode>
                <c:ptCount val="11"/>
                <c:pt idx="0">
                  <c:v>0.75000000000000133</c:v>
                </c:pt>
                <c:pt idx="1">
                  <c:v>0.37500000000000017</c:v>
                </c:pt>
                <c:pt idx="2">
                  <c:v>0.5</c:v>
                </c:pt>
                <c:pt idx="3">
                  <c:v>0.2</c:v>
                </c:pt>
                <c:pt idx="4">
                  <c:v>0.5</c:v>
                </c:pt>
                <c:pt idx="5">
                  <c:v>0.77700000000000136</c:v>
                </c:pt>
                <c:pt idx="6">
                  <c:v>0.43700000000000017</c:v>
                </c:pt>
                <c:pt idx="7">
                  <c:v>0</c:v>
                </c:pt>
                <c:pt idx="8">
                  <c:v>1</c:v>
                </c:pt>
                <c:pt idx="10">
                  <c:v>1</c:v>
                </c:pt>
              </c:numCache>
            </c:numRef>
          </c:val>
        </c:ser>
        <c:ser>
          <c:idx val="1"/>
          <c:order val="1"/>
          <c:tx>
            <c:strRef>
              <c:f>Sheet1!$C$1</c:f>
              <c:strCache>
                <c:ptCount val="1"/>
                <c:pt idx="0">
                  <c:v>paper review</c:v>
                </c:pt>
              </c:strCache>
            </c:strRef>
          </c:tx>
          <c:cat>
            <c:numRef>
              <c:f>Sheet1!$A$2:$A$12</c:f>
              <c:numCache>
                <c:formatCode>General</c:formatCode>
                <c:ptCount val="11"/>
                <c:pt idx="0">
                  <c:v>0</c:v>
                </c:pt>
                <c:pt idx="1">
                  <c:v>10</c:v>
                </c:pt>
                <c:pt idx="2">
                  <c:v>0.2</c:v>
                </c:pt>
                <c:pt idx="3">
                  <c:v>0.30000000000000016</c:v>
                </c:pt>
                <c:pt idx="4">
                  <c:v>0.4</c:v>
                </c:pt>
                <c:pt idx="5">
                  <c:v>0.5</c:v>
                </c:pt>
                <c:pt idx="6">
                  <c:v>0.60000000000000131</c:v>
                </c:pt>
                <c:pt idx="7">
                  <c:v>0.70000000000000129</c:v>
                </c:pt>
                <c:pt idx="8">
                  <c:v>0.8</c:v>
                </c:pt>
                <c:pt idx="9">
                  <c:v>0.9</c:v>
                </c:pt>
                <c:pt idx="10">
                  <c:v>1</c:v>
                </c:pt>
              </c:numCache>
            </c:numRef>
          </c:cat>
          <c:val>
            <c:numRef>
              <c:f>Sheet1!$C$2:$C$12</c:f>
              <c:numCache>
                <c:formatCode>0%</c:formatCode>
                <c:ptCount val="11"/>
                <c:pt idx="0">
                  <c:v>1</c:v>
                </c:pt>
                <c:pt idx="1">
                  <c:v>0.5</c:v>
                </c:pt>
                <c:pt idx="2">
                  <c:v>0.66700000000000148</c:v>
                </c:pt>
                <c:pt idx="3">
                  <c:v>0.75000000000000133</c:v>
                </c:pt>
                <c:pt idx="4">
                  <c:v>0.60000000000000131</c:v>
                </c:pt>
                <c:pt idx="5">
                  <c:v>0.85700000000000132</c:v>
                </c:pt>
                <c:pt idx="6">
                  <c:v>0.66700000000000148</c:v>
                </c:pt>
                <c:pt idx="7">
                  <c:v>0.60000000000000131</c:v>
                </c:pt>
              </c:numCache>
            </c:numRef>
          </c:val>
        </c:ser>
        <c:marker val="1"/>
        <c:axId val="120970240"/>
        <c:axId val="121226368"/>
      </c:lineChart>
      <c:catAx>
        <c:axId val="120970240"/>
        <c:scaling>
          <c:orientation val="minMax"/>
        </c:scaling>
        <c:axPos val="b"/>
        <c:title>
          <c:tx>
            <c:rich>
              <a:bodyPr/>
              <a:lstStyle/>
              <a:p>
                <a:pPr>
                  <a:defRPr sz="2000" b="0"/>
                </a:pPr>
                <a:r>
                  <a:rPr lang="en-US" sz="2000" b="0"/>
                  <a:t>True localization ratio</a:t>
                </a:r>
              </a:p>
            </c:rich>
          </c:tx>
          <c:layout/>
        </c:title>
        <c:numFmt formatCode="General" sourceLinked="1"/>
        <c:tickLblPos val="nextTo"/>
        <c:spPr>
          <a:noFill/>
          <a:ln w="9525" cap="flat" cmpd="sng" algn="ctr">
            <a:solidFill>
              <a:schemeClr val="dk1">
                <a:shade val="95000"/>
                <a:satMod val="105000"/>
              </a:schemeClr>
            </a:solidFill>
            <a:prstDash val="solid"/>
          </a:ln>
          <a:effectLst/>
        </c:spPr>
        <c:txPr>
          <a:bodyPr/>
          <a:lstStyle/>
          <a:p>
            <a:pPr>
              <a:defRPr sz="1600">
                <a:solidFill>
                  <a:schemeClr val="tx1"/>
                </a:solidFill>
                <a:latin typeface="+mn-lt"/>
                <a:ea typeface="+mn-ea"/>
                <a:cs typeface="+mn-cs"/>
              </a:defRPr>
            </a:pPr>
            <a:endParaRPr lang="en-US"/>
          </a:p>
        </c:txPr>
        <c:crossAx val="121226368"/>
        <c:crosses val="autoZero"/>
        <c:auto val="1"/>
        <c:lblAlgn val="ctr"/>
        <c:lblOffset val="100"/>
      </c:catAx>
      <c:valAx>
        <c:axId val="121226368"/>
        <c:scaling>
          <c:orientation val="minMax"/>
          <c:max val="1"/>
        </c:scaling>
        <c:axPos val="l"/>
        <c:majorGridlines>
          <c:spPr>
            <a:ln w="9525" cap="flat" cmpd="sng" algn="ctr">
              <a:solidFill>
                <a:schemeClr val="dk1">
                  <a:shade val="95000"/>
                  <a:satMod val="105000"/>
                </a:schemeClr>
              </a:solidFill>
              <a:prstDash val="solid"/>
            </a:ln>
            <a:effectLst/>
          </c:spPr>
        </c:majorGridlines>
        <c:title>
          <c:tx>
            <c:rich>
              <a:bodyPr rot="-5400000" vert="horz"/>
              <a:lstStyle/>
              <a:p>
                <a:pPr>
                  <a:defRPr sz="2000" b="0"/>
                </a:pPr>
                <a:r>
                  <a:rPr lang="en-US" sz="2000" b="0"/>
                  <a:t>%DISAGREE</a:t>
                </a:r>
              </a:p>
            </c:rich>
          </c:tx>
          <c:layout/>
        </c:title>
        <c:numFmt formatCode="0%" sourceLinked="1"/>
        <c:tickLblPos val="nextTo"/>
        <c:spPr>
          <a:noFill/>
          <a:ln w="9525" cap="flat" cmpd="sng" algn="ctr">
            <a:solidFill>
              <a:schemeClr val="dk1">
                <a:shade val="95000"/>
                <a:satMod val="105000"/>
              </a:schemeClr>
            </a:solidFill>
            <a:prstDash val="solid"/>
          </a:ln>
          <a:effectLst/>
        </c:spPr>
        <c:txPr>
          <a:bodyPr/>
          <a:lstStyle/>
          <a:p>
            <a:pPr>
              <a:defRPr sz="1600">
                <a:solidFill>
                  <a:schemeClr val="tx1"/>
                </a:solidFill>
                <a:latin typeface="+mn-lt"/>
                <a:ea typeface="+mn-ea"/>
                <a:cs typeface="+mn-cs"/>
              </a:defRPr>
            </a:pPr>
            <a:endParaRPr lang="en-US"/>
          </a:p>
        </c:txPr>
        <c:crossAx val="120970240"/>
        <c:crosses val="autoZero"/>
        <c:crossBetween val="between"/>
        <c:majorUnit val="0.2"/>
      </c:valAx>
      <c:spPr>
        <a:noFill/>
      </c:spPr>
    </c:plotArea>
    <c:legend>
      <c:legendPos val="t"/>
      <c:layout/>
      <c:txPr>
        <a:bodyPr/>
        <a:lstStyle/>
        <a:p>
          <a:pPr>
            <a:defRPr sz="2000"/>
          </a:pPr>
          <a:endParaRPr lang="en-US"/>
        </a:p>
      </c:txPr>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69409140-67AE-4A11-A497-9088AEC168BD}" type="presOf" srcId="{8B984079-0872-4649-B8C4-225C6D4D2AB5}" destId="{8C3103E3-63B8-4C05-96AF-DD41AA18477E}" srcOrd="0" destOrd="0" presId="urn:microsoft.com/office/officeart/2005/8/layout/cycle1"/>
    <dgm:cxn modelId="{E3332D83-B0A8-490B-B525-62B99DB98EB4}" type="presOf" srcId="{5E967E14-1598-4B9C-88AA-095D11F6B1C1}" destId="{DD19B384-7C5D-434C-A852-C970471905FA}" srcOrd="0" destOrd="0" presId="urn:microsoft.com/office/officeart/2005/8/layout/cycle1"/>
    <dgm:cxn modelId="{8C5D5B3B-6301-47A3-87CC-923B39A5E313}" type="presOf" srcId="{3103FAD5-8BA6-44E0-971A-71A1A9E15382}" destId="{E1AF9A7E-610F-4614-A67B-5DA2417DAAEB}"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34805294-22F5-4244-AC3A-8FCCF0591E93}" srcId="{52D26E34-E7C8-4BC5-83E4-0C08808D0D24}" destId="{3103FAD5-8BA6-44E0-971A-71A1A9E15382}" srcOrd="2" destOrd="0" parTransId="{50EE5127-6A61-472D-A81B-3FF8FD6689D8}" sibTransId="{CEDF1CA6-E2C6-4A6F-A688-B6E430FFD5E5}"/>
    <dgm:cxn modelId="{62A7A914-EFF9-46BB-B8CB-52B6D0845BCF}" type="presOf" srcId="{608E67A8-EFD9-4814-B161-C4FF6107C8E9}" destId="{A23D4B4F-E72F-49FC-ABD6-D6D157A5B847}" srcOrd="0" destOrd="0" presId="urn:microsoft.com/office/officeart/2005/8/layout/cycle1"/>
    <dgm:cxn modelId="{AAD76C7F-1A1A-4B14-95BC-91D7FBA3EC49}" type="presOf" srcId="{CEDF1CA6-E2C6-4A6F-A688-B6E430FFD5E5}" destId="{38863F51-0EFB-45EC-BE67-3CF78E8E6D97}" srcOrd="0" destOrd="0" presId="urn:microsoft.com/office/officeart/2005/8/layout/cycle1"/>
    <dgm:cxn modelId="{842D6D87-B7DB-43B4-B8F6-0502D13DAE65}" srcId="{52D26E34-E7C8-4BC5-83E4-0C08808D0D24}" destId="{5E967E14-1598-4B9C-88AA-095D11F6B1C1}" srcOrd="0" destOrd="0" parTransId="{070FC663-9149-4E7A-97F4-72B1B134E9EB}" sibTransId="{608E67A8-EFD9-4814-B161-C4FF6107C8E9}"/>
    <dgm:cxn modelId="{3F970A07-C0DE-4E79-8279-6B89C1E9FC05}" type="presOf" srcId="{52D26E34-E7C8-4BC5-83E4-0C08808D0D24}" destId="{7D218C7E-3CC2-43B7-A087-D46E1085748B}" srcOrd="0" destOrd="0" presId="urn:microsoft.com/office/officeart/2005/8/layout/cycle1"/>
    <dgm:cxn modelId="{30C7EBD1-D7F3-4365-9CF8-223307D0EC32}" type="presOf" srcId="{7645983C-F5BD-496C-BED5-7DD7A482B586}" destId="{C1FE4F7B-DDE8-4FE2-B64F-BC8E64A3B2F1}" srcOrd="0" destOrd="0" presId="urn:microsoft.com/office/officeart/2005/8/layout/cycle1"/>
    <dgm:cxn modelId="{A1C89553-84AC-4BC9-B638-FF07F6929CDB}" type="presParOf" srcId="{7D218C7E-3CC2-43B7-A087-D46E1085748B}" destId="{927EFB71-AF97-4E69-A6F9-31D04763B2F5}" srcOrd="0" destOrd="0" presId="urn:microsoft.com/office/officeart/2005/8/layout/cycle1"/>
    <dgm:cxn modelId="{713B583E-BFE6-417C-B2AB-DB3C1AB2001E}" type="presParOf" srcId="{7D218C7E-3CC2-43B7-A087-D46E1085748B}" destId="{DD19B384-7C5D-434C-A852-C970471905FA}" srcOrd="1" destOrd="0" presId="urn:microsoft.com/office/officeart/2005/8/layout/cycle1"/>
    <dgm:cxn modelId="{A9F2BA94-C7AA-4295-9BEC-7D6E9F2D35BE}" type="presParOf" srcId="{7D218C7E-3CC2-43B7-A087-D46E1085748B}" destId="{A23D4B4F-E72F-49FC-ABD6-D6D157A5B847}" srcOrd="2" destOrd="0" presId="urn:microsoft.com/office/officeart/2005/8/layout/cycle1"/>
    <dgm:cxn modelId="{7E4856B6-E558-4703-A319-194876C31A84}" type="presParOf" srcId="{7D218C7E-3CC2-43B7-A087-D46E1085748B}" destId="{29739474-DBAC-4BD9-83AA-EA3D819208DF}" srcOrd="3" destOrd="0" presId="urn:microsoft.com/office/officeart/2005/8/layout/cycle1"/>
    <dgm:cxn modelId="{7CBE0B03-0B56-48A7-92D8-FB01D5DAB6B6}" type="presParOf" srcId="{7D218C7E-3CC2-43B7-A087-D46E1085748B}" destId="{8C3103E3-63B8-4C05-96AF-DD41AA18477E}" srcOrd="4" destOrd="0" presId="urn:microsoft.com/office/officeart/2005/8/layout/cycle1"/>
    <dgm:cxn modelId="{F03F9473-EC2F-480C-826F-BFA80B2C5FCB}" type="presParOf" srcId="{7D218C7E-3CC2-43B7-A087-D46E1085748B}" destId="{C1FE4F7B-DDE8-4FE2-B64F-BC8E64A3B2F1}" srcOrd="5" destOrd="0" presId="urn:microsoft.com/office/officeart/2005/8/layout/cycle1"/>
    <dgm:cxn modelId="{550F8928-23C4-4612-940A-B29003D2126B}" type="presParOf" srcId="{7D218C7E-3CC2-43B7-A087-D46E1085748B}" destId="{5165E6EC-34C3-46C4-8E43-DF5E1D3D01BF}" srcOrd="6" destOrd="0" presId="urn:microsoft.com/office/officeart/2005/8/layout/cycle1"/>
    <dgm:cxn modelId="{23C8B7F0-19AB-42AC-B125-F645CB92873D}" type="presParOf" srcId="{7D218C7E-3CC2-43B7-A087-D46E1085748B}" destId="{E1AF9A7E-610F-4614-A67B-5DA2417DAAEB}" srcOrd="7" destOrd="0" presId="urn:microsoft.com/office/officeart/2005/8/layout/cycle1"/>
    <dgm:cxn modelId="{4FD3EDA2-DB44-4531-AEC6-0592DADF1354}"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021752" y="2897"/>
          <a:ext cx="5100402" cy="4864754"/>
        </a:xfrm>
        <a:prstGeom prst="circularArrow">
          <a:avLst>
            <a:gd name="adj1" fmla="val 8251"/>
            <a:gd name="adj2" fmla="val 576292"/>
            <a:gd name="adj3" fmla="val 2477557"/>
            <a:gd name="adj4" fmla="val 4670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373122" y="3402707"/>
          <a:ext cx="2458713"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373122" y="3402707"/>
        <a:ext cx="2458713" cy="2058292"/>
      </dsp:txXfrm>
    </dsp:sp>
    <dsp:sp modelId="{C1FE4F7B-DDE8-4FE2-B64F-BC8E64A3B2F1}">
      <dsp:nvSpPr>
        <dsp:cNvPr id="0" name=""/>
        <dsp:cNvSpPr/>
      </dsp:nvSpPr>
      <dsp:spPr>
        <a:xfrm>
          <a:off x="2021843" y="2798"/>
          <a:ext cx="5100402" cy="4864754"/>
        </a:xfrm>
        <a:prstGeom prst="circularArrow">
          <a:avLst>
            <a:gd name="adj1" fmla="val 8251"/>
            <a:gd name="adj2" fmla="val 576292"/>
            <a:gd name="adj3" fmla="val 10176832"/>
            <a:gd name="adj4" fmla="val 761302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NLP-Based Educational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C190A-4BE3-D341-95B7-1D2A70D2B5EC}" type="datetimeFigureOut">
              <a:rPr lang="en-US" smtClean="0"/>
              <a:pPr/>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56570-996D-C44C-8225-0B9A70613C1D}" type="slidenum">
              <a:rPr lang="en-US" smtClean="0"/>
              <a:pPr/>
              <a:t>‹#›</a:t>
            </a:fld>
            <a:endParaRPr lang="en-US"/>
          </a:p>
        </p:txBody>
      </p:sp>
    </p:spTree>
    <p:extLst>
      <p:ext uri="{BB962C8B-B14F-4D97-AF65-F5344CB8AC3E}">
        <p14:creationId xmlns:p14="http://schemas.microsoft.com/office/powerpoint/2010/main" xmlns="" val="428426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reviews is an important information resources for our everyday life.</a:t>
            </a:r>
          </a:p>
          <a:p>
            <a:endParaRPr lang="en-US" baseline="0" dirty="0" smtClean="0"/>
          </a:p>
          <a:p>
            <a:r>
              <a:rPr lang="en-US" sz="1200" kern="1200" dirty="0" smtClean="0">
                <a:solidFill>
                  <a:schemeClr val="tx1"/>
                </a:solidFill>
                <a:latin typeface="+mn-lt"/>
                <a:ea typeface="+mn-ea"/>
                <a:cs typeface="+mn-cs"/>
              </a:rPr>
              <a:t>Reviews play an important role in consumer purchase decisions,</a:t>
            </a:r>
            <a:r>
              <a:rPr lang="en-US" sz="1200" kern="1200" baseline="0" dirty="0" smtClean="0">
                <a:solidFill>
                  <a:schemeClr val="tx1"/>
                </a:solidFill>
                <a:latin typeface="+mn-lt"/>
                <a:ea typeface="+mn-ea"/>
                <a:cs typeface="+mn-cs"/>
              </a:rPr>
              <a:t> and thus has an economic impact on product sales</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Stats:</a:t>
            </a:r>
          </a:p>
          <a:p>
            <a:r>
              <a:rPr lang="en-US" sz="1200" b="1" kern="1200" dirty="0" smtClean="0">
                <a:solidFill>
                  <a:schemeClr val="tx1"/>
                </a:solidFill>
                <a:latin typeface="+mn-lt"/>
                <a:ea typeface="+mn-ea"/>
                <a:cs typeface="+mn-cs"/>
              </a:rPr>
              <a:t>-71% of consumers read online reviews. -55% of consumers trust a local business more after reading positive online reviews. -50% of consumers are more likely to use a local business having read positive reviews. -67% of consumers trust online reviews as much as personal recommendations.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1</a:t>
            </a:fld>
            <a:endParaRPr lang="en-US"/>
          </a:p>
        </p:txBody>
      </p:sp>
    </p:spTree>
    <p:extLst>
      <p:ext uri="{BB962C8B-B14F-4D97-AF65-F5344CB8AC3E}">
        <p14:creationId xmlns:p14="http://schemas.microsoft.com/office/powerpoint/2010/main" xmlns="" val="73000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20</a:t>
            </a:fld>
            <a:endParaRPr lang="en-US" dirty="0"/>
          </a:p>
        </p:txBody>
      </p:sp>
    </p:spTree>
    <p:extLst>
      <p:ext uri="{BB962C8B-B14F-4D97-AF65-F5344CB8AC3E}">
        <p14:creationId xmlns:p14="http://schemas.microsoft.com/office/powerpoint/2010/main" xmlns="" val="31385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21</a:t>
            </a:fld>
            <a:endParaRPr lang="en-US" dirty="0"/>
          </a:p>
        </p:txBody>
      </p:sp>
    </p:spTree>
    <p:extLst>
      <p:ext uri="{BB962C8B-B14F-4D97-AF65-F5344CB8AC3E}">
        <p14:creationId xmlns:p14="http://schemas.microsoft.com/office/powerpoint/2010/main" xmlns="" val="31385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23</a:t>
            </a:fld>
            <a:endParaRPr lang="en-US" dirty="0"/>
          </a:p>
        </p:txBody>
      </p:sp>
    </p:spTree>
    <p:extLst>
      <p:ext uri="{BB962C8B-B14F-4D97-AF65-F5344CB8AC3E}">
        <p14:creationId xmlns:p14="http://schemas.microsoft.com/office/powerpoint/2010/main" xmlns="" val="3073485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24</a:t>
            </a:fld>
            <a:endParaRPr lang="en-US" dirty="0"/>
          </a:p>
        </p:txBody>
      </p:sp>
    </p:spTree>
    <p:extLst>
      <p:ext uri="{BB962C8B-B14F-4D97-AF65-F5344CB8AC3E}">
        <p14:creationId xmlns:p14="http://schemas.microsoft.com/office/powerpoint/2010/main" xmlns="" val="55895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25</a:t>
            </a:fld>
            <a:endParaRPr lang="en-US" dirty="0"/>
          </a:p>
        </p:txBody>
      </p:sp>
    </p:spTree>
    <p:extLst>
      <p:ext uri="{BB962C8B-B14F-4D97-AF65-F5344CB8AC3E}">
        <p14:creationId xmlns:p14="http://schemas.microsoft.com/office/powerpoint/2010/main" xmlns="" val="188037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38</a:t>
            </a:fld>
            <a:endParaRPr lang="en-US"/>
          </a:p>
        </p:txBody>
      </p:sp>
    </p:spTree>
    <p:extLst>
      <p:ext uri="{BB962C8B-B14F-4D97-AF65-F5344CB8AC3E}">
        <p14:creationId xmlns:p14="http://schemas.microsoft.com/office/powerpoint/2010/main" xmlns="" val="302992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40</a:t>
            </a:fld>
            <a:endParaRPr lang="en-US" dirty="0"/>
          </a:p>
        </p:txBody>
      </p:sp>
    </p:spTree>
    <p:extLst>
      <p:ext uri="{BB962C8B-B14F-4D97-AF65-F5344CB8AC3E}">
        <p14:creationId xmlns:p14="http://schemas.microsoft.com/office/powerpoint/2010/main" xmlns="" val="611179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Highlite</a:t>
            </a:r>
            <a:r>
              <a:rPr lang="en-US" dirty="0" smtClean="0"/>
              <a:t> potential </a:t>
            </a:r>
            <a:r>
              <a:rPr lang="en-US" dirty="0" err="1" smtClean="0"/>
              <a:t>feadbacks</a:t>
            </a:r>
            <a:endParaRPr lang="en-US" dirty="0" smtClean="0"/>
          </a:p>
        </p:txBody>
      </p:sp>
      <p:sp>
        <p:nvSpPr>
          <p:cNvPr id="4" name="Slide Number Placeholder 3"/>
          <p:cNvSpPr>
            <a:spLocks noGrp="1"/>
          </p:cNvSpPr>
          <p:nvPr>
            <p:ph type="sldNum" sz="quarter" idx="10"/>
          </p:nvPr>
        </p:nvSpPr>
        <p:spPr/>
        <p:txBody>
          <a:bodyPr/>
          <a:lstStyle/>
          <a:p>
            <a:fld id="{B8046F51-2A9B-49E9-A976-05E0F5C5F53E}" type="slidenum">
              <a:rPr lang="en-US" smtClean="0"/>
              <a:pPr/>
              <a:t>58</a:t>
            </a:fld>
            <a:endParaRPr lang="en-US"/>
          </a:p>
        </p:txBody>
      </p:sp>
    </p:spTree>
    <p:extLst>
      <p:ext uri="{BB962C8B-B14F-4D97-AF65-F5344CB8AC3E}">
        <p14:creationId xmlns:p14="http://schemas.microsoft.com/office/powerpoint/2010/main" xmlns="" val="3949996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59</a:t>
            </a:fld>
            <a:endParaRPr lang="en-US"/>
          </a:p>
        </p:txBody>
      </p:sp>
    </p:spTree>
    <p:extLst>
      <p:ext uri="{BB962C8B-B14F-4D97-AF65-F5344CB8AC3E}">
        <p14:creationId xmlns:p14="http://schemas.microsoft.com/office/powerpoint/2010/main" xmlns="" val="302992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8</a:t>
            </a:fld>
            <a:endParaRPr lang="en-US"/>
          </a:p>
        </p:txBody>
      </p:sp>
    </p:spTree>
    <p:extLst>
      <p:ext uri="{BB962C8B-B14F-4D97-AF65-F5344CB8AC3E}">
        <p14:creationId xmlns:p14="http://schemas.microsoft.com/office/powerpoint/2010/main" xmlns="" val="352626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10</a:t>
            </a:fld>
            <a:endParaRPr lang="en-US" dirty="0"/>
          </a:p>
        </p:txBody>
      </p:sp>
    </p:spTree>
    <p:extLst>
      <p:ext uri="{BB962C8B-B14F-4D97-AF65-F5344CB8AC3E}">
        <p14:creationId xmlns:p14="http://schemas.microsoft.com/office/powerpoint/2010/main" xmlns="" val="61117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153142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15</a:t>
            </a:fld>
            <a:endParaRPr lang="en-US" dirty="0"/>
          </a:p>
        </p:txBody>
      </p:sp>
    </p:spTree>
    <p:extLst>
      <p:ext uri="{BB962C8B-B14F-4D97-AF65-F5344CB8AC3E}">
        <p14:creationId xmlns:p14="http://schemas.microsoft.com/office/powerpoint/2010/main" xmlns="" val="313857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16</a:t>
            </a:fld>
            <a:endParaRPr lang="en-US" dirty="0"/>
          </a:p>
        </p:txBody>
      </p:sp>
    </p:spTree>
    <p:extLst>
      <p:ext uri="{BB962C8B-B14F-4D97-AF65-F5344CB8AC3E}">
        <p14:creationId xmlns:p14="http://schemas.microsoft.com/office/powerpoint/2010/main" xmlns="" val="313857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17</a:t>
            </a:fld>
            <a:endParaRPr lang="en-US" dirty="0"/>
          </a:p>
        </p:txBody>
      </p:sp>
    </p:spTree>
    <p:extLst>
      <p:ext uri="{BB962C8B-B14F-4D97-AF65-F5344CB8AC3E}">
        <p14:creationId xmlns:p14="http://schemas.microsoft.com/office/powerpoint/2010/main" xmlns="" val="313857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18</a:t>
            </a:fld>
            <a:endParaRPr lang="en-US" dirty="0"/>
          </a:p>
        </p:txBody>
      </p:sp>
    </p:spTree>
    <p:extLst>
      <p:ext uri="{BB962C8B-B14F-4D97-AF65-F5344CB8AC3E}">
        <p14:creationId xmlns:p14="http://schemas.microsoft.com/office/powerpoint/2010/main" xmlns="" val="31385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19</a:t>
            </a:fld>
            <a:endParaRPr lang="en-US" dirty="0"/>
          </a:p>
        </p:txBody>
      </p:sp>
    </p:spTree>
    <p:extLst>
      <p:ext uri="{BB962C8B-B14F-4D97-AF65-F5344CB8AC3E}">
        <p14:creationId xmlns:p14="http://schemas.microsoft.com/office/powerpoint/2010/main" xmlns="" val="31385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12869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23409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384062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335491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119081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227467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2972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59890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159406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14154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68274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BC2BB-E004-474C-ACDB-126DFE89B9E3}" type="datetimeFigureOut">
              <a:rPr lang="en-US" smtClean="0"/>
              <a:pPr/>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28824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s.pitt.edu/~litman"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58827"/>
          </a:xfrm>
        </p:spPr>
        <p:txBody>
          <a:bodyPr>
            <a:noAutofit/>
          </a:bodyPr>
          <a:lstStyle/>
          <a:p>
            <a:r>
              <a:rPr lang="en-US" sz="4000" b="1" dirty="0" smtClean="0"/>
              <a:t>Natural Language Processing for </a:t>
            </a:r>
            <a:br>
              <a:rPr lang="en-US" sz="4000" b="1" dirty="0" smtClean="0"/>
            </a:br>
            <a:r>
              <a:rPr lang="en-US" sz="4000" b="1" dirty="0" smtClean="0"/>
              <a:t>Enhancing Teaching and Learning at Scale: </a:t>
            </a:r>
            <a:br>
              <a:rPr lang="en-US" sz="4000" b="1" dirty="0" smtClean="0"/>
            </a:br>
            <a:r>
              <a:rPr lang="en-US" sz="3600" b="1" dirty="0" smtClean="0"/>
              <a:t>Three Case Studies</a:t>
            </a:r>
            <a:endParaRPr lang="en-US" sz="3600" b="1" dirty="0"/>
          </a:p>
        </p:txBody>
      </p:sp>
      <p:sp>
        <p:nvSpPr>
          <p:cNvPr id="3" name="Subtitle 2"/>
          <p:cNvSpPr>
            <a:spLocks noGrp="1"/>
          </p:cNvSpPr>
          <p:nvPr>
            <p:ph type="subTitle" idx="1"/>
          </p:nvPr>
        </p:nvSpPr>
        <p:spPr>
          <a:xfrm>
            <a:off x="0" y="2001520"/>
            <a:ext cx="9144000" cy="3867270"/>
          </a:xfrm>
        </p:spPr>
        <p:txBody>
          <a:bodyPr>
            <a:normAutofit lnSpcReduction="10000"/>
          </a:bodyPr>
          <a:lstStyle/>
          <a:p>
            <a:r>
              <a:rPr lang="en-US" sz="3000" i="1" dirty="0" smtClean="0">
                <a:solidFill>
                  <a:schemeClr val="tx1"/>
                </a:solidFill>
              </a:rPr>
              <a:t>Diane </a:t>
            </a:r>
            <a:r>
              <a:rPr lang="en-US" sz="3000" i="1" dirty="0" err="1" smtClean="0">
                <a:solidFill>
                  <a:schemeClr val="tx1"/>
                </a:solidFill>
              </a:rPr>
              <a:t>Litman</a:t>
            </a:r>
            <a:endParaRPr lang="en-US" sz="3000" i="1"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a:t>
            </a:r>
            <a:r>
              <a:rPr lang="en-GB" sz="2400" dirty="0">
                <a:solidFill>
                  <a:schemeClr val="tx1"/>
                </a:solidFill>
              </a:rPr>
              <a:t>, </a:t>
            </a:r>
            <a:r>
              <a:rPr lang="en-GB" sz="2400" dirty="0" smtClean="0">
                <a:solidFill>
                  <a:schemeClr val="tx1"/>
                </a:solidFill>
              </a:rPr>
              <a:t>Computer Science </a:t>
            </a:r>
            <a:r>
              <a:rPr lang="en-GB" sz="2400" dirty="0">
                <a:solidFill>
                  <a:schemeClr val="tx1"/>
                </a:solidFill>
              </a:rPr>
              <a:t>Department </a:t>
            </a: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Co-Director</a:t>
            </a:r>
            <a:r>
              <a:rPr lang="en-GB" sz="2400" dirty="0">
                <a:solidFill>
                  <a:schemeClr val="tx1"/>
                </a:solidFill>
              </a:rPr>
              <a:t>, Intelligent Systems </a:t>
            </a:r>
            <a:r>
              <a:rPr lang="en-GB" sz="2400" dirty="0" smtClean="0">
                <a:solidFill>
                  <a:schemeClr val="tx1"/>
                </a:solidFill>
              </a:rPr>
              <a:t>Program</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Senior Scientist, Learning Research &amp; Development </a:t>
            </a:r>
            <a:r>
              <a:rPr lang="en-GB" sz="2400" dirty="0" err="1" smtClean="0">
                <a:solidFill>
                  <a:schemeClr val="tx1"/>
                </a:solidFill>
              </a:rPr>
              <a:t>Center</a:t>
            </a:r>
            <a:r>
              <a:rPr lang="en-GB" sz="2400" dirty="0" smtClean="0">
                <a:solidFill>
                  <a:schemeClr val="tx1"/>
                </a:solidFill>
              </a:rPr>
              <a:t> </a:t>
            </a:r>
          </a:p>
          <a:p>
            <a:endParaRPr lang="en-US" sz="2200" dirty="0" smtClean="0">
              <a:solidFill>
                <a:schemeClr val="tx1"/>
              </a:solidFill>
            </a:endParaRPr>
          </a:p>
          <a:p>
            <a:r>
              <a:rPr lang="en-US" sz="2200" dirty="0" smtClean="0">
                <a:solidFill>
                  <a:schemeClr val="tx1"/>
                </a:solidFill>
              </a:rPr>
              <a:t>University of Pittsburgh</a:t>
            </a:r>
          </a:p>
          <a:p>
            <a:r>
              <a:rPr lang="en-US" sz="2200" dirty="0" smtClean="0">
                <a:solidFill>
                  <a:schemeClr val="tx1"/>
                </a:solidFill>
              </a:rPr>
              <a:t>Pittsburgh, PA USA</a:t>
            </a:r>
          </a:p>
          <a:p>
            <a:endParaRPr lang="en-US" sz="2200" dirty="0" smtClean="0">
              <a:solidFill>
                <a:schemeClr val="tx1"/>
              </a:solidFill>
            </a:endParaRPr>
          </a:p>
          <a:p>
            <a:r>
              <a:rPr lang="en-US" sz="2200" i="1" dirty="0" smtClean="0">
                <a:solidFill>
                  <a:schemeClr val="tx1"/>
                </a:solidFill>
              </a:rPr>
              <a:t>Shaw Visiting Professor (Semester 1): NUS</a:t>
            </a:r>
          </a:p>
          <a:p>
            <a:endParaRPr lang="en-US" sz="2200" dirty="0" smtClean="0">
              <a:solidFill>
                <a:schemeClr val="tx1"/>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1</a:t>
            </a:fld>
            <a:endParaRPr lang="en-US"/>
          </a:p>
        </p:txBody>
      </p:sp>
      <p:pic>
        <p:nvPicPr>
          <p:cNvPr id="54273" name="Picture 1"/>
          <p:cNvPicPr>
            <a:picLocks noChangeAspect="1" noChangeArrowheads="1"/>
          </p:cNvPicPr>
          <p:nvPr/>
        </p:nvPicPr>
        <p:blipFill>
          <a:blip r:embed="rId3"/>
          <a:srcRect/>
          <a:stretch>
            <a:fillRect/>
          </a:stretch>
        </p:blipFill>
        <p:spPr bwMode="auto">
          <a:xfrm>
            <a:off x="2890684" y="6026752"/>
            <a:ext cx="835742" cy="831249"/>
          </a:xfrm>
          <a:prstGeom prst="rect">
            <a:avLst/>
          </a:prstGeom>
          <a:noFill/>
          <a:ln w="9525">
            <a:noFill/>
            <a:miter lim="800000"/>
            <a:headEnd/>
            <a:tailEnd/>
          </a:ln>
        </p:spPr>
      </p:pic>
      <p:pic>
        <p:nvPicPr>
          <p:cNvPr id="54274" name="Picture 2"/>
          <p:cNvPicPr>
            <a:picLocks noChangeAspect="1" noChangeArrowheads="1"/>
          </p:cNvPicPr>
          <p:nvPr/>
        </p:nvPicPr>
        <p:blipFill>
          <a:blip r:embed="rId4"/>
          <a:srcRect/>
          <a:stretch>
            <a:fillRect/>
          </a:stretch>
        </p:blipFill>
        <p:spPr bwMode="auto">
          <a:xfrm>
            <a:off x="5624052" y="6026752"/>
            <a:ext cx="1081055" cy="831249"/>
          </a:xfrm>
          <a:prstGeom prst="rect">
            <a:avLst/>
          </a:prstGeom>
          <a:noFill/>
          <a:ln w="9525">
            <a:noFill/>
            <a:miter lim="800000"/>
            <a:headEnd/>
            <a:tailEnd/>
          </a:ln>
        </p:spPr>
      </p:pic>
      <p:pic>
        <p:nvPicPr>
          <p:cNvPr id="54275" name="Picture 3"/>
          <p:cNvPicPr>
            <a:picLocks noChangeAspect="1" noChangeArrowheads="1"/>
          </p:cNvPicPr>
          <p:nvPr/>
        </p:nvPicPr>
        <p:blipFill>
          <a:blip r:embed="rId5"/>
          <a:srcRect/>
          <a:stretch>
            <a:fillRect/>
          </a:stretch>
        </p:blipFill>
        <p:spPr bwMode="auto">
          <a:xfrm>
            <a:off x="4306037" y="6026751"/>
            <a:ext cx="831250" cy="831250"/>
          </a:xfrm>
          <a:prstGeom prst="rect">
            <a:avLst/>
          </a:prstGeom>
          <a:noFill/>
          <a:ln w="9525">
            <a:noFill/>
            <a:miter lim="800000"/>
            <a:headEnd/>
            <a:tailEnd/>
          </a:ln>
        </p:spPr>
      </p:pic>
    </p:spTree>
    <p:extLst>
      <p:ext uri="{BB962C8B-B14F-4D97-AF65-F5344CB8AC3E}">
        <p14:creationId xmlns:p14="http://schemas.microsoft.com/office/powerpoint/2010/main" xmlns="" val="1192734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0953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xmlns="" val="83530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1" y="274638"/>
            <a:ext cx="8945217" cy="1143000"/>
          </a:xfrm>
        </p:spPr>
        <p:txBody>
          <a:bodyPr>
            <a:noAutofit/>
          </a:bodyPr>
          <a:lstStyle/>
          <a:p>
            <a:r>
              <a:rPr lang="en-US" dirty="0" smtClean="0"/>
              <a:t>RTA Rubric </a:t>
            </a:r>
            <a:r>
              <a:rPr lang="en-US" dirty="0"/>
              <a:t>for the Evidence </a:t>
            </a:r>
            <a:r>
              <a:rPr lang="en-US" dirty="0" smtClean="0"/>
              <a:t>dimension</a:t>
            </a:r>
            <a:endParaRPr lang="en-US" dirty="0"/>
          </a:p>
        </p:txBody>
      </p:sp>
      <p:graphicFrame>
        <p:nvGraphicFramePr>
          <p:cNvPr id="4" name="Content Placeholder 3"/>
          <p:cNvGraphicFramePr>
            <a:graphicFrameLocks noGrp="1"/>
          </p:cNvGraphicFramePr>
          <p:nvPr>
            <p:ph idx="1"/>
            <p:extLst/>
          </p:nvPr>
        </p:nvGraphicFramePr>
        <p:xfrm>
          <a:off x="457200" y="1600200"/>
          <a:ext cx="8229600" cy="4881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Features one or no</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2</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r>
              <a:tr h="370840">
                <a:tc>
                  <a:txBody>
                    <a:bodyPr/>
                    <a:lstStyle/>
                    <a:p>
                      <a:r>
                        <a:rPr lang="en-US" sz="1600" b="0" i="0" u="none" strike="noStrike" kern="1200" baseline="0" dirty="0" smtClean="0">
                          <a:solidFill>
                            <a:schemeClr val="dk1"/>
                          </a:solidFill>
                          <a:latin typeface="+mn-lt"/>
                          <a:ea typeface="+mn-ea"/>
                          <a:cs typeface="+mn-cs"/>
                        </a:rPr>
                        <a:t>Selects inappropriate or little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 may have serious factual errors and omissions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some appropriate but general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 may contain a factual</a:t>
                      </a:r>
                    </a:p>
                    <a:p>
                      <a:r>
                        <a:rPr lang="en-US" sz="1600" b="0" i="0" u="none" strike="noStrike" kern="1200" baseline="0" dirty="0" smtClean="0">
                          <a:solidFill>
                            <a:schemeClr val="dk1"/>
                          </a:solidFill>
                          <a:latin typeface="+mn-lt"/>
                          <a:ea typeface="+mn-ea"/>
                          <a:cs typeface="+mn-cs"/>
                        </a:rPr>
                        <a:t>error or omission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appropriate</a:t>
                      </a:r>
                    </a:p>
                    <a:p>
                      <a:r>
                        <a:rPr lang="en-US" sz="1600" b="0" i="0" u="none" strike="noStrike" kern="1200" baseline="0" dirty="0" smtClean="0">
                          <a:solidFill>
                            <a:schemeClr val="dk1"/>
                          </a:solidFill>
                          <a:latin typeface="+mn-lt"/>
                          <a:ea typeface="+mn-ea"/>
                          <a:cs typeface="+mn-cs"/>
                        </a:rPr>
                        <a:t>and concrete, specific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a:t>
                      </a:r>
                    </a:p>
                    <a:p>
                      <a:r>
                        <a:rPr lang="en-US" sz="1600" b="0" i="0" u="none" strike="noStrike" kern="1200" baseline="0" dirty="0" smtClean="0">
                          <a:solidFill>
                            <a:schemeClr val="dk1"/>
                          </a:solidFill>
                          <a:latin typeface="+mn-lt"/>
                          <a:ea typeface="+mn-ea"/>
                          <a:cs typeface="+mn-cs"/>
                        </a:rPr>
                        <a:t>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detailed, precise, and significant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Demonstrates little</a:t>
                      </a:r>
                    </a:p>
                    <a:p>
                      <a:r>
                        <a:rPr lang="en-US" sz="1600" b="0" i="0" u="none" strike="noStrike" kern="1200" baseline="0" dirty="0" smtClean="0">
                          <a:solidFill>
                            <a:schemeClr val="dk1"/>
                          </a:solidFill>
                          <a:latin typeface="+mn-lt"/>
                          <a:ea typeface="+mn-ea"/>
                          <a:cs typeface="+mn-cs"/>
                        </a:rPr>
                        <a:t>or no development</a:t>
                      </a:r>
                    </a:p>
                    <a:p>
                      <a:r>
                        <a:rPr lang="en-US" sz="1600" b="0" i="0" u="none" strike="noStrike" kern="1200" baseline="0" dirty="0" smtClean="0">
                          <a:solidFill>
                            <a:schemeClr val="dk1"/>
                          </a:solidFill>
                          <a:latin typeface="+mn-lt"/>
                          <a:ea typeface="+mn-ea"/>
                          <a:cs typeface="+mn-cs"/>
                        </a:rPr>
                        <a:t>or use of selected</a:t>
                      </a:r>
                    </a:p>
                    <a:p>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Demonstrates limited development</a:t>
                      </a:r>
                    </a:p>
                    <a:p>
                      <a:r>
                        <a:rPr lang="en-US" sz="1600" b="0" i="0" u="none" strike="noStrike" kern="1200" baseline="0" dirty="0" smtClean="0">
                          <a:solidFill>
                            <a:schemeClr val="dk1"/>
                          </a:solidFill>
                          <a:latin typeface="+mn-lt"/>
                          <a:ea typeface="+mn-ea"/>
                          <a:cs typeface="+mn-cs"/>
                        </a:rPr>
                        <a:t>or use of selected</a:t>
                      </a:r>
                    </a:p>
                    <a:p>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Demonstrates use of selected details from the text to support key idea</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integral use of selected details from the text to support and extend key idea</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Summarize entire</a:t>
                      </a:r>
                    </a:p>
                    <a:p>
                      <a:r>
                        <a:rPr lang="en-US" sz="1600" b="0" i="0" u="none" strike="noStrike" kern="1200" baseline="0" dirty="0" smtClean="0">
                          <a:solidFill>
                            <a:schemeClr val="dk1"/>
                          </a:solidFill>
                          <a:latin typeface="+mn-lt"/>
                          <a:ea typeface="+mn-ea"/>
                          <a:cs typeface="+mn-cs"/>
                        </a:rPr>
                        <a:t>text or copies heavily from text</a:t>
                      </a:r>
                      <a:endParaRPr lang="en-US" sz="1600" dirty="0"/>
                    </a:p>
                  </a:txBody>
                  <a:tcPr/>
                </a:tc>
                <a:tc>
                  <a:txBody>
                    <a:bodyPr/>
                    <a:lstStyle/>
                    <a:p>
                      <a:r>
                        <a:rPr lang="en-US" sz="1600" b="1" i="0" u="none" strike="noStrike" kern="1200" baseline="0" dirty="0" smtClean="0">
                          <a:solidFill>
                            <a:srgbClr val="FF0000"/>
                          </a:solidFill>
                          <a:latin typeface="+mn-lt"/>
                          <a:ea typeface="+mn-ea"/>
                          <a:cs typeface="+mn-cs"/>
                        </a:rPr>
                        <a:t>Evidence </a:t>
                      </a:r>
                      <a:r>
                        <a:rPr lang="en-US" sz="1600" b="0" i="0" u="none" strike="noStrike" kern="1200" baseline="0" dirty="0" smtClean="0">
                          <a:solidFill>
                            <a:schemeClr val="dk1"/>
                          </a:solidFill>
                          <a:latin typeface="+mn-lt"/>
                          <a:ea typeface="+mn-ea"/>
                          <a:cs typeface="+mn-cs"/>
                        </a:rPr>
                        <a:t>provided may be listed in a sentence, not expanded upon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Attempts to elaborate upon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must be</a:t>
                      </a:r>
                    </a:p>
                    <a:p>
                      <a:r>
                        <a:rPr lang="en-US" sz="1600" b="0" i="0" u="none" strike="noStrike" kern="1200" baseline="0" dirty="0" smtClean="0">
                          <a:solidFill>
                            <a:schemeClr val="dk1"/>
                          </a:solidFill>
                          <a:latin typeface="+mn-lt"/>
                          <a:ea typeface="+mn-ea"/>
                          <a:cs typeface="+mn-cs"/>
                        </a:rPr>
                        <a:t>used to support key</a:t>
                      </a:r>
                    </a:p>
                    <a:p>
                      <a:r>
                        <a:rPr lang="en-US" sz="1600" b="0" i="0" u="none" strike="noStrike" kern="1200" baseline="0" dirty="0" smtClean="0">
                          <a:solidFill>
                            <a:schemeClr val="dk1"/>
                          </a:solidFill>
                          <a:latin typeface="+mn-lt"/>
                          <a:ea typeface="+mn-ea"/>
                          <a:cs typeface="+mn-cs"/>
                        </a:rPr>
                        <a:t>idea / inference(s)</a:t>
                      </a:r>
                      <a:endParaRPr lang="en-US" sz="1600" dirty="0"/>
                    </a:p>
                  </a:txBody>
                  <a:tcPr/>
                </a:tc>
              </a:tr>
            </a:tbl>
          </a:graphicData>
        </a:graphic>
      </p:graphicFrame>
    </p:spTree>
    <p:extLst>
      <p:ext uri="{BB962C8B-B14F-4D97-AF65-F5344CB8AC3E}">
        <p14:creationId xmlns:p14="http://schemas.microsoft.com/office/powerpoint/2010/main" xmlns="" val="1145622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a:bodyPr>
          <a:lstStyle/>
          <a:p>
            <a:pPr algn="l"/>
            <a:r>
              <a:rPr lang="en-US" sz="3200" dirty="0" smtClean="0"/>
              <a:t>  </a:t>
            </a:r>
            <a:r>
              <a:rPr lang="en-US" sz="3200" dirty="0" smtClean="0">
                <a:solidFill>
                  <a:srgbClr val="0000FF"/>
                </a:solidFill>
              </a:rPr>
              <a:t>Gold-Standard Scores </a:t>
            </a:r>
            <a:r>
              <a:rPr lang="en-US" sz="3200" dirty="0" smtClean="0">
                <a:solidFill>
                  <a:srgbClr val="FF0000"/>
                </a:solidFill>
              </a:rPr>
              <a:t>(&amp; NLP-based evidence)                               </a:t>
            </a:r>
            <a:endParaRPr lang="en-US" sz="3200" dirty="0">
              <a:solidFill>
                <a:srgbClr val="FF0000"/>
              </a:solidFill>
            </a:endParaRPr>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xmlns="" val="10743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989"/>
            <a:ext cx="9144000" cy="936324"/>
          </a:xfrm>
        </p:spPr>
        <p:txBody>
          <a:bodyPr>
            <a:noAutofit/>
          </a:bodyPr>
          <a:lstStyle/>
          <a:p>
            <a:r>
              <a:rPr lang="en-US" sz="4000" dirty="0" smtClean="0"/>
              <a:t>Automatic Scoring of an Analytical </a:t>
            </a:r>
            <a:br>
              <a:rPr lang="en-US" sz="4000" dirty="0" smtClean="0"/>
            </a:br>
            <a:r>
              <a:rPr lang="en-US" sz="4000" dirty="0" smtClean="0"/>
              <a:t>Response-To-Text Assessment (RTA)</a:t>
            </a:r>
            <a:br>
              <a:rPr lang="en-US" sz="4000" dirty="0" smtClean="0"/>
            </a:br>
            <a:endParaRPr lang="en-US" sz="3200" dirty="0"/>
          </a:p>
        </p:txBody>
      </p:sp>
      <p:sp>
        <p:nvSpPr>
          <p:cNvPr id="3" name="Content Placeholder 2"/>
          <p:cNvSpPr>
            <a:spLocks noGrp="1"/>
          </p:cNvSpPr>
          <p:nvPr>
            <p:ph idx="1"/>
          </p:nvPr>
        </p:nvSpPr>
        <p:spPr>
          <a:xfrm>
            <a:off x="0" y="1392195"/>
            <a:ext cx="9144000" cy="5145388"/>
          </a:xfrm>
        </p:spPr>
        <p:txBody>
          <a:bodyPr>
            <a:normAutofit/>
          </a:bodyPr>
          <a:lstStyle/>
          <a:p>
            <a:r>
              <a:rPr lang="en-US" dirty="0" smtClean="0"/>
              <a:t>Summative writing assessment for </a:t>
            </a:r>
            <a:r>
              <a:rPr lang="en-US" i="1" dirty="0" smtClean="0"/>
              <a:t>argument-related </a:t>
            </a:r>
            <a:r>
              <a:rPr lang="en-US" dirty="0" smtClean="0"/>
              <a:t>RTA scoring rubrics</a:t>
            </a:r>
          </a:p>
          <a:p>
            <a:pPr lvl="1"/>
            <a:r>
              <a:rPr lang="en-US" dirty="0" smtClean="0"/>
              <a:t>Evidence </a:t>
            </a:r>
            <a:r>
              <a:rPr lang="en-US" sz="2200" dirty="0" smtClean="0"/>
              <a:t>[</a:t>
            </a:r>
            <a:r>
              <a:rPr lang="en-US" sz="2200" dirty="0" err="1" smtClean="0"/>
              <a:t>Rahimi</a:t>
            </a:r>
            <a:r>
              <a:rPr lang="en-US" sz="2200" dirty="0" smtClean="0"/>
              <a:t>, </a:t>
            </a:r>
            <a:r>
              <a:rPr lang="en-US" sz="2200" dirty="0" err="1" smtClean="0"/>
              <a:t>Litman</a:t>
            </a:r>
            <a:r>
              <a:rPr lang="en-US" sz="2200" dirty="0" smtClean="0"/>
              <a:t>, </a:t>
            </a:r>
            <a:r>
              <a:rPr lang="en-US" sz="2200" dirty="0" err="1" smtClean="0"/>
              <a:t>Correnti</a:t>
            </a:r>
            <a:r>
              <a:rPr lang="en-US" sz="2200" dirty="0" smtClean="0"/>
              <a:t>, Matsumura, Wang &amp; </a:t>
            </a:r>
            <a:r>
              <a:rPr lang="en-US" sz="2200" dirty="0" err="1" smtClean="0"/>
              <a:t>Kisa</a:t>
            </a:r>
            <a:r>
              <a:rPr lang="en-US" sz="2200" dirty="0" smtClean="0"/>
              <a:t>, 2014] </a:t>
            </a:r>
            <a:endParaRPr lang="en-US" dirty="0" smtClean="0"/>
          </a:p>
          <a:p>
            <a:pPr lvl="1"/>
            <a:r>
              <a:rPr lang="en-US" dirty="0" smtClean="0"/>
              <a:t>Organization </a:t>
            </a:r>
            <a:r>
              <a:rPr lang="en-US" sz="2200" dirty="0" smtClean="0"/>
              <a:t>[</a:t>
            </a:r>
            <a:r>
              <a:rPr lang="en-US" sz="2200" dirty="0" err="1" smtClean="0"/>
              <a:t>Rahimi</a:t>
            </a:r>
            <a:r>
              <a:rPr lang="en-US" sz="2200" dirty="0" smtClean="0"/>
              <a:t>, </a:t>
            </a:r>
            <a:r>
              <a:rPr lang="en-US" sz="2200" dirty="0" err="1" smtClean="0"/>
              <a:t>Litman</a:t>
            </a:r>
            <a:r>
              <a:rPr lang="en-US" sz="2200" dirty="0" smtClean="0"/>
              <a:t>, Wang &amp; </a:t>
            </a:r>
            <a:r>
              <a:rPr lang="en-US" sz="2200" dirty="0" err="1" smtClean="0"/>
              <a:t>Correnti</a:t>
            </a:r>
            <a:r>
              <a:rPr lang="en-US" sz="2200" dirty="0" smtClean="0"/>
              <a:t>, 2015] </a:t>
            </a:r>
          </a:p>
          <a:p>
            <a:pPr lvl="1"/>
            <a:endParaRPr lang="en-US" dirty="0" smtClean="0"/>
          </a:p>
          <a:p>
            <a:r>
              <a:rPr lang="en-US" dirty="0" smtClean="0"/>
              <a:t>Pedagogically </a:t>
            </a:r>
            <a:r>
              <a:rPr lang="en-US" i="1" dirty="0" smtClean="0"/>
              <a:t>meaningful </a:t>
            </a:r>
            <a:r>
              <a:rPr lang="en-US" dirty="0" smtClean="0"/>
              <a:t>scoring</a:t>
            </a:r>
            <a:r>
              <a:rPr lang="en-US" i="1" dirty="0" smtClean="0"/>
              <a:t> </a:t>
            </a:r>
            <a:r>
              <a:rPr lang="en-US" dirty="0" smtClean="0"/>
              <a:t>features</a:t>
            </a:r>
          </a:p>
          <a:p>
            <a:pPr lvl="1"/>
            <a:r>
              <a:rPr lang="en-US" dirty="0" smtClean="0"/>
              <a:t>Validity as well as reliability</a:t>
            </a:r>
          </a:p>
        </p:txBody>
      </p:sp>
      <p:sp>
        <p:nvSpPr>
          <p:cNvPr id="4" name="Slide Number Placeholder 3"/>
          <p:cNvSpPr>
            <a:spLocks noGrp="1"/>
          </p:cNvSpPr>
          <p:nvPr>
            <p:ph type="sldNum" sz="quarter" idx="12"/>
          </p:nvPr>
        </p:nvSpPr>
        <p:spPr/>
        <p:txBody>
          <a:bodyPr/>
          <a:lstStyle/>
          <a:p>
            <a:fld id="{ABBCCE4D-56E5-5249-B9AC-C5D511F41D9E}" type="slidenum">
              <a:rPr lang="en-US" smtClean="0"/>
              <a:pPr/>
              <a:t>14</a:t>
            </a:fld>
            <a:endParaRPr lang="en-US"/>
          </a:p>
        </p:txBody>
      </p:sp>
    </p:spTree>
    <p:extLst>
      <p:ext uri="{BB962C8B-B14F-4D97-AF65-F5344CB8AC3E}">
        <p14:creationId xmlns:p14="http://schemas.microsoft.com/office/powerpoint/2010/main" xmlns="" val="844451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xmlns=""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4072192086"/>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xmlns=""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(NPE</a:t>
            </a:r>
            <a:r>
              <a:rPr lang="en-US" sz="2400" dirty="0" smtClean="0">
                <a:solidFill>
                  <a:schemeClr val="bg1"/>
                </a:solidFill>
              </a:rPr>
              <a:t>)</a:t>
            </a:r>
            <a:endParaRPr lang="en-US" sz="2400" dirty="0">
              <a:solidFill>
                <a:schemeClr val="bg1"/>
              </a:solidFill>
            </a:endParaRP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xmlns="" val="1275930265"/>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xmlns=""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2783077462"/>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xmlns=""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r>
              <a:rPr lang="en-US" sz="2400" dirty="0" smtClean="0">
                <a:solidFill>
                  <a:schemeClr val="bg1"/>
                </a:solidFill>
              </a:rPr>
              <a:t>CON)</a:t>
            </a: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1380185195"/>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xmlns=""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3302363630"/>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131088352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xmlns=""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r>
              <a:rPr lang="en-US" sz="2400" dirty="0" smtClean="0">
                <a:solidFill>
                  <a:schemeClr val="bg1"/>
                </a:solidFill>
              </a:rPr>
              <a:t>SPC)</a:t>
            </a:r>
          </a:p>
          <a:p>
            <a:pPr marL="342900" indent="-342900">
              <a:buFont typeface="Arial"/>
              <a:buChar char="•"/>
            </a:pPr>
            <a:r>
              <a:rPr lang="en-US" sz="2400" dirty="0" smtClean="0">
                <a:solidFill>
                  <a:schemeClr val="bg1"/>
                </a:solidFill>
              </a:rPr>
              <a:t>Specific </a:t>
            </a:r>
            <a:r>
              <a:rPr lang="en-US" sz="2400" dirty="0">
                <a:solidFill>
                  <a:schemeClr val="bg1"/>
                </a:solidFill>
              </a:rPr>
              <a:t>examples from different parts of the </a:t>
            </a:r>
            <a:r>
              <a:rPr lang="en-US" sz="2400" dirty="0" smtClean="0">
                <a:solidFill>
                  <a:schemeClr val="bg1"/>
                </a:solidFill>
              </a:rPr>
              <a:t>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4134510408"/>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xmlns="" val="0"/>
              </a:ext>
            </a:extLst>
          </a:blip>
          <a:stretch>
            <a:fillRect/>
          </a:stretch>
        </p:blipFill>
        <p:spPr>
          <a:xfrm>
            <a:off x="914400" y="1465802"/>
            <a:ext cx="7772400" cy="4535996"/>
          </a:xfrm>
        </p:spPr>
      </p:pic>
      <p:sp>
        <p:nvSpPr>
          <p:cNvPr id="2" name="Title 1"/>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13" name="Rectangle 12"/>
          <p:cNvSpPr/>
          <p:nvPr/>
        </p:nvSpPr>
        <p:spPr>
          <a:xfrm>
            <a:off x="1143000" y="1564105"/>
            <a:ext cx="7467600" cy="4495800"/>
          </a:xfrm>
          <a:prstGeom prst="rect">
            <a:avLst/>
          </a:prstGeom>
          <a:solidFill>
            <a:srgbClr val="E9E5DC">
              <a:alpha val="8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2971800"/>
            <a:ext cx="4724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Word Count (WOC)</a:t>
            </a:r>
          </a:p>
          <a:p>
            <a:pPr marL="457200" indent="-457200">
              <a:buFont typeface="Arial"/>
              <a:buChar char="•"/>
            </a:pPr>
            <a:r>
              <a:rPr lang="en-US" sz="2800" dirty="0"/>
              <a:t>Potentially helpful fallback feature (temporarily )</a:t>
            </a:r>
          </a:p>
        </p:txBody>
      </p:sp>
    </p:spTree>
    <p:custDataLst>
      <p:tags r:id="rId1"/>
    </p:custDataLst>
    <p:extLst>
      <p:ext uri="{BB962C8B-B14F-4D97-AF65-F5344CB8AC3E}">
        <p14:creationId xmlns:p14="http://schemas.microsoft.com/office/powerpoint/2010/main" xmlns="" val="2488109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Supervised Machine Learning</a:t>
            </a:r>
            <a:endParaRPr lang="en-US" dirty="0"/>
          </a:p>
        </p:txBody>
      </p:sp>
      <p:sp>
        <p:nvSpPr>
          <p:cNvPr id="3" name="Content Placeholder 2"/>
          <p:cNvSpPr>
            <a:spLocks noGrp="1"/>
          </p:cNvSpPr>
          <p:nvPr>
            <p:ph idx="1"/>
          </p:nvPr>
        </p:nvSpPr>
        <p:spPr>
          <a:xfrm>
            <a:off x="175651" y="1600200"/>
            <a:ext cx="8674471" cy="5012748"/>
          </a:xfrm>
        </p:spPr>
        <p:txBody>
          <a:bodyPr>
            <a:normAutofit/>
          </a:bodyPr>
          <a:lstStyle/>
          <a:p>
            <a:r>
              <a:rPr lang="en-US" dirty="0" smtClean="0"/>
              <a:t>Data </a:t>
            </a:r>
            <a:r>
              <a:rPr lang="en-US" sz="2800" dirty="0" smtClean="0"/>
              <a:t>[Correnti et al., 2013]</a:t>
            </a:r>
          </a:p>
          <a:p>
            <a:pPr lvl="1"/>
            <a:r>
              <a:rPr lang="en-US" dirty="0" smtClean="0"/>
              <a:t>1560 essays written by students in grades 4-6</a:t>
            </a:r>
          </a:p>
          <a:p>
            <a:pPr lvl="2"/>
            <a:r>
              <a:rPr lang="en-US" dirty="0" smtClean="0"/>
              <a:t>Short, many spelling and grammatical errors</a:t>
            </a:r>
          </a:p>
        </p:txBody>
      </p:sp>
    </p:spTree>
    <p:extLst>
      <p:ext uri="{BB962C8B-B14F-4D97-AF65-F5344CB8AC3E}">
        <p14:creationId xmlns:p14="http://schemas.microsoft.com/office/powerpoint/2010/main" xmlns="" val="3557382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r>
              <a:rPr lang="en-US" sz="3600" dirty="0" smtClean="0"/>
              <a:t>Baseline2: Latent Semantic Analysis</a:t>
            </a:r>
          </a:p>
          <a:p>
            <a:pPr lvl="1"/>
            <a:r>
              <a:rPr lang="en-US" sz="3000" dirty="0" smtClean="0"/>
              <a:t>Based on the scores of the 10 most similar essays, weighted by semantic similarity </a:t>
            </a:r>
            <a:r>
              <a:rPr lang="en-US" sz="2600" dirty="0" smtClean="0"/>
              <a:t>[Miller 03]</a:t>
            </a:r>
          </a:p>
          <a:p>
            <a:endParaRPr lang="en-US" dirty="0"/>
          </a:p>
        </p:txBody>
      </p:sp>
    </p:spTree>
    <p:extLst>
      <p:ext uri="{BB962C8B-B14F-4D97-AF65-F5344CB8AC3E}">
        <p14:creationId xmlns:p14="http://schemas.microsoft.com/office/powerpoint/2010/main" xmlns="" val="24605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 Can </a:t>
            </a:r>
            <a:r>
              <a:rPr lang="en-US" dirty="0"/>
              <a:t>w</a:t>
            </a:r>
            <a:r>
              <a:rPr lang="en-US" dirty="0" smtClean="0"/>
              <a:t>e Automate?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0824099"/>
              </p:ext>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endParaRPr lang="en-US" sz="3200" b="1" dirty="0" smtClean="0">
              <a:solidFill>
                <a:srgbClr val="C00000"/>
              </a:solidFill>
            </a:endParaRPr>
          </a:p>
        </p:txBody>
      </p:sp>
    </p:spTree>
    <p:extLst>
      <p:ext uri="{BB962C8B-B14F-4D97-AF65-F5344CB8AC3E}">
        <p14:creationId xmlns:p14="http://schemas.microsoft.com/office/powerpoint/2010/main" xmlns="" val="72658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Evidence Rubric</a:t>
            </a:r>
          </a:p>
          <a:p>
            <a:pPr lvl="1"/>
            <a:r>
              <a:rPr lang="en-US" dirty="0" err="1" smtClean="0"/>
              <a:t>Wordcount</a:t>
            </a:r>
            <a:r>
              <a:rPr lang="en-US" dirty="0" smtClean="0"/>
              <a:t> </a:t>
            </a:r>
            <a:r>
              <a:rPr lang="en-US" dirty="0" smtClean="0"/>
              <a:t>is only useful for discriminating score 4 (where no rubric features were defined)</a:t>
            </a:r>
          </a:p>
          <a:p>
            <a:pPr lvl="1"/>
            <a:r>
              <a:rPr lang="en-US" dirty="0" smtClean="0"/>
              <a:t>Features also outperform baselines for grades 6-8 essays</a:t>
            </a:r>
          </a:p>
          <a:p>
            <a:r>
              <a:rPr lang="en-US" dirty="0" smtClean="0"/>
              <a:t>Organization Rubric</a:t>
            </a:r>
            <a:endParaRPr lang="en-US" dirty="0" smtClean="0"/>
          </a:p>
          <a:p>
            <a:pPr lvl="1"/>
            <a:r>
              <a:rPr lang="en-US" dirty="0" smtClean="0"/>
              <a:t>New coherence of evidence features outperform baselines for both student essay corpora</a:t>
            </a: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ABBCCE4D-56E5-5249-B9AC-C5D511F41D9E}" type="slidenum">
              <a:rPr lang="en-US" smtClean="0"/>
              <a:pPr/>
              <a:t>25</a:t>
            </a:fld>
            <a:endParaRPr lang="en-US" dirty="0"/>
          </a:p>
        </p:txBody>
      </p:sp>
    </p:spTree>
    <p:extLst>
      <p:ext uri="{BB962C8B-B14F-4D97-AF65-F5344CB8AC3E}">
        <p14:creationId xmlns:p14="http://schemas.microsoft.com/office/powerpoint/2010/main" xmlns="" val="249292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a:xfrm>
            <a:off x="457199" y="1600200"/>
            <a:ext cx="8686801" cy="4525963"/>
          </a:xfrm>
        </p:spPr>
        <p:txBody>
          <a:bodyPr>
            <a:normAutofit/>
          </a:bodyPr>
          <a:lstStyle/>
          <a:p>
            <a:pPr marL="514350" indent="-514350"/>
            <a:r>
              <a:rPr lang="en-US" dirty="0" smtClean="0"/>
              <a:t>Automatic Writing Assessment</a:t>
            </a:r>
          </a:p>
          <a:p>
            <a:pPr marL="971550" lvl="1" indent="-514350"/>
            <a:r>
              <a:rPr lang="en-US" dirty="0" smtClean="0"/>
              <a:t>Co-PIs: Rip </a:t>
            </a:r>
            <a:r>
              <a:rPr lang="en-US" dirty="0" err="1" smtClean="0"/>
              <a:t>Correnti</a:t>
            </a:r>
            <a:r>
              <a:rPr lang="en-US" dirty="0" smtClean="0"/>
              <a:t>, Lindsay Clare </a:t>
            </a:r>
            <a:r>
              <a:rPr lang="en-US" dirty="0" err="1" smtClean="0"/>
              <a:t>Matsumara</a:t>
            </a:r>
            <a:endParaRPr lang="en-US" dirty="0" smtClean="0"/>
          </a:p>
          <a:p>
            <a:pPr marL="971550" lvl="1" indent="-514350"/>
            <a:endParaRPr lang="en-US" dirty="0" smtClean="0"/>
          </a:p>
          <a:p>
            <a:pPr marL="514350" indent="-514350"/>
            <a:r>
              <a:rPr lang="en-US" b="1" dirty="0" smtClean="0"/>
              <a:t>Peer Review of Writing</a:t>
            </a:r>
          </a:p>
          <a:p>
            <a:pPr marL="971550" lvl="1" indent="-514350"/>
            <a:r>
              <a:rPr lang="en-US" b="1" dirty="0" smtClean="0"/>
              <a:t>Co-PIs: Kevin Ashley, Amanda Godley, Chris </a:t>
            </a:r>
            <a:r>
              <a:rPr lang="en-US" b="1" dirty="0" err="1" smtClean="0"/>
              <a:t>Schunn</a:t>
            </a:r>
            <a:endParaRPr lang="en-US" b="1" dirty="0" smtClean="0"/>
          </a:p>
          <a:p>
            <a:pPr marL="971550" lvl="1" indent="-514350"/>
            <a:endParaRPr lang="en-US" dirty="0" smtClean="0"/>
          </a:p>
          <a:p>
            <a:pPr marL="514350" indent="-514350"/>
            <a:r>
              <a:rPr lang="en-US" dirty="0" smtClean="0"/>
              <a:t>Summarizing Student Generated Reflections</a:t>
            </a:r>
          </a:p>
          <a:p>
            <a:pPr marL="971550" lvl="1" indent="-514350"/>
            <a:r>
              <a:rPr lang="en-US" dirty="0" smtClean="0"/>
              <a:t>Co-PIs: </a:t>
            </a:r>
            <a:r>
              <a:rPr lang="en-US" dirty="0" err="1" smtClean="0"/>
              <a:t>Muhsin</a:t>
            </a:r>
            <a:r>
              <a:rPr lang="en-US" dirty="0" smtClean="0"/>
              <a:t> </a:t>
            </a:r>
            <a:r>
              <a:rPr lang="en-US" dirty="0" err="1" smtClean="0"/>
              <a:t>Meneske</a:t>
            </a:r>
            <a:r>
              <a:rPr lang="en-US" dirty="0" smtClean="0"/>
              <a:t>, </a:t>
            </a:r>
            <a:r>
              <a:rPr lang="en-US" dirty="0" err="1" smtClean="0"/>
              <a:t>Jingtao</a:t>
            </a:r>
            <a:r>
              <a:rPr lang="en-US" dirty="0" smtClean="0"/>
              <a:t> Wang</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26</a:t>
            </a:fld>
            <a:endParaRPr lang="en-US"/>
          </a:p>
        </p:txBody>
      </p:sp>
    </p:spTree>
    <p:extLst>
      <p:ext uri="{BB962C8B-B14F-4D97-AF65-F5344CB8AC3E}">
        <p14:creationId xmlns:p14="http://schemas.microsoft.com/office/powerpoint/2010/main" xmlns="" val="1215129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274638"/>
            <a:ext cx="9144000" cy="1143000"/>
          </a:xfrm>
        </p:spPr>
        <p:txBody>
          <a:bodyPr>
            <a:normAutofit/>
          </a:bodyPr>
          <a:lstStyle/>
          <a:p>
            <a:r>
              <a:rPr lang="en-US" dirty="0" smtClean="0">
                <a:ea typeface="ＭＳ Ｐゴシック" charset="-128"/>
              </a:rPr>
              <a:t>Why Peer Review?</a:t>
            </a:r>
          </a:p>
        </p:txBody>
      </p:sp>
      <p:sp>
        <p:nvSpPr>
          <p:cNvPr id="12290" name="Content Placeholder 2"/>
          <p:cNvSpPr>
            <a:spLocks noGrp="1"/>
          </p:cNvSpPr>
          <p:nvPr>
            <p:ph idx="1"/>
          </p:nvPr>
        </p:nvSpPr>
        <p:spPr>
          <a:xfrm>
            <a:off x="0" y="1417638"/>
            <a:ext cx="9144000" cy="5211762"/>
          </a:xfrm>
        </p:spPr>
        <p:txBody>
          <a:bodyPr>
            <a:normAutofit/>
          </a:bodyPr>
          <a:lstStyle/>
          <a:p>
            <a:r>
              <a:rPr lang="en-US" dirty="0" smtClean="0"/>
              <a:t>An alternative for grading writing at scale in MOOCs</a:t>
            </a:r>
          </a:p>
          <a:p>
            <a:r>
              <a:rPr lang="en-US" dirty="0" smtClean="0"/>
              <a:t>Also used in traditional classes</a:t>
            </a:r>
          </a:p>
          <a:p>
            <a:pPr lvl="1"/>
            <a:r>
              <a:rPr lang="en-US" altLang="zh-CN" sz="2800" dirty="0" smtClean="0">
                <a:ea typeface="ＭＳ Ｐゴシック" charset="-128"/>
              </a:rPr>
              <a:t>Quantity and diversity of review feedback </a:t>
            </a:r>
          </a:p>
          <a:p>
            <a:pPr lvl="1"/>
            <a:r>
              <a:rPr lang="en-US" dirty="0" smtClean="0">
                <a:ea typeface="ＭＳ Ｐゴシック" charset="-128"/>
              </a:rPr>
              <a:t>Students </a:t>
            </a:r>
            <a:r>
              <a:rPr lang="en-US" altLang="zh-CN" dirty="0" smtClean="0">
                <a:ea typeface="ＭＳ Ｐゴシック" charset="-128"/>
              </a:rPr>
              <a:t>learn by reviewing</a:t>
            </a:r>
          </a:p>
          <a:p>
            <a:pPr marL="514350" lvl="1" indent="-514350">
              <a:buNone/>
            </a:pPr>
            <a:endParaRPr lang="en-US" altLang="zh-CN" sz="3200" dirty="0" smtClean="0">
              <a:ea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9067800" cy="5029200"/>
          </a:xfrm>
        </p:spPr>
        <p:txBody>
          <a:bodyPr/>
          <a:lstStyle/>
          <a:p>
            <a:r>
              <a:rPr lang="en-US" dirty="0" smtClean="0">
                <a:ea typeface="ＭＳ Ｐゴシック" charset="-128"/>
              </a:rPr>
              <a:t> Authors submit papers</a:t>
            </a:r>
          </a:p>
          <a:p>
            <a:r>
              <a:rPr lang="en-US" dirty="0" smtClean="0">
                <a:ea typeface="ＭＳ Ｐゴシック" charset="-128"/>
              </a:rPr>
              <a:t> Peers submit (anonymous) reviews </a:t>
            </a:r>
          </a:p>
          <a:p>
            <a:pPr lvl="1"/>
            <a:r>
              <a:rPr lang="en-US" dirty="0" smtClean="0">
                <a:ea typeface="ＭＳ Ｐゴシック" charset="-128"/>
              </a:rPr>
              <a:t>Students </a:t>
            </a:r>
            <a:r>
              <a:rPr lang="en-US" dirty="0" smtClean="0">
                <a:ea typeface="ＭＳ Ｐゴシック" charset="-128"/>
              </a:rPr>
              <a:t>provide numerical ratings and text comments</a:t>
            </a:r>
          </a:p>
          <a:p>
            <a:pPr lvl="1"/>
            <a:r>
              <a:rPr lang="en-US" b="1" i="1" dirty="0" smtClean="0">
                <a:solidFill>
                  <a:srgbClr val="FF0000"/>
                </a:solidFill>
                <a:ea typeface="ＭＳ Ｐゴシック" charset="-128"/>
              </a:rPr>
              <a:t>Problem:</a:t>
            </a:r>
            <a:r>
              <a:rPr lang="en-US" dirty="0" smtClean="0">
                <a:ea typeface="ＭＳ Ｐゴシック" charset="-128"/>
              </a:rPr>
              <a:t> </a:t>
            </a:r>
            <a:r>
              <a:rPr lang="en-US" dirty="0" smtClean="0">
                <a:ea typeface="ＭＳ Ｐゴシック" charset="-128"/>
              </a:rPr>
              <a:t>text comments </a:t>
            </a:r>
            <a:r>
              <a:rPr lang="en-US" dirty="0" smtClean="0">
                <a:ea typeface="ＭＳ Ｐゴシック" charset="-128"/>
              </a:rPr>
              <a:t>are often not stated effectively</a:t>
            </a:r>
          </a:p>
          <a:p>
            <a:pPr lvl="1">
              <a:buNone/>
            </a:pPr>
            <a:r>
              <a:rPr lang="en-US" dirty="0" smtClean="0">
                <a:ea typeface="ＭＳ Ｐゴシック" charset="-128"/>
              </a:rPr>
              <a:t>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One Aspect of Review Quality</a:t>
            </a:r>
            <a:endParaRPr lang="en-US" dirty="0"/>
          </a:p>
        </p:txBody>
      </p:sp>
      <p:sp>
        <p:nvSpPr>
          <p:cNvPr id="3" name="Content Placeholder 2"/>
          <p:cNvSpPr>
            <a:spLocks noGrp="1"/>
          </p:cNvSpPr>
          <p:nvPr>
            <p:ph idx="1"/>
          </p:nvPr>
        </p:nvSpPr>
        <p:spPr>
          <a:xfrm>
            <a:off x="189571" y="1600200"/>
            <a:ext cx="8820614" cy="4990171"/>
          </a:xfrm>
        </p:spPr>
        <p:txBody>
          <a:bodyPr>
            <a:normAutofit/>
          </a:bodyPr>
          <a:lstStyle/>
          <a:p>
            <a:r>
              <a:rPr lang="en-US" sz="2800" b="1" dirty="0" smtClean="0"/>
              <a:t>Localization: </a:t>
            </a:r>
            <a:r>
              <a:rPr lang="en-US" sz="2800" dirty="0" smtClean="0"/>
              <a:t>Does the comment  pinpoint where in the paper the feedback applies? [Nelson &amp; </a:t>
            </a:r>
            <a:r>
              <a:rPr lang="en-US" sz="2800" dirty="0" err="1" smtClean="0"/>
              <a:t>Schunn</a:t>
            </a:r>
            <a:r>
              <a:rPr lang="en-US" sz="2800" dirty="0" smtClean="0"/>
              <a:t> 2008]</a:t>
            </a:r>
          </a:p>
          <a:p>
            <a:endParaRPr lang="en-US" sz="2800" b="1" i="1" dirty="0" smtClean="0">
              <a:solidFill>
                <a:srgbClr val="00B050"/>
              </a:solidFill>
            </a:endParaRPr>
          </a:p>
          <a:p>
            <a:pPr lvl="1"/>
            <a:r>
              <a:rPr lang="en-US" sz="2400" dirty="0" smtClean="0"/>
              <a:t>There was a part in </a:t>
            </a:r>
            <a:r>
              <a:rPr lang="en-US" sz="2400" b="1" i="1" dirty="0" smtClean="0">
                <a:solidFill>
                  <a:srgbClr val="00B050"/>
                </a:solidFill>
              </a:rPr>
              <a:t>the results section </a:t>
            </a:r>
            <a:r>
              <a:rPr lang="en-US" sz="2400" dirty="0" smtClean="0"/>
              <a:t>where the author stated </a:t>
            </a:r>
            <a:r>
              <a:rPr lang="en-US" sz="2400" b="1" dirty="0" smtClean="0">
                <a:solidFill>
                  <a:srgbClr val="00B050"/>
                </a:solidFill>
              </a:rPr>
              <a:t>“The participants then went on to choose who they thought the owner of the third and final I.D. to be…”  </a:t>
            </a:r>
            <a:r>
              <a:rPr lang="en-US" sz="2400" dirty="0" smtClean="0"/>
              <a:t>the </a:t>
            </a:r>
            <a:r>
              <a:rPr lang="en-US" sz="2400" b="1" dirty="0" smtClean="0">
                <a:solidFill>
                  <a:srgbClr val="00B050"/>
                </a:solidFill>
              </a:rPr>
              <a:t>‘to be’ </a:t>
            </a:r>
            <a:r>
              <a:rPr lang="en-US" sz="2400" dirty="0" smtClean="0"/>
              <a:t>is used wrong in this sentence.  </a:t>
            </a:r>
            <a:r>
              <a:rPr lang="en-US" sz="2400" b="1" i="1" dirty="0" smtClean="0">
                <a:solidFill>
                  <a:srgbClr val="00B050"/>
                </a:solidFill>
              </a:rPr>
              <a:t>(localized)</a:t>
            </a:r>
          </a:p>
          <a:p>
            <a:pPr lvl="1"/>
            <a:endParaRPr lang="en-US" sz="2400" i="1" dirty="0" smtClean="0">
              <a:solidFill>
                <a:srgbClr val="FF0000"/>
              </a:solidFill>
            </a:endParaRPr>
          </a:p>
          <a:p>
            <a:pPr lvl="1"/>
            <a:r>
              <a:rPr lang="en-US" sz="2400" dirty="0" smtClean="0"/>
              <a:t>The biggest problem was grammar and punctuation.  All the writer has to do is change certain tenses and add commas and colons here and there. </a:t>
            </a:r>
            <a:r>
              <a:rPr lang="en-US" sz="2400" i="1" dirty="0" smtClean="0">
                <a:solidFill>
                  <a:srgbClr val="FF0000"/>
                </a:solidFill>
              </a:rPr>
              <a:t>(not localized)</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84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1. Automatic 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xmlns="" val="131088352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81000" y="228600"/>
            <a:ext cx="8458200" cy="1098550"/>
          </a:xfrm>
        </p:spPr>
        <p:txBody>
          <a:bodyPr>
            <a:normAutofit fontScale="90000"/>
          </a:bodyPr>
          <a:lstStyle/>
          <a:p>
            <a:r>
              <a:rPr lang="en-US" dirty="0" smtClean="0">
                <a:ea typeface="ＭＳ Ｐゴシック" charset="-128"/>
              </a:rPr>
              <a:t>Our Approach for Improving Reviews</a:t>
            </a:r>
          </a:p>
        </p:txBody>
      </p:sp>
      <p:sp>
        <p:nvSpPr>
          <p:cNvPr id="14338" name="Content Placeholder 2"/>
          <p:cNvSpPr>
            <a:spLocks noGrp="1"/>
          </p:cNvSpPr>
          <p:nvPr>
            <p:ph idx="1"/>
          </p:nvPr>
        </p:nvSpPr>
        <p:spPr>
          <a:xfrm>
            <a:off x="0" y="1676400"/>
            <a:ext cx="9144000" cy="4953000"/>
          </a:xfrm>
        </p:spPr>
        <p:txBody>
          <a:bodyPr>
            <a:normAutofit/>
          </a:bodyPr>
          <a:lstStyle/>
          <a:p>
            <a:pPr marL="514350" indent="-514350"/>
            <a:r>
              <a:rPr lang="en-US" b="1" dirty="0" smtClean="0">
                <a:ea typeface="ＭＳ Ｐゴシック" charset="-128"/>
              </a:rPr>
              <a:t>Detect reviews that lack </a:t>
            </a:r>
            <a:r>
              <a:rPr lang="en-US" b="1" dirty="0" smtClean="0">
                <a:solidFill>
                  <a:srgbClr val="0070C0"/>
                </a:solidFill>
                <a:ea typeface="ＭＳ Ｐゴシック" charset="-128"/>
              </a:rPr>
              <a:t>localization </a:t>
            </a:r>
            <a:r>
              <a:rPr lang="en-US" b="1" dirty="0" smtClean="0">
                <a:ea typeface="ＭＳ Ｐゴシック" charset="-128"/>
              </a:rPr>
              <a:t>and </a:t>
            </a:r>
            <a:r>
              <a:rPr lang="en-US" b="1" dirty="0" smtClean="0">
                <a:solidFill>
                  <a:srgbClr val="0070C0"/>
                </a:solidFill>
                <a:ea typeface="ＭＳ Ｐゴシック" charset="-128"/>
              </a:rPr>
              <a:t>solutions</a:t>
            </a:r>
          </a:p>
          <a:p>
            <a:pPr lvl="1"/>
            <a:r>
              <a:rPr lang="en-US" sz="2000" dirty="0" smtClean="0">
                <a:ea typeface="ＭＳ Ｐゴシック" charset="-128"/>
              </a:rPr>
              <a:t>[</a:t>
            </a:r>
            <a:r>
              <a:rPr lang="en-US" sz="2000" dirty="0" err="1" smtClean="0">
                <a:ea typeface="ＭＳ Ｐゴシック" charset="-128"/>
              </a:rPr>
              <a:t>Xiong</a:t>
            </a:r>
            <a:r>
              <a:rPr lang="en-US" sz="2000" dirty="0" smtClean="0">
                <a:ea typeface="ＭＳ Ｐゴシック" charset="-128"/>
              </a:rPr>
              <a:t> &amp; </a:t>
            </a:r>
            <a:r>
              <a:rPr lang="en-US" sz="2000" dirty="0" err="1" smtClean="0">
                <a:ea typeface="ＭＳ Ｐゴシック" charset="-128"/>
              </a:rPr>
              <a:t>Litman</a:t>
            </a:r>
            <a:r>
              <a:rPr lang="en-US" sz="2000" dirty="0" smtClean="0">
                <a:ea typeface="ＭＳ Ｐゴシック" charset="-128"/>
              </a:rPr>
              <a:t> 2010;  </a:t>
            </a:r>
            <a:r>
              <a:rPr lang="en-US" sz="2000" dirty="0" err="1" smtClean="0">
                <a:ea typeface="ＭＳ Ｐゴシック" charset="-128"/>
              </a:rPr>
              <a:t>Xiong</a:t>
            </a:r>
            <a:r>
              <a:rPr lang="en-US" sz="2000" dirty="0" smtClean="0">
                <a:ea typeface="ＭＳ Ｐゴシック" charset="-128"/>
              </a:rPr>
              <a:t>, </a:t>
            </a:r>
            <a:r>
              <a:rPr lang="en-US" sz="2000" dirty="0" err="1" smtClean="0">
                <a:ea typeface="ＭＳ Ｐゴシック" charset="-128"/>
              </a:rPr>
              <a:t>Litman</a:t>
            </a:r>
            <a:r>
              <a:rPr lang="en-US" sz="2000" dirty="0" smtClean="0">
                <a:ea typeface="ＭＳ Ｐゴシック" charset="-128"/>
              </a:rPr>
              <a:t> &amp; </a:t>
            </a:r>
            <a:r>
              <a:rPr lang="en-US" sz="2000" dirty="0" err="1" smtClean="0">
                <a:ea typeface="ＭＳ Ｐゴシック" charset="-128"/>
              </a:rPr>
              <a:t>Schunn</a:t>
            </a:r>
            <a:r>
              <a:rPr lang="en-US" sz="2000" dirty="0" smtClean="0">
                <a:ea typeface="ＭＳ Ｐゴシック" charset="-128"/>
              </a:rPr>
              <a:t> 2010, 2012; Nguyen &amp; </a:t>
            </a:r>
            <a:r>
              <a:rPr lang="en-US" sz="2000" dirty="0" err="1" smtClean="0">
                <a:ea typeface="ＭＳ Ｐゴシック" charset="-128"/>
              </a:rPr>
              <a:t>Litman</a:t>
            </a:r>
            <a:r>
              <a:rPr lang="en-US" sz="2000" dirty="0" smtClean="0">
                <a:ea typeface="ＭＳ Ｐゴシック" charset="-128"/>
              </a:rPr>
              <a:t> 2013, 2014]</a:t>
            </a:r>
            <a:endParaRPr lang="en-US" sz="2400" dirty="0" smtClean="0">
              <a:ea typeface="ＭＳ Ｐゴシック" charset="-128"/>
            </a:endParaRPr>
          </a:p>
          <a:p>
            <a:pPr lvl="2">
              <a:buNone/>
            </a:pPr>
            <a:endParaRPr lang="en-US" i="1" dirty="0" smtClean="0"/>
          </a:p>
          <a:p>
            <a:pPr marL="514350" indent="-514350"/>
            <a:r>
              <a:rPr lang="en-US" b="1" dirty="0" smtClean="0">
                <a:ea typeface="ＭＳ Ｐゴシック" charset="-128"/>
              </a:rPr>
              <a:t>Scaffold reviewers in adding these features</a:t>
            </a:r>
          </a:p>
          <a:p>
            <a:pPr lvl="1"/>
            <a:r>
              <a:rPr lang="en-US" sz="2000" dirty="0" smtClean="0">
                <a:ea typeface="ＭＳ Ｐゴシック" charset="-128"/>
              </a:rPr>
              <a:t>[</a:t>
            </a:r>
            <a:r>
              <a:rPr lang="en-US" sz="2000" dirty="0" smtClean="0">
                <a:ea typeface="ＭＳ Ｐゴシック" charset="-128"/>
              </a:rPr>
              <a:t>Nguyen, </a:t>
            </a:r>
            <a:r>
              <a:rPr lang="en-US" sz="2000" dirty="0" err="1" smtClean="0">
                <a:ea typeface="ＭＳ Ｐゴシック" charset="-128"/>
              </a:rPr>
              <a:t>Xiong</a:t>
            </a:r>
            <a:r>
              <a:rPr lang="en-US" sz="2000" dirty="0" smtClean="0">
                <a:ea typeface="ＭＳ Ｐゴシック" charset="-128"/>
              </a:rPr>
              <a:t> &amp; </a:t>
            </a:r>
            <a:r>
              <a:rPr lang="en-US" sz="2000" dirty="0" err="1" smtClean="0">
                <a:ea typeface="ＭＳ Ｐゴシック" charset="-128"/>
              </a:rPr>
              <a:t>Litman</a:t>
            </a:r>
            <a:r>
              <a:rPr lang="en-US" sz="2000" dirty="0" smtClean="0">
                <a:ea typeface="ＭＳ Ｐゴシック" charset="-128"/>
              </a:rPr>
              <a:t> 2014]</a:t>
            </a:r>
          </a:p>
          <a:p>
            <a:pPr lvl="2"/>
            <a:endParaRPr lang="en-US" sz="1800" i="1" dirty="0" smtClean="0"/>
          </a:p>
          <a:p>
            <a:pPr lvl="2"/>
            <a:endParaRPr lang="en-US" dirty="0" smtClean="0">
              <a:solidFill>
                <a:schemeClr val="accent2"/>
              </a:solidFill>
              <a:ea typeface="ＭＳ Ｐゴシック" charset="-128"/>
            </a:endParaRPr>
          </a:p>
          <a:p>
            <a:pPr marL="971550" lvl="1" indent="-514350">
              <a:buFont typeface="Times New Roman" pitchFamily="18" charset="0"/>
              <a:buAutoNum type="arabicPeriod"/>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dirty="0" smtClean="0">
                <a:ea typeface="ＭＳ Ｐゴシック" charset="-128"/>
              </a:rPr>
              <a:t>Detecting Key Features of Text Reviews</a:t>
            </a:r>
          </a:p>
        </p:txBody>
      </p:sp>
      <p:sp>
        <p:nvSpPr>
          <p:cNvPr id="16386" name="Content Placeholder 2"/>
          <p:cNvSpPr>
            <a:spLocks noGrp="1"/>
          </p:cNvSpPr>
          <p:nvPr>
            <p:ph idx="1"/>
          </p:nvPr>
        </p:nvSpPr>
        <p:spPr>
          <a:xfrm>
            <a:off x="0" y="1676400"/>
            <a:ext cx="9144000" cy="5029200"/>
          </a:xfrm>
        </p:spPr>
        <p:txBody>
          <a:bodyPr/>
          <a:lstStyle/>
          <a:p>
            <a:r>
              <a:rPr lang="en-US" i="1" dirty="0" smtClean="0">
                <a:ea typeface="ＭＳ Ｐゴシック" charset="-128"/>
              </a:rPr>
              <a:t>Natural Language Processing </a:t>
            </a:r>
            <a:r>
              <a:rPr lang="en-US" dirty="0" smtClean="0">
                <a:ea typeface="ＭＳ Ｐゴシック" charset="-128"/>
              </a:rPr>
              <a:t>to extract attributes from text, e.g.</a:t>
            </a:r>
          </a:p>
          <a:p>
            <a:pPr lvl="1"/>
            <a:r>
              <a:rPr lang="en-US" dirty="0" smtClean="0">
                <a:solidFill>
                  <a:schemeClr val="tx1"/>
                </a:solidFill>
                <a:ea typeface="ＭＳ Ｐゴシック" charset="-128"/>
              </a:rPr>
              <a:t>Regular expressions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the section about</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solidFill>
                  <a:schemeClr val="tx1"/>
                </a:solidFill>
                <a:ea typeface="ＭＳ Ｐゴシック" charset="-128"/>
              </a:rPr>
              <a:t>Domain lexicons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federal</a:t>
            </a:r>
            <a:r>
              <a:rPr lang="en-US" altLang="en-US" dirty="0" smtClean="0">
                <a:solidFill>
                  <a:schemeClr val="tx1"/>
                </a:solidFill>
                <a:ea typeface="ＭＳ Ｐゴシック" charset="-128"/>
              </a:rPr>
              <a:t>”</a:t>
            </a:r>
            <a:r>
              <a:rPr lang="en-US" dirty="0" smtClean="0">
                <a:solidFill>
                  <a:schemeClr val="tx1"/>
                </a:solidFill>
                <a:ea typeface="ＭＳ Ｐゴシック" charset="-128"/>
              </a:rPr>
              <a:t>, </a:t>
            </a:r>
            <a:r>
              <a:rPr lang="en-US" altLang="en-US" dirty="0" smtClean="0">
                <a:solidFill>
                  <a:schemeClr val="tx1"/>
                </a:solidFill>
                <a:ea typeface="ＭＳ Ｐゴシック" charset="-128"/>
              </a:rPr>
              <a:t>“</a:t>
            </a:r>
            <a:r>
              <a:rPr lang="en-US" dirty="0" smtClean="0">
                <a:solidFill>
                  <a:schemeClr val="tx1"/>
                </a:solidFill>
                <a:ea typeface="ＭＳ Ｐゴシック" charset="-128"/>
              </a:rPr>
              <a:t>American</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ea typeface="ＭＳ Ｐゴシック" charset="-128"/>
              </a:rPr>
              <a:t>Syntax (e.g. demonstrative determiners)</a:t>
            </a:r>
          </a:p>
          <a:p>
            <a:pPr lvl="1"/>
            <a:r>
              <a:rPr lang="en-US" dirty="0" smtClean="0">
                <a:ea typeface="ＭＳ Ｐゴシック" charset="-128"/>
              </a:rPr>
              <a:t>Overlapping lexical windows (quotation identification)</a:t>
            </a:r>
          </a:p>
          <a:p>
            <a:r>
              <a:rPr lang="en-US" i="1" dirty="0" smtClean="0">
                <a:ea typeface="ＭＳ Ｐゴシック" charset="-128"/>
              </a:rPr>
              <a:t>Supervised Machine Learning </a:t>
            </a:r>
            <a:r>
              <a:rPr lang="en-US" dirty="0" smtClean="0">
                <a:ea typeface="ＭＳ Ｐゴシック" charset="-128"/>
              </a:rPr>
              <a:t>to predict whether reviews contain localization and solutions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Localization Scaffolding</a:t>
            </a:r>
            <a:endParaRPr lang="en-US" sz="3600" dirty="0"/>
          </a:p>
        </p:txBody>
      </p:sp>
      <p:sp>
        <p:nvSpPr>
          <p:cNvPr id="4" name="Slide Number Placeholder 3"/>
          <p:cNvSpPr>
            <a:spLocks noGrp="1"/>
          </p:cNvSpPr>
          <p:nvPr>
            <p:ph type="sldNum" sz="quarter" idx="12"/>
          </p:nvPr>
        </p:nvSpPr>
        <p:spPr/>
        <p:txBody>
          <a:bodyPr/>
          <a:lstStyle/>
          <a:p>
            <a:fld id="{B0862E9F-8B4C-4103-85CA-991CEBD71BFB}" type="slidenum">
              <a:rPr lang="en-US" smtClean="0"/>
              <a:pPr/>
              <a:t>32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5425" y="1371600"/>
            <a:ext cx="6181725" cy="3743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3890" b="14396"/>
          <a:stretch/>
        </p:blipFill>
        <p:spPr bwMode="auto">
          <a:xfrm>
            <a:off x="1509712" y="5393029"/>
            <a:ext cx="6153150" cy="12363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Connector 9"/>
          <p:cNvCxnSpPr/>
          <p:nvPr/>
        </p:nvCxnSpPr>
        <p:spPr>
          <a:xfrm>
            <a:off x="1422042" y="5257800"/>
            <a:ext cx="6324600"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6782752" y="2480307"/>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Localization model applied </a:t>
            </a:r>
            <a:endParaRPr lang="en-US" dirty="0"/>
          </a:p>
        </p:txBody>
      </p:sp>
      <p:sp>
        <p:nvSpPr>
          <p:cNvPr id="9" name="Rounded Rectangular Callout 8"/>
          <p:cNvSpPr/>
          <p:nvPr/>
        </p:nvSpPr>
        <p:spPr>
          <a:xfrm>
            <a:off x="6764558" y="4143822"/>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Localization model applied</a:t>
            </a:r>
            <a:endParaRPr lang="en-US" dirty="0"/>
          </a:p>
        </p:txBody>
      </p:sp>
      <p:sp>
        <p:nvSpPr>
          <p:cNvPr id="11" name="Rounded Rectangular Callout 10"/>
          <p:cNvSpPr/>
          <p:nvPr/>
        </p:nvSpPr>
        <p:spPr>
          <a:xfrm>
            <a:off x="6553200" y="1600200"/>
            <a:ext cx="2133600" cy="485551"/>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t>
            </a:r>
            <a:r>
              <a:rPr lang="en-US" dirty="0" smtClean="0"/>
              <a:t>ystem scaffolds     (if needed)</a:t>
            </a:r>
            <a:endParaRPr lang="en-US" dirty="0"/>
          </a:p>
        </p:txBody>
      </p:sp>
      <p:sp>
        <p:nvSpPr>
          <p:cNvPr id="5" name="Content Placeholder 4"/>
          <p:cNvSpPr>
            <a:spLocks noGrp="1"/>
          </p:cNvSpPr>
          <p:nvPr>
            <p:ph idx="1"/>
          </p:nvPr>
        </p:nvSpPr>
        <p:spPr/>
        <p:txBody>
          <a:bodyPr/>
          <a:lstStyle/>
          <a:p>
            <a:endParaRPr lang="en-US" dirty="0"/>
          </a:p>
        </p:txBody>
      </p:sp>
      <p:sp>
        <p:nvSpPr>
          <p:cNvPr id="14" name="Rounded Rectangular Callout 13"/>
          <p:cNvSpPr/>
          <p:nvPr/>
        </p:nvSpPr>
        <p:spPr>
          <a:xfrm>
            <a:off x="7391401" y="5739902"/>
            <a:ext cx="1752600"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Reviewer makes decision (e.g. DISAGREE)</a:t>
            </a:r>
            <a:endParaRPr lang="en-US" dirty="0"/>
          </a:p>
        </p:txBody>
      </p:sp>
    </p:spTree>
    <p:extLst>
      <p:ext uri="{BB962C8B-B14F-4D97-AF65-F5344CB8AC3E}">
        <p14:creationId xmlns:p14="http://schemas.microsoft.com/office/powerpoint/2010/main" xmlns="" val="38590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sz="4900" dirty="0"/>
              <a:t>A First Classroom Evaluation</a:t>
            </a:r>
            <a:br>
              <a:rPr lang="en-US" sz="4900" dirty="0"/>
            </a:br>
            <a:r>
              <a:rPr lang="en-US" dirty="0"/>
              <a:t>[Nguyen, </a:t>
            </a:r>
            <a:r>
              <a:rPr lang="en-US" dirty="0" err="1"/>
              <a:t>Xiong</a:t>
            </a:r>
            <a:r>
              <a:rPr lang="en-US" dirty="0"/>
              <a:t> &amp; </a:t>
            </a:r>
            <a:r>
              <a:rPr lang="en-US" dirty="0" err="1"/>
              <a:t>Litman</a:t>
            </a:r>
            <a:r>
              <a:rPr lang="en-US" dirty="0"/>
              <a:t>, 2014]</a:t>
            </a:r>
            <a:endParaRPr lang="en-US" dirty="0" smtClean="0">
              <a:ea typeface="ＭＳ Ｐゴシック" charset="-128"/>
            </a:endParaRPr>
          </a:p>
        </p:txBody>
      </p:sp>
      <p:sp>
        <p:nvSpPr>
          <p:cNvPr id="16386" name="Content Placeholder 2"/>
          <p:cNvSpPr>
            <a:spLocks noGrp="1"/>
          </p:cNvSpPr>
          <p:nvPr>
            <p:ph idx="1"/>
          </p:nvPr>
        </p:nvSpPr>
        <p:spPr>
          <a:xfrm>
            <a:off x="0" y="1676400"/>
            <a:ext cx="9144000" cy="5029200"/>
          </a:xfrm>
        </p:spPr>
        <p:txBody>
          <a:bodyPr/>
          <a:lstStyle/>
          <a:p>
            <a:r>
              <a:rPr lang="en-US" sz="2800" dirty="0" smtClean="0">
                <a:ea typeface="ＭＳ Ｐゴシック" charset="-128"/>
              </a:rPr>
              <a:t>NLP extracts attributes from reviews in real-time</a:t>
            </a:r>
          </a:p>
          <a:p>
            <a:r>
              <a:rPr lang="en-US" sz="2800" dirty="0" smtClean="0">
                <a:ea typeface="ＭＳ Ｐゴシック" charset="-128"/>
              </a:rPr>
              <a:t>Prediction models use attributes to detect localization</a:t>
            </a:r>
          </a:p>
          <a:p>
            <a:r>
              <a:rPr lang="en-US" sz="2800" dirty="0" smtClean="0">
                <a:ea typeface="ＭＳ Ｐゴシック" charset="-128"/>
              </a:rPr>
              <a:t>Scaffolding if &lt; 50%  of comments predicted as localized </a:t>
            </a:r>
          </a:p>
          <a:p>
            <a:r>
              <a:rPr lang="en-US" sz="2800" dirty="0" smtClean="0">
                <a:ea typeface="ＭＳ Ｐゴシック" charset="-128"/>
              </a:rPr>
              <a:t>Deployment in undergraduate Research Methods</a:t>
            </a:r>
          </a:p>
          <a:p>
            <a:pPr lvl="1"/>
            <a:r>
              <a:rPr lang="en-US" sz="2400" dirty="0" smtClean="0"/>
              <a:t>Diagrams → </a:t>
            </a:r>
            <a:r>
              <a:rPr lang="en-US" sz="2400" i="1" dirty="0" smtClean="0"/>
              <a:t>Diagram reviews </a:t>
            </a:r>
            <a:r>
              <a:rPr lang="en-US" sz="2400" dirty="0" smtClean="0"/>
              <a:t>→ Papers → </a:t>
            </a:r>
            <a:r>
              <a:rPr lang="en-US" sz="2400" i="1" dirty="0" smtClean="0"/>
              <a:t>Paper reviews</a:t>
            </a:r>
          </a:p>
          <a:p>
            <a:pPr lvl="1"/>
            <a:endParaRPr lang="en-US" sz="2400" dirty="0" smtClean="0">
              <a:ea typeface="ＭＳ Ｐゴシック" charset="-128"/>
            </a:endParaRPr>
          </a:p>
          <a:p>
            <a:endParaRPr lang="en-US" dirty="0" smtClean="0">
              <a:solidFill>
                <a:schemeClr val="accent2"/>
              </a:solidFill>
              <a:ea typeface="ＭＳ Ｐゴシック"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9737" y="4312579"/>
            <a:ext cx="796766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18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53323031"/>
              </p:ext>
            </p:extLst>
          </p:nvPr>
        </p:nvGraphicFramePr>
        <p:xfrm>
          <a:off x="126137" y="1935993"/>
          <a:ext cx="8229600" cy="1742440"/>
        </p:xfrm>
        <a:graphic>
          <a:graphicData uri="http://schemas.openxmlformats.org/drawingml/2006/table">
            <a:tbl>
              <a:tblPr firstRow="1" bandRow="1">
                <a:tableStyleId>{5C22544A-7EE6-4342-B048-85BDC9FD1C3A}</a:tableStyleId>
              </a:tblPr>
              <a:tblGrid>
                <a:gridCol w="2625689"/>
                <a:gridCol w="1613140"/>
                <a:gridCol w="1247571"/>
                <a:gridCol w="1371600"/>
                <a:gridCol w="1371600"/>
              </a:tblGrid>
              <a:tr h="0">
                <a:tc>
                  <a:txBody>
                    <a:bodyPr/>
                    <a:lstStyle/>
                    <a:p>
                      <a:endParaRPr lang="en-US" dirty="0"/>
                    </a:p>
                  </a:txBody>
                  <a:tcPr/>
                </a:tc>
                <a:tc gridSpan="2">
                  <a:txBody>
                    <a:bodyPr/>
                    <a:lstStyle/>
                    <a:p>
                      <a:r>
                        <a:rPr lang="en-US" dirty="0" smtClean="0"/>
                        <a:t>Diagram</a:t>
                      </a:r>
                      <a:r>
                        <a:rPr lang="en-US" baseline="0" dirty="0" smtClean="0"/>
                        <a:t> review</a:t>
                      </a:r>
                      <a:endParaRPr lang="en-US" dirty="0"/>
                    </a:p>
                  </a:txBody>
                  <a:tcPr/>
                </a:tc>
                <a:tc hMerge="1">
                  <a:txBody>
                    <a:bodyPr/>
                    <a:lstStyle/>
                    <a:p>
                      <a:endParaRPr lang="en-US"/>
                    </a:p>
                  </a:txBody>
                  <a:tcPr/>
                </a:tc>
                <a:tc gridSpan="2">
                  <a:txBody>
                    <a:bodyPr/>
                    <a:lstStyle/>
                    <a:p>
                      <a:r>
                        <a:rPr lang="en-US" dirty="0" smtClean="0"/>
                        <a:t>Paper review</a:t>
                      </a:r>
                      <a:endParaRPr lang="en-US" dirty="0"/>
                    </a:p>
                  </a:txBody>
                  <a:tcPr/>
                </a:tc>
                <a:tc hMerge="1">
                  <a:txBody>
                    <a:bodyPr/>
                    <a:lstStyle/>
                    <a:p>
                      <a:endParaRPr lang="en-US"/>
                    </a:p>
                  </a:txBody>
                  <a:tcPr/>
                </a:tc>
              </a:tr>
              <a:tr h="0">
                <a:tc>
                  <a:txBody>
                    <a:bodyPr/>
                    <a:lstStyle/>
                    <a:p>
                      <a:endParaRPr lang="en-US" dirty="0"/>
                    </a:p>
                  </a:txBody>
                  <a:tcPr/>
                </a:tc>
                <a:tc>
                  <a:txBody>
                    <a:bodyPr/>
                    <a:lstStyle/>
                    <a:p>
                      <a:r>
                        <a:rPr lang="en-US" dirty="0" smtClean="0"/>
                        <a:t>Accuracy</a:t>
                      </a:r>
                      <a:endParaRPr lang="en-US" dirty="0"/>
                    </a:p>
                  </a:txBody>
                  <a:tcPr/>
                </a:tc>
                <a:tc>
                  <a:txBody>
                    <a:bodyPr/>
                    <a:lstStyle/>
                    <a:p>
                      <a:r>
                        <a:rPr lang="en-US" dirty="0" smtClean="0"/>
                        <a:t>Kappa</a:t>
                      </a:r>
                      <a:endParaRPr lang="en-US" dirty="0"/>
                    </a:p>
                  </a:txBody>
                  <a:tcPr/>
                </a:tc>
                <a:tc>
                  <a:txBody>
                    <a:bodyPr/>
                    <a:lstStyle/>
                    <a:p>
                      <a:r>
                        <a:rPr lang="en-US" dirty="0" smtClean="0"/>
                        <a:t>Accuracy</a:t>
                      </a:r>
                      <a:endParaRPr lang="en-US" dirty="0"/>
                    </a:p>
                  </a:txBody>
                  <a:tcPr/>
                </a:tc>
                <a:tc>
                  <a:txBody>
                    <a:bodyPr/>
                    <a:lstStyle/>
                    <a:p>
                      <a:r>
                        <a:rPr lang="en-US" dirty="0" smtClean="0"/>
                        <a:t>Kappa</a:t>
                      </a:r>
                      <a:endParaRPr lang="en-US" dirty="0"/>
                    </a:p>
                  </a:txBody>
                  <a:tcPr/>
                </a:tc>
              </a:tr>
              <a:tr h="370840">
                <a:tc>
                  <a:txBody>
                    <a:bodyPr/>
                    <a:lstStyle/>
                    <a:p>
                      <a:r>
                        <a:rPr lang="en-US" dirty="0" smtClean="0"/>
                        <a:t>Majority baseline</a:t>
                      </a:r>
                      <a:endParaRPr lang="en-US" dirty="0"/>
                    </a:p>
                  </a:txBody>
                  <a:tcPr/>
                </a:tc>
                <a:tc>
                  <a:txBody>
                    <a:bodyPr/>
                    <a:lstStyle/>
                    <a:p>
                      <a:r>
                        <a:rPr lang="en-US" sz="1800" b="0" i="0" u="none" strike="noStrike" kern="1200" baseline="0" dirty="0" smtClean="0">
                          <a:solidFill>
                            <a:schemeClr val="dk1"/>
                          </a:solidFill>
                          <a:latin typeface="+mn-lt"/>
                          <a:ea typeface="+mn-ea"/>
                          <a:cs typeface="+mn-cs"/>
                        </a:rPr>
                        <a:t>61.5%</a:t>
                      </a:r>
                    </a:p>
                    <a:p>
                      <a:r>
                        <a:rPr lang="en-US" sz="1800" b="0" i="0" u="none" strike="noStrike" kern="1200" baseline="0" dirty="0" smtClean="0">
                          <a:solidFill>
                            <a:schemeClr val="dk1"/>
                          </a:solidFill>
                          <a:latin typeface="+mn-lt"/>
                          <a:ea typeface="+mn-ea"/>
                          <a:cs typeface="+mn-cs"/>
                        </a:rPr>
                        <a:t>(not localized)</a:t>
                      </a:r>
                      <a:endParaRPr lang="en-US" dirty="0"/>
                    </a:p>
                  </a:txBody>
                  <a:tcPr/>
                </a:tc>
                <a:tc>
                  <a:txBody>
                    <a:bodyPr/>
                    <a:lstStyle/>
                    <a:p>
                      <a:r>
                        <a:rPr lang="en-US" dirty="0" smtClean="0"/>
                        <a:t>0</a:t>
                      </a:r>
                      <a:endParaRPr lang="en-US" dirty="0"/>
                    </a:p>
                  </a:txBody>
                  <a:tcPr/>
                </a:tc>
                <a:tc>
                  <a:txBody>
                    <a:bodyPr/>
                    <a:lstStyle/>
                    <a:p>
                      <a:r>
                        <a:rPr lang="en-US" dirty="0" smtClean="0"/>
                        <a:t>50.8% (localized)</a:t>
                      </a:r>
                      <a:endParaRPr lang="en-US" dirty="0"/>
                    </a:p>
                  </a:txBody>
                  <a:tcPr/>
                </a:tc>
                <a:tc>
                  <a:txBody>
                    <a:bodyPr/>
                    <a:lstStyle/>
                    <a:p>
                      <a:r>
                        <a:rPr lang="en-US" dirty="0" smtClean="0"/>
                        <a:t>0</a:t>
                      </a:r>
                      <a:endParaRPr lang="en-US" dirty="0"/>
                    </a:p>
                  </a:txBody>
                  <a:tcPr/>
                </a:tc>
              </a:tr>
              <a:tr h="370840">
                <a:tc>
                  <a:txBody>
                    <a:bodyPr/>
                    <a:lstStyle/>
                    <a:p>
                      <a:r>
                        <a:rPr lang="en-US" dirty="0" smtClean="0"/>
                        <a:t>Our models</a:t>
                      </a:r>
                      <a:endParaRPr lang="en-US" dirty="0"/>
                    </a:p>
                  </a:txBody>
                  <a:tcPr/>
                </a:tc>
                <a:tc>
                  <a:txBody>
                    <a:bodyPr/>
                    <a:lstStyle/>
                    <a:p>
                      <a:r>
                        <a:rPr lang="en-US" sz="1800" b="0" i="0" u="none" strike="noStrike" kern="1200" baseline="0" dirty="0" smtClean="0">
                          <a:solidFill>
                            <a:srgbClr val="FF0000"/>
                          </a:solidFill>
                          <a:latin typeface="+mn-lt"/>
                          <a:ea typeface="+mn-ea"/>
                          <a:cs typeface="+mn-cs"/>
                        </a:rPr>
                        <a:t>81.7%</a:t>
                      </a:r>
                      <a:endParaRPr lang="en-US" dirty="0">
                        <a:solidFill>
                          <a:srgbClr val="FF0000"/>
                        </a:solidFill>
                      </a:endParaRPr>
                    </a:p>
                  </a:txBody>
                  <a:tcPr/>
                </a:tc>
                <a:tc>
                  <a:txBody>
                    <a:bodyPr/>
                    <a:lstStyle/>
                    <a:p>
                      <a:r>
                        <a:rPr lang="en-US" dirty="0" smtClean="0">
                          <a:solidFill>
                            <a:srgbClr val="FF0000"/>
                          </a:solidFill>
                        </a:rPr>
                        <a:t>0.62</a:t>
                      </a:r>
                      <a:endParaRPr lang="en-US" dirty="0">
                        <a:solidFill>
                          <a:srgbClr val="FF0000"/>
                        </a:solidFill>
                      </a:endParaRPr>
                    </a:p>
                  </a:txBody>
                  <a:tcPr/>
                </a:tc>
                <a:tc>
                  <a:txBody>
                    <a:bodyPr/>
                    <a:lstStyle/>
                    <a:p>
                      <a:r>
                        <a:rPr lang="en-US" sz="1800" b="0" i="0" u="none" strike="noStrike" kern="1200" baseline="0" dirty="0" smtClean="0">
                          <a:solidFill>
                            <a:srgbClr val="FF0000"/>
                          </a:solidFill>
                          <a:latin typeface="+mn-lt"/>
                          <a:ea typeface="+mn-ea"/>
                          <a:cs typeface="+mn-cs"/>
                        </a:rPr>
                        <a:t>72.8%</a:t>
                      </a:r>
                      <a:endParaRPr lang="en-US" dirty="0">
                        <a:solidFill>
                          <a:srgbClr val="FF0000"/>
                        </a:solidFill>
                      </a:endParaRPr>
                    </a:p>
                  </a:txBody>
                  <a:tcPr/>
                </a:tc>
                <a:tc>
                  <a:txBody>
                    <a:bodyPr/>
                    <a:lstStyle/>
                    <a:p>
                      <a:r>
                        <a:rPr lang="en-US" dirty="0" smtClean="0">
                          <a:solidFill>
                            <a:srgbClr val="FF0000"/>
                          </a:solidFill>
                        </a:rPr>
                        <a:t>0.46</a:t>
                      </a:r>
                      <a:endParaRPr lang="en-US" dirty="0">
                        <a:solidFill>
                          <a:srgbClr val="FF0000"/>
                        </a:solidFill>
                      </a:endParaRPr>
                    </a:p>
                  </a:txBody>
                  <a:tcPr/>
                </a:tc>
              </a:tr>
            </a:tbl>
          </a:graphicData>
        </a:graphic>
      </p:graphicFrame>
      <p:sp>
        <p:nvSpPr>
          <p:cNvPr id="3" name="TextBox 2"/>
          <p:cNvSpPr txBox="1"/>
          <p:nvPr/>
        </p:nvSpPr>
        <p:spPr>
          <a:xfrm>
            <a:off x="0" y="1186007"/>
            <a:ext cx="9045012" cy="8833187"/>
          </a:xfrm>
          <a:prstGeom prst="rect">
            <a:avLst/>
          </a:prstGeom>
          <a:noFill/>
        </p:spPr>
        <p:txBody>
          <a:bodyPr wrap="square" rtlCol="0">
            <a:spAutoFit/>
          </a:bodyPr>
          <a:lstStyle/>
          <a:p>
            <a:r>
              <a:rPr lang="en-US" sz="3200" dirty="0" smtClean="0"/>
              <a:t> Comment Level (System Performance)</a:t>
            </a:r>
          </a:p>
          <a:p>
            <a:endParaRPr lang="en-US" sz="3200" dirty="0" smtClean="0"/>
          </a:p>
          <a:p>
            <a:endParaRPr lang="en-US" sz="3200" dirty="0" smtClean="0"/>
          </a:p>
          <a:p>
            <a:endParaRPr lang="en-US" sz="3200" dirty="0" smtClean="0"/>
          </a:p>
          <a:p>
            <a:endParaRPr lang="en-US" sz="3200" dirty="0" smtClean="0"/>
          </a:p>
          <a:p>
            <a:endParaRPr lang="en-US" sz="3200" dirty="0" smtClean="0"/>
          </a:p>
          <a:p>
            <a:pPr lvl="1">
              <a:buFont typeface="Arial" pitchFamily="34" charset="0"/>
              <a:buChar char="•"/>
            </a:pPr>
            <a:r>
              <a:rPr lang="en-US" sz="2400" dirty="0" smtClean="0"/>
              <a:t> Detection models significantly outperform baselines</a:t>
            </a:r>
          </a:p>
          <a:p>
            <a:pPr lvl="1"/>
            <a:endParaRPr lang="en-US" sz="2400" dirty="0" smtClean="0"/>
          </a:p>
          <a:p>
            <a:pPr lvl="1">
              <a:buFont typeface="Arial" pitchFamily="34" charset="0"/>
              <a:buChar char="•"/>
            </a:pPr>
            <a:r>
              <a:rPr lang="en-US" sz="2400" dirty="0" smtClean="0"/>
              <a:t> Results illustrate model robustness during classroom deployment </a:t>
            </a:r>
          </a:p>
          <a:p>
            <a:pPr lvl="2">
              <a:buFont typeface="Arial" pitchFamily="34" charset="0"/>
              <a:buChar char="•"/>
            </a:pPr>
            <a:r>
              <a:rPr lang="en-US" sz="2400" dirty="0" smtClean="0"/>
              <a:t> testing data is from different classes than training data</a:t>
            </a:r>
          </a:p>
          <a:p>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endParaRPr lang="en-US" sz="3200" dirty="0" smtClean="0"/>
          </a:p>
          <a:p>
            <a:pPr marL="457200" indent="-457200">
              <a:buFont typeface="Arial" panose="020B0604020202020204" pitchFamily="34" charset="0"/>
              <a:buChar char="•"/>
            </a:pPr>
            <a:endParaRPr lang="en-US" sz="3200" dirty="0" smtClean="0"/>
          </a:p>
          <a:p>
            <a:r>
              <a:rPr lang="en-US" sz="2400" dirty="0" smtClean="0"/>
              <a:t>Close to with reported results </a:t>
            </a:r>
            <a:r>
              <a:rPr lang="en-US" sz="1600" dirty="0" smtClean="0"/>
              <a:t>(in experimental setting)</a:t>
            </a:r>
            <a:r>
              <a:rPr lang="en-US" sz="2400" dirty="0" smtClean="0"/>
              <a:t> of previous studies </a:t>
            </a:r>
            <a:r>
              <a:rPr lang="en-US" sz="1600" dirty="0" smtClean="0">
                <a:solidFill>
                  <a:prstClr val="black"/>
                </a:solidFill>
              </a:rPr>
              <a:t>(</a:t>
            </a:r>
            <a:r>
              <a:rPr lang="en-US" sz="1600" i="1" dirty="0" err="1" smtClean="0">
                <a:solidFill>
                  <a:prstClr val="black"/>
                </a:solidFill>
              </a:rPr>
              <a:t>Xiong</a:t>
            </a:r>
            <a:r>
              <a:rPr lang="en-US" sz="1600" i="1" dirty="0" smtClean="0">
                <a:solidFill>
                  <a:prstClr val="black"/>
                </a:solidFill>
              </a:rPr>
              <a:t> &amp; </a:t>
            </a:r>
            <a:r>
              <a:rPr lang="en-US" sz="1600" i="1" dirty="0" err="1" smtClean="0">
                <a:solidFill>
                  <a:prstClr val="black"/>
                </a:solidFill>
              </a:rPr>
              <a:t>Litman</a:t>
            </a:r>
            <a:r>
              <a:rPr lang="en-US" sz="1600" i="1" dirty="0" smtClean="0">
                <a:solidFill>
                  <a:prstClr val="black"/>
                </a:solidFill>
              </a:rPr>
              <a:t> 2010, Nguyen &amp; </a:t>
            </a:r>
            <a:r>
              <a:rPr lang="en-US" sz="1600" i="1" dirty="0" err="1" smtClean="0">
                <a:solidFill>
                  <a:prstClr val="black"/>
                </a:solidFill>
              </a:rPr>
              <a:t>Litman</a:t>
            </a:r>
            <a:r>
              <a:rPr lang="en-US" sz="1600" i="1" dirty="0" smtClean="0">
                <a:solidFill>
                  <a:prstClr val="black"/>
                </a:solidFill>
              </a:rPr>
              <a:t> 2013</a:t>
            </a:r>
            <a:r>
              <a:rPr lang="en-US" sz="1600" dirty="0" smtClean="0">
                <a:solidFill>
                  <a:prstClr val="black"/>
                </a:solidFill>
              </a:rPr>
              <a:t>)</a:t>
            </a:r>
            <a:endParaRPr lang="en-US" sz="2400" dirty="0" smtClean="0"/>
          </a:p>
          <a:p>
            <a:pPr lvl="1"/>
            <a:r>
              <a:rPr lang="en-US" sz="2000" dirty="0" smtClean="0"/>
              <a:t>Prediction models are robust even in not-identical training-testing</a:t>
            </a:r>
          </a:p>
          <a:p>
            <a:r>
              <a:rPr lang="en-US" sz="2800" dirty="0" smtClean="0"/>
              <a:t> </a:t>
            </a:r>
            <a:endParaRPr lang="en-US" sz="2800" dirty="0"/>
          </a:p>
        </p:txBody>
      </p:sp>
    </p:spTree>
    <p:extLst>
      <p:ext uri="{BB962C8B-B14F-4D97-AF65-F5344CB8AC3E}">
        <p14:creationId xmlns:p14="http://schemas.microsoft.com/office/powerpoint/2010/main" xmlns="" val="413298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sp>
        <p:nvSpPr>
          <p:cNvPr id="3" name="TextBox 2"/>
          <p:cNvSpPr txBox="1"/>
          <p:nvPr/>
        </p:nvSpPr>
        <p:spPr>
          <a:xfrm>
            <a:off x="98988" y="1186007"/>
            <a:ext cx="9045012" cy="3600986"/>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Review Level (student perspective of system)</a:t>
            </a:r>
          </a:p>
          <a:p>
            <a:pPr marL="914400" lvl="1" indent="-457200">
              <a:buFont typeface="Arial" panose="020B0604020202020204" pitchFamily="34" charset="0"/>
              <a:buChar char="•"/>
            </a:pPr>
            <a:r>
              <a:rPr lang="en-US" sz="2000" i="1" dirty="0" smtClean="0">
                <a:solidFill>
                  <a:prstClr val="black"/>
                </a:solidFill>
              </a:rPr>
              <a:t>Students do not know the localization threshold</a:t>
            </a:r>
          </a:p>
          <a:p>
            <a:pPr marL="914400" lvl="1" indent="-457200">
              <a:buFont typeface="Arial" panose="020B0604020202020204" pitchFamily="34" charset="0"/>
              <a:buChar char="•"/>
            </a:pPr>
            <a:r>
              <a:rPr lang="en-US" sz="2000" i="1" dirty="0" smtClean="0">
                <a:solidFill>
                  <a:prstClr val="black"/>
                </a:solidFill>
              </a:rPr>
              <a:t>Scaffolding is thus incorrect only if </a:t>
            </a:r>
            <a:r>
              <a:rPr lang="en-US" sz="2000" b="1" i="1" dirty="0" smtClean="0">
                <a:solidFill>
                  <a:prstClr val="black"/>
                </a:solidFill>
              </a:rPr>
              <a:t>all comments are already localized</a:t>
            </a: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marL="457200" indent="-457200">
              <a:buFont typeface="Arial" panose="020B0604020202020204" pitchFamily="34" charset="0"/>
              <a:buChar char="•"/>
            </a:pPr>
            <a:endParaRPr lang="en-US" sz="3200" dirty="0" smtClean="0"/>
          </a:p>
          <a:p>
            <a:r>
              <a:rPr lang="en-US" sz="2800" dirty="0" smtClean="0"/>
              <a:t> </a:t>
            </a:r>
            <a:endParaRPr lang="en-US" sz="2800" dirty="0"/>
          </a:p>
        </p:txBody>
      </p:sp>
    </p:spTree>
    <p:extLst>
      <p:ext uri="{BB962C8B-B14F-4D97-AF65-F5344CB8AC3E}">
        <p14:creationId xmlns:p14="http://schemas.microsoft.com/office/powerpoint/2010/main" xmlns="" val="4132985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Results: Can we Automate?</a:t>
            </a:r>
            <a:endParaRPr lang="en-US" dirty="0"/>
          </a:p>
        </p:txBody>
      </p:sp>
      <p:sp>
        <p:nvSpPr>
          <p:cNvPr id="3" name="TextBox 2"/>
          <p:cNvSpPr txBox="1"/>
          <p:nvPr/>
        </p:nvSpPr>
        <p:spPr>
          <a:xfrm>
            <a:off x="98988" y="1186007"/>
            <a:ext cx="9045012" cy="433965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Review Level (student perspective of system)</a:t>
            </a:r>
          </a:p>
          <a:p>
            <a:pPr marL="914400" lvl="1" indent="-457200">
              <a:buFont typeface="Arial" panose="020B0604020202020204" pitchFamily="34" charset="0"/>
              <a:buChar char="•"/>
            </a:pPr>
            <a:r>
              <a:rPr lang="en-US" sz="2000" i="1" dirty="0" smtClean="0">
                <a:solidFill>
                  <a:prstClr val="black"/>
                </a:solidFill>
              </a:rPr>
              <a:t>Students do not know the localization threshold</a:t>
            </a:r>
          </a:p>
          <a:p>
            <a:pPr marL="914400" lvl="1" indent="-457200">
              <a:buFont typeface="Arial" panose="020B0604020202020204" pitchFamily="34" charset="0"/>
              <a:buChar char="•"/>
            </a:pPr>
            <a:r>
              <a:rPr lang="en-US" sz="2000" i="1" dirty="0" smtClean="0">
                <a:solidFill>
                  <a:prstClr val="black"/>
                </a:solidFill>
              </a:rPr>
              <a:t>Scaffolding is thus incorrect only if </a:t>
            </a:r>
            <a:r>
              <a:rPr lang="en-US" sz="2000" b="1" i="1" dirty="0" smtClean="0">
                <a:solidFill>
                  <a:prstClr val="black"/>
                </a:solidFill>
              </a:rPr>
              <a:t>all comments are already localized</a:t>
            </a: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endParaRPr lang="en-US" sz="2400" dirty="0" smtClean="0">
              <a:solidFill>
                <a:prstClr val="black"/>
              </a:solidFill>
            </a:endParaRPr>
          </a:p>
          <a:p>
            <a:pPr lvl="0">
              <a:buFont typeface="Arial" pitchFamily="34" charset="0"/>
              <a:buChar char="•"/>
            </a:pPr>
            <a:r>
              <a:rPr lang="en-US" sz="2400" dirty="0" smtClean="0">
                <a:solidFill>
                  <a:prstClr val="black"/>
                </a:solidFill>
              </a:rPr>
              <a:t> 	Only 1 incorrect intervention at review level!</a:t>
            </a:r>
            <a:endParaRPr lang="en-US" sz="2000" dirty="0" smtClean="0">
              <a:solidFill>
                <a:prstClr val="black"/>
              </a:solidFill>
            </a:endParaRPr>
          </a:p>
          <a:p>
            <a:pPr marL="457200" indent="-457200">
              <a:buFont typeface="Arial" panose="020B0604020202020204" pitchFamily="34" charset="0"/>
              <a:buChar char="•"/>
            </a:pPr>
            <a:endParaRPr lang="en-US" sz="3200" dirty="0" smtClean="0"/>
          </a:p>
          <a:p>
            <a:r>
              <a:rPr lang="en-US" sz="2800" dirty="0" smtClean="0"/>
              <a:t> </a:t>
            </a:r>
            <a:endParaRPr lang="en-US" sz="2800"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xmlns="" val="3566520811"/>
              </p:ext>
            </p:extLst>
          </p:nvPr>
        </p:nvGraphicFramePr>
        <p:xfrm>
          <a:off x="360727" y="2734811"/>
          <a:ext cx="8229600" cy="1107440"/>
        </p:xfrm>
        <a:graphic>
          <a:graphicData uri="http://schemas.openxmlformats.org/drawingml/2006/table">
            <a:tbl>
              <a:tblPr firstRow="1" bandRow="1">
                <a:tableStyleId>{5C22544A-7EE6-4342-B048-85BDC9FD1C3A}</a:tableStyleId>
              </a:tblPr>
              <a:tblGrid>
                <a:gridCol w="2677448"/>
                <a:gridCol w="2819112"/>
                <a:gridCol w="2733040"/>
              </a:tblGrid>
              <a:tr h="0">
                <a:tc>
                  <a:txBody>
                    <a:bodyPr/>
                    <a:lstStyle/>
                    <a:p>
                      <a:endParaRPr lang="en-US" dirty="0"/>
                    </a:p>
                  </a:txBody>
                  <a:tcPr/>
                </a:tc>
                <a:tc>
                  <a:txBody>
                    <a:bodyPr/>
                    <a:lstStyle/>
                    <a:p>
                      <a:r>
                        <a:rPr lang="en-US" dirty="0" smtClean="0"/>
                        <a:t>Diagram</a:t>
                      </a:r>
                      <a:r>
                        <a:rPr lang="en-US" baseline="0" dirty="0" smtClean="0"/>
                        <a:t> review </a:t>
                      </a:r>
                      <a:endParaRPr lang="en-US" dirty="0"/>
                    </a:p>
                  </a:txBody>
                  <a:tcPr/>
                </a:tc>
                <a:tc>
                  <a:txBody>
                    <a:bodyPr/>
                    <a:lstStyle/>
                    <a:p>
                      <a:r>
                        <a:rPr lang="en-US" dirty="0" smtClean="0"/>
                        <a:t>Paper review</a:t>
                      </a:r>
                      <a:endParaRPr lang="en-US" dirty="0"/>
                    </a:p>
                  </a:txBody>
                  <a:tcPr/>
                </a:tc>
              </a:tr>
              <a:tr h="370840">
                <a:tc>
                  <a:txBody>
                    <a:bodyPr/>
                    <a:lstStyle/>
                    <a:p>
                      <a:r>
                        <a:rPr lang="en-US" dirty="0" smtClean="0"/>
                        <a:t>Total</a:t>
                      </a:r>
                      <a:r>
                        <a:rPr lang="en-US" baseline="0" dirty="0" smtClean="0"/>
                        <a:t> s</a:t>
                      </a:r>
                      <a:r>
                        <a:rPr lang="en-US" dirty="0" smtClean="0"/>
                        <a:t>caffoldings</a:t>
                      </a:r>
                      <a:endParaRPr lang="en-US" dirty="0"/>
                    </a:p>
                  </a:txBody>
                  <a:tcPr/>
                </a:tc>
                <a:tc>
                  <a:txBody>
                    <a:bodyPr/>
                    <a:lstStyle/>
                    <a:p>
                      <a:r>
                        <a:rPr lang="en-US" sz="1800" b="0" i="0" u="none" strike="noStrike" kern="1200" baseline="0" dirty="0" smtClean="0">
                          <a:solidFill>
                            <a:schemeClr val="dk1"/>
                          </a:solidFill>
                          <a:latin typeface="+mn-lt"/>
                          <a:ea typeface="+mn-ea"/>
                          <a:cs typeface="+mn-cs"/>
                        </a:rPr>
                        <a:t>173</a:t>
                      </a:r>
                      <a:endParaRPr lang="en-US" dirty="0"/>
                    </a:p>
                  </a:txBody>
                  <a:tcPr/>
                </a:tc>
                <a:tc>
                  <a:txBody>
                    <a:bodyPr/>
                    <a:lstStyle/>
                    <a:p>
                      <a:r>
                        <a:rPr lang="en-US" dirty="0" smtClean="0"/>
                        <a:t>51</a:t>
                      </a:r>
                      <a:endParaRPr lang="en-US" dirty="0"/>
                    </a:p>
                  </a:txBody>
                  <a:tcPr/>
                </a:tc>
              </a:tr>
              <a:tr h="370840">
                <a:tc>
                  <a:txBody>
                    <a:bodyPr/>
                    <a:lstStyle/>
                    <a:p>
                      <a:r>
                        <a:rPr lang="en-US" dirty="0" smtClean="0"/>
                        <a:t>Incorrectly triggered</a:t>
                      </a:r>
                      <a:endParaRPr lang="en-US" dirty="0"/>
                    </a:p>
                  </a:txBody>
                  <a:tcPr/>
                </a:tc>
                <a:tc>
                  <a:txBody>
                    <a:bodyPr/>
                    <a:lstStyle/>
                    <a:p>
                      <a:r>
                        <a:rPr lang="en-US" sz="1800" b="0" i="0" u="none" strike="noStrike" kern="1200" baseline="0" dirty="0" smtClean="0">
                          <a:solidFill>
                            <a:srgbClr val="FF0000"/>
                          </a:solidFill>
                          <a:latin typeface="+mn-lt"/>
                          <a:ea typeface="+mn-ea"/>
                          <a:cs typeface="+mn-cs"/>
                        </a:rPr>
                        <a:t>1</a:t>
                      </a:r>
                      <a:endParaRPr lang="en-US" dirty="0">
                        <a:solidFill>
                          <a:srgbClr val="FF0000"/>
                        </a:solidFill>
                      </a:endParaRPr>
                    </a:p>
                  </a:txBody>
                  <a:tcPr/>
                </a:tc>
                <a:tc>
                  <a:txBody>
                    <a:bodyPr/>
                    <a:lstStyle/>
                    <a:p>
                      <a:r>
                        <a:rPr lang="en-US" dirty="0" smtClean="0">
                          <a:solidFill>
                            <a:srgbClr val="FF0000"/>
                          </a:solidFill>
                        </a:rPr>
                        <a:t>0</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xmlns="" val="4132985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117774"/>
            <a:ext cx="8893834" cy="1143000"/>
          </a:xfrm>
        </p:spPr>
        <p:txBody>
          <a:bodyPr>
            <a:noAutofit/>
          </a:bodyPr>
          <a:lstStyle/>
          <a:p>
            <a:r>
              <a:rPr lang="en-US" dirty="0" smtClean="0"/>
              <a:t>Results: New Educational Technology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36471300"/>
              </p:ext>
            </p:extLst>
          </p:nvPr>
        </p:nvGraphicFramePr>
        <p:xfrm>
          <a:off x="457200" y="2005641"/>
          <a:ext cx="8229600" cy="1112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800" b="0" i="0" u="none" strike="noStrike" kern="1200" baseline="0" dirty="0" smtClean="0">
                          <a:solidFill>
                            <a:schemeClr val="lt1"/>
                          </a:solidFill>
                          <a:latin typeface="+mn-lt"/>
                          <a:ea typeface="+mn-ea"/>
                          <a:cs typeface="+mn-cs"/>
                        </a:rPr>
                        <a:t>Reviewer response</a:t>
                      </a:r>
                      <a:endParaRPr lang="en-US" dirty="0"/>
                    </a:p>
                  </a:txBody>
                  <a:tcPr/>
                </a:tc>
                <a:tc>
                  <a:txBody>
                    <a:bodyPr/>
                    <a:lstStyle/>
                    <a:p>
                      <a:r>
                        <a:rPr lang="en-US" dirty="0" smtClean="0"/>
                        <a:t>REVISE</a:t>
                      </a:r>
                      <a:endParaRPr lang="en-US" dirty="0"/>
                    </a:p>
                  </a:txBody>
                  <a:tcPr/>
                </a:tc>
                <a:tc>
                  <a:txBody>
                    <a:bodyPr/>
                    <a:lstStyle/>
                    <a:p>
                      <a:r>
                        <a:rPr lang="en-US" dirty="0" smtClean="0"/>
                        <a:t>DISAGREE</a:t>
                      </a:r>
                      <a:endParaRPr lang="en-US" dirty="0"/>
                    </a:p>
                  </a:txBody>
                  <a:tcPr/>
                </a:tc>
              </a:tr>
              <a:tr h="370840">
                <a:tc>
                  <a:txBody>
                    <a:bodyPr/>
                    <a:lstStyle/>
                    <a:p>
                      <a:r>
                        <a:rPr lang="en-US" dirty="0" smtClean="0"/>
                        <a:t>Diagram review</a:t>
                      </a:r>
                      <a:endParaRPr lang="en-US" dirty="0"/>
                    </a:p>
                  </a:txBody>
                  <a:tcPr/>
                </a:tc>
                <a:tc>
                  <a:txBody>
                    <a:bodyPr/>
                    <a:lstStyle/>
                    <a:p>
                      <a:r>
                        <a:rPr lang="en-US" dirty="0" smtClean="0"/>
                        <a:t>54 (48%)</a:t>
                      </a:r>
                      <a:endParaRPr lang="en-US" dirty="0"/>
                    </a:p>
                  </a:txBody>
                  <a:tcPr/>
                </a:tc>
                <a:tc>
                  <a:txBody>
                    <a:bodyPr/>
                    <a:lstStyle/>
                    <a:p>
                      <a:r>
                        <a:rPr lang="en-US" dirty="0" smtClean="0"/>
                        <a:t>59 (</a:t>
                      </a:r>
                      <a:r>
                        <a:rPr lang="en-US" dirty="0" smtClean="0">
                          <a:solidFill>
                            <a:srgbClr val="FF0000"/>
                          </a:solidFill>
                        </a:rPr>
                        <a:t>52%</a:t>
                      </a:r>
                      <a:r>
                        <a:rPr lang="en-US" dirty="0" smtClean="0"/>
                        <a:t>)</a:t>
                      </a:r>
                      <a:endParaRPr lang="en-US" dirty="0"/>
                    </a:p>
                  </a:txBody>
                  <a:tcPr/>
                </a:tc>
              </a:tr>
              <a:tr h="370840">
                <a:tc>
                  <a:txBody>
                    <a:bodyPr/>
                    <a:lstStyle/>
                    <a:p>
                      <a:r>
                        <a:rPr lang="en-US" dirty="0" smtClean="0"/>
                        <a:t>Paper review</a:t>
                      </a:r>
                      <a:endParaRPr lang="en-US" dirty="0"/>
                    </a:p>
                  </a:txBody>
                  <a:tcPr/>
                </a:tc>
                <a:tc>
                  <a:txBody>
                    <a:bodyPr/>
                    <a:lstStyle/>
                    <a:p>
                      <a:r>
                        <a:rPr lang="en-US" dirty="0" smtClean="0"/>
                        <a:t>13 (30%)</a:t>
                      </a:r>
                      <a:endParaRPr lang="en-US" dirty="0"/>
                    </a:p>
                  </a:txBody>
                  <a:tcPr/>
                </a:tc>
                <a:tc>
                  <a:txBody>
                    <a:bodyPr/>
                    <a:lstStyle/>
                    <a:p>
                      <a:r>
                        <a:rPr lang="en-US" dirty="0" smtClean="0"/>
                        <a:t>30</a:t>
                      </a:r>
                      <a:r>
                        <a:rPr lang="en-US" baseline="0" dirty="0" smtClean="0"/>
                        <a:t> (</a:t>
                      </a:r>
                      <a:r>
                        <a:rPr lang="en-US" baseline="0" dirty="0" smtClean="0">
                          <a:solidFill>
                            <a:srgbClr val="FF0000"/>
                          </a:solidFill>
                        </a:rPr>
                        <a:t>70%</a:t>
                      </a:r>
                      <a:r>
                        <a:rPr lang="en-US" baseline="0" dirty="0" smtClean="0"/>
                        <a:t>)</a:t>
                      </a:r>
                      <a:endParaRPr lang="en-US" dirty="0"/>
                    </a:p>
                  </a:txBody>
                  <a:tcPr/>
                </a:tc>
              </a:tr>
            </a:tbl>
          </a:graphicData>
        </a:graphic>
      </p:graphicFrame>
      <p:sp>
        <p:nvSpPr>
          <p:cNvPr id="5" name="TextBox 4"/>
          <p:cNvSpPr txBox="1"/>
          <p:nvPr/>
        </p:nvSpPr>
        <p:spPr>
          <a:xfrm>
            <a:off x="0" y="1253555"/>
            <a:ext cx="8931822"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Student Response to Scaffolding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Why are reviewers disagreeing?</a:t>
            </a:r>
            <a:r>
              <a:rPr lang="en-US" sz="3200" dirty="0"/>
              <a:t> </a:t>
            </a:r>
            <a:endParaRPr lang="en-US" sz="3200" dirty="0" smtClean="0"/>
          </a:p>
          <a:p>
            <a:pPr marL="971550" lvl="1" indent="-514350">
              <a:buFont typeface="Arial" panose="020B0604020202020204" pitchFamily="34" charset="0"/>
              <a:buChar char="•"/>
            </a:pPr>
            <a:r>
              <a:rPr lang="en-US" sz="2800" dirty="0" smtClean="0"/>
              <a:t>No correlation with true </a:t>
            </a:r>
            <a:r>
              <a:rPr lang="en-US" sz="2800" dirty="0"/>
              <a:t>localization </a:t>
            </a:r>
            <a:r>
              <a:rPr lang="en-US" sz="2800" dirty="0" smtClean="0"/>
              <a:t>ratio</a:t>
            </a:r>
            <a:endParaRPr lang="en-US" sz="3200" dirty="0"/>
          </a:p>
        </p:txBody>
      </p:sp>
    </p:spTree>
    <p:extLst>
      <p:ext uri="{BB962C8B-B14F-4D97-AF65-F5344CB8AC3E}">
        <p14:creationId xmlns:p14="http://schemas.microsoft.com/office/powerpoint/2010/main" xmlns="" val="247217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274638"/>
            <a:ext cx="9014604" cy="1143000"/>
          </a:xfrm>
        </p:spPr>
        <p:txBody>
          <a:bodyPr>
            <a:noAutofit/>
          </a:bodyPr>
          <a:lstStyle/>
          <a:p>
            <a:r>
              <a:rPr lang="en-US" dirty="0" smtClean="0"/>
              <a:t>A Deeper Look: Student 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76941103"/>
              </p:ext>
            </p:extLst>
          </p:nvPr>
        </p:nvGraphicFramePr>
        <p:xfrm>
          <a:off x="847883" y="1595190"/>
          <a:ext cx="6984901" cy="2444232"/>
        </p:xfrm>
        <a:graphic>
          <a:graphicData uri="http://schemas.openxmlformats.org/drawingml/2006/table">
            <a:tbl>
              <a:tblPr firstRow="1" bandRow="1">
                <a:tableStyleId>{5C22544A-7EE6-4342-B048-85BDC9FD1C3A}</a:tableStyleId>
              </a:tblPr>
              <a:tblGrid>
                <a:gridCol w="3578735"/>
                <a:gridCol w="1637751"/>
                <a:gridCol w="1768415"/>
              </a:tblGrid>
              <a:tr h="620566">
                <a:tc>
                  <a:txBody>
                    <a:bodyPr/>
                    <a:lstStyle/>
                    <a:p>
                      <a:endParaRPr lang="en-US" dirty="0"/>
                    </a:p>
                  </a:txBody>
                  <a:tcPr/>
                </a:tc>
                <a:tc gridSpan="2">
                  <a:txBody>
                    <a:bodyPr/>
                    <a:lstStyle/>
                    <a:p>
                      <a:pPr algn="ctr"/>
                      <a:r>
                        <a:rPr lang="en-US" b="1" dirty="0" smtClean="0"/>
                        <a:t># and % </a:t>
                      </a:r>
                      <a:r>
                        <a:rPr lang="en-US" b="1" baseline="0" dirty="0" smtClean="0"/>
                        <a:t>of comments </a:t>
                      </a:r>
                    </a:p>
                    <a:p>
                      <a:pPr algn="ctr"/>
                      <a:r>
                        <a:rPr lang="en-US" b="1" baseline="0" dirty="0" smtClean="0"/>
                        <a:t>(diagram reviews)</a:t>
                      </a:r>
                      <a:endParaRPr lang="en-US" b="1" dirty="0"/>
                    </a:p>
                  </a:txBody>
                  <a:tcPr/>
                </a:tc>
                <a:tc hMerge="1">
                  <a:txBody>
                    <a:bodyPr/>
                    <a:lstStyle/>
                    <a:p>
                      <a:endParaRPr lang="en-US" dirty="0"/>
                    </a:p>
                  </a:txBody>
                  <a:tcPr/>
                </a:tc>
              </a:tr>
              <a:tr h="451038">
                <a:tc>
                  <a:txBody>
                    <a:bodyPr/>
                    <a:lstStyle/>
                    <a:p>
                      <a:r>
                        <a:rPr lang="en-US" b="1" dirty="0" smtClean="0"/>
                        <a:t>NOT Localized → Localized</a:t>
                      </a:r>
                      <a:endParaRPr lang="en-US" b="1" dirty="0"/>
                    </a:p>
                  </a:txBody>
                  <a:tcPr/>
                </a:tc>
                <a:tc>
                  <a:txBody>
                    <a:bodyPr/>
                    <a:lstStyle/>
                    <a:p>
                      <a:r>
                        <a:rPr lang="en-US" b="1" dirty="0" smtClean="0">
                          <a:solidFill>
                            <a:srgbClr val="00B050"/>
                          </a:solidFill>
                        </a:rPr>
                        <a:t>26</a:t>
                      </a:r>
                      <a:endParaRPr lang="en-US" b="1" dirty="0">
                        <a:solidFill>
                          <a:srgbClr val="00B050"/>
                        </a:solidFill>
                      </a:endParaRPr>
                    </a:p>
                  </a:txBody>
                  <a:tcPr/>
                </a:tc>
                <a:tc>
                  <a:txBody>
                    <a:bodyPr/>
                    <a:lstStyle/>
                    <a:p>
                      <a:r>
                        <a:rPr lang="en-US" b="1" dirty="0" smtClean="0">
                          <a:solidFill>
                            <a:srgbClr val="00B050"/>
                          </a:solidFill>
                        </a:rPr>
                        <a:t>30.2%</a:t>
                      </a:r>
                      <a:endParaRPr lang="en-US" b="1" dirty="0">
                        <a:solidFill>
                          <a:srgbClr val="00B05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Localized → Localized</a:t>
                      </a:r>
                    </a:p>
                  </a:txBody>
                  <a:tcPr/>
                </a:tc>
                <a:tc>
                  <a:txBody>
                    <a:bodyPr/>
                    <a:lstStyle/>
                    <a:p>
                      <a:r>
                        <a:rPr lang="en-US" b="1" dirty="0" smtClean="0">
                          <a:solidFill>
                            <a:schemeClr val="tx1"/>
                          </a:solidFill>
                        </a:rPr>
                        <a:t>26</a:t>
                      </a:r>
                      <a:endParaRPr lang="en-US" b="1" dirty="0">
                        <a:solidFill>
                          <a:schemeClr val="tx1"/>
                        </a:solidFill>
                      </a:endParaRPr>
                    </a:p>
                  </a:txBody>
                  <a:tcPr/>
                </a:tc>
                <a:tc>
                  <a:txBody>
                    <a:bodyPr/>
                    <a:lstStyle/>
                    <a:p>
                      <a:r>
                        <a:rPr lang="en-US" b="1" dirty="0" smtClean="0">
                          <a:solidFill>
                            <a:schemeClr val="tx1"/>
                          </a:solidFill>
                        </a:rPr>
                        <a:t>30.2%</a:t>
                      </a:r>
                      <a:endParaRPr lang="en-US" b="1" dirty="0">
                        <a:solidFill>
                          <a:schemeClr val="tx1"/>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 Localized → NOT Localized</a:t>
                      </a:r>
                    </a:p>
                  </a:txBody>
                  <a:tcPr/>
                </a:tc>
                <a:tc>
                  <a:txBody>
                    <a:bodyPr/>
                    <a:lstStyle/>
                    <a:p>
                      <a:r>
                        <a:rPr lang="en-US" b="1" dirty="0" smtClean="0">
                          <a:solidFill>
                            <a:srgbClr val="FF0000"/>
                          </a:solidFill>
                        </a:rPr>
                        <a:t>33</a:t>
                      </a:r>
                      <a:endParaRPr lang="en-US" b="1" dirty="0">
                        <a:solidFill>
                          <a:srgbClr val="FF0000"/>
                        </a:solidFill>
                      </a:endParaRPr>
                    </a:p>
                  </a:txBody>
                  <a:tcPr/>
                </a:tc>
                <a:tc>
                  <a:txBody>
                    <a:bodyPr/>
                    <a:lstStyle/>
                    <a:p>
                      <a:r>
                        <a:rPr lang="en-US" b="1" dirty="0" smtClean="0">
                          <a:solidFill>
                            <a:srgbClr val="FF0000"/>
                          </a:solidFill>
                        </a:rPr>
                        <a:t>38.4%</a:t>
                      </a:r>
                      <a:endParaRPr lang="en-US" b="1" dirty="0">
                        <a:solidFill>
                          <a:srgbClr val="FF000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Localized → NOT Localized</a:t>
                      </a:r>
                    </a:p>
                  </a:txBody>
                  <a:tcPr/>
                </a:tc>
                <a:tc>
                  <a:txBody>
                    <a:bodyPr/>
                    <a:lstStyle/>
                    <a:p>
                      <a:r>
                        <a:rPr lang="en-US" dirty="0" smtClean="0"/>
                        <a:t>1</a:t>
                      </a:r>
                      <a:endParaRPr lang="en-US" dirty="0"/>
                    </a:p>
                  </a:txBody>
                  <a:tcPr/>
                </a:tc>
                <a:tc>
                  <a:txBody>
                    <a:bodyPr/>
                    <a:lstStyle/>
                    <a:p>
                      <a:r>
                        <a:rPr lang="en-US" dirty="0" smtClean="0"/>
                        <a:t>1.2%</a:t>
                      </a:r>
                      <a:endParaRPr lang="en-US" dirty="0"/>
                    </a:p>
                  </a:txBody>
                  <a:tcPr/>
                </a:tc>
              </a:tr>
            </a:tbl>
          </a:graphicData>
        </a:graphic>
      </p:graphicFrame>
      <p:sp>
        <p:nvSpPr>
          <p:cNvPr id="3" name="Rectangle 2"/>
          <p:cNvSpPr/>
          <p:nvPr/>
        </p:nvSpPr>
        <p:spPr>
          <a:xfrm>
            <a:off x="0" y="4375387"/>
            <a:ext cx="9144000" cy="2185214"/>
          </a:xfrm>
          <a:prstGeom prst="rect">
            <a:avLst/>
          </a:prstGeom>
        </p:spPr>
        <p:txBody>
          <a:bodyPr wrap="square">
            <a:spAutoFit/>
          </a:bodyPr>
          <a:lstStyle/>
          <a:p>
            <a:pPr marL="285750" indent="-285750">
              <a:buFont typeface="Arial" panose="020B0604020202020204" pitchFamily="34" charset="0"/>
              <a:buChar char="•"/>
            </a:pPr>
            <a:r>
              <a:rPr lang="en-US" sz="3200" dirty="0" smtClean="0"/>
              <a:t>Comment </a:t>
            </a:r>
            <a:r>
              <a:rPr lang="en-US" sz="3200" dirty="0"/>
              <a:t>localization is either </a:t>
            </a:r>
            <a:r>
              <a:rPr lang="en-US" sz="3200" b="1" dirty="0">
                <a:solidFill>
                  <a:srgbClr val="00B050"/>
                </a:solidFill>
              </a:rPr>
              <a:t>improved</a:t>
            </a:r>
            <a:r>
              <a:rPr lang="en-US" sz="3200" dirty="0"/>
              <a:t> or </a:t>
            </a:r>
            <a:r>
              <a:rPr lang="en-US" sz="3200" b="1" dirty="0">
                <a:solidFill>
                  <a:srgbClr val="FF0000"/>
                </a:solidFill>
              </a:rPr>
              <a:t>remains the same </a:t>
            </a:r>
            <a:r>
              <a:rPr lang="en-US" sz="3200" dirty="0"/>
              <a:t>after </a:t>
            </a:r>
            <a:r>
              <a:rPr lang="en-US" sz="3200" dirty="0" smtClean="0"/>
              <a:t>scaffolding</a:t>
            </a:r>
          </a:p>
          <a:p>
            <a:pPr marL="742950" lvl="1" indent="-285750">
              <a:buFont typeface="Arial" panose="020B0604020202020204" pitchFamily="34" charset="0"/>
              <a:buChar char="•"/>
            </a:pPr>
            <a:r>
              <a:rPr lang="en-US" sz="2400" dirty="0" smtClean="0"/>
              <a:t>Localization </a:t>
            </a:r>
            <a:r>
              <a:rPr lang="en-US" sz="2400" dirty="0"/>
              <a:t>revision continues after scaffolding is removed </a:t>
            </a:r>
            <a:endParaRPr lang="en-US" sz="2400" dirty="0" smtClean="0"/>
          </a:p>
          <a:p>
            <a:pPr marL="742950" lvl="1" indent="-285750">
              <a:buFont typeface="Arial" panose="020B0604020202020204" pitchFamily="34" charset="0"/>
              <a:buChar char="•"/>
            </a:pPr>
            <a:r>
              <a:rPr lang="en-US" sz="2400" dirty="0" smtClean="0"/>
              <a:t>Replication in college psychology and 2 high school math corpora </a:t>
            </a:r>
          </a:p>
          <a:p>
            <a:pPr lvl="1"/>
            <a:r>
              <a:rPr lang="en-US" sz="2400" dirty="0"/>
              <a:t>	</a:t>
            </a:r>
            <a:endParaRPr lang="en-US" sz="2400" dirty="0" smtClean="0"/>
          </a:p>
        </p:txBody>
      </p:sp>
    </p:spTree>
    <p:extLst>
      <p:ext uri="{BB962C8B-B14F-4D97-AF65-F5344CB8AC3E}">
        <p14:creationId xmlns:p14="http://schemas.microsoft.com/office/powerpoint/2010/main" xmlns="" val="13206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a:xfrm>
            <a:off x="457199" y="1600200"/>
            <a:ext cx="8500533" cy="4525963"/>
          </a:xfrm>
        </p:spPr>
        <p:txBody>
          <a:bodyPr>
            <a:normAutofit/>
          </a:bodyPr>
          <a:lstStyle/>
          <a:p>
            <a:pPr marL="514350" indent="-514350"/>
            <a:r>
              <a:rPr lang="en-US" dirty="0" smtClean="0"/>
              <a:t>Automatic Writing Assessment</a:t>
            </a:r>
          </a:p>
          <a:p>
            <a:pPr marL="971550" lvl="1" indent="-514350"/>
            <a:r>
              <a:rPr lang="en-US" dirty="0" smtClean="0"/>
              <a:t>Co-PIs: Rip </a:t>
            </a:r>
            <a:r>
              <a:rPr lang="en-US" dirty="0" err="1" smtClean="0"/>
              <a:t>Correnti</a:t>
            </a:r>
            <a:r>
              <a:rPr lang="en-US" dirty="0" smtClean="0"/>
              <a:t>, Lindsay Clare </a:t>
            </a:r>
            <a:r>
              <a:rPr lang="en-US" dirty="0" err="1" smtClean="0"/>
              <a:t>Matsumara</a:t>
            </a:r>
            <a:endParaRPr lang="en-US" dirty="0" smtClean="0"/>
          </a:p>
          <a:p>
            <a:pPr marL="971550" lvl="1" indent="-514350"/>
            <a:endParaRPr lang="en-US" dirty="0" smtClean="0"/>
          </a:p>
          <a:p>
            <a:pPr marL="514350" indent="-514350"/>
            <a:r>
              <a:rPr lang="en-US" dirty="0" smtClean="0"/>
              <a:t>Peer Review of Writing</a:t>
            </a:r>
          </a:p>
          <a:p>
            <a:pPr marL="971550" lvl="1" indent="-514350"/>
            <a:r>
              <a:rPr lang="en-US" dirty="0" smtClean="0"/>
              <a:t>Co-PIs: Kevin Ashley, Amanda Godley, Chris </a:t>
            </a:r>
            <a:r>
              <a:rPr lang="en-US" dirty="0" err="1" smtClean="0"/>
              <a:t>Schunn</a:t>
            </a:r>
            <a:endParaRPr lang="en-US" dirty="0" smtClean="0"/>
          </a:p>
          <a:p>
            <a:pPr marL="971550" lvl="1" indent="-514350"/>
            <a:endParaRPr lang="en-US" dirty="0" smtClean="0"/>
          </a:p>
          <a:p>
            <a:pPr marL="514350" indent="-514350"/>
            <a:r>
              <a:rPr lang="en-US" b="1" dirty="0" smtClean="0"/>
              <a:t>Summarizing Student Generated Reflections</a:t>
            </a:r>
          </a:p>
          <a:p>
            <a:pPr marL="971550" lvl="1" indent="-514350"/>
            <a:r>
              <a:rPr lang="en-US" b="1" dirty="0" smtClean="0"/>
              <a:t>Co-PIs: </a:t>
            </a:r>
            <a:r>
              <a:rPr lang="en-US" b="1" dirty="0" err="1" smtClean="0"/>
              <a:t>Muhsin</a:t>
            </a:r>
            <a:r>
              <a:rPr lang="en-US" b="1" dirty="0" smtClean="0"/>
              <a:t> </a:t>
            </a:r>
            <a:r>
              <a:rPr lang="en-US" b="1" dirty="0" err="1" smtClean="0"/>
              <a:t>Meneske</a:t>
            </a:r>
            <a:r>
              <a:rPr lang="en-US" b="1" dirty="0" smtClean="0"/>
              <a:t>, </a:t>
            </a:r>
            <a:r>
              <a:rPr lang="en-US" b="1" dirty="0" err="1" smtClean="0"/>
              <a:t>Jingtao</a:t>
            </a:r>
            <a:r>
              <a:rPr lang="en-US" b="1" dirty="0" smtClean="0"/>
              <a:t> Wang</a:t>
            </a:r>
            <a:endParaRPr lang="en-US" b="1"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39</a:t>
            </a:fld>
            <a:endParaRPr lang="en-US"/>
          </a:p>
        </p:txBody>
      </p:sp>
    </p:spTree>
    <p:extLst>
      <p:ext uri="{BB962C8B-B14F-4D97-AF65-F5344CB8AC3E}">
        <p14:creationId xmlns:p14="http://schemas.microsoft.com/office/powerpoint/2010/main" xmlns="" val="1215129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xmlns="" val="206720247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(Summarize) Student Reflections?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Student reflections have been shown to improve both </a:t>
            </a:r>
            <a:r>
              <a:rPr lang="en-US" i="1" dirty="0" smtClean="0"/>
              <a:t>learning</a:t>
            </a:r>
            <a:r>
              <a:rPr lang="en-US" dirty="0" smtClean="0"/>
              <a:t> and </a:t>
            </a:r>
            <a:r>
              <a:rPr lang="en-US" i="1" dirty="0" smtClean="0"/>
              <a:t>teaching</a:t>
            </a:r>
          </a:p>
          <a:p>
            <a:endParaRPr lang="en-US" dirty="0" smtClean="0"/>
          </a:p>
          <a:p>
            <a:r>
              <a:rPr lang="en-US" dirty="0" smtClean="0"/>
              <a:t>In large lecture classes (e.g. undergraduate STEM), it is hard for teachers to read all the reflections</a:t>
            </a:r>
          </a:p>
          <a:p>
            <a:pPr lvl="1"/>
            <a:r>
              <a:rPr lang="en-US" dirty="0" smtClean="0"/>
              <a:t>Same problem for MOOCs</a:t>
            </a:r>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xmlns="" val="1150953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t>S1: Graphs of attraction/repulsive &amp; </a:t>
            </a:r>
            <a:r>
              <a:rPr lang="en-US" altLang="zh-CN" sz="1600" i="1" dirty="0" err="1" smtClean="0"/>
              <a:t>interatomic</a:t>
            </a:r>
            <a:r>
              <a:rPr lang="en-US" altLang="zh-CN" sz="1600" i="1" dirty="0" smtClean="0"/>
              <a:t> separation</a:t>
            </a:r>
          </a:p>
          <a:p>
            <a:pPr>
              <a:buNone/>
            </a:pPr>
            <a:r>
              <a:rPr lang="en-US" altLang="zh-CN" sz="1600" i="1" dirty="0" smtClean="0"/>
              <a:t>S2: Property related to bond strength</a:t>
            </a:r>
          </a:p>
          <a:p>
            <a:pPr>
              <a:buNone/>
            </a:pPr>
            <a:r>
              <a:rPr lang="en-US" altLang="zh-CN" sz="1600" i="1" dirty="0" smtClean="0"/>
              <a:t>S3: The activity was difficult to comprehend as the text </a:t>
            </a:r>
            <a:r>
              <a:rPr lang="en-US" altLang="zh-CN" sz="1600" i="1" dirty="0" err="1" smtClean="0"/>
              <a:t>fuzzing</a:t>
            </a:r>
            <a:r>
              <a:rPr lang="en-US" altLang="zh-CN" sz="1600" i="1" dirty="0" smtClean="0"/>
              <a:t> and difficult to </a:t>
            </a:r>
          </a:p>
          <a:p>
            <a:pPr>
              <a:buNone/>
            </a:pPr>
            <a:r>
              <a:rPr lang="en-US" altLang="zh-CN" sz="1600" i="1" dirty="0" smtClean="0"/>
              <a:t>       read.</a:t>
            </a:r>
          </a:p>
          <a:p>
            <a:pPr>
              <a:buNone/>
            </a:pPr>
            <a:r>
              <a:rPr lang="en-US" altLang="zh-CN" sz="1600" i="1" dirty="0" smtClean="0"/>
              <a:t>S4: Equations with bond strength and Hooke's law</a:t>
            </a:r>
          </a:p>
          <a:p>
            <a:pPr>
              <a:buNone/>
            </a:pPr>
            <a:r>
              <a:rPr lang="en-US" altLang="zh-CN" sz="1600" i="1" dirty="0" smtClean="0"/>
              <a:t>S5: I didn't fully understand the concept of thermal expansion</a:t>
            </a:r>
          </a:p>
          <a:p>
            <a:pPr>
              <a:buNone/>
            </a:pPr>
            <a:r>
              <a:rPr lang="en-US" altLang="zh-CN" sz="1600" i="1" dirty="0" smtClean="0"/>
              <a:t>S6: The activity ( Part III)</a:t>
            </a:r>
          </a:p>
          <a:p>
            <a:pPr>
              <a:buNone/>
            </a:pPr>
            <a:r>
              <a:rPr lang="en-US" altLang="zh-CN" sz="1600" i="1" dirty="0" smtClean="0"/>
              <a:t>S7: Energy vs. distance between atoms graph and what it tells us</a:t>
            </a:r>
          </a:p>
          <a:p>
            <a:pPr>
              <a:buNone/>
            </a:pPr>
            <a:r>
              <a:rPr lang="en-US" altLang="zh-CN" sz="1600" i="1" dirty="0" smtClean="0"/>
              <a:t>S8: 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solidFill>
                  <a:srgbClr val="000000"/>
                </a:solidFill>
              </a:rPr>
              <a:t>S1: </a:t>
            </a:r>
            <a:r>
              <a:rPr lang="en-US" altLang="zh-CN" sz="1600" b="1" i="1" dirty="0" smtClean="0">
                <a:solidFill>
                  <a:srgbClr val="FF0000"/>
                </a:solidFill>
              </a:rPr>
              <a:t>Graphs of attraction/repulsive &amp; </a:t>
            </a:r>
            <a:r>
              <a:rPr lang="en-US" altLang="zh-CN" sz="1600" b="1" i="1" dirty="0" err="1" smtClean="0">
                <a:solidFill>
                  <a:srgbClr val="FF0000"/>
                </a:solidFill>
              </a:rPr>
              <a:t>interatomic</a:t>
            </a:r>
            <a:r>
              <a:rPr lang="en-US" altLang="zh-CN" sz="1600" b="1" i="1" dirty="0" smtClean="0">
                <a:solidFill>
                  <a:srgbClr val="FF0000"/>
                </a:solidFill>
              </a:rPr>
              <a:t> separation</a:t>
            </a:r>
          </a:p>
          <a:p>
            <a:pPr>
              <a:buNone/>
            </a:pPr>
            <a:r>
              <a:rPr lang="en-US" altLang="zh-CN" sz="1600" i="1" dirty="0" smtClean="0">
                <a:solidFill>
                  <a:srgbClr val="000000"/>
                </a:solidFill>
              </a:rPr>
              <a:t>S2: </a:t>
            </a:r>
            <a:r>
              <a:rPr lang="en-US" altLang="zh-CN" sz="1600" b="1" i="1" dirty="0" smtClean="0">
                <a:solidFill>
                  <a:srgbClr val="0000FF"/>
                </a:solidFill>
              </a:rPr>
              <a:t>Property related to bond strength</a:t>
            </a:r>
          </a:p>
          <a:p>
            <a:pPr>
              <a:buNone/>
            </a:pPr>
            <a:r>
              <a:rPr lang="en-US" altLang="zh-CN" sz="1600" i="1" dirty="0" smtClean="0">
                <a:solidFill>
                  <a:srgbClr val="000000"/>
                </a:solidFill>
              </a:rPr>
              <a:t>S3: The activity was difficult to comprehend as the text </a:t>
            </a:r>
            <a:r>
              <a:rPr lang="en-US" altLang="zh-CN" sz="1600" i="1" dirty="0" err="1" smtClean="0">
                <a:solidFill>
                  <a:srgbClr val="000000"/>
                </a:solidFill>
              </a:rPr>
              <a:t>fuzzing</a:t>
            </a:r>
            <a:r>
              <a:rPr lang="en-US" altLang="zh-CN" sz="1600" i="1" dirty="0" smtClean="0">
                <a:solidFill>
                  <a:srgbClr val="000000"/>
                </a:solidFill>
              </a:rPr>
              <a:t> and difficult to </a:t>
            </a:r>
          </a:p>
          <a:p>
            <a:pPr>
              <a:buNone/>
            </a:pPr>
            <a:r>
              <a:rPr lang="en-US" altLang="zh-CN" sz="1600" i="1" dirty="0" smtClean="0">
                <a:solidFill>
                  <a:srgbClr val="000000"/>
                </a:solidFill>
              </a:rPr>
              <a:t>       read.</a:t>
            </a:r>
          </a:p>
          <a:p>
            <a:pPr>
              <a:buNone/>
            </a:pPr>
            <a:r>
              <a:rPr lang="en-US" altLang="zh-CN" sz="1600" i="1" dirty="0" smtClean="0">
                <a:solidFill>
                  <a:srgbClr val="000000"/>
                </a:solidFill>
              </a:rPr>
              <a:t>S4: </a:t>
            </a:r>
            <a:r>
              <a:rPr lang="en-US" altLang="zh-CN" sz="1600" b="1" i="1" dirty="0" smtClean="0">
                <a:solidFill>
                  <a:srgbClr val="0000FF"/>
                </a:solidFill>
              </a:rPr>
              <a:t>Equations with bond strength and Hooke's law</a:t>
            </a:r>
          </a:p>
          <a:p>
            <a:pPr>
              <a:buNone/>
            </a:pPr>
            <a:r>
              <a:rPr lang="en-US" altLang="zh-CN" sz="1600" i="1" dirty="0" smtClean="0">
                <a:solidFill>
                  <a:srgbClr val="000000"/>
                </a:solidFill>
              </a:rPr>
              <a:t>S5: </a:t>
            </a:r>
            <a:r>
              <a:rPr lang="en-US" altLang="zh-CN" sz="1600" b="1" i="1" dirty="0" smtClean="0">
                <a:solidFill>
                  <a:srgbClr val="00B050"/>
                </a:solidFill>
              </a:rPr>
              <a:t>I didn't fully understand the concept of thermal expansion</a:t>
            </a:r>
          </a:p>
          <a:p>
            <a:pPr>
              <a:buNone/>
            </a:pPr>
            <a:r>
              <a:rPr lang="en-US" altLang="zh-CN" sz="1600" i="1" dirty="0" smtClean="0">
                <a:solidFill>
                  <a:srgbClr val="000000"/>
                </a:solidFill>
              </a:rPr>
              <a:t>S6: </a:t>
            </a:r>
            <a:r>
              <a:rPr lang="en-US" altLang="zh-CN" sz="1600" b="1" i="1" dirty="0" smtClean="0">
                <a:solidFill>
                  <a:schemeClr val="accent6"/>
                </a:solidFill>
              </a:rPr>
              <a:t>The activity ( Part III)</a:t>
            </a:r>
          </a:p>
          <a:p>
            <a:pPr>
              <a:buNone/>
            </a:pPr>
            <a:r>
              <a:rPr lang="en-US" altLang="zh-CN" sz="1600" i="1" dirty="0" smtClean="0">
                <a:solidFill>
                  <a:srgbClr val="000000"/>
                </a:solidFill>
              </a:rPr>
              <a:t>S7: Energy vs. distance between atoms graph and what it tells us</a:t>
            </a:r>
          </a:p>
          <a:p>
            <a:pPr>
              <a:buNone/>
            </a:pPr>
            <a:r>
              <a:rPr lang="en-US" altLang="zh-CN" sz="1600" i="1" dirty="0" smtClean="0">
                <a:solidFill>
                  <a:srgbClr val="000000"/>
                </a:solidFill>
              </a:rPr>
              <a:t>S8: </a:t>
            </a:r>
            <a:r>
              <a:rPr lang="en-US" altLang="zh-CN" sz="1600" b="1" i="1" dirty="0" smtClean="0">
                <a:solidFill>
                  <a:srgbClr val="FF0000"/>
                </a:solidFill>
              </a:rPr>
              <a:t>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a:p>
            <a:pPr>
              <a:buNone/>
            </a:pPr>
            <a:r>
              <a:rPr lang="en-US" altLang="zh-CN" sz="1800" b="1" dirty="0" smtClean="0">
                <a:cs typeface="Arial" charset="0"/>
              </a:rPr>
              <a:t>Summary created by the Teaching Assistant</a:t>
            </a:r>
          </a:p>
          <a:p>
            <a:pPr>
              <a:buNone/>
            </a:pPr>
            <a:r>
              <a:rPr lang="en-US" altLang="zh-CN" sz="1600" i="1" dirty="0" smtClean="0">
                <a:solidFill>
                  <a:srgbClr val="000000"/>
                </a:solidFill>
              </a:rPr>
              <a:t>1) </a:t>
            </a:r>
            <a:r>
              <a:rPr lang="en-US" altLang="zh-CN" sz="1600" b="1" i="1" dirty="0" smtClean="0">
                <a:solidFill>
                  <a:srgbClr val="FF0000"/>
                </a:solidFill>
              </a:rPr>
              <a:t>Graphs of attraction/repulsive &amp; atomic separation </a:t>
            </a:r>
            <a:r>
              <a:rPr lang="en-US" altLang="zh-CN" sz="1600" i="1" dirty="0" smtClean="0">
                <a:solidFill>
                  <a:srgbClr val="000000"/>
                </a:solidFill>
              </a:rPr>
              <a:t>[10*]</a:t>
            </a:r>
          </a:p>
          <a:p>
            <a:pPr>
              <a:buNone/>
            </a:pPr>
            <a:r>
              <a:rPr lang="en-US" altLang="zh-CN" sz="1600" i="1" dirty="0" smtClean="0">
                <a:solidFill>
                  <a:srgbClr val="000000"/>
                </a:solidFill>
              </a:rPr>
              <a:t>2) </a:t>
            </a:r>
            <a:r>
              <a:rPr lang="en-US" altLang="zh-CN" sz="1600" b="1" i="1" dirty="0" smtClean="0">
                <a:solidFill>
                  <a:srgbClr val="0000FF"/>
                </a:solidFill>
              </a:rPr>
              <a:t>Properties and equations with bond strength</a:t>
            </a:r>
            <a:r>
              <a:rPr lang="en-US" altLang="zh-CN" sz="1600" i="1" dirty="0" smtClean="0">
                <a:solidFill>
                  <a:srgbClr val="000000"/>
                </a:solidFill>
              </a:rPr>
              <a:t> [7]</a:t>
            </a:r>
          </a:p>
          <a:p>
            <a:pPr>
              <a:buNone/>
            </a:pPr>
            <a:r>
              <a:rPr lang="en-US" altLang="zh-CN" sz="1600" i="1" dirty="0" smtClean="0">
                <a:solidFill>
                  <a:srgbClr val="000000"/>
                </a:solidFill>
              </a:rPr>
              <a:t>3</a:t>
            </a:r>
            <a:r>
              <a:rPr lang="en-US" altLang="zh-CN" sz="1600" i="1" dirty="0" smtClean="0">
                <a:solidFill>
                  <a:srgbClr val="00B050"/>
                </a:solidFill>
              </a:rPr>
              <a:t>) </a:t>
            </a:r>
            <a:r>
              <a:rPr lang="en-US" altLang="zh-CN" sz="1600" b="1" i="1" dirty="0" smtClean="0">
                <a:solidFill>
                  <a:srgbClr val="00B050"/>
                </a:solidFill>
              </a:rPr>
              <a:t>Coefficient of thermal expansion</a:t>
            </a:r>
            <a:r>
              <a:rPr lang="en-US" altLang="zh-CN" sz="1600" b="1" i="1" dirty="0" smtClean="0">
                <a:solidFill>
                  <a:srgbClr val="000000"/>
                </a:solidFill>
              </a:rPr>
              <a:t> </a:t>
            </a:r>
            <a:r>
              <a:rPr lang="en-US" altLang="zh-CN" sz="1600" i="1" dirty="0" smtClean="0">
                <a:solidFill>
                  <a:srgbClr val="000000"/>
                </a:solidFill>
              </a:rPr>
              <a:t>[6]</a:t>
            </a:r>
          </a:p>
          <a:p>
            <a:pPr>
              <a:buNone/>
            </a:pPr>
            <a:r>
              <a:rPr lang="en-US" altLang="zh-CN" sz="1600" i="1" dirty="0" smtClean="0">
                <a:solidFill>
                  <a:srgbClr val="000000"/>
                </a:solidFill>
              </a:rPr>
              <a:t>4</a:t>
            </a:r>
            <a:r>
              <a:rPr lang="en-US" altLang="zh-CN" sz="1600" i="1" dirty="0" smtClean="0">
                <a:solidFill>
                  <a:srgbClr val="FFC000"/>
                </a:solidFill>
              </a:rPr>
              <a:t>) </a:t>
            </a:r>
            <a:r>
              <a:rPr lang="en-US" altLang="zh-CN" sz="1600" b="1" i="1" dirty="0" smtClean="0">
                <a:solidFill>
                  <a:schemeClr val="accent6"/>
                </a:solidFill>
              </a:rPr>
              <a:t>Activity part III </a:t>
            </a:r>
            <a:r>
              <a:rPr lang="en-US" altLang="zh-CN" sz="1600" i="1" dirty="0" smtClean="0">
                <a:solidFill>
                  <a:srgbClr val="000000"/>
                </a:solidFill>
              </a:rPr>
              <a:t>[4]</a:t>
            </a:r>
            <a:endParaRPr lang="en-US" altLang="zh-CN" sz="1400" i="1" dirty="0" smtClean="0">
              <a:solidFill>
                <a:srgbClr val="606060"/>
              </a:solidFill>
            </a:endParaRPr>
          </a:p>
          <a:p>
            <a:pPr>
              <a:buNone/>
            </a:pPr>
            <a:r>
              <a:rPr lang="en-US" altLang="zh-CN" sz="1400" i="1" dirty="0" smtClean="0"/>
              <a:t>* Numbers in brackets indicate the number of students who semantically mention each phrase (i.e., student coverage)</a:t>
            </a:r>
            <a:endParaRPr lang="en-US" altLang="zh-CN" sz="1050" i="1" dirty="0" smtClean="0"/>
          </a:p>
          <a:p>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638"/>
            <a:ext cx="9144000" cy="936324"/>
          </a:xfrm>
        </p:spPr>
        <p:txBody>
          <a:bodyPr>
            <a:noAutofit/>
          </a:bodyPr>
          <a:lstStyle/>
          <a:p>
            <a:r>
              <a:rPr lang="en-US" sz="3600" dirty="0" smtClean="0"/>
              <a:t>Enhancing Large Classroom Instructor-Student Interactions via Summarization</a:t>
            </a:r>
            <a:endParaRPr lang="en-US" sz="3600" dirty="0"/>
          </a:p>
        </p:txBody>
      </p:sp>
      <p:sp>
        <p:nvSpPr>
          <p:cNvPr id="3" name="Content Placeholder 2"/>
          <p:cNvSpPr>
            <a:spLocks noGrp="1"/>
          </p:cNvSpPr>
          <p:nvPr>
            <p:ph idx="1"/>
          </p:nvPr>
        </p:nvSpPr>
        <p:spPr>
          <a:xfrm>
            <a:off x="0" y="1392195"/>
            <a:ext cx="9144000" cy="5145388"/>
          </a:xfrm>
        </p:spPr>
        <p:txBody>
          <a:bodyPr>
            <a:normAutofit/>
          </a:bodyPr>
          <a:lstStyle/>
          <a:p>
            <a:r>
              <a:rPr lang="en-US" dirty="0" err="1" smtClean="0"/>
              <a:t>CourseMIRROR</a:t>
            </a:r>
            <a:r>
              <a:rPr lang="en-US" dirty="0" smtClean="0"/>
              <a:t>: A mobile app for collecting and browsing student reflections</a:t>
            </a:r>
          </a:p>
          <a:p>
            <a:pPr lvl="1"/>
            <a:r>
              <a:rPr lang="en-US" dirty="0" smtClean="0"/>
              <a:t>[Fan, </a:t>
            </a:r>
            <a:r>
              <a:rPr lang="en-US" dirty="0" err="1" smtClean="0"/>
              <a:t>Luo</a:t>
            </a:r>
            <a:r>
              <a:rPr lang="en-US" dirty="0" smtClean="0"/>
              <a:t>, </a:t>
            </a:r>
            <a:r>
              <a:rPr lang="en-US" dirty="0" err="1" smtClean="0"/>
              <a:t>Menekse</a:t>
            </a:r>
            <a:r>
              <a:rPr lang="en-US" dirty="0" smtClean="0"/>
              <a:t>, </a:t>
            </a:r>
            <a:r>
              <a:rPr lang="en-US" dirty="0" err="1" smtClean="0"/>
              <a:t>Litman</a:t>
            </a:r>
            <a:r>
              <a:rPr lang="en-US" dirty="0" smtClean="0"/>
              <a:t>, &amp; Wang, 2015] </a:t>
            </a:r>
          </a:p>
          <a:p>
            <a:pPr lvl="1"/>
            <a:r>
              <a:rPr lang="en-US" dirty="0" smtClean="0"/>
              <a:t>[</a:t>
            </a:r>
            <a:r>
              <a:rPr lang="en-US" dirty="0" err="1" smtClean="0"/>
              <a:t>Luo</a:t>
            </a:r>
            <a:r>
              <a:rPr lang="en-US" dirty="0" smtClean="0"/>
              <a:t>, Fan, </a:t>
            </a:r>
            <a:r>
              <a:rPr lang="en-US" dirty="0" err="1" smtClean="0"/>
              <a:t>Menekse</a:t>
            </a:r>
            <a:r>
              <a:rPr lang="en-US" dirty="0" smtClean="0"/>
              <a:t>, Wang, &amp; </a:t>
            </a:r>
            <a:r>
              <a:rPr lang="en-US" dirty="0" err="1" smtClean="0"/>
              <a:t>Litman</a:t>
            </a:r>
            <a:r>
              <a:rPr lang="en-US" dirty="0" smtClean="0"/>
              <a:t>, 2015] </a:t>
            </a:r>
          </a:p>
          <a:p>
            <a:pPr lvl="1"/>
            <a:endParaRPr lang="en-US" dirty="0" smtClean="0"/>
          </a:p>
          <a:p>
            <a:r>
              <a:rPr lang="en-US" dirty="0" smtClean="0"/>
              <a:t>A phrase-based approach to extractive summarization of student-generated content</a:t>
            </a:r>
          </a:p>
          <a:p>
            <a:pPr lvl="1"/>
            <a:r>
              <a:rPr lang="en-US" dirty="0" smtClean="0"/>
              <a:t>[</a:t>
            </a:r>
            <a:r>
              <a:rPr lang="en-US" dirty="0" err="1" smtClean="0"/>
              <a:t>Luo</a:t>
            </a:r>
            <a:r>
              <a:rPr lang="en-US" dirty="0" smtClean="0"/>
              <a:t> &amp; </a:t>
            </a:r>
            <a:r>
              <a:rPr lang="en-US" dirty="0" err="1" smtClean="0"/>
              <a:t>Litman</a:t>
            </a:r>
            <a:r>
              <a:rPr lang="en-US" dirty="0" smtClean="0"/>
              <a:t>, 2015]</a:t>
            </a:r>
          </a:p>
        </p:txBody>
      </p:sp>
      <p:sp>
        <p:nvSpPr>
          <p:cNvPr id="4" name="Slide Number Placeholder 3"/>
          <p:cNvSpPr>
            <a:spLocks noGrp="1"/>
          </p:cNvSpPr>
          <p:nvPr>
            <p:ph type="sldNum" sz="quarter" idx="12"/>
          </p:nvPr>
        </p:nvSpPr>
        <p:spPr/>
        <p:txBody>
          <a:bodyPr/>
          <a:lstStyle/>
          <a:p>
            <a:fld id="{ABBCCE4D-56E5-5249-B9AC-C5D511F41D9E}" type="slidenum">
              <a:rPr lang="en-US" smtClean="0"/>
              <a:pPr/>
              <a:t>43</a:t>
            </a:fld>
            <a:endParaRPr lang="en-US"/>
          </a:p>
        </p:txBody>
      </p:sp>
    </p:spTree>
    <p:extLst>
      <p:ext uri="{BB962C8B-B14F-4D97-AF65-F5344CB8AC3E}">
        <p14:creationId xmlns:p14="http://schemas.microsoft.com/office/powerpoint/2010/main" xmlns="" val="844451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4358" cy="1143000"/>
          </a:xfrm>
        </p:spPr>
        <p:txBody>
          <a:bodyPr>
            <a:normAutofit fontScale="90000"/>
          </a:bodyPr>
          <a:lstStyle/>
          <a:p>
            <a:r>
              <a:rPr lang="en-US" dirty="0" smtClean="0"/>
              <a:t>Challenges for (Extractive) Summarization</a:t>
            </a:r>
            <a:endParaRPr lang="en-US" dirty="0"/>
          </a:p>
        </p:txBody>
      </p:sp>
      <p:sp>
        <p:nvSpPr>
          <p:cNvPr id="3" name="Content Placeholder 2"/>
          <p:cNvSpPr>
            <a:spLocks noGrp="1"/>
          </p:cNvSpPr>
          <p:nvPr>
            <p:ph idx="1"/>
          </p:nvPr>
        </p:nvSpPr>
        <p:spPr>
          <a:xfrm>
            <a:off x="170915" y="1600200"/>
            <a:ext cx="8853443" cy="4525963"/>
          </a:xfrm>
        </p:spPr>
        <p:txBody>
          <a:bodyPr>
            <a:normAutofit/>
          </a:bodyPr>
          <a:lstStyle/>
          <a:p>
            <a:pPr lvl="1" indent="-742950" algn="just">
              <a:buFont typeface="+mj-lt"/>
              <a:buAutoNum type="arabicPeriod"/>
            </a:pPr>
            <a:r>
              <a:rPr lang="en-US" altLang="zh-CN" dirty="0" smtClean="0"/>
              <a:t>Student reflections range from single words to multiple sentences</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Concepts (represented as phrases in the reflections) that are semantically mentioned by more students are more important to summarize</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Deployment on mobile app</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Summarization</a:t>
            </a:r>
            <a:endParaRPr lang="en-US" dirty="0"/>
          </a:p>
        </p:txBody>
      </p:sp>
      <p:sp>
        <p:nvSpPr>
          <p:cNvPr id="3" name="Content Placeholder 2"/>
          <p:cNvSpPr>
            <a:spLocks noGrp="1"/>
          </p:cNvSpPr>
          <p:nvPr>
            <p:ph idx="1"/>
          </p:nvPr>
        </p:nvSpPr>
        <p:spPr>
          <a:xfrm>
            <a:off x="180303" y="1417638"/>
            <a:ext cx="8796271" cy="5202103"/>
          </a:xfrm>
        </p:spPr>
        <p:txBody>
          <a:bodyPr>
            <a:normAutofit/>
          </a:bodyPr>
          <a:lstStyle/>
          <a:p>
            <a:r>
              <a:rPr lang="en-US" dirty="0" smtClean="0"/>
              <a:t>Stage 1: Candidate Phrase Extraction</a:t>
            </a:r>
          </a:p>
          <a:p>
            <a:pPr lvl="1"/>
            <a:r>
              <a:rPr lang="en-US" dirty="0" smtClean="0"/>
              <a:t>Noun phrases (with filtering</a:t>
            </a:r>
            <a:r>
              <a:rPr lang="en-US" dirty="0" smtClean="0"/>
              <a:t>)</a:t>
            </a:r>
          </a:p>
          <a:p>
            <a:pPr lvl="1"/>
            <a:endParaRPr lang="en-US" dirty="0" smtClean="0"/>
          </a:p>
          <a:p>
            <a:r>
              <a:rPr lang="en-US" dirty="0" smtClean="0"/>
              <a:t>Stage 2: Phrase Clustering</a:t>
            </a:r>
          </a:p>
          <a:p>
            <a:pPr lvl="1"/>
            <a:r>
              <a:rPr lang="en-US" dirty="0" smtClean="0"/>
              <a:t>Estimate student coverage with semantic </a:t>
            </a:r>
            <a:r>
              <a:rPr lang="en-US" dirty="0" smtClean="0"/>
              <a:t>similarity</a:t>
            </a:r>
          </a:p>
          <a:p>
            <a:pPr lvl="1"/>
            <a:endParaRPr lang="en-US" dirty="0" smtClean="0"/>
          </a:p>
          <a:p>
            <a:r>
              <a:rPr lang="en-US" dirty="0" smtClean="0"/>
              <a:t>Stage </a:t>
            </a:r>
            <a:r>
              <a:rPr lang="en-US" dirty="0" smtClean="0"/>
              <a:t>3: Phrase Ranking</a:t>
            </a:r>
          </a:p>
          <a:p>
            <a:pPr lvl="1"/>
            <a:r>
              <a:rPr lang="en-US" dirty="0" smtClean="0"/>
              <a:t>Rank clusters by student coverage</a:t>
            </a:r>
          </a:p>
          <a:p>
            <a:pPr lvl="1"/>
            <a:r>
              <a:rPr lang="en-US" dirty="0" smtClean="0"/>
              <a:t>Select one phrase per cluster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102550" y="1600200"/>
            <a:ext cx="9041450" cy="4525963"/>
          </a:xfrm>
        </p:spPr>
        <p:txBody>
          <a:bodyPr/>
          <a:lstStyle/>
          <a:p>
            <a:pPr algn="just">
              <a:buNone/>
            </a:pPr>
            <a:r>
              <a:rPr lang="en-US" altLang="zh-CN" sz="2800" dirty="0" smtClean="0"/>
              <a:t>An Introduction to Materials Science and Engineering Class</a:t>
            </a:r>
          </a:p>
          <a:p>
            <a:pPr marL="713232" indent="-713232">
              <a:buFont typeface="Arial" panose="020B0604020202020204" pitchFamily="34" charset="0"/>
              <a:buChar char="•"/>
            </a:pPr>
            <a:r>
              <a:rPr lang="en-US" altLang="zh-CN" sz="2800" dirty="0" smtClean="0"/>
              <a:t>53 undergraduates generated reflections via paper</a:t>
            </a:r>
          </a:p>
          <a:p>
            <a:pPr marL="713232" indent="-713232">
              <a:buFont typeface="Arial" panose="020B0604020202020204" pitchFamily="34" charset="0"/>
              <a:buChar char="•"/>
            </a:pPr>
            <a:r>
              <a:rPr lang="en-US" altLang="zh-CN" sz="2800" dirty="0" smtClean="0"/>
              <a:t>3 reflection prompts</a:t>
            </a:r>
          </a:p>
          <a:p>
            <a:pPr marL="1113282" lvl="1" indent="-713232" algn="just">
              <a:buFont typeface="Arial" panose="020B0604020202020204" pitchFamily="34" charset="0"/>
              <a:buChar char="•"/>
            </a:pPr>
            <a:r>
              <a:rPr lang="en-US" altLang="zh-CN" sz="2400" dirty="0" smtClean="0">
                <a:cs typeface="Arial" charset="0"/>
              </a:rPr>
              <a:t>Describe what you found most interesting in today's class.</a:t>
            </a:r>
          </a:p>
          <a:p>
            <a:pPr marL="1113282" lvl="1" indent="-713232" algn="just">
              <a:buFont typeface="Arial" panose="020B0604020202020204" pitchFamily="34" charset="0"/>
              <a:buChar char="•"/>
            </a:pPr>
            <a:r>
              <a:rPr lang="en-US" altLang="zh-CN" sz="2400" dirty="0" smtClean="0">
                <a:cs typeface="Arial" charset="0"/>
              </a:rPr>
              <a:t>Describe what was confusing or needed more detail.</a:t>
            </a:r>
            <a:endParaRPr lang="en-US" altLang="zh-CN" sz="2400" dirty="0" smtClean="0"/>
          </a:p>
          <a:p>
            <a:pPr marL="1113282" lvl="1" indent="-713232" algn="just">
              <a:buFont typeface="Arial" panose="020B0604020202020204" pitchFamily="34" charset="0"/>
              <a:buChar char="•"/>
            </a:pPr>
            <a:r>
              <a:rPr lang="en-US" altLang="zh-CN" sz="2400" dirty="0" smtClean="0"/>
              <a:t>Describe what you learned about how you learn.</a:t>
            </a:r>
            <a:endParaRPr lang="en-US" altLang="zh-CN" sz="2800" dirty="0" smtClean="0">
              <a:solidFill>
                <a:srgbClr val="00B0F0"/>
              </a:solidFill>
            </a:endParaRPr>
          </a:p>
          <a:p>
            <a:pPr marL="713232" indent="-713232">
              <a:buFont typeface="Arial" panose="020B0604020202020204" pitchFamily="34" charset="0"/>
              <a:buChar char="•"/>
            </a:pPr>
            <a:r>
              <a:rPr lang="en-US" altLang="zh-CN" sz="2800" dirty="0" smtClean="0">
                <a:cs typeface="Arial" charset="0"/>
              </a:rPr>
              <a:t>12 (out of 25) lectures </a:t>
            </a:r>
            <a:r>
              <a:rPr lang="en-US" altLang="zh-CN" sz="2800" dirty="0" smtClean="0"/>
              <a:t>have TA-generated summaries for each of the 3 prompts</a:t>
            </a:r>
            <a:endParaRPr lang="en-US" altLang="zh-CN" sz="2400" dirty="0" smtClean="0"/>
          </a:p>
          <a:p>
            <a:pPr marL="713232" indent="-713232">
              <a:buFont typeface="Arial" panose="020B0604020202020204" pitchFamily="34" charset="0"/>
              <a:buChar char="•"/>
            </a:pPr>
            <a:endParaRPr lang="en-US" altLang="zh-CN" sz="2800" dirty="0" smtClean="0"/>
          </a:p>
          <a:p>
            <a:endParaRPr lang="en-US" dirty="0" smtClean="0">
              <a:solidFill>
                <a:srgbClr val="000000"/>
              </a:solidFill>
              <a:latin typeface="Calibri" panose="020F0502020204030204" pitchFamily="34" charset="0"/>
            </a:endParaRP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Evaluation</a:t>
            </a:r>
            <a:endParaRPr lang="en-US" dirty="0"/>
          </a:p>
        </p:txBody>
      </p:sp>
      <p:sp>
        <p:nvSpPr>
          <p:cNvPr id="3" name="Content Placeholder 2"/>
          <p:cNvSpPr>
            <a:spLocks noGrp="1"/>
          </p:cNvSpPr>
          <p:nvPr>
            <p:ph idx="1"/>
          </p:nvPr>
        </p:nvSpPr>
        <p:spPr>
          <a:xfrm>
            <a:off x="0" y="1600200"/>
            <a:ext cx="9144000" cy="4942268"/>
          </a:xfrm>
        </p:spPr>
        <p:txBody>
          <a:bodyPr>
            <a:normAutofit/>
          </a:bodyPr>
          <a:lstStyle/>
          <a:p>
            <a:r>
              <a:rPr lang="en-US" dirty="0" smtClean="0"/>
              <a:t>Summarization baseline algorithms</a:t>
            </a:r>
          </a:p>
          <a:p>
            <a:pPr lvl="1"/>
            <a:r>
              <a:rPr lang="en-US" dirty="0" err="1" smtClean="0"/>
              <a:t>Keyphrase</a:t>
            </a:r>
            <a:r>
              <a:rPr lang="en-US" dirty="0" smtClean="0"/>
              <a:t> extraction </a:t>
            </a:r>
          </a:p>
          <a:p>
            <a:pPr lvl="1"/>
            <a:r>
              <a:rPr lang="en-US" dirty="0" smtClean="0"/>
              <a:t>Sentence extraction</a:t>
            </a:r>
          </a:p>
          <a:p>
            <a:pPr lvl="1"/>
            <a:r>
              <a:rPr lang="en-US" dirty="0" smtClean="0"/>
              <a:t>Sentence extraction methods using NPs</a:t>
            </a:r>
          </a:p>
          <a:p>
            <a:r>
              <a:rPr lang="en-US" dirty="0" smtClean="0"/>
              <a:t>Performance in terms of human-computer overlap</a:t>
            </a:r>
          </a:p>
          <a:p>
            <a:pPr lvl="1"/>
            <a:r>
              <a:rPr lang="en-US" dirty="0" smtClean="0"/>
              <a:t>R-1, R-2, R-SU4 (Rouge scores)</a:t>
            </a:r>
          </a:p>
          <a:p>
            <a:r>
              <a:rPr lang="en-US" dirty="0" smtClean="0"/>
              <a:t>Results</a:t>
            </a:r>
          </a:p>
          <a:p>
            <a:pPr lvl="1"/>
            <a:r>
              <a:rPr lang="en-US" dirty="0" smtClean="0"/>
              <a:t>Our method outperforms all baselines for F-measure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24"/>
            <a:ext cx="8229600" cy="1143000"/>
          </a:xfrm>
        </p:spPr>
        <p:txBody>
          <a:bodyPr>
            <a:normAutofit fontScale="90000"/>
          </a:bodyPr>
          <a:lstStyle/>
          <a:p>
            <a:r>
              <a:rPr lang="en-US" dirty="0" smtClean="0"/>
              <a:t>From Paper to Mobile App</a:t>
            </a:r>
            <a:br>
              <a:rPr lang="en-US" dirty="0" smtClean="0"/>
            </a:br>
            <a:r>
              <a:rPr lang="en-US" sz="3600" dirty="0" smtClean="0"/>
              <a:t>[</a:t>
            </a:r>
            <a:r>
              <a:rPr lang="en-US" sz="3600" dirty="0" err="1" smtClean="0"/>
              <a:t>Luo</a:t>
            </a:r>
            <a:r>
              <a:rPr lang="en-US" sz="3600" dirty="0" smtClean="0"/>
              <a:t> et al., 2015]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7136" y="1702965"/>
            <a:ext cx="2545536" cy="4525963"/>
          </a:xfrm>
          <a:prstGeom prst="rect">
            <a:avLst/>
          </a:prstGeom>
        </p:spPr>
      </p:pic>
      <p:sp>
        <p:nvSpPr>
          <p:cNvPr id="5" name="Rectangle 4"/>
          <p:cNvSpPr/>
          <p:nvPr/>
        </p:nvSpPr>
        <p:spPr>
          <a:xfrm>
            <a:off x="2885813" y="1417640"/>
            <a:ext cx="6140741" cy="4647426"/>
          </a:xfrm>
          <a:prstGeom prst="rect">
            <a:avLst/>
          </a:prstGeom>
        </p:spPr>
        <p:txBody>
          <a:bodyPr wrap="square">
            <a:spAutoFit/>
          </a:bodyPr>
          <a:lstStyle/>
          <a:p>
            <a:pPr algn="just"/>
            <a:r>
              <a:rPr lang="en-US" altLang="zh-CN" sz="2000" dirty="0" smtClean="0">
                <a:cs typeface="Arial" charset="0"/>
              </a:rPr>
              <a:t>Two semester long pilot deployments during Fall 2014</a:t>
            </a:r>
          </a:p>
          <a:p>
            <a:pPr algn="just"/>
            <a:endParaRPr lang="en-US" altLang="zh-CN" sz="2400" dirty="0" smtClean="0"/>
          </a:p>
          <a:p>
            <a:pPr marL="342900" indent="-342900" eaLnBrk="0" hangingPunct="0">
              <a:buFont typeface="Arial" panose="020B0604020202020204" pitchFamily="34" charset="0"/>
              <a:buChar char="•"/>
            </a:pPr>
            <a:r>
              <a:rPr lang="sv-SE" altLang="en-US" dirty="0" smtClean="0">
                <a:solidFill>
                  <a:srgbClr val="000000"/>
                </a:solidFill>
              </a:rPr>
              <a:t>Average ratings of 3.7 (5 Likert-scale) on survey questions</a:t>
            </a:r>
          </a:p>
          <a:p>
            <a:pPr marL="342900" indent="-342900" eaLnBrk="0" hangingPunct="0">
              <a:buFont typeface="Arial" panose="020B0604020202020204" pitchFamily="34" charset="0"/>
              <a:buChar char="•"/>
            </a:pPr>
            <a:endParaRPr lang="sv-SE" altLang="en-US" dirty="0" smtClean="0">
              <a:solidFill>
                <a:srgbClr val="000000"/>
              </a:solidFill>
            </a:endParaRPr>
          </a:p>
          <a:p>
            <a:pPr marL="800100" lvl="1" indent="-342900" eaLnBrk="0" hangingPunct="0">
              <a:buFont typeface="Arial" panose="020B0604020202020204" pitchFamily="34" charset="0"/>
              <a:buChar char="•"/>
            </a:pPr>
            <a:r>
              <a:rPr lang="en-US" altLang="en-US" dirty="0" smtClean="0"/>
              <a:t>I often read reflection summaries</a:t>
            </a:r>
          </a:p>
          <a:p>
            <a:pPr marL="800100" lvl="1"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dirty="0" smtClean="0"/>
              <a:t>I benefited from reading the reflection summaries</a:t>
            </a:r>
          </a:p>
          <a:p>
            <a:pPr marL="800100" lvl="1" indent="-342900" eaLnBrk="0" hangingPunct="0">
              <a:buFont typeface="Arial" panose="020B0604020202020204" pitchFamily="34" charset="0"/>
              <a:buChar char="•"/>
            </a:pPr>
            <a:endParaRPr lang="en-US" altLang="en-US" i="1" dirty="0" smtClean="0"/>
          </a:p>
          <a:p>
            <a:pPr marL="342900" indent="-342900" eaLnBrk="0" hangingPunct="0">
              <a:buFont typeface="Arial" panose="020B0604020202020204" pitchFamily="34" charset="0"/>
              <a:buChar char="•"/>
            </a:pPr>
            <a:r>
              <a:rPr lang="en-US" altLang="en-US" dirty="0" smtClean="0"/>
              <a:t>Qualitative feedback</a:t>
            </a:r>
          </a:p>
          <a:p>
            <a:pPr marL="342900"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i="1" dirty="0" smtClean="0"/>
              <a:t>“It's interesting to see what other people say and that can teach me something that I didn't pay attention to.”</a:t>
            </a:r>
          </a:p>
          <a:p>
            <a:pPr marL="800100" lvl="1" indent="-342900" eaLnBrk="0" hangingPunct="0">
              <a:buFont typeface="Arial" panose="020B0604020202020204" pitchFamily="34" charset="0"/>
              <a:buChar char="•"/>
            </a:pPr>
            <a:endParaRPr lang="en-US" altLang="en-US" i="1" dirty="0" smtClean="0"/>
          </a:p>
          <a:p>
            <a:pPr marL="800100" lvl="1" indent="-342900" eaLnBrk="0" hangingPunct="0">
              <a:buFont typeface="Arial" panose="020B0604020202020204" pitchFamily="34" charset="0"/>
              <a:buChar char="•"/>
            </a:pPr>
            <a:r>
              <a:rPr lang="en-US" altLang="en-US" i="1" dirty="0" smtClean="0"/>
              <a:t>“Just curious about whether my points are accepted or not.”</a:t>
            </a:r>
            <a:endParaRPr lang="sv-SE" altLang="en-US" i="1" dirty="0" smtClean="0">
              <a:solidFill>
                <a:srgbClr val="000000"/>
              </a:solidFill>
            </a:endParaRPr>
          </a:p>
          <a:p>
            <a:pPr algn="just"/>
            <a:endParaRPr lang="en-US" altLang="zh-CN"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animEffect transition="in" filter="fade">
                                      <p:cBhvr>
                                        <p:cTn id="25"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 Common Themes</a:t>
            </a:r>
            <a:endParaRPr lang="en-US" dirty="0"/>
          </a:p>
        </p:txBody>
      </p:sp>
      <p:sp>
        <p:nvSpPr>
          <p:cNvPr id="3" name="Content Placeholder 2"/>
          <p:cNvSpPr>
            <a:spLocks noGrp="1"/>
          </p:cNvSpPr>
          <p:nvPr>
            <p:ph idx="1"/>
          </p:nvPr>
        </p:nvSpPr>
        <p:spPr>
          <a:xfrm>
            <a:off x="0" y="1600200"/>
            <a:ext cx="9143999" cy="4525963"/>
          </a:xfrm>
        </p:spPr>
        <p:txBody>
          <a:bodyPr>
            <a:normAutofit fontScale="92500" lnSpcReduction="10000"/>
          </a:bodyPr>
          <a:lstStyle/>
          <a:p>
            <a:r>
              <a:rPr lang="en-US" sz="3600" dirty="0" smtClean="0"/>
              <a:t>NLP can support teaching and learning at scale</a:t>
            </a:r>
          </a:p>
          <a:p>
            <a:pPr lvl="1"/>
            <a:r>
              <a:rPr lang="en-US" b="1" dirty="0" smtClean="0"/>
              <a:t>RTA:</a:t>
            </a:r>
            <a:r>
              <a:rPr lang="en-US" dirty="0" smtClean="0"/>
              <a:t> From manual to automated writing assessment </a:t>
            </a:r>
          </a:p>
          <a:p>
            <a:pPr lvl="1"/>
            <a:r>
              <a:rPr lang="en-US" b="1" dirty="0" err="1" smtClean="0"/>
              <a:t>SWoRD</a:t>
            </a:r>
            <a:r>
              <a:rPr lang="en-US" b="1" dirty="0" smtClean="0"/>
              <a:t>:</a:t>
            </a:r>
            <a:r>
              <a:rPr lang="en-US" dirty="0" smtClean="0"/>
              <a:t> Enhancing peer review with intelligent scaffolding</a:t>
            </a:r>
          </a:p>
          <a:p>
            <a:pPr lvl="1"/>
            <a:r>
              <a:rPr lang="en-US" b="1" dirty="0" err="1" smtClean="0"/>
              <a:t>CourseMIRROR</a:t>
            </a:r>
            <a:r>
              <a:rPr lang="en-US" dirty="0" smtClean="0"/>
              <a:t>: A mobile app with automatic summarization</a:t>
            </a:r>
          </a:p>
          <a:p>
            <a:pPr lvl="1"/>
            <a:endParaRPr lang="en-US" dirty="0" smtClean="0"/>
          </a:p>
          <a:p>
            <a:r>
              <a:rPr lang="en-US" sz="3600" dirty="0" smtClean="0"/>
              <a:t>Many opportunities and challenges</a:t>
            </a:r>
            <a:endParaRPr lang="en-US" dirty="0" smtClean="0"/>
          </a:p>
          <a:p>
            <a:pPr lvl="1"/>
            <a:r>
              <a:rPr lang="en-US" dirty="0" smtClean="0"/>
              <a:t>Characteristics of student generated content</a:t>
            </a:r>
          </a:p>
          <a:p>
            <a:pPr lvl="1"/>
            <a:r>
              <a:rPr lang="en-US" dirty="0" smtClean="0"/>
              <a:t>Model desiderata (e.g., beyond accuracy)</a:t>
            </a:r>
          </a:p>
          <a:p>
            <a:pPr lvl="1"/>
            <a:r>
              <a:rPr lang="en-US" dirty="0" smtClean="0"/>
              <a:t>Interactions between (noisy) NLP &amp; Educational Technology</a:t>
            </a:r>
          </a:p>
          <a:p>
            <a:pPr lvl="1"/>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49</a:t>
            </a:fld>
            <a:endParaRPr lang="en-US"/>
          </a:p>
        </p:txBody>
      </p:sp>
    </p:spTree>
    <p:extLst>
      <p:ext uri="{BB962C8B-B14F-4D97-AF65-F5344CB8AC3E}">
        <p14:creationId xmlns:p14="http://schemas.microsoft.com/office/powerpoint/2010/main" xmlns="" val="2606543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a:t>
            </a:r>
            <a:r>
              <a:rPr lang="en-US" i="0" dirty="0" err="1" smtClean="0"/>
              <a:t>e.g</a:t>
            </a:r>
            <a:r>
              <a:rPr lang="en-US" i="0" dirty="0" smtClean="0"/>
              <a:t>,.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206720247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Directions</a:t>
            </a:r>
            <a:endParaRPr lang="en-US" dirty="0"/>
          </a:p>
        </p:txBody>
      </p:sp>
      <p:sp>
        <p:nvSpPr>
          <p:cNvPr id="3" name="Content Placeholder 2"/>
          <p:cNvSpPr>
            <a:spLocks noGrp="1"/>
          </p:cNvSpPr>
          <p:nvPr>
            <p:ph idx="1"/>
          </p:nvPr>
        </p:nvSpPr>
        <p:spPr>
          <a:xfrm>
            <a:off x="457200" y="1600200"/>
            <a:ext cx="8229600" cy="5022791"/>
          </a:xfrm>
        </p:spPr>
        <p:txBody>
          <a:bodyPr>
            <a:normAutofit lnSpcReduction="10000"/>
          </a:bodyPr>
          <a:lstStyle/>
          <a:p>
            <a:r>
              <a:rPr lang="en-US" dirty="0" smtClean="0"/>
              <a:t>RTA</a:t>
            </a:r>
          </a:p>
          <a:p>
            <a:pPr lvl="1"/>
            <a:r>
              <a:rPr lang="en-US" dirty="0" smtClean="0"/>
              <a:t>Formative feedback (for students)</a:t>
            </a:r>
          </a:p>
          <a:p>
            <a:pPr lvl="1"/>
            <a:r>
              <a:rPr lang="en-US" dirty="0" smtClean="0"/>
              <a:t>Analytics (for instruction and policy)</a:t>
            </a:r>
          </a:p>
          <a:p>
            <a:r>
              <a:rPr lang="en-US" dirty="0" err="1" smtClean="0"/>
              <a:t>SWoRD</a:t>
            </a:r>
            <a:endParaRPr lang="en-US" dirty="0" smtClean="0"/>
          </a:p>
          <a:p>
            <a:pPr lvl="1"/>
            <a:r>
              <a:rPr lang="en-US" dirty="0" smtClean="0"/>
              <a:t>Solution scaffolding (for students as reviewers)</a:t>
            </a:r>
          </a:p>
          <a:p>
            <a:pPr lvl="1"/>
            <a:r>
              <a:rPr lang="en-US" dirty="0" smtClean="0"/>
              <a:t>From reviews to papers (for students as authors)</a:t>
            </a:r>
          </a:p>
          <a:p>
            <a:pPr lvl="1"/>
            <a:r>
              <a:rPr lang="en-US" dirty="0" smtClean="0"/>
              <a:t>Analytics (for teachers)</a:t>
            </a:r>
          </a:p>
          <a:p>
            <a:r>
              <a:rPr lang="en-US" dirty="0" err="1" smtClean="0"/>
              <a:t>CourseMIRROR</a:t>
            </a:r>
            <a:endParaRPr lang="en-US" dirty="0" smtClean="0"/>
          </a:p>
          <a:p>
            <a:pPr lvl="1"/>
            <a:r>
              <a:rPr lang="en-US" dirty="0" smtClean="0"/>
              <a:t>Improving reflection quality (for students)</a:t>
            </a:r>
          </a:p>
          <a:p>
            <a:pPr lvl="1"/>
            <a:r>
              <a:rPr lang="en-US" dirty="0" smtClean="0"/>
              <a:t>Beyond ROUGE evaluation (for teachers)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our Technology and Data!</a:t>
            </a:r>
            <a:endParaRPr lang="en-US" dirty="0"/>
          </a:p>
        </p:txBody>
      </p:sp>
      <p:sp>
        <p:nvSpPr>
          <p:cNvPr id="3" name="Content Placeholder 2"/>
          <p:cNvSpPr>
            <a:spLocks noGrp="1"/>
          </p:cNvSpPr>
          <p:nvPr>
            <p:ph idx="1"/>
          </p:nvPr>
        </p:nvSpPr>
        <p:spPr>
          <a:xfrm>
            <a:off x="0" y="1417638"/>
            <a:ext cx="8997696" cy="5080698"/>
          </a:xfrm>
        </p:spPr>
        <p:txBody>
          <a:bodyPr>
            <a:normAutofit/>
          </a:bodyPr>
          <a:lstStyle/>
          <a:p>
            <a:r>
              <a:rPr lang="en-US" dirty="0" smtClean="0"/>
              <a:t>Peer Review</a:t>
            </a:r>
          </a:p>
          <a:p>
            <a:pPr lvl="1"/>
            <a:r>
              <a:rPr lang="en-US" dirty="0" err="1" smtClean="0"/>
              <a:t>SWoRD</a:t>
            </a:r>
            <a:endParaRPr lang="en-US" dirty="0" smtClean="0"/>
          </a:p>
          <a:p>
            <a:pPr lvl="2"/>
            <a:r>
              <a:rPr lang="en-US" dirty="0" smtClean="0"/>
              <a:t>NLP-enhanced system is free with research agreement</a:t>
            </a:r>
          </a:p>
          <a:p>
            <a:pPr lvl="1"/>
            <a:r>
              <a:rPr lang="en-US" dirty="0" err="1" smtClean="0"/>
              <a:t>Peerceptiv</a:t>
            </a:r>
            <a:r>
              <a:rPr lang="en-US" dirty="0" smtClean="0"/>
              <a:t> (by Panther Learning)</a:t>
            </a:r>
          </a:p>
          <a:p>
            <a:pPr lvl="2"/>
            <a:r>
              <a:rPr lang="en-US" dirty="0" smtClean="0"/>
              <a:t>Commercial (non-enhanced) system has a small fee</a:t>
            </a:r>
          </a:p>
          <a:p>
            <a:pPr lvl="2"/>
            <a:endParaRPr lang="en-US" dirty="0" smtClean="0"/>
          </a:p>
          <a:p>
            <a:r>
              <a:rPr lang="en-US" dirty="0" err="1" smtClean="0"/>
              <a:t>CourseMirror</a:t>
            </a:r>
            <a:endParaRPr lang="en-US" dirty="0" smtClean="0"/>
          </a:p>
          <a:p>
            <a:pPr lvl="1"/>
            <a:r>
              <a:rPr lang="en-US" dirty="0" smtClean="0"/>
              <a:t>App (both Android and </a:t>
            </a:r>
            <a:r>
              <a:rPr lang="en-US" dirty="0" err="1" smtClean="0"/>
              <a:t>iOS</a:t>
            </a:r>
            <a:r>
              <a:rPr lang="en-US" dirty="0" smtClean="0"/>
              <a:t>)</a:t>
            </a:r>
          </a:p>
          <a:p>
            <a:pPr lvl="1"/>
            <a:r>
              <a:rPr lang="en-US" dirty="0" smtClean="0"/>
              <a:t>Reflection dataset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p:txBody>
          <a:bodyPr/>
          <a:lstStyle/>
          <a:p>
            <a:r>
              <a:rPr lang="en-US" dirty="0" smtClean="0"/>
              <a:t>Questions?</a:t>
            </a:r>
          </a:p>
          <a:p>
            <a:endParaRPr lang="en-US" dirty="0" smtClean="0"/>
          </a:p>
          <a:p>
            <a:r>
              <a:rPr lang="en-US" dirty="0" smtClean="0"/>
              <a:t>Further Information</a:t>
            </a:r>
          </a:p>
          <a:p>
            <a:pPr lvl="1"/>
            <a:r>
              <a:rPr lang="en-US" dirty="0" smtClean="0">
                <a:hlinkClick r:id="rId2"/>
              </a:rPr>
              <a:t>http://www.cs.pitt.edu/~litman</a:t>
            </a:r>
            <a:endParaRPr lang="en-US" dirty="0" smtClean="0"/>
          </a:p>
          <a:p>
            <a:pPr lvl="1">
              <a:buNone/>
            </a:pPr>
            <a:endParaRPr lang="en-US"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896" y="4681719"/>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96324" y="4681719"/>
            <a:ext cx="1790476" cy="1552381"/>
          </a:xfrm>
          <a:prstGeom prst="rect">
            <a:avLst/>
          </a:prstGeom>
        </p:spPr>
      </p:pic>
    </p:spTree>
    <p:extLst>
      <p:ext uri="{BB962C8B-B14F-4D97-AF65-F5344CB8AC3E}">
        <p14:creationId xmlns:p14="http://schemas.microsoft.com/office/powerpoint/2010/main" xmlns="" val="3608580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457200" y="2010274"/>
            <a:ext cx="8229600" cy="3705814"/>
          </a:xfrm>
          <a:prstGeom prst="rect">
            <a:avLst/>
          </a:prstGeom>
        </p:spPr>
      </p:pic>
      <p:sp>
        <p:nvSpPr>
          <p:cNvPr id="4" name="Slide Number Placeholder 3"/>
          <p:cNvSpPr>
            <a:spLocks noGrp="1"/>
          </p:cNvSpPr>
          <p:nvPr>
            <p:ph type="sldNum" sz="quarter" idx="12"/>
          </p:nvPr>
        </p:nvSpPr>
        <p:spPr/>
        <p:txBody>
          <a:bodyPr/>
          <a:lstStyle/>
          <a:p>
            <a:fld id="{ABBCCE4D-56E5-5249-B9AC-C5D511F41D9E}" type="slidenum">
              <a:rPr lang="en-US" smtClean="0"/>
              <a:pPr/>
              <a:t>53</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xmlns="" val="2242502815"/>
              </p:ext>
            </p:extLst>
          </p:nvPr>
        </p:nvGraphicFramePr>
        <p:xfrm>
          <a:off x="32966444" y="7468081"/>
          <a:ext cx="1005205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93467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57200" y="2012518"/>
            <a:ext cx="8229600" cy="3701327"/>
          </a:xfrm>
          <a:prstGeom prst="rect">
            <a:avLst/>
          </a:prstGeom>
        </p:spPr>
      </p:pic>
      <p:sp>
        <p:nvSpPr>
          <p:cNvPr id="4" name="Slide Number Placeholder 3"/>
          <p:cNvSpPr>
            <a:spLocks noGrp="1"/>
          </p:cNvSpPr>
          <p:nvPr>
            <p:ph type="sldNum" sz="quarter" idx="12"/>
          </p:nvPr>
        </p:nvSpPr>
        <p:spPr/>
        <p:txBody>
          <a:bodyPr/>
          <a:lstStyle/>
          <a:p>
            <a:fld id="{ABBCCE4D-56E5-5249-B9AC-C5D511F41D9E}" type="slidenum">
              <a:rPr lang="en-US" smtClean="0"/>
              <a:pPr/>
              <a:t>54</a:t>
            </a:fld>
            <a:endParaRPr lang="en-US"/>
          </a:p>
        </p:txBody>
      </p:sp>
    </p:spTree>
    <p:extLst>
      <p:ext uri="{BB962C8B-B14F-4D97-AF65-F5344CB8AC3E}">
        <p14:creationId xmlns:p14="http://schemas.microsoft.com/office/powerpoint/2010/main" xmlns="" val="3217417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descr="decisionTree"/>
          <p:cNvPicPr>
            <a:picLocks noGrp="1"/>
          </p:cNvPicPr>
          <p:nvPr>
            <p:ph idx="1"/>
          </p:nvPr>
        </p:nvPicPr>
        <p:blipFill>
          <a:blip r:embed="rId2"/>
          <a:srcRect/>
          <a:stretch>
            <a:fillRect/>
          </a:stretch>
        </p:blipFill>
        <p:spPr>
          <a:xfrm>
            <a:off x="1447800" y="1676400"/>
            <a:ext cx="5356225" cy="4648200"/>
          </a:xfrm>
        </p:spPr>
      </p:pic>
      <p:sp>
        <p:nvSpPr>
          <p:cNvPr id="17410" name="Title 1"/>
          <p:cNvSpPr>
            <a:spLocks noGrp="1"/>
          </p:cNvSpPr>
          <p:nvPr>
            <p:ph type="title"/>
          </p:nvPr>
        </p:nvSpPr>
        <p:spPr>
          <a:xfrm>
            <a:off x="152400" y="266700"/>
            <a:ext cx="8686800" cy="1098550"/>
          </a:xfrm>
        </p:spPr>
        <p:txBody>
          <a:bodyPr>
            <a:normAutofit fontScale="90000"/>
          </a:bodyPr>
          <a:lstStyle/>
          <a:p>
            <a:r>
              <a:rPr lang="en-US" sz="4900" dirty="0" smtClean="0">
                <a:ea typeface="ＭＳ Ｐゴシック" charset="-128"/>
              </a:rPr>
              <a:t>Paper Review Localization Model </a:t>
            </a:r>
            <a:r>
              <a:rPr lang="en-US" dirty="0" smtClean="0">
                <a:ea typeface="ＭＳ Ｐゴシック" charset="-128"/>
              </a:rPr>
              <a:t/>
            </a:r>
            <a:br>
              <a:rPr lang="en-US" dirty="0" smtClean="0">
                <a:ea typeface="ＭＳ Ｐゴシック" charset="-128"/>
              </a:rPr>
            </a:b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Litman &amp; </a:t>
            </a:r>
            <a:r>
              <a:rPr lang="en-US" dirty="0" err="1" smtClean="0">
                <a:ea typeface="ＭＳ Ｐゴシック" charset="-128"/>
              </a:rPr>
              <a:t>Schunn</a:t>
            </a:r>
            <a:r>
              <a:rPr lang="en-US" dirty="0" smtClean="0">
                <a:ea typeface="ＭＳ Ｐゴシック" charset="-128"/>
              </a:rPr>
              <a:t>, 2010]</a:t>
            </a:r>
          </a:p>
        </p:txBody>
      </p:sp>
    </p:spTree>
    <p:extLst>
      <p:ext uri="{BB962C8B-B14F-4D97-AF65-F5344CB8AC3E}">
        <p14:creationId xmlns:p14="http://schemas.microsoft.com/office/powerpoint/2010/main" xmlns="" val="1436121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Student response analysis</a:t>
            </a:r>
            <a:endParaRPr lang="en-US" sz="4000" dirty="0"/>
          </a:p>
        </p:txBody>
      </p:sp>
      <p:sp>
        <p:nvSpPr>
          <p:cNvPr id="3" name="Content Placeholder 2"/>
          <p:cNvSpPr>
            <a:spLocks noGrp="1"/>
          </p:cNvSpPr>
          <p:nvPr>
            <p:ph idx="1"/>
          </p:nvPr>
        </p:nvSpPr>
        <p:spPr/>
        <p:txBody>
          <a:bodyPr>
            <a:normAutofit/>
          </a:bodyPr>
          <a:lstStyle/>
          <a:p>
            <a:r>
              <a:rPr lang="en-US" sz="2000" dirty="0" smtClean="0"/>
              <a:t>Students’ disagreement is not related to how well the original review were localized</a:t>
            </a:r>
          </a:p>
          <a:p>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xmlns="" val="4235176477"/>
              </p:ext>
            </p:extLst>
          </p:nvPr>
        </p:nvGraphicFramePr>
        <p:xfrm>
          <a:off x="1143000" y="2743200"/>
          <a:ext cx="6858000" cy="322308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4A479BD8-BD74-4B5D-A1E8-46F3FD910DA0}" type="slidenum">
              <a:rPr lang="en-US" smtClean="0"/>
              <a:pPr/>
              <a:t>56</a:t>
            </a:fld>
            <a:endParaRPr lang="en-US"/>
          </a:p>
        </p:txBody>
      </p:sp>
      <p:sp>
        <p:nvSpPr>
          <p:cNvPr id="7" name="Footer Placeholder 6"/>
          <p:cNvSpPr>
            <a:spLocks noGrp="1"/>
          </p:cNvSpPr>
          <p:nvPr>
            <p:ph type="ftr" sz="quarter" idx="11"/>
          </p:nvPr>
        </p:nvSpPr>
        <p:spPr/>
        <p:txBody>
          <a:bodyPr/>
          <a:lstStyle/>
          <a:p>
            <a:r>
              <a:rPr lang="en-US" dirty="0" smtClean="0"/>
              <a:t>Student response</a:t>
            </a:r>
            <a:endParaRPr lang="en-US" dirty="0"/>
          </a:p>
        </p:txBody>
      </p:sp>
    </p:spTree>
    <p:extLst>
      <p:ext uri="{BB962C8B-B14F-4D97-AF65-F5344CB8AC3E}">
        <p14:creationId xmlns:p14="http://schemas.microsoft.com/office/powerpoint/2010/main" xmlns="" val="2490954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Revision Performance</a:t>
            </a:r>
            <a:endParaRPr lang="en-US" dirty="0"/>
          </a:p>
        </p:txBody>
      </p:sp>
      <p:graphicFrame>
        <p:nvGraphicFramePr>
          <p:cNvPr id="4" name="Content Placeholder 3"/>
          <p:cNvGraphicFramePr>
            <a:graphicFrameLocks noGrp="1"/>
          </p:cNvGraphicFramePr>
          <p:nvPr>
            <p:ph idx="1"/>
            <p:extLst/>
          </p:nvPr>
        </p:nvGraphicFramePr>
        <p:xfrm>
          <a:off x="252661" y="1600200"/>
          <a:ext cx="8590552" cy="2791326"/>
        </p:xfrm>
        <a:graphic>
          <a:graphicData uri="http://schemas.openxmlformats.org/drawingml/2006/table">
            <a:tbl>
              <a:tblPr firstRow="1" bandRow="1">
                <a:tableStyleId>{5C22544A-7EE6-4342-B048-85BDC9FD1C3A}</a:tableStyleId>
              </a:tblPr>
              <a:tblGrid>
                <a:gridCol w="2669878"/>
                <a:gridCol w="986779"/>
                <a:gridCol w="986779"/>
                <a:gridCol w="986779"/>
                <a:gridCol w="986779"/>
                <a:gridCol w="986779"/>
                <a:gridCol w="986779"/>
              </a:tblGrid>
              <a:tr h="465221">
                <a:tc>
                  <a:txBody>
                    <a:bodyPr/>
                    <a:lstStyle/>
                    <a:p>
                      <a:endParaRPr lang="en-US" dirty="0"/>
                    </a:p>
                  </a:txBody>
                  <a:tcPr/>
                </a:tc>
                <a:tc gridSpan="6">
                  <a:txBody>
                    <a:bodyPr/>
                    <a:lstStyle/>
                    <a:p>
                      <a:pPr algn="ctr"/>
                      <a:r>
                        <a:rPr lang="en-US" dirty="0" smtClean="0"/>
                        <a:t>Number (pct.) of comments of diagram reviews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65221">
                <a:tc>
                  <a:txBody>
                    <a:bodyPr/>
                    <a:lstStyle/>
                    <a:p>
                      <a:endParaRPr lang="en-US" dirty="0"/>
                    </a:p>
                  </a:txBody>
                  <a:tcPr/>
                </a:tc>
                <a:tc gridSpan="2">
                  <a:txBody>
                    <a:bodyPr/>
                    <a:lstStyle/>
                    <a:p>
                      <a:pPr algn="ctr"/>
                      <a:r>
                        <a:rPr lang="en-US" b="1" dirty="0" smtClean="0"/>
                        <a:t>Scope=In</a:t>
                      </a:r>
                      <a:endParaRPr lang="en-US" b="1" dirty="0"/>
                    </a:p>
                  </a:txBody>
                  <a:tcPr/>
                </a:tc>
                <a:tc hMerge="1">
                  <a:txBody>
                    <a:bodyPr/>
                    <a:lstStyle/>
                    <a:p>
                      <a:endParaRPr lang="en-US" dirty="0"/>
                    </a:p>
                  </a:txBody>
                  <a:tcPr/>
                </a:tc>
                <a:tc gridSpan="2">
                  <a:txBody>
                    <a:bodyPr/>
                    <a:lstStyle/>
                    <a:p>
                      <a:pPr algn="ctr"/>
                      <a:r>
                        <a:rPr lang="en-US" b="1" dirty="0" smtClean="0"/>
                        <a:t>Scope=Out</a:t>
                      </a:r>
                      <a:endParaRPr lang="en-US" b="1" dirty="0"/>
                    </a:p>
                  </a:txBody>
                  <a:tcPr/>
                </a:tc>
                <a:tc hMerge="1">
                  <a:txBody>
                    <a:bodyPr/>
                    <a:lstStyle/>
                    <a:p>
                      <a:endParaRPr lang="en-US" dirty="0"/>
                    </a:p>
                  </a:txBody>
                  <a:tcPr/>
                </a:tc>
                <a:tc gridSpan="2">
                  <a:txBody>
                    <a:bodyPr/>
                    <a:lstStyle/>
                    <a:p>
                      <a:pPr algn="ctr"/>
                      <a:r>
                        <a:rPr lang="en-US" b="1" dirty="0" smtClean="0"/>
                        <a:t>Scope=No</a:t>
                      </a:r>
                      <a:endParaRPr lang="en-US" b="1" dirty="0"/>
                    </a:p>
                  </a:txBody>
                  <a:tcPr/>
                </a:tc>
                <a:tc hMerge="1">
                  <a:txBody>
                    <a:bodyPr/>
                    <a:lstStyle/>
                    <a:p>
                      <a:endParaRPr lang="en-US" dirty="0"/>
                    </a:p>
                  </a:txBody>
                  <a:tcPr/>
                </a:tc>
              </a:tr>
              <a:tr h="465221">
                <a:tc>
                  <a:txBody>
                    <a:bodyPr/>
                    <a:lstStyle/>
                    <a:p>
                      <a:r>
                        <a:rPr lang="en-US" b="1" dirty="0" smtClean="0"/>
                        <a:t>NOT Loc. → Loc.</a:t>
                      </a:r>
                      <a:endParaRPr lang="en-US" b="1" dirty="0"/>
                    </a:p>
                  </a:txBody>
                  <a:tcPr/>
                </a:tc>
                <a:tc>
                  <a:txBody>
                    <a:bodyPr/>
                    <a:lstStyle/>
                    <a:p>
                      <a:r>
                        <a:rPr lang="en-US" dirty="0" smtClean="0"/>
                        <a:t>26</a:t>
                      </a:r>
                      <a:endParaRPr lang="en-US" dirty="0"/>
                    </a:p>
                  </a:txBody>
                  <a:tcPr/>
                </a:tc>
                <a:tc>
                  <a:txBody>
                    <a:bodyPr/>
                    <a:lstStyle/>
                    <a:p>
                      <a:r>
                        <a:rPr lang="en-US" dirty="0" smtClean="0"/>
                        <a:t>30.2%</a:t>
                      </a:r>
                      <a:endParaRPr lang="en-US" dirty="0"/>
                    </a:p>
                  </a:txBody>
                  <a:tcPr/>
                </a:tc>
                <a:tc>
                  <a:txBody>
                    <a:bodyPr/>
                    <a:lstStyle/>
                    <a:p>
                      <a:r>
                        <a:rPr lang="en-US" b="1" dirty="0" smtClean="0">
                          <a:solidFill>
                            <a:srgbClr val="FF0000"/>
                          </a:solidFill>
                        </a:rPr>
                        <a:t>7</a:t>
                      </a:r>
                      <a:endParaRPr lang="en-US" b="1" dirty="0">
                        <a:solidFill>
                          <a:srgbClr val="FF0000"/>
                        </a:solidFill>
                      </a:endParaRPr>
                    </a:p>
                  </a:txBody>
                  <a:tcPr/>
                </a:tc>
                <a:tc>
                  <a:txBody>
                    <a:bodyPr/>
                    <a:lstStyle/>
                    <a:p>
                      <a:r>
                        <a:rPr lang="en-US" b="1" dirty="0" smtClean="0">
                          <a:solidFill>
                            <a:srgbClr val="FF0000"/>
                          </a:solidFill>
                        </a:rPr>
                        <a:t>87.5%</a:t>
                      </a:r>
                      <a:endParaRPr lang="en-US" b="1" dirty="0">
                        <a:solidFill>
                          <a:srgbClr val="FF0000"/>
                        </a:solidFill>
                      </a:endParaRPr>
                    </a:p>
                  </a:txBody>
                  <a:tcPr/>
                </a:tc>
                <a:tc>
                  <a:txBody>
                    <a:bodyPr/>
                    <a:lstStyle/>
                    <a:p>
                      <a:r>
                        <a:rPr lang="en-US" dirty="0" smtClean="0"/>
                        <a:t>3</a:t>
                      </a:r>
                      <a:endParaRPr lang="en-US" dirty="0"/>
                    </a:p>
                  </a:txBody>
                  <a:tcPr/>
                </a:tc>
                <a:tc>
                  <a:txBody>
                    <a:bodyPr/>
                    <a:lstStyle/>
                    <a:p>
                      <a:r>
                        <a:rPr lang="en-US" dirty="0" smtClean="0"/>
                        <a:t>12.5%</a:t>
                      </a:r>
                      <a:endParaRPr lang="en-US" dirty="0"/>
                    </a:p>
                  </a:txBody>
                  <a:tcPr/>
                </a:tc>
              </a:tr>
              <a:tr h="465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Loc. → Loc.</a:t>
                      </a:r>
                    </a:p>
                  </a:txBody>
                  <a:tcPr/>
                </a:tc>
                <a:tc>
                  <a:txBody>
                    <a:bodyPr/>
                    <a:lstStyle/>
                    <a:p>
                      <a:r>
                        <a:rPr lang="en-US" dirty="0" smtClean="0"/>
                        <a:t>26</a:t>
                      </a:r>
                      <a:endParaRPr lang="en-US" dirty="0"/>
                    </a:p>
                  </a:txBody>
                  <a:tcPr/>
                </a:tc>
                <a:tc>
                  <a:txBody>
                    <a:bodyPr/>
                    <a:lstStyle/>
                    <a:p>
                      <a:r>
                        <a:rPr lang="en-US" dirty="0" smtClean="0"/>
                        <a:t>30.2%</a:t>
                      </a:r>
                      <a:endParaRPr lang="en-US" dirty="0"/>
                    </a:p>
                  </a:txBody>
                  <a:tcPr/>
                </a:tc>
                <a:tc>
                  <a:txBody>
                    <a:bodyPr/>
                    <a:lstStyle/>
                    <a:p>
                      <a:r>
                        <a:rPr lang="en-US" dirty="0" smtClean="0"/>
                        <a:t>1</a:t>
                      </a:r>
                      <a:endParaRPr lang="en-US" dirty="0"/>
                    </a:p>
                  </a:txBody>
                  <a:tcPr/>
                </a:tc>
                <a:tc>
                  <a:txBody>
                    <a:bodyPr/>
                    <a:lstStyle/>
                    <a:p>
                      <a:r>
                        <a:rPr lang="en-US" dirty="0" smtClean="0"/>
                        <a:t>12.5%</a:t>
                      </a:r>
                      <a:endParaRPr lang="en-US" dirty="0"/>
                    </a:p>
                  </a:txBody>
                  <a:tcPr/>
                </a:tc>
                <a:tc>
                  <a:txBody>
                    <a:bodyPr/>
                    <a:lstStyle/>
                    <a:p>
                      <a:r>
                        <a:rPr lang="en-US" b="1" dirty="0" smtClean="0">
                          <a:solidFill>
                            <a:srgbClr val="FF0000"/>
                          </a:solidFill>
                        </a:rPr>
                        <a:t>16</a:t>
                      </a:r>
                      <a:endParaRPr lang="en-US" b="1" dirty="0">
                        <a:solidFill>
                          <a:srgbClr val="FF0000"/>
                        </a:solidFill>
                      </a:endParaRPr>
                    </a:p>
                  </a:txBody>
                  <a:tcPr/>
                </a:tc>
                <a:tc>
                  <a:txBody>
                    <a:bodyPr/>
                    <a:lstStyle/>
                    <a:p>
                      <a:r>
                        <a:rPr lang="en-US" b="1" dirty="0" smtClean="0">
                          <a:solidFill>
                            <a:srgbClr val="FF0000"/>
                          </a:solidFill>
                        </a:rPr>
                        <a:t>66.7%</a:t>
                      </a:r>
                      <a:endParaRPr lang="en-US" b="1" dirty="0">
                        <a:solidFill>
                          <a:srgbClr val="FF0000"/>
                        </a:solidFill>
                      </a:endParaRPr>
                    </a:p>
                  </a:txBody>
                  <a:tcPr/>
                </a:tc>
              </a:tr>
              <a:tr h="465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 Loc. → NOT Loc.</a:t>
                      </a:r>
                    </a:p>
                  </a:txBody>
                  <a:tcPr/>
                </a:tc>
                <a:tc>
                  <a:txBody>
                    <a:bodyPr/>
                    <a:lstStyle/>
                    <a:p>
                      <a:r>
                        <a:rPr lang="en-US" b="1" dirty="0" smtClean="0">
                          <a:solidFill>
                            <a:srgbClr val="FF0000"/>
                          </a:solidFill>
                        </a:rPr>
                        <a:t>33</a:t>
                      </a:r>
                      <a:endParaRPr lang="en-US" b="1" dirty="0">
                        <a:solidFill>
                          <a:srgbClr val="FF0000"/>
                        </a:solidFill>
                      </a:endParaRPr>
                    </a:p>
                  </a:txBody>
                  <a:tcPr/>
                </a:tc>
                <a:tc>
                  <a:txBody>
                    <a:bodyPr/>
                    <a:lstStyle/>
                    <a:p>
                      <a:r>
                        <a:rPr lang="en-US" b="1" dirty="0" smtClean="0">
                          <a:solidFill>
                            <a:srgbClr val="FF0000"/>
                          </a:solidFill>
                        </a:rPr>
                        <a:t>38.4%</a:t>
                      </a:r>
                      <a:endParaRPr lang="en-US" b="1" dirty="0">
                        <a:solidFill>
                          <a:srgbClr val="FF0000"/>
                        </a:solidFill>
                      </a:endParaRPr>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20.8%</a:t>
                      </a:r>
                      <a:endParaRPr lang="en-US" dirty="0"/>
                    </a:p>
                  </a:txBody>
                  <a:tcPr/>
                </a:tc>
              </a:tr>
              <a:tr h="465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Loc. → NOT Loc.</a:t>
                      </a:r>
                    </a:p>
                  </a:txBody>
                  <a:tcPr/>
                </a:tc>
                <a:tc>
                  <a:txBody>
                    <a:bodyPr/>
                    <a:lstStyle/>
                    <a:p>
                      <a:r>
                        <a:rPr lang="en-US" dirty="0" smtClean="0"/>
                        <a:t>1</a:t>
                      </a:r>
                      <a:endParaRPr lang="en-US" dirty="0"/>
                    </a:p>
                  </a:txBody>
                  <a:tcPr/>
                </a:tc>
                <a:tc>
                  <a:txBody>
                    <a:bodyPr/>
                    <a:lstStyle/>
                    <a:p>
                      <a:r>
                        <a:rPr lang="en-US" dirty="0" smtClean="0"/>
                        <a:t>1.2%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sp>
        <p:nvSpPr>
          <p:cNvPr id="3" name="Rectangle 2"/>
          <p:cNvSpPr/>
          <p:nvPr/>
        </p:nvSpPr>
        <p:spPr>
          <a:xfrm>
            <a:off x="0" y="4413966"/>
            <a:ext cx="9144000" cy="1477328"/>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Comment localization is either improved or remains the same after </a:t>
            </a:r>
            <a:r>
              <a:rPr lang="en-US" dirty="0" smtClean="0"/>
              <a:t>scaffolding]</a:t>
            </a:r>
          </a:p>
          <a:p>
            <a:pPr marL="285750" indent="-285750">
              <a:buFont typeface="Arial" panose="020B0604020202020204" pitchFamily="34" charset="0"/>
              <a:buChar char="•"/>
            </a:pPr>
            <a:r>
              <a:rPr lang="en-US" dirty="0" smtClean="0"/>
              <a:t>Localization </a:t>
            </a:r>
            <a:r>
              <a:rPr lang="en-US" dirty="0"/>
              <a:t>revision continues after scaffolding is removed </a:t>
            </a:r>
            <a:endParaRPr lang="en-US" dirty="0" smtClean="0"/>
          </a:p>
          <a:p>
            <a:pPr marL="285750" indent="-285750">
              <a:buFont typeface="Arial" panose="020B0604020202020204" pitchFamily="34" charset="0"/>
              <a:buChar char="•"/>
            </a:pPr>
            <a:r>
              <a:rPr lang="en-US" dirty="0" smtClean="0"/>
              <a:t>Are </a:t>
            </a:r>
            <a:r>
              <a:rPr lang="en-US" dirty="0"/>
              <a:t>reviewers improving localization quality, or performing other types of revisions</a:t>
            </a:r>
            <a:r>
              <a:rPr lang="en-US" dirty="0" smtClean="0"/>
              <a:t>?</a:t>
            </a:r>
            <a:endParaRPr lang="en-US" dirty="0"/>
          </a:p>
          <a:p>
            <a:pPr marL="285750" indent="-285750">
              <a:buFont typeface="Arial" panose="020B0604020202020204" pitchFamily="34" charset="0"/>
              <a:buChar char="•"/>
            </a:pPr>
            <a:r>
              <a:rPr lang="en-US" dirty="0"/>
              <a:t>Interface issues, or rubric non-applicability</a:t>
            </a:r>
            <a:r>
              <a:rPr lang="en-US" dirty="0" smtClean="0"/>
              <a:t>?</a:t>
            </a:r>
            <a:endParaRPr lang="en-US" dirty="0"/>
          </a:p>
        </p:txBody>
      </p:sp>
    </p:spTree>
    <p:extLst>
      <p:ext uri="{BB962C8B-B14F-4D97-AF65-F5344CB8AC3E}">
        <p14:creationId xmlns:p14="http://schemas.microsoft.com/office/powerpoint/2010/main" xmlns="" val="4513706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Feature Vectors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5" name="Content Placeholder 4"/>
          <p:cNvSpPr>
            <a:spLocks noGrp="1"/>
          </p:cNvSpPr>
          <p:nvPr>
            <p:ph sz="quarter" idx="1"/>
          </p:nvPr>
        </p:nvSpPr>
        <p:spPr>
          <a:xfrm>
            <a:off x="129348" y="1600200"/>
            <a:ext cx="8866196" cy="4525963"/>
          </a:xfrm>
        </p:spPr>
        <p:txBody>
          <a:bodyPr/>
          <a:lstStyle/>
          <a:p>
            <a:r>
              <a:rPr lang="en-US" dirty="0" smtClean="0"/>
              <a:t>Essay with Score=1 (from earlier example)</a:t>
            </a:r>
          </a:p>
          <a:p>
            <a:endParaRPr lang="en-US" dirty="0"/>
          </a:p>
          <a:p>
            <a:endParaRPr lang="en-US" dirty="0" smtClean="0"/>
          </a:p>
          <a:p>
            <a:pPr marL="0" indent="0">
              <a:buNone/>
            </a:pPr>
            <a:endParaRPr lang="en-US" dirty="0" smtClean="0"/>
          </a:p>
          <a:p>
            <a:r>
              <a:rPr lang="en-US" dirty="0" smtClean="0"/>
              <a:t>Essay with Score=4 (from earlier example)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582621496"/>
              </p:ext>
            </p:extLst>
          </p:nvPr>
        </p:nvGraphicFramePr>
        <p:xfrm>
          <a:off x="380999" y="4844399"/>
          <a:ext cx="8305801" cy="1097280"/>
        </p:xfrm>
        <a:graphic>
          <a:graphicData uri="http://schemas.openxmlformats.org/drawingml/2006/table">
            <a:tbl>
              <a:tblPr firstRow="1" bandRow="1">
                <a:tableStyleId>{5940675A-B579-460E-94D1-54222C63F5DA}</a:tableStyleId>
              </a:tblPr>
              <a:tblGrid>
                <a:gridCol w="825715"/>
                <a:gridCol w="976961"/>
                <a:gridCol w="1159929"/>
                <a:gridCol w="598674"/>
                <a:gridCol w="785758"/>
                <a:gridCol w="710925"/>
                <a:gridCol w="636091"/>
                <a:gridCol w="636091"/>
                <a:gridCol w="748341"/>
                <a:gridCol w="628643"/>
                <a:gridCol w="598673"/>
              </a:tblGrid>
              <a:tr h="16689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4</a:t>
                      </a:r>
                      <a:endParaRPr lang="en-US" sz="3200" dirty="0"/>
                    </a:p>
                  </a:txBody>
                  <a:tcPr/>
                </a:tc>
                <a:tc>
                  <a:txBody>
                    <a:bodyPr/>
                    <a:lstStyle/>
                    <a:p>
                      <a:r>
                        <a:rPr lang="en-US" sz="3200" dirty="0" smtClean="0"/>
                        <a:t>0</a:t>
                      </a:r>
                      <a:endParaRPr lang="en-US" sz="3200" dirty="0"/>
                    </a:p>
                  </a:txBody>
                  <a:tcPr/>
                </a:tc>
                <a:tc>
                  <a:txBody>
                    <a:bodyPr/>
                    <a:lstStyle/>
                    <a:p>
                      <a:r>
                        <a:rPr lang="en-US" sz="3200" dirty="0" smtClean="0"/>
                        <a:t>187</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4</a:t>
                      </a:r>
                      <a:endParaRPr lang="en-US" sz="3200" dirty="0"/>
                    </a:p>
                  </a:txBody>
                  <a:tcPr/>
                </a:tc>
                <a:tc>
                  <a:txBody>
                    <a:bodyPr/>
                    <a:lstStyle/>
                    <a:p>
                      <a:r>
                        <a:rPr lang="en-US" sz="3200" dirty="0" smtClean="0"/>
                        <a:t>3</a:t>
                      </a:r>
                      <a:endParaRPr lang="en-US" sz="3200" dirty="0"/>
                    </a:p>
                  </a:txBody>
                  <a:tcPr/>
                </a:tc>
                <a:tc>
                  <a:txBody>
                    <a:bodyPr/>
                    <a:lstStyle/>
                    <a:p>
                      <a:r>
                        <a:rPr lang="en-US" sz="3200" dirty="0" smtClean="0"/>
                        <a:t>3</a:t>
                      </a:r>
                      <a:endParaRPr lang="en-US" sz="3200" dirty="0"/>
                    </a:p>
                  </a:txBody>
                  <a:tcPr/>
                </a:tc>
                <a:tc>
                  <a:txBody>
                    <a:bodyPr/>
                    <a:lstStyle/>
                    <a:p>
                      <a:r>
                        <a:rPr lang="en-US" sz="3200" dirty="0" smtClean="0"/>
                        <a:t>5</a:t>
                      </a:r>
                      <a:endParaRPr lang="en-US" sz="3200" dirty="0"/>
                    </a:p>
                  </a:txBody>
                  <a:tcPr/>
                </a:tc>
                <a:tc>
                  <a:txBody>
                    <a:bodyPr/>
                    <a:lstStyle/>
                    <a:p>
                      <a:r>
                        <a:rPr lang="en-US" sz="3200" dirty="0" smtClean="0"/>
                        <a:t>1</a:t>
                      </a:r>
                      <a:endParaRPr lang="en-US" sz="3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065846714"/>
              </p:ext>
            </p:extLst>
          </p:nvPr>
        </p:nvGraphicFramePr>
        <p:xfrm>
          <a:off x="381000" y="2328133"/>
          <a:ext cx="8229602" cy="1203390"/>
        </p:xfrm>
        <a:graphic>
          <a:graphicData uri="http://schemas.openxmlformats.org/drawingml/2006/table">
            <a:tbl>
              <a:tblPr firstRow="1" bandRow="1">
                <a:tableStyleId>{5940675A-B579-460E-94D1-54222C63F5DA}</a:tableStyleId>
              </a:tblPr>
              <a:tblGrid>
                <a:gridCol w="818140"/>
                <a:gridCol w="967998"/>
                <a:gridCol w="1149288"/>
                <a:gridCol w="593181"/>
                <a:gridCol w="778549"/>
                <a:gridCol w="704403"/>
                <a:gridCol w="630256"/>
                <a:gridCol w="630256"/>
                <a:gridCol w="741475"/>
                <a:gridCol w="622876"/>
                <a:gridCol w="593180"/>
              </a:tblGrid>
              <a:tr h="62427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166</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0</a:t>
                      </a:r>
                      <a:endParaRPr lang="en-US" sz="3200" dirty="0"/>
                    </a:p>
                  </a:txBody>
                  <a:tcPr/>
                </a:tc>
              </a:tr>
            </a:tbl>
          </a:graphicData>
        </a:graphic>
      </p:graphicFrame>
    </p:spTree>
    <p:extLst>
      <p:ext uri="{BB962C8B-B14F-4D97-AF65-F5344CB8AC3E}">
        <p14:creationId xmlns:p14="http://schemas.microsoft.com/office/powerpoint/2010/main" xmlns="" val="26533075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274638"/>
            <a:ext cx="9014604" cy="1143000"/>
          </a:xfrm>
        </p:spPr>
        <p:txBody>
          <a:bodyPr>
            <a:noAutofit/>
          </a:bodyPr>
          <a:lstStyle/>
          <a:p>
            <a:r>
              <a:rPr lang="en-US" dirty="0" smtClean="0"/>
              <a:t>A Deeper Look: Student 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99322934"/>
              </p:ext>
            </p:extLst>
          </p:nvPr>
        </p:nvGraphicFramePr>
        <p:xfrm>
          <a:off x="847883" y="1595190"/>
          <a:ext cx="6984901" cy="2444232"/>
        </p:xfrm>
        <a:graphic>
          <a:graphicData uri="http://schemas.openxmlformats.org/drawingml/2006/table">
            <a:tbl>
              <a:tblPr firstRow="1" bandRow="1">
                <a:tableStyleId>{5C22544A-7EE6-4342-B048-85BDC9FD1C3A}</a:tableStyleId>
              </a:tblPr>
              <a:tblGrid>
                <a:gridCol w="3578735"/>
                <a:gridCol w="1637751"/>
                <a:gridCol w="1768415"/>
              </a:tblGrid>
              <a:tr h="620566">
                <a:tc>
                  <a:txBody>
                    <a:bodyPr/>
                    <a:lstStyle/>
                    <a:p>
                      <a:endParaRPr lang="en-US" dirty="0"/>
                    </a:p>
                  </a:txBody>
                  <a:tcPr/>
                </a:tc>
                <a:tc gridSpan="2">
                  <a:txBody>
                    <a:bodyPr/>
                    <a:lstStyle/>
                    <a:p>
                      <a:pPr algn="ctr"/>
                      <a:r>
                        <a:rPr lang="en-US" b="1" dirty="0" smtClean="0"/>
                        <a:t># and % </a:t>
                      </a:r>
                      <a:r>
                        <a:rPr lang="en-US" b="1" baseline="0" dirty="0" smtClean="0"/>
                        <a:t>of comments </a:t>
                      </a:r>
                    </a:p>
                    <a:p>
                      <a:pPr algn="ctr"/>
                      <a:r>
                        <a:rPr lang="en-US" b="1" baseline="0" dirty="0" smtClean="0"/>
                        <a:t>(diagram reviews)</a:t>
                      </a:r>
                      <a:endParaRPr lang="en-US" b="1" dirty="0"/>
                    </a:p>
                  </a:txBody>
                  <a:tcPr/>
                </a:tc>
                <a:tc hMerge="1">
                  <a:txBody>
                    <a:bodyPr/>
                    <a:lstStyle/>
                    <a:p>
                      <a:endParaRPr lang="en-US" dirty="0"/>
                    </a:p>
                  </a:txBody>
                  <a:tcPr/>
                </a:tc>
              </a:tr>
              <a:tr h="451038">
                <a:tc>
                  <a:txBody>
                    <a:bodyPr/>
                    <a:lstStyle/>
                    <a:p>
                      <a:r>
                        <a:rPr lang="en-US" b="1" dirty="0" smtClean="0"/>
                        <a:t>NOT Localized → Localized</a:t>
                      </a:r>
                      <a:endParaRPr lang="en-US" b="1" dirty="0"/>
                    </a:p>
                  </a:txBody>
                  <a:tcPr/>
                </a:tc>
                <a:tc>
                  <a:txBody>
                    <a:bodyPr/>
                    <a:lstStyle/>
                    <a:p>
                      <a:r>
                        <a:rPr lang="en-US" b="0" dirty="0" smtClean="0">
                          <a:solidFill>
                            <a:schemeClr val="tx1"/>
                          </a:solidFill>
                        </a:rPr>
                        <a:t>26</a:t>
                      </a:r>
                      <a:endParaRPr lang="en-US" b="0" dirty="0">
                        <a:solidFill>
                          <a:schemeClr val="tx1"/>
                        </a:solidFill>
                      </a:endParaRPr>
                    </a:p>
                  </a:txBody>
                  <a:tcPr/>
                </a:tc>
                <a:tc>
                  <a:txBody>
                    <a:bodyPr/>
                    <a:lstStyle/>
                    <a:p>
                      <a:r>
                        <a:rPr lang="en-US" b="0" dirty="0" smtClean="0">
                          <a:solidFill>
                            <a:schemeClr val="tx1"/>
                          </a:solidFill>
                        </a:rPr>
                        <a:t>30.2%</a:t>
                      </a:r>
                      <a:endParaRPr lang="en-US" b="0" dirty="0">
                        <a:solidFill>
                          <a:schemeClr val="tx1"/>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         Localized → Localized</a:t>
                      </a:r>
                    </a:p>
                  </a:txBody>
                  <a:tcPr/>
                </a:tc>
                <a:tc>
                  <a:txBody>
                    <a:bodyPr/>
                    <a:lstStyle/>
                    <a:p>
                      <a:r>
                        <a:rPr lang="en-US" b="1" dirty="0" smtClean="0">
                          <a:solidFill>
                            <a:srgbClr val="00B050"/>
                          </a:solidFill>
                        </a:rPr>
                        <a:t>26</a:t>
                      </a:r>
                      <a:endParaRPr lang="en-US" b="1" dirty="0">
                        <a:solidFill>
                          <a:srgbClr val="00B050"/>
                        </a:solidFill>
                      </a:endParaRPr>
                    </a:p>
                  </a:txBody>
                  <a:tcPr/>
                </a:tc>
                <a:tc>
                  <a:txBody>
                    <a:bodyPr/>
                    <a:lstStyle/>
                    <a:p>
                      <a:r>
                        <a:rPr lang="en-US" b="1" dirty="0" smtClean="0">
                          <a:solidFill>
                            <a:srgbClr val="00B050"/>
                          </a:solidFill>
                        </a:rPr>
                        <a:t>30.2%</a:t>
                      </a:r>
                      <a:endParaRPr lang="en-US" b="1" dirty="0">
                        <a:solidFill>
                          <a:srgbClr val="00B05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NOT Localized → NOT Localized</a:t>
                      </a:r>
                    </a:p>
                  </a:txBody>
                  <a:tcPr/>
                </a:tc>
                <a:tc>
                  <a:txBody>
                    <a:bodyPr/>
                    <a:lstStyle/>
                    <a:p>
                      <a:r>
                        <a:rPr lang="en-US" b="1" dirty="0" smtClean="0">
                          <a:solidFill>
                            <a:srgbClr val="FF0000"/>
                          </a:solidFill>
                        </a:rPr>
                        <a:t>33</a:t>
                      </a:r>
                      <a:endParaRPr lang="en-US" b="1" dirty="0">
                        <a:solidFill>
                          <a:srgbClr val="FF0000"/>
                        </a:solidFill>
                      </a:endParaRPr>
                    </a:p>
                  </a:txBody>
                  <a:tcPr/>
                </a:tc>
                <a:tc>
                  <a:txBody>
                    <a:bodyPr/>
                    <a:lstStyle/>
                    <a:p>
                      <a:r>
                        <a:rPr lang="en-US" b="1" dirty="0" smtClean="0">
                          <a:solidFill>
                            <a:srgbClr val="FF0000"/>
                          </a:solidFill>
                        </a:rPr>
                        <a:t>38.4%</a:t>
                      </a:r>
                      <a:endParaRPr lang="en-US" b="1" dirty="0">
                        <a:solidFill>
                          <a:srgbClr val="FF0000"/>
                        </a:solidFill>
                      </a:endParaRPr>
                    </a:p>
                  </a:txBody>
                  <a:tcPr/>
                </a:tc>
              </a:tr>
              <a:tr h="451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Localized → NOT Localized</a:t>
                      </a:r>
                    </a:p>
                  </a:txBody>
                  <a:tcPr/>
                </a:tc>
                <a:tc>
                  <a:txBody>
                    <a:bodyPr/>
                    <a:lstStyle/>
                    <a:p>
                      <a:r>
                        <a:rPr lang="en-US" dirty="0" smtClean="0"/>
                        <a:t>1</a:t>
                      </a:r>
                      <a:endParaRPr lang="en-US" dirty="0"/>
                    </a:p>
                  </a:txBody>
                  <a:tcPr/>
                </a:tc>
                <a:tc>
                  <a:txBody>
                    <a:bodyPr/>
                    <a:lstStyle/>
                    <a:p>
                      <a:r>
                        <a:rPr lang="en-US" dirty="0" smtClean="0"/>
                        <a:t>1.2%</a:t>
                      </a:r>
                      <a:endParaRPr lang="en-US" dirty="0"/>
                    </a:p>
                  </a:txBody>
                  <a:tcPr/>
                </a:tc>
              </a:tr>
            </a:tbl>
          </a:graphicData>
        </a:graphic>
      </p:graphicFrame>
      <p:sp>
        <p:nvSpPr>
          <p:cNvPr id="3" name="Rectangle 2"/>
          <p:cNvSpPr/>
          <p:nvPr/>
        </p:nvSpPr>
        <p:spPr>
          <a:xfrm>
            <a:off x="0" y="4375387"/>
            <a:ext cx="9144000" cy="1323439"/>
          </a:xfrm>
          <a:prstGeom prst="rect">
            <a:avLst/>
          </a:prstGeom>
        </p:spPr>
        <p:txBody>
          <a:bodyPr wrap="square">
            <a:spAutoFit/>
          </a:bodyPr>
          <a:lstStyle/>
          <a:p>
            <a:pPr marL="285750" indent="-285750">
              <a:buFont typeface="Arial" panose="020B0604020202020204" pitchFamily="34" charset="0"/>
              <a:buChar char="•"/>
            </a:pPr>
            <a:r>
              <a:rPr lang="en-US" sz="3200" dirty="0" smtClean="0"/>
              <a:t>Open questions</a:t>
            </a:r>
          </a:p>
          <a:p>
            <a:pPr marL="742950" lvl="1" indent="-285750">
              <a:buFont typeface="Arial" panose="020B0604020202020204" pitchFamily="34" charset="0"/>
              <a:buChar char="•"/>
            </a:pPr>
            <a:r>
              <a:rPr lang="en-US" sz="2400" b="1" dirty="0" smtClean="0">
                <a:solidFill>
                  <a:srgbClr val="00B050"/>
                </a:solidFill>
              </a:rPr>
              <a:t>Are </a:t>
            </a:r>
            <a:r>
              <a:rPr lang="en-US" sz="2400" b="1" dirty="0">
                <a:solidFill>
                  <a:srgbClr val="00B050"/>
                </a:solidFill>
              </a:rPr>
              <a:t>reviewers improving localization </a:t>
            </a:r>
            <a:r>
              <a:rPr lang="en-US" sz="2400" b="1" dirty="0" smtClean="0">
                <a:solidFill>
                  <a:srgbClr val="00B050"/>
                </a:solidFill>
              </a:rPr>
              <a:t>quality?</a:t>
            </a:r>
          </a:p>
          <a:p>
            <a:pPr marL="742950" lvl="1" indent="-285750">
              <a:buFont typeface="Arial" panose="020B0604020202020204" pitchFamily="34" charset="0"/>
              <a:buChar char="•"/>
            </a:pPr>
            <a:r>
              <a:rPr lang="en-US" sz="2400" b="1" dirty="0" smtClean="0">
                <a:solidFill>
                  <a:srgbClr val="FF0000"/>
                </a:solidFill>
              </a:rPr>
              <a:t>Interface </a:t>
            </a:r>
            <a:r>
              <a:rPr lang="en-US" sz="2400" b="1" dirty="0">
                <a:solidFill>
                  <a:srgbClr val="FF0000"/>
                </a:solidFill>
              </a:rPr>
              <a:t>issues, or rubric non-applicability</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xmlns="" val="2866338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25"/>
          <p:cNvSpPr/>
          <p:nvPr/>
        </p:nvSpPr>
        <p:spPr>
          <a:xfrm>
            <a:off x="3202792" y="3402938"/>
            <a:ext cx="2458981"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2. Peer Feedback</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5762" y="4236465"/>
            <a:ext cx="3818555" cy="2312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6720247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 name="Rectangle 2"/>
          <p:cNvSpPr/>
          <p:nvPr/>
        </p:nvSpPr>
        <p:spPr>
          <a:xfrm>
            <a:off x="6044318" y="3402938"/>
            <a:ext cx="3118950"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3. Student Reflections</a:t>
            </a:r>
            <a:endParaRPr lang="en-US" sz="2400" b="1" i="1" dirty="0">
              <a:solidFill>
                <a:srgbClr val="FF0000"/>
              </a:solidFill>
              <a:latin typeface="Times New Roman" pitchFamily="18" charset="0"/>
              <a:cs typeface="Times New Roman" pitchFamily="18" charset="0"/>
            </a:endParaRPr>
          </a:p>
        </p:txBody>
      </p:sp>
      <p:pic>
        <p:nvPicPr>
          <p:cNvPr id="12" name="Picture 11" descr="CourseMIRROR.png"/>
          <p:cNvPicPr>
            <a:picLocks noChangeAspect="1"/>
          </p:cNvPicPr>
          <p:nvPr/>
        </p:nvPicPr>
        <p:blipFill>
          <a:blip r:embed="rId2"/>
          <a:stretch>
            <a:fillRect/>
          </a:stretch>
        </p:blipFill>
        <p:spPr>
          <a:xfrm>
            <a:off x="6618463" y="3625702"/>
            <a:ext cx="2068337" cy="3499067"/>
          </a:xfrm>
          <a:prstGeom prst="rect">
            <a:avLst/>
          </a:prstGeom>
        </p:spPr>
      </p:pic>
    </p:spTree>
    <p:extLst>
      <p:ext uri="{BB962C8B-B14F-4D97-AF65-F5344CB8AC3E}">
        <p14:creationId xmlns:p14="http://schemas.microsoft.com/office/powerpoint/2010/main" xmlns="" val="206720247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fontScale="90000"/>
          </a:bodyPr>
          <a:lstStyle/>
          <a:p>
            <a:r>
              <a:rPr lang="en-US" dirty="0" smtClean="0"/>
              <a:t>NLP for Education Research Lifecycle</a:t>
            </a:r>
            <a:endParaRPr lang="en-US" dirty="0"/>
          </a:p>
        </p:txBody>
      </p:sp>
      <p:graphicFrame>
        <p:nvGraphicFramePr>
          <p:cNvPr id="7" name="Diagram 6"/>
          <p:cNvGraphicFramePr/>
          <p:nvPr>
            <p:extLst>
              <p:ext uri="{D42A27DB-BD31-4B8C-83A1-F6EECF244321}">
                <p14:modId xmlns:p14="http://schemas.microsoft.com/office/powerpoint/2010/main" xmlns="" val="1056396872"/>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xmlns="" val="40218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a:xfrm>
            <a:off x="457199" y="1600200"/>
            <a:ext cx="8500533" cy="4525963"/>
          </a:xfrm>
        </p:spPr>
        <p:txBody>
          <a:bodyPr>
            <a:normAutofit/>
          </a:bodyPr>
          <a:lstStyle/>
          <a:p>
            <a:pPr marL="514350" indent="-514350"/>
            <a:r>
              <a:rPr lang="en-US" b="1" dirty="0" smtClean="0"/>
              <a:t>Automatic Writing Assessment</a:t>
            </a:r>
          </a:p>
          <a:p>
            <a:pPr marL="971550" lvl="1" indent="-514350"/>
            <a:r>
              <a:rPr lang="en-US" b="1" dirty="0" smtClean="0"/>
              <a:t>Co-PIs: Rip </a:t>
            </a:r>
            <a:r>
              <a:rPr lang="en-US" b="1" dirty="0" err="1" smtClean="0"/>
              <a:t>Correnti</a:t>
            </a:r>
            <a:r>
              <a:rPr lang="en-US" b="1" dirty="0" smtClean="0"/>
              <a:t>, Lindsay Clare </a:t>
            </a:r>
            <a:r>
              <a:rPr lang="en-US" b="1" dirty="0" err="1" smtClean="0"/>
              <a:t>Matsumara</a:t>
            </a:r>
            <a:endParaRPr lang="en-US" b="1" dirty="0" smtClean="0"/>
          </a:p>
          <a:p>
            <a:pPr marL="971550" lvl="1" indent="-514350"/>
            <a:endParaRPr lang="en-US" dirty="0" smtClean="0"/>
          </a:p>
          <a:p>
            <a:pPr marL="514350" indent="-514350"/>
            <a:r>
              <a:rPr lang="en-US" dirty="0" smtClean="0"/>
              <a:t>Peer Review of Writing</a:t>
            </a:r>
          </a:p>
          <a:p>
            <a:pPr marL="971550" lvl="1" indent="-514350"/>
            <a:r>
              <a:rPr lang="en-US" dirty="0" smtClean="0"/>
              <a:t>Co-PIs: Kevin Ashley, Amanda Godley, Chris </a:t>
            </a:r>
            <a:r>
              <a:rPr lang="en-US" dirty="0" err="1" smtClean="0"/>
              <a:t>Schunn</a:t>
            </a:r>
            <a:endParaRPr lang="en-US" dirty="0" smtClean="0"/>
          </a:p>
          <a:p>
            <a:pPr marL="971550" lvl="1" indent="-514350"/>
            <a:endParaRPr lang="en-US" dirty="0" smtClean="0"/>
          </a:p>
          <a:p>
            <a:pPr marL="514350" indent="-514350"/>
            <a:r>
              <a:rPr lang="en-US" dirty="0" smtClean="0"/>
              <a:t>Summarizing Student Generated Reflections</a:t>
            </a:r>
          </a:p>
          <a:p>
            <a:pPr marL="971550" lvl="1" indent="-514350"/>
            <a:r>
              <a:rPr lang="en-US" dirty="0" smtClean="0"/>
              <a:t>Co-PIs: </a:t>
            </a:r>
            <a:r>
              <a:rPr lang="en-US" dirty="0" err="1" smtClean="0"/>
              <a:t>Muhsin</a:t>
            </a:r>
            <a:r>
              <a:rPr lang="en-US" dirty="0" smtClean="0"/>
              <a:t> </a:t>
            </a:r>
            <a:r>
              <a:rPr lang="en-US" dirty="0" err="1" smtClean="0"/>
              <a:t>Meneske</a:t>
            </a:r>
            <a:r>
              <a:rPr lang="en-US" dirty="0" smtClean="0"/>
              <a:t>, </a:t>
            </a:r>
            <a:r>
              <a:rPr lang="en-US" dirty="0" err="1" smtClean="0"/>
              <a:t>Jingtao</a:t>
            </a:r>
            <a:r>
              <a:rPr lang="en-US" dirty="0" smtClean="0"/>
              <a:t> Wang</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9</a:t>
            </a:fld>
            <a:endParaRPr lang="en-US"/>
          </a:p>
        </p:txBody>
      </p:sp>
    </p:spTree>
    <p:extLst>
      <p:ext uri="{BB962C8B-B14F-4D97-AF65-F5344CB8AC3E}">
        <p14:creationId xmlns:p14="http://schemas.microsoft.com/office/powerpoint/2010/main" xmlns="" val="12151296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1795</TotalTime>
  <Words>3247</Words>
  <Application>Microsoft Office PowerPoint</Application>
  <PresentationFormat>On-screen Show (4:3)</PresentationFormat>
  <Paragraphs>613</Paragraphs>
  <Slides>59</Slides>
  <Notes>18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Natural Language Processing for  Enhancing Teaching and Learning at Scale:  Three Case Studies</vt:lpstr>
      <vt:lpstr>Slide 2</vt:lpstr>
      <vt:lpstr>Slide 3</vt:lpstr>
      <vt:lpstr>Slide 4</vt:lpstr>
      <vt:lpstr>Slide 5</vt:lpstr>
      <vt:lpstr>Slide 6</vt:lpstr>
      <vt:lpstr>Slide 7</vt:lpstr>
      <vt:lpstr>NLP for Education Research Lifecycle</vt:lpstr>
      <vt:lpstr>Three Case Studies</vt:lpstr>
      <vt:lpstr>Why Automatic Writing Assessment? </vt:lpstr>
      <vt:lpstr>An  Example Writing Assessment Task:  Response to Text (RTA)</vt:lpstr>
      <vt:lpstr>RTA Rubric for the Evidence dimension</vt:lpstr>
      <vt:lpstr>  Gold-Standard Scores (&amp; NLP-based evidence)                               </vt:lpstr>
      <vt:lpstr>Automatic Scoring of an Analytical  Response-To-Text Assessment (RTA) </vt:lpstr>
      <vt:lpstr>Extract Essay Features using NLP</vt:lpstr>
      <vt:lpstr>Extract Essay Features using NLP</vt:lpstr>
      <vt:lpstr>Extract Essay Features using NLP</vt:lpstr>
      <vt:lpstr>Extract Essay Features using NLP</vt:lpstr>
      <vt:lpstr>Extract Essay Features using NLP</vt:lpstr>
      <vt:lpstr>Extract Essay Features using NLP</vt:lpstr>
      <vt:lpstr>Extract Essay Features using NLP</vt:lpstr>
      <vt:lpstr>Supervised Machine Learning</vt:lpstr>
      <vt:lpstr>Experimental Evaluation</vt:lpstr>
      <vt:lpstr>Results: Can we Automate?</vt:lpstr>
      <vt:lpstr>Other Results</vt:lpstr>
      <vt:lpstr>Three Case Studies</vt:lpstr>
      <vt:lpstr>Why Peer Review?</vt:lpstr>
      <vt:lpstr>SWoRD: A web-based peer review system [Cho &amp; Schunn, 2007]</vt:lpstr>
      <vt:lpstr>One Aspect of Review Quality</vt:lpstr>
      <vt:lpstr>Our Approach for Improving Reviews</vt:lpstr>
      <vt:lpstr>Detecting Key Features of Text Reviews</vt:lpstr>
      <vt:lpstr>Localization Scaffolding</vt:lpstr>
      <vt:lpstr>A First Classroom Evaluation [Nguyen, Xiong &amp; Litman, 2014]</vt:lpstr>
      <vt:lpstr>Results: Can we Automate?</vt:lpstr>
      <vt:lpstr>Results: Can we Automate?</vt:lpstr>
      <vt:lpstr>Results: Can we Automate?</vt:lpstr>
      <vt:lpstr>Results: New Educational Technology</vt:lpstr>
      <vt:lpstr>A Deeper Look: Student Learning</vt:lpstr>
      <vt:lpstr>Three Case Studies</vt:lpstr>
      <vt:lpstr>Why (Summarize) Student Reflections? </vt:lpstr>
      <vt:lpstr>Student Reflections and a TA’s Summary</vt:lpstr>
      <vt:lpstr>Student Reflections and a TA’s Summary</vt:lpstr>
      <vt:lpstr>Enhancing Large Classroom Instructor-Student Interactions via Summarization</vt:lpstr>
      <vt:lpstr>Challenges for (Extractive) Summarization</vt:lpstr>
      <vt:lpstr>Phrase-Based Summarization</vt:lpstr>
      <vt:lpstr>Data</vt:lpstr>
      <vt:lpstr>Quantitative Evaluation</vt:lpstr>
      <vt:lpstr>From Paper to Mobile App [Luo et al., 2015]</vt:lpstr>
      <vt:lpstr>Summing Up: Common Themes</vt:lpstr>
      <vt:lpstr>Current Directions</vt:lpstr>
      <vt:lpstr>Use our Technology and Data!</vt:lpstr>
      <vt:lpstr>Thank You!</vt:lpstr>
      <vt:lpstr>Slide 53</vt:lpstr>
      <vt:lpstr>Slide 54</vt:lpstr>
      <vt:lpstr>Paper Review Localization Model  [Xiong, Litman &amp; Schunn, 2010]</vt:lpstr>
      <vt:lpstr>Student response analysis</vt:lpstr>
      <vt:lpstr>Results: Revision Performance</vt:lpstr>
      <vt:lpstr>Example Feature Vectors</vt:lpstr>
      <vt:lpstr>A Deeper Look: Student Learning</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Helpfulness-Guided Review Summarization</dc:title>
  <dc:creator>Wenting Xiong</dc:creator>
  <cp:lastModifiedBy>Prof. Diane Litman</cp:lastModifiedBy>
  <cp:revision>216</cp:revision>
  <dcterms:created xsi:type="dcterms:W3CDTF">2014-05-07T19:14:43Z</dcterms:created>
  <dcterms:modified xsi:type="dcterms:W3CDTF">2015-10-12T06:40:49Z</dcterms:modified>
</cp:coreProperties>
</file>