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3.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7"/>
  </p:notesMasterIdLst>
  <p:sldIdLst>
    <p:sldId id="256" r:id="rId2"/>
    <p:sldId id="437" r:id="rId3"/>
    <p:sldId id="334" r:id="rId4"/>
    <p:sldId id="430" r:id="rId5"/>
    <p:sldId id="427" r:id="rId6"/>
    <p:sldId id="335" r:id="rId7"/>
    <p:sldId id="436" r:id="rId8"/>
    <p:sldId id="513" r:id="rId9"/>
    <p:sldId id="438" r:id="rId10"/>
    <p:sldId id="439" r:id="rId11"/>
    <p:sldId id="511" r:id="rId12"/>
    <p:sldId id="440" r:id="rId13"/>
    <p:sldId id="512" r:id="rId14"/>
    <p:sldId id="441" r:id="rId15"/>
    <p:sldId id="514" r:id="rId16"/>
    <p:sldId id="431" r:id="rId17"/>
    <p:sldId id="443" r:id="rId18"/>
    <p:sldId id="522" r:id="rId19"/>
    <p:sldId id="521" r:id="rId20"/>
    <p:sldId id="516" r:id="rId21"/>
    <p:sldId id="517" r:id="rId22"/>
    <p:sldId id="518" r:id="rId23"/>
    <p:sldId id="519" r:id="rId24"/>
    <p:sldId id="524" r:id="rId25"/>
    <p:sldId id="525" r:id="rId26"/>
    <p:sldId id="520" r:id="rId27"/>
    <p:sldId id="538" r:id="rId28"/>
    <p:sldId id="444" r:id="rId29"/>
    <p:sldId id="526" r:id="rId30"/>
    <p:sldId id="527" r:id="rId31"/>
    <p:sldId id="528" r:id="rId32"/>
    <p:sldId id="529" r:id="rId33"/>
    <p:sldId id="530" r:id="rId34"/>
    <p:sldId id="532" r:id="rId35"/>
    <p:sldId id="531" r:id="rId36"/>
    <p:sldId id="533" r:id="rId37"/>
    <p:sldId id="536" r:id="rId38"/>
    <p:sldId id="537" r:id="rId39"/>
    <p:sldId id="535" r:id="rId40"/>
    <p:sldId id="543" r:id="rId41"/>
    <p:sldId id="539" r:id="rId42"/>
    <p:sldId id="445" r:id="rId43"/>
    <p:sldId id="489" r:id="rId44"/>
    <p:sldId id="491" r:id="rId45"/>
    <p:sldId id="492" r:id="rId46"/>
    <p:sldId id="493" r:id="rId47"/>
    <p:sldId id="494" r:id="rId48"/>
    <p:sldId id="495" r:id="rId49"/>
    <p:sldId id="496" r:id="rId50"/>
    <p:sldId id="497" r:id="rId51"/>
    <p:sldId id="498" r:id="rId52"/>
    <p:sldId id="500" r:id="rId53"/>
    <p:sldId id="501" r:id="rId54"/>
    <p:sldId id="502" r:id="rId55"/>
    <p:sldId id="503" r:id="rId56"/>
    <p:sldId id="504" r:id="rId57"/>
    <p:sldId id="505" r:id="rId58"/>
    <p:sldId id="508" r:id="rId59"/>
    <p:sldId id="451" r:id="rId60"/>
    <p:sldId id="509" r:id="rId61"/>
    <p:sldId id="534" r:id="rId62"/>
    <p:sldId id="541" r:id="rId63"/>
    <p:sldId id="432" r:id="rId64"/>
    <p:sldId id="542" r:id="rId65"/>
    <p:sldId id="446" r:id="rId66"/>
    <p:sldId id="545" r:id="rId67"/>
    <p:sldId id="544" r:id="rId68"/>
    <p:sldId id="453" r:id="rId69"/>
    <p:sldId id="447" r:id="rId70"/>
    <p:sldId id="549" r:id="rId71"/>
    <p:sldId id="452" r:id="rId72"/>
    <p:sldId id="546" r:id="rId73"/>
    <p:sldId id="566" r:id="rId74"/>
    <p:sldId id="563" r:id="rId75"/>
    <p:sldId id="565" r:id="rId76"/>
    <p:sldId id="547" r:id="rId77"/>
    <p:sldId id="557" r:id="rId78"/>
    <p:sldId id="548" r:id="rId79"/>
    <p:sldId id="567" r:id="rId80"/>
    <p:sldId id="568" r:id="rId81"/>
    <p:sldId id="569" r:id="rId82"/>
    <p:sldId id="564" r:id="rId83"/>
    <p:sldId id="433" r:id="rId84"/>
    <p:sldId id="550" r:id="rId85"/>
    <p:sldId id="456" r:id="rId86"/>
    <p:sldId id="553" r:id="rId87"/>
    <p:sldId id="554" r:id="rId88"/>
    <p:sldId id="449" r:id="rId89"/>
    <p:sldId id="555" r:id="rId90"/>
    <p:sldId id="556" r:id="rId91"/>
    <p:sldId id="552" r:id="rId92"/>
    <p:sldId id="434" r:id="rId93"/>
    <p:sldId id="381" r:id="rId94"/>
    <p:sldId id="424" r:id="rId95"/>
    <p:sldId id="387" r:id="rId96"/>
    <p:sldId id="485" r:id="rId97"/>
    <p:sldId id="486" r:id="rId98"/>
    <p:sldId id="488" r:id="rId99"/>
    <p:sldId id="487" r:id="rId100"/>
    <p:sldId id="389" r:id="rId101"/>
    <p:sldId id="390" r:id="rId102"/>
    <p:sldId id="399" r:id="rId103"/>
    <p:sldId id="400" r:id="rId104"/>
    <p:sldId id="403" r:id="rId105"/>
    <p:sldId id="316" r:id="rId106"/>
    <p:sldId id="406" r:id="rId107"/>
    <p:sldId id="575" r:id="rId108"/>
    <p:sldId id="577" r:id="rId109"/>
    <p:sldId id="576" r:id="rId110"/>
    <p:sldId id="268" r:id="rId111"/>
    <p:sldId id="270" r:id="rId112"/>
    <p:sldId id="271" r:id="rId113"/>
    <p:sldId id="419" r:id="rId114"/>
    <p:sldId id="578" r:id="rId115"/>
    <p:sldId id="460" r:id="rId116"/>
    <p:sldId id="584" r:id="rId117"/>
    <p:sldId id="585" r:id="rId118"/>
    <p:sldId id="463" r:id="rId119"/>
    <p:sldId id="464" r:id="rId120"/>
    <p:sldId id="478" r:id="rId121"/>
    <p:sldId id="579" r:id="rId122"/>
    <p:sldId id="580" r:id="rId123"/>
    <p:sldId id="581" r:id="rId124"/>
    <p:sldId id="586" r:id="rId125"/>
    <p:sldId id="583" r:id="rId1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A63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2" autoAdjust="0"/>
    <p:restoredTop sz="94693" autoAdjust="0"/>
  </p:normalViewPr>
  <p:slideViewPr>
    <p:cSldViewPr snapToGrid="0" snapToObjects="1">
      <p:cViewPr>
        <p:scale>
          <a:sx n="90" d="100"/>
          <a:sy n="90" d="100"/>
        </p:scale>
        <p:origin x="-1944" y="-440"/>
      </p:cViewPr>
      <p:guideLst>
        <p:guide orient="horz" pos="2160"/>
        <p:guide pos="2880"/>
      </p:guideLst>
    </p:cSldViewPr>
  </p:slideViewPr>
  <p:outlineViewPr>
    <p:cViewPr>
      <p:scale>
        <a:sx n="33" d="100"/>
        <a:sy n="33" d="100"/>
      </p:scale>
      <p:origin x="0" y="14024"/>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notesMaster" Target="notesMasters/notesMaster1.xml"/><Relationship Id="rId128" Type="http://schemas.openxmlformats.org/officeDocument/2006/relationships/printerSettings" Target="printerSettings/printerSettings1.bin"/><Relationship Id="rId12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3" Type="http://schemas.openxmlformats.org/officeDocument/2006/relationships/slide" Target="slides/slide49.xml"/><Relationship Id="rId4" Type="http://schemas.openxmlformats.org/officeDocument/2006/relationships/slide" Target="slides/slide51.xml"/><Relationship Id="rId5" Type="http://schemas.openxmlformats.org/officeDocument/2006/relationships/slide" Target="slides/slide55.xml"/><Relationship Id="rId6" Type="http://schemas.openxmlformats.org/officeDocument/2006/relationships/slide" Target="slides/slide56.xml"/><Relationship Id="rId1" Type="http://schemas.openxmlformats.org/officeDocument/2006/relationships/slide" Target="slides/slide47.xml"/><Relationship Id="rId2"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0981335666375"/>
          <c:y val="0.0448613919291872"/>
          <c:w val="0.622980339263148"/>
          <c:h val="0.781510586807713"/>
        </c:manualLayout>
      </c:layout>
      <c:barChart>
        <c:barDir val="col"/>
        <c:grouping val="clustered"/>
        <c:varyColors val="0"/>
        <c:ser>
          <c:idx val="0"/>
          <c:order val="0"/>
          <c:tx>
            <c:strRef>
              <c:f>Sheet1!$B$1</c:f>
              <c:strCache>
                <c:ptCount val="1"/>
                <c:pt idx="0">
                  <c:v>Baseline1 (Naïve Bayes + Unigrams)</c:v>
                </c:pt>
              </c:strCache>
            </c:strRef>
          </c:tx>
          <c:invertIfNegative val="0"/>
          <c:cat>
            <c:strRef>
              <c:f>Sheet1!$A$2:$A$5</c:f>
              <c:strCache>
                <c:ptCount val="4"/>
                <c:pt idx="0">
                  <c:v>Accuracy (complete)</c:v>
                </c:pt>
                <c:pt idx="1">
                  <c:v>Accuracy (subset)</c:v>
                </c:pt>
                <c:pt idx="2">
                  <c:v>QW Kappa (complete)</c:v>
                </c:pt>
                <c:pt idx="3">
                  <c:v>QW Kappa (subset)</c:v>
                </c:pt>
              </c:strCache>
            </c:strRef>
          </c:cat>
          <c:val>
            <c:numRef>
              <c:f>Sheet1!$B$2:$B$5</c:f>
              <c:numCache>
                <c:formatCode>General</c:formatCode>
                <c:ptCount val="4"/>
                <c:pt idx="0">
                  <c:v>0.52</c:v>
                </c:pt>
                <c:pt idx="1">
                  <c:v>0.52</c:v>
                </c:pt>
                <c:pt idx="2">
                  <c:v>0.53</c:v>
                </c:pt>
                <c:pt idx="3">
                  <c:v>0.43</c:v>
                </c:pt>
              </c:numCache>
            </c:numRef>
          </c:val>
        </c:ser>
        <c:ser>
          <c:idx val="1"/>
          <c:order val="1"/>
          <c:tx>
            <c:strRef>
              <c:f>Sheet1!$C$1</c:f>
              <c:strCache>
                <c:ptCount val="1"/>
                <c:pt idx="0">
                  <c:v>Baseline2 (LSA)</c:v>
                </c:pt>
              </c:strCache>
            </c:strRef>
          </c:tx>
          <c:invertIfNegative val="0"/>
          <c:cat>
            <c:strRef>
              <c:f>Sheet1!$A$2:$A$5</c:f>
              <c:strCache>
                <c:ptCount val="4"/>
                <c:pt idx="0">
                  <c:v>Accuracy (complete)</c:v>
                </c:pt>
                <c:pt idx="1">
                  <c:v>Accuracy (subset)</c:v>
                </c:pt>
                <c:pt idx="2">
                  <c:v>QW Kappa (complete)</c:v>
                </c:pt>
                <c:pt idx="3">
                  <c:v>QW Kappa (subset)</c:v>
                </c:pt>
              </c:strCache>
            </c:strRef>
          </c:cat>
          <c:val>
            <c:numRef>
              <c:f>Sheet1!$C$2:$C$5</c:f>
              <c:numCache>
                <c:formatCode>General</c:formatCode>
                <c:ptCount val="4"/>
                <c:pt idx="0">
                  <c:v>0.45</c:v>
                </c:pt>
                <c:pt idx="1">
                  <c:v>0.43</c:v>
                </c:pt>
                <c:pt idx="2">
                  <c:v>0.47</c:v>
                </c:pt>
                <c:pt idx="3">
                  <c:v>0.48</c:v>
                </c:pt>
              </c:numCache>
            </c:numRef>
          </c:val>
        </c:ser>
        <c:ser>
          <c:idx val="2"/>
          <c:order val="2"/>
          <c:tx>
            <c:strRef>
              <c:f>Sheet1!$D$1</c:f>
              <c:strCache>
                <c:ptCount val="1"/>
                <c:pt idx="0">
                  <c:v>Random Forest + 4 Features</c:v>
                </c:pt>
              </c:strCache>
            </c:strRef>
          </c:tx>
          <c:invertIfNegative val="0"/>
          <c:cat>
            <c:strRef>
              <c:f>Sheet1!$A$2:$A$5</c:f>
              <c:strCache>
                <c:ptCount val="4"/>
                <c:pt idx="0">
                  <c:v>Accuracy (complete)</c:v>
                </c:pt>
                <c:pt idx="1">
                  <c:v>Accuracy (subset)</c:v>
                </c:pt>
                <c:pt idx="2">
                  <c:v>QW Kappa (complete)</c:v>
                </c:pt>
                <c:pt idx="3">
                  <c:v>QW Kappa (subset)</c:v>
                </c:pt>
              </c:strCache>
            </c:strRef>
          </c:cat>
          <c:val>
            <c:numRef>
              <c:f>Sheet1!$D$2:$D$5</c:f>
              <c:numCache>
                <c:formatCode>General</c:formatCode>
                <c:ptCount val="4"/>
                <c:pt idx="0">
                  <c:v>0.57</c:v>
                </c:pt>
                <c:pt idx="1">
                  <c:v>0.62</c:v>
                </c:pt>
                <c:pt idx="2">
                  <c:v>0.62</c:v>
                </c:pt>
                <c:pt idx="3">
                  <c:v>0.64</c:v>
                </c:pt>
              </c:numCache>
            </c:numRef>
          </c:val>
        </c:ser>
        <c:dLbls>
          <c:showLegendKey val="0"/>
          <c:showVal val="0"/>
          <c:showCatName val="0"/>
          <c:showSerName val="0"/>
          <c:showPercent val="0"/>
          <c:showBubbleSize val="0"/>
        </c:dLbls>
        <c:gapWidth val="150"/>
        <c:axId val="-2138473368"/>
        <c:axId val="-2138470392"/>
      </c:barChart>
      <c:catAx>
        <c:axId val="-2138473368"/>
        <c:scaling>
          <c:orientation val="minMax"/>
        </c:scaling>
        <c:delete val="0"/>
        <c:axPos val="b"/>
        <c:numFmt formatCode="General" sourceLinked="1"/>
        <c:majorTickMark val="out"/>
        <c:minorTickMark val="none"/>
        <c:tickLblPos val="nextTo"/>
        <c:crossAx val="-2138470392"/>
        <c:crosses val="autoZero"/>
        <c:auto val="1"/>
        <c:lblAlgn val="ctr"/>
        <c:lblOffset val="100"/>
        <c:noMultiLvlLbl val="0"/>
      </c:catAx>
      <c:valAx>
        <c:axId val="-2138470392"/>
        <c:scaling>
          <c:orientation val="minMax"/>
        </c:scaling>
        <c:delete val="0"/>
        <c:axPos val="l"/>
        <c:majorGridlines/>
        <c:numFmt formatCode="General" sourceLinked="1"/>
        <c:majorTickMark val="out"/>
        <c:minorTickMark val="none"/>
        <c:tickLblPos val="nextTo"/>
        <c:crossAx val="-2138473368"/>
        <c:crosses val="autoZero"/>
        <c:crossBetween val="between"/>
      </c:valAx>
    </c:plotArea>
    <c:legend>
      <c:legendPos val="r"/>
      <c:layout>
        <c:manualLayout>
          <c:xMode val="edge"/>
          <c:yMode val="edge"/>
          <c:x val="0.703220934188782"/>
          <c:y val="0.318638265491786"/>
          <c:w val="0.287519806551959"/>
          <c:h val="0.4216501548952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a supervised classification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B4091C55-BA46-4777-96EC-96B11680335E}" srcId="{17EEB9C0-1204-4E3E-BEFF-ED4BD10B3697}" destId="{3E903938-4BEE-4DE6-97BB-9D748A37067C}" srcOrd="0" destOrd="0" parTransId="{7BB5F102-ED43-42FB-848F-3CB981E480DA}" sibTransId="{B57F06A5-16BE-41E1-91EE-EEC40F96009F}"/>
    <dgm:cxn modelId="{596EF1F8-B762-4692-8B26-0433BF24424C}" srcId="{17EEB9C0-1204-4E3E-BEFF-ED4BD10B3697}" destId="{60E6C115-14DC-42FC-A36D-E56F06F53552}" srcOrd="2" destOrd="0" parTransId="{B8A8FD15-E63B-4184-83B5-CE4B1AB25FA2}" sibTransId="{E385CC39-0659-4A02-ACE5-EB356D567AE9}"/>
    <dgm:cxn modelId="{6EA985FF-8CCF-DE45-A702-185F209F4B89}" type="presOf" srcId="{1A30887B-09E1-4D48-AE40-412F0DBB42E6}" destId="{F08752FA-A491-4846-ABB4-A1E79DC4BAB6}" srcOrd="0" destOrd="0" presId="urn:microsoft.com/office/officeart/2005/8/layout/hChevron3"/>
    <dgm:cxn modelId="{092A4AE7-491E-674F-987B-E949AC63F780}" type="presOf" srcId="{3E903938-4BEE-4DE6-97BB-9D748A37067C}" destId="{4B07A3DF-2ECC-4BBD-8DA3-66258DE35942}" srcOrd="0" destOrd="0" presId="urn:microsoft.com/office/officeart/2005/8/layout/hChevron3"/>
    <dgm:cxn modelId="{61F2DE4C-6F66-A34C-9C7A-28990ED8B66F}" type="presOf" srcId="{17EEB9C0-1204-4E3E-BEFF-ED4BD10B3697}" destId="{83C151A8-A705-4DCF-B670-E32CF5FC8F80}" srcOrd="0" destOrd="0" presId="urn:microsoft.com/office/officeart/2005/8/layout/hChevron3"/>
    <dgm:cxn modelId="{44E1A81D-113E-4CA6-BE82-473CD561CF0F}" srcId="{17EEB9C0-1204-4E3E-BEFF-ED4BD10B3697}" destId="{1A30887B-09E1-4D48-AE40-412F0DBB42E6}" srcOrd="1" destOrd="0" parTransId="{6A66098A-161F-4CD8-840F-4D9E2BAA7D6F}" sibTransId="{C7158340-5719-4663-883A-EB88B889CCF8}"/>
    <dgm:cxn modelId="{157160A2-9622-CF49-AE13-FCB6FB45A7F0}" type="presOf" srcId="{60E6C115-14DC-42FC-A36D-E56F06F53552}" destId="{FCC48197-ADDC-4037-B93C-299AF370AF1C}" srcOrd="0" destOrd="0" presId="urn:microsoft.com/office/officeart/2005/8/layout/hChevron3"/>
    <dgm:cxn modelId="{4D3761F2-9627-9249-8B5D-B8FFB985C0CD}" type="presParOf" srcId="{83C151A8-A705-4DCF-B670-E32CF5FC8F80}" destId="{4B07A3DF-2ECC-4BBD-8DA3-66258DE35942}" srcOrd="0" destOrd="0" presId="urn:microsoft.com/office/officeart/2005/8/layout/hChevron3"/>
    <dgm:cxn modelId="{9E3FC2E1-6362-F445-8C14-80AAA4B44420}" type="presParOf" srcId="{83C151A8-A705-4DCF-B670-E32CF5FC8F80}" destId="{2C9961D3-3211-4A90-9519-E7F2FD8D6DE2}" srcOrd="1" destOrd="0" presId="urn:microsoft.com/office/officeart/2005/8/layout/hChevron3"/>
    <dgm:cxn modelId="{78217429-D19E-E44F-B5DF-7AE483564940}" type="presParOf" srcId="{83C151A8-A705-4DCF-B670-E32CF5FC8F80}" destId="{F08752FA-A491-4846-ABB4-A1E79DC4BAB6}" srcOrd="2" destOrd="0" presId="urn:microsoft.com/office/officeart/2005/8/layout/hChevron3"/>
    <dgm:cxn modelId="{BEFE5601-AFE9-C34F-8C00-BB8C3C0C58B0}" type="presParOf" srcId="{83C151A8-A705-4DCF-B670-E32CF5FC8F80}" destId="{6E4CBDFC-8E08-4515-AD35-7EE69B23AA16}" srcOrd="3" destOrd="0" presId="urn:microsoft.com/office/officeart/2005/8/layout/hChevron3"/>
    <dgm:cxn modelId="{5494009C-E93C-2A48-A898-C8EFB2ADE1D5}"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9/2/14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2</a:t>
            </a:fld>
            <a:endParaRPr lang="en-US"/>
          </a:p>
        </p:txBody>
      </p:sp>
    </p:spTree>
    <p:extLst>
      <p:ext uri="{BB962C8B-B14F-4D97-AF65-F5344CB8AC3E}">
        <p14:creationId xmlns:p14="http://schemas.microsoft.com/office/powerpoint/2010/main" val="3154491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very few citations</a:t>
            </a:r>
          </a:p>
          <a:p>
            <a:r>
              <a:rPr lang="en-US" dirty="0">
                <a:latin typeface="Arial" charset="0"/>
                <a:ea typeface="ＭＳ Ｐゴシック" charset="-128"/>
                <a:cs typeface="ＭＳ Ｐゴシック" charset="-128"/>
              </a:rPr>
              <a:t>many explanations for support relationships are incomplete</a:t>
            </a:r>
          </a:p>
          <a:p>
            <a:r>
              <a:rPr lang="en-US" dirty="0">
                <a:latin typeface="Arial" charset="0"/>
                <a:ea typeface="ＭＳ Ｐゴシック" charset="-128"/>
                <a:cs typeface="ＭＳ Ｐゴシック" charset="-128"/>
              </a:rPr>
              <a:t>provided opposition was not explicitly resolved (i.e., why are the supportive bits of evidence for the second</a:t>
            </a:r>
          </a:p>
          <a:p>
            <a:r>
              <a:rPr lang="en-US" dirty="0">
                <a:latin typeface="Arial" charset="0"/>
                <a:ea typeface="ＭＳ Ｐゴシック" charset="-128"/>
                <a:cs typeface="ＭＳ Ｐゴシック" charset="-128"/>
              </a:rPr>
              <a:t>hypothesis stronger than the opposing evidence?).</a:t>
            </a:r>
            <a:endParaRPr lang="en-US" dirty="0"/>
          </a:p>
        </p:txBody>
      </p:sp>
      <p:sp>
        <p:nvSpPr>
          <p:cNvPr id="4" name="Slide Number Placeholder 3"/>
          <p:cNvSpPr>
            <a:spLocks noGrp="1"/>
          </p:cNvSpPr>
          <p:nvPr>
            <p:ph type="sldNum" sz="quarter" idx="10"/>
          </p:nvPr>
        </p:nvSpPr>
        <p:spPr/>
        <p:txBody>
          <a:bodyPr/>
          <a:lstStyle/>
          <a:p>
            <a:pPr>
              <a:defRPr/>
            </a:pPr>
            <a:fld id="{6F51B813-34C8-E148-8124-FD037B17AD7C}" type="slidenum">
              <a:rPr lang="en-US" smtClean="0"/>
              <a:pPr>
                <a:defRPr/>
              </a:pPr>
              <a:t>94</a:t>
            </a:fld>
            <a:endParaRPr lang="en-US" dirty="0"/>
          </a:p>
        </p:txBody>
      </p:sp>
    </p:spTree>
    <p:extLst>
      <p:ext uri="{BB962C8B-B14F-4D97-AF65-F5344CB8AC3E}">
        <p14:creationId xmlns:p14="http://schemas.microsoft.com/office/powerpoint/2010/main" val="230328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100</a:t>
            </a:fld>
            <a:endParaRPr lang="en-US" dirty="0"/>
          </a:p>
        </p:txBody>
      </p:sp>
    </p:spTree>
    <p:extLst>
      <p:ext uri="{BB962C8B-B14F-4D97-AF65-F5344CB8AC3E}">
        <p14:creationId xmlns:p14="http://schemas.microsoft.com/office/powerpoint/2010/main" val="327177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an iterative process to find the most predictive features for identifying thesis and conclusion statements. Starting with 42 basic computational</a:t>
            </a:r>
          </a:p>
          <a:p>
            <a:r>
              <a:rPr lang="en-US" sz="1200" kern="1200" dirty="0" smtClean="0">
                <a:solidFill>
                  <a:schemeClr val="tx1"/>
                </a:solidFill>
                <a:effectLst/>
                <a:latin typeface="+mn-lt"/>
                <a:ea typeface="+mn-ea"/>
                <a:cs typeface="+mn-cs"/>
              </a:rPr>
              <a:t>linguistic features inspired by (Burstein et al. 2003), such as positional, syntactic, and cue term features, we used several feature selection algorithms to select the most predictive features. We tried different combinations of the predictive features and also added some semantic and rhetorical structure features to improve the model’s accuracy. Since our training set was fairly small, we also tried bootstrapped sampling and finally, we picked 19 features in three categories that were most predictive.</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110</a:t>
            </a:fld>
            <a:endParaRPr lang="en-US" dirty="0"/>
          </a:p>
        </p:txBody>
      </p:sp>
    </p:spTree>
    <p:extLst>
      <p:ext uri="{BB962C8B-B14F-4D97-AF65-F5344CB8AC3E}">
        <p14:creationId xmlns:p14="http://schemas.microsoft.com/office/powerpoint/2010/main" val="303335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3 different classifiers in order to build our model: Naïve Bayes, Decision Tree, and Support Vector Machine (SVM). We also used the same positional base line as (Burstein et al.) in order to compare the results with their model.</a:t>
            </a:r>
          </a:p>
          <a:p>
            <a:r>
              <a:rPr lang="en-US" sz="1200" kern="1200" dirty="0" smtClean="0">
                <a:solidFill>
                  <a:schemeClr val="tx1"/>
                </a:solidFill>
                <a:effectLst/>
                <a:latin typeface="+mn-lt"/>
                <a:ea typeface="+mn-ea"/>
                <a:cs typeface="+mn-cs"/>
              </a:rPr>
              <a:t>We used 10-fold essay stratified cross validation in order to evaluate our models on the sentence level. In order to evaluate the models on the essay level, we aggregated the results of the sentence level model in order to predict whether an essay contains a thesis/conclusion statement or not. This figure shows the Decision Tree model for predicting thesis statements.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111</a:t>
            </a:fld>
            <a:endParaRPr lang="en-US" dirty="0"/>
          </a:p>
        </p:txBody>
      </p:sp>
    </p:spTree>
    <p:extLst>
      <p:ext uri="{BB962C8B-B14F-4D97-AF65-F5344CB8AC3E}">
        <p14:creationId xmlns:p14="http://schemas.microsoft.com/office/powerpoint/2010/main" val="305300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112</a:t>
            </a:fld>
            <a:endParaRPr lang="en-US" dirty="0"/>
          </a:p>
        </p:txBody>
      </p:sp>
    </p:spTree>
    <p:extLst>
      <p:ext uri="{BB962C8B-B14F-4D97-AF65-F5344CB8AC3E}">
        <p14:creationId xmlns:p14="http://schemas.microsoft.com/office/powerpoint/2010/main" val="213782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120</a:t>
            </a:fld>
            <a:endParaRPr lang="en-US" dirty="0"/>
          </a:p>
        </p:txBody>
      </p:sp>
    </p:spTree>
    <p:extLst>
      <p:ext uri="{BB962C8B-B14F-4D97-AF65-F5344CB8AC3E}">
        <p14:creationId xmlns:p14="http://schemas.microsoft.com/office/powerpoint/2010/main" val="55895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123</a:t>
            </a:fld>
            <a:endParaRPr lang="en-US"/>
          </a:p>
        </p:txBody>
      </p:sp>
    </p:spTree>
    <p:extLst>
      <p:ext uri="{BB962C8B-B14F-4D97-AF65-F5344CB8AC3E}">
        <p14:creationId xmlns:p14="http://schemas.microsoft.com/office/powerpoint/2010/main" val="181853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3</a:t>
            </a:fld>
            <a:endParaRPr lang="en-US"/>
          </a:p>
        </p:txBody>
      </p:sp>
    </p:spTree>
    <p:extLst>
      <p:ext uri="{BB962C8B-B14F-4D97-AF65-F5344CB8AC3E}">
        <p14:creationId xmlns:p14="http://schemas.microsoft.com/office/powerpoint/2010/main" val="105737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40</a:t>
            </a:fld>
            <a:endParaRPr lang="en-US"/>
          </a:p>
        </p:txBody>
      </p:sp>
    </p:spTree>
    <p:extLst>
      <p:ext uri="{BB962C8B-B14F-4D97-AF65-F5344CB8AC3E}">
        <p14:creationId xmlns:p14="http://schemas.microsoft.com/office/powerpoint/2010/main" val="234066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8E269B-98A6-3449-8CAA-0C1AC101C934}" type="slidenum">
              <a:rPr lang="en-CA"/>
              <a:pPr eaLnBrk="1" hangingPunct="1"/>
              <a:t>47</a:t>
            </a:fld>
            <a:endParaRPr lang="en-CA"/>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53666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74</a:t>
            </a:fld>
            <a:endParaRPr lang="en-US"/>
          </a:p>
        </p:txBody>
      </p:sp>
    </p:spTree>
    <p:extLst>
      <p:ext uri="{BB962C8B-B14F-4D97-AF65-F5344CB8AC3E}">
        <p14:creationId xmlns:p14="http://schemas.microsoft.com/office/powerpoint/2010/main" val="234066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77</a:t>
            </a:fld>
            <a:endParaRPr lang="en-US"/>
          </a:p>
        </p:txBody>
      </p:sp>
    </p:spTree>
    <p:extLst>
      <p:ext uri="{BB962C8B-B14F-4D97-AF65-F5344CB8AC3E}">
        <p14:creationId xmlns:p14="http://schemas.microsoft.com/office/powerpoint/2010/main" val="234066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anose="020B0604030504040204" pitchFamily="34" charset="0"/>
                <a:ea typeface="ＭＳ Ｐゴシック" panose="020B0600070205080204" pitchFamily="34" charset="-128"/>
              </a:defRPr>
            </a:lvl1pPr>
            <a:lvl2pPr marL="742950" indent="-285750" eaLnBrk="0" hangingPunct="0">
              <a:defRPr sz="1600">
                <a:solidFill>
                  <a:srgbClr val="009900"/>
                </a:solidFill>
                <a:latin typeface="Tahoma" panose="020B0604030504040204" pitchFamily="34" charset="0"/>
                <a:ea typeface="ＭＳ Ｐゴシック" panose="020B0600070205080204" pitchFamily="34" charset="-128"/>
              </a:defRPr>
            </a:lvl2pPr>
            <a:lvl3pPr marL="1143000" indent="-228600" eaLnBrk="0" hangingPunct="0">
              <a:defRPr sz="1600">
                <a:solidFill>
                  <a:srgbClr val="009900"/>
                </a:solidFill>
                <a:latin typeface="Tahoma" panose="020B0604030504040204" pitchFamily="34" charset="0"/>
                <a:ea typeface="ＭＳ Ｐゴシック" panose="020B0600070205080204" pitchFamily="34" charset="-128"/>
              </a:defRPr>
            </a:lvl3pPr>
            <a:lvl4pPr marL="1600200" indent="-228600" eaLnBrk="0" hangingPunct="0">
              <a:defRPr sz="1600">
                <a:solidFill>
                  <a:srgbClr val="009900"/>
                </a:solidFill>
                <a:latin typeface="Tahoma" panose="020B0604030504040204" pitchFamily="34" charset="0"/>
                <a:ea typeface="ＭＳ Ｐゴシック" panose="020B0600070205080204" pitchFamily="34" charset="-128"/>
              </a:defRPr>
            </a:lvl4pPr>
            <a:lvl5pPr marL="2057400" indent="-228600" eaLnBrk="0" hangingPunct="0">
              <a:defRPr sz="1600">
                <a:solidFill>
                  <a:srgbClr val="009900"/>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9pPr>
          </a:lstStyle>
          <a:p>
            <a:pPr eaLnBrk="1" hangingPunct="1"/>
            <a:fld id="{5B7B50EE-73B5-48B7-B40C-7BBB0B6521A1}" type="slidenum">
              <a:rPr lang="en-US" altLang="en-US" sz="1200">
                <a:solidFill>
                  <a:schemeClr val="tx1"/>
                </a:solidFill>
                <a:latin typeface="Times New Roman" panose="02020603050405020304" pitchFamily="18" charset="0"/>
              </a:rPr>
              <a:pPr eaLnBrk="1" hangingPunct="1"/>
              <a:t>84</a:t>
            </a:fld>
            <a:endParaRPr lang="en-US" altLang="en-US" sz="1200">
              <a:solidFill>
                <a:schemeClr val="tx1"/>
              </a:solidFill>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1633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77875" indent="-298450" eaLnBrk="0" hangingPunct="0">
              <a:spcBef>
                <a:spcPct val="30000"/>
              </a:spcBef>
              <a:defRPr sz="1200">
                <a:solidFill>
                  <a:schemeClr val="tx1"/>
                </a:solidFill>
                <a:latin typeface="Arial" panose="020B0604020202020204" pitchFamily="34" charset="0"/>
              </a:defRPr>
            </a:lvl2pPr>
            <a:lvl3pPr marL="1195388" indent="-238125" eaLnBrk="0" hangingPunct="0">
              <a:spcBef>
                <a:spcPct val="30000"/>
              </a:spcBef>
              <a:defRPr sz="1200">
                <a:solidFill>
                  <a:schemeClr val="tx1"/>
                </a:solidFill>
                <a:latin typeface="Arial" panose="020B0604020202020204" pitchFamily="34" charset="0"/>
              </a:defRPr>
            </a:lvl3pPr>
            <a:lvl4pPr marL="1674813" indent="-238125" eaLnBrk="0" hangingPunct="0">
              <a:spcBef>
                <a:spcPct val="30000"/>
              </a:spcBef>
              <a:defRPr sz="1200">
                <a:solidFill>
                  <a:schemeClr val="tx1"/>
                </a:solidFill>
                <a:latin typeface="Arial" panose="020B0604020202020204" pitchFamily="34" charset="0"/>
              </a:defRPr>
            </a:lvl4pPr>
            <a:lvl5pPr marL="2154238" indent="-238125" eaLnBrk="0" hangingPunct="0">
              <a:spcBef>
                <a:spcPct val="30000"/>
              </a:spcBef>
              <a:defRPr sz="1200">
                <a:solidFill>
                  <a:schemeClr val="tx1"/>
                </a:solidFill>
                <a:latin typeface="Arial" panose="020B0604020202020204" pitchFamily="34" charset="0"/>
              </a:defRPr>
            </a:lvl5pPr>
            <a:lvl6pPr marL="2611438" indent="-238125" eaLnBrk="0" fontAlgn="base" hangingPunct="0">
              <a:spcBef>
                <a:spcPct val="30000"/>
              </a:spcBef>
              <a:spcAft>
                <a:spcPct val="0"/>
              </a:spcAft>
              <a:defRPr sz="1200">
                <a:solidFill>
                  <a:schemeClr val="tx1"/>
                </a:solidFill>
                <a:latin typeface="Arial" panose="020B0604020202020204" pitchFamily="34" charset="0"/>
              </a:defRPr>
            </a:lvl6pPr>
            <a:lvl7pPr marL="3068638" indent="-238125" eaLnBrk="0" fontAlgn="base" hangingPunct="0">
              <a:spcBef>
                <a:spcPct val="30000"/>
              </a:spcBef>
              <a:spcAft>
                <a:spcPct val="0"/>
              </a:spcAft>
              <a:defRPr sz="1200">
                <a:solidFill>
                  <a:schemeClr val="tx1"/>
                </a:solidFill>
                <a:latin typeface="Arial" panose="020B0604020202020204" pitchFamily="34" charset="0"/>
              </a:defRPr>
            </a:lvl7pPr>
            <a:lvl8pPr marL="3525838" indent="-238125" eaLnBrk="0" fontAlgn="base" hangingPunct="0">
              <a:spcBef>
                <a:spcPct val="30000"/>
              </a:spcBef>
              <a:spcAft>
                <a:spcPct val="0"/>
              </a:spcAft>
              <a:defRPr sz="1200">
                <a:solidFill>
                  <a:schemeClr val="tx1"/>
                </a:solidFill>
                <a:latin typeface="Arial" panose="020B0604020202020204" pitchFamily="34" charset="0"/>
              </a:defRPr>
            </a:lvl8pPr>
            <a:lvl9pPr marL="3983038" indent="-2381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E9A3A84-7C93-4632-8198-3427DD8EE52C}" type="slidenum">
              <a:rPr lang="en-US" altLang="en-US" sz="1300"/>
              <a:pPr eaLnBrk="1" hangingPunct="1">
                <a:spcBef>
                  <a:spcPct val="0"/>
                </a:spcBef>
              </a:pPr>
              <a:t>86</a:t>
            </a:fld>
            <a:endParaRPr lang="en-US" altLang="en-US" sz="1300"/>
          </a:p>
        </p:txBody>
      </p:sp>
      <p:sp>
        <p:nvSpPr>
          <p:cNvPr id="153603" name="Rectangle 2"/>
          <p:cNvSpPr>
            <a:spLocks noGrp="1" noRot="1" noChangeAspect="1" noChangeArrowheads="1" noTextEdit="1"/>
          </p:cNvSpPr>
          <p:nvPr>
            <p:ph type="sldImg"/>
          </p:nvPr>
        </p:nvSpPr>
        <p:spPr>
          <a:xfrm>
            <a:off x="1260475" y="719138"/>
            <a:ext cx="4797425" cy="3598862"/>
          </a:xfrm>
          <a:solidFill>
            <a:srgbClr val="FFFFFF"/>
          </a:solidFill>
          <a:ln/>
        </p:spPr>
      </p:sp>
      <p:sp>
        <p:nvSpPr>
          <p:cNvPr id="153604" name="Rectangle 3"/>
          <p:cNvSpPr>
            <a:spLocks noGrp="1" noChangeArrowheads="1"/>
          </p:cNvSpPr>
          <p:nvPr>
            <p:ph type="body" idx="1"/>
          </p:nvPr>
        </p:nvSpPr>
        <p:spPr>
          <a:xfrm>
            <a:off x="974725" y="4560888"/>
            <a:ext cx="5365750" cy="4321175"/>
          </a:xfrm>
          <a:solidFill>
            <a:srgbClr val="FFFFFF"/>
          </a:solidFill>
          <a:ln>
            <a:solidFill>
              <a:srgbClr val="000000"/>
            </a:solidFill>
          </a:ln>
        </p:spPr>
        <p:txBody>
          <a:bodyPr lIns="95526" tIns="47763" rIns="95526" bIns="47763"/>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0912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77875" indent="-298450" eaLnBrk="0" hangingPunct="0">
              <a:spcBef>
                <a:spcPct val="30000"/>
              </a:spcBef>
              <a:defRPr sz="1200">
                <a:solidFill>
                  <a:schemeClr val="tx1"/>
                </a:solidFill>
                <a:latin typeface="Arial" panose="020B0604020202020204" pitchFamily="34" charset="0"/>
              </a:defRPr>
            </a:lvl2pPr>
            <a:lvl3pPr marL="1195388" indent="-238125" eaLnBrk="0" hangingPunct="0">
              <a:spcBef>
                <a:spcPct val="30000"/>
              </a:spcBef>
              <a:defRPr sz="1200">
                <a:solidFill>
                  <a:schemeClr val="tx1"/>
                </a:solidFill>
                <a:latin typeface="Arial" panose="020B0604020202020204" pitchFamily="34" charset="0"/>
              </a:defRPr>
            </a:lvl3pPr>
            <a:lvl4pPr marL="1674813" indent="-238125" eaLnBrk="0" hangingPunct="0">
              <a:spcBef>
                <a:spcPct val="30000"/>
              </a:spcBef>
              <a:defRPr sz="1200">
                <a:solidFill>
                  <a:schemeClr val="tx1"/>
                </a:solidFill>
                <a:latin typeface="Arial" panose="020B0604020202020204" pitchFamily="34" charset="0"/>
              </a:defRPr>
            </a:lvl4pPr>
            <a:lvl5pPr marL="2154238" indent="-238125" eaLnBrk="0" hangingPunct="0">
              <a:spcBef>
                <a:spcPct val="30000"/>
              </a:spcBef>
              <a:defRPr sz="1200">
                <a:solidFill>
                  <a:schemeClr val="tx1"/>
                </a:solidFill>
                <a:latin typeface="Arial" panose="020B0604020202020204" pitchFamily="34" charset="0"/>
              </a:defRPr>
            </a:lvl5pPr>
            <a:lvl6pPr marL="2611438" indent="-238125" eaLnBrk="0" fontAlgn="base" hangingPunct="0">
              <a:spcBef>
                <a:spcPct val="30000"/>
              </a:spcBef>
              <a:spcAft>
                <a:spcPct val="0"/>
              </a:spcAft>
              <a:defRPr sz="1200">
                <a:solidFill>
                  <a:schemeClr val="tx1"/>
                </a:solidFill>
                <a:latin typeface="Arial" panose="020B0604020202020204" pitchFamily="34" charset="0"/>
              </a:defRPr>
            </a:lvl6pPr>
            <a:lvl7pPr marL="3068638" indent="-238125" eaLnBrk="0" fontAlgn="base" hangingPunct="0">
              <a:spcBef>
                <a:spcPct val="30000"/>
              </a:spcBef>
              <a:spcAft>
                <a:spcPct val="0"/>
              </a:spcAft>
              <a:defRPr sz="1200">
                <a:solidFill>
                  <a:schemeClr val="tx1"/>
                </a:solidFill>
                <a:latin typeface="Arial" panose="020B0604020202020204" pitchFamily="34" charset="0"/>
              </a:defRPr>
            </a:lvl7pPr>
            <a:lvl8pPr marL="3525838" indent="-238125" eaLnBrk="0" fontAlgn="base" hangingPunct="0">
              <a:spcBef>
                <a:spcPct val="30000"/>
              </a:spcBef>
              <a:spcAft>
                <a:spcPct val="0"/>
              </a:spcAft>
              <a:defRPr sz="1200">
                <a:solidFill>
                  <a:schemeClr val="tx1"/>
                </a:solidFill>
                <a:latin typeface="Arial" panose="020B0604020202020204" pitchFamily="34" charset="0"/>
              </a:defRPr>
            </a:lvl8pPr>
            <a:lvl9pPr marL="3983038" indent="-2381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89DD7B3-5AF7-43D6-BB9B-CCFB451EFC4F}" type="slidenum">
              <a:rPr lang="en-US" altLang="en-US" sz="1300"/>
              <a:pPr eaLnBrk="1" hangingPunct="1">
                <a:spcBef>
                  <a:spcPct val="0"/>
                </a:spcBef>
              </a:pPr>
              <a:t>91</a:t>
            </a:fld>
            <a:endParaRPr lang="en-US" alt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3956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8" name="Rectangle 6"/>
          <p:cNvSpPr>
            <a:spLocks noGrp="1" noChangeArrowheads="1"/>
          </p:cNvSpPr>
          <p:nvPr>
            <p:ph type="sldNum" sz="quarter" idx="12"/>
          </p:nvPr>
        </p:nvSpPr>
        <p:spPr>
          <a:ln/>
        </p:spPr>
        <p:txBody>
          <a:bodyPr/>
          <a:lstStyle>
            <a:lvl1pPr>
              <a:defRPr/>
            </a:lvl1pPr>
          </a:lstStyle>
          <a:p>
            <a:fld id="{CFA4E06D-917B-3443-BCC4-9F37241176E7}" type="slidenum">
              <a:rPr lang="en-CA"/>
              <a:pPr/>
              <a:t>‹#›</a:t>
            </a:fld>
            <a:endParaRPr lang="en-CA"/>
          </a:p>
        </p:txBody>
      </p:sp>
    </p:spTree>
    <p:extLst>
      <p:ext uri="{BB962C8B-B14F-4D97-AF65-F5344CB8AC3E}">
        <p14:creationId xmlns:p14="http://schemas.microsoft.com/office/powerpoint/2010/main" val="203523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9/2/14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9/2/14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9/2/14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9/2/14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3.bin"/><Relationship Id="rId5" Type="http://schemas.openxmlformats.org/officeDocument/2006/relationships/package" Target="../embeddings/Microsoft_Word_Document1.docx"/><Relationship Id="rId6"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si.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www.wagsoft.com/RSTToo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hyperlink" Target="http://www.seas.upenn.edu/~pdtb/"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atalog.ldc.upenn.edu/LDC2002T07"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g-tech.org/index.php/projects/araucariadb/" TargetMode="External"/><Relationship Id="rId3" Type="http://schemas.openxmlformats.org/officeDocument/2006/relationships/hyperlink" Target="http://www.arg.dundee.ac.uk/aif-corpora/"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kp.tu-darmstadt.de/data/argumentation-mining/argument-annotated-essays/" TargetMode="External"/><Relationship Id="rId3" Type="http://schemas.openxmlformats.org/officeDocument/2006/relationships/image" Target="../media/image2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s.upenn.edu/~epitler/discourse.html"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ng.comp.nus.edu.sg/~linzihen/parser/"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toronto.edu/~weifeng/software.html"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319"/>
            <a:ext cx="9143999" cy="1470025"/>
          </a:xfrm>
        </p:spPr>
        <p:txBody>
          <a:bodyPr>
            <a:normAutofit fontScale="90000"/>
          </a:bodyPr>
          <a:lstStyle/>
          <a:p>
            <a:r>
              <a:rPr lang="en-US" dirty="0" smtClean="0"/>
              <a:t>Argument Mining for Educational Applications using Discourse and Diagrams</a:t>
            </a:r>
            <a:endParaRPr lang="en-US" dirty="0"/>
          </a:p>
        </p:txBody>
      </p:sp>
      <p:sp>
        <p:nvSpPr>
          <p:cNvPr id="3" name="Subtitle 2"/>
          <p:cNvSpPr>
            <a:spLocks noGrp="1"/>
          </p:cNvSpPr>
          <p:nvPr>
            <p:ph type="subTitle" idx="1"/>
          </p:nvPr>
        </p:nvSpPr>
        <p:spPr>
          <a:xfrm>
            <a:off x="803365" y="2019300"/>
            <a:ext cx="7772400" cy="3251201"/>
          </a:xfrm>
        </p:spPr>
        <p:txBody>
          <a:bodyPr>
            <a:normAutofit fontScale="55000" lnSpcReduction="20000"/>
          </a:bodyPr>
          <a:lstStyle/>
          <a:p>
            <a:r>
              <a:rPr lang="en-US" sz="3800"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Department </a:t>
            </a:r>
          </a:p>
          <a:p>
            <a:r>
              <a:rPr lang="en-US" dirty="0">
                <a:solidFill>
                  <a:schemeClr val="tx1"/>
                </a:solidFill>
              </a:rPr>
              <a:t>Senior Scientist, Learning Research &amp; Development Center </a:t>
            </a:r>
          </a:p>
          <a:p>
            <a:r>
              <a:rPr lang="en-US" dirty="0">
                <a:solidFill>
                  <a:schemeClr val="tx1"/>
                </a:solidFill>
              </a:rPr>
              <a:t>Co-Director, Intelligent Systems Program</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a:solidFill>
                <a:schemeClr val="tx1"/>
              </a:solidFill>
            </a:endParaRPr>
          </a:p>
          <a:p>
            <a:r>
              <a:rPr lang="en-US" sz="2900" dirty="0">
                <a:solidFill>
                  <a:schemeClr val="tx1"/>
                </a:solidFill>
              </a:rPr>
              <a:t>Summer School on Argumentation: Computational and Linguistic </a:t>
            </a:r>
            <a:r>
              <a:rPr lang="en-US" sz="2900" dirty="0" smtClean="0">
                <a:solidFill>
                  <a:schemeClr val="tx1"/>
                </a:solidFill>
              </a:rPr>
              <a:t>Perspectives</a:t>
            </a:r>
          </a:p>
          <a:p>
            <a:r>
              <a:rPr lang="en-US" sz="2900" dirty="0" smtClean="0">
                <a:solidFill>
                  <a:schemeClr val="tx1"/>
                </a:solidFill>
              </a:rPr>
              <a:t>September 8, 2014</a:t>
            </a:r>
            <a:endParaRPr lang="en-US" sz="2900" dirty="0"/>
          </a:p>
          <a:p>
            <a:endParaRPr lang="en-US" dirty="0" smtClean="0"/>
          </a:p>
        </p:txBody>
      </p:sp>
      <p:pic>
        <p:nvPicPr>
          <p:cNvPr id="4" name="Picture 131"/>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3">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4"/>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Segment Classification</a:t>
            </a:r>
            <a:endParaRPr lang="en-US" dirty="0"/>
          </a:p>
        </p:txBody>
      </p:sp>
      <p:sp>
        <p:nvSpPr>
          <p:cNvPr id="3" name="Content Placeholder 2"/>
          <p:cNvSpPr>
            <a:spLocks noGrp="1"/>
          </p:cNvSpPr>
          <p:nvPr>
            <p:ph idx="1"/>
          </p:nvPr>
        </p:nvSpPr>
        <p:spPr>
          <a:xfrm>
            <a:off x="0" y="1417638"/>
            <a:ext cx="9144000" cy="5015089"/>
          </a:xfrm>
        </p:spPr>
        <p:txBody>
          <a:bodyPr>
            <a:normAutofit/>
          </a:bodyPr>
          <a:lstStyle/>
          <a:p>
            <a:r>
              <a:rPr lang="en-US" b="1" dirty="0" smtClean="0"/>
              <a:t>Minimal:</a:t>
            </a:r>
            <a:r>
              <a:rPr lang="en-US" dirty="0" smtClean="0"/>
              <a:t> premises versus conclusions</a:t>
            </a:r>
          </a:p>
          <a:p>
            <a:pPr lvl="1"/>
            <a:r>
              <a:rPr lang="en-US" dirty="0" smtClean="0"/>
              <a:t>may be sufficient for certain applications</a:t>
            </a:r>
          </a:p>
          <a:p>
            <a:pPr lvl="1"/>
            <a:endParaRPr lang="en-US" dirty="0"/>
          </a:p>
          <a:p>
            <a:r>
              <a:rPr lang="en-US" b="1" dirty="0" smtClean="0"/>
              <a:t>Genre approaches: </a:t>
            </a:r>
            <a:r>
              <a:rPr lang="en-US" dirty="0" smtClean="0"/>
              <a:t>portions of a text are analyzed in terms of their contribution to overall function</a:t>
            </a:r>
          </a:p>
          <a:p>
            <a:pPr lvl="1"/>
            <a:r>
              <a:rPr lang="en-US" dirty="0" smtClean="0"/>
              <a:t>A text is broken down into ‘content  zones’</a:t>
            </a:r>
          </a:p>
          <a:p>
            <a:pPr lvl="1"/>
            <a:r>
              <a:rPr lang="en-US" dirty="0" smtClean="0"/>
              <a:t>Genres are characterized by specifying </a:t>
            </a:r>
          </a:p>
          <a:p>
            <a:pPr lvl="2"/>
            <a:r>
              <a:rPr lang="en-US" dirty="0" smtClean="0"/>
              <a:t>An inventory of mandatory and optional zones</a:t>
            </a:r>
          </a:p>
          <a:p>
            <a:pPr lvl="2"/>
            <a:r>
              <a:rPr lang="en-US" dirty="0" smtClean="0"/>
              <a:t>Constraints and preferences on the linear order of zones</a:t>
            </a:r>
          </a:p>
          <a:p>
            <a:endParaRPr lang="en-US" dirty="0" smtClean="0"/>
          </a:p>
          <a:p>
            <a:pPr lvl="1"/>
            <a:endParaRPr lang="en-US" dirty="0"/>
          </a:p>
          <a:p>
            <a:endParaRPr lang="en-US" dirty="0" smtClean="0"/>
          </a:p>
        </p:txBody>
      </p:sp>
    </p:spTree>
    <p:extLst>
      <p:ext uri="{BB962C8B-B14F-4D97-AF65-F5344CB8AC3E}">
        <p14:creationId xmlns:p14="http://schemas.microsoft.com/office/powerpoint/2010/main" val="818522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289561" cy="1143000"/>
          </a:xfrm>
        </p:spPr>
        <p:txBody>
          <a:bodyPr>
            <a:noAutofit/>
          </a:bodyPr>
          <a:lstStyle/>
          <a:p>
            <a:r>
              <a:rPr lang="en-US" sz="3200" dirty="0" smtClean="0"/>
              <a:t>Our</a:t>
            </a:r>
            <a:br>
              <a:rPr lang="en-US" sz="3200" dirty="0" smtClean="0"/>
            </a:br>
            <a:r>
              <a:rPr lang="en-US" sz="3200" dirty="0" smtClean="0"/>
              <a:t>Argument</a:t>
            </a:r>
            <a:br>
              <a:rPr lang="en-US" sz="3200" dirty="0" smtClean="0"/>
            </a:br>
            <a:r>
              <a:rPr lang="en-US" sz="3200" dirty="0" smtClean="0"/>
              <a:t>Mining I/O</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3300" y="-10496"/>
            <a:ext cx="6890700" cy="6868496"/>
          </a:xfrm>
        </p:spPr>
      </p:pic>
      <p:cxnSp>
        <p:nvCxnSpPr>
          <p:cNvPr id="6" name="Straight Arrow Connector 5"/>
          <p:cNvCxnSpPr/>
          <p:nvPr/>
        </p:nvCxnSpPr>
        <p:spPr>
          <a:xfrm flipV="1">
            <a:off x="1787578" y="457200"/>
            <a:ext cx="2251022"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87578" y="838200"/>
            <a:ext cx="2251022"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1600200"/>
            <a:ext cx="1694695" cy="2031325"/>
          </a:xfrm>
          <a:prstGeom prst="rect">
            <a:avLst/>
          </a:prstGeom>
          <a:noFill/>
        </p:spPr>
        <p:txBody>
          <a:bodyPr wrap="none" rtlCol="0">
            <a:spAutoFit/>
          </a:bodyPr>
          <a:lstStyle/>
          <a:p>
            <a:r>
              <a:rPr lang="en-US" dirty="0" smtClean="0"/>
              <a:t>Current Study •</a:t>
            </a:r>
          </a:p>
          <a:p>
            <a:r>
              <a:rPr lang="en-US" dirty="0" smtClean="0"/>
              <a:t>Claim                •</a:t>
            </a:r>
          </a:p>
          <a:p>
            <a:r>
              <a:rPr lang="en-US" dirty="0" smtClean="0"/>
              <a:t>Citation            •</a:t>
            </a:r>
          </a:p>
          <a:p>
            <a:r>
              <a:rPr lang="en-US" dirty="0" smtClean="0"/>
              <a:t>Hypothesis      •</a:t>
            </a:r>
          </a:p>
          <a:p>
            <a:r>
              <a:rPr lang="en-US" dirty="0" smtClean="0"/>
              <a:t>Supports          •</a:t>
            </a:r>
          </a:p>
          <a:p>
            <a:r>
              <a:rPr lang="en-US" dirty="0" smtClean="0"/>
              <a:t>Opposes</a:t>
            </a:r>
            <a:r>
              <a:rPr lang="en-US" dirty="0"/>
              <a:t> </a:t>
            </a:r>
            <a:r>
              <a:rPr lang="en-US" dirty="0" smtClean="0"/>
              <a:t>          •</a:t>
            </a:r>
          </a:p>
          <a:p>
            <a:endParaRPr lang="en-US" dirty="0"/>
          </a:p>
        </p:txBody>
      </p:sp>
      <p:cxnSp>
        <p:nvCxnSpPr>
          <p:cNvPr id="13" name="Straight Arrow Connector 12"/>
          <p:cNvCxnSpPr/>
          <p:nvPr/>
        </p:nvCxnSpPr>
        <p:spPr>
          <a:xfrm>
            <a:off x="1787578" y="2057400"/>
            <a:ext cx="1717622" cy="2514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87578" y="2133600"/>
            <a:ext cx="2174822"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98972" y="2362200"/>
            <a:ext cx="3992228" cy="2286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74759" y="2362200"/>
            <a:ext cx="4778441" cy="2667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87578" y="2619286"/>
            <a:ext cx="1260422" cy="1038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98972" y="2619286"/>
            <a:ext cx="6430628" cy="34767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74759" y="2619286"/>
            <a:ext cx="5540441" cy="11907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04669" y="2857500"/>
            <a:ext cx="3300731" cy="1257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804669" y="3157671"/>
            <a:ext cx="3834131" cy="24049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FEA5634-FFC7-487C-A394-545C55E5700E}" type="slidenum">
              <a:rPr lang="en-US" smtClean="0"/>
              <a:pPr/>
              <a:t>100</a:t>
            </a:fld>
            <a:endParaRPr lang="en-US" dirty="0"/>
          </a:p>
        </p:txBody>
      </p:sp>
    </p:spTree>
    <p:extLst>
      <p:ext uri="{BB962C8B-B14F-4D97-AF65-F5344CB8AC3E}">
        <p14:creationId xmlns:p14="http://schemas.microsoft.com/office/powerpoint/2010/main" val="278423239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0" y="0"/>
            <a:ext cx="8229600" cy="1143000"/>
          </a:xfrm>
        </p:spPr>
        <p:txBody>
          <a:bodyPr/>
          <a:lstStyle/>
          <a:p>
            <a:r>
              <a:rPr lang="en-US" dirty="0" smtClean="0"/>
              <a:t>Essay Processing Pipeline</a:t>
            </a:r>
            <a:endParaRPr lang="en-US" dirty="0"/>
          </a:p>
        </p:txBody>
      </p:sp>
      <p:sp>
        <p:nvSpPr>
          <p:cNvPr id="3" name="Content Placeholder 2"/>
          <p:cNvSpPr>
            <a:spLocks noGrp="1"/>
          </p:cNvSpPr>
          <p:nvPr>
            <p:ph idx="1"/>
          </p:nvPr>
        </p:nvSpPr>
        <p:spPr>
          <a:xfrm>
            <a:off x="216242" y="1143000"/>
            <a:ext cx="8775357" cy="5715000"/>
          </a:xfrm>
        </p:spPr>
        <p:txBody>
          <a:bodyPr>
            <a:normAutofit/>
          </a:bodyPr>
          <a:lstStyle/>
          <a:p>
            <a:pPr marL="514350" indent="-514350">
              <a:buFont typeface="+mj-lt"/>
              <a:buAutoNum type="arabicPeriod"/>
            </a:pPr>
            <a:r>
              <a:rPr lang="en-US" dirty="0" smtClean="0"/>
              <a:t>Discourse Processing</a:t>
            </a:r>
          </a:p>
          <a:p>
            <a:pPr lvl="1"/>
            <a:r>
              <a:rPr lang="en-US" dirty="0"/>
              <a:t>T</a:t>
            </a:r>
            <a:r>
              <a:rPr lang="en-US" dirty="0" smtClean="0"/>
              <a:t>ag essays with discourse connectives software</a:t>
            </a:r>
          </a:p>
          <a:p>
            <a:pPr lvl="1"/>
            <a:endParaRPr lang="en-US" dirty="0" smtClean="0"/>
          </a:p>
          <a:p>
            <a:pPr marL="514350" indent="-514350">
              <a:buFont typeface="+mj-lt"/>
              <a:buAutoNum type="arabicPeriod"/>
            </a:pPr>
            <a:r>
              <a:rPr lang="en-US" dirty="0" smtClean="0"/>
              <a:t>Argument Ontology Mining </a:t>
            </a:r>
          </a:p>
          <a:p>
            <a:pPr lvl="1"/>
            <a:r>
              <a:rPr lang="en-US" dirty="0" smtClean="0"/>
              <a:t>Tag essays with diagram ontology elements</a:t>
            </a:r>
          </a:p>
          <a:p>
            <a:pPr lvl="2"/>
            <a:r>
              <a:rPr lang="en-US" dirty="0" smtClean="0"/>
              <a:t>Rule-based algorithm</a:t>
            </a:r>
          </a:p>
          <a:p>
            <a:pPr marL="971550" lvl="1" indent="-514350">
              <a:buFont typeface="+mj-lt"/>
              <a:buAutoNum type="arabicPeriod"/>
            </a:pPr>
            <a:endParaRPr lang="en-US" dirty="0" smtClean="0"/>
          </a:p>
          <a:p>
            <a:pPr marL="514350" indent="-514350">
              <a:buFont typeface="+mj-lt"/>
              <a:buAutoNum type="arabicPeriod"/>
            </a:pPr>
            <a:r>
              <a:rPr lang="en-US" dirty="0" smtClean="0"/>
              <a:t>Ontology-Based Scoring</a:t>
            </a:r>
          </a:p>
          <a:p>
            <a:pPr lvl="1"/>
            <a:r>
              <a:rPr lang="en-US" dirty="0" smtClean="0"/>
              <a:t>Use the mined argument to score the essays</a:t>
            </a:r>
          </a:p>
          <a:p>
            <a:pPr lvl="2"/>
            <a:r>
              <a:rPr lang="en-US" dirty="0" smtClean="0"/>
              <a:t>Rule-based algorithm</a:t>
            </a:r>
            <a:endParaRPr lang="en-US" dirty="0"/>
          </a:p>
        </p:txBody>
      </p:sp>
    </p:spTree>
    <p:extLst>
      <p:ext uri="{BB962C8B-B14F-4D97-AF65-F5344CB8AC3E}">
        <p14:creationId xmlns:p14="http://schemas.microsoft.com/office/powerpoint/2010/main" val="82275243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Evaluation</a:t>
            </a:r>
            <a:endParaRPr lang="en-US" dirty="0"/>
          </a:p>
        </p:txBody>
      </p:sp>
      <p:sp>
        <p:nvSpPr>
          <p:cNvPr id="3" name="Content Placeholder 2"/>
          <p:cNvSpPr>
            <a:spLocks noGrp="1"/>
          </p:cNvSpPr>
          <p:nvPr>
            <p:ph idx="1"/>
          </p:nvPr>
        </p:nvSpPr>
        <p:spPr>
          <a:xfrm>
            <a:off x="214488" y="1618368"/>
            <a:ext cx="8777111" cy="4525963"/>
          </a:xfrm>
        </p:spPr>
        <p:txBody>
          <a:bodyPr>
            <a:normAutofit/>
          </a:bodyPr>
          <a:lstStyle/>
          <a:p>
            <a:r>
              <a:rPr lang="en-US" dirty="0" smtClean="0"/>
              <a:t>Do automatically </a:t>
            </a:r>
            <a:r>
              <a:rPr lang="en-US" dirty="0"/>
              <a:t>generated scores </a:t>
            </a:r>
            <a:r>
              <a:rPr lang="en-US" dirty="0" smtClean="0"/>
              <a:t>correlate </a:t>
            </a:r>
            <a:r>
              <a:rPr lang="en-US" dirty="0"/>
              <a:t>with expert </a:t>
            </a:r>
            <a:r>
              <a:rPr lang="en-US" dirty="0" smtClean="0"/>
              <a:t>scores ?</a:t>
            </a:r>
          </a:p>
          <a:p>
            <a:pPr lvl="1"/>
            <a:r>
              <a:rPr lang="en-US" dirty="0" smtClean="0"/>
              <a:t>Yes, for ranking: number of automatically generated tags for diagram elements are positively correlated with expert score</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AFEA5634-FFC7-487C-A394-545C55E5700E}" type="slidenum">
              <a:rPr lang="en-US" smtClean="0"/>
              <a:pPr/>
              <a:t>102</a:t>
            </a:fld>
            <a:endParaRPr lang="en-US" dirty="0"/>
          </a:p>
        </p:txBody>
      </p:sp>
    </p:spTree>
    <p:extLst>
      <p:ext uri="{BB962C8B-B14F-4D97-AF65-F5344CB8AC3E}">
        <p14:creationId xmlns:p14="http://schemas.microsoft.com/office/powerpoint/2010/main" val="201269708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Argument Mining Directions</a:t>
            </a:r>
            <a:endParaRPr lang="en-US" sz="4000" dirty="0"/>
          </a:p>
        </p:txBody>
      </p:sp>
      <p:sp>
        <p:nvSpPr>
          <p:cNvPr id="3" name="Content Placeholder 2"/>
          <p:cNvSpPr>
            <a:spLocks noGrp="1"/>
          </p:cNvSpPr>
          <p:nvPr>
            <p:ph idx="1"/>
          </p:nvPr>
        </p:nvSpPr>
        <p:spPr>
          <a:xfrm>
            <a:off x="76200" y="1308424"/>
            <a:ext cx="9067800" cy="5549576"/>
          </a:xfrm>
        </p:spPr>
        <p:txBody>
          <a:bodyPr>
            <a:normAutofit/>
          </a:bodyPr>
          <a:lstStyle/>
          <a:p>
            <a:pPr marL="0" indent="0">
              <a:buNone/>
            </a:pPr>
            <a:endParaRPr lang="en-US" dirty="0" smtClean="0"/>
          </a:p>
          <a:p>
            <a:r>
              <a:rPr lang="en-US" dirty="0"/>
              <a:t>More discourse </a:t>
            </a:r>
            <a:r>
              <a:rPr lang="en-US" dirty="0" smtClean="0"/>
              <a:t>(</a:t>
            </a:r>
            <a:r>
              <a:rPr lang="en-US" dirty="0"/>
              <a:t>e.g. PDTB, </a:t>
            </a:r>
            <a:r>
              <a:rPr lang="en-US" dirty="0" smtClean="0"/>
              <a:t>RST parsers)</a:t>
            </a:r>
          </a:p>
          <a:p>
            <a:endParaRPr lang="en-US" dirty="0"/>
          </a:p>
          <a:p>
            <a:r>
              <a:rPr lang="en-US" dirty="0" smtClean="0"/>
              <a:t>Intrinsic evaluation </a:t>
            </a:r>
          </a:p>
          <a:p>
            <a:pPr lvl="1"/>
            <a:r>
              <a:rPr lang="en-US" dirty="0" smtClean="0"/>
              <a:t>1533 annotated sentences from 60 essays </a:t>
            </a:r>
          </a:p>
          <a:p>
            <a:pPr marL="457200" lvl="1" indent="0">
              <a:buNone/>
            </a:pPr>
            <a:endParaRPr lang="en-US" dirty="0" smtClean="0"/>
          </a:p>
        </p:txBody>
      </p:sp>
    </p:spTree>
    <p:extLst>
      <p:ext uri="{BB962C8B-B14F-4D97-AF65-F5344CB8AC3E}">
        <p14:creationId xmlns:p14="http://schemas.microsoft.com/office/powerpoint/2010/main" val="31235718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1913257952"/>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smtClean="0">
                <a:ea typeface="ＭＳ Ｐゴシック" charset="-128"/>
              </a:rPr>
              <a:t>SWoRD: A web-based peer review system</a:t>
            </a:r>
            <a:br>
              <a:rPr lang="en-US" dirty="0" smtClean="0">
                <a:ea typeface="ＭＳ Ｐゴシック" charset="-128"/>
              </a:rPr>
            </a:br>
            <a:r>
              <a:rPr lang="en-US" sz="4000" dirty="0" smtClean="0">
                <a:ea typeface="ＭＳ Ｐゴシック" charset="-128"/>
              </a:rPr>
              <a:t>[Cho &amp; Schunn, 2007]</a:t>
            </a:r>
          </a:p>
        </p:txBody>
      </p:sp>
      <p:sp>
        <p:nvSpPr>
          <p:cNvPr id="9218" name="Content Placeholder 2"/>
          <p:cNvSpPr>
            <a:spLocks noGrp="1"/>
          </p:cNvSpPr>
          <p:nvPr>
            <p:ph idx="1"/>
          </p:nvPr>
        </p:nvSpPr>
        <p:spPr>
          <a:xfrm>
            <a:off x="76200" y="1760148"/>
            <a:ext cx="8991600" cy="4979963"/>
          </a:xfrm>
        </p:spPr>
        <p:txBody>
          <a:bodyPr>
            <a:normAutofit/>
          </a:bodyPr>
          <a:lstStyle/>
          <a:p>
            <a:r>
              <a:rPr lang="en-US" dirty="0" smtClean="0">
                <a:ea typeface="ＭＳ Ｐゴシック" charset="-128"/>
              </a:rPr>
              <a:t> Authors submit papers (or diagrams)</a:t>
            </a:r>
          </a:p>
          <a:p>
            <a:r>
              <a:rPr lang="en-US" dirty="0" smtClean="0">
                <a:ea typeface="ＭＳ Ｐゴシック" charset="-128"/>
              </a:rPr>
              <a:t> Peers submit reviews </a:t>
            </a:r>
          </a:p>
          <a:p>
            <a:pPr lvl="1"/>
            <a:r>
              <a:rPr lang="en-US" i="1" dirty="0" smtClean="0">
                <a:ea typeface="ＭＳ Ｐゴシック" charset="-128"/>
              </a:rPr>
              <a:t>Problem:</a:t>
            </a:r>
            <a:r>
              <a:rPr lang="en-US" dirty="0" smtClean="0">
                <a:ea typeface="ＭＳ Ｐゴシック" charset="-128"/>
              </a:rPr>
              <a:t> </a:t>
            </a:r>
            <a:r>
              <a:rPr lang="en-US" dirty="0" smtClean="0">
                <a:solidFill>
                  <a:srgbClr val="FF0000"/>
                </a:solidFill>
              </a:rPr>
              <a:t>no</a:t>
            </a:r>
            <a:r>
              <a:rPr lang="en-US" dirty="0" smtClean="0"/>
              <a:t> </a:t>
            </a:r>
            <a:r>
              <a:rPr lang="en-US" dirty="0" smtClean="0">
                <a:solidFill>
                  <a:srgbClr val="FF0000"/>
                </a:solidFill>
              </a:rPr>
              <a:t>discussion of thesis statements</a:t>
            </a:r>
            <a:r>
              <a:rPr lang="en-US" dirty="0" smtClean="0"/>
              <a:t> </a:t>
            </a:r>
            <a:endParaRPr lang="en-US" sz="2000" i="1" dirty="0" smtClean="0"/>
          </a:p>
          <a:p>
            <a:pPr lvl="1"/>
            <a:r>
              <a:rPr lang="en-US" i="1" dirty="0" smtClean="0"/>
              <a:t>Our Approach:  </a:t>
            </a:r>
            <a:r>
              <a:rPr lang="en-US" dirty="0"/>
              <a:t>d</a:t>
            </a:r>
            <a:r>
              <a:rPr lang="en-US" dirty="0" smtClean="0"/>
              <a:t>etect and scaffold</a:t>
            </a:r>
          </a:p>
          <a:p>
            <a:pPr lvl="1"/>
            <a:endParaRPr lang="en-US" dirty="0" smtClean="0"/>
          </a:p>
          <a:p>
            <a:pPr lvl="1"/>
            <a:endParaRPr lang="en-US" sz="2000" dirty="0" smtClean="0">
              <a:ea typeface="ＭＳ Ｐゴシック" charset="-128"/>
            </a:endParaRPr>
          </a:p>
        </p:txBody>
      </p:sp>
    </p:spTree>
    <p:extLst>
      <p:ext uri="{BB962C8B-B14F-4D97-AF65-F5344CB8AC3E}">
        <p14:creationId xmlns:p14="http://schemas.microsoft.com/office/powerpoint/2010/main" val="1915517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Litman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a:t>Can </a:t>
            </a:r>
            <a:r>
              <a:rPr lang="en-US" dirty="0" smtClean="0"/>
              <a:t>natural language processing (NLP) detect </a:t>
            </a:r>
            <a:r>
              <a:rPr lang="en-US" dirty="0"/>
              <a:t>presence/absence of thesis and conclusion sentences in </a:t>
            </a:r>
            <a:r>
              <a:rPr lang="en-US" dirty="0" smtClean="0"/>
              <a:t>essays </a:t>
            </a:r>
            <a:r>
              <a:rPr lang="en-US" dirty="0"/>
              <a:t>in order to guide peer </a:t>
            </a:r>
            <a:r>
              <a:rPr lang="en-US" dirty="0" smtClean="0"/>
              <a:t>review?</a:t>
            </a:r>
            <a:endParaRPr lang="ar-IQ" dirty="0"/>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48863757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Litman 2014]</a:t>
            </a:r>
            <a:endParaRPr lang="en-US" dirty="0"/>
          </a:p>
        </p:txBody>
      </p:sp>
      <p:sp>
        <p:nvSpPr>
          <p:cNvPr id="3" name="Content Placeholder 2"/>
          <p:cNvSpPr>
            <a:spLocks noGrp="1"/>
          </p:cNvSpPr>
          <p:nvPr>
            <p:ph idx="1"/>
          </p:nvPr>
        </p:nvSpPr>
        <p:spPr>
          <a:xfrm>
            <a:off x="0" y="2081406"/>
            <a:ext cx="9021249" cy="4776594"/>
          </a:xfrm>
        </p:spPr>
        <p:txBody>
          <a:bodyPr>
            <a:normAutofit fontScale="92500" lnSpcReduction="10000"/>
          </a:bodyPr>
          <a:lstStyle/>
          <a:p>
            <a:r>
              <a:rPr lang="en-US" dirty="0"/>
              <a:t>Can </a:t>
            </a:r>
            <a:r>
              <a:rPr lang="en-US" dirty="0" smtClean="0"/>
              <a:t>natural language processing (NLP) detect </a:t>
            </a:r>
            <a:r>
              <a:rPr lang="en-US" dirty="0"/>
              <a:t>presence/absence of thesis and conclusion sentences in </a:t>
            </a:r>
            <a:r>
              <a:rPr lang="en-US" dirty="0" smtClean="0"/>
              <a:t>essays </a:t>
            </a:r>
            <a:r>
              <a:rPr lang="en-US" dirty="0"/>
              <a:t>in order to guide peer </a:t>
            </a:r>
            <a:r>
              <a:rPr lang="en-US" dirty="0" smtClean="0"/>
              <a:t>review?</a:t>
            </a:r>
            <a:endParaRPr lang="ar-IQ" dirty="0"/>
          </a:p>
          <a:p>
            <a:pPr marL="514350" indent="-514350">
              <a:buFont typeface="+mj-lt"/>
              <a:buAutoNum type="arabicPeriod"/>
            </a:pPr>
            <a:endParaRPr lang="en-US" dirty="0"/>
          </a:p>
          <a:p>
            <a:r>
              <a:rPr lang="en-US" dirty="0">
                <a:solidFill>
                  <a:srgbClr val="0000FF"/>
                </a:solidFill>
              </a:rPr>
              <a:t>How can we formalize this research in terms of argument mining subtasks?</a:t>
            </a:r>
          </a:p>
          <a:p>
            <a:pPr lvl="1"/>
            <a:r>
              <a:rPr lang="en-US" dirty="0">
                <a:solidFill>
                  <a:srgbClr val="0000FF"/>
                </a:solidFill>
              </a:rPr>
              <a:t>Segmentation</a:t>
            </a:r>
          </a:p>
          <a:p>
            <a:pPr lvl="1"/>
            <a:r>
              <a:rPr lang="en-US" dirty="0">
                <a:solidFill>
                  <a:srgbClr val="0000FF"/>
                </a:solidFill>
              </a:rPr>
              <a:t>Segment classification</a:t>
            </a:r>
          </a:p>
          <a:p>
            <a:pPr lvl="1"/>
            <a:r>
              <a:rPr lang="en-US" dirty="0">
                <a:solidFill>
                  <a:srgbClr val="0000FF"/>
                </a:solidFill>
              </a:rPr>
              <a:t>Relation identification</a:t>
            </a:r>
          </a:p>
          <a:p>
            <a:pPr lvl="1"/>
            <a:r>
              <a:rPr lang="en-US" dirty="0">
                <a:solidFill>
                  <a:srgbClr val="0000FF"/>
                </a:solidFill>
              </a:rPr>
              <a:t>Argument completion</a:t>
            </a:r>
            <a:endParaRPr lang="en-US" dirty="0"/>
          </a:p>
          <a:p>
            <a:pPr marL="0" indent="0">
              <a:buNone/>
            </a:pPr>
            <a:endParaRPr lang="en-US" dirty="0"/>
          </a:p>
        </p:txBody>
      </p:sp>
    </p:spTree>
    <p:extLst>
      <p:ext uri="{BB962C8B-B14F-4D97-AF65-F5344CB8AC3E}">
        <p14:creationId xmlns:p14="http://schemas.microsoft.com/office/powerpoint/2010/main" val="1529286497"/>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Litman 2014]</a:t>
            </a:r>
            <a:endParaRPr lang="en-US" dirty="0"/>
          </a:p>
        </p:txBody>
      </p:sp>
      <p:sp>
        <p:nvSpPr>
          <p:cNvPr id="3" name="Content Placeholder 2"/>
          <p:cNvSpPr>
            <a:spLocks noGrp="1"/>
          </p:cNvSpPr>
          <p:nvPr>
            <p:ph idx="1"/>
          </p:nvPr>
        </p:nvSpPr>
        <p:spPr>
          <a:xfrm>
            <a:off x="0" y="2081406"/>
            <a:ext cx="9021249" cy="4776594"/>
          </a:xfrm>
        </p:spPr>
        <p:txBody>
          <a:bodyPr>
            <a:normAutofit fontScale="92500" lnSpcReduction="10000"/>
          </a:bodyPr>
          <a:lstStyle/>
          <a:p>
            <a:r>
              <a:rPr lang="en-US" dirty="0"/>
              <a:t>Can </a:t>
            </a:r>
            <a:r>
              <a:rPr lang="en-US" dirty="0" smtClean="0"/>
              <a:t>natural language processing (NLP) detect </a:t>
            </a:r>
            <a:r>
              <a:rPr lang="en-US" dirty="0"/>
              <a:t>presence/absence of thesis and conclusion sentences in </a:t>
            </a:r>
            <a:r>
              <a:rPr lang="en-US" dirty="0" smtClean="0"/>
              <a:t>essays </a:t>
            </a:r>
            <a:r>
              <a:rPr lang="en-US" dirty="0"/>
              <a:t>in order to guide peer </a:t>
            </a:r>
            <a:r>
              <a:rPr lang="en-US" dirty="0" smtClean="0"/>
              <a:t>review?</a:t>
            </a:r>
            <a:endParaRPr lang="ar-IQ" dirty="0"/>
          </a:p>
          <a:p>
            <a:pPr marL="514350" indent="-514350">
              <a:buFont typeface="+mj-lt"/>
              <a:buAutoNum type="arabicPeriod"/>
            </a:pPr>
            <a:endParaRPr lang="en-US" dirty="0"/>
          </a:p>
          <a:p>
            <a:r>
              <a:rPr lang="en-US" dirty="0">
                <a:solidFill>
                  <a:srgbClr val="0000FF"/>
                </a:solidFill>
              </a:rPr>
              <a:t>How can we formalize this research in terms of argument mining subtasks?</a:t>
            </a:r>
          </a:p>
          <a:p>
            <a:pPr lvl="1"/>
            <a:r>
              <a:rPr lang="en-US" dirty="0" smtClean="0">
                <a:solidFill>
                  <a:srgbClr val="0000FF"/>
                </a:solidFill>
              </a:rPr>
              <a:t>Segmentation: </a:t>
            </a:r>
            <a:r>
              <a:rPr lang="en-US" dirty="0" smtClean="0"/>
              <a:t>sentences</a:t>
            </a:r>
            <a:endParaRPr lang="en-US" dirty="0"/>
          </a:p>
          <a:p>
            <a:pPr lvl="1"/>
            <a:r>
              <a:rPr lang="en-US" dirty="0">
                <a:solidFill>
                  <a:srgbClr val="0000FF"/>
                </a:solidFill>
              </a:rPr>
              <a:t>Segment </a:t>
            </a:r>
            <a:r>
              <a:rPr lang="en-US" dirty="0" smtClean="0">
                <a:solidFill>
                  <a:srgbClr val="0000FF"/>
                </a:solidFill>
              </a:rPr>
              <a:t>classification: </a:t>
            </a:r>
            <a:r>
              <a:rPr lang="en-US" dirty="0" smtClean="0"/>
              <a:t>probability of being thesis…</a:t>
            </a:r>
            <a:endParaRPr lang="en-US" dirty="0"/>
          </a:p>
          <a:p>
            <a:pPr lvl="1"/>
            <a:r>
              <a:rPr lang="en-US" dirty="0">
                <a:solidFill>
                  <a:srgbClr val="0000FF"/>
                </a:solidFill>
              </a:rPr>
              <a:t>Relation identification</a:t>
            </a:r>
          </a:p>
          <a:p>
            <a:pPr lvl="1"/>
            <a:r>
              <a:rPr lang="en-US" dirty="0">
                <a:solidFill>
                  <a:srgbClr val="0000FF"/>
                </a:solidFill>
              </a:rPr>
              <a:t>Argument completion</a:t>
            </a:r>
            <a:endParaRPr lang="en-US" dirty="0"/>
          </a:p>
          <a:p>
            <a:pPr marL="0" indent="0">
              <a:buNone/>
            </a:pPr>
            <a:endParaRPr lang="en-US" dirty="0"/>
          </a:p>
        </p:txBody>
      </p:sp>
    </p:spTree>
    <p:extLst>
      <p:ext uri="{BB962C8B-B14F-4D97-AF65-F5344CB8AC3E}">
        <p14:creationId xmlns:p14="http://schemas.microsoft.com/office/powerpoint/2010/main" val="35577213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Litman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a:t>Can </a:t>
            </a:r>
            <a:r>
              <a:rPr lang="en-US" dirty="0" smtClean="0"/>
              <a:t>natural language processing (NLP) detect </a:t>
            </a:r>
            <a:r>
              <a:rPr lang="en-US" dirty="0"/>
              <a:t>presence/absence of thesis and conclusion sentences in </a:t>
            </a:r>
            <a:r>
              <a:rPr lang="en-US" dirty="0" smtClean="0"/>
              <a:t>essays </a:t>
            </a:r>
            <a:r>
              <a:rPr lang="en-US" dirty="0"/>
              <a:t>in order to guide peer </a:t>
            </a:r>
            <a:r>
              <a:rPr lang="en-US" dirty="0" smtClean="0"/>
              <a:t>review?</a:t>
            </a:r>
          </a:p>
          <a:p>
            <a:r>
              <a:rPr lang="en-US" dirty="0" smtClean="0">
                <a:solidFill>
                  <a:srgbClr val="0000FF"/>
                </a:solidFill>
              </a:rPr>
              <a:t>What </a:t>
            </a:r>
            <a:r>
              <a:rPr lang="en-US" dirty="0">
                <a:solidFill>
                  <a:srgbClr val="0000FF"/>
                </a:solidFill>
              </a:rPr>
              <a:t>corpus resources do we need?</a:t>
            </a:r>
          </a:p>
          <a:p>
            <a:r>
              <a:rPr lang="en-US" dirty="0">
                <a:solidFill>
                  <a:srgbClr val="0000FF"/>
                </a:solidFill>
              </a:rPr>
              <a:t>How do we evaluate them?</a:t>
            </a:r>
          </a:p>
          <a:p>
            <a:r>
              <a:rPr lang="en-US" dirty="0">
                <a:solidFill>
                  <a:srgbClr val="0000FF"/>
                </a:solidFill>
              </a:rPr>
              <a:t>What </a:t>
            </a:r>
            <a:r>
              <a:rPr lang="en-US" dirty="0" smtClean="0">
                <a:solidFill>
                  <a:srgbClr val="0000FF"/>
                </a:solidFill>
              </a:rPr>
              <a:t>NLP/theories </a:t>
            </a:r>
            <a:r>
              <a:rPr lang="en-US" dirty="0">
                <a:solidFill>
                  <a:srgbClr val="0000FF"/>
                </a:solidFill>
              </a:rPr>
              <a:t>tools could we use?</a:t>
            </a:r>
          </a:p>
          <a:p>
            <a:r>
              <a:rPr lang="en-US" dirty="0">
                <a:solidFill>
                  <a:srgbClr val="0000FF"/>
                </a:solidFill>
              </a:rPr>
              <a:t>How does our data or application add constraints?</a:t>
            </a:r>
          </a:p>
          <a:p>
            <a:r>
              <a:rPr lang="en-US" dirty="0">
                <a:solidFill>
                  <a:srgbClr val="0000FF"/>
                </a:solidFill>
              </a:rPr>
              <a:t>How can we do intrinsic or extrinsic evaluations?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5292864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89" y="-14111"/>
            <a:ext cx="8805333" cy="1143000"/>
          </a:xfrm>
        </p:spPr>
        <p:txBody>
          <a:bodyPr>
            <a:normAutofit/>
          </a:bodyPr>
          <a:lstStyle/>
          <a:p>
            <a:r>
              <a:rPr lang="en-US" sz="3600" dirty="0" smtClean="0"/>
              <a:t>“Argumentative Zoning” for Scientific Papers</a:t>
            </a:r>
            <a:br>
              <a:rPr lang="en-US" sz="3600" dirty="0" smtClean="0"/>
            </a:br>
            <a:r>
              <a:rPr lang="en-US" sz="3100" dirty="0" smtClean="0"/>
              <a:t>[</a:t>
            </a:r>
            <a:r>
              <a:rPr lang="en-US" sz="3100" dirty="0" err="1" smtClean="0"/>
              <a:t>Teufel</a:t>
            </a:r>
            <a:r>
              <a:rPr lang="en-US" sz="3100" dirty="0" smtClean="0"/>
              <a:t> and </a:t>
            </a:r>
            <a:r>
              <a:rPr lang="en-US" sz="3100" dirty="0" err="1" smtClean="0"/>
              <a:t>Moens</a:t>
            </a:r>
            <a:r>
              <a:rPr lang="en-US" sz="3100" dirty="0" smtClean="0"/>
              <a:t>, 2002]</a:t>
            </a:r>
            <a:endParaRPr lang="en-US" sz="3100" dirty="0"/>
          </a:p>
        </p:txBody>
      </p:sp>
      <p:sp>
        <p:nvSpPr>
          <p:cNvPr id="3" name="Content Placeholder 2"/>
          <p:cNvSpPr>
            <a:spLocks noGrp="1"/>
          </p:cNvSpPr>
          <p:nvPr>
            <p:ph idx="1"/>
          </p:nvPr>
        </p:nvSpPr>
        <p:spPr>
          <a:xfrm>
            <a:off x="0" y="1219198"/>
            <a:ext cx="9143999" cy="5638801"/>
          </a:xfrm>
        </p:spPr>
        <p:txBody>
          <a:bodyPr>
            <a:noAutofit/>
          </a:bodyPr>
          <a:lstStyle/>
          <a:p>
            <a:r>
              <a:rPr lang="en-US" sz="2400" dirty="0" smtClean="0"/>
              <a:t>Content zone inventory (for sentence segments)</a:t>
            </a:r>
          </a:p>
          <a:p>
            <a:endParaRPr lang="en-US" sz="2400" dirty="0"/>
          </a:p>
          <a:p>
            <a:endParaRPr lang="en-US" sz="2400" dirty="0" smtClean="0"/>
          </a:p>
          <a:p>
            <a:endParaRPr lang="en-US" sz="2400" dirty="0"/>
          </a:p>
          <a:p>
            <a:pPr marL="0" indent="0">
              <a:buNone/>
            </a:pPr>
            <a:endParaRPr lang="en-US" sz="2400" dirty="0" smtClean="0"/>
          </a:p>
          <a:p>
            <a:pPr marL="400050" lvl="1" indent="0">
              <a:buNone/>
            </a:pPr>
            <a:r>
              <a:rPr lang="en-US" sz="1600" dirty="0" smtClean="0"/>
              <a:t>Note</a:t>
            </a:r>
            <a:r>
              <a:rPr lang="en-US" sz="1600" dirty="0"/>
              <a:t>: zones are more </a:t>
            </a:r>
            <a:r>
              <a:rPr lang="en-US" sz="1600" dirty="0" smtClean="0"/>
              <a:t>discourse genre </a:t>
            </a:r>
            <a:r>
              <a:rPr lang="en-US" sz="1600" dirty="0"/>
              <a:t>rather than argument schema </a:t>
            </a:r>
            <a:r>
              <a:rPr lang="en-US" sz="1600" dirty="0" smtClean="0"/>
              <a:t>dependent</a:t>
            </a:r>
            <a:endParaRPr lang="en-US" dirty="0" smtClean="0"/>
          </a:p>
          <a:p>
            <a:r>
              <a:rPr lang="en-US" sz="2400" dirty="0" smtClean="0"/>
              <a:t>Example features (for automatic zone classification via Naïve Bayes) </a:t>
            </a:r>
          </a:p>
          <a:p>
            <a:pPr lvl="1"/>
            <a:r>
              <a:rPr lang="en-US" sz="2000" dirty="0" smtClean="0"/>
              <a:t>Sentence position and length</a:t>
            </a:r>
          </a:p>
          <a:p>
            <a:pPr lvl="1"/>
            <a:r>
              <a:rPr lang="en-US" sz="2000" dirty="0" smtClean="0"/>
              <a:t>Formulaic expressions</a:t>
            </a:r>
          </a:p>
          <a:p>
            <a:pPr lvl="1"/>
            <a:r>
              <a:rPr lang="en-US" sz="2000" dirty="0" smtClean="0"/>
              <a:t>Syntactic properties (voice, tense, model auxiliaries)</a:t>
            </a:r>
          </a:p>
          <a:p>
            <a:pPr lvl="1"/>
            <a:r>
              <a:rPr lang="en-US" sz="2000" dirty="0" smtClean="0"/>
              <a:t>Context (zone of prior sentence)</a:t>
            </a:r>
          </a:p>
          <a:p>
            <a:pPr lvl="1"/>
            <a:r>
              <a:rPr lang="en-US" sz="2000" dirty="0" smtClean="0"/>
              <a:t>Verb semantics</a:t>
            </a:r>
            <a:endParaRPr lang="en-US" sz="2400" dirty="0" smtClean="0"/>
          </a:p>
          <a:p>
            <a:r>
              <a:rPr lang="en-US" sz="2400" dirty="0" smtClean="0"/>
              <a:t>Performance results</a:t>
            </a:r>
          </a:p>
          <a:p>
            <a:pPr lvl="1"/>
            <a:r>
              <a:rPr lang="en-US" sz="2000" dirty="0" smtClean="0"/>
              <a:t>F-measures </a:t>
            </a:r>
            <a:r>
              <a:rPr lang="en-US" sz="2000" dirty="0" smtClean="0">
                <a:solidFill>
                  <a:srgbClr val="C00000"/>
                </a:solidFill>
              </a:rPr>
              <a:t>(details later!)</a:t>
            </a:r>
            <a:r>
              <a:rPr lang="en-US" sz="2000" dirty="0" smtClean="0"/>
              <a:t> from 86% (</a:t>
            </a:r>
            <a:r>
              <a:rPr lang="en-US" sz="2000" b="1" dirty="0" smtClean="0"/>
              <a:t>Own</a:t>
            </a:r>
            <a:r>
              <a:rPr lang="en-US" sz="2000" dirty="0" smtClean="0"/>
              <a:t>) to </a:t>
            </a:r>
            <a:r>
              <a:rPr lang="en-US" sz="2000" dirty="0"/>
              <a:t>26% (</a:t>
            </a:r>
            <a:r>
              <a:rPr lang="en-US" sz="2000" b="1" dirty="0"/>
              <a:t>Contrast</a:t>
            </a:r>
            <a:r>
              <a:rPr lang="en-US" sz="2000" dirty="0" smtClean="0"/>
              <a:t>) </a:t>
            </a:r>
          </a:p>
          <a:p>
            <a:endParaRPr lang="en-US" sz="1400" dirty="0" smtClean="0"/>
          </a:p>
          <a:p>
            <a:pPr marL="0" indent="0">
              <a:buNone/>
            </a:pPr>
            <a:endParaRPr lang="en-US" sz="1400" dirty="0" smtClean="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63" y="1658157"/>
            <a:ext cx="8160152" cy="1831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990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Features for Machine Learning</a:t>
            </a:r>
            <a:endParaRPr lang="en-US" dirty="0"/>
          </a:p>
        </p:txBody>
      </p:sp>
      <p:sp>
        <p:nvSpPr>
          <p:cNvPr id="4" name="Content Placeholder 3"/>
          <p:cNvSpPr>
            <a:spLocks noGrp="1"/>
          </p:cNvSpPr>
          <p:nvPr>
            <p:ph sz="quarter" idx="4294967295"/>
          </p:nvPr>
        </p:nvSpPr>
        <p:spPr>
          <a:xfrm>
            <a:off x="165100" y="1417638"/>
            <a:ext cx="8704580" cy="4645152"/>
          </a:xfrm>
          <a:prstGeom prst="rect">
            <a:avLst/>
          </a:prstGeom>
        </p:spPr>
        <p:txBody>
          <a:bodyPr>
            <a:normAutofit/>
          </a:bodyPr>
          <a:lstStyle/>
          <a:p>
            <a:r>
              <a:rPr lang="en-US" dirty="0" smtClean="0"/>
              <a:t>3 feature sets inspired by [Burstein et al. 2003]</a:t>
            </a:r>
          </a:p>
          <a:p>
            <a:pPr lvl="1"/>
            <a:r>
              <a:rPr lang="en-US" b="1" dirty="0" smtClean="0"/>
              <a:t>Positional: </a:t>
            </a:r>
            <a:r>
              <a:rPr lang="en-US" dirty="0" smtClean="0"/>
              <a:t>paragraph number, sentence number in the paragraph, type of paragraph (first, body, last)</a:t>
            </a:r>
          </a:p>
          <a:p>
            <a:pPr lvl="1"/>
            <a:r>
              <a:rPr lang="en-US" b="1" dirty="0" smtClean="0"/>
              <a:t>Sentence Level</a:t>
            </a:r>
            <a:r>
              <a:rPr lang="en-US" dirty="0" smtClean="0"/>
              <a:t>: syntactic, semantic, frequent words</a:t>
            </a:r>
          </a:p>
          <a:p>
            <a:pPr lvl="1"/>
            <a:r>
              <a:rPr lang="en-US" b="1" dirty="0" smtClean="0"/>
              <a:t>Essay Level</a:t>
            </a:r>
            <a:r>
              <a:rPr lang="en-US" dirty="0" smtClean="0"/>
              <a:t>: number of keywords among the most frequent words of the essay, number of words overlapping with the assignment prompt, and a sentence importance score based on Rhetorical Structure Theory</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110</a:t>
            </a:fld>
            <a:endParaRPr lang="en-US" dirty="0"/>
          </a:p>
        </p:txBody>
      </p:sp>
    </p:spTree>
    <p:extLst>
      <p:ext uri="{BB962C8B-B14F-4D97-AF65-F5344CB8AC3E}">
        <p14:creationId xmlns:p14="http://schemas.microsoft.com/office/powerpoint/2010/main" val="171596900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Thesis Prediction Model</a:t>
            </a:r>
            <a:endParaRPr lang="en-US" dirty="0"/>
          </a:p>
        </p:txBody>
      </p:sp>
      <p:sp>
        <p:nvSpPr>
          <p:cNvPr id="3" name="Content Placeholder 2"/>
          <p:cNvSpPr>
            <a:spLocks noGrp="1"/>
          </p:cNvSpPr>
          <p:nvPr>
            <p:ph sz="quarter" idx="4294967295"/>
          </p:nvPr>
        </p:nvSpPr>
        <p:spPr>
          <a:xfrm>
            <a:off x="274320" y="1377696"/>
            <a:ext cx="8595360" cy="4937760"/>
          </a:xfrm>
          <a:prstGeom prst="rect">
            <a:avLst/>
          </a:prstGeom>
        </p:spPr>
        <p:txBody>
          <a:bodyPr/>
          <a:lstStyle/>
          <a:p>
            <a:r>
              <a:rPr lang="en-US" dirty="0" smtClean="0"/>
              <a:t>We trained 3 classifiers:</a:t>
            </a:r>
          </a:p>
          <a:p>
            <a:pPr lvl="1"/>
            <a:r>
              <a:rPr lang="en-US" dirty="0" smtClean="0"/>
              <a:t>Naïve Bayes</a:t>
            </a:r>
          </a:p>
          <a:p>
            <a:pPr lvl="1"/>
            <a:r>
              <a:rPr lang="en-US" dirty="0" smtClean="0"/>
              <a:t>Decision Tree</a:t>
            </a:r>
          </a:p>
          <a:p>
            <a:pPr lvl="1"/>
            <a:r>
              <a:rPr lang="en-US" dirty="0" smtClean="0"/>
              <a:t>Support Vector Machine (SVM)</a:t>
            </a:r>
          </a:p>
          <a:p>
            <a:endParaRPr lang="en-US" dirty="0"/>
          </a:p>
        </p:txBody>
      </p:sp>
      <p:pic>
        <p:nvPicPr>
          <p:cNvPr id="4" name="Content Placeholder 5"/>
          <p:cNvPicPr>
            <a:picLocks/>
          </p:cNvPicPr>
          <p:nvPr/>
        </p:nvPicPr>
        <p:blipFill rotWithShape="1">
          <a:blip r:embed="rId3">
            <a:extLst>
              <a:ext uri="{28A0092B-C50C-407E-A947-70E740481C1C}">
                <a14:useLocalDpi xmlns:a14="http://schemas.microsoft.com/office/drawing/2010/main" val="0"/>
              </a:ext>
            </a:extLst>
          </a:blip>
          <a:srcRect l="9279" r="-359" b="3487"/>
          <a:stretch/>
        </p:blipFill>
        <p:spPr bwMode="auto">
          <a:xfrm>
            <a:off x="139700" y="1298448"/>
            <a:ext cx="8729980" cy="5194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normAutofit/>
          </a:bodyPr>
          <a:lstStyle/>
          <a:p>
            <a:fld id="{5FFDEB65-E833-9E4A-ABE9-83D1337828E4}" type="slidenum">
              <a:rPr lang="en-US" smtClean="0"/>
              <a:t>111</a:t>
            </a:fld>
            <a:endParaRPr lang="en-US" dirty="0"/>
          </a:p>
        </p:txBody>
      </p:sp>
    </p:spTree>
    <p:extLst>
      <p:ext uri="{BB962C8B-B14F-4D97-AF65-F5344CB8AC3E}">
        <p14:creationId xmlns:p14="http://schemas.microsoft.com/office/powerpoint/2010/main" val="4013993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112</a:t>
            </a:fld>
            <a:endParaRPr lang="en-US" dirty="0"/>
          </a:p>
        </p:txBody>
      </p:sp>
      <p:sp>
        <p:nvSpPr>
          <p:cNvPr id="5" name="Title 4"/>
          <p:cNvSpPr>
            <a:spLocks noGrp="1"/>
          </p:cNvSpPr>
          <p:nvPr>
            <p:ph type="title"/>
          </p:nvPr>
        </p:nvSpPr>
        <p:spPr/>
        <p:txBody>
          <a:bodyPr/>
          <a:lstStyle/>
          <a:p>
            <a:r>
              <a:rPr lang="en-US" dirty="0" smtClean="0"/>
              <a:t>Intrinsic Evaluation</a:t>
            </a:r>
            <a:endParaRPr lang="en-US" dirty="0"/>
          </a:p>
        </p:txBody>
      </p:sp>
      <p:sp>
        <p:nvSpPr>
          <p:cNvPr id="6" name="Content Placeholder 5"/>
          <p:cNvSpPr>
            <a:spLocks noGrp="1"/>
          </p:cNvSpPr>
          <p:nvPr>
            <p:ph sz="quarter" idx="4294967295"/>
          </p:nvPr>
        </p:nvSpPr>
        <p:spPr>
          <a:xfrm>
            <a:off x="274320" y="1298448"/>
            <a:ext cx="8595360" cy="4937760"/>
          </a:xfrm>
          <a:prstGeom prst="rect">
            <a:avLst/>
          </a:prstGeom>
        </p:spPr>
        <p:txBody>
          <a:bodyPr>
            <a:normAutofit lnSpcReduction="10000"/>
          </a:bodyPr>
          <a:lstStyle/>
          <a:p>
            <a:pPr marL="0" indent="0">
              <a:buNone/>
            </a:pPr>
            <a:endParaRPr lang="en-US" dirty="0"/>
          </a:p>
          <a:p>
            <a:r>
              <a:rPr lang="en-US" dirty="0" smtClean="0"/>
              <a:t>Unseen </a:t>
            </a:r>
            <a:r>
              <a:rPr lang="en-US" dirty="0"/>
              <a:t>t</a:t>
            </a:r>
            <a:r>
              <a:rPr lang="en-US" dirty="0" smtClean="0"/>
              <a:t>est set</a:t>
            </a:r>
          </a:p>
          <a:p>
            <a:endParaRPr lang="en-US" dirty="0"/>
          </a:p>
          <a:p>
            <a:endParaRPr lang="en-US" dirty="0" smtClean="0"/>
          </a:p>
          <a:p>
            <a:endParaRPr lang="en-US" dirty="0"/>
          </a:p>
          <a:p>
            <a:endParaRPr lang="en-US" dirty="0" smtClean="0"/>
          </a:p>
          <a:p>
            <a:r>
              <a:rPr lang="en-US" dirty="0" smtClean="0"/>
              <a:t>Even with a small training corpus, NLP features can classify core argument segments of essays better than the baseline</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952984463"/>
              </p:ext>
            </p:extLst>
          </p:nvPr>
        </p:nvGraphicFramePr>
        <p:xfrm>
          <a:off x="636998" y="2830525"/>
          <a:ext cx="7857942" cy="1775806"/>
        </p:xfrm>
        <a:graphic>
          <a:graphicData uri="http://schemas.openxmlformats.org/presentationml/2006/ole">
            <mc:AlternateContent xmlns:mc="http://schemas.openxmlformats.org/markup-compatibility/2006">
              <mc:Choice xmlns:v="urn:schemas-microsoft-com:vml" Requires="v">
                <p:oleObj spid="_x0000_s2276" name="Document" r:id="rId5" imgW="4495800" imgH="1016000" progId="Word.Document.12">
                  <p:embed/>
                </p:oleObj>
              </mc:Choice>
              <mc:Fallback>
                <p:oleObj name="Document" r:id="rId5" imgW="4495800" imgH="1016000" progId="Word.Document.12">
                  <p:embed/>
                  <p:pic>
                    <p:nvPicPr>
                      <p:cNvPr id="0" name=""/>
                      <p:cNvPicPr/>
                      <p:nvPr/>
                    </p:nvPicPr>
                    <p:blipFill>
                      <a:blip r:embed="rId6"/>
                      <a:stretch>
                        <a:fillRect/>
                      </a:stretch>
                    </p:blipFill>
                    <p:spPr>
                      <a:xfrm>
                        <a:off x="636998" y="2830525"/>
                        <a:ext cx="7857942" cy="1775806"/>
                      </a:xfrm>
                      <a:prstGeom prst="rect">
                        <a:avLst/>
                      </a:prstGeom>
                      <a:noFill/>
                    </p:spPr>
                  </p:pic>
                </p:oleObj>
              </mc:Fallback>
            </mc:AlternateContent>
          </a:graphicData>
        </a:graphic>
      </p:graphicFrame>
      <p:sp>
        <p:nvSpPr>
          <p:cNvPr id="11" name="Rounded Rectangle 10"/>
          <p:cNvSpPr/>
          <p:nvPr/>
        </p:nvSpPr>
        <p:spPr>
          <a:xfrm>
            <a:off x="4305300" y="3314700"/>
            <a:ext cx="683138" cy="952500"/>
          </a:xfrm>
          <a:prstGeom prst="roundRect">
            <a:avLst>
              <a:gd name="adj" fmla="val 24103"/>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2" name="Rounded Rectangle 11"/>
          <p:cNvSpPr/>
          <p:nvPr/>
        </p:nvSpPr>
        <p:spPr>
          <a:xfrm>
            <a:off x="6019800" y="3314700"/>
            <a:ext cx="683138" cy="952500"/>
          </a:xfrm>
          <a:prstGeom prst="roundRect">
            <a:avLst>
              <a:gd name="adj" fmla="val 24103"/>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3" name="Rounded Rectangle 12"/>
          <p:cNvSpPr/>
          <p:nvPr/>
        </p:nvSpPr>
        <p:spPr>
          <a:xfrm>
            <a:off x="7594600" y="3314700"/>
            <a:ext cx="683138" cy="952500"/>
          </a:xfrm>
          <a:prstGeom prst="roundRect">
            <a:avLst>
              <a:gd name="adj" fmla="val 24103"/>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Tree>
    <p:extLst>
      <p:ext uri="{BB962C8B-B14F-4D97-AF65-F5344CB8AC3E}">
        <p14:creationId xmlns:p14="http://schemas.microsoft.com/office/powerpoint/2010/main" val="356096569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Extrinsic Evaluation: Impact of Scaffolding During Peer Review</a:t>
            </a:r>
            <a:endParaRPr lang="en-US" dirty="0"/>
          </a:p>
        </p:txBody>
      </p:sp>
      <p:sp>
        <p:nvSpPr>
          <p:cNvPr id="3" name="Content Placeholder 2"/>
          <p:cNvSpPr>
            <a:spLocks noGrp="1"/>
          </p:cNvSpPr>
          <p:nvPr>
            <p:ph idx="1"/>
          </p:nvPr>
        </p:nvSpPr>
        <p:spPr>
          <a:xfrm>
            <a:off x="276225" y="1528755"/>
            <a:ext cx="4343077" cy="788008"/>
          </a:xfrm>
        </p:spPr>
        <p:txBody>
          <a:bodyPr>
            <a:normAutofit/>
          </a:bodyPr>
          <a:lstStyle/>
          <a:p>
            <a:pPr marL="36576" indent="0">
              <a:buNone/>
            </a:pPr>
            <a:r>
              <a:rPr lang="en-US" sz="1800" dirty="0" smtClean="0"/>
              <a:t>When argument mining cannot find a thesis sentence, the first peer review prompt is:</a:t>
            </a:r>
            <a:endParaRPr lang="en-US" sz="1800" dirty="0"/>
          </a:p>
        </p:txBody>
      </p:sp>
      <p:pic>
        <p:nvPicPr>
          <p:cNvPr id="4" name="Content Placeholder 6" descr="CannotFindThesis.png"/>
          <p:cNvPicPr/>
          <p:nvPr/>
        </p:nvPicPr>
        <p:blipFill rotWithShape="1">
          <a:blip r:embed="rId2">
            <a:extLst>
              <a:ext uri="{28A0092B-C50C-407E-A947-70E740481C1C}">
                <a14:useLocalDpi xmlns:a14="http://schemas.microsoft.com/office/drawing/2010/main" val="0"/>
              </a:ext>
            </a:extLst>
          </a:blip>
          <a:srcRect l="-1718" t="17402" r="24413"/>
          <a:stretch/>
        </p:blipFill>
        <p:spPr>
          <a:xfrm>
            <a:off x="276225" y="2339928"/>
            <a:ext cx="4066852" cy="3559993"/>
          </a:xfrm>
          <a:prstGeom prst="rect">
            <a:avLst/>
          </a:prstGeom>
          <a:noFill/>
          <a:ln>
            <a:noFill/>
          </a:ln>
        </p:spPr>
      </p:pic>
      <p:pic>
        <p:nvPicPr>
          <p:cNvPr id="5" name="Content Placeholder 6" descr="IsThisThesis.png"/>
          <p:cNvPicPr/>
          <p:nvPr/>
        </p:nvPicPr>
        <p:blipFill rotWithShape="1">
          <a:blip r:embed="rId3">
            <a:extLst>
              <a:ext uri="{28A0092B-C50C-407E-A947-70E740481C1C}">
                <a14:useLocalDpi xmlns:a14="http://schemas.microsoft.com/office/drawing/2010/main" val="0"/>
              </a:ext>
            </a:extLst>
          </a:blip>
          <a:srcRect t="17835" r="27277" b="34"/>
          <a:stretch/>
        </p:blipFill>
        <p:spPr>
          <a:xfrm>
            <a:off x="4720291" y="2339928"/>
            <a:ext cx="3847976" cy="3559993"/>
          </a:xfrm>
          <a:prstGeom prst="rect">
            <a:avLst/>
          </a:prstGeom>
          <a:noFill/>
          <a:ln>
            <a:solidFill>
              <a:srgbClr val="61625E"/>
            </a:solidFill>
          </a:ln>
        </p:spPr>
      </p:pic>
      <p:sp>
        <p:nvSpPr>
          <p:cNvPr id="6" name="Content Placeholder 2"/>
          <p:cNvSpPr txBox="1">
            <a:spLocks/>
          </p:cNvSpPr>
          <p:nvPr/>
        </p:nvSpPr>
        <p:spPr>
          <a:xfrm>
            <a:off x="4619302" y="1528755"/>
            <a:ext cx="4423709" cy="77225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1800" dirty="0" smtClean="0"/>
              <a:t>When argument mining identifies a thesis sentence, the first peer review prompt is</a:t>
            </a:r>
            <a:r>
              <a:rPr lang="en-US" sz="1800" dirty="0"/>
              <a:t>:</a:t>
            </a:r>
          </a:p>
        </p:txBody>
      </p:sp>
    </p:spTree>
    <p:extLst>
      <p:ext uri="{BB962C8B-B14F-4D97-AF65-F5344CB8AC3E}">
        <p14:creationId xmlns:p14="http://schemas.microsoft.com/office/powerpoint/2010/main" val="2494069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dirty="0" smtClean="0"/>
              <a:t>Computational Discourse </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b="1" dirty="0"/>
              <a:t>Automated Writing </a:t>
            </a:r>
            <a:r>
              <a:rPr lang="en-US" b="1" dirty="0" smtClean="0"/>
              <a:t>Assessment</a:t>
            </a:r>
          </a:p>
          <a:p>
            <a:r>
              <a:rPr lang="en-US" dirty="0" smtClean="0"/>
              <a:t>Looking Forward</a:t>
            </a:r>
            <a:endParaRPr lang="en-US" dirty="0"/>
          </a:p>
        </p:txBody>
      </p:sp>
    </p:spTree>
    <p:extLst>
      <p:ext uri="{BB962C8B-B14F-4D97-AF65-F5344CB8AC3E}">
        <p14:creationId xmlns:p14="http://schemas.microsoft.com/office/powerpoint/2010/main" val="1742293936"/>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Automatic Scoring of an Analytical </a:t>
            </a:r>
            <a:br>
              <a:rPr lang="en-US" dirty="0" smtClean="0"/>
            </a:br>
            <a:r>
              <a:rPr lang="en-US" dirty="0" smtClean="0"/>
              <a:t>Response-To-Text Assessment (RTA)</a:t>
            </a:r>
            <a:br>
              <a:rPr lang="en-US" dirty="0" smtClean="0"/>
            </a:br>
            <a:r>
              <a:rPr lang="en-US" sz="2800" dirty="0" smtClean="0"/>
              <a:t>[Rahimi, Litman, Correnti, Matsumura, Wang &amp; Kisa, 2014]</a:t>
            </a:r>
            <a:endParaRPr lang="en-US" sz="2800" dirty="0"/>
          </a:p>
        </p:txBody>
      </p:sp>
      <p:sp>
        <p:nvSpPr>
          <p:cNvPr id="3" name="Content Placeholder 2"/>
          <p:cNvSpPr>
            <a:spLocks noGrp="1"/>
          </p:cNvSpPr>
          <p:nvPr>
            <p:ph idx="1"/>
          </p:nvPr>
        </p:nvSpPr>
        <p:spPr>
          <a:xfrm>
            <a:off x="107520" y="2090224"/>
            <a:ext cx="9036479" cy="4631251"/>
          </a:xfrm>
        </p:spPr>
        <p:txBody>
          <a:bodyPr>
            <a:normAutofit/>
          </a:bodyPr>
          <a:lstStyle/>
          <a:p>
            <a:r>
              <a:rPr lang="en-US" sz="3500" dirty="0"/>
              <a:t>W</a:t>
            </a:r>
            <a:r>
              <a:rPr lang="en-US" sz="3000" dirty="0" smtClean="0"/>
              <a:t>riting </a:t>
            </a:r>
            <a:r>
              <a:rPr lang="en-US" sz="3000" dirty="0"/>
              <a:t>assessment via </a:t>
            </a:r>
            <a:r>
              <a:rPr lang="en-US" sz="3000" dirty="0">
                <a:solidFill>
                  <a:srgbClr val="0000FF"/>
                </a:solidFill>
              </a:rPr>
              <a:t>interpretable features </a:t>
            </a:r>
            <a:r>
              <a:rPr lang="en-US" sz="3000" dirty="0"/>
              <a:t>that operationalize the </a:t>
            </a:r>
            <a:r>
              <a:rPr lang="en-US" sz="3000" b="1" i="1" dirty="0"/>
              <a:t>Evidence</a:t>
            </a:r>
            <a:r>
              <a:rPr lang="en-US" sz="3000" b="1" dirty="0"/>
              <a:t> </a:t>
            </a:r>
            <a:r>
              <a:rPr lang="en-US" sz="3000" dirty="0"/>
              <a:t>rubric of RTA</a:t>
            </a:r>
          </a:p>
          <a:p>
            <a:pPr lvl="1"/>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ABBCCE4D-56E5-5249-B9AC-C5D511F41D9E}" type="slidenum">
              <a:rPr lang="en-US" smtClean="0"/>
              <a:pPr/>
              <a:t>115</a:t>
            </a:fld>
            <a:endParaRPr lang="en-US" dirty="0"/>
          </a:p>
        </p:txBody>
      </p:sp>
    </p:spTree>
    <p:extLst>
      <p:ext uri="{BB962C8B-B14F-4D97-AF65-F5344CB8AC3E}">
        <p14:creationId xmlns:p14="http://schemas.microsoft.com/office/powerpoint/2010/main" val="1804160017"/>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1" y="274638"/>
            <a:ext cx="8945217" cy="1143000"/>
          </a:xfrm>
        </p:spPr>
        <p:txBody>
          <a:bodyPr>
            <a:noAutofit/>
          </a:bodyPr>
          <a:lstStyle/>
          <a:p>
            <a:r>
              <a:rPr lang="en-US" dirty="0"/>
              <a:t>Rubric for the Evidence dimension of RTA</a:t>
            </a:r>
          </a:p>
        </p:txBody>
      </p:sp>
      <p:graphicFrame>
        <p:nvGraphicFramePr>
          <p:cNvPr id="4" name="Content Placeholder 3"/>
          <p:cNvGraphicFramePr>
            <a:graphicFrameLocks noGrp="1"/>
          </p:cNvGraphicFramePr>
          <p:nvPr>
            <p:ph idx="1"/>
            <p:extLst/>
          </p:nvPr>
        </p:nvGraphicFramePr>
        <p:xfrm>
          <a:off x="457200" y="1600200"/>
          <a:ext cx="8229600" cy="4881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Features one or no</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2</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Selects inappropriate or little evidence from the text; may have serious factual errors and omissions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some appropriate but general evidence from the text; may contain a factual</a:t>
                      </a:r>
                    </a:p>
                    <a:p>
                      <a:r>
                        <a:rPr lang="en-US" sz="1600" b="0" i="0" u="none" strike="noStrike" kern="1200" baseline="0" dirty="0" smtClean="0">
                          <a:solidFill>
                            <a:schemeClr val="dk1"/>
                          </a:solidFill>
                          <a:latin typeface="+mn-lt"/>
                          <a:ea typeface="+mn-ea"/>
                          <a:cs typeface="+mn-cs"/>
                        </a:rPr>
                        <a:t>error or omission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appropriate</a:t>
                      </a:r>
                    </a:p>
                    <a:p>
                      <a:r>
                        <a:rPr lang="en-US" sz="1600" b="0" i="0" u="none" strike="noStrike" kern="1200" baseline="0" dirty="0" smtClean="0">
                          <a:solidFill>
                            <a:schemeClr val="dk1"/>
                          </a:solidFill>
                          <a:latin typeface="+mn-lt"/>
                          <a:ea typeface="+mn-ea"/>
                          <a:cs typeface="+mn-cs"/>
                        </a:rPr>
                        <a:t>and concrete, specific evidence from the</a:t>
                      </a:r>
                    </a:p>
                    <a:p>
                      <a:r>
                        <a:rPr lang="en-US" sz="1600" b="0" i="0" u="none" strike="noStrike" kern="1200" baseline="0" dirty="0" smtClean="0">
                          <a:solidFill>
                            <a:schemeClr val="dk1"/>
                          </a:solidFill>
                          <a:latin typeface="+mn-lt"/>
                          <a:ea typeface="+mn-ea"/>
                          <a:cs typeface="+mn-cs"/>
                        </a:rPr>
                        <a:t>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detailed, precise, and significant evidence from the text</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Demonstrates little</a:t>
                      </a:r>
                    </a:p>
                    <a:p>
                      <a:r>
                        <a:rPr lang="en-US" sz="1600" b="0" i="0" u="none" strike="noStrike" kern="1200" baseline="0" dirty="0" smtClean="0">
                          <a:solidFill>
                            <a:schemeClr val="dk1"/>
                          </a:solidFill>
                          <a:latin typeface="+mn-lt"/>
                          <a:ea typeface="+mn-ea"/>
                          <a:cs typeface="+mn-cs"/>
                        </a:rPr>
                        <a:t>or no development</a:t>
                      </a:r>
                    </a:p>
                    <a:p>
                      <a:r>
                        <a:rPr lang="en-US" sz="1600" b="0" i="0" u="none" strike="noStrike" kern="1200" baseline="0" dirty="0" smtClean="0">
                          <a:solidFill>
                            <a:schemeClr val="dk1"/>
                          </a:solidFill>
                          <a:latin typeface="+mn-lt"/>
                          <a:ea typeface="+mn-ea"/>
                          <a:cs typeface="+mn-cs"/>
                        </a:rPr>
                        <a:t>or use of selected</a:t>
                      </a:r>
                    </a:p>
                    <a:p>
                      <a:r>
                        <a:rPr lang="en-US" sz="1600" b="0" i="0" u="none" strike="noStrike" kern="1200" baseline="0" dirty="0" smtClean="0">
                          <a:solidFill>
                            <a:schemeClr val="dk1"/>
                          </a:solidFill>
                          <a:latin typeface="+mn-lt"/>
                          <a:ea typeface="+mn-ea"/>
                          <a:cs typeface="+mn-cs"/>
                        </a:rPr>
                        <a:t>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limited development</a:t>
                      </a:r>
                    </a:p>
                    <a:p>
                      <a:r>
                        <a:rPr lang="en-US" sz="1600" b="0" i="0" u="none" strike="noStrike" kern="1200" baseline="0" dirty="0" smtClean="0">
                          <a:solidFill>
                            <a:schemeClr val="dk1"/>
                          </a:solidFill>
                          <a:latin typeface="+mn-lt"/>
                          <a:ea typeface="+mn-ea"/>
                          <a:cs typeface="+mn-cs"/>
                        </a:rPr>
                        <a:t>or use of selected</a:t>
                      </a:r>
                    </a:p>
                    <a:p>
                      <a:r>
                        <a:rPr lang="en-US" sz="1600" b="0" i="0" u="none" strike="noStrike" kern="1200" baseline="0" dirty="0" smtClean="0">
                          <a:solidFill>
                            <a:schemeClr val="dk1"/>
                          </a:solidFill>
                          <a:latin typeface="+mn-lt"/>
                          <a:ea typeface="+mn-ea"/>
                          <a:cs typeface="+mn-cs"/>
                        </a:rPr>
                        <a:t>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use of selected details from the text to support key idea</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integral use of selected details from the text to support and extend key idea</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Summarize entire</a:t>
                      </a:r>
                    </a:p>
                    <a:p>
                      <a:r>
                        <a:rPr lang="en-US" sz="1600" b="0" i="0" u="none" strike="noStrike" kern="1200" baseline="0" dirty="0" smtClean="0">
                          <a:solidFill>
                            <a:schemeClr val="dk1"/>
                          </a:solidFill>
                          <a:latin typeface="+mn-lt"/>
                          <a:ea typeface="+mn-ea"/>
                          <a:cs typeface="+mn-cs"/>
                        </a:rPr>
                        <a:t>text or copies heavily from 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Evidence provided may be listed in a sentence, not expanded upon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Attempts to elaborate upon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Evidence must be</a:t>
                      </a:r>
                    </a:p>
                    <a:p>
                      <a:r>
                        <a:rPr lang="en-US" sz="1600" b="0" i="0" u="none" strike="noStrike" kern="1200" baseline="0" dirty="0" smtClean="0">
                          <a:solidFill>
                            <a:schemeClr val="dk1"/>
                          </a:solidFill>
                          <a:latin typeface="+mn-lt"/>
                          <a:ea typeface="+mn-ea"/>
                          <a:cs typeface="+mn-cs"/>
                        </a:rPr>
                        <a:t>used to support key</a:t>
                      </a:r>
                    </a:p>
                    <a:p>
                      <a:r>
                        <a:rPr lang="en-US" sz="1600" b="0" i="0" u="none" strike="noStrike" kern="1200" baseline="0" dirty="0" smtClean="0">
                          <a:solidFill>
                            <a:schemeClr val="dk1"/>
                          </a:solidFill>
                          <a:latin typeface="+mn-lt"/>
                          <a:ea typeface="+mn-ea"/>
                          <a:cs typeface="+mn-cs"/>
                        </a:rPr>
                        <a:t>idea / inference(s)</a:t>
                      </a:r>
                      <a:endParaRPr lang="en-US" sz="1600" dirty="0"/>
                    </a:p>
                  </a:txBody>
                  <a:tcPr/>
                </a:tc>
              </a:tr>
            </a:tbl>
          </a:graphicData>
        </a:graphic>
      </p:graphicFrame>
    </p:spTree>
    <p:extLst>
      <p:ext uri="{BB962C8B-B14F-4D97-AF65-F5344CB8AC3E}">
        <p14:creationId xmlns:p14="http://schemas.microsoft.com/office/powerpoint/2010/main" val="4065232751"/>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Automatic Scoring of an Analytical </a:t>
            </a:r>
            <a:br>
              <a:rPr lang="en-US" dirty="0" smtClean="0"/>
            </a:br>
            <a:r>
              <a:rPr lang="en-US" dirty="0" smtClean="0"/>
              <a:t>Response-To-Text Assessment (RTA)</a:t>
            </a:r>
            <a:br>
              <a:rPr lang="en-US" dirty="0" smtClean="0"/>
            </a:br>
            <a:r>
              <a:rPr lang="en-US" sz="2800" dirty="0" smtClean="0"/>
              <a:t>[Rahimi, Litman, Correnti, Matsumura, Wang &amp; Kisa, 2014]</a:t>
            </a:r>
            <a:endParaRPr lang="en-US" sz="2800" dirty="0"/>
          </a:p>
        </p:txBody>
      </p:sp>
      <p:sp>
        <p:nvSpPr>
          <p:cNvPr id="3" name="Content Placeholder 2"/>
          <p:cNvSpPr>
            <a:spLocks noGrp="1"/>
          </p:cNvSpPr>
          <p:nvPr>
            <p:ph idx="1"/>
          </p:nvPr>
        </p:nvSpPr>
        <p:spPr>
          <a:xfrm>
            <a:off x="107520" y="2090224"/>
            <a:ext cx="9036479" cy="4631251"/>
          </a:xfrm>
        </p:spPr>
        <p:txBody>
          <a:bodyPr>
            <a:normAutofit/>
          </a:bodyPr>
          <a:lstStyle/>
          <a:p>
            <a:r>
              <a:rPr lang="en-US" sz="3500" dirty="0"/>
              <a:t>W</a:t>
            </a:r>
            <a:r>
              <a:rPr lang="en-US" sz="3000" dirty="0" smtClean="0"/>
              <a:t>riting </a:t>
            </a:r>
            <a:r>
              <a:rPr lang="en-US" sz="3000" dirty="0"/>
              <a:t>assessment via interpretable features that operationalize the </a:t>
            </a:r>
            <a:r>
              <a:rPr lang="en-US" sz="3000" b="1" i="1" dirty="0"/>
              <a:t>Evidence</a:t>
            </a:r>
            <a:r>
              <a:rPr lang="en-US" sz="3000" b="1" dirty="0"/>
              <a:t> </a:t>
            </a:r>
            <a:r>
              <a:rPr lang="en-US" sz="3000" dirty="0"/>
              <a:t>rubric of </a:t>
            </a:r>
            <a:r>
              <a:rPr lang="en-US" sz="3000" dirty="0" smtClean="0"/>
              <a:t>RTA</a:t>
            </a:r>
          </a:p>
          <a:p>
            <a:pPr lvl="1"/>
            <a:r>
              <a:rPr lang="en-US" sz="2400" dirty="0" smtClean="0">
                <a:solidFill>
                  <a:srgbClr val="0000FF"/>
                </a:solidFill>
              </a:rPr>
              <a:t>Problem </a:t>
            </a:r>
            <a:r>
              <a:rPr lang="en-US" sz="2400" dirty="0" err="1" smtClean="0">
                <a:solidFill>
                  <a:srgbClr val="0000FF"/>
                </a:solidFill>
              </a:rPr>
              <a:t>sormalization</a:t>
            </a:r>
            <a:r>
              <a:rPr lang="en-US" sz="2400" dirty="0" smtClean="0">
                <a:solidFill>
                  <a:srgbClr val="0000FF"/>
                </a:solidFill>
              </a:rPr>
              <a:t> in terms of argument mining subtasks?</a:t>
            </a:r>
          </a:p>
          <a:p>
            <a:pPr lvl="1"/>
            <a:r>
              <a:rPr lang="en-US" sz="2400" dirty="0" smtClean="0">
                <a:solidFill>
                  <a:srgbClr val="0000FF"/>
                </a:solidFill>
              </a:rPr>
              <a:t>What </a:t>
            </a:r>
            <a:r>
              <a:rPr lang="en-US" sz="2400" dirty="0">
                <a:solidFill>
                  <a:srgbClr val="0000FF"/>
                </a:solidFill>
              </a:rPr>
              <a:t>corpus resources do we need?</a:t>
            </a:r>
          </a:p>
          <a:p>
            <a:pPr lvl="1"/>
            <a:r>
              <a:rPr lang="en-US" sz="2400" dirty="0">
                <a:solidFill>
                  <a:srgbClr val="0000FF"/>
                </a:solidFill>
              </a:rPr>
              <a:t>How do we evaluate them?</a:t>
            </a:r>
          </a:p>
          <a:p>
            <a:pPr lvl="1"/>
            <a:r>
              <a:rPr lang="en-US" sz="2400" dirty="0">
                <a:solidFill>
                  <a:srgbClr val="0000FF"/>
                </a:solidFill>
              </a:rPr>
              <a:t>What </a:t>
            </a:r>
            <a:r>
              <a:rPr lang="en-US" sz="2400" dirty="0" smtClean="0">
                <a:solidFill>
                  <a:srgbClr val="0000FF"/>
                </a:solidFill>
              </a:rPr>
              <a:t>NLP theories/tools </a:t>
            </a:r>
            <a:r>
              <a:rPr lang="en-US" sz="2400" dirty="0">
                <a:solidFill>
                  <a:srgbClr val="0000FF"/>
                </a:solidFill>
              </a:rPr>
              <a:t>could we use?</a:t>
            </a:r>
          </a:p>
          <a:p>
            <a:pPr lvl="1"/>
            <a:r>
              <a:rPr lang="en-US" sz="2400" dirty="0">
                <a:solidFill>
                  <a:srgbClr val="0000FF"/>
                </a:solidFill>
              </a:rPr>
              <a:t>How does our data or application add constraints?</a:t>
            </a:r>
          </a:p>
          <a:p>
            <a:pPr lvl="1"/>
            <a:r>
              <a:rPr lang="en-US" sz="2400" dirty="0">
                <a:solidFill>
                  <a:srgbClr val="0000FF"/>
                </a:solidFill>
              </a:rPr>
              <a:t>How can we do intrinsic or extrinsic evaluations?</a:t>
            </a:r>
            <a:endParaRPr lang="en-US" sz="2400" dirty="0"/>
          </a:p>
          <a:p>
            <a:endParaRPr lang="en-US" sz="2800" dirty="0"/>
          </a:p>
          <a:p>
            <a:endParaRPr lang="en-US" sz="3000" dirty="0"/>
          </a:p>
          <a:p>
            <a:pPr lvl="1"/>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ABBCCE4D-56E5-5249-B9AC-C5D511F41D9E}" type="slidenum">
              <a:rPr lang="en-US" smtClean="0"/>
              <a:pPr/>
              <a:t>117</a:t>
            </a:fld>
            <a:endParaRPr lang="en-US" dirty="0"/>
          </a:p>
        </p:txBody>
      </p:sp>
    </p:spTree>
    <p:extLst>
      <p:ext uri="{BB962C8B-B14F-4D97-AF65-F5344CB8AC3E}">
        <p14:creationId xmlns:p14="http://schemas.microsoft.com/office/powerpoint/2010/main" val="1480860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587"/>
            <a:ext cx="8229600" cy="1143000"/>
          </a:xfrm>
        </p:spPr>
        <p:txBody>
          <a:bodyPr/>
          <a:lstStyle/>
          <a:p>
            <a:r>
              <a:rPr lang="en-US" dirty="0" smtClean="0"/>
              <a:t>Prompt and Good Essay</a:t>
            </a:r>
            <a:endParaRPr lang="en-US"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967340021"/>
              </p:ext>
            </p:extLst>
          </p:nvPr>
        </p:nvGraphicFramePr>
        <p:xfrm>
          <a:off x="129882" y="1327587"/>
          <a:ext cx="8884238" cy="4572000"/>
        </p:xfrm>
        <a:graphic>
          <a:graphicData uri="http://schemas.openxmlformats.org/drawingml/2006/table">
            <a:tbl>
              <a:tblPr firstRow="1" bandRow="1">
                <a:tableStyleId>{69012ECD-51FC-41F1-AA8D-1B2483CD663E}</a:tableStyleId>
              </a:tblPr>
              <a:tblGrid>
                <a:gridCol w="8884238"/>
              </a:tblGrid>
              <a:tr h="761679">
                <a:tc>
                  <a:txBody>
                    <a:bodyPr/>
                    <a:lstStyle/>
                    <a:p>
                      <a:r>
                        <a:rPr kumimoji="0" lang="en-US" sz="1800" u="none" strike="noStrike" kern="1200" baseline="0" dirty="0" smtClean="0">
                          <a:latin typeface="+mn-lt"/>
                        </a:rPr>
                        <a:t>Prompt: </a:t>
                      </a:r>
                      <a:r>
                        <a:rPr kumimoji="0" lang="en-US" sz="1800" b="0" u="none" strike="noStrike" kern="1200" baseline="0" dirty="0" smtClean="0">
                          <a:latin typeface="+mn-lt"/>
                        </a:rPr>
                        <a:t>Did the author provide a convincing argument that winning the fight against poverty is achievable in our lifetime? Explain why or why not with 3-4 examples from the text to support your answer.</a:t>
                      </a:r>
                      <a:endParaRPr lang="en-US" sz="1800"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Example Essay, Score of</a:t>
                      </a:r>
                      <a:r>
                        <a:rPr lang="en-US" sz="1800" b="1" baseline="0" dirty="0" smtClean="0">
                          <a:solidFill>
                            <a:schemeClr val="tx1"/>
                          </a:solidFill>
                          <a:latin typeface="+mn-lt"/>
                        </a:rPr>
                        <a:t> 4 </a:t>
                      </a:r>
                      <a:r>
                        <a:rPr kumimoji="0" lang="en-US" sz="1800" b="1" i="0" u="none" strike="noStrike" kern="1200" baseline="0" dirty="0" smtClean="0">
                          <a:solidFill>
                            <a:schemeClr val="tx1"/>
                          </a:solidFill>
                          <a:latin typeface="+mn-lt"/>
                          <a:ea typeface="+mn-ea"/>
                          <a:cs typeface="+mn-cs"/>
                        </a:rPr>
                        <a:t>on Evidence dimension:</a:t>
                      </a:r>
                      <a:endParaRPr lang="en-US" sz="1800" b="1"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I was convinced that  </a:t>
                      </a:r>
                      <a:r>
                        <a:rPr lang="en-US" sz="1800" dirty="0" smtClean="0">
                          <a:solidFill>
                            <a:srgbClr val="FF0000"/>
                          </a:solidFill>
                          <a:latin typeface="+mn-lt"/>
                        </a:rPr>
                        <a:t>winning the fight of poverty is achievable  in our lifetime</a:t>
                      </a:r>
                      <a:r>
                        <a:rPr lang="en-US" sz="1800" dirty="0" smtClean="0">
                          <a:solidFill>
                            <a:schemeClr val="tx1"/>
                          </a:solidFill>
                          <a:latin typeface="+mn-lt"/>
                        </a:rPr>
                        <a:t>. Many people </a:t>
                      </a:r>
                      <a:r>
                        <a:rPr lang="en-US" sz="1800" dirty="0" smtClean="0">
                          <a:solidFill>
                            <a:srgbClr val="FF0000"/>
                          </a:solidFill>
                          <a:latin typeface="+mn-lt"/>
                        </a:rPr>
                        <a:t>couldn't afford medicine</a:t>
                      </a:r>
                      <a:r>
                        <a:rPr lang="en-US" sz="1800" dirty="0" smtClean="0">
                          <a:solidFill>
                            <a:schemeClr val="tx1"/>
                          </a:solidFill>
                          <a:latin typeface="+mn-lt"/>
                        </a:rPr>
                        <a:t> or </a:t>
                      </a:r>
                      <a:r>
                        <a:rPr lang="en-US" sz="1800" dirty="0" smtClean="0">
                          <a:solidFill>
                            <a:srgbClr val="FF0000"/>
                          </a:solidFill>
                          <a:latin typeface="+mn-lt"/>
                        </a:rPr>
                        <a:t>bed nets to be treated for malaria</a:t>
                      </a:r>
                      <a:r>
                        <a:rPr lang="en-US" sz="1800" dirty="0" smtClean="0">
                          <a:solidFill>
                            <a:schemeClr val="tx1"/>
                          </a:solidFill>
                          <a:latin typeface="+mn-lt"/>
                        </a:rPr>
                        <a:t> . Many children had died from this dieseuse even though it could be treated easily. But </a:t>
                      </a:r>
                      <a:r>
                        <a:rPr lang="en-US" sz="1800" dirty="0" smtClean="0">
                          <a:solidFill>
                            <a:srgbClr val="FF0000"/>
                          </a:solidFill>
                          <a:latin typeface="+mn-lt"/>
                        </a:rPr>
                        <a:t>now, bed nets are used in every sleeping site</a:t>
                      </a:r>
                      <a:r>
                        <a:rPr lang="en-US" sz="1800" dirty="0" smtClean="0">
                          <a:solidFill>
                            <a:schemeClr val="tx1"/>
                          </a:solidFill>
                          <a:latin typeface="+mn-lt"/>
                        </a:rPr>
                        <a:t> . And the </a:t>
                      </a:r>
                      <a:r>
                        <a:rPr lang="en-US" sz="1800" dirty="0" smtClean="0">
                          <a:solidFill>
                            <a:srgbClr val="FF0000"/>
                          </a:solidFill>
                          <a:latin typeface="+mn-lt"/>
                        </a:rPr>
                        <a:t>medicine is free of charge</a:t>
                      </a:r>
                      <a:r>
                        <a:rPr lang="en-US" sz="1800" dirty="0" smtClean="0">
                          <a:solidFill>
                            <a:schemeClr val="tx1"/>
                          </a:solidFill>
                          <a:latin typeface="+mn-lt"/>
                        </a:rPr>
                        <a:t>. Another example is that the  </a:t>
                      </a:r>
                      <a:r>
                        <a:rPr lang="en-US" sz="1800" dirty="0" smtClean="0">
                          <a:solidFill>
                            <a:srgbClr val="FF0000"/>
                          </a:solidFill>
                          <a:latin typeface="+mn-lt"/>
                        </a:rPr>
                        <a:t>farmers' crops are dying</a:t>
                      </a:r>
                      <a:r>
                        <a:rPr lang="en-US" sz="1800" dirty="0" smtClean="0">
                          <a:solidFill>
                            <a:schemeClr val="tx1"/>
                          </a:solidFill>
                          <a:latin typeface="+mn-lt"/>
                        </a:rPr>
                        <a:t>   because   they </a:t>
                      </a:r>
                      <a:r>
                        <a:rPr lang="en-US" sz="1800" dirty="0" smtClean="0">
                          <a:solidFill>
                            <a:srgbClr val="FF0000"/>
                          </a:solidFill>
                          <a:latin typeface="+mn-lt"/>
                        </a:rPr>
                        <a:t>could not afford the nessacary fertilizer and irrigation </a:t>
                      </a:r>
                      <a:r>
                        <a:rPr lang="en-US" sz="1800" dirty="0" smtClean="0">
                          <a:solidFill>
                            <a:schemeClr val="tx1"/>
                          </a:solidFill>
                          <a:latin typeface="+mn-lt"/>
                        </a:rPr>
                        <a:t>. But they are now, making progess. Farmers </a:t>
                      </a:r>
                      <a:r>
                        <a:rPr lang="en-US" sz="1800" dirty="0" smtClean="0">
                          <a:solidFill>
                            <a:srgbClr val="FF0000"/>
                          </a:solidFill>
                          <a:latin typeface="+mn-lt"/>
                        </a:rPr>
                        <a:t>now have fertilizer and water</a:t>
                      </a:r>
                      <a:r>
                        <a:rPr lang="en-US" sz="1800" dirty="0" smtClean="0">
                          <a:solidFill>
                            <a:schemeClr val="tx1"/>
                          </a:solidFill>
                          <a:latin typeface="+mn-lt"/>
                        </a:rPr>
                        <a:t>  to give to the crops. Also with  </a:t>
                      </a:r>
                      <a:r>
                        <a:rPr lang="en-US" sz="1800" dirty="0" smtClean="0">
                          <a:solidFill>
                            <a:srgbClr val="FF0000"/>
                          </a:solidFill>
                          <a:latin typeface="+mn-lt"/>
                        </a:rPr>
                        <a:t>seeds and the proper tools</a:t>
                      </a:r>
                      <a:r>
                        <a:rPr lang="en-US" sz="1800" dirty="0" smtClean="0">
                          <a:solidFill>
                            <a:schemeClr val="tx1"/>
                          </a:solidFill>
                          <a:latin typeface="+mn-lt"/>
                        </a:rPr>
                        <a:t> . Third, kids in Sauri were not well educated. Many families </a:t>
                      </a:r>
                      <a:r>
                        <a:rPr lang="en-US" sz="1800" dirty="0" smtClean="0">
                          <a:solidFill>
                            <a:srgbClr val="FF0000"/>
                          </a:solidFill>
                          <a:latin typeface="+mn-lt"/>
                        </a:rPr>
                        <a:t>couldn't afford school </a:t>
                      </a:r>
                      <a:r>
                        <a:rPr lang="en-US" sz="1800" dirty="0" smtClean="0">
                          <a:solidFill>
                            <a:schemeClr val="tx1"/>
                          </a:solidFill>
                          <a:latin typeface="+mn-lt"/>
                        </a:rPr>
                        <a:t>. Even at school there </a:t>
                      </a:r>
                      <a:r>
                        <a:rPr lang="en-US" sz="1800" dirty="0" smtClean="0">
                          <a:solidFill>
                            <a:srgbClr val="FF0000"/>
                          </a:solidFill>
                          <a:latin typeface="+mn-lt"/>
                        </a:rPr>
                        <a:t>was no lunch</a:t>
                      </a:r>
                      <a:r>
                        <a:rPr lang="en-US" sz="1800" dirty="0" smtClean="0">
                          <a:solidFill>
                            <a:schemeClr val="tx1"/>
                          </a:solidFill>
                          <a:latin typeface="+mn-lt"/>
                        </a:rPr>
                        <a:t> . Students were exhausted from each day of school. </a:t>
                      </a:r>
                      <a:r>
                        <a:rPr lang="en-US" sz="1800" dirty="0" smtClean="0">
                          <a:solidFill>
                            <a:srgbClr val="FF0000"/>
                          </a:solidFill>
                          <a:latin typeface="+mn-lt"/>
                        </a:rPr>
                        <a:t>Now, school is free</a:t>
                      </a:r>
                      <a:r>
                        <a:rPr lang="en-US" sz="1800" dirty="0" smtClean="0">
                          <a:solidFill>
                            <a:schemeClr val="tx1"/>
                          </a:solidFill>
                          <a:latin typeface="+mn-lt"/>
                        </a:rPr>
                        <a:t> . Children excited to learn now can and </a:t>
                      </a:r>
                      <a:r>
                        <a:rPr lang="en-US" sz="1800" dirty="0" smtClean="0">
                          <a:solidFill>
                            <a:srgbClr val="FF0000"/>
                          </a:solidFill>
                          <a:latin typeface="+mn-lt"/>
                        </a:rPr>
                        <a:t>they do have midday meals </a:t>
                      </a:r>
                      <a:r>
                        <a:rPr lang="en-US" sz="1800" dirty="0" smtClean="0">
                          <a:solidFill>
                            <a:schemeClr val="tx1"/>
                          </a:solidFill>
                          <a:latin typeface="+mn-lt"/>
                        </a:rPr>
                        <a:t>. Finally, Sauri is making great progress. If they keep it up that city will no longer be in poverty. Then the Millennium Village project can move on to help other countries in need.</a:t>
                      </a:r>
                      <a:endParaRPr lang="en-US" sz="1800" dirty="0" smtClean="0">
                        <a:ln>
                          <a:solidFill>
                            <a:schemeClr val="tx1"/>
                          </a:solidFill>
                        </a:ln>
                        <a:solidFill>
                          <a:schemeClr val="tx1"/>
                        </a:solidFill>
                        <a:latin typeface="+mn-lt"/>
                      </a:endParaRPr>
                    </a:p>
                  </a:txBody>
                  <a:tcPr/>
                </a:tc>
              </a:tr>
            </a:tbl>
          </a:graphicData>
        </a:graphic>
      </p:graphicFrame>
      <p:sp>
        <p:nvSpPr>
          <p:cNvPr id="5" name="Rectangle 4"/>
          <p:cNvSpPr/>
          <p:nvPr/>
        </p:nvSpPr>
        <p:spPr>
          <a:xfrm>
            <a:off x="129882" y="6198255"/>
            <a:ext cx="7901650" cy="523220"/>
          </a:xfrm>
          <a:prstGeom prst="rect">
            <a:avLst/>
          </a:prstGeom>
        </p:spPr>
        <p:txBody>
          <a:bodyPr wrap="square">
            <a:spAutoFit/>
          </a:bodyPr>
          <a:lstStyle/>
          <a:p>
            <a:pPr marL="285750" indent="-285750">
              <a:buFont typeface="Arial"/>
              <a:buChar char="•"/>
            </a:pPr>
            <a:r>
              <a:rPr lang="en-US" sz="2800" dirty="0"/>
              <a:t>Word windows containing evidence are </a:t>
            </a:r>
            <a:r>
              <a:rPr lang="en-US" sz="2800" dirty="0">
                <a:solidFill>
                  <a:srgbClr val="FF0000"/>
                </a:solidFill>
              </a:rPr>
              <a:t>highlighted</a:t>
            </a:r>
          </a:p>
        </p:txBody>
      </p:sp>
    </p:spTree>
    <p:extLst>
      <p:ext uri="{BB962C8B-B14F-4D97-AF65-F5344CB8AC3E}">
        <p14:creationId xmlns:p14="http://schemas.microsoft.com/office/powerpoint/2010/main" val="361423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143284125"/>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Experts derive a decision tree from the rubric</a:t>
              </a:r>
              <a:endParaRPr lang="en-US" sz="2400" b="1"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Define features based on the tree and extract them from the essays</a:t>
              </a:r>
              <a:endParaRPr lang="en-US" sz="2400"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Perform a supervised classification using the extracted features</a:t>
              </a:r>
              <a:endParaRPr lang="en-US" sz="2400" kern="1200" dirty="0"/>
            </a:p>
          </p:txBody>
        </p:sp>
      </p:grpSp>
    </p:spTree>
    <p:extLst>
      <p:ext uri="{BB962C8B-B14F-4D97-AF65-F5344CB8AC3E}">
        <p14:creationId xmlns:p14="http://schemas.microsoft.com/office/powerpoint/2010/main" val="178988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Relation Identification</a:t>
            </a:r>
            <a:endParaRPr lang="en-US" dirty="0"/>
          </a:p>
        </p:txBody>
      </p:sp>
      <p:sp>
        <p:nvSpPr>
          <p:cNvPr id="3" name="Content Placeholder 2"/>
          <p:cNvSpPr>
            <a:spLocks noGrp="1"/>
          </p:cNvSpPr>
          <p:nvPr>
            <p:ph idx="1"/>
          </p:nvPr>
        </p:nvSpPr>
        <p:spPr>
          <a:xfrm>
            <a:off x="231494" y="1600200"/>
            <a:ext cx="8455306" cy="4846899"/>
          </a:xfrm>
        </p:spPr>
        <p:txBody>
          <a:bodyPr>
            <a:normAutofit/>
          </a:bodyPr>
          <a:lstStyle/>
          <a:p>
            <a:r>
              <a:rPr lang="en-US" dirty="0" smtClean="0"/>
              <a:t>Explicit Relations</a:t>
            </a:r>
          </a:p>
          <a:p>
            <a:pPr lvl="1"/>
            <a:r>
              <a:rPr lang="en-US" dirty="0"/>
              <a:t>O</a:t>
            </a:r>
            <a:r>
              <a:rPr lang="en-US" dirty="0" smtClean="0"/>
              <a:t>vertly marked (e.g. connectives, cue phrases)</a:t>
            </a:r>
          </a:p>
          <a:p>
            <a:pPr lvl="1"/>
            <a:r>
              <a:rPr lang="en-US" i="1" dirty="0" smtClean="0"/>
              <a:t>The book never appeared, </a:t>
            </a:r>
            <a:r>
              <a:rPr lang="en-US" i="1" dirty="0" smtClean="0">
                <a:solidFill>
                  <a:srgbClr val="C00000"/>
                </a:solidFill>
              </a:rPr>
              <a:t>because</a:t>
            </a:r>
            <a:r>
              <a:rPr lang="en-US" i="1" dirty="0" smtClean="0"/>
              <a:t> the publisher had gone bankrupt.</a:t>
            </a:r>
          </a:p>
          <a:p>
            <a:pPr lvl="1"/>
            <a:endParaRPr lang="en-US" i="1" dirty="0" smtClean="0"/>
          </a:p>
          <a:p>
            <a:r>
              <a:rPr lang="en-US" dirty="0" smtClean="0"/>
              <a:t>Implicit Relations</a:t>
            </a:r>
          </a:p>
          <a:p>
            <a:pPr lvl="1"/>
            <a:r>
              <a:rPr lang="en-US" dirty="0" smtClean="0"/>
              <a:t>Involve world knowledge and inference</a:t>
            </a:r>
          </a:p>
          <a:p>
            <a:pPr lvl="1"/>
            <a:r>
              <a:rPr lang="en-US" i="1" dirty="0"/>
              <a:t>The book never </a:t>
            </a:r>
            <a:r>
              <a:rPr lang="en-US" i="1" dirty="0" smtClean="0"/>
              <a:t>appeared</a:t>
            </a:r>
            <a:r>
              <a:rPr lang="en-US" i="1" dirty="0" smtClean="0">
                <a:solidFill>
                  <a:srgbClr val="FF0000"/>
                </a:solidFill>
              </a:rPr>
              <a:t>.</a:t>
            </a:r>
            <a:r>
              <a:rPr lang="en-US" i="1" dirty="0" smtClean="0"/>
              <a:t> The publisher </a:t>
            </a:r>
            <a:r>
              <a:rPr lang="en-US" i="1" dirty="0"/>
              <a:t>had gone bankrupt.</a:t>
            </a:r>
            <a:endParaRPr lang="en-US" i="1" dirty="0" smtClean="0"/>
          </a:p>
          <a:p>
            <a:endParaRPr lang="en-US" dirty="0"/>
          </a:p>
        </p:txBody>
      </p:sp>
    </p:spTree>
    <p:extLst>
      <p:ext uri="{BB962C8B-B14F-4D97-AF65-F5344CB8AC3E}">
        <p14:creationId xmlns:p14="http://schemas.microsoft.com/office/powerpoint/2010/main" val="849320716"/>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Extrinsic Evaluation</a:t>
            </a:r>
            <a:endParaRPr lang="en-US" dirty="0"/>
          </a:p>
        </p:txBody>
      </p:sp>
      <p:graphicFrame>
        <p:nvGraphicFramePr>
          <p:cNvPr id="4" name="Content Placeholder 3"/>
          <p:cNvGraphicFramePr>
            <a:graphicFrameLocks noGrp="1"/>
          </p:cNvGraphicFramePr>
          <p:nvPr>
            <p:ph idx="1"/>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p>
          <a:p>
            <a:pPr marL="285750" indent="-285750">
              <a:buFont typeface="Arial" panose="020B0604020202020204" pitchFamily="34" charset="0"/>
              <a:buChar char="•"/>
            </a:pPr>
            <a:r>
              <a:rPr lang="en-US" sz="3200" dirty="0"/>
              <a:t>Absolute performance </a:t>
            </a:r>
            <a:r>
              <a:rPr lang="en-US" sz="3200" b="1" dirty="0">
                <a:solidFill>
                  <a:srgbClr val="7030A0"/>
                </a:solidFill>
              </a:rPr>
              <a:t>improves</a:t>
            </a:r>
            <a:r>
              <a:rPr lang="en-US" sz="3200" dirty="0"/>
              <a:t> on less noisy data</a:t>
            </a:r>
          </a:p>
          <a:p>
            <a:pPr marL="285750" indent="-285750">
              <a:buFont typeface="Arial" panose="020B0604020202020204" pitchFamily="34" charset="0"/>
              <a:buChar char="•"/>
            </a:pPr>
            <a:endParaRPr lang="en-US" sz="3200" b="1" dirty="0" smtClean="0">
              <a:solidFill>
                <a:srgbClr val="C00000"/>
              </a:solidFill>
            </a:endParaRPr>
          </a:p>
        </p:txBody>
      </p:sp>
    </p:spTree>
    <p:extLst>
      <p:ext uri="{BB962C8B-B14F-4D97-AF65-F5344CB8AC3E}">
        <p14:creationId xmlns:p14="http://schemas.microsoft.com/office/powerpoint/2010/main" val="1388162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dirty="0" smtClean="0"/>
              <a:t>Computational Discourse </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a:t>Teaching Writing with Diagramming and Peer Review </a:t>
            </a:r>
            <a:endParaRPr lang="en-US" dirty="0" smtClean="0"/>
          </a:p>
          <a:p>
            <a:pPr lvl="2"/>
            <a:r>
              <a:rPr lang="en-US" dirty="0" smtClean="0"/>
              <a:t>Automated </a:t>
            </a:r>
            <a:r>
              <a:rPr lang="en-US" dirty="0"/>
              <a:t>Writing </a:t>
            </a:r>
            <a:r>
              <a:rPr lang="en-US" dirty="0" smtClean="0"/>
              <a:t>Assessment</a:t>
            </a:r>
          </a:p>
          <a:p>
            <a:r>
              <a:rPr lang="en-US" b="1" dirty="0" smtClean="0"/>
              <a:t>Looking Forward</a:t>
            </a:r>
            <a:endParaRPr lang="en-US" b="1" dirty="0"/>
          </a:p>
        </p:txBody>
      </p:sp>
    </p:spTree>
    <p:extLst>
      <p:ext uri="{BB962C8B-B14F-4D97-AF65-F5344CB8AC3E}">
        <p14:creationId xmlns:p14="http://schemas.microsoft.com/office/powerpoint/2010/main" val="3693465226"/>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Challenges</a:t>
            </a:r>
            <a:endParaRPr lang="en-US" dirty="0"/>
          </a:p>
        </p:txBody>
      </p:sp>
      <p:sp>
        <p:nvSpPr>
          <p:cNvPr id="3" name="Content Placeholder 2"/>
          <p:cNvSpPr>
            <a:spLocks noGrp="1"/>
          </p:cNvSpPr>
          <p:nvPr>
            <p:ph idx="1"/>
          </p:nvPr>
        </p:nvSpPr>
        <p:spPr>
          <a:xfrm>
            <a:off x="189778" y="1600200"/>
            <a:ext cx="8954222" cy="4998663"/>
          </a:xfrm>
        </p:spPr>
        <p:txBody>
          <a:bodyPr/>
          <a:lstStyle/>
          <a:p>
            <a:r>
              <a:rPr lang="en-US" dirty="0" smtClean="0"/>
              <a:t>Annotation Schemes and Annotated Corpora</a:t>
            </a:r>
          </a:p>
          <a:p>
            <a:r>
              <a:rPr lang="en-US" dirty="0" smtClean="0"/>
              <a:t>Enabling NLP and Discourse Technology</a:t>
            </a:r>
          </a:p>
          <a:p>
            <a:r>
              <a:rPr lang="en-US" dirty="0" smtClean="0"/>
              <a:t>Human Annotation versus Computer Analysis</a:t>
            </a:r>
          </a:p>
          <a:p>
            <a:pPr lvl="1"/>
            <a:r>
              <a:rPr lang="en-US" dirty="0" smtClean="0"/>
              <a:t>Genre-Neutral vs. Genre-Specific Features &amp; Methods</a:t>
            </a:r>
          </a:p>
          <a:p>
            <a:pPr lvl="1"/>
            <a:r>
              <a:rPr lang="en-US" dirty="0" smtClean="0"/>
              <a:t>Fine-Grained vs.  Coarse-Grained Annotations</a:t>
            </a:r>
          </a:p>
          <a:p>
            <a:endParaRPr lang="en-US" dirty="0"/>
          </a:p>
        </p:txBody>
      </p:sp>
    </p:spTree>
    <p:extLst>
      <p:ext uri="{BB962C8B-B14F-4D97-AF65-F5344CB8AC3E}">
        <p14:creationId xmlns:p14="http://schemas.microsoft.com/office/powerpoint/2010/main" val="3422294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45244"/>
            <a:ext cx="8229600" cy="603342"/>
          </a:xfrm>
        </p:spPr>
        <p:txBody>
          <a:bodyPr>
            <a:noAutofit/>
          </a:bodyPr>
          <a:lstStyle/>
          <a:p>
            <a:r>
              <a:rPr lang="en-US" sz="2400" dirty="0" smtClean="0"/>
              <a:t>References</a:t>
            </a:r>
            <a:endParaRPr lang="en-US" sz="2400" dirty="0"/>
          </a:p>
        </p:txBody>
      </p:sp>
      <p:sp>
        <p:nvSpPr>
          <p:cNvPr id="3" name="Content Placeholder 2"/>
          <p:cNvSpPr>
            <a:spLocks noGrp="1"/>
          </p:cNvSpPr>
          <p:nvPr>
            <p:ph idx="1"/>
          </p:nvPr>
        </p:nvSpPr>
        <p:spPr>
          <a:xfrm>
            <a:off x="0" y="688236"/>
            <a:ext cx="9144000" cy="6063437"/>
          </a:xfrm>
        </p:spPr>
        <p:txBody>
          <a:bodyPr>
            <a:noAutofit/>
          </a:bodyPr>
          <a:lstStyle/>
          <a:p>
            <a:r>
              <a:rPr lang="en-US" sz="1200" dirty="0" err="1" smtClean="0"/>
              <a:t>Azar</a:t>
            </a:r>
            <a:r>
              <a:rPr lang="en-US" sz="1200" dirty="0" smtClean="0"/>
              <a:t>, M. (1999).  Argumentative text as rhetorical structure:  An application of rhetorical structure theory.  </a:t>
            </a:r>
            <a:r>
              <a:rPr lang="en-US" sz="1200" i="1" dirty="0" smtClean="0"/>
              <a:t>Argumentation, 13</a:t>
            </a:r>
            <a:r>
              <a:rPr lang="en-US" sz="1200" dirty="0" smtClean="0"/>
              <a:t>, 97-114.</a:t>
            </a:r>
          </a:p>
          <a:p>
            <a:r>
              <a:rPr lang="en-US" sz="1200" dirty="0" err="1" smtClean="0"/>
              <a:t>Budzynska</a:t>
            </a:r>
            <a:r>
              <a:rPr lang="en-US" sz="1200" dirty="0"/>
              <a:t>, </a:t>
            </a:r>
            <a:r>
              <a:rPr lang="en-US" sz="1200" dirty="0" smtClean="0"/>
              <a:t>K., </a:t>
            </a:r>
            <a:r>
              <a:rPr lang="en-US" sz="1200" dirty="0" err="1" smtClean="0"/>
              <a:t>Janier</a:t>
            </a:r>
            <a:r>
              <a:rPr lang="en-US" sz="1200" dirty="0"/>
              <a:t>, </a:t>
            </a:r>
            <a:r>
              <a:rPr lang="en-US" sz="1200" dirty="0" smtClean="0"/>
              <a:t>M. , Reed</a:t>
            </a:r>
            <a:r>
              <a:rPr lang="en-US" sz="1200" dirty="0"/>
              <a:t>, </a:t>
            </a:r>
            <a:r>
              <a:rPr lang="en-US" sz="1200" dirty="0" smtClean="0"/>
              <a:t>C., Saint-</a:t>
            </a:r>
            <a:r>
              <a:rPr lang="en-US" sz="1200" dirty="0" err="1" smtClean="0"/>
              <a:t>Dizier</a:t>
            </a:r>
            <a:r>
              <a:rPr lang="en-US" sz="1200" dirty="0"/>
              <a:t>, </a:t>
            </a:r>
            <a:r>
              <a:rPr lang="en-US" sz="1200" dirty="0" smtClean="0"/>
              <a:t>P., </a:t>
            </a:r>
            <a:r>
              <a:rPr lang="en-US" sz="1200" dirty="0" err="1" smtClean="0"/>
              <a:t>Stede</a:t>
            </a:r>
            <a:r>
              <a:rPr lang="en-US" sz="1200" dirty="0"/>
              <a:t>, </a:t>
            </a:r>
            <a:r>
              <a:rPr lang="en-US" sz="1200" dirty="0" smtClean="0"/>
              <a:t>M. &amp; </a:t>
            </a:r>
            <a:r>
              <a:rPr lang="en-US" sz="1200" dirty="0" err="1" smtClean="0"/>
              <a:t>Yakorska</a:t>
            </a:r>
            <a:r>
              <a:rPr lang="en-US" sz="1200" dirty="0" smtClean="0"/>
              <a:t>, O. (2014). A model for processing </a:t>
            </a:r>
            <a:r>
              <a:rPr lang="en-US" sz="1200" dirty="0"/>
              <a:t>i</a:t>
            </a:r>
            <a:r>
              <a:rPr lang="en-US" sz="1200" dirty="0" smtClean="0"/>
              <a:t>llocutionary </a:t>
            </a:r>
            <a:r>
              <a:rPr lang="en-US" sz="1200" dirty="0"/>
              <a:t>s</a:t>
            </a:r>
            <a:r>
              <a:rPr lang="en-US" sz="1200" dirty="0" smtClean="0"/>
              <a:t>tructures and argumentation in debates</a:t>
            </a:r>
            <a:r>
              <a:rPr lang="en-US" sz="1200" i="1" dirty="0" smtClean="0"/>
              <a:t>. </a:t>
            </a:r>
            <a:r>
              <a:rPr lang="en-US" sz="1200" dirty="0" smtClean="0"/>
              <a:t>In</a:t>
            </a:r>
            <a:r>
              <a:rPr lang="en-US" sz="1200" dirty="0"/>
              <a:t>: </a:t>
            </a:r>
            <a:r>
              <a:rPr lang="en-US" sz="1200" i="1" dirty="0"/>
              <a:t>Proc. of LREC</a:t>
            </a:r>
            <a:r>
              <a:rPr lang="en-US" sz="1200" dirty="0"/>
              <a:t>, </a:t>
            </a:r>
            <a:r>
              <a:rPr lang="en-US" sz="1200" dirty="0" err="1" smtClean="0"/>
              <a:t>Reykavik</a:t>
            </a:r>
            <a:r>
              <a:rPr lang="en-US" sz="1200" dirty="0" smtClean="0"/>
              <a:t>.</a:t>
            </a:r>
          </a:p>
          <a:p>
            <a:r>
              <a:rPr lang="en-US" sz="1200" dirty="0"/>
              <a:t>Burstein, J., </a:t>
            </a:r>
            <a:r>
              <a:rPr lang="en-US" sz="1200" dirty="0" err="1"/>
              <a:t>Marcu</a:t>
            </a:r>
            <a:r>
              <a:rPr lang="en-US" sz="1200" dirty="0"/>
              <a:t>, D. &amp;  Knight, K. (2003). Finding the WRITE stuff: Automatic identification of discourse structure in student essays. </a:t>
            </a:r>
            <a:r>
              <a:rPr lang="en-US" sz="1200" i="1" dirty="0"/>
              <a:t>IEEE Intelligent Systems: Special Issue on Advances in NLP, </a:t>
            </a:r>
            <a:r>
              <a:rPr lang="en-US" sz="1200" dirty="0"/>
              <a:t>18:32–39</a:t>
            </a:r>
            <a:r>
              <a:rPr lang="en-US" sz="1200" dirty="0" smtClean="0"/>
              <a:t>.</a:t>
            </a:r>
            <a:endParaRPr lang="en-US" sz="1200" dirty="0"/>
          </a:p>
          <a:p>
            <a:r>
              <a:rPr lang="en-US" sz="1200" dirty="0" smtClean="0"/>
              <a:t>Carlson</a:t>
            </a:r>
            <a:r>
              <a:rPr lang="en-US" sz="1200" dirty="0"/>
              <a:t>, L., </a:t>
            </a:r>
            <a:r>
              <a:rPr lang="en-US" sz="1200" dirty="0" err="1"/>
              <a:t>Marcu</a:t>
            </a:r>
            <a:r>
              <a:rPr lang="en-US" sz="1200" dirty="0"/>
              <a:t>, D. &amp; </a:t>
            </a:r>
            <a:r>
              <a:rPr lang="en-US" sz="1200" dirty="0" err="1"/>
              <a:t>Okurowski</a:t>
            </a:r>
            <a:r>
              <a:rPr lang="en-US" sz="1200" dirty="0"/>
              <a:t>, M.E.  (2002). RST </a:t>
            </a:r>
            <a:r>
              <a:rPr lang="en-US" sz="1200" dirty="0" smtClean="0"/>
              <a:t>discourse </a:t>
            </a:r>
            <a:r>
              <a:rPr lang="en-US" sz="1200" dirty="0" err="1"/>
              <a:t>t</a:t>
            </a:r>
            <a:r>
              <a:rPr lang="en-US" sz="1200" dirty="0" err="1" smtClean="0"/>
              <a:t>reebank</a:t>
            </a:r>
            <a:r>
              <a:rPr lang="en-US" sz="1200" dirty="0"/>
              <a:t>, LDC2002T07 [Corpus]. Philadelphia, PA: Linguistic Data Consortium</a:t>
            </a:r>
            <a:r>
              <a:rPr lang="en-US" sz="1200" dirty="0" smtClean="0"/>
              <a:t>.</a:t>
            </a:r>
          </a:p>
          <a:p>
            <a:r>
              <a:rPr lang="en-US" sz="1200" dirty="0"/>
              <a:t>Carlson, L., </a:t>
            </a:r>
            <a:r>
              <a:rPr lang="en-US" sz="1200" dirty="0" err="1"/>
              <a:t>Marcu</a:t>
            </a:r>
            <a:r>
              <a:rPr lang="en-US" sz="1200" dirty="0"/>
              <a:t>, D., &amp; </a:t>
            </a:r>
            <a:r>
              <a:rPr lang="en-US" sz="1200" dirty="0" err="1"/>
              <a:t>Okurowski</a:t>
            </a:r>
            <a:r>
              <a:rPr lang="en-US" sz="1200" dirty="0"/>
              <a:t>, M. E. (2003). </a:t>
            </a:r>
            <a:r>
              <a:rPr lang="en-US" sz="1200" i="1" dirty="0"/>
              <a:t>Building a discourse-tagged corpus in the framework of rhetorical structure theory</a:t>
            </a:r>
            <a:r>
              <a:rPr lang="en-US" sz="1200" dirty="0"/>
              <a:t> (pp. 85-112). Springer </a:t>
            </a:r>
            <a:r>
              <a:rPr lang="en-US" sz="1200" dirty="0" smtClean="0"/>
              <a:t>Netherlands.</a:t>
            </a:r>
          </a:p>
          <a:p>
            <a:pPr lvl="0"/>
            <a:r>
              <a:rPr lang="en-US" sz="1200" dirty="0"/>
              <a:t>Cho, </a:t>
            </a:r>
            <a:r>
              <a:rPr lang="en-US" sz="1200" dirty="0" smtClean="0"/>
              <a:t>K. &amp; </a:t>
            </a:r>
            <a:r>
              <a:rPr lang="en-US" sz="1200" dirty="0" err="1" smtClean="0"/>
              <a:t>Schunn</a:t>
            </a:r>
            <a:r>
              <a:rPr lang="en-US" sz="1200" dirty="0"/>
              <a:t>, C.D. (2007</a:t>
            </a:r>
            <a:r>
              <a:rPr lang="en-US" sz="1200" dirty="0" smtClean="0"/>
              <a:t>). </a:t>
            </a:r>
            <a:r>
              <a:rPr lang="en-US" sz="1200" dirty="0" err="1"/>
              <a:t>Scaffolded</a:t>
            </a:r>
            <a:r>
              <a:rPr lang="en-US" sz="1200" dirty="0"/>
              <a:t> writing and rewriting in the discipline: A web-based reciprocal peer review system. </a:t>
            </a:r>
            <a:r>
              <a:rPr lang="en-US" sz="1200" i="1" dirty="0"/>
              <a:t>Computers and </a:t>
            </a:r>
            <a:r>
              <a:rPr lang="en-US" sz="1200" i="1" dirty="0" smtClean="0"/>
              <a:t>Education</a:t>
            </a:r>
            <a:r>
              <a:rPr lang="en-US" sz="1200" dirty="0" smtClean="0"/>
              <a:t>, </a:t>
            </a:r>
            <a:r>
              <a:rPr lang="en-US" sz="1200" dirty="0"/>
              <a:t>48.</a:t>
            </a:r>
          </a:p>
          <a:p>
            <a:r>
              <a:rPr lang="en-US" sz="1200" dirty="0" err="1" smtClean="0"/>
              <a:t>Falakmasir</a:t>
            </a:r>
            <a:r>
              <a:rPr lang="en-US" sz="1200" dirty="0" smtClean="0"/>
              <a:t>, M. H, Ashley, K. D, </a:t>
            </a:r>
            <a:r>
              <a:rPr lang="en-US" sz="1200" dirty="0" err="1" smtClean="0"/>
              <a:t>Schunn</a:t>
            </a:r>
            <a:r>
              <a:rPr lang="en-US" sz="1200" dirty="0" smtClean="0"/>
              <a:t>, C. D. &amp;  </a:t>
            </a:r>
            <a:r>
              <a:rPr lang="en-US" sz="1200" dirty="0" err="1" smtClean="0"/>
              <a:t>Litman</a:t>
            </a:r>
            <a:r>
              <a:rPr lang="en-US" sz="1200" dirty="0"/>
              <a:t>, </a:t>
            </a:r>
            <a:r>
              <a:rPr lang="en-US" sz="1200" dirty="0" smtClean="0"/>
              <a:t>D. J. (2014). Identifying thesis and conclusion statements in student essays to scaffold peer review. In </a:t>
            </a:r>
            <a:r>
              <a:rPr lang="en-US" sz="1200" i="1" dirty="0" smtClean="0"/>
              <a:t>Proceedings </a:t>
            </a:r>
            <a:r>
              <a:rPr lang="en-US" sz="1200" i="1" dirty="0"/>
              <a:t>12th International Conference on Intelligent Tutoring </a:t>
            </a:r>
            <a:r>
              <a:rPr lang="en-US" sz="1200" i="1" dirty="0" smtClean="0"/>
              <a:t>Systems, </a:t>
            </a:r>
            <a:r>
              <a:rPr lang="en-US" sz="1200" dirty="0" smtClean="0"/>
              <a:t>Honolulu</a:t>
            </a:r>
            <a:r>
              <a:rPr lang="en-US" sz="1200" dirty="0"/>
              <a:t>, </a:t>
            </a:r>
            <a:r>
              <a:rPr lang="en-US" sz="1200" dirty="0" smtClean="0"/>
              <a:t>HI.</a:t>
            </a:r>
          </a:p>
          <a:p>
            <a:r>
              <a:rPr lang="en-US" sz="1200" dirty="0" err="1" smtClean="0"/>
              <a:t>Feng</a:t>
            </a:r>
            <a:r>
              <a:rPr lang="en-US" sz="1200" dirty="0" smtClean="0"/>
              <a:t>, V. W., &amp; </a:t>
            </a:r>
            <a:r>
              <a:rPr lang="en-US" sz="1200" dirty="0" err="1" smtClean="0"/>
              <a:t>Hirst</a:t>
            </a:r>
            <a:r>
              <a:rPr lang="en-US" sz="1200" dirty="0" smtClean="0"/>
              <a:t>, G. (2011).  Classifying arguments by scheme.  In </a:t>
            </a:r>
            <a:r>
              <a:rPr lang="en-US" sz="1200" i="1" dirty="0" smtClean="0"/>
              <a:t>Proceedings 49</a:t>
            </a:r>
            <a:r>
              <a:rPr lang="en-US" sz="1200" i="1" baseline="30000" dirty="0" smtClean="0"/>
              <a:t>th</a:t>
            </a:r>
            <a:r>
              <a:rPr lang="en-US" sz="1200" i="1" dirty="0" smtClean="0"/>
              <a:t> ACL</a:t>
            </a:r>
            <a:r>
              <a:rPr lang="en-US" sz="1200" dirty="0" smtClean="0"/>
              <a:t>, Portland, OR, 987-996.</a:t>
            </a:r>
          </a:p>
          <a:p>
            <a:r>
              <a:rPr lang="en-US" sz="1200" dirty="0"/>
              <a:t>Feng, V. W., &amp; </a:t>
            </a:r>
            <a:r>
              <a:rPr lang="en-US" sz="1200" dirty="0" err="1"/>
              <a:t>Hirst</a:t>
            </a:r>
            <a:r>
              <a:rPr lang="en-US" sz="1200" dirty="0"/>
              <a:t>, G</a:t>
            </a:r>
            <a:r>
              <a:rPr lang="en-US" sz="1200" dirty="0" smtClean="0"/>
              <a:t>. (2012). </a:t>
            </a:r>
            <a:r>
              <a:rPr lang="en-US" sz="1200" dirty="0"/>
              <a:t>Text-level discourse parsing with rich linguistic features. In </a:t>
            </a:r>
            <a:r>
              <a:rPr lang="en-US" sz="1200" i="1" dirty="0"/>
              <a:t>Proceedings </a:t>
            </a:r>
            <a:r>
              <a:rPr lang="en-US" sz="1200" i="1" dirty="0" smtClean="0"/>
              <a:t>50th ACL</a:t>
            </a:r>
            <a:r>
              <a:rPr lang="en-US" sz="1200" dirty="0" smtClean="0"/>
              <a:t>, </a:t>
            </a:r>
            <a:r>
              <a:rPr lang="en-US" sz="1200" dirty="0" err="1" smtClean="0"/>
              <a:t>Jeju</a:t>
            </a:r>
            <a:r>
              <a:rPr lang="en-US" sz="1200" dirty="0"/>
              <a:t>, </a:t>
            </a:r>
            <a:r>
              <a:rPr lang="en-US" sz="1200" dirty="0" smtClean="0"/>
              <a:t>Korea, 60-68.</a:t>
            </a:r>
            <a:endParaRPr lang="en-US" sz="1200" dirty="0"/>
          </a:p>
          <a:p>
            <a:r>
              <a:rPr lang="en-US" sz="1200" dirty="0" smtClean="0"/>
              <a:t>Green, N. L. (2010).  Representation of argumentation in text with rhetorical structure theory.  </a:t>
            </a:r>
            <a:r>
              <a:rPr lang="en-US" sz="1200" i="1" dirty="0" smtClean="0"/>
              <a:t>Argumentation, 24</a:t>
            </a:r>
            <a:r>
              <a:rPr lang="en-US" sz="1200" dirty="0" smtClean="0"/>
              <a:t>, 181-196.</a:t>
            </a:r>
            <a:r>
              <a:rPr lang="en-US" sz="1200" dirty="0"/>
              <a:t> </a:t>
            </a:r>
            <a:endParaRPr lang="en-US" sz="1200" dirty="0" smtClean="0"/>
          </a:p>
          <a:p>
            <a:r>
              <a:rPr lang="en-US" sz="1200" dirty="0" smtClean="0"/>
              <a:t>Grosz, B. J. </a:t>
            </a:r>
            <a:r>
              <a:rPr lang="en-US" sz="1200" dirty="0" err="1" smtClean="0"/>
              <a:t>Sidner</a:t>
            </a:r>
            <a:r>
              <a:rPr lang="en-US" sz="1200" dirty="0" smtClean="0"/>
              <a:t>, C. L. (1986). </a:t>
            </a:r>
            <a:r>
              <a:rPr lang="en-US" sz="1200" dirty="0"/>
              <a:t>Attention, intentions, and the structure of discourse. </a:t>
            </a:r>
            <a:r>
              <a:rPr lang="en-US" sz="1200" i="1" dirty="0" smtClean="0"/>
              <a:t>Computational Linguistics</a:t>
            </a:r>
            <a:r>
              <a:rPr lang="en-US" sz="1200" dirty="0" smtClean="0"/>
              <a:t> </a:t>
            </a:r>
            <a:r>
              <a:rPr lang="en-US" sz="1200" dirty="0"/>
              <a:t>12, </a:t>
            </a:r>
            <a:r>
              <a:rPr lang="en-US" sz="1200" dirty="0" smtClean="0"/>
              <a:t>3, </a:t>
            </a:r>
            <a:r>
              <a:rPr lang="en-US" sz="1200" dirty="0"/>
              <a:t>175-204.</a:t>
            </a:r>
            <a:endParaRPr lang="en-US" sz="1200" dirty="0" smtClean="0"/>
          </a:p>
          <a:p>
            <a:r>
              <a:rPr lang="en-US" sz="1200" dirty="0" err="1" smtClean="0"/>
              <a:t>Hirohata</a:t>
            </a:r>
            <a:r>
              <a:rPr lang="en-US" sz="1200" dirty="0"/>
              <a:t>, </a:t>
            </a:r>
            <a:r>
              <a:rPr lang="en-US" sz="1200" dirty="0" smtClean="0"/>
              <a:t>K., Okazaki</a:t>
            </a:r>
            <a:r>
              <a:rPr lang="en-US" sz="1200" dirty="0"/>
              <a:t>, </a:t>
            </a:r>
            <a:r>
              <a:rPr lang="en-US" sz="1200" dirty="0" smtClean="0"/>
              <a:t>N., </a:t>
            </a:r>
            <a:r>
              <a:rPr lang="en-US" sz="1200" dirty="0" err="1" smtClean="0"/>
              <a:t>Ananiadou</a:t>
            </a:r>
            <a:r>
              <a:rPr lang="en-US" sz="1200" dirty="0"/>
              <a:t>, </a:t>
            </a:r>
            <a:r>
              <a:rPr lang="en-US" sz="1200" dirty="0" smtClean="0"/>
              <a:t>S. &amp; Ishizuka, M. </a:t>
            </a:r>
            <a:r>
              <a:rPr lang="en-US" sz="1200" dirty="0"/>
              <a:t>(2008). Identifying sections in </a:t>
            </a:r>
            <a:r>
              <a:rPr lang="en-US" sz="1200" dirty="0" smtClean="0"/>
              <a:t>scientific </a:t>
            </a:r>
            <a:r>
              <a:rPr lang="en-US" sz="1200" dirty="0"/>
              <a:t>abstracts using conditional random fields. </a:t>
            </a:r>
            <a:r>
              <a:rPr lang="en-US" sz="1200" dirty="0" smtClean="0"/>
              <a:t>In </a:t>
            </a:r>
            <a:r>
              <a:rPr lang="en-US" sz="1200" i="1" dirty="0" smtClean="0"/>
              <a:t>Proc</a:t>
            </a:r>
            <a:r>
              <a:rPr lang="en-US" sz="1200" i="1" dirty="0"/>
              <a:t>. 3rd Int’l Joint Conf. on Natural Language Processing</a:t>
            </a:r>
            <a:r>
              <a:rPr lang="en-US" sz="1200" dirty="0"/>
              <a:t>, 381–388</a:t>
            </a:r>
            <a:r>
              <a:rPr lang="en-US" sz="1200" dirty="0" smtClean="0"/>
              <a:t>.</a:t>
            </a:r>
          </a:p>
          <a:p>
            <a:r>
              <a:rPr lang="en-US" sz="1200" dirty="0" smtClean="0"/>
              <a:t>Lee</a:t>
            </a:r>
            <a:r>
              <a:rPr lang="en-US" sz="1200" dirty="0"/>
              <a:t>, </a:t>
            </a:r>
            <a:r>
              <a:rPr lang="en-US" sz="1200" dirty="0" smtClean="0"/>
              <a:t>A., Prasad</a:t>
            </a:r>
            <a:r>
              <a:rPr lang="en-US" sz="1200" dirty="0"/>
              <a:t>, </a:t>
            </a:r>
            <a:r>
              <a:rPr lang="en-US" sz="1200" dirty="0" smtClean="0"/>
              <a:t>R., Joshi</a:t>
            </a:r>
            <a:r>
              <a:rPr lang="en-US" sz="1200" dirty="0"/>
              <a:t>, </a:t>
            </a:r>
            <a:r>
              <a:rPr lang="en-US" sz="1200" dirty="0" smtClean="0"/>
              <a:t>A., Dinesh</a:t>
            </a:r>
            <a:r>
              <a:rPr lang="en-US" sz="1200" dirty="0"/>
              <a:t>, </a:t>
            </a:r>
            <a:r>
              <a:rPr lang="en-US" sz="1200" dirty="0" smtClean="0"/>
              <a:t>N. &amp; Webber, B. </a:t>
            </a:r>
            <a:r>
              <a:rPr lang="en-US" sz="1200" dirty="0"/>
              <a:t>(2006). Complexity of dependencies in discourse. </a:t>
            </a:r>
            <a:r>
              <a:rPr lang="en-US" sz="1200" dirty="0" smtClean="0"/>
              <a:t>In </a:t>
            </a:r>
            <a:r>
              <a:rPr lang="en-US" sz="1200" i="1" dirty="0" smtClean="0"/>
              <a:t>Proc</a:t>
            </a:r>
            <a:r>
              <a:rPr lang="en-US" sz="1200" i="1" dirty="0"/>
              <a:t>. 5th Int’l Workshop on </a:t>
            </a:r>
            <a:r>
              <a:rPr lang="en-US" sz="1200" i="1" dirty="0" err="1"/>
              <a:t>Treebanks</a:t>
            </a:r>
            <a:r>
              <a:rPr lang="en-US" sz="1200" i="1" dirty="0"/>
              <a:t> and Linguistic Theories</a:t>
            </a:r>
            <a:r>
              <a:rPr lang="en-US" sz="1200" dirty="0"/>
              <a:t>, Prague</a:t>
            </a:r>
            <a:r>
              <a:rPr lang="en-US" sz="1200" dirty="0" smtClean="0"/>
              <a:t>.</a:t>
            </a:r>
          </a:p>
          <a:p>
            <a:r>
              <a:rPr lang="en-US" sz="1200" dirty="0" smtClean="0"/>
              <a:t>Lin</a:t>
            </a:r>
            <a:r>
              <a:rPr lang="en-US" sz="1200" dirty="0"/>
              <a:t>, </a:t>
            </a:r>
            <a:r>
              <a:rPr lang="en-US" sz="1200" dirty="0" smtClean="0"/>
              <a:t>Z., Ng, H. T., &amp; </a:t>
            </a:r>
            <a:r>
              <a:rPr lang="en-US" sz="1200" dirty="0" err="1" smtClean="0"/>
              <a:t>Kan</a:t>
            </a:r>
            <a:r>
              <a:rPr lang="en-US" sz="1200" dirty="0" smtClean="0"/>
              <a:t>, M. (2014</a:t>
            </a:r>
            <a:r>
              <a:rPr lang="en-US" sz="1200" dirty="0"/>
              <a:t>). A PDTB-Styled End-to-End Discourse Parser. </a:t>
            </a:r>
            <a:r>
              <a:rPr lang="en-US" sz="1200" i="1" dirty="0"/>
              <a:t>Natural Language Engineering</a:t>
            </a:r>
            <a:r>
              <a:rPr lang="en-US" sz="1200" dirty="0"/>
              <a:t>, 20, </a:t>
            </a:r>
            <a:r>
              <a:rPr lang="en-US" sz="1200" dirty="0" smtClean="0"/>
              <a:t>51-184</a:t>
            </a:r>
            <a:r>
              <a:rPr lang="en-US" sz="1200" dirty="0"/>
              <a:t>. </a:t>
            </a:r>
            <a:endParaRPr lang="en-US" sz="1200" dirty="0" smtClean="0"/>
          </a:p>
          <a:p>
            <a:r>
              <a:rPr lang="en-US" sz="1200" dirty="0" err="1" smtClean="0"/>
              <a:t>Madnani</a:t>
            </a:r>
            <a:r>
              <a:rPr lang="en-US" sz="1200" dirty="0"/>
              <a:t>, </a:t>
            </a:r>
            <a:r>
              <a:rPr lang="en-US" sz="1200" dirty="0" smtClean="0"/>
              <a:t>N., </a:t>
            </a:r>
            <a:r>
              <a:rPr lang="en-US" sz="1200" dirty="0" err="1" smtClean="0"/>
              <a:t>Heilman</a:t>
            </a:r>
            <a:r>
              <a:rPr lang="en-US" sz="1200" dirty="0"/>
              <a:t>, </a:t>
            </a:r>
            <a:r>
              <a:rPr lang="en-US" sz="1200" dirty="0" smtClean="0"/>
              <a:t>M., </a:t>
            </a:r>
            <a:r>
              <a:rPr lang="en-US" sz="1200" dirty="0" err="1" smtClean="0"/>
              <a:t>Tetrault</a:t>
            </a:r>
            <a:r>
              <a:rPr lang="en-US" sz="1200" dirty="0"/>
              <a:t>, </a:t>
            </a:r>
            <a:r>
              <a:rPr lang="en-US" sz="1200" dirty="0" smtClean="0"/>
              <a:t>J. &amp; </a:t>
            </a:r>
            <a:r>
              <a:rPr lang="en-US" sz="1200" dirty="0" err="1" smtClean="0"/>
              <a:t>Chodorow</a:t>
            </a:r>
            <a:r>
              <a:rPr lang="en-US" sz="1200" dirty="0" smtClean="0"/>
              <a:t>, M. (2012). </a:t>
            </a:r>
            <a:r>
              <a:rPr lang="en-US" sz="1200" dirty="0"/>
              <a:t>Identifying </a:t>
            </a:r>
            <a:r>
              <a:rPr lang="en-US" sz="1200" dirty="0" smtClean="0"/>
              <a:t>high-level organizational </a:t>
            </a:r>
            <a:r>
              <a:rPr lang="en-US" sz="1200" dirty="0"/>
              <a:t>e</a:t>
            </a:r>
            <a:r>
              <a:rPr lang="en-US" sz="1200" dirty="0" smtClean="0"/>
              <a:t>lements </a:t>
            </a:r>
            <a:r>
              <a:rPr lang="en-US" sz="1200" dirty="0"/>
              <a:t>in </a:t>
            </a:r>
            <a:r>
              <a:rPr lang="en-US" sz="1200" dirty="0" smtClean="0"/>
              <a:t>argumentative </a:t>
            </a:r>
            <a:r>
              <a:rPr lang="en-US" sz="1200" dirty="0"/>
              <a:t>d</a:t>
            </a:r>
            <a:r>
              <a:rPr lang="en-US" sz="1200" dirty="0" smtClean="0"/>
              <a:t>iscourse</a:t>
            </a:r>
            <a:r>
              <a:rPr lang="en-US" sz="1200" dirty="0"/>
              <a:t>. </a:t>
            </a:r>
            <a:r>
              <a:rPr lang="en-US" sz="1200" dirty="0" smtClean="0"/>
              <a:t>In </a:t>
            </a:r>
            <a:r>
              <a:rPr lang="en-US" sz="1200" i="1" dirty="0" smtClean="0"/>
              <a:t>Proceedings NAACL-HLT, </a:t>
            </a:r>
            <a:r>
              <a:rPr lang="en-US" sz="1200" dirty="0" smtClean="0"/>
              <a:t> </a:t>
            </a:r>
            <a:r>
              <a:rPr lang="en-US" sz="1200" dirty="0"/>
              <a:t>20–28, Montreal, Quebec, </a:t>
            </a:r>
            <a:r>
              <a:rPr lang="en-US" sz="1200" dirty="0" smtClean="0"/>
              <a:t>Canada.</a:t>
            </a:r>
            <a:endParaRPr lang="en-US" sz="1200" dirty="0"/>
          </a:p>
          <a:p>
            <a:r>
              <a:rPr lang="en-US" sz="1200" dirty="0" smtClean="0"/>
              <a:t>Mann</a:t>
            </a:r>
            <a:r>
              <a:rPr lang="en-US" sz="1200" dirty="0"/>
              <a:t>, W. C. &amp; Thompson, S. A. (1988). Rhetorical Structure Theory: Toward a functional theory of text organization. </a:t>
            </a:r>
            <a:r>
              <a:rPr lang="en-US" sz="1200" i="1" dirty="0"/>
              <a:t>Text, 8</a:t>
            </a:r>
            <a:r>
              <a:rPr lang="en-US" sz="1200" dirty="0"/>
              <a:t> (3), 243-281</a:t>
            </a:r>
            <a:r>
              <a:rPr lang="en-US" sz="1200" dirty="0" smtClean="0"/>
              <a:t>.</a:t>
            </a:r>
          </a:p>
          <a:p>
            <a:r>
              <a:rPr lang="en-US" sz="1200" dirty="0" smtClean="0"/>
              <a:t>Ong</a:t>
            </a:r>
            <a:r>
              <a:rPr lang="en-US" sz="1200" dirty="0"/>
              <a:t>, </a:t>
            </a:r>
            <a:r>
              <a:rPr lang="en-US" sz="1200" dirty="0" smtClean="0"/>
              <a:t>N., </a:t>
            </a:r>
            <a:r>
              <a:rPr lang="en-US" sz="1200" dirty="0" err="1" smtClean="0"/>
              <a:t>Litman</a:t>
            </a:r>
            <a:r>
              <a:rPr lang="en-US" sz="1200" dirty="0" smtClean="0"/>
              <a:t>, D &amp; </a:t>
            </a:r>
            <a:r>
              <a:rPr lang="en-US" sz="1200" dirty="0" err="1" smtClean="0"/>
              <a:t>Brusilovsky</a:t>
            </a:r>
            <a:r>
              <a:rPr lang="en-US" sz="1200" dirty="0" smtClean="0"/>
              <a:t>, A. (2014). Ontology-based </a:t>
            </a:r>
            <a:r>
              <a:rPr lang="en-US" sz="1200" dirty="0"/>
              <a:t>a</a:t>
            </a:r>
            <a:r>
              <a:rPr lang="en-US" sz="1200" dirty="0" smtClean="0"/>
              <a:t>rgument </a:t>
            </a:r>
            <a:r>
              <a:rPr lang="en-US" sz="1200" dirty="0"/>
              <a:t>m</a:t>
            </a:r>
            <a:r>
              <a:rPr lang="en-US" sz="1200" dirty="0" smtClean="0"/>
              <a:t>ining and automatic essay </a:t>
            </a:r>
            <a:r>
              <a:rPr lang="en-US" sz="1200" dirty="0"/>
              <a:t>s</a:t>
            </a:r>
            <a:r>
              <a:rPr lang="en-US" sz="1200" dirty="0" smtClean="0"/>
              <a:t>coring.  In </a:t>
            </a:r>
            <a:r>
              <a:rPr lang="en-US" sz="1200" i="1" dirty="0" smtClean="0"/>
              <a:t>Proceedings of the 1</a:t>
            </a:r>
            <a:r>
              <a:rPr lang="en-US" sz="1200" i="1" baseline="30000" dirty="0" smtClean="0"/>
              <a:t>st</a:t>
            </a:r>
            <a:r>
              <a:rPr lang="en-US" sz="1200" i="1" dirty="0" smtClean="0"/>
              <a:t> ACL Workshop </a:t>
            </a:r>
            <a:r>
              <a:rPr lang="en-US" sz="1200" i="1" dirty="0"/>
              <a:t>on Argumentation </a:t>
            </a:r>
            <a:r>
              <a:rPr lang="en-US" sz="1200" i="1" dirty="0" smtClean="0"/>
              <a:t>Mining,</a:t>
            </a:r>
            <a:r>
              <a:rPr lang="en-US" sz="1200" dirty="0" smtClean="0"/>
              <a:t> </a:t>
            </a:r>
            <a:r>
              <a:rPr lang="en-US" sz="1200" dirty="0"/>
              <a:t>Baltimore, </a:t>
            </a:r>
            <a:r>
              <a:rPr lang="en-US" sz="1200" dirty="0" smtClean="0"/>
              <a:t>MD. </a:t>
            </a:r>
          </a:p>
          <a:p>
            <a:r>
              <a:rPr lang="en-US" sz="1200" dirty="0" err="1" smtClean="0"/>
              <a:t>Oza</a:t>
            </a:r>
            <a:r>
              <a:rPr lang="en-US" sz="1200" dirty="0"/>
              <a:t>, </a:t>
            </a:r>
            <a:r>
              <a:rPr lang="en-US" sz="1200" dirty="0" smtClean="0"/>
              <a:t>U., Prasad</a:t>
            </a:r>
            <a:r>
              <a:rPr lang="en-US" sz="1200" dirty="0"/>
              <a:t>, </a:t>
            </a:r>
            <a:r>
              <a:rPr lang="en-US" sz="1200" dirty="0" smtClean="0"/>
              <a:t>R., </a:t>
            </a:r>
            <a:r>
              <a:rPr lang="en-US" sz="1200" dirty="0" err="1" smtClean="0"/>
              <a:t>Kolachina</a:t>
            </a:r>
            <a:r>
              <a:rPr lang="en-US" sz="1200" dirty="0"/>
              <a:t>, </a:t>
            </a:r>
            <a:r>
              <a:rPr lang="en-US" sz="1200" dirty="0" smtClean="0"/>
              <a:t>S., Sharma, D. M., &amp; Joshi, A. </a:t>
            </a:r>
            <a:r>
              <a:rPr lang="en-US" sz="1200" dirty="0"/>
              <a:t>(2009). The Hindi Discourse Relation Bank. </a:t>
            </a:r>
            <a:r>
              <a:rPr lang="en-US" sz="1200" dirty="0" smtClean="0"/>
              <a:t>In </a:t>
            </a:r>
            <a:r>
              <a:rPr lang="en-US" sz="1200" i="1" dirty="0" smtClean="0"/>
              <a:t>Proc</a:t>
            </a:r>
            <a:r>
              <a:rPr lang="en-US" sz="1200" i="1" dirty="0"/>
              <a:t>. 3rd </a:t>
            </a:r>
            <a:r>
              <a:rPr lang="en-US" sz="1200" i="1" dirty="0" smtClean="0"/>
              <a:t>Linguistic Annotation Workshop</a:t>
            </a:r>
            <a:r>
              <a:rPr lang="en-US" sz="1200" dirty="0" smtClean="0"/>
              <a:t>, Singapore.</a:t>
            </a:r>
          </a:p>
        </p:txBody>
      </p:sp>
    </p:spTree>
    <p:extLst>
      <p:ext uri="{BB962C8B-B14F-4D97-AF65-F5344CB8AC3E}">
        <p14:creationId xmlns:p14="http://schemas.microsoft.com/office/powerpoint/2010/main" val="2577003085"/>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45244"/>
            <a:ext cx="8229600" cy="458787"/>
          </a:xfrm>
        </p:spPr>
        <p:txBody>
          <a:bodyPr>
            <a:noAutofit/>
          </a:bodyPr>
          <a:lstStyle/>
          <a:p>
            <a:r>
              <a:rPr lang="en-US" sz="2400" dirty="0" smtClean="0"/>
              <a:t>References</a:t>
            </a:r>
            <a:endParaRPr lang="en-US" sz="2400" dirty="0"/>
          </a:p>
        </p:txBody>
      </p:sp>
      <p:sp>
        <p:nvSpPr>
          <p:cNvPr id="3" name="Content Placeholder 2"/>
          <p:cNvSpPr>
            <a:spLocks noGrp="1"/>
          </p:cNvSpPr>
          <p:nvPr>
            <p:ph idx="1"/>
          </p:nvPr>
        </p:nvSpPr>
        <p:spPr>
          <a:xfrm>
            <a:off x="127591" y="666973"/>
            <a:ext cx="9165265" cy="5255362"/>
          </a:xfrm>
        </p:spPr>
        <p:txBody>
          <a:bodyPr>
            <a:noAutofit/>
          </a:bodyPr>
          <a:lstStyle/>
          <a:p>
            <a:r>
              <a:rPr lang="en-US" sz="1200" dirty="0" smtClean="0"/>
              <a:t>Palau, M . &amp; </a:t>
            </a:r>
            <a:r>
              <a:rPr lang="en-US" sz="1200" dirty="0" err="1" smtClean="0"/>
              <a:t>Moens</a:t>
            </a:r>
            <a:r>
              <a:rPr lang="en-US" sz="1200" dirty="0" smtClean="0"/>
              <a:t>, M. F.  (2009). Argumentation mining:  The detection, classification and structure of arguments in text.  In </a:t>
            </a:r>
            <a:r>
              <a:rPr lang="en-US" sz="1200" i="1" dirty="0" smtClean="0"/>
              <a:t>Proceedings of the ICAIL</a:t>
            </a:r>
            <a:r>
              <a:rPr lang="en-US" sz="1200" dirty="0" smtClean="0"/>
              <a:t>, Barcelona, Spain, 98-109.</a:t>
            </a:r>
          </a:p>
          <a:p>
            <a:r>
              <a:rPr lang="en-US" sz="1200" dirty="0" err="1" smtClean="0"/>
              <a:t>Peldszus</a:t>
            </a:r>
            <a:r>
              <a:rPr lang="en-US" sz="1200" dirty="0" smtClean="0"/>
              <a:t>, A. &amp; </a:t>
            </a:r>
            <a:r>
              <a:rPr lang="en-US" sz="1200" dirty="0" err="1" smtClean="0"/>
              <a:t>Stede</a:t>
            </a:r>
            <a:r>
              <a:rPr lang="en-US" sz="1200" dirty="0" smtClean="0"/>
              <a:t>, M. (2013).  From argument diagrams to argumentation mining in texts:  A survey.  </a:t>
            </a:r>
            <a:r>
              <a:rPr lang="en-US" sz="1200" i="1" dirty="0" smtClean="0"/>
              <a:t>International Journal of Cognitive Informatics and Natural Intelligence</a:t>
            </a:r>
            <a:r>
              <a:rPr lang="en-US" sz="1200" dirty="0" smtClean="0"/>
              <a:t>, </a:t>
            </a:r>
            <a:r>
              <a:rPr lang="en-US" sz="1200" i="1" dirty="0" smtClean="0"/>
              <a:t>7(1)</a:t>
            </a:r>
            <a:r>
              <a:rPr lang="en-US" sz="1200" dirty="0" smtClean="0"/>
              <a:t>, 1-31.</a:t>
            </a:r>
            <a:r>
              <a:rPr lang="en-US" sz="1200" dirty="0"/>
              <a:t> </a:t>
            </a:r>
            <a:endParaRPr lang="en-US" sz="1200" dirty="0" smtClean="0"/>
          </a:p>
          <a:p>
            <a:r>
              <a:rPr lang="en-US" sz="1200" dirty="0" err="1"/>
              <a:t>Pinkwart</a:t>
            </a:r>
            <a:r>
              <a:rPr lang="en-US" sz="1200" dirty="0"/>
              <a:t>, N., Ashley, K., </a:t>
            </a:r>
            <a:r>
              <a:rPr lang="en-US" sz="1200" dirty="0" err="1"/>
              <a:t>Aleven</a:t>
            </a:r>
            <a:r>
              <a:rPr lang="en-US" sz="1200" dirty="0"/>
              <a:t>, V. </a:t>
            </a:r>
            <a:r>
              <a:rPr lang="en-US" sz="1200" dirty="0" smtClean="0"/>
              <a:t>&amp; </a:t>
            </a:r>
            <a:r>
              <a:rPr lang="en-US" sz="1200" dirty="0"/>
              <a:t>Lynch, C. (2008</a:t>
            </a:r>
            <a:r>
              <a:rPr lang="en-US" sz="1200" dirty="0" smtClean="0"/>
              <a:t>). Graph </a:t>
            </a:r>
            <a:r>
              <a:rPr lang="en-US" sz="1200" dirty="0"/>
              <a:t>Grammars: an ITS Technology for Diagram </a:t>
            </a:r>
            <a:r>
              <a:rPr lang="en-US" sz="1200" dirty="0" smtClean="0"/>
              <a:t>Representations. In </a:t>
            </a:r>
            <a:r>
              <a:rPr lang="en-US" sz="1200" i="1" dirty="0"/>
              <a:t>Proceedings of The 21st International FLAIRS Conference, Special Track on Intelligent Tutoring Systems</a:t>
            </a:r>
            <a:r>
              <a:rPr lang="en-US" sz="1200" dirty="0"/>
              <a:t>, </a:t>
            </a:r>
            <a:r>
              <a:rPr lang="en-US" sz="1200" dirty="0" smtClean="0"/>
              <a:t>433-438.</a:t>
            </a:r>
            <a:endParaRPr lang="en-US" sz="1200" dirty="0"/>
          </a:p>
          <a:p>
            <a:r>
              <a:rPr lang="en-US" sz="1200" dirty="0" err="1" smtClean="0"/>
              <a:t>Pitler</a:t>
            </a:r>
            <a:r>
              <a:rPr lang="en-US" sz="1200" dirty="0" smtClean="0"/>
              <a:t>, E. &amp; </a:t>
            </a:r>
            <a:r>
              <a:rPr lang="en-US" sz="1200" dirty="0" err="1" smtClean="0"/>
              <a:t>Nenkova</a:t>
            </a:r>
            <a:r>
              <a:rPr lang="en-US" sz="1200" dirty="0" smtClean="0"/>
              <a:t>, A. (2009). Using Syntax to Disambiguate Explicit Discourse Connectives in Text. In </a:t>
            </a:r>
            <a:r>
              <a:rPr lang="en-US" sz="1200" i="1" dirty="0" smtClean="0"/>
              <a:t>Proceedings </a:t>
            </a:r>
            <a:r>
              <a:rPr lang="en-US" sz="1200" i="1" dirty="0"/>
              <a:t>of </a:t>
            </a:r>
            <a:r>
              <a:rPr lang="en-US" sz="1200" i="1" dirty="0" smtClean="0"/>
              <a:t>ACL</a:t>
            </a:r>
            <a:r>
              <a:rPr lang="en-US" sz="1200" dirty="0"/>
              <a:t>.</a:t>
            </a:r>
          </a:p>
          <a:p>
            <a:r>
              <a:rPr lang="en-US" sz="1200" dirty="0" smtClean="0"/>
              <a:t>Prasad</a:t>
            </a:r>
            <a:r>
              <a:rPr lang="en-US" sz="1200" dirty="0"/>
              <a:t>, </a:t>
            </a:r>
            <a:r>
              <a:rPr lang="en-US" sz="1200" dirty="0" smtClean="0"/>
              <a:t>R., Dinesh</a:t>
            </a:r>
            <a:r>
              <a:rPr lang="en-US" sz="1200" dirty="0"/>
              <a:t>, </a:t>
            </a:r>
            <a:r>
              <a:rPr lang="en-US" sz="1200" dirty="0" smtClean="0"/>
              <a:t>N., Lee</a:t>
            </a:r>
            <a:r>
              <a:rPr lang="en-US" sz="1200" dirty="0"/>
              <a:t>, </a:t>
            </a:r>
            <a:r>
              <a:rPr lang="en-US" sz="1200" dirty="0" smtClean="0"/>
              <a:t>A., </a:t>
            </a:r>
            <a:r>
              <a:rPr lang="en-US" sz="1200" dirty="0" err="1" smtClean="0"/>
              <a:t>Miltsakaki</a:t>
            </a:r>
            <a:r>
              <a:rPr lang="en-US" sz="1200" dirty="0" smtClean="0"/>
              <a:t>, E., </a:t>
            </a:r>
            <a:r>
              <a:rPr lang="en-US" sz="1200" dirty="0" err="1" smtClean="0"/>
              <a:t>Robaldo</a:t>
            </a:r>
            <a:r>
              <a:rPr lang="en-US" sz="1200" dirty="0" smtClean="0"/>
              <a:t>, L., Joshi, A. &amp; Webber, B. (</a:t>
            </a:r>
            <a:r>
              <a:rPr lang="en-US" sz="1200" dirty="0"/>
              <a:t>2008). The Penn Discourse </a:t>
            </a:r>
            <a:r>
              <a:rPr lang="en-US" sz="1200" dirty="0" err="1"/>
              <a:t>TreeBank</a:t>
            </a:r>
            <a:r>
              <a:rPr lang="en-US" sz="1200" dirty="0"/>
              <a:t> 2.0</a:t>
            </a:r>
            <a:r>
              <a:rPr lang="en-US" sz="1200" dirty="0" smtClean="0"/>
              <a:t>. In </a:t>
            </a:r>
            <a:r>
              <a:rPr lang="en-US" sz="1200" i="1" dirty="0" smtClean="0"/>
              <a:t>Proc</a:t>
            </a:r>
            <a:r>
              <a:rPr lang="en-US" sz="1200" i="1" dirty="0"/>
              <a:t>. 6th Int’l Conference on Language Resources and </a:t>
            </a:r>
            <a:r>
              <a:rPr lang="en-US" sz="1200" i="1" dirty="0" smtClean="0"/>
              <a:t>Evaluation</a:t>
            </a:r>
            <a:r>
              <a:rPr lang="en-US" sz="1200" i="1" dirty="0"/>
              <a:t>,</a:t>
            </a:r>
            <a:r>
              <a:rPr lang="en-US" sz="1200" i="1" dirty="0" smtClean="0"/>
              <a:t> </a:t>
            </a:r>
            <a:r>
              <a:rPr lang="en-US" sz="1200" dirty="0"/>
              <a:t>Marrakech, Morocco</a:t>
            </a:r>
            <a:r>
              <a:rPr lang="en-US" sz="1200" dirty="0" smtClean="0"/>
              <a:t>.</a:t>
            </a:r>
          </a:p>
          <a:p>
            <a:r>
              <a:rPr lang="en-US" sz="1200" dirty="0" err="1" smtClean="0"/>
              <a:t>Rahimi</a:t>
            </a:r>
            <a:r>
              <a:rPr lang="en-US" sz="1200" dirty="0"/>
              <a:t>, </a:t>
            </a:r>
            <a:r>
              <a:rPr lang="en-US" sz="1200" dirty="0" smtClean="0"/>
              <a:t>Z., </a:t>
            </a:r>
            <a:r>
              <a:rPr lang="en-US" sz="1200" dirty="0" err="1" smtClean="0"/>
              <a:t>Litman</a:t>
            </a:r>
            <a:r>
              <a:rPr lang="en-US" sz="1200" dirty="0"/>
              <a:t>, </a:t>
            </a:r>
            <a:r>
              <a:rPr lang="en-US" sz="1200" dirty="0" smtClean="0"/>
              <a:t>D., </a:t>
            </a:r>
            <a:r>
              <a:rPr lang="en-US" sz="1200" dirty="0" err="1" smtClean="0"/>
              <a:t>Correnti</a:t>
            </a:r>
            <a:r>
              <a:rPr lang="en-US" sz="1200" dirty="0" smtClean="0"/>
              <a:t>, R, Matsumura</a:t>
            </a:r>
            <a:r>
              <a:rPr lang="en-US" sz="1200" dirty="0"/>
              <a:t>, </a:t>
            </a:r>
            <a:r>
              <a:rPr lang="en-US" sz="1200" dirty="0" smtClean="0"/>
              <a:t>L. C, Wang, E. &amp;  </a:t>
            </a:r>
            <a:r>
              <a:rPr lang="en-US" sz="1200" dirty="0" err="1" smtClean="0"/>
              <a:t>Kisa</a:t>
            </a:r>
            <a:r>
              <a:rPr lang="en-US" sz="1200" dirty="0"/>
              <a:t>, </a:t>
            </a:r>
            <a:r>
              <a:rPr lang="en-US" sz="1200" dirty="0" smtClean="0"/>
              <a:t>Z. (2014). Automatic scoring </a:t>
            </a:r>
            <a:r>
              <a:rPr lang="en-US" sz="1200" dirty="0"/>
              <a:t>of an </a:t>
            </a:r>
            <a:r>
              <a:rPr lang="en-US" sz="1200" dirty="0" smtClean="0"/>
              <a:t>analytical </a:t>
            </a:r>
            <a:r>
              <a:rPr lang="en-US" sz="1200" dirty="0"/>
              <a:t>R</a:t>
            </a:r>
            <a:r>
              <a:rPr lang="en-US" sz="1200" dirty="0" smtClean="0"/>
              <a:t>esponse-To-Text assessment</a:t>
            </a:r>
            <a:r>
              <a:rPr lang="en-US" sz="1200" dirty="0"/>
              <a:t>, </a:t>
            </a:r>
            <a:r>
              <a:rPr lang="en-US" sz="1200" dirty="0" smtClean="0"/>
              <a:t>In </a:t>
            </a:r>
            <a:r>
              <a:rPr lang="en-US" sz="1200" i="1" dirty="0" smtClean="0"/>
              <a:t>Proceedings </a:t>
            </a:r>
            <a:r>
              <a:rPr lang="en-US" sz="1200" i="1" dirty="0"/>
              <a:t>12th International Conference on Intelligent Tutoring </a:t>
            </a:r>
            <a:r>
              <a:rPr lang="en-US" sz="1200" i="1" dirty="0" smtClean="0"/>
              <a:t>Systems</a:t>
            </a:r>
            <a:r>
              <a:rPr lang="en-US" sz="1200" dirty="0" smtClean="0"/>
              <a:t>, 601-610</a:t>
            </a:r>
            <a:r>
              <a:rPr lang="en-US" sz="1200" dirty="0"/>
              <a:t>, Honolulu, </a:t>
            </a:r>
            <a:r>
              <a:rPr lang="en-US" sz="1200" dirty="0" smtClean="0"/>
              <a:t>HI. </a:t>
            </a:r>
          </a:p>
          <a:p>
            <a:r>
              <a:rPr lang="en-US" sz="1200" dirty="0"/>
              <a:t>Reed, C. (</a:t>
            </a:r>
            <a:r>
              <a:rPr lang="en-US" sz="1200" dirty="0" smtClean="0"/>
              <a:t>2005). Preliminary </a:t>
            </a:r>
            <a:r>
              <a:rPr lang="en-US" sz="1200" dirty="0"/>
              <a:t>Results from an Argument </a:t>
            </a:r>
            <a:r>
              <a:rPr lang="en-US" sz="1200" dirty="0" smtClean="0"/>
              <a:t>Corpus. In </a:t>
            </a:r>
            <a:r>
              <a:rPr lang="en-US" sz="1200" i="1" dirty="0" smtClean="0"/>
              <a:t>Proceedings </a:t>
            </a:r>
            <a:r>
              <a:rPr lang="en-US" sz="1200" i="1" dirty="0"/>
              <a:t>of the IX Symposium on Social Communication</a:t>
            </a:r>
            <a:r>
              <a:rPr lang="en-US" sz="1200" dirty="0"/>
              <a:t>, Santiago de Cuba, </a:t>
            </a:r>
            <a:r>
              <a:rPr lang="en-US" sz="1200" dirty="0" smtClean="0"/>
              <a:t>pp5 76-580</a:t>
            </a:r>
            <a:r>
              <a:rPr lang="en-US" sz="1200" dirty="0"/>
              <a:t>. </a:t>
            </a:r>
            <a:endParaRPr lang="en-US" sz="1200" dirty="0" smtClean="0"/>
          </a:p>
          <a:p>
            <a:r>
              <a:rPr lang="en-US" sz="1200" dirty="0" smtClean="0"/>
              <a:t>Saint-</a:t>
            </a:r>
            <a:r>
              <a:rPr lang="en-US" sz="1200" dirty="0" err="1" smtClean="0"/>
              <a:t>Dizier</a:t>
            </a:r>
            <a:r>
              <a:rPr lang="en-US" sz="1200" dirty="0" smtClean="0"/>
              <a:t>, P. (2012). Processing natural language arguments with the </a:t>
            </a:r>
            <a:r>
              <a:rPr lang="en-US" sz="1200" dirty="0" err="1" smtClean="0"/>
              <a:t>TextCoop</a:t>
            </a:r>
            <a:r>
              <a:rPr lang="en-US" sz="1200" dirty="0" smtClean="0"/>
              <a:t> platform.  </a:t>
            </a:r>
            <a:r>
              <a:rPr lang="en-US" sz="1200" i="1" dirty="0" smtClean="0"/>
              <a:t>Journal of Argumentation and Computation, 3</a:t>
            </a:r>
            <a:r>
              <a:rPr lang="en-US" sz="1200" dirty="0" smtClean="0"/>
              <a:t>(1), 49-82.</a:t>
            </a:r>
          </a:p>
          <a:p>
            <a:r>
              <a:rPr lang="en-US" sz="1200" dirty="0" smtClean="0"/>
              <a:t>Stab, C. </a:t>
            </a:r>
            <a:r>
              <a:rPr lang="en-US" sz="1200" dirty="0"/>
              <a:t>&amp;</a:t>
            </a:r>
            <a:r>
              <a:rPr lang="en-US" sz="1200" dirty="0" smtClean="0"/>
              <a:t> </a:t>
            </a:r>
            <a:r>
              <a:rPr lang="en-US" sz="1200" dirty="0" err="1" smtClean="0"/>
              <a:t>Gurevych</a:t>
            </a:r>
            <a:r>
              <a:rPr lang="en-US" sz="1200" dirty="0" smtClean="0"/>
              <a:t>, I. (2014). </a:t>
            </a:r>
            <a:r>
              <a:rPr lang="en-US" sz="1200" dirty="0"/>
              <a:t> </a:t>
            </a:r>
            <a:r>
              <a:rPr lang="en-US" sz="1200" dirty="0" smtClean="0"/>
              <a:t>Annotating argument </a:t>
            </a:r>
            <a:r>
              <a:rPr lang="en-US" sz="1200" dirty="0"/>
              <a:t>c</a:t>
            </a:r>
            <a:r>
              <a:rPr lang="en-US" sz="1200" dirty="0" smtClean="0"/>
              <a:t>omponents and relations in persuasive </a:t>
            </a:r>
            <a:r>
              <a:rPr lang="en-US" sz="1200" dirty="0"/>
              <a:t>e</a:t>
            </a:r>
            <a:r>
              <a:rPr lang="en-US" sz="1200" dirty="0" smtClean="0"/>
              <a:t>ssays. In</a:t>
            </a:r>
            <a:r>
              <a:rPr lang="en-US" sz="1200" dirty="0"/>
              <a:t> </a:t>
            </a:r>
            <a:r>
              <a:rPr lang="en-US" sz="1200" i="1" dirty="0"/>
              <a:t>Proceedings of the the 25th International Conference on Computational </a:t>
            </a:r>
            <a:r>
              <a:rPr lang="en-US" sz="1200" i="1" dirty="0" smtClean="0"/>
              <a:t>Linguistics</a:t>
            </a:r>
            <a:r>
              <a:rPr lang="en-US" sz="1200" dirty="0" smtClean="0"/>
              <a:t>, Dublin.</a:t>
            </a:r>
            <a:r>
              <a:rPr lang="en-US" sz="1200" dirty="0"/>
              <a:t> </a:t>
            </a:r>
            <a:endParaRPr lang="en-US" sz="1200" dirty="0" smtClean="0"/>
          </a:p>
          <a:p>
            <a:r>
              <a:rPr lang="en-US" sz="1200" dirty="0" smtClean="0"/>
              <a:t>Stab, C. &amp;  </a:t>
            </a:r>
            <a:r>
              <a:rPr lang="en-US" sz="1200" dirty="0" err="1" smtClean="0"/>
              <a:t>Gurevych</a:t>
            </a:r>
            <a:r>
              <a:rPr lang="en-US" sz="1200" dirty="0" smtClean="0"/>
              <a:t>, I. (2014, to appear) Identifying Argumentative Discourse Structures in Persuasive Essays. In </a:t>
            </a:r>
            <a:r>
              <a:rPr lang="en-US" sz="1200" i="1" dirty="0" smtClean="0"/>
              <a:t>Proceedings Conference </a:t>
            </a:r>
            <a:r>
              <a:rPr lang="en-US" sz="1200" i="1" dirty="0"/>
              <a:t>on Empirical Methods in Natural Language </a:t>
            </a:r>
            <a:r>
              <a:rPr lang="en-US" sz="1200" i="1" dirty="0" smtClean="0"/>
              <a:t>Processing.</a:t>
            </a:r>
          </a:p>
          <a:p>
            <a:r>
              <a:rPr lang="en-US" sz="1200" dirty="0" err="1" smtClean="0"/>
              <a:t>Taboada</a:t>
            </a:r>
            <a:r>
              <a:rPr lang="en-US" sz="1200" dirty="0"/>
              <a:t>, </a:t>
            </a:r>
            <a:r>
              <a:rPr lang="en-US" sz="1200" dirty="0" smtClean="0"/>
              <a:t>M. </a:t>
            </a:r>
            <a:r>
              <a:rPr lang="en-US" sz="1200" dirty="0"/>
              <a:t>(2004). </a:t>
            </a:r>
            <a:r>
              <a:rPr lang="en-US" sz="1200" i="1" dirty="0"/>
              <a:t>Building Coherence and Cohesion: Task-Oriented Dialogue in English and Spanish</a:t>
            </a:r>
            <a:r>
              <a:rPr lang="en-US" sz="1200" dirty="0"/>
              <a:t>. Amsterdam and Philadelphia: John </a:t>
            </a:r>
            <a:r>
              <a:rPr lang="en-US" sz="1200" dirty="0" err="1" smtClean="0"/>
              <a:t>Benjamins</a:t>
            </a:r>
            <a:r>
              <a:rPr lang="en-US" sz="1200" dirty="0" smtClean="0"/>
              <a:t>.</a:t>
            </a:r>
          </a:p>
          <a:p>
            <a:r>
              <a:rPr lang="en-US" sz="1200" dirty="0" err="1" smtClean="0"/>
              <a:t>Taboada</a:t>
            </a:r>
            <a:r>
              <a:rPr lang="en-US" sz="1200" dirty="0"/>
              <a:t>, </a:t>
            </a:r>
            <a:r>
              <a:rPr lang="en-US" sz="1200" dirty="0" smtClean="0"/>
              <a:t>M. &amp; Mann, W. C. </a:t>
            </a:r>
            <a:r>
              <a:rPr lang="en-US" sz="1200" dirty="0"/>
              <a:t>(2006a). Applications of R</a:t>
            </a:r>
            <a:r>
              <a:rPr lang="en-US" sz="1200" dirty="0" smtClean="0"/>
              <a:t>hetorical </a:t>
            </a:r>
            <a:r>
              <a:rPr lang="en-US" sz="1200" dirty="0"/>
              <a:t>Structure Theory. </a:t>
            </a:r>
            <a:r>
              <a:rPr lang="en-US" sz="1200" i="1" dirty="0"/>
              <a:t>Discourse Studies, 8</a:t>
            </a:r>
            <a:r>
              <a:rPr lang="en-US" sz="1200" dirty="0"/>
              <a:t> (4), </a:t>
            </a:r>
            <a:r>
              <a:rPr lang="en-US" sz="1200" dirty="0" smtClean="0"/>
              <a:t>567-588.</a:t>
            </a:r>
          </a:p>
          <a:p>
            <a:r>
              <a:rPr lang="en-US" sz="1200" dirty="0" err="1" smtClean="0"/>
              <a:t>Taboada</a:t>
            </a:r>
            <a:r>
              <a:rPr lang="en-US" sz="1200" dirty="0"/>
              <a:t>, </a:t>
            </a:r>
            <a:r>
              <a:rPr lang="en-US" sz="1200" dirty="0" smtClean="0"/>
              <a:t>M. &amp; Mann, W. C. </a:t>
            </a:r>
            <a:r>
              <a:rPr lang="en-US" sz="1200" dirty="0"/>
              <a:t>(2006b). Rhetorical Structure Theory: Looking back and moving ahead. </a:t>
            </a:r>
            <a:r>
              <a:rPr lang="en-US" sz="1200" i="1" dirty="0"/>
              <a:t>Discourse Studies, 8</a:t>
            </a:r>
            <a:r>
              <a:rPr lang="en-US" sz="1200" dirty="0"/>
              <a:t> (3), 423-459</a:t>
            </a:r>
            <a:r>
              <a:rPr lang="en-US" sz="1200" dirty="0" smtClean="0"/>
              <a:t>.</a:t>
            </a:r>
          </a:p>
          <a:p>
            <a:r>
              <a:rPr lang="en-US" sz="1200" dirty="0" err="1" smtClean="0"/>
              <a:t>Teufel</a:t>
            </a:r>
            <a:r>
              <a:rPr lang="en-US" sz="1200" dirty="0" smtClean="0"/>
              <a:t>, S.  &amp; </a:t>
            </a:r>
            <a:r>
              <a:rPr lang="en-US" sz="1200" dirty="0" err="1" smtClean="0"/>
              <a:t>Moens</a:t>
            </a:r>
            <a:r>
              <a:rPr lang="en-US" sz="1200" dirty="0" smtClean="0"/>
              <a:t>, M.  (2002).  Summarizing scientific articles – experiments with relevance and rhetorical status. </a:t>
            </a:r>
            <a:r>
              <a:rPr lang="en-US" sz="1200" i="1" dirty="0" smtClean="0"/>
              <a:t>Computational Linguistics</a:t>
            </a:r>
            <a:r>
              <a:rPr lang="en-US" sz="1200" dirty="0" smtClean="0"/>
              <a:t>, 28(4), 409-445.</a:t>
            </a:r>
            <a:endParaRPr lang="en-CA" sz="1200" dirty="0"/>
          </a:p>
          <a:p>
            <a:pPr marL="0" indent="0">
              <a:buNone/>
            </a:pPr>
            <a:endParaRPr lang="en-US" sz="1400" dirty="0"/>
          </a:p>
        </p:txBody>
      </p:sp>
    </p:spTree>
    <p:extLst>
      <p:ext uri="{BB962C8B-B14F-4D97-AF65-F5344CB8AC3E}">
        <p14:creationId xmlns:p14="http://schemas.microsoft.com/office/powerpoint/2010/main" val="3471867809"/>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p:txBody>
          <a:bodyPr/>
          <a:lstStyle/>
          <a:p>
            <a:r>
              <a:rPr lang="en-US" dirty="0" smtClean="0"/>
              <a:t>Final Questions?</a:t>
            </a:r>
          </a:p>
          <a:p>
            <a:endParaRPr lang="en-US" dirty="0" smtClean="0"/>
          </a:p>
          <a:p>
            <a:r>
              <a:rPr lang="en-US" dirty="0" smtClean="0"/>
              <a:t>Further Information</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4749198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95" y="274638"/>
            <a:ext cx="8501605" cy="1143000"/>
          </a:xfrm>
        </p:spPr>
        <p:txBody>
          <a:bodyPr>
            <a:normAutofit fontScale="90000"/>
          </a:bodyPr>
          <a:lstStyle/>
          <a:p>
            <a:r>
              <a:rPr lang="en-US" dirty="0" smtClean="0"/>
              <a:t>Discourse Relations particularly relevant to Argument Mining </a:t>
            </a:r>
            <a:endParaRPr lang="en-US" dirty="0"/>
          </a:p>
        </p:txBody>
      </p:sp>
      <p:sp>
        <p:nvSpPr>
          <p:cNvPr id="3" name="Content Placeholder 2"/>
          <p:cNvSpPr>
            <a:spLocks noGrp="1"/>
          </p:cNvSpPr>
          <p:nvPr>
            <p:ph idx="1"/>
          </p:nvPr>
        </p:nvSpPr>
        <p:spPr>
          <a:xfrm>
            <a:off x="185195" y="1600200"/>
            <a:ext cx="8727311" cy="5008944"/>
          </a:xfrm>
        </p:spPr>
        <p:txBody>
          <a:bodyPr>
            <a:normAutofit lnSpcReduction="10000"/>
          </a:bodyPr>
          <a:lstStyle/>
          <a:p>
            <a:r>
              <a:rPr lang="en-US" dirty="0" smtClean="0"/>
              <a:t>Causal Relations</a:t>
            </a:r>
          </a:p>
          <a:p>
            <a:pPr lvl="1"/>
            <a:r>
              <a:rPr lang="en-US" dirty="0" smtClean="0"/>
              <a:t>Similar to argumentative support such as evidence</a:t>
            </a:r>
          </a:p>
          <a:p>
            <a:pPr lvl="1"/>
            <a:r>
              <a:rPr lang="en-US" dirty="0" smtClean="0"/>
              <a:t>Research topic in </a:t>
            </a:r>
            <a:r>
              <a:rPr lang="en-US" i="1" dirty="0" smtClean="0"/>
              <a:t>Why…</a:t>
            </a:r>
            <a:r>
              <a:rPr lang="en-US" dirty="0" smtClean="0"/>
              <a:t> question-answering, bioinformatics</a:t>
            </a:r>
          </a:p>
          <a:p>
            <a:pPr lvl="1"/>
            <a:r>
              <a:rPr lang="en-US" dirty="0" smtClean="0"/>
              <a:t>Often implicit</a:t>
            </a:r>
          </a:p>
          <a:p>
            <a:pPr lvl="1"/>
            <a:endParaRPr lang="en-US" dirty="0" smtClean="0"/>
          </a:p>
          <a:p>
            <a:r>
              <a:rPr lang="en-US" dirty="0" smtClean="0"/>
              <a:t>Contrastive Relations</a:t>
            </a:r>
          </a:p>
          <a:p>
            <a:pPr lvl="1"/>
            <a:r>
              <a:rPr lang="en-US" dirty="0" smtClean="0"/>
              <a:t>Similar to rebuttal and counter-rebuttal</a:t>
            </a:r>
          </a:p>
          <a:p>
            <a:pPr lvl="1"/>
            <a:r>
              <a:rPr lang="en-US" dirty="0" smtClean="0"/>
              <a:t>Research topic in textual entailment, bioinformatics</a:t>
            </a:r>
          </a:p>
          <a:p>
            <a:pPr lvl="1"/>
            <a:r>
              <a:rPr lang="en-US" dirty="0" smtClean="0"/>
              <a:t>Typically explicit</a:t>
            </a:r>
            <a:endParaRPr lang="en-US" dirty="0"/>
          </a:p>
        </p:txBody>
      </p:sp>
    </p:spTree>
    <p:extLst>
      <p:ext uri="{BB962C8B-B14F-4D97-AF65-F5344CB8AC3E}">
        <p14:creationId xmlns:p14="http://schemas.microsoft.com/office/powerpoint/2010/main" val="36152480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Argument Completion</a:t>
            </a:r>
            <a:endParaRPr lang="en-US" dirty="0"/>
          </a:p>
        </p:txBody>
      </p:sp>
      <p:sp>
        <p:nvSpPr>
          <p:cNvPr id="3" name="Content Placeholder 2"/>
          <p:cNvSpPr>
            <a:spLocks noGrp="1"/>
          </p:cNvSpPr>
          <p:nvPr>
            <p:ph idx="1"/>
          </p:nvPr>
        </p:nvSpPr>
        <p:spPr>
          <a:xfrm>
            <a:off x="138896" y="1600200"/>
            <a:ext cx="8819909" cy="4525963"/>
          </a:xfrm>
        </p:spPr>
        <p:txBody>
          <a:bodyPr/>
          <a:lstStyle/>
          <a:p>
            <a:r>
              <a:rPr lang="en-US" dirty="0" smtClean="0"/>
              <a:t>The task of discourse parsing (e.g. deriving an RST tree - </a:t>
            </a:r>
            <a:r>
              <a:rPr lang="en-US" dirty="0" smtClean="0">
                <a:solidFill>
                  <a:srgbClr val="C00000"/>
                </a:solidFill>
              </a:rPr>
              <a:t>details later</a:t>
            </a:r>
            <a:r>
              <a:rPr lang="en-US" dirty="0" smtClean="0"/>
              <a:t>) is similar to that of detecting an argument structure (e.g. a diagram)</a:t>
            </a:r>
          </a:p>
          <a:p>
            <a:pPr marL="0" indent="0">
              <a:buNone/>
            </a:pPr>
            <a:endParaRPr lang="en-US" dirty="0"/>
          </a:p>
        </p:txBody>
      </p:sp>
    </p:spTree>
    <p:extLst>
      <p:ext uri="{BB962C8B-B14F-4D97-AF65-F5344CB8AC3E}">
        <p14:creationId xmlns:p14="http://schemas.microsoft.com/office/powerpoint/2010/main" val="40166884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36" y="114047"/>
            <a:ext cx="8989764" cy="811370"/>
          </a:xfrm>
        </p:spPr>
        <p:txBody>
          <a:bodyPr>
            <a:noAutofit/>
          </a:bodyPr>
          <a:lstStyle/>
          <a:p>
            <a:r>
              <a:rPr lang="en-US" sz="3600" dirty="0" smtClean="0"/>
              <a:t>Argument (as opposed to Discourse) Mining</a:t>
            </a:r>
            <a:endParaRPr lang="en-US" sz="3600" dirty="0"/>
          </a:p>
        </p:txBody>
      </p:sp>
      <p:sp>
        <p:nvSpPr>
          <p:cNvPr id="3" name="Content Placeholder 2"/>
          <p:cNvSpPr>
            <a:spLocks noGrp="1"/>
          </p:cNvSpPr>
          <p:nvPr>
            <p:ph idx="1"/>
          </p:nvPr>
        </p:nvSpPr>
        <p:spPr>
          <a:xfrm>
            <a:off x="0" y="925417"/>
            <a:ext cx="9144000" cy="5827923"/>
          </a:xfrm>
        </p:spPr>
        <p:txBody>
          <a:bodyPr>
            <a:normAutofit fontScale="92500" lnSpcReduction="10000"/>
          </a:bodyPr>
          <a:lstStyle/>
          <a:p>
            <a:r>
              <a:rPr lang="en-US" sz="2800" dirty="0"/>
              <a:t>M</a:t>
            </a:r>
            <a:r>
              <a:rPr lang="en-US" sz="2800" dirty="0" smtClean="0"/>
              <a:t>ap text (portion) to (graphical) arg. </a:t>
            </a:r>
            <a:r>
              <a:rPr lang="en-US" sz="2800" dirty="0"/>
              <a:t>s</a:t>
            </a:r>
            <a:r>
              <a:rPr lang="en-US" sz="2800" dirty="0" smtClean="0"/>
              <a:t>tructure, </a:t>
            </a:r>
            <a:r>
              <a:rPr lang="en-US" sz="2800" i="1" dirty="0" smtClean="0"/>
              <a:t>e.g.</a:t>
            </a:r>
          </a:p>
          <a:p>
            <a:pPr lvl="1"/>
            <a:r>
              <a:rPr lang="en-US" sz="2400" dirty="0" smtClean="0"/>
              <a:t>Hybrid analysis  </a:t>
            </a:r>
            <a:r>
              <a:rPr lang="en-US" sz="2200" dirty="0" smtClean="0"/>
              <a:t>[Saint-</a:t>
            </a:r>
            <a:r>
              <a:rPr lang="en-US" sz="2200" dirty="0" err="1" smtClean="0"/>
              <a:t>Dizier</a:t>
            </a:r>
            <a:r>
              <a:rPr lang="en-US" sz="2200" dirty="0" smtClean="0"/>
              <a:t>, 2012; Green, 2010]</a:t>
            </a:r>
            <a:r>
              <a:rPr lang="en-US" sz="2000" dirty="0" smtClean="0"/>
              <a:t> </a:t>
            </a:r>
            <a:endParaRPr lang="en-US" sz="2400" dirty="0" smtClean="0"/>
          </a:p>
          <a:p>
            <a:pPr lvl="1"/>
            <a:r>
              <a:rPr lang="en-US" sz="2400" dirty="0" smtClean="0"/>
              <a:t>Legal argumentation </a:t>
            </a:r>
            <a:r>
              <a:rPr lang="en-US" sz="2200" dirty="0" smtClean="0"/>
              <a:t>[Palau and </a:t>
            </a:r>
            <a:r>
              <a:rPr lang="en-US" sz="2200" dirty="0" err="1" smtClean="0"/>
              <a:t>Moens</a:t>
            </a:r>
            <a:r>
              <a:rPr lang="en-US" sz="2200" dirty="0" smtClean="0"/>
              <a:t>, 2009]</a:t>
            </a:r>
          </a:p>
          <a:p>
            <a:pPr lvl="2"/>
            <a:r>
              <a:rPr lang="en-US" sz="2000" dirty="0" smtClean="0"/>
              <a:t>Classify </a:t>
            </a:r>
            <a:r>
              <a:rPr lang="en-US" sz="2000" i="1" dirty="0" smtClean="0"/>
              <a:t>sentences</a:t>
            </a:r>
            <a:r>
              <a:rPr lang="en-US" sz="2000" dirty="0" smtClean="0"/>
              <a:t> as </a:t>
            </a:r>
            <a:r>
              <a:rPr lang="en-US" sz="2000" i="1" dirty="0" smtClean="0"/>
              <a:t>argumentative</a:t>
            </a:r>
            <a:r>
              <a:rPr lang="en-US" sz="2000" dirty="0" smtClean="0"/>
              <a:t> or </a:t>
            </a:r>
            <a:r>
              <a:rPr lang="en-US" sz="2000" i="1" dirty="0" smtClean="0"/>
              <a:t>non-argumentative</a:t>
            </a:r>
          </a:p>
          <a:p>
            <a:pPr lvl="2"/>
            <a:r>
              <a:rPr lang="en-US" sz="2000" dirty="0" smtClean="0"/>
              <a:t>Classify </a:t>
            </a:r>
            <a:r>
              <a:rPr lang="en-US" sz="2000" i="1" dirty="0" smtClean="0"/>
              <a:t>argumentative sentences </a:t>
            </a:r>
            <a:r>
              <a:rPr lang="en-US" sz="2000" dirty="0" smtClean="0"/>
              <a:t>as </a:t>
            </a:r>
            <a:r>
              <a:rPr lang="en-US" sz="2000" i="1" dirty="0" smtClean="0"/>
              <a:t>premise</a:t>
            </a:r>
            <a:r>
              <a:rPr lang="en-US" sz="2000" dirty="0" smtClean="0"/>
              <a:t> or </a:t>
            </a:r>
            <a:r>
              <a:rPr lang="en-US" sz="2000" i="1" dirty="0" smtClean="0"/>
              <a:t>conclusion</a:t>
            </a:r>
          </a:p>
          <a:p>
            <a:pPr lvl="2"/>
            <a:r>
              <a:rPr lang="en-US" sz="2000" dirty="0" smtClean="0"/>
              <a:t>Link </a:t>
            </a:r>
            <a:r>
              <a:rPr lang="en-US" sz="2000" i="1" dirty="0" smtClean="0"/>
              <a:t>premises</a:t>
            </a:r>
            <a:r>
              <a:rPr lang="en-US" sz="2000" dirty="0" smtClean="0"/>
              <a:t> and </a:t>
            </a:r>
            <a:r>
              <a:rPr lang="en-US" sz="2000" i="1" dirty="0" smtClean="0"/>
              <a:t>conclusions</a:t>
            </a:r>
            <a:r>
              <a:rPr lang="en-US" sz="2000" dirty="0" smtClean="0"/>
              <a:t> into </a:t>
            </a:r>
            <a:r>
              <a:rPr lang="en-US" sz="2000" i="1" dirty="0" smtClean="0"/>
              <a:t>structures</a:t>
            </a:r>
          </a:p>
          <a:p>
            <a:pPr lvl="1">
              <a:buSzPts val="2400"/>
            </a:pPr>
            <a:r>
              <a:rPr lang="en-US" sz="2400" dirty="0" smtClean="0">
                <a:solidFill>
                  <a:srgbClr val="000000"/>
                </a:solidFill>
                <a:latin typeface="Calibri" panose="020F0502020204030204" pitchFamily="34" charset="0"/>
              </a:rPr>
              <a:t>Persuasive essays</a:t>
            </a:r>
          </a:p>
          <a:p>
            <a:pPr lvl="2">
              <a:buSzPts val="2400"/>
            </a:pPr>
            <a:r>
              <a:rPr lang="en-US" sz="2000" dirty="0" smtClean="0">
                <a:solidFill>
                  <a:srgbClr val="000000"/>
                </a:solidFill>
                <a:latin typeface="Calibri" panose="020F0502020204030204" pitchFamily="34" charset="0"/>
              </a:rPr>
              <a:t>Argumentative </a:t>
            </a:r>
            <a:r>
              <a:rPr lang="en-US" sz="2000" dirty="0">
                <a:solidFill>
                  <a:srgbClr val="000000"/>
                </a:solidFill>
                <a:latin typeface="Calibri" panose="020F0502020204030204" pitchFamily="34" charset="0"/>
              </a:rPr>
              <a:t>discourse structure </a:t>
            </a:r>
            <a:r>
              <a:rPr lang="en-US" sz="1800" dirty="0" smtClean="0">
                <a:solidFill>
                  <a:srgbClr val="000000"/>
                </a:solidFill>
                <a:latin typeface="Calibri" panose="020F0502020204030204" pitchFamily="34" charset="0"/>
              </a:rPr>
              <a:t>[</a:t>
            </a:r>
            <a:r>
              <a:rPr lang="en-US" sz="1800" dirty="0">
                <a:solidFill>
                  <a:srgbClr val="000000"/>
                </a:solidFill>
                <a:latin typeface="Calibri" panose="020F0502020204030204" pitchFamily="34" charset="0"/>
              </a:rPr>
              <a:t>Stab and </a:t>
            </a:r>
            <a:r>
              <a:rPr lang="en-US" sz="1800" dirty="0" err="1">
                <a:solidFill>
                  <a:srgbClr val="000000"/>
                </a:solidFill>
                <a:latin typeface="Calibri" panose="020F0502020204030204" pitchFamily="34" charset="0"/>
              </a:rPr>
              <a:t>Gurevych</a:t>
            </a:r>
            <a:r>
              <a:rPr lang="en-US" sz="1800" dirty="0">
                <a:solidFill>
                  <a:srgbClr val="000000"/>
                </a:solidFill>
                <a:latin typeface="Calibri" panose="020F0502020204030204" pitchFamily="34" charset="0"/>
              </a:rPr>
              <a:t>, to appear]</a:t>
            </a:r>
            <a:endParaRPr lang="en-US" sz="2000" dirty="0">
              <a:solidFill>
                <a:srgbClr val="000000"/>
              </a:solidFill>
              <a:latin typeface="Calibri" panose="020F0502020204030204" pitchFamily="34" charset="0"/>
            </a:endParaRPr>
          </a:p>
          <a:p>
            <a:pPr lvl="3">
              <a:buSzPts val="2000"/>
              <a:buFont typeface="Arial" panose="020B0604020202020204" pitchFamily="34" charset="0"/>
              <a:buChar char="•"/>
            </a:pPr>
            <a:r>
              <a:rPr lang="en-US" sz="1600" dirty="0">
                <a:solidFill>
                  <a:srgbClr val="000000"/>
                </a:solidFill>
                <a:latin typeface="Calibri" panose="020F0502020204030204" pitchFamily="34" charset="0"/>
              </a:rPr>
              <a:t>Identify </a:t>
            </a:r>
            <a:r>
              <a:rPr lang="en-US" sz="1600" i="1" dirty="0">
                <a:solidFill>
                  <a:srgbClr val="000000"/>
                </a:solidFill>
                <a:latin typeface="Calibri" panose="020F0502020204030204" pitchFamily="34" charset="0"/>
              </a:rPr>
              <a:t>argument components </a:t>
            </a:r>
            <a:r>
              <a:rPr lang="en-US" sz="1600" dirty="0">
                <a:solidFill>
                  <a:srgbClr val="000000"/>
                </a:solidFill>
                <a:latin typeface="Calibri" panose="020F0502020204030204" pitchFamily="34" charset="0"/>
              </a:rPr>
              <a:t>(claims, premises) using multiclass </a:t>
            </a:r>
            <a:r>
              <a:rPr lang="en-US" sz="1600" dirty="0" err="1">
                <a:solidFill>
                  <a:srgbClr val="000000"/>
                </a:solidFill>
                <a:latin typeface="Calibri" panose="020F0502020204030204" pitchFamily="34" charset="0"/>
              </a:rPr>
              <a:t>classificaton</a:t>
            </a:r>
            <a:endParaRPr lang="en-US" sz="1600" dirty="0">
              <a:solidFill>
                <a:srgbClr val="000000"/>
              </a:solidFill>
              <a:latin typeface="Calibri" panose="020F0502020204030204" pitchFamily="34" charset="0"/>
            </a:endParaRPr>
          </a:p>
          <a:p>
            <a:pPr lvl="3">
              <a:buSzPts val="2000"/>
              <a:buFont typeface="Arial" panose="020B0604020202020204" pitchFamily="34" charset="0"/>
              <a:buChar char="•"/>
            </a:pPr>
            <a:r>
              <a:rPr lang="en-US" sz="1600" dirty="0">
                <a:solidFill>
                  <a:srgbClr val="000000"/>
                </a:solidFill>
                <a:latin typeface="Calibri" panose="020F0502020204030204" pitchFamily="34" charset="0"/>
              </a:rPr>
              <a:t>Classify a pair of argument components as support or not </a:t>
            </a:r>
            <a:r>
              <a:rPr lang="en-US" sz="1600" i="1" dirty="0">
                <a:solidFill>
                  <a:srgbClr val="000000"/>
                </a:solidFill>
                <a:latin typeface="Calibri" panose="020F0502020204030204" pitchFamily="34" charset="0"/>
              </a:rPr>
              <a:t>(relations</a:t>
            </a:r>
            <a:r>
              <a:rPr lang="en-US" sz="1600" i="1" dirty="0" smtClean="0">
                <a:solidFill>
                  <a:srgbClr val="000000"/>
                </a:solidFill>
                <a:latin typeface="Calibri" panose="020F0502020204030204" pitchFamily="34" charset="0"/>
              </a:rPr>
              <a:t>)</a:t>
            </a:r>
          </a:p>
          <a:p>
            <a:pPr lvl="2">
              <a:buSzPts val="2000"/>
            </a:pPr>
            <a:r>
              <a:rPr lang="en-US" sz="2100" dirty="0" smtClean="0">
                <a:solidFill>
                  <a:srgbClr val="000000"/>
                </a:solidFill>
                <a:latin typeface="Calibri" panose="020F0502020204030204" pitchFamily="34" charset="0"/>
              </a:rPr>
              <a:t>Separating </a:t>
            </a:r>
            <a:r>
              <a:rPr lang="en-US" sz="2100" i="1" dirty="0" smtClean="0">
                <a:solidFill>
                  <a:srgbClr val="000000"/>
                </a:solidFill>
                <a:latin typeface="Calibri" panose="020F0502020204030204" pitchFamily="34" charset="0"/>
              </a:rPr>
              <a:t>organizational elements </a:t>
            </a:r>
            <a:r>
              <a:rPr lang="en-US" sz="2100" dirty="0" smtClean="0">
                <a:solidFill>
                  <a:srgbClr val="000000"/>
                </a:solidFill>
                <a:latin typeface="Calibri" panose="020F0502020204030204" pitchFamily="34" charset="0"/>
              </a:rPr>
              <a:t>from content </a:t>
            </a:r>
            <a:r>
              <a:rPr lang="en-US" sz="2200" dirty="0" smtClean="0">
                <a:solidFill>
                  <a:srgbClr val="000000"/>
                </a:solidFill>
                <a:latin typeface="Calibri" panose="020F0502020204030204" pitchFamily="34" charset="0"/>
              </a:rPr>
              <a:t>[</a:t>
            </a:r>
            <a:r>
              <a:rPr lang="en-US" sz="1700" dirty="0" err="1" smtClean="0">
                <a:solidFill>
                  <a:srgbClr val="000000"/>
                </a:solidFill>
                <a:latin typeface="Calibri" panose="020F0502020204030204" pitchFamily="34" charset="0"/>
              </a:rPr>
              <a:t>Madnani</a:t>
            </a:r>
            <a:r>
              <a:rPr lang="en-US" sz="1700" dirty="0" smtClean="0">
                <a:solidFill>
                  <a:srgbClr val="000000"/>
                </a:solidFill>
                <a:latin typeface="Calibri" panose="020F0502020204030204" pitchFamily="34" charset="0"/>
              </a:rPr>
              <a:t> et al, 2012]</a:t>
            </a:r>
            <a:endParaRPr lang="en-US" sz="1900" dirty="0" smtClean="0">
              <a:solidFill>
                <a:srgbClr val="000000"/>
              </a:solidFill>
              <a:latin typeface="Calibri" panose="020F0502020204030204" pitchFamily="34" charset="0"/>
            </a:endParaRPr>
          </a:p>
          <a:p>
            <a:pPr lvl="3">
              <a:buSzPts val="2000"/>
            </a:pPr>
            <a:r>
              <a:rPr lang="en-US" sz="1500" dirty="0" smtClean="0">
                <a:solidFill>
                  <a:srgbClr val="000000"/>
                </a:solidFill>
                <a:latin typeface="Calibri" panose="020F0502020204030204" pitchFamily="34" charset="0"/>
              </a:rPr>
              <a:t>Claim and premise word sequences (i.e. </a:t>
            </a:r>
            <a:r>
              <a:rPr lang="en-US" sz="1500" i="1" dirty="0" smtClean="0">
                <a:solidFill>
                  <a:srgbClr val="000000"/>
                </a:solidFill>
                <a:latin typeface="Calibri" panose="020F0502020204030204" pitchFamily="34" charset="0"/>
              </a:rPr>
              <a:t>shell expressions</a:t>
            </a:r>
            <a:r>
              <a:rPr lang="en-US" sz="1500" dirty="0" smtClean="0">
                <a:solidFill>
                  <a:srgbClr val="000000"/>
                </a:solidFill>
                <a:latin typeface="Calibri" panose="020F0502020204030204" pitchFamily="34" charset="0"/>
              </a:rPr>
              <a:t>)</a:t>
            </a:r>
          </a:p>
          <a:p>
            <a:pPr lvl="3">
              <a:buSzPts val="2000"/>
            </a:pPr>
            <a:r>
              <a:rPr lang="en-US" sz="1500" dirty="0" smtClean="0">
                <a:solidFill>
                  <a:srgbClr val="000000"/>
                </a:solidFill>
                <a:latin typeface="Calibri" panose="020F0502020204030204" pitchFamily="34" charset="0"/>
              </a:rPr>
              <a:t>Does not yet include argument components or relations</a:t>
            </a:r>
            <a:endParaRPr lang="en-US" dirty="0">
              <a:solidFill>
                <a:srgbClr val="000000"/>
              </a:solidFill>
              <a:latin typeface="Calibri" panose="020F0502020204030204" pitchFamily="34" charset="0"/>
            </a:endParaRPr>
          </a:p>
          <a:p>
            <a:pPr lvl="1"/>
            <a:r>
              <a:rPr lang="en-US" sz="2400" dirty="0" smtClean="0"/>
              <a:t>Argument scheme classification (e.g., from </a:t>
            </a:r>
            <a:r>
              <a:rPr lang="en-US" sz="2400" dirty="0"/>
              <a:t>example, from cause to </a:t>
            </a:r>
            <a:r>
              <a:rPr lang="en-US" sz="2400" dirty="0" smtClean="0"/>
              <a:t>effect) </a:t>
            </a:r>
            <a:r>
              <a:rPr lang="en-US" sz="2200" dirty="0" smtClean="0"/>
              <a:t>[Feng and </a:t>
            </a:r>
            <a:r>
              <a:rPr lang="en-US" sz="2200" dirty="0" err="1" smtClean="0"/>
              <a:t>Hirst</a:t>
            </a:r>
            <a:r>
              <a:rPr lang="en-US" sz="2200" dirty="0" smtClean="0"/>
              <a:t>, 2011]</a:t>
            </a:r>
          </a:p>
          <a:p>
            <a:pPr lvl="2"/>
            <a:r>
              <a:rPr lang="en-US" sz="2000" dirty="0" smtClean="0"/>
              <a:t>Assumes </a:t>
            </a:r>
            <a:r>
              <a:rPr lang="en-US" sz="2000" i="1" dirty="0" smtClean="0"/>
              <a:t>segments</a:t>
            </a:r>
            <a:r>
              <a:rPr lang="en-US" sz="2000" dirty="0" smtClean="0"/>
              <a:t> already classified as </a:t>
            </a:r>
            <a:r>
              <a:rPr lang="en-US" sz="2000" i="1" dirty="0" smtClean="0"/>
              <a:t>premise/conclusion</a:t>
            </a:r>
          </a:p>
          <a:p>
            <a:pPr lvl="2"/>
            <a:r>
              <a:rPr lang="en-US" sz="2000" dirty="0" smtClean="0"/>
              <a:t>Reconstruct </a:t>
            </a:r>
            <a:r>
              <a:rPr lang="en-US" sz="2000" i="1" dirty="0" smtClean="0"/>
              <a:t>unstated premises</a:t>
            </a:r>
          </a:p>
          <a:p>
            <a:pPr lvl="1"/>
            <a:r>
              <a:rPr lang="en-US" sz="2400" dirty="0" smtClean="0"/>
              <a:t>My work on educational essay data (case studies later in this tutorial)</a:t>
            </a:r>
          </a:p>
          <a:p>
            <a:pPr lvl="1"/>
            <a:endParaRPr lang="en-US" dirty="0" smtClean="0"/>
          </a:p>
          <a:p>
            <a:endParaRPr lang="en-US" dirty="0"/>
          </a:p>
        </p:txBody>
      </p:sp>
    </p:spTree>
    <p:extLst>
      <p:ext uri="{BB962C8B-B14F-4D97-AF65-F5344CB8AC3E}">
        <p14:creationId xmlns:p14="http://schemas.microsoft.com/office/powerpoint/2010/main" val="28934158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b="1" dirty="0" smtClean="0"/>
              <a:t>Computational Discourse </a:t>
            </a:r>
          </a:p>
          <a:p>
            <a:pPr lvl="2"/>
            <a:r>
              <a:rPr lang="en-US" b="1"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val="36750438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Structure</a:t>
            </a:r>
            <a:endParaRPr lang="en-US" dirty="0"/>
          </a:p>
        </p:txBody>
      </p:sp>
      <p:sp>
        <p:nvSpPr>
          <p:cNvPr id="3" name="Content Placeholder 2"/>
          <p:cNvSpPr>
            <a:spLocks noGrp="1"/>
          </p:cNvSpPr>
          <p:nvPr>
            <p:ph idx="1"/>
          </p:nvPr>
        </p:nvSpPr>
        <p:spPr>
          <a:xfrm>
            <a:off x="0" y="1417638"/>
            <a:ext cx="9144000" cy="5108229"/>
          </a:xfrm>
        </p:spPr>
        <p:txBody>
          <a:bodyPr>
            <a:normAutofit/>
          </a:bodyPr>
          <a:lstStyle/>
          <a:p>
            <a:r>
              <a:rPr lang="en-US" dirty="0"/>
              <a:t>Texts within a given </a:t>
            </a:r>
            <a:r>
              <a:rPr lang="en-US" dirty="0">
                <a:solidFill>
                  <a:srgbClr val="FF0000"/>
                </a:solidFill>
              </a:rPr>
              <a:t>genre</a:t>
            </a:r>
            <a:r>
              <a:rPr lang="en-US" dirty="0"/>
              <a:t> – </a:t>
            </a:r>
            <a:r>
              <a:rPr lang="en-US" dirty="0" smtClean="0"/>
              <a:t>e.g., </a:t>
            </a:r>
          </a:p>
          <a:p>
            <a:pPr lvl="1"/>
            <a:r>
              <a:rPr lang="en-US" dirty="0" smtClean="0"/>
              <a:t>news reports</a:t>
            </a:r>
          </a:p>
          <a:p>
            <a:pPr lvl="1"/>
            <a:r>
              <a:rPr lang="en-US" dirty="0" smtClean="0"/>
              <a:t>scientific papers or abstracts</a:t>
            </a:r>
            <a:endParaRPr lang="en-US" dirty="0"/>
          </a:p>
          <a:p>
            <a:pPr lvl="1"/>
            <a:r>
              <a:rPr lang="en-US" dirty="0"/>
              <a:t>e</a:t>
            </a:r>
            <a:r>
              <a:rPr lang="en-US" dirty="0" smtClean="0"/>
              <a:t>tc.</a:t>
            </a:r>
            <a:endParaRPr lang="en-US" dirty="0"/>
          </a:p>
          <a:p>
            <a:pPr marL="400050" lvl="1" indent="0">
              <a:buNone/>
            </a:pPr>
            <a:r>
              <a:rPr lang="en-US" sz="3200" dirty="0" smtClean="0"/>
              <a:t>generally </a:t>
            </a:r>
            <a:r>
              <a:rPr lang="en-US" sz="3200" dirty="0"/>
              <a:t>share a similar structure, that is independent of topic </a:t>
            </a:r>
            <a:r>
              <a:rPr lang="en-US" sz="3200" dirty="0" smtClean="0"/>
              <a:t>and reflects </a:t>
            </a:r>
            <a:r>
              <a:rPr lang="en-US" sz="3200" dirty="0"/>
              <a:t>the </a:t>
            </a:r>
            <a:r>
              <a:rPr lang="en-US" sz="3200" dirty="0">
                <a:solidFill>
                  <a:srgbClr val="FF0000"/>
                </a:solidFill>
              </a:rPr>
              <a:t>function</a:t>
            </a:r>
            <a:r>
              <a:rPr lang="en-US" sz="3200" dirty="0"/>
              <a:t> played by each of their </a:t>
            </a:r>
            <a:r>
              <a:rPr lang="en-US" sz="3200" dirty="0" smtClean="0"/>
              <a:t>parts</a:t>
            </a:r>
            <a:endParaRPr lang="en-US" sz="3200"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val="22644187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0" y="1417638"/>
            <a:ext cx="9144000" cy="5108229"/>
          </a:xfrm>
        </p:spPr>
        <p:txBody>
          <a:bodyPr>
            <a:normAutofit lnSpcReduction="10000"/>
          </a:bodyPr>
          <a:lstStyle/>
          <a:p>
            <a:r>
              <a:rPr lang="en-US" dirty="0"/>
              <a:t>Well-known in academia is the multi-part structure of </a:t>
            </a:r>
            <a:r>
              <a:rPr lang="en-US" dirty="0" smtClean="0"/>
              <a:t>scientific papers </a:t>
            </a:r>
            <a:r>
              <a:rPr lang="en-US" dirty="0"/>
              <a:t>(</a:t>
            </a:r>
            <a:r>
              <a:rPr lang="en-US" dirty="0" smtClean="0"/>
              <a:t>and</a:t>
            </a:r>
            <a:r>
              <a:rPr lang="en-US" dirty="0"/>
              <a:t> </a:t>
            </a:r>
            <a:r>
              <a:rPr lang="en-US" dirty="0" smtClean="0"/>
              <a:t>also their </a:t>
            </a:r>
            <a:r>
              <a:rPr lang="en-US" dirty="0"/>
              <a:t>abstracts</a:t>
            </a:r>
            <a:r>
              <a:rPr lang="en-US" dirty="0" smtClean="0"/>
              <a:t>)</a:t>
            </a:r>
            <a:endParaRPr lang="en-US" dirty="0"/>
          </a:p>
          <a:p>
            <a:pPr lvl="1"/>
            <a:r>
              <a:rPr lang="en-US" b="1" dirty="0"/>
              <a:t>Objective</a:t>
            </a:r>
            <a:r>
              <a:rPr lang="en-US" dirty="0"/>
              <a:t> (aka Introduction, Background, Aim, Hypothesis)</a:t>
            </a:r>
          </a:p>
          <a:p>
            <a:pPr lvl="1"/>
            <a:r>
              <a:rPr lang="en-US" b="1" dirty="0"/>
              <a:t>Methods</a:t>
            </a:r>
            <a:r>
              <a:rPr lang="en-US" dirty="0"/>
              <a:t> (aka </a:t>
            </a:r>
            <a:r>
              <a:rPr lang="en-US" dirty="0" smtClean="0"/>
              <a:t>Study </a:t>
            </a:r>
            <a:r>
              <a:rPr lang="en-US" dirty="0"/>
              <a:t>Design, Methodology, etc.)</a:t>
            </a:r>
          </a:p>
          <a:p>
            <a:pPr lvl="1"/>
            <a:r>
              <a:rPr lang="en-US" b="1" dirty="0"/>
              <a:t>Results</a:t>
            </a:r>
            <a:r>
              <a:rPr lang="en-US" dirty="0"/>
              <a:t> </a:t>
            </a:r>
            <a:r>
              <a:rPr lang="en-US" dirty="0" smtClean="0"/>
              <a:t>(aka Outcomes)</a:t>
            </a:r>
            <a:endParaRPr lang="en-US" dirty="0"/>
          </a:p>
          <a:p>
            <a:pPr lvl="1"/>
            <a:r>
              <a:rPr lang="en-US" b="1" dirty="0"/>
              <a:t>Discussion</a:t>
            </a:r>
          </a:p>
          <a:p>
            <a:pPr lvl="1"/>
            <a:r>
              <a:rPr lang="en-US" dirty="0"/>
              <a:t>Optionally, </a:t>
            </a:r>
            <a:r>
              <a:rPr lang="en-US" b="1" dirty="0" smtClean="0"/>
              <a:t>Conclusions</a:t>
            </a:r>
          </a:p>
          <a:p>
            <a:r>
              <a:rPr lang="en-US" b="1" dirty="0" smtClean="0"/>
              <a:t>N.B. </a:t>
            </a:r>
            <a:r>
              <a:rPr lang="en-US" dirty="0" smtClean="0"/>
              <a:t>Not every sentence within a section need realize the same function</a:t>
            </a:r>
            <a:endParaRPr lang="en-US"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val="10386972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Structure</a:t>
            </a:r>
            <a:endParaRPr lang="en-US" dirty="0"/>
          </a:p>
        </p:txBody>
      </p:sp>
      <p:sp>
        <p:nvSpPr>
          <p:cNvPr id="3" name="Content Placeholder 2"/>
          <p:cNvSpPr>
            <a:spLocks noGrp="1"/>
          </p:cNvSpPr>
          <p:nvPr>
            <p:ph idx="1"/>
          </p:nvPr>
        </p:nvSpPr>
        <p:spPr>
          <a:xfrm>
            <a:off x="0" y="1417638"/>
            <a:ext cx="9144000" cy="5108229"/>
          </a:xfrm>
        </p:spPr>
        <p:txBody>
          <a:bodyPr>
            <a:normAutofit lnSpcReduction="10000"/>
          </a:bodyPr>
          <a:lstStyle/>
          <a:p>
            <a:r>
              <a:rPr lang="en-US" dirty="0"/>
              <a:t>Automatic annotation of functional structure is seen as benefitting:</a:t>
            </a:r>
          </a:p>
          <a:p>
            <a:pPr lvl="1"/>
            <a:r>
              <a:rPr lang="en-US" dirty="0"/>
              <a:t>Information extraction: Certain types of information are </a:t>
            </a:r>
            <a:r>
              <a:rPr lang="en-US" dirty="0" smtClean="0"/>
              <a:t>likely to </a:t>
            </a:r>
            <a:r>
              <a:rPr lang="en-US" dirty="0"/>
              <a:t>be found in certain sections [</a:t>
            </a:r>
            <a:r>
              <a:rPr lang="en-US" dirty="0" err="1" smtClean="0"/>
              <a:t>Moens</a:t>
            </a:r>
            <a:r>
              <a:rPr lang="en-US" dirty="0" smtClean="0"/>
              <a:t>]</a:t>
            </a:r>
            <a:endParaRPr lang="en-US" dirty="0"/>
          </a:p>
          <a:p>
            <a:pPr lvl="1"/>
            <a:r>
              <a:rPr lang="en-US" dirty="0"/>
              <a:t>Extractive summarization: More “important” sentences </a:t>
            </a:r>
            <a:r>
              <a:rPr lang="en-US" dirty="0" smtClean="0"/>
              <a:t>are more </a:t>
            </a:r>
            <a:r>
              <a:rPr lang="en-US" dirty="0"/>
              <a:t>likely to be found in certain </a:t>
            </a:r>
            <a:r>
              <a:rPr lang="en-US" dirty="0" smtClean="0"/>
              <a:t>sections</a:t>
            </a:r>
            <a:endParaRPr lang="en-US" dirty="0"/>
          </a:p>
          <a:p>
            <a:pPr lvl="1"/>
            <a:r>
              <a:rPr lang="en-US" dirty="0"/>
              <a:t>Sentiment analysis: Words that have an objective sense in </a:t>
            </a:r>
            <a:r>
              <a:rPr lang="en-US" dirty="0" smtClean="0"/>
              <a:t>one section </a:t>
            </a:r>
            <a:r>
              <a:rPr lang="en-US" dirty="0"/>
              <a:t>may have a subjective sense in another [</a:t>
            </a:r>
            <a:r>
              <a:rPr lang="en-US" dirty="0" err="1" smtClean="0"/>
              <a:t>Taboada</a:t>
            </a:r>
            <a:r>
              <a:rPr lang="en-US" dirty="0" smtClean="0"/>
              <a:t>]</a:t>
            </a:r>
            <a:endParaRPr lang="en-US" dirty="0"/>
          </a:p>
          <a:p>
            <a:pPr lvl="1"/>
            <a:r>
              <a:rPr lang="en-US" dirty="0"/>
              <a:t>Citation analysis: A citation may serve different functions </a:t>
            </a:r>
            <a:r>
              <a:rPr lang="en-US" dirty="0" smtClean="0"/>
              <a:t>in different </a:t>
            </a:r>
            <a:r>
              <a:rPr lang="en-US" dirty="0"/>
              <a:t>sections [</a:t>
            </a:r>
            <a:r>
              <a:rPr lang="en-US" dirty="0" err="1" smtClean="0"/>
              <a:t>Teufel</a:t>
            </a:r>
            <a:r>
              <a:rPr lang="en-US" dirty="0" smtClean="0"/>
              <a:t>]</a:t>
            </a:r>
            <a:endParaRPr lang="en-US"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val="38944239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r>
              <a:rPr lang="en-US" sz="2400" dirty="0" smtClean="0"/>
              <a:t>“… techniques </a:t>
            </a:r>
            <a:r>
              <a:rPr lang="en-US" sz="2400" dirty="0"/>
              <a:t>and methods for analyzing</a:t>
            </a:r>
            <a:r>
              <a:rPr lang="en-US" sz="2400" dirty="0">
                <a:solidFill>
                  <a:srgbClr val="C00000"/>
                </a:solidFill>
              </a:rPr>
              <a:t> real data </a:t>
            </a:r>
            <a:r>
              <a:rPr lang="en-US" sz="2400" dirty="0"/>
              <a:t>in natural arguments which will ultimately help us to </a:t>
            </a:r>
            <a:r>
              <a:rPr lang="en-US" sz="2400" dirty="0">
                <a:solidFill>
                  <a:srgbClr val="C00000"/>
                </a:solidFill>
              </a:rPr>
              <a:t>automatically recognize and extract argumentative structures</a:t>
            </a:r>
            <a:r>
              <a:rPr lang="en-US" sz="2400" dirty="0" smtClean="0"/>
              <a:t>.” </a:t>
            </a:r>
            <a:r>
              <a:rPr lang="en-US" sz="2000" i="1" dirty="0" smtClean="0"/>
              <a:t>[12</a:t>
            </a:r>
            <a:r>
              <a:rPr lang="en-US" sz="2000" i="1" baseline="30000" dirty="0" smtClean="0"/>
              <a:t>th</a:t>
            </a:r>
            <a:r>
              <a:rPr lang="en-US" sz="2000" i="1" dirty="0" smtClean="0"/>
              <a:t> </a:t>
            </a:r>
            <a:r>
              <a:rPr lang="en-US" sz="2000" i="1" dirty="0" err="1" smtClean="0"/>
              <a:t>ArgDiaP</a:t>
            </a:r>
            <a:r>
              <a:rPr lang="en-US" sz="2000" i="1" dirty="0" smtClean="0"/>
              <a:t> Conf., May 2014]</a:t>
            </a:r>
          </a:p>
          <a:p>
            <a:endParaRPr lang="en-US" sz="2400" dirty="0" smtClean="0"/>
          </a:p>
          <a:p>
            <a:r>
              <a:rPr lang="en-US" sz="2400" dirty="0" smtClean="0"/>
              <a:t>“… a </a:t>
            </a:r>
            <a:r>
              <a:rPr lang="en-US" sz="2400" dirty="0"/>
              <a:t>relatively new challenge in </a:t>
            </a:r>
            <a:r>
              <a:rPr lang="en-US" sz="2400" dirty="0">
                <a:solidFill>
                  <a:srgbClr val="C00000"/>
                </a:solidFill>
              </a:rPr>
              <a:t>corpus-based discourse analysis</a:t>
            </a:r>
            <a:r>
              <a:rPr lang="en-US" sz="2400" dirty="0"/>
              <a:t> that involves automatically identifying </a:t>
            </a:r>
            <a:r>
              <a:rPr lang="en-US" sz="2400" dirty="0">
                <a:solidFill>
                  <a:srgbClr val="C00000"/>
                </a:solidFill>
              </a:rPr>
              <a:t>argumentative structures within a document</a:t>
            </a:r>
            <a:r>
              <a:rPr lang="en-US" sz="2400" dirty="0"/>
              <a:t>, e.g., the premises, conclusion, and argumentation scheme of each argument, as well as </a:t>
            </a:r>
            <a:r>
              <a:rPr lang="en-US" sz="2400" dirty="0" smtClean="0"/>
              <a:t>… relationships </a:t>
            </a:r>
            <a:r>
              <a:rPr lang="en-US" sz="2400" dirty="0">
                <a:solidFill>
                  <a:srgbClr val="C00000"/>
                </a:solidFill>
              </a:rPr>
              <a:t>between pairs of </a:t>
            </a:r>
            <a:r>
              <a:rPr lang="en-US" sz="2400" dirty="0" smtClean="0">
                <a:solidFill>
                  <a:srgbClr val="C00000"/>
                </a:solidFill>
              </a:rPr>
              <a:t>arguments</a:t>
            </a:r>
            <a:r>
              <a:rPr lang="en-US" sz="2400" dirty="0" smtClean="0"/>
              <a:t>.” </a:t>
            </a:r>
            <a:r>
              <a:rPr lang="en-US" sz="2000" i="1" dirty="0" smtClean="0"/>
              <a:t>[1st Workshop on Argumentation Mining, ACL Conf., June 2014]</a:t>
            </a:r>
          </a:p>
          <a:p>
            <a:endParaRPr lang="en-US" sz="2000" dirty="0" smtClean="0"/>
          </a:p>
          <a:p>
            <a:r>
              <a:rPr lang="en-US" sz="2400" dirty="0" smtClean="0"/>
              <a:t>“… exploits </a:t>
            </a:r>
            <a:r>
              <a:rPr lang="en-US" sz="2400" dirty="0"/>
              <a:t>the techniques and methods of </a:t>
            </a:r>
            <a:r>
              <a:rPr lang="en-US" sz="2400" dirty="0">
                <a:solidFill>
                  <a:srgbClr val="C00000"/>
                </a:solidFill>
              </a:rPr>
              <a:t>natural language </a:t>
            </a:r>
            <a:r>
              <a:rPr lang="en-US" sz="2400" dirty="0" smtClean="0">
                <a:solidFill>
                  <a:srgbClr val="C00000"/>
                </a:solidFill>
              </a:rPr>
              <a:t>processing</a:t>
            </a:r>
            <a:r>
              <a:rPr lang="en-US" sz="2400" dirty="0" smtClean="0"/>
              <a:t> … for </a:t>
            </a:r>
            <a:r>
              <a:rPr lang="en-US" sz="2400" dirty="0">
                <a:solidFill>
                  <a:srgbClr val="C00000"/>
                </a:solidFill>
              </a:rPr>
              <a:t>semi-automatic </a:t>
            </a:r>
            <a:r>
              <a:rPr lang="en-US" sz="2400" dirty="0"/>
              <a:t>and automatic recognition and extraction of </a:t>
            </a:r>
            <a:r>
              <a:rPr lang="en-US" sz="2400" dirty="0">
                <a:solidFill>
                  <a:srgbClr val="C00000"/>
                </a:solidFill>
              </a:rPr>
              <a:t>structured argument data from unstructured </a:t>
            </a:r>
            <a:r>
              <a:rPr lang="en-US" sz="2400" dirty="0" smtClean="0">
                <a:solidFill>
                  <a:srgbClr val="C00000"/>
                </a:solidFill>
              </a:rPr>
              <a:t>… texts</a:t>
            </a:r>
            <a:r>
              <a:rPr lang="en-US" sz="2400" dirty="0" smtClean="0"/>
              <a:t>.” </a:t>
            </a:r>
            <a:r>
              <a:rPr lang="en-US" sz="2000" i="1" dirty="0" smtClean="0"/>
              <a:t>[SICSA Workshop on Argument Mining, July 2014]</a:t>
            </a:r>
            <a:endParaRPr lang="en-US" sz="2400" i="1" dirty="0" smtClean="0"/>
          </a:p>
          <a:p>
            <a:endParaRPr lang="en-US" dirty="0"/>
          </a:p>
        </p:txBody>
      </p:sp>
    </p:spTree>
    <p:extLst>
      <p:ext uri="{BB962C8B-B14F-4D97-AF65-F5344CB8AC3E}">
        <p14:creationId xmlns:p14="http://schemas.microsoft.com/office/powerpoint/2010/main" val="1852072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Structure</a:t>
            </a:r>
            <a:endParaRPr lang="en-US" dirty="0"/>
          </a:p>
        </p:txBody>
      </p:sp>
      <p:sp>
        <p:nvSpPr>
          <p:cNvPr id="3" name="Content Placeholder 2"/>
          <p:cNvSpPr>
            <a:spLocks noGrp="1"/>
          </p:cNvSpPr>
          <p:nvPr>
            <p:ph idx="1"/>
          </p:nvPr>
        </p:nvSpPr>
        <p:spPr>
          <a:xfrm>
            <a:off x="0" y="1417638"/>
            <a:ext cx="9144000" cy="4938712"/>
          </a:xfrm>
        </p:spPr>
        <p:txBody>
          <a:bodyPr>
            <a:normAutofit fontScale="92500" lnSpcReduction="20000"/>
          </a:bodyPr>
          <a:lstStyle/>
          <a:p>
            <a:r>
              <a:rPr lang="en-US" dirty="0"/>
              <a:t>Computational approaches to functional structure </a:t>
            </a:r>
            <a:r>
              <a:rPr lang="en-US" dirty="0" smtClean="0"/>
              <a:t>and segmentation </a:t>
            </a:r>
            <a:r>
              <a:rPr lang="en-US" dirty="0"/>
              <a:t>assume that:</a:t>
            </a:r>
          </a:p>
          <a:p>
            <a:pPr lvl="1"/>
            <a:r>
              <a:rPr lang="en-US" dirty="0"/>
              <a:t>The function of a segment relates to that of the discourse as </a:t>
            </a:r>
            <a:r>
              <a:rPr lang="en-US" dirty="0" smtClean="0"/>
              <a:t>a whole</a:t>
            </a:r>
            <a:r>
              <a:rPr lang="en-US" dirty="0"/>
              <a:t>.</a:t>
            </a:r>
          </a:p>
          <a:p>
            <a:pPr lvl="1"/>
            <a:r>
              <a:rPr lang="en-US" dirty="0"/>
              <a:t>While relations may hold between sisters (</a:t>
            </a:r>
            <a:r>
              <a:rPr lang="en-US" dirty="0" err="1"/>
              <a:t>eg</a:t>
            </a:r>
            <a:r>
              <a:rPr lang="en-US" dirty="0"/>
              <a:t>, </a:t>
            </a:r>
            <a:r>
              <a:rPr lang="en-US" i="1" dirty="0" smtClean="0"/>
              <a:t>Methods </a:t>
            </a:r>
            <a:r>
              <a:rPr lang="en-US" dirty="0" smtClean="0"/>
              <a:t>constrain </a:t>
            </a:r>
            <a:r>
              <a:rPr lang="en-US" i="1" dirty="0"/>
              <a:t>Results</a:t>
            </a:r>
            <a:r>
              <a:rPr lang="en-US" dirty="0"/>
              <a:t>), only sequence has been used in </a:t>
            </a:r>
            <a:r>
              <a:rPr lang="en-US" dirty="0" err="1"/>
              <a:t>modelling</a:t>
            </a:r>
            <a:r>
              <a:rPr lang="en-US" dirty="0"/>
              <a:t>.</a:t>
            </a:r>
          </a:p>
          <a:p>
            <a:pPr lvl="1"/>
            <a:r>
              <a:rPr lang="en-US" dirty="0"/>
              <a:t>Function predicts more than lexical choice:</a:t>
            </a:r>
          </a:p>
          <a:p>
            <a:pPr lvl="2"/>
            <a:r>
              <a:rPr lang="en-US" dirty="0"/>
              <a:t>indicative phrases such as “results show” </a:t>
            </a:r>
            <a:r>
              <a:rPr lang="en-US" dirty="0" smtClean="0"/>
              <a:t>(</a:t>
            </a:r>
            <a:r>
              <a:rPr lang="en-US" i="1" dirty="0" smtClean="0"/>
              <a:t>-&gt; </a:t>
            </a:r>
            <a:r>
              <a:rPr lang="en-US" i="1" dirty="0"/>
              <a:t>Results</a:t>
            </a:r>
            <a:r>
              <a:rPr lang="en-US" dirty="0"/>
              <a:t>)</a:t>
            </a:r>
          </a:p>
          <a:p>
            <a:pPr lvl="2"/>
            <a:r>
              <a:rPr lang="en-US" dirty="0"/>
              <a:t>indicative stop-words such as “then” </a:t>
            </a:r>
            <a:r>
              <a:rPr lang="en-US" dirty="0" smtClean="0"/>
              <a:t>(</a:t>
            </a:r>
            <a:r>
              <a:rPr lang="en-US" i="1" dirty="0" smtClean="0"/>
              <a:t>-&gt; </a:t>
            </a:r>
            <a:r>
              <a:rPr lang="en-US" i="1" dirty="0"/>
              <a:t>Method</a:t>
            </a:r>
            <a:r>
              <a:rPr lang="en-US" dirty="0"/>
              <a:t>).</a:t>
            </a:r>
          </a:p>
          <a:p>
            <a:pPr lvl="1"/>
            <a:r>
              <a:rPr lang="en-US" dirty="0"/>
              <a:t>Functional segments usually appear in a specific order, </a:t>
            </a:r>
            <a:r>
              <a:rPr lang="en-US" dirty="0" smtClean="0"/>
              <a:t>so either </a:t>
            </a:r>
            <a:r>
              <a:rPr lang="en-US" dirty="0"/>
              <a:t>sentence position is a feature used in </a:t>
            </a:r>
            <a:r>
              <a:rPr lang="en-US" dirty="0" err="1"/>
              <a:t>modelling</a:t>
            </a:r>
            <a:r>
              <a:rPr lang="en-US" dirty="0"/>
              <a:t> </a:t>
            </a:r>
            <a:r>
              <a:rPr lang="en-US" dirty="0" smtClean="0"/>
              <a:t>or sequential </a:t>
            </a:r>
            <a:r>
              <a:rPr lang="en-US" dirty="0"/>
              <a:t>models are used.</a:t>
            </a: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21914371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Structure</a:t>
            </a:r>
            <a:endParaRPr lang="en-US" dirty="0"/>
          </a:p>
        </p:txBody>
      </p:sp>
      <p:sp>
        <p:nvSpPr>
          <p:cNvPr id="3" name="Content Placeholder 2"/>
          <p:cNvSpPr>
            <a:spLocks noGrp="1"/>
          </p:cNvSpPr>
          <p:nvPr>
            <p:ph idx="1"/>
          </p:nvPr>
        </p:nvSpPr>
        <p:spPr>
          <a:xfrm>
            <a:off x="0" y="1417638"/>
            <a:ext cx="9144000" cy="4708525"/>
          </a:xfrm>
        </p:spPr>
        <p:txBody>
          <a:bodyPr>
            <a:normAutofit/>
          </a:bodyPr>
          <a:lstStyle/>
          <a:p>
            <a:r>
              <a:rPr lang="en-US" dirty="0"/>
              <a:t>The internal structure of segments has usually been ignored </a:t>
            </a:r>
            <a:r>
              <a:rPr lang="en-US" dirty="0" smtClean="0"/>
              <a:t>in high</a:t>
            </a:r>
            <a:r>
              <a:rPr lang="en-US" dirty="0"/>
              <a:t>-level functional segmentation </a:t>
            </a:r>
            <a:endParaRPr lang="en-US" dirty="0" smtClean="0"/>
          </a:p>
          <a:p>
            <a:r>
              <a:rPr lang="en-US" dirty="0" smtClean="0"/>
              <a:t>But </a:t>
            </a:r>
            <a:r>
              <a:rPr lang="en-US" dirty="0"/>
              <a:t>given the results of work in fine-grained </a:t>
            </a:r>
            <a:r>
              <a:rPr lang="en-US" dirty="0" err="1"/>
              <a:t>modelling</a:t>
            </a:r>
            <a:r>
              <a:rPr lang="en-US" dirty="0"/>
              <a:t> of </a:t>
            </a:r>
            <a:r>
              <a:rPr lang="en-US" dirty="0" smtClean="0"/>
              <a:t>functional structure</a:t>
            </a:r>
            <a:r>
              <a:rPr lang="en-US" dirty="0"/>
              <a:t>, not surprising that </a:t>
            </a:r>
            <a:r>
              <a:rPr lang="en-US" dirty="0" err="1"/>
              <a:t>Hirohata</a:t>
            </a:r>
            <a:r>
              <a:rPr lang="en-US" dirty="0"/>
              <a:t> et al </a:t>
            </a:r>
            <a:r>
              <a:rPr lang="en-US" dirty="0" smtClean="0"/>
              <a:t>[2008</a:t>
            </a:r>
            <a:r>
              <a:rPr lang="en-US" dirty="0"/>
              <a:t>]</a:t>
            </a:r>
            <a:r>
              <a:rPr lang="en-US" dirty="0" smtClean="0"/>
              <a:t> </a:t>
            </a:r>
            <a:r>
              <a:rPr lang="en-US" dirty="0"/>
              <a:t>found that</a:t>
            </a:r>
          </a:p>
          <a:p>
            <a:pPr lvl="1"/>
            <a:r>
              <a:rPr lang="en-US" dirty="0"/>
              <a:t>Properties of the first sentence of a segment differ from </a:t>
            </a:r>
            <a:r>
              <a:rPr lang="en-US" dirty="0" smtClean="0"/>
              <a:t>those of </a:t>
            </a:r>
            <a:r>
              <a:rPr lang="en-US" dirty="0"/>
              <a:t>the </a:t>
            </a:r>
            <a:r>
              <a:rPr lang="en-US" dirty="0" smtClean="0"/>
              <a:t>rest.</a:t>
            </a:r>
            <a:endParaRPr lang="en-US" dirty="0"/>
          </a:p>
          <a:p>
            <a:pPr lvl="1"/>
            <a:r>
              <a:rPr lang="en-US" dirty="0" err="1"/>
              <a:t>Modelling</a:t>
            </a:r>
            <a:r>
              <a:rPr lang="en-US" dirty="0"/>
              <a:t> this leads to improved performance in high-</a:t>
            </a:r>
            <a:r>
              <a:rPr lang="en-US" dirty="0" smtClean="0"/>
              <a:t>level functional segmentation.</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17787137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Labelled</a:t>
            </a:r>
            <a:r>
              <a:rPr lang="en-US" dirty="0" smtClean="0"/>
              <a:t> Biomedical Abstracts</a:t>
            </a:r>
            <a:endParaRPr lang="en-US" dirty="0"/>
          </a:p>
        </p:txBody>
      </p:sp>
      <p:sp>
        <p:nvSpPr>
          <p:cNvPr id="3" name="Content Placeholder 2"/>
          <p:cNvSpPr>
            <a:spLocks noGrp="1"/>
          </p:cNvSpPr>
          <p:nvPr>
            <p:ph idx="1"/>
          </p:nvPr>
        </p:nvSpPr>
        <p:spPr>
          <a:xfrm>
            <a:off x="0" y="1417638"/>
            <a:ext cx="9144000" cy="5069349"/>
          </a:xfrm>
        </p:spPr>
        <p:txBody>
          <a:bodyPr>
            <a:normAutofit fontScale="85000" lnSpcReduction="10000"/>
          </a:bodyPr>
          <a:lstStyle/>
          <a:p>
            <a:r>
              <a:rPr lang="en-US" sz="3300" dirty="0"/>
              <a:t>Much function-based </a:t>
            </a:r>
            <a:r>
              <a:rPr lang="en-US" sz="3300" dirty="0" err="1"/>
              <a:t>modelling</a:t>
            </a:r>
            <a:r>
              <a:rPr lang="en-US" sz="3300" dirty="0"/>
              <a:t> has been on biomedical </a:t>
            </a:r>
            <a:r>
              <a:rPr lang="en-US" sz="3300" dirty="0" smtClean="0"/>
              <a:t>text, where </a:t>
            </a:r>
            <a:r>
              <a:rPr lang="en-US" sz="3300" dirty="0"/>
              <a:t>texts with explicitly </a:t>
            </a:r>
            <a:r>
              <a:rPr lang="en-US" sz="3300" dirty="0" err="1"/>
              <a:t>labelled</a:t>
            </a:r>
            <a:r>
              <a:rPr lang="en-US" sz="3300" dirty="0"/>
              <a:t> sections serve as </a:t>
            </a:r>
            <a:r>
              <a:rPr lang="en-US" sz="3300" dirty="0" smtClean="0">
                <a:solidFill>
                  <a:srgbClr val="FF0000"/>
                </a:solidFill>
              </a:rPr>
              <a:t>free training </a:t>
            </a:r>
            <a:r>
              <a:rPr lang="en-US" sz="3300" dirty="0">
                <a:solidFill>
                  <a:srgbClr val="FF0000"/>
                </a:solidFill>
              </a:rPr>
              <a:t>data</a:t>
            </a:r>
            <a:r>
              <a:rPr lang="en-US" sz="3300" dirty="0"/>
              <a:t> for segmenting </a:t>
            </a:r>
            <a:r>
              <a:rPr lang="en-US" sz="3300" dirty="0" err="1"/>
              <a:t>unlabelled</a:t>
            </a:r>
            <a:r>
              <a:rPr lang="en-US" sz="3300" dirty="0"/>
              <a:t> texts</a:t>
            </a:r>
            <a:r>
              <a:rPr lang="en-US" sz="3300" dirty="0" smtClean="0"/>
              <a:t>.</a:t>
            </a:r>
          </a:p>
          <a:p>
            <a:pPr marL="0" indent="0">
              <a:buNone/>
            </a:pPr>
            <a:endParaRPr lang="en-US" dirty="0"/>
          </a:p>
          <a:p>
            <a:pPr lvl="1"/>
            <a:r>
              <a:rPr lang="en-US" b="1" dirty="0" smtClean="0">
                <a:latin typeface="Times New Roman"/>
                <a:cs typeface="Times New Roman"/>
              </a:rPr>
              <a:t>BACKGROUND</a:t>
            </a:r>
            <a:r>
              <a:rPr lang="en-US" b="1" dirty="0">
                <a:latin typeface="Times New Roman"/>
                <a:cs typeface="Times New Roman"/>
              </a:rPr>
              <a:t>:</a:t>
            </a:r>
            <a:r>
              <a:rPr lang="en-US" dirty="0">
                <a:latin typeface="Times New Roman"/>
                <a:cs typeface="Times New Roman"/>
              </a:rPr>
              <a:t> Mutation impact extraction is a </a:t>
            </a:r>
            <a:r>
              <a:rPr lang="en-US" dirty="0" smtClean="0">
                <a:latin typeface="Times New Roman"/>
                <a:cs typeface="Times New Roman"/>
              </a:rPr>
              <a:t>hitherto unaccomplished </a:t>
            </a:r>
            <a:r>
              <a:rPr lang="en-US" dirty="0">
                <a:latin typeface="Times New Roman"/>
                <a:cs typeface="Times New Roman"/>
              </a:rPr>
              <a:t>task in state of the art mutation extraction systems</a:t>
            </a:r>
            <a:r>
              <a:rPr lang="en-US" dirty="0" smtClean="0">
                <a:latin typeface="Times New Roman"/>
                <a:cs typeface="Times New Roman"/>
              </a:rPr>
              <a:t>. . </a:t>
            </a:r>
            <a:r>
              <a:rPr lang="en-US" dirty="0">
                <a:latin typeface="Times New Roman"/>
                <a:cs typeface="Times New Roman"/>
              </a:rPr>
              <a:t>. . </a:t>
            </a:r>
            <a:r>
              <a:rPr lang="en-US" b="1" dirty="0">
                <a:latin typeface="Times New Roman"/>
                <a:cs typeface="Times New Roman"/>
              </a:rPr>
              <a:t>RESULTS:</a:t>
            </a:r>
            <a:r>
              <a:rPr lang="en-US" dirty="0">
                <a:latin typeface="Times New Roman"/>
                <a:cs typeface="Times New Roman"/>
              </a:rPr>
              <a:t> We present the first rule-based approach for the </a:t>
            </a:r>
            <a:r>
              <a:rPr lang="en-US" dirty="0" smtClean="0">
                <a:latin typeface="Times New Roman"/>
                <a:cs typeface="Times New Roman"/>
              </a:rPr>
              <a:t>extraction of </a:t>
            </a:r>
            <a:r>
              <a:rPr lang="en-US" dirty="0">
                <a:latin typeface="Times New Roman"/>
                <a:cs typeface="Times New Roman"/>
              </a:rPr>
              <a:t>mutation impacts on protein properties, categorizing their </a:t>
            </a:r>
            <a:r>
              <a:rPr lang="en-US" dirty="0" smtClean="0">
                <a:latin typeface="Times New Roman"/>
                <a:cs typeface="Times New Roman"/>
              </a:rPr>
              <a:t>directionality as </a:t>
            </a:r>
            <a:r>
              <a:rPr lang="en-US" dirty="0">
                <a:latin typeface="Times New Roman"/>
                <a:cs typeface="Times New Roman"/>
              </a:rPr>
              <a:t>positive, negative or neutral. . . </a:t>
            </a:r>
            <a:r>
              <a:rPr lang="en-US" dirty="0" smtClean="0">
                <a:latin typeface="Times New Roman"/>
                <a:cs typeface="Times New Roman"/>
              </a:rPr>
              <a:t>. </a:t>
            </a:r>
            <a:r>
              <a:rPr lang="en-US" b="1" dirty="0" smtClean="0">
                <a:latin typeface="Times New Roman"/>
                <a:cs typeface="Times New Roman"/>
              </a:rPr>
              <a:t>CONCLUSION</a:t>
            </a:r>
            <a:r>
              <a:rPr lang="en-US" b="1" dirty="0">
                <a:latin typeface="Times New Roman"/>
                <a:cs typeface="Times New Roman"/>
              </a:rPr>
              <a:t>:</a:t>
            </a:r>
            <a:r>
              <a:rPr lang="en-US" dirty="0">
                <a:latin typeface="Times New Roman"/>
                <a:cs typeface="Times New Roman"/>
              </a:rPr>
              <a:t> . . . Our </a:t>
            </a:r>
            <a:r>
              <a:rPr lang="en-US" dirty="0" smtClean="0">
                <a:latin typeface="Times New Roman"/>
                <a:cs typeface="Times New Roman"/>
              </a:rPr>
              <a:t>approaches show </a:t>
            </a:r>
            <a:r>
              <a:rPr lang="en-US" dirty="0">
                <a:latin typeface="Times New Roman"/>
                <a:cs typeface="Times New Roman"/>
              </a:rPr>
              <a:t>state of the art levels of precision and recall for Mutation </a:t>
            </a:r>
            <a:r>
              <a:rPr lang="en-US" dirty="0" smtClean="0">
                <a:latin typeface="Times New Roman"/>
                <a:cs typeface="Times New Roman"/>
              </a:rPr>
              <a:t>Grounding and </a:t>
            </a:r>
            <a:r>
              <a:rPr lang="en-US" dirty="0">
                <a:latin typeface="Times New Roman"/>
                <a:cs typeface="Times New Roman"/>
              </a:rPr>
              <a:t>respectable level of precision but lower recall for the </a:t>
            </a:r>
            <a:r>
              <a:rPr lang="en-US" dirty="0" smtClean="0">
                <a:latin typeface="Times New Roman"/>
                <a:cs typeface="Times New Roman"/>
              </a:rPr>
              <a:t>task of Mutant</a:t>
            </a:r>
            <a:r>
              <a:rPr lang="en-US" dirty="0">
                <a:latin typeface="Times New Roman"/>
                <a:cs typeface="Times New Roman"/>
              </a:rPr>
              <a:t>-Impact relation extraction. . . . </a:t>
            </a:r>
            <a:r>
              <a:rPr lang="en-US" b="1" dirty="0">
                <a:latin typeface="Times New Roman"/>
                <a:cs typeface="Times New Roman"/>
              </a:rPr>
              <a:t>[PMID 21143808]</a:t>
            </a: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27798413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and Scoring Student Essays</a:t>
            </a:r>
            <a:endParaRPr lang="en-US" dirty="0"/>
          </a:p>
        </p:txBody>
      </p:sp>
      <p:sp>
        <p:nvSpPr>
          <p:cNvPr id="3" name="Content Placeholder 2"/>
          <p:cNvSpPr>
            <a:spLocks noGrp="1"/>
          </p:cNvSpPr>
          <p:nvPr>
            <p:ph idx="1"/>
          </p:nvPr>
        </p:nvSpPr>
        <p:spPr>
          <a:xfrm>
            <a:off x="0" y="1600200"/>
            <a:ext cx="9144000" cy="4648281"/>
          </a:xfrm>
        </p:spPr>
        <p:txBody>
          <a:bodyPr>
            <a:normAutofit fontScale="70000" lnSpcReduction="20000"/>
          </a:bodyPr>
          <a:lstStyle/>
          <a:p>
            <a:r>
              <a:rPr lang="en-US" dirty="0"/>
              <a:t>The structure of a student’s essay contributes to its </a:t>
            </a:r>
            <a:r>
              <a:rPr lang="en-US" dirty="0" smtClean="0"/>
              <a:t>quality</a:t>
            </a:r>
          </a:p>
          <a:p>
            <a:pPr lvl="1"/>
            <a:r>
              <a:rPr lang="nl-NL" dirty="0" smtClean="0"/>
              <a:t>The </a:t>
            </a:r>
            <a:r>
              <a:rPr lang="nl-NL" b="1" dirty="0" err="1" smtClean="0"/>
              <a:t>main</a:t>
            </a:r>
            <a:r>
              <a:rPr lang="nl-NL" b="1" dirty="0" smtClean="0"/>
              <a:t> </a:t>
            </a:r>
            <a:r>
              <a:rPr lang="nl-NL" b="1" dirty="0"/>
              <a:t>point </a:t>
            </a:r>
            <a:r>
              <a:rPr lang="nl-NL" dirty="0"/>
              <a:t>of </a:t>
            </a:r>
            <a:r>
              <a:rPr lang="nl-NL" dirty="0" err="1"/>
              <a:t>an</a:t>
            </a:r>
            <a:r>
              <a:rPr lang="nl-NL" dirty="0"/>
              <a:t> essay </a:t>
            </a:r>
            <a:r>
              <a:rPr lang="nl-NL" dirty="0" err="1"/>
              <a:t>should</a:t>
            </a:r>
            <a:r>
              <a:rPr lang="nl-NL" dirty="0"/>
              <a:t> </a:t>
            </a:r>
            <a:r>
              <a:rPr lang="nl-NL" dirty="0" err="1"/>
              <a:t>come</a:t>
            </a:r>
            <a:r>
              <a:rPr lang="nl-NL" dirty="0"/>
              <a:t> </a:t>
            </a:r>
            <a:r>
              <a:rPr lang="nl-NL" dirty="0" err="1"/>
              <a:t>before</a:t>
            </a:r>
            <a:r>
              <a:rPr lang="nl-NL" dirty="0"/>
              <a:t> </a:t>
            </a:r>
            <a:r>
              <a:rPr lang="nl-NL" dirty="0" err="1"/>
              <a:t>text</a:t>
            </a:r>
            <a:r>
              <a:rPr lang="nl-NL" dirty="0"/>
              <a:t> </a:t>
            </a:r>
            <a:r>
              <a:rPr lang="nl-NL" dirty="0" err="1" smtClean="0"/>
              <a:t>that</a:t>
            </a:r>
            <a:r>
              <a:rPr lang="nl-NL" dirty="0" smtClean="0"/>
              <a:t> acts </a:t>
            </a:r>
            <a:r>
              <a:rPr lang="nl-NL" dirty="0" err="1"/>
              <a:t>to</a:t>
            </a:r>
            <a:r>
              <a:rPr lang="nl-NL" dirty="0"/>
              <a:t> </a:t>
            </a:r>
            <a:r>
              <a:rPr lang="nl-NL" b="1" dirty="0"/>
              <a:t>support </a:t>
            </a:r>
            <a:r>
              <a:rPr lang="nl-NL" dirty="0"/>
              <a:t>it. </a:t>
            </a:r>
            <a:endParaRPr lang="nl-NL" dirty="0" smtClean="0"/>
          </a:p>
          <a:p>
            <a:pPr lvl="1"/>
            <a:r>
              <a:rPr lang="nl-NL" dirty="0" err="1" smtClean="0"/>
              <a:t>Downgrade</a:t>
            </a:r>
            <a:r>
              <a:rPr lang="nl-NL" dirty="0" smtClean="0"/>
              <a:t> </a:t>
            </a:r>
            <a:r>
              <a:rPr lang="nl-NL" dirty="0"/>
              <a:t>essay </a:t>
            </a:r>
            <a:r>
              <a:rPr lang="nl-NL" dirty="0" err="1"/>
              <a:t>if</a:t>
            </a:r>
            <a:r>
              <a:rPr lang="nl-NL" dirty="0"/>
              <a:t> </a:t>
            </a:r>
            <a:r>
              <a:rPr lang="nl-NL" dirty="0" err="1"/>
              <a:t>it</a:t>
            </a:r>
            <a:r>
              <a:rPr lang="nl-NL" dirty="0"/>
              <a:t> </a:t>
            </a:r>
            <a:r>
              <a:rPr lang="nl-NL" dirty="0" err="1"/>
              <a:t>doesn’t</a:t>
            </a:r>
            <a:r>
              <a:rPr lang="nl-NL" dirty="0" smtClean="0"/>
              <a:t>.</a:t>
            </a:r>
          </a:p>
          <a:p>
            <a:endParaRPr lang="nl-NL" dirty="0"/>
          </a:p>
          <a:p>
            <a:pPr marL="0" indent="0">
              <a:buNone/>
            </a:pPr>
            <a:r>
              <a:rPr lang="nl-NL" b="1" dirty="0" smtClean="0">
                <a:latin typeface="Times New Roman"/>
                <a:cs typeface="Times New Roman"/>
              </a:rPr>
              <a:t>&lt;</a:t>
            </a:r>
            <a:r>
              <a:rPr lang="nl-NL" b="1" dirty="0" err="1">
                <a:latin typeface="Times New Roman"/>
                <a:cs typeface="Times New Roman"/>
              </a:rPr>
              <a:t>Introductory</a:t>
            </a:r>
            <a:r>
              <a:rPr lang="nl-NL" b="1" dirty="0">
                <a:latin typeface="Times New Roman"/>
                <a:cs typeface="Times New Roman"/>
              </a:rPr>
              <a:t> </a:t>
            </a:r>
            <a:r>
              <a:rPr lang="nl-NL" b="1" dirty="0" err="1">
                <a:latin typeface="Times New Roman"/>
                <a:cs typeface="Times New Roman"/>
              </a:rPr>
              <a:t>material</a:t>
            </a:r>
            <a:r>
              <a:rPr lang="nl-NL" b="1" dirty="0">
                <a:latin typeface="Times New Roman"/>
                <a:cs typeface="Times New Roman"/>
              </a:rPr>
              <a:t>&gt; </a:t>
            </a:r>
            <a:r>
              <a:rPr lang="nl-NL" dirty="0">
                <a:latin typeface="Times New Roman"/>
                <a:cs typeface="Times New Roman"/>
              </a:rPr>
              <a:t>In Korea, </a:t>
            </a:r>
            <a:r>
              <a:rPr lang="nl-NL" dirty="0" err="1">
                <a:latin typeface="Times New Roman"/>
                <a:cs typeface="Times New Roman"/>
              </a:rPr>
              <a:t>where</a:t>
            </a:r>
            <a:r>
              <a:rPr lang="nl-NL" dirty="0">
                <a:latin typeface="Times New Roman"/>
                <a:cs typeface="Times New Roman"/>
              </a:rPr>
              <a:t> I </a:t>
            </a:r>
            <a:r>
              <a:rPr lang="nl-NL" dirty="0" err="1">
                <a:latin typeface="Times New Roman"/>
                <a:cs typeface="Times New Roman"/>
              </a:rPr>
              <a:t>grew</a:t>
            </a:r>
            <a:r>
              <a:rPr lang="nl-NL" dirty="0">
                <a:latin typeface="Times New Roman"/>
                <a:cs typeface="Times New Roman"/>
              </a:rPr>
              <a:t> up, </a:t>
            </a:r>
            <a:r>
              <a:rPr lang="nl-NL" dirty="0" err="1">
                <a:latin typeface="Times New Roman"/>
                <a:cs typeface="Times New Roman"/>
              </a:rPr>
              <a:t>many</a:t>
            </a:r>
            <a:r>
              <a:rPr lang="nl-NL" dirty="0">
                <a:latin typeface="Times New Roman"/>
                <a:cs typeface="Times New Roman"/>
              </a:rPr>
              <a:t> </a:t>
            </a:r>
            <a:r>
              <a:rPr lang="nl-NL" dirty="0" err="1" smtClean="0">
                <a:latin typeface="Times New Roman"/>
                <a:cs typeface="Times New Roman"/>
              </a:rPr>
              <a:t>parents</a:t>
            </a:r>
            <a:r>
              <a:rPr lang="nl-NL" dirty="0">
                <a:latin typeface="Times New Roman"/>
                <a:cs typeface="Times New Roman"/>
              </a:rPr>
              <a:t> </a:t>
            </a:r>
            <a:r>
              <a:rPr lang="nl-NL" dirty="0" err="1" smtClean="0">
                <a:latin typeface="Times New Roman"/>
                <a:cs typeface="Times New Roman"/>
              </a:rPr>
              <a:t>seem</a:t>
            </a:r>
            <a:r>
              <a:rPr lang="nl-NL" dirty="0" smtClean="0">
                <a:latin typeface="Times New Roman"/>
                <a:cs typeface="Times New Roman"/>
              </a:rPr>
              <a:t> </a:t>
            </a:r>
            <a:r>
              <a:rPr lang="nl-NL" dirty="0" err="1">
                <a:latin typeface="Times New Roman"/>
                <a:cs typeface="Times New Roman"/>
              </a:rPr>
              <a:t>to</a:t>
            </a:r>
            <a:r>
              <a:rPr lang="nl-NL" dirty="0">
                <a:latin typeface="Times New Roman"/>
                <a:cs typeface="Times New Roman"/>
              </a:rPr>
              <a:t> push </a:t>
            </a:r>
            <a:r>
              <a:rPr lang="nl-NL" dirty="0" err="1">
                <a:latin typeface="Times New Roman"/>
                <a:cs typeface="Times New Roman"/>
              </a:rPr>
              <a:t>their</a:t>
            </a:r>
            <a:r>
              <a:rPr lang="nl-NL" dirty="0">
                <a:latin typeface="Times New Roman"/>
                <a:cs typeface="Times New Roman"/>
              </a:rPr>
              <a:t> </a:t>
            </a:r>
            <a:r>
              <a:rPr lang="nl-NL" dirty="0" err="1">
                <a:latin typeface="Times New Roman"/>
                <a:cs typeface="Times New Roman"/>
              </a:rPr>
              <a:t>children</a:t>
            </a:r>
            <a:r>
              <a:rPr lang="nl-NL" dirty="0">
                <a:latin typeface="Times New Roman"/>
                <a:cs typeface="Times New Roman"/>
              </a:rPr>
              <a:t> </a:t>
            </a:r>
            <a:r>
              <a:rPr lang="nl-NL" dirty="0" err="1">
                <a:latin typeface="Times New Roman"/>
                <a:cs typeface="Times New Roman"/>
              </a:rPr>
              <a:t>into</a:t>
            </a:r>
            <a:r>
              <a:rPr lang="nl-NL" dirty="0">
                <a:latin typeface="Times New Roman"/>
                <a:cs typeface="Times New Roman"/>
              </a:rPr>
              <a:t> </a:t>
            </a:r>
            <a:r>
              <a:rPr lang="nl-NL" dirty="0" err="1">
                <a:latin typeface="Times New Roman"/>
                <a:cs typeface="Times New Roman"/>
              </a:rPr>
              <a:t>being</a:t>
            </a:r>
            <a:r>
              <a:rPr lang="nl-NL" dirty="0">
                <a:latin typeface="Times New Roman"/>
                <a:cs typeface="Times New Roman"/>
              </a:rPr>
              <a:t> doctors, </a:t>
            </a:r>
            <a:r>
              <a:rPr lang="nl-NL" dirty="0" err="1">
                <a:latin typeface="Times New Roman"/>
                <a:cs typeface="Times New Roman"/>
              </a:rPr>
              <a:t>lawyers</a:t>
            </a:r>
            <a:r>
              <a:rPr lang="nl-NL" dirty="0">
                <a:latin typeface="Times New Roman"/>
                <a:cs typeface="Times New Roman"/>
              </a:rPr>
              <a:t>, engineer etc</a:t>
            </a:r>
            <a:r>
              <a:rPr lang="nl-NL" dirty="0" smtClean="0">
                <a:latin typeface="Times New Roman"/>
                <a:cs typeface="Times New Roman"/>
              </a:rPr>
              <a:t>. </a:t>
            </a:r>
            <a:r>
              <a:rPr lang="nl-NL" b="1" dirty="0" smtClean="0">
                <a:latin typeface="Times New Roman"/>
                <a:cs typeface="Times New Roman"/>
              </a:rPr>
              <a:t>&lt;</a:t>
            </a:r>
            <a:r>
              <a:rPr lang="nl-NL" b="1" dirty="0">
                <a:latin typeface="Times New Roman"/>
                <a:cs typeface="Times New Roman"/>
              </a:rPr>
              <a:t>/</a:t>
            </a:r>
            <a:r>
              <a:rPr lang="nl-NL" b="1" dirty="0" err="1">
                <a:latin typeface="Times New Roman"/>
                <a:cs typeface="Times New Roman"/>
              </a:rPr>
              <a:t>Introductory</a:t>
            </a:r>
            <a:r>
              <a:rPr lang="nl-NL" b="1" dirty="0">
                <a:latin typeface="Times New Roman"/>
                <a:cs typeface="Times New Roman"/>
              </a:rPr>
              <a:t> </a:t>
            </a:r>
            <a:r>
              <a:rPr lang="nl-NL" b="1" dirty="0" err="1">
                <a:latin typeface="Times New Roman"/>
                <a:cs typeface="Times New Roman"/>
              </a:rPr>
              <a:t>material</a:t>
            </a:r>
            <a:r>
              <a:rPr lang="nl-NL" b="1" dirty="0">
                <a:latin typeface="Times New Roman"/>
                <a:cs typeface="Times New Roman"/>
              </a:rPr>
              <a:t>&gt; &lt;</a:t>
            </a:r>
            <a:r>
              <a:rPr lang="nl-NL" b="1" dirty="0" err="1">
                <a:latin typeface="Times New Roman"/>
                <a:cs typeface="Times New Roman"/>
              </a:rPr>
              <a:t>Main</a:t>
            </a:r>
            <a:r>
              <a:rPr lang="nl-NL" b="1" dirty="0">
                <a:latin typeface="Times New Roman"/>
                <a:cs typeface="Times New Roman"/>
              </a:rPr>
              <a:t> point&gt;</a:t>
            </a:r>
            <a:r>
              <a:rPr lang="nl-NL" dirty="0">
                <a:latin typeface="Times New Roman"/>
                <a:cs typeface="Times New Roman"/>
              </a:rPr>
              <a:t>Parents </a:t>
            </a:r>
            <a:r>
              <a:rPr lang="nl-NL" dirty="0" err="1">
                <a:latin typeface="Times New Roman"/>
                <a:cs typeface="Times New Roman"/>
              </a:rPr>
              <a:t>believe</a:t>
            </a:r>
            <a:r>
              <a:rPr lang="nl-NL" dirty="0">
                <a:latin typeface="Times New Roman"/>
                <a:cs typeface="Times New Roman"/>
              </a:rPr>
              <a:t> </a:t>
            </a:r>
            <a:r>
              <a:rPr lang="nl-NL" dirty="0" err="1" smtClean="0">
                <a:latin typeface="Times New Roman"/>
                <a:cs typeface="Times New Roman"/>
              </a:rPr>
              <a:t>that</a:t>
            </a:r>
            <a:r>
              <a:rPr lang="nl-NL" dirty="0">
                <a:latin typeface="Times New Roman"/>
                <a:cs typeface="Times New Roman"/>
              </a:rPr>
              <a:t> </a:t>
            </a:r>
            <a:r>
              <a:rPr lang="nl-NL" dirty="0" err="1" smtClean="0">
                <a:latin typeface="Times New Roman"/>
                <a:cs typeface="Times New Roman"/>
              </a:rPr>
              <a:t>their</a:t>
            </a:r>
            <a:r>
              <a:rPr lang="nl-NL" dirty="0" smtClean="0">
                <a:latin typeface="Times New Roman"/>
                <a:cs typeface="Times New Roman"/>
              </a:rPr>
              <a:t> </a:t>
            </a:r>
            <a:r>
              <a:rPr lang="nl-NL" dirty="0" err="1">
                <a:latin typeface="Times New Roman"/>
                <a:cs typeface="Times New Roman"/>
              </a:rPr>
              <a:t>kids</a:t>
            </a:r>
            <a:r>
              <a:rPr lang="nl-NL" dirty="0">
                <a:latin typeface="Times New Roman"/>
                <a:cs typeface="Times New Roman"/>
              </a:rPr>
              <a:t> </a:t>
            </a:r>
            <a:r>
              <a:rPr lang="nl-NL" dirty="0" err="1">
                <a:latin typeface="Times New Roman"/>
                <a:cs typeface="Times New Roman"/>
              </a:rPr>
              <a:t>should</a:t>
            </a:r>
            <a:r>
              <a:rPr lang="nl-NL" dirty="0">
                <a:latin typeface="Times New Roman"/>
                <a:cs typeface="Times New Roman"/>
              </a:rPr>
              <a:t> </a:t>
            </a:r>
            <a:r>
              <a:rPr lang="nl-NL" dirty="0" err="1">
                <a:latin typeface="Times New Roman"/>
                <a:cs typeface="Times New Roman"/>
              </a:rPr>
              <a:t>become</a:t>
            </a:r>
            <a:r>
              <a:rPr lang="nl-NL" dirty="0">
                <a:latin typeface="Times New Roman"/>
                <a:cs typeface="Times New Roman"/>
              </a:rPr>
              <a:t> </a:t>
            </a:r>
            <a:r>
              <a:rPr lang="nl-NL" dirty="0" err="1">
                <a:latin typeface="Times New Roman"/>
                <a:cs typeface="Times New Roman"/>
              </a:rPr>
              <a:t>what</a:t>
            </a:r>
            <a:r>
              <a:rPr lang="nl-NL" dirty="0">
                <a:latin typeface="Times New Roman"/>
                <a:cs typeface="Times New Roman"/>
              </a:rPr>
              <a:t> </a:t>
            </a:r>
            <a:r>
              <a:rPr lang="nl-NL" dirty="0" err="1">
                <a:latin typeface="Times New Roman"/>
                <a:cs typeface="Times New Roman"/>
              </a:rPr>
              <a:t>they</a:t>
            </a:r>
            <a:r>
              <a:rPr lang="nl-NL" dirty="0">
                <a:latin typeface="Times New Roman"/>
                <a:cs typeface="Times New Roman"/>
              </a:rPr>
              <a:t> </a:t>
            </a:r>
            <a:r>
              <a:rPr lang="nl-NL" dirty="0" err="1">
                <a:latin typeface="Times New Roman"/>
                <a:cs typeface="Times New Roman"/>
              </a:rPr>
              <a:t>believe</a:t>
            </a:r>
            <a:r>
              <a:rPr lang="nl-NL" dirty="0">
                <a:latin typeface="Times New Roman"/>
                <a:cs typeface="Times New Roman"/>
              </a:rPr>
              <a:t> is right </a:t>
            </a:r>
            <a:r>
              <a:rPr lang="nl-NL" dirty="0" err="1">
                <a:latin typeface="Times New Roman"/>
                <a:cs typeface="Times New Roman"/>
              </a:rPr>
              <a:t>for</a:t>
            </a:r>
            <a:r>
              <a:rPr lang="nl-NL" dirty="0">
                <a:latin typeface="Times New Roman"/>
                <a:cs typeface="Times New Roman"/>
              </a:rPr>
              <a:t> </a:t>
            </a:r>
            <a:r>
              <a:rPr lang="nl-NL" dirty="0" err="1">
                <a:latin typeface="Times New Roman"/>
                <a:cs typeface="Times New Roman"/>
              </a:rPr>
              <a:t>them</a:t>
            </a:r>
            <a:r>
              <a:rPr lang="nl-NL" dirty="0">
                <a:latin typeface="Times New Roman"/>
                <a:cs typeface="Times New Roman"/>
              </a:rPr>
              <a:t>, </a:t>
            </a:r>
            <a:r>
              <a:rPr lang="nl-NL" dirty="0" smtClean="0">
                <a:latin typeface="Times New Roman"/>
                <a:cs typeface="Times New Roman"/>
              </a:rPr>
              <a:t>but most </a:t>
            </a:r>
            <a:r>
              <a:rPr lang="nl-NL" dirty="0" err="1">
                <a:latin typeface="Times New Roman"/>
                <a:cs typeface="Times New Roman"/>
              </a:rPr>
              <a:t>kids</a:t>
            </a:r>
            <a:r>
              <a:rPr lang="nl-NL" dirty="0">
                <a:latin typeface="Times New Roman"/>
                <a:cs typeface="Times New Roman"/>
              </a:rPr>
              <a:t> have </a:t>
            </a:r>
            <a:r>
              <a:rPr lang="nl-NL" dirty="0" err="1">
                <a:latin typeface="Times New Roman"/>
                <a:cs typeface="Times New Roman"/>
              </a:rPr>
              <a:t>their</a:t>
            </a:r>
            <a:r>
              <a:rPr lang="nl-NL" dirty="0">
                <a:latin typeface="Times New Roman"/>
                <a:cs typeface="Times New Roman"/>
              </a:rPr>
              <a:t> </a:t>
            </a:r>
            <a:r>
              <a:rPr lang="nl-NL" dirty="0" err="1">
                <a:latin typeface="Times New Roman"/>
                <a:cs typeface="Times New Roman"/>
              </a:rPr>
              <a:t>own</a:t>
            </a:r>
            <a:r>
              <a:rPr lang="nl-NL" dirty="0">
                <a:latin typeface="Times New Roman"/>
                <a:cs typeface="Times New Roman"/>
              </a:rPr>
              <a:t> </a:t>
            </a:r>
            <a:r>
              <a:rPr lang="nl-NL" dirty="0" err="1">
                <a:latin typeface="Times New Roman"/>
                <a:cs typeface="Times New Roman"/>
              </a:rPr>
              <a:t>choice</a:t>
            </a:r>
            <a:r>
              <a:rPr lang="nl-NL" dirty="0">
                <a:latin typeface="Times New Roman"/>
                <a:cs typeface="Times New Roman"/>
              </a:rPr>
              <a:t> </a:t>
            </a:r>
            <a:r>
              <a:rPr lang="nl-NL" dirty="0" err="1">
                <a:latin typeface="Times New Roman"/>
                <a:cs typeface="Times New Roman"/>
              </a:rPr>
              <a:t>and</a:t>
            </a:r>
            <a:r>
              <a:rPr lang="nl-NL" dirty="0">
                <a:latin typeface="Times New Roman"/>
                <a:cs typeface="Times New Roman"/>
              </a:rPr>
              <a:t> </a:t>
            </a:r>
            <a:r>
              <a:rPr lang="nl-NL" dirty="0" err="1">
                <a:latin typeface="Times New Roman"/>
                <a:cs typeface="Times New Roman"/>
              </a:rPr>
              <a:t>often</a:t>
            </a:r>
            <a:r>
              <a:rPr lang="nl-NL" dirty="0">
                <a:latin typeface="Times New Roman"/>
                <a:cs typeface="Times New Roman"/>
              </a:rPr>
              <a:t> </a:t>
            </a:r>
            <a:r>
              <a:rPr lang="nl-NL" dirty="0" err="1">
                <a:latin typeface="Times New Roman"/>
                <a:cs typeface="Times New Roman"/>
              </a:rPr>
              <a:t>doesn’t</a:t>
            </a:r>
            <a:r>
              <a:rPr lang="nl-NL" dirty="0">
                <a:latin typeface="Times New Roman"/>
                <a:cs typeface="Times New Roman"/>
              </a:rPr>
              <a:t> </a:t>
            </a:r>
            <a:r>
              <a:rPr lang="nl-NL" dirty="0" err="1">
                <a:latin typeface="Times New Roman"/>
                <a:cs typeface="Times New Roman"/>
              </a:rPr>
              <a:t>choose</a:t>
            </a:r>
            <a:r>
              <a:rPr lang="nl-NL" dirty="0">
                <a:latin typeface="Times New Roman"/>
                <a:cs typeface="Times New Roman"/>
              </a:rPr>
              <a:t> the </a:t>
            </a:r>
            <a:r>
              <a:rPr lang="nl-NL" dirty="0" err="1" smtClean="0">
                <a:latin typeface="Times New Roman"/>
                <a:cs typeface="Times New Roman"/>
              </a:rPr>
              <a:t>same</a:t>
            </a:r>
            <a:r>
              <a:rPr lang="nl-NL" dirty="0">
                <a:latin typeface="Times New Roman"/>
                <a:cs typeface="Times New Roman"/>
              </a:rPr>
              <a:t> </a:t>
            </a:r>
            <a:r>
              <a:rPr lang="nl-NL" dirty="0" err="1" smtClean="0">
                <a:latin typeface="Times New Roman"/>
                <a:cs typeface="Times New Roman"/>
              </a:rPr>
              <a:t>career</a:t>
            </a:r>
            <a:r>
              <a:rPr lang="nl-NL" dirty="0" smtClean="0">
                <a:latin typeface="Times New Roman"/>
                <a:cs typeface="Times New Roman"/>
              </a:rPr>
              <a:t> </a:t>
            </a:r>
            <a:r>
              <a:rPr lang="nl-NL" dirty="0">
                <a:latin typeface="Times New Roman"/>
                <a:cs typeface="Times New Roman"/>
              </a:rPr>
              <a:t>as </a:t>
            </a:r>
            <a:r>
              <a:rPr lang="nl-NL" dirty="0" err="1">
                <a:latin typeface="Times New Roman"/>
                <a:cs typeface="Times New Roman"/>
              </a:rPr>
              <a:t>their</a:t>
            </a:r>
            <a:r>
              <a:rPr lang="nl-NL" dirty="0">
                <a:latin typeface="Times New Roman"/>
                <a:cs typeface="Times New Roman"/>
              </a:rPr>
              <a:t> </a:t>
            </a:r>
            <a:r>
              <a:rPr lang="nl-NL" dirty="0" err="1">
                <a:latin typeface="Times New Roman"/>
                <a:cs typeface="Times New Roman"/>
              </a:rPr>
              <a:t>parent’s</a:t>
            </a:r>
            <a:r>
              <a:rPr lang="nl-NL" b="1" dirty="0">
                <a:latin typeface="Times New Roman"/>
                <a:cs typeface="Times New Roman"/>
              </a:rPr>
              <a:t>. &lt;/</a:t>
            </a:r>
            <a:r>
              <a:rPr lang="nl-NL" b="1" dirty="0" err="1">
                <a:latin typeface="Times New Roman"/>
                <a:cs typeface="Times New Roman"/>
              </a:rPr>
              <a:t>Main</a:t>
            </a:r>
            <a:r>
              <a:rPr lang="nl-NL" b="1" dirty="0">
                <a:latin typeface="Times New Roman"/>
                <a:cs typeface="Times New Roman"/>
              </a:rPr>
              <a:t> point&gt; &lt;Support&gt; </a:t>
            </a:r>
            <a:r>
              <a:rPr lang="nl-NL" dirty="0" err="1">
                <a:latin typeface="Times New Roman"/>
                <a:cs typeface="Times New Roman"/>
              </a:rPr>
              <a:t>I’ve</a:t>
            </a:r>
            <a:r>
              <a:rPr lang="nl-NL" dirty="0">
                <a:latin typeface="Times New Roman"/>
                <a:cs typeface="Times New Roman"/>
              </a:rPr>
              <a:t> </a:t>
            </a:r>
            <a:r>
              <a:rPr lang="nl-NL" dirty="0" err="1">
                <a:latin typeface="Times New Roman"/>
                <a:cs typeface="Times New Roman"/>
              </a:rPr>
              <a:t>seen</a:t>
            </a:r>
            <a:r>
              <a:rPr lang="nl-NL" dirty="0">
                <a:latin typeface="Times New Roman"/>
                <a:cs typeface="Times New Roman"/>
              </a:rPr>
              <a:t> </a:t>
            </a:r>
            <a:r>
              <a:rPr lang="nl-NL" dirty="0" smtClean="0">
                <a:latin typeface="Times New Roman"/>
                <a:cs typeface="Times New Roman"/>
              </a:rPr>
              <a:t>a doctor </a:t>
            </a:r>
            <a:r>
              <a:rPr lang="nl-NL" dirty="0" err="1">
                <a:latin typeface="Times New Roman"/>
                <a:cs typeface="Times New Roman"/>
              </a:rPr>
              <a:t>who</a:t>
            </a:r>
            <a:r>
              <a:rPr lang="nl-NL" dirty="0">
                <a:latin typeface="Times New Roman"/>
                <a:cs typeface="Times New Roman"/>
              </a:rPr>
              <a:t> </a:t>
            </a:r>
            <a:r>
              <a:rPr lang="nl-NL" dirty="0" err="1">
                <a:latin typeface="Times New Roman"/>
                <a:cs typeface="Times New Roman"/>
              </a:rPr>
              <a:t>wasn’t</a:t>
            </a:r>
            <a:r>
              <a:rPr lang="nl-NL" dirty="0">
                <a:latin typeface="Times New Roman"/>
                <a:cs typeface="Times New Roman"/>
              </a:rPr>
              <a:t> happy at </a:t>
            </a:r>
            <a:r>
              <a:rPr lang="nl-NL" dirty="0" err="1">
                <a:latin typeface="Times New Roman"/>
                <a:cs typeface="Times New Roman"/>
              </a:rPr>
              <a:t>all</a:t>
            </a:r>
            <a:r>
              <a:rPr lang="nl-NL" dirty="0">
                <a:latin typeface="Times New Roman"/>
                <a:cs typeface="Times New Roman"/>
              </a:rPr>
              <a:t> </a:t>
            </a:r>
            <a:r>
              <a:rPr lang="nl-NL" dirty="0" err="1">
                <a:latin typeface="Times New Roman"/>
                <a:cs typeface="Times New Roman"/>
              </a:rPr>
              <a:t>with</a:t>
            </a:r>
            <a:r>
              <a:rPr lang="nl-NL" dirty="0">
                <a:latin typeface="Times New Roman"/>
                <a:cs typeface="Times New Roman"/>
              </a:rPr>
              <a:t> her job </a:t>
            </a:r>
            <a:r>
              <a:rPr lang="nl-NL" dirty="0" err="1">
                <a:latin typeface="Times New Roman"/>
                <a:cs typeface="Times New Roman"/>
              </a:rPr>
              <a:t>because</a:t>
            </a:r>
            <a:r>
              <a:rPr lang="nl-NL" dirty="0">
                <a:latin typeface="Times New Roman"/>
                <a:cs typeface="Times New Roman"/>
              </a:rPr>
              <a:t> </a:t>
            </a:r>
            <a:r>
              <a:rPr lang="nl-NL" dirty="0" err="1">
                <a:latin typeface="Times New Roman"/>
                <a:cs typeface="Times New Roman"/>
              </a:rPr>
              <a:t>she</a:t>
            </a:r>
            <a:r>
              <a:rPr lang="nl-NL" dirty="0">
                <a:latin typeface="Times New Roman"/>
                <a:cs typeface="Times New Roman"/>
              </a:rPr>
              <a:t> </a:t>
            </a:r>
            <a:r>
              <a:rPr lang="nl-NL" dirty="0" err="1" smtClean="0">
                <a:latin typeface="Times New Roman"/>
                <a:cs typeface="Times New Roman"/>
              </a:rPr>
              <a:t>thought</a:t>
            </a:r>
            <a:r>
              <a:rPr lang="nl-NL" dirty="0">
                <a:latin typeface="Times New Roman"/>
                <a:cs typeface="Times New Roman"/>
              </a:rPr>
              <a:t> </a:t>
            </a:r>
            <a:r>
              <a:rPr lang="nl-NL" dirty="0" err="1" smtClean="0">
                <a:latin typeface="Times New Roman"/>
                <a:cs typeface="Times New Roman"/>
              </a:rPr>
              <a:t>that</a:t>
            </a:r>
            <a:r>
              <a:rPr lang="nl-NL" dirty="0" smtClean="0">
                <a:latin typeface="Times New Roman"/>
                <a:cs typeface="Times New Roman"/>
              </a:rPr>
              <a:t> </a:t>
            </a:r>
            <a:r>
              <a:rPr lang="nl-NL" dirty="0" err="1">
                <a:latin typeface="Times New Roman"/>
                <a:cs typeface="Times New Roman"/>
              </a:rPr>
              <a:t>becoming</a:t>
            </a:r>
            <a:r>
              <a:rPr lang="nl-NL" dirty="0">
                <a:latin typeface="Times New Roman"/>
                <a:cs typeface="Times New Roman"/>
              </a:rPr>
              <a:t> doctor is </a:t>
            </a:r>
            <a:r>
              <a:rPr lang="nl-NL" dirty="0" err="1">
                <a:latin typeface="Times New Roman"/>
                <a:cs typeface="Times New Roman"/>
              </a:rPr>
              <a:t>what</a:t>
            </a:r>
            <a:r>
              <a:rPr lang="nl-NL" dirty="0">
                <a:latin typeface="Times New Roman"/>
                <a:cs typeface="Times New Roman"/>
              </a:rPr>
              <a:t> </a:t>
            </a:r>
            <a:r>
              <a:rPr lang="nl-NL" dirty="0" err="1">
                <a:latin typeface="Times New Roman"/>
                <a:cs typeface="Times New Roman"/>
              </a:rPr>
              <a:t>she</a:t>
            </a:r>
            <a:r>
              <a:rPr lang="nl-NL" dirty="0">
                <a:latin typeface="Times New Roman"/>
                <a:cs typeface="Times New Roman"/>
              </a:rPr>
              <a:t> </a:t>
            </a:r>
            <a:r>
              <a:rPr lang="nl-NL" dirty="0" err="1">
                <a:latin typeface="Times New Roman"/>
                <a:cs typeface="Times New Roman"/>
              </a:rPr>
              <a:t>should</a:t>
            </a:r>
            <a:r>
              <a:rPr lang="nl-NL" dirty="0">
                <a:latin typeface="Times New Roman"/>
                <a:cs typeface="Times New Roman"/>
              </a:rPr>
              <a:t> do. </a:t>
            </a:r>
            <a:r>
              <a:rPr lang="nl-NL" dirty="0" err="1">
                <a:latin typeface="Times New Roman"/>
                <a:cs typeface="Times New Roman"/>
              </a:rPr>
              <a:t>That</a:t>
            </a:r>
            <a:r>
              <a:rPr lang="nl-NL" dirty="0">
                <a:latin typeface="Times New Roman"/>
                <a:cs typeface="Times New Roman"/>
              </a:rPr>
              <a:t> person later </a:t>
            </a:r>
            <a:r>
              <a:rPr lang="nl-NL" dirty="0" smtClean="0">
                <a:latin typeface="Times New Roman"/>
                <a:cs typeface="Times New Roman"/>
              </a:rPr>
              <a:t>had </a:t>
            </a:r>
            <a:r>
              <a:rPr lang="nl-NL" dirty="0" err="1" smtClean="0">
                <a:latin typeface="Times New Roman"/>
                <a:cs typeface="Times New Roman"/>
              </a:rPr>
              <a:t>to</a:t>
            </a:r>
            <a:r>
              <a:rPr lang="nl-NL" dirty="0" smtClean="0">
                <a:latin typeface="Times New Roman"/>
                <a:cs typeface="Times New Roman"/>
              </a:rPr>
              <a:t> </a:t>
            </a:r>
            <a:r>
              <a:rPr lang="nl-NL" dirty="0">
                <a:latin typeface="Times New Roman"/>
                <a:cs typeface="Times New Roman"/>
              </a:rPr>
              <a:t>switch her job </a:t>
            </a:r>
            <a:r>
              <a:rPr lang="nl-NL" dirty="0" err="1">
                <a:latin typeface="Times New Roman"/>
                <a:cs typeface="Times New Roman"/>
              </a:rPr>
              <a:t>to</a:t>
            </a:r>
            <a:r>
              <a:rPr lang="nl-NL" dirty="0">
                <a:latin typeface="Times New Roman"/>
                <a:cs typeface="Times New Roman"/>
              </a:rPr>
              <a:t> </a:t>
            </a:r>
            <a:r>
              <a:rPr lang="nl-NL" dirty="0" err="1">
                <a:latin typeface="Times New Roman"/>
                <a:cs typeface="Times New Roman"/>
              </a:rPr>
              <a:t>what</a:t>
            </a:r>
            <a:r>
              <a:rPr lang="nl-NL" dirty="0">
                <a:latin typeface="Times New Roman"/>
                <a:cs typeface="Times New Roman"/>
              </a:rPr>
              <a:t> </a:t>
            </a:r>
            <a:r>
              <a:rPr lang="nl-NL" dirty="0" err="1">
                <a:latin typeface="Times New Roman"/>
                <a:cs typeface="Times New Roman"/>
              </a:rPr>
              <a:t>she</a:t>
            </a:r>
            <a:r>
              <a:rPr lang="nl-NL" dirty="0">
                <a:latin typeface="Times New Roman"/>
                <a:cs typeface="Times New Roman"/>
              </a:rPr>
              <a:t> </a:t>
            </a:r>
            <a:r>
              <a:rPr lang="nl-NL" dirty="0" err="1">
                <a:latin typeface="Times New Roman"/>
                <a:cs typeface="Times New Roman"/>
              </a:rPr>
              <a:t>really</a:t>
            </a:r>
            <a:r>
              <a:rPr lang="nl-NL" dirty="0">
                <a:latin typeface="Times New Roman"/>
                <a:cs typeface="Times New Roman"/>
              </a:rPr>
              <a:t> </a:t>
            </a:r>
            <a:r>
              <a:rPr lang="nl-NL" dirty="0" err="1">
                <a:latin typeface="Times New Roman"/>
                <a:cs typeface="Times New Roman"/>
              </a:rPr>
              <a:t>wanted</a:t>
            </a:r>
            <a:r>
              <a:rPr lang="nl-NL" dirty="0">
                <a:latin typeface="Times New Roman"/>
                <a:cs typeface="Times New Roman"/>
              </a:rPr>
              <a:t> </a:t>
            </a:r>
            <a:r>
              <a:rPr lang="nl-NL" dirty="0" err="1">
                <a:latin typeface="Times New Roman"/>
                <a:cs typeface="Times New Roman"/>
              </a:rPr>
              <a:t>to</a:t>
            </a:r>
            <a:r>
              <a:rPr lang="nl-NL" dirty="0">
                <a:latin typeface="Times New Roman"/>
                <a:cs typeface="Times New Roman"/>
              </a:rPr>
              <a:t> do </a:t>
            </a:r>
            <a:r>
              <a:rPr lang="nl-NL" dirty="0" err="1">
                <a:latin typeface="Times New Roman"/>
                <a:cs typeface="Times New Roman"/>
              </a:rPr>
              <a:t>since</a:t>
            </a:r>
            <a:r>
              <a:rPr lang="nl-NL" dirty="0">
                <a:latin typeface="Times New Roman"/>
                <a:cs typeface="Times New Roman"/>
              </a:rPr>
              <a:t> </a:t>
            </a:r>
            <a:r>
              <a:rPr lang="nl-NL" dirty="0" err="1">
                <a:latin typeface="Times New Roman"/>
                <a:cs typeface="Times New Roman"/>
              </a:rPr>
              <a:t>she</a:t>
            </a:r>
            <a:r>
              <a:rPr lang="nl-NL" dirty="0">
                <a:latin typeface="Times New Roman"/>
                <a:cs typeface="Times New Roman"/>
              </a:rPr>
              <a:t> was </a:t>
            </a:r>
            <a:r>
              <a:rPr lang="nl-NL" dirty="0" smtClean="0">
                <a:latin typeface="Times New Roman"/>
                <a:cs typeface="Times New Roman"/>
              </a:rPr>
              <a:t>a </a:t>
            </a:r>
            <a:r>
              <a:rPr lang="nl-NL" dirty="0" err="1" smtClean="0">
                <a:latin typeface="Times New Roman"/>
                <a:cs typeface="Times New Roman"/>
              </a:rPr>
              <a:t>little</a:t>
            </a:r>
            <a:r>
              <a:rPr lang="nl-NL" dirty="0" smtClean="0">
                <a:latin typeface="Times New Roman"/>
                <a:cs typeface="Times New Roman"/>
              </a:rPr>
              <a:t> </a:t>
            </a:r>
            <a:r>
              <a:rPr lang="nl-NL" dirty="0">
                <a:latin typeface="Times New Roman"/>
                <a:cs typeface="Times New Roman"/>
              </a:rPr>
              <a:t>girl, </a:t>
            </a:r>
            <a:r>
              <a:rPr lang="nl-NL" dirty="0" err="1">
                <a:latin typeface="Times New Roman"/>
                <a:cs typeface="Times New Roman"/>
              </a:rPr>
              <a:t>which</a:t>
            </a:r>
            <a:r>
              <a:rPr lang="nl-NL" dirty="0">
                <a:latin typeface="Times New Roman"/>
                <a:cs typeface="Times New Roman"/>
              </a:rPr>
              <a:t> was teaching. </a:t>
            </a:r>
            <a:r>
              <a:rPr lang="nl-NL" b="1" dirty="0">
                <a:latin typeface="Times New Roman"/>
                <a:cs typeface="Times New Roman"/>
              </a:rPr>
              <a:t>&lt;/Support&gt;</a:t>
            </a:r>
            <a:r>
              <a:rPr lang="nl-NL" b="1" dirty="0"/>
              <a:t> </a:t>
            </a:r>
            <a:endParaRPr lang="nl-NL" b="1" dirty="0" smtClean="0"/>
          </a:p>
          <a:p>
            <a:pPr marL="0" indent="0">
              <a:buNone/>
            </a:pPr>
            <a:r>
              <a:rPr lang="nl-NL" b="1" dirty="0"/>
              <a:t>	</a:t>
            </a:r>
            <a:r>
              <a:rPr lang="nl-NL" b="1" dirty="0" smtClean="0"/>
              <a:t>										</a:t>
            </a:r>
            <a:r>
              <a:rPr lang="nl-NL" dirty="0" smtClean="0"/>
              <a:t>[</a:t>
            </a:r>
            <a:r>
              <a:rPr lang="nl-NL" dirty="0" err="1"/>
              <a:t>Burstein</a:t>
            </a:r>
            <a:r>
              <a:rPr lang="nl-NL" dirty="0"/>
              <a:t> et al 2003]</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30831419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6"/>
            <a:ext cx="9144000" cy="853029"/>
          </a:xfrm>
        </p:spPr>
        <p:txBody>
          <a:bodyPr>
            <a:normAutofit fontScale="90000"/>
          </a:bodyPr>
          <a:lstStyle/>
          <a:p>
            <a:r>
              <a:rPr lang="en-US" dirty="0" smtClean="0"/>
              <a:t>Exercise:  Annotating Functional Structure</a:t>
            </a:r>
            <a:endParaRPr lang="en-US" dirty="0"/>
          </a:p>
        </p:txBody>
      </p:sp>
      <p:sp>
        <p:nvSpPr>
          <p:cNvPr id="3" name="Content Placeholder 2"/>
          <p:cNvSpPr>
            <a:spLocks noGrp="1"/>
          </p:cNvSpPr>
          <p:nvPr>
            <p:ph idx="1"/>
          </p:nvPr>
        </p:nvSpPr>
        <p:spPr>
          <a:xfrm>
            <a:off x="80440" y="1115798"/>
            <a:ext cx="9063560" cy="5389064"/>
          </a:xfrm>
        </p:spPr>
        <p:txBody>
          <a:bodyPr>
            <a:normAutofit fontScale="25000" lnSpcReduction="20000"/>
          </a:bodyPr>
          <a:lstStyle/>
          <a:p>
            <a:pPr marL="0" indent="0">
              <a:buNone/>
            </a:pPr>
            <a:r>
              <a:rPr lang="en-US" sz="8000" i="1" dirty="0" smtClean="0"/>
              <a:t>Functions: </a:t>
            </a:r>
            <a:r>
              <a:rPr lang="en-US" sz="8000" b="1" dirty="0" smtClean="0"/>
              <a:t>Conclusion </a:t>
            </a:r>
            <a:r>
              <a:rPr lang="en-US" sz="8000" dirty="0" smtClean="0"/>
              <a:t>(summarize entire argument)</a:t>
            </a:r>
            <a:r>
              <a:rPr lang="en-US" sz="8000" b="1" dirty="0" smtClean="0"/>
              <a:t>, Introductory material </a:t>
            </a:r>
            <a:r>
              <a:rPr lang="en-US" sz="8000" dirty="0" smtClean="0"/>
              <a:t>(context in which thesis, main points, or conclusion are to be interpreted)</a:t>
            </a:r>
            <a:r>
              <a:rPr lang="en-US" sz="8000" b="1" dirty="0" smtClean="0"/>
              <a:t>, Irrelevant, Main Point </a:t>
            </a:r>
            <a:r>
              <a:rPr lang="en-US" sz="8000" dirty="0" smtClean="0"/>
              <a:t>(author’s main message in conjunction with thesis),</a:t>
            </a:r>
            <a:r>
              <a:rPr lang="en-US" sz="8000" b="1" dirty="0" smtClean="0"/>
              <a:t> Support (</a:t>
            </a:r>
            <a:r>
              <a:rPr lang="en-US" sz="8000" dirty="0" smtClean="0"/>
              <a:t>provide evidence supporting main points, thesis, conclusion</a:t>
            </a:r>
            <a:r>
              <a:rPr lang="en-US" sz="8000" b="1" dirty="0" smtClean="0"/>
              <a:t>), Thesis </a:t>
            </a:r>
            <a:r>
              <a:rPr lang="en-US" sz="8000" dirty="0" smtClean="0"/>
              <a:t>(writer’s position statement)</a:t>
            </a:r>
          </a:p>
          <a:p>
            <a:pPr lvl="1"/>
            <a:endParaRPr lang="en-US" sz="4000" dirty="0" smtClean="0"/>
          </a:p>
          <a:p>
            <a:pPr marL="0" indent="0">
              <a:buNone/>
            </a:pPr>
            <a:r>
              <a:rPr lang="en-US" sz="5600" b="1" dirty="0" smtClean="0">
                <a:latin typeface="Times New Roman"/>
                <a:cs typeface="Times New Roman"/>
              </a:rPr>
              <a:t> </a:t>
            </a:r>
            <a:r>
              <a:rPr lang="en-US" sz="6400" dirty="0" smtClean="0">
                <a:latin typeface="Times New Roman"/>
                <a:cs typeface="Times New Roman"/>
              </a:rPr>
              <a:t>“You can’t always do what you want to do,” my mother said. She scolded me for doing what I thought was best for me. It is very difficult to do something that I do not want to do. But now that I am mature enough to take responsibility for my actions, I understand that many times in our lives we have to do what we should do. However, making important decisions, like determining your goal for the future, should be something that you want to do and enjoy doing.</a:t>
            </a:r>
            <a:endParaRPr lang="en-US" sz="6400" b="1" dirty="0" smtClean="0">
              <a:latin typeface="Times New Roman"/>
              <a:cs typeface="Times New Roman"/>
            </a:endParaRPr>
          </a:p>
          <a:p>
            <a:pPr marL="0" indent="0">
              <a:buNone/>
            </a:pPr>
            <a:endParaRPr lang="en-US" sz="6400" b="1" dirty="0">
              <a:latin typeface="Times New Roman"/>
              <a:cs typeface="Times New Roman"/>
            </a:endParaRPr>
          </a:p>
          <a:p>
            <a:pPr marL="0" indent="0">
              <a:buNone/>
            </a:pPr>
            <a:r>
              <a:rPr lang="en-US" sz="6400" b="1" dirty="0" smtClean="0">
                <a:latin typeface="Times New Roman"/>
                <a:cs typeface="Times New Roman"/>
              </a:rPr>
              <a:t> </a:t>
            </a:r>
            <a:r>
              <a:rPr lang="en-US" sz="6400" dirty="0" smtClean="0">
                <a:latin typeface="Times New Roman"/>
                <a:cs typeface="Times New Roman"/>
              </a:rPr>
              <a:t>I’ve </a:t>
            </a:r>
            <a:r>
              <a:rPr lang="en-US" sz="6400" dirty="0">
                <a:latin typeface="Times New Roman"/>
                <a:cs typeface="Times New Roman"/>
              </a:rPr>
              <a:t>seen many successful people who are doctors, artists, teachers</a:t>
            </a:r>
            <a:r>
              <a:rPr lang="en-US" sz="6400" dirty="0" smtClean="0">
                <a:latin typeface="Times New Roman"/>
                <a:cs typeface="Times New Roman"/>
              </a:rPr>
              <a:t>, designers</a:t>
            </a:r>
            <a:r>
              <a:rPr lang="en-US" sz="6400" dirty="0">
                <a:latin typeface="Times New Roman"/>
                <a:cs typeface="Times New Roman"/>
              </a:rPr>
              <a:t>, etc. </a:t>
            </a:r>
            <a:r>
              <a:rPr lang="en-US" sz="6400" dirty="0" smtClean="0">
                <a:latin typeface="Times New Roman"/>
                <a:cs typeface="Times New Roman"/>
              </a:rPr>
              <a:t> In </a:t>
            </a:r>
            <a:r>
              <a:rPr lang="en-US" sz="6400" dirty="0">
                <a:latin typeface="Times New Roman"/>
                <a:cs typeface="Times New Roman"/>
              </a:rPr>
              <a:t>my opinion they were </a:t>
            </a:r>
            <a:r>
              <a:rPr lang="en-US" sz="6400" dirty="0" smtClean="0">
                <a:latin typeface="Times New Roman"/>
                <a:cs typeface="Times New Roman"/>
              </a:rPr>
              <a:t>considered successful </a:t>
            </a:r>
            <a:r>
              <a:rPr lang="en-US" sz="6400" dirty="0">
                <a:latin typeface="Times New Roman"/>
                <a:cs typeface="Times New Roman"/>
              </a:rPr>
              <a:t>people because they were able to find what they enjoy doing and worked hard </a:t>
            </a:r>
            <a:r>
              <a:rPr lang="en-US" sz="6400" dirty="0" smtClean="0">
                <a:latin typeface="Times New Roman"/>
                <a:cs typeface="Times New Roman"/>
              </a:rPr>
              <a:t>for it</a:t>
            </a:r>
            <a:r>
              <a:rPr lang="en-US" sz="6400" dirty="0">
                <a:latin typeface="Times New Roman"/>
                <a:cs typeface="Times New Roman"/>
              </a:rPr>
              <a:t>.</a:t>
            </a:r>
            <a:r>
              <a:rPr lang="en-US" sz="6400" b="1" dirty="0" smtClean="0">
                <a:latin typeface="Times New Roman"/>
                <a:cs typeface="Times New Roman"/>
              </a:rPr>
              <a:t> </a:t>
            </a:r>
            <a:r>
              <a:rPr lang="en-US" sz="6400" dirty="0" smtClean="0">
                <a:latin typeface="Times New Roman"/>
                <a:cs typeface="Times New Roman"/>
              </a:rPr>
              <a:t>It </a:t>
            </a:r>
            <a:r>
              <a:rPr lang="en-US" sz="6400" dirty="0">
                <a:latin typeface="Times New Roman"/>
                <a:cs typeface="Times New Roman"/>
              </a:rPr>
              <a:t>is easy to determine that he/she is successful, not </a:t>
            </a:r>
            <a:r>
              <a:rPr lang="en-US" sz="6400" dirty="0" smtClean="0">
                <a:latin typeface="Times New Roman"/>
                <a:cs typeface="Times New Roman"/>
              </a:rPr>
              <a:t>because it’s </a:t>
            </a:r>
            <a:r>
              <a:rPr lang="en-US" sz="6400" dirty="0">
                <a:latin typeface="Times New Roman"/>
                <a:cs typeface="Times New Roman"/>
              </a:rPr>
              <a:t>what others think, but because he/she have succeed in what he/she wanted to do</a:t>
            </a:r>
            <a:r>
              <a:rPr lang="en-US" sz="6400" dirty="0" smtClean="0">
                <a:latin typeface="Times New Roman"/>
                <a:cs typeface="Times New Roman"/>
              </a:rPr>
              <a:t>.</a:t>
            </a:r>
          </a:p>
          <a:p>
            <a:pPr marL="0" indent="0">
              <a:buNone/>
            </a:pPr>
            <a:endParaRPr lang="en-US" sz="6400" dirty="0">
              <a:latin typeface="Times New Roman"/>
              <a:cs typeface="Times New Roman"/>
            </a:endParaRPr>
          </a:p>
          <a:p>
            <a:pPr marL="0" indent="0">
              <a:buNone/>
            </a:pPr>
            <a:r>
              <a:rPr lang="en-US" sz="6400" b="1" dirty="0" smtClean="0">
                <a:latin typeface="Times New Roman"/>
                <a:cs typeface="Times New Roman"/>
              </a:rPr>
              <a:t>&lt;</a:t>
            </a:r>
            <a:r>
              <a:rPr lang="en-US" sz="6400" b="1" dirty="0">
                <a:latin typeface="Times New Roman"/>
                <a:cs typeface="Times New Roman"/>
              </a:rPr>
              <a:t>Introductory material</a:t>
            </a:r>
            <a:r>
              <a:rPr lang="en-US" sz="6400" b="1" dirty="0" smtClean="0">
                <a:latin typeface="Times New Roman"/>
                <a:cs typeface="Times New Roman"/>
              </a:rPr>
              <a:t>&gt;</a:t>
            </a:r>
            <a:r>
              <a:rPr lang="en-US" sz="6400" dirty="0" smtClean="0">
                <a:latin typeface="Times New Roman"/>
                <a:cs typeface="Times New Roman"/>
              </a:rPr>
              <a:t>In </a:t>
            </a:r>
            <a:r>
              <a:rPr lang="en-US" sz="6400" dirty="0">
                <a:latin typeface="Times New Roman"/>
                <a:cs typeface="Times New Roman"/>
              </a:rPr>
              <a:t>Korea, where I grew up, many parents seem to push their </a:t>
            </a:r>
            <a:r>
              <a:rPr lang="en-US" sz="6400" dirty="0" err="1" smtClean="0">
                <a:latin typeface="Times New Roman"/>
                <a:cs typeface="Times New Roman"/>
              </a:rPr>
              <a:t>childre</a:t>
            </a:r>
            <a:r>
              <a:rPr lang="en-US" sz="6400" dirty="0" smtClean="0">
                <a:latin typeface="Times New Roman"/>
                <a:cs typeface="Times New Roman"/>
              </a:rPr>
              <a:t> into </a:t>
            </a:r>
            <a:r>
              <a:rPr lang="en-US" sz="6400" dirty="0">
                <a:latin typeface="Times New Roman"/>
                <a:cs typeface="Times New Roman"/>
              </a:rPr>
              <a:t>being doctors, lawyers, engineer etc.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/Introductory material&gt; &lt;Main point</a:t>
            </a:r>
            <a:r>
              <a:rPr lang="en-US" sz="6400" b="1" dirty="0" smtClean="0">
                <a:latin typeface="Times New Roman"/>
                <a:cs typeface="Times New Roman"/>
              </a:rPr>
              <a:t>&gt; </a:t>
            </a:r>
            <a:r>
              <a:rPr lang="en-US" sz="6400" dirty="0" smtClean="0">
                <a:latin typeface="Times New Roman"/>
                <a:cs typeface="Times New Roman"/>
              </a:rPr>
              <a:t>Parents</a:t>
            </a:r>
            <a:r>
              <a:rPr lang="en-US" sz="6400" dirty="0">
                <a:latin typeface="Times New Roman"/>
                <a:cs typeface="Times New Roman"/>
              </a:rPr>
              <a:t> </a:t>
            </a:r>
            <a:r>
              <a:rPr lang="en-US" sz="6400" dirty="0" smtClean="0">
                <a:latin typeface="Times New Roman"/>
                <a:cs typeface="Times New Roman"/>
              </a:rPr>
              <a:t>believe </a:t>
            </a:r>
            <a:r>
              <a:rPr lang="en-US" sz="6400" dirty="0">
                <a:latin typeface="Times New Roman"/>
                <a:cs typeface="Times New Roman"/>
              </a:rPr>
              <a:t>that their kids should become what they believe is right for them, but most kids </a:t>
            </a:r>
            <a:r>
              <a:rPr lang="en-US" sz="6400" dirty="0" smtClean="0">
                <a:latin typeface="Times New Roman"/>
                <a:cs typeface="Times New Roman"/>
              </a:rPr>
              <a:t>have their </a:t>
            </a:r>
            <a:r>
              <a:rPr lang="en-US" sz="6400" dirty="0">
                <a:latin typeface="Times New Roman"/>
                <a:cs typeface="Times New Roman"/>
              </a:rPr>
              <a:t>own choice and often doesn’t choose the same career as their </a:t>
            </a:r>
            <a:r>
              <a:rPr lang="en-US" sz="6400" dirty="0" smtClean="0">
                <a:latin typeface="Times New Roman"/>
                <a:cs typeface="Times New Roman"/>
              </a:rPr>
              <a:t>parent’s  </a:t>
            </a:r>
            <a:r>
              <a:rPr lang="en-US" sz="6400" b="1" dirty="0">
                <a:latin typeface="Times New Roman"/>
                <a:cs typeface="Times New Roman"/>
              </a:rPr>
              <a:t>&lt;/Main point</a:t>
            </a:r>
            <a:r>
              <a:rPr lang="en-US" sz="6400" b="1" dirty="0" smtClean="0">
                <a:latin typeface="Times New Roman"/>
                <a:cs typeface="Times New Roman"/>
              </a:rPr>
              <a:t>&gt;</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Support</a:t>
            </a:r>
            <a:r>
              <a:rPr lang="en-US" sz="6400" b="1" dirty="0" smtClean="0">
                <a:latin typeface="Times New Roman"/>
                <a:cs typeface="Times New Roman"/>
              </a:rPr>
              <a:t>&gt;</a:t>
            </a:r>
            <a:r>
              <a:rPr lang="en-US" sz="6400" dirty="0" smtClean="0">
                <a:latin typeface="Times New Roman"/>
                <a:cs typeface="Times New Roman"/>
              </a:rPr>
              <a:t> I’ve </a:t>
            </a:r>
            <a:r>
              <a:rPr lang="en-US" sz="6400" dirty="0">
                <a:latin typeface="Times New Roman"/>
                <a:cs typeface="Times New Roman"/>
              </a:rPr>
              <a:t>seen a doctor who wasn’t happy at all with her job because she thought </a:t>
            </a:r>
            <a:r>
              <a:rPr lang="en-US" sz="6400" dirty="0" smtClean="0">
                <a:latin typeface="Times New Roman"/>
                <a:cs typeface="Times New Roman"/>
              </a:rPr>
              <a:t>that becoming </a:t>
            </a:r>
            <a:r>
              <a:rPr lang="en-US" sz="6400" dirty="0">
                <a:latin typeface="Times New Roman"/>
                <a:cs typeface="Times New Roman"/>
              </a:rPr>
              <a:t>doctor is what she should do. That person later had to switch her job to what </a:t>
            </a:r>
            <a:r>
              <a:rPr lang="en-US" sz="6400" dirty="0" smtClean="0">
                <a:latin typeface="Times New Roman"/>
                <a:cs typeface="Times New Roman"/>
              </a:rPr>
              <a:t>she really </a:t>
            </a:r>
            <a:r>
              <a:rPr lang="en-US" sz="6400" dirty="0">
                <a:latin typeface="Times New Roman"/>
                <a:cs typeface="Times New Roman"/>
              </a:rPr>
              <a:t>wanted to do since she was a little girl, which was teaching.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/Support&gt; </a:t>
            </a:r>
            <a:endParaRPr lang="en-US" sz="6400" b="1" dirty="0" smtClean="0">
              <a:latin typeface="Times New Roman"/>
              <a:cs typeface="Times New Roman"/>
            </a:endParaRPr>
          </a:p>
          <a:p>
            <a:pPr marL="0" indent="0">
              <a:buNone/>
            </a:pPr>
            <a:endParaRPr lang="en-US" sz="6400" dirty="0">
              <a:latin typeface="Times New Roman"/>
              <a:cs typeface="Times New Roman"/>
            </a:endParaRPr>
          </a:p>
          <a:p>
            <a:pPr marL="0" indent="0">
              <a:buNone/>
            </a:pPr>
            <a:r>
              <a:rPr lang="en-US" sz="6400" dirty="0" smtClean="0">
                <a:latin typeface="Times New Roman"/>
                <a:cs typeface="Times New Roman"/>
              </a:rPr>
              <a:t>Parents </a:t>
            </a:r>
            <a:r>
              <a:rPr lang="en-US" sz="6400" dirty="0">
                <a:latin typeface="Times New Roman"/>
                <a:cs typeface="Times New Roman"/>
              </a:rPr>
              <a:t>might know what’s best for their own children on a daily basis, </a:t>
            </a:r>
            <a:r>
              <a:rPr lang="en-US" sz="6400" dirty="0" smtClean="0">
                <a:latin typeface="Times New Roman"/>
                <a:cs typeface="Times New Roman"/>
              </a:rPr>
              <a:t>but deciding </a:t>
            </a:r>
            <a:r>
              <a:rPr lang="en-US" sz="6400" dirty="0">
                <a:latin typeface="Times New Roman"/>
                <a:cs typeface="Times New Roman"/>
              </a:rPr>
              <a:t>a long term goal for them should be one’s own decision of what he/she likes to </a:t>
            </a:r>
            <a:r>
              <a:rPr lang="en-US" sz="6400" dirty="0" smtClean="0">
                <a:latin typeface="Times New Roman"/>
                <a:cs typeface="Times New Roman"/>
              </a:rPr>
              <a:t>do and </a:t>
            </a:r>
            <a:r>
              <a:rPr lang="en-US" sz="6400" dirty="0">
                <a:latin typeface="Times New Roman"/>
                <a:cs typeface="Times New Roman"/>
              </a:rPr>
              <a:t>wants to do</a:t>
            </a:r>
            <a:r>
              <a:rPr lang="en-US" sz="6400" b="1" dirty="0">
                <a:latin typeface="Times New Roman"/>
                <a:cs typeface="Times New Roman"/>
              </a:rPr>
              <a:t>. </a:t>
            </a:r>
            <a:endParaRPr lang="en-US" sz="3600" b="1" dirty="0">
              <a:latin typeface="Times New Roman"/>
              <a:cs typeface="Times New Roman"/>
            </a:endParaRPr>
          </a:p>
        </p:txBody>
      </p:sp>
    </p:spTree>
    <p:extLst>
      <p:ext uri="{BB962C8B-B14F-4D97-AF65-F5344CB8AC3E}">
        <p14:creationId xmlns:p14="http://schemas.microsoft.com/office/powerpoint/2010/main" val="10776578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6"/>
            <a:ext cx="9144000" cy="853029"/>
          </a:xfrm>
        </p:spPr>
        <p:txBody>
          <a:bodyPr>
            <a:normAutofit fontScale="90000"/>
          </a:bodyPr>
          <a:lstStyle/>
          <a:p>
            <a:r>
              <a:rPr lang="en-US" dirty="0" smtClean="0"/>
              <a:t>Answer:  Annotating Functional Structure</a:t>
            </a:r>
            <a:endParaRPr lang="en-US" dirty="0"/>
          </a:p>
        </p:txBody>
      </p:sp>
      <p:sp>
        <p:nvSpPr>
          <p:cNvPr id="3" name="Content Placeholder 2"/>
          <p:cNvSpPr>
            <a:spLocks noGrp="1"/>
          </p:cNvSpPr>
          <p:nvPr>
            <p:ph idx="1"/>
          </p:nvPr>
        </p:nvSpPr>
        <p:spPr>
          <a:xfrm>
            <a:off x="80440" y="1115798"/>
            <a:ext cx="9063560" cy="5389064"/>
          </a:xfrm>
        </p:spPr>
        <p:txBody>
          <a:bodyPr>
            <a:normAutofit fontScale="25000" lnSpcReduction="20000"/>
          </a:bodyPr>
          <a:lstStyle/>
          <a:p>
            <a:pPr marL="0" indent="0">
              <a:buNone/>
            </a:pPr>
            <a:r>
              <a:rPr lang="en-US" sz="8000" i="1" dirty="0" smtClean="0"/>
              <a:t>Functions: </a:t>
            </a:r>
            <a:r>
              <a:rPr lang="en-US" sz="8000" b="1" dirty="0" smtClean="0"/>
              <a:t>Conclusion, Introductory material, Irrelevant, Main Point, Support, Thesis</a:t>
            </a:r>
          </a:p>
          <a:p>
            <a:pPr lvl="1"/>
            <a:endParaRPr lang="en-US" sz="4000" dirty="0" smtClean="0"/>
          </a:p>
          <a:p>
            <a:pPr marL="0" indent="0">
              <a:buNone/>
            </a:pPr>
            <a:r>
              <a:rPr lang="en-US" sz="6400" dirty="0" smtClean="0">
                <a:latin typeface="Times New Roman"/>
                <a:cs typeface="Times New Roman"/>
              </a:rPr>
              <a:t>&lt;</a:t>
            </a:r>
            <a:r>
              <a:rPr lang="en-US" sz="6400" b="1" dirty="0">
                <a:latin typeface="Times New Roman"/>
                <a:cs typeface="Times New Roman"/>
              </a:rPr>
              <a:t>Introductory material</a:t>
            </a:r>
            <a:r>
              <a:rPr lang="en-US" sz="6400" b="1" dirty="0" smtClean="0">
                <a:latin typeface="Times New Roman"/>
                <a:cs typeface="Times New Roman"/>
              </a:rPr>
              <a:t>&gt; </a:t>
            </a:r>
            <a:r>
              <a:rPr lang="en-US" sz="6400" dirty="0" smtClean="0">
                <a:latin typeface="Times New Roman"/>
                <a:cs typeface="Times New Roman"/>
              </a:rPr>
              <a:t>“</a:t>
            </a:r>
            <a:r>
              <a:rPr lang="en-US" sz="6400" dirty="0">
                <a:latin typeface="Times New Roman"/>
                <a:cs typeface="Times New Roman"/>
              </a:rPr>
              <a:t>You can’t always do what you want to do,” my mother said. </a:t>
            </a:r>
            <a:r>
              <a:rPr lang="en-US" sz="6400" dirty="0" smtClean="0">
                <a:latin typeface="Times New Roman"/>
                <a:cs typeface="Times New Roman"/>
              </a:rPr>
              <a:t>She scolded </a:t>
            </a:r>
            <a:r>
              <a:rPr lang="en-US" sz="6400" dirty="0">
                <a:latin typeface="Times New Roman"/>
                <a:cs typeface="Times New Roman"/>
              </a:rPr>
              <a:t>me for doing what I thought was best for me. It is very difficult to do something that </a:t>
            </a:r>
            <a:r>
              <a:rPr lang="en-US" sz="6400" dirty="0" smtClean="0">
                <a:latin typeface="Times New Roman"/>
                <a:cs typeface="Times New Roman"/>
              </a:rPr>
              <a:t>I do </a:t>
            </a:r>
            <a:r>
              <a:rPr lang="en-US" sz="6400" dirty="0">
                <a:latin typeface="Times New Roman"/>
                <a:cs typeface="Times New Roman"/>
              </a:rPr>
              <a:t>not want to do.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/Introductory material&gt; &lt;Thesis&gt; </a:t>
            </a:r>
            <a:r>
              <a:rPr lang="en-US" sz="6400" dirty="0" smtClean="0">
                <a:latin typeface="Times New Roman"/>
                <a:cs typeface="Times New Roman"/>
              </a:rPr>
              <a:t>But </a:t>
            </a:r>
            <a:r>
              <a:rPr lang="en-US" sz="6400" dirty="0">
                <a:latin typeface="Times New Roman"/>
                <a:cs typeface="Times New Roman"/>
              </a:rPr>
              <a:t>now that I am mature enough </a:t>
            </a:r>
            <a:r>
              <a:rPr lang="en-US" sz="6400" dirty="0" smtClean="0">
                <a:latin typeface="Times New Roman"/>
                <a:cs typeface="Times New Roman"/>
              </a:rPr>
              <a:t>to take </a:t>
            </a:r>
            <a:r>
              <a:rPr lang="en-US" sz="6400" dirty="0">
                <a:latin typeface="Times New Roman"/>
                <a:cs typeface="Times New Roman"/>
              </a:rPr>
              <a:t>responsibility for my actions, I understand that many times in our lives we have to </a:t>
            </a:r>
            <a:r>
              <a:rPr lang="en-US" sz="6400" dirty="0" smtClean="0">
                <a:latin typeface="Times New Roman"/>
                <a:cs typeface="Times New Roman"/>
              </a:rPr>
              <a:t>do what </a:t>
            </a:r>
            <a:r>
              <a:rPr lang="en-US" sz="6400" dirty="0">
                <a:latin typeface="Times New Roman"/>
                <a:cs typeface="Times New Roman"/>
              </a:rPr>
              <a:t>we should do. However, making important decisions, like determining your goal for </a:t>
            </a:r>
            <a:r>
              <a:rPr lang="en-US" sz="6400" dirty="0" smtClean="0">
                <a:latin typeface="Times New Roman"/>
                <a:cs typeface="Times New Roman"/>
              </a:rPr>
              <a:t>the future</a:t>
            </a:r>
            <a:r>
              <a:rPr lang="en-US" sz="6400" dirty="0">
                <a:latin typeface="Times New Roman"/>
                <a:cs typeface="Times New Roman"/>
              </a:rPr>
              <a:t>, should be something that you want to do and enjoy </a:t>
            </a:r>
            <a:r>
              <a:rPr lang="en-US" sz="6400" dirty="0" smtClean="0">
                <a:latin typeface="Times New Roman"/>
                <a:cs typeface="Times New Roman"/>
              </a:rPr>
              <a:t>doing  </a:t>
            </a:r>
            <a:r>
              <a:rPr lang="en-US" sz="6400" b="1" dirty="0">
                <a:latin typeface="Times New Roman"/>
                <a:cs typeface="Times New Roman"/>
              </a:rPr>
              <a:t>&lt;/Thesis&gt; </a:t>
            </a:r>
          </a:p>
          <a:p>
            <a:pPr marL="0" indent="0">
              <a:buNone/>
            </a:pPr>
            <a:endParaRPr lang="en-US" sz="6400" b="1" dirty="0">
              <a:latin typeface="Times New Roman"/>
              <a:cs typeface="Times New Roman"/>
            </a:endParaRPr>
          </a:p>
          <a:p>
            <a:pPr marL="0" indent="0">
              <a:buNone/>
            </a:pPr>
            <a:r>
              <a:rPr lang="en-US" sz="6400" b="1" dirty="0" smtClean="0">
                <a:latin typeface="Times New Roman"/>
                <a:cs typeface="Times New Roman"/>
              </a:rPr>
              <a:t> &lt;</a:t>
            </a:r>
            <a:r>
              <a:rPr lang="en-US" sz="6400" b="1" dirty="0">
                <a:latin typeface="Times New Roman"/>
                <a:cs typeface="Times New Roman"/>
              </a:rPr>
              <a:t>Introductory material</a:t>
            </a:r>
            <a:r>
              <a:rPr lang="en-US" sz="6400" b="1" dirty="0" smtClean="0">
                <a:latin typeface="Times New Roman"/>
                <a:cs typeface="Times New Roman"/>
              </a:rPr>
              <a:t>&gt; </a:t>
            </a:r>
            <a:r>
              <a:rPr lang="en-US" sz="6400" dirty="0" smtClean="0">
                <a:latin typeface="Times New Roman"/>
                <a:cs typeface="Times New Roman"/>
              </a:rPr>
              <a:t>I’ve </a:t>
            </a:r>
            <a:r>
              <a:rPr lang="en-US" sz="6400" dirty="0">
                <a:latin typeface="Times New Roman"/>
                <a:cs typeface="Times New Roman"/>
              </a:rPr>
              <a:t>seen many successful people who are doctors, artists, teachers</a:t>
            </a:r>
            <a:r>
              <a:rPr lang="en-US" sz="6400" dirty="0" smtClean="0">
                <a:latin typeface="Times New Roman"/>
                <a:cs typeface="Times New Roman"/>
              </a:rPr>
              <a:t>, designers</a:t>
            </a:r>
            <a:r>
              <a:rPr lang="en-US" sz="6400" dirty="0">
                <a:latin typeface="Times New Roman"/>
                <a:cs typeface="Times New Roman"/>
              </a:rPr>
              <a:t>, etc. </a:t>
            </a:r>
            <a:r>
              <a:rPr lang="en-US" sz="6400" dirty="0" smtClean="0">
                <a:latin typeface="Times New Roman"/>
                <a:cs typeface="Times New Roman"/>
              </a:rPr>
              <a:t> </a:t>
            </a:r>
            <a:r>
              <a:rPr lang="en-US" sz="6400" b="1" dirty="0" smtClean="0">
                <a:latin typeface="Times New Roman"/>
                <a:cs typeface="Times New Roman"/>
              </a:rPr>
              <a:t>&lt;/Introductory </a:t>
            </a:r>
            <a:r>
              <a:rPr lang="en-US" sz="6400" b="1" dirty="0">
                <a:latin typeface="Times New Roman"/>
                <a:cs typeface="Times New Roman"/>
              </a:rPr>
              <a:t>material&gt; &lt;Main point</a:t>
            </a:r>
            <a:r>
              <a:rPr lang="en-US" sz="6400" b="1" dirty="0" smtClean="0">
                <a:latin typeface="Times New Roman"/>
                <a:cs typeface="Times New Roman"/>
              </a:rPr>
              <a:t>&gt; </a:t>
            </a:r>
            <a:r>
              <a:rPr lang="en-US" sz="6400" dirty="0" smtClean="0">
                <a:latin typeface="Times New Roman"/>
                <a:cs typeface="Times New Roman"/>
              </a:rPr>
              <a:t>In </a:t>
            </a:r>
            <a:r>
              <a:rPr lang="en-US" sz="6400" dirty="0">
                <a:latin typeface="Times New Roman"/>
                <a:cs typeface="Times New Roman"/>
              </a:rPr>
              <a:t>my opinion they were </a:t>
            </a:r>
            <a:r>
              <a:rPr lang="en-US" sz="6400" dirty="0" smtClean="0">
                <a:latin typeface="Times New Roman"/>
                <a:cs typeface="Times New Roman"/>
              </a:rPr>
              <a:t>considered successful </a:t>
            </a:r>
            <a:r>
              <a:rPr lang="en-US" sz="6400" dirty="0">
                <a:latin typeface="Times New Roman"/>
                <a:cs typeface="Times New Roman"/>
              </a:rPr>
              <a:t>people because they were able to find what they enjoy doing and worked hard </a:t>
            </a:r>
            <a:r>
              <a:rPr lang="en-US" sz="6400" dirty="0" smtClean="0">
                <a:latin typeface="Times New Roman"/>
                <a:cs typeface="Times New Roman"/>
              </a:rPr>
              <a:t>for it</a:t>
            </a:r>
            <a:r>
              <a:rPr lang="en-US" sz="6400" dirty="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/Main point&gt; &lt;Irrelevant</a:t>
            </a:r>
            <a:r>
              <a:rPr lang="en-US" sz="6400" b="1" dirty="0" smtClean="0">
                <a:latin typeface="Times New Roman"/>
                <a:cs typeface="Times New Roman"/>
              </a:rPr>
              <a:t>&gt; </a:t>
            </a:r>
            <a:r>
              <a:rPr lang="en-US" sz="6400" dirty="0" smtClean="0">
                <a:latin typeface="Times New Roman"/>
                <a:cs typeface="Times New Roman"/>
              </a:rPr>
              <a:t>It </a:t>
            </a:r>
            <a:r>
              <a:rPr lang="en-US" sz="6400" dirty="0">
                <a:latin typeface="Times New Roman"/>
                <a:cs typeface="Times New Roman"/>
              </a:rPr>
              <a:t>is easy to determine that he/she is successful, not </a:t>
            </a:r>
            <a:r>
              <a:rPr lang="en-US" sz="6400" dirty="0" smtClean="0">
                <a:latin typeface="Times New Roman"/>
                <a:cs typeface="Times New Roman"/>
              </a:rPr>
              <a:t>because it’s </a:t>
            </a:r>
            <a:r>
              <a:rPr lang="en-US" sz="6400" dirty="0">
                <a:latin typeface="Times New Roman"/>
                <a:cs typeface="Times New Roman"/>
              </a:rPr>
              <a:t>what others think, but because he/she have succeed in what he/she wanted to do</a:t>
            </a:r>
            <a:r>
              <a:rPr lang="en-US" sz="6400" dirty="0" smtClean="0">
                <a:latin typeface="Times New Roman"/>
                <a:cs typeface="Times New Roman"/>
              </a:rPr>
              <a:t>.</a:t>
            </a:r>
            <a:r>
              <a:rPr lang="en-US" sz="6400" b="1" dirty="0" smtClean="0">
                <a:latin typeface="Times New Roman"/>
                <a:cs typeface="Times New Roman"/>
              </a:rPr>
              <a:t>&lt;Irrelevant&gt;</a:t>
            </a:r>
          </a:p>
          <a:p>
            <a:pPr marL="0" indent="0">
              <a:buNone/>
            </a:pPr>
            <a:endParaRPr lang="en-US" sz="6400" dirty="0">
              <a:latin typeface="Times New Roman"/>
              <a:cs typeface="Times New Roman"/>
            </a:endParaRPr>
          </a:p>
          <a:p>
            <a:pPr marL="0" indent="0">
              <a:buNone/>
            </a:pPr>
            <a:r>
              <a:rPr lang="en-US" sz="6400" b="1" dirty="0" smtClean="0">
                <a:latin typeface="Times New Roman"/>
                <a:cs typeface="Times New Roman"/>
              </a:rPr>
              <a:t>&lt;</a:t>
            </a:r>
            <a:r>
              <a:rPr lang="en-US" sz="6400" b="1" dirty="0">
                <a:latin typeface="Times New Roman"/>
                <a:cs typeface="Times New Roman"/>
              </a:rPr>
              <a:t>Introductory material</a:t>
            </a:r>
            <a:r>
              <a:rPr lang="en-US" sz="6400" b="1" dirty="0" smtClean="0">
                <a:latin typeface="Times New Roman"/>
                <a:cs typeface="Times New Roman"/>
              </a:rPr>
              <a:t>&gt;</a:t>
            </a:r>
            <a:r>
              <a:rPr lang="en-US" sz="6400" dirty="0" smtClean="0">
                <a:latin typeface="Times New Roman"/>
                <a:cs typeface="Times New Roman"/>
              </a:rPr>
              <a:t>In </a:t>
            </a:r>
            <a:r>
              <a:rPr lang="en-US" sz="6400" dirty="0">
                <a:latin typeface="Times New Roman"/>
                <a:cs typeface="Times New Roman"/>
              </a:rPr>
              <a:t>Korea, where I grew up, many parents seem to push their </a:t>
            </a:r>
            <a:r>
              <a:rPr lang="en-US" sz="6400" dirty="0" err="1" smtClean="0">
                <a:latin typeface="Times New Roman"/>
                <a:cs typeface="Times New Roman"/>
              </a:rPr>
              <a:t>childre</a:t>
            </a:r>
            <a:r>
              <a:rPr lang="en-US" sz="6400" dirty="0" smtClean="0">
                <a:latin typeface="Times New Roman"/>
                <a:cs typeface="Times New Roman"/>
              </a:rPr>
              <a:t> into </a:t>
            </a:r>
            <a:r>
              <a:rPr lang="en-US" sz="6400" dirty="0">
                <a:latin typeface="Times New Roman"/>
                <a:cs typeface="Times New Roman"/>
              </a:rPr>
              <a:t>being doctors, lawyers, engineer etc.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/Introductory material&gt; &lt;Main point</a:t>
            </a:r>
            <a:r>
              <a:rPr lang="en-US" sz="6400" b="1" dirty="0" smtClean="0">
                <a:latin typeface="Times New Roman"/>
                <a:cs typeface="Times New Roman"/>
              </a:rPr>
              <a:t>&gt; </a:t>
            </a:r>
            <a:r>
              <a:rPr lang="en-US" sz="6400" dirty="0" smtClean="0">
                <a:latin typeface="Times New Roman"/>
                <a:cs typeface="Times New Roman"/>
              </a:rPr>
              <a:t>Parents</a:t>
            </a:r>
            <a:r>
              <a:rPr lang="en-US" sz="6400" dirty="0">
                <a:latin typeface="Times New Roman"/>
                <a:cs typeface="Times New Roman"/>
              </a:rPr>
              <a:t> </a:t>
            </a:r>
            <a:r>
              <a:rPr lang="en-US" sz="6400" dirty="0" smtClean="0">
                <a:latin typeface="Times New Roman"/>
                <a:cs typeface="Times New Roman"/>
              </a:rPr>
              <a:t>believe </a:t>
            </a:r>
            <a:r>
              <a:rPr lang="en-US" sz="6400" dirty="0">
                <a:latin typeface="Times New Roman"/>
                <a:cs typeface="Times New Roman"/>
              </a:rPr>
              <a:t>that their kids should become what they believe is right for them, but most kids </a:t>
            </a:r>
            <a:r>
              <a:rPr lang="en-US" sz="6400" dirty="0" smtClean="0">
                <a:latin typeface="Times New Roman"/>
                <a:cs typeface="Times New Roman"/>
              </a:rPr>
              <a:t>have their </a:t>
            </a:r>
            <a:r>
              <a:rPr lang="en-US" sz="6400" dirty="0">
                <a:latin typeface="Times New Roman"/>
                <a:cs typeface="Times New Roman"/>
              </a:rPr>
              <a:t>own choice and often doesn’t choose the same career as their </a:t>
            </a:r>
            <a:r>
              <a:rPr lang="en-US" sz="6400" dirty="0" smtClean="0">
                <a:latin typeface="Times New Roman"/>
                <a:cs typeface="Times New Roman"/>
              </a:rPr>
              <a:t>parent’s  </a:t>
            </a:r>
            <a:r>
              <a:rPr lang="en-US" sz="6400" b="1" dirty="0">
                <a:latin typeface="Times New Roman"/>
                <a:cs typeface="Times New Roman"/>
              </a:rPr>
              <a:t>&lt;/Main point</a:t>
            </a:r>
            <a:r>
              <a:rPr lang="en-US" sz="6400" b="1" dirty="0" smtClean="0">
                <a:latin typeface="Times New Roman"/>
                <a:cs typeface="Times New Roman"/>
              </a:rPr>
              <a:t>&gt;</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Support</a:t>
            </a:r>
            <a:r>
              <a:rPr lang="en-US" sz="6400" b="1" dirty="0" smtClean="0">
                <a:latin typeface="Times New Roman"/>
                <a:cs typeface="Times New Roman"/>
              </a:rPr>
              <a:t>&gt;</a:t>
            </a:r>
            <a:r>
              <a:rPr lang="en-US" sz="6400" dirty="0" smtClean="0">
                <a:latin typeface="Times New Roman"/>
                <a:cs typeface="Times New Roman"/>
              </a:rPr>
              <a:t> I’ve </a:t>
            </a:r>
            <a:r>
              <a:rPr lang="en-US" sz="6400" dirty="0">
                <a:latin typeface="Times New Roman"/>
                <a:cs typeface="Times New Roman"/>
              </a:rPr>
              <a:t>seen a doctor who wasn’t happy at all with her job because she thought </a:t>
            </a:r>
            <a:r>
              <a:rPr lang="en-US" sz="6400" dirty="0" smtClean="0">
                <a:latin typeface="Times New Roman"/>
                <a:cs typeface="Times New Roman"/>
              </a:rPr>
              <a:t>that becoming </a:t>
            </a:r>
            <a:r>
              <a:rPr lang="en-US" sz="6400" dirty="0">
                <a:latin typeface="Times New Roman"/>
                <a:cs typeface="Times New Roman"/>
              </a:rPr>
              <a:t>doctor is what she should do. That person later had to switch her job to what </a:t>
            </a:r>
            <a:r>
              <a:rPr lang="en-US" sz="6400" dirty="0" smtClean="0">
                <a:latin typeface="Times New Roman"/>
                <a:cs typeface="Times New Roman"/>
              </a:rPr>
              <a:t>she really </a:t>
            </a:r>
            <a:r>
              <a:rPr lang="en-US" sz="6400" dirty="0">
                <a:latin typeface="Times New Roman"/>
                <a:cs typeface="Times New Roman"/>
              </a:rPr>
              <a:t>wanted to do since she was a little girl, which was teaching.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/Support&gt; </a:t>
            </a:r>
            <a:endParaRPr lang="en-US" sz="6400" b="1" dirty="0" smtClean="0">
              <a:latin typeface="Times New Roman"/>
              <a:cs typeface="Times New Roman"/>
            </a:endParaRPr>
          </a:p>
          <a:p>
            <a:pPr marL="0" indent="0">
              <a:buNone/>
            </a:pPr>
            <a:endParaRPr lang="en-US" sz="6400" dirty="0" smtClean="0">
              <a:latin typeface="Times New Roman"/>
              <a:cs typeface="Times New Roman"/>
            </a:endParaRPr>
          </a:p>
          <a:p>
            <a:pPr marL="0" indent="0">
              <a:buNone/>
            </a:pPr>
            <a:r>
              <a:rPr lang="en-US" sz="6400" b="1" dirty="0" smtClean="0">
                <a:latin typeface="Times New Roman"/>
                <a:cs typeface="Times New Roman"/>
              </a:rPr>
              <a:t>&lt;</a:t>
            </a:r>
            <a:r>
              <a:rPr lang="en-US" sz="6400" b="1" dirty="0">
                <a:latin typeface="Times New Roman"/>
                <a:cs typeface="Times New Roman"/>
              </a:rPr>
              <a:t>Conclusion</a:t>
            </a:r>
            <a:r>
              <a:rPr lang="en-US" sz="6400" b="1" dirty="0" smtClean="0">
                <a:latin typeface="Times New Roman"/>
                <a:cs typeface="Times New Roman"/>
              </a:rPr>
              <a:t>&gt;</a:t>
            </a:r>
            <a:r>
              <a:rPr lang="en-US" sz="6400" dirty="0" smtClean="0">
                <a:latin typeface="Times New Roman"/>
                <a:cs typeface="Times New Roman"/>
              </a:rPr>
              <a:t>Parents </a:t>
            </a:r>
            <a:r>
              <a:rPr lang="en-US" sz="6400" dirty="0">
                <a:latin typeface="Times New Roman"/>
                <a:cs typeface="Times New Roman"/>
              </a:rPr>
              <a:t>might know what’s best for their own children on a daily basis, </a:t>
            </a:r>
            <a:r>
              <a:rPr lang="en-US" sz="6400" dirty="0" smtClean="0">
                <a:latin typeface="Times New Roman"/>
                <a:cs typeface="Times New Roman"/>
              </a:rPr>
              <a:t>but deciding </a:t>
            </a:r>
            <a:r>
              <a:rPr lang="en-US" sz="6400" dirty="0">
                <a:latin typeface="Times New Roman"/>
                <a:cs typeface="Times New Roman"/>
              </a:rPr>
              <a:t>a long term goal for them should be one’s own decision of what he/she likes to </a:t>
            </a:r>
            <a:r>
              <a:rPr lang="en-US" sz="6400" dirty="0" smtClean="0">
                <a:latin typeface="Times New Roman"/>
                <a:cs typeface="Times New Roman"/>
              </a:rPr>
              <a:t>do and </a:t>
            </a:r>
            <a:r>
              <a:rPr lang="en-US" sz="6400" dirty="0">
                <a:latin typeface="Times New Roman"/>
                <a:cs typeface="Times New Roman"/>
              </a:rPr>
              <a:t>wants to do</a:t>
            </a:r>
            <a:r>
              <a:rPr lang="en-US" sz="6400" b="1" dirty="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a:t>
            </a:r>
            <a:r>
              <a:rPr lang="en-US" sz="6400" b="1" dirty="0" smtClean="0">
                <a:latin typeface="Times New Roman"/>
                <a:cs typeface="Times New Roman"/>
              </a:rPr>
              <a:t>Conclusion&gt;</a:t>
            </a:r>
            <a:endParaRPr lang="en-US" sz="3600" b="1" dirty="0">
              <a:latin typeface="Times New Roman"/>
              <a:cs typeface="Times New Roman"/>
            </a:endParaRPr>
          </a:p>
        </p:txBody>
      </p:sp>
    </p:spTree>
    <p:extLst>
      <p:ext uri="{BB962C8B-B14F-4D97-AF65-F5344CB8AC3E}">
        <p14:creationId xmlns:p14="http://schemas.microsoft.com/office/powerpoint/2010/main" val="12084522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Structure</a:t>
            </a:r>
            <a:endParaRPr lang="en-US" dirty="0"/>
          </a:p>
        </p:txBody>
      </p:sp>
      <p:sp>
        <p:nvSpPr>
          <p:cNvPr id="3" name="Content Placeholder 2"/>
          <p:cNvSpPr>
            <a:spLocks noGrp="1"/>
          </p:cNvSpPr>
          <p:nvPr>
            <p:ph idx="1"/>
          </p:nvPr>
        </p:nvSpPr>
        <p:spPr/>
        <p:txBody>
          <a:bodyPr/>
          <a:lstStyle/>
          <a:p>
            <a:r>
              <a:rPr lang="en-US" dirty="0" smtClean="0"/>
              <a:t>Another type of (typically) linear structure</a:t>
            </a:r>
          </a:p>
          <a:p>
            <a:r>
              <a:rPr lang="en-US" dirty="0" smtClean="0"/>
              <a:t>Will not be covered by this tutorial</a:t>
            </a:r>
            <a:endParaRPr lang="en-US" dirty="0"/>
          </a:p>
        </p:txBody>
      </p:sp>
    </p:spTree>
    <p:extLst>
      <p:ext uri="{BB962C8B-B14F-4D97-AF65-F5344CB8AC3E}">
        <p14:creationId xmlns:p14="http://schemas.microsoft.com/office/powerpoint/2010/main" val="32913890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dirty="0" smtClean="0"/>
              <a:t>Computational Discourse </a:t>
            </a:r>
          </a:p>
          <a:p>
            <a:pPr lvl="2"/>
            <a:r>
              <a:rPr lang="en-US" dirty="0" smtClean="0"/>
              <a:t>Functional structures </a:t>
            </a:r>
          </a:p>
          <a:p>
            <a:pPr lvl="2"/>
            <a:r>
              <a:rPr lang="en-US" b="1"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val="33635311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53"/>
            <a:ext cx="8229600" cy="1143000"/>
          </a:xfrm>
        </p:spPr>
        <p:txBody>
          <a:bodyPr/>
          <a:lstStyle/>
          <a:p>
            <a:r>
              <a:rPr lang="en-US" dirty="0" smtClean="0"/>
              <a:t>Predicate-Argument Structures</a:t>
            </a:r>
            <a:endParaRPr lang="en-US" dirty="0"/>
          </a:p>
        </p:txBody>
      </p:sp>
      <p:sp>
        <p:nvSpPr>
          <p:cNvPr id="3" name="Content Placeholder 2"/>
          <p:cNvSpPr>
            <a:spLocks noGrp="1"/>
          </p:cNvSpPr>
          <p:nvPr>
            <p:ph idx="1"/>
          </p:nvPr>
        </p:nvSpPr>
        <p:spPr>
          <a:xfrm>
            <a:off x="105830" y="1205988"/>
            <a:ext cx="9038170" cy="5284565"/>
          </a:xfrm>
        </p:spPr>
        <p:txBody>
          <a:bodyPr>
            <a:normAutofit/>
          </a:bodyPr>
          <a:lstStyle/>
          <a:p>
            <a:r>
              <a:rPr lang="en-US" dirty="0"/>
              <a:t>Discourse </a:t>
            </a:r>
            <a:r>
              <a:rPr lang="en-US" dirty="0" smtClean="0"/>
              <a:t>has structure </a:t>
            </a:r>
            <a:r>
              <a:rPr lang="en-US" dirty="0"/>
              <a:t>arising from semantic and </a:t>
            </a:r>
            <a:r>
              <a:rPr lang="en-US" dirty="0" smtClean="0"/>
              <a:t>pragmatic relations </a:t>
            </a:r>
            <a:r>
              <a:rPr lang="en-US" dirty="0"/>
              <a:t>that hold between the referents of its </a:t>
            </a:r>
            <a:r>
              <a:rPr lang="en-US" dirty="0" smtClean="0"/>
              <a:t>clauses.</a:t>
            </a:r>
            <a:endParaRPr lang="en-US" dirty="0"/>
          </a:p>
          <a:p>
            <a:r>
              <a:rPr lang="en-US" dirty="0"/>
              <a:t>These “higher-order” </a:t>
            </a:r>
            <a:r>
              <a:rPr lang="en-US" dirty="0" err="1"/>
              <a:t>pred-arg</a:t>
            </a:r>
            <a:r>
              <a:rPr lang="en-US" dirty="0"/>
              <a:t> structures (aka </a:t>
            </a:r>
            <a:r>
              <a:rPr lang="en-US" i="1" dirty="0"/>
              <a:t>discourse </a:t>
            </a:r>
            <a:r>
              <a:rPr lang="en-US" i="1" dirty="0" smtClean="0"/>
              <a:t>relations</a:t>
            </a:r>
            <a:r>
              <a:rPr lang="en-US" dirty="0" smtClean="0"/>
              <a:t> or </a:t>
            </a:r>
            <a:r>
              <a:rPr lang="en-US" i="1" dirty="0"/>
              <a:t>coherence relations</a:t>
            </a:r>
            <a:r>
              <a:rPr lang="en-US" dirty="0"/>
              <a:t>) are </a:t>
            </a:r>
            <a:r>
              <a:rPr lang="en-US" dirty="0" smtClean="0"/>
              <a:t>often </a:t>
            </a:r>
            <a:r>
              <a:rPr lang="en-US" dirty="0" smtClean="0">
                <a:solidFill>
                  <a:srgbClr val="FF0000"/>
                </a:solidFill>
              </a:rPr>
              <a:t>explicitly</a:t>
            </a:r>
            <a:r>
              <a:rPr lang="en-US" dirty="0" smtClean="0"/>
              <a:t> </a:t>
            </a:r>
            <a:r>
              <a:rPr lang="en-US" dirty="0" err="1"/>
              <a:t>signalled</a:t>
            </a:r>
            <a:r>
              <a:rPr lang="en-US" dirty="0"/>
              <a:t> by a </a:t>
            </a:r>
            <a:r>
              <a:rPr lang="en-US" dirty="0" smtClean="0">
                <a:solidFill>
                  <a:srgbClr val="FF0000"/>
                </a:solidFill>
              </a:rPr>
              <a:t>discourse connective</a:t>
            </a:r>
            <a:r>
              <a:rPr lang="en-US" dirty="0">
                <a:solidFill>
                  <a:srgbClr val="FF0000"/>
                </a:solidFill>
              </a:rPr>
              <a:t> </a:t>
            </a:r>
            <a:endParaRPr lang="en-US" dirty="0" smtClean="0">
              <a:solidFill>
                <a:srgbClr val="FF0000"/>
              </a:solidFill>
            </a:endParaRPr>
          </a:p>
          <a:p>
            <a:pPr lvl="1"/>
            <a:r>
              <a:rPr lang="en-US" dirty="0" smtClean="0"/>
              <a:t>a </a:t>
            </a:r>
            <a:r>
              <a:rPr lang="en-US" dirty="0"/>
              <a:t>conjunction like </a:t>
            </a:r>
            <a:r>
              <a:rPr lang="en-US" i="1" dirty="0"/>
              <a:t>because</a:t>
            </a:r>
            <a:r>
              <a:rPr lang="en-US" dirty="0"/>
              <a:t> or </a:t>
            </a:r>
            <a:r>
              <a:rPr lang="en-US" i="1" dirty="0"/>
              <a:t>but</a:t>
            </a:r>
            <a:r>
              <a:rPr lang="en-US" dirty="0" smtClean="0"/>
              <a:t>,</a:t>
            </a:r>
          </a:p>
          <a:p>
            <a:pPr lvl="1"/>
            <a:r>
              <a:rPr lang="en-US" dirty="0" smtClean="0"/>
              <a:t>a </a:t>
            </a:r>
            <a:r>
              <a:rPr lang="en-US" dirty="0"/>
              <a:t>discourse adverbial like </a:t>
            </a:r>
            <a:r>
              <a:rPr lang="en-US" i="1" dirty="0"/>
              <a:t>nevertheless</a:t>
            </a:r>
            <a:r>
              <a:rPr lang="en-US" dirty="0"/>
              <a:t> or </a:t>
            </a:r>
            <a:r>
              <a:rPr lang="en-US" i="1" dirty="0" smtClean="0"/>
              <a:t>instead</a:t>
            </a:r>
            <a:r>
              <a:rPr lang="en-US" dirty="0" smtClean="0"/>
              <a:t>. </a:t>
            </a:r>
          </a:p>
          <a:p>
            <a:pPr marL="400050" lvl="1" indent="0">
              <a:buNone/>
            </a:pPr>
            <a:r>
              <a:rPr lang="en-US" dirty="0" smtClean="0"/>
              <a:t>though </a:t>
            </a:r>
            <a:r>
              <a:rPr lang="en-US" dirty="0"/>
              <a:t>they may be </a:t>
            </a:r>
            <a:r>
              <a:rPr lang="en-US" dirty="0" err="1"/>
              <a:t>signalled</a:t>
            </a:r>
            <a:r>
              <a:rPr lang="en-US" dirty="0"/>
              <a:t> by other means, like </a:t>
            </a:r>
            <a:r>
              <a:rPr lang="en-US" i="1" dirty="0"/>
              <a:t>that means</a:t>
            </a:r>
            <a:r>
              <a:rPr lang="en-US" i="1" dirty="0" smtClean="0"/>
              <a:t>, what </a:t>
            </a:r>
            <a:r>
              <a:rPr lang="en-US" i="1" dirty="0"/>
              <a:t>if</a:t>
            </a:r>
            <a:r>
              <a:rPr lang="en-US" dirty="0"/>
              <a:t>, etc. [Prasad et al, 2008])</a:t>
            </a:r>
            <a:r>
              <a:rPr lang="en-US" dirty="0" smtClean="0"/>
              <a:t>.</a:t>
            </a:r>
            <a:endParaRPr lang="en-US" dirty="0"/>
          </a:p>
        </p:txBody>
      </p:sp>
      <p:sp>
        <p:nvSpPr>
          <p:cNvPr id="4" name="Footer Placeholder 3"/>
          <p:cNvSpPr>
            <a:spLocks noGrp="1"/>
          </p:cNvSpPr>
          <p:nvPr>
            <p:ph type="ftr" sz="quarter" idx="11"/>
          </p:nvPr>
        </p:nvSpPr>
        <p:spPr>
          <a:xfrm>
            <a:off x="105830" y="6356350"/>
            <a:ext cx="903817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40258718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Predicate-Argument Structures</a:t>
            </a:r>
            <a:endParaRPr lang="en-US" dirty="0"/>
          </a:p>
        </p:txBody>
      </p:sp>
      <p:sp>
        <p:nvSpPr>
          <p:cNvPr id="3" name="Content Placeholder 2"/>
          <p:cNvSpPr>
            <a:spLocks noGrp="1"/>
          </p:cNvSpPr>
          <p:nvPr>
            <p:ph idx="1"/>
          </p:nvPr>
        </p:nvSpPr>
        <p:spPr/>
        <p:txBody>
          <a:bodyPr/>
          <a:lstStyle/>
          <a:p>
            <a:r>
              <a:rPr lang="en-US" dirty="0"/>
              <a:t>C</a:t>
            </a:r>
            <a:r>
              <a:rPr lang="en-US" dirty="0" smtClean="0"/>
              <a:t>oherence </a:t>
            </a:r>
            <a:r>
              <a:rPr lang="en-US" dirty="0"/>
              <a:t>relations can </a:t>
            </a:r>
            <a:r>
              <a:rPr lang="en-US" dirty="0" smtClean="0"/>
              <a:t>also be </a:t>
            </a:r>
            <a:r>
              <a:rPr lang="en-US" dirty="0"/>
              <a:t>conveyed through adjacency </a:t>
            </a:r>
            <a:r>
              <a:rPr lang="en-US" dirty="0" smtClean="0"/>
              <a:t>between clauses </a:t>
            </a:r>
            <a:r>
              <a:rPr lang="en-US" dirty="0"/>
              <a:t>or sentences (aka </a:t>
            </a:r>
            <a:r>
              <a:rPr lang="en-US" dirty="0">
                <a:solidFill>
                  <a:srgbClr val="FF0000"/>
                </a:solidFill>
              </a:rPr>
              <a:t>implicit connectives</a:t>
            </a:r>
            <a:r>
              <a:rPr lang="en-US" dirty="0"/>
              <a:t>).</a:t>
            </a:r>
          </a:p>
          <a:p>
            <a:pPr lvl="1"/>
            <a:r>
              <a:rPr lang="en-US" i="1" dirty="0" smtClean="0"/>
              <a:t>Viewers </a:t>
            </a:r>
            <a:r>
              <a:rPr lang="en-US" i="1" dirty="0"/>
              <a:t>may not be cheering, </a:t>
            </a:r>
            <a:r>
              <a:rPr lang="en-US" i="1" dirty="0" smtClean="0"/>
              <a:t>either.  </a:t>
            </a:r>
            <a:r>
              <a:rPr lang="en-US" i="1" dirty="0" smtClean="0">
                <a:solidFill>
                  <a:srgbClr val="FF0000"/>
                </a:solidFill>
              </a:rPr>
              <a:t>(implicit= REASON)</a:t>
            </a:r>
            <a:r>
              <a:rPr lang="en-US" i="1" dirty="0" smtClean="0"/>
              <a:t> Soaring </a:t>
            </a:r>
            <a:r>
              <a:rPr lang="en-US" i="1" dirty="0"/>
              <a:t>rights fees will lead to an even greater clutter </a:t>
            </a:r>
            <a:r>
              <a:rPr lang="en-US" i="1" dirty="0" smtClean="0"/>
              <a:t>of commercials</a:t>
            </a:r>
            <a:r>
              <a:rPr lang="en-US" dirty="0" smtClean="0"/>
              <a:t>. </a:t>
            </a:r>
            <a:r>
              <a:rPr lang="en-US" dirty="0"/>
              <a:t>[</a:t>
            </a:r>
            <a:r>
              <a:rPr lang="en-US" dirty="0" err="1"/>
              <a:t>wsj</a:t>
            </a:r>
            <a:r>
              <a:rPr lang="en-US" dirty="0"/>
              <a:t> 1057]</a:t>
            </a: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31602619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Tutorial Goals</a:t>
            </a:r>
            <a:endParaRPr lang="en-US" dirty="0"/>
          </a:p>
        </p:txBody>
      </p:sp>
      <p:sp>
        <p:nvSpPr>
          <p:cNvPr id="3" name="Content Placeholder 2"/>
          <p:cNvSpPr>
            <a:spLocks noGrp="1"/>
          </p:cNvSpPr>
          <p:nvPr>
            <p:ph idx="1"/>
          </p:nvPr>
        </p:nvSpPr>
        <p:spPr>
          <a:xfrm>
            <a:off x="0" y="1260088"/>
            <a:ext cx="8993688" cy="5073805"/>
          </a:xfrm>
        </p:spPr>
        <p:txBody>
          <a:bodyPr>
            <a:normAutofit fontScale="92500" lnSpcReduction="20000"/>
          </a:bodyPr>
          <a:lstStyle/>
          <a:p>
            <a:r>
              <a:rPr lang="en-US" b="1" i="1" dirty="0" smtClean="0"/>
              <a:t>Argument mining </a:t>
            </a:r>
            <a:r>
              <a:rPr lang="en-US" dirty="0" smtClean="0"/>
              <a:t>(from text) for teaching and assessing </a:t>
            </a:r>
            <a:r>
              <a:rPr lang="en-US" b="1" i="1" dirty="0" smtClean="0"/>
              <a:t>argumentative writing</a:t>
            </a:r>
            <a:endParaRPr lang="en-US" dirty="0" smtClean="0"/>
          </a:p>
          <a:p>
            <a:endParaRPr lang="en-US" dirty="0"/>
          </a:p>
          <a:p>
            <a:r>
              <a:rPr lang="en-US" dirty="0" smtClean="0"/>
              <a:t>Argument Mining Algorithms via NLP</a:t>
            </a:r>
          </a:p>
          <a:p>
            <a:pPr lvl="1"/>
            <a:r>
              <a:rPr lang="en-US" dirty="0" smtClean="0"/>
              <a:t>Discourse Analysis</a:t>
            </a:r>
          </a:p>
          <a:p>
            <a:pPr lvl="1"/>
            <a:r>
              <a:rPr lang="en-US" dirty="0" smtClean="0"/>
              <a:t>Data-Driven Approaches</a:t>
            </a:r>
          </a:p>
          <a:p>
            <a:pPr lvl="1"/>
            <a:endParaRPr lang="en-US" dirty="0" smtClean="0"/>
          </a:p>
          <a:p>
            <a:r>
              <a:rPr lang="en-US" dirty="0" smtClean="0"/>
              <a:t>Empirical Evaluation</a:t>
            </a:r>
            <a:r>
              <a:rPr lang="en-US" dirty="0"/>
              <a:t> </a:t>
            </a:r>
            <a:r>
              <a:rPr lang="en-US" dirty="0" smtClean="0"/>
              <a:t>Methods</a:t>
            </a:r>
          </a:p>
          <a:p>
            <a:endParaRPr lang="en-US" dirty="0"/>
          </a:p>
          <a:p>
            <a:r>
              <a:rPr lang="en-US" dirty="0" smtClean="0"/>
              <a:t>Case Studies of Educational Applications</a:t>
            </a:r>
          </a:p>
          <a:p>
            <a:pPr lvl="1"/>
            <a:r>
              <a:rPr lang="en-US" dirty="0" smtClean="0"/>
              <a:t>Elementary, high school, and university student writing data</a:t>
            </a:r>
          </a:p>
        </p:txBody>
      </p:sp>
    </p:spTree>
    <p:extLst>
      <p:ext uri="{BB962C8B-B14F-4D97-AF65-F5344CB8AC3E}">
        <p14:creationId xmlns:p14="http://schemas.microsoft.com/office/powerpoint/2010/main" val="40464841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Predicate-Argument Structures</a:t>
            </a:r>
            <a:endParaRPr lang="en-US" dirty="0"/>
          </a:p>
        </p:txBody>
      </p:sp>
      <p:sp>
        <p:nvSpPr>
          <p:cNvPr id="3" name="Content Placeholder 2"/>
          <p:cNvSpPr>
            <a:spLocks noGrp="1"/>
          </p:cNvSpPr>
          <p:nvPr>
            <p:ph idx="1"/>
          </p:nvPr>
        </p:nvSpPr>
        <p:spPr/>
        <p:txBody>
          <a:bodyPr>
            <a:normAutofit/>
          </a:bodyPr>
          <a:lstStyle/>
          <a:p>
            <a:r>
              <a:rPr lang="en-US" dirty="0"/>
              <a:t>The Penn Discourse </a:t>
            </a:r>
            <a:r>
              <a:rPr lang="en-US" dirty="0" err="1" smtClean="0"/>
              <a:t>TreeBank</a:t>
            </a:r>
            <a:r>
              <a:rPr lang="en-US" dirty="0" smtClean="0"/>
              <a:t> (PDTB) </a:t>
            </a:r>
            <a:r>
              <a:rPr lang="en-US" dirty="0" smtClean="0">
                <a:solidFill>
                  <a:srgbClr val="FF0000"/>
                </a:solidFill>
              </a:rPr>
              <a:t>(more later)</a:t>
            </a:r>
            <a:r>
              <a:rPr lang="en-US" dirty="0" smtClean="0"/>
              <a:t> is </a:t>
            </a:r>
            <a:r>
              <a:rPr lang="en-US" dirty="0"/>
              <a:t>currently the largest </a:t>
            </a:r>
            <a:r>
              <a:rPr lang="en-US" dirty="0" smtClean="0"/>
              <a:t>resource manually </a:t>
            </a:r>
            <a:r>
              <a:rPr lang="en-US" dirty="0"/>
              <a:t>annotated for discourse connectives, their arguments, </a:t>
            </a:r>
            <a:r>
              <a:rPr lang="en-US" dirty="0" smtClean="0"/>
              <a:t>and the </a:t>
            </a:r>
            <a:r>
              <a:rPr lang="en-US" dirty="0"/>
              <a:t>senses they convey </a:t>
            </a:r>
            <a:endParaRPr lang="en-US" dirty="0" smtClean="0"/>
          </a:p>
          <a:p>
            <a:r>
              <a:rPr lang="en-US" dirty="0" smtClean="0"/>
              <a:t>Snapshot </a:t>
            </a:r>
          </a:p>
          <a:p>
            <a:pPr lvl="1"/>
            <a:r>
              <a:rPr lang="en-US" dirty="0" smtClean="0"/>
              <a:t>Explicit:  18459 tokens</a:t>
            </a:r>
            <a:endParaRPr lang="en-US" dirty="0"/>
          </a:p>
          <a:p>
            <a:pPr lvl="1"/>
            <a:r>
              <a:rPr lang="en-US" dirty="0" smtClean="0"/>
              <a:t>Implicit:  16224 tokens</a:t>
            </a:r>
          </a:p>
          <a:p>
            <a:pPr lvl="1"/>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32015849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Predicate-Argument Structures</a:t>
            </a:r>
            <a:endParaRPr lang="en-US" dirty="0"/>
          </a:p>
        </p:txBody>
      </p:sp>
      <p:sp>
        <p:nvSpPr>
          <p:cNvPr id="3" name="Content Placeholder 2"/>
          <p:cNvSpPr>
            <a:spLocks noGrp="1"/>
          </p:cNvSpPr>
          <p:nvPr>
            <p:ph idx="1"/>
          </p:nvPr>
        </p:nvSpPr>
        <p:spPr>
          <a:xfrm>
            <a:off x="82312" y="1417638"/>
            <a:ext cx="8960268" cy="4938712"/>
          </a:xfrm>
        </p:spPr>
        <p:txBody>
          <a:bodyPr>
            <a:normAutofit/>
          </a:bodyPr>
          <a:lstStyle/>
          <a:p>
            <a:r>
              <a:rPr lang="en-US" dirty="0"/>
              <a:t>Computational models </a:t>
            </a:r>
            <a:r>
              <a:rPr lang="en-US" dirty="0" smtClean="0"/>
              <a:t>assume that</a:t>
            </a:r>
            <a:r>
              <a:rPr lang="en-US" dirty="0"/>
              <a:t>:</a:t>
            </a:r>
          </a:p>
          <a:p>
            <a:pPr lvl="1"/>
            <a:r>
              <a:rPr lang="en-US" dirty="0"/>
              <a:t>Each predicate/relation has two arguments.</a:t>
            </a:r>
          </a:p>
          <a:p>
            <a:pPr lvl="1"/>
            <a:r>
              <a:rPr lang="en-US" dirty="0"/>
              <a:t>The arguments can be distinguished</a:t>
            </a:r>
          </a:p>
          <a:p>
            <a:pPr lvl="2"/>
            <a:r>
              <a:rPr lang="en-US" dirty="0">
                <a:solidFill>
                  <a:srgbClr val="FF0000"/>
                </a:solidFill>
              </a:rPr>
              <a:t>syntactically,</a:t>
            </a:r>
            <a:r>
              <a:rPr lang="en-US" dirty="0"/>
              <a:t> where the </a:t>
            </a:r>
            <a:r>
              <a:rPr lang="en-US" dirty="0" err="1"/>
              <a:t>arg</a:t>
            </a:r>
            <a:r>
              <a:rPr lang="en-US" dirty="0"/>
              <a:t> syntactically attached to </a:t>
            </a:r>
            <a:r>
              <a:rPr lang="en-US" dirty="0" smtClean="0"/>
              <a:t>an explicit </a:t>
            </a:r>
            <a:r>
              <a:rPr lang="en-US" dirty="0"/>
              <a:t>connective is called </a:t>
            </a:r>
            <a:r>
              <a:rPr lang="en-US" b="1" dirty="0"/>
              <a:t>arg2</a:t>
            </a:r>
            <a:r>
              <a:rPr lang="en-US" dirty="0"/>
              <a:t>, and the other</a:t>
            </a:r>
            <a:r>
              <a:rPr lang="en-US" b="1" dirty="0"/>
              <a:t>, arg1 </a:t>
            </a:r>
            <a:r>
              <a:rPr lang="en-US" dirty="0"/>
              <a:t>[</a:t>
            </a:r>
            <a:r>
              <a:rPr lang="en-US" dirty="0" smtClean="0"/>
              <a:t>Prasad </a:t>
            </a:r>
            <a:r>
              <a:rPr lang="nl-NL" dirty="0" smtClean="0"/>
              <a:t>et </a:t>
            </a:r>
            <a:r>
              <a:rPr lang="nl-NL" dirty="0"/>
              <a:t>al, 2008].</a:t>
            </a:r>
          </a:p>
          <a:p>
            <a:pPr lvl="2"/>
            <a:r>
              <a:rPr lang="nl-NL" dirty="0" err="1">
                <a:solidFill>
                  <a:srgbClr val="FF0000"/>
                </a:solidFill>
              </a:rPr>
              <a:t>semantically</a:t>
            </a:r>
            <a:r>
              <a:rPr lang="nl-NL" dirty="0"/>
              <a:t>, </a:t>
            </a:r>
            <a:r>
              <a:rPr lang="nl-NL" dirty="0" err="1"/>
              <a:t>where</a:t>
            </a:r>
            <a:r>
              <a:rPr lang="nl-NL" dirty="0"/>
              <a:t> </a:t>
            </a:r>
            <a:r>
              <a:rPr lang="nl-NL" dirty="0" err="1"/>
              <a:t>one</a:t>
            </a:r>
            <a:r>
              <a:rPr lang="nl-NL" dirty="0"/>
              <a:t> </a:t>
            </a:r>
            <a:r>
              <a:rPr lang="nl-NL" dirty="0" err="1"/>
              <a:t>arg</a:t>
            </a:r>
            <a:r>
              <a:rPr lang="nl-NL" dirty="0"/>
              <a:t> of </a:t>
            </a:r>
            <a:r>
              <a:rPr lang="nl-NL" dirty="0" err="1"/>
              <a:t>any</a:t>
            </a:r>
            <a:r>
              <a:rPr lang="nl-NL" dirty="0"/>
              <a:t> </a:t>
            </a:r>
            <a:r>
              <a:rPr lang="nl-NL" i="1" dirty="0" err="1"/>
              <a:t>Causal</a:t>
            </a:r>
            <a:r>
              <a:rPr lang="nl-NL" dirty="0"/>
              <a:t> </a:t>
            </a:r>
            <a:r>
              <a:rPr lang="nl-NL" dirty="0" err="1"/>
              <a:t>relation</a:t>
            </a:r>
            <a:r>
              <a:rPr lang="nl-NL" dirty="0"/>
              <a:t> is </a:t>
            </a:r>
            <a:r>
              <a:rPr lang="nl-NL" dirty="0" smtClean="0"/>
              <a:t>the </a:t>
            </a:r>
            <a:r>
              <a:rPr lang="nl-NL" b="1" dirty="0" err="1" smtClean="0"/>
              <a:t>cause</a:t>
            </a:r>
            <a:r>
              <a:rPr lang="nl-NL" dirty="0"/>
              <a:t>, </a:t>
            </a:r>
            <a:r>
              <a:rPr lang="nl-NL" dirty="0" err="1"/>
              <a:t>and</a:t>
            </a:r>
            <a:r>
              <a:rPr lang="nl-NL" dirty="0"/>
              <a:t> the </a:t>
            </a:r>
            <a:r>
              <a:rPr lang="nl-NL" dirty="0" err="1"/>
              <a:t>other</a:t>
            </a:r>
            <a:r>
              <a:rPr lang="nl-NL" dirty="0"/>
              <a:t>, the </a:t>
            </a:r>
            <a:r>
              <a:rPr lang="nl-NL" b="1" dirty="0" err="1"/>
              <a:t>result</a:t>
            </a:r>
            <a:r>
              <a:rPr lang="nl-NL" dirty="0"/>
              <a:t>) [</a:t>
            </a:r>
            <a:r>
              <a:rPr lang="nl-NL" dirty="0" err="1"/>
              <a:t>Oza</a:t>
            </a:r>
            <a:r>
              <a:rPr lang="nl-NL" dirty="0"/>
              <a:t>, 2009]</a:t>
            </a:r>
          </a:p>
          <a:p>
            <a:pPr lvl="2"/>
            <a:r>
              <a:rPr lang="nl-NL" dirty="0" err="1">
                <a:solidFill>
                  <a:srgbClr val="FF0000"/>
                </a:solidFill>
              </a:rPr>
              <a:t>positionally</a:t>
            </a:r>
            <a:r>
              <a:rPr lang="nl-NL" dirty="0"/>
              <a:t>, </a:t>
            </a:r>
            <a:r>
              <a:rPr lang="nl-NL" dirty="0" err="1"/>
              <a:t>where</a:t>
            </a:r>
            <a:r>
              <a:rPr lang="nl-NL" dirty="0"/>
              <a:t> </a:t>
            </a:r>
            <a:r>
              <a:rPr lang="nl-NL" b="1" dirty="0"/>
              <a:t>arg1</a:t>
            </a:r>
            <a:r>
              <a:rPr lang="nl-NL" dirty="0"/>
              <a:t> of </a:t>
            </a:r>
            <a:r>
              <a:rPr lang="nl-NL" dirty="0" err="1"/>
              <a:t>an</a:t>
            </a:r>
            <a:r>
              <a:rPr lang="nl-NL" dirty="0"/>
              <a:t> </a:t>
            </a:r>
            <a:r>
              <a:rPr lang="nl-NL" dirty="0" err="1"/>
              <a:t>implicit</a:t>
            </a:r>
            <a:r>
              <a:rPr lang="nl-NL" dirty="0"/>
              <a:t> </a:t>
            </a:r>
            <a:r>
              <a:rPr lang="nl-NL" dirty="0" err="1"/>
              <a:t>connective</a:t>
            </a:r>
            <a:r>
              <a:rPr lang="nl-NL" dirty="0"/>
              <a:t> </a:t>
            </a:r>
            <a:r>
              <a:rPr lang="nl-NL" dirty="0" err="1" smtClean="0"/>
              <a:t>always</a:t>
            </a:r>
            <a:r>
              <a:rPr lang="nl-NL" dirty="0" smtClean="0"/>
              <a:t> </a:t>
            </a:r>
            <a:r>
              <a:rPr lang="nl-NL" dirty="0" err="1" smtClean="0"/>
              <a:t>precedes</a:t>
            </a:r>
            <a:r>
              <a:rPr lang="nl-NL" dirty="0" smtClean="0"/>
              <a:t> </a:t>
            </a:r>
            <a:r>
              <a:rPr lang="nl-NL" b="1" dirty="0"/>
              <a:t>arg2</a:t>
            </a:r>
            <a:r>
              <a:rPr lang="nl-NL" dirty="0"/>
              <a:t> [</a:t>
            </a:r>
            <a:r>
              <a:rPr lang="nl-NL" dirty="0" err="1"/>
              <a:t>Prasad</a:t>
            </a:r>
            <a:r>
              <a:rPr lang="nl-NL" dirty="0"/>
              <a:t> et al, 2008].</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37221595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Predicate-Argument Structures</a:t>
            </a:r>
            <a:endParaRPr lang="en-US" dirty="0"/>
          </a:p>
        </p:txBody>
      </p:sp>
      <p:sp>
        <p:nvSpPr>
          <p:cNvPr id="3" name="Content Placeholder 2"/>
          <p:cNvSpPr>
            <a:spLocks noGrp="1"/>
          </p:cNvSpPr>
          <p:nvPr>
            <p:ph idx="1"/>
          </p:nvPr>
        </p:nvSpPr>
        <p:spPr/>
        <p:txBody>
          <a:bodyPr>
            <a:normAutofit/>
          </a:bodyPr>
          <a:lstStyle/>
          <a:p>
            <a:r>
              <a:rPr lang="en-US" dirty="0"/>
              <a:t>The structure is not necessarily a tree:</a:t>
            </a:r>
          </a:p>
          <a:p>
            <a:pPr lvl="1"/>
            <a:r>
              <a:rPr lang="en-US" dirty="0"/>
              <a:t>A single span may serve as an argument to multiple </a:t>
            </a:r>
            <a:r>
              <a:rPr lang="en-US" dirty="0" smtClean="0"/>
              <a:t>relations (</a:t>
            </a:r>
            <a:r>
              <a:rPr lang="en-US" dirty="0" err="1"/>
              <a:t>ie</a:t>
            </a:r>
            <a:r>
              <a:rPr lang="en-US" dirty="0"/>
              <a:t>, have incoming edges from different nodes).</a:t>
            </a:r>
          </a:p>
          <a:p>
            <a:r>
              <a:rPr lang="en-US" dirty="0" smtClean="0"/>
              <a:t>The </a:t>
            </a:r>
            <a:r>
              <a:rPr lang="en-US" dirty="0"/>
              <a:t>structure may only be a partial cover of the text.</a:t>
            </a: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346690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Serving as an </a:t>
            </a:r>
            <a:r>
              <a:rPr lang="en-US" dirty="0" err="1" smtClean="0"/>
              <a:t>arg</a:t>
            </a:r>
            <a:r>
              <a:rPr lang="en-US" dirty="0" smtClean="0"/>
              <a:t> to multiple relations</a:t>
            </a:r>
            <a:endParaRPr lang="en-US" dirty="0"/>
          </a:p>
        </p:txBody>
      </p:sp>
      <p:sp>
        <p:nvSpPr>
          <p:cNvPr id="3" name="Content Placeholder 2"/>
          <p:cNvSpPr>
            <a:spLocks noGrp="1"/>
          </p:cNvSpPr>
          <p:nvPr>
            <p:ph idx="1"/>
          </p:nvPr>
        </p:nvSpPr>
        <p:spPr>
          <a:xfrm>
            <a:off x="188142" y="1600200"/>
            <a:ext cx="8666296" cy="4525963"/>
          </a:xfrm>
        </p:spPr>
        <p:txBody>
          <a:bodyPr>
            <a:normAutofit/>
          </a:bodyPr>
          <a:lstStyle/>
          <a:p>
            <a:r>
              <a:rPr lang="en-US" dirty="0" smtClean="0">
                <a:solidFill>
                  <a:srgbClr val="3366FF"/>
                </a:solidFill>
              </a:rPr>
              <a:t>In </a:t>
            </a:r>
            <a:r>
              <a:rPr lang="en-US" dirty="0">
                <a:solidFill>
                  <a:srgbClr val="3366FF"/>
                </a:solidFill>
              </a:rPr>
              <a:t>times past, life-insurance salesmen targeted heads </a:t>
            </a:r>
            <a:r>
              <a:rPr lang="en-US" dirty="0" smtClean="0">
                <a:solidFill>
                  <a:srgbClr val="3366FF"/>
                </a:solidFill>
              </a:rPr>
              <a:t>of household</a:t>
            </a:r>
            <a:r>
              <a:rPr lang="en-US" dirty="0">
                <a:solidFill>
                  <a:srgbClr val="3366FF"/>
                </a:solidFill>
              </a:rPr>
              <a:t>, meaning men</a:t>
            </a:r>
            <a:r>
              <a:rPr lang="en-US" dirty="0"/>
              <a:t>, </a:t>
            </a:r>
            <a:r>
              <a:rPr lang="en-US" u="sng" dirty="0"/>
              <a:t>but</a:t>
            </a:r>
            <a:r>
              <a:rPr lang="en-US" dirty="0"/>
              <a:t> </a:t>
            </a:r>
            <a:r>
              <a:rPr lang="en-US" dirty="0">
                <a:solidFill>
                  <a:srgbClr val="FF6600"/>
                </a:solidFill>
              </a:rPr>
              <a:t>ours is a two-income family </a:t>
            </a:r>
            <a:r>
              <a:rPr lang="en-US" dirty="0" smtClean="0">
                <a:solidFill>
                  <a:srgbClr val="FF6600"/>
                </a:solidFill>
              </a:rPr>
              <a:t>and accustomed </a:t>
            </a:r>
            <a:r>
              <a:rPr lang="en-US" dirty="0">
                <a:solidFill>
                  <a:srgbClr val="FF6600"/>
                </a:solidFill>
              </a:rPr>
              <a:t>to it</a:t>
            </a:r>
            <a:r>
              <a:rPr lang="en-US" dirty="0"/>
              <a:t>. </a:t>
            </a:r>
            <a:r>
              <a:rPr lang="en-US" u="sng" dirty="0"/>
              <a:t>So</a:t>
            </a:r>
            <a:r>
              <a:rPr lang="en-US" dirty="0"/>
              <a:t> if anything happened to me, I’d want </a:t>
            </a:r>
            <a:r>
              <a:rPr lang="en-US" dirty="0" smtClean="0"/>
              <a:t>to leave </a:t>
            </a:r>
            <a:r>
              <a:rPr lang="en-US" dirty="0"/>
              <a:t>behind enough so that my 33-year-old husband would </a:t>
            </a:r>
            <a:r>
              <a:rPr lang="en-US" dirty="0" smtClean="0"/>
              <a:t>be able </a:t>
            </a:r>
            <a:r>
              <a:rPr lang="en-US" dirty="0"/>
              <a:t>to pay off the mortgage . . . [Lee et al., 2006</a:t>
            </a:r>
            <a:r>
              <a:rPr lang="en-US" dirty="0" smtClean="0"/>
              <a:t>]</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12591338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Serving as an </a:t>
            </a:r>
            <a:r>
              <a:rPr lang="en-US" dirty="0" err="1" smtClean="0"/>
              <a:t>arg</a:t>
            </a:r>
            <a:r>
              <a:rPr lang="en-US" dirty="0" smtClean="0"/>
              <a:t> to multiple relations</a:t>
            </a:r>
            <a:endParaRPr lang="en-US" dirty="0"/>
          </a:p>
        </p:txBody>
      </p:sp>
      <p:sp>
        <p:nvSpPr>
          <p:cNvPr id="3" name="Content Placeholder 2"/>
          <p:cNvSpPr>
            <a:spLocks noGrp="1"/>
          </p:cNvSpPr>
          <p:nvPr>
            <p:ph idx="1"/>
          </p:nvPr>
        </p:nvSpPr>
        <p:spPr>
          <a:xfrm>
            <a:off x="188142" y="1600200"/>
            <a:ext cx="8666296" cy="4525963"/>
          </a:xfrm>
        </p:spPr>
        <p:txBody>
          <a:bodyPr>
            <a:normAutofit/>
          </a:bodyPr>
          <a:lstStyle/>
          <a:p>
            <a:r>
              <a:rPr lang="en-US" dirty="0" smtClean="0"/>
              <a:t>In </a:t>
            </a:r>
            <a:r>
              <a:rPr lang="en-US" dirty="0"/>
              <a:t>times past, life-insurance salesmen targeted heads </a:t>
            </a:r>
            <a:r>
              <a:rPr lang="en-US" dirty="0" smtClean="0"/>
              <a:t>of household</a:t>
            </a:r>
            <a:r>
              <a:rPr lang="en-US" dirty="0"/>
              <a:t>, meaning men, </a:t>
            </a:r>
            <a:r>
              <a:rPr lang="en-US" u="sng" dirty="0"/>
              <a:t>but</a:t>
            </a:r>
            <a:r>
              <a:rPr lang="en-US" dirty="0"/>
              <a:t> </a:t>
            </a:r>
            <a:r>
              <a:rPr lang="en-US" dirty="0">
                <a:solidFill>
                  <a:srgbClr val="3366FF"/>
                </a:solidFill>
              </a:rPr>
              <a:t>ours is a two-income family </a:t>
            </a:r>
            <a:r>
              <a:rPr lang="en-US" dirty="0" smtClean="0">
                <a:solidFill>
                  <a:srgbClr val="3366FF"/>
                </a:solidFill>
              </a:rPr>
              <a:t>and accustomed </a:t>
            </a:r>
            <a:r>
              <a:rPr lang="en-US" dirty="0">
                <a:solidFill>
                  <a:srgbClr val="3366FF"/>
                </a:solidFill>
              </a:rPr>
              <a:t>to it</a:t>
            </a:r>
            <a:r>
              <a:rPr lang="en-US" dirty="0"/>
              <a:t>. </a:t>
            </a:r>
            <a:r>
              <a:rPr lang="en-US" u="sng" dirty="0"/>
              <a:t>So</a:t>
            </a:r>
            <a:r>
              <a:rPr lang="en-US" dirty="0"/>
              <a:t> </a:t>
            </a:r>
            <a:r>
              <a:rPr lang="en-US" dirty="0">
                <a:solidFill>
                  <a:srgbClr val="FF0000"/>
                </a:solidFill>
              </a:rPr>
              <a:t>if anything happened to me, I’d want </a:t>
            </a:r>
            <a:r>
              <a:rPr lang="en-US" dirty="0" smtClean="0">
                <a:solidFill>
                  <a:srgbClr val="FF0000"/>
                </a:solidFill>
              </a:rPr>
              <a:t>to leave </a:t>
            </a:r>
            <a:r>
              <a:rPr lang="en-US" dirty="0">
                <a:solidFill>
                  <a:srgbClr val="FF0000"/>
                </a:solidFill>
              </a:rPr>
              <a:t>behind enough so that my 33-year-old husband would </a:t>
            </a:r>
            <a:r>
              <a:rPr lang="en-US" dirty="0" smtClean="0">
                <a:solidFill>
                  <a:srgbClr val="FF0000"/>
                </a:solidFill>
              </a:rPr>
              <a:t>be able </a:t>
            </a:r>
            <a:r>
              <a:rPr lang="en-US" dirty="0">
                <a:solidFill>
                  <a:srgbClr val="FF0000"/>
                </a:solidFill>
              </a:rPr>
              <a:t>to pay off the mortgage</a:t>
            </a:r>
            <a:r>
              <a:rPr lang="en-US" dirty="0"/>
              <a:t> . . . [Lee et al., 2006</a:t>
            </a:r>
            <a:r>
              <a:rPr lang="en-US" dirty="0" smtClean="0"/>
              <a:t>]</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40660288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Serving as an </a:t>
            </a:r>
            <a:r>
              <a:rPr lang="en-US" dirty="0" err="1" smtClean="0"/>
              <a:t>arg</a:t>
            </a:r>
            <a:r>
              <a:rPr lang="en-US" dirty="0" smtClean="0"/>
              <a:t> to multiple relations</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pic>
        <p:nvPicPr>
          <p:cNvPr id="5" name="Picture 4"/>
          <p:cNvPicPr>
            <a:picLocks noChangeAspect="1"/>
          </p:cNvPicPr>
          <p:nvPr/>
        </p:nvPicPr>
        <p:blipFill>
          <a:blip r:embed="rId2"/>
          <a:stretch>
            <a:fillRect/>
          </a:stretch>
        </p:blipFill>
        <p:spPr>
          <a:xfrm>
            <a:off x="457200" y="1584522"/>
            <a:ext cx="7808339" cy="4385529"/>
          </a:xfrm>
          <a:prstGeom prst="rect">
            <a:avLst/>
          </a:prstGeom>
        </p:spPr>
      </p:pic>
    </p:spTree>
    <p:extLst>
      <p:ext uri="{BB962C8B-B14F-4D97-AF65-F5344CB8AC3E}">
        <p14:creationId xmlns:p14="http://schemas.microsoft.com/office/powerpoint/2010/main" val="9575536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Partial connectivity – Disconnected structures</a:t>
            </a:r>
            <a:endParaRPr lang="en-US" sz="3600" dirty="0"/>
          </a:p>
        </p:txBody>
      </p:sp>
      <p:sp>
        <p:nvSpPr>
          <p:cNvPr id="3" name="Content Placeholder 2"/>
          <p:cNvSpPr>
            <a:spLocks noGrp="1"/>
          </p:cNvSpPr>
          <p:nvPr>
            <p:ph idx="1"/>
          </p:nvPr>
        </p:nvSpPr>
        <p:spPr/>
        <p:txBody>
          <a:bodyPr>
            <a:normAutofit/>
          </a:bodyPr>
          <a:lstStyle/>
          <a:p>
            <a:r>
              <a:rPr lang="en-US" sz="2800" dirty="0">
                <a:latin typeface="Times New Roman"/>
                <a:cs typeface="Times New Roman"/>
              </a:rPr>
              <a:t>The early omens, we admit, scarcely suggest so wholesome </a:t>
            </a:r>
            <a:r>
              <a:rPr lang="en-US" sz="2800" dirty="0" smtClean="0">
                <a:latin typeface="Times New Roman"/>
                <a:cs typeface="Times New Roman"/>
              </a:rPr>
              <a:t>an outcome. </a:t>
            </a:r>
            <a:r>
              <a:rPr lang="en-US" sz="2800" u="sng" dirty="0">
                <a:solidFill>
                  <a:srgbClr val="3366FF"/>
                </a:solidFill>
                <a:latin typeface="Times New Roman"/>
                <a:cs typeface="Times New Roman"/>
              </a:rPr>
              <a:t>  </a:t>
            </a:r>
            <a:r>
              <a:rPr lang="en-US" sz="2800" u="sng" dirty="0" smtClean="0">
                <a:solidFill>
                  <a:srgbClr val="3366FF"/>
                </a:solidFill>
                <a:latin typeface="Times New Roman"/>
                <a:cs typeface="Times New Roman"/>
              </a:rPr>
              <a:t>    </a:t>
            </a:r>
            <a:r>
              <a:rPr lang="en-US" sz="2800" dirty="0" smtClean="0">
                <a:latin typeface="Times New Roman"/>
                <a:cs typeface="Times New Roman"/>
              </a:rPr>
              <a:t>The </a:t>
            </a:r>
            <a:r>
              <a:rPr lang="en-US" sz="2800" dirty="0">
                <a:latin typeface="Times New Roman"/>
                <a:cs typeface="Times New Roman"/>
              </a:rPr>
              <a:t>Fleet Street </a:t>
            </a:r>
            <a:r>
              <a:rPr lang="en-US" sz="2800" dirty="0" smtClean="0">
                <a:latin typeface="Times New Roman"/>
                <a:cs typeface="Times New Roman"/>
              </a:rPr>
              <a:t>reaction was </a:t>
            </a:r>
            <a:r>
              <a:rPr lang="en-US" sz="2800" dirty="0">
                <a:latin typeface="Times New Roman"/>
                <a:cs typeface="Times New Roman"/>
              </a:rPr>
              <a:t>captured in the Guardian headline, “Departure </a:t>
            </a:r>
            <a:r>
              <a:rPr lang="en-US" sz="2800" dirty="0" smtClean="0">
                <a:latin typeface="Times New Roman"/>
                <a:cs typeface="Times New Roman"/>
              </a:rPr>
              <a:t>Reveals Thatcher </a:t>
            </a:r>
            <a:r>
              <a:rPr lang="en-US" sz="2800" dirty="0">
                <a:latin typeface="Times New Roman"/>
                <a:cs typeface="Times New Roman"/>
              </a:rPr>
              <a:t>Poison.” </a:t>
            </a:r>
            <a:r>
              <a:rPr lang="en-US" sz="2800" u="sng" dirty="0">
                <a:solidFill>
                  <a:srgbClr val="3366FF"/>
                </a:solidFill>
                <a:latin typeface="Times New Roman"/>
                <a:cs typeface="Times New Roman"/>
              </a:rPr>
              <a:t> </a:t>
            </a:r>
            <a:r>
              <a:rPr lang="en-US" sz="2800" u="sng" dirty="0" smtClean="0">
                <a:solidFill>
                  <a:srgbClr val="3366FF"/>
                </a:solidFill>
                <a:latin typeface="Times New Roman"/>
                <a:cs typeface="Times New Roman"/>
              </a:rPr>
              <a:t>     </a:t>
            </a:r>
            <a:r>
              <a:rPr lang="en-US" sz="2800" dirty="0" smtClean="0">
                <a:latin typeface="Times New Roman"/>
                <a:cs typeface="Times New Roman"/>
              </a:rPr>
              <a:t> </a:t>
            </a:r>
            <a:r>
              <a:rPr lang="en-US" sz="2800" dirty="0">
                <a:latin typeface="Times New Roman"/>
                <a:cs typeface="Times New Roman"/>
              </a:rPr>
              <a:t>British politicians divide into </a:t>
            </a:r>
            <a:r>
              <a:rPr lang="en-US" sz="2800" dirty="0" smtClean="0">
                <a:latin typeface="Times New Roman"/>
                <a:cs typeface="Times New Roman"/>
              </a:rPr>
              <a:t>two groups </a:t>
            </a:r>
            <a:r>
              <a:rPr lang="en-US" sz="2800" dirty="0">
                <a:latin typeface="Times New Roman"/>
                <a:cs typeface="Times New Roman"/>
              </a:rPr>
              <a:t>of chickens, those with their necks cut and </a:t>
            </a:r>
            <a:r>
              <a:rPr lang="en-US" sz="2800" dirty="0" smtClean="0">
                <a:latin typeface="Times New Roman"/>
                <a:cs typeface="Times New Roman"/>
              </a:rPr>
              <a:t>those screaming </a:t>
            </a:r>
            <a:r>
              <a:rPr lang="en-US" sz="2800" dirty="0">
                <a:latin typeface="Times New Roman"/>
                <a:cs typeface="Times New Roman"/>
              </a:rPr>
              <a:t>the sky is falling. </a:t>
            </a:r>
            <a:r>
              <a:rPr lang="en-US" sz="2800" u="sng" dirty="0">
                <a:solidFill>
                  <a:srgbClr val="0000FF"/>
                </a:solidFill>
                <a:latin typeface="Times New Roman"/>
                <a:cs typeface="Times New Roman"/>
              </a:rPr>
              <a:t> </a:t>
            </a:r>
            <a:r>
              <a:rPr lang="en-US" sz="2800" u="sng" dirty="0" smtClean="0">
                <a:solidFill>
                  <a:srgbClr val="0000FF"/>
                </a:solidFill>
                <a:latin typeface="Times New Roman"/>
                <a:cs typeface="Times New Roman"/>
              </a:rPr>
              <a:t>    </a:t>
            </a:r>
            <a:r>
              <a:rPr lang="en-US" sz="2800" dirty="0" smtClean="0">
                <a:solidFill>
                  <a:srgbClr val="0000FF"/>
                </a:solidFill>
                <a:latin typeface="Times New Roman"/>
                <a:cs typeface="Times New Roman"/>
              </a:rPr>
              <a:t> </a:t>
            </a:r>
            <a:r>
              <a:rPr lang="en-US" sz="2800" dirty="0">
                <a:latin typeface="Times New Roman"/>
                <a:cs typeface="Times New Roman"/>
              </a:rPr>
              <a:t>So far as we </a:t>
            </a:r>
            <a:r>
              <a:rPr lang="en-US" sz="2800" dirty="0" smtClean="0">
                <a:latin typeface="Times New Roman"/>
                <a:cs typeface="Times New Roman"/>
              </a:rPr>
              <a:t>can see </a:t>
            </a:r>
            <a:r>
              <a:rPr lang="en-US" sz="2800" dirty="0">
                <a:latin typeface="Times New Roman"/>
                <a:cs typeface="Times New Roman"/>
              </a:rPr>
              <a:t>only two persons are behaving with a dignity </a:t>
            </a:r>
            <a:r>
              <a:rPr lang="en-US" sz="2800" dirty="0" smtClean="0">
                <a:latin typeface="Times New Roman"/>
                <a:cs typeface="Times New Roman"/>
              </a:rPr>
              <a:t>recognizing the </a:t>
            </a:r>
            <a:r>
              <a:rPr lang="en-US" sz="2800" dirty="0">
                <a:latin typeface="Times New Roman"/>
                <a:cs typeface="Times New Roman"/>
              </a:rPr>
              <a:t>seriousness of the issues: Mr. Lawson and Sir Alan </a:t>
            </a:r>
            <a:r>
              <a:rPr lang="en-US" sz="2800" dirty="0" smtClean="0">
                <a:latin typeface="Times New Roman"/>
                <a:cs typeface="Times New Roman"/>
              </a:rPr>
              <a:t>Walters </a:t>
            </a:r>
            <a:r>
              <a:rPr lang="pl-PL" sz="2800" dirty="0" smtClean="0">
                <a:latin typeface="Times New Roman"/>
                <a:cs typeface="Times New Roman"/>
              </a:rPr>
              <a:t>. </a:t>
            </a:r>
            <a:r>
              <a:rPr lang="pl-PL" sz="2800" dirty="0">
                <a:latin typeface="Times New Roman"/>
                <a:cs typeface="Times New Roman"/>
              </a:rPr>
              <a:t>. . . [</a:t>
            </a:r>
            <a:r>
              <a:rPr lang="pl-PL" sz="2800" dirty="0" err="1">
                <a:latin typeface="Times New Roman"/>
                <a:cs typeface="Times New Roman"/>
              </a:rPr>
              <a:t>wsj</a:t>
            </a:r>
            <a:r>
              <a:rPr lang="pl-PL" sz="2800" dirty="0">
                <a:latin typeface="Times New Roman"/>
                <a:cs typeface="Times New Roman"/>
              </a:rPr>
              <a:t> 0553</a:t>
            </a:r>
            <a:r>
              <a:rPr lang="pl-PL" sz="2800" dirty="0" smtClean="0">
                <a:latin typeface="Times New Roman"/>
                <a:cs typeface="Times New Roman"/>
              </a:rPr>
              <a:t>]</a:t>
            </a:r>
            <a:endParaRPr lang="en-US" sz="2800" dirty="0">
              <a:latin typeface="Times New Roman"/>
              <a:cs typeface="Times New Roman"/>
            </a:endParaRP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23261404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Partial connectivity – Disconnected structures</a:t>
            </a:r>
            <a:endParaRPr lang="en-US" sz="3600" dirty="0"/>
          </a:p>
        </p:txBody>
      </p:sp>
      <p:sp>
        <p:nvSpPr>
          <p:cNvPr id="3" name="Content Placeholder 2"/>
          <p:cNvSpPr>
            <a:spLocks noGrp="1"/>
          </p:cNvSpPr>
          <p:nvPr>
            <p:ph idx="1"/>
          </p:nvPr>
        </p:nvSpPr>
        <p:spPr/>
        <p:txBody>
          <a:bodyPr>
            <a:normAutofit/>
          </a:bodyPr>
          <a:lstStyle/>
          <a:p>
            <a:r>
              <a:rPr lang="en-US" sz="2800" dirty="0">
                <a:latin typeface="Times New Roman"/>
                <a:cs typeface="Times New Roman"/>
              </a:rPr>
              <a:t>The early omens, we admit, scarcely suggest so wholesome </a:t>
            </a:r>
            <a:r>
              <a:rPr lang="en-US" sz="2800" dirty="0" smtClean="0">
                <a:latin typeface="Times New Roman"/>
                <a:cs typeface="Times New Roman"/>
              </a:rPr>
              <a:t>an outcome</a:t>
            </a:r>
            <a:r>
              <a:rPr lang="en-US" sz="2800" dirty="0">
                <a:latin typeface="Times New Roman"/>
                <a:cs typeface="Times New Roman"/>
              </a:rPr>
              <a:t>. </a:t>
            </a:r>
            <a:r>
              <a:rPr lang="en-US" sz="2800" u="sng" dirty="0">
                <a:solidFill>
                  <a:srgbClr val="3366FF"/>
                </a:solidFill>
                <a:latin typeface="Times New Roman"/>
                <a:cs typeface="Times New Roman"/>
              </a:rPr>
              <a:t>Implicit=for example </a:t>
            </a:r>
            <a:r>
              <a:rPr lang="en-US" sz="2800" dirty="0">
                <a:latin typeface="Times New Roman"/>
                <a:cs typeface="Times New Roman"/>
              </a:rPr>
              <a:t>The Fleet Street </a:t>
            </a:r>
            <a:r>
              <a:rPr lang="en-US" sz="2800" dirty="0" smtClean="0">
                <a:latin typeface="Times New Roman"/>
                <a:cs typeface="Times New Roman"/>
              </a:rPr>
              <a:t>reaction was </a:t>
            </a:r>
            <a:r>
              <a:rPr lang="en-US" sz="2800" dirty="0">
                <a:latin typeface="Times New Roman"/>
                <a:cs typeface="Times New Roman"/>
              </a:rPr>
              <a:t>captured in the Guardian headline, “Departure </a:t>
            </a:r>
            <a:r>
              <a:rPr lang="en-US" sz="2800" dirty="0" smtClean="0">
                <a:latin typeface="Times New Roman"/>
                <a:cs typeface="Times New Roman"/>
              </a:rPr>
              <a:t>Reveals Thatcher </a:t>
            </a:r>
            <a:r>
              <a:rPr lang="en-US" sz="2800" dirty="0">
                <a:latin typeface="Times New Roman"/>
                <a:cs typeface="Times New Roman"/>
              </a:rPr>
              <a:t>Poison.” </a:t>
            </a:r>
            <a:r>
              <a:rPr lang="en-US" sz="2800" u="sng" dirty="0" err="1">
                <a:solidFill>
                  <a:srgbClr val="3366FF"/>
                </a:solidFill>
                <a:latin typeface="Times New Roman"/>
                <a:cs typeface="Times New Roman"/>
              </a:rPr>
              <a:t>NoRel</a:t>
            </a:r>
            <a:r>
              <a:rPr lang="en-US" sz="2800" dirty="0">
                <a:latin typeface="Times New Roman"/>
                <a:cs typeface="Times New Roman"/>
              </a:rPr>
              <a:t> British politicians divide into </a:t>
            </a:r>
            <a:r>
              <a:rPr lang="en-US" sz="2800" dirty="0" smtClean="0">
                <a:latin typeface="Times New Roman"/>
                <a:cs typeface="Times New Roman"/>
              </a:rPr>
              <a:t>two groups </a:t>
            </a:r>
            <a:r>
              <a:rPr lang="en-US" sz="2800" dirty="0">
                <a:latin typeface="Times New Roman"/>
                <a:cs typeface="Times New Roman"/>
              </a:rPr>
              <a:t>of chickens, those with their necks cut and </a:t>
            </a:r>
            <a:r>
              <a:rPr lang="en-US" sz="2800" dirty="0" smtClean="0">
                <a:latin typeface="Times New Roman"/>
                <a:cs typeface="Times New Roman"/>
              </a:rPr>
              <a:t>those screaming </a:t>
            </a:r>
            <a:r>
              <a:rPr lang="en-US" sz="2800" dirty="0">
                <a:latin typeface="Times New Roman"/>
                <a:cs typeface="Times New Roman"/>
              </a:rPr>
              <a:t>the sky is falling. </a:t>
            </a:r>
            <a:r>
              <a:rPr lang="en-US" sz="2800" u="sng" dirty="0">
                <a:solidFill>
                  <a:srgbClr val="0000FF"/>
                </a:solidFill>
                <a:latin typeface="Times New Roman"/>
                <a:cs typeface="Times New Roman"/>
              </a:rPr>
              <a:t>Implicit=thus</a:t>
            </a:r>
            <a:r>
              <a:rPr lang="en-US" sz="2800" dirty="0">
                <a:solidFill>
                  <a:srgbClr val="0000FF"/>
                </a:solidFill>
                <a:latin typeface="Times New Roman"/>
                <a:cs typeface="Times New Roman"/>
              </a:rPr>
              <a:t> </a:t>
            </a:r>
            <a:r>
              <a:rPr lang="en-US" sz="2800" dirty="0">
                <a:latin typeface="Times New Roman"/>
                <a:cs typeface="Times New Roman"/>
              </a:rPr>
              <a:t>So far as we </a:t>
            </a:r>
            <a:r>
              <a:rPr lang="en-US" sz="2800" dirty="0" smtClean="0">
                <a:latin typeface="Times New Roman"/>
                <a:cs typeface="Times New Roman"/>
              </a:rPr>
              <a:t>can see </a:t>
            </a:r>
            <a:r>
              <a:rPr lang="en-US" sz="2800" dirty="0">
                <a:latin typeface="Times New Roman"/>
                <a:cs typeface="Times New Roman"/>
              </a:rPr>
              <a:t>only two persons are behaving with a dignity </a:t>
            </a:r>
            <a:r>
              <a:rPr lang="en-US" sz="2800" dirty="0" smtClean="0">
                <a:latin typeface="Times New Roman"/>
                <a:cs typeface="Times New Roman"/>
              </a:rPr>
              <a:t>recognizing the </a:t>
            </a:r>
            <a:r>
              <a:rPr lang="en-US" sz="2800" dirty="0">
                <a:latin typeface="Times New Roman"/>
                <a:cs typeface="Times New Roman"/>
              </a:rPr>
              <a:t>seriousness of the issues: Mr. Lawson and Sir Alan </a:t>
            </a:r>
            <a:r>
              <a:rPr lang="en-US" sz="2800" dirty="0" smtClean="0">
                <a:latin typeface="Times New Roman"/>
                <a:cs typeface="Times New Roman"/>
              </a:rPr>
              <a:t>Walters </a:t>
            </a:r>
            <a:r>
              <a:rPr lang="pl-PL" sz="2800" dirty="0" smtClean="0">
                <a:latin typeface="Times New Roman"/>
                <a:cs typeface="Times New Roman"/>
              </a:rPr>
              <a:t>. </a:t>
            </a:r>
            <a:r>
              <a:rPr lang="pl-PL" sz="2800" dirty="0">
                <a:latin typeface="Times New Roman"/>
                <a:cs typeface="Times New Roman"/>
              </a:rPr>
              <a:t>. . . [</a:t>
            </a:r>
            <a:r>
              <a:rPr lang="pl-PL" sz="2800" dirty="0" err="1">
                <a:latin typeface="Times New Roman"/>
                <a:cs typeface="Times New Roman"/>
              </a:rPr>
              <a:t>wsj</a:t>
            </a:r>
            <a:r>
              <a:rPr lang="pl-PL" sz="2800" dirty="0">
                <a:latin typeface="Times New Roman"/>
                <a:cs typeface="Times New Roman"/>
              </a:rPr>
              <a:t> 0553</a:t>
            </a:r>
            <a:r>
              <a:rPr lang="pl-PL" sz="2800" dirty="0" smtClean="0">
                <a:latin typeface="Times New Roman"/>
                <a:cs typeface="Times New Roman"/>
              </a:rPr>
              <a:t>]</a:t>
            </a:r>
            <a:endParaRPr lang="en-US" sz="2800" dirty="0">
              <a:latin typeface="Times New Roman"/>
              <a:cs typeface="Times New Roman"/>
            </a:endParaRP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42280136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Partial connectivity – Disconnected structures</a:t>
            </a:r>
            <a:endParaRPr lang="en-US" sz="3600"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pic>
        <p:nvPicPr>
          <p:cNvPr id="5" name="Picture 4"/>
          <p:cNvPicPr>
            <a:picLocks noChangeAspect="1"/>
          </p:cNvPicPr>
          <p:nvPr/>
        </p:nvPicPr>
        <p:blipFill>
          <a:blip r:embed="rId2"/>
          <a:stretch>
            <a:fillRect/>
          </a:stretch>
        </p:blipFill>
        <p:spPr>
          <a:xfrm>
            <a:off x="84449" y="1760220"/>
            <a:ext cx="9023596" cy="3177540"/>
          </a:xfrm>
          <a:prstGeom prst="rect">
            <a:avLst/>
          </a:prstGeom>
        </p:spPr>
      </p:pic>
    </p:spTree>
    <p:extLst>
      <p:ext uri="{BB962C8B-B14F-4D97-AF65-F5344CB8AC3E}">
        <p14:creationId xmlns:p14="http://schemas.microsoft.com/office/powerpoint/2010/main" val="35364227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17" y="6668"/>
            <a:ext cx="9050783" cy="1143000"/>
          </a:xfrm>
        </p:spPr>
        <p:txBody>
          <a:bodyPr>
            <a:normAutofit fontScale="90000"/>
          </a:bodyPr>
          <a:lstStyle/>
          <a:p>
            <a:r>
              <a:rPr lang="en-US" dirty="0" smtClean="0"/>
              <a:t>Exercise: Annotating </a:t>
            </a:r>
            <a:r>
              <a:rPr lang="en-US" dirty="0" err="1" smtClean="0"/>
              <a:t>Pred-Arg</a:t>
            </a:r>
            <a:r>
              <a:rPr lang="en-US" dirty="0" smtClean="0"/>
              <a:t> Structures</a:t>
            </a:r>
            <a:endParaRPr lang="en-US" dirty="0"/>
          </a:p>
        </p:txBody>
      </p:sp>
      <p:sp>
        <p:nvSpPr>
          <p:cNvPr id="3" name="Content Placeholder 2"/>
          <p:cNvSpPr>
            <a:spLocks noGrp="1"/>
          </p:cNvSpPr>
          <p:nvPr>
            <p:ph idx="1"/>
          </p:nvPr>
        </p:nvSpPr>
        <p:spPr>
          <a:xfrm>
            <a:off x="0" y="961778"/>
            <a:ext cx="9144000" cy="5896222"/>
          </a:xfrm>
        </p:spPr>
        <p:txBody>
          <a:bodyPr>
            <a:noAutofit/>
          </a:bodyPr>
          <a:lstStyle/>
          <a:p>
            <a:r>
              <a:rPr lang="en-US" sz="1800" b="1" dirty="0" smtClean="0"/>
              <a:t>Explicit </a:t>
            </a:r>
            <a:r>
              <a:rPr lang="en-US" sz="1800" b="1" dirty="0"/>
              <a:t>connectives: </a:t>
            </a:r>
            <a:r>
              <a:rPr lang="en-US" sz="1800" dirty="0"/>
              <a:t>Specific connectives </a:t>
            </a:r>
            <a:r>
              <a:rPr lang="en-US" sz="1800" dirty="0" smtClean="0"/>
              <a:t>that </a:t>
            </a:r>
            <a:r>
              <a:rPr lang="en-US" sz="1800" dirty="0"/>
              <a:t>indicate a discourse relation. </a:t>
            </a:r>
          </a:p>
          <a:p>
            <a:r>
              <a:rPr lang="en-US" sz="1800" b="1" dirty="0"/>
              <a:t>Implicit connectives: </a:t>
            </a:r>
            <a:r>
              <a:rPr lang="en-US" sz="1800" dirty="0"/>
              <a:t>There is no connective, but a relation can be inferred. Remember to propose an explicit connective that could capture this relation. </a:t>
            </a:r>
            <a:endParaRPr lang="en-US" sz="1800" dirty="0" smtClean="0"/>
          </a:p>
          <a:p>
            <a:r>
              <a:rPr lang="en-US" sz="1800" b="1" dirty="0" err="1" smtClean="0"/>
              <a:t>NoRel</a:t>
            </a:r>
            <a:r>
              <a:rPr lang="en-US" sz="1800" b="1" dirty="0" smtClean="0"/>
              <a:t>:</a:t>
            </a:r>
            <a:r>
              <a:rPr lang="en-US" sz="1800" dirty="0" smtClean="0"/>
              <a:t>  No discourse relation can be perceived.</a:t>
            </a:r>
            <a:endParaRPr lang="en-US" sz="1800" dirty="0"/>
          </a:p>
          <a:p>
            <a:r>
              <a:rPr lang="en-US" sz="1800" b="1" dirty="0" smtClean="0"/>
              <a:t>Arg1</a:t>
            </a:r>
            <a:r>
              <a:rPr lang="en-US" sz="1800" b="1" dirty="0"/>
              <a:t>/Arg2: </a:t>
            </a:r>
            <a:r>
              <a:rPr lang="en-US" sz="1800" dirty="0"/>
              <a:t>For explicit connectives, Arg2 is bound to the connective and Arg1 is the other part of the relation. In all the other cases, the order of the arguments is linear. </a:t>
            </a:r>
          </a:p>
          <a:p>
            <a:r>
              <a:rPr lang="en-US" sz="1800" b="1" dirty="0"/>
              <a:t>Sense of connectives: </a:t>
            </a:r>
            <a:r>
              <a:rPr lang="en-US" sz="1800" dirty="0"/>
              <a:t>The type of the relation (e.g. cause, comparison, condition) </a:t>
            </a:r>
            <a:endParaRPr lang="en-US" sz="1800" dirty="0" smtClean="0"/>
          </a:p>
          <a:p>
            <a:pPr marL="0" indent="0">
              <a:buNone/>
            </a:pPr>
            <a:endParaRPr lang="en-US" sz="1800" dirty="0" smtClean="0"/>
          </a:p>
          <a:p>
            <a:pPr marL="0" indent="0">
              <a:buNone/>
            </a:pPr>
            <a:r>
              <a:rPr lang="en-US" sz="2000" dirty="0" smtClean="0"/>
              <a:t>Examples to annotate [Prasad et al., 2008]: </a:t>
            </a:r>
            <a:r>
              <a:rPr lang="en-US" sz="2000" dirty="0"/>
              <a:t> </a:t>
            </a:r>
            <a:r>
              <a:rPr lang="en-US" sz="2000" u="sng" dirty="0">
                <a:solidFill>
                  <a:srgbClr val="FF0000"/>
                </a:solidFill>
              </a:rPr>
              <a:t>connective</a:t>
            </a:r>
            <a:r>
              <a:rPr lang="en-US" sz="2000" i="1" dirty="0">
                <a:solidFill>
                  <a:srgbClr val="FF0000"/>
                </a:solidFill>
              </a:rPr>
              <a:t>, Arg1</a:t>
            </a:r>
            <a:r>
              <a:rPr lang="en-US" sz="2000" dirty="0">
                <a:solidFill>
                  <a:srgbClr val="FF0000"/>
                </a:solidFill>
              </a:rPr>
              <a:t>, </a:t>
            </a:r>
            <a:r>
              <a:rPr lang="en-US" sz="2000" b="1" dirty="0" smtClean="0">
                <a:solidFill>
                  <a:srgbClr val="FF0000"/>
                </a:solidFill>
              </a:rPr>
              <a:t>Arg2</a:t>
            </a:r>
            <a:endParaRPr lang="en-US" sz="2000" dirty="0"/>
          </a:p>
          <a:p>
            <a:pPr>
              <a:buFont typeface="+mj-lt"/>
              <a:buAutoNum type="arabicPeriod"/>
            </a:pPr>
            <a:r>
              <a:rPr lang="en-US" sz="2000" dirty="0" smtClean="0"/>
              <a:t>Some have raised their cash positions to record levels.  High cash positions help buffer a fund when the market falls.</a:t>
            </a:r>
          </a:p>
          <a:p>
            <a:pPr>
              <a:buFont typeface="+mj-lt"/>
              <a:buAutoNum type="arabicPeriod"/>
            </a:pPr>
            <a:r>
              <a:rPr lang="en-US" sz="2000" dirty="0" smtClean="0"/>
              <a:t>Jacobs is an international engineering and construction concern.  Total capital investment at the site could be as much as $400 million, according to Intel.</a:t>
            </a:r>
          </a:p>
          <a:p>
            <a:pPr>
              <a:buFont typeface="+mj-lt"/>
              <a:buAutoNum type="arabicPeriod"/>
            </a:pPr>
            <a:r>
              <a:rPr lang="en-US" sz="2000" dirty="0" smtClean="0"/>
              <a:t>It was a far safer deal for lenders since NWA had a healthier cash flow and more collateral on hand.</a:t>
            </a:r>
          </a:p>
          <a:p>
            <a:pPr>
              <a:buFont typeface="+mj-lt"/>
              <a:buAutoNum type="arabicPeriod"/>
            </a:pPr>
            <a:r>
              <a:rPr lang="en-US" sz="2000" dirty="0" smtClean="0"/>
              <a:t>Domestic car sales have plunged 19% since the Big Three ended many of their programs Sept. 30.</a:t>
            </a:r>
            <a:endParaRPr lang="en-US" sz="2000" dirty="0"/>
          </a:p>
        </p:txBody>
      </p:sp>
    </p:spTree>
    <p:extLst>
      <p:ext uri="{BB962C8B-B14F-4D97-AF65-F5344CB8AC3E}">
        <p14:creationId xmlns:p14="http://schemas.microsoft.com/office/powerpoint/2010/main" val="889402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Why teach argumentative writing?</a:t>
            </a:r>
            <a:endParaRPr lang="en-US" dirty="0"/>
          </a:p>
        </p:txBody>
      </p:sp>
      <p:sp>
        <p:nvSpPr>
          <p:cNvPr id="3" name="Content Placeholder 2"/>
          <p:cNvSpPr>
            <a:spLocks noGrp="1"/>
          </p:cNvSpPr>
          <p:nvPr>
            <p:ph idx="1"/>
          </p:nvPr>
        </p:nvSpPr>
        <p:spPr>
          <a:xfrm>
            <a:off x="228600" y="1012689"/>
            <a:ext cx="8915400" cy="5540511"/>
          </a:xfrm>
        </p:spPr>
        <p:txBody>
          <a:bodyPr>
            <a:normAutofit fontScale="77500" lnSpcReduction="20000"/>
          </a:bodyPr>
          <a:lstStyle/>
          <a:p>
            <a:r>
              <a:rPr lang="en-US" dirty="0" smtClean="0"/>
              <a:t>In argumentative </a:t>
            </a:r>
            <a:r>
              <a:rPr lang="en-US" dirty="0"/>
              <a:t>or scientific writing, authors need </a:t>
            </a:r>
            <a:r>
              <a:rPr lang="en-US" dirty="0" smtClean="0"/>
              <a:t>to:</a:t>
            </a:r>
          </a:p>
          <a:p>
            <a:pPr lvl="1"/>
            <a:r>
              <a:rPr lang="en-US" dirty="0" smtClean="0"/>
              <a:t>communicate </a:t>
            </a:r>
            <a:r>
              <a:rPr lang="en-US" dirty="0"/>
              <a:t>a position, claim, or hypothesis, </a:t>
            </a:r>
            <a:endParaRPr lang="en-US" dirty="0" smtClean="0"/>
          </a:p>
          <a:p>
            <a:pPr lvl="1"/>
            <a:r>
              <a:rPr lang="en-US" dirty="0" smtClean="0"/>
              <a:t>use it to frame </a:t>
            </a:r>
            <a:r>
              <a:rPr lang="en-US" dirty="0"/>
              <a:t>reasons and evidence presented, </a:t>
            </a:r>
            <a:endParaRPr lang="en-US" dirty="0" smtClean="0"/>
          </a:p>
          <a:p>
            <a:pPr lvl="1"/>
            <a:r>
              <a:rPr lang="en-US" dirty="0" smtClean="0"/>
              <a:t>integrate </a:t>
            </a:r>
            <a:r>
              <a:rPr lang="en-US" dirty="0"/>
              <a:t>others’ </a:t>
            </a:r>
            <a:r>
              <a:rPr lang="en-US" dirty="0" smtClean="0"/>
              <a:t>arguments, anticipate/refute counterarguments </a:t>
            </a:r>
            <a:r>
              <a:rPr lang="en-US" sz="1500" dirty="0" smtClean="0"/>
              <a:t>(</a:t>
            </a:r>
            <a:r>
              <a:rPr lang="en-US" sz="1500" dirty="0"/>
              <a:t>Durst, 1987; Mitchell, 2001; </a:t>
            </a:r>
            <a:r>
              <a:rPr lang="en-US" sz="1500" dirty="0" err="1"/>
              <a:t>Nystrand</a:t>
            </a:r>
            <a:r>
              <a:rPr lang="en-US" sz="1500" dirty="0"/>
              <a:t> &amp; Graff</a:t>
            </a:r>
            <a:r>
              <a:rPr lang="en-US" sz="1500" dirty="0" smtClean="0"/>
              <a:t>, 2001</a:t>
            </a:r>
            <a:r>
              <a:rPr lang="en-US" sz="1500" dirty="0"/>
              <a:t>; </a:t>
            </a:r>
            <a:r>
              <a:rPr lang="en-US" sz="1500" dirty="0" err="1"/>
              <a:t>Yeh</a:t>
            </a:r>
            <a:r>
              <a:rPr lang="en-US" sz="1500" dirty="0"/>
              <a:t>, 1998). </a:t>
            </a:r>
            <a:endParaRPr lang="en-US" sz="1500" dirty="0" smtClean="0"/>
          </a:p>
          <a:p>
            <a:r>
              <a:rPr lang="en-US" dirty="0" smtClean="0"/>
              <a:t>Studies show students:</a:t>
            </a:r>
          </a:p>
          <a:p>
            <a:pPr lvl="1"/>
            <a:r>
              <a:rPr lang="en-US" dirty="0" smtClean="0"/>
              <a:t>lack competence </a:t>
            </a:r>
            <a:r>
              <a:rPr lang="en-US" dirty="0"/>
              <a:t>in </a:t>
            </a:r>
            <a:r>
              <a:rPr lang="en-US" dirty="0" smtClean="0"/>
              <a:t>argument writing </a:t>
            </a:r>
            <a:r>
              <a:rPr lang="en-US" sz="1500" dirty="0" smtClean="0"/>
              <a:t>(</a:t>
            </a:r>
            <a:r>
              <a:rPr lang="en-US" sz="1500" dirty="0" err="1"/>
              <a:t>Oostdam</a:t>
            </a:r>
            <a:r>
              <a:rPr lang="en-US" sz="1500" dirty="0"/>
              <a:t>, et al., 1994; </a:t>
            </a:r>
            <a:r>
              <a:rPr lang="en-US" sz="1500" dirty="0" err="1"/>
              <a:t>Oostdam</a:t>
            </a:r>
            <a:r>
              <a:rPr lang="en-US" sz="1500" dirty="0"/>
              <a:t> &amp; </a:t>
            </a:r>
            <a:r>
              <a:rPr lang="en-US" sz="1500" dirty="0" err="1"/>
              <a:t>Emmelot</a:t>
            </a:r>
            <a:r>
              <a:rPr lang="en-US" sz="1500" dirty="0"/>
              <a:t>, 1991)</a:t>
            </a:r>
            <a:r>
              <a:rPr lang="en-US" dirty="0"/>
              <a:t>. </a:t>
            </a:r>
            <a:endParaRPr lang="en-US" dirty="0" smtClean="0"/>
          </a:p>
          <a:p>
            <a:pPr lvl="1"/>
            <a:r>
              <a:rPr lang="en-US" dirty="0" smtClean="0"/>
              <a:t>express </a:t>
            </a:r>
            <a:r>
              <a:rPr lang="en-US" dirty="0"/>
              <a:t>opinions </a:t>
            </a:r>
            <a:r>
              <a:rPr lang="en-US" dirty="0" smtClean="0"/>
              <a:t>that agree/disagree with </a:t>
            </a:r>
            <a:r>
              <a:rPr lang="en-US" dirty="0"/>
              <a:t>isolated statements </a:t>
            </a:r>
            <a:r>
              <a:rPr lang="en-US" sz="1300" dirty="0"/>
              <a:t>(Ryan &amp; Norris, 1991) </a:t>
            </a:r>
            <a:r>
              <a:rPr lang="en-US" dirty="0"/>
              <a:t>but </a:t>
            </a:r>
            <a:endParaRPr lang="en-US" dirty="0" smtClean="0"/>
          </a:p>
          <a:p>
            <a:pPr lvl="1"/>
            <a:r>
              <a:rPr lang="en-US" dirty="0" smtClean="0"/>
              <a:t>do </a:t>
            </a:r>
            <a:r>
              <a:rPr lang="en-US" dirty="0"/>
              <a:t>not integrate their arguments into a high-</a:t>
            </a:r>
            <a:r>
              <a:rPr lang="en-US" dirty="0" smtClean="0"/>
              <a:t>level structure </a:t>
            </a:r>
            <a:r>
              <a:rPr lang="en-US" dirty="0"/>
              <a:t>or coherent position </a:t>
            </a:r>
            <a:r>
              <a:rPr lang="en-US" sz="1500" dirty="0"/>
              <a:t>(Keith, Weiner, &amp; </a:t>
            </a:r>
            <a:r>
              <a:rPr lang="en-US" sz="1500" dirty="0" err="1"/>
              <a:t>Lesgold</a:t>
            </a:r>
            <a:r>
              <a:rPr lang="en-US" sz="1500" dirty="0"/>
              <a:t>, 1991)</a:t>
            </a:r>
            <a:r>
              <a:rPr lang="en-US" i="1" dirty="0"/>
              <a:t>. </a:t>
            </a:r>
            <a:endParaRPr lang="en-US" i="1" dirty="0" smtClean="0"/>
          </a:p>
          <a:p>
            <a:pPr lvl="1"/>
            <a:r>
              <a:rPr lang="en-US" dirty="0" smtClean="0"/>
              <a:t>cannot distinguish between </a:t>
            </a:r>
            <a:r>
              <a:rPr lang="en-US" dirty="0"/>
              <a:t>problems of </a:t>
            </a:r>
            <a:endParaRPr lang="en-US" dirty="0" smtClean="0"/>
          </a:p>
          <a:p>
            <a:pPr lvl="2"/>
            <a:r>
              <a:rPr lang="en-US" dirty="0" smtClean="0"/>
              <a:t>presenting </a:t>
            </a:r>
            <a:r>
              <a:rPr lang="en-US" dirty="0"/>
              <a:t>arguments well </a:t>
            </a:r>
            <a:r>
              <a:rPr lang="en-US" dirty="0" smtClean="0"/>
              <a:t>vs.</a:t>
            </a:r>
          </a:p>
          <a:p>
            <a:pPr lvl="2"/>
            <a:r>
              <a:rPr lang="en-US" dirty="0" smtClean="0"/>
              <a:t>generating </a:t>
            </a:r>
            <a:r>
              <a:rPr lang="en-US" dirty="0"/>
              <a:t>good </a:t>
            </a:r>
            <a:r>
              <a:rPr lang="en-US" dirty="0" smtClean="0"/>
              <a:t>arguments</a:t>
            </a:r>
            <a:r>
              <a:rPr lang="en-US" dirty="0"/>
              <a:t> </a:t>
            </a:r>
            <a:r>
              <a:rPr lang="en-US" sz="1300" dirty="0" smtClean="0"/>
              <a:t>(</a:t>
            </a:r>
            <a:r>
              <a:rPr lang="en-US" sz="1300" dirty="0"/>
              <a:t>see </a:t>
            </a:r>
            <a:r>
              <a:rPr lang="en-US" sz="1300" dirty="0" err="1"/>
              <a:t>Chryssafidou</a:t>
            </a:r>
            <a:r>
              <a:rPr lang="en-US" sz="1300" dirty="0"/>
              <a:t> and </a:t>
            </a:r>
            <a:r>
              <a:rPr lang="en-US" sz="1300" dirty="0" err="1"/>
              <a:t>Sharples</a:t>
            </a:r>
            <a:r>
              <a:rPr lang="en-US" sz="1300" dirty="0"/>
              <a:t>, 2003). </a:t>
            </a:r>
            <a:endParaRPr lang="en-US" sz="1300" dirty="0" smtClean="0"/>
          </a:p>
          <a:p>
            <a:pPr lvl="1"/>
            <a:r>
              <a:rPr lang="en-US" dirty="0" smtClean="0"/>
              <a:t>Even if compose-aloud </a:t>
            </a:r>
            <a:r>
              <a:rPr lang="en-US" dirty="0"/>
              <a:t>protocols </a:t>
            </a:r>
            <a:r>
              <a:rPr lang="en-US" dirty="0" smtClean="0"/>
              <a:t>show students mentally connect </a:t>
            </a:r>
            <a:r>
              <a:rPr lang="en-US" dirty="0"/>
              <a:t>position </a:t>
            </a:r>
            <a:r>
              <a:rPr lang="en-US" dirty="0" smtClean="0"/>
              <a:t>statement &amp; supporting </a:t>
            </a:r>
            <a:r>
              <a:rPr lang="en-US" dirty="0"/>
              <a:t>details, </a:t>
            </a:r>
            <a:r>
              <a:rPr lang="en-US" i="1" dirty="0" smtClean="0"/>
              <a:t>connections not </a:t>
            </a:r>
            <a:r>
              <a:rPr lang="en-US" i="1" dirty="0"/>
              <a:t>evident in </a:t>
            </a:r>
            <a:r>
              <a:rPr lang="en-US" i="1" dirty="0" smtClean="0"/>
              <a:t>writing </a:t>
            </a:r>
            <a:r>
              <a:rPr lang="en-US" sz="1500" dirty="0"/>
              <a:t>(Durst, 1987)</a:t>
            </a:r>
            <a:r>
              <a:rPr lang="en-US" dirty="0"/>
              <a:t>.</a:t>
            </a:r>
          </a:p>
        </p:txBody>
      </p:sp>
      <p:sp>
        <p:nvSpPr>
          <p:cNvPr id="4" name="Footer Placeholder 3"/>
          <p:cNvSpPr>
            <a:spLocks noGrp="1"/>
          </p:cNvSpPr>
          <p:nvPr>
            <p:ph type="ftr" sz="quarter" idx="11"/>
          </p:nvPr>
        </p:nvSpPr>
        <p:spPr/>
        <p:txBody>
          <a:bodyPr/>
          <a:lstStyle/>
          <a:p>
            <a:pPr>
              <a:defRPr/>
            </a:pPr>
            <a:r>
              <a:rPr lang="en-US" smtClean="0"/>
              <a:t>Copyright Kevin D. Ashley, Ilya Goldin. 2011 </a:t>
            </a:r>
            <a:endParaRPr lang="en-US"/>
          </a:p>
        </p:txBody>
      </p:sp>
      <p:sp>
        <p:nvSpPr>
          <p:cNvPr id="5" name="Slide Number Placeholder 4"/>
          <p:cNvSpPr>
            <a:spLocks noGrp="1"/>
          </p:cNvSpPr>
          <p:nvPr>
            <p:ph type="sldNum" sz="quarter" idx="12"/>
          </p:nvPr>
        </p:nvSpPr>
        <p:spPr/>
        <p:txBody>
          <a:bodyPr/>
          <a:lstStyle/>
          <a:p>
            <a:pPr>
              <a:defRPr/>
            </a:pPr>
            <a:fld id="{139F6571-6EBF-8347-8660-5966AFDA70B2}" type="slidenum">
              <a:rPr lang="en-US" smtClean="0"/>
              <a:pPr>
                <a:defRPr/>
              </a:pPr>
              <a:t>4</a:t>
            </a:fld>
            <a:endParaRPr lang="en-US" dirty="0"/>
          </a:p>
        </p:txBody>
      </p:sp>
    </p:spTree>
    <p:extLst>
      <p:ext uri="{BB962C8B-B14F-4D97-AF65-F5344CB8AC3E}">
        <p14:creationId xmlns:p14="http://schemas.microsoft.com/office/powerpoint/2010/main" val="42026356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17" y="6668"/>
            <a:ext cx="9050783" cy="1143000"/>
          </a:xfrm>
        </p:spPr>
        <p:txBody>
          <a:bodyPr>
            <a:normAutofit fontScale="90000"/>
          </a:bodyPr>
          <a:lstStyle/>
          <a:p>
            <a:r>
              <a:rPr lang="en-US" dirty="0" smtClean="0"/>
              <a:t>Answer: Annotating </a:t>
            </a:r>
            <a:r>
              <a:rPr lang="en-US" dirty="0" err="1" smtClean="0"/>
              <a:t>Pred-Arg</a:t>
            </a:r>
            <a:r>
              <a:rPr lang="en-US" dirty="0" smtClean="0"/>
              <a:t> Structures</a:t>
            </a:r>
            <a:endParaRPr lang="en-US" dirty="0"/>
          </a:p>
        </p:txBody>
      </p:sp>
      <p:sp>
        <p:nvSpPr>
          <p:cNvPr id="3" name="Content Placeholder 2"/>
          <p:cNvSpPr>
            <a:spLocks noGrp="1"/>
          </p:cNvSpPr>
          <p:nvPr>
            <p:ph idx="1"/>
          </p:nvPr>
        </p:nvSpPr>
        <p:spPr>
          <a:xfrm>
            <a:off x="0" y="961778"/>
            <a:ext cx="9144000" cy="5896222"/>
          </a:xfrm>
        </p:spPr>
        <p:txBody>
          <a:bodyPr>
            <a:noAutofit/>
          </a:bodyPr>
          <a:lstStyle/>
          <a:p>
            <a:r>
              <a:rPr lang="en-US" sz="1800" b="1" dirty="0" smtClean="0"/>
              <a:t>Explicit </a:t>
            </a:r>
            <a:r>
              <a:rPr lang="en-US" sz="1800" b="1" dirty="0"/>
              <a:t>connectives: </a:t>
            </a:r>
            <a:r>
              <a:rPr lang="en-US" sz="1800" dirty="0"/>
              <a:t>Specific connectives </a:t>
            </a:r>
            <a:r>
              <a:rPr lang="en-US" sz="1800" dirty="0" smtClean="0"/>
              <a:t>that </a:t>
            </a:r>
            <a:r>
              <a:rPr lang="en-US" sz="1800" dirty="0"/>
              <a:t>indicate a discourse relation. </a:t>
            </a:r>
          </a:p>
          <a:p>
            <a:r>
              <a:rPr lang="en-US" sz="1800" b="1" dirty="0"/>
              <a:t>Implicit connectives: </a:t>
            </a:r>
            <a:r>
              <a:rPr lang="en-US" sz="1800" dirty="0"/>
              <a:t>There is no connective, but a relation can be inferred. Remember to propose an explicit connective that could capture this relation. </a:t>
            </a:r>
            <a:endParaRPr lang="en-US" sz="1800" dirty="0" smtClean="0"/>
          </a:p>
          <a:p>
            <a:r>
              <a:rPr lang="en-US" sz="1800" b="1" dirty="0" err="1" smtClean="0"/>
              <a:t>NoRel</a:t>
            </a:r>
            <a:r>
              <a:rPr lang="en-US" sz="1800" b="1" dirty="0" smtClean="0"/>
              <a:t>:</a:t>
            </a:r>
            <a:r>
              <a:rPr lang="en-US" sz="1800" dirty="0" smtClean="0"/>
              <a:t>  No discourse relation can be perceived.</a:t>
            </a:r>
            <a:endParaRPr lang="en-US" sz="1800" dirty="0"/>
          </a:p>
          <a:p>
            <a:r>
              <a:rPr lang="en-US" sz="1800" b="1" dirty="0" smtClean="0"/>
              <a:t>Arg1</a:t>
            </a:r>
            <a:r>
              <a:rPr lang="en-US" sz="1800" b="1" dirty="0"/>
              <a:t>/Arg2: </a:t>
            </a:r>
            <a:r>
              <a:rPr lang="en-US" sz="1800" dirty="0"/>
              <a:t>For explicit connectives, Arg2 is bound to the connective and Arg1 is the other part of the relation. In all the other cases, the order of the arguments is linear. </a:t>
            </a:r>
          </a:p>
          <a:p>
            <a:r>
              <a:rPr lang="en-US" sz="1800" b="1" dirty="0"/>
              <a:t>Sense of connectives: </a:t>
            </a:r>
            <a:r>
              <a:rPr lang="en-US" sz="1800" dirty="0"/>
              <a:t>The type of the relation (e.g. cause, comparison, </a:t>
            </a:r>
            <a:r>
              <a:rPr lang="en-US" sz="1800" dirty="0" smtClean="0"/>
              <a:t>temporal) </a:t>
            </a:r>
          </a:p>
          <a:p>
            <a:pPr marL="0" indent="0">
              <a:buNone/>
            </a:pPr>
            <a:endParaRPr lang="en-US" sz="1800" dirty="0" smtClean="0"/>
          </a:p>
          <a:p>
            <a:pPr marL="0" indent="0">
              <a:buNone/>
            </a:pPr>
            <a:r>
              <a:rPr lang="en-US" sz="2000" dirty="0" smtClean="0"/>
              <a:t>Examples to annotate [Prasad et al., 2008]:  </a:t>
            </a:r>
            <a:r>
              <a:rPr lang="en-US" sz="2000" u="sng" dirty="0" smtClean="0">
                <a:solidFill>
                  <a:srgbClr val="FF0000"/>
                </a:solidFill>
              </a:rPr>
              <a:t>connective</a:t>
            </a:r>
            <a:r>
              <a:rPr lang="en-US" sz="2000" i="1" dirty="0" smtClean="0">
                <a:solidFill>
                  <a:srgbClr val="FF0000"/>
                </a:solidFill>
              </a:rPr>
              <a:t>, Arg1</a:t>
            </a:r>
            <a:r>
              <a:rPr lang="en-US" sz="2000" dirty="0" smtClean="0">
                <a:solidFill>
                  <a:srgbClr val="FF0000"/>
                </a:solidFill>
              </a:rPr>
              <a:t>, </a:t>
            </a:r>
            <a:r>
              <a:rPr lang="en-US" sz="2000" b="1" dirty="0" smtClean="0">
                <a:solidFill>
                  <a:srgbClr val="FF0000"/>
                </a:solidFill>
              </a:rPr>
              <a:t>Arg2</a:t>
            </a:r>
            <a:endParaRPr lang="en-US" sz="2000" b="1" dirty="0">
              <a:solidFill>
                <a:srgbClr val="FF0000"/>
              </a:solidFill>
            </a:endParaRPr>
          </a:p>
          <a:p>
            <a:pPr>
              <a:buFont typeface="+mj-lt"/>
              <a:buAutoNum type="arabicPeriod"/>
            </a:pPr>
            <a:r>
              <a:rPr lang="en-US" sz="2000" i="1" dirty="0" smtClean="0"/>
              <a:t>Some have raised their cash positions to record levels.  </a:t>
            </a:r>
            <a:r>
              <a:rPr lang="en-US" sz="2000" u="sng" dirty="0" smtClean="0"/>
              <a:t>Implicit=BECAUSE</a:t>
            </a:r>
            <a:r>
              <a:rPr lang="en-US" sz="2000" i="1" dirty="0" smtClean="0"/>
              <a:t> </a:t>
            </a:r>
            <a:r>
              <a:rPr lang="en-US" sz="2000" b="1" dirty="0" smtClean="0"/>
              <a:t>High cash positions help buffer a fund when the market falls.   </a:t>
            </a:r>
            <a:r>
              <a:rPr lang="en-US" sz="2000" dirty="0" smtClean="0"/>
              <a:t>(causal)</a:t>
            </a:r>
          </a:p>
          <a:p>
            <a:pPr>
              <a:buFont typeface="+mj-lt"/>
              <a:buAutoNum type="arabicPeriod"/>
            </a:pPr>
            <a:r>
              <a:rPr lang="en-US" sz="2000" i="1" dirty="0" smtClean="0"/>
              <a:t>Jacobs is an international engineering and construction concern</a:t>
            </a:r>
            <a:r>
              <a:rPr lang="en-US" sz="2000" dirty="0" smtClean="0"/>
              <a:t>.  </a:t>
            </a:r>
            <a:r>
              <a:rPr lang="en-US" sz="2000" u="sng" dirty="0" err="1" smtClean="0"/>
              <a:t>NoRel</a:t>
            </a:r>
            <a:r>
              <a:rPr lang="en-US" sz="2000" dirty="0" smtClean="0"/>
              <a:t> </a:t>
            </a:r>
            <a:r>
              <a:rPr lang="en-US" sz="2000" b="1" dirty="0" smtClean="0"/>
              <a:t>Total capital investment at the site could be as much as $400 million, according to Intel.</a:t>
            </a:r>
          </a:p>
          <a:p>
            <a:pPr>
              <a:buFont typeface="+mj-lt"/>
              <a:buAutoNum type="arabicPeriod"/>
            </a:pPr>
            <a:r>
              <a:rPr lang="en-US" sz="2000" i="1" dirty="0" smtClean="0"/>
              <a:t>It was a far safer deal for lenders </a:t>
            </a:r>
            <a:r>
              <a:rPr lang="en-US" sz="2000" u="sng" dirty="0" smtClean="0"/>
              <a:t>since</a:t>
            </a:r>
            <a:r>
              <a:rPr lang="en-US" sz="2000" dirty="0" smtClean="0"/>
              <a:t> </a:t>
            </a:r>
            <a:r>
              <a:rPr lang="en-US" sz="2000" b="1" dirty="0" smtClean="0"/>
              <a:t>NWA had a healthier cash flow and more collateral on hand. </a:t>
            </a:r>
            <a:r>
              <a:rPr lang="en-US" sz="2000" dirty="0" smtClean="0"/>
              <a:t>(causal)</a:t>
            </a:r>
          </a:p>
          <a:p>
            <a:pPr>
              <a:buFont typeface="+mj-lt"/>
              <a:buAutoNum type="arabicPeriod"/>
            </a:pPr>
            <a:r>
              <a:rPr lang="en-US" sz="2000" i="1" dirty="0" smtClean="0"/>
              <a:t>Domestic car sales have plunged 19% </a:t>
            </a:r>
            <a:r>
              <a:rPr lang="en-US" sz="2000" u="sng" dirty="0" smtClean="0"/>
              <a:t>since</a:t>
            </a:r>
            <a:r>
              <a:rPr lang="en-US" sz="2000" dirty="0" smtClean="0"/>
              <a:t> </a:t>
            </a:r>
            <a:r>
              <a:rPr lang="en-US" sz="2000" b="1" dirty="0" smtClean="0"/>
              <a:t>the Big Three ended many of their programs Sept. 30. </a:t>
            </a:r>
            <a:r>
              <a:rPr lang="en-US" sz="2000" dirty="0" smtClean="0"/>
              <a:t>(causal and temporal)</a:t>
            </a:r>
            <a:endParaRPr lang="en-US" sz="2000" dirty="0"/>
          </a:p>
        </p:txBody>
      </p:sp>
    </p:spTree>
    <p:extLst>
      <p:ext uri="{BB962C8B-B14F-4D97-AF65-F5344CB8AC3E}">
        <p14:creationId xmlns:p14="http://schemas.microsoft.com/office/powerpoint/2010/main" val="655753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dirty="0" smtClean="0"/>
              <a:t>Computational Discourse </a:t>
            </a:r>
          </a:p>
          <a:p>
            <a:pPr lvl="2"/>
            <a:r>
              <a:rPr lang="en-US" dirty="0" smtClean="0"/>
              <a:t>Functional structures </a:t>
            </a:r>
          </a:p>
          <a:p>
            <a:pPr lvl="2"/>
            <a:r>
              <a:rPr lang="en-US" dirty="0" smtClean="0"/>
              <a:t>Predicate-argument structures </a:t>
            </a:r>
          </a:p>
          <a:p>
            <a:pPr lvl="2"/>
            <a:r>
              <a:rPr lang="en-US" b="1"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val="30599991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Tree-like Structures</a:t>
            </a:r>
            <a:endParaRPr lang="en-US" dirty="0"/>
          </a:p>
        </p:txBody>
      </p:sp>
      <p:sp>
        <p:nvSpPr>
          <p:cNvPr id="3" name="Content Placeholder 2"/>
          <p:cNvSpPr>
            <a:spLocks noGrp="1"/>
          </p:cNvSpPr>
          <p:nvPr>
            <p:ph idx="1"/>
          </p:nvPr>
        </p:nvSpPr>
        <p:spPr/>
        <p:txBody>
          <a:bodyPr/>
          <a:lstStyle/>
          <a:p>
            <a:r>
              <a:rPr lang="en-US" dirty="0" smtClean="0"/>
              <a:t>Discourse structures mainly as trees, although some more complex graph structures</a:t>
            </a:r>
          </a:p>
          <a:p>
            <a:r>
              <a:rPr lang="en-US" dirty="0" smtClean="0"/>
              <a:t>This tutorial focuses only on RST</a:t>
            </a:r>
          </a:p>
          <a:p>
            <a:pPr lvl="1"/>
            <a:r>
              <a:rPr lang="en-US" dirty="0" smtClean="0"/>
              <a:t>associated corpus and parsers</a:t>
            </a:r>
            <a:endParaRPr lang="en-US" dirty="0"/>
          </a:p>
        </p:txBody>
      </p:sp>
    </p:spTree>
    <p:extLst>
      <p:ext uri="{BB962C8B-B14F-4D97-AF65-F5344CB8AC3E}">
        <p14:creationId xmlns:p14="http://schemas.microsoft.com/office/powerpoint/2010/main" val="29025870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94920"/>
            <a:ext cx="7772400" cy="1470025"/>
          </a:xfrm>
        </p:spPr>
        <p:txBody>
          <a:bodyPr>
            <a:normAutofit fontScale="90000"/>
          </a:bodyPr>
          <a:lstStyle/>
          <a:p>
            <a:pPr eaLnBrk="1" hangingPunct="1"/>
            <a:r>
              <a:rPr lang="en-CA" dirty="0">
                <a:latin typeface="Verdana" charset="0"/>
              </a:rPr>
              <a:t>Introduction to RST</a:t>
            </a:r>
            <a:br>
              <a:rPr lang="en-CA" dirty="0">
                <a:latin typeface="Verdana" charset="0"/>
              </a:rPr>
            </a:br>
            <a:r>
              <a:rPr lang="en-CA" dirty="0" smtClean="0">
                <a:latin typeface="Verdana" charset="0"/>
              </a:rPr>
              <a:t>(Rhetorical </a:t>
            </a:r>
            <a:r>
              <a:rPr lang="en-CA" dirty="0">
                <a:latin typeface="Verdana" charset="0"/>
              </a:rPr>
              <a:t>Structure </a:t>
            </a:r>
            <a:r>
              <a:rPr lang="en-CA" dirty="0" smtClean="0">
                <a:latin typeface="Verdana" charset="0"/>
              </a:rPr>
              <a:t>Theory)</a:t>
            </a:r>
            <a:endParaRPr lang="en-CA" dirty="0">
              <a:latin typeface="Verdana" charset="0"/>
            </a:endParaRPr>
          </a:p>
        </p:txBody>
      </p:sp>
      <p:sp>
        <p:nvSpPr>
          <p:cNvPr id="3075" name="Rectangle 3"/>
          <p:cNvSpPr>
            <a:spLocks noGrp="1" noChangeArrowheads="1"/>
          </p:cNvSpPr>
          <p:nvPr>
            <p:ph type="subTitle" idx="1"/>
          </p:nvPr>
        </p:nvSpPr>
        <p:spPr>
          <a:xfrm>
            <a:off x="685799" y="3187783"/>
            <a:ext cx="7843477" cy="2822453"/>
          </a:xfrm>
        </p:spPr>
        <p:txBody>
          <a:bodyPr>
            <a:normAutofit fontScale="92500"/>
          </a:bodyPr>
          <a:lstStyle/>
          <a:p>
            <a:r>
              <a:rPr lang="en-CA" dirty="0">
                <a:latin typeface="Verdana" charset="0"/>
              </a:rPr>
              <a:t>Slides </a:t>
            </a:r>
            <a:r>
              <a:rPr lang="en-CA" dirty="0" smtClean="0">
                <a:latin typeface="Verdana" charset="0"/>
              </a:rPr>
              <a:t>modified from the RST Web site</a:t>
            </a:r>
          </a:p>
          <a:p>
            <a:r>
              <a:rPr lang="en-CA" dirty="0" smtClean="0">
                <a:latin typeface="Verdana" charset="0"/>
              </a:rPr>
              <a:t>http</a:t>
            </a:r>
            <a:r>
              <a:rPr lang="en-CA" dirty="0">
                <a:latin typeface="Verdana" charset="0"/>
              </a:rPr>
              <a:t>://www.sfu.ca/rst/</a:t>
            </a:r>
            <a:endParaRPr lang="en-CA" dirty="0" smtClean="0">
              <a:latin typeface="Verdana" charset="0"/>
            </a:endParaRPr>
          </a:p>
          <a:p>
            <a:pPr eaLnBrk="1" hangingPunct="1"/>
            <a:endParaRPr lang="en-CA" dirty="0">
              <a:latin typeface="Verdana" charset="0"/>
            </a:endParaRPr>
          </a:p>
          <a:p>
            <a:pPr eaLnBrk="1" hangingPunct="1"/>
            <a:r>
              <a:rPr lang="en-CA" dirty="0" err="1" smtClean="0">
                <a:latin typeface="Verdana" charset="0"/>
              </a:rPr>
              <a:t>Maite</a:t>
            </a:r>
            <a:r>
              <a:rPr lang="en-CA" dirty="0" smtClean="0">
                <a:latin typeface="Verdana" charset="0"/>
              </a:rPr>
              <a:t> </a:t>
            </a:r>
            <a:r>
              <a:rPr lang="en-CA" dirty="0" err="1">
                <a:latin typeface="Verdana" charset="0"/>
              </a:rPr>
              <a:t>Taboada</a:t>
            </a:r>
            <a:r>
              <a:rPr lang="en-CA" dirty="0">
                <a:latin typeface="Verdana" charset="0"/>
              </a:rPr>
              <a:t> and Manfred </a:t>
            </a:r>
            <a:r>
              <a:rPr lang="en-CA" dirty="0" err="1">
                <a:latin typeface="Verdana" charset="0"/>
              </a:rPr>
              <a:t>Stede</a:t>
            </a:r>
            <a:endParaRPr lang="en-CA" dirty="0">
              <a:latin typeface="Verdana" charset="0"/>
            </a:endParaRPr>
          </a:p>
          <a:p>
            <a:pPr eaLnBrk="1" hangingPunct="1"/>
            <a:r>
              <a:rPr lang="en-CA" sz="1800" dirty="0" smtClean="0">
                <a:latin typeface="Verdana" charset="0"/>
              </a:rPr>
              <a:t>May </a:t>
            </a:r>
            <a:r>
              <a:rPr lang="en-CA" sz="1800" dirty="0">
                <a:latin typeface="Verdana" charset="0"/>
              </a:rPr>
              <a:t>2009</a:t>
            </a:r>
          </a:p>
        </p:txBody>
      </p:sp>
    </p:spTree>
    <p:extLst>
      <p:ext uri="{BB962C8B-B14F-4D97-AF65-F5344CB8AC3E}">
        <p14:creationId xmlns:p14="http://schemas.microsoft.com/office/powerpoint/2010/main" val="21829149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B2A659-78C9-DB42-A2A5-BE608FB419BB}" type="slidenum">
              <a:rPr lang="en-CA">
                <a:latin typeface="Verdana" charset="0"/>
              </a:rPr>
              <a:pPr eaLnBrk="1" hangingPunct="1"/>
              <a:t>44</a:t>
            </a:fld>
            <a:endParaRPr lang="en-CA">
              <a:latin typeface="Verdana" charset="0"/>
            </a:endParaRPr>
          </a:p>
        </p:txBody>
      </p:sp>
      <p:sp>
        <p:nvSpPr>
          <p:cNvPr id="5123" name="Rectangle 2"/>
          <p:cNvSpPr>
            <a:spLocks noGrp="1" noChangeArrowheads="1"/>
          </p:cNvSpPr>
          <p:nvPr>
            <p:ph type="title"/>
          </p:nvPr>
        </p:nvSpPr>
        <p:spPr/>
        <p:txBody>
          <a:bodyPr/>
          <a:lstStyle/>
          <a:p>
            <a:pPr eaLnBrk="1" hangingPunct="1"/>
            <a:r>
              <a:rPr lang="en-CA">
                <a:latin typeface="Verdana" charset="0"/>
              </a:rPr>
              <a:t>Rhetorical Structure Theory</a:t>
            </a:r>
          </a:p>
        </p:txBody>
      </p:sp>
      <p:sp>
        <p:nvSpPr>
          <p:cNvPr id="5124" name="Rectangle 3"/>
          <p:cNvSpPr>
            <a:spLocks noGrp="1" noChangeArrowheads="1"/>
          </p:cNvSpPr>
          <p:nvPr>
            <p:ph type="body" idx="1"/>
          </p:nvPr>
        </p:nvSpPr>
        <p:spPr>
          <a:xfrm>
            <a:off x="336884" y="1600200"/>
            <a:ext cx="8349916" cy="4756150"/>
          </a:xfrm>
        </p:spPr>
        <p:txBody>
          <a:bodyPr>
            <a:normAutofit/>
          </a:bodyPr>
          <a:lstStyle/>
          <a:p>
            <a:pPr eaLnBrk="1" hangingPunct="1">
              <a:lnSpc>
                <a:spcPct val="90000"/>
              </a:lnSpc>
            </a:pPr>
            <a:r>
              <a:rPr lang="en-CA" sz="2000" dirty="0">
                <a:latin typeface="Verdana" charset="0"/>
              </a:rPr>
              <a:t>Created as part of a project on Natural Language Generation at the Information Sciences Institute (</a:t>
            </a:r>
            <a:r>
              <a:rPr lang="en-CA" sz="2000" dirty="0">
                <a:latin typeface="Verdana" charset="0"/>
                <a:hlinkClick r:id="rId2"/>
              </a:rPr>
              <a:t>www.isi.edu</a:t>
            </a:r>
            <a:r>
              <a:rPr lang="en-CA" sz="2000" dirty="0" smtClean="0">
                <a:latin typeface="Verdana" charset="0"/>
              </a:rPr>
              <a:t>)</a:t>
            </a:r>
          </a:p>
          <a:p>
            <a:pPr eaLnBrk="1" hangingPunct="1">
              <a:lnSpc>
                <a:spcPct val="90000"/>
              </a:lnSpc>
            </a:pPr>
            <a:endParaRPr lang="en-CA" sz="2000" dirty="0">
              <a:latin typeface="Verdana" charset="0"/>
            </a:endParaRPr>
          </a:p>
          <a:p>
            <a:pPr eaLnBrk="1" hangingPunct="1">
              <a:lnSpc>
                <a:spcPct val="90000"/>
              </a:lnSpc>
            </a:pPr>
            <a:r>
              <a:rPr lang="en-CA" sz="2000" dirty="0">
                <a:latin typeface="Verdana" charset="0"/>
              </a:rPr>
              <a:t>Central publication</a:t>
            </a:r>
          </a:p>
          <a:p>
            <a:pPr lvl="1" eaLnBrk="1" hangingPunct="1">
              <a:lnSpc>
                <a:spcPct val="90000"/>
              </a:lnSpc>
            </a:pPr>
            <a:r>
              <a:rPr lang="en-US" sz="1800" dirty="0">
                <a:latin typeface="Verdana" charset="0"/>
              </a:rPr>
              <a:t>Mann, William C. and Sandra A. Thompson. (1988). Rhetorical Structure Theory: Toward a functional theory of text organization. </a:t>
            </a:r>
            <a:r>
              <a:rPr lang="en-US" sz="1800" i="1" dirty="0">
                <a:latin typeface="Verdana" charset="0"/>
              </a:rPr>
              <a:t>Text, 8</a:t>
            </a:r>
            <a:r>
              <a:rPr lang="en-US" sz="1800" dirty="0">
                <a:latin typeface="Verdana" charset="0"/>
              </a:rPr>
              <a:t> (3), 243-281</a:t>
            </a:r>
            <a:r>
              <a:rPr lang="en-US" sz="1800" dirty="0" smtClean="0">
                <a:latin typeface="Verdana" charset="0"/>
              </a:rPr>
              <a:t>.</a:t>
            </a:r>
          </a:p>
          <a:p>
            <a:pPr lvl="1" eaLnBrk="1" hangingPunct="1">
              <a:lnSpc>
                <a:spcPct val="90000"/>
              </a:lnSpc>
            </a:pPr>
            <a:endParaRPr lang="en-CA" sz="1800" dirty="0">
              <a:latin typeface="Verdana" charset="0"/>
            </a:endParaRPr>
          </a:p>
          <a:p>
            <a:pPr eaLnBrk="1" hangingPunct="1">
              <a:lnSpc>
                <a:spcPct val="90000"/>
              </a:lnSpc>
            </a:pPr>
            <a:r>
              <a:rPr lang="en-CA" sz="2000" dirty="0" smtClean="0">
                <a:latin typeface="Verdana" charset="0"/>
              </a:rPr>
              <a:t>More recent </a:t>
            </a:r>
            <a:r>
              <a:rPr lang="en-CA" sz="2000" dirty="0">
                <a:latin typeface="Verdana" charset="0"/>
              </a:rPr>
              <a:t>overview</a:t>
            </a:r>
          </a:p>
          <a:p>
            <a:pPr lvl="1" eaLnBrk="1" hangingPunct="1">
              <a:lnSpc>
                <a:spcPct val="90000"/>
              </a:lnSpc>
            </a:pPr>
            <a:r>
              <a:rPr lang="en-US" sz="1800" dirty="0" err="1">
                <a:latin typeface="Verdana" charset="0"/>
              </a:rPr>
              <a:t>Taboada</a:t>
            </a:r>
            <a:r>
              <a:rPr lang="en-US" sz="1800" dirty="0">
                <a:latin typeface="Verdana" charset="0"/>
              </a:rPr>
              <a:t>, </a:t>
            </a:r>
            <a:r>
              <a:rPr lang="en-US" sz="1800" dirty="0" err="1">
                <a:latin typeface="Verdana" charset="0"/>
              </a:rPr>
              <a:t>Maite</a:t>
            </a:r>
            <a:r>
              <a:rPr lang="en-US" sz="1800" dirty="0">
                <a:latin typeface="Verdana" charset="0"/>
              </a:rPr>
              <a:t> and William C. Mann. (2006). Rhetorical Structure Theory: Looking back and moving ahead. </a:t>
            </a:r>
            <a:r>
              <a:rPr lang="en-US" sz="1800" i="1" dirty="0">
                <a:latin typeface="Verdana" charset="0"/>
              </a:rPr>
              <a:t>Discourse Studies, 8</a:t>
            </a:r>
            <a:r>
              <a:rPr lang="en-US" sz="1800" dirty="0">
                <a:latin typeface="Verdana" charset="0"/>
              </a:rPr>
              <a:t> (3), 423-459</a:t>
            </a:r>
            <a:r>
              <a:rPr lang="en-US" sz="1800" dirty="0" smtClean="0">
                <a:latin typeface="Verdana" charset="0"/>
              </a:rPr>
              <a:t>.</a:t>
            </a:r>
          </a:p>
          <a:p>
            <a:pPr lvl="1" eaLnBrk="1" hangingPunct="1">
              <a:lnSpc>
                <a:spcPct val="90000"/>
              </a:lnSpc>
            </a:pPr>
            <a:endParaRPr lang="en-CA" sz="1800" dirty="0">
              <a:latin typeface="Verdana" charset="0"/>
            </a:endParaRPr>
          </a:p>
          <a:p>
            <a:pPr eaLnBrk="1" hangingPunct="1">
              <a:lnSpc>
                <a:spcPct val="90000"/>
              </a:lnSpc>
            </a:pPr>
            <a:r>
              <a:rPr lang="en-CA" sz="2000" dirty="0">
                <a:latin typeface="Verdana" charset="0"/>
              </a:rPr>
              <a:t>For many more publications and applications, visit the bibliography on the RST web site</a:t>
            </a:r>
          </a:p>
          <a:p>
            <a:pPr eaLnBrk="1" hangingPunct="1">
              <a:lnSpc>
                <a:spcPct val="90000"/>
              </a:lnSpc>
            </a:pPr>
            <a:endParaRPr lang="en-CA" sz="2000" dirty="0">
              <a:latin typeface="Verdana" charset="0"/>
            </a:endParaRPr>
          </a:p>
        </p:txBody>
      </p:sp>
    </p:spTree>
    <p:extLst>
      <p:ext uri="{BB962C8B-B14F-4D97-AF65-F5344CB8AC3E}">
        <p14:creationId xmlns:p14="http://schemas.microsoft.com/office/powerpoint/2010/main" val="11362401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A9DEF0A-D99B-9349-B489-66DBFAAFDDC2}" type="slidenum">
              <a:rPr lang="en-CA">
                <a:latin typeface="Verdana" charset="0"/>
              </a:rPr>
              <a:pPr eaLnBrk="1" hangingPunct="1"/>
              <a:t>45</a:t>
            </a:fld>
            <a:endParaRPr lang="en-CA">
              <a:latin typeface="Verdana" charset="0"/>
            </a:endParaRPr>
          </a:p>
        </p:txBody>
      </p:sp>
      <p:sp>
        <p:nvSpPr>
          <p:cNvPr id="6147" name="Rectangle 2"/>
          <p:cNvSpPr>
            <a:spLocks noGrp="1" noChangeArrowheads="1"/>
          </p:cNvSpPr>
          <p:nvPr>
            <p:ph type="title"/>
          </p:nvPr>
        </p:nvSpPr>
        <p:spPr/>
        <p:txBody>
          <a:bodyPr/>
          <a:lstStyle/>
          <a:p>
            <a:pPr eaLnBrk="1" hangingPunct="1"/>
            <a:r>
              <a:rPr lang="en-CA">
                <a:latin typeface="Verdana" charset="0"/>
              </a:rPr>
              <a:t>Principles</a:t>
            </a:r>
          </a:p>
        </p:txBody>
      </p:sp>
      <p:sp>
        <p:nvSpPr>
          <p:cNvPr id="6148" name="Rectangle 3"/>
          <p:cNvSpPr>
            <a:spLocks noGrp="1" noChangeArrowheads="1"/>
          </p:cNvSpPr>
          <p:nvPr>
            <p:ph type="body" idx="1"/>
          </p:nvPr>
        </p:nvSpPr>
        <p:spPr/>
        <p:txBody>
          <a:bodyPr/>
          <a:lstStyle/>
          <a:p>
            <a:pPr eaLnBrk="1" hangingPunct="1"/>
            <a:r>
              <a:rPr lang="en-CA" sz="2000" dirty="0">
                <a:latin typeface="Verdana" charset="0"/>
              </a:rPr>
              <a:t>Coherent texts consist of minimal units, which are linked to each other, recursively, through rhetorical relations</a:t>
            </a:r>
          </a:p>
          <a:p>
            <a:pPr lvl="1" eaLnBrk="1" hangingPunct="1"/>
            <a:r>
              <a:rPr lang="en-CA" sz="1800" dirty="0">
                <a:latin typeface="Verdana" charset="0"/>
              </a:rPr>
              <a:t>Rhetorical relations also known, in other theories, as coherence or discourse </a:t>
            </a:r>
            <a:r>
              <a:rPr lang="en-CA" sz="1800" dirty="0" smtClean="0">
                <a:latin typeface="Verdana" charset="0"/>
              </a:rPr>
              <a:t>relations</a:t>
            </a:r>
          </a:p>
          <a:p>
            <a:pPr lvl="1" eaLnBrk="1" hangingPunct="1"/>
            <a:endParaRPr lang="en-CA" sz="1800" dirty="0">
              <a:latin typeface="Verdana" charset="0"/>
            </a:endParaRPr>
          </a:p>
          <a:p>
            <a:pPr eaLnBrk="1" hangingPunct="1"/>
            <a:r>
              <a:rPr lang="en-CA" sz="2000" dirty="0">
                <a:latin typeface="Verdana" charset="0"/>
              </a:rPr>
              <a:t>Coherent texts do not show gaps or non-sequiturs</a:t>
            </a:r>
          </a:p>
          <a:p>
            <a:pPr lvl="1" eaLnBrk="1" hangingPunct="1"/>
            <a:r>
              <a:rPr lang="en-CA" sz="1800" dirty="0">
                <a:latin typeface="Verdana" charset="0"/>
              </a:rPr>
              <a:t>Therefore, there must be some relation holding among the different parts of the text</a:t>
            </a:r>
          </a:p>
          <a:p>
            <a:pPr eaLnBrk="1" hangingPunct="1"/>
            <a:endParaRPr lang="en-CA" sz="2000" dirty="0">
              <a:latin typeface="Verdana" charset="0"/>
            </a:endParaRPr>
          </a:p>
        </p:txBody>
      </p:sp>
    </p:spTree>
    <p:extLst>
      <p:ext uri="{BB962C8B-B14F-4D97-AF65-F5344CB8AC3E}">
        <p14:creationId xmlns:p14="http://schemas.microsoft.com/office/powerpoint/2010/main" val="22650327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C0234A-D05F-E845-AF2C-C7A350AAC5D3}" type="slidenum">
              <a:rPr lang="en-CA">
                <a:latin typeface="Verdana" charset="0"/>
              </a:rPr>
              <a:pPr eaLnBrk="1" hangingPunct="1"/>
              <a:t>46</a:t>
            </a:fld>
            <a:endParaRPr lang="en-CA">
              <a:latin typeface="Verdana" charset="0"/>
            </a:endParaRPr>
          </a:p>
        </p:txBody>
      </p:sp>
      <p:sp>
        <p:nvSpPr>
          <p:cNvPr id="7171" name="Rectangle 2"/>
          <p:cNvSpPr>
            <a:spLocks noGrp="1" noChangeArrowheads="1"/>
          </p:cNvSpPr>
          <p:nvPr>
            <p:ph type="title"/>
          </p:nvPr>
        </p:nvSpPr>
        <p:spPr/>
        <p:txBody>
          <a:bodyPr/>
          <a:lstStyle/>
          <a:p>
            <a:pPr eaLnBrk="1" hangingPunct="1"/>
            <a:r>
              <a:rPr lang="en-CA">
                <a:latin typeface="Verdana" charset="0"/>
              </a:rPr>
              <a:t>Components</a:t>
            </a:r>
          </a:p>
        </p:txBody>
      </p:sp>
      <p:sp>
        <p:nvSpPr>
          <p:cNvPr id="7172" name="Rectangle 3"/>
          <p:cNvSpPr>
            <a:spLocks noGrp="1" noChangeArrowheads="1"/>
          </p:cNvSpPr>
          <p:nvPr>
            <p:ph type="body" idx="1"/>
          </p:nvPr>
        </p:nvSpPr>
        <p:spPr>
          <a:xfrm>
            <a:off x="96253" y="1600200"/>
            <a:ext cx="8590547" cy="4525963"/>
          </a:xfrm>
        </p:spPr>
        <p:txBody>
          <a:bodyPr>
            <a:normAutofit fontScale="70000" lnSpcReduction="20000"/>
          </a:bodyPr>
          <a:lstStyle/>
          <a:p>
            <a:pPr eaLnBrk="1" hangingPunct="1"/>
            <a:r>
              <a:rPr lang="en-CA" dirty="0">
                <a:latin typeface="Verdana" charset="0"/>
              </a:rPr>
              <a:t>Units of discourse</a:t>
            </a:r>
          </a:p>
          <a:p>
            <a:pPr lvl="1" eaLnBrk="1" hangingPunct="1"/>
            <a:r>
              <a:rPr lang="en-CA" dirty="0">
                <a:latin typeface="Verdana" charset="0"/>
              </a:rPr>
              <a:t>Texts can be segmented into minimal units, or </a:t>
            </a:r>
            <a:r>
              <a:rPr lang="en-CA" dirty="0" smtClean="0">
                <a:latin typeface="Verdana" charset="0"/>
              </a:rPr>
              <a:t>spans</a:t>
            </a:r>
          </a:p>
          <a:p>
            <a:pPr lvl="1" eaLnBrk="1" hangingPunct="1"/>
            <a:endParaRPr lang="en-CA" dirty="0">
              <a:latin typeface="Verdana" charset="0"/>
            </a:endParaRPr>
          </a:p>
          <a:p>
            <a:pPr eaLnBrk="1" hangingPunct="1"/>
            <a:r>
              <a:rPr lang="en-CA" dirty="0" err="1">
                <a:latin typeface="Verdana" charset="0"/>
              </a:rPr>
              <a:t>Nuclearity</a:t>
            </a:r>
            <a:endParaRPr lang="en-CA" dirty="0">
              <a:latin typeface="Verdana" charset="0"/>
            </a:endParaRPr>
          </a:p>
          <a:p>
            <a:pPr lvl="1" eaLnBrk="1" hangingPunct="1"/>
            <a:r>
              <a:rPr lang="en-CA" dirty="0">
                <a:latin typeface="Verdana" charset="0"/>
              </a:rPr>
              <a:t>Some spans are more central to the text’s purpose (nuclei), whereas others are secondary (satellites)</a:t>
            </a:r>
          </a:p>
          <a:p>
            <a:pPr lvl="1" eaLnBrk="1" hangingPunct="1"/>
            <a:r>
              <a:rPr lang="en-CA" dirty="0" smtClean="0">
                <a:latin typeface="Verdana" charset="0"/>
              </a:rPr>
              <a:t>Based on hypotactic and paratactic relations in language</a:t>
            </a:r>
          </a:p>
          <a:p>
            <a:pPr lvl="1" eaLnBrk="1" hangingPunct="1"/>
            <a:endParaRPr lang="en-CA" b="1" dirty="0">
              <a:latin typeface="Verdana" charset="0"/>
            </a:endParaRPr>
          </a:p>
          <a:p>
            <a:pPr eaLnBrk="1" hangingPunct="1"/>
            <a:r>
              <a:rPr lang="en-CA" dirty="0">
                <a:latin typeface="Verdana" charset="0"/>
              </a:rPr>
              <a:t>Relations among spans</a:t>
            </a:r>
          </a:p>
          <a:p>
            <a:pPr lvl="1" eaLnBrk="1" hangingPunct="1"/>
            <a:r>
              <a:rPr lang="en-CA" dirty="0">
                <a:latin typeface="Verdana" charset="0"/>
              </a:rPr>
              <a:t>Spans are joined into discourse </a:t>
            </a:r>
            <a:r>
              <a:rPr lang="en-CA" dirty="0" smtClean="0">
                <a:latin typeface="Verdana" charset="0"/>
              </a:rPr>
              <a:t>relations</a:t>
            </a:r>
          </a:p>
          <a:p>
            <a:pPr lvl="1" eaLnBrk="1" hangingPunct="1"/>
            <a:endParaRPr lang="en-CA" dirty="0">
              <a:latin typeface="Verdana" charset="0"/>
            </a:endParaRPr>
          </a:p>
          <a:p>
            <a:pPr eaLnBrk="1" hangingPunct="1"/>
            <a:r>
              <a:rPr lang="en-CA" dirty="0">
                <a:latin typeface="Verdana" charset="0"/>
              </a:rPr>
              <a:t>Hierarchy/recursion</a:t>
            </a:r>
          </a:p>
          <a:p>
            <a:pPr lvl="1" eaLnBrk="1" hangingPunct="1"/>
            <a:r>
              <a:rPr lang="en-CA" dirty="0">
                <a:latin typeface="Verdana" charset="0"/>
              </a:rPr>
              <a:t>Spans that are in a </a:t>
            </a:r>
            <a:r>
              <a:rPr lang="en-CA" dirty="0" smtClean="0">
                <a:latin typeface="Verdana" charset="0"/>
              </a:rPr>
              <a:t>relation </a:t>
            </a:r>
            <a:r>
              <a:rPr lang="en-CA" dirty="0">
                <a:latin typeface="Verdana" charset="0"/>
              </a:rPr>
              <a:t>may enter into new relations</a:t>
            </a:r>
          </a:p>
        </p:txBody>
      </p:sp>
    </p:spTree>
    <p:extLst>
      <p:ext uri="{BB962C8B-B14F-4D97-AF65-F5344CB8AC3E}">
        <p14:creationId xmlns:p14="http://schemas.microsoft.com/office/powerpoint/2010/main" val="211985805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1DA7C6-6E24-E649-A714-63F117E96A4A}" type="slidenum">
              <a:rPr lang="en-CA">
                <a:latin typeface="Verdana" charset="0"/>
              </a:rPr>
              <a:pPr eaLnBrk="1" hangingPunct="1"/>
              <a:t>47</a:t>
            </a:fld>
            <a:endParaRPr lang="en-CA">
              <a:latin typeface="Verdana" charset="0"/>
            </a:endParaRPr>
          </a:p>
        </p:txBody>
      </p:sp>
      <p:sp>
        <p:nvSpPr>
          <p:cNvPr id="8195" name="Rectangle 2"/>
          <p:cNvSpPr>
            <a:spLocks noGrp="1" noChangeArrowheads="1"/>
          </p:cNvSpPr>
          <p:nvPr>
            <p:ph type="title"/>
          </p:nvPr>
        </p:nvSpPr>
        <p:spPr/>
        <p:txBody>
          <a:bodyPr/>
          <a:lstStyle/>
          <a:p>
            <a:pPr eaLnBrk="1" hangingPunct="1"/>
            <a:r>
              <a:rPr lang="en-CA" sz="4000">
                <a:latin typeface="Verdana" charset="0"/>
              </a:rPr>
              <a:t>Paratactic (coordinate)</a:t>
            </a:r>
          </a:p>
        </p:txBody>
      </p:sp>
      <p:sp>
        <p:nvSpPr>
          <p:cNvPr id="8196" name="Rectangle 8"/>
          <p:cNvSpPr>
            <a:spLocks noChangeArrowheads="1"/>
          </p:cNvSpPr>
          <p:nvPr/>
        </p:nvSpPr>
        <p:spPr bwMode="auto">
          <a:xfrm>
            <a:off x="395288" y="1196975"/>
            <a:ext cx="85693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2096F8"/>
              </a:buClr>
              <a:buFontTx/>
              <a:buChar char="•"/>
            </a:pPr>
            <a:r>
              <a:rPr lang="en-CA" sz="2400">
                <a:latin typeface="Verdana" charset="0"/>
              </a:rPr>
              <a:t>At the sub-sentential level (traditional coordinated clauses)</a:t>
            </a:r>
          </a:p>
          <a:p>
            <a:pPr marL="742950" lvl="1" indent="-285750">
              <a:lnSpc>
                <a:spcPct val="90000"/>
              </a:lnSpc>
              <a:spcBef>
                <a:spcPct val="20000"/>
              </a:spcBef>
              <a:buClr>
                <a:srgbClr val="F6C700"/>
              </a:buClr>
              <a:buFont typeface="Wingdings" charset="0"/>
              <a:buChar char="§"/>
            </a:pPr>
            <a:r>
              <a:rPr lang="en-CA" sz="2000">
                <a:latin typeface="Verdana" charset="0"/>
              </a:rPr>
              <a:t>Peel oranges, and slice crosswise.</a:t>
            </a:r>
          </a:p>
        </p:txBody>
      </p:sp>
      <p:sp>
        <p:nvSpPr>
          <p:cNvPr id="8197" name="Rectangle 9"/>
          <p:cNvSpPr>
            <a:spLocks noChangeArrowheads="1"/>
          </p:cNvSpPr>
          <p:nvPr/>
        </p:nvSpPr>
        <p:spPr bwMode="auto">
          <a:xfrm>
            <a:off x="395288" y="3573463"/>
            <a:ext cx="822960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2096F8"/>
              </a:buClr>
              <a:buFontTx/>
              <a:buChar char="•"/>
            </a:pPr>
            <a:r>
              <a:rPr lang="en-CA" sz="2400">
                <a:latin typeface="Verdana" charset="0"/>
              </a:rPr>
              <a:t>But also across sentences</a:t>
            </a:r>
          </a:p>
          <a:p>
            <a:pPr marL="742950" lvl="1" indent="-285750">
              <a:spcBef>
                <a:spcPct val="20000"/>
              </a:spcBef>
              <a:buClr>
                <a:srgbClr val="F6C700"/>
              </a:buClr>
              <a:buFont typeface="Wingdings" charset="0"/>
              <a:buChar char="§"/>
            </a:pPr>
            <a:r>
              <a:rPr lang="en-CA" sz="2000">
                <a:latin typeface="Verdana" charset="0"/>
              </a:rPr>
              <a:t>1. Peel oranges, 2. and slice crosswise. 3. Arrange in a bowl 4. and sprinkle with rum and coconut. 5. Chill until ready to serve.</a:t>
            </a:r>
          </a:p>
        </p:txBody>
      </p:sp>
      <p:pic>
        <p:nvPicPr>
          <p:cNvPr id="819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941888"/>
            <a:ext cx="63373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3" y="2349500"/>
            <a:ext cx="24828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2470911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FCAE147-00B6-2D48-8ADC-34811F7E1DFA}" type="slidenum">
              <a:rPr lang="en-CA">
                <a:latin typeface="Verdana" charset="0"/>
              </a:rPr>
              <a:pPr eaLnBrk="1" hangingPunct="1"/>
              <a:t>48</a:t>
            </a:fld>
            <a:endParaRPr lang="en-CA">
              <a:latin typeface="Verdana" charset="0"/>
            </a:endParaRPr>
          </a:p>
        </p:txBody>
      </p:sp>
      <p:sp>
        <p:nvSpPr>
          <p:cNvPr id="9219" name="Rectangle 2"/>
          <p:cNvSpPr>
            <a:spLocks noGrp="1" noChangeArrowheads="1"/>
          </p:cNvSpPr>
          <p:nvPr>
            <p:ph type="title"/>
          </p:nvPr>
        </p:nvSpPr>
        <p:spPr/>
        <p:txBody>
          <a:bodyPr/>
          <a:lstStyle/>
          <a:p>
            <a:pPr eaLnBrk="1" hangingPunct="1"/>
            <a:r>
              <a:rPr lang="en-CA" sz="4000">
                <a:latin typeface="Verdana" charset="0"/>
              </a:rPr>
              <a:t>Hypotactic (subordinate)</a:t>
            </a:r>
          </a:p>
        </p:txBody>
      </p:sp>
      <p:sp>
        <p:nvSpPr>
          <p:cNvPr id="9220" name="Rectangle 3"/>
          <p:cNvSpPr>
            <a:spLocks noGrp="1" noChangeArrowheads="1"/>
          </p:cNvSpPr>
          <p:nvPr>
            <p:ph type="body" idx="1"/>
          </p:nvPr>
        </p:nvSpPr>
        <p:spPr>
          <a:xfrm>
            <a:off x="395288" y="1628775"/>
            <a:ext cx="3898900" cy="4464050"/>
          </a:xfrm>
        </p:spPr>
        <p:txBody>
          <a:bodyPr/>
          <a:lstStyle/>
          <a:p>
            <a:pPr eaLnBrk="1" hangingPunct="1"/>
            <a:r>
              <a:rPr lang="en-CA" sz="2000">
                <a:latin typeface="Verdana" charset="0"/>
              </a:rPr>
              <a:t>Sub-sentential Concession relation</a:t>
            </a:r>
          </a:p>
          <a:p>
            <a:pPr eaLnBrk="1" hangingPunct="1"/>
            <a:endParaRPr lang="en-CA" sz="2000">
              <a:latin typeface="Verdana" charset="0"/>
            </a:endParaRPr>
          </a:p>
          <a:p>
            <a:pPr eaLnBrk="1" hangingPunct="1"/>
            <a:endParaRPr lang="en-CA" sz="2000">
              <a:latin typeface="Verdana" charset="0"/>
            </a:endParaRPr>
          </a:p>
          <a:p>
            <a:pPr eaLnBrk="1" hangingPunct="1"/>
            <a:endParaRPr lang="en-CA" sz="2000">
              <a:latin typeface="Verdana" charset="0"/>
            </a:endParaRPr>
          </a:p>
          <a:p>
            <a:pPr eaLnBrk="1" hangingPunct="1"/>
            <a:r>
              <a:rPr lang="en-CA" sz="2000">
                <a:latin typeface="Verdana" charset="0"/>
              </a:rPr>
              <a:t>Concession across sentences</a:t>
            </a:r>
          </a:p>
          <a:p>
            <a:pPr lvl="1" eaLnBrk="1" hangingPunct="1"/>
            <a:r>
              <a:rPr lang="en-CA" sz="1800">
                <a:latin typeface="Verdana" charset="0"/>
              </a:rPr>
              <a:t>Nucleus (spans 2-3) made up of two spans in an Antithesis relation</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412875"/>
            <a:ext cx="2525712"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481388"/>
            <a:ext cx="38068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489911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7068FBE-E9C7-6B4C-ADFB-DAC5731D7083}" type="slidenum">
              <a:rPr lang="en-CA">
                <a:latin typeface="Verdana" charset="0"/>
              </a:rPr>
              <a:pPr eaLnBrk="1" hangingPunct="1"/>
              <a:t>49</a:t>
            </a:fld>
            <a:endParaRPr lang="en-CA">
              <a:latin typeface="Verdana" charset="0"/>
            </a:endParaRPr>
          </a:p>
        </p:txBody>
      </p:sp>
      <p:sp>
        <p:nvSpPr>
          <p:cNvPr id="10243" name="Rectangle 2"/>
          <p:cNvSpPr>
            <a:spLocks noGrp="1" noChangeArrowheads="1"/>
          </p:cNvSpPr>
          <p:nvPr>
            <p:ph type="title"/>
          </p:nvPr>
        </p:nvSpPr>
        <p:spPr/>
        <p:txBody>
          <a:bodyPr/>
          <a:lstStyle/>
          <a:p>
            <a:pPr eaLnBrk="1" hangingPunct="1"/>
            <a:r>
              <a:rPr lang="en-CA" sz="4000" dirty="0">
                <a:latin typeface="Verdana" charset="0"/>
              </a:rPr>
              <a:t>Relations</a:t>
            </a:r>
          </a:p>
        </p:txBody>
      </p:sp>
      <p:sp>
        <p:nvSpPr>
          <p:cNvPr id="10244" name="Rectangle 3"/>
          <p:cNvSpPr>
            <a:spLocks noGrp="1" noChangeArrowheads="1"/>
          </p:cNvSpPr>
          <p:nvPr>
            <p:ph type="body" idx="1"/>
          </p:nvPr>
        </p:nvSpPr>
        <p:spPr>
          <a:xfrm>
            <a:off x="0" y="1417639"/>
            <a:ext cx="9143999" cy="5139572"/>
          </a:xfrm>
        </p:spPr>
        <p:txBody>
          <a:bodyPr>
            <a:normAutofit/>
          </a:bodyPr>
          <a:lstStyle/>
          <a:p>
            <a:pPr eaLnBrk="1" hangingPunct="1"/>
            <a:r>
              <a:rPr lang="en-CA" sz="2800" dirty="0" smtClean="0">
                <a:latin typeface="Verdana" charset="0"/>
              </a:rPr>
              <a:t>Hold between 2 non-overlapping </a:t>
            </a:r>
            <a:r>
              <a:rPr lang="en-CA" sz="2800" dirty="0">
                <a:latin typeface="Verdana" charset="0"/>
              </a:rPr>
              <a:t>text </a:t>
            </a:r>
            <a:r>
              <a:rPr lang="en-CA" sz="2800" dirty="0" smtClean="0">
                <a:latin typeface="Verdana" charset="0"/>
              </a:rPr>
              <a:t>spans</a:t>
            </a:r>
          </a:p>
          <a:p>
            <a:pPr eaLnBrk="1" hangingPunct="1"/>
            <a:endParaRPr lang="en-CA" sz="2800" dirty="0">
              <a:latin typeface="Verdana" charset="0"/>
            </a:endParaRPr>
          </a:p>
          <a:p>
            <a:pPr eaLnBrk="1" hangingPunct="1"/>
            <a:r>
              <a:rPr lang="en-CA" sz="2800" dirty="0" smtClean="0">
                <a:latin typeface="Verdana" charset="0"/>
              </a:rPr>
              <a:t>Most </a:t>
            </a:r>
            <a:r>
              <a:rPr lang="en-CA" sz="2800" dirty="0">
                <a:latin typeface="Verdana" charset="0"/>
              </a:rPr>
              <a:t>hold between a nucleus and a satellite, although </a:t>
            </a:r>
            <a:r>
              <a:rPr lang="en-CA" sz="2800" dirty="0" smtClean="0">
                <a:latin typeface="Verdana" charset="0"/>
              </a:rPr>
              <a:t>also multi-nuclear</a:t>
            </a:r>
          </a:p>
          <a:p>
            <a:pPr eaLnBrk="1" hangingPunct="1"/>
            <a:endParaRPr lang="en-CA" sz="2800" dirty="0">
              <a:latin typeface="Verdana" charset="0"/>
            </a:endParaRPr>
          </a:p>
          <a:p>
            <a:pPr eaLnBrk="1" hangingPunct="1"/>
            <a:r>
              <a:rPr lang="en-CA" sz="2800" dirty="0" err="1" smtClean="0">
                <a:latin typeface="Verdana" charset="0"/>
              </a:rPr>
              <a:t>Consisist</a:t>
            </a:r>
            <a:r>
              <a:rPr lang="en-CA" sz="2800" dirty="0" smtClean="0">
                <a:latin typeface="Verdana" charset="0"/>
              </a:rPr>
              <a:t> of</a:t>
            </a:r>
            <a:endParaRPr lang="en-CA" sz="2800" dirty="0">
              <a:latin typeface="Verdana" charset="0"/>
            </a:endParaRPr>
          </a:p>
          <a:p>
            <a:pPr lvl="1">
              <a:buFont typeface="+mj-lt"/>
              <a:buAutoNum type="arabicPeriod"/>
            </a:pPr>
            <a:r>
              <a:rPr lang="en-CA" sz="2400" dirty="0" smtClean="0">
                <a:latin typeface="Verdana" charset="0"/>
              </a:rPr>
              <a:t> </a:t>
            </a:r>
            <a:r>
              <a:rPr lang="en-CA" sz="2000" dirty="0" smtClean="0">
                <a:latin typeface="Verdana" charset="0"/>
              </a:rPr>
              <a:t>Constraints </a:t>
            </a:r>
            <a:r>
              <a:rPr lang="en-CA" sz="2000" dirty="0">
                <a:latin typeface="Verdana" charset="0"/>
              </a:rPr>
              <a:t>on the </a:t>
            </a:r>
            <a:r>
              <a:rPr lang="en-CA" sz="2000" dirty="0" smtClean="0">
                <a:latin typeface="Verdana" charset="0"/>
              </a:rPr>
              <a:t>Nucleus</a:t>
            </a:r>
            <a:endParaRPr lang="en-CA" sz="2000" dirty="0">
              <a:latin typeface="Verdana" charset="0"/>
            </a:endParaRPr>
          </a:p>
          <a:p>
            <a:pPr marL="800100" lvl="1" indent="-342900">
              <a:buFont typeface="+mj-lt"/>
              <a:buAutoNum type="arabicPeriod"/>
            </a:pPr>
            <a:r>
              <a:rPr lang="en-CA" sz="2000" dirty="0" smtClean="0">
                <a:latin typeface="Verdana" charset="0"/>
              </a:rPr>
              <a:t> Constraints </a:t>
            </a:r>
            <a:r>
              <a:rPr lang="en-CA" sz="2000" dirty="0">
                <a:latin typeface="Verdana" charset="0"/>
              </a:rPr>
              <a:t>on the </a:t>
            </a:r>
            <a:r>
              <a:rPr lang="en-CA" sz="2000" dirty="0" smtClean="0">
                <a:latin typeface="Verdana" charset="0"/>
              </a:rPr>
              <a:t>Satellite</a:t>
            </a:r>
            <a:endParaRPr lang="en-CA" sz="2000" dirty="0">
              <a:latin typeface="Verdana" charset="0"/>
            </a:endParaRPr>
          </a:p>
          <a:p>
            <a:pPr marL="800100" lvl="1" indent="-342900">
              <a:buFont typeface="+mj-lt"/>
              <a:buAutoNum type="arabicPeriod"/>
            </a:pPr>
            <a:r>
              <a:rPr lang="en-CA" sz="2000" dirty="0" smtClean="0">
                <a:latin typeface="Verdana" charset="0"/>
              </a:rPr>
              <a:t> Constraints </a:t>
            </a:r>
            <a:r>
              <a:rPr lang="en-CA" sz="2000" dirty="0">
                <a:latin typeface="Verdana" charset="0"/>
              </a:rPr>
              <a:t>on the </a:t>
            </a:r>
            <a:r>
              <a:rPr lang="en-CA" sz="2000" dirty="0" smtClean="0">
                <a:latin typeface="Verdana" charset="0"/>
              </a:rPr>
              <a:t>combination of </a:t>
            </a:r>
            <a:r>
              <a:rPr lang="en-CA" sz="2000" dirty="0">
                <a:latin typeface="Verdana" charset="0"/>
              </a:rPr>
              <a:t>Nucleus </a:t>
            </a:r>
            <a:r>
              <a:rPr lang="en-CA" sz="2000" dirty="0" smtClean="0">
                <a:latin typeface="Verdana" charset="0"/>
              </a:rPr>
              <a:t>&amp; Satellite</a:t>
            </a:r>
            <a:endParaRPr lang="en-CA" sz="2000" dirty="0">
              <a:latin typeface="Verdana" charset="0"/>
            </a:endParaRPr>
          </a:p>
          <a:p>
            <a:pPr marL="800100" lvl="1" indent="-342900">
              <a:buFont typeface="+mj-lt"/>
              <a:buAutoNum type="arabicPeriod"/>
            </a:pPr>
            <a:r>
              <a:rPr lang="en-CA" sz="2000" dirty="0" smtClean="0">
                <a:latin typeface="Verdana" charset="0"/>
              </a:rPr>
              <a:t> The Effect</a:t>
            </a:r>
            <a:endParaRPr lang="en-CA" sz="2000" dirty="0">
              <a:latin typeface="Verdana" charset="0"/>
            </a:endParaRPr>
          </a:p>
        </p:txBody>
      </p:sp>
    </p:spTree>
    <p:extLst>
      <p:ext uri="{BB962C8B-B14F-4D97-AF65-F5344CB8AC3E}">
        <p14:creationId xmlns:p14="http://schemas.microsoft.com/office/powerpoint/2010/main" val="33839572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rmAutofit fontScale="90000"/>
          </a:bodyPr>
          <a:lstStyle/>
          <a:p>
            <a:r>
              <a:rPr lang="en-US" dirty="0" smtClean="0"/>
              <a:t>NLP Challenges of Educational Applications</a:t>
            </a:r>
            <a:endParaRPr lang="en-US" dirty="0"/>
          </a:p>
        </p:txBody>
      </p:sp>
      <p:sp>
        <p:nvSpPr>
          <p:cNvPr id="3" name="Content Placeholder 2"/>
          <p:cNvSpPr>
            <a:spLocks noGrp="1"/>
          </p:cNvSpPr>
          <p:nvPr>
            <p:ph idx="1"/>
          </p:nvPr>
        </p:nvSpPr>
        <p:spPr>
          <a:xfrm>
            <a:off x="152399" y="1600200"/>
            <a:ext cx="8741080" cy="4525963"/>
          </a:xfrm>
        </p:spPr>
        <p:txBody>
          <a:bodyPr>
            <a:normAutofit fontScale="92500" lnSpcReduction="20000"/>
          </a:bodyPr>
          <a:lstStyle/>
          <a:p>
            <a:r>
              <a:rPr lang="en-US" dirty="0" smtClean="0">
                <a:solidFill>
                  <a:srgbClr val="C00000"/>
                </a:solidFill>
              </a:rPr>
              <a:t>Noisy </a:t>
            </a:r>
            <a:r>
              <a:rPr lang="en-US" dirty="0" smtClean="0"/>
              <a:t>data</a:t>
            </a:r>
            <a:r>
              <a:rPr lang="en-US" dirty="0" smtClean="0">
                <a:solidFill>
                  <a:srgbClr val="C00000"/>
                </a:solidFill>
              </a:rPr>
              <a:t> </a:t>
            </a:r>
            <a:r>
              <a:rPr lang="en-US" dirty="0" smtClean="0"/>
              <a:t>(e.g</a:t>
            </a:r>
            <a:r>
              <a:rPr lang="en-US" dirty="0"/>
              <a:t>. adult learners, children</a:t>
            </a:r>
            <a:r>
              <a:rPr lang="en-US" dirty="0" smtClean="0"/>
              <a:t>)</a:t>
            </a:r>
          </a:p>
          <a:p>
            <a:endParaRPr lang="en-US" dirty="0"/>
          </a:p>
          <a:p>
            <a:r>
              <a:rPr lang="en-US" dirty="0" smtClean="0">
                <a:solidFill>
                  <a:srgbClr val="C00000"/>
                </a:solidFill>
              </a:rPr>
              <a:t>Real-time </a:t>
            </a:r>
            <a:r>
              <a:rPr lang="en-US" dirty="0" smtClean="0"/>
              <a:t>algorithms; </a:t>
            </a:r>
            <a:r>
              <a:rPr lang="en-US" dirty="0" smtClean="0">
                <a:solidFill>
                  <a:srgbClr val="C00000"/>
                </a:solidFill>
              </a:rPr>
              <a:t>robust </a:t>
            </a:r>
            <a:r>
              <a:rPr lang="en-US" dirty="0"/>
              <a:t>at </a:t>
            </a:r>
            <a:r>
              <a:rPr lang="en-US" dirty="0" smtClean="0"/>
              <a:t>scale</a:t>
            </a:r>
          </a:p>
          <a:p>
            <a:endParaRPr lang="en-US" dirty="0" smtClean="0"/>
          </a:p>
          <a:p>
            <a:r>
              <a:rPr lang="en-US" dirty="0" smtClean="0">
                <a:solidFill>
                  <a:srgbClr val="C00000"/>
                </a:solidFill>
              </a:rPr>
              <a:t>Meaningful  </a:t>
            </a:r>
            <a:r>
              <a:rPr lang="en-US" dirty="0" smtClean="0"/>
              <a:t>independent variables</a:t>
            </a:r>
          </a:p>
          <a:p>
            <a:endParaRPr lang="en-US" dirty="0"/>
          </a:p>
          <a:p>
            <a:r>
              <a:rPr lang="en-US" dirty="0" smtClean="0"/>
              <a:t>Similar challenges may arise in other emerging applications (e.g. legal text retrieval, scientific text analysis, opinion mining for user-generated content regarding products and politics)</a:t>
            </a:r>
          </a:p>
          <a:p>
            <a:pPr marL="457200" lvl="1" indent="0">
              <a:buNone/>
            </a:pPr>
            <a:endParaRPr lang="en-US" dirty="0"/>
          </a:p>
        </p:txBody>
      </p:sp>
    </p:spTree>
    <p:extLst>
      <p:ext uri="{BB962C8B-B14F-4D97-AF65-F5344CB8AC3E}">
        <p14:creationId xmlns:p14="http://schemas.microsoft.com/office/powerpoint/2010/main" val="420057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9881D3-0160-6640-9B01-E6A482D333DD}" type="slidenum">
              <a:rPr lang="en-CA">
                <a:latin typeface="Verdana" charset="0"/>
              </a:rPr>
              <a:pPr eaLnBrk="1" hangingPunct="1"/>
              <a:t>50</a:t>
            </a:fld>
            <a:endParaRPr lang="en-CA">
              <a:latin typeface="Verdana" charset="0"/>
            </a:endParaRPr>
          </a:p>
        </p:txBody>
      </p:sp>
      <p:sp>
        <p:nvSpPr>
          <p:cNvPr id="11267" name="Rectangle 2"/>
          <p:cNvSpPr>
            <a:spLocks noGrp="1" noChangeArrowheads="1"/>
          </p:cNvSpPr>
          <p:nvPr>
            <p:ph type="title"/>
          </p:nvPr>
        </p:nvSpPr>
        <p:spPr/>
        <p:txBody>
          <a:bodyPr/>
          <a:lstStyle/>
          <a:p>
            <a:pPr eaLnBrk="1" hangingPunct="1"/>
            <a:r>
              <a:rPr lang="en-CA">
                <a:latin typeface="Verdana" charset="0"/>
              </a:rPr>
              <a:t>Example: Evidence</a:t>
            </a:r>
          </a:p>
        </p:txBody>
      </p:sp>
      <p:sp>
        <p:nvSpPr>
          <p:cNvPr id="11268" name="Rectangle 3"/>
          <p:cNvSpPr>
            <a:spLocks noGrp="1" noChangeArrowheads="1"/>
          </p:cNvSpPr>
          <p:nvPr>
            <p:ph type="body" idx="1"/>
          </p:nvPr>
        </p:nvSpPr>
        <p:spPr>
          <a:xfrm>
            <a:off x="192505" y="1600200"/>
            <a:ext cx="8951495" cy="4525963"/>
          </a:xfrm>
        </p:spPr>
        <p:txBody>
          <a:bodyPr>
            <a:normAutofit lnSpcReduction="10000"/>
          </a:bodyPr>
          <a:lstStyle/>
          <a:p>
            <a:pPr eaLnBrk="1" hangingPunct="1">
              <a:lnSpc>
                <a:spcPct val="90000"/>
              </a:lnSpc>
            </a:pPr>
            <a:r>
              <a:rPr lang="en-CA" sz="2000" dirty="0">
                <a:latin typeface="Verdana" charset="0"/>
              </a:rPr>
              <a:t>Constraints on the Nucleus</a:t>
            </a:r>
          </a:p>
          <a:p>
            <a:pPr lvl="1" eaLnBrk="1" hangingPunct="1">
              <a:lnSpc>
                <a:spcPct val="90000"/>
              </a:lnSpc>
            </a:pPr>
            <a:r>
              <a:rPr lang="en-CA" sz="1800" dirty="0">
                <a:latin typeface="Verdana" charset="0"/>
              </a:rPr>
              <a:t>The reader may not believe N to a degree satisfactory to the </a:t>
            </a:r>
            <a:r>
              <a:rPr lang="en-CA" sz="1800" dirty="0" smtClean="0">
                <a:latin typeface="Verdana" charset="0"/>
              </a:rPr>
              <a:t>writer</a:t>
            </a:r>
          </a:p>
          <a:p>
            <a:pPr lvl="1" eaLnBrk="1" hangingPunct="1">
              <a:lnSpc>
                <a:spcPct val="90000"/>
              </a:lnSpc>
            </a:pPr>
            <a:endParaRPr lang="en-CA" sz="1800" dirty="0">
              <a:latin typeface="Verdana" charset="0"/>
            </a:endParaRPr>
          </a:p>
          <a:p>
            <a:pPr eaLnBrk="1" hangingPunct="1">
              <a:lnSpc>
                <a:spcPct val="90000"/>
              </a:lnSpc>
            </a:pPr>
            <a:r>
              <a:rPr lang="en-CA" sz="2000" dirty="0">
                <a:latin typeface="Verdana" charset="0"/>
              </a:rPr>
              <a:t>Constraints on the Satellite</a:t>
            </a:r>
          </a:p>
          <a:p>
            <a:pPr lvl="1" eaLnBrk="1" hangingPunct="1">
              <a:lnSpc>
                <a:spcPct val="90000"/>
              </a:lnSpc>
            </a:pPr>
            <a:r>
              <a:rPr lang="en-CA" sz="1800" dirty="0">
                <a:latin typeface="Verdana" charset="0"/>
              </a:rPr>
              <a:t>The reader believes S or will find it </a:t>
            </a:r>
            <a:r>
              <a:rPr lang="en-CA" sz="1800" dirty="0" smtClean="0">
                <a:latin typeface="Verdana" charset="0"/>
              </a:rPr>
              <a:t>credible</a:t>
            </a:r>
          </a:p>
          <a:p>
            <a:pPr lvl="1" eaLnBrk="1" hangingPunct="1">
              <a:lnSpc>
                <a:spcPct val="90000"/>
              </a:lnSpc>
            </a:pPr>
            <a:endParaRPr lang="en-CA" sz="1800" dirty="0">
              <a:latin typeface="Verdana" charset="0"/>
            </a:endParaRPr>
          </a:p>
          <a:p>
            <a:pPr eaLnBrk="1" hangingPunct="1">
              <a:lnSpc>
                <a:spcPct val="90000"/>
              </a:lnSpc>
            </a:pPr>
            <a:r>
              <a:rPr lang="en-CA" sz="2000" dirty="0">
                <a:latin typeface="Verdana" charset="0"/>
              </a:rPr>
              <a:t>Constraints on the combination of N+S</a:t>
            </a:r>
          </a:p>
          <a:p>
            <a:pPr lvl="1" eaLnBrk="1" hangingPunct="1">
              <a:lnSpc>
                <a:spcPct val="90000"/>
              </a:lnSpc>
            </a:pPr>
            <a:r>
              <a:rPr lang="en-CA" sz="1800" dirty="0">
                <a:latin typeface="Verdana" charset="0"/>
              </a:rPr>
              <a:t>The reader’s comprehending S increases their belief of </a:t>
            </a:r>
            <a:r>
              <a:rPr lang="en-CA" sz="1800" dirty="0" smtClean="0">
                <a:latin typeface="Verdana" charset="0"/>
              </a:rPr>
              <a:t>N</a:t>
            </a:r>
          </a:p>
          <a:p>
            <a:pPr lvl="1" eaLnBrk="1" hangingPunct="1">
              <a:lnSpc>
                <a:spcPct val="90000"/>
              </a:lnSpc>
            </a:pPr>
            <a:endParaRPr lang="en-CA" sz="1800" dirty="0">
              <a:latin typeface="Verdana" charset="0"/>
            </a:endParaRPr>
          </a:p>
          <a:p>
            <a:pPr eaLnBrk="1" hangingPunct="1">
              <a:lnSpc>
                <a:spcPct val="90000"/>
              </a:lnSpc>
            </a:pPr>
            <a:r>
              <a:rPr lang="en-CA" sz="2000" dirty="0">
                <a:latin typeface="Verdana" charset="0"/>
              </a:rPr>
              <a:t>Effect (the intention of the writer)</a:t>
            </a:r>
          </a:p>
          <a:p>
            <a:pPr lvl="1" eaLnBrk="1" hangingPunct="1">
              <a:lnSpc>
                <a:spcPct val="90000"/>
              </a:lnSpc>
            </a:pPr>
            <a:r>
              <a:rPr lang="en-CA" sz="1800" dirty="0">
                <a:latin typeface="Verdana" charset="0"/>
              </a:rPr>
              <a:t>The reader’s belief of N is increased</a:t>
            </a:r>
          </a:p>
          <a:p>
            <a:pPr lvl="1" eaLnBrk="1" hangingPunct="1">
              <a:lnSpc>
                <a:spcPct val="90000"/>
              </a:lnSpc>
            </a:pPr>
            <a:endParaRPr lang="en-CA" sz="1800" dirty="0">
              <a:latin typeface="Verdana" charset="0"/>
            </a:endParaRPr>
          </a:p>
          <a:p>
            <a:pPr lvl="1" eaLnBrk="1" hangingPunct="1">
              <a:lnSpc>
                <a:spcPct val="90000"/>
              </a:lnSpc>
            </a:pPr>
            <a:endParaRPr lang="en-CA" sz="1800" dirty="0">
              <a:latin typeface="Verdana" charset="0"/>
            </a:endParaRPr>
          </a:p>
          <a:p>
            <a:pPr eaLnBrk="1" hangingPunct="1">
              <a:lnSpc>
                <a:spcPct val="90000"/>
              </a:lnSpc>
            </a:pPr>
            <a:r>
              <a:rPr lang="en-CA" sz="1600" dirty="0" smtClean="0">
                <a:latin typeface="Verdana" charset="0"/>
              </a:rPr>
              <a:t>Assumes a </a:t>
            </a:r>
            <a:r>
              <a:rPr lang="en-CA" sz="1600" dirty="0">
                <a:latin typeface="Verdana" charset="0"/>
              </a:rPr>
              <a:t>written text and </a:t>
            </a:r>
            <a:r>
              <a:rPr lang="en-CA" sz="1600" dirty="0" smtClean="0">
                <a:latin typeface="Verdana" charset="0"/>
              </a:rPr>
              <a:t>readers/writers</a:t>
            </a:r>
            <a:r>
              <a:rPr lang="en-CA" sz="1600" dirty="0">
                <a:latin typeface="Verdana" charset="0"/>
              </a:rPr>
              <a:t>; extensions </a:t>
            </a:r>
            <a:r>
              <a:rPr lang="en-CA" sz="1600" dirty="0" smtClean="0">
                <a:latin typeface="Verdana" charset="0"/>
              </a:rPr>
              <a:t>for </a:t>
            </a:r>
            <a:r>
              <a:rPr lang="en-CA" sz="1600" dirty="0">
                <a:latin typeface="Verdana" charset="0"/>
              </a:rPr>
              <a:t>spoken </a:t>
            </a:r>
            <a:r>
              <a:rPr lang="en-CA" sz="1600" dirty="0" smtClean="0">
                <a:latin typeface="Verdana" charset="0"/>
              </a:rPr>
              <a:t>language</a:t>
            </a:r>
          </a:p>
          <a:p>
            <a:pPr eaLnBrk="1" hangingPunct="1">
              <a:lnSpc>
                <a:spcPct val="90000"/>
              </a:lnSpc>
            </a:pPr>
            <a:r>
              <a:rPr lang="en-CA" sz="1600" dirty="0" smtClean="0">
                <a:latin typeface="Verdana" charset="0"/>
              </a:rPr>
              <a:t>Definitions </a:t>
            </a:r>
            <a:r>
              <a:rPr lang="en-CA" sz="1600" dirty="0">
                <a:latin typeface="Verdana" charset="0"/>
              </a:rPr>
              <a:t>of </a:t>
            </a:r>
            <a:r>
              <a:rPr lang="en-CA" sz="1600" dirty="0" smtClean="0">
                <a:latin typeface="Verdana" charset="0"/>
              </a:rPr>
              <a:t>common </a:t>
            </a:r>
            <a:r>
              <a:rPr lang="en-CA" sz="1600" dirty="0">
                <a:latin typeface="Verdana" charset="0"/>
              </a:rPr>
              <a:t>relations </a:t>
            </a:r>
            <a:r>
              <a:rPr lang="en-CA" sz="1600" dirty="0" smtClean="0">
                <a:latin typeface="Verdana" charset="0"/>
              </a:rPr>
              <a:t>available </a:t>
            </a:r>
            <a:r>
              <a:rPr lang="en-CA" sz="1600" dirty="0">
                <a:latin typeface="Verdana" charset="0"/>
              </a:rPr>
              <a:t>from the RST web </a:t>
            </a:r>
            <a:r>
              <a:rPr lang="en-CA" sz="1600" dirty="0" smtClean="0">
                <a:latin typeface="Verdana" charset="0"/>
              </a:rPr>
              <a:t>site</a:t>
            </a:r>
            <a:endParaRPr lang="en-CA" sz="1400" dirty="0">
              <a:latin typeface="Verdana" charset="0"/>
            </a:endParaRPr>
          </a:p>
        </p:txBody>
      </p:sp>
    </p:spTree>
    <p:extLst>
      <p:ext uri="{BB962C8B-B14F-4D97-AF65-F5344CB8AC3E}">
        <p14:creationId xmlns:p14="http://schemas.microsoft.com/office/powerpoint/2010/main" val="7850879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F94C8AF-56F2-B64F-B72A-C1F58BE2AC38}" type="slidenum">
              <a:rPr lang="en-CA">
                <a:latin typeface="Verdana" charset="0"/>
              </a:rPr>
              <a:pPr eaLnBrk="1" hangingPunct="1"/>
              <a:t>51</a:t>
            </a:fld>
            <a:endParaRPr lang="en-CA">
              <a:latin typeface="Verdana" charset="0"/>
            </a:endParaRPr>
          </a:p>
        </p:txBody>
      </p:sp>
      <p:sp>
        <p:nvSpPr>
          <p:cNvPr id="12291" name="Rectangle 2"/>
          <p:cNvSpPr>
            <a:spLocks noGrp="1" noChangeArrowheads="1"/>
          </p:cNvSpPr>
          <p:nvPr>
            <p:ph type="title"/>
          </p:nvPr>
        </p:nvSpPr>
        <p:spPr/>
        <p:txBody>
          <a:bodyPr/>
          <a:lstStyle/>
          <a:p>
            <a:pPr eaLnBrk="1" hangingPunct="1"/>
            <a:r>
              <a:rPr lang="en-CA" sz="4000">
                <a:latin typeface="Verdana" charset="0"/>
              </a:rPr>
              <a:t>Relation types</a:t>
            </a:r>
          </a:p>
        </p:txBody>
      </p:sp>
      <p:sp>
        <p:nvSpPr>
          <p:cNvPr id="12292" name="Rectangle 3"/>
          <p:cNvSpPr>
            <a:spLocks noGrp="1" noChangeArrowheads="1"/>
          </p:cNvSpPr>
          <p:nvPr>
            <p:ph type="body" idx="1"/>
          </p:nvPr>
        </p:nvSpPr>
        <p:spPr>
          <a:xfrm>
            <a:off x="0" y="1600200"/>
            <a:ext cx="9144000" cy="4525963"/>
          </a:xfrm>
        </p:spPr>
        <p:txBody>
          <a:bodyPr>
            <a:noAutofit/>
          </a:bodyPr>
          <a:lstStyle/>
          <a:p>
            <a:r>
              <a:rPr lang="en-CA" sz="2800" b="1" dirty="0" smtClean="0">
                <a:latin typeface="Verdana" charset="0"/>
              </a:rPr>
              <a:t>Subject </a:t>
            </a:r>
            <a:r>
              <a:rPr lang="en-CA" sz="2800" b="1" dirty="0">
                <a:latin typeface="Verdana" charset="0"/>
              </a:rPr>
              <a:t>matter</a:t>
            </a:r>
            <a:r>
              <a:rPr lang="en-CA" sz="2800" dirty="0">
                <a:latin typeface="Verdana" charset="0"/>
              </a:rPr>
              <a:t>: </a:t>
            </a:r>
            <a:r>
              <a:rPr lang="en-CA" sz="2800" dirty="0" smtClean="0">
                <a:latin typeface="Verdana" charset="0"/>
              </a:rPr>
              <a:t>relate content </a:t>
            </a:r>
            <a:r>
              <a:rPr lang="en-CA" sz="2800" dirty="0">
                <a:latin typeface="Verdana" charset="0"/>
              </a:rPr>
              <a:t>of </a:t>
            </a:r>
            <a:r>
              <a:rPr lang="en-CA" sz="2800" dirty="0" smtClean="0">
                <a:latin typeface="Verdana" charset="0"/>
              </a:rPr>
              <a:t>text </a:t>
            </a:r>
            <a:r>
              <a:rPr lang="en-CA" sz="2800" dirty="0">
                <a:latin typeface="Verdana" charset="0"/>
              </a:rPr>
              <a:t>spans</a:t>
            </a:r>
          </a:p>
          <a:p>
            <a:pPr lvl="1"/>
            <a:r>
              <a:rPr lang="en-US" sz="2400" dirty="0">
                <a:latin typeface="Verdana" charset="0"/>
              </a:rPr>
              <a:t>Cause, Purpose, Condition, Summary</a:t>
            </a:r>
            <a:r>
              <a:rPr lang="en-CA" sz="2400" dirty="0">
                <a:latin typeface="Verdana" charset="0"/>
              </a:rPr>
              <a:t> </a:t>
            </a:r>
            <a:endParaRPr lang="en-CA" sz="2400" dirty="0" smtClean="0">
              <a:latin typeface="Verdana" charset="0"/>
            </a:endParaRPr>
          </a:p>
          <a:p>
            <a:pPr lvl="1"/>
            <a:endParaRPr lang="en-CA" sz="2400" dirty="0">
              <a:latin typeface="Verdana" charset="0"/>
            </a:endParaRPr>
          </a:p>
          <a:p>
            <a:r>
              <a:rPr lang="en-CA" sz="2800" b="1" dirty="0">
                <a:latin typeface="Verdana" charset="0"/>
              </a:rPr>
              <a:t>Presentational</a:t>
            </a:r>
            <a:r>
              <a:rPr lang="en-CA" sz="2800" dirty="0">
                <a:latin typeface="Verdana" charset="0"/>
              </a:rPr>
              <a:t>: more rhetorical in </a:t>
            </a:r>
            <a:r>
              <a:rPr lang="en-CA" sz="2800" dirty="0" smtClean="0">
                <a:latin typeface="Verdana" charset="0"/>
              </a:rPr>
              <a:t>nature; meant </a:t>
            </a:r>
            <a:r>
              <a:rPr lang="en-CA" sz="2800" dirty="0">
                <a:latin typeface="Verdana" charset="0"/>
              </a:rPr>
              <a:t>to achieve some effect on the reader</a:t>
            </a:r>
          </a:p>
          <a:p>
            <a:pPr lvl="1"/>
            <a:r>
              <a:rPr lang="en-US" sz="2400" dirty="0">
                <a:latin typeface="Verdana" charset="0"/>
              </a:rPr>
              <a:t>Motivation, Antithesis, Background, Evidence</a:t>
            </a:r>
            <a:r>
              <a:rPr lang="en-CA" sz="2400" dirty="0">
                <a:latin typeface="Verdana" charset="0"/>
              </a:rPr>
              <a:t> </a:t>
            </a:r>
            <a:endParaRPr lang="en-CA" sz="2400" dirty="0" smtClean="0">
              <a:latin typeface="Verdana" charset="0"/>
            </a:endParaRPr>
          </a:p>
          <a:p>
            <a:pPr lvl="1"/>
            <a:r>
              <a:rPr lang="en-CA" sz="2400" dirty="0" smtClean="0">
                <a:solidFill>
                  <a:srgbClr val="C00000"/>
                </a:solidFill>
                <a:latin typeface="Verdana" charset="0"/>
              </a:rPr>
              <a:t>Particularly relevant for argumentation!</a:t>
            </a:r>
            <a:endParaRPr lang="en-CA" sz="2400" dirty="0">
              <a:solidFill>
                <a:srgbClr val="C00000"/>
              </a:solidFill>
              <a:latin typeface="Verdana" charset="0"/>
            </a:endParaRPr>
          </a:p>
        </p:txBody>
      </p:sp>
    </p:spTree>
    <p:extLst>
      <p:ext uri="{BB962C8B-B14F-4D97-AF65-F5344CB8AC3E}">
        <p14:creationId xmlns:p14="http://schemas.microsoft.com/office/powerpoint/2010/main" val="2098923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F9BD909-06E7-2B4A-B7F2-7C4198BE8C26}" type="slidenum">
              <a:rPr lang="en-CA">
                <a:latin typeface="Verdana" charset="0"/>
              </a:rPr>
              <a:pPr eaLnBrk="1" hangingPunct="1"/>
              <a:t>52</a:t>
            </a:fld>
            <a:endParaRPr lang="en-CA">
              <a:latin typeface="Verdana" charset="0"/>
            </a:endParaRPr>
          </a:p>
        </p:txBody>
      </p:sp>
      <p:sp>
        <p:nvSpPr>
          <p:cNvPr id="14339" name="Rectangle 2"/>
          <p:cNvSpPr>
            <a:spLocks noGrp="1" noChangeArrowheads="1"/>
          </p:cNvSpPr>
          <p:nvPr>
            <p:ph type="title"/>
          </p:nvPr>
        </p:nvSpPr>
        <p:spPr/>
        <p:txBody>
          <a:bodyPr/>
          <a:lstStyle/>
          <a:p>
            <a:pPr eaLnBrk="1" hangingPunct="1"/>
            <a:r>
              <a:rPr lang="en-CA" sz="4000">
                <a:latin typeface="Verdana" charset="0"/>
              </a:rPr>
              <a:t>Relation names </a:t>
            </a:r>
            <a:r>
              <a:rPr lang="en-CA" sz="3200">
                <a:latin typeface="Verdana" charset="0"/>
              </a:rPr>
              <a:t>(in M&amp;T 1988)</a:t>
            </a:r>
          </a:p>
        </p:txBody>
      </p:sp>
      <p:graphicFrame>
        <p:nvGraphicFramePr>
          <p:cNvPr id="14340" name="Object 3"/>
          <p:cNvGraphicFramePr>
            <a:graphicFrameLocks noGrp="1" noChangeAspect="1"/>
          </p:cNvGraphicFramePr>
          <p:nvPr>
            <p:ph idx="1"/>
          </p:nvPr>
        </p:nvGraphicFramePr>
        <p:xfrm>
          <a:off x="1358900" y="1557338"/>
          <a:ext cx="6424613" cy="4062412"/>
        </p:xfrm>
        <a:graphic>
          <a:graphicData uri="http://schemas.openxmlformats.org/presentationml/2006/ole">
            <mc:AlternateContent xmlns:mc="http://schemas.openxmlformats.org/markup-compatibility/2006">
              <mc:Choice xmlns:v="urn:schemas-microsoft-com:vml" Requires="v">
                <p:oleObj spid="_x0000_s16450" name="Document" r:id="rId4" imgW="6429691" imgH="4035687" progId="Word.Document.8">
                  <p:embed/>
                </p:oleObj>
              </mc:Choice>
              <mc:Fallback>
                <p:oleObj name="Document" r:id="rId4" imgW="6429691" imgH="403568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0" y="1557338"/>
                        <a:ext cx="6424613" cy="406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4"/>
          <p:cNvSpPr txBox="1">
            <a:spLocks noChangeArrowheads="1"/>
          </p:cNvSpPr>
          <p:nvPr/>
        </p:nvSpPr>
        <p:spPr bwMode="auto">
          <a:xfrm>
            <a:off x="519113" y="5805488"/>
            <a:ext cx="8301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CA" dirty="0"/>
              <a:t>Other classifications are possible, and longer </a:t>
            </a:r>
            <a:r>
              <a:rPr lang="en-CA" dirty="0" smtClean="0"/>
              <a:t>/ shorter </a:t>
            </a:r>
            <a:r>
              <a:rPr lang="en-CA" dirty="0"/>
              <a:t>lists have been proposed</a:t>
            </a:r>
          </a:p>
        </p:txBody>
      </p:sp>
    </p:spTree>
    <p:extLst>
      <p:ext uri="{BB962C8B-B14F-4D97-AF65-F5344CB8AC3E}">
        <p14:creationId xmlns:p14="http://schemas.microsoft.com/office/powerpoint/2010/main" val="68196460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179264-2441-2246-B9C8-DD0F56365D93}" type="slidenum">
              <a:rPr lang="en-CA">
                <a:latin typeface="Verdana" charset="0"/>
              </a:rPr>
              <a:pPr eaLnBrk="1" hangingPunct="1"/>
              <a:t>53</a:t>
            </a:fld>
            <a:endParaRPr lang="en-CA">
              <a:latin typeface="Verdana" charset="0"/>
            </a:endParaRPr>
          </a:p>
        </p:txBody>
      </p:sp>
      <p:sp>
        <p:nvSpPr>
          <p:cNvPr id="15363" name="Rectangle 2"/>
          <p:cNvSpPr>
            <a:spLocks noGrp="1" noChangeArrowheads="1"/>
          </p:cNvSpPr>
          <p:nvPr>
            <p:ph type="title"/>
          </p:nvPr>
        </p:nvSpPr>
        <p:spPr/>
        <p:txBody>
          <a:bodyPr/>
          <a:lstStyle/>
          <a:p>
            <a:pPr eaLnBrk="1" hangingPunct="1"/>
            <a:r>
              <a:rPr lang="en-CA" sz="4000">
                <a:latin typeface="Verdana" charset="0"/>
              </a:rPr>
              <a:t>Schemas</a:t>
            </a:r>
          </a:p>
        </p:txBody>
      </p:sp>
      <p:graphicFrame>
        <p:nvGraphicFramePr>
          <p:cNvPr id="15364" name="Object 3"/>
          <p:cNvGraphicFramePr>
            <a:graphicFrameLocks noGrp="1" noChangeAspect="1"/>
          </p:cNvGraphicFramePr>
          <p:nvPr>
            <p:ph idx="1"/>
          </p:nvPr>
        </p:nvGraphicFramePr>
        <p:xfrm>
          <a:off x="611188" y="2400300"/>
          <a:ext cx="7627937" cy="3333750"/>
        </p:xfrm>
        <a:graphic>
          <a:graphicData uri="http://schemas.openxmlformats.org/presentationml/2006/ole">
            <mc:AlternateContent xmlns:mc="http://schemas.openxmlformats.org/markup-compatibility/2006">
              <mc:Choice xmlns:v="urn:schemas-microsoft-com:vml" Requires="v">
                <p:oleObj spid="_x0000_s17473" name="CorelDRAW" r:id="rId3" imgW="5901529" imgH="2561850" progId="CorelDraw.Graphic.8">
                  <p:embed/>
                </p:oleObj>
              </mc:Choice>
              <mc:Fallback>
                <p:oleObj name="CorelDRAW" r:id="rId3" imgW="5901529" imgH="2561850" progId="CorelDraw.Graphic.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400300"/>
                        <a:ext cx="7627937" cy="333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4"/>
          <p:cNvSpPr>
            <a:spLocks noChangeArrowheads="1"/>
          </p:cNvSpPr>
          <p:nvPr/>
        </p:nvSpPr>
        <p:spPr bwMode="auto">
          <a:xfrm>
            <a:off x="457200" y="1412875"/>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2096F8"/>
              </a:buClr>
              <a:buFontTx/>
              <a:buChar char="•"/>
            </a:pPr>
            <a:r>
              <a:rPr lang="en-CA" sz="2400">
                <a:latin typeface="Verdana" charset="0"/>
              </a:rPr>
              <a:t>They specify how spans of text can co-occur, determining possible RST text structures</a:t>
            </a:r>
          </a:p>
        </p:txBody>
      </p:sp>
    </p:spTree>
    <p:extLst>
      <p:ext uri="{BB962C8B-B14F-4D97-AF65-F5344CB8AC3E}">
        <p14:creationId xmlns:p14="http://schemas.microsoft.com/office/powerpoint/2010/main" val="367013420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64ED70-DB34-2742-8F59-F0106E18FD79}" type="slidenum">
              <a:rPr lang="en-CA">
                <a:latin typeface="Verdana" charset="0"/>
              </a:rPr>
              <a:pPr eaLnBrk="1" hangingPunct="1"/>
              <a:t>54</a:t>
            </a:fld>
            <a:endParaRPr lang="en-CA">
              <a:latin typeface="Verdana" charset="0"/>
            </a:endParaRPr>
          </a:p>
        </p:txBody>
      </p:sp>
      <p:sp>
        <p:nvSpPr>
          <p:cNvPr id="16387" name="Rectangle 2"/>
          <p:cNvSpPr>
            <a:spLocks noGrp="1" noChangeArrowheads="1"/>
          </p:cNvSpPr>
          <p:nvPr>
            <p:ph type="title"/>
          </p:nvPr>
        </p:nvSpPr>
        <p:spPr/>
        <p:txBody>
          <a:bodyPr/>
          <a:lstStyle/>
          <a:p>
            <a:pPr eaLnBrk="1" hangingPunct="1"/>
            <a:r>
              <a:rPr lang="en-CA">
                <a:latin typeface="Verdana" charset="0"/>
              </a:rPr>
              <a:t>Graphical representation</a:t>
            </a:r>
          </a:p>
        </p:txBody>
      </p:sp>
      <p:sp>
        <p:nvSpPr>
          <p:cNvPr id="16388" name="Rectangle 3"/>
          <p:cNvSpPr>
            <a:spLocks noGrp="1" noChangeArrowheads="1"/>
          </p:cNvSpPr>
          <p:nvPr>
            <p:ph type="body" idx="1"/>
          </p:nvPr>
        </p:nvSpPr>
        <p:spPr>
          <a:xfrm>
            <a:off x="457200" y="1600200"/>
            <a:ext cx="3394075" cy="4525963"/>
          </a:xfrm>
        </p:spPr>
        <p:txBody>
          <a:bodyPr/>
          <a:lstStyle/>
          <a:p>
            <a:pPr eaLnBrk="1" hangingPunct="1"/>
            <a:r>
              <a:rPr lang="en-CA" sz="2000" dirty="0">
                <a:latin typeface="Verdana" charset="0"/>
              </a:rPr>
              <a:t>A </a:t>
            </a:r>
            <a:r>
              <a:rPr lang="en-CA" sz="2000" dirty="0">
                <a:solidFill>
                  <a:schemeClr val="accent2"/>
                </a:solidFill>
                <a:latin typeface="Verdana" charset="0"/>
              </a:rPr>
              <a:t>horizontal line</a:t>
            </a:r>
            <a:r>
              <a:rPr lang="en-CA" sz="2000" dirty="0">
                <a:latin typeface="Verdana" charset="0"/>
              </a:rPr>
              <a:t> covers a span of text (possibly made up of further spans</a:t>
            </a:r>
          </a:p>
          <a:p>
            <a:pPr eaLnBrk="1" hangingPunct="1"/>
            <a:r>
              <a:rPr lang="en-CA" sz="2000" dirty="0">
                <a:latin typeface="Verdana" charset="0"/>
              </a:rPr>
              <a:t>A </a:t>
            </a:r>
            <a:r>
              <a:rPr lang="en-CA" sz="2000" dirty="0">
                <a:solidFill>
                  <a:srgbClr val="F6C700"/>
                </a:solidFill>
                <a:latin typeface="Verdana" charset="0"/>
              </a:rPr>
              <a:t>vertical line</a:t>
            </a:r>
            <a:r>
              <a:rPr lang="en-CA" sz="2000" dirty="0">
                <a:latin typeface="Verdana" charset="0"/>
              </a:rPr>
              <a:t> signals the nucleus or nuclei</a:t>
            </a:r>
          </a:p>
          <a:p>
            <a:pPr eaLnBrk="1" hangingPunct="1"/>
            <a:r>
              <a:rPr lang="en-CA" sz="2000" dirty="0">
                <a:latin typeface="Verdana" charset="0"/>
              </a:rPr>
              <a:t>A </a:t>
            </a:r>
            <a:r>
              <a:rPr lang="en-CA" sz="2000" dirty="0">
                <a:solidFill>
                  <a:srgbClr val="0092F6"/>
                </a:solidFill>
                <a:latin typeface="Verdana" charset="0"/>
              </a:rPr>
              <a:t>curve</a:t>
            </a:r>
            <a:r>
              <a:rPr lang="en-CA" sz="2000" dirty="0">
                <a:latin typeface="Verdana" charset="0"/>
              </a:rPr>
              <a:t> represents a relation, and the direction of the arrow, the direction of satellite towards </a:t>
            </a:r>
            <a:r>
              <a:rPr lang="en-CA" sz="2000" dirty="0" smtClean="0">
                <a:latin typeface="Verdana" charset="0"/>
              </a:rPr>
              <a:t>nucleus</a:t>
            </a:r>
            <a:endParaRPr lang="en-CA" sz="2000" dirty="0">
              <a:latin typeface="Verdana" charset="0"/>
            </a:endParaRPr>
          </a:p>
        </p:txBody>
      </p:sp>
      <p:pic>
        <p:nvPicPr>
          <p:cNvPr id="163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49500"/>
            <a:ext cx="38068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39948" name="Group 12"/>
          <p:cNvGrpSpPr>
            <a:grpSpLocks/>
          </p:cNvGrpSpPr>
          <p:nvPr/>
        </p:nvGrpSpPr>
        <p:grpSpPr bwMode="auto">
          <a:xfrm>
            <a:off x="2987675" y="1844675"/>
            <a:ext cx="1944688" cy="2089150"/>
            <a:chOff x="1882" y="1162"/>
            <a:chExt cx="1225" cy="1316"/>
          </a:xfrm>
        </p:grpSpPr>
        <p:sp>
          <p:nvSpPr>
            <p:cNvPr id="16395" name="Line 5"/>
            <p:cNvSpPr>
              <a:spLocks noChangeShapeType="1"/>
            </p:cNvSpPr>
            <p:nvPr/>
          </p:nvSpPr>
          <p:spPr bwMode="auto">
            <a:xfrm>
              <a:off x="1882" y="1162"/>
              <a:ext cx="1134" cy="318"/>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96" name="Line 6"/>
            <p:cNvSpPr>
              <a:spLocks noChangeShapeType="1"/>
            </p:cNvSpPr>
            <p:nvPr/>
          </p:nvSpPr>
          <p:spPr bwMode="auto">
            <a:xfrm>
              <a:off x="1882" y="1207"/>
              <a:ext cx="1225" cy="1271"/>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9949" name="Group 13"/>
          <p:cNvGrpSpPr>
            <a:grpSpLocks/>
          </p:cNvGrpSpPr>
          <p:nvPr/>
        </p:nvGrpSpPr>
        <p:grpSpPr bwMode="auto">
          <a:xfrm>
            <a:off x="2700338" y="2708275"/>
            <a:ext cx="4103687" cy="503238"/>
            <a:chOff x="1701" y="1706"/>
            <a:chExt cx="2585" cy="317"/>
          </a:xfrm>
        </p:grpSpPr>
        <p:sp>
          <p:nvSpPr>
            <p:cNvPr id="16393" name="Line 7"/>
            <p:cNvSpPr>
              <a:spLocks noChangeShapeType="1"/>
            </p:cNvSpPr>
            <p:nvPr/>
          </p:nvSpPr>
          <p:spPr bwMode="auto">
            <a:xfrm flipV="1">
              <a:off x="1701" y="1706"/>
              <a:ext cx="2585" cy="228"/>
            </a:xfrm>
            <a:prstGeom prst="line">
              <a:avLst/>
            </a:prstGeom>
            <a:noFill/>
            <a:ln w="9525">
              <a:solidFill>
                <a:srgbClr val="F6C7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94" name="Line 8"/>
            <p:cNvSpPr>
              <a:spLocks noChangeShapeType="1"/>
            </p:cNvSpPr>
            <p:nvPr/>
          </p:nvSpPr>
          <p:spPr bwMode="auto">
            <a:xfrm>
              <a:off x="1701" y="1933"/>
              <a:ext cx="2312" cy="90"/>
            </a:xfrm>
            <a:prstGeom prst="line">
              <a:avLst/>
            </a:prstGeom>
            <a:noFill/>
            <a:ln w="9525">
              <a:solidFill>
                <a:srgbClr val="F6C7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9947" name="Line 11"/>
          <p:cNvSpPr>
            <a:spLocks noChangeShapeType="1"/>
          </p:cNvSpPr>
          <p:nvPr/>
        </p:nvSpPr>
        <p:spPr bwMode="auto">
          <a:xfrm flipV="1">
            <a:off x="1908175" y="3429000"/>
            <a:ext cx="4176713" cy="287338"/>
          </a:xfrm>
          <a:prstGeom prst="line">
            <a:avLst/>
          </a:prstGeom>
          <a:noFill/>
          <a:ln w="9525">
            <a:solidFill>
              <a:srgbClr val="0092F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576303" y="5870602"/>
            <a:ext cx="4954048" cy="923330"/>
          </a:xfrm>
          <a:prstGeom prst="rect">
            <a:avLst/>
          </a:prstGeom>
          <a:noFill/>
        </p:spPr>
        <p:txBody>
          <a:bodyPr wrap="none" rtlCol="0">
            <a:spAutoFit/>
          </a:bodyPr>
          <a:lstStyle/>
          <a:p>
            <a:pPr marL="285750" indent="-285750">
              <a:buFont typeface="Arial" panose="020B0604020202020204" pitchFamily="34" charset="0"/>
              <a:buChar char="•"/>
            </a:pPr>
            <a:r>
              <a:rPr lang="en-CA" dirty="0">
                <a:latin typeface="Verdana" charset="0"/>
              </a:rPr>
              <a:t>RST tool (for drawing diagrams)</a:t>
            </a:r>
          </a:p>
          <a:p>
            <a:pPr marL="742950" lvl="1" indent="-285750">
              <a:buFont typeface="Arial" panose="020B0604020202020204" pitchFamily="34" charset="0"/>
              <a:buChar char="•"/>
            </a:pPr>
            <a:r>
              <a:rPr lang="en-CA" dirty="0">
                <a:latin typeface="Verdana" charset="0"/>
                <a:hlinkClick r:id="rId3"/>
              </a:rPr>
              <a:t>http://www.wagsoft.com/RSTTool/</a:t>
            </a:r>
            <a:endParaRPr lang="en-CA" dirty="0">
              <a:latin typeface="Verdana"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90660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E7927C-5C11-1F42-89A9-469E6FD9413C}" type="slidenum">
              <a:rPr lang="en-CA">
                <a:latin typeface="Verdana" charset="0"/>
              </a:rPr>
              <a:pPr eaLnBrk="1" hangingPunct="1"/>
              <a:t>55</a:t>
            </a:fld>
            <a:endParaRPr lang="en-CA">
              <a:latin typeface="Verdana" charset="0"/>
            </a:endParaRPr>
          </a:p>
        </p:txBody>
      </p:sp>
      <p:sp>
        <p:nvSpPr>
          <p:cNvPr id="17411" name="Rectangle 2"/>
          <p:cNvSpPr>
            <a:spLocks noGrp="1" noChangeArrowheads="1"/>
          </p:cNvSpPr>
          <p:nvPr>
            <p:ph type="title"/>
          </p:nvPr>
        </p:nvSpPr>
        <p:spPr/>
        <p:txBody>
          <a:bodyPr/>
          <a:lstStyle/>
          <a:p>
            <a:pPr eaLnBrk="1" hangingPunct="1"/>
            <a:r>
              <a:rPr lang="en-CA" sz="4000">
                <a:latin typeface="Verdana" charset="0"/>
              </a:rPr>
              <a:t>How to do an RST analysis</a:t>
            </a:r>
          </a:p>
        </p:txBody>
      </p:sp>
      <p:sp>
        <p:nvSpPr>
          <p:cNvPr id="17412" name="Rectangle 3"/>
          <p:cNvSpPr>
            <a:spLocks noGrp="1" noChangeArrowheads="1"/>
          </p:cNvSpPr>
          <p:nvPr>
            <p:ph type="body" idx="1"/>
          </p:nvPr>
        </p:nvSpPr>
        <p:spPr>
          <a:xfrm>
            <a:off x="144379" y="1600200"/>
            <a:ext cx="8807116" cy="4896853"/>
          </a:xfrm>
        </p:spPr>
        <p:txBody>
          <a:bodyPr>
            <a:normAutofit/>
          </a:bodyPr>
          <a:lstStyle/>
          <a:p>
            <a:pPr marL="457200" indent="-457200" eaLnBrk="1" hangingPunct="1">
              <a:lnSpc>
                <a:spcPct val="90000"/>
              </a:lnSpc>
              <a:buFontTx/>
              <a:buAutoNum type="arabicPeriod"/>
            </a:pPr>
            <a:r>
              <a:rPr lang="en-CA" sz="1800" dirty="0">
                <a:latin typeface="Verdana" charset="0"/>
              </a:rPr>
              <a:t>Divide the text into units</a:t>
            </a:r>
          </a:p>
          <a:p>
            <a:pPr marL="838200" lvl="1" indent="-381000" eaLnBrk="1" hangingPunct="1">
              <a:lnSpc>
                <a:spcPct val="90000"/>
              </a:lnSpc>
              <a:buFontTx/>
              <a:buChar char="•"/>
            </a:pPr>
            <a:r>
              <a:rPr lang="en-CA" sz="1600" dirty="0">
                <a:latin typeface="Verdana" charset="0"/>
              </a:rPr>
              <a:t>Unit size may vary, depending on the goals of the analysis</a:t>
            </a:r>
          </a:p>
          <a:p>
            <a:pPr marL="838200" lvl="1" indent="-381000" eaLnBrk="1" hangingPunct="1">
              <a:lnSpc>
                <a:spcPct val="90000"/>
              </a:lnSpc>
              <a:buFontTx/>
              <a:buChar char="•"/>
            </a:pPr>
            <a:r>
              <a:rPr lang="en-CA" sz="1600" dirty="0">
                <a:latin typeface="Verdana" charset="0"/>
              </a:rPr>
              <a:t>Typically, units are </a:t>
            </a:r>
            <a:r>
              <a:rPr lang="en-CA" sz="1600" dirty="0" smtClean="0">
                <a:latin typeface="Verdana" charset="0"/>
              </a:rPr>
              <a:t>clauses</a:t>
            </a:r>
          </a:p>
          <a:p>
            <a:pPr marL="838200" lvl="1" indent="-381000" eaLnBrk="1" hangingPunct="1">
              <a:lnSpc>
                <a:spcPct val="90000"/>
              </a:lnSpc>
              <a:buFontTx/>
              <a:buChar char="•"/>
            </a:pPr>
            <a:endParaRPr lang="en-CA" sz="1600" dirty="0">
              <a:latin typeface="Verdana" charset="0"/>
            </a:endParaRPr>
          </a:p>
          <a:p>
            <a:pPr marL="457200" indent="-457200" eaLnBrk="1" hangingPunct="1">
              <a:lnSpc>
                <a:spcPct val="90000"/>
              </a:lnSpc>
              <a:buFontTx/>
              <a:buAutoNum type="arabicPeriod"/>
            </a:pPr>
            <a:r>
              <a:rPr lang="en-CA" sz="1800" dirty="0">
                <a:latin typeface="Verdana" charset="0"/>
              </a:rPr>
              <a:t>Examine each unit, and its neighbours. Is there a clear relation holding between them</a:t>
            </a:r>
            <a:r>
              <a:rPr lang="en-CA" sz="1800" dirty="0" smtClean="0">
                <a:latin typeface="Verdana" charset="0"/>
              </a:rPr>
              <a:t>?</a:t>
            </a:r>
          </a:p>
          <a:p>
            <a:pPr marL="457200" indent="-457200" eaLnBrk="1" hangingPunct="1">
              <a:lnSpc>
                <a:spcPct val="90000"/>
              </a:lnSpc>
              <a:buFontTx/>
              <a:buAutoNum type="arabicPeriod"/>
            </a:pPr>
            <a:endParaRPr lang="en-CA" sz="1800" dirty="0">
              <a:latin typeface="Verdana" charset="0"/>
            </a:endParaRPr>
          </a:p>
          <a:p>
            <a:pPr marL="457200" indent="-457200" eaLnBrk="1" hangingPunct="1">
              <a:lnSpc>
                <a:spcPct val="90000"/>
              </a:lnSpc>
              <a:buFontTx/>
              <a:buAutoNum type="arabicPeriod"/>
            </a:pPr>
            <a:r>
              <a:rPr lang="en-CA" sz="1800" dirty="0">
                <a:latin typeface="Verdana" charset="0"/>
              </a:rPr>
              <a:t>If yes, then mark that relation (e.g., Condition</a:t>
            </a:r>
            <a:r>
              <a:rPr lang="en-CA" sz="1800" dirty="0" smtClean="0">
                <a:latin typeface="Verdana" charset="0"/>
              </a:rPr>
              <a:t>)</a:t>
            </a:r>
          </a:p>
          <a:p>
            <a:pPr marL="457200" indent="-457200" eaLnBrk="1" hangingPunct="1">
              <a:lnSpc>
                <a:spcPct val="90000"/>
              </a:lnSpc>
              <a:buFontTx/>
              <a:buAutoNum type="arabicPeriod"/>
            </a:pPr>
            <a:endParaRPr lang="en-CA" sz="1800" dirty="0">
              <a:latin typeface="Verdana" charset="0"/>
            </a:endParaRPr>
          </a:p>
          <a:p>
            <a:pPr marL="457200" indent="-457200" eaLnBrk="1" hangingPunct="1">
              <a:lnSpc>
                <a:spcPct val="90000"/>
              </a:lnSpc>
              <a:buFontTx/>
              <a:buAutoNum type="arabicPeriod"/>
            </a:pPr>
            <a:r>
              <a:rPr lang="en-CA" sz="1800" dirty="0">
                <a:latin typeface="Verdana" charset="0"/>
              </a:rPr>
              <a:t>If not, the unit might be at the boundary of a higher-level relation. Look at relations holding between larger units (spans</a:t>
            </a:r>
            <a:r>
              <a:rPr lang="en-CA" sz="1800" dirty="0" smtClean="0">
                <a:latin typeface="Verdana" charset="0"/>
              </a:rPr>
              <a:t>)</a:t>
            </a:r>
          </a:p>
          <a:p>
            <a:pPr marL="457200" indent="-457200" eaLnBrk="1" hangingPunct="1">
              <a:lnSpc>
                <a:spcPct val="90000"/>
              </a:lnSpc>
              <a:buFontTx/>
              <a:buAutoNum type="arabicPeriod"/>
            </a:pPr>
            <a:endParaRPr lang="en-CA" sz="1800" dirty="0">
              <a:latin typeface="Verdana" charset="0"/>
            </a:endParaRPr>
          </a:p>
          <a:p>
            <a:pPr marL="457200" indent="-457200" eaLnBrk="1" hangingPunct="1">
              <a:lnSpc>
                <a:spcPct val="90000"/>
              </a:lnSpc>
              <a:buFontTx/>
              <a:buAutoNum type="arabicPeriod"/>
            </a:pPr>
            <a:r>
              <a:rPr lang="en-CA" sz="1800" dirty="0">
                <a:latin typeface="Verdana" charset="0"/>
              </a:rPr>
              <a:t>Continue until all the units in the text are accounted </a:t>
            </a:r>
            <a:r>
              <a:rPr lang="en-CA" sz="1800" dirty="0" smtClean="0">
                <a:latin typeface="Verdana" charset="0"/>
              </a:rPr>
              <a:t>for</a:t>
            </a:r>
          </a:p>
          <a:p>
            <a:pPr marL="457200" indent="-457200" eaLnBrk="1" hangingPunct="1">
              <a:lnSpc>
                <a:spcPct val="90000"/>
              </a:lnSpc>
              <a:buFontTx/>
              <a:buAutoNum type="arabicPeriod"/>
            </a:pPr>
            <a:endParaRPr lang="en-CA" sz="1800" dirty="0">
              <a:latin typeface="Verdana" charset="0"/>
            </a:endParaRPr>
          </a:p>
          <a:p>
            <a:pPr marL="457200" indent="-457200" eaLnBrk="1" hangingPunct="1">
              <a:lnSpc>
                <a:spcPct val="90000"/>
              </a:lnSpc>
              <a:buFontTx/>
              <a:buAutoNum type="arabicPeriod"/>
            </a:pPr>
            <a:r>
              <a:rPr lang="en-CA" sz="1800" dirty="0">
                <a:latin typeface="Verdana" charset="0"/>
              </a:rPr>
              <a:t>Remember, marking a relation involves satisfying all 4 fields (especially the Effect). The Effect is the plausible intention that the text creator had.</a:t>
            </a:r>
          </a:p>
        </p:txBody>
      </p:sp>
    </p:spTree>
    <p:extLst>
      <p:ext uri="{BB962C8B-B14F-4D97-AF65-F5344CB8AC3E}">
        <p14:creationId xmlns:p14="http://schemas.microsoft.com/office/powerpoint/2010/main" val="15622186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0F26209-684F-C24B-941C-AF837AD53EF5}" type="slidenum">
              <a:rPr lang="en-CA">
                <a:latin typeface="Verdana" charset="0"/>
              </a:rPr>
              <a:pPr eaLnBrk="1" hangingPunct="1"/>
              <a:t>56</a:t>
            </a:fld>
            <a:endParaRPr lang="en-CA">
              <a:latin typeface="Verdana" charset="0"/>
            </a:endParaRPr>
          </a:p>
        </p:txBody>
      </p:sp>
      <p:sp>
        <p:nvSpPr>
          <p:cNvPr id="18435" name="Rectangle 2"/>
          <p:cNvSpPr>
            <a:spLocks noGrp="1" noChangeArrowheads="1"/>
          </p:cNvSpPr>
          <p:nvPr>
            <p:ph type="title"/>
          </p:nvPr>
        </p:nvSpPr>
        <p:spPr/>
        <p:txBody>
          <a:bodyPr/>
          <a:lstStyle/>
          <a:p>
            <a:pPr eaLnBrk="1" hangingPunct="1"/>
            <a:r>
              <a:rPr lang="en-CA" sz="4000">
                <a:latin typeface="Verdana" charset="0"/>
              </a:rPr>
              <a:t>Some issues</a:t>
            </a:r>
          </a:p>
        </p:txBody>
      </p:sp>
      <p:sp>
        <p:nvSpPr>
          <p:cNvPr id="18436" name="Rectangle 3"/>
          <p:cNvSpPr>
            <a:spLocks noGrp="1" noChangeArrowheads="1"/>
          </p:cNvSpPr>
          <p:nvPr>
            <p:ph type="body" idx="1"/>
          </p:nvPr>
        </p:nvSpPr>
        <p:spPr>
          <a:xfrm>
            <a:off x="300789" y="1600200"/>
            <a:ext cx="8650706" cy="4620126"/>
          </a:xfrm>
        </p:spPr>
        <p:txBody>
          <a:bodyPr/>
          <a:lstStyle/>
          <a:p>
            <a:pPr eaLnBrk="1" hangingPunct="1"/>
            <a:r>
              <a:rPr lang="en-CA" sz="2000" dirty="0">
                <a:latin typeface="Verdana" charset="0"/>
              </a:rPr>
              <a:t>Problems in identifying relations</a:t>
            </a:r>
          </a:p>
          <a:p>
            <a:pPr lvl="1" eaLnBrk="1" hangingPunct="1"/>
            <a:r>
              <a:rPr lang="en-CA" sz="1800" dirty="0">
                <a:latin typeface="Verdana" charset="0"/>
              </a:rPr>
              <a:t>Judgments are plausibility judgments. Two analysts might differ in their </a:t>
            </a:r>
            <a:r>
              <a:rPr lang="en-CA" sz="1800" dirty="0" smtClean="0">
                <a:latin typeface="Verdana" charset="0"/>
              </a:rPr>
              <a:t>analyses</a:t>
            </a:r>
          </a:p>
          <a:p>
            <a:pPr lvl="1" eaLnBrk="1" hangingPunct="1"/>
            <a:endParaRPr lang="en-CA" sz="1800" dirty="0">
              <a:latin typeface="Verdana" charset="0"/>
            </a:endParaRPr>
          </a:p>
          <a:p>
            <a:pPr eaLnBrk="1" hangingPunct="1"/>
            <a:r>
              <a:rPr lang="en-CA" sz="2000" dirty="0">
                <a:latin typeface="Verdana" charset="0"/>
              </a:rPr>
              <a:t>Definitions of units</a:t>
            </a:r>
          </a:p>
          <a:p>
            <a:pPr lvl="1" eaLnBrk="1" hangingPunct="1"/>
            <a:r>
              <a:rPr lang="en-CA" sz="1800" dirty="0">
                <a:latin typeface="Verdana" charset="0"/>
              </a:rPr>
              <a:t>Vary from researcher to researcher, depending on the level of granularity </a:t>
            </a:r>
            <a:r>
              <a:rPr lang="en-CA" sz="1800" dirty="0" smtClean="0">
                <a:latin typeface="Verdana" charset="0"/>
              </a:rPr>
              <a:t>needed</a:t>
            </a:r>
          </a:p>
          <a:p>
            <a:pPr lvl="1" eaLnBrk="1" hangingPunct="1"/>
            <a:endParaRPr lang="en-CA" sz="1800" dirty="0">
              <a:latin typeface="Verdana" charset="0"/>
            </a:endParaRPr>
          </a:p>
          <a:p>
            <a:pPr eaLnBrk="1" hangingPunct="1"/>
            <a:r>
              <a:rPr lang="en-CA" sz="2000" dirty="0">
                <a:latin typeface="Verdana" charset="0"/>
              </a:rPr>
              <a:t>Relations </a:t>
            </a:r>
            <a:r>
              <a:rPr lang="en-CA" sz="2000" dirty="0" smtClean="0">
                <a:latin typeface="Verdana" charset="0"/>
              </a:rPr>
              <a:t>inventory</a:t>
            </a:r>
            <a:endParaRPr lang="en-CA" sz="2000" dirty="0">
              <a:latin typeface="Verdana" charset="0"/>
            </a:endParaRPr>
          </a:p>
          <a:p>
            <a:pPr lvl="1" eaLnBrk="1" hangingPunct="1"/>
            <a:r>
              <a:rPr lang="en-CA" sz="1800" dirty="0">
                <a:latin typeface="Verdana" charset="0"/>
              </a:rPr>
              <a:t>Many available</a:t>
            </a:r>
          </a:p>
          <a:p>
            <a:pPr lvl="1" eaLnBrk="1" hangingPunct="1"/>
            <a:r>
              <a:rPr lang="en-CA" sz="1800" dirty="0">
                <a:latin typeface="Verdana" charset="0"/>
              </a:rPr>
              <a:t>Each researcher tends to create their own, but large ones tend to be </a:t>
            </a:r>
            <a:r>
              <a:rPr lang="en-CA" sz="1800" dirty="0" smtClean="0">
                <a:latin typeface="Verdana" charset="0"/>
              </a:rPr>
              <a:t>unmanageable</a:t>
            </a:r>
            <a:endParaRPr lang="en-CA" sz="1800" dirty="0">
              <a:latin typeface="Verdana" charset="0"/>
            </a:endParaRPr>
          </a:p>
        </p:txBody>
      </p:sp>
    </p:spTree>
    <p:extLst>
      <p:ext uri="{BB962C8B-B14F-4D97-AF65-F5344CB8AC3E}">
        <p14:creationId xmlns:p14="http://schemas.microsoft.com/office/powerpoint/2010/main" val="375694670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B137BBE-F04D-3943-986F-8CC4A47F2118}" type="slidenum">
              <a:rPr lang="en-CA">
                <a:latin typeface="Verdana" charset="0"/>
              </a:rPr>
              <a:pPr eaLnBrk="1" hangingPunct="1"/>
              <a:t>57</a:t>
            </a:fld>
            <a:endParaRPr lang="en-CA">
              <a:latin typeface="Verdana" charset="0"/>
            </a:endParaRPr>
          </a:p>
        </p:txBody>
      </p:sp>
      <p:sp>
        <p:nvSpPr>
          <p:cNvPr id="19459" name="Rectangle 2"/>
          <p:cNvSpPr>
            <a:spLocks noGrp="1" noChangeArrowheads="1"/>
          </p:cNvSpPr>
          <p:nvPr>
            <p:ph type="title"/>
          </p:nvPr>
        </p:nvSpPr>
        <p:spPr/>
        <p:txBody>
          <a:bodyPr/>
          <a:lstStyle/>
          <a:p>
            <a:pPr eaLnBrk="1" hangingPunct="1"/>
            <a:r>
              <a:rPr lang="en-CA" dirty="0">
                <a:latin typeface="Verdana" charset="0"/>
              </a:rPr>
              <a:t>Applications</a:t>
            </a:r>
          </a:p>
        </p:txBody>
      </p:sp>
      <p:sp>
        <p:nvSpPr>
          <p:cNvPr id="19460" name="Rectangle 3"/>
          <p:cNvSpPr>
            <a:spLocks noGrp="1" noChangeArrowheads="1"/>
          </p:cNvSpPr>
          <p:nvPr>
            <p:ph type="body" idx="1"/>
          </p:nvPr>
        </p:nvSpPr>
        <p:spPr>
          <a:xfrm>
            <a:off x="144379" y="1498600"/>
            <a:ext cx="8903368" cy="4857750"/>
          </a:xfrm>
        </p:spPr>
        <p:txBody>
          <a:bodyPr>
            <a:normAutofit/>
          </a:bodyPr>
          <a:lstStyle/>
          <a:p>
            <a:pPr eaLnBrk="1" hangingPunct="1">
              <a:lnSpc>
                <a:spcPct val="110000"/>
              </a:lnSpc>
            </a:pPr>
            <a:r>
              <a:rPr lang="de-DE" sz="1500" dirty="0">
                <a:latin typeface="Verdana" charset="0"/>
              </a:rPr>
              <a:t>Writing </a:t>
            </a:r>
            <a:r>
              <a:rPr lang="de-DE" sz="1500" dirty="0" smtClean="0">
                <a:latin typeface="Verdana" charset="0"/>
              </a:rPr>
              <a:t>research </a:t>
            </a:r>
            <a:r>
              <a:rPr lang="de-DE" sz="1500" dirty="0" smtClean="0">
                <a:solidFill>
                  <a:srgbClr val="C00000"/>
                </a:solidFill>
                <a:latin typeface="Verdana" charset="0"/>
              </a:rPr>
              <a:t>(more later!)</a:t>
            </a:r>
            <a:endParaRPr lang="de-DE" sz="1500" dirty="0">
              <a:solidFill>
                <a:srgbClr val="C00000"/>
              </a:solidFill>
              <a:latin typeface="Verdana" charset="0"/>
            </a:endParaRPr>
          </a:p>
          <a:p>
            <a:pPr lvl="1" eaLnBrk="1" hangingPunct="1">
              <a:lnSpc>
                <a:spcPct val="110000"/>
              </a:lnSpc>
            </a:pPr>
            <a:r>
              <a:rPr lang="de-DE" sz="1300" dirty="0">
                <a:latin typeface="Verdana" charset="0"/>
              </a:rPr>
              <a:t>How are coherent texts created</a:t>
            </a:r>
          </a:p>
          <a:p>
            <a:pPr lvl="1" eaLnBrk="1" hangingPunct="1">
              <a:lnSpc>
                <a:spcPct val="110000"/>
              </a:lnSpc>
            </a:pPr>
            <a:r>
              <a:rPr lang="de-DE" sz="1300" dirty="0">
                <a:latin typeface="Verdana" charset="0"/>
              </a:rPr>
              <a:t>RST as a training tool to write effective texts</a:t>
            </a:r>
          </a:p>
          <a:p>
            <a:pPr eaLnBrk="1" hangingPunct="1">
              <a:lnSpc>
                <a:spcPct val="110000"/>
              </a:lnSpc>
            </a:pPr>
            <a:r>
              <a:rPr lang="de-DE" sz="1500" dirty="0">
                <a:latin typeface="Verdana" charset="0"/>
              </a:rPr>
              <a:t>Natural Language Generation</a:t>
            </a:r>
          </a:p>
          <a:p>
            <a:pPr lvl="1" eaLnBrk="1" hangingPunct="1">
              <a:lnSpc>
                <a:spcPct val="110000"/>
              </a:lnSpc>
            </a:pPr>
            <a:r>
              <a:rPr lang="de-DE" sz="1400" dirty="0">
                <a:latin typeface="Verdana" charset="0"/>
              </a:rPr>
              <a:t>Input: communicative goals and semantic representation</a:t>
            </a:r>
          </a:p>
          <a:p>
            <a:pPr lvl="1" eaLnBrk="1" hangingPunct="1">
              <a:lnSpc>
                <a:spcPct val="110000"/>
              </a:lnSpc>
            </a:pPr>
            <a:r>
              <a:rPr lang="de-DE" sz="1400" dirty="0">
                <a:latin typeface="Verdana" charset="0"/>
              </a:rPr>
              <a:t>Output: text</a:t>
            </a:r>
          </a:p>
          <a:p>
            <a:pPr eaLnBrk="1" hangingPunct="1">
              <a:lnSpc>
                <a:spcPct val="110000"/>
              </a:lnSpc>
            </a:pPr>
            <a:r>
              <a:rPr lang="de-DE" sz="1600" dirty="0">
                <a:latin typeface="Verdana" charset="0"/>
              </a:rPr>
              <a:t>Rhetorical/discourse </a:t>
            </a:r>
            <a:r>
              <a:rPr lang="de-DE" sz="1600" dirty="0" smtClean="0">
                <a:latin typeface="Verdana" charset="0"/>
              </a:rPr>
              <a:t>parsing </a:t>
            </a:r>
            <a:r>
              <a:rPr lang="de-DE" sz="1600" dirty="0" smtClean="0">
                <a:solidFill>
                  <a:srgbClr val="C00000"/>
                </a:solidFill>
                <a:latin typeface="Verdana" charset="0"/>
              </a:rPr>
              <a:t>(more later!)</a:t>
            </a:r>
            <a:endParaRPr lang="de-DE" sz="1600" dirty="0">
              <a:solidFill>
                <a:srgbClr val="C00000"/>
              </a:solidFill>
              <a:latin typeface="Verdana" charset="0"/>
            </a:endParaRPr>
          </a:p>
          <a:p>
            <a:pPr lvl="1" eaLnBrk="1" hangingPunct="1">
              <a:lnSpc>
                <a:spcPct val="110000"/>
              </a:lnSpc>
            </a:pPr>
            <a:r>
              <a:rPr lang="de-DE" sz="1400" dirty="0">
                <a:latin typeface="Verdana" charset="0"/>
              </a:rPr>
              <a:t>Rendering of a text in terms of rhetorical relations</a:t>
            </a:r>
          </a:p>
          <a:p>
            <a:pPr lvl="1" eaLnBrk="1" hangingPunct="1">
              <a:lnSpc>
                <a:spcPct val="110000"/>
              </a:lnSpc>
            </a:pPr>
            <a:r>
              <a:rPr lang="de-DE" sz="1400" dirty="0">
                <a:latin typeface="Verdana" charset="0"/>
              </a:rPr>
              <a:t>Using signals, mostly discourse markers</a:t>
            </a:r>
          </a:p>
          <a:p>
            <a:pPr eaLnBrk="1" hangingPunct="1">
              <a:lnSpc>
                <a:spcPct val="110000"/>
              </a:lnSpc>
            </a:pPr>
            <a:r>
              <a:rPr lang="de-DE" sz="1500" dirty="0">
                <a:latin typeface="Verdana" charset="0"/>
              </a:rPr>
              <a:t>Corpus analysis</a:t>
            </a:r>
          </a:p>
          <a:p>
            <a:pPr lvl="1" eaLnBrk="1" hangingPunct="1">
              <a:lnSpc>
                <a:spcPct val="110000"/>
              </a:lnSpc>
            </a:pPr>
            <a:r>
              <a:rPr lang="de-DE" sz="1300" dirty="0">
                <a:latin typeface="Verdana" charset="0"/>
              </a:rPr>
              <a:t>Annotation of text with discourse relations (Carlson et al. 2002)</a:t>
            </a:r>
          </a:p>
          <a:p>
            <a:pPr lvl="1" eaLnBrk="1" hangingPunct="1">
              <a:lnSpc>
                <a:spcPct val="110000"/>
              </a:lnSpc>
            </a:pPr>
            <a:r>
              <a:rPr lang="de-DE" sz="1300" dirty="0" smtClean="0">
                <a:latin typeface="Verdana" charset="0"/>
              </a:rPr>
              <a:t>Application to spoken language (Taboada 2004; references in Taboada and Mann 2006)</a:t>
            </a:r>
          </a:p>
          <a:p>
            <a:pPr eaLnBrk="1" hangingPunct="1">
              <a:lnSpc>
                <a:spcPct val="110000"/>
              </a:lnSpc>
            </a:pPr>
            <a:r>
              <a:rPr lang="de-DE" sz="1500" dirty="0" smtClean="0">
                <a:latin typeface="Verdana" charset="0"/>
              </a:rPr>
              <a:t>Relationship </a:t>
            </a:r>
            <a:r>
              <a:rPr lang="de-DE" sz="1500" dirty="0">
                <a:latin typeface="Verdana" charset="0"/>
              </a:rPr>
              <a:t>to other discourse phenomena</a:t>
            </a:r>
          </a:p>
          <a:p>
            <a:pPr lvl="1" eaLnBrk="1" hangingPunct="1">
              <a:lnSpc>
                <a:spcPct val="110000"/>
              </a:lnSpc>
            </a:pPr>
            <a:r>
              <a:rPr lang="de-DE" sz="1300" dirty="0">
                <a:latin typeface="Verdana" charset="0"/>
              </a:rPr>
              <a:t>Between nuclei and co-reference</a:t>
            </a:r>
          </a:p>
          <a:p>
            <a:pPr eaLnBrk="1" hangingPunct="1">
              <a:lnSpc>
                <a:spcPct val="110000"/>
              </a:lnSpc>
            </a:pPr>
            <a:r>
              <a:rPr lang="de-DE" sz="1500" dirty="0">
                <a:latin typeface="Verdana" charset="0"/>
              </a:rPr>
              <a:t>For more applications (up to 2005 or so):</a:t>
            </a:r>
          </a:p>
          <a:p>
            <a:pPr lvl="1" eaLnBrk="1" hangingPunct="1">
              <a:lnSpc>
                <a:spcPct val="110000"/>
              </a:lnSpc>
            </a:pPr>
            <a:r>
              <a:rPr lang="en-US" sz="1200" dirty="0" err="1">
                <a:latin typeface="Verdana" charset="0"/>
              </a:rPr>
              <a:t>Taboada</a:t>
            </a:r>
            <a:r>
              <a:rPr lang="en-US" sz="1200" dirty="0">
                <a:latin typeface="Verdana" charset="0"/>
              </a:rPr>
              <a:t>, </a:t>
            </a:r>
            <a:r>
              <a:rPr lang="en-US" sz="1200" dirty="0" err="1">
                <a:latin typeface="Verdana" charset="0"/>
              </a:rPr>
              <a:t>Maite</a:t>
            </a:r>
            <a:r>
              <a:rPr lang="en-US" sz="1200" dirty="0">
                <a:latin typeface="Verdana" charset="0"/>
              </a:rPr>
              <a:t> and William C. Mann. (2006). Applications of Rhetorical Structure Theory. </a:t>
            </a:r>
            <a:r>
              <a:rPr lang="en-US" sz="1200" i="1" dirty="0">
                <a:latin typeface="Verdana" charset="0"/>
              </a:rPr>
              <a:t>Discourse Studies, 8</a:t>
            </a:r>
            <a:r>
              <a:rPr lang="en-US" sz="1200" dirty="0">
                <a:latin typeface="Verdana" charset="0"/>
              </a:rPr>
              <a:t> (4), 567-588.</a:t>
            </a:r>
            <a:endParaRPr lang="en-CA" sz="1400" dirty="0">
              <a:latin typeface="Verdana" charset="0"/>
            </a:endParaRPr>
          </a:p>
        </p:txBody>
      </p:sp>
    </p:spTree>
    <p:extLst>
      <p:ext uri="{BB962C8B-B14F-4D97-AF65-F5344CB8AC3E}">
        <p14:creationId xmlns:p14="http://schemas.microsoft.com/office/powerpoint/2010/main" val="115749368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RST for Argument Representation?</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sp>
        <p:nvSpPr>
          <p:cNvPr id="3" name="Content Placeholder 2"/>
          <p:cNvSpPr>
            <a:spLocks noGrp="1"/>
          </p:cNvSpPr>
          <p:nvPr>
            <p:ph idx="1"/>
          </p:nvPr>
        </p:nvSpPr>
        <p:spPr>
          <a:xfrm>
            <a:off x="0" y="1600200"/>
            <a:ext cx="9056317" cy="5063647"/>
          </a:xfrm>
        </p:spPr>
        <p:txBody>
          <a:bodyPr>
            <a:normAutofit fontScale="92500" lnSpcReduction="20000"/>
          </a:bodyPr>
          <a:lstStyle/>
          <a:p>
            <a:r>
              <a:rPr lang="en-US" dirty="0" smtClean="0"/>
              <a:t>Nucleus-satellite distinction is crucial </a:t>
            </a:r>
            <a:r>
              <a:rPr lang="en-US" sz="2800" dirty="0"/>
              <a:t>[</a:t>
            </a:r>
            <a:r>
              <a:rPr lang="en-US" sz="2800" dirty="0" err="1"/>
              <a:t>Azar</a:t>
            </a:r>
            <a:r>
              <a:rPr lang="en-US" sz="2800" dirty="0"/>
              <a:t>, 1999</a:t>
            </a:r>
            <a:r>
              <a:rPr lang="en-US" sz="2800" dirty="0" smtClean="0"/>
              <a:t>]</a:t>
            </a:r>
          </a:p>
          <a:p>
            <a:pPr lvl="1"/>
            <a:r>
              <a:rPr lang="en-US" dirty="0" smtClean="0"/>
              <a:t>5 RST relations have the 2 roles needed in an argumentative relationship (segments for conclusion &amp; its argument)</a:t>
            </a:r>
          </a:p>
          <a:p>
            <a:pPr lvl="2"/>
            <a:r>
              <a:rPr lang="en-US" dirty="0" smtClean="0"/>
              <a:t>Motivation, Antithesis, Concession, Evidence, Justify</a:t>
            </a:r>
          </a:p>
          <a:p>
            <a:pPr lvl="2"/>
            <a:endParaRPr lang="en-US" dirty="0" smtClean="0"/>
          </a:p>
          <a:p>
            <a:r>
              <a:rPr lang="en-US" dirty="0" smtClean="0"/>
              <a:t>Hybrid approach </a:t>
            </a:r>
            <a:r>
              <a:rPr lang="en-US" sz="2800" dirty="0" smtClean="0"/>
              <a:t>[Green, 2010]</a:t>
            </a:r>
          </a:p>
          <a:p>
            <a:pPr lvl="1"/>
            <a:r>
              <a:rPr lang="en-US" dirty="0" smtClean="0"/>
              <a:t>RST relations plus other annotations </a:t>
            </a:r>
          </a:p>
          <a:p>
            <a:pPr lvl="2"/>
            <a:r>
              <a:rPr lang="en-US" dirty="0" smtClean="0"/>
              <a:t>E.g., </a:t>
            </a:r>
            <a:r>
              <a:rPr lang="en-US" dirty="0" err="1" smtClean="0"/>
              <a:t>Toulmin</a:t>
            </a:r>
            <a:r>
              <a:rPr lang="en-US" dirty="0" smtClean="0"/>
              <a:t> roles, argumentation schemes</a:t>
            </a:r>
          </a:p>
          <a:p>
            <a:pPr lvl="2"/>
            <a:endParaRPr lang="en-US" sz="2800" dirty="0" smtClean="0"/>
          </a:p>
          <a:p>
            <a:r>
              <a:rPr lang="en-US" dirty="0" smtClean="0"/>
              <a:t>While there are parallels between presentational relations and argumentative moves, there are also limitations of “pure” RST</a:t>
            </a:r>
          </a:p>
        </p:txBody>
      </p:sp>
    </p:spTree>
    <p:extLst>
      <p:ext uri="{BB962C8B-B14F-4D97-AF65-F5344CB8AC3E}">
        <p14:creationId xmlns:p14="http://schemas.microsoft.com/office/powerpoint/2010/main" val="41569614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51636" cy="1143000"/>
          </a:xfrm>
        </p:spPr>
        <p:txBody>
          <a:bodyPr>
            <a:normAutofit fontScale="90000"/>
          </a:bodyPr>
          <a:lstStyle/>
          <a:p>
            <a:r>
              <a:rPr lang="en-US" dirty="0" smtClean="0"/>
              <a:t>Exercise: Annotating Tree-Like Structures</a:t>
            </a:r>
            <a:endParaRPr lang="en-US" dirty="0"/>
          </a:p>
        </p:txBody>
      </p:sp>
      <p:sp>
        <p:nvSpPr>
          <p:cNvPr id="3" name="Content Placeholder 2"/>
          <p:cNvSpPr>
            <a:spLocks noGrp="1"/>
          </p:cNvSpPr>
          <p:nvPr>
            <p:ph idx="1"/>
          </p:nvPr>
        </p:nvSpPr>
        <p:spPr/>
        <p:txBody>
          <a:bodyPr/>
          <a:lstStyle/>
          <a:p>
            <a:r>
              <a:rPr lang="en-US" i="1" dirty="0" smtClean="0"/>
              <a:t>We should tear the building down, because it is full of asbestos.  In principle it is possible to clean it up, but according to the mayor that would be forbiddingly expensive</a:t>
            </a:r>
            <a:r>
              <a:rPr lang="en-US" dirty="0" smtClean="0"/>
              <a:t>.</a:t>
            </a:r>
          </a:p>
          <a:p>
            <a:endParaRPr lang="en-US" dirty="0"/>
          </a:p>
          <a:p>
            <a:pPr lvl="1"/>
            <a:r>
              <a:rPr lang="en-US" dirty="0" smtClean="0"/>
              <a:t>Constructed text from [</a:t>
            </a:r>
            <a:r>
              <a:rPr lang="en-US" dirty="0" err="1" smtClean="0"/>
              <a:t>Peldszus</a:t>
            </a:r>
            <a:r>
              <a:rPr lang="en-US" dirty="0" smtClean="0"/>
              <a:t> and </a:t>
            </a:r>
            <a:r>
              <a:rPr lang="en-US" dirty="0" err="1" smtClean="0"/>
              <a:t>Stede</a:t>
            </a:r>
            <a:r>
              <a:rPr lang="en-US" dirty="0" smtClean="0"/>
              <a:t>, 2013]</a:t>
            </a:r>
            <a:endParaRPr lang="en-US" dirty="0"/>
          </a:p>
        </p:txBody>
      </p:sp>
    </p:spTree>
    <p:extLst>
      <p:ext uri="{BB962C8B-B14F-4D97-AF65-F5344CB8AC3E}">
        <p14:creationId xmlns:p14="http://schemas.microsoft.com/office/powerpoint/2010/main" val="1614988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b="1" dirty="0" smtClean="0"/>
              <a:t>Argument Mining (from Text)</a:t>
            </a:r>
            <a:endParaRPr lang="en-US" b="1" dirty="0"/>
          </a:p>
          <a:p>
            <a:r>
              <a:rPr lang="en-US" dirty="0" smtClean="0"/>
              <a:t>Computational Discourse </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val="160478457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rmAutofit fontScale="90000"/>
          </a:bodyPr>
          <a:lstStyle/>
          <a:p>
            <a:r>
              <a:rPr lang="en-US" dirty="0" smtClean="0"/>
              <a:t>Answer: RST Analysis </a:t>
            </a:r>
            <a:r>
              <a:rPr lang="en-US" sz="4000" dirty="0" smtClean="0"/>
              <a:t>[</a:t>
            </a:r>
            <a:r>
              <a:rPr lang="en-US" sz="4000" dirty="0" err="1" smtClean="0"/>
              <a:t>Peldszus</a:t>
            </a:r>
            <a:r>
              <a:rPr lang="en-US" sz="4000" dirty="0" smtClean="0"/>
              <a:t> &amp; </a:t>
            </a:r>
            <a:r>
              <a:rPr lang="en-US" sz="4000" dirty="0" err="1" smtClean="0"/>
              <a:t>Stede</a:t>
            </a:r>
            <a:r>
              <a:rPr lang="en-US" sz="4000" dirty="0" smtClean="0"/>
              <a:t> 2013]</a:t>
            </a:r>
            <a:endParaRPr lang="en-US" sz="40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88659"/>
            <a:ext cx="9094306" cy="311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0416" y="4705463"/>
            <a:ext cx="8718116" cy="200054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Curved lines connect satellite to nucleus </a:t>
            </a:r>
          </a:p>
          <a:p>
            <a:pPr marL="742950" lvl="1" indent="-285750">
              <a:buFont typeface="Arial" panose="020B0604020202020204" pitchFamily="34" charset="0"/>
              <a:buChar char="•"/>
            </a:pPr>
            <a:r>
              <a:rPr lang="en-US" sz="2400" dirty="0" smtClean="0"/>
              <a:t>arrowhead points to nucleus, also indicated by vertical line</a:t>
            </a:r>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800" dirty="0" smtClean="0"/>
              <a:t>Horizontal lines demarcate larger segments </a:t>
            </a:r>
          </a:p>
          <a:p>
            <a:pPr marL="742950" lvl="1" indent="-285750">
              <a:buFont typeface="Arial" panose="020B0604020202020204" pitchFamily="34" charset="0"/>
              <a:buChar char="•"/>
            </a:pPr>
            <a:r>
              <a:rPr lang="en-US" sz="2400" dirty="0"/>
              <a:t>f</a:t>
            </a:r>
            <a:r>
              <a:rPr lang="en-US" sz="2400" dirty="0" smtClean="0"/>
              <a:t>used from smaller segments</a:t>
            </a:r>
            <a:endParaRPr lang="en-US" sz="2400" dirty="0"/>
          </a:p>
        </p:txBody>
      </p:sp>
    </p:spTree>
    <p:extLst>
      <p:ext uri="{BB962C8B-B14F-4D97-AF65-F5344CB8AC3E}">
        <p14:creationId xmlns:p14="http://schemas.microsoft.com/office/powerpoint/2010/main" val="46981010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Other Approaches: Joint Modeling </a:t>
            </a:r>
            <a:endParaRPr lang="en-US" dirty="0"/>
          </a:p>
        </p:txBody>
      </p:sp>
      <p:sp>
        <p:nvSpPr>
          <p:cNvPr id="3" name="Content Placeholder 2"/>
          <p:cNvSpPr>
            <a:spLocks noGrp="1"/>
          </p:cNvSpPr>
          <p:nvPr>
            <p:ph idx="1"/>
          </p:nvPr>
        </p:nvSpPr>
        <p:spPr>
          <a:xfrm>
            <a:off x="129348" y="1600200"/>
            <a:ext cx="9014652" cy="4525963"/>
          </a:xfrm>
        </p:spPr>
        <p:txBody>
          <a:bodyPr>
            <a:normAutofit fontScale="92500" lnSpcReduction="20000"/>
          </a:bodyPr>
          <a:lstStyle/>
          <a:p>
            <a:r>
              <a:rPr lang="en-US" dirty="0"/>
              <a:t>The assumption that discourse has multiple structures that </a:t>
            </a:r>
            <a:r>
              <a:rPr lang="en-US" dirty="0" smtClean="0"/>
              <a:t>should be </a:t>
            </a:r>
            <a:r>
              <a:rPr lang="en-US" dirty="0" err="1"/>
              <a:t>modelled</a:t>
            </a:r>
            <a:r>
              <a:rPr lang="en-US" dirty="0"/>
              <a:t> jointly goes back to Grosz &amp; </a:t>
            </a:r>
            <a:r>
              <a:rPr lang="en-US" dirty="0" err="1"/>
              <a:t>Sidner</a:t>
            </a:r>
            <a:r>
              <a:rPr lang="en-US" dirty="0"/>
              <a:t> [1986], </a:t>
            </a:r>
            <a:r>
              <a:rPr lang="en-US" dirty="0" smtClean="0"/>
              <a:t>who proposed </a:t>
            </a:r>
            <a:r>
              <a:rPr lang="en-US" dirty="0"/>
              <a:t>three inter-connected structures for </a:t>
            </a:r>
            <a:r>
              <a:rPr lang="en-US" dirty="0" smtClean="0"/>
              <a:t>discourse</a:t>
            </a:r>
          </a:p>
          <a:p>
            <a:endParaRPr lang="en-US" dirty="0" smtClean="0"/>
          </a:p>
          <a:p>
            <a:r>
              <a:rPr lang="en-US" dirty="0" smtClean="0"/>
              <a:t>Example: Joint Functional Segmentation &amp; </a:t>
            </a:r>
            <a:r>
              <a:rPr lang="en-US" dirty="0" err="1"/>
              <a:t>Pred-</a:t>
            </a:r>
            <a:r>
              <a:rPr lang="en-US" dirty="0" err="1" smtClean="0"/>
              <a:t>Arg</a:t>
            </a:r>
            <a:r>
              <a:rPr lang="en-US" dirty="0" smtClean="0"/>
              <a:t> </a:t>
            </a:r>
            <a:r>
              <a:rPr lang="en-US" dirty="0" err="1" smtClean="0"/>
              <a:t>modelling</a:t>
            </a:r>
            <a:endParaRPr lang="en-US" dirty="0" smtClean="0"/>
          </a:p>
          <a:p>
            <a:pPr lvl="1"/>
            <a:r>
              <a:rPr lang="en-US" dirty="0" smtClean="0"/>
              <a:t>The ART</a:t>
            </a:r>
            <a:r>
              <a:rPr lang="en-US" dirty="0"/>
              <a:t>/</a:t>
            </a:r>
            <a:r>
              <a:rPr lang="en-US" dirty="0" err="1"/>
              <a:t>CoreSC</a:t>
            </a:r>
            <a:r>
              <a:rPr lang="en-US" dirty="0"/>
              <a:t> </a:t>
            </a:r>
            <a:r>
              <a:rPr lang="en-US" dirty="0" smtClean="0"/>
              <a:t>corpus </a:t>
            </a:r>
            <a:r>
              <a:rPr lang="en-US" dirty="0"/>
              <a:t>contains fine-grained (sentence-level</a:t>
            </a:r>
            <a:r>
              <a:rPr lang="en-US" dirty="0" smtClean="0"/>
              <a:t>) functional </a:t>
            </a:r>
            <a:r>
              <a:rPr lang="en-US" dirty="0"/>
              <a:t>annotation of core components of </a:t>
            </a:r>
            <a:r>
              <a:rPr lang="en-US" dirty="0" smtClean="0"/>
              <a:t>scientific investigations</a:t>
            </a:r>
            <a:r>
              <a:rPr lang="en-US" dirty="0"/>
              <a:t>.</a:t>
            </a:r>
          </a:p>
          <a:p>
            <a:pPr lvl="1"/>
            <a:r>
              <a:rPr lang="en-US" sz="2400" dirty="0" err="1" smtClean="0"/>
              <a:t>www.aber.ac.uk</a:t>
            </a:r>
            <a:r>
              <a:rPr lang="en-US" sz="2400" dirty="0"/>
              <a:t>/en/</a:t>
            </a:r>
            <a:r>
              <a:rPr lang="en-US" sz="2400" dirty="0" err="1"/>
              <a:t>cs</a:t>
            </a:r>
            <a:r>
              <a:rPr lang="en-US" sz="2400" dirty="0"/>
              <a:t>/research/</a:t>
            </a:r>
            <a:r>
              <a:rPr lang="en-US" sz="2400" dirty="0" err="1"/>
              <a:t>cb</a:t>
            </a:r>
            <a:r>
              <a:rPr lang="en-US" sz="2400" dirty="0"/>
              <a:t>/projects/art/art-corpus</a:t>
            </a:r>
            <a:r>
              <a:rPr lang="en-US" sz="2400" dirty="0" smtClean="0"/>
              <a:t>/</a:t>
            </a:r>
            <a:endParaRPr lang="en-US" sz="2400"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148441637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45" y="20638"/>
            <a:ext cx="8659091" cy="923637"/>
          </a:xfrm>
        </p:spPr>
        <p:txBody>
          <a:bodyPr>
            <a:normAutofit fontScale="90000"/>
          </a:bodyPr>
          <a:lstStyle/>
          <a:p>
            <a:r>
              <a:rPr lang="en-US" dirty="0" smtClean="0"/>
              <a:t>Computational Discourse: Summing Up</a:t>
            </a:r>
            <a:endParaRPr lang="en-US" dirty="0"/>
          </a:p>
        </p:txBody>
      </p:sp>
      <p:sp>
        <p:nvSpPr>
          <p:cNvPr id="3" name="Content Placeholder 2"/>
          <p:cNvSpPr>
            <a:spLocks noGrp="1"/>
          </p:cNvSpPr>
          <p:nvPr>
            <p:ph idx="1"/>
          </p:nvPr>
        </p:nvSpPr>
        <p:spPr>
          <a:xfrm>
            <a:off x="0" y="944275"/>
            <a:ext cx="9144000" cy="5821361"/>
          </a:xfrm>
        </p:spPr>
        <p:txBody>
          <a:bodyPr>
            <a:normAutofit/>
          </a:bodyPr>
          <a:lstStyle/>
          <a:p>
            <a:r>
              <a:rPr lang="en-US" sz="2800" dirty="0"/>
              <a:t>Current computational models of discourse structure are tied, </a:t>
            </a:r>
            <a:r>
              <a:rPr lang="en-US" sz="2800" dirty="0" smtClean="0"/>
              <a:t>more or </a:t>
            </a:r>
            <a:r>
              <a:rPr lang="en-US" sz="2800" dirty="0"/>
              <a:t>less, to empirical </a:t>
            </a:r>
            <a:r>
              <a:rPr lang="en-US" sz="2800" dirty="0" smtClean="0"/>
              <a:t>data</a:t>
            </a:r>
            <a:endParaRPr lang="en-US" sz="2800" dirty="0"/>
          </a:p>
          <a:p>
            <a:pPr lvl="1"/>
            <a:r>
              <a:rPr lang="en-US" sz="2400" dirty="0" smtClean="0">
                <a:solidFill>
                  <a:srgbClr val="FF0000"/>
                </a:solidFill>
              </a:rPr>
              <a:t>tree</a:t>
            </a:r>
            <a:r>
              <a:rPr lang="en-US" sz="2400" dirty="0">
                <a:solidFill>
                  <a:srgbClr val="FF0000"/>
                </a:solidFill>
              </a:rPr>
              <a:t>-like discourse structures </a:t>
            </a:r>
            <a:r>
              <a:rPr lang="en-US" sz="2400" i="1" dirty="0" smtClean="0">
                <a:solidFill>
                  <a:srgbClr val="FF0000"/>
                </a:solidFill>
              </a:rPr>
              <a:t>(RST in this tutorial)</a:t>
            </a:r>
          </a:p>
          <a:p>
            <a:pPr lvl="1"/>
            <a:r>
              <a:rPr lang="en-US" sz="2400" dirty="0" smtClean="0">
                <a:solidFill>
                  <a:srgbClr val="FF0000"/>
                </a:solidFill>
              </a:rPr>
              <a:t>conventionalized functions </a:t>
            </a:r>
            <a:r>
              <a:rPr lang="en-US" sz="2400" i="1" dirty="0" smtClean="0">
                <a:solidFill>
                  <a:srgbClr val="FF0000"/>
                </a:solidFill>
              </a:rPr>
              <a:t>(genre examples in this tutorial)</a:t>
            </a:r>
          </a:p>
          <a:p>
            <a:pPr lvl="1"/>
            <a:r>
              <a:rPr lang="en-US" sz="2400" dirty="0">
                <a:solidFill>
                  <a:srgbClr val="FF0000"/>
                </a:solidFill>
              </a:rPr>
              <a:t>p</a:t>
            </a:r>
            <a:r>
              <a:rPr lang="en-US" sz="2400" dirty="0" smtClean="0">
                <a:solidFill>
                  <a:srgbClr val="FF0000"/>
                </a:solidFill>
              </a:rPr>
              <a:t>redicate-argument structures </a:t>
            </a:r>
            <a:r>
              <a:rPr lang="en-US" sz="2400" i="1" dirty="0" smtClean="0">
                <a:solidFill>
                  <a:srgbClr val="FF0000"/>
                </a:solidFill>
              </a:rPr>
              <a:t>(PDTB in this tutorial)</a:t>
            </a:r>
          </a:p>
          <a:p>
            <a:pPr lvl="1"/>
            <a:r>
              <a:rPr lang="en-US" sz="2400" dirty="0"/>
              <a:t>abstract topics</a:t>
            </a:r>
          </a:p>
          <a:p>
            <a:pPr lvl="1"/>
            <a:r>
              <a:rPr lang="en-US" sz="2400" dirty="0" smtClean="0"/>
              <a:t>entity mentions</a:t>
            </a:r>
          </a:p>
          <a:p>
            <a:r>
              <a:rPr lang="en-US" sz="2800" dirty="0" smtClean="0"/>
              <a:t>Since </a:t>
            </a:r>
            <a:r>
              <a:rPr lang="en-US" sz="2800" dirty="0"/>
              <a:t>natural coherent discourse involves them all, joint </a:t>
            </a:r>
            <a:r>
              <a:rPr lang="en-US" sz="2800" dirty="0" err="1" smtClean="0"/>
              <a:t>modelling</a:t>
            </a:r>
            <a:r>
              <a:rPr lang="en-US" sz="2800" dirty="0"/>
              <a:t> </a:t>
            </a:r>
            <a:r>
              <a:rPr lang="en-US" sz="2800" dirty="0" smtClean="0"/>
              <a:t>may </a:t>
            </a:r>
            <a:r>
              <a:rPr lang="en-US" sz="2800" dirty="0"/>
              <a:t>lead </a:t>
            </a:r>
            <a:r>
              <a:rPr lang="en-US" sz="2800" dirty="0" smtClean="0"/>
              <a:t>to better understanding/models </a:t>
            </a:r>
            <a:endParaRPr lang="en-US" sz="2800" dirty="0"/>
          </a:p>
          <a:p>
            <a:r>
              <a:rPr lang="en-US" sz="2800" dirty="0" smtClean="0"/>
              <a:t>As </a:t>
            </a:r>
            <a:r>
              <a:rPr lang="en-US" sz="2800" dirty="0"/>
              <a:t>for </a:t>
            </a:r>
            <a:r>
              <a:rPr lang="en-US" sz="2800" dirty="0" err="1" smtClean="0"/>
              <a:t>modelling</a:t>
            </a:r>
            <a:r>
              <a:rPr lang="en-US" sz="2800" dirty="0" smtClean="0"/>
              <a:t> blog </a:t>
            </a:r>
            <a:r>
              <a:rPr lang="en-US" sz="2800" dirty="0"/>
              <a:t>posts, tweets, </a:t>
            </a:r>
            <a:r>
              <a:rPr lang="en-US" sz="2800" dirty="0" smtClean="0"/>
              <a:t>. </a:t>
            </a:r>
            <a:r>
              <a:rPr lang="en-US" sz="2800" dirty="0"/>
              <a:t>. . ??</a:t>
            </a:r>
            <a:r>
              <a:rPr lang="en-US" sz="2800" dirty="0" smtClean="0"/>
              <a:t>?</a:t>
            </a:r>
          </a:p>
          <a:p>
            <a:r>
              <a:rPr lang="en-US" sz="2800" dirty="0" smtClean="0"/>
              <a:t>As for </a:t>
            </a:r>
            <a:r>
              <a:rPr lang="en-US" sz="2800" dirty="0" err="1" smtClean="0"/>
              <a:t>modelling</a:t>
            </a:r>
            <a:r>
              <a:rPr lang="en-US" sz="2800" dirty="0" smtClean="0"/>
              <a:t> argumentation directly . . . ???</a:t>
            </a:r>
          </a:p>
          <a:p>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val="369147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dirty="0" smtClean="0"/>
              <a:t>Computational Discourse </a:t>
            </a:r>
          </a:p>
          <a:p>
            <a:pPr lvl="2"/>
            <a:r>
              <a:rPr lang="en-US" dirty="0" smtClean="0"/>
              <a:t>Functional structures </a:t>
            </a:r>
          </a:p>
          <a:p>
            <a:pPr lvl="2"/>
            <a:r>
              <a:rPr lang="en-US" dirty="0" smtClean="0"/>
              <a:t>Predicate-argument structures </a:t>
            </a:r>
          </a:p>
          <a:p>
            <a:pPr lvl="2"/>
            <a:r>
              <a:rPr lang="en-US" dirty="0" smtClean="0"/>
              <a:t>Tree-like structures </a:t>
            </a:r>
          </a:p>
          <a:p>
            <a:r>
              <a:rPr lang="en-US" b="1" dirty="0" smtClean="0"/>
              <a:t>Resources</a:t>
            </a:r>
          </a:p>
          <a:p>
            <a:pPr lvl="2"/>
            <a:r>
              <a:rPr lang="en-US" b="1" dirty="0" smtClean="0"/>
              <a:t>Corpora </a:t>
            </a:r>
          </a:p>
          <a:p>
            <a:pPr lvl="2"/>
            <a:r>
              <a:rPr lang="en-US" dirty="0" smtClean="0"/>
              <a:t>Software</a:t>
            </a:r>
            <a:r>
              <a:rPr lang="en-US" b="1" dirty="0" smtClean="0"/>
              <a:t>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val="246383142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Annotated Corpora</a:t>
            </a:r>
            <a:endParaRPr lang="en-US" dirty="0"/>
          </a:p>
        </p:txBody>
      </p:sp>
      <p:sp>
        <p:nvSpPr>
          <p:cNvPr id="3" name="Content Placeholder 2"/>
          <p:cNvSpPr>
            <a:spLocks noGrp="1"/>
          </p:cNvSpPr>
          <p:nvPr>
            <p:ph idx="1"/>
          </p:nvPr>
        </p:nvSpPr>
        <p:spPr/>
        <p:txBody>
          <a:bodyPr/>
          <a:lstStyle/>
          <a:p>
            <a:r>
              <a:rPr lang="en-US" dirty="0" smtClean="0"/>
              <a:t>Required for supervised machine learning</a:t>
            </a:r>
          </a:p>
          <a:p>
            <a:pPr lvl="1"/>
            <a:r>
              <a:rPr lang="en-US" dirty="0" smtClean="0"/>
              <a:t>Reliability / inter-rater agreement also desirable</a:t>
            </a:r>
            <a:endParaRPr lang="en-US" dirty="0"/>
          </a:p>
        </p:txBody>
      </p:sp>
    </p:spTree>
    <p:extLst>
      <p:ext uri="{BB962C8B-B14F-4D97-AF65-F5344CB8AC3E}">
        <p14:creationId xmlns:p14="http://schemas.microsoft.com/office/powerpoint/2010/main" val="390593328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1181"/>
          </a:xfrm>
        </p:spPr>
        <p:txBody>
          <a:bodyPr>
            <a:normAutofit/>
          </a:bodyPr>
          <a:lstStyle/>
          <a:p>
            <a:r>
              <a:rPr lang="en-US" dirty="0" smtClean="0"/>
              <a:t>Corpora with Discourse Annotations</a:t>
            </a:r>
            <a:endParaRPr lang="en-US" dirty="0"/>
          </a:p>
        </p:txBody>
      </p:sp>
      <p:sp>
        <p:nvSpPr>
          <p:cNvPr id="3" name="Content Placeholder 2"/>
          <p:cNvSpPr>
            <a:spLocks noGrp="1"/>
          </p:cNvSpPr>
          <p:nvPr>
            <p:ph idx="1"/>
          </p:nvPr>
        </p:nvSpPr>
        <p:spPr>
          <a:xfrm>
            <a:off x="0" y="859316"/>
            <a:ext cx="8992542" cy="5998683"/>
          </a:xfrm>
        </p:spPr>
        <p:txBody>
          <a:bodyPr>
            <a:normAutofit fontScale="62500" lnSpcReduction="20000"/>
          </a:bodyPr>
          <a:lstStyle/>
          <a:p>
            <a:r>
              <a:rPr lang="en-US" dirty="0" smtClean="0"/>
              <a:t>Penn Discourse Treebank (PDTB) [Prasad et al. 2008]</a:t>
            </a:r>
          </a:p>
          <a:p>
            <a:pPr lvl="1"/>
            <a:r>
              <a:rPr lang="en-US" dirty="0">
                <a:hlinkClick r:id="rId2"/>
              </a:rPr>
              <a:t>http://www.seas.upenn.edu/~pdtb</a:t>
            </a:r>
            <a:r>
              <a:rPr lang="en-US" dirty="0" smtClean="0">
                <a:hlinkClick r:id="rId2"/>
              </a:rPr>
              <a:t>/</a:t>
            </a:r>
            <a:endParaRPr lang="en-US" dirty="0" smtClean="0"/>
          </a:p>
          <a:p>
            <a:pPr lvl="2"/>
            <a:r>
              <a:rPr lang="en-US" dirty="0" smtClean="0"/>
              <a:t>1 million words of Wall Street Journal (aligned with Penn Treebank)</a:t>
            </a:r>
          </a:p>
          <a:p>
            <a:pPr lvl="2"/>
            <a:r>
              <a:rPr lang="en-US" dirty="0" smtClean="0"/>
              <a:t>Annotated for discourse relations and their two arguments</a:t>
            </a:r>
          </a:p>
          <a:p>
            <a:pPr lvl="2"/>
            <a:r>
              <a:rPr lang="en-US" dirty="0" smtClean="0"/>
              <a:t>Distribution of relations in PDTB-2.0</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lvl="2"/>
            <a:r>
              <a:rPr lang="en-US" dirty="0" smtClean="0"/>
              <a:t>Distribution of sense tags (</a:t>
            </a:r>
            <a:r>
              <a:rPr lang="en-US" dirty="0"/>
              <a:t>h</a:t>
            </a:r>
            <a:r>
              <a:rPr lang="en-US" dirty="0" smtClean="0"/>
              <a:t>ighest level of hierarchy)</a:t>
            </a:r>
          </a:p>
          <a:p>
            <a:pPr lvl="1"/>
            <a:endParaRPr lang="en-US" dirty="0" smtClean="0"/>
          </a:p>
          <a:p>
            <a:pPr lvl="1"/>
            <a:endParaRPr lang="en-US" dirty="0"/>
          </a:p>
          <a:p>
            <a:pPr lvl="1"/>
            <a:endParaRPr lang="en-US" dirty="0" smtClean="0"/>
          </a:p>
          <a:p>
            <a:pPr lvl="1"/>
            <a:endParaRPr lang="en-US" dirty="0"/>
          </a:p>
          <a:p>
            <a:pPr marL="457200" lvl="1" indent="0">
              <a:buNone/>
            </a:pPr>
            <a:endParaRPr lang="en-US" dirty="0" smtClean="0"/>
          </a:p>
          <a:p>
            <a:pPr marL="457200" lvl="1" indent="0">
              <a:buNone/>
            </a:pPr>
            <a:endParaRPr lang="en-US" dirty="0" smtClean="0"/>
          </a:p>
          <a:p>
            <a:r>
              <a:rPr lang="en-US" dirty="0" smtClean="0"/>
              <a:t>Similar resources are being created for languages other than English</a:t>
            </a:r>
          </a:p>
          <a:p>
            <a:pPr lvl="1"/>
            <a:endParaRPr lang="en-US" dirty="0" smtClean="0"/>
          </a:p>
          <a:p>
            <a:r>
              <a:rPr lang="en-US" dirty="0" smtClean="0"/>
              <a:t>Only a subset of generic discourse relations are relevant for argumentation, and those that are relevant are very general</a:t>
            </a:r>
          </a:p>
        </p:txBody>
      </p:sp>
      <p:pic>
        <p:nvPicPr>
          <p:cNvPr id="5" name="Picture 4"/>
          <p:cNvPicPr>
            <a:picLocks noChangeAspect="1"/>
          </p:cNvPicPr>
          <p:nvPr/>
        </p:nvPicPr>
        <p:blipFill>
          <a:blip r:embed="rId3"/>
          <a:stretch>
            <a:fillRect/>
          </a:stretch>
        </p:blipFill>
        <p:spPr>
          <a:xfrm>
            <a:off x="1015658" y="2121123"/>
            <a:ext cx="3208545" cy="1631037"/>
          </a:xfrm>
          <a:prstGeom prst="rect">
            <a:avLst/>
          </a:prstGeom>
        </p:spPr>
      </p:pic>
      <p:pic>
        <p:nvPicPr>
          <p:cNvPr id="6" name="Picture 5"/>
          <p:cNvPicPr>
            <a:picLocks noChangeAspect="1"/>
          </p:cNvPicPr>
          <p:nvPr/>
        </p:nvPicPr>
        <p:blipFill>
          <a:blip r:embed="rId4"/>
          <a:stretch>
            <a:fillRect/>
          </a:stretch>
        </p:blipFill>
        <p:spPr>
          <a:xfrm>
            <a:off x="1015658" y="4060902"/>
            <a:ext cx="6049809" cy="1619307"/>
          </a:xfrm>
          <a:prstGeom prst="rect">
            <a:avLst/>
          </a:prstGeom>
        </p:spPr>
      </p:pic>
    </p:spTree>
    <p:extLst>
      <p:ext uri="{BB962C8B-B14F-4D97-AF65-F5344CB8AC3E}">
        <p14:creationId xmlns:p14="http://schemas.microsoft.com/office/powerpoint/2010/main" val="90038354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5" y="274638"/>
            <a:ext cx="8943819" cy="1143000"/>
          </a:xfrm>
        </p:spPr>
        <p:txBody>
          <a:bodyPr>
            <a:normAutofit fontScale="90000"/>
          </a:bodyPr>
          <a:lstStyle/>
          <a:p>
            <a:r>
              <a:rPr lang="en-US" dirty="0" smtClean="0"/>
              <a:t>Relevance for Argumentation? </a:t>
            </a:r>
            <a:br>
              <a:rPr lang="en-US" dirty="0" smtClean="0"/>
            </a:br>
            <a:r>
              <a:rPr lang="en-US" sz="4000" dirty="0" smtClean="0"/>
              <a:t>[Stab et al. 2014]</a:t>
            </a:r>
            <a:endParaRPr lang="en-US" sz="4000" dirty="0"/>
          </a:p>
        </p:txBody>
      </p:sp>
      <p:pic>
        <p:nvPicPr>
          <p:cNvPr id="7" name="Content Placeholder 6"/>
          <p:cNvPicPr>
            <a:picLocks noGrp="1" noChangeAspect="1"/>
          </p:cNvPicPr>
          <p:nvPr>
            <p:ph idx="1"/>
          </p:nvPr>
        </p:nvPicPr>
        <p:blipFill>
          <a:blip r:embed="rId2"/>
          <a:stretch>
            <a:fillRect/>
          </a:stretch>
        </p:blipFill>
        <p:spPr>
          <a:xfrm>
            <a:off x="4413868" y="2300123"/>
            <a:ext cx="4641996" cy="813939"/>
          </a:xfrm>
          <a:prstGeom prst="rect">
            <a:avLst/>
          </a:prstGeom>
        </p:spPr>
      </p:pic>
      <p:pic>
        <p:nvPicPr>
          <p:cNvPr id="8" name="Picture 7"/>
          <p:cNvPicPr>
            <a:picLocks noChangeAspect="1"/>
          </p:cNvPicPr>
          <p:nvPr/>
        </p:nvPicPr>
        <p:blipFill>
          <a:blip r:embed="rId3"/>
          <a:stretch>
            <a:fillRect/>
          </a:stretch>
        </p:blipFill>
        <p:spPr>
          <a:xfrm>
            <a:off x="112045" y="1787892"/>
            <a:ext cx="4470466" cy="2600998"/>
          </a:xfrm>
          <a:prstGeom prst="rect">
            <a:avLst/>
          </a:prstGeom>
        </p:spPr>
      </p:pic>
      <p:sp>
        <p:nvSpPr>
          <p:cNvPr id="9" name="TextBox 8"/>
          <p:cNvSpPr txBox="1"/>
          <p:nvPr/>
        </p:nvSpPr>
        <p:spPr>
          <a:xfrm>
            <a:off x="392353" y="4534644"/>
            <a:ext cx="8359293" cy="2031325"/>
          </a:xfrm>
          <a:prstGeom prst="rect">
            <a:avLst/>
          </a:prstGeom>
          <a:noFill/>
        </p:spPr>
        <p:txBody>
          <a:bodyPr wrap="square" rtlCol="0">
            <a:spAutoFit/>
          </a:bodyPr>
          <a:lstStyle/>
          <a:p>
            <a:pPr marL="285750" indent="-285750">
              <a:buFont typeface="Arial" panose="020B0604020202020204" pitchFamily="34" charset="0"/>
              <a:buChar char="•"/>
            </a:pPr>
            <a:endParaRPr lang="en-US" b="1" dirty="0" smtClean="0"/>
          </a:p>
          <a:p>
            <a:r>
              <a:rPr lang="en-US" dirty="0" smtClean="0"/>
              <a:t>One claim </a:t>
            </a:r>
            <a:r>
              <a:rPr lang="en-US" i="1" dirty="0" smtClean="0"/>
              <a:t>(a)</a:t>
            </a:r>
            <a:r>
              <a:rPr lang="en-US" dirty="0" smtClean="0"/>
              <a:t> and three premises:</a:t>
            </a:r>
          </a:p>
          <a:p>
            <a:pPr marL="285750" indent="-285750">
              <a:buFont typeface="Arial" panose="020B0604020202020204" pitchFamily="34" charset="0"/>
              <a:buChar char="•"/>
            </a:pPr>
            <a:r>
              <a:rPr lang="en-US" dirty="0" smtClean="0"/>
              <a:t>(Implicit justify) relates argument components </a:t>
            </a:r>
            <a:r>
              <a:rPr lang="en-US" i="1" dirty="0" smtClean="0"/>
              <a:t>a</a:t>
            </a:r>
            <a:r>
              <a:rPr lang="en-US" dirty="0" smtClean="0"/>
              <a:t> and </a:t>
            </a:r>
            <a:r>
              <a:rPr lang="en-US" i="1" dirty="0" smtClean="0"/>
              <a:t>b</a:t>
            </a:r>
          </a:p>
          <a:p>
            <a:pPr marL="285750" indent="-285750">
              <a:buFont typeface="Arial" panose="020B0604020202020204" pitchFamily="34" charset="0"/>
              <a:buChar char="•"/>
            </a:pPr>
            <a:r>
              <a:rPr lang="en-US" b="1" dirty="0"/>
              <a:t>s</a:t>
            </a:r>
            <a:r>
              <a:rPr lang="en-US" b="1" dirty="0" smtClean="0"/>
              <a:t>ince </a:t>
            </a:r>
            <a:r>
              <a:rPr lang="en-US" dirty="0" smtClean="0"/>
              <a:t>(explicit CAUSE) relates argument components </a:t>
            </a:r>
            <a:r>
              <a:rPr lang="en-US" i="1" dirty="0" smtClean="0"/>
              <a:t>b</a:t>
            </a:r>
            <a:r>
              <a:rPr lang="en-US" dirty="0" smtClean="0"/>
              <a:t> and </a:t>
            </a:r>
            <a:r>
              <a:rPr lang="en-US" i="1" dirty="0" smtClean="0"/>
              <a:t>c</a:t>
            </a:r>
          </a:p>
          <a:p>
            <a:pPr marL="285750" indent="-285750">
              <a:buFont typeface="Arial" panose="020B0604020202020204" pitchFamily="34" charset="0"/>
              <a:buChar char="•"/>
            </a:pPr>
            <a:r>
              <a:rPr lang="en-US" b="1" dirty="0" smtClean="0"/>
              <a:t>but </a:t>
            </a:r>
            <a:r>
              <a:rPr lang="en-US" dirty="0"/>
              <a:t>(explicit CONTRAST) relate argument components </a:t>
            </a:r>
            <a:r>
              <a:rPr lang="en-US" i="1" dirty="0" smtClean="0"/>
              <a:t>c</a:t>
            </a:r>
            <a:r>
              <a:rPr lang="en-US" dirty="0" smtClean="0"/>
              <a:t> </a:t>
            </a:r>
            <a:r>
              <a:rPr lang="en-US" dirty="0"/>
              <a:t>and </a:t>
            </a:r>
            <a:r>
              <a:rPr lang="en-US" i="1" dirty="0"/>
              <a:t>d</a:t>
            </a:r>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26260808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12" y="274638"/>
            <a:ext cx="8910230" cy="1143000"/>
          </a:xfrm>
        </p:spPr>
        <p:txBody>
          <a:bodyPr>
            <a:normAutofit/>
          </a:bodyPr>
          <a:lstStyle/>
          <a:p>
            <a:r>
              <a:rPr lang="en-US" dirty="0" smtClean="0"/>
              <a:t>Corpora with Discourse Annotations</a:t>
            </a:r>
            <a:endParaRPr lang="en-US" dirty="0"/>
          </a:p>
        </p:txBody>
      </p:sp>
      <p:sp>
        <p:nvSpPr>
          <p:cNvPr id="3" name="Content Placeholder 2"/>
          <p:cNvSpPr>
            <a:spLocks noGrp="1"/>
          </p:cNvSpPr>
          <p:nvPr>
            <p:ph idx="1"/>
          </p:nvPr>
        </p:nvSpPr>
        <p:spPr>
          <a:xfrm>
            <a:off x="82313" y="1600200"/>
            <a:ext cx="8910230" cy="4525963"/>
          </a:xfrm>
        </p:spPr>
        <p:txBody>
          <a:bodyPr>
            <a:normAutofit/>
          </a:bodyPr>
          <a:lstStyle/>
          <a:p>
            <a:r>
              <a:rPr lang="en-US" dirty="0" smtClean="0"/>
              <a:t>RST Discourse </a:t>
            </a:r>
            <a:r>
              <a:rPr lang="en-US" dirty="0" err="1" smtClean="0"/>
              <a:t>Treeback</a:t>
            </a:r>
            <a:r>
              <a:rPr lang="en-US" dirty="0" smtClean="0"/>
              <a:t> [Carlson et al., 2002, 2003]</a:t>
            </a:r>
          </a:p>
          <a:p>
            <a:pPr lvl="1"/>
            <a:r>
              <a:rPr lang="en-US" dirty="0">
                <a:hlinkClick r:id="rId2"/>
              </a:rPr>
              <a:t>https://</a:t>
            </a:r>
            <a:r>
              <a:rPr lang="en-US" dirty="0" smtClean="0">
                <a:hlinkClick r:id="rId2"/>
              </a:rPr>
              <a:t>catalog.ldc.upenn.edu/LDC2002T07</a:t>
            </a:r>
            <a:endParaRPr lang="en-US" dirty="0" smtClean="0"/>
          </a:p>
          <a:p>
            <a:pPr lvl="2"/>
            <a:r>
              <a:rPr lang="en-US" dirty="0" smtClean="0"/>
              <a:t>385 Wall Street Journal articles from the Penn Treebank</a:t>
            </a:r>
          </a:p>
          <a:p>
            <a:pPr lvl="2"/>
            <a:endParaRPr lang="en-US" dirty="0" smtClean="0"/>
          </a:p>
          <a:p>
            <a:pPr lvl="1"/>
            <a:r>
              <a:rPr lang="en-US" dirty="0" smtClean="0"/>
              <a:t>While RST analysis can be a useful first step, prior argumentation work has typically needed to supplement the RST annotations</a:t>
            </a:r>
          </a:p>
          <a:p>
            <a:pPr lvl="1"/>
            <a:r>
              <a:rPr lang="en-US" dirty="0" smtClean="0"/>
              <a:t>Other mismatches (e.g. RST only considers adjacent relationships)</a:t>
            </a:r>
            <a:endParaRPr lang="en-US" dirty="0"/>
          </a:p>
        </p:txBody>
      </p:sp>
    </p:spTree>
    <p:extLst>
      <p:ext uri="{BB962C8B-B14F-4D97-AF65-F5344CB8AC3E}">
        <p14:creationId xmlns:p14="http://schemas.microsoft.com/office/powerpoint/2010/main" val="150222123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Argumentation Text/Dialog Corpora</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err="1" smtClean="0"/>
              <a:t>AIFdb</a:t>
            </a:r>
            <a:r>
              <a:rPr lang="en-US" dirty="0" smtClean="0"/>
              <a:t>/</a:t>
            </a:r>
            <a:r>
              <a:rPr lang="en-US" dirty="0" err="1" smtClean="0"/>
              <a:t>AraucariaDB</a:t>
            </a:r>
            <a:r>
              <a:rPr lang="en-US" dirty="0" smtClean="0"/>
              <a:t> Corpus </a:t>
            </a:r>
            <a:r>
              <a:rPr lang="en-US" sz="2800" dirty="0" smtClean="0"/>
              <a:t>[Reed, 2005; </a:t>
            </a:r>
            <a:r>
              <a:rPr lang="en-US" sz="2800" dirty="0" err="1" smtClean="0"/>
              <a:t>Budzynska</a:t>
            </a:r>
            <a:r>
              <a:rPr lang="en-US" sz="2800" dirty="0" smtClean="0"/>
              <a:t> et al. 2014]</a:t>
            </a:r>
            <a:endParaRPr lang="en-US" dirty="0" smtClean="0"/>
          </a:p>
          <a:p>
            <a:pPr lvl="1"/>
            <a:r>
              <a:rPr lang="en-US" sz="2400" dirty="0" smtClean="0">
                <a:hlinkClick r:id="rId2"/>
              </a:rPr>
              <a:t>http</a:t>
            </a:r>
            <a:r>
              <a:rPr lang="en-US" sz="2400" dirty="0">
                <a:hlinkClick r:id="rId2"/>
              </a:rPr>
              <a:t>://www.arg-tech.org/index.php/projects/araucariadb</a:t>
            </a:r>
            <a:r>
              <a:rPr lang="en-US" sz="2400" dirty="0" smtClean="0">
                <a:hlinkClick r:id="rId2"/>
              </a:rPr>
              <a:t>/</a:t>
            </a:r>
            <a:endParaRPr lang="en-US" sz="2400" dirty="0" smtClean="0"/>
          </a:p>
          <a:p>
            <a:pPr lvl="1"/>
            <a:r>
              <a:rPr lang="en-US" sz="2400" dirty="0">
                <a:hlinkClick r:id="rId3"/>
              </a:rPr>
              <a:t>http://www.arg.dundee.ac.uk/aif-corpora</a:t>
            </a:r>
            <a:r>
              <a:rPr lang="en-US" sz="2400" dirty="0" smtClean="0">
                <a:hlinkClick r:id="rId3"/>
              </a:rPr>
              <a:t>/</a:t>
            </a:r>
            <a:endParaRPr lang="en-US" sz="2400" dirty="0" smtClean="0"/>
          </a:p>
          <a:p>
            <a:endParaRPr lang="en-US" dirty="0" smtClean="0"/>
          </a:p>
          <a:p>
            <a:pPr marL="400050" lvl="1" indent="0">
              <a:buNone/>
            </a:pPr>
            <a:r>
              <a:rPr lang="en-US" dirty="0"/>
              <a:t>+ Several text genres, used by other research projects</a:t>
            </a:r>
          </a:p>
          <a:p>
            <a:pPr marL="400050" lvl="1" indent="0">
              <a:buNone/>
            </a:pPr>
            <a:r>
              <a:rPr lang="en-US" dirty="0" smtClean="0"/>
              <a:t>-  </a:t>
            </a:r>
            <a:r>
              <a:rPr lang="en-US" dirty="0"/>
              <a:t>Reduced rather than authentic text </a:t>
            </a:r>
          </a:p>
        </p:txBody>
      </p:sp>
    </p:spTree>
    <p:extLst>
      <p:ext uri="{BB962C8B-B14F-4D97-AF65-F5344CB8AC3E}">
        <p14:creationId xmlns:p14="http://schemas.microsoft.com/office/powerpoint/2010/main" val="256303896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Argumentative Writing Corpus</a:t>
            </a:r>
            <a:endParaRPr lang="en-US" dirty="0"/>
          </a:p>
        </p:txBody>
      </p:sp>
      <p:sp>
        <p:nvSpPr>
          <p:cNvPr id="3" name="Content Placeholder 2"/>
          <p:cNvSpPr>
            <a:spLocks noGrp="1"/>
          </p:cNvSpPr>
          <p:nvPr>
            <p:ph idx="1"/>
          </p:nvPr>
        </p:nvSpPr>
        <p:spPr>
          <a:xfrm>
            <a:off x="0" y="1236518"/>
            <a:ext cx="9144000" cy="5621482"/>
          </a:xfrm>
        </p:spPr>
        <p:txBody>
          <a:bodyPr>
            <a:normAutofit/>
          </a:bodyPr>
          <a:lstStyle/>
          <a:p>
            <a:r>
              <a:rPr lang="en-US" dirty="0" smtClean="0"/>
              <a:t>Argument Annotated Essays </a:t>
            </a:r>
            <a:r>
              <a:rPr lang="en-US" sz="2800" dirty="0" smtClean="0"/>
              <a:t>[Stab &amp; </a:t>
            </a:r>
            <a:r>
              <a:rPr lang="en-US" sz="2800" dirty="0" err="1" smtClean="0"/>
              <a:t>Gurevych</a:t>
            </a:r>
            <a:r>
              <a:rPr lang="en-US" sz="2800" dirty="0" smtClean="0"/>
              <a:t>, 2014]</a:t>
            </a:r>
          </a:p>
          <a:p>
            <a:pPr lvl="1"/>
            <a:r>
              <a:rPr lang="en-US" dirty="0" smtClean="0"/>
              <a:t>90 persuasive essays with </a:t>
            </a:r>
            <a:r>
              <a:rPr lang="en-US" dirty="0"/>
              <a:t>annotations of argument </a:t>
            </a:r>
            <a:r>
              <a:rPr lang="en-US" i="1" dirty="0"/>
              <a:t>components</a:t>
            </a:r>
            <a:r>
              <a:rPr lang="en-US" dirty="0"/>
              <a:t> and argumentative </a:t>
            </a:r>
            <a:r>
              <a:rPr lang="en-US" i="1" dirty="0" smtClean="0"/>
              <a:t>relations</a:t>
            </a:r>
          </a:p>
          <a:p>
            <a:pPr lvl="1"/>
            <a:endParaRPr lang="en-US" i="1" dirty="0"/>
          </a:p>
          <a:p>
            <a:pPr lvl="1"/>
            <a:endParaRPr lang="en-US" i="1" dirty="0" smtClean="0"/>
          </a:p>
          <a:p>
            <a:pPr lvl="1"/>
            <a:endParaRPr lang="en-US" i="1" dirty="0" smtClean="0"/>
          </a:p>
          <a:p>
            <a:pPr lvl="1"/>
            <a:endParaRPr lang="en-US" dirty="0" smtClean="0"/>
          </a:p>
          <a:p>
            <a:r>
              <a:rPr lang="en-US" dirty="0" smtClean="0"/>
              <a:t>Data and Annotation Guidelines</a:t>
            </a:r>
          </a:p>
          <a:p>
            <a:pPr lvl="1"/>
            <a:r>
              <a:rPr lang="en-US" dirty="0" smtClean="0">
                <a:hlinkClick r:id="rId2"/>
              </a:rPr>
              <a:t>https</a:t>
            </a:r>
            <a:r>
              <a:rPr lang="en-US" dirty="0">
                <a:hlinkClick r:id="rId2"/>
              </a:rPr>
              <a:t>://www.ukp.tu-darmstadt.de/data/argumentation-mining/argument-annotated-essays</a:t>
            </a:r>
            <a:r>
              <a:rPr lang="en-US" dirty="0" smtClean="0">
                <a:hlinkClick r:id="rId2"/>
              </a:rPr>
              <a:t>/</a:t>
            </a:r>
            <a:endParaRPr lang="en-US" dirty="0" smtClean="0"/>
          </a:p>
          <a:p>
            <a:pPr marL="457200" lvl="1" indent="0">
              <a:buNone/>
            </a:pPr>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590133" y="2698494"/>
            <a:ext cx="8096667" cy="2081324"/>
          </a:xfrm>
          <a:prstGeom prst="rect">
            <a:avLst/>
          </a:prstGeom>
        </p:spPr>
      </p:pic>
    </p:spTree>
    <p:extLst>
      <p:ext uri="{BB962C8B-B14F-4D97-AF65-F5344CB8AC3E}">
        <p14:creationId xmlns:p14="http://schemas.microsoft.com/office/powerpoint/2010/main" val="2588590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Argument Mining:  The Problem</a:t>
            </a:r>
            <a:br>
              <a:rPr lang="en-US" dirty="0" smtClean="0"/>
            </a:br>
            <a:r>
              <a:rPr lang="en-US" sz="3600" dirty="0" smtClean="0"/>
              <a:t>(This tutorial section is from [</a:t>
            </a:r>
            <a:r>
              <a:rPr lang="en-US" sz="3600" dirty="0" err="1" smtClean="0"/>
              <a:t>Peldszus</a:t>
            </a:r>
            <a:r>
              <a:rPr lang="en-US" sz="3600" dirty="0" smtClean="0"/>
              <a:t> &amp; </a:t>
            </a:r>
            <a:r>
              <a:rPr lang="en-US" sz="3600" dirty="0" err="1" smtClean="0"/>
              <a:t>Stede</a:t>
            </a:r>
            <a:r>
              <a:rPr lang="en-US" sz="3600" dirty="0" smtClean="0"/>
              <a:t>, 2013]</a:t>
            </a:r>
            <a:r>
              <a:rPr lang="en-US" sz="4000" dirty="0" smtClean="0"/>
              <a:t>)</a:t>
            </a:r>
            <a:endParaRPr lang="en-US" sz="3600" dirty="0"/>
          </a:p>
        </p:txBody>
      </p:sp>
      <p:pic>
        <p:nvPicPr>
          <p:cNvPr id="4" name="Content Placeholder 3"/>
          <p:cNvPicPr>
            <a:picLocks noGrp="1" noChangeAspect="1"/>
          </p:cNvPicPr>
          <p:nvPr>
            <p:ph idx="1"/>
          </p:nvPr>
        </p:nvPicPr>
        <p:blipFill>
          <a:blip r:embed="rId2"/>
          <a:stretch>
            <a:fillRect/>
          </a:stretch>
        </p:blipFill>
        <p:spPr>
          <a:xfrm>
            <a:off x="1" y="4077911"/>
            <a:ext cx="9143999" cy="2217891"/>
          </a:xfrm>
          <a:prstGeom prst="rect">
            <a:avLst/>
          </a:prstGeom>
        </p:spPr>
      </p:pic>
      <p:sp>
        <p:nvSpPr>
          <p:cNvPr id="3" name="TextBox 2"/>
          <p:cNvSpPr txBox="1"/>
          <p:nvPr/>
        </p:nvSpPr>
        <p:spPr>
          <a:xfrm>
            <a:off x="175361" y="1708031"/>
            <a:ext cx="8668011" cy="4832092"/>
          </a:xfrm>
          <a:prstGeom prst="rect">
            <a:avLst/>
          </a:prstGeom>
          <a:noFill/>
        </p:spPr>
        <p:txBody>
          <a:bodyPr wrap="square" rtlCol="0">
            <a:spAutoFit/>
          </a:bodyPr>
          <a:lstStyle/>
          <a:p>
            <a:r>
              <a:rPr lang="en-US" sz="3200" dirty="0" smtClean="0"/>
              <a:t>Argument Mining </a:t>
            </a:r>
          </a:p>
          <a:p>
            <a:pPr marL="914400" lvl="1" indent="-457200">
              <a:buFont typeface="Arial" panose="020B0604020202020204" pitchFamily="34" charset="0"/>
              <a:buChar char="•"/>
            </a:pPr>
            <a:r>
              <a:rPr lang="en-US" sz="2800" i="1" dirty="0" smtClean="0"/>
              <a:t>“…the automatic discovery of an argumentative text portion, and identification of the relevant components of the argument presented there.”</a:t>
            </a:r>
          </a:p>
          <a:p>
            <a:r>
              <a:rPr lang="en-US" sz="3200" dirty="0" smtClean="0"/>
              <a:t>Subtasks</a:t>
            </a:r>
          </a:p>
          <a:p>
            <a:endParaRPr lang="en-US" sz="3200" dirty="0"/>
          </a:p>
          <a:p>
            <a:endParaRPr lang="en-US" sz="3200" dirty="0" smtClean="0"/>
          </a:p>
          <a:p>
            <a:endParaRPr lang="en-US" sz="3200" dirty="0"/>
          </a:p>
          <a:p>
            <a:endParaRPr lang="en-US" sz="3200" dirty="0" smtClean="0"/>
          </a:p>
          <a:p>
            <a:endParaRPr lang="en-US" sz="3200" dirty="0"/>
          </a:p>
        </p:txBody>
      </p:sp>
    </p:spTree>
    <p:extLst>
      <p:ext uri="{BB962C8B-B14F-4D97-AF65-F5344CB8AC3E}">
        <p14:creationId xmlns:p14="http://schemas.microsoft.com/office/powerpoint/2010/main" val="3917148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dirty="0" smtClean="0"/>
              <a:t>Computational Discourse </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b="1"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val="253721459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Resources</a:t>
            </a:r>
            <a:endParaRPr lang="en-US" dirty="0"/>
          </a:p>
        </p:txBody>
      </p:sp>
      <p:sp>
        <p:nvSpPr>
          <p:cNvPr id="3" name="Content Placeholder 2"/>
          <p:cNvSpPr>
            <a:spLocks noGrp="1"/>
          </p:cNvSpPr>
          <p:nvPr>
            <p:ph idx="1"/>
          </p:nvPr>
        </p:nvSpPr>
        <p:spPr>
          <a:xfrm>
            <a:off x="176463" y="1600200"/>
            <a:ext cx="8967537" cy="4525963"/>
          </a:xfrm>
        </p:spPr>
        <p:txBody>
          <a:bodyPr/>
          <a:lstStyle/>
          <a:p>
            <a:r>
              <a:rPr lang="en-US" dirty="0" smtClean="0"/>
              <a:t>Many general NLP resources (NLTK, Stanford, etc.)</a:t>
            </a:r>
            <a:endParaRPr lang="en-US" dirty="0"/>
          </a:p>
          <a:p>
            <a:pPr lvl="1"/>
            <a:r>
              <a:rPr lang="en-US" dirty="0" smtClean="0"/>
              <a:t>Potential features for detecting implicit relations</a:t>
            </a:r>
          </a:p>
          <a:p>
            <a:pPr lvl="2"/>
            <a:r>
              <a:rPr lang="en-US" dirty="0" smtClean="0"/>
              <a:t>e.g. can try to approximate “world </a:t>
            </a:r>
            <a:r>
              <a:rPr lang="en-US" dirty="0"/>
              <a:t>k</a:t>
            </a:r>
            <a:r>
              <a:rPr lang="en-US" dirty="0" smtClean="0"/>
              <a:t>nowledge” using lexical and structural features</a:t>
            </a:r>
          </a:p>
          <a:p>
            <a:r>
              <a:rPr lang="en-US" dirty="0" smtClean="0"/>
              <a:t>Discourse-specific resources</a:t>
            </a:r>
          </a:p>
          <a:p>
            <a:pPr lvl="1"/>
            <a:r>
              <a:rPr lang="en-US" dirty="0" smtClean="0"/>
              <a:t>Typically trained on Wall Street Journal</a:t>
            </a:r>
            <a:endParaRPr lang="en-US" dirty="0"/>
          </a:p>
        </p:txBody>
      </p:sp>
    </p:spTree>
    <p:extLst>
      <p:ext uri="{BB962C8B-B14F-4D97-AF65-F5344CB8AC3E}">
        <p14:creationId xmlns:p14="http://schemas.microsoft.com/office/powerpoint/2010/main" val="206462288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55"/>
            <a:ext cx="8229600" cy="639762"/>
          </a:xfrm>
        </p:spPr>
        <p:txBody>
          <a:bodyPr>
            <a:normAutofit fontScale="90000"/>
          </a:bodyPr>
          <a:lstStyle/>
          <a:p>
            <a:r>
              <a:rPr lang="en-US" dirty="0" smtClean="0"/>
              <a:t>Discourse Connectives Tagger</a:t>
            </a:r>
            <a:endParaRPr lang="en-US" dirty="0"/>
          </a:p>
        </p:txBody>
      </p:sp>
      <p:sp>
        <p:nvSpPr>
          <p:cNvPr id="3" name="Content Placeholder 2"/>
          <p:cNvSpPr>
            <a:spLocks noGrp="1"/>
          </p:cNvSpPr>
          <p:nvPr>
            <p:ph idx="1"/>
          </p:nvPr>
        </p:nvSpPr>
        <p:spPr>
          <a:xfrm>
            <a:off x="0" y="796705"/>
            <a:ext cx="9080626" cy="6061295"/>
          </a:xfrm>
        </p:spPr>
        <p:txBody>
          <a:bodyPr>
            <a:normAutofit fontScale="62500" lnSpcReduction="20000"/>
          </a:bodyPr>
          <a:lstStyle/>
          <a:p>
            <a:r>
              <a:rPr lang="en-US" sz="3800" dirty="0">
                <a:hlinkClick r:id="rId2"/>
              </a:rPr>
              <a:t>http://www.cis.upenn.edu/~</a:t>
            </a:r>
            <a:r>
              <a:rPr lang="en-US" sz="3800" dirty="0" smtClean="0">
                <a:hlinkClick r:id="rId2"/>
              </a:rPr>
              <a:t>epitler/discourse.html</a:t>
            </a:r>
            <a:endParaRPr lang="en-US" sz="3800" dirty="0" smtClean="0"/>
          </a:p>
          <a:p>
            <a:endParaRPr lang="en-US" sz="3800" dirty="0" smtClean="0"/>
          </a:p>
          <a:p>
            <a:r>
              <a:rPr lang="en-US" sz="3800" dirty="0" smtClean="0"/>
              <a:t>Identifies explicit </a:t>
            </a:r>
            <a:r>
              <a:rPr lang="en-US" sz="3800" dirty="0"/>
              <a:t>discourse connectives and </a:t>
            </a:r>
            <a:r>
              <a:rPr lang="en-US" sz="3800" dirty="0" smtClean="0"/>
              <a:t>senses (Expansion</a:t>
            </a:r>
            <a:r>
              <a:rPr lang="en-US" sz="3800" dirty="0"/>
              <a:t>, Contingency, Comparison, Temporal</a:t>
            </a:r>
            <a:r>
              <a:rPr lang="en-US" sz="3800" dirty="0" smtClean="0"/>
              <a:t>) </a:t>
            </a:r>
            <a:r>
              <a:rPr lang="en-US" sz="3600" dirty="0" smtClean="0"/>
              <a:t>[</a:t>
            </a:r>
            <a:r>
              <a:rPr lang="en-US" sz="3600" dirty="0" err="1" smtClean="0"/>
              <a:t>Pitler</a:t>
            </a:r>
            <a:r>
              <a:rPr lang="en-US" sz="3600" dirty="0" smtClean="0"/>
              <a:t> &amp; </a:t>
            </a:r>
            <a:r>
              <a:rPr lang="en-US" sz="3600" dirty="0" err="1" smtClean="0"/>
              <a:t>Nenkova</a:t>
            </a:r>
            <a:r>
              <a:rPr lang="en-US" sz="3600" dirty="0" smtClean="0"/>
              <a:t>, 2009]</a:t>
            </a:r>
          </a:p>
          <a:p>
            <a:pPr marL="0" indent="0">
              <a:buNone/>
            </a:pPr>
            <a:endParaRPr lang="en-US" sz="3800" dirty="0"/>
          </a:p>
          <a:p>
            <a:pPr lvl="1"/>
            <a:r>
              <a:rPr lang="en-US" sz="3200" dirty="0"/>
              <a:t>Input: the output of automatic parsers or gold-standard </a:t>
            </a:r>
            <a:r>
              <a:rPr lang="en-US" sz="3200" dirty="0" smtClean="0"/>
              <a:t>parses</a:t>
            </a:r>
          </a:p>
          <a:p>
            <a:pPr lvl="1"/>
            <a:endParaRPr lang="en-US" sz="3200" dirty="0"/>
          </a:p>
          <a:p>
            <a:pPr lvl="1"/>
            <a:r>
              <a:rPr lang="en-US" sz="3200" dirty="0"/>
              <a:t>Output: syntactic trees augmented with tags indicating discourse </a:t>
            </a:r>
            <a:r>
              <a:rPr lang="en-US" sz="3200" dirty="0" smtClean="0"/>
              <a:t>connectives</a:t>
            </a:r>
          </a:p>
          <a:p>
            <a:pPr lvl="1"/>
            <a:endParaRPr lang="en-US" sz="3200" dirty="0"/>
          </a:p>
          <a:p>
            <a:pPr lvl="1"/>
            <a:r>
              <a:rPr lang="en-US" sz="3200" dirty="0" smtClean="0"/>
              <a:t>Disambiguates discourse </a:t>
            </a:r>
            <a:r>
              <a:rPr lang="en-US" sz="3200" dirty="0"/>
              <a:t>and non-discourse </a:t>
            </a:r>
            <a:r>
              <a:rPr lang="en-US" sz="3200" dirty="0" smtClean="0"/>
              <a:t>usages:</a:t>
            </a:r>
          </a:p>
          <a:p>
            <a:pPr lvl="2"/>
            <a:r>
              <a:rPr lang="en-US" sz="2600" dirty="0" smtClean="0"/>
              <a:t>John </a:t>
            </a:r>
            <a:r>
              <a:rPr lang="en-US" sz="2600" dirty="0"/>
              <a:t>likes to run marathons, </a:t>
            </a:r>
            <a:r>
              <a:rPr lang="en-US" sz="2600" i="1" dirty="0"/>
              <a:t>and</a:t>
            </a:r>
            <a:r>
              <a:rPr lang="en-US" sz="2600" dirty="0"/>
              <a:t> ran 10 last year alone. (Expansion) </a:t>
            </a:r>
            <a:endParaRPr lang="en-US" sz="2600" dirty="0" smtClean="0"/>
          </a:p>
          <a:p>
            <a:pPr lvl="2"/>
            <a:r>
              <a:rPr lang="en-US" sz="2600" dirty="0" smtClean="0"/>
              <a:t>My </a:t>
            </a:r>
            <a:r>
              <a:rPr lang="en-US" sz="2600" dirty="0"/>
              <a:t>favorite colors are blue </a:t>
            </a:r>
            <a:r>
              <a:rPr lang="en-US" sz="2600" i="1" dirty="0"/>
              <a:t>and</a:t>
            </a:r>
            <a:r>
              <a:rPr lang="en-US" sz="2600" dirty="0"/>
              <a:t> green. (Non-discourse) </a:t>
            </a:r>
            <a:endParaRPr lang="en-US" sz="2600" dirty="0" smtClean="0"/>
          </a:p>
          <a:p>
            <a:pPr lvl="2"/>
            <a:endParaRPr lang="en-US" sz="2600" dirty="0"/>
          </a:p>
          <a:p>
            <a:pPr lvl="1"/>
            <a:r>
              <a:rPr lang="en-US" sz="3200" dirty="0" smtClean="0"/>
              <a:t>Disambiguates (PDTB) discourse senses:</a:t>
            </a:r>
          </a:p>
          <a:p>
            <a:pPr lvl="2"/>
            <a:r>
              <a:rPr lang="en-US" sz="2600" dirty="0" smtClean="0"/>
              <a:t>They </a:t>
            </a:r>
            <a:r>
              <a:rPr lang="en-US" sz="2600" dirty="0"/>
              <a:t>have not spoken to each other </a:t>
            </a:r>
            <a:r>
              <a:rPr lang="en-US" sz="2600" i="1" dirty="0"/>
              <a:t>since</a:t>
            </a:r>
            <a:r>
              <a:rPr lang="en-US" sz="2600" dirty="0"/>
              <a:t> they saw each other last fall. (</a:t>
            </a:r>
            <a:r>
              <a:rPr lang="en-US" sz="2600" dirty="0" smtClean="0"/>
              <a:t>Temporal)</a:t>
            </a:r>
          </a:p>
          <a:p>
            <a:pPr lvl="2"/>
            <a:r>
              <a:rPr lang="en-US" sz="2600" dirty="0" smtClean="0"/>
              <a:t>I </a:t>
            </a:r>
            <a:r>
              <a:rPr lang="en-US" sz="2600" dirty="0"/>
              <a:t>assumed you were not coming </a:t>
            </a:r>
            <a:r>
              <a:rPr lang="en-US" sz="2600" i="1" dirty="0"/>
              <a:t>since</a:t>
            </a:r>
            <a:r>
              <a:rPr lang="en-US" sz="2600" dirty="0"/>
              <a:t> you never replied to the invitation. (Contingency/Causal</a:t>
            </a:r>
            <a:r>
              <a:rPr lang="en-US" sz="2600" dirty="0" smtClean="0"/>
              <a:t>)</a:t>
            </a:r>
          </a:p>
          <a:p>
            <a:pPr lvl="3"/>
            <a:endParaRPr lang="en-US" sz="2200" dirty="0" smtClean="0"/>
          </a:p>
          <a:p>
            <a:pPr marL="0" indent="0">
              <a:buNone/>
            </a:pPr>
            <a:r>
              <a:rPr lang="en-US" sz="3800" dirty="0" smtClean="0"/>
              <a:t>+ Genre-neutral applicability</a:t>
            </a:r>
          </a:p>
          <a:p>
            <a:pPr marL="0" indent="0">
              <a:buNone/>
            </a:pPr>
            <a:r>
              <a:rPr lang="en-US" sz="3800" dirty="0" smtClean="0"/>
              <a:t>-  Not all discourse (argument) relations are explicitly marked</a:t>
            </a:r>
          </a:p>
        </p:txBody>
      </p:sp>
    </p:spTree>
    <p:extLst>
      <p:ext uri="{BB962C8B-B14F-4D97-AF65-F5344CB8AC3E}">
        <p14:creationId xmlns:p14="http://schemas.microsoft.com/office/powerpoint/2010/main" val="410752473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0458"/>
          </a:xfrm>
        </p:spPr>
        <p:txBody>
          <a:bodyPr/>
          <a:lstStyle/>
          <a:p>
            <a:r>
              <a:rPr lang="en-US" dirty="0" smtClean="0"/>
              <a:t>Hierarchy of Sense Tags</a:t>
            </a:r>
            <a:endParaRPr lang="en-US" dirty="0"/>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9166" y="1185096"/>
            <a:ext cx="6394935" cy="555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40729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0"/>
            <a:ext cx="9274629" cy="850700"/>
          </a:xfrm>
        </p:spPr>
        <p:txBody>
          <a:bodyPr>
            <a:normAutofit/>
          </a:bodyPr>
          <a:lstStyle/>
          <a:p>
            <a:r>
              <a:rPr lang="en-US" sz="3600" dirty="0" smtClean="0"/>
              <a:t>Human (h) vs. </a:t>
            </a:r>
            <a:r>
              <a:rPr lang="en-US" sz="3600" dirty="0" smtClean="0">
                <a:solidFill>
                  <a:srgbClr val="0000FF"/>
                </a:solidFill>
              </a:rPr>
              <a:t>Discourse </a:t>
            </a:r>
            <a:r>
              <a:rPr lang="en-US" sz="3600" dirty="0">
                <a:solidFill>
                  <a:srgbClr val="0000FF"/>
                </a:solidFill>
              </a:rPr>
              <a:t>C</a:t>
            </a:r>
            <a:r>
              <a:rPr lang="en-US" sz="3600" dirty="0" smtClean="0">
                <a:solidFill>
                  <a:srgbClr val="0000FF"/>
                </a:solidFill>
              </a:rPr>
              <a:t>onnectives Tagger (d)</a:t>
            </a:r>
            <a:endParaRPr lang="en-US" sz="3600" dirty="0">
              <a:solidFill>
                <a:srgbClr val="0000FF"/>
              </a:solidFill>
            </a:endParaRPr>
          </a:p>
        </p:txBody>
      </p:sp>
      <p:sp>
        <p:nvSpPr>
          <p:cNvPr id="3" name="Content Placeholder 2"/>
          <p:cNvSpPr>
            <a:spLocks noGrp="1"/>
          </p:cNvSpPr>
          <p:nvPr>
            <p:ph idx="1"/>
          </p:nvPr>
        </p:nvSpPr>
        <p:spPr>
          <a:xfrm>
            <a:off x="0" y="898078"/>
            <a:ext cx="9144000" cy="5896222"/>
          </a:xfrm>
        </p:spPr>
        <p:txBody>
          <a:bodyPr>
            <a:noAutofit/>
          </a:bodyPr>
          <a:lstStyle/>
          <a:p>
            <a:pPr marL="0" indent="0">
              <a:buNone/>
            </a:pPr>
            <a:r>
              <a:rPr lang="en-US" sz="1800" dirty="0" smtClean="0"/>
              <a:t>1h: Some have raised their cash positions to record levels.  </a:t>
            </a:r>
            <a:r>
              <a:rPr lang="en-US" sz="1800" u="sng" dirty="0" smtClean="0"/>
              <a:t>Implicit=BECAUSE</a:t>
            </a:r>
            <a:r>
              <a:rPr lang="en-US" sz="1800" dirty="0" smtClean="0"/>
              <a:t> </a:t>
            </a:r>
            <a:r>
              <a:rPr lang="en-US" sz="1800" b="1" dirty="0" smtClean="0"/>
              <a:t>(causal/contingency)</a:t>
            </a:r>
            <a:r>
              <a:rPr lang="en-US" sz="1800" dirty="0" smtClean="0"/>
              <a:t> High cash positions help buffer a fund when the market falls.</a:t>
            </a:r>
            <a:r>
              <a:rPr lang="en-US" sz="1800" b="1" dirty="0" smtClean="0"/>
              <a:t>   </a:t>
            </a:r>
            <a:endParaRPr lang="en-US" sz="1800" dirty="0" smtClean="0"/>
          </a:p>
          <a:p>
            <a:pPr marL="0" indent="0">
              <a:buNone/>
            </a:pPr>
            <a:r>
              <a:rPr lang="en-US" sz="1800" dirty="0" smtClean="0">
                <a:solidFill>
                  <a:srgbClr val="0000FF"/>
                </a:solidFill>
              </a:rPr>
              <a:t>1d: Some </a:t>
            </a:r>
            <a:r>
              <a:rPr lang="en-US" sz="1800" dirty="0">
                <a:solidFill>
                  <a:srgbClr val="0000FF"/>
                </a:solidFill>
              </a:rPr>
              <a:t>have raised their cash positions to record levels. </a:t>
            </a:r>
            <a:r>
              <a:rPr lang="en-US" sz="1800" dirty="0" smtClean="0">
                <a:solidFill>
                  <a:srgbClr val="0000FF"/>
                </a:solidFill>
              </a:rPr>
              <a:t> High </a:t>
            </a:r>
            <a:r>
              <a:rPr lang="en-US" sz="1800" dirty="0">
                <a:solidFill>
                  <a:srgbClr val="0000FF"/>
                </a:solidFill>
              </a:rPr>
              <a:t>cash positions help buffer a fund </a:t>
            </a:r>
            <a:r>
              <a:rPr lang="en-US" sz="1800" u="sng" dirty="0">
                <a:solidFill>
                  <a:srgbClr val="0000FF"/>
                </a:solidFill>
              </a:rPr>
              <a:t>when</a:t>
            </a:r>
            <a:r>
              <a:rPr lang="en-US" sz="1800" dirty="0">
                <a:solidFill>
                  <a:srgbClr val="0000FF"/>
                </a:solidFill>
              </a:rPr>
              <a:t> </a:t>
            </a:r>
            <a:r>
              <a:rPr lang="en-US" sz="1800" b="1" dirty="0">
                <a:solidFill>
                  <a:srgbClr val="0000FF"/>
                </a:solidFill>
              </a:rPr>
              <a:t>(</a:t>
            </a:r>
            <a:r>
              <a:rPr lang="en-US" sz="1800" b="1" dirty="0" smtClean="0">
                <a:solidFill>
                  <a:srgbClr val="0000FF"/>
                </a:solidFill>
              </a:rPr>
              <a:t>temporal) </a:t>
            </a:r>
            <a:r>
              <a:rPr lang="en-US" sz="1800" dirty="0" smtClean="0">
                <a:solidFill>
                  <a:srgbClr val="0000FF"/>
                </a:solidFill>
              </a:rPr>
              <a:t>the </a:t>
            </a:r>
            <a:r>
              <a:rPr lang="en-US" sz="1800" dirty="0">
                <a:solidFill>
                  <a:srgbClr val="0000FF"/>
                </a:solidFill>
              </a:rPr>
              <a:t>market falls. </a:t>
            </a:r>
            <a:r>
              <a:rPr lang="en-US" sz="1800" dirty="0" smtClean="0">
                <a:solidFill>
                  <a:srgbClr val="0000FF"/>
                </a:solidFill>
              </a:rPr>
              <a:t>   </a:t>
            </a:r>
            <a:r>
              <a:rPr lang="en-US" sz="1800" dirty="0" smtClean="0">
                <a:solidFill>
                  <a:srgbClr val="FF0000"/>
                </a:solidFill>
              </a:rPr>
              <a:t>WRONG</a:t>
            </a:r>
          </a:p>
          <a:p>
            <a:pPr marL="0" indent="0">
              <a:buNone/>
            </a:pPr>
            <a:endParaRPr lang="en-US" sz="1800" dirty="0" smtClean="0">
              <a:solidFill>
                <a:srgbClr val="0000FF"/>
              </a:solidFill>
            </a:endParaRPr>
          </a:p>
          <a:p>
            <a:pPr marL="0" indent="0">
              <a:buNone/>
            </a:pPr>
            <a:r>
              <a:rPr lang="en-US" sz="1800" dirty="0" smtClean="0"/>
              <a:t>2h</a:t>
            </a:r>
            <a:r>
              <a:rPr lang="en-US" sz="1800" i="1" dirty="0" smtClean="0"/>
              <a:t>: </a:t>
            </a:r>
            <a:r>
              <a:rPr lang="en-US" sz="1800" dirty="0" smtClean="0"/>
              <a:t>Jacobs is an international engineering and construction concern.  </a:t>
            </a:r>
            <a:r>
              <a:rPr lang="en-US" sz="1800" b="1" u="sng" dirty="0" err="1" smtClean="0"/>
              <a:t>NoRel</a:t>
            </a:r>
            <a:r>
              <a:rPr lang="en-US" sz="1800" b="1" dirty="0" smtClean="0"/>
              <a:t> </a:t>
            </a:r>
            <a:r>
              <a:rPr lang="en-US" sz="1800" dirty="0" smtClean="0"/>
              <a:t>Total capital investment at the site could be as much as $400 million, according to Intel.</a:t>
            </a:r>
          </a:p>
          <a:p>
            <a:pPr marL="0" indent="0">
              <a:buNone/>
            </a:pPr>
            <a:r>
              <a:rPr lang="en-US" sz="1800" dirty="0" smtClean="0">
                <a:solidFill>
                  <a:srgbClr val="0000FF"/>
                </a:solidFill>
              </a:rPr>
              <a:t>2d: Jacobs </a:t>
            </a:r>
            <a:r>
              <a:rPr lang="en-US" sz="1800" dirty="0">
                <a:solidFill>
                  <a:srgbClr val="0000FF"/>
                </a:solidFill>
              </a:rPr>
              <a:t>is an international engineering </a:t>
            </a:r>
            <a:r>
              <a:rPr lang="en-US" sz="1800" u="sng" dirty="0">
                <a:solidFill>
                  <a:srgbClr val="0000FF"/>
                </a:solidFill>
              </a:rPr>
              <a:t>and</a:t>
            </a:r>
            <a:r>
              <a:rPr lang="en-US" sz="1800" dirty="0">
                <a:solidFill>
                  <a:srgbClr val="0000FF"/>
                </a:solidFill>
              </a:rPr>
              <a:t> construction concern. </a:t>
            </a:r>
            <a:r>
              <a:rPr lang="en-US" sz="1800" dirty="0" smtClean="0">
                <a:solidFill>
                  <a:srgbClr val="0000FF"/>
                </a:solidFill>
              </a:rPr>
              <a:t>Total </a:t>
            </a:r>
            <a:r>
              <a:rPr lang="en-US" sz="1800" dirty="0">
                <a:solidFill>
                  <a:srgbClr val="0000FF"/>
                </a:solidFill>
              </a:rPr>
              <a:t>capital investment at the site could be </a:t>
            </a:r>
            <a:r>
              <a:rPr lang="en-US" sz="1800" u="sng" dirty="0">
                <a:solidFill>
                  <a:srgbClr val="0000FF"/>
                </a:solidFill>
              </a:rPr>
              <a:t>as</a:t>
            </a:r>
            <a:r>
              <a:rPr lang="en-US" sz="1800" dirty="0">
                <a:solidFill>
                  <a:srgbClr val="0000FF"/>
                </a:solidFill>
              </a:rPr>
              <a:t> </a:t>
            </a:r>
            <a:r>
              <a:rPr lang="en-US" sz="1800" u="sng" dirty="0">
                <a:solidFill>
                  <a:srgbClr val="0000FF"/>
                </a:solidFill>
              </a:rPr>
              <a:t>much as</a:t>
            </a:r>
            <a:r>
              <a:rPr lang="en-US" sz="1800" dirty="0">
                <a:solidFill>
                  <a:srgbClr val="0000FF"/>
                </a:solidFill>
              </a:rPr>
              <a:t> $400 million, according to Intel</a:t>
            </a:r>
            <a:r>
              <a:rPr lang="en-US" sz="1800" dirty="0" smtClean="0">
                <a:solidFill>
                  <a:srgbClr val="0000FF"/>
                </a:solidFill>
              </a:rPr>
              <a:t>.  </a:t>
            </a:r>
            <a:r>
              <a:rPr lang="en-US" sz="1800" dirty="0" smtClean="0">
                <a:solidFill>
                  <a:srgbClr val="FF0000"/>
                </a:solidFill>
              </a:rPr>
              <a:t>CORRECT</a:t>
            </a:r>
          </a:p>
          <a:p>
            <a:pPr marL="0" indent="0">
              <a:buNone/>
            </a:pPr>
            <a:endParaRPr lang="en-US" sz="1800" dirty="0" smtClean="0">
              <a:solidFill>
                <a:srgbClr val="0000FF"/>
              </a:solidFill>
            </a:endParaRPr>
          </a:p>
          <a:p>
            <a:pPr marL="0" indent="0">
              <a:buNone/>
            </a:pPr>
            <a:r>
              <a:rPr lang="en-US" sz="1800" dirty="0" smtClean="0"/>
              <a:t>3h: It was a far safer deal for lenders </a:t>
            </a:r>
            <a:r>
              <a:rPr lang="en-US" sz="1800" u="sng" dirty="0" smtClean="0"/>
              <a:t>since</a:t>
            </a:r>
            <a:r>
              <a:rPr lang="en-US" sz="1800" dirty="0" smtClean="0"/>
              <a:t> </a:t>
            </a:r>
            <a:r>
              <a:rPr lang="en-US" sz="1800" dirty="0"/>
              <a:t> </a:t>
            </a:r>
            <a:r>
              <a:rPr lang="en-US" sz="1800" b="1" dirty="0" smtClean="0"/>
              <a:t>(causal/contingency)</a:t>
            </a:r>
            <a:r>
              <a:rPr lang="en-US" sz="1800" dirty="0" smtClean="0"/>
              <a:t> NWA had a healthier cash flow and more collateral on hand. </a:t>
            </a:r>
          </a:p>
          <a:p>
            <a:pPr marL="0" indent="0">
              <a:buNone/>
            </a:pPr>
            <a:r>
              <a:rPr lang="en-US" sz="1800" dirty="0" smtClean="0">
                <a:solidFill>
                  <a:srgbClr val="0000FF"/>
                </a:solidFill>
              </a:rPr>
              <a:t>3d: It </a:t>
            </a:r>
            <a:r>
              <a:rPr lang="en-US" sz="1800" dirty="0">
                <a:solidFill>
                  <a:srgbClr val="0000FF"/>
                </a:solidFill>
              </a:rPr>
              <a:t>was a far safer deal </a:t>
            </a:r>
            <a:r>
              <a:rPr lang="en-US" sz="1800" u="sng" dirty="0">
                <a:solidFill>
                  <a:srgbClr val="0000FF"/>
                </a:solidFill>
              </a:rPr>
              <a:t>for</a:t>
            </a:r>
            <a:r>
              <a:rPr lang="en-US" sz="1800" dirty="0">
                <a:solidFill>
                  <a:srgbClr val="0000FF"/>
                </a:solidFill>
              </a:rPr>
              <a:t> lenders </a:t>
            </a:r>
            <a:r>
              <a:rPr lang="en-US" sz="1800" u="sng" dirty="0">
                <a:solidFill>
                  <a:srgbClr val="0000FF"/>
                </a:solidFill>
              </a:rPr>
              <a:t>since</a:t>
            </a:r>
            <a:r>
              <a:rPr lang="en-US" sz="1800" dirty="0">
                <a:solidFill>
                  <a:srgbClr val="0000FF"/>
                </a:solidFill>
              </a:rPr>
              <a:t> </a:t>
            </a:r>
            <a:r>
              <a:rPr lang="en-US" sz="1800" b="1" dirty="0" smtClean="0">
                <a:solidFill>
                  <a:srgbClr val="0000FF"/>
                </a:solidFill>
              </a:rPr>
              <a:t>(contingency) </a:t>
            </a:r>
            <a:r>
              <a:rPr lang="en-US" sz="1800" dirty="0" smtClean="0">
                <a:solidFill>
                  <a:srgbClr val="0000FF"/>
                </a:solidFill>
              </a:rPr>
              <a:t>NWA </a:t>
            </a:r>
            <a:r>
              <a:rPr lang="en-US" sz="1800" dirty="0">
                <a:solidFill>
                  <a:srgbClr val="0000FF"/>
                </a:solidFill>
              </a:rPr>
              <a:t>had a healthier cash flow </a:t>
            </a:r>
            <a:r>
              <a:rPr lang="en-US" sz="1800" u="sng" dirty="0">
                <a:solidFill>
                  <a:srgbClr val="0000FF"/>
                </a:solidFill>
              </a:rPr>
              <a:t>and</a:t>
            </a:r>
            <a:r>
              <a:rPr lang="en-US" sz="1800" dirty="0">
                <a:solidFill>
                  <a:srgbClr val="0000FF"/>
                </a:solidFill>
              </a:rPr>
              <a:t> more collateral </a:t>
            </a:r>
            <a:r>
              <a:rPr lang="en-US" sz="1800" u="sng" dirty="0">
                <a:solidFill>
                  <a:srgbClr val="0000FF"/>
                </a:solidFill>
              </a:rPr>
              <a:t>on</a:t>
            </a:r>
            <a:r>
              <a:rPr lang="en-US" sz="1800" dirty="0">
                <a:solidFill>
                  <a:srgbClr val="0000FF"/>
                </a:solidFill>
              </a:rPr>
              <a:t> hand. </a:t>
            </a:r>
            <a:r>
              <a:rPr lang="en-US" sz="1800" dirty="0" smtClean="0">
                <a:solidFill>
                  <a:srgbClr val="0000FF"/>
                </a:solidFill>
              </a:rPr>
              <a:t> </a:t>
            </a:r>
            <a:r>
              <a:rPr lang="en-US" sz="1800" dirty="0" smtClean="0">
                <a:solidFill>
                  <a:srgbClr val="FF0000"/>
                </a:solidFill>
              </a:rPr>
              <a:t>CORRECT</a:t>
            </a:r>
          </a:p>
          <a:p>
            <a:pPr marL="0" indent="0">
              <a:buNone/>
            </a:pPr>
            <a:endParaRPr lang="en-US" sz="1800" dirty="0" smtClean="0">
              <a:solidFill>
                <a:srgbClr val="0000FF"/>
              </a:solidFill>
            </a:endParaRPr>
          </a:p>
          <a:p>
            <a:pPr marL="0" indent="0">
              <a:buNone/>
            </a:pPr>
            <a:r>
              <a:rPr lang="en-US" sz="1800" dirty="0" smtClean="0"/>
              <a:t>4h: Domestic car sales have plunged 19% </a:t>
            </a:r>
            <a:r>
              <a:rPr lang="en-US" sz="1800" u="sng" dirty="0" smtClean="0"/>
              <a:t>since</a:t>
            </a:r>
            <a:r>
              <a:rPr lang="en-US" sz="1800" dirty="0" smtClean="0"/>
              <a:t> </a:t>
            </a:r>
            <a:r>
              <a:rPr lang="en-US" sz="1800" b="1" dirty="0"/>
              <a:t>(</a:t>
            </a:r>
            <a:r>
              <a:rPr lang="en-US" sz="1800" b="1" dirty="0" smtClean="0"/>
              <a:t>causal/contingency </a:t>
            </a:r>
            <a:r>
              <a:rPr lang="en-US" sz="1800" b="1" dirty="0"/>
              <a:t>and temporal) </a:t>
            </a:r>
            <a:r>
              <a:rPr lang="en-US" sz="1800" dirty="0" smtClean="0"/>
              <a:t>the Big Three ended many of their programs Sept. 30. </a:t>
            </a:r>
          </a:p>
          <a:p>
            <a:pPr marL="0" indent="0">
              <a:buNone/>
            </a:pPr>
            <a:r>
              <a:rPr lang="en-US" sz="1800" dirty="0" smtClean="0">
                <a:solidFill>
                  <a:srgbClr val="0000FF"/>
                </a:solidFill>
              </a:rPr>
              <a:t>4d: Domestic </a:t>
            </a:r>
            <a:r>
              <a:rPr lang="en-US" sz="1800" dirty="0">
                <a:solidFill>
                  <a:srgbClr val="0000FF"/>
                </a:solidFill>
              </a:rPr>
              <a:t>car sales have plunged 19% </a:t>
            </a:r>
            <a:r>
              <a:rPr lang="en-US" sz="1800" u="sng" dirty="0">
                <a:solidFill>
                  <a:srgbClr val="0000FF"/>
                </a:solidFill>
              </a:rPr>
              <a:t>since</a:t>
            </a:r>
            <a:r>
              <a:rPr lang="en-US" sz="1800" dirty="0">
                <a:solidFill>
                  <a:srgbClr val="0000FF"/>
                </a:solidFill>
              </a:rPr>
              <a:t> </a:t>
            </a:r>
            <a:r>
              <a:rPr lang="en-US" sz="1800" dirty="0" smtClean="0">
                <a:solidFill>
                  <a:srgbClr val="0000FF"/>
                </a:solidFill>
              </a:rPr>
              <a:t> </a:t>
            </a:r>
            <a:r>
              <a:rPr lang="en-US" sz="1800" b="1" dirty="0" smtClean="0">
                <a:solidFill>
                  <a:srgbClr val="0000FF"/>
                </a:solidFill>
              </a:rPr>
              <a:t>(contingency) </a:t>
            </a:r>
            <a:r>
              <a:rPr lang="en-US" sz="1800" dirty="0" smtClean="0">
                <a:solidFill>
                  <a:srgbClr val="0000FF"/>
                </a:solidFill>
              </a:rPr>
              <a:t>the </a:t>
            </a:r>
            <a:r>
              <a:rPr lang="en-US" sz="1800" dirty="0">
                <a:solidFill>
                  <a:srgbClr val="0000FF"/>
                </a:solidFill>
              </a:rPr>
              <a:t>Big Three ended many of their programs Sept. 30. </a:t>
            </a:r>
            <a:r>
              <a:rPr lang="en-US" sz="1800" dirty="0" smtClean="0">
                <a:solidFill>
                  <a:srgbClr val="0000FF"/>
                </a:solidFill>
              </a:rPr>
              <a:t> </a:t>
            </a:r>
            <a:r>
              <a:rPr lang="en-US" sz="1800" dirty="0" smtClean="0">
                <a:solidFill>
                  <a:srgbClr val="FF0000"/>
                </a:solidFill>
              </a:rPr>
              <a:t>PARTIALLY CORRECT</a:t>
            </a:r>
            <a:endParaRPr lang="en-US" sz="1800" dirty="0">
              <a:solidFill>
                <a:srgbClr val="FF0000"/>
              </a:solidFill>
            </a:endParaRPr>
          </a:p>
          <a:p>
            <a:pPr marL="0" indent="0">
              <a:buNone/>
            </a:pPr>
            <a:endParaRPr lang="en-US" sz="1800" i="1" dirty="0" smtClean="0">
              <a:solidFill>
                <a:srgbClr val="0000FF"/>
              </a:solidFill>
            </a:endParaRPr>
          </a:p>
          <a:p>
            <a:pPr marL="0" indent="0">
              <a:buNone/>
            </a:pPr>
            <a:endParaRPr lang="en-US" sz="2000" dirty="0"/>
          </a:p>
        </p:txBody>
      </p:sp>
    </p:spTree>
    <p:extLst>
      <p:ext uri="{BB962C8B-B14F-4D97-AF65-F5344CB8AC3E}">
        <p14:creationId xmlns:p14="http://schemas.microsoft.com/office/powerpoint/2010/main" val="2122234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5" y="274638"/>
            <a:ext cx="8943819" cy="1143000"/>
          </a:xfrm>
        </p:spPr>
        <p:txBody>
          <a:bodyPr>
            <a:normAutofit fontScale="90000"/>
          </a:bodyPr>
          <a:lstStyle/>
          <a:p>
            <a:r>
              <a:rPr lang="en-US" dirty="0" smtClean="0"/>
              <a:t>Relevance for Argumentation? </a:t>
            </a:r>
            <a:br>
              <a:rPr lang="en-US" dirty="0" smtClean="0"/>
            </a:br>
            <a:r>
              <a:rPr lang="en-US" sz="4000" dirty="0" smtClean="0"/>
              <a:t>[Stab et al. 2014]</a:t>
            </a:r>
            <a:endParaRPr lang="en-US" sz="4000" dirty="0"/>
          </a:p>
        </p:txBody>
      </p:sp>
      <p:pic>
        <p:nvPicPr>
          <p:cNvPr id="7" name="Content Placeholder 6"/>
          <p:cNvPicPr>
            <a:picLocks noGrp="1" noChangeAspect="1"/>
          </p:cNvPicPr>
          <p:nvPr>
            <p:ph idx="1"/>
          </p:nvPr>
        </p:nvPicPr>
        <p:blipFill>
          <a:blip r:embed="rId2"/>
          <a:stretch>
            <a:fillRect/>
          </a:stretch>
        </p:blipFill>
        <p:spPr>
          <a:xfrm>
            <a:off x="4413868" y="2300123"/>
            <a:ext cx="4641996" cy="813939"/>
          </a:xfrm>
          <a:prstGeom prst="rect">
            <a:avLst/>
          </a:prstGeom>
        </p:spPr>
      </p:pic>
      <p:pic>
        <p:nvPicPr>
          <p:cNvPr id="8" name="Picture 7"/>
          <p:cNvPicPr>
            <a:picLocks noChangeAspect="1"/>
          </p:cNvPicPr>
          <p:nvPr/>
        </p:nvPicPr>
        <p:blipFill>
          <a:blip r:embed="rId3"/>
          <a:stretch>
            <a:fillRect/>
          </a:stretch>
        </p:blipFill>
        <p:spPr>
          <a:xfrm>
            <a:off x="112045" y="1417638"/>
            <a:ext cx="4470466" cy="2600998"/>
          </a:xfrm>
          <a:prstGeom prst="rect">
            <a:avLst/>
          </a:prstGeom>
        </p:spPr>
      </p:pic>
      <p:sp>
        <p:nvSpPr>
          <p:cNvPr id="9" name="TextBox 8"/>
          <p:cNvSpPr txBox="1"/>
          <p:nvPr/>
        </p:nvSpPr>
        <p:spPr>
          <a:xfrm>
            <a:off x="112045" y="4057595"/>
            <a:ext cx="8359293" cy="2585323"/>
          </a:xfrm>
          <a:prstGeom prst="rect">
            <a:avLst/>
          </a:prstGeom>
          <a:noFill/>
        </p:spPr>
        <p:txBody>
          <a:bodyPr wrap="square" rtlCol="0">
            <a:spAutoFit/>
          </a:bodyPr>
          <a:lstStyle/>
          <a:p>
            <a:r>
              <a:rPr lang="en-US" dirty="0" smtClean="0"/>
              <a:t>One claim </a:t>
            </a:r>
            <a:r>
              <a:rPr lang="en-US" i="1" dirty="0" smtClean="0"/>
              <a:t>(a)</a:t>
            </a:r>
            <a:r>
              <a:rPr lang="en-US" dirty="0" smtClean="0"/>
              <a:t> and three premises:</a:t>
            </a:r>
          </a:p>
          <a:p>
            <a:pPr marL="285750" indent="-285750">
              <a:buFont typeface="Arial" panose="020B0604020202020204" pitchFamily="34" charset="0"/>
              <a:buChar char="•"/>
            </a:pPr>
            <a:r>
              <a:rPr lang="en-US" dirty="0" smtClean="0"/>
              <a:t>(Implicit justify) relates argument components </a:t>
            </a:r>
            <a:r>
              <a:rPr lang="en-US" i="1" dirty="0" smtClean="0"/>
              <a:t>a</a:t>
            </a:r>
            <a:r>
              <a:rPr lang="en-US" dirty="0" smtClean="0"/>
              <a:t> and </a:t>
            </a:r>
            <a:r>
              <a:rPr lang="en-US" i="1" dirty="0" smtClean="0"/>
              <a:t>b  </a:t>
            </a:r>
            <a:r>
              <a:rPr lang="en-US" dirty="0" smtClean="0">
                <a:solidFill>
                  <a:srgbClr val="0000FF"/>
                </a:solidFill>
              </a:rPr>
              <a:t>MISSING</a:t>
            </a:r>
          </a:p>
          <a:p>
            <a:pPr marL="285750" indent="-285750">
              <a:buFont typeface="Arial" panose="020B0604020202020204" pitchFamily="34" charset="0"/>
              <a:buChar char="•"/>
            </a:pPr>
            <a:r>
              <a:rPr lang="en-US" b="1" dirty="0"/>
              <a:t>s</a:t>
            </a:r>
            <a:r>
              <a:rPr lang="en-US" b="1" dirty="0" smtClean="0"/>
              <a:t>ince </a:t>
            </a:r>
            <a:r>
              <a:rPr lang="en-US" dirty="0" smtClean="0"/>
              <a:t>(explicit CAUSE/</a:t>
            </a:r>
            <a:r>
              <a:rPr lang="en-US" dirty="0" smtClean="0">
                <a:solidFill>
                  <a:srgbClr val="FF0000"/>
                </a:solidFill>
              </a:rPr>
              <a:t>CONTIGENCY</a:t>
            </a:r>
            <a:r>
              <a:rPr lang="en-US" dirty="0" smtClean="0"/>
              <a:t>) relates argument components </a:t>
            </a:r>
            <a:r>
              <a:rPr lang="en-US" i="1" dirty="0" smtClean="0"/>
              <a:t>b</a:t>
            </a:r>
            <a:r>
              <a:rPr lang="en-US" dirty="0" smtClean="0"/>
              <a:t> and </a:t>
            </a:r>
            <a:r>
              <a:rPr lang="en-US" i="1" dirty="0" smtClean="0"/>
              <a:t>c</a:t>
            </a:r>
          </a:p>
          <a:p>
            <a:pPr marL="285750" indent="-285750">
              <a:buFont typeface="Arial" panose="020B0604020202020204" pitchFamily="34" charset="0"/>
              <a:buChar char="•"/>
            </a:pPr>
            <a:r>
              <a:rPr lang="en-US" b="1" dirty="0" smtClean="0"/>
              <a:t>but </a:t>
            </a:r>
            <a:r>
              <a:rPr lang="en-US" dirty="0"/>
              <a:t>(explicit </a:t>
            </a:r>
            <a:r>
              <a:rPr lang="en-US" dirty="0" smtClean="0"/>
              <a:t>CONTRAST/</a:t>
            </a:r>
            <a:r>
              <a:rPr lang="en-US" dirty="0" smtClean="0">
                <a:solidFill>
                  <a:srgbClr val="FF0000"/>
                </a:solidFill>
              </a:rPr>
              <a:t>COMPARISON</a:t>
            </a:r>
            <a:r>
              <a:rPr lang="en-US" dirty="0" smtClean="0"/>
              <a:t>) </a:t>
            </a:r>
            <a:r>
              <a:rPr lang="en-US" dirty="0"/>
              <a:t>relate argument components </a:t>
            </a:r>
            <a:r>
              <a:rPr lang="en-US" i="1" dirty="0" smtClean="0"/>
              <a:t>c</a:t>
            </a:r>
            <a:r>
              <a:rPr lang="en-US" dirty="0" smtClean="0"/>
              <a:t> </a:t>
            </a:r>
            <a:r>
              <a:rPr lang="en-US" dirty="0"/>
              <a:t>and </a:t>
            </a:r>
            <a:r>
              <a:rPr lang="en-US" i="1" dirty="0" smtClean="0"/>
              <a:t>d</a:t>
            </a:r>
          </a:p>
          <a:p>
            <a:pPr marL="285750" indent="-285750">
              <a:buFont typeface="Arial" panose="020B0604020202020204" pitchFamily="34" charset="0"/>
              <a:buChar char="•"/>
            </a:pPr>
            <a:endParaRPr lang="en-US" i="1" dirty="0"/>
          </a:p>
          <a:p>
            <a:r>
              <a:rPr lang="en-US" dirty="0" smtClean="0">
                <a:solidFill>
                  <a:srgbClr val="FF0000"/>
                </a:solidFill>
              </a:rPr>
              <a:t>Tagger output:</a:t>
            </a:r>
          </a:p>
          <a:p>
            <a:pPr marL="285750" indent="-285750">
              <a:buFont typeface="Arial" panose="020B0604020202020204" pitchFamily="34" charset="0"/>
              <a:buChar char="•"/>
            </a:pPr>
            <a:r>
              <a:rPr lang="en-US" b="1" dirty="0">
                <a:solidFill>
                  <a:srgbClr val="FF0000"/>
                </a:solidFill>
              </a:rPr>
              <a:t>i</a:t>
            </a:r>
            <a:r>
              <a:rPr lang="en-US" b="1" dirty="0" smtClean="0">
                <a:solidFill>
                  <a:srgbClr val="FF0000"/>
                </a:solidFill>
              </a:rPr>
              <a:t>f</a:t>
            </a:r>
            <a:r>
              <a:rPr lang="en-US" dirty="0" smtClean="0">
                <a:solidFill>
                  <a:srgbClr val="FF0000"/>
                </a:solidFill>
              </a:rPr>
              <a:t> (Contingency)	 </a:t>
            </a:r>
            <a:r>
              <a:rPr lang="en-US" dirty="0" smtClean="0">
                <a:solidFill>
                  <a:srgbClr val="0000FF"/>
                </a:solidFill>
              </a:rPr>
              <a:t>EXTRA</a:t>
            </a:r>
          </a:p>
          <a:p>
            <a:pPr marL="285750" indent="-285750">
              <a:buFont typeface="Arial" panose="020B0604020202020204" pitchFamily="34" charset="0"/>
              <a:buChar char="•"/>
            </a:pPr>
            <a:r>
              <a:rPr lang="en-US" b="1" dirty="0">
                <a:solidFill>
                  <a:srgbClr val="FF0000"/>
                </a:solidFill>
              </a:rPr>
              <a:t>s</a:t>
            </a:r>
            <a:r>
              <a:rPr lang="en-US" b="1" dirty="0" smtClean="0">
                <a:solidFill>
                  <a:srgbClr val="FF0000"/>
                </a:solidFill>
              </a:rPr>
              <a:t>ince</a:t>
            </a:r>
            <a:r>
              <a:rPr lang="en-US" dirty="0" smtClean="0">
                <a:solidFill>
                  <a:srgbClr val="FF0000"/>
                </a:solidFill>
              </a:rPr>
              <a:t> (Contingency)</a:t>
            </a:r>
          </a:p>
          <a:p>
            <a:pPr marL="285750" indent="-285750">
              <a:buFont typeface="Arial" panose="020B0604020202020204" pitchFamily="34" charset="0"/>
              <a:buChar char="•"/>
            </a:pPr>
            <a:r>
              <a:rPr lang="en-US" b="1" dirty="0">
                <a:solidFill>
                  <a:srgbClr val="FF0000"/>
                </a:solidFill>
              </a:rPr>
              <a:t>b</a:t>
            </a:r>
            <a:r>
              <a:rPr lang="en-US" b="1" dirty="0" smtClean="0">
                <a:solidFill>
                  <a:srgbClr val="FF0000"/>
                </a:solidFill>
              </a:rPr>
              <a:t>ut</a:t>
            </a:r>
            <a:r>
              <a:rPr lang="en-US" dirty="0" smtClean="0">
                <a:solidFill>
                  <a:srgbClr val="FF0000"/>
                </a:solidFill>
              </a:rPr>
              <a:t> (Comparison)</a:t>
            </a:r>
          </a:p>
        </p:txBody>
      </p:sp>
    </p:spTree>
    <p:extLst>
      <p:ext uri="{BB962C8B-B14F-4D97-AF65-F5344CB8AC3E}">
        <p14:creationId xmlns:p14="http://schemas.microsoft.com/office/powerpoint/2010/main" val="106856297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15662" cy="1143000"/>
          </a:xfrm>
        </p:spPr>
        <p:txBody>
          <a:bodyPr>
            <a:normAutofit/>
          </a:bodyPr>
          <a:lstStyle/>
          <a:p>
            <a:r>
              <a:rPr lang="en-US" dirty="0" smtClean="0"/>
              <a:t> A PDTB-Styled Discourse </a:t>
            </a:r>
            <a:r>
              <a:rPr lang="en-US" dirty="0"/>
              <a:t>Parser</a:t>
            </a:r>
          </a:p>
        </p:txBody>
      </p:sp>
      <p:sp>
        <p:nvSpPr>
          <p:cNvPr id="3" name="Content Placeholder 2"/>
          <p:cNvSpPr>
            <a:spLocks noGrp="1"/>
          </p:cNvSpPr>
          <p:nvPr>
            <p:ph idx="1"/>
          </p:nvPr>
        </p:nvSpPr>
        <p:spPr>
          <a:xfrm>
            <a:off x="1" y="1600200"/>
            <a:ext cx="9143999" cy="4525963"/>
          </a:xfrm>
        </p:spPr>
        <p:txBody>
          <a:bodyPr>
            <a:normAutofit/>
          </a:bodyPr>
          <a:lstStyle/>
          <a:p>
            <a:r>
              <a:rPr lang="en-US" dirty="0">
                <a:hlinkClick r:id="rId2"/>
              </a:rPr>
              <a:t>http://wing.comp.nus.edu.sg/~linzihen/parser</a:t>
            </a:r>
            <a:r>
              <a:rPr lang="en-US" dirty="0" smtClean="0">
                <a:hlinkClick r:id="rId2"/>
              </a:rPr>
              <a:t>/</a:t>
            </a:r>
            <a:endParaRPr lang="en-US" dirty="0" smtClean="0"/>
          </a:p>
          <a:p>
            <a:endParaRPr lang="en-US" dirty="0" smtClean="0"/>
          </a:p>
          <a:p>
            <a:r>
              <a:rPr lang="en-US" dirty="0" smtClean="0"/>
              <a:t>Sequential </a:t>
            </a:r>
            <a:r>
              <a:rPr lang="en-US" dirty="0"/>
              <a:t>pipeline </a:t>
            </a:r>
            <a:r>
              <a:rPr lang="en-US" dirty="0" smtClean="0"/>
              <a:t>includes </a:t>
            </a:r>
            <a:r>
              <a:rPr lang="en-US" dirty="0"/>
              <a:t>a connective classifier, argument labeler, explicit classifier, non-explicit classifier, and attribution span </a:t>
            </a:r>
            <a:r>
              <a:rPr lang="en-US" dirty="0" smtClean="0"/>
              <a:t>labeler</a:t>
            </a:r>
            <a:r>
              <a:rPr lang="en-US" dirty="0"/>
              <a:t> </a:t>
            </a:r>
            <a:r>
              <a:rPr lang="en-US" dirty="0" smtClean="0"/>
              <a:t>[Lin et al., 2014]</a:t>
            </a:r>
            <a:endParaRPr lang="en-US" dirty="0"/>
          </a:p>
        </p:txBody>
      </p:sp>
    </p:spTree>
    <p:extLst>
      <p:ext uri="{BB962C8B-B14F-4D97-AF65-F5344CB8AC3E}">
        <p14:creationId xmlns:p14="http://schemas.microsoft.com/office/powerpoint/2010/main" val="113005404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17" y="0"/>
            <a:ext cx="9050783" cy="850700"/>
          </a:xfrm>
        </p:spPr>
        <p:txBody>
          <a:bodyPr>
            <a:normAutofit/>
          </a:bodyPr>
          <a:lstStyle/>
          <a:p>
            <a:r>
              <a:rPr lang="en-US" dirty="0" smtClean="0"/>
              <a:t>Human vs. </a:t>
            </a:r>
            <a:r>
              <a:rPr lang="en-US" dirty="0" smtClean="0">
                <a:solidFill>
                  <a:srgbClr val="0000FF"/>
                </a:solidFill>
              </a:rPr>
              <a:t>PDTB Parser</a:t>
            </a:r>
            <a:endParaRPr lang="en-US" dirty="0"/>
          </a:p>
        </p:txBody>
      </p:sp>
      <p:sp>
        <p:nvSpPr>
          <p:cNvPr id="3" name="Content Placeholder 2"/>
          <p:cNvSpPr>
            <a:spLocks noGrp="1"/>
          </p:cNvSpPr>
          <p:nvPr>
            <p:ph idx="1"/>
          </p:nvPr>
        </p:nvSpPr>
        <p:spPr>
          <a:xfrm>
            <a:off x="0" y="961778"/>
            <a:ext cx="9144000" cy="5896222"/>
          </a:xfrm>
        </p:spPr>
        <p:txBody>
          <a:bodyPr>
            <a:noAutofit/>
          </a:bodyPr>
          <a:lstStyle/>
          <a:p>
            <a:pPr marL="0" indent="0">
              <a:buNone/>
            </a:pPr>
            <a:r>
              <a:rPr lang="en-US" sz="2000" u="sng" dirty="0" smtClean="0">
                <a:solidFill>
                  <a:srgbClr val="FF0000"/>
                </a:solidFill>
              </a:rPr>
              <a:t>connective</a:t>
            </a:r>
            <a:r>
              <a:rPr lang="en-US" sz="2000" i="1" dirty="0" smtClean="0">
                <a:solidFill>
                  <a:srgbClr val="FF0000"/>
                </a:solidFill>
              </a:rPr>
              <a:t>, Arg1</a:t>
            </a:r>
            <a:r>
              <a:rPr lang="en-US" sz="2000" dirty="0" smtClean="0">
                <a:solidFill>
                  <a:srgbClr val="FF0000"/>
                </a:solidFill>
              </a:rPr>
              <a:t>, </a:t>
            </a:r>
            <a:r>
              <a:rPr lang="en-US" sz="2000" b="1" dirty="0" smtClean="0">
                <a:solidFill>
                  <a:srgbClr val="FF0000"/>
                </a:solidFill>
              </a:rPr>
              <a:t>Arg2</a:t>
            </a:r>
          </a:p>
          <a:p>
            <a:pPr marL="0" indent="0">
              <a:buNone/>
            </a:pPr>
            <a:endParaRPr lang="en-US" sz="2000" b="1" dirty="0">
              <a:solidFill>
                <a:srgbClr val="FF0000"/>
              </a:solidFill>
            </a:endParaRPr>
          </a:p>
          <a:p>
            <a:pPr marL="0" indent="0">
              <a:buNone/>
            </a:pPr>
            <a:r>
              <a:rPr lang="en-US" sz="1800" dirty="0" smtClean="0"/>
              <a:t>3h.</a:t>
            </a:r>
            <a:r>
              <a:rPr lang="en-US" sz="1800" i="1" dirty="0" smtClean="0"/>
              <a:t> It was a far safer deal for lenders </a:t>
            </a:r>
            <a:r>
              <a:rPr lang="en-US" sz="1800" u="sng" dirty="0" smtClean="0"/>
              <a:t>since</a:t>
            </a:r>
            <a:r>
              <a:rPr lang="en-US" sz="1800" dirty="0" smtClean="0"/>
              <a:t> </a:t>
            </a:r>
            <a:r>
              <a:rPr lang="en-US" sz="1800" b="1" dirty="0" smtClean="0"/>
              <a:t>NWA had a healthier cash flow and more collateral on hand. </a:t>
            </a:r>
            <a:r>
              <a:rPr lang="en-US" sz="1800" dirty="0" smtClean="0"/>
              <a:t>(causal)</a:t>
            </a:r>
          </a:p>
          <a:p>
            <a:pPr marL="0" indent="0">
              <a:buNone/>
            </a:pPr>
            <a:r>
              <a:rPr lang="en-US" sz="1800" dirty="0" smtClean="0">
                <a:solidFill>
                  <a:srgbClr val="0000FF"/>
                </a:solidFill>
              </a:rPr>
              <a:t>3d. It </a:t>
            </a:r>
            <a:r>
              <a:rPr lang="en-US" sz="1800" dirty="0">
                <a:solidFill>
                  <a:srgbClr val="0000FF"/>
                </a:solidFill>
              </a:rPr>
              <a:t>was </a:t>
            </a:r>
            <a:r>
              <a:rPr lang="en-US" sz="1800" i="1" dirty="0">
                <a:solidFill>
                  <a:srgbClr val="0000FF"/>
                </a:solidFill>
              </a:rPr>
              <a:t>a far safer deal for lenders </a:t>
            </a:r>
            <a:r>
              <a:rPr lang="en-US" sz="1800" u="sng" dirty="0">
                <a:solidFill>
                  <a:srgbClr val="0000FF"/>
                </a:solidFill>
              </a:rPr>
              <a:t>since</a:t>
            </a:r>
            <a:r>
              <a:rPr lang="en-US" sz="1800" dirty="0">
                <a:solidFill>
                  <a:srgbClr val="0000FF"/>
                </a:solidFill>
              </a:rPr>
              <a:t> </a:t>
            </a:r>
            <a:r>
              <a:rPr lang="en-US" sz="1800" b="1" dirty="0">
                <a:solidFill>
                  <a:srgbClr val="0000FF"/>
                </a:solidFill>
              </a:rPr>
              <a:t>NWA had a healthier cash flow and more collateral on hand. </a:t>
            </a:r>
            <a:r>
              <a:rPr lang="en-US" sz="1800" dirty="0" smtClean="0">
                <a:solidFill>
                  <a:srgbClr val="0000FF"/>
                </a:solidFill>
              </a:rPr>
              <a:t>(asynchronous/temporal)     </a:t>
            </a:r>
            <a:r>
              <a:rPr lang="en-US" sz="1800" dirty="0" err="1" smtClean="0">
                <a:solidFill>
                  <a:srgbClr val="FF0000"/>
                </a:solidFill>
              </a:rPr>
              <a:t>arg</a:t>
            </a:r>
            <a:r>
              <a:rPr lang="en-US" sz="1800" dirty="0" smtClean="0">
                <a:solidFill>
                  <a:srgbClr val="FF0000"/>
                </a:solidFill>
              </a:rPr>
              <a:t> 1 span and connective sense are wrong</a:t>
            </a:r>
          </a:p>
          <a:p>
            <a:pPr marL="0" indent="0">
              <a:buNone/>
            </a:pPr>
            <a:endParaRPr lang="en-US" sz="1800" dirty="0" smtClean="0">
              <a:solidFill>
                <a:srgbClr val="FF0000"/>
              </a:solidFill>
            </a:endParaRPr>
          </a:p>
          <a:p>
            <a:pPr marL="0" indent="0">
              <a:buNone/>
            </a:pPr>
            <a:r>
              <a:rPr lang="en-US" sz="1800" dirty="0" smtClean="0"/>
              <a:t>4h</a:t>
            </a:r>
            <a:r>
              <a:rPr lang="en-US" sz="1800" i="1" dirty="0" smtClean="0"/>
              <a:t>. Domestic car sales have plunged 19% </a:t>
            </a:r>
            <a:r>
              <a:rPr lang="en-US" sz="1800" u="sng" dirty="0" smtClean="0"/>
              <a:t>since</a:t>
            </a:r>
            <a:r>
              <a:rPr lang="en-US" sz="1800" dirty="0" smtClean="0"/>
              <a:t> </a:t>
            </a:r>
            <a:r>
              <a:rPr lang="en-US" sz="1800" b="1" dirty="0" smtClean="0"/>
              <a:t>the Big Three ended many of their programs Sept. 30. </a:t>
            </a:r>
            <a:r>
              <a:rPr lang="en-US" sz="1800" dirty="0" smtClean="0"/>
              <a:t>(causal and temporal)</a:t>
            </a:r>
            <a:r>
              <a:rPr lang="en-US" sz="1800" i="1" dirty="0"/>
              <a:t> </a:t>
            </a:r>
            <a:endParaRPr lang="en-US" sz="1800" i="1" dirty="0" smtClean="0"/>
          </a:p>
          <a:p>
            <a:pPr marL="0" indent="0">
              <a:buNone/>
            </a:pPr>
            <a:r>
              <a:rPr lang="en-US" sz="1800" dirty="0" smtClean="0">
                <a:solidFill>
                  <a:srgbClr val="0000FF"/>
                </a:solidFill>
              </a:rPr>
              <a:t>4d.</a:t>
            </a:r>
            <a:r>
              <a:rPr lang="en-US" sz="1800" i="1" dirty="0" smtClean="0">
                <a:solidFill>
                  <a:srgbClr val="0000FF"/>
                </a:solidFill>
              </a:rPr>
              <a:t> Domestic </a:t>
            </a:r>
            <a:r>
              <a:rPr lang="en-US" sz="1800" i="1" dirty="0">
                <a:solidFill>
                  <a:srgbClr val="0000FF"/>
                </a:solidFill>
              </a:rPr>
              <a:t>car sales have plunged 19% </a:t>
            </a:r>
            <a:r>
              <a:rPr lang="en-US" sz="1800" u="sng" dirty="0">
                <a:solidFill>
                  <a:srgbClr val="0000FF"/>
                </a:solidFill>
              </a:rPr>
              <a:t>since</a:t>
            </a:r>
            <a:r>
              <a:rPr lang="en-US" sz="1800" dirty="0">
                <a:solidFill>
                  <a:srgbClr val="0000FF"/>
                </a:solidFill>
              </a:rPr>
              <a:t> </a:t>
            </a:r>
            <a:r>
              <a:rPr lang="en-US" sz="1800" b="1" dirty="0">
                <a:solidFill>
                  <a:srgbClr val="0000FF"/>
                </a:solidFill>
              </a:rPr>
              <a:t>the Big Three ended many of their programs Sept. 30. </a:t>
            </a:r>
            <a:r>
              <a:rPr lang="en-US" sz="1800" dirty="0" smtClean="0">
                <a:solidFill>
                  <a:srgbClr val="0000FF"/>
                </a:solidFill>
              </a:rPr>
              <a:t>(asynchronous/temporal</a:t>
            </a:r>
            <a:r>
              <a:rPr lang="en-US" sz="1800" dirty="0">
                <a:solidFill>
                  <a:srgbClr val="0000FF"/>
                </a:solidFill>
              </a:rPr>
              <a:t>)</a:t>
            </a:r>
            <a:r>
              <a:rPr lang="en-US" sz="1800" i="1" dirty="0">
                <a:solidFill>
                  <a:srgbClr val="0000FF"/>
                </a:solidFill>
              </a:rPr>
              <a:t> </a:t>
            </a:r>
            <a:r>
              <a:rPr lang="en-US" sz="1800" i="1" dirty="0" smtClean="0">
                <a:solidFill>
                  <a:srgbClr val="0000FF"/>
                </a:solidFill>
              </a:rPr>
              <a:t>    </a:t>
            </a:r>
            <a:r>
              <a:rPr lang="en-US" sz="1800" dirty="0" smtClean="0">
                <a:solidFill>
                  <a:srgbClr val="FF0000"/>
                </a:solidFill>
              </a:rPr>
              <a:t>missing connective sense</a:t>
            </a:r>
            <a:endParaRPr lang="en-US" sz="1800" dirty="0">
              <a:solidFill>
                <a:srgbClr val="FF0000"/>
              </a:solidFill>
            </a:endParaRPr>
          </a:p>
          <a:p>
            <a:pPr>
              <a:buFont typeface="+mj-lt"/>
              <a:buAutoNum type="arabicPeriod"/>
            </a:pPr>
            <a:endParaRPr lang="en-US" sz="1800" i="1" dirty="0" smtClean="0"/>
          </a:p>
          <a:p>
            <a:pPr>
              <a:buFont typeface="+mj-lt"/>
              <a:buAutoNum type="arabicPeriod"/>
            </a:pPr>
            <a:endParaRPr lang="en-US" sz="2000" dirty="0"/>
          </a:p>
        </p:txBody>
      </p:sp>
    </p:spTree>
    <p:extLst>
      <p:ext uri="{BB962C8B-B14F-4D97-AF65-F5344CB8AC3E}">
        <p14:creationId xmlns:p14="http://schemas.microsoft.com/office/powerpoint/2010/main" val="2308434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41" y="274638"/>
            <a:ext cx="9024359" cy="1143000"/>
          </a:xfrm>
        </p:spPr>
        <p:txBody>
          <a:bodyPr>
            <a:noAutofit/>
          </a:bodyPr>
          <a:lstStyle/>
          <a:p>
            <a:r>
              <a:rPr lang="en-US" dirty="0" smtClean="0"/>
              <a:t>A RST-Style Discourse Parser</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2800" dirty="0">
                <a:hlinkClick r:id="rId2"/>
              </a:rPr>
              <a:t>http://www.cs.toronto.edu/~</a:t>
            </a:r>
            <a:r>
              <a:rPr lang="en-US" sz="2800" dirty="0" smtClean="0">
                <a:hlinkClick r:id="rId2"/>
              </a:rPr>
              <a:t>weifeng/software.html</a:t>
            </a:r>
            <a:endParaRPr lang="en-US" sz="2800" dirty="0" smtClean="0"/>
          </a:p>
          <a:p>
            <a:endParaRPr lang="en-US" sz="2800" dirty="0" smtClean="0"/>
          </a:p>
          <a:p>
            <a:r>
              <a:rPr lang="en-US" sz="2800" dirty="0" smtClean="0"/>
              <a:t>[Feng and </a:t>
            </a:r>
            <a:r>
              <a:rPr lang="en-US" sz="2800" dirty="0" err="1" smtClean="0"/>
              <a:t>Hirst</a:t>
            </a:r>
            <a:r>
              <a:rPr lang="en-US" sz="2800" dirty="0" smtClean="0"/>
              <a:t>, 2012]</a:t>
            </a:r>
            <a:endParaRPr lang="en-US" sz="2800" dirty="0"/>
          </a:p>
        </p:txBody>
      </p:sp>
    </p:spTree>
    <p:extLst>
      <p:ext uri="{BB962C8B-B14F-4D97-AF65-F5344CB8AC3E}">
        <p14:creationId xmlns:p14="http://schemas.microsoft.com/office/powerpoint/2010/main" val="243698019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148908"/>
            <a:ext cx="9143999" cy="914082"/>
          </a:xfrm>
        </p:spPr>
        <p:txBody>
          <a:bodyPr>
            <a:normAutofit/>
          </a:bodyPr>
          <a:lstStyle/>
          <a:p>
            <a:r>
              <a:rPr lang="en-US" dirty="0" smtClean="0"/>
              <a:t>Human vs. Computer RST Analysis</a:t>
            </a:r>
            <a:endParaRPr lang="en-US" sz="40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26" y="925719"/>
            <a:ext cx="9094306" cy="311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0416" y="3915906"/>
            <a:ext cx="8718116" cy="2554545"/>
          </a:xfrm>
          <a:prstGeom prst="rect">
            <a:avLst/>
          </a:prstGeom>
          <a:noFill/>
        </p:spPr>
        <p:txBody>
          <a:bodyPr wrap="square" rtlCol="0">
            <a:spAutoFit/>
          </a:bodyPr>
          <a:lstStyle/>
          <a:p>
            <a:r>
              <a:rPr lang="en-US" sz="2000" dirty="0" smtClean="0"/>
              <a:t>Computer postulates 5 rather than 4 elementary discourse units, due to:</a:t>
            </a:r>
          </a:p>
          <a:p>
            <a:pPr marL="342900" indent="-342900">
              <a:buFont typeface="Arial" panose="020B0604020202020204" pitchFamily="34" charset="0"/>
              <a:buChar char="•"/>
            </a:pPr>
            <a:r>
              <a:rPr lang="en-US" sz="2000" i="1" dirty="0" smtClean="0"/>
              <a:t>In principle</a:t>
            </a:r>
          </a:p>
          <a:p>
            <a:pPr marL="342900" indent="-342900">
              <a:buFont typeface="Arial" panose="020B0604020202020204" pitchFamily="34" charset="0"/>
              <a:buChar char="•"/>
            </a:pPr>
            <a:r>
              <a:rPr lang="en-US" sz="2000" i="1" dirty="0" smtClean="0"/>
              <a:t>it </a:t>
            </a:r>
            <a:r>
              <a:rPr lang="en-US" sz="2000" i="1" dirty="0"/>
              <a:t>is possible to clean it </a:t>
            </a:r>
            <a:r>
              <a:rPr lang="en-US" sz="2000" i="1" dirty="0" smtClean="0"/>
              <a:t>up, </a:t>
            </a:r>
          </a:p>
          <a:p>
            <a:endParaRPr lang="en-US" sz="2000" dirty="0" smtClean="0"/>
          </a:p>
          <a:p>
            <a:r>
              <a:rPr lang="en-US" sz="2000" dirty="0" smtClean="0"/>
              <a:t>Differences in relation identification too:</a:t>
            </a:r>
            <a:endParaRPr lang="en-US" sz="2000" dirty="0"/>
          </a:p>
          <a:p>
            <a:pPr marL="285750" indent="-285750">
              <a:buFont typeface="Arial" panose="020B0604020202020204" pitchFamily="34" charset="0"/>
              <a:buChar char="•"/>
            </a:pPr>
            <a:r>
              <a:rPr lang="en-US" sz="2000" dirty="0" smtClean="0">
                <a:solidFill>
                  <a:srgbClr val="FF0000"/>
                </a:solidFill>
              </a:rPr>
              <a:t>Explanation (includes Evidence)</a:t>
            </a:r>
            <a:r>
              <a:rPr lang="en-US" sz="2000" dirty="0" smtClean="0"/>
              <a:t>, rather than first </a:t>
            </a:r>
            <a:r>
              <a:rPr lang="en-US" sz="2000" dirty="0" smtClean="0">
                <a:solidFill>
                  <a:srgbClr val="FF0000"/>
                </a:solidFill>
              </a:rPr>
              <a:t>Evidence</a:t>
            </a:r>
          </a:p>
          <a:p>
            <a:pPr marL="285750" indent="-285750">
              <a:buFont typeface="Arial" panose="020B0604020202020204" pitchFamily="34" charset="0"/>
              <a:buChar char="•"/>
            </a:pPr>
            <a:r>
              <a:rPr lang="en-US" sz="2000" dirty="0" smtClean="0">
                <a:solidFill>
                  <a:srgbClr val="FF0000"/>
                </a:solidFill>
              </a:rPr>
              <a:t>Elaboration, </a:t>
            </a:r>
            <a:r>
              <a:rPr lang="en-US" sz="2000" dirty="0" smtClean="0"/>
              <a:t>rather than second </a:t>
            </a:r>
            <a:r>
              <a:rPr lang="en-US" sz="2000" dirty="0" smtClean="0">
                <a:solidFill>
                  <a:srgbClr val="FF0000"/>
                </a:solidFill>
              </a:rPr>
              <a:t>Evidence </a:t>
            </a:r>
            <a:r>
              <a:rPr lang="en-US" sz="2000" dirty="0" smtClean="0"/>
              <a:t>(and nucleus span is bigger)</a:t>
            </a:r>
          </a:p>
          <a:p>
            <a:pPr marL="285750" indent="-285750">
              <a:buFont typeface="Arial" panose="020B0604020202020204" pitchFamily="34" charset="0"/>
              <a:buChar char="•"/>
            </a:pPr>
            <a:r>
              <a:rPr lang="en-US" sz="2000" dirty="0" smtClean="0">
                <a:solidFill>
                  <a:srgbClr val="FF0000"/>
                </a:solidFill>
              </a:rPr>
              <a:t>Contrast</a:t>
            </a:r>
            <a:r>
              <a:rPr lang="en-US" sz="2000" dirty="0" smtClean="0"/>
              <a:t> rather than </a:t>
            </a:r>
            <a:r>
              <a:rPr lang="en-US" sz="2000" dirty="0" smtClean="0">
                <a:solidFill>
                  <a:srgbClr val="FF0000"/>
                </a:solidFill>
              </a:rPr>
              <a:t>Antithesis</a:t>
            </a:r>
            <a:endParaRPr lang="en-US" dirty="0">
              <a:solidFill>
                <a:srgbClr val="FF0000"/>
              </a:solidFill>
            </a:endParaRPr>
          </a:p>
        </p:txBody>
      </p:sp>
    </p:spTree>
    <p:extLst>
      <p:ext uri="{BB962C8B-B14F-4D97-AF65-F5344CB8AC3E}">
        <p14:creationId xmlns:p14="http://schemas.microsoft.com/office/powerpoint/2010/main" val="250854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92" y="274638"/>
            <a:ext cx="8709949" cy="1143000"/>
          </a:xfrm>
        </p:spPr>
        <p:txBody>
          <a:bodyPr>
            <a:normAutofit fontScale="90000"/>
          </a:bodyPr>
          <a:lstStyle/>
          <a:p>
            <a:r>
              <a:rPr lang="en-US" dirty="0" smtClean="0"/>
              <a:t>Argument Mining Subtasks:  </a:t>
            </a:r>
            <a:br>
              <a:rPr lang="en-US" dirty="0" smtClean="0"/>
            </a:br>
            <a:r>
              <a:rPr lang="en-US" dirty="0" smtClean="0"/>
              <a:t>Framing and Prior Work</a:t>
            </a:r>
            <a:endParaRPr lang="en-US" dirty="0"/>
          </a:p>
        </p:txBody>
      </p:sp>
      <p:sp>
        <p:nvSpPr>
          <p:cNvPr id="3" name="Content Placeholder 2"/>
          <p:cNvSpPr>
            <a:spLocks noGrp="1"/>
          </p:cNvSpPr>
          <p:nvPr>
            <p:ph idx="1"/>
          </p:nvPr>
        </p:nvSpPr>
        <p:spPr>
          <a:xfrm>
            <a:off x="457200" y="1727522"/>
            <a:ext cx="8229600" cy="4525963"/>
          </a:xfrm>
        </p:spPr>
        <p:txBody>
          <a:bodyPr/>
          <a:lstStyle/>
          <a:p>
            <a:pPr marL="514350" indent="-514350">
              <a:buFont typeface="+mj-lt"/>
              <a:buAutoNum type="alphaUcPeriod"/>
            </a:pPr>
            <a:r>
              <a:rPr lang="en-US" dirty="0" smtClean="0"/>
              <a:t>A general discourse perspective </a:t>
            </a:r>
          </a:p>
          <a:p>
            <a:pPr marL="514350" indent="-514350">
              <a:buFont typeface="+mj-lt"/>
              <a:buAutoNum type="alphaUcPeriod"/>
            </a:pPr>
            <a:endParaRPr lang="en-US" dirty="0"/>
          </a:p>
          <a:p>
            <a:pPr marL="514350" indent="-514350">
              <a:buFont typeface="+mj-lt"/>
              <a:buAutoNum type="alphaUcPeriod"/>
            </a:pPr>
            <a:r>
              <a:rPr lang="en-US" dirty="0" smtClean="0"/>
              <a:t>Argument mining proper</a:t>
            </a:r>
            <a:endParaRPr lang="en-US" dirty="0"/>
          </a:p>
        </p:txBody>
      </p:sp>
    </p:spTree>
    <p:extLst>
      <p:ext uri="{BB962C8B-B14F-4D97-AF65-F5344CB8AC3E}">
        <p14:creationId xmlns:p14="http://schemas.microsoft.com/office/powerpoint/2010/main" val="207978860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148908"/>
            <a:ext cx="9143999" cy="914082"/>
          </a:xfrm>
        </p:spPr>
        <p:txBody>
          <a:bodyPr>
            <a:normAutofit/>
          </a:bodyPr>
          <a:lstStyle/>
          <a:p>
            <a:r>
              <a:rPr lang="en-US" sz="3600" dirty="0" smtClean="0"/>
              <a:t>Human RST vs. Discourse Connectives Tagger</a:t>
            </a:r>
            <a:endParaRPr lang="en-US" sz="32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26" y="925719"/>
            <a:ext cx="9094306" cy="311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0896" y="4093678"/>
            <a:ext cx="8272272" cy="923330"/>
          </a:xfrm>
          <a:prstGeom prst="rect">
            <a:avLst/>
          </a:prstGeom>
        </p:spPr>
        <p:txBody>
          <a:bodyPr wrap="square">
            <a:spAutoFit/>
          </a:bodyPr>
          <a:lstStyle/>
          <a:p>
            <a:r>
              <a:rPr lang="en-US" dirty="0" smtClean="0"/>
              <a:t>We </a:t>
            </a:r>
            <a:r>
              <a:rPr lang="en-US" dirty="0"/>
              <a:t>should tear the building down, </a:t>
            </a:r>
            <a:r>
              <a:rPr lang="en-US" dirty="0">
                <a:solidFill>
                  <a:srgbClr val="FF0000"/>
                </a:solidFill>
              </a:rPr>
              <a:t>because  (contingency) </a:t>
            </a:r>
            <a:r>
              <a:rPr lang="en-US" dirty="0"/>
              <a:t>it is full of asbestos.  In principle it is possible to clean it up, </a:t>
            </a:r>
            <a:r>
              <a:rPr lang="en-US" dirty="0">
                <a:solidFill>
                  <a:srgbClr val="FF0000"/>
                </a:solidFill>
              </a:rPr>
              <a:t>but (comparison) </a:t>
            </a:r>
            <a:r>
              <a:rPr lang="en-US" dirty="0"/>
              <a:t>according to the mayor that would be forbiddingly expensive.</a:t>
            </a:r>
          </a:p>
        </p:txBody>
      </p:sp>
    </p:spTree>
    <p:extLst>
      <p:ext uri="{BB962C8B-B14F-4D97-AF65-F5344CB8AC3E}">
        <p14:creationId xmlns:p14="http://schemas.microsoft.com/office/powerpoint/2010/main" val="425834304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148908"/>
            <a:ext cx="9143999" cy="914082"/>
          </a:xfrm>
        </p:spPr>
        <p:txBody>
          <a:bodyPr>
            <a:normAutofit/>
          </a:bodyPr>
          <a:lstStyle/>
          <a:p>
            <a:r>
              <a:rPr lang="en-US" dirty="0" smtClean="0"/>
              <a:t>Human RST vs. PDTB Parser</a:t>
            </a:r>
            <a:endParaRPr lang="en-US" sz="40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26" y="925719"/>
            <a:ext cx="9094306" cy="311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303776"/>
            <a:ext cx="8631936" cy="1938992"/>
          </a:xfrm>
          <a:prstGeom prst="rect">
            <a:avLst/>
          </a:prstGeom>
        </p:spPr>
        <p:txBody>
          <a:bodyPr wrap="square">
            <a:spAutoFit/>
          </a:bodyPr>
          <a:lstStyle/>
          <a:p>
            <a:pPr marL="285750"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We should tear the building down</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because </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cause/contingency</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it is full of asbestos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We should tear the building down, because</a:t>
            </a:r>
            <a:r>
              <a:rPr lang="en-US" sz="2000" i="1" u="sng"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it is full of asbestos</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Implicit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cause/contingency</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 principle it is possible to clean it up, but  according to the mayor that would be forbiddingly expensive.</a:t>
            </a:r>
          </a:p>
        </p:txBody>
      </p:sp>
    </p:spTree>
    <p:extLst>
      <p:ext uri="{BB962C8B-B14F-4D97-AF65-F5344CB8AC3E}">
        <p14:creationId xmlns:p14="http://schemas.microsoft.com/office/powerpoint/2010/main" val="425834304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51636" cy="1143000"/>
          </a:xfrm>
        </p:spPr>
        <p:txBody>
          <a:bodyPr>
            <a:normAutofit/>
          </a:bodyPr>
          <a:lstStyle/>
          <a:p>
            <a:r>
              <a:rPr lang="en-US" dirty="0" smtClean="0"/>
              <a:t>Discourse Connectives vs. PDTB Parser</a:t>
            </a:r>
            <a:endParaRPr lang="en-US" dirty="0"/>
          </a:p>
        </p:txBody>
      </p:sp>
      <p:sp>
        <p:nvSpPr>
          <p:cNvPr id="3" name="Content Placeholder 2"/>
          <p:cNvSpPr>
            <a:spLocks noGrp="1"/>
          </p:cNvSpPr>
          <p:nvPr>
            <p:ph idx="1"/>
          </p:nvPr>
        </p:nvSpPr>
        <p:spPr>
          <a:xfrm>
            <a:off x="104931" y="1417638"/>
            <a:ext cx="9039069" cy="5440362"/>
          </a:xfrm>
        </p:spPr>
        <p:txBody>
          <a:bodyPr>
            <a:normAutofit/>
          </a:bodyPr>
          <a:lstStyle/>
          <a:p>
            <a:pPr marL="0" indent="0">
              <a:buNone/>
            </a:pPr>
            <a:r>
              <a:rPr lang="en-US" sz="2400" b="1" i="1" dirty="0" smtClean="0"/>
              <a:t>Discourse Connectives Tagger</a:t>
            </a:r>
          </a:p>
          <a:p>
            <a:r>
              <a:rPr lang="en-US" sz="2400" dirty="0" smtClean="0">
                <a:latin typeface="Times New Roman" panose="02020603050405020304" pitchFamily="18" charset="0"/>
                <a:cs typeface="Times New Roman" panose="02020603050405020304" pitchFamily="18" charset="0"/>
              </a:rPr>
              <a:t>We should tear the building down, </a:t>
            </a:r>
            <a:r>
              <a:rPr lang="en-US" sz="2400" u="sng" dirty="0" smtClean="0">
                <a:latin typeface="Times New Roman" panose="02020603050405020304" pitchFamily="18" charset="0"/>
                <a:cs typeface="Times New Roman" panose="02020603050405020304" pitchFamily="18" charset="0"/>
              </a:rPr>
              <a:t>because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contingency</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it is full of asbestos.  In principle it is possible to clean it up, </a:t>
            </a:r>
            <a:r>
              <a:rPr lang="en-US" sz="2400" u="sng" dirty="0" smtClean="0">
                <a:latin typeface="Times New Roman" panose="02020603050405020304" pitchFamily="18" charset="0"/>
                <a:cs typeface="Times New Roman" panose="02020603050405020304" pitchFamily="18" charset="0"/>
              </a:rPr>
              <a:t>but</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comparison</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according to the mayor that would be forbiddingly expensive.</a:t>
            </a:r>
          </a:p>
          <a:p>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i="1" dirty="0" smtClean="0"/>
              <a:t>PDTB Discourse Parser: </a:t>
            </a:r>
            <a:r>
              <a:rPr lang="en-US" sz="2400" u="sng" dirty="0" smtClean="0">
                <a:solidFill>
                  <a:srgbClr val="FF0000"/>
                </a:solidFill>
              </a:rPr>
              <a:t>connective</a:t>
            </a:r>
            <a:r>
              <a:rPr lang="en-US" sz="2400" i="1" dirty="0">
                <a:solidFill>
                  <a:srgbClr val="FF0000"/>
                </a:solidFill>
              </a:rPr>
              <a:t>, Arg1</a:t>
            </a:r>
            <a:r>
              <a:rPr lang="en-US" sz="2400" dirty="0">
                <a:solidFill>
                  <a:srgbClr val="FF0000"/>
                </a:solidFill>
              </a:rPr>
              <a:t>, </a:t>
            </a:r>
            <a:r>
              <a:rPr lang="en-US" sz="2400" b="1" dirty="0" smtClean="0">
                <a:solidFill>
                  <a:srgbClr val="FF0000"/>
                </a:solidFill>
              </a:rPr>
              <a:t>Arg2</a:t>
            </a:r>
            <a:endParaRPr lang="en-US" sz="2400" i="1" dirty="0"/>
          </a:p>
          <a:p>
            <a:r>
              <a:rPr lang="en-US" sz="2400" i="1" dirty="0">
                <a:latin typeface="Times New Roman" panose="02020603050405020304" pitchFamily="18" charset="0"/>
                <a:cs typeface="Times New Roman" panose="02020603050405020304" pitchFamily="18" charset="0"/>
              </a:rPr>
              <a:t>We should tear the building down</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cause/contingency</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it is full of asbestos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i="1" dirty="0" smtClean="0">
                <a:latin typeface="Times New Roman" panose="02020603050405020304" pitchFamily="18" charset="0"/>
                <a:cs typeface="Times New Roman" panose="02020603050405020304" pitchFamily="18" charset="0"/>
              </a:rPr>
              <a:t>We </a:t>
            </a:r>
            <a:r>
              <a:rPr lang="en-US" sz="2400" i="1" dirty="0">
                <a:latin typeface="Times New Roman" panose="02020603050405020304" pitchFamily="18" charset="0"/>
                <a:cs typeface="Times New Roman" panose="02020603050405020304" pitchFamily="18" charset="0"/>
              </a:rPr>
              <a:t>should tear the building down, </a:t>
            </a:r>
            <a:r>
              <a:rPr lang="en-US" sz="2400" i="1" dirty="0" smtClean="0">
                <a:latin typeface="Times New Roman" panose="02020603050405020304" pitchFamily="18" charset="0"/>
                <a:cs typeface="Times New Roman" panose="02020603050405020304" pitchFamily="18" charset="0"/>
              </a:rPr>
              <a:t>because</a:t>
            </a:r>
            <a:r>
              <a:rPr lang="en-US" sz="2400" i="1" u="sng"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it </a:t>
            </a:r>
            <a:r>
              <a:rPr lang="en-US" sz="2400" i="1" dirty="0">
                <a:latin typeface="Times New Roman" panose="02020603050405020304" pitchFamily="18" charset="0"/>
                <a:cs typeface="Times New Roman" panose="02020603050405020304" pitchFamily="18" charset="0"/>
              </a:rPr>
              <a:t>is full of asbestos</a:t>
            </a:r>
            <a:r>
              <a:rPr lang="en-US" sz="2400" dirty="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Implicit (</a:t>
            </a:r>
            <a:r>
              <a:rPr lang="en-US" sz="2400" dirty="0" smtClean="0">
                <a:solidFill>
                  <a:srgbClr val="FF0000"/>
                </a:solidFill>
                <a:latin typeface="Times New Roman" panose="02020603050405020304" pitchFamily="18" charset="0"/>
                <a:cs typeface="Times New Roman" panose="02020603050405020304" pitchFamily="18" charset="0"/>
              </a:rPr>
              <a:t>cause/contingency</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principle it is possible to clean it up, but  </a:t>
            </a:r>
            <a:r>
              <a:rPr lang="en-US" sz="2400" b="1" dirty="0" smtClean="0">
                <a:latin typeface="Times New Roman" panose="02020603050405020304" pitchFamily="18" charset="0"/>
                <a:cs typeface="Times New Roman" panose="02020603050405020304" pitchFamily="18" charset="0"/>
              </a:rPr>
              <a:t>according </a:t>
            </a:r>
            <a:r>
              <a:rPr lang="en-US" sz="2400" b="1" dirty="0">
                <a:latin typeface="Times New Roman" panose="02020603050405020304" pitchFamily="18" charset="0"/>
                <a:cs typeface="Times New Roman" panose="02020603050405020304" pitchFamily="18" charset="0"/>
              </a:rPr>
              <a:t>to the mayor that would be </a:t>
            </a:r>
            <a:r>
              <a:rPr lang="en-US" sz="2400" b="1" dirty="0" smtClean="0">
                <a:latin typeface="Times New Roman" panose="02020603050405020304" pitchFamily="18" charset="0"/>
                <a:cs typeface="Times New Roman" panose="02020603050405020304" pitchFamily="18" charset="0"/>
              </a:rPr>
              <a:t>forbiddingly expensive</a:t>
            </a:r>
            <a:r>
              <a:rPr lang="en-US" sz="2400" b="1"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smtClean="0"/>
          </a:p>
        </p:txBody>
      </p:sp>
    </p:spTree>
    <p:extLst>
      <p:ext uri="{BB962C8B-B14F-4D97-AF65-F5344CB8AC3E}">
        <p14:creationId xmlns:p14="http://schemas.microsoft.com/office/powerpoint/2010/main" val="6890678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dirty="0" smtClean="0"/>
              <a:t>Computational Discourse </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b="1" dirty="0" smtClean="0"/>
              <a:t>Evaluation</a:t>
            </a:r>
          </a:p>
          <a:p>
            <a:pPr lvl="2"/>
            <a:r>
              <a:rPr lang="en-US" b="1" dirty="0" smtClean="0"/>
              <a:t>Intrinsic versus Extrinsic</a:t>
            </a:r>
          </a:p>
          <a:p>
            <a:pPr lvl="2"/>
            <a:r>
              <a:rPr lang="en-US" b="1" dirty="0" smtClean="0"/>
              <a:t>Quantitative Metrics</a:t>
            </a:r>
          </a:p>
          <a:p>
            <a:r>
              <a:rPr lang="en-US" dirty="0" smtClean="0"/>
              <a:t>Educational Case Studies</a:t>
            </a:r>
          </a:p>
          <a:p>
            <a:pPr lvl="2"/>
            <a:r>
              <a:rPr lang="en-US" dirty="0"/>
              <a:t>Teaching Writing with Diagramming and Peer Review </a:t>
            </a:r>
            <a:endParaRPr lang="en-US" dirty="0" smtClean="0"/>
          </a:p>
          <a:p>
            <a:pPr lvl="2"/>
            <a:r>
              <a:rPr lang="en-US" dirty="0" smtClean="0"/>
              <a:t>Automated Writing Assessment</a:t>
            </a:r>
          </a:p>
          <a:p>
            <a:r>
              <a:rPr lang="en-US" dirty="0" smtClean="0"/>
              <a:t>Looking Forward</a:t>
            </a:r>
            <a:endParaRPr lang="en-US" dirty="0"/>
          </a:p>
        </p:txBody>
      </p:sp>
    </p:spTree>
    <p:extLst>
      <p:ext uri="{BB962C8B-B14F-4D97-AF65-F5344CB8AC3E}">
        <p14:creationId xmlns:p14="http://schemas.microsoft.com/office/powerpoint/2010/main" val="115668518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4"/>
          <p:cNvSpPr>
            <a:spLocks noGrp="1"/>
          </p:cNvSpPr>
          <p:nvPr>
            <p:ph type="ftr" sz="quarter" idx="11"/>
          </p:nvPr>
        </p:nvSpPr>
        <p:spPr>
          <a:xfrm>
            <a:off x="-1" y="6356350"/>
            <a:ext cx="9062977" cy="365125"/>
          </a:xfrm>
        </p:spPr>
        <p:txBody>
          <a:bodyPr/>
          <a:lstStyle/>
          <a:p>
            <a:pPr>
              <a:defRPr/>
            </a:pPr>
            <a:r>
              <a:rPr lang="en-US" dirty="0" smtClean="0"/>
              <a:t>        Speech and Language Processing - </a:t>
            </a:r>
            <a:r>
              <a:rPr lang="en-US" dirty="0" err="1" smtClean="0"/>
              <a:t>Jurafsky</a:t>
            </a:r>
            <a:r>
              <a:rPr lang="en-US" dirty="0" smtClean="0"/>
              <a:t> and Martin       </a:t>
            </a:r>
            <a:endParaRPr lang="en-US" sz="1400" dirty="0" smtClean="0"/>
          </a:p>
        </p:txBody>
      </p:sp>
      <p:sp>
        <p:nvSpPr>
          <p:cNvPr id="39940" name="Slide Number Placeholder 5"/>
          <p:cNvSpPr>
            <a:spLocks noGrp="1"/>
          </p:cNvSpPr>
          <p:nvPr>
            <p:ph type="sldNum" sz="quarter" idx="12"/>
          </p:nvPr>
        </p:nvSpPr>
        <p:spPr/>
        <p:txBody>
          <a:bodyPr/>
          <a:lstStyle>
            <a:lvl1pPr eaLnBrk="0" hangingPunct="0">
              <a:defRPr sz="1600">
                <a:solidFill>
                  <a:srgbClr val="009900"/>
                </a:solidFill>
                <a:latin typeface="Tahoma" panose="020B0604030504040204" pitchFamily="34" charset="0"/>
                <a:ea typeface="ＭＳ Ｐゴシック" panose="020B0600070205080204" pitchFamily="34" charset="-128"/>
              </a:defRPr>
            </a:lvl1pPr>
            <a:lvl2pPr marL="742950" indent="-285750" eaLnBrk="0" hangingPunct="0">
              <a:defRPr sz="1600">
                <a:solidFill>
                  <a:srgbClr val="009900"/>
                </a:solidFill>
                <a:latin typeface="Tahoma" panose="020B0604030504040204" pitchFamily="34" charset="0"/>
                <a:ea typeface="ＭＳ Ｐゴシック" panose="020B0600070205080204" pitchFamily="34" charset="-128"/>
              </a:defRPr>
            </a:lvl2pPr>
            <a:lvl3pPr marL="1143000" indent="-228600" eaLnBrk="0" hangingPunct="0">
              <a:defRPr sz="1600">
                <a:solidFill>
                  <a:srgbClr val="009900"/>
                </a:solidFill>
                <a:latin typeface="Tahoma" panose="020B0604030504040204" pitchFamily="34" charset="0"/>
                <a:ea typeface="ＭＳ Ｐゴシック" panose="020B0600070205080204" pitchFamily="34" charset="-128"/>
              </a:defRPr>
            </a:lvl3pPr>
            <a:lvl4pPr marL="1600200" indent="-228600" eaLnBrk="0" hangingPunct="0">
              <a:defRPr sz="1600">
                <a:solidFill>
                  <a:srgbClr val="009900"/>
                </a:solidFill>
                <a:latin typeface="Tahoma" panose="020B0604030504040204" pitchFamily="34" charset="0"/>
                <a:ea typeface="ＭＳ Ｐゴシック" panose="020B0600070205080204" pitchFamily="34" charset="-128"/>
              </a:defRPr>
            </a:lvl4pPr>
            <a:lvl5pPr marL="2057400" indent="-228600" eaLnBrk="0" hangingPunct="0">
              <a:defRPr sz="1600">
                <a:solidFill>
                  <a:srgbClr val="009900"/>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9pPr>
          </a:lstStyle>
          <a:p>
            <a:fld id="{4DA36657-0DF3-47B7-A8A2-DF182DE29418}" type="slidenum">
              <a:rPr lang="en-US" altLang="en-US" sz="1400">
                <a:solidFill>
                  <a:srgbClr val="590A0E"/>
                </a:solidFill>
                <a:latin typeface="Arial" panose="020B0604020202020204" pitchFamily="34" charset="0"/>
              </a:rPr>
              <a:pPr/>
              <a:t>84</a:t>
            </a:fld>
            <a:endParaRPr lang="en-US" altLang="en-US" sz="1400">
              <a:solidFill>
                <a:srgbClr val="590A0E"/>
              </a:solidFill>
              <a:latin typeface="Arial" panose="020B0604020202020204" pitchFamily="34" charset="0"/>
            </a:endParaRPr>
          </a:p>
        </p:txBody>
      </p:sp>
      <p:sp>
        <p:nvSpPr>
          <p:cNvPr id="41989" name="Rectangle 2"/>
          <p:cNvSpPr>
            <a:spLocks noGrp="1" noChangeArrowheads="1"/>
          </p:cNvSpPr>
          <p:nvPr>
            <p:ph type="title"/>
          </p:nvPr>
        </p:nvSpPr>
        <p:spPr>
          <a:xfrm>
            <a:off x="0" y="0"/>
            <a:ext cx="9144000" cy="1066800"/>
          </a:xfrm>
        </p:spPr>
        <p:txBody>
          <a:bodyPr/>
          <a:lstStyle/>
          <a:p>
            <a:r>
              <a:rPr lang="en-US" altLang="en-US" dirty="0" smtClean="0"/>
              <a:t>Evaluation</a:t>
            </a:r>
          </a:p>
        </p:txBody>
      </p:sp>
      <p:sp>
        <p:nvSpPr>
          <p:cNvPr id="41990" name="Rectangle 3"/>
          <p:cNvSpPr>
            <a:spLocks noGrp="1" noChangeArrowheads="1"/>
          </p:cNvSpPr>
          <p:nvPr>
            <p:ph type="body" idx="1"/>
          </p:nvPr>
        </p:nvSpPr>
        <p:spPr>
          <a:xfrm>
            <a:off x="685800" y="1143000"/>
            <a:ext cx="8001000" cy="4800600"/>
          </a:xfrm>
        </p:spPr>
        <p:txBody>
          <a:bodyPr>
            <a:normAutofit/>
          </a:bodyPr>
          <a:lstStyle/>
          <a:p>
            <a:pPr>
              <a:lnSpc>
                <a:spcPct val="90000"/>
              </a:lnSpc>
            </a:pPr>
            <a:r>
              <a:rPr lang="en-US" altLang="en-US" sz="2800" dirty="0" smtClean="0"/>
              <a:t>Standard data-driven method</a:t>
            </a:r>
          </a:p>
          <a:p>
            <a:pPr lvl="1">
              <a:lnSpc>
                <a:spcPct val="90000"/>
              </a:lnSpc>
            </a:pPr>
            <a:r>
              <a:rPr lang="en-US" altLang="en-US" sz="2400" dirty="0" smtClean="0"/>
              <a:t>Train model on a </a:t>
            </a:r>
            <a:r>
              <a:rPr lang="en-US" altLang="en-US" sz="2400" b="1" dirty="0" smtClean="0"/>
              <a:t>training set</a:t>
            </a:r>
            <a:endParaRPr lang="en-US" altLang="en-US" sz="2400" dirty="0" smtClean="0"/>
          </a:p>
          <a:p>
            <a:pPr lvl="1">
              <a:lnSpc>
                <a:spcPct val="90000"/>
              </a:lnSpc>
            </a:pPr>
            <a:r>
              <a:rPr lang="en-US" altLang="en-US" sz="2400" dirty="0" smtClean="0"/>
              <a:t>Look at the model’s performance on some new data</a:t>
            </a:r>
          </a:p>
          <a:p>
            <a:pPr marL="1143000" lvl="2">
              <a:lnSpc>
                <a:spcPct val="90000"/>
              </a:lnSpc>
            </a:pPr>
            <a:r>
              <a:rPr lang="en-US" altLang="en-US" sz="2000" dirty="0" smtClean="0"/>
              <a:t>This is exactly what happens in the real world; we want to know how our model performs on data we haven’t seen</a:t>
            </a:r>
          </a:p>
          <a:p>
            <a:pPr lvl="1">
              <a:lnSpc>
                <a:spcPct val="90000"/>
              </a:lnSpc>
            </a:pPr>
            <a:r>
              <a:rPr lang="en-US" altLang="en-US" sz="2400" dirty="0" smtClean="0"/>
              <a:t>So use a </a:t>
            </a:r>
            <a:r>
              <a:rPr lang="en-US" altLang="en-US" sz="2400" b="1" dirty="0" smtClean="0"/>
              <a:t>test set</a:t>
            </a:r>
            <a:r>
              <a:rPr lang="en-US" altLang="en-US" sz="2400" dirty="0" smtClean="0"/>
              <a:t>. A dataset which is different than our training set, but is drawn from the same source</a:t>
            </a:r>
          </a:p>
          <a:p>
            <a:pPr lvl="2">
              <a:lnSpc>
                <a:spcPct val="90000"/>
              </a:lnSpc>
            </a:pPr>
            <a:r>
              <a:rPr lang="en-US" altLang="en-US" sz="2000" b="1" dirty="0" smtClean="0"/>
              <a:t>Cross-validation</a:t>
            </a:r>
            <a:r>
              <a:rPr lang="en-US" altLang="en-US" sz="2000" dirty="0" smtClean="0"/>
              <a:t> when training + testing corpora are small</a:t>
            </a:r>
          </a:p>
          <a:p>
            <a:pPr lvl="1">
              <a:lnSpc>
                <a:spcPct val="90000"/>
              </a:lnSpc>
            </a:pPr>
            <a:r>
              <a:rPr lang="en-US" altLang="en-US" sz="2400" dirty="0" smtClean="0"/>
              <a:t>Then we need an </a:t>
            </a:r>
            <a:r>
              <a:rPr lang="en-US" altLang="en-US" sz="2400" b="1" dirty="0" smtClean="0"/>
              <a:t>evaluation metric</a:t>
            </a:r>
            <a:r>
              <a:rPr lang="en-US" altLang="en-US" sz="2400" dirty="0" smtClean="0"/>
              <a:t> to tell us how well our model is doing on the test set.</a:t>
            </a:r>
          </a:p>
        </p:txBody>
      </p:sp>
    </p:spTree>
    <p:extLst>
      <p:ext uri="{BB962C8B-B14F-4D97-AF65-F5344CB8AC3E}">
        <p14:creationId xmlns:p14="http://schemas.microsoft.com/office/powerpoint/2010/main" val="373282779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24" y="16943"/>
            <a:ext cx="8229600" cy="856440"/>
          </a:xfrm>
        </p:spPr>
        <p:txBody>
          <a:bodyPr>
            <a:normAutofit fontScale="90000"/>
          </a:bodyPr>
          <a:lstStyle/>
          <a:p>
            <a:r>
              <a:rPr lang="en-US" dirty="0" smtClean="0"/>
              <a:t>Quantifying Classification 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1973897"/>
              </p:ext>
            </p:extLst>
          </p:nvPr>
        </p:nvGraphicFramePr>
        <p:xfrm>
          <a:off x="1191349" y="1205347"/>
          <a:ext cx="6389859" cy="1116025"/>
        </p:xfrm>
        <a:graphic>
          <a:graphicData uri="http://schemas.openxmlformats.org/drawingml/2006/table">
            <a:tbl>
              <a:tblPr firstRow="1" bandRow="1">
                <a:tableStyleId>{5C22544A-7EE6-4342-B048-85BDC9FD1C3A}</a:tableStyleId>
              </a:tblPr>
              <a:tblGrid>
                <a:gridCol w="2129953"/>
                <a:gridCol w="2129953"/>
                <a:gridCol w="2129953"/>
              </a:tblGrid>
              <a:tr h="384505">
                <a:tc>
                  <a:txBody>
                    <a:bodyPr/>
                    <a:lstStyle/>
                    <a:p>
                      <a:endParaRPr lang="en-US" dirty="0"/>
                    </a:p>
                  </a:txBody>
                  <a:tcPr/>
                </a:tc>
                <a:tc>
                  <a:txBody>
                    <a:bodyPr/>
                    <a:lstStyle/>
                    <a:p>
                      <a:r>
                        <a:rPr lang="en-US" dirty="0" smtClean="0"/>
                        <a:t>Claim (actual)</a:t>
                      </a:r>
                      <a:endParaRPr lang="en-US" dirty="0"/>
                    </a:p>
                  </a:txBody>
                  <a:tcPr/>
                </a:tc>
                <a:tc>
                  <a:txBody>
                    <a:bodyPr/>
                    <a:lstStyle/>
                    <a:p>
                      <a:r>
                        <a:rPr lang="en-US" dirty="0" smtClean="0"/>
                        <a:t>Other (actual)</a:t>
                      </a:r>
                      <a:endParaRPr lang="en-US" dirty="0"/>
                    </a:p>
                  </a:txBody>
                  <a:tcPr/>
                </a:tc>
              </a:tr>
              <a:tr h="335606">
                <a:tc>
                  <a:txBody>
                    <a:bodyPr/>
                    <a:lstStyle/>
                    <a:p>
                      <a:r>
                        <a:rPr lang="en-US" dirty="0" smtClean="0"/>
                        <a:t>Claim</a:t>
                      </a:r>
                      <a:r>
                        <a:rPr lang="en-US" baseline="0" dirty="0" smtClean="0"/>
                        <a:t> </a:t>
                      </a:r>
                      <a:r>
                        <a:rPr lang="en-US" dirty="0" smtClean="0"/>
                        <a:t>(predicted)</a:t>
                      </a:r>
                      <a:endParaRPr lang="en-US" dirty="0"/>
                    </a:p>
                  </a:txBody>
                  <a:tcPr/>
                </a:tc>
                <a:tc>
                  <a:txBody>
                    <a:bodyPr/>
                    <a:lstStyle/>
                    <a:p>
                      <a:r>
                        <a:rPr lang="en-US" dirty="0" smtClean="0"/>
                        <a:t>True</a:t>
                      </a:r>
                      <a:r>
                        <a:rPr lang="en-US" baseline="0" dirty="0" smtClean="0"/>
                        <a:t> </a:t>
                      </a:r>
                      <a:r>
                        <a:rPr lang="en-US" dirty="0" smtClean="0"/>
                        <a:t>positive (</a:t>
                      </a:r>
                      <a:r>
                        <a:rPr lang="en-US" dirty="0" err="1" smtClean="0"/>
                        <a:t>tp</a:t>
                      </a:r>
                      <a:r>
                        <a:rPr lang="en-US" dirty="0" smtClean="0"/>
                        <a:t>)</a:t>
                      </a:r>
                      <a:endParaRPr lang="en-US" dirty="0"/>
                    </a:p>
                  </a:txBody>
                  <a:tcPr/>
                </a:tc>
                <a:tc>
                  <a:txBody>
                    <a:bodyPr/>
                    <a:lstStyle/>
                    <a:p>
                      <a:r>
                        <a:rPr lang="en-US" dirty="0" smtClean="0"/>
                        <a:t>False positive (</a:t>
                      </a:r>
                      <a:r>
                        <a:rPr lang="en-US" dirty="0" err="1" smtClean="0"/>
                        <a:t>fp</a:t>
                      </a:r>
                      <a:r>
                        <a:rPr lang="en-US" dirty="0" smtClean="0"/>
                        <a:t>)</a:t>
                      </a:r>
                      <a:endParaRPr lang="en-US" dirty="0"/>
                    </a:p>
                  </a:txBody>
                  <a:tcPr/>
                </a:tc>
              </a:tr>
              <a:tr h="335606">
                <a:tc>
                  <a:txBody>
                    <a:bodyPr/>
                    <a:lstStyle/>
                    <a:p>
                      <a:r>
                        <a:rPr lang="en-US" dirty="0" smtClean="0"/>
                        <a:t>Other (predicted)</a:t>
                      </a:r>
                      <a:endParaRPr lang="en-US" dirty="0"/>
                    </a:p>
                  </a:txBody>
                  <a:tcPr/>
                </a:tc>
                <a:tc>
                  <a:txBody>
                    <a:bodyPr/>
                    <a:lstStyle/>
                    <a:p>
                      <a:r>
                        <a:rPr lang="en-US" b="0" dirty="0" smtClean="0"/>
                        <a:t>False negative</a:t>
                      </a:r>
                      <a:r>
                        <a:rPr lang="en-US" b="0" baseline="0" dirty="0" smtClean="0"/>
                        <a:t> (</a:t>
                      </a:r>
                      <a:r>
                        <a:rPr lang="en-US" b="0" dirty="0" err="1" smtClean="0"/>
                        <a:t>fn</a:t>
                      </a:r>
                      <a:r>
                        <a:rPr lang="en-US" b="0" dirty="0" smtClean="0"/>
                        <a:t>)</a:t>
                      </a:r>
                      <a:endParaRPr lang="en-US" b="0" dirty="0"/>
                    </a:p>
                  </a:txBody>
                  <a:tcPr/>
                </a:tc>
                <a:tc>
                  <a:txBody>
                    <a:bodyPr/>
                    <a:lstStyle/>
                    <a:p>
                      <a:r>
                        <a:rPr lang="en-US" dirty="0" smtClean="0"/>
                        <a:t>True negative (</a:t>
                      </a:r>
                      <a:r>
                        <a:rPr lang="en-US" dirty="0" err="1" smtClean="0"/>
                        <a:t>tn</a:t>
                      </a:r>
                      <a:r>
                        <a:rPr lang="en-US" dirty="0" smtClean="0"/>
                        <a:t>)</a:t>
                      </a:r>
                      <a:endParaRPr lang="en-US" dirty="0"/>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148754" y="777690"/>
                <a:ext cx="8648920" cy="5986575"/>
              </a:xfrm>
              <a:prstGeom prst="rect">
                <a:avLst/>
              </a:prstGeom>
              <a:noFill/>
            </p:spPr>
            <p:txBody>
              <a:bodyPr wrap="square" rtlCol="0">
                <a:spAutoFit/>
              </a:bodyPr>
              <a:lstStyle/>
              <a:p>
                <a:pPr lvl="6"/>
                <a:r>
                  <a:rPr lang="en-US" b="1" dirty="0" smtClean="0"/>
                  <a:t>	</a:t>
                </a:r>
                <a:r>
                  <a:rPr lang="en-US" sz="2000" b="1" dirty="0" smtClean="0">
                    <a:solidFill>
                      <a:srgbClr val="FF0000"/>
                    </a:solidFill>
                  </a:rPr>
                  <a:t>Confusion Matrix</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a:p>
              <a:p>
                <a:r>
                  <a:rPr lang="en-US" b="1" dirty="0" smtClean="0"/>
                  <a:t>Accuracy:</a:t>
                </a:r>
                <a:r>
                  <a:rPr lang="en-US" dirty="0" smtClean="0"/>
                  <a:t>  </a:t>
                </a:r>
              </a:p>
              <a:p>
                <a:pPr marL="742950" lvl="1" indent="-285750">
                  <a:buFont typeface="Arial" panose="020B0604020202020204" pitchFamily="34" charset="0"/>
                  <a:buChar char="•"/>
                </a:pPr>
                <a14:m>
                  <m:oMath xmlns:m="http://schemas.openxmlformats.org/officeDocument/2006/math" xmlns="">
                    <m:f>
                      <m:fPr>
                        <m:ctrlPr>
                          <a:rPr lang="en-US" i="1">
                            <a:latin typeface="Cambria Math"/>
                          </a:rPr>
                        </m:ctrlPr>
                      </m:fPr>
                      <m:num>
                        <m:r>
                          <a:rPr lang="en-US" b="0" i="1" smtClean="0">
                            <a:latin typeface="Cambria Math"/>
                          </a:rPr>
                          <m:t>(</m:t>
                        </m:r>
                        <m:r>
                          <a:rPr lang="en-US" i="1">
                            <a:latin typeface="Cambria Math" panose="02040503050406030204" pitchFamily="18" charset="0"/>
                          </a:rPr>
                          <m:t>𝑡𝑝</m:t>
                        </m:r>
                        <m:r>
                          <a:rPr lang="en-US" b="0" i="1" smtClean="0">
                            <a:latin typeface="Cambria Math" panose="02040503050406030204" pitchFamily="18" charset="0"/>
                          </a:rPr>
                          <m:t>+</m:t>
                        </m:r>
                        <m:r>
                          <a:rPr lang="en-US" b="0" i="1" smtClean="0">
                            <a:latin typeface="Cambria Math" panose="02040503050406030204" pitchFamily="18" charset="0"/>
                          </a:rPr>
                          <m:t>𝑡𝑛</m:t>
                        </m:r>
                        <m:r>
                          <a:rPr lang="en-US" b="0" i="1" smtClean="0">
                            <a:latin typeface="Cambria Math"/>
                          </a:rPr>
                          <m:t>)</m:t>
                        </m:r>
                      </m:num>
                      <m:den>
                        <m:r>
                          <a:rPr lang="en-US" b="0" i="1" smtClean="0">
                            <a:latin typeface="Cambria Math"/>
                          </a:rPr>
                          <m:t>(</m:t>
                        </m:r>
                        <m:r>
                          <a:rPr lang="en-US" i="1">
                            <a:latin typeface="Cambria Math" panose="02040503050406030204" pitchFamily="18" charset="0"/>
                          </a:rPr>
                          <m:t>𝑡𝑝</m:t>
                        </m:r>
                        <m:r>
                          <a:rPr lang="en-US" i="1">
                            <a:latin typeface="Cambria Math" panose="02040503050406030204" pitchFamily="18" charset="0"/>
                          </a:rPr>
                          <m:t>+</m:t>
                        </m:r>
                        <m:r>
                          <a:rPr lang="en-US" b="0" i="1" smtClean="0">
                            <a:latin typeface="Cambria Math" panose="02040503050406030204" pitchFamily="18" charset="0"/>
                          </a:rPr>
                          <m:t>𝑡𝑛</m:t>
                        </m:r>
                        <m:r>
                          <a:rPr lang="en-US" b="0" i="1" smtClean="0">
                            <a:latin typeface="Cambria Math" panose="02040503050406030204" pitchFamily="18" charset="0"/>
                          </a:rPr>
                          <m:t>+</m:t>
                        </m:r>
                        <m:r>
                          <a:rPr lang="en-US" b="0" i="1" smtClean="0">
                            <a:latin typeface="Cambria Math" panose="02040503050406030204" pitchFamily="18" charset="0"/>
                          </a:rPr>
                          <m:t>𝑓𝑝</m:t>
                        </m:r>
                        <m:r>
                          <a:rPr lang="en-US" b="0" i="1" smtClean="0">
                            <a:latin typeface="Cambria Math" panose="02040503050406030204" pitchFamily="18" charset="0"/>
                          </a:rPr>
                          <m:t>+</m:t>
                        </m:r>
                        <m:r>
                          <a:rPr lang="en-US" b="0" i="1" smtClean="0">
                            <a:latin typeface="Cambria Math" panose="02040503050406030204" pitchFamily="18" charset="0"/>
                          </a:rPr>
                          <m:t>𝑓𝑛</m:t>
                        </m:r>
                        <m:r>
                          <a:rPr lang="en-US" b="0" i="1" smtClean="0">
                            <a:latin typeface="Cambria Math"/>
                          </a:rPr>
                          <m:t>)</m:t>
                        </m:r>
                      </m:den>
                    </m:f>
                  </m:oMath>
                </a14:m>
                <a:r>
                  <a:rPr lang="en-US" b="1" dirty="0" smtClean="0"/>
                  <a:t> </a:t>
                </a:r>
              </a:p>
              <a:p>
                <a:pPr marL="742950" lvl="1" indent="-285750">
                  <a:buFont typeface="Arial" panose="020B0604020202020204" pitchFamily="34" charset="0"/>
                  <a:buChar char="•"/>
                </a:pPr>
                <a:endParaRPr lang="en-US" b="1" dirty="0"/>
              </a:p>
              <a:p>
                <a:r>
                  <a:rPr lang="en-US" b="1" dirty="0" smtClean="0"/>
                  <a:t>Precision:</a:t>
                </a:r>
                <a:r>
                  <a:rPr lang="en-US" dirty="0" smtClean="0"/>
                  <a:t>  % of predicted labels that are correct</a:t>
                </a:r>
              </a:p>
              <a:p>
                <a:pPr marL="742950" lvl="1" indent="-285750">
                  <a:buFont typeface="Arial" panose="020B0604020202020204" pitchFamily="34" charset="0"/>
                  <a:buChar char="•"/>
                </a:pPr>
                <a14:m>
                  <m:oMath xmlns:m="http://schemas.openxmlformats.org/officeDocument/2006/math" xmlns="">
                    <m:f>
                      <m:fPr>
                        <m:ctrlPr>
                          <a:rPr lang="en-US" i="1">
                            <a:latin typeface="Cambria Math"/>
                          </a:rPr>
                        </m:ctrlPr>
                      </m:fPr>
                      <m:num>
                        <m:r>
                          <a:rPr lang="en-US" i="1">
                            <a:latin typeface="Cambria Math" panose="02040503050406030204" pitchFamily="18" charset="0"/>
                          </a:rPr>
                          <m:t>𝑡𝑝</m:t>
                        </m:r>
                      </m:num>
                      <m:den>
                        <m:r>
                          <a:rPr lang="en-US" b="0" i="1" smtClean="0">
                            <a:latin typeface="Cambria Math"/>
                          </a:rPr>
                          <m:t>(</m:t>
                        </m:r>
                        <m:r>
                          <a:rPr lang="en-US" i="1">
                            <a:latin typeface="Cambria Math" panose="02040503050406030204" pitchFamily="18" charset="0"/>
                          </a:rPr>
                          <m:t>𝑡𝑝</m:t>
                        </m:r>
                        <m:r>
                          <a:rPr lang="en-US" i="1">
                            <a:latin typeface="Cambria Math" panose="02040503050406030204" pitchFamily="18" charset="0"/>
                          </a:rPr>
                          <m:t>+</m:t>
                        </m:r>
                        <m:r>
                          <a:rPr lang="en-US" b="0" i="1" smtClean="0">
                            <a:latin typeface="Cambria Math" panose="02040503050406030204" pitchFamily="18" charset="0"/>
                          </a:rPr>
                          <m:t>𝑓𝑝</m:t>
                        </m:r>
                        <m:r>
                          <a:rPr lang="en-US" b="0" i="1" smtClean="0">
                            <a:latin typeface="Cambria Math"/>
                          </a:rPr>
                          <m:t>)</m:t>
                        </m:r>
                      </m:den>
                    </m:f>
                  </m:oMath>
                </a14:m>
                <a:endParaRPr lang="en-US" dirty="0" smtClean="0"/>
              </a:p>
              <a:p>
                <a:pPr marL="285750" indent="-285750">
                  <a:buFont typeface="Arial" panose="020B0604020202020204" pitchFamily="34" charset="0"/>
                  <a:buChar char="•"/>
                </a:pPr>
                <a:endParaRPr lang="en-US" dirty="0"/>
              </a:p>
              <a:p>
                <a:r>
                  <a:rPr lang="en-US" b="1" dirty="0" smtClean="0"/>
                  <a:t>Recall:</a:t>
                </a:r>
                <a:r>
                  <a:rPr lang="en-US" dirty="0" smtClean="0"/>
                  <a:t> % of actual labels that are predicted</a:t>
                </a:r>
              </a:p>
              <a:p>
                <a:pPr marL="742950" lvl="1" indent="-285750">
                  <a:buFont typeface="Arial" panose="020B0604020202020204" pitchFamily="34" charset="0"/>
                  <a:buChar char="•"/>
                </a:pPr>
                <a14:m>
                  <m:oMath xmlns:m="http://schemas.openxmlformats.org/officeDocument/2006/math" xmlns="">
                    <m:f>
                      <m:fPr>
                        <m:ctrlPr>
                          <a:rPr lang="en-US" i="1" smtClean="0">
                            <a:latin typeface="Cambria Math"/>
                          </a:rPr>
                        </m:ctrlPr>
                      </m:fPr>
                      <m:num>
                        <m:r>
                          <a:rPr lang="en-US" b="0" i="1" smtClean="0">
                            <a:latin typeface="Cambria Math" panose="02040503050406030204" pitchFamily="18" charset="0"/>
                          </a:rPr>
                          <m:t>𝑡𝑝</m:t>
                        </m:r>
                      </m:num>
                      <m:den>
                        <m:r>
                          <a:rPr lang="en-US" b="0" i="1" smtClean="0">
                            <a:latin typeface="Cambria Math"/>
                          </a:rPr>
                          <m:t>(</m:t>
                        </m:r>
                        <m:r>
                          <a:rPr lang="en-US" b="0" i="1" smtClean="0">
                            <a:latin typeface="Cambria Math" panose="02040503050406030204" pitchFamily="18" charset="0"/>
                          </a:rPr>
                          <m:t>𝑡𝑝</m:t>
                        </m:r>
                        <m:r>
                          <a:rPr lang="en-US" b="0" i="1" smtClean="0">
                            <a:latin typeface="Cambria Math" panose="02040503050406030204" pitchFamily="18" charset="0"/>
                          </a:rPr>
                          <m:t>+</m:t>
                        </m:r>
                        <m:r>
                          <a:rPr lang="en-US" b="0" i="1" smtClean="0">
                            <a:latin typeface="Cambria Math" panose="02040503050406030204" pitchFamily="18" charset="0"/>
                          </a:rPr>
                          <m:t>𝑓𝑛</m:t>
                        </m:r>
                        <m:r>
                          <a:rPr lang="en-US" b="0" i="1" smtClean="0">
                            <a:latin typeface="Cambria Math"/>
                          </a:rPr>
                          <m:t>)</m:t>
                        </m:r>
                      </m:den>
                    </m:f>
                  </m:oMath>
                </a14:m>
                <a:endParaRPr lang="en-US" dirty="0" smtClean="0"/>
              </a:p>
              <a:p>
                <a:pPr marL="742950" lvl="1" indent="-285750">
                  <a:buFont typeface="Arial" panose="020B0604020202020204" pitchFamily="34" charset="0"/>
                  <a:buChar char="•"/>
                </a:pPr>
                <a:endParaRPr lang="en-US" dirty="0"/>
              </a:p>
              <a:p>
                <a:r>
                  <a:rPr lang="en-US" b="1" dirty="0" smtClean="0"/>
                  <a:t>F-Measure</a:t>
                </a:r>
                <a:r>
                  <a:rPr lang="en-US" dirty="0" smtClean="0"/>
                  <a:t> (F</a:t>
                </a:r>
                <a:r>
                  <a:rPr lang="en-US" baseline="-25000" dirty="0" smtClean="0"/>
                  <a:t>1</a:t>
                </a:r>
                <a:r>
                  <a:rPr lang="en-US" dirty="0" smtClean="0"/>
                  <a:t> score is balanced):  Harmonic mean</a:t>
                </a:r>
              </a:p>
              <a:p>
                <a:pPr marL="742950" lvl="1" indent="-285750">
                  <a:buFont typeface="Arial" panose="020B0604020202020204" pitchFamily="34" charset="0"/>
                  <a:buChar char="•"/>
                </a:pPr>
                <a:r>
                  <a:rPr lang="en-US" dirty="0" smtClean="0"/>
                  <a:t>2 * </a:t>
                </a:r>
                <a14:m>
                  <m:oMath xmlns:m="http://schemas.openxmlformats.org/officeDocument/2006/math" xmlns="">
                    <m:f>
                      <m:fPr>
                        <m:ctrlPr>
                          <a:rPr lang="en-US" i="1">
                            <a:latin typeface="Cambria Math"/>
                          </a:rPr>
                        </m:ctrlPr>
                      </m:fPr>
                      <m:num>
                        <m:r>
                          <a:rPr lang="en-US" b="0" i="1" smtClean="0">
                            <a:latin typeface="Cambria Math"/>
                          </a:rPr>
                          <m:t>(</m:t>
                        </m:r>
                        <m:r>
                          <a:rPr lang="en-US" b="0" i="1" smtClean="0">
                            <a:latin typeface="Cambria Math" panose="02040503050406030204" pitchFamily="18" charset="0"/>
                          </a:rPr>
                          <m:t>𝑝𝑟𝑒𝑐𝑖𝑠𝑖𝑜𝑛</m:t>
                        </m:r>
                        <m:r>
                          <a:rPr lang="en-US" b="0" i="1" smtClean="0">
                            <a:latin typeface="Cambria Math" panose="02040503050406030204" pitchFamily="18" charset="0"/>
                          </a:rPr>
                          <m:t> ∗</m:t>
                        </m:r>
                        <m:r>
                          <a:rPr lang="en-US" b="0" i="1" smtClean="0">
                            <a:latin typeface="Cambria Math" panose="02040503050406030204" pitchFamily="18" charset="0"/>
                          </a:rPr>
                          <m:t>𝑟𝑒𝑐𝑎𝑙𝑙</m:t>
                        </m:r>
                        <m:r>
                          <a:rPr lang="en-US" b="0" i="1" smtClean="0">
                            <a:latin typeface="Cambria Math"/>
                          </a:rPr>
                          <m:t>)</m:t>
                        </m:r>
                      </m:num>
                      <m:den>
                        <m:r>
                          <a:rPr lang="en-US" b="0" i="1" smtClean="0">
                            <a:latin typeface="Cambria Math"/>
                          </a:rPr>
                          <m:t>(</m:t>
                        </m:r>
                        <m:r>
                          <a:rPr lang="en-US" b="0" i="1" smtClean="0">
                            <a:latin typeface="Cambria Math" panose="02040503050406030204" pitchFamily="18" charset="0"/>
                          </a:rPr>
                          <m:t>𝑝𝑟𝑒𝑐𝑖𝑠𝑖𝑜𝑛</m:t>
                        </m:r>
                        <m:r>
                          <a:rPr lang="en-US" b="0" i="1" smtClean="0">
                            <a:latin typeface="Cambria Math" panose="02040503050406030204" pitchFamily="18" charset="0"/>
                          </a:rPr>
                          <m:t>+</m:t>
                        </m:r>
                        <m:r>
                          <a:rPr lang="en-US" b="0" i="1" smtClean="0">
                            <a:latin typeface="Cambria Math" panose="02040503050406030204" pitchFamily="18" charset="0"/>
                          </a:rPr>
                          <m:t>𝑟𝑒𝑐𝑎𝑙𝑙</m:t>
                        </m:r>
                        <m:r>
                          <a:rPr lang="en-US" b="0" i="1" smtClean="0">
                            <a:latin typeface="Cambria Math"/>
                          </a:rPr>
                          <m:t>)</m:t>
                        </m:r>
                      </m:den>
                    </m:f>
                  </m:oMath>
                </a14:m>
                <a:endParaRPr lang="en-US" dirty="0" smtClean="0"/>
              </a:p>
              <a:p>
                <a:pPr lvl="1"/>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48754" y="777690"/>
                <a:ext cx="8648920" cy="5986575"/>
              </a:xfrm>
              <a:prstGeom prst="rect">
                <a:avLst/>
              </a:prstGeom>
              <a:blipFill rotWithShape="1">
                <a:blip r:embed="rId2"/>
                <a:stretch>
                  <a:fillRect l="-564" t="-509"/>
                </a:stretch>
              </a:blipFill>
            </p:spPr>
            <p:txBody>
              <a:bodyPr/>
              <a:lstStyle/>
              <a:p>
                <a:r>
                  <a:rPr lang="en-US">
                    <a:noFill/>
                  </a:rPr>
                  <a:t> </a:t>
                </a:r>
              </a:p>
            </p:txBody>
          </p:sp>
        </mc:Fallback>
      </mc:AlternateContent>
    </p:spTree>
    <p:extLst>
      <p:ext uri="{BB962C8B-B14F-4D97-AF65-F5344CB8AC3E}">
        <p14:creationId xmlns:p14="http://schemas.microsoft.com/office/powerpoint/2010/main" val="1114516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4"/>
          <p:cNvSpPr>
            <a:spLocks noGrp="1"/>
          </p:cNvSpPr>
          <p:nvPr>
            <p:ph type="ftr" sz="quarter" idx="11"/>
          </p:nvPr>
        </p:nvSpPr>
        <p:spPr>
          <a:xfrm>
            <a:off x="0" y="6356350"/>
            <a:ext cx="9028252" cy="365125"/>
          </a:xfrm>
        </p:spPr>
        <p:txBody>
          <a:bodyPr/>
          <a:lstStyle/>
          <a:p>
            <a:pPr>
              <a:defRPr/>
            </a:pPr>
            <a:r>
              <a:rPr lang="en-US" dirty="0" smtClean="0"/>
              <a:t>                                         Speech and Language Processing - </a:t>
            </a:r>
            <a:r>
              <a:rPr lang="en-US" dirty="0" err="1" smtClean="0"/>
              <a:t>Jurafsky</a:t>
            </a:r>
            <a:r>
              <a:rPr lang="en-US" dirty="0" smtClean="0"/>
              <a:t> and Martin       </a:t>
            </a:r>
            <a:endParaRPr lang="en-US" sz="1400" dirty="0" smtClean="0"/>
          </a:p>
        </p:txBody>
      </p:sp>
      <p:sp>
        <p:nvSpPr>
          <p:cNvPr id="50180" name="Slide Number Placeholder 5"/>
          <p:cNvSpPr>
            <a:spLocks noGrp="1"/>
          </p:cNvSpPr>
          <p:nvPr>
            <p:ph type="sldNum" sz="quarter" idx="12"/>
          </p:nvPr>
        </p:nvSpPr>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EAF40A77-973F-4F25-8667-3C9C8F693AC9}" type="slidenum">
              <a:rPr lang="en-US" altLang="en-US" sz="1400">
                <a:solidFill>
                  <a:srgbClr val="590A0E"/>
                </a:solidFill>
              </a:rPr>
              <a:pPr/>
              <a:t>86</a:t>
            </a:fld>
            <a:endParaRPr lang="en-US" altLang="en-US" sz="1400">
              <a:solidFill>
                <a:srgbClr val="590A0E"/>
              </a:solidFill>
            </a:endParaRPr>
          </a:p>
        </p:txBody>
      </p:sp>
      <p:sp>
        <p:nvSpPr>
          <p:cNvPr id="77829" name="Rectangle 2"/>
          <p:cNvSpPr>
            <a:spLocks noGrp="1" noChangeArrowheads="1"/>
          </p:cNvSpPr>
          <p:nvPr>
            <p:ph type="title"/>
          </p:nvPr>
        </p:nvSpPr>
        <p:spPr/>
        <p:txBody>
          <a:bodyPr/>
          <a:lstStyle/>
          <a:p>
            <a:r>
              <a:rPr lang="en-US" altLang="en-US" dirty="0" smtClean="0"/>
              <a:t>Intrinsic (in vivo) Evaluation</a:t>
            </a:r>
          </a:p>
        </p:txBody>
      </p:sp>
      <p:sp>
        <p:nvSpPr>
          <p:cNvPr id="77830" name="Rectangle 3"/>
          <p:cNvSpPr>
            <a:spLocks noGrp="1" noChangeArrowheads="1"/>
          </p:cNvSpPr>
          <p:nvPr>
            <p:ph type="body" idx="1"/>
          </p:nvPr>
        </p:nvSpPr>
        <p:spPr>
          <a:xfrm>
            <a:off x="1" y="1600200"/>
            <a:ext cx="9028252" cy="4525963"/>
          </a:xfrm>
        </p:spPr>
        <p:txBody>
          <a:bodyPr/>
          <a:lstStyle/>
          <a:p>
            <a:r>
              <a:rPr lang="en-US" altLang="en-US" dirty="0" smtClean="0"/>
              <a:t>The predicted values are compared with </a:t>
            </a:r>
            <a:r>
              <a:rPr lang="en-US" altLang="en-US" dirty="0"/>
              <a:t>a</a:t>
            </a:r>
            <a:r>
              <a:rPr lang="en-US" altLang="en-US" dirty="0" smtClean="0"/>
              <a:t> manually coded “Gold Standard” (the actual values)</a:t>
            </a:r>
          </a:p>
          <a:p>
            <a:pPr lvl="1"/>
            <a:r>
              <a:rPr lang="en-US" altLang="en-US" dirty="0" smtClean="0"/>
              <a:t>They may also be compared with the predictions from a baseline model (e.g. majority class prediction)</a:t>
            </a:r>
          </a:p>
          <a:p>
            <a:r>
              <a:rPr lang="en-US" altLang="en-US" dirty="0" smtClean="0"/>
              <a:t>100% is impossible even for human annotators</a:t>
            </a:r>
          </a:p>
        </p:txBody>
      </p:sp>
    </p:spTree>
    <p:extLst>
      <p:ext uri="{BB962C8B-B14F-4D97-AF65-F5344CB8AC3E}">
        <p14:creationId xmlns:p14="http://schemas.microsoft.com/office/powerpoint/2010/main" val="3216018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Inter-Annotator Reliability</a:t>
            </a:r>
            <a:endParaRPr lang="en-US"/>
          </a:p>
        </p:txBody>
      </p:sp>
      <p:sp>
        <p:nvSpPr>
          <p:cNvPr id="3" name="Content Placeholder 2"/>
          <p:cNvSpPr>
            <a:spLocks noGrp="1"/>
          </p:cNvSpPr>
          <p:nvPr>
            <p:ph idx="1"/>
          </p:nvPr>
        </p:nvSpPr>
        <p:spPr/>
        <p:txBody>
          <a:bodyPr/>
          <a:lstStyle/>
          <a:p>
            <a:r>
              <a:rPr lang="en-US" dirty="0" smtClean="0"/>
              <a:t>Kappa</a:t>
            </a:r>
          </a:p>
          <a:p>
            <a:pPr lvl="1"/>
            <a:r>
              <a:rPr lang="en-US" dirty="0" smtClean="0"/>
              <a:t>Observed accuracy (actual agreement) corrected for chance (expected agreement)</a:t>
            </a:r>
          </a:p>
          <a:p>
            <a:pPr lvl="1"/>
            <a:r>
              <a:rPr lang="en-US" dirty="0" smtClean="0"/>
              <a:t>(P(A) – P(E)</a:t>
            </a:r>
            <a:r>
              <a:rPr lang="en-US" dirty="0"/>
              <a:t> </a:t>
            </a:r>
            <a:r>
              <a:rPr lang="en-US" dirty="0" smtClean="0"/>
              <a:t>) / (1 – P(E))</a:t>
            </a:r>
          </a:p>
          <a:p>
            <a:pPr lvl="1"/>
            <a:r>
              <a:rPr lang="en-US" dirty="0" smtClean="0"/>
              <a:t>Online calculators</a:t>
            </a:r>
          </a:p>
          <a:p>
            <a:pPr lvl="2"/>
            <a:r>
              <a:rPr lang="en-US" dirty="0" smtClean="0"/>
              <a:t>E.g., http</a:t>
            </a:r>
            <a:r>
              <a:rPr lang="en-US" dirty="0"/>
              <a:t>://</a:t>
            </a:r>
            <a:r>
              <a:rPr lang="en-US" dirty="0" err="1"/>
              <a:t>vassarstats.net</a:t>
            </a:r>
            <a:r>
              <a:rPr lang="en-US" dirty="0"/>
              <a:t>/</a:t>
            </a:r>
            <a:r>
              <a:rPr lang="en-US" dirty="0" err="1"/>
              <a:t>kappa.html</a:t>
            </a:r>
            <a:endParaRPr lang="en-US" dirty="0" smtClean="0"/>
          </a:p>
        </p:txBody>
      </p:sp>
    </p:spTree>
    <p:extLst>
      <p:ext uri="{BB962C8B-B14F-4D97-AF65-F5344CB8AC3E}">
        <p14:creationId xmlns:p14="http://schemas.microsoft.com/office/powerpoint/2010/main" val="133494687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(in vitro) Evaluation</a:t>
            </a:r>
            <a:endParaRPr lang="en-US" dirty="0"/>
          </a:p>
        </p:txBody>
      </p:sp>
      <p:sp>
        <p:nvSpPr>
          <p:cNvPr id="3" name="Content Placeholder 2"/>
          <p:cNvSpPr>
            <a:spLocks noGrp="1"/>
          </p:cNvSpPr>
          <p:nvPr>
            <p:ph idx="1"/>
          </p:nvPr>
        </p:nvSpPr>
        <p:spPr>
          <a:xfrm>
            <a:off x="256459" y="1600200"/>
            <a:ext cx="8670771" cy="4525963"/>
          </a:xfrm>
        </p:spPr>
        <p:txBody>
          <a:bodyPr/>
          <a:lstStyle/>
          <a:p>
            <a:r>
              <a:rPr lang="en-US" dirty="0" smtClean="0"/>
              <a:t>Incorporate the prediction model in another system, and evaluate that system’s performance</a:t>
            </a:r>
            <a:endParaRPr lang="en-US" dirty="0"/>
          </a:p>
        </p:txBody>
      </p:sp>
    </p:spTree>
    <p:extLst>
      <p:ext uri="{BB962C8B-B14F-4D97-AF65-F5344CB8AC3E}">
        <p14:creationId xmlns:p14="http://schemas.microsoft.com/office/powerpoint/2010/main" val="3068270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FCC0-A53E-0148-A90C-405AEAB88504}" type="datetime1">
              <a:rPr lang="en-US" smtClean="0"/>
              <a:t>9/2/14</a:t>
            </a:fld>
            <a:endParaRPr lang="en-US"/>
          </a:p>
        </p:txBody>
      </p:sp>
      <p:sp>
        <p:nvSpPr>
          <p:cNvPr id="3" name="Footer Placeholder 2"/>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4" name="Slide Number Placeholder 3"/>
          <p:cNvSpPr>
            <a:spLocks noGrp="1"/>
          </p:cNvSpPr>
          <p:nvPr>
            <p:ph type="sldNum" sz="quarter" idx="12"/>
          </p:nvPr>
        </p:nvSpPr>
        <p:spPr/>
        <p:txBody>
          <a:bodyPr>
            <a:normAutofit/>
          </a:bodyPr>
          <a:lstStyle/>
          <a:p>
            <a:fld id="{5FFDEB65-E833-9E4A-ABE9-83D1337828E4}" type="slidenum">
              <a:rPr lang="en-US" smtClean="0"/>
              <a:t>89</a:t>
            </a:fld>
            <a:endParaRPr lang="en-US"/>
          </a:p>
        </p:txBody>
      </p:sp>
      <p:sp>
        <p:nvSpPr>
          <p:cNvPr id="5" name="Title 4"/>
          <p:cNvSpPr>
            <a:spLocks noGrp="1"/>
          </p:cNvSpPr>
          <p:nvPr>
            <p:ph type="title"/>
          </p:nvPr>
        </p:nvSpPr>
        <p:spPr>
          <a:xfrm>
            <a:off x="457200" y="274638"/>
            <a:ext cx="8412480" cy="1143000"/>
          </a:xfrm>
        </p:spPr>
        <p:txBody>
          <a:bodyPr>
            <a:normAutofit/>
          </a:bodyPr>
          <a:lstStyle/>
          <a:p>
            <a:r>
              <a:rPr lang="en-US" dirty="0" smtClean="0"/>
              <a:t>Exercise: Intrinsic Evaluation</a:t>
            </a:r>
            <a:endParaRPr lang="en-US" dirty="0"/>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1710730555"/>
              </p:ext>
            </p:extLst>
          </p:nvPr>
        </p:nvGraphicFramePr>
        <p:xfrm>
          <a:off x="457200" y="1298575"/>
          <a:ext cx="7980912" cy="1741962"/>
        </p:xfrm>
        <a:graphic>
          <a:graphicData uri="http://schemas.openxmlformats.org/drawingml/2006/table">
            <a:tbl>
              <a:tblPr firstRow="1" bandRow="1">
                <a:tableStyleId>{5C22544A-7EE6-4342-B048-85BDC9FD1C3A}</a:tableStyleId>
              </a:tblPr>
              <a:tblGrid>
                <a:gridCol w="2660304"/>
                <a:gridCol w="2660304"/>
                <a:gridCol w="2660304"/>
              </a:tblGrid>
              <a:tr h="580654">
                <a:tc>
                  <a:txBody>
                    <a:bodyPr/>
                    <a:lstStyle/>
                    <a:p>
                      <a:endParaRPr lang="en-US" dirty="0"/>
                    </a:p>
                  </a:txBody>
                  <a:tcPr/>
                </a:tc>
                <a:tc>
                  <a:txBody>
                    <a:bodyPr/>
                    <a:lstStyle/>
                    <a:p>
                      <a:r>
                        <a:rPr lang="en-US" dirty="0" smtClean="0"/>
                        <a:t>Claim</a:t>
                      </a:r>
                      <a:r>
                        <a:rPr lang="en-US" baseline="0" dirty="0" smtClean="0"/>
                        <a:t> (actual)</a:t>
                      </a:r>
                      <a:endParaRPr lang="en-US" dirty="0"/>
                    </a:p>
                  </a:txBody>
                  <a:tcPr/>
                </a:tc>
                <a:tc>
                  <a:txBody>
                    <a:bodyPr/>
                    <a:lstStyle/>
                    <a:p>
                      <a:r>
                        <a:rPr lang="en-US" dirty="0" smtClean="0"/>
                        <a:t>Other</a:t>
                      </a:r>
                      <a:r>
                        <a:rPr lang="en-US" baseline="0" dirty="0" smtClean="0"/>
                        <a:t> (actual)</a:t>
                      </a:r>
                      <a:endParaRPr lang="en-US" dirty="0"/>
                    </a:p>
                  </a:txBody>
                  <a:tcPr/>
                </a:tc>
              </a:tr>
              <a:tr h="580654">
                <a:tc>
                  <a:txBody>
                    <a:bodyPr/>
                    <a:lstStyle/>
                    <a:p>
                      <a:r>
                        <a:rPr lang="en-US" dirty="0" smtClean="0"/>
                        <a:t>Claim (predicted)</a:t>
                      </a:r>
                      <a:endParaRPr lang="en-US" dirty="0"/>
                    </a:p>
                  </a:txBody>
                  <a:tcPr/>
                </a:tc>
                <a:tc>
                  <a:txBody>
                    <a:bodyPr/>
                    <a:lstStyle/>
                    <a:p>
                      <a:r>
                        <a:rPr lang="en-US" dirty="0" smtClean="0"/>
                        <a:t>29</a:t>
                      </a:r>
                      <a:endParaRPr lang="en-US" dirty="0"/>
                    </a:p>
                  </a:txBody>
                  <a:tcPr/>
                </a:tc>
                <a:tc>
                  <a:txBody>
                    <a:bodyPr/>
                    <a:lstStyle/>
                    <a:p>
                      <a:r>
                        <a:rPr lang="en-US" dirty="0" smtClean="0"/>
                        <a:t>4</a:t>
                      </a:r>
                      <a:endParaRPr lang="en-US" dirty="0"/>
                    </a:p>
                  </a:txBody>
                  <a:tcPr/>
                </a:tc>
              </a:tr>
              <a:tr h="580654">
                <a:tc>
                  <a:txBody>
                    <a:bodyPr/>
                    <a:lstStyle/>
                    <a:p>
                      <a:r>
                        <a:rPr lang="en-US" dirty="0" smtClean="0"/>
                        <a:t>Other</a:t>
                      </a:r>
                      <a:r>
                        <a:rPr lang="en-US" baseline="0" dirty="0" smtClean="0"/>
                        <a:t> (predicted)</a:t>
                      </a:r>
                      <a:endParaRPr lang="en-US" dirty="0"/>
                    </a:p>
                  </a:txBody>
                  <a:tcPr/>
                </a:tc>
                <a:tc>
                  <a:txBody>
                    <a:bodyPr/>
                    <a:lstStyle/>
                    <a:p>
                      <a:r>
                        <a:rPr lang="en-US" dirty="0" smtClean="0"/>
                        <a:t>41</a:t>
                      </a:r>
                      <a:endParaRPr lang="en-US" dirty="0"/>
                    </a:p>
                  </a:txBody>
                  <a:tcPr/>
                </a:tc>
                <a:tc>
                  <a:txBody>
                    <a:bodyPr/>
                    <a:lstStyle/>
                    <a:p>
                      <a:r>
                        <a:rPr lang="en-US" dirty="0" smtClean="0"/>
                        <a:t>32</a:t>
                      </a:r>
                      <a:endParaRPr lang="en-US" dirty="0"/>
                    </a:p>
                  </a:txBody>
                  <a:tcPr/>
                </a:tc>
              </a:tr>
            </a:tbl>
          </a:graphicData>
        </a:graphic>
      </p:graphicFrame>
      <p:sp>
        <p:nvSpPr>
          <p:cNvPr id="9" name="TextBox 8"/>
          <p:cNvSpPr txBox="1"/>
          <p:nvPr/>
        </p:nvSpPr>
        <p:spPr>
          <a:xfrm>
            <a:off x="421213" y="3353486"/>
            <a:ext cx="7980912" cy="2308324"/>
          </a:xfrm>
          <a:prstGeom prst="rect">
            <a:avLst/>
          </a:prstGeom>
          <a:noFill/>
        </p:spPr>
        <p:txBody>
          <a:bodyPr wrap="square" rtlCol="0">
            <a:spAutoFit/>
          </a:bodyPr>
          <a:lstStyle/>
          <a:p>
            <a:pPr marL="285750" indent="-285750">
              <a:buFont typeface="Arial"/>
              <a:buChar char="•"/>
            </a:pPr>
            <a:r>
              <a:rPr lang="en-US" sz="2400" dirty="0" smtClean="0"/>
              <a:t>Model: 				Accuracy </a:t>
            </a:r>
          </a:p>
          <a:p>
            <a:pPr marL="285750" indent="-285750">
              <a:buFont typeface="Arial"/>
              <a:buChar char="•"/>
            </a:pPr>
            <a:r>
              <a:rPr lang="en-US" sz="2400" dirty="0" smtClean="0"/>
              <a:t>Baseline :			Accuracy</a:t>
            </a:r>
          </a:p>
          <a:p>
            <a:pPr marL="285750" indent="-285750">
              <a:buFont typeface="Arial"/>
              <a:buChar char="•"/>
            </a:pPr>
            <a:endParaRPr lang="en-US" sz="2400" dirty="0"/>
          </a:p>
          <a:p>
            <a:pPr marL="285750" indent="-285750">
              <a:buFont typeface="Arial"/>
              <a:buChar char="•"/>
            </a:pPr>
            <a:r>
              <a:rPr lang="en-US" sz="2400" dirty="0" smtClean="0"/>
              <a:t>Claim:				Precision, Recall</a:t>
            </a:r>
          </a:p>
          <a:p>
            <a:pPr marL="285750" indent="-285750">
              <a:buFont typeface="Arial"/>
              <a:buChar char="•"/>
            </a:pPr>
            <a:r>
              <a:rPr lang="en-US" sz="2400" dirty="0" smtClean="0"/>
              <a:t>Other:				Precision, Recall</a:t>
            </a:r>
          </a:p>
          <a:p>
            <a:pPr marL="285750" indent="-285750">
              <a:buFont typeface="Arial"/>
              <a:buChar char="•"/>
            </a:pPr>
            <a:r>
              <a:rPr lang="en-US" sz="2400" dirty="0" err="1" smtClean="0"/>
              <a:t>Unweighted</a:t>
            </a:r>
            <a:r>
              <a:rPr lang="en-US" sz="2400" dirty="0" smtClean="0"/>
              <a:t> Avg.	Precision, Recall</a:t>
            </a:r>
          </a:p>
        </p:txBody>
      </p:sp>
    </p:spTree>
    <p:extLst>
      <p:ext uri="{BB962C8B-B14F-4D97-AF65-F5344CB8AC3E}">
        <p14:creationId xmlns:p14="http://schemas.microsoft.com/office/powerpoint/2010/main" val="27586150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Segmentation</a:t>
            </a:r>
            <a:endParaRPr lang="en-US" dirty="0"/>
          </a:p>
        </p:txBody>
      </p:sp>
      <p:sp>
        <p:nvSpPr>
          <p:cNvPr id="3" name="Content Placeholder 2"/>
          <p:cNvSpPr>
            <a:spLocks noGrp="1"/>
          </p:cNvSpPr>
          <p:nvPr>
            <p:ph idx="1"/>
          </p:nvPr>
        </p:nvSpPr>
        <p:spPr>
          <a:xfrm>
            <a:off x="124177" y="1600200"/>
            <a:ext cx="8884355" cy="4525963"/>
          </a:xfrm>
        </p:spPr>
        <p:txBody>
          <a:bodyPr>
            <a:normAutofit/>
          </a:bodyPr>
          <a:lstStyle/>
          <a:p>
            <a:r>
              <a:rPr lang="en-US" dirty="0" smtClean="0"/>
              <a:t>Similar to finding elementary discourse units (EDUs) in relation-based discourse theories</a:t>
            </a:r>
          </a:p>
          <a:p>
            <a:pPr lvl="1"/>
            <a:r>
              <a:rPr lang="en-US" dirty="0" smtClean="0"/>
              <a:t>Sentences</a:t>
            </a:r>
          </a:p>
          <a:p>
            <a:pPr lvl="1"/>
            <a:r>
              <a:rPr lang="en-US" dirty="0" smtClean="0"/>
              <a:t>Clauses</a:t>
            </a:r>
          </a:p>
          <a:p>
            <a:pPr lvl="1"/>
            <a:r>
              <a:rPr lang="en-US" dirty="0" smtClean="0"/>
              <a:t>Constituents (e.g. prepositional phrases)</a:t>
            </a:r>
          </a:p>
          <a:p>
            <a:r>
              <a:rPr lang="en-US" dirty="0" smtClean="0"/>
              <a:t>However, ADUs may be larger than EDUs</a:t>
            </a:r>
          </a:p>
          <a:p>
            <a:pPr lvl="1"/>
            <a:r>
              <a:rPr lang="en-US" dirty="0" smtClean="0"/>
              <a:t>Not all EDU relations are argument-relevant</a:t>
            </a:r>
            <a:endParaRPr lang="en-US" dirty="0"/>
          </a:p>
        </p:txBody>
      </p:sp>
    </p:spTree>
    <p:extLst>
      <p:ext uri="{BB962C8B-B14F-4D97-AF65-F5344CB8AC3E}">
        <p14:creationId xmlns:p14="http://schemas.microsoft.com/office/powerpoint/2010/main" val="17309485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FCC0-A53E-0148-A90C-405AEAB88504}" type="datetime1">
              <a:rPr lang="en-US" smtClean="0"/>
              <a:t>9/2/14</a:t>
            </a:fld>
            <a:endParaRPr lang="en-US"/>
          </a:p>
        </p:txBody>
      </p:sp>
      <p:sp>
        <p:nvSpPr>
          <p:cNvPr id="3" name="Footer Placeholder 2"/>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4" name="Slide Number Placeholder 3"/>
          <p:cNvSpPr>
            <a:spLocks noGrp="1"/>
          </p:cNvSpPr>
          <p:nvPr>
            <p:ph type="sldNum" sz="quarter" idx="12"/>
          </p:nvPr>
        </p:nvSpPr>
        <p:spPr/>
        <p:txBody>
          <a:bodyPr>
            <a:normAutofit/>
          </a:bodyPr>
          <a:lstStyle/>
          <a:p>
            <a:fld id="{5FFDEB65-E833-9E4A-ABE9-83D1337828E4}" type="slidenum">
              <a:rPr lang="en-US" smtClean="0"/>
              <a:t>90</a:t>
            </a:fld>
            <a:endParaRPr lang="en-US"/>
          </a:p>
        </p:txBody>
      </p:sp>
      <p:sp>
        <p:nvSpPr>
          <p:cNvPr id="5" name="Title 4"/>
          <p:cNvSpPr>
            <a:spLocks noGrp="1"/>
          </p:cNvSpPr>
          <p:nvPr>
            <p:ph type="title"/>
          </p:nvPr>
        </p:nvSpPr>
        <p:spPr>
          <a:xfrm>
            <a:off x="457200" y="274638"/>
            <a:ext cx="8412480" cy="1143000"/>
          </a:xfrm>
        </p:spPr>
        <p:txBody>
          <a:bodyPr>
            <a:normAutofit/>
          </a:bodyPr>
          <a:lstStyle/>
          <a:p>
            <a:r>
              <a:rPr lang="en-US" dirty="0" smtClean="0"/>
              <a:t>Answer: </a:t>
            </a:r>
            <a:r>
              <a:rPr lang="en-US" dirty="0" err="1" smtClean="0"/>
              <a:t>Instrinsic</a:t>
            </a:r>
            <a:r>
              <a:rPr lang="en-US" dirty="0" smtClean="0"/>
              <a:t> Evaluation</a:t>
            </a:r>
            <a:endParaRPr lang="en-US" dirty="0"/>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3617273703"/>
              </p:ext>
            </p:extLst>
          </p:nvPr>
        </p:nvGraphicFramePr>
        <p:xfrm>
          <a:off x="457200" y="1298575"/>
          <a:ext cx="7980912" cy="1741962"/>
        </p:xfrm>
        <a:graphic>
          <a:graphicData uri="http://schemas.openxmlformats.org/drawingml/2006/table">
            <a:tbl>
              <a:tblPr firstRow="1" bandRow="1">
                <a:tableStyleId>{5C22544A-7EE6-4342-B048-85BDC9FD1C3A}</a:tableStyleId>
              </a:tblPr>
              <a:tblGrid>
                <a:gridCol w="2660304"/>
                <a:gridCol w="2660304"/>
                <a:gridCol w="2660304"/>
              </a:tblGrid>
              <a:tr h="580654">
                <a:tc>
                  <a:txBody>
                    <a:bodyPr/>
                    <a:lstStyle/>
                    <a:p>
                      <a:endParaRPr lang="en-US" dirty="0"/>
                    </a:p>
                  </a:txBody>
                  <a:tcPr/>
                </a:tc>
                <a:tc>
                  <a:txBody>
                    <a:bodyPr/>
                    <a:lstStyle/>
                    <a:p>
                      <a:r>
                        <a:rPr lang="en-US" dirty="0" smtClean="0"/>
                        <a:t>Claim</a:t>
                      </a:r>
                      <a:r>
                        <a:rPr lang="en-US" baseline="0" dirty="0" smtClean="0"/>
                        <a:t> (actual)</a:t>
                      </a:r>
                      <a:endParaRPr lang="en-US" dirty="0"/>
                    </a:p>
                  </a:txBody>
                  <a:tcPr/>
                </a:tc>
                <a:tc>
                  <a:txBody>
                    <a:bodyPr/>
                    <a:lstStyle/>
                    <a:p>
                      <a:r>
                        <a:rPr lang="en-US" dirty="0" smtClean="0"/>
                        <a:t>Other</a:t>
                      </a:r>
                      <a:r>
                        <a:rPr lang="en-US" baseline="0" dirty="0" smtClean="0"/>
                        <a:t> (actual)</a:t>
                      </a:r>
                      <a:endParaRPr lang="en-US" dirty="0"/>
                    </a:p>
                  </a:txBody>
                  <a:tcPr/>
                </a:tc>
              </a:tr>
              <a:tr h="580654">
                <a:tc>
                  <a:txBody>
                    <a:bodyPr/>
                    <a:lstStyle/>
                    <a:p>
                      <a:r>
                        <a:rPr lang="en-US" dirty="0" smtClean="0"/>
                        <a:t>Claim (predicted)</a:t>
                      </a:r>
                      <a:endParaRPr lang="en-US" dirty="0"/>
                    </a:p>
                  </a:txBody>
                  <a:tcPr/>
                </a:tc>
                <a:tc>
                  <a:txBody>
                    <a:bodyPr/>
                    <a:lstStyle/>
                    <a:p>
                      <a:r>
                        <a:rPr lang="en-US" dirty="0" smtClean="0"/>
                        <a:t>29</a:t>
                      </a:r>
                      <a:endParaRPr lang="en-US" dirty="0"/>
                    </a:p>
                  </a:txBody>
                  <a:tcPr/>
                </a:tc>
                <a:tc>
                  <a:txBody>
                    <a:bodyPr/>
                    <a:lstStyle/>
                    <a:p>
                      <a:r>
                        <a:rPr lang="en-US" dirty="0" smtClean="0"/>
                        <a:t>4</a:t>
                      </a:r>
                      <a:endParaRPr lang="en-US" dirty="0"/>
                    </a:p>
                  </a:txBody>
                  <a:tcPr/>
                </a:tc>
              </a:tr>
              <a:tr h="580654">
                <a:tc>
                  <a:txBody>
                    <a:bodyPr/>
                    <a:lstStyle/>
                    <a:p>
                      <a:r>
                        <a:rPr lang="en-US" dirty="0" smtClean="0"/>
                        <a:t>Other</a:t>
                      </a:r>
                      <a:r>
                        <a:rPr lang="en-US" baseline="0" dirty="0" smtClean="0"/>
                        <a:t> (predicted)</a:t>
                      </a:r>
                      <a:endParaRPr lang="en-US" dirty="0"/>
                    </a:p>
                  </a:txBody>
                  <a:tcPr/>
                </a:tc>
                <a:tc>
                  <a:txBody>
                    <a:bodyPr/>
                    <a:lstStyle/>
                    <a:p>
                      <a:r>
                        <a:rPr lang="en-US" dirty="0" smtClean="0"/>
                        <a:t>41</a:t>
                      </a:r>
                      <a:endParaRPr lang="en-US" dirty="0"/>
                    </a:p>
                  </a:txBody>
                  <a:tcPr/>
                </a:tc>
                <a:tc>
                  <a:txBody>
                    <a:bodyPr/>
                    <a:lstStyle/>
                    <a:p>
                      <a:r>
                        <a:rPr lang="en-US" dirty="0" smtClean="0"/>
                        <a:t>32</a:t>
                      </a:r>
                      <a:endParaRPr lang="en-US" dirty="0"/>
                    </a:p>
                  </a:txBody>
                  <a:tcPr/>
                </a:tc>
              </a:tr>
            </a:tbl>
          </a:graphicData>
        </a:graphic>
      </p:graphicFrame>
      <p:sp>
        <p:nvSpPr>
          <p:cNvPr id="9" name="TextBox 8"/>
          <p:cNvSpPr txBox="1"/>
          <p:nvPr/>
        </p:nvSpPr>
        <p:spPr>
          <a:xfrm>
            <a:off x="421212" y="3353485"/>
            <a:ext cx="8016899" cy="2308324"/>
          </a:xfrm>
          <a:prstGeom prst="rect">
            <a:avLst/>
          </a:prstGeom>
          <a:noFill/>
        </p:spPr>
        <p:txBody>
          <a:bodyPr wrap="square" rtlCol="0">
            <a:spAutoFit/>
          </a:bodyPr>
          <a:lstStyle/>
          <a:p>
            <a:pPr marL="285750" indent="-285750">
              <a:buFont typeface="Arial"/>
              <a:buChar char="•"/>
            </a:pPr>
            <a:r>
              <a:rPr lang="en-US" sz="2400" dirty="0" smtClean="0"/>
              <a:t>Model: 				Accuracy = .58, </a:t>
            </a:r>
            <a:r>
              <a:rPr lang="en-US" sz="2400" dirty="0"/>
              <a:t> </a:t>
            </a:r>
            <a:r>
              <a:rPr lang="en-US" sz="2400" dirty="0" smtClean="0">
                <a:solidFill>
                  <a:srgbClr val="FF0000"/>
                </a:solidFill>
              </a:rPr>
              <a:t>Kappa = .24</a:t>
            </a:r>
          </a:p>
          <a:p>
            <a:pPr marL="285750" indent="-285750">
              <a:buFont typeface="Arial"/>
              <a:buChar char="•"/>
            </a:pPr>
            <a:r>
              <a:rPr lang="en-US" sz="2400" dirty="0" smtClean="0"/>
              <a:t>Baseline :			Accuracy = </a:t>
            </a:r>
            <a:r>
              <a:rPr lang="en-US" sz="2400" dirty="0" smtClean="0">
                <a:solidFill>
                  <a:srgbClr val="FF0000"/>
                </a:solidFill>
              </a:rPr>
              <a:t>.66,  </a:t>
            </a:r>
            <a:r>
              <a:rPr lang="en-US" sz="2400" dirty="0" smtClean="0"/>
              <a:t>Kappa = 0</a:t>
            </a:r>
          </a:p>
          <a:p>
            <a:pPr marL="285750" indent="-285750">
              <a:buFont typeface="Arial"/>
              <a:buChar char="•"/>
            </a:pPr>
            <a:endParaRPr lang="en-US" sz="2400" dirty="0"/>
          </a:p>
          <a:p>
            <a:pPr marL="285750" indent="-285750">
              <a:buFont typeface="Arial"/>
              <a:buChar char="•"/>
            </a:pPr>
            <a:r>
              <a:rPr lang="en-US" sz="2400" dirty="0" smtClean="0"/>
              <a:t>Claim:				Precision = </a:t>
            </a:r>
            <a:r>
              <a:rPr lang="en-US" sz="2400" dirty="0" smtClean="0">
                <a:solidFill>
                  <a:srgbClr val="FF0000"/>
                </a:solidFill>
              </a:rPr>
              <a:t>.88</a:t>
            </a:r>
            <a:r>
              <a:rPr lang="en-US" sz="2400" dirty="0" smtClean="0"/>
              <a:t>, Recall =. 41, F = .56</a:t>
            </a:r>
            <a:endParaRPr lang="en-US" sz="2400" dirty="0"/>
          </a:p>
          <a:p>
            <a:pPr marL="285750" indent="-285750">
              <a:buFont typeface="Arial"/>
              <a:buChar char="•"/>
            </a:pPr>
            <a:r>
              <a:rPr lang="en-US" sz="2400" dirty="0" smtClean="0"/>
              <a:t>Other:				Precision = .44, Recall = </a:t>
            </a:r>
            <a:r>
              <a:rPr lang="en-US" sz="2400" dirty="0" smtClean="0">
                <a:solidFill>
                  <a:srgbClr val="FF0000"/>
                </a:solidFill>
              </a:rPr>
              <a:t>.89</a:t>
            </a:r>
            <a:r>
              <a:rPr lang="en-US" sz="2400" dirty="0" smtClean="0"/>
              <a:t>, F = .59</a:t>
            </a:r>
          </a:p>
          <a:p>
            <a:pPr marL="285750" indent="-285750">
              <a:buFont typeface="Arial"/>
              <a:buChar char="•"/>
            </a:pPr>
            <a:r>
              <a:rPr lang="en-US" sz="2400" dirty="0" err="1" smtClean="0"/>
              <a:t>Unweighted</a:t>
            </a:r>
            <a:r>
              <a:rPr lang="en-US" sz="2400" dirty="0" smtClean="0"/>
              <a:t> Avg.	Precision = .66, Recall = .65, F = .58</a:t>
            </a:r>
          </a:p>
        </p:txBody>
      </p:sp>
    </p:spTree>
    <p:extLst>
      <p:ext uri="{BB962C8B-B14F-4D97-AF65-F5344CB8AC3E}">
        <p14:creationId xmlns:p14="http://schemas.microsoft.com/office/powerpoint/2010/main" val="3685126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p:txBody>
          <a:bodyPr/>
          <a:lstStyle/>
          <a:p>
            <a:pPr>
              <a:defRPr/>
            </a:pPr>
            <a:fld id="{4868E811-C792-4455-8992-5A14AB8D7AE9}" type="datetime1">
              <a:rPr lang="en-US" smtClean="0"/>
              <a:pPr>
                <a:defRPr/>
              </a:pPr>
              <a:t>9/2/14</a:t>
            </a:fld>
            <a:endParaRPr lang="en-US" smtClean="0"/>
          </a:p>
        </p:txBody>
      </p:sp>
      <p:sp>
        <p:nvSpPr>
          <p:cNvPr id="49155" name="Footer Placeholder 4"/>
          <p:cNvSpPr>
            <a:spLocks noGrp="1"/>
          </p:cNvSpPr>
          <p:nvPr>
            <p:ph type="ftr" sz="quarter" idx="11"/>
          </p:nvPr>
        </p:nvSpPr>
        <p:spPr/>
        <p:txBody>
          <a:bodyPr/>
          <a:lstStyle/>
          <a:p>
            <a:pPr>
              <a:defRPr/>
            </a:pPr>
            <a:r>
              <a:rPr lang="en-US" smtClean="0"/>
              <a:t>                                         Speech and Language Processing - Jurafsky and Martin       </a:t>
            </a:r>
            <a:endParaRPr lang="en-US" sz="1400" smtClean="0"/>
          </a:p>
        </p:txBody>
      </p:sp>
      <p:sp>
        <p:nvSpPr>
          <p:cNvPr id="49156" name="Slide Number Placeholder 5"/>
          <p:cNvSpPr>
            <a:spLocks noGrp="1"/>
          </p:cNvSpPr>
          <p:nvPr>
            <p:ph type="sldNum" sz="quarter" idx="12"/>
          </p:nvPr>
        </p:nvSpPr>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6DC8E107-E132-49A8-A4FD-CC5BF2213A21}" type="slidenum">
              <a:rPr lang="en-US" altLang="en-US" sz="1400">
                <a:solidFill>
                  <a:srgbClr val="590A0E"/>
                </a:solidFill>
              </a:rPr>
              <a:pPr/>
              <a:t>91</a:t>
            </a:fld>
            <a:endParaRPr lang="en-US" altLang="en-US" sz="1400">
              <a:solidFill>
                <a:srgbClr val="590A0E"/>
              </a:solidFill>
            </a:endParaRPr>
          </a:p>
        </p:txBody>
      </p:sp>
      <p:sp>
        <p:nvSpPr>
          <p:cNvPr id="76805" name="Rectangle 2"/>
          <p:cNvSpPr>
            <a:spLocks noGrp="1" noChangeArrowheads="1"/>
          </p:cNvSpPr>
          <p:nvPr>
            <p:ph type="title"/>
          </p:nvPr>
        </p:nvSpPr>
        <p:spPr/>
        <p:txBody>
          <a:bodyPr/>
          <a:lstStyle/>
          <a:p>
            <a:pPr>
              <a:lnSpc>
                <a:spcPct val="90000"/>
              </a:lnSpc>
            </a:pPr>
            <a:r>
              <a:rPr lang="en-US" altLang="en-US" smtClean="0"/>
              <a:t>Error Analysis</a:t>
            </a:r>
          </a:p>
        </p:txBody>
      </p:sp>
      <p:sp>
        <p:nvSpPr>
          <p:cNvPr id="76806" name="Rectangle 3"/>
          <p:cNvSpPr>
            <a:spLocks noGrp="1" noChangeArrowheads="1"/>
          </p:cNvSpPr>
          <p:nvPr>
            <p:ph type="body" idx="1"/>
          </p:nvPr>
        </p:nvSpPr>
        <p:spPr/>
        <p:txBody>
          <a:bodyPr>
            <a:normAutofit/>
          </a:bodyPr>
          <a:lstStyle/>
          <a:p>
            <a:pPr>
              <a:lnSpc>
                <a:spcPct val="90000"/>
              </a:lnSpc>
            </a:pPr>
            <a:r>
              <a:rPr lang="en-US" altLang="en-US" dirty="0" smtClean="0"/>
              <a:t>Look at the confusion matrix</a:t>
            </a:r>
            <a:endParaRPr lang="en-US" altLang="en-US" dirty="0"/>
          </a:p>
          <a:p>
            <a:pPr>
              <a:lnSpc>
                <a:spcPct val="90000"/>
              </a:lnSpc>
            </a:pPr>
            <a:endParaRPr lang="en-US" altLang="en-US" dirty="0" smtClean="0"/>
          </a:p>
          <a:p>
            <a:pPr>
              <a:lnSpc>
                <a:spcPct val="90000"/>
              </a:lnSpc>
            </a:pPr>
            <a:r>
              <a:rPr lang="en-US" altLang="en-US" dirty="0" smtClean="0"/>
              <a:t>See what errors are causing problems</a:t>
            </a:r>
          </a:p>
        </p:txBody>
      </p:sp>
    </p:spTree>
    <p:extLst>
      <p:ext uri="{BB962C8B-B14F-4D97-AF65-F5344CB8AC3E}">
        <p14:creationId xmlns:p14="http://schemas.microsoft.com/office/powerpoint/2010/main" val="93694194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77500" lnSpcReduction="20000"/>
          </a:bodyPr>
          <a:lstStyle/>
          <a:p>
            <a:r>
              <a:rPr lang="en-US" dirty="0" smtClean="0"/>
              <a:t>Argument Mining (from Text)</a:t>
            </a:r>
            <a:endParaRPr lang="en-US" dirty="0"/>
          </a:p>
          <a:p>
            <a:r>
              <a:rPr lang="en-US" dirty="0" smtClean="0"/>
              <a:t>Computational Discourse </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b="1" dirty="0" smtClean="0"/>
              <a:t>Educational Case Studies</a:t>
            </a:r>
          </a:p>
          <a:p>
            <a:pPr lvl="2"/>
            <a:r>
              <a:rPr lang="en-US" b="1" dirty="0"/>
              <a:t>Teaching Writing with Diagramming and Peer Review</a:t>
            </a:r>
          </a:p>
          <a:p>
            <a:pPr lvl="2"/>
            <a:r>
              <a:rPr lang="en-US" dirty="0" smtClean="0"/>
              <a:t>Automated </a:t>
            </a:r>
            <a:r>
              <a:rPr lang="en-US" dirty="0"/>
              <a:t>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val="292252642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2"/>
            <a:endCxn id="8" idx="6"/>
          </p:cNvCxnSpPr>
          <p:nvPr/>
        </p:nvCxnSpPr>
        <p:spPr>
          <a:xfrm flipH="1">
            <a:off x="4023192" y="3505200"/>
            <a:ext cx="2910648" cy="3810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182269626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214"/>
            <a:ext cx="9144000" cy="1325885"/>
          </a:xfrm>
        </p:spPr>
        <p:txBody>
          <a:bodyPr>
            <a:normAutofit/>
          </a:bodyPr>
          <a:lstStyle/>
          <a:p>
            <a:pPr marL="227013" indent="-227013"/>
            <a:r>
              <a:rPr lang="en-US" sz="4000" dirty="0"/>
              <a:t>Example </a:t>
            </a:r>
            <a:r>
              <a:rPr lang="en-US" sz="4000" dirty="0" smtClean="0"/>
              <a:t>Student Argument Diagram </a:t>
            </a:r>
            <a:br>
              <a:rPr lang="en-US" sz="4000" dirty="0" smtClean="0"/>
            </a:br>
            <a:r>
              <a:rPr lang="en-US" sz="3200" dirty="0" smtClean="0"/>
              <a:t>(input via the LASAD system [Pinkwart et al.]) </a:t>
            </a:r>
            <a:endParaRPr lang="en-US" sz="3200" dirty="0"/>
          </a:p>
        </p:txBody>
      </p:sp>
      <p:pic>
        <p:nvPicPr>
          <p:cNvPr id="4" name="Picture 3" descr="GroveD1.png"/>
          <p:cNvPicPr>
            <a:picLocks noChangeAspect="1"/>
          </p:cNvPicPr>
          <p:nvPr/>
        </p:nvPicPr>
        <p:blipFill rotWithShape="1">
          <a:blip r:embed="rId3">
            <a:extLst>
              <a:ext uri="{28A0092B-C50C-407E-A947-70E740481C1C}">
                <a14:useLocalDpi xmlns:a14="http://schemas.microsoft.com/office/drawing/2010/main" val="0"/>
              </a:ext>
            </a:extLst>
          </a:blip>
          <a:srcRect t="4624"/>
          <a:stretch/>
        </p:blipFill>
        <p:spPr>
          <a:xfrm>
            <a:off x="0" y="1777677"/>
            <a:ext cx="9144000" cy="4496123"/>
          </a:xfrm>
          <a:prstGeom prst="rect">
            <a:avLst/>
          </a:prstGeom>
        </p:spPr>
      </p:pic>
    </p:spTree>
    <p:extLst>
      <p:ext uri="{BB962C8B-B14F-4D97-AF65-F5344CB8AC3E}">
        <p14:creationId xmlns:p14="http://schemas.microsoft.com/office/powerpoint/2010/main" val="143646704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recognizes diagram ontology in essays </a:t>
            </a:r>
          </a:p>
          <a:p>
            <a:r>
              <a:rPr lang="en-US" dirty="0" smtClean="0"/>
              <a:t>System scores essays using recognized ontology </a:t>
            </a:r>
          </a:p>
          <a:p>
            <a:endParaRPr lang="en-US" dirty="0"/>
          </a:p>
        </p:txBody>
      </p:sp>
    </p:spTree>
    <p:extLst>
      <p:ext uri="{BB962C8B-B14F-4D97-AF65-F5344CB8AC3E}">
        <p14:creationId xmlns:p14="http://schemas.microsoft.com/office/powerpoint/2010/main" val="296313273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0" y="2081406"/>
            <a:ext cx="9021249" cy="4776594"/>
          </a:xfrm>
        </p:spPr>
        <p:txBody>
          <a:bodyPr>
            <a:normAutofit lnSpcReduction="10000"/>
          </a:bodyPr>
          <a:lstStyle/>
          <a:p>
            <a:r>
              <a:rPr lang="en-US" dirty="0" smtClean="0"/>
              <a:t>System recognizes diagram ontology in essays </a:t>
            </a:r>
          </a:p>
          <a:p>
            <a:r>
              <a:rPr lang="en-US" dirty="0" smtClean="0"/>
              <a:t>System scores essays using recognized ontology </a:t>
            </a:r>
          </a:p>
          <a:p>
            <a:endParaRPr lang="en-US" dirty="0" smtClean="0"/>
          </a:p>
          <a:p>
            <a:r>
              <a:rPr lang="en-US" dirty="0" smtClean="0">
                <a:solidFill>
                  <a:srgbClr val="0000FF"/>
                </a:solidFill>
              </a:rPr>
              <a:t>How can we formalize this research in terms of argument </a:t>
            </a:r>
            <a:r>
              <a:rPr lang="en-US" dirty="0">
                <a:solidFill>
                  <a:srgbClr val="0000FF"/>
                </a:solidFill>
              </a:rPr>
              <a:t>mining </a:t>
            </a:r>
            <a:r>
              <a:rPr lang="en-US" dirty="0" smtClean="0">
                <a:solidFill>
                  <a:srgbClr val="0000FF"/>
                </a:solidFill>
              </a:rPr>
              <a:t>subtasks?</a:t>
            </a:r>
            <a:endParaRPr lang="en-US" dirty="0">
              <a:solidFill>
                <a:srgbClr val="0000FF"/>
              </a:solidFill>
            </a:endParaRPr>
          </a:p>
          <a:p>
            <a:pPr lvl="1"/>
            <a:r>
              <a:rPr lang="en-US" dirty="0" smtClean="0">
                <a:solidFill>
                  <a:srgbClr val="0000FF"/>
                </a:solidFill>
              </a:rPr>
              <a:t>Segmentation</a:t>
            </a:r>
            <a:endParaRPr lang="en-US" dirty="0">
              <a:solidFill>
                <a:srgbClr val="0000FF"/>
              </a:solidFill>
            </a:endParaRPr>
          </a:p>
          <a:p>
            <a:pPr lvl="1"/>
            <a:r>
              <a:rPr lang="en-US" dirty="0" smtClean="0">
                <a:solidFill>
                  <a:srgbClr val="0000FF"/>
                </a:solidFill>
              </a:rPr>
              <a:t>Segment classification</a:t>
            </a:r>
          </a:p>
          <a:p>
            <a:pPr lvl="1"/>
            <a:r>
              <a:rPr lang="en-US" dirty="0" smtClean="0">
                <a:solidFill>
                  <a:srgbClr val="0000FF"/>
                </a:solidFill>
              </a:rPr>
              <a:t>Relation identification</a:t>
            </a:r>
          </a:p>
          <a:p>
            <a:pPr lvl="1"/>
            <a:r>
              <a:rPr lang="en-US" dirty="0" smtClean="0">
                <a:solidFill>
                  <a:srgbClr val="0000FF"/>
                </a:solidFill>
              </a:rPr>
              <a:t>Argument </a:t>
            </a:r>
            <a:r>
              <a:rPr lang="en-US" dirty="0">
                <a:solidFill>
                  <a:srgbClr val="0000FF"/>
                </a:solidFill>
              </a:rPr>
              <a:t>c</a:t>
            </a:r>
            <a:r>
              <a:rPr lang="en-US" dirty="0" smtClean="0">
                <a:solidFill>
                  <a:srgbClr val="0000FF"/>
                </a:solidFill>
              </a:rPr>
              <a:t>ompletion</a:t>
            </a:r>
            <a:endParaRPr lang="en-US" dirty="0"/>
          </a:p>
        </p:txBody>
      </p:sp>
    </p:spTree>
    <p:extLst>
      <p:ext uri="{BB962C8B-B14F-4D97-AF65-F5344CB8AC3E}">
        <p14:creationId xmlns:p14="http://schemas.microsoft.com/office/powerpoint/2010/main" val="128818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1" y="1879613"/>
            <a:ext cx="9021249" cy="4776594"/>
          </a:xfrm>
        </p:spPr>
        <p:txBody>
          <a:bodyPr>
            <a:normAutofit/>
          </a:bodyPr>
          <a:lstStyle/>
          <a:p>
            <a:r>
              <a:rPr lang="en-US" dirty="0" smtClean="0"/>
              <a:t>System recognizes diagram ontology in essays </a:t>
            </a:r>
          </a:p>
          <a:p>
            <a:r>
              <a:rPr lang="en-US" dirty="0" smtClean="0"/>
              <a:t>System scores essays using recognized ontology </a:t>
            </a:r>
          </a:p>
          <a:p>
            <a:pPr marL="457200" lvl="1" indent="0">
              <a:buNone/>
            </a:pPr>
            <a:endParaRPr lang="en-US" b="1" dirty="0">
              <a:solidFill>
                <a:srgbClr val="0000FF"/>
              </a:solidFill>
            </a:endParaRPr>
          </a:p>
          <a:p>
            <a:r>
              <a:rPr lang="en-US" dirty="0" smtClean="0">
                <a:solidFill>
                  <a:srgbClr val="0000FF"/>
                </a:solidFill>
              </a:rPr>
              <a:t>What corpus resources do we need?</a:t>
            </a:r>
            <a:endParaRPr lang="en-US" dirty="0">
              <a:solidFill>
                <a:srgbClr val="0000FF"/>
              </a:solidFill>
            </a:endParaRPr>
          </a:p>
          <a:p>
            <a:r>
              <a:rPr lang="en-US" dirty="0" smtClean="0">
                <a:solidFill>
                  <a:srgbClr val="0000FF"/>
                </a:solidFill>
              </a:rPr>
              <a:t>How do we evaluate them?</a:t>
            </a:r>
            <a:endParaRPr lang="en-US" dirty="0"/>
          </a:p>
        </p:txBody>
      </p:sp>
    </p:spTree>
    <p:extLst>
      <p:ext uri="{BB962C8B-B14F-4D97-AF65-F5344CB8AC3E}">
        <p14:creationId xmlns:p14="http://schemas.microsoft.com/office/powerpoint/2010/main" val="128818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1" y="1879613"/>
            <a:ext cx="9021249" cy="4776594"/>
          </a:xfrm>
        </p:spPr>
        <p:txBody>
          <a:bodyPr>
            <a:normAutofit/>
          </a:bodyPr>
          <a:lstStyle/>
          <a:p>
            <a:r>
              <a:rPr lang="en-US" dirty="0" smtClean="0"/>
              <a:t>System recognizes diagram ontology in essays </a:t>
            </a:r>
          </a:p>
          <a:p>
            <a:r>
              <a:rPr lang="en-US" dirty="0" smtClean="0"/>
              <a:t>System scores essays using recognized ontology </a:t>
            </a:r>
          </a:p>
          <a:p>
            <a:pPr marL="457200" lvl="1" indent="0">
              <a:buNone/>
            </a:pPr>
            <a:endParaRPr lang="en-US" b="1" dirty="0">
              <a:solidFill>
                <a:srgbClr val="0000FF"/>
              </a:solidFill>
            </a:endParaRPr>
          </a:p>
          <a:p>
            <a:r>
              <a:rPr lang="en-US" dirty="0" smtClean="0">
                <a:solidFill>
                  <a:srgbClr val="0000FF"/>
                </a:solidFill>
              </a:rPr>
              <a:t>What NLP theories/tools could we use?</a:t>
            </a:r>
          </a:p>
          <a:p>
            <a:r>
              <a:rPr lang="en-US" dirty="0" smtClean="0">
                <a:solidFill>
                  <a:srgbClr val="0000FF"/>
                </a:solidFill>
              </a:rPr>
              <a:t>How does our data or application add constraints? </a:t>
            </a:r>
            <a:endParaRPr lang="en-US" dirty="0">
              <a:solidFill>
                <a:srgbClr val="0000FF"/>
              </a:solidFill>
            </a:endParaRPr>
          </a:p>
        </p:txBody>
      </p:sp>
    </p:spTree>
    <p:extLst>
      <p:ext uri="{BB962C8B-B14F-4D97-AF65-F5344CB8AC3E}">
        <p14:creationId xmlns:p14="http://schemas.microsoft.com/office/powerpoint/2010/main" val="2707339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1" y="1879613"/>
            <a:ext cx="9143999" cy="4776594"/>
          </a:xfrm>
        </p:spPr>
        <p:txBody>
          <a:bodyPr>
            <a:normAutofit/>
          </a:bodyPr>
          <a:lstStyle/>
          <a:p>
            <a:r>
              <a:rPr lang="en-US" dirty="0" smtClean="0"/>
              <a:t>System recognizes diagram ontology in essays </a:t>
            </a:r>
          </a:p>
          <a:p>
            <a:r>
              <a:rPr lang="en-US" dirty="0" smtClean="0"/>
              <a:t>System scores essays using recognized ontology </a:t>
            </a:r>
          </a:p>
          <a:p>
            <a:endParaRPr lang="en-US" dirty="0" smtClean="0"/>
          </a:p>
          <a:p>
            <a:r>
              <a:rPr lang="en-US" dirty="0" smtClean="0">
                <a:solidFill>
                  <a:srgbClr val="0000FF"/>
                </a:solidFill>
              </a:rPr>
              <a:t>How can we evaluate argument mining technology?</a:t>
            </a:r>
          </a:p>
          <a:p>
            <a:pPr lvl="1"/>
            <a:r>
              <a:rPr lang="en-US" dirty="0" smtClean="0">
                <a:solidFill>
                  <a:srgbClr val="0000FF"/>
                </a:solidFill>
              </a:rPr>
              <a:t>Intrinsic</a:t>
            </a:r>
          </a:p>
          <a:p>
            <a:pPr lvl="1"/>
            <a:r>
              <a:rPr lang="en-US" dirty="0" smtClean="0">
                <a:solidFill>
                  <a:srgbClr val="0000FF"/>
                </a:solidFill>
              </a:rPr>
              <a:t>Extrinsic</a:t>
            </a:r>
          </a:p>
          <a:p>
            <a:pPr lvl="1"/>
            <a:endParaRPr lang="en-US" b="1" dirty="0">
              <a:solidFill>
                <a:srgbClr val="0000FF"/>
              </a:solidFill>
            </a:endParaRPr>
          </a:p>
        </p:txBody>
      </p:sp>
    </p:spTree>
    <p:extLst>
      <p:ext uri="{BB962C8B-B14F-4D97-AF65-F5344CB8AC3E}">
        <p14:creationId xmlns:p14="http://schemas.microsoft.com/office/powerpoint/2010/main" val="345542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3701</TotalTime>
  <Words>10346</Words>
  <Application>Microsoft Macintosh PowerPoint</Application>
  <PresentationFormat>On-screen Show (4:3)</PresentationFormat>
  <Paragraphs>1132</Paragraphs>
  <Slides>125</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125</vt:i4>
      </vt:variant>
    </vt:vector>
  </HeadingPairs>
  <TitlesOfParts>
    <vt:vector size="128" baseType="lpstr">
      <vt:lpstr>Office Theme</vt:lpstr>
      <vt:lpstr>Document</vt:lpstr>
      <vt:lpstr>CorelDRAW</vt:lpstr>
      <vt:lpstr>Argument Mining for Educational Applications using Discourse and Diagrams</vt:lpstr>
      <vt:lpstr>Argument Mining</vt:lpstr>
      <vt:lpstr>Tutorial Goals</vt:lpstr>
      <vt:lpstr>Why teach argumentative writing?</vt:lpstr>
      <vt:lpstr>NLP Challenges of Educational Applications</vt:lpstr>
      <vt:lpstr>Outline</vt:lpstr>
      <vt:lpstr>Argument Mining:  The Problem (This tutorial section is from [Peldszus &amp; Stede, 2013])</vt:lpstr>
      <vt:lpstr>Argument Mining Subtasks:   Framing and Prior Work</vt:lpstr>
      <vt:lpstr>1. Segmentation</vt:lpstr>
      <vt:lpstr>2. Segment Classification</vt:lpstr>
      <vt:lpstr>“Argumentative Zoning” for Scientific Papers [Teufel and Moens, 2002]</vt:lpstr>
      <vt:lpstr>3. Relation Identification</vt:lpstr>
      <vt:lpstr>Discourse Relations particularly relevant to Argument Mining </vt:lpstr>
      <vt:lpstr>4. Argument Completion</vt:lpstr>
      <vt:lpstr>Argument (as opposed to Discourse) Mining</vt:lpstr>
      <vt:lpstr>Outline</vt:lpstr>
      <vt:lpstr>Functional Structure</vt:lpstr>
      <vt:lpstr>Example</vt:lpstr>
      <vt:lpstr>Functional Structure</vt:lpstr>
      <vt:lpstr>Functional Structure</vt:lpstr>
      <vt:lpstr>Functional Structure</vt:lpstr>
      <vt:lpstr>Labelled Biomedical Abstracts</vt:lpstr>
      <vt:lpstr>Analyzing and Scoring Student Essays</vt:lpstr>
      <vt:lpstr>Exercise:  Annotating Functional Structure</vt:lpstr>
      <vt:lpstr>Answer:  Annotating Functional Structure</vt:lpstr>
      <vt:lpstr>Topic Structure</vt:lpstr>
      <vt:lpstr>Outline</vt:lpstr>
      <vt:lpstr>Predicate-Argument Structures</vt:lpstr>
      <vt:lpstr>Predicate-Argument Structures</vt:lpstr>
      <vt:lpstr>Predicate-Argument Structures</vt:lpstr>
      <vt:lpstr>Predicate-Argument Structures</vt:lpstr>
      <vt:lpstr>Predicate-Argument Structures</vt:lpstr>
      <vt:lpstr>Serving as an arg to multiple relations</vt:lpstr>
      <vt:lpstr>Serving as an arg to multiple relations</vt:lpstr>
      <vt:lpstr>Serving as an arg to multiple relations</vt:lpstr>
      <vt:lpstr>Partial connectivity – Disconnected structures</vt:lpstr>
      <vt:lpstr>Partial connectivity – Disconnected structures</vt:lpstr>
      <vt:lpstr>Partial connectivity – Disconnected structures</vt:lpstr>
      <vt:lpstr>Exercise: Annotating Pred-Arg Structures</vt:lpstr>
      <vt:lpstr>Answer: Annotating Pred-Arg Structures</vt:lpstr>
      <vt:lpstr>Outline</vt:lpstr>
      <vt:lpstr>Tree-like Structures</vt:lpstr>
      <vt:lpstr>Introduction to RST (Rhetorical Structure Theory)</vt:lpstr>
      <vt:lpstr>Rhetorical Structure Theory</vt:lpstr>
      <vt:lpstr>Principles</vt:lpstr>
      <vt:lpstr>Components</vt:lpstr>
      <vt:lpstr>Paratactic (coordinate)</vt:lpstr>
      <vt:lpstr>Hypotactic (subordinate)</vt:lpstr>
      <vt:lpstr>Relations</vt:lpstr>
      <vt:lpstr>Example: Evidence</vt:lpstr>
      <vt:lpstr>Relation types</vt:lpstr>
      <vt:lpstr>Relation names (in M&amp;T 1988)</vt:lpstr>
      <vt:lpstr>Schemas</vt:lpstr>
      <vt:lpstr>Graphical representation</vt:lpstr>
      <vt:lpstr>How to do an RST analysis</vt:lpstr>
      <vt:lpstr>Some issues</vt:lpstr>
      <vt:lpstr>Applications</vt:lpstr>
      <vt:lpstr>RST for Argument Representation? [Peldszus and Stede, 2013]</vt:lpstr>
      <vt:lpstr>Exercise: Annotating Tree-Like Structures</vt:lpstr>
      <vt:lpstr>Answer: RST Analysis [Peldszus &amp; Stede 2013]</vt:lpstr>
      <vt:lpstr>Other Approaches: Joint Modeling </vt:lpstr>
      <vt:lpstr>Computational Discourse: Summing Up</vt:lpstr>
      <vt:lpstr>Outline</vt:lpstr>
      <vt:lpstr>The Need for Annotated Corpora</vt:lpstr>
      <vt:lpstr>Corpora with Discourse Annotations</vt:lpstr>
      <vt:lpstr>Relevance for Argumentation?  [Stab et al. 2014]</vt:lpstr>
      <vt:lpstr>Corpora with Discourse Annotations</vt:lpstr>
      <vt:lpstr>Argumentation Text/Dialog Corpora</vt:lpstr>
      <vt:lpstr>Argumentative Writing Corpus</vt:lpstr>
      <vt:lpstr>Outline</vt:lpstr>
      <vt:lpstr>Software Resources</vt:lpstr>
      <vt:lpstr>Discourse Connectives Tagger</vt:lpstr>
      <vt:lpstr>Hierarchy of Sense Tags</vt:lpstr>
      <vt:lpstr>Human (h) vs. Discourse Connectives Tagger (d)</vt:lpstr>
      <vt:lpstr>Relevance for Argumentation?  [Stab et al. 2014]</vt:lpstr>
      <vt:lpstr> A PDTB-Styled Discourse Parser</vt:lpstr>
      <vt:lpstr>Human vs. PDTB Parser</vt:lpstr>
      <vt:lpstr>A RST-Style Discourse Parser</vt:lpstr>
      <vt:lpstr>Human vs. Computer RST Analysis</vt:lpstr>
      <vt:lpstr>Human RST vs. Discourse Connectives Tagger</vt:lpstr>
      <vt:lpstr>Human RST vs. PDTB Parser</vt:lpstr>
      <vt:lpstr>Discourse Connectives vs. PDTB Parser</vt:lpstr>
      <vt:lpstr>Outline</vt:lpstr>
      <vt:lpstr>Evaluation</vt:lpstr>
      <vt:lpstr>Quantifying Classification Performance</vt:lpstr>
      <vt:lpstr>Intrinsic (in vivo) Evaluation</vt:lpstr>
      <vt:lpstr>Inter-Annotator Reliability</vt:lpstr>
      <vt:lpstr>Extrinsic (in vitro) Evaluation</vt:lpstr>
      <vt:lpstr>Exercise: Intrinsic Evaluation</vt:lpstr>
      <vt:lpstr>Answer: Instrinsic Evaluation</vt:lpstr>
      <vt:lpstr>Error Analysis</vt:lpstr>
      <vt:lpstr>Outline</vt:lpstr>
      <vt:lpstr>ArgumentPeer Project </vt:lpstr>
      <vt:lpstr>Example Student Argument Diagram  (input via the LASAD system [Pinkwart et al.]) </vt:lpstr>
      <vt:lpstr>Ontology-Based Argument Mining and Automatic Essay Scoring [Ong, Litman, Brusilovsky, 2014]</vt:lpstr>
      <vt:lpstr>Ontology-Based Argument Mining and Automatic Essay Scoring [Ong, Litman, Brusilovsky, 2014]</vt:lpstr>
      <vt:lpstr>Ontology-Based Argument Mining and Automatic Essay Scoring [Ong, Litman, Brusilovsky, 2014]</vt:lpstr>
      <vt:lpstr>Ontology-Based Argument Mining and Automatic Essay Scoring [Ong, Litman, Brusilovsky, 2014]</vt:lpstr>
      <vt:lpstr>Ontology-Based Argument Mining and Automatic Essay Scoring [Ong, Litman, Brusilovsky, 2014]</vt:lpstr>
      <vt:lpstr>Our Argument Mining I/O</vt:lpstr>
      <vt:lpstr>Essay Processing Pipeline</vt:lpstr>
      <vt:lpstr>Extrinsic Evaluation</vt:lpstr>
      <vt:lpstr>Current Argument Mining Directions</vt:lpstr>
      <vt:lpstr>ArgumentPeer Project </vt:lpstr>
      <vt:lpstr>SWoRD: A web-based peer review system [Cho &amp; Schunn, 2007]</vt:lpstr>
      <vt:lpstr>Identifying Thesis and Conclusion Statements in Student Essays to Scaffold Peer Review [Falakmasir, Ashley, Schunn, Litman 2014]</vt:lpstr>
      <vt:lpstr>Identifying Thesis and Conclusion Statements in Student Essays to Scaffold Peer Review [Falakmasir, Ashley, Schunn, Litman 2014]</vt:lpstr>
      <vt:lpstr>Identifying Thesis and Conclusion Statements in Student Essays to Scaffold Peer Review [Falakmasir, Ashley, Schunn, Litman 2014]</vt:lpstr>
      <vt:lpstr>Identifying Thesis and Conclusion Statements in Student Essays to Scaffold Peer Review [Falakmasir, Ashley, Schunn, Litman 2014]</vt:lpstr>
      <vt:lpstr>Features for Machine Learning</vt:lpstr>
      <vt:lpstr>Example Thesis Prediction Model</vt:lpstr>
      <vt:lpstr>Intrinsic Evaluation</vt:lpstr>
      <vt:lpstr>Extrinsic Evaluation: Impact of Scaffolding During Peer Review</vt:lpstr>
      <vt:lpstr>Outline</vt:lpstr>
      <vt:lpstr>Automatic Scoring of an Analytical  Response-To-Text Assessment (RTA) [Rahimi, Litman, Correnti, Matsumura, Wang &amp; Kisa, 2014]</vt:lpstr>
      <vt:lpstr>Rubric for the Evidence dimension of RTA</vt:lpstr>
      <vt:lpstr>Automatic Scoring of an Analytical  Response-To-Text Assessment (RTA) [Rahimi, Litman, Correnti, Matsumura, Wang &amp; Kisa, 2014]</vt:lpstr>
      <vt:lpstr>Prompt and Good Essay</vt:lpstr>
      <vt:lpstr>Automatic Scoring Approach</vt:lpstr>
      <vt:lpstr>Extrinsic Evaluation</vt:lpstr>
      <vt:lpstr>Outline</vt:lpstr>
      <vt:lpstr>Open Challenges</vt:lpstr>
      <vt:lpstr>References</vt:lpstr>
      <vt:lpstr>References</vt:lpstr>
      <vt:lpstr>Thank You!</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Litman</cp:lastModifiedBy>
  <cp:revision>305</cp:revision>
  <cp:lastPrinted>2014-08-02T20:48:07Z</cp:lastPrinted>
  <dcterms:created xsi:type="dcterms:W3CDTF">2014-07-28T22:42:07Z</dcterms:created>
  <dcterms:modified xsi:type="dcterms:W3CDTF">2014-09-03T00:37:02Z</dcterms:modified>
</cp:coreProperties>
</file>