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404" r:id="rId3"/>
    <p:sldId id="405" r:id="rId4"/>
    <p:sldId id="401" r:id="rId5"/>
    <p:sldId id="583" r:id="rId6"/>
    <p:sldId id="435" r:id="rId7"/>
    <p:sldId id="406" r:id="rId8"/>
    <p:sldId id="403" r:id="rId9"/>
    <p:sldId id="425" r:id="rId10"/>
    <p:sldId id="443" r:id="rId11"/>
    <p:sldId id="444" r:id="rId12"/>
    <p:sldId id="466" r:id="rId13"/>
    <p:sldId id="408" r:id="rId14"/>
    <p:sldId id="452" r:id="rId15"/>
    <p:sldId id="453" r:id="rId16"/>
    <p:sldId id="454" r:id="rId17"/>
    <p:sldId id="455" r:id="rId18"/>
    <p:sldId id="456" r:id="rId19"/>
    <p:sldId id="457" r:id="rId20"/>
    <p:sldId id="587" r:id="rId21"/>
    <p:sldId id="586" r:id="rId22"/>
    <p:sldId id="464" r:id="rId23"/>
    <p:sldId id="588" r:id="rId24"/>
    <p:sldId id="589" r:id="rId25"/>
    <p:sldId id="613" r:id="rId26"/>
    <p:sldId id="399" r:id="rId27"/>
    <p:sldId id="585" r:id="rId28"/>
    <p:sldId id="428" r:id="rId29"/>
    <p:sldId id="619" r:id="rId30"/>
    <p:sldId id="614" r:id="rId31"/>
    <p:sldId id="615" r:id="rId32"/>
    <p:sldId id="616" r:id="rId33"/>
    <p:sldId id="617" r:id="rId34"/>
    <p:sldId id="618" r:id="rId35"/>
    <p:sldId id="577" r:id="rId36"/>
    <p:sldId id="562" r:id="rId37"/>
    <p:sldId id="590" r:id="rId38"/>
    <p:sldId id="591" r:id="rId39"/>
    <p:sldId id="592" r:id="rId40"/>
    <p:sldId id="593" r:id="rId41"/>
    <p:sldId id="594" r:id="rId42"/>
    <p:sldId id="595" r:id="rId43"/>
    <p:sldId id="596" r:id="rId44"/>
    <p:sldId id="597" r:id="rId45"/>
    <p:sldId id="598" r:id="rId46"/>
    <p:sldId id="599" r:id="rId47"/>
    <p:sldId id="600" r:id="rId48"/>
    <p:sldId id="601" r:id="rId49"/>
    <p:sldId id="602" r:id="rId50"/>
    <p:sldId id="603" r:id="rId51"/>
    <p:sldId id="604" r:id="rId52"/>
    <p:sldId id="605" r:id="rId53"/>
    <p:sldId id="606" r:id="rId54"/>
    <p:sldId id="607" r:id="rId55"/>
    <p:sldId id="608" r:id="rId56"/>
    <p:sldId id="609" r:id="rId57"/>
    <p:sldId id="610" r:id="rId58"/>
    <p:sldId id="611" r:id="rId59"/>
    <p:sldId id="612" r:id="rId60"/>
    <p:sldId id="572" r:id="rId61"/>
    <p:sldId id="440" r:id="rId62"/>
    <p:sldId id="579" r:id="rId63"/>
    <p:sldId id="582"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2038" autoAdjust="0"/>
  </p:normalViewPr>
  <p:slideViewPr>
    <p:cSldViewPr snapToGrid="0" snapToObjects="1">
      <p:cViewPr varScale="1">
        <p:scale>
          <a:sx n="102" d="100"/>
          <a:sy n="102" d="100"/>
        </p:scale>
        <p:origin x="-1040" y="-112"/>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1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49"/>
          <c:y val="0.0448613919291874"/>
          <c:w val="0.622980339263149"/>
          <c:h val="0.781510586807711"/>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0.570000000000001</c:v>
                </c:pt>
                <c:pt idx="1">
                  <c:v>0.620000000000001</c:v>
                </c:pt>
              </c:numCache>
            </c:numRef>
          </c:val>
        </c:ser>
        <c:dLbls>
          <c:showLegendKey val="0"/>
          <c:showVal val="0"/>
          <c:showCatName val="0"/>
          <c:showSerName val="0"/>
          <c:showPercent val="0"/>
          <c:showBubbleSize val="0"/>
        </c:dLbls>
        <c:gapWidth val="150"/>
        <c:axId val="2146047496"/>
        <c:axId val="2146022264"/>
      </c:barChart>
      <c:catAx>
        <c:axId val="2146047496"/>
        <c:scaling>
          <c:orientation val="minMax"/>
        </c:scaling>
        <c:delete val="0"/>
        <c:axPos val="b"/>
        <c:numFmt formatCode="General" sourceLinked="1"/>
        <c:majorTickMark val="out"/>
        <c:minorTickMark val="none"/>
        <c:tickLblPos val="nextTo"/>
        <c:crossAx val="2146022264"/>
        <c:crosses val="autoZero"/>
        <c:auto val="1"/>
        <c:lblAlgn val="ctr"/>
        <c:lblOffset val="100"/>
        <c:noMultiLvlLbl val="0"/>
      </c:catAx>
      <c:valAx>
        <c:axId val="2146022264"/>
        <c:scaling>
          <c:orientation val="minMax"/>
        </c:scaling>
        <c:delete val="0"/>
        <c:axPos val="l"/>
        <c:majorGridlines/>
        <c:numFmt formatCode="General" sourceLinked="1"/>
        <c:majorTickMark val="out"/>
        <c:minorTickMark val="none"/>
        <c:tickLblPos val="nextTo"/>
        <c:crossAx val="2146047496"/>
        <c:crosses val="autoZero"/>
        <c:crossBetween val="between"/>
      </c:valAx>
      <c:spPr>
        <a:noFill/>
        <a:ln w="25400">
          <a:noFill/>
        </a:ln>
      </c:spPr>
    </c:plotArea>
    <c:legend>
      <c:legendPos val="r"/>
      <c:layout>
        <c:manualLayout>
          <c:xMode val="edge"/>
          <c:yMode val="edge"/>
          <c:x val="0.703220934188784"/>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3F970A07-C0DE-4E79-8279-6B89C1E9FC05}" type="presOf" srcId="{52D26E34-E7C8-4BC5-83E4-0C08808D0D24}" destId="{7D218C7E-3CC2-43B7-A087-D46E1085748B}" srcOrd="0" destOrd="0" presId="urn:microsoft.com/office/officeart/2005/8/layout/cycle1"/>
    <dgm:cxn modelId="{69409140-67AE-4A11-A497-9088AEC168BD}" type="presOf" srcId="{8B984079-0872-4649-B8C4-225C6D4D2AB5}" destId="{8C3103E3-63B8-4C05-96AF-DD41AA18477E}" srcOrd="0" destOrd="0" presId="urn:microsoft.com/office/officeart/2005/8/layout/cycle1"/>
    <dgm:cxn modelId="{AAD76C7F-1A1A-4B14-95BC-91D7FBA3EC49}" type="presOf" srcId="{CEDF1CA6-E2C6-4A6F-A688-B6E430FFD5E5}" destId="{38863F51-0EFB-45EC-BE67-3CF78E8E6D97}" srcOrd="0" destOrd="0" presId="urn:microsoft.com/office/officeart/2005/8/layout/cycle1"/>
    <dgm:cxn modelId="{E3332D83-B0A8-490B-B525-62B99DB98EB4}" type="presOf" srcId="{5E967E14-1598-4B9C-88AA-095D11F6B1C1}" destId="{DD19B384-7C5D-434C-A852-C970471905FA}" srcOrd="0" destOrd="0" presId="urn:microsoft.com/office/officeart/2005/8/layout/cycle1"/>
    <dgm:cxn modelId="{30C7EBD1-D7F3-4365-9CF8-223307D0EC32}" type="presOf" srcId="{7645983C-F5BD-496C-BED5-7DD7A482B586}" destId="{C1FE4F7B-DDE8-4FE2-B64F-BC8E64A3B2F1}"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842D6D87-B7DB-43B4-B8F6-0502D13DAE65}" srcId="{52D26E34-E7C8-4BC5-83E4-0C08808D0D24}" destId="{5E967E14-1598-4B9C-88AA-095D11F6B1C1}" srcOrd="0" destOrd="0" parTransId="{070FC663-9149-4E7A-97F4-72B1B134E9EB}" sibTransId="{608E67A8-EFD9-4814-B161-C4FF6107C8E9}"/>
    <dgm:cxn modelId="{8C5D5B3B-6301-47A3-87CC-923B39A5E313}" type="presOf" srcId="{3103FAD5-8BA6-44E0-971A-71A1A9E15382}" destId="{E1AF9A7E-610F-4614-A67B-5DA2417DAAE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62A7A914-EFF9-46BB-B8CB-52B6D0845BCF}" type="presOf" srcId="{608E67A8-EFD9-4814-B161-C4FF6107C8E9}" destId="{A23D4B4F-E72F-49FC-ABD6-D6D157A5B847}" srcOrd="0" destOrd="0" presId="urn:microsoft.com/office/officeart/2005/8/layout/cycle1"/>
    <dgm:cxn modelId="{A1C89553-84AC-4BC9-B638-FF07F6929CDB}" type="presParOf" srcId="{7D218C7E-3CC2-43B7-A087-D46E1085748B}" destId="{927EFB71-AF97-4E69-A6F9-31D04763B2F5}" srcOrd="0" destOrd="0" presId="urn:microsoft.com/office/officeart/2005/8/layout/cycle1"/>
    <dgm:cxn modelId="{713B583E-BFE6-417C-B2AB-DB3C1AB2001E}" type="presParOf" srcId="{7D218C7E-3CC2-43B7-A087-D46E1085748B}" destId="{DD19B384-7C5D-434C-A852-C970471905FA}" srcOrd="1" destOrd="0" presId="urn:microsoft.com/office/officeart/2005/8/layout/cycle1"/>
    <dgm:cxn modelId="{A9F2BA94-C7AA-4295-9BEC-7D6E9F2D35BE}" type="presParOf" srcId="{7D218C7E-3CC2-43B7-A087-D46E1085748B}" destId="{A23D4B4F-E72F-49FC-ABD6-D6D157A5B847}" srcOrd="2" destOrd="0" presId="urn:microsoft.com/office/officeart/2005/8/layout/cycle1"/>
    <dgm:cxn modelId="{7E4856B6-E558-4703-A319-194876C31A84}" type="presParOf" srcId="{7D218C7E-3CC2-43B7-A087-D46E1085748B}" destId="{29739474-DBAC-4BD9-83AA-EA3D819208DF}" srcOrd="3" destOrd="0" presId="urn:microsoft.com/office/officeart/2005/8/layout/cycle1"/>
    <dgm:cxn modelId="{7CBE0B03-0B56-48A7-92D8-FB01D5DAB6B6}" type="presParOf" srcId="{7D218C7E-3CC2-43B7-A087-D46E1085748B}" destId="{8C3103E3-63B8-4C05-96AF-DD41AA18477E}" srcOrd="4" destOrd="0" presId="urn:microsoft.com/office/officeart/2005/8/layout/cycle1"/>
    <dgm:cxn modelId="{F03F9473-EC2F-480C-826F-BFA80B2C5FCB}" type="presParOf" srcId="{7D218C7E-3CC2-43B7-A087-D46E1085748B}" destId="{C1FE4F7B-DDE8-4FE2-B64F-BC8E64A3B2F1}" srcOrd="5" destOrd="0" presId="urn:microsoft.com/office/officeart/2005/8/layout/cycle1"/>
    <dgm:cxn modelId="{550F8928-23C4-4612-940A-B29003D2126B}" type="presParOf" srcId="{7D218C7E-3CC2-43B7-A087-D46E1085748B}" destId="{5165E6EC-34C3-46C4-8E43-DF5E1D3D01BF}" srcOrd="6" destOrd="0" presId="urn:microsoft.com/office/officeart/2005/8/layout/cycle1"/>
    <dgm:cxn modelId="{23C8B7F0-19AB-42AC-B125-F645CB92873D}" type="presParOf" srcId="{7D218C7E-3CC2-43B7-A087-D46E1085748B}" destId="{E1AF9A7E-610F-4614-A67B-5DA2417DAAEB}" srcOrd="7" destOrd="0" presId="urn:microsoft.com/office/officeart/2005/8/layout/cycle1"/>
    <dgm:cxn modelId="{4FD3EDA2-DB44-4531-AEC6-0592DADF1354}"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C190A-4BE3-D341-95B7-1D2A70D2B5EC}" type="datetimeFigureOut">
              <a:rPr lang="en-US" smtClean="0"/>
              <a:pPr/>
              <a:t>2/16/16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6570-996D-C44C-8225-0B9A70613C1D}" type="slidenum">
              <a:rPr lang="en-US" smtClean="0"/>
              <a:pPr/>
              <a:t>‹#›</a:t>
            </a:fld>
            <a:endParaRPr lang="en-US"/>
          </a:p>
        </p:txBody>
      </p:sp>
    </p:spTree>
    <p:extLst>
      <p:ext uri="{BB962C8B-B14F-4D97-AF65-F5344CB8AC3E}">
        <p14:creationId xmlns:p14="http://schemas.microsoft.com/office/powerpoint/2010/main" val="428426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Advances in NLP and educational</a:t>
            </a:r>
            <a:r>
              <a:rPr lang="en-US" sz="2000" baseline="0" dirty="0" smtClean="0"/>
              <a:t> technology, as well as the availability of unprecedented amounts of text and speech data, have led to an increasing interest in using NLP to address the needs of teachers, students, and researchers.</a:t>
            </a:r>
          </a:p>
          <a:p>
            <a:endParaRPr lang="en-US" sz="2000" baseline="0" dirty="0" smtClean="0"/>
          </a:p>
          <a:p>
            <a:r>
              <a:rPr lang="en-US" sz="2000" baseline="0" dirty="0" smtClean="0"/>
              <a:t>But educational applications differ in many ways from the types of applications for which NLP systems are typically developed.</a:t>
            </a:r>
          </a:p>
          <a:p>
            <a:endParaRPr lang="en-US" sz="2000" baseline="0" dirty="0" smtClean="0"/>
          </a:p>
          <a:p>
            <a:r>
              <a:rPr lang="en-US" sz="2000" baseline="0" dirty="0" smtClean="0"/>
              <a:t>This talk will organize and give an overview of research opportunities and challenges.</a:t>
            </a:r>
            <a:endParaRPr lang="en-US" sz="2000"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1</a:t>
            </a:fld>
            <a:endParaRPr lang="en-US"/>
          </a:p>
        </p:txBody>
      </p:sp>
    </p:spTree>
    <p:extLst>
      <p:ext uri="{BB962C8B-B14F-4D97-AF65-F5344CB8AC3E}">
        <p14:creationId xmlns:p14="http://schemas.microsoft.com/office/powerpoint/2010/main" val="7300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19</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20</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22</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56570-996D-C44C-8225-0B9A70613C1D}" type="slidenum">
              <a:rPr lang="en-US" smtClean="0"/>
              <a:pPr/>
              <a:t>31</a:t>
            </a:fld>
            <a:endParaRPr lang="en-US"/>
          </a:p>
        </p:txBody>
      </p:sp>
    </p:spTree>
    <p:extLst>
      <p:ext uri="{BB962C8B-B14F-4D97-AF65-F5344CB8AC3E}">
        <p14:creationId xmlns:p14="http://schemas.microsoft.com/office/powerpoint/2010/main" val="118138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33</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34</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49</a:t>
            </a:fld>
            <a:endParaRPr lang="en-US"/>
          </a:p>
        </p:txBody>
      </p:sp>
    </p:spTree>
    <p:extLst>
      <p:ext uri="{BB962C8B-B14F-4D97-AF65-F5344CB8AC3E}">
        <p14:creationId xmlns:p14="http://schemas.microsoft.com/office/powerpoint/2010/main" val="302992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51</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pPr/>
              <a:t>62</a:t>
            </a:fld>
            <a:endParaRPr lang="en-US"/>
          </a:p>
        </p:txBody>
      </p:sp>
    </p:spTree>
    <p:extLst>
      <p:ext uri="{BB962C8B-B14F-4D97-AF65-F5344CB8AC3E}">
        <p14:creationId xmlns:p14="http://schemas.microsoft.com/office/powerpoint/2010/main" val="394999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8</a:t>
            </a:fld>
            <a:endParaRPr lang="en-US"/>
          </a:p>
        </p:txBody>
      </p:sp>
    </p:spTree>
    <p:extLst>
      <p:ext uri="{BB962C8B-B14F-4D97-AF65-F5344CB8AC3E}">
        <p14:creationId xmlns:p14="http://schemas.microsoft.com/office/powerpoint/2010/main" val="352626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63</a:t>
            </a:fld>
            <a:endParaRPr lang="en-US"/>
          </a:p>
        </p:txBody>
      </p:sp>
    </p:spTree>
    <p:extLst>
      <p:ext uri="{BB962C8B-B14F-4D97-AF65-F5344CB8AC3E}">
        <p14:creationId xmlns:p14="http://schemas.microsoft.com/office/powerpoint/2010/main" val="302992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9</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14</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15</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18</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2869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340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84062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3549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BC2BB-E004-474C-ACDB-126DFE89B9E3}" type="datetimeFigureOut">
              <a:rPr lang="en-US" smtClean="0"/>
              <a:pPr/>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1908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BC2BB-E004-474C-ACDB-126DFE89B9E3}" type="datetimeFigureOut">
              <a:rPr lang="en-US" smtClean="0"/>
              <a:pPr/>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274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BC2BB-E004-474C-ACDB-126DFE89B9E3}" type="datetimeFigureOut">
              <a:rPr lang="en-US" smtClean="0"/>
              <a:pPr/>
              <a:t>2/16/16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97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BC2BB-E004-474C-ACDB-126DFE89B9E3}" type="datetimeFigureOut">
              <a:rPr lang="en-US" smtClean="0"/>
              <a:pPr/>
              <a:t>2/16/16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59890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C2BB-E004-474C-ACDB-126DFE89B9E3}" type="datetimeFigureOut">
              <a:rPr lang="en-US" smtClean="0"/>
              <a:pPr/>
              <a:t>2/16/16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5940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415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682743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C2BB-E004-474C-ACDB-126DFE89B9E3}" type="datetimeFigureOut">
              <a:rPr lang="en-US" smtClean="0"/>
              <a:pPr/>
              <a:t>2/16/16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77A6-012C-354A-BDAC-E967D3687057}" type="slidenum">
              <a:rPr lang="en-US" smtClean="0"/>
              <a:pPr/>
              <a:t>‹#›</a:t>
            </a:fld>
            <a:endParaRPr lang="en-US"/>
          </a:p>
        </p:txBody>
      </p:sp>
    </p:spTree>
    <p:extLst>
      <p:ext uri="{BB962C8B-B14F-4D97-AF65-F5344CB8AC3E}">
        <p14:creationId xmlns:p14="http://schemas.microsoft.com/office/powerpoint/2010/main" val="28824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9.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cs.pitt.edu/~litm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58827"/>
          </a:xfrm>
        </p:spPr>
        <p:txBody>
          <a:bodyPr>
            <a:noAutofit/>
          </a:bodyPr>
          <a:lstStyle/>
          <a:p>
            <a:r>
              <a:rPr lang="en-US" sz="4000" b="1" dirty="0" smtClean="0"/>
              <a:t>Natural Language Processing for </a:t>
            </a:r>
            <a:br>
              <a:rPr lang="en-US" sz="4000" b="1" dirty="0" smtClean="0"/>
            </a:br>
            <a:r>
              <a:rPr lang="en-US" sz="4000" b="1" dirty="0" smtClean="0"/>
              <a:t>Enhancing Teaching and Learning</a:t>
            </a:r>
            <a:endParaRPr lang="en-US" sz="3600" b="1" dirty="0"/>
          </a:p>
        </p:txBody>
      </p:sp>
      <p:sp>
        <p:nvSpPr>
          <p:cNvPr id="3" name="Subtitle 2"/>
          <p:cNvSpPr>
            <a:spLocks noGrp="1"/>
          </p:cNvSpPr>
          <p:nvPr>
            <p:ph type="subTitle" idx="1"/>
          </p:nvPr>
        </p:nvSpPr>
        <p:spPr>
          <a:xfrm>
            <a:off x="0" y="2046941"/>
            <a:ext cx="9144000" cy="4674534"/>
          </a:xfrm>
        </p:spPr>
        <p:txBody>
          <a:bodyPr>
            <a:normAutofit/>
          </a:bodyPr>
          <a:lstStyle/>
          <a:p>
            <a:r>
              <a:rPr lang="en-US" sz="3000" i="1" dirty="0" smtClean="0">
                <a:solidFill>
                  <a:schemeClr val="tx1"/>
                </a:solidFill>
              </a:rPr>
              <a:t>Diane </a:t>
            </a:r>
            <a:r>
              <a:rPr lang="en-US" sz="3000" i="1" dirty="0" err="1" smtClean="0">
                <a:solidFill>
                  <a:schemeClr val="tx1"/>
                </a:solidFill>
              </a:rPr>
              <a:t>Litman</a:t>
            </a:r>
            <a:endParaRPr lang="en-US" sz="3000" i="1"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a:t>
            </a:r>
            <a:r>
              <a:rPr lang="en-GB" sz="2400" dirty="0">
                <a:solidFill>
                  <a:schemeClr val="tx1"/>
                </a:solidFill>
              </a:rPr>
              <a:t>, </a:t>
            </a:r>
            <a:r>
              <a:rPr lang="en-GB" sz="2400" dirty="0" smtClean="0">
                <a:solidFill>
                  <a:schemeClr val="tx1"/>
                </a:solidFill>
              </a:rPr>
              <a:t>Computer Science </a:t>
            </a:r>
            <a:r>
              <a:rPr lang="en-GB" sz="2400" dirty="0">
                <a:solidFill>
                  <a:schemeClr val="tx1"/>
                </a:solidFill>
              </a:rPr>
              <a:t>Department </a:t>
            </a: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a:t>
            </a:r>
            <a:r>
              <a:rPr lang="en-GB" sz="2400" dirty="0">
                <a:solidFill>
                  <a:schemeClr val="tx1"/>
                </a:solidFill>
              </a:rPr>
              <a:t>, Intelligent Systems </a:t>
            </a:r>
            <a:r>
              <a:rPr lang="en-GB" sz="2400" dirty="0" smtClean="0">
                <a:solidFill>
                  <a:schemeClr val="tx1"/>
                </a:solidFill>
              </a:rPr>
              <a:t>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Research &amp; Development </a:t>
            </a:r>
            <a:r>
              <a:rPr lang="en-GB" sz="2400" dirty="0" err="1" smtClean="0">
                <a:solidFill>
                  <a:schemeClr val="tx1"/>
                </a:solidFill>
              </a:rPr>
              <a:t>Center</a:t>
            </a:r>
            <a:r>
              <a:rPr lang="en-GB" sz="2400" dirty="0" smtClean="0">
                <a:solidFill>
                  <a:schemeClr val="tx1"/>
                </a:solidFill>
              </a:rPr>
              <a:t> </a:t>
            </a:r>
          </a:p>
          <a:p>
            <a:endParaRPr lang="en-US" sz="2200" dirty="0" smtClean="0">
              <a:solidFill>
                <a:schemeClr val="tx1"/>
              </a:solidFill>
            </a:endParaRPr>
          </a:p>
          <a:p>
            <a:r>
              <a:rPr lang="en-US" sz="2200" dirty="0" smtClean="0">
                <a:solidFill>
                  <a:schemeClr val="tx1"/>
                </a:solidFill>
              </a:rPr>
              <a:t>University of Pittsburgh</a:t>
            </a:r>
          </a:p>
          <a:p>
            <a:r>
              <a:rPr lang="en-US" sz="2200" dirty="0" smtClean="0">
                <a:solidFill>
                  <a:schemeClr val="tx1"/>
                </a:solidFill>
              </a:rPr>
              <a:t>Pittsburgh, PA USA</a:t>
            </a:r>
          </a:p>
          <a:p>
            <a:endParaRPr lang="en-US" sz="2200" dirty="0" smtClean="0">
              <a:solidFill>
                <a:schemeClr val="tx1"/>
              </a:solidFill>
            </a:endParaRPr>
          </a:p>
          <a:p>
            <a:endParaRPr lang="en-US" sz="2200" dirty="0">
              <a:solidFill>
                <a:schemeClr val="tx1"/>
              </a:solidFill>
            </a:endParaRPr>
          </a:p>
          <a:p>
            <a:endParaRPr lang="en-US" sz="2200" dirty="0" smtClean="0">
              <a:solidFill>
                <a:schemeClr val="tx1"/>
              </a:solidFill>
            </a:endParaRPr>
          </a:p>
          <a:p>
            <a:r>
              <a:rPr lang="en-US" sz="2200" i="1" dirty="0" smtClean="0">
                <a:solidFill>
                  <a:schemeClr val="tx1"/>
                </a:solidFill>
              </a:rPr>
              <a:t>AAAI 2016</a:t>
            </a:r>
          </a:p>
          <a:p>
            <a:endParaRPr lang="en-US" sz="2200" dirty="0" smtClean="0">
              <a:solidFill>
                <a:schemeClr val="tx1"/>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1</a:t>
            </a:fld>
            <a:endParaRPr lang="en-US"/>
          </a:p>
        </p:txBody>
      </p:sp>
      <p:pic>
        <p:nvPicPr>
          <p:cNvPr id="54273" name="Picture 1"/>
          <p:cNvPicPr>
            <a:picLocks noChangeAspect="1" noChangeArrowheads="1"/>
          </p:cNvPicPr>
          <p:nvPr/>
        </p:nvPicPr>
        <p:blipFill>
          <a:blip r:embed="rId3"/>
          <a:srcRect/>
          <a:stretch>
            <a:fillRect/>
          </a:stretch>
        </p:blipFill>
        <p:spPr bwMode="auto">
          <a:xfrm>
            <a:off x="2890684" y="5339458"/>
            <a:ext cx="835742" cy="831249"/>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5624052" y="5339457"/>
            <a:ext cx="1081055" cy="831249"/>
          </a:xfrm>
          <a:prstGeom prst="rect">
            <a:avLst/>
          </a:prstGeom>
          <a:noFill/>
          <a:ln w="9525">
            <a:noFill/>
            <a:miter lim="800000"/>
            <a:headEnd/>
            <a:tailEnd/>
          </a:ln>
        </p:spPr>
      </p:pic>
      <p:pic>
        <p:nvPicPr>
          <p:cNvPr id="54275" name="Picture 3"/>
          <p:cNvPicPr>
            <a:picLocks noChangeAspect="1" noChangeArrowheads="1"/>
          </p:cNvPicPr>
          <p:nvPr/>
        </p:nvPicPr>
        <p:blipFill>
          <a:blip r:embed="rId5"/>
          <a:srcRect/>
          <a:stretch>
            <a:fillRect/>
          </a:stretch>
        </p:blipFill>
        <p:spPr bwMode="auto">
          <a:xfrm>
            <a:off x="4201449" y="5339457"/>
            <a:ext cx="831250" cy="831250"/>
          </a:xfrm>
          <a:prstGeom prst="rect">
            <a:avLst/>
          </a:prstGeom>
          <a:noFill/>
          <a:ln w="9525">
            <a:noFill/>
            <a:miter lim="800000"/>
            <a:headEnd/>
            <a:tailEnd/>
          </a:ln>
        </p:spPr>
      </p:pic>
    </p:spTree>
    <p:extLst>
      <p:ext uri="{BB962C8B-B14F-4D97-AF65-F5344CB8AC3E}">
        <p14:creationId xmlns:p14="http://schemas.microsoft.com/office/powerpoint/2010/main" val="11927348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smtClean="0"/>
              <a:t>RTA Rubric </a:t>
            </a:r>
            <a:r>
              <a:rPr lang="en-US" dirty="0"/>
              <a:t>for the Evidence </a:t>
            </a:r>
            <a:r>
              <a:rPr lang="en-US" dirty="0" smtClean="0"/>
              <a:t>dimension</a:t>
            </a:r>
            <a:endParaRPr lang="en-US" dirty="0"/>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1" i="0" u="none" strike="noStrike" kern="1200" baseline="0" dirty="0" smtClean="0">
                          <a:solidFill>
                            <a:srgbClr val="FF0000"/>
                          </a:solidFill>
                          <a:latin typeface="+mn-lt"/>
                          <a:ea typeface="+mn-ea"/>
                          <a:cs typeface="+mn-cs"/>
                        </a:rPr>
                        <a:t>Evidence </a:t>
                      </a:r>
                      <a:r>
                        <a:rPr lang="en-US" sz="1600" b="0" i="0" u="none" strike="noStrike" kern="1200" baseline="0" dirty="0" smtClean="0">
                          <a:solidFill>
                            <a:schemeClr val="dk1"/>
                          </a:solidFill>
                          <a:latin typeface="+mn-lt"/>
                          <a:ea typeface="+mn-ea"/>
                          <a:cs typeface="+mn-cs"/>
                        </a:rPr>
                        <a:t>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val="11456227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a:bodyPr>
          <a:lstStyle/>
          <a:p>
            <a:pPr algn="l"/>
            <a:r>
              <a:rPr lang="en-US" sz="3200" dirty="0" smtClean="0"/>
              <a:t>  </a:t>
            </a:r>
            <a:r>
              <a:rPr lang="en-US" sz="3200" dirty="0" smtClean="0">
                <a:solidFill>
                  <a:srgbClr val="0000FF"/>
                </a:solidFill>
              </a:rPr>
              <a:t>Gold-Standard Scores </a:t>
            </a:r>
            <a:r>
              <a:rPr lang="en-US" sz="3200" dirty="0" smtClean="0">
                <a:solidFill>
                  <a:srgbClr val="FF0000"/>
                </a:solidFill>
              </a:rPr>
              <a:t>(&amp; NLP-based evidence)                               </a:t>
            </a:r>
            <a:endParaRPr lang="en-US" sz="3200" dirty="0">
              <a:solidFill>
                <a:srgbClr val="FF0000"/>
              </a:solidFill>
            </a:endParaRPr>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989"/>
            <a:ext cx="9144000" cy="936324"/>
          </a:xfrm>
        </p:spPr>
        <p:txBody>
          <a:bodyPr>
            <a:noAutofit/>
          </a:bodyPr>
          <a:lstStyle/>
          <a:p>
            <a:r>
              <a:rPr lang="en-US" sz="4000" dirty="0" smtClean="0"/>
              <a:t>Automatic Scoring of an Analytical </a:t>
            </a:r>
            <a:br>
              <a:rPr lang="en-US" sz="4000" dirty="0" smtClean="0"/>
            </a:br>
            <a:r>
              <a:rPr lang="en-US" sz="4000" dirty="0" smtClean="0"/>
              <a:t>Response-To-Text Assessment (RTA)</a:t>
            </a:r>
            <a:br>
              <a:rPr lang="en-US" sz="4000" dirty="0" smtClean="0"/>
            </a:br>
            <a:endParaRPr lang="en-US" sz="3200" dirty="0"/>
          </a:p>
        </p:txBody>
      </p:sp>
      <p:sp>
        <p:nvSpPr>
          <p:cNvPr id="3" name="Content Placeholder 2"/>
          <p:cNvSpPr>
            <a:spLocks noGrp="1"/>
          </p:cNvSpPr>
          <p:nvPr>
            <p:ph idx="1"/>
          </p:nvPr>
        </p:nvSpPr>
        <p:spPr>
          <a:xfrm>
            <a:off x="0" y="1392195"/>
            <a:ext cx="9144000" cy="5145388"/>
          </a:xfrm>
        </p:spPr>
        <p:txBody>
          <a:bodyPr>
            <a:normAutofit/>
          </a:bodyPr>
          <a:lstStyle/>
          <a:p>
            <a:r>
              <a:rPr lang="en-US" dirty="0" smtClean="0"/>
              <a:t>Summative writing assessment for </a:t>
            </a:r>
            <a:r>
              <a:rPr lang="en-US" i="1" dirty="0" smtClean="0"/>
              <a:t>argument-related </a:t>
            </a:r>
            <a:r>
              <a:rPr lang="en-US" dirty="0" smtClean="0"/>
              <a:t>RTA scoring rubrics</a:t>
            </a:r>
          </a:p>
          <a:p>
            <a:pPr lvl="1"/>
            <a:r>
              <a:rPr lang="en-US" dirty="0" smtClean="0"/>
              <a:t>Evidence </a:t>
            </a:r>
            <a:r>
              <a:rPr lang="en-US" sz="2200" dirty="0" smtClean="0"/>
              <a:t>[</a:t>
            </a:r>
            <a:r>
              <a:rPr lang="en-US" sz="2200" dirty="0" err="1" smtClean="0"/>
              <a:t>Rahimi</a:t>
            </a:r>
            <a:r>
              <a:rPr lang="en-US" sz="2200" dirty="0" smtClean="0"/>
              <a:t>, </a:t>
            </a:r>
            <a:r>
              <a:rPr lang="en-US" sz="2200" dirty="0" err="1" smtClean="0"/>
              <a:t>Litman</a:t>
            </a:r>
            <a:r>
              <a:rPr lang="en-US" sz="2200" dirty="0" smtClean="0"/>
              <a:t>, </a:t>
            </a:r>
            <a:r>
              <a:rPr lang="en-US" sz="2200" dirty="0" err="1" smtClean="0"/>
              <a:t>Correnti</a:t>
            </a:r>
            <a:r>
              <a:rPr lang="en-US" sz="2200" dirty="0" smtClean="0"/>
              <a:t>, Matsumura, Wang &amp; </a:t>
            </a:r>
            <a:r>
              <a:rPr lang="en-US" sz="2200" dirty="0" err="1" smtClean="0"/>
              <a:t>Kisa</a:t>
            </a:r>
            <a:r>
              <a:rPr lang="en-US" sz="2200" dirty="0" smtClean="0"/>
              <a:t>, 2014] </a:t>
            </a:r>
            <a:endParaRPr lang="en-US" dirty="0" smtClean="0"/>
          </a:p>
          <a:p>
            <a:pPr lvl="1"/>
            <a:r>
              <a:rPr lang="en-US" dirty="0" smtClean="0"/>
              <a:t>Organization </a:t>
            </a:r>
            <a:r>
              <a:rPr lang="en-US" sz="2200" dirty="0" smtClean="0"/>
              <a:t>[</a:t>
            </a:r>
            <a:r>
              <a:rPr lang="en-US" sz="2200" dirty="0" err="1" smtClean="0"/>
              <a:t>Rahimi</a:t>
            </a:r>
            <a:r>
              <a:rPr lang="en-US" sz="2200" dirty="0" smtClean="0"/>
              <a:t>, </a:t>
            </a:r>
            <a:r>
              <a:rPr lang="en-US" sz="2200" dirty="0" err="1" smtClean="0"/>
              <a:t>Litman</a:t>
            </a:r>
            <a:r>
              <a:rPr lang="en-US" sz="2200" dirty="0" smtClean="0"/>
              <a:t>, Wang &amp; </a:t>
            </a:r>
            <a:r>
              <a:rPr lang="en-US" sz="2200" dirty="0" err="1" smtClean="0"/>
              <a:t>Correnti</a:t>
            </a:r>
            <a:r>
              <a:rPr lang="en-US" sz="2200" dirty="0" smtClean="0"/>
              <a:t>, 2015] </a:t>
            </a:r>
          </a:p>
          <a:p>
            <a:pPr lvl="1"/>
            <a:endParaRPr lang="en-US" dirty="0" smtClean="0"/>
          </a:p>
          <a:p>
            <a:r>
              <a:rPr lang="en-US" dirty="0" smtClean="0"/>
              <a:t>Pedagogically </a:t>
            </a:r>
            <a:r>
              <a:rPr lang="en-US" i="1" dirty="0" smtClean="0"/>
              <a:t>meaningful </a:t>
            </a:r>
            <a:r>
              <a:rPr lang="en-US" dirty="0" smtClean="0"/>
              <a:t>scoring</a:t>
            </a:r>
            <a:r>
              <a:rPr lang="en-US" i="1" dirty="0" smtClean="0"/>
              <a:t> </a:t>
            </a:r>
            <a:r>
              <a:rPr lang="en-US" dirty="0" smtClean="0"/>
              <a:t>features</a:t>
            </a:r>
          </a:p>
          <a:p>
            <a:pPr lvl="1"/>
            <a:r>
              <a:rPr lang="en-US" dirty="0" smtClean="0"/>
              <a:t>Validity as well as reliability</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13</a:t>
            </a:fld>
            <a:endParaRPr lang="en-US"/>
          </a:p>
        </p:txBody>
      </p:sp>
    </p:spTree>
    <p:extLst>
      <p:ext uri="{BB962C8B-B14F-4D97-AF65-F5344CB8AC3E}">
        <p14:creationId xmlns:p14="http://schemas.microsoft.com/office/powerpoint/2010/main" val="844451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a:t>
            </a: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endParaRPr lang="en-US" sz="2400" dirty="0" smtClean="0">
              <a:solidFill>
                <a:schemeClr val="bg1"/>
              </a:solidFill>
            </a:endParaRP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endParaRPr lang="en-US" sz="2400" dirty="0" smtClean="0">
              <a:solidFill>
                <a:schemeClr val="bg1"/>
              </a:solidFill>
            </a:endParaRPr>
          </a:p>
          <a:p>
            <a:pPr marL="342900" indent="-342900">
              <a:buFont typeface="Arial"/>
              <a:buChar char="•"/>
            </a:pPr>
            <a:r>
              <a:rPr lang="en-US" sz="2400" dirty="0" smtClean="0">
                <a:solidFill>
                  <a:schemeClr val="bg1"/>
                </a:solidFill>
              </a:rPr>
              <a:t>Specific examples from different parts of the 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1088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924917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4756436" y="4693390"/>
            <a:ext cx="2564989" cy="661018"/>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457200" y="4537663"/>
            <a:ext cx="3276600" cy="1464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457200" y="4837610"/>
            <a:ext cx="3276600" cy="830997"/>
          </a:xfrm>
          <a:prstGeom prst="rect">
            <a:avLst/>
          </a:prstGeom>
          <a:noFill/>
        </p:spPr>
        <p:txBody>
          <a:bodyPr wrap="square" rtlCol="0">
            <a:spAutoFit/>
          </a:bodyPr>
          <a:lstStyle/>
          <a:p>
            <a:r>
              <a:rPr lang="en-US" sz="2400" dirty="0" smtClean="0">
                <a:solidFill>
                  <a:schemeClr val="bg1"/>
                </a:solidFill>
              </a:rPr>
              <a:t>Argument Mining</a:t>
            </a:r>
          </a:p>
          <a:p>
            <a:pPr marL="342900" indent="-342900">
              <a:buFont typeface="Arial"/>
              <a:buChar char="•"/>
            </a:pPr>
            <a:r>
              <a:rPr lang="en-US" sz="2400" dirty="0" smtClean="0">
                <a:solidFill>
                  <a:schemeClr val="bg1"/>
                </a:solidFill>
              </a:rPr>
              <a:t>Link to thesis</a:t>
            </a:r>
            <a:endParaRPr lang="en-US" sz="2400" dirty="0">
              <a:solidFill>
                <a:schemeClr val="bg1"/>
              </a:solidFill>
            </a:endParaRPr>
          </a:p>
        </p:txBody>
      </p:sp>
      <p:sp>
        <p:nvSpPr>
          <p:cNvPr id="11" name="Left Arrow 10" descr=" 7"/>
          <p:cNvSpPr/>
          <p:nvPr/>
        </p:nvSpPr>
        <p:spPr>
          <a:xfrm>
            <a:off x="3864928" y="5011508"/>
            <a:ext cx="617577"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805905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Evidence and Organization Rubrics</a:t>
            </a:r>
            <a:endParaRPr lang="en-US" dirty="0"/>
          </a:p>
          <a:p>
            <a:r>
              <a:rPr lang="en-US" dirty="0" smtClean="0"/>
              <a:t>Data</a:t>
            </a:r>
          </a:p>
          <a:p>
            <a:pPr lvl="1"/>
            <a:r>
              <a:rPr lang="en-US" dirty="0" smtClean="0"/>
              <a:t>Essays </a:t>
            </a:r>
            <a:r>
              <a:rPr lang="en-US" dirty="0"/>
              <a:t>written by students in grades 4-</a:t>
            </a:r>
            <a:r>
              <a:rPr lang="en-US" dirty="0" smtClean="0"/>
              <a:t>6 and 6-8</a:t>
            </a:r>
          </a:p>
          <a:p>
            <a:r>
              <a:rPr lang="en-US" dirty="0" smtClean="0"/>
              <a:t>Results</a:t>
            </a:r>
          </a:p>
          <a:p>
            <a:pPr lvl="1"/>
            <a:r>
              <a:rPr lang="en-US" dirty="0" smtClean="0"/>
              <a:t>Features outperform competitive baselines in cross-evaluation</a:t>
            </a:r>
          </a:p>
          <a:p>
            <a:pPr lvl="1"/>
            <a:r>
              <a:rPr lang="en-US" dirty="0" smtClean="0"/>
              <a:t>Features more robust in cross-corpus evaluation</a:t>
            </a:r>
          </a:p>
          <a:p>
            <a:pPr lvl="1"/>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22</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87" y="274638"/>
            <a:ext cx="8454503" cy="1143000"/>
          </a:xfrm>
        </p:spPr>
        <p:txBody>
          <a:bodyPr>
            <a:normAutofit fontScale="90000"/>
          </a:bodyPr>
          <a:lstStyle/>
          <a:p>
            <a:r>
              <a:rPr lang="en-US" dirty="0" smtClean="0"/>
              <a:t>AI Research Opportunities/Challenges</a:t>
            </a:r>
            <a:endParaRPr lang="en-US" dirty="0"/>
          </a:p>
        </p:txBody>
      </p:sp>
      <p:sp>
        <p:nvSpPr>
          <p:cNvPr id="3" name="Content Placeholder 2"/>
          <p:cNvSpPr>
            <a:spLocks noGrp="1"/>
          </p:cNvSpPr>
          <p:nvPr>
            <p:ph idx="1"/>
          </p:nvPr>
        </p:nvSpPr>
        <p:spPr>
          <a:xfrm>
            <a:off x="149417" y="1600200"/>
            <a:ext cx="8994583" cy="4525963"/>
          </a:xfrm>
        </p:spPr>
        <p:txBody>
          <a:bodyPr/>
          <a:lstStyle/>
          <a:p>
            <a:r>
              <a:rPr lang="en-US" dirty="0" smtClean="0"/>
              <a:t>Argumentation Mining</a:t>
            </a:r>
          </a:p>
          <a:p>
            <a:r>
              <a:rPr lang="en-US" dirty="0" smtClean="0"/>
              <a:t>Ontology Extraction</a:t>
            </a:r>
          </a:p>
          <a:p>
            <a:r>
              <a:rPr lang="en-US" dirty="0" smtClean="0"/>
              <a:t>Unsupervised Topic Modeling</a:t>
            </a:r>
          </a:p>
          <a:p>
            <a:r>
              <a:rPr lang="en-US" dirty="0" smtClean="0"/>
              <a:t>Transfer Learning</a:t>
            </a:r>
          </a:p>
          <a:p>
            <a:pPr marL="0" indent="0">
              <a:buNone/>
            </a:pPr>
            <a:endParaRPr lang="en-US" dirty="0" smtClean="0"/>
          </a:p>
          <a:p>
            <a:r>
              <a:rPr lang="en-US" dirty="0" smtClean="0"/>
              <a:t>… and of course, Language &amp; Speech!</a:t>
            </a:r>
            <a:endParaRPr lang="en-US" dirty="0"/>
          </a:p>
          <a:p>
            <a:pPr lvl="1"/>
            <a:endParaRPr lang="en-US" dirty="0"/>
          </a:p>
          <a:p>
            <a:endParaRPr lang="en-US" dirty="0"/>
          </a:p>
        </p:txBody>
      </p:sp>
    </p:spTree>
    <p:extLst>
      <p:ext uri="{BB962C8B-B14F-4D97-AF65-F5344CB8AC3E}">
        <p14:creationId xmlns:p14="http://schemas.microsoft.com/office/powerpoint/2010/main" val="3053142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665"/>
            <a:ext cx="9144000" cy="1143000"/>
          </a:xfrm>
        </p:spPr>
        <p:txBody>
          <a:bodyPr>
            <a:normAutofit fontScale="90000"/>
          </a:bodyPr>
          <a:lstStyle/>
          <a:p>
            <a:r>
              <a:rPr lang="en-US" dirty="0" smtClean="0"/>
              <a:t>Current Instructional </a:t>
            </a:r>
            <a:r>
              <a:rPr lang="en-US" smtClean="0"/>
              <a:t>&amp; Assessment </a:t>
            </a:r>
            <a:r>
              <a:rPr lang="en-US" dirty="0" smtClean="0"/>
              <a:t>Needs</a:t>
            </a:r>
            <a:endParaRPr lang="en-US" dirty="0"/>
          </a:p>
        </p:txBody>
      </p:sp>
      <p:sp>
        <p:nvSpPr>
          <p:cNvPr id="3" name="Content Placeholder 2"/>
          <p:cNvSpPr>
            <a:spLocks noGrp="1"/>
          </p:cNvSpPr>
          <p:nvPr>
            <p:ph idx="1"/>
          </p:nvPr>
        </p:nvSpPr>
        <p:spPr>
          <a:xfrm>
            <a:off x="320233" y="1386611"/>
            <a:ext cx="8694583" cy="5287720"/>
          </a:xfrm>
        </p:spPr>
        <p:txBody>
          <a:bodyPr>
            <a:normAutofit/>
          </a:bodyPr>
          <a:lstStyle/>
          <a:p>
            <a:r>
              <a:rPr lang="en-US" dirty="0" smtClean="0"/>
              <a:t>Assessments</a:t>
            </a:r>
          </a:p>
          <a:p>
            <a:pPr lvl="1"/>
            <a:r>
              <a:rPr lang="en-US" dirty="0" smtClean="0"/>
              <a:t>Grading vs. coaching</a:t>
            </a:r>
          </a:p>
          <a:p>
            <a:pPr lvl="1"/>
            <a:endParaRPr lang="en-US" dirty="0" smtClean="0"/>
          </a:p>
          <a:p>
            <a:r>
              <a:rPr lang="en-US" dirty="0" smtClean="0"/>
              <a:t>Environments</a:t>
            </a:r>
          </a:p>
          <a:p>
            <a:pPr lvl="1"/>
            <a:r>
              <a:rPr lang="en-US" dirty="0" smtClean="0"/>
              <a:t>Automated vs. human in the loop</a:t>
            </a:r>
          </a:p>
          <a:p>
            <a:pPr lvl="1"/>
            <a:endParaRPr lang="en-US" dirty="0" smtClean="0"/>
          </a:p>
          <a:p>
            <a:r>
              <a:rPr lang="en-US" dirty="0" smtClean="0"/>
              <a:t>Linguistic dimensions</a:t>
            </a:r>
          </a:p>
          <a:p>
            <a:pPr lvl="1"/>
            <a:r>
              <a:rPr lang="en-US" dirty="0" smtClean="0"/>
              <a:t> Phonetics to discourse</a:t>
            </a:r>
          </a:p>
          <a:p>
            <a:endParaRPr lang="en-US" dirty="0" smtClean="0"/>
          </a:p>
          <a:p>
            <a:pPr lvl="1"/>
            <a:endParaRPr lang="en-US" i="1" dirty="0" smtClean="0"/>
          </a:p>
          <a:p>
            <a:pPr lvl="1"/>
            <a:endParaRPr lang="en-US" i="1" dirty="0"/>
          </a:p>
        </p:txBody>
      </p:sp>
    </p:spTree>
    <p:extLst>
      <p:ext uri="{BB962C8B-B14F-4D97-AF65-F5344CB8AC3E}">
        <p14:creationId xmlns:p14="http://schemas.microsoft.com/office/powerpoint/2010/main" val="21177727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 of Evaluation</a:t>
            </a:r>
            <a:endParaRPr lang="en-US" dirty="0"/>
          </a:p>
        </p:txBody>
      </p:sp>
      <p:sp>
        <p:nvSpPr>
          <p:cNvPr id="3" name="Content Placeholder 2"/>
          <p:cNvSpPr>
            <a:spLocks noGrp="1"/>
          </p:cNvSpPr>
          <p:nvPr>
            <p:ph idx="1"/>
          </p:nvPr>
        </p:nvSpPr>
        <p:spPr/>
        <p:txBody>
          <a:bodyPr/>
          <a:lstStyle/>
          <a:p>
            <a:r>
              <a:rPr lang="en-US" dirty="0" smtClean="0"/>
              <a:t>Intrinsic evaluation is the norm</a:t>
            </a:r>
          </a:p>
          <a:p>
            <a:endParaRPr lang="en-US" dirty="0" smtClean="0"/>
          </a:p>
          <a:p>
            <a:r>
              <a:rPr lang="en-US" dirty="0" smtClean="0"/>
              <a:t>Extrinsic evaluation is less common</a:t>
            </a:r>
          </a:p>
          <a:p>
            <a:endParaRPr lang="en-US" sz="2800" dirty="0" smtClean="0"/>
          </a:p>
          <a:p>
            <a:r>
              <a:rPr lang="en-US" dirty="0" smtClean="0"/>
              <a:t>In vivo evaluation is even rarer</a:t>
            </a:r>
            <a:endParaRPr lang="en-US" dirty="0"/>
          </a:p>
        </p:txBody>
      </p:sp>
    </p:spTree>
    <p:extLst>
      <p:ext uri="{BB962C8B-B14F-4D97-AF65-F5344CB8AC3E}">
        <p14:creationId xmlns:p14="http://schemas.microsoft.com/office/powerpoint/2010/main" val="42580361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3" name="Content Placeholder 2"/>
          <p:cNvSpPr>
            <a:spLocks noGrp="1"/>
          </p:cNvSpPr>
          <p:nvPr>
            <p:ph idx="1"/>
          </p:nvPr>
        </p:nvSpPr>
        <p:spPr>
          <a:xfrm>
            <a:off x="0" y="1600200"/>
            <a:ext cx="9143999" cy="4525963"/>
          </a:xfrm>
        </p:spPr>
        <p:txBody>
          <a:bodyPr>
            <a:normAutofit fontScale="92500" lnSpcReduction="10000"/>
          </a:bodyPr>
          <a:lstStyle/>
          <a:p>
            <a:r>
              <a:rPr lang="en-US" sz="3600" dirty="0" smtClean="0"/>
              <a:t>NLP roles for teaching and learning at scale</a:t>
            </a:r>
          </a:p>
          <a:p>
            <a:pPr lvl="1"/>
            <a:r>
              <a:rPr lang="en-US" dirty="0" smtClean="0"/>
              <a:t>Assessing language</a:t>
            </a:r>
          </a:p>
          <a:p>
            <a:pPr lvl="1"/>
            <a:r>
              <a:rPr lang="en-US" dirty="0" smtClean="0"/>
              <a:t>Using language</a:t>
            </a:r>
          </a:p>
          <a:p>
            <a:pPr lvl="1"/>
            <a:r>
              <a:rPr lang="en-US" dirty="0" smtClean="0"/>
              <a:t>Processing language</a:t>
            </a:r>
          </a:p>
          <a:p>
            <a:pPr lvl="1"/>
            <a:endParaRPr lang="en-US" dirty="0" smtClean="0"/>
          </a:p>
          <a:p>
            <a:r>
              <a:rPr lang="en-US" sz="3600" dirty="0" smtClean="0"/>
              <a:t>Many opportunities and challenges</a:t>
            </a:r>
            <a:endParaRPr lang="en-US" dirty="0" smtClean="0"/>
          </a:p>
          <a:p>
            <a:pPr lvl="1"/>
            <a:r>
              <a:rPr lang="en-US" dirty="0" smtClean="0"/>
              <a:t>Characteristics of student generated content</a:t>
            </a:r>
          </a:p>
          <a:p>
            <a:pPr lvl="1"/>
            <a:r>
              <a:rPr lang="en-US" dirty="0" smtClean="0"/>
              <a:t>Model desiderata (e.g., beyond accuracy)</a:t>
            </a:r>
          </a:p>
          <a:p>
            <a:pPr lvl="1"/>
            <a:r>
              <a:rPr lang="en-US" dirty="0" smtClean="0"/>
              <a:t>Interactions between (noisy) NLP &amp; Educational Technology</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26</a:t>
            </a:fld>
            <a:endParaRPr lang="en-US"/>
          </a:p>
        </p:txBody>
      </p:sp>
    </p:spTree>
    <p:extLst>
      <p:ext uri="{BB962C8B-B14F-4D97-AF65-F5344CB8AC3E}">
        <p14:creationId xmlns:p14="http://schemas.microsoft.com/office/powerpoint/2010/main" val="26065436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a:xfrm>
            <a:off x="256459" y="1430408"/>
            <a:ext cx="8768471" cy="5427591"/>
          </a:xfrm>
        </p:spPr>
        <p:txBody>
          <a:bodyPr>
            <a:normAutofit fontScale="77500" lnSpcReduction="20000"/>
          </a:bodyPr>
          <a:lstStyle/>
          <a:p>
            <a:r>
              <a:rPr lang="en-US" dirty="0" smtClean="0"/>
              <a:t>Innovative Use of NLP for Building Educational Applications</a:t>
            </a:r>
          </a:p>
          <a:p>
            <a:pPr lvl="1"/>
            <a:r>
              <a:rPr lang="en-US" dirty="0" smtClean="0"/>
              <a:t>NAACL workshop series</a:t>
            </a:r>
          </a:p>
          <a:p>
            <a:pPr lvl="1"/>
            <a:r>
              <a:rPr lang="en-US" dirty="0" smtClean="0"/>
              <a:t>11</a:t>
            </a:r>
            <a:r>
              <a:rPr lang="en-US" baseline="30000" dirty="0" smtClean="0"/>
              <a:t>th</a:t>
            </a:r>
            <a:r>
              <a:rPr lang="en-US" dirty="0" smtClean="0"/>
              <a:t> meeting (June 16, 2016, San Diego)</a:t>
            </a:r>
          </a:p>
          <a:p>
            <a:pPr lvl="1"/>
            <a:endParaRPr lang="en-US" dirty="0" smtClean="0"/>
          </a:p>
          <a:p>
            <a:r>
              <a:rPr lang="en-US" dirty="0" smtClean="0"/>
              <a:t>Speech and Language Technology in Education</a:t>
            </a:r>
          </a:p>
          <a:p>
            <a:pPr lvl="1"/>
            <a:r>
              <a:rPr lang="en-US" dirty="0" smtClean="0"/>
              <a:t>ISCA special interest group</a:t>
            </a:r>
          </a:p>
          <a:p>
            <a:pPr lvl="1"/>
            <a:r>
              <a:rPr lang="en-US" dirty="0" smtClean="0"/>
              <a:t>7</a:t>
            </a:r>
            <a:r>
              <a:rPr lang="en-US" baseline="30000" dirty="0" smtClean="0"/>
              <a:t>th</a:t>
            </a:r>
            <a:r>
              <a:rPr lang="en-US" dirty="0" smtClean="0"/>
              <a:t> meeting (2017, Stockholm)</a:t>
            </a:r>
          </a:p>
          <a:p>
            <a:pPr lvl="1"/>
            <a:endParaRPr lang="en-US" dirty="0" smtClean="0"/>
          </a:p>
          <a:p>
            <a:r>
              <a:rPr lang="en-US" dirty="0" smtClean="0"/>
              <a:t>Shared Tasks</a:t>
            </a:r>
          </a:p>
          <a:p>
            <a:pPr lvl="1"/>
            <a:r>
              <a:rPr lang="en-US" dirty="0"/>
              <a:t>Grammatical error </a:t>
            </a:r>
            <a:r>
              <a:rPr lang="en-US" dirty="0" smtClean="0"/>
              <a:t>detection </a:t>
            </a:r>
            <a:endParaRPr lang="en-US" dirty="0"/>
          </a:p>
          <a:p>
            <a:pPr lvl="1"/>
            <a:r>
              <a:rPr lang="en-US" dirty="0" smtClean="0"/>
              <a:t>Student response analysis</a:t>
            </a:r>
          </a:p>
          <a:p>
            <a:pPr lvl="1"/>
            <a:r>
              <a:rPr lang="en-US" dirty="0" smtClean="0"/>
              <a:t>MOOC attrition prediction</a:t>
            </a:r>
          </a:p>
          <a:p>
            <a:pPr lvl="1"/>
            <a:endParaRPr lang="en-US" dirty="0" smtClean="0"/>
          </a:p>
          <a:p>
            <a:r>
              <a:rPr lang="en-US" dirty="0" smtClean="0"/>
              <a:t>Hewlett Foundation / </a:t>
            </a:r>
            <a:r>
              <a:rPr lang="en-US" dirty="0" err="1" smtClean="0"/>
              <a:t>Kaggle</a:t>
            </a:r>
            <a:r>
              <a:rPr lang="en-US" dirty="0" smtClean="0"/>
              <a:t> Competitions </a:t>
            </a:r>
          </a:p>
          <a:p>
            <a:pPr lvl="1"/>
            <a:r>
              <a:rPr lang="en-US" dirty="0" smtClean="0"/>
              <a:t>essay and short-answer scoring</a:t>
            </a:r>
          </a:p>
          <a:p>
            <a:pPr lvl="1"/>
            <a:endParaRPr lang="en-US" dirty="0" smtClean="0"/>
          </a:p>
          <a:p>
            <a:pPr lvl="2"/>
            <a:endParaRPr lang="en-US" dirty="0"/>
          </a:p>
        </p:txBody>
      </p:sp>
    </p:spTree>
    <p:extLst>
      <p:ext uri="{BB962C8B-B14F-4D97-AF65-F5344CB8AC3E}">
        <p14:creationId xmlns:p14="http://schemas.microsoft.com/office/powerpoint/2010/main" val="17520313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hlinkClick r:id="rId2"/>
              </a:rPr>
              <a:t>http://www.cs.pitt.edu/~litman</a:t>
            </a:r>
            <a:endParaRPr lang="en-US" dirty="0" smtClean="0"/>
          </a:p>
          <a:p>
            <a:pPr lvl="1">
              <a:buNone/>
            </a:pPr>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6" y="468171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324" y="4681719"/>
            <a:ext cx="1790476" cy="1552381"/>
          </a:xfrm>
          <a:prstGeom prst="rect">
            <a:avLst/>
          </a:prstGeom>
        </p:spPr>
      </p:pic>
    </p:spTree>
    <p:extLst>
      <p:ext uri="{BB962C8B-B14F-4D97-AF65-F5344CB8AC3E}">
        <p14:creationId xmlns:p14="http://schemas.microsoft.com/office/powerpoint/2010/main" val="3608580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Processing in Education</a:t>
            </a:r>
            <a:endParaRPr lang="en-US" dirty="0"/>
          </a:p>
        </p:txBody>
      </p:sp>
      <p:sp>
        <p:nvSpPr>
          <p:cNvPr id="3" name="Content Placeholder 2"/>
          <p:cNvSpPr>
            <a:spLocks noGrp="1"/>
          </p:cNvSpPr>
          <p:nvPr>
            <p:ph idx="1"/>
          </p:nvPr>
        </p:nvSpPr>
        <p:spPr>
          <a:xfrm>
            <a:off x="97699" y="1600200"/>
            <a:ext cx="8939443" cy="4525963"/>
          </a:xfrm>
        </p:spPr>
        <p:txBody>
          <a:bodyPr/>
          <a:lstStyle/>
          <a:p>
            <a:r>
              <a:rPr lang="en-US" dirty="0" smtClean="0"/>
              <a:t>Over a 50 year history</a:t>
            </a:r>
          </a:p>
          <a:p>
            <a:endParaRPr lang="en-US" dirty="0" smtClean="0"/>
          </a:p>
          <a:p>
            <a:r>
              <a:rPr lang="en-US" dirty="0" smtClean="0"/>
              <a:t>Exciting new research opportunities</a:t>
            </a:r>
          </a:p>
          <a:p>
            <a:pPr lvl="1"/>
            <a:r>
              <a:rPr lang="en-US" dirty="0" smtClean="0"/>
              <a:t>MOOCs, mobile technologies, social media, ASR </a:t>
            </a:r>
          </a:p>
          <a:p>
            <a:pPr lvl="1"/>
            <a:endParaRPr lang="en-US" dirty="0" smtClean="0"/>
          </a:p>
          <a:p>
            <a:r>
              <a:rPr lang="en-US" dirty="0" smtClean="0"/>
              <a:t>Commercial interest as well</a:t>
            </a:r>
          </a:p>
          <a:p>
            <a:pPr lvl="1"/>
            <a:r>
              <a:rPr lang="en-US" dirty="0" smtClean="0"/>
              <a:t>E.g., ETS, Pearson, </a:t>
            </a:r>
            <a:r>
              <a:rPr lang="en-US" dirty="0" err="1" smtClean="0"/>
              <a:t>Turnitin</a:t>
            </a:r>
            <a:r>
              <a:rPr lang="en-US" dirty="0" smtClean="0"/>
              <a:t>, Carnegie Speech</a:t>
            </a:r>
            <a:endParaRPr lang="en-US" dirty="0"/>
          </a:p>
        </p:txBody>
      </p:sp>
    </p:spTree>
    <p:extLst>
      <p:ext uri="{BB962C8B-B14F-4D97-AF65-F5344CB8AC3E}">
        <p14:creationId xmlns:p14="http://schemas.microsoft.com/office/powerpoint/2010/main" val="2709332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131088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MOOCs, textbooks)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6025050" y="3633770"/>
            <a:ext cx="3118950"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Student Reflections</a:t>
            </a:r>
            <a:endParaRPr lang="en-US" sz="2400" b="1" i="1" dirty="0">
              <a:solidFill>
                <a:srgbClr val="FF0000"/>
              </a:solidFill>
              <a:latin typeface="Times New Roman" pitchFamily="18" charset="0"/>
              <a:cs typeface="Times New Roman" pitchFamily="18" charset="0"/>
            </a:endParaRPr>
          </a:p>
        </p:txBody>
      </p:sp>
      <p:pic>
        <p:nvPicPr>
          <p:cNvPr id="12" name="Picture 11" descr="CourseMIRROR.png"/>
          <p:cNvPicPr>
            <a:picLocks noChangeAspect="1"/>
          </p:cNvPicPr>
          <p:nvPr/>
        </p:nvPicPr>
        <p:blipFill>
          <a:blip r:embed="rId2"/>
          <a:stretch>
            <a:fillRect/>
          </a:stretch>
        </p:blipFill>
        <p:spPr>
          <a:xfrm>
            <a:off x="6618463" y="4083224"/>
            <a:ext cx="1954613" cy="2924187"/>
          </a:xfrm>
          <a:prstGeom prst="rect">
            <a:avLst/>
          </a:prstGeom>
        </p:spPr>
      </p:pic>
    </p:spTree>
    <p:extLst>
      <p:ext uri="{BB962C8B-B14F-4D97-AF65-F5344CB8AC3E}">
        <p14:creationId xmlns:p14="http://schemas.microsoft.com/office/powerpoint/2010/main" val="6350317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 Case Study: Teaching about Language</a:t>
            </a:r>
            <a:br>
              <a:rPr lang="en-US" dirty="0" smtClean="0"/>
            </a:br>
            <a:r>
              <a:rPr lang="en-US" sz="3600" dirty="0" smtClean="0"/>
              <a:t>(joint work with School of Education)</a:t>
            </a:r>
            <a:endParaRPr lang="en-US" sz="3600" dirty="0"/>
          </a:p>
        </p:txBody>
      </p:sp>
      <p:sp>
        <p:nvSpPr>
          <p:cNvPr id="3" name="Content Placeholder 2"/>
          <p:cNvSpPr>
            <a:spLocks noGrp="1"/>
          </p:cNvSpPr>
          <p:nvPr>
            <p:ph idx="1"/>
          </p:nvPr>
        </p:nvSpPr>
        <p:spPr>
          <a:xfrm>
            <a:off x="273931" y="1830387"/>
            <a:ext cx="8683801" cy="4525963"/>
          </a:xfrm>
        </p:spPr>
        <p:txBody>
          <a:bodyPr>
            <a:normAutofit/>
          </a:bodyPr>
          <a:lstStyle/>
          <a:p>
            <a:pPr marL="514350" indent="-514350"/>
            <a:r>
              <a:rPr lang="en-US" dirty="0" smtClean="0"/>
              <a:t>Automatic Writing Assessment at Scale (today)</a:t>
            </a:r>
          </a:p>
          <a:p>
            <a:pPr marL="514350" indent="-514350"/>
            <a:endParaRPr lang="en-US" dirty="0" smtClean="0"/>
          </a:p>
          <a:p>
            <a:pPr marL="514350" indent="-514350"/>
            <a:r>
              <a:rPr lang="en-US" dirty="0" smtClean="0"/>
              <a:t>Tutors, Analytics, Data Science (longer term)</a:t>
            </a:r>
          </a:p>
          <a:p>
            <a:pPr marL="914400" lvl="1" indent="-514350"/>
            <a:r>
              <a:rPr lang="en-US" dirty="0" smtClean="0"/>
              <a:t>For students, teachers, researchers, policy makers</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31</a:t>
            </a:fld>
            <a:endParaRPr lang="en-US"/>
          </a:p>
        </p:txBody>
      </p:sp>
    </p:spTree>
    <p:extLst>
      <p:ext uri="{BB962C8B-B14F-4D97-AF65-F5344CB8AC3E}">
        <p14:creationId xmlns:p14="http://schemas.microsoft.com/office/powerpoint/2010/main" val="22535334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Machine Learning</a:t>
            </a:r>
            <a:endParaRPr lang="en-US" dirty="0"/>
          </a:p>
        </p:txBody>
      </p:sp>
      <p:sp>
        <p:nvSpPr>
          <p:cNvPr id="3" name="Content Placeholder 2"/>
          <p:cNvSpPr>
            <a:spLocks noGrp="1"/>
          </p:cNvSpPr>
          <p:nvPr>
            <p:ph idx="1"/>
          </p:nvPr>
        </p:nvSpPr>
        <p:spPr>
          <a:xfrm>
            <a:off x="175651" y="1600200"/>
            <a:ext cx="8674471" cy="5012748"/>
          </a:xfrm>
        </p:spPr>
        <p:txBody>
          <a:bodyPr>
            <a:normAutofit/>
          </a:bodyPr>
          <a:lstStyle/>
          <a:p>
            <a:r>
              <a:rPr lang="en-US" dirty="0" smtClean="0"/>
              <a:t>Data </a:t>
            </a:r>
            <a:r>
              <a:rPr lang="en-US" sz="2800" dirty="0" smtClean="0"/>
              <a:t>[Correnti et al., 2013]</a:t>
            </a:r>
          </a:p>
          <a:p>
            <a:pPr lvl="1"/>
            <a:r>
              <a:rPr lang="en-US" dirty="0" smtClean="0"/>
              <a:t>1560 essays written by students in grades 4-6</a:t>
            </a:r>
          </a:p>
          <a:p>
            <a:pPr lvl="2"/>
            <a:r>
              <a:rPr lang="en-US" dirty="0" smtClean="0"/>
              <a:t>Short, many spelling and grammatical errors</a:t>
            </a:r>
          </a:p>
        </p:txBody>
      </p:sp>
    </p:spTree>
    <p:extLst>
      <p:ext uri="{BB962C8B-B14F-4D97-AF65-F5344CB8AC3E}">
        <p14:creationId xmlns:p14="http://schemas.microsoft.com/office/powerpoint/2010/main" val="23721907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pPr marL="342900" lvl="1" indent="-342900">
              <a:buFont typeface="Arial"/>
              <a:buChar char="•"/>
            </a:pPr>
            <a:r>
              <a:rPr lang="en-US" sz="3600" dirty="0" smtClean="0"/>
              <a:t>Baseline2: Latent Semantic Analysis </a:t>
            </a:r>
            <a:r>
              <a:rPr lang="en-US" sz="2600" dirty="0"/>
              <a:t>[Miller 03]</a:t>
            </a:r>
          </a:p>
          <a:p>
            <a:endParaRPr lang="en-US" sz="3600" dirty="0" smtClean="0"/>
          </a:p>
        </p:txBody>
      </p:sp>
    </p:spTree>
    <p:extLst>
      <p:ext uri="{BB962C8B-B14F-4D97-AF65-F5344CB8AC3E}">
        <p14:creationId xmlns:p14="http://schemas.microsoft.com/office/powerpoint/2010/main" val="4629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Can </a:t>
            </a:r>
            <a:r>
              <a:rPr lang="en-US" dirty="0"/>
              <a:t>w</a:t>
            </a:r>
            <a:r>
              <a:rPr lang="en-US" dirty="0" smtClean="0"/>
              <a:t>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561582"/>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endParaRPr lang="en-US" sz="3200" b="1" dirty="0" smtClean="0">
              <a:solidFill>
                <a:srgbClr val="C00000"/>
              </a:solidFill>
            </a:endParaRPr>
          </a:p>
        </p:txBody>
      </p:sp>
    </p:spTree>
    <p:extLst>
      <p:ext uri="{BB962C8B-B14F-4D97-AF65-F5344CB8AC3E}">
        <p14:creationId xmlns:p14="http://schemas.microsoft.com/office/powerpoint/2010/main" val="3405258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Directions</a:t>
            </a:r>
            <a:endParaRPr lang="en-US" dirty="0"/>
          </a:p>
        </p:txBody>
      </p:sp>
      <p:sp>
        <p:nvSpPr>
          <p:cNvPr id="3" name="Content Placeholder 2"/>
          <p:cNvSpPr>
            <a:spLocks noGrp="1"/>
          </p:cNvSpPr>
          <p:nvPr>
            <p:ph idx="1"/>
          </p:nvPr>
        </p:nvSpPr>
        <p:spPr>
          <a:xfrm>
            <a:off x="457200" y="1600200"/>
            <a:ext cx="8229600" cy="5022791"/>
          </a:xfrm>
        </p:spPr>
        <p:txBody>
          <a:bodyPr>
            <a:normAutofit lnSpcReduction="10000"/>
          </a:bodyPr>
          <a:lstStyle/>
          <a:p>
            <a:r>
              <a:rPr lang="en-US" dirty="0" smtClean="0"/>
              <a:t>RTA</a:t>
            </a:r>
          </a:p>
          <a:p>
            <a:pPr lvl="1"/>
            <a:r>
              <a:rPr lang="en-US" dirty="0" smtClean="0"/>
              <a:t>Formative feedback (for students)</a:t>
            </a:r>
          </a:p>
          <a:p>
            <a:pPr lvl="1"/>
            <a:r>
              <a:rPr lang="en-US" dirty="0" smtClean="0"/>
              <a:t>Analytics (for instruction and policy)</a:t>
            </a:r>
          </a:p>
          <a:p>
            <a:r>
              <a:rPr lang="en-US" dirty="0" err="1" smtClean="0"/>
              <a:t>SWoRD</a:t>
            </a:r>
            <a:endParaRPr lang="en-US" dirty="0" smtClean="0"/>
          </a:p>
          <a:p>
            <a:pPr lvl="1"/>
            <a:r>
              <a:rPr lang="en-US" dirty="0" smtClean="0"/>
              <a:t>Solution scaffolding (for students as reviewers)</a:t>
            </a:r>
          </a:p>
          <a:p>
            <a:pPr lvl="1"/>
            <a:r>
              <a:rPr lang="en-US" dirty="0" smtClean="0"/>
              <a:t>From reviews to papers (for students as authors)</a:t>
            </a:r>
          </a:p>
          <a:p>
            <a:pPr lvl="1"/>
            <a:r>
              <a:rPr lang="en-US" dirty="0" smtClean="0"/>
              <a:t>Analytics (for teachers)</a:t>
            </a:r>
          </a:p>
          <a:p>
            <a:r>
              <a:rPr lang="en-US" dirty="0" err="1" smtClean="0"/>
              <a:t>CourseMIRROR</a:t>
            </a:r>
            <a:endParaRPr lang="en-US" dirty="0" smtClean="0"/>
          </a:p>
          <a:p>
            <a:pPr lvl="1"/>
            <a:r>
              <a:rPr lang="en-US" dirty="0" smtClean="0"/>
              <a:t>Improving reflection quality (for students)</a:t>
            </a:r>
          </a:p>
          <a:p>
            <a:pPr lvl="1"/>
            <a:r>
              <a:rPr lang="en-US" dirty="0" smtClean="0"/>
              <a:t>Beyond ROUGE evaluation (for teachers)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Technology and Data!</a:t>
            </a:r>
            <a:endParaRPr lang="en-US" dirty="0"/>
          </a:p>
        </p:txBody>
      </p:sp>
      <p:sp>
        <p:nvSpPr>
          <p:cNvPr id="3" name="Content Placeholder 2"/>
          <p:cNvSpPr>
            <a:spLocks noGrp="1"/>
          </p:cNvSpPr>
          <p:nvPr>
            <p:ph idx="1"/>
          </p:nvPr>
        </p:nvSpPr>
        <p:spPr>
          <a:xfrm>
            <a:off x="0" y="1417638"/>
            <a:ext cx="8997696" cy="5080698"/>
          </a:xfrm>
        </p:spPr>
        <p:txBody>
          <a:bodyPr>
            <a:normAutofit/>
          </a:bodyPr>
          <a:lstStyle/>
          <a:p>
            <a:r>
              <a:rPr lang="en-US" dirty="0" smtClean="0"/>
              <a:t>Peer Review</a:t>
            </a:r>
          </a:p>
          <a:p>
            <a:pPr lvl="1"/>
            <a:r>
              <a:rPr lang="en-US" dirty="0" err="1" smtClean="0"/>
              <a:t>SWoRD</a:t>
            </a:r>
            <a:endParaRPr lang="en-US" dirty="0" smtClean="0"/>
          </a:p>
          <a:p>
            <a:pPr lvl="2"/>
            <a:r>
              <a:rPr lang="en-US" dirty="0" smtClean="0"/>
              <a:t>NLP-enhanced system is free with research agreement</a:t>
            </a:r>
          </a:p>
          <a:p>
            <a:pPr lvl="1"/>
            <a:r>
              <a:rPr lang="en-US" dirty="0" err="1" smtClean="0"/>
              <a:t>Peerceptiv</a:t>
            </a:r>
            <a:r>
              <a:rPr lang="en-US" dirty="0" smtClean="0"/>
              <a:t> (by Panther Learning)</a:t>
            </a:r>
          </a:p>
          <a:p>
            <a:pPr lvl="2"/>
            <a:r>
              <a:rPr lang="en-US" dirty="0" smtClean="0"/>
              <a:t>Commercial (non-enhanced) system has a small fee</a:t>
            </a:r>
          </a:p>
          <a:p>
            <a:pPr lvl="2"/>
            <a:endParaRPr lang="en-US" dirty="0" smtClean="0"/>
          </a:p>
          <a:p>
            <a:r>
              <a:rPr lang="en-US" dirty="0" err="1" smtClean="0"/>
              <a:t>CourseMirror</a:t>
            </a:r>
            <a:endParaRPr lang="en-US" dirty="0" smtClean="0"/>
          </a:p>
          <a:p>
            <a:pPr lvl="1"/>
            <a:r>
              <a:rPr lang="en-US" dirty="0" smtClean="0"/>
              <a:t>App (both Android and </a:t>
            </a:r>
            <a:r>
              <a:rPr lang="en-US" dirty="0" err="1" smtClean="0"/>
              <a:t>iOS</a:t>
            </a:r>
            <a:r>
              <a:rPr lang="en-US" dirty="0" smtClean="0"/>
              <a:t>)</a:t>
            </a:r>
          </a:p>
          <a:p>
            <a:pPr lvl="1"/>
            <a:r>
              <a:rPr lang="en-US" dirty="0" smtClean="0"/>
              <a:t>Reflection dataset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686801" cy="4525963"/>
          </a:xfrm>
        </p:spPr>
        <p:txBody>
          <a:bodyPr>
            <a:normAutofit lnSpcReduction="10000"/>
          </a:bodyPr>
          <a:lstStyle/>
          <a:p>
            <a:pPr marL="514350" indent="-514350"/>
            <a:r>
              <a:rPr lang="en-US" dirty="0" smtClean="0"/>
              <a:t>Automatic Writing Assessment</a:t>
            </a:r>
          </a:p>
          <a:p>
            <a:pPr marL="971550" lvl="1" indent="-514350"/>
            <a:r>
              <a:rPr lang="en-US" dirty="0" smtClean="0"/>
              <a:t>Co-PIs: Rip </a:t>
            </a:r>
            <a:r>
              <a:rPr lang="en-US" dirty="0" err="1" smtClean="0"/>
              <a:t>Correnti</a:t>
            </a:r>
            <a:r>
              <a:rPr lang="en-US" dirty="0" smtClean="0"/>
              <a:t>, Lindsay Clare </a:t>
            </a:r>
            <a:r>
              <a:rPr lang="en-US" dirty="0" err="1" smtClean="0"/>
              <a:t>Matsumara</a:t>
            </a:r>
            <a:endParaRPr lang="en-US" dirty="0" smtClean="0"/>
          </a:p>
          <a:p>
            <a:pPr marL="971550" lvl="1" indent="-514350"/>
            <a:endParaRPr lang="en-US" dirty="0" smtClean="0"/>
          </a:p>
          <a:p>
            <a:pPr marL="514350" indent="-514350"/>
            <a:r>
              <a:rPr lang="en-US" b="1" dirty="0" smtClean="0"/>
              <a:t>Peer Review of Writing</a:t>
            </a:r>
          </a:p>
          <a:p>
            <a:pPr marL="971550" lvl="1" indent="-514350"/>
            <a:r>
              <a:rPr lang="en-US" b="1" dirty="0" smtClean="0"/>
              <a:t>Co-PIs: Kevin Ashley, Amanda Godley, Chris </a:t>
            </a:r>
            <a:r>
              <a:rPr lang="en-US" b="1" dirty="0" err="1" smtClean="0"/>
              <a:t>Schunn</a:t>
            </a:r>
            <a:endParaRPr lang="en-US" b="1" dirty="0" smtClean="0"/>
          </a:p>
          <a:p>
            <a:pPr marL="971550" lvl="1" indent="-514350"/>
            <a:endParaRPr lang="en-US" dirty="0" smtClean="0"/>
          </a:p>
          <a:p>
            <a:pPr marL="514350" indent="-514350"/>
            <a:r>
              <a:rPr lang="en-US" dirty="0" smtClean="0"/>
              <a:t>Summarizing Student Generated Reflections</a:t>
            </a:r>
          </a:p>
          <a:p>
            <a:pPr marL="971550" lvl="1" indent="-514350"/>
            <a:r>
              <a:rPr lang="en-US" dirty="0" smtClean="0"/>
              <a:t>Co-PIs: </a:t>
            </a:r>
            <a:r>
              <a:rPr lang="en-US" dirty="0" err="1" smtClean="0"/>
              <a:t>Muhsin</a:t>
            </a:r>
            <a:r>
              <a:rPr lang="en-US" dirty="0" smtClean="0"/>
              <a:t> </a:t>
            </a:r>
            <a:r>
              <a:rPr lang="en-US" dirty="0" err="1" smtClean="0"/>
              <a:t>Meneske</a:t>
            </a:r>
            <a:r>
              <a:rPr lang="en-US" dirty="0" smtClean="0"/>
              <a:t>, </a:t>
            </a:r>
            <a:r>
              <a:rPr lang="en-US" dirty="0" err="1" smtClean="0"/>
              <a:t>Jingtao</a:t>
            </a:r>
            <a:r>
              <a:rPr lang="en-US" dirty="0" smtClean="0"/>
              <a:t> Wang</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37</a:t>
            </a:fld>
            <a:endParaRPr lang="en-US"/>
          </a:p>
        </p:txBody>
      </p:sp>
    </p:spTree>
    <p:extLst>
      <p:ext uri="{BB962C8B-B14F-4D97-AF65-F5344CB8AC3E}">
        <p14:creationId xmlns:p14="http://schemas.microsoft.com/office/powerpoint/2010/main" val="31841948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Why Peer Review?</a:t>
            </a:r>
          </a:p>
        </p:txBody>
      </p:sp>
      <p:sp>
        <p:nvSpPr>
          <p:cNvPr id="12290" name="Content Placeholder 2"/>
          <p:cNvSpPr>
            <a:spLocks noGrp="1"/>
          </p:cNvSpPr>
          <p:nvPr>
            <p:ph idx="1"/>
          </p:nvPr>
        </p:nvSpPr>
        <p:spPr>
          <a:xfrm>
            <a:off x="0" y="1417638"/>
            <a:ext cx="9144000" cy="5211762"/>
          </a:xfrm>
        </p:spPr>
        <p:txBody>
          <a:bodyPr>
            <a:normAutofit/>
          </a:bodyPr>
          <a:lstStyle/>
          <a:p>
            <a:r>
              <a:rPr lang="en-US" dirty="0" smtClean="0"/>
              <a:t>An alternative for grading writing at scale in MOOCs</a:t>
            </a:r>
          </a:p>
          <a:p>
            <a:r>
              <a:rPr lang="en-US" dirty="0" smtClean="0"/>
              <a:t>Also used in traditional classes</a:t>
            </a:r>
          </a:p>
          <a:p>
            <a:pPr lvl="1"/>
            <a:r>
              <a:rPr lang="en-US" altLang="zh-CN" sz="2800" dirty="0" smtClean="0">
                <a:ea typeface="ＭＳ Ｐゴシック" charset="-128"/>
              </a:rPr>
              <a:t>Quantity and diversity of review feedback </a:t>
            </a:r>
          </a:p>
          <a:p>
            <a:pPr lvl="1"/>
            <a:r>
              <a:rPr lang="en-US" dirty="0" smtClean="0">
                <a:ea typeface="ＭＳ Ｐゴシック" charset="-128"/>
              </a:rPr>
              <a:t>Students </a:t>
            </a:r>
            <a:r>
              <a:rPr lang="en-US" altLang="zh-CN" dirty="0" smtClean="0">
                <a:ea typeface="ＭＳ Ｐゴシック" charset="-128"/>
              </a:rPr>
              <a:t>learn by reviewing</a:t>
            </a:r>
          </a:p>
          <a:p>
            <a:pPr marL="514350" lvl="1" indent="-514350">
              <a:buNone/>
            </a:pPr>
            <a:endParaRPr lang="en-US" altLang="zh-CN" sz="3200" dirty="0" smtClean="0">
              <a:ea typeface="ＭＳ Ｐゴシック" charset="-128"/>
            </a:endParaRPr>
          </a:p>
        </p:txBody>
      </p:sp>
    </p:spTree>
    <p:extLst>
      <p:ext uri="{BB962C8B-B14F-4D97-AF65-F5344CB8AC3E}">
        <p14:creationId xmlns:p14="http://schemas.microsoft.com/office/powerpoint/2010/main" val="35115116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9067800" cy="5029200"/>
          </a:xfrm>
        </p:spPr>
        <p:txBody>
          <a:bodyPr/>
          <a:lstStyle/>
          <a:p>
            <a:r>
              <a:rPr lang="en-US" dirty="0" smtClean="0">
                <a:ea typeface="ＭＳ Ｐゴシック" charset="-128"/>
              </a:rPr>
              <a:t> Authors submit papers</a:t>
            </a:r>
          </a:p>
          <a:p>
            <a:r>
              <a:rPr lang="en-US" dirty="0" smtClean="0">
                <a:ea typeface="ＭＳ Ｐゴシック" charset="-128"/>
              </a:rPr>
              <a:t> Peers submit (anonymous) reviews </a:t>
            </a:r>
          </a:p>
          <a:p>
            <a:pPr lvl="1"/>
            <a:r>
              <a:rPr lang="en-US" dirty="0" smtClean="0">
                <a:ea typeface="ＭＳ Ｐゴシック" charset="-128"/>
              </a:rPr>
              <a:t>Students provide numerical ratings and text comments</a:t>
            </a:r>
          </a:p>
          <a:p>
            <a:pPr lvl="1"/>
            <a:r>
              <a:rPr lang="en-US" b="1" i="1" dirty="0" smtClean="0">
                <a:solidFill>
                  <a:srgbClr val="FF0000"/>
                </a:solidFill>
                <a:ea typeface="ＭＳ Ｐゴシック" charset="-128"/>
              </a:rPr>
              <a:t>Problem:</a:t>
            </a:r>
            <a:r>
              <a:rPr lang="en-US" dirty="0" smtClean="0">
                <a:ea typeface="ＭＳ Ｐゴシック" charset="-128"/>
              </a:rPr>
              <a:t> text comments are often not stated effectively</a:t>
            </a:r>
          </a:p>
          <a:p>
            <a:pPr lvl="1">
              <a:buNone/>
            </a:pPr>
            <a:r>
              <a:rPr lang="en-US" dirty="0" smtClean="0">
                <a:ea typeface="ＭＳ Ｐゴシック" charset="-128"/>
              </a:rPr>
              <a:t> </a:t>
            </a:r>
          </a:p>
          <a:p>
            <a:pPr>
              <a:buNone/>
            </a:pPr>
            <a:endParaRPr lang="en-US" dirty="0" smtClean="0">
              <a:ea typeface="ＭＳ Ｐゴシック" charset="-128"/>
            </a:endParaRPr>
          </a:p>
        </p:txBody>
      </p:sp>
    </p:spTree>
    <p:extLst>
      <p:ext uri="{BB962C8B-B14F-4D97-AF65-F5344CB8AC3E}">
        <p14:creationId xmlns:p14="http://schemas.microsoft.com/office/powerpoint/2010/main" val="19541171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One Aspect of Review Quality</a:t>
            </a:r>
            <a:endParaRPr lang="en-US" dirty="0"/>
          </a:p>
        </p:txBody>
      </p:sp>
      <p:sp>
        <p:nvSpPr>
          <p:cNvPr id="3" name="Content Placeholder 2"/>
          <p:cNvSpPr>
            <a:spLocks noGrp="1"/>
          </p:cNvSpPr>
          <p:nvPr>
            <p:ph idx="1"/>
          </p:nvPr>
        </p:nvSpPr>
        <p:spPr>
          <a:xfrm>
            <a:off x="189571" y="1600200"/>
            <a:ext cx="8820614" cy="4990171"/>
          </a:xfrm>
        </p:spPr>
        <p:txBody>
          <a:bodyPr>
            <a:normAutofit/>
          </a:bodyPr>
          <a:lstStyle/>
          <a:p>
            <a:r>
              <a:rPr lang="en-US" sz="2800" b="1" dirty="0" smtClean="0"/>
              <a:t>Localization: </a:t>
            </a:r>
            <a:r>
              <a:rPr lang="en-US" sz="2800" dirty="0" smtClean="0"/>
              <a:t>Does the comment  pinpoint where in the paper the feedback applies? [Nelson &amp; </a:t>
            </a:r>
            <a:r>
              <a:rPr lang="en-US" sz="2800" dirty="0" err="1" smtClean="0"/>
              <a:t>Schunn</a:t>
            </a:r>
            <a:r>
              <a:rPr lang="en-US" sz="2800" dirty="0" smtClean="0"/>
              <a:t> 2008]</a:t>
            </a:r>
          </a:p>
          <a:p>
            <a:endParaRPr lang="en-US" sz="2800" b="1" i="1" dirty="0" smtClean="0">
              <a:solidFill>
                <a:srgbClr val="00B050"/>
              </a:solidFill>
            </a:endParaRPr>
          </a:p>
          <a:p>
            <a:pPr lvl="1"/>
            <a:r>
              <a:rPr lang="en-US" sz="2400" dirty="0" smtClean="0"/>
              <a:t>There was a part in </a:t>
            </a:r>
            <a:r>
              <a:rPr lang="en-US" sz="2400" b="1" i="1" dirty="0" smtClean="0">
                <a:solidFill>
                  <a:srgbClr val="00B050"/>
                </a:solidFill>
              </a:rPr>
              <a:t>the results section </a:t>
            </a:r>
            <a:r>
              <a:rPr lang="en-US" sz="2400" dirty="0" smtClean="0"/>
              <a:t>where the author stated </a:t>
            </a:r>
            <a:r>
              <a:rPr lang="en-US" sz="2400" b="1" dirty="0" smtClean="0">
                <a:solidFill>
                  <a:srgbClr val="00B050"/>
                </a:solidFill>
              </a:rPr>
              <a:t>“The participants then went on to choose who they thought the owner of the third and final I.D. to be…”  </a:t>
            </a:r>
            <a:r>
              <a:rPr lang="en-US" sz="2400" dirty="0" smtClean="0"/>
              <a:t>the </a:t>
            </a:r>
            <a:r>
              <a:rPr lang="en-US" sz="2400" b="1" dirty="0" smtClean="0">
                <a:solidFill>
                  <a:srgbClr val="00B050"/>
                </a:solidFill>
              </a:rPr>
              <a:t>‘to be’ </a:t>
            </a:r>
            <a:r>
              <a:rPr lang="en-US" sz="2400" dirty="0" smtClean="0"/>
              <a:t>is used wrong in this sentence.  </a:t>
            </a:r>
            <a:r>
              <a:rPr lang="en-US" sz="2400" b="1" i="1" dirty="0" smtClean="0">
                <a:solidFill>
                  <a:srgbClr val="00B050"/>
                </a:solidFill>
              </a:rPr>
              <a:t>(localized)</a:t>
            </a:r>
          </a:p>
          <a:p>
            <a:pPr lvl="1"/>
            <a:endParaRPr lang="en-US" sz="2400" i="1" dirty="0" smtClean="0">
              <a:solidFill>
                <a:srgbClr val="FF0000"/>
              </a:solidFill>
            </a:endParaRPr>
          </a:p>
          <a:p>
            <a:pPr lvl="1"/>
            <a:r>
              <a:rPr lang="en-US" sz="2400" dirty="0" smtClean="0"/>
              <a:t>The biggest problem was grammar and punctuation.  All the writer has to do is change certain tenses and add commas and colons here and there. </a:t>
            </a:r>
            <a:r>
              <a:rPr lang="en-US" sz="2400" i="1" dirty="0" smtClean="0">
                <a:solidFill>
                  <a:srgbClr val="FF0000"/>
                </a:solidFill>
              </a:rPr>
              <a:t>(not localized)</a:t>
            </a:r>
          </a:p>
          <a:p>
            <a:pPr lvl="1"/>
            <a:endParaRPr lang="en-US" dirty="0" smtClean="0"/>
          </a:p>
        </p:txBody>
      </p:sp>
    </p:spTree>
    <p:extLst>
      <p:ext uri="{BB962C8B-B14F-4D97-AF65-F5344CB8AC3E}">
        <p14:creationId xmlns:p14="http://schemas.microsoft.com/office/powerpoint/2010/main" val="10367062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normAutofit fontScale="90000"/>
          </a:bodyPr>
          <a:lstStyle/>
          <a:p>
            <a:r>
              <a:rPr lang="en-US" dirty="0" smtClean="0">
                <a:ea typeface="ＭＳ Ｐゴシック" charset="-128"/>
              </a:rPr>
              <a:t>Our Approach for Improving Reviews</a:t>
            </a:r>
          </a:p>
        </p:txBody>
      </p:sp>
      <p:sp>
        <p:nvSpPr>
          <p:cNvPr id="14338" name="Content Placeholder 2"/>
          <p:cNvSpPr>
            <a:spLocks noGrp="1"/>
          </p:cNvSpPr>
          <p:nvPr>
            <p:ph idx="1"/>
          </p:nvPr>
        </p:nvSpPr>
        <p:spPr>
          <a:xfrm>
            <a:off x="0" y="1676400"/>
            <a:ext cx="9144000" cy="4953000"/>
          </a:xfrm>
        </p:spPr>
        <p:txBody>
          <a:bodyPr>
            <a:normAutofit/>
          </a:bodyPr>
          <a:lstStyle/>
          <a:p>
            <a:pPr marL="514350" indent="-514350"/>
            <a:r>
              <a:rPr lang="en-US" b="1" dirty="0" smtClean="0">
                <a:ea typeface="ＭＳ Ｐゴシック" charset="-128"/>
              </a:rPr>
              <a:t>Detect reviews that lack </a:t>
            </a:r>
            <a:r>
              <a:rPr lang="en-US" b="1" dirty="0" smtClean="0">
                <a:solidFill>
                  <a:srgbClr val="0070C0"/>
                </a:solidFill>
                <a:ea typeface="ＭＳ Ｐゴシック" charset="-128"/>
              </a:rPr>
              <a:t>localization </a:t>
            </a:r>
            <a:r>
              <a:rPr lang="en-US" b="1" dirty="0" smtClean="0">
                <a:ea typeface="ＭＳ Ｐゴシック" charset="-128"/>
              </a:rPr>
              <a:t>and </a:t>
            </a:r>
            <a:r>
              <a:rPr lang="en-US" b="1" dirty="0" smtClean="0">
                <a:solidFill>
                  <a:srgbClr val="0070C0"/>
                </a:solidFill>
                <a:ea typeface="ＭＳ Ｐゴシック" charset="-128"/>
              </a:rPr>
              <a:t>solutions</a:t>
            </a:r>
          </a:p>
          <a:p>
            <a:pPr lvl="1"/>
            <a:r>
              <a:rPr lang="en-US" sz="2000" dirty="0" smtClean="0">
                <a:ea typeface="ＭＳ Ｐゴシック" charset="-128"/>
              </a:rPr>
              <a:t>[</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2010;  </a:t>
            </a:r>
            <a:r>
              <a:rPr lang="en-US" sz="2000" dirty="0" err="1" smtClean="0">
                <a:ea typeface="ＭＳ Ｐゴシック" charset="-128"/>
              </a:rPr>
              <a:t>Xiong</a:t>
            </a:r>
            <a:r>
              <a:rPr lang="en-US" sz="2000" dirty="0" smtClean="0">
                <a:ea typeface="ＭＳ Ｐゴシック" charset="-128"/>
              </a:rPr>
              <a:t>, </a:t>
            </a:r>
            <a:r>
              <a:rPr lang="en-US" sz="2000" dirty="0" err="1" smtClean="0">
                <a:ea typeface="ＭＳ Ｐゴシック" charset="-128"/>
              </a:rPr>
              <a:t>Litman</a:t>
            </a:r>
            <a:r>
              <a:rPr lang="en-US" sz="2000" dirty="0" smtClean="0">
                <a:ea typeface="ＭＳ Ｐゴシック" charset="-128"/>
              </a:rPr>
              <a:t> &amp; </a:t>
            </a:r>
            <a:r>
              <a:rPr lang="en-US" sz="2000" dirty="0" err="1" smtClean="0">
                <a:ea typeface="ＭＳ Ｐゴシック" charset="-128"/>
              </a:rPr>
              <a:t>Schunn</a:t>
            </a:r>
            <a:r>
              <a:rPr lang="en-US" sz="2000" dirty="0" smtClean="0">
                <a:ea typeface="ＭＳ Ｐゴシック" charset="-128"/>
              </a:rPr>
              <a:t> 2010, 2012; Nguyen &amp; </a:t>
            </a:r>
            <a:r>
              <a:rPr lang="en-US" sz="2000" dirty="0" err="1" smtClean="0">
                <a:ea typeface="ＭＳ Ｐゴシック" charset="-128"/>
              </a:rPr>
              <a:t>Litman</a:t>
            </a:r>
            <a:r>
              <a:rPr lang="en-US" sz="2000" dirty="0" smtClean="0">
                <a:ea typeface="ＭＳ Ｐゴシック" charset="-128"/>
              </a:rPr>
              <a:t> 2013, 2014]</a:t>
            </a:r>
            <a:endParaRPr lang="en-US" sz="2400" dirty="0" smtClean="0">
              <a:ea typeface="ＭＳ Ｐゴシック" charset="-128"/>
            </a:endParaRPr>
          </a:p>
          <a:p>
            <a:pPr lvl="2">
              <a:buNone/>
            </a:pPr>
            <a:endParaRPr lang="en-US" i="1" dirty="0" smtClean="0"/>
          </a:p>
          <a:p>
            <a:pPr marL="514350" indent="-514350"/>
            <a:r>
              <a:rPr lang="en-US" b="1" dirty="0" smtClean="0">
                <a:ea typeface="ＭＳ Ｐゴシック" charset="-128"/>
              </a:rPr>
              <a:t>Scaffold reviewers in adding these features</a:t>
            </a:r>
          </a:p>
          <a:p>
            <a:pPr lvl="1"/>
            <a:r>
              <a:rPr lang="en-US" sz="2000" dirty="0" smtClean="0">
                <a:ea typeface="ＭＳ Ｐゴシック" charset="-128"/>
              </a:rPr>
              <a:t>[Nguyen, </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2014]</a:t>
            </a:r>
          </a:p>
          <a:p>
            <a:pPr lvl="2"/>
            <a:endParaRPr lang="en-US" sz="1800" i="1" dirty="0" smtClean="0"/>
          </a:p>
          <a:p>
            <a:pPr lvl="2"/>
            <a:endParaRPr lang="en-US" dirty="0" smtClean="0">
              <a:solidFill>
                <a:schemeClr val="accent2"/>
              </a:solidFill>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extLst>
      <p:ext uri="{BB962C8B-B14F-4D97-AF65-F5344CB8AC3E}">
        <p14:creationId xmlns:p14="http://schemas.microsoft.com/office/powerpoint/2010/main" val="42469488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Supervised Machine Learning </a:t>
            </a:r>
            <a:r>
              <a:rPr lang="en-US" dirty="0" smtClean="0">
                <a:ea typeface="ＭＳ Ｐゴシック" charset="-128"/>
              </a:rPr>
              <a:t>to predict whether reviews contain localization and solutions</a:t>
            </a:r>
          </a:p>
        </p:txBody>
      </p:sp>
    </p:spTree>
    <p:extLst>
      <p:ext uri="{BB962C8B-B14F-4D97-AF65-F5344CB8AC3E}">
        <p14:creationId xmlns:p14="http://schemas.microsoft.com/office/powerpoint/2010/main" val="17052489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Localization Scaffolding</a:t>
            </a:r>
            <a:endParaRPr lang="en-US" sz="3600" dirty="0"/>
          </a:p>
        </p:txBody>
      </p:sp>
      <p:sp>
        <p:nvSpPr>
          <p:cNvPr id="4" name="Slide Number Placeholder 3"/>
          <p:cNvSpPr>
            <a:spLocks noGrp="1"/>
          </p:cNvSpPr>
          <p:nvPr>
            <p:ph type="sldNum" sz="quarter" idx="12"/>
          </p:nvPr>
        </p:nvSpPr>
        <p:spPr/>
        <p:txBody>
          <a:bodyPr/>
          <a:lstStyle/>
          <a:p>
            <a:fld id="{B0862E9F-8B4C-4103-85CA-991CEBD71BFB}" type="slidenum">
              <a:rPr lang="en-US" smtClean="0"/>
              <a:pPr/>
              <a:t>43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371600"/>
            <a:ext cx="61817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890" b="14396"/>
          <a:stretch/>
        </p:blipFill>
        <p:spPr bwMode="auto">
          <a:xfrm>
            <a:off x="1509712" y="5393029"/>
            <a:ext cx="6153150" cy="123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1422042" y="5257800"/>
            <a:ext cx="6324600"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782752" y="2480307"/>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Localization model applied </a:t>
            </a:r>
            <a:endParaRPr lang="en-US" dirty="0"/>
          </a:p>
        </p:txBody>
      </p:sp>
      <p:sp>
        <p:nvSpPr>
          <p:cNvPr id="9" name="Rounded Rectangular Callout 8"/>
          <p:cNvSpPr/>
          <p:nvPr/>
        </p:nvSpPr>
        <p:spPr>
          <a:xfrm>
            <a:off x="6764558" y="414382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Localization model applied</a:t>
            </a:r>
            <a:endParaRPr lang="en-US" dirty="0"/>
          </a:p>
        </p:txBody>
      </p:sp>
      <p:sp>
        <p:nvSpPr>
          <p:cNvPr id="11" name="Rounded Rectangular Callout 10"/>
          <p:cNvSpPr/>
          <p:nvPr/>
        </p:nvSpPr>
        <p:spPr>
          <a:xfrm>
            <a:off x="6553200" y="1600200"/>
            <a:ext cx="2133600" cy="485551"/>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r>
              <a:rPr lang="en-US" dirty="0" smtClean="0"/>
              <a:t>ystem scaffolds     (if needed)</a:t>
            </a:r>
            <a:endParaRPr lang="en-US" dirty="0"/>
          </a:p>
        </p:txBody>
      </p:sp>
      <p:sp>
        <p:nvSpPr>
          <p:cNvPr id="5" name="Content Placeholder 4"/>
          <p:cNvSpPr>
            <a:spLocks noGrp="1"/>
          </p:cNvSpPr>
          <p:nvPr>
            <p:ph idx="1"/>
          </p:nvPr>
        </p:nvSpPr>
        <p:spPr/>
        <p:txBody>
          <a:bodyPr/>
          <a:lstStyle/>
          <a:p>
            <a:endParaRPr lang="en-US" dirty="0"/>
          </a:p>
        </p:txBody>
      </p:sp>
      <p:sp>
        <p:nvSpPr>
          <p:cNvPr id="14" name="Rounded Rectangular Callout 13"/>
          <p:cNvSpPr/>
          <p:nvPr/>
        </p:nvSpPr>
        <p:spPr>
          <a:xfrm>
            <a:off x="7391401" y="5739902"/>
            <a:ext cx="1752600"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Reviewer makes decision (e.g. DISAGREE)</a:t>
            </a:r>
            <a:endParaRPr lang="en-US" dirty="0"/>
          </a:p>
        </p:txBody>
      </p:sp>
    </p:spTree>
    <p:extLst>
      <p:ext uri="{BB962C8B-B14F-4D97-AF65-F5344CB8AC3E}">
        <p14:creationId xmlns:p14="http://schemas.microsoft.com/office/powerpoint/2010/main" val="865090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sz="4900" dirty="0"/>
              <a:t>A First Classroom Evaluation</a:t>
            </a:r>
            <a:br>
              <a:rPr lang="en-US" sz="4900" dirty="0"/>
            </a:br>
            <a:r>
              <a:rPr lang="en-US" dirty="0"/>
              <a:t>[Nguyen, </a:t>
            </a:r>
            <a:r>
              <a:rPr lang="en-US" dirty="0" err="1"/>
              <a:t>Xiong</a:t>
            </a:r>
            <a:r>
              <a:rPr lang="en-US" dirty="0"/>
              <a:t> &amp; </a:t>
            </a:r>
            <a:r>
              <a:rPr lang="en-US" dirty="0" err="1"/>
              <a:t>Litman</a:t>
            </a:r>
            <a:r>
              <a:rPr lang="en-US" dirty="0"/>
              <a:t>, 2014]</a:t>
            </a:r>
            <a:endParaRPr lang="en-US" dirty="0" smtClean="0">
              <a:ea typeface="ＭＳ Ｐゴシック" charset="-128"/>
            </a:endParaRPr>
          </a:p>
        </p:txBody>
      </p:sp>
      <p:sp>
        <p:nvSpPr>
          <p:cNvPr id="16386" name="Content Placeholder 2"/>
          <p:cNvSpPr>
            <a:spLocks noGrp="1"/>
          </p:cNvSpPr>
          <p:nvPr>
            <p:ph idx="1"/>
          </p:nvPr>
        </p:nvSpPr>
        <p:spPr>
          <a:xfrm>
            <a:off x="0" y="1676400"/>
            <a:ext cx="9144000" cy="5029200"/>
          </a:xfrm>
        </p:spPr>
        <p:txBody>
          <a:bodyPr/>
          <a:lstStyle/>
          <a:p>
            <a:r>
              <a:rPr lang="en-US" sz="2800" dirty="0" smtClean="0">
                <a:ea typeface="ＭＳ Ｐゴシック" charset="-128"/>
              </a:rPr>
              <a:t>NLP extracts attributes from reviews in real-time</a:t>
            </a:r>
          </a:p>
          <a:p>
            <a:r>
              <a:rPr lang="en-US" sz="2800" dirty="0" smtClean="0">
                <a:ea typeface="ＭＳ Ｐゴシック" charset="-128"/>
              </a:rPr>
              <a:t>Prediction models use attributes to detect localization</a:t>
            </a:r>
          </a:p>
          <a:p>
            <a:r>
              <a:rPr lang="en-US" sz="2800" dirty="0" smtClean="0">
                <a:ea typeface="ＭＳ Ｐゴシック" charset="-128"/>
              </a:rPr>
              <a:t>Scaffolding if &lt; 50%  of comments predicted as localized </a:t>
            </a:r>
          </a:p>
          <a:p>
            <a:r>
              <a:rPr lang="en-US" sz="2800" dirty="0" smtClean="0">
                <a:ea typeface="ＭＳ Ｐゴシック" charset="-128"/>
              </a:rPr>
              <a:t>Deployment in undergraduate Research Methods</a:t>
            </a:r>
          </a:p>
          <a:p>
            <a:pPr lvl="1"/>
            <a:r>
              <a:rPr lang="en-US" sz="2400" dirty="0" smtClean="0"/>
              <a:t>Diagrams → </a:t>
            </a:r>
            <a:r>
              <a:rPr lang="en-US" sz="2400" i="1" dirty="0" smtClean="0"/>
              <a:t>Diagram reviews </a:t>
            </a:r>
            <a:r>
              <a:rPr lang="en-US" sz="2400" dirty="0" smtClean="0"/>
              <a:t>→ Papers → </a:t>
            </a:r>
            <a:r>
              <a:rPr lang="en-US" sz="2400" i="1" dirty="0" smtClean="0"/>
              <a:t>Paper reviews</a:t>
            </a:r>
          </a:p>
          <a:p>
            <a:pPr lvl="1"/>
            <a:endParaRPr lang="en-US" sz="2400" dirty="0" smtClean="0">
              <a:ea typeface="ＭＳ Ｐゴシック" charset="-128"/>
            </a:endParaRPr>
          </a:p>
          <a:p>
            <a:endParaRPr lang="en-US" dirty="0" smtClean="0">
              <a:solidFill>
                <a:schemeClr val="accent2"/>
              </a:solidFill>
              <a:ea typeface="ＭＳ Ｐゴシック"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37" y="4312579"/>
            <a:ext cx="796766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071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756109"/>
              </p:ext>
            </p:extLst>
          </p:nvPr>
        </p:nvGraphicFramePr>
        <p:xfrm>
          <a:off x="126137" y="1935993"/>
          <a:ext cx="8229600" cy="1742440"/>
        </p:xfrm>
        <a:graphic>
          <a:graphicData uri="http://schemas.openxmlformats.org/drawingml/2006/table">
            <a:tbl>
              <a:tblPr firstRow="1" bandRow="1">
                <a:tableStyleId>{5C22544A-7EE6-4342-B048-85BDC9FD1C3A}</a:tableStyleId>
              </a:tblPr>
              <a:tblGrid>
                <a:gridCol w="2625689"/>
                <a:gridCol w="1613140"/>
                <a:gridCol w="1247571"/>
                <a:gridCol w="1371600"/>
                <a:gridCol w="1371600"/>
              </a:tblGrid>
              <a:tr h="0">
                <a:tc>
                  <a:txBody>
                    <a:bodyPr/>
                    <a:lstStyle/>
                    <a:p>
                      <a:endParaRPr lang="en-US" dirty="0"/>
                    </a:p>
                  </a:txBody>
                  <a:tcPr/>
                </a:tc>
                <a:tc gridSpan="2">
                  <a:txBody>
                    <a:bodyPr/>
                    <a:lstStyle/>
                    <a:p>
                      <a:r>
                        <a:rPr lang="en-US" dirty="0" smtClean="0"/>
                        <a:t>Diagram</a:t>
                      </a:r>
                      <a:r>
                        <a:rPr lang="en-US" baseline="0" dirty="0" smtClean="0"/>
                        <a:t> review</a:t>
                      </a:r>
                      <a:endParaRPr lang="en-US" dirty="0"/>
                    </a:p>
                  </a:txBody>
                  <a:tcPr/>
                </a:tc>
                <a:tc hMerge="1">
                  <a:txBody>
                    <a:bodyPr/>
                    <a:lstStyle/>
                    <a:p>
                      <a:endParaRPr lang="en-US"/>
                    </a:p>
                  </a:txBody>
                  <a:tcPr/>
                </a:tc>
                <a:tc gridSpan="2">
                  <a:txBody>
                    <a:bodyPr/>
                    <a:lstStyle/>
                    <a:p>
                      <a:r>
                        <a:rPr lang="en-US" dirty="0" smtClean="0"/>
                        <a:t>Paper review</a:t>
                      </a:r>
                      <a:endParaRPr lang="en-US" dirty="0"/>
                    </a:p>
                  </a:txBody>
                  <a:tcPr/>
                </a:tc>
                <a:tc hMerge="1">
                  <a:txBody>
                    <a:bodyPr/>
                    <a:lstStyle/>
                    <a:p>
                      <a:endParaRPr lang="en-US"/>
                    </a:p>
                  </a:txBody>
                  <a:tcPr/>
                </a:tc>
              </a:tr>
              <a:tr h="0">
                <a:tc>
                  <a:txBody>
                    <a:bodyPr/>
                    <a:lstStyle/>
                    <a:p>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r>
              <a:tr h="370840">
                <a:tc>
                  <a:txBody>
                    <a:bodyPr/>
                    <a:lstStyle/>
                    <a:p>
                      <a:r>
                        <a:rPr lang="en-US" dirty="0" smtClean="0"/>
                        <a:t>Majority baseline</a:t>
                      </a:r>
                      <a:endParaRPr lang="en-US" dirty="0"/>
                    </a:p>
                  </a:txBody>
                  <a:tcPr/>
                </a:tc>
                <a:tc>
                  <a:txBody>
                    <a:bodyPr/>
                    <a:lstStyle/>
                    <a:p>
                      <a:r>
                        <a:rPr lang="en-US" sz="1800" b="0" i="0" u="none" strike="noStrike" kern="1200" baseline="0" dirty="0" smtClean="0">
                          <a:solidFill>
                            <a:schemeClr val="dk1"/>
                          </a:solidFill>
                          <a:latin typeface="+mn-lt"/>
                          <a:ea typeface="+mn-ea"/>
                          <a:cs typeface="+mn-cs"/>
                        </a:rPr>
                        <a:t>61.5%</a:t>
                      </a:r>
                    </a:p>
                    <a:p>
                      <a:r>
                        <a:rPr lang="en-US" sz="1800" b="0" i="0" u="none" strike="noStrike" kern="1200" baseline="0" dirty="0" smtClean="0">
                          <a:solidFill>
                            <a:schemeClr val="dk1"/>
                          </a:solidFill>
                          <a:latin typeface="+mn-lt"/>
                          <a:ea typeface="+mn-ea"/>
                          <a:cs typeface="+mn-cs"/>
                        </a:rPr>
                        <a:t>(not localized)</a:t>
                      </a:r>
                      <a:endParaRPr lang="en-US" dirty="0"/>
                    </a:p>
                  </a:txBody>
                  <a:tcPr/>
                </a:tc>
                <a:tc>
                  <a:txBody>
                    <a:bodyPr/>
                    <a:lstStyle/>
                    <a:p>
                      <a:r>
                        <a:rPr lang="en-US" dirty="0" smtClean="0"/>
                        <a:t>0</a:t>
                      </a:r>
                      <a:endParaRPr lang="en-US" dirty="0"/>
                    </a:p>
                  </a:txBody>
                  <a:tcPr/>
                </a:tc>
                <a:tc>
                  <a:txBody>
                    <a:bodyPr/>
                    <a:lstStyle/>
                    <a:p>
                      <a:r>
                        <a:rPr lang="en-US" dirty="0" smtClean="0"/>
                        <a:t>50.8% (localized)</a:t>
                      </a:r>
                      <a:endParaRPr lang="en-US" dirty="0"/>
                    </a:p>
                  </a:txBody>
                  <a:tcPr/>
                </a:tc>
                <a:tc>
                  <a:txBody>
                    <a:bodyPr/>
                    <a:lstStyle/>
                    <a:p>
                      <a:r>
                        <a:rPr lang="en-US" dirty="0" smtClean="0"/>
                        <a:t>0</a:t>
                      </a:r>
                      <a:endParaRPr lang="en-US" dirty="0"/>
                    </a:p>
                  </a:txBody>
                  <a:tcPr/>
                </a:tc>
              </a:tr>
              <a:tr h="370840">
                <a:tc>
                  <a:txBody>
                    <a:bodyPr/>
                    <a:lstStyle/>
                    <a:p>
                      <a:r>
                        <a:rPr lang="en-US" dirty="0" smtClean="0"/>
                        <a:t>Our models</a:t>
                      </a:r>
                      <a:endParaRPr lang="en-US" dirty="0"/>
                    </a:p>
                  </a:txBody>
                  <a:tcPr/>
                </a:tc>
                <a:tc>
                  <a:txBody>
                    <a:bodyPr/>
                    <a:lstStyle/>
                    <a:p>
                      <a:r>
                        <a:rPr lang="en-US" sz="1800" b="0" i="0" u="none" strike="noStrike" kern="1200" baseline="0" dirty="0" smtClean="0">
                          <a:solidFill>
                            <a:srgbClr val="FF0000"/>
                          </a:solidFill>
                          <a:latin typeface="+mn-lt"/>
                          <a:ea typeface="+mn-ea"/>
                          <a:cs typeface="+mn-cs"/>
                        </a:rPr>
                        <a:t>81.7%</a:t>
                      </a:r>
                      <a:endParaRPr lang="en-US" dirty="0">
                        <a:solidFill>
                          <a:srgbClr val="FF0000"/>
                        </a:solidFill>
                      </a:endParaRPr>
                    </a:p>
                  </a:txBody>
                  <a:tcPr/>
                </a:tc>
                <a:tc>
                  <a:txBody>
                    <a:bodyPr/>
                    <a:lstStyle/>
                    <a:p>
                      <a:r>
                        <a:rPr lang="en-US" dirty="0" smtClean="0">
                          <a:solidFill>
                            <a:srgbClr val="FF0000"/>
                          </a:solidFill>
                        </a:rPr>
                        <a:t>0.62</a:t>
                      </a:r>
                      <a:endParaRPr lang="en-US" dirty="0">
                        <a:solidFill>
                          <a:srgbClr val="FF0000"/>
                        </a:solidFill>
                      </a:endParaRPr>
                    </a:p>
                  </a:txBody>
                  <a:tcPr/>
                </a:tc>
                <a:tc>
                  <a:txBody>
                    <a:bodyPr/>
                    <a:lstStyle/>
                    <a:p>
                      <a:r>
                        <a:rPr lang="en-US" sz="1800" b="0" i="0" u="none" strike="noStrike" kern="1200" baseline="0" dirty="0" smtClean="0">
                          <a:solidFill>
                            <a:srgbClr val="FF0000"/>
                          </a:solidFill>
                          <a:latin typeface="+mn-lt"/>
                          <a:ea typeface="+mn-ea"/>
                          <a:cs typeface="+mn-cs"/>
                        </a:rPr>
                        <a:t>72.8%</a:t>
                      </a:r>
                      <a:endParaRPr lang="en-US" dirty="0">
                        <a:solidFill>
                          <a:srgbClr val="FF0000"/>
                        </a:solidFill>
                      </a:endParaRPr>
                    </a:p>
                  </a:txBody>
                  <a:tcPr/>
                </a:tc>
                <a:tc>
                  <a:txBody>
                    <a:bodyPr/>
                    <a:lstStyle/>
                    <a:p>
                      <a:r>
                        <a:rPr lang="en-US" dirty="0" smtClean="0">
                          <a:solidFill>
                            <a:srgbClr val="FF0000"/>
                          </a:solidFill>
                        </a:rPr>
                        <a:t>0.46</a:t>
                      </a:r>
                      <a:endParaRPr lang="en-US" dirty="0">
                        <a:solidFill>
                          <a:srgbClr val="FF0000"/>
                        </a:solidFill>
                      </a:endParaRPr>
                    </a:p>
                  </a:txBody>
                  <a:tcPr/>
                </a:tc>
              </a:tr>
            </a:tbl>
          </a:graphicData>
        </a:graphic>
      </p:graphicFrame>
      <p:sp>
        <p:nvSpPr>
          <p:cNvPr id="3" name="TextBox 2"/>
          <p:cNvSpPr txBox="1"/>
          <p:nvPr/>
        </p:nvSpPr>
        <p:spPr>
          <a:xfrm>
            <a:off x="0" y="1186007"/>
            <a:ext cx="9045012" cy="8833187"/>
          </a:xfrm>
          <a:prstGeom prst="rect">
            <a:avLst/>
          </a:prstGeom>
          <a:noFill/>
        </p:spPr>
        <p:txBody>
          <a:bodyPr wrap="square" rtlCol="0">
            <a:spAutoFit/>
          </a:bodyPr>
          <a:lstStyle/>
          <a:p>
            <a:r>
              <a:rPr lang="en-US" sz="3200" dirty="0" smtClean="0"/>
              <a:t> Comment Level (System Performance)</a:t>
            </a:r>
          </a:p>
          <a:p>
            <a:endParaRPr lang="en-US" sz="3200" dirty="0" smtClean="0"/>
          </a:p>
          <a:p>
            <a:endParaRPr lang="en-US" sz="3200" dirty="0" smtClean="0"/>
          </a:p>
          <a:p>
            <a:endParaRPr lang="en-US" sz="3200" dirty="0" smtClean="0"/>
          </a:p>
          <a:p>
            <a:endParaRPr lang="en-US" sz="3200" dirty="0" smtClean="0"/>
          </a:p>
          <a:p>
            <a:endParaRPr lang="en-US" sz="3200" dirty="0" smtClean="0"/>
          </a:p>
          <a:p>
            <a:pPr lvl="1">
              <a:buFont typeface="Arial" pitchFamily="34" charset="0"/>
              <a:buChar char="•"/>
            </a:pPr>
            <a:r>
              <a:rPr lang="en-US" sz="2400" dirty="0" smtClean="0"/>
              <a:t> Detection models significantly outperform baselines</a:t>
            </a:r>
          </a:p>
          <a:p>
            <a:pPr lvl="1"/>
            <a:endParaRPr lang="en-US" sz="2400" dirty="0" smtClean="0"/>
          </a:p>
          <a:p>
            <a:pPr lvl="1">
              <a:buFont typeface="Arial" pitchFamily="34" charset="0"/>
              <a:buChar char="•"/>
            </a:pPr>
            <a:r>
              <a:rPr lang="en-US" sz="2400" dirty="0" smtClean="0"/>
              <a:t> Results illustrate model robustness during classroom deployment </a:t>
            </a:r>
          </a:p>
          <a:p>
            <a:pPr lvl="2">
              <a:buFont typeface="Arial" pitchFamily="34" charset="0"/>
              <a:buChar char="•"/>
            </a:pPr>
            <a:r>
              <a:rPr lang="en-US" sz="2400" dirty="0" smtClean="0"/>
              <a:t> testing data is from different classes than training data</a:t>
            </a:r>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r>
              <a:rPr lang="en-US" sz="2400" dirty="0" smtClean="0"/>
              <a:t>Close to with reported results </a:t>
            </a:r>
            <a:r>
              <a:rPr lang="en-US" sz="1600" dirty="0" smtClean="0"/>
              <a:t>(in experimental setting)</a:t>
            </a:r>
            <a:r>
              <a:rPr lang="en-US" sz="2400" dirty="0" smtClean="0"/>
              <a:t> of previous studies </a:t>
            </a:r>
            <a:r>
              <a:rPr lang="en-US" sz="1600" dirty="0" smtClean="0">
                <a:solidFill>
                  <a:prstClr val="black"/>
                </a:solidFill>
              </a:rPr>
              <a:t>(</a:t>
            </a:r>
            <a:r>
              <a:rPr lang="en-US" sz="1600" i="1" dirty="0" err="1" smtClean="0">
                <a:solidFill>
                  <a:prstClr val="black"/>
                </a:solidFill>
              </a:rPr>
              <a:t>Xiong</a:t>
            </a:r>
            <a:r>
              <a:rPr lang="en-US" sz="1600" i="1" dirty="0" smtClean="0">
                <a:solidFill>
                  <a:prstClr val="black"/>
                </a:solidFill>
              </a:rPr>
              <a:t> &amp; </a:t>
            </a:r>
            <a:r>
              <a:rPr lang="en-US" sz="1600" i="1" dirty="0" err="1" smtClean="0">
                <a:solidFill>
                  <a:prstClr val="black"/>
                </a:solidFill>
              </a:rPr>
              <a:t>Litman</a:t>
            </a:r>
            <a:r>
              <a:rPr lang="en-US" sz="1600" i="1" dirty="0" smtClean="0">
                <a:solidFill>
                  <a:prstClr val="black"/>
                </a:solidFill>
              </a:rPr>
              <a:t> 2010, Nguyen &amp; </a:t>
            </a:r>
            <a:r>
              <a:rPr lang="en-US" sz="1600" i="1" dirty="0" err="1" smtClean="0">
                <a:solidFill>
                  <a:prstClr val="black"/>
                </a:solidFill>
              </a:rPr>
              <a:t>Litman</a:t>
            </a:r>
            <a:r>
              <a:rPr lang="en-US" sz="1600" i="1" dirty="0" smtClean="0">
                <a:solidFill>
                  <a:prstClr val="black"/>
                </a:solidFill>
              </a:rPr>
              <a:t> 2013</a:t>
            </a:r>
            <a:r>
              <a:rPr lang="en-US" sz="1600" dirty="0" smtClean="0">
                <a:solidFill>
                  <a:prstClr val="black"/>
                </a:solidFill>
              </a:rPr>
              <a:t>)</a:t>
            </a:r>
            <a:endParaRPr lang="en-US" sz="2400" dirty="0" smtClean="0"/>
          </a:p>
          <a:p>
            <a:pPr lvl="1"/>
            <a:r>
              <a:rPr lang="en-US" sz="2000" dirty="0" smtClean="0"/>
              <a:t>Prediction models are robust even in not-identical training-testing</a:t>
            </a:r>
          </a:p>
          <a:p>
            <a:r>
              <a:rPr lang="en-US" sz="2800" dirty="0" smtClean="0"/>
              <a:t> </a:t>
            </a:r>
            <a:endParaRPr lang="en-US" sz="2800" dirty="0"/>
          </a:p>
        </p:txBody>
      </p:sp>
    </p:spTree>
    <p:extLst>
      <p:ext uri="{BB962C8B-B14F-4D97-AF65-F5344CB8AC3E}">
        <p14:creationId xmlns:p14="http://schemas.microsoft.com/office/powerpoint/2010/main" val="79517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3600986"/>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spTree>
    <p:extLst>
      <p:ext uri="{BB962C8B-B14F-4D97-AF65-F5344CB8AC3E}">
        <p14:creationId xmlns:p14="http://schemas.microsoft.com/office/powerpoint/2010/main" val="40124060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433965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buFont typeface="Arial" pitchFamily="34" charset="0"/>
              <a:buChar char="•"/>
            </a:pPr>
            <a:r>
              <a:rPr lang="en-US" sz="2400" dirty="0" smtClean="0">
                <a:solidFill>
                  <a:prstClr val="black"/>
                </a:solidFill>
              </a:rPr>
              <a:t> 	Only 1 incorrect intervention at review level!</a:t>
            </a:r>
            <a:endParaRPr lang="en-US" sz="20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598739613"/>
              </p:ext>
            </p:extLst>
          </p:nvPr>
        </p:nvGraphicFramePr>
        <p:xfrm>
          <a:off x="360727" y="2734811"/>
          <a:ext cx="8229600" cy="1107440"/>
        </p:xfrm>
        <a:graphic>
          <a:graphicData uri="http://schemas.openxmlformats.org/drawingml/2006/table">
            <a:tbl>
              <a:tblPr firstRow="1" bandRow="1">
                <a:tableStyleId>{5C22544A-7EE6-4342-B048-85BDC9FD1C3A}</a:tableStyleId>
              </a:tblPr>
              <a:tblGrid>
                <a:gridCol w="2677448"/>
                <a:gridCol w="2819112"/>
                <a:gridCol w="2733040"/>
              </a:tblGrid>
              <a:tr h="0">
                <a:tc>
                  <a:txBody>
                    <a:bodyPr/>
                    <a:lstStyle/>
                    <a:p>
                      <a:endParaRPr lang="en-US" dirty="0"/>
                    </a:p>
                  </a:txBody>
                  <a:tcPr/>
                </a:tc>
                <a:tc>
                  <a:txBody>
                    <a:bodyPr/>
                    <a:lstStyle/>
                    <a:p>
                      <a:r>
                        <a:rPr lang="en-US" dirty="0" smtClean="0"/>
                        <a:t>Diagram</a:t>
                      </a:r>
                      <a:r>
                        <a:rPr lang="en-US" baseline="0" dirty="0" smtClean="0"/>
                        <a:t> review </a:t>
                      </a:r>
                      <a:endParaRPr lang="en-US" dirty="0"/>
                    </a:p>
                  </a:txBody>
                  <a:tcPr/>
                </a:tc>
                <a:tc>
                  <a:txBody>
                    <a:bodyPr/>
                    <a:lstStyle/>
                    <a:p>
                      <a:r>
                        <a:rPr lang="en-US" dirty="0" smtClean="0"/>
                        <a:t>Paper review</a:t>
                      </a:r>
                      <a:endParaRPr lang="en-US" dirty="0"/>
                    </a:p>
                  </a:txBody>
                  <a:tcPr/>
                </a:tc>
              </a:tr>
              <a:tr h="370840">
                <a:tc>
                  <a:txBody>
                    <a:bodyPr/>
                    <a:lstStyle/>
                    <a:p>
                      <a:r>
                        <a:rPr lang="en-US" dirty="0" smtClean="0"/>
                        <a:t>Total</a:t>
                      </a:r>
                      <a:r>
                        <a:rPr lang="en-US" baseline="0" dirty="0" smtClean="0"/>
                        <a:t> s</a:t>
                      </a:r>
                      <a:r>
                        <a:rPr lang="en-US" dirty="0" smtClean="0"/>
                        <a:t>caffoldings</a:t>
                      </a:r>
                      <a:endParaRPr lang="en-US" dirty="0"/>
                    </a:p>
                  </a:txBody>
                  <a:tcPr/>
                </a:tc>
                <a:tc>
                  <a:txBody>
                    <a:bodyPr/>
                    <a:lstStyle/>
                    <a:p>
                      <a:r>
                        <a:rPr lang="en-US" sz="1800" b="0" i="0" u="none" strike="noStrike" kern="1200" baseline="0" dirty="0" smtClean="0">
                          <a:solidFill>
                            <a:schemeClr val="dk1"/>
                          </a:solidFill>
                          <a:latin typeface="+mn-lt"/>
                          <a:ea typeface="+mn-ea"/>
                          <a:cs typeface="+mn-cs"/>
                        </a:rPr>
                        <a:t>173</a:t>
                      </a:r>
                      <a:endParaRPr lang="en-US" dirty="0"/>
                    </a:p>
                  </a:txBody>
                  <a:tcPr/>
                </a:tc>
                <a:tc>
                  <a:txBody>
                    <a:bodyPr/>
                    <a:lstStyle/>
                    <a:p>
                      <a:r>
                        <a:rPr lang="en-US" dirty="0" smtClean="0"/>
                        <a:t>51</a:t>
                      </a:r>
                      <a:endParaRPr lang="en-US" dirty="0"/>
                    </a:p>
                  </a:txBody>
                  <a:tcPr/>
                </a:tc>
              </a:tr>
              <a:tr h="370840">
                <a:tc>
                  <a:txBody>
                    <a:bodyPr/>
                    <a:lstStyle/>
                    <a:p>
                      <a:r>
                        <a:rPr lang="en-US" dirty="0" smtClean="0"/>
                        <a:t>Incorrectly triggered</a:t>
                      </a:r>
                      <a:endParaRPr lang="en-US" dirty="0"/>
                    </a:p>
                  </a:txBody>
                  <a:tcPr/>
                </a:tc>
                <a:tc>
                  <a:txBody>
                    <a:bodyPr/>
                    <a:lstStyle/>
                    <a:p>
                      <a:r>
                        <a:rPr lang="en-US" sz="1800" b="0" i="0" u="none" strike="noStrike" kern="1200" baseline="0" dirty="0" smtClean="0">
                          <a:solidFill>
                            <a:srgbClr val="FF0000"/>
                          </a:solidFill>
                          <a:latin typeface="+mn-lt"/>
                          <a:ea typeface="+mn-ea"/>
                          <a:cs typeface="+mn-cs"/>
                        </a:rPr>
                        <a:t>1</a:t>
                      </a:r>
                      <a:endParaRPr lang="en-US" dirty="0">
                        <a:solidFill>
                          <a:srgbClr val="FF0000"/>
                        </a:solidFill>
                      </a:endParaRPr>
                    </a:p>
                  </a:txBody>
                  <a:tcPr/>
                </a:tc>
                <a:tc>
                  <a:txBody>
                    <a:bodyPr/>
                    <a:lstStyle/>
                    <a:p>
                      <a:r>
                        <a:rPr lang="en-US" dirty="0" smtClean="0">
                          <a:solidFill>
                            <a:srgbClr val="FF0000"/>
                          </a:solidFill>
                        </a:rPr>
                        <a:t>0</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21198598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17774"/>
            <a:ext cx="8893834" cy="1143000"/>
          </a:xfrm>
        </p:spPr>
        <p:txBody>
          <a:bodyPr>
            <a:noAutofit/>
          </a:bodyPr>
          <a:lstStyle/>
          <a:p>
            <a:r>
              <a:rPr lang="en-US" dirty="0" smtClean="0"/>
              <a:t>Results: New Educational Technology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5826923"/>
              </p:ext>
            </p:extLst>
          </p:nvPr>
        </p:nvGraphicFramePr>
        <p:xfrm>
          <a:off x="457200" y="2005641"/>
          <a:ext cx="8229600" cy="1112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800" b="0" i="0" u="none" strike="noStrike" kern="1200" baseline="0" dirty="0" smtClean="0">
                          <a:solidFill>
                            <a:schemeClr val="lt1"/>
                          </a:solidFill>
                          <a:latin typeface="+mn-lt"/>
                          <a:ea typeface="+mn-ea"/>
                          <a:cs typeface="+mn-cs"/>
                        </a:rPr>
                        <a:t>Reviewer response</a:t>
                      </a:r>
                      <a:endParaRPr lang="en-US" dirty="0"/>
                    </a:p>
                  </a:txBody>
                  <a:tcPr/>
                </a:tc>
                <a:tc>
                  <a:txBody>
                    <a:bodyPr/>
                    <a:lstStyle/>
                    <a:p>
                      <a:r>
                        <a:rPr lang="en-US" dirty="0" smtClean="0"/>
                        <a:t>REVISE</a:t>
                      </a:r>
                      <a:endParaRPr lang="en-US" dirty="0"/>
                    </a:p>
                  </a:txBody>
                  <a:tcPr/>
                </a:tc>
                <a:tc>
                  <a:txBody>
                    <a:bodyPr/>
                    <a:lstStyle/>
                    <a:p>
                      <a:r>
                        <a:rPr lang="en-US" dirty="0" smtClean="0"/>
                        <a:t>DISAGREE</a:t>
                      </a:r>
                      <a:endParaRPr lang="en-US" dirty="0"/>
                    </a:p>
                  </a:txBody>
                  <a:tcPr/>
                </a:tc>
              </a:tr>
              <a:tr h="370840">
                <a:tc>
                  <a:txBody>
                    <a:bodyPr/>
                    <a:lstStyle/>
                    <a:p>
                      <a:r>
                        <a:rPr lang="en-US" dirty="0" smtClean="0"/>
                        <a:t>Diagram review</a:t>
                      </a:r>
                      <a:endParaRPr lang="en-US" dirty="0"/>
                    </a:p>
                  </a:txBody>
                  <a:tcPr/>
                </a:tc>
                <a:tc>
                  <a:txBody>
                    <a:bodyPr/>
                    <a:lstStyle/>
                    <a:p>
                      <a:r>
                        <a:rPr lang="en-US" dirty="0" smtClean="0"/>
                        <a:t>54 (48%)</a:t>
                      </a:r>
                      <a:endParaRPr lang="en-US" dirty="0"/>
                    </a:p>
                  </a:txBody>
                  <a:tcPr/>
                </a:tc>
                <a:tc>
                  <a:txBody>
                    <a:bodyPr/>
                    <a:lstStyle/>
                    <a:p>
                      <a:r>
                        <a:rPr lang="en-US" dirty="0" smtClean="0"/>
                        <a:t>59 (</a:t>
                      </a:r>
                      <a:r>
                        <a:rPr lang="en-US" dirty="0" smtClean="0">
                          <a:solidFill>
                            <a:srgbClr val="FF0000"/>
                          </a:solidFill>
                        </a:rPr>
                        <a:t>52%</a:t>
                      </a:r>
                      <a:r>
                        <a:rPr lang="en-US" dirty="0" smtClean="0"/>
                        <a:t>)</a:t>
                      </a:r>
                      <a:endParaRPr lang="en-US" dirty="0"/>
                    </a:p>
                  </a:txBody>
                  <a:tcPr/>
                </a:tc>
              </a:tr>
              <a:tr h="370840">
                <a:tc>
                  <a:txBody>
                    <a:bodyPr/>
                    <a:lstStyle/>
                    <a:p>
                      <a:r>
                        <a:rPr lang="en-US" dirty="0" smtClean="0"/>
                        <a:t>Paper review</a:t>
                      </a:r>
                      <a:endParaRPr lang="en-US" dirty="0"/>
                    </a:p>
                  </a:txBody>
                  <a:tcPr/>
                </a:tc>
                <a:tc>
                  <a:txBody>
                    <a:bodyPr/>
                    <a:lstStyle/>
                    <a:p>
                      <a:r>
                        <a:rPr lang="en-US" dirty="0" smtClean="0"/>
                        <a:t>13 (30%)</a:t>
                      </a:r>
                      <a:endParaRPr lang="en-US" dirty="0"/>
                    </a:p>
                  </a:txBody>
                  <a:tcPr/>
                </a:tc>
                <a:tc>
                  <a:txBody>
                    <a:bodyPr/>
                    <a:lstStyle/>
                    <a:p>
                      <a:r>
                        <a:rPr lang="en-US" dirty="0" smtClean="0"/>
                        <a:t>30</a:t>
                      </a:r>
                      <a:r>
                        <a:rPr lang="en-US" baseline="0" dirty="0" smtClean="0"/>
                        <a:t> (</a:t>
                      </a:r>
                      <a:r>
                        <a:rPr lang="en-US" baseline="0" dirty="0" smtClean="0">
                          <a:solidFill>
                            <a:srgbClr val="FF0000"/>
                          </a:solidFill>
                        </a:rPr>
                        <a:t>70%</a:t>
                      </a:r>
                      <a:r>
                        <a:rPr lang="en-US" baseline="0" dirty="0" smtClean="0"/>
                        <a:t>)</a:t>
                      </a:r>
                      <a:endParaRPr lang="en-US" dirty="0"/>
                    </a:p>
                  </a:txBody>
                  <a:tcPr/>
                </a:tc>
              </a:tr>
            </a:tbl>
          </a:graphicData>
        </a:graphic>
      </p:graphicFrame>
      <p:sp>
        <p:nvSpPr>
          <p:cNvPr id="5" name="TextBox 4"/>
          <p:cNvSpPr txBox="1"/>
          <p:nvPr/>
        </p:nvSpPr>
        <p:spPr>
          <a:xfrm>
            <a:off x="0" y="1253555"/>
            <a:ext cx="8931822"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Student Response to Scaffolding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Why are reviewers disagreeing?</a:t>
            </a:r>
            <a:r>
              <a:rPr lang="en-US" sz="3200" dirty="0"/>
              <a:t> </a:t>
            </a:r>
            <a:endParaRPr lang="en-US" sz="3200" dirty="0" smtClean="0"/>
          </a:p>
          <a:p>
            <a:pPr marL="971550" lvl="1" indent="-514350">
              <a:buFont typeface="Arial" panose="020B0604020202020204" pitchFamily="34" charset="0"/>
              <a:buChar char="•"/>
            </a:pPr>
            <a:r>
              <a:rPr lang="en-US" sz="2800" dirty="0" smtClean="0"/>
              <a:t>No correlation with true </a:t>
            </a:r>
            <a:r>
              <a:rPr lang="en-US" sz="2800" dirty="0"/>
              <a:t>localization </a:t>
            </a:r>
            <a:r>
              <a:rPr lang="en-US" sz="2800" dirty="0" smtClean="0"/>
              <a:t>ratio</a:t>
            </a:r>
            <a:endParaRPr lang="en-US" sz="3200" dirty="0"/>
          </a:p>
        </p:txBody>
      </p:sp>
    </p:spTree>
    <p:extLst>
      <p:ext uri="{BB962C8B-B14F-4D97-AF65-F5344CB8AC3E}">
        <p14:creationId xmlns:p14="http://schemas.microsoft.com/office/powerpoint/2010/main" val="177891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74638"/>
            <a:ext cx="9014604" cy="1143000"/>
          </a:xfrm>
        </p:spPr>
        <p:txBody>
          <a:bodyPr>
            <a:noAutofit/>
          </a:bodyPr>
          <a:lstStyle/>
          <a:p>
            <a:r>
              <a:rPr lang="en-US" dirty="0" smtClean="0"/>
              <a:t>A Deeper Look: Student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0783108"/>
              </p:ext>
            </p:extLst>
          </p:nvPr>
        </p:nvGraphicFramePr>
        <p:xfrm>
          <a:off x="847883" y="1595190"/>
          <a:ext cx="6984901" cy="2444232"/>
        </p:xfrm>
        <a:graphic>
          <a:graphicData uri="http://schemas.openxmlformats.org/drawingml/2006/table">
            <a:tbl>
              <a:tblPr firstRow="1" bandRow="1">
                <a:tableStyleId>{5C22544A-7EE6-4342-B048-85BDC9FD1C3A}</a:tableStyleId>
              </a:tblPr>
              <a:tblGrid>
                <a:gridCol w="3578735"/>
                <a:gridCol w="1637751"/>
                <a:gridCol w="1768415"/>
              </a:tblGrid>
              <a:tr h="620566">
                <a:tc>
                  <a:txBody>
                    <a:bodyPr/>
                    <a:lstStyle/>
                    <a:p>
                      <a:endParaRPr lang="en-US" dirty="0"/>
                    </a:p>
                  </a:txBody>
                  <a:tcPr/>
                </a:tc>
                <a:tc gridSpan="2">
                  <a:txBody>
                    <a:bodyPr/>
                    <a:lstStyle/>
                    <a:p>
                      <a:pPr algn="ctr"/>
                      <a:r>
                        <a:rPr lang="en-US" b="1" dirty="0" smtClean="0"/>
                        <a:t># and % </a:t>
                      </a:r>
                      <a:r>
                        <a:rPr lang="en-US" b="1" baseline="0" dirty="0" smtClean="0"/>
                        <a:t>of comments </a:t>
                      </a:r>
                    </a:p>
                    <a:p>
                      <a:pPr algn="ctr"/>
                      <a:r>
                        <a:rPr lang="en-US" b="1" baseline="0" dirty="0" smtClean="0"/>
                        <a:t>(diagram reviews)</a:t>
                      </a:r>
                      <a:endParaRPr lang="en-US" b="1" dirty="0"/>
                    </a:p>
                  </a:txBody>
                  <a:tcPr/>
                </a:tc>
                <a:tc hMerge="1">
                  <a:txBody>
                    <a:bodyPr/>
                    <a:lstStyle/>
                    <a:p>
                      <a:endParaRPr lang="en-US" dirty="0"/>
                    </a:p>
                  </a:txBody>
                  <a:tcPr/>
                </a:tc>
              </a:tr>
              <a:tr h="451038">
                <a:tc>
                  <a:txBody>
                    <a:bodyPr/>
                    <a:lstStyle/>
                    <a:p>
                      <a:r>
                        <a:rPr lang="en-US" b="1" dirty="0" smtClean="0"/>
                        <a:t>NOT Localized → Localized</a:t>
                      </a:r>
                      <a:endParaRPr lang="en-US" b="1" dirty="0"/>
                    </a:p>
                  </a:txBody>
                  <a:tcPr/>
                </a:tc>
                <a:tc>
                  <a:txBody>
                    <a:bodyPr/>
                    <a:lstStyle/>
                    <a:p>
                      <a:r>
                        <a:rPr lang="en-US" b="1" dirty="0" smtClean="0">
                          <a:solidFill>
                            <a:srgbClr val="00B050"/>
                          </a:solidFill>
                        </a:rPr>
                        <a:t>26</a:t>
                      </a:r>
                      <a:endParaRPr lang="en-US" b="1" dirty="0">
                        <a:solidFill>
                          <a:srgbClr val="00B050"/>
                        </a:solidFill>
                      </a:endParaRPr>
                    </a:p>
                  </a:txBody>
                  <a:tcPr/>
                </a:tc>
                <a:tc>
                  <a:txBody>
                    <a:bodyPr/>
                    <a:lstStyle/>
                    <a:p>
                      <a:r>
                        <a:rPr lang="en-US" b="1" dirty="0" smtClean="0">
                          <a:solidFill>
                            <a:srgbClr val="00B050"/>
                          </a:solidFill>
                        </a:rPr>
                        <a:t>30.2%</a:t>
                      </a:r>
                      <a:endParaRPr lang="en-US" b="1" dirty="0">
                        <a:solidFill>
                          <a:srgbClr val="00B05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Localized</a:t>
                      </a:r>
                    </a:p>
                  </a:txBody>
                  <a:tcPr/>
                </a:tc>
                <a:tc>
                  <a:txBody>
                    <a:bodyPr/>
                    <a:lstStyle/>
                    <a:p>
                      <a:r>
                        <a:rPr lang="en-US" b="1" dirty="0" smtClean="0">
                          <a:solidFill>
                            <a:schemeClr val="tx1"/>
                          </a:solidFill>
                        </a:rPr>
                        <a:t>26</a:t>
                      </a:r>
                      <a:endParaRPr lang="en-US" b="1" dirty="0">
                        <a:solidFill>
                          <a:schemeClr val="tx1"/>
                        </a:solidFill>
                      </a:endParaRPr>
                    </a:p>
                  </a:txBody>
                  <a:tcPr/>
                </a:tc>
                <a:tc>
                  <a:txBody>
                    <a:bodyPr/>
                    <a:lstStyle/>
                    <a:p>
                      <a:r>
                        <a:rPr lang="en-US" b="1" dirty="0" smtClean="0">
                          <a:solidFill>
                            <a:schemeClr val="tx1"/>
                          </a:solidFill>
                        </a:rPr>
                        <a:t>30.2%</a:t>
                      </a:r>
                      <a:endParaRPr lang="en-US" b="1" dirty="0">
                        <a:solidFill>
                          <a:schemeClr val="tx1"/>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Localized → NOT Localized</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NOT Localized</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r>
            </a:tbl>
          </a:graphicData>
        </a:graphic>
      </p:graphicFrame>
      <p:sp>
        <p:nvSpPr>
          <p:cNvPr id="3" name="Rectangle 2"/>
          <p:cNvSpPr/>
          <p:nvPr/>
        </p:nvSpPr>
        <p:spPr>
          <a:xfrm>
            <a:off x="0" y="4375387"/>
            <a:ext cx="9144000" cy="2185214"/>
          </a:xfrm>
          <a:prstGeom prst="rect">
            <a:avLst/>
          </a:prstGeom>
        </p:spPr>
        <p:txBody>
          <a:bodyPr wrap="square">
            <a:spAutoFit/>
          </a:bodyPr>
          <a:lstStyle/>
          <a:p>
            <a:pPr marL="285750" indent="-285750">
              <a:buFont typeface="Arial" panose="020B0604020202020204" pitchFamily="34" charset="0"/>
              <a:buChar char="•"/>
            </a:pPr>
            <a:r>
              <a:rPr lang="en-US" sz="3200" dirty="0" smtClean="0"/>
              <a:t>Comment </a:t>
            </a:r>
            <a:r>
              <a:rPr lang="en-US" sz="3200" dirty="0"/>
              <a:t>localization is either </a:t>
            </a:r>
            <a:r>
              <a:rPr lang="en-US" sz="3200" b="1" dirty="0">
                <a:solidFill>
                  <a:srgbClr val="00B050"/>
                </a:solidFill>
              </a:rPr>
              <a:t>improved</a:t>
            </a:r>
            <a:r>
              <a:rPr lang="en-US" sz="3200" dirty="0"/>
              <a:t> or </a:t>
            </a:r>
            <a:r>
              <a:rPr lang="en-US" sz="3200" b="1" dirty="0">
                <a:solidFill>
                  <a:srgbClr val="FF0000"/>
                </a:solidFill>
              </a:rPr>
              <a:t>remains the same </a:t>
            </a:r>
            <a:r>
              <a:rPr lang="en-US" sz="3200" dirty="0"/>
              <a:t>after </a:t>
            </a:r>
            <a:r>
              <a:rPr lang="en-US" sz="3200" dirty="0" smtClean="0"/>
              <a:t>scaffolding</a:t>
            </a:r>
          </a:p>
          <a:p>
            <a:pPr marL="742950" lvl="1" indent="-285750">
              <a:buFont typeface="Arial" panose="020B0604020202020204" pitchFamily="34" charset="0"/>
              <a:buChar char="•"/>
            </a:pPr>
            <a:r>
              <a:rPr lang="en-US" sz="2400" dirty="0" smtClean="0"/>
              <a:t>Localization </a:t>
            </a:r>
            <a:r>
              <a:rPr lang="en-US" sz="2400" dirty="0"/>
              <a:t>revision continues after scaffolding is removed </a:t>
            </a:r>
            <a:endParaRPr lang="en-US" sz="2400" dirty="0" smtClean="0"/>
          </a:p>
          <a:p>
            <a:pPr marL="742950" lvl="1" indent="-285750">
              <a:buFont typeface="Arial" panose="020B0604020202020204" pitchFamily="34" charset="0"/>
              <a:buChar char="•"/>
            </a:pPr>
            <a:r>
              <a:rPr lang="en-US" sz="2400" dirty="0" smtClean="0"/>
              <a:t>Replication in college psychology and 2 high school math corpora </a:t>
            </a:r>
          </a:p>
          <a:p>
            <a:pPr lvl="1"/>
            <a:r>
              <a:rPr lang="en-US" sz="2400" dirty="0"/>
              <a:t>	</a:t>
            </a:r>
            <a:endParaRPr lang="en-US" sz="2400" dirty="0" smtClean="0"/>
          </a:p>
        </p:txBody>
      </p:sp>
    </p:spTree>
    <p:extLst>
      <p:ext uri="{BB962C8B-B14F-4D97-AF65-F5344CB8AC3E}">
        <p14:creationId xmlns:p14="http://schemas.microsoft.com/office/powerpoint/2010/main" val="3768198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29164005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lnSpcReduction="10000"/>
          </a:bodyPr>
          <a:lstStyle/>
          <a:p>
            <a:pPr marL="514350" indent="-514350"/>
            <a:r>
              <a:rPr lang="en-US" dirty="0" smtClean="0"/>
              <a:t>Automatic Writing Assessment</a:t>
            </a:r>
          </a:p>
          <a:p>
            <a:pPr marL="971550" lvl="1" indent="-514350"/>
            <a:r>
              <a:rPr lang="en-US" dirty="0" smtClean="0"/>
              <a:t>Co-PIs: Rip </a:t>
            </a:r>
            <a:r>
              <a:rPr lang="en-US" dirty="0" err="1" smtClean="0"/>
              <a:t>Correnti</a:t>
            </a:r>
            <a:r>
              <a:rPr lang="en-US" dirty="0" smtClean="0"/>
              <a:t>, Lindsay Clare </a:t>
            </a:r>
            <a:r>
              <a:rPr lang="en-US" dirty="0" err="1" smtClean="0"/>
              <a:t>Matsumara</a:t>
            </a:r>
            <a:endParaRPr lang="en-US" dirty="0" smtClean="0"/>
          </a:p>
          <a:p>
            <a:pPr marL="971550" lvl="1" indent="-514350"/>
            <a:endParaRPr lang="en-US" dirty="0" smtClean="0"/>
          </a:p>
          <a:p>
            <a:pPr marL="514350" indent="-514350"/>
            <a:r>
              <a:rPr lang="en-US" dirty="0" smtClean="0"/>
              <a:t>Peer Review of Writing</a:t>
            </a:r>
          </a:p>
          <a:p>
            <a:pPr marL="971550" lvl="1" indent="-514350"/>
            <a:r>
              <a:rPr lang="en-US" dirty="0" smtClean="0"/>
              <a:t>Co-PIs: Kevin Ashley, Amanda Godley, Chris </a:t>
            </a:r>
            <a:r>
              <a:rPr lang="en-US" dirty="0" err="1" smtClean="0"/>
              <a:t>Schunn</a:t>
            </a:r>
            <a:endParaRPr lang="en-US" dirty="0" smtClean="0"/>
          </a:p>
          <a:p>
            <a:pPr marL="971550" lvl="1" indent="-514350"/>
            <a:endParaRPr lang="en-US" dirty="0" smtClean="0"/>
          </a:p>
          <a:p>
            <a:pPr marL="514350" indent="-514350"/>
            <a:r>
              <a:rPr lang="en-US" b="1" dirty="0" smtClean="0"/>
              <a:t>Summarizing Student Generated Reflections</a:t>
            </a:r>
          </a:p>
          <a:p>
            <a:pPr marL="971550" lvl="1" indent="-514350"/>
            <a:r>
              <a:rPr lang="en-US" b="1" dirty="0" smtClean="0"/>
              <a:t>Co-PIs: </a:t>
            </a:r>
            <a:r>
              <a:rPr lang="en-US" b="1" dirty="0" err="1" smtClean="0"/>
              <a:t>Muhsin</a:t>
            </a:r>
            <a:r>
              <a:rPr lang="en-US" b="1" dirty="0" smtClean="0"/>
              <a:t> </a:t>
            </a:r>
            <a:r>
              <a:rPr lang="en-US" b="1" dirty="0" err="1" smtClean="0"/>
              <a:t>Meneske</a:t>
            </a:r>
            <a:r>
              <a:rPr lang="en-US" b="1" dirty="0" smtClean="0"/>
              <a:t>, </a:t>
            </a:r>
            <a:r>
              <a:rPr lang="en-US" b="1" dirty="0" err="1" smtClean="0"/>
              <a:t>Jingtao</a:t>
            </a:r>
            <a:r>
              <a:rPr lang="en-US" b="1" dirty="0" smtClean="0"/>
              <a:t> Wang</a:t>
            </a:r>
            <a:endParaRPr lang="en-US" b="1"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50</a:t>
            </a:fld>
            <a:endParaRPr lang="en-US"/>
          </a:p>
        </p:txBody>
      </p:sp>
    </p:spTree>
    <p:extLst>
      <p:ext uri="{BB962C8B-B14F-4D97-AF65-F5344CB8AC3E}">
        <p14:creationId xmlns:p14="http://schemas.microsoft.com/office/powerpoint/2010/main" val="24643552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(Summarize)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381987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extLst>
      <p:ext uri="{BB962C8B-B14F-4D97-AF65-F5344CB8AC3E}">
        <p14:creationId xmlns:p14="http://schemas.microsoft.com/office/powerpoint/2010/main" val="113398070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extLst>
      <p:ext uri="{BB962C8B-B14F-4D97-AF65-F5344CB8AC3E}">
        <p14:creationId xmlns:p14="http://schemas.microsoft.com/office/powerpoint/2010/main" val="22441258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54</a:t>
            </a:fld>
            <a:endParaRPr lang="en-US"/>
          </a:p>
        </p:txBody>
      </p:sp>
    </p:spTree>
    <p:extLst>
      <p:ext uri="{BB962C8B-B14F-4D97-AF65-F5344CB8AC3E}">
        <p14:creationId xmlns:p14="http://schemas.microsoft.com/office/powerpoint/2010/main" val="4335137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extLst>
      <p:ext uri="{BB962C8B-B14F-4D97-AF65-F5344CB8AC3E}">
        <p14:creationId xmlns:p14="http://schemas.microsoft.com/office/powerpoint/2010/main" val="7058213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extLst>
      <p:ext uri="{BB962C8B-B14F-4D97-AF65-F5344CB8AC3E}">
        <p14:creationId xmlns:p14="http://schemas.microsoft.com/office/powerpoint/2010/main" val="13496013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02550" y="1600200"/>
            <a:ext cx="9041450" cy="4525963"/>
          </a:xfrm>
        </p:spPr>
        <p:txBody>
          <a:bodyPr/>
          <a:lstStyle/>
          <a:p>
            <a:pPr algn="just">
              <a:buNone/>
            </a:pPr>
            <a:r>
              <a:rPr lang="en-US" altLang="zh-CN" sz="2800" dirty="0" smtClean="0"/>
              <a:t>An Introduction to Materials Science and Engineering Class</a:t>
            </a:r>
          </a:p>
          <a:p>
            <a:pPr marL="713232" indent="-713232">
              <a:buFont typeface="Arial" panose="020B0604020202020204" pitchFamily="34" charset="0"/>
              <a:buChar char="•"/>
            </a:pPr>
            <a:r>
              <a:rPr lang="en-US" altLang="zh-CN" sz="2800" dirty="0" smtClean="0"/>
              <a:t>53 undergraduates generated reflections via paper</a:t>
            </a:r>
          </a:p>
          <a:p>
            <a:pPr marL="713232" indent="-713232">
              <a:buFont typeface="Arial" panose="020B0604020202020204" pitchFamily="34" charset="0"/>
              <a:buChar char="•"/>
            </a:pPr>
            <a:r>
              <a:rPr lang="en-US" altLang="zh-CN" sz="2800" dirty="0" smtClean="0"/>
              <a:t>3 reflection prompts</a:t>
            </a:r>
          </a:p>
          <a:p>
            <a:pPr marL="1113282" lvl="1" indent="-713232" algn="just">
              <a:buFont typeface="Arial" panose="020B0604020202020204" pitchFamily="34" charset="0"/>
              <a:buChar char="•"/>
            </a:pPr>
            <a:r>
              <a:rPr lang="en-US" altLang="zh-CN" sz="2400" dirty="0" smtClean="0">
                <a:cs typeface="Arial" charset="0"/>
              </a:rPr>
              <a:t>Describe what you found most interesting in today's class.</a:t>
            </a:r>
          </a:p>
          <a:p>
            <a:pPr marL="1113282" lvl="1" indent="-713232" algn="just">
              <a:buFont typeface="Arial" panose="020B0604020202020204" pitchFamily="34" charset="0"/>
              <a:buChar char="•"/>
            </a:pPr>
            <a:r>
              <a:rPr lang="en-US" altLang="zh-CN" sz="2400" dirty="0" smtClean="0">
                <a:cs typeface="Arial" charset="0"/>
              </a:rPr>
              <a:t>Describe what was confusing or needed more detail.</a:t>
            </a:r>
            <a:endParaRPr lang="en-US" altLang="zh-CN" sz="2400" dirty="0" smtClean="0"/>
          </a:p>
          <a:p>
            <a:pPr marL="1113282" lvl="1" indent="-713232" algn="just">
              <a:buFont typeface="Arial" panose="020B0604020202020204" pitchFamily="34" charset="0"/>
              <a:buChar char="•"/>
            </a:pPr>
            <a:r>
              <a:rPr lang="en-US" altLang="zh-CN" sz="2400" dirty="0" smtClean="0"/>
              <a:t>Describe what you learned about how you learn.</a:t>
            </a:r>
            <a:endParaRPr lang="en-US" altLang="zh-CN" sz="2800" dirty="0" smtClean="0">
              <a:solidFill>
                <a:srgbClr val="00B0F0"/>
              </a:solidFill>
            </a:endParaRPr>
          </a:p>
          <a:p>
            <a:pPr marL="713232" indent="-713232">
              <a:buFont typeface="Arial" panose="020B0604020202020204" pitchFamily="34" charset="0"/>
              <a:buChar char="•"/>
            </a:pPr>
            <a:r>
              <a:rPr lang="en-US" altLang="zh-CN" sz="2800" dirty="0" smtClean="0">
                <a:cs typeface="Arial" charset="0"/>
              </a:rPr>
              <a:t>12 (out of 25) lectures </a:t>
            </a:r>
            <a:r>
              <a:rPr lang="en-US" altLang="zh-CN" sz="2800" dirty="0" smtClean="0"/>
              <a:t>have TA-generated summaries for each of the 3 prompts</a:t>
            </a:r>
            <a:endParaRPr lang="en-US" altLang="zh-CN" sz="2400" dirty="0" smtClean="0"/>
          </a:p>
          <a:p>
            <a:pPr marL="713232" indent="-713232">
              <a:buFont typeface="Arial" panose="020B0604020202020204" pitchFamily="34" charset="0"/>
              <a:buChar char="•"/>
            </a:pPr>
            <a:endParaRPr lang="en-US" altLang="zh-CN" sz="2800" dirty="0" smtClean="0"/>
          </a:p>
          <a:p>
            <a:endParaRPr lang="en-US" dirty="0" smtClean="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78946760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Evaluation</a:t>
            </a:r>
            <a:endParaRPr lang="en-US" dirty="0"/>
          </a:p>
        </p:txBody>
      </p:sp>
      <p:sp>
        <p:nvSpPr>
          <p:cNvPr id="3" name="Content Placeholder 2"/>
          <p:cNvSpPr>
            <a:spLocks noGrp="1"/>
          </p:cNvSpPr>
          <p:nvPr>
            <p:ph idx="1"/>
          </p:nvPr>
        </p:nvSpPr>
        <p:spPr>
          <a:xfrm>
            <a:off x="0" y="1600200"/>
            <a:ext cx="9144000" cy="4942268"/>
          </a:xfrm>
        </p:spPr>
        <p:txBody>
          <a:bodyPr>
            <a:normAutofit/>
          </a:bodyPr>
          <a:lstStyle/>
          <a:p>
            <a:r>
              <a:rPr lang="en-US" dirty="0" smtClean="0"/>
              <a:t>Summarization baseline algorithms</a:t>
            </a:r>
          </a:p>
          <a:p>
            <a:pPr lvl="1"/>
            <a:r>
              <a:rPr lang="en-US" dirty="0" err="1" smtClean="0"/>
              <a:t>Keyphrase</a:t>
            </a:r>
            <a:r>
              <a:rPr lang="en-US" dirty="0" smtClean="0"/>
              <a:t> extraction </a:t>
            </a:r>
          </a:p>
          <a:p>
            <a:pPr lvl="1"/>
            <a:r>
              <a:rPr lang="en-US" dirty="0" smtClean="0"/>
              <a:t>Sentence extraction</a:t>
            </a:r>
          </a:p>
          <a:p>
            <a:pPr lvl="1"/>
            <a:r>
              <a:rPr lang="en-US" dirty="0" smtClean="0"/>
              <a:t>Sentence extraction methods using NPs</a:t>
            </a:r>
          </a:p>
          <a:p>
            <a:r>
              <a:rPr lang="en-US" dirty="0" smtClean="0"/>
              <a:t>Performance in terms of human-computer overlap</a:t>
            </a:r>
          </a:p>
          <a:p>
            <a:pPr lvl="1"/>
            <a:r>
              <a:rPr lang="en-US" dirty="0" smtClean="0"/>
              <a:t>R-1, R-2, R-SU4 (Rouge scores)</a:t>
            </a:r>
          </a:p>
          <a:p>
            <a:r>
              <a:rPr lang="en-US" dirty="0" smtClean="0"/>
              <a:t>Results</a:t>
            </a:r>
          </a:p>
          <a:p>
            <a:pPr lvl="1"/>
            <a:r>
              <a:rPr lang="en-US" dirty="0" smtClean="0"/>
              <a:t>Our method outperforms all baselines for F-measure</a:t>
            </a:r>
          </a:p>
        </p:txBody>
      </p:sp>
    </p:spTree>
    <p:extLst>
      <p:ext uri="{BB962C8B-B14F-4D97-AF65-F5344CB8AC3E}">
        <p14:creationId xmlns:p14="http://schemas.microsoft.com/office/powerpoint/2010/main" val="293774260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3082673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MOOCs, textbooks)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sz="4900" dirty="0" smtClean="0">
                <a:ea typeface="ＭＳ Ｐゴシック" charset="-128"/>
              </a:rPr>
              <a:t>Paper Review Localization Model </a:t>
            </a:r>
            <a:r>
              <a:rPr lang="en-US" dirty="0" smtClean="0">
                <a:ea typeface="ＭＳ Ｐゴシック" charset="-128"/>
              </a:rPr>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Litman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p14="http://schemas.microsoft.com/office/powerpoint/2010/main" val="14361215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Revision Performance</a:t>
            </a:r>
            <a:endParaRPr lang="en-US" dirty="0"/>
          </a:p>
        </p:txBody>
      </p:sp>
      <p:graphicFrame>
        <p:nvGraphicFramePr>
          <p:cNvPr id="4" name="Content Placeholder 3"/>
          <p:cNvGraphicFramePr>
            <a:graphicFrameLocks noGrp="1"/>
          </p:cNvGraphicFramePr>
          <p:nvPr>
            <p:ph idx="1"/>
            <p:extLst/>
          </p:nvPr>
        </p:nvGraphicFramePr>
        <p:xfrm>
          <a:off x="252661" y="1600200"/>
          <a:ext cx="8590552" cy="2791326"/>
        </p:xfrm>
        <a:graphic>
          <a:graphicData uri="http://schemas.openxmlformats.org/drawingml/2006/table">
            <a:tbl>
              <a:tblPr firstRow="1" bandRow="1">
                <a:tableStyleId>{5C22544A-7EE6-4342-B048-85BDC9FD1C3A}</a:tableStyleId>
              </a:tblPr>
              <a:tblGrid>
                <a:gridCol w="2669878"/>
                <a:gridCol w="986779"/>
                <a:gridCol w="986779"/>
                <a:gridCol w="986779"/>
                <a:gridCol w="986779"/>
                <a:gridCol w="986779"/>
                <a:gridCol w="986779"/>
              </a:tblGrid>
              <a:tr h="465221">
                <a:tc>
                  <a:txBody>
                    <a:bodyPr/>
                    <a:lstStyle/>
                    <a:p>
                      <a:endParaRPr lang="en-US" dirty="0"/>
                    </a:p>
                  </a:txBody>
                  <a:tcPr/>
                </a:tc>
                <a:tc gridSpan="6">
                  <a:txBody>
                    <a:bodyPr/>
                    <a:lstStyle/>
                    <a:p>
                      <a:pPr algn="ctr"/>
                      <a:r>
                        <a:rPr lang="en-US" dirty="0" smtClean="0"/>
                        <a:t>Number (pct.) of comments of diagram reviews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5221">
                <a:tc>
                  <a:txBody>
                    <a:bodyPr/>
                    <a:lstStyle/>
                    <a:p>
                      <a:endParaRPr lang="en-US" dirty="0"/>
                    </a:p>
                  </a:txBody>
                  <a:tcPr/>
                </a:tc>
                <a:tc gridSpan="2">
                  <a:txBody>
                    <a:bodyPr/>
                    <a:lstStyle/>
                    <a:p>
                      <a:pPr algn="ctr"/>
                      <a:r>
                        <a:rPr lang="en-US" b="1" dirty="0" smtClean="0"/>
                        <a:t>Scope=In</a:t>
                      </a:r>
                      <a:endParaRPr lang="en-US" b="1" dirty="0"/>
                    </a:p>
                  </a:txBody>
                  <a:tcPr/>
                </a:tc>
                <a:tc hMerge="1">
                  <a:txBody>
                    <a:bodyPr/>
                    <a:lstStyle/>
                    <a:p>
                      <a:endParaRPr lang="en-US" dirty="0"/>
                    </a:p>
                  </a:txBody>
                  <a:tcPr/>
                </a:tc>
                <a:tc gridSpan="2">
                  <a:txBody>
                    <a:bodyPr/>
                    <a:lstStyle/>
                    <a:p>
                      <a:pPr algn="ctr"/>
                      <a:r>
                        <a:rPr lang="en-US" b="1" dirty="0" smtClean="0"/>
                        <a:t>Scope=Out</a:t>
                      </a:r>
                      <a:endParaRPr lang="en-US" b="1" dirty="0"/>
                    </a:p>
                  </a:txBody>
                  <a:tcPr/>
                </a:tc>
                <a:tc hMerge="1">
                  <a:txBody>
                    <a:bodyPr/>
                    <a:lstStyle/>
                    <a:p>
                      <a:endParaRPr lang="en-US" dirty="0"/>
                    </a:p>
                  </a:txBody>
                  <a:tcPr/>
                </a:tc>
                <a:tc gridSpan="2">
                  <a:txBody>
                    <a:bodyPr/>
                    <a:lstStyle/>
                    <a:p>
                      <a:pPr algn="ctr"/>
                      <a:r>
                        <a:rPr lang="en-US" b="1" dirty="0" smtClean="0"/>
                        <a:t>Scope=No</a:t>
                      </a:r>
                      <a:endParaRPr lang="en-US" b="1" dirty="0"/>
                    </a:p>
                  </a:txBody>
                  <a:tcPr/>
                </a:tc>
                <a:tc hMerge="1">
                  <a:txBody>
                    <a:bodyPr/>
                    <a:lstStyle/>
                    <a:p>
                      <a:endParaRPr lang="en-US" dirty="0"/>
                    </a:p>
                  </a:txBody>
                  <a:tcPr/>
                </a:tc>
              </a:tr>
              <a:tr h="465221">
                <a:tc>
                  <a:txBody>
                    <a:bodyPr/>
                    <a:lstStyle/>
                    <a:p>
                      <a:r>
                        <a:rPr lang="en-US" b="1" dirty="0" smtClean="0"/>
                        <a:t>NOT Loc. → Loc.</a:t>
                      </a:r>
                      <a:endParaRPr lang="en-US" b="1" dirty="0"/>
                    </a:p>
                  </a:txBody>
                  <a:tcPr/>
                </a:tc>
                <a:tc>
                  <a:txBody>
                    <a:bodyPr/>
                    <a:lstStyle/>
                    <a:p>
                      <a:r>
                        <a:rPr lang="en-US" dirty="0" smtClean="0"/>
                        <a:t>26</a:t>
                      </a:r>
                      <a:endParaRPr lang="en-US" dirty="0"/>
                    </a:p>
                  </a:txBody>
                  <a:tcPr/>
                </a:tc>
                <a:tc>
                  <a:txBody>
                    <a:bodyPr/>
                    <a:lstStyle/>
                    <a:p>
                      <a:r>
                        <a:rPr lang="en-US" dirty="0" smtClean="0"/>
                        <a:t>30.2%</a:t>
                      </a:r>
                      <a:endParaRPr lang="en-US" dirty="0"/>
                    </a:p>
                  </a:txBody>
                  <a:tcPr/>
                </a:tc>
                <a:tc>
                  <a:txBody>
                    <a:bodyPr/>
                    <a:lstStyle/>
                    <a:p>
                      <a:r>
                        <a:rPr lang="en-US" b="1" dirty="0" smtClean="0">
                          <a:solidFill>
                            <a:srgbClr val="FF0000"/>
                          </a:solidFill>
                        </a:rPr>
                        <a:t>7</a:t>
                      </a:r>
                      <a:endParaRPr lang="en-US" b="1" dirty="0">
                        <a:solidFill>
                          <a:srgbClr val="FF0000"/>
                        </a:solidFill>
                      </a:endParaRPr>
                    </a:p>
                  </a:txBody>
                  <a:tcPr/>
                </a:tc>
                <a:tc>
                  <a:txBody>
                    <a:bodyPr/>
                    <a:lstStyle/>
                    <a:p>
                      <a:r>
                        <a:rPr lang="en-US" b="1" dirty="0" smtClean="0">
                          <a:solidFill>
                            <a:srgbClr val="FF0000"/>
                          </a:solidFill>
                        </a:rPr>
                        <a:t>87.5%</a:t>
                      </a:r>
                      <a:endParaRPr lang="en-US" b="1" dirty="0">
                        <a:solidFill>
                          <a:srgbClr val="FF0000"/>
                        </a:solidFill>
                      </a:endParaRPr>
                    </a:p>
                  </a:txBody>
                  <a:tcPr/>
                </a:tc>
                <a:tc>
                  <a:txBody>
                    <a:bodyPr/>
                    <a:lstStyle/>
                    <a:p>
                      <a:r>
                        <a:rPr lang="en-US" dirty="0" smtClean="0"/>
                        <a:t>3</a:t>
                      </a:r>
                      <a:endParaRPr lang="en-US" dirty="0"/>
                    </a:p>
                  </a:txBody>
                  <a:tcPr/>
                </a:tc>
                <a:tc>
                  <a:txBody>
                    <a:bodyPr/>
                    <a:lstStyle/>
                    <a:p>
                      <a:r>
                        <a:rPr lang="en-US" dirty="0" smtClean="0"/>
                        <a:t>12.5%</a:t>
                      </a:r>
                      <a:endParaRPr lang="en-US" dirty="0"/>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Loc. → Loc.</a:t>
                      </a:r>
                    </a:p>
                  </a:txBody>
                  <a:tcPr/>
                </a:tc>
                <a:tc>
                  <a:txBody>
                    <a:bodyPr/>
                    <a:lstStyle/>
                    <a:p>
                      <a:r>
                        <a:rPr lang="en-US" dirty="0" smtClean="0"/>
                        <a:t>26</a:t>
                      </a:r>
                      <a:endParaRPr lang="en-US" dirty="0"/>
                    </a:p>
                  </a:txBody>
                  <a:tcPr/>
                </a:tc>
                <a:tc>
                  <a:txBody>
                    <a:bodyPr/>
                    <a:lstStyle/>
                    <a:p>
                      <a:r>
                        <a:rPr lang="en-US" dirty="0" smtClean="0"/>
                        <a:t>30.2%</a:t>
                      </a:r>
                      <a:endParaRPr lang="en-US" dirty="0"/>
                    </a:p>
                  </a:txBody>
                  <a:tcPr/>
                </a:tc>
                <a:tc>
                  <a:txBody>
                    <a:bodyPr/>
                    <a:lstStyle/>
                    <a:p>
                      <a:r>
                        <a:rPr lang="en-US" dirty="0" smtClean="0"/>
                        <a:t>1</a:t>
                      </a:r>
                      <a:endParaRPr lang="en-US" dirty="0"/>
                    </a:p>
                  </a:txBody>
                  <a:tcPr/>
                </a:tc>
                <a:tc>
                  <a:txBody>
                    <a:bodyPr/>
                    <a:lstStyle/>
                    <a:p>
                      <a:r>
                        <a:rPr lang="en-US" dirty="0" smtClean="0"/>
                        <a:t>12.5%</a:t>
                      </a:r>
                      <a:endParaRPr lang="en-US" dirty="0"/>
                    </a:p>
                  </a:txBody>
                  <a:tcPr/>
                </a:tc>
                <a:tc>
                  <a:txBody>
                    <a:bodyPr/>
                    <a:lstStyle/>
                    <a:p>
                      <a:r>
                        <a:rPr lang="en-US" b="1" dirty="0" smtClean="0">
                          <a:solidFill>
                            <a:srgbClr val="FF0000"/>
                          </a:solidFill>
                        </a:rPr>
                        <a:t>16</a:t>
                      </a:r>
                      <a:endParaRPr lang="en-US" b="1" dirty="0">
                        <a:solidFill>
                          <a:srgbClr val="FF0000"/>
                        </a:solidFill>
                      </a:endParaRPr>
                    </a:p>
                  </a:txBody>
                  <a:tcPr/>
                </a:tc>
                <a:tc>
                  <a:txBody>
                    <a:bodyPr/>
                    <a:lstStyle/>
                    <a:p>
                      <a:r>
                        <a:rPr lang="en-US" b="1" dirty="0" smtClean="0">
                          <a:solidFill>
                            <a:srgbClr val="FF0000"/>
                          </a:solidFill>
                        </a:rPr>
                        <a:t>66.7%</a:t>
                      </a:r>
                      <a:endParaRPr lang="en-US" b="1" dirty="0">
                        <a:solidFill>
                          <a:srgbClr val="FF0000"/>
                        </a:solidFill>
                      </a:endParaRPr>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Loc. → NOT Loc.</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20.8%</a:t>
                      </a:r>
                      <a:endParaRPr lang="en-US" dirty="0"/>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Loc. → NOT Loc.</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sp>
        <p:nvSpPr>
          <p:cNvPr id="3" name="Rectangle 2"/>
          <p:cNvSpPr/>
          <p:nvPr/>
        </p:nvSpPr>
        <p:spPr>
          <a:xfrm>
            <a:off x="0" y="4413966"/>
            <a:ext cx="9144000" cy="1477328"/>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Comment localization is either improved or remains the same after </a:t>
            </a:r>
            <a:r>
              <a:rPr lang="en-US" dirty="0" smtClean="0"/>
              <a:t>scaffolding]</a:t>
            </a:r>
          </a:p>
          <a:p>
            <a:pPr marL="285750" indent="-285750">
              <a:buFont typeface="Arial" panose="020B0604020202020204" pitchFamily="34" charset="0"/>
              <a:buChar char="•"/>
            </a:pPr>
            <a:r>
              <a:rPr lang="en-US" dirty="0" smtClean="0"/>
              <a:t>Localization </a:t>
            </a:r>
            <a:r>
              <a:rPr lang="en-US" dirty="0"/>
              <a:t>revision continues after scaffolding is removed </a:t>
            </a:r>
            <a:endParaRPr lang="en-US" dirty="0" smtClean="0"/>
          </a:p>
          <a:p>
            <a:pPr marL="285750" indent="-285750">
              <a:buFont typeface="Arial" panose="020B0604020202020204" pitchFamily="34" charset="0"/>
              <a:buChar char="•"/>
            </a:pPr>
            <a:r>
              <a:rPr lang="en-US" dirty="0" smtClean="0"/>
              <a:t>Are </a:t>
            </a:r>
            <a:r>
              <a:rPr lang="en-US" dirty="0"/>
              <a:t>reviewers improving localization quality, or performing other types of revisions</a:t>
            </a:r>
            <a:r>
              <a:rPr lang="en-US" dirty="0" smtClean="0"/>
              <a:t>?</a:t>
            </a:r>
            <a:endParaRPr lang="en-US" dirty="0"/>
          </a:p>
          <a:p>
            <a:pPr marL="285750" indent="-285750">
              <a:buFont typeface="Arial" panose="020B0604020202020204" pitchFamily="34" charset="0"/>
              <a:buChar char="•"/>
            </a:pPr>
            <a:r>
              <a:rPr lang="en-US" dirty="0"/>
              <a:t>Interface issues, or rubric non-applicability</a:t>
            </a:r>
            <a:r>
              <a:rPr lang="en-US" dirty="0" smtClean="0"/>
              <a:t>?</a:t>
            </a:r>
            <a:endParaRPr lang="en-US" dirty="0"/>
          </a:p>
        </p:txBody>
      </p:sp>
    </p:spTree>
    <p:extLst>
      <p:ext uri="{BB962C8B-B14F-4D97-AF65-F5344CB8AC3E}">
        <p14:creationId xmlns:p14="http://schemas.microsoft.com/office/powerpoint/2010/main" val="45137060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(from earlier example)</a:t>
            </a:r>
          </a:p>
          <a:p>
            <a:endParaRPr lang="en-US" dirty="0"/>
          </a:p>
          <a:p>
            <a:endParaRPr lang="en-US" dirty="0" smtClean="0"/>
          </a:p>
          <a:p>
            <a:pPr marL="0" indent="0">
              <a:buNone/>
            </a:pPr>
            <a:endParaRPr lang="en-US" dirty="0" smtClean="0"/>
          </a:p>
          <a:p>
            <a:r>
              <a:rPr lang="en-US" dirty="0" smtClean="0"/>
              <a:t>Essay with Score=4 (from earlier example)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82621496"/>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5846714"/>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val="26533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74638"/>
            <a:ext cx="9014604" cy="1143000"/>
          </a:xfrm>
        </p:spPr>
        <p:txBody>
          <a:bodyPr>
            <a:noAutofit/>
          </a:bodyPr>
          <a:lstStyle/>
          <a:p>
            <a:r>
              <a:rPr lang="en-US" dirty="0" smtClean="0"/>
              <a:t>A Deeper Look: Student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9322934"/>
              </p:ext>
            </p:extLst>
          </p:nvPr>
        </p:nvGraphicFramePr>
        <p:xfrm>
          <a:off x="847883" y="1595190"/>
          <a:ext cx="6984901" cy="2444232"/>
        </p:xfrm>
        <a:graphic>
          <a:graphicData uri="http://schemas.openxmlformats.org/drawingml/2006/table">
            <a:tbl>
              <a:tblPr firstRow="1" bandRow="1">
                <a:tableStyleId>{5C22544A-7EE6-4342-B048-85BDC9FD1C3A}</a:tableStyleId>
              </a:tblPr>
              <a:tblGrid>
                <a:gridCol w="3578735"/>
                <a:gridCol w="1637751"/>
                <a:gridCol w="1768415"/>
              </a:tblGrid>
              <a:tr h="620566">
                <a:tc>
                  <a:txBody>
                    <a:bodyPr/>
                    <a:lstStyle/>
                    <a:p>
                      <a:endParaRPr lang="en-US" dirty="0"/>
                    </a:p>
                  </a:txBody>
                  <a:tcPr/>
                </a:tc>
                <a:tc gridSpan="2">
                  <a:txBody>
                    <a:bodyPr/>
                    <a:lstStyle/>
                    <a:p>
                      <a:pPr algn="ctr"/>
                      <a:r>
                        <a:rPr lang="en-US" b="1" dirty="0" smtClean="0"/>
                        <a:t># and % </a:t>
                      </a:r>
                      <a:r>
                        <a:rPr lang="en-US" b="1" baseline="0" dirty="0" smtClean="0"/>
                        <a:t>of comments </a:t>
                      </a:r>
                    </a:p>
                    <a:p>
                      <a:pPr algn="ctr"/>
                      <a:r>
                        <a:rPr lang="en-US" b="1" baseline="0" dirty="0" smtClean="0"/>
                        <a:t>(diagram reviews)</a:t>
                      </a:r>
                      <a:endParaRPr lang="en-US" b="1" dirty="0"/>
                    </a:p>
                  </a:txBody>
                  <a:tcPr/>
                </a:tc>
                <a:tc hMerge="1">
                  <a:txBody>
                    <a:bodyPr/>
                    <a:lstStyle/>
                    <a:p>
                      <a:endParaRPr lang="en-US" dirty="0"/>
                    </a:p>
                  </a:txBody>
                  <a:tcPr/>
                </a:tc>
              </a:tr>
              <a:tr h="451038">
                <a:tc>
                  <a:txBody>
                    <a:bodyPr/>
                    <a:lstStyle/>
                    <a:p>
                      <a:r>
                        <a:rPr lang="en-US" b="1" dirty="0" smtClean="0"/>
                        <a:t>NOT Localized → Localized</a:t>
                      </a:r>
                      <a:endParaRPr lang="en-US" b="1" dirty="0"/>
                    </a:p>
                  </a:txBody>
                  <a:tcPr/>
                </a:tc>
                <a:tc>
                  <a:txBody>
                    <a:bodyPr/>
                    <a:lstStyle/>
                    <a:p>
                      <a:r>
                        <a:rPr lang="en-US" b="0" dirty="0" smtClean="0">
                          <a:solidFill>
                            <a:schemeClr val="tx1"/>
                          </a:solidFill>
                        </a:rPr>
                        <a:t>26</a:t>
                      </a:r>
                      <a:endParaRPr lang="en-US" b="0" dirty="0">
                        <a:solidFill>
                          <a:schemeClr val="tx1"/>
                        </a:solidFill>
                      </a:endParaRPr>
                    </a:p>
                  </a:txBody>
                  <a:tcPr/>
                </a:tc>
                <a:tc>
                  <a:txBody>
                    <a:bodyPr/>
                    <a:lstStyle/>
                    <a:p>
                      <a:r>
                        <a:rPr lang="en-US" b="0" dirty="0" smtClean="0">
                          <a:solidFill>
                            <a:schemeClr val="tx1"/>
                          </a:solidFill>
                        </a:rPr>
                        <a:t>30.2%</a:t>
                      </a:r>
                      <a:endParaRPr lang="en-US" b="0" dirty="0">
                        <a:solidFill>
                          <a:schemeClr val="tx1"/>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         Localized → Localized</a:t>
                      </a:r>
                    </a:p>
                  </a:txBody>
                  <a:tcPr/>
                </a:tc>
                <a:tc>
                  <a:txBody>
                    <a:bodyPr/>
                    <a:lstStyle/>
                    <a:p>
                      <a:r>
                        <a:rPr lang="en-US" b="1" dirty="0" smtClean="0">
                          <a:solidFill>
                            <a:srgbClr val="00B050"/>
                          </a:solidFill>
                        </a:rPr>
                        <a:t>26</a:t>
                      </a:r>
                      <a:endParaRPr lang="en-US" b="1" dirty="0">
                        <a:solidFill>
                          <a:srgbClr val="00B050"/>
                        </a:solidFill>
                      </a:endParaRPr>
                    </a:p>
                  </a:txBody>
                  <a:tcPr/>
                </a:tc>
                <a:tc>
                  <a:txBody>
                    <a:bodyPr/>
                    <a:lstStyle/>
                    <a:p>
                      <a:r>
                        <a:rPr lang="en-US" b="1" dirty="0" smtClean="0">
                          <a:solidFill>
                            <a:srgbClr val="00B050"/>
                          </a:solidFill>
                        </a:rPr>
                        <a:t>30.2%</a:t>
                      </a:r>
                      <a:endParaRPr lang="en-US" b="1" dirty="0">
                        <a:solidFill>
                          <a:srgbClr val="00B05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NOT Localized → NOT Localized</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NOT Localized</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r>
            </a:tbl>
          </a:graphicData>
        </a:graphic>
      </p:graphicFrame>
      <p:sp>
        <p:nvSpPr>
          <p:cNvPr id="3" name="Rectangle 2"/>
          <p:cNvSpPr/>
          <p:nvPr/>
        </p:nvSpPr>
        <p:spPr>
          <a:xfrm>
            <a:off x="0" y="4375387"/>
            <a:ext cx="9144000" cy="1323439"/>
          </a:xfrm>
          <a:prstGeom prst="rect">
            <a:avLst/>
          </a:prstGeom>
        </p:spPr>
        <p:txBody>
          <a:bodyPr wrap="square">
            <a:spAutoFit/>
          </a:bodyPr>
          <a:lstStyle/>
          <a:p>
            <a:pPr marL="285750" indent="-285750">
              <a:buFont typeface="Arial" panose="020B0604020202020204" pitchFamily="34" charset="0"/>
              <a:buChar char="•"/>
            </a:pPr>
            <a:r>
              <a:rPr lang="en-US" sz="3200" dirty="0" smtClean="0"/>
              <a:t>Open questions</a:t>
            </a:r>
          </a:p>
          <a:p>
            <a:pPr marL="742950" lvl="1" indent="-285750">
              <a:buFont typeface="Arial" panose="020B0604020202020204" pitchFamily="34" charset="0"/>
              <a:buChar char="•"/>
            </a:pPr>
            <a:r>
              <a:rPr lang="en-US" sz="2400" b="1" dirty="0" smtClean="0">
                <a:solidFill>
                  <a:srgbClr val="00B050"/>
                </a:solidFill>
              </a:rPr>
              <a:t>Are </a:t>
            </a:r>
            <a:r>
              <a:rPr lang="en-US" sz="2400" b="1" dirty="0">
                <a:solidFill>
                  <a:srgbClr val="00B050"/>
                </a:solidFill>
              </a:rPr>
              <a:t>reviewers improving localization </a:t>
            </a:r>
            <a:r>
              <a:rPr lang="en-US" sz="2400" b="1" dirty="0" smtClean="0">
                <a:solidFill>
                  <a:srgbClr val="00B050"/>
                </a:solidFill>
              </a:rPr>
              <a:t>quality?</a:t>
            </a:r>
          </a:p>
          <a:p>
            <a:pPr marL="742950" lvl="1" indent="-285750">
              <a:buFont typeface="Arial" panose="020B0604020202020204" pitchFamily="34" charset="0"/>
              <a:buChar char="•"/>
            </a:pPr>
            <a:r>
              <a:rPr lang="en-US" sz="2400" b="1" dirty="0" smtClean="0">
                <a:solidFill>
                  <a:srgbClr val="FF0000"/>
                </a:solidFill>
              </a:rPr>
              <a:t>Interface </a:t>
            </a:r>
            <a:r>
              <a:rPr lang="en-US" sz="2400" b="1" dirty="0">
                <a:solidFill>
                  <a:srgbClr val="FF0000"/>
                </a:solidFill>
              </a:rPr>
              <a:t>issues, or rubric non-applicability</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28663383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a:t>
            </a:r>
            <a:r>
              <a:rPr lang="en-US" i="0" dirty="0"/>
              <a:t> </a:t>
            </a:r>
            <a:r>
              <a:rPr lang="en-US" i="0" dirty="0" smtClean="0"/>
              <a:t>MOOCs, textbooks)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000556" y="3698051"/>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08" y="4183388"/>
            <a:ext cx="3818555" cy="231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ext uri="{D42A27DB-BD31-4B8C-83A1-F6EECF244321}">
                <p14:modId xmlns:p14="http://schemas.microsoft.com/office/powerpoint/2010/main" val="105639687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4021883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A Case Study:</a:t>
            </a:r>
            <a:br>
              <a:rPr lang="en-US" dirty="0" smtClean="0"/>
            </a:br>
            <a:r>
              <a:rPr lang="en-US" dirty="0" smtClean="0"/>
              <a:t>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ags/tag8.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2073</TotalTime>
  <Words>3426</Words>
  <Application>Microsoft Macintosh PowerPoint</Application>
  <PresentationFormat>On-screen Show (4:3)</PresentationFormat>
  <Paragraphs>653</Paragraphs>
  <Slides>63</Slides>
  <Notes>20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Natural Language Processing for  Enhancing Teaching and Learning</vt:lpstr>
      <vt:lpstr>PowerPoint Presentation</vt:lpstr>
      <vt:lpstr>PowerPoint Presentation</vt:lpstr>
      <vt:lpstr>PowerPoint Presentation</vt:lpstr>
      <vt:lpstr>PowerPoint Presentation</vt:lpstr>
      <vt:lpstr>PowerPoint Presentation</vt:lpstr>
      <vt:lpstr>PowerPoint Presentation</vt:lpstr>
      <vt:lpstr>NLP for Education Research Lifecycle</vt:lpstr>
      <vt:lpstr>A Case Study: Automatic Writing Assessment </vt:lpstr>
      <vt:lpstr>An  Example Writing Assessment Task:  Response to Text (RTA)</vt:lpstr>
      <vt:lpstr>RTA Rubric for the Evidence dimension</vt:lpstr>
      <vt:lpstr>  Gold-Standard Scores (&amp; NLP-based evidence)                               </vt:lpstr>
      <vt:lpstr>Automatic Scoring of an Analytical  Response-To-Text Assessment (RTA) </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Evaluation</vt:lpstr>
      <vt:lpstr>AI Research Opportunities/Challenges</vt:lpstr>
      <vt:lpstr>Current Instructional &amp; Assessment Needs</vt:lpstr>
      <vt:lpstr>The Issue of Evaluation</vt:lpstr>
      <vt:lpstr>Summing Up</vt:lpstr>
      <vt:lpstr>Learn More!</vt:lpstr>
      <vt:lpstr>Thank You!</vt:lpstr>
      <vt:lpstr>Language Processing in Education</vt:lpstr>
      <vt:lpstr>PowerPoint Presentation</vt:lpstr>
      <vt:lpstr>A Case Study: Teaching about Language (joint work with School of Education)</vt:lpstr>
      <vt:lpstr>Supervised Machine Learning</vt:lpstr>
      <vt:lpstr>Experimental Evaluation</vt:lpstr>
      <vt:lpstr>Results: Can we Automate?</vt:lpstr>
      <vt:lpstr>Current Directions</vt:lpstr>
      <vt:lpstr>Use our Technology and Data!</vt:lpstr>
      <vt:lpstr>Three Case Studies</vt:lpstr>
      <vt:lpstr>Why Peer Review?</vt:lpstr>
      <vt:lpstr>SWoRD: A web-based peer review system [Cho &amp; Schunn, 2007]</vt:lpstr>
      <vt:lpstr>One Aspect of Review Quality</vt:lpstr>
      <vt:lpstr>Our Approach for Improving Reviews</vt:lpstr>
      <vt:lpstr>Detecting Key Features of Text Reviews</vt:lpstr>
      <vt:lpstr>Localization Scaffolding</vt:lpstr>
      <vt:lpstr>A First Classroom Evaluation [Nguyen, Xiong &amp; Litman, 2014]</vt:lpstr>
      <vt:lpstr>Results: Can we Automate?</vt:lpstr>
      <vt:lpstr>Results: Can we Automate?</vt:lpstr>
      <vt:lpstr>Results: Can we Automate?</vt:lpstr>
      <vt:lpstr>Results: New Educational Technology</vt:lpstr>
      <vt:lpstr>A Deeper Look: Student Learning</vt:lpstr>
      <vt:lpstr>Three Case Studies</vt:lpstr>
      <vt:lpstr>Why (Summarize) Student Reflections? </vt:lpstr>
      <vt:lpstr>Student Reflections and a TA’s Summary</vt:lpstr>
      <vt:lpstr>Student Reflections and a TA’s Summary</vt:lpstr>
      <vt:lpstr>Enhancing Large Classroom Instructor-Student Interactions via Summarization</vt:lpstr>
      <vt:lpstr>Challenges for (Extractive) Summarization</vt:lpstr>
      <vt:lpstr>Phrase-Based Summarization</vt:lpstr>
      <vt:lpstr>Data</vt:lpstr>
      <vt:lpstr>Quantitative Evaluation</vt:lpstr>
      <vt:lpstr>From Paper to Mobile App [Luo et al., 2015]</vt:lpstr>
      <vt:lpstr>Paper Review Localization Model  [Xiong, Litman &amp; Schunn, 2010]</vt:lpstr>
      <vt:lpstr>Results: Revision Performance</vt:lpstr>
      <vt:lpstr>Example Feature Vectors</vt:lpstr>
      <vt:lpstr>A Deeper Look: Student Learning</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Helpfulness-Guided Review Summarization</dc:title>
  <dc:creator>Wenting Xiong</dc:creator>
  <cp:lastModifiedBy>Diane Litman</cp:lastModifiedBy>
  <cp:revision>254</cp:revision>
  <dcterms:created xsi:type="dcterms:W3CDTF">2014-05-07T19:14:43Z</dcterms:created>
  <dcterms:modified xsi:type="dcterms:W3CDTF">2016-02-16T05:36:38Z</dcterms:modified>
</cp:coreProperties>
</file>