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641" r:id="rId3"/>
    <p:sldId id="702" r:id="rId4"/>
    <p:sldId id="711" r:id="rId5"/>
    <p:sldId id="712" r:id="rId6"/>
    <p:sldId id="718" r:id="rId7"/>
    <p:sldId id="721" r:id="rId8"/>
    <p:sldId id="714" r:id="rId9"/>
    <p:sldId id="709" r:id="rId10"/>
    <p:sldId id="736" r:id="rId11"/>
    <p:sldId id="710" r:id="rId12"/>
    <p:sldId id="717" r:id="rId13"/>
    <p:sldId id="716" r:id="rId14"/>
    <p:sldId id="595" r:id="rId15"/>
    <p:sldId id="589" r:id="rId16"/>
    <p:sldId id="590" r:id="rId17"/>
    <p:sldId id="651" r:id="rId18"/>
    <p:sldId id="652" r:id="rId19"/>
    <p:sldId id="687" r:id="rId20"/>
    <p:sldId id="719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23" r:id="rId30"/>
    <p:sldId id="724" r:id="rId31"/>
    <p:sldId id="725" r:id="rId32"/>
    <p:sldId id="726" r:id="rId33"/>
    <p:sldId id="727" r:id="rId34"/>
    <p:sldId id="720" r:id="rId35"/>
    <p:sldId id="737" r:id="rId36"/>
    <p:sldId id="689" r:id="rId37"/>
    <p:sldId id="667" r:id="rId38"/>
    <p:sldId id="740" r:id="rId39"/>
    <p:sldId id="741" r:id="rId40"/>
    <p:sldId id="742" r:id="rId41"/>
    <p:sldId id="708" r:id="rId42"/>
    <p:sldId id="738" r:id="rId43"/>
    <p:sldId id="73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776"/>
    <a:srgbClr val="5D9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9842" autoAdjust="0"/>
  </p:normalViewPr>
  <p:slideViewPr>
    <p:cSldViewPr snapToGrid="0" snapToObjects="1">
      <p:cViewPr>
        <p:scale>
          <a:sx n="100" d="100"/>
          <a:sy n="100" d="100"/>
        </p:scale>
        <p:origin x="-168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B54AD-0D1F-FF41-B701-CDC888A49101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25815-D932-3547-9BEF-DC32BB8E4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C45C-6936-2644-B2E5-9DA92685AC3C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F570-116B-B74F-892D-960D7B1C4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3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F570-116B-B74F-892D-960D7B1C4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F570-116B-B74F-892D-960D7B1C41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F570-116B-B74F-892D-960D7B1C41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address the challenge, proposed </a:t>
            </a:r>
            <a:r>
              <a:rPr lang="en-US" baseline="0" dirty="0" err="1" smtClean="0"/>
              <a:t>revExplore</a:t>
            </a:r>
            <a:r>
              <a:rPr lang="en-US" baseline="0" dirty="0" smtClean="0"/>
              <a:t>, on top of </a:t>
            </a:r>
            <a:r>
              <a:rPr lang="en-US" baseline="0" dirty="0" err="1" smtClean="0"/>
              <a:t>SWoRD</a:t>
            </a:r>
            <a:r>
              <a:rPr lang="en-US" baseline="0" dirty="0" smtClean="0"/>
              <a:t>,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SWoRD</a:t>
            </a:r>
            <a:r>
              <a:rPr lang="en-US" baseline="0" dirty="0" smtClean="0"/>
              <a:t> is a web-based pr reciprocal</a:t>
            </a:r>
          </a:p>
          <a:p>
            <a:r>
              <a:rPr lang="en-US" baseline="0" dirty="0" smtClean="0"/>
              <a:t>a interactive analytic tool for peer review exploration designed for </a:t>
            </a:r>
            <a:r>
              <a:rPr lang="en-US" baseline="0" dirty="0" err="1" smtClean="0"/>
              <a:t>SWorD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E164A-D62A-6E49-9492-851486E482D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instructor</a:t>
            </a:r>
            <a:r>
              <a:rPr lang="en-US" baseline="0" dirty="0" smtClean="0"/>
              <a:t> can use </a:t>
            </a:r>
            <a:r>
              <a:rPr lang="en-US" baseline="0" dirty="0" err="1" smtClean="0"/>
              <a:t>revExplore</a:t>
            </a:r>
            <a:r>
              <a:rPr lang="en-US" baseline="0" dirty="0" smtClean="0"/>
              <a:t> to make sense of peer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E164A-D62A-6E49-9492-851486E482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College = history</a:t>
            </a:r>
          </a:p>
          <a:p>
            <a:r>
              <a:rPr lang="en-US" smtClean="0"/>
              <a:t>High-school = TCCL (has higher ratio of praise% and critique% compared to the other one (TACL))</a:t>
            </a:r>
          </a:p>
          <a:p>
            <a:r>
              <a:rPr lang="en-US" smtClean="0"/>
              <a:t>Localized% and solution% are computed within identified critiques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1B05E0E-EADF-4EC4-85CA-FE989909C9F3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6D80-4005-6E4E-A6C9-99206463BE65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C765-8DF7-B04A-94CA-3CD5C68B2BC4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B9D-2FAC-6A40-8A02-C625B30AC901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2D9E-0DD5-9F4A-BA22-8A3A92F64F7C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3C03-0D55-F141-A3F2-5D3BCFAE5B99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5151-12C1-EA47-840C-99B87E2978B7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6989-7231-4E4E-876A-B0F5A9D45381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A35D-4649-6B43-8D20-B2D3C7C9061B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D72-B4F6-D446-8D94-FA9EEEA08251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DA0A-25A7-A044-A797-D1E3A0BC6113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2917-3EE6-804C-A764-BEEE73FBBD35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3988-4A6F-934D-BD2A-0EF8276F313F}" type="datetime1">
              <a:rPr lang="zh-CN" alt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CE4D-56E5-5249-B9AC-C5D511F4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itt.edu/~litman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36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Using </a:t>
            </a:r>
            <a:r>
              <a:rPr lang="en-US" sz="3200" b="1" dirty="0"/>
              <a:t>Computational Linguistics to Support Students and Teachers during Peer Review of </a:t>
            </a:r>
            <a:r>
              <a:rPr lang="en-US" sz="3200" b="1" dirty="0" smtClean="0"/>
              <a:t>Writing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21184"/>
            <a:ext cx="8686800" cy="4936815"/>
          </a:xfrm>
        </p:spPr>
        <p:txBody>
          <a:bodyPr>
            <a:noAutofit/>
          </a:bodyPr>
          <a:lstStyle/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b="1" dirty="0" smtClean="0">
                <a:solidFill>
                  <a:schemeClr val="tx1"/>
                </a:solidFill>
              </a:rPr>
              <a:t>Diane </a:t>
            </a:r>
            <a:r>
              <a:rPr lang="en-GB" b="1" dirty="0">
                <a:solidFill>
                  <a:schemeClr val="tx1"/>
                </a:solidFill>
              </a:rPr>
              <a:t>Litman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i="1" dirty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>
                <a:solidFill>
                  <a:schemeClr val="tx1"/>
                </a:solidFill>
              </a:rPr>
              <a:t>Professor, Computer Science </a:t>
            </a:r>
            <a:r>
              <a:rPr lang="en-GB" sz="2400" dirty="0" smtClean="0">
                <a:solidFill>
                  <a:schemeClr val="tx1"/>
                </a:solidFill>
              </a:rPr>
              <a:t>Department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Senior </a:t>
            </a:r>
            <a:r>
              <a:rPr lang="en-GB" sz="2400" dirty="0" smtClean="0">
                <a:solidFill>
                  <a:schemeClr val="tx1"/>
                </a:solidFill>
              </a:rPr>
              <a:t>Scientist, Learning </a:t>
            </a:r>
            <a:r>
              <a:rPr lang="en-GB" sz="2400" dirty="0">
                <a:solidFill>
                  <a:schemeClr val="tx1"/>
                </a:solidFill>
              </a:rPr>
              <a:t>Research &amp; Development </a:t>
            </a:r>
            <a:r>
              <a:rPr lang="en-GB" sz="2400" dirty="0" err="1">
                <a:solidFill>
                  <a:schemeClr val="tx1"/>
                </a:solidFill>
              </a:rPr>
              <a:t>Center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Director, Intelligent </a:t>
            </a:r>
            <a:r>
              <a:rPr lang="en-GB" sz="2400" dirty="0">
                <a:solidFill>
                  <a:schemeClr val="tx1"/>
                </a:solidFill>
              </a:rPr>
              <a:t>Systems </a:t>
            </a:r>
            <a:r>
              <a:rPr lang="en-GB" sz="2400" dirty="0" smtClean="0">
                <a:solidFill>
                  <a:schemeClr val="tx1"/>
                </a:solidFill>
              </a:rPr>
              <a:t>Program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University of Pittsburgh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Pittsburgh, PA 15217 USA</a:t>
            </a: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Joint work with Professors K. Ashley, A. Godley &amp; C. </a:t>
            </a:r>
            <a:r>
              <a:rPr lang="en-GB" sz="2400" b="1" dirty="0" err="1" smtClean="0">
                <a:solidFill>
                  <a:schemeClr val="tx1"/>
                </a:solidFill>
              </a:rPr>
              <a:t>Schunn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spcBef>
                <a:spcPts val="550"/>
              </a:spcBef>
              <a:buSzPct val="61000"/>
              <a:tabLst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8533" y="6356350"/>
            <a:ext cx="2133600" cy="365125"/>
          </a:xfrm>
        </p:spPr>
        <p:txBody>
          <a:bodyPr/>
          <a:lstStyle/>
          <a:p>
            <a:fld id="{ABBCCE4D-56E5-5249-B9AC-C5D511F41D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Localization </a:t>
            </a:r>
            <a:r>
              <a:rPr lang="en-US" dirty="0" smtClean="0"/>
              <a:t>in Diagram Reviews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1412" y="5629270"/>
            <a:ext cx="3462455" cy="106235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Although the text is minimal, what is written is fairly clear.</a:t>
            </a:r>
            <a:endParaRPr lang="en-US" sz="24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972" y="5629270"/>
            <a:ext cx="5202463" cy="106235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007434"/>
                </a:solidFill>
                <a:cs typeface="Arial" panose="020B0604020202020204" pitchFamily="34" charset="0"/>
              </a:rPr>
              <a:t>Study 17 </a:t>
            </a: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doesn’t have a connection to anything, which makes it unclear about it’s purpose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" y="1051309"/>
            <a:ext cx="7687933" cy="42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3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74638"/>
            <a:ext cx="894588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Diagram Review Localization Model</a:t>
            </a:r>
            <a:br>
              <a:rPr lang="en-US" sz="4900" dirty="0" smtClean="0"/>
            </a:br>
            <a:r>
              <a:rPr lang="en-US" dirty="0" smtClean="0"/>
              <a:t>[Nguyen &amp; Litman,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729"/>
            <a:ext cx="9144000" cy="4162245"/>
          </a:xfrm>
        </p:spPr>
        <p:txBody>
          <a:bodyPr>
            <a:normAutofit/>
          </a:bodyPr>
          <a:lstStyle/>
          <a:p>
            <a:r>
              <a:rPr lang="en-US" dirty="0" smtClean="0"/>
              <a:t>Pattern-based detection algorithm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Numbered ontology type, e.g. </a:t>
            </a:r>
            <a:r>
              <a:rPr lang="en-US" i="1" dirty="0" smtClean="0"/>
              <a:t>citation 15</a:t>
            </a:r>
          </a:p>
          <a:p>
            <a:pPr lvl="1"/>
            <a:r>
              <a:rPr lang="en-US" dirty="0" smtClean="0"/>
              <a:t>Textual component content, e.g. </a:t>
            </a:r>
            <a:r>
              <a:rPr lang="en-US" i="1" dirty="0" smtClean="0"/>
              <a:t>time of day hypothesis</a:t>
            </a:r>
          </a:p>
          <a:p>
            <a:pPr lvl="1"/>
            <a:r>
              <a:rPr lang="en-US" dirty="0" smtClean="0"/>
              <a:t>Unique component, e.g. </a:t>
            </a:r>
            <a:r>
              <a:rPr lang="en-US" i="1" dirty="0" smtClean="0"/>
              <a:t>the con-argument</a:t>
            </a:r>
          </a:p>
          <a:p>
            <a:pPr lvl="1"/>
            <a:r>
              <a:rPr lang="en-US" dirty="0" smtClean="0"/>
              <a:t>Connected component, e.g. </a:t>
            </a:r>
            <a:r>
              <a:rPr lang="en-US" i="1" dirty="0" smtClean="0"/>
              <a:t>support of </a:t>
            </a:r>
            <a:r>
              <a:rPr lang="en-US" i="1" dirty="0" smtClean="0"/>
              <a:t>2nd </a:t>
            </a:r>
            <a:r>
              <a:rPr lang="en-US" i="1" dirty="0" smtClean="0"/>
              <a:t>hypothesis</a:t>
            </a:r>
          </a:p>
          <a:p>
            <a:pPr lvl="1"/>
            <a:r>
              <a:rPr lang="en-US" dirty="0" smtClean="0"/>
              <a:t>Numerical regular expression, e.g. </a:t>
            </a:r>
            <a:r>
              <a:rPr lang="en-US" i="1" dirty="0" smtClean="0"/>
              <a:t>H1</a:t>
            </a:r>
            <a:r>
              <a:rPr lang="en-US" dirty="0" smtClean="0"/>
              <a:t>, </a:t>
            </a:r>
            <a:r>
              <a:rPr lang="en-US" i="1" dirty="0" smtClean="0"/>
              <a:t>#10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2E9F-8B4C-4103-85CA-991CEBD71B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1998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</a:rPr>
              <a:t>Learned Localization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6953" y="1498600"/>
            <a:ext cx="8071751" cy="5035204"/>
            <a:chOff x="3197" y="253"/>
            <a:chExt cx="40840" cy="26577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0990" y="253"/>
              <a:ext cx="6922" cy="3620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indent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Localized?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197" y="6794"/>
              <a:ext cx="3252" cy="3203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yes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3146" y="7369"/>
              <a:ext cx="1622" cy="1598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492" y="18219"/>
              <a:ext cx="3252" cy="3203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no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642" y="23542"/>
              <a:ext cx="3252" cy="3203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no</a:t>
              </a:r>
            </a:p>
          </p:txBody>
        </p: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5972" y="3343"/>
              <a:ext cx="5773" cy="3451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375" y="3345"/>
              <a:ext cx="6823" cy="2980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indent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Pattern </a:t>
              </a:r>
            </a:p>
            <a:p>
              <a:pPr marL="0" marR="0" indent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Algorithm </a:t>
              </a:r>
              <a:r>
                <a:rPr lang="en-US" sz="1400" b="1" dirty="0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= yes</a:t>
              </a:r>
              <a:endParaRPr lang="en-US" sz="14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9039" y="18222"/>
              <a:ext cx="3251" cy="3200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yes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888" y="18222"/>
              <a:ext cx="3251" cy="3200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no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078" y="13133"/>
              <a:ext cx="1619" cy="1594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1449" y="13155"/>
              <a:ext cx="1620" cy="1594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9843" y="23630"/>
              <a:ext cx="3251" cy="3200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yes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6639" y="18998"/>
              <a:ext cx="1619" cy="1594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>
              <a:off x="16639" y="3343"/>
              <a:ext cx="6745" cy="426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16460" y="8733"/>
              <a:ext cx="6924" cy="4634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24531" y="8733"/>
              <a:ext cx="7155" cy="4656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11814" y="14494"/>
              <a:ext cx="3501" cy="4197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16460" y="14494"/>
              <a:ext cx="2904" cy="4197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27268" y="14516"/>
              <a:ext cx="4418" cy="4172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32831" y="14516"/>
              <a:ext cx="4045" cy="4715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flipH="1">
              <a:off x="33418" y="20359"/>
              <a:ext cx="3458" cy="3652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38021" y="20359"/>
              <a:ext cx="2298" cy="374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7319" y="3345"/>
              <a:ext cx="6932" cy="2980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Pattern Algorithm = no</a:t>
              </a:r>
              <a:endParaRPr lang="en-US" sz="14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17319" y="9957"/>
              <a:ext cx="6932" cy="2190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0" rIns="3600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#</a:t>
              </a:r>
              <a:r>
                <a:rPr lang="en-US" sz="1400" dirty="0" err="1">
                  <a:latin typeface="Times New Roman"/>
                  <a:ea typeface="Times New Roman"/>
                </a:rPr>
                <a:t>d</a:t>
              </a: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omainWord</a:t>
              </a: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&gt; </a:t>
              </a:r>
              <a:r>
                <a:rPr lang="en-US" sz="1400" dirty="0">
                  <a:effectLst/>
                  <a:latin typeface="Times New Roman"/>
                  <a:ea typeface="Times New Roman"/>
                </a:rPr>
                <a:t>2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5358" y="9954"/>
              <a:ext cx="7473" cy="2184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36000" tIns="0" rIns="3600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#</a:t>
              </a: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domainWord</a:t>
              </a: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400" dirty="0">
                  <a:effectLst/>
                  <a:latin typeface="Times New Roman"/>
                  <a:ea typeface="Times New Roman"/>
                </a:rPr>
                <a:t>≤ 2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16694" y="14992"/>
              <a:ext cx="5245" cy="2343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36000" tIns="0" rIns="3600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windowSize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&gt; 16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0282" y="14994"/>
              <a:ext cx="4626" cy="233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36000" tIns="0" rIns="3600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windowSize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≤ 16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6658" y="14994"/>
              <a:ext cx="4788" cy="232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windowSize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≤ 12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3064" y="14994"/>
              <a:ext cx="4782" cy="234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windowSize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&gt; 12</a:t>
              </a: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30795" y="20524"/>
              <a:ext cx="6081" cy="225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#</a:t>
              </a: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domainWord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≤ 0</a:t>
              </a: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016" y="20592"/>
              <a:ext cx="6021" cy="225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#</a:t>
              </a:r>
              <a:r>
                <a:rPr lang="en-US" sz="1400" dirty="0" err="1" smtClean="0">
                  <a:effectLst/>
                  <a:latin typeface="Times New Roman"/>
                  <a:ea typeface="Times New Roman"/>
                </a:rPr>
                <a:t>domainWord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&gt; 0</a:t>
              </a: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2651125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731520" y="4121435"/>
            <a:ext cx="7955280" cy="7522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Localization Scaffolding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2E9F-8B4C-4103-85CA-991CEBD71BFB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371600"/>
            <a:ext cx="6181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 b="14396"/>
          <a:stretch/>
        </p:blipFill>
        <p:spPr bwMode="auto">
          <a:xfrm>
            <a:off x="1509712" y="5393029"/>
            <a:ext cx="6153150" cy="12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422042" y="5257800"/>
            <a:ext cx="6324600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782752" y="2480307"/>
            <a:ext cx="1455313" cy="971103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Localization model applied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764558" y="4143822"/>
            <a:ext cx="1455313" cy="971103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 model applied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1600200"/>
            <a:ext cx="2133600" cy="485551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ystem scaffolds     (if needed)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7561779" y="5739902"/>
            <a:ext cx="1455313" cy="971103"/>
          </a:xfrm>
          <a:prstGeom prst="wedgeRoundRectCallout">
            <a:avLst>
              <a:gd name="adj1" fmla="val -68510"/>
              <a:gd name="adj2" fmla="val -45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 makes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0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266700"/>
            <a:ext cx="8991600" cy="109855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First Classroom Evaluation</a:t>
            </a:r>
            <a:br>
              <a:rPr lang="en-US" sz="4900" dirty="0"/>
            </a:br>
            <a:r>
              <a:rPr lang="en-US" dirty="0"/>
              <a:t>[Nguyen, </a:t>
            </a:r>
            <a:r>
              <a:rPr lang="en-US" dirty="0" err="1"/>
              <a:t>Xiong</a:t>
            </a:r>
            <a:r>
              <a:rPr lang="en-US" dirty="0"/>
              <a:t> &amp; </a:t>
            </a:r>
            <a:r>
              <a:rPr lang="en-US" dirty="0" err="1"/>
              <a:t>Litman</a:t>
            </a:r>
            <a:r>
              <a:rPr lang="en-US" dirty="0"/>
              <a:t>, 2014]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</a:rPr>
              <a:t>Computational  linguistics extracts attributes in real-time</a:t>
            </a:r>
          </a:p>
          <a:p>
            <a:r>
              <a:rPr lang="en-US" sz="2800" dirty="0" smtClean="0">
                <a:ea typeface="ＭＳ Ｐゴシック" charset="-128"/>
              </a:rPr>
              <a:t>Prediction models use attributes to detect localization</a:t>
            </a:r>
          </a:p>
          <a:p>
            <a:r>
              <a:rPr lang="en-US" sz="2800" dirty="0" smtClean="0">
                <a:ea typeface="ＭＳ Ｐゴシック" charset="-128"/>
              </a:rPr>
              <a:t>Scaffolding if &lt; 50%  of comments predicted as localized </a:t>
            </a:r>
          </a:p>
          <a:p>
            <a:r>
              <a:rPr lang="en-US" sz="2800" dirty="0" smtClean="0">
                <a:ea typeface="ＭＳ Ｐゴシック" charset="-128"/>
              </a:rPr>
              <a:t>Deployment in undergraduate Research Methods</a:t>
            </a:r>
          </a:p>
          <a:p>
            <a:endParaRPr lang="en-US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7" y="4312579"/>
            <a:ext cx="79676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1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Can we Automate?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23031"/>
              </p:ext>
            </p:extLst>
          </p:nvPr>
        </p:nvGraphicFramePr>
        <p:xfrm>
          <a:off x="126137" y="1935993"/>
          <a:ext cx="82296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689"/>
                <a:gridCol w="1613140"/>
                <a:gridCol w="1247571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Diagram</a:t>
                      </a:r>
                      <a:r>
                        <a:rPr lang="en-US" baseline="0" dirty="0" smtClean="0"/>
                        <a:t> review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Paper review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61.5%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(not localized)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50.8% (localized)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Our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86007"/>
            <a:ext cx="9045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Comment Level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Review Level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20811"/>
              </p:ext>
            </p:extLst>
          </p:nvPr>
        </p:nvGraphicFramePr>
        <p:xfrm>
          <a:off x="264160" y="4856671"/>
          <a:ext cx="8229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448"/>
                <a:gridCol w="2819112"/>
                <a:gridCol w="2733040"/>
              </a:tblGrid>
              <a:tr h="259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Diagram</a:t>
                      </a:r>
                      <a:r>
                        <a:rPr lang="en-US" baseline="0" dirty="0" smtClean="0"/>
                        <a:t> review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 review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caffoldings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Incorrectly triggered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8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117774"/>
            <a:ext cx="889383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Results: New Educational Technology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71300"/>
              </p:ext>
            </p:extLst>
          </p:nvPr>
        </p:nvGraphicFramePr>
        <p:xfrm>
          <a:off x="457200" y="2005641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Reviewer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Diagram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 (48%)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52%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Paper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(30%)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70%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5071265"/>
            <a:ext cx="8461981" cy="123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53555"/>
            <a:ext cx="893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Response to Scaffolding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Why are reviewers disagreeing?</a:t>
            </a:r>
            <a:r>
              <a:rPr lang="en-US" sz="3200" dirty="0"/>
              <a:t> </a:t>
            </a:r>
            <a:endParaRPr lang="en-US" sz="3200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No correlation with true </a:t>
            </a:r>
            <a:r>
              <a:rPr lang="en-US" sz="2800" dirty="0"/>
              <a:t>localization </a:t>
            </a:r>
            <a:r>
              <a:rPr lang="en-US" sz="2800" dirty="0" smtClean="0"/>
              <a:t>ratio (diagrams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1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6" y="274638"/>
            <a:ext cx="90146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 Deeper Look: Revision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941103"/>
              </p:ext>
            </p:extLst>
          </p:nvPr>
        </p:nvGraphicFramePr>
        <p:xfrm>
          <a:off x="847883" y="1595190"/>
          <a:ext cx="6984901" cy="244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735"/>
                <a:gridCol w="1637751"/>
                <a:gridCol w="1768415"/>
              </a:tblGrid>
              <a:tr h="620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and % </a:t>
                      </a:r>
                      <a:r>
                        <a:rPr lang="en-US" b="1" baseline="0" dirty="0" smtClean="0"/>
                        <a:t>of comments </a:t>
                      </a:r>
                    </a:p>
                    <a:p>
                      <a:pPr algn="ctr"/>
                      <a:r>
                        <a:rPr lang="en-US" b="1" baseline="0" dirty="0" smtClean="0"/>
                        <a:t>(diagram reviews)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Localized → Localized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30.2%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    Localized →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30.2%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NOT Localized → NOT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38.4%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    Localized → NOT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37538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Comment </a:t>
            </a:r>
            <a:r>
              <a:rPr lang="en-US" sz="3200" dirty="0"/>
              <a:t>localization is either </a:t>
            </a:r>
            <a:r>
              <a:rPr lang="en-US" sz="3200" b="1" dirty="0">
                <a:solidFill>
                  <a:srgbClr val="00B050"/>
                </a:solidFill>
              </a:rPr>
              <a:t>improved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remains the same </a:t>
            </a:r>
            <a:r>
              <a:rPr lang="en-US" sz="3200" dirty="0"/>
              <a:t>after </a:t>
            </a:r>
            <a:r>
              <a:rPr lang="en-US" sz="3200" dirty="0" smtClean="0"/>
              <a:t>scaffolding</a:t>
            </a:r>
          </a:p>
        </p:txBody>
      </p:sp>
    </p:spTree>
    <p:extLst>
      <p:ext uri="{BB962C8B-B14F-4D97-AF65-F5344CB8AC3E}">
        <p14:creationId xmlns:p14="http://schemas.microsoft.com/office/powerpoint/2010/main" val="132068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6" y="274638"/>
            <a:ext cx="901460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 Deeper Look: Revision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322934"/>
              </p:ext>
            </p:extLst>
          </p:nvPr>
        </p:nvGraphicFramePr>
        <p:xfrm>
          <a:off x="847883" y="1595190"/>
          <a:ext cx="6984901" cy="244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735"/>
                <a:gridCol w="1637751"/>
                <a:gridCol w="1768415"/>
              </a:tblGrid>
              <a:tr h="620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and % </a:t>
                      </a:r>
                      <a:r>
                        <a:rPr lang="en-US" b="1" baseline="0" dirty="0" smtClean="0"/>
                        <a:t>of comments </a:t>
                      </a:r>
                    </a:p>
                    <a:p>
                      <a:pPr algn="ctr"/>
                      <a:r>
                        <a:rPr lang="en-US" b="1" baseline="0" dirty="0" smtClean="0"/>
                        <a:t>(diagram reviews)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Localized → Localized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30.2%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       Localized →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30.2%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NOT Localized → NOT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38.4%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    Localized → NOT 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37538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Open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Are </a:t>
            </a:r>
            <a:r>
              <a:rPr lang="en-US" sz="2800" dirty="0">
                <a:solidFill>
                  <a:srgbClr val="00B050"/>
                </a:solidFill>
              </a:rPr>
              <a:t>reviewers improving localization </a:t>
            </a:r>
            <a:r>
              <a:rPr lang="en-US" sz="2800" dirty="0" smtClean="0">
                <a:solidFill>
                  <a:srgbClr val="00B050"/>
                </a:solidFill>
              </a:rPr>
              <a:t>quality?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Interface </a:t>
            </a:r>
            <a:r>
              <a:rPr lang="en-US" sz="2800" dirty="0">
                <a:solidFill>
                  <a:srgbClr val="FF0000"/>
                </a:solidFill>
              </a:rPr>
              <a:t>issues, or rubric non-applicability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3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Other Results: Non-</a:t>
            </a:r>
            <a:r>
              <a:rPr lang="en-US" dirty="0" err="1" smtClean="0"/>
              <a:t>Scaffolded</a:t>
            </a:r>
            <a:r>
              <a:rPr lang="en-US" dirty="0" smtClean="0"/>
              <a:t> Revision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00567"/>
              </p:ext>
            </p:extLst>
          </p:nvPr>
        </p:nvGraphicFramePr>
        <p:xfrm>
          <a:off x="252661" y="1600200"/>
          <a:ext cx="8590552" cy="279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78"/>
                <a:gridCol w="986779"/>
                <a:gridCol w="986779"/>
                <a:gridCol w="986779"/>
                <a:gridCol w="986779"/>
                <a:gridCol w="986779"/>
                <a:gridCol w="986779"/>
              </a:tblGrid>
              <a:tr h="465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(pct.) of comments of diagram reviews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Scope=In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Scope=Out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Scope=No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Loc. → Loc.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30.2%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87.5%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Loc. → 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30.2%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12.5%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66.7%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NOT Loc. → NOT 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38.4%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20.8%</a:t>
                      </a:r>
                      <a:endParaRPr lang="en-US" dirty="0"/>
                    </a:p>
                  </a:txBody>
                  <a:tcPr/>
                </a:tc>
              </a:tr>
              <a:tr h="465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Loc. → NOT 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1.2%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41396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Localization continues </a:t>
            </a:r>
            <a:r>
              <a:rPr lang="en-US" sz="3200" dirty="0"/>
              <a:t>after </a:t>
            </a:r>
            <a:r>
              <a:rPr lang="en-US" sz="3200" dirty="0">
                <a:solidFill>
                  <a:srgbClr val="00B050"/>
                </a:solidFill>
              </a:rPr>
              <a:t>scaffolding is </a:t>
            </a:r>
            <a:r>
              <a:rPr lang="en-US" sz="3200" dirty="0" smtClean="0">
                <a:solidFill>
                  <a:srgbClr val="00B050"/>
                </a:solidFill>
              </a:rPr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344720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Peer Review Research is a Goldmine for Computational Linguistics </a:t>
            </a:r>
            <a:endParaRPr lang="en-US" sz="3600" dirty="0"/>
          </a:p>
        </p:txBody>
      </p:sp>
      <p:pic>
        <p:nvPicPr>
          <p:cNvPr id="5" name="Picture 2" descr="http://i.dailymail.co.uk/i/pix/2008/07/01/article-1030860-01D0F2F300000578-357_468x5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2" y="1227857"/>
            <a:ext cx="4431964" cy="53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cribendi.com/images/services/Student_Essay_Editing_After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1" y="4472369"/>
            <a:ext cx="2210885" cy="22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23" y="1227857"/>
            <a:ext cx="1599056" cy="14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41432" y="3024554"/>
            <a:ext cx="1944568" cy="988803"/>
          </a:xfrm>
          <a:prstGeom prst="wedgeEllipseCallout">
            <a:avLst>
              <a:gd name="adj1" fmla="val 109563"/>
              <a:gd name="adj2" fmla="val -10801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New Educational Technology!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900493" y="3600342"/>
            <a:ext cx="1944568" cy="904944"/>
          </a:xfrm>
          <a:prstGeom prst="wedgeEllipseCallout">
            <a:avLst>
              <a:gd name="adj1" fmla="val -122388"/>
              <a:gd name="adj2" fmla="val -21489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 Science at Scale!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982555" y="1345223"/>
            <a:ext cx="1944568" cy="1066898"/>
          </a:xfrm>
          <a:prstGeom prst="wedgeEllipseCallout">
            <a:avLst>
              <a:gd name="adj1" fmla="val -144543"/>
              <a:gd name="adj2" fmla="val -1765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we automate human coding?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1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2850" cy="410845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-128"/>
              </a:rPr>
              <a:t>SWoRD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(Computer-Supported Peer Review)</a:t>
            </a:r>
          </a:p>
          <a:p>
            <a:r>
              <a:rPr lang="en-US" dirty="0" smtClean="0">
                <a:ea typeface="ＭＳ Ｐゴシック" charset="-128"/>
              </a:rPr>
              <a:t>Supporting Students with Review Scaffolding </a:t>
            </a:r>
          </a:p>
          <a:p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Keeping Teachers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Well-informed 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Summary and Current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10298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61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Observation:</a:t>
            </a:r>
            <a:br>
              <a:rPr lang="en-US" dirty="0" smtClean="0"/>
            </a:br>
            <a:r>
              <a:rPr lang="en-US" sz="4000" dirty="0" smtClean="0"/>
              <a:t>T</a:t>
            </a:r>
            <a:r>
              <a:rPr lang="en-US" altLang="zh-CN" sz="4000" dirty="0" smtClean="0"/>
              <a:t>eachers rarely read peer reviews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5" y="2280177"/>
            <a:ext cx="8941325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Challenges faced by teachers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Reading all reviews (scalability issues)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imultaneously remembering  </a:t>
            </a:r>
            <a:r>
              <a:rPr lang="en-US" dirty="0" smtClean="0"/>
              <a:t>reviews across </a:t>
            </a:r>
            <a:r>
              <a:rPr lang="en-US" dirty="0" smtClean="0"/>
              <a:t>students to compare and contrast (cognitive overload)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Knowing where to start (cold start)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023F-EE40-F549-A797-D17A1CBBCD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14" y="2805644"/>
            <a:ext cx="3582687" cy="253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Solution: </a:t>
            </a:r>
            <a:r>
              <a:rPr lang="en-US" dirty="0" err="1" smtClean="0"/>
              <a:t>RevExplore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6" y="1230048"/>
            <a:ext cx="8551684" cy="512630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SWoRD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err="1"/>
              <a:t>RevExplore</a:t>
            </a:r>
            <a:r>
              <a:rPr lang="en-US" sz="2800" dirty="0"/>
              <a:t>: An </a:t>
            </a:r>
            <a:r>
              <a:rPr lang="en-US" sz="2800" dirty="0" smtClean="0"/>
              <a:t>Interactive                                           Analytic Tool </a:t>
            </a:r>
            <a:r>
              <a:rPr lang="en-US" sz="2800" dirty="0"/>
              <a:t>for </a:t>
            </a:r>
            <a:r>
              <a:rPr lang="en-US" sz="2800" dirty="0" smtClean="0"/>
              <a:t>Peer-Review                                 Exploration for </a:t>
            </a:r>
            <a:r>
              <a:rPr lang="en-US" sz="2800" dirty="0" smtClean="0">
                <a:solidFill>
                  <a:srgbClr val="FF0000"/>
                </a:solidFill>
              </a:rPr>
              <a:t>Teachers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400" dirty="0"/>
              <a:t>[</a:t>
            </a:r>
            <a:r>
              <a:rPr lang="en-US" sz="2400" dirty="0" err="1"/>
              <a:t>Xiong</a:t>
            </a:r>
            <a:r>
              <a:rPr lang="en-US" sz="2400" dirty="0"/>
              <a:t>, Litman, Wang &amp; </a:t>
            </a:r>
            <a:r>
              <a:rPr lang="en-US" sz="2400" dirty="0" err="1"/>
              <a:t>Schunn</a:t>
            </a:r>
            <a:r>
              <a:rPr lang="en-US" sz="2400" dirty="0"/>
              <a:t>, 2012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42" y="1913543"/>
            <a:ext cx="3207152" cy="211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ent Arrow 12"/>
          <p:cNvSpPr/>
          <p:nvPr/>
        </p:nvSpPr>
        <p:spPr>
          <a:xfrm rot="5400000">
            <a:off x="4465434" y="1730676"/>
            <a:ext cx="822960" cy="2099505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4419600" y="1884173"/>
            <a:ext cx="30141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Peer-review content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RevExplore</a:t>
            </a:r>
            <a:r>
              <a:rPr lang="en-US" dirty="0" smtClean="0"/>
              <a:t> </a:t>
            </a:r>
            <a:r>
              <a:rPr lang="en-US" dirty="0" smtClean="0"/>
              <a:t>Example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30048"/>
            <a:ext cx="8432800" cy="4878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u="sng" dirty="0" smtClean="0"/>
              <a:t>Writing assignment</a:t>
            </a:r>
            <a:r>
              <a:rPr lang="en-US" sz="2800" i="1" u="sng" dirty="0" smtClean="0"/>
              <a:t>: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Whether the United States become more democratic, stayed the same, or become less democratic between 1865 and 1924.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</a:p>
          <a:p>
            <a:pPr lvl="1">
              <a:buNone/>
            </a:pPr>
            <a:endParaRPr lang="en-US" sz="2400" i="1" dirty="0" smtClean="0">
              <a:solidFill>
                <a:srgbClr val="000000"/>
              </a:solidFill>
            </a:endParaRPr>
          </a:p>
          <a:p>
            <a:pPr marL="342900" lvl="1" indent="-342900">
              <a:buNone/>
            </a:pPr>
            <a:r>
              <a:rPr lang="en-US" sz="3200" i="1" u="sng" dirty="0" smtClean="0"/>
              <a:t>Reviewing dimensions</a:t>
            </a:r>
            <a:r>
              <a:rPr lang="en-US" i="1" u="sng" dirty="0" smtClean="0"/>
              <a:t>:</a:t>
            </a:r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000000"/>
                </a:solidFill>
              </a:rPr>
              <a:t>Flow, logic, insight</a:t>
            </a:r>
          </a:p>
          <a:p>
            <a:r>
              <a:rPr lang="en-US" b="1" dirty="0" smtClean="0"/>
              <a:t>Goal</a:t>
            </a:r>
          </a:p>
          <a:p>
            <a:pPr lvl="1"/>
            <a:r>
              <a:rPr lang="en-US" b="1" dirty="0" smtClean="0"/>
              <a:t>Discover student group difference in writing issues</a:t>
            </a:r>
          </a:p>
          <a:p>
            <a:pPr>
              <a:spcAft>
                <a:spcPts val="2400"/>
              </a:spcAft>
            </a:pPr>
            <a:endParaRPr lang="en-US" sz="2700" dirty="0" smtClean="0"/>
          </a:p>
          <a:p>
            <a:pPr marL="342900" lvl="1" indent="-342900">
              <a:buNone/>
            </a:pPr>
            <a:endParaRPr lang="en-US" sz="2400" b="1" i="1" u="sng" dirty="0" smtClean="0"/>
          </a:p>
          <a:p>
            <a:pPr lvl="1">
              <a:buNone/>
            </a:pPr>
            <a:endParaRPr lang="en-US" sz="2000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66" y="2509926"/>
            <a:ext cx="4885267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K-means clustering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Peer rating distribution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Target groups:  A &amp;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222065"/>
            <a:ext cx="3555999" cy="409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1571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 smtClean="0">
                <a:latin typeface="+mj-lt"/>
              </a:rPr>
              <a:t>RevExplore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Example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2172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1 -- Interactive student grouping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816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400" dirty="0" err="1" smtClean="0"/>
              <a:t>RevExplore</a:t>
            </a:r>
            <a:r>
              <a:rPr lang="en-US" sz="3400" dirty="0" smtClean="0"/>
              <a:t> </a:t>
            </a:r>
            <a:r>
              <a:rPr lang="en-US" sz="4400" dirty="0" smtClean="0">
                <a:latin typeface="+mj-lt"/>
              </a:rPr>
              <a:t>Example</a:t>
            </a:r>
            <a:endParaRPr lang="en-US" sz="3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4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2 – Automated topic-word extraction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195317" y="2564997"/>
            <a:ext cx="1308947" cy="222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6" y="2230967"/>
            <a:ext cx="5427061" cy="409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Callout 14"/>
          <p:cNvSpPr/>
          <p:nvPr/>
        </p:nvSpPr>
        <p:spPr>
          <a:xfrm>
            <a:off x="5807249" y="2844800"/>
            <a:ext cx="2539153" cy="1041803"/>
          </a:xfrm>
          <a:prstGeom prst="wedgeEllipseCallout">
            <a:avLst>
              <a:gd name="adj1" fmla="val -49299"/>
              <a:gd name="adj2" fmla="val -5330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smtClean="0"/>
              <a:t>Click “Enter”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6032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 smtClean="0">
                <a:latin typeface="+mj-lt"/>
              </a:rPr>
              <a:t>RevExplore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Example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4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2 – Automated topic-word extraction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195317" y="2564997"/>
            <a:ext cx="1308947" cy="222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2231593"/>
            <a:ext cx="5508822" cy="418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14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 smtClean="0">
                <a:latin typeface="+mj-lt"/>
              </a:rPr>
              <a:t>RevExplore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Example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2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3 – Group comparison by topic words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08400" y="2455333"/>
            <a:ext cx="4978400" cy="367083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Group A receives more praise than group B</a:t>
            </a: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Group A’s writing issues are location-specific</a:t>
            </a:r>
          </a:p>
          <a:p>
            <a:pPr lvl="1"/>
            <a:r>
              <a:rPr lang="en-US" sz="2000" i="1" dirty="0" smtClean="0"/>
              <a:t>Paragraph, sentence, page, add, …</a:t>
            </a:r>
            <a:endParaRPr lang="en-US" sz="2000" dirty="0" smtClean="0">
              <a:solidFill>
                <a:srgbClr val="660066"/>
              </a:solidFill>
            </a:endParaRP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Group B’s are general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</a:rPr>
              <a:t>Hard, paper, proofread, …</a:t>
            </a:r>
          </a:p>
          <a:p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3" y="2127254"/>
            <a:ext cx="2255309" cy="451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82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A35F-8763-FE44-8A28-061CF92B00E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 smtClean="0">
                <a:latin typeface="+mj-lt"/>
              </a:rPr>
              <a:t>RevExplore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Example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3379"/>
            <a:ext cx="5862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Step 3 – Group comparison by topic words</a:t>
            </a:r>
            <a:endParaRPr lang="en-US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6" y="2146399"/>
            <a:ext cx="7061200" cy="4311549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472225" y="4385732"/>
            <a:ext cx="2370703" cy="999067"/>
          </a:xfrm>
          <a:prstGeom prst="wedgeEllipseCallout">
            <a:avLst>
              <a:gd name="adj1" fmla="val 37397"/>
              <a:gd name="adj2" fmla="val -7930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300" dirty="0" smtClean="0"/>
              <a:t>Double click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42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274638"/>
            <a:ext cx="8472616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Evaluating Topic-Word Analytics</a:t>
            </a:r>
            <a:br>
              <a:rPr lang="en-US" sz="4900" dirty="0" smtClean="0"/>
            </a:br>
            <a:r>
              <a:rPr lang="en-US" dirty="0" smtClean="0"/>
              <a:t>[</a:t>
            </a:r>
            <a:r>
              <a:rPr lang="en-US" dirty="0" err="1" smtClean="0"/>
              <a:t>Xiong</a:t>
            </a:r>
            <a:r>
              <a:rPr lang="en-US" dirty="0" smtClean="0"/>
              <a:t> &amp; Litman,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600200"/>
            <a:ext cx="874034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User study (extrinsic evaluation)</a:t>
            </a:r>
          </a:p>
          <a:p>
            <a:pPr lvl="1"/>
            <a:r>
              <a:rPr lang="en-US" dirty="0" smtClean="0"/>
              <a:t>1405 free-text reviews of 24 history papers</a:t>
            </a:r>
          </a:p>
          <a:p>
            <a:pPr lvl="1"/>
            <a:r>
              <a:rPr lang="en-US" dirty="0" smtClean="0"/>
              <a:t>46 recruited subjects</a:t>
            </a:r>
          </a:p>
          <a:p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Are topic words useful for peer-review analytics?</a:t>
            </a:r>
          </a:p>
          <a:p>
            <a:pPr lvl="1"/>
            <a:r>
              <a:rPr lang="en-US" dirty="0" smtClean="0"/>
              <a:t>Does the topic-word extraction method matter?</a:t>
            </a:r>
          </a:p>
          <a:p>
            <a:pPr lvl="1"/>
            <a:r>
              <a:rPr lang="en-US" dirty="0" smtClean="0"/>
              <a:t>Do results interact with analytic goal, grading rubric, and user demographics?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2850" cy="410845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ea typeface="ＭＳ Ｐゴシック" charset="-128"/>
              </a:rPr>
              <a:t>SWoRD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(Computer-Supported Peer Review)</a:t>
            </a:r>
          </a:p>
          <a:p>
            <a:r>
              <a:rPr lang="en-US" dirty="0" smtClean="0">
                <a:ea typeface="ＭＳ Ｐゴシック" charset="-128"/>
              </a:rPr>
              <a:t>Supporting Students with Review Scaffolding </a:t>
            </a:r>
          </a:p>
          <a:p>
            <a:r>
              <a:rPr lang="en-US" dirty="0" smtClean="0">
                <a:ea typeface="ＭＳ Ｐゴシック" charset="-128"/>
              </a:rPr>
              <a:t>Keeping Teachers </a:t>
            </a:r>
            <a:r>
              <a:rPr lang="en-US" dirty="0">
                <a:ea typeface="ＭＳ Ｐゴシック" charset="-128"/>
              </a:rPr>
              <a:t>Well-informed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Summary and Current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102270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Signatures in </a:t>
            </a:r>
            <a:r>
              <a:rPr lang="en-US" dirty="0" err="1" smtClean="0"/>
              <a:t>RevExplore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268628"/>
            <a:ext cx="9003957" cy="5239264"/>
          </a:xfrm>
        </p:spPr>
        <p:txBody>
          <a:bodyPr>
            <a:normAutofit fontScale="92500"/>
          </a:bodyPr>
          <a:lstStyle/>
          <a:p>
            <a:r>
              <a:rPr lang="en-US" dirty="0"/>
              <a:t>D</a:t>
            </a:r>
            <a:r>
              <a:rPr lang="en-US" dirty="0" smtClean="0"/>
              <a:t>omain word masking via topic signatures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>
                <a:solidFill>
                  <a:srgbClr val="000000"/>
                </a:solidFill>
              </a:rPr>
              <a:t>Lin &amp; </a:t>
            </a:r>
            <a:r>
              <a:rPr lang="en-US" dirty="0" err="1">
                <a:solidFill>
                  <a:srgbClr val="000000"/>
                </a:solidFill>
              </a:rPr>
              <a:t>Hovy</a:t>
            </a:r>
            <a:r>
              <a:rPr lang="en-US" dirty="0">
                <a:solidFill>
                  <a:srgbClr val="000000"/>
                </a:solidFill>
              </a:rPr>
              <a:t>, 2000; </a:t>
            </a:r>
            <a:r>
              <a:rPr lang="en-US" dirty="0" err="1">
                <a:solidFill>
                  <a:srgbClr val="000000"/>
                </a:solidFill>
              </a:rPr>
              <a:t>Nenkova</a:t>
            </a:r>
            <a:r>
              <a:rPr lang="en-US" dirty="0">
                <a:solidFill>
                  <a:srgbClr val="000000"/>
                </a:solidFill>
              </a:rPr>
              <a:t> &amp; Louis, </a:t>
            </a:r>
            <a:r>
              <a:rPr lang="en-US" dirty="0" smtClean="0">
                <a:solidFill>
                  <a:srgbClr val="000000"/>
                </a:solidFill>
              </a:rPr>
              <a:t>2008]</a:t>
            </a:r>
            <a:endParaRPr lang="en-US" dirty="0" smtClean="0"/>
          </a:p>
          <a:p>
            <a:pPr lvl="1"/>
            <a:r>
              <a:rPr lang="en-US" i="1" dirty="0" smtClean="0"/>
              <a:t>Target corpus</a:t>
            </a:r>
            <a:r>
              <a:rPr lang="en-US" dirty="0" smtClean="0"/>
              <a:t>:  Student papers</a:t>
            </a:r>
          </a:p>
          <a:p>
            <a:pPr lvl="1"/>
            <a:r>
              <a:rPr lang="en-US" i="1" dirty="0" smtClean="0"/>
              <a:t>Background corpus</a:t>
            </a:r>
            <a:r>
              <a:rPr lang="en-US" dirty="0" smtClean="0"/>
              <a:t>: English </a:t>
            </a:r>
            <a:r>
              <a:rPr lang="en-US" dirty="0" err="1" smtClean="0"/>
              <a:t>Gigaword</a:t>
            </a:r>
            <a:endParaRPr lang="en-US" dirty="0" smtClean="0"/>
          </a:p>
          <a:p>
            <a:pPr lvl="1"/>
            <a:r>
              <a:rPr lang="en-US" i="1" dirty="0" smtClean="0"/>
              <a:t>Topic words</a:t>
            </a:r>
            <a:r>
              <a:rPr lang="en-US" dirty="0" smtClean="0"/>
              <a:t>: Words likely to be in target corpus (chi-square)</a:t>
            </a:r>
            <a:endParaRPr lang="en-US" dirty="0"/>
          </a:p>
          <a:p>
            <a:r>
              <a:rPr lang="en-US" dirty="0" smtClean="0"/>
              <a:t>Comparison-oriented topic signatures</a:t>
            </a:r>
          </a:p>
          <a:p>
            <a:pPr lvl="1"/>
            <a:r>
              <a:rPr lang="en-US" i="1" dirty="0" smtClean="0"/>
              <a:t>User reviews </a:t>
            </a:r>
            <a:r>
              <a:rPr lang="en-US" dirty="0" smtClean="0"/>
              <a:t>are divided into groups</a:t>
            </a:r>
          </a:p>
          <a:p>
            <a:pPr lvl="2"/>
            <a:r>
              <a:rPr lang="en-US" dirty="0" smtClean="0"/>
              <a:t>High versus low writers  (</a:t>
            </a:r>
            <a:r>
              <a:rPr lang="en-US" dirty="0" err="1" smtClean="0"/>
              <a:t>SWoRD</a:t>
            </a:r>
            <a:r>
              <a:rPr lang="en-US" dirty="0" smtClean="0"/>
              <a:t> paper ratings)</a:t>
            </a:r>
          </a:p>
          <a:p>
            <a:pPr lvl="2"/>
            <a:r>
              <a:rPr lang="en-US" dirty="0" smtClean="0"/>
              <a:t>High versus low reviewers (</a:t>
            </a:r>
            <a:r>
              <a:rPr lang="en-US" dirty="0" err="1" smtClean="0"/>
              <a:t>SWoRD</a:t>
            </a:r>
            <a:r>
              <a:rPr lang="en-US" dirty="0" smtClean="0"/>
              <a:t> helpfulness ratings)</a:t>
            </a:r>
          </a:p>
          <a:p>
            <a:pPr lvl="1"/>
            <a:r>
              <a:rPr lang="en-US" i="1" dirty="0" smtClean="0"/>
              <a:t>Target corpus</a:t>
            </a:r>
            <a:r>
              <a:rPr lang="en-US" dirty="0" smtClean="0"/>
              <a:t>: Reviews of user group</a:t>
            </a:r>
          </a:p>
          <a:p>
            <a:pPr lvl="1"/>
            <a:r>
              <a:rPr lang="en-US" i="1" dirty="0" smtClean="0"/>
              <a:t>Background corpus</a:t>
            </a:r>
            <a:r>
              <a:rPr lang="en-US" dirty="0" smtClean="0"/>
              <a:t>: Reviews of all users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48" y="182041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Student Reviewers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98935"/>
              </p:ext>
            </p:extLst>
          </p:nvPr>
        </p:nvGraphicFramePr>
        <p:xfrm>
          <a:off x="251748" y="1620455"/>
          <a:ext cx="8686800" cy="129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971"/>
                <a:gridCol w="3565003"/>
                <a:gridCol w="3324826"/>
              </a:tblGrid>
              <a:tr h="13426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 by helpful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 by less helpful students</a:t>
                      </a:r>
                      <a:endParaRPr lang="en-US" dirty="0"/>
                    </a:p>
                  </a:txBody>
                  <a:tcPr/>
                </a:tc>
              </a:tr>
              <a:tr h="93039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Topic Signatures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Arguments, immigrants, paper, wrong, theories, disprove,</a:t>
                      </a:r>
                      <a:r>
                        <a:rPr lang="en-US" b="1" i="1" baseline="0" dirty="0" smtClean="0"/>
                        <a:t> theory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Democratically,</a:t>
                      </a:r>
                      <a:r>
                        <a:rPr lang="en-US" b="1" i="1" baseline="0" dirty="0" smtClean="0"/>
                        <a:t> injustice, page, facts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48" y="182041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Comparing Student Reviewers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972858"/>
              </p:ext>
            </p:extLst>
          </p:nvPr>
        </p:nvGraphicFramePr>
        <p:xfrm>
          <a:off x="251748" y="1620455"/>
          <a:ext cx="8686800" cy="222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971"/>
                <a:gridCol w="3565003"/>
                <a:gridCol w="3324826"/>
              </a:tblGrid>
              <a:tr h="13426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 by helpful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 by less helpful students</a:t>
                      </a:r>
                      <a:endParaRPr lang="en-US" dirty="0"/>
                    </a:p>
                  </a:txBody>
                  <a:tcPr/>
                </a:tc>
              </a:tr>
              <a:tr h="93039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Topic Signatures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Arguments, immigrants, paper, wrong, theories, disprove,</a:t>
                      </a:r>
                      <a:r>
                        <a:rPr lang="en-US" b="1" i="1" baseline="0" dirty="0" smtClean="0"/>
                        <a:t> theory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Democratically,</a:t>
                      </a:r>
                      <a:r>
                        <a:rPr lang="en-US" b="1" i="1" baseline="0" dirty="0" smtClean="0"/>
                        <a:t> injustice, page, facts</a:t>
                      </a:r>
                      <a:endParaRPr lang="en-US" b="1" i="1" dirty="0"/>
                    </a:p>
                  </a:txBody>
                  <a:tcPr/>
                </a:tc>
              </a:tr>
              <a:tr h="930394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Paper, arguments, evidence, make,</a:t>
                      </a:r>
                      <a:r>
                        <a:rPr lang="en-US" baseline="0" dirty="0" smtClean="0"/>
                        <a:t> also, could, argument paragraph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Page, think, argument, essay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5" y="1325692"/>
            <a:ext cx="8896864" cy="5395783"/>
          </a:xfrm>
        </p:spPr>
        <p:txBody>
          <a:bodyPr>
            <a:normAutofit/>
          </a:bodyPr>
          <a:lstStyle/>
          <a:p>
            <a:r>
              <a:rPr lang="en-US" dirty="0" smtClean="0"/>
              <a:t>Topic words are effective for peer-review analytics</a:t>
            </a:r>
          </a:p>
          <a:p>
            <a:pPr lvl="1"/>
            <a:r>
              <a:rPr lang="en-US" dirty="0" smtClean="0"/>
              <a:t>Objective metrics (e.g. correct identification of high vs. low student groups)</a:t>
            </a:r>
          </a:p>
          <a:p>
            <a:pPr lvl="1"/>
            <a:r>
              <a:rPr lang="en-US" dirty="0" smtClean="0"/>
              <a:t>Subjective ratings (e.g. “how often did you refer to the original reviews?”)</a:t>
            </a:r>
          </a:p>
          <a:p>
            <a:r>
              <a:rPr lang="en-US" dirty="0" smtClean="0"/>
              <a:t>Topic signature method outperforms frequency</a:t>
            </a:r>
          </a:p>
          <a:p>
            <a:r>
              <a:rPr lang="en-US" dirty="0" smtClean="0"/>
              <a:t>Interactions with:</a:t>
            </a:r>
          </a:p>
          <a:p>
            <a:pPr lvl="1"/>
            <a:r>
              <a:rPr lang="en-US" dirty="0" smtClean="0"/>
              <a:t>Analytic goal (i.e. reviewing vs. writing groupings)</a:t>
            </a:r>
          </a:p>
          <a:p>
            <a:pPr lvl="1"/>
            <a:r>
              <a:rPr lang="en-US" dirty="0" smtClean="0"/>
              <a:t>Reviewing dimensions (i.e. grading rubric)</a:t>
            </a:r>
          </a:p>
          <a:p>
            <a:pPr lvl="1"/>
            <a:r>
              <a:rPr lang="en-US" dirty="0" smtClean="0"/>
              <a:t>User demographics (e.g. prior teaching experience)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2850" cy="410845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-128"/>
              </a:rPr>
              <a:t>SWoRD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(Computer-Supported Peer Review)</a:t>
            </a:r>
          </a:p>
          <a:p>
            <a:r>
              <a:rPr lang="en-US" dirty="0" smtClean="0">
                <a:ea typeface="ＭＳ Ｐゴシック" charset="-128"/>
              </a:rPr>
              <a:t>Supporting Students with Review Scaffolding </a:t>
            </a:r>
          </a:p>
          <a:p>
            <a:r>
              <a:rPr lang="en-US" dirty="0" smtClean="0">
                <a:ea typeface="ＭＳ Ｐゴシック" charset="-128"/>
              </a:rPr>
              <a:t>Keeping Teachers </a:t>
            </a:r>
            <a:r>
              <a:rPr lang="en-US" dirty="0">
                <a:ea typeface="ＭＳ Ｐゴシック" charset="-128"/>
              </a:rPr>
              <a:t>Well-informed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Summary and Current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10298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84" y="1188217"/>
            <a:ext cx="9043516" cy="553325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Computational linguistics for peer review to improve both student reviewing and writing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Scaffolding useful feedback properties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ea typeface="ＭＳ Ｐゴシック" charset="-128"/>
              </a:rPr>
              <a:t>reviews are </a:t>
            </a:r>
            <a:r>
              <a:rPr lang="en-US" dirty="0">
                <a:ea typeface="ＭＳ Ｐゴシック" charset="-128"/>
              </a:rPr>
              <a:t>often not stated in effective </a:t>
            </a:r>
            <a:r>
              <a:rPr lang="en-US" dirty="0" smtClean="0">
                <a:ea typeface="ＭＳ Ｐゴシック" charset="-128"/>
              </a:rPr>
              <a:t>ways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i="1" dirty="0" smtClean="0">
                <a:ea typeface="ＭＳ Ｐゴシック" charset="-128"/>
              </a:rPr>
              <a:t>Incorporation of argument diagramming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ea typeface="ＭＳ Ｐゴシック" charset="-128"/>
              </a:rPr>
              <a:t>reviews and papers do not focus on core aspects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ea typeface="ＭＳ Ｐゴシック" charset="-128"/>
              </a:rPr>
              <a:t>Topic-word analytics for teachers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eacher information overload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ea typeface="ＭＳ Ｐゴシック" charset="-128"/>
              </a:rPr>
              <a:t>Deployments in university and high school classes</a:t>
            </a:r>
            <a:endParaRPr lang="en-US" i="1" dirty="0">
              <a:ea typeface="ＭＳ Ｐゴシック" charset="-128"/>
            </a:endParaRPr>
          </a:p>
          <a:p>
            <a:pPr lvl="2">
              <a:spcAft>
                <a:spcPts val="600"/>
              </a:spcAft>
            </a:pPr>
            <a:endParaRPr lang="en-US" dirty="0" smtClean="0">
              <a:ea typeface="ＭＳ Ｐゴシック" charset="-128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965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</a:rPr>
              <a:t>Current Directions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1009650"/>
            <a:ext cx="9144000" cy="5848350"/>
          </a:xfrm>
        </p:spPr>
        <p:txBody>
          <a:bodyPr>
            <a:noAutofit/>
          </a:bodyPr>
          <a:lstStyle/>
          <a:p>
            <a:r>
              <a:rPr lang="en-US" dirty="0" smtClean="0">
                <a:ea typeface="ＭＳ Ｐゴシック" charset="-128"/>
              </a:rPr>
              <a:t>Additional measures of review quality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Solutions to problems </a:t>
            </a:r>
            <a:r>
              <a:rPr lang="en-US" sz="2400" dirty="0" smtClean="0">
                <a:ea typeface="ＭＳ Ｐゴシック" charset="-128"/>
              </a:rPr>
              <a:t>[Nguyen &amp; Litman, 2014]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Argumentation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</a:rPr>
              <a:t>[</a:t>
            </a:r>
            <a:r>
              <a:rPr lang="en-US" sz="2400" dirty="0" err="1" smtClean="0">
                <a:ea typeface="ＭＳ Ｐゴシック" charset="-128"/>
              </a:rPr>
              <a:t>Falakmasir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</a:rPr>
              <a:t>et al., 2014; Ong et al., 2014]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Impact on paper </a:t>
            </a:r>
            <a:r>
              <a:rPr lang="en-US" dirty="0">
                <a:ea typeface="ＭＳ Ｐゴシック" charset="-128"/>
              </a:rPr>
              <a:t>revision </a:t>
            </a:r>
            <a:r>
              <a:rPr lang="en-US" sz="2400" dirty="0">
                <a:ea typeface="ＭＳ Ｐゴシック" charset="-128"/>
              </a:rPr>
              <a:t>[Zhang &amp; Litman, 2014</a:t>
            </a:r>
            <a:r>
              <a:rPr lang="en-US" sz="2400" dirty="0" smtClean="0">
                <a:ea typeface="ＭＳ Ｐゴシック" charset="-128"/>
              </a:rPr>
              <a:t>]</a:t>
            </a:r>
          </a:p>
          <a:p>
            <a:r>
              <a:rPr lang="en-US" dirty="0" smtClean="0">
                <a:ea typeface="ＭＳ Ｐゴシック" charset="-128"/>
              </a:rPr>
              <a:t>New </a:t>
            </a:r>
            <a:r>
              <a:rPr lang="en-US" dirty="0" smtClean="0">
                <a:ea typeface="ＭＳ Ｐゴシック" charset="-128"/>
              </a:rPr>
              <a:t>scaffolding </a:t>
            </a:r>
            <a:r>
              <a:rPr lang="en-US" dirty="0" smtClean="0">
                <a:ea typeface="ＭＳ Ｐゴシック" charset="-128"/>
              </a:rPr>
              <a:t>interventions</a:t>
            </a:r>
            <a:endParaRPr lang="en-US" sz="2800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Teacher dashboard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Review  and paper revision quality 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Topic-word analytics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Helpfulness guided review summarization </a:t>
            </a:r>
          </a:p>
          <a:p>
            <a:pPr lvl="2"/>
            <a:r>
              <a:rPr lang="en-US" dirty="0" smtClean="0">
                <a:ea typeface="ＭＳ Ｐゴシック" charset="-128"/>
              </a:rPr>
              <a:t>Talk at 2pm at Oxford </a:t>
            </a:r>
            <a:r>
              <a:rPr lang="en-US" dirty="0">
                <a:ea typeface="ＭＳ Ｐゴシック" charset="-128"/>
              </a:rPr>
              <a:t>tomorrow </a:t>
            </a:r>
            <a:r>
              <a:rPr lang="en-US" sz="2000" dirty="0">
                <a:ea typeface="ＭＳ Ｐゴシック" charset="-128"/>
              </a:rPr>
              <a:t>[</a:t>
            </a:r>
            <a:r>
              <a:rPr lang="en-US" sz="2000" dirty="0" err="1">
                <a:ea typeface="ＭＳ Ｐゴシック" charset="-128"/>
              </a:rPr>
              <a:t>Xiong</a:t>
            </a:r>
            <a:r>
              <a:rPr lang="en-US" sz="2000" dirty="0">
                <a:ea typeface="ＭＳ Ｐゴシック" charset="-128"/>
              </a:rPr>
              <a:t> &amp; </a:t>
            </a:r>
            <a:r>
              <a:rPr lang="en-US" sz="2000" dirty="0" err="1">
                <a:ea typeface="ＭＳ Ｐゴシック" charset="-128"/>
              </a:rPr>
              <a:t>Litman</a:t>
            </a:r>
            <a:r>
              <a:rPr lang="en-US" sz="2000" dirty="0">
                <a:ea typeface="ＭＳ Ｐゴシック" charset="-128"/>
              </a:rPr>
              <a:t>, submitted]</a:t>
            </a:r>
          </a:p>
          <a:p>
            <a:pPr lvl="1"/>
            <a:endParaRPr lang="en-US" sz="20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7567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 smtClean="0">
                <a:hlinkClick r:id="rId2"/>
              </a:rPr>
              <a:t>http://www.cs.pitt.edu/~litman</a:t>
            </a:r>
            <a:endParaRPr lang="en-US" dirty="0" smtClean="0"/>
          </a:p>
          <a:p>
            <a:pPr lvl="1"/>
            <a:r>
              <a:rPr lang="en-US" u="sng" dirty="0" smtClean="0">
                <a:solidFill>
                  <a:srgbClr val="0000FF"/>
                </a:solidFill>
                <a:ea typeface="ＭＳ Ｐゴシック" charset="-128"/>
              </a:rPr>
              <a:t>http://</a:t>
            </a:r>
            <a:r>
              <a:rPr lang="en-US" u="sng" dirty="0" err="1" smtClean="0">
                <a:solidFill>
                  <a:srgbClr val="0000FF"/>
                </a:solidFill>
                <a:ea typeface="ＭＳ Ｐゴシック" charset="-128"/>
              </a:rPr>
              <a:t>www.pantherlearning.com</a:t>
            </a:r>
            <a:endParaRPr lang="en-US" u="sng" dirty="0">
              <a:solidFill>
                <a:srgbClr val="0000FF"/>
              </a:solidFill>
              <a:ea typeface="ＭＳ Ｐゴシック" charset="-128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6" y="446902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55" y="4949863"/>
            <a:ext cx="3729689" cy="63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4" y="4469023"/>
            <a:ext cx="1790476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dirty="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417638"/>
            <a:ext cx="91345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sz="3200" b="1" i="0" dirty="0" smtClean="0"/>
              <a:t>Computational Linguistics &amp; Educational Research</a:t>
            </a:r>
            <a:endParaRPr lang="en-US" sz="3200" b="1" i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514600"/>
            <a:ext cx="29559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/>
              <a:t>Learning Language</a:t>
            </a:r>
          </a:p>
          <a:p>
            <a:pPr algn="ctr"/>
            <a:r>
              <a:rPr lang="en-US" i="0"/>
              <a:t>(reading, writing, </a:t>
            </a:r>
          </a:p>
          <a:p>
            <a:pPr algn="ctr"/>
            <a:r>
              <a:rPr lang="en-US" i="0"/>
              <a:t>speaking)</a:t>
            </a:r>
          </a:p>
          <a:p>
            <a:pPr algn="ctr"/>
            <a:endParaRPr lang="en-US" i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66201" y="259080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i="0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680347" y="255587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800" i="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07296" y="3759756"/>
            <a:ext cx="2402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-581" y="4045802"/>
            <a:ext cx="241469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Automatic Essay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Grading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143000" y="2209800"/>
            <a:ext cx="3429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2209800"/>
            <a:ext cx="335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57391" y="4045802"/>
            <a:ext cx="2054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998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dirty="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417638"/>
            <a:ext cx="91345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sz="3200" b="1" i="0" dirty="0" smtClean="0"/>
              <a:t>Computational Linguistics &amp; Educational Research</a:t>
            </a:r>
            <a:endParaRPr lang="en-US" sz="3200" b="1" i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514600"/>
            <a:ext cx="29559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/>
              <a:t>Learning Language</a:t>
            </a:r>
          </a:p>
          <a:p>
            <a:pPr algn="ctr"/>
            <a:r>
              <a:rPr lang="en-US" i="0"/>
              <a:t>(reading, writing, </a:t>
            </a:r>
          </a:p>
          <a:p>
            <a:pPr algn="ctr"/>
            <a:r>
              <a:rPr lang="en-US" i="0"/>
              <a:t>speaking)</a:t>
            </a:r>
          </a:p>
          <a:p>
            <a:pPr algn="ctr"/>
            <a:endParaRPr lang="en-US" i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63812" y="2590800"/>
            <a:ext cx="35894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 dirty="0"/>
              <a:t>Using Language</a:t>
            </a:r>
            <a:r>
              <a:rPr lang="en-US" i="0" dirty="0"/>
              <a:t>  </a:t>
            </a:r>
          </a:p>
          <a:p>
            <a:pPr algn="ctr"/>
            <a:r>
              <a:rPr lang="en-US" i="0" dirty="0" smtClean="0"/>
              <a:t>(teaching in the disciplines)</a:t>
            </a:r>
            <a:endParaRPr lang="en-US" i="0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746693" y="255587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800" i="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07296" y="3759756"/>
            <a:ext cx="24020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Tutorial Dialogue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Systems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(e.g. for STEM)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-581" y="4045802"/>
            <a:ext cx="241469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Automatic Essay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Grading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143000" y="2209800"/>
            <a:ext cx="3429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2209800"/>
            <a:ext cx="335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57391" y="4045802"/>
            <a:ext cx="2054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27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charset="-128"/>
              </a:rPr>
              <a:t>SWoRD</a:t>
            </a:r>
            <a:r>
              <a:rPr lang="en-US" dirty="0" smtClean="0">
                <a:ea typeface="ＭＳ Ｐゴシック" charset="-128"/>
              </a:rPr>
              <a:t>: A web-based peer review system</a:t>
            </a:r>
            <a:br>
              <a:rPr lang="en-US" dirty="0" smtClean="0">
                <a:ea typeface="ＭＳ Ｐゴシック" charset="-128"/>
              </a:rPr>
            </a:br>
            <a:r>
              <a:rPr lang="en-US" sz="4000" dirty="0" smtClean="0">
                <a:ea typeface="ＭＳ Ｐゴシック" charset="-128"/>
              </a:rPr>
              <a:t>[Cho &amp; </a:t>
            </a:r>
            <a:r>
              <a:rPr lang="en-US" sz="4000" dirty="0" err="1" smtClean="0">
                <a:ea typeface="ＭＳ Ｐゴシック" charset="-128"/>
              </a:rPr>
              <a:t>Schunn</a:t>
            </a:r>
            <a:r>
              <a:rPr lang="en-US" sz="4000" dirty="0" smtClean="0">
                <a:ea typeface="ＭＳ Ｐゴシック" charset="-128"/>
              </a:rPr>
              <a:t>, 2007]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50292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Authors submit papers (or diagrams)</a:t>
            </a:r>
          </a:p>
          <a:p>
            <a:r>
              <a:rPr lang="en-US" dirty="0" smtClean="0">
                <a:ea typeface="ＭＳ Ｐゴシック" charset="-128"/>
              </a:rPr>
              <a:t>Peers submit reviews </a:t>
            </a:r>
          </a:p>
          <a:p>
            <a:r>
              <a:rPr lang="en-US" dirty="0" smtClean="0">
                <a:ea typeface="ＭＳ Ｐゴシック" charset="-128"/>
              </a:rPr>
              <a:t>Authors provide back-reviews to peers </a:t>
            </a:r>
          </a:p>
          <a:p>
            <a:pPr marL="0" indent="0">
              <a:buNone/>
            </a:pPr>
            <a:r>
              <a:rPr lang="en-US" dirty="0" smtClean="0">
                <a:ea typeface="ＭＳ Ｐゴシック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934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dirty="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417638"/>
            <a:ext cx="91345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sz="3200" b="1" i="0" dirty="0" smtClean="0"/>
              <a:t>Computational Linguistics &amp; Educational Research</a:t>
            </a:r>
            <a:endParaRPr lang="en-US" sz="3200" b="1" i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514600"/>
            <a:ext cx="29559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/>
              <a:t>Learning Language</a:t>
            </a:r>
          </a:p>
          <a:p>
            <a:pPr algn="ctr"/>
            <a:r>
              <a:rPr lang="en-US" i="0"/>
              <a:t>(reading, writing, </a:t>
            </a:r>
          </a:p>
          <a:p>
            <a:pPr algn="ctr"/>
            <a:r>
              <a:rPr lang="en-US" i="0"/>
              <a:t>speaking)</a:t>
            </a:r>
          </a:p>
          <a:p>
            <a:pPr algn="ctr"/>
            <a:endParaRPr lang="en-US" i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63812" y="2590800"/>
            <a:ext cx="35894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 dirty="0"/>
              <a:t>Using Language</a:t>
            </a:r>
            <a:r>
              <a:rPr lang="en-US" i="0" dirty="0"/>
              <a:t>  </a:t>
            </a:r>
          </a:p>
          <a:p>
            <a:pPr algn="ctr"/>
            <a:r>
              <a:rPr lang="en-US" i="0" dirty="0" smtClean="0"/>
              <a:t>(teaching in the disciplines)</a:t>
            </a:r>
            <a:endParaRPr lang="en-US" i="0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514785" y="2555875"/>
            <a:ext cx="26484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 dirty="0"/>
              <a:t>Processing </a:t>
            </a:r>
          </a:p>
          <a:p>
            <a:pPr algn="ctr"/>
            <a:r>
              <a:rPr lang="en-US" sz="2800" i="0" dirty="0" smtClean="0"/>
              <a:t>Language</a:t>
            </a:r>
          </a:p>
          <a:p>
            <a:pPr algn="ctr"/>
            <a:r>
              <a:rPr lang="en-US" i="0" dirty="0" smtClean="0"/>
              <a:t>(e.g. from MOOCs</a:t>
            </a:r>
            <a:r>
              <a:rPr lang="en-US" sz="2800" i="0" dirty="0" smtClean="0"/>
              <a:t>)</a:t>
            </a:r>
            <a:endParaRPr lang="en-US" sz="2800" i="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07296" y="3759756"/>
            <a:ext cx="24020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Tutorial Dialogue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Systems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(e.g. for STEM)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-581" y="4045802"/>
            <a:ext cx="241469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Automatic Essay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Grading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143000" y="2209800"/>
            <a:ext cx="3429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2209800"/>
            <a:ext cx="335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57391" y="4045802"/>
            <a:ext cx="205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Peer 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  <a:p>
            <a:pPr algn="ctr"/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313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77020" y="1532525"/>
            <a:ext cx="188959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Author creates Argument Diagram</a:t>
            </a:r>
          </a:p>
        </p:txBody>
      </p:sp>
      <p:sp>
        <p:nvSpPr>
          <p:cNvPr id="6" name="Oval 5"/>
          <p:cNvSpPr/>
          <p:nvPr/>
        </p:nvSpPr>
        <p:spPr>
          <a:xfrm>
            <a:off x="4796440" y="2242030"/>
            <a:ext cx="188959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Peers review Argument Diagrams</a:t>
            </a:r>
          </a:p>
        </p:txBody>
      </p:sp>
      <p:sp>
        <p:nvSpPr>
          <p:cNvPr id="7" name="Oval 6"/>
          <p:cNvSpPr/>
          <p:nvPr/>
        </p:nvSpPr>
        <p:spPr>
          <a:xfrm>
            <a:off x="6933840" y="3048000"/>
            <a:ext cx="188959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Author revises Argument Diagram</a:t>
            </a:r>
          </a:p>
        </p:txBody>
      </p:sp>
      <p:sp>
        <p:nvSpPr>
          <p:cNvPr id="8" name="Oval 7"/>
          <p:cNvSpPr/>
          <p:nvPr/>
        </p:nvSpPr>
        <p:spPr>
          <a:xfrm>
            <a:off x="2133600" y="3429000"/>
            <a:ext cx="1889592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Author writes paper</a:t>
            </a:r>
          </a:p>
        </p:txBody>
      </p:sp>
      <p:sp>
        <p:nvSpPr>
          <p:cNvPr id="9" name="Oval 8"/>
          <p:cNvSpPr/>
          <p:nvPr/>
        </p:nvSpPr>
        <p:spPr>
          <a:xfrm>
            <a:off x="4467372" y="4436339"/>
            <a:ext cx="1889592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Peers review papers</a:t>
            </a:r>
          </a:p>
        </p:txBody>
      </p:sp>
      <p:sp>
        <p:nvSpPr>
          <p:cNvPr id="10" name="Oval 9"/>
          <p:cNvSpPr/>
          <p:nvPr/>
        </p:nvSpPr>
        <p:spPr>
          <a:xfrm>
            <a:off x="6604772" y="5350739"/>
            <a:ext cx="1889592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Author revises paper</a:t>
            </a:r>
          </a:p>
        </p:txBody>
      </p:sp>
      <p:cxnSp>
        <p:nvCxnSpPr>
          <p:cNvPr id="21" name="Curved Connector 20"/>
          <p:cNvCxnSpPr>
            <a:stCxn id="5" idx="7"/>
            <a:endCxn id="6" idx="0"/>
          </p:cNvCxnSpPr>
          <p:nvPr/>
        </p:nvCxnSpPr>
        <p:spPr>
          <a:xfrm rot="16200000" flipH="1">
            <a:off x="4727765" y="1228559"/>
            <a:ext cx="575594" cy="1451348"/>
          </a:xfrm>
          <a:prstGeom prst="curvedConnector3">
            <a:avLst>
              <a:gd name="adj1" fmla="val -629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7"/>
            <a:endCxn id="7" idx="0"/>
          </p:cNvCxnSpPr>
          <p:nvPr/>
        </p:nvCxnSpPr>
        <p:spPr>
          <a:xfrm rot="16200000" flipH="1">
            <a:off x="6807942" y="1977306"/>
            <a:ext cx="672059" cy="1469328"/>
          </a:xfrm>
          <a:prstGeom prst="curvedConnector3">
            <a:avLst>
              <a:gd name="adj1" fmla="val -539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6"/>
          </p:cNvCxnSpPr>
          <p:nvPr/>
        </p:nvCxnSpPr>
        <p:spPr>
          <a:xfrm flipH="1">
            <a:off x="4023192" y="3505200"/>
            <a:ext cx="2910648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4"/>
            <a:endCxn id="9" idx="3"/>
          </p:cNvCxnSpPr>
          <p:nvPr/>
        </p:nvCxnSpPr>
        <p:spPr>
          <a:xfrm rot="16200000" flipH="1">
            <a:off x="3474532" y="3947264"/>
            <a:ext cx="873428" cy="1665700"/>
          </a:xfrm>
          <a:prstGeom prst="curvedConnector3">
            <a:avLst>
              <a:gd name="adj1" fmla="val 141504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9" idx="4"/>
            <a:endCxn id="10" idx="3"/>
          </p:cNvCxnSpPr>
          <p:nvPr/>
        </p:nvCxnSpPr>
        <p:spPr>
          <a:xfrm rot="16200000" flipH="1">
            <a:off x="5756588" y="5006319"/>
            <a:ext cx="780489" cy="1469328"/>
          </a:xfrm>
          <a:prstGeom prst="curvedConnector3">
            <a:avLst>
              <a:gd name="adj1" fmla="val 121747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>
            <a:off x="693775" y="2294931"/>
            <a:ext cx="1768894" cy="1044412"/>
          </a:xfrm>
          <a:prstGeom prst="trapezoid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AI: Guides preparing diagram &amp; using it in writing</a:t>
            </a:r>
          </a:p>
        </p:txBody>
      </p:sp>
      <p:sp>
        <p:nvSpPr>
          <p:cNvPr id="18" name="Trapezoid 17"/>
          <p:cNvSpPr/>
          <p:nvPr/>
        </p:nvSpPr>
        <p:spPr>
          <a:xfrm>
            <a:off x="7339999" y="4205571"/>
            <a:ext cx="1633160" cy="897509"/>
          </a:xfrm>
          <a:prstGeom prst="trapezoid">
            <a:avLst/>
          </a:prstGeom>
          <a:solidFill>
            <a:schemeClr val="accent1">
              <a:alpha val="51000"/>
            </a:schemeClr>
          </a:solidFill>
          <a:ln>
            <a:solidFill>
              <a:srgbClr val="5D96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AI: Guides reviewing</a:t>
            </a:r>
          </a:p>
        </p:txBody>
      </p:sp>
      <p:cxnSp>
        <p:nvCxnSpPr>
          <p:cNvPr id="20" name="Curved Connector 19"/>
          <p:cNvCxnSpPr/>
          <p:nvPr/>
        </p:nvCxnSpPr>
        <p:spPr>
          <a:xfrm>
            <a:off x="2622910" y="2817137"/>
            <a:ext cx="2558690" cy="91666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9"/>
          <p:cNvCxnSpPr>
            <a:stCxn id="17" idx="3"/>
            <a:endCxn id="5" idx="4"/>
          </p:cNvCxnSpPr>
          <p:nvPr/>
        </p:nvCxnSpPr>
        <p:spPr>
          <a:xfrm flipV="1">
            <a:off x="2332118" y="2446925"/>
            <a:ext cx="1289698" cy="370212"/>
          </a:xfrm>
          <a:prstGeom prst="curved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/>
          <p:cNvCxnSpPr>
            <a:stCxn id="18" idx="1"/>
            <a:endCxn id="6" idx="4"/>
          </p:cNvCxnSpPr>
          <p:nvPr/>
        </p:nvCxnSpPr>
        <p:spPr>
          <a:xfrm rot="10800000">
            <a:off x="5741236" y="3156430"/>
            <a:ext cx="1710952" cy="1497896"/>
          </a:xfrm>
          <a:prstGeom prst="curved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19"/>
          <p:cNvCxnSpPr>
            <a:stCxn id="18" idx="1"/>
            <a:endCxn id="9" idx="6"/>
          </p:cNvCxnSpPr>
          <p:nvPr/>
        </p:nvCxnSpPr>
        <p:spPr>
          <a:xfrm rot="10800000" flipV="1">
            <a:off x="6356964" y="4654325"/>
            <a:ext cx="1095224" cy="2392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6960" y="5791200"/>
            <a:ext cx="243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Phase II: Writing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7640" y="1117026"/>
            <a:ext cx="259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Phase I: Argument </a:t>
            </a:r>
          </a:p>
          <a:p>
            <a:pPr algn="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Diagramming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ArgumentPeer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Project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088593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Joint work with Kevin Ashley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Chris </a:t>
            </a:r>
            <a:r>
              <a:rPr lang="en-US" dirty="0" err="1" smtClean="0">
                <a:solidFill>
                  <a:schemeClr val="tx1"/>
                </a:solidFill>
              </a:rPr>
              <a:t>Schunn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98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Directions: </a:t>
            </a:r>
            <a:r>
              <a:rPr lang="en-US" dirty="0" err="1" smtClean="0"/>
              <a:t>SWoRD</a:t>
            </a:r>
            <a:r>
              <a:rPr lang="en-US" dirty="0" smtClean="0"/>
              <a:t> in High School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250950"/>
            <a:ext cx="9224919" cy="571702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4000" dirty="0" smtClean="0"/>
              <a:t>Fall 2012 – Spring 2013</a:t>
            </a:r>
          </a:p>
          <a:p>
            <a:pPr lvl="1">
              <a:defRPr/>
            </a:pPr>
            <a:r>
              <a:rPr lang="en-US" sz="3000" dirty="0" smtClean="0"/>
              <a:t>English, History, Science, Math </a:t>
            </a:r>
          </a:p>
          <a:p>
            <a:pPr lvl="1">
              <a:defRPr/>
            </a:pPr>
            <a:r>
              <a:rPr lang="en-US" sz="3000" dirty="0" smtClean="0"/>
              <a:t>low SES, urban schools</a:t>
            </a:r>
          </a:p>
          <a:p>
            <a:pPr lvl="1">
              <a:defRPr/>
            </a:pPr>
            <a:r>
              <a:rPr lang="en-US" sz="3000" dirty="0"/>
              <a:t>9 </a:t>
            </a:r>
            <a:r>
              <a:rPr lang="en-US" sz="3000" dirty="0" smtClean="0"/>
              <a:t>to 12 grade</a:t>
            </a:r>
          </a:p>
          <a:p>
            <a:pPr lvl="1">
              <a:defRPr/>
            </a:pPr>
            <a:endParaRPr lang="en-US" sz="3000" dirty="0" smtClean="0"/>
          </a:p>
          <a:p>
            <a:pPr>
              <a:defRPr/>
            </a:pPr>
            <a:r>
              <a:rPr lang="en-US" sz="4000" dirty="0" smtClean="0"/>
              <a:t>Classroom contexts</a:t>
            </a:r>
          </a:p>
          <a:p>
            <a:pPr lvl="1">
              <a:defRPr/>
            </a:pPr>
            <a:r>
              <a:rPr lang="en-US" sz="3000" dirty="0" smtClean="0"/>
              <a:t>Little writing instruction</a:t>
            </a:r>
          </a:p>
          <a:p>
            <a:pPr lvl="1">
              <a:defRPr/>
            </a:pPr>
            <a:r>
              <a:rPr lang="en-US" sz="3000" dirty="0" smtClean="0"/>
              <a:t>Variable access to technology </a:t>
            </a:r>
          </a:p>
          <a:p>
            <a:pPr lvl="1">
              <a:defRPr/>
            </a:pPr>
            <a:endParaRPr lang="en-US" sz="3000" dirty="0" smtClean="0"/>
          </a:p>
          <a:p>
            <a:pPr marL="0">
              <a:spcBef>
                <a:spcPts val="0"/>
              </a:spcBef>
            </a:pPr>
            <a:r>
              <a:rPr lang="en-US" sz="4000" dirty="0" smtClean="0"/>
              <a:t>Challenge: different review characteristics</a:t>
            </a:r>
            <a:endParaRPr lang="en-US" sz="3200" dirty="0"/>
          </a:p>
          <a:p>
            <a:pPr marL="457200" lvl="1" indent="0">
              <a:buNone/>
              <a:defRPr/>
            </a:pPr>
            <a:endParaRPr lang="en-US" sz="3000" dirty="0" smtClean="0"/>
          </a:p>
          <a:p>
            <a:pPr>
              <a:defRPr/>
            </a:pPr>
            <a:endParaRPr lang="en-US" sz="3400" dirty="0" smtClean="0"/>
          </a:p>
          <a:p>
            <a:pPr>
              <a:defRPr/>
            </a:pPr>
            <a:endParaRPr lang="en-US" sz="3400" dirty="0" smtClean="0"/>
          </a:p>
          <a:p>
            <a:pPr>
              <a:defRPr/>
            </a:pPr>
            <a:endParaRPr lang="en-US" sz="3400" dirty="0" smtClean="0"/>
          </a:p>
          <a:p>
            <a:pPr>
              <a:defRPr/>
            </a:pPr>
            <a:r>
              <a:rPr lang="en-US" sz="4000" dirty="0" smtClean="0"/>
              <a:t>Joint work with Kevin Ashley, Amanda Godley, Chris </a:t>
            </a:r>
            <a:r>
              <a:rPr lang="en-US" sz="4000" dirty="0" err="1" smtClean="0"/>
              <a:t>Schunn</a:t>
            </a:r>
            <a:endParaRPr lang="en-US" sz="40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33011"/>
              </p:ext>
            </p:extLst>
          </p:nvPr>
        </p:nvGraphicFramePr>
        <p:xfrm>
          <a:off x="756606" y="4845171"/>
          <a:ext cx="6884988" cy="100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762"/>
                <a:gridCol w="1102689"/>
                <a:gridCol w="1424127"/>
                <a:gridCol w="1531231"/>
                <a:gridCol w="153217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Domain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Praise%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Critique%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Localized%</a:t>
                      </a:r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College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r>
                        <a:rPr lang="en-US" sz="1600" baseline="0" dirty="0" smtClean="0"/>
                        <a:t> S</a:t>
                      </a:r>
                      <a:r>
                        <a:rPr lang="en-US" sz="1600" dirty="0" smtClean="0"/>
                        <a:t>chool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 marL="91437" marR="91437" marT="45749" marB="457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62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7" y="1600200"/>
            <a:ext cx="890769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NLP for supporting writing research at scale</a:t>
            </a:r>
          </a:p>
          <a:p>
            <a:pPr lvl="1"/>
            <a:r>
              <a:rPr lang="en-US" dirty="0" smtClean="0"/>
              <a:t>Educational technology</a:t>
            </a:r>
          </a:p>
          <a:p>
            <a:pPr lvl="1"/>
            <a:r>
              <a:rPr lang="en-US" dirty="0"/>
              <a:t>Learning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Many opportunities and challenges</a:t>
            </a:r>
          </a:p>
          <a:p>
            <a:pPr lvl="1"/>
            <a:r>
              <a:rPr lang="en-US" dirty="0" smtClean="0"/>
              <a:t>Characteristics of student writing</a:t>
            </a:r>
          </a:p>
          <a:p>
            <a:pPr lvl="2"/>
            <a:r>
              <a:rPr lang="en-US" dirty="0" smtClean="0"/>
              <a:t>Prior NLP software often trained on newspaper texts</a:t>
            </a:r>
          </a:p>
          <a:p>
            <a:pPr lvl="1"/>
            <a:r>
              <a:rPr lang="en-US" dirty="0" smtClean="0"/>
              <a:t>Model desiderata</a:t>
            </a:r>
          </a:p>
          <a:p>
            <a:pPr lvl="2"/>
            <a:r>
              <a:rPr lang="en-US" dirty="0" smtClean="0"/>
              <a:t>Beyond accuracy</a:t>
            </a:r>
          </a:p>
          <a:p>
            <a:pPr lvl="1"/>
            <a:r>
              <a:rPr lang="en-US" dirty="0" smtClean="0"/>
              <a:t>Interactions between NLP and Educational Technologies</a:t>
            </a:r>
          </a:p>
          <a:p>
            <a:pPr lvl="2"/>
            <a:r>
              <a:rPr lang="en-US" dirty="0" smtClean="0"/>
              <a:t>Robustness to noisy predictions</a:t>
            </a:r>
          </a:p>
          <a:p>
            <a:pPr lvl="2"/>
            <a:r>
              <a:rPr lang="en-US" dirty="0" smtClean="0"/>
              <a:t>Implicit feedback for lifelong computer learning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E4D-56E5-5249-B9AC-C5D511F41D9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</a:rPr>
              <a:t>Pros and Cons of Peer Review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11762"/>
          </a:xfrm>
        </p:spPr>
        <p:txBody>
          <a:bodyPr>
            <a:normAutofit lnSpcReduction="10000"/>
          </a:bodyPr>
          <a:lstStyle/>
          <a:p>
            <a:pPr marL="514350" lvl="1" indent="-514350">
              <a:buNone/>
            </a:pPr>
            <a:r>
              <a:rPr lang="en-US" altLang="zh-CN" sz="3200" b="1" dirty="0" smtClean="0">
                <a:ea typeface="ＭＳ Ｐゴシック" charset="-128"/>
              </a:rPr>
              <a:t>Pros 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altLang="zh-CN" sz="3200" dirty="0" smtClean="0">
                <a:ea typeface="ＭＳ Ｐゴシック" charset="-128"/>
              </a:rPr>
              <a:t>Quantity and diversity of review feedback 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3200" dirty="0" smtClean="0">
                <a:ea typeface="ＭＳ Ｐゴシック" charset="-128"/>
              </a:rPr>
              <a:t>Students </a:t>
            </a:r>
            <a:r>
              <a:rPr lang="en-US" altLang="zh-CN" sz="3200" dirty="0" smtClean="0">
                <a:ea typeface="ＭＳ Ｐゴシック" charset="-128"/>
              </a:rPr>
              <a:t>learn by reviewing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altLang="zh-CN" sz="3200" dirty="0" smtClean="0">
                <a:ea typeface="ＭＳ Ｐゴシック" charset="-128"/>
              </a:rPr>
              <a:t>Useful for MOOCs</a:t>
            </a:r>
          </a:p>
          <a:p>
            <a:pPr marL="514350" lvl="1" indent="-514350">
              <a:buNone/>
            </a:pPr>
            <a:endParaRPr lang="en-US" altLang="zh-CN" sz="3200" dirty="0" smtClean="0">
              <a:ea typeface="ＭＳ Ｐゴシック" charset="-128"/>
            </a:endParaRPr>
          </a:p>
          <a:p>
            <a:pPr marL="514350" lvl="1" indent="-514350">
              <a:buNone/>
            </a:pPr>
            <a:r>
              <a:rPr lang="en-US" altLang="zh-CN" sz="3200" b="1" dirty="0" smtClean="0">
                <a:ea typeface="ＭＳ Ｐゴシック" charset="-128"/>
              </a:rPr>
              <a:t>Cons</a:t>
            </a:r>
          </a:p>
          <a:p>
            <a:pPr marL="514350" indent="-514350"/>
            <a:r>
              <a:rPr lang="en-US" dirty="0" smtClean="0">
                <a:ea typeface="ＭＳ Ｐゴシック" charset="-128"/>
              </a:rPr>
              <a:t>Reviews are often not stated in effective ways</a:t>
            </a:r>
          </a:p>
          <a:p>
            <a:pPr marL="514350" indent="-514350"/>
            <a:r>
              <a:rPr lang="en-US" dirty="0" smtClean="0">
                <a:ea typeface="ＭＳ Ｐゴシック" charset="-128"/>
              </a:rPr>
              <a:t>Reviews and papers do not focus on core aspects</a:t>
            </a:r>
          </a:p>
          <a:p>
            <a:pPr marL="514350" indent="-514350"/>
            <a:r>
              <a:rPr lang="en-US" dirty="0" smtClean="0"/>
              <a:t>Information overload for students and teachers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11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2850" cy="410845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-128"/>
              </a:rPr>
              <a:t>SWoRD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(Computer-Supported Peer Review)</a:t>
            </a:r>
          </a:p>
          <a:p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Supporting Students with Review Scaffolding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r>
              <a:rPr lang="en-US" dirty="0" smtClean="0">
                <a:ea typeface="ＭＳ Ｐゴシック" charset="-128"/>
              </a:rPr>
              <a:t>Keeping Teachers </a:t>
            </a:r>
            <a:r>
              <a:rPr lang="en-US" dirty="0">
                <a:ea typeface="ＭＳ Ｐゴシック" charset="-128"/>
              </a:rPr>
              <a:t>Well-informed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Summary and Current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10298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</a:rPr>
              <a:t>The P</a:t>
            </a:r>
            <a:r>
              <a:rPr lang="en-US" sz="4000" dirty="0" smtClean="0">
                <a:ea typeface="ＭＳ Ｐゴシック" charset="-128"/>
              </a:rPr>
              <a:t>roblem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6200" y="1760148"/>
            <a:ext cx="8991600" cy="4673317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Reviews</a:t>
            </a:r>
            <a:r>
              <a:rPr lang="en-US" i="1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are often not stated effectively</a:t>
            </a:r>
          </a:p>
          <a:p>
            <a:r>
              <a:rPr lang="en-US" i="1" dirty="0" smtClean="0"/>
              <a:t>Example:</a:t>
            </a:r>
            <a:r>
              <a:rPr lang="en-US" dirty="0" smtClean="0">
                <a:solidFill>
                  <a:srgbClr val="FF0000"/>
                </a:solidFill>
              </a:rPr>
              <a:t> no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localization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Justification </a:t>
            </a:r>
            <a:r>
              <a:rPr lang="en-US" i="1" dirty="0"/>
              <a:t>is sufficient but unclear in some parts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Our Approach:  </a:t>
            </a:r>
            <a:r>
              <a:rPr lang="en-US" dirty="0"/>
              <a:t>d</a:t>
            </a:r>
            <a:r>
              <a:rPr lang="en-US" dirty="0" smtClean="0"/>
              <a:t>etect and scaffold</a:t>
            </a:r>
          </a:p>
          <a:p>
            <a:pPr lvl="1"/>
            <a:r>
              <a:rPr lang="en-US" i="1" dirty="0" smtClean="0"/>
              <a:t>Justification is sufficient but unclear in </a:t>
            </a:r>
            <a:r>
              <a:rPr lang="en-US" i="1" dirty="0" smtClean="0">
                <a:solidFill>
                  <a:srgbClr val="00B050"/>
                </a:solidFill>
              </a:rPr>
              <a:t>the </a:t>
            </a:r>
            <a:r>
              <a:rPr lang="en-US" i="1" dirty="0">
                <a:solidFill>
                  <a:srgbClr val="00B050"/>
                </a:solidFill>
              </a:rPr>
              <a:t>section </a:t>
            </a:r>
            <a:r>
              <a:rPr lang="en-US" i="1" dirty="0" smtClean="0">
                <a:solidFill>
                  <a:srgbClr val="00B050"/>
                </a:solidFill>
              </a:rPr>
              <a:t>on </a:t>
            </a:r>
            <a:r>
              <a:rPr lang="en-US" i="1" dirty="0">
                <a:solidFill>
                  <a:srgbClr val="00B050"/>
                </a:solidFill>
              </a:rPr>
              <a:t>African </a:t>
            </a:r>
            <a:r>
              <a:rPr lang="en-US" i="1" dirty="0" smtClean="0">
                <a:solidFill>
                  <a:srgbClr val="00B050"/>
                </a:solidFill>
              </a:rPr>
              <a:t>Americans.</a:t>
            </a:r>
            <a:endParaRPr lang="en-US" dirty="0"/>
          </a:p>
          <a:p>
            <a:endParaRPr lang="en-US" sz="24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70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266700"/>
            <a:ext cx="8991600" cy="1098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</a:rPr>
              <a:t>Detecting Key Properties of Text Reviews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ea typeface="ＭＳ Ｐゴシック" charset="-128"/>
              </a:rPr>
              <a:t>Computational Linguistics </a:t>
            </a:r>
            <a:r>
              <a:rPr lang="en-US" dirty="0" smtClean="0">
                <a:ea typeface="ＭＳ Ｐゴシック" charset="-128"/>
              </a:rPr>
              <a:t>to extract attributes from text, e.g.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Regular expressions (e.g.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“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the section about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”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Domain lexicons (e.g.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“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federal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”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“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American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”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Syntax (e.g. demonstrative determiners)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Overlapping lexical windows (quotation identification)</a:t>
            </a:r>
          </a:p>
          <a:p>
            <a:r>
              <a:rPr lang="en-US" i="1" dirty="0" smtClean="0">
                <a:ea typeface="ＭＳ Ｐゴシック" charset="-128"/>
              </a:rPr>
              <a:t>Machine Learning </a:t>
            </a:r>
            <a:r>
              <a:rPr lang="en-US" dirty="0" smtClean="0">
                <a:ea typeface="ＭＳ Ｐゴシック" charset="-128"/>
              </a:rPr>
              <a:t>to predict whether reviews contain properties correlating with feedback implementation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Localization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Solutions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Thesis statements</a:t>
            </a:r>
          </a:p>
        </p:txBody>
      </p:sp>
    </p:spTree>
    <p:extLst>
      <p:ext uri="{BB962C8B-B14F-4D97-AF65-F5344CB8AC3E}">
        <p14:creationId xmlns:p14="http://schemas.microsoft.com/office/powerpoint/2010/main" val="265633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decisionTre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76400"/>
            <a:ext cx="5356225" cy="4648200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66700"/>
            <a:ext cx="8686800" cy="109855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a typeface="ＭＳ Ｐゴシック" charset="-128"/>
              </a:rPr>
              <a:t>Paper Review Localization Model 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[</a:t>
            </a:r>
            <a:r>
              <a:rPr lang="en-US" dirty="0" err="1" smtClean="0">
                <a:ea typeface="ＭＳ Ｐゴシック" charset="-128"/>
              </a:rPr>
              <a:t>Xiong</a:t>
            </a:r>
            <a:r>
              <a:rPr lang="en-US" dirty="0" smtClean="0">
                <a:ea typeface="ＭＳ Ｐゴシック" charset="-128"/>
              </a:rPr>
              <a:t>, Litman &amp; </a:t>
            </a:r>
            <a:r>
              <a:rPr lang="en-US" dirty="0" err="1" smtClean="0">
                <a:ea typeface="ＭＳ Ｐゴシック" charset="-128"/>
              </a:rPr>
              <a:t>Schunn</a:t>
            </a:r>
            <a:r>
              <a:rPr lang="en-US" dirty="0" smtClean="0">
                <a:ea typeface="ＭＳ Ｐゴシック" charset="-128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347689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1914</Words>
  <Application>Microsoft Macintosh PowerPoint</Application>
  <PresentationFormat>On-screen Show (4:3)</PresentationFormat>
  <Paragraphs>493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Using Computational Linguistics to Support Students and Teachers during Peer Review of Writing</vt:lpstr>
      <vt:lpstr>Peer Review Research is a Goldmine for Computational Linguistics </vt:lpstr>
      <vt:lpstr>Outline</vt:lpstr>
      <vt:lpstr>SWoRD: A web-based peer review system [Cho &amp; Schunn, 2007]</vt:lpstr>
      <vt:lpstr>Pros and Cons of Peer Review</vt:lpstr>
      <vt:lpstr>Outline</vt:lpstr>
      <vt:lpstr>The Problem</vt:lpstr>
      <vt:lpstr>Detecting Key Properties of Text Reviews</vt:lpstr>
      <vt:lpstr>Paper Review Localization Model  [Xiong, Litman &amp; Schunn, 2010]</vt:lpstr>
      <vt:lpstr>Localization in Diagram Reviews </vt:lpstr>
      <vt:lpstr>Diagram Review Localization Model [Nguyen &amp; Litman, 2013]</vt:lpstr>
      <vt:lpstr>Learned Localization Model </vt:lpstr>
      <vt:lpstr>Localization Scaffolding</vt:lpstr>
      <vt:lpstr>A First Classroom Evaluation [Nguyen, Xiong &amp; Litman, 2014]</vt:lpstr>
      <vt:lpstr>Results: Can we Automate?</vt:lpstr>
      <vt:lpstr>Results: New Educational Technology</vt:lpstr>
      <vt:lpstr>A Deeper Look: Revision Performance</vt:lpstr>
      <vt:lpstr>A Deeper Look: Revision Performance</vt:lpstr>
      <vt:lpstr>Other Results: Non-Scaffolded Revision</vt:lpstr>
      <vt:lpstr>Outline</vt:lpstr>
      <vt:lpstr>Observation: Teachers rarely read peer reviews</vt:lpstr>
      <vt:lpstr>Solution: RevExplore</vt:lpstr>
      <vt:lpstr>RevExplore Example</vt:lpstr>
      <vt:lpstr>RevExplore Example</vt:lpstr>
      <vt:lpstr>RevExplore Example</vt:lpstr>
      <vt:lpstr>RevExplore Example</vt:lpstr>
      <vt:lpstr>RevExplore Example</vt:lpstr>
      <vt:lpstr>RevExplore Example</vt:lpstr>
      <vt:lpstr>Evaluating Topic-Word Analytics [Xiong &amp; Litman, 2013]</vt:lpstr>
      <vt:lpstr>Topic Signatures in RevExplore</vt:lpstr>
      <vt:lpstr>Comparing Student Reviewers</vt:lpstr>
      <vt:lpstr>Comparing Student Reviewers</vt:lpstr>
      <vt:lpstr>Experimental Results</vt:lpstr>
      <vt:lpstr>Outline</vt:lpstr>
      <vt:lpstr>Summary</vt:lpstr>
      <vt:lpstr>Current Directions</vt:lpstr>
      <vt:lpstr>Thank You!</vt:lpstr>
      <vt:lpstr>PowerPoint Presentation</vt:lpstr>
      <vt:lpstr>PowerPoint Presentation</vt:lpstr>
      <vt:lpstr>PowerPoint Presentation</vt:lpstr>
      <vt:lpstr>ArgumentPeer Project </vt:lpstr>
      <vt:lpstr>Current Directions: SWoRD in High School</vt:lpstr>
      <vt:lpstr>Common Themes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Accessing Peer-Review Helpfulness</dc:title>
  <dc:creator>Wenting Xiong</dc:creator>
  <cp:lastModifiedBy>Diane Litman</cp:lastModifiedBy>
  <cp:revision>576</cp:revision>
  <cp:lastPrinted>2011-02-18T16:26:56Z</cp:lastPrinted>
  <dcterms:created xsi:type="dcterms:W3CDTF">2011-02-18T16:15:27Z</dcterms:created>
  <dcterms:modified xsi:type="dcterms:W3CDTF">2014-05-08T17:22:56Z</dcterms:modified>
</cp:coreProperties>
</file>