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56" r:id="rId2"/>
    <p:sldId id="496" r:id="rId3"/>
    <p:sldId id="497" r:id="rId4"/>
    <p:sldId id="551" r:id="rId5"/>
    <p:sldId id="499" r:id="rId6"/>
    <p:sldId id="552" r:id="rId7"/>
    <p:sldId id="258" r:id="rId8"/>
    <p:sldId id="314" r:id="rId9"/>
    <p:sldId id="334" r:id="rId10"/>
    <p:sldId id="288" r:id="rId11"/>
    <p:sldId id="431" r:id="rId12"/>
    <p:sldId id="573" r:id="rId13"/>
    <p:sldId id="344" r:id="rId14"/>
    <p:sldId id="427" r:id="rId15"/>
    <p:sldId id="631" r:id="rId16"/>
    <p:sldId id="372" r:id="rId17"/>
    <p:sldId id="441" r:id="rId18"/>
    <p:sldId id="480" r:id="rId19"/>
    <p:sldId id="439" r:id="rId20"/>
    <p:sldId id="440" r:id="rId21"/>
    <p:sldId id="574" r:id="rId22"/>
    <p:sldId id="354" r:id="rId23"/>
    <p:sldId id="355" r:id="rId24"/>
    <p:sldId id="357" r:id="rId25"/>
    <p:sldId id="358" r:id="rId26"/>
    <p:sldId id="360" r:id="rId27"/>
    <p:sldId id="361" r:id="rId28"/>
    <p:sldId id="366" r:id="rId29"/>
    <p:sldId id="450" r:id="rId30"/>
    <p:sldId id="371" r:id="rId31"/>
    <p:sldId id="340" r:id="rId32"/>
    <p:sldId id="342" r:id="rId33"/>
    <p:sldId id="379" r:id="rId34"/>
    <p:sldId id="632" r:id="rId35"/>
    <p:sldId id="453" r:id="rId36"/>
    <p:sldId id="534" r:id="rId37"/>
    <p:sldId id="466" r:id="rId38"/>
    <p:sldId id="459" r:id="rId39"/>
    <p:sldId id="460" r:id="rId40"/>
    <p:sldId id="587" r:id="rId41"/>
    <p:sldId id="531" r:id="rId42"/>
    <p:sldId id="586" r:id="rId43"/>
    <p:sldId id="571" r:id="rId44"/>
    <p:sldId id="576" r:id="rId45"/>
    <p:sldId id="522" r:id="rId46"/>
    <p:sldId id="529" r:id="rId47"/>
    <p:sldId id="524" r:id="rId48"/>
    <p:sldId id="525" r:id="rId49"/>
    <p:sldId id="633" r:id="rId50"/>
    <p:sldId id="634" r:id="rId51"/>
    <p:sldId id="526" r:id="rId52"/>
    <p:sldId id="527" r:id="rId53"/>
    <p:sldId id="528" r:id="rId54"/>
    <p:sldId id="577" r:id="rId55"/>
    <p:sldId id="579" r:id="rId56"/>
    <p:sldId id="584" r:id="rId57"/>
    <p:sldId id="580" r:id="rId58"/>
    <p:sldId id="588" r:id="rId59"/>
    <p:sldId id="589" r:id="rId60"/>
    <p:sldId id="494" r:id="rId61"/>
    <p:sldId id="635" r:id="rId62"/>
    <p:sldId id="590" r:id="rId63"/>
    <p:sldId id="591" r:id="rId64"/>
    <p:sldId id="600" r:id="rId65"/>
    <p:sldId id="592" r:id="rId66"/>
    <p:sldId id="593" r:id="rId67"/>
    <p:sldId id="595" r:id="rId68"/>
    <p:sldId id="598" r:id="rId69"/>
    <p:sldId id="601" r:id="rId70"/>
    <p:sldId id="630" r:id="rId71"/>
    <p:sldId id="428" r:id="rId72"/>
    <p:sldId id="330" r:id="rId73"/>
    <p:sldId id="636" r:id="rId74"/>
    <p:sldId id="613" r:id="rId75"/>
    <p:sldId id="614" r:id="rId76"/>
    <p:sldId id="623" r:id="rId77"/>
    <p:sldId id="626"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3C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2" autoAdjust="0"/>
    <p:restoredTop sz="95530" autoAdjust="0"/>
  </p:normalViewPr>
  <p:slideViewPr>
    <p:cSldViewPr snapToGrid="0" snapToObjects="1">
      <p:cViewPr varScale="1">
        <p:scale>
          <a:sx n="108" d="100"/>
          <a:sy n="108" d="100"/>
        </p:scale>
        <p:origin x="10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6" d="100"/>
        <a:sy n="176" d="100"/>
      </p:scale>
      <p:origin x="0" y="-54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81335666375003E-2"/>
          <c:y val="4.48613919291872E-2"/>
          <c:w val="0.622980339263148"/>
          <c:h val="0.78151058680771301"/>
        </c:manualLayout>
      </c:layout>
      <c:barChart>
        <c:barDir val="col"/>
        <c:grouping val="clustered"/>
        <c:varyColors val="0"/>
        <c:ser>
          <c:idx val="0"/>
          <c:order val="0"/>
          <c:tx>
            <c:strRef>
              <c:f>Sheet1!$B$1</c:f>
              <c:strCache>
                <c:ptCount val="1"/>
                <c:pt idx="0">
                  <c:v>Baseline1</c:v>
                </c:pt>
              </c:strCache>
            </c:strRef>
          </c:tx>
          <c:invertIfNegative val="0"/>
          <c:cat>
            <c:strRef>
              <c:f>Sheet1!$A$2:$A$3</c:f>
              <c:strCache>
                <c:ptCount val="2"/>
                <c:pt idx="0">
                  <c:v>Accuracy</c:v>
                </c:pt>
                <c:pt idx="1">
                  <c:v>QW Kappa</c:v>
                </c:pt>
              </c:strCache>
            </c:strRef>
          </c:cat>
          <c:val>
            <c:numRef>
              <c:f>Sheet1!$B$2:$B$3</c:f>
              <c:numCache>
                <c:formatCode>General</c:formatCode>
                <c:ptCount val="2"/>
                <c:pt idx="0">
                  <c:v>0.52</c:v>
                </c:pt>
                <c:pt idx="1">
                  <c:v>0.53</c:v>
                </c:pt>
              </c:numCache>
            </c:numRef>
          </c:val>
        </c:ser>
        <c:ser>
          <c:idx val="1"/>
          <c:order val="1"/>
          <c:tx>
            <c:strRef>
              <c:f>Sheet1!$C$1</c:f>
              <c:strCache>
                <c:ptCount val="1"/>
                <c:pt idx="0">
                  <c:v>Baseline2</c:v>
                </c:pt>
              </c:strCache>
            </c:strRef>
          </c:tx>
          <c:invertIfNegative val="0"/>
          <c:cat>
            <c:strRef>
              <c:f>Sheet1!$A$2:$A$3</c:f>
              <c:strCache>
                <c:ptCount val="2"/>
                <c:pt idx="0">
                  <c:v>Accuracy</c:v>
                </c:pt>
                <c:pt idx="1">
                  <c:v>QW Kappa</c:v>
                </c:pt>
              </c:strCache>
            </c:strRef>
          </c:cat>
          <c:val>
            <c:numRef>
              <c:f>Sheet1!$C$2:$C$3</c:f>
              <c:numCache>
                <c:formatCode>General</c:formatCode>
                <c:ptCount val="2"/>
                <c:pt idx="0">
                  <c:v>0.45</c:v>
                </c:pt>
                <c:pt idx="1">
                  <c:v>0.47</c:v>
                </c:pt>
              </c:numCache>
            </c:numRef>
          </c:val>
        </c:ser>
        <c:ser>
          <c:idx val="2"/>
          <c:order val="2"/>
          <c:tx>
            <c:strRef>
              <c:f>Sheet1!$D$1</c:f>
              <c:strCache>
                <c:ptCount val="1"/>
                <c:pt idx="0">
                  <c:v>Our 4 Features</c:v>
                </c:pt>
              </c:strCache>
            </c:strRef>
          </c:tx>
          <c:invertIfNegative val="0"/>
          <c:cat>
            <c:strRef>
              <c:f>Sheet1!$A$2:$A$3</c:f>
              <c:strCache>
                <c:ptCount val="2"/>
                <c:pt idx="0">
                  <c:v>Accuracy</c:v>
                </c:pt>
                <c:pt idx="1">
                  <c:v>QW Kappa</c:v>
                </c:pt>
              </c:strCache>
            </c:strRef>
          </c:cat>
          <c:val>
            <c:numRef>
              <c:f>Sheet1!$D$2:$D$3</c:f>
              <c:numCache>
                <c:formatCode>General</c:formatCode>
                <c:ptCount val="2"/>
                <c:pt idx="0">
                  <c:v>0.56999999999999995</c:v>
                </c:pt>
                <c:pt idx="1">
                  <c:v>0.62</c:v>
                </c:pt>
              </c:numCache>
            </c:numRef>
          </c:val>
        </c:ser>
        <c:dLbls>
          <c:showLegendKey val="0"/>
          <c:showVal val="0"/>
          <c:showCatName val="0"/>
          <c:showSerName val="0"/>
          <c:showPercent val="0"/>
          <c:showBubbleSize val="0"/>
        </c:dLbls>
        <c:gapWidth val="150"/>
        <c:axId val="259972296"/>
        <c:axId val="259972688"/>
      </c:barChart>
      <c:catAx>
        <c:axId val="259972296"/>
        <c:scaling>
          <c:orientation val="minMax"/>
        </c:scaling>
        <c:delete val="0"/>
        <c:axPos val="b"/>
        <c:numFmt formatCode="General" sourceLinked="1"/>
        <c:majorTickMark val="out"/>
        <c:minorTickMark val="none"/>
        <c:tickLblPos val="nextTo"/>
        <c:crossAx val="259972688"/>
        <c:crosses val="autoZero"/>
        <c:auto val="1"/>
        <c:lblAlgn val="ctr"/>
        <c:lblOffset val="100"/>
        <c:noMultiLvlLbl val="0"/>
      </c:catAx>
      <c:valAx>
        <c:axId val="259972688"/>
        <c:scaling>
          <c:orientation val="minMax"/>
        </c:scaling>
        <c:delete val="0"/>
        <c:axPos val="l"/>
        <c:majorGridlines/>
        <c:numFmt formatCode="General" sourceLinked="1"/>
        <c:majorTickMark val="out"/>
        <c:minorTickMark val="none"/>
        <c:tickLblPos val="nextTo"/>
        <c:crossAx val="259972296"/>
        <c:crosses val="autoZero"/>
        <c:crossBetween val="between"/>
      </c:valAx>
      <c:spPr>
        <a:noFill/>
        <a:ln w="25400">
          <a:noFill/>
        </a:ln>
      </c:spPr>
    </c:plotArea>
    <c:legend>
      <c:legendPos val="r"/>
      <c:layout>
        <c:manualLayout>
          <c:xMode val="edge"/>
          <c:yMode val="edge"/>
          <c:x val="0.70322093418878195"/>
          <c:y val="0.31863826549178598"/>
          <c:w val="0.28751980655195902"/>
          <c:h val="0.421650154895212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26E34-E7C8-4BC5-83E4-0C08808D0D2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E967E14-1598-4B9C-88AA-095D11F6B1C1}">
      <dgm:prSet phldrT="[Text]" custT="1"/>
      <dgm:spPr/>
      <dgm:t>
        <a:bodyPr/>
        <a:lstStyle/>
        <a:p>
          <a:r>
            <a:rPr lang="en-US" sz="3200" dirty="0" smtClean="0"/>
            <a:t>Learning and Teaching</a:t>
          </a:r>
        </a:p>
      </dgm:t>
    </dgm:pt>
    <dgm:pt modelId="{070FC663-9149-4E7A-97F4-72B1B134E9EB}" type="parTrans" cxnId="{842D6D87-B7DB-43B4-B8F6-0502D13DAE65}">
      <dgm:prSet/>
      <dgm:spPr/>
      <dgm:t>
        <a:bodyPr/>
        <a:lstStyle/>
        <a:p>
          <a:endParaRPr lang="en-US"/>
        </a:p>
      </dgm:t>
    </dgm:pt>
    <dgm:pt modelId="{608E67A8-EFD9-4814-B161-C4FF6107C8E9}" type="sibTrans" cxnId="{842D6D87-B7DB-43B4-B8F6-0502D13DAE65}">
      <dgm:prSet/>
      <dgm:spPr/>
      <dgm:t>
        <a:bodyPr/>
        <a:lstStyle/>
        <a:p>
          <a:endParaRPr lang="en-US"/>
        </a:p>
      </dgm:t>
    </dgm:pt>
    <dgm:pt modelId="{8B984079-0872-4649-B8C4-225C6D4D2AB5}">
      <dgm:prSet phldrT="[Text]" custT="1"/>
      <dgm:spPr/>
      <dgm:t>
        <a:bodyPr/>
        <a:lstStyle/>
        <a:p>
          <a:r>
            <a:rPr lang="en-US" sz="3200" dirty="0" smtClean="0"/>
            <a:t>Higher Level Learning Processes</a:t>
          </a:r>
          <a:endParaRPr lang="en-US" sz="3200" dirty="0"/>
        </a:p>
      </dgm:t>
    </dgm:pt>
    <dgm:pt modelId="{A8E8BAD5-291A-41A9-B62E-0E9E759AADA5}" type="parTrans" cxnId="{4916193C-1061-4FB8-A986-59DA4EC66CD4}">
      <dgm:prSet/>
      <dgm:spPr/>
      <dgm:t>
        <a:bodyPr/>
        <a:lstStyle/>
        <a:p>
          <a:endParaRPr lang="en-US"/>
        </a:p>
      </dgm:t>
    </dgm:pt>
    <dgm:pt modelId="{7645983C-F5BD-496C-BED5-7DD7A482B586}" type="sibTrans" cxnId="{4916193C-1061-4FB8-A986-59DA4EC66CD4}">
      <dgm:prSet/>
      <dgm:spPr/>
      <dgm:t>
        <a:bodyPr/>
        <a:lstStyle/>
        <a:p>
          <a:endParaRPr lang="en-US"/>
        </a:p>
      </dgm:t>
    </dgm:pt>
    <dgm:pt modelId="{3103FAD5-8BA6-44E0-971A-71A1A9E15382}">
      <dgm:prSet phldrT="[Text]" custT="1"/>
      <dgm:spPr/>
      <dgm:t>
        <a:bodyPr/>
        <a:lstStyle/>
        <a:p>
          <a:r>
            <a:rPr lang="en-US" sz="3200" dirty="0" smtClean="0"/>
            <a:t>NLP-Based Educational Technology</a:t>
          </a:r>
          <a:endParaRPr lang="en-US" sz="3200" dirty="0"/>
        </a:p>
      </dgm:t>
    </dgm:pt>
    <dgm:pt modelId="{50EE5127-6A61-472D-A81B-3FF8FD6689D8}" type="parTrans" cxnId="{34805294-22F5-4244-AC3A-8FCCF0591E93}">
      <dgm:prSet/>
      <dgm:spPr/>
      <dgm:t>
        <a:bodyPr/>
        <a:lstStyle/>
        <a:p>
          <a:endParaRPr lang="en-US"/>
        </a:p>
      </dgm:t>
    </dgm:pt>
    <dgm:pt modelId="{CEDF1CA6-E2C6-4A6F-A688-B6E430FFD5E5}" type="sibTrans" cxnId="{34805294-22F5-4244-AC3A-8FCCF0591E93}">
      <dgm:prSet/>
      <dgm:spPr/>
      <dgm:t>
        <a:bodyPr/>
        <a:lstStyle/>
        <a:p>
          <a:endParaRPr lang="en-US"/>
        </a:p>
      </dgm:t>
    </dgm:pt>
    <dgm:pt modelId="{7D218C7E-3CC2-43B7-A087-D46E1085748B}" type="pres">
      <dgm:prSet presAssocID="{52D26E34-E7C8-4BC5-83E4-0C08808D0D24}" presName="cycle" presStyleCnt="0">
        <dgm:presLayoutVars>
          <dgm:dir/>
          <dgm:resizeHandles val="exact"/>
        </dgm:presLayoutVars>
      </dgm:prSet>
      <dgm:spPr/>
      <dgm:t>
        <a:bodyPr/>
        <a:lstStyle/>
        <a:p>
          <a:endParaRPr lang="en-US"/>
        </a:p>
      </dgm:t>
    </dgm:pt>
    <dgm:pt modelId="{927EFB71-AF97-4E69-A6F9-31D04763B2F5}" type="pres">
      <dgm:prSet presAssocID="{5E967E14-1598-4B9C-88AA-095D11F6B1C1}" presName="dummy" presStyleCnt="0"/>
      <dgm:spPr/>
    </dgm:pt>
    <dgm:pt modelId="{DD19B384-7C5D-434C-A852-C970471905FA}" type="pres">
      <dgm:prSet presAssocID="{5E967E14-1598-4B9C-88AA-095D11F6B1C1}" presName="node" presStyleLbl="revTx" presStyleIdx="0" presStyleCnt="3">
        <dgm:presLayoutVars>
          <dgm:bulletEnabled val="1"/>
        </dgm:presLayoutVars>
      </dgm:prSet>
      <dgm:spPr/>
      <dgm:t>
        <a:bodyPr/>
        <a:lstStyle/>
        <a:p>
          <a:endParaRPr lang="en-US"/>
        </a:p>
      </dgm:t>
    </dgm:pt>
    <dgm:pt modelId="{A23D4B4F-E72F-49FC-ABD6-D6D157A5B847}" type="pres">
      <dgm:prSet presAssocID="{608E67A8-EFD9-4814-B161-C4FF6107C8E9}" presName="sibTrans" presStyleLbl="node1" presStyleIdx="0" presStyleCnt="3" custScaleX="104844"/>
      <dgm:spPr/>
      <dgm:t>
        <a:bodyPr/>
        <a:lstStyle/>
        <a:p>
          <a:endParaRPr lang="en-US"/>
        </a:p>
      </dgm:t>
    </dgm:pt>
    <dgm:pt modelId="{29739474-DBAC-4BD9-83AA-EA3D819208DF}" type="pres">
      <dgm:prSet presAssocID="{8B984079-0872-4649-B8C4-225C6D4D2AB5}" presName="dummy" presStyleCnt="0"/>
      <dgm:spPr/>
    </dgm:pt>
    <dgm:pt modelId="{8C3103E3-63B8-4C05-96AF-DD41AA18477E}" type="pres">
      <dgm:prSet presAssocID="{8B984079-0872-4649-B8C4-225C6D4D2AB5}" presName="node" presStyleLbl="revTx" presStyleIdx="1" presStyleCnt="3" custScaleX="119454" custRadScaleRad="118656" custRadScaleInc="-1842">
        <dgm:presLayoutVars>
          <dgm:bulletEnabled val="1"/>
        </dgm:presLayoutVars>
      </dgm:prSet>
      <dgm:spPr/>
      <dgm:t>
        <a:bodyPr/>
        <a:lstStyle/>
        <a:p>
          <a:endParaRPr lang="en-US"/>
        </a:p>
      </dgm:t>
    </dgm:pt>
    <dgm:pt modelId="{C1FE4F7B-DDE8-4FE2-B64F-BC8E64A3B2F1}" type="pres">
      <dgm:prSet presAssocID="{7645983C-F5BD-496C-BED5-7DD7A482B586}" presName="sibTrans" presStyleLbl="node1" presStyleIdx="1" presStyleCnt="3" custScaleX="104844"/>
      <dgm:spPr/>
      <dgm:t>
        <a:bodyPr/>
        <a:lstStyle/>
        <a:p>
          <a:endParaRPr lang="en-US"/>
        </a:p>
      </dgm:t>
    </dgm:pt>
    <dgm:pt modelId="{5165E6EC-34C3-46C4-8E43-DF5E1D3D01BF}" type="pres">
      <dgm:prSet presAssocID="{3103FAD5-8BA6-44E0-971A-71A1A9E15382}" presName="dummy" presStyleCnt="0"/>
      <dgm:spPr/>
    </dgm:pt>
    <dgm:pt modelId="{E1AF9A7E-610F-4614-A67B-5DA2417DAAEB}" type="pres">
      <dgm:prSet presAssocID="{3103FAD5-8BA6-44E0-971A-71A1A9E15382}" presName="node" presStyleLbl="revTx" presStyleIdx="2" presStyleCnt="3">
        <dgm:presLayoutVars>
          <dgm:bulletEnabled val="1"/>
        </dgm:presLayoutVars>
      </dgm:prSet>
      <dgm:spPr/>
      <dgm:t>
        <a:bodyPr/>
        <a:lstStyle/>
        <a:p>
          <a:endParaRPr lang="en-US"/>
        </a:p>
      </dgm:t>
    </dgm:pt>
    <dgm:pt modelId="{38863F51-0EFB-45EC-BE67-3CF78E8E6D97}" type="pres">
      <dgm:prSet presAssocID="{CEDF1CA6-E2C6-4A6F-A688-B6E430FFD5E5}" presName="sibTrans" presStyleLbl="node1" presStyleIdx="2" presStyleCnt="3" custScaleX="143259" custLinFactNeighborX="0" custLinFactNeighborY="431"/>
      <dgm:spPr/>
      <dgm:t>
        <a:bodyPr/>
        <a:lstStyle/>
        <a:p>
          <a:endParaRPr lang="en-US"/>
        </a:p>
      </dgm:t>
    </dgm:pt>
  </dgm:ptLst>
  <dgm:cxnLst>
    <dgm:cxn modelId="{ED094037-F484-4F5A-9C32-CAB1489CB9AF}" type="presOf" srcId="{5E967E14-1598-4B9C-88AA-095D11F6B1C1}" destId="{DD19B384-7C5D-434C-A852-C970471905FA}" srcOrd="0" destOrd="0" presId="urn:microsoft.com/office/officeart/2005/8/layout/cycle1"/>
    <dgm:cxn modelId="{AD120CE1-AAF1-44F1-8ADE-55FBBFEE1D5B}" type="presOf" srcId="{608E67A8-EFD9-4814-B161-C4FF6107C8E9}" destId="{A23D4B4F-E72F-49FC-ABD6-D6D157A5B847}" srcOrd="0" destOrd="0" presId="urn:microsoft.com/office/officeart/2005/8/layout/cycle1"/>
    <dgm:cxn modelId="{1A173945-A305-43B4-A15F-449EEE442B8C}" type="presOf" srcId="{8B984079-0872-4649-B8C4-225C6D4D2AB5}" destId="{8C3103E3-63B8-4C05-96AF-DD41AA18477E}" srcOrd="0" destOrd="0" presId="urn:microsoft.com/office/officeart/2005/8/layout/cycle1"/>
    <dgm:cxn modelId="{C6305980-8519-405C-BC12-F1656298E186}" type="presOf" srcId="{CEDF1CA6-E2C6-4A6F-A688-B6E430FFD5E5}" destId="{38863F51-0EFB-45EC-BE67-3CF78E8E6D97}" srcOrd="0" destOrd="0" presId="urn:microsoft.com/office/officeart/2005/8/layout/cycle1"/>
    <dgm:cxn modelId="{4916193C-1061-4FB8-A986-59DA4EC66CD4}" srcId="{52D26E34-E7C8-4BC5-83E4-0C08808D0D24}" destId="{8B984079-0872-4649-B8C4-225C6D4D2AB5}" srcOrd="1" destOrd="0" parTransId="{A8E8BAD5-291A-41A9-B62E-0E9E759AADA5}" sibTransId="{7645983C-F5BD-496C-BED5-7DD7A482B586}"/>
    <dgm:cxn modelId="{59E191DA-E883-4DA1-BCC5-970556298314}" type="presOf" srcId="{3103FAD5-8BA6-44E0-971A-71A1A9E15382}" destId="{E1AF9A7E-610F-4614-A67B-5DA2417DAAEB}" srcOrd="0" destOrd="0" presId="urn:microsoft.com/office/officeart/2005/8/layout/cycle1"/>
    <dgm:cxn modelId="{842D6D87-B7DB-43B4-B8F6-0502D13DAE65}" srcId="{52D26E34-E7C8-4BC5-83E4-0C08808D0D24}" destId="{5E967E14-1598-4B9C-88AA-095D11F6B1C1}" srcOrd="0" destOrd="0" parTransId="{070FC663-9149-4E7A-97F4-72B1B134E9EB}" sibTransId="{608E67A8-EFD9-4814-B161-C4FF6107C8E9}"/>
    <dgm:cxn modelId="{87AC2E58-EE28-4B48-996B-298B6E70C146}" type="presOf" srcId="{7645983C-F5BD-496C-BED5-7DD7A482B586}" destId="{C1FE4F7B-DDE8-4FE2-B64F-BC8E64A3B2F1}" srcOrd="0" destOrd="0" presId="urn:microsoft.com/office/officeart/2005/8/layout/cycle1"/>
    <dgm:cxn modelId="{FF6827BE-B2F5-4D3D-87A5-5F0F84E7DDE2}" type="presOf" srcId="{52D26E34-E7C8-4BC5-83E4-0C08808D0D24}" destId="{7D218C7E-3CC2-43B7-A087-D46E1085748B}" srcOrd="0" destOrd="0" presId="urn:microsoft.com/office/officeart/2005/8/layout/cycle1"/>
    <dgm:cxn modelId="{34805294-22F5-4244-AC3A-8FCCF0591E93}" srcId="{52D26E34-E7C8-4BC5-83E4-0C08808D0D24}" destId="{3103FAD5-8BA6-44E0-971A-71A1A9E15382}" srcOrd="2" destOrd="0" parTransId="{50EE5127-6A61-472D-A81B-3FF8FD6689D8}" sibTransId="{CEDF1CA6-E2C6-4A6F-A688-B6E430FFD5E5}"/>
    <dgm:cxn modelId="{AE126C46-F279-4D70-9CEB-2746A600A876}" type="presParOf" srcId="{7D218C7E-3CC2-43B7-A087-D46E1085748B}" destId="{927EFB71-AF97-4E69-A6F9-31D04763B2F5}" srcOrd="0" destOrd="0" presId="urn:microsoft.com/office/officeart/2005/8/layout/cycle1"/>
    <dgm:cxn modelId="{1F4A08A6-C689-4129-A318-B6D87E5FAFEA}" type="presParOf" srcId="{7D218C7E-3CC2-43B7-A087-D46E1085748B}" destId="{DD19B384-7C5D-434C-A852-C970471905FA}" srcOrd="1" destOrd="0" presId="urn:microsoft.com/office/officeart/2005/8/layout/cycle1"/>
    <dgm:cxn modelId="{0EFFC4F7-E4E4-41AD-9A14-818A3FB4868C}" type="presParOf" srcId="{7D218C7E-3CC2-43B7-A087-D46E1085748B}" destId="{A23D4B4F-E72F-49FC-ABD6-D6D157A5B847}" srcOrd="2" destOrd="0" presId="urn:microsoft.com/office/officeart/2005/8/layout/cycle1"/>
    <dgm:cxn modelId="{26539E82-65E6-45B7-BBD0-328FD77F9983}" type="presParOf" srcId="{7D218C7E-3CC2-43B7-A087-D46E1085748B}" destId="{29739474-DBAC-4BD9-83AA-EA3D819208DF}" srcOrd="3" destOrd="0" presId="urn:microsoft.com/office/officeart/2005/8/layout/cycle1"/>
    <dgm:cxn modelId="{2938F580-59A4-4525-8BD3-5FE068CA178D}" type="presParOf" srcId="{7D218C7E-3CC2-43B7-A087-D46E1085748B}" destId="{8C3103E3-63B8-4C05-96AF-DD41AA18477E}" srcOrd="4" destOrd="0" presId="urn:microsoft.com/office/officeart/2005/8/layout/cycle1"/>
    <dgm:cxn modelId="{D5A5A8FB-E0C9-4C46-B58B-EF836C9055AD}" type="presParOf" srcId="{7D218C7E-3CC2-43B7-A087-D46E1085748B}" destId="{C1FE4F7B-DDE8-4FE2-B64F-BC8E64A3B2F1}" srcOrd="5" destOrd="0" presId="urn:microsoft.com/office/officeart/2005/8/layout/cycle1"/>
    <dgm:cxn modelId="{4A39CCF0-C4A5-48C1-BBFF-ECC29A01164A}" type="presParOf" srcId="{7D218C7E-3CC2-43B7-A087-D46E1085748B}" destId="{5165E6EC-34C3-46C4-8E43-DF5E1D3D01BF}" srcOrd="6" destOrd="0" presId="urn:microsoft.com/office/officeart/2005/8/layout/cycle1"/>
    <dgm:cxn modelId="{624E59F8-1432-46B3-9900-365E2629864C}" type="presParOf" srcId="{7D218C7E-3CC2-43B7-A087-D46E1085748B}" destId="{E1AF9A7E-610F-4614-A67B-5DA2417DAAEB}" srcOrd="7" destOrd="0" presId="urn:microsoft.com/office/officeart/2005/8/layout/cycle1"/>
    <dgm:cxn modelId="{4E9208AB-A8E1-45A5-879D-3740EEF88072}" type="presParOf" srcId="{7D218C7E-3CC2-43B7-A087-D46E1085748B}" destId="{38863F51-0EFB-45EC-BE67-3CF78E8E6D9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9B384-7C5D-434C-A852-C970471905FA}">
      <dsp:nvSpPr>
        <dsp:cNvPr id="0" name=""/>
        <dsp:cNvSpPr/>
      </dsp:nvSpPr>
      <dsp:spPr>
        <a:xfrm>
          <a:off x="527279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Learning and Teaching</a:t>
          </a:r>
        </a:p>
      </dsp:txBody>
      <dsp:txXfrm>
        <a:off x="5272793" y="404119"/>
        <a:ext cx="2058292" cy="2058292"/>
      </dsp:txXfrm>
    </dsp:sp>
    <dsp:sp modelId="{A23D4B4F-E72F-49FC-ABD6-D6D157A5B847}">
      <dsp:nvSpPr>
        <dsp:cNvPr id="0" name=""/>
        <dsp:cNvSpPr/>
      </dsp:nvSpPr>
      <dsp:spPr>
        <a:xfrm>
          <a:off x="2021752" y="2897"/>
          <a:ext cx="5100402" cy="4864754"/>
        </a:xfrm>
        <a:prstGeom prst="circularArrow">
          <a:avLst>
            <a:gd name="adj1" fmla="val 8251"/>
            <a:gd name="adj2" fmla="val 576292"/>
            <a:gd name="adj3" fmla="val 2477557"/>
            <a:gd name="adj4" fmla="val 4670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103E3-63B8-4C05-96AF-DD41AA18477E}">
      <dsp:nvSpPr>
        <dsp:cNvPr id="0" name=""/>
        <dsp:cNvSpPr/>
      </dsp:nvSpPr>
      <dsp:spPr>
        <a:xfrm>
          <a:off x="3373122" y="3402707"/>
          <a:ext cx="2458713"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Higher Level Learning Processes</a:t>
          </a:r>
          <a:endParaRPr lang="en-US" sz="3200" kern="1200" dirty="0"/>
        </a:p>
      </dsp:txBody>
      <dsp:txXfrm>
        <a:off x="3373122" y="3402707"/>
        <a:ext cx="2458713" cy="2058292"/>
      </dsp:txXfrm>
    </dsp:sp>
    <dsp:sp modelId="{C1FE4F7B-DDE8-4FE2-B64F-BC8E64A3B2F1}">
      <dsp:nvSpPr>
        <dsp:cNvPr id="0" name=""/>
        <dsp:cNvSpPr/>
      </dsp:nvSpPr>
      <dsp:spPr>
        <a:xfrm>
          <a:off x="2021843" y="2798"/>
          <a:ext cx="5100402" cy="4864754"/>
        </a:xfrm>
        <a:prstGeom prst="circularArrow">
          <a:avLst>
            <a:gd name="adj1" fmla="val 8251"/>
            <a:gd name="adj2" fmla="val 576292"/>
            <a:gd name="adj3" fmla="val 10176832"/>
            <a:gd name="adj4" fmla="val 7613022"/>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F9A7E-610F-4614-A67B-5DA2417DAAEB}">
      <dsp:nvSpPr>
        <dsp:cNvPr id="0" name=""/>
        <dsp:cNvSpPr/>
      </dsp:nvSpPr>
      <dsp:spPr>
        <a:xfrm>
          <a:off x="181291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NLP-Based Educational Technology</a:t>
          </a:r>
          <a:endParaRPr lang="en-US" sz="3200" kern="1200" dirty="0"/>
        </a:p>
      </dsp:txBody>
      <dsp:txXfrm>
        <a:off x="1812913" y="404119"/>
        <a:ext cx="2058292" cy="2058292"/>
      </dsp:txXfrm>
    </dsp:sp>
    <dsp:sp modelId="{38863F51-0EFB-45EC-BE67-3CF78E8E6D97}">
      <dsp:nvSpPr>
        <dsp:cNvPr id="0" name=""/>
        <dsp:cNvSpPr/>
      </dsp:nvSpPr>
      <dsp:spPr>
        <a:xfrm>
          <a:off x="1087400" y="20637"/>
          <a:ext cx="6969198" cy="4864754"/>
        </a:xfrm>
        <a:prstGeom prst="circularArrow">
          <a:avLst>
            <a:gd name="adj1" fmla="val 8251"/>
            <a:gd name="adj2" fmla="val 576292"/>
            <a:gd name="adj3" fmla="val 16855972"/>
            <a:gd name="adj4" fmla="val 1496773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JHU16</a:t>
            </a:r>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a:t>
            </a:fld>
            <a:endParaRPr lang="en-US"/>
          </a:p>
        </p:txBody>
      </p:sp>
    </p:spTree>
    <p:extLst>
      <p:ext uri="{BB962C8B-B14F-4D97-AF65-F5344CB8AC3E}">
        <p14:creationId xmlns:p14="http://schemas.microsoft.com/office/powerpoint/2010/main" val="47003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26</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27</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28</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shorter</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30</a:t>
            </a:fld>
            <a:endParaRPr lang="en-US" dirty="0"/>
          </a:p>
        </p:txBody>
      </p:sp>
    </p:spTree>
    <p:extLst>
      <p:ext uri="{BB962C8B-B14F-4D97-AF65-F5344CB8AC3E}">
        <p14:creationId xmlns:p14="http://schemas.microsoft.com/office/powerpoint/2010/main" val="3073485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31</a:t>
            </a:fld>
            <a:endParaRPr lang="en-US" dirty="0"/>
          </a:p>
        </p:txBody>
      </p:sp>
    </p:spTree>
    <p:extLst>
      <p:ext uri="{BB962C8B-B14F-4D97-AF65-F5344CB8AC3E}">
        <p14:creationId xmlns:p14="http://schemas.microsoft.com/office/powerpoint/2010/main" val="55895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32</a:t>
            </a:fld>
            <a:endParaRPr lang="en-US" dirty="0"/>
          </a:p>
        </p:txBody>
      </p:sp>
    </p:spTree>
    <p:extLst>
      <p:ext uri="{BB962C8B-B14F-4D97-AF65-F5344CB8AC3E}">
        <p14:creationId xmlns:p14="http://schemas.microsoft.com/office/powerpoint/2010/main" val="1880377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64</a:t>
            </a:fld>
            <a:endParaRPr lang="en-US"/>
          </a:p>
        </p:txBody>
      </p:sp>
    </p:spTree>
    <p:extLst>
      <p:ext uri="{BB962C8B-B14F-4D97-AF65-F5344CB8AC3E}">
        <p14:creationId xmlns:p14="http://schemas.microsoft.com/office/powerpoint/2010/main" val="3296076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67</a:t>
            </a:fld>
            <a:endParaRPr lang="en-US"/>
          </a:p>
        </p:txBody>
      </p:sp>
    </p:spTree>
    <p:extLst>
      <p:ext uri="{BB962C8B-B14F-4D97-AF65-F5344CB8AC3E}">
        <p14:creationId xmlns:p14="http://schemas.microsoft.com/office/powerpoint/2010/main" val="3416718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70</a:t>
            </a:fld>
            <a:endParaRPr lang="en-US"/>
          </a:p>
        </p:txBody>
      </p:sp>
    </p:spTree>
    <p:extLst>
      <p:ext uri="{BB962C8B-B14F-4D97-AF65-F5344CB8AC3E}">
        <p14:creationId xmlns:p14="http://schemas.microsoft.com/office/powerpoint/2010/main" val="401920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6</a:t>
            </a:fld>
            <a:endParaRPr lang="en-US"/>
          </a:p>
        </p:txBody>
      </p:sp>
    </p:spTree>
    <p:extLst>
      <p:ext uri="{BB962C8B-B14F-4D97-AF65-F5344CB8AC3E}">
        <p14:creationId xmlns:p14="http://schemas.microsoft.com/office/powerpoint/2010/main" val="234169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10</a:t>
            </a:fld>
            <a:endParaRPr lang="en-US"/>
          </a:p>
        </p:txBody>
      </p:sp>
    </p:spTree>
    <p:extLst>
      <p:ext uri="{BB962C8B-B14F-4D97-AF65-F5344CB8AC3E}">
        <p14:creationId xmlns:p14="http://schemas.microsoft.com/office/powerpoint/2010/main" val="359128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16</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53142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22</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23</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24</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25</a:t>
            </a:fld>
            <a:endParaRPr lang="en-US" dirty="0"/>
          </a:p>
        </p:txBody>
      </p:sp>
    </p:spTree>
    <p:extLst>
      <p:ext uri="{BB962C8B-B14F-4D97-AF65-F5344CB8AC3E}">
        <p14:creationId xmlns:p14="http://schemas.microsoft.com/office/powerpoint/2010/main" val="313857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essayforum.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3" Type="http://schemas.openxmlformats.org/officeDocument/2006/relationships/hyperlink" Target="https://github.com/edx/eas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365" y="28195"/>
            <a:ext cx="7772400" cy="1470025"/>
          </a:xfrm>
        </p:spPr>
        <p:txBody>
          <a:bodyPr>
            <a:normAutofit/>
          </a:bodyPr>
          <a:lstStyle/>
          <a:p>
            <a:r>
              <a:rPr lang="en-US" dirty="0" smtClean="0"/>
              <a:t>Argument Mining from Text and its Application in Education</a:t>
            </a:r>
            <a:endParaRPr lang="en-US" dirty="0"/>
          </a:p>
        </p:txBody>
      </p:sp>
      <p:sp>
        <p:nvSpPr>
          <p:cNvPr id="3" name="Subtitle 2"/>
          <p:cNvSpPr>
            <a:spLocks noGrp="1"/>
          </p:cNvSpPr>
          <p:nvPr>
            <p:ph type="subTitle" idx="1"/>
          </p:nvPr>
        </p:nvSpPr>
        <p:spPr>
          <a:xfrm>
            <a:off x="147415" y="1702344"/>
            <a:ext cx="8810898" cy="4024469"/>
          </a:xfrm>
        </p:spPr>
        <p:txBody>
          <a:bodyPr>
            <a:normAutofit fontScale="85000" lnSpcReduction="10000"/>
          </a:bodyPr>
          <a:lstStyle/>
          <a:p>
            <a:r>
              <a:rPr lang="en-US" sz="4500" i="1" dirty="0" smtClean="0">
                <a:solidFill>
                  <a:schemeClr val="tx1"/>
                </a:solidFill>
              </a:rPr>
              <a:t>Diane Litman</a:t>
            </a:r>
          </a:p>
          <a:p>
            <a:endParaRPr lang="en-US" dirty="0" smtClean="0">
              <a:solidFill>
                <a:schemeClr val="tx1"/>
              </a:solidFill>
            </a:endParaRPr>
          </a:p>
          <a:p>
            <a:r>
              <a:rPr lang="en-US" dirty="0">
                <a:solidFill>
                  <a:schemeClr val="tx1"/>
                </a:solidFill>
              </a:rPr>
              <a:t>Professor, Computer Science </a:t>
            </a:r>
            <a:r>
              <a:rPr lang="en-US" dirty="0" smtClean="0">
                <a:solidFill>
                  <a:schemeClr val="tx1"/>
                </a:solidFill>
              </a:rPr>
              <a:t>Department</a:t>
            </a:r>
          </a:p>
          <a:p>
            <a:r>
              <a:rPr lang="en-US" dirty="0" smtClean="0">
                <a:solidFill>
                  <a:schemeClr val="tx1"/>
                </a:solidFill>
              </a:rPr>
              <a:t>Director</a:t>
            </a:r>
            <a:r>
              <a:rPr lang="en-US" dirty="0">
                <a:solidFill>
                  <a:schemeClr val="tx1"/>
                </a:solidFill>
              </a:rPr>
              <a:t>, Intelligent Systems </a:t>
            </a:r>
            <a:r>
              <a:rPr lang="en-US" dirty="0" smtClean="0">
                <a:solidFill>
                  <a:schemeClr val="tx1"/>
                </a:solidFill>
              </a:rPr>
              <a:t>Program </a:t>
            </a:r>
            <a:endParaRPr lang="en-US" dirty="0">
              <a:solidFill>
                <a:schemeClr val="tx1"/>
              </a:solidFill>
            </a:endParaRPr>
          </a:p>
          <a:p>
            <a:r>
              <a:rPr lang="en-US" dirty="0">
                <a:solidFill>
                  <a:schemeClr val="tx1"/>
                </a:solidFill>
              </a:rPr>
              <a:t>Senior Scientist, Learning Research &amp; Development Center </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smtClean="0">
              <a:solidFill>
                <a:schemeClr val="tx1"/>
              </a:solidFill>
            </a:endParaRPr>
          </a:p>
        </p:txBody>
      </p:sp>
      <p:pic>
        <p:nvPicPr>
          <p:cNvPr id="4" name="Picture 13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489165" y="5451615"/>
            <a:ext cx="914400" cy="914400"/>
          </a:xfrm>
          <a:prstGeom prst="rect">
            <a:avLst/>
          </a:prstGeom>
          <a:noFill/>
          <a:ln w="9525">
            <a:noFill/>
            <a:miter lim="800000"/>
            <a:headEnd/>
            <a:tailEnd/>
          </a:ln>
          <a:effectLst/>
        </p:spPr>
      </p:pic>
      <p:pic>
        <p:nvPicPr>
          <p:cNvPr id="5" name="Picture 4" descr="LRDC-Stacked-2color.jpg"/>
          <p:cNvPicPr>
            <a:picLocks noChangeAspect="1"/>
          </p:cNvPicPr>
          <p:nvPr/>
        </p:nvPicPr>
        <p:blipFill>
          <a:blip r:embed="rId4">
            <a:clrChange>
              <a:clrFrom>
                <a:srgbClr val="FFFFFF"/>
              </a:clrFrom>
              <a:clrTo>
                <a:srgbClr val="FFFFFF">
                  <a:alpha val="0"/>
                </a:srgbClr>
              </a:clrTo>
            </a:clrChange>
          </a:blip>
          <a:stretch>
            <a:fillRect/>
          </a:stretch>
        </p:blipFill>
        <p:spPr>
          <a:xfrm>
            <a:off x="4168623" y="5562599"/>
            <a:ext cx="1041883" cy="803415"/>
          </a:xfrm>
          <a:prstGeom prst="rect">
            <a:avLst/>
          </a:prstGeom>
        </p:spPr>
      </p:pic>
      <p:pic>
        <p:nvPicPr>
          <p:cNvPr id="6" name="Picture 5"/>
          <p:cNvPicPr>
            <a:picLocks noChangeAspect="1"/>
          </p:cNvPicPr>
          <p:nvPr/>
        </p:nvPicPr>
        <p:blipFill>
          <a:blip r:embed="rId5"/>
          <a:stretch>
            <a:fillRect/>
          </a:stretch>
        </p:blipFill>
        <p:spPr>
          <a:xfrm>
            <a:off x="6975564" y="5451615"/>
            <a:ext cx="914400" cy="914400"/>
          </a:xfrm>
          <a:prstGeom prst="rect">
            <a:avLst/>
          </a:prstGeom>
        </p:spPr>
      </p:pic>
    </p:spTree>
    <p:extLst>
      <p:ext uri="{BB962C8B-B14F-4D97-AF65-F5344CB8AC3E}">
        <p14:creationId xmlns:p14="http://schemas.microsoft.com/office/powerpoint/2010/main" val="348715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pPr marL="0" indent="0">
              <a:buNone/>
            </a:pPr>
            <a:endParaRPr lang="en-US" sz="2000" dirty="0" smtClean="0"/>
          </a:p>
          <a:p>
            <a:r>
              <a:rPr lang="en-US" sz="2800" dirty="0" smtClean="0"/>
              <a:t>“… exploits </a:t>
            </a:r>
            <a:r>
              <a:rPr lang="en-US" sz="2800" dirty="0"/>
              <a:t>the techniques and methods of </a:t>
            </a:r>
            <a:r>
              <a:rPr lang="en-US" sz="2800" dirty="0">
                <a:solidFill>
                  <a:srgbClr val="FF6600"/>
                </a:solidFill>
              </a:rPr>
              <a:t>natural language </a:t>
            </a:r>
            <a:r>
              <a:rPr lang="en-US" sz="2800" dirty="0" smtClean="0">
                <a:solidFill>
                  <a:srgbClr val="FF6600"/>
                </a:solidFill>
              </a:rPr>
              <a:t>processing</a:t>
            </a:r>
            <a:r>
              <a:rPr lang="en-US" sz="2800" dirty="0" smtClean="0"/>
              <a:t> … for </a:t>
            </a:r>
            <a:r>
              <a:rPr lang="en-US" sz="2800" dirty="0">
                <a:solidFill>
                  <a:srgbClr val="FF6600"/>
                </a:solidFill>
              </a:rPr>
              <a:t>semi-automatic and automatic </a:t>
            </a:r>
            <a:r>
              <a:rPr lang="en-US" sz="2800" dirty="0"/>
              <a:t>recognition and extraction of </a:t>
            </a:r>
            <a:r>
              <a:rPr lang="en-US" sz="2800" dirty="0">
                <a:solidFill>
                  <a:srgbClr val="FF6600"/>
                </a:solidFill>
              </a:rPr>
              <a:t>structured argument data from unstructured </a:t>
            </a:r>
            <a:r>
              <a:rPr lang="en-US" sz="2800" dirty="0" smtClean="0">
                <a:solidFill>
                  <a:srgbClr val="FF6600"/>
                </a:solidFill>
              </a:rPr>
              <a:t>… texts</a:t>
            </a:r>
            <a:r>
              <a:rPr lang="en-US" sz="2800" dirty="0" smtClean="0"/>
              <a:t>.” </a:t>
            </a:r>
            <a:r>
              <a:rPr lang="en-US" sz="2400" i="1" dirty="0" smtClean="0"/>
              <a:t>[SICSA Workshop on Argument Mining, July 2014]</a:t>
            </a:r>
            <a:endParaRPr lang="en-US" sz="2800" i="1" dirty="0" smtClean="0"/>
          </a:p>
          <a:p>
            <a:endParaRPr lang="en-US" dirty="0">
              <a:solidFill>
                <a:srgbClr val="FF0000"/>
              </a:solidFill>
            </a:endParaRPr>
          </a:p>
        </p:txBody>
      </p:sp>
    </p:spTree>
    <p:extLst>
      <p:ext uri="{BB962C8B-B14F-4D97-AF65-F5344CB8AC3E}">
        <p14:creationId xmlns:p14="http://schemas.microsoft.com/office/powerpoint/2010/main" val="2654122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79"/>
            <a:ext cx="9144000" cy="859448"/>
          </a:xfrm>
        </p:spPr>
        <p:txBody>
          <a:bodyPr>
            <a:noAutofit/>
          </a:bodyPr>
          <a:lstStyle/>
          <a:p>
            <a:r>
              <a:rPr lang="en-US" sz="3600" dirty="0" smtClean="0"/>
              <a:t>Mining a Grade School Essay for </a:t>
            </a:r>
            <a:r>
              <a:rPr lang="en-US" sz="3600" i="1" dirty="0" smtClean="0"/>
              <a:t>Evidence</a:t>
            </a:r>
            <a:endParaRPr lang="en-US" sz="3600" i="1"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3" name="Rectangle 2"/>
          <p:cNvSpPr/>
          <p:nvPr/>
        </p:nvSpPr>
        <p:spPr>
          <a:xfrm>
            <a:off x="117589" y="1089165"/>
            <a:ext cx="8936750" cy="4093428"/>
          </a:xfrm>
          <a:prstGeom prst="rect">
            <a:avLst/>
          </a:prstGeom>
        </p:spPr>
        <p:txBody>
          <a:bodyPr wrap="square">
            <a:spAutoFit/>
          </a:bodyPr>
          <a:lstStyle/>
          <a:p>
            <a:pPr defTabSz="914400">
              <a:defRPr/>
            </a:pPr>
            <a:r>
              <a:rPr lang="en-US" sz="2000" dirty="0"/>
              <a:t>I was convinced that  </a:t>
            </a:r>
            <a:r>
              <a:rPr lang="en-US" sz="2000" dirty="0">
                <a:solidFill>
                  <a:srgbClr val="FF0000"/>
                </a:solidFill>
              </a:rPr>
              <a:t>winning the fight of poverty is achievable  in our lifetime</a:t>
            </a:r>
            <a:r>
              <a:rPr lang="en-US" sz="2000" dirty="0"/>
              <a:t>. Many people </a:t>
            </a:r>
            <a:r>
              <a:rPr lang="en-US" sz="2000" dirty="0">
                <a:solidFill>
                  <a:srgbClr val="FF0000"/>
                </a:solidFill>
              </a:rPr>
              <a:t>couldn't afford medicine</a:t>
            </a:r>
            <a:r>
              <a:rPr lang="en-US" sz="2000" dirty="0"/>
              <a:t> or </a:t>
            </a:r>
            <a:r>
              <a:rPr lang="en-US" sz="2000" dirty="0">
                <a:solidFill>
                  <a:srgbClr val="FF0000"/>
                </a:solidFill>
              </a:rPr>
              <a:t>bed nets to be treated for malaria</a:t>
            </a:r>
            <a:r>
              <a:rPr lang="en-US" sz="2000" dirty="0"/>
              <a:t> . Many children had died from this </a:t>
            </a:r>
            <a:r>
              <a:rPr lang="en-US" sz="2000" dirty="0" err="1"/>
              <a:t>dieseuse</a:t>
            </a:r>
            <a:r>
              <a:rPr lang="en-US" sz="2000" dirty="0"/>
              <a:t> even though it could be treated easily. But </a:t>
            </a:r>
            <a:r>
              <a:rPr lang="en-US" sz="2000" dirty="0">
                <a:solidFill>
                  <a:srgbClr val="FF0000"/>
                </a:solidFill>
              </a:rPr>
              <a:t>now, bed nets are used in every sleeping site</a:t>
            </a:r>
            <a:r>
              <a:rPr lang="en-US" sz="2000" dirty="0"/>
              <a:t> . And the </a:t>
            </a:r>
            <a:r>
              <a:rPr lang="en-US" sz="2000" dirty="0">
                <a:solidFill>
                  <a:srgbClr val="FF0000"/>
                </a:solidFill>
              </a:rPr>
              <a:t>medicine is free of charge</a:t>
            </a:r>
            <a:r>
              <a:rPr lang="en-US" sz="2000" dirty="0"/>
              <a:t>. Another example is that the  </a:t>
            </a:r>
            <a:r>
              <a:rPr lang="en-US" sz="2000" dirty="0">
                <a:solidFill>
                  <a:srgbClr val="FF0000"/>
                </a:solidFill>
              </a:rPr>
              <a:t>farmers' crops are dying</a:t>
            </a:r>
            <a:r>
              <a:rPr lang="en-US" sz="2000" dirty="0"/>
              <a:t>   because   they </a:t>
            </a:r>
            <a:r>
              <a:rPr lang="en-US" sz="2000" dirty="0">
                <a:solidFill>
                  <a:srgbClr val="FF0000"/>
                </a:solidFill>
              </a:rPr>
              <a:t>could not afford the </a:t>
            </a:r>
            <a:r>
              <a:rPr lang="en-US" sz="2000" dirty="0" err="1">
                <a:solidFill>
                  <a:srgbClr val="FF0000"/>
                </a:solidFill>
              </a:rPr>
              <a:t>nessacary</a:t>
            </a:r>
            <a:r>
              <a:rPr lang="en-US" sz="2000" dirty="0">
                <a:solidFill>
                  <a:srgbClr val="FF0000"/>
                </a:solidFill>
              </a:rPr>
              <a:t> fertilizer and irrigation </a:t>
            </a:r>
            <a:r>
              <a:rPr lang="en-US" sz="2000" dirty="0"/>
              <a:t>. But they are now, making </a:t>
            </a:r>
            <a:r>
              <a:rPr lang="en-US" sz="2000" dirty="0" err="1"/>
              <a:t>progess</a:t>
            </a:r>
            <a:r>
              <a:rPr lang="en-US" sz="2000" dirty="0"/>
              <a:t>. Farmers </a:t>
            </a:r>
            <a:r>
              <a:rPr lang="en-US" sz="2000" dirty="0">
                <a:solidFill>
                  <a:srgbClr val="FF0000"/>
                </a:solidFill>
              </a:rPr>
              <a:t>now have fertilizer and water</a:t>
            </a:r>
            <a:r>
              <a:rPr lang="en-US" sz="2000" dirty="0"/>
              <a:t>  to give to the crops. Also with  </a:t>
            </a:r>
            <a:r>
              <a:rPr lang="en-US" sz="2000" dirty="0">
                <a:solidFill>
                  <a:srgbClr val="FF0000"/>
                </a:solidFill>
              </a:rPr>
              <a:t>seeds and the proper tools</a:t>
            </a:r>
            <a:r>
              <a:rPr lang="en-US" sz="2000" dirty="0"/>
              <a:t> . Third, kids in </a:t>
            </a:r>
            <a:r>
              <a:rPr lang="en-US" sz="2000" dirty="0" err="1"/>
              <a:t>Sauri</a:t>
            </a:r>
            <a:r>
              <a:rPr lang="en-US" sz="2000" dirty="0"/>
              <a:t> were not well educated. Many families </a:t>
            </a:r>
            <a:r>
              <a:rPr lang="en-US" sz="2000" dirty="0">
                <a:solidFill>
                  <a:srgbClr val="FF0000"/>
                </a:solidFill>
              </a:rPr>
              <a:t>couldn't afford school </a:t>
            </a:r>
            <a:r>
              <a:rPr lang="en-US" sz="2000" dirty="0"/>
              <a:t>. Even at school there </a:t>
            </a:r>
            <a:r>
              <a:rPr lang="en-US" sz="2000" dirty="0">
                <a:solidFill>
                  <a:srgbClr val="FF0000"/>
                </a:solidFill>
              </a:rPr>
              <a:t>was no lunch</a:t>
            </a:r>
            <a:r>
              <a:rPr lang="en-US" sz="2000" dirty="0"/>
              <a:t> . Students were exhausted from each day of school. </a:t>
            </a:r>
            <a:r>
              <a:rPr lang="en-US" sz="2000" dirty="0">
                <a:solidFill>
                  <a:srgbClr val="FF0000"/>
                </a:solidFill>
              </a:rPr>
              <a:t>Now, school is free</a:t>
            </a:r>
            <a:r>
              <a:rPr lang="en-US" sz="2000" dirty="0"/>
              <a:t> . Children excited to learn now can and </a:t>
            </a:r>
            <a:r>
              <a:rPr lang="en-US" sz="2000" dirty="0">
                <a:solidFill>
                  <a:srgbClr val="FF0000"/>
                </a:solidFill>
              </a:rPr>
              <a:t>they do have midday meals </a:t>
            </a:r>
            <a:r>
              <a:rPr lang="en-US" sz="2000" dirty="0"/>
              <a:t>. Finally, </a:t>
            </a:r>
            <a:r>
              <a:rPr lang="en-US" sz="2000" dirty="0" err="1"/>
              <a:t>Sauri</a:t>
            </a:r>
            <a:r>
              <a:rPr lang="en-US" sz="2000" dirty="0"/>
              <a:t> is making great progress. If they keep it up that city will no longer be in poverty. Then the Millennium Village project can move on to help other countries in need.</a:t>
            </a:r>
          </a:p>
        </p:txBody>
      </p:sp>
    </p:spTree>
    <p:extLst>
      <p:ext uri="{BB962C8B-B14F-4D97-AF65-F5344CB8AC3E}">
        <p14:creationId xmlns:p14="http://schemas.microsoft.com/office/powerpoint/2010/main" val="162140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Mining a Student Essay for Argumentation Structure</a:t>
            </a:r>
            <a:endParaRPr lang="en-US" dirty="0"/>
          </a:p>
        </p:txBody>
      </p:sp>
      <p:sp>
        <p:nvSpPr>
          <p:cNvPr id="3" name="Content Placeholder 2"/>
          <p:cNvSpPr>
            <a:spLocks noGrp="1"/>
          </p:cNvSpPr>
          <p:nvPr>
            <p:ph idx="1"/>
          </p:nvPr>
        </p:nvSpPr>
        <p:spPr>
          <a:xfrm>
            <a:off x="457200" y="1600200"/>
            <a:ext cx="8782050" cy="5257800"/>
          </a:xfrm>
        </p:spPr>
        <p:txBody>
          <a:bodyPr>
            <a:normAutofit/>
          </a:bodyPr>
          <a:lstStyle/>
          <a:p>
            <a:endParaRPr lang="en-US" sz="1800" dirty="0">
              <a:solidFill>
                <a:schemeClr val="accent1"/>
              </a:solidFill>
            </a:endParaRPr>
          </a:p>
        </p:txBody>
      </p:sp>
      <p:sp>
        <p:nvSpPr>
          <p:cNvPr id="5" name="Slide Number Placeholder 4"/>
          <p:cNvSpPr>
            <a:spLocks noGrp="1"/>
          </p:cNvSpPr>
          <p:nvPr>
            <p:ph type="sldNum" sz="quarter" idx="12"/>
          </p:nvPr>
        </p:nvSpPr>
        <p:spPr>
          <a:xfrm>
            <a:off x="6457950" y="5624513"/>
            <a:ext cx="2057400" cy="273844"/>
          </a:xfrm>
        </p:spPr>
        <p:txBody>
          <a:bodyPr/>
          <a:lstStyle/>
          <a:p>
            <a:fld id="{1FAB230D-8D7E-447F-9006-147D65281BD6}" type="slidenum">
              <a:rPr lang="en-US" smtClean="0"/>
              <a:pPr/>
              <a:t>12</a:t>
            </a:fld>
            <a:endParaRPr lang="en-US"/>
          </a:p>
        </p:txBody>
      </p:sp>
      <p:sp>
        <p:nvSpPr>
          <p:cNvPr id="6" name="TextBox 5"/>
          <p:cNvSpPr txBox="1"/>
          <p:nvPr/>
        </p:nvSpPr>
        <p:spPr>
          <a:xfrm>
            <a:off x="604309" y="2998767"/>
            <a:ext cx="3224351" cy="3173176"/>
          </a:xfrm>
          <a:prstGeom prst="rect">
            <a:avLst/>
          </a:prstGeom>
          <a:noFill/>
          <a:ln>
            <a:solidFill>
              <a:schemeClr val="tx1"/>
            </a:solidFill>
          </a:ln>
        </p:spPr>
        <p:txBody>
          <a:bodyPr wrap="square" rtlCol="0">
            <a:spAutoFit/>
          </a:bodyPr>
          <a:lstStyle/>
          <a:p>
            <a:pPr>
              <a:lnSpc>
                <a:spcPct val="110000"/>
              </a:lnSpc>
            </a:pPr>
            <a:r>
              <a:rPr lang="en-US" sz="1400" baseline="30000" dirty="0">
                <a:latin typeface="Calibri" panose="020F0502020204030204" pitchFamily="34" charset="0"/>
                <a:ea typeface="Calibri" panose="020F0502020204030204" pitchFamily="34" charset="0"/>
                <a:cs typeface="Times New Roman" panose="02020603050405020304" pitchFamily="18" charset="0"/>
              </a:rPr>
              <a:t>(1)</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Taking care of thousands of citizens who suffer from disease or illiteracy is more urgent and pragmatic than building theaters or sports stadiums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en-US" sz="1400" baseline="30000" dirty="0" smtClean="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As a matter of fact,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an uneducated person may barely appreciate musicals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whereas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 physical damaged person, resulting from the lack of medical treatment, may no longer participate in any sports games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(3)</a:t>
            </a:r>
            <a:r>
              <a:rPr lang="en-US" sz="1400" dirty="0">
                <a:latin typeface="Calibri" panose="020F0502020204030204" pitchFamily="34" charset="0"/>
                <a:ea typeface="Calibri" panose="020F0502020204030204" pitchFamily="34" charset="0"/>
                <a:cs typeface="Times New Roman" panose="02020603050405020304" pitchFamily="18" charset="0"/>
              </a:rPr>
              <a:t>Therefore,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providing education and medical care is more essential and prioritized to the government</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p:cNvSpPr txBox="1"/>
          <p:nvPr/>
        </p:nvSpPr>
        <p:spPr>
          <a:xfrm>
            <a:off x="4400902" y="3946719"/>
            <a:ext cx="2479937" cy="1277273"/>
          </a:xfrm>
          <a:prstGeom prst="rect">
            <a:avLst/>
          </a:prstGeom>
          <a:noFill/>
        </p:spPr>
        <p:txBody>
          <a:bodyPr wrap="square" rtlCol="0">
            <a:spAutoFit/>
          </a:bodyPr>
          <a:lstStyle/>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p:txBody>
      </p:sp>
      <p:sp>
        <p:nvSpPr>
          <p:cNvPr id="8" name="Right Arrow 9"/>
          <p:cNvSpPr/>
          <p:nvPr/>
        </p:nvSpPr>
        <p:spPr>
          <a:xfrm flipV="1">
            <a:off x="3887908" y="4549177"/>
            <a:ext cx="477078" cy="31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7937103" y="3734440"/>
            <a:ext cx="492521" cy="466085"/>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Claim(1)</a:t>
            </a:r>
          </a:p>
        </p:txBody>
      </p:sp>
      <p:sp>
        <p:nvSpPr>
          <p:cNvPr id="10" name="Oval 9"/>
          <p:cNvSpPr/>
          <p:nvPr/>
        </p:nvSpPr>
        <p:spPr>
          <a:xfrm>
            <a:off x="7937104" y="4382507"/>
            <a:ext cx="484724" cy="484724"/>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100" dirty="0"/>
              <a:t>Claim(3)</a:t>
            </a:r>
          </a:p>
        </p:txBody>
      </p:sp>
      <p:sp>
        <p:nvSpPr>
          <p:cNvPr id="11" name="Rectangle 10"/>
          <p:cNvSpPr/>
          <p:nvPr/>
        </p:nvSpPr>
        <p:spPr>
          <a:xfrm>
            <a:off x="8350842" y="5043419"/>
            <a:ext cx="544791" cy="446553"/>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Premise (2.2)</a:t>
            </a:r>
          </a:p>
        </p:txBody>
      </p:sp>
      <p:sp>
        <p:nvSpPr>
          <p:cNvPr id="12" name="Rectangle 11"/>
          <p:cNvSpPr/>
          <p:nvPr/>
        </p:nvSpPr>
        <p:spPr>
          <a:xfrm>
            <a:off x="7463300" y="5043419"/>
            <a:ext cx="544791" cy="446553"/>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Premise (2.1)</a:t>
            </a:r>
          </a:p>
        </p:txBody>
      </p:sp>
      <p:cxnSp>
        <p:nvCxnSpPr>
          <p:cNvPr id="13" name="Straight Arrow Connector 12"/>
          <p:cNvCxnSpPr>
            <a:cxnSpLocks/>
            <a:stCxn id="11" idx="0"/>
            <a:endCxn id="10" idx="5"/>
          </p:cNvCxnSpPr>
          <p:nvPr/>
        </p:nvCxnSpPr>
        <p:spPr>
          <a:xfrm flipH="1" flipV="1">
            <a:off x="8350842" y="4796245"/>
            <a:ext cx="272396" cy="247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2" idx="0"/>
            <a:endCxn id="10" idx="3"/>
          </p:cNvCxnSpPr>
          <p:nvPr/>
        </p:nvCxnSpPr>
        <p:spPr>
          <a:xfrm flipV="1">
            <a:off x="7735695" y="4796245"/>
            <a:ext cx="272396" cy="247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0" idx="0"/>
            <a:endCxn id="9" idx="4"/>
          </p:cNvCxnSpPr>
          <p:nvPr/>
        </p:nvCxnSpPr>
        <p:spPr>
          <a:xfrm flipV="1">
            <a:off x="8179466" y="4200525"/>
            <a:ext cx="3898" cy="1819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ight Arrow 9"/>
          <p:cNvSpPr/>
          <p:nvPr/>
        </p:nvSpPr>
        <p:spPr>
          <a:xfrm flipV="1">
            <a:off x="6940087" y="4549176"/>
            <a:ext cx="477078" cy="31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29746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Mining Subtasks</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pic>
        <p:nvPicPr>
          <p:cNvPr id="4" name="Content Placeholder 3"/>
          <p:cNvPicPr>
            <a:picLocks noGrp="1" noChangeAspect="1"/>
          </p:cNvPicPr>
          <p:nvPr>
            <p:ph idx="1"/>
          </p:nvPr>
        </p:nvPicPr>
        <p:blipFill>
          <a:blip r:embed="rId2"/>
          <a:stretch>
            <a:fillRect/>
          </a:stretch>
        </p:blipFill>
        <p:spPr>
          <a:xfrm>
            <a:off x="22123" y="1778852"/>
            <a:ext cx="9143999" cy="2217891"/>
          </a:xfrm>
          <a:prstGeom prst="rect">
            <a:avLst/>
          </a:prstGeom>
        </p:spPr>
      </p:pic>
      <p:sp>
        <p:nvSpPr>
          <p:cNvPr id="3" name="Rounded Rectangle 2"/>
          <p:cNvSpPr/>
          <p:nvPr/>
        </p:nvSpPr>
        <p:spPr>
          <a:xfrm>
            <a:off x="101020" y="1788196"/>
            <a:ext cx="8875218" cy="1469353"/>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TextBox 4"/>
          <p:cNvSpPr txBox="1"/>
          <p:nvPr/>
        </p:nvSpPr>
        <p:spPr>
          <a:xfrm>
            <a:off x="22123" y="4237030"/>
            <a:ext cx="9143998" cy="1938992"/>
          </a:xfrm>
          <a:prstGeom prst="rect">
            <a:avLst/>
          </a:prstGeom>
          <a:noFill/>
        </p:spPr>
        <p:txBody>
          <a:bodyPr wrap="square" rtlCol="0">
            <a:spAutoFit/>
          </a:bodyPr>
          <a:lstStyle/>
          <a:p>
            <a:pPr marL="457200" indent="-457200">
              <a:buFont typeface="Arial"/>
              <a:buChar char="•"/>
            </a:pPr>
            <a:r>
              <a:rPr lang="en-US" sz="2400" dirty="0" smtClean="0"/>
              <a:t>Scope of today’s talk</a:t>
            </a:r>
            <a:endParaRPr lang="en-US" sz="2400" dirty="0"/>
          </a:p>
          <a:p>
            <a:pPr marL="457200" indent="-457200">
              <a:buFont typeface="Arial"/>
              <a:buChar char="•"/>
            </a:pPr>
            <a:r>
              <a:rPr lang="en-US" sz="2400" dirty="0" smtClean="0"/>
              <a:t>Even partial argument mining can support useful applications</a:t>
            </a:r>
          </a:p>
          <a:p>
            <a:pPr marL="914400" lvl="1" indent="-457200">
              <a:buFont typeface="Arial"/>
              <a:buChar char="•"/>
            </a:pPr>
            <a:r>
              <a:rPr lang="en-US" sz="2400" dirty="0" smtClean="0"/>
              <a:t>Mostly non-structural (e.g., </a:t>
            </a:r>
            <a:r>
              <a:rPr lang="en-US" sz="2400" i="1" dirty="0" smtClean="0"/>
              <a:t>no relations, no argument schema</a:t>
            </a:r>
            <a:r>
              <a:rPr lang="en-US" sz="2400" dirty="0" smtClean="0"/>
              <a:t>)</a:t>
            </a:r>
          </a:p>
          <a:p>
            <a:pPr marL="914400" lvl="1" indent="-457200">
              <a:buFont typeface="Arial"/>
              <a:buChar char="•"/>
            </a:pPr>
            <a:r>
              <a:rPr lang="en-US" sz="2400" dirty="0" smtClean="0"/>
              <a:t>Often application-dependent roles (e.g., </a:t>
            </a:r>
            <a:r>
              <a:rPr lang="en-US" sz="2400" i="1" dirty="0" smtClean="0"/>
              <a:t>no</a:t>
            </a:r>
            <a:r>
              <a:rPr lang="en-US" sz="2400" dirty="0" smtClean="0"/>
              <a:t> </a:t>
            </a:r>
            <a:r>
              <a:rPr lang="en-US" sz="2400" i="1" dirty="0" smtClean="0"/>
              <a:t>premises</a:t>
            </a:r>
            <a:r>
              <a:rPr lang="en-US" sz="2400" dirty="0" smtClean="0"/>
              <a:t>)</a:t>
            </a:r>
          </a:p>
          <a:p>
            <a:pPr marL="914400" lvl="1" indent="-457200">
              <a:buFont typeface="Arial"/>
              <a:buChar char="•"/>
            </a:pPr>
            <a:r>
              <a:rPr lang="en-US" sz="2400" dirty="0" smtClean="0"/>
              <a:t>But, </a:t>
            </a:r>
            <a:r>
              <a:rPr lang="en-US" sz="2400" i="1" dirty="0" smtClean="0"/>
              <a:t>real data</a:t>
            </a:r>
            <a:r>
              <a:rPr lang="en-US" sz="2400" dirty="0" smtClean="0"/>
              <a:t>!!</a:t>
            </a:r>
            <a:endParaRPr lang="en-US" sz="2400" dirty="0"/>
          </a:p>
        </p:txBody>
      </p:sp>
      <p:cxnSp>
        <p:nvCxnSpPr>
          <p:cNvPr id="8" name="Straight Arrow Connector 7"/>
          <p:cNvCxnSpPr/>
          <p:nvPr/>
        </p:nvCxnSpPr>
        <p:spPr>
          <a:xfrm flipV="1">
            <a:off x="1705038" y="3324225"/>
            <a:ext cx="1323912" cy="802921"/>
          </a:xfrm>
          <a:prstGeom prst="straightConnector1">
            <a:avLst/>
          </a:prstGeom>
          <a:ln w="476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33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Argument Mining for Education</a:t>
            </a:r>
            <a:endParaRPr lang="en-US" dirty="0"/>
          </a:p>
        </p:txBody>
      </p:sp>
      <p:sp>
        <p:nvSpPr>
          <p:cNvPr id="3" name="Content Placeholder 2"/>
          <p:cNvSpPr>
            <a:spLocks noGrp="1"/>
          </p:cNvSpPr>
          <p:nvPr>
            <p:ph idx="1"/>
          </p:nvPr>
        </p:nvSpPr>
        <p:spPr>
          <a:xfrm>
            <a:off x="457200" y="1600200"/>
            <a:ext cx="8229600" cy="4614242"/>
          </a:xfrm>
        </p:spPr>
        <p:txBody>
          <a:bodyPr>
            <a:normAutofit/>
          </a:bodyPr>
          <a:lstStyle/>
          <a:p>
            <a:r>
              <a:rPr lang="en-US" dirty="0" smtClean="0"/>
              <a:t>Challenges</a:t>
            </a:r>
            <a:endParaRPr lang="en-US" dirty="0"/>
          </a:p>
          <a:p>
            <a:pPr lvl="1"/>
            <a:r>
              <a:rPr lang="en-US" dirty="0">
                <a:solidFill>
                  <a:srgbClr val="C00000"/>
                </a:solidFill>
              </a:rPr>
              <a:t>N</a:t>
            </a:r>
            <a:r>
              <a:rPr lang="en-US" dirty="0" smtClean="0">
                <a:solidFill>
                  <a:srgbClr val="C00000"/>
                </a:solidFill>
              </a:rPr>
              <a:t>oisy </a:t>
            </a:r>
            <a:r>
              <a:rPr lang="en-US" dirty="0" smtClean="0"/>
              <a:t>data</a:t>
            </a:r>
            <a:r>
              <a:rPr lang="en-US" dirty="0" smtClean="0">
                <a:solidFill>
                  <a:srgbClr val="C00000"/>
                </a:solidFill>
              </a:rPr>
              <a:t> </a:t>
            </a:r>
            <a:r>
              <a:rPr lang="en-US" dirty="0" smtClean="0"/>
              <a:t>(e.g., </a:t>
            </a:r>
            <a:r>
              <a:rPr lang="en-US" dirty="0"/>
              <a:t>adult learners, children)</a:t>
            </a:r>
          </a:p>
          <a:p>
            <a:pPr lvl="1"/>
            <a:r>
              <a:rPr lang="en-US" dirty="0" smtClean="0">
                <a:solidFill>
                  <a:srgbClr val="C00000"/>
                </a:solidFill>
              </a:rPr>
              <a:t>Real-time </a:t>
            </a:r>
            <a:r>
              <a:rPr lang="en-US" dirty="0" smtClean="0"/>
              <a:t>algorithms; </a:t>
            </a:r>
            <a:r>
              <a:rPr lang="en-US" dirty="0" smtClean="0">
                <a:solidFill>
                  <a:srgbClr val="C00000"/>
                </a:solidFill>
              </a:rPr>
              <a:t>robust </a:t>
            </a:r>
            <a:r>
              <a:rPr lang="en-US" dirty="0"/>
              <a:t>at </a:t>
            </a:r>
            <a:r>
              <a:rPr lang="en-US" dirty="0" smtClean="0"/>
              <a:t>scale</a:t>
            </a:r>
          </a:p>
          <a:p>
            <a:pPr lvl="1"/>
            <a:r>
              <a:rPr lang="en-US" dirty="0" smtClean="0">
                <a:solidFill>
                  <a:srgbClr val="C00000"/>
                </a:solidFill>
              </a:rPr>
              <a:t>Meaningful </a:t>
            </a:r>
            <a:r>
              <a:rPr lang="en-US" dirty="0" smtClean="0"/>
              <a:t>features</a:t>
            </a:r>
          </a:p>
          <a:p>
            <a:pPr marL="457200" lvl="1" indent="0">
              <a:buNone/>
            </a:pPr>
            <a:endParaRPr lang="en-US" dirty="0"/>
          </a:p>
          <a:p>
            <a:r>
              <a:rPr lang="en-US" dirty="0"/>
              <a:t>Opportunities</a:t>
            </a:r>
          </a:p>
          <a:p>
            <a:pPr lvl="1"/>
            <a:r>
              <a:rPr lang="en-US" dirty="0" smtClean="0"/>
              <a:t>Human in the loop (e.g., peer review)</a:t>
            </a:r>
          </a:p>
          <a:p>
            <a:pPr lvl="2"/>
            <a:r>
              <a:rPr lang="en-US" dirty="0" smtClean="0"/>
              <a:t>Errors as student reflection opportunities</a:t>
            </a:r>
          </a:p>
        </p:txBody>
      </p:sp>
    </p:spTree>
    <p:extLst>
      <p:ext uri="{BB962C8B-B14F-4D97-AF65-F5344CB8AC3E}">
        <p14:creationId xmlns:p14="http://schemas.microsoft.com/office/powerpoint/2010/main" val="42005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dirty="0" smtClean="0"/>
              <a:t>Argumentative Writing / Argument Mining</a:t>
            </a:r>
          </a:p>
          <a:p>
            <a:r>
              <a:rPr lang="en-US" b="1" i="1" dirty="0" smtClean="0"/>
              <a:t>Algorithms for Argument Mining</a:t>
            </a:r>
          </a:p>
          <a:p>
            <a:r>
              <a:rPr lang="en-US" b="1" i="1" dirty="0" smtClean="0"/>
              <a:t>Applications in Automated </a:t>
            </a:r>
            <a:r>
              <a:rPr lang="en-US" b="1" i="1"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4103806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 and</a:t>
            </a:r>
            <a:r>
              <a:rPr lang="en-US" dirty="0"/>
              <a:t> </a:t>
            </a:r>
            <a:r>
              <a:rPr lang="en-US" dirty="0" smtClean="0"/>
              <a:t>tutoring systems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50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835306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Excerpt from the Scoring Rubric</a:t>
            </a:r>
            <a:endParaRPr lang="en-US" dirty="0"/>
          </a:p>
        </p:txBody>
      </p:sp>
      <p:pic>
        <p:nvPicPr>
          <p:cNvPr id="338949" name="Picture 5"/>
          <p:cNvPicPr>
            <a:picLocks noChangeAspect="1" noChangeArrowheads="1"/>
          </p:cNvPicPr>
          <p:nvPr/>
        </p:nvPicPr>
        <p:blipFill>
          <a:blip r:embed="rId2" cstate="print"/>
          <a:srcRect/>
          <a:stretch>
            <a:fillRect/>
          </a:stretch>
        </p:blipFill>
        <p:spPr bwMode="auto">
          <a:xfrm>
            <a:off x="228600" y="2438400"/>
            <a:ext cx="8677275" cy="2965986"/>
          </a:xfrm>
          <a:prstGeom prst="rect">
            <a:avLst/>
          </a:prstGeom>
          <a:noFill/>
          <a:ln w="9525">
            <a:noFill/>
            <a:miter lim="800000"/>
            <a:headEnd/>
            <a:tailEnd/>
          </a:ln>
        </p:spPr>
      </p:pic>
      <p:sp>
        <p:nvSpPr>
          <p:cNvPr id="2" name="Rectangle 1"/>
          <p:cNvSpPr/>
          <p:nvPr/>
        </p:nvSpPr>
        <p:spPr>
          <a:xfrm>
            <a:off x="2133600" y="2438400"/>
            <a:ext cx="1676400" cy="296598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2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sz="3600" dirty="0" smtClean="0"/>
              <a:t>Audience Participation:  Evidence Scoring (1 or 4?) </a:t>
            </a:r>
            <a:endParaRPr lang="en-US" sz="3600"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cs typeface="Times New Roman" panose="02020603050405020304" pitchFamily="18" charset="0"/>
              </a:rPr>
              <a:t>proverty</a:t>
            </a:r>
            <a:r>
              <a:rPr lang="en-US" sz="1800" dirty="0">
                <a:cs typeface="Times New Roman" panose="02020603050405020304" pitchFamily="18" charset="0"/>
              </a:rPr>
              <a:t> will end by 2015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a:t>
            </a: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winning the fight of poverty is achievable  in our lifetime. Many people couldn't afford medicine or bed nets to be treated for malaria . Many children had died from this </a:t>
            </a:r>
            <a:r>
              <a:rPr lang="en-US" sz="1800" dirty="0" err="1"/>
              <a:t>dieseuse</a:t>
            </a:r>
            <a:r>
              <a:rPr lang="en-US" sz="1800" dirty="0"/>
              <a:t> even though it could be treated easily. But now, bed nets are used in every sleeping site . And the medicine is free of charge. Another example is that the  farmers' crops are dying   because   they could not afford the </a:t>
            </a:r>
            <a:r>
              <a:rPr lang="en-US" sz="1800" dirty="0" err="1"/>
              <a:t>nessacary</a:t>
            </a:r>
            <a:r>
              <a:rPr lang="en-US" sz="1800" dirty="0"/>
              <a:t> fertilizer and irrigation . But they are now, making </a:t>
            </a:r>
            <a:r>
              <a:rPr lang="en-US" sz="1800" dirty="0" err="1"/>
              <a:t>progess</a:t>
            </a:r>
            <a:r>
              <a:rPr lang="en-US" sz="1800" dirty="0"/>
              <a:t>. Farmers now have fertilizer and water  to give to the crops. Also with  seeds and the proper tools . Third, kids in </a:t>
            </a:r>
            <a:r>
              <a:rPr lang="en-US" sz="1800" dirty="0" err="1"/>
              <a:t>Sauri</a:t>
            </a:r>
            <a:r>
              <a:rPr lang="en-US" sz="1800" dirty="0"/>
              <a:t> were not well educated. Many families couldn't afford school . Even at school there was no lunch . Students were exhausted from each day of school. Now, school is free . Children excited to learn now can and they do have midday meals .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a:t>
            </a:r>
            <a:endParaRPr lang="en-US" sz="1800" dirty="0"/>
          </a:p>
          <a:p>
            <a:pPr marL="0" indent="0">
              <a:buNone/>
            </a:pPr>
            <a:endParaRPr lang="en-US" sz="1600" dirty="0"/>
          </a:p>
        </p:txBody>
      </p:sp>
    </p:spTree>
    <p:extLst>
      <p:ext uri="{BB962C8B-B14F-4D97-AF65-F5344CB8AC3E}">
        <p14:creationId xmlns:p14="http://schemas.microsoft.com/office/powerpoint/2010/main" val="292123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8015" y="2783919"/>
            <a:ext cx="4198586" cy="384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reading</a:t>
            </a:r>
            <a:r>
              <a:rPr lang="en-US" i="0" dirty="0"/>
              <a:t>, writing, </a:t>
            </a:r>
            <a:r>
              <a:rPr lang="en-US" i="0" dirty="0" smtClean="0"/>
              <a:t>speaking)</a:t>
            </a:r>
          </a:p>
          <a:p>
            <a:pPr algn="ctr"/>
            <a:endParaRPr lang="en-US" i="0" dirty="0" smtClean="0"/>
          </a:p>
          <a:p>
            <a:pPr algn="ctr"/>
            <a:r>
              <a:rPr lang="en-US" b="1" dirty="0" smtClean="0">
                <a:solidFill>
                  <a:srgbClr val="FF0000"/>
                </a:solidFill>
              </a:rPr>
              <a:t>Automatic Essay Grading</a:t>
            </a:r>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4606183"/>
            <a:ext cx="6687879" cy="1837415"/>
          </a:xfrm>
          <a:prstGeom prst="rect">
            <a:avLst/>
          </a:prstGeom>
          <a:noFill/>
          <a:ln w="9525">
            <a:noFill/>
            <a:miter lim="800000"/>
            <a:headEnd/>
            <a:tailEnd/>
          </a:ln>
        </p:spPr>
      </p:pic>
    </p:spTree>
    <p:extLst>
      <p:ext uri="{BB962C8B-B14F-4D97-AF65-F5344CB8AC3E}">
        <p14:creationId xmlns:p14="http://schemas.microsoft.com/office/powerpoint/2010/main" val="25451472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dirty="0" smtClean="0"/>
              <a:t>Automatic Scoring via Argument Mining</a:t>
            </a:r>
            <a:endParaRPr lang="en-US"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solidFill>
                  <a:srgbClr val="FF0000"/>
                </a:solidFill>
                <a:cs typeface="Times New Roman" panose="02020603050405020304" pitchFamily="18" charset="0"/>
              </a:rPr>
              <a:t>proverty</a:t>
            </a:r>
            <a:r>
              <a:rPr lang="en-US" sz="1800" dirty="0">
                <a:solidFill>
                  <a:srgbClr val="FF0000"/>
                </a:solidFill>
                <a:cs typeface="Times New Roman" panose="02020603050405020304" pitchFamily="18" charset="0"/>
              </a:rPr>
              <a:t> will end by 2015</a:t>
            </a:r>
            <a:r>
              <a:rPr lang="en-US" sz="1800" dirty="0">
                <a:cs typeface="Times New Roman" panose="02020603050405020304" pitchFamily="18" charset="0"/>
              </a:rPr>
              <a:t>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 </a:t>
            </a:r>
            <a:r>
              <a:rPr lang="en-US" sz="1800" b="1" dirty="0">
                <a:solidFill>
                  <a:srgbClr val="0000FF"/>
                </a:solidFill>
              </a:rPr>
              <a:t>(SCORE</a:t>
            </a:r>
            <a:r>
              <a:rPr lang="en-US" sz="1800" b="1" dirty="0" smtClean="0">
                <a:solidFill>
                  <a:srgbClr val="0000FF"/>
                </a:solidFill>
              </a:rPr>
              <a:t>=1)</a:t>
            </a:r>
            <a:endParaRPr lang="en-US" sz="1800" b="1" dirty="0">
              <a:solidFill>
                <a:srgbClr val="0000FF"/>
              </a:solidFill>
            </a:endParaRP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r>
              <a:rPr lang="en-US" sz="1800" b="1" dirty="0" smtClean="0">
                <a:solidFill>
                  <a:srgbClr val="0000FF"/>
                </a:solidFill>
              </a:rPr>
              <a:t>(SCORE=4)</a:t>
            </a:r>
            <a:endParaRPr lang="en-US" sz="1800" b="1" dirty="0">
              <a:solidFill>
                <a:srgbClr val="0000FF"/>
              </a:solidFill>
            </a:endParaRPr>
          </a:p>
          <a:p>
            <a:pPr marL="0" indent="0">
              <a:buNone/>
            </a:pPr>
            <a:endParaRPr lang="en-US" sz="1600" dirty="0"/>
          </a:p>
        </p:txBody>
      </p:sp>
    </p:spTree>
    <p:extLst>
      <p:ext uri="{BB962C8B-B14F-4D97-AF65-F5344CB8AC3E}">
        <p14:creationId xmlns:p14="http://schemas.microsoft.com/office/powerpoint/2010/main" val="10743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a:t>Automatic Scoring of an Analytical </a:t>
            </a:r>
            <a:br>
              <a:rPr lang="en-US" dirty="0"/>
            </a:br>
            <a:r>
              <a:rPr lang="en-US" dirty="0"/>
              <a:t>Response-To-Text Assessment (RTA)</a:t>
            </a:r>
            <a:br>
              <a:rPr lang="en-US" dirty="0"/>
            </a:br>
            <a:r>
              <a:rPr lang="en-US" sz="2800" dirty="0"/>
              <a:t>[</a:t>
            </a:r>
            <a:r>
              <a:rPr lang="en-US" sz="2800" dirty="0" err="1"/>
              <a:t>Rahimi</a:t>
            </a:r>
            <a:r>
              <a:rPr lang="en-US" sz="2800" dirty="0"/>
              <a:t>, Litman, </a:t>
            </a:r>
            <a:r>
              <a:rPr lang="en-US" sz="2800" dirty="0" err="1"/>
              <a:t>Correnti</a:t>
            </a:r>
            <a:r>
              <a:rPr lang="en-US" sz="2800" dirty="0"/>
              <a:t>, </a:t>
            </a:r>
            <a:r>
              <a:rPr lang="en-US" sz="2800" dirty="0" smtClean="0"/>
              <a:t>Wang &amp; Matsumura, 2017]</a:t>
            </a:r>
            <a:endParaRPr lang="en-US" sz="2800" dirty="0"/>
          </a:p>
        </p:txBody>
      </p:sp>
      <p:sp>
        <p:nvSpPr>
          <p:cNvPr id="3" name="Content Placeholder 2"/>
          <p:cNvSpPr>
            <a:spLocks noGrp="1"/>
          </p:cNvSpPr>
          <p:nvPr>
            <p:ph idx="1"/>
          </p:nvPr>
        </p:nvSpPr>
        <p:spPr>
          <a:xfrm>
            <a:off x="0" y="2010718"/>
            <a:ext cx="9144000" cy="4847282"/>
          </a:xfrm>
        </p:spPr>
        <p:txBody>
          <a:bodyPr>
            <a:normAutofit/>
          </a:bodyPr>
          <a:lstStyle/>
          <a:p>
            <a:r>
              <a:rPr lang="en-US" sz="2800" dirty="0" smtClean="0"/>
              <a:t>Initial </a:t>
            </a:r>
            <a:r>
              <a:rPr lang="en-US" sz="2800" dirty="0"/>
              <a:t>work	</a:t>
            </a:r>
          </a:p>
          <a:p>
            <a:pPr lvl="1"/>
            <a:r>
              <a:rPr lang="en-US" sz="2400" dirty="0"/>
              <a:t>writing assessment via </a:t>
            </a:r>
            <a:r>
              <a:rPr lang="en-US" sz="2400" dirty="0">
                <a:solidFill>
                  <a:srgbClr val="0000FF"/>
                </a:solidFill>
              </a:rPr>
              <a:t>meaningful features </a:t>
            </a:r>
            <a:r>
              <a:rPr lang="en-US" sz="2400" dirty="0"/>
              <a:t>that operationalize the </a:t>
            </a:r>
            <a:r>
              <a:rPr lang="en-US" sz="2400" b="1" i="1" dirty="0"/>
              <a:t>Evidence</a:t>
            </a:r>
            <a:r>
              <a:rPr lang="en-US" sz="2400" b="1" dirty="0"/>
              <a:t> </a:t>
            </a:r>
            <a:r>
              <a:rPr lang="en-US" sz="2400" dirty="0" smtClean="0"/>
              <a:t>and</a:t>
            </a:r>
            <a:r>
              <a:rPr lang="en-US" sz="2400" b="1" dirty="0" smtClean="0"/>
              <a:t> </a:t>
            </a:r>
            <a:r>
              <a:rPr lang="en-US" sz="2400" b="1" i="1" dirty="0" smtClean="0"/>
              <a:t>Organization</a:t>
            </a:r>
            <a:r>
              <a:rPr lang="en-US" sz="2400" b="1" dirty="0" smtClean="0"/>
              <a:t> </a:t>
            </a:r>
            <a:r>
              <a:rPr lang="en-US" sz="2400" dirty="0" smtClean="0"/>
              <a:t>rubrics </a:t>
            </a:r>
            <a:r>
              <a:rPr lang="en-US" sz="2400" dirty="0"/>
              <a:t>of RTA</a:t>
            </a:r>
          </a:p>
          <a:p>
            <a:pPr lvl="1"/>
            <a:endParaRPr lang="en-US" sz="2400" dirty="0"/>
          </a:p>
          <a:p>
            <a:r>
              <a:rPr lang="en-US" sz="2800" dirty="0" smtClean="0"/>
              <a:t>Current work</a:t>
            </a:r>
          </a:p>
          <a:p>
            <a:pPr lvl="1"/>
            <a:r>
              <a:rPr lang="en-US" sz="2400" dirty="0" smtClean="0"/>
              <a:t>informative feedback for students and teachers</a:t>
            </a:r>
          </a:p>
          <a:p>
            <a:pPr marL="457200" lvl="1" indent="0">
              <a:buNone/>
            </a:pPr>
            <a:endParaRPr lang="en-US" sz="2400" dirty="0" smtClean="0"/>
          </a:p>
          <a:p>
            <a:r>
              <a:rPr lang="en-US" sz="2800" dirty="0" smtClean="0">
                <a:solidFill>
                  <a:srgbClr val="0000FF"/>
                </a:solidFill>
              </a:rPr>
              <a:t>Argument mining subtasks</a:t>
            </a:r>
          </a:p>
          <a:p>
            <a:pPr lvl="1"/>
            <a:r>
              <a:rPr lang="en-US" sz="2400" b="1" dirty="0">
                <a:solidFill>
                  <a:srgbClr val="0000FF"/>
                </a:solidFill>
              </a:rPr>
              <a:t>s</a:t>
            </a:r>
            <a:r>
              <a:rPr lang="en-US" sz="2400" b="1" dirty="0" smtClean="0">
                <a:solidFill>
                  <a:srgbClr val="0000FF"/>
                </a:solidFill>
              </a:rPr>
              <a:t>egmentation</a:t>
            </a:r>
            <a:r>
              <a:rPr lang="en-US" sz="2400" dirty="0" smtClean="0">
                <a:solidFill>
                  <a:srgbClr val="0000FF"/>
                </a:solidFill>
              </a:rPr>
              <a:t>: spans of text</a:t>
            </a:r>
          </a:p>
          <a:p>
            <a:pPr lvl="1"/>
            <a:r>
              <a:rPr lang="en-US" sz="2400" b="1" dirty="0" smtClean="0">
                <a:solidFill>
                  <a:srgbClr val="0000FF"/>
                </a:solidFill>
              </a:rPr>
              <a:t>segment classification</a:t>
            </a:r>
            <a:r>
              <a:rPr lang="en-US" sz="2400" dirty="0" smtClean="0">
                <a:solidFill>
                  <a:srgbClr val="0000FF"/>
                </a:solidFill>
              </a:rPr>
              <a:t>: evidence </a:t>
            </a:r>
            <a:r>
              <a:rPr lang="en-US" sz="2400" i="1" dirty="0" smtClean="0">
                <a:solidFill>
                  <a:srgbClr val="0000FF"/>
                </a:solidFill>
              </a:rPr>
              <a:t>from text </a:t>
            </a:r>
            <a:r>
              <a:rPr lang="en-US" sz="2400" dirty="0" smtClean="0">
                <a:solidFill>
                  <a:srgbClr val="0000FF"/>
                </a:solidFill>
              </a:rPr>
              <a:t>(or not)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21</a:t>
            </a:fld>
            <a:endParaRPr lang="en-US" dirty="0"/>
          </a:p>
        </p:txBody>
      </p:sp>
    </p:spTree>
    <p:extLst>
      <p:ext uri="{BB962C8B-B14F-4D97-AF65-F5344CB8AC3E}">
        <p14:creationId xmlns:p14="http://schemas.microsoft.com/office/powerpoint/2010/main" val="28566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Rubric-Based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721920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762000" y="2552701"/>
            <a:ext cx="7257557" cy="99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762000" y="2546684"/>
            <a:ext cx="7391400" cy="1200328"/>
          </a:xfrm>
          <a:prstGeom prst="rect">
            <a:avLst/>
          </a:prstGeom>
          <a:noFill/>
        </p:spPr>
        <p:txBody>
          <a:bodyPr wrap="square" rtlCol="0">
            <a:spAutoFit/>
          </a:bodyPr>
          <a:lstStyle/>
          <a:p>
            <a:r>
              <a:rPr lang="en-US" sz="2400" dirty="0">
                <a:solidFill>
                  <a:schemeClr val="bg1"/>
                </a:solidFill>
              </a:rPr>
              <a:t>Number of Pieces of Evidence (NPE</a:t>
            </a:r>
            <a:r>
              <a:rPr lang="en-US" sz="2400" dirty="0" smtClean="0">
                <a:solidFill>
                  <a:schemeClr val="bg1"/>
                </a:solidFill>
              </a:rPr>
              <a:t>)</a:t>
            </a:r>
            <a:endParaRPr lang="en-US" sz="2400" dirty="0">
              <a:solidFill>
                <a:schemeClr val="bg1"/>
              </a:solidFill>
            </a:endParaRPr>
          </a:p>
          <a:p>
            <a:pPr marL="800100" lvl="1" indent="-342900">
              <a:buFont typeface="Arial"/>
              <a:buChar char="•"/>
            </a:pPr>
            <a:r>
              <a:rPr lang="en-US" sz="2400" dirty="0">
                <a:solidFill>
                  <a:schemeClr val="bg1"/>
                </a:solidFill>
              </a:rPr>
              <a:t>Topics and words </a:t>
            </a:r>
            <a:r>
              <a:rPr lang="en-US" sz="2400" dirty="0" smtClean="0">
                <a:solidFill>
                  <a:schemeClr val="bg1"/>
                </a:solidFill>
              </a:rPr>
              <a:t>based </a:t>
            </a:r>
            <a:r>
              <a:rPr lang="en-US" sz="2400" dirty="0">
                <a:solidFill>
                  <a:schemeClr val="bg1"/>
                </a:solidFill>
              </a:rPr>
              <a:t>on the text and </a:t>
            </a:r>
            <a:r>
              <a:rPr lang="en-US" sz="2400" dirty="0" smtClean="0">
                <a:solidFill>
                  <a:schemeClr val="bg1"/>
                </a:solidFill>
              </a:rPr>
              <a:t>experts</a:t>
            </a:r>
            <a:endParaRPr lang="en-US" sz="2400" dirty="0">
              <a:solidFill>
                <a:schemeClr val="bg1"/>
              </a:solidFill>
            </a:endParaRPr>
          </a:p>
          <a:p>
            <a:endParaRPr lang="en-US" sz="2400" dirty="0"/>
          </a:p>
        </p:txBody>
      </p:sp>
      <p:sp>
        <p:nvSpPr>
          <p:cNvPr id="9" name="Bent Arrow 8" descr=" 22"/>
          <p:cNvSpPr/>
          <p:nvPr/>
        </p:nvSpPr>
        <p:spPr>
          <a:xfrm rot="16200000" flipH="1">
            <a:off x="2209800" y="1905000"/>
            <a:ext cx="6858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2759302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830774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102124" y="2247900"/>
            <a:ext cx="3479275" cy="232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0" y="2247900"/>
            <a:ext cx="3581400" cy="2308324"/>
          </a:xfrm>
          <a:prstGeom prst="rect">
            <a:avLst/>
          </a:prstGeom>
          <a:noFill/>
        </p:spPr>
        <p:txBody>
          <a:bodyPr wrap="square" rtlCol="0">
            <a:spAutoFit/>
          </a:bodyPr>
          <a:lstStyle/>
          <a:p>
            <a:r>
              <a:rPr lang="en-US" sz="2400" dirty="0">
                <a:solidFill>
                  <a:schemeClr val="bg1"/>
                </a:solidFill>
              </a:rPr>
              <a:t>Concentration (</a:t>
            </a:r>
            <a:r>
              <a:rPr lang="en-US" sz="2400" dirty="0" smtClean="0">
                <a:solidFill>
                  <a:schemeClr val="bg1"/>
                </a:solidFill>
              </a:rPr>
              <a:t>CON)</a:t>
            </a:r>
          </a:p>
          <a:p>
            <a:pPr marL="342900" indent="-342900">
              <a:buFont typeface="Arial"/>
              <a:buChar char="•"/>
            </a:pPr>
            <a:r>
              <a:rPr lang="en-US" sz="2400" dirty="0" smtClean="0">
                <a:solidFill>
                  <a:schemeClr val="bg1"/>
                </a:solidFill>
              </a:rPr>
              <a:t>High concentration essays have fewer </a:t>
            </a:r>
            <a:r>
              <a:rPr lang="en-US" sz="2400" dirty="0">
                <a:solidFill>
                  <a:schemeClr val="bg1"/>
                </a:solidFill>
              </a:rPr>
              <a:t>than 3 sentences </a:t>
            </a:r>
            <a:r>
              <a:rPr lang="en-US" sz="2400" dirty="0" smtClean="0">
                <a:solidFill>
                  <a:schemeClr val="bg1"/>
                </a:solidFill>
              </a:rPr>
              <a:t>with </a:t>
            </a:r>
            <a:r>
              <a:rPr lang="en-US" sz="2400" dirty="0">
                <a:solidFill>
                  <a:schemeClr val="bg1"/>
                </a:solidFill>
              </a:rPr>
              <a:t>topic </a:t>
            </a:r>
            <a:r>
              <a:rPr lang="en-US" sz="2400" dirty="0" smtClean="0">
                <a:solidFill>
                  <a:schemeClr val="bg1"/>
                </a:solidFill>
              </a:rPr>
              <a:t>words (i.e., evidence is not elaborated)</a:t>
            </a:r>
            <a:endParaRPr lang="en-US" sz="2400" dirty="0">
              <a:solidFill>
                <a:schemeClr val="bg1"/>
              </a:solidFill>
            </a:endParaRPr>
          </a:p>
        </p:txBody>
      </p:sp>
      <p:sp>
        <p:nvSpPr>
          <p:cNvPr id="9" name="Left Arrow 8" descr=" 7"/>
          <p:cNvSpPr/>
          <p:nvPr/>
        </p:nvSpPr>
        <p:spPr>
          <a:xfrm>
            <a:off x="3581400" y="3048000"/>
            <a:ext cx="76200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801851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023636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5486400" y="3672591"/>
            <a:ext cx="3276600" cy="158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5486400" y="3692643"/>
            <a:ext cx="3276600" cy="1569660"/>
          </a:xfrm>
          <a:prstGeom prst="rect">
            <a:avLst/>
          </a:prstGeom>
          <a:noFill/>
        </p:spPr>
        <p:txBody>
          <a:bodyPr wrap="square" rtlCol="0">
            <a:spAutoFit/>
          </a:bodyPr>
          <a:lstStyle/>
          <a:p>
            <a:r>
              <a:rPr lang="en-US" sz="2400" dirty="0">
                <a:solidFill>
                  <a:schemeClr val="bg1"/>
                </a:solidFill>
              </a:rPr>
              <a:t>Specificity (</a:t>
            </a:r>
            <a:r>
              <a:rPr lang="en-US" sz="2400" dirty="0" smtClean="0">
                <a:solidFill>
                  <a:schemeClr val="bg1"/>
                </a:solidFill>
              </a:rPr>
              <a:t>SPC)</a:t>
            </a:r>
          </a:p>
          <a:p>
            <a:pPr marL="342900" indent="-342900">
              <a:buFont typeface="Arial"/>
              <a:buChar char="•"/>
            </a:pPr>
            <a:r>
              <a:rPr lang="en-US" sz="2400" dirty="0" smtClean="0">
                <a:solidFill>
                  <a:schemeClr val="bg1"/>
                </a:solidFill>
              </a:rPr>
              <a:t>Specific </a:t>
            </a:r>
            <a:r>
              <a:rPr lang="en-US" sz="2400" dirty="0">
                <a:solidFill>
                  <a:schemeClr val="bg1"/>
                </a:solidFill>
              </a:rPr>
              <a:t>examples from different parts of the </a:t>
            </a:r>
            <a:r>
              <a:rPr lang="en-US" sz="2400" dirty="0" smtClean="0">
                <a:solidFill>
                  <a:schemeClr val="bg1"/>
                </a:solidFill>
              </a:rPr>
              <a:t>text</a:t>
            </a:r>
            <a:endParaRPr lang="en-US" sz="2400" dirty="0">
              <a:solidFill>
                <a:schemeClr val="bg1"/>
              </a:solidFill>
            </a:endParaRPr>
          </a:p>
        </p:txBody>
      </p:sp>
      <p:sp>
        <p:nvSpPr>
          <p:cNvPr id="9" name="Right Arrow 8" descr=" 7"/>
          <p:cNvSpPr/>
          <p:nvPr/>
        </p:nvSpPr>
        <p:spPr>
          <a:xfrm>
            <a:off x="4495800" y="4233514"/>
            <a:ext cx="9906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345104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
        <p:nvSpPr>
          <p:cNvPr id="13" name="Rectangle 12"/>
          <p:cNvSpPr/>
          <p:nvPr/>
        </p:nvSpPr>
        <p:spPr>
          <a:xfrm>
            <a:off x="1143000" y="1564105"/>
            <a:ext cx="7467600" cy="4495800"/>
          </a:xfrm>
          <a:prstGeom prst="rect">
            <a:avLst/>
          </a:prstGeom>
          <a:solidFill>
            <a:srgbClr val="E9E5DC">
              <a:alpha val="89804"/>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362200" y="2971800"/>
            <a:ext cx="4724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Word Count (WOC)</a:t>
            </a:r>
          </a:p>
          <a:p>
            <a:pPr marL="457200" indent="-457200">
              <a:buFont typeface="Arial"/>
              <a:buChar char="•"/>
            </a:pPr>
            <a:r>
              <a:rPr lang="en-US" sz="2800" dirty="0"/>
              <a:t>Potentially helpful fallback feature (temporarily )</a:t>
            </a:r>
          </a:p>
        </p:txBody>
      </p:sp>
    </p:spTree>
    <p:custDataLst>
      <p:tags r:id="rId1"/>
    </p:custDataLst>
    <p:extLst>
      <p:ext uri="{BB962C8B-B14F-4D97-AF65-F5344CB8AC3E}">
        <p14:creationId xmlns:p14="http://schemas.microsoft.com/office/powerpoint/2010/main" val="24881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Corpora</a:t>
            </a:r>
            <a:endParaRPr lang="en-US" dirty="0"/>
          </a:p>
        </p:txBody>
      </p:sp>
      <p:sp>
        <p:nvSpPr>
          <p:cNvPr id="3" name="Content Placeholder 2"/>
          <p:cNvSpPr>
            <a:spLocks noGrp="1"/>
          </p:cNvSpPr>
          <p:nvPr>
            <p:ph idx="1"/>
          </p:nvPr>
        </p:nvSpPr>
        <p:spPr>
          <a:xfrm>
            <a:off x="175651" y="1315720"/>
            <a:ext cx="8674471" cy="5012748"/>
          </a:xfrm>
        </p:spPr>
        <p:txBody>
          <a:bodyPr>
            <a:normAutofit/>
          </a:bodyPr>
          <a:lstStyle/>
          <a:p>
            <a:r>
              <a:rPr lang="en-US" dirty="0" smtClean="0"/>
              <a:t>Data </a:t>
            </a:r>
            <a:r>
              <a:rPr lang="en-US" sz="2800" dirty="0" smtClean="0"/>
              <a:t>[Correnti et al., 2013]</a:t>
            </a:r>
          </a:p>
          <a:p>
            <a:pPr lvl="1"/>
            <a:r>
              <a:rPr lang="en-US" dirty="0" smtClean="0"/>
              <a:t>1569 essays from grades 5-6</a:t>
            </a:r>
          </a:p>
          <a:p>
            <a:pPr lvl="2"/>
            <a:r>
              <a:rPr lang="en-US" dirty="0" smtClean="0"/>
              <a:t>Short, many spelling and grammatical errors</a:t>
            </a:r>
          </a:p>
          <a:p>
            <a:pPr lvl="1"/>
            <a:r>
              <a:rPr lang="en-US" dirty="0" smtClean="0"/>
              <a:t>1045 essays from grades 6-8</a:t>
            </a:r>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20" y="3342641"/>
            <a:ext cx="4917440" cy="2887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382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r>
              <a:rPr lang="en-US" b="1" dirty="0">
                <a:solidFill>
                  <a:srgbClr val="FF0000"/>
                </a:solidFill>
              </a:rPr>
              <a:t> </a:t>
            </a:r>
            <a:r>
              <a:rPr lang="en-US" b="1" dirty="0" smtClean="0">
                <a:solidFill>
                  <a:srgbClr val="FF0000"/>
                </a:solidFill>
              </a:rPr>
              <a:t>Systems for STEM </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2" descr="http://www.lrdc.pitt.edu/images/banner/LT_img_icon.png"/>
          <p:cNvPicPr>
            <a:picLocks noChangeAspect="1" noChangeArrowheads="1"/>
          </p:cNvPicPr>
          <p:nvPr/>
        </p:nvPicPr>
        <p:blipFill>
          <a:blip r:embed="rId2" cstate="print"/>
          <a:srcRect r="37695"/>
          <a:stretch>
            <a:fillRect/>
          </a:stretch>
        </p:blipFill>
        <p:spPr bwMode="auto">
          <a:xfrm>
            <a:off x="3707958" y="5008915"/>
            <a:ext cx="2514600" cy="1560655"/>
          </a:xfrm>
          <a:prstGeom prst="rect">
            <a:avLst/>
          </a:prstGeom>
          <a:noFill/>
        </p:spPr>
      </p:pic>
    </p:spTree>
    <p:extLst>
      <p:ext uri="{BB962C8B-B14F-4D97-AF65-F5344CB8AC3E}">
        <p14:creationId xmlns:p14="http://schemas.microsoft.com/office/powerpoint/2010/main" val="14693577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a:t>
            </a:r>
            <a:endParaRPr lang="en-US" dirty="0"/>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
        <p:nvSpPr>
          <p:cNvPr id="5" name="Content Placeholder 4"/>
          <p:cNvSpPr>
            <a:spLocks noGrp="1"/>
          </p:cNvSpPr>
          <p:nvPr>
            <p:ph sz="quarter" idx="1"/>
          </p:nvPr>
        </p:nvSpPr>
        <p:spPr>
          <a:xfrm>
            <a:off x="1" y="1417638"/>
            <a:ext cx="9144000" cy="5202249"/>
          </a:xfrm>
        </p:spPr>
        <p:txBody>
          <a:bodyPr>
            <a:normAutofit/>
          </a:bodyPr>
          <a:lstStyle/>
          <a:p>
            <a:r>
              <a:rPr lang="en-US" sz="3500" dirty="0" smtClean="0"/>
              <a:t>Baseline1 </a:t>
            </a:r>
            <a:r>
              <a:rPr lang="en-US" sz="3000" dirty="0"/>
              <a:t>[Mayfield </a:t>
            </a:r>
            <a:r>
              <a:rPr lang="en-US" sz="3000" dirty="0" smtClean="0"/>
              <a:t>13]</a:t>
            </a:r>
            <a:r>
              <a:rPr lang="en-US" sz="3500" dirty="0" smtClean="0"/>
              <a:t>: one </a:t>
            </a:r>
            <a:r>
              <a:rPr lang="en-US" sz="3500" dirty="0"/>
              <a:t>of the best </a:t>
            </a:r>
            <a:r>
              <a:rPr lang="en-US" sz="3500" dirty="0" smtClean="0"/>
              <a:t>methods from the </a:t>
            </a:r>
            <a:r>
              <a:rPr lang="en-US" sz="3500" dirty="0"/>
              <a:t>Hewlett Foundation </a:t>
            </a:r>
            <a:r>
              <a:rPr lang="en-US" sz="3500" dirty="0" smtClean="0"/>
              <a:t>competition </a:t>
            </a:r>
            <a:r>
              <a:rPr lang="en-US" sz="2600" dirty="0"/>
              <a:t>[</a:t>
            </a:r>
            <a:r>
              <a:rPr lang="en-US" sz="2600" dirty="0" smtClean="0"/>
              <a:t>Shermis and Hamner, 2012]</a:t>
            </a:r>
            <a:endParaRPr lang="en-US" sz="2600" dirty="0"/>
          </a:p>
          <a:p>
            <a:pPr lvl="1"/>
            <a:r>
              <a:rPr lang="en-US" sz="3000" dirty="0" smtClean="0"/>
              <a:t>Features: primarily bag of words (top 500)  </a:t>
            </a:r>
          </a:p>
          <a:p>
            <a:pPr lvl="1"/>
            <a:endParaRPr lang="en-US" sz="3000" dirty="0" smtClean="0"/>
          </a:p>
          <a:p>
            <a:r>
              <a:rPr lang="en-US" sz="3600" dirty="0" smtClean="0"/>
              <a:t>Baseline2: Latent Semantic Analysis</a:t>
            </a:r>
          </a:p>
          <a:p>
            <a:pPr lvl="1"/>
            <a:r>
              <a:rPr lang="en-US" sz="3000" dirty="0" smtClean="0"/>
              <a:t>Based on the scores of the 10 most similar essays, weighted by semantic similarity </a:t>
            </a:r>
            <a:r>
              <a:rPr lang="en-US" sz="2600" dirty="0" smtClean="0"/>
              <a:t>[Miller 03]</a:t>
            </a:r>
          </a:p>
          <a:p>
            <a:endParaRPr lang="en-US" dirty="0"/>
          </a:p>
        </p:txBody>
      </p:sp>
    </p:spTree>
    <p:extLst>
      <p:ext uri="{BB962C8B-B14F-4D97-AF65-F5344CB8AC3E}">
        <p14:creationId xmlns:p14="http://schemas.microsoft.com/office/powerpoint/2010/main" val="246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824099"/>
              </p:ext>
            </p:extLst>
          </p:nvPr>
        </p:nvGraphicFramePr>
        <p:xfrm>
          <a:off x="357925" y="906544"/>
          <a:ext cx="8529221" cy="45049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411450"/>
            <a:ext cx="8887146"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92D050"/>
                </a:solidFill>
              </a:rPr>
              <a:t>Proposed</a:t>
            </a:r>
            <a:r>
              <a:rPr lang="en-US" sz="3200" dirty="0" smtClean="0"/>
              <a:t> </a:t>
            </a:r>
            <a:r>
              <a:rPr lang="en-US" sz="3200" b="1" dirty="0" smtClean="0">
                <a:solidFill>
                  <a:srgbClr val="92D050"/>
                </a:solidFill>
              </a:rPr>
              <a:t>features </a:t>
            </a:r>
            <a:r>
              <a:rPr lang="en-US" sz="3200" dirty="0" smtClean="0"/>
              <a:t>outperform both baselines</a:t>
            </a:r>
          </a:p>
          <a:p>
            <a:pPr marL="742950" lvl="1" indent="-285750">
              <a:buFont typeface="Arial" panose="020B0604020202020204" pitchFamily="34" charset="0"/>
              <a:buChar char="•"/>
            </a:pPr>
            <a:r>
              <a:rPr lang="en-US" sz="3200" dirty="0"/>
              <a:t>v</a:t>
            </a:r>
            <a:r>
              <a:rPr lang="en-US" sz="3200" dirty="0" smtClean="0"/>
              <a:t>alidity plus increased reliability!</a:t>
            </a:r>
          </a:p>
        </p:txBody>
      </p:sp>
    </p:spTree>
    <p:extLst>
      <p:ext uri="{BB962C8B-B14F-4D97-AF65-F5344CB8AC3E}">
        <p14:creationId xmlns:p14="http://schemas.microsoft.com/office/powerpoint/2010/main" val="72658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of Results</a:t>
            </a:r>
            <a:endParaRPr lang="en-US" dirty="0"/>
          </a:p>
        </p:txBody>
      </p:sp>
      <p:sp>
        <p:nvSpPr>
          <p:cNvPr id="3" name="Content Placeholder 2"/>
          <p:cNvSpPr>
            <a:spLocks noGrp="1"/>
          </p:cNvSpPr>
          <p:nvPr>
            <p:ph idx="1"/>
          </p:nvPr>
        </p:nvSpPr>
        <p:spPr>
          <a:xfrm>
            <a:off x="213064" y="1600200"/>
            <a:ext cx="8732491" cy="4525963"/>
          </a:xfrm>
        </p:spPr>
        <p:txBody>
          <a:bodyPr>
            <a:normAutofit/>
          </a:bodyPr>
          <a:lstStyle/>
          <a:p>
            <a:r>
              <a:rPr lang="en-US" dirty="0" smtClean="0"/>
              <a:t>Features also outperform baselines on </a:t>
            </a:r>
          </a:p>
          <a:p>
            <a:pPr lvl="1"/>
            <a:r>
              <a:rPr lang="en-US" dirty="0" smtClean="0"/>
              <a:t>essays from grades 6-8 and combined datasets</a:t>
            </a:r>
          </a:p>
          <a:p>
            <a:pPr lvl="1"/>
            <a:r>
              <a:rPr lang="en-US" dirty="0" smtClean="0"/>
              <a:t>another source text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32</a:t>
            </a:fld>
            <a:endParaRPr lang="en-US" dirty="0"/>
          </a:p>
        </p:txBody>
      </p:sp>
    </p:spTree>
    <p:extLst>
      <p:ext uri="{BB962C8B-B14F-4D97-AF65-F5344CB8AC3E}">
        <p14:creationId xmlns:p14="http://schemas.microsoft.com/office/powerpoint/2010/main" val="249292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1143000"/>
          </a:xfrm>
        </p:spPr>
        <p:txBody>
          <a:bodyPr/>
          <a:lstStyle/>
          <a:p>
            <a:r>
              <a:rPr lang="en-US" dirty="0" smtClean="0"/>
              <a:t>Additional Directions</a:t>
            </a:r>
            <a:endParaRPr lang="en-US" dirty="0"/>
          </a:p>
        </p:txBody>
      </p:sp>
      <p:sp>
        <p:nvSpPr>
          <p:cNvPr id="3" name="Content Placeholder 2"/>
          <p:cNvSpPr>
            <a:spLocks noGrp="1"/>
          </p:cNvSpPr>
          <p:nvPr>
            <p:ph idx="1"/>
          </p:nvPr>
        </p:nvSpPr>
        <p:spPr>
          <a:xfrm>
            <a:off x="132920" y="1225905"/>
            <a:ext cx="8777399" cy="4525963"/>
          </a:xfrm>
        </p:spPr>
        <p:txBody>
          <a:bodyPr>
            <a:normAutofit fontScale="92500" lnSpcReduction="10000"/>
          </a:bodyPr>
          <a:lstStyle/>
          <a:p>
            <a:r>
              <a:rPr lang="en-US" i="1" dirty="0" smtClean="0"/>
              <a:t>Coherence</a:t>
            </a:r>
            <a:r>
              <a:rPr lang="en-US" dirty="0" smtClean="0"/>
              <a:t> of evidence (</a:t>
            </a:r>
            <a:r>
              <a:rPr lang="en-US" b="1" i="1" dirty="0" smtClean="0"/>
              <a:t>Organization</a:t>
            </a:r>
            <a:r>
              <a:rPr lang="en-US" dirty="0" smtClean="0"/>
              <a:t> rubric)</a:t>
            </a:r>
          </a:p>
          <a:p>
            <a:pPr lvl="1"/>
            <a:r>
              <a:rPr lang="en-US" dirty="0" smtClean="0"/>
              <a:t>topic-based (rather than lexical) grids and chains </a:t>
            </a:r>
            <a:r>
              <a:rPr lang="en-US" sz="2200" dirty="0" smtClean="0"/>
              <a:t>[</a:t>
            </a:r>
            <a:r>
              <a:rPr lang="en-US" sz="2200" dirty="0" err="1" smtClean="0"/>
              <a:t>Rahimi</a:t>
            </a:r>
            <a:r>
              <a:rPr lang="en-US" sz="2200" dirty="0"/>
              <a:t>, Litman, </a:t>
            </a:r>
            <a:r>
              <a:rPr lang="en-US" sz="2200" dirty="0" smtClean="0"/>
              <a:t>Wang &amp; </a:t>
            </a:r>
            <a:r>
              <a:rPr lang="en-US" sz="2200" dirty="0" err="1" smtClean="0"/>
              <a:t>Correnti</a:t>
            </a:r>
            <a:r>
              <a:rPr lang="en-US" sz="2200" dirty="0"/>
              <a:t>, 2015</a:t>
            </a:r>
            <a:r>
              <a:rPr lang="en-US" sz="2200" dirty="0" smtClean="0"/>
              <a:t>] </a:t>
            </a:r>
          </a:p>
          <a:p>
            <a:pPr lvl="2"/>
            <a:endParaRPr lang="en-US" dirty="0" smtClean="0"/>
          </a:p>
          <a:p>
            <a:r>
              <a:rPr lang="en-US" i="1" dirty="0" smtClean="0"/>
              <a:t>Automatic extraction </a:t>
            </a:r>
            <a:r>
              <a:rPr lang="en-US" dirty="0" smtClean="0"/>
              <a:t>of evidence from source </a:t>
            </a:r>
          </a:p>
          <a:p>
            <a:pPr lvl="1"/>
            <a:r>
              <a:rPr lang="en-US" dirty="0" smtClean="0"/>
              <a:t>replace expert knowledge with data-driven LDA</a:t>
            </a:r>
            <a:r>
              <a:rPr lang="en-US" dirty="0"/>
              <a:t> </a:t>
            </a:r>
            <a:r>
              <a:rPr lang="en-US" dirty="0" smtClean="0"/>
              <a:t>/ turbo-topic </a:t>
            </a:r>
            <a:r>
              <a:rPr lang="en-US" sz="2200" dirty="0" smtClean="0"/>
              <a:t>[</a:t>
            </a:r>
            <a:r>
              <a:rPr lang="en-US" sz="2200" dirty="0" err="1" smtClean="0"/>
              <a:t>Rahimi</a:t>
            </a:r>
            <a:r>
              <a:rPr lang="en-US" sz="2200" dirty="0" smtClean="0"/>
              <a:t> and Litman, 2016]</a:t>
            </a:r>
          </a:p>
          <a:p>
            <a:pPr lvl="2"/>
            <a:endParaRPr lang="en-US" dirty="0"/>
          </a:p>
          <a:p>
            <a:r>
              <a:rPr lang="en-US" i="1" dirty="0" smtClean="0"/>
              <a:t>Robust </a:t>
            </a:r>
            <a:r>
              <a:rPr lang="en-US" dirty="0" smtClean="0"/>
              <a:t>evidence matching between essay and source</a:t>
            </a:r>
          </a:p>
          <a:p>
            <a:pPr lvl="1"/>
            <a:r>
              <a:rPr lang="en-US" dirty="0"/>
              <a:t>r</a:t>
            </a:r>
            <a:r>
              <a:rPr lang="en-US" dirty="0" smtClean="0"/>
              <a:t>eplace lexical matching with word embedding </a:t>
            </a:r>
            <a:r>
              <a:rPr lang="en-US" sz="2200" dirty="0" smtClean="0"/>
              <a:t>[Zhang &amp; </a:t>
            </a:r>
            <a:r>
              <a:rPr lang="en-US" sz="2200" dirty="0" err="1" smtClean="0"/>
              <a:t>Litman</a:t>
            </a:r>
            <a:r>
              <a:rPr lang="en-US" sz="2200" dirty="0" smtClean="0"/>
              <a:t>, 2017]</a:t>
            </a:r>
            <a:endParaRPr lang="en-US" dirty="0" smtClean="0"/>
          </a:p>
        </p:txBody>
      </p:sp>
    </p:spTree>
    <p:extLst>
      <p:ext uri="{BB962C8B-B14F-4D97-AF65-F5344CB8AC3E}">
        <p14:creationId xmlns:p14="http://schemas.microsoft.com/office/powerpoint/2010/main" val="38471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dirty="0" smtClean="0"/>
              <a:t>Argumentative Writing / Argument Mining</a:t>
            </a:r>
          </a:p>
          <a:p>
            <a:r>
              <a:rPr lang="en-US" b="1" i="1" dirty="0" smtClean="0"/>
              <a:t>Algorithms for Argument Mining</a:t>
            </a:r>
          </a:p>
          <a:p>
            <a:r>
              <a:rPr lang="en-US" b="1" i="1" dirty="0" smtClean="0"/>
              <a:t>Applications in Automated </a:t>
            </a:r>
            <a:r>
              <a:rPr lang="en-US" b="1" i="1"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489819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7" y="1269891"/>
            <a:ext cx="4256715" cy="5291213"/>
          </a:xfrm>
        </p:spPr>
        <p:txBody>
          <a:bodyPr>
            <a:noAutofit/>
          </a:bodyPr>
          <a:lstStyle/>
          <a:p>
            <a:pPr marL="0" indent="0">
              <a:buNone/>
            </a:pPr>
            <a:r>
              <a:rPr lang="en-US" sz="2800" dirty="0" smtClean="0">
                <a:solidFill>
                  <a:srgbClr val="0000FF"/>
                </a:solidFill>
              </a:rPr>
              <a:t>Written Essay Excerpt:</a:t>
            </a:r>
          </a:p>
          <a:p>
            <a:pPr marL="0" indent="0">
              <a:buNone/>
            </a:pPr>
            <a:r>
              <a:rPr lang="en-US" sz="2800" dirty="0" smtClean="0"/>
              <a:t>There </a:t>
            </a:r>
            <a:r>
              <a:rPr lang="en-US" sz="2800" dirty="0"/>
              <a:t>have been many studies which indicate that people do drive differently at different times of day and that it does have an impact on driving risk. Reimer et al (2007) found that time of day did influence driving speed, reaction time, and speed variability measures.</a:t>
            </a:r>
          </a:p>
        </p:txBody>
      </p:sp>
      <p:sp>
        <p:nvSpPr>
          <p:cNvPr id="5" name="Rectangle 4"/>
          <p:cNvSpPr/>
          <p:nvPr/>
        </p:nvSpPr>
        <p:spPr>
          <a:xfrm>
            <a:off x="0" y="176373"/>
            <a:ext cx="9144000" cy="584776"/>
          </a:xfrm>
          <a:prstGeom prst="rect">
            <a:avLst/>
          </a:prstGeom>
        </p:spPr>
        <p:txBody>
          <a:bodyPr wrap="square">
            <a:spAutoFit/>
          </a:bodyPr>
          <a:lstStyle/>
          <a:p>
            <a:pPr algn="ctr"/>
            <a:r>
              <a:rPr lang="en-US" sz="3200" b="1" dirty="0"/>
              <a:t>Audience </a:t>
            </a:r>
            <a:r>
              <a:rPr lang="en-US" sz="3200" b="1" dirty="0" smtClean="0"/>
              <a:t>Participation: Argument Mining</a:t>
            </a:r>
            <a:endParaRPr lang="en-US" sz="3200" b="1" dirty="0"/>
          </a:p>
        </p:txBody>
      </p:sp>
      <p:sp>
        <p:nvSpPr>
          <p:cNvPr id="6" name="Rectangle 5"/>
          <p:cNvSpPr/>
          <p:nvPr/>
        </p:nvSpPr>
        <p:spPr>
          <a:xfrm>
            <a:off x="4574206" y="1269891"/>
            <a:ext cx="4569794" cy="5262980"/>
          </a:xfrm>
          <a:prstGeom prst="rect">
            <a:avLst/>
          </a:prstGeom>
        </p:spPr>
        <p:txBody>
          <a:bodyPr wrap="square">
            <a:spAutoFit/>
          </a:bodyPr>
          <a:lstStyle/>
          <a:p>
            <a:r>
              <a:rPr lang="en-US" sz="2800" dirty="0" smtClean="0">
                <a:solidFill>
                  <a:srgbClr val="0000FF"/>
                </a:solidFill>
              </a:rPr>
              <a:t>Argument Ontology:</a:t>
            </a:r>
          </a:p>
          <a:p>
            <a:endParaRPr lang="en-US" sz="2800" dirty="0" smtClean="0">
              <a:solidFill>
                <a:srgbClr val="0000FF"/>
              </a:solidFill>
            </a:endParaRPr>
          </a:p>
          <a:p>
            <a:r>
              <a:rPr lang="en-US" sz="2800" dirty="0" smtClean="0">
                <a:solidFill>
                  <a:srgbClr val="FFC000"/>
                </a:solidFill>
              </a:rPr>
              <a:t>Components</a:t>
            </a:r>
          </a:p>
          <a:p>
            <a:pPr marL="914400" lvl="1" indent="-457200">
              <a:buFont typeface="Arial"/>
              <a:buChar char="•"/>
            </a:pPr>
            <a:r>
              <a:rPr lang="en-US" sz="2800" dirty="0" smtClean="0"/>
              <a:t>…</a:t>
            </a:r>
            <a:endParaRPr lang="en-US" sz="2800" dirty="0" smtClean="0"/>
          </a:p>
          <a:p>
            <a:pPr marL="914400" lvl="1" indent="-457200">
              <a:buFont typeface="Arial"/>
              <a:buChar char="•"/>
            </a:pPr>
            <a:r>
              <a:rPr lang="en-US" sz="2800" dirty="0" smtClean="0"/>
              <a:t>…</a:t>
            </a:r>
            <a:endParaRPr lang="en-US" sz="2800" dirty="0" smtClean="0"/>
          </a:p>
          <a:p>
            <a:pPr marL="914400" lvl="1" indent="-457200">
              <a:buFont typeface="Arial"/>
              <a:buChar char="•"/>
            </a:pPr>
            <a:r>
              <a:rPr lang="en-US" sz="2800" dirty="0" smtClean="0"/>
              <a:t>Claim</a:t>
            </a:r>
          </a:p>
          <a:p>
            <a:pPr marL="914400" lvl="1" indent="-457200">
              <a:buFont typeface="Arial"/>
              <a:buChar char="•"/>
            </a:pPr>
            <a:r>
              <a:rPr lang="en-US" sz="2800" dirty="0" smtClean="0"/>
              <a:t>Citation</a:t>
            </a:r>
          </a:p>
          <a:p>
            <a:r>
              <a:rPr lang="en-US" sz="2800" dirty="0" smtClean="0">
                <a:solidFill>
                  <a:srgbClr val="FFC000"/>
                </a:solidFill>
              </a:rPr>
              <a:t>Relations</a:t>
            </a:r>
          </a:p>
          <a:p>
            <a:pPr marL="914400" lvl="1" indent="-457200">
              <a:buFont typeface="Arial"/>
              <a:buChar char="•"/>
            </a:pPr>
            <a:r>
              <a:rPr lang="en-US" sz="2800" dirty="0" smtClean="0"/>
              <a:t>Supports</a:t>
            </a:r>
          </a:p>
          <a:p>
            <a:pPr marL="914400" lvl="1" indent="-457200">
              <a:buFont typeface="Arial"/>
              <a:buChar char="•"/>
            </a:pPr>
            <a:r>
              <a:rPr lang="en-US" sz="2800" dirty="0" smtClean="0"/>
              <a:t>Opposes</a:t>
            </a:r>
          </a:p>
          <a:p>
            <a:endParaRPr lang="en-US" sz="2800" dirty="0" smtClean="0"/>
          </a:p>
          <a:p>
            <a:endParaRPr lang="en-US" sz="2800" dirty="0"/>
          </a:p>
        </p:txBody>
      </p:sp>
    </p:spTree>
    <p:extLst>
      <p:ext uri="{BB962C8B-B14F-4D97-AF65-F5344CB8AC3E}">
        <p14:creationId xmlns:p14="http://schemas.microsoft.com/office/powerpoint/2010/main" val="2416503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7" y="1269891"/>
            <a:ext cx="4256715" cy="5291213"/>
          </a:xfrm>
        </p:spPr>
        <p:txBody>
          <a:bodyPr>
            <a:noAutofit/>
          </a:bodyPr>
          <a:lstStyle/>
          <a:p>
            <a:pPr marL="0" indent="0">
              <a:buNone/>
            </a:pPr>
            <a:r>
              <a:rPr lang="en-US" sz="2800" dirty="0" smtClean="0">
                <a:solidFill>
                  <a:srgbClr val="0000FF"/>
                </a:solidFill>
              </a:rPr>
              <a:t>Written Essay Excerpt:</a:t>
            </a:r>
          </a:p>
          <a:p>
            <a:pPr marL="0" indent="0">
              <a:buNone/>
            </a:pPr>
            <a:r>
              <a:rPr lang="en-US" sz="2800" dirty="0" smtClean="0">
                <a:solidFill>
                  <a:srgbClr val="FF0000"/>
                </a:solidFill>
              </a:rPr>
              <a:t>There </a:t>
            </a:r>
            <a:r>
              <a:rPr lang="en-US" sz="2800" dirty="0">
                <a:solidFill>
                  <a:srgbClr val="FF0000"/>
                </a:solidFill>
              </a:rPr>
              <a:t>have been many studies which indicate that people do drive differently at different times of day and that it does have an impact on driving risk. </a:t>
            </a:r>
            <a:r>
              <a:rPr lang="en-US" sz="2800" dirty="0">
                <a:solidFill>
                  <a:srgbClr val="0070C0"/>
                </a:solidFill>
              </a:rPr>
              <a:t>Reimer et al (2007) found that time of day did influence driving speed, reaction time, and speed variability measures.</a:t>
            </a:r>
          </a:p>
        </p:txBody>
      </p:sp>
      <p:sp>
        <p:nvSpPr>
          <p:cNvPr id="5" name="Rectangle 4"/>
          <p:cNvSpPr/>
          <p:nvPr/>
        </p:nvSpPr>
        <p:spPr>
          <a:xfrm>
            <a:off x="0" y="176373"/>
            <a:ext cx="9144000" cy="584776"/>
          </a:xfrm>
          <a:prstGeom prst="rect">
            <a:avLst/>
          </a:prstGeom>
        </p:spPr>
        <p:txBody>
          <a:bodyPr wrap="square">
            <a:spAutoFit/>
          </a:bodyPr>
          <a:lstStyle/>
          <a:p>
            <a:pPr algn="ctr"/>
            <a:r>
              <a:rPr lang="en-US" sz="3200" b="1" dirty="0"/>
              <a:t>Audience </a:t>
            </a:r>
            <a:r>
              <a:rPr lang="en-US" sz="3200" b="1" dirty="0" smtClean="0"/>
              <a:t>Participation: Argument Mining</a:t>
            </a:r>
            <a:endParaRPr lang="en-US" sz="3200" b="1" dirty="0"/>
          </a:p>
        </p:txBody>
      </p:sp>
      <p:sp>
        <p:nvSpPr>
          <p:cNvPr id="6" name="Rectangle 5"/>
          <p:cNvSpPr/>
          <p:nvPr/>
        </p:nvSpPr>
        <p:spPr>
          <a:xfrm>
            <a:off x="4574206" y="1269891"/>
            <a:ext cx="4569794" cy="5262980"/>
          </a:xfrm>
          <a:prstGeom prst="rect">
            <a:avLst/>
          </a:prstGeom>
        </p:spPr>
        <p:txBody>
          <a:bodyPr wrap="square">
            <a:spAutoFit/>
          </a:bodyPr>
          <a:lstStyle/>
          <a:p>
            <a:r>
              <a:rPr lang="en-US" sz="2800" dirty="0" smtClean="0">
                <a:solidFill>
                  <a:srgbClr val="0000FF"/>
                </a:solidFill>
              </a:rPr>
              <a:t>Argument Ontology:</a:t>
            </a:r>
          </a:p>
          <a:p>
            <a:endParaRPr lang="en-US" sz="2800" dirty="0" smtClean="0">
              <a:solidFill>
                <a:srgbClr val="0000FF"/>
              </a:solidFill>
            </a:endParaRPr>
          </a:p>
          <a:p>
            <a:r>
              <a:rPr lang="en-US" sz="2800" dirty="0" smtClean="0">
                <a:solidFill>
                  <a:srgbClr val="FFC000"/>
                </a:solidFill>
              </a:rPr>
              <a:t>Components</a:t>
            </a:r>
          </a:p>
          <a:p>
            <a:pPr marL="914400" lvl="1" indent="-457200">
              <a:buFont typeface="Arial"/>
              <a:buChar char="•"/>
            </a:pPr>
            <a:r>
              <a:rPr lang="en-US" sz="2800" dirty="0" smtClean="0"/>
              <a:t>…</a:t>
            </a:r>
            <a:endParaRPr lang="en-US" sz="2800" dirty="0" smtClean="0"/>
          </a:p>
          <a:p>
            <a:pPr marL="914400" lvl="1" indent="-457200">
              <a:buFont typeface="Arial"/>
              <a:buChar char="•"/>
            </a:pPr>
            <a:r>
              <a:rPr lang="en-US" sz="2800" dirty="0" smtClean="0"/>
              <a:t>…</a:t>
            </a:r>
            <a:endParaRPr lang="en-US" sz="2800" dirty="0" smtClean="0"/>
          </a:p>
          <a:p>
            <a:pPr marL="914400" lvl="1" indent="-457200">
              <a:buFont typeface="Arial"/>
              <a:buChar char="•"/>
            </a:pPr>
            <a:r>
              <a:rPr lang="en-US" sz="2800" b="1" i="1" dirty="0" smtClean="0">
                <a:solidFill>
                  <a:srgbClr val="FF0000"/>
                </a:solidFill>
              </a:rPr>
              <a:t>Claim</a:t>
            </a:r>
          </a:p>
          <a:p>
            <a:pPr marL="914400" lvl="1" indent="-457200">
              <a:buFont typeface="Arial"/>
              <a:buChar char="•"/>
            </a:pPr>
            <a:r>
              <a:rPr lang="en-US" sz="2800" b="1" i="1" dirty="0" smtClean="0">
                <a:solidFill>
                  <a:srgbClr val="0070C0"/>
                </a:solidFill>
              </a:rPr>
              <a:t>Citation</a:t>
            </a:r>
          </a:p>
          <a:p>
            <a:r>
              <a:rPr lang="en-US" sz="2800" dirty="0" smtClean="0">
                <a:solidFill>
                  <a:srgbClr val="FFC000"/>
                </a:solidFill>
              </a:rPr>
              <a:t>Relations</a:t>
            </a:r>
          </a:p>
          <a:p>
            <a:pPr marL="914400" lvl="1" indent="-457200">
              <a:buFont typeface="Arial"/>
              <a:buChar char="•"/>
            </a:pPr>
            <a:r>
              <a:rPr lang="en-US" sz="2800" b="1" i="1" dirty="0" smtClean="0">
                <a:solidFill>
                  <a:srgbClr val="00B050"/>
                </a:solidFill>
              </a:rPr>
              <a:t>Supports</a:t>
            </a:r>
          </a:p>
          <a:p>
            <a:pPr marL="914400" lvl="1" indent="-457200">
              <a:buFont typeface="Arial"/>
              <a:buChar char="•"/>
            </a:pPr>
            <a:r>
              <a:rPr lang="en-US" sz="2800" dirty="0" smtClean="0"/>
              <a:t>Opposes</a:t>
            </a:r>
          </a:p>
          <a:p>
            <a:endParaRPr lang="en-US" sz="2800" dirty="0" smtClean="0"/>
          </a:p>
          <a:p>
            <a:endParaRPr lang="en-US" sz="2800" dirty="0"/>
          </a:p>
        </p:txBody>
      </p:sp>
    </p:spTree>
    <p:extLst>
      <p:ext uri="{BB962C8B-B14F-4D97-AF65-F5344CB8AC3E}">
        <p14:creationId xmlns:p14="http://schemas.microsoft.com/office/powerpoint/2010/main" val="3942626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Audience Participation:  Essay Scoring (1 or 4?) </a:t>
            </a:r>
            <a:endParaRPr lang="en-US" sz="3200" b="1" dirty="0"/>
          </a:p>
        </p:txBody>
      </p:sp>
      <p:sp>
        <p:nvSpPr>
          <p:cNvPr id="3" name="Content Placeholder 2"/>
          <p:cNvSpPr>
            <a:spLocks noGrp="1"/>
          </p:cNvSpPr>
          <p:nvPr>
            <p:ph idx="1"/>
          </p:nvPr>
        </p:nvSpPr>
        <p:spPr>
          <a:xfrm>
            <a:off x="0" y="540880"/>
            <a:ext cx="9143999" cy="6317120"/>
          </a:xfrm>
        </p:spPr>
        <p:txBody>
          <a:bodyPr>
            <a:noAutofit/>
          </a:bodyPr>
          <a:lstStyle/>
          <a:p>
            <a:pPr marL="0" indent="0">
              <a:buNone/>
            </a:pPr>
            <a:r>
              <a:rPr lang="en-US" sz="1800" b="1" dirty="0"/>
              <a:t>Human Argument </a:t>
            </a:r>
            <a:r>
              <a:rPr lang="en-US" sz="1800" b="1" dirty="0" smtClean="0"/>
              <a:t>Mining</a:t>
            </a:r>
            <a:endParaRPr lang="en-US" sz="1800" b="1" dirty="0"/>
          </a:p>
          <a:p>
            <a:r>
              <a:rPr lang="en-US" sz="1800" b="1" dirty="0">
                <a:solidFill>
                  <a:schemeClr val="accent6">
                    <a:lumMod val="60000"/>
                    <a:lumOff val="40000"/>
                  </a:schemeClr>
                </a:solidFill>
              </a:rPr>
              <a:t>Hypothesis: 1, </a:t>
            </a:r>
            <a:r>
              <a:rPr lang="en-US" sz="1800" b="1" dirty="0">
                <a:solidFill>
                  <a:schemeClr val="accent3">
                    <a:lumMod val="75000"/>
                  </a:schemeClr>
                </a:solidFill>
              </a:rPr>
              <a:t>Supports: 2, </a:t>
            </a:r>
            <a:r>
              <a:rPr lang="en-US" sz="1800" b="1" dirty="0">
                <a:solidFill>
                  <a:srgbClr val="FF6600"/>
                </a:solidFill>
              </a:rPr>
              <a:t>Opposes: 1, </a:t>
            </a:r>
            <a:r>
              <a:rPr lang="en-US" sz="1800" b="1" dirty="0">
                <a:solidFill>
                  <a:srgbClr val="0000FF"/>
                </a:solidFill>
              </a:rPr>
              <a:t>Citation: 7 (6 unique)</a:t>
            </a:r>
          </a:p>
          <a:p>
            <a:pPr marL="0" indent="0">
              <a:buNone/>
            </a:pPr>
            <a:endParaRPr lang="en-US" sz="1200" dirty="0" smtClean="0"/>
          </a:p>
          <a:p>
            <a:pPr marL="0" indent="0">
              <a:buNone/>
            </a:pPr>
            <a:r>
              <a:rPr lang="en-US" sz="1200" dirty="0" smtClean="0"/>
              <a:t>Frequently</a:t>
            </a:r>
            <a:r>
              <a:rPr lang="en-US" sz="1200" dirty="0"/>
              <a:t>, people encounter situations in their environment where they can either choose to be </a:t>
            </a:r>
            <a:r>
              <a:rPr lang="en-US" sz="1200" dirty="0" err="1"/>
              <a:t>prosocial</a:t>
            </a:r>
            <a:r>
              <a:rPr lang="en-US" sz="1200" dirty="0"/>
              <a:t> or antisocial. It is therefore of great importance to study what makes people choose either response. Previous research has indicated that as group size increases, </a:t>
            </a:r>
            <a:r>
              <a:rPr lang="en-US" sz="1200" dirty="0" err="1"/>
              <a:t>prosocial</a:t>
            </a:r>
            <a:r>
              <a:rPr lang="en-US" sz="1200" dirty="0"/>
              <a:t> responses decrease, a phenomenon known as the bystander effect </a:t>
            </a:r>
            <a:r>
              <a:rPr lang="en-US" sz="1200" dirty="0" smtClean="0">
                <a:solidFill>
                  <a:srgbClr val="0000FF"/>
                </a:solidFill>
              </a:rPr>
              <a:t>(</a:t>
            </a:r>
            <a:r>
              <a:rPr lang="en-US" sz="1200" b="1" dirty="0">
                <a:solidFill>
                  <a:srgbClr val="0000FF"/>
                </a:solidFill>
              </a:rPr>
              <a:t>Fischer, Krueger, </a:t>
            </a:r>
            <a:r>
              <a:rPr lang="en-US" sz="1200" b="1" dirty="0" err="1">
                <a:solidFill>
                  <a:srgbClr val="0000FF"/>
                </a:solidFill>
              </a:rPr>
              <a:t>Greitemeyer</a:t>
            </a:r>
            <a:r>
              <a:rPr lang="en-US" sz="1200" b="1" dirty="0">
                <a:solidFill>
                  <a:srgbClr val="0000FF"/>
                </a:solidFill>
              </a:rPr>
              <a:t>, </a:t>
            </a:r>
            <a:r>
              <a:rPr lang="en-US" sz="1200" b="1" dirty="0" err="1">
                <a:solidFill>
                  <a:srgbClr val="0000FF"/>
                </a:solidFill>
              </a:rPr>
              <a:t>Vogrincic</a:t>
            </a:r>
            <a:r>
              <a:rPr lang="en-US" sz="1200" b="1" dirty="0">
                <a:solidFill>
                  <a:srgbClr val="0000FF"/>
                </a:solidFill>
              </a:rPr>
              <a:t>, </a:t>
            </a:r>
            <a:r>
              <a:rPr lang="en-US" sz="1200" b="1" dirty="0" err="1">
                <a:solidFill>
                  <a:srgbClr val="0000FF"/>
                </a:solidFill>
              </a:rPr>
              <a:t>Kastenmuller</a:t>
            </a:r>
            <a:r>
              <a:rPr lang="en-US" sz="1200" b="1" dirty="0">
                <a:solidFill>
                  <a:srgbClr val="0000FF"/>
                </a:solidFill>
              </a:rPr>
              <a:t>, Frey, </a:t>
            </a:r>
            <a:r>
              <a:rPr lang="en-US" sz="1200" b="1" dirty="0" err="1">
                <a:solidFill>
                  <a:srgbClr val="0000FF"/>
                </a:solidFill>
              </a:rPr>
              <a:t>Heene</a:t>
            </a:r>
            <a:r>
              <a:rPr lang="en-US" sz="1200" b="1" dirty="0">
                <a:solidFill>
                  <a:srgbClr val="0000FF"/>
                </a:solidFill>
              </a:rPr>
              <a:t>, </a:t>
            </a:r>
            <a:r>
              <a:rPr lang="en-US" sz="1200" b="1" dirty="0" err="1">
                <a:solidFill>
                  <a:srgbClr val="0000FF"/>
                </a:solidFill>
              </a:rPr>
              <a:t>Wicher</a:t>
            </a:r>
            <a:r>
              <a:rPr lang="en-US" sz="1200" b="1" dirty="0">
                <a:solidFill>
                  <a:srgbClr val="0000FF"/>
                </a:solidFill>
              </a:rPr>
              <a:t>, </a:t>
            </a:r>
            <a:r>
              <a:rPr lang="en-US" sz="1200" b="1" dirty="0" err="1">
                <a:solidFill>
                  <a:srgbClr val="0000FF"/>
                </a:solidFill>
              </a:rPr>
              <a:t>Kainbacher</a:t>
            </a:r>
            <a:r>
              <a:rPr lang="en-US" sz="1200" b="1" dirty="0">
                <a:solidFill>
                  <a:srgbClr val="0000FF"/>
                </a:solidFill>
              </a:rPr>
              <a:t>, 2011).</a:t>
            </a:r>
            <a:r>
              <a:rPr lang="en-US" sz="1200" dirty="0">
                <a:solidFill>
                  <a:srgbClr val="0000FF"/>
                </a:solidFill>
              </a:rPr>
              <a:t> </a:t>
            </a:r>
            <a:r>
              <a:rPr lang="en-US" sz="1200" dirty="0" smtClean="0"/>
              <a:t>In </a:t>
            </a:r>
            <a:r>
              <a:rPr lang="en-US" sz="1200" dirty="0"/>
              <a:t>our particular study, a participant sneezed on an elevator and noted whether or not somebody had a nice response such as “God bless you.” The nice response would be equivalent to a </a:t>
            </a:r>
            <a:r>
              <a:rPr lang="en-US" sz="1200" dirty="0" err="1"/>
              <a:t>prosocial</a:t>
            </a:r>
            <a:r>
              <a:rPr lang="en-US" sz="1200" dirty="0"/>
              <a:t> behavior. The results of this study can give insight into what makes people more or less likely to engage in </a:t>
            </a:r>
            <a:r>
              <a:rPr lang="en-US" sz="1200" dirty="0" err="1"/>
              <a:t>prosocial</a:t>
            </a:r>
            <a:r>
              <a:rPr lang="en-US" sz="1200" dirty="0"/>
              <a:t> behavior in different situations, so this study has good external validity. This research topic is worth of study because the results may show how likely people are to help others in a more critical situation, such as somebody getting mugged, etc. It is important to realize that sneezing on an elevator is not necessarily a dangerous situation to act </a:t>
            </a:r>
            <a:r>
              <a:rPr lang="en-US" sz="1200" dirty="0" err="1"/>
              <a:t>prosocially</a:t>
            </a:r>
            <a:r>
              <a:rPr lang="en-US" sz="1200" dirty="0"/>
              <a:t> in, but the result will lead to a better understanding of whether or not gender and group size contribute to </a:t>
            </a:r>
            <a:r>
              <a:rPr lang="en-US" sz="1200" dirty="0" err="1"/>
              <a:t>prosocial</a:t>
            </a:r>
            <a:r>
              <a:rPr lang="en-US" sz="1200" dirty="0"/>
              <a:t> responses</a:t>
            </a:r>
            <a:r>
              <a:rPr lang="en-US" sz="1200" dirty="0" smtClean="0"/>
              <a:t>. </a:t>
            </a:r>
          </a:p>
          <a:p>
            <a:pPr marL="0" indent="0">
              <a:buNone/>
            </a:pPr>
            <a:r>
              <a:rPr lang="en-US" sz="1200" b="1" dirty="0" smtClean="0">
                <a:solidFill>
                  <a:schemeClr val="accent3">
                    <a:lumMod val="75000"/>
                  </a:schemeClr>
                </a:solidFill>
              </a:rPr>
              <a:t>Previous </a:t>
            </a:r>
            <a:r>
              <a:rPr lang="en-US" sz="1200" b="1" dirty="0">
                <a:solidFill>
                  <a:schemeClr val="accent3">
                    <a:lumMod val="75000"/>
                  </a:schemeClr>
                </a:solidFill>
              </a:rPr>
              <a:t>research has shown that females seem to be more likely to engage in </a:t>
            </a:r>
            <a:r>
              <a:rPr lang="en-US" sz="1200" b="1" dirty="0" err="1">
                <a:solidFill>
                  <a:schemeClr val="accent3">
                    <a:lumMod val="75000"/>
                  </a:schemeClr>
                </a:solidFill>
              </a:rPr>
              <a:t>prosocial</a:t>
            </a:r>
            <a:r>
              <a:rPr lang="en-US" sz="1200" b="1" dirty="0">
                <a:solidFill>
                  <a:schemeClr val="accent3">
                    <a:lumMod val="75000"/>
                  </a:schemeClr>
                </a:solidFill>
              </a:rPr>
              <a:t> behavior as distance decreases,</a:t>
            </a:r>
            <a:r>
              <a:rPr lang="en-US" sz="1200" b="1" dirty="0">
                <a:solidFill>
                  <a:srgbClr val="0000FF"/>
                </a:solidFill>
              </a:rPr>
              <a:t> </a:t>
            </a:r>
            <a:r>
              <a:rPr lang="en-US" sz="1200" dirty="0" smtClean="0"/>
              <a:t>and</a:t>
            </a:r>
            <a:r>
              <a:rPr lang="en-US" sz="1200" dirty="0" smtClean="0">
                <a:solidFill>
                  <a:srgbClr val="0000FF"/>
                </a:solidFill>
              </a:rPr>
              <a:t> </a:t>
            </a:r>
            <a:r>
              <a:rPr lang="en-US" sz="1200" dirty="0"/>
              <a:t>this correlates to the hypothesis of this particular study </a:t>
            </a:r>
            <a:r>
              <a:rPr lang="en-US" sz="1200" b="1" dirty="0" smtClean="0">
                <a:solidFill>
                  <a:srgbClr val="0000FF"/>
                </a:solidFill>
              </a:rPr>
              <a:t>(</a:t>
            </a:r>
            <a:r>
              <a:rPr lang="en-US" sz="1200" b="1" dirty="0">
                <a:solidFill>
                  <a:srgbClr val="0000FF"/>
                </a:solidFill>
              </a:rPr>
              <a:t>McCullough, </a:t>
            </a:r>
            <a:r>
              <a:rPr lang="en-US" sz="1200" b="1" dirty="0" err="1">
                <a:solidFill>
                  <a:srgbClr val="0000FF"/>
                </a:solidFill>
              </a:rPr>
              <a:t>Tabak</a:t>
            </a:r>
            <a:r>
              <a:rPr lang="en-US" sz="1200" b="1" dirty="0">
                <a:solidFill>
                  <a:srgbClr val="0000FF"/>
                </a:solidFill>
              </a:rPr>
              <a:t>, 2010).</a:t>
            </a:r>
            <a:r>
              <a:rPr lang="en-US" sz="1200" dirty="0">
                <a:solidFill>
                  <a:srgbClr val="0000FF"/>
                </a:solidFill>
              </a:rPr>
              <a:t> </a:t>
            </a:r>
            <a:r>
              <a:rPr lang="en-US" sz="1200" dirty="0" smtClean="0"/>
              <a:t>From </a:t>
            </a:r>
            <a:r>
              <a:rPr lang="en-US" sz="1200" dirty="0"/>
              <a:t>this same previous research, it seems that females are more likely to do this because females tend to behave in more altruistic ways than males. In other words, females should give a nice response to a sneeze more often than males, and this was part of our hypothesis. Previous research has also indicated that people who have the knowledge of how to behave </a:t>
            </a:r>
            <a:r>
              <a:rPr lang="en-US" sz="1200" dirty="0" err="1"/>
              <a:t>prosocially</a:t>
            </a:r>
            <a:r>
              <a:rPr lang="en-US" sz="1200" dirty="0"/>
              <a:t> in a particular situation are more likely to do so </a:t>
            </a:r>
            <a:r>
              <a:rPr lang="en-US" sz="1200" b="1" dirty="0" smtClean="0">
                <a:solidFill>
                  <a:srgbClr val="0000FF"/>
                </a:solidFill>
              </a:rPr>
              <a:t>(</a:t>
            </a:r>
            <a:r>
              <a:rPr lang="en-US" sz="1200" b="1" dirty="0">
                <a:solidFill>
                  <a:srgbClr val="0000FF"/>
                </a:solidFill>
              </a:rPr>
              <a:t>Anker, </a:t>
            </a:r>
            <a:r>
              <a:rPr lang="en-US" sz="1200" b="1" dirty="0" err="1">
                <a:solidFill>
                  <a:srgbClr val="0000FF"/>
                </a:solidFill>
              </a:rPr>
              <a:t>Feeley</a:t>
            </a:r>
            <a:r>
              <a:rPr lang="en-US" sz="1200" b="1" dirty="0">
                <a:solidFill>
                  <a:srgbClr val="0000FF"/>
                </a:solidFill>
              </a:rPr>
              <a:t>, 2011)</a:t>
            </a:r>
            <a:r>
              <a:rPr lang="en-US" sz="1200" b="1" dirty="0"/>
              <a:t>. </a:t>
            </a:r>
            <a:r>
              <a:rPr lang="en-US" sz="1200" dirty="0" smtClean="0"/>
              <a:t>If </a:t>
            </a:r>
            <a:r>
              <a:rPr lang="en-US" sz="1200" dirty="0"/>
              <a:t>somebody in the elevator is from a certain religion or has recently moved and is not aware of what to say after somebody sneezes, then they most likely will not give a response at all, and this was not considered when putting together the results of the study. This should have been important to consider because knowledge of what to say after a sneeze could be a confounding variable in the results. Lastly, previous studies have shown that moral frames often determine whether or not people will give a </a:t>
            </a:r>
            <a:r>
              <a:rPr lang="en-US" sz="1200" dirty="0" err="1"/>
              <a:t>prosocial</a:t>
            </a:r>
            <a:r>
              <a:rPr lang="en-US" sz="1200" dirty="0"/>
              <a:t> response </a:t>
            </a:r>
            <a:r>
              <a:rPr lang="en-US" sz="1200" b="1" dirty="0" smtClean="0">
                <a:solidFill>
                  <a:srgbClr val="0000FF"/>
                </a:solidFill>
              </a:rPr>
              <a:t>(</a:t>
            </a:r>
            <a:r>
              <a:rPr lang="en-US" sz="1200" b="1" dirty="0" err="1">
                <a:solidFill>
                  <a:srgbClr val="0000FF"/>
                </a:solidFill>
              </a:rPr>
              <a:t>Thornberg</a:t>
            </a:r>
            <a:r>
              <a:rPr lang="en-US" sz="1200" b="1" dirty="0">
                <a:solidFill>
                  <a:srgbClr val="0000FF"/>
                </a:solidFill>
              </a:rPr>
              <a:t>, 2010)</a:t>
            </a:r>
            <a:r>
              <a:rPr lang="en-US" sz="1200" dirty="0">
                <a:solidFill>
                  <a:srgbClr val="0000FF"/>
                </a:solidFill>
              </a:rPr>
              <a:t>. </a:t>
            </a:r>
            <a:r>
              <a:rPr lang="en-US" sz="1200" dirty="0" smtClean="0"/>
              <a:t>Overall</a:t>
            </a:r>
            <a:r>
              <a:rPr lang="en-US" sz="1200" dirty="0"/>
              <a:t>, the better somebody’s moral frames are, the more likely they are to give a </a:t>
            </a:r>
            <a:r>
              <a:rPr lang="en-US" sz="1200" dirty="0" err="1"/>
              <a:t>prosocial</a:t>
            </a:r>
            <a:r>
              <a:rPr lang="en-US" sz="1200" dirty="0"/>
              <a:t> response. This correlates to our particular study because the people who didn’t give a response could possibly have negative moral frames. A future experiment could study this and the results would be interesting and could give additional information about what makes people behave </a:t>
            </a:r>
            <a:r>
              <a:rPr lang="en-US" sz="1200" dirty="0" err="1"/>
              <a:t>prosocially</a:t>
            </a:r>
            <a:r>
              <a:rPr lang="en-US" sz="1200" dirty="0"/>
              <a:t>.</a:t>
            </a:r>
          </a:p>
          <a:p>
            <a:pPr marL="0" indent="0">
              <a:buNone/>
            </a:pPr>
            <a:r>
              <a:rPr lang="en-US" sz="1200" b="1" dirty="0" smtClean="0">
                <a:solidFill>
                  <a:schemeClr val="accent6">
                    <a:lumMod val="60000"/>
                    <a:lumOff val="40000"/>
                  </a:schemeClr>
                </a:solidFill>
              </a:rPr>
              <a:t>In </a:t>
            </a:r>
            <a:r>
              <a:rPr lang="en-US" sz="1200" b="1" dirty="0">
                <a:solidFill>
                  <a:schemeClr val="accent6">
                    <a:lumMod val="60000"/>
                    <a:lumOff val="40000"/>
                  </a:schemeClr>
                </a:solidFill>
              </a:rPr>
              <a:t>our study, it was hypothesized that as group size increased, the likelihood of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would increase, and that females were more likely to give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than </a:t>
            </a:r>
            <a:r>
              <a:rPr lang="en-US" sz="1200" b="1" dirty="0" smtClean="0">
                <a:solidFill>
                  <a:schemeClr val="accent6">
                    <a:lumMod val="60000"/>
                    <a:lumOff val="40000"/>
                  </a:schemeClr>
                </a:solidFill>
              </a:rPr>
              <a:t>males.</a:t>
            </a:r>
            <a:r>
              <a:rPr lang="en-US" sz="1200" dirty="0">
                <a:solidFill>
                  <a:srgbClr val="0000FF"/>
                </a:solidFill>
              </a:rPr>
              <a:t> </a:t>
            </a:r>
            <a:r>
              <a:rPr lang="en-US" sz="1200" b="1" dirty="0" smtClean="0">
                <a:solidFill>
                  <a:srgbClr val="0000FF"/>
                </a:solidFill>
              </a:rPr>
              <a:t>Previous </a:t>
            </a:r>
            <a:r>
              <a:rPr lang="en-US" sz="1200" b="1" dirty="0">
                <a:solidFill>
                  <a:srgbClr val="0000FF"/>
                </a:solidFill>
              </a:rPr>
              <a:t>research from McCullough, </a:t>
            </a:r>
            <a:r>
              <a:rPr lang="en-US" sz="1200" b="1" dirty="0" err="1">
                <a:solidFill>
                  <a:srgbClr val="0000FF"/>
                </a:solidFill>
              </a:rPr>
              <a:t>etc</a:t>
            </a:r>
            <a:r>
              <a:rPr lang="en-US" sz="1200" b="1" dirty="0">
                <a:solidFill>
                  <a:srgbClr val="0000FF"/>
                </a:solidFill>
              </a:rPr>
              <a:t> (2011) conflicted with the hypothesis that as group size increases, </a:t>
            </a:r>
            <a:r>
              <a:rPr lang="en-US" sz="1200" b="1" dirty="0" err="1">
                <a:solidFill>
                  <a:srgbClr val="0000FF"/>
                </a:solidFill>
              </a:rPr>
              <a:t>prosocial</a:t>
            </a:r>
            <a:r>
              <a:rPr lang="en-US" sz="1200" b="1" dirty="0">
                <a:solidFill>
                  <a:srgbClr val="0000FF"/>
                </a:solidFill>
              </a:rPr>
              <a:t> responses should </a:t>
            </a:r>
            <a:r>
              <a:rPr lang="en-US" sz="1200" b="1" dirty="0" smtClean="0">
                <a:solidFill>
                  <a:srgbClr val="0000FF"/>
                </a:solidFill>
              </a:rPr>
              <a:t>increase. McCullough’s </a:t>
            </a:r>
            <a:r>
              <a:rPr lang="en-US" sz="1200" b="1" dirty="0">
                <a:solidFill>
                  <a:srgbClr val="0000FF"/>
                </a:solidFill>
              </a:rPr>
              <a:t>study showed this to be the opposite </a:t>
            </a:r>
            <a:r>
              <a:rPr lang="en-US" sz="1200" dirty="0">
                <a:solidFill>
                  <a:srgbClr val="0000FF"/>
                </a:solidFill>
              </a:rPr>
              <a:t>– </a:t>
            </a:r>
            <a:r>
              <a:rPr lang="en-US" sz="1200" b="1" dirty="0" smtClean="0">
                <a:solidFill>
                  <a:srgbClr val="FF6600"/>
                </a:solidFill>
              </a:rPr>
              <a:t>as </a:t>
            </a:r>
            <a:r>
              <a:rPr lang="en-US" sz="1200" b="1" dirty="0">
                <a:solidFill>
                  <a:srgbClr val="FF6600"/>
                </a:solidFill>
              </a:rPr>
              <a:t>group size increases, </a:t>
            </a:r>
            <a:r>
              <a:rPr lang="en-US" sz="1200" b="1" dirty="0" err="1">
                <a:solidFill>
                  <a:srgbClr val="FF6600"/>
                </a:solidFill>
              </a:rPr>
              <a:t>prosocial</a:t>
            </a:r>
            <a:r>
              <a:rPr lang="en-US" sz="1200" b="1" dirty="0">
                <a:solidFill>
                  <a:srgbClr val="FF6600"/>
                </a:solidFill>
              </a:rPr>
              <a:t> behavior decreases, a phenomenon known as the bystander </a:t>
            </a:r>
            <a:r>
              <a:rPr lang="en-US" sz="1200" b="1" dirty="0" smtClean="0">
                <a:solidFill>
                  <a:srgbClr val="FF6600"/>
                </a:solidFill>
              </a:rPr>
              <a:t>effect.</a:t>
            </a:r>
            <a:r>
              <a:rPr lang="en-US" sz="1200" dirty="0">
                <a:solidFill>
                  <a:srgbClr val="0000FF"/>
                </a:solidFill>
              </a:rPr>
              <a:t> </a:t>
            </a:r>
            <a:r>
              <a:rPr lang="en-US" sz="1200" b="1" dirty="0" smtClean="0">
                <a:solidFill>
                  <a:schemeClr val="accent3">
                    <a:lumMod val="75000"/>
                  </a:schemeClr>
                </a:solidFill>
              </a:rPr>
              <a:t>Previous </a:t>
            </a:r>
            <a:r>
              <a:rPr lang="en-US" sz="1200" b="1" dirty="0">
                <a:solidFill>
                  <a:schemeClr val="accent3">
                    <a:lumMod val="75000"/>
                  </a:schemeClr>
                </a:solidFill>
              </a:rPr>
              <a:t>research about gender, however, showed that females are more likely to behave </a:t>
            </a:r>
            <a:r>
              <a:rPr lang="en-US" sz="1200" b="1" dirty="0" err="1">
                <a:solidFill>
                  <a:schemeClr val="accent3">
                    <a:lumMod val="75000"/>
                  </a:schemeClr>
                </a:solidFill>
              </a:rPr>
              <a:t>prosocially</a:t>
            </a:r>
            <a:r>
              <a:rPr lang="en-US" sz="1200" b="1" dirty="0">
                <a:solidFill>
                  <a:schemeClr val="accent3">
                    <a:lumMod val="75000"/>
                  </a:schemeClr>
                </a:solidFill>
              </a:rPr>
              <a:t> due to their nature and altruistic characteristics; </a:t>
            </a:r>
            <a:r>
              <a:rPr lang="en-US" sz="1200" dirty="0" smtClean="0"/>
              <a:t>this </a:t>
            </a:r>
            <a:r>
              <a:rPr lang="en-US" sz="1200" dirty="0"/>
              <a:t>evidence supports our </a:t>
            </a:r>
            <a:r>
              <a:rPr lang="en-US" sz="1200" b="1" dirty="0">
                <a:solidFill>
                  <a:srgbClr val="0000FF"/>
                </a:solidFill>
              </a:rPr>
              <a:t>hypothesis </a:t>
            </a:r>
            <a:r>
              <a:rPr lang="en-US" sz="1200" b="1" dirty="0" smtClean="0">
                <a:solidFill>
                  <a:srgbClr val="0000FF"/>
                </a:solidFill>
              </a:rPr>
              <a:t>(</a:t>
            </a:r>
            <a:r>
              <a:rPr lang="en-US" sz="1200" b="1" dirty="0">
                <a:solidFill>
                  <a:srgbClr val="0000FF"/>
                </a:solidFill>
              </a:rPr>
              <a:t>Levine, Cassidy, </a:t>
            </a:r>
            <a:r>
              <a:rPr lang="en-US" sz="1200" b="1" dirty="0" err="1">
                <a:solidFill>
                  <a:srgbClr val="0000FF"/>
                </a:solidFill>
              </a:rPr>
              <a:t>Jentzsch</a:t>
            </a:r>
            <a:r>
              <a:rPr lang="en-US" sz="1200" b="1" dirty="0">
                <a:solidFill>
                  <a:srgbClr val="0000FF"/>
                </a:solidFill>
              </a:rPr>
              <a:t>, 2010)</a:t>
            </a:r>
            <a:r>
              <a:rPr lang="en-US" sz="1200" b="1" dirty="0" smtClean="0">
                <a:solidFill>
                  <a:srgbClr val="0000FF"/>
                </a:solidFill>
              </a:rPr>
              <a:t>.</a:t>
            </a:r>
          </a:p>
          <a:p>
            <a:pPr marL="0" indent="0">
              <a:buNone/>
            </a:pPr>
            <a:endParaRPr lang="en-US" sz="1200" b="1" dirty="0">
              <a:solidFill>
                <a:srgbClr val="0000FF"/>
              </a:solidFill>
            </a:endParaRPr>
          </a:p>
          <a:p>
            <a:endParaRPr lang="en-US" sz="1600" dirty="0"/>
          </a:p>
          <a:p>
            <a:pPr marL="0" indent="0">
              <a:buNone/>
            </a:pPr>
            <a:endParaRPr lang="en-US" sz="1200" dirty="0"/>
          </a:p>
        </p:txBody>
      </p:sp>
    </p:spTree>
    <p:extLst>
      <p:ext uri="{BB962C8B-B14F-4D97-AF65-F5344CB8AC3E}">
        <p14:creationId xmlns:p14="http://schemas.microsoft.com/office/powerpoint/2010/main" val="3946499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7134"/>
            <a:ext cx="9143999" cy="6240865"/>
          </a:xfrm>
        </p:spPr>
        <p:txBody>
          <a:bodyPr>
            <a:noAutofit/>
          </a:bodyPr>
          <a:lstStyle/>
          <a:p>
            <a:pPr marL="0" indent="0">
              <a:buNone/>
            </a:pPr>
            <a:r>
              <a:rPr lang="en-US" sz="1600" dirty="0" smtClean="0">
                <a:cs typeface="Times New Roman" panose="02020603050405020304" pitchFamily="18" charset="0"/>
              </a:rPr>
              <a:t> </a:t>
            </a:r>
            <a:r>
              <a:rPr lang="en-US" sz="1600" b="1" dirty="0"/>
              <a:t>Human Argument Mining</a:t>
            </a:r>
          </a:p>
          <a:p>
            <a:r>
              <a:rPr lang="en-US" sz="1600" b="1" dirty="0">
                <a:solidFill>
                  <a:schemeClr val="accent6">
                    <a:lumMod val="60000"/>
                    <a:lumOff val="40000"/>
                  </a:schemeClr>
                </a:solidFill>
              </a:rPr>
              <a:t>Hypothesis: 1, </a:t>
            </a:r>
            <a:r>
              <a:rPr lang="en-US" sz="1600" b="1" dirty="0">
                <a:solidFill>
                  <a:schemeClr val="accent3">
                    <a:lumMod val="75000"/>
                  </a:schemeClr>
                </a:solidFill>
              </a:rPr>
              <a:t>Supports: 5, </a:t>
            </a:r>
            <a:r>
              <a:rPr lang="en-US" sz="1600" b="1" dirty="0">
                <a:solidFill>
                  <a:srgbClr val="FF6600"/>
                </a:solidFill>
              </a:rPr>
              <a:t>Opposes: </a:t>
            </a:r>
            <a:r>
              <a:rPr lang="en-US" sz="1600" b="1" dirty="0" smtClean="0">
                <a:solidFill>
                  <a:srgbClr val="FF6600"/>
                </a:solidFill>
              </a:rPr>
              <a:t>3, </a:t>
            </a:r>
            <a:r>
              <a:rPr lang="en-US" sz="1600" b="1" dirty="0">
                <a:solidFill>
                  <a:srgbClr val="0000FF"/>
                </a:solidFill>
              </a:rPr>
              <a:t>Citation: 15 (6 unique</a:t>
            </a:r>
            <a:r>
              <a:rPr lang="en-US" sz="1600" b="1" dirty="0" smtClean="0">
                <a:solidFill>
                  <a:srgbClr val="0000FF"/>
                </a:solidFill>
              </a:rPr>
              <a:t>)</a:t>
            </a:r>
            <a:endParaRPr lang="en-US" sz="1200" dirty="0">
              <a:ln>
                <a:solidFill>
                  <a:schemeClr val="tx1"/>
                </a:solidFill>
              </a:ln>
            </a:endParaRPr>
          </a:p>
          <a:p>
            <a:pPr marL="0" indent="0">
              <a:buNone/>
            </a:pPr>
            <a:r>
              <a:rPr lang="en-US" sz="1200" dirty="0" smtClean="0"/>
              <a:t>In </a:t>
            </a:r>
            <a:r>
              <a:rPr lang="en-US" sz="1200" dirty="0"/>
              <a:t>today’s tough </a:t>
            </a:r>
            <a:r>
              <a:rPr lang="en-US" sz="1200" dirty="0" smtClean="0"/>
              <a:t>economic </a:t>
            </a:r>
            <a:r>
              <a:rPr lang="en-US" sz="1200" dirty="0"/>
              <a:t>climate, any factors that may contribute to a successful business or enterprise have become increasingly important. One prevalently researched factor is </a:t>
            </a:r>
            <a:r>
              <a:rPr lang="en-US" sz="1200" dirty="0" err="1"/>
              <a:t>prosocial</a:t>
            </a:r>
            <a:r>
              <a:rPr lang="en-US" sz="1200" dirty="0"/>
              <a:t> behavior which is comparable to helping behaviors. Research has shown that </a:t>
            </a:r>
            <a:r>
              <a:rPr lang="en-US" sz="1200" dirty="0" err="1"/>
              <a:t>prosocial</a:t>
            </a:r>
            <a:r>
              <a:rPr lang="en-US" sz="1200" dirty="0"/>
              <a:t> behaviors have been associated with job satisfaction, productivity, and client satisfaction </a:t>
            </a:r>
            <a:r>
              <a:rPr lang="en-US" sz="1200" b="1" dirty="0" smtClean="0">
                <a:solidFill>
                  <a:srgbClr val="0000FF"/>
                </a:solidFill>
              </a:rPr>
              <a:t>(</a:t>
            </a:r>
            <a:r>
              <a:rPr lang="en-US" sz="1200" b="1" dirty="0" err="1" smtClean="0">
                <a:solidFill>
                  <a:srgbClr val="0000FF"/>
                </a:solidFill>
              </a:rPr>
              <a:t>Danzis</a:t>
            </a:r>
            <a:r>
              <a:rPr lang="en-US" sz="1200" b="1" dirty="0" smtClean="0">
                <a:solidFill>
                  <a:srgbClr val="0000FF"/>
                </a:solidFill>
              </a:rPr>
              <a:t> &amp; Stone-­‐Romero, 2009)</a:t>
            </a:r>
            <a:r>
              <a:rPr lang="en-US" sz="1200" dirty="0" smtClean="0"/>
              <a:t>. </a:t>
            </a:r>
            <a:r>
              <a:rPr lang="en-US" sz="1200" dirty="0"/>
              <a:t>Therefore the understanding of what situations support and encourage </a:t>
            </a:r>
            <a:r>
              <a:rPr lang="en-US" sz="1200" dirty="0" err="1"/>
              <a:t>prosocial</a:t>
            </a:r>
            <a:r>
              <a:rPr lang="en-US" sz="1200" dirty="0"/>
              <a:t> behaviors could be an asset to any manager or </a:t>
            </a:r>
            <a:r>
              <a:rPr lang="en-US" sz="1200" dirty="0" smtClean="0"/>
              <a:t>business (</a:t>
            </a:r>
            <a:r>
              <a:rPr lang="en-US" sz="1200" b="1" dirty="0" err="1">
                <a:solidFill>
                  <a:srgbClr val="0000FF"/>
                </a:solidFill>
              </a:rPr>
              <a:t>Danzis</a:t>
            </a:r>
            <a:r>
              <a:rPr lang="en-US" sz="1200" b="1" dirty="0">
                <a:solidFill>
                  <a:srgbClr val="0000FF"/>
                </a:solidFill>
              </a:rPr>
              <a:t> &amp; Stone-­‐ Romero, 2009)</a:t>
            </a:r>
            <a:r>
              <a:rPr lang="en-US" sz="1200" dirty="0" smtClean="0"/>
              <a:t>.</a:t>
            </a:r>
          </a:p>
          <a:p>
            <a:pPr marL="0" indent="0">
              <a:buNone/>
            </a:pPr>
            <a:r>
              <a:rPr lang="en-US" sz="1200" dirty="0" smtClean="0"/>
              <a:t>Previous </a:t>
            </a:r>
            <a:r>
              <a:rPr lang="en-US" sz="1200" dirty="0"/>
              <a:t>research has focused on relationships of </a:t>
            </a:r>
            <a:r>
              <a:rPr lang="en-US" sz="1200" dirty="0" err="1"/>
              <a:t>prosocial</a:t>
            </a:r>
            <a:r>
              <a:rPr lang="en-US" sz="1200" dirty="0"/>
              <a:t> behavior between gender and the effect of group size. With regards to gender, there has been much debate over whether females or males are inherently more </a:t>
            </a:r>
            <a:r>
              <a:rPr lang="en-US" sz="1200" dirty="0" err="1"/>
              <a:t>prosocial</a:t>
            </a:r>
            <a:r>
              <a:rPr lang="en-US" sz="1200" dirty="0"/>
              <a:t>. Research has been done on gender by implementing a training program on empathy with children in day care centers between the ages of 5-­‐6 </a:t>
            </a:r>
            <a:r>
              <a:rPr lang="en-US" sz="1200" b="1" dirty="0" err="1" smtClean="0">
                <a:solidFill>
                  <a:srgbClr val="0000FF"/>
                </a:solidFill>
              </a:rPr>
              <a:t>Kallipuska</a:t>
            </a:r>
            <a:r>
              <a:rPr lang="en-US" sz="1200" b="1" dirty="0">
                <a:solidFill>
                  <a:srgbClr val="0000FF"/>
                </a:solidFill>
              </a:rPr>
              <a:t>, 1991)</a:t>
            </a:r>
            <a:r>
              <a:rPr lang="en-US" sz="1200" b="1" dirty="0" smtClean="0">
                <a:solidFill>
                  <a:srgbClr val="0000FF"/>
                </a:solidFill>
              </a:rPr>
              <a:t>.</a:t>
            </a:r>
            <a:r>
              <a:rPr lang="en-US" sz="1200" dirty="0" smtClean="0"/>
              <a:t> </a:t>
            </a:r>
            <a:r>
              <a:rPr lang="en-US" sz="1200" b="1" dirty="0" smtClean="0">
                <a:solidFill>
                  <a:schemeClr val="accent3">
                    <a:lumMod val="75000"/>
                  </a:schemeClr>
                </a:solidFill>
              </a:rPr>
              <a:t>The </a:t>
            </a:r>
            <a:r>
              <a:rPr lang="en-US" sz="1200" b="1" dirty="0">
                <a:solidFill>
                  <a:schemeClr val="accent3">
                    <a:lumMod val="75000"/>
                  </a:schemeClr>
                </a:solidFill>
              </a:rPr>
              <a:t>results of this study concluded that females were more </a:t>
            </a:r>
            <a:r>
              <a:rPr lang="en-US" sz="1200" b="1" dirty="0" err="1">
                <a:solidFill>
                  <a:schemeClr val="accent3">
                    <a:lumMod val="75000"/>
                  </a:schemeClr>
                </a:solidFill>
              </a:rPr>
              <a:t>prosocial</a:t>
            </a:r>
            <a:r>
              <a:rPr lang="en-US" sz="1200" b="1" dirty="0">
                <a:solidFill>
                  <a:schemeClr val="accent3">
                    <a:lumMod val="75000"/>
                  </a:schemeClr>
                </a:solidFill>
              </a:rPr>
              <a:t> than males based on teacher </a:t>
            </a:r>
            <a:r>
              <a:rPr lang="en-US" sz="1200" b="1" dirty="0" smtClean="0">
                <a:solidFill>
                  <a:schemeClr val="accent3">
                    <a:lumMod val="75000"/>
                  </a:schemeClr>
                </a:solidFill>
              </a:rPr>
              <a:t>appraisals</a:t>
            </a:r>
            <a:r>
              <a:rPr lang="en-US" sz="1200" dirty="0"/>
              <a:t> </a:t>
            </a:r>
            <a:r>
              <a:rPr lang="en-US" sz="1200" b="1" dirty="0" smtClean="0">
                <a:solidFill>
                  <a:srgbClr val="0000FF"/>
                </a:solidFill>
              </a:rPr>
              <a:t>(</a:t>
            </a:r>
            <a:r>
              <a:rPr lang="en-US" sz="1200" b="1" dirty="0" err="1">
                <a:solidFill>
                  <a:srgbClr val="0000FF"/>
                </a:solidFill>
              </a:rPr>
              <a:t>Kallipuska</a:t>
            </a:r>
            <a:r>
              <a:rPr lang="en-US" sz="1200" b="1" dirty="0">
                <a:solidFill>
                  <a:srgbClr val="0000FF"/>
                </a:solidFill>
              </a:rPr>
              <a:t>, 1991)</a:t>
            </a:r>
            <a:r>
              <a:rPr lang="en-US" sz="1200" dirty="0" smtClean="0"/>
              <a:t>.</a:t>
            </a:r>
            <a:r>
              <a:rPr lang="en-US" sz="1200" b="1" dirty="0" smtClean="0">
                <a:solidFill>
                  <a:schemeClr val="accent3">
                    <a:lumMod val="75000"/>
                  </a:schemeClr>
                </a:solidFill>
              </a:rPr>
              <a:t>Other </a:t>
            </a:r>
            <a:r>
              <a:rPr lang="en-US" sz="1200" b="1" dirty="0">
                <a:solidFill>
                  <a:schemeClr val="accent3">
                    <a:lumMod val="75000"/>
                  </a:schemeClr>
                </a:solidFill>
              </a:rPr>
              <a:t>research supports that females are more </a:t>
            </a:r>
            <a:r>
              <a:rPr lang="en-US" sz="1200" b="1" dirty="0" err="1">
                <a:solidFill>
                  <a:schemeClr val="accent3">
                    <a:lumMod val="75000"/>
                  </a:schemeClr>
                </a:solidFill>
              </a:rPr>
              <a:t>prosocial</a:t>
            </a:r>
            <a:r>
              <a:rPr lang="en-US" sz="1200" b="1" dirty="0">
                <a:solidFill>
                  <a:schemeClr val="accent3">
                    <a:lumMod val="75000"/>
                  </a:schemeClr>
                </a:solidFill>
              </a:rPr>
              <a:t> but only to familiar individuals or when following a social </a:t>
            </a:r>
            <a:r>
              <a:rPr lang="en-US" sz="1200" b="1" dirty="0" smtClean="0">
                <a:solidFill>
                  <a:schemeClr val="accent3">
                    <a:lumMod val="75000"/>
                  </a:schemeClr>
                </a:solidFill>
              </a:rPr>
              <a:t>norm</a:t>
            </a:r>
            <a:r>
              <a:rPr lang="en-US" sz="1200" dirty="0"/>
              <a:t> </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 </a:t>
            </a:r>
            <a:r>
              <a:rPr lang="en-US" sz="1200" b="1" dirty="0" smtClean="0">
                <a:solidFill>
                  <a:srgbClr val="FF6600"/>
                </a:solidFill>
              </a:rPr>
              <a:t>In </a:t>
            </a:r>
            <a:r>
              <a:rPr lang="en-US" sz="1200" b="1" dirty="0">
                <a:solidFill>
                  <a:srgbClr val="FF6600"/>
                </a:solidFill>
              </a:rPr>
              <a:t>contrast, males were considered to be more “chivalrous”(p.722) which would promote them to exhibit more </a:t>
            </a:r>
            <a:r>
              <a:rPr lang="en-US" sz="1200" b="1" dirty="0" err="1">
                <a:solidFill>
                  <a:srgbClr val="FF6600"/>
                </a:solidFill>
              </a:rPr>
              <a:t>prosocial</a:t>
            </a:r>
            <a:r>
              <a:rPr lang="en-US" sz="1200" b="1" dirty="0">
                <a:solidFill>
                  <a:srgbClr val="FF6600"/>
                </a:solidFill>
              </a:rPr>
              <a:t> behavior toward strangers relative to </a:t>
            </a:r>
            <a:r>
              <a:rPr lang="en-US" sz="1200" b="1" dirty="0" smtClean="0">
                <a:solidFill>
                  <a:srgbClr val="FF6600"/>
                </a:solidFill>
              </a:rPr>
              <a:t>females</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a:t>
            </a:r>
          </a:p>
          <a:p>
            <a:pPr marL="0" indent="0">
              <a:buNone/>
            </a:pPr>
            <a:r>
              <a:rPr lang="en-US" sz="1200" dirty="0" smtClean="0"/>
              <a:t>In </a:t>
            </a:r>
            <a:r>
              <a:rPr lang="en-US" sz="1200" dirty="0"/>
              <a:t>addition to studies on the relationship between </a:t>
            </a:r>
            <a:r>
              <a:rPr lang="en-US" sz="1200" dirty="0" err="1"/>
              <a:t>prosocial</a:t>
            </a:r>
            <a:r>
              <a:rPr lang="en-US" sz="1200" dirty="0"/>
              <a:t> behavior and gender, there is also research between group sizes and </a:t>
            </a:r>
            <a:r>
              <a:rPr lang="en-US" sz="1200" dirty="0" err="1"/>
              <a:t>prosocial</a:t>
            </a:r>
            <a:r>
              <a:rPr lang="en-US" sz="1200" dirty="0"/>
              <a:t> behavior. </a:t>
            </a:r>
            <a:r>
              <a:rPr lang="en-US" sz="1200" b="1" dirty="0" smtClean="0">
                <a:solidFill>
                  <a:srgbClr val="FF6600"/>
                </a:solidFill>
              </a:rPr>
              <a:t>One </a:t>
            </a:r>
            <a:r>
              <a:rPr lang="en-US" sz="1200" b="1" dirty="0">
                <a:solidFill>
                  <a:srgbClr val="FF6600"/>
                </a:solidFill>
              </a:rPr>
              <a:t>of the most well­‐known psychological phenomena is the bystander effect which describes a diffusion of responsibility as group size </a:t>
            </a:r>
            <a:r>
              <a:rPr lang="en-US" sz="1200" b="1" dirty="0" smtClean="0">
                <a:solidFill>
                  <a:srgbClr val="FF6600"/>
                </a:solidFill>
              </a:rPr>
              <a:t>increases</a:t>
            </a:r>
            <a:r>
              <a:rPr lang="en-US" sz="1200" dirty="0"/>
              <a:t> </a:t>
            </a:r>
            <a:r>
              <a:rPr lang="en-US" sz="1200" dirty="0" smtClean="0"/>
              <a:t>(</a:t>
            </a:r>
            <a:r>
              <a:rPr lang="en-US" sz="1200" b="1" dirty="0" smtClean="0">
                <a:solidFill>
                  <a:srgbClr val="0000FF"/>
                </a:solidFill>
              </a:rPr>
              <a:t>Garcia</a:t>
            </a:r>
            <a:r>
              <a:rPr lang="en-US" sz="1200" b="1" dirty="0">
                <a:solidFill>
                  <a:srgbClr val="0000FF"/>
                </a:solidFill>
              </a:rPr>
              <a:t>, Weaver, Darley, &amp; </a:t>
            </a:r>
            <a:r>
              <a:rPr lang="en-US" sz="1200" b="1" dirty="0" err="1">
                <a:solidFill>
                  <a:srgbClr val="0000FF"/>
                </a:solidFill>
              </a:rPr>
              <a:t>Moskowitz</a:t>
            </a:r>
            <a:r>
              <a:rPr lang="en-US" sz="1200" b="1" dirty="0">
                <a:solidFill>
                  <a:srgbClr val="0000FF"/>
                </a:solidFill>
              </a:rPr>
              <a:t>, 2002)</a:t>
            </a:r>
            <a:r>
              <a:rPr lang="en-US" sz="1200" dirty="0" smtClean="0"/>
              <a:t>.More </a:t>
            </a:r>
            <a:r>
              <a:rPr lang="en-US" sz="1200" dirty="0"/>
              <a:t>recent studies have described an implicit bystander effect which claims that it is even possible to create diffusion of responsibility even when no one else is around by priming participants about group mentality </a:t>
            </a:r>
            <a:r>
              <a:rPr lang="en-US" sz="1200" b="1" dirty="0" smtClean="0">
                <a:solidFill>
                  <a:srgbClr val="0000FF"/>
                </a:solidFill>
              </a:rPr>
              <a:t>(</a:t>
            </a:r>
            <a:r>
              <a:rPr lang="en-US" sz="1200" b="1" dirty="0">
                <a:solidFill>
                  <a:srgbClr val="0000FF"/>
                </a:solidFill>
              </a:rPr>
              <a:t>Garcia, Weaver, Darley, &amp; </a:t>
            </a:r>
            <a:r>
              <a:rPr lang="en-US" sz="1200" b="1" dirty="0" err="1">
                <a:solidFill>
                  <a:srgbClr val="0000FF"/>
                </a:solidFill>
              </a:rPr>
              <a:t>Moskowitz</a:t>
            </a:r>
            <a:r>
              <a:rPr lang="en-US" sz="1200" b="1" dirty="0">
                <a:solidFill>
                  <a:srgbClr val="0000FF"/>
                </a:solidFill>
              </a:rPr>
              <a:t>, 2002)</a:t>
            </a:r>
            <a:r>
              <a:rPr lang="en-US" sz="1200" b="1" dirty="0" smtClean="0">
                <a:solidFill>
                  <a:srgbClr val="0000FF"/>
                </a:solidFill>
              </a:rPr>
              <a:t>.</a:t>
            </a:r>
            <a:r>
              <a:rPr lang="en-US" sz="1200" dirty="0" smtClean="0"/>
              <a:t> </a:t>
            </a:r>
            <a:r>
              <a:rPr lang="en-US" sz="1200" dirty="0"/>
              <a:t>There has even been debate over the implications of the implicit identity effect. One research study claimed that the implicit identity can only be used to inhibit </a:t>
            </a:r>
            <a:r>
              <a:rPr lang="en-US" sz="1200" dirty="0" err="1"/>
              <a:t>prosocial</a:t>
            </a:r>
            <a:r>
              <a:rPr lang="en-US" sz="1200" dirty="0"/>
              <a:t> behavior such as through the bystander effect </a:t>
            </a:r>
            <a:r>
              <a:rPr lang="en-US" sz="1200" b="1" dirty="0" smtClean="0">
                <a:solidFill>
                  <a:srgbClr val="3366FF"/>
                </a:solidFill>
              </a:rPr>
              <a:t>(</a:t>
            </a:r>
            <a:r>
              <a:rPr lang="en-US" sz="1200" b="1" dirty="0">
                <a:solidFill>
                  <a:srgbClr val="3366FF"/>
                </a:solidFill>
              </a:rPr>
              <a:t>Garcia, Weaver, Darley, &amp; </a:t>
            </a:r>
            <a:r>
              <a:rPr lang="en-US" sz="1200" b="1" dirty="0" err="1">
                <a:solidFill>
                  <a:srgbClr val="3366FF"/>
                </a:solidFill>
              </a:rPr>
              <a:t>Moskowitz</a:t>
            </a:r>
            <a:r>
              <a:rPr lang="en-US" sz="1200" b="1" dirty="0">
                <a:solidFill>
                  <a:srgbClr val="3366FF"/>
                </a:solidFill>
              </a:rPr>
              <a:t>, 2002)</a:t>
            </a:r>
            <a:r>
              <a:rPr lang="en-US" sz="1200" dirty="0" smtClean="0"/>
              <a:t>. </a:t>
            </a:r>
            <a:r>
              <a:rPr lang="en-US" sz="1200" b="1" dirty="0" smtClean="0">
                <a:solidFill>
                  <a:srgbClr val="008000"/>
                </a:solidFill>
              </a:rPr>
              <a:t>Yet</a:t>
            </a:r>
            <a:r>
              <a:rPr lang="en-US" sz="1200" b="1" dirty="0">
                <a:solidFill>
                  <a:srgbClr val="008000"/>
                </a:solidFill>
              </a:rPr>
              <a:t>, conflicting research has found evidence to support a theory that the implicit identity effect can be used to encourage </a:t>
            </a:r>
            <a:r>
              <a:rPr lang="en-US" sz="1200" b="1" dirty="0" err="1">
                <a:solidFill>
                  <a:srgbClr val="008000"/>
                </a:solidFill>
              </a:rPr>
              <a:t>prosocial</a:t>
            </a:r>
            <a:r>
              <a:rPr lang="en-US" sz="1200" b="1" dirty="0">
                <a:solidFill>
                  <a:srgbClr val="008000"/>
                </a:solidFill>
              </a:rPr>
              <a:t> behavior if it follows the group’s social </a:t>
            </a:r>
            <a:r>
              <a:rPr lang="en-US" sz="1200" b="1" dirty="0" smtClean="0">
                <a:solidFill>
                  <a:srgbClr val="008000"/>
                </a:solidFill>
              </a:rPr>
              <a:t>norms</a:t>
            </a:r>
            <a:r>
              <a:rPr lang="en-US" sz="1200" dirty="0"/>
              <a:t> </a:t>
            </a:r>
            <a:r>
              <a:rPr lang="en-US" sz="1200" b="1" dirty="0" smtClean="0">
                <a:solidFill>
                  <a:srgbClr val="0000FF"/>
                </a:solidFill>
              </a:rPr>
              <a:t>(</a:t>
            </a:r>
            <a:r>
              <a:rPr lang="en-US" sz="1200" b="1" dirty="0">
                <a:solidFill>
                  <a:srgbClr val="0000FF"/>
                </a:solidFill>
              </a:rPr>
              <a:t>Levine &amp; </a:t>
            </a:r>
            <a:r>
              <a:rPr lang="en-US" sz="1200" b="1" dirty="0" err="1">
                <a:solidFill>
                  <a:srgbClr val="0000FF"/>
                </a:solidFill>
              </a:rPr>
              <a:t>Crowther</a:t>
            </a:r>
            <a:r>
              <a:rPr lang="en-US" sz="1200" b="1" dirty="0">
                <a:solidFill>
                  <a:srgbClr val="0000FF"/>
                </a:solidFill>
              </a:rPr>
              <a:t>, 2008)</a:t>
            </a:r>
            <a:r>
              <a:rPr lang="en-US" sz="1200" b="1" dirty="0" smtClean="0">
                <a:solidFill>
                  <a:srgbClr val="0000FF"/>
                </a:solidFill>
              </a:rPr>
              <a:t>.</a:t>
            </a:r>
            <a:r>
              <a:rPr lang="en-US" sz="1200" dirty="0" smtClean="0"/>
              <a:t> </a:t>
            </a:r>
            <a:r>
              <a:rPr lang="en-US" sz="1200" b="1" dirty="0" smtClean="0">
                <a:solidFill>
                  <a:srgbClr val="0000FF"/>
                </a:solidFill>
              </a:rPr>
              <a:t>Also</a:t>
            </a:r>
            <a:r>
              <a:rPr lang="en-US" sz="1200" b="1" dirty="0">
                <a:solidFill>
                  <a:srgbClr val="0000FF"/>
                </a:solidFill>
              </a:rPr>
              <a:t>, a study by </a:t>
            </a:r>
            <a:r>
              <a:rPr lang="en-US" sz="1200" b="1" dirty="0" err="1">
                <a:solidFill>
                  <a:srgbClr val="0000FF"/>
                </a:solidFill>
              </a:rPr>
              <a:t>Krupka</a:t>
            </a:r>
            <a:r>
              <a:rPr lang="en-US" sz="1200" b="1" dirty="0">
                <a:solidFill>
                  <a:srgbClr val="0000FF"/>
                </a:solidFill>
              </a:rPr>
              <a:t> and Weber (2009) </a:t>
            </a:r>
            <a:r>
              <a:rPr lang="en-US" sz="1200" b="1" dirty="0" smtClean="0">
                <a:solidFill>
                  <a:schemeClr val="accent3">
                    <a:lumMod val="75000"/>
                  </a:schemeClr>
                </a:solidFill>
              </a:rPr>
              <a:t>found </a:t>
            </a:r>
            <a:r>
              <a:rPr lang="en-US" sz="1200" b="1" dirty="0">
                <a:solidFill>
                  <a:schemeClr val="accent3">
                    <a:lumMod val="75000"/>
                  </a:schemeClr>
                </a:solidFill>
              </a:rPr>
              <a:t>that even when people observe others acting selfishly, on average this produces </a:t>
            </a:r>
            <a:r>
              <a:rPr lang="en-US" sz="1200" b="1" dirty="0" err="1">
                <a:solidFill>
                  <a:schemeClr val="accent3">
                    <a:lumMod val="75000"/>
                  </a:schemeClr>
                </a:solidFill>
              </a:rPr>
              <a:t>prosocial</a:t>
            </a:r>
            <a:r>
              <a:rPr lang="en-US" sz="1200" b="1" dirty="0">
                <a:solidFill>
                  <a:schemeClr val="accent3">
                    <a:lumMod val="75000"/>
                  </a:schemeClr>
                </a:solidFill>
              </a:rPr>
              <a:t> behavior due to the focusing effecting of </a:t>
            </a:r>
            <a:r>
              <a:rPr lang="en-US" sz="1200" dirty="0">
                <a:solidFill>
                  <a:schemeClr val="accent3">
                    <a:lumMod val="75000"/>
                  </a:schemeClr>
                </a:solidFill>
              </a:rPr>
              <a:t>norms </a:t>
            </a:r>
            <a:r>
              <a:rPr lang="en-US" sz="1200" dirty="0" smtClean="0">
                <a:solidFill>
                  <a:schemeClr val="accent3">
                    <a:lumMod val="75000"/>
                  </a:schemeClr>
                </a:solidFill>
              </a:rPr>
              <a:t>(</a:t>
            </a:r>
            <a:r>
              <a:rPr lang="en-US" sz="1200" dirty="0">
                <a:solidFill>
                  <a:schemeClr val="accent3">
                    <a:lumMod val="75000"/>
                  </a:schemeClr>
                </a:solidFill>
              </a:rPr>
              <a:t>2009)</a:t>
            </a:r>
            <a:r>
              <a:rPr lang="en-US" sz="1200" dirty="0" smtClean="0"/>
              <a:t>.Therefore </a:t>
            </a:r>
            <a:r>
              <a:rPr lang="en-US" sz="1200" dirty="0"/>
              <a:t>the focusing effect of norms can be defined as being aware of the behavior of others </a:t>
            </a:r>
            <a:r>
              <a:rPr lang="en-US" sz="1200" dirty="0" err="1" smtClean="0"/>
              <a:t>around</a:t>
            </a:r>
            <a:r>
              <a:rPr lang="en-US" sz="1200" b="1" dirty="0" err="1" smtClean="0">
                <a:solidFill>
                  <a:srgbClr val="0000FF"/>
                </a:solidFill>
              </a:rPr>
              <a:t>Krupka</a:t>
            </a:r>
            <a:r>
              <a:rPr lang="en-US" sz="1200" b="1" dirty="0" smtClean="0">
                <a:solidFill>
                  <a:srgbClr val="0000FF"/>
                </a:solidFill>
              </a:rPr>
              <a:t> </a:t>
            </a:r>
            <a:r>
              <a:rPr lang="en-US" sz="1200" b="1" dirty="0">
                <a:solidFill>
                  <a:srgbClr val="0000FF"/>
                </a:solidFill>
              </a:rPr>
              <a:t>&amp; Weber, 2009)</a:t>
            </a:r>
            <a:r>
              <a:rPr lang="en-US" sz="1200" b="1" dirty="0" smtClean="0">
                <a:solidFill>
                  <a:srgbClr val="0000FF"/>
                </a:solidFill>
              </a:rPr>
              <a:t>.</a:t>
            </a:r>
            <a:endParaRPr lang="en-US" sz="1200" dirty="0" smtClean="0"/>
          </a:p>
          <a:p>
            <a:pPr marL="0" indent="0">
              <a:buNone/>
            </a:pPr>
            <a:r>
              <a:rPr lang="en-US" sz="1200" dirty="0" smtClean="0"/>
              <a:t>The </a:t>
            </a:r>
            <a:r>
              <a:rPr lang="en-US" sz="1200" dirty="0"/>
              <a:t>current study sought to find relationships between </a:t>
            </a:r>
            <a:r>
              <a:rPr lang="en-US" sz="1200" dirty="0" err="1"/>
              <a:t>prosocial</a:t>
            </a:r>
            <a:r>
              <a:rPr lang="en-US" sz="1200" dirty="0"/>
              <a:t> behavior, gender and group size. </a:t>
            </a:r>
            <a:r>
              <a:rPr lang="en-US" sz="1200" dirty="0" err="1"/>
              <a:t>Prosocial</a:t>
            </a:r>
            <a:r>
              <a:rPr lang="en-US" sz="1200" dirty="0"/>
              <a:t> behavior was defined as someone verbally responding to the observer’s sneeze. In order to create a controlled environment, the study took place on elevators in on-­‐campus buildings only. </a:t>
            </a:r>
            <a:r>
              <a:rPr lang="en-US" sz="1200" dirty="0" smtClean="0"/>
              <a:t>Unlike </a:t>
            </a:r>
            <a:r>
              <a:rPr lang="en-US" sz="1200" dirty="0"/>
              <a:t>previous research, our study did not prime the participants before they entered the elevator so it was comparable to the control group of the </a:t>
            </a:r>
            <a:r>
              <a:rPr lang="en-US" sz="1200" dirty="0" err="1"/>
              <a:t>Krupka</a:t>
            </a:r>
            <a:r>
              <a:rPr lang="en-US" sz="1200" dirty="0"/>
              <a:t> &amp; Weber study(2009). </a:t>
            </a:r>
            <a:r>
              <a:rPr lang="en-US" sz="1200" b="1" dirty="0" smtClean="0">
                <a:solidFill>
                  <a:schemeClr val="accent6">
                    <a:lumMod val="60000"/>
                    <a:lumOff val="40000"/>
                  </a:schemeClr>
                </a:solidFill>
              </a:rPr>
              <a:t>I </a:t>
            </a:r>
            <a:r>
              <a:rPr lang="en-US" sz="1200" b="1" dirty="0">
                <a:solidFill>
                  <a:schemeClr val="accent6">
                    <a:lumMod val="60000"/>
                    <a:lumOff val="40000"/>
                  </a:schemeClr>
                </a:solidFill>
              </a:rPr>
              <a:t>predicted that females would respond more than males and that responses would be more likely in a group of more than two other people on the </a:t>
            </a:r>
            <a:r>
              <a:rPr lang="en-US" sz="1200" b="1" dirty="0" err="1" smtClean="0">
                <a:solidFill>
                  <a:schemeClr val="accent6">
                    <a:lumMod val="60000"/>
                    <a:lumOff val="40000"/>
                  </a:schemeClr>
                </a:solidFill>
              </a:rPr>
              <a:t>elevator.</a:t>
            </a:r>
            <a:r>
              <a:rPr lang="en-US" sz="1200" b="1" dirty="0" err="1" smtClean="0">
                <a:solidFill>
                  <a:srgbClr val="008000"/>
                </a:solidFill>
              </a:rPr>
              <a:t>According</a:t>
            </a:r>
            <a:r>
              <a:rPr lang="en-US" sz="1200" b="1" dirty="0" smtClean="0">
                <a:solidFill>
                  <a:srgbClr val="008000"/>
                </a:solidFill>
              </a:rPr>
              <a:t> </a:t>
            </a:r>
            <a:r>
              <a:rPr lang="en-US" sz="1200" b="1" dirty="0">
                <a:solidFill>
                  <a:srgbClr val="008000"/>
                </a:solidFill>
              </a:rPr>
              <a:t>to the </a:t>
            </a:r>
            <a:r>
              <a:rPr lang="en-US" sz="1200" b="1" dirty="0" err="1">
                <a:solidFill>
                  <a:srgbClr val="008000"/>
                </a:solidFill>
              </a:rPr>
              <a:t>Kallipuska</a:t>
            </a:r>
            <a:r>
              <a:rPr lang="en-US" sz="1200" b="1" dirty="0">
                <a:solidFill>
                  <a:srgbClr val="008000"/>
                </a:solidFill>
              </a:rPr>
              <a:t> study, females appear to be more </a:t>
            </a:r>
            <a:r>
              <a:rPr lang="en-US" sz="1200" b="1" dirty="0" err="1">
                <a:solidFill>
                  <a:srgbClr val="008000"/>
                </a:solidFill>
              </a:rPr>
              <a:t>prosocial</a:t>
            </a:r>
            <a:r>
              <a:rPr lang="en-US" sz="1200" b="1" dirty="0">
                <a:solidFill>
                  <a:srgbClr val="008000"/>
                </a:solidFill>
              </a:rPr>
              <a:t> and polite than males and would be more likely to respond to a sneeze</a:t>
            </a:r>
            <a:r>
              <a:rPr lang="en-US" sz="1200" b="1" dirty="0">
                <a:solidFill>
                  <a:srgbClr val="0000FF"/>
                </a:solidFill>
              </a:rPr>
              <a:t>(1991)</a:t>
            </a:r>
            <a:r>
              <a:rPr lang="en-US" sz="1200" dirty="0" smtClean="0"/>
              <a:t>. </a:t>
            </a:r>
            <a:r>
              <a:rPr lang="en-US" sz="1200" dirty="0"/>
              <a:t>With regards to group size, research shows that the focusing effect of norms becomes more apparent when others are </a:t>
            </a:r>
            <a:r>
              <a:rPr lang="en-US" sz="1200" dirty="0" smtClean="0"/>
              <a:t>present</a:t>
            </a:r>
            <a:r>
              <a:rPr lang="en-US" sz="1200" b="1" dirty="0" smtClean="0">
                <a:solidFill>
                  <a:srgbClr val="0000FF"/>
                </a:solidFill>
              </a:rPr>
              <a:t>(</a:t>
            </a:r>
            <a:r>
              <a:rPr lang="en-US" sz="1200" b="1" dirty="0" err="1">
                <a:solidFill>
                  <a:srgbClr val="0000FF"/>
                </a:solidFill>
              </a:rPr>
              <a:t>Krupka</a:t>
            </a:r>
            <a:r>
              <a:rPr lang="en-US" sz="1200" b="1" dirty="0">
                <a:solidFill>
                  <a:srgbClr val="0000FF"/>
                </a:solidFill>
              </a:rPr>
              <a:t> &amp; Weber, 2009)</a:t>
            </a:r>
            <a:r>
              <a:rPr lang="en-US" sz="1200" b="1" dirty="0" smtClean="0">
                <a:solidFill>
                  <a:srgbClr val="0000FF"/>
                </a:solidFill>
              </a:rPr>
              <a:t>.</a:t>
            </a:r>
            <a:r>
              <a:rPr lang="en-US" sz="1200" b="1" dirty="0" smtClean="0">
                <a:solidFill>
                  <a:srgbClr val="FF6600"/>
                </a:solidFill>
              </a:rPr>
              <a:t>One </a:t>
            </a:r>
            <a:r>
              <a:rPr lang="en-US" sz="1200" b="1" dirty="0">
                <a:solidFill>
                  <a:srgbClr val="FF6600"/>
                </a:solidFill>
              </a:rPr>
              <a:t>contradiction to this hypothesis would be the Garcia, Weaver, Darley, &amp; </a:t>
            </a:r>
            <a:r>
              <a:rPr lang="en-US" sz="1200" b="1" dirty="0" err="1">
                <a:solidFill>
                  <a:srgbClr val="FF6600"/>
                </a:solidFill>
              </a:rPr>
              <a:t>Moskowitz</a:t>
            </a:r>
            <a:r>
              <a:rPr lang="en-US" sz="1200" b="1" dirty="0">
                <a:solidFill>
                  <a:srgbClr val="FF6600"/>
                </a:solidFill>
              </a:rPr>
              <a:t> study that the implicit bystander effect can cause a diffusion of responsibility in large groups which could cause no one to respond to the sneeze</a:t>
            </a:r>
            <a:r>
              <a:rPr lang="en-US" sz="1200" b="1" dirty="0">
                <a:solidFill>
                  <a:srgbClr val="0000FF"/>
                </a:solidFill>
              </a:rPr>
              <a:t>(2002</a:t>
            </a:r>
            <a:r>
              <a:rPr lang="en-US" sz="1200" b="1" dirty="0">
                <a:solidFill>
                  <a:srgbClr val="FF6600"/>
                </a:solidFill>
              </a:rPr>
              <a:t>)</a:t>
            </a:r>
            <a:r>
              <a:rPr lang="en-US" sz="1200" dirty="0"/>
              <a:t>. </a:t>
            </a:r>
            <a:endParaRPr lang="en-US" sz="1200" dirty="0" smtClean="0"/>
          </a:p>
        </p:txBody>
      </p:sp>
      <p:sp>
        <p:nvSpPr>
          <p:cNvPr id="4" name="Rectangle 3"/>
          <p:cNvSpPr/>
          <p:nvPr/>
        </p:nvSpPr>
        <p:spPr>
          <a:xfrm>
            <a:off x="1" y="41264"/>
            <a:ext cx="9230721" cy="584776"/>
          </a:xfrm>
          <a:prstGeom prst="rect">
            <a:avLst/>
          </a:prstGeom>
        </p:spPr>
        <p:txBody>
          <a:bodyPr wrap="square">
            <a:spAutoFit/>
          </a:bodyPr>
          <a:lstStyle/>
          <a:p>
            <a:pPr algn="ctr"/>
            <a:r>
              <a:rPr lang="en-US" sz="3200" b="1" dirty="0"/>
              <a:t>Audience Participation:  Essay Scoring (1 or 4?) </a:t>
            </a:r>
          </a:p>
        </p:txBody>
      </p:sp>
    </p:spTree>
    <p:extLst>
      <p:ext uri="{BB962C8B-B14F-4D97-AF65-F5344CB8AC3E}">
        <p14:creationId xmlns:p14="http://schemas.microsoft.com/office/powerpoint/2010/main" val="14650053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Actual Expert Essay Scores (via rubric)</a:t>
            </a:r>
            <a:endParaRPr lang="en-US" sz="3200" b="1" dirty="0"/>
          </a:p>
        </p:txBody>
      </p:sp>
      <p:sp>
        <p:nvSpPr>
          <p:cNvPr id="3" name="Content Placeholder 2"/>
          <p:cNvSpPr>
            <a:spLocks noGrp="1"/>
          </p:cNvSpPr>
          <p:nvPr>
            <p:ph idx="1"/>
          </p:nvPr>
        </p:nvSpPr>
        <p:spPr>
          <a:xfrm>
            <a:off x="0" y="658462"/>
            <a:ext cx="9143999" cy="5796818"/>
          </a:xfrm>
        </p:spPr>
        <p:txBody>
          <a:bodyPr>
            <a:noAutofit/>
          </a:bodyPr>
          <a:lstStyle/>
          <a:p>
            <a:pPr marL="0" indent="0">
              <a:buNone/>
            </a:pPr>
            <a:r>
              <a:rPr lang="en-US" sz="2800" b="1" dirty="0" smtClean="0"/>
              <a:t>SCORE = 1</a:t>
            </a:r>
            <a:endParaRPr lang="en-US" sz="2800" b="1" dirty="0"/>
          </a:p>
          <a:p>
            <a:r>
              <a:rPr lang="en-US" sz="2400" dirty="0" smtClean="0"/>
              <a:t>Sentences/Words: 22/564</a:t>
            </a:r>
          </a:p>
          <a:p>
            <a:r>
              <a:rPr lang="en-US" sz="2400" dirty="0" smtClean="0">
                <a:solidFill>
                  <a:schemeClr val="accent6">
                    <a:lumMod val="60000"/>
                    <a:lumOff val="40000"/>
                  </a:schemeClr>
                </a:solidFill>
              </a:rPr>
              <a:t>Hypothesis: 1</a:t>
            </a:r>
          </a:p>
          <a:p>
            <a:r>
              <a:rPr lang="en-US" sz="2400" dirty="0" smtClean="0">
                <a:solidFill>
                  <a:schemeClr val="accent3">
                    <a:lumMod val="75000"/>
                  </a:schemeClr>
                </a:solidFill>
              </a:rPr>
              <a:t>Supports: 2</a:t>
            </a:r>
          </a:p>
          <a:p>
            <a:r>
              <a:rPr lang="en-US" sz="2400" dirty="0" smtClean="0">
                <a:solidFill>
                  <a:srgbClr val="FF6600"/>
                </a:solidFill>
              </a:rPr>
              <a:t>Opposes: 1</a:t>
            </a:r>
          </a:p>
          <a:p>
            <a:r>
              <a:rPr lang="en-US" sz="2400" dirty="0" smtClean="0">
                <a:solidFill>
                  <a:srgbClr val="0000FF"/>
                </a:solidFill>
              </a:rPr>
              <a:t>Citation: 7 (6 unique)</a:t>
            </a:r>
          </a:p>
          <a:p>
            <a:endParaRPr lang="en-US" sz="2800" b="1" dirty="0">
              <a:solidFill>
                <a:srgbClr val="0000FF"/>
              </a:solidFill>
            </a:endParaRPr>
          </a:p>
          <a:p>
            <a:pPr marL="0" indent="0">
              <a:buNone/>
            </a:pPr>
            <a:r>
              <a:rPr lang="en-US" sz="2800" b="1" dirty="0"/>
              <a:t>SCORE = 4</a:t>
            </a:r>
          </a:p>
          <a:p>
            <a:r>
              <a:rPr lang="en-US" sz="2400" dirty="0"/>
              <a:t>Sentences/Words: 26/610</a:t>
            </a:r>
          </a:p>
          <a:p>
            <a:r>
              <a:rPr lang="en-US" sz="2400" dirty="0">
                <a:solidFill>
                  <a:schemeClr val="accent6">
                    <a:lumMod val="60000"/>
                    <a:lumOff val="40000"/>
                  </a:schemeClr>
                </a:solidFill>
              </a:rPr>
              <a:t>Hypothesis: </a:t>
            </a:r>
            <a:r>
              <a:rPr lang="en-US" sz="2400" dirty="0" smtClean="0">
                <a:solidFill>
                  <a:schemeClr val="accent6">
                    <a:lumMod val="60000"/>
                    <a:lumOff val="40000"/>
                  </a:schemeClr>
                </a:solidFill>
              </a:rPr>
              <a:t>1</a:t>
            </a:r>
            <a:endParaRPr lang="en-US" sz="2400" dirty="0">
              <a:solidFill>
                <a:schemeClr val="accent6">
                  <a:lumMod val="60000"/>
                  <a:lumOff val="40000"/>
                </a:schemeClr>
              </a:solidFill>
            </a:endParaRPr>
          </a:p>
          <a:p>
            <a:r>
              <a:rPr lang="en-US" sz="2400" dirty="0" smtClean="0">
                <a:solidFill>
                  <a:schemeClr val="accent3">
                    <a:lumMod val="75000"/>
                  </a:schemeClr>
                </a:solidFill>
              </a:rPr>
              <a:t>Supports</a:t>
            </a:r>
            <a:r>
              <a:rPr lang="en-US" sz="2400" dirty="0">
                <a:solidFill>
                  <a:schemeClr val="accent3">
                    <a:lumMod val="75000"/>
                  </a:schemeClr>
                </a:solidFill>
              </a:rPr>
              <a:t>: </a:t>
            </a:r>
            <a:r>
              <a:rPr lang="en-US" sz="2400" dirty="0" smtClean="0">
                <a:solidFill>
                  <a:schemeClr val="accent3">
                    <a:lumMod val="75000"/>
                  </a:schemeClr>
                </a:solidFill>
              </a:rPr>
              <a:t>5</a:t>
            </a:r>
            <a:endParaRPr lang="en-US" sz="2400" dirty="0">
              <a:solidFill>
                <a:schemeClr val="accent3">
                  <a:lumMod val="75000"/>
                </a:schemeClr>
              </a:solidFill>
            </a:endParaRPr>
          </a:p>
          <a:p>
            <a:r>
              <a:rPr lang="en-US" sz="2400" dirty="0" smtClean="0">
                <a:solidFill>
                  <a:srgbClr val="FF6600"/>
                </a:solidFill>
              </a:rPr>
              <a:t>Opposes</a:t>
            </a:r>
            <a:r>
              <a:rPr lang="en-US" sz="2400" dirty="0">
                <a:solidFill>
                  <a:srgbClr val="FF6600"/>
                </a:solidFill>
              </a:rPr>
              <a:t>: 3 </a:t>
            </a:r>
            <a:endParaRPr lang="en-US" sz="2400" dirty="0" smtClean="0">
              <a:solidFill>
                <a:srgbClr val="FF6600"/>
              </a:solidFill>
            </a:endParaRPr>
          </a:p>
          <a:p>
            <a:r>
              <a:rPr lang="en-US" sz="2400" dirty="0" smtClean="0">
                <a:solidFill>
                  <a:srgbClr val="0000FF"/>
                </a:solidFill>
              </a:rPr>
              <a:t>Citation</a:t>
            </a:r>
            <a:r>
              <a:rPr lang="en-US" sz="2400" dirty="0">
                <a:solidFill>
                  <a:srgbClr val="0000FF"/>
                </a:solidFill>
              </a:rPr>
              <a:t>: 15 (6 unique)</a:t>
            </a:r>
          </a:p>
          <a:p>
            <a:pPr marL="0" indent="0">
              <a:buNone/>
            </a:pPr>
            <a:endParaRPr lang="en-US" sz="1800" dirty="0"/>
          </a:p>
          <a:p>
            <a:pPr marL="0" indent="0">
              <a:buNone/>
            </a:pPr>
            <a:endParaRPr lang="en-US" sz="1100" dirty="0">
              <a:ln>
                <a:solidFill>
                  <a:schemeClr val="tx1"/>
                </a:solidFill>
              </a:ln>
            </a:endParaRPr>
          </a:p>
          <a:p>
            <a:endParaRPr lang="en-US" sz="1400" b="1" dirty="0">
              <a:solidFill>
                <a:srgbClr val="0000FF"/>
              </a:solidFill>
            </a:endParaRPr>
          </a:p>
          <a:p>
            <a:endParaRPr lang="en-US" sz="1400" dirty="0"/>
          </a:p>
          <a:p>
            <a:pPr marL="0" indent="0">
              <a:buNone/>
            </a:pPr>
            <a:endParaRPr lang="en-US" sz="1100" dirty="0"/>
          </a:p>
        </p:txBody>
      </p:sp>
    </p:spTree>
    <p:extLst>
      <p:ext uri="{BB962C8B-B14F-4D97-AF65-F5344CB8AC3E}">
        <p14:creationId xmlns:p14="http://schemas.microsoft.com/office/powerpoint/2010/main" val="1009109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Classroom Discussion Dashboard</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graphicFrame>
        <p:nvGraphicFramePr>
          <p:cNvPr id="2" name="Table 1"/>
          <p:cNvGraphicFramePr>
            <a:graphicFrameLocks noGrp="1"/>
          </p:cNvGraphicFramePr>
          <p:nvPr>
            <p:extLst>
              <p:ext uri="{D42A27DB-BD31-4B8C-83A1-F6EECF244321}">
                <p14:modId xmlns:p14="http://schemas.microsoft.com/office/powerpoint/2010/main" val="2401983085"/>
              </p:ext>
            </p:extLst>
          </p:nvPr>
        </p:nvGraphicFramePr>
        <p:xfrm>
          <a:off x="121919" y="4245857"/>
          <a:ext cx="8890319" cy="2412525"/>
        </p:xfrm>
        <a:graphic>
          <a:graphicData uri="http://schemas.openxmlformats.org/drawingml/2006/table">
            <a:tbl>
              <a:tblPr firstRow="1" bandRow="1"/>
              <a:tblGrid>
                <a:gridCol w="533065"/>
                <a:gridCol w="6712467"/>
                <a:gridCol w="1644787"/>
              </a:tblGrid>
              <a:tr h="261973">
                <a:tc>
                  <a:txBody>
                    <a:bodyPr/>
                    <a:lstStyle>
                      <a:lvl1pPr marL="0" algn="l" defTabSz="457200" rtl="0" eaLnBrk="1" latinLnBrk="0" hangingPunct="1">
                        <a:defRPr sz="1800" b="1" kern="1200">
                          <a:solidFill>
                            <a:schemeClr val="lt1"/>
                          </a:solidFill>
                          <a:latin typeface="Georgia"/>
                          <a:ea typeface="ＭＳ Ｐゴシック"/>
                          <a:cs typeface="ＭＳ Ｐゴシック"/>
                        </a:defRPr>
                      </a:lvl1pPr>
                      <a:lvl2pPr marL="457200" algn="l" defTabSz="457200" rtl="0" eaLnBrk="1" latinLnBrk="0" hangingPunct="1">
                        <a:defRPr sz="1800" b="1" kern="1200">
                          <a:solidFill>
                            <a:schemeClr val="lt1"/>
                          </a:solidFill>
                          <a:latin typeface="Georgia"/>
                          <a:ea typeface="ＭＳ Ｐゴシック"/>
                          <a:cs typeface="ＭＳ Ｐゴシック"/>
                        </a:defRPr>
                      </a:lvl2pPr>
                      <a:lvl3pPr marL="914400" algn="l" defTabSz="457200" rtl="0" eaLnBrk="1" latinLnBrk="0" hangingPunct="1">
                        <a:defRPr sz="1800" b="1" kern="1200">
                          <a:solidFill>
                            <a:schemeClr val="lt1"/>
                          </a:solidFill>
                          <a:latin typeface="Georgia"/>
                          <a:ea typeface="ＭＳ Ｐゴシック"/>
                          <a:cs typeface="ＭＳ Ｐゴシック"/>
                        </a:defRPr>
                      </a:lvl3pPr>
                      <a:lvl4pPr marL="1371600" algn="l" defTabSz="457200" rtl="0" eaLnBrk="1" latinLnBrk="0" hangingPunct="1">
                        <a:defRPr sz="1800" b="1" kern="1200">
                          <a:solidFill>
                            <a:schemeClr val="lt1"/>
                          </a:solidFill>
                          <a:latin typeface="Georgia"/>
                          <a:ea typeface="ＭＳ Ｐゴシック"/>
                          <a:cs typeface="ＭＳ Ｐゴシック"/>
                        </a:defRPr>
                      </a:lvl4pPr>
                      <a:lvl5pPr marL="1828800" algn="l" defTabSz="457200" rtl="0" eaLnBrk="1" latinLnBrk="0" hangingPunct="1">
                        <a:defRPr sz="1800" b="1" kern="1200">
                          <a:solidFill>
                            <a:schemeClr val="lt1"/>
                          </a:solidFill>
                          <a:latin typeface="Georgia"/>
                          <a:ea typeface="ＭＳ Ｐゴシック"/>
                          <a:cs typeface="ＭＳ Ｐゴシック"/>
                        </a:defRPr>
                      </a:lvl5pPr>
                      <a:lvl6pPr marL="2286000" algn="l" defTabSz="457200" rtl="0" eaLnBrk="1" latinLnBrk="0" hangingPunct="1">
                        <a:defRPr sz="1800" b="1" kern="1200">
                          <a:solidFill>
                            <a:schemeClr val="lt1"/>
                          </a:solidFill>
                          <a:latin typeface="Georgia"/>
                          <a:ea typeface="ＭＳ Ｐゴシック"/>
                          <a:cs typeface="ＭＳ Ｐゴシック"/>
                        </a:defRPr>
                      </a:lvl6pPr>
                      <a:lvl7pPr marL="2743200" algn="l" defTabSz="457200" rtl="0" eaLnBrk="1" latinLnBrk="0" hangingPunct="1">
                        <a:defRPr sz="1800" b="1" kern="1200">
                          <a:solidFill>
                            <a:schemeClr val="lt1"/>
                          </a:solidFill>
                          <a:latin typeface="Georgia"/>
                          <a:ea typeface="ＭＳ Ｐゴシック"/>
                          <a:cs typeface="ＭＳ Ｐゴシック"/>
                        </a:defRPr>
                      </a:lvl7pPr>
                      <a:lvl8pPr marL="3200400" algn="l" defTabSz="457200" rtl="0" eaLnBrk="1" latinLnBrk="0" hangingPunct="1">
                        <a:defRPr sz="1800" b="1" kern="1200">
                          <a:solidFill>
                            <a:schemeClr val="lt1"/>
                          </a:solidFill>
                          <a:latin typeface="Georgia"/>
                          <a:ea typeface="ＭＳ Ｐゴシック"/>
                          <a:cs typeface="ＭＳ Ｐゴシック"/>
                        </a:defRPr>
                      </a:lvl8pPr>
                      <a:lvl9pPr marL="3657600" algn="l" defTabSz="457200" rtl="0" eaLnBrk="1" latinLnBrk="0" hangingPunct="1">
                        <a:defRPr sz="1800" b="1" kern="1200">
                          <a:solidFill>
                            <a:schemeClr val="lt1"/>
                          </a:solidFill>
                          <a:latin typeface="Georgia"/>
                          <a:ea typeface="ＭＳ Ｐゴシック"/>
                          <a:cs typeface="ＭＳ Ｐゴシック"/>
                        </a:defRPr>
                      </a:lvl9pPr>
                    </a:lstStyle>
                    <a:p>
                      <a:endParaRPr lang="en-US" sz="1800" dirty="0">
                        <a:solidFill>
                          <a:schemeClr val="tx1"/>
                        </a:solidFill>
                      </a:endParaRPr>
                    </a:p>
                  </a:txBody>
                  <a:tcPr marT="45687" marB="4568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457200" rtl="0" eaLnBrk="1" latinLnBrk="0" hangingPunct="1">
                        <a:defRPr sz="1800" b="1" kern="1200">
                          <a:solidFill>
                            <a:schemeClr val="lt1"/>
                          </a:solidFill>
                          <a:latin typeface="Georgia"/>
                          <a:ea typeface="ＭＳ Ｐゴシック"/>
                          <a:cs typeface="ＭＳ Ｐゴシック"/>
                        </a:defRPr>
                      </a:lvl1pPr>
                      <a:lvl2pPr marL="457200" algn="l" defTabSz="457200" rtl="0" eaLnBrk="1" latinLnBrk="0" hangingPunct="1">
                        <a:defRPr sz="1800" b="1" kern="1200">
                          <a:solidFill>
                            <a:schemeClr val="lt1"/>
                          </a:solidFill>
                          <a:latin typeface="Georgia"/>
                          <a:ea typeface="ＭＳ Ｐゴシック"/>
                          <a:cs typeface="ＭＳ Ｐゴシック"/>
                        </a:defRPr>
                      </a:lvl2pPr>
                      <a:lvl3pPr marL="914400" algn="l" defTabSz="457200" rtl="0" eaLnBrk="1" latinLnBrk="0" hangingPunct="1">
                        <a:defRPr sz="1800" b="1" kern="1200">
                          <a:solidFill>
                            <a:schemeClr val="lt1"/>
                          </a:solidFill>
                          <a:latin typeface="Georgia"/>
                          <a:ea typeface="ＭＳ Ｐゴシック"/>
                          <a:cs typeface="ＭＳ Ｐゴシック"/>
                        </a:defRPr>
                      </a:lvl3pPr>
                      <a:lvl4pPr marL="1371600" algn="l" defTabSz="457200" rtl="0" eaLnBrk="1" latinLnBrk="0" hangingPunct="1">
                        <a:defRPr sz="1800" b="1" kern="1200">
                          <a:solidFill>
                            <a:schemeClr val="lt1"/>
                          </a:solidFill>
                          <a:latin typeface="Georgia"/>
                          <a:ea typeface="ＭＳ Ｐゴシック"/>
                          <a:cs typeface="ＭＳ Ｐゴシック"/>
                        </a:defRPr>
                      </a:lvl4pPr>
                      <a:lvl5pPr marL="1828800" algn="l" defTabSz="457200" rtl="0" eaLnBrk="1" latinLnBrk="0" hangingPunct="1">
                        <a:defRPr sz="1800" b="1" kern="1200">
                          <a:solidFill>
                            <a:schemeClr val="lt1"/>
                          </a:solidFill>
                          <a:latin typeface="Georgia"/>
                          <a:ea typeface="ＭＳ Ｐゴシック"/>
                          <a:cs typeface="ＭＳ Ｐゴシック"/>
                        </a:defRPr>
                      </a:lvl5pPr>
                      <a:lvl6pPr marL="2286000" algn="l" defTabSz="457200" rtl="0" eaLnBrk="1" latinLnBrk="0" hangingPunct="1">
                        <a:defRPr sz="1800" b="1" kern="1200">
                          <a:solidFill>
                            <a:schemeClr val="lt1"/>
                          </a:solidFill>
                          <a:latin typeface="Georgia"/>
                          <a:ea typeface="ＭＳ Ｐゴシック"/>
                          <a:cs typeface="ＭＳ Ｐゴシック"/>
                        </a:defRPr>
                      </a:lvl6pPr>
                      <a:lvl7pPr marL="2743200" algn="l" defTabSz="457200" rtl="0" eaLnBrk="1" latinLnBrk="0" hangingPunct="1">
                        <a:defRPr sz="1800" b="1" kern="1200">
                          <a:solidFill>
                            <a:schemeClr val="lt1"/>
                          </a:solidFill>
                          <a:latin typeface="Georgia"/>
                          <a:ea typeface="ＭＳ Ｐゴシック"/>
                          <a:cs typeface="ＭＳ Ｐゴシック"/>
                        </a:defRPr>
                      </a:lvl7pPr>
                      <a:lvl8pPr marL="3200400" algn="l" defTabSz="457200" rtl="0" eaLnBrk="1" latinLnBrk="0" hangingPunct="1">
                        <a:defRPr sz="1800" b="1" kern="1200">
                          <a:solidFill>
                            <a:schemeClr val="lt1"/>
                          </a:solidFill>
                          <a:latin typeface="Georgia"/>
                          <a:ea typeface="ＭＳ Ｐゴシック"/>
                          <a:cs typeface="ＭＳ Ｐゴシック"/>
                        </a:defRPr>
                      </a:lvl8pPr>
                      <a:lvl9pPr marL="3657600" algn="l" defTabSz="457200" rtl="0" eaLnBrk="1" latinLnBrk="0" hangingPunct="1">
                        <a:defRPr sz="1800" b="1" kern="1200">
                          <a:solidFill>
                            <a:schemeClr val="lt1"/>
                          </a:solidFill>
                          <a:latin typeface="Georgia"/>
                          <a:ea typeface="ＭＳ Ｐゴシック"/>
                          <a:cs typeface="ＭＳ Ｐゴシック"/>
                        </a:defRPr>
                      </a:lvl9pPr>
                    </a:lstStyle>
                    <a:p>
                      <a:r>
                        <a:rPr lang="en-US" sz="1800" dirty="0" smtClean="0">
                          <a:solidFill>
                            <a:schemeClr val="tx1"/>
                          </a:solidFill>
                        </a:rPr>
                        <a:t>Student</a:t>
                      </a:r>
                      <a:r>
                        <a:rPr lang="en-US" sz="1800" baseline="0" dirty="0" smtClean="0">
                          <a:solidFill>
                            <a:schemeClr val="tx1"/>
                          </a:solidFill>
                        </a:rPr>
                        <a:t> Talk </a:t>
                      </a:r>
                      <a:endParaRPr lang="en-US" sz="1800" dirty="0">
                        <a:solidFill>
                          <a:schemeClr val="tx1"/>
                        </a:solidFill>
                      </a:endParaRPr>
                    </a:p>
                  </a:txBody>
                  <a:tcPr marT="45687" marB="4568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457200" rtl="0" eaLnBrk="1" latinLnBrk="0" hangingPunct="1">
                        <a:defRPr sz="1800" b="1" kern="1200">
                          <a:solidFill>
                            <a:schemeClr val="lt1"/>
                          </a:solidFill>
                          <a:latin typeface="Georgia"/>
                          <a:ea typeface="ＭＳ Ｐゴシック"/>
                          <a:cs typeface="ＭＳ Ｐゴシック"/>
                        </a:defRPr>
                      </a:lvl1pPr>
                      <a:lvl2pPr marL="457200" algn="l" defTabSz="457200" rtl="0" eaLnBrk="1" latinLnBrk="0" hangingPunct="1">
                        <a:defRPr sz="1800" b="1" kern="1200">
                          <a:solidFill>
                            <a:schemeClr val="lt1"/>
                          </a:solidFill>
                          <a:latin typeface="Georgia"/>
                          <a:ea typeface="ＭＳ Ｐゴシック"/>
                          <a:cs typeface="ＭＳ Ｐゴシック"/>
                        </a:defRPr>
                      </a:lvl2pPr>
                      <a:lvl3pPr marL="914400" algn="l" defTabSz="457200" rtl="0" eaLnBrk="1" latinLnBrk="0" hangingPunct="1">
                        <a:defRPr sz="1800" b="1" kern="1200">
                          <a:solidFill>
                            <a:schemeClr val="lt1"/>
                          </a:solidFill>
                          <a:latin typeface="Georgia"/>
                          <a:ea typeface="ＭＳ Ｐゴシック"/>
                          <a:cs typeface="ＭＳ Ｐゴシック"/>
                        </a:defRPr>
                      </a:lvl3pPr>
                      <a:lvl4pPr marL="1371600" algn="l" defTabSz="457200" rtl="0" eaLnBrk="1" latinLnBrk="0" hangingPunct="1">
                        <a:defRPr sz="1800" b="1" kern="1200">
                          <a:solidFill>
                            <a:schemeClr val="lt1"/>
                          </a:solidFill>
                          <a:latin typeface="Georgia"/>
                          <a:ea typeface="ＭＳ Ｐゴシック"/>
                          <a:cs typeface="ＭＳ Ｐゴシック"/>
                        </a:defRPr>
                      </a:lvl4pPr>
                      <a:lvl5pPr marL="1828800" algn="l" defTabSz="457200" rtl="0" eaLnBrk="1" latinLnBrk="0" hangingPunct="1">
                        <a:defRPr sz="1800" b="1" kern="1200">
                          <a:solidFill>
                            <a:schemeClr val="lt1"/>
                          </a:solidFill>
                          <a:latin typeface="Georgia"/>
                          <a:ea typeface="ＭＳ Ｐゴシック"/>
                          <a:cs typeface="ＭＳ Ｐゴシック"/>
                        </a:defRPr>
                      </a:lvl5pPr>
                      <a:lvl6pPr marL="2286000" algn="l" defTabSz="457200" rtl="0" eaLnBrk="1" latinLnBrk="0" hangingPunct="1">
                        <a:defRPr sz="1800" b="1" kern="1200">
                          <a:solidFill>
                            <a:schemeClr val="lt1"/>
                          </a:solidFill>
                          <a:latin typeface="Georgia"/>
                          <a:ea typeface="ＭＳ Ｐゴシック"/>
                          <a:cs typeface="ＭＳ Ｐゴシック"/>
                        </a:defRPr>
                      </a:lvl6pPr>
                      <a:lvl7pPr marL="2743200" algn="l" defTabSz="457200" rtl="0" eaLnBrk="1" latinLnBrk="0" hangingPunct="1">
                        <a:defRPr sz="1800" b="1" kern="1200">
                          <a:solidFill>
                            <a:schemeClr val="lt1"/>
                          </a:solidFill>
                          <a:latin typeface="Georgia"/>
                          <a:ea typeface="ＭＳ Ｐゴシック"/>
                          <a:cs typeface="ＭＳ Ｐゴシック"/>
                        </a:defRPr>
                      </a:lvl7pPr>
                      <a:lvl8pPr marL="3200400" algn="l" defTabSz="457200" rtl="0" eaLnBrk="1" latinLnBrk="0" hangingPunct="1">
                        <a:defRPr sz="1800" b="1" kern="1200">
                          <a:solidFill>
                            <a:schemeClr val="lt1"/>
                          </a:solidFill>
                          <a:latin typeface="Georgia"/>
                          <a:ea typeface="ＭＳ Ｐゴシック"/>
                          <a:cs typeface="ＭＳ Ｐゴシック"/>
                        </a:defRPr>
                      </a:lvl8pPr>
                      <a:lvl9pPr marL="3657600" algn="l" defTabSz="457200" rtl="0" eaLnBrk="1" latinLnBrk="0" hangingPunct="1">
                        <a:defRPr sz="1800" b="1" kern="1200">
                          <a:solidFill>
                            <a:schemeClr val="lt1"/>
                          </a:solidFill>
                          <a:latin typeface="Georgia"/>
                          <a:ea typeface="ＭＳ Ｐゴシック"/>
                          <a:cs typeface="ＭＳ Ｐゴシック"/>
                        </a:defRPr>
                      </a:lvl9pPr>
                    </a:lstStyle>
                    <a:p>
                      <a:r>
                        <a:rPr lang="en-US" sz="1800" dirty="0" smtClean="0">
                          <a:solidFill>
                            <a:schemeClr val="tx1"/>
                          </a:solidFill>
                        </a:rPr>
                        <a:t>Specificity</a:t>
                      </a:r>
                      <a:r>
                        <a:rPr lang="en-US" sz="1800" baseline="0" dirty="0" smtClean="0">
                          <a:solidFill>
                            <a:schemeClr val="tx1"/>
                          </a:solidFill>
                        </a:rPr>
                        <a:t> </a:t>
                      </a:r>
                      <a:endParaRPr lang="en-US" sz="1800" dirty="0">
                        <a:solidFill>
                          <a:schemeClr val="tx1"/>
                        </a:solidFill>
                      </a:endParaRPr>
                    </a:p>
                  </a:txBody>
                  <a:tcPr marT="45687" marB="4568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r>
              <a:tr h="316577">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smtClean="0">
                          <a:solidFill>
                            <a:srgbClr val="000000"/>
                          </a:solidFill>
                          <a:effectLst/>
                          <a:latin typeface="Calibri" charset="0"/>
                        </a:rPr>
                        <a:t>S1</a:t>
                      </a:r>
                      <a:endParaRPr lang="en-US" sz="1600" b="0" i="0" u="none" strike="noStrike" dirty="0">
                        <a:solidFill>
                          <a:srgbClr val="000000"/>
                        </a:solidFill>
                        <a:effectLst/>
                        <a:latin typeface="Calibri" charset="0"/>
                      </a:endParaRPr>
                    </a:p>
                  </a:txBody>
                  <a:tcPr marL="6350" marR="6350" marT="634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a:solidFill>
                            <a:srgbClr val="000000"/>
                          </a:solidFill>
                          <a:effectLst/>
                          <a:latin typeface="+mn-lt"/>
                        </a:rPr>
                        <a:t>Some people they just ask for a job is just like, some money</a:t>
                      </a:r>
                      <a:r>
                        <a:rPr lang="en-US" sz="1600" b="0" i="0" u="none" strike="noStrike" dirty="0">
                          <a:solidFill>
                            <a:srgbClr val="000000"/>
                          </a:solidFill>
                          <a:effectLst/>
                          <a:latin typeface="Calibri" charset="0"/>
                        </a:rPr>
                        <a:t>. </a:t>
                      </a:r>
                    </a:p>
                  </a:txBody>
                  <a:tcPr marL="6350" marR="6350" marT="634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r>
                        <a:rPr lang="en-US" sz="1800" dirty="0" smtClean="0"/>
                        <a:t>Low</a:t>
                      </a:r>
                      <a:endParaRPr lang="en-US" sz="1800" dirty="0"/>
                    </a:p>
                  </a:txBody>
                  <a:tcPr marT="45687" marB="4568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1259762">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smtClean="0">
                          <a:solidFill>
                            <a:srgbClr val="000000"/>
                          </a:solidFill>
                          <a:effectLst/>
                          <a:latin typeface="+mn-lt"/>
                        </a:rPr>
                        <a:t>S1</a:t>
                      </a:r>
                      <a:endParaRPr lang="en-US" sz="1600" b="0" i="0" u="none" strike="noStrike" dirty="0">
                        <a:solidFill>
                          <a:srgbClr val="000000"/>
                        </a:solidFill>
                        <a:effectLst/>
                        <a:latin typeface="+mn-lt"/>
                      </a:endParaRP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a:solidFill>
                            <a:srgbClr val="000000"/>
                          </a:solidFill>
                          <a:effectLst/>
                          <a:latin typeface="+mn-lt"/>
                        </a:rPr>
                        <a:t>It's like, I think she already knew that they weren't going to get it, but she, she couldn't do anything except just encourage them cause that's the only thing, like she [xx]. That's why she </a:t>
                      </a:r>
                      <a:r>
                        <a:rPr lang="en-US" sz="1600" b="0" i="0" u="none" strike="noStrike" dirty="0" err="1">
                          <a:solidFill>
                            <a:srgbClr val="000000"/>
                          </a:solidFill>
                          <a:effectLst/>
                          <a:latin typeface="+mn-lt"/>
                        </a:rPr>
                        <a:t>kinda</a:t>
                      </a:r>
                      <a:r>
                        <a:rPr lang="en-US" sz="1600" b="0" i="0" u="none" strike="noStrike" dirty="0">
                          <a:solidFill>
                            <a:srgbClr val="000000"/>
                          </a:solidFill>
                          <a:effectLst/>
                          <a:latin typeface="+mn-lt"/>
                        </a:rPr>
                        <a:t> supported it, but she already knew that they weren't going to get it.</a:t>
                      </a: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r>
                        <a:rPr lang="en-US" sz="1800" dirty="0" smtClean="0"/>
                        <a:t>Medium </a:t>
                      </a:r>
                      <a:endParaRPr lang="en-US" sz="1800" dirty="0"/>
                    </a:p>
                  </a:txBody>
                  <a:tcPr marT="45687" marB="4568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421375">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smtClean="0">
                          <a:solidFill>
                            <a:srgbClr val="000000"/>
                          </a:solidFill>
                          <a:effectLst/>
                          <a:latin typeface="+mn-lt"/>
                        </a:rPr>
                        <a:t>S2</a:t>
                      </a:r>
                      <a:endParaRPr lang="en-US" sz="1600" b="0" i="0" u="none" strike="noStrike" dirty="0">
                        <a:solidFill>
                          <a:srgbClr val="000000"/>
                        </a:solidFill>
                        <a:effectLst/>
                        <a:latin typeface="+mn-lt"/>
                      </a:endParaRP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a:solidFill>
                            <a:srgbClr val="000000"/>
                          </a:solidFill>
                          <a:effectLst/>
                          <a:latin typeface="+mn-lt"/>
                        </a:rPr>
                        <a:t>She was already talking about how she didn't think that they were going to get it. </a:t>
                      </a: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r>
                        <a:rPr lang="en-US" sz="1800" dirty="0" smtClean="0"/>
                        <a:t>Medium</a:t>
                      </a:r>
                      <a:r>
                        <a:rPr lang="en-US" sz="1800" baseline="0" dirty="0" smtClean="0"/>
                        <a:t> </a:t>
                      </a:r>
                      <a:endParaRPr lang="en-US" sz="1800" dirty="0"/>
                    </a:p>
                  </a:txBody>
                  <a:tcPr marT="45687" marB="4568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bl>
          </a:graphicData>
        </a:graphic>
      </p:graphicFrame>
    </p:spTree>
    <p:extLst>
      <p:ext uri="{BB962C8B-B14F-4D97-AF65-F5344CB8AC3E}">
        <p14:creationId xmlns:p14="http://schemas.microsoft.com/office/powerpoint/2010/main" val="85095501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059332" cy="1143000"/>
          </a:xfrm>
        </p:spPr>
        <p:txBody>
          <a:bodyPr>
            <a:noAutofit/>
          </a:bodyPr>
          <a:lstStyle/>
          <a:p>
            <a:r>
              <a:rPr lang="en-US" sz="3600" dirty="0" smtClean="0"/>
              <a:t>Context-Aware Argument Mining</a:t>
            </a:r>
            <a:r>
              <a:rPr lang="en-US" dirty="0" smtClean="0"/>
              <a:t/>
            </a:r>
            <a:br>
              <a:rPr lang="en-US" dirty="0" smtClean="0"/>
            </a:br>
            <a:r>
              <a:rPr lang="en-US" sz="2400" dirty="0" smtClean="0"/>
              <a:t>[Nguyen &amp; </a:t>
            </a:r>
            <a:r>
              <a:rPr lang="en-US" sz="2400" dirty="0" err="1" smtClean="0"/>
              <a:t>Litman</a:t>
            </a:r>
            <a:r>
              <a:rPr lang="en-US" sz="2400" dirty="0" smtClean="0"/>
              <a:t> 2015, 2016, 2017]</a:t>
            </a:r>
            <a:endParaRPr lang="en-US" sz="2400" dirty="0"/>
          </a:p>
        </p:txBody>
      </p:sp>
      <p:sp>
        <p:nvSpPr>
          <p:cNvPr id="3" name="Content Placeholder 2"/>
          <p:cNvSpPr>
            <a:spLocks noGrp="1"/>
          </p:cNvSpPr>
          <p:nvPr>
            <p:ph idx="1"/>
          </p:nvPr>
        </p:nvSpPr>
        <p:spPr>
          <a:xfrm>
            <a:off x="76200" y="1158912"/>
            <a:ext cx="9067800" cy="5668925"/>
          </a:xfrm>
        </p:spPr>
        <p:txBody>
          <a:bodyPr>
            <a:noAutofit/>
          </a:bodyPr>
          <a:lstStyle/>
          <a:p>
            <a:r>
              <a:rPr lang="en-US" sz="2400" i="1" dirty="0" smtClean="0"/>
              <a:t>Global: </a:t>
            </a:r>
            <a:r>
              <a:rPr lang="en-US" sz="2400" dirty="0" smtClean="0"/>
              <a:t>Writing prompts </a:t>
            </a:r>
            <a:r>
              <a:rPr lang="en-US" sz="2400" dirty="0"/>
              <a:t>as </a:t>
            </a:r>
            <a:r>
              <a:rPr lang="en-US" sz="2400" dirty="0" smtClean="0"/>
              <a:t>supervision </a:t>
            </a:r>
            <a:r>
              <a:rPr lang="en-US" sz="2400" dirty="0"/>
              <a:t>to </a:t>
            </a:r>
            <a:r>
              <a:rPr lang="en-US" sz="2400" dirty="0" smtClean="0"/>
              <a:t>seeded LDA </a:t>
            </a:r>
          </a:p>
          <a:p>
            <a:pPr lvl="1"/>
            <a:r>
              <a:rPr lang="en-US" sz="1800" dirty="0" smtClean="0"/>
              <a:t>argument </a:t>
            </a:r>
            <a:r>
              <a:rPr lang="en-US" sz="1800" dirty="0"/>
              <a:t>and domain word </a:t>
            </a:r>
            <a:r>
              <a:rPr lang="en-US" sz="1800" dirty="0" smtClean="0"/>
              <a:t>extraction</a:t>
            </a:r>
          </a:p>
          <a:p>
            <a:pPr lvl="1"/>
            <a:endParaRPr lang="en-US" sz="1800" dirty="0"/>
          </a:p>
          <a:p>
            <a:r>
              <a:rPr lang="en-US" sz="2400" i="1" dirty="0" smtClean="0"/>
              <a:t>Local: </a:t>
            </a:r>
            <a:r>
              <a:rPr lang="en-US" sz="2400" dirty="0" smtClean="0"/>
              <a:t>Surrounding </a:t>
            </a:r>
            <a:r>
              <a:rPr lang="en-US" sz="2400" dirty="0"/>
              <a:t>text as a context-rich representation of </a:t>
            </a:r>
            <a:r>
              <a:rPr lang="en-US" sz="2400" dirty="0" smtClean="0"/>
              <a:t>argument components</a:t>
            </a:r>
            <a:endParaRPr lang="en-US" sz="2400" dirty="0"/>
          </a:p>
          <a:p>
            <a:pPr lvl="1"/>
            <a:r>
              <a:rPr lang="en-US" sz="1800" dirty="0"/>
              <a:t>m</a:t>
            </a:r>
            <a:r>
              <a:rPr lang="en-US" sz="1800" dirty="0" smtClean="0"/>
              <a:t>ulti-sentential windows </a:t>
            </a:r>
            <a:r>
              <a:rPr lang="en-US" sz="1800" dirty="0"/>
              <a:t>or Bayesian </a:t>
            </a:r>
            <a:r>
              <a:rPr lang="en-US" sz="1800" dirty="0" smtClean="0"/>
              <a:t>topic segmentation</a:t>
            </a:r>
          </a:p>
          <a:p>
            <a:pPr lvl="1"/>
            <a:endParaRPr lang="en-US" sz="2400" dirty="0" smtClean="0"/>
          </a:p>
          <a:p>
            <a:r>
              <a:rPr lang="en-US" sz="2400" dirty="0" smtClean="0"/>
              <a:t>Corpora</a:t>
            </a:r>
          </a:p>
          <a:p>
            <a:pPr lvl="1"/>
            <a:r>
              <a:rPr lang="en-US" sz="1800" dirty="0" smtClean="0"/>
              <a:t>Ontology </a:t>
            </a:r>
            <a:r>
              <a:rPr lang="en-US" sz="1800" dirty="0"/>
              <a:t>annotated peer review essays </a:t>
            </a:r>
            <a:r>
              <a:rPr lang="en-US" sz="1800" dirty="0" smtClean="0"/>
              <a:t>(prior example)</a:t>
            </a:r>
            <a:endParaRPr lang="en-US" sz="1800" dirty="0"/>
          </a:p>
          <a:p>
            <a:pPr lvl="1"/>
            <a:r>
              <a:rPr lang="en-US" sz="1800" i="1" dirty="0">
                <a:solidFill>
                  <a:srgbClr val="0000FF"/>
                </a:solidFill>
              </a:rPr>
              <a:t>Claim/premise annotated persuasive essays (today</a:t>
            </a:r>
            <a:r>
              <a:rPr lang="en-US" sz="1800" i="1" dirty="0" smtClean="0">
                <a:solidFill>
                  <a:srgbClr val="0000FF"/>
                </a:solidFill>
              </a:rPr>
              <a:t>)</a:t>
            </a:r>
          </a:p>
          <a:p>
            <a:pPr lvl="1"/>
            <a:endParaRPr lang="en-US" sz="1800" i="1" dirty="0" smtClean="0">
              <a:solidFill>
                <a:srgbClr val="0000FF"/>
              </a:solidFill>
            </a:endParaRPr>
          </a:p>
          <a:p>
            <a:r>
              <a:rPr lang="en-US" sz="2400" dirty="0">
                <a:solidFill>
                  <a:schemeClr val="bg1"/>
                </a:solidFill>
              </a:rPr>
              <a:t>Argument mining subtasks</a:t>
            </a:r>
          </a:p>
          <a:p>
            <a:pPr lvl="1"/>
            <a:r>
              <a:rPr lang="en-US" sz="1800" b="1" dirty="0">
                <a:solidFill>
                  <a:schemeClr val="bg1"/>
                </a:solidFill>
              </a:rPr>
              <a:t>segmentation</a:t>
            </a:r>
            <a:r>
              <a:rPr lang="en-US" sz="1800" dirty="0">
                <a:solidFill>
                  <a:schemeClr val="bg1"/>
                </a:solidFill>
              </a:rPr>
              <a:t>: spans of text</a:t>
            </a:r>
          </a:p>
          <a:p>
            <a:pPr lvl="1"/>
            <a:r>
              <a:rPr lang="en-US" sz="1800" b="1" dirty="0">
                <a:solidFill>
                  <a:schemeClr val="bg1"/>
                </a:solidFill>
              </a:rPr>
              <a:t>segment classification</a:t>
            </a:r>
            <a:r>
              <a:rPr lang="en-US" sz="1800" dirty="0">
                <a:solidFill>
                  <a:schemeClr val="bg1"/>
                </a:solidFill>
              </a:rPr>
              <a:t>: major claim, claim premise</a:t>
            </a:r>
          </a:p>
          <a:p>
            <a:pPr lvl="1"/>
            <a:r>
              <a:rPr lang="en-US" sz="1800" b="1" i="1" dirty="0">
                <a:solidFill>
                  <a:schemeClr val="bg1"/>
                </a:solidFill>
              </a:rPr>
              <a:t>relation identification</a:t>
            </a:r>
            <a:r>
              <a:rPr lang="en-US" sz="1800" dirty="0">
                <a:solidFill>
                  <a:schemeClr val="bg1"/>
                </a:solidFill>
              </a:rPr>
              <a:t>: e.g., support or not</a:t>
            </a:r>
          </a:p>
          <a:p>
            <a:pPr lvl="1"/>
            <a:endParaRPr lang="en-US" sz="2400" dirty="0">
              <a:solidFill>
                <a:srgbClr val="0000FF"/>
              </a:solidFill>
            </a:endParaRPr>
          </a:p>
          <a:p>
            <a:pPr lvl="1"/>
            <a:endParaRPr lang="en-US" sz="2400" i="1" dirty="0">
              <a:solidFill>
                <a:srgbClr val="0000FF"/>
              </a:solidFill>
            </a:endParaRPr>
          </a:p>
          <a:p>
            <a:r>
              <a:rPr lang="en-US" sz="2400" dirty="0" smtClean="0">
                <a:solidFill>
                  <a:schemeClr val="bg1"/>
                </a:solidFill>
              </a:rPr>
              <a:t>Argument </a:t>
            </a:r>
            <a:r>
              <a:rPr lang="en-US" sz="2400" dirty="0">
                <a:solidFill>
                  <a:schemeClr val="bg1"/>
                </a:solidFill>
              </a:rPr>
              <a:t>mining subtasks</a:t>
            </a:r>
          </a:p>
          <a:p>
            <a:pPr lvl="1"/>
            <a:r>
              <a:rPr lang="en-US" sz="1800" b="1" dirty="0">
                <a:solidFill>
                  <a:schemeClr val="bg1"/>
                </a:solidFill>
              </a:rPr>
              <a:t>segmentation</a:t>
            </a:r>
            <a:r>
              <a:rPr lang="en-US" sz="1800" dirty="0">
                <a:solidFill>
                  <a:schemeClr val="bg1"/>
                </a:solidFill>
              </a:rPr>
              <a:t>: spans of text</a:t>
            </a:r>
          </a:p>
          <a:p>
            <a:pPr lvl="1"/>
            <a:r>
              <a:rPr lang="en-US" sz="1800" b="1" dirty="0">
                <a:solidFill>
                  <a:schemeClr val="bg1"/>
                </a:solidFill>
              </a:rPr>
              <a:t>segment classification</a:t>
            </a:r>
            <a:r>
              <a:rPr lang="en-US" sz="1800" dirty="0">
                <a:solidFill>
                  <a:schemeClr val="bg1"/>
                </a:solidFill>
              </a:rPr>
              <a:t>: </a:t>
            </a:r>
            <a:r>
              <a:rPr lang="en-US" sz="1800" dirty="0" smtClean="0">
                <a:solidFill>
                  <a:schemeClr val="bg1"/>
                </a:solidFill>
              </a:rPr>
              <a:t>major claim, claim premise</a:t>
            </a:r>
          </a:p>
          <a:p>
            <a:pPr lvl="1"/>
            <a:r>
              <a:rPr lang="en-US" sz="1800" b="1" i="1" dirty="0">
                <a:solidFill>
                  <a:schemeClr val="bg1"/>
                </a:solidFill>
              </a:rPr>
              <a:t>r</a:t>
            </a:r>
            <a:r>
              <a:rPr lang="en-US" sz="1800" b="1" i="1" dirty="0" smtClean="0">
                <a:solidFill>
                  <a:schemeClr val="bg1"/>
                </a:solidFill>
              </a:rPr>
              <a:t>elation identification</a:t>
            </a:r>
            <a:r>
              <a:rPr lang="en-US" sz="1800" dirty="0" smtClean="0">
                <a:solidFill>
                  <a:schemeClr val="bg1"/>
                </a:solidFill>
              </a:rPr>
              <a:t>: e.g., support or not</a:t>
            </a:r>
          </a:p>
          <a:p>
            <a:pPr lvl="1"/>
            <a:endParaRPr lang="en-US" sz="2400" dirty="0">
              <a:solidFill>
                <a:schemeClr val="bg1"/>
              </a:solidFill>
            </a:endParaRPr>
          </a:p>
          <a:p>
            <a:pPr lvl="2"/>
            <a:endParaRPr lang="en-US" dirty="0"/>
          </a:p>
          <a:p>
            <a:pPr lvl="1"/>
            <a:endParaRPr lang="en-US" sz="2400" dirty="0" smtClean="0"/>
          </a:p>
        </p:txBody>
      </p:sp>
    </p:spTree>
    <p:extLst>
      <p:ext uri="{BB962C8B-B14F-4D97-AF65-F5344CB8AC3E}">
        <p14:creationId xmlns:p14="http://schemas.microsoft.com/office/powerpoint/2010/main" val="179740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Persuasive Essay </a:t>
            </a:r>
            <a:r>
              <a:rPr lang="en-US" dirty="0"/>
              <a:t>Corpus </a:t>
            </a:r>
            <a:r>
              <a:rPr lang="en-US" sz="3100" dirty="0"/>
              <a:t>[Stab &amp; </a:t>
            </a:r>
            <a:r>
              <a:rPr lang="en-US" sz="3100" dirty="0" err="1"/>
              <a:t>Gurevych</a:t>
            </a:r>
            <a:r>
              <a:rPr lang="en-US" sz="3100" dirty="0"/>
              <a:t>, 2014]</a:t>
            </a:r>
            <a:r>
              <a:rPr lang="en-US" dirty="0"/>
              <a:t/>
            </a:r>
            <a:br>
              <a:rPr lang="en-US" dirty="0"/>
            </a:br>
            <a:endParaRPr lang="en-US" dirty="0"/>
          </a:p>
        </p:txBody>
      </p:sp>
      <p:pic>
        <p:nvPicPr>
          <p:cNvPr id="7" name="Picture 6"/>
          <p:cNvPicPr>
            <a:picLocks noChangeAspect="1"/>
          </p:cNvPicPr>
          <p:nvPr/>
        </p:nvPicPr>
        <p:blipFill>
          <a:blip r:embed="rId2"/>
          <a:stretch>
            <a:fillRect/>
          </a:stretch>
        </p:blipFill>
        <p:spPr>
          <a:xfrm>
            <a:off x="3236613" y="1204841"/>
            <a:ext cx="5278737" cy="4972123"/>
          </a:xfrm>
          <a:prstGeom prst="rect">
            <a:avLst/>
          </a:prstGeom>
        </p:spPr>
      </p:pic>
      <p:sp>
        <p:nvSpPr>
          <p:cNvPr id="8" name="Rectangle 7"/>
          <p:cNvSpPr/>
          <p:nvPr/>
        </p:nvSpPr>
        <p:spPr>
          <a:xfrm>
            <a:off x="3236613" y="1504778"/>
            <a:ext cx="5278737" cy="74809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1023730" y="2729948"/>
            <a:ext cx="1252331" cy="584775"/>
          </a:xfrm>
          <a:prstGeom prst="rect">
            <a:avLst/>
          </a:prstGeom>
          <a:noFill/>
          <a:ln>
            <a:solidFill>
              <a:schemeClr val="tx1"/>
            </a:solidFill>
          </a:ln>
        </p:spPr>
        <p:txBody>
          <a:bodyPr wrap="square" rtlCol="0">
            <a:spAutoFit/>
          </a:bodyPr>
          <a:lstStyle/>
          <a:p>
            <a:pPr algn="ctr"/>
            <a:r>
              <a:rPr lang="en-US" sz="1600" dirty="0"/>
              <a:t>Major-claim(1)</a:t>
            </a:r>
          </a:p>
        </p:txBody>
      </p:sp>
      <p:sp>
        <p:nvSpPr>
          <p:cNvPr id="10" name="Rectangle 9"/>
          <p:cNvSpPr/>
          <p:nvPr/>
        </p:nvSpPr>
        <p:spPr>
          <a:xfrm>
            <a:off x="3236613" y="2252869"/>
            <a:ext cx="4800600" cy="3657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1023730" y="4094098"/>
            <a:ext cx="1252331" cy="338554"/>
          </a:xfrm>
          <a:prstGeom prst="rect">
            <a:avLst/>
          </a:prstGeom>
          <a:noFill/>
          <a:ln>
            <a:solidFill>
              <a:schemeClr val="tx1"/>
            </a:solidFill>
          </a:ln>
        </p:spPr>
        <p:txBody>
          <a:bodyPr wrap="square" rtlCol="0">
            <a:spAutoFit/>
          </a:bodyPr>
          <a:lstStyle/>
          <a:p>
            <a:pPr algn="ctr"/>
            <a:r>
              <a:rPr lang="en-US" sz="1600" dirty="0"/>
              <a:t>Claim(2)</a:t>
            </a:r>
          </a:p>
        </p:txBody>
      </p:sp>
      <p:cxnSp>
        <p:nvCxnSpPr>
          <p:cNvPr id="13" name="Straight Connector 12"/>
          <p:cNvCxnSpPr>
            <a:stCxn id="9" idx="3"/>
            <a:endCxn id="8" idx="1"/>
          </p:cNvCxnSpPr>
          <p:nvPr/>
        </p:nvCxnSpPr>
        <p:spPr>
          <a:xfrm flipV="1">
            <a:off x="2276061" y="1878825"/>
            <a:ext cx="960552" cy="1143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3"/>
            <a:endCxn id="10" idx="1"/>
          </p:cNvCxnSpPr>
          <p:nvPr/>
        </p:nvCxnSpPr>
        <p:spPr>
          <a:xfrm flipV="1">
            <a:off x="2276061" y="2435749"/>
            <a:ext cx="960552" cy="1827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0"/>
            <a:endCxn id="9" idx="2"/>
          </p:cNvCxnSpPr>
          <p:nvPr/>
        </p:nvCxnSpPr>
        <p:spPr>
          <a:xfrm flipV="1">
            <a:off x="1649896" y="3314723"/>
            <a:ext cx="0" cy="77937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35546" y="3412023"/>
            <a:ext cx="1028700" cy="338554"/>
          </a:xfrm>
          <a:prstGeom prst="rect">
            <a:avLst/>
          </a:prstGeom>
          <a:solidFill>
            <a:schemeClr val="bg1"/>
          </a:solidFill>
          <a:ln>
            <a:solidFill>
              <a:schemeClr val="tx1"/>
            </a:solidFill>
            <a:prstDash val="dash"/>
          </a:ln>
        </p:spPr>
        <p:txBody>
          <a:bodyPr wrap="square" rtlCol="0">
            <a:spAutoFit/>
          </a:bodyPr>
          <a:lstStyle/>
          <a:p>
            <a:pPr algn="ctr"/>
            <a:r>
              <a:rPr lang="en-US" sz="1600" dirty="0"/>
              <a:t>Support</a:t>
            </a:r>
          </a:p>
        </p:txBody>
      </p:sp>
      <p:sp>
        <p:nvSpPr>
          <p:cNvPr id="28" name="Slide Number Placeholder 27"/>
          <p:cNvSpPr>
            <a:spLocks noGrp="1"/>
          </p:cNvSpPr>
          <p:nvPr>
            <p:ph type="sldNum" sz="quarter" idx="12"/>
          </p:nvPr>
        </p:nvSpPr>
        <p:spPr/>
        <p:txBody>
          <a:bodyPr/>
          <a:lstStyle/>
          <a:p>
            <a:fld id="{376D8718-A00B-4B11-BA6C-A97B91473632}" type="slidenum">
              <a:rPr lang="en-US" smtClean="0"/>
              <a:t>41</a:t>
            </a:fld>
            <a:endParaRPr lang="en-US"/>
          </a:p>
        </p:txBody>
      </p:sp>
    </p:spTree>
    <p:extLst>
      <p:ext uri="{BB962C8B-B14F-4D97-AF65-F5344CB8AC3E}">
        <p14:creationId xmlns:p14="http://schemas.microsoft.com/office/powerpoint/2010/main" val="2854145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059332" cy="1143000"/>
          </a:xfrm>
        </p:spPr>
        <p:txBody>
          <a:bodyPr>
            <a:noAutofit/>
          </a:bodyPr>
          <a:lstStyle/>
          <a:p>
            <a:r>
              <a:rPr lang="en-US" sz="3600" dirty="0" smtClean="0"/>
              <a:t>Context-Aware Argument Mining</a:t>
            </a:r>
            <a:r>
              <a:rPr lang="en-US" dirty="0" smtClean="0"/>
              <a:t/>
            </a:r>
            <a:br>
              <a:rPr lang="en-US" dirty="0" smtClean="0"/>
            </a:br>
            <a:r>
              <a:rPr lang="en-US" sz="2400" dirty="0" smtClean="0"/>
              <a:t>[Nguyen &amp; </a:t>
            </a:r>
            <a:r>
              <a:rPr lang="en-US" sz="2400" dirty="0" err="1" smtClean="0"/>
              <a:t>Litman</a:t>
            </a:r>
            <a:r>
              <a:rPr lang="en-US" sz="2400" dirty="0" smtClean="0"/>
              <a:t> 2015, 2016, 2017]</a:t>
            </a:r>
            <a:endParaRPr lang="en-US" sz="2400" dirty="0"/>
          </a:p>
        </p:txBody>
      </p:sp>
      <p:sp>
        <p:nvSpPr>
          <p:cNvPr id="3" name="Content Placeholder 2"/>
          <p:cNvSpPr>
            <a:spLocks noGrp="1"/>
          </p:cNvSpPr>
          <p:nvPr>
            <p:ph idx="1"/>
          </p:nvPr>
        </p:nvSpPr>
        <p:spPr>
          <a:xfrm>
            <a:off x="76200" y="1158912"/>
            <a:ext cx="9067800" cy="5668925"/>
          </a:xfrm>
        </p:spPr>
        <p:txBody>
          <a:bodyPr>
            <a:noAutofit/>
          </a:bodyPr>
          <a:lstStyle/>
          <a:p>
            <a:r>
              <a:rPr lang="en-US" sz="2400" i="1" dirty="0" smtClean="0">
                <a:solidFill>
                  <a:schemeClr val="tx1">
                    <a:lumMod val="50000"/>
                    <a:lumOff val="50000"/>
                  </a:schemeClr>
                </a:solidFill>
              </a:rPr>
              <a:t>Global: </a:t>
            </a:r>
            <a:r>
              <a:rPr lang="en-US" sz="2400" dirty="0" smtClean="0">
                <a:solidFill>
                  <a:schemeClr val="tx1">
                    <a:lumMod val="50000"/>
                    <a:lumOff val="50000"/>
                  </a:schemeClr>
                </a:solidFill>
              </a:rPr>
              <a:t>Writing prompts </a:t>
            </a:r>
            <a:r>
              <a:rPr lang="en-US" sz="2400" dirty="0">
                <a:solidFill>
                  <a:schemeClr val="tx1">
                    <a:lumMod val="50000"/>
                    <a:lumOff val="50000"/>
                  </a:schemeClr>
                </a:solidFill>
              </a:rPr>
              <a:t>as </a:t>
            </a:r>
            <a:r>
              <a:rPr lang="en-US" sz="2400" dirty="0" smtClean="0">
                <a:solidFill>
                  <a:schemeClr val="tx1">
                    <a:lumMod val="50000"/>
                    <a:lumOff val="50000"/>
                  </a:schemeClr>
                </a:solidFill>
              </a:rPr>
              <a:t>supervision </a:t>
            </a:r>
            <a:r>
              <a:rPr lang="en-US" sz="2400" dirty="0">
                <a:solidFill>
                  <a:schemeClr val="tx1">
                    <a:lumMod val="50000"/>
                    <a:lumOff val="50000"/>
                  </a:schemeClr>
                </a:solidFill>
              </a:rPr>
              <a:t>to </a:t>
            </a:r>
            <a:r>
              <a:rPr lang="en-US" sz="2400" dirty="0" smtClean="0">
                <a:solidFill>
                  <a:schemeClr val="tx1">
                    <a:lumMod val="50000"/>
                    <a:lumOff val="50000"/>
                  </a:schemeClr>
                </a:solidFill>
              </a:rPr>
              <a:t>seeded LDA </a:t>
            </a:r>
          </a:p>
          <a:p>
            <a:pPr lvl="1"/>
            <a:r>
              <a:rPr lang="en-US" sz="1800" dirty="0" smtClean="0">
                <a:solidFill>
                  <a:schemeClr val="tx1">
                    <a:lumMod val="50000"/>
                    <a:lumOff val="50000"/>
                  </a:schemeClr>
                </a:solidFill>
              </a:rPr>
              <a:t>argument </a:t>
            </a:r>
            <a:r>
              <a:rPr lang="en-US" sz="1800" dirty="0">
                <a:solidFill>
                  <a:schemeClr val="tx1">
                    <a:lumMod val="50000"/>
                    <a:lumOff val="50000"/>
                  </a:schemeClr>
                </a:solidFill>
              </a:rPr>
              <a:t>and domain word </a:t>
            </a:r>
            <a:r>
              <a:rPr lang="en-US" sz="1800" dirty="0" smtClean="0">
                <a:solidFill>
                  <a:schemeClr val="tx1">
                    <a:lumMod val="50000"/>
                    <a:lumOff val="50000"/>
                  </a:schemeClr>
                </a:solidFill>
              </a:rPr>
              <a:t>extraction</a:t>
            </a:r>
          </a:p>
          <a:p>
            <a:pPr lvl="1"/>
            <a:endParaRPr lang="en-US" sz="1800" dirty="0">
              <a:solidFill>
                <a:schemeClr val="tx1">
                  <a:lumMod val="50000"/>
                  <a:lumOff val="50000"/>
                </a:schemeClr>
              </a:solidFill>
            </a:endParaRPr>
          </a:p>
          <a:p>
            <a:r>
              <a:rPr lang="en-US" sz="2400" i="1" dirty="0" smtClean="0">
                <a:solidFill>
                  <a:schemeClr val="tx1">
                    <a:lumMod val="50000"/>
                    <a:lumOff val="50000"/>
                  </a:schemeClr>
                </a:solidFill>
              </a:rPr>
              <a:t>Local: </a:t>
            </a:r>
            <a:r>
              <a:rPr lang="en-US" sz="2400" dirty="0" smtClean="0">
                <a:solidFill>
                  <a:schemeClr val="tx1">
                    <a:lumMod val="50000"/>
                    <a:lumOff val="50000"/>
                  </a:schemeClr>
                </a:solidFill>
              </a:rPr>
              <a:t>Surrounding </a:t>
            </a:r>
            <a:r>
              <a:rPr lang="en-US" sz="2400" dirty="0">
                <a:solidFill>
                  <a:schemeClr val="tx1">
                    <a:lumMod val="50000"/>
                    <a:lumOff val="50000"/>
                  </a:schemeClr>
                </a:solidFill>
              </a:rPr>
              <a:t>text as a context-rich representation of </a:t>
            </a:r>
            <a:r>
              <a:rPr lang="en-US" sz="2400" dirty="0" smtClean="0">
                <a:solidFill>
                  <a:schemeClr val="tx1">
                    <a:lumMod val="50000"/>
                    <a:lumOff val="50000"/>
                  </a:schemeClr>
                </a:solidFill>
              </a:rPr>
              <a:t>argument components</a:t>
            </a:r>
            <a:endParaRPr lang="en-US" sz="2400" dirty="0">
              <a:solidFill>
                <a:schemeClr val="tx1">
                  <a:lumMod val="50000"/>
                  <a:lumOff val="50000"/>
                </a:schemeClr>
              </a:solidFill>
            </a:endParaRPr>
          </a:p>
          <a:p>
            <a:pPr lvl="1"/>
            <a:r>
              <a:rPr lang="en-US" sz="1800" dirty="0">
                <a:solidFill>
                  <a:schemeClr val="tx1">
                    <a:lumMod val="50000"/>
                    <a:lumOff val="50000"/>
                  </a:schemeClr>
                </a:solidFill>
              </a:rPr>
              <a:t>m</a:t>
            </a:r>
            <a:r>
              <a:rPr lang="en-US" sz="1800" dirty="0" smtClean="0">
                <a:solidFill>
                  <a:schemeClr val="tx1">
                    <a:lumMod val="50000"/>
                    <a:lumOff val="50000"/>
                  </a:schemeClr>
                </a:solidFill>
              </a:rPr>
              <a:t>ulti-sentential windows </a:t>
            </a:r>
            <a:r>
              <a:rPr lang="en-US" sz="1800" dirty="0">
                <a:solidFill>
                  <a:schemeClr val="tx1">
                    <a:lumMod val="50000"/>
                    <a:lumOff val="50000"/>
                  </a:schemeClr>
                </a:solidFill>
              </a:rPr>
              <a:t>or Bayesian </a:t>
            </a:r>
            <a:r>
              <a:rPr lang="en-US" sz="1800" dirty="0" smtClean="0">
                <a:solidFill>
                  <a:schemeClr val="tx1">
                    <a:lumMod val="50000"/>
                    <a:lumOff val="50000"/>
                  </a:schemeClr>
                </a:solidFill>
              </a:rPr>
              <a:t>topic segmentation</a:t>
            </a:r>
          </a:p>
          <a:p>
            <a:pPr lvl="1"/>
            <a:endParaRPr lang="en-US" sz="2400" dirty="0" smtClean="0">
              <a:solidFill>
                <a:schemeClr val="tx1">
                  <a:lumMod val="50000"/>
                  <a:lumOff val="50000"/>
                </a:schemeClr>
              </a:solidFill>
            </a:endParaRPr>
          </a:p>
          <a:p>
            <a:r>
              <a:rPr lang="en-US" sz="2400" dirty="0" smtClean="0">
                <a:solidFill>
                  <a:schemeClr val="tx1">
                    <a:lumMod val="50000"/>
                    <a:lumOff val="50000"/>
                  </a:schemeClr>
                </a:solidFill>
              </a:rPr>
              <a:t>Corpora</a:t>
            </a:r>
          </a:p>
          <a:p>
            <a:pPr lvl="1"/>
            <a:r>
              <a:rPr lang="en-US" sz="1800" dirty="0" smtClean="0">
                <a:solidFill>
                  <a:schemeClr val="tx1">
                    <a:lumMod val="50000"/>
                    <a:lumOff val="50000"/>
                  </a:schemeClr>
                </a:solidFill>
              </a:rPr>
              <a:t>Ontology </a:t>
            </a:r>
            <a:r>
              <a:rPr lang="en-US" sz="1800" dirty="0">
                <a:solidFill>
                  <a:schemeClr val="tx1">
                    <a:lumMod val="50000"/>
                    <a:lumOff val="50000"/>
                  </a:schemeClr>
                </a:solidFill>
              </a:rPr>
              <a:t>annotated peer review essays </a:t>
            </a:r>
            <a:r>
              <a:rPr lang="en-US" sz="1800" dirty="0" smtClean="0">
                <a:solidFill>
                  <a:schemeClr val="tx1">
                    <a:lumMod val="50000"/>
                    <a:lumOff val="50000"/>
                  </a:schemeClr>
                </a:solidFill>
              </a:rPr>
              <a:t>(</a:t>
            </a:r>
            <a:r>
              <a:rPr lang="en-US" sz="1800" dirty="0" err="1" smtClean="0">
                <a:solidFill>
                  <a:schemeClr val="tx1">
                    <a:lumMod val="50000"/>
                    <a:lumOff val="50000"/>
                  </a:schemeClr>
                </a:solidFill>
              </a:rPr>
              <a:t>ArgumentPeer</a:t>
            </a:r>
            <a:r>
              <a:rPr lang="en-US" sz="1800" dirty="0" smtClean="0">
                <a:solidFill>
                  <a:schemeClr val="tx1">
                    <a:lumMod val="50000"/>
                    <a:lumOff val="50000"/>
                  </a:schemeClr>
                </a:solidFill>
              </a:rPr>
              <a:t>)</a:t>
            </a:r>
            <a:endParaRPr lang="en-US" sz="1800" dirty="0">
              <a:solidFill>
                <a:schemeClr val="tx1">
                  <a:lumMod val="50000"/>
                  <a:lumOff val="50000"/>
                </a:schemeClr>
              </a:solidFill>
            </a:endParaRPr>
          </a:p>
          <a:p>
            <a:pPr lvl="1"/>
            <a:r>
              <a:rPr lang="en-US" sz="1800" i="1" dirty="0">
                <a:solidFill>
                  <a:schemeClr val="tx1">
                    <a:lumMod val="50000"/>
                    <a:lumOff val="50000"/>
                  </a:schemeClr>
                </a:solidFill>
              </a:rPr>
              <a:t>Claim/premise annotated persuasive essays (today</a:t>
            </a:r>
            <a:r>
              <a:rPr lang="en-US" sz="1800" i="1" dirty="0" smtClean="0">
                <a:solidFill>
                  <a:schemeClr val="tx1">
                    <a:lumMod val="50000"/>
                    <a:lumOff val="50000"/>
                  </a:schemeClr>
                </a:solidFill>
              </a:rPr>
              <a:t>)</a:t>
            </a:r>
          </a:p>
          <a:p>
            <a:pPr lvl="1"/>
            <a:endParaRPr lang="en-US" sz="1800" i="1" dirty="0" smtClean="0">
              <a:solidFill>
                <a:srgbClr val="0000FF"/>
              </a:solidFill>
            </a:endParaRPr>
          </a:p>
          <a:p>
            <a:r>
              <a:rPr lang="en-US" sz="2400" dirty="0">
                <a:solidFill>
                  <a:srgbClr val="0000FF"/>
                </a:solidFill>
              </a:rPr>
              <a:t>Argument mining subtasks</a:t>
            </a:r>
          </a:p>
          <a:p>
            <a:pPr lvl="1"/>
            <a:r>
              <a:rPr lang="en-US" sz="1800" b="1" dirty="0">
                <a:solidFill>
                  <a:srgbClr val="0000FF"/>
                </a:solidFill>
              </a:rPr>
              <a:t>segmentation</a:t>
            </a:r>
            <a:r>
              <a:rPr lang="en-US" sz="1800" dirty="0">
                <a:solidFill>
                  <a:srgbClr val="0000FF"/>
                </a:solidFill>
              </a:rPr>
              <a:t>: spans of text</a:t>
            </a:r>
          </a:p>
          <a:p>
            <a:pPr lvl="1"/>
            <a:r>
              <a:rPr lang="en-US" sz="1800" b="1" dirty="0">
                <a:solidFill>
                  <a:srgbClr val="0000FF"/>
                </a:solidFill>
              </a:rPr>
              <a:t>segment classification</a:t>
            </a:r>
            <a:r>
              <a:rPr lang="en-US" sz="1800" dirty="0">
                <a:solidFill>
                  <a:srgbClr val="0000FF"/>
                </a:solidFill>
              </a:rPr>
              <a:t>: major claim, </a:t>
            </a:r>
            <a:r>
              <a:rPr lang="en-US" sz="1800" dirty="0" smtClean="0">
                <a:solidFill>
                  <a:srgbClr val="0000FF"/>
                </a:solidFill>
              </a:rPr>
              <a:t>claim, </a:t>
            </a:r>
            <a:r>
              <a:rPr lang="en-US" sz="1800" dirty="0">
                <a:solidFill>
                  <a:srgbClr val="0000FF"/>
                </a:solidFill>
              </a:rPr>
              <a:t>premise</a:t>
            </a:r>
          </a:p>
          <a:p>
            <a:pPr lvl="1"/>
            <a:r>
              <a:rPr lang="en-US" sz="1800" b="1" i="1" dirty="0">
                <a:solidFill>
                  <a:srgbClr val="0000FF"/>
                </a:solidFill>
              </a:rPr>
              <a:t>relation identification</a:t>
            </a:r>
            <a:r>
              <a:rPr lang="en-US" sz="1800" dirty="0">
                <a:solidFill>
                  <a:srgbClr val="0000FF"/>
                </a:solidFill>
              </a:rPr>
              <a:t>: e.g., support or not</a:t>
            </a:r>
          </a:p>
          <a:p>
            <a:pPr lvl="1"/>
            <a:endParaRPr lang="en-US" sz="2400" dirty="0">
              <a:solidFill>
                <a:srgbClr val="0000FF"/>
              </a:solidFill>
            </a:endParaRPr>
          </a:p>
          <a:p>
            <a:pPr lvl="1"/>
            <a:endParaRPr lang="en-US" sz="2400" i="1" dirty="0">
              <a:solidFill>
                <a:srgbClr val="0000FF"/>
              </a:solidFill>
            </a:endParaRPr>
          </a:p>
          <a:p>
            <a:r>
              <a:rPr lang="en-US" sz="2400" dirty="0" smtClean="0">
                <a:solidFill>
                  <a:schemeClr val="bg1"/>
                </a:solidFill>
              </a:rPr>
              <a:t>Argument </a:t>
            </a:r>
            <a:r>
              <a:rPr lang="en-US" sz="2400" dirty="0">
                <a:solidFill>
                  <a:schemeClr val="bg1"/>
                </a:solidFill>
              </a:rPr>
              <a:t>mining subtasks</a:t>
            </a:r>
          </a:p>
          <a:p>
            <a:pPr lvl="1"/>
            <a:r>
              <a:rPr lang="en-US" sz="1800" b="1" dirty="0">
                <a:solidFill>
                  <a:schemeClr val="bg1"/>
                </a:solidFill>
              </a:rPr>
              <a:t>segmentation</a:t>
            </a:r>
            <a:r>
              <a:rPr lang="en-US" sz="1800" dirty="0">
                <a:solidFill>
                  <a:schemeClr val="bg1"/>
                </a:solidFill>
              </a:rPr>
              <a:t>: spans of text</a:t>
            </a:r>
          </a:p>
          <a:p>
            <a:pPr lvl="1"/>
            <a:r>
              <a:rPr lang="en-US" sz="1800" b="1" dirty="0">
                <a:solidFill>
                  <a:schemeClr val="bg1"/>
                </a:solidFill>
              </a:rPr>
              <a:t>segment classification</a:t>
            </a:r>
            <a:r>
              <a:rPr lang="en-US" sz="1800" dirty="0">
                <a:solidFill>
                  <a:schemeClr val="bg1"/>
                </a:solidFill>
              </a:rPr>
              <a:t>: </a:t>
            </a:r>
            <a:r>
              <a:rPr lang="en-US" sz="1800" dirty="0" smtClean="0">
                <a:solidFill>
                  <a:schemeClr val="bg1"/>
                </a:solidFill>
              </a:rPr>
              <a:t>major claim, claim premise</a:t>
            </a:r>
          </a:p>
          <a:p>
            <a:pPr lvl="1"/>
            <a:r>
              <a:rPr lang="en-US" sz="1800" b="1" i="1" dirty="0">
                <a:solidFill>
                  <a:schemeClr val="bg1"/>
                </a:solidFill>
              </a:rPr>
              <a:t>r</a:t>
            </a:r>
            <a:r>
              <a:rPr lang="en-US" sz="1800" b="1" i="1" dirty="0" smtClean="0">
                <a:solidFill>
                  <a:schemeClr val="bg1"/>
                </a:solidFill>
              </a:rPr>
              <a:t>elation identification</a:t>
            </a:r>
            <a:r>
              <a:rPr lang="en-US" sz="1800" dirty="0" smtClean="0">
                <a:solidFill>
                  <a:schemeClr val="bg1"/>
                </a:solidFill>
              </a:rPr>
              <a:t>: e.g., support or not</a:t>
            </a:r>
          </a:p>
          <a:p>
            <a:pPr lvl="1"/>
            <a:endParaRPr lang="en-US" sz="2400" dirty="0">
              <a:solidFill>
                <a:schemeClr val="bg1"/>
              </a:solidFill>
            </a:endParaRPr>
          </a:p>
          <a:p>
            <a:pPr lvl="2"/>
            <a:endParaRPr lang="en-US" dirty="0"/>
          </a:p>
          <a:p>
            <a:pPr lvl="1"/>
            <a:endParaRPr lang="en-US" sz="2400" dirty="0" smtClean="0"/>
          </a:p>
        </p:txBody>
      </p:sp>
    </p:spTree>
    <p:extLst>
      <p:ext uri="{BB962C8B-B14F-4D97-AF65-F5344CB8AC3E}">
        <p14:creationId xmlns:p14="http://schemas.microsoft.com/office/powerpoint/2010/main" val="29700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p:spPr>
      </p:pic>
    </p:spTree>
    <p:extLst>
      <p:ext uri="{BB962C8B-B14F-4D97-AF65-F5344CB8AC3E}">
        <p14:creationId xmlns:p14="http://schemas.microsoft.com/office/powerpoint/2010/main" val="14661728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2905125" y="1314450"/>
            <a:ext cx="3400426" cy="47910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685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&amp; Domain Words:</a:t>
            </a:r>
            <a:br>
              <a:rPr lang="en-US" dirty="0" smtClean="0"/>
            </a:br>
            <a:r>
              <a:rPr lang="en-US" dirty="0" smtClean="0"/>
              <a:t>Creating Seeds</a:t>
            </a:r>
            <a:endParaRPr lang="en-US" dirty="0"/>
          </a:p>
        </p:txBody>
      </p:sp>
      <p:sp>
        <p:nvSpPr>
          <p:cNvPr id="3" name="Content Placeholder 2"/>
          <p:cNvSpPr>
            <a:spLocks noGrp="1"/>
          </p:cNvSpPr>
          <p:nvPr>
            <p:ph idx="1"/>
          </p:nvPr>
        </p:nvSpPr>
        <p:spPr/>
        <p:txBody>
          <a:bodyPr>
            <a:normAutofit/>
          </a:bodyPr>
          <a:lstStyle/>
          <a:p>
            <a:r>
              <a:rPr lang="en-US" sz="2400" dirty="0" smtClean="0"/>
              <a:t>Development corpus</a:t>
            </a:r>
          </a:p>
          <a:p>
            <a:pPr lvl="1"/>
            <a:r>
              <a:rPr lang="en-US" sz="2000" dirty="0" smtClean="0"/>
              <a:t>6794 </a:t>
            </a:r>
            <a:r>
              <a:rPr lang="en-US" sz="2000" dirty="0"/>
              <a:t>persuasive essays with post titles collected from </a:t>
            </a:r>
            <a:r>
              <a:rPr lang="en-US" sz="2000" dirty="0">
                <a:hlinkClick r:id="rId2"/>
              </a:rPr>
              <a:t>www.essayforum.com</a:t>
            </a:r>
            <a:endParaRPr lang="en-US" sz="2000" dirty="0"/>
          </a:p>
          <a:p>
            <a:endParaRPr lang="en-US" sz="2400" dirty="0"/>
          </a:p>
          <a:p>
            <a:r>
              <a:rPr lang="en-US" sz="2400" dirty="0"/>
              <a:t>10 argument </a:t>
            </a:r>
            <a:r>
              <a:rPr lang="en-US" sz="2400" dirty="0" smtClean="0"/>
              <a:t>seeds </a:t>
            </a:r>
          </a:p>
          <a:p>
            <a:pPr lvl="1"/>
            <a:r>
              <a:rPr lang="en-US" sz="2000" dirty="0" smtClean="0"/>
              <a:t>agree</a:t>
            </a:r>
            <a:r>
              <a:rPr lang="en-US" sz="2000" dirty="0"/>
              <a:t>, disagree, reason, support, advantage, disadvantage, think, conclusion, result, </a:t>
            </a:r>
            <a:r>
              <a:rPr lang="en-US" sz="2000" dirty="0" smtClean="0"/>
              <a:t>opinion</a:t>
            </a:r>
            <a:endParaRPr lang="en-US" sz="2000" dirty="0"/>
          </a:p>
          <a:p>
            <a:endParaRPr lang="en-US" sz="2400" dirty="0"/>
          </a:p>
          <a:p>
            <a:r>
              <a:rPr lang="en-US" sz="2400" dirty="0" smtClean="0"/>
              <a:t>3077 domain seeds</a:t>
            </a:r>
          </a:p>
          <a:p>
            <a:pPr lvl="1"/>
            <a:r>
              <a:rPr lang="en-US" sz="2000" dirty="0"/>
              <a:t>i</a:t>
            </a:r>
            <a:r>
              <a:rPr lang="en-US" sz="2000" dirty="0" smtClean="0"/>
              <a:t>n title, </a:t>
            </a:r>
            <a:r>
              <a:rPr lang="en-US" sz="2000" dirty="0"/>
              <a:t>but not argument </a:t>
            </a:r>
            <a:r>
              <a:rPr lang="en-US" sz="2000" dirty="0" smtClean="0"/>
              <a:t>seeds </a:t>
            </a:r>
            <a:r>
              <a:rPr lang="en-US" sz="2000" dirty="0"/>
              <a:t>or stop </a:t>
            </a:r>
            <a:r>
              <a:rPr lang="en-US" sz="2000" dirty="0" smtClean="0"/>
              <a:t>words</a:t>
            </a:r>
            <a:endParaRPr lang="en-US" sz="2000" dirty="0"/>
          </a:p>
        </p:txBody>
      </p:sp>
    </p:spTree>
    <p:extLst>
      <p:ext uri="{BB962C8B-B14F-4D97-AF65-F5344CB8AC3E}">
        <p14:creationId xmlns:p14="http://schemas.microsoft.com/office/powerpoint/2010/main" val="595453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 </a:t>
            </a:r>
            <a:r>
              <a:rPr lang="en-US" dirty="0"/>
              <a:t>LDA </a:t>
            </a:r>
            <a:r>
              <a:rPr lang="en-US" dirty="0" smtClean="0"/>
              <a:t>Output</a:t>
            </a:r>
            <a:endParaRPr lang="en-US" dirty="0"/>
          </a:p>
        </p:txBody>
      </p:sp>
      <p:sp>
        <p:nvSpPr>
          <p:cNvPr id="3" name="Content Placeholder 2"/>
          <p:cNvSpPr>
            <a:spLocks noGrp="1"/>
          </p:cNvSpPr>
          <p:nvPr>
            <p:ph idx="1"/>
          </p:nvPr>
        </p:nvSpPr>
        <p:spPr/>
        <p:txBody>
          <a:bodyPr>
            <a:normAutofit lnSpcReduction="10000"/>
          </a:bodyPr>
          <a:lstStyle/>
          <a:p>
            <a:r>
              <a:rPr lang="en-US" sz="2400" dirty="0"/>
              <a:t>Compute three weights for each LDA </a:t>
            </a:r>
            <a:r>
              <a:rPr lang="en-US" sz="2400" dirty="0" smtClean="0"/>
              <a:t>topic</a:t>
            </a:r>
            <a:endParaRPr lang="en-US" sz="2400" dirty="0"/>
          </a:p>
          <a:p>
            <a:pPr lvl="1"/>
            <a:r>
              <a:rPr lang="en-US" sz="2000" dirty="0"/>
              <a:t>Domain weight is the sum of domain seed frequencies</a:t>
            </a:r>
          </a:p>
          <a:p>
            <a:pPr lvl="1"/>
            <a:endParaRPr lang="en-US" sz="2000" dirty="0"/>
          </a:p>
          <a:p>
            <a:pPr lvl="1"/>
            <a:r>
              <a:rPr lang="en-US" sz="2000" dirty="0"/>
              <a:t>Argument weight is the number of argument </a:t>
            </a:r>
            <a:r>
              <a:rPr lang="en-US" sz="2000" dirty="0" smtClean="0"/>
              <a:t>seeds</a:t>
            </a:r>
            <a:endParaRPr lang="en-US" sz="2000" dirty="0"/>
          </a:p>
          <a:p>
            <a:pPr lvl="1"/>
            <a:endParaRPr lang="en-US" sz="2000" dirty="0"/>
          </a:p>
          <a:p>
            <a:pPr lvl="1"/>
            <a:r>
              <a:rPr lang="en-US" sz="2000" dirty="0"/>
              <a:t>Combined weight = Argument weight – Domain weight</a:t>
            </a:r>
          </a:p>
          <a:p>
            <a:pPr marL="0" indent="0">
              <a:buNone/>
            </a:pPr>
            <a:endParaRPr lang="en-US" sz="2400" dirty="0"/>
          </a:p>
          <a:p>
            <a:r>
              <a:rPr lang="en-US" sz="2400" dirty="0"/>
              <a:t>Find the best number of topics with the highest ratio of combined weight of top-2 </a:t>
            </a:r>
            <a:r>
              <a:rPr lang="en-US" sz="2400" dirty="0" smtClean="0"/>
              <a:t>topics</a:t>
            </a:r>
          </a:p>
          <a:p>
            <a:endParaRPr lang="en-US" sz="2400" dirty="0"/>
          </a:p>
          <a:p>
            <a:r>
              <a:rPr lang="en-US" sz="2400" dirty="0" smtClean="0"/>
              <a:t>The argument word list is the LDA topic with the largest combined weight given the best number of topics</a:t>
            </a:r>
            <a:endParaRPr lang="en-US" sz="2400" dirty="0"/>
          </a:p>
        </p:txBody>
      </p:sp>
    </p:spTree>
    <p:extLst>
      <p:ext uri="{BB962C8B-B14F-4D97-AF65-F5344CB8AC3E}">
        <p14:creationId xmlns:p14="http://schemas.microsoft.com/office/powerpoint/2010/main" val="2101752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6162"/>
          </a:xfrm>
        </p:spPr>
        <p:txBody>
          <a:bodyPr>
            <a:normAutofit fontScale="90000"/>
          </a:bodyPr>
          <a:lstStyle/>
          <a:p>
            <a:r>
              <a:rPr lang="en-US" dirty="0" smtClean="0"/>
              <a:t>Resulting Argument/Domain Words</a:t>
            </a:r>
            <a:endParaRPr lang="en-US" dirty="0"/>
          </a:p>
        </p:txBody>
      </p:sp>
      <p:sp>
        <p:nvSpPr>
          <p:cNvPr id="3" name="Content Placeholder 2"/>
          <p:cNvSpPr>
            <a:spLocks noGrp="1"/>
          </p:cNvSpPr>
          <p:nvPr>
            <p:ph idx="1"/>
          </p:nvPr>
        </p:nvSpPr>
        <p:spPr/>
        <p:txBody>
          <a:bodyPr>
            <a:normAutofit/>
          </a:bodyPr>
          <a:lstStyle/>
          <a:p>
            <a:r>
              <a:rPr lang="en-US" sz="2400" dirty="0"/>
              <a:t>36 LDA topics</a:t>
            </a:r>
          </a:p>
          <a:p>
            <a:r>
              <a:rPr lang="en-US" sz="2400" dirty="0"/>
              <a:t>263 (stemmed) argument </a:t>
            </a:r>
            <a:r>
              <a:rPr lang="en-US" sz="2400" dirty="0" smtClean="0"/>
              <a:t>words</a:t>
            </a:r>
            <a:endParaRPr lang="en-US" sz="2400" dirty="0"/>
          </a:p>
          <a:p>
            <a:pPr lvl="1"/>
            <a:r>
              <a:rPr lang="en-US" sz="2000" dirty="0" smtClean="0"/>
              <a:t>seed </a:t>
            </a:r>
            <a:r>
              <a:rPr lang="en-US" sz="2000" dirty="0"/>
              <a:t>variants (e.g., believe, viewpoint, argument, </a:t>
            </a:r>
            <a:r>
              <a:rPr lang="en-US" sz="2000" dirty="0" smtClean="0"/>
              <a:t>claim)</a:t>
            </a:r>
          </a:p>
          <a:p>
            <a:pPr lvl="1"/>
            <a:r>
              <a:rPr lang="en-US" sz="2000" dirty="0" smtClean="0"/>
              <a:t>connectives </a:t>
            </a:r>
            <a:r>
              <a:rPr lang="en-US" sz="2000" dirty="0"/>
              <a:t>(e.g., therefore, however, </a:t>
            </a:r>
            <a:r>
              <a:rPr lang="en-US" sz="2000" dirty="0" smtClean="0"/>
              <a:t>despite)</a:t>
            </a:r>
          </a:p>
          <a:p>
            <a:pPr lvl="1"/>
            <a:r>
              <a:rPr lang="en-US" sz="2000" dirty="0" smtClean="0"/>
              <a:t>stop </a:t>
            </a:r>
            <a:r>
              <a:rPr lang="en-US" sz="2000" dirty="0"/>
              <a:t>words</a:t>
            </a:r>
          </a:p>
          <a:p>
            <a:r>
              <a:rPr lang="en-US" sz="2400" dirty="0"/>
              <a:t>1806 (stemmed) domain </a:t>
            </a:r>
            <a:r>
              <a:rPr lang="en-US" sz="2400" dirty="0" smtClean="0"/>
              <a:t>words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235395606"/>
              </p:ext>
            </p:extLst>
          </p:nvPr>
        </p:nvGraphicFramePr>
        <p:xfrm>
          <a:off x="304800" y="4383892"/>
          <a:ext cx="8652933" cy="1920240"/>
        </p:xfrm>
        <a:graphic>
          <a:graphicData uri="http://schemas.openxmlformats.org/drawingml/2006/table">
            <a:tbl>
              <a:tblPr firstCol="1" bandRow="1">
                <a:tableStyleId>{5C22544A-7EE6-4342-B048-85BDC9FD1C3A}</a:tableStyleId>
              </a:tblPr>
              <a:tblGrid>
                <a:gridCol w="3042635">
                  <a:extLst>
                    <a:ext uri="{9D8B030D-6E8A-4147-A177-3AD203B41FA5}">
                      <a16:colId xmlns:a16="http://schemas.microsoft.com/office/drawing/2014/main" xmlns="" val="3558034677"/>
                    </a:ext>
                  </a:extLst>
                </a:gridCol>
                <a:gridCol w="5610298">
                  <a:extLst>
                    <a:ext uri="{9D8B030D-6E8A-4147-A177-3AD203B41FA5}">
                      <a16:colId xmlns:a16="http://schemas.microsoft.com/office/drawing/2014/main" xmlns="" val="3306377020"/>
                    </a:ext>
                  </a:extLst>
                </a:gridCol>
              </a:tblGrid>
              <a:tr h="370840">
                <a:tc>
                  <a:txBody>
                    <a:bodyPr/>
                    <a:lstStyle/>
                    <a:p>
                      <a:r>
                        <a:rPr lang="en-US" dirty="0"/>
                        <a:t>Topic 1 (argument words)</a:t>
                      </a:r>
                    </a:p>
                  </a:txBody>
                  <a:tcPr marL="68580" marR="68580"/>
                </a:tc>
                <a:tc>
                  <a:txBody>
                    <a:bodyPr/>
                    <a:lstStyle/>
                    <a:p>
                      <a:r>
                        <a:rPr lang="en-US" dirty="0"/>
                        <a:t>reason </a:t>
                      </a:r>
                      <a:r>
                        <a:rPr lang="en-US" dirty="0" err="1"/>
                        <a:t>exampl</a:t>
                      </a:r>
                      <a:r>
                        <a:rPr lang="en-US" dirty="0"/>
                        <a:t> support </a:t>
                      </a:r>
                      <a:r>
                        <a:rPr lang="en-US" dirty="0" err="1"/>
                        <a:t>agre</a:t>
                      </a:r>
                      <a:r>
                        <a:rPr lang="en-US" dirty="0"/>
                        <a:t> think </a:t>
                      </a:r>
                      <a:r>
                        <a:rPr lang="en-US" dirty="0" err="1"/>
                        <a:t>becaus</a:t>
                      </a:r>
                      <a:r>
                        <a:rPr lang="en-US" dirty="0"/>
                        <a:t> </a:t>
                      </a:r>
                      <a:r>
                        <a:rPr lang="en-US" dirty="0" err="1"/>
                        <a:t>disagre</a:t>
                      </a:r>
                      <a:r>
                        <a:rPr lang="en-US" dirty="0"/>
                        <a:t> statement opinion believe therefor idea </a:t>
                      </a:r>
                      <a:r>
                        <a:rPr lang="en-US" dirty="0" err="1"/>
                        <a:t>conclus</a:t>
                      </a:r>
                      <a:r>
                        <a:rPr lang="en-US" dirty="0"/>
                        <a:t> ...</a:t>
                      </a:r>
                    </a:p>
                  </a:txBody>
                  <a:tcPr marL="68580" marR="68580"/>
                </a:tc>
                <a:extLst>
                  <a:ext uri="{0D108BD9-81ED-4DB2-BD59-A6C34878D82A}">
                    <a16:rowId xmlns:a16="http://schemas.microsoft.com/office/drawing/2014/main" xmlns="" val="2394654561"/>
                  </a:ext>
                </a:extLst>
              </a:tr>
              <a:tr h="370840">
                <a:tc>
                  <a:txBody>
                    <a:bodyPr/>
                    <a:lstStyle/>
                    <a:p>
                      <a:r>
                        <a:rPr lang="en-US" dirty="0"/>
                        <a:t>Topic 2 (domain</a:t>
                      </a:r>
                      <a:r>
                        <a:rPr lang="en-US" baseline="0" dirty="0"/>
                        <a:t> words)</a:t>
                      </a:r>
                      <a:endParaRPr lang="en-US" dirty="0"/>
                    </a:p>
                  </a:txBody>
                  <a:tcPr marL="68580" marR="68580"/>
                </a:tc>
                <a:tc>
                  <a:txBody>
                    <a:bodyPr/>
                    <a:lstStyle/>
                    <a:p>
                      <a:r>
                        <a:rPr lang="en-US" dirty="0" err="1"/>
                        <a:t>citi</a:t>
                      </a:r>
                      <a:r>
                        <a:rPr lang="en-US" dirty="0"/>
                        <a:t> live big </a:t>
                      </a:r>
                      <a:r>
                        <a:rPr lang="en-US" dirty="0" err="1"/>
                        <a:t>hous</a:t>
                      </a:r>
                      <a:r>
                        <a:rPr lang="en-US" dirty="0"/>
                        <a:t> place area small apart town build </a:t>
                      </a:r>
                      <a:r>
                        <a:rPr lang="en-US" dirty="0" err="1"/>
                        <a:t>communiti</a:t>
                      </a:r>
                      <a:r>
                        <a:rPr lang="en-US" dirty="0"/>
                        <a:t> </a:t>
                      </a:r>
                      <a:r>
                        <a:rPr lang="en-US" dirty="0" err="1"/>
                        <a:t>factori</a:t>
                      </a:r>
                      <a:r>
                        <a:rPr lang="en-US" dirty="0"/>
                        <a:t> urban ...</a:t>
                      </a:r>
                    </a:p>
                  </a:txBody>
                  <a:tcPr marL="68580" marR="68580"/>
                </a:tc>
                <a:extLst>
                  <a:ext uri="{0D108BD9-81ED-4DB2-BD59-A6C34878D82A}">
                    <a16:rowId xmlns:a16="http://schemas.microsoft.com/office/drawing/2014/main" xmlns="" val="232467376"/>
                  </a:ext>
                </a:extLst>
              </a:tr>
              <a:tr h="370840">
                <a:tc>
                  <a:txBody>
                    <a:bodyPr/>
                    <a:lstStyle/>
                    <a:p>
                      <a:r>
                        <a:rPr lang="en-US" dirty="0"/>
                        <a:t>Topic 3 (domain</a:t>
                      </a:r>
                      <a:r>
                        <a:rPr lang="en-US" baseline="0" dirty="0"/>
                        <a:t> words)</a:t>
                      </a:r>
                      <a:endParaRPr lang="en-US" dirty="0"/>
                    </a:p>
                  </a:txBody>
                  <a:tcPr marL="68580" marR="68580"/>
                </a:tc>
                <a:tc>
                  <a:txBody>
                    <a:bodyPr/>
                    <a:lstStyle/>
                    <a:p>
                      <a:r>
                        <a:rPr lang="en-US" dirty="0"/>
                        <a:t>children parent school </a:t>
                      </a:r>
                      <a:r>
                        <a:rPr lang="en-US" dirty="0" err="1"/>
                        <a:t>educ</a:t>
                      </a:r>
                      <a:r>
                        <a:rPr lang="en-US" dirty="0"/>
                        <a:t> teach kid adult grow childhood behavior taught ...</a:t>
                      </a:r>
                    </a:p>
                  </a:txBody>
                  <a:tcPr marL="68580" marR="68580"/>
                </a:tc>
                <a:extLst>
                  <a:ext uri="{0D108BD9-81ED-4DB2-BD59-A6C34878D82A}">
                    <a16:rowId xmlns:a16="http://schemas.microsoft.com/office/drawing/2014/main" xmlns="" val="850358014"/>
                  </a:ext>
                </a:extLst>
              </a:tr>
            </a:tbl>
          </a:graphicData>
        </a:graphic>
      </p:graphicFrame>
    </p:spTree>
    <p:extLst>
      <p:ext uri="{BB962C8B-B14F-4D97-AF65-F5344CB8AC3E}">
        <p14:creationId xmlns:p14="http://schemas.microsoft.com/office/powerpoint/2010/main" val="34788725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1" name="Rounded Rectangle 40"/>
          <p:cNvSpPr/>
          <p:nvPr/>
        </p:nvSpPr>
        <p:spPr>
          <a:xfrm>
            <a:off x="141100" y="2085975"/>
            <a:ext cx="3467616" cy="39909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166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1" name="Rounded Rectangle 40"/>
          <p:cNvSpPr/>
          <p:nvPr/>
        </p:nvSpPr>
        <p:spPr>
          <a:xfrm>
            <a:off x="3568569" y="2019299"/>
            <a:ext cx="2734367" cy="401955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628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from MOOCs)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Rectangle 25"/>
          <p:cNvSpPr/>
          <p:nvPr/>
        </p:nvSpPr>
        <p:spPr>
          <a:xfrm>
            <a:off x="6114095" y="3633770"/>
            <a:ext cx="2458981"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Peer Feedback</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471" y="4224139"/>
            <a:ext cx="3818555" cy="23123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362401488"/>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1" name="Rounded Rectangle 40"/>
          <p:cNvSpPr/>
          <p:nvPr/>
        </p:nvSpPr>
        <p:spPr>
          <a:xfrm>
            <a:off x="6250541" y="1952625"/>
            <a:ext cx="2802018" cy="4143376"/>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910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Sample of our Experimental Results</a:t>
            </a:r>
            <a:endParaRPr lang="en-US" dirty="0"/>
          </a:p>
        </p:txBody>
      </p:sp>
      <p:sp>
        <p:nvSpPr>
          <p:cNvPr id="3" name="Content Placeholder 2"/>
          <p:cNvSpPr>
            <a:spLocks noGrp="1"/>
          </p:cNvSpPr>
          <p:nvPr>
            <p:ph idx="1"/>
          </p:nvPr>
        </p:nvSpPr>
        <p:spPr>
          <a:xfrm>
            <a:off x="170213" y="1600200"/>
            <a:ext cx="8746292" cy="4525963"/>
          </a:xfrm>
        </p:spPr>
        <p:txBody>
          <a:bodyPr>
            <a:normAutofit/>
          </a:bodyPr>
          <a:lstStyle/>
          <a:p>
            <a:r>
              <a:rPr lang="en-US" sz="2400" dirty="0"/>
              <a:t>10x10-fold cross validation</a:t>
            </a:r>
          </a:p>
          <a:p>
            <a:r>
              <a:rPr lang="en-US" sz="2400" dirty="0"/>
              <a:t>Best values in </a:t>
            </a:r>
            <a:r>
              <a:rPr lang="en-US" sz="2400" dirty="0" smtClean="0"/>
              <a:t>bold</a:t>
            </a:r>
            <a:endParaRPr lang="en-US" sz="2400" dirty="0"/>
          </a:p>
          <a:p>
            <a:r>
              <a:rPr lang="en-US" sz="2400" dirty="0" smtClean="0"/>
              <a:t>* means significantly worse than Nguyen16</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LDA-enabled and other proposed features improve performance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399966483"/>
              </p:ext>
            </p:extLst>
          </p:nvPr>
        </p:nvGraphicFramePr>
        <p:xfrm>
          <a:off x="2040464" y="3344333"/>
          <a:ext cx="4768026" cy="1849120"/>
        </p:xfrm>
        <a:graphic>
          <a:graphicData uri="http://schemas.openxmlformats.org/drawingml/2006/table">
            <a:tbl>
              <a:tblPr firstRow="1" bandRow="1">
                <a:tableStyleId>{5C22544A-7EE6-4342-B048-85BDC9FD1C3A}</a:tableStyleId>
              </a:tblPr>
              <a:tblGrid>
                <a:gridCol w="1162933">
                  <a:extLst>
                    <a:ext uri="{9D8B030D-6E8A-4147-A177-3AD203B41FA5}">
                      <a16:colId xmlns:a16="http://schemas.microsoft.com/office/drawing/2014/main" xmlns="" val="861180542"/>
                    </a:ext>
                  </a:extLst>
                </a:gridCol>
                <a:gridCol w="1162933">
                  <a:extLst>
                    <a:ext uri="{9D8B030D-6E8A-4147-A177-3AD203B41FA5}">
                      <a16:colId xmlns:a16="http://schemas.microsoft.com/office/drawing/2014/main" xmlns="" val="102889860"/>
                    </a:ext>
                  </a:extLst>
                </a:gridCol>
                <a:gridCol w="1279227">
                  <a:extLst>
                    <a:ext uri="{9D8B030D-6E8A-4147-A177-3AD203B41FA5}">
                      <a16:colId xmlns:a16="http://schemas.microsoft.com/office/drawing/2014/main" xmlns="" val="3509201700"/>
                    </a:ext>
                  </a:extLst>
                </a:gridCol>
                <a:gridCol w="1162933">
                  <a:extLst>
                    <a:ext uri="{9D8B030D-6E8A-4147-A177-3AD203B41FA5}">
                      <a16:colId xmlns:a16="http://schemas.microsoft.com/office/drawing/2014/main" xmlns="" val="3221544511"/>
                    </a:ext>
                  </a:extLst>
                </a:gridCol>
              </a:tblGrid>
              <a:tr h="339239">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a16="http://schemas.microsoft.com/office/drawing/2014/main" xmlns="" val="934681151"/>
                  </a:ext>
                </a:extLst>
              </a:tr>
              <a:tr h="370840">
                <a:tc>
                  <a:txBody>
                    <a:bodyPr/>
                    <a:lstStyle/>
                    <a:p>
                      <a:r>
                        <a:rPr lang="en-US" dirty="0"/>
                        <a:t>Accuracy</a:t>
                      </a:r>
                    </a:p>
                  </a:txBody>
                  <a:tcPr marL="68580" marR="68580"/>
                </a:tc>
                <a:tc>
                  <a:txBody>
                    <a:bodyPr/>
                    <a:lstStyle/>
                    <a:p>
                      <a:r>
                        <a:rPr lang="en-US" dirty="0"/>
                        <a:t>0.787*</a:t>
                      </a:r>
                    </a:p>
                  </a:txBody>
                  <a:tcPr marL="68580" marR="68580"/>
                </a:tc>
                <a:tc>
                  <a:txBody>
                    <a:bodyPr/>
                    <a:lstStyle/>
                    <a:p>
                      <a:r>
                        <a:rPr lang="en-US" dirty="0"/>
                        <a:t>0.792*</a:t>
                      </a:r>
                    </a:p>
                  </a:txBody>
                  <a:tcPr marL="68580" marR="68580"/>
                </a:tc>
                <a:tc>
                  <a:txBody>
                    <a:bodyPr/>
                    <a:lstStyle/>
                    <a:p>
                      <a:r>
                        <a:rPr lang="en-US" b="1" dirty="0"/>
                        <a:t>0.805</a:t>
                      </a:r>
                    </a:p>
                  </a:txBody>
                  <a:tcPr marL="68580" marR="68580"/>
                </a:tc>
                <a:extLst>
                  <a:ext uri="{0D108BD9-81ED-4DB2-BD59-A6C34878D82A}">
                    <a16:rowId xmlns:a16="http://schemas.microsoft.com/office/drawing/2014/main" xmlns="" val="3935963565"/>
                  </a:ext>
                </a:extLst>
              </a:tr>
              <a:tr h="370840">
                <a:tc>
                  <a:txBody>
                    <a:bodyPr/>
                    <a:lstStyle/>
                    <a:p>
                      <a:r>
                        <a:rPr lang="en-US" dirty="0"/>
                        <a:t>Kappa</a:t>
                      </a:r>
                    </a:p>
                  </a:txBody>
                  <a:tcPr marL="68580" marR="68580"/>
                </a:tc>
                <a:tc>
                  <a:txBody>
                    <a:bodyPr/>
                    <a:lstStyle/>
                    <a:p>
                      <a:r>
                        <a:rPr lang="en-US" dirty="0"/>
                        <a:t>0.639*</a:t>
                      </a:r>
                    </a:p>
                  </a:txBody>
                  <a:tcPr marL="68580" marR="68580"/>
                </a:tc>
                <a:tc>
                  <a:txBody>
                    <a:bodyPr/>
                    <a:lstStyle/>
                    <a:p>
                      <a:r>
                        <a:rPr lang="en-US" dirty="0"/>
                        <a:t>0.649*</a:t>
                      </a:r>
                    </a:p>
                  </a:txBody>
                  <a:tcPr marL="68580" marR="68580"/>
                </a:tc>
                <a:tc>
                  <a:txBody>
                    <a:bodyPr/>
                    <a:lstStyle/>
                    <a:p>
                      <a:r>
                        <a:rPr lang="en-US" b="1" dirty="0"/>
                        <a:t>0.673</a:t>
                      </a:r>
                    </a:p>
                  </a:txBody>
                  <a:tcPr marL="68580" marR="68580"/>
                </a:tc>
                <a:extLst>
                  <a:ext uri="{0D108BD9-81ED-4DB2-BD59-A6C34878D82A}">
                    <a16:rowId xmlns:a16="http://schemas.microsoft.com/office/drawing/2014/main" xmlns="" val="1218546968"/>
                  </a:ext>
                </a:extLst>
              </a:tr>
              <a:tr h="370840">
                <a:tc>
                  <a:txBody>
                    <a:bodyPr/>
                    <a:lstStyle/>
                    <a:p>
                      <a:r>
                        <a:rPr lang="en-US" dirty="0"/>
                        <a:t>Precision</a:t>
                      </a:r>
                    </a:p>
                  </a:txBody>
                  <a:tcPr marL="68580" marR="68580"/>
                </a:tc>
                <a:tc>
                  <a:txBody>
                    <a:bodyPr/>
                    <a:lstStyle/>
                    <a:p>
                      <a:r>
                        <a:rPr lang="en-US" dirty="0"/>
                        <a:t>0.741*</a:t>
                      </a:r>
                    </a:p>
                  </a:txBody>
                  <a:tcPr marL="68580" marR="68580"/>
                </a:tc>
                <a:tc>
                  <a:txBody>
                    <a:bodyPr/>
                    <a:lstStyle/>
                    <a:p>
                      <a:r>
                        <a:rPr lang="en-US" dirty="0"/>
                        <a:t>0.745*</a:t>
                      </a:r>
                    </a:p>
                  </a:txBody>
                  <a:tcPr marL="68580" marR="68580"/>
                </a:tc>
                <a:tc>
                  <a:txBody>
                    <a:bodyPr/>
                    <a:lstStyle/>
                    <a:p>
                      <a:r>
                        <a:rPr lang="en-US" b="1" dirty="0"/>
                        <a:t>0.763</a:t>
                      </a:r>
                    </a:p>
                  </a:txBody>
                  <a:tcPr marL="68580" marR="68580"/>
                </a:tc>
                <a:extLst>
                  <a:ext uri="{0D108BD9-81ED-4DB2-BD59-A6C34878D82A}">
                    <a16:rowId xmlns:a16="http://schemas.microsoft.com/office/drawing/2014/main" xmlns="" val="3030093075"/>
                  </a:ext>
                </a:extLst>
              </a:tr>
              <a:tr h="370840">
                <a:tc>
                  <a:txBody>
                    <a:bodyPr/>
                    <a:lstStyle/>
                    <a:p>
                      <a:r>
                        <a:rPr lang="en-US" dirty="0"/>
                        <a:t>Recall</a:t>
                      </a:r>
                    </a:p>
                  </a:txBody>
                  <a:tcPr marL="68580" marR="68580"/>
                </a:tc>
                <a:tc>
                  <a:txBody>
                    <a:bodyPr/>
                    <a:lstStyle/>
                    <a:p>
                      <a:r>
                        <a:rPr lang="en-US" dirty="0"/>
                        <a:t>0.694*</a:t>
                      </a:r>
                    </a:p>
                  </a:txBody>
                  <a:tcPr marL="68580" marR="68580"/>
                </a:tc>
                <a:tc>
                  <a:txBody>
                    <a:bodyPr/>
                    <a:lstStyle/>
                    <a:p>
                      <a:r>
                        <a:rPr lang="en-US" dirty="0"/>
                        <a:t>0.698*</a:t>
                      </a:r>
                    </a:p>
                  </a:txBody>
                  <a:tcPr marL="68580" marR="68580"/>
                </a:tc>
                <a:tc>
                  <a:txBody>
                    <a:bodyPr/>
                    <a:lstStyle/>
                    <a:p>
                      <a:r>
                        <a:rPr lang="en-US" b="1" dirty="0"/>
                        <a:t>0.720</a:t>
                      </a:r>
                    </a:p>
                  </a:txBody>
                  <a:tcPr marL="68580" marR="68580"/>
                </a:tc>
                <a:extLst>
                  <a:ext uri="{0D108BD9-81ED-4DB2-BD59-A6C34878D82A}">
                    <a16:rowId xmlns:a16="http://schemas.microsoft.com/office/drawing/2014/main" xmlns="" val="4082904379"/>
                  </a:ext>
                </a:extLst>
              </a:tr>
            </a:tbl>
          </a:graphicData>
        </a:graphic>
      </p:graphicFrame>
    </p:spTree>
    <p:extLst>
      <p:ext uri="{BB962C8B-B14F-4D97-AF65-F5344CB8AC3E}">
        <p14:creationId xmlns:p14="http://schemas.microsoft.com/office/powerpoint/2010/main" val="136684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Cross-Topic Evaluation</a:t>
            </a:r>
            <a:endParaRPr lang="en-US" dirty="0"/>
          </a:p>
        </p:txBody>
      </p:sp>
      <p:sp>
        <p:nvSpPr>
          <p:cNvPr id="3" name="Content Placeholder 2"/>
          <p:cNvSpPr>
            <a:spLocks noGrp="1"/>
          </p:cNvSpPr>
          <p:nvPr>
            <p:ph idx="1"/>
          </p:nvPr>
        </p:nvSpPr>
        <p:spPr>
          <a:xfrm>
            <a:off x="457199" y="1600200"/>
            <a:ext cx="8485491" cy="5257800"/>
          </a:xfrm>
        </p:spPr>
        <p:txBody>
          <a:bodyPr>
            <a:normAutofit/>
          </a:bodyPr>
          <a:lstStyle/>
          <a:p>
            <a:r>
              <a:rPr lang="en-US" sz="2400" dirty="0" smtClean="0"/>
              <a:t>11 </a:t>
            </a:r>
            <a:r>
              <a:rPr lang="en-US" sz="2400" dirty="0"/>
              <a:t>single-topic </a:t>
            </a:r>
            <a:r>
              <a:rPr lang="en-US" sz="2400" dirty="0" smtClean="0"/>
              <a:t>groups</a:t>
            </a:r>
          </a:p>
          <a:p>
            <a:pPr lvl="1"/>
            <a:r>
              <a:rPr lang="en-US" sz="2000" dirty="0" smtClean="0"/>
              <a:t>E.g., Technologies </a:t>
            </a:r>
            <a:r>
              <a:rPr lang="en-US" sz="2000" dirty="0"/>
              <a:t>(11 essays), National Issues (10), School (8), Policies (7)</a:t>
            </a:r>
          </a:p>
          <a:p>
            <a:r>
              <a:rPr lang="en-US" sz="2400" dirty="0" smtClean="0"/>
              <a:t>1 </a:t>
            </a:r>
            <a:r>
              <a:rPr lang="en-US" sz="2400" dirty="0"/>
              <a:t>mixed </a:t>
            </a:r>
            <a:r>
              <a:rPr lang="en-US" sz="2400" dirty="0" smtClean="0"/>
              <a:t>topic group </a:t>
            </a:r>
            <a:r>
              <a:rPr lang="en-US" sz="2400" dirty="0"/>
              <a:t>of 17 essays </a:t>
            </a:r>
            <a:r>
              <a:rPr lang="en-US" sz="2400" dirty="0" smtClean="0"/>
              <a:t>(&lt; </a:t>
            </a:r>
            <a:r>
              <a:rPr lang="en-US" sz="2400" dirty="0"/>
              <a:t>3 </a:t>
            </a:r>
            <a:r>
              <a:rPr lang="en-US" sz="2400" dirty="0" smtClean="0"/>
              <a:t>essays per topic)</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Proposed features are more robust across topics</a:t>
            </a:r>
          </a:p>
          <a:p>
            <a:pPr lvl="1"/>
            <a:r>
              <a:rPr lang="en-US" sz="2000" dirty="0" smtClean="0"/>
              <a:t>Larger performance difference with Stab14 baseline</a:t>
            </a:r>
          </a:p>
          <a:p>
            <a:pPr lvl="1"/>
            <a:r>
              <a:rPr lang="en-US" sz="2000" dirty="0" smtClean="0"/>
              <a:t>Performance matches 10X10 fold experiment</a:t>
            </a:r>
          </a:p>
          <a:p>
            <a:pPr lvl="1"/>
            <a:endParaRPr lang="en-US" sz="2000" dirty="0"/>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745825097"/>
              </p:ext>
            </p:extLst>
          </p:nvPr>
        </p:nvGraphicFramePr>
        <p:xfrm>
          <a:off x="2023532" y="3392560"/>
          <a:ext cx="4601653" cy="1854200"/>
        </p:xfrm>
        <a:graphic>
          <a:graphicData uri="http://schemas.openxmlformats.org/drawingml/2006/table">
            <a:tbl>
              <a:tblPr firstRow="1" bandRow="1">
                <a:tableStyleId>{5C22544A-7EE6-4342-B048-85BDC9FD1C3A}</a:tableStyleId>
              </a:tblPr>
              <a:tblGrid>
                <a:gridCol w="1126935">
                  <a:extLst>
                    <a:ext uri="{9D8B030D-6E8A-4147-A177-3AD203B41FA5}">
                      <a16:colId xmlns:a16="http://schemas.microsoft.com/office/drawing/2014/main" xmlns="" val="861180542"/>
                    </a:ext>
                  </a:extLst>
                </a:gridCol>
                <a:gridCol w="1126935">
                  <a:extLst>
                    <a:ext uri="{9D8B030D-6E8A-4147-A177-3AD203B41FA5}">
                      <a16:colId xmlns:a16="http://schemas.microsoft.com/office/drawing/2014/main" xmlns="" val="102889860"/>
                    </a:ext>
                  </a:extLst>
                </a:gridCol>
                <a:gridCol w="1220848">
                  <a:extLst>
                    <a:ext uri="{9D8B030D-6E8A-4147-A177-3AD203B41FA5}">
                      <a16:colId xmlns:a16="http://schemas.microsoft.com/office/drawing/2014/main" xmlns="" val="3509201700"/>
                    </a:ext>
                  </a:extLst>
                </a:gridCol>
                <a:gridCol w="1126935">
                  <a:extLst>
                    <a:ext uri="{9D8B030D-6E8A-4147-A177-3AD203B41FA5}">
                      <a16:colId xmlns:a16="http://schemas.microsoft.com/office/drawing/2014/main" xmlns="" val="3221544511"/>
                    </a:ext>
                  </a:extLst>
                </a:gridCol>
              </a:tblGrid>
              <a:tr h="370840">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a16="http://schemas.microsoft.com/office/drawing/2014/main" xmlns="" val="934681151"/>
                  </a:ext>
                </a:extLst>
              </a:tr>
              <a:tr h="370840">
                <a:tc>
                  <a:txBody>
                    <a:bodyPr/>
                    <a:lstStyle/>
                    <a:p>
                      <a:r>
                        <a:rPr lang="en-US" dirty="0"/>
                        <a:t>Accuracy</a:t>
                      </a:r>
                    </a:p>
                  </a:txBody>
                  <a:tcPr marL="68580" marR="68580"/>
                </a:tc>
                <a:tc>
                  <a:txBody>
                    <a:bodyPr/>
                    <a:lstStyle/>
                    <a:p>
                      <a:r>
                        <a:rPr lang="en-US" dirty="0"/>
                        <a:t>0.780*</a:t>
                      </a:r>
                    </a:p>
                  </a:txBody>
                  <a:tcPr marL="68580" marR="68580"/>
                </a:tc>
                <a:tc>
                  <a:txBody>
                    <a:bodyPr/>
                    <a:lstStyle/>
                    <a:p>
                      <a:r>
                        <a:rPr lang="en-US" dirty="0"/>
                        <a:t>0.796</a:t>
                      </a:r>
                    </a:p>
                  </a:txBody>
                  <a:tcPr marL="68580" marR="68580"/>
                </a:tc>
                <a:tc>
                  <a:txBody>
                    <a:bodyPr/>
                    <a:lstStyle/>
                    <a:p>
                      <a:r>
                        <a:rPr lang="en-US" b="1" dirty="0"/>
                        <a:t>0.807</a:t>
                      </a:r>
                    </a:p>
                  </a:txBody>
                  <a:tcPr marL="68580" marR="68580"/>
                </a:tc>
                <a:extLst>
                  <a:ext uri="{0D108BD9-81ED-4DB2-BD59-A6C34878D82A}">
                    <a16:rowId xmlns:a16="http://schemas.microsoft.com/office/drawing/2014/main" xmlns="" val="3935963565"/>
                  </a:ext>
                </a:extLst>
              </a:tr>
              <a:tr h="370840">
                <a:tc>
                  <a:txBody>
                    <a:bodyPr/>
                    <a:lstStyle/>
                    <a:p>
                      <a:r>
                        <a:rPr lang="en-US" dirty="0"/>
                        <a:t>Kappa</a:t>
                      </a:r>
                    </a:p>
                  </a:txBody>
                  <a:tcPr marL="68580" marR="68580"/>
                </a:tc>
                <a:tc>
                  <a:txBody>
                    <a:bodyPr/>
                    <a:lstStyle/>
                    <a:p>
                      <a:r>
                        <a:rPr lang="en-US" dirty="0"/>
                        <a:t>0.623*</a:t>
                      </a:r>
                    </a:p>
                  </a:txBody>
                  <a:tcPr marL="68580" marR="68580"/>
                </a:tc>
                <a:tc>
                  <a:txBody>
                    <a:bodyPr/>
                    <a:lstStyle/>
                    <a:p>
                      <a:r>
                        <a:rPr lang="en-US" dirty="0" smtClean="0"/>
                        <a:t>0.654</a:t>
                      </a:r>
                      <a:endParaRPr lang="en-US" dirty="0"/>
                    </a:p>
                  </a:txBody>
                  <a:tcPr marL="68580" marR="68580"/>
                </a:tc>
                <a:tc>
                  <a:txBody>
                    <a:bodyPr/>
                    <a:lstStyle/>
                    <a:p>
                      <a:r>
                        <a:rPr lang="en-US" b="1" dirty="0"/>
                        <a:t>0.675</a:t>
                      </a:r>
                    </a:p>
                  </a:txBody>
                  <a:tcPr marL="68580" marR="68580"/>
                </a:tc>
                <a:extLst>
                  <a:ext uri="{0D108BD9-81ED-4DB2-BD59-A6C34878D82A}">
                    <a16:rowId xmlns:a16="http://schemas.microsoft.com/office/drawing/2014/main" xmlns="" val="1218546968"/>
                  </a:ext>
                </a:extLst>
              </a:tr>
              <a:tr h="370840">
                <a:tc>
                  <a:txBody>
                    <a:bodyPr/>
                    <a:lstStyle/>
                    <a:p>
                      <a:r>
                        <a:rPr lang="en-US" dirty="0"/>
                        <a:t>Precision</a:t>
                      </a:r>
                    </a:p>
                  </a:txBody>
                  <a:tcPr marL="68580" marR="68580"/>
                </a:tc>
                <a:tc>
                  <a:txBody>
                    <a:bodyPr/>
                    <a:lstStyle/>
                    <a:p>
                      <a:r>
                        <a:rPr lang="en-US" dirty="0"/>
                        <a:t>0.722*</a:t>
                      </a:r>
                    </a:p>
                  </a:txBody>
                  <a:tcPr marL="68580" marR="68580"/>
                </a:tc>
                <a:tc>
                  <a:txBody>
                    <a:bodyPr/>
                    <a:lstStyle/>
                    <a:p>
                      <a:r>
                        <a:rPr lang="en-US" dirty="0"/>
                        <a:t>0.757*</a:t>
                      </a:r>
                    </a:p>
                  </a:txBody>
                  <a:tcPr marL="68580" marR="68580"/>
                </a:tc>
                <a:tc>
                  <a:txBody>
                    <a:bodyPr/>
                    <a:lstStyle/>
                    <a:p>
                      <a:r>
                        <a:rPr lang="en-US" b="1" dirty="0"/>
                        <a:t>0.771</a:t>
                      </a:r>
                    </a:p>
                  </a:txBody>
                  <a:tcPr marL="68580" marR="68580"/>
                </a:tc>
                <a:extLst>
                  <a:ext uri="{0D108BD9-81ED-4DB2-BD59-A6C34878D82A}">
                    <a16:rowId xmlns:a16="http://schemas.microsoft.com/office/drawing/2014/main" xmlns="" val="3030093075"/>
                  </a:ext>
                </a:extLst>
              </a:tr>
              <a:tr h="370840">
                <a:tc>
                  <a:txBody>
                    <a:bodyPr/>
                    <a:lstStyle/>
                    <a:p>
                      <a:r>
                        <a:rPr lang="en-US" dirty="0"/>
                        <a:t>Recall</a:t>
                      </a:r>
                    </a:p>
                  </a:txBody>
                  <a:tcPr marL="68580" marR="68580"/>
                </a:tc>
                <a:tc>
                  <a:txBody>
                    <a:bodyPr/>
                    <a:lstStyle/>
                    <a:p>
                      <a:r>
                        <a:rPr lang="en-US" dirty="0"/>
                        <a:t>0.670*</a:t>
                      </a:r>
                    </a:p>
                  </a:txBody>
                  <a:tcPr marL="68580" marR="68580"/>
                </a:tc>
                <a:tc>
                  <a:txBody>
                    <a:bodyPr/>
                    <a:lstStyle/>
                    <a:p>
                      <a:r>
                        <a:rPr lang="en-US" dirty="0"/>
                        <a:t>0.695*</a:t>
                      </a:r>
                    </a:p>
                  </a:txBody>
                  <a:tcPr marL="68580" marR="68580"/>
                </a:tc>
                <a:tc>
                  <a:txBody>
                    <a:bodyPr/>
                    <a:lstStyle/>
                    <a:p>
                      <a:r>
                        <a:rPr lang="en-US" b="1" dirty="0"/>
                        <a:t>0.722</a:t>
                      </a:r>
                    </a:p>
                  </a:txBody>
                  <a:tcPr marL="68580" marR="68580"/>
                </a:tc>
                <a:extLst>
                  <a:ext uri="{0D108BD9-81ED-4DB2-BD59-A6C34878D82A}">
                    <a16:rowId xmlns:a16="http://schemas.microsoft.com/office/drawing/2014/main" xmlns="" val="4082904379"/>
                  </a:ext>
                </a:extLst>
              </a:tr>
            </a:tbl>
          </a:graphicData>
        </a:graphic>
      </p:graphicFrame>
    </p:spTree>
    <p:extLst>
      <p:ext uri="{BB962C8B-B14F-4D97-AF65-F5344CB8AC3E}">
        <p14:creationId xmlns:p14="http://schemas.microsoft.com/office/powerpoint/2010/main" val="22607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Held-Out Test Sets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Stab’s </a:t>
            </a:r>
            <a:r>
              <a:rPr lang="en-US" sz="2400" dirty="0"/>
              <a:t>split: 72 training essays, 18 testing essays</a:t>
            </a:r>
          </a:p>
          <a:p>
            <a:r>
              <a:rPr lang="en-US" sz="2400" dirty="0"/>
              <a:t>Nguyen’s split: 75 training essays, 15 testing </a:t>
            </a:r>
            <a:r>
              <a:rPr lang="en-US" sz="2400" dirty="0" smtClean="0"/>
              <a:t>essays</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Findings hold when comparing to prior published results (and results based on our re-implementation)</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908897137"/>
              </p:ext>
            </p:extLst>
          </p:nvPr>
        </p:nvGraphicFramePr>
        <p:xfrm>
          <a:off x="1523999" y="2842832"/>
          <a:ext cx="5291668" cy="21234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xmlns="" val="861180542"/>
                    </a:ext>
                  </a:extLst>
                </a:gridCol>
                <a:gridCol w="1016000">
                  <a:extLst>
                    <a:ext uri="{9D8B030D-6E8A-4147-A177-3AD203B41FA5}">
                      <a16:colId xmlns:a16="http://schemas.microsoft.com/office/drawing/2014/main" xmlns="" val="102889860"/>
                    </a:ext>
                  </a:extLst>
                </a:gridCol>
                <a:gridCol w="1016000">
                  <a:extLst>
                    <a:ext uri="{9D8B030D-6E8A-4147-A177-3AD203B41FA5}">
                      <a16:colId xmlns:a16="http://schemas.microsoft.com/office/drawing/2014/main" xmlns="" val="3509201700"/>
                    </a:ext>
                  </a:extLst>
                </a:gridCol>
                <a:gridCol w="1016000">
                  <a:extLst>
                    <a:ext uri="{9D8B030D-6E8A-4147-A177-3AD203B41FA5}">
                      <a16:colId xmlns:a16="http://schemas.microsoft.com/office/drawing/2014/main" xmlns="" val="2727294295"/>
                    </a:ext>
                  </a:extLst>
                </a:gridCol>
                <a:gridCol w="1227668">
                  <a:extLst>
                    <a:ext uri="{9D8B030D-6E8A-4147-A177-3AD203B41FA5}">
                      <a16:colId xmlns:a16="http://schemas.microsoft.com/office/drawing/2014/main" xmlns="" val="3221544511"/>
                    </a:ext>
                  </a:extLst>
                </a:gridCol>
              </a:tblGrid>
              <a:tr h="370840">
                <a:tc>
                  <a:txBody>
                    <a:bodyPr/>
                    <a:lstStyle/>
                    <a:p>
                      <a:endParaRPr lang="en-US" dirty="0"/>
                    </a:p>
                  </a:txBody>
                  <a:tcPr marL="68580" marR="68580">
                    <a:lnR w="38100" cap="flat" cmpd="sng" algn="ctr">
                      <a:solidFill>
                        <a:schemeClr val="accent1">
                          <a:lumMod val="75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tcPr>
                </a:tc>
                <a:tc>
                  <a:txBody>
                    <a:bodyPr/>
                    <a:lstStyle/>
                    <a:p>
                      <a:r>
                        <a:rPr lang="en-US" dirty="0"/>
                        <a:t>Stab best</a:t>
                      </a:r>
                    </a:p>
                  </a:txBody>
                  <a:tcPr marL="68580" marR="68580">
                    <a:lnL w="38100" cap="flat" cmpd="sng" algn="ctr">
                      <a:solidFill>
                        <a:schemeClr val="accent1">
                          <a:lumMod val="75000"/>
                        </a:schemeClr>
                      </a:solidFill>
                      <a:prstDash val="solid"/>
                      <a:round/>
                      <a:headEnd type="none" w="med" len="med"/>
                      <a:tailEnd type="none" w="med" len="med"/>
                    </a:lnL>
                    <a:lnB w="38100" cap="flat" cmpd="sng" algn="ctr">
                      <a:solidFill>
                        <a:schemeClr val="accent1">
                          <a:lumMod val="75000"/>
                        </a:schemeClr>
                      </a:solidFill>
                      <a:prstDash val="solid"/>
                      <a:round/>
                      <a:headEnd type="none" w="med" len="med"/>
                      <a:tailEnd type="none" w="med" len="med"/>
                    </a:lnB>
                  </a:tcPr>
                </a:tc>
                <a:tc>
                  <a:txBody>
                    <a:bodyPr/>
                    <a:lstStyle/>
                    <a:p>
                      <a:r>
                        <a:rPr lang="en-US" dirty="0"/>
                        <a:t>Our SMO</a:t>
                      </a:r>
                    </a:p>
                  </a:txBody>
                  <a:tcPr marL="68580" marR="68580">
                    <a:lnR w="38100" cap="flat" cmpd="sng" algn="ctr">
                      <a:solidFill>
                        <a:schemeClr val="accent1">
                          <a:lumMod val="75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tcPr>
                </a:tc>
                <a:tc>
                  <a:txBody>
                    <a:bodyPr/>
                    <a:lstStyle/>
                    <a:p>
                      <a:r>
                        <a:rPr lang="en-US" dirty="0"/>
                        <a:t>Nguyen best</a:t>
                      </a:r>
                    </a:p>
                  </a:txBody>
                  <a:tcPr marL="68580" marR="68580">
                    <a:lnL w="38100" cap="flat" cmpd="sng" algn="ctr">
                      <a:solidFill>
                        <a:schemeClr val="accent1">
                          <a:lumMod val="75000"/>
                        </a:schemeClr>
                      </a:solidFill>
                      <a:prstDash val="solid"/>
                      <a:round/>
                      <a:headEnd type="none" w="med" len="med"/>
                      <a:tailEnd type="none" w="med" len="med"/>
                    </a:lnL>
                    <a:lnB w="38100" cap="flat" cmpd="sng" algn="ctr">
                      <a:solidFill>
                        <a:schemeClr val="accent1">
                          <a:lumMod val="75000"/>
                        </a:schemeClr>
                      </a:solidFill>
                      <a:prstDash val="solid"/>
                      <a:round/>
                      <a:headEnd type="none" w="med" len="med"/>
                      <a:tailEnd type="none" w="med" len="med"/>
                    </a:lnB>
                  </a:tcPr>
                </a:tc>
                <a:tc>
                  <a:txBody>
                    <a:bodyPr/>
                    <a:lstStyle/>
                    <a:p>
                      <a:r>
                        <a:rPr lang="en-US" dirty="0"/>
                        <a:t>Our </a:t>
                      </a:r>
                      <a:r>
                        <a:rPr lang="en-US" dirty="0" err="1"/>
                        <a:t>LibLINEAR</a:t>
                      </a:r>
                      <a:endParaRPr lang="en-US" dirty="0"/>
                    </a:p>
                  </a:txBody>
                  <a:tcPr marL="68580" marR="68580">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xmlns="" val="934681151"/>
                  </a:ext>
                </a:extLst>
              </a:tr>
              <a:tr h="370840">
                <a:tc>
                  <a:txBody>
                    <a:bodyPr/>
                    <a:lstStyle/>
                    <a:p>
                      <a:r>
                        <a:rPr lang="en-US" dirty="0"/>
                        <a:t>Accuracy</a:t>
                      </a:r>
                    </a:p>
                  </a:txBody>
                  <a:tcPr marL="68580" marR="68580">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tcPr>
                </a:tc>
                <a:tc>
                  <a:txBody>
                    <a:bodyPr/>
                    <a:lstStyle/>
                    <a:p>
                      <a:r>
                        <a:rPr lang="en-US" dirty="0"/>
                        <a:t>0.77</a:t>
                      </a:r>
                    </a:p>
                  </a:txBody>
                  <a:tcPr marL="68580" marR="68580">
                    <a:lnL w="38100" cap="flat" cmpd="sng" algn="ctr">
                      <a:solidFill>
                        <a:schemeClr val="accent1">
                          <a:lumMod val="75000"/>
                        </a:schemeClr>
                      </a:solidFill>
                      <a:prstDash val="solid"/>
                      <a:round/>
                      <a:headEnd type="none" w="med" len="med"/>
                      <a:tailEnd type="none" w="med" len="med"/>
                    </a:lnL>
                    <a:lnT w="38100" cap="flat" cmpd="sng" algn="ctr">
                      <a:solidFill>
                        <a:schemeClr val="accent1">
                          <a:lumMod val="75000"/>
                        </a:schemeClr>
                      </a:solidFill>
                      <a:prstDash val="solid"/>
                      <a:round/>
                      <a:headEnd type="none" w="med" len="med"/>
                      <a:tailEnd type="none" w="med" len="med"/>
                    </a:lnT>
                  </a:tcPr>
                </a:tc>
                <a:tc>
                  <a:txBody>
                    <a:bodyPr/>
                    <a:lstStyle/>
                    <a:p>
                      <a:r>
                        <a:rPr lang="en-US" b="1" dirty="0"/>
                        <a:t>0.82</a:t>
                      </a:r>
                    </a:p>
                  </a:txBody>
                  <a:tcPr marL="68580" marR="68580">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tcPr>
                </a:tc>
                <a:tc>
                  <a:txBody>
                    <a:bodyPr/>
                    <a:lstStyle/>
                    <a:p>
                      <a:r>
                        <a:rPr lang="en-US" dirty="0"/>
                        <a:t>0.83</a:t>
                      </a:r>
                    </a:p>
                  </a:txBody>
                  <a:tcPr marL="68580" marR="68580">
                    <a:lnL w="38100" cap="flat" cmpd="sng" algn="ctr">
                      <a:solidFill>
                        <a:schemeClr val="accent1">
                          <a:lumMod val="75000"/>
                        </a:schemeClr>
                      </a:solidFill>
                      <a:prstDash val="solid"/>
                      <a:round/>
                      <a:headEnd type="none" w="med" len="med"/>
                      <a:tailEnd type="none" w="med" len="med"/>
                    </a:lnL>
                    <a:lnT w="38100" cap="flat" cmpd="sng" algn="ctr">
                      <a:solidFill>
                        <a:schemeClr val="accent1">
                          <a:lumMod val="75000"/>
                        </a:schemeClr>
                      </a:solidFill>
                      <a:prstDash val="solid"/>
                      <a:round/>
                      <a:headEnd type="none" w="med" len="med"/>
                      <a:tailEnd type="none" w="med" len="med"/>
                    </a:lnT>
                  </a:tcPr>
                </a:tc>
                <a:tc>
                  <a:txBody>
                    <a:bodyPr/>
                    <a:lstStyle/>
                    <a:p>
                      <a:r>
                        <a:rPr lang="en-US" b="1" dirty="0"/>
                        <a:t>0.84</a:t>
                      </a:r>
                    </a:p>
                  </a:txBody>
                  <a:tcPr marL="68580" marR="68580">
                    <a:lnT w="381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xmlns="" val="3935963565"/>
                  </a:ext>
                </a:extLst>
              </a:tr>
              <a:tr h="370840">
                <a:tc>
                  <a:txBody>
                    <a:bodyPr/>
                    <a:lstStyle/>
                    <a:p>
                      <a:r>
                        <a:rPr lang="en-US" dirty="0"/>
                        <a:t>Kappa</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0.68</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0.69</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0.71</a:t>
                      </a:r>
                    </a:p>
                  </a:txBody>
                  <a:tcPr marL="68580" marR="68580"/>
                </a:tc>
                <a:extLst>
                  <a:ext uri="{0D108BD9-81ED-4DB2-BD59-A6C34878D82A}">
                    <a16:rowId xmlns:a16="http://schemas.microsoft.com/office/drawing/2014/main" xmlns="" val="1218546968"/>
                  </a:ext>
                </a:extLst>
              </a:tr>
              <a:tr h="370840">
                <a:tc>
                  <a:txBody>
                    <a:bodyPr/>
                    <a:lstStyle/>
                    <a:p>
                      <a:r>
                        <a:rPr lang="en-US" dirty="0"/>
                        <a:t>Precision</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0.33</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0.79</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0.79</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0.81</a:t>
                      </a:r>
                    </a:p>
                  </a:txBody>
                  <a:tcPr marL="68580" marR="68580"/>
                </a:tc>
                <a:extLst>
                  <a:ext uri="{0D108BD9-81ED-4DB2-BD59-A6C34878D82A}">
                    <a16:rowId xmlns:a16="http://schemas.microsoft.com/office/drawing/2014/main" xmlns="" val="4082904379"/>
                  </a:ext>
                </a:extLst>
              </a:tr>
              <a:tr h="370840">
                <a:tc>
                  <a:txBody>
                    <a:bodyPr/>
                    <a:lstStyle/>
                    <a:p>
                      <a:r>
                        <a:rPr lang="en-US" dirty="0"/>
                        <a:t>Recall</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0.68</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0.73</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0.74</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0.76</a:t>
                      </a:r>
                    </a:p>
                  </a:txBody>
                  <a:tcPr marL="68580" marR="68580"/>
                </a:tc>
                <a:extLst>
                  <a:ext uri="{0D108BD9-81ED-4DB2-BD59-A6C34878D82A}">
                    <a16:rowId xmlns:a16="http://schemas.microsoft.com/office/drawing/2014/main" xmlns="" val="3451444464"/>
                  </a:ext>
                </a:extLst>
              </a:tr>
            </a:tbl>
          </a:graphicData>
        </a:graphic>
      </p:graphicFrame>
    </p:spTree>
    <p:extLst>
      <p:ext uri="{BB962C8B-B14F-4D97-AF65-F5344CB8AC3E}">
        <p14:creationId xmlns:p14="http://schemas.microsoft.com/office/powerpoint/2010/main" val="75847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6115050" y="1427163"/>
            <a:ext cx="2962275" cy="47910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3039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a:t>
            </a:r>
            <a:r>
              <a:rPr lang="en-US" dirty="0"/>
              <a:t>for </a:t>
            </a:r>
            <a:r>
              <a:rPr lang="en-US" dirty="0" smtClean="0"/>
              <a:t>Argument Relation Identification</a:t>
            </a:r>
            <a:endParaRPr lang="en-US" dirty="0"/>
          </a:p>
        </p:txBody>
      </p:sp>
      <p:sp>
        <p:nvSpPr>
          <p:cNvPr id="3" name="Content Placeholder 2"/>
          <p:cNvSpPr>
            <a:spLocks noGrp="1"/>
          </p:cNvSpPr>
          <p:nvPr>
            <p:ph idx="1"/>
          </p:nvPr>
        </p:nvSpPr>
        <p:spPr>
          <a:xfrm>
            <a:off x="139466" y="2332037"/>
            <a:ext cx="9004534" cy="4525963"/>
          </a:xfrm>
        </p:spPr>
        <p:txBody>
          <a:bodyPr>
            <a:norm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b="1" dirty="0"/>
          </a:p>
          <a:p>
            <a:endParaRPr lang="en-US" sz="1350" b="1" dirty="0"/>
          </a:p>
          <a:p>
            <a:r>
              <a:rPr lang="en-US" sz="2000" b="1" dirty="0" smtClean="0"/>
              <a:t>Common</a:t>
            </a:r>
            <a:endParaRPr lang="en-US" sz="2000" dirty="0" smtClean="0"/>
          </a:p>
          <a:p>
            <a:pPr lvl="1"/>
            <a:r>
              <a:rPr lang="en-US" sz="2000" dirty="0" smtClean="0"/>
              <a:t>BASELINE features except word pairs and production rules</a:t>
            </a:r>
          </a:p>
          <a:p>
            <a:r>
              <a:rPr lang="en-US" sz="2000" b="1" dirty="0" smtClean="0">
                <a:solidFill>
                  <a:schemeClr val="bg1"/>
                </a:solidFill>
              </a:rPr>
              <a:t>TOPIC</a:t>
            </a:r>
            <a:r>
              <a:rPr lang="en-US" sz="2000" dirty="0">
                <a:solidFill>
                  <a:schemeClr val="bg1"/>
                </a:solidFill>
              </a:rPr>
              <a:t>, </a:t>
            </a:r>
            <a:r>
              <a:rPr lang="en-US" sz="2000" b="1" dirty="0">
                <a:solidFill>
                  <a:schemeClr val="bg1"/>
                </a:solidFill>
              </a:rPr>
              <a:t>WINDOW</a:t>
            </a:r>
            <a:r>
              <a:rPr lang="en-US" sz="2000" dirty="0">
                <a:solidFill>
                  <a:schemeClr val="bg1"/>
                </a:solidFill>
              </a:rPr>
              <a:t> and </a:t>
            </a:r>
            <a:r>
              <a:rPr lang="en-US" sz="2000" b="1" dirty="0">
                <a:solidFill>
                  <a:schemeClr val="bg1"/>
                </a:solidFill>
              </a:rPr>
              <a:t>COMBINED</a:t>
            </a:r>
          </a:p>
          <a:p>
            <a:pPr lvl="1"/>
            <a:r>
              <a:rPr lang="en-US" sz="2000" dirty="0">
                <a:solidFill>
                  <a:schemeClr val="bg1"/>
                </a:solidFill>
              </a:rPr>
              <a:t>To evaluate </a:t>
            </a:r>
            <a:r>
              <a:rPr lang="en-US" sz="2000" dirty="0" smtClean="0">
                <a:solidFill>
                  <a:schemeClr val="bg1"/>
                </a:solidFill>
              </a:rPr>
              <a:t>local contextual </a:t>
            </a:r>
            <a:r>
              <a:rPr lang="en-US" sz="2000" dirty="0">
                <a:solidFill>
                  <a:schemeClr val="bg1"/>
                </a:solidFill>
              </a:rPr>
              <a:t>features in isolation and </a:t>
            </a:r>
            <a:r>
              <a:rPr lang="en-US" sz="2000" dirty="0" smtClean="0">
                <a:solidFill>
                  <a:schemeClr val="bg1"/>
                </a:solidFill>
              </a:rPr>
              <a:t>combined</a:t>
            </a:r>
            <a:endParaRPr lang="en-US" sz="2000" dirty="0">
              <a:solidFill>
                <a:schemeClr val="bg1"/>
              </a:solidFill>
            </a:endParaRPr>
          </a:p>
          <a:p>
            <a:r>
              <a:rPr lang="en-US" sz="2000" b="1" dirty="0">
                <a:solidFill>
                  <a:schemeClr val="bg1"/>
                </a:solidFill>
              </a:rPr>
              <a:t>FULL </a:t>
            </a:r>
            <a:r>
              <a:rPr lang="en-US" sz="2000" dirty="0" smtClean="0">
                <a:solidFill>
                  <a:schemeClr val="bg1"/>
                </a:solidFill>
              </a:rPr>
              <a:t>takes </a:t>
            </a:r>
            <a:r>
              <a:rPr lang="en-US" sz="2000" dirty="0">
                <a:solidFill>
                  <a:schemeClr val="bg1"/>
                </a:solidFill>
              </a:rPr>
              <a:t>all features </a:t>
            </a:r>
            <a:r>
              <a:rPr lang="en-US" sz="2000" dirty="0" smtClean="0">
                <a:solidFill>
                  <a:schemeClr val="bg1"/>
                </a:solidFill>
              </a:rPr>
              <a:t>together</a:t>
            </a:r>
          </a:p>
          <a:p>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55</a:t>
            </a:fld>
            <a:endParaRPr lang="en-US"/>
          </a:p>
        </p:txBody>
      </p:sp>
      <p:sp>
        <p:nvSpPr>
          <p:cNvPr id="49" name="Rectangle 48"/>
          <p:cNvSpPr/>
          <p:nvPr/>
        </p:nvSpPr>
        <p:spPr>
          <a:xfrm>
            <a:off x="139466" y="2358370"/>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BASELINE</a:t>
            </a:r>
          </a:p>
        </p:txBody>
      </p:sp>
      <p:sp>
        <p:nvSpPr>
          <p:cNvPr id="50" name="Rectangle 49"/>
          <p:cNvSpPr/>
          <p:nvPr/>
        </p:nvSpPr>
        <p:spPr>
          <a:xfrm>
            <a:off x="139467" y="2565352"/>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1" name="Rectangle 50"/>
          <p:cNvSpPr/>
          <p:nvPr/>
        </p:nvSpPr>
        <p:spPr>
          <a:xfrm>
            <a:off x="139466" y="2895524"/>
            <a:ext cx="1769435" cy="507455"/>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Word pairs + Production rules</a:t>
            </a:r>
          </a:p>
        </p:txBody>
      </p:sp>
      <p:sp>
        <p:nvSpPr>
          <p:cNvPr id="52" name="Rectangle 51"/>
          <p:cNvSpPr/>
          <p:nvPr/>
        </p:nvSpPr>
        <p:spPr>
          <a:xfrm>
            <a:off x="2494009" y="1866208"/>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TOPIC</a:t>
            </a:r>
          </a:p>
        </p:txBody>
      </p:sp>
      <p:sp>
        <p:nvSpPr>
          <p:cNvPr id="53" name="Rectangle 52"/>
          <p:cNvSpPr/>
          <p:nvPr/>
        </p:nvSpPr>
        <p:spPr>
          <a:xfrm>
            <a:off x="2494010" y="2067396"/>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4" name="Rectangle 53"/>
          <p:cNvSpPr/>
          <p:nvPr/>
        </p:nvSpPr>
        <p:spPr>
          <a:xfrm>
            <a:off x="4848563" y="2894380"/>
            <a:ext cx="1769435" cy="50860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50" b="1" dirty="0">
                <a:solidFill>
                  <a:schemeClr val="tx1"/>
                </a:solidFill>
              </a:rPr>
              <a:t>Topic context features +</a:t>
            </a:r>
          </a:p>
          <a:p>
            <a:pPr algn="ctr">
              <a:lnSpc>
                <a:spcPct val="120000"/>
              </a:lnSpc>
            </a:pPr>
            <a:r>
              <a:rPr lang="en-US" sz="1050" b="1" dirty="0">
                <a:solidFill>
                  <a:schemeClr val="tx1"/>
                </a:solidFill>
              </a:rPr>
              <a:t>Window context features</a:t>
            </a:r>
          </a:p>
        </p:txBody>
      </p:sp>
      <p:sp>
        <p:nvSpPr>
          <p:cNvPr id="55" name="Rectangle 54"/>
          <p:cNvSpPr/>
          <p:nvPr/>
        </p:nvSpPr>
        <p:spPr>
          <a:xfrm>
            <a:off x="2494009" y="3045809"/>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WINDOW</a:t>
            </a:r>
          </a:p>
        </p:txBody>
      </p:sp>
      <p:sp>
        <p:nvSpPr>
          <p:cNvPr id="56" name="Rectangle 55"/>
          <p:cNvSpPr/>
          <p:nvPr/>
        </p:nvSpPr>
        <p:spPr>
          <a:xfrm>
            <a:off x="2494008" y="3250314"/>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7" name="Rectangle 56"/>
          <p:cNvSpPr/>
          <p:nvPr/>
        </p:nvSpPr>
        <p:spPr>
          <a:xfrm>
            <a:off x="2494009" y="3579511"/>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Window context features</a:t>
            </a:r>
          </a:p>
        </p:txBody>
      </p:sp>
      <p:sp>
        <p:nvSpPr>
          <p:cNvPr id="58" name="Rectangle 57"/>
          <p:cNvSpPr/>
          <p:nvPr/>
        </p:nvSpPr>
        <p:spPr>
          <a:xfrm>
            <a:off x="4848563" y="2359641"/>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COMBINED</a:t>
            </a:r>
          </a:p>
        </p:txBody>
      </p:sp>
      <p:sp>
        <p:nvSpPr>
          <p:cNvPr id="59" name="Rectangle 58"/>
          <p:cNvSpPr/>
          <p:nvPr/>
        </p:nvSpPr>
        <p:spPr>
          <a:xfrm>
            <a:off x="4848566" y="2564207"/>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63" name="Rectangle 62"/>
          <p:cNvSpPr/>
          <p:nvPr/>
        </p:nvSpPr>
        <p:spPr>
          <a:xfrm>
            <a:off x="2494010" y="2397569"/>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Topic context features</a:t>
            </a:r>
          </a:p>
        </p:txBody>
      </p:sp>
      <p:cxnSp>
        <p:nvCxnSpPr>
          <p:cNvPr id="64" name="Straight Arrow Connector 63"/>
          <p:cNvCxnSpPr>
            <a:cxnSpLocks/>
            <a:stCxn id="51" idx="3"/>
            <a:endCxn id="63" idx="1"/>
          </p:cNvCxnSpPr>
          <p:nvPr/>
        </p:nvCxnSpPr>
        <p:spPr>
          <a:xfrm flipV="1">
            <a:off x="1908901" y="2576709"/>
            <a:ext cx="585109" cy="57254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51" idx="3"/>
            <a:endCxn id="57" idx="1"/>
          </p:cNvCxnSpPr>
          <p:nvPr/>
        </p:nvCxnSpPr>
        <p:spPr>
          <a:xfrm>
            <a:off x="1908901" y="3149252"/>
            <a:ext cx="585108" cy="60940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63" idx="3"/>
            <a:endCxn id="54" idx="1"/>
          </p:cNvCxnSpPr>
          <p:nvPr/>
        </p:nvCxnSpPr>
        <p:spPr>
          <a:xfrm>
            <a:off x="4263445" y="2576709"/>
            <a:ext cx="585118" cy="571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57" idx="3"/>
            <a:endCxn id="54" idx="1"/>
          </p:cNvCxnSpPr>
          <p:nvPr/>
        </p:nvCxnSpPr>
        <p:spPr>
          <a:xfrm flipV="1">
            <a:off x="4263444" y="3148681"/>
            <a:ext cx="585119" cy="609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12587" y="1969079"/>
            <a:ext cx="1796317" cy="17895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34565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a:t>
            </a:r>
            <a:r>
              <a:rPr lang="en-US" dirty="0"/>
              <a:t>for </a:t>
            </a:r>
            <a:r>
              <a:rPr lang="en-US" dirty="0" smtClean="0"/>
              <a:t>Argument Relation Identification</a:t>
            </a:r>
            <a:endParaRPr lang="en-US" dirty="0"/>
          </a:p>
        </p:txBody>
      </p:sp>
      <p:sp>
        <p:nvSpPr>
          <p:cNvPr id="3" name="Content Placeholder 2"/>
          <p:cNvSpPr>
            <a:spLocks noGrp="1"/>
          </p:cNvSpPr>
          <p:nvPr>
            <p:ph idx="1"/>
          </p:nvPr>
        </p:nvSpPr>
        <p:spPr>
          <a:xfrm>
            <a:off x="139466" y="2332037"/>
            <a:ext cx="9004534" cy="4525963"/>
          </a:xfrm>
        </p:spPr>
        <p:txBody>
          <a:bodyPr>
            <a:norm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b="1" dirty="0"/>
          </a:p>
          <a:p>
            <a:endParaRPr lang="en-US" sz="1350" b="1" dirty="0"/>
          </a:p>
          <a:p>
            <a:r>
              <a:rPr lang="en-US" sz="2000" b="1" dirty="0" smtClean="0"/>
              <a:t>Common</a:t>
            </a:r>
            <a:endParaRPr lang="en-US" sz="2000" dirty="0" smtClean="0"/>
          </a:p>
          <a:p>
            <a:pPr lvl="1"/>
            <a:r>
              <a:rPr lang="en-US" sz="2000" dirty="0" smtClean="0"/>
              <a:t>BASELINE features except word pairs and production rules</a:t>
            </a:r>
          </a:p>
          <a:p>
            <a:r>
              <a:rPr lang="en-US" sz="2000" b="1" dirty="0" smtClean="0"/>
              <a:t>TOPIC</a:t>
            </a:r>
            <a:r>
              <a:rPr lang="en-US" sz="2000" dirty="0"/>
              <a:t>, </a:t>
            </a:r>
            <a:r>
              <a:rPr lang="en-US" sz="2000" b="1" dirty="0"/>
              <a:t>WINDOW</a:t>
            </a:r>
            <a:r>
              <a:rPr lang="en-US" sz="2000" dirty="0"/>
              <a:t> and </a:t>
            </a:r>
            <a:r>
              <a:rPr lang="en-US" sz="2000" b="1" dirty="0"/>
              <a:t>COMBINED</a:t>
            </a:r>
          </a:p>
          <a:p>
            <a:pPr lvl="1"/>
            <a:r>
              <a:rPr lang="en-US" sz="2000" dirty="0"/>
              <a:t>To evaluate </a:t>
            </a:r>
            <a:r>
              <a:rPr lang="en-US" sz="2000" dirty="0" smtClean="0"/>
              <a:t>local contextual </a:t>
            </a:r>
            <a:r>
              <a:rPr lang="en-US" sz="2000" dirty="0"/>
              <a:t>features in isolation and </a:t>
            </a:r>
            <a:r>
              <a:rPr lang="en-US" sz="2000" dirty="0" smtClean="0"/>
              <a:t>combined</a:t>
            </a:r>
            <a:endParaRPr lang="en-US" sz="2000" dirty="0"/>
          </a:p>
          <a:p>
            <a:r>
              <a:rPr lang="en-US" sz="2000" b="1" dirty="0">
                <a:solidFill>
                  <a:schemeClr val="bg1"/>
                </a:solidFill>
              </a:rPr>
              <a:t>FULL </a:t>
            </a:r>
            <a:r>
              <a:rPr lang="en-US" sz="2000" dirty="0" smtClean="0">
                <a:solidFill>
                  <a:schemeClr val="bg1"/>
                </a:solidFill>
              </a:rPr>
              <a:t>takes </a:t>
            </a:r>
            <a:r>
              <a:rPr lang="en-US" sz="2000" dirty="0">
                <a:solidFill>
                  <a:schemeClr val="bg1"/>
                </a:solidFill>
              </a:rPr>
              <a:t>all features </a:t>
            </a:r>
            <a:r>
              <a:rPr lang="en-US" sz="2000" dirty="0" smtClean="0">
                <a:solidFill>
                  <a:schemeClr val="bg1"/>
                </a:solidFill>
              </a:rPr>
              <a:t>together</a:t>
            </a:r>
          </a:p>
          <a:p>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56</a:t>
            </a:fld>
            <a:endParaRPr lang="en-US"/>
          </a:p>
        </p:txBody>
      </p:sp>
      <p:sp>
        <p:nvSpPr>
          <p:cNvPr id="49" name="Rectangle 48"/>
          <p:cNvSpPr/>
          <p:nvPr/>
        </p:nvSpPr>
        <p:spPr>
          <a:xfrm>
            <a:off x="139466" y="2358370"/>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BASELINE</a:t>
            </a:r>
          </a:p>
        </p:txBody>
      </p:sp>
      <p:sp>
        <p:nvSpPr>
          <p:cNvPr id="50" name="Rectangle 49"/>
          <p:cNvSpPr/>
          <p:nvPr/>
        </p:nvSpPr>
        <p:spPr>
          <a:xfrm>
            <a:off x="139467" y="2565352"/>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1" name="Rectangle 50"/>
          <p:cNvSpPr/>
          <p:nvPr/>
        </p:nvSpPr>
        <p:spPr>
          <a:xfrm>
            <a:off x="139466" y="2895524"/>
            <a:ext cx="1769435" cy="507455"/>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Word pairs + Production rules</a:t>
            </a:r>
          </a:p>
        </p:txBody>
      </p:sp>
      <p:sp>
        <p:nvSpPr>
          <p:cNvPr id="52" name="Rectangle 51"/>
          <p:cNvSpPr/>
          <p:nvPr/>
        </p:nvSpPr>
        <p:spPr>
          <a:xfrm>
            <a:off x="2494009" y="1866208"/>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TOPIC</a:t>
            </a:r>
          </a:p>
        </p:txBody>
      </p:sp>
      <p:sp>
        <p:nvSpPr>
          <p:cNvPr id="53" name="Rectangle 52"/>
          <p:cNvSpPr/>
          <p:nvPr/>
        </p:nvSpPr>
        <p:spPr>
          <a:xfrm>
            <a:off x="2494010" y="2067396"/>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4" name="Rectangle 53"/>
          <p:cNvSpPr/>
          <p:nvPr/>
        </p:nvSpPr>
        <p:spPr>
          <a:xfrm>
            <a:off x="4848563" y="2894380"/>
            <a:ext cx="1769435" cy="50860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50" b="1" dirty="0">
                <a:solidFill>
                  <a:schemeClr val="tx1"/>
                </a:solidFill>
              </a:rPr>
              <a:t>Topic context features +</a:t>
            </a:r>
          </a:p>
          <a:p>
            <a:pPr algn="ctr">
              <a:lnSpc>
                <a:spcPct val="120000"/>
              </a:lnSpc>
            </a:pPr>
            <a:r>
              <a:rPr lang="en-US" sz="1050" b="1" dirty="0">
                <a:solidFill>
                  <a:schemeClr val="tx1"/>
                </a:solidFill>
              </a:rPr>
              <a:t>Window context features</a:t>
            </a:r>
          </a:p>
        </p:txBody>
      </p:sp>
      <p:sp>
        <p:nvSpPr>
          <p:cNvPr id="55" name="Rectangle 54"/>
          <p:cNvSpPr/>
          <p:nvPr/>
        </p:nvSpPr>
        <p:spPr>
          <a:xfrm>
            <a:off x="2494009" y="3045809"/>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WINDOW</a:t>
            </a:r>
          </a:p>
        </p:txBody>
      </p:sp>
      <p:sp>
        <p:nvSpPr>
          <p:cNvPr id="56" name="Rectangle 55"/>
          <p:cNvSpPr/>
          <p:nvPr/>
        </p:nvSpPr>
        <p:spPr>
          <a:xfrm>
            <a:off x="2494008" y="3250314"/>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7" name="Rectangle 56"/>
          <p:cNvSpPr/>
          <p:nvPr/>
        </p:nvSpPr>
        <p:spPr>
          <a:xfrm>
            <a:off x="2494009" y="3579511"/>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Window context features</a:t>
            </a:r>
          </a:p>
        </p:txBody>
      </p:sp>
      <p:sp>
        <p:nvSpPr>
          <p:cNvPr id="58" name="Rectangle 57"/>
          <p:cNvSpPr/>
          <p:nvPr/>
        </p:nvSpPr>
        <p:spPr>
          <a:xfrm>
            <a:off x="4848563" y="2359641"/>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COMBINED</a:t>
            </a:r>
          </a:p>
        </p:txBody>
      </p:sp>
      <p:sp>
        <p:nvSpPr>
          <p:cNvPr id="59" name="Rectangle 58"/>
          <p:cNvSpPr/>
          <p:nvPr/>
        </p:nvSpPr>
        <p:spPr>
          <a:xfrm>
            <a:off x="4848566" y="2564207"/>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63" name="Rectangle 62"/>
          <p:cNvSpPr/>
          <p:nvPr/>
        </p:nvSpPr>
        <p:spPr>
          <a:xfrm>
            <a:off x="2494010" y="2397569"/>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Topic context features</a:t>
            </a:r>
          </a:p>
        </p:txBody>
      </p:sp>
      <p:cxnSp>
        <p:nvCxnSpPr>
          <p:cNvPr id="64" name="Straight Arrow Connector 63"/>
          <p:cNvCxnSpPr>
            <a:cxnSpLocks/>
            <a:stCxn id="51" idx="3"/>
            <a:endCxn id="63" idx="1"/>
          </p:cNvCxnSpPr>
          <p:nvPr/>
        </p:nvCxnSpPr>
        <p:spPr>
          <a:xfrm flipV="1">
            <a:off x="1908901" y="2576709"/>
            <a:ext cx="585109" cy="57254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51" idx="3"/>
            <a:endCxn id="57" idx="1"/>
          </p:cNvCxnSpPr>
          <p:nvPr/>
        </p:nvCxnSpPr>
        <p:spPr>
          <a:xfrm>
            <a:off x="1908901" y="3149252"/>
            <a:ext cx="585108" cy="60940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63" idx="3"/>
            <a:endCxn id="54" idx="1"/>
          </p:cNvCxnSpPr>
          <p:nvPr/>
        </p:nvCxnSpPr>
        <p:spPr>
          <a:xfrm>
            <a:off x="4263445" y="2576709"/>
            <a:ext cx="585118" cy="571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57" idx="3"/>
            <a:endCxn id="54" idx="1"/>
          </p:cNvCxnSpPr>
          <p:nvPr/>
        </p:nvCxnSpPr>
        <p:spPr>
          <a:xfrm flipV="1">
            <a:off x="4263444" y="3148681"/>
            <a:ext cx="585119" cy="609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114549" y="1674736"/>
            <a:ext cx="4791075" cy="26934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5266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20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48322687"/>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 xmlns:a16="http://schemas.microsoft.com/office/drawing/2014/main" val="4151938511"/>
                    </a:ext>
                  </a:extLst>
                </a:gridCol>
                <a:gridCol w="1085078">
                  <a:extLst>
                    <a:ext uri="{9D8B030D-6E8A-4147-A177-3AD203B41FA5}">
                      <a16:colId xmlns="" xmlns:a16="http://schemas.microsoft.com/office/drawing/2014/main" val="1703793369"/>
                    </a:ext>
                  </a:extLst>
                </a:gridCol>
                <a:gridCol w="1085078">
                  <a:extLst>
                    <a:ext uri="{9D8B030D-6E8A-4147-A177-3AD203B41FA5}">
                      <a16:colId xmlns="" xmlns:a16="http://schemas.microsoft.com/office/drawing/2014/main" val="935674725"/>
                    </a:ext>
                  </a:extLst>
                </a:gridCol>
                <a:gridCol w="1085078">
                  <a:extLst>
                    <a:ext uri="{9D8B030D-6E8A-4147-A177-3AD203B41FA5}">
                      <a16:colId xmlns="" xmlns:a16="http://schemas.microsoft.com/office/drawing/2014/main" val="3652377804"/>
                    </a:ext>
                  </a:extLst>
                </a:gridCol>
                <a:gridCol w="1085078">
                  <a:extLst>
                    <a:ext uri="{9D8B030D-6E8A-4147-A177-3AD203B41FA5}">
                      <a16:colId xmlns="" xmlns:a16="http://schemas.microsoft.com/office/drawing/2014/main" val="3113426341"/>
                    </a:ext>
                  </a:extLst>
                </a:gridCol>
                <a:gridCol w="1083905">
                  <a:extLst>
                    <a:ext uri="{9D8B030D-6E8A-4147-A177-3AD203B41FA5}">
                      <a16:colId xmlns="" xmlns:a16="http://schemas.microsoft.com/office/drawing/2014/main"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 xmlns:a16="http://schemas.microsoft.com/office/drawing/2014/main"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 xmlns:a16="http://schemas.microsoft.com/office/drawing/2014/main"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 xmlns:a16="http://schemas.microsoft.com/office/drawing/2014/main"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 xmlns:a16="http://schemas.microsoft.com/office/drawing/2014/main"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3" name="Rectangle 12"/>
          <p:cNvSpPr/>
          <p:nvPr/>
        </p:nvSpPr>
        <p:spPr>
          <a:xfrm>
            <a:off x="1990726" y="3346349"/>
            <a:ext cx="2162174" cy="1327787"/>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8730738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18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48322687"/>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 xmlns:a16="http://schemas.microsoft.com/office/drawing/2014/main" val="4151938511"/>
                    </a:ext>
                  </a:extLst>
                </a:gridCol>
                <a:gridCol w="1085078">
                  <a:extLst>
                    <a:ext uri="{9D8B030D-6E8A-4147-A177-3AD203B41FA5}">
                      <a16:colId xmlns="" xmlns:a16="http://schemas.microsoft.com/office/drawing/2014/main" val="1703793369"/>
                    </a:ext>
                  </a:extLst>
                </a:gridCol>
                <a:gridCol w="1085078">
                  <a:extLst>
                    <a:ext uri="{9D8B030D-6E8A-4147-A177-3AD203B41FA5}">
                      <a16:colId xmlns="" xmlns:a16="http://schemas.microsoft.com/office/drawing/2014/main" val="935674725"/>
                    </a:ext>
                  </a:extLst>
                </a:gridCol>
                <a:gridCol w="1085078">
                  <a:extLst>
                    <a:ext uri="{9D8B030D-6E8A-4147-A177-3AD203B41FA5}">
                      <a16:colId xmlns="" xmlns:a16="http://schemas.microsoft.com/office/drawing/2014/main" val="3652377804"/>
                    </a:ext>
                  </a:extLst>
                </a:gridCol>
                <a:gridCol w="1085078">
                  <a:extLst>
                    <a:ext uri="{9D8B030D-6E8A-4147-A177-3AD203B41FA5}">
                      <a16:colId xmlns="" xmlns:a16="http://schemas.microsoft.com/office/drawing/2014/main" val="3113426341"/>
                    </a:ext>
                  </a:extLst>
                </a:gridCol>
                <a:gridCol w="1083905">
                  <a:extLst>
                    <a:ext uri="{9D8B030D-6E8A-4147-A177-3AD203B41FA5}">
                      <a16:colId xmlns="" xmlns:a16="http://schemas.microsoft.com/office/drawing/2014/main"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 xmlns:a16="http://schemas.microsoft.com/office/drawing/2014/main"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 xmlns:a16="http://schemas.microsoft.com/office/drawing/2014/main"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 xmlns:a16="http://schemas.microsoft.com/office/drawing/2014/main"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 xmlns:a16="http://schemas.microsoft.com/office/drawing/2014/main"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3" name="Rectangle 12"/>
          <p:cNvSpPr/>
          <p:nvPr/>
        </p:nvSpPr>
        <p:spPr>
          <a:xfrm>
            <a:off x="4105276" y="3321535"/>
            <a:ext cx="2219324" cy="1364816"/>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549030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20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48322687"/>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 xmlns:a16="http://schemas.microsoft.com/office/drawing/2014/main" val="4151938511"/>
                    </a:ext>
                  </a:extLst>
                </a:gridCol>
                <a:gridCol w="1085078">
                  <a:extLst>
                    <a:ext uri="{9D8B030D-6E8A-4147-A177-3AD203B41FA5}">
                      <a16:colId xmlns="" xmlns:a16="http://schemas.microsoft.com/office/drawing/2014/main" val="1703793369"/>
                    </a:ext>
                  </a:extLst>
                </a:gridCol>
                <a:gridCol w="1085078">
                  <a:extLst>
                    <a:ext uri="{9D8B030D-6E8A-4147-A177-3AD203B41FA5}">
                      <a16:colId xmlns="" xmlns:a16="http://schemas.microsoft.com/office/drawing/2014/main" val="935674725"/>
                    </a:ext>
                  </a:extLst>
                </a:gridCol>
                <a:gridCol w="1085078">
                  <a:extLst>
                    <a:ext uri="{9D8B030D-6E8A-4147-A177-3AD203B41FA5}">
                      <a16:colId xmlns="" xmlns:a16="http://schemas.microsoft.com/office/drawing/2014/main" val="3652377804"/>
                    </a:ext>
                  </a:extLst>
                </a:gridCol>
                <a:gridCol w="1085078">
                  <a:extLst>
                    <a:ext uri="{9D8B030D-6E8A-4147-A177-3AD203B41FA5}">
                      <a16:colId xmlns="" xmlns:a16="http://schemas.microsoft.com/office/drawing/2014/main" val="3113426341"/>
                    </a:ext>
                  </a:extLst>
                </a:gridCol>
                <a:gridCol w="1083905">
                  <a:extLst>
                    <a:ext uri="{9D8B030D-6E8A-4147-A177-3AD203B41FA5}">
                      <a16:colId xmlns="" xmlns:a16="http://schemas.microsoft.com/office/drawing/2014/main"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 xmlns:a16="http://schemas.microsoft.com/office/drawing/2014/main"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 xmlns:a16="http://schemas.microsoft.com/office/drawing/2014/main"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 xmlns:a16="http://schemas.microsoft.com/office/drawing/2014/main"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 xmlns:a16="http://schemas.microsoft.com/office/drawing/2014/main"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1" name="Flowchart: Alternate Process 10"/>
          <p:cNvSpPr/>
          <p:nvPr/>
        </p:nvSpPr>
        <p:spPr>
          <a:xfrm>
            <a:off x="647700" y="6002710"/>
            <a:ext cx="6738041" cy="408623"/>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pPr algn="ctr"/>
            <a:r>
              <a:rPr lang="en-US" sz="1500" dirty="0">
                <a:ln w="0"/>
                <a:solidFill>
                  <a:schemeClr val="tx1"/>
                </a:solidFill>
                <a:effectLst>
                  <a:outerShdw blurRad="38100" dist="19050" dir="2700000" algn="tl" rotWithShape="0">
                    <a:schemeClr val="dk1">
                      <a:alpha val="40000"/>
                    </a:schemeClr>
                  </a:outerShdw>
                </a:effectLst>
              </a:rPr>
              <a:t>Combining Topic-context and Window-context features yields the best results</a:t>
            </a:r>
          </a:p>
        </p:txBody>
      </p:sp>
      <p:sp>
        <p:nvSpPr>
          <p:cNvPr id="13" name="Rectangle 12"/>
          <p:cNvSpPr/>
          <p:nvPr/>
        </p:nvSpPr>
        <p:spPr>
          <a:xfrm>
            <a:off x="6315076" y="3321535"/>
            <a:ext cx="1070665" cy="1327787"/>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843860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9"/>
            <a:ext cx="8229600" cy="1143000"/>
          </a:xfrm>
        </p:spPr>
        <p:txBody>
          <a:bodyPr>
            <a:normAutofit fontScale="90000"/>
          </a:bodyPr>
          <a:lstStyle/>
          <a:p>
            <a:r>
              <a:rPr lang="en-US" dirty="0" smtClean="0"/>
              <a:t>NLP for Education Research Lifecycle</a:t>
            </a:r>
            <a:endParaRPr lang="en-US" dirty="0"/>
          </a:p>
        </p:txBody>
      </p:sp>
      <p:graphicFrame>
        <p:nvGraphicFramePr>
          <p:cNvPr id="7" name="Diagram 6"/>
          <p:cNvGraphicFramePr/>
          <p:nvPr>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ular Callout 8"/>
          <p:cNvSpPr/>
          <p:nvPr/>
        </p:nvSpPr>
        <p:spPr>
          <a:xfrm>
            <a:off x="7400782" y="1174578"/>
            <a:ext cx="1607294" cy="1138267"/>
          </a:xfrm>
          <a:prstGeom prst="wedgeRoundRectCallout">
            <a:avLst>
              <a:gd name="adj1" fmla="val -72184"/>
              <a:gd name="adj2" fmla="val 80653"/>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Real-World </a:t>
            </a:r>
          </a:p>
          <a:p>
            <a:pPr algn="ctr"/>
            <a:r>
              <a:rPr lang="en-US" dirty="0" smtClean="0">
                <a:solidFill>
                  <a:srgbClr val="00B050"/>
                </a:solidFill>
              </a:rPr>
              <a:t>Problems</a:t>
            </a:r>
          </a:p>
        </p:txBody>
      </p:sp>
      <p:sp>
        <p:nvSpPr>
          <p:cNvPr id="14" name="Rounded Rectangular Callout 13"/>
          <p:cNvSpPr/>
          <p:nvPr/>
        </p:nvSpPr>
        <p:spPr>
          <a:xfrm>
            <a:off x="6597135" y="5169929"/>
            <a:ext cx="1607294" cy="1138267"/>
          </a:xfrm>
          <a:prstGeom prst="wedgeRoundRectCallout">
            <a:avLst>
              <a:gd name="adj1" fmla="val -110624"/>
              <a:gd name="adj2" fmla="val 42658"/>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Theoretical and Empirical Foundations</a:t>
            </a:r>
            <a:endParaRPr lang="en-US" dirty="0">
              <a:solidFill>
                <a:srgbClr val="00B050"/>
              </a:solidFill>
            </a:endParaRPr>
          </a:p>
        </p:txBody>
      </p:sp>
      <p:sp>
        <p:nvSpPr>
          <p:cNvPr id="15" name="Rounded Rectangular Callout 14"/>
          <p:cNvSpPr/>
          <p:nvPr/>
        </p:nvSpPr>
        <p:spPr>
          <a:xfrm>
            <a:off x="135924" y="1175264"/>
            <a:ext cx="1607294" cy="1138267"/>
          </a:xfrm>
          <a:prstGeom prst="wedgeRoundRectCallout">
            <a:avLst>
              <a:gd name="adj1" fmla="val 66967"/>
              <a:gd name="adj2" fmla="val 75225"/>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Systems and Evaluations</a:t>
            </a:r>
            <a:endParaRPr lang="en-US" dirty="0">
              <a:solidFill>
                <a:srgbClr val="00B050"/>
              </a:solidFill>
            </a:endParaRPr>
          </a:p>
        </p:txBody>
      </p:sp>
      <p:sp>
        <p:nvSpPr>
          <p:cNvPr id="11" name="TextBox 10"/>
          <p:cNvSpPr txBox="1"/>
          <p:nvPr/>
        </p:nvSpPr>
        <p:spPr>
          <a:xfrm>
            <a:off x="3063407" y="3454400"/>
            <a:ext cx="3024554" cy="1323439"/>
          </a:xfrm>
          <a:prstGeom prst="rect">
            <a:avLst/>
          </a:prstGeom>
          <a:noFill/>
        </p:spPr>
        <p:txBody>
          <a:bodyPr wrap="square" rtlCol="0">
            <a:spAutoFit/>
          </a:bodyPr>
          <a:lstStyle/>
          <a:p>
            <a:r>
              <a:rPr lang="en-US" sz="2000" b="1" dirty="0" smtClean="0">
                <a:solidFill>
                  <a:srgbClr val="0000FF"/>
                </a:solidFill>
              </a:rPr>
              <a:t>Challenges!</a:t>
            </a:r>
          </a:p>
          <a:p>
            <a:pPr marL="285750" indent="-285750">
              <a:buFont typeface="Arial" panose="020B0604020202020204" pitchFamily="34" charset="0"/>
              <a:buChar char="•"/>
            </a:pPr>
            <a:r>
              <a:rPr lang="en-US" sz="2000" b="1" dirty="0" smtClean="0">
                <a:solidFill>
                  <a:srgbClr val="0000FF"/>
                </a:solidFill>
              </a:rPr>
              <a:t>User-generated content</a:t>
            </a:r>
            <a:endParaRPr lang="en-US" sz="2000" b="1" dirty="0">
              <a:solidFill>
                <a:srgbClr val="0000FF"/>
              </a:solidFill>
            </a:endParaRPr>
          </a:p>
          <a:p>
            <a:pPr marL="285750" indent="-285750">
              <a:buFont typeface="Arial" panose="020B0604020202020204" pitchFamily="34" charset="0"/>
              <a:buChar char="•"/>
            </a:pPr>
            <a:r>
              <a:rPr lang="en-US" sz="2000" b="1" dirty="0" smtClean="0">
                <a:solidFill>
                  <a:srgbClr val="0000FF"/>
                </a:solidFill>
              </a:rPr>
              <a:t>Meaningful constructs</a:t>
            </a:r>
          </a:p>
          <a:p>
            <a:pPr marL="285750" indent="-285750">
              <a:buFont typeface="Arial" panose="020B0604020202020204" pitchFamily="34" charset="0"/>
              <a:buChar char="•"/>
            </a:pPr>
            <a:r>
              <a:rPr lang="en-US" sz="2000" b="1" dirty="0">
                <a:solidFill>
                  <a:srgbClr val="0000FF"/>
                </a:solidFill>
              </a:rPr>
              <a:t>Real-time </a:t>
            </a:r>
            <a:r>
              <a:rPr lang="en-US" sz="2000" b="1" dirty="0" smtClean="0">
                <a:solidFill>
                  <a:srgbClr val="0000FF"/>
                </a:solidFill>
              </a:rPr>
              <a:t>performance</a:t>
            </a:r>
          </a:p>
        </p:txBody>
      </p:sp>
    </p:spTree>
    <p:extLst>
      <p:ext uri="{BB962C8B-B14F-4D97-AF65-F5344CB8AC3E}">
        <p14:creationId xmlns:p14="http://schemas.microsoft.com/office/powerpoint/2010/main" val="28234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2065"/>
          </a:xfrm>
        </p:spPr>
        <p:txBody>
          <a:bodyPr>
            <a:normAutofit fontScale="90000"/>
          </a:bodyPr>
          <a:lstStyle/>
          <a:p>
            <a:r>
              <a:rPr lang="en-US" dirty="0" smtClean="0"/>
              <a:t>Summary of (Intrinsic Evaluation) Results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pPr marL="457200" lvl="1" indent="0">
              <a:buNone/>
            </a:pPr>
            <a:endParaRPr lang="en-US" sz="2000" dirty="0"/>
          </a:p>
          <a:p>
            <a:r>
              <a:rPr lang="en-US" dirty="0" smtClean="0"/>
              <a:t>Methods for creating context-aware features:</a:t>
            </a:r>
          </a:p>
          <a:p>
            <a:pPr lvl="1"/>
            <a:r>
              <a:rPr lang="en-US" dirty="0" smtClean="0"/>
              <a:t>significantly improve argument mining performance (component classification, relation identification)</a:t>
            </a:r>
          </a:p>
          <a:p>
            <a:pPr lvl="1"/>
            <a:r>
              <a:rPr lang="en-US" dirty="0" smtClean="0"/>
              <a:t>generalize better across different prompts</a:t>
            </a:r>
          </a:p>
          <a:p>
            <a:pPr lvl="1"/>
            <a:r>
              <a:rPr lang="en-US" dirty="0" smtClean="0"/>
              <a:t>compact the feature space</a:t>
            </a:r>
          </a:p>
          <a:p>
            <a:endParaRPr lang="en-US" dirty="0"/>
          </a:p>
          <a:p>
            <a:r>
              <a:rPr lang="en-US" dirty="0" smtClean="0"/>
              <a:t>However, when pipelined together, can </a:t>
            </a:r>
            <a:r>
              <a:rPr lang="en-US" i="1" dirty="0" smtClean="0"/>
              <a:t>end-to-end argument mining</a:t>
            </a:r>
            <a:r>
              <a:rPr lang="en-US" dirty="0" smtClean="0"/>
              <a:t> improve essay performance?</a:t>
            </a:r>
          </a:p>
          <a:p>
            <a:pPr lvl="1"/>
            <a:r>
              <a:rPr lang="en-US" dirty="0"/>
              <a:t>e</a:t>
            </a:r>
            <a:r>
              <a:rPr lang="en-US" dirty="0" smtClean="0"/>
              <a:t>xtrinsic evaluation </a:t>
            </a:r>
          </a:p>
          <a:p>
            <a:endParaRPr lang="en-US" sz="2400" dirty="0" smtClean="0"/>
          </a:p>
          <a:p>
            <a:endParaRPr lang="en-US" sz="2400" dirty="0" smtClean="0"/>
          </a:p>
        </p:txBody>
      </p:sp>
    </p:spTree>
    <p:extLst>
      <p:ext uri="{BB962C8B-B14F-4D97-AF65-F5344CB8AC3E}">
        <p14:creationId xmlns:p14="http://schemas.microsoft.com/office/powerpoint/2010/main" val="15129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Persuasive </a:t>
            </a:r>
            <a:r>
              <a:rPr lang="en-US" dirty="0" smtClean="0"/>
              <a:t>Essay </a:t>
            </a:r>
            <a:r>
              <a:rPr lang="en-US" dirty="0"/>
              <a:t>W</a:t>
            </a:r>
            <a:r>
              <a:rPr lang="en-US" dirty="0" smtClean="0"/>
              <a:t>riting </a:t>
            </a:r>
            <a:r>
              <a:rPr lang="en-US" dirty="0"/>
              <a:t>R</a:t>
            </a:r>
            <a:r>
              <a:rPr lang="en-US" dirty="0" smtClean="0"/>
              <a:t>ubrics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TOEFL </a:t>
            </a:r>
            <a:r>
              <a:rPr lang="en-US" dirty="0" err="1"/>
              <a:t>iBT</a:t>
            </a:r>
            <a:r>
              <a:rPr lang="en-US" dirty="0"/>
              <a:t> Independent Writing</a:t>
            </a:r>
          </a:p>
          <a:p>
            <a:pPr lvl="2"/>
            <a:r>
              <a:rPr lang="en-US" dirty="0"/>
              <a:t>“is well organized and well developed, using clearly </a:t>
            </a:r>
            <a:r>
              <a:rPr lang="en-US" dirty="0">
                <a:solidFill>
                  <a:schemeClr val="accent1"/>
                </a:solidFill>
              </a:rPr>
              <a:t>appropriate explanations, exemplifications and/or details</a:t>
            </a:r>
            <a:r>
              <a:rPr lang="en-US" dirty="0"/>
              <a:t>”</a:t>
            </a:r>
          </a:p>
          <a:p>
            <a:endParaRPr lang="en-US" dirty="0"/>
          </a:p>
          <a:p>
            <a:r>
              <a:rPr lang="en-US" dirty="0" err="1"/>
              <a:t>Kaggle</a:t>
            </a:r>
            <a:r>
              <a:rPr lang="en-US" dirty="0"/>
              <a:t> ASAP: automated student assessment prize</a:t>
            </a:r>
          </a:p>
          <a:p>
            <a:pPr lvl="2"/>
            <a:r>
              <a:rPr lang="en-US" dirty="0"/>
              <a:t>“Has fully </a:t>
            </a:r>
            <a:r>
              <a:rPr lang="en-US" dirty="0">
                <a:solidFill>
                  <a:schemeClr val="accent1"/>
                </a:solidFill>
              </a:rPr>
              <a:t>elaborated reasons with specific details</a:t>
            </a:r>
            <a:r>
              <a:rPr lang="en-US" dirty="0"/>
              <a:t>”</a:t>
            </a:r>
          </a:p>
          <a:p>
            <a:endParaRPr lang="en-US" dirty="0"/>
          </a:p>
          <a:p>
            <a:r>
              <a:rPr lang="en-US" dirty="0"/>
              <a:t>Research Methods classes at Pitt</a:t>
            </a:r>
          </a:p>
          <a:p>
            <a:pPr lvl="2"/>
            <a:r>
              <a:rPr lang="en-US" dirty="0"/>
              <a:t>“Brief high-level overview of study design and </a:t>
            </a:r>
            <a:r>
              <a:rPr lang="en-US" dirty="0">
                <a:solidFill>
                  <a:schemeClr val="accent1"/>
                </a:solidFill>
              </a:rPr>
              <a:t>clear statement of hypotheses</a:t>
            </a:r>
            <a:r>
              <a:rPr lang="en-US" dirty="0"/>
              <a:t>? Appropriate integration of </a:t>
            </a:r>
            <a:r>
              <a:rPr lang="en-US" dirty="0">
                <a:solidFill>
                  <a:schemeClr val="accent1"/>
                </a:solidFill>
              </a:rPr>
              <a:t>conflicting research findings</a:t>
            </a:r>
            <a:r>
              <a:rPr lang="en-US" dirty="0"/>
              <a:t> into a </a:t>
            </a:r>
            <a:r>
              <a:rPr lang="en-US" dirty="0">
                <a:solidFill>
                  <a:schemeClr val="accent1"/>
                </a:solidFill>
              </a:rPr>
              <a:t>convincing argument</a:t>
            </a:r>
            <a:r>
              <a:rPr lang="en-US" dirty="0"/>
              <a:t> for at least one hypothesis?”</a:t>
            </a:r>
          </a:p>
          <a:p>
            <a:r>
              <a:rPr lang="en-US" dirty="0"/>
              <a:t>…</a:t>
            </a:r>
          </a:p>
        </p:txBody>
      </p:sp>
      <p:sp>
        <p:nvSpPr>
          <p:cNvPr id="4" name="Slide Number Placeholder 3"/>
          <p:cNvSpPr>
            <a:spLocks noGrp="1"/>
          </p:cNvSpPr>
          <p:nvPr>
            <p:ph type="sldNum" sz="quarter" idx="12"/>
          </p:nvPr>
        </p:nvSpPr>
        <p:spPr/>
        <p:txBody>
          <a:bodyPr/>
          <a:lstStyle/>
          <a:p>
            <a:fld id="{1FAB230D-8D7E-447F-9006-147D65281BD6}" type="slidenum">
              <a:rPr lang="en-US" smtClean="0"/>
              <a:pPr/>
              <a:t>61</a:t>
            </a:fld>
            <a:endParaRPr lang="en-US"/>
          </a:p>
        </p:txBody>
      </p:sp>
      <p:sp>
        <p:nvSpPr>
          <p:cNvPr id="6" name="Flowchart: Alternate Process 5"/>
          <p:cNvSpPr/>
          <p:nvPr/>
        </p:nvSpPr>
        <p:spPr>
          <a:xfrm>
            <a:off x="1600200" y="2350921"/>
            <a:ext cx="5943600" cy="1813262"/>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r>
              <a:rPr lang="en-US" dirty="0">
                <a:ln w="0"/>
                <a:solidFill>
                  <a:schemeClr val="tx1"/>
                </a:solidFill>
                <a:effectLst>
                  <a:outerShdw blurRad="38100" dist="19050" dir="2700000" algn="tl" rotWithShape="0">
                    <a:schemeClr val="dk1">
                      <a:alpha val="40000"/>
                    </a:schemeClr>
                  </a:outerShdw>
                </a:effectLst>
              </a:rPr>
              <a:t>Argument mining offers new capabilities that consider argumentation aspect</a:t>
            </a:r>
          </a:p>
          <a:p>
            <a:endParaRPr lang="en-US" sz="750" dirty="0">
              <a:ln w="0"/>
              <a:solidFill>
                <a:schemeClr val="tx1"/>
              </a:solidFill>
              <a:effectLst>
                <a:outerShdw blurRad="38100" dist="19050" dir="2700000" algn="tl" rotWithShape="0">
                  <a:schemeClr val="dk1">
                    <a:alpha val="40000"/>
                  </a:schemeClr>
                </a:outerShdw>
              </a:effectLst>
            </a:endParaRPr>
          </a:p>
          <a:p>
            <a:pPr marL="257175" indent="-257175">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Derive features from output of argument mining models</a:t>
            </a:r>
          </a:p>
          <a:p>
            <a:pPr marL="257175" indent="-257175">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Augment automated essay scoring systems</a:t>
            </a:r>
          </a:p>
          <a:p>
            <a:pPr marL="257175" indent="-257175">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Enable automated writing feedback</a:t>
            </a:r>
          </a:p>
        </p:txBody>
      </p:sp>
    </p:spTree>
    <p:extLst>
      <p:ext uri="{BB962C8B-B14F-4D97-AF65-F5344CB8AC3E}">
        <p14:creationId xmlns:p14="http://schemas.microsoft.com/office/powerpoint/2010/main" val="284907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2924176" y="1427163"/>
            <a:ext cx="6153150" cy="38004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6673" y="1861345"/>
            <a:ext cx="2755002" cy="3040060"/>
          </a:xfrm>
          <a:prstGeom prst="round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Tree>
    <p:extLst>
      <p:ext uri="{BB962C8B-B14F-4D97-AF65-F5344CB8AC3E}">
        <p14:creationId xmlns:p14="http://schemas.microsoft.com/office/powerpoint/2010/main" val="23790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0" y="34926"/>
            <a:ext cx="9144000" cy="2512584"/>
          </a:xfrm>
        </p:spPr>
        <p:txBody>
          <a:bodyPr/>
          <a:lstStyle/>
          <a:p>
            <a:pPr marL="0" indent="0" algn="ctr">
              <a:buNone/>
            </a:pPr>
            <a:r>
              <a:rPr lang="en-US" dirty="0" smtClean="0"/>
              <a:t>Argumentation Feature Sets for Essay Scoring </a:t>
            </a:r>
            <a:endParaRPr lang="en-US" dirty="0"/>
          </a:p>
        </p:txBody>
      </p:sp>
      <p:sp>
        <p:nvSpPr>
          <p:cNvPr id="15" name="Text Placeholder 14"/>
          <p:cNvSpPr>
            <a:spLocks noGrp="1"/>
          </p:cNvSpPr>
          <p:nvPr>
            <p:ph type="body" sz="half" idx="2"/>
          </p:nvPr>
        </p:nvSpPr>
        <p:spPr>
          <a:xfrm>
            <a:off x="0" y="6388735"/>
            <a:ext cx="9144000" cy="332740"/>
          </a:xfrm>
        </p:spPr>
        <p:txBody>
          <a:bodyPr>
            <a:normAutofit/>
          </a:bodyPr>
          <a:lstStyle/>
          <a:p>
            <a:pPr marL="342900" lvl="1"/>
            <a:r>
              <a:rPr lang="en-US" dirty="0" smtClean="0"/>
              <a:t>Features are both new &amp; from prior studies [</a:t>
            </a:r>
            <a:r>
              <a:rPr lang="en-US" dirty="0" err="1" smtClean="0"/>
              <a:t>Beigman</a:t>
            </a:r>
            <a:r>
              <a:rPr lang="en-US" dirty="0" smtClean="0"/>
              <a:t> </a:t>
            </a:r>
            <a:r>
              <a:rPr lang="en-US" dirty="0" err="1" smtClean="0"/>
              <a:t>Klevanov</a:t>
            </a:r>
            <a:r>
              <a:rPr lang="en-US" dirty="0" smtClean="0"/>
              <a:t> et al. 2016, Ghosh et al, 2016, </a:t>
            </a:r>
            <a:r>
              <a:rPr lang="en-US" dirty="0" err="1" smtClean="0"/>
              <a:t>Persing</a:t>
            </a:r>
            <a:r>
              <a:rPr lang="en-US" dirty="0" smtClean="0"/>
              <a:t> &amp; Ng 2015, </a:t>
            </a:r>
            <a:r>
              <a:rPr lang="en-US" dirty="0" err="1" smtClean="0"/>
              <a:t>Wachsmuth</a:t>
            </a:r>
            <a:r>
              <a:rPr lang="en-US" dirty="0" smtClean="0"/>
              <a:t> et al. 2016]</a:t>
            </a:r>
            <a:endParaRPr lang="en-US" dirty="0"/>
          </a:p>
          <a:p>
            <a:endParaRPr lang="en-US" sz="1200" dirty="0"/>
          </a:p>
          <a:p>
            <a:pPr marL="214313" indent="-214313">
              <a:buFont typeface="Arial" panose="020B0604020202020204" pitchFamily="34" charset="0"/>
              <a:buChar char="•"/>
            </a:pPr>
            <a:endParaRPr lang="en-US" sz="12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59080848"/>
              </p:ext>
            </p:extLst>
          </p:nvPr>
        </p:nvGraphicFramePr>
        <p:xfrm>
          <a:off x="438150" y="641509"/>
          <a:ext cx="8003495" cy="5623560"/>
        </p:xfrm>
        <a:graphic>
          <a:graphicData uri="http://schemas.openxmlformats.org/drawingml/2006/table">
            <a:tbl>
              <a:tblPr firstRow="1" bandRow="1">
                <a:tableStyleId>{9DCAF9ED-07DC-4A11-8D7F-57B35C25682E}</a:tableStyleId>
              </a:tblPr>
              <a:tblGrid>
                <a:gridCol w="1201911">
                  <a:extLst>
                    <a:ext uri="{9D8B030D-6E8A-4147-A177-3AD203B41FA5}">
                      <a16:colId xmlns="" xmlns:a16="http://schemas.microsoft.com/office/drawing/2014/main" val="1871833535"/>
                    </a:ext>
                  </a:extLst>
                </a:gridCol>
                <a:gridCol w="6801584">
                  <a:extLst>
                    <a:ext uri="{9D8B030D-6E8A-4147-A177-3AD203B41FA5}">
                      <a16:colId xmlns="" xmlns:a16="http://schemas.microsoft.com/office/drawing/2014/main" val="1082825539"/>
                    </a:ext>
                  </a:extLst>
                </a:gridCol>
              </a:tblGrid>
              <a:tr h="202171">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t>Argument Component Features (AC)</a:t>
                      </a:r>
                    </a:p>
                  </a:txBody>
                  <a:tcPr marL="68580" marR="68580" marT="34290" marB="34290" anchor="ctr">
                    <a:solidFill>
                      <a:srgbClr val="C00000"/>
                    </a:solidFill>
                  </a:tcPr>
                </a:tc>
                <a:extLst>
                  <a:ext uri="{0D108BD9-81ED-4DB2-BD59-A6C34878D82A}">
                    <a16:rowId xmlns="" xmlns:a16="http://schemas.microsoft.com/office/drawing/2014/main" val="604537275"/>
                  </a:ext>
                </a:extLst>
              </a:tr>
              <a:tr h="754380">
                <a:tc>
                  <a:txBody>
                    <a:bodyPr/>
                    <a:lstStyle/>
                    <a:p>
                      <a:pPr algn="ctr"/>
                      <a:r>
                        <a:rPr lang="en-US" sz="1200" dirty="0"/>
                        <a:t>1, 2</a:t>
                      </a:r>
                    </a:p>
                    <a:p>
                      <a:pPr algn="ctr"/>
                      <a:r>
                        <a:rPr lang="en-US" sz="1200" dirty="0"/>
                        <a:t>3, 4</a:t>
                      </a:r>
                    </a:p>
                    <a:p>
                      <a:pPr algn="ctr"/>
                      <a:r>
                        <a:rPr lang="en-US" sz="1200" dirty="0"/>
                        <a:t>5</a:t>
                      </a:r>
                    </a:p>
                    <a:p>
                      <a:pPr algn="ctr"/>
                      <a:r>
                        <a:rPr lang="en-US" sz="1200" dirty="0"/>
                        <a:t>6</a:t>
                      </a:r>
                    </a:p>
                    <a:p>
                      <a:pPr algn="ctr"/>
                      <a:r>
                        <a:rPr lang="en-US" sz="1200" dirty="0"/>
                        <a:t>7</a:t>
                      </a:r>
                      <a:endParaRPr lang="en-US" sz="1200" i="1" dirty="0"/>
                    </a:p>
                  </a:txBody>
                  <a:tcPr marL="68580" marR="68580" marT="34290" marB="34290" anchor="ctr"/>
                </a:tc>
                <a:tc>
                  <a:txBody>
                    <a:bodyPr/>
                    <a:lstStyle/>
                    <a:p>
                      <a:pPr algn="l"/>
                      <a:r>
                        <a:rPr lang="en-US" sz="1200" dirty="0"/>
                        <a:t>Number and fraction of argument components over total number of sentences in essay</a:t>
                      </a:r>
                    </a:p>
                    <a:p>
                      <a:pPr algn="l"/>
                      <a:r>
                        <a:rPr lang="en-US" sz="1200" dirty="0"/>
                        <a:t>Number and fraction of argumentative sentences</a:t>
                      </a:r>
                    </a:p>
                    <a:p>
                      <a:pPr algn="l"/>
                      <a:r>
                        <a:rPr lang="en-US" sz="1200" dirty="0"/>
                        <a:t>Total number of words in argument components</a:t>
                      </a:r>
                    </a:p>
                    <a:p>
                      <a:pPr algn="l"/>
                      <a:r>
                        <a:rPr lang="en-US" sz="1200" dirty="0"/>
                        <a:t>Number of paragraphs containing argument components</a:t>
                      </a:r>
                    </a:p>
                    <a:p>
                      <a:pPr algn="l"/>
                      <a:r>
                        <a:rPr lang="en-US" sz="1200" dirty="0"/>
                        <a:t>Whether the essay has paragraph without any argument component</a:t>
                      </a:r>
                    </a:p>
                  </a:txBody>
                  <a:tcPr marL="68580" marR="68580" marT="0" marB="0" anchor="ctr"/>
                </a:tc>
                <a:extLst>
                  <a:ext uri="{0D108BD9-81ED-4DB2-BD59-A6C34878D82A}">
                    <a16:rowId xmlns="" xmlns:a16="http://schemas.microsoft.com/office/drawing/2014/main" val="253516872"/>
                  </a:ext>
                </a:extLst>
              </a:tr>
              <a:tr h="205740">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solidFill>
                            <a:schemeClr val="bg1"/>
                          </a:solidFill>
                        </a:rPr>
                        <a:t>Argument Component Label Features (CL)</a:t>
                      </a:r>
                    </a:p>
                  </a:txBody>
                  <a:tcPr marL="68580" marR="68580" marT="34290" marB="34290" anchor="ctr">
                    <a:solidFill>
                      <a:srgbClr val="C00000"/>
                    </a:solidFill>
                  </a:tcPr>
                </a:tc>
                <a:extLst>
                  <a:ext uri="{0D108BD9-81ED-4DB2-BD59-A6C34878D82A}">
                    <a16:rowId xmlns="" xmlns:a16="http://schemas.microsoft.com/office/drawing/2014/main" val="2282738282"/>
                  </a:ext>
                </a:extLst>
              </a:tr>
              <a:tr h="617220">
                <a:tc>
                  <a:txBody>
                    <a:bodyPr/>
                    <a:lstStyle/>
                    <a:p>
                      <a:pPr algn="ctr"/>
                      <a:r>
                        <a:rPr lang="en-US" sz="1200" dirty="0"/>
                        <a:t>8</a:t>
                      </a:r>
                    </a:p>
                    <a:p>
                      <a:pPr algn="ctr"/>
                      <a:r>
                        <a:rPr lang="en-US" sz="1200" dirty="0"/>
                        <a:t>9, 10</a:t>
                      </a:r>
                    </a:p>
                    <a:p>
                      <a:pPr algn="ctr"/>
                      <a:r>
                        <a:rPr lang="en-US" sz="1200" dirty="0"/>
                        <a:t>11, 12</a:t>
                      </a:r>
                    </a:p>
                    <a:p>
                      <a:pPr algn="ctr"/>
                      <a:r>
                        <a:rPr lang="en-US" sz="1200" dirty="0"/>
                        <a:t>13</a:t>
                      </a:r>
                      <a:endParaRPr lang="en-US" sz="1200" i="1" dirty="0"/>
                    </a:p>
                  </a:txBody>
                  <a:tcPr marL="68580" marR="68580" marT="34290" marB="34290" anchor="ctr"/>
                </a:tc>
                <a:tc>
                  <a:txBody>
                    <a:bodyPr/>
                    <a:lstStyle/>
                    <a:p>
                      <a:pPr algn="l"/>
                      <a:r>
                        <a:rPr lang="en-US" sz="1200" dirty="0"/>
                        <a:t>Number of Major Claims</a:t>
                      </a:r>
                    </a:p>
                    <a:p>
                      <a:pPr algn="l"/>
                      <a:r>
                        <a:rPr lang="en-US" sz="1200" dirty="0"/>
                        <a:t>Number and fraction of Claims over total number of sentences</a:t>
                      </a:r>
                    </a:p>
                    <a:p>
                      <a:pPr algn="l"/>
                      <a:r>
                        <a:rPr lang="en-US" sz="1200" dirty="0"/>
                        <a:t>Number and fraction of Premises</a:t>
                      </a:r>
                    </a:p>
                    <a:p>
                      <a:pPr algn="l"/>
                      <a:r>
                        <a:rPr lang="en-US" sz="1200" dirty="0"/>
                        <a:t>Average number of Premises per Claim</a:t>
                      </a:r>
                    </a:p>
                  </a:txBody>
                  <a:tcPr marL="68580" marR="68580" marT="34290" marB="34290" anchor="ctr"/>
                </a:tc>
                <a:extLst>
                  <a:ext uri="{0D108BD9-81ED-4DB2-BD59-A6C34878D82A}">
                    <a16:rowId xmlns="" xmlns:a16="http://schemas.microsoft.com/office/drawing/2014/main" val="1936528007"/>
                  </a:ext>
                </a:extLst>
              </a:tr>
              <a:tr h="205740">
                <a:tc>
                  <a:txBody>
                    <a:bodyPr/>
                    <a:lstStyle/>
                    <a:p>
                      <a:pPr algn="ctr"/>
                      <a:endParaRPr lang="en-US" sz="1200" i="1" dirty="0">
                        <a:solidFill>
                          <a:schemeClr val="bg1">
                            <a:lumMod val="75000"/>
                          </a:schemeClr>
                        </a:solidFill>
                      </a:endParaRPr>
                    </a:p>
                  </a:txBody>
                  <a:tcPr marL="68580" marR="68580" marT="34290" marB="34290" anchor="ctr"/>
                </a:tc>
                <a:tc>
                  <a:txBody>
                    <a:bodyPr/>
                    <a:lstStyle/>
                    <a:p>
                      <a:pPr algn="l"/>
                      <a:r>
                        <a:rPr lang="en-US" sz="1200" b="1" dirty="0">
                          <a:solidFill>
                            <a:schemeClr val="bg1">
                              <a:lumMod val="75000"/>
                            </a:schemeClr>
                          </a:solidFill>
                        </a:rPr>
                        <a:t>Argument Flow Features (AF)</a:t>
                      </a:r>
                    </a:p>
                  </a:txBody>
                  <a:tcPr marL="68580" marR="68580" marT="34290" marB="34290" anchor="ctr"/>
                </a:tc>
                <a:extLst>
                  <a:ext uri="{0D108BD9-81ED-4DB2-BD59-A6C34878D82A}">
                    <a16:rowId xmlns="" xmlns:a16="http://schemas.microsoft.com/office/drawing/2014/main" val="1356128540"/>
                  </a:ext>
                </a:extLst>
              </a:tr>
              <a:tr h="617220">
                <a:tc>
                  <a:txBody>
                    <a:bodyPr/>
                    <a:lstStyle/>
                    <a:p>
                      <a:pPr algn="ctr"/>
                      <a:r>
                        <a:rPr lang="en-US" sz="1200" dirty="0">
                          <a:solidFill>
                            <a:schemeClr val="bg1">
                              <a:lumMod val="75000"/>
                            </a:schemeClr>
                          </a:solidFill>
                        </a:rPr>
                        <a:t>14</a:t>
                      </a:r>
                    </a:p>
                    <a:p>
                      <a:pPr algn="ctr"/>
                      <a:r>
                        <a:rPr lang="en-US" sz="1200" dirty="0">
                          <a:solidFill>
                            <a:schemeClr val="bg1">
                              <a:lumMod val="75000"/>
                            </a:schemeClr>
                          </a:solidFill>
                        </a:rPr>
                        <a:t>15</a:t>
                      </a:r>
                    </a:p>
                    <a:p>
                      <a:pPr algn="ctr"/>
                      <a:r>
                        <a:rPr lang="en-US" sz="1200" dirty="0">
                          <a:solidFill>
                            <a:schemeClr val="bg1">
                              <a:lumMod val="75000"/>
                            </a:schemeClr>
                          </a:solidFill>
                        </a:rPr>
                        <a:t>16</a:t>
                      </a:r>
                    </a:p>
                    <a:p>
                      <a:pPr algn="ctr"/>
                      <a:r>
                        <a:rPr lang="en-US" sz="1200" dirty="0">
                          <a:solidFill>
                            <a:schemeClr val="bg1">
                              <a:lumMod val="75000"/>
                            </a:schemeClr>
                          </a:solidFill>
                        </a:rPr>
                        <a:t>17 – 24</a:t>
                      </a:r>
                      <a:endParaRPr lang="en-US" sz="1200" i="1" dirty="0">
                        <a:solidFill>
                          <a:schemeClr val="bg1">
                            <a:lumMod val="75000"/>
                          </a:schemeClr>
                        </a:solidFill>
                      </a:endParaRPr>
                    </a:p>
                  </a:txBody>
                  <a:tcPr marL="68580" marR="68580" marT="34290" marB="34290" anchor="ctr"/>
                </a:tc>
                <a:tc>
                  <a:txBody>
                    <a:bodyPr/>
                    <a:lstStyle/>
                    <a:p>
                      <a:pPr algn="l"/>
                      <a:r>
                        <a:rPr lang="en-US" sz="1200" dirty="0">
                          <a:solidFill>
                            <a:schemeClr val="bg1">
                              <a:lumMod val="75000"/>
                            </a:schemeClr>
                          </a:solidFill>
                        </a:rPr>
                        <a:t>Number of paragraphs that contain Major Claims and Claims</a:t>
                      </a:r>
                    </a:p>
                    <a:p>
                      <a:pPr algn="l"/>
                      <a:r>
                        <a:rPr lang="en-US" sz="1200" dirty="0">
                          <a:solidFill>
                            <a:schemeClr val="bg1">
                              <a:lumMod val="75000"/>
                            </a:schemeClr>
                          </a:solidFill>
                        </a:rPr>
                        <a:t>Number of paragraphs that contain Major Claims and Premises</a:t>
                      </a:r>
                    </a:p>
                    <a:p>
                      <a:pPr algn="l"/>
                      <a:r>
                        <a:rPr lang="en-US" sz="1200" dirty="0">
                          <a:solidFill>
                            <a:schemeClr val="bg1">
                              <a:lumMod val="75000"/>
                            </a:schemeClr>
                          </a:solidFill>
                        </a:rPr>
                        <a:t>Number of paragraphs that contain Claims and Premises</a:t>
                      </a:r>
                    </a:p>
                    <a:p>
                      <a:pPr algn="l"/>
                      <a:r>
                        <a:rPr lang="en-US" sz="1200" dirty="0">
                          <a:solidFill>
                            <a:schemeClr val="bg1">
                              <a:lumMod val="75000"/>
                            </a:schemeClr>
                          </a:solidFill>
                        </a:rPr>
                        <a:t>Frequency of 8 typed bigrams of argument components</a:t>
                      </a:r>
                    </a:p>
                  </a:txBody>
                  <a:tcPr marL="68580" marR="68580" marT="34290" marB="34290" anchor="ctr"/>
                </a:tc>
                <a:extLst>
                  <a:ext uri="{0D108BD9-81ED-4DB2-BD59-A6C34878D82A}">
                    <a16:rowId xmlns="" xmlns:a16="http://schemas.microsoft.com/office/drawing/2014/main" val="1276308436"/>
                  </a:ext>
                </a:extLst>
              </a:tr>
              <a:tr h="205740">
                <a:tc>
                  <a:txBody>
                    <a:bodyPr/>
                    <a:lstStyle/>
                    <a:p>
                      <a:pPr algn="ctr"/>
                      <a:endParaRPr lang="en-US" sz="1200" i="1" dirty="0">
                        <a:solidFill>
                          <a:schemeClr val="bg1"/>
                        </a:solidFill>
                      </a:endParaRPr>
                    </a:p>
                  </a:txBody>
                  <a:tcPr marL="68580" marR="68580" marT="34290" marB="34290" anchor="ctr">
                    <a:solidFill>
                      <a:srgbClr val="C00000"/>
                    </a:solidFill>
                  </a:tcPr>
                </a:tc>
                <a:tc>
                  <a:txBody>
                    <a:bodyPr/>
                    <a:lstStyle/>
                    <a:p>
                      <a:pPr algn="l"/>
                      <a:r>
                        <a:rPr lang="en-US" sz="1200" b="1" dirty="0">
                          <a:solidFill>
                            <a:schemeClr val="bg1"/>
                          </a:solidFill>
                        </a:rPr>
                        <a:t>Argumentative Relation Features (RL)</a:t>
                      </a:r>
                    </a:p>
                  </a:txBody>
                  <a:tcPr marL="68580" marR="68580" marT="34290" marB="34290" anchor="ctr">
                    <a:solidFill>
                      <a:srgbClr val="C00000"/>
                    </a:solidFill>
                  </a:tcPr>
                </a:tc>
                <a:extLst>
                  <a:ext uri="{0D108BD9-81ED-4DB2-BD59-A6C34878D82A}">
                    <a16:rowId xmlns="" xmlns:a16="http://schemas.microsoft.com/office/drawing/2014/main" val="3373296046"/>
                  </a:ext>
                </a:extLst>
              </a:tr>
              <a:tr h="617220">
                <a:tc>
                  <a:txBody>
                    <a:bodyPr/>
                    <a:lstStyle/>
                    <a:p>
                      <a:pPr algn="ctr"/>
                      <a:r>
                        <a:rPr lang="en-US" sz="1200" dirty="0"/>
                        <a:t>25</a:t>
                      </a:r>
                    </a:p>
                    <a:p>
                      <a:pPr algn="ctr"/>
                      <a:r>
                        <a:rPr lang="en-US" sz="1200" dirty="0"/>
                        <a:t>26</a:t>
                      </a:r>
                    </a:p>
                    <a:p>
                      <a:pPr algn="ctr"/>
                      <a:r>
                        <a:rPr lang="en-US" sz="1200" dirty="0"/>
                        <a:t>27</a:t>
                      </a:r>
                    </a:p>
                    <a:p>
                      <a:pPr algn="ctr"/>
                      <a:r>
                        <a:rPr lang="en-US" sz="1200" dirty="0"/>
                        <a:t>28</a:t>
                      </a:r>
                      <a:endParaRPr lang="en-US" sz="1200" i="1" dirty="0"/>
                    </a:p>
                  </a:txBody>
                  <a:tcPr marL="68580" marR="68580" marT="34290" marB="34290" anchor="ctr"/>
                </a:tc>
                <a:tc>
                  <a:txBody>
                    <a:bodyPr/>
                    <a:lstStyle/>
                    <a:p>
                      <a:pPr algn="l"/>
                      <a:r>
                        <a:rPr lang="en-US" sz="1200" dirty="0"/>
                        <a:t>Number of supported Claims</a:t>
                      </a:r>
                    </a:p>
                    <a:p>
                      <a:pPr algn="l"/>
                      <a:r>
                        <a:rPr lang="en-US" sz="1200" dirty="0"/>
                        <a:t>Number of dangling Claims</a:t>
                      </a:r>
                    </a:p>
                    <a:p>
                      <a:pPr algn="l"/>
                      <a:r>
                        <a:rPr lang="en-US" sz="1200" dirty="0"/>
                        <a:t>Number of supporting Premises</a:t>
                      </a:r>
                    </a:p>
                    <a:p>
                      <a:pPr algn="l"/>
                      <a:r>
                        <a:rPr lang="en-US" sz="1200" dirty="0"/>
                        <a:t>Number of paragraphs that have support relations</a:t>
                      </a:r>
                    </a:p>
                  </a:txBody>
                  <a:tcPr marL="68580" marR="68580" marT="34290" marB="34290" anchor="ctr"/>
                </a:tc>
                <a:extLst>
                  <a:ext uri="{0D108BD9-81ED-4DB2-BD59-A6C34878D82A}">
                    <a16:rowId xmlns="" xmlns:a16="http://schemas.microsoft.com/office/drawing/2014/main" val="1749749346"/>
                  </a:ext>
                </a:extLst>
              </a:tr>
              <a:tr h="205740">
                <a:tc>
                  <a:txBody>
                    <a:bodyPr/>
                    <a:lstStyle/>
                    <a:p>
                      <a:pPr algn="ctr"/>
                      <a:endParaRPr lang="en-US" sz="1200" i="1" dirty="0">
                        <a:solidFill>
                          <a:schemeClr val="bg1">
                            <a:lumMod val="75000"/>
                          </a:schemeClr>
                        </a:solidFill>
                      </a:endParaRPr>
                    </a:p>
                  </a:txBody>
                  <a:tcPr marL="68580" marR="68580" marT="34290" marB="34290" anchor="ctr"/>
                </a:tc>
                <a:tc>
                  <a:txBody>
                    <a:bodyPr/>
                    <a:lstStyle/>
                    <a:p>
                      <a:pPr algn="l"/>
                      <a:r>
                        <a:rPr lang="en-US" sz="1200" b="1" dirty="0">
                          <a:solidFill>
                            <a:schemeClr val="bg1">
                              <a:lumMod val="75000"/>
                            </a:schemeClr>
                          </a:solidFill>
                        </a:rPr>
                        <a:t>Argumentation Structure Typology Features (TS)</a:t>
                      </a:r>
                    </a:p>
                  </a:txBody>
                  <a:tcPr marL="68580" marR="68580" marT="34290" marB="34290" anchor="ctr"/>
                </a:tc>
                <a:extLst>
                  <a:ext uri="{0D108BD9-81ED-4DB2-BD59-A6C34878D82A}">
                    <a16:rowId xmlns="" xmlns:a16="http://schemas.microsoft.com/office/drawing/2014/main" val="460984607"/>
                  </a:ext>
                </a:extLst>
              </a:tr>
              <a:tr h="754380">
                <a:tc>
                  <a:txBody>
                    <a:bodyPr/>
                    <a:lstStyle/>
                    <a:p>
                      <a:pPr algn="ctr"/>
                      <a:r>
                        <a:rPr lang="en-US" sz="1200" dirty="0">
                          <a:solidFill>
                            <a:schemeClr val="bg1">
                              <a:lumMod val="75000"/>
                            </a:schemeClr>
                          </a:solidFill>
                        </a:rPr>
                        <a:t>29</a:t>
                      </a:r>
                    </a:p>
                    <a:p>
                      <a:pPr algn="ctr"/>
                      <a:r>
                        <a:rPr lang="en-US" sz="1200" dirty="0">
                          <a:solidFill>
                            <a:schemeClr val="bg1">
                              <a:lumMod val="75000"/>
                            </a:schemeClr>
                          </a:solidFill>
                        </a:rPr>
                        <a:t>30</a:t>
                      </a:r>
                    </a:p>
                    <a:p>
                      <a:pPr algn="ctr"/>
                      <a:r>
                        <a:rPr lang="en-US" sz="1200" dirty="0">
                          <a:solidFill>
                            <a:schemeClr val="bg1">
                              <a:lumMod val="75000"/>
                            </a:schemeClr>
                          </a:solidFill>
                        </a:rPr>
                        <a:t>31</a:t>
                      </a:r>
                    </a:p>
                    <a:p>
                      <a:pPr algn="ctr"/>
                      <a:r>
                        <a:rPr lang="en-US" sz="1200" dirty="0">
                          <a:solidFill>
                            <a:schemeClr val="bg1">
                              <a:lumMod val="75000"/>
                            </a:schemeClr>
                          </a:solidFill>
                        </a:rPr>
                        <a:t>32</a:t>
                      </a:r>
                    </a:p>
                    <a:p>
                      <a:pPr algn="ctr"/>
                      <a:r>
                        <a:rPr lang="en-US" sz="1200" dirty="0">
                          <a:solidFill>
                            <a:schemeClr val="bg1">
                              <a:lumMod val="75000"/>
                            </a:schemeClr>
                          </a:solidFill>
                        </a:rPr>
                        <a:t>33</a:t>
                      </a:r>
                      <a:endParaRPr lang="en-US" sz="1200" i="1" dirty="0">
                        <a:solidFill>
                          <a:schemeClr val="bg1">
                            <a:lumMod val="75000"/>
                          </a:schemeClr>
                        </a:solidFill>
                      </a:endParaRPr>
                    </a:p>
                  </a:txBody>
                  <a:tcPr marL="68580" marR="68580" marT="34290" marB="34290" anchor="ctr"/>
                </a:tc>
                <a:tc>
                  <a:txBody>
                    <a:bodyPr/>
                    <a:lstStyle/>
                    <a:p>
                      <a:pPr algn="l"/>
                      <a:r>
                        <a:rPr lang="en-US" sz="1200" dirty="0">
                          <a:solidFill>
                            <a:schemeClr val="bg1">
                              <a:lumMod val="75000"/>
                            </a:schemeClr>
                          </a:solidFill>
                        </a:rPr>
                        <a:t>Number of Chain-structures</a:t>
                      </a:r>
                    </a:p>
                    <a:p>
                      <a:pPr algn="l"/>
                      <a:r>
                        <a:rPr lang="en-US" sz="1200" dirty="0">
                          <a:solidFill>
                            <a:schemeClr val="bg1">
                              <a:lumMod val="75000"/>
                            </a:schemeClr>
                          </a:solidFill>
                        </a:rPr>
                        <a:t>Number of Tree-structures</a:t>
                      </a:r>
                    </a:p>
                    <a:p>
                      <a:pPr algn="l"/>
                      <a:r>
                        <a:rPr lang="en-US" sz="1200" dirty="0">
                          <a:solidFill>
                            <a:schemeClr val="bg1">
                              <a:lumMod val="75000"/>
                            </a:schemeClr>
                          </a:solidFill>
                        </a:rPr>
                        <a:t>Number of Tree-structures with height = 1</a:t>
                      </a:r>
                    </a:p>
                    <a:p>
                      <a:pPr algn="l"/>
                      <a:r>
                        <a:rPr lang="en-US" sz="1200" dirty="0">
                          <a:solidFill>
                            <a:schemeClr val="bg1">
                              <a:lumMod val="75000"/>
                            </a:schemeClr>
                          </a:solidFill>
                        </a:rPr>
                        <a:t>Number of paragraphs that contain Chain-structures</a:t>
                      </a:r>
                    </a:p>
                    <a:p>
                      <a:pPr algn="l"/>
                      <a:r>
                        <a:rPr lang="en-US" sz="1200" dirty="0">
                          <a:solidFill>
                            <a:schemeClr val="bg1">
                              <a:lumMod val="75000"/>
                            </a:schemeClr>
                          </a:solidFill>
                        </a:rPr>
                        <a:t>Number of paragraphs that contain Tree-structures</a:t>
                      </a:r>
                    </a:p>
                  </a:txBody>
                  <a:tcPr marL="68580" marR="68580" marT="34290" marB="34290" anchor="ctr"/>
                </a:tc>
                <a:extLst>
                  <a:ext uri="{0D108BD9-81ED-4DB2-BD59-A6C34878D82A}">
                    <a16:rowId xmlns="" xmlns:a16="http://schemas.microsoft.com/office/drawing/2014/main" val="2418494858"/>
                  </a:ext>
                </a:extLst>
              </a:tr>
            </a:tbl>
          </a:graphicData>
        </a:graphic>
      </p:graphicFrame>
    </p:spTree>
    <p:extLst>
      <p:ext uri="{BB962C8B-B14F-4D97-AF65-F5344CB8AC3E}">
        <p14:creationId xmlns:p14="http://schemas.microsoft.com/office/powerpoint/2010/main" val="8403175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0" y="34926"/>
            <a:ext cx="9144000" cy="2512584"/>
          </a:xfrm>
        </p:spPr>
        <p:txBody>
          <a:bodyPr/>
          <a:lstStyle/>
          <a:p>
            <a:pPr marL="0" indent="0" algn="ctr">
              <a:buNone/>
            </a:pPr>
            <a:r>
              <a:rPr lang="en-US" dirty="0" smtClean="0"/>
              <a:t>Argumentation Feature Sets for Essay Scoring </a:t>
            </a:r>
            <a:endParaRPr lang="en-US" dirty="0"/>
          </a:p>
        </p:txBody>
      </p:sp>
      <p:sp>
        <p:nvSpPr>
          <p:cNvPr id="15" name="Text Placeholder 14"/>
          <p:cNvSpPr>
            <a:spLocks noGrp="1"/>
          </p:cNvSpPr>
          <p:nvPr>
            <p:ph type="body" sz="half" idx="2"/>
          </p:nvPr>
        </p:nvSpPr>
        <p:spPr>
          <a:xfrm>
            <a:off x="0" y="6388735"/>
            <a:ext cx="9144000" cy="332740"/>
          </a:xfrm>
        </p:spPr>
        <p:txBody>
          <a:bodyPr>
            <a:normAutofit/>
          </a:bodyPr>
          <a:lstStyle/>
          <a:p>
            <a:pPr marL="342900" lvl="1"/>
            <a:r>
              <a:rPr lang="en-US" dirty="0" smtClean="0"/>
              <a:t>Features are both new &amp; from prior studies [</a:t>
            </a:r>
            <a:r>
              <a:rPr lang="en-US" dirty="0" err="1" smtClean="0"/>
              <a:t>Beigman</a:t>
            </a:r>
            <a:r>
              <a:rPr lang="en-US" dirty="0" smtClean="0"/>
              <a:t> </a:t>
            </a:r>
            <a:r>
              <a:rPr lang="en-US" dirty="0" err="1" smtClean="0"/>
              <a:t>Klevanov</a:t>
            </a:r>
            <a:r>
              <a:rPr lang="en-US" dirty="0" smtClean="0"/>
              <a:t> et al. 2016, Ghosh et al, 2016, </a:t>
            </a:r>
            <a:r>
              <a:rPr lang="en-US" dirty="0" err="1" smtClean="0"/>
              <a:t>Persing</a:t>
            </a:r>
            <a:r>
              <a:rPr lang="en-US" dirty="0" smtClean="0"/>
              <a:t> &amp; Ng 2015, </a:t>
            </a:r>
            <a:r>
              <a:rPr lang="en-US" dirty="0" err="1" smtClean="0"/>
              <a:t>Wachsmuth</a:t>
            </a:r>
            <a:r>
              <a:rPr lang="en-US" dirty="0" smtClean="0"/>
              <a:t> et al. 2016]</a:t>
            </a:r>
            <a:endParaRPr lang="en-US" dirty="0"/>
          </a:p>
          <a:p>
            <a:endParaRPr lang="en-US" sz="1200" dirty="0"/>
          </a:p>
          <a:p>
            <a:pPr marL="214313" indent="-214313">
              <a:buFont typeface="Arial" panose="020B0604020202020204" pitchFamily="34" charset="0"/>
              <a:buChar char="•"/>
            </a:pPr>
            <a:endParaRPr lang="en-US" sz="12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04025514"/>
              </p:ext>
            </p:extLst>
          </p:nvPr>
        </p:nvGraphicFramePr>
        <p:xfrm>
          <a:off x="438150" y="641509"/>
          <a:ext cx="8003495" cy="5623560"/>
        </p:xfrm>
        <a:graphic>
          <a:graphicData uri="http://schemas.openxmlformats.org/drawingml/2006/table">
            <a:tbl>
              <a:tblPr firstRow="1" bandRow="1">
                <a:tableStyleId>{9DCAF9ED-07DC-4A11-8D7F-57B35C25682E}</a:tableStyleId>
              </a:tblPr>
              <a:tblGrid>
                <a:gridCol w="1201911">
                  <a:extLst>
                    <a:ext uri="{9D8B030D-6E8A-4147-A177-3AD203B41FA5}">
                      <a16:colId xmlns="" xmlns:a16="http://schemas.microsoft.com/office/drawing/2014/main" val="1871833535"/>
                    </a:ext>
                  </a:extLst>
                </a:gridCol>
                <a:gridCol w="6801584">
                  <a:extLst>
                    <a:ext uri="{9D8B030D-6E8A-4147-A177-3AD203B41FA5}">
                      <a16:colId xmlns="" xmlns:a16="http://schemas.microsoft.com/office/drawing/2014/main" val="1082825539"/>
                    </a:ext>
                  </a:extLst>
                </a:gridCol>
              </a:tblGrid>
              <a:tr h="202171">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t>Argument Component Features (AC)</a:t>
                      </a:r>
                    </a:p>
                  </a:txBody>
                  <a:tcPr marL="68580" marR="68580" marT="34290" marB="34290" anchor="ctr">
                    <a:solidFill>
                      <a:srgbClr val="C00000"/>
                    </a:solidFill>
                  </a:tcPr>
                </a:tc>
                <a:extLst>
                  <a:ext uri="{0D108BD9-81ED-4DB2-BD59-A6C34878D82A}">
                    <a16:rowId xmlns="" xmlns:a16="http://schemas.microsoft.com/office/drawing/2014/main" val="604537275"/>
                  </a:ext>
                </a:extLst>
              </a:tr>
              <a:tr h="754380">
                <a:tc>
                  <a:txBody>
                    <a:bodyPr/>
                    <a:lstStyle/>
                    <a:p>
                      <a:pPr algn="ctr"/>
                      <a:r>
                        <a:rPr lang="en-US" sz="1200" dirty="0"/>
                        <a:t>1, 2</a:t>
                      </a:r>
                    </a:p>
                    <a:p>
                      <a:pPr algn="ctr"/>
                      <a:r>
                        <a:rPr lang="en-US" sz="1200" dirty="0"/>
                        <a:t>3, 4</a:t>
                      </a:r>
                    </a:p>
                    <a:p>
                      <a:pPr algn="ctr"/>
                      <a:r>
                        <a:rPr lang="en-US" sz="1200" dirty="0"/>
                        <a:t>5</a:t>
                      </a:r>
                    </a:p>
                    <a:p>
                      <a:pPr algn="ctr"/>
                      <a:r>
                        <a:rPr lang="en-US" sz="1200" dirty="0"/>
                        <a:t>6</a:t>
                      </a:r>
                    </a:p>
                    <a:p>
                      <a:pPr algn="ctr"/>
                      <a:r>
                        <a:rPr lang="en-US" sz="1200" dirty="0"/>
                        <a:t>7</a:t>
                      </a:r>
                      <a:endParaRPr lang="en-US" sz="1200" i="1" dirty="0"/>
                    </a:p>
                  </a:txBody>
                  <a:tcPr marL="68580" marR="68580" marT="34290" marB="34290" anchor="ctr"/>
                </a:tc>
                <a:tc>
                  <a:txBody>
                    <a:bodyPr/>
                    <a:lstStyle/>
                    <a:p>
                      <a:pPr algn="l"/>
                      <a:r>
                        <a:rPr lang="en-US" sz="1200" dirty="0"/>
                        <a:t>Number and fraction of argument components over total number of sentences in essay</a:t>
                      </a:r>
                    </a:p>
                    <a:p>
                      <a:pPr algn="l"/>
                      <a:r>
                        <a:rPr lang="en-US" sz="1200" dirty="0"/>
                        <a:t>Number and fraction of argumentative sentences</a:t>
                      </a:r>
                    </a:p>
                    <a:p>
                      <a:pPr algn="l"/>
                      <a:r>
                        <a:rPr lang="en-US" sz="1200" dirty="0"/>
                        <a:t>Total number of words in argument components</a:t>
                      </a:r>
                    </a:p>
                    <a:p>
                      <a:pPr algn="l"/>
                      <a:r>
                        <a:rPr lang="en-US" sz="1200" dirty="0"/>
                        <a:t>Number of paragraphs containing argument components</a:t>
                      </a:r>
                    </a:p>
                    <a:p>
                      <a:pPr algn="l"/>
                      <a:r>
                        <a:rPr lang="en-US" sz="1200" dirty="0"/>
                        <a:t>Whether the essay has paragraph without any argument component</a:t>
                      </a:r>
                    </a:p>
                  </a:txBody>
                  <a:tcPr marL="68580" marR="68580" marT="0" marB="0" anchor="ctr"/>
                </a:tc>
                <a:extLst>
                  <a:ext uri="{0D108BD9-81ED-4DB2-BD59-A6C34878D82A}">
                    <a16:rowId xmlns="" xmlns:a16="http://schemas.microsoft.com/office/drawing/2014/main" val="253516872"/>
                  </a:ext>
                </a:extLst>
              </a:tr>
              <a:tr h="205740">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solidFill>
                            <a:schemeClr val="bg1"/>
                          </a:solidFill>
                        </a:rPr>
                        <a:t>Argument Component Label Features (CL)</a:t>
                      </a:r>
                    </a:p>
                  </a:txBody>
                  <a:tcPr marL="68580" marR="68580" marT="34290" marB="34290" anchor="ctr">
                    <a:solidFill>
                      <a:srgbClr val="C00000"/>
                    </a:solidFill>
                  </a:tcPr>
                </a:tc>
                <a:extLst>
                  <a:ext uri="{0D108BD9-81ED-4DB2-BD59-A6C34878D82A}">
                    <a16:rowId xmlns="" xmlns:a16="http://schemas.microsoft.com/office/drawing/2014/main" val="2282738282"/>
                  </a:ext>
                </a:extLst>
              </a:tr>
              <a:tr h="617220">
                <a:tc>
                  <a:txBody>
                    <a:bodyPr/>
                    <a:lstStyle/>
                    <a:p>
                      <a:pPr algn="ctr"/>
                      <a:r>
                        <a:rPr lang="en-US" sz="1200" dirty="0"/>
                        <a:t>8</a:t>
                      </a:r>
                    </a:p>
                    <a:p>
                      <a:pPr algn="ctr"/>
                      <a:r>
                        <a:rPr lang="en-US" sz="1200" dirty="0"/>
                        <a:t>9, 10</a:t>
                      </a:r>
                    </a:p>
                    <a:p>
                      <a:pPr algn="ctr"/>
                      <a:r>
                        <a:rPr lang="en-US" sz="1200" dirty="0"/>
                        <a:t>11, 12</a:t>
                      </a:r>
                    </a:p>
                    <a:p>
                      <a:pPr algn="ctr"/>
                      <a:r>
                        <a:rPr lang="en-US" sz="1200" dirty="0"/>
                        <a:t>13</a:t>
                      </a:r>
                      <a:endParaRPr lang="en-US" sz="1200" i="1" dirty="0"/>
                    </a:p>
                  </a:txBody>
                  <a:tcPr marL="68580" marR="68580" marT="34290" marB="34290" anchor="ctr"/>
                </a:tc>
                <a:tc>
                  <a:txBody>
                    <a:bodyPr/>
                    <a:lstStyle/>
                    <a:p>
                      <a:pPr algn="l"/>
                      <a:r>
                        <a:rPr lang="en-US" sz="1200" dirty="0"/>
                        <a:t>Number of Major Claims</a:t>
                      </a:r>
                    </a:p>
                    <a:p>
                      <a:pPr algn="l"/>
                      <a:r>
                        <a:rPr lang="en-US" sz="1200" dirty="0"/>
                        <a:t>Number and fraction of Claims over total number of sentences</a:t>
                      </a:r>
                    </a:p>
                    <a:p>
                      <a:pPr algn="l"/>
                      <a:r>
                        <a:rPr lang="en-US" sz="1200" dirty="0"/>
                        <a:t>Number and fraction of Premises</a:t>
                      </a:r>
                    </a:p>
                    <a:p>
                      <a:pPr algn="l"/>
                      <a:r>
                        <a:rPr lang="en-US" sz="1200" dirty="0"/>
                        <a:t>Average number of Premises per Claim</a:t>
                      </a:r>
                    </a:p>
                  </a:txBody>
                  <a:tcPr marL="68580" marR="68580" marT="34290" marB="34290" anchor="ctr"/>
                </a:tc>
                <a:extLst>
                  <a:ext uri="{0D108BD9-81ED-4DB2-BD59-A6C34878D82A}">
                    <a16:rowId xmlns="" xmlns:a16="http://schemas.microsoft.com/office/drawing/2014/main" val="1936528007"/>
                  </a:ext>
                </a:extLst>
              </a:tr>
              <a:tr h="205740">
                <a:tc>
                  <a:txBody>
                    <a:bodyPr/>
                    <a:lstStyle/>
                    <a:p>
                      <a:pPr algn="ctr"/>
                      <a:endParaRPr lang="en-US" sz="1200" i="1" dirty="0">
                        <a:solidFill>
                          <a:schemeClr val="tx1"/>
                        </a:solidFill>
                      </a:endParaRPr>
                    </a:p>
                  </a:txBody>
                  <a:tcPr marL="68580" marR="68580" marT="34290" marB="34290" anchor="ctr">
                    <a:solidFill>
                      <a:srgbClr val="00B050"/>
                    </a:solidFill>
                  </a:tcPr>
                </a:tc>
                <a:tc>
                  <a:txBody>
                    <a:bodyPr/>
                    <a:lstStyle/>
                    <a:p>
                      <a:pPr algn="l"/>
                      <a:r>
                        <a:rPr lang="en-US" sz="1200" b="1" dirty="0">
                          <a:solidFill>
                            <a:schemeClr val="tx1"/>
                          </a:solidFill>
                        </a:rPr>
                        <a:t>Argument Flow Features (AF)</a:t>
                      </a:r>
                    </a:p>
                  </a:txBody>
                  <a:tcPr marL="68580" marR="68580" marT="34290" marB="34290" anchor="ctr">
                    <a:solidFill>
                      <a:srgbClr val="00B050"/>
                    </a:solidFill>
                  </a:tcPr>
                </a:tc>
                <a:extLst>
                  <a:ext uri="{0D108BD9-81ED-4DB2-BD59-A6C34878D82A}">
                    <a16:rowId xmlns="" xmlns:a16="http://schemas.microsoft.com/office/drawing/2014/main" val="1356128540"/>
                  </a:ext>
                </a:extLst>
              </a:tr>
              <a:tr h="617220">
                <a:tc>
                  <a:txBody>
                    <a:bodyPr/>
                    <a:lstStyle/>
                    <a:p>
                      <a:pPr algn="ctr"/>
                      <a:r>
                        <a:rPr lang="en-US" sz="1200" dirty="0">
                          <a:solidFill>
                            <a:schemeClr val="tx1"/>
                          </a:solidFill>
                        </a:rPr>
                        <a:t>14</a:t>
                      </a:r>
                    </a:p>
                    <a:p>
                      <a:pPr algn="ctr"/>
                      <a:r>
                        <a:rPr lang="en-US" sz="1200" dirty="0">
                          <a:solidFill>
                            <a:schemeClr val="tx1"/>
                          </a:solidFill>
                        </a:rPr>
                        <a:t>15</a:t>
                      </a:r>
                    </a:p>
                    <a:p>
                      <a:pPr algn="ctr"/>
                      <a:r>
                        <a:rPr lang="en-US" sz="1200" dirty="0">
                          <a:solidFill>
                            <a:schemeClr val="tx1"/>
                          </a:solidFill>
                        </a:rPr>
                        <a:t>16</a:t>
                      </a:r>
                    </a:p>
                    <a:p>
                      <a:pPr algn="ctr"/>
                      <a:r>
                        <a:rPr lang="en-US" sz="1200" dirty="0">
                          <a:solidFill>
                            <a:schemeClr val="tx1"/>
                          </a:solidFill>
                        </a:rPr>
                        <a:t>17 – 24</a:t>
                      </a:r>
                      <a:endParaRPr lang="en-US" sz="1200" i="1" dirty="0">
                        <a:solidFill>
                          <a:schemeClr val="tx1"/>
                        </a:solidFill>
                      </a:endParaRPr>
                    </a:p>
                  </a:txBody>
                  <a:tcPr marL="68580" marR="68580" marT="34290" marB="34290" anchor="ctr"/>
                </a:tc>
                <a:tc>
                  <a:txBody>
                    <a:bodyPr/>
                    <a:lstStyle/>
                    <a:p>
                      <a:pPr algn="l"/>
                      <a:r>
                        <a:rPr lang="en-US" sz="1200" dirty="0">
                          <a:solidFill>
                            <a:schemeClr val="tx1"/>
                          </a:solidFill>
                        </a:rPr>
                        <a:t>Number of paragraphs that contain Major Claims and Claims</a:t>
                      </a:r>
                    </a:p>
                    <a:p>
                      <a:pPr algn="l"/>
                      <a:r>
                        <a:rPr lang="en-US" sz="1200" dirty="0">
                          <a:solidFill>
                            <a:schemeClr val="tx1"/>
                          </a:solidFill>
                        </a:rPr>
                        <a:t>Number of paragraphs that contain Major Claims and Premises</a:t>
                      </a:r>
                    </a:p>
                    <a:p>
                      <a:pPr algn="l"/>
                      <a:r>
                        <a:rPr lang="en-US" sz="1200" dirty="0">
                          <a:solidFill>
                            <a:schemeClr val="tx1"/>
                          </a:solidFill>
                        </a:rPr>
                        <a:t>Number of paragraphs that contain Claims and Premises</a:t>
                      </a:r>
                    </a:p>
                    <a:p>
                      <a:pPr algn="l"/>
                      <a:r>
                        <a:rPr lang="en-US" sz="1200" dirty="0">
                          <a:solidFill>
                            <a:schemeClr val="tx1"/>
                          </a:solidFill>
                        </a:rPr>
                        <a:t>Frequency of 8 typed bigrams of argument components</a:t>
                      </a:r>
                    </a:p>
                  </a:txBody>
                  <a:tcPr marL="68580" marR="68580" marT="34290" marB="34290" anchor="ctr"/>
                </a:tc>
                <a:extLst>
                  <a:ext uri="{0D108BD9-81ED-4DB2-BD59-A6C34878D82A}">
                    <a16:rowId xmlns="" xmlns:a16="http://schemas.microsoft.com/office/drawing/2014/main" val="1276308436"/>
                  </a:ext>
                </a:extLst>
              </a:tr>
              <a:tr h="205740">
                <a:tc>
                  <a:txBody>
                    <a:bodyPr/>
                    <a:lstStyle/>
                    <a:p>
                      <a:pPr algn="ctr"/>
                      <a:endParaRPr lang="en-US" sz="1200" i="1" dirty="0">
                        <a:solidFill>
                          <a:schemeClr val="bg1"/>
                        </a:solidFill>
                      </a:endParaRPr>
                    </a:p>
                  </a:txBody>
                  <a:tcPr marL="68580" marR="68580" marT="34290" marB="34290" anchor="ctr">
                    <a:solidFill>
                      <a:srgbClr val="C00000"/>
                    </a:solidFill>
                  </a:tcPr>
                </a:tc>
                <a:tc>
                  <a:txBody>
                    <a:bodyPr/>
                    <a:lstStyle/>
                    <a:p>
                      <a:pPr algn="l"/>
                      <a:r>
                        <a:rPr lang="en-US" sz="1200" b="1" dirty="0">
                          <a:solidFill>
                            <a:schemeClr val="bg1"/>
                          </a:solidFill>
                        </a:rPr>
                        <a:t>Argumentative Relation Features (RL)</a:t>
                      </a:r>
                    </a:p>
                  </a:txBody>
                  <a:tcPr marL="68580" marR="68580" marT="34290" marB="34290" anchor="ctr">
                    <a:solidFill>
                      <a:srgbClr val="C00000"/>
                    </a:solidFill>
                  </a:tcPr>
                </a:tc>
                <a:extLst>
                  <a:ext uri="{0D108BD9-81ED-4DB2-BD59-A6C34878D82A}">
                    <a16:rowId xmlns="" xmlns:a16="http://schemas.microsoft.com/office/drawing/2014/main" val="3373296046"/>
                  </a:ext>
                </a:extLst>
              </a:tr>
              <a:tr h="617220">
                <a:tc>
                  <a:txBody>
                    <a:bodyPr/>
                    <a:lstStyle/>
                    <a:p>
                      <a:pPr algn="ctr"/>
                      <a:r>
                        <a:rPr lang="en-US" sz="1200" dirty="0"/>
                        <a:t>25</a:t>
                      </a:r>
                    </a:p>
                    <a:p>
                      <a:pPr algn="ctr"/>
                      <a:r>
                        <a:rPr lang="en-US" sz="1200" dirty="0"/>
                        <a:t>26</a:t>
                      </a:r>
                    </a:p>
                    <a:p>
                      <a:pPr algn="ctr"/>
                      <a:r>
                        <a:rPr lang="en-US" sz="1200" dirty="0"/>
                        <a:t>27</a:t>
                      </a:r>
                    </a:p>
                    <a:p>
                      <a:pPr algn="ctr"/>
                      <a:r>
                        <a:rPr lang="en-US" sz="1200" dirty="0"/>
                        <a:t>28</a:t>
                      </a:r>
                      <a:endParaRPr lang="en-US" sz="1200" i="1" dirty="0"/>
                    </a:p>
                  </a:txBody>
                  <a:tcPr marL="68580" marR="68580" marT="34290" marB="34290" anchor="ctr"/>
                </a:tc>
                <a:tc>
                  <a:txBody>
                    <a:bodyPr/>
                    <a:lstStyle/>
                    <a:p>
                      <a:pPr algn="l"/>
                      <a:r>
                        <a:rPr lang="en-US" sz="1200" dirty="0"/>
                        <a:t>Number of supported Claims</a:t>
                      </a:r>
                    </a:p>
                    <a:p>
                      <a:pPr algn="l"/>
                      <a:r>
                        <a:rPr lang="en-US" sz="1200" dirty="0"/>
                        <a:t>Number of dangling Claims</a:t>
                      </a:r>
                    </a:p>
                    <a:p>
                      <a:pPr algn="l"/>
                      <a:r>
                        <a:rPr lang="en-US" sz="1200" dirty="0"/>
                        <a:t>Number of supporting Premises</a:t>
                      </a:r>
                    </a:p>
                    <a:p>
                      <a:pPr algn="l"/>
                      <a:r>
                        <a:rPr lang="en-US" sz="1200" dirty="0"/>
                        <a:t>Number of paragraphs that have support relations</a:t>
                      </a:r>
                    </a:p>
                  </a:txBody>
                  <a:tcPr marL="68580" marR="68580" marT="34290" marB="34290" anchor="ctr"/>
                </a:tc>
                <a:extLst>
                  <a:ext uri="{0D108BD9-81ED-4DB2-BD59-A6C34878D82A}">
                    <a16:rowId xmlns="" xmlns:a16="http://schemas.microsoft.com/office/drawing/2014/main" val="1749749346"/>
                  </a:ext>
                </a:extLst>
              </a:tr>
              <a:tr h="205740">
                <a:tc>
                  <a:txBody>
                    <a:bodyPr/>
                    <a:lstStyle/>
                    <a:p>
                      <a:pPr algn="ctr"/>
                      <a:endParaRPr lang="en-US" sz="1200" i="1" dirty="0">
                        <a:solidFill>
                          <a:schemeClr val="tx1"/>
                        </a:solidFill>
                      </a:endParaRPr>
                    </a:p>
                  </a:txBody>
                  <a:tcPr marL="68580" marR="68580" marT="34290" marB="34290" anchor="ctr">
                    <a:solidFill>
                      <a:srgbClr val="00B050"/>
                    </a:solidFill>
                  </a:tcPr>
                </a:tc>
                <a:tc>
                  <a:txBody>
                    <a:bodyPr/>
                    <a:lstStyle/>
                    <a:p>
                      <a:pPr algn="l"/>
                      <a:r>
                        <a:rPr lang="en-US" sz="1200" b="1" dirty="0">
                          <a:solidFill>
                            <a:schemeClr val="tx1"/>
                          </a:solidFill>
                        </a:rPr>
                        <a:t>Argumentation Structure Typology Features (TS)</a:t>
                      </a:r>
                    </a:p>
                  </a:txBody>
                  <a:tcPr marL="68580" marR="68580" marT="34290" marB="34290" anchor="ctr">
                    <a:solidFill>
                      <a:srgbClr val="00B050"/>
                    </a:solidFill>
                  </a:tcPr>
                </a:tc>
                <a:extLst>
                  <a:ext uri="{0D108BD9-81ED-4DB2-BD59-A6C34878D82A}">
                    <a16:rowId xmlns="" xmlns:a16="http://schemas.microsoft.com/office/drawing/2014/main" val="460984607"/>
                  </a:ext>
                </a:extLst>
              </a:tr>
              <a:tr h="754380">
                <a:tc>
                  <a:txBody>
                    <a:bodyPr/>
                    <a:lstStyle/>
                    <a:p>
                      <a:pPr algn="ctr"/>
                      <a:r>
                        <a:rPr lang="en-US" sz="1200" dirty="0">
                          <a:solidFill>
                            <a:schemeClr val="tx1"/>
                          </a:solidFill>
                        </a:rPr>
                        <a:t>29</a:t>
                      </a:r>
                    </a:p>
                    <a:p>
                      <a:pPr algn="ctr"/>
                      <a:r>
                        <a:rPr lang="en-US" sz="1200" dirty="0">
                          <a:solidFill>
                            <a:schemeClr val="tx1"/>
                          </a:solidFill>
                        </a:rPr>
                        <a:t>30</a:t>
                      </a:r>
                    </a:p>
                    <a:p>
                      <a:pPr algn="ctr"/>
                      <a:r>
                        <a:rPr lang="en-US" sz="1200" dirty="0">
                          <a:solidFill>
                            <a:schemeClr val="tx1"/>
                          </a:solidFill>
                        </a:rPr>
                        <a:t>31</a:t>
                      </a:r>
                    </a:p>
                    <a:p>
                      <a:pPr algn="ctr"/>
                      <a:r>
                        <a:rPr lang="en-US" sz="1200" dirty="0">
                          <a:solidFill>
                            <a:schemeClr val="tx1"/>
                          </a:solidFill>
                        </a:rPr>
                        <a:t>32</a:t>
                      </a:r>
                    </a:p>
                    <a:p>
                      <a:pPr algn="ctr"/>
                      <a:r>
                        <a:rPr lang="en-US" sz="1200" dirty="0">
                          <a:solidFill>
                            <a:schemeClr val="tx1"/>
                          </a:solidFill>
                        </a:rPr>
                        <a:t>33</a:t>
                      </a:r>
                      <a:endParaRPr lang="en-US" sz="1200" i="1" dirty="0">
                        <a:solidFill>
                          <a:schemeClr val="tx1"/>
                        </a:solidFill>
                      </a:endParaRPr>
                    </a:p>
                  </a:txBody>
                  <a:tcPr marL="68580" marR="68580" marT="34290" marB="34290" anchor="ctr"/>
                </a:tc>
                <a:tc>
                  <a:txBody>
                    <a:bodyPr/>
                    <a:lstStyle/>
                    <a:p>
                      <a:pPr algn="l"/>
                      <a:r>
                        <a:rPr lang="en-US" sz="1200" dirty="0">
                          <a:solidFill>
                            <a:schemeClr val="tx1"/>
                          </a:solidFill>
                        </a:rPr>
                        <a:t>Number of Chain-structures</a:t>
                      </a:r>
                    </a:p>
                    <a:p>
                      <a:pPr algn="l"/>
                      <a:r>
                        <a:rPr lang="en-US" sz="1200" dirty="0">
                          <a:solidFill>
                            <a:schemeClr val="tx1"/>
                          </a:solidFill>
                        </a:rPr>
                        <a:t>Number of Tree-structures</a:t>
                      </a:r>
                    </a:p>
                    <a:p>
                      <a:pPr algn="l"/>
                      <a:r>
                        <a:rPr lang="en-US" sz="1200" dirty="0">
                          <a:solidFill>
                            <a:schemeClr val="tx1"/>
                          </a:solidFill>
                        </a:rPr>
                        <a:t>Number of Tree-structures with height = 1</a:t>
                      </a:r>
                    </a:p>
                    <a:p>
                      <a:pPr algn="l"/>
                      <a:r>
                        <a:rPr lang="en-US" sz="1200" dirty="0">
                          <a:solidFill>
                            <a:schemeClr val="tx1"/>
                          </a:solidFill>
                        </a:rPr>
                        <a:t>Number of paragraphs that contain Chain-structures</a:t>
                      </a:r>
                    </a:p>
                    <a:p>
                      <a:pPr algn="l"/>
                      <a:r>
                        <a:rPr lang="en-US" sz="1200" dirty="0">
                          <a:solidFill>
                            <a:schemeClr val="tx1"/>
                          </a:solidFill>
                        </a:rPr>
                        <a:t>Number of paragraphs that contain Tree-structures</a:t>
                      </a:r>
                    </a:p>
                  </a:txBody>
                  <a:tcPr marL="68580" marR="68580" marT="34290" marB="34290" anchor="ctr"/>
                </a:tc>
                <a:extLst>
                  <a:ext uri="{0D108BD9-81ED-4DB2-BD59-A6C34878D82A}">
                    <a16:rowId xmlns="" xmlns:a16="http://schemas.microsoft.com/office/drawing/2014/main" val="2418494858"/>
                  </a:ext>
                </a:extLst>
              </a:tr>
            </a:tbl>
          </a:graphicData>
        </a:graphic>
      </p:graphicFrame>
    </p:spTree>
    <p:extLst>
      <p:ext uri="{BB962C8B-B14F-4D97-AF65-F5344CB8AC3E}">
        <p14:creationId xmlns:p14="http://schemas.microsoft.com/office/powerpoint/2010/main" val="8169885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87145"/>
            <a:ext cx="8229600" cy="1143000"/>
          </a:xfrm>
        </p:spPr>
        <p:txBody>
          <a:bodyPr>
            <a:normAutofit fontScale="90000"/>
          </a:bodyPr>
          <a:lstStyle/>
          <a:p>
            <a:r>
              <a:rPr lang="en-US" dirty="0"/>
              <a:t>Argument </a:t>
            </a:r>
            <a:r>
              <a:rPr lang="en-US" dirty="0" smtClean="0"/>
              <a:t>Flow </a:t>
            </a:r>
            <a:r>
              <a:rPr lang="en-US" sz="3600" dirty="0" smtClean="0"/>
              <a:t>[</a:t>
            </a:r>
            <a:r>
              <a:rPr lang="en-US" sz="3600" dirty="0" err="1" smtClean="0"/>
              <a:t>Wachsmuth</a:t>
            </a:r>
            <a:r>
              <a:rPr lang="en-US" sz="3600" dirty="0" smtClean="0"/>
              <a:t> et al., 2016]</a:t>
            </a:r>
            <a:endParaRPr lang="en-US" sz="3600" dirty="0"/>
          </a:p>
        </p:txBody>
      </p:sp>
      <p:sp>
        <p:nvSpPr>
          <p:cNvPr id="3" name="Content Placeholder 2"/>
          <p:cNvSpPr>
            <a:spLocks noGrp="1"/>
          </p:cNvSpPr>
          <p:nvPr>
            <p:ph idx="1"/>
          </p:nvPr>
        </p:nvSpPr>
        <p:spPr>
          <a:xfrm>
            <a:off x="180210" y="1417639"/>
            <a:ext cx="5430015" cy="3744911"/>
          </a:xfrm>
        </p:spPr>
        <p:txBody>
          <a:bodyPr>
            <a:normAutofit/>
          </a:bodyPr>
          <a:lstStyle/>
          <a:p>
            <a:r>
              <a:rPr lang="en-US" dirty="0" err="1" smtClean="0"/>
              <a:t>Ngrams</a:t>
            </a:r>
            <a:r>
              <a:rPr lang="en-US" dirty="0" smtClean="0"/>
              <a:t> </a:t>
            </a:r>
            <a:r>
              <a:rPr lang="en-US" dirty="0"/>
              <a:t>of typed </a:t>
            </a:r>
            <a:r>
              <a:rPr lang="en-US" dirty="0" smtClean="0"/>
              <a:t>argument components</a:t>
            </a:r>
            <a:endParaRPr lang="en-US" dirty="0"/>
          </a:p>
          <a:p>
            <a:pPr lvl="1"/>
            <a:r>
              <a:rPr lang="en-US" dirty="0"/>
              <a:t>Ex: Claim – Premise – Premise</a:t>
            </a:r>
          </a:p>
          <a:p>
            <a:endParaRPr lang="en-US"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65</a:t>
            </a:fld>
            <a:endParaRPr lang="en-US"/>
          </a:p>
        </p:txBody>
      </p:sp>
      <p:sp>
        <p:nvSpPr>
          <p:cNvPr id="5" name="TextBox 4"/>
          <p:cNvSpPr txBox="1"/>
          <p:nvPr/>
        </p:nvSpPr>
        <p:spPr>
          <a:xfrm>
            <a:off x="5749943" y="1417638"/>
            <a:ext cx="3213847" cy="3635291"/>
          </a:xfrm>
          <a:prstGeom prst="rect">
            <a:avLst/>
          </a:prstGeom>
          <a:noFill/>
          <a:ln>
            <a:solidFill>
              <a:schemeClr val="tx1"/>
            </a:solidFill>
          </a:ln>
        </p:spPr>
        <p:txBody>
          <a:bodyPr wrap="square" lIns="34290" rIns="34290" rtlCol="0" anchor="ctr" anchorCtr="0">
            <a:spAutoFit/>
          </a:bodyPr>
          <a:lstStyle/>
          <a:p>
            <a:pPr>
              <a:lnSpc>
                <a:spcPct val="110000"/>
              </a:lnSpc>
              <a:spcAft>
                <a:spcPts val="450"/>
              </a:spcAft>
            </a:pPr>
            <a:r>
              <a:rPr lang="en-US" sz="1400" dirty="0">
                <a:latin typeface="Calibri" panose="020F0502020204030204" pitchFamily="34" charset="0"/>
                <a:ea typeface="Calibri" panose="020F0502020204030204" pitchFamily="34" charset="0"/>
                <a:cs typeface="Times New Roman" panose="02020603050405020304" pitchFamily="18" charset="0"/>
              </a:rPr>
              <a:t>My view is that the </a:t>
            </a:r>
            <a:r>
              <a:rPr lang="en-US" sz="14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government should give priorities to invest more money on the basic social welfares such as education and housing instead of subsidizing arts relative </a:t>
            </a:r>
            <a:r>
              <a:rPr lang="en-US" sz="1400" i="1" dirty="0" err="1" smtClean="0">
                <a:highlight>
                  <a:srgbClr val="00FF00"/>
                </a:highlight>
                <a:latin typeface="Calibri" panose="020F0502020204030204" pitchFamily="34" charset="0"/>
                <a:ea typeface="Calibri" panose="020F0502020204030204" pitchFamily="34" charset="0"/>
                <a:cs typeface="Times New Roman" panose="02020603050405020304" pitchFamily="18" charset="0"/>
              </a:rPr>
              <a:t>programs</a:t>
            </a:r>
            <a:r>
              <a:rPr lang="en-US" sz="1400" b="1" baseline="-25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MajorClaim</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a:t>
            </a:r>
            <a:r>
              <a:rPr lang="en-US" sz="1400" dirty="0" err="1"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Art</a:t>
            </a:r>
            <a:r>
              <a:rPr lang="en-US" sz="14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is not the key determination of quality of life, but education </a:t>
            </a:r>
            <a:r>
              <a:rPr lang="en-US" sz="14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is</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highlight>
                  <a:srgbClr val="D3D3D3"/>
                </a:highlight>
                <a:latin typeface="Calibri" panose="020F0502020204030204" pitchFamily="34" charset="0"/>
                <a:ea typeface="Calibri" panose="020F0502020204030204" pitchFamily="34" charset="0"/>
                <a:cs typeface="Times New Roman" panose="02020603050405020304" pitchFamily="18" charset="0"/>
              </a:rPr>
              <a:t>In order to make people better off, it is more urgent for governments to commit money to some fundamental help such as setting more scholarships in education section for all </a:t>
            </a:r>
            <a:r>
              <a:rPr lang="en-US" sz="1400" dirty="0" err="1">
                <a:highlight>
                  <a:srgbClr val="D3D3D3"/>
                </a:highlight>
                <a:latin typeface="Calibri" panose="020F0502020204030204" pitchFamily="34" charset="0"/>
                <a:ea typeface="Calibri" panose="020F0502020204030204" pitchFamily="34" charset="0"/>
                <a:cs typeface="Times New Roman" panose="02020603050405020304" pitchFamily="18" charset="0"/>
              </a:rPr>
              <a:t>citizens</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This is simply because </a:t>
            </a:r>
            <a:r>
              <a:rPr lang="en-US" sz="1400" dirty="0">
                <a:highlight>
                  <a:srgbClr val="D3D3D3"/>
                </a:highlight>
                <a:latin typeface="Calibri" panose="020F0502020204030204" pitchFamily="34" charset="0"/>
                <a:ea typeface="Calibri" panose="020F0502020204030204" pitchFamily="34" charset="0"/>
                <a:cs typeface="Times New Roman" panose="02020603050405020304" pitchFamily="18" charset="0"/>
              </a:rPr>
              <a:t>knowledge and wisdom is the guarantee of the enhancement of the quality of people's lives for a well-rounded social </a:t>
            </a:r>
            <a:r>
              <a:rPr lang="en-US" sz="1400" dirty="0" err="1">
                <a:highlight>
                  <a:srgbClr val="D3D3D3"/>
                </a:highlight>
                <a:latin typeface="Calibri" panose="020F0502020204030204" pitchFamily="34" charset="0"/>
                <a:ea typeface="Calibri" panose="020F0502020204030204" pitchFamily="34" charset="0"/>
                <a:cs typeface="Times New Roman" panose="02020603050405020304" pitchFamily="18" charset="0"/>
              </a:rPr>
              <a:t>system</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en-US" sz="1400" dirty="0"/>
          </a:p>
        </p:txBody>
      </p:sp>
    </p:spTree>
    <p:extLst>
      <p:ext uri="{BB962C8B-B14F-4D97-AF65-F5344CB8AC3E}">
        <p14:creationId xmlns:p14="http://schemas.microsoft.com/office/powerpoint/2010/main" val="16289113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24782"/>
            <a:ext cx="8229600" cy="1143000"/>
          </a:xfrm>
        </p:spPr>
        <p:txBody>
          <a:bodyPr>
            <a:normAutofit fontScale="90000"/>
          </a:bodyPr>
          <a:lstStyle/>
          <a:p>
            <a:r>
              <a:rPr lang="en-US" dirty="0"/>
              <a:t>Argumentation </a:t>
            </a:r>
            <a:r>
              <a:rPr lang="en-US" dirty="0" smtClean="0"/>
              <a:t>Structure Typology </a:t>
            </a:r>
            <a:r>
              <a:rPr lang="en-US" sz="4000" dirty="0" smtClean="0"/>
              <a:t>[Ghosh et al., 2016]</a:t>
            </a:r>
            <a:endParaRPr lang="en-US" sz="4000" dirty="0"/>
          </a:p>
        </p:txBody>
      </p:sp>
      <p:sp>
        <p:nvSpPr>
          <p:cNvPr id="3" name="Content Placeholder 2"/>
          <p:cNvSpPr>
            <a:spLocks noGrp="1"/>
          </p:cNvSpPr>
          <p:nvPr>
            <p:ph idx="1"/>
          </p:nvPr>
        </p:nvSpPr>
        <p:spPr>
          <a:xfrm>
            <a:off x="-1" y="1600200"/>
            <a:ext cx="9077325" cy="4191000"/>
          </a:xfrm>
        </p:spPr>
        <p:txBody>
          <a:bodyPr/>
          <a:lstStyle/>
          <a:p>
            <a:r>
              <a:rPr lang="en-US" dirty="0"/>
              <a:t>Claims are linked with supporting premises</a:t>
            </a:r>
          </a:p>
          <a:p>
            <a:r>
              <a:rPr lang="en-US" dirty="0"/>
              <a:t>Classify 3 tree-like structures</a:t>
            </a:r>
          </a:p>
          <a:p>
            <a:endParaRPr lang="en-US"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66</a:t>
            </a:fld>
            <a:endParaRPr lang="en-US"/>
          </a:p>
        </p:txBody>
      </p:sp>
      <p:pic>
        <p:nvPicPr>
          <p:cNvPr id="5" name="Picture 4"/>
          <p:cNvPicPr>
            <a:picLocks noChangeAspect="1"/>
          </p:cNvPicPr>
          <p:nvPr/>
        </p:nvPicPr>
        <p:blipFill>
          <a:blip r:embed="rId2"/>
          <a:stretch>
            <a:fillRect/>
          </a:stretch>
        </p:blipFill>
        <p:spPr>
          <a:xfrm>
            <a:off x="4714875" y="3375293"/>
            <a:ext cx="721519" cy="2057400"/>
          </a:xfrm>
          <a:prstGeom prst="rect">
            <a:avLst/>
          </a:prstGeom>
        </p:spPr>
      </p:pic>
      <p:pic>
        <p:nvPicPr>
          <p:cNvPr id="6" name="Picture 5"/>
          <p:cNvPicPr>
            <a:picLocks noChangeAspect="1"/>
          </p:cNvPicPr>
          <p:nvPr/>
        </p:nvPicPr>
        <p:blipFill>
          <a:blip r:embed="rId3"/>
          <a:stretch>
            <a:fillRect/>
          </a:stretch>
        </p:blipFill>
        <p:spPr>
          <a:xfrm>
            <a:off x="6343650" y="4032518"/>
            <a:ext cx="2171700" cy="1400175"/>
          </a:xfrm>
          <a:prstGeom prst="rect">
            <a:avLst/>
          </a:prstGeom>
        </p:spPr>
      </p:pic>
      <p:pic>
        <p:nvPicPr>
          <p:cNvPr id="7" name="Picture 6"/>
          <p:cNvPicPr>
            <a:picLocks noChangeAspect="1"/>
          </p:cNvPicPr>
          <p:nvPr/>
        </p:nvPicPr>
        <p:blipFill>
          <a:blip r:embed="rId4"/>
          <a:stretch>
            <a:fillRect/>
          </a:stretch>
        </p:blipFill>
        <p:spPr>
          <a:xfrm>
            <a:off x="628650" y="3408036"/>
            <a:ext cx="3178969" cy="2057400"/>
          </a:xfrm>
          <a:prstGeom prst="rect">
            <a:avLst/>
          </a:prstGeom>
        </p:spPr>
      </p:pic>
      <p:sp>
        <p:nvSpPr>
          <p:cNvPr id="9" name="TextBox 8"/>
          <p:cNvSpPr txBox="1"/>
          <p:nvPr/>
        </p:nvSpPr>
        <p:spPr>
          <a:xfrm>
            <a:off x="1571659" y="5430285"/>
            <a:ext cx="982962" cy="253916"/>
          </a:xfrm>
          <a:prstGeom prst="rect">
            <a:avLst/>
          </a:prstGeom>
          <a:noFill/>
        </p:spPr>
        <p:txBody>
          <a:bodyPr wrap="none" rtlCol="0" anchor="ctr" anchorCtr="0">
            <a:spAutoFit/>
          </a:bodyPr>
          <a:lstStyle/>
          <a:p>
            <a:pPr algn="r"/>
            <a:r>
              <a:rPr lang="en-US" sz="1050" dirty="0">
                <a:solidFill>
                  <a:srgbClr val="4472C4"/>
                </a:solidFill>
              </a:rPr>
              <a:t>Tree depth &gt; 1</a:t>
            </a:r>
            <a:endParaRPr lang="en-US" sz="1350" dirty="0"/>
          </a:p>
        </p:txBody>
      </p:sp>
      <p:sp>
        <p:nvSpPr>
          <p:cNvPr id="10" name="TextBox 9"/>
          <p:cNvSpPr txBox="1"/>
          <p:nvPr/>
        </p:nvSpPr>
        <p:spPr>
          <a:xfrm>
            <a:off x="4829347" y="5419228"/>
            <a:ext cx="492444" cy="253916"/>
          </a:xfrm>
          <a:prstGeom prst="rect">
            <a:avLst/>
          </a:prstGeom>
          <a:noFill/>
        </p:spPr>
        <p:txBody>
          <a:bodyPr wrap="none" rtlCol="0" anchor="ctr" anchorCtr="0">
            <a:spAutoFit/>
          </a:bodyPr>
          <a:lstStyle/>
          <a:p>
            <a:pPr algn="r"/>
            <a:r>
              <a:rPr lang="en-US" sz="1050" dirty="0">
                <a:solidFill>
                  <a:srgbClr val="4472C4"/>
                </a:solidFill>
              </a:rPr>
              <a:t>Chain</a:t>
            </a:r>
            <a:endParaRPr lang="en-US" sz="1350" dirty="0"/>
          </a:p>
        </p:txBody>
      </p:sp>
      <p:sp>
        <p:nvSpPr>
          <p:cNvPr id="11" name="TextBox 10"/>
          <p:cNvSpPr txBox="1"/>
          <p:nvPr/>
        </p:nvSpPr>
        <p:spPr>
          <a:xfrm>
            <a:off x="6840175" y="5453895"/>
            <a:ext cx="982962" cy="253916"/>
          </a:xfrm>
          <a:prstGeom prst="rect">
            <a:avLst/>
          </a:prstGeom>
          <a:noFill/>
        </p:spPr>
        <p:txBody>
          <a:bodyPr wrap="none" rtlCol="0" anchor="ctr" anchorCtr="0">
            <a:spAutoFit/>
          </a:bodyPr>
          <a:lstStyle/>
          <a:p>
            <a:pPr algn="r"/>
            <a:r>
              <a:rPr lang="en-US" sz="1050" dirty="0">
                <a:solidFill>
                  <a:srgbClr val="4472C4"/>
                </a:solidFill>
              </a:rPr>
              <a:t>Tree depth = 1</a:t>
            </a:r>
            <a:endParaRPr lang="en-US" sz="1350" dirty="0"/>
          </a:p>
        </p:txBody>
      </p:sp>
    </p:spTree>
    <p:extLst>
      <p:ext uri="{BB962C8B-B14F-4D97-AF65-F5344CB8AC3E}">
        <p14:creationId xmlns:p14="http://schemas.microsoft.com/office/powerpoint/2010/main" val="24210848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Experiment(s): Automated Essay Scoring (AES) with Argumentation </a:t>
            </a:r>
            <a:r>
              <a:rPr lang="en-US" dirty="0"/>
              <a:t>F</a:t>
            </a:r>
            <a:r>
              <a:rPr lang="en-US" dirty="0" smtClean="0"/>
              <a:t>eatures</a:t>
            </a:r>
            <a:endParaRPr lang="en-US" dirty="0"/>
          </a:p>
        </p:txBody>
      </p:sp>
      <p:sp>
        <p:nvSpPr>
          <p:cNvPr id="3" name="Content Placeholder 2"/>
          <p:cNvSpPr>
            <a:spLocks noGrp="1"/>
          </p:cNvSpPr>
          <p:nvPr>
            <p:ph idx="1"/>
          </p:nvPr>
        </p:nvSpPr>
        <p:spPr>
          <a:xfrm>
            <a:off x="114300" y="1600200"/>
            <a:ext cx="9029700" cy="5121275"/>
          </a:xfrm>
        </p:spPr>
        <p:txBody>
          <a:bodyPr>
            <a:normAutofit lnSpcReduction="10000"/>
          </a:bodyPr>
          <a:lstStyle/>
          <a:p>
            <a:r>
              <a:rPr lang="en-US" sz="2800" dirty="0" smtClean="0"/>
              <a:t>Baseline </a:t>
            </a:r>
            <a:r>
              <a:rPr lang="en-US" sz="2800" dirty="0"/>
              <a:t>AES model</a:t>
            </a:r>
          </a:p>
          <a:p>
            <a:pPr lvl="1"/>
            <a:r>
              <a:rPr lang="en-US" sz="2000" dirty="0"/>
              <a:t>Enhanced AI Scoring Engine (EASE)</a:t>
            </a:r>
          </a:p>
          <a:p>
            <a:pPr lvl="1"/>
            <a:r>
              <a:rPr lang="en-US" sz="2000" dirty="0"/>
              <a:t>Features:</a:t>
            </a:r>
          </a:p>
          <a:p>
            <a:pPr lvl="2"/>
            <a:r>
              <a:rPr lang="en-US" sz="1800" dirty="0"/>
              <a:t>Length: counts of words, characters, punctuations, average word length</a:t>
            </a:r>
          </a:p>
          <a:p>
            <a:pPr lvl="2"/>
            <a:r>
              <a:rPr lang="en-US" sz="1800" dirty="0"/>
              <a:t>Prompt: count and fraction of words in commons with prompts</a:t>
            </a:r>
          </a:p>
          <a:p>
            <a:pPr lvl="2"/>
            <a:r>
              <a:rPr lang="en-US" sz="1800" dirty="0"/>
              <a:t>Bag of words: unigrams, bigrams</a:t>
            </a:r>
          </a:p>
          <a:p>
            <a:pPr lvl="2"/>
            <a:r>
              <a:rPr lang="en-US" sz="1800" dirty="0"/>
              <a:t>Part-of-speech: count and fraction of “good” POS </a:t>
            </a:r>
            <a:r>
              <a:rPr lang="en-US" sz="1800" dirty="0" smtClean="0"/>
              <a:t>sequences</a:t>
            </a:r>
            <a:endParaRPr lang="en-US" sz="2000" dirty="0"/>
          </a:p>
          <a:p>
            <a:r>
              <a:rPr lang="en-US" sz="2800" dirty="0" smtClean="0"/>
              <a:t>Our </a:t>
            </a:r>
            <a:r>
              <a:rPr lang="en-US" sz="2800" dirty="0"/>
              <a:t>model</a:t>
            </a:r>
          </a:p>
          <a:p>
            <a:pPr lvl="1"/>
            <a:r>
              <a:rPr lang="en-US" sz="2000" dirty="0"/>
              <a:t>EASE augmented with argumentation </a:t>
            </a:r>
            <a:r>
              <a:rPr lang="en-US" sz="2000" dirty="0" smtClean="0"/>
              <a:t>features (based on the output of our </a:t>
            </a:r>
            <a:r>
              <a:rPr lang="en-US" sz="2000" i="1" dirty="0" smtClean="0"/>
              <a:t>pre-trained,</a:t>
            </a:r>
            <a:r>
              <a:rPr lang="en-US" sz="2000" dirty="0" smtClean="0"/>
              <a:t> </a:t>
            </a:r>
            <a:r>
              <a:rPr lang="en-US" sz="2000" i="1" dirty="0" smtClean="0"/>
              <a:t>end-to end </a:t>
            </a:r>
            <a:r>
              <a:rPr lang="en-US" sz="2000" dirty="0" smtClean="0"/>
              <a:t>argument mining system)</a:t>
            </a:r>
            <a:endParaRPr lang="en-US" sz="2000" dirty="0"/>
          </a:p>
          <a:p>
            <a:r>
              <a:rPr lang="en-US" sz="2800" dirty="0" smtClean="0"/>
              <a:t>Scoring corpus: Persuasive </a:t>
            </a:r>
            <a:r>
              <a:rPr lang="en-US" sz="2800" dirty="0"/>
              <a:t>essays of </a:t>
            </a:r>
            <a:r>
              <a:rPr lang="en-US" sz="2800" dirty="0" err="1"/>
              <a:t>Kaggle</a:t>
            </a:r>
            <a:r>
              <a:rPr lang="en-US" sz="2800" dirty="0"/>
              <a:t> ASAP data</a:t>
            </a:r>
          </a:p>
          <a:p>
            <a:pPr lvl="1"/>
            <a:r>
              <a:rPr lang="en-US" sz="2000" dirty="0"/>
              <a:t>Prompt 1: 1783 essays about good vs. bad effects of computers</a:t>
            </a:r>
          </a:p>
          <a:p>
            <a:pPr lvl="1"/>
            <a:r>
              <a:rPr lang="en-US" sz="2000" dirty="0"/>
              <a:t>Prompt 2: 1800 essays about censorship in </a:t>
            </a:r>
            <a:r>
              <a:rPr lang="en-US" sz="2000" dirty="0" smtClean="0"/>
              <a:t>libraries</a:t>
            </a:r>
          </a:p>
          <a:p>
            <a:pPr lvl="1"/>
            <a:r>
              <a:rPr lang="en-US" sz="2000" dirty="0" smtClean="0"/>
              <a:t>Holistically scored</a:t>
            </a:r>
            <a:endParaRPr lang="en-US" sz="20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67</a:t>
            </a:fld>
            <a:endParaRPr lang="en-US"/>
          </a:p>
        </p:txBody>
      </p:sp>
      <p:sp>
        <p:nvSpPr>
          <p:cNvPr id="5" name="TextBox 4"/>
          <p:cNvSpPr txBox="1"/>
          <p:nvPr/>
        </p:nvSpPr>
        <p:spPr>
          <a:xfrm>
            <a:off x="4380584" y="2081170"/>
            <a:ext cx="4763416" cy="276999"/>
          </a:xfrm>
          <a:prstGeom prst="rect">
            <a:avLst/>
          </a:prstGeom>
          <a:noFill/>
        </p:spPr>
        <p:txBody>
          <a:bodyPr wrap="square" rtlCol="0" anchor="ctr" anchorCtr="0">
            <a:spAutoFit/>
          </a:bodyPr>
          <a:lstStyle/>
          <a:p>
            <a:pPr algn="r"/>
            <a:r>
              <a:rPr lang="en-US" sz="1200" dirty="0">
                <a:solidFill>
                  <a:srgbClr val="4472C4"/>
                </a:solidFill>
                <a:hlinkClick r:id="rId3"/>
              </a:rPr>
              <a:t>https://github.com/edx/ease</a:t>
            </a:r>
            <a:r>
              <a:rPr lang="en-US" sz="1200" dirty="0">
                <a:solidFill>
                  <a:srgbClr val="4472C4"/>
                </a:solidFill>
              </a:rPr>
              <a:t>. </a:t>
            </a:r>
            <a:r>
              <a:rPr lang="en-US" sz="1200" b="1" dirty="0">
                <a:solidFill>
                  <a:srgbClr val="FF0000"/>
                </a:solidFill>
              </a:rPr>
              <a:t>Top 3 of </a:t>
            </a:r>
            <a:r>
              <a:rPr lang="en-US" sz="1200" b="1" dirty="0" err="1">
                <a:solidFill>
                  <a:srgbClr val="FF0000"/>
                </a:solidFill>
              </a:rPr>
              <a:t>Kaggle</a:t>
            </a:r>
            <a:r>
              <a:rPr lang="en-US" sz="1200" b="1" dirty="0">
                <a:solidFill>
                  <a:srgbClr val="FF0000"/>
                </a:solidFill>
              </a:rPr>
              <a:t> ASAP competition (2012)</a:t>
            </a:r>
            <a:endParaRPr lang="en-US" sz="1600" b="1" dirty="0">
              <a:solidFill>
                <a:srgbClr val="FF0000"/>
              </a:solidFill>
            </a:endParaRPr>
          </a:p>
        </p:txBody>
      </p:sp>
    </p:spTree>
    <p:extLst>
      <p:ext uri="{BB962C8B-B14F-4D97-AF65-F5344CB8AC3E}">
        <p14:creationId xmlns:p14="http://schemas.microsoft.com/office/powerpoint/2010/main" val="39322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1143000"/>
          </a:xfrm>
        </p:spPr>
        <p:txBody>
          <a:bodyPr/>
          <a:lstStyle/>
          <a:p>
            <a:r>
              <a:rPr lang="en-US" dirty="0" smtClean="0"/>
              <a:t>Cross-Prompt </a:t>
            </a:r>
            <a:r>
              <a:rPr lang="en-US" dirty="0"/>
              <a:t>R</a:t>
            </a:r>
            <a:r>
              <a:rPr lang="en-US" dirty="0" smtClean="0"/>
              <a:t>esults</a:t>
            </a:r>
            <a:endParaRPr lang="en-US" dirty="0"/>
          </a:p>
        </p:txBody>
      </p:sp>
      <p:sp>
        <p:nvSpPr>
          <p:cNvPr id="3" name="Content Placeholder 2"/>
          <p:cNvSpPr>
            <a:spLocks noGrp="1"/>
          </p:cNvSpPr>
          <p:nvPr>
            <p:ph idx="1"/>
          </p:nvPr>
        </p:nvSpPr>
        <p:spPr>
          <a:xfrm>
            <a:off x="314325" y="1208088"/>
            <a:ext cx="8229600" cy="4525963"/>
          </a:xfrm>
        </p:spPr>
        <p:txBody>
          <a:bodyPr>
            <a:normAutofit/>
          </a:bodyPr>
          <a:lstStyle/>
          <a:p>
            <a:r>
              <a:rPr lang="en-US" sz="1800" dirty="0" smtClean="0">
                <a:solidFill>
                  <a:schemeClr val="bg1"/>
                </a:solidFill>
              </a:rPr>
              <a:t>Experiment </a:t>
            </a:r>
            <a:r>
              <a:rPr lang="en-US" sz="1800" dirty="0">
                <a:solidFill>
                  <a:schemeClr val="bg1"/>
                </a:solidFill>
              </a:rPr>
              <a:t>with different feature combinations for an upper-bound performance</a:t>
            </a:r>
          </a:p>
          <a:p>
            <a:pPr lvl="1"/>
            <a:r>
              <a:rPr lang="en-US" sz="1500" dirty="0">
                <a:solidFill>
                  <a:schemeClr val="bg1"/>
                </a:solidFill>
              </a:rPr>
              <a:t>Set 1</a:t>
            </a:r>
            <a:r>
              <a:rPr lang="en-US" sz="1500" dirty="0">
                <a:solidFill>
                  <a:schemeClr val="bg1"/>
                </a:solidFill>
                <a:sym typeface="Symbol" panose="05050102010706020507" pitchFamily="18" charset="2"/>
              </a:rPr>
              <a:t></a:t>
            </a:r>
            <a:r>
              <a:rPr lang="en-US" sz="1500" dirty="0">
                <a:solidFill>
                  <a:schemeClr val="bg1"/>
                </a:solidFill>
              </a:rPr>
              <a:t>2: EASE + AC + CL + TS</a:t>
            </a:r>
          </a:p>
          <a:p>
            <a:pPr lvl="1"/>
            <a:r>
              <a:rPr lang="en-US" sz="1500" dirty="0">
                <a:solidFill>
                  <a:schemeClr val="bg1"/>
                </a:solidFill>
              </a:rPr>
              <a:t>Set 2</a:t>
            </a:r>
            <a:r>
              <a:rPr lang="en-US" sz="1500" dirty="0">
                <a:solidFill>
                  <a:schemeClr val="bg1"/>
                </a:solidFill>
                <a:sym typeface="Symbol" panose="05050102010706020507" pitchFamily="18" charset="2"/>
              </a:rPr>
              <a:t></a:t>
            </a:r>
            <a:r>
              <a:rPr lang="en-US" sz="1500" dirty="0">
                <a:solidFill>
                  <a:schemeClr val="bg1"/>
                </a:solidFill>
              </a:rPr>
              <a:t>1: EASE + AC + RL + TS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68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09253093"/>
              </p:ext>
            </p:extLst>
          </p:nvPr>
        </p:nvGraphicFramePr>
        <p:xfrm>
          <a:off x="1319212" y="2369099"/>
          <a:ext cx="6219825" cy="2844996"/>
        </p:xfrm>
        <a:graphic>
          <a:graphicData uri="http://schemas.openxmlformats.org/drawingml/2006/table">
            <a:tbl>
              <a:tblPr firstRow="1" bandRow="1">
                <a:tableStyleId>{5C22544A-7EE6-4342-B048-85BDC9FD1C3A}</a:tableStyleId>
              </a:tblPr>
              <a:tblGrid>
                <a:gridCol w="1966869">
                  <a:extLst>
                    <a:ext uri="{9D8B030D-6E8A-4147-A177-3AD203B41FA5}">
                      <a16:colId xmlns="" xmlns:a16="http://schemas.microsoft.com/office/drawing/2014/main" val="1871833535"/>
                    </a:ext>
                  </a:extLst>
                </a:gridCol>
                <a:gridCol w="1063239">
                  <a:extLst>
                    <a:ext uri="{9D8B030D-6E8A-4147-A177-3AD203B41FA5}">
                      <a16:colId xmlns="" xmlns:a16="http://schemas.microsoft.com/office/drawing/2014/main" val="1082825539"/>
                    </a:ext>
                  </a:extLst>
                </a:gridCol>
                <a:gridCol w="1063239">
                  <a:extLst>
                    <a:ext uri="{9D8B030D-6E8A-4147-A177-3AD203B41FA5}">
                      <a16:colId xmlns="" xmlns:a16="http://schemas.microsoft.com/office/drawing/2014/main" val="1870927304"/>
                    </a:ext>
                  </a:extLst>
                </a:gridCol>
                <a:gridCol w="1063239">
                  <a:extLst>
                    <a:ext uri="{9D8B030D-6E8A-4147-A177-3AD203B41FA5}">
                      <a16:colId xmlns="" xmlns:a16="http://schemas.microsoft.com/office/drawing/2014/main" val="4280052103"/>
                    </a:ext>
                  </a:extLst>
                </a:gridCol>
                <a:gridCol w="1063239">
                  <a:extLst>
                    <a:ext uri="{9D8B030D-6E8A-4147-A177-3AD203B41FA5}">
                      <a16:colId xmlns="" xmlns:a16="http://schemas.microsoft.com/office/drawing/2014/main" val="1102371447"/>
                    </a:ext>
                  </a:extLst>
                </a:gridCol>
              </a:tblGrid>
              <a:tr h="406428">
                <a:tc>
                  <a:txBody>
                    <a:bodyPr/>
                    <a:lstStyle/>
                    <a:p>
                      <a:r>
                        <a:rPr lang="en-US" sz="1600" i="0" dirty="0"/>
                        <a:t>Feature set</a:t>
                      </a:r>
                    </a:p>
                  </a:txBody>
                  <a:tcPr marL="68580" marR="68580" marT="34290" marB="34290"/>
                </a:tc>
                <a:tc gridSpan="2">
                  <a:txBody>
                    <a:bodyPr/>
                    <a:lstStyle/>
                    <a:p>
                      <a:pPr algn="ctr"/>
                      <a:r>
                        <a:rPr lang="en-US" sz="1600" i="0" dirty="0"/>
                        <a:t>Set: 1</a:t>
                      </a:r>
                      <a:r>
                        <a:rPr lang="en-US" sz="1600" i="0" dirty="0">
                          <a:sym typeface="Symbol" panose="05050102010706020507" pitchFamily="18" charset="2"/>
                        </a:rPr>
                        <a:t>2</a:t>
                      </a:r>
                      <a:endParaRPr lang="en-US" sz="1600" i="0" dirty="0"/>
                    </a:p>
                  </a:txBody>
                  <a:tcPr marL="68580" marR="68580" marT="34290" marB="34290"/>
                </a:tc>
                <a:tc hMerge="1">
                  <a:txBody>
                    <a:bodyPr/>
                    <a:lstStyle/>
                    <a:p>
                      <a:pPr algn="l"/>
                      <a:endParaRPr lang="en-US" sz="1600" i="0" dirty="0"/>
                    </a:p>
                  </a:txBody>
                  <a:tcPr/>
                </a:tc>
                <a:tc gridSpan="2">
                  <a:txBody>
                    <a:bodyPr/>
                    <a:lstStyle/>
                    <a:p>
                      <a:pPr algn="ctr"/>
                      <a:r>
                        <a:rPr lang="en-US" sz="1600" i="0" dirty="0"/>
                        <a:t>Set: 2</a:t>
                      </a:r>
                      <a:r>
                        <a:rPr lang="en-US" sz="1600" i="0" dirty="0">
                          <a:sym typeface="Symbol" panose="05050102010706020507" pitchFamily="18" charset="2"/>
                        </a:rPr>
                        <a:t>1</a:t>
                      </a:r>
                      <a:endParaRPr lang="en-US" sz="1600" i="0" dirty="0"/>
                    </a:p>
                  </a:txBody>
                  <a:tcPr marL="68580" marR="68580" marT="34290" marB="34290"/>
                </a:tc>
                <a:tc hMerge="1">
                  <a:txBody>
                    <a:bodyPr/>
                    <a:lstStyle/>
                    <a:p>
                      <a:pPr algn="l"/>
                      <a:endParaRPr lang="en-US" sz="1600" i="0" dirty="0"/>
                    </a:p>
                  </a:txBody>
                  <a:tcPr/>
                </a:tc>
                <a:extLst>
                  <a:ext uri="{0D108BD9-81ED-4DB2-BD59-A6C34878D82A}">
                    <a16:rowId xmlns="" xmlns:a16="http://schemas.microsoft.com/office/drawing/2014/main" val="1995223041"/>
                  </a:ext>
                </a:extLst>
              </a:tr>
              <a:tr h="406428">
                <a:tc>
                  <a:txBody>
                    <a:bodyPr/>
                    <a:lstStyle/>
                    <a:p>
                      <a:endParaRPr lang="en-US" sz="1600" i="0" dirty="0"/>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extLst>
                  <a:ext uri="{0D108BD9-81ED-4DB2-BD59-A6C34878D82A}">
                    <a16:rowId xmlns="" xmlns:a16="http://schemas.microsoft.com/office/drawing/2014/main" val="4243656936"/>
                  </a:ext>
                </a:extLst>
              </a:tr>
              <a:tr h="406428">
                <a:tc>
                  <a:txBody>
                    <a:bodyPr/>
                    <a:lstStyle/>
                    <a:p>
                      <a:r>
                        <a:rPr lang="en-US" sz="1600" i="0" dirty="0"/>
                        <a:t>[</a:t>
                      </a:r>
                      <a:r>
                        <a:rPr lang="en-US" sz="1600" i="0" dirty="0" err="1"/>
                        <a:t>Phandi</a:t>
                      </a:r>
                      <a:r>
                        <a:rPr lang="en-US" sz="1600" i="0" dirty="0"/>
                        <a:t> et al., 2015]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0.545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 xmlns:a16="http://schemas.microsoft.com/office/drawing/2014/main" val="4060635507"/>
                  </a:ext>
                </a:extLst>
              </a:tr>
              <a:tr h="406428">
                <a:tc>
                  <a:txBody>
                    <a:bodyPr/>
                    <a:lstStyle/>
                    <a:p>
                      <a:r>
                        <a:rPr lang="en-US" sz="1600" i="0" dirty="0"/>
                        <a:t>[Dong &amp; Zhang, 2016]</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0.569</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 xmlns:a16="http://schemas.microsoft.com/office/drawing/2014/main" val="628442946"/>
                  </a:ext>
                </a:extLst>
              </a:tr>
              <a:tr h="406428">
                <a:tc>
                  <a:txBody>
                    <a:bodyPr/>
                    <a:lstStyle/>
                    <a:p>
                      <a:r>
                        <a:rPr lang="en-US" sz="1600" i="0" dirty="0"/>
                        <a:t>EASE</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0.234</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0.585</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0.048</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0.491</a:t>
                      </a:r>
                    </a:p>
                  </a:txBody>
                  <a:tcPr marL="68580" marR="68580" marT="34290" marB="34290">
                    <a:lnB w="12700" cap="flat" cmpd="sng" algn="ctr">
                      <a:noFill/>
                      <a:prstDash val="solid"/>
                      <a:round/>
                      <a:headEnd type="none" w="med" len="med"/>
                      <a:tailEnd type="none" w="med" len="med"/>
                    </a:lnB>
                  </a:tcPr>
                </a:tc>
                <a:extLst>
                  <a:ext uri="{0D108BD9-81ED-4DB2-BD59-A6C34878D82A}">
                    <a16:rowId xmlns="" xmlns:a16="http://schemas.microsoft.com/office/drawing/2014/main" val="611976140"/>
                  </a:ext>
                </a:extLst>
              </a:tr>
              <a:tr h="406428">
                <a:tc>
                  <a:txBody>
                    <a:bodyPr/>
                    <a:lstStyle/>
                    <a:p>
                      <a:r>
                        <a:rPr lang="en-US" sz="1600" i="0" dirty="0">
                          <a:solidFill>
                            <a:schemeClr val="bg1">
                              <a:lumMod val="95000"/>
                            </a:schemeClr>
                          </a:solidFill>
                        </a:rPr>
                        <a:t>EASE + ARG</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0.298</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0.622</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0.049</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0.493</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88167272"/>
                  </a:ext>
                </a:extLst>
              </a:tr>
              <a:tr h="406428">
                <a:tc>
                  <a:txBody>
                    <a:bodyPr/>
                    <a:lstStyle/>
                    <a:p>
                      <a:r>
                        <a:rPr lang="en-US" sz="1600" i="0" dirty="0">
                          <a:solidFill>
                            <a:schemeClr val="bg1">
                              <a:lumMod val="95000"/>
                            </a:schemeClr>
                          </a:solidFill>
                        </a:rPr>
                        <a:t>Our best</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0.336</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0.649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0.053</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0.529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482820620"/>
                  </a:ext>
                </a:extLst>
              </a:tr>
            </a:tbl>
          </a:graphicData>
        </a:graphic>
      </p:graphicFrame>
    </p:spTree>
    <p:extLst>
      <p:ext uri="{BB962C8B-B14F-4D97-AF65-F5344CB8AC3E}">
        <p14:creationId xmlns:p14="http://schemas.microsoft.com/office/powerpoint/2010/main" val="33039211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1143000"/>
          </a:xfrm>
        </p:spPr>
        <p:txBody>
          <a:bodyPr/>
          <a:lstStyle/>
          <a:p>
            <a:r>
              <a:rPr lang="en-US" dirty="0" smtClean="0"/>
              <a:t>Cross-Prompt </a:t>
            </a:r>
            <a:r>
              <a:rPr lang="en-US" dirty="0"/>
              <a:t>R</a:t>
            </a:r>
            <a:r>
              <a:rPr lang="en-US" dirty="0" smtClean="0"/>
              <a:t>esults</a:t>
            </a:r>
            <a:endParaRPr lang="en-US" dirty="0"/>
          </a:p>
        </p:txBody>
      </p:sp>
      <p:sp>
        <p:nvSpPr>
          <p:cNvPr id="3" name="Content Placeholder 2"/>
          <p:cNvSpPr>
            <a:spLocks noGrp="1"/>
          </p:cNvSpPr>
          <p:nvPr>
            <p:ph idx="1"/>
          </p:nvPr>
        </p:nvSpPr>
        <p:spPr>
          <a:xfrm>
            <a:off x="314325" y="1208088"/>
            <a:ext cx="8229600" cy="4525963"/>
          </a:xfrm>
        </p:spPr>
        <p:txBody>
          <a:bodyPr>
            <a:normAutofit/>
          </a:bodyPr>
          <a:lstStyle/>
          <a:p>
            <a:r>
              <a:rPr lang="en-US" sz="1800" dirty="0" smtClean="0"/>
              <a:t>Experiment </a:t>
            </a:r>
            <a:r>
              <a:rPr lang="en-US" sz="1800" dirty="0"/>
              <a:t>with different feature combinations for an upper-bound performance</a:t>
            </a:r>
          </a:p>
          <a:p>
            <a:pPr lvl="1"/>
            <a:r>
              <a:rPr lang="en-US" sz="1500" dirty="0"/>
              <a:t>Set 1</a:t>
            </a:r>
            <a:r>
              <a:rPr lang="en-US" sz="1500" dirty="0">
                <a:sym typeface="Symbol" panose="05050102010706020507" pitchFamily="18" charset="2"/>
              </a:rPr>
              <a:t></a:t>
            </a:r>
            <a:r>
              <a:rPr lang="en-US" sz="1500" dirty="0"/>
              <a:t>2: EASE + AC + CL + TS</a:t>
            </a:r>
          </a:p>
          <a:p>
            <a:pPr lvl="1"/>
            <a:r>
              <a:rPr lang="en-US" sz="1500" dirty="0"/>
              <a:t>Set 2</a:t>
            </a:r>
            <a:r>
              <a:rPr lang="en-US" sz="1500" dirty="0">
                <a:sym typeface="Symbol" panose="05050102010706020507" pitchFamily="18" charset="2"/>
              </a:rPr>
              <a:t></a:t>
            </a:r>
            <a:r>
              <a:rPr lang="en-US" sz="1500" dirty="0"/>
              <a:t>1: EASE + AC + RL + TS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69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04226558"/>
              </p:ext>
            </p:extLst>
          </p:nvPr>
        </p:nvGraphicFramePr>
        <p:xfrm>
          <a:off x="1319212" y="2369099"/>
          <a:ext cx="6219825" cy="2844996"/>
        </p:xfrm>
        <a:graphic>
          <a:graphicData uri="http://schemas.openxmlformats.org/drawingml/2006/table">
            <a:tbl>
              <a:tblPr firstRow="1" bandRow="1">
                <a:tableStyleId>{5C22544A-7EE6-4342-B048-85BDC9FD1C3A}</a:tableStyleId>
              </a:tblPr>
              <a:tblGrid>
                <a:gridCol w="1966869">
                  <a:extLst>
                    <a:ext uri="{9D8B030D-6E8A-4147-A177-3AD203B41FA5}">
                      <a16:colId xmlns="" xmlns:a16="http://schemas.microsoft.com/office/drawing/2014/main" val="1871833535"/>
                    </a:ext>
                  </a:extLst>
                </a:gridCol>
                <a:gridCol w="1063239">
                  <a:extLst>
                    <a:ext uri="{9D8B030D-6E8A-4147-A177-3AD203B41FA5}">
                      <a16:colId xmlns="" xmlns:a16="http://schemas.microsoft.com/office/drawing/2014/main" val="1082825539"/>
                    </a:ext>
                  </a:extLst>
                </a:gridCol>
                <a:gridCol w="1063239">
                  <a:extLst>
                    <a:ext uri="{9D8B030D-6E8A-4147-A177-3AD203B41FA5}">
                      <a16:colId xmlns="" xmlns:a16="http://schemas.microsoft.com/office/drawing/2014/main" val="1870927304"/>
                    </a:ext>
                  </a:extLst>
                </a:gridCol>
                <a:gridCol w="1063239">
                  <a:extLst>
                    <a:ext uri="{9D8B030D-6E8A-4147-A177-3AD203B41FA5}">
                      <a16:colId xmlns="" xmlns:a16="http://schemas.microsoft.com/office/drawing/2014/main" val="4280052103"/>
                    </a:ext>
                  </a:extLst>
                </a:gridCol>
                <a:gridCol w="1063239">
                  <a:extLst>
                    <a:ext uri="{9D8B030D-6E8A-4147-A177-3AD203B41FA5}">
                      <a16:colId xmlns="" xmlns:a16="http://schemas.microsoft.com/office/drawing/2014/main" val="1102371447"/>
                    </a:ext>
                  </a:extLst>
                </a:gridCol>
              </a:tblGrid>
              <a:tr h="406428">
                <a:tc>
                  <a:txBody>
                    <a:bodyPr/>
                    <a:lstStyle/>
                    <a:p>
                      <a:r>
                        <a:rPr lang="en-US" sz="1600" i="0" dirty="0"/>
                        <a:t>Feature set</a:t>
                      </a:r>
                    </a:p>
                  </a:txBody>
                  <a:tcPr marL="68580" marR="68580" marT="34290" marB="34290"/>
                </a:tc>
                <a:tc gridSpan="2">
                  <a:txBody>
                    <a:bodyPr/>
                    <a:lstStyle/>
                    <a:p>
                      <a:pPr algn="ctr"/>
                      <a:r>
                        <a:rPr lang="en-US" sz="1600" i="0" dirty="0"/>
                        <a:t>Set: 1</a:t>
                      </a:r>
                      <a:r>
                        <a:rPr lang="en-US" sz="1600" i="0" dirty="0">
                          <a:sym typeface="Symbol" panose="05050102010706020507" pitchFamily="18" charset="2"/>
                        </a:rPr>
                        <a:t>2</a:t>
                      </a:r>
                      <a:endParaRPr lang="en-US" sz="1600" i="0" dirty="0"/>
                    </a:p>
                  </a:txBody>
                  <a:tcPr marL="68580" marR="68580" marT="34290" marB="34290"/>
                </a:tc>
                <a:tc hMerge="1">
                  <a:txBody>
                    <a:bodyPr/>
                    <a:lstStyle/>
                    <a:p>
                      <a:pPr algn="l"/>
                      <a:endParaRPr lang="en-US" sz="1600" i="0" dirty="0"/>
                    </a:p>
                  </a:txBody>
                  <a:tcPr/>
                </a:tc>
                <a:tc gridSpan="2">
                  <a:txBody>
                    <a:bodyPr/>
                    <a:lstStyle/>
                    <a:p>
                      <a:pPr algn="ctr"/>
                      <a:r>
                        <a:rPr lang="en-US" sz="1600" i="0" dirty="0"/>
                        <a:t>Set: 2</a:t>
                      </a:r>
                      <a:r>
                        <a:rPr lang="en-US" sz="1600" i="0" dirty="0">
                          <a:sym typeface="Symbol" panose="05050102010706020507" pitchFamily="18" charset="2"/>
                        </a:rPr>
                        <a:t>1</a:t>
                      </a:r>
                      <a:endParaRPr lang="en-US" sz="1600" i="0" dirty="0"/>
                    </a:p>
                  </a:txBody>
                  <a:tcPr marL="68580" marR="68580" marT="34290" marB="34290"/>
                </a:tc>
                <a:tc hMerge="1">
                  <a:txBody>
                    <a:bodyPr/>
                    <a:lstStyle/>
                    <a:p>
                      <a:pPr algn="l"/>
                      <a:endParaRPr lang="en-US" sz="1600" i="0" dirty="0"/>
                    </a:p>
                  </a:txBody>
                  <a:tcPr/>
                </a:tc>
                <a:extLst>
                  <a:ext uri="{0D108BD9-81ED-4DB2-BD59-A6C34878D82A}">
                    <a16:rowId xmlns="" xmlns:a16="http://schemas.microsoft.com/office/drawing/2014/main" val="1995223041"/>
                  </a:ext>
                </a:extLst>
              </a:tr>
              <a:tr h="406428">
                <a:tc>
                  <a:txBody>
                    <a:bodyPr/>
                    <a:lstStyle/>
                    <a:p>
                      <a:endParaRPr lang="en-US" sz="1600" i="0" dirty="0"/>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extLst>
                  <a:ext uri="{0D108BD9-81ED-4DB2-BD59-A6C34878D82A}">
                    <a16:rowId xmlns="" xmlns:a16="http://schemas.microsoft.com/office/drawing/2014/main" val="4243656936"/>
                  </a:ext>
                </a:extLst>
              </a:tr>
              <a:tr h="406428">
                <a:tc>
                  <a:txBody>
                    <a:bodyPr/>
                    <a:lstStyle/>
                    <a:p>
                      <a:r>
                        <a:rPr lang="en-US" sz="1600" i="0" dirty="0"/>
                        <a:t>[</a:t>
                      </a:r>
                      <a:r>
                        <a:rPr lang="en-US" sz="1600" i="0" dirty="0" err="1"/>
                        <a:t>Phandi</a:t>
                      </a:r>
                      <a:r>
                        <a:rPr lang="en-US" sz="1600" i="0" dirty="0"/>
                        <a:t> et al., 2015]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0.545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 xmlns:a16="http://schemas.microsoft.com/office/drawing/2014/main" val="4060635507"/>
                  </a:ext>
                </a:extLst>
              </a:tr>
              <a:tr h="406428">
                <a:tc>
                  <a:txBody>
                    <a:bodyPr/>
                    <a:lstStyle/>
                    <a:p>
                      <a:r>
                        <a:rPr lang="en-US" sz="1600" i="0" dirty="0"/>
                        <a:t>[Dong &amp; Zhang, 2016]</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0.569</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 xmlns:a16="http://schemas.microsoft.com/office/drawing/2014/main" val="628442946"/>
                  </a:ext>
                </a:extLst>
              </a:tr>
              <a:tr h="406428">
                <a:tc>
                  <a:txBody>
                    <a:bodyPr/>
                    <a:lstStyle/>
                    <a:p>
                      <a:r>
                        <a:rPr lang="en-US" sz="1600" i="0" dirty="0"/>
                        <a:t>EASE</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0.234</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0.585</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0.048</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0.491</a:t>
                      </a:r>
                    </a:p>
                  </a:txBody>
                  <a:tcPr marL="68580" marR="68580" marT="34290" marB="34290">
                    <a:lnB w="12700" cap="flat" cmpd="sng" algn="ctr">
                      <a:noFill/>
                      <a:prstDash val="solid"/>
                      <a:round/>
                      <a:headEnd type="none" w="med" len="med"/>
                      <a:tailEnd type="none" w="med" len="med"/>
                    </a:lnB>
                  </a:tcPr>
                </a:tc>
                <a:extLst>
                  <a:ext uri="{0D108BD9-81ED-4DB2-BD59-A6C34878D82A}">
                    <a16:rowId xmlns="" xmlns:a16="http://schemas.microsoft.com/office/drawing/2014/main" val="611976140"/>
                  </a:ext>
                </a:extLst>
              </a:tr>
              <a:tr h="406428">
                <a:tc>
                  <a:txBody>
                    <a:bodyPr/>
                    <a:lstStyle/>
                    <a:p>
                      <a:r>
                        <a:rPr lang="en-US" sz="1600" i="0" dirty="0"/>
                        <a:t>EASE + ARG</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0.298</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0.622</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0.049</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0.493</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88167272"/>
                  </a:ext>
                </a:extLst>
              </a:tr>
              <a:tr h="406428">
                <a:tc>
                  <a:txBody>
                    <a:bodyPr/>
                    <a:lstStyle/>
                    <a:p>
                      <a:r>
                        <a:rPr lang="en-US" sz="1600" i="0" dirty="0"/>
                        <a:t>Our best</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0.336</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0.649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0.053</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0.529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482820620"/>
                  </a:ext>
                </a:extLst>
              </a:tr>
            </a:tbl>
          </a:graphicData>
        </a:graphic>
      </p:graphicFrame>
      <p:sp>
        <p:nvSpPr>
          <p:cNvPr id="7" name="Flowchart: Alternate Process 6"/>
          <p:cNvSpPr/>
          <p:nvPr/>
        </p:nvSpPr>
        <p:spPr>
          <a:xfrm>
            <a:off x="314326" y="5255598"/>
            <a:ext cx="8372474" cy="1430179"/>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pPr marL="257175" indent="-257175">
              <a:buFont typeface="Arial" panose="020B0604020202020204" pitchFamily="34" charset="0"/>
              <a:buChar char="•"/>
            </a:pPr>
            <a:r>
              <a:rPr lang="en-US" sz="1500" dirty="0">
                <a:ln w="0"/>
                <a:solidFill>
                  <a:schemeClr val="tx1"/>
                </a:solidFill>
                <a:effectLst>
                  <a:outerShdw blurRad="38100" dist="19050" dir="2700000" algn="tl" rotWithShape="0">
                    <a:schemeClr val="dk1">
                      <a:alpha val="40000"/>
                    </a:schemeClr>
                  </a:outerShdw>
                </a:effectLst>
              </a:rPr>
              <a:t>Argumentation features help improve </a:t>
            </a:r>
            <a:r>
              <a:rPr lang="en-US" sz="1500" dirty="0" smtClean="0">
                <a:ln w="0"/>
                <a:solidFill>
                  <a:schemeClr val="tx1"/>
                </a:solidFill>
                <a:effectLst>
                  <a:outerShdw blurRad="38100" dist="19050" dir="2700000" algn="tl" rotWithShape="0">
                    <a:schemeClr val="dk1">
                      <a:alpha val="40000"/>
                    </a:schemeClr>
                  </a:outerShdw>
                </a:effectLst>
              </a:rPr>
              <a:t>cross-prompt performance</a:t>
            </a:r>
          </a:p>
          <a:p>
            <a:pPr marL="714375" lvl="1" indent="-257175">
              <a:buFont typeface="Arial" panose="020B0604020202020204" pitchFamily="34" charset="0"/>
              <a:buChar char="•"/>
            </a:pPr>
            <a:r>
              <a:rPr lang="en-US" sz="1500" dirty="0" smtClean="0">
                <a:ln w="0"/>
                <a:solidFill>
                  <a:schemeClr val="tx1"/>
                </a:solidFill>
                <a:effectLst>
                  <a:outerShdw blurRad="38100" dist="19050" dir="2700000" algn="tl" rotWithShape="0">
                    <a:schemeClr val="dk1">
                      <a:alpha val="40000"/>
                    </a:schemeClr>
                  </a:outerShdw>
                </a:effectLst>
              </a:rPr>
              <a:t>Even when computed using the output of an end-to-end argument mining system that was trained on the persuasive essay corpus!</a:t>
            </a:r>
            <a:endParaRPr lang="en-US" sz="1500" dirty="0">
              <a:ln w="0"/>
              <a:solidFill>
                <a:schemeClr val="tx1"/>
              </a:solidFill>
              <a:effectLst>
                <a:outerShdw blurRad="38100" dist="19050" dir="2700000" algn="tl" rotWithShape="0">
                  <a:schemeClr val="dk1">
                    <a:alpha val="40000"/>
                  </a:schemeClr>
                </a:outerShdw>
              </a:effectLst>
            </a:endParaRPr>
          </a:p>
          <a:p>
            <a:pPr marL="257175" indent="-257175">
              <a:buFont typeface="Arial" panose="020B0604020202020204" pitchFamily="34" charset="0"/>
              <a:buChar char="•"/>
            </a:pPr>
            <a:r>
              <a:rPr lang="en-US" sz="1500" dirty="0">
                <a:ln w="0"/>
                <a:solidFill>
                  <a:schemeClr val="tx1"/>
                </a:solidFill>
                <a:effectLst>
                  <a:outerShdw blurRad="38100" dist="19050" dir="2700000" algn="tl" rotWithShape="0">
                    <a:schemeClr val="dk1">
                      <a:alpha val="40000"/>
                    </a:schemeClr>
                  </a:outerShdw>
                </a:effectLst>
              </a:rPr>
              <a:t>Both component-based and relation-based features show up in the best </a:t>
            </a:r>
            <a:r>
              <a:rPr lang="en-US" sz="1500" dirty="0" smtClean="0">
                <a:ln w="0"/>
                <a:solidFill>
                  <a:schemeClr val="tx1"/>
                </a:solidFill>
                <a:effectLst>
                  <a:outerShdw blurRad="38100" dist="19050" dir="2700000" algn="tl" rotWithShape="0">
                    <a:schemeClr val="dk1">
                      <a:alpha val="40000"/>
                    </a:schemeClr>
                  </a:outerShdw>
                </a:effectLst>
              </a:rPr>
              <a:t>combination</a:t>
            </a:r>
          </a:p>
          <a:p>
            <a:pPr marL="257175" indent="-257175">
              <a:buFont typeface="Arial" panose="020B0604020202020204" pitchFamily="34" charset="0"/>
              <a:buChar char="•"/>
            </a:pPr>
            <a:r>
              <a:rPr lang="en-US" sz="1500" dirty="0" smtClean="0">
                <a:ln w="0"/>
                <a:solidFill>
                  <a:schemeClr val="tx1"/>
                </a:solidFill>
                <a:effectLst>
                  <a:outerShdw blurRad="38100" dist="19050" dir="2700000" algn="tl" rotWithShape="0">
                    <a:schemeClr val="dk1">
                      <a:alpha val="40000"/>
                    </a:schemeClr>
                  </a:outerShdw>
                </a:effectLst>
              </a:rPr>
              <a:t>Similar results in a second corpus of graded essays (from native language identification shared task)</a:t>
            </a:r>
            <a:endParaRPr lang="en-US" sz="15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8421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b="1" i="1" dirty="0" smtClean="0"/>
              <a:t>Argumentative Writing / Argument Mining</a:t>
            </a:r>
          </a:p>
          <a:p>
            <a:r>
              <a:rPr lang="en-US" dirty="0" smtClean="0"/>
              <a:t>Algorithms for Argument Mining</a:t>
            </a:r>
          </a:p>
          <a:p>
            <a:r>
              <a:rPr lang="en-US" dirty="0" smtClean="0"/>
              <a:t>Applications in Automated </a:t>
            </a:r>
            <a:r>
              <a:rPr lang="en-US"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42406998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2713"/>
            <a:ext cx="9144000" cy="1143000"/>
          </a:xfrm>
        </p:spPr>
        <p:txBody>
          <a:bodyPr>
            <a:normAutofit fontScale="90000"/>
          </a:bodyPr>
          <a:lstStyle/>
          <a:p>
            <a:r>
              <a:rPr lang="en-US" dirty="0" smtClean="0"/>
              <a:t>Context-Aware Argument Mining: Summary</a:t>
            </a:r>
            <a:endParaRPr lang="en-US" dirty="0"/>
          </a:p>
        </p:txBody>
      </p:sp>
      <p:sp>
        <p:nvSpPr>
          <p:cNvPr id="6" name="Content Placeholder 5"/>
          <p:cNvSpPr>
            <a:spLocks noGrp="1"/>
          </p:cNvSpPr>
          <p:nvPr>
            <p:ph idx="1"/>
          </p:nvPr>
        </p:nvSpPr>
        <p:spPr>
          <a:xfrm>
            <a:off x="0" y="1600200"/>
            <a:ext cx="9067800" cy="4525963"/>
          </a:xfrm>
        </p:spPr>
        <p:txBody>
          <a:bodyPr>
            <a:normAutofit lnSpcReduction="10000"/>
          </a:bodyPr>
          <a:lstStyle/>
          <a:p>
            <a:r>
              <a:rPr lang="en-US" sz="2400" dirty="0"/>
              <a:t>Novel contextual </a:t>
            </a:r>
            <a:r>
              <a:rPr lang="en-US" sz="2400" dirty="0" smtClean="0"/>
              <a:t>features for argument mining (AM)</a:t>
            </a:r>
            <a:endParaRPr lang="en-US" sz="2400" dirty="0"/>
          </a:p>
          <a:p>
            <a:pPr lvl="1"/>
            <a:r>
              <a:rPr lang="en-US" sz="1800" dirty="0"/>
              <a:t>Algorithm for argument and domain word extraction</a:t>
            </a:r>
          </a:p>
          <a:p>
            <a:pPr lvl="1"/>
            <a:r>
              <a:rPr lang="en-US" sz="1800" dirty="0"/>
              <a:t>Context-window </a:t>
            </a:r>
            <a:r>
              <a:rPr lang="en-US" sz="1800" dirty="0" smtClean="0"/>
              <a:t>framework</a:t>
            </a:r>
          </a:p>
          <a:p>
            <a:pPr lvl="1"/>
            <a:endParaRPr lang="en-US" sz="1800" dirty="0"/>
          </a:p>
          <a:p>
            <a:r>
              <a:rPr lang="en-US" sz="2400" dirty="0" smtClean="0"/>
              <a:t>Use of AM output for automated essay scoring (AES)</a:t>
            </a:r>
            <a:endParaRPr lang="en-US" sz="2400" dirty="0"/>
          </a:p>
          <a:p>
            <a:pPr lvl="1"/>
            <a:r>
              <a:rPr lang="en-US" sz="1800" dirty="0"/>
              <a:t>Extrinsic evaluation of </a:t>
            </a:r>
            <a:r>
              <a:rPr lang="en-US" sz="1800" dirty="0" smtClean="0"/>
              <a:t>end-to-end argument </a:t>
            </a:r>
            <a:r>
              <a:rPr lang="en-US" sz="1800" dirty="0"/>
              <a:t>mining </a:t>
            </a:r>
            <a:r>
              <a:rPr lang="en-US" sz="1800" dirty="0" smtClean="0"/>
              <a:t>systems</a:t>
            </a:r>
          </a:p>
          <a:p>
            <a:pPr lvl="1"/>
            <a:r>
              <a:rPr lang="en-US" sz="1800" dirty="0" smtClean="0"/>
              <a:t>Comprehensive </a:t>
            </a:r>
            <a:r>
              <a:rPr lang="en-US" sz="1800" dirty="0"/>
              <a:t>analysis of a large set of </a:t>
            </a:r>
            <a:r>
              <a:rPr lang="en-US" sz="1800" dirty="0" smtClean="0"/>
              <a:t>argument-enabled </a:t>
            </a:r>
            <a:r>
              <a:rPr lang="en-US" sz="1800" dirty="0"/>
              <a:t>features</a:t>
            </a:r>
          </a:p>
          <a:p>
            <a:pPr lvl="1"/>
            <a:endParaRPr lang="en-US" sz="1800" dirty="0"/>
          </a:p>
          <a:p>
            <a:r>
              <a:rPr lang="en-US" sz="2400" dirty="0"/>
              <a:t>AM and AES models are evaluated </a:t>
            </a:r>
            <a:r>
              <a:rPr lang="en-US" sz="2400" dirty="0" smtClean="0"/>
              <a:t>comprehensively</a:t>
            </a:r>
          </a:p>
          <a:p>
            <a:pPr lvl="1"/>
            <a:r>
              <a:rPr lang="en-US" sz="1800" dirty="0" smtClean="0"/>
              <a:t>Cross-fold vs. cross-topic vs. cross-corpus training/testing splits</a:t>
            </a:r>
          </a:p>
          <a:p>
            <a:pPr lvl="1"/>
            <a:r>
              <a:rPr lang="en-US" sz="1800" dirty="0" smtClean="0"/>
              <a:t>Manually annotated versus predicted</a:t>
            </a:r>
            <a:r>
              <a:rPr lang="en-US" sz="1800" dirty="0"/>
              <a:t> </a:t>
            </a:r>
            <a:r>
              <a:rPr lang="en-US" sz="1800" dirty="0" smtClean="0"/>
              <a:t>system outputs</a:t>
            </a:r>
          </a:p>
          <a:p>
            <a:pPr lvl="1"/>
            <a:r>
              <a:rPr lang="en-US" sz="1800" dirty="0" smtClean="0"/>
              <a:t>Different </a:t>
            </a:r>
            <a:r>
              <a:rPr lang="en-US" sz="1800" dirty="0"/>
              <a:t>corpora, </a:t>
            </a:r>
            <a:r>
              <a:rPr lang="en-US" sz="1800" dirty="0" smtClean="0"/>
              <a:t>AM annotation </a:t>
            </a:r>
            <a:r>
              <a:rPr lang="en-US" sz="1800" dirty="0"/>
              <a:t>schemas, </a:t>
            </a:r>
            <a:r>
              <a:rPr lang="en-US" sz="1800" dirty="0" smtClean="0"/>
              <a:t>student writing </a:t>
            </a:r>
            <a:r>
              <a:rPr lang="en-US" sz="1800" dirty="0"/>
              <a:t>fluency and </a:t>
            </a:r>
            <a:r>
              <a:rPr lang="en-US" sz="1800" dirty="0" smtClean="0"/>
              <a:t>essay quality</a:t>
            </a:r>
          </a:p>
          <a:p>
            <a:pPr lvl="1"/>
            <a:r>
              <a:rPr lang="en-US" sz="1800" dirty="0" smtClean="0"/>
              <a:t>Strong baselines</a:t>
            </a:r>
            <a:endParaRPr lang="en-US" sz="1800" dirty="0"/>
          </a:p>
          <a:p>
            <a:pPr lvl="1"/>
            <a:endParaRPr lang="en-US" sz="15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70</a:t>
            </a:fld>
            <a:endParaRPr lang="en-US"/>
          </a:p>
        </p:txBody>
      </p:sp>
    </p:spTree>
    <p:extLst>
      <p:ext uri="{BB962C8B-B14F-4D97-AF65-F5344CB8AC3E}">
        <p14:creationId xmlns:p14="http://schemas.microsoft.com/office/powerpoint/2010/main" val="302923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Summary</a:t>
            </a:r>
            <a:endParaRPr lang="en-US" dirty="0"/>
          </a:p>
        </p:txBody>
      </p:sp>
      <p:sp>
        <p:nvSpPr>
          <p:cNvPr id="3" name="Content Placeholder 2"/>
          <p:cNvSpPr>
            <a:spLocks noGrp="1"/>
          </p:cNvSpPr>
          <p:nvPr>
            <p:ph idx="1"/>
          </p:nvPr>
        </p:nvSpPr>
        <p:spPr>
          <a:xfrm>
            <a:off x="200721" y="1329760"/>
            <a:ext cx="8809463" cy="5034776"/>
          </a:xfrm>
        </p:spPr>
        <p:txBody>
          <a:bodyPr>
            <a:normAutofit lnSpcReduction="10000"/>
          </a:bodyPr>
          <a:lstStyle/>
          <a:p>
            <a:r>
              <a:rPr lang="en-US" dirty="0" smtClean="0"/>
              <a:t>NLP-supported argument mining for educational applications at scale</a:t>
            </a:r>
          </a:p>
          <a:p>
            <a:pPr lvl="1"/>
            <a:r>
              <a:rPr lang="en-US" dirty="0" smtClean="0"/>
              <a:t>Feature / Algorithm Development</a:t>
            </a:r>
          </a:p>
          <a:p>
            <a:pPr lvl="2"/>
            <a:r>
              <a:rPr lang="en-US" dirty="0" smtClean="0"/>
              <a:t>Noisy and diverse data</a:t>
            </a:r>
          </a:p>
          <a:p>
            <a:pPr lvl="2"/>
            <a:r>
              <a:rPr lang="en-US" dirty="0" smtClean="0"/>
              <a:t>Meaningful features</a:t>
            </a:r>
          </a:p>
          <a:p>
            <a:pPr lvl="2"/>
            <a:r>
              <a:rPr lang="en-US" dirty="0" smtClean="0"/>
              <a:t>Real-time performance </a:t>
            </a:r>
          </a:p>
          <a:p>
            <a:pPr lvl="1"/>
            <a:r>
              <a:rPr lang="en-US" dirty="0" smtClean="0"/>
              <a:t>Experimental Evaluations</a:t>
            </a:r>
          </a:p>
          <a:p>
            <a:pPr lvl="2"/>
            <a:r>
              <a:rPr lang="en-US" dirty="0" smtClean="0"/>
              <a:t>Response-to-Text Assessment (grade school)</a:t>
            </a:r>
          </a:p>
          <a:p>
            <a:pPr lvl="2"/>
            <a:r>
              <a:rPr lang="en-US" dirty="0" smtClean="0"/>
              <a:t>Argument Mining (undergraduates; web)</a:t>
            </a:r>
          </a:p>
          <a:p>
            <a:r>
              <a:rPr lang="en-US" dirty="0" smtClean="0"/>
              <a:t>Even non-structural and application-dependent </a:t>
            </a:r>
            <a:r>
              <a:rPr lang="en-US" dirty="0"/>
              <a:t>argument mining can support useful applications!</a:t>
            </a:r>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0339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a:xfrm>
            <a:off x="147415" y="1600200"/>
            <a:ext cx="8996585" cy="4525963"/>
          </a:xfrm>
        </p:spPr>
        <p:txBody>
          <a:bodyPr/>
          <a:lstStyle/>
          <a:p>
            <a:r>
              <a:rPr lang="en-US" dirty="0" smtClean="0"/>
              <a:t>Questions?</a:t>
            </a:r>
          </a:p>
          <a:p>
            <a:endParaRPr lang="en-US" dirty="0" smtClean="0"/>
          </a:p>
          <a:p>
            <a:r>
              <a:rPr lang="en-US" dirty="0" smtClean="0"/>
              <a:t>Further </a:t>
            </a:r>
            <a:r>
              <a:rPr lang="en-US" dirty="0"/>
              <a:t>i</a:t>
            </a:r>
            <a:r>
              <a:rPr lang="en-US" dirty="0" smtClean="0"/>
              <a:t>nformation, data, and software</a:t>
            </a:r>
          </a:p>
          <a:p>
            <a:pPr lvl="1"/>
            <a:r>
              <a:rPr lang="en-US" dirty="0" smtClean="0"/>
              <a:t>http://www.cs.pitt.edu/~litman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6" y="4469023"/>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24" y="4469023"/>
            <a:ext cx="1790476" cy="1552381"/>
          </a:xfrm>
          <a:prstGeom prst="rect">
            <a:avLst/>
          </a:prstGeom>
        </p:spPr>
      </p:pic>
    </p:spTree>
    <p:extLst>
      <p:ext uri="{BB962C8B-B14F-4D97-AF65-F5344CB8AC3E}">
        <p14:creationId xmlns:p14="http://schemas.microsoft.com/office/powerpoint/2010/main" val="35626276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Context is crucial for resolving ambiguity</a:t>
            </a:r>
          </a:p>
        </p:txBody>
      </p:sp>
      <p:sp>
        <p:nvSpPr>
          <p:cNvPr id="5" name="Slide Number Placeholder 4"/>
          <p:cNvSpPr>
            <a:spLocks noGrp="1"/>
          </p:cNvSpPr>
          <p:nvPr>
            <p:ph type="sldNum" sz="quarter" idx="12"/>
          </p:nvPr>
        </p:nvSpPr>
        <p:spPr/>
        <p:txBody>
          <a:bodyPr/>
          <a:lstStyle/>
          <a:p>
            <a:fld id="{1FAB230D-8D7E-447F-9006-147D65281BD6}" type="slidenum">
              <a:rPr lang="en-US" smtClean="0"/>
              <a:pPr/>
              <a:t>73</a:t>
            </a:fld>
            <a:endParaRPr lang="en-US"/>
          </a:p>
        </p:txBody>
      </p:sp>
      <p:sp>
        <p:nvSpPr>
          <p:cNvPr id="6" name="Rectangle 5"/>
          <p:cNvSpPr/>
          <p:nvPr/>
        </p:nvSpPr>
        <p:spPr>
          <a:xfrm>
            <a:off x="857250" y="2296511"/>
            <a:ext cx="2335016" cy="577081"/>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spcAft>
                <a:spcPts val="450"/>
              </a:spcAft>
            </a:pPr>
            <a:r>
              <a:rPr lang="en-US" sz="1050" i="1" u="sng" dirty="0"/>
              <a:t>Example 1</a:t>
            </a:r>
            <a:r>
              <a:rPr lang="en-US" sz="1050" dirty="0"/>
              <a:t>: </a:t>
            </a:r>
            <a:r>
              <a:rPr lang="en-US" sz="1050" b="1" dirty="0">
                <a:solidFill>
                  <a:schemeClr val="accent5"/>
                </a:solidFill>
              </a:rPr>
              <a:t>It</a:t>
            </a:r>
            <a:r>
              <a:rPr lang="en-US" sz="1050" dirty="0"/>
              <a:t> helps relieve tension and stress… </a:t>
            </a:r>
            <a:r>
              <a:rPr lang="en-US" sz="1050" b="1" dirty="0">
                <a:solidFill>
                  <a:schemeClr val="accent5"/>
                </a:solidFill>
              </a:rPr>
              <a:t>Exercising</a:t>
            </a:r>
            <a:r>
              <a:rPr lang="en-US" sz="1050" dirty="0"/>
              <a:t> improves self esteem and confidence.</a:t>
            </a:r>
          </a:p>
        </p:txBody>
      </p:sp>
      <p:sp>
        <p:nvSpPr>
          <p:cNvPr id="7" name="Rectangle 6"/>
          <p:cNvSpPr/>
          <p:nvPr/>
        </p:nvSpPr>
        <p:spPr>
          <a:xfrm>
            <a:off x="1839970" y="2998348"/>
            <a:ext cx="2783549" cy="964367"/>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spcAft>
                <a:spcPts val="450"/>
              </a:spcAft>
            </a:pPr>
            <a:r>
              <a:rPr lang="en-US" sz="1050" i="1" u="sng" dirty="0"/>
              <a:t>Example 2</a:t>
            </a:r>
            <a:r>
              <a:rPr lang="en-US" sz="1050" dirty="0"/>
              <a:t>: People who are addicted to games, especially </a:t>
            </a:r>
            <a:r>
              <a:rPr lang="en-US" sz="1050" b="1" dirty="0">
                <a:solidFill>
                  <a:schemeClr val="accent5"/>
                </a:solidFill>
              </a:rPr>
              <a:t>online games</a:t>
            </a:r>
            <a:r>
              <a:rPr lang="en-US" sz="1050" dirty="0"/>
              <a:t>, can eventually bear dangerous consequences…</a:t>
            </a:r>
          </a:p>
          <a:p>
            <a:pPr algn="just">
              <a:spcAft>
                <a:spcPts val="450"/>
              </a:spcAft>
            </a:pPr>
            <a:r>
              <a:rPr lang="en-US" sz="1050" dirty="0"/>
              <a:t>Although it is undeniable that </a:t>
            </a:r>
            <a:r>
              <a:rPr lang="en-US" sz="1050" b="1" dirty="0">
                <a:solidFill>
                  <a:schemeClr val="accent5"/>
                </a:solidFill>
              </a:rPr>
              <a:t>computer</a:t>
            </a:r>
            <a:r>
              <a:rPr lang="en-US" sz="1050" dirty="0"/>
              <a:t> is a crucial part of human life, </a:t>
            </a:r>
            <a:r>
              <a:rPr lang="en-US" sz="1050" b="1" dirty="0">
                <a:solidFill>
                  <a:schemeClr val="accent5"/>
                </a:solidFill>
              </a:rPr>
              <a:t>it</a:t>
            </a:r>
            <a:r>
              <a:rPr lang="en-US" sz="1050" dirty="0"/>
              <a:t> still has its bad side</a:t>
            </a:r>
          </a:p>
        </p:txBody>
      </p:sp>
      <p:sp>
        <p:nvSpPr>
          <p:cNvPr id="8" name="Rectangle 7"/>
          <p:cNvSpPr/>
          <p:nvPr/>
        </p:nvSpPr>
        <p:spPr>
          <a:xfrm>
            <a:off x="3194286" y="4061996"/>
            <a:ext cx="3720865" cy="1061829"/>
          </a:xfrm>
          <a:prstGeom prst="rect">
            <a:avLst/>
          </a:prstGeom>
          <a:ln/>
        </p:spPr>
        <p:style>
          <a:lnRef idx="2">
            <a:schemeClr val="dk1"/>
          </a:lnRef>
          <a:fillRef idx="1">
            <a:schemeClr val="lt1"/>
          </a:fillRef>
          <a:effectRef idx="0">
            <a:schemeClr val="dk1"/>
          </a:effectRef>
          <a:fontRef idx="minor">
            <a:schemeClr val="dk1"/>
          </a:fontRef>
        </p:style>
        <p:txBody>
          <a:bodyPr rtlCol="0" anchor="ctr">
            <a:spAutoFit/>
          </a:bodyPr>
          <a:lstStyle/>
          <a:p>
            <a:pPr algn="just">
              <a:spcAft>
                <a:spcPts val="450"/>
              </a:spcAft>
            </a:pPr>
            <a:r>
              <a:rPr lang="en-US" sz="1050" i="1" u="sng" dirty="0"/>
              <a:t>Example 3</a:t>
            </a:r>
            <a:r>
              <a:rPr lang="en-US" sz="1050" dirty="0"/>
              <a:t>: Firstly, </a:t>
            </a:r>
            <a:r>
              <a:rPr lang="en-US" sz="1050" b="1" dirty="0">
                <a:solidFill>
                  <a:schemeClr val="accent5"/>
                </a:solidFill>
              </a:rPr>
              <a:t>pictures can influence</a:t>
            </a:r>
            <a:r>
              <a:rPr lang="en-US" sz="1050" dirty="0"/>
              <a:t> the way people think. </a:t>
            </a:r>
            <a:r>
              <a:rPr lang="en-US" sz="1050" i="1" u="sng" dirty="0">
                <a:solidFill>
                  <a:schemeClr val="bg1"/>
                </a:solidFill>
              </a:rPr>
              <a:t>For example, nowadays horrendous </a:t>
            </a:r>
            <a:r>
              <a:rPr lang="en-US" sz="1050" b="1" i="1" u="sng" dirty="0">
                <a:solidFill>
                  <a:schemeClr val="bg1"/>
                </a:solidFill>
              </a:rPr>
              <a:t>images</a:t>
            </a:r>
            <a:r>
              <a:rPr lang="en-US" sz="1050" i="1" u="sng" dirty="0">
                <a:solidFill>
                  <a:schemeClr val="bg1"/>
                </a:solidFill>
              </a:rPr>
              <a:t> are displayed on the cigarette boxes to illustrate the consequences of smoking.</a:t>
            </a:r>
            <a:r>
              <a:rPr lang="en-US" sz="1050" dirty="0">
                <a:solidFill>
                  <a:schemeClr val="bg1"/>
                </a:solidFill>
              </a:rPr>
              <a:t> </a:t>
            </a:r>
            <a:r>
              <a:rPr lang="en-US" sz="1050" dirty="0"/>
              <a:t>As a result, statistics show a slight </a:t>
            </a:r>
            <a:r>
              <a:rPr lang="en-US" sz="1050" b="1" dirty="0">
                <a:solidFill>
                  <a:schemeClr val="accent5"/>
                </a:solidFill>
              </a:rPr>
              <a:t>reduction</a:t>
            </a:r>
            <a:r>
              <a:rPr lang="en-US" sz="1050" dirty="0"/>
              <a:t> in the number of smokers, indicating that they </a:t>
            </a:r>
            <a:r>
              <a:rPr lang="en-US" sz="1050" b="1" dirty="0">
                <a:solidFill>
                  <a:schemeClr val="accent5"/>
                </a:solidFill>
              </a:rPr>
              <a:t>realize</a:t>
            </a:r>
            <a:r>
              <a:rPr lang="en-US" sz="1050" dirty="0"/>
              <a:t> the effects of the negative habit.</a:t>
            </a:r>
          </a:p>
        </p:txBody>
      </p:sp>
      <p:sp>
        <p:nvSpPr>
          <p:cNvPr id="9" name="Rectangle 8"/>
          <p:cNvSpPr/>
          <p:nvPr/>
        </p:nvSpPr>
        <p:spPr>
          <a:xfrm>
            <a:off x="3194286" y="4061996"/>
            <a:ext cx="3720865" cy="1061829"/>
          </a:xfrm>
          <a:prstGeom prst="rect">
            <a:avLst/>
          </a:prstGeom>
          <a:ln/>
        </p:spPr>
        <p:style>
          <a:lnRef idx="2">
            <a:schemeClr val="dk1"/>
          </a:lnRef>
          <a:fillRef idx="1">
            <a:schemeClr val="lt1"/>
          </a:fillRef>
          <a:effectRef idx="0">
            <a:schemeClr val="dk1"/>
          </a:effectRef>
          <a:fontRef idx="minor">
            <a:schemeClr val="dk1"/>
          </a:fontRef>
        </p:style>
        <p:txBody>
          <a:bodyPr rtlCol="0" anchor="ctr">
            <a:spAutoFit/>
          </a:bodyPr>
          <a:lstStyle/>
          <a:p>
            <a:pPr algn="just">
              <a:spcAft>
                <a:spcPts val="450"/>
              </a:spcAft>
            </a:pPr>
            <a:r>
              <a:rPr lang="en-US" sz="1050" i="1" u="sng" dirty="0"/>
              <a:t>Example 3</a:t>
            </a:r>
            <a:r>
              <a:rPr lang="en-US" sz="1050" dirty="0"/>
              <a:t>: Firstly, </a:t>
            </a:r>
            <a:r>
              <a:rPr lang="en-US" sz="1050" b="1" dirty="0">
                <a:solidFill>
                  <a:schemeClr val="accent5"/>
                </a:solidFill>
              </a:rPr>
              <a:t>pictures can influence</a:t>
            </a:r>
            <a:r>
              <a:rPr lang="en-US" sz="1050" dirty="0"/>
              <a:t> the way people think. </a:t>
            </a:r>
            <a:r>
              <a:rPr lang="en-US" sz="1050" i="1" u="sng" dirty="0"/>
              <a:t>For example, nowadays horrendous </a:t>
            </a:r>
            <a:r>
              <a:rPr lang="en-US" sz="1050" b="1" i="1" u="sng" dirty="0">
                <a:solidFill>
                  <a:schemeClr val="accent5"/>
                </a:solidFill>
              </a:rPr>
              <a:t>images</a:t>
            </a:r>
            <a:r>
              <a:rPr lang="en-US" sz="1050" i="1" u="sng" dirty="0"/>
              <a:t> are displayed on the cigarette boxes to illustrate the consequences of smoking.</a:t>
            </a:r>
            <a:r>
              <a:rPr lang="en-US" sz="1050" dirty="0"/>
              <a:t> As a result, statistics show a slight </a:t>
            </a:r>
            <a:r>
              <a:rPr lang="en-US" sz="1050" b="1" dirty="0">
                <a:solidFill>
                  <a:schemeClr val="accent5"/>
                </a:solidFill>
              </a:rPr>
              <a:t>reduction</a:t>
            </a:r>
            <a:r>
              <a:rPr lang="en-US" sz="1050" dirty="0"/>
              <a:t> in the number of smokers, indicating that they </a:t>
            </a:r>
            <a:r>
              <a:rPr lang="en-US" sz="1050" b="1" dirty="0">
                <a:solidFill>
                  <a:schemeClr val="accent5"/>
                </a:solidFill>
              </a:rPr>
              <a:t>realize</a:t>
            </a:r>
            <a:r>
              <a:rPr lang="en-US" sz="1050" dirty="0"/>
              <a:t> the effects of the negative habit.</a:t>
            </a:r>
          </a:p>
        </p:txBody>
      </p:sp>
      <p:sp>
        <p:nvSpPr>
          <p:cNvPr id="10" name="TextBox 9"/>
          <p:cNvSpPr txBox="1"/>
          <p:nvPr/>
        </p:nvSpPr>
        <p:spPr>
          <a:xfrm>
            <a:off x="3149000" y="2446552"/>
            <a:ext cx="1614417" cy="276999"/>
          </a:xfrm>
          <a:prstGeom prst="rect">
            <a:avLst/>
          </a:prstGeom>
          <a:noFill/>
        </p:spPr>
        <p:txBody>
          <a:bodyPr wrap="none" rtlCol="0" anchor="ctr" anchorCtr="0">
            <a:spAutoFit/>
          </a:bodyPr>
          <a:lstStyle/>
          <a:p>
            <a:pPr algn="r"/>
            <a:r>
              <a:rPr lang="nl-NL" sz="1200" dirty="0">
                <a:solidFill>
                  <a:schemeClr val="accent2"/>
                </a:solidFill>
              </a:rPr>
              <a:t>Coreference resolution</a:t>
            </a:r>
            <a:endParaRPr lang="en-US" sz="1500" dirty="0">
              <a:solidFill>
                <a:schemeClr val="accent2"/>
              </a:solidFill>
            </a:endParaRPr>
          </a:p>
        </p:txBody>
      </p:sp>
      <p:sp>
        <p:nvSpPr>
          <p:cNvPr id="11" name="TextBox 10"/>
          <p:cNvSpPr txBox="1"/>
          <p:nvPr/>
        </p:nvSpPr>
        <p:spPr>
          <a:xfrm>
            <a:off x="4574516" y="3342032"/>
            <a:ext cx="1012778" cy="276999"/>
          </a:xfrm>
          <a:prstGeom prst="rect">
            <a:avLst/>
          </a:prstGeom>
          <a:noFill/>
        </p:spPr>
        <p:txBody>
          <a:bodyPr wrap="none" rtlCol="0" anchor="ctr" anchorCtr="0">
            <a:spAutoFit/>
          </a:bodyPr>
          <a:lstStyle/>
          <a:p>
            <a:pPr algn="r"/>
            <a:r>
              <a:rPr lang="nl-NL" sz="1200" dirty="0">
                <a:solidFill>
                  <a:schemeClr val="accent2"/>
                </a:solidFill>
              </a:rPr>
              <a:t>Topic context</a:t>
            </a:r>
            <a:endParaRPr lang="en-US" sz="1500" dirty="0">
              <a:solidFill>
                <a:schemeClr val="accent2"/>
              </a:solidFill>
            </a:endParaRPr>
          </a:p>
        </p:txBody>
      </p:sp>
      <p:sp>
        <p:nvSpPr>
          <p:cNvPr id="12" name="TextBox 11"/>
          <p:cNvSpPr txBox="1"/>
          <p:nvPr/>
        </p:nvSpPr>
        <p:spPr>
          <a:xfrm>
            <a:off x="6866932" y="4454411"/>
            <a:ext cx="1007520" cy="276999"/>
          </a:xfrm>
          <a:prstGeom prst="rect">
            <a:avLst/>
          </a:prstGeom>
          <a:noFill/>
        </p:spPr>
        <p:txBody>
          <a:bodyPr wrap="none" rtlCol="0" anchor="ctr" anchorCtr="0">
            <a:spAutoFit/>
          </a:bodyPr>
          <a:lstStyle/>
          <a:p>
            <a:pPr algn="r"/>
            <a:r>
              <a:rPr lang="nl-NL" sz="1200" dirty="0">
                <a:solidFill>
                  <a:schemeClr val="accent2"/>
                </a:solidFill>
              </a:rPr>
              <a:t>Local context</a:t>
            </a:r>
            <a:endParaRPr lang="en-US" sz="1500" dirty="0">
              <a:solidFill>
                <a:schemeClr val="accent2"/>
              </a:solidFill>
            </a:endParaRPr>
          </a:p>
        </p:txBody>
      </p:sp>
      <p:sp>
        <p:nvSpPr>
          <p:cNvPr id="4" name="Oval 3"/>
          <p:cNvSpPr/>
          <p:nvPr/>
        </p:nvSpPr>
        <p:spPr>
          <a:xfrm rot="775140">
            <a:off x="3750164" y="2933579"/>
            <a:ext cx="4837041" cy="1918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5612170" y="3630850"/>
            <a:ext cx="1356398" cy="323165"/>
          </a:xfrm>
          <a:prstGeom prst="rect">
            <a:avLst/>
          </a:prstGeom>
          <a:noFill/>
        </p:spPr>
        <p:txBody>
          <a:bodyPr wrap="none" rtlCol="0" anchor="ctr" anchorCtr="0">
            <a:spAutoFit/>
          </a:bodyPr>
          <a:lstStyle/>
          <a:p>
            <a:pPr algn="r"/>
            <a:r>
              <a:rPr lang="nl-NL" sz="1500" b="1" dirty="0">
                <a:solidFill>
                  <a:schemeClr val="accent1"/>
                </a:solidFill>
              </a:rPr>
              <a:t>Context-aware</a:t>
            </a:r>
            <a:endParaRPr lang="en-US" sz="2100" b="1" dirty="0">
              <a:solidFill>
                <a:schemeClr val="accent1"/>
              </a:solidFill>
            </a:endParaRPr>
          </a:p>
        </p:txBody>
      </p:sp>
    </p:spTree>
    <p:extLst>
      <p:ext uri="{BB962C8B-B14F-4D97-AF65-F5344CB8AC3E}">
        <p14:creationId xmlns:p14="http://schemas.microsoft.com/office/powerpoint/2010/main" val="5087545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Revision Overview Interface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00" y="869825"/>
            <a:ext cx="9110133" cy="598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1394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1"/>
            <a:ext cx="8229600" cy="1143000"/>
          </a:xfrm>
        </p:spPr>
        <p:txBody>
          <a:bodyPr/>
          <a:lstStyle/>
          <a:p>
            <a:r>
              <a:rPr lang="en-US" dirty="0" smtClean="0"/>
              <a:t>Revision Detail Interface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266" y="943059"/>
            <a:ext cx="7323667" cy="563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4065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24"/>
            <a:ext cx="8229600" cy="1143000"/>
          </a:xfrm>
        </p:spPr>
        <p:txBody>
          <a:bodyPr>
            <a:normAutofit fontScale="90000"/>
          </a:bodyPr>
          <a:lstStyle/>
          <a:p>
            <a:r>
              <a:rPr lang="en-US" dirty="0" smtClean="0"/>
              <a:t>From Paper to Mobile App</a:t>
            </a:r>
            <a:br>
              <a:rPr lang="en-US" dirty="0" smtClean="0"/>
            </a:br>
            <a:r>
              <a:rPr lang="en-US" sz="3600" dirty="0" smtClean="0"/>
              <a:t>[</a:t>
            </a:r>
            <a:r>
              <a:rPr lang="en-US" sz="3600" dirty="0" err="1" smtClean="0"/>
              <a:t>Luo</a:t>
            </a:r>
            <a:r>
              <a:rPr lang="en-US" sz="3600" dirty="0" smtClean="0"/>
              <a:t> et al., 2015]</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136" y="1702965"/>
            <a:ext cx="2545536" cy="4525963"/>
          </a:xfrm>
          <a:prstGeom prst="rect">
            <a:avLst/>
          </a:prstGeom>
        </p:spPr>
      </p:pic>
      <p:sp>
        <p:nvSpPr>
          <p:cNvPr id="5" name="Rectangle 4"/>
          <p:cNvSpPr/>
          <p:nvPr/>
        </p:nvSpPr>
        <p:spPr>
          <a:xfrm>
            <a:off x="2885813" y="1417640"/>
            <a:ext cx="6140741" cy="4647426"/>
          </a:xfrm>
          <a:prstGeom prst="rect">
            <a:avLst/>
          </a:prstGeom>
        </p:spPr>
        <p:txBody>
          <a:bodyPr wrap="square">
            <a:spAutoFit/>
          </a:bodyPr>
          <a:lstStyle/>
          <a:p>
            <a:pPr algn="just"/>
            <a:r>
              <a:rPr lang="en-US" altLang="zh-CN" sz="2000" dirty="0" smtClean="0">
                <a:cs typeface="Arial" charset="0"/>
              </a:rPr>
              <a:t>Two semester long pilot deployments during Fall 2014</a:t>
            </a:r>
          </a:p>
          <a:p>
            <a:pPr algn="just"/>
            <a:endParaRPr lang="en-US" altLang="zh-CN" sz="2400" dirty="0" smtClean="0"/>
          </a:p>
          <a:p>
            <a:pPr marL="342900" indent="-342900" eaLnBrk="0" hangingPunct="0">
              <a:buFont typeface="Arial" panose="020B0604020202020204" pitchFamily="34" charset="0"/>
              <a:buChar char="•"/>
            </a:pPr>
            <a:r>
              <a:rPr lang="sv-SE" altLang="en-US" dirty="0" smtClean="0">
                <a:solidFill>
                  <a:srgbClr val="000000"/>
                </a:solidFill>
              </a:rPr>
              <a:t>Average ratings of 3.7 (5 Likert-scale) on survey questions</a:t>
            </a:r>
          </a:p>
          <a:p>
            <a:pPr marL="342900" indent="-342900" eaLnBrk="0" hangingPunct="0">
              <a:buFont typeface="Arial" panose="020B0604020202020204" pitchFamily="34" charset="0"/>
              <a:buChar char="•"/>
            </a:pPr>
            <a:endParaRPr lang="sv-SE" altLang="en-US" dirty="0" smtClean="0">
              <a:solidFill>
                <a:srgbClr val="000000"/>
              </a:solidFill>
            </a:endParaRPr>
          </a:p>
          <a:p>
            <a:pPr marL="800100" lvl="1" indent="-342900" eaLnBrk="0" hangingPunct="0">
              <a:buFont typeface="Arial" panose="020B0604020202020204" pitchFamily="34" charset="0"/>
              <a:buChar char="•"/>
            </a:pPr>
            <a:r>
              <a:rPr lang="en-US" altLang="en-US" dirty="0" smtClean="0"/>
              <a:t>I often read reflection summaries</a:t>
            </a:r>
          </a:p>
          <a:p>
            <a:pPr marL="800100" lvl="1"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dirty="0" smtClean="0"/>
              <a:t>I benefited from reading the reflection summaries</a:t>
            </a:r>
          </a:p>
          <a:p>
            <a:pPr marL="800100" lvl="1" indent="-342900" eaLnBrk="0" hangingPunct="0">
              <a:buFont typeface="Arial" panose="020B0604020202020204" pitchFamily="34" charset="0"/>
              <a:buChar char="•"/>
            </a:pPr>
            <a:endParaRPr lang="en-US" altLang="en-US" i="1" dirty="0" smtClean="0"/>
          </a:p>
          <a:p>
            <a:pPr marL="342900" indent="-342900" eaLnBrk="0" hangingPunct="0">
              <a:buFont typeface="Arial" panose="020B0604020202020204" pitchFamily="34" charset="0"/>
              <a:buChar char="•"/>
            </a:pPr>
            <a:r>
              <a:rPr lang="en-US" altLang="en-US" dirty="0" smtClean="0"/>
              <a:t>Qualitative feedback</a:t>
            </a:r>
          </a:p>
          <a:p>
            <a:pPr marL="342900"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i="1" dirty="0" smtClean="0"/>
              <a:t>“It's interesting to see what other people say and that can teach me something that I didn't pay attention to.”</a:t>
            </a:r>
          </a:p>
          <a:p>
            <a:pPr marL="800100" lvl="1" indent="-342900" eaLnBrk="0" hangingPunct="0">
              <a:buFont typeface="Arial" panose="020B0604020202020204" pitchFamily="34" charset="0"/>
              <a:buChar char="•"/>
            </a:pPr>
            <a:endParaRPr lang="en-US" altLang="en-US" i="1" dirty="0" smtClean="0"/>
          </a:p>
          <a:p>
            <a:pPr marL="800100" lvl="1" indent="-342900" eaLnBrk="0" hangingPunct="0">
              <a:buFont typeface="Arial" panose="020B0604020202020204" pitchFamily="34" charset="0"/>
              <a:buChar char="•"/>
            </a:pPr>
            <a:r>
              <a:rPr lang="en-US" altLang="en-US" i="1" dirty="0" smtClean="0"/>
              <a:t>“Just curious about whether my points are accepted or not.”</a:t>
            </a:r>
            <a:endParaRPr lang="sv-SE" altLang="en-US" i="1" dirty="0" smtClean="0">
              <a:solidFill>
                <a:srgbClr val="000000"/>
              </a:solidFill>
            </a:endParaRPr>
          </a:p>
          <a:p>
            <a:pPr algn="just"/>
            <a:endParaRPr lang="en-US" altLang="zh-CN" dirty="0" smtClean="0">
              <a:cs typeface="Arial" charset="0"/>
            </a:endParaRPr>
          </a:p>
        </p:txBody>
      </p:sp>
    </p:spTree>
    <p:extLst>
      <p:ext uri="{BB962C8B-B14F-4D97-AF65-F5344CB8AC3E}">
        <p14:creationId xmlns:p14="http://schemas.microsoft.com/office/powerpoint/2010/main" val="31482116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1" y="393841"/>
            <a:ext cx="8229600" cy="857250"/>
          </a:xfrm>
        </p:spPr>
        <p:txBody>
          <a:bodyPr>
            <a:normAutofit fontScale="90000"/>
          </a:bodyPr>
          <a:lstStyle/>
          <a:p>
            <a:r>
              <a:rPr lang="en-US" i="1" dirty="0"/>
              <a:t>Teams Project</a:t>
            </a:r>
            <a:r>
              <a:rPr lang="en-US" dirty="0"/>
              <a:t>: Entrainment and Task Success in Team Conversations </a:t>
            </a:r>
            <a:r>
              <a:rPr lang="en-US" dirty="0" smtClean="0"/>
              <a:t>Data</a:t>
            </a:r>
            <a:endParaRPr lang="en-US" dirty="0"/>
          </a:p>
        </p:txBody>
      </p:sp>
      <p:sp>
        <p:nvSpPr>
          <p:cNvPr id="5" name="Content Placeholder 4"/>
          <p:cNvSpPr>
            <a:spLocks noGrp="1"/>
          </p:cNvSpPr>
          <p:nvPr>
            <p:ph idx="1"/>
          </p:nvPr>
        </p:nvSpPr>
        <p:spPr>
          <a:xfrm>
            <a:off x="152400" y="2084458"/>
            <a:ext cx="8229600" cy="3394075"/>
          </a:xfrm>
        </p:spPr>
        <p:txBody>
          <a:bodyPr>
            <a:normAutofit fontScale="62500" lnSpcReduction="20000"/>
          </a:bodyPr>
          <a:lstStyle/>
          <a:p>
            <a:r>
              <a:rPr lang="en-US" dirty="0" smtClean="0"/>
              <a:t>Experimental Design</a:t>
            </a:r>
          </a:p>
          <a:p>
            <a:pPr lvl="1"/>
            <a:r>
              <a:rPr lang="en-US" dirty="0" smtClean="0"/>
              <a:t>Team Training or Not</a:t>
            </a:r>
          </a:p>
          <a:p>
            <a:pPr lvl="1"/>
            <a:r>
              <a:rPr lang="en-US" dirty="0" smtClean="0"/>
              <a:t>First vs. Second Games</a:t>
            </a:r>
          </a:p>
          <a:p>
            <a:r>
              <a:rPr lang="en-US" dirty="0" smtClean="0"/>
              <a:t>Audio-Video </a:t>
            </a:r>
          </a:p>
          <a:p>
            <a:pPr lvl="1"/>
            <a:r>
              <a:rPr lang="en-US" dirty="0" smtClean="0"/>
              <a:t>47 hours</a:t>
            </a:r>
          </a:p>
          <a:p>
            <a:pPr lvl="1"/>
            <a:r>
              <a:rPr lang="en-US" dirty="0" smtClean="0"/>
              <a:t>63 teams</a:t>
            </a:r>
            <a:endParaRPr lang="en-US" dirty="0"/>
          </a:p>
          <a:p>
            <a:r>
              <a:rPr lang="en-US" dirty="0" smtClean="0"/>
              <a:t>Questionnaires</a:t>
            </a:r>
          </a:p>
          <a:p>
            <a:pPr lvl="1"/>
            <a:r>
              <a:rPr lang="en-US" dirty="0" smtClean="0"/>
              <a:t>216 </a:t>
            </a:r>
            <a:r>
              <a:rPr lang="en-US" dirty="0" smtClean="0"/>
              <a:t>individuals</a:t>
            </a:r>
          </a:p>
          <a:p>
            <a:r>
              <a:rPr lang="en-US" dirty="0"/>
              <a:t>Applications</a:t>
            </a:r>
          </a:p>
          <a:p>
            <a:pPr lvl="1"/>
            <a:r>
              <a:rPr lang="en-US" dirty="0"/>
              <a:t>Conversational agents</a:t>
            </a:r>
          </a:p>
          <a:p>
            <a:pPr lvl="1"/>
            <a:r>
              <a:rPr lang="en-US" dirty="0"/>
              <a:t>Browsers for (un)successful teams</a:t>
            </a:r>
          </a:p>
          <a:p>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870" y="1684131"/>
            <a:ext cx="3194601" cy="4259469"/>
          </a:xfrm>
          <a:prstGeom prst="rect">
            <a:avLst/>
          </a:prstGeom>
        </p:spPr>
      </p:pic>
    </p:spTree>
    <p:extLst>
      <p:ext uri="{BB962C8B-B14F-4D97-AF65-F5344CB8AC3E}">
        <p14:creationId xmlns:p14="http://schemas.microsoft.com/office/powerpoint/2010/main" val="96789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143000"/>
          </a:xfrm>
        </p:spPr>
        <p:txBody>
          <a:bodyPr/>
          <a:lstStyle/>
          <a:p>
            <a:r>
              <a:rPr lang="en-US" dirty="0" smtClean="0"/>
              <a:t>Why teach argumentative writing?</a:t>
            </a:r>
            <a:endParaRPr lang="en-US" dirty="0"/>
          </a:p>
        </p:txBody>
      </p:sp>
      <p:sp>
        <p:nvSpPr>
          <p:cNvPr id="3" name="Content Placeholder 2"/>
          <p:cNvSpPr>
            <a:spLocks noGrp="1"/>
          </p:cNvSpPr>
          <p:nvPr>
            <p:ph idx="1"/>
          </p:nvPr>
        </p:nvSpPr>
        <p:spPr>
          <a:xfrm>
            <a:off x="76200" y="1012689"/>
            <a:ext cx="9067800" cy="5540511"/>
          </a:xfrm>
        </p:spPr>
        <p:txBody>
          <a:bodyPr>
            <a:normAutofit/>
          </a:bodyPr>
          <a:lstStyle/>
          <a:p>
            <a:endParaRPr lang="en-US" sz="1500" dirty="0" smtClean="0"/>
          </a:p>
          <a:p>
            <a:r>
              <a:rPr lang="en-US" dirty="0" smtClean="0"/>
              <a:t>Studies show students:</a:t>
            </a:r>
          </a:p>
          <a:p>
            <a:pPr lvl="1"/>
            <a:r>
              <a:rPr lang="en-US" dirty="0" smtClean="0"/>
              <a:t>lack competence </a:t>
            </a:r>
            <a:r>
              <a:rPr lang="en-US" dirty="0"/>
              <a:t>in </a:t>
            </a:r>
            <a:r>
              <a:rPr lang="en-US" dirty="0" smtClean="0"/>
              <a:t>argument writing </a:t>
            </a:r>
            <a:r>
              <a:rPr lang="en-US" sz="1500" dirty="0" smtClean="0"/>
              <a:t>(</a:t>
            </a:r>
            <a:r>
              <a:rPr lang="en-US" sz="1500" dirty="0" err="1"/>
              <a:t>Oostdam</a:t>
            </a:r>
            <a:r>
              <a:rPr lang="en-US" sz="1500" dirty="0"/>
              <a:t>, et al., 1994; </a:t>
            </a:r>
            <a:r>
              <a:rPr lang="en-US" sz="1500" dirty="0" err="1"/>
              <a:t>Oostdam</a:t>
            </a:r>
            <a:r>
              <a:rPr lang="en-US" sz="1500" dirty="0"/>
              <a:t> &amp; </a:t>
            </a:r>
            <a:r>
              <a:rPr lang="en-US" sz="1500" dirty="0" err="1"/>
              <a:t>Emmelot</a:t>
            </a:r>
            <a:r>
              <a:rPr lang="en-US" sz="1500" dirty="0"/>
              <a:t>, 1991)</a:t>
            </a:r>
            <a:r>
              <a:rPr lang="en-US" dirty="0"/>
              <a:t>. </a:t>
            </a:r>
            <a:endParaRPr lang="en-US" dirty="0" smtClean="0"/>
          </a:p>
          <a:p>
            <a:pPr lvl="1"/>
            <a:r>
              <a:rPr lang="en-US" dirty="0" smtClean="0"/>
              <a:t>do </a:t>
            </a:r>
            <a:r>
              <a:rPr lang="en-US" dirty="0"/>
              <a:t>not integrate their arguments into a high-</a:t>
            </a:r>
            <a:r>
              <a:rPr lang="en-US" dirty="0" smtClean="0"/>
              <a:t>level structure </a:t>
            </a:r>
            <a:r>
              <a:rPr lang="en-US" dirty="0"/>
              <a:t>or coherent position </a:t>
            </a:r>
            <a:r>
              <a:rPr lang="en-US" sz="1500" dirty="0"/>
              <a:t>(Keith, Weiner, &amp; </a:t>
            </a:r>
            <a:r>
              <a:rPr lang="en-US" sz="1500" dirty="0" err="1"/>
              <a:t>Lesgold</a:t>
            </a:r>
            <a:r>
              <a:rPr lang="en-US" sz="1500" dirty="0"/>
              <a:t>, 1991)</a:t>
            </a:r>
            <a:r>
              <a:rPr lang="en-US" i="1" dirty="0"/>
              <a:t>. </a:t>
            </a:r>
            <a:endParaRPr lang="en-US" i="1" dirty="0" smtClean="0"/>
          </a:p>
          <a:p>
            <a:pPr lvl="1"/>
            <a:r>
              <a:rPr lang="en-US" dirty="0" smtClean="0"/>
              <a:t>Even if compose-aloud </a:t>
            </a:r>
            <a:r>
              <a:rPr lang="en-US" dirty="0"/>
              <a:t>protocols </a:t>
            </a:r>
            <a:r>
              <a:rPr lang="en-US" dirty="0" smtClean="0"/>
              <a:t>show students mentally connect </a:t>
            </a:r>
            <a:r>
              <a:rPr lang="en-US" dirty="0"/>
              <a:t>position </a:t>
            </a:r>
            <a:r>
              <a:rPr lang="en-US" dirty="0" smtClean="0"/>
              <a:t>statement &amp; supporting </a:t>
            </a:r>
            <a:r>
              <a:rPr lang="en-US" dirty="0"/>
              <a:t>details, </a:t>
            </a:r>
            <a:r>
              <a:rPr lang="en-US" i="1" dirty="0" smtClean="0"/>
              <a:t>connections not </a:t>
            </a:r>
            <a:r>
              <a:rPr lang="en-US" i="1" dirty="0"/>
              <a:t>evident in </a:t>
            </a:r>
            <a:r>
              <a:rPr lang="en-US" i="1" dirty="0" smtClean="0"/>
              <a:t>writing </a:t>
            </a:r>
            <a:r>
              <a:rPr lang="en-US" sz="1500" dirty="0"/>
              <a:t>(Durst, 1987)</a:t>
            </a:r>
            <a:r>
              <a:rPr lang="en-US" dirty="0"/>
              <a:t>.</a:t>
            </a:r>
          </a:p>
        </p:txBody>
      </p:sp>
      <p:sp>
        <p:nvSpPr>
          <p:cNvPr id="4" name="Footer Placeholder 3"/>
          <p:cNvSpPr>
            <a:spLocks noGrp="1"/>
          </p:cNvSpPr>
          <p:nvPr>
            <p:ph type="ftr" sz="quarter" idx="11"/>
          </p:nvPr>
        </p:nvSpPr>
        <p:spPr>
          <a:xfrm>
            <a:off x="0" y="6356350"/>
            <a:ext cx="9144000" cy="365125"/>
          </a:xfrm>
        </p:spPr>
        <p:txBody>
          <a:bodyPr/>
          <a:lstStyle/>
          <a:p>
            <a:pPr>
              <a:defRPr/>
            </a:pPr>
            <a:r>
              <a:rPr lang="en-US" dirty="0" smtClean="0"/>
              <a:t>Slide modified from Kevin D. Ashley, </a:t>
            </a:r>
            <a:r>
              <a:rPr lang="en-US" dirty="0" err="1" smtClean="0"/>
              <a:t>Ilya</a:t>
            </a:r>
            <a:r>
              <a:rPr lang="en-US" dirty="0" smtClean="0"/>
              <a:t> </a:t>
            </a:r>
            <a:r>
              <a:rPr lang="en-US" dirty="0" err="1" smtClean="0"/>
              <a:t>Goldin</a:t>
            </a:r>
            <a:r>
              <a:rPr lang="en-US" dirty="0" smtClean="0"/>
              <a:t>. 2011 </a:t>
            </a:r>
            <a:endParaRPr lang="en-US" dirty="0"/>
          </a:p>
        </p:txBody>
      </p:sp>
      <p:sp>
        <p:nvSpPr>
          <p:cNvPr id="5" name="Slide Number Placeholder 4"/>
          <p:cNvSpPr>
            <a:spLocks noGrp="1"/>
          </p:cNvSpPr>
          <p:nvPr>
            <p:ph type="sldNum" sz="quarter" idx="12"/>
          </p:nvPr>
        </p:nvSpPr>
        <p:spPr/>
        <p:txBody>
          <a:bodyPr/>
          <a:lstStyle/>
          <a:p>
            <a:pPr>
              <a:defRPr/>
            </a:pPr>
            <a:fld id="{139F6571-6EBF-8347-8660-5966AFDA70B2}" type="slidenum">
              <a:rPr lang="en-US" smtClean="0"/>
              <a:pPr>
                <a:defRPr/>
              </a:pPr>
              <a:t>8</a:t>
            </a:fld>
            <a:endParaRPr lang="en-US" dirty="0"/>
          </a:p>
        </p:txBody>
      </p:sp>
    </p:spTree>
    <p:extLst>
      <p:ext uri="{BB962C8B-B14F-4D97-AF65-F5344CB8AC3E}">
        <p14:creationId xmlns:p14="http://schemas.microsoft.com/office/powerpoint/2010/main" val="1616685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Research Question</a:t>
            </a:r>
            <a:endParaRPr lang="en-US" dirty="0"/>
          </a:p>
        </p:txBody>
      </p:sp>
      <p:sp>
        <p:nvSpPr>
          <p:cNvPr id="3" name="Content Placeholder 2"/>
          <p:cNvSpPr>
            <a:spLocks noGrp="1"/>
          </p:cNvSpPr>
          <p:nvPr>
            <p:ph idx="1"/>
          </p:nvPr>
        </p:nvSpPr>
        <p:spPr>
          <a:xfrm>
            <a:off x="75156" y="1583473"/>
            <a:ext cx="8993688" cy="5073805"/>
          </a:xfrm>
        </p:spPr>
        <p:txBody>
          <a:bodyPr>
            <a:normAutofit/>
          </a:bodyPr>
          <a:lstStyle/>
          <a:p>
            <a:r>
              <a:rPr lang="en-US" dirty="0" smtClean="0"/>
              <a:t>Can </a:t>
            </a:r>
            <a:r>
              <a:rPr lang="en-US" b="1" i="1" dirty="0" smtClean="0"/>
              <a:t>argument mining </a:t>
            </a:r>
            <a:r>
              <a:rPr lang="en-US" dirty="0" smtClean="0"/>
              <a:t>be used to better teach, assess, and understand </a:t>
            </a:r>
            <a:r>
              <a:rPr lang="en-US" b="1" i="1" dirty="0" smtClean="0"/>
              <a:t>argumentative writing</a:t>
            </a:r>
            <a:r>
              <a:rPr lang="en-US" dirty="0" smtClean="0"/>
              <a:t>?</a:t>
            </a:r>
          </a:p>
          <a:p>
            <a:endParaRPr lang="en-US" dirty="0"/>
          </a:p>
          <a:p>
            <a:r>
              <a:rPr lang="en-US" b="1" dirty="0" smtClean="0"/>
              <a:t>Approach:</a:t>
            </a:r>
            <a:r>
              <a:rPr lang="en-US" dirty="0" smtClean="0"/>
              <a:t> Technology design and evaluation</a:t>
            </a:r>
          </a:p>
          <a:p>
            <a:pPr lvl="1"/>
            <a:r>
              <a:rPr lang="en-US" dirty="0" smtClean="0"/>
              <a:t>System enhancements that improve </a:t>
            </a:r>
            <a:r>
              <a:rPr lang="en-US" dirty="0" smtClean="0">
                <a:solidFill>
                  <a:srgbClr val="C00000"/>
                </a:solidFill>
              </a:rPr>
              <a:t>student</a:t>
            </a:r>
            <a:r>
              <a:rPr lang="en-US" dirty="0" smtClean="0"/>
              <a:t> learning</a:t>
            </a:r>
          </a:p>
          <a:p>
            <a:pPr lvl="1"/>
            <a:r>
              <a:rPr lang="en-US" dirty="0" smtClean="0"/>
              <a:t>Argument analytics for </a:t>
            </a:r>
            <a:r>
              <a:rPr lang="en-US" dirty="0" smtClean="0">
                <a:solidFill>
                  <a:srgbClr val="C00000"/>
                </a:solidFill>
              </a:rPr>
              <a:t>teachers</a:t>
            </a:r>
            <a:endParaRPr lang="en-US" dirty="0" smtClean="0"/>
          </a:p>
          <a:p>
            <a:pPr lvl="1"/>
            <a:r>
              <a:rPr lang="en-US" dirty="0" smtClean="0"/>
              <a:t>Experimental platforms to test </a:t>
            </a:r>
            <a:r>
              <a:rPr lang="en-US" dirty="0" smtClean="0">
                <a:solidFill>
                  <a:srgbClr val="C00000"/>
                </a:solidFill>
              </a:rPr>
              <a:t>research </a:t>
            </a:r>
            <a:r>
              <a:rPr lang="en-US" dirty="0" smtClean="0"/>
              <a:t>predictions</a:t>
            </a:r>
          </a:p>
        </p:txBody>
      </p:sp>
    </p:spTree>
    <p:extLst>
      <p:ext uri="{BB962C8B-B14F-4D97-AF65-F5344CB8AC3E}">
        <p14:creationId xmlns:p14="http://schemas.microsoft.com/office/powerpoint/2010/main" val="40464841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0.6|0.3|0.3|0.4|0.4"/>
</p:tagLst>
</file>

<file path=ppt/tags/tag2.xml><?xml version="1.0" encoding="utf-8"?>
<p:tagLst xmlns:a="http://schemas.openxmlformats.org/drawingml/2006/main" xmlns:r="http://schemas.openxmlformats.org/officeDocument/2006/relationships" xmlns:p="http://schemas.openxmlformats.org/presentationml/2006/main">
  <p:tag name="TIMING" val="|21.1|0.6|0.3|0.3|0.4|0.4"/>
</p:tagLst>
</file>

<file path=ppt/tags/tag3.xml><?xml version="1.0" encoding="utf-8"?>
<p:tagLst xmlns:a="http://schemas.openxmlformats.org/drawingml/2006/main" xmlns:r="http://schemas.openxmlformats.org/officeDocument/2006/relationships" xmlns:p="http://schemas.openxmlformats.org/presentationml/2006/main">
  <p:tag name="TIMING" val="|21.1|0.6|0.3|0.3|0.4|0.4"/>
</p:tagLst>
</file>

<file path=ppt/tags/tag4.xml><?xml version="1.0" encoding="utf-8"?>
<p:tagLst xmlns:a="http://schemas.openxmlformats.org/drawingml/2006/main" xmlns:r="http://schemas.openxmlformats.org/officeDocument/2006/relationships" xmlns:p="http://schemas.openxmlformats.org/presentationml/2006/main">
  <p:tag name="TIMING" val="|21.1|0.6|0.3|0.3|0.4|0.4"/>
</p:tagLst>
</file>

<file path=ppt/tags/tag5.xml><?xml version="1.0" encoding="utf-8"?>
<p:tagLst xmlns:a="http://schemas.openxmlformats.org/drawingml/2006/main" xmlns:r="http://schemas.openxmlformats.org/officeDocument/2006/relationships" xmlns:p="http://schemas.openxmlformats.org/presentationml/2006/main">
  <p:tag name="TIMING" val="|21.1|0.6|0.3|0.3|0.4|0.4"/>
</p:tagLst>
</file>

<file path=ppt/tags/tag6.xml><?xml version="1.0" encoding="utf-8"?>
<p:tagLst xmlns:a="http://schemas.openxmlformats.org/drawingml/2006/main" xmlns:r="http://schemas.openxmlformats.org/officeDocument/2006/relationships" xmlns:p="http://schemas.openxmlformats.org/presentationml/2006/main">
  <p:tag name="TIMING" val="|21.1|0.6|0.3|0.3|0.4|0.4"/>
</p:tagLst>
</file>

<file path=ppt/tags/tag7.xml><?xml version="1.0" encoding="utf-8"?>
<p:tagLst xmlns:a="http://schemas.openxmlformats.org/drawingml/2006/main" xmlns:r="http://schemas.openxmlformats.org/officeDocument/2006/relationships" xmlns:p="http://schemas.openxmlformats.org/presentationml/2006/main">
  <p:tag name="TIMING" val="|21.1|0.6|0.3|0.3|0.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3826</TotalTime>
  <Words>6962</Words>
  <Application>Microsoft Office PowerPoint</Application>
  <PresentationFormat>On-screen Show (4:3)</PresentationFormat>
  <Paragraphs>1031</Paragraphs>
  <Slides>77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ＭＳ Ｐゴシック</vt:lpstr>
      <vt:lpstr>宋体</vt:lpstr>
      <vt:lpstr>Arial</vt:lpstr>
      <vt:lpstr>Calibri</vt:lpstr>
      <vt:lpstr>Georgia</vt:lpstr>
      <vt:lpstr>Symbol</vt:lpstr>
      <vt:lpstr>Times New Roman</vt:lpstr>
      <vt:lpstr>Office Theme</vt:lpstr>
      <vt:lpstr>Argument Mining from Text and its Application in Education</vt:lpstr>
      <vt:lpstr>PowerPoint Presentation</vt:lpstr>
      <vt:lpstr>PowerPoint Presentation</vt:lpstr>
      <vt:lpstr>PowerPoint Presentation</vt:lpstr>
      <vt:lpstr>PowerPoint Presentation</vt:lpstr>
      <vt:lpstr>NLP for Education Research Lifecycle</vt:lpstr>
      <vt:lpstr>Today’s Talk:  Learning Language</vt:lpstr>
      <vt:lpstr>Why teach argumentative writing?</vt:lpstr>
      <vt:lpstr>Research Question</vt:lpstr>
      <vt:lpstr>Argument Mining</vt:lpstr>
      <vt:lpstr>Mining a Grade School Essay for Evidence</vt:lpstr>
      <vt:lpstr>Mining a Student Essay for Argumentation Structure</vt:lpstr>
      <vt:lpstr>Argument Mining Subtasks [Peldszus and Stede, 2013]</vt:lpstr>
      <vt:lpstr>Argument Mining for Education</vt:lpstr>
      <vt:lpstr>Today’s Talk:  Learning Language</vt:lpstr>
      <vt:lpstr>Why Automatic Writing Assessment? </vt:lpstr>
      <vt:lpstr>An  Example Writing Assessment Task:  Response to Text (RTA)</vt:lpstr>
      <vt:lpstr>Excerpt from the Scoring Rubric</vt:lpstr>
      <vt:lpstr>Audience Participation:  Evidence Scoring (1 or 4?) </vt:lpstr>
      <vt:lpstr>Automatic Scoring via Argument Mining</vt:lpstr>
      <vt:lpstr>Automatic Scoring of an Analytical  Response-To-Text Assessment (RTA) [Rahimi, Litman, Correnti, Wang &amp; Matsumura, 2017]</vt:lpstr>
      <vt:lpstr>Rubric-Based Features</vt:lpstr>
      <vt:lpstr>Our Features</vt:lpstr>
      <vt:lpstr>Our Features</vt:lpstr>
      <vt:lpstr>Our Features</vt:lpstr>
      <vt:lpstr>Our Features</vt:lpstr>
      <vt:lpstr>Our Features</vt:lpstr>
      <vt:lpstr>Our Features</vt:lpstr>
      <vt:lpstr>Corpora</vt:lpstr>
      <vt:lpstr>Experimental Evaluation</vt:lpstr>
      <vt:lpstr>Results</vt:lpstr>
      <vt:lpstr>Generalization of Results</vt:lpstr>
      <vt:lpstr>Additional Directions</vt:lpstr>
      <vt:lpstr>Today’s Talk:  Learning Language</vt:lpstr>
      <vt:lpstr>PowerPoint Presentation</vt:lpstr>
      <vt:lpstr>PowerPoint Presentation</vt:lpstr>
      <vt:lpstr>Audience Participation:  Essay Scoring (1 or 4?) </vt:lpstr>
      <vt:lpstr>PowerPoint Presentation</vt:lpstr>
      <vt:lpstr>Actual Expert Essay Scores (via rubric)</vt:lpstr>
      <vt:lpstr>Context-Aware Argument Mining [Nguyen &amp; Litman 2015, 2016, 2017]</vt:lpstr>
      <vt:lpstr>Persuasive Essay Corpus [Stab &amp; Gurevych, 2014] </vt:lpstr>
      <vt:lpstr>Context-Aware Argument Mining [Nguyen &amp; Litman 2015, 2016, 2017]</vt:lpstr>
      <vt:lpstr>Our End-to-End Argument Mining System</vt:lpstr>
      <vt:lpstr>Our End-to-End Argument Mining System</vt:lpstr>
      <vt:lpstr>Argument &amp; Domain Words: Creating Seeds</vt:lpstr>
      <vt:lpstr>Post-Processing LDA Output</vt:lpstr>
      <vt:lpstr>Resulting Argument/Domain Words</vt:lpstr>
      <vt:lpstr>Feature Sets for Argument Component Classification</vt:lpstr>
      <vt:lpstr>Feature Sets for Argument Component Classification</vt:lpstr>
      <vt:lpstr>Feature Sets for Argument Component Classification</vt:lpstr>
      <vt:lpstr>A Sample of our Experimental Results</vt:lpstr>
      <vt:lpstr>Cross-Topic Evaluation</vt:lpstr>
      <vt:lpstr>Held-Out Test Sets</vt:lpstr>
      <vt:lpstr>Our End-to-End Argument Mining System</vt:lpstr>
      <vt:lpstr>Feature Sets for Argument Relation Identification</vt:lpstr>
      <vt:lpstr>Feature Sets for Argument Relation Identification</vt:lpstr>
      <vt:lpstr>A Sample of our Experimental Results</vt:lpstr>
      <vt:lpstr>A Sample of our Experimental Results</vt:lpstr>
      <vt:lpstr>A Sample of our Experimental Results</vt:lpstr>
      <vt:lpstr>Summary of (Intrinsic Evaluation) Results</vt:lpstr>
      <vt:lpstr>Persuasive Essay Writing Rubrics</vt:lpstr>
      <vt:lpstr>Our End-to-End Argument Mining System</vt:lpstr>
      <vt:lpstr>PowerPoint Presentation</vt:lpstr>
      <vt:lpstr>PowerPoint Presentation</vt:lpstr>
      <vt:lpstr>Argument Flow [Wachsmuth et al., 2016]</vt:lpstr>
      <vt:lpstr>Argumentation Structure Typology [Ghosh et al., 2016]</vt:lpstr>
      <vt:lpstr>Experiment(s): Automated Essay Scoring (AES) with Argumentation Features</vt:lpstr>
      <vt:lpstr>Cross-Prompt Results</vt:lpstr>
      <vt:lpstr>Cross-Prompt Results</vt:lpstr>
      <vt:lpstr>Context-Aware Argument Mining: Summary</vt:lpstr>
      <vt:lpstr>Talk Summary</vt:lpstr>
      <vt:lpstr>Thank You!</vt:lpstr>
      <vt:lpstr>Context is crucial for resolving ambiguity</vt:lpstr>
      <vt:lpstr>Revision Overview Interface</vt:lpstr>
      <vt:lpstr>Revision Detail Interface</vt:lpstr>
      <vt:lpstr>From Paper to Mobile App [Luo et al., 2015]</vt:lpstr>
      <vt:lpstr>Teams Project: Entrainment and Task Success in Team Conversations Data</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Diane J. Litman</cp:lastModifiedBy>
  <cp:revision>354</cp:revision>
  <cp:lastPrinted>2014-08-02T20:48:07Z</cp:lastPrinted>
  <dcterms:created xsi:type="dcterms:W3CDTF">2014-07-28T22:42:07Z</dcterms:created>
  <dcterms:modified xsi:type="dcterms:W3CDTF">2017-11-02T15:08:25Z</dcterms:modified>
</cp:coreProperties>
</file>