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sldIdLst>
    <p:sldId id="257" r:id="rId2"/>
    <p:sldId id="258" r:id="rId3"/>
    <p:sldId id="259" r:id="rId4"/>
    <p:sldId id="260" r:id="rId5"/>
    <p:sldId id="349" r:id="rId6"/>
    <p:sldId id="262" r:id="rId7"/>
    <p:sldId id="352" r:id="rId8"/>
    <p:sldId id="263" r:id="rId9"/>
    <p:sldId id="353" r:id="rId10"/>
    <p:sldId id="345" r:id="rId11"/>
    <p:sldId id="267" r:id="rId12"/>
    <p:sldId id="268" r:id="rId13"/>
    <p:sldId id="269" r:id="rId14"/>
    <p:sldId id="346" r:id="rId15"/>
    <p:sldId id="270" r:id="rId16"/>
    <p:sldId id="271" r:id="rId17"/>
    <p:sldId id="347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50" r:id="rId70"/>
    <p:sldId id="332" r:id="rId71"/>
    <p:sldId id="344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8" r:id="rId84"/>
    <p:sldId id="356" r:id="rId85"/>
    <p:sldId id="354" r:id="rId86"/>
    <p:sldId id="355" r:id="rId87"/>
    <p:sldId id="357" r:id="rId88"/>
    <p:sldId id="358" r:id="rId89"/>
    <p:sldId id="359" r:id="rId90"/>
    <p:sldId id="360" r:id="rId91"/>
    <p:sldId id="361" r:id="rId92"/>
    <p:sldId id="362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43443" autoAdjust="0"/>
  </p:normalViewPr>
  <p:slideViewPr>
    <p:cSldViewPr snapToGrid="0" snapToObjects="1">
      <p:cViewPr>
        <p:scale>
          <a:sx n="90" d="100"/>
          <a:sy n="90" d="100"/>
        </p:scale>
        <p:origin x="-217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3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piaoxiao:Dropbox:forWenting:thesis_codes:02132014_thesisUS_result:0301:analysis:humanSum_analys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wFreq!$E$1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wFreq!$E$2:$E$19</c:f>
              <c:numCache>
                <c:formatCode>General</c:formatCode>
                <c:ptCount val="18"/>
                <c:pt idx="0">
                  <c:v>2.489958479424806</c:v>
                </c:pt>
                <c:pt idx="1">
                  <c:v>2.311753861055754</c:v>
                </c:pt>
                <c:pt idx="2">
                  <c:v>2.187520720836463</c:v>
                </c:pt>
                <c:pt idx="3">
                  <c:v>2.056904851336472</c:v>
                </c:pt>
                <c:pt idx="4">
                  <c:v>2.008600171761917</c:v>
                </c:pt>
                <c:pt idx="5">
                  <c:v>1.8750612633917</c:v>
                </c:pt>
                <c:pt idx="6">
                  <c:v>1.778151250383644</c:v>
                </c:pt>
                <c:pt idx="7">
                  <c:v>1.568201724066995</c:v>
                </c:pt>
                <c:pt idx="8">
                  <c:v>1.462397997898956</c:v>
                </c:pt>
                <c:pt idx="9">
                  <c:v>1.27875360095283</c:v>
                </c:pt>
                <c:pt idx="10">
                  <c:v>1.32221929473392</c:v>
                </c:pt>
                <c:pt idx="11">
                  <c:v>1.176091259055681</c:v>
                </c:pt>
                <c:pt idx="12">
                  <c:v>0.602059991327962</c:v>
                </c:pt>
                <c:pt idx="13">
                  <c:v>0.602059991327962</c:v>
                </c:pt>
                <c:pt idx="14">
                  <c:v>0.602059991327962</c:v>
                </c:pt>
                <c:pt idx="15">
                  <c:v>0.602059991327962</c:v>
                </c:pt>
                <c:pt idx="16">
                  <c:v>0.698970004336019</c:v>
                </c:pt>
                <c:pt idx="17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wFreq!$F$1</c:f>
              <c:strCache>
                <c:ptCount val="1"/>
                <c:pt idx="0">
                  <c:v>Moive</c:v>
                </c:pt>
              </c:strCache>
            </c:strRef>
          </c:tx>
          <c:val>
            <c:numRef>
              <c:f>wFreq!$F$2:$F$19</c:f>
              <c:numCache>
                <c:formatCode>General</c:formatCode>
                <c:ptCount val="18"/>
                <c:pt idx="0">
                  <c:v>3.021189299069938</c:v>
                </c:pt>
                <c:pt idx="1">
                  <c:v>2.674861140737811</c:v>
                </c:pt>
                <c:pt idx="2">
                  <c:v>2.385606273598312</c:v>
                </c:pt>
                <c:pt idx="3">
                  <c:v>2.161368002234975</c:v>
                </c:pt>
                <c:pt idx="4">
                  <c:v>1.924279286061882</c:v>
                </c:pt>
                <c:pt idx="5">
                  <c:v>1.662757831681574</c:v>
                </c:pt>
                <c:pt idx="6">
                  <c:v>1.633468455579586</c:v>
                </c:pt>
                <c:pt idx="7">
                  <c:v>1.531478917042255</c:v>
                </c:pt>
                <c:pt idx="8">
                  <c:v>1.477121254719661</c:v>
                </c:pt>
                <c:pt idx="9">
                  <c:v>1.176091259055681</c:v>
                </c:pt>
                <c:pt idx="10">
                  <c:v>0.698970004336019</c:v>
                </c:pt>
                <c:pt idx="11">
                  <c:v>0.845098040014257</c:v>
                </c:pt>
                <c:pt idx="12">
                  <c:v>0.477121254719662</c:v>
                </c:pt>
                <c:pt idx="13">
                  <c:v>0.698970004336019</c:v>
                </c:pt>
                <c:pt idx="14">
                  <c:v>0.698970004336019</c:v>
                </c:pt>
                <c:pt idx="15">
                  <c:v>0.845098040014257</c:v>
                </c:pt>
                <c:pt idx="16">
                  <c:v>0.477121254719662</c:v>
                </c:pt>
                <c:pt idx="17">
                  <c:v>0.698970004336019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896728"/>
        <c:axId val="2107893736"/>
      </c:lineChart>
      <c:catAx>
        <c:axId val="210789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7893736"/>
        <c:crosses val="autoZero"/>
        <c:auto val="1"/>
        <c:lblAlgn val="ctr"/>
        <c:lblOffset val="100"/>
        <c:noMultiLvlLbl val="0"/>
      </c:catAx>
      <c:valAx>
        <c:axId val="210789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7896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3888888888889"/>
          <c:y val="0.142942548848061"/>
          <c:w val="0.216666666666667"/>
          <c:h val="0.251151574803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sentences!$E$1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sentences!$E$2:$E$12</c:f>
              <c:numCache>
                <c:formatCode>General</c:formatCode>
                <c:ptCount val="11"/>
                <c:pt idx="0">
                  <c:v>2.178976947293169</c:v>
                </c:pt>
                <c:pt idx="1">
                  <c:v>1.568201724066995</c:v>
                </c:pt>
                <c:pt idx="2">
                  <c:v>1.462397997898956</c:v>
                </c:pt>
                <c:pt idx="3">
                  <c:v>1.230448921378274</c:v>
                </c:pt>
                <c:pt idx="4">
                  <c:v>0.903089986991944</c:v>
                </c:pt>
                <c:pt idx="5">
                  <c:v>1.0</c:v>
                </c:pt>
                <c:pt idx="6">
                  <c:v>0.477121254719662</c:v>
                </c:pt>
                <c:pt idx="7">
                  <c:v>0.0</c:v>
                </c:pt>
                <c:pt idx="8">
                  <c:v>0.301029995663981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sentences!$F$1</c:f>
              <c:strCache>
                <c:ptCount val="1"/>
                <c:pt idx="0">
                  <c:v>Movie</c:v>
                </c:pt>
              </c:strCache>
            </c:strRef>
          </c:tx>
          <c:val>
            <c:numRef>
              <c:f>sentences!$F$2:$F$12</c:f>
              <c:numCache>
                <c:formatCode>General</c:formatCode>
                <c:ptCount val="11"/>
                <c:pt idx="0">
                  <c:v>2.33041377334919</c:v>
                </c:pt>
                <c:pt idx="1">
                  <c:v>1.785329835010767</c:v>
                </c:pt>
                <c:pt idx="2">
                  <c:v>1.255272505103306</c:v>
                </c:pt>
                <c:pt idx="3">
                  <c:v>1.079181246047625</c:v>
                </c:pt>
                <c:pt idx="4">
                  <c:v>1.041392685158225</c:v>
                </c:pt>
                <c:pt idx="5">
                  <c:v>0.602059991327962</c:v>
                </c:pt>
                <c:pt idx="6">
                  <c:v>0.301029995663981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723464"/>
        <c:axId val="2110726456"/>
      </c:lineChart>
      <c:catAx>
        <c:axId val="21107234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726456"/>
        <c:crosses val="autoZero"/>
        <c:auto val="1"/>
        <c:lblAlgn val="ctr"/>
        <c:lblOffset val="100"/>
        <c:noMultiLvlLbl val="0"/>
      </c:catAx>
      <c:valAx>
        <c:axId val="2110726456"/>
        <c:scaling>
          <c:orientation val="minMax"/>
          <c:max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0723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111111111111"/>
          <c:y val="0.175349956255468"/>
          <c:w val="0.216666666666667"/>
          <c:h val="0.251151574803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wFreq!$J$1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wFreq!$J$2:$J$19</c:f>
              <c:numCache>
                <c:formatCode>General</c:formatCode>
                <c:ptCount val="18"/>
                <c:pt idx="0">
                  <c:v>0.00111628405786</c:v>
                </c:pt>
                <c:pt idx="1">
                  <c:v>0.00134642840163</c:v>
                </c:pt>
                <c:pt idx="2">
                  <c:v>0.00143730538467</c:v>
                </c:pt>
                <c:pt idx="3">
                  <c:v>0.00179649904488</c:v>
                </c:pt>
                <c:pt idx="4">
                  <c:v>0.00200027574383</c:v>
                </c:pt>
                <c:pt idx="5">
                  <c:v>0.00213116123642</c:v>
                </c:pt>
                <c:pt idx="6">
                  <c:v>0.00224772579597</c:v>
                </c:pt>
                <c:pt idx="7">
                  <c:v>0.00330183567026</c:v>
                </c:pt>
                <c:pt idx="8">
                  <c:v>0.0032413889129</c:v>
                </c:pt>
                <c:pt idx="9">
                  <c:v>0.00325939116798</c:v>
                </c:pt>
                <c:pt idx="10">
                  <c:v>0.00285561788068</c:v>
                </c:pt>
                <c:pt idx="11">
                  <c:v>0.00739441195582</c:v>
                </c:pt>
                <c:pt idx="12">
                  <c:v>0.00825396825397</c:v>
                </c:pt>
                <c:pt idx="13">
                  <c:v>0.00863304093567</c:v>
                </c:pt>
                <c:pt idx="14">
                  <c:v>0.00607456140351</c:v>
                </c:pt>
                <c:pt idx="15">
                  <c:v>0.0145589668616</c:v>
                </c:pt>
                <c:pt idx="16">
                  <c:v>0.0199122807018</c:v>
                </c:pt>
                <c:pt idx="17">
                  <c:v>0.0511695906433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wFreq!$K$1</c:f>
              <c:strCache>
                <c:ptCount val="1"/>
                <c:pt idx="0">
                  <c:v>Moive</c:v>
                </c:pt>
              </c:strCache>
            </c:strRef>
          </c:tx>
          <c:val>
            <c:numRef>
              <c:f>wFreq!$K$2:$K$19</c:f>
              <c:numCache>
                <c:formatCode>General</c:formatCode>
                <c:ptCount val="18"/>
                <c:pt idx="0">
                  <c:v>0.000443971263854</c:v>
                </c:pt>
                <c:pt idx="1">
                  <c:v>0.000622323913052</c:v>
                </c:pt>
                <c:pt idx="2">
                  <c:v>0.000840052676475</c:v>
                </c:pt>
                <c:pt idx="3">
                  <c:v>0.000985540794055</c:v>
                </c:pt>
                <c:pt idx="4">
                  <c:v>0.00106705675885</c:v>
                </c:pt>
                <c:pt idx="5">
                  <c:v>0.00144728309312</c:v>
                </c:pt>
                <c:pt idx="6">
                  <c:v>0.00159871328346</c:v>
                </c:pt>
                <c:pt idx="7">
                  <c:v>0.00220731233081</c:v>
                </c:pt>
                <c:pt idx="8">
                  <c:v>0.00325468728501</c:v>
                </c:pt>
                <c:pt idx="9">
                  <c:v>0.00264246145955</c:v>
                </c:pt>
                <c:pt idx="10">
                  <c:v>0.0031109278091</c:v>
                </c:pt>
                <c:pt idx="11">
                  <c:v>0.00395562339833</c:v>
                </c:pt>
                <c:pt idx="12">
                  <c:v>0.00361596930116</c:v>
                </c:pt>
                <c:pt idx="13">
                  <c:v>0.00420633163604</c:v>
                </c:pt>
                <c:pt idx="14">
                  <c:v>0.0111830069301</c:v>
                </c:pt>
                <c:pt idx="15">
                  <c:v>0.00842036395908</c:v>
                </c:pt>
                <c:pt idx="16">
                  <c:v>0.011115129271</c:v>
                </c:pt>
                <c:pt idx="17">
                  <c:v>0.0113977778502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152984"/>
        <c:axId val="2110155960"/>
      </c:lineChart>
      <c:catAx>
        <c:axId val="2110152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155960"/>
        <c:crosses val="autoZero"/>
        <c:auto val="1"/>
        <c:lblAlgn val="ctr"/>
        <c:lblOffset val="100"/>
        <c:noMultiLvlLbl val="0"/>
      </c:catAx>
      <c:valAx>
        <c:axId val="2110155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0152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555555555555"/>
          <c:y val="0.184609215514727"/>
          <c:w val="0.216666666666667"/>
          <c:h val="0.251151574803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KLD!$C$1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KLD!$C$2:$C$12</c:f>
              <c:numCache>
                <c:formatCode>General</c:formatCode>
                <c:ptCount val="11"/>
                <c:pt idx="0">
                  <c:v>3.48426877479</c:v>
                </c:pt>
                <c:pt idx="1">
                  <c:v>6.407770876619961</c:v>
                </c:pt>
                <c:pt idx="2">
                  <c:v>7.437096079449997</c:v>
                </c:pt>
                <c:pt idx="3">
                  <c:v>7.885091778689997</c:v>
                </c:pt>
                <c:pt idx="4">
                  <c:v>9.34935801744</c:v>
                </c:pt>
                <c:pt idx="5">
                  <c:v>7.761385958909965</c:v>
                </c:pt>
                <c:pt idx="6">
                  <c:v>8.58646610825</c:v>
                </c:pt>
                <c:pt idx="7">
                  <c:v>11.3424598806</c:v>
                </c:pt>
                <c:pt idx="8">
                  <c:v>11.9408947498</c:v>
                </c:pt>
                <c:pt idx="9">
                  <c:v>9.838927275710001</c:v>
                </c:pt>
                <c:pt idx="10">
                  <c:v>3.48426877479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KLD!$D$1</c:f>
              <c:strCache>
                <c:ptCount val="1"/>
                <c:pt idx="0">
                  <c:v>IMDB</c:v>
                </c:pt>
              </c:strCache>
            </c:strRef>
          </c:tx>
          <c:val>
            <c:numRef>
              <c:f>KLD!$D$2:$D$12</c:f>
              <c:numCache>
                <c:formatCode>General</c:formatCode>
                <c:ptCount val="11"/>
                <c:pt idx="0">
                  <c:v>4.078455212659997</c:v>
                </c:pt>
                <c:pt idx="1">
                  <c:v>6.81967964846</c:v>
                </c:pt>
                <c:pt idx="2">
                  <c:v>9.825289693510002</c:v>
                </c:pt>
                <c:pt idx="3">
                  <c:v>10.1493272389</c:v>
                </c:pt>
                <c:pt idx="4">
                  <c:v>10.4773361815</c:v>
                </c:pt>
                <c:pt idx="5">
                  <c:v>11.886272117</c:v>
                </c:pt>
                <c:pt idx="6">
                  <c:v>12.5472812518</c:v>
                </c:pt>
                <c:pt idx="7">
                  <c:v>11.4805831543</c:v>
                </c:pt>
                <c:pt idx="8">
                  <c:v>4.078455212659997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103128"/>
        <c:axId val="2110106104"/>
      </c:lineChart>
      <c:catAx>
        <c:axId val="21101031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106104"/>
        <c:crosses val="autoZero"/>
        <c:auto val="1"/>
        <c:lblAlgn val="ctr"/>
        <c:lblOffset val="100"/>
        <c:noMultiLvlLbl val="0"/>
      </c:catAx>
      <c:valAx>
        <c:axId val="2110106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103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444811412697"/>
          <c:y val="0.111540982528361"/>
          <c:w val="0.17600634295713"/>
          <c:h val="0.1859529017206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BigramCoverage!$B$1</c:f>
              <c:strCache>
                <c:ptCount val="1"/>
                <c:pt idx="0">
                  <c:v>Camera</c:v>
                </c:pt>
              </c:strCache>
            </c:strRef>
          </c:tx>
          <c:val>
            <c:numRef>
              <c:f>BigramCoverage!$B$2:$B$12</c:f>
              <c:numCache>
                <c:formatCode>General</c:formatCode>
                <c:ptCount val="11"/>
                <c:pt idx="0">
                  <c:v>3.34437086093</c:v>
                </c:pt>
                <c:pt idx="1">
                  <c:v>3.59459459459</c:v>
                </c:pt>
                <c:pt idx="2">
                  <c:v>3.03448275862</c:v>
                </c:pt>
                <c:pt idx="3">
                  <c:v>4.58823529412</c:v>
                </c:pt>
                <c:pt idx="4">
                  <c:v>3.0</c:v>
                </c:pt>
                <c:pt idx="5">
                  <c:v>3.4</c:v>
                </c:pt>
                <c:pt idx="6">
                  <c:v>2.66666666667</c:v>
                </c:pt>
                <c:pt idx="7">
                  <c:v>0.0</c:v>
                </c:pt>
                <c:pt idx="8">
                  <c:v>3.0</c:v>
                </c:pt>
                <c:pt idx="9">
                  <c:v>6.0</c:v>
                </c:pt>
                <c:pt idx="10">
                  <c:v>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BigramCoverage!$C$1</c:f>
              <c:strCache>
                <c:ptCount val="1"/>
                <c:pt idx="0">
                  <c:v>IMDB</c:v>
                </c:pt>
              </c:strCache>
            </c:strRef>
          </c:tx>
          <c:val>
            <c:numRef>
              <c:f>BigramCoverage!$C$2:$C$12</c:f>
              <c:numCache>
                <c:formatCode>General</c:formatCode>
                <c:ptCount val="11"/>
                <c:pt idx="0">
                  <c:v>15.6074766355</c:v>
                </c:pt>
                <c:pt idx="1">
                  <c:v>14.8032786885</c:v>
                </c:pt>
                <c:pt idx="2">
                  <c:v>12.7222222222</c:v>
                </c:pt>
                <c:pt idx="3">
                  <c:v>11.8333333333</c:v>
                </c:pt>
                <c:pt idx="4">
                  <c:v>11.4545454545</c:v>
                </c:pt>
                <c:pt idx="5">
                  <c:v>27.0</c:v>
                </c:pt>
                <c:pt idx="6">
                  <c:v>0.0</c:v>
                </c:pt>
                <c:pt idx="7">
                  <c:v>14.5</c:v>
                </c:pt>
                <c:pt idx="8">
                  <c:v>21.0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915656"/>
        <c:axId val="2118967416"/>
      </c:lineChart>
      <c:catAx>
        <c:axId val="2118915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967416"/>
        <c:crosses val="autoZero"/>
        <c:auto val="1"/>
        <c:lblAlgn val="ctr"/>
        <c:lblOffset val="100"/>
        <c:noMultiLvlLbl val="0"/>
      </c:catAx>
      <c:valAx>
        <c:axId val="2118967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915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444444444444"/>
          <c:y val="0.138312919218431"/>
          <c:w val="0.216666666666667"/>
          <c:h val="0.251151574803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6B4FC-22B9-DA44-8CA6-45C3CAE471AC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22BE-8838-1C47-ABC6-416FE3F14696}">
      <dgm:prSet/>
      <dgm:spPr/>
      <dgm:t>
        <a:bodyPr/>
        <a:lstStyle/>
        <a:p>
          <a:pPr rtl="0"/>
          <a:r>
            <a:rPr lang="en-US" dirty="0" smtClean="0"/>
            <a:t>Traditional review summarizer</a:t>
          </a:r>
        </a:p>
      </dgm:t>
    </dgm:pt>
    <dgm:pt modelId="{2406A8B2-2CCA-0A4D-98E0-A13773F94EE1}" type="parTrans" cxnId="{21E9220C-C3F3-4444-A977-D47E5E5DB63A}">
      <dgm:prSet/>
      <dgm:spPr/>
      <dgm:t>
        <a:bodyPr/>
        <a:lstStyle/>
        <a:p>
          <a:endParaRPr lang="en-US"/>
        </a:p>
      </dgm:t>
    </dgm:pt>
    <dgm:pt modelId="{68E3E2C8-C9E2-F84D-A94B-2BDBB4212C9A}" type="sibTrans" cxnId="{21E9220C-C3F3-4444-A977-D47E5E5DB63A}">
      <dgm:prSet/>
      <dgm:spPr/>
      <dgm:t>
        <a:bodyPr/>
        <a:lstStyle/>
        <a:p>
          <a:endParaRPr lang="en-US"/>
        </a:p>
      </dgm:t>
    </dgm:pt>
    <dgm:pt modelId="{7B2A63DB-A9B7-C14F-AE81-413BD6E76918}">
      <dgm:prSet/>
      <dgm:spPr/>
      <dgm:t>
        <a:bodyPr/>
        <a:lstStyle/>
        <a:p>
          <a:pPr rtl="0"/>
          <a:r>
            <a:rPr lang="en-US" dirty="0" smtClean="0"/>
            <a:t>Traditional review summarizer</a:t>
          </a:r>
          <a:endParaRPr lang="en-US" dirty="0"/>
        </a:p>
      </dgm:t>
    </dgm:pt>
    <dgm:pt modelId="{FF8FF743-8F75-704F-9BE7-A224AE3FAF3D}" type="parTrans" cxnId="{C5587866-5D65-B94A-BD8C-8CE485A2FCAF}">
      <dgm:prSet/>
      <dgm:spPr/>
      <dgm:t>
        <a:bodyPr/>
        <a:lstStyle/>
        <a:p>
          <a:endParaRPr lang="en-US"/>
        </a:p>
      </dgm:t>
    </dgm:pt>
    <dgm:pt modelId="{5D58F5F8-EC56-FB4F-B6ED-D3BF65B57B6F}" type="sibTrans" cxnId="{C5587866-5D65-B94A-BD8C-8CE485A2FCAF}">
      <dgm:prSet/>
      <dgm:spPr/>
      <dgm:t>
        <a:bodyPr/>
        <a:lstStyle/>
        <a:p>
          <a:endParaRPr lang="en-US"/>
        </a:p>
      </dgm:t>
    </dgm:pt>
    <dgm:pt modelId="{853B2F24-3ACE-6042-9026-461E5B0EB5AF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Review helpfulness models</a:t>
          </a:r>
          <a:endParaRPr lang="en-US" dirty="0"/>
        </a:p>
      </dgm:t>
    </dgm:pt>
    <dgm:pt modelId="{35747E2C-7F56-1A4D-AEBF-C3D13CD5E605}" type="parTrans" cxnId="{1D7B132C-264D-8349-8D11-14BAF7BADBF1}">
      <dgm:prSet/>
      <dgm:spPr/>
      <dgm:t>
        <a:bodyPr/>
        <a:lstStyle/>
        <a:p>
          <a:endParaRPr lang="en-US"/>
        </a:p>
      </dgm:t>
    </dgm:pt>
    <dgm:pt modelId="{87F4D3FC-80F2-C843-8A4D-FAB279039A0C}" type="sibTrans" cxnId="{1D7B132C-264D-8349-8D11-14BAF7BADBF1}">
      <dgm:prSet/>
      <dgm:spPr/>
      <dgm:t>
        <a:bodyPr/>
        <a:lstStyle/>
        <a:p>
          <a:endParaRPr lang="en-US"/>
        </a:p>
      </dgm:t>
    </dgm:pt>
    <dgm:pt modelId="{87438CB9-39F2-F44C-ACA3-513E2613E674}" type="pres">
      <dgm:prSet presAssocID="{D6A6B4FC-22B9-DA44-8CA6-45C3CAE471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09CDF-A0D8-A144-9D79-AA2BD49B4163}" type="pres">
      <dgm:prSet presAssocID="{C89322BE-8838-1C47-ABC6-416FE3F146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9CBA2-B9EA-AE4A-9FB2-EAE5430D3A31}" type="pres">
      <dgm:prSet presAssocID="{68E3E2C8-C9E2-F84D-A94B-2BDBB4212C9A}" presName="spacerL" presStyleCnt="0"/>
      <dgm:spPr/>
    </dgm:pt>
    <dgm:pt modelId="{B7517327-B57A-8F49-828B-DD99998105F6}" type="pres">
      <dgm:prSet presAssocID="{68E3E2C8-C9E2-F84D-A94B-2BDBB4212C9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629FE6F-2B35-E345-BCAF-86E777E95B07}" type="pres">
      <dgm:prSet presAssocID="{68E3E2C8-C9E2-F84D-A94B-2BDBB4212C9A}" presName="spacerR" presStyleCnt="0"/>
      <dgm:spPr/>
    </dgm:pt>
    <dgm:pt modelId="{B9EF6A87-B39B-3F42-8822-0AE55940BCC9}" type="pres">
      <dgm:prSet presAssocID="{853B2F24-3ACE-6042-9026-461E5B0EB5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C027-02D8-6F4F-9D68-BE52AAF1E9AB}" type="pres">
      <dgm:prSet presAssocID="{87F4D3FC-80F2-C843-8A4D-FAB279039A0C}" presName="spacerL" presStyleCnt="0"/>
      <dgm:spPr/>
    </dgm:pt>
    <dgm:pt modelId="{DF0D48D1-4FD6-6D42-9BB1-110956740C31}" type="pres">
      <dgm:prSet presAssocID="{87F4D3FC-80F2-C843-8A4D-FAB279039A0C}" presName="sibTrans" presStyleLbl="sibTrans2D1" presStyleIdx="1" presStyleCnt="2" custLinFactX="141974" custLinFactNeighborX="200000" custLinFactNeighborY="8839"/>
      <dgm:spPr/>
      <dgm:t>
        <a:bodyPr/>
        <a:lstStyle/>
        <a:p>
          <a:endParaRPr lang="en-US"/>
        </a:p>
      </dgm:t>
    </dgm:pt>
    <dgm:pt modelId="{369E96CE-6DBC-B64E-BD89-F8AD0495989D}" type="pres">
      <dgm:prSet presAssocID="{87F4D3FC-80F2-C843-8A4D-FAB279039A0C}" presName="spacerR" presStyleCnt="0"/>
      <dgm:spPr/>
    </dgm:pt>
    <dgm:pt modelId="{3CC95A8C-E7F0-A64A-8DE0-6F73BA0B3365}" type="pres">
      <dgm:prSet presAssocID="{7B2A63DB-A9B7-C14F-AE81-413BD6E769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B132C-264D-8349-8D11-14BAF7BADBF1}" srcId="{D6A6B4FC-22B9-DA44-8CA6-45C3CAE471AC}" destId="{853B2F24-3ACE-6042-9026-461E5B0EB5AF}" srcOrd="1" destOrd="0" parTransId="{35747E2C-7F56-1A4D-AEBF-C3D13CD5E605}" sibTransId="{87F4D3FC-80F2-C843-8A4D-FAB279039A0C}"/>
    <dgm:cxn modelId="{21E9220C-C3F3-4444-A977-D47E5E5DB63A}" srcId="{D6A6B4FC-22B9-DA44-8CA6-45C3CAE471AC}" destId="{C89322BE-8838-1C47-ABC6-416FE3F14696}" srcOrd="0" destOrd="0" parTransId="{2406A8B2-2CCA-0A4D-98E0-A13773F94EE1}" sibTransId="{68E3E2C8-C9E2-F84D-A94B-2BDBB4212C9A}"/>
    <dgm:cxn modelId="{B4A16CA5-F91E-984C-AD0F-9F0CB92E3D50}" type="presOf" srcId="{7B2A63DB-A9B7-C14F-AE81-413BD6E76918}" destId="{3CC95A8C-E7F0-A64A-8DE0-6F73BA0B3365}" srcOrd="0" destOrd="0" presId="urn:microsoft.com/office/officeart/2005/8/layout/equation1"/>
    <dgm:cxn modelId="{C82AEAC2-9396-7642-BCC0-7CA100441EDE}" type="presOf" srcId="{68E3E2C8-C9E2-F84D-A94B-2BDBB4212C9A}" destId="{B7517327-B57A-8F49-828B-DD99998105F6}" srcOrd="0" destOrd="0" presId="urn:microsoft.com/office/officeart/2005/8/layout/equation1"/>
    <dgm:cxn modelId="{C5587866-5D65-B94A-BD8C-8CE485A2FCAF}" srcId="{D6A6B4FC-22B9-DA44-8CA6-45C3CAE471AC}" destId="{7B2A63DB-A9B7-C14F-AE81-413BD6E76918}" srcOrd="2" destOrd="0" parTransId="{FF8FF743-8F75-704F-9BE7-A224AE3FAF3D}" sibTransId="{5D58F5F8-EC56-FB4F-B6ED-D3BF65B57B6F}"/>
    <dgm:cxn modelId="{3393132F-17E6-5A4B-A963-120FA6C8C6DF}" type="presOf" srcId="{D6A6B4FC-22B9-DA44-8CA6-45C3CAE471AC}" destId="{87438CB9-39F2-F44C-ACA3-513E2613E674}" srcOrd="0" destOrd="0" presId="urn:microsoft.com/office/officeart/2005/8/layout/equation1"/>
    <dgm:cxn modelId="{89897FB9-CC30-5B48-B3EA-A1E707F41B40}" type="presOf" srcId="{87F4D3FC-80F2-C843-8A4D-FAB279039A0C}" destId="{DF0D48D1-4FD6-6D42-9BB1-110956740C31}" srcOrd="0" destOrd="0" presId="urn:microsoft.com/office/officeart/2005/8/layout/equation1"/>
    <dgm:cxn modelId="{6B025188-F52F-BC4C-8A98-9E0F2C5394DA}" type="presOf" srcId="{853B2F24-3ACE-6042-9026-461E5B0EB5AF}" destId="{B9EF6A87-B39B-3F42-8822-0AE55940BCC9}" srcOrd="0" destOrd="0" presId="urn:microsoft.com/office/officeart/2005/8/layout/equation1"/>
    <dgm:cxn modelId="{DCF1E885-26CE-9643-BE85-D0BD7D8FD912}" type="presOf" srcId="{C89322BE-8838-1C47-ABC6-416FE3F14696}" destId="{43709CDF-A0D8-A144-9D79-AA2BD49B4163}" srcOrd="0" destOrd="0" presId="urn:microsoft.com/office/officeart/2005/8/layout/equation1"/>
    <dgm:cxn modelId="{C9FA5976-E7A5-124F-A969-5F0DD88D13E2}" type="presParOf" srcId="{87438CB9-39F2-F44C-ACA3-513E2613E674}" destId="{43709CDF-A0D8-A144-9D79-AA2BD49B4163}" srcOrd="0" destOrd="0" presId="urn:microsoft.com/office/officeart/2005/8/layout/equation1"/>
    <dgm:cxn modelId="{E795B1C3-9ED0-F949-BEE0-4BF43D645F37}" type="presParOf" srcId="{87438CB9-39F2-F44C-ACA3-513E2613E674}" destId="{A599CBA2-B9EA-AE4A-9FB2-EAE5430D3A31}" srcOrd="1" destOrd="0" presId="urn:microsoft.com/office/officeart/2005/8/layout/equation1"/>
    <dgm:cxn modelId="{E95368E9-B746-CA4B-922B-78BE5659E2F6}" type="presParOf" srcId="{87438CB9-39F2-F44C-ACA3-513E2613E674}" destId="{B7517327-B57A-8F49-828B-DD99998105F6}" srcOrd="2" destOrd="0" presId="urn:microsoft.com/office/officeart/2005/8/layout/equation1"/>
    <dgm:cxn modelId="{EAEC7E71-1884-9445-9A5F-C754A6C755D3}" type="presParOf" srcId="{87438CB9-39F2-F44C-ACA3-513E2613E674}" destId="{B629FE6F-2B35-E345-BCAF-86E777E95B07}" srcOrd="3" destOrd="0" presId="urn:microsoft.com/office/officeart/2005/8/layout/equation1"/>
    <dgm:cxn modelId="{E4893E9B-6121-7141-A4BC-6F9C1F7A589A}" type="presParOf" srcId="{87438CB9-39F2-F44C-ACA3-513E2613E674}" destId="{B9EF6A87-B39B-3F42-8822-0AE55940BCC9}" srcOrd="4" destOrd="0" presId="urn:microsoft.com/office/officeart/2005/8/layout/equation1"/>
    <dgm:cxn modelId="{144BDB15-E500-014A-A57D-BC5BF915BBB4}" type="presParOf" srcId="{87438CB9-39F2-F44C-ACA3-513E2613E674}" destId="{878CC027-02D8-6F4F-9D68-BE52AAF1E9AB}" srcOrd="5" destOrd="0" presId="urn:microsoft.com/office/officeart/2005/8/layout/equation1"/>
    <dgm:cxn modelId="{C0B49457-FEC8-C34D-B07D-2F3B3A7D5C38}" type="presParOf" srcId="{87438CB9-39F2-F44C-ACA3-513E2613E674}" destId="{DF0D48D1-4FD6-6D42-9BB1-110956740C31}" srcOrd="6" destOrd="0" presId="urn:microsoft.com/office/officeart/2005/8/layout/equation1"/>
    <dgm:cxn modelId="{9500F401-45F8-5547-B19B-6EC5F08BF700}" type="presParOf" srcId="{87438CB9-39F2-F44C-ACA3-513E2613E674}" destId="{369E96CE-6DBC-B64E-BD89-F8AD0495989D}" srcOrd="7" destOrd="0" presId="urn:microsoft.com/office/officeart/2005/8/layout/equation1"/>
    <dgm:cxn modelId="{1F837C2C-65BB-7F46-9DE7-B7691ADA2D14}" type="presParOf" srcId="{87438CB9-39F2-F44C-ACA3-513E2613E674}" destId="{3CC95A8C-E7F0-A64A-8DE0-6F73BA0B336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3BC54-F094-3140-A62B-54A778EF589C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A34420DF-0302-CB47-9BBC-6A9D66C75F3C}">
      <dgm:prSet phldrT="[Text]"/>
      <dgm:spPr/>
      <dgm:t>
        <a:bodyPr/>
        <a:lstStyle/>
        <a:p>
          <a:r>
            <a:rPr lang="en-US" dirty="0" smtClean="0"/>
            <a:t>Criticism Identifier</a:t>
          </a:r>
          <a:endParaRPr lang="en-US" dirty="0"/>
        </a:p>
      </dgm:t>
    </dgm:pt>
    <dgm:pt modelId="{2C0EA302-311E-8D42-A8CF-5A350DBD0ED6}" type="parTrans" cxnId="{22B01B05-9F67-F845-BACC-D7BC581772E6}">
      <dgm:prSet/>
      <dgm:spPr/>
      <dgm:t>
        <a:bodyPr/>
        <a:lstStyle/>
        <a:p>
          <a:endParaRPr lang="en-US"/>
        </a:p>
      </dgm:t>
    </dgm:pt>
    <dgm:pt modelId="{CE684D24-172E-734F-A557-7360699898ED}" type="sibTrans" cxnId="{22B01B05-9F67-F845-BACC-D7BC581772E6}">
      <dgm:prSet/>
      <dgm:spPr/>
      <dgm:t>
        <a:bodyPr/>
        <a:lstStyle/>
        <a:p>
          <a:endParaRPr lang="en-US"/>
        </a:p>
      </dgm:t>
    </dgm:pt>
    <dgm:pt modelId="{D38251C1-8BEA-1944-BF53-210FD4018E84}">
      <dgm:prSet phldrT="[Text]"/>
      <dgm:spPr/>
      <dgm:t>
        <a:bodyPr/>
        <a:lstStyle/>
        <a:p>
          <a:r>
            <a:rPr lang="en-US" dirty="0" smtClean="0"/>
            <a:t>pLocalization Identifier</a:t>
          </a:r>
          <a:endParaRPr lang="en-US" dirty="0"/>
        </a:p>
      </dgm:t>
    </dgm:pt>
    <dgm:pt modelId="{09551114-73A4-9B45-940D-6179DF0CB219}" type="parTrans" cxnId="{633B342F-7D82-0540-9FD5-2B50259E5CB3}">
      <dgm:prSet/>
      <dgm:spPr/>
      <dgm:t>
        <a:bodyPr/>
        <a:lstStyle/>
        <a:p>
          <a:endParaRPr lang="en-US"/>
        </a:p>
      </dgm:t>
    </dgm:pt>
    <dgm:pt modelId="{6FF90EF8-8D9F-9B4F-B515-7048DF0B7A3B}" type="sibTrans" cxnId="{633B342F-7D82-0540-9FD5-2B50259E5CB3}">
      <dgm:prSet/>
      <dgm:spPr/>
      <dgm:t>
        <a:bodyPr/>
        <a:lstStyle/>
        <a:p>
          <a:endParaRPr lang="en-US"/>
        </a:p>
      </dgm:t>
    </dgm:pt>
    <dgm:pt modelId="{D747D896-F282-DD46-A2EC-FB52EC8F3726}">
      <dgm:prSet phldrT="[Text]"/>
      <dgm:spPr/>
      <dgm:t>
        <a:bodyPr/>
        <a:lstStyle/>
        <a:p>
          <a:r>
            <a:rPr lang="en-US" dirty="0" smtClean="0"/>
            <a:t>Aggregation</a:t>
          </a:r>
          <a:endParaRPr lang="en-US" dirty="0"/>
        </a:p>
      </dgm:t>
    </dgm:pt>
    <dgm:pt modelId="{798C60DF-5E0E-884C-8E35-304E5388E8EB}" type="sibTrans" cxnId="{FCFB2A34-C8B3-794D-B3E1-17667022DB09}">
      <dgm:prSet/>
      <dgm:spPr/>
      <dgm:t>
        <a:bodyPr/>
        <a:lstStyle/>
        <a:p>
          <a:endParaRPr lang="en-US"/>
        </a:p>
      </dgm:t>
    </dgm:pt>
    <dgm:pt modelId="{28CC4819-6ED6-6F4E-BE0B-42ED5EF38433}" type="parTrans" cxnId="{FCFB2A34-C8B3-794D-B3E1-17667022DB09}">
      <dgm:prSet/>
      <dgm:spPr/>
      <dgm:t>
        <a:bodyPr/>
        <a:lstStyle/>
        <a:p>
          <a:endParaRPr lang="en-US"/>
        </a:p>
      </dgm:t>
    </dgm:pt>
    <dgm:pt modelId="{42141470-D8D5-6D46-934F-6697B4D41064}" type="pres">
      <dgm:prSet presAssocID="{6A53BC54-F094-3140-A62B-54A778EF589C}" presName="Name0" presStyleCnt="0">
        <dgm:presLayoutVars>
          <dgm:dir/>
          <dgm:resizeHandles val="exact"/>
        </dgm:presLayoutVars>
      </dgm:prSet>
      <dgm:spPr/>
    </dgm:pt>
    <dgm:pt modelId="{BFF7F6F5-A93E-2F48-9279-FCAF502978D7}" type="pres">
      <dgm:prSet presAssocID="{A34420DF-0302-CB47-9BBC-6A9D66C75F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6CA35-B9B9-C241-AB57-3A215F24DD79}" type="pres">
      <dgm:prSet presAssocID="{CE684D24-172E-734F-A557-7360699898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EF3A951-242D-544D-A903-F47857F09567}" type="pres">
      <dgm:prSet presAssocID="{CE684D24-172E-734F-A557-7360699898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494BFBE-B16B-E243-85C1-13D4367B24F0}" type="pres">
      <dgm:prSet presAssocID="{D38251C1-8BEA-1944-BF53-210FD4018E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F977-5071-C845-B27A-2E6BB784C357}" type="pres">
      <dgm:prSet presAssocID="{6FF90EF8-8D9F-9B4F-B515-7048DF0B7A3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3330677-3B39-F34D-9C52-489885B84825}" type="pres">
      <dgm:prSet presAssocID="{6FF90EF8-8D9F-9B4F-B515-7048DF0B7A3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D9B90CD-C98E-F344-8D74-B8C31939F73C}" type="pres">
      <dgm:prSet presAssocID="{D747D896-F282-DD46-A2EC-FB52EC8F3726}" presName="node" presStyleLbl="node1" presStyleIdx="2" presStyleCnt="3" custLinFactNeighborY="3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21400-E106-F74B-8061-4483AE3740D5}" type="presOf" srcId="{CE684D24-172E-734F-A557-7360699898ED}" destId="{BEF3A951-242D-544D-A903-F47857F09567}" srcOrd="1" destOrd="0" presId="urn:microsoft.com/office/officeart/2005/8/layout/process1"/>
    <dgm:cxn modelId="{C7AEEDFF-ED91-FD49-96E7-FCC71D5F510B}" type="presOf" srcId="{6FF90EF8-8D9F-9B4F-B515-7048DF0B7A3B}" destId="{2FCFF977-5071-C845-B27A-2E6BB784C357}" srcOrd="0" destOrd="0" presId="urn:microsoft.com/office/officeart/2005/8/layout/process1"/>
    <dgm:cxn modelId="{8F77BAC3-8059-6344-B847-FF55DFDCE09E}" type="presOf" srcId="{CE684D24-172E-734F-A557-7360699898ED}" destId="{3C86CA35-B9B9-C241-AB57-3A215F24DD79}" srcOrd="0" destOrd="0" presId="urn:microsoft.com/office/officeart/2005/8/layout/process1"/>
    <dgm:cxn modelId="{49175323-0A11-5845-BAEC-93E001C15797}" type="presOf" srcId="{6A53BC54-F094-3140-A62B-54A778EF589C}" destId="{42141470-D8D5-6D46-934F-6697B4D41064}" srcOrd="0" destOrd="0" presId="urn:microsoft.com/office/officeart/2005/8/layout/process1"/>
    <dgm:cxn modelId="{A359126C-8E15-8C4D-BAB4-215E47C6A3EB}" type="presOf" srcId="{6FF90EF8-8D9F-9B4F-B515-7048DF0B7A3B}" destId="{33330677-3B39-F34D-9C52-489885B84825}" srcOrd="1" destOrd="0" presId="urn:microsoft.com/office/officeart/2005/8/layout/process1"/>
    <dgm:cxn modelId="{403E062E-9C72-B040-96DB-43C71A406832}" type="presOf" srcId="{D38251C1-8BEA-1944-BF53-210FD4018E84}" destId="{4494BFBE-B16B-E243-85C1-13D4367B24F0}" srcOrd="0" destOrd="0" presId="urn:microsoft.com/office/officeart/2005/8/layout/process1"/>
    <dgm:cxn modelId="{A9B28E5E-3AD0-5748-BADF-4A6B9665773A}" type="presOf" srcId="{A34420DF-0302-CB47-9BBC-6A9D66C75F3C}" destId="{BFF7F6F5-A93E-2F48-9279-FCAF502978D7}" srcOrd="0" destOrd="0" presId="urn:microsoft.com/office/officeart/2005/8/layout/process1"/>
    <dgm:cxn modelId="{FCFB2A34-C8B3-794D-B3E1-17667022DB09}" srcId="{6A53BC54-F094-3140-A62B-54A778EF589C}" destId="{D747D896-F282-DD46-A2EC-FB52EC8F3726}" srcOrd="2" destOrd="0" parTransId="{28CC4819-6ED6-6F4E-BE0B-42ED5EF38433}" sibTransId="{798C60DF-5E0E-884C-8E35-304E5388E8EB}"/>
    <dgm:cxn modelId="{633B342F-7D82-0540-9FD5-2B50259E5CB3}" srcId="{6A53BC54-F094-3140-A62B-54A778EF589C}" destId="{D38251C1-8BEA-1944-BF53-210FD4018E84}" srcOrd="1" destOrd="0" parTransId="{09551114-73A4-9B45-940D-6179DF0CB219}" sibTransId="{6FF90EF8-8D9F-9B4F-B515-7048DF0B7A3B}"/>
    <dgm:cxn modelId="{451A2988-5005-AB44-AA2F-944AE39615C6}" type="presOf" srcId="{D747D896-F282-DD46-A2EC-FB52EC8F3726}" destId="{0D9B90CD-C98E-F344-8D74-B8C31939F73C}" srcOrd="0" destOrd="0" presId="urn:microsoft.com/office/officeart/2005/8/layout/process1"/>
    <dgm:cxn modelId="{22B01B05-9F67-F845-BACC-D7BC581772E6}" srcId="{6A53BC54-F094-3140-A62B-54A778EF589C}" destId="{A34420DF-0302-CB47-9BBC-6A9D66C75F3C}" srcOrd="0" destOrd="0" parTransId="{2C0EA302-311E-8D42-A8CF-5A350DBD0ED6}" sibTransId="{CE684D24-172E-734F-A557-7360699898ED}"/>
    <dgm:cxn modelId="{55872CD8-3468-9545-9A82-585C74BA00C9}" type="presParOf" srcId="{42141470-D8D5-6D46-934F-6697B4D41064}" destId="{BFF7F6F5-A93E-2F48-9279-FCAF502978D7}" srcOrd="0" destOrd="0" presId="urn:microsoft.com/office/officeart/2005/8/layout/process1"/>
    <dgm:cxn modelId="{76772CFD-9C01-A346-97AE-A124D2058F48}" type="presParOf" srcId="{42141470-D8D5-6D46-934F-6697B4D41064}" destId="{3C86CA35-B9B9-C241-AB57-3A215F24DD79}" srcOrd="1" destOrd="0" presId="urn:microsoft.com/office/officeart/2005/8/layout/process1"/>
    <dgm:cxn modelId="{EA1A5326-73E9-7348-B8B4-650070B143BF}" type="presParOf" srcId="{3C86CA35-B9B9-C241-AB57-3A215F24DD79}" destId="{BEF3A951-242D-544D-A903-F47857F09567}" srcOrd="0" destOrd="0" presId="urn:microsoft.com/office/officeart/2005/8/layout/process1"/>
    <dgm:cxn modelId="{4F1B835D-45BE-BB4F-BBBE-4256E616ACE1}" type="presParOf" srcId="{42141470-D8D5-6D46-934F-6697B4D41064}" destId="{4494BFBE-B16B-E243-85C1-13D4367B24F0}" srcOrd="2" destOrd="0" presId="urn:microsoft.com/office/officeart/2005/8/layout/process1"/>
    <dgm:cxn modelId="{77AE16E5-50D8-F44D-8131-D902D94FCB56}" type="presParOf" srcId="{42141470-D8D5-6D46-934F-6697B4D41064}" destId="{2FCFF977-5071-C845-B27A-2E6BB784C357}" srcOrd="3" destOrd="0" presId="urn:microsoft.com/office/officeart/2005/8/layout/process1"/>
    <dgm:cxn modelId="{DB65D217-E945-D84E-A0AD-28F144BDB720}" type="presParOf" srcId="{2FCFF977-5071-C845-B27A-2E6BB784C357}" destId="{33330677-3B39-F34D-9C52-489885B84825}" srcOrd="0" destOrd="0" presId="urn:microsoft.com/office/officeart/2005/8/layout/process1"/>
    <dgm:cxn modelId="{518D90FD-0593-1047-B728-9D779DF73D22}" type="presParOf" srcId="{42141470-D8D5-6D46-934F-6697B4D41064}" destId="{0D9B90CD-C98E-F344-8D74-B8C31939F7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6B4FC-22B9-DA44-8CA6-45C3CAE471AC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22BE-8838-1C47-ABC6-416FE3F14696}">
      <dgm:prSet/>
      <dgm:spPr/>
      <dgm:t>
        <a:bodyPr/>
        <a:lstStyle/>
        <a:p>
          <a:pPr rtl="0"/>
          <a:r>
            <a:rPr lang="en-US" dirty="0" smtClean="0"/>
            <a:t>Traditional review summarizer</a:t>
          </a:r>
        </a:p>
      </dgm:t>
    </dgm:pt>
    <dgm:pt modelId="{2406A8B2-2CCA-0A4D-98E0-A13773F94EE1}" type="parTrans" cxnId="{21E9220C-C3F3-4444-A977-D47E5E5DB63A}">
      <dgm:prSet/>
      <dgm:spPr/>
      <dgm:t>
        <a:bodyPr/>
        <a:lstStyle/>
        <a:p>
          <a:endParaRPr lang="en-US"/>
        </a:p>
      </dgm:t>
    </dgm:pt>
    <dgm:pt modelId="{68E3E2C8-C9E2-F84D-A94B-2BDBB4212C9A}" type="sibTrans" cxnId="{21E9220C-C3F3-4444-A977-D47E5E5DB63A}">
      <dgm:prSet/>
      <dgm:spPr/>
      <dgm:t>
        <a:bodyPr/>
        <a:lstStyle/>
        <a:p>
          <a:endParaRPr lang="en-US"/>
        </a:p>
      </dgm:t>
    </dgm:pt>
    <dgm:pt modelId="{853B2F24-3ACE-6042-9026-461E5B0EB5AF}">
      <dgm:prSet/>
      <dgm:spPr>
        <a:solidFill>
          <a:srgbClr val="756189"/>
        </a:solidFill>
        <a:ln>
          <a:solidFill>
            <a:srgbClr val="756189"/>
          </a:solidFill>
        </a:ln>
      </dgm:spPr>
      <dgm:t>
        <a:bodyPr/>
        <a:lstStyle/>
        <a:p>
          <a:r>
            <a:rPr lang="en-US" dirty="0" smtClean="0"/>
            <a:t>Review helpfulness models</a:t>
          </a:r>
          <a:endParaRPr lang="en-US" dirty="0"/>
        </a:p>
      </dgm:t>
    </dgm:pt>
    <dgm:pt modelId="{35747E2C-7F56-1A4D-AEBF-C3D13CD5E605}" type="parTrans" cxnId="{1D7B132C-264D-8349-8D11-14BAF7BADBF1}">
      <dgm:prSet/>
      <dgm:spPr/>
      <dgm:t>
        <a:bodyPr/>
        <a:lstStyle/>
        <a:p>
          <a:endParaRPr lang="en-US"/>
        </a:p>
      </dgm:t>
    </dgm:pt>
    <dgm:pt modelId="{87F4D3FC-80F2-C843-8A4D-FAB279039A0C}" type="sibTrans" cxnId="{1D7B132C-264D-8349-8D11-14BAF7BADBF1}">
      <dgm:prSet/>
      <dgm:spPr/>
      <dgm:t>
        <a:bodyPr/>
        <a:lstStyle/>
        <a:p>
          <a:endParaRPr lang="en-US"/>
        </a:p>
      </dgm:t>
    </dgm:pt>
    <dgm:pt modelId="{7B2A63DB-A9B7-C14F-AE81-413BD6E76918}">
      <dgm:prSet/>
      <dgm:spPr/>
      <dgm:t>
        <a:bodyPr/>
        <a:lstStyle/>
        <a:p>
          <a:pPr rtl="0"/>
          <a:r>
            <a:rPr lang="en-US" dirty="0" smtClean="0"/>
            <a:t>Traditional review summarizer</a:t>
          </a:r>
          <a:endParaRPr lang="en-US" dirty="0"/>
        </a:p>
      </dgm:t>
    </dgm:pt>
    <dgm:pt modelId="{5D58F5F8-EC56-FB4F-B6ED-D3BF65B57B6F}" type="sibTrans" cxnId="{C5587866-5D65-B94A-BD8C-8CE485A2FCAF}">
      <dgm:prSet/>
      <dgm:spPr/>
      <dgm:t>
        <a:bodyPr/>
        <a:lstStyle/>
        <a:p>
          <a:endParaRPr lang="en-US"/>
        </a:p>
      </dgm:t>
    </dgm:pt>
    <dgm:pt modelId="{FF8FF743-8F75-704F-9BE7-A224AE3FAF3D}" type="parTrans" cxnId="{C5587866-5D65-B94A-BD8C-8CE485A2FCAF}">
      <dgm:prSet/>
      <dgm:spPr/>
      <dgm:t>
        <a:bodyPr/>
        <a:lstStyle/>
        <a:p>
          <a:endParaRPr lang="en-US"/>
        </a:p>
      </dgm:t>
    </dgm:pt>
    <dgm:pt modelId="{87438CB9-39F2-F44C-ACA3-513E2613E674}" type="pres">
      <dgm:prSet presAssocID="{D6A6B4FC-22B9-DA44-8CA6-45C3CAE471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09CDF-A0D8-A144-9D79-AA2BD49B4163}" type="pres">
      <dgm:prSet presAssocID="{C89322BE-8838-1C47-ABC6-416FE3F146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9CBA2-B9EA-AE4A-9FB2-EAE5430D3A31}" type="pres">
      <dgm:prSet presAssocID="{68E3E2C8-C9E2-F84D-A94B-2BDBB4212C9A}" presName="spacerL" presStyleCnt="0"/>
      <dgm:spPr/>
    </dgm:pt>
    <dgm:pt modelId="{B7517327-B57A-8F49-828B-DD99998105F6}" type="pres">
      <dgm:prSet presAssocID="{68E3E2C8-C9E2-F84D-A94B-2BDBB4212C9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629FE6F-2B35-E345-BCAF-86E777E95B07}" type="pres">
      <dgm:prSet presAssocID="{68E3E2C8-C9E2-F84D-A94B-2BDBB4212C9A}" presName="spacerR" presStyleCnt="0"/>
      <dgm:spPr/>
    </dgm:pt>
    <dgm:pt modelId="{B9EF6A87-B39B-3F42-8822-0AE55940BCC9}" type="pres">
      <dgm:prSet presAssocID="{853B2F24-3ACE-6042-9026-461E5B0EB5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C027-02D8-6F4F-9D68-BE52AAF1E9AB}" type="pres">
      <dgm:prSet presAssocID="{87F4D3FC-80F2-C843-8A4D-FAB279039A0C}" presName="spacerL" presStyleCnt="0"/>
      <dgm:spPr/>
    </dgm:pt>
    <dgm:pt modelId="{DF0D48D1-4FD6-6D42-9BB1-110956740C31}" type="pres">
      <dgm:prSet presAssocID="{87F4D3FC-80F2-C843-8A4D-FAB279039A0C}" presName="sibTrans" presStyleLbl="sibTrans2D1" presStyleIdx="1" presStyleCnt="2" custLinFactX="70957" custLinFactNeighborX="100000" custLinFactNeighborY="1999"/>
      <dgm:spPr/>
      <dgm:t>
        <a:bodyPr/>
        <a:lstStyle/>
        <a:p>
          <a:endParaRPr lang="en-US"/>
        </a:p>
      </dgm:t>
    </dgm:pt>
    <dgm:pt modelId="{369E96CE-6DBC-B64E-BD89-F8AD0495989D}" type="pres">
      <dgm:prSet presAssocID="{87F4D3FC-80F2-C843-8A4D-FAB279039A0C}" presName="spacerR" presStyleCnt="0"/>
      <dgm:spPr/>
    </dgm:pt>
    <dgm:pt modelId="{3CC95A8C-E7F0-A64A-8DE0-6F73BA0B3365}" type="pres">
      <dgm:prSet presAssocID="{7B2A63DB-A9B7-C14F-AE81-413BD6E76918}" presName="node" presStyleLbl="node1" presStyleIdx="2" presStyleCnt="3" custLinFactX="-32530" custLinFactNeighborX="-100000" custLinFactNeighborY="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9220C-C3F3-4444-A977-D47E5E5DB63A}" srcId="{D6A6B4FC-22B9-DA44-8CA6-45C3CAE471AC}" destId="{C89322BE-8838-1C47-ABC6-416FE3F14696}" srcOrd="0" destOrd="0" parTransId="{2406A8B2-2CCA-0A4D-98E0-A13773F94EE1}" sibTransId="{68E3E2C8-C9E2-F84D-A94B-2BDBB4212C9A}"/>
    <dgm:cxn modelId="{1D7B132C-264D-8349-8D11-14BAF7BADBF1}" srcId="{D6A6B4FC-22B9-DA44-8CA6-45C3CAE471AC}" destId="{853B2F24-3ACE-6042-9026-461E5B0EB5AF}" srcOrd="1" destOrd="0" parTransId="{35747E2C-7F56-1A4D-AEBF-C3D13CD5E605}" sibTransId="{87F4D3FC-80F2-C843-8A4D-FAB279039A0C}"/>
    <dgm:cxn modelId="{C9DD8B5B-E6C8-924D-917F-B51DC489640B}" type="presOf" srcId="{68E3E2C8-C9E2-F84D-A94B-2BDBB4212C9A}" destId="{B7517327-B57A-8F49-828B-DD99998105F6}" srcOrd="0" destOrd="0" presId="urn:microsoft.com/office/officeart/2005/8/layout/equation1"/>
    <dgm:cxn modelId="{6CFCDE19-636C-6948-B4ED-8EF3B3F918AF}" type="presOf" srcId="{D6A6B4FC-22B9-DA44-8CA6-45C3CAE471AC}" destId="{87438CB9-39F2-F44C-ACA3-513E2613E674}" srcOrd="0" destOrd="0" presId="urn:microsoft.com/office/officeart/2005/8/layout/equation1"/>
    <dgm:cxn modelId="{5EE8D88A-CA00-1948-B698-2158E7CDD5D8}" type="presOf" srcId="{C89322BE-8838-1C47-ABC6-416FE3F14696}" destId="{43709CDF-A0D8-A144-9D79-AA2BD49B4163}" srcOrd="0" destOrd="0" presId="urn:microsoft.com/office/officeart/2005/8/layout/equation1"/>
    <dgm:cxn modelId="{0175E836-81A7-7744-A394-C8B0D39FD103}" type="presOf" srcId="{7B2A63DB-A9B7-C14F-AE81-413BD6E76918}" destId="{3CC95A8C-E7F0-A64A-8DE0-6F73BA0B3365}" srcOrd="0" destOrd="0" presId="urn:microsoft.com/office/officeart/2005/8/layout/equation1"/>
    <dgm:cxn modelId="{E558C0FF-C0C0-8543-AF6B-8D4906974FE8}" type="presOf" srcId="{853B2F24-3ACE-6042-9026-461E5B0EB5AF}" destId="{B9EF6A87-B39B-3F42-8822-0AE55940BCC9}" srcOrd="0" destOrd="0" presId="urn:microsoft.com/office/officeart/2005/8/layout/equation1"/>
    <dgm:cxn modelId="{C5587866-5D65-B94A-BD8C-8CE485A2FCAF}" srcId="{D6A6B4FC-22B9-DA44-8CA6-45C3CAE471AC}" destId="{7B2A63DB-A9B7-C14F-AE81-413BD6E76918}" srcOrd="2" destOrd="0" parTransId="{FF8FF743-8F75-704F-9BE7-A224AE3FAF3D}" sibTransId="{5D58F5F8-EC56-FB4F-B6ED-D3BF65B57B6F}"/>
    <dgm:cxn modelId="{6016F071-0FC9-7743-A3E9-2D440C238743}" type="presOf" srcId="{87F4D3FC-80F2-C843-8A4D-FAB279039A0C}" destId="{DF0D48D1-4FD6-6D42-9BB1-110956740C31}" srcOrd="0" destOrd="0" presId="urn:microsoft.com/office/officeart/2005/8/layout/equation1"/>
    <dgm:cxn modelId="{AA2EE1E0-ED5B-3241-8095-964F6C1C8957}" type="presParOf" srcId="{87438CB9-39F2-F44C-ACA3-513E2613E674}" destId="{43709CDF-A0D8-A144-9D79-AA2BD49B4163}" srcOrd="0" destOrd="0" presId="urn:microsoft.com/office/officeart/2005/8/layout/equation1"/>
    <dgm:cxn modelId="{E95217D0-8CBE-904C-ABCF-48BF19E66F99}" type="presParOf" srcId="{87438CB9-39F2-F44C-ACA3-513E2613E674}" destId="{A599CBA2-B9EA-AE4A-9FB2-EAE5430D3A31}" srcOrd="1" destOrd="0" presId="urn:microsoft.com/office/officeart/2005/8/layout/equation1"/>
    <dgm:cxn modelId="{F31C35B8-AC13-C24B-9C75-F26A67108F2C}" type="presParOf" srcId="{87438CB9-39F2-F44C-ACA3-513E2613E674}" destId="{B7517327-B57A-8F49-828B-DD99998105F6}" srcOrd="2" destOrd="0" presId="urn:microsoft.com/office/officeart/2005/8/layout/equation1"/>
    <dgm:cxn modelId="{F831C66F-B247-FF46-B849-5F1C9EB67477}" type="presParOf" srcId="{87438CB9-39F2-F44C-ACA3-513E2613E674}" destId="{B629FE6F-2B35-E345-BCAF-86E777E95B07}" srcOrd="3" destOrd="0" presId="urn:microsoft.com/office/officeart/2005/8/layout/equation1"/>
    <dgm:cxn modelId="{74886E89-D1B0-A345-8D27-CA559C39C43B}" type="presParOf" srcId="{87438CB9-39F2-F44C-ACA3-513E2613E674}" destId="{B9EF6A87-B39B-3F42-8822-0AE55940BCC9}" srcOrd="4" destOrd="0" presId="urn:microsoft.com/office/officeart/2005/8/layout/equation1"/>
    <dgm:cxn modelId="{C20A5282-17DF-CD49-968E-699AC26126BE}" type="presParOf" srcId="{87438CB9-39F2-F44C-ACA3-513E2613E674}" destId="{878CC027-02D8-6F4F-9D68-BE52AAF1E9AB}" srcOrd="5" destOrd="0" presId="urn:microsoft.com/office/officeart/2005/8/layout/equation1"/>
    <dgm:cxn modelId="{37FA5C05-6B46-9F4D-8B00-815FA615197C}" type="presParOf" srcId="{87438CB9-39F2-F44C-ACA3-513E2613E674}" destId="{DF0D48D1-4FD6-6D42-9BB1-110956740C31}" srcOrd="6" destOrd="0" presId="urn:microsoft.com/office/officeart/2005/8/layout/equation1"/>
    <dgm:cxn modelId="{E9F2453A-F0DD-5A41-8DD4-16F2C66C8DB1}" type="presParOf" srcId="{87438CB9-39F2-F44C-ACA3-513E2613E674}" destId="{369E96CE-6DBC-B64E-BD89-F8AD0495989D}" srcOrd="7" destOrd="0" presId="urn:microsoft.com/office/officeart/2005/8/layout/equation1"/>
    <dgm:cxn modelId="{F7B100B1-3A68-3B4F-B552-8ED6EB0F752D}" type="presParOf" srcId="{87438CB9-39F2-F44C-ACA3-513E2613E674}" destId="{3CC95A8C-E7F0-A64A-8DE0-6F73BA0B336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9CDF-A0D8-A144-9D79-AA2BD49B4163}">
      <dsp:nvSpPr>
        <dsp:cNvPr id="0" name=""/>
        <dsp:cNvSpPr/>
      </dsp:nvSpPr>
      <dsp:spPr>
        <a:xfrm>
          <a:off x="718537" y="274"/>
          <a:ext cx="1493826" cy="149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review summarizer</a:t>
          </a:r>
        </a:p>
      </dsp:txBody>
      <dsp:txXfrm>
        <a:off x="937303" y="219040"/>
        <a:ext cx="1056294" cy="1056294"/>
      </dsp:txXfrm>
    </dsp:sp>
    <dsp:sp modelId="{B7517327-B57A-8F49-828B-DD99998105F6}">
      <dsp:nvSpPr>
        <dsp:cNvPr id="0" name=""/>
        <dsp:cNvSpPr/>
      </dsp:nvSpPr>
      <dsp:spPr>
        <a:xfrm>
          <a:off x="2333662" y="313978"/>
          <a:ext cx="866419" cy="8664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48506" y="645297"/>
        <a:ext cx="636731" cy="203781"/>
      </dsp:txXfrm>
    </dsp:sp>
    <dsp:sp modelId="{B9EF6A87-B39B-3F42-8822-0AE55940BCC9}">
      <dsp:nvSpPr>
        <dsp:cNvPr id="0" name=""/>
        <dsp:cNvSpPr/>
      </dsp:nvSpPr>
      <dsp:spPr>
        <a:xfrm>
          <a:off x="3321380" y="274"/>
          <a:ext cx="1493826" cy="149382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helpfulness models</a:t>
          </a:r>
          <a:endParaRPr lang="en-US" sz="1600" kern="1200" dirty="0"/>
        </a:p>
      </dsp:txBody>
      <dsp:txXfrm>
        <a:off x="3540146" y="219040"/>
        <a:ext cx="1056294" cy="1056294"/>
      </dsp:txXfrm>
    </dsp:sp>
    <dsp:sp modelId="{DF0D48D1-4FD6-6D42-9BB1-110956740C31}">
      <dsp:nvSpPr>
        <dsp:cNvPr id="0" name=""/>
        <dsp:cNvSpPr/>
      </dsp:nvSpPr>
      <dsp:spPr>
        <a:xfrm>
          <a:off x="6409193" y="390561"/>
          <a:ext cx="866419" cy="86641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524037" y="569043"/>
        <a:ext cx="636731" cy="509455"/>
      </dsp:txXfrm>
    </dsp:sp>
    <dsp:sp modelId="{3CC95A8C-E7F0-A64A-8DE0-6F73BA0B3365}">
      <dsp:nvSpPr>
        <dsp:cNvPr id="0" name=""/>
        <dsp:cNvSpPr/>
      </dsp:nvSpPr>
      <dsp:spPr>
        <a:xfrm>
          <a:off x="5924224" y="274"/>
          <a:ext cx="1493826" cy="149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review summarizer</a:t>
          </a:r>
          <a:endParaRPr lang="en-US" sz="1600" kern="1200" dirty="0"/>
        </a:p>
      </dsp:txBody>
      <dsp:txXfrm>
        <a:off x="6142990" y="219040"/>
        <a:ext cx="1056294" cy="105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7F6F5-A93E-2F48-9279-FCAF502978D7}">
      <dsp:nvSpPr>
        <dsp:cNvPr id="0" name=""/>
        <dsp:cNvSpPr/>
      </dsp:nvSpPr>
      <dsp:spPr>
        <a:xfrm>
          <a:off x="4139" y="0"/>
          <a:ext cx="1237204" cy="678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Criticism Identifier</a:t>
          </a:r>
          <a:endParaRPr lang="en-US" sz="1600" kern="1200" dirty="0"/>
        </a:p>
      </dsp:txBody>
      <dsp:txXfrm>
        <a:off x="24002" y="19863"/>
        <a:ext cx="1197478" cy="638434"/>
      </dsp:txXfrm>
    </dsp:sp>
    <dsp:sp modelId="{3C86CA35-B9B9-C241-AB57-3A215F24DD79}">
      <dsp:nvSpPr>
        <dsp:cNvPr id="0" name=""/>
        <dsp:cNvSpPr/>
      </dsp:nvSpPr>
      <dsp:spPr>
        <a:xfrm>
          <a:off x="1365064" y="185666"/>
          <a:ext cx="262287" cy="30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365064" y="247031"/>
        <a:ext cx="183601" cy="184096"/>
      </dsp:txXfrm>
    </dsp:sp>
    <dsp:sp modelId="{4494BFBE-B16B-E243-85C1-13D4367B24F0}">
      <dsp:nvSpPr>
        <dsp:cNvPr id="0" name=""/>
        <dsp:cNvSpPr/>
      </dsp:nvSpPr>
      <dsp:spPr>
        <a:xfrm>
          <a:off x="1736225" y="0"/>
          <a:ext cx="1237204" cy="678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pLocalization Identifier</a:t>
          </a:r>
          <a:endParaRPr lang="en-US" sz="1600" kern="1200" dirty="0"/>
        </a:p>
      </dsp:txBody>
      <dsp:txXfrm>
        <a:off x="1756088" y="19863"/>
        <a:ext cx="1197478" cy="638434"/>
      </dsp:txXfrm>
    </dsp:sp>
    <dsp:sp modelId="{2FCFF977-5071-C845-B27A-2E6BB784C357}">
      <dsp:nvSpPr>
        <dsp:cNvPr id="0" name=""/>
        <dsp:cNvSpPr/>
      </dsp:nvSpPr>
      <dsp:spPr>
        <a:xfrm>
          <a:off x="3097150" y="185666"/>
          <a:ext cx="262287" cy="306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097150" y="247031"/>
        <a:ext cx="183601" cy="184096"/>
      </dsp:txXfrm>
    </dsp:sp>
    <dsp:sp modelId="{0D9B90CD-C98E-F344-8D74-B8C31939F73C}">
      <dsp:nvSpPr>
        <dsp:cNvPr id="0" name=""/>
        <dsp:cNvSpPr/>
      </dsp:nvSpPr>
      <dsp:spPr>
        <a:xfrm>
          <a:off x="3468311" y="0"/>
          <a:ext cx="1237204" cy="678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Aggregation</a:t>
          </a:r>
          <a:endParaRPr lang="en-US" sz="1600" kern="1200" dirty="0"/>
        </a:p>
      </dsp:txBody>
      <dsp:txXfrm>
        <a:off x="3488174" y="19863"/>
        <a:ext cx="1197478" cy="638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9CDF-A0D8-A144-9D79-AA2BD49B4163}">
      <dsp:nvSpPr>
        <dsp:cNvPr id="0" name=""/>
        <dsp:cNvSpPr/>
      </dsp:nvSpPr>
      <dsp:spPr>
        <a:xfrm>
          <a:off x="718537" y="274"/>
          <a:ext cx="1493826" cy="149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review summarizer</a:t>
          </a:r>
        </a:p>
      </dsp:txBody>
      <dsp:txXfrm>
        <a:off x="937303" y="219040"/>
        <a:ext cx="1056294" cy="1056294"/>
      </dsp:txXfrm>
    </dsp:sp>
    <dsp:sp modelId="{B7517327-B57A-8F49-828B-DD99998105F6}">
      <dsp:nvSpPr>
        <dsp:cNvPr id="0" name=""/>
        <dsp:cNvSpPr/>
      </dsp:nvSpPr>
      <dsp:spPr>
        <a:xfrm>
          <a:off x="2333662" y="313978"/>
          <a:ext cx="866419" cy="8664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48506" y="645297"/>
        <a:ext cx="636731" cy="203781"/>
      </dsp:txXfrm>
    </dsp:sp>
    <dsp:sp modelId="{B9EF6A87-B39B-3F42-8822-0AE55940BCC9}">
      <dsp:nvSpPr>
        <dsp:cNvPr id="0" name=""/>
        <dsp:cNvSpPr/>
      </dsp:nvSpPr>
      <dsp:spPr>
        <a:xfrm>
          <a:off x="3321380" y="274"/>
          <a:ext cx="1493826" cy="1493826"/>
        </a:xfrm>
        <a:prstGeom prst="ellipse">
          <a:avLst/>
        </a:prstGeom>
        <a:solidFill>
          <a:srgbClr val="756189"/>
        </a:solidFill>
        <a:ln w="25400" cap="flat" cmpd="sng" algn="ctr">
          <a:solidFill>
            <a:srgbClr val="756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helpfulness models</a:t>
          </a:r>
          <a:endParaRPr lang="en-US" sz="1600" kern="1200" dirty="0"/>
        </a:p>
      </dsp:txBody>
      <dsp:txXfrm>
        <a:off x="3540146" y="219040"/>
        <a:ext cx="1056294" cy="1056294"/>
      </dsp:txXfrm>
    </dsp:sp>
    <dsp:sp modelId="{DF0D48D1-4FD6-6D42-9BB1-110956740C31}">
      <dsp:nvSpPr>
        <dsp:cNvPr id="0" name=""/>
        <dsp:cNvSpPr/>
      </dsp:nvSpPr>
      <dsp:spPr>
        <a:xfrm>
          <a:off x="5672590" y="331297"/>
          <a:ext cx="866419" cy="86641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787434" y="509779"/>
        <a:ext cx="636731" cy="509455"/>
      </dsp:txXfrm>
    </dsp:sp>
    <dsp:sp modelId="{3CC95A8C-E7F0-A64A-8DE0-6F73BA0B3365}">
      <dsp:nvSpPr>
        <dsp:cNvPr id="0" name=""/>
        <dsp:cNvSpPr/>
      </dsp:nvSpPr>
      <dsp:spPr>
        <a:xfrm>
          <a:off x="5316983" y="549"/>
          <a:ext cx="1493826" cy="1493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review summarizer</a:t>
          </a:r>
          <a:endParaRPr lang="en-US" sz="1600" kern="1200" dirty="0"/>
        </a:p>
      </dsp:txBody>
      <dsp:txXfrm>
        <a:off x="5535749" y="219315"/>
        <a:ext cx="1056294" cy="105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0.7673</cdr:x>
      <cdr:y>0.81344</cdr:y>
    </cdr:from>
    <cdr:to>
      <cdr:x>0.92325</cdr:x>
      <cdr:y>0.97079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088" y="2231425"/>
          <a:ext cx="713004" cy="43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U</a:t>
          </a:r>
          <a:r>
            <a:rPr lang="en-US" altLang="zh-CN" dirty="0" smtClean="0"/>
            <a:t>sed by </a:t>
          </a:r>
        </a:p>
        <a:p xmlns:a="http://schemas.openxmlformats.org/drawingml/2006/main">
          <a:r>
            <a:rPr lang="en-US" altLang="zh-CN" dirty="0" smtClean="0"/>
            <a:t># users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190A-4BE3-D341-95B7-1D2A70D2B5EC}" type="datetimeFigureOut">
              <a:rPr lang="en-US" smtClean="0"/>
              <a:t>5/11/14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56570-996D-C44C-8225-0B9A7061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r>
              <a:rPr lang="en-US" baseline="0" dirty="0" smtClean="0"/>
              <a:t> reviews is an important information resources for our everyday life.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Reviews play an important role in consumer purchase decisions,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thus has an economic impact on product sales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-71% of consumers read online reviews. -55% of consumers trust a local business more after reading positive online reviews. -50% of consumers are more likely to use a local business having read positive reviews. -67% of consumers trust online reviews as much as personal recommendations.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r>
              <a:rPr lang="en-US" dirty="0" smtClean="0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For more difficult domains, the external</a:t>
            </a:r>
            <a:r>
              <a:rPr lang="en-US" baseline="0" dirty="0" smtClean="0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 content are diverse and more complex</a:t>
            </a:r>
            <a:endParaRPr lang="en-US" dirty="0">
              <a:solidFill>
                <a:srgbClr val="000000"/>
              </a:solidFill>
              <a:ea typeface="Calibri" pitchFamily="-65" charset="0"/>
              <a:cs typeface="Calibri" pitchFamily="-65" charset="0"/>
              <a:sym typeface="Calibri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the differences between product</a:t>
            </a:r>
            <a:r>
              <a:rPr lang="en-US" baseline="0" dirty="0" smtClean="0"/>
              <a:t> review and peer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F570-116B-B74F-892D-960D7B1C41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Analyze these features in isolation and combined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Analyze these features in isolation and combined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 differences</a:t>
            </a:r>
          </a:p>
          <a:p>
            <a:r>
              <a:rPr lang="en-US" dirty="0" smtClean="0"/>
              <a:t>For camera and movie reviews,</a:t>
            </a:r>
            <a:r>
              <a:rPr lang="en-US" baseline="0" dirty="0" smtClean="0"/>
              <a:t> the helpfulness is </a:t>
            </a:r>
            <a:r>
              <a:rPr lang="en-US" baseline="0" dirty="0" err="1" smtClean="0"/>
              <a:t>alittle</a:t>
            </a:r>
            <a:r>
              <a:rPr lang="en-US" baseline="0" dirty="0" smtClean="0"/>
              <a:t> bit </a:t>
            </a:r>
            <a:r>
              <a:rPr lang="en-US" baseline="0" dirty="0" err="1" smtClean="0"/>
              <a:t>sckewed</a:t>
            </a:r>
            <a:r>
              <a:rPr lang="en-US" baseline="0" dirty="0" smtClean="0"/>
              <a:t> to high helpfulness ratings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Gold standard, rescale to 0-1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Check</a:t>
            </a:r>
            <a:r>
              <a:rPr lang="en-US" baseline="0" smtClean="0">
                <a:ea typeface="ＭＳ Ｐゴシック" pitchFamily="-84" charset="-128"/>
                <a:cs typeface="ＭＳ Ｐゴシック" pitchFamily="-84" charset="-128"/>
              </a:rPr>
              <a:t> the resutl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!!!!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1308-E539-3C4E-9326-EE40C40C9F7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4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01ED6-4B28-5144-BB0A-C8136DF3B097}" type="slidenum">
              <a:rPr lang="en-US" smtClean="0">
                <a:ea typeface="ＭＳ Ｐゴシック" pitchFamily="-84" charset="-128"/>
                <a:cs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r>
              <a:rPr lang="en-US" baseline="0" dirty="0" smtClean="0"/>
              <a:t> reviews are important info resource for our everyday life, which has great influence on product sales and customers' decision making.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address the challenge, proposed </a:t>
            </a:r>
            <a:r>
              <a:rPr lang="en-US" baseline="0" dirty="0" err="1" smtClean="0"/>
              <a:t>revExplore</a:t>
            </a:r>
            <a:r>
              <a:rPr lang="en-US" baseline="0" dirty="0" smtClean="0"/>
              <a:t>, on top of </a:t>
            </a:r>
            <a:r>
              <a:rPr lang="en-US" baseline="0" dirty="0" err="1" smtClean="0"/>
              <a:t>SWoRD</a:t>
            </a:r>
            <a:r>
              <a:rPr lang="en-US" baseline="0" dirty="0" smtClean="0"/>
              <a:t>,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SWoRD</a:t>
            </a:r>
            <a:r>
              <a:rPr lang="en-US" baseline="0" dirty="0" smtClean="0"/>
              <a:t> is a web-based pr reciprocal</a:t>
            </a:r>
          </a:p>
          <a:p>
            <a:r>
              <a:rPr lang="en-US" baseline="0" dirty="0" smtClean="0"/>
              <a:t>a interactive analytic tool for peer review exploration designed for </a:t>
            </a:r>
            <a:r>
              <a:rPr lang="en-US" baseline="0" dirty="0" err="1" smtClean="0"/>
              <a:t>SWorD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E164A-D62A-6E49-9492-851486E482D7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instructor</a:t>
            </a:r>
            <a:r>
              <a:rPr lang="en-US" baseline="0" dirty="0" smtClean="0"/>
              <a:t> can use </a:t>
            </a:r>
            <a:r>
              <a:rPr lang="en-US" baseline="0" dirty="0" err="1" smtClean="0"/>
              <a:t>revExplore</a:t>
            </a:r>
            <a:r>
              <a:rPr lang="en-US" baseline="0" dirty="0" smtClean="0"/>
              <a:t> to make sense of peer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E164A-D62A-6E49-9492-851486E482D7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Example from google shopping</a:t>
            </a:r>
          </a:p>
          <a:p>
            <a:pPr marL="39688" eaLnBrk="1" hangingPunct="1">
              <a:spcBef>
                <a:spcPts val="413"/>
              </a:spcBef>
            </a:pPr>
            <a:endParaRPr lang="en-US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a particular product, there are reviews collected from e-ecommerce websites.</a:t>
            </a:r>
          </a:p>
          <a:p>
            <a:pPr marL="39688" eaLnBrk="1" hangingPunct="1">
              <a:spcBef>
                <a:spcPts val="413"/>
              </a:spcBef>
            </a:pPr>
            <a:endParaRPr lang="en-US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Review summarization based on Aspect-specific sentiment analysis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endParaRPr lang="en-US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</a:t>
            </a:r>
            <a:r>
              <a:rPr lang="en-US" baseline="0" dirty="0" smtClean="0"/>
              <a:t> experience matters (directly from/about the reviewer), but could be objective</a:t>
            </a:r>
          </a:p>
          <a:p>
            <a:r>
              <a:rPr lang="en-US" baseline="0" dirty="0" smtClean="0"/>
              <a:t>Paraphrase of the review target (student paper) can be subjective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0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While a lot of effort has been devoted to customer reviews, hotel reviews, little attention has been given to educational peer reviews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However, when we attempt to summarize educational peer review with existing techniques, it doesn’t wok well.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We expect a helpfulness-guided summarization framework would help us out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Keywords are defined in the manually created keyword list, in which all key words are categorized into 9 groups according to its functionally semantics or syntax.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8C75B-BB5B-644B-ADA0-909F4D2177CA}" type="slidenum">
              <a:rPr lang="en-US" smtClean="0">
                <a:ea typeface="ＭＳ Ｐゴシック" pitchFamily="-84" charset="-128"/>
                <a:cs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many reviews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Reviews are not equally helpful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many reviews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Reviews are not equally helpful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r>
              <a:rPr lang="en-US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Need to automatically</a:t>
            </a:r>
            <a:r>
              <a:rPr lang="en-US" baseline="0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 predicting review helpfulness</a:t>
            </a:r>
            <a:endParaRPr lang="en-US" dirty="0">
              <a:solidFill>
                <a:srgbClr val="000000"/>
              </a:solidFill>
              <a:ea typeface="Calibri" pitchFamily="-84" charset="0"/>
              <a:cs typeface="Calibri" pitchFamily="-84" charset="0"/>
              <a:sym typeface="Calibri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r>
              <a:rPr lang="en-US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Need to automatically</a:t>
            </a:r>
            <a:r>
              <a:rPr lang="en-US" baseline="0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  <a:sym typeface="Calibri" pitchFamily="-84" charset="0"/>
              </a:rPr>
              <a:t> predicting review helpfulness</a:t>
            </a:r>
            <a:endParaRPr lang="en-US" dirty="0">
              <a:solidFill>
                <a:srgbClr val="000000"/>
              </a:solidFill>
              <a:ea typeface="Calibri" pitchFamily="-84" charset="0"/>
              <a:cs typeface="Calibri" pitchFamily="-84" charset="0"/>
              <a:sym typeface="Calibri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Same star ratings, of different helpfulness</a:t>
            </a:r>
          </a:p>
          <a:p>
            <a:r>
              <a:rPr lang="en-US" baseline="0" dirty="0" smtClean="0"/>
              <a:t>Language style, imperative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9301-0F05-DB40-83BE-ED4250E30E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r>
              <a:rPr lang="en-US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Plot a graph showing the occurring frequency of each aspect, and the average helpfulness of the corresponding reviews,  and the frequency * helpfulness</a:t>
            </a:r>
          </a:p>
          <a:p>
            <a:pPr marL="39688" eaLnBrk="1" hangingPunct="1"/>
            <a:endParaRPr lang="en-US">
              <a:solidFill>
                <a:srgbClr val="000000"/>
              </a:solidFill>
              <a:ea typeface="Calibri" pitchFamily="-65" charset="0"/>
              <a:cs typeface="Calibri" pitchFamily="-65" charset="0"/>
              <a:sym typeface="Calibri" pitchFamily="-65" charset="0"/>
            </a:endParaRPr>
          </a:p>
          <a:p>
            <a:pPr marL="39688" eaLnBrk="1" hangingPunct="1"/>
            <a:endParaRPr lang="en-US">
              <a:solidFill>
                <a:srgbClr val="000000"/>
              </a:solidFill>
              <a:ea typeface="Calibri" pitchFamily="-65" charset="0"/>
              <a:cs typeface="Calibri" pitchFamily="-65" charset="0"/>
              <a:sym typeface="Calibri" pitchFamily="-65" charset="0"/>
            </a:endParaRPr>
          </a:p>
          <a:p>
            <a:pPr marL="39688" eaLnBrk="1" hangingPunct="1"/>
            <a:r>
              <a:rPr lang="en-US">
                <a:solidFill>
                  <a:srgbClr val="000000"/>
                </a:solidFill>
                <a:ea typeface="Calibri" pitchFamily="-65" charset="0"/>
                <a:cs typeface="Calibri" pitchFamily="-65" charset="0"/>
                <a:sym typeface="Calibri" pitchFamily="-65" charset="0"/>
              </a:rPr>
              <a:t>Consider it as vague sentences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C2BB-E004-474C-ACDB-126DFE89B9E3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77A6-012C-354A-BDAC-E967D368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e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27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9.e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itt.edu/~litman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9.e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5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e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18" y="294437"/>
            <a:ext cx="8713208" cy="185882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Modeling and Exploiting Review Helpfulness for Summarization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6063"/>
            <a:ext cx="8908026" cy="4361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Diane </a:t>
            </a:r>
            <a:r>
              <a:rPr lang="en-US" dirty="0" err="1" smtClean="0">
                <a:solidFill>
                  <a:schemeClr val="tx1"/>
                </a:solidFill>
              </a:rPr>
              <a:t>Litman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Professor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smtClean="0">
                <a:solidFill>
                  <a:schemeClr val="tx1"/>
                </a:solidFill>
              </a:rPr>
              <a:t>Computer Science </a:t>
            </a:r>
            <a:r>
              <a:rPr lang="en-GB" sz="2400" dirty="0">
                <a:solidFill>
                  <a:schemeClr val="tx1"/>
                </a:solidFill>
              </a:rPr>
              <a:t>Department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>
                <a:solidFill>
                  <a:schemeClr val="tx1"/>
                </a:solidFill>
              </a:rPr>
              <a:t>Senior Scientist, Learning Research &amp; Development </a:t>
            </a:r>
            <a:r>
              <a:rPr lang="en-GB" sz="2400" dirty="0" err="1">
                <a:solidFill>
                  <a:schemeClr val="tx1"/>
                </a:solidFill>
              </a:rPr>
              <a:t>Center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Director</a:t>
            </a:r>
            <a:r>
              <a:rPr lang="en-GB" sz="2400" dirty="0">
                <a:solidFill>
                  <a:schemeClr val="tx1"/>
                </a:solidFill>
              </a:rPr>
              <a:t>, Intelligent Systems Program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University of Pittsburgh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Pittsburgh, PA  15260 USA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Joint work with </a:t>
            </a:r>
            <a:r>
              <a:rPr lang="en-US" sz="2200" b="1" dirty="0" err="1" smtClean="0">
                <a:solidFill>
                  <a:schemeClr val="tx1"/>
                </a:solidFill>
              </a:rPr>
              <a:t>Wenting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Xiong</a:t>
            </a:r>
            <a:r>
              <a:rPr lang="en-US" sz="2200" b="1" dirty="0" smtClean="0">
                <a:solidFill>
                  <a:schemeClr val="tx1"/>
                </a:solidFill>
              </a:rPr>
              <a:t>, Computer 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(PhD Dissertation)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Challenges for NLP</a:t>
            </a: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user study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definition of review helpfulness varies</a:t>
            </a:r>
          </a:p>
          <a:p>
            <a:pPr lvl="1"/>
            <a:r>
              <a:rPr lang="en-US" sz="2200" dirty="0" smtClean="0"/>
              <a:t>E.g. Educational aspects of peer reviews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9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026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Product review examples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02FD1F-5462-7F4E-833B-457A6ADC14D7}" type="slidenum">
              <a:rPr lang="en-US"/>
              <a:pPr/>
              <a:t>12</a:t>
            </a:fld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8" y="4254504"/>
            <a:ext cx="6411913" cy="177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9" name="Content Placeholder 36"/>
          <p:cNvPicPr>
            <a:picLocks noChangeAspect="1"/>
          </p:cNvPicPr>
          <p:nvPr/>
        </p:nvPicPr>
        <p:blipFill rotWithShape="1">
          <a:blip r:embed="rId4"/>
          <a:srcRect l="-1667" t="-3261" r="1" b="-1495"/>
          <a:stretch/>
        </p:blipFill>
        <p:spPr bwMode="auto">
          <a:xfrm>
            <a:off x="561288" y="1417642"/>
            <a:ext cx="6411913" cy="235267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0181" name="Rounded Rectangular Callout 39"/>
          <p:cNvSpPr>
            <a:spLocks noChangeArrowheads="1"/>
          </p:cNvSpPr>
          <p:nvPr/>
        </p:nvSpPr>
        <p:spPr bwMode="auto">
          <a:xfrm>
            <a:off x="4738001" y="1417641"/>
            <a:ext cx="2235200" cy="612775"/>
          </a:xfrm>
          <a:prstGeom prst="wedgeRoundRectCallout">
            <a:avLst>
              <a:gd name="adj1" fmla="val -60969"/>
              <a:gd name="adj2" fmla="val 383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49991" bIns="0" anchor="ctr">
            <a:prstTxWarp prst="textNoShape">
              <a:avLst/>
            </a:prstTxWarp>
          </a:bodyPr>
          <a:lstStyle/>
          <a:p>
            <a:pPr marL="49213" algn="ctr"/>
            <a:r>
              <a:rPr lang="en-US" dirty="0">
                <a:solidFill>
                  <a:srgbClr val="FFFFFF"/>
                </a:solidFill>
                <a:ea typeface="Calibri" pitchFamily="-84" charset="0"/>
                <a:cs typeface="Calibri" pitchFamily="-84" charset="0"/>
              </a:rPr>
              <a:t>More helpful review</a:t>
            </a:r>
          </a:p>
        </p:txBody>
      </p:sp>
      <p:sp>
        <p:nvSpPr>
          <p:cNvPr id="50182" name="Rounded Rectangular Callout 40"/>
          <p:cNvSpPr>
            <a:spLocks noChangeArrowheads="1"/>
          </p:cNvSpPr>
          <p:nvPr/>
        </p:nvSpPr>
        <p:spPr bwMode="auto">
          <a:xfrm>
            <a:off x="4738001" y="4254504"/>
            <a:ext cx="2235200" cy="612775"/>
          </a:xfrm>
          <a:prstGeom prst="wedgeRoundRectCallout">
            <a:avLst>
              <a:gd name="adj1" fmla="val -61726"/>
              <a:gd name="adj2" fmla="val 43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49991" bIns="0" anchor="ctr">
            <a:prstTxWarp prst="textNoShape">
              <a:avLst/>
            </a:prstTxWarp>
          </a:bodyPr>
          <a:lstStyle/>
          <a:p>
            <a:pPr marL="49213" algn="ctr"/>
            <a:r>
              <a:rPr lang="en-US">
                <a:solidFill>
                  <a:srgbClr val="FFFFFF"/>
                </a:solidFill>
                <a:ea typeface="Calibri" pitchFamily="-84" charset="0"/>
                <a:cs typeface="Calibri" pitchFamily="-84" charset="0"/>
              </a:rPr>
              <a:t>Less helpful review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70002" y="2030416"/>
            <a:ext cx="2103067" cy="612648"/>
          </a:xfrm>
          <a:prstGeom prst="wedgeEllipseCallout">
            <a:avLst>
              <a:gd name="adj1" fmla="val -43143"/>
              <a:gd name="adj2" fmla="val 5420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experience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6485469" y="3157669"/>
            <a:ext cx="2387600" cy="612648"/>
          </a:xfrm>
          <a:prstGeom prst="wedgeEllipseCallout">
            <a:avLst>
              <a:gd name="adj1" fmla="val -46492"/>
              <a:gd name="adj2" fmla="val -674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support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6485468" y="5540506"/>
            <a:ext cx="2387600" cy="612648"/>
          </a:xfrm>
          <a:prstGeom prst="wedgeEllipseCallout">
            <a:avLst>
              <a:gd name="adj1" fmla="val -59258"/>
              <a:gd name="adj2" fmla="val -93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Comparison with </a:t>
            </a:r>
            <a:r>
              <a:rPr lang="en-US" dirty="0" err="1" smtClean="0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Peer review examples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402" y="1449066"/>
            <a:ext cx="681289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indent="268288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Times New Roman"/>
              </a:rPr>
              <a:t>Expert-rated helpfulness = 5</a:t>
            </a:r>
            <a:endParaRPr lang="en-US" sz="1800" b="1" dirty="0" smtClean="0">
              <a:solidFill>
                <a:srgbClr val="000000"/>
              </a:solidFill>
              <a:latin typeface="+mj-lt"/>
              <a:ea typeface="ＭＳ Ｐゴシック" charset="-128"/>
              <a:cs typeface="Times New Roman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I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thought there were some good opportunities to provide further data to strengthen your argument.  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ＭＳ Ｐゴシック" charset="-128"/>
                <a:cs typeface="Times New Roman"/>
              </a:rPr>
              <a:t>For example </a:t>
            </a:r>
            <a:r>
              <a:rPr lang="en-US" sz="1800" dirty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the statement “These methods of intimidation, and the lack of military force offered by the government to stop the KKK, led to the rescinding of African American democracy.”  </a:t>
            </a:r>
            <a:r>
              <a:rPr lang="en-US" sz="1800" dirty="0">
                <a:solidFill>
                  <a:srgbClr val="008000"/>
                </a:solidFill>
                <a:latin typeface="Times New Roman"/>
                <a:ea typeface="ＭＳ Ｐゴシック" charset="-128"/>
                <a:cs typeface="Times New Roman"/>
              </a:rPr>
              <a:t>Maybe here include data about how</a:t>
            </a:r>
            <a:r>
              <a:rPr lang="en-US" sz="1800" dirty="0">
                <a:solidFill>
                  <a:srgbClr val="0000F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… 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 (omit 126 words</a:t>
            </a:r>
            <a:r>
              <a:rPr lang="en-US" sz="1800" i="1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)</a:t>
            </a:r>
            <a:endParaRPr lang="en-US" sz="1800" i="1" dirty="0">
              <a:solidFill>
                <a:srgbClr val="7F7F7F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02" y="3905628"/>
            <a:ext cx="6812896" cy="147732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indent="268288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Times New Roman"/>
              </a:rPr>
              <a:t>Expert-rated helpfulness = 2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The </a:t>
            </a:r>
            <a:r>
              <a:rPr lang="en-US" sz="1800" dirty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author also has great logic in this paper. 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ＭＳ Ｐゴシック" charset="-128"/>
                <a:cs typeface="Times New Roman"/>
              </a:rPr>
              <a:t>How can we consider the United States a great democracy when everyone is not treated equal</a:t>
            </a:r>
            <a:r>
              <a:rPr lang="en-US" sz="1800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. </a:t>
            </a:r>
            <a:r>
              <a:rPr lang="en-US" sz="1800" dirty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All of the main points were indeed supported in this piece</a:t>
            </a:r>
            <a:r>
              <a:rPr lang="en-US" sz="1800" dirty="0" smtClean="0">
                <a:solidFill>
                  <a:schemeClr val="accent1"/>
                </a:solidFill>
                <a:latin typeface="Times New Roman"/>
                <a:ea typeface="ＭＳ Ｐゴシック" charset="-128"/>
                <a:cs typeface="Times New Roman"/>
              </a:rPr>
              <a:t>.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834097" y="3020143"/>
            <a:ext cx="1852703" cy="612648"/>
          </a:xfrm>
          <a:prstGeom prst="wedgeEllipseCallout">
            <a:avLst>
              <a:gd name="adj1" fmla="val -27743"/>
              <a:gd name="adj2" fmla="val -10057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localization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4378764" y="3020143"/>
            <a:ext cx="1598704" cy="460248"/>
          </a:xfrm>
          <a:prstGeom prst="wedgeEllipseCallout">
            <a:avLst>
              <a:gd name="adj1" fmla="val -59732"/>
              <a:gd name="adj2" fmla="val -480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6517345" y="1193802"/>
            <a:ext cx="1852703" cy="612648"/>
          </a:xfrm>
          <a:prstGeom prst="wedgeEllipseCallout">
            <a:avLst>
              <a:gd name="adj1" fmla="val -60646"/>
              <a:gd name="adj2" fmla="val 403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Criticism</a:t>
            </a:r>
            <a:endParaRPr lang="en-US" dirty="0"/>
          </a:p>
        </p:txBody>
      </p:sp>
      <p:sp>
        <p:nvSpPr>
          <p:cNvPr id="19" name="Oval Callout 18"/>
          <p:cNvSpPr/>
          <p:nvPr/>
        </p:nvSpPr>
        <p:spPr>
          <a:xfrm>
            <a:off x="6553200" y="4770308"/>
            <a:ext cx="1852703" cy="612648"/>
          </a:xfrm>
          <a:prstGeom prst="wedgeEllipseCallout">
            <a:avLst>
              <a:gd name="adj1" fmla="val -87152"/>
              <a:gd name="adj2" fmla="val -25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Praise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288" y="5679614"/>
            <a:ext cx="769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b="1" i="1" dirty="0" smtClean="0">
                <a:solidFill>
                  <a:srgbClr val="660066"/>
                </a:solidFill>
              </a:rPr>
              <a:t>Problem localization </a:t>
            </a:r>
            <a:r>
              <a:rPr lang="en-US" i="1" dirty="0" smtClean="0"/>
              <a:t>and </a:t>
            </a:r>
            <a:r>
              <a:rPr lang="en-US" b="1" i="1" dirty="0" smtClean="0">
                <a:solidFill>
                  <a:srgbClr val="008000"/>
                </a:solidFill>
              </a:rPr>
              <a:t>solutions</a:t>
            </a:r>
            <a:r>
              <a:rPr lang="en-US" i="1" dirty="0" smtClean="0"/>
              <a:t> are significantly correlated with the likelihood of feedback implementation  </a:t>
            </a:r>
            <a:r>
              <a:rPr lang="en-US" dirty="0" smtClean="0">
                <a:solidFill>
                  <a:srgbClr val="4F6228"/>
                </a:solidFill>
                <a:ea typeface="ＭＳ Ｐゴシック" pitchFamily="-65" charset="-128"/>
              </a:rPr>
              <a:t>&lt;Nelson and </a:t>
            </a:r>
            <a:r>
              <a:rPr lang="en-US" dirty="0" err="1" smtClean="0">
                <a:solidFill>
                  <a:srgbClr val="4F6228"/>
                </a:solidFill>
                <a:ea typeface="ＭＳ Ｐゴシック" pitchFamily="-65" charset="-128"/>
              </a:rPr>
              <a:t>Schunn</a:t>
            </a:r>
            <a:r>
              <a:rPr lang="en-US" dirty="0" smtClean="0">
                <a:solidFill>
                  <a:srgbClr val="4F6228"/>
                </a:solidFill>
                <a:ea typeface="ＭＳ Ｐゴシック" pitchFamily="-65" charset="-128"/>
              </a:rPr>
              <a:t> 2009&gt;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3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The definition of review helpfulness varies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E.g. Educational aspects of peer reviews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600" dirty="0" smtClean="0"/>
              <a:t>Review content may have multiple sources</a:t>
            </a:r>
          </a:p>
          <a:p>
            <a:pPr lvl="1"/>
            <a:r>
              <a:rPr lang="en-US" sz="2400" dirty="0" smtClean="0"/>
              <a:t>E.g. A description of movie plot</a:t>
            </a:r>
          </a:p>
          <a:p>
            <a:pPr lvl="1"/>
            <a:endParaRPr lang="en-US" sz="2400" dirty="0" smtClean="0"/>
          </a:p>
          <a:p>
            <a:pPr marL="742950" lvl="2" indent="-342900">
              <a:buNone/>
            </a:pPr>
            <a:r>
              <a:rPr lang="en-US" sz="2411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1125"/>
          </a:xfrm>
        </p:spPr>
        <p:txBody>
          <a:bodyPr rIns="132080"/>
          <a:lstStyle/>
          <a:p>
            <a:r>
              <a:rPr lang="en-US" sz="3200" dirty="0" smtClean="0"/>
              <a:t>Review content from multiple sources</a:t>
            </a:r>
            <a:endParaRPr lang="en-US" sz="32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5" y="1268413"/>
            <a:ext cx="8251825" cy="5427662"/>
          </a:xfrm>
        </p:spPr>
        <p:txBody>
          <a:bodyPr rIns="132080"/>
          <a:lstStyle/>
          <a:p>
            <a:pPr marL="496888" lvl="1" indent="0" algn="ctr" eaLnBrk="1" hangingPunct="1">
              <a:lnSpc>
                <a:spcPct val="90000"/>
              </a:lnSpc>
              <a:buFont typeface="Arial" pitchFamily="-65" charset="0"/>
              <a:buNone/>
            </a:pPr>
            <a:r>
              <a:rPr lang="en-US" sz="2200" dirty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The </a:t>
            </a:r>
            <a:r>
              <a:rPr lang="en-US" sz="2200" b="1" dirty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external content </a:t>
            </a:r>
            <a:r>
              <a:rPr lang="en-US" sz="2200" dirty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is highlighted in </a:t>
            </a:r>
            <a:r>
              <a:rPr lang="en-US" sz="22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green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Heiti SC Light" pitchFamily="-65" charset="-122"/>
                <a:cs typeface="Heiti SC Light" pitchFamily="-65" charset="-122"/>
              </a:rPr>
              <a:t>Product reviews</a:t>
            </a: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3B002-48C6-5941-99F6-D28CB7A5C761}" type="slidenum">
              <a:rPr lang="en-US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15</a:t>
            </a:fld>
            <a:endParaRPr lang="en-US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950" name="Rectangle 4"/>
          <p:cNvSpPr>
            <a:spLocks/>
          </p:cNvSpPr>
          <p:nvPr/>
        </p:nvSpPr>
        <p:spPr bwMode="auto">
          <a:xfrm>
            <a:off x="1066800" y="2256118"/>
            <a:ext cx="7239000" cy="12827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dirty="0"/>
              <a:t>The </a:t>
            </a:r>
            <a:r>
              <a:rPr lang="en-US" sz="2000" dirty="0">
                <a:solidFill>
                  <a:srgbClr val="008000"/>
                </a:solidFill>
              </a:rPr>
              <a:t>Nikon D3100 </a:t>
            </a:r>
            <a:r>
              <a:rPr lang="en-US" sz="2000" dirty="0"/>
              <a:t>is a very good entry-level digital SLR. Clearly targeted toward the beginner, </a:t>
            </a:r>
            <a:r>
              <a:rPr lang="en-US" sz="2000" dirty="0">
                <a:solidFill>
                  <a:srgbClr val="008000"/>
                </a:solidFill>
              </a:rPr>
              <a:t>its combination of Guide Modes, assist images, and help screens</a:t>
            </a:r>
            <a:r>
              <a:rPr lang="en-US" sz="2000" dirty="0"/>
              <a:t> easily makes it the most accessible of any D-SLR out there.</a:t>
            </a:r>
            <a:endParaRPr lang="en-US" sz="2000" dirty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003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1125"/>
          </a:xfrm>
        </p:spPr>
        <p:txBody>
          <a:bodyPr rIns="132080"/>
          <a:lstStyle/>
          <a:p>
            <a:r>
              <a:rPr lang="en-US" sz="3200" dirty="0" smtClean="0"/>
              <a:t>Review content from multiple sources</a:t>
            </a:r>
            <a:endParaRPr lang="en-US" sz="32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5" y="1268413"/>
            <a:ext cx="8251825" cy="5427662"/>
          </a:xfrm>
        </p:spPr>
        <p:txBody>
          <a:bodyPr rIns="132080"/>
          <a:lstStyle/>
          <a:p>
            <a:pPr marL="496888" lvl="1" indent="0" algn="ctr" eaLnBrk="1" hangingPunct="1">
              <a:lnSpc>
                <a:spcPct val="90000"/>
              </a:lnSpc>
              <a:buFont typeface="Arial" pitchFamily="-65" charset="0"/>
              <a:buNone/>
            </a:pPr>
            <a:r>
              <a:rPr lang="en-US" sz="22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The </a:t>
            </a:r>
            <a:r>
              <a:rPr lang="en-US" sz="2200" b="1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external content </a:t>
            </a:r>
            <a:r>
              <a:rPr lang="en-US" sz="22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is highlighted </a:t>
            </a:r>
            <a:r>
              <a:rPr lang="en-US" sz="2000" dirty="0" smtClean="0">
                <a:solidFill>
                  <a:srgbClr val="008000"/>
                </a:solidFill>
                <a:ea typeface="Heiti SC Light" pitchFamily="-65" charset="-122"/>
                <a:cs typeface="Heiti SC Light" pitchFamily="-65" charset="-122"/>
              </a:rPr>
              <a:t>in green</a:t>
            </a:r>
            <a:endParaRPr lang="en-US" sz="2500" dirty="0" smtClean="0">
              <a:solidFill>
                <a:srgbClr val="008000"/>
              </a:solidFill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ea typeface="Heiti SC Light" pitchFamily="-65" charset="-122"/>
                <a:cs typeface="Heiti SC Light" pitchFamily="-65" charset="-122"/>
              </a:rPr>
              <a:t>Movie reviews</a:t>
            </a: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a typeface="Heiti SC Light" pitchFamily="-65" charset="-122"/>
              <a:cs typeface="Heiti SC Light" pitchFamily="-65" charset="-122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ea typeface="Heiti SC Light" pitchFamily="-65" charset="-122"/>
                <a:cs typeface="Heiti SC Light" pitchFamily="-65" charset="-122"/>
              </a:rPr>
              <a:t>Peer reviews</a:t>
            </a:r>
            <a:endParaRPr lang="en-US" sz="26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None/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 smtClean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 smtClean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</a:pPr>
            <a:endParaRPr lang="en-US" sz="22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marL="496888" lvl="1" indent="0" eaLnBrk="1" hangingPunct="1">
              <a:lnSpc>
                <a:spcPct val="80000"/>
              </a:lnSpc>
              <a:buFont typeface="Arial" pitchFamily="-65" charset="0"/>
              <a:buChar char="•"/>
            </a:pPr>
            <a:endParaRPr lang="en-US" sz="25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  <a:p>
            <a:pPr eaLnBrk="1" hangingPunct="1">
              <a:lnSpc>
                <a:spcPct val="80000"/>
              </a:lnSpc>
            </a:pPr>
            <a:endParaRPr lang="en-US" sz="29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1066800" y="4476750"/>
            <a:ext cx="7239000" cy="18796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The paragraph about </a:t>
            </a:r>
            <a:r>
              <a:rPr lang="en-US" sz="2000" smtClean="0">
                <a:solidFill>
                  <a:srgbClr val="008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Abraham Lincoln's actions towards the former slaves </a:t>
            </a:r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is not clear.  Which </a:t>
            </a:r>
            <a:r>
              <a:rPr lang="en-US" sz="2000" smtClean="0">
                <a:solidFill>
                  <a:srgbClr val="008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social and political reforms were not made quickly by Lincoln</a:t>
            </a:r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?  It may well be true that </a:t>
            </a:r>
            <a:r>
              <a:rPr lang="en-US" sz="2000" smtClean="0">
                <a:solidFill>
                  <a:srgbClr val="008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Lincoln did not accomplish everything he intended before his assassination</a:t>
            </a:r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, but this sentence is too vague to know whether the writer is historically accurate</a:t>
            </a:r>
            <a:r>
              <a:rPr lang="en-US" sz="2000" dirty="0" err="1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.</a:t>
            </a:r>
            <a:endParaRPr lang="en-US" sz="2000" dirty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</p:txBody>
      </p:sp>
      <p:sp>
        <p:nvSpPr>
          <p:cNvPr id="829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3B002-48C6-5941-99F6-D28CB7A5C761}" type="slidenum">
              <a:rPr lang="en-US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16</a:t>
            </a:fld>
            <a:endParaRPr lang="en-US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950" name="Rectangle 4"/>
          <p:cNvSpPr>
            <a:spLocks/>
          </p:cNvSpPr>
          <p:nvPr/>
        </p:nvSpPr>
        <p:spPr bwMode="auto">
          <a:xfrm>
            <a:off x="1066800" y="2184400"/>
            <a:ext cx="7239000" cy="150495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dirty="0" smtClean="0">
                <a:latin typeface="Times New Roman"/>
                <a:cs typeface="Times New Roman"/>
              </a:rPr>
              <a:t>…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Schultz tells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to pick out whatever he likes.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looks at the smiling white man in disbelief. You’re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gonna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let me pick out my own clothes?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 can’t believe it. </a:t>
            </a:r>
            <a:r>
              <a:rPr lang="en-US" sz="2000" dirty="0" smtClean="0">
                <a:latin typeface="Times New Roman"/>
                <a:cs typeface="Times New Roman"/>
              </a:rPr>
              <a:t>The following shot delivered one of the biggest laughs from the audience I watched the film with. …</a:t>
            </a:r>
            <a:endParaRPr lang="en-US" sz="2000" dirty="0">
              <a:latin typeface="Times New Roman"/>
              <a:ea typeface="Times New Roman" pitchFamily="-65" charset="0"/>
              <a:cs typeface="Times New Roman"/>
              <a:sym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901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The definition of review helpfulness varies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E.g. Educational aspects of peer reviews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Review content may have multiple sources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E.g. A description of movie plot</a:t>
            </a:r>
          </a:p>
          <a:p>
            <a:pPr lvl="1"/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User helpfulness ratings are not at a fine-granularity</a:t>
            </a:r>
          </a:p>
          <a:p>
            <a:pPr lvl="1"/>
            <a:r>
              <a:rPr lang="en-US" sz="2400" dirty="0" smtClean="0"/>
              <a:t>E.g. At the paragraph rather than the sentence level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3561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An example</a:t>
            </a:r>
            <a:endParaRPr lang="en-US" sz="2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00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4EFC0-AD72-C64C-8D7D-1E4D31FE60FA}" type="slidenum">
              <a:rPr lang="en-US"/>
              <a:pPr/>
              <a:t>18</a:t>
            </a:fld>
            <a:endParaRPr lang="en-US"/>
          </a:p>
        </p:txBody>
      </p:sp>
      <p:sp>
        <p:nvSpPr>
          <p:cNvPr id="130051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Identifying review helpfulness </a:t>
            </a:r>
            <a:r>
              <a:rPr lang="en-US" sz="2800" dirty="0" smtClean="0"/>
              <a:t>in fine-granularity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0052" name="TextBox 2"/>
          <p:cNvSpPr txBox="1">
            <a:spLocks noChangeArrowheads="1"/>
          </p:cNvSpPr>
          <p:nvPr/>
        </p:nvSpPr>
        <p:spPr bwMode="auto">
          <a:xfrm>
            <a:off x="1447800" y="2556933"/>
            <a:ext cx="5867400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 really like this camera.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It has 10x optical, image stabilization, a 3.0inch </a:t>
            </a:r>
            <a:r>
              <a:rPr lang="en-US" dirty="0" err="1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lcd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 with 230,000 pixels, and more.</a:t>
            </a:r>
            <a:endParaRPr lang="en-US" dirty="0">
              <a:solidFill>
                <a:srgbClr val="000000"/>
              </a:solidFill>
              <a:latin typeface="Cambria" pitchFamily="-84" charset="0"/>
              <a:ea typeface="宋体" pitchFamily="-84" charset="-122"/>
              <a:cs typeface="宋体" pitchFamily="-84" charset="-122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The size is great for a 10x zoom camera.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Image stabilization and is great for getting shots that would come out blurry with my Canon </a:t>
            </a:r>
            <a:r>
              <a:rPr lang="en-US" dirty="0" err="1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Powershot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 A620.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My other favorite feature besides the zoom and image stabilization, is the wide angle.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It is great to finally get cityscapes and have the whole skyline in one shot!!</a:t>
            </a:r>
            <a:r>
              <a:rPr lang="en-US" dirty="0">
                <a:solidFill>
                  <a:srgbClr val="000000"/>
                </a:solidFill>
                <a:latin typeface="Cambria" pitchFamily="-84" charset="0"/>
                <a:ea typeface="宋体" pitchFamily="-84" charset="-122"/>
                <a:cs typeface="宋体" pitchFamily="-84" charset="-122"/>
              </a:rPr>
              <a:t> </a:t>
            </a:r>
            <a:r>
              <a:rPr lang="en-US" dirty="0">
                <a:solidFill>
                  <a:srgbClr val="000000"/>
                </a:solidFill>
                <a:ea typeface="宋体" pitchFamily="-84" charset="-122"/>
                <a:cs typeface="宋体" pitchFamily="-84" charset="-122"/>
              </a:rPr>
              <a:t>And with the camera set to 16X9, I can get a 24mm shot!</a:t>
            </a:r>
            <a:endParaRPr lang="en-US" dirty="0">
              <a:solidFill>
                <a:srgbClr val="000000"/>
              </a:solidFill>
              <a:latin typeface="Cambria" pitchFamily="-84" charset="0"/>
              <a:ea typeface="宋体" pitchFamily="-84" charset="-122"/>
              <a:cs typeface="宋体" pitchFamily="-8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47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A2EE6-57AF-E44E-834F-DE78CE90A693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77900" y="2417763"/>
          <a:ext cx="7162800" cy="3631883"/>
        </p:xfrm>
        <a:graphic>
          <a:graphicData uri="http://schemas.openxmlformats.org/drawingml/2006/table">
            <a:tbl>
              <a:tblPr/>
              <a:tblGrid>
                <a:gridCol w="909638"/>
                <a:gridCol w="4999037"/>
                <a:gridCol w="12541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Index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Review sentence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Estimated helpfulness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 really like this camera.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has 10x optical, image stabilization, a 3.0inch lcd with 230,000 pixels, and more.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The size is great for a 10x zoom camera.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Image stabilization and is great for getting shots that would come out blurry with my Canon Powershot A620.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My other favorite feature besides the zoom and image stabilization, is the wide angle.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is great to finally get cityscapes and have the whole skyline in one shot!!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And with the camera set to 16X9, I can get a 24mm shot!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Identifying review helpfulness </a:t>
            </a:r>
            <a:r>
              <a:rPr lang="en-US" sz="2800" dirty="0" smtClean="0"/>
              <a:t>in fine-granularity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Sentence-level review helpfulness prediction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827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Online reviews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-7693" b="-7693"/>
          <a:stretch>
            <a:fillRect/>
          </a:stretch>
        </p:blipFill>
        <p:spPr>
          <a:xfrm>
            <a:off x="457201" y="2808703"/>
            <a:ext cx="3570622" cy="19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99" b="2399"/>
          <a:stretch/>
        </p:blipFill>
        <p:spPr>
          <a:xfrm>
            <a:off x="2536437" y="2808703"/>
            <a:ext cx="1491386" cy="5460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564" y="2217471"/>
            <a:ext cx="3923645" cy="29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403" y="2217471"/>
            <a:ext cx="1498441" cy="72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6" y="5208176"/>
            <a:ext cx="1785311" cy="1172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72" y="5208176"/>
            <a:ext cx="2403792" cy="117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564" y="5208177"/>
            <a:ext cx="1677321" cy="1172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885" y="3908289"/>
            <a:ext cx="2848156" cy="250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48" y="1417638"/>
            <a:ext cx="814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Online reviews are influential in customer decision-making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9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A2EE6-57AF-E44E-834F-DE78CE90A693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Identifying review helpfulness </a:t>
            </a:r>
            <a:r>
              <a:rPr lang="en-US" sz="2800" dirty="0" smtClean="0"/>
              <a:t>in fine-granularity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Highlight the most helpful sentences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7900" y="2417763"/>
          <a:ext cx="7162800" cy="3631883"/>
        </p:xfrm>
        <a:graphic>
          <a:graphicData uri="http://schemas.openxmlformats.org/drawingml/2006/table">
            <a:tbl>
              <a:tblPr/>
              <a:tblGrid>
                <a:gridCol w="909638"/>
                <a:gridCol w="4999037"/>
                <a:gridCol w="12541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Index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Review sentence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Estimated helpfulness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 really like this camera.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has 10x optical, image stabilization, a 3.0inch lcd with 230,000 pixels, and more.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The size is great for a 10x zoom camera.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Image stabilization and is great for getting shots that would come out blurry with my Canon Powershot A620.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My other favorite feature besides the zoom and image stabilization, is the wide angle.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It is great to finally get cityscapes and have the whole skyline in one shot!!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84" charset="0"/>
                          <a:ea typeface="宋体" pitchFamily="-84" charset="-122"/>
                          <a:cs typeface="宋体" pitchFamily="-84" charset="-122"/>
                        </a:rPr>
                        <a:t>And with the camera set to 16X9, I can get a 24mm shot!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84" charset="0"/>
                          <a:ea typeface="宋体" pitchFamily="-84" charset="-122"/>
                          <a:cs typeface="宋体" pitchFamily="-84" charset="-122"/>
                        </a:rPr>
                        <a:t>1.8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25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eaLnBrk="1" hangingPunct="1"/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Research questions</a:t>
            </a:r>
            <a:endParaRPr lang="en-US" sz="36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19688"/>
          </a:xfrm>
        </p:spPr>
        <p:txBody>
          <a:bodyPr rIns="132080"/>
          <a:lstStyle/>
          <a:p>
            <a:pPr marL="58738" indent="0">
              <a:lnSpc>
                <a:spcPct val="90000"/>
              </a:lnSpc>
              <a:buClr>
                <a:srgbClr val="660066"/>
              </a:buClr>
              <a:buNone/>
            </a:pPr>
            <a:endParaRPr lang="en-US" sz="2600" dirty="0" smtClean="0">
              <a:solidFill>
                <a:srgbClr val="660066"/>
              </a:solidFill>
              <a:latin typeface="Calibri Italic" pitchFamily="-84" charset="0"/>
              <a:ea typeface="Heiti SC Light" pitchFamily="-84" charset="-122"/>
              <a:cs typeface="Heiti SC Light" pitchFamily="-84" charset="-122"/>
              <a:sym typeface="Calibri Italic" pitchFamily="-84" charset="0"/>
            </a:endParaRPr>
          </a:p>
          <a:p>
            <a:pPr marL="401638">
              <a:lnSpc>
                <a:spcPct val="90000"/>
              </a:lnSpc>
              <a:buClr>
                <a:srgbClr val="660066"/>
              </a:buClr>
            </a:pPr>
            <a:r>
              <a:rPr lang="en-US" sz="2600" dirty="0" smtClean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Can we model review </a:t>
            </a:r>
            <a:r>
              <a:rPr lang="en-US" sz="2600" dirty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helpfulness</a:t>
            </a:r>
            <a:r>
              <a:rPr lang="en-US" sz="2600" dirty="0" smtClean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 based on review textual content automatically</a:t>
            </a:r>
            <a:r>
              <a:rPr lang="en-US" sz="2600" dirty="0">
                <a:solidFill>
                  <a:srgbClr val="660066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  <a:sym typeface="Calibri Italic" pitchFamily="-84" charset="0"/>
              </a:rPr>
              <a:t>?</a:t>
            </a:r>
            <a:endParaRPr lang="en-US" sz="2600" dirty="0">
              <a:solidFill>
                <a:srgbClr val="660066"/>
              </a:solidFill>
              <a:latin typeface="Calibri Italic" pitchFamily="-84" charset="0"/>
              <a:ea typeface="Heiti SC Light" pitchFamily="-84" charset="-122"/>
              <a:cs typeface="Heiti SC Light" pitchFamily="-84" charset="-122"/>
              <a:sym typeface="Calibri Italic" pitchFamily="-84" charset="0"/>
            </a:endParaRPr>
          </a:p>
          <a:p>
            <a:pPr marL="382588" lvl="1" indent="-342900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401638">
              <a:lnSpc>
                <a:spcPct val="90000"/>
              </a:lnSpc>
              <a:buClr>
                <a:srgbClr val="660066"/>
              </a:buClr>
            </a:pPr>
            <a:r>
              <a:rPr lang="en-US" sz="2600" dirty="0">
                <a:solidFill>
                  <a:srgbClr val="660066"/>
                </a:solidFill>
                <a:latin typeface="Calibri Italic" pitchFamily="-84" charset="0"/>
                <a:sym typeface="Calibri Italic" pitchFamily="-84" charset="0"/>
              </a:rPr>
              <a:t>Can we improve summarization performance by introducing review helpfulness?</a:t>
            </a: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C1B18D-D7FB-5348-8F4A-6187F29F3AB3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83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b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b="1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b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b="1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user study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463176"/>
            <a:ext cx="8466667" cy="1143000"/>
          </a:xfrm>
        </p:spPr>
        <p:txBody>
          <a:bodyPr>
            <a:noAutofit/>
          </a:bodyPr>
          <a:lstStyle/>
          <a:p>
            <a:pPr marL="801688" lvl="1" indent="-342900">
              <a:lnSpc>
                <a:spcPct val="150000"/>
              </a:lnSpc>
            </a:pPr>
            <a:r>
              <a:rPr lang="en-US" sz="29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Automatically assessing peer-review helpfulness</a:t>
            </a:r>
            <a:endParaRPr lang="en-US" sz="2900" dirty="0">
              <a:latin typeface="Calibri Italic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587"/>
            <a:ext cx="8229600" cy="5132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753" i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753" i="1" dirty="0" smtClean="0">
                <a:solidFill>
                  <a:srgbClr val="660066"/>
                </a:solidFill>
              </a:rPr>
              <a:t>Our approach – Adaptation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From product reviews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</a:rPr>
              <a:t>&lt;Kim et al 2006&gt; </a:t>
            </a:r>
            <a:r>
              <a:rPr lang="en-US" sz="2200" dirty="0" smtClean="0"/>
              <a:t>to peer reviews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Introduce peer-review domain knowledge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5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Annotated peer-review corpus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854"/>
            <a:ext cx="7999506" cy="39019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55" i="1" dirty="0" smtClean="0"/>
              <a:t>Collected from a college level history introductory class</a:t>
            </a:r>
          </a:p>
          <a:p>
            <a:pPr lvl="1"/>
            <a:r>
              <a:rPr lang="en-US" sz="2955" dirty="0" smtClean="0"/>
              <a:t>22 papers and 267 reviews</a:t>
            </a:r>
          </a:p>
          <a:p>
            <a:pPr lvl="1"/>
            <a:r>
              <a:rPr lang="en-US" sz="2955" dirty="0" smtClean="0"/>
              <a:t>Paper ratings</a:t>
            </a:r>
          </a:p>
          <a:p>
            <a:pPr lvl="1"/>
            <a:r>
              <a:rPr lang="en-US" sz="2955" dirty="0" smtClean="0"/>
              <a:t>Review helpfulness ratings provided by experts</a:t>
            </a:r>
          </a:p>
          <a:p>
            <a:endParaRPr lang="en-US" sz="3355" dirty="0" smtClean="0"/>
          </a:p>
          <a:p>
            <a:r>
              <a:rPr lang="en-US" sz="3355" dirty="0" smtClean="0"/>
              <a:t>Prior annotations </a:t>
            </a:r>
            <a:r>
              <a:rPr lang="en-US" sz="2571" dirty="0" smtClean="0">
                <a:solidFill>
                  <a:srgbClr val="4F6228"/>
                </a:solidFill>
                <a:ea typeface="ＭＳ Ｐゴシック" pitchFamily="-65" charset="-128"/>
              </a:rPr>
              <a:t>&lt;Nelson and </a:t>
            </a:r>
            <a:r>
              <a:rPr lang="en-US" sz="2571" dirty="0" err="1" smtClean="0">
                <a:solidFill>
                  <a:srgbClr val="4F6228"/>
                </a:solidFill>
                <a:ea typeface="ＭＳ Ｐゴシック" pitchFamily="-65" charset="-128"/>
              </a:rPr>
              <a:t>Schunn</a:t>
            </a:r>
            <a:r>
              <a:rPr lang="en-US" sz="2571" dirty="0" smtClean="0">
                <a:solidFill>
                  <a:srgbClr val="4F6228"/>
                </a:solidFill>
                <a:ea typeface="ＭＳ Ｐゴシック" pitchFamily="-65" charset="-128"/>
              </a:rPr>
              <a:t> 2009&gt; </a:t>
            </a:r>
            <a:endParaRPr lang="en-US" sz="2571" dirty="0" smtClean="0"/>
          </a:p>
          <a:p>
            <a:pPr lvl="1"/>
            <a:r>
              <a:rPr lang="en-US" dirty="0" smtClean="0"/>
              <a:t>Feedback types -- praise, summary, criticism </a:t>
            </a:r>
          </a:p>
          <a:p>
            <a:pPr lvl="2">
              <a:buNone/>
            </a:pPr>
            <a:r>
              <a:rPr lang="en-US" dirty="0" smtClean="0"/>
              <a:t>Kappa = .92</a:t>
            </a:r>
          </a:p>
          <a:p>
            <a:pPr lvl="1"/>
            <a:r>
              <a:rPr lang="en-US" dirty="0" smtClean="0"/>
              <a:t>For criticisms</a:t>
            </a:r>
          </a:p>
          <a:p>
            <a:pPr lvl="2"/>
            <a:r>
              <a:rPr lang="en-US" dirty="0" smtClean="0"/>
              <a:t>Localization information of the problem </a:t>
            </a:r>
          </a:p>
          <a:p>
            <a:pPr lvl="3"/>
            <a:r>
              <a:rPr lang="en-US" dirty="0" err="1" smtClean="0"/>
              <a:t>pLocalization</a:t>
            </a:r>
            <a:r>
              <a:rPr lang="en-US" dirty="0" smtClean="0"/>
              <a:t>, Kappa = .69</a:t>
            </a:r>
          </a:p>
          <a:p>
            <a:pPr lvl="2"/>
            <a:r>
              <a:rPr lang="en-US" dirty="0" smtClean="0"/>
              <a:t>Concrete solution to problems</a:t>
            </a:r>
          </a:p>
          <a:p>
            <a:pPr lvl="3"/>
            <a:r>
              <a:rPr lang="en-US" dirty="0" smtClean="0"/>
              <a:t>Solution, Kappa = .87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887" y="5384800"/>
            <a:ext cx="7465819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300" dirty="0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I </a:t>
            </a:r>
            <a:r>
              <a:rPr lang="en-US" sz="1300" dirty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thought there were some good opportunities to provide further data to strengthen your argument.  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ＭＳ Ｐゴシック" charset="-128"/>
                <a:cs typeface="Times New Roman"/>
              </a:rPr>
              <a:t>For example </a:t>
            </a:r>
            <a:r>
              <a:rPr lang="en-US" sz="1300" dirty="0">
                <a:solidFill>
                  <a:schemeClr val="accent4"/>
                </a:solidFill>
                <a:latin typeface="Times New Roman"/>
                <a:ea typeface="ＭＳ Ｐゴシック" charset="-128"/>
                <a:cs typeface="Times New Roman"/>
              </a:rPr>
              <a:t>the statement “These methods of intimidation, and the lack of military force offered by the government to stop the KKK, led to the rescinding of African American democracy.”  </a:t>
            </a:r>
            <a:r>
              <a:rPr lang="en-US" sz="1300" dirty="0">
                <a:solidFill>
                  <a:srgbClr val="008000"/>
                </a:solidFill>
                <a:latin typeface="Times New Roman"/>
                <a:ea typeface="ＭＳ Ｐゴシック" charset="-128"/>
                <a:cs typeface="Times New Roman"/>
              </a:rPr>
              <a:t>Maybe here include data about how</a:t>
            </a:r>
            <a:r>
              <a:rPr lang="en-US" sz="1300" dirty="0">
                <a:solidFill>
                  <a:srgbClr val="0000F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300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…</a:t>
            </a:r>
            <a:r>
              <a:rPr lang="en-US" sz="1300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300" i="1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300" i="1" dirty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(omit 126 words</a:t>
            </a:r>
            <a:r>
              <a:rPr lang="en-US" sz="1300" i="1" dirty="0" smtClean="0">
                <a:solidFill>
                  <a:srgbClr val="7F7F7F"/>
                </a:solidFill>
                <a:latin typeface="Times New Roman"/>
                <a:ea typeface="ＭＳ Ｐゴシック" charset="-128"/>
                <a:cs typeface="Times New Roman"/>
              </a:rPr>
              <a:t>)</a:t>
            </a:r>
            <a:endParaRPr lang="en-US" sz="1300" i="1" dirty="0">
              <a:solidFill>
                <a:srgbClr val="7F7F7F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12622" y="4006383"/>
            <a:ext cx="2774178" cy="1072623"/>
          </a:xfrm>
          <a:prstGeom prst="wedgeRoundRectCallout">
            <a:avLst>
              <a:gd name="adj1" fmla="val -29348"/>
              <a:gd name="adj2" fmla="val 745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feedbackType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criticism</a:t>
            </a:r>
          </a:p>
          <a:p>
            <a:pPr algn="ctr"/>
            <a:r>
              <a:rPr lang="en-US" dirty="0" err="1" smtClean="0"/>
              <a:t>pLocalization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660066"/>
                </a:solidFill>
              </a:rPr>
              <a:t>True</a:t>
            </a:r>
          </a:p>
          <a:p>
            <a:pPr algn="ctr"/>
            <a:r>
              <a:rPr lang="en-US" dirty="0" smtClean="0"/>
              <a:t>Solution = </a:t>
            </a:r>
            <a:r>
              <a:rPr lang="en-US" dirty="0" smtClean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1213" y="3637051"/>
            <a:ext cx="12930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3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52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Adaptation from product reviews to peer reviews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44" y="5525397"/>
            <a:ext cx="7275690" cy="96854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Topic words are automatically extracted from students’ papers using publicly available software (by </a:t>
            </a:r>
            <a:r>
              <a:rPr lang="en-US" sz="3273" dirty="0" smtClean="0">
                <a:solidFill>
                  <a:schemeClr val="accent3">
                    <a:lumMod val="50000"/>
                  </a:schemeClr>
                </a:solidFill>
              </a:rPr>
              <a:t>Annie Louis 2008)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Sentiment words are extracted from General Inquirer Dictionary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119706"/>
            <a:ext cx="8856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Generic features </a:t>
            </a:r>
            <a:r>
              <a:rPr lang="en-US" sz="2600" dirty="0" smtClean="0"/>
              <a:t>motivated by prior work on product reviews </a:t>
            </a:r>
            <a:r>
              <a:rPr lang="en-US" sz="2000" dirty="0" smtClean="0">
                <a:solidFill>
                  <a:srgbClr val="4F6228"/>
                </a:solidFill>
              </a:rPr>
              <a:t>&lt;Kim et al 2006&gt;</a:t>
            </a:r>
            <a:endParaRPr lang="en-US" sz="2000" dirty="0">
              <a:solidFill>
                <a:srgbClr val="4F6228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70937"/>
              </p:ext>
            </p:extLst>
          </p:nvPr>
        </p:nvGraphicFramePr>
        <p:xfrm>
          <a:off x="1747890" y="2274245"/>
          <a:ext cx="6496025" cy="313443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92007"/>
                <a:gridCol w="1622872"/>
                <a:gridCol w="368114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type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Label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Features (#)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Structural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STR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err="1"/>
                        <a:t>revLength</a:t>
                      </a:r>
                      <a:r>
                        <a:rPr lang="en-US" sz="1600" u="none" strike="noStrike" dirty="0"/>
                        <a:t>, </a:t>
                      </a:r>
                      <a:r>
                        <a:rPr lang="en-US" sz="1600" u="none" strike="noStrike" dirty="0" err="1"/>
                        <a:t>sentNum</a:t>
                      </a:r>
                      <a:r>
                        <a:rPr lang="en-US" sz="1600" u="none" strike="noStrike" dirty="0"/>
                        <a:t>, </a:t>
                      </a:r>
                      <a:r>
                        <a:rPr lang="en-US" sz="1600" u="none" strike="noStrike" dirty="0" err="1"/>
                        <a:t>sentLengthAve</a:t>
                      </a:r>
                      <a:r>
                        <a:rPr lang="en-US" sz="1600" u="none" strike="noStrike" dirty="0"/>
                        <a:t>, question%, </a:t>
                      </a:r>
                      <a:r>
                        <a:rPr lang="en-US" sz="1600" u="none" strike="noStrike" dirty="0" err="1"/>
                        <a:t>excerlatmationNum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Lexical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solidFill>
                            <a:srgbClr val="0000FF"/>
                          </a:solidFill>
                        </a:rPr>
                        <a:t>UGR</a:t>
                      </a:r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sz="1600" u="none" strike="noStrike" dirty="0" smtClean="0">
                          <a:solidFill>
                            <a:srgbClr val="0000FF"/>
                          </a:solidFill>
                        </a:rPr>
                        <a:t>BGR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Review unigrams (#= 2992)</a:t>
                      </a:r>
                      <a:r>
                        <a:rPr lang="en-US" sz="1600" u="none" strike="noStrike" baseline="0" dirty="0" smtClean="0"/>
                        <a:t> </a:t>
                      </a:r>
                    </a:p>
                    <a:p>
                      <a:pPr algn="ctr" fontAlgn="t"/>
                      <a:r>
                        <a:rPr lang="en-US" sz="1600" u="none" strike="noStrike" baseline="0" dirty="0" smtClean="0"/>
                        <a:t>and bigrams (</a:t>
                      </a:r>
                      <a:r>
                        <a:rPr lang="en-US" sz="1600" u="none" strike="noStrike" dirty="0" smtClean="0"/>
                        <a:t>#= 23209)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/>
                        <a:t>Syntactic</a:t>
                      </a:r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SYN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Noun%, </a:t>
                      </a:r>
                      <a:r>
                        <a:rPr lang="en-US" sz="1600" u="none" strike="noStrike" dirty="0" err="1"/>
                        <a:t>Adj</a:t>
                      </a:r>
                      <a:r>
                        <a:rPr lang="en-US" sz="1600" u="none" strike="noStrike" dirty="0"/>
                        <a:t>/Adv%, 1stPVerb%, </a:t>
                      </a:r>
                      <a:r>
                        <a:rPr lang="en-US" sz="1600" u="none" strike="noStrike" dirty="0" err="1"/>
                        <a:t>openClass</a:t>
                      </a:r>
                      <a:r>
                        <a:rPr lang="en-US" sz="1600" u="none" strike="noStrike" dirty="0"/>
                        <a:t>%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Semantic</a:t>
                      </a:r>
                      <a:r>
                        <a:rPr lang="en-US" sz="1600" u="none" strike="noStrike" dirty="0">
                          <a:solidFill>
                            <a:srgbClr val="4F6228"/>
                          </a:solidFill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TOP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counts</a:t>
                      </a:r>
                      <a:r>
                        <a:rPr lang="en-US" sz="1600" u="none" strike="noStrike" baseline="0" dirty="0" smtClean="0"/>
                        <a:t> of topic words </a:t>
                      </a:r>
                      <a:r>
                        <a:rPr lang="en-US" sz="1600" u="none" strike="noStrike" dirty="0" smtClean="0"/>
                        <a:t>(# = 288)</a:t>
                      </a:r>
                      <a:r>
                        <a:rPr lang="en-US" sz="1600" u="none" strike="noStrike" baseline="30000" dirty="0" smtClean="0"/>
                        <a:t> 1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GIW (</a:t>
                      </a:r>
                      <a:r>
                        <a:rPr lang="en-US" sz="1600" u="none" strike="noStrike" dirty="0" err="1" smtClean="0">
                          <a:solidFill>
                            <a:srgbClr val="0000FF"/>
                          </a:solidFill>
                        </a:rPr>
                        <a:t>negW</a:t>
                      </a:r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sz="1600" u="none" strike="noStrike" dirty="0" err="1" smtClean="0">
                          <a:solidFill>
                            <a:srgbClr val="0000FF"/>
                          </a:solidFill>
                        </a:rPr>
                        <a:t>posW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counts of positive (#= 1319)</a:t>
                      </a:r>
                      <a:r>
                        <a:rPr lang="en-US" sz="1600" u="none" strike="noStrike" baseline="0" dirty="0" smtClean="0"/>
                        <a:t> </a:t>
                      </a:r>
                    </a:p>
                    <a:p>
                      <a:pPr algn="ctr" fontAlgn="t"/>
                      <a:r>
                        <a:rPr lang="en-US" sz="1600" u="none" strike="noStrike" baseline="0" dirty="0" smtClean="0"/>
                        <a:t>and negative sentiment words</a:t>
                      </a:r>
                      <a:r>
                        <a:rPr lang="en-US" sz="1600" u="none" strike="noStrike" dirty="0" smtClean="0"/>
                        <a:t> (#= 1752)</a:t>
                      </a:r>
                      <a:r>
                        <a:rPr lang="en-US" sz="1600" u="none" strike="noStrike" baseline="30000" dirty="0" smtClean="0"/>
                        <a:t> 2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Metadata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</a:rPr>
                        <a:t>META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product/paper rating</a:t>
                      </a:r>
                      <a:r>
                        <a:rPr lang="en-US" sz="1600" u="none" strike="noStrike" dirty="0"/>
                        <a:t>,</a:t>
                      </a:r>
                      <a:r>
                        <a:rPr lang="en-US" sz="1600" u="none" strike="noStrike" dirty="0" smtClean="0"/>
                        <a:t> </a:t>
                      </a:r>
                      <a:r>
                        <a:rPr lang="en-US" sz="1600" u="none" strike="noStrike" dirty="0" err="1" smtClean="0"/>
                        <a:t>ratingDiff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5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763"/>
            <a:ext cx="8033393" cy="21896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Peer-review specialized features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sz="2235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29660"/>
              </p:ext>
            </p:extLst>
          </p:nvPr>
        </p:nvGraphicFramePr>
        <p:xfrm>
          <a:off x="1919975" y="2201333"/>
          <a:ext cx="6008010" cy="187760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376922"/>
                <a:gridCol w="1592703"/>
                <a:gridCol w="3038385"/>
              </a:tblGrid>
              <a:tr h="3738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Type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Label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Features (#)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8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Cognitive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Science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cogS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praise%, summary%,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criticism%, </a:t>
                      </a:r>
                      <a:r>
                        <a:rPr lang="en-US" sz="1600" b="0" i="0" u="none" strike="noStrike" baseline="0" dirty="0" err="1" smtClean="0">
                          <a:latin typeface="Times New Roman"/>
                        </a:rPr>
                        <a:t>plocalization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%, solution%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6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Lexical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Categories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LEX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Counts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of 10 categories of words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6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Localization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LOC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Times New Roman"/>
                        </a:rPr>
                        <a:t>Features</a:t>
                      </a:r>
                      <a:r>
                        <a:rPr lang="en-US" sz="1600" b="0" i="0" u="none" strike="noStrike" baseline="0" dirty="0" smtClean="0">
                          <a:latin typeface="Times New Roman"/>
                        </a:rPr>
                        <a:t> developed for identifying problem localization (# =3)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2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Introducing domain knowledge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Experiment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947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Generic features vs. peer-review specialized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SVM Regression (</a:t>
            </a:r>
            <a:r>
              <a:rPr lang="en-US" dirty="0" err="1" smtClean="0"/>
              <a:t>SVM</a:t>
            </a:r>
            <a:r>
              <a:rPr lang="en-US" baseline="30000" dirty="0" err="1" smtClean="0"/>
              <a:t>light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10-fold cross validation</a:t>
            </a:r>
          </a:p>
          <a:p>
            <a:pPr lvl="2"/>
            <a:r>
              <a:rPr lang="en-US" dirty="0" smtClean="0"/>
              <a:t>Pearson correlation coefficient </a:t>
            </a:r>
            <a:r>
              <a:rPr lang="en-US" sz="3097" dirty="0" err="1" smtClean="0"/>
              <a:t>r</a:t>
            </a:r>
            <a:r>
              <a:rPr lang="en-US" sz="3097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generic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pic>
        <p:nvPicPr>
          <p:cNvPr id="10957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8" y="2659063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5438775" y="1784350"/>
            <a:ext cx="3400425" cy="301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Most helpful features: STR </a:t>
            </a:r>
          </a:p>
          <a:p>
            <a:pPr marL="271463" indent="-271463" eaLnBrk="0" hangingPunct="0"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Best feature combination: STR</a:t>
            </a:r>
            <a:r>
              <a:rPr lang="en-US" sz="2000" dirty="0">
                <a:sym typeface="Calibri" pitchFamily="-84" charset="0"/>
              </a:rPr>
              <a:t>+UGR+</a:t>
            </a:r>
            <a:r>
              <a:rPr lang="en-US" sz="2000" dirty="0" smtClean="0">
                <a:sym typeface="Calibri" pitchFamily="-84" charset="0"/>
              </a:rPr>
              <a:t>META</a:t>
            </a:r>
            <a:endParaRPr lang="en-US" sz="2000" dirty="0">
              <a:sym typeface="Calibri" pitchFamily="-84" charset="0"/>
            </a:endParaRP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28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/>
        </p:nvGraphicFramePr>
        <p:xfrm>
          <a:off x="980125" y="1752599"/>
          <a:ext cx="4194050" cy="3048001"/>
        </p:xfrm>
        <a:graphic>
          <a:graphicData uri="http://schemas.openxmlformats.org/drawingml/2006/table">
            <a:tbl>
              <a:tblPr/>
              <a:tblGrid>
                <a:gridCol w="2097025"/>
                <a:gridCol w="2097025"/>
              </a:tblGrid>
              <a:tr h="502142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60+/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UGR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53+/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58+/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SYN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36+/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55+/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posW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57+/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negW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49+/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22+/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All-combined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56+/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607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STR+UGR+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4961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generic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pic>
        <p:nvPicPr>
          <p:cNvPr id="10957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8" y="2659063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5438775" y="1784350"/>
            <a:ext cx="3400425" cy="301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Most helpful features: STR </a:t>
            </a:r>
          </a:p>
          <a:p>
            <a:pPr marL="271463" indent="-271463" eaLnBrk="0" hangingPunct="0"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000" dirty="0" smtClean="0">
                <a:sym typeface="Calibri" pitchFamily="-84" charset="0"/>
              </a:rPr>
              <a:t>Best feature combination: STR</a:t>
            </a:r>
            <a:r>
              <a:rPr lang="en-US" sz="2000" dirty="0">
                <a:sym typeface="Calibri" pitchFamily="-84" charset="0"/>
              </a:rPr>
              <a:t>+UGR+</a:t>
            </a:r>
            <a:r>
              <a:rPr lang="en-US" sz="2000" dirty="0" smtClean="0">
                <a:sym typeface="Calibri" pitchFamily="-84" charset="0"/>
              </a:rPr>
              <a:t>META</a:t>
            </a:r>
            <a:endParaRPr lang="en-US" sz="2000" dirty="0">
              <a:sym typeface="Calibri" pitchFamily="-84" charset="0"/>
            </a:endParaRP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29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Rectangle 119"/>
          <p:cNvSpPr>
            <a:spLocks/>
          </p:cNvSpPr>
          <p:nvPr/>
        </p:nvSpPr>
        <p:spPr bwMode="auto">
          <a:xfrm>
            <a:off x="3733800" y="5029200"/>
            <a:ext cx="4800600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71500" indent="-266700"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dirty="0" smtClean="0">
                <a:ea typeface="Calibri" pitchFamily="-84" charset="0"/>
                <a:cs typeface="Calibri" pitchFamily="-84" charset="0"/>
              </a:rPr>
              <a:t>Combining </a:t>
            </a:r>
            <a:r>
              <a:rPr lang="en-US" dirty="0" smtClean="0">
                <a:latin typeface="Calibri Bold" pitchFamily="-84" charset="0"/>
                <a:ea typeface="Calibri Bold" pitchFamily="-84" charset="0"/>
                <a:cs typeface="Calibri Bold" pitchFamily="-84" charset="0"/>
                <a:sym typeface="Calibri Bold" pitchFamily="-84" charset="0"/>
              </a:rPr>
              <a:t>all features</a:t>
            </a:r>
            <a:r>
              <a:rPr lang="en-US" dirty="0" smtClean="0">
                <a:ea typeface="Calibri" pitchFamily="-84" charset="0"/>
                <a:cs typeface="Calibri" pitchFamily="-84" charset="0"/>
              </a:rPr>
              <a:t> together does no</a:t>
            </a:r>
            <a:r>
              <a:rPr lang="en-US" altLang="ja-JP" dirty="0" smtClean="0">
                <a:ea typeface="Calibri" pitchFamily="-84" charset="0"/>
                <a:cs typeface="Calibri" pitchFamily="-84" charset="0"/>
              </a:rPr>
              <a:t>t add up their predictive power </a:t>
            </a:r>
            <a:endParaRPr lang="en-US" dirty="0">
              <a:ea typeface="Calibri" pitchFamily="-84" charset="0"/>
              <a:cs typeface="Calibri" pitchFamily="-84" charset="0"/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/>
        </p:nvGraphicFramePr>
        <p:xfrm>
          <a:off x="980125" y="1752599"/>
          <a:ext cx="4194050" cy="3048001"/>
        </p:xfrm>
        <a:graphic>
          <a:graphicData uri="http://schemas.openxmlformats.org/drawingml/2006/table">
            <a:tbl>
              <a:tblPr/>
              <a:tblGrid>
                <a:gridCol w="2097025"/>
                <a:gridCol w="2097025"/>
              </a:tblGrid>
              <a:tr h="502142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60+/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UGR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53+/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BGR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58+/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SYN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36+/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55+/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posW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57+/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negW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49+/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22+/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All-combined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56+/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607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STR+UGR+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2000" y="4373047"/>
            <a:ext cx="2686050" cy="1485900"/>
            <a:chOff x="0" y="0"/>
            <a:chExt cx="1691" cy="935"/>
          </a:xfrm>
          <a:solidFill>
            <a:srgbClr val="756189"/>
          </a:solidFill>
        </p:grpSpPr>
        <p:sp>
          <p:nvSpPr>
            <p:cNvPr id="9" name="AutoShape 120"/>
            <p:cNvSpPr>
              <a:spLocks/>
            </p:cNvSpPr>
            <p:nvPr/>
          </p:nvSpPr>
          <p:spPr bwMode="auto">
            <a:xfrm>
              <a:off x="0" y="0"/>
              <a:ext cx="1691" cy="935"/>
            </a:xfrm>
            <a:custGeom>
              <a:avLst/>
              <a:gdLst>
                <a:gd name="T0" fmla="*/ 11368 w 20481"/>
                <a:gd name="T1" fmla="*/ 7581 h 21226"/>
                <a:gd name="T2" fmla="*/ 20418 w 20481"/>
                <a:gd name="T3" fmla="*/ 15136 h 21226"/>
                <a:gd name="T4" fmla="*/ 9114 w 20481"/>
                <a:gd name="T5" fmla="*/ 21184 h 21226"/>
                <a:gd name="T6" fmla="*/ 64 w 20481"/>
                <a:gd name="T7" fmla="*/ 13629 h 21226"/>
                <a:gd name="T8" fmla="*/ 7474 w 20481"/>
                <a:gd name="T9" fmla="*/ 7794 h 21226"/>
                <a:gd name="T10" fmla="*/ 8480 w 20481"/>
                <a:gd name="T11" fmla="*/ 0 h 21226"/>
                <a:gd name="T12" fmla="*/ 11368 w 20481"/>
                <a:gd name="T13" fmla="*/ 7581 h 21226"/>
                <a:gd name="T14" fmla="*/ 11368 w 20481"/>
                <a:gd name="T15" fmla="*/ 7581 h 21226"/>
                <a:gd name="T16" fmla="*/ 0 w 20481"/>
                <a:gd name="T17" fmla="*/ 0 h 21226"/>
                <a:gd name="T18" fmla="*/ 20481 w 20481"/>
                <a:gd name="T19" fmla="*/ 21226 h 2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0481" h="21226">
                  <a:moveTo>
                    <a:pt x="11368" y="7581"/>
                  </a:moveTo>
                  <a:cubicBezTo>
                    <a:pt x="16989" y="7997"/>
                    <a:pt x="21041" y="11380"/>
                    <a:pt x="20418" y="15136"/>
                  </a:cubicBezTo>
                  <a:cubicBezTo>
                    <a:pt x="19796" y="18892"/>
                    <a:pt x="14734" y="21600"/>
                    <a:pt x="9114" y="21184"/>
                  </a:cubicBezTo>
                  <a:cubicBezTo>
                    <a:pt x="3493" y="20768"/>
                    <a:pt x="-559" y="17386"/>
                    <a:pt x="64" y="13629"/>
                  </a:cubicBezTo>
                  <a:cubicBezTo>
                    <a:pt x="523" y="10857"/>
                    <a:pt x="3455" y="8548"/>
                    <a:pt x="7474" y="7794"/>
                  </a:cubicBezTo>
                  <a:lnTo>
                    <a:pt x="8480" y="0"/>
                  </a:lnTo>
                  <a:lnTo>
                    <a:pt x="11368" y="7581"/>
                  </a:lnTo>
                  <a:close/>
                  <a:moveTo>
                    <a:pt x="11368" y="7581"/>
                  </a:moveTo>
                </a:path>
              </a:pathLst>
            </a:custGeom>
            <a:grp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21"/>
            <p:cNvSpPr>
              <a:spLocks/>
            </p:cNvSpPr>
            <p:nvPr/>
          </p:nvSpPr>
          <p:spPr bwMode="auto">
            <a:xfrm>
              <a:off x="249" y="433"/>
              <a:ext cx="1192" cy="4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xtLst/>
          </p:spPr>
          <p:txBody>
            <a:bodyPr lIns="38100" tIns="38100" rIns="78049" bIns="38100" anchor="ctr"/>
            <a:lstStyle/>
            <a:p>
              <a:pPr marL="1588" algn="ctr"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Feature redundancy effect </a:t>
              </a: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8589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81" y="1509393"/>
            <a:ext cx="2867719" cy="2066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Online peer reviews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393"/>
            <a:ext cx="5554133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Student peer reviews have been used for grading assignments in Massive </a:t>
            </a:r>
            <a:r>
              <a:rPr lang="en-US" sz="2600" dirty="0"/>
              <a:t>O</a:t>
            </a:r>
            <a:r>
              <a:rPr lang="en-US" sz="2600" dirty="0" smtClean="0"/>
              <a:t>pen Online Courses (MOOCs)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r>
              <a:rPr lang="en-US" sz="2600" dirty="0" smtClean="0"/>
              <a:t>Online peer-review software </a:t>
            </a:r>
          </a:p>
          <a:p>
            <a:pPr lvl="1"/>
            <a:r>
              <a:rPr lang="en-US" sz="2200" dirty="0" smtClean="0"/>
              <a:t>E.g. </a:t>
            </a:r>
            <a:r>
              <a:rPr lang="en-US" sz="2200" dirty="0" err="1" smtClean="0"/>
              <a:t>SWoRD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78" y="4209289"/>
            <a:ext cx="3253322" cy="214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9299" y="4669326"/>
            <a:ext cx="405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at the University of 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0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/>
          </p:cNvSpPr>
          <p:nvPr/>
        </p:nvSpPr>
        <p:spPr bwMode="auto">
          <a:xfrm>
            <a:off x="381000" y="52578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752475" indent="-365125">
              <a:buClr>
                <a:srgbClr val="000000"/>
              </a:buClr>
              <a:buSzPct val="100000"/>
              <a:buFont typeface="Arial" pitchFamily="-84" charset="0"/>
              <a:buChar char="•"/>
              <a:tabLst>
                <a:tab pos="838200" algn="l"/>
                <a:tab pos="952500" algn="l"/>
              </a:tabLst>
            </a:pPr>
            <a:r>
              <a:rPr lang="en-US" sz="2000" dirty="0" smtClean="0">
                <a:ea typeface="Calibri" pitchFamily="-84" charset="0"/>
                <a:cs typeface="Calibri" pitchFamily="-84" charset="0"/>
              </a:rPr>
              <a:t>Introducing peer</a:t>
            </a:r>
            <a:r>
              <a:rPr lang="en-US" sz="2000" dirty="0">
                <a:ea typeface="Calibri" pitchFamily="-84" charset="0"/>
                <a:cs typeface="Calibri" pitchFamily="-84" charset="0"/>
              </a:rPr>
              <a:t>-</a:t>
            </a:r>
            <a:r>
              <a:rPr lang="en-US" sz="2000" dirty="0" smtClean="0">
                <a:ea typeface="Calibri" pitchFamily="-84" charset="0"/>
                <a:cs typeface="Calibri" pitchFamily="-84" charset="0"/>
              </a:rPr>
              <a:t>review specific features enhances performance</a:t>
            </a:r>
            <a:endParaRPr lang="en-US" dirty="0">
              <a:ea typeface="Calibri" pitchFamily="-84" charset="0"/>
              <a:cs typeface="Calibri" pitchFamily="-84" charset="0"/>
            </a:endParaRPr>
          </a:p>
          <a:p>
            <a:pPr marL="752475" indent="-365125">
              <a:spcBef>
                <a:spcPts val="12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  <a:tabLst>
                <a:tab pos="838200" algn="l"/>
                <a:tab pos="952500" algn="l"/>
              </a:tabLst>
            </a:pPr>
            <a:r>
              <a:rPr lang="en-US" dirty="0" smtClean="0">
                <a:ea typeface="Calibri" pitchFamily="-84" charset="0"/>
                <a:cs typeface="Calibri" pitchFamily="-84" charset="0"/>
              </a:rPr>
              <a:t>Feature redundancy effect is reduced after replacing UGR with Lexical Categories</a:t>
            </a:r>
            <a:endParaRPr lang="en-US" dirty="0">
              <a:ea typeface="Calibri" pitchFamily="-84" charset="0"/>
              <a:cs typeface="Calibri" pitchFamily="-84" charset="0"/>
            </a:endParaRPr>
          </a:p>
        </p:txBody>
      </p:sp>
      <p:sp>
        <p:nvSpPr>
          <p:cNvPr id="114691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304800"/>
            <a:ext cx="8751887" cy="1509713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Results – Analysis of the peer</a:t>
            </a:r>
            <a:r>
              <a:rPr lang="en-US" sz="3200" dirty="0">
                <a:ea typeface="Heiti SC Light" pitchFamily="-84" charset="-122"/>
                <a:cs typeface="Heiti SC Light" pitchFamily="-84" charset="-122"/>
              </a:rPr>
              <a:t>-</a:t>
            </a:r>
            <a:r>
              <a:rPr lang="en-US" sz="3200" dirty="0" smtClean="0">
                <a:ea typeface="Heiti SC Light" pitchFamily="-84" charset="-122"/>
                <a:cs typeface="Heiti SC Light" pitchFamily="-84" charset="-122"/>
              </a:rPr>
              <a:t>review specialized features</a:t>
            </a:r>
            <a:endParaRPr lang="en-US" sz="32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147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7C92D0-3013-5344-BA51-3C6C49A9ED95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30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143000" y="1981201"/>
          <a:ext cx="6142212" cy="2746633"/>
        </p:xfrm>
        <a:graphic>
          <a:graphicData uri="http://schemas.openxmlformats.org/drawingml/2006/table">
            <a:tbl>
              <a:tblPr/>
              <a:tblGrid>
                <a:gridCol w="4093515"/>
                <a:gridCol w="2048697"/>
              </a:tblGrid>
              <a:tr h="3410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Feature 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Cognitive Science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cogS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43+/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Lexical Categories (LEX)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51+/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Localization (LOC)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45+/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META+UGR 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Baseline)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62+/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9538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META+LEX+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65+/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META+LEX+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TOP+cogS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" charset="0"/>
                        <a:ea typeface="Heiti SC Light" pitchFamily="-1" charset="-122"/>
                        <a:sym typeface="Verdana" pitchFamily="-1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66+/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-.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58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STR+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META+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LEX2+TOP+cogS+LOC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-1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Heiti SC Light" pitchFamily="-1" charset="-122"/>
                          <a:sym typeface="Verdana" pitchFamily="-1" charset="0"/>
                        </a:rPr>
                        <a:t>0.67+/-0.09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2750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b="1" dirty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user study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6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Modeling review helpfulness based on content patterns of multiple 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marL="514350" indent="-457200">
              <a:spcAft>
                <a:spcPts val="600"/>
              </a:spcAft>
            </a:pPr>
            <a:r>
              <a:rPr lang="en-US" sz="2600" dirty="0" smtClean="0"/>
              <a:t>High-level representation of review content patterns</a:t>
            </a:r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endParaRPr lang="en-US" sz="2600" dirty="0" smtClean="0"/>
          </a:p>
          <a:p>
            <a:pPr marL="514350" indent="-457200">
              <a:spcAft>
                <a:spcPts val="600"/>
              </a:spcAft>
            </a:pPr>
            <a:r>
              <a:rPr lang="en-US" sz="2600" dirty="0" smtClean="0"/>
              <a:t>Differentiating review content sources</a:t>
            </a:r>
            <a:endParaRPr lang="en-US" sz="2400" dirty="0" smtClean="0"/>
          </a:p>
          <a:p>
            <a:pPr marL="514350" indent="-457200">
              <a:spcAft>
                <a:spcPts val="600"/>
              </a:spcAft>
              <a:buNone/>
            </a:pPr>
            <a:endParaRPr lang="en-US" sz="2400" dirty="0" smtClean="0"/>
          </a:p>
          <a:p>
            <a:pPr marL="514350" indent="-457200">
              <a:spcAft>
                <a:spcPts val="600"/>
              </a:spcAft>
              <a:buNone/>
            </a:pPr>
            <a:endParaRPr lang="en-US" sz="2200" i="1" dirty="0" smtClean="0">
              <a:solidFill>
                <a:srgbClr val="660066"/>
              </a:solidFill>
            </a:endParaRPr>
          </a:p>
          <a:p>
            <a:pPr marL="514350" indent="-457200">
              <a:spcAft>
                <a:spcPts val="600"/>
              </a:spcAft>
              <a:buNone/>
            </a:pPr>
            <a:endParaRPr lang="en-US" sz="2200" i="1" dirty="0" smtClean="0">
              <a:solidFill>
                <a:srgbClr val="660066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514350" indent="-457200">
              <a:spcAft>
                <a:spcPts val="600"/>
              </a:spcAft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32987"/>
              </p:ext>
            </p:extLst>
          </p:nvPr>
        </p:nvGraphicFramePr>
        <p:xfrm>
          <a:off x="1196278" y="2506137"/>
          <a:ext cx="6797681" cy="203361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778374"/>
                <a:gridCol w="847549"/>
                <a:gridCol w="4171758"/>
              </a:tblGrid>
              <a:tr h="3111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type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Label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smtClean="0"/>
                        <a:t>Features (</a:t>
                      </a:r>
                      <a:r>
                        <a:rPr lang="en-US" sz="1600" u="none" strike="noStrike" dirty="0"/>
                        <a:t>#)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+mn-lt"/>
                        </a:rPr>
                        <a:t>Language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 usage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LU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LIWC statistics (#=82)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Content diversity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CD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/>
                        <a:t>Language entropy and language</a:t>
                      </a:r>
                      <a:r>
                        <a:rPr lang="en-US" sz="1600" u="none" strike="noStrike" baseline="0" dirty="0" smtClean="0"/>
                        <a:t> perplexity (#=2)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+mn-lt"/>
                        </a:rPr>
                        <a:t>Helpfulness</a:t>
                      </a:r>
                      <a:r>
                        <a:rPr lang="en-US" sz="1600" b="0" i="0" u="none" strike="noStrike" smtClean="0">
                          <a:latin typeface="+mn-lt"/>
                        </a:rPr>
                        <a:t>-related</a:t>
                      </a:r>
                      <a:r>
                        <a:rPr lang="en-US" sz="1600" b="0" i="0" u="none" strike="noStrike" baseline="0" smtClean="0">
                          <a:latin typeface="+mn-lt"/>
                        </a:rPr>
                        <a:t> review topics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hRT</a:t>
                      </a:r>
                      <a:endParaRPr lang="en-US" sz="1600" b="0" i="0" u="none" strike="noStrike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latin typeface="+mn-lt"/>
                        </a:rPr>
                        <a:t>Topic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 distribution inferred by </a:t>
                      </a:r>
                      <a:r>
                        <a:rPr lang="en-US" sz="1600" b="0" i="0" u="none" strike="noStrike" baseline="0" dirty="0" err="1" smtClean="0">
                          <a:latin typeface="+mn-lt"/>
                        </a:rPr>
                        <a:t>sLDA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 (#=20)</a:t>
                      </a:r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12285" marR="12285" marT="1228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63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smtClean="0"/>
              <a:t>Content patterns – LU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60000"/>
              </a:lnSpc>
              <a:buNone/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Linguistic Inquiry Word Count  </a:t>
            </a:r>
            <a:r>
              <a:rPr lang="en-US" sz="160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&lt;Pennebaker, et al. 2007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&gt;</a:t>
            </a:r>
            <a:endParaRPr lang="en-US" sz="16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None/>
            </a:pPr>
            <a:endParaRPr lang="en-US" sz="2400" dirty="0" smtClean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</a:pPr>
            <a:endParaRPr lang="en-US" sz="2400" dirty="0" smtClean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</a:pPr>
            <a:r>
              <a:rPr lang="en-US" sz="2400" smtClean="0">
                <a:solidFill>
                  <a:srgbClr val="660066"/>
                </a:solidFill>
                <a:ea typeface="ＭＳ Ｐゴシック" pitchFamily="-65" charset="-128"/>
                <a:cs typeface="ＭＳ Ｐゴシック" pitchFamily="-65" charset="-128"/>
              </a:rPr>
              <a:t>To examine review language usage patterns</a:t>
            </a: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  <a:buFont typeface="Arial" pitchFamily="-65" charset="0"/>
              <a:buNone/>
            </a:pP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21514"/>
              </p:ext>
            </p:extLst>
          </p:nvPr>
        </p:nvGraphicFramePr>
        <p:xfrm>
          <a:off x="2651125" y="2041525"/>
          <a:ext cx="29289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1981200" imgH="558800" progId="Equation.3">
                  <p:embed/>
                </p:oleObj>
              </mc:Choice>
              <mc:Fallback>
                <p:oleObj name="Equation" r:id="rId3" imgW="1981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2041525"/>
                        <a:ext cx="292893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39577"/>
              </p:ext>
            </p:extLst>
          </p:nvPr>
        </p:nvGraphicFramePr>
        <p:xfrm>
          <a:off x="1080745" y="3677632"/>
          <a:ext cx="7253387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416"/>
                <a:gridCol w="296497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Representative</a:t>
                      </a:r>
                      <a:r>
                        <a:rPr lang="en-US" baseline="0" smtClean="0"/>
                        <a:t> 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&gt;6 letters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 words: total pronouns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I, them, itself,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Function words: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Went, ran, had,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Affective processes: Positive emotions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Love, nice, sweet,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Cognitive</a:t>
                      </a:r>
                      <a:r>
                        <a:rPr lang="en-US" baseline="0" smtClean="0"/>
                        <a:t> processes: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Discrepancy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should, would, could,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smtClean="0"/>
              <a:t>Content patterns – CD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60000"/>
              </a:lnSpc>
              <a:buNone/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Language entropy over word distribution </a:t>
            </a:r>
            <a:r>
              <a:rPr lang="en-US" sz="160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&lt;Stark, et al. 2012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&gt;</a:t>
            </a:r>
          </a:p>
          <a:p>
            <a:pPr marL="342900" lvl="1" indent="-342900">
              <a:lnSpc>
                <a:spcPct val="60000"/>
              </a:lnSpc>
            </a:pPr>
            <a:endParaRPr lang="en-US" sz="1200" dirty="0" smtClean="0">
              <a:solidFill>
                <a:srgbClr val="4F6228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1" indent="-342900">
              <a:lnSpc>
                <a:spcPct val="60000"/>
              </a:lnSpc>
            </a:pPr>
            <a:endParaRPr lang="en-US" sz="1200" dirty="0" smtClean="0">
              <a:solidFill>
                <a:srgbClr val="4F6228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684462" y="1973262"/>
          <a:ext cx="3868737" cy="75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2044700" imgH="355600" progId="Equation.3">
                  <p:embed/>
                </p:oleObj>
              </mc:Choice>
              <mc:Fallback>
                <p:oleObj name="Equation" r:id="rId3" imgW="2044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2" y="1973262"/>
                        <a:ext cx="3868737" cy="751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97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smtClean="0"/>
              <a:t>Content patterns -- rRT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38" y="1296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mtClean="0"/>
              <a:t>Statistical topic modeling — sLDA </a:t>
            </a:r>
            <a:r>
              <a:rPr lang="en-US" sz="1600" smtClean="0">
                <a:solidFill>
                  <a:srgbClr val="4F6228"/>
                </a:solidFill>
              </a:rPr>
              <a:t>&lt;Blei et al 2007</a:t>
            </a:r>
            <a:r>
              <a:rPr lang="en-US" sz="1600" dirty="0" smtClean="0">
                <a:solidFill>
                  <a:srgbClr val="4F6228"/>
                </a:solidFill>
              </a:rPr>
              <a:t>&gt;</a:t>
            </a:r>
            <a:endParaRPr lang="en-US" sz="1600" dirty="0" smtClean="0"/>
          </a:p>
          <a:p>
            <a:r>
              <a:rPr lang="en-US" sz="2400" smtClean="0">
                <a:solidFill>
                  <a:srgbClr val="000090"/>
                </a:solidFill>
              </a:rPr>
              <a:t>Introduce document information as </a:t>
            </a:r>
            <a:r>
              <a:rPr lang="en-US" sz="2400" smtClean="0">
                <a:solidFill>
                  <a:srgbClr val="660066"/>
                </a:solidFill>
              </a:rPr>
              <a:t>supervision</a:t>
            </a:r>
            <a:endParaRPr lang="en-US" sz="2000" dirty="0" smtClean="0">
              <a:solidFill>
                <a:srgbClr val="660066"/>
              </a:solidFill>
            </a:endParaRPr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2974"/>
            <a:ext cx="2133600" cy="365125"/>
          </a:xfrm>
        </p:spPr>
        <p:txBody>
          <a:bodyPr/>
          <a:lstStyle/>
          <a:p>
            <a:fld id="{1334D774-3417-FC46-9BEF-A6F026B0364A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5" name="Group 18"/>
          <p:cNvGrpSpPr/>
          <p:nvPr/>
        </p:nvGrpSpPr>
        <p:grpSpPr>
          <a:xfrm>
            <a:off x="960379" y="2537595"/>
            <a:ext cx="5574597" cy="2529619"/>
            <a:chOff x="960379" y="2537595"/>
            <a:chExt cx="6344611" cy="301075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743218" y="3527674"/>
            <a:ext cx="2604059" cy="378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" name="Equation" r:id="rId3" imgW="1485900" imgH="215900" progId="Equation.3">
                    <p:embed/>
                  </p:oleObj>
                </mc:Choice>
                <mc:Fallback>
                  <p:oleObj name="Equation" r:id="rId3" imgW="14859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218" y="3527674"/>
                          <a:ext cx="2604059" cy="378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3673296" y="3965113"/>
            <a:ext cx="2703513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" name="Equation" r:id="rId5" imgW="1511300" imgH="228600" progId="Equation.3">
                    <p:embed/>
                  </p:oleObj>
                </mc:Choice>
                <mc:Fallback>
                  <p:oleObj name="Equation" r:id="rId5" imgW="1511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296" y="3965113"/>
                          <a:ext cx="2703513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0379" y="2537595"/>
              <a:ext cx="6344611" cy="27368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9968" y="4376275"/>
              <a:ext cx="1254232" cy="10856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14292" y="4331826"/>
              <a:ext cx="999057" cy="12165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4939" y="4306426"/>
              <a:ext cx="138081" cy="188292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rot="5400000">
              <a:off x="3257209" y="4023598"/>
              <a:ext cx="702180" cy="12999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6"/>
            <p:cNvGrpSpPr/>
            <p:nvPr/>
          </p:nvGrpSpPr>
          <p:grpSpPr>
            <a:xfrm>
              <a:off x="960379" y="4071423"/>
              <a:ext cx="1957129" cy="1476928"/>
              <a:chOff x="960379" y="4071423"/>
              <a:chExt cx="1957129" cy="14769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309919" y="4071423"/>
                <a:ext cx="970021" cy="132275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960379" y="4581159"/>
                <a:ext cx="1957129" cy="967192"/>
              </a:xfrm>
              <a:prstGeom prst="rect">
                <a:avLst/>
              </a:prstGeom>
            </p:spPr>
          </p:pic>
        </p:grpSp>
        <p:grpSp>
          <p:nvGrpSpPr>
            <p:cNvPr id="7" name="Group 27"/>
            <p:cNvGrpSpPr/>
            <p:nvPr/>
          </p:nvGrpSpPr>
          <p:grpSpPr>
            <a:xfrm>
              <a:off x="5506984" y="4071423"/>
              <a:ext cx="1680586" cy="1087751"/>
              <a:chOff x="960379" y="4071423"/>
              <a:chExt cx="1957129" cy="147692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309919" y="4071423"/>
                <a:ext cx="970021" cy="132275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960379" y="4581159"/>
                <a:ext cx="1957129" cy="967192"/>
              </a:xfrm>
              <a:prstGeom prst="rect">
                <a:avLst/>
              </a:prstGeom>
            </p:spPr>
          </p:pic>
        </p:grpSp>
      </p:grpSp>
      <p:graphicFrame>
        <p:nvGraphicFramePr>
          <p:cNvPr id="553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75540"/>
              </p:ext>
            </p:extLst>
          </p:nvPr>
        </p:nvGraphicFramePr>
        <p:xfrm>
          <a:off x="4955185" y="4370138"/>
          <a:ext cx="2390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11" imgW="1536700" imgH="215900" progId="Equation.3">
                  <p:embed/>
                </p:oleObj>
              </mc:Choice>
              <mc:Fallback>
                <p:oleObj name="Equation" r:id="rId11" imgW="1536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185" y="4370138"/>
                        <a:ext cx="2390775" cy="336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3"/>
          <p:cNvSpPr>
            <a:spLocks noChangeArrowheads="1"/>
          </p:cNvSpPr>
          <p:nvPr/>
        </p:nvSpPr>
        <p:spPr bwMode="auto">
          <a:xfrm>
            <a:off x="571781" y="4000302"/>
            <a:ext cx="2108200" cy="1289050"/>
          </a:xfrm>
          <a:prstGeom prst="rightArrow">
            <a:avLst>
              <a:gd name="adj1" fmla="val 50000"/>
              <a:gd name="adj2" fmla="val 50010"/>
            </a:avLst>
          </a:prstGeom>
          <a:solidFill>
            <a:srgbClr val="75618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Helpfulness rating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Content patterns – rRT</a:t>
            </a:r>
            <a:r>
              <a:rPr lang="en-US" smtClean="0"/>
              <a:t/>
            </a:r>
            <a:br>
              <a:rPr lang="en-US" smtClean="0"/>
            </a:br>
            <a:r>
              <a:rPr lang="en-US" sz="2667" smtClean="0"/>
              <a:t>Topic words learned from peer reviews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739"/>
            <a:ext cx="8082796" cy="463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5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17859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400" dirty="0" smtClean="0"/>
              <a:t>Differentiating review content sources </a:t>
            </a:r>
            <a:endParaRPr lang="en-US" sz="3400" dirty="0">
              <a:ea typeface="Heiti SC Light" pitchFamily="-65" charset="-122"/>
              <a:cs typeface="Heiti SC Light" pitchFamily="-65" charset="-122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i="1" dirty="0" smtClean="0">
                <a:ea typeface="ＭＳ Ｐゴシック" pitchFamily="-84" charset="-128"/>
                <a:cs typeface="ＭＳ Ｐゴシック" pitchFamily="-84" charset="-128"/>
              </a:rPr>
              <a:t>Feature extraction </a:t>
            </a:r>
            <a:r>
              <a:rPr lang="en-US" sz="2600" i="1" dirty="0" smtClean="0">
                <a:ea typeface="ＭＳ Ｐゴシック" pitchFamily="-84" charset="-128"/>
                <a:cs typeface="ＭＳ Ｐゴシック" pitchFamily="-84" charset="-128"/>
              </a:rPr>
              <a:t>with respect to different content sources</a:t>
            </a:r>
          </a:p>
          <a:p>
            <a:pPr lvl="1"/>
            <a:r>
              <a:rPr lang="en-US" sz="2200" dirty="0" smtClean="0">
                <a:ea typeface="ＭＳ Ｐゴシック" pitchFamily="-84" charset="-128"/>
                <a:cs typeface="ＭＳ Ｐゴシック" pitchFamily="-84" charset="-128"/>
              </a:rPr>
              <a:t>Internal </a:t>
            </a:r>
            <a:r>
              <a:rPr lang="en-US" sz="2200" dirty="0">
                <a:ea typeface="ＭＳ Ｐゴシック" pitchFamily="-84" charset="-128"/>
                <a:cs typeface="ＭＳ Ｐゴシック" pitchFamily="-84" charset="-128"/>
              </a:rPr>
              <a:t>content: reviewers’ </a:t>
            </a:r>
            <a:r>
              <a:rPr lang="en-US" altLang="ja-JP" sz="22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200" dirty="0" smtClean="0">
                <a:ea typeface="ＭＳ Ｐゴシック" pitchFamily="-84" charset="-128"/>
                <a:cs typeface="ＭＳ Ｐゴシック" pitchFamily="-84" charset="-128"/>
              </a:rPr>
              <a:t>judgments</a:t>
            </a:r>
          </a:p>
          <a:p>
            <a:pPr lvl="1"/>
            <a:r>
              <a:rPr lang="en-US" sz="2200" dirty="0" smtClean="0">
                <a:ea typeface="ＭＳ Ｐゴシック" pitchFamily="-84" charset="-128"/>
                <a:cs typeface="ＭＳ Ｐゴシック" pitchFamily="-84" charset="-128"/>
              </a:rPr>
              <a:t>External </a:t>
            </a:r>
            <a:r>
              <a:rPr lang="en-US" sz="2200" dirty="0">
                <a:ea typeface="ＭＳ Ｐゴシック" pitchFamily="-84" charset="-128"/>
                <a:cs typeface="ＭＳ Ｐゴシック" pitchFamily="-84" charset="-128"/>
              </a:rPr>
              <a:t>content: reviewers’ </a:t>
            </a:r>
            <a:r>
              <a:rPr lang="en-US" altLang="ja-JP" sz="2200" dirty="0">
                <a:ea typeface="ＭＳ Ｐゴシック" pitchFamily="-84" charset="-128"/>
                <a:cs typeface="ＭＳ Ｐゴシック" pitchFamily="-84" charset="-128"/>
              </a:rPr>
              <a:t>references to the review</a:t>
            </a:r>
            <a:r>
              <a:rPr lang="en-US" altLang="ja-JP" sz="2200" dirty="0" smtClean="0">
                <a:ea typeface="ＭＳ Ｐゴシック" pitchFamily="-84" charset="-128"/>
                <a:cs typeface="ＭＳ Ｐゴシック" pitchFamily="-84" charset="-128"/>
              </a:rPr>
              <a:t> item</a:t>
            </a: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2600" dirty="0" smtClean="0">
                <a:ea typeface="ＭＳ Ｐゴシック" pitchFamily="-65" charset="-128"/>
                <a:cs typeface="ＭＳ Ｐゴシック" pitchFamily="-65" charset="-128"/>
              </a:rPr>
              <a:t>Consider review external content as </a:t>
            </a:r>
            <a:r>
              <a:rPr lang="en-US" sz="2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external topic words</a:t>
            </a:r>
          </a:p>
          <a:p>
            <a:pPr marL="400050" lvl="1" indent="355600">
              <a:lnSpc>
                <a:spcPct val="80000"/>
              </a:lnSpc>
            </a:pPr>
            <a:r>
              <a:rPr lang="en-US" sz="2200" dirty="0" smtClean="0">
                <a:ea typeface="ＭＳ Ｐゴシック" pitchFamily="-65" charset="-128"/>
                <a:cs typeface="ＭＳ Ｐゴシック" pitchFamily="-65" charset="-128"/>
              </a:rPr>
              <a:t>Topic signature acquisition algorithm  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&lt;Lin and </a:t>
            </a:r>
            <a:r>
              <a:rPr lang="en-US" sz="1600" dirty="0" err="1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Hovy</a:t>
            </a:r>
            <a:r>
              <a:rPr lang="en-US" sz="1600" dirty="0" smtClean="0">
                <a:solidFill>
                  <a:srgbClr val="4F6228"/>
                </a:solidFill>
                <a:ea typeface="ＭＳ Ｐゴシック" pitchFamily="-65" charset="-128"/>
                <a:cs typeface="ＭＳ Ｐゴシック" pitchFamily="-65" charset="-128"/>
              </a:rPr>
              <a:t>, 2000&gt;</a:t>
            </a:r>
          </a:p>
          <a:p>
            <a:pPr marL="400050" lvl="1" indent="355600">
              <a:lnSpc>
                <a:spcPct val="80000"/>
              </a:lnSpc>
            </a:pPr>
            <a:r>
              <a:rPr lang="en-US" sz="2200" dirty="0" smtClean="0"/>
              <a:t>Software: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TopicS</a:t>
            </a:r>
            <a:r>
              <a:rPr lang="en-US" sz="2200" i="1" dirty="0" smtClean="0"/>
              <a:t>  </a:t>
            </a:r>
            <a:r>
              <a:rPr lang="en-US" sz="1600" dirty="0" smtClean="0">
                <a:solidFill>
                  <a:srgbClr val="4F6228"/>
                </a:solidFill>
              </a:rPr>
              <a:t>&lt;</a:t>
            </a:r>
            <a:r>
              <a:rPr lang="en-US" sz="1600" dirty="0" err="1" smtClean="0">
                <a:solidFill>
                  <a:srgbClr val="4F6228"/>
                </a:solidFill>
              </a:rPr>
              <a:t>Nenkova</a:t>
            </a:r>
            <a:r>
              <a:rPr lang="en-US" sz="1600" dirty="0" smtClean="0">
                <a:solidFill>
                  <a:srgbClr val="4F6228"/>
                </a:solidFill>
              </a:rPr>
              <a:t> and Louis, 2008&gt;</a:t>
            </a:r>
          </a:p>
          <a:p>
            <a:pPr lvl="1"/>
            <a:endParaRPr lang="en-US" altLang="ja-JP" sz="22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6FFB3D-7ECD-7E41-8B48-8A8F16D5A13F}" type="slidenum">
              <a:rPr lang="en-US"/>
              <a:pPr/>
              <a:t>37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1185332" y="2446866"/>
            <a:ext cx="7501468" cy="829734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1500" dirty="0" smtClean="0">
                <a:latin typeface="Times New Roman"/>
                <a:cs typeface="Times New Roman"/>
              </a:rPr>
              <a:t>…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Schultz tells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to pick out whatever he likes.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looks at the smiling white man in disbelief. You’re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gonna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let me pick out my own clothes? </a:t>
            </a:r>
            <a:r>
              <a:rPr lang="en-US" sz="1500" dirty="0" err="1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Django</a:t>
            </a:r>
            <a:r>
              <a:rPr lang="en-US" sz="1500" dirty="0" smtClean="0">
                <a:solidFill>
                  <a:srgbClr val="008000"/>
                </a:solidFill>
                <a:latin typeface="Times New Roman"/>
                <a:ea typeface="Times New Roman" pitchFamily="-65" charset="0"/>
                <a:cs typeface="Times New Roman"/>
              </a:rPr>
              <a:t>  can’t believe it. </a:t>
            </a:r>
            <a:r>
              <a:rPr lang="en-US" sz="1500" dirty="0" smtClean="0">
                <a:latin typeface="Times New Roman"/>
                <a:cs typeface="Times New Roman"/>
              </a:rPr>
              <a:t>The following shot delivered one of the biggest laughs from the audience I watched the film with. …</a:t>
            </a:r>
            <a:endParaRPr lang="en-US" sz="1500" dirty="0">
              <a:latin typeface="Times New Roman"/>
              <a:ea typeface="Times New Roman" pitchFamily="-65" charset="0"/>
              <a:cs typeface="Times New Roman"/>
              <a:sym typeface="Times New Roman" pitchFamily="-65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74978"/>
              </p:ext>
            </p:extLst>
          </p:nvPr>
        </p:nvGraphicFramePr>
        <p:xfrm>
          <a:off x="1185332" y="4876842"/>
          <a:ext cx="7450668" cy="1584917"/>
        </p:xfrm>
        <a:graphic>
          <a:graphicData uri="http://schemas.openxmlformats.org/drawingml/2006/table">
            <a:tbl>
              <a:tblPr/>
              <a:tblGrid>
                <a:gridCol w="895498"/>
                <a:gridCol w="1805439"/>
                <a:gridCol w="4749731"/>
              </a:tblGrid>
              <a:tr h="1609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Domain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Input corpus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External topic words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Movie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Plot keywords,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Actor/actress names, Synopses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merry,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goondor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treebeard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helm,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gandalf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wormtongue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allies,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fangorn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grma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aragorn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rohan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omer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frodo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war,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rohirrim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uruk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pippin,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ents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gimli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saruman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gollum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army, …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8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Peer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Student papers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war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african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americans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, women, democracy, rights, states, vote, united, amendment, 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506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38" y="17780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Data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143000"/>
            <a:ext cx="8686800" cy="5505543"/>
          </a:xfrm>
        </p:spPr>
        <p:txBody>
          <a:bodyPr>
            <a:normAutofit fontScale="85000" lnSpcReduction="20000"/>
          </a:bodyPr>
          <a:lstStyle/>
          <a:p>
            <a:r>
              <a:rPr lang="en-US" sz="3027" dirty="0" smtClean="0"/>
              <a:t>Three domains</a:t>
            </a:r>
          </a:p>
          <a:p>
            <a:pPr lvl="1"/>
            <a:r>
              <a:rPr lang="en-US" sz="2595" dirty="0" smtClean="0"/>
              <a:t>Camera reviews</a:t>
            </a:r>
          </a:p>
          <a:p>
            <a:pPr lvl="2"/>
            <a:r>
              <a:rPr lang="en-US" sz="2195" dirty="0" smtClean="0"/>
              <a:t>From </a:t>
            </a:r>
            <a:r>
              <a:rPr lang="en-US" sz="2000" dirty="0" err="1" smtClean="0"/>
              <a:t>Amazon.com</a:t>
            </a:r>
            <a:r>
              <a:rPr lang="en-US" sz="2000" dirty="0" smtClean="0"/>
              <a:t> </a:t>
            </a:r>
            <a:r>
              <a:rPr lang="en-US" sz="2195" dirty="0" smtClean="0"/>
              <a:t> </a:t>
            </a:r>
            <a:r>
              <a:rPr lang="en-US" sz="1730" dirty="0" smtClean="0">
                <a:solidFill>
                  <a:srgbClr val="4F6228"/>
                </a:solidFill>
              </a:rPr>
              <a:t>&lt;</a:t>
            </a:r>
            <a:r>
              <a:rPr lang="en-US" sz="1730" dirty="0" err="1" smtClean="0">
                <a:solidFill>
                  <a:srgbClr val="4F6228"/>
                </a:solidFill>
              </a:rPr>
              <a:t>Jindal</a:t>
            </a:r>
            <a:r>
              <a:rPr lang="en-US" sz="1730" dirty="0" smtClean="0">
                <a:solidFill>
                  <a:srgbClr val="4F6228"/>
                </a:solidFill>
              </a:rPr>
              <a:t> and Liu 2008&gt;</a:t>
            </a:r>
            <a:r>
              <a:rPr lang="en-US" sz="1730" dirty="0" smtClean="0"/>
              <a:t>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Each camera/movie review is voted by more than 3 people</a:t>
            </a:r>
            <a:endParaRPr lang="en-US" sz="2195" dirty="0" smtClean="0"/>
          </a:p>
          <a:p>
            <a:pPr lvl="1"/>
            <a:r>
              <a:rPr lang="en-US" sz="2595" dirty="0" smtClean="0"/>
              <a:t>Movie reviews</a:t>
            </a:r>
          </a:p>
          <a:p>
            <a:pPr lvl="2"/>
            <a:r>
              <a:rPr lang="en-US" sz="2000" dirty="0" smtClean="0"/>
              <a:t>Collected from </a:t>
            </a:r>
            <a:r>
              <a:rPr lang="en-US" sz="2000" dirty="0" err="1" smtClean="0"/>
              <a:t>IMDB.com</a:t>
            </a:r>
            <a:endParaRPr lang="en-US" sz="2595" dirty="0" smtClean="0">
              <a:solidFill>
                <a:srgbClr val="4F6228"/>
              </a:solidFill>
            </a:endParaRPr>
          </a:p>
          <a:p>
            <a:pPr lvl="1"/>
            <a:r>
              <a:rPr lang="en-US" sz="2595" dirty="0">
                <a:solidFill>
                  <a:srgbClr val="000000"/>
                </a:solidFill>
              </a:rPr>
              <a:t>Educational peer reviews </a:t>
            </a:r>
          </a:p>
          <a:p>
            <a:pPr lvl="2"/>
            <a:r>
              <a:rPr lang="en-US" sz="1730" dirty="0">
                <a:solidFill>
                  <a:srgbClr val="4F6228"/>
                </a:solidFill>
              </a:rPr>
              <a:t>&lt;Xiong and </a:t>
            </a:r>
            <a:r>
              <a:rPr lang="en-US" sz="1730" dirty="0" err="1">
                <a:solidFill>
                  <a:srgbClr val="4F6228"/>
                </a:solidFill>
              </a:rPr>
              <a:t>Litman</a:t>
            </a:r>
            <a:r>
              <a:rPr lang="en-US" sz="1730" dirty="0">
                <a:solidFill>
                  <a:srgbClr val="4F6228"/>
                </a:solidFill>
              </a:rPr>
              <a:t> 2011&gt;</a:t>
            </a: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r>
              <a:rPr lang="en-US" sz="3027" dirty="0" smtClean="0"/>
              <a:t>Helpfulness gold standard</a:t>
            </a:r>
          </a:p>
          <a:p>
            <a:pPr lvl="1"/>
            <a:r>
              <a:rPr lang="en-US" sz="2595" dirty="0" smtClean="0"/>
              <a:t>Camera/Movie reviews</a:t>
            </a:r>
          </a:p>
          <a:p>
            <a:pPr lvl="1"/>
            <a:endParaRPr lang="en-US" sz="2595" dirty="0" smtClean="0"/>
          </a:p>
          <a:p>
            <a:pPr lvl="2">
              <a:lnSpc>
                <a:spcPct val="60000"/>
              </a:lnSpc>
              <a:spcAft>
                <a:spcPts val="1800"/>
              </a:spcAft>
              <a:buNone/>
            </a:pPr>
            <a:r>
              <a:rPr lang="en-US" sz="1600" dirty="0" smtClean="0">
                <a:ea typeface="ＭＳ Ｐゴシック" pitchFamily="-65" charset="-128"/>
              </a:rPr>
              <a:t>                                                                    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&lt;Kim et al. 2006&gt;</a:t>
            </a:r>
            <a:endParaRPr lang="en-US" sz="2588" dirty="0" smtClean="0"/>
          </a:p>
          <a:p>
            <a:pPr lvl="1"/>
            <a:r>
              <a:rPr lang="en-US" sz="2588" dirty="0" smtClean="0"/>
              <a:t>Peer reviews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1946" dirty="0" smtClean="0">
                <a:ea typeface="ＭＳ Ｐゴシック" pitchFamily="-65" charset="-128"/>
              </a:rPr>
              <a:t>5-point expert ratings 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&lt;Nelson and </a:t>
            </a:r>
            <a:r>
              <a:rPr lang="en-US" sz="1730" dirty="0" err="1" smtClean="0">
                <a:solidFill>
                  <a:srgbClr val="4F6228"/>
                </a:solidFill>
                <a:ea typeface="ＭＳ Ｐゴシック" pitchFamily="-65" charset="-128"/>
              </a:rPr>
              <a:t>Schunn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 2009&gt;</a:t>
            </a: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02807"/>
              </p:ext>
            </p:extLst>
          </p:nvPr>
        </p:nvGraphicFramePr>
        <p:xfrm>
          <a:off x="4377038" y="2675467"/>
          <a:ext cx="4546829" cy="168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33"/>
                <a:gridCol w="933792"/>
                <a:gridCol w="955702"/>
                <a:gridCol w="955702"/>
              </a:tblGrid>
              <a:tr h="27282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Peer</a:t>
                      </a:r>
                      <a:endParaRPr lang="en-US" sz="1500" dirty="0"/>
                    </a:p>
                  </a:txBody>
                  <a:tcPr/>
                </a:tc>
              </a:tr>
              <a:tr h="272828">
                <a:tc>
                  <a:txBody>
                    <a:bodyPr/>
                    <a:lstStyle/>
                    <a:p>
                      <a:r>
                        <a:rPr lang="en-US" sz="1500" smtClean="0"/>
                        <a:t>Vocabulary size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14541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9492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2699</a:t>
                      </a:r>
                      <a:endParaRPr lang="en-US" sz="1500" dirty="0"/>
                    </a:p>
                  </a:txBody>
                  <a:tcPr/>
                </a:tc>
              </a:tr>
              <a:tr h="272828">
                <a:tc>
                  <a:txBody>
                    <a:bodyPr/>
                    <a:lstStyle/>
                    <a:p>
                      <a:r>
                        <a:rPr lang="en-US" sz="15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reviews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267</a:t>
                      </a:r>
                      <a:endParaRPr lang="en-US" sz="1500" dirty="0"/>
                    </a:p>
                  </a:txBody>
                  <a:tcPr/>
                </a:tc>
              </a:tr>
              <a:tr h="400420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words/review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447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101</a:t>
                      </a:r>
                      <a:endParaRPr lang="en-US" sz="1500" dirty="0"/>
                    </a:p>
                  </a:txBody>
                  <a:tcPr/>
                </a:tc>
              </a:tr>
              <a:tr h="27282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Ave.</a:t>
                      </a:r>
                      <a:r>
                        <a:rPr lang="en-US" sz="1500" baseline="0" dirty="0" smtClean="0"/>
                        <a:t> helpfulness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.43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176867" y="4910671"/>
          <a:ext cx="2806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4" imgW="2070100" imgH="431800" progId="Equation.3">
                  <p:embed/>
                </p:oleObj>
              </mc:Choice>
              <mc:Fallback>
                <p:oleObj name="Equation" r:id="rId4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867" y="4910671"/>
                        <a:ext cx="2806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39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47825"/>
            <a:ext cx="8229600" cy="43127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Content patterns (LU, CD, </a:t>
            </a:r>
            <a:r>
              <a:rPr lang="en-US" dirty="0" err="1" smtClean="0"/>
              <a:t>hRT</a:t>
            </a:r>
            <a:r>
              <a:rPr lang="en-US" dirty="0" smtClean="0"/>
              <a:t>) vs. unigram</a:t>
            </a:r>
          </a:p>
          <a:p>
            <a:pPr lvl="1"/>
            <a:r>
              <a:rPr lang="en-US" dirty="0" smtClean="0"/>
              <a:t>Content patterns + others vs. unigram + others</a:t>
            </a:r>
          </a:p>
          <a:p>
            <a:pPr lvl="1"/>
            <a:r>
              <a:rPr lang="en-US" dirty="0" smtClean="0"/>
              <a:t>Content sources: F, I, E, I+E</a:t>
            </a:r>
          </a:p>
          <a:p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SVM Regression (</a:t>
            </a:r>
            <a:r>
              <a:rPr lang="en-US" dirty="0" err="1" smtClean="0"/>
              <a:t>SVM</a:t>
            </a:r>
            <a:r>
              <a:rPr lang="en-US" baseline="30000" dirty="0" err="1" smtClean="0"/>
              <a:t>light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10-fold cross validation</a:t>
            </a:r>
          </a:p>
          <a:p>
            <a:pPr lvl="2"/>
            <a:r>
              <a:rPr lang="en-US" dirty="0" smtClean="0"/>
              <a:t>Pearson correlation coefficient </a:t>
            </a:r>
            <a:r>
              <a:rPr lang="en-US" sz="3097" dirty="0" err="1" smtClean="0"/>
              <a:t>r</a:t>
            </a:r>
            <a:r>
              <a:rPr lang="en-US" sz="3097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039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While reviews thrive on the internet…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-7693" b="-7693"/>
          <a:stretch>
            <a:fillRect/>
          </a:stretch>
        </p:blipFill>
        <p:spPr>
          <a:xfrm>
            <a:off x="375373" y="1944585"/>
            <a:ext cx="3570622" cy="19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99" b="2399"/>
          <a:stretch/>
        </p:blipFill>
        <p:spPr>
          <a:xfrm>
            <a:off x="2454609" y="1844149"/>
            <a:ext cx="1491386" cy="5460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55" y="1497346"/>
            <a:ext cx="3923645" cy="29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359" y="1497346"/>
            <a:ext cx="1498441" cy="72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6" y="4862964"/>
            <a:ext cx="1785311" cy="1172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72" y="4862964"/>
            <a:ext cx="2403792" cy="117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564" y="4862965"/>
            <a:ext cx="1677321" cy="1172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885" y="3908289"/>
            <a:ext cx="2848156" cy="2500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5704" y="2390232"/>
            <a:ext cx="2867719" cy="2066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781" y="2047611"/>
            <a:ext cx="2365560" cy="156117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48587" y="3542410"/>
            <a:ext cx="508681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Overwhelming!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26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 – Feature Results 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857548" y="4370506"/>
            <a:ext cx="7538965" cy="1670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0800" tIns="50800" bIns="50800">
            <a:prstTxWarp prst="textNoShape">
              <a:avLst/>
            </a:prstTxWarp>
            <a:normAutofit fontScale="92500" lnSpcReduction="20000"/>
          </a:bodyPr>
          <a:lstStyle/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ym typeface="Calibri" pitchFamily="-84" charset="0"/>
              </a:rPr>
              <a:t>The proposed features work better than unigrams for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movie reviews </a:t>
            </a:r>
            <a:r>
              <a:rPr lang="en-US" sz="2200" dirty="0" smtClean="0">
                <a:sym typeface="Calibri" pitchFamily="-84" charset="0"/>
              </a:rPr>
              <a:t>and </a:t>
            </a:r>
            <a:r>
              <a:rPr lang="en-US" sz="2200" i="1" dirty="0" smtClean="0">
                <a:solidFill>
                  <a:srgbClr val="0000FF"/>
                </a:solidFill>
                <a:sym typeface="Calibri" pitchFamily="-84" charset="0"/>
              </a:rPr>
              <a:t>peer reviews</a:t>
            </a: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ym typeface="Calibri" pitchFamily="-84" charset="0"/>
              </a:rPr>
              <a:t>Unigrams work best for camera reviews</a:t>
            </a: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ym typeface="Calibri" pitchFamily="-84" charset="0"/>
              </a:rPr>
              <a:t>Same pattern when performed down-sampling</a:t>
            </a: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r>
              <a:rPr lang="en-US" sz="2200" dirty="0" smtClean="0">
                <a:sym typeface="Calibri" pitchFamily="-84" charset="0"/>
              </a:rPr>
              <a:t>Domain difficulty: movie &gt; peer &gt; camera  (?)</a:t>
            </a: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40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65777"/>
              </p:ext>
            </p:extLst>
          </p:nvPr>
        </p:nvGraphicFramePr>
        <p:xfrm>
          <a:off x="1130424" y="1647825"/>
          <a:ext cx="6997575" cy="233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06"/>
                <a:gridCol w="1458443"/>
                <a:gridCol w="1358713"/>
                <a:gridCol w="1358713"/>
              </a:tblGrid>
              <a:tr h="291236">
                <a:tc>
                  <a:txBody>
                    <a:bodyPr/>
                    <a:lstStyle/>
                    <a:p>
                      <a:r>
                        <a:rPr lang="en-US" smtClean="0"/>
                        <a:t>Feature</a:t>
                      </a:r>
                      <a:r>
                        <a:rPr lang="en-US" baseline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Usage (LU)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.469(.089)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.197(.417)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.599(.274)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Diversity (CD)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.418(.087) 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-.033(.451)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.612(.239)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Review Topics (</a:t>
                      </a:r>
                      <a:r>
                        <a:rPr lang="en-US" baseline="0" dirty="0" err="1" smtClean="0"/>
                        <a:t>hRT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.351(.082)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.440(.305) +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.523(.241)</a:t>
                      </a:r>
                      <a:endParaRPr lang="en-US" dirty="0"/>
                    </a:p>
                  </a:txBody>
                  <a:tcPr/>
                </a:tc>
              </a:tr>
              <a:tr h="5096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LU+CD+hRT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(Content)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.490(.068) -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.444(.394) +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.599(.273)+ 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 (Baseline)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.620(.043)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.218(.533)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.518(.266)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063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19225"/>
          </a:xfrm>
        </p:spPr>
        <p:txBody>
          <a:bodyPr rIns="132080">
            <a:normAutofit/>
          </a:bodyPr>
          <a:lstStyle/>
          <a:p>
            <a:r>
              <a:rPr lang="en-US" sz="3800" dirty="0" smtClean="0">
                <a:ea typeface="Heiti SC Light" pitchFamily="-84" charset="-122"/>
                <a:cs typeface="Heiti SC Light" pitchFamily="-84" charset="-122"/>
              </a:rPr>
              <a:t>Experiment 2 – Feature Results </a:t>
            </a:r>
            <a:endParaRPr lang="en-US" sz="3800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109623" name="Content Placeholder 7"/>
          <p:cNvSpPr txBox="1">
            <a:spLocks/>
          </p:cNvSpPr>
          <p:nvPr/>
        </p:nvSpPr>
        <p:spPr bwMode="auto">
          <a:xfrm>
            <a:off x="451146" y="1647826"/>
            <a:ext cx="8235654" cy="37708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2714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600" dirty="0" smtClean="0"/>
              <a:t>Content patterns + </a:t>
            </a:r>
            <a:r>
              <a:rPr lang="en-US" sz="2600" dirty="0" smtClean="0">
                <a:solidFill>
                  <a:srgbClr val="FF0000"/>
                </a:solidFill>
              </a:rPr>
              <a:t>others</a:t>
            </a:r>
            <a:r>
              <a:rPr lang="en-US" sz="2600" dirty="0" smtClean="0"/>
              <a:t> </a:t>
            </a:r>
            <a:r>
              <a:rPr lang="en-US" sz="2600" i="1" dirty="0" smtClean="0"/>
              <a:t>vs.</a:t>
            </a:r>
            <a:r>
              <a:rPr lang="en-US" sz="2600" dirty="0" smtClean="0"/>
              <a:t> unigram + </a:t>
            </a:r>
            <a:r>
              <a:rPr lang="en-US" sz="2600" dirty="0" smtClean="0">
                <a:solidFill>
                  <a:srgbClr val="FF0000"/>
                </a:solidFill>
              </a:rPr>
              <a:t>others</a:t>
            </a: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271463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-84" charset="0"/>
              <a:buChar char="•"/>
            </a:pPr>
            <a:endParaRPr lang="en-US" sz="2600" dirty="0" smtClean="0">
              <a:sym typeface="Calibri" pitchFamily="-84" charset="0"/>
            </a:endParaRP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2600" dirty="0" smtClean="0">
              <a:sym typeface="Calibri" pitchFamily="-84" charset="0"/>
            </a:endParaRPr>
          </a:p>
          <a:p>
            <a:pPr marL="728663" lvl="1" indent="-2714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sz="2600" dirty="0" smtClean="0">
                <a:solidFill>
                  <a:srgbClr val="660066"/>
                </a:solidFill>
                <a:sym typeface="Calibri" pitchFamily="-84" charset="0"/>
              </a:rPr>
              <a:t>Same pattern holds</a:t>
            </a:r>
          </a:p>
        </p:txBody>
      </p:sp>
      <p:sp>
        <p:nvSpPr>
          <p:cNvPr id="1096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E7F4E-1E95-934D-85A0-FF5A2FB893C6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41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67" y="395552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a typeface="Heiti SC Light" pitchFamily="-84" charset="-122"/>
                <a:cs typeface="Heiti SC Light" pitchFamily="-84" charset="-122"/>
              </a:rPr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80124"/>
              </p:ext>
            </p:extLst>
          </p:nvPr>
        </p:nvGraphicFramePr>
        <p:xfrm>
          <a:off x="457199" y="2506331"/>
          <a:ext cx="8042284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134"/>
                <a:gridCol w="1337734"/>
                <a:gridCol w="1473200"/>
                <a:gridCol w="1455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Feature</a:t>
                      </a:r>
                      <a:r>
                        <a:rPr lang="en-US" baseline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STR+META+SYN+DW+SENT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.615</a:t>
                      </a:r>
                      <a:endParaRPr lang="en-US" dirty="0"/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.435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.630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STR+META+SYN+DW+SENT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.656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.550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64683"/>
              </p:ext>
            </p:extLst>
          </p:nvPr>
        </p:nvGraphicFramePr>
        <p:xfrm>
          <a:off x="457201" y="2443676"/>
          <a:ext cx="80422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99"/>
                <a:gridCol w="1354667"/>
                <a:gridCol w="1456266"/>
                <a:gridCol w="147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Feature</a:t>
                      </a:r>
                      <a:r>
                        <a:rPr lang="en-US" baseline="0" smtClean="0"/>
                        <a:t>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.574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.470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 .626</a:t>
                      </a:r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Unigram+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STR+META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(baseline)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.635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.234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.584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097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11" y="1206300"/>
            <a:ext cx="8673163" cy="5303405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smtClean="0"/>
              <a:t>The best content source is </a:t>
            </a:r>
            <a:r>
              <a:rPr lang="en-US" sz="2200" b="1" i="1" dirty="0" smtClean="0"/>
              <a:t>in bold </a:t>
            </a:r>
            <a:r>
              <a:rPr lang="en-US" sz="2200" i="1" dirty="0" smtClean="0"/>
              <a:t>for each feature type</a:t>
            </a:r>
          </a:p>
          <a:p>
            <a:r>
              <a:rPr lang="en-US" sz="2200" i="1" dirty="0" smtClean="0"/>
              <a:t>Significant improvement over F is </a:t>
            </a:r>
            <a:r>
              <a:rPr lang="en-US" sz="2200" i="1" dirty="0" smtClean="0">
                <a:solidFill>
                  <a:srgbClr val="660066"/>
                </a:solidFill>
              </a:rPr>
              <a:t>in purple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Movie reviews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500" dirty="0" smtClean="0"/>
              <a:t>Peer reviews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>
              <a:buFont typeface="Wingdings" charset="2"/>
              <a:buChar char="ü"/>
            </a:pPr>
            <a:r>
              <a:rPr lang="en-US" sz="2200" dirty="0" smtClean="0"/>
              <a:t>For movie review: external &gt; internal</a:t>
            </a:r>
          </a:p>
          <a:p>
            <a:pPr lvl="1">
              <a:buFont typeface="Wingdings" charset="2"/>
              <a:buChar char="ü"/>
            </a:pPr>
            <a:r>
              <a:rPr lang="en-US" sz="2200" dirty="0" smtClean="0"/>
              <a:t>For both: internal + external yields most predictive models (</a:t>
            </a:r>
            <a:r>
              <a:rPr lang="en-US" sz="2200" dirty="0" err="1" smtClean="0"/>
              <a:t>LU+CD+hRT</a:t>
            </a:r>
            <a:r>
              <a:rPr lang="en-US" sz="2200" dirty="0" smtClean="0"/>
              <a:t>)</a:t>
            </a:r>
            <a:endParaRPr lang="en-US" sz="26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0"/>
            <a:ext cx="9144000" cy="1419225"/>
          </a:xfrm>
          <a:prstGeom prst="rect">
            <a:avLst/>
          </a:prstGeom>
        </p:spPr>
        <p:txBody>
          <a:bodyPr vert="horz" lIns="91440" tIns="45720" rIns="13208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ea typeface="Heiti SC Light" pitchFamily="-84" charset="-122"/>
                <a:cs typeface="Heiti SC Light" pitchFamily="-84" charset="-122"/>
              </a:rPr>
              <a:t>Experiment 2 – Content Source Results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Heiti SC Light" pitchFamily="-84" charset="-122"/>
              <a:cs typeface="Heiti SC Light" pitchFamily="-8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9464"/>
              </p:ext>
            </p:extLst>
          </p:nvPr>
        </p:nvGraphicFramePr>
        <p:xfrm>
          <a:off x="3168277" y="2082646"/>
          <a:ext cx="5518523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.197(.417)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.301(.627)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414(.283)+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0066"/>
                          </a:solidFill>
                        </a:rPr>
                        <a:t>.392(.412)+</a:t>
                      </a:r>
                      <a:endParaRPr lang="en-US" sz="1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-.033(.451)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.047(.462)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.115(.374)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.094(.405)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.440(.305)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.418(.284)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.511(.280)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.518(.268)+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.444(.394)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.417(.397)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.523(.491)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.523(.311)+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06287"/>
              </p:ext>
            </p:extLst>
          </p:nvPr>
        </p:nvGraphicFramePr>
        <p:xfrm>
          <a:off x="3168277" y="3860648"/>
          <a:ext cx="5518523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41"/>
                <a:gridCol w="1109543"/>
                <a:gridCol w="1051147"/>
                <a:gridCol w="1051147"/>
                <a:gridCol w="1124145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I+E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.620(.262)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.454(.141)-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.632(.243)+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.612(.239)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.607(.220)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.284(.503)-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.586(.223)-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.523(.241)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.529(.167)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.275(.381)-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.521(.193)</a:t>
                      </a:r>
                      <a:endParaRPr lang="en-US" sz="1400" dirty="0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LU+CD+hRT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.599(.273)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.631(.255)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.447(.145)-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.640(.251)+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90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Lessons learned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000"/>
            <a:ext cx="7956956" cy="49807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Techniques used in predicting product review helpfulness can be effectively adapted to the </a:t>
            </a:r>
            <a:r>
              <a:rPr lang="en-US" sz="1800" b="1" i="1" dirty="0" smtClean="0"/>
              <a:t>new peer-review domain</a:t>
            </a: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Prediction performance can be further improved by incorporating features</a:t>
            </a:r>
            <a:r>
              <a:rPr lang="en-US" sz="1800" b="1" i="1" dirty="0" smtClean="0"/>
              <a:t> </a:t>
            </a:r>
            <a:r>
              <a:rPr lang="en-US" sz="1800" dirty="0" smtClean="0"/>
              <a:t>that </a:t>
            </a:r>
            <a:r>
              <a:rPr lang="en-US" sz="1800" i="1" dirty="0" smtClean="0"/>
              <a:t>capture helpfulness information </a:t>
            </a:r>
            <a:r>
              <a:rPr lang="en-US" sz="1800" b="1" i="1" dirty="0" smtClean="0"/>
              <a:t>specific to peer-reviews</a:t>
            </a: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b="1" i="1" dirty="0" smtClean="0"/>
              <a:t>Content features </a:t>
            </a:r>
            <a:r>
              <a:rPr lang="en-US" sz="1800" dirty="0" smtClean="0"/>
              <a:t>which capture review content patterns at a high-level work better than unigrams for predicting review helpfulness</a:t>
            </a:r>
          </a:p>
          <a:p>
            <a:pPr lvl="1">
              <a:buNone/>
            </a:pPr>
            <a:endParaRPr lang="en-US" sz="18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Review </a:t>
            </a:r>
            <a:r>
              <a:rPr lang="en-US" sz="1800" b="1" i="1" dirty="0" smtClean="0">
                <a:sym typeface="Wingdings"/>
              </a:rPr>
              <a:t>content source </a:t>
            </a:r>
            <a:r>
              <a:rPr lang="en-US" sz="1800" dirty="0" smtClean="0">
                <a:sym typeface="Wingdings"/>
              </a:rPr>
              <a:t>also matters to modeling review helpfulness, differentiating which yields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200" dirty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rgbClr val="660066"/>
              </a:buClr>
            </a:pPr>
            <a:r>
              <a:rPr lang="en-US" sz="2200" dirty="0" smtClean="0"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user study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 formalization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997"/>
            <a:ext cx="7907867" cy="23322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Problem: multi-document summarization </a:t>
            </a:r>
          </a:p>
          <a:p>
            <a:r>
              <a:rPr lang="en-US" dirty="0" smtClean="0"/>
              <a:t>Genre: user-generated online reviews</a:t>
            </a:r>
          </a:p>
          <a:p>
            <a:endParaRPr lang="en-US" dirty="0"/>
          </a:p>
          <a:p>
            <a:r>
              <a:rPr lang="en-US" dirty="0" smtClean="0"/>
              <a:t>Approach: extraction</a:t>
            </a:r>
          </a:p>
          <a:p>
            <a:pPr lvl="1"/>
            <a:r>
              <a:rPr lang="en-US" dirty="0" smtClean="0"/>
              <a:t>Key: content selection</a:t>
            </a:r>
          </a:p>
          <a:p>
            <a:pPr lvl="1"/>
            <a:r>
              <a:rPr lang="en-US" dirty="0" smtClean="0"/>
              <a:t>Goal: capture the essence while reduce redundancy </a:t>
            </a:r>
          </a:p>
          <a:p>
            <a:pPr lvl="1"/>
            <a:r>
              <a:rPr lang="en-US" dirty="0" smtClean="0"/>
              <a:t>Tasks: </a:t>
            </a:r>
            <a:r>
              <a:rPr lang="en-US" b="1" dirty="0" smtClean="0"/>
              <a:t>sentence scoring </a:t>
            </a:r>
            <a:r>
              <a:rPr lang="en-US" dirty="0" smtClean="0"/>
              <a:t>+ sentence re-ranking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105701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>
              <a:buFont typeface="Arial"/>
              <a:buChar char="•"/>
            </a:pPr>
            <a:r>
              <a:rPr lang="en-US" sz="2400" i="1" dirty="0" smtClean="0">
                <a:solidFill>
                  <a:srgbClr val="0000FF"/>
                </a:solidFill>
              </a:rPr>
              <a:t>Motivation: limitations of traditional summarization heuristics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44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summary analysis.1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821"/>
            <a:ext cx="8229600" cy="47805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Average number of words and sentences in agreed human summaries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It is difficult for humans to agree on the </a:t>
            </a:r>
            <a:r>
              <a:rPr lang="en-US" sz="2000" dirty="0" err="1" smtClean="0">
                <a:solidFill>
                  <a:srgbClr val="0000FF"/>
                </a:solidFill>
              </a:rPr>
              <a:t>informativeness</a:t>
            </a:r>
            <a:r>
              <a:rPr lang="en-US" sz="2000" dirty="0" smtClean="0">
                <a:solidFill>
                  <a:srgbClr val="0000FF"/>
                </a:solidFill>
              </a:rPr>
              <a:t> of review sentences</a:t>
            </a:r>
          </a:p>
          <a:p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1677957"/>
              </p:ext>
            </p:extLst>
          </p:nvPr>
        </p:nvGraphicFramePr>
        <p:xfrm>
          <a:off x="351810" y="26467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8043" y="2385095"/>
            <a:ext cx="2011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# of shared words (Log</a:t>
            </a:r>
            <a:r>
              <a:rPr lang="en-US" altLang="zh-CN" sz="1400" baseline="-25000" dirty="0" smtClean="0"/>
              <a:t>10</a:t>
            </a:r>
            <a:r>
              <a:rPr lang="en-US" altLang="zh-CN" sz="1400" dirty="0" smtClean="0"/>
              <a:t>)</a:t>
            </a:r>
          </a:p>
          <a:p>
            <a:endParaRPr lang="en-US" sz="1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93962973"/>
              </p:ext>
            </p:extLst>
          </p:nvPr>
        </p:nvGraphicFramePr>
        <p:xfrm>
          <a:off x="4216400" y="26467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9163" y="4878130"/>
            <a:ext cx="713002" cy="4316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</a:t>
            </a:r>
            <a:r>
              <a:rPr lang="en-US" altLang="zh-CN" dirty="0" smtClean="0"/>
              <a:t>sed by </a:t>
            </a:r>
          </a:p>
          <a:p>
            <a:r>
              <a:rPr lang="en-US" altLang="zh-CN" dirty="0" smtClean="0"/>
              <a:t># users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28720" y="2385095"/>
            <a:ext cx="229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# of shared sentences (Log</a:t>
            </a:r>
            <a:r>
              <a:rPr lang="en-US" altLang="zh-CN" sz="1400" baseline="-25000" dirty="0" smtClean="0"/>
              <a:t>10</a:t>
            </a:r>
            <a:r>
              <a:rPr lang="en-US" altLang="zh-CN" sz="1400" dirty="0" smtClean="0"/>
              <a:t>)</a:t>
            </a:r>
          </a:p>
          <a:p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419474" y="4678947"/>
            <a:ext cx="508000" cy="71095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summary </a:t>
            </a:r>
            <a:r>
              <a:rPr lang="en-US" dirty="0" smtClean="0"/>
              <a:t>analysis.2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996"/>
            <a:ext cx="8432800" cy="48701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Human </a:t>
            </a:r>
            <a:r>
              <a:rPr lang="en-US" sz="2400" dirty="0"/>
              <a:t>judges </a:t>
            </a:r>
            <a:r>
              <a:rPr lang="en-US" sz="2400" u="sng" dirty="0"/>
              <a:t>tend</a:t>
            </a:r>
            <a:r>
              <a:rPr lang="en-US" sz="2400" dirty="0"/>
              <a:t> to select high-frequency word (in the input) during manual </a:t>
            </a:r>
            <a:r>
              <a:rPr lang="en-US" sz="2400" dirty="0" smtClean="0"/>
              <a:t>summarization </a:t>
            </a:r>
            <a:r>
              <a:rPr lang="en-US" sz="2100" i="1" dirty="0" smtClean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2100" i="1" dirty="0" err="1" smtClean="0">
                <a:solidFill>
                  <a:schemeClr val="accent3">
                    <a:lumMod val="50000"/>
                  </a:schemeClr>
                </a:solidFill>
              </a:rPr>
              <a:t>Nenkova</a:t>
            </a:r>
            <a:r>
              <a:rPr lang="en-US" sz="2100" i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2100" i="1" dirty="0" err="1" smtClean="0">
                <a:solidFill>
                  <a:schemeClr val="accent3">
                    <a:lumMod val="50000"/>
                  </a:schemeClr>
                </a:solidFill>
              </a:rPr>
              <a:t>Vanderwende</a:t>
            </a:r>
            <a:r>
              <a:rPr lang="en-US" sz="2100" i="1" dirty="0" smtClean="0">
                <a:solidFill>
                  <a:schemeClr val="accent3">
                    <a:lumMod val="50000"/>
                  </a:schemeClr>
                </a:solidFill>
              </a:rPr>
              <a:t>, 2005&gt;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Average </a:t>
            </a:r>
            <a:r>
              <a:rPr lang="en-US" sz="2400" dirty="0"/>
              <a:t>probability of words used in human summaries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Word frequency alone is not enough for capturing review salient information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32526" y="2753894"/>
            <a:ext cx="4732421" cy="2751896"/>
            <a:chOff x="4340990" y="2191206"/>
            <a:chExt cx="4572000" cy="2851966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008534783"/>
                </p:ext>
              </p:extLst>
            </p:nvPr>
          </p:nvGraphicFramePr>
          <p:xfrm>
            <a:off x="4340990" y="219120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937777" y="4611538"/>
              <a:ext cx="713002" cy="43163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U</a:t>
              </a:r>
              <a:r>
                <a:rPr lang="en-US" altLang="zh-CN" dirty="0" smtClean="0"/>
                <a:t>sed by </a:t>
              </a:r>
            </a:p>
            <a:p>
              <a:r>
                <a:rPr lang="en-US" altLang="zh-CN" dirty="0" smtClean="0"/>
                <a:t># users</a:t>
              </a:r>
              <a:endParaRPr lang="en-US" sz="11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summary analysis.3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0364"/>
            <a:ext cx="8352589" cy="5163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With respect to effective heuristics proposed for news articles</a:t>
            </a:r>
          </a:p>
          <a:p>
            <a:r>
              <a:rPr lang="en-US" sz="2400" dirty="0" smtClean="0"/>
              <a:t>Minimum KL-Divergence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&lt;Lin et al 2006&gt;</a:t>
            </a:r>
          </a:p>
          <a:p>
            <a:pPr marL="742950" lvl="2" indent="-342900"/>
            <a:r>
              <a:rPr lang="en-US" sz="1900" i="1" dirty="0">
                <a:solidFill>
                  <a:srgbClr val="0000FF"/>
                </a:solidFill>
              </a:rPr>
              <a:t>Do agreed sentences exhibit similar word distribution with the input text?</a:t>
            </a: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035050" lvl="1"/>
            <a:r>
              <a:rPr lang="en-US" sz="2000" dirty="0" smtClean="0">
                <a:solidFill>
                  <a:srgbClr val="0000FF"/>
                </a:solidFill>
              </a:rPr>
              <a:t>Does not apply  when x in [0, 8]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2897" y="2818428"/>
            <a:ext cx="5282366" cy="2672243"/>
            <a:chOff x="445004" y="2712453"/>
            <a:chExt cx="4875623" cy="2743200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69639372"/>
                </p:ext>
              </p:extLst>
            </p:nvPr>
          </p:nvGraphicFramePr>
          <p:xfrm>
            <a:off x="748627" y="271245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-287479" y="3762502"/>
              <a:ext cx="1784641" cy="31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Average KLD scores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86773" y="5027135"/>
            <a:ext cx="847979" cy="4571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</a:t>
            </a:r>
            <a:r>
              <a:rPr lang="en-US" altLang="zh-CN" dirty="0" smtClean="0"/>
              <a:t>sed by </a:t>
            </a:r>
          </a:p>
          <a:p>
            <a:r>
              <a:rPr lang="en-US" altLang="zh-CN" dirty="0" smtClean="0"/>
              <a:t># users</a:t>
            </a:r>
            <a:endParaRPr lang="en-US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summary analysis.4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364"/>
            <a:ext cx="8229600" cy="5043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With respect to effective heuristics proposed for news articles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Maximum sum of bigram coverage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Nenkova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</a:rPr>
              <a:t>Vanderwende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2005,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Gillick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and Favre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2009&gt;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2" indent="-342900"/>
            <a:r>
              <a:rPr lang="en-US" sz="2100" i="1" dirty="0">
                <a:solidFill>
                  <a:srgbClr val="0000FF"/>
                </a:solidFill>
              </a:rPr>
              <a:t>Do agreed sentences have greater bigram coverage in the input?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Does not apply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1619538" y="2829649"/>
            <a:ext cx="5494833" cy="3025720"/>
            <a:chOff x="1619538" y="2794698"/>
            <a:chExt cx="4849001" cy="274320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93495623"/>
                </p:ext>
              </p:extLst>
            </p:nvPr>
          </p:nvGraphicFramePr>
          <p:xfrm>
            <a:off x="1896539" y="279469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1040421" y="3586828"/>
              <a:ext cx="1435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Average BigramSum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027" y="4673762"/>
              <a:ext cx="713002" cy="43163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U</a:t>
              </a:r>
              <a:r>
                <a:rPr lang="en-US" altLang="zh-CN" dirty="0" smtClean="0"/>
                <a:t>sed by </a:t>
              </a:r>
            </a:p>
            <a:p>
              <a:r>
                <a:rPr lang="en-US" altLang="zh-CN" dirty="0" smtClean="0"/>
                <a:t># users</a:t>
              </a:r>
              <a:endParaRPr lang="en-US" sz="11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While reviews thrive on the internet…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-7693" b="-7693"/>
          <a:stretch>
            <a:fillRect/>
          </a:stretch>
        </p:blipFill>
        <p:spPr>
          <a:xfrm>
            <a:off x="375373" y="1944585"/>
            <a:ext cx="3570622" cy="19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99" b="2399"/>
          <a:stretch/>
        </p:blipFill>
        <p:spPr>
          <a:xfrm>
            <a:off x="2454609" y="1844149"/>
            <a:ext cx="1491386" cy="5460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55" y="1497346"/>
            <a:ext cx="3923645" cy="29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359" y="1497346"/>
            <a:ext cx="1498441" cy="72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6" y="4862964"/>
            <a:ext cx="1785311" cy="1172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72" y="4862964"/>
            <a:ext cx="2403792" cy="1179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564" y="4862965"/>
            <a:ext cx="1677321" cy="1172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885" y="3908289"/>
            <a:ext cx="2848156" cy="2500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5704" y="2390232"/>
            <a:ext cx="2867719" cy="2066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781" y="2047611"/>
            <a:ext cx="2365560" cy="156117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48587" y="3542410"/>
            <a:ext cx="508681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Overwhelming!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778231" y="4995302"/>
            <a:ext cx="508681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Mixed quality!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45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 helpfulness-guided review summarization framework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39" y="4301067"/>
            <a:ext cx="7179733" cy="15118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eview helpfulness metadata</a:t>
            </a:r>
            <a:endParaRPr lang="en-US" sz="2100" dirty="0" smtClean="0"/>
          </a:p>
          <a:p>
            <a:pPr lvl="1"/>
            <a:r>
              <a:rPr lang="en-US" sz="2600" dirty="0"/>
              <a:t>Directly </a:t>
            </a:r>
            <a:r>
              <a:rPr lang="en-US" sz="2600" dirty="0" smtClean="0"/>
              <a:t>reflects user preferences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argely available</a:t>
            </a:r>
          </a:p>
          <a:p>
            <a:pPr lvl="1"/>
            <a:r>
              <a:rPr lang="en-US" sz="2600" dirty="0" smtClean="0"/>
              <a:t>Can be predicted automatically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133447"/>
              </p:ext>
            </p:extLst>
          </p:nvPr>
        </p:nvGraphicFramePr>
        <p:xfrm>
          <a:off x="550212" y="2179643"/>
          <a:ext cx="8136588" cy="149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639198" y="2717281"/>
            <a:ext cx="544512" cy="419100"/>
            <a:chOff x="3482890" y="4279321"/>
            <a:chExt cx="701060" cy="368292"/>
          </a:xfrm>
        </p:grpSpPr>
        <p:sp>
          <p:nvSpPr>
            <p:cNvPr id="14" name="Rectangle 13"/>
            <p:cNvSpPr/>
            <p:nvPr/>
          </p:nvSpPr>
          <p:spPr>
            <a:xfrm rot="1862072">
              <a:off x="3482890" y="4279321"/>
              <a:ext cx="701060" cy="160431"/>
            </a:xfrm>
            <a:prstGeom prst="rect">
              <a:avLst/>
            </a:prstGeom>
            <a:solidFill>
              <a:srgbClr val="B3C2D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370105">
              <a:off x="3513548" y="4481603"/>
              <a:ext cx="631568" cy="166010"/>
            </a:xfrm>
            <a:prstGeom prst="rect">
              <a:avLst/>
            </a:prstGeom>
            <a:solidFill>
              <a:srgbClr val="B3C2D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3579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Introducing review helpfulness</a:t>
            </a:r>
            <a:endParaRPr lang="en-US" sz="3400" dirty="0"/>
          </a:p>
        </p:txBody>
      </p:sp>
      <p:grpSp>
        <p:nvGrpSpPr>
          <p:cNvPr id="6" name="Group 32"/>
          <p:cNvGrpSpPr/>
          <p:nvPr/>
        </p:nvGrpSpPr>
        <p:grpSpPr>
          <a:xfrm>
            <a:off x="5462929" y="2306184"/>
            <a:ext cx="3681071" cy="1713836"/>
            <a:chOff x="580708" y="2537595"/>
            <a:chExt cx="6724282" cy="3131663"/>
          </a:xfrm>
        </p:grpSpPr>
        <p:grpSp>
          <p:nvGrpSpPr>
            <p:cNvPr id="7" name="Group 17"/>
            <p:cNvGrpSpPr/>
            <p:nvPr/>
          </p:nvGrpSpPr>
          <p:grpSpPr>
            <a:xfrm>
              <a:off x="960379" y="2537595"/>
              <a:ext cx="6344611" cy="3010756"/>
              <a:chOff x="960379" y="2537595"/>
              <a:chExt cx="6344611" cy="3010756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3743218" y="3527674"/>
              <a:ext cx="2604059" cy="378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7" name="Equation" r:id="rId3" imgW="1485900" imgH="215900" progId="Equation.3">
                      <p:embed/>
                    </p:oleObj>
                  </mc:Choice>
                  <mc:Fallback>
                    <p:oleObj name="Equation" r:id="rId3" imgW="14859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3218" y="3527674"/>
                            <a:ext cx="2604059" cy="3783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3673296" y="3965113"/>
              <a:ext cx="2703513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8" name="Equation" r:id="rId5" imgW="1511300" imgH="228600" progId="Equation.3">
                      <p:embed/>
                    </p:oleObj>
                  </mc:Choice>
                  <mc:Fallback>
                    <p:oleObj name="Equation" r:id="rId5" imgW="15113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3296" y="3965113"/>
                            <a:ext cx="2703513" cy="411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379" y="2537595"/>
                <a:ext cx="6344611" cy="273689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9968" y="4376275"/>
                <a:ext cx="1254232" cy="108563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4292" y="4331826"/>
                <a:ext cx="999057" cy="121652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4939" y="4306426"/>
                <a:ext cx="138081" cy="188292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257209" y="4023598"/>
                <a:ext cx="702180" cy="12999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6"/>
              <p:cNvGrpSpPr/>
              <p:nvPr/>
            </p:nvGrpSpPr>
            <p:grpSpPr>
              <a:xfrm>
                <a:off x="960379" y="4071423"/>
                <a:ext cx="1957129" cy="1476928"/>
                <a:chOff x="960379" y="4071423"/>
                <a:chExt cx="1957129" cy="1476928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27"/>
              <p:cNvGrpSpPr/>
              <p:nvPr/>
            </p:nvGrpSpPr>
            <p:grpSpPr>
              <a:xfrm>
                <a:off x="5506984" y="4071423"/>
                <a:ext cx="1680586" cy="1087751"/>
                <a:chOff x="960379" y="4071423"/>
                <a:chExt cx="1957129" cy="1476928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Right Arrow 3"/>
            <p:cNvSpPr>
              <a:spLocks noChangeArrowheads="1"/>
            </p:cNvSpPr>
            <p:nvPr/>
          </p:nvSpPr>
          <p:spPr bwMode="auto">
            <a:xfrm>
              <a:off x="580708" y="4038894"/>
              <a:ext cx="2559261" cy="1630364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rgbClr val="756189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Helpfulness rating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9" y="1329867"/>
            <a:ext cx="8104510" cy="409474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Filtering</a:t>
            </a:r>
          </a:p>
          <a:p>
            <a:pPr lvl="1"/>
            <a:r>
              <a:rPr lang="en-US" dirty="0" smtClean="0"/>
              <a:t>Review preprocessing </a:t>
            </a:r>
            <a:r>
              <a:rPr lang="en-US" sz="2600" dirty="0" smtClean="0">
                <a:solidFill>
                  <a:srgbClr val="4F6228"/>
                </a:solidFill>
              </a:rPr>
              <a:t>&lt;Liu et. Al., 2007&gt;</a:t>
            </a:r>
          </a:p>
          <a:p>
            <a:pPr lvl="1"/>
            <a:r>
              <a:rPr lang="en-US" dirty="0"/>
              <a:t>By review </a:t>
            </a:r>
            <a:r>
              <a:rPr lang="en-US" dirty="0" smtClean="0"/>
              <a:t>helpfulness gold-standard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dirty="0" smtClean="0"/>
              <a:t>Content scorin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Identify helpfulness-related review topics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Supervised LDA </a:t>
            </a:r>
            <a:r>
              <a:rPr lang="en-US" dirty="0">
                <a:solidFill>
                  <a:srgbClr val="000000"/>
                </a:solidFill>
              </a:rPr>
              <a:t>&lt;</a:t>
            </a:r>
            <a:r>
              <a:rPr lang="en-US" dirty="0" err="1">
                <a:solidFill>
                  <a:srgbClr val="000000"/>
                </a:solidFill>
              </a:rPr>
              <a:t>Blei</a:t>
            </a:r>
            <a:r>
              <a:rPr lang="en-US" dirty="0">
                <a:solidFill>
                  <a:srgbClr val="000000"/>
                </a:solidFill>
              </a:rPr>
              <a:t> et al, 2003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D – review, </a:t>
            </a:r>
            <a:r>
              <a:rPr lang="en-US" dirty="0" smtClean="0">
                <a:solidFill>
                  <a:srgbClr val="660066"/>
                </a:solidFill>
              </a:rPr>
              <a:t>Y</a:t>
            </a:r>
            <a:r>
              <a:rPr lang="en-US" baseline="-25000" dirty="0" smtClean="0">
                <a:solidFill>
                  <a:srgbClr val="660066"/>
                </a:solidFill>
              </a:rPr>
              <a:t>d </a:t>
            </a:r>
            <a:r>
              <a:rPr lang="en-US" dirty="0" smtClean="0">
                <a:solidFill>
                  <a:srgbClr val="660066"/>
                </a:solidFill>
              </a:rPr>
              <a:t>– helpfulness rating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Trained on the full corpus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20 topics, α = 0.5, β =0.1, 10000 iterations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Infer topic assignment based </a:t>
            </a:r>
            <a:r>
              <a:rPr lang="en-US" dirty="0">
                <a:solidFill>
                  <a:srgbClr val="FFFFFF"/>
                </a:solidFill>
              </a:rPr>
              <a:t>on </a:t>
            </a:r>
            <a:r>
              <a:rPr lang="en-US" dirty="0" smtClean="0">
                <a:solidFill>
                  <a:srgbClr val="FFFFFF"/>
                </a:solidFill>
              </a:rPr>
              <a:t>the final 10 iterations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Construct </a:t>
            </a:r>
            <a:r>
              <a:rPr lang="en-US" b="1" dirty="0" smtClean="0">
                <a:solidFill>
                  <a:schemeClr val="bg1"/>
                </a:solidFill>
              </a:rPr>
              <a:t>sentence-level </a:t>
            </a:r>
            <a:r>
              <a:rPr lang="en-US" dirty="0">
                <a:solidFill>
                  <a:schemeClr val="bg1"/>
                </a:solidFill>
              </a:rPr>
              <a:t>helpfulness </a:t>
            </a:r>
            <a:r>
              <a:rPr lang="en-US" dirty="0" smtClean="0">
                <a:solidFill>
                  <a:schemeClr val="bg1"/>
                </a:solidFill>
              </a:rPr>
              <a:t>features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4789" y="4979841"/>
            <a:ext cx="775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660066"/>
                </a:solidFill>
                <a:latin typeface="Calibri" charset="0"/>
              </a:rPr>
              <a:t>Given     and       , we can infer review helpfulness for a review </a:t>
            </a:r>
            <a:r>
              <a:rPr lang="en-US" b="1" dirty="0">
                <a:solidFill>
                  <a:srgbClr val="660066"/>
                </a:solidFill>
                <a:latin typeface="Calibri" charset="0"/>
              </a:rPr>
              <a:t>sentence S</a:t>
            </a:r>
            <a:r>
              <a:rPr lang="en-US" dirty="0">
                <a:solidFill>
                  <a:srgbClr val="660066"/>
                </a:solidFill>
                <a:latin typeface="Calibri" charset="0"/>
              </a:rPr>
              <a:t> </a:t>
            </a:r>
          </a:p>
        </p:txBody>
      </p:sp>
      <p:pic>
        <p:nvPicPr>
          <p:cNvPr id="26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16" y="5515860"/>
            <a:ext cx="4167187" cy="5873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17034"/>
              </p:ext>
            </p:extLst>
          </p:nvPr>
        </p:nvGraphicFramePr>
        <p:xfrm>
          <a:off x="1386666" y="5128510"/>
          <a:ext cx="1778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12" imgW="114300" imgH="127000" progId="Equation.3">
                  <p:embed/>
                </p:oleObj>
              </mc:Choice>
              <mc:Fallback>
                <p:oleObj name="Equation" r:id="rId12" imgW="114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666" y="5128510"/>
                        <a:ext cx="1778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35956"/>
              </p:ext>
            </p:extLst>
          </p:nvPr>
        </p:nvGraphicFramePr>
        <p:xfrm>
          <a:off x="1993353" y="5055485"/>
          <a:ext cx="3556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14" imgW="215900" imgH="177800" progId="Equation.3">
                  <p:embed/>
                </p:oleObj>
              </mc:Choice>
              <mc:Fallback>
                <p:oleObj name="Equation" r:id="rId14" imgW="215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53" y="5055485"/>
                        <a:ext cx="3556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96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Data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83632"/>
            <a:ext cx="8686800" cy="5303837"/>
          </a:xfrm>
        </p:spPr>
        <p:txBody>
          <a:bodyPr>
            <a:normAutofit fontScale="92500" lnSpcReduction="20000"/>
          </a:bodyPr>
          <a:lstStyle/>
          <a:p>
            <a:r>
              <a:rPr lang="en-US" sz="3027" dirty="0" smtClean="0"/>
              <a:t>Domains</a:t>
            </a:r>
          </a:p>
          <a:p>
            <a:pPr lvl="1"/>
            <a:r>
              <a:rPr lang="en-US" sz="2595" dirty="0" smtClean="0"/>
              <a:t>Camera reviews</a:t>
            </a:r>
          </a:p>
          <a:p>
            <a:pPr lvl="2"/>
            <a:r>
              <a:rPr lang="en-US" sz="2195" dirty="0" smtClean="0"/>
              <a:t>From </a:t>
            </a:r>
            <a:r>
              <a:rPr lang="en-US" sz="2000" dirty="0" err="1" smtClean="0"/>
              <a:t>Amazon.com</a:t>
            </a:r>
            <a:r>
              <a:rPr lang="en-US" sz="2000" dirty="0" smtClean="0"/>
              <a:t> </a:t>
            </a:r>
            <a:r>
              <a:rPr lang="en-US" sz="2195" dirty="0" smtClean="0"/>
              <a:t> </a:t>
            </a:r>
            <a:r>
              <a:rPr lang="en-US" sz="1730" dirty="0" smtClean="0">
                <a:solidFill>
                  <a:srgbClr val="4F6228"/>
                </a:solidFill>
              </a:rPr>
              <a:t>&lt;</a:t>
            </a:r>
            <a:r>
              <a:rPr lang="en-US" sz="1730" dirty="0" err="1" smtClean="0">
                <a:solidFill>
                  <a:srgbClr val="4F6228"/>
                </a:solidFill>
              </a:rPr>
              <a:t>Jindal</a:t>
            </a:r>
            <a:r>
              <a:rPr lang="en-US" sz="1730" dirty="0" smtClean="0">
                <a:solidFill>
                  <a:srgbClr val="4F6228"/>
                </a:solidFill>
              </a:rPr>
              <a:t> and Liu 2008&gt;</a:t>
            </a:r>
            <a:r>
              <a:rPr lang="en-US" sz="1730" dirty="0" smtClean="0"/>
              <a:t>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Each camera/movie review is voted on by more than 3 people</a:t>
            </a:r>
            <a:endParaRPr lang="en-US" sz="2195" dirty="0" smtClean="0"/>
          </a:p>
          <a:p>
            <a:pPr lvl="1"/>
            <a:r>
              <a:rPr lang="en-US" sz="2595" dirty="0" smtClean="0"/>
              <a:t>Movie reviews</a:t>
            </a:r>
          </a:p>
          <a:p>
            <a:pPr lvl="2"/>
            <a:r>
              <a:rPr lang="en-US" sz="2000" dirty="0" smtClean="0"/>
              <a:t>Collected from </a:t>
            </a:r>
            <a:r>
              <a:rPr lang="en-US" sz="2000" dirty="0" err="1" smtClean="0"/>
              <a:t>IMDB.com</a:t>
            </a:r>
            <a:endParaRPr lang="en-US" sz="2195" dirty="0" smtClean="0"/>
          </a:p>
          <a:p>
            <a:pPr lvl="1"/>
            <a:r>
              <a:rPr lang="en-US" sz="2595" dirty="0" smtClean="0">
                <a:solidFill>
                  <a:schemeClr val="bg1"/>
                </a:solidFill>
              </a:rPr>
              <a:t>Peer reviews </a:t>
            </a:r>
          </a:p>
          <a:p>
            <a:pPr lvl="2"/>
            <a:r>
              <a:rPr lang="en-US" sz="1730" dirty="0" smtClean="0">
                <a:solidFill>
                  <a:schemeClr val="bg1"/>
                </a:solidFill>
              </a:rPr>
              <a:t>&lt;Xiong and </a:t>
            </a:r>
            <a:r>
              <a:rPr lang="en-US" sz="1730" dirty="0" err="1" smtClean="0">
                <a:solidFill>
                  <a:schemeClr val="bg1"/>
                </a:solidFill>
              </a:rPr>
              <a:t>Litman</a:t>
            </a:r>
            <a:r>
              <a:rPr lang="en-US" sz="1730" dirty="0" smtClean="0">
                <a:solidFill>
                  <a:schemeClr val="bg1"/>
                </a:solidFill>
              </a:rPr>
              <a:t> 2011&gt;</a:t>
            </a:r>
            <a:endParaRPr lang="en-US" sz="2595" dirty="0" smtClean="0">
              <a:solidFill>
                <a:schemeClr val="bg1"/>
              </a:solidFill>
            </a:endParaRPr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marL="457200" lvl="1" indent="0">
              <a:buNone/>
            </a:pPr>
            <a:endParaRPr lang="en-US" sz="2595" dirty="0" smtClean="0">
              <a:solidFill>
                <a:srgbClr val="4F6228"/>
              </a:solidFill>
            </a:endParaRPr>
          </a:p>
          <a:p>
            <a:r>
              <a:rPr lang="en-US" sz="3027" dirty="0" smtClean="0"/>
              <a:t>Helpfulness gold standard</a:t>
            </a:r>
          </a:p>
          <a:p>
            <a:pPr lvl="1"/>
            <a:r>
              <a:rPr lang="en-US" sz="2595" dirty="0" smtClean="0"/>
              <a:t>Camera/Movie review</a:t>
            </a:r>
          </a:p>
          <a:p>
            <a:pPr lvl="1"/>
            <a:endParaRPr lang="en-US" sz="2595" dirty="0" smtClean="0"/>
          </a:p>
          <a:p>
            <a:pPr lvl="2">
              <a:lnSpc>
                <a:spcPct val="60000"/>
              </a:lnSpc>
              <a:spcAft>
                <a:spcPts val="1800"/>
              </a:spcAft>
              <a:buNone/>
            </a:pPr>
            <a:r>
              <a:rPr lang="en-US" sz="1600" dirty="0" smtClean="0">
                <a:ea typeface="ＭＳ Ｐゴシック" pitchFamily="-65" charset="-128"/>
              </a:rPr>
              <a:t>                                                                         </a:t>
            </a:r>
            <a:r>
              <a:rPr lang="en-US" sz="1730" dirty="0" smtClean="0">
                <a:solidFill>
                  <a:srgbClr val="4F6228"/>
                </a:solidFill>
                <a:ea typeface="ＭＳ Ｐゴシック" pitchFamily="-65" charset="-128"/>
              </a:rPr>
              <a:t>&lt;Kim et al. 2006&gt;</a:t>
            </a: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endParaRPr lang="en-US" sz="2595" dirty="0" smtClean="0">
              <a:solidFill>
                <a:srgbClr val="4F6228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30754"/>
              </p:ext>
            </p:extLst>
          </p:nvPr>
        </p:nvGraphicFramePr>
        <p:xfrm>
          <a:off x="4705685" y="2955318"/>
          <a:ext cx="34325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96"/>
                <a:gridCol w="811105"/>
                <a:gridCol w="852759"/>
              </a:tblGrid>
              <a:tr h="285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smtClean="0"/>
                        <a:t>Vocabulary size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14541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9492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reviews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280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hRating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ave.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.80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.71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5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50751"/>
              </p:ext>
            </p:extLst>
          </p:nvPr>
        </p:nvGraphicFramePr>
        <p:xfrm>
          <a:off x="782638" y="5623426"/>
          <a:ext cx="33575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3" imgW="2476500" imgH="431800" progId="Equation.3">
                  <p:embed/>
                </p:oleObj>
              </mc:Choice>
              <mc:Fallback>
                <p:oleObj name="Equation" r:id="rId3" imgW="247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5623426"/>
                        <a:ext cx="335756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73" y="1611233"/>
            <a:ext cx="8517559" cy="44911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/>
              <a:t>An extractive multi-document summarization framework – MEAD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Radev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2003&gt;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Content </a:t>
            </a:r>
            <a:r>
              <a:rPr lang="en-US" sz="2800" dirty="0"/>
              <a:t>scoring </a:t>
            </a:r>
            <a:r>
              <a:rPr lang="en-US" sz="2800" dirty="0" smtClean="0"/>
              <a:t>(unsupervised)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At the sentence level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Features (provided by MEAD):</a:t>
            </a:r>
          </a:p>
          <a:p>
            <a:pPr lvl="2"/>
            <a:r>
              <a:rPr lang="en-US" sz="2000" dirty="0" smtClean="0"/>
              <a:t>MEAD-default:  position, centroid, length (filtering)</a:t>
            </a:r>
          </a:p>
          <a:p>
            <a:pPr lvl="2"/>
            <a:r>
              <a:rPr lang="en-US" sz="2000" dirty="0" err="1"/>
              <a:t>L</a:t>
            </a:r>
            <a:r>
              <a:rPr lang="en-US" sz="2000" dirty="0" err="1" smtClean="0"/>
              <a:t>exRank</a:t>
            </a:r>
            <a:r>
              <a:rPr lang="en-US" sz="2000" dirty="0" smtClean="0"/>
              <a:t>: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Radev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2004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&gt;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/>
              <a:t>Sentence </a:t>
            </a:r>
            <a:r>
              <a:rPr lang="en-US" dirty="0" err="1" smtClean="0"/>
              <a:t>reranking</a:t>
            </a:r>
            <a:endParaRPr lang="en-US" dirty="0"/>
          </a:p>
          <a:p>
            <a:pPr lvl="1"/>
            <a:r>
              <a:rPr lang="en-US" sz="2400" dirty="0"/>
              <a:t>Word-based MMR (maximal marginal relevance) </a:t>
            </a:r>
            <a:r>
              <a:rPr lang="en-US" sz="2400" dirty="0" err="1" smtClean="0"/>
              <a:t>reranker</a:t>
            </a:r>
            <a:endParaRPr lang="en-US" sz="2400" dirty="0" smtClean="0"/>
          </a:p>
          <a:p>
            <a:pPr lvl="1"/>
            <a:r>
              <a:rPr lang="en-US" sz="2400" dirty="0" smtClean="0"/>
              <a:t>lambda </a:t>
            </a:r>
            <a:r>
              <a:rPr lang="en-US" sz="2400" dirty="0" smtClean="0"/>
              <a:t>= 0.5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1200150" lvl="3" indent="-342900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26932" y="3847444"/>
            <a:ext cx="5080000" cy="86894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MEAD + </a:t>
            </a:r>
            <a:r>
              <a:rPr lang="en-US" dirty="0" err="1" smtClean="0"/>
              <a:t>LexRank</a:t>
            </a:r>
            <a:r>
              <a:rPr lang="en-US" dirty="0" smtClean="0"/>
              <a:t>  (baseline)</a:t>
            </a:r>
          </a:p>
          <a:p>
            <a:pPr algn="ctr"/>
            <a:r>
              <a:rPr lang="en-US" dirty="0" smtClean="0"/>
              <a:t>vs. Helpfulness features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6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design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590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680"/>
            <a:ext cx="7992533" cy="504967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summarizers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Baseline (MEAD + </a:t>
            </a:r>
            <a:r>
              <a:rPr lang="en-US" dirty="0" err="1" smtClean="0"/>
              <a:t>LexRank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b="1" dirty="0" smtClean="0"/>
          </a:p>
          <a:p>
            <a:pPr marL="457200" lvl="1" indent="0">
              <a:lnSpc>
                <a:spcPct val="140000"/>
              </a:lnSpc>
              <a:buNone/>
            </a:pPr>
            <a:endParaRPr lang="en-US" b="1" dirty="0" smtClean="0"/>
          </a:p>
          <a:p>
            <a:pPr lvl="1">
              <a:lnSpc>
                <a:spcPct val="14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HelpfulFilter</a:t>
            </a:r>
            <a:r>
              <a:rPr lang="en-US" dirty="0" smtClean="0"/>
              <a:t>	</a:t>
            </a:r>
          </a:p>
          <a:p>
            <a:pPr lvl="1">
              <a:lnSpc>
                <a:spcPct val="140000"/>
              </a:lnSpc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140000"/>
              </a:lnSpc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HelpfulSum</a:t>
            </a:r>
            <a:endParaRPr lang="en-US" dirty="0" smtClean="0">
              <a:solidFill>
                <a:srgbClr val="660066"/>
              </a:solidFill>
            </a:endParaRPr>
          </a:p>
          <a:p>
            <a:pPr lvl="2"/>
            <a:endParaRPr lang="en-US" dirty="0" smtClean="0">
              <a:solidFill>
                <a:srgbClr val="660066"/>
              </a:solidFill>
            </a:endParaRPr>
          </a:p>
          <a:p>
            <a:pPr lvl="2"/>
            <a:endParaRPr lang="en-US" dirty="0" smtClean="0">
              <a:solidFill>
                <a:srgbClr val="660066"/>
              </a:solidFill>
            </a:endParaRPr>
          </a:p>
          <a:p>
            <a:pPr lvl="2"/>
            <a:endParaRPr lang="en-US" dirty="0" smtClean="0">
              <a:solidFill>
                <a:srgbClr val="660066"/>
              </a:solidFill>
            </a:endParaRPr>
          </a:p>
          <a:p>
            <a:pPr marL="342900" lvl="2" indent="-342900"/>
            <a:r>
              <a:rPr lang="en-US" sz="3200" dirty="0" smtClean="0"/>
              <a:t>Compression constraint = 200 words</a:t>
            </a:r>
          </a:p>
          <a:p>
            <a:pPr marL="342900" lvl="2" indent="-342900"/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86" y="2331127"/>
            <a:ext cx="6002421" cy="70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86" y="4972332"/>
            <a:ext cx="7566526" cy="64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86" y="3574170"/>
            <a:ext cx="6593306" cy="72081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User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1" y="1109580"/>
            <a:ext cx="8365959" cy="549442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6 summarization test sets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domains 	</a:t>
            </a:r>
            <a:r>
              <a:rPr lang="en-US" i="1" dirty="0" smtClean="0">
                <a:solidFill>
                  <a:srgbClr val="0000FF"/>
                </a:solidFill>
              </a:rPr>
              <a:t>between-subject factor</a:t>
            </a:r>
          </a:p>
          <a:p>
            <a:pPr lvl="1"/>
            <a:r>
              <a:rPr lang="en-US" dirty="0" smtClean="0"/>
              <a:t>3 review items per domain</a:t>
            </a:r>
            <a:r>
              <a:rPr lang="en-US" dirty="0"/>
              <a:t> </a:t>
            </a:r>
            <a:r>
              <a:rPr lang="en-US" dirty="0" smtClean="0"/>
              <a:t>(e.g. a camera/movie)</a:t>
            </a:r>
          </a:p>
          <a:p>
            <a:pPr lvl="1"/>
            <a:r>
              <a:rPr lang="en-US" dirty="0" smtClean="0"/>
              <a:t>18 reviews per item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3400" dirty="0"/>
              <a:t>36 </a:t>
            </a:r>
            <a:r>
              <a:rPr lang="en-US" sz="3400" dirty="0" smtClean="0"/>
              <a:t>subjects</a:t>
            </a:r>
          </a:p>
          <a:p>
            <a:pPr lvl="1"/>
            <a:r>
              <a:rPr lang="en-US" sz="3000" dirty="0" smtClean="0"/>
              <a:t>18 for camera reviews, 18 for movie reviews </a:t>
            </a:r>
            <a:endParaRPr lang="en-US" sz="3000" dirty="0"/>
          </a:p>
          <a:p>
            <a:pPr lvl="1"/>
            <a:endParaRPr lang="en-US" dirty="0" smtClean="0"/>
          </a:p>
          <a:p>
            <a:r>
              <a:rPr lang="en-US" sz="3400" dirty="0"/>
              <a:t>Experimental procedures</a:t>
            </a:r>
          </a:p>
          <a:p>
            <a:pPr lvl="1"/>
            <a:r>
              <a:rPr lang="en-US" dirty="0"/>
              <a:t>Introduction with a real-world scenario </a:t>
            </a:r>
            <a:endParaRPr lang="en-US" dirty="0" smtClean="0"/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Manual summarization  (10 sentences)</a:t>
            </a:r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Pairwise comparison (5 point rating)</a:t>
            </a:r>
          </a:p>
          <a:p>
            <a:pPr marL="744538" lvl="1" indent="-290513">
              <a:spcAft>
                <a:spcPts val="600"/>
              </a:spcAft>
              <a:buFont typeface="+mj-lt"/>
              <a:buAutoNum type="arabicPeriod"/>
            </a:pPr>
            <a:r>
              <a:rPr lang="en-US" sz="2900" dirty="0" smtClean="0"/>
              <a:t>Content evaluation  (5 point rating)</a:t>
            </a:r>
            <a:endParaRPr lang="en-US" sz="2400" dirty="0" smtClean="0"/>
          </a:p>
          <a:p>
            <a:pPr lvl="1"/>
            <a:endParaRPr lang="en-US" sz="3100" dirty="0" smtClean="0"/>
          </a:p>
          <a:p>
            <a:pPr marL="342900" lvl="1" indent="-342900">
              <a:buFont typeface="Arial"/>
              <a:buChar char="•"/>
            </a:pPr>
            <a:r>
              <a:rPr lang="en-US" sz="3100" dirty="0" smtClean="0"/>
              <a:t>Time:60~90 minutes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5735708" y="1648972"/>
            <a:ext cx="217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>
                <a:solidFill>
                  <a:srgbClr val="0000FF"/>
                </a:solidFill>
              </a:rPr>
              <a:t>within-subject factor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67552"/>
              </p:ext>
            </p:extLst>
          </p:nvPr>
        </p:nvGraphicFramePr>
        <p:xfrm>
          <a:off x="4828674" y="2148251"/>
          <a:ext cx="3678089" cy="99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10"/>
                <a:gridCol w="869122"/>
                <a:gridCol w="913757"/>
              </a:tblGrid>
              <a:tr h="33503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Measurement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Camera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Movie</a:t>
                      </a:r>
                      <a:endParaRPr lang="en-US" sz="1500" dirty="0"/>
                    </a:p>
                  </a:txBody>
                  <a:tcPr/>
                </a:tc>
              </a:tr>
              <a:tr h="335039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sentence/review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</a:tr>
              <a:tr h="285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words/sentence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8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95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Introduction scenario -- Camera reviews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1735" b="-21735"/>
          <a:stretch>
            <a:fillRect/>
          </a:stretch>
        </p:blipFill>
        <p:spPr>
          <a:xfrm>
            <a:off x="173789" y="1600199"/>
            <a:ext cx="8662737" cy="476478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-- Pairwise comparison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588" r="-16588"/>
          <a:stretch>
            <a:fillRect/>
          </a:stretch>
        </p:blipFill>
        <p:spPr>
          <a:xfrm>
            <a:off x="109621" y="1400259"/>
            <a:ext cx="9195688" cy="50572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440364"/>
            <a:ext cx="8392696" cy="509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 mixed linear model analysis</a:t>
            </a:r>
          </a:p>
          <a:p>
            <a:pPr lvl="1"/>
            <a:r>
              <a:rPr lang="en-US" sz="2000" i="1" dirty="0" smtClean="0"/>
              <a:t>Summarizer</a:t>
            </a:r>
            <a:r>
              <a:rPr lang="en-US" sz="2000" dirty="0" smtClean="0"/>
              <a:t>: between-subject factor</a:t>
            </a:r>
          </a:p>
          <a:p>
            <a:pPr lvl="1"/>
            <a:r>
              <a:rPr lang="en-US" sz="2000" i="1" dirty="0" smtClean="0"/>
              <a:t>Review item</a:t>
            </a:r>
            <a:r>
              <a:rPr lang="en-US" sz="2000" dirty="0" smtClean="0"/>
              <a:t>: repeated factor</a:t>
            </a:r>
          </a:p>
          <a:p>
            <a:pPr lvl="1"/>
            <a:r>
              <a:rPr lang="en-US" sz="2000" i="1" dirty="0" smtClean="0"/>
              <a:t>Subject</a:t>
            </a:r>
            <a:r>
              <a:rPr lang="en-US" sz="2000" dirty="0" smtClean="0"/>
              <a:t>: random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Preference rating of “</a:t>
            </a:r>
            <a:r>
              <a:rPr lang="en-US" sz="2600" dirty="0"/>
              <a:t>B over </a:t>
            </a:r>
            <a:r>
              <a:rPr lang="en-US" sz="2600" dirty="0" smtClean="0"/>
              <a:t>A” (B is better than A if score &gt;0)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600" dirty="0" err="1" smtClean="0">
                <a:solidFill>
                  <a:srgbClr val="0000FF"/>
                </a:solidFill>
              </a:rPr>
              <a:t>HelpfulSum</a:t>
            </a:r>
            <a:r>
              <a:rPr lang="en-US" sz="1600" dirty="0" smtClean="0">
                <a:solidFill>
                  <a:srgbClr val="0000FF"/>
                </a:solidFill>
              </a:rPr>
              <a:t> &gt; baseline </a:t>
            </a:r>
            <a:r>
              <a:rPr lang="en-US" sz="1600" dirty="0" smtClean="0"/>
              <a:t>for both review domains</a:t>
            </a:r>
          </a:p>
          <a:p>
            <a:pPr lvl="1"/>
            <a:r>
              <a:rPr lang="en-US" sz="1600" dirty="0" err="1">
                <a:solidFill>
                  <a:srgbClr val="0000FF"/>
                </a:solidFill>
              </a:rPr>
              <a:t>H</a:t>
            </a:r>
            <a:r>
              <a:rPr lang="en-US" sz="1600" dirty="0" err="1" smtClean="0">
                <a:solidFill>
                  <a:srgbClr val="0000FF"/>
                </a:solidFill>
              </a:rPr>
              <a:t>elpfulFilter</a:t>
            </a:r>
            <a:r>
              <a:rPr lang="en-US" sz="1600" dirty="0" smtClean="0">
                <a:solidFill>
                  <a:srgbClr val="0000FF"/>
                </a:solidFill>
              </a:rPr>
              <a:t> &gt; baseline </a:t>
            </a:r>
            <a:r>
              <a:rPr lang="en-US" sz="1600" dirty="0" smtClean="0"/>
              <a:t>on movie reviews</a:t>
            </a:r>
            <a:r>
              <a:rPr lang="en-US" sz="1600" dirty="0"/>
              <a:t>, vice versa </a:t>
            </a:r>
            <a:r>
              <a:rPr lang="en-US" sz="1600" dirty="0" smtClean="0"/>
              <a:t>on camera reviews</a:t>
            </a:r>
          </a:p>
          <a:p>
            <a:pPr lvl="1"/>
            <a:r>
              <a:rPr lang="en-US" sz="1600" dirty="0" err="1" smtClean="0">
                <a:solidFill>
                  <a:srgbClr val="0000FF"/>
                </a:solidFill>
              </a:rPr>
              <a:t>HelpfulSum</a:t>
            </a:r>
            <a:r>
              <a:rPr lang="en-US" sz="1600" dirty="0" smtClean="0">
                <a:solidFill>
                  <a:srgbClr val="0000FF"/>
                </a:solidFill>
              </a:rPr>
              <a:t> &gt; </a:t>
            </a:r>
            <a:r>
              <a:rPr lang="en-US" sz="1600" dirty="0" err="1" smtClean="0">
                <a:solidFill>
                  <a:srgbClr val="0000FF"/>
                </a:solidFill>
              </a:rPr>
              <a:t>HelpfulFilter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on Camera reviews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Human evaluation – </a:t>
            </a:r>
            <a:r>
              <a:rPr lang="en-US" sz="3200" dirty="0" err="1" smtClean="0"/>
              <a:t>Pairwise</a:t>
            </a:r>
            <a:r>
              <a:rPr lang="en-US" sz="3200" dirty="0" smtClean="0"/>
              <a:t>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32751"/>
              </p:ext>
            </p:extLst>
          </p:nvPr>
        </p:nvGraphicFramePr>
        <p:xfrm>
          <a:off x="1566780" y="3506936"/>
          <a:ext cx="6200273" cy="17957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524397"/>
                <a:gridCol w="1313868"/>
                <a:gridCol w="1181004"/>
                <a:gridCol w="1181004"/>
              </a:tblGrid>
              <a:tr h="225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Pair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Domain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Est. Mean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Sig.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HelpfulFilter</a:t>
                      </a:r>
                      <a:r>
                        <a:rPr lang="en-US" sz="1600" u="none" strike="noStrike" dirty="0" smtClean="0"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Camera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-.602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.001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.621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solidFill>
                            <a:srgbClr val="604A7B"/>
                          </a:solidFill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over baseline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.424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.011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Movie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.601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HelpfulSum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over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HelpfulFilter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Camera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1.18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604A7B"/>
                          </a:solidFill>
                          <a:effectLst/>
                        </a:rPr>
                        <a:t>.000</a:t>
                      </a:r>
                      <a:endParaRPr lang="en-US" sz="16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354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Movie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.160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.310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5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Compression rate </a:t>
            </a:r>
            <a:br>
              <a:rPr lang="en-US" sz="3600" dirty="0" smtClean="0"/>
            </a:br>
            <a:r>
              <a:rPr lang="en-US" sz="2800" dirty="0" smtClean="0"/>
              <a:t>of the three systems across domains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898233"/>
            <a:ext cx="8446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err="1"/>
              <a:t>HelpfulFilter</a:t>
            </a:r>
            <a:r>
              <a:rPr lang="en-US" sz="2400" dirty="0"/>
              <a:t> generates shorter summaries on Camera </a:t>
            </a:r>
            <a:r>
              <a:rPr lang="en-US" sz="2400" dirty="0" smtClean="0"/>
              <a:t>reviews</a:t>
            </a:r>
          </a:p>
          <a:p>
            <a:pPr marL="800100" lvl="2" indent="-342900">
              <a:buFont typeface="Wingdings" charset="2"/>
              <a:buChar char="Ø"/>
            </a:pPr>
            <a:r>
              <a:rPr lang="en-US" sz="2400" dirty="0" smtClean="0"/>
              <a:t>	Smaller compression rate (3.25%)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Higher compression rate </a:t>
            </a:r>
            <a:r>
              <a:rPr lang="en-US" sz="2400" dirty="0" smtClean="0"/>
              <a:t>tends </a:t>
            </a:r>
            <a:r>
              <a:rPr lang="en-US" sz="2400" dirty="0"/>
              <a:t>to give better </a:t>
            </a:r>
            <a:r>
              <a:rPr lang="en-US" sz="2400" dirty="0" smtClean="0"/>
              <a:t>summaries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</a:rPr>
              <a:t>Napoles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 et al., 2011&gt;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12652"/>
              </p:ext>
            </p:extLst>
          </p:nvPr>
        </p:nvGraphicFramePr>
        <p:xfrm>
          <a:off x="2554598" y="2813680"/>
          <a:ext cx="4036033" cy="201232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784169"/>
                <a:gridCol w="1125932"/>
                <a:gridCol w="1125932"/>
              </a:tblGrid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S</a:t>
                      </a:r>
                      <a:r>
                        <a:rPr lang="en-US" sz="1500" u="none" strike="noStrike" dirty="0" smtClean="0"/>
                        <a:t>ummarizer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Camera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Movie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MEAD+LexRank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6.07%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2.64%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HelpfulFilter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</a:rPr>
                        <a:t>3.25%</a:t>
                      </a:r>
                      <a:endParaRPr lang="en-US" sz="15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2.39%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/>
                        <a:t>HelpfulSum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5.94%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2.69%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02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Human (average)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6.11%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2.94%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138"/>
            <a:ext cx="9144000" cy="11430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Review metadata </a:t>
            </a:r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includes user-provided quality assessments (e.g., helpfulness votes)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7693" b="-7693"/>
          <a:stretch>
            <a:fillRect/>
          </a:stretch>
        </p:blipFill>
        <p:spPr>
          <a:xfrm>
            <a:off x="1371600" y="1993901"/>
            <a:ext cx="6019800" cy="331065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3A78-65A6-1A44-BC2C-CD73761B679C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62716" y="2106613"/>
            <a:ext cx="7086600" cy="3892192"/>
            <a:chOff x="962716" y="2286000"/>
            <a:chExt cx="7086600" cy="3892192"/>
          </a:xfrm>
        </p:grpSpPr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62716" y="5686067"/>
              <a:ext cx="70866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9688" indent="315913" algn="ctr">
                <a:buFont typeface="Arial" pitchFamily="-84" charset="0"/>
                <a:buChar char="•"/>
              </a:pPr>
              <a:endParaRPr lang="en-US" sz="2600" dirty="0">
                <a:solidFill>
                  <a:srgbClr val="660066"/>
                </a:solidFill>
                <a:ea typeface="Heiti SC Light" pitchFamily="-84" charset="-122"/>
                <a:cs typeface="Heiti SC Light" pitchFamily="-84" charset="-122"/>
                <a:sym typeface="Calibri Bold Italic" pitchFamily="-8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155700" y="2286000"/>
              <a:ext cx="4546600" cy="457200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Heiti SC Light" pitchFamily="-84" charset="-122"/>
                <a:cs typeface="Heiti SC Light" pitchFamily="-84" charset="-122"/>
                <a:sym typeface="Calibri" pitchFamily="-84" charset="0"/>
              </a:endParaRPr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47148"/>
              </p:ext>
            </p:extLst>
          </p:nvPr>
        </p:nvGraphicFramePr>
        <p:xfrm>
          <a:off x="5935663" y="2106613"/>
          <a:ext cx="2616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106613"/>
                        <a:ext cx="2616200" cy="642937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090702" y="5062724"/>
            <a:ext cx="590409" cy="887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– Content evaluation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71" r="-18071"/>
          <a:stretch>
            <a:fillRect/>
          </a:stretch>
        </p:blipFill>
        <p:spPr>
          <a:xfrm>
            <a:off x="457200" y="1356145"/>
            <a:ext cx="9673488" cy="5320046"/>
          </a:xfrm>
        </p:spPr>
      </p:pic>
      <p:sp>
        <p:nvSpPr>
          <p:cNvPr id="3" name="Oval Callout 2"/>
          <p:cNvSpPr/>
          <p:nvPr/>
        </p:nvSpPr>
        <p:spPr>
          <a:xfrm>
            <a:off x="457200" y="4218701"/>
            <a:ext cx="1804737" cy="612648"/>
          </a:xfrm>
          <a:prstGeom prst="wedgeEllipseCallout">
            <a:avLst>
              <a:gd name="adj1" fmla="val 58114"/>
              <a:gd name="adj2" fmla="val 275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altLang="zh-CN" dirty="0" smtClean="0"/>
              <a:t>ecall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57200" y="5005913"/>
            <a:ext cx="1804737" cy="612648"/>
          </a:xfrm>
          <a:prstGeom prst="wedgeEllipseCallout">
            <a:avLst>
              <a:gd name="adj1" fmla="val 58114"/>
              <a:gd name="adj2" fmla="val 275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altLang="zh-CN" dirty="0" smtClean="0"/>
              <a:t>recision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57200" y="5653318"/>
            <a:ext cx="1804737" cy="612648"/>
          </a:xfrm>
          <a:prstGeom prst="wedgeEllipseCallout">
            <a:avLst>
              <a:gd name="adj1" fmla="val 59596"/>
              <a:gd name="adj2" fmla="val 319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Human </a:t>
            </a:r>
            <a:r>
              <a:rPr lang="en-US" sz="3600" dirty="0" smtClean="0"/>
              <a:t>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417637"/>
            <a:ext cx="8410353" cy="5303837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</a:t>
            </a:r>
          </a:p>
          <a:p>
            <a:pPr lvl="1"/>
            <a:r>
              <a:rPr lang="en-US" sz="2200" dirty="0" smtClean="0"/>
              <a:t>1-5 </a:t>
            </a:r>
            <a:r>
              <a:rPr lang="en-US" altLang="zh-CN" sz="2200" dirty="0" smtClean="0"/>
              <a:t>points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600" dirty="0" smtClean="0"/>
              <a:t>Paired T-test for each summarizer pair on each content aspect</a:t>
            </a:r>
          </a:p>
          <a:p>
            <a:pPr lvl="1"/>
            <a:r>
              <a:rPr lang="en-US" sz="2200" dirty="0" smtClean="0"/>
              <a:t>Movie reviews: no significant difference</a:t>
            </a:r>
          </a:p>
          <a:p>
            <a:pPr lvl="1"/>
            <a:r>
              <a:rPr lang="en-US" sz="2200" dirty="0" smtClean="0"/>
              <a:t>Camera review: </a:t>
            </a:r>
          </a:p>
          <a:p>
            <a:pPr lvl="2"/>
            <a:r>
              <a:rPr lang="en-US" sz="1800" dirty="0" err="1" smtClean="0">
                <a:solidFill>
                  <a:srgbClr val="0000FF"/>
                </a:solidFill>
              </a:rPr>
              <a:t>HelpfulSum</a:t>
            </a:r>
            <a:r>
              <a:rPr lang="en-US" sz="1800" dirty="0" smtClean="0">
                <a:solidFill>
                  <a:srgbClr val="0000FF"/>
                </a:solidFill>
              </a:rPr>
              <a:t> &gt; </a:t>
            </a:r>
            <a:r>
              <a:rPr lang="en-US" sz="1800" dirty="0" err="1">
                <a:solidFill>
                  <a:srgbClr val="0000FF"/>
                </a:solidFill>
              </a:rPr>
              <a:t>H</a:t>
            </a:r>
            <a:r>
              <a:rPr lang="en-US" sz="1800" dirty="0" err="1" smtClean="0">
                <a:solidFill>
                  <a:srgbClr val="0000FF"/>
                </a:solidFill>
              </a:rPr>
              <a:t>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precision (p=.034) and accuracy (p=.008)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</a:rPr>
              <a:t>Baseline &gt; </a:t>
            </a:r>
            <a:r>
              <a:rPr lang="en-US" sz="1800" dirty="0" err="1" smtClean="0">
                <a:solidFill>
                  <a:srgbClr val="0000FF"/>
                </a:solidFill>
              </a:rPr>
              <a:t>HelpfulFilter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precision (p=.005) and accuracy (p=.005)</a:t>
            </a:r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54025"/>
              </p:ext>
            </p:extLst>
          </p:nvPr>
        </p:nvGraphicFramePr>
        <p:xfrm>
          <a:off x="925094" y="2594345"/>
          <a:ext cx="7510378" cy="2100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2804"/>
                <a:gridCol w="873486"/>
                <a:gridCol w="952444"/>
                <a:gridCol w="1072911"/>
                <a:gridCol w="1072911"/>
                <a:gridCol w="1072911"/>
                <a:gridCol w="1072911"/>
              </a:tblGrid>
              <a:tr h="423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Acc.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Acc.</a:t>
                      </a:r>
                      <a:endParaRPr lang="en-US" sz="1600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2.67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43263" y="4477977"/>
            <a:ext cx="6456948" cy="15373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Pairwise comparison </a:t>
            </a:r>
            <a:r>
              <a:rPr lang="en-US" sz="2400" dirty="0"/>
              <a:t>is more suitable than content evaluation for human evaluation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Automated evaluation – ROUGE scores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18 human summaries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leave-1-out: 17 set of references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Summary length = </a:t>
            </a:r>
            <a:r>
              <a:rPr lang="en-US" sz="2400" dirty="0" smtClean="0"/>
              <a:t>100 words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Helpfulness-guided summarizers &gt; baseline on Camera reviews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 smtClean="0"/>
              <a:t>HelpfulSum</a:t>
            </a:r>
            <a:r>
              <a:rPr lang="en-US" sz="2000" dirty="0" smtClean="0"/>
              <a:t> works best on Movie reviews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C</a:t>
            </a:r>
            <a:r>
              <a:rPr lang="en-US" sz="1600" dirty="0" smtClean="0">
                <a:solidFill>
                  <a:srgbClr val="0000FF"/>
                </a:solidFill>
              </a:rPr>
              <a:t>onsistent </a:t>
            </a:r>
            <a:r>
              <a:rPr lang="en-US" sz="1600" dirty="0">
                <a:solidFill>
                  <a:srgbClr val="0000FF"/>
                </a:solidFill>
              </a:rPr>
              <a:t>with the pairwise comparison </a:t>
            </a:r>
            <a:r>
              <a:rPr lang="en-US" sz="1600" dirty="0" smtClean="0">
                <a:solidFill>
                  <a:srgbClr val="0000FF"/>
                </a:solidFill>
              </a:rPr>
              <a:t>result</a:t>
            </a:r>
            <a:endParaRPr 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8579"/>
              </p:ext>
            </p:extLst>
          </p:nvPr>
        </p:nvGraphicFramePr>
        <p:xfrm>
          <a:off x="713873" y="3360826"/>
          <a:ext cx="3916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7158"/>
                <a:gridCol w="708526"/>
                <a:gridCol w="868947"/>
                <a:gridCol w="882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R-SU4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.121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.111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85619"/>
              </p:ext>
            </p:extLst>
          </p:nvPr>
        </p:nvGraphicFramePr>
        <p:xfrm>
          <a:off x="4769852" y="3360826"/>
          <a:ext cx="3916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7158"/>
                <a:gridCol w="708526"/>
                <a:gridCol w="868947"/>
                <a:gridCol w="882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R-SU4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.325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.095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.090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6876" y="284996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reviews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749" y="2849966"/>
            <a:ext cx="155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reviews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Highlights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9" y="1600200"/>
            <a:ext cx="8432800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Analysis on human review summaries reveals the limitations of traditional summarization heuristics</a:t>
            </a:r>
          </a:p>
          <a:p>
            <a:endParaRPr lang="en-US" sz="2400" dirty="0" smtClean="0"/>
          </a:p>
          <a:p>
            <a:r>
              <a:rPr lang="en-US" sz="2400" dirty="0" smtClean="0"/>
              <a:t>Proposed a novel unsupervised extractive approach for summarizing online reviews by exploiting review helpfulness ratings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Requires no annotation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eneralizable to multiple review domains</a:t>
            </a:r>
          </a:p>
          <a:p>
            <a:endParaRPr lang="en-US" sz="2400" dirty="0"/>
          </a:p>
          <a:p>
            <a:r>
              <a:rPr lang="en-US" sz="2400" dirty="0" smtClean="0"/>
              <a:t>Both human and automated evaluation results show that helpfulness-guided summarizers outperform a strong MEAD baseline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8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Ongoing &amp; 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62610" cy="51212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For educational peer reviews, generate review summaries for each student separately, using student-provided helpfulness ratings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predicted review helpfulness ratings when review helpfulness meta data is not available</a:t>
            </a:r>
          </a:p>
          <a:p>
            <a:endParaRPr lang="en-US" dirty="0" smtClean="0"/>
          </a:p>
          <a:p>
            <a:r>
              <a:rPr lang="en-US" altLang="zh-CN" dirty="0" smtClean="0"/>
              <a:t>Take into account review content sources in content selection for review summarization</a:t>
            </a:r>
            <a:endParaRPr lang="en-US" altLang="zh-CN" dirty="0"/>
          </a:p>
          <a:p>
            <a:endParaRPr lang="en-US" dirty="0" smtClean="0"/>
          </a:p>
          <a:p>
            <a:r>
              <a:rPr lang="en-US" dirty="0" smtClean="0"/>
              <a:t>Deployment in </a:t>
            </a:r>
            <a:r>
              <a:rPr lang="en-US" dirty="0" err="1" smtClean="0"/>
              <a:t>SWoRD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Introduction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Challenges to NLP</a:t>
            </a:r>
            <a:endParaRPr lang="en-US" sz="2600" dirty="0">
              <a:solidFill>
                <a:srgbClr val="BFBFB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BFBFBF"/>
                </a:solidFill>
                <a:ea typeface="Heiti SC Light" pitchFamily="-84" charset="-122"/>
                <a:cs typeface="Heiti SC Light" pitchFamily="-84" charset="-122"/>
              </a:rPr>
              <a:t>Review content analysis for helpfulness prediction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customer reviews </a:t>
            </a: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200" i="1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peer reviews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200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200" dirty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general helpfulness model based on review text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Helpfulness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-guided review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a typeface="Heiti SC Light" pitchFamily="-84" charset="-122"/>
                <a:cs typeface="Heiti SC Light" pitchFamily="-84" charset="-122"/>
              </a:rPr>
              <a:t>summarization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162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Human summary analysis</a:t>
            </a:r>
          </a:p>
          <a:p>
            <a:pPr marL="801688" lvl="1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2162" dirty="0" smtClean="0">
                <a:solidFill>
                  <a:srgbClr val="BFBFBF"/>
                </a:solidFill>
                <a:latin typeface="Calibri Italic" pitchFamily="-84" charset="0"/>
                <a:ea typeface="ＭＳ Ｐゴシック" pitchFamily="-84" charset="-128"/>
                <a:cs typeface="ＭＳ Ｐゴシック" pitchFamily="-84" charset="-128"/>
              </a:rPr>
              <a:t>A user study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600" dirty="0" smtClean="0">
                <a:ea typeface="Heiti SC Light" pitchFamily="-84" charset="-122"/>
                <a:cs typeface="Heiti SC Light" pitchFamily="-84" charset="-122"/>
              </a:rPr>
              <a:t>Conclusions</a:t>
            </a:r>
          </a:p>
          <a:p>
            <a:pPr marL="342900" lvl="1" indent="-342900">
              <a:lnSpc>
                <a:spcPct val="140000"/>
              </a:lnSpc>
              <a:buFont typeface="Arial"/>
              <a:buChar char="•"/>
            </a:pPr>
            <a:endParaRPr lang="en-US" sz="2600" dirty="0">
              <a:ea typeface="Heiti SC Light" pitchFamily="-84" charset="-122"/>
              <a:cs typeface="Heiti SC Light" pitchFamily="-84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>
          <a:xfrm>
            <a:off x="0" y="1330325"/>
            <a:ext cx="9144000" cy="5026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ea typeface="ＭＳ Ｐゴシック" pitchFamily="-84" charset="-128"/>
                <a:cs typeface="ＭＳ Ｐゴシック" pitchFamily="-84" charset="-128"/>
              </a:rPr>
              <a:t>Contributions to peer review, </a:t>
            </a:r>
            <a:r>
              <a:rPr lang="en-US" sz="2300" dirty="0">
                <a:ea typeface="ＭＳ Ｐゴシック" pitchFamily="-84" charset="-128"/>
                <a:cs typeface="ＭＳ Ｐゴシック" pitchFamily="-84" charset="-128"/>
              </a:rPr>
              <a:t>review mining </a:t>
            </a:r>
            <a:r>
              <a:rPr lang="en-US" sz="2300" dirty="0" smtClean="0">
                <a:ea typeface="ＭＳ Ｐゴシック" pitchFamily="-84" charset="-128"/>
                <a:cs typeface="ＭＳ Ｐゴシック" pitchFamily="-84" charset="-128"/>
              </a:rPr>
              <a:t>&amp; summarization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 specialized review helpfulness model tailored to peer reviews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 general review helpfulness model based </a:t>
            </a:r>
            <a:r>
              <a:rPr lang="en-US" sz="1900" dirty="0"/>
              <a:t>on review content patterns</a:t>
            </a:r>
            <a:r>
              <a:rPr lang="en-US" sz="1900" dirty="0" smtClean="0"/>
              <a:t> with respect to </a:t>
            </a:r>
            <a:r>
              <a:rPr lang="en-US" sz="1900" dirty="0"/>
              <a:t>different content sources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Applying supervised topic modeling for differentiating review helpfulness at the sentence level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 user-centric review summarization framework which leverages user-provided review helpfulness assessment to select salient </a:t>
            </a:r>
            <a:r>
              <a:rPr lang="en-US" sz="1900" dirty="0" smtClean="0"/>
              <a:t>information</a:t>
            </a:r>
          </a:p>
          <a:p>
            <a:pPr lvl="1">
              <a:lnSpc>
                <a:spcPct val="90000"/>
              </a:lnSpc>
            </a:pPr>
            <a:endParaRPr lang="en-US" sz="23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ea typeface="ＭＳ Ｐゴシック" pitchFamily="-84" charset="-128"/>
                <a:cs typeface="ＭＳ Ｐゴシック" pitchFamily="-84" charset="-128"/>
              </a:rPr>
              <a:t>Applicable to a wide range of review domains</a:t>
            </a:r>
          </a:p>
          <a:p>
            <a:pPr>
              <a:lnSpc>
                <a:spcPct val="90000"/>
              </a:lnSpc>
            </a:pPr>
            <a:endParaRPr lang="en-US" sz="2300" dirty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pitchFamily="-84" charset="-128"/>
                <a:cs typeface="ＭＳ Ｐゴシック" pitchFamily="-84" charset="-128"/>
              </a:rPr>
              <a:t>The proposed </a:t>
            </a:r>
            <a:r>
              <a:rPr lang="en-US" sz="2300" dirty="0" smtClean="0">
                <a:ea typeface="ＭＳ Ｐゴシック" pitchFamily="-84" charset="-128"/>
                <a:cs typeface="ＭＳ Ｐゴシック" pitchFamily="-84" charset="-128"/>
              </a:rPr>
              <a:t>ideas </a:t>
            </a:r>
            <a:r>
              <a:rPr lang="en-US" sz="2300" dirty="0">
                <a:ea typeface="ＭＳ Ｐゴシック" pitchFamily="-84" charset="-128"/>
                <a:cs typeface="ＭＳ Ｐゴシック" pitchFamily="-84" charset="-128"/>
              </a:rPr>
              <a:t>can be </a:t>
            </a:r>
            <a:r>
              <a:rPr lang="en-US" sz="2300" dirty="0" smtClean="0">
                <a:ea typeface="ＭＳ Ｐゴシック" pitchFamily="-84" charset="-128"/>
                <a:cs typeface="ＭＳ Ｐゴシック" pitchFamily="-84" charset="-128"/>
              </a:rPr>
              <a:t>generalized </a:t>
            </a:r>
            <a:r>
              <a:rPr lang="en-US" sz="2300" dirty="0">
                <a:ea typeface="ＭＳ Ｐゴシック" pitchFamily="-84" charset="-128"/>
                <a:cs typeface="ＭＳ Ｐゴシック" pitchFamily="-84" charset="-128"/>
              </a:rPr>
              <a:t>to other related tasks</a:t>
            </a:r>
            <a:endParaRPr lang="en-US" sz="23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Text mining of other types of user-generated content</a:t>
            </a:r>
          </a:p>
          <a:p>
            <a:pPr lvl="1"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</a:pPr>
            <a:endParaRPr lang="en-US" sz="23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18F4B5-62D1-154D-8186-87975CC4DB62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0" y="1523431"/>
            <a:ext cx="7268887" cy="483291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33" r="574"/>
          <a:stretch/>
        </p:blipFill>
        <p:spPr>
          <a:xfrm>
            <a:off x="4451527" y="2902301"/>
            <a:ext cx="4229082" cy="2862257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020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User preferences </a:t>
            </a:r>
            <a:r>
              <a:rPr lang="en-US" sz="3200" dirty="0" smtClean="0"/>
              <a:t>of </a:t>
            </a:r>
            <a:r>
              <a:rPr lang="en-US" sz="3200" dirty="0"/>
              <a:t>user-generated content</a:t>
            </a:r>
            <a:endParaRPr lang="en-US" sz="320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4204422" y="5493320"/>
            <a:ext cx="772786" cy="2465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27887" y="5301465"/>
            <a:ext cx="953369" cy="38219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" r="-154"/>
          <a:stretch/>
        </p:blipFill>
        <p:spPr>
          <a:xfrm>
            <a:off x="764442" y="1813243"/>
            <a:ext cx="3267366" cy="45431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8485" y="1147722"/>
            <a:ext cx="5745632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Social </a:t>
            </a:r>
            <a:r>
              <a:rPr lang="en-US" sz="2800" dirty="0">
                <a:solidFill>
                  <a:schemeClr val="bg1"/>
                </a:solidFill>
              </a:rPr>
              <a:t>Question Answering service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58" y="1813243"/>
            <a:ext cx="3295953" cy="3902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160286" y="3439788"/>
            <a:ext cx="772786" cy="2465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22558" y="4405901"/>
            <a:ext cx="772786" cy="2465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3072" y="3328827"/>
            <a:ext cx="299896" cy="57946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95344" y="4362750"/>
            <a:ext cx="299896" cy="57946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1020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User preferences </a:t>
            </a:r>
            <a:r>
              <a:rPr lang="en-US" sz="3200" dirty="0" smtClean="0"/>
              <a:t>of user</a:t>
            </a:r>
            <a:r>
              <a:rPr lang="en-US" sz="3200" dirty="0"/>
              <a:t>-generated content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7438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Summarization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</a:t>
            </a:r>
            <a:r>
              <a:rPr lang="en-US" dirty="0"/>
              <a:t>Undergraduate STEM Education by Integrating Natural Language Processing with </a:t>
            </a:r>
            <a:r>
              <a:rPr lang="en-US" i="1" dirty="0"/>
              <a:t>Mobile Technologies 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Peer </a:t>
            </a:r>
            <a:r>
              <a:rPr lang="en-US" dirty="0"/>
              <a:t>Review Search &amp; Analytics in </a:t>
            </a:r>
            <a:r>
              <a:rPr lang="en-US" i="1" dirty="0"/>
              <a:t>MOOCs</a:t>
            </a:r>
            <a:r>
              <a:rPr lang="en-US" dirty="0"/>
              <a:t> via Natural Language Processing </a:t>
            </a:r>
          </a:p>
        </p:txBody>
      </p:sp>
    </p:spTree>
    <p:extLst>
      <p:ext uri="{BB962C8B-B14F-4D97-AF65-F5344CB8AC3E}">
        <p14:creationId xmlns:p14="http://schemas.microsoft.com/office/powerpoint/2010/main" val="241022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138"/>
            <a:ext cx="9144000" cy="11430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Review metadata </a:t>
            </a:r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includes user-provided quality assessments (e.g., helpfulness votes)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7693" b="-7693"/>
          <a:stretch>
            <a:fillRect/>
          </a:stretch>
        </p:blipFill>
        <p:spPr>
          <a:xfrm>
            <a:off x="1371600" y="1993901"/>
            <a:ext cx="6019800" cy="331065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3A78-65A6-1A44-BC2C-CD73761B679C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62716" y="2106613"/>
            <a:ext cx="7086600" cy="3892192"/>
            <a:chOff x="962716" y="2286000"/>
            <a:chExt cx="7086600" cy="3892192"/>
          </a:xfrm>
        </p:grpSpPr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62716" y="5686067"/>
              <a:ext cx="70866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9688" indent="315913" algn="ctr">
                <a:buFont typeface="Arial" pitchFamily="-84" charset="0"/>
                <a:buChar char="•"/>
              </a:pPr>
              <a:endParaRPr lang="en-US" sz="2600" dirty="0">
                <a:solidFill>
                  <a:srgbClr val="660066"/>
                </a:solidFill>
                <a:ea typeface="Heiti SC Light" pitchFamily="-84" charset="-122"/>
                <a:cs typeface="Heiti SC Light" pitchFamily="-84" charset="-122"/>
                <a:sym typeface="Calibri Bold Italic" pitchFamily="-8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155700" y="2286000"/>
              <a:ext cx="4546600" cy="457200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Heiti SC Light" pitchFamily="-84" charset="-122"/>
                <a:cs typeface="Heiti SC Light" pitchFamily="-84" charset="-122"/>
                <a:sym typeface="Calibri" pitchFamily="-84" charset="0"/>
              </a:endParaRPr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71703"/>
              </p:ext>
            </p:extLst>
          </p:nvPr>
        </p:nvGraphicFramePr>
        <p:xfrm>
          <a:off x="5935663" y="2106613"/>
          <a:ext cx="2616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106613"/>
                        <a:ext cx="2616200" cy="642937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090702" y="5062724"/>
            <a:ext cx="590409" cy="887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556" y="6166556"/>
            <a:ext cx="87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 Problem 1: What if helpfulness metadata is not available?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14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Acknowledgements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Dr. Melissa Nelson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Professor Chris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Schunn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annotated peer-review corpus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SWoRD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research team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ITSPOKE group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members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6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4F1D90-F2CC-8941-945F-BF2EF15878CB}" type="slidenum">
              <a:rPr lang="en-US"/>
              <a:pPr/>
              <a:t>70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9" y="4955123"/>
            <a:ext cx="3729689" cy="63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4" y="4492932"/>
            <a:ext cx="1790476" cy="155238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42" y="45259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Further Information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2"/>
              </a:rPr>
              <a:t>http://www.cs.pitt.edu/~litman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https://sites.google.com/site/swordlrdc/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5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300" dirty="0" smtClean="0"/>
          </a:p>
          <a:p>
            <a:pPr algn="ctr">
              <a:buNone/>
            </a:pPr>
            <a:r>
              <a:rPr lang="en-US" sz="4300" dirty="0" smtClean="0"/>
              <a:t>Questions &amp; Answers </a:t>
            </a:r>
            <a:endParaRPr lang="en-US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7573"/>
            <a:ext cx="7976302" cy="29452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Related research projects </a:t>
            </a:r>
          </a:p>
          <a:p>
            <a:pPr marL="0" indent="0" algn="ctr">
              <a:buNone/>
            </a:pPr>
            <a:r>
              <a:rPr lang="en-US" dirty="0" smtClean="0"/>
              <a:t>on educational peer review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Assessing students’ reviewing performance</a:t>
            </a:r>
            <a:endParaRPr lang="en-US" sz="3000" dirty="0" smtClean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6340" name="Slide Number Placeholder 2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EB9381-38FD-354A-AF24-D96AB5B925F2}" type="slidenum">
              <a:rPr lang="en-US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74</a:t>
            </a:fld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1613" y="4078288"/>
            <a:ext cx="332105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rminator 26"/>
          <p:cNvSpPr/>
          <p:nvPr/>
        </p:nvSpPr>
        <p:spPr>
          <a:xfrm>
            <a:off x="623888" y="1257300"/>
            <a:ext cx="984250" cy="41910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Reviewer</a:t>
            </a:r>
          </a:p>
        </p:txBody>
      </p:sp>
      <p:sp>
        <p:nvSpPr>
          <p:cNvPr id="28" name="Multidocument 27"/>
          <p:cNvSpPr/>
          <p:nvPr/>
        </p:nvSpPr>
        <p:spPr>
          <a:xfrm>
            <a:off x="368300" y="1676400"/>
            <a:ext cx="1349375" cy="62865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reviews</a:t>
            </a:r>
          </a:p>
        </p:txBody>
      </p:sp>
      <p:sp>
        <p:nvSpPr>
          <p:cNvPr id="29" name="Manual Operation 28"/>
          <p:cNvSpPr/>
          <p:nvPr/>
        </p:nvSpPr>
        <p:spPr>
          <a:xfrm>
            <a:off x="587375" y="2605088"/>
            <a:ext cx="801688" cy="300037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Data 29"/>
          <p:cNvSpPr/>
          <p:nvPr/>
        </p:nvSpPr>
        <p:spPr>
          <a:xfrm>
            <a:off x="76200" y="3384550"/>
            <a:ext cx="1897063" cy="358775"/>
          </a:xfrm>
          <a:prstGeom prst="flowChartInputOutpu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Feedback</a:t>
            </a:r>
          </a:p>
        </p:txBody>
      </p:sp>
      <p:sp>
        <p:nvSpPr>
          <p:cNvPr id="33" name="Bent Arrow 32"/>
          <p:cNvSpPr/>
          <p:nvPr/>
        </p:nvSpPr>
        <p:spPr>
          <a:xfrm flipV="1">
            <a:off x="842963" y="3910013"/>
            <a:ext cx="546100" cy="684212"/>
          </a:xfrm>
          <a:prstGeom prst="bentArrow">
            <a:avLst/>
          </a:prstGeom>
          <a:solidFill>
            <a:srgbClr val="ADC1D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8" name="Straight Arrow Connector 37"/>
          <p:cNvCxnSpPr>
            <a:endCxn id="23" idx="1"/>
          </p:cNvCxnSpPr>
          <p:nvPr/>
        </p:nvCxnSpPr>
        <p:spPr>
          <a:xfrm flipV="1">
            <a:off x="6650038" y="4435475"/>
            <a:ext cx="365125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own Arrow 42"/>
          <p:cNvSpPr/>
          <p:nvPr/>
        </p:nvSpPr>
        <p:spPr>
          <a:xfrm>
            <a:off x="879475" y="2305050"/>
            <a:ext cx="219075" cy="239713"/>
          </a:xfrm>
          <a:prstGeom prst="downArrow">
            <a:avLst/>
          </a:prstGeom>
          <a:solidFill>
            <a:srgbClr val="ADC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842963" y="2963863"/>
            <a:ext cx="255587" cy="420687"/>
          </a:xfrm>
          <a:prstGeom prst="downArrow">
            <a:avLst/>
          </a:prstGeom>
          <a:solidFill>
            <a:srgbClr val="ADC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4673600" y="3455988"/>
            <a:ext cx="474663" cy="527050"/>
          </a:xfrm>
          <a:prstGeom prst="upArrow">
            <a:avLst/>
          </a:prstGeom>
          <a:solidFill>
            <a:srgbClr val="ADC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Up Arrow 49"/>
          <p:cNvSpPr/>
          <p:nvPr/>
        </p:nvSpPr>
        <p:spPr>
          <a:xfrm>
            <a:off x="6643688" y="3455988"/>
            <a:ext cx="365125" cy="527050"/>
          </a:xfrm>
          <a:prstGeom prst="upArrow">
            <a:avLst/>
          </a:prstGeom>
          <a:solidFill>
            <a:srgbClr val="ADC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" name="Data 50"/>
          <p:cNvSpPr/>
          <p:nvPr/>
        </p:nvSpPr>
        <p:spPr>
          <a:xfrm>
            <a:off x="3840163" y="2544763"/>
            <a:ext cx="2073275" cy="839787"/>
          </a:xfrm>
          <a:prstGeom prst="flowChartInputOutp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Predictions at feedback-level</a:t>
            </a:r>
          </a:p>
        </p:txBody>
      </p:sp>
      <p:sp>
        <p:nvSpPr>
          <p:cNvPr id="52" name="Data 51"/>
          <p:cNvSpPr/>
          <p:nvPr/>
        </p:nvSpPr>
        <p:spPr>
          <a:xfrm>
            <a:off x="5913438" y="2544763"/>
            <a:ext cx="2116137" cy="839787"/>
          </a:xfrm>
          <a:prstGeom prst="flowChartInputOutp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Predictions at reviewer-level</a:t>
            </a:r>
          </a:p>
        </p:txBody>
      </p:sp>
      <p:sp>
        <p:nvSpPr>
          <p:cNvPr id="53" name="Bent Arrow 52"/>
          <p:cNvSpPr/>
          <p:nvPr/>
        </p:nvSpPr>
        <p:spPr>
          <a:xfrm flipH="1">
            <a:off x="1717675" y="1257300"/>
            <a:ext cx="6604000" cy="2989263"/>
          </a:xfrm>
          <a:prstGeom prst="bentArrow">
            <a:avLst>
              <a:gd name="adj1" fmla="val 3944"/>
              <a:gd name="adj2" fmla="val 6160"/>
              <a:gd name="adj3" fmla="val 16665"/>
              <a:gd name="adj4" fmla="val 19369"/>
            </a:avLst>
          </a:prstGeom>
          <a:solidFill>
            <a:srgbClr val="ADC1D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Display 22"/>
          <p:cNvSpPr/>
          <p:nvPr/>
        </p:nvSpPr>
        <p:spPr>
          <a:xfrm>
            <a:off x="7015163" y="4260850"/>
            <a:ext cx="1824037" cy="349250"/>
          </a:xfrm>
          <a:prstGeom prst="flowChartDispla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Assessment</a:t>
            </a:r>
          </a:p>
        </p:txBody>
      </p:sp>
      <p:sp>
        <p:nvSpPr>
          <p:cNvPr id="39955" name="TextBox 23"/>
          <p:cNvSpPr txBox="1">
            <a:spLocks noChangeArrowheads="1"/>
          </p:cNvSpPr>
          <p:nvPr/>
        </p:nvSpPr>
        <p:spPr bwMode="auto">
          <a:xfrm>
            <a:off x="265113" y="2544763"/>
            <a:ext cx="164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Segmentation</a:t>
            </a:r>
            <a:endParaRPr lang="en-US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65601" y="4112784"/>
          <a:ext cx="4709655" cy="67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Diamond 13"/>
          <p:cNvSpPr/>
          <p:nvPr/>
        </p:nvSpPr>
        <p:spPr>
          <a:xfrm>
            <a:off x="1073150" y="3910013"/>
            <a:ext cx="692150" cy="3365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35" name="Diamond 34"/>
          <p:cNvSpPr/>
          <p:nvPr/>
        </p:nvSpPr>
        <p:spPr>
          <a:xfrm>
            <a:off x="4802188" y="3983038"/>
            <a:ext cx="692150" cy="3349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45" name="Up Arrow 44"/>
          <p:cNvSpPr/>
          <p:nvPr/>
        </p:nvSpPr>
        <p:spPr>
          <a:xfrm>
            <a:off x="3005138" y="4957763"/>
            <a:ext cx="285750" cy="285750"/>
          </a:xfrm>
          <a:prstGeom prst="upArrow">
            <a:avLst/>
          </a:prstGeom>
          <a:solidFill>
            <a:srgbClr val="ADC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31763" y="5302250"/>
            <a:ext cx="8555037" cy="1419225"/>
            <a:chOff x="131249" y="5302213"/>
            <a:chExt cx="8555551" cy="1419262"/>
          </a:xfrm>
        </p:grpSpPr>
        <p:sp>
          <p:nvSpPr>
            <p:cNvPr id="46" name="Line Callout 2 45"/>
            <p:cNvSpPr/>
            <p:nvPr/>
          </p:nvSpPr>
          <p:spPr>
            <a:xfrm>
              <a:off x="131249" y="5302213"/>
              <a:ext cx="5016801" cy="1419262"/>
            </a:xfrm>
            <a:prstGeom prst="borderCallout2">
              <a:avLst>
                <a:gd name="adj1" fmla="val 20002"/>
                <a:gd name="adj2" fmla="val 102124"/>
                <a:gd name="adj3" fmla="val 38529"/>
                <a:gd name="adj4" fmla="val 116037"/>
                <a:gd name="adj5" fmla="val 38388"/>
                <a:gd name="adj6" fmla="val 115667"/>
              </a:avLst>
            </a:prstGeom>
            <a:solidFill>
              <a:srgbClr val="F7F4EA">
                <a:alpha val="13000"/>
              </a:srgbClr>
            </a:solidFill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Multidocument 23"/>
            <p:cNvSpPr/>
            <p:nvPr/>
          </p:nvSpPr>
          <p:spPr>
            <a:xfrm>
              <a:off x="242381" y="5335552"/>
              <a:ext cx="1200222" cy="758845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essays</a:t>
              </a:r>
            </a:p>
          </p:txBody>
        </p:sp>
        <p:sp>
          <p:nvSpPr>
            <p:cNvPr id="26" name="Process 25"/>
            <p:cNvSpPr/>
            <p:nvPr/>
          </p:nvSpPr>
          <p:spPr>
            <a:xfrm>
              <a:off x="1855378" y="6356340"/>
              <a:ext cx="2937051" cy="26512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84000"/>
                  </a:schemeClr>
                </a:gs>
                <a:gs pos="35000">
                  <a:schemeClr val="accent1">
                    <a:tint val="37000"/>
                    <a:satMod val="300000"/>
                    <a:alpha val="84000"/>
                  </a:schemeClr>
                </a:gs>
                <a:gs pos="100000">
                  <a:schemeClr val="accent1">
                    <a:tint val="15000"/>
                    <a:satMod val="350000"/>
                    <a:alpha val="84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Domain knowledge extraction</a:t>
              </a:r>
            </a:p>
          </p:txBody>
        </p:sp>
        <p:sp>
          <p:nvSpPr>
            <p:cNvPr id="31" name="Magnetic Disk 30"/>
            <p:cNvSpPr/>
            <p:nvPr/>
          </p:nvSpPr>
          <p:spPr>
            <a:xfrm>
              <a:off x="2401510" y="5365715"/>
              <a:ext cx="1555843" cy="57151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Domain vocabulary</a:t>
              </a:r>
            </a:p>
          </p:txBody>
        </p:sp>
        <p:sp>
          <p:nvSpPr>
            <p:cNvPr id="41" name="Bent Arrow 40"/>
            <p:cNvSpPr/>
            <p:nvPr/>
          </p:nvSpPr>
          <p:spPr>
            <a:xfrm flipV="1">
              <a:off x="623404" y="6094397"/>
              <a:ext cx="1141481" cy="527064"/>
            </a:xfrm>
            <a:prstGeom prst="bentArrow">
              <a:avLst/>
            </a:prstGeom>
            <a:solidFill>
              <a:srgbClr val="ADC1DE">
                <a:alpha val="70000"/>
              </a:srgbClr>
            </a:solidFill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2" name="Up Arrow 41"/>
            <p:cNvSpPr/>
            <p:nvPr/>
          </p:nvSpPr>
          <p:spPr>
            <a:xfrm>
              <a:off x="3044486" y="6002319"/>
              <a:ext cx="260366" cy="276232"/>
            </a:xfrm>
            <a:prstGeom prst="upArrow">
              <a:avLst/>
            </a:prstGeom>
            <a:solidFill>
              <a:srgbClr val="ADC1DE"/>
            </a:solidFill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67" name="TextBox 48"/>
            <p:cNvSpPr txBox="1">
              <a:spLocks noChangeArrowheads="1"/>
            </p:cNvSpPr>
            <p:nvPr/>
          </p:nvSpPr>
          <p:spPr bwMode="auto">
            <a:xfrm>
              <a:off x="5913895" y="5724888"/>
              <a:ext cx="27729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-84" charset="0"/>
                </a:rPr>
                <a:t>Domain resources generated automatically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04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Observation:</a:t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660066"/>
                </a:solidFill>
              </a:rPr>
              <a:t>T</a:t>
            </a:r>
            <a:r>
              <a:rPr lang="en-US" altLang="zh-CN" sz="3600" b="1" dirty="0" smtClean="0">
                <a:solidFill>
                  <a:srgbClr val="660066"/>
                </a:solidFill>
              </a:rPr>
              <a:t>eachers rarely read peer reviews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0177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600" dirty="0" smtClean="0"/>
              <a:t>Challenges faced by teachers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Read all reviews (Scalability issues)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Simultaneously remember all reviewers’ comments for different students to compare and contrast between students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Do not know where to start first (cold start)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023F-EE40-F549-A797-D17A1CBBCDA1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14" y="2805644"/>
            <a:ext cx="3582687" cy="253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Solution: </a:t>
            </a:r>
            <a:r>
              <a:rPr lang="en-US" sz="3600" dirty="0" err="1" smtClean="0"/>
              <a:t>RevExplore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700" dirty="0" err="1" smtClean="0"/>
              <a:t>SWoRD</a:t>
            </a:r>
            <a:r>
              <a:rPr lang="en-US" sz="2700" dirty="0" smtClean="0"/>
              <a:t>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&lt;Cho and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</a:rPr>
              <a:t>Shunn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, 2007&gt;</a:t>
            </a: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700" dirty="0" err="1" smtClean="0"/>
              <a:t>RevExplore</a:t>
            </a:r>
            <a:r>
              <a:rPr lang="en-US" sz="2700" dirty="0" smtClean="0"/>
              <a:t> </a:t>
            </a:r>
            <a:r>
              <a:rPr lang="en-US" sz="4800" dirty="0" smtClean="0"/>
              <a:t>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&lt;Xiong et al, 2012&gt;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520" y="5461082"/>
            <a:ext cx="818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0000FF"/>
                </a:solidFill>
              </a:rPr>
              <a:t>-- </a:t>
            </a:r>
            <a:r>
              <a:rPr lang="en-US" sz="2000" dirty="0" smtClean="0">
                <a:solidFill>
                  <a:srgbClr val="0000FF"/>
                </a:solidFill>
              </a:rPr>
              <a:t>An interactive analytic tool for peer-review exploratio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42" y="1913543"/>
            <a:ext cx="3207152" cy="211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ent Arrow 12"/>
          <p:cNvSpPr/>
          <p:nvPr/>
        </p:nvSpPr>
        <p:spPr>
          <a:xfrm rot="5400000">
            <a:off x="4465434" y="1730676"/>
            <a:ext cx="822960" cy="2099505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4419600" y="1884173"/>
            <a:ext cx="30141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Peer-review content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084135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www.pantherlearning.com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/blog/sword/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2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RevExplore</a:t>
            </a:r>
            <a:r>
              <a:rPr lang="en-US" sz="3400" dirty="0" smtClean="0"/>
              <a:t> example</a:t>
            </a:r>
            <a:endParaRPr lang="en-US" sz="3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u="sng" dirty="0" smtClean="0"/>
              <a:t>Writing assignment: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“Whether the United States become more democratic, stayed the same, or become less democratic between 1865 and 1924.”</a:t>
            </a:r>
          </a:p>
          <a:p>
            <a:pPr lvl="1">
              <a:buNone/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342900" lvl="1" indent="-342900">
              <a:buNone/>
            </a:pPr>
            <a:r>
              <a:rPr lang="en-US" sz="2400" i="1" u="sng" dirty="0" smtClean="0"/>
              <a:t>Reviewing dimensions:</a:t>
            </a:r>
          </a:p>
          <a:p>
            <a:pPr lvl="1">
              <a:spcAft>
                <a:spcPts val="36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Flow, logic, insight</a:t>
            </a:r>
          </a:p>
          <a:p>
            <a:r>
              <a:rPr lang="en-US" sz="2700" b="1" dirty="0" smtClean="0"/>
              <a:t>Goal</a:t>
            </a:r>
          </a:p>
          <a:p>
            <a:pPr lvl="1"/>
            <a:r>
              <a:rPr lang="en-US" sz="2300" b="1" dirty="0" smtClean="0"/>
              <a:t>Discover student group difference in writing issues</a:t>
            </a:r>
          </a:p>
          <a:p>
            <a:pPr>
              <a:spcAft>
                <a:spcPts val="2400"/>
              </a:spcAft>
            </a:pPr>
            <a:endParaRPr lang="en-US" sz="2700" dirty="0" smtClean="0"/>
          </a:p>
          <a:p>
            <a:pPr marL="342900" lvl="1" indent="-342900">
              <a:buNone/>
            </a:pPr>
            <a:endParaRPr lang="en-US" sz="2400" b="1" i="1" u="sng" dirty="0" smtClean="0"/>
          </a:p>
          <a:p>
            <a:pPr lvl="1">
              <a:buNone/>
            </a:pPr>
            <a:endParaRPr lang="en-US" sz="2000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66" y="2509926"/>
            <a:ext cx="4885267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K-means clustering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Peer rating distribution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Target groups:  A &amp;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2222065"/>
            <a:ext cx="3555999" cy="409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1571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dirty="0" err="1" smtClean="0"/>
              <a:t>RevExplore</a:t>
            </a:r>
            <a:r>
              <a:rPr lang="en-US" sz="3400" dirty="0" smtClean="0"/>
              <a:t> example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2172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1 -- Interactive student grouping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5769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dirty="0" err="1" smtClean="0"/>
              <a:t>RevExplore</a:t>
            </a:r>
            <a:r>
              <a:rPr lang="en-US" sz="3400" dirty="0" smtClean="0"/>
              <a:t> example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44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2 – Automated topic-word extraction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195317" y="2564997"/>
            <a:ext cx="1308947" cy="222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6" y="2230967"/>
            <a:ext cx="5427061" cy="409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Callout 14"/>
          <p:cNvSpPr/>
          <p:nvPr/>
        </p:nvSpPr>
        <p:spPr>
          <a:xfrm>
            <a:off x="5807249" y="2844800"/>
            <a:ext cx="2539153" cy="1041803"/>
          </a:xfrm>
          <a:prstGeom prst="wedgeEllipseCallout">
            <a:avLst>
              <a:gd name="adj1" fmla="val -49299"/>
              <a:gd name="adj2" fmla="val -53301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smtClean="0"/>
              <a:t>Click “Enter”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414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925" y="406400"/>
            <a:ext cx="7620000" cy="1400175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Arial" pitchFamily="-84" charset="0"/>
              <a:buNone/>
            </a:pP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Helpfulness </a:t>
            </a:r>
            <a:r>
              <a:rPr lang="en-US" dirty="0" smtClean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metadata, in turn, has been </a:t>
            </a: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used to facilitate review exploration</a:t>
            </a:r>
          </a:p>
        </p:txBody>
      </p:sp>
      <p:pic>
        <p:nvPicPr>
          <p:cNvPr id="5120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048" y="1671934"/>
            <a:ext cx="5559156" cy="45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194300" y="3726951"/>
            <a:ext cx="1358900" cy="5214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Heiti SC Light" pitchFamily="-84" charset="-122"/>
              <a:cs typeface="Heiti SC Light" pitchFamily="-84" charset="-122"/>
              <a:sym typeface="Calibri" pitchFamily="-84" charset="0"/>
            </a:endParaRPr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F575F-0BF8-0347-81A2-96EF8448BBA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843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dirty="0" err="1" smtClean="0"/>
              <a:t>RevExplore</a:t>
            </a:r>
            <a:r>
              <a:rPr lang="en-US" sz="3400" dirty="0" smtClean="0"/>
              <a:t> example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44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2 – Automated topic-word extraction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195317" y="2564997"/>
            <a:ext cx="1308947" cy="222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2231593"/>
            <a:ext cx="5508822" cy="418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77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dirty="0" err="1" smtClean="0"/>
              <a:t>RevExplore</a:t>
            </a:r>
            <a:r>
              <a:rPr lang="en-US" sz="3400" dirty="0" smtClean="0"/>
              <a:t> example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2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3 – Group comparison by topic words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08400" y="2455333"/>
            <a:ext cx="4978400" cy="367083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Group A receive more praises than group B</a:t>
            </a: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Group A’s writing issues are location-specific</a:t>
            </a:r>
          </a:p>
          <a:p>
            <a:pPr lvl="1"/>
            <a:r>
              <a:rPr lang="en-US" sz="2000" i="1" dirty="0" smtClean="0"/>
              <a:t>Paragraph, sentence, page, add, …</a:t>
            </a:r>
            <a:endParaRPr lang="en-US" sz="2000" dirty="0" smtClean="0">
              <a:solidFill>
                <a:srgbClr val="660066"/>
              </a:solidFill>
            </a:endParaRP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Group B’s are general</a:t>
            </a:r>
          </a:p>
          <a:p>
            <a:pPr lvl="1"/>
            <a:r>
              <a:rPr lang="en-US" sz="2000" i="1" dirty="0" smtClean="0">
                <a:solidFill>
                  <a:srgbClr val="000000"/>
                </a:solidFill>
              </a:rPr>
              <a:t>Hard, paper, proofread, …</a:t>
            </a:r>
          </a:p>
          <a:p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3" y="2127254"/>
            <a:ext cx="2255309" cy="451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2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dirty="0" err="1" smtClean="0"/>
              <a:t>RevExplore</a:t>
            </a:r>
            <a:r>
              <a:rPr lang="en-US" sz="3400" dirty="0" smtClean="0"/>
              <a:t> example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2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3 – Group comparison by topic words</a:t>
            </a:r>
            <a:endParaRPr lang="en-US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6" y="2146399"/>
            <a:ext cx="7061200" cy="4311549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472225" y="4385732"/>
            <a:ext cx="2370703" cy="999067"/>
          </a:xfrm>
          <a:prstGeom prst="wedgeEllipseCallout">
            <a:avLst>
              <a:gd name="adj1" fmla="val 37397"/>
              <a:gd name="adj2" fmla="val -7930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smtClean="0"/>
              <a:t>Double click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9177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198688"/>
            <a:ext cx="68548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4"/>
          <p:cNvSpPr>
            <a:spLocks/>
          </p:cNvSpPr>
          <p:nvPr/>
        </p:nvSpPr>
        <p:spPr bwMode="auto">
          <a:xfrm>
            <a:off x="457200" y="1652588"/>
            <a:ext cx="824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latin typeface="Calibri Bold" charset="0"/>
                <a:cs typeface="Calibri Bold" charset="0"/>
                <a:sym typeface="Calibri Bold" charset="0"/>
              </a:rPr>
              <a:t>Current approach: mining opinions based on star ratings</a:t>
            </a:r>
            <a:endParaRPr lang="en-US" sz="2400" dirty="0">
              <a:cs typeface="Calibri" charset="0"/>
            </a:endParaRPr>
          </a:p>
        </p:txBody>
      </p:sp>
      <p:sp>
        <p:nvSpPr>
          <p:cNvPr id="18435" name="AutoShape 5"/>
          <p:cNvSpPr>
            <a:spLocks/>
          </p:cNvSpPr>
          <p:nvPr/>
        </p:nvSpPr>
        <p:spPr bwMode="auto">
          <a:xfrm>
            <a:off x="1333500" y="3700894"/>
            <a:ext cx="4038600" cy="2089150"/>
          </a:xfrm>
          <a:custGeom>
            <a:avLst/>
            <a:gdLst>
              <a:gd name="T0" fmla="*/ 652774998 w 21600"/>
              <a:gd name="T1" fmla="*/ -106490949 h 16653"/>
              <a:gd name="T2" fmla="*/ 629044296 w 21600"/>
              <a:gd name="T3" fmla="*/ 0 h 16653"/>
              <a:gd name="T4" fmla="*/ 47501789 w 21600"/>
              <a:gd name="T5" fmla="*/ 0 h 16653"/>
              <a:gd name="T6" fmla="*/ 0 w 21600"/>
              <a:gd name="T7" fmla="*/ 31859004 h 16653"/>
              <a:gd name="T8" fmla="*/ 0 w 21600"/>
              <a:gd name="T9" fmla="*/ 326619716 h 16653"/>
              <a:gd name="T10" fmla="*/ 47501789 w 21600"/>
              <a:gd name="T11" fmla="*/ 358478720 h 16653"/>
              <a:gd name="T12" fmla="*/ 828706136 w 21600"/>
              <a:gd name="T13" fmla="*/ 358478720 h 16653"/>
              <a:gd name="T14" fmla="*/ 876207925 w 21600"/>
              <a:gd name="T15" fmla="*/ 326619716 h 16653"/>
              <a:gd name="T16" fmla="*/ 876207925 w 21600"/>
              <a:gd name="T17" fmla="*/ 31859004 h 16653"/>
              <a:gd name="T18" fmla="*/ 828706136 w 21600"/>
              <a:gd name="T19" fmla="*/ 0 h 16653"/>
              <a:gd name="T20" fmla="*/ 676464939 w 21600"/>
              <a:gd name="T21" fmla="*/ 0 h 16653"/>
              <a:gd name="T22" fmla="*/ 652774998 w 21600"/>
              <a:gd name="T23" fmla="*/ -106490949 h 16653"/>
              <a:gd name="T24" fmla="*/ 652774998 w 21600"/>
              <a:gd name="T25" fmla="*/ -106490949 h 166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00"/>
              <a:gd name="T40" fmla="*/ 0 h 16653"/>
              <a:gd name="T41" fmla="*/ 21600 w 21600"/>
              <a:gd name="T42" fmla="*/ 16653 h 166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00" h="16653">
                <a:moveTo>
                  <a:pt x="16092" y="-4947"/>
                </a:moveTo>
                <a:lnTo>
                  <a:pt x="15507" y="0"/>
                </a:lnTo>
                <a:lnTo>
                  <a:pt x="1171" y="0"/>
                </a:lnTo>
                <a:cubicBezTo>
                  <a:pt x="524" y="0"/>
                  <a:pt x="0" y="663"/>
                  <a:pt x="0" y="1480"/>
                </a:cubicBezTo>
                <a:lnTo>
                  <a:pt x="0" y="15173"/>
                </a:lnTo>
                <a:cubicBezTo>
                  <a:pt x="0" y="15990"/>
                  <a:pt x="524" y="16653"/>
                  <a:pt x="1171" y="16653"/>
                </a:cubicBezTo>
                <a:lnTo>
                  <a:pt x="20429" y="16653"/>
                </a:lnTo>
                <a:cubicBezTo>
                  <a:pt x="21076" y="16653"/>
                  <a:pt x="21600" y="15990"/>
                  <a:pt x="21600" y="15173"/>
                </a:cubicBezTo>
                <a:lnTo>
                  <a:pt x="21600" y="1480"/>
                </a:lnTo>
                <a:cubicBezTo>
                  <a:pt x="21600" y="663"/>
                  <a:pt x="21076" y="0"/>
                  <a:pt x="20429" y="0"/>
                </a:cubicBezTo>
                <a:lnTo>
                  <a:pt x="16676" y="0"/>
                </a:lnTo>
                <a:lnTo>
                  <a:pt x="16092" y="-4947"/>
                </a:lnTo>
                <a:close/>
                <a:moveTo>
                  <a:pt x="16092" y="-4947"/>
                </a:move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914E90B-3E5E-0847-B607-C23700845C6B}" type="slidenum">
              <a:rPr lang="en-US" sz="1200">
                <a:solidFill>
                  <a:srgbClr val="898989"/>
                </a:solidFill>
              </a:rPr>
              <a:pPr eaLnBrk="1" hangingPunct="1"/>
              <a:t>83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29000" y="2724849"/>
            <a:ext cx="13589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" pitchFamily="-84" charset="0"/>
              <a:ea typeface="Heiti SC Light" pitchFamily="-84" charset="-122"/>
              <a:cs typeface="Heiti SC Light" pitchFamily="-84" charset="-122"/>
              <a:sym typeface="Calibri" pitchFamily="-84" charset="0"/>
            </a:endParaRPr>
          </a:p>
        </p:txBody>
      </p: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>
            <a:normAutofit/>
          </a:bodyPr>
          <a:lstStyle/>
          <a:p>
            <a:pPr marL="266700" lvl="1" algn="ctr" defTabSz="457200" rtl="0">
              <a:spcBef>
                <a:spcPct val="0"/>
              </a:spcBef>
            </a:pPr>
            <a:r>
              <a:rPr lang="en-US" sz="3600" kern="1200" dirty="0" smtClean="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</a:rPr>
              <a:t>Automatic review </a:t>
            </a:r>
            <a:r>
              <a:rPr lang="en-US" sz="3600" kern="1200" dirty="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</a:rPr>
              <a:t>summarization</a:t>
            </a:r>
          </a:p>
        </p:txBody>
      </p:sp>
    </p:spTree>
    <p:extLst>
      <p:ext uri="{BB962C8B-B14F-4D97-AF65-F5344CB8AC3E}">
        <p14:creationId xmlns:p14="http://schemas.microsoft.com/office/powerpoint/2010/main" val="17530586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sz="3600" dirty="0" smtClean="0">
                <a:latin typeface="Calibri" charset="0"/>
                <a:ea typeface="Heiti SC Light" charset="0"/>
                <a:cs typeface="Heiti SC Light" charset="0"/>
              </a:rPr>
              <a:t>Automatic review </a:t>
            </a:r>
            <a:r>
              <a:rPr lang="en-US" sz="3600" dirty="0">
                <a:latin typeface="Calibri" charset="0"/>
                <a:ea typeface="Heiti SC Light" charset="0"/>
                <a:cs typeface="Heiti SC Light" charset="0"/>
              </a:rPr>
              <a:t>summarization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91077"/>
          </a:xfrm>
        </p:spPr>
        <p:txBody>
          <a:bodyPr rIns="132080">
            <a:normAutofit/>
          </a:bodyPr>
          <a:lstStyle/>
          <a:p>
            <a:pPr marL="96838" indent="0" eaLnBrk="1" hangingPunct="1">
              <a:buFont typeface="Arial" charset="0"/>
              <a:buNone/>
            </a:pPr>
            <a:r>
              <a:rPr lang="en-US" sz="2800" dirty="0">
                <a:latin typeface="Calibri" charset="0"/>
                <a:ea typeface="Heiti SC Light" charset="0"/>
                <a:cs typeface="Heiti SC Light" charset="0"/>
              </a:rPr>
              <a:t>There are generally two </a:t>
            </a:r>
            <a:r>
              <a:rPr lang="en-US" sz="2800" dirty="0" smtClean="0">
                <a:latin typeface="Calibri" charset="0"/>
                <a:ea typeface="Heiti SC Light" charset="0"/>
                <a:cs typeface="Heiti SC Light" charset="0"/>
              </a:rPr>
              <a:t>paradigms</a:t>
            </a:r>
            <a:endParaRPr lang="en-US" sz="2000" dirty="0" smtClean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  <a:p>
            <a:pPr marL="781050" lvl="1" indent="-514350">
              <a:buSzPct val="99000"/>
              <a:buFont typeface="Arial" charset="0"/>
              <a:buAutoNum type="arabicPeriod"/>
            </a:pPr>
            <a:r>
              <a:rPr lang="en-US" sz="2400" b="1" dirty="0" smtClean="0">
                <a:latin typeface="Calibri" charset="0"/>
                <a:ea typeface="Heiti SC Light" charset="0"/>
                <a:cs typeface="Heiti SC Light" charset="0"/>
              </a:rPr>
              <a:t>Mining opinions </a:t>
            </a:r>
            <a:r>
              <a:rPr lang="en-US" sz="2400" dirty="0" smtClean="0">
                <a:latin typeface="Calibri" charset="0"/>
                <a:ea typeface="Heiti SC Light" charset="0"/>
                <a:cs typeface="Heiti SC Light" charset="0"/>
              </a:rPr>
              <a:t>based on star rating</a:t>
            </a:r>
            <a:r>
              <a:rPr lang="en-US" sz="2400" dirty="0">
                <a:latin typeface="Calibri Bold" charset="0"/>
                <a:sym typeface="Calibri Bold" charset="0"/>
              </a:rPr>
              <a:t>s</a:t>
            </a:r>
            <a:endParaRPr lang="en-US" sz="2400" dirty="0" smtClean="0">
              <a:latin typeface="Calibri" charset="0"/>
              <a:ea typeface="Heiti SC Light" charset="0"/>
              <a:cs typeface="Heiti SC Light" charset="0"/>
            </a:endParaRPr>
          </a:p>
          <a:p>
            <a:pPr marL="1065213" lvl="2" indent="-336550">
              <a:buFont typeface="Wingdings" charset="0"/>
              <a:buChar char="Ø"/>
            </a:pPr>
            <a:r>
              <a:rPr lang="en-US" sz="2000" dirty="0" smtClean="0">
                <a:latin typeface="Calibri" charset="0"/>
                <a:ea typeface="Heiti SC Light" charset="0"/>
                <a:cs typeface="Heiti SC Light" charset="0"/>
              </a:rPr>
              <a:t> </a:t>
            </a:r>
            <a:r>
              <a:rPr lang="en-US" sz="2000" u="sng" dirty="0" smtClean="0">
                <a:latin typeface="Calibri" charset="0"/>
                <a:ea typeface="Heiti SC Light" charset="0"/>
                <a:cs typeface="Heiti SC Light" charset="0"/>
              </a:rPr>
              <a:t>Focus:</a:t>
            </a:r>
            <a:r>
              <a:rPr lang="en-US" sz="2000" dirty="0" smtClean="0">
                <a:latin typeface="Calibri" charset="0"/>
                <a:ea typeface="Heiti SC Light" charset="0"/>
                <a:cs typeface="Heiti SC Light" charset="0"/>
              </a:rPr>
              <a:t> reviewers’ </a:t>
            </a:r>
            <a:r>
              <a:rPr lang="en-US" altLang="ja-JP" sz="2000" dirty="0" smtClean="0">
                <a:solidFill>
                  <a:srgbClr val="00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opinions</a:t>
            </a:r>
            <a:r>
              <a:rPr lang="en-US" altLang="ja-JP" sz="2000" dirty="0" smtClean="0">
                <a:latin typeface="Calibri" charset="0"/>
                <a:ea typeface="Heiti SC Light" charset="0"/>
                <a:cs typeface="Heiti SC Light" charset="0"/>
              </a:rPr>
              <a:t> on </a:t>
            </a:r>
            <a:r>
              <a:rPr lang="en-US" altLang="ja-JP" sz="2000" dirty="0" smtClean="0">
                <a:solidFill>
                  <a:srgbClr val="00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specific aspects</a:t>
            </a:r>
            <a:endParaRPr lang="en-US" altLang="ja-JP" sz="2000" dirty="0" smtClean="0">
              <a:solidFill>
                <a:srgbClr val="0000FF"/>
              </a:solidFill>
              <a:latin typeface="Calibri Bold" charset="0"/>
              <a:ea typeface="Heiti SC Medium" charset="0"/>
              <a:cs typeface="Heiti SC Medium" charset="0"/>
              <a:sym typeface="Calibri Bold" charset="0"/>
            </a:endParaRPr>
          </a:p>
          <a:p>
            <a:pPr marL="1065213" lvl="2" indent="-336550" eaLnBrk="1" hangingPunct="1"/>
            <a:endParaRPr lang="en-US" sz="2000" dirty="0" smtClean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  <a:p>
            <a:pPr marL="1065213" lvl="2" indent="-336550" eaLnBrk="1" hangingPunct="1"/>
            <a:endParaRPr lang="en-US" sz="2000" dirty="0" smtClean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  <a:p>
            <a:pPr marL="1065213" lvl="2" indent="-336550" eaLnBrk="1" hangingPunct="1"/>
            <a:endParaRPr lang="en-US" sz="2000" dirty="0" smtClean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  <a:p>
            <a:pPr marL="1065213" lvl="2" indent="-336550" eaLnBrk="1" hangingPunct="1"/>
            <a:endParaRPr lang="en-US" sz="2000" dirty="0" smtClean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  <a:p>
            <a:pPr marL="1065213" lvl="2" indent="-336550" eaLnBrk="1" hangingPunct="1">
              <a:buNone/>
            </a:pPr>
            <a:endParaRPr lang="en-US" sz="2000" dirty="0" smtClean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  <a:p>
            <a:pPr marL="781050" lvl="1" indent="-514350">
              <a:buSzPct val="99000"/>
              <a:buFont typeface="Arial" charset="0"/>
              <a:buAutoNum type="arabicPeriod"/>
            </a:pPr>
            <a:r>
              <a:rPr lang="en-US" sz="2400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Text summarization</a:t>
            </a:r>
            <a:r>
              <a:rPr lang="en-US" sz="2400" dirty="0" smtClean="0">
                <a:latin typeface="Calibri" charset="0"/>
                <a:ea typeface="Heiti SC Light" charset="0"/>
                <a:cs typeface="Heiti SC Light" charset="0"/>
              </a:rPr>
              <a:t> for reviews</a:t>
            </a:r>
          </a:p>
          <a:p>
            <a:pPr marL="1065213" lvl="2" indent="-336550">
              <a:buFont typeface="Wingdings" charset="0"/>
              <a:buChar char="Ø"/>
            </a:pPr>
            <a:r>
              <a:rPr lang="en-US" sz="2000" dirty="0" smtClean="0">
                <a:latin typeface="Calibri" charset="0"/>
                <a:ea typeface="Heiti SC Light" charset="0"/>
                <a:cs typeface="Heiti SC Light" charset="0"/>
              </a:rPr>
              <a:t>Formulated as </a:t>
            </a:r>
            <a:r>
              <a:rPr lang="en-US" sz="2000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text summarization</a:t>
            </a:r>
            <a:r>
              <a:rPr lang="en-US" sz="2000" dirty="0" smtClean="0">
                <a:latin typeface="Calibri" charset="0"/>
                <a:ea typeface="Heiti SC Light" charset="0"/>
                <a:cs typeface="Heiti SC Light" charset="0"/>
              </a:rPr>
              <a:t> problem</a:t>
            </a:r>
          </a:p>
          <a:p>
            <a:pPr marL="1065213" lvl="2" indent="-336550"/>
            <a:r>
              <a:rPr lang="en-US" sz="2000" u="sng" dirty="0" smtClean="0">
                <a:latin typeface="Calibri" charset="0"/>
                <a:ea typeface="Heiti SC Light" charset="0"/>
                <a:cs typeface="Heiti SC Light" charset="0"/>
              </a:rPr>
              <a:t>Focus:</a:t>
            </a:r>
            <a:r>
              <a:rPr lang="en-US" sz="2000" dirty="0" smtClean="0">
                <a:solidFill>
                  <a:srgbClr val="0000F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salient information 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  <a:ea typeface="Heiti SC Light" charset="0"/>
                <a:cs typeface="Heiti SC Light" charset="0"/>
              </a:rPr>
              <a:t>(e.g. sentences) in text</a:t>
            </a:r>
          </a:p>
          <a:p>
            <a:pPr marL="1065213" lvl="2" indent="-336550" eaLnBrk="1" hangingPunct="1"/>
            <a:endParaRPr lang="en-US" sz="2000" dirty="0">
              <a:solidFill>
                <a:srgbClr val="0000FF"/>
              </a:solidFill>
              <a:latin typeface="Calibri" charset="0"/>
              <a:ea typeface="Heiti SC Light" charset="0"/>
              <a:cs typeface="Heiti SC Light" charset="0"/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14722" y="639127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2194ABF-E60D-9642-8867-F09B35ED62EA}" type="slidenum">
              <a:rPr lang="en-US" sz="1200">
                <a:solidFill>
                  <a:srgbClr val="898989"/>
                </a:solidFill>
              </a:rPr>
              <a:pPr eaLnBrk="1" hangingPunct="1"/>
              <a:t>84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028214" y="4656667"/>
            <a:ext cx="2658586" cy="989401"/>
          </a:xfrm>
          <a:prstGeom prst="wedgeEllipseCallout">
            <a:avLst>
              <a:gd name="adj1" fmla="val -43460"/>
              <a:gd name="adj2" fmla="val 4525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salient is domain-specific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561487" y="3294922"/>
            <a:ext cx="940142" cy="1808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" pitchFamily="-84" charset="0"/>
              <a:ea typeface="Heiti SC Light" pitchFamily="-84" charset="-122"/>
              <a:cs typeface="Heiti SC Light" pitchFamily="-84" charset="-122"/>
              <a:sym typeface="Calibri" pitchFamily="-8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215466" y="2986696"/>
            <a:ext cx="3268134" cy="1416495"/>
          </a:xfrm>
          <a:prstGeom prst="wedgeEllipseCallout">
            <a:avLst>
              <a:gd name="adj1" fmla="val -47807"/>
              <a:gd name="adj2" fmla="val -4563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Designed for customer reviews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Does not reflect user preferences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7" y="2986696"/>
            <a:ext cx="2587406" cy="141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3094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862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484" dirty="0" smtClean="0">
                <a:solidFill>
                  <a:srgbClr val="0000FF"/>
                </a:solidFill>
              </a:rPr>
              <a:t>Beyond the scope of prior work in subjectivity</a:t>
            </a:r>
          </a:p>
          <a:p>
            <a:pPr lvl="1"/>
            <a:r>
              <a:rPr lang="en-US" dirty="0" smtClean="0"/>
              <a:t>In addition to evaluations </a:t>
            </a:r>
            <a:r>
              <a:rPr lang="en-US" sz="2065" dirty="0" smtClean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2065" dirty="0" err="1" smtClean="0">
                <a:solidFill>
                  <a:schemeClr val="accent3">
                    <a:lumMod val="50000"/>
                  </a:schemeClr>
                </a:solidFill>
              </a:rPr>
              <a:t>Carenini</a:t>
            </a:r>
            <a:r>
              <a:rPr lang="en-US" sz="2065" dirty="0" smtClean="0">
                <a:solidFill>
                  <a:schemeClr val="accent3">
                    <a:lumMod val="50000"/>
                  </a:schemeClr>
                </a:solidFill>
              </a:rPr>
              <a:t> et al 2006&gt;</a:t>
            </a:r>
            <a:r>
              <a:rPr lang="en-US" dirty="0" smtClean="0"/>
              <a:t>, a review may contain descriptions of personal experience.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External content		  objective content </a:t>
            </a:r>
            <a:r>
              <a:rPr lang="en-US" sz="2194" dirty="0" smtClean="0">
                <a:solidFill>
                  <a:srgbClr val="4F6228"/>
                </a:solidFill>
              </a:rPr>
              <a:t>&lt;Pang and Lee 2004&gt;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D774-3417-FC46-9BEF-A6F026B0364A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1032933" y="2760133"/>
            <a:ext cx="7433734" cy="897469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endParaRPr lang="en-US" sz="2000" dirty="0" smtClean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  <a:p>
            <a:pPr marL="39688" algn="just"/>
            <a:r>
              <a:rPr lang="en-US" sz="200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I am merely a birthday holiday type picture taker.</a:t>
            </a:r>
            <a:endParaRPr lang="en-US" sz="2000" dirty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032933" y="4783670"/>
            <a:ext cx="7433734" cy="1058335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just"/>
            <a:r>
              <a:rPr lang="en-US" sz="2000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  <a:sym typeface="Times New Roman" pitchFamily="-65" charset="0"/>
              </a:rPr>
              <a:t>The enslavement of African Americans, the fight for women's suffrage and the immigration laws that were passed greatly effected the U.S. democratically.</a:t>
            </a:r>
            <a:endParaRPr lang="en-US" sz="2000" dirty="0">
              <a:latin typeface="Times New Roman" pitchFamily="-65" charset="0"/>
              <a:ea typeface="Times New Roman" pitchFamily="-65" charset="0"/>
              <a:cs typeface="Times New Roman" pitchFamily="-65" charset="0"/>
              <a:sym typeface="Times New Roman" pitchFamily="-65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34271" y="4212158"/>
          <a:ext cx="505822" cy="38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114300" imgH="76200" progId="Equation.3">
                  <p:embed/>
                </p:oleObj>
              </mc:Choice>
              <mc:Fallback>
                <p:oleObj name="Equation" r:id="rId4" imgW="114300" imgH="7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271" y="4212158"/>
                        <a:ext cx="505822" cy="383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57200" y="0"/>
            <a:ext cx="8229600" cy="1381125"/>
          </a:xfrm>
          <a:prstGeom prst="rect">
            <a:avLst/>
          </a:prstGeom>
        </p:spPr>
        <p:txBody>
          <a:bodyPr vert="horz" lIns="91440" tIns="45720" rIns="13208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Review content from multiple sources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Heiti SC Light" pitchFamily="-65" charset="-122"/>
              <a:cs typeface="Heiti SC Light" pitchFamily="-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49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60" y="2393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Data preparation for machine-learning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6281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Text preprocessing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Tokenization, lowercase, no-stemming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Syntactic analysis</a:t>
            </a:r>
          </a:p>
          <a:p>
            <a:pPr lvl="1">
              <a:spcAft>
                <a:spcPts val="600"/>
              </a:spcAft>
            </a:pPr>
            <a:r>
              <a:rPr lang="en-US" dirty="0" err="1" smtClean="0"/>
              <a:t>MSTParser</a:t>
            </a:r>
            <a:r>
              <a:rPr lang="en-US" dirty="0" smtClean="0"/>
              <a:t> </a:t>
            </a:r>
            <a:r>
              <a:rPr lang="en-US" sz="1923" dirty="0" smtClean="0">
                <a:solidFill>
                  <a:schemeClr val="accent3">
                    <a:lumMod val="50000"/>
                  </a:schemeClr>
                </a:solidFill>
              </a:rPr>
              <a:t>&lt;McDonald et al. 2005&gt;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Feature extraction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Normalization and transformation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Transform each feature </a:t>
            </a:r>
            <a:r>
              <a:rPr lang="en-US" dirty="0" err="1" smtClean="0"/>
              <a:t>f</a:t>
            </a:r>
            <a:r>
              <a:rPr lang="en-US" dirty="0" smtClean="0"/>
              <a:t> using                    , and rescaling it into [0, 1]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Gold standard is rescaled to [0, 1]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424097" y="3969261"/>
          <a:ext cx="1159228" cy="37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533400" imgH="177800" progId="Equation.3">
                  <p:embed/>
                </p:oleObj>
              </mc:Choice>
              <mc:Fallback>
                <p:oleObj name="Equation" r:id="rId3" imgW="533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097" y="3969261"/>
                        <a:ext cx="1159228" cy="377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65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229600" cy="1209675"/>
          </a:xfrm>
        </p:spPr>
        <p:txBody>
          <a:bodyPr rIns="132080">
            <a:normAutofit/>
          </a:bodyPr>
          <a:lstStyle/>
          <a:p>
            <a:pPr eaLnBrk="1" hangingPunct="1"/>
            <a:endParaRPr lang="en-US" dirty="0">
              <a:ea typeface="Heiti SC Light" pitchFamily="-84" charset="-122"/>
              <a:cs typeface="Heiti SC Light" pitchFamily="-84" charset="-122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547093"/>
            <a:ext cx="9144000" cy="1379384"/>
          </a:xfrm>
        </p:spPr>
        <p:txBody>
          <a:bodyPr rIns="132080"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Heiti SC Light" pitchFamily="-84" charset="-122"/>
                <a:cs typeface="Heiti SC Light" pitchFamily="-84" charset="-122"/>
              </a:rPr>
              <a:t>To capture </a:t>
            </a:r>
            <a:r>
              <a:rPr lang="en-US" sz="2800" dirty="0">
                <a:ea typeface="Heiti SC Light" pitchFamily="-84" charset="-122"/>
                <a:cs typeface="Heiti SC Light" pitchFamily="-84" charset="-122"/>
              </a:rPr>
              <a:t>and leverage user </a:t>
            </a:r>
            <a:r>
              <a:rPr lang="en-US" sz="2800" dirty="0" smtClean="0">
                <a:ea typeface="Heiti SC Light" pitchFamily="-84" charset="-122"/>
                <a:cs typeface="Heiti SC Light" pitchFamily="-84" charset="-122"/>
              </a:rPr>
              <a:t>preferences regarding reviews, we propose a </a:t>
            </a:r>
            <a:r>
              <a:rPr lang="en-US" sz="2800" dirty="0" smtClean="0">
                <a:solidFill>
                  <a:srgbClr val="7030A0"/>
                </a:solidFill>
                <a:ea typeface="Heiti SC Light" pitchFamily="-84" charset="-122"/>
                <a:cs typeface="Heiti SC Light" pitchFamily="-84" charset="-122"/>
              </a:rPr>
              <a:t>helpfulness-guided summarization framework</a:t>
            </a:r>
            <a:r>
              <a:rPr lang="en-US" sz="2800" dirty="0" smtClean="0">
                <a:ea typeface="Heiti SC Light" pitchFamily="-84" charset="-122"/>
                <a:cs typeface="Heiti SC Light" pitchFamily="-84" charset="-122"/>
              </a:rPr>
              <a:t>:</a:t>
            </a:r>
          </a:p>
          <a:p>
            <a:pPr eaLnBrk="1" hangingPunct="1"/>
            <a:endParaRPr lang="en-US" sz="1500" dirty="0">
              <a:ea typeface="Heiti SC Light" pitchFamily="-84" charset="-122"/>
              <a:cs typeface="Heiti SC Light" pitchFamily="-8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9021" y="2917243"/>
            <a:ext cx="7466577" cy="1975061"/>
            <a:chOff x="1617012" y="3581223"/>
            <a:chExt cx="8136588" cy="1905000"/>
          </a:xfrm>
        </p:grpSpPr>
        <p:graphicFrame>
          <p:nvGraphicFramePr>
            <p:cNvPr id="8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8215567"/>
                </p:ext>
              </p:extLst>
            </p:nvPr>
          </p:nvGraphicFramePr>
          <p:xfrm>
            <a:off x="1617012" y="3778235"/>
            <a:ext cx="8136588" cy="14943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6567" name="TextBox 3"/>
            <p:cNvSpPr txBox="1">
              <a:spLocks noChangeArrowheads="1"/>
            </p:cNvSpPr>
            <p:nvPr/>
          </p:nvSpPr>
          <p:spPr bwMode="auto">
            <a:xfrm>
              <a:off x="7098543" y="3581223"/>
              <a:ext cx="2286000" cy="1905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65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B351E-C230-B443-93F4-928F6938B198}" type="slidenum">
              <a:rPr lang="en-US"/>
              <a:pPr/>
              <a:t>87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72277" y="4892301"/>
            <a:ext cx="8371723" cy="1829174"/>
          </a:xfrm>
          <a:prstGeom prst="rect">
            <a:avLst/>
          </a:prstGeom>
        </p:spPr>
        <p:txBody>
          <a:bodyPr vert="horz" lIns="91440" tIns="45720" rIns="13208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2200" dirty="0" smtClean="0">
                <a:solidFill>
                  <a:srgbClr val="0000FF"/>
                </a:solidFill>
                <a:ea typeface="Heiti SC Light" pitchFamily="-84" charset="-122"/>
                <a:cs typeface="Heiti SC Light" pitchFamily="-84" charset="-122"/>
              </a:rPr>
              <a:t>No need for manual annotation of important review content</a:t>
            </a:r>
            <a:endParaRPr lang="en-US" sz="2200" noProof="0" dirty="0" smtClean="0">
              <a:solidFill>
                <a:srgbClr val="0000FF"/>
              </a:solidFill>
              <a:ea typeface="Heiti SC Light" pitchFamily="-84" charset="-122"/>
              <a:cs typeface="Heiti SC Light" pitchFamily="-84" charset="-122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sz="2200" noProof="0" dirty="0" smtClean="0">
                <a:solidFill>
                  <a:srgbClr val="0000FF"/>
                </a:solidFill>
                <a:ea typeface="Heiti SC Light" pitchFamily="-84" charset="-122"/>
                <a:cs typeface="Heiti SC Light" pitchFamily="-84" charset="-122"/>
              </a:rPr>
              <a:t>Can be generalized to </a:t>
            </a:r>
            <a:r>
              <a:rPr lang="en-US" sz="2200" dirty="0" smtClean="0">
                <a:solidFill>
                  <a:srgbClr val="0000FF"/>
                </a:solidFill>
                <a:ea typeface="Heiti SC Light" pitchFamily="-84" charset="-122"/>
                <a:cs typeface="Heiti SC Light" pitchFamily="-84" charset="-122"/>
              </a:rPr>
              <a:t>multiple review domains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ea typeface="Heiti SC Light" pitchFamily="-84" charset="-122"/>
                <a:cs typeface="Heiti SC Light" pitchFamily="-84" charset="-122"/>
              </a:rPr>
              <a:t>E.g. Product reviews, movie reviews, educational peer reviews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ea typeface="Heiti SC Light" pitchFamily="-84" charset="-122"/>
              <a:cs typeface="Heiti SC Light" pitchFamily="-8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0258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Lexical</a:t>
            </a:r>
            <a:r>
              <a:rPr lang="en-US" sz="2400" dirty="0" smtClean="0"/>
              <a:t> </a:t>
            </a:r>
            <a:r>
              <a:rPr lang="en-US" sz="2400" dirty="0"/>
              <a:t>C</a:t>
            </a:r>
            <a:r>
              <a:rPr lang="en-US" sz="2400" dirty="0" smtClean="0"/>
              <a:t>ategories (LEX) : </a:t>
            </a:r>
            <a:r>
              <a:rPr lang="en-US" sz="2400" i="1" dirty="0"/>
              <a:t>Counts of 9 categories of </a:t>
            </a:r>
            <a:r>
              <a:rPr lang="en-US" sz="2400" i="1" dirty="0" smtClean="0"/>
              <a:t>words</a:t>
            </a:r>
            <a:endParaRPr lang="en-US" sz="2400" b="1" dirty="0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199" y="2969038"/>
          <a:ext cx="8229601" cy="3167934"/>
        </p:xfrm>
        <a:graphic>
          <a:graphicData uri="http://schemas.openxmlformats.org/drawingml/2006/table">
            <a:tbl>
              <a:tblPr/>
              <a:tblGrid>
                <a:gridCol w="693271"/>
                <a:gridCol w="1643529"/>
                <a:gridCol w="5892801"/>
              </a:tblGrid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Tag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Meaning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Word list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suggestion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should, must, might, could, need, needs, maybe, try, revision, want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LOC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location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page, paragraph, sentence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ERR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problem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error, mistakes, typo, problem, difficulties, conclusion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IDE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idea verb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consider, mention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LNK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transition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however, but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NEG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negative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fail, hard, difficult, bad, short, little, bit, poor, few, unclear, only, more,  stronger, careful, sure, full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positive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great, good, well, clearly, easily, effective, effectively, helpful, very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summarization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main, overall, also, how, job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NOT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negation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not, doesn't, don't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5" name="TextBox 5"/>
          <p:cNvSpPr txBox="1">
            <a:spLocks noChangeArrowheads="1"/>
          </p:cNvSpPr>
          <p:nvPr/>
        </p:nvSpPr>
        <p:spPr bwMode="auto">
          <a:xfrm>
            <a:off x="457200" y="129811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638" indent="-274638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60066"/>
                </a:solidFill>
              </a:rPr>
              <a:t>Learned in a semi-supervised way based on their syntactic and semantic functions in opinion expression </a:t>
            </a:r>
          </a:p>
          <a:p>
            <a:pPr marL="352425" lvl="1" indent="366713">
              <a:buFontTx/>
              <a:buAutoNum type="arabicParenR"/>
              <a:defRPr/>
            </a:pPr>
            <a:r>
              <a:rPr lang="en-US" sz="1600" dirty="0" smtClean="0">
                <a:latin typeface="Calibri" charset="0"/>
              </a:rPr>
              <a:t>Coding </a:t>
            </a:r>
            <a:r>
              <a:rPr lang="en-US" sz="1600" dirty="0">
                <a:latin typeface="Calibri" charset="0"/>
              </a:rPr>
              <a:t>Manuals</a:t>
            </a:r>
          </a:p>
          <a:p>
            <a:pPr marL="352425" indent="366713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US" sz="1600" dirty="0">
                <a:latin typeface="Calibri" charset="0"/>
                <a:ea typeface="+mn-ea"/>
                <a:cs typeface="+mn-cs"/>
              </a:rPr>
              <a:t>Decision trees trained with Bag-of-Words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4B6A-D86E-4743-893D-4D0C9289C195}" type="slidenum">
              <a:rPr lang="en-US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eaLnBrk="1" hangingPunct="1">
              <a:defRPr/>
            </a:pPr>
            <a:r>
              <a:rPr lang="en-US" sz="2400" dirty="0"/>
              <a:t>Localization (LOC)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38138" y="1417638"/>
            <a:ext cx="8496978" cy="3916362"/>
          </a:xfrm>
        </p:spPr>
        <p:txBody>
          <a:bodyPr>
            <a:normAutofit fontScale="77500" lnSpcReduction="20000"/>
          </a:bodyPr>
          <a:lstStyle/>
          <a:p>
            <a:pPr marL="733425" lvl="1" indent="-369888" eaLnBrk="1" hangingPunct="1">
              <a:buFont typeface="Arial"/>
              <a:buChar char="•"/>
              <a:defRPr/>
            </a:pPr>
            <a:r>
              <a:rPr lang="en-US" sz="3097" dirty="0" smtClean="0">
                <a:solidFill>
                  <a:srgbClr val="660066"/>
                </a:solidFill>
                <a:ea typeface="ＭＳ Ｐゴシック" charset="-128"/>
              </a:rPr>
              <a:t>Developed for automatically predicting problem localization</a:t>
            </a:r>
            <a:r>
              <a:rPr lang="en-US" sz="3097" dirty="0" smtClean="0">
                <a:ea typeface="ＭＳ Ｐゴシック" charset="-128"/>
              </a:rPr>
              <a:t> </a:t>
            </a:r>
            <a:r>
              <a:rPr lang="en-US" sz="2065" i="1" dirty="0" smtClean="0">
                <a:ea typeface="ＭＳ Ｐゴシック" charset="-128"/>
              </a:rPr>
              <a:t>(Xiong and </a:t>
            </a:r>
            <a:r>
              <a:rPr lang="en-US" sz="2065" i="1" dirty="0" err="1" smtClean="0">
                <a:ea typeface="ＭＳ Ｐゴシック" charset="-128"/>
              </a:rPr>
              <a:t>Litman</a:t>
            </a:r>
            <a:r>
              <a:rPr lang="en-US" sz="2065" i="1" dirty="0" smtClean="0">
                <a:ea typeface="ＭＳ Ｐゴシック" charset="-128"/>
              </a:rPr>
              <a:t>, 2010)</a:t>
            </a:r>
          </a:p>
          <a:p>
            <a:pPr marL="733425" lvl="1" indent="-369888" eaLnBrk="1" hangingPunct="1">
              <a:buFont typeface="+mj-lt"/>
              <a:buAutoNum type="arabicPeriod" startAt="2"/>
              <a:defRPr/>
            </a:pPr>
            <a:endParaRPr lang="en-US" sz="2065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-128"/>
            </a:endParaRPr>
          </a:p>
          <a:p>
            <a:pPr lvl="2" eaLnBrk="1" hangingPunct="1">
              <a:buSzPct val="80000"/>
              <a:buNone/>
              <a:defRPr/>
            </a:pPr>
            <a:endParaRPr lang="en-US" sz="2571" dirty="0" smtClean="0">
              <a:ea typeface="ＭＳ Ｐゴシック" charset="-128"/>
            </a:endParaRPr>
          </a:p>
          <a:p>
            <a:pPr lvl="2" eaLnBrk="1" hangingPunct="1">
              <a:buSzPct val="80000"/>
              <a:buFont typeface="Wingdings" charset="2"/>
              <a:buChar char="§"/>
              <a:defRPr/>
            </a:pPr>
            <a:endParaRPr lang="en-US" sz="2571" dirty="0" smtClean="0">
              <a:ea typeface="ＭＳ Ｐゴシック" charset="-128"/>
            </a:endParaRPr>
          </a:p>
          <a:p>
            <a:pPr lvl="2" eaLnBrk="1" hangingPunct="1">
              <a:buSzPct val="80000"/>
              <a:buFont typeface="Wingdings" charset="2"/>
              <a:buChar char="§"/>
              <a:defRPr/>
            </a:pPr>
            <a:r>
              <a:rPr lang="en-US" sz="2571" dirty="0" err="1" smtClean="0">
                <a:solidFill>
                  <a:srgbClr val="4F6228"/>
                </a:solidFill>
                <a:ea typeface="ＭＳ Ｐゴシック" charset="-128"/>
              </a:rPr>
              <a:t>windowSize</a:t>
            </a:r>
            <a:endParaRPr lang="en-US" sz="2323" dirty="0" smtClean="0">
              <a:solidFill>
                <a:srgbClr val="4F6228"/>
              </a:solidFill>
              <a:cs typeface="Calibri"/>
            </a:endParaRP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r>
              <a:rPr lang="en-US" sz="2323" dirty="0" smtClean="0">
                <a:solidFill>
                  <a:srgbClr val="4F6228"/>
                </a:solidFill>
                <a:cs typeface="Calibri"/>
              </a:rPr>
              <a:t>For each review sentence, we search for the most likely referred window of words in the related paper, and </a:t>
            </a:r>
            <a:r>
              <a:rPr lang="en-US" sz="2323" dirty="0" err="1" smtClean="0">
                <a:solidFill>
                  <a:srgbClr val="4F6228"/>
                </a:solidFill>
                <a:cs typeface="Calibri"/>
              </a:rPr>
              <a:t>windowSize</a:t>
            </a:r>
            <a:r>
              <a:rPr lang="en-US" sz="2323" dirty="0" smtClean="0">
                <a:solidFill>
                  <a:srgbClr val="4F6228"/>
                </a:solidFill>
                <a:cs typeface="Calibri"/>
              </a:rPr>
              <a:t> is the average number of words of all windows</a:t>
            </a: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endParaRPr lang="en-US" sz="2323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endParaRPr lang="en-US" sz="2323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None/>
              <a:defRPr/>
            </a:pPr>
            <a:endParaRPr lang="en-US" sz="2800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Font typeface="Wingdings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cs typeface="Calibri"/>
            </a:endParaRPr>
          </a:p>
          <a:p>
            <a:pPr lvl="3" eaLnBrk="1" hangingPunct="1">
              <a:buSzPct val="80000"/>
              <a:buFont typeface="Arial" charset="0"/>
              <a:buNone/>
              <a:defRPr/>
            </a:pPr>
            <a:endParaRPr lang="en-US" sz="2527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BD610EEE-A2C0-434D-BD6E-317AC49930A0}" type="slidenum">
              <a:rPr lang="en-US">
                <a:latin typeface="Calisto MT" pitchFamily="-84" charset="0"/>
                <a:ea typeface="ＭＳ Ｐゴシック" pitchFamily="-84" charset="-128"/>
                <a:cs typeface="ＭＳ Ｐゴシック" pitchFamily="-84" charset="-128"/>
              </a:rPr>
              <a:pPr defTabSz="914400"/>
              <a:t>89</a:t>
            </a:fld>
            <a:endParaRPr lang="en-US">
              <a:latin typeface="Calisto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03300" y="2300940"/>
          <a:ext cx="7831816" cy="1481637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521759"/>
                <a:gridCol w="6310057"/>
              </a:tblGrid>
              <a:tr h="351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Feature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Example/Description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regTag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“On page five, …”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pitchFamily="34" charset="-128"/>
                        <a:cs typeface="Times New Roman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dDeterminer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“To </a:t>
                      </a: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this argument, you should provide more ….”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pitchFamily="34" charset="-128"/>
                        <a:cs typeface="Times New Roman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windowSize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amount of context information regarding the related paper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34" charset="-128"/>
                        <a:cs typeface="Calibri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1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925" y="406400"/>
            <a:ext cx="7620000" cy="1400175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Arial" pitchFamily="-84" charset="0"/>
              <a:buNone/>
            </a:pP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Helpfulness </a:t>
            </a:r>
            <a:r>
              <a:rPr lang="en-US" dirty="0" smtClean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metadata has been </a:t>
            </a:r>
            <a:r>
              <a:rPr lang="en-US" dirty="0">
                <a:ea typeface="Heiti SC Light" pitchFamily="-84" charset="-122"/>
                <a:cs typeface="Heiti SC Light" pitchFamily="-84" charset="-122"/>
                <a:sym typeface="Calibri Bold Italic" pitchFamily="-84" charset="0"/>
              </a:rPr>
              <a:t>used to facilitate review exploration</a:t>
            </a:r>
          </a:p>
        </p:txBody>
      </p:sp>
      <p:pic>
        <p:nvPicPr>
          <p:cNvPr id="5120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048" y="1671934"/>
            <a:ext cx="5559156" cy="45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194300" y="3726951"/>
            <a:ext cx="1358900" cy="5214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Heiti SC Light" pitchFamily="-84" charset="-122"/>
              <a:cs typeface="Heiti SC Light" pitchFamily="-84" charset="-122"/>
              <a:sym typeface="Calibri" pitchFamily="-84" charset="0"/>
            </a:endParaRPr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F575F-0BF8-0347-81A2-96EF8448BBAE}" type="slidenum">
              <a:rPr lang="en-US"/>
              <a:pPr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0444" y="6211669"/>
            <a:ext cx="8494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Research Problem 2</a:t>
            </a:r>
            <a:r>
              <a:rPr lang="en-US" sz="2400" dirty="0" smtClean="0"/>
              <a:t>: </a:t>
            </a:r>
            <a:r>
              <a:rPr lang="en-US" sz="2400" dirty="0"/>
              <a:t>What </a:t>
            </a:r>
            <a:r>
              <a:rPr lang="en-US" sz="2400" dirty="0" smtClean="0"/>
              <a:t>about helpfulness for summarization?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5220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Human </a:t>
            </a:r>
            <a:r>
              <a:rPr lang="en-US" sz="3600" dirty="0" smtClean="0"/>
              <a:t>evaluation – content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29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Average quality rating received by each summarizer</a:t>
            </a:r>
          </a:p>
          <a:p>
            <a:pPr lvl="1"/>
            <a:r>
              <a:rPr lang="en-US" sz="2200" dirty="0" smtClean="0"/>
              <a:t>Across 3 review items</a:t>
            </a:r>
          </a:p>
          <a:p>
            <a:pPr lvl="1"/>
            <a:r>
              <a:rPr lang="en-US" sz="2200" dirty="0" smtClean="0"/>
              <a:t>1-5 </a:t>
            </a:r>
            <a:r>
              <a:rPr lang="en-US" altLang="zh-CN" sz="2200" dirty="0" smtClean="0"/>
              <a:t>points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600" dirty="0" smtClean="0"/>
              <a:t>Paired T-test for each summarizer pair on each content aspect</a:t>
            </a:r>
          </a:p>
          <a:p>
            <a:pPr lvl="1"/>
            <a:r>
              <a:rPr lang="en-US" sz="2200" dirty="0" smtClean="0"/>
              <a:t>Movie reviews: no significant difference</a:t>
            </a:r>
          </a:p>
          <a:p>
            <a:pPr lvl="1"/>
            <a:r>
              <a:rPr lang="en-US" sz="2200" dirty="0" smtClean="0"/>
              <a:t>Camera review: </a:t>
            </a:r>
          </a:p>
          <a:p>
            <a:pPr lvl="2"/>
            <a:r>
              <a:rPr lang="en-US" sz="1800" dirty="0" err="1" smtClean="0">
                <a:solidFill>
                  <a:srgbClr val="0000FF"/>
                </a:solidFill>
              </a:rPr>
              <a:t>HelpfulSum</a:t>
            </a:r>
            <a:r>
              <a:rPr lang="en-US" sz="1800" dirty="0" smtClean="0">
                <a:solidFill>
                  <a:srgbClr val="0000FF"/>
                </a:solidFill>
              </a:rPr>
              <a:t> &gt; </a:t>
            </a:r>
            <a:r>
              <a:rPr lang="en-US" sz="1800" dirty="0" err="1">
                <a:solidFill>
                  <a:srgbClr val="0000FF"/>
                </a:solidFill>
              </a:rPr>
              <a:t>H</a:t>
            </a:r>
            <a:r>
              <a:rPr lang="en-US" sz="1800" dirty="0" err="1" smtClean="0">
                <a:solidFill>
                  <a:srgbClr val="0000FF"/>
                </a:solidFill>
              </a:rPr>
              <a:t>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precision (p=.034) and accuracy (p=.008)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</a:rPr>
              <a:t>Baseline &gt; </a:t>
            </a:r>
            <a:r>
              <a:rPr lang="en-US" sz="1800" dirty="0" err="1" smtClean="0">
                <a:solidFill>
                  <a:srgbClr val="0000FF"/>
                </a:solidFill>
              </a:rPr>
              <a:t>HelpfulFilter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on precision (p=.005) and accuracy (p=.005)</a:t>
            </a:r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20029"/>
              </p:ext>
            </p:extLst>
          </p:nvPr>
        </p:nvGraphicFramePr>
        <p:xfrm>
          <a:off x="925094" y="2652424"/>
          <a:ext cx="7510378" cy="183892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30787"/>
                <a:gridCol w="935503"/>
                <a:gridCol w="952444"/>
                <a:gridCol w="1072911"/>
                <a:gridCol w="1072911"/>
                <a:gridCol w="1072911"/>
                <a:gridCol w="1072911"/>
              </a:tblGrid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881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Acc.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Acc.</a:t>
                      </a:r>
                      <a:endParaRPr lang="en-US" sz="1600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HelpfulFilter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</a:tr>
              <a:tr h="33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HelpfulSum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2.67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3579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Introducing review helpfulness</a:t>
            </a:r>
            <a:endParaRPr lang="en-US" sz="3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462929" y="2306184"/>
            <a:ext cx="3681071" cy="1713836"/>
            <a:chOff x="580708" y="2537595"/>
            <a:chExt cx="6724282" cy="3131663"/>
          </a:xfrm>
        </p:grpSpPr>
        <p:grpSp>
          <p:nvGrpSpPr>
            <p:cNvPr id="18" name="Group 17"/>
            <p:cNvGrpSpPr/>
            <p:nvPr/>
          </p:nvGrpSpPr>
          <p:grpSpPr>
            <a:xfrm>
              <a:off x="960379" y="2537595"/>
              <a:ext cx="6344611" cy="3010756"/>
              <a:chOff x="960379" y="2537595"/>
              <a:chExt cx="6344611" cy="3010756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3743218" y="3527674"/>
              <a:ext cx="2604059" cy="378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5" name="Equation" r:id="rId3" imgW="1485900" imgH="215900" progId="Equation.3">
                      <p:embed/>
                    </p:oleObj>
                  </mc:Choice>
                  <mc:Fallback>
                    <p:oleObj name="Equation" r:id="rId3" imgW="14859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3218" y="3527674"/>
                            <a:ext cx="2604059" cy="3783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3673296" y="3965113"/>
              <a:ext cx="2703513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6" name="Equation" r:id="rId5" imgW="1511300" imgH="228600" progId="Equation.3">
                      <p:embed/>
                    </p:oleObj>
                  </mc:Choice>
                  <mc:Fallback>
                    <p:oleObj name="Equation" r:id="rId5" imgW="15113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3296" y="3965113"/>
                            <a:ext cx="2703513" cy="411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379" y="2537595"/>
                <a:ext cx="6344611" cy="273689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9968" y="4376275"/>
                <a:ext cx="1254232" cy="108563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4292" y="4331826"/>
                <a:ext cx="999057" cy="121652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4939" y="4306426"/>
                <a:ext cx="138081" cy="188292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257209" y="4023598"/>
                <a:ext cx="702180" cy="12999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6"/>
              <p:cNvGrpSpPr/>
              <p:nvPr/>
            </p:nvGrpSpPr>
            <p:grpSpPr>
              <a:xfrm>
                <a:off x="960379" y="4071423"/>
                <a:ext cx="1957129" cy="1476928"/>
                <a:chOff x="960379" y="4071423"/>
                <a:chExt cx="1957129" cy="1476928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7"/>
              <p:cNvGrpSpPr/>
              <p:nvPr/>
            </p:nvGrpSpPr>
            <p:grpSpPr>
              <a:xfrm>
                <a:off x="5506984" y="4071423"/>
                <a:ext cx="1680586" cy="1087751"/>
                <a:chOff x="960379" y="4071423"/>
                <a:chExt cx="1957129" cy="1476928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Right Arrow 3"/>
            <p:cNvSpPr>
              <a:spLocks noChangeArrowheads="1"/>
            </p:cNvSpPr>
            <p:nvPr/>
          </p:nvSpPr>
          <p:spPr bwMode="auto">
            <a:xfrm>
              <a:off x="580708" y="4038894"/>
              <a:ext cx="2559261" cy="1630364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rgbClr val="756189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Helpfulness rating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9" y="1329867"/>
            <a:ext cx="8104510" cy="409474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Filtering</a:t>
            </a:r>
          </a:p>
          <a:p>
            <a:pPr lvl="1"/>
            <a:r>
              <a:rPr lang="en-US" dirty="0" smtClean="0"/>
              <a:t>Review preprocessing </a:t>
            </a:r>
            <a:r>
              <a:rPr lang="en-US" sz="2600" dirty="0" smtClean="0">
                <a:solidFill>
                  <a:srgbClr val="4F6228"/>
                </a:solidFill>
              </a:rPr>
              <a:t>&lt;Liu et. al. 2007&gt;</a:t>
            </a:r>
          </a:p>
          <a:p>
            <a:pPr lvl="1"/>
            <a:r>
              <a:rPr lang="en-US" dirty="0"/>
              <a:t>By review </a:t>
            </a:r>
            <a:r>
              <a:rPr lang="en-US" dirty="0" smtClean="0"/>
              <a:t>helpfulness gold-standard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dirty="0" smtClean="0"/>
              <a:t>Content scorin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Identify helpfulness-related review topics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Supervised LDA </a:t>
            </a:r>
            <a:r>
              <a:rPr lang="en-US" dirty="0">
                <a:solidFill>
                  <a:srgbClr val="000000"/>
                </a:solidFill>
              </a:rPr>
              <a:t>&lt;</a:t>
            </a:r>
            <a:r>
              <a:rPr lang="en-US" dirty="0" err="1">
                <a:solidFill>
                  <a:srgbClr val="000000"/>
                </a:solidFill>
              </a:rPr>
              <a:t>Blei</a:t>
            </a:r>
            <a:r>
              <a:rPr lang="en-US" dirty="0">
                <a:solidFill>
                  <a:srgbClr val="000000"/>
                </a:solidFill>
              </a:rPr>
              <a:t> et al, 2003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D – review, </a:t>
            </a:r>
            <a:r>
              <a:rPr lang="en-US" dirty="0" err="1" smtClean="0">
                <a:solidFill>
                  <a:srgbClr val="660066"/>
                </a:solidFill>
              </a:rPr>
              <a:t>Y</a:t>
            </a:r>
            <a:r>
              <a:rPr lang="en-US" baseline="-25000" dirty="0" err="1" smtClean="0">
                <a:solidFill>
                  <a:srgbClr val="660066"/>
                </a:solidFill>
              </a:rPr>
              <a:t>d</a:t>
            </a:r>
            <a:r>
              <a:rPr lang="en-US" baseline="-25000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– helpfulness rating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Trained on the full corpus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20 topics, α = 0.5, β =0.1, 10000 iterations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Infer topic assignment 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the final 10 iterations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Construct </a:t>
            </a:r>
            <a:r>
              <a:rPr lang="en-US" b="1" dirty="0" smtClean="0">
                <a:solidFill>
                  <a:srgbClr val="FFFFFF"/>
                </a:solidFill>
              </a:rPr>
              <a:t>sentence-level </a:t>
            </a:r>
            <a:r>
              <a:rPr lang="en-US" dirty="0">
                <a:solidFill>
                  <a:srgbClr val="FFFFFF"/>
                </a:solidFill>
              </a:rPr>
              <a:t>helpfulness </a:t>
            </a:r>
            <a:r>
              <a:rPr lang="en-US" dirty="0" smtClean="0">
                <a:solidFill>
                  <a:srgbClr val="FFFFFF"/>
                </a:solidFill>
              </a:rPr>
              <a:t>features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3579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Introducing review helpfulness</a:t>
            </a:r>
            <a:endParaRPr lang="en-US" sz="3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462929" y="2306184"/>
            <a:ext cx="3681071" cy="1713836"/>
            <a:chOff x="580708" y="2537595"/>
            <a:chExt cx="6724282" cy="3131663"/>
          </a:xfrm>
        </p:grpSpPr>
        <p:grpSp>
          <p:nvGrpSpPr>
            <p:cNvPr id="18" name="Group 17"/>
            <p:cNvGrpSpPr/>
            <p:nvPr/>
          </p:nvGrpSpPr>
          <p:grpSpPr>
            <a:xfrm>
              <a:off x="960379" y="2537595"/>
              <a:ext cx="6344611" cy="3010756"/>
              <a:chOff x="960379" y="2537595"/>
              <a:chExt cx="6344611" cy="3010756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3743218" y="3527674"/>
              <a:ext cx="2604059" cy="378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1" name="Equation" r:id="rId3" imgW="1485900" imgH="215900" progId="Equation.3">
                      <p:embed/>
                    </p:oleObj>
                  </mc:Choice>
                  <mc:Fallback>
                    <p:oleObj name="Equation" r:id="rId3" imgW="14859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3218" y="3527674"/>
                            <a:ext cx="2604059" cy="3783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3673296" y="3965113"/>
              <a:ext cx="2703513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2" name="Equation" r:id="rId5" imgW="1511300" imgH="228600" progId="Equation.3">
                      <p:embed/>
                    </p:oleObj>
                  </mc:Choice>
                  <mc:Fallback>
                    <p:oleObj name="Equation" r:id="rId5" imgW="15113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3296" y="3965113"/>
                            <a:ext cx="2703513" cy="411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379" y="2537595"/>
                <a:ext cx="6344611" cy="273689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9968" y="4376275"/>
                <a:ext cx="1254232" cy="108563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4292" y="4331826"/>
                <a:ext cx="999057" cy="121652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4939" y="4306426"/>
                <a:ext cx="138081" cy="188292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257209" y="4023598"/>
                <a:ext cx="702180" cy="12999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6"/>
              <p:cNvGrpSpPr/>
              <p:nvPr/>
            </p:nvGrpSpPr>
            <p:grpSpPr>
              <a:xfrm>
                <a:off x="960379" y="4071423"/>
                <a:ext cx="1957129" cy="1476928"/>
                <a:chOff x="960379" y="4071423"/>
                <a:chExt cx="1957129" cy="1476928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7"/>
              <p:cNvGrpSpPr/>
              <p:nvPr/>
            </p:nvGrpSpPr>
            <p:grpSpPr>
              <a:xfrm>
                <a:off x="5506984" y="4071423"/>
                <a:ext cx="1680586" cy="1087751"/>
                <a:chOff x="960379" y="4071423"/>
                <a:chExt cx="1957129" cy="1476928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1309919" y="4071423"/>
                  <a:ext cx="970021" cy="1322754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960379" y="4581159"/>
                  <a:ext cx="1957129" cy="967192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Right Arrow 3"/>
            <p:cNvSpPr>
              <a:spLocks noChangeArrowheads="1"/>
            </p:cNvSpPr>
            <p:nvPr/>
          </p:nvSpPr>
          <p:spPr bwMode="auto">
            <a:xfrm>
              <a:off x="580708" y="4038894"/>
              <a:ext cx="2559261" cy="1630364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rgbClr val="756189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Helpfulness rating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9" y="1329867"/>
            <a:ext cx="8104510" cy="409474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Filtering</a:t>
            </a:r>
          </a:p>
          <a:p>
            <a:pPr lvl="1"/>
            <a:r>
              <a:rPr lang="en-US" dirty="0" smtClean="0"/>
              <a:t>Review preprocessing </a:t>
            </a:r>
            <a:r>
              <a:rPr lang="en-US" sz="2600" dirty="0" smtClean="0">
                <a:solidFill>
                  <a:srgbClr val="4F6228"/>
                </a:solidFill>
              </a:rPr>
              <a:t>&lt;Liu et. Al., 2007&gt;</a:t>
            </a:r>
          </a:p>
          <a:p>
            <a:pPr lvl="1"/>
            <a:r>
              <a:rPr lang="en-US" dirty="0"/>
              <a:t>By review </a:t>
            </a:r>
            <a:r>
              <a:rPr lang="en-US" dirty="0" smtClean="0"/>
              <a:t>helpfulness gold-standard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dirty="0" smtClean="0"/>
              <a:t>Content scorin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Identify helpfulness-related review topics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Supervised LDA </a:t>
            </a:r>
            <a:r>
              <a:rPr lang="en-US" dirty="0">
                <a:solidFill>
                  <a:srgbClr val="000000"/>
                </a:solidFill>
              </a:rPr>
              <a:t>&lt;</a:t>
            </a:r>
            <a:r>
              <a:rPr lang="en-US" dirty="0" err="1">
                <a:solidFill>
                  <a:srgbClr val="000000"/>
                </a:solidFill>
              </a:rPr>
              <a:t>Blei</a:t>
            </a:r>
            <a:r>
              <a:rPr lang="en-US" dirty="0">
                <a:solidFill>
                  <a:srgbClr val="000000"/>
                </a:solidFill>
              </a:rPr>
              <a:t> et al, 2003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D – review, </a:t>
            </a:r>
            <a:r>
              <a:rPr lang="en-US" dirty="0" err="1" smtClean="0">
                <a:solidFill>
                  <a:srgbClr val="660066"/>
                </a:solidFill>
              </a:rPr>
              <a:t>Y</a:t>
            </a:r>
            <a:r>
              <a:rPr lang="en-US" baseline="-25000" dirty="0" err="1" smtClean="0">
                <a:solidFill>
                  <a:srgbClr val="660066"/>
                </a:solidFill>
              </a:rPr>
              <a:t>d</a:t>
            </a:r>
            <a:r>
              <a:rPr lang="en-US" baseline="-25000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– helpfulness rating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Trained on the full corpus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20 topics, α = 0.5, β =0.1, 10000 iterations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Infer topic assignment 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the final 10 iterations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F6228"/>
              </a:solidFill>
            </a:endParaRPr>
          </a:p>
          <a:p>
            <a:pPr lvl="1"/>
            <a:r>
              <a:rPr lang="en-US" dirty="0" smtClean="0"/>
              <a:t>Construct </a:t>
            </a:r>
            <a:r>
              <a:rPr lang="en-US" b="1" dirty="0" smtClean="0"/>
              <a:t>sentence-level </a:t>
            </a:r>
            <a:r>
              <a:rPr lang="en-US" dirty="0"/>
              <a:t>helpfulness </a:t>
            </a:r>
            <a:r>
              <a:rPr lang="en-US" dirty="0" smtClean="0"/>
              <a:t>features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srgbClr val="4F6228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86340"/>
              </p:ext>
            </p:extLst>
          </p:nvPr>
        </p:nvGraphicFramePr>
        <p:xfrm>
          <a:off x="1044575" y="5372100"/>
          <a:ext cx="35385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11" imgW="2146300" imgH="444500" progId="Equation.3">
                  <p:embed/>
                </p:oleObj>
              </mc:Choice>
              <mc:Fallback>
                <p:oleObj name="Equation" r:id="rId11" imgW="2146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372100"/>
                        <a:ext cx="353853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29092"/>
              </p:ext>
            </p:extLst>
          </p:nvPr>
        </p:nvGraphicFramePr>
        <p:xfrm>
          <a:off x="4852735" y="5420933"/>
          <a:ext cx="3498582" cy="69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13" imgW="2120900" imgH="444500" progId="Equation.3">
                  <p:embed/>
                </p:oleObj>
              </mc:Choice>
              <mc:Fallback>
                <p:oleObj name="Equation" r:id="rId13" imgW="2120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735" y="5420933"/>
                        <a:ext cx="3498582" cy="6995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180-0649-4B44-A4E2-426C5EA9858C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6026</Words>
  <Application>Microsoft Macintosh PowerPoint</Application>
  <PresentationFormat>On-screen Show (4:3)</PresentationFormat>
  <Paragraphs>1491</Paragraphs>
  <Slides>92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Office Theme</vt:lpstr>
      <vt:lpstr>Equation</vt:lpstr>
      <vt:lpstr>Modeling and Exploiting Review Helpfulness for Summarization</vt:lpstr>
      <vt:lpstr>Online reviews</vt:lpstr>
      <vt:lpstr>Online peer reviews</vt:lpstr>
      <vt:lpstr>While reviews thrive on the internet…</vt:lpstr>
      <vt:lpstr>While reviews thrive on the internet…</vt:lpstr>
      <vt:lpstr>Review metadata includes user-provided quality assessments (e.g., helpfulness votes)</vt:lpstr>
      <vt:lpstr>Review metadata includes user-provided quality assessments (e.g., helpfulness votes)</vt:lpstr>
      <vt:lpstr>PowerPoint Presentation</vt:lpstr>
      <vt:lpstr>PowerPoint Presentation</vt:lpstr>
      <vt:lpstr>Outline</vt:lpstr>
      <vt:lpstr>Challenges for NLP</vt:lpstr>
      <vt:lpstr>Product review examples</vt:lpstr>
      <vt:lpstr>Peer review examples</vt:lpstr>
      <vt:lpstr>Challenges for NLP</vt:lpstr>
      <vt:lpstr>Review content from multiple sources</vt:lpstr>
      <vt:lpstr>Review content from multiple sources</vt:lpstr>
      <vt:lpstr>Challenges for NLP</vt:lpstr>
      <vt:lpstr>Identifying review helpfulness in fine-granularity</vt:lpstr>
      <vt:lpstr>Identifying review helpfulness in fine-granularity</vt:lpstr>
      <vt:lpstr>Identifying review helpfulness in fine-granularity</vt:lpstr>
      <vt:lpstr>Research questions</vt:lpstr>
      <vt:lpstr>Outline</vt:lpstr>
      <vt:lpstr>Automatically assessing peer-review helpfulness</vt:lpstr>
      <vt:lpstr>Annotated peer-review corpus</vt:lpstr>
      <vt:lpstr>Adaptation from product reviews to peer reviews</vt:lpstr>
      <vt:lpstr>Introducing domain knowledge</vt:lpstr>
      <vt:lpstr>Experiment 1</vt:lpstr>
      <vt:lpstr>Results – Analysis of the generic features</vt:lpstr>
      <vt:lpstr>Results – Analysis of the generic features</vt:lpstr>
      <vt:lpstr>Results – Analysis of the peer-review specialized features</vt:lpstr>
      <vt:lpstr>Outline</vt:lpstr>
      <vt:lpstr>Modeling review helpfulness based on content patterns of multiple sources</vt:lpstr>
      <vt:lpstr>Content patterns – LU</vt:lpstr>
      <vt:lpstr>Content patterns – CD</vt:lpstr>
      <vt:lpstr>Content patterns -- rRT</vt:lpstr>
      <vt:lpstr>Content patterns – rRT Topic words learned from peer reviews</vt:lpstr>
      <vt:lpstr>Differentiating review content sources </vt:lpstr>
      <vt:lpstr>Data</vt:lpstr>
      <vt:lpstr>Experiment 2</vt:lpstr>
      <vt:lpstr>Experiment 2 – Feature Results </vt:lpstr>
      <vt:lpstr>Experiment 2 – Feature Results </vt:lpstr>
      <vt:lpstr>PowerPoint Presentation</vt:lpstr>
      <vt:lpstr>Lessons learned</vt:lpstr>
      <vt:lpstr>Outline</vt:lpstr>
      <vt:lpstr>Problem formalization</vt:lpstr>
      <vt:lpstr>Human summary analysis.1</vt:lpstr>
      <vt:lpstr>Human summary analysis.2</vt:lpstr>
      <vt:lpstr>Human summary analysis.3</vt:lpstr>
      <vt:lpstr>Human summary analysis.4</vt:lpstr>
      <vt:lpstr>A helpfulness-guided review summarization framework</vt:lpstr>
      <vt:lpstr>Introducing review helpfulness</vt:lpstr>
      <vt:lpstr>Data</vt:lpstr>
      <vt:lpstr>Experimental design</vt:lpstr>
      <vt:lpstr>Experimental design</vt:lpstr>
      <vt:lpstr>User study</vt:lpstr>
      <vt:lpstr>Introduction scenario -- Camera reviews</vt:lpstr>
      <vt:lpstr>Example -- Pairwise comparison</vt:lpstr>
      <vt:lpstr>Human evaluation – Pairwise comparison</vt:lpstr>
      <vt:lpstr>Compression rate  of the three systems across domains</vt:lpstr>
      <vt:lpstr>Example – Content evaluation</vt:lpstr>
      <vt:lpstr>Human evaluation – content evaluation</vt:lpstr>
      <vt:lpstr>Automated evaluation – ROUGE scores</vt:lpstr>
      <vt:lpstr>Highlights</vt:lpstr>
      <vt:lpstr>Ongoing &amp; future work</vt:lpstr>
      <vt:lpstr>Outline</vt:lpstr>
      <vt:lpstr>Conclusions</vt:lpstr>
      <vt:lpstr>PowerPoint Presentation</vt:lpstr>
      <vt:lpstr>PowerPoint Presentation</vt:lpstr>
      <vt:lpstr>New Summarization Applications</vt:lpstr>
      <vt:lpstr>Acknowledgements</vt:lpstr>
      <vt:lpstr>Thank You!</vt:lpstr>
      <vt:lpstr>PowerPoint Presentation</vt:lpstr>
      <vt:lpstr>PowerPoint Presentation</vt:lpstr>
      <vt:lpstr>Assessing students’ reviewing performance</vt:lpstr>
      <vt:lpstr>Observation: Teachers rarely read peer reviews</vt:lpstr>
      <vt:lpstr>Solution: RevExplore</vt:lpstr>
      <vt:lpstr>RevExplore example</vt:lpstr>
      <vt:lpstr>RevExplore example</vt:lpstr>
      <vt:lpstr>RevExplore example</vt:lpstr>
      <vt:lpstr>RevExplore example</vt:lpstr>
      <vt:lpstr>RevExplore example</vt:lpstr>
      <vt:lpstr>RevExplore example</vt:lpstr>
      <vt:lpstr>Automatic review summarization</vt:lpstr>
      <vt:lpstr>Automatic review summarization</vt:lpstr>
      <vt:lpstr>PowerPoint Presentation</vt:lpstr>
      <vt:lpstr>Data preparation for machine-learning experiment</vt:lpstr>
      <vt:lpstr>PowerPoint Presentation</vt:lpstr>
      <vt:lpstr>Lexical Categories (LEX) : Counts of 9 categories of words</vt:lpstr>
      <vt:lpstr>Localization (LOC)</vt:lpstr>
      <vt:lpstr>Human evaluation – content evaluation</vt:lpstr>
      <vt:lpstr>Introducing review helpfulness</vt:lpstr>
      <vt:lpstr>Introducing review helpfulness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Helpfulness-Guided Review Summarization</dc:title>
  <dc:creator>Wenting Xiong</dc:creator>
  <cp:lastModifiedBy>Diane Litman</cp:lastModifiedBy>
  <cp:revision>42</cp:revision>
  <dcterms:created xsi:type="dcterms:W3CDTF">2014-05-07T19:14:43Z</dcterms:created>
  <dcterms:modified xsi:type="dcterms:W3CDTF">2014-05-11T19:15:51Z</dcterms:modified>
</cp:coreProperties>
</file>