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diagrams/layout1.xml" ContentType="application/vnd.openxmlformats-officedocument.drawingml.diagramLayout+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diagrams/quickStyle1.xml" ContentType="application/vnd.openxmlformats-officedocument.drawingml.diagramStyl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charts/chart6.xml" ContentType="application/vnd.openxmlformats-officedocument.drawingml.chart+xml"/>
  <Override PartName="/ppt/slides/slide89.xml" ContentType="application/vnd.openxmlformats-officedocument.presentationml.slide+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notesSlides/notesSlide4.xml" ContentType="application/vnd.openxmlformats-officedocument.presentationml.notesSlide+xml"/>
  <Override PartName="/ppt/charts/chart2.xml" ContentType="application/vnd.openxmlformats-officedocument.drawingml.chart+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charts/chart5.xml" ContentType="application/vnd.openxmlformats-officedocument.drawingml.chart+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diagrams/drawing1.xml" ContentType="application/vnd.ms-office.drawingml.diagramDrawing+xml"/>
  <Override PartName="/ppt/drawings/drawing1.xml" ContentType="application/vnd.openxmlformats-officedocument.drawingml.chartshap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1"/>
  </p:notesMasterIdLst>
  <p:sldIdLst>
    <p:sldId id="257" r:id="rId2"/>
    <p:sldId id="258" r:id="rId3"/>
    <p:sldId id="259" r:id="rId4"/>
    <p:sldId id="260" r:id="rId5"/>
    <p:sldId id="349" r:id="rId6"/>
    <p:sldId id="262" r:id="rId7"/>
    <p:sldId id="352" r:id="rId8"/>
    <p:sldId id="263" r:id="rId9"/>
    <p:sldId id="353" r:id="rId10"/>
    <p:sldId id="345" r:id="rId11"/>
    <p:sldId id="388" r:id="rId12"/>
    <p:sldId id="268" r:id="rId13"/>
    <p:sldId id="386" r:id="rId14"/>
    <p:sldId id="269" r:id="rId15"/>
    <p:sldId id="387" r:id="rId16"/>
    <p:sldId id="346" r:id="rId17"/>
    <p:sldId id="270" r:id="rId18"/>
    <p:sldId id="271" r:id="rId19"/>
    <p:sldId id="347" r:id="rId20"/>
    <p:sldId id="389" r:id="rId21"/>
    <p:sldId id="275" r:id="rId22"/>
    <p:sldId id="367" r:id="rId23"/>
    <p:sldId id="277" r:id="rId24"/>
    <p:sldId id="279" r:id="rId25"/>
    <p:sldId id="280" r:id="rId26"/>
    <p:sldId id="281" r:id="rId27"/>
    <p:sldId id="282" r:id="rId28"/>
    <p:sldId id="283" r:id="rId29"/>
    <p:sldId id="287" r:id="rId30"/>
    <p:sldId id="288" r:id="rId31"/>
    <p:sldId id="289" r:id="rId32"/>
    <p:sldId id="290" r:id="rId33"/>
    <p:sldId id="370" r:id="rId34"/>
    <p:sldId id="291" r:id="rId35"/>
    <p:sldId id="292" r:id="rId36"/>
    <p:sldId id="293" r:id="rId37"/>
    <p:sldId id="294" r:id="rId38"/>
    <p:sldId id="295" r:id="rId39"/>
    <p:sldId id="296" r:id="rId40"/>
    <p:sldId id="390" r:id="rId41"/>
    <p:sldId id="298" r:id="rId42"/>
    <p:sldId id="299" r:id="rId43"/>
    <p:sldId id="371" r:id="rId44"/>
    <p:sldId id="372" r:id="rId45"/>
    <p:sldId id="301" r:id="rId46"/>
    <p:sldId id="374" r:id="rId47"/>
    <p:sldId id="302" r:id="rId48"/>
    <p:sldId id="373" r:id="rId49"/>
    <p:sldId id="303" r:id="rId50"/>
    <p:sldId id="304" r:id="rId51"/>
    <p:sldId id="305" r:id="rId52"/>
    <p:sldId id="307" r:id="rId53"/>
    <p:sldId id="308" r:id="rId54"/>
    <p:sldId id="309" r:id="rId55"/>
    <p:sldId id="310" r:id="rId56"/>
    <p:sldId id="311" r:id="rId57"/>
    <p:sldId id="315" r:id="rId58"/>
    <p:sldId id="316" r:id="rId59"/>
    <p:sldId id="317" r:id="rId60"/>
    <p:sldId id="318" r:id="rId61"/>
    <p:sldId id="319" r:id="rId62"/>
    <p:sldId id="391" r:id="rId63"/>
    <p:sldId id="375" r:id="rId64"/>
    <p:sldId id="392" r:id="rId65"/>
    <p:sldId id="322" r:id="rId66"/>
    <p:sldId id="378" r:id="rId67"/>
    <p:sldId id="379" r:id="rId68"/>
    <p:sldId id="394" r:id="rId69"/>
    <p:sldId id="383" r:id="rId70"/>
    <p:sldId id="384" r:id="rId71"/>
    <p:sldId id="385" r:id="rId72"/>
    <p:sldId id="326" r:id="rId73"/>
    <p:sldId id="354" r:id="rId74"/>
    <p:sldId id="356" r:id="rId75"/>
    <p:sldId id="362" r:id="rId76"/>
    <p:sldId id="363" r:id="rId77"/>
    <p:sldId id="369" r:id="rId78"/>
    <p:sldId id="327" r:id="rId79"/>
    <p:sldId id="328" r:id="rId80"/>
    <p:sldId id="329" r:id="rId81"/>
    <p:sldId id="350" r:id="rId82"/>
    <p:sldId id="397" r:id="rId83"/>
    <p:sldId id="332" r:id="rId84"/>
    <p:sldId id="344" r:id="rId85"/>
    <p:sldId id="393" r:id="rId86"/>
    <p:sldId id="395" r:id="rId87"/>
    <p:sldId id="396" r:id="rId88"/>
    <p:sldId id="398" r:id="rId89"/>
    <p:sldId id="399" r:id="rId9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43425" autoAdjust="0"/>
  </p:normalViewPr>
  <p:slideViewPr>
    <p:cSldViewPr snapToGrid="0" snapToObjects="1">
      <p:cViewPr varScale="1">
        <p:scale>
          <a:sx n="100" d="100"/>
          <a:sy n="100" d="100"/>
        </p:scale>
        <p:origin x="-702" y="-1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569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haipiaoxiao:Dropbox:forWenting:thesis_codes:02132014_thesisUS_result:0301:analysis:humanSum_analysis.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haipiaoxiao:Dropbox:forWenting:thesis_codes:02132014_thesisUS_result:0301:analysis:humanSum_analysis.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Macintosh%20HD:Users:haipiaoxiao:Dropbox:forWenting:thesis_codes:02132014_thesisUS_result:0301:analysis:humanSum_analysis.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Workbook1"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Macintosh%20HD:Users:haipiaoxiao:Dropbox:forWenting:thesis_codes:02132014_thesisUS_result:0301:analysis:humanSum_analysis.xls"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Macintosh%20HD:Users:haipiaoxiao:Dropbox:forWenting:thesis_codes:02132014_thesisUS_result:0301:analysis:humanSum_analysis.xls"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chart>
    <c:plotArea>
      <c:layout/>
      <c:lineChart>
        <c:grouping val="standard"/>
        <c:ser>
          <c:idx val="0"/>
          <c:order val="0"/>
          <c:tx>
            <c:strRef>
              <c:f>wFreq!$J$1</c:f>
              <c:strCache>
                <c:ptCount val="1"/>
                <c:pt idx="0">
                  <c:v>Camera</c:v>
                </c:pt>
              </c:strCache>
            </c:strRef>
          </c:tx>
          <c:val>
            <c:numRef>
              <c:f>wFreq!$J$2:$J$19</c:f>
              <c:numCache>
                <c:formatCode>General</c:formatCode>
                <c:ptCount val="18"/>
                <c:pt idx="0">
                  <c:v>1.1162840578600002E-3</c:v>
                </c:pt>
                <c:pt idx="1">
                  <c:v>1.3464284016300005E-3</c:v>
                </c:pt>
                <c:pt idx="2">
                  <c:v>1.4373053846700005E-3</c:v>
                </c:pt>
                <c:pt idx="3">
                  <c:v>1.7964990448800003E-3</c:v>
                </c:pt>
                <c:pt idx="4">
                  <c:v>2.0002757438299999E-3</c:v>
                </c:pt>
                <c:pt idx="5">
                  <c:v>2.1311612364200002E-3</c:v>
                </c:pt>
                <c:pt idx="6">
                  <c:v>2.2477257959700007E-3</c:v>
                </c:pt>
                <c:pt idx="7">
                  <c:v>3.3018356702600011E-3</c:v>
                </c:pt>
                <c:pt idx="8">
                  <c:v>3.2413889129000008E-3</c:v>
                </c:pt>
                <c:pt idx="9">
                  <c:v>3.2593911679800005E-3</c:v>
                </c:pt>
                <c:pt idx="10">
                  <c:v>2.8556178806800002E-3</c:v>
                </c:pt>
                <c:pt idx="11">
                  <c:v>7.3944119558200004E-3</c:v>
                </c:pt>
                <c:pt idx="12">
                  <c:v>8.25396825397E-3</c:v>
                </c:pt>
                <c:pt idx="13">
                  <c:v>8.6330409356700014E-3</c:v>
                </c:pt>
                <c:pt idx="14">
                  <c:v>6.0745614035100006E-3</c:v>
                </c:pt>
                <c:pt idx="15">
                  <c:v>1.4558966861600001E-2</c:v>
                </c:pt>
                <c:pt idx="16">
                  <c:v>1.9912280701799998E-2</c:v>
                </c:pt>
                <c:pt idx="17">
                  <c:v>5.1169590643300018E-2</c:v>
                </c:pt>
              </c:numCache>
            </c:numRef>
          </c:val>
        </c:ser>
        <c:ser>
          <c:idx val="1"/>
          <c:order val="1"/>
          <c:tx>
            <c:strRef>
              <c:f>wFreq!$K$1</c:f>
              <c:strCache>
                <c:ptCount val="1"/>
                <c:pt idx="0">
                  <c:v>Moive</c:v>
                </c:pt>
              </c:strCache>
            </c:strRef>
          </c:tx>
          <c:val>
            <c:numRef>
              <c:f>wFreq!$K$2:$K$19</c:f>
              <c:numCache>
                <c:formatCode>General</c:formatCode>
                <c:ptCount val="18"/>
                <c:pt idx="0">
                  <c:v>4.439712638540001E-4</c:v>
                </c:pt>
                <c:pt idx="1">
                  <c:v>6.2232391305200026E-4</c:v>
                </c:pt>
                <c:pt idx="2">
                  <c:v>8.4005267647500024E-4</c:v>
                </c:pt>
                <c:pt idx="3">
                  <c:v>9.8554079405500125E-4</c:v>
                </c:pt>
                <c:pt idx="4">
                  <c:v>1.0670567588500002E-3</c:v>
                </c:pt>
                <c:pt idx="5">
                  <c:v>1.4472830931200006E-3</c:v>
                </c:pt>
                <c:pt idx="6">
                  <c:v>1.5987132834599999E-3</c:v>
                </c:pt>
                <c:pt idx="7">
                  <c:v>2.20731233081E-3</c:v>
                </c:pt>
                <c:pt idx="8">
                  <c:v>3.2546872850100004E-3</c:v>
                </c:pt>
                <c:pt idx="9">
                  <c:v>2.6424614595500005E-3</c:v>
                </c:pt>
                <c:pt idx="10">
                  <c:v>3.1109278090999995E-3</c:v>
                </c:pt>
                <c:pt idx="11">
                  <c:v>3.9556233983299993E-3</c:v>
                </c:pt>
                <c:pt idx="12">
                  <c:v>3.6159693011600007E-3</c:v>
                </c:pt>
                <c:pt idx="13">
                  <c:v>4.2063316360400008E-3</c:v>
                </c:pt>
                <c:pt idx="14">
                  <c:v>1.1183006930100003E-2</c:v>
                </c:pt>
                <c:pt idx="15">
                  <c:v>8.4203639590800013E-3</c:v>
                </c:pt>
                <c:pt idx="16">
                  <c:v>1.1115129271000002E-2</c:v>
                </c:pt>
                <c:pt idx="17">
                  <c:v>1.1397777850200002E-2</c:v>
                </c:pt>
              </c:numCache>
            </c:numRef>
          </c:val>
        </c:ser>
        <c:dLbls/>
        <c:marker val="1"/>
        <c:axId val="49281280"/>
        <c:axId val="49291264"/>
      </c:lineChart>
      <c:catAx>
        <c:axId val="49281280"/>
        <c:scaling>
          <c:orientation val="minMax"/>
        </c:scaling>
        <c:axPos val="b"/>
        <c:tickLblPos val="nextTo"/>
        <c:crossAx val="49291264"/>
        <c:crosses val="autoZero"/>
        <c:auto val="1"/>
        <c:lblAlgn val="ctr"/>
        <c:lblOffset val="100"/>
      </c:catAx>
      <c:valAx>
        <c:axId val="49291264"/>
        <c:scaling>
          <c:orientation val="minMax"/>
        </c:scaling>
        <c:axPos val="l"/>
        <c:majorGridlines/>
        <c:numFmt formatCode="General" sourceLinked="1"/>
        <c:tickLblPos val="nextTo"/>
        <c:txPr>
          <a:bodyPr/>
          <a:lstStyle/>
          <a:p>
            <a:pPr>
              <a:defRPr sz="1400"/>
            </a:pPr>
            <a:endParaRPr lang="en-US"/>
          </a:p>
        </c:txPr>
        <c:crossAx val="49281280"/>
        <c:crosses val="autoZero"/>
        <c:crossBetween val="between"/>
      </c:valAx>
    </c:plotArea>
    <c:legend>
      <c:legendPos val="r"/>
      <c:layout>
        <c:manualLayout>
          <c:xMode val="edge"/>
          <c:yMode val="edge"/>
          <c:x val="0.780555555555555"/>
          <c:y val="0.18460921551472703"/>
          <c:w val="0.21666666666666701"/>
          <c:h val="0.25115157480314998"/>
        </c:manualLayout>
      </c:layout>
    </c:legend>
    <c:plotVisOnly val="1"/>
    <c:dispBlanksAs val="gap"/>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chart>
    <c:plotArea>
      <c:layout/>
      <c:lineChart>
        <c:grouping val="standard"/>
        <c:ser>
          <c:idx val="0"/>
          <c:order val="0"/>
          <c:tx>
            <c:strRef>
              <c:f>KLD!$C$1</c:f>
              <c:strCache>
                <c:ptCount val="1"/>
                <c:pt idx="0">
                  <c:v>Camera</c:v>
                </c:pt>
              </c:strCache>
            </c:strRef>
          </c:tx>
          <c:val>
            <c:numRef>
              <c:f>KLD!$C$2:$C$12</c:f>
              <c:numCache>
                <c:formatCode>General</c:formatCode>
                <c:ptCount val="11"/>
                <c:pt idx="0">
                  <c:v>3.4842687747899999</c:v>
                </c:pt>
                <c:pt idx="1">
                  <c:v>6.4077708766199546</c:v>
                </c:pt>
                <c:pt idx="2">
                  <c:v>7.4370960794499936</c:v>
                </c:pt>
                <c:pt idx="3">
                  <c:v>7.8850917786899934</c:v>
                </c:pt>
                <c:pt idx="4">
                  <c:v>9.3493580174400002</c:v>
                </c:pt>
                <c:pt idx="5">
                  <c:v>7.7613859589099636</c:v>
                </c:pt>
                <c:pt idx="6">
                  <c:v>8.5864661082500007</c:v>
                </c:pt>
                <c:pt idx="7">
                  <c:v>11.342459880600012</c:v>
                </c:pt>
                <c:pt idx="8">
                  <c:v>11.9408947498</c:v>
                </c:pt>
                <c:pt idx="9">
                  <c:v>9.8389272757100006</c:v>
                </c:pt>
                <c:pt idx="10">
                  <c:v>3.4842687747899999</c:v>
                </c:pt>
              </c:numCache>
            </c:numRef>
          </c:val>
        </c:ser>
        <c:ser>
          <c:idx val="1"/>
          <c:order val="1"/>
          <c:tx>
            <c:strRef>
              <c:f>KLD!$D$1</c:f>
              <c:strCache>
                <c:ptCount val="1"/>
                <c:pt idx="0">
                  <c:v>IMDB</c:v>
                </c:pt>
              </c:strCache>
            </c:strRef>
          </c:tx>
          <c:val>
            <c:numRef>
              <c:f>KLD!$D$2:$D$12</c:f>
              <c:numCache>
                <c:formatCode>General</c:formatCode>
                <c:ptCount val="11"/>
                <c:pt idx="0">
                  <c:v>4.0784552126599936</c:v>
                </c:pt>
                <c:pt idx="1">
                  <c:v>6.8196796484600002</c:v>
                </c:pt>
                <c:pt idx="2">
                  <c:v>9.8252896935100047</c:v>
                </c:pt>
                <c:pt idx="3">
                  <c:v>10.1493272389</c:v>
                </c:pt>
                <c:pt idx="4">
                  <c:v>10.4773361815</c:v>
                </c:pt>
                <c:pt idx="5">
                  <c:v>11.886272117000001</c:v>
                </c:pt>
                <c:pt idx="6">
                  <c:v>12.547281251799999</c:v>
                </c:pt>
                <c:pt idx="7">
                  <c:v>11.480583154300001</c:v>
                </c:pt>
                <c:pt idx="8">
                  <c:v>4.0784552126599936</c:v>
                </c:pt>
                <c:pt idx="9">
                  <c:v>0</c:v>
                </c:pt>
                <c:pt idx="10">
                  <c:v>0</c:v>
                </c:pt>
              </c:numCache>
            </c:numRef>
          </c:val>
        </c:ser>
        <c:dLbls/>
        <c:marker val="1"/>
        <c:axId val="49344512"/>
        <c:axId val="49346048"/>
      </c:lineChart>
      <c:catAx>
        <c:axId val="49344512"/>
        <c:scaling>
          <c:orientation val="minMax"/>
        </c:scaling>
        <c:axPos val="b"/>
        <c:tickLblPos val="nextTo"/>
        <c:crossAx val="49346048"/>
        <c:crosses val="autoZero"/>
        <c:auto val="1"/>
        <c:lblAlgn val="ctr"/>
        <c:lblOffset val="100"/>
      </c:catAx>
      <c:valAx>
        <c:axId val="49346048"/>
        <c:scaling>
          <c:orientation val="minMax"/>
        </c:scaling>
        <c:axPos val="l"/>
        <c:majorGridlines/>
        <c:numFmt formatCode="General" sourceLinked="1"/>
        <c:tickLblPos val="nextTo"/>
        <c:crossAx val="49344512"/>
        <c:crosses val="autoZero"/>
        <c:crossBetween val="between"/>
      </c:valAx>
    </c:plotArea>
    <c:legend>
      <c:legendPos val="r"/>
      <c:layout>
        <c:manualLayout>
          <c:xMode val="edge"/>
          <c:yMode val="edge"/>
          <c:x val="0.77144481141269716"/>
          <c:y val="0.11154098252836099"/>
          <c:w val="0.17600634295713005"/>
          <c:h val="0.18595290172061801"/>
        </c:manualLayout>
      </c:layout>
    </c:legend>
    <c:plotVisOnly val="1"/>
    <c:dispBlanksAs val="gap"/>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US"/>
  <c:chart>
    <c:plotArea>
      <c:layout/>
      <c:lineChart>
        <c:grouping val="standard"/>
        <c:ser>
          <c:idx val="0"/>
          <c:order val="0"/>
          <c:tx>
            <c:strRef>
              <c:f>BigramCoverage!$B$1</c:f>
              <c:strCache>
                <c:ptCount val="1"/>
                <c:pt idx="0">
                  <c:v>Camera</c:v>
                </c:pt>
              </c:strCache>
            </c:strRef>
          </c:tx>
          <c:val>
            <c:numRef>
              <c:f>BigramCoverage!$B$2:$B$12</c:f>
              <c:numCache>
                <c:formatCode>General</c:formatCode>
                <c:ptCount val="11"/>
                <c:pt idx="0">
                  <c:v>3.3443708609300002</c:v>
                </c:pt>
                <c:pt idx="1">
                  <c:v>3.5945945945900002</c:v>
                </c:pt>
                <c:pt idx="2">
                  <c:v>3.0344827586200012</c:v>
                </c:pt>
                <c:pt idx="3">
                  <c:v>4.5882352941200004</c:v>
                </c:pt>
                <c:pt idx="4">
                  <c:v>3</c:v>
                </c:pt>
                <c:pt idx="5">
                  <c:v>3.4</c:v>
                </c:pt>
                <c:pt idx="6">
                  <c:v>2.6666666666699999</c:v>
                </c:pt>
                <c:pt idx="7">
                  <c:v>0</c:v>
                </c:pt>
                <c:pt idx="8">
                  <c:v>3</c:v>
                </c:pt>
                <c:pt idx="9">
                  <c:v>6</c:v>
                </c:pt>
                <c:pt idx="10">
                  <c:v>8</c:v>
                </c:pt>
              </c:numCache>
            </c:numRef>
          </c:val>
        </c:ser>
        <c:ser>
          <c:idx val="1"/>
          <c:order val="1"/>
          <c:tx>
            <c:strRef>
              <c:f>BigramCoverage!$C$1</c:f>
              <c:strCache>
                <c:ptCount val="1"/>
                <c:pt idx="0">
                  <c:v>IMDB</c:v>
                </c:pt>
              </c:strCache>
            </c:strRef>
          </c:tx>
          <c:val>
            <c:numRef>
              <c:f>BigramCoverage!$C$2:$C$12</c:f>
              <c:numCache>
                <c:formatCode>General</c:formatCode>
                <c:ptCount val="11"/>
                <c:pt idx="0">
                  <c:v>15.607476635500001</c:v>
                </c:pt>
                <c:pt idx="1">
                  <c:v>14.803278688499999</c:v>
                </c:pt>
                <c:pt idx="2">
                  <c:v>12.722222222199999</c:v>
                </c:pt>
                <c:pt idx="3">
                  <c:v>11.833333333300001</c:v>
                </c:pt>
                <c:pt idx="4">
                  <c:v>11.454545454500012</c:v>
                </c:pt>
                <c:pt idx="5">
                  <c:v>27</c:v>
                </c:pt>
                <c:pt idx="6">
                  <c:v>0</c:v>
                </c:pt>
                <c:pt idx="7">
                  <c:v>14.5</c:v>
                </c:pt>
                <c:pt idx="8">
                  <c:v>21</c:v>
                </c:pt>
                <c:pt idx="9">
                  <c:v>0</c:v>
                </c:pt>
                <c:pt idx="10">
                  <c:v>0</c:v>
                </c:pt>
              </c:numCache>
            </c:numRef>
          </c:val>
        </c:ser>
        <c:dLbls/>
        <c:marker val="1"/>
        <c:axId val="49355392"/>
        <c:axId val="49422720"/>
      </c:lineChart>
      <c:catAx>
        <c:axId val="49355392"/>
        <c:scaling>
          <c:orientation val="minMax"/>
        </c:scaling>
        <c:axPos val="b"/>
        <c:tickLblPos val="nextTo"/>
        <c:crossAx val="49422720"/>
        <c:crosses val="autoZero"/>
        <c:auto val="1"/>
        <c:lblAlgn val="ctr"/>
        <c:lblOffset val="100"/>
      </c:catAx>
      <c:valAx>
        <c:axId val="49422720"/>
        <c:scaling>
          <c:orientation val="minMax"/>
        </c:scaling>
        <c:axPos val="l"/>
        <c:majorGridlines/>
        <c:numFmt formatCode="General" sourceLinked="1"/>
        <c:tickLblPos val="nextTo"/>
        <c:crossAx val="49355392"/>
        <c:crosses val="autoZero"/>
        <c:crossBetween val="between"/>
      </c:valAx>
    </c:plotArea>
    <c:legend>
      <c:legendPos val="r"/>
      <c:layout>
        <c:manualLayout>
          <c:xMode val="edge"/>
          <c:yMode val="edge"/>
          <c:x val="0.76944444444444415"/>
          <c:y val="0.138312919218431"/>
          <c:w val="0.21666666666666701"/>
          <c:h val="0.25115157480314998"/>
        </c:manualLayout>
      </c:layout>
    </c:legend>
    <c:plotVisOnly val="1"/>
    <c:dispBlanksAs val="gap"/>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0.10050426935269501"/>
          <c:y val="5.2343442421259802E-2"/>
          <c:w val="0.72355979650271007"/>
          <c:h val="0.80044352854330703"/>
        </c:manualLayout>
      </c:layout>
      <c:barChart>
        <c:barDir val="col"/>
        <c:grouping val="clustered"/>
        <c:ser>
          <c:idx val="0"/>
          <c:order val="0"/>
          <c:tx>
            <c:strRef>
              <c:f>Sheet1!$A$2</c:f>
              <c:strCache>
                <c:ptCount val="1"/>
                <c:pt idx="0">
                  <c:v>baseline</c:v>
                </c:pt>
              </c:strCache>
            </c:strRef>
          </c:tx>
          <c:cat>
            <c:strRef>
              <c:f>Sheet1!$B$1:$D$1</c:f>
              <c:strCache>
                <c:ptCount val="3"/>
                <c:pt idx="0">
                  <c:v>Camera</c:v>
                </c:pt>
                <c:pt idx="1">
                  <c:v>Movie</c:v>
                </c:pt>
                <c:pt idx="2">
                  <c:v>PHYS2014</c:v>
                </c:pt>
              </c:strCache>
            </c:strRef>
          </c:cat>
          <c:val>
            <c:numRef>
              <c:f>Sheet1!$B$2:$D$2</c:f>
              <c:numCache>
                <c:formatCode>0.00%</c:formatCode>
                <c:ptCount val="3"/>
                <c:pt idx="0">
                  <c:v>6.0700000000000004E-2</c:v>
                </c:pt>
                <c:pt idx="1">
                  <c:v>2.6400000000000007E-2</c:v>
                </c:pt>
                <c:pt idx="2">
                  <c:v>0.36400000000000005</c:v>
                </c:pt>
              </c:numCache>
            </c:numRef>
          </c:val>
        </c:ser>
        <c:ser>
          <c:idx val="1"/>
          <c:order val="1"/>
          <c:tx>
            <c:strRef>
              <c:f>Sheet1!$A$3</c:f>
              <c:strCache>
                <c:ptCount val="1"/>
                <c:pt idx="0">
                  <c:v>HelpfulFilter</c:v>
                </c:pt>
              </c:strCache>
            </c:strRef>
          </c:tx>
          <c:cat>
            <c:strRef>
              <c:f>Sheet1!$B$1:$D$1</c:f>
              <c:strCache>
                <c:ptCount val="3"/>
                <c:pt idx="0">
                  <c:v>Camera</c:v>
                </c:pt>
                <c:pt idx="1">
                  <c:v>Movie</c:v>
                </c:pt>
                <c:pt idx="2">
                  <c:v>PHYS2014</c:v>
                </c:pt>
              </c:strCache>
            </c:strRef>
          </c:cat>
          <c:val>
            <c:numRef>
              <c:f>Sheet1!$B$3:$D$3</c:f>
              <c:numCache>
                <c:formatCode>0.00%</c:formatCode>
                <c:ptCount val="3"/>
                <c:pt idx="0">
                  <c:v>3.2500000000000001E-2</c:v>
                </c:pt>
                <c:pt idx="1">
                  <c:v>2.3900000000000005E-2</c:v>
                </c:pt>
                <c:pt idx="2">
                  <c:v>0.37100000000000005</c:v>
                </c:pt>
              </c:numCache>
            </c:numRef>
          </c:val>
        </c:ser>
        <c:ser>
          <c:idx val="2"/>
          <c:order val="2"/>
          <c:tx>
            <c:strRef>
              <c:f>Sheet1!$A$4</c:f>
              <c:strCache>
                <c:ptCount val="1"/>
                <c:pt idx="0">
                  <c:v>HelpfulSum</c:v>
                </c:pt>
              </c:strCache>
            </c:strRef>
          </c:tx>
          <c:cat>
            <c:strRef>
              <c:f>Sheet1!$B$1:$D$1</c:f>
              <c:strCache>
                <c:ptCount val="3"/>
                <c:pt idx="0">
                  <c:v>Camera</c:v>
                </c:pt>
                <c:pt idx="1">
                  <c:v>Movie</c:v>
                </c:pt>
                <c:pt idx="2">
                  <c:v>PHYS2014</c:v>
                </c:pt>
              </c:strCache>
            </c:strRef>
          </c:cat>
          <c:val>
            <c:numRef>
              <c:f>Sheet1!$B$4:$D$4</c:f>
              <c:numCache>
                <c:formatCode>0.00%</c:formatCode>
                <c:ptCount val="3"/>
                <c:pt idx="0">
                  <c:v>5.9400000000000001E-2</c:v>
                </c:pt>
                <c:pt idx="1">
                  <c:v>2.6900000000000007E-2</c:v>
                </c:pt>
                <c:pt idx="2">
                  <c:v>0.38100000000000006</c:v>
                </c:pt>
              </c:numCache>
            </c:numRef>
          </c:val>
        </c:ser>
        <c:dLbls/>
        <c:axId val="49070848"/>
        <c:axId val="49072384"/>
      </c:barChart>
      <c:catAx>
        <c:axId val="49070848"/>
        <c:scaling>
          <c:orientation val="minMax"/>
        </c:scaling>
        <c:axPos val="b"/>
        <c:numFmt formatCode="General" sourceLinked="0"/>
        <c:tickLblPos val="nextTo"/>
        <c:txPr>
          <a:bodyPr/>
          <a:lstStyle/>
          <a:p>
            <a:pPr>
              <a:defRPr sz="1400"/>
            </a:pPr>
            <a:endParaRPr lang="en-US"/>
          </a:p>
        </c:txPr>
        <c:crossAx val="49072384"/>
        <c:crossesAt val="0"/>
        <c:auto val="1"/>
        <c:lblAlgn val="ctr"/>
        <c:lblOffset val="100"/>
      </c:catAx>
      <c:valAx>
        <c:axId val="49072384"/>
        <c:scaling>
          <c:orientation val="minMax"/>
        </c:scaling>
        <c:axPos val="l"/>
        <c:majorGridlines/>
        <c:numFmt formatCode="0.00%" sourceLinked="1"/>
        <c:tickLblPos val="nextTo"/>
        <c:txPr>
          <a:bodyPr/>
          <a:lstStyle/>
          <a:p>
            <a:pPr>
              <a:defRPr sz="1400"/>
            </a:pPr>
            <a:endParaRPr lang="en-US"/>
          </a:p>
        </c:txPr>
        <c:crossAx val="49070848"/>
        <c:crosses val="autoZero"/>
        <c:crossBetween val="between"/>
      </c:valAx>
    </c:plotArea>
    <c:legend>
      <c:legendPos val="r"/>
      <c:layout>
        <c:manualLayout>
          <c:xMode val="edge"/>
          <c:yMode val="edge"/>
          <c:x val="0.83119401268023418"/>
          <c:y val="0.136232775590551"/>
          <c:w val="0.15581897433275402"/>
          <c:h val="0.48144039124015708"/>
        </c:manualLayout>
      </c:layout>
      <c:txPr>
        <a:bodyPr/>
        <a:lstStyle/>
        <a:p>
          <a:pPr>
            <a:defRPr sz="1400"/>
          </a:pPr>
          <a:endParaRPr lang="en-US"/>
        </a:p>
      </c:txPr>
    </c:legend>
    <c:plotVisOnly val="1"/>
    <c:dispBlanksAs val="gap"/>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n-US"/>
  <c:chart>
    <c:plotArea>
      <c:layout/>
      <c:lineChart>
        <c:grouping val="standard"/>
        <c:ser>
          <c:idx val="0"/>
          <c:order val="0"/>
          <c:tx>
            <c:strRef>
              <c:f>wFreq!$E$1</c:f>
              <c:strCache>
                <c:ptCount val="1"/>
                <c:pt idx="0">
                  <c:v>Camera</c:v>
                </c:pt>
              </c:strCache>
            </c:strRef>
          </c:tx>
          <c:val>
            <c:numRef>
              <c:f>wFreq!$E$2:$E$19</c:f>
              <c:numCache>
                <c:formatCode>General</c:formatCode>
                <c:ptCount val="18"/>
                <c:pt idx="0">
                  <c:v>2.4899584794248004</c:v>
                </c:pt>
                <c:pt idx="1">
                  <c:v>2.3117538610557538</c:v>
                </c:pt>
                <c:pt idx="2">
                  <c:v>2.1875207208364675</c:v>
                </c:pt>
                <c:pt idx="3">
                  <c:v>2.0569048513364745</c:v>
                </c:pt>
                <c:pt idx="4">
                  <c:v>2.0086001717619193</c:v>
                </c:pt>
                <c:pt idx="5">
                  <c:v>1.8750612633917001</c:v>
                </c:pt>
                <c:pt idx="6">
                  <c:v>1.7781512503836439</c:v>
                </c:pt>
                <c:pt idx="7">
                  <c:v>1.5682017240669961</c:v>
                </c:pt>
                <c:pt idx="8">
                  <c:v>1.4623979978989559</c:v>
                </c:pt>
                <c:pt idx="9">
                  <c:v>1.27875360095283</c:v>
                </c:pt>
                <c:pt idx="10">
                  <c:v>1.32221929473392</c:v>
                </c:pt>
                <c:pt idx="11">
                  <c:v>1.1760912590556798</c:v>
                </c:pt>
                <c:pt idx="12">
                  <c:v>0.60205999132796173</c:v>
                </c:pt>
                <c:pt idx="13">
                  <c:v>0.60205999132796173</c:v>
                </c:pt>
                <c:pt idx="14">
                  <c:v>0.60205999132796173</c:v>
                </c:pt>
                <c:pt idx="15">
                  <c:v>0.60205999132796173</c:v>
                </c:pt>
                <c:pt idx="16">
                  <c:v>0.6989700043360203</c:v>
                </c:pt>
                <c:pt idx="17">
                  <c:v>0</c:v>
                </c:pt>
              </c:numCache>
            </c:numRef>
          </c:val>
        </c:ser>
        <c:ser>
          <c:idx val="1"/>
          <c:order val="1"/>
          <c:tx>
            <c:strRef>
              <c:f>wFreq!$F$1</c:f>
              <c:strCache>
                <c:ptCount val="1"/>
                <c:pt idx="0">
                  <c:v>Moive</c:v>
                </c:pt>
              </c:strCache>
            </c:strRef>
          </c:tx>
          <c:val>
            <c:numRef>
              <c:f>wFreq!$F$2:$F$19</c:f>
              <c:numCache>
                <c:formatCode>General</c:formatCode>
                <c:ptCount val="18"/>
                <c:pt idx="0">
                  <c:v>3.02118929906994</c:v>
                </c:pt>
                <c:pt idx="1">
                  <c:v>2.6748611407378111</c:v>
                </c:pt>
                <c:pt idx="2">
                  <c:v>2.3856062735983121</c:v>
                </c:pt>
                <c:pt idx="3">
                  <c:v>2.1613680022349775</c:v>
                </c:pt>
                <c:pt idx="4">
                  <c:v>1.924279286061882</c:v>
                </c:pt>
                <c:pt idx="5">
                  <c:v>1.6627578316815768</c:v>
                </c:pt>
                <c:pt idx="6">
                  <c:v>1.6334684555795858</c:v>
                </c:pt>
                <c:pt idx="7">
                  <c:v>1.5314789170422538</c:v>
                </c:pt>
                <c:pt idx="8">
                  <c:v>1.4771212547196586</c:v>
                </c:pt>
                <c:pt idx="9">
                  <c:v>1.1760912590556798</c:v>
                </c:pt>
                <c:pt idx="10">
                  <c:v>0.6989700043360203</c:v>
                </c:pt>
                <c:pt idx="11">
                  <c:v>0.84509804001425703</c:v>
                </c:pt>
                <c:pt idx="12">
                  <c:v>0.47712125471966216</c:v>
                </c:pt>
                <c:pt idx="13">
                  <c:v>0.6989700043360203</c:v>
                </c:pt>
                <c:pt idx="14">
                  <c:v>0.6989700043360203</c:v>
                </c:pt>
                <c:pt idx="15">
                  <c:v>0.84509804001425703</c:v>
                </c:pt>
                <c:pt idx="16">
                  <c:v>0.47712125471966216</c:v>
                </c:pt>
                <c:pt idx="17">
                  <c:v>0.6989700043360203</c:v>
                </c:pt>
              </c:numCache>
            </c:numRef>
          </c:val>
        </c:ser>
        <c:marker val="1"/>
        <c:axId val="150841600"/>
        <c:axId val="150852352"/>
      </c:lineChart>
      <c:catAx>
        <c:axId val="150841600"/>
        <c:scaling>
          <c:orientation val="minMax"/>
        </c:scaling>
        <c:axPos val="b"/>
        <c:tickLblPos val="nextTo"/>
        <c:crossAx val="150852352"/>
        <c:crosses val="autoZero"/>
        <c:auto val="1"/>
        <c:lblAlgn val="ctr"/>
        <c:lblOffset val="100"/>
      </c:catAx>
      <c:valAx>
        <c:axId val="150852352"/>
        <c:scaling>
          <c:orientation val="minMax"/>
        </c:scaling>
        <c:axPos val="l"/>
        <c:majorGridlines/>
        <c:numFmt formatCode="General" sourceLinked="1"/>
        <c:tickLblPos val="nextTo"/>
        <c:txPr>
          <a:bodyPr/>
          <a:lstStyle/>
          <a:p>
            <a:pPr>
              <a:defRPr sz="1400"/>
            </a:pPr>
            <a:endParaRPr lang="en-US"/>
          </a:p>
        </c:txPr>
        <c:crossAx val="150841600"/>
        <c:crosses val="autoZero"/>
        <c:crossBetween val="between"/>
      </c:valAx>
    </c:plotArea>
    <c:legend>
      <c:legendPos val="r"/>
      <c:layout>
        <c:manualLayout>
          <c:xMode val="edge"/>
          <c:yMode val="edge"/>
          <c:x val="0.51388888888888928"/>
          <c:y val="0.14294254884806112"/>
          <c:w val="0.21666666666666701"/>
          <c:h val="0.25115157480314987"/>
        </c:manualLayout>
      </c:layout>
    </c:legend>
    <c:plotVisOnly val="1"/>
    <c:dispBlanksAs val="gap"/>
  </c:chart>
  <c:externalData r:id="rId1"/>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chart>
    <c:plotArea>
      <c:layout/>
      <c:lineChart>
        <c:grouping val="standard"/>
        <c:ser>
          <c:idx val="0"/>
          <c:order val="0"/>
          <c:tx>
            <c:strRef>
              <c:f>sentences!$E$1</c:f>
              <c:strCache>
                <c:ptCount val="1"/>
                <c:pt idx="0">
                  <c:v>Camera</c:v>
                </c:pt>
              </c:strCache>
            </c:strRef>
          </c:tx>
          <c:val>
            <c:numRef>
              <c:f>sentences!$E$2:$E$12</c:f>
              <c:numCache>
                <c:formatCode>General</c:formatCode>
                <c:ptCount val="11"/>
                <c:pt idx="0">
                  <c:v>2.1789769472931688</c:v>
                </c:pt>
                <c:pt idx="1">
                  <c:v>1.5682017240669961</c:v>
                </c:pt>
                <c:pt idx="2">
                  <c:v>1.4623979978989559</c:v>
                </c:pt>
                <c:pt idx="3">
                  <c:v>1.2304489213782763</c:v>
                </c:pt>
                <c:pt idx="4">
                  <c:v>0.90308998699194365</c:v>
                </c:pt>
                <c:pt idx="5">
                  <c:v>1</c:v>
                </c:pt>
                <c:pt idx="6">
                  <c:v>0.47712125471966216</c:v>
                </c:pt>
                <c:pt idx="7">
                  <c:v>0</c:v>
                </c:pt>
                <c:pt idx="8">
                  <c:v>0.30102999566398131</c:v>
                </c:pt>
                <c:pt idx="9">
                  <c:v>0</c:v>
                </c:pt>
                <c:pt idx="10">
                  <c:v>0</c:v>
                </c:pt>
              </c:numCache>
            </c:numRef>
          </c:val>
        </c:ser>
        <c:ser>
          <c:idx val="1"/>
          <c:order val="1"/>
          <c:tx>
            <c:strRef>
              <c:f>sentences!$F$1</c:f>
              <c:strCache>
                <c:ptCount val="1"/>
                <c:pt idx="0">
                  <c:v>Movie</c:v>
                </c:pt>
              </c:strCache>
            </c:strRef>
          </c:tx>
          <c:val>
            <c:numRef>
              <c:f>sentences!$F$2:$F$12</c:f>
              <c:numCache>
                <c:formatCode>General</c:formatCode>
                <c:ptCount val="11"/>
                <c:pt idx="0">
                  <c:v>2.3304137733491865</c:v>
                </c:pt>
                <c:pt idx="1">
                  <c:v>1.7853298350107658</c:v>
                </c:pt>
                <c:pt idx="2">
                  <c:v>1.255272505103306</c:v>
                </c:pt>
                <c:pt idx="3">
                  <c:v>1.0791812460476238</c:v>
                </c:pt>
                <c:pt idx="4">
                  <c:v>1.0413926851582238</c:v>
                </c:pt>
                <c:pt idx="5">
                  <c:v>0.60205999132796173</c:v>
                </c:pt>
                <c:pt idx="6">
                  <c:v>0.30102999566398131</c:v>
                </c:pt>
                <c:pt idx="7">
                  <c:v>0</c:v>
                </c:pt>
                <c:pt idx="8">
                  <c:v>0</c:v>
                </c:pt>
                <c:pt idx="9">
                  <c:v>0</c:v>
                </c:pt>
                <c:pt idx="10">
                  <c:v>0</c:v>
                </c:pt>
              </c:numCache>
            </c:numRef>
          </c:val>
        </c:ser>
        <c:marker val="1"/>
        <c:axId val="151352832"/>
        <c:axId val="153555712"/>
      </c:lineChart>
      <c:catAx>
        <c:axId val="151352832"/>
        <c:scaling>
          <c:orientation val="minMax"/>
        </c:scaling>
        <c:axPos val="b"/>
        <c:tickLblPos val="nextTo"/>
        <c:crossAx val="153555712"/>
        <c:crosses val="autoZero"/>
        <c:auto val="1"/>
        <c:lblAlgn val="ctr"/>
        <c:lblOffset val="100"/>
      </c:catAx>
      <c:valAx>
        <c:axId val="153555712"/>
        <c:scaling>
          <c:orientation val="minMax"/>
          <c:max val="3.5"/>
        </c:scaling>
        <c:axPos val="l"/>
        <c:majorGridlines/>
        <c:numFmt formatCode="General" sourceLinked="1"/>
        <c:tickLblPos val="nextTo"/>
        <c:txPr>
          <a:bodyPr/>
          <a:lstStyle/>
          <a:p>
            <a:pPr>
              <a:defRPr sz="1400"/>
            </a:pPr>
            <a:endParaRPr lang="en-US"/>
          </a:p>
        </c:txPr>
        <c:crossAx val="151352832"/>
        <c:crosses val="autoZero"/>
        <c:crossBetween val="between"/>
      </c:valAx>
    </c:plotArea>
    <c:legend>
      <c:legendPos val="r"/>
      <c:layout>
        <c:manualLayout>
          <c:xMode val="edge"/>
          <c:yMode val="edge"/>
          <c:x val="0.58611111111111069"/>
          <c:y val="0.17534995625546809"/>
          <c:w val="0.21666666666666701"/>
          <c:h val="0.25115157480314987"/>
        </c:manualLayout>
      </c:layout>
    </c:legend>
    <c:plotVisOnly val="1"/>
    <c:dispBlanksAs val="gap"/>
  </c:chart>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A6B4FC-22B9-DA44-8CA6-45C3CAE471AC}" type="doc">
      <dgm:prSet loTypeId="urn:microsoft.com/office/officeart/2005/8/layout/equation1" loCatId="" qsTypeId="urn:microsoft.com/office/officeart/2005/8/quickstyle/simple1" qsCatId="simple" csTypeId="urn:microsoft.com/office/officeart/2005/8/colors/accent1_2" csCatId="accent1" phldr="1"/>
      <dgm:spPr/>
      <dgm:t>
        <a:bodyPr/>
        <a:lstStyle/>
        <a:p>
          <a:endParaRPr lang="en-US"/>
        </a:p>
      </dgm:t>
    </dgm:pt>
    <dgm:pt modelId="{C89322BE-8838-1C47-ABC6-416FE3F14696}">
      <dgm:prSet/>
      <dgm:spPr/>
      <dgm:t>
        <a:bodyPr/>
        <a:lstStyle/>
        <a:p>
          <a:pPr rtl="0"/>
          <a:r>
            <a:rPr lang="en-US" dirty="0" smtClean="0"/>
            <a:t>Traditional review summarizer</a:t>
          </a:r>
        </a:p>
      </dgm:t>
    </dgm:pt>
    <dgm:pt modelId="{2406A8B2-2CCA-0A4D-98E0-A13773F94EE1}" type="parTrans" cxnId="{21E9220C-C3F3-4444-A977-D47E5E5DB63A}">
      <dgm:prSet/>
      <dgm:spPr/>
      <dgm:t>
        <a:bodyPr/>
        <a:lstStyle/>
        <a:p>
          <a:endParaRPr lang="en-US"/>
        </a:p>
      </dgm:t>
    </dgm:pt>
    <dgm:pt modelId="{68E3E2C8-C9E2-F84D-A94B-2BDBB4212C9A}" type="sibTrans" cxnId="{21E9220C-C3F3-4444-A977-D47E5E5DB63A}">
      <dgm:prSet/>
      <dgm:spPr/>
      <dgm:t>
        <a:bodyPr/>
        <a:lstStyle/>
        <a:p>
          <a:endParaRPr lang="en-US"/>
        </a:p>
      </dgm:t>
    </dgm:pt>
    <dgm:pt modelId="{7B2A63DB-A9B7-C14F-AE81-413BD6E76918}">
      <dgm:prSet/>
      <dgm:spPr/>
      <dgm:t>
        <a:bodyPr/>
        <a:lstStyle/>
        <a:p>
          <a:pPr rtl="0"/>
          <a:r>
            <a:rPr lang="en-US" dirty="0" smtClean="0"/>
            <a:t>Traditional review summarizer</a:t>
          </a:r>
          <a:endParaRPr lang="en-US" dirty="0"/>
        </a:p>
      </dgm:t>
    </dgm:pt>
    <dgm:pt modelId="{FF8FF743-8F75-704F-9BE7-A224AE3FAF3D}" type="parTrans" cxnId="{C5587866-5D65-B94A-BD8C-8CE485A2FCAF}">
      <dgm:prSet/>
      <dgm:spPr/>
      <dgm:t>
        <a:bodyPr/>
        <a:lstStyle/>
        <a:p>
          <a:endParaRPr lang="en-US"/>
        </a:p>
      </dgm:t>
    </dgm:pt>
    <dgm:pt modelId="{5D58F5F8-EC56-FB4F-B6ED-D3BF65B57B6F}" type="sibTrans" cxnId="{C5587866-5D65-B94A-BD8C-8CE485A2FCAF}">
      <dgm:prSet/>
      <dgm:spPr/>
      <dgm:t>
        <a:bodyPr/>
        <a:lstStyle/>
        <a:p>
          <a:endParaRPr lang="en-US"/>
        </a:p>
      </dgm:t>
    </dgm:pt>
    <dgm:pt modelId="{853B2F24-3ACE-6042-9026-461E5B0EB5AF}">
      <dgm:prSet/>
      <dgm:spPr>
        <a:solidFill>
          <a:schemeClr val="accent4">
            <a:lumMod val="75000"/>
          </a:schemeClr>
        </a:solidFill>
        <a:ln>
          <a:solidFill>
            <a:schemeClr val="accent4">
              <a:lumMod val="75000"/>
            </a:schemeClr>
          </a:solidFill>
        </a:ln>
      </dgm:spPr>
      <dgm:t>
        <a:bodyPr/>
        <a:lstStyle/>
        <a:p>
          <a:r>
            <a:rPr lang="en-US" dirty="0" smtClean="0"/>
            <a:t>Review helpfulness models</a:t>
          </a:r>
          <a:endParaRPr lang="en-US" dirty="0"/>
        </a:p>
      </dgm:t>
    </dgm:pt>
    <dgm:pt modelId="{35747E2C-7F56-1A4D-AEBF-C3D13CD5E605}" type="parTrans" cxnId="{1D7B132C-264D-8349-8D11-14BAF7BADBF1}">
      <dgm:prSet/>
      <dgm:spPr/>
      <dgm:t>
        <a:bodyPr/>
        <a:lstStyle/>
        <a:p>
          <a:endParaRPr lang="en-US"/>
        </a:p>
      </dgm:t>
    </dgm:pt>
    <dgm:pt modelId="{87F4D3FC-80F2-C843-8A4D-FAB279039A0C}" type="sibTrans" cxnId="{1D7B132C-264D-8349-8D11-14BAF7BADBF1}">
      <dgm:prSet/>
      <dgm:spPr/>
      <dgm:t>
        <a:bodyPr/>
        <a:lstStyle/>
        <a:p>
          <a:endParaRPr lang="en-US"/>
        </a:p>
      </dgm:t>
    </dgm:pt>
    <dgm:pt modelId="{87438CB9-39F2-F44C-ACA3-513E2613E674}" type="pres">
      <dgm:prSet presAssocID="{D6A6B4FC-22B9-DA44-8CA6-45C3CAE471AC}" presName="linearFlow" presStyleCnt="0">
        <dgm:presLayoutVars>
          <dgm:dir/>
          <dgm:resizeHandles val="exact"/>
        </dgm:presLayoutVars>
      </dgm:prSet>
      <dgm:spPr/>
      <dgm:t>
        <a:bodyPr/>
        <a:lstStyle/>
        <a:p>
          <a:endParaRPr lang="en-US"/>
        </a:p>
      </dgm:t>
    </dgm:pt>
    <dgm:pt modelId="{43709CDF-A0D8-A144-9D79-AA2BD49B4163}" type="pres">
      <dgm:prSet presAssocID="{C89322BE-8838-1C47-ABC6-416FE3F14696}" presName="node" presStyleLbl="node1" presStyleIdx="0" presStyleCnt="3">
        <dgm:presLayoutVars>
          <dgm:bulletEnabled val="1"/>
        </dgm:presLayoutVars>
      </dgm:prSet>
      <dgm:spPr/>
      <dgm:t>
        <a:bodyPr/>
        <a:lstStyle/>
        <a:p>
          <a:endParaRPr lang="en-US"/>
        </a:p>
      </dgm:t>
    </dgm:pt>
    <dgm:pt modelId="{A599CBA2-B9EA-AE4A-9FB2-EAE5430D3A31}" type="pres">
      <dgm:prSet presAssocID="{68E3E2C8-C9E2-F84D-A94B-2BDBB4212C9A}" presName="spacerL" presStyleCnt="0"/>
      <dgm:spPr/>
    </dgm:pt>
    <dgm:pt modelId="{B7517327-B57A-8F49-828B-DD99998105F6}" type="pres">
      <dgm:prSet presAssocID="{68E3E2C8-C9E2-F84D-A94B-2BDBB4212C9A}" presName="sibTrans" presStyleLbl="sibTrans2D1" presStyleIdx="0" presStyleCnt="2"/>
      <dgm:spPr/>
      <dgm:t>
        <a:bodyPr/>
        <a:lstStyle/>
        <a:p>
          <a:endParaRPr lang="en-US"/>
        </a:p>
      </dgm:t>
    </dgm:pt>
    <dgm:pt modelId="{B629FE6F-2B35-E345-BCAF-86E777E95B07}" type="pres">
      <dgm:prSet presAssocID="{68E3E2C8-C9E2-F84D-A94B-2BDBB4212C9A}" presName="spacerR" presStyleCnt="0"/>
      <dgm:spPr/>
    </dgm:pt>
    <dgm:pt modelId="{B9EF6A87-B39B-3F42-8822-0AE55940BCC9}" type="pres">
      <dgm:prSet presAssocID="{853B2F24-3ACE-6042-9026-461E5B0EB5AF}" presName="node" presStyleLbl="node1" presStyleIdx="1" presStyleCnt="3">
        <dgm:presLayoutVars>
          <dgm:bulletEnabled val="1"/>
        </dgm:presLayoutVars>
      </dgm:prSet>
      <dgm:spPr/>
      <dgm:t>
        <a:bodyPr/>
        <a:lstStyle/>
        <a:p>
          <a:endParaRPr lang="en-US"/>
        </a:p>
      </dgm:t>
    </dgm:pt>
    <dgm:pt modelId="{878CC027-02D8-6F4F-9D68-BE52AAF1E9AB}" type="pres">
      <dgm:prSet presAssocID="{87F4D3FC-80F2-C843-8A4D-FAB279039A0C}" presName="spacerL" presStyleCnt="0"/>
      <dgm:spPr/>
    </dgm:pt>
    <dgm:pt modelId="{DF0D48D1-4FD6-6D42-9BB1-110956740C31}" type="pres">
      <dgm:prSet presAssocID="{87F4D3FC-80F2-C843-8A4D-FAB279039A0C}" presName="sibTrans" presStyleLbl="sibTrans2D1" presStyleIdx="1" presStyleCnt="2" custLinFactX="141974" custLinFactNeighborX="200000" custLinFactNeighborY="8839"/>
      <dgm:spPr/>
      <dgm:t>
        <a:bodyPr/>
        <a:lstStyle/>
        <a:p>
          <a:endParaRPr lang="en-US"/>
        </a:p>
      </dgm:t>
    </dgm:pt>
    <dgm:pt modelId="{369E96CE-6DBC-B64E-BD89-F8AD0495989D}" type="pres">
      <dgm:prSet presAssocID="{87F4D3FC-80F2-C843-8A4D-FAB279039A0C}" presName="spacerR" presStyleCnt="0"/>
      <dgm:spPr/>
    </dgm:pt>
    <dgm:pt modelId="{3CC95A8C-E7F0-A64A-8DE0-6F73BA0B3365}" type="pres">
      <dgm:prSet presAssocID="{7B2A63DB-A9B7-C14F-AE81-413BD6E76918}" presName="node" presStyleLbl="node1" presStyleIdx="2" presStyleCnt="3">
        <dgm:presLayoutVars>
          <dgm:bulletEnabled val="1"/>
        </dgm:presLayoutVars>
      </dgm:prSet>
      <dgm:spPr/>
      <dgm:t>
        <a:bodyPr/>
        <a:lstStyle/>
        <a:p>
          <a:endParaRPr lang="en-US"/>
        </a:p>
      </dgm:t>
    </dgm:pt>
  </dgm:ptLst>
  <dgm:cxnLst>
    <dgm:cxn modelId="{89897FB9-CC30-5B48-B3EA-A1E707F41B40}" type="presOf" srcId="{87F4D3FC-80F2-C843-8A4D-FAB279039A0C}" destId="{DF0D48D1-4FD6-6D42-9BB1-110956740C31}" srcOrd="0" destOrd="0" presId="urn:microsoft.com/office/officeart/2005/8/layout/equation1"/>
    <dgm:cxn modelId="{C82AEAC2-9396-7642-BCC0-7CA100441EDE}" type="presOf" srcId="{68E3E2C8-C9E2-F84D-A94B-2BDBB4212C9A}" destId="{B7517327-B57A-8F49-828B-DD99998105F6}" srcOrd="0" destOrd="0" presId="urn:microsoft.com/office/officeart/2005/8/layout/equation1"/>
    <dgm:cxn modelId="{B4A16CA5-F91E-984C-AD0F-9F0CB92E3D50}" type="presOf" srcId="{7B2A63DB-A9B7-C14F-AE81-413BD6E76918}" destId="{3CC95A8C-E7F0-A64A-8DE0-6F73BA0B3365}" srcOrd="0" destOrd="0" presId="urn:microsoft.com/office/officeart/2005/8/layout/equation1"/>
    <dgm:cxn modelId="{1D7B132C-264D-8349-8D11-14BAF7BADBF1}" srcId="{D6A6B4FC-22B9-DA44-8CA6-45C3CAE471AC}" destId="{853B2F24-3ACE-6042-9026-461E5B0EB5AF}" srcOrd="1" destOrd="0" parTransId="{35747E2C-7F56-1A4D-AEBF-C3D13CD5E605}" sibTransId="{87F4D3FC-80F2-C843-8A4D-FAB279039A0C}"/>
    <dgm:cxn modelId="{DCF1E885-26CE-9643-BE85-D0BD7D8FD912}" type="presOf" srcId="{C89322BE-8838-1C47-ABC6-416FE3F14696}" destId="{43709CDF-A0D8-A144-9D79-AA2BD49B4163}" srcOrd="0" destOrd="0" presId="urn:microsoft.com/office/officeart/2005/8/layout/equation1"/>
    <dgm:cxn modelId="{C5587866-5D65-B94A-BD8C-8CE485A2FCAF}" srcId="{D6A6B4FC-22B9-DA44-8CA6-45C3CAE471AC}" destId="{7B2A63DB-A9B7-C14F-AE81-413BD6E76918}" srcOrd="2" destOrd="0" parTransId="{FF8FF743-8F75-704F-9BE7-A224AE3FAF3D}" sibTransId="{5D58F5F8-EC56-FB4F-B6ED-D3BF65B57B6F}"/>
    <dgm:cxn modelId="{21E9220C-C3F3-4444-A977-D47E5E5DB63A}" srcId="{D6A6B4FC-22B9-DA44-8CA6-45C3CAE471AC}" destId="{C89322BE-8838-1C47-ABC6-416FE3F14696}" srcOrd="0" destOrd="0" parTransId="{2406A8B2-2CCA-0A4D-98E0-A13773F94EE1}" sibTransId="{68E3E2C8-C9E2-F84D-A94B-2BDBB4212C9A}"/>
    <dgm:cxn modelId="{6B025188-F52F-BC4C-8A98-9E0F2C5394DA}" type="presOf" srcId="{853B2F24-3ACE-6042-9026-461E5B0EB5AF}" destId="{B9EF6A87-B39B-3F42-8822-0AE55940BCC9}" srcOrd="0" destOrd="0" presId="urn:microsoft.com/office/officeart/2005/8/layout/equation1"/>
    <dgm:cxn modelId="{3393132F-17E6-5A4B-A963-120FA6C8C6DF}" type="presOf" srcId="{D6A6B4FC-22B9-DA44-8CA6-45C3CAE471AC}" destId="{87438CB9-39F2-F44C-ACA3-513E2613E674}" srcOrd="0" destOrd="0" presId="urn:microsoft.com/office/officeart/2005/8/layout/equation1"/>
    <dgm:cxn modelId="{C9FA5976-E7A5-124F-A969-5F0DD88D13E2}" type="presParOf" srcId="{87438CB9-39F2-F44C-ACA3-513E2613E674}" destId="{43709CDF-A0D8-A144-9D79-AA2BD49B4163}" srcOrd="0" destOrd="0" presId="urn:microsoft.com/office/officeart/2005/8/layout/equation1"/>
    <dgm:cxn modelId="{E795B1C3-9ED0-F949-BEE0-4BF43D645F37}" type="presParOf" srcId="{87438CB9-39F2-F44C-ACA3-513E2613E674}" destId="{A599CBA2-B9EA-AE4A-9FB2-EAE5430D3A31}" srcOrd="1" destOrd="0" presId="urn:microsoft.com/office/officeart/2005/8/layout/equation1"/>
    <dgm:cxn modelId="{E95368E9-B746-CA4B-922B-78BE5659E2F6}" type="presParOf" srcId="{87438CB9-39F2-F44C-ACA3-513E2613E674}" destId="{B7517327-B57A-8F49-828B-DD99998105F6}" srcOrd="2" destOrd="0" presId="urn:microsoft.com/office/officeart/2005/8/layout/equation1"/>
    <dgm:cxn modelId="{EAEC7E71-1884-9445-9A5F-C754A6C755D3}" type="presParOf" srcId="{87438CB9-39F2-F44C-ACA3-513E2613E674}" destId="{B629FE6F-2B35-E345-BCAF-86E777E95B07}" srcOrd="3" destOrd="0" presId="urn:microsoft.com/office/officeart/2005/8/layout/equation1"/>
    <dgm:cxn modelId="{E4893E9B-6121-7141-A4BC-6F9C1F7A589A}" type="presParOf" srcId="{87438CB9-39F2-F44C-ACA3-513E2613E674}" destId="{B9EF6A87-B39B-3F42-8822-0AE55940BCC9}" srcOrd="4" destOrd="0" presId="urn:microsoft.com/office/officeart/2005/8/layout/equation1"/>
    <dgm:cxn modelId="{144BDB15-E500-014A-A57D-BC5BF915BBB4}" type="presParOf" srcId="{87438CB9-39F2-F44C-ACA3-513E2613E674}" destId="{878CC027-02D8-6F4F-9D68-BE52AAF1E9AB}" srcOrd="5" destOrd="0" presId="urn:microsoft.com/office/officeart/2005/8/layout/equation1"/>
    <dgm:cxn modelId="{C0B49457-FEC8-C34D-B07D-2F3B3A7D5C38}" type="presParOf" srcId="{87438CB9-39F2-F44C-ACA3-513E2613E674}" destId="{DF0D48D1-4FD6-6D42-9BB1-110956740C31}" srcOrd="6" destOrd="0" presId="urn:microsoft.com/office/officeart/2005/8/layout/equation1"/>
    <dgm:cxn modelId="{9500F401-45F8-5547-B19B-6EC5F08BF700}" type="presParOf" srcId="{87438CB9-39F2-F44C-ACA3-513E2613E674}" destId="{369E96CE-6DBC-B64E-BD89-F8AD0495989D}" srcOrd="7" destOrd="0" presId="urn:microsoft.com/office/officeart/2005/8/layout/equation1"/>
    <dgm:cxn modelId="{1F837C2C-65BB-7F46-9DE7-B7691ADA2D14}" type="presParOf" srcId="{87438CB9-39F2-F44C-ACA3-513E2613E674}" destId="{3CC95A8C-E7F0-A64A-8DE0-6F73BA0B3365}" srcOrd="8" destOrd="0" presId="urn:microsoft.com/office/officeart/2005/8/layout/equatio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3709CDF-A0D8-A144-9D79-AA2BD49B4163}">
      <dsp:nvSpPr>
        <dsp:cNvPr id="0" name=""/>
        <dsp:cNvSpPr/>
      </dsp:nvSpPr>
      <dsp:spPr>
        <a:xfrm>
          <a:off x="718537" y="274"/>
          <a:ext cx="1493826" cy="149382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rtl="0">
            <a:lnSpc>
              <a:spcPct val="90000"/>
            </a:lnSpc>
            <a:spcBef>
              <a:spcPct val="0"/>
            </a:spcBef>
            <a:spcAft>
              <a:spcPct val="35000"/>
            </a:spcAft>
          </a:pPr>
          <a:r>
            <a:rPr lang="en-US" sz="1600" kern="1200" dirty="0" smtClean="0"/>
            <a:t>Traditional review summarizer</a:t>
          </a:r>
        </a:p>
      </dsp:txBody>
      <dsp:txXfrm>
        <a:off x="718537" y="274"/>
        <a:ext cx="1493826" cy="1493826"/>
      </dsp:txXfrm>
    </dsp:sp>
    <dsp:sp modelId="{B7517327-B57A-8F49-828B-DD99998105F6}">
      <dsp:nvSpPr>
        <dsp:cNvPr id="0" name=""/>
        <dsp:cNvSpPr/>
      </dsp:nvSpPr>
      <dsp:spPr>
        <a:xfrm>
          <a:off x="2333662" y="313978"/>
          <a:ext cx="866419" cy="866419"/>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2333662" y="313978"/>
        <a:ext cx="866419" cy="866419"/>
      </dsp:txXfrm>
    </dsp:sp>
    <dsp:sp modelId="{B9EF6A87-B39B-3F42-8822-0AE55940BCC9}">
      <dsp:nvSpPr>
        <dsp:cNvPr id="0" name=""/>
        <dsp:cNvSpPr/>
      </dsp:nvSpPr>
      <dsp:spPr>
        <a:xfrm>
          <a:off x="3321380" y="274"/>
          <a:ext cx="1493826" cy="1493826"/>
        </a:xfrm>
        <a:prstGeom prst="ellipse">
          <a:avLst/>
        </a:prstGeom>
        <a:solidFill>
          <a:schemeClr val="accent4">
            <a:lumMod val="75000"/>
          </a:schemeClr>
        </a:solidFill>
        <a:ln w="25400" cap="flat" cmpd="sng" algn="ctr">
          <a:solidFill>
            <a:schemeClr val="accent4">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Review helpfulness models</a:t>
          </a:r>
          <a:endParaRPr lang="en-US" sz="1600" kern="1200" dirty="0"/>
        </a:p>
      </dsp:txBody>
      <dsp:txXfrm>
        <a:off x="3321380" y="274"/>
        <a:ext cx="1493826" cy="1493826"/>
      </dsp:txXfrm>
    </dsp:sp>
    <dsp:sp modelId="{DF0D48D1-4FD6-6D42-9BB1-110956740C31}">
      <dsp:nvSpPr>
        <dsp:cNvPr id="0" name=""/>
        <dsp:cNvSpPr/>
      </dsp:nvSpPr>
      <dsp:spPr>
        <a:xfrm>
          <a:off x="6409193" y="390561"/>
          <a:ext cx="866419" cy="866419"/>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6409193" y="390561"/>
        <a:ext cx="866419" cy="866419"/>
      </dsp:txXfrm>
    </dsp:sp>
    <dsp:sp modelId="{3CC95A8C-E7F0-A64A-8DE0-6F73BA0B3365}">
      <dsp:nvSpPr>
        <dsp:cNvPr id="0" name=""/>
        <dsp:cNvSpPr/>
      </dsp:nvSpPr>
      <dsp:spPr>
        <a:xfrm>
          <a:off x="5924224" y="274"/>
          <a:ext cx="1493826" cy="149382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rtl="0">
            <a:lnSpc>
              <a:spcPct val="90000"/>
            </a:lnSpc>
            <a:spcBef>
              <a:spcPct val="0"/>
            </a:spcBef>
            <a:spcAft>
              <a:spcPct val="35000"/>
            </a:spcAft>
          </a:pPr>
          <a:r>
            <a:rPr lang="en-US" sz="1600" kern="1200" dirty="0" smtClean="0"/>
            <a:t>Traditional review summarizer</a:t>
          </a:r>
          <a:endParaRPr lang="en-US" sz="1600" kern="1200" dirty="0"/>
        </a:p>
      </dsp:txBody>
      <dsp:txXfrm>
        <a:off x="5924224" y="274"/>
        <a:ext cx="1493826" cy="1493826"/>
      </dsp:txXfrm>
    </dsp:sp>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image" Target="../media/image2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1.emf"/><Relationship Id="rId1" Type="http://schemas.openxmlformats.org/officeDocument/2006/relationships/image" Target="../media/image20.emf"/><Relationship Id="rId4" Type="http://schemas.openxmlformats.org/officeDocument/2006/relationships/image" Target="../media/image3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8.emf"/></Relationships>
</file>

<file path=ppt/drawings/drawing1.xml><?xml version="1.0" encoding="utf-8"?>
<c:userShapes xmlns:c="http://schemas.openxmlformats.org/drawingml/2006/chart">
  <cdr:relSizeAnchor xmlns:cdr="http://schemas.openxmlformats.org/drawingml/2006/chartDrawing">
    <cdr:from>
      <cdr:x>0.7673</cdr:x>
      <cdr:y>0.81344</cdr:y>
    </cdr:from>
    <cdr:to>
      <cdr:x>0.92325</cdr:x>
      <cdr:y>0.97079</cdr:y>
    </cdr:to>
    <cdr:sp macro="" textlink="">
      <cdr:nvSpPr>
        <cdr:cNvPr id="2" name="TextBox 1"/>
        <cdr:cNvSpPr txBox="1"/>
      </cdr:nvSpPr>
      <cdr:spPr>
        <a:xfrm xmlns:a="http://schemas.openxmlformats.org/drawingml/2006/main">
          <a:off x="3508088" y="2231425"/>
          <a:ext cx="713004" cy="431643"/>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dirty="0" smtClean="0"/>
            <a:t>U</a:t>
          </a:r>
          <a:r>
            <a:rPr lang="en-US" altLang="zh-CN" dirty="0" smtClean="0"/>
            <a:t>sed by </a:t>
          </a:r>
        </a:p>
        <a:p xmlns:a="http://schemas.openxmlformats.org/drawingml/2006/main">
          <a:r>
            <a:rPr lang="en-US" altLang="zh-CN" dirty="0" smtClean="0"/>
            <a:t># users</a:t>
          </a:r>
          <a:endParaRPr lang="en-US"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3C190A-4BE3-D341-95B7-1D2A70D2B5EC}" type="datetimeFigureOut">
              <a:rPr lang="en-US" smtClean="0"/>
              <a:pPr/>
              <a:t>8/5/2015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B356570-996D-C44C-8225-0B9A70613C1D}" type="slidenum">
              <a:rPr lang="en-US" smtClean="0"/>
              <a:pPr/>
              <a:t>‹#›</a:t>
            </a:fld>
            <a:endParaRPr lang="en-US"/>
          </a:p>
        </p:txBody>
      </p:sp>
    </p:spTree>
    <p:extLst>
      <p:ext uri="{BB962C8B-B14F-4D97-AF65-F5344CB8AC3E}">
        <p14:creationId xmlns:p14="http://schemas.microsoft.com/office/powerpoint/2010/main" xmlns="" val="42842609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Online</a:t>
            </a:r>
            <a:r>
              <a:rPr lang="en-US" baseline="0" dirty="0" smtClean="0"/>
              <a:t> reviews is an important information resources for our everyday life.</a:t>
            </a:r>
          </a:p>
          <a:p>
            <a:endParaRPr lang="en-US" baseline="0" dirty="0" smtClean="0"/>
          </a:p>
          <a:p>
            <a:r>
              <a:rPr lang="en-US" sz="1200" kern="1200" dirty="0" smtClean="0">
                <a:solidFill>
                  <a:schemeClr val="tx1"/>
                </a:solidFill>
                <a:latin typeface="+mn-lt"/>
                <a:ea typeface="+mn-ea"/>
                <a:cs typeface="+mn-cs"/>
              </a:rPr>
              <a:t>Reviews play an important role in consumer purchase decisions,</a:t>
            </a:r>
            <a:r>
              <a:rPr lang="en-US" sz="1200" kern="1200" baseline="0" dirty="0" smtClean="0">
                <a:solidFill>
                  <a:schemeClr val="tx1"/>
                </a:solidFill>
                <a:latin typeface="+mn-lt"/>
                <a:ea typeface="+mn-ea"/>
                <a:cs typeface="+mn-cs"/>
              </a:rPr>
              <a:t> and thus has an economic impact on product sales</a:t>
            </a:r>
            <a:endParaRPr lang="en-US" sz="1200" b="1" kern="1200" dirty="0" smtClean="0">
              <a:solidFill>
                <a:schemeClr val="tx1"/>
              </a:solidFill>
              <a:latin typeface="+mn-lt"/>
              <a:ea typeface="+mn-ea"/>
              <a:cs typeface="+mn-cs"/>
            </a:endParaRPr>
          </a:p>
          <a:p>
            <a:endParaRPr lang="en-US" sz="1200" b="1"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Stats:</a:t>
            </a:r>
          </a:p>
          <a:p>
            <a:r>
              <a:rPr lang="en-US" sz="1200" b="1" kern="1200" dirty="0" smtClean="0">
                <a:solidFill>
                  <a:schemeClr val="tx1"/>
                </a:solidFill>
                <a:latin typeface="+mn-lt"/>
                <a:ea typeface="+mn-ea"/>
                <a:cs typeface="+mn-cs"/>
              </a:rPr>
              <a:t>-71% of consumers read online reviews. -55% of consumers trust a local business more after reading positive online reviews. -50% of consumers are more likely to use a local business having read positive reviews. -67% of consumers trust online reviews as much as personal recommendations.</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2089301-0F05-DB40-83BE-ED4250E30ED0}" type="slidenum">
              <a:rPr lang="en-US" smtClean="0"/>
              <a:pPr/>
              <a:t>1</a:t>
            </a:fld>
            <a:endParaRPr lang="en-US"/>
          </a:p>
        </p:txBody>
      </p:sp>
    </p:spTree>
    <p:extLst>
      <p:ext uri="{BB962C8B-B14F-4D97-AF65-F5344CB8AC3E}">
        <p14:creationId xmlns:p14="http://schemas.microsoft.com/office/powerpoint/2010/main" xmlns="" val="7300018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1"/>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83971" name="Rectangle 2"/>
          <p:cNvSpPr>
            <a:spLocks noGrp="1" noChangeArrowheads="1"/>
          </p:cNvSpPr>
          <p:nvPr>
            <p:ph type="body" idx="1"/>
          </p:nvPr>
        </p:nvSpPr>
        <p:spPr bwMode="auto">
          <a:noFill/>
        </p:spPr>
        <p:txBody>
          <a:bodyPr wrap="square" numCol="1" anchor="t" anchorCtr="0" compatLnSpc="1">
            <a:prstTxWarp prst="textNoShape">
              <a:avLst/>
            </a:prstTxWarp>
          </a:bodyPr>
          <a:lstStyle/>
          <a:p>
            <a:pPr marL="39688" eaLnBrk="1" hangingPunct="1"/>
            <a:r>
              <a:rPr lang="en-US">
                <a:solidFill>
                  <a:srgbClr val="000000"/>
                </a:solidFill>
                <a:ea typeface="Calibri" pitchFamily="-65" charset="0"/>
                <a:cs typeface="Calibri" pitchFamily="-65" charset="0"/>
                <a:sym typeface="Calibri" pitchFamily="-65" charset="0"/>
              </a:rPr>
              <a:t>Plot a graph showing the occurring frequency of each aspect, and the average helpfulness of the corresponding reviews,  and the frequency * helpfulness</a:t>
            </a:r>
          </a:p>
          <a:p>
            <a:pPr marL="39688" eaLnBrk="1" hangingPunct="1"/>
            <a:endParaRPr lang="en-US">
              <a:solidFill>
                <a:srgbClr val="000000"/>
              </a:solidFill>
              <a:ea typeface="Calibri" pitchFamily="-65" charset="0"/>
              <a:cs typeface="Calibri" pitchFamily="-65" charset="0"/>
              <a:sym typeface="Calibri" pitchFamily="-65" charset="0"/>
            </a:endParaRPr>
          </a:p>
          <a:p>
            <a:pPr marL="39688" eaLnBrk="1" hangingPunct="1"/>
            <a:endParaRPr lang="en-US">
              <a:solidFill>
                <a:srgbClr val="000000"/>
              </a:solidFill>
              <a:ea typeface="Calibri" pitchFamily="-65" charset="0"/>
              <a:cs typeface="Calibri" pitchFamily="-65" charset="0"/>
              <a:sym typeface="Calibri" pitchFamily="-65" charset="0"/>
            </a:endParaRPr>
          </a:p>
          <a:p>
            <a:pPr marL="39688" eaLnBrk="1" hangingPunct="1"/>
            <a:r>
              <a:rPr lang="en-US">
                <a:solidFill>
                  <a:srgbClr val="000000"/>
                </a:solidFill>
                <a:ea typeface="Calibri" pitchFamily="-65" charset="0"/>
                <a:cs typeface="Calibri" pitchFamily="-65" charset="0"/>
                <a:sym typeface="Calibri" pitchFamily="-65" charset="0"/>
              </a:rPr>
              <a:t>Consider it as vague sentences</a:t>
            </a:r>
          </a:p>
        </p:txBody>
      </p:sp>
    </p:spTree>
    <p:extLst>
      <p:ext uri="{BB962C8B-B14F-4D97-AF65-F5344CB8AC3E}">
        <p14:creationId xmlns:p14="http://schemas.microsoft.com/office/powerpoint/2010/main" xmlns="" val="42137650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1"/>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83971" name="Rectangle 2"/>
          <p:cNvSpPr>
            <a:spLocks noGrp="1" noChangeArrowheads="1"/>
          </p:cNvSpPr>
          <p:nvPr>
            <p:ph type="body" idx="1"/>
          </p:nvPr>
        </p:nvSpPr>
        <p:spPr bwMode="auto">
          <a:noFill/>
        </p:spPr>
        <p:txBody>
          <a:bodyPr wrap="square" numCol="1" anchor="t" anchorCtr="0" compatLnSpc="1">
            <a:prstTxWarp prst="textNoShape">
              <a:avLst/>
            </a:prstTxWarp>
          </a:bodyPr>
          <a:lstStyle/>
          <a:p>
            <a:pPr marL="39688" eaLnBrk="1" hangingPunct="1"/>
            <a:r>
              <a:rPr lang="en-US" dirty="0" smtClean="0">
                <a:solidFill>
                  <a:srgbClr val="000000"/>
                </a:solidFill>
                <a:ea typeface="Calibri" pitchFamily="-65" charset="0"/>
                <a:cs typeface="Calibri" pitchFamily="-65" charset="0"/>
                <a:sym typeface="Calibri" pitchFamily="-65" charset="0"/>
              </a:rPr>
              <a:t>For more difficult domains, the external</a:t>
            </a:r>
            <a:r>
              <a:rPr lang="en-US" baseline="0" dirty="0" smtClean="0">
                <a:solidFill>
                  <a:srgbClr val="000000"/>
                </a:solidFill>
                <a:ea typeface="Calibri" pitchFamily="-65" charset="0"/>
                <a:cs typeface="Calibri" pitchFamily="-65" charset="0"/>
                <a:sym typeface="Calibri" pitchFamily="-65" charset="0"/>
              </a:rPr>
              <a:t> content are diverse and more complex</a:t>
            </a:r>
            <a:endParaRPr lang="en-US" dirty="0">
              <a:solidFill>
                <a:srgbClr val="000000"/>
              </a:solidFill>
              <a:ea typeface="Calibri" pitchFamily="-65" charset="0"/>
              <a:cs typeface="Calibri" pitchFamily="-65" charset="0"/>
              <a:sym typeface="Calibri" pitchFamily="-65" charset="0"/>
            </a:endParaRPr>
          </a:p>
        </p:txBody>
      </p:sp>
    </p:spTree>
    <p:extLst>
      <p:ext uri="{BB962C8B-B14F-4D97-AF65-F5344CB8AC3E}">
        <p14:creationId xmlns:p14="http://schemas.microsoft.com/office/powerpoint/2010/main" xmlns="" val="30491145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Point out the differences between product</a:t>
            </a:r>
            <a:r>
              <a:rPr lang="en-US" baseline="0" dirty="0" smtClean="0"/>
              <a:t> review and peer reviews</a:t>
            </a:r>
            <a:endParaRPr lang="en-US" dirty="0"/>
          </a:p>
        </p:txBody>
      </p:sp>
      <p:sp>
        <p:nvSpPr>
          <p:cNvPr id="4" name="Slide Number Placeholder 3"/>
          <p:cNvSpPr>
            <a:spLocks noGrp="1"/>
          </p:cNvSpPr>
          <p:nvPr>
            <p:ph type="sldNum" sz="quarter" idx="10"/>
          </p:nvPr>
        </p:nvSpPr>
        <p:spPr/>
        <p:txBody>
          <a:bodyPr/>
          <a:lstStyle/>
          <a:p>
            <a:fld id="{02F9F570-116B-B74F-892D-960D7B1C4195}" type="slidenum">
              <a:rPr lang="en-US" smtClean="0"/>
              <a:pPr/>
              <a:t>26</a:t>
            </a:fld>
            <a:endParaRPr lang="en-US"/>
          </a:p>
        </p:txBody>
      </p:sp>
    </p:spTree>
    <p:extLst>
      <p:ext uri="{BB962C8B-B14F-4D97-AF65-F5344CB8AC3E}">
        <p14:creationId xmlns:p14="http://schemas.microsoft.com/office/powerpoint/2010/main" xmlns="" val="39342464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p:cNvSpPr>
          <p:nvPr>
            <p:ph type="sldImg"/>
          </p:nvPr>
        </p:nvSpPr>
        <p:spPr bwMode="auto">
          <a:noFill/>
          <a:ln>
            <a:solidFill>
              <a:srgbClr val="000000"/>
            </a:solidFill>
            <a:miter lim="800000"/>
            <a:headEnd/>
            <a:tailEnd/>
          </a:ln>
        </p:spPr>
      </p:sp>
      <p:sp>
        <p:nvSpPr>
          <p:cNvPr id="11059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ea typeface="ＭＳ Ｐゴシック" pitchFamily="-84" charset="-128"/>
                <a:cs typeface="ＭＳ Ｐゴシック" pitchFamily="-84" charset="-128"/>
              </a:rPr>
              <a:t>Analyze these features in isolation and combined</a:t>
            </a:r>
            <a:endParaRPr lang="en-US" dirty="0">
              <a:ea typeface="ＭＳ Ｐゴシック" pitchFamily="-84" charset="-128"/>
              <a:cs typeface="ＭＳ Ｐゴシック" pitchFamily="-84" charset="-128"/>
            </a:endParaRPr>
          </a:p>
          <a:p>
            <a:endParaRPr lang="en-US" dirty="0">
              <a:ea typeface="ＭＳ Ｐゴシック" pitchFamily="-84" charset="-128"/>
              <a:cs typeface="ＭＳ Ｐゴシック" pitchFamily="-84" charset="-128"/>
            </a:endParaRPr>
          </a:p>
        </p:txBody>
      </p:sp>
    </p:spTree>
    <p:extLst>
      <p:ext uri="{BB962C8B-B14F-4D97-AF65-F5344CB8AC3E}">
        <p14:creationId xmlns:p14="http://schemas.microsoft.com/office/powerpoint/2010/main" xmlns="" val="22304476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p:cNvSpPr>
          <p:nvPr>
            <p:ph type="sldImg"/>
          </p:nvPr>
        </p:nvSpPr>
        <p:spPr bwMode="auto">
          <a:noFill/>
          <a:ln>
            <a:solidFill>
              <a:srgbClr val="000000"/>
            </a:solidFill>
            <a:miter lim="800000"/>
            <a:headEnd/>
            <a:tailEnd/>
          </a:ln>
        </p:spPr>
      </p:sp>
      <p:sp>
        <p:nvSpPr>
          <p:cNvPr id="11059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ea typeface="ＭＳ Ｐゴシック" pitchFamily="-84" charset="-128"/>
                <a:cs typeface="ＭＳ Ｐゴシック" pitchFamily="-84" charset="-128"/>
              </a:rPr>
              <a:t>Analyze these features in isolation and combined</a:t>
            </a:r>
            <a:endParaRPr lang="en-US" dirty="0">
              <a:ea typeface="ＭＳ Ｐゴシック" pitchFamily="-84" charset="-128"/>
              <a:cs typeface="ＭＳ Ｐゴシック" pitchFamily="-84" charset="-128"/>
            </a:endParaRPr>
          </a:p>
          <a:p>
            <a:endParaRPr lang="en-US" dirty="0">
              <a:ea typeface="ＭＳ Ｐゴシック" pitchFamily="-84" charset="-128"/>
              <a:cs typeface="ＭＳ Ｐゴシック" pitchFamily="-84" charset="-128"/>
            </a:endParaRPr>
          </a:p>
        </p:txBody>
      </p:sp>
    </p:spTree>
    <p:extLst>
      <p:ext uri="{BB962C8B-B14F-4D97-AF65-F5344CB8AC3E}">
        <p14:creationId xmlns:p14="http://schemas.microsoft.com/office/powerpoint/2010/main" xmlns="" val="24907808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Talk about the differences</a:t>
            </a:r>
          </a:p>
          <a:p>
            <a:r>
              <a:rPr lang="en-US" dirty="0" smtClean="0"/>
              <a:t>For camera and movie reviews,</a:t>
            </a:r>
            <a:r>
              <a:rPr lang="en-US" baseline="0" dirty="0" smtClean="0"/>
              <a:t> the helpfulness is </a:t>
            </a:r>
            <a:r>
              <a:rPr lang="en-US" baseline="0" dirty="0" err="1" smtClean="0"/>
              <a:t>alittle</a:t>
            </a:r>
            <a:r>
              <a:rPr lang="en-US" baseline="0" dirty="0" smtClean="0"/>
              <a:t> bit </a:t>
            </a:r>
            <a:r>
              <a:rPr lang="en-US" baseline="0" dirty="0" err="1" smtClean="0"/>
              <a:t>sckewed</a:t>
            </a:r>
            <a:r>
              <a:rPr lang="en-US" baseline="0" dirty="0" smtClean="0"/>
              <a:t> to high helpfulness ratings</a:t>
            </a:r>
          </a:p>
          <a:p>
            <a:endParaRPr lang="en-US" baseline="0" dirty="0" smtClean="0"/>
          </a:p>
          <a:p>
            <a:r>
              <a:rPr lang="en-US" baseline="0" dirty="0" smtClean="0"/>
              <a:t>Gold standard, rescale to 0-1</a:t>
            </a:r>
            <a:endParaRPr lang="en-US" dirty="0"/>
          </a:p>
        </p:txBody>
      </p:sp>
      <p:sp>
        <p:nvSpPr>
          <p:cNvPr id="4" name="Slide Number Placeholder 3"/>
          <p:cNvSpPr>
            <a:spLocks noGrp="1"/>
          </p:cNvSpPr>
          <p:nvPr>
            <p:ph type="sldNum" sz="quarter" idx="10"/>
          </p:nvPr>
        </p:nvSpPr>
        <p:spPr/>
        <p:txBody>
          <a:bodyPr/>
          <a:lstStyle/>
          <a:p>
            <a:fld id="{B2089301-0F05-DB40-83BE-ED4250E30ED0}" type="slidenum">
              <a:rPr lang="en-US" smtClean="0"/>
              <a:pPr/>
              <a:t>41</a:t>
            </a:fld>
            <a:endParaRPr lang="en-US"/>
          </a:p>
        </p:txBody>
      </p:sp>
    </p:spTree>
    <p:extLst>
      <p:ext uri="{BB962C8B-B14F-4D97-AF65-F5344CB8AC3E}">
        <p14:creationId xmlns:p14="http://schemas.microsoft.com/office/powerpoint/2010/main" xmlns="" val="13234163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p:cNvSpPr>
          <p:nvPr>
            <p:ph type="sldImg"/>
          </p:nvPr>
        </p:nvSpPr>
        <p:spPr bwMode="auto">
          <a:noFill/>
          <a:ln>
            <a:solidFill>
              <a:srgbClr val="000000"/>
            </a:solidFill>
            <a:miter lim="800000"/>
            <a:headEnd/>
            <a:tailEnd/>
          </a:ln>
        </p:spPr>
      </p:sp>
      <p:sp>
        <p:nvSpPr>
          <p:cNvPr id="11059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ea typeface="ＭＳ Ｐゴシック" pitchFamily="-84" charset="-128"/>
                <a:cs typeface="ＭＳ Ｐゴシック" pitchFamily="-84" charset="-128"/>
              </a:rPr>
              <a:t>Check</a:t>
            </a:r>
            <a:r>
              <a:rPr lang="en-US" baseline="0" smtClean="0">
                <a:ea typeface="ＭＳ Ｐゴシック" pitchFamily="-84" charset="-128"/>
                <a:cs typeface="ＭＳ Ｐゴシック" pitchFamily="-84" charset="-128"/>
              </a:rPr>
              <a:t> the resutl</a:t>
            </a:r>
            <a:r>
              <a:rPr lang="en-US" baseline="0" dirty="0" smtClean="0">
                <a:ea typeface="ＭＳ Ｐゴシック" pitchFamily="-84" charset="-128"/>
                <a:cs typeface="ＭＳ Ｐゴシック" pitchFamily="-84" charset="-128"/>
              </a:rPr>
              <a:t>!!!!</a:t>
            </a:r>
            <a:endParaRPr lang="en-US" dirty="0">
              <a:ea typeface="ＭＳ Ｐゴシック" pitchFamily="-84" charset="-128"/>
              <a:cs typeface="ＭＳ Ｐゴシック" pitchFamily="-84" charset="-128"/>
            </a:endParaRPr>
          </a:p>
        </p:txBody>
      </p:sp>
    </p:spTree>
    <p:extLst>
      <p:ext uri="{BB962C8B-B14F-4D97-AF65-F5344CB8AC3E}">
        <p14:creationId xmlns:p14="http://schemas.microsoft.com/office/powerpoint/2010/main" xmlns="" val="30294211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p:cNvSpPr>
          <p:nvPr>
            <p:ph type="sldImg"/>
          </p:nvPr>
        </p:nvSpPr>
        <p:spPr bwMode="auto">
          <a:noFill/>
          <a:ln>
            <a:solidFill>
              <a:srgbClr val="000000"/>
            </a:solidFill>
            <a:miter lim="800000"/>
            <a:headEnd/>
            <a:tailEnd/>
          </a:ln>
        </p:spPr>
      </p:sp>
      <p:sp>
        <p:nvSpPr>
          <p:cNvPr id="11059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ea typeface="ＭＳ Ｐゴシック" pitchFamily="-84" charset="-128"/>
                <a:cs typeface="ＭＳ Ｐゴシック" pitchFamily="-84" charset="-128"/>
              </a:rPr>
              <a:t>Check</a:t>
            </a:r>
            <a:r>
              <a:rPr lang="en-US" baseline="0" smtClean="0">
                <a:ea typeface="ＭＳ Ｐゴシック" pitchFamily="-84" charset="-128"/>
                <a:cs typeface="ＭＳ Ｐゴシック" pitchFamily="-84" charset="-128"/>
              </a:rPr>
              <a:t> the resutl</a:t>
            </a:r>
            <a:r>
              <a:rPr lang="en-US" baseline="0" dirty="0" smtClean="0">
                <a:ea typeface="ＭＳ Ｐゴシック" pitchFamily="-84" charset="-128"/>
                <a:cs typeface="ＭＳ Ｐゴシック" pitchFamily="-84" charset="-128"/>
              </a:rPr>
              <a:t>!!!!</a:t>
            </a:r>
            <a:endParaRPr lang="en-US" dirty="0">
              <a:ea typeface="ＭＳ Ｐゴシック" pitchFamily="-84" charset="-128"/>
              <a:cs typeface="ＭＳ Ｐゴシック" pitchFamily="-84" charset="-128"/>
            </a:endParaRPr>
          </a:p>
        </p:txBody>
      </p:sp>
    </p:spTree>
    <p:extLst>
      <p:ext uri="{BB962C8B-B14F-4D97-AF65-F5344CB8AC3E}">
        <p14:creationId xmlns:p14="http://schemas.microsoft.com/office/powerpoint/2010/main" xmlns="" val="28804800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p:cNvSpPr>
          <p:nvPr>
            <p:ph type="sldImg"/>
          </p:nvPr>
        </p:nvSpPr>
        <p:spPr bwMode="auto">
          <a:noFill/>
          <a:ln>
            <a:solidFill>
              <a:srgbClr val="000000"/>
            </a:solidFill>
            <a:miter lim="800000"/>
            <a:headEnd/>
            <a:tailEnd/>
          </a:ln>
        </p:spPr>
      </p:sp>
      <p:sp>
        <p:nvSpPr>
          <p:cNvPr id="11059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ea typeface="ＭＳ Ｐゴシック" pitchFamily="-84" charset="-128"/>
                <a:cs typeface="ＭＳ Ｐゴシック" pitchFamily="-84" charset="-128"/>
              </a:rPr>
              <a:t>Check</a:t>
            </a:r>
            <a:r>
              <a:rPr lang="en-US" baseline="0" smtClean="0">
                <a:ea typeface="ＭＳ Ｐゴシック" pitchFamily="-84" charset="-128"/>
                <a:cs typeface="ＭＳ Ｐゴシック" pitchFamily="-84" charset="-128"/>
              </a:rPr>
              <a:t> the resutl</a:t>
            </a:r>
            <a:r>
              <a:rPr lang="en-US" baseline="0" dirty="0" smtClean="0">
                <a:ea typeface="ＭＳ Ｐゴシック" pitchFamily="-84" charset="-128"/>
                <a:cs typeface="ＭＳ Ｐゴシック" pitchFamily="-84" charset="-128"/>
              </a:rPr>
              <a:t>!!!!</a:t>
            </a:r>
            <a:endParaRPr lang="en-US" dirty="0">
              <a:ea typeface="ＭＳ Ｐゴシック" pitchFamily="-84" charset="-128"/>
              <a:cs typeface="ＭＳ Ｐゴシック" pitchFamily="-84" charset="-128"/>
            </a:endParaRPr>
          </a:p>
        </p:txBody>
      </p:sp>
    </p:spTree>
    <p:extLst>
      <p:ext uri="{BB962C8B-B14F-4D97-AF65-F5344CB8AC3E}">
        <p14:creationId xmlns:p14="http://schemas.microsoft.com/office/powerpoint/2010/main" xmlns="" val="33087212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p:cNvSpPr>
          <p:nvPr>
            <p:ph type="sldImg"/>
          </p:nvPr>
        </p:nvSpPr>
        <p:spPr bwMode="auto">
          <a:noFill/>
          <a:ln>
            <a:solidFill>
              <a:srgbClr val="000000"/>
            </a:solidFill>
            <a:miter lim="800000"/>
            <a:headEnd/>
            <a:tailEnd/>
          </a:ln>
        </p:spPr>
      </p:sp>
      <p:sp>
        <p:nvSpPr>
          <p:cNvPr id="11059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ea typeface="ＭＳ Ｐゴシック" pitchFamily="-84" charset="-128"/>
                <a:cs typeface="ＭＳ Ｐゴシック" pitchFamily="-84" charset="-128"/>
              </a:rPr>
              <a:t>Check</a:t>
            </a:r>
            <a:r>
              <a:rPr lang="en-US" baseline="0" smtClean="0">
                <a:ea typeface="ＭＳ Ｐゴシック" pitchFamily="-84" charset="-128"/>
                <a:cs typeface="ＭＳ Ｐゴシック" pitchFamily="-84" charset="-128"/>
              </a:rPr>
              <a:t> the resutl</a:t>
            </a:r>
            <a:r>
              <a:rPr lang="en-US" baseline="0" dirty="0" smtClean="0">
                <a:ea typeface="ＭＳ Ｐゴシック" pitchFamily="-84" charset="-128"/>
                <a:cs typeface="ＭＳ Ｐゴシック" pitchFamily="-84" charset="-128"/>
              </a:rPr>
              <a:t>!!!!</a:t>
            </a:r>
            <a:endParaRPr lang="en-US" dirty="0">
              <a:ea typeface="ＭＳ Ｐゴシック" pitchFamily="-84" charset="-128"/>
              <a:cs typeface="ＭＳ Ｐゴシック" pitchFamily="-84" charset="-128"/>
            </a:endParaRPr>
          </a:p>
        </p:txBody>
      </p:sp>
    </p:spTree>
    <p:extLst>
      <p:ext uri="{BB962C8B-B14F-4D97-AF65-F5344CB8AC3E}">
        <p14:creationId xmlns:p14="http://schemas.microsoft.com/office/powerpoint/2010/main" xmlns="" val="41147581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Online</a:t>
            </a:r>
            <a:r>
              <a:rPr lang="en-US" baseline="0" dirty="0" smtClean="0"/>
              <a:t> reviews are important info resource for our everyday life, which has great influence on product sales and customers' decision making. </a:t>
            </a:r>
          </a:p>
          <a:p>
            <a:endParaRPr lang="en-US" dirty="0"/>
          </a:p>
        </p:txBody>
      </p:sp>
      <p:sp>
        <p:nvSpPr>
          <p:cNvPr id="4" name="Slide Number Placeholder 3"/>
          <p:cNvSpPr>
            <a:spLocks noGrp="1"/>
          </p:cNvSpPr>
          <p:nvPr>
            <p:ph type="sldNum" sz="quarter" idx="10"/>
          </p:nvPr>
        </p:nvSpPr>
        <p:spPr/>
        <p:txBody>
          <a:bodyPr/>
          <a:lstStyle/>
          <a:p>
            <a:fld id="{B2089301-0F05-DB40-83BE-ED4250E30ED0}" type="slidenum">
              <a:rPr lang="en-US" smtClean="0"/>
              <a:pPr/>
              <a:t>2</a:t>
            </a:fld>
            <a:endParaRPr lang="en-US"/>
          </a:p>
        </p:txBody>
      </p:sp>
    </p:spTree>
    <p:extLst>
      <p:ext uri="{BB962C8B-B14F-4D97-AF65-F5344CB8AC3E}">
        <p14:creationId xmlns:p14="http://schemas.microsoft.com/office/powerpoint/2010/main" xmlns="" val="29208789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C6FEBB-E8B8-C742-A1DF-1E372C41F95C}" type="slidenum">
              <a:rPr lang="en-US" smtClean="0"/>
              <a:pPr/>
              <a:t>66</a:t>
            </a:fld>
            <a:endParaRPr lang="en-US"/>
          </a:p>
        </p:txBody>
      </p:sp>
    </p:spTree>
    <p:extLst>
      <p:ext uri="{BB962C8B-B14F-4D97-AF65-F5344CB8AC3E}">
        <p14:creationId xmlns:p14="http://schemas.microsoft.com/office/powerpoint/2010/main" xmlns="" val="10054822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C6FEBB-E8B8-C742-A1DF-1E372C41F95C}" type="slidenum">
              <a:rPr lang="en-US" smtClean="0"/>
              <a:pPr/>
              <a:t>67</a:t>
            </a:fld>
            <a:endParaRPr lang="en-US"/>
          </a:p>
        </p:txBody>
      </p:sp>
    </p:spTree>
    <p:extLst>
      <p:ext uri="{BB962C8B-B14F-4D97-AF65-F5344CB8AC3E}">
        <p14:creationId xmlns:p14="http://schemas.microsoft.com/office/powerpoint/2010/main" xmlns="" val="17415891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C6FEBB-E8B8-C742-A1DF-1E372C41F95C}" type="slidenum">
              <a:rPr lang="en-US" smtClean="0"/>
              <a:pPr/>
              <a:t>68</a:t>
            </a:fld>
            <a:endParaRPr lang="en-US"/>
          </a:p>
        </p:txBody>
      </p:sp>
    </p:spTree>
    <p:extLst>
      <p:ext uri="{BB962C8B-B14F-4D97-AF65-F5344CB8AC3E}">
        <p14:creationId xmlns:p14="http://schemas.microsoft.com/office/powerpoint/2010/main" xmlns="" val="17415891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baseline="0" dirty="0" smtClean="0">
                <a:solidFill>
                  <a:schemeClr val="tx1"/>
                </a:solidFill>
                <a:latin typeface="+mn-lt"/>
                <a:ea typeface="+mn-ea"/>
                <a:cs typeface="+mn-cs"/>
              </a:rPr>
              <a:t>Furthermore, there is evidence that rater agreement is much higher in preference decisions than in value judgments (</a:t>
            </a:r>
            <a:r>
              <a:rPr lang="en-US" sz="1200" b="0" i="0" u="none" strike="noStrike" kern="1200" baseline="0" dirty="0" err="1" smtClean="0">
                <a:solidFill>
                  <a:schemeClr val="tx1"/>
                </a:solidFill>
                <a:latin typeface="+mn-lt"/>
                <a:ea typeface="+mn-ea"/>
                <a:cs typeface="+mn-cs"/>
              </a:rPr>
              <a:t>Ariely</a:t>
            </a:r>
            <a:r>
              <a:rPr lang="en-US" sz="1200" b="0" i="0" u="none" strike="noStrike" kern="1200" baseline="0" dirty="0" smtClean="0">
                <a:solidFill>
                  <a:schemeClr val="tx1"/>
                </a:solidFill>
                <a:latin typeface="+mn-lt"/>
                <a:ea typeface="+mn-ea"/>
                <a:cs typeface="+mn-cs"/>
              </a:rPr>
              <a:t> et al., 2008).</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D. </a:t>
            </a:r>
            <a:r>
              <a:rPr lang="en-US" sz="1200" b="0" i="0" u="none" strike="noStrike" kern="1200" baseline="0" dirty="0" err="1" smtClean="0">
                <a:solidFill>
                  <a:schemeClr val="tx1"/>
                </a:solidFill>
                <a:latin typeface="+mn-lt"/>
                <a:ea typeface="+mn-ea"/>
                <a:cs typeface="+mn-cs"/>
              </a:rPr>
              <a:t>Ariely</a:t>
            </a:r>
            <a:r>
              <a:rPr lang="en-US" sz="1200" b="0" i="0" u="none" strike="noStrike" kern="1200" baseline="0" dirty="0" smtClean="0">
                <a:solidFill>
                  <a:schemeClr val="tx1"/>
                </a:solidFill>
                <a:latin typeface="+mn-lt"/>
                <a:ea typeface="+mn-ea"/>
                <a:cs typeface="+mn-cs"/>
              </a:rPr>
              <a:t>, G. </a:t>
            </a:r>
            <a:r>
              <a:rPr lang="en-US" sz="1200" b="0" i="0" u="none" strike="noStrike" kern="1200" baseline="0" dirty="0" err="1" smtClean="0">
                <a:solidFill>
                  <a:schemeClr val="tx1"/>
                </a:solidFill>
                <a:latin typeface="+mn-lt"/>
                <a:ea typeface="+mn-ea"/>
                <a:cs typeface="+mn-cs"/>
              </a:rPr>
              <a:t>Loewenstein</a:t>
            </a:r>
            <a:r>
              <a:rPr lang="en-US" sz="1200" b="0" i="0" u="none" strike="noStrike" kern="1200" baseline="0" dirty="0" smtClean="0">
                <a:solidFill>
                  <a:schemeClr val="tx1"/>
                </a:solidFill>
                <a:latin typeface="+mn-lt"/>
                <a:ea typeface="+mn-ea"/>
                <a:cs typeface="+mn-cs"/>
              </a:rPr>
              <a:t>, and D. </a:t>
            </a:r>
            <a:r>
              <a:rPr lang="en-US" sz="1200" b="0" i="0" u="none" strike="noStrike" kern="1200" baseline="0" dirty="0" err="1" smtClean="0">
                <a:solidFill>
                  <a:schemeClr val="tx1"/>
                </a:solidFill>
                <a:latin typeface="+mn-lt"/>
                <a:ea typeface="+mn-ea"/>
                <a:cs typeface="+mn-cs"/>
              </a:rPr>
              <a:t>Prelec</a:t>
            </a:r>
            <a:r>
              <a:rPr lang="en-US" sz="1200" b="0" i="0" u="none" strike="noStrike" kern="1200" baseline="0" dirty="0" smtClean="0">
                <a:solidFill>
                  <a:schemeClr val="tx1"/>
                </a:solidFill>
                <a:latin typeface="+mn-lt"/>
                <a:ea typeface="+mn-ea"/>
                <a:cs typeface="+mn-cs"/>
              </a:rPr>
              <a:t>. 2008. Coherent</a:t>
            </a:r>
          </a:p>
          <a:p>
            <a:r>
              <a:rPr lang="en-US" sz="1200" b="0" i="0" u="none" strike="noStrike" kern="1200" baseline="0" dirty="0" smtClean="0">
                <a:solidFill>
                  <a:schemeClr val="tx1"/>
                </a:solidFill>
                <a:latin typeface="+mn-lt"/>
                <a:ea typeface="+mn-ea"/>
                <a:cs typeface="+mn-cs"/>
              </a:rPr>
              <a:t>arbitrariness: Stable demand curves without</a:t>
            </a:r>
          </a:p>
          <a:p>
            <a:r>
              <a:rPr lang="en-US" sz="1200" b="0" i="0" u="none" strike="noStrike" kern="1200" baseline="0" dirty="0" smtClean="0">
                <a:solidFill>
                  <a:schemeClr val="tx1"/>
                </a:solidFill>
                <a:latin typeface="+mn-lt"/>
                <a:ea typeface="+mn-ea"/>
                <a:cs typeface="+mn-cs"/>
              </a:rPr>
              <a:t>stable preferences. The Quarterly Journal of Economics ,</a:t>
            </a:r>
          </a:p>
          <a:p>
            <a:r>
              <a:rPr lang="en-US" sz="1200" b="0" i="0" u="none" strike="noStrike" kern="1200" baseline="0" dirty="0" smtClean="0">
                <a:solidFill>
                  <a:schemeClr val="tx1"/>
                </a:solidFill>
                <a:latin typeface="+mn-lt"/>
                <a:ea typeface="+mn-ea"/>
                <a:cs typeface="+mn-cs"/>
              </a:rPr>
              <a:t>118:73105.</a:t>
            </a:r>
            <a:endParaRPr lang="en-US" dirty="0" smtClean="0"/>
          </a:p>
          <a:p>
            <a:endParaRPr lang="en-US" dirty="0"/>
          </a:p>
        </p:txBody>
      </p:sp>
      <p:sp>
        <p:nvSpPr>
          <p:cNvPr id="4" name="Slide Number Placeholder 3"/>
          <p:cNvSpPr>
            <a:spLocks noGrp="1"/>
          </p:cNvSpPr>
          <p:nvPr>
            <p:ph type="sldNum" sz="quarter" idx="10"/>
          </p:nvPr>
        </p:nvSpPr>
        <p:spPr/>
        <p:txBody>
          <a:bodyPr/>
          <a:lstStyle/>
          <a:p>
            <a:fld id="{8DC6FEBB-E8B8-C742-A1DF-1E372C41F95C}" type="slidenum">
              <a:rPr lang="en-US" smtClean="0"/>
              <a:pPr/>
              <a:t>69</a:t>
            </a:fld>
            <a:endParaRPr lang="en-US"/>
          </a:p>
        </p:txBody>
      </p:sp>
    </p:spTree>
    <p:extLst>
      <p:ext uri="{BB962C8B-B14F-4D97-AF65-F5344CB8AC3E}">
        <p14:creationId xmlns:p14="http://schemas.microsoft.com/office/powerpoint/2010/main" xmlns="" val="8722443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3" indent="0" algn="l" defTabSz="457200" rtl="0" eaLnBrk="1" fontAlgn="auto" latinLnBrk="0" hangingPunct="1">
              <a:lnSpc>
                <a:spcPct val="100000"/>
              </a:lnSpc>
              <a:spcBef>
                <a:spcPts val="0"/>
              </a:spcBef>
              <a:spcAft>
                <a:spcPts val="0"/>
              </a:spcAft>
              <a:buClrTx/>
              <a:buSzTx/>
              <a:buFontTx/>
              <a:buNone/>
              <a:tabLst/>
              <a:defRPr/>
            </a:pPr>
            <a:r>
              <a:rPr lang="en-US" dirty="0" smtClean="0"/>
              <a:t>Collected By </a:t>
            </a:r>
            <a:r>
              <a:rPr lang="en-US" dirty="0" err="1" smtClean="0"/>
              <a:t>SWoRD</a:t>
            </a:r>
            <a:r>
              <a:rPr lang="en-US" dirty="0" smtClean="0"/>
              <a:t> at the University of Pittsburgh, 2014 Spring</a:t>
            </a:r>
          </a:p>
          <a:p>
            <a:endParaRPr lang="en-US" dirty="0" smtClean="0"/>
          </a:p>
          <a:p>
            <a:endParaRPr lang="en-US" dirty="0" smtClean="0"/>
          </a:p>
          <a:p>
            <a:r>
              <a:rPr lang="en-US" dirty="0" smtClean="0"/>
              <a:t>Summarization test set size: </a:t>
            </a:r>
          </a:p>
          <a:p>
            <a:r>
              <a:rPr lang="en-US" dirty="0" smtClean="0"/>
              <a:t>13 ~ 25</a:t>
            </a:r>
          </a:p>
          <a:p>
            <a:r>
              <a:rPr lang="en-US" dirty="0" smtClean="0"/>
              <a:t>M = 22, SD</a:t>
            </a:r>
            <a:r>
              <a:rPr lang="en-US" baseline="0" dirty="0" smtClean="0"/>
              <a:t> = 4 </a:t>
            </a:r>
            <a:endParaRPr lang="en-US" dirty="0"/>
          </a:p>
        </p:txBody>
      </p:sp>
      <p:sp>
        <p:nvSpPr>
          <p:cNvPr id="4" name="Slide Number Placeholder 3"/>
          <p:cNvSpPr>
            <a:spLocks noGrp="1"/>
          </p:cNvSpPr>
          <p:nvPr>
            <p:ph type="sldNum" sz="quarter" idx="10"/>
          </p:nvPr>
        </p:nvSpPr>
        <p:spPr/>
        <p:txBody>
          <a:bodyPr/>
          <a:lstStyle/>
          <a:p>
            <a:fld id="{B2089301-0F05-DB40-83BE-ED4250E30ED0}" type="slidenum">
              <a:rPr lang="en-US" smtClean="0"/>
              <a:pPr/>
              <a:t>73</a:t>
            </a:fld>
            <a:endParaRPr lang="en-US"/>
          </a:p>
        </p:txBody>
      </p:sp>
    </p:spTree>
    <p:extLst>
      <p:ext uri="{BB962C8B-B14F-4D97-AF65-F5344CB8AC3E}">
        <p14:creationId xmlns:p14="http://schemas.microsoft.com/office/powerpoint/2010/main" xmlns="" val="41230036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8C1308-E539-3C4E-9326-EE40C40C9F7C}" type="slidenum">
              <a:rPr lang="en-US" smtClean="0"/>
              <a:pPr/>
              <a:t>88</a:t>
            </a:fld>
            <a:endParaRPr lang="en-US"/>
          </a:p>
        </p:txBody>
      </p:sp>
    </p:spTree>
    <p:extLst>
      <p:ext uri="{BB962C8B-B14F-4D97-AF65-F5344CB8AC3E}">
        <p14:creationId xmlns:p14="http://schemas.microsoft.com/office/powerpoint/2010/main" xmlns="" val="5744143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089301-0F05-DB40-83BE-ED4250E30ED0}" type="slidenum">
              <a:rPr lang="en-US" smtClean="0"/>
              <a:pPr/>
              <a:t>3</a:t>
            </a:fld>
            <a:endParaRPr lang="en-US"/>
          </a:p>
        </p:txBody>
      </p:sp>
    </p:spTree>
    <p:extLst>
      <p:ext uri="{BB962C8B-B14F-4D97-AF65-F5344CB8AC3E}">
        <p14:creationId xmlns:p14="http://schemas.microsoft.com/office/powerpoint/2010/main" xmlns="" val="42461856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baseline="0" dirty="0" smtClean="0"/>
              <a:t>To many reviews</a:t>
            </a:r>
          </a:p>
          <a:p>
            <a:pPr marL="228600" indent="-228600">
              <a:buFont typeface="+mj-lt"/>
              <a:buAutoNum type="arabicPeriod"/>
            </a:pPr>
            <a:r>
              <a:rPr lang="en-US" baseline="0" dirty="0" smtClean="0"/>
              <a:t>Reviews are not equally helpful</a:t>
            </a:r>
          </a:p>
          <a:p>
            <a:endParaRPr lang="en-US" dirty="0"/>
          </a:p>
        </p:txBody>
      </p:sp>
      <p:sp>
        <p:nvSpPr>
          <p:cNvPr id="4" name="Slide Number Placeholder 3"/>
          <p:cNvSpPr>
            <a:spLocks noGrp="1"/>
          </p:cNvSpPr>
          <p:nvPr>
            <p:ph type="sldNum" sz="quarter" idx="10"/>
          </p:nvPr>
        </p:nvSpPr>
        <p:spPr/>
        <p:txBody>
          <a:bodyPr/>
          <a:lstStyle/>
          <a:p>
            <a:fld id="{B2089301-0F05-DB40-83BE-ED4250E30ED0}" type="slidenum">
              <a:rPr lang="en-US" smtClean="0"/>
              <a:pPr/>
              <a:t>4</a:t>
            </a:fld>
            <a:endParaRPr lang="en-US"/>
          </a:p>
        </p:txBody>
      </p:sp>
    </p:spTree>
    <p:extLst>
      <p:ext uri="{BB962C8B-B14F-4D97-AF65-F5344CB8AC3E}">
        <p14:creationId xmlns:p14="http://schemas.microsoft.com/office/powerpoint/2010/main" xmlns="" val="29208789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baseline="0" dirty="0" smtClean="0"/>
              <a:t>To many reviews</a:t>
            </a:r>
          </a:p>
          <a:p>
            <a:pPr marL="228600" indent="-228600">
              <a:buFont typeface="+mj-lt"/>
              <a:buAutoNum type="arabicPeriod"/>
            </a:pPr>
            <a:r>
              <a:rPr lang="en-US" baseline="0" dirty="0" smtClean="0"/>
              <a:t>Reviews are not equally helpful</a:t>
            </a:r>
          </a:p>
          <a:p>
            <a:endParaRPr lang="en-US" dirty="0"/>
          </a:p>
        </p:txBody>
      </p:sp>
      <p:sp>
        <p:nvSpPr>
          <p:cNvPr id="4" name="Slide Number Placeholder 3"/>
          <p:cNvSpPr>
            <a:spLocks noGrp="1"/>
          </p:cNvSpPr>
          <p:nvPr>
            <p:ph type="sldNum" sz="quarter" idx="10"/>
          </p:nvPr>
        </p:nvSpPr>
        <p:spPr/>
        <p:txBody>
          <a:bodyPr/>
          <a:lstStyle/>
          <a:p>
            <a:fld id="{B2089301-0F05-DB40-83BE-ED4250E30ED0}" type="slidenum">
              <a:rPr lang="en-US" smtClean="0"/>
              <a:pPr/>
              <a:t>5</a:t>
            </a:fld>
            <a:endParaRPr lang="en-US"/>
          </a:p>
        </p:txBody>
      </p:sp>
    </p:spTree>
    <p:extLst>
      <p:ext uri="{BB962C8B-B14F-4D97-AF65-F5344CB8AC3E}">
        <p14:creationId xmlns:p14="http://schemas.microsoft.com/office/powerpoint/2010/main" xmlns="" val="29208789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1"/>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52226" name="Rectangle 2"/>
          <p:cNvSpPr>
            <a:spLocks noGrp="1" noChangeArrowheads="1"/>
          </p:cNvSpPr>
          <p:nvPr>
            <p:ph type="body" idx="1"/>
          </p:nvPr>
        </p:nvSpPr>
        <p:spPr bwMode="auto">
          <a:noFill/>
        </p:spPr>
        <p:txBody>
          <a:bodyPr wrap="square" numCol="1" anchor="t" anchorCtr="0" compatLnSpc="1">
            <a:prstTxWarp prst="textNoShape">
              <a:avLst/>
            </a:prstTxWarp>
          </a:bodyPr>
          <a:lstStyle/>
          <a:p>
            <a:pPr marL="39688" eaLnBrk="1" hangingPunct="1">
              <a:spcBef>
                <a:spcPts val="413"/>
              </a:spcBef>
            </a:pPr>
            <a:r>
              <a:rPr lang="en-US" dirty="0" smtClean="0">
                <a:solidFill>
                  <a:srgbClr val="000000"/>
                </a:solidFill>
                <a:ea typeface="Calibri" pitchFamily="-84" charset="0"/>
                <a:cs typeface="Calibri" pitchFamily="-84" charset="0"/>
                <a:sym typeface="Calibri" pitchFamily="-84" charset="0"/>
              </a:rPr>
              <a:t>Need to automatically</a:t>
            </a:r>
            <a:r>
              <a:rPr lang="en-US" baseline="0" dirty="0" smtClean="0">
                <a:solidFill>
                  <a:srgbClr val="000000"/>
                </a:solidFill>
                <a:ea typeface="Calibri" pitchFamily="-84" charset="0"/>
                <a:cs typeface="Calibri" pitchFamily="-84" charset="0"/>
                <a:sym typeface="Calibri" pitchFamily="-84" charset="0"/>
              </a:rPr>
              <a:t> predicting review helpfulness</a:t>
            </a:r>
            <a:endParaRPr lang="en-US" dirty="0">
              <a:solidFill>
                <a:srgbClr val="000000"/>
              </a:solidFill>
              <a:ea typeface="Calibri" pitchFamily="-84" charset="0"/>
              <a:cs typeface="Calibri" pitchFamily="-84" charset="0"/>
              <a:sym typeface="Calibri" pitchFamily="-84" charset="0"/>
            </a:endParaRPr>
          </a:p>
        </p:txBody>
      </p:sp>
    </p:spTree>
    <p:extLst>
      <p:ext uri="{BB962C8B-B14F-4D97-AF65-F5344CB8AC3E}">
        <p14:creationId xmlns:p14="http://schemas.microsoft.com/office/powerpoint/2010/main" xmlns="" val="13218100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1"/>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52226" name="Rectangle 2"/>
          <p:cNvSpPr>
            <a:spLocks noGrp="1" noChangeArrowheads="1"/>
          </p:cNvSpPr>
          <p:nvPr>
            <p:ph type="body" idx="1"/>
          </p:nvPr>
        </p:nvSpPr>
        <p:spPr bwMode="auto">
          <a:noFill/>
        </p:spPr>
        <p:txBody>
          <a:bodyPr wrap="square" numCol="1" anchor="t" anchorCtr="0" compatLnSpc="1">
            <a:prstTxWarp prst="textNoShape">
              <a:avLst/>
            </a:prstTxWarp>
          </a:bodyPr>
          <a:lstStyle/>
          <a:p>
            <a:pPr marL="39688" eaLnBrk="1" hangingPunct="1">
              <a:spcBef>
                <a:spcPts val="413"/>
              </a:spcBef>
            </a:pPr>
            <a:r>
              <a:rPr lang="en-US" dirty="0" smtClean="0">
                <a:solidFill>
                  <a:srgbClr val="000000"/>
                </a:solidFill>
                <a:ea typeface="Calibri" pitchFamily="-84" charset="0"/>
                <a:cs typeface="Calibri" pitchFamily="-84" charset="0"/>
                <a:sym typeface="Calibri" pitchFamily="-84" charset="0"/>
              </a:rPr>
              <a:t>Need to automatically</a:t>
            </a:r>
            <a:r>
              <a:rPr lang="en-US" baseline="0" dirty="0" smtClean="0">
                <a:solidFill>
                  <a:srgbClr val="000000"/>
                </a:solidFill>
                <a:ea typeface="Calibri" pitchFamily="-84" charset="0"/>
                <a:cs typeface="Calibri" pitchFamily="-84" charset="0"/>
                <a:sym typeface="Calibri" pitchFamily="-84" charset="0"/>
              </a:rPr>
              <a:t> predicting review helpfulness</a:t>
            </a:r>
            <a:endParaRPr lang="en-US" dirty="0">
              <a:solidFill>
                <a:srgbClr val="000000"/>
              </a:solidFill>
              <a:ea typeface="Calibri" pitchFamily="-84" charset="0"/>
              <a:cs typeface="Calibri" pitchFamily="-84" charset="0"/>
              <a:sym typeface="Calibri" pitchFamily="-84" charset="0"/>
            </a:endParaRPr>
          </a:p>
        </p:txBody>
      </p:sp>
    </p:spTree>
    <p:extLst>
      <p:ext uri="{BB962C8B-B14F-4D97-AF65-F5344CB8AC3E}">
        <p14:creationId xmlns:p14="http://schemas.microsoft.com/office/powerpoint/2010/main" xmlns="" val="38615697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Same star ratings, of different helpfulness</a:t>
            </a:r>
          </a:p>
          <a:p>
            <a:r>
              <a:rPr lang="en-US" baseline="0" dirty="0" smtClean="0"/>
              <a:t>Language style, imperative sentences</a:t>
            </a:r>
          </a:p>
        </p:txBody>
      </p:sp>
      <p:sp>
        <p:nvSpPr>
          <p:cNvPr id="4" name="Slide Number Placeholder 3"/>
          <p:cNvSpPr>
            <a:spLocks noGrp="1"/>
          </p:cNvSpPr>
          <p:nvPr>
            <p:ph type="sldNum" sz="quarter" idx="10"/>
          </p:nvPr>
        </p:nvSpPr>
        <p:spPr/>
        <p:txBody>
          <a:bodyPr/>
          <a:lstStyle/>
          <a:p>
            <a:fld id="{B2089301-0F05-DB40-83BE-ED4250E30ED0}" type="slidenum">
              <a:rPr lang="en-US" smtClean="0"/>
              <a:pPr/>
              <a:t>12</a:t>
            </a:fld>
            <a:endParaRPr lang="en-US"/>
          </a:p>
        </p:txBody>
      </p:sp>
    </p:spTree>
    <p:extLst>
      <p:ext uri="{BB962C8B-B14F-4D97-AF65-F5344CB8AC3E}">
        <p14:creationId xmlns:p14="http://schemas.microsoft.com/office/powerpoint/2010/main" xmlns="" val="34683254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Same star ratings, of different helpfulness</a:t>
            </a:r>
          </a:p>
          <a:p>
            <a:r>
              <a:rPr lang="en-US" baseline="0" dirty="0" smtClean="0"/>
              <a:t>Language style, imperative sentences</a:t>
            </a:r>
          </a:p>
        </p:txBody>
      </p:sp>
      <p:sp>
        <p:nvSpPr>
          <p:cNvPr id="4" name="Slide Number Placeholder 3"/>
          <p:cNvSpPr>
            <a:spLocks noGrp="1"/>
          </p:cNvSpPr>
          <p:nvPr>
            <p:ph type="sldNum" sz="quarter" idx="10"/>
          </p:nvPr>
        </p:nvSpPr>
        <p:spPr/>
        <p:txBody>
          <a:bodyPr/>
          <a:lstStyle/>
          <a:p>
            <a:fld id="{B2089301-0F05-DB40-83BE-ED4250E30ED0}" type="slidenum">
              <a:rPr lang="en-US" smtClean="0"/>
              <a:pPr/>
              <a:t>13</a:t>
            </a:fld>
            <a:endParaRPr lang="en-US"/>
          </a:p>
        </p:txBody>
      </p:sp>
    </p:spTree>
    <p:extLst>
      <p:ext uri="{BB962C8B-B14F-4D97-AF65-F5344CB8AC3E}">
        <p14:creationId xmlns:p14="http://schemas.microsoft.com/office/powerpoint/2010/main" xmlns="" val="34683254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C9BC2BB-E004-474C-ACDB-126DFE89B9E3}" type="datetimeFigureOut">
              <a:rPr lang="en-US" smtClean="0"/>
              <a:pPr/>
              <a:t>8/5/2015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8777A6-012C-354A-BDAC-E967D3687057}" type="slidenum">
              <a:rPr lang="en-US" smtClean="0"/>
              <a:pPr/>
              <a:t>‹#›</a:t>
            </a:fld>
            <a:endParaRPr lang="en-US"/>
          </a:p>
        </p:txBody>
      </p:sp>
    </p:spTree>
    <p:extLst>
      <p:ext uri="{BB962C8B-B14F-4D97-AF65-F5344CB8AC3E}">
        <p14:creationId xmlns:p14="http://schemas.microsoft.com/office/powerpoint/2010/main" xmlns="" val="12869829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9BC2BB-E004-474C-ACDB-126DFE89B9E3}" type="datetimeFigureOut">
              <a:rPr lang="en-US" smtClean="0"/>
              <a:pPr/>
              <a:t>8/5/2015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8777A6-012C-354A-BDAC-E967D3687057}" type="slidenum">
              <a:rPr lang="en-US" smtClean="0"/>
              <a:pPr/>
              <a:t>‹#›</a:t>
            </a:fld>
            <a:endParaRPr lang="en-US"/>
          </a:p>
        </p:txBody>
      </p:sp>
    </p:spTree>
    <p:extLst>
      <p:ext uri="{BB962C8B-B14F-4D97-AF65-F5344CB8AC3E}">
        <p14:creationId xmlns:p14="http://schemas.microsoft.com/office/powerpoint/2010/main" xmlns="" val="2340908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9BC2BB-E004-474C-ACDB-126DFE89B9E3}" type="datetimeFigureOut">
              <a:rPr lang="en-US" smtClean="0"/>
              <a:pPr/>
              <a:t>8/5/2015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8777A6-012C-354A-BDAC-E967D3687057}" type="slidenum">
              <a:rPr lang="en-US" smtClean="0"/>
              <a:pPr/>
              <a:t>‹#›</a:t>
            </a:fld>
            <a:endParaRPr lang="en-US"/>
          </a:p>
        </p:txBody>
      </p:sp>
    </p:spTree>
    <p:extLst>
      <p:ext uri="{BB962C8B-B14F-4D97-AF65-F5344CB8AC3E}">
        <p14:creationId xmlns:p14="http://schemas.microsoft.com/office/powerpoint/2010/main" xmlns="" val="3840624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9BC2BB-E004-474C-ACDB-126DFE89B9E3}" type="datetimeFigureOut">
              <a:rPr lang="en-US" smtClean="0"/>
              <a:pPr/>
              <a:t>8/5/2015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8777A6-012C-354A-BDAC-E967D3687057}" type="slidenum">
              <a:rPr lang="en-US" smtClean="0"/>
              <a:pPr/>
              <a:t>‹#›</a:t>
            </a:fld>
            <a:endParaRPr lang="en-US"/>
          </a:p>
        </p:txBody>
      </p:sp>
    </p:spTree>
    <p:extLst>
      <p:ext uri="{BB962C8B-B14F-4D97-AF65-F5344CB8AC3E}">
        <p14:creationId xmlns:p14="http://schemas.microsoft.com/office/powerpoint/2010/main" xmlns="" val="3354910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C9BC2BB-E004-474C-ACDB-126DFE89B9E3}" type="datetimeFigureOut">
              <a:rPr lang="en-US" smtClean="0"/>
              <a:pPr/>
              <a:t>8/5/2015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8777A6-012C-354A-BDAC-E967D3687057}" type="slidenum">
              <a:rPr lang="en-US" smtClean="0"/>
              <a:pPr/>
              <a:t>‹#›</a:t>
            </a:fld>
            <a:endParaRPr lang="en-US"/>
          </a:p>
        </p:txBody>
      </p:sp>
    </p:spTree>
    <p:extLst>
      <p:ext uri="{BB962C8B-B14F-4D97-AF65-F5344CB8AC3E}">
        <p14:creationId xmlns:p14="http://schemas.microsoft.com/office/powerpoint/2010/main" xmlns="" val="1190817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C9BC2BB-E004-474C-ACDB-126DFE89B9E3}" type="datetimeFigureOut">
              <a:rPr lang="en-US" smtClean="0"/>
              <a:pPr/>
              <a:t>8/5/2015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8777A6-012C-354A-BDAC-E967D3687057}" type="slidenum">
              <a:rPr lang="en-US" smtClean="0"/>
              <a:pPr/>
              <a:t>‹#›</a:t>
            </a:fld>
            <a:endParaRPr lang="en-US"/>
          </a:p>
        </p:txBody>
      </p:sp>
    </p:spTree>
    <p:extLst>
      <p:ext uri="{BB962C8B-B14F-4D97-AF65-F5344CB8AC3E}">
        <p14:creationId xmlns:p14="http://schemas.microsoft.com/office/powerpoint/2010/main" xmlns="" val="22746794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C9BC2BB-E004-474C-ACDB-126DFE89B9E3}" type="datetimeFigureOut">
              <a:rPr lang="en-US" smtClean="0"/>
              <a:pPr/>
              <a:t>8/5/2015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8777A6-012C-354A-BDAC-E967D3687057}" type="slidenum">
              <a:rPr lang="en-US" smtClean="0"/>
              <a:pPr/>
              <a:t>‹#›</a:t>
            </a:fld>
            <a:endParaRPr lang="en-US"/>
          </a:p>
        </p:txBody>
      </p:sp>
    </p:spTree>
    <p:extLst>
      <p:ext uri="{BB962C8B-B14F-4D97-AF65-F5344CB8AC3E}">
        <p14:creationId xmlns:p14="http://schemas.microsoft.com/office/powerpoint/2010/main" xmlns="" val="297229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C9BC2BB-E004-474C-ACDB-126DFE89B9E3}" type="datetimeFigureOut">
              <a:rPr lang="en-US" smtClean="0"/>
              <a:pPr/>
              <a:t>8/5/2015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8777A6-012C-354A-BDAC-E967D3687057}" type="slidenum">
              <a:rPr lang="en-US" smtClean="0"/>
              <a:pPr/>
              <a:t>‹#›</a:t>
            </a:fld>
            <a:endParaRPr lang="en-US"/>
          </a:p>
        </p:txBody>
      </p:sp>
    </p:spTree>
    <p:extLst>
      <p:ext uri="{BB962C8B-B14F-4D97-AF65-F5344CB8AC3E}">
        <p14:creationId xmlns:p14="http://schemas.microsoft.com/office/powerpoint/2010/main" xmlns="" val="598902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9BC2BB-E004-474C-ACDB-126DFE89B9E3}" type="datetimeFigureOut">
              <a:rPr lang="en-US" smtClean="0"/>
              <a:pPr/>
              <a:t>8/5/2015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8777A6-012C-354A-BDAC-E967D3687057}" type="slidenum">
              <a:rPr lang="en-US" smtClean="0"/>
              <a:pPr/>
              <a:t>‹#›</a:t>
            </a:fld>
            <a:endParaRPr lang="en-US"/>
          </a:p>
        </p:txBody>
      </p:sp>
    </p:spTree>
    <p:extLst>
      <p:ext uri="{BB962C8B-B14F-4D97-AF65-F5344CB8AC3E}">
        <p14:creationId xmlns:p14="http://schemas.microsoft.com/office/powerpoint/2010/main" xmlns="" val="15940650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9BC2BB-E004-474C-ACDB-126DFE89B9E3}" type="datetimeFigureOut">
              <a:rPr lang="en-US" smtClean="0"/>
              <a:pPr/>
              <a:t>8/5/2015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8777A6-012C-354A-BDAC-E967D3687057}" type="slidenum">
              <a:rPr lang="en-US" smtClean="0"/>
              <a:pPr/>
              <a:t>‹#›</a:t>
            </a:fld>
            <a:endParaRPr lang="en-US"/>
          </a:p>
        </p:txBody>
      </p:sp>
    </p:spTree>
    <p:extLst>
      <p:ext uri="{BB962C8B-B14F-4D97-AF65-F5344CB8AC3E}">
        <p14:creationId xmlns:p14="http://schemas.microsoft.com/office/powerpoint/2010/main" xmlns="" val="1415488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9BC2BB-E004-474C-ACDB-126DFE89B9E3}" type="datetimeFigureOut">
              <a:rPr lang="en-US" smtClean="0"/>
              <a:pPr/>
              <a:t>8/5/2015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8777A6-012C-354A-BDAC-E967D3687057}" type="slidenum">
              <a:rPr lang="en-US" smtClean="0"/>
              <a:pPr/>
              <a:t>‹#›</a:t>
            </a:fld>
            <a:endParaRPr lang="en-US"/>
          </a:p>
        </p:txBody>
      </p:sp>
    </p:spTree>
    <p:extLst>
      <p:ext uri="{BB962C8B-B14F-4D97-AF65-F5344CB8AC3E}">
        <p14:creationId xmlns:p14="http://schemas.microsoft.com/office/powerpoint/2010/main" xmlns="" val="682743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9BC2BB-E004-474C-ACDB-126DFE89B9E3}" type="datetimeFigureOut">
              <a:rPr lang="en-US" smtClean="0"/>
              <a:pPr/>
              <a:t>8/5/2015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8777A6-012C-354A-BDAC-E967D3687057}" type="slidenum">
              <a:rPr lang="en-US" smtClean="0"/>
              <a:pPr/>
              <a:t>‹#›</a:t>
            </a:fld>
            <a:endParaRPr lang="en-US"/>
          </a:p>
        </p:txBody>
      </p:sp>
    </p:spTree>
    <p:extLst>
      <p:ext uri="{BB962C8B-B14F-4D97-AF65-F5344CB8AC3E}">
        <p14:creationId xmlns:p14="http://schemas.microsoft.com/office/powerpoint/2010/main" xmlns="" val="2882417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3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oleObject" Target="../embeddings/oleObject3.bin"/><Relationship Id="rId7" Type="http://schemas.openxmlformats.org/officeDocument/2006/relationships/image" Target="../media/image25.pn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oleObject" Target="../embeddings/oleObject4.bin"/><Relationship Id="rId9" Type="http://schemas.openxmlformats.org/officeDocument/2006/relationships/oleObject" Target="../embeddings/oleObject5.bin"/></Relationships>
</file>

<file path=ppt/slides/_rels/slide3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oleObject" Target="../embeddings/oleObject6.bin"/></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oleObject" Target="../embeddings/oleObject7.bin"/><Relationship Id="rId7" Type="http://schemas.openxmlformats.org/officeDocument/2006/relationships/image" Target="../media/image25.png"/><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24.png"/><Relationship Id="rId11" Type="http://schemas.openxmlformats.org/officeDocument/2006/relationships/oleObject" Target="../embeddings/oleObject10.bin"/><Relationship Id="rId5" Type="http://schemas.openxmlformats.org/officeDocument/2006/relationships/image" Target="../media/image23.png"/><Relationship Id="rId10" Type="http://schemas.openxmlformats.org/officeDocument/2006/relationships/oleObject" Target="../embeddings/oleObject9.bin"/><Relationship Id="rId4" Type="http://schemas.openxmlformats.org/officeDocument/2006/relationships/oleObject" Target="../embeddings/oleObject8.bin"/><Relationship Id="rId9" Type="http://schemas.openxmlformats.org/officeDocument/2006/relationships/image" Target="../media/image31.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oleObject" Target="../embeddings/oleObject11.bin"/></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hyperlink" Target="http://people.cs.pitt.edu/~litman/ACL2011-Xiong.pdf" TargetMode="External"/><Relationship Id="rId2" Type="http://schemas.openxmlformats.org/officeDocument/2006/relationships/hyperlink" Target="https://www.aclweb.org/anthology/C/C14/C14-1187.pdf" TargetMode="Externa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dl.acm.org/citation.cfm?id=2732853" TargetMode="Externa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84.xml.rels><?xml version="1.0" encoding="UTF-8" standalone="yes"?>
<Relationships xmlns="http://schemas.openxmlformats.org/package/2006/relationships"><Relationship Id="rId2" Type="http://schemas.openxmlformats.org/officeDocument/2006/relationships/hyperlink" Target="http://www.cs.pitt.edu/~litman" TargetMode="Externa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4818" y="0"/>
            <a:ext cx="8713208" cy="1858827"/>
          </a:xfrm>
        </p:spPr>
        <p:txBody>
          <a:bodyPr>
            <a:normAutofit/>
          </a:bodyPr>
          <a:lstStyle/>
          <a:p>
            <a:r>
              <a:rPr lang="en-US" sz="3800" b="1" dirty="0" smtClean="0"/>
              <a:t>Modeling and Exploiting Review Helpfulness for Summarization</a:t>
            </a:r>
            <a:endParaRPr lang="en-US" sz="3800" b="1" dirty="0"/>
          </a:p>
        </p:txBody>
      </p:sp>
      <p:sp>
        <p:nvSpPr>
          <p:cNvPr id="3" name="Subtitle 2"/>
          <p:cNvSpPr>
            <a:spLocks noGrp="1"/>
          </p:cNvSpPr>
          <p:nvPr>
            <p:ph type="subTitle" idx="1"/>
          </p:nvPr>
        </p:nvSpPr>
        <p:spPr>
          <a:xfrm>
            <a:off x="0" y="1858827"/>
            <a:ext cx="9144000" cy="4361937"/>
          </a:xfrm>
        </p:spPr>
        <p:txBody>
          <a:bodyPr>
            <a:normAutofit fontScale="92500" lnSpcReduction="20000"/>
          </a:bodyPr>
          <a:lstStyle/>
          <a:p>
            <a:r>
              <a:rPr lang="en-US" b="1" i="1" dirty="0" smtClean="0">
                <a:solidFill>
                  <a:schemeClr val="tx1"/>
                </a:solidFill>
              </a:rPr>
              <a:t>Diane </a:t>
            </a:r>
            <a:r>
              <a:rPr lang="en-US" b="1" i="1" dirty="0" err="1" smtClean="0">
                <a:solidFill>
                  <a:schemeClr val="tx1"/>
                </a:solidFill>
              </a:rPr>
              <a:t>Litman</a:t>
            </a:r>
            <a:endParaRPr lang="en-US" b="1" i="1" dirty="0" smtClean="0">
              <a:solidFill>
                <a:schemeClr val="tx1"/>
              </a:solidFill>
            </a:endParaRPr>
          </a:p>
          <a:p>
            <a:endParaRPr lang="en-US" dirty="0" smtClean="0">
              <a:solidFill>
                <a:schemeClr val="tx1"/>
              </a:solidFill>
            </a:endParaRPr>
          </a:p>
          <a:p>
            <a:pPr lvl="1">
              <a:spcBef>
                <a:spcPts val="550"/>
              </a:spcBef>
              <a:buSzPct val="61000"/>
              <a:tabLst>
                <a:tab pos="561975" algn="l"/>
                <a:tab pos="1011238" algn="l"/>
                <a:tab pos="1460500" algn="l"/>
                <a:tab pos="1909763" algn="l"/>
                <a:tab pos="2359025" algn="l"/>
                <a:tab pos="2808288" algn="l"/>
                <a:tab pos="3257550" algn="l"/>
                <a:tab pos="3706813" algn="l"/>
                <a:tab pos="4156075" algn="l"/>
                <a:tab pos="4605338" algn="l"/>
                <a:tab pos="5054600" algn="l"/>
                <a:tab pos="5503863" algn="l"/>
                <a:tab pos="5953125" algn="l"/>
                <a:tab pos="6402388" algn="l"/>
                <a:tab pos="6851650" algn="l"/>
                <a:tab pos="7300913" algn="l"/>
                <a:tab pos="7750175" algn="l"/>
                <a:tab pos="8199438" algn="l"/>
                <a:tab pos="8648700" algn="l"/>
                <a:tab pos="9097963" algn="l"/>
              </a:tabLst>
            </a:pPr>
            <a:r>
              <a:rPr lang="en-GB" sz="2400" dirty="0" smtClean="0">
                <a:solidFill>
                  <a:schemeClr val="tx1"/>
                </a:solidFill>
              </a:rPr>
              <a:t>Professor</a:t>
            </a:r>
            <a:r>
              <a:rPr lang="en-GB" sz="2400" dirty="0">
                <a:solidFill>
                  <a:schemeClr val="tx1"/>
                </a:solidFill>
              </a:rPr>
              <a:t>, </a:t>
            </a:r>
            <a:r>
              <a:rPr lang="en-GB" sz="2400" dirty="0" smtClean="0">
                <a:solidFill>
                  <a:schemeClr val="tx1"/>
                </a:solidFill>
              </a:rPr>
              <a:t>Computer Science </a:t>
            </a:r>
            <a:r>
              <a:rPr lang="en-GB" sz="2400" dirty="0">
                <a:solidFill>
                  <a:schemeClr val="tx1"/>
                </a:solidFill>
              </a:rPr>
              <a:t>Department </a:t>
            </a:r>
            <a:endParaRPr lang="en-GB" sz="2400" dirty="0" smtClean="0">
              <a:solidFill>
                <a:schemeClr val="tx1"/>
              </a:solidFill>
            </a:endParaRPr>
          </a:p>
          <a:p>
            <a:pPr lvl="1">
              <a:spcBef>
                <a:spcPts val="550"/>
              </a:spcBef>
              <a:buSzPct val="61000"/>
              <a:tabLst>
                <a:tab pos="561975" algn="l"/>
                <a:tab pos="1011238" algn="l"/>
                <a:tab pos="1460500" algn="l"/>
                <a:tab pos="1909763" algn="l"/>
                <a:tab pos="2359025" algn="l"/>
                <a:tab pos="2808288" algn="l"/>
                <a:tab pos="3257550" algn="l"/>
                <a:tab pos="3706813" algn="l"/>
                <a:tab pos="4156075" algn="l"/>
                <a:tab pos="4605338" algn="l"/>
                <a:tab pos="5054600" algn="l"/>
                <a:tab pos="5503863" algn="l"/>
                <a:tab pos="5953125" algn="l"/>
                <a:tab pos="6402388" algn="l"/>
                <a:tab pos="6851650" algn="l"/>
                <a:tab pos="7300913" algn="l"/>
                <a:tab pos="7750175" algn="l"/>
                <a:tab pos="8199438" algn="l"/>
                <a:tab pos="8648700" algn="l"/>
                <a:tab pos="9097963" algn="l"/>
              </a:tabLst>
            </a:pPr>
            <a:r>
              <a:rPr lang="en-GB" sz="2400" dirty="0" smtClean="0">
                <a:solidFill>
                  <a:schemeClr val="tx1"/>
                </a:solidFill>
              </a:rPr>
              <a:t>Co-Director</a:t>
            </a:r>
            <a:r>
              <a:rPr lang="en-GB" sz="2400" dirty="0">
                <a:solidFill>
                  <a:schemeClr val="tx1"/>
                </a:solidFill>
              </a:rPr>
              <a:t>, Intelligent Systems </a:t>
            </a:r>
            <a:r>
              <a:rPr lang="en-GB" sz="2400" dirty="0" smtClean="0">
                <a:solidFill>
                  <a:schemeClr val="tx1"/>
                </a:solidFill>
              </a:rPr>
              <a:t>Program</a:t>
            </a:r>
          </a:p>
          <a:p>
            <a:pPr lvl="1">
              <a:spcBef>
                <a:spcPts val="550"/>
              </a:spcBef>
              <a:buSzPct val="61000"/>
              <a:tabLst>
                <a:tab pos="561975" algn="l"/>
                <a:tab pos="1011238" algn="l"/>
                <a:tab pos="1460500" algn="l"/>
                <a:tab pos="1909763" algn="l"/>
                <a:tab pos="2359025" algn="l"/>
                <a:tab pos="2808288" algn="l"/>
                <a:tab pos="3257550" algn="l"/>
                <a:tab pos="3706813" algn="l"/>
                <a:tab pos="4156075" algn="l"/>
                <a:tab pos="4605338" algn="l"/>
                <a:tab pos="5054600" algn="l"/>
                <a:tab pos="5503863" algn="l"/>
                <a:tab pos="5953125" algn="l"/>
                <a:tab pos="6402388" algn="l"/>
                <a:tab pos="6851650" algn="l"/>
                <a:tab pos="7300913" algn="l"/>
                <a:tab pos="7750175" algn="l"/>
                <a:tab pos="8199438" algn="l"/>
                <a:tab pos="8648700" algn="l"/>
                <a:tab pos="9097963" algn="l"/>
              </a:tabLst>
            </a:pPr>
            <a:r>
              <a:rPr lang="en-GB" sz="2400" dirty="0" smtClean="0">
                <a:solidFill>
                  <a:schemeClr val="tx1"/>
                </a:solidFill>
              </a:rPr>
              <a:t>Senior Scientist, Learning Research &amp; Development </a:t>
            </a:r>
            <a:r>
              <a:rPr lang="en-GB" sz="2400" dirty="0" err="1" smtClean="0">
                <a:solidFill>
                  <a:schemeClr val="tx1"/>
                </a:solidFill>
              </a:rPr>
              <a:t>Center</a:t>
            </a:r>
            <a:r>
              <a:rPr lang="en-GB" sz="2400" dirty="0" smtClean="0">
                <a:solidFill>
                  <a:schemeClr val="tx1"/>
                </a:solidFill>
              </a:rPr>
              <a:t> </a:t>
            </a:r>
          </a:p>
          <a:p>
            <a:endParaRPr lang="en-US" sz="2200" dirty="0" smtClean="0">
              <a:solidFill>
                <a:schemeClr val="tx1"/>
              </a:solidFill>
            </a:endParaRPr>
          </a:p>
          <a:p>
            <a:r>
              <a:rPr lang="en-US" sz="2200" dirty="0" smtClean="0">
                <a:solidFill>
                  <a:schemeClr val="tx1"/>
                </a:solidFill>
              </a:rPr>
              <a:t>University of Pittsburgh</a:t>
            </a:r>
          </a:p>
          <a:p>
            <a:r>
              <a:rPr lang="en-US" sz="2200" dirty="0" smtClean="0">
                <a:solidFill>
                  <a:schemeClr val="tx1"/>
                </a:solidFill>
              </a:rPr>
              <a:t>Pittsburgh, PA USA</a:t>
            </a:r>
          </a:p>
          <a:p>
            <a:endParaRPr lang="en-US" sz="2200" dirty="0" smtClean="0">
              <a:solidFill>
                <a:schemeClr val="tx1"/>
              </a:solidFill>
            </a:endParaRPr>
          </a:p>
          <a:p>
            <a:r>
              <a:rPr lang="en-US" sz="2200" i="1" dirty="0" smtClean="0">
                <a:solidFill>
                  <a:schemeClr val="tx1"/>
                </a:solidFill>
              </a:rPr>
              <a:t>Shaw Visiting Professor (Semester 1): NUS</a:t>
            </a:r>
          </a:p>
          <a:p>
            <a:endParaRPr lang="en-US" sz="2200" dirty="0" smtClean="0">
              <a:solidFill>
                <a:schemeClr val="tx1"/>
              </a:solidFill>
            </a:endParaRPr>
          </a:p>
          <a:p>
            <a:r>
              <a:rPr lang="en-US" sz="2200" b="1" dirty="0" smtClean="0">
                <a:solidFill>
                  <a:schemeClr val="tx1"/>
                </a:solidFill>
              </a:rPr>
              <a:t>Joint work with </a:t>
            </a:r>
            <a:r>
              <a:rPr lang="en-US" sz="2200" b="1" dirty="0" err="1" smtClean="0">
                <a:solidFill>
                  <a:schemeClr val="tx1"/>
                </a:solidFill>
              </a:rPr>
              <a:t>Wenting</a:t>
            </a:r>
            <a:r>
              <a:rPr lang="en-US" sz="2200" b="1" dirty="0" smtClean="0">
                <a:solidFill>
                  <a:schemeClr val="tx1"/>
                </a:solidFill>
              </a:rPr>
              <a:t> </a:t>
            </a:r>
            <a:r>
              <a:rPr lang="en-US" sz="2200" b="1" dirty="0" err="1" smtClean="0">
                <a:solidFill>
                  <a:schemeClr val="tx1"/>
                </a:solidFill>
              </a:rPr>
              <a:t>Xiong</a:t>
            </a:r>
            <a:r>
              <a:rPr lang="en-US" sz="2200" b="1" dirty="0" smtClean="0">
                <a:solidFill>
                  <a:schemeClr val="tx1"/>
                </a:solidFill>
              </a:rPr>
              <a:t> </a:t>
            </a:r>
            <a:r>
              <a:rPr lang="en-US" sz="2200" dirty="0" smtClean="0">
                <a:solidFill>
                  <a:schemeClr val="tx1"/>
                </a:solidFill>
              </a:rPr>
              <a:t>(CS PhD Dissertation; now at IBM)</a:t>
            </a:r>
            <a:endParaRPr lang="en-US" sz="2200" dirty="0"/>
          </a:p>
        </p:txBody>
      </p:sp>
      <p:sp>
        <p:nvSpPr>
          <p:cNvPr id="4" name="Slide Number Placeholder 3"/>
          <p:cNvSpPr>
            <a:spLocks noGrp="1"/>
          </p:cNvSpPr>
          <p:nvPr>
            <p:ph type="sldNum" sz="quarter" idx="12"/>
          </p:nvPr>
        </p:nvSpPr>
        <p:spPr/>
        <p:txBody>
          <a:bodyPr/>
          <a:lstStyle/>
          <a:p>
            <a:fld id="{1334D774-3417-FC46-9BEF-A6F026B0364A}" type="slidenum">
              <a:rPr lang="en-US" smtClean="0"/>
              <a:pPr/>
              <a:t>1</a:t>
            </a:fld>
            <a:endParaRPr lang="en-US"/>
          </a:p>
        </p:txBody>
      </p:sp>
      <p:pic>
        <p:nvPicPr>
          <p:cNvPr id="54273" name="Picture 1"/>
          <p:cNvPicPr>
            <a:picLocks noChangeAspect="1" noChangeArrowheads="1"/>
          </p:cNvPicPr>
          <p:nvPr/>
        </p:nvPicPr>
        <p:blipFill>
          <a:blip r:embed="rId3"/>
          <a:srcRect/>
          <a:stretch>
            <a:fillRect/>
          </a:stretch>
        </p:blipFill>
        <p:spPr bwMode="auto">
          <a:xfrm>
            <a:off x="2890684" y="6026752"/>
            <a:ext cx="835742" cy="831249"/>
          </a:xfrm>
          <a:prstGeom prst="rect">
            <a:avLst/>
          </a:prstGeom>
          <a:noFill/>
          <a:ln w="9525">
            <a:noFill/>
            <a:miter lim="800000"/>
            <a:headEnd/>
            <a:tailEnd/>
          </a:ln>
        </p:spPr>
      </p:pic>
      <p:pic>
        <p:nvPicPr>
          <p:cNvPr id="54274" name="Picture 2"/>
          <p:cNvPicPr>
            <a:picLocks noChangeAspect="1" noChangeArrowheads="1"/>
          </p:cNvPicPr>
          <p:nvPr/>
        </p:nvPicPr>
        <p:blipFill>
          <a:blip r:embed="rId4"/>
          <a:srcRect/>
          <a:stretch>
            <a:fillRect/>
          </a:stretch>
        </p:blipFill>
        <p:spPr bwMode="auto">
          <a:xfrm>
            <a:off x="5624052" y="6026752"/>
            <a:ext cx="1081055" cy="831249"/>
          </a:xfrm>
          <a:prstGeom prst="rect">
            <a:avLst/>
          </a:prstGeom>
          <a:noFill/>
          <a:ln w="9525">
            <a:noFill/>
            <a:miter lim="800000"/>
            <a:headEnd/>
            <a:tailEnd/>
          </a:ln>
        </p:spPr>
      </p:pic>
      <p:pic>
        <p:nvPicPr>
          <p:cNvPr id="54275" name="Picture 3"/>
          <p:cNvPicPr>
            <a:picLocks noChangeAspect="1" noChangeArrowheads="1"/>
          </p:cNvPicPr>
          <p:nvPr/>
        </p:nvPicPr>
        <p:blipFill>
          <a:blip r:embed="rId5"/>
          <a:srcRect/>
          <a:stretch>
            <a:fillRect/>
          </a:stretch>
        </p:blipFill>
        <p:spPr bwMode="auto">
          <a:xfrm>
            <a:off x="4306037" y="6026751"/>
            <a:ext cx="831250" cy="831250"/>
          </a:xfrm>
          <a:prstGeom prst="rect">
            <a:avLst/>
          </a:prstGeom>
          <a:noFill/>
          <a:ln w="9525">
            <a:noFill/>
            <a:miter lim="800000"/>
            <a:headEnd/>
            <a:tailEnd/>
          </a:ln>
        </p:spPr>
      </p:pic>
    </p:spTree>
    <p:extLst>
      <p:ext uri="{BB962C8B-B14F-4D97-AF65-F5344CB8AC3E}">
        <p14:creationId xmlns:p14="http://schemas.microsoft.com/office/powerpoint/2010/main" xmlns="" val="11927348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457200" y="1417638"/>
            <a:ext cx="8229600" cy="4708525"/>
          </a:xfrm>
        </p:spPr>
        <p:txBody>
          <a:bodyPr>
            <a:normAutofit fontScale="92500" lnSpcReduction="20000"/>
          </a:bodyPr>
          <a:lstStyle/>
          <a:p>
            <a:pPr marL="342900" lvl="1" indent="-342900">
              <a:lnSpc>
                <a:spcPct val="150000"/>
              </a:lnSpc>
              <a:buFont typeface="Arial"/>
              <a:buChar char="•"/>
            </a:pPr>
            <a:r>
              <a:rPr lang="en-US" sz="2600" dirty="0" smtClean="0">
                <a:solidFill>
                  <a:schemeClr val="bg1">
                    <a:lumMod val="75000"/>
                  </a:schemeClr>
                </a:solidFill>
                <a:ea typeface="Heiti SC Light" pitchFamily="-84" charset="-122"/>
                <a:cs typeface="Heiti SC Light" pitchFamily="-84" charset="-122"/>
              </a:rPr>
              <a:t>Introduction</a:t>
            </a:r>
          </a:p>
          <a:p>
            <a:pPr marL="342900" lvl="1" indent="-342900">
              <a:lnSpc>
                <a:spcPct val="150000"/>
              </a:lnSpc>
              <a:buFont typeface="Arial"/>
              <a:buChar char="•"/>
            </a:pPr>
            <a:r>
              <a:rPr lang="en-US" sz="2600" dirty="0" smtClean="0">
                <a:ea typeface="Heiti SC Light" pitchFamily="-84" charset="-122"/>
                <a:cs typeface="Heiti SC Light" pitchFamily="-84" charset="-122"/>
              </a:rPr>
              <a:t>Challenges for NLP</a:t>
            </a:r>
            <a:endParaRPr lang="en-US" sz="2600" dirty="0">
              <a:ea typeface="Heiti SC Light" pitchFamily="-84" charset="-122"/>
              <a:cs typeface="Heiti SC Light" pitchFamily="-84" charset="-122"/>
            </a:endParaRPr>
          </a:p>
          <a:p>
            <a:pPr marL="342900" lvl="1" indent="-342900">
              <a:lnSpc>
                <a:spcPct val="150000"/>
              </a:lnSpc>
              <a:buFont typeface="Arial"/>
              <a:buChar char="•"/>
            </a:pPr>
            <a:r>
              <a:rPr lang="en-US" sz="2600" dirty="0" smtClean="0">
                <a:ea typeface="Heiti SC Light" pitchFamily="-84" charset="-122"/>
                <a:cs typeface="Heiti SC Light" pitchFamily="-84" charset="-122"/>
              </a:rPr>
              <a:t>Review content analysis for helpfulness prediction</a:t>
            </a:r>
          </a:p>
          <a:p>
            <a:pPr marL="801688" lvl="1" indent="-342900">
              <a:lnSpc>
                <a:spcPct val="150000"/>
              </a:lnSpc>
              <a:buClr>
                <a:srgbClr val="660066"/>
              </a:buClr>
            </a:pPr>
            <a:r>
              <a:rPr lang="en-US" sz="2200" dirty="0" smtClean="0">
                <a:latin typeface="Calibri Italic" pitchFamily="-84" charset="0"/>
                <a:ea typeface="ＭＳ Ｐゴシック" pitchFamily="-84" charset="-128"/>
                <a:cs typeface="ＭＳ Ｐゴシック" pitchFamily="-84" charset="-128"/>
              </a:rPr>
              <a:t>From </a:t>
            </a:r>
            <a:r>
              <a:rPr lang="en-US" sz="2200" i="1" dirty="0" smtClean="0">
                <a:latin typeface="Calibri Italic" pitchFamily="-84" charset="0"/>
                <a:ea typeface="ＭＳ Ｐゴシック" pitchFamily="-84" charset="-128"/>
                <a:cs typeface="ＭＳ Ｐゴシック" pitchFamily="-84" charset="-128"/>
              </a:rPr>
              <a:t>customer reviews </a:t>
            </a:r>
            <a:r>
              <a:rPr lang="en-US" sz="2200" dirty="0" smtClean="0">
                <a:latin typeface="Calibri Italic" pitchFamily="-84" charset="0"/>
                <a:ea typeface="ＭＳ Ｐゴシック" pitchFamily="-84" charset="-128"/>
                <a:cs typeface="ＭＳ Ｐゴシック" pitchFamily="-84" charset="-128"/>
              </a:rPr>
              <a:t>to </a:t>
            </a:r>
            <a:r>
              <a:rPr lang="en-US" sz="2200" i="1" dirty="0" smtClean="0">
                <a:latin typeface="Calibri Italic" pitchFamily="-84" charset="0"/>
                <a:ea typeface="ＭＳ Ｐゴシック" pitchFamily="-84" charset="-128"/>
                <a:cs typeface="ＭＳ Ｐゴシック" pitchFamily="-84" charset="-128"/>
              </a:rPr>
              <a:t>peer reviews</a:t>
            </a:r>
          </a:p>
          <a:p>
            <a:pPr marL="801688" lvl="1" indent="-342900">
              <a:lnSpc>
                <a:spcPct val="150000"/>
              </a:lnSpc>
              <a:buClr>
                <a:srgbClr val="660066"/>
              </a:buClr>
            </a:pPr>
            <a:r>
              <a:rPr lang="en-US" sz="2200" dirty="0" smtClean="0">
                <a:latin typeface="Calibri Italic" pitchFamily="-84" charset="0"/>
                <a:ea typeface="ＭＳ Ｐゴシック" pitchFamily="-84" charset="-128"/>
                <a:cs typeface="ＭＳ Ｐゴシック" pitchFamily="-84" charset="-128"/>
              </a:rPr>
              <a:t>A </a:t>
            </a:r>
            <a:r>
              <a:rPr lang="en-US" sz="2200" dirty="0">
                <a:latin typeface="Calibri Italic" pitchFamily="-84" charset="0"/>
                <a:ea typeface="ＭＳ Ｐゴシック" pitchFamily="-84" charset="-128"/>
                <a:cs typeface="ＭＳ Ｐゴシック" pitchFamily="-84" charset="-128"/>
              </a:rPr>
              <a:t>general helpfulness model based on review text</a:t>
            </a:r>
          </a:p>
          <a:p>
            <a:pPr marL="342900" lvl="1" indent="-342900">
              <a:lnSpc>
                <a:spcPct val="150000"/>
              </a:lnSpc>
              <a:buFont typeface="Arial"/>
              <a:buChar char="•"/>
            </a:pPr>
            <a:r>
              <a:rPr lang="en-US" sz="2600" dirty="0" smtClean="0">
                <a:ea typeface="Heiti SC Light" pitchFamily="-84" charset="-122"/>
                <a:cs typeface="Heiti SC Light" pitchFamily="-84" charset="-122"/>
              </a:rPr>
              <a:t>Helpfulness</a:t>
            </a:r>
            <a:r>
              <a:rPr lang="en-US" sz="2600" dirty="0">
                <a:ea typeface="Heiti SC Light" pitchFamily="-84" charset="-122"/>
                <a:cs typeface="Heiti SC Light" pitchFamily="-84" charset="-122"/>
              </a:rPr>
              <a:t>-guided review </a:t>
            </a:r>
            <a:r>
              <a:rPr lang="en-US" sz="2600" dirty="0" smtClean="0">
                <a:ea typeface="Heiti SC Light" pitchFamily="-84" charset="-122"/>
                <a:cs typeface="Heiti SC Light" pitchFamily="-84" charset="-122"/>
              </a:rPr>
              <a:t>summarization</a:t>
            </a:r>
          </a:p>
          <a:p>
            <a:pPr marL="801688" lvl="1" indent="-342900">
              <a:lnSpc>
                <a:spcPct val="150000"/>
              </a:lnSpc>
              <a:buClr>
                <a:srgbClr val="660066"/>
              </a:buClr>
            </a:pPr>
            <a:r>
              <a:rPr lang="en-US" sz="2200" dirty="0" smtClean="0">
                <a:latin typeface="Calibri Italic" pitchFamily="-84" charset="0"/>
                <a:ea typeface="ＭＳ Ｐゴシック" pitchFamily="-84" charset="-128"/>
                <a:cs typeface="ＭＳ Ｐゴシック" pitchFamily="-84" charset="-128"/>
              </a:rPr>
              <a:t>Human summary analysis</a:t>
            </a:r>
          </a:p>
          <a:p>
            <a:pPr marL="801688" lvl="1" indent="-342900">
              <a:lnSpc>
                <a:spcPct val="150000"/>
              </a:lnSpc>
              <a:buClr>
                <a:srgbClr val="660066"/>
              </a:buClr>
            </a:pPr>
            <a:r>
              <a:rPr lang="en-US" sz="2200" dirty="0" smtClean="0">
                <a:latin typeface="Calibri Italic" pitchFamily="-84" charset="0"/>
                <a:ea typeface="ＭＳ Ｐゴシック" pitchFamily="-84" charset="-128"/>
                <a:cs typeface="ＭＳ Ｐゴシック" pitchFamily="-84" charset="-128"/>
              </a:rPr>
              <a:t>User studies</a:t>
            </a:r>
          </a:p>
          <a:p>
            <a:pPr marL="342900" lvl="1" indent="-342900">
              <a:lnSpc>
                <a:spcPct val="150000"/>
              </a:lnSpc>
              <a:buFont typeface="Arial"/>
              <a:buChar char="•"/>
            </a:pPr>
            <a:r>
              <a:rPr lang="en-US" sz="2600" dirty="0" smtClean="0">
                <a:ea typeface="Heiti SC Light" pitchFamily="-84" charset="-122"/>
                <a:cs typeface="Heiti SC Light" pitchFamily="-84" charset="-122"/>
              </a:rPr>
              <a:t>Conclusions</a:t>
            </a:r>
          </a:p>
          <a:p>
            <a:pPr marL="342900" lvl="1" indent="-342900">
              <a:lnSpc>
                <a:spcPct val="140000"/>
              </a:lnSpc>
              <a:buFont typeface="Arial"/>
              <a:buChar char="•"/>
            </a:pPr>
            <a:endParaRPr lang="en-US" sz="2600" dirty="0">
              <a:ea typeface="Heiti SC Light" pitchFamily="-84" charset="-122"/>
              <a:cs typeface="Heiti SC Light" pitchFamily="-84" charset="-122"/>
            </a:endParaRPr>
          </a:p>
          <a:p>
            <a:endParaRPr lang="en-US" dirty="0" smtClean="0"/>
          </a:p>
          <a:p>
            <a:endParaRPr lang="en-US" dirty="0"/>
          </a:p>
        </p:txBody>
      </p:sp>
      <p:sp>
        <p:nvSpPr>
          <p:cNvPr id="4" name="Slide Number Placeholder 3"/>
          <p:cNvSpPr>
            <a:spLocks noGrp="1"/>
          </p:cNvSpPr>
          <p:nvPr>
            <p:ph type="sldNum" sz="quarter" idx="12"/>
          </p:nvPr>
        </p:nvSpPr>
        <p:spPr/>
        <p:txBody>
          <a:bodyPr/>
          <a:lstStyle/>
          <a:p>
            <a:fld id="{1334D774-3417-FC46-9BEF-A6F026B0364A}" type="slidenum">
              <a:rPr lang="en-US" smtClean="0"/>
              <a:pPr/>
              <a:t>10</a:t>
            </a:fld>
            <a:endParaRPr lang="en-US"/>
          </a:p>
        </p:txBody>
      </p:sp>
    </p:spTree>
    <p:extLst>
      <p:ext uri="{BB962C8B-B14F-4D97-AF65-F5344CB8AC3E}">
        <p14:creationId xmlns:p14="http://schemas.microsoft.com/office/powerpoint/2010/main" xmlns="" val="8245511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Challenges for NLP</a:t>
            </a:r>
            <a:endParaRPr lang="en-US" sz="3600" dirty="0"/>
          </a:p>
        </p:txBody>
      </p:sp>
      <p:sp>
        <p:nvSpPr>
          <p:cNvPr id="3" name="Content Placeholder 2"/>
          <p:cNvSpPr>
            <a:spLocks noGrp="1"/>
          </p:cNvSpPr>
          <p:nvPr>
            <p:ph idx="1"/>
          </p:nvPr>
        </p:nvSpPr>
        <p:spPr>
          <a:xfrm>
            <a:off x="457200" y="1519236"/>
            <a:ext cx="8229600" cy="4525963"/>
          </a:xfrm>
        </p:spPr>
        <p:txBody>
          <a:bodyPr>
            <a:normAutofit/>
          </a:bodyPr>
          <a:lstStyle/>
          <a:p>
            <a:r>
              <a:rPr lang="en-US" sz="2600" dirty="0" smtClean="0"/>
              <a:t>The definition of review helpfulness varies</a:t>
            </a:r>
          </a:p>
          <a:p>
            <a:pPr lvl="1"/>
            <a:r>
              <a:rPr lang="en-US" sz="2200" dirty="0" smtClean="0"/>
              <a:t>E.g. Educational aspects of peer reviews</a:t>
            </a:r>
          </a:p>
          <a:p>
            <a:pPr lvl="1">
              <a:buNone/>
            </a:pPr>
            <a:endParaRPr lang="en-US" dirty="0" smtClean="0"/>
          </a:p>
          <a:p>
            <a:pPr lvl="1">
              <a:buNone/>
            </a:pPr>
            <a:endParaRPr lang="en-US" sz="2400" dirty="0" smtClean="0"/>
          </a:p>
          <a:p>
            <a:pPr marL="742950" lvl="2" indent="-342900">
              <a:buNone/>
            </a:pPr>
            <a:r>
              <a:rPr lang="en-US" sz="2411" dirty="0" smtClean="0"/>
              <a:t>	</a:t>
            </a:r>
          </a:p>
        </p:txBody>
      </p:sp>
      <p:sp>
        <p:nvSpPr>
          <p:cNvPr id="4" name="Slide Number Placeholder 3"/>
          <p:cNvSpPr>
            <a:spLocks noGrp="1"/>
          </p:cNvSpPr>
          <p:nvPr>
            <p:ph type="sldNum" sz="quarter" idx="12"/>
          </p:nvPr>
        </p:nvSpPr>
        <p:spPr/>
        <p:txBody>
          <a:bodyPr/>
          <a:lstStyle/>
          <a:p>
            <a:fld id="{1334D774-3417-FC46-9BEF-A6F026B0364A}" type="slidenum">
              <a:rPr lang="en-US" smtClean="0"/>
              <a:pPr/>
              <a:t>11</a:t>
            </a:fld>
            <a:endParaRPr lang="en-US"/>
          </a:p>
        </p:txBody>
      </p:sp>
    </p:spTree>
    <p:extLst>
      <p:ext uri="{BB962C8B-B14F-4D97-AF65-F5344CB8AC3E}">
        <p14:creationId xmlns:p14="http://schemas.microsoft.com/office/powerpoint/2010/main" xmlns="" val="42715052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a:xfrm>
            <a:off x="457200" y="202674"/>
            <a:ext cx="8686800" cy="1143000"/>
          </a:xfrm>
        </p:spPr>
        <p:txBody>
          <a:bodyPr>
            <a:normAutofit/>
          </a:bodyPr>
          <a:lstStyle/>
          <a:p>
            <a:pPr algn="l"/>
            <a:r>
              <a:rPr lang="en-US" sz="3600" dirty="0" smtClean="0">
                <a:ea typeface="ＭＳ Ｐゴシック" pitchFamily="-84" charset="-128"/>
                <a:cs typeface="ＭＳ Ｐゴシック" pitchFamily="-84" charset="-128"/>
              </a:rPr>
              <a:t>Product review examples:  Which is helpful?</a:t>
            </a:r>
            <a:endParaRPr lang="en-US" sz="3600" dirty="0">
              <a:ea typeface="ＭＳ Ｐゴシック" pitchFamily="-84" charset="-128"/>
              <a:cs typeface="ＭＳ Ｐゴシック" pitchFamily="-84" charset="-128"/>
            </a:endParaRPr>
          </a:p>
        </p:txBody>
      </p:sp>
      <p:sp>
        <p:nvSpPr>
          <p:cNvPr id="50178" name="Slide Number Placeholder 3"/>
          <p:cNvSpPr>
            <a:spLocks noGrp="1"/>
          </p:cNvSpPr>
          <p:nvPr>
            <p:ph type="sldNum" sz="quarter" idx="12"/>
          </p:nvPr>
        </p:nvSpPr>
        <p:spPr bwMode="auto">
          <a:noFill/>
          <a:ln>
            <a:miter lim="800000"/>
            <a:headEnd/>
            <a:tailEnd/>
          </a:ln>
        </p:spPr>
        <p:txBody>
          <a:bodyPr/>
          <a:lstStyle/>
          <a:p>
            <a:fld id="{2202FD1F-5462-7F4E-833B-457A6ADC14D7}" type="slidenum">
              <a:rPr lang="en-US"/>
              <a:pPr/>
              <a:t>12</a:t>
            </a:fld>
            <a:endParaRPr lang="en-US"/>
          </a:p>
        </p:txBody>
      </p:sp>
      <p:pic>
        <p:nvPicPr>
          <p:cNvPr id="35" name="Picture 34"/>
          <p:cNvPicPr>
            <a:picLocks noChangeAspect="1"/>
          </p:cNvPicPr>
          <p:nvPr/>
        </p:nvPicPr>
        <p:blipFill>
          <a:blip r:embed="rId3"/>
          <a:stretch>
            <a:fillRect/>
          </a:stretch>
        </p:blipFill>
        <p:spPr>
          <a:xfrm>
            <a:off x="561288" y="4254504"/>
            <a:ext cx="6411913" cy="1778000"/>
          </a:xfrm>
          <a:prstGeom prst="rect">
            <a:avLst/>
          </a:prstGeom>
        </p:spPr>
        <p:style>
          <a:lnRef idx="2">
            <a:schemeClr val="accent1"/>
          </a:lnRef>
          <a:fillRef idx="1">
            <a:schemeClr val="lt1"/>
          </a:fillRef>
          <a:effectRef idx="0">
            <a:schemeClr val="accent1"/>
          </a:effectRef>
          <a:fontRef idx="minor">
            <a:schemeClr val="dk1"/>
          </a:fontRef>
        </p:style>
      </p:pic>
      <p:pic>
        <p:nvPicPr>
          <p:cNvPr id="39" name="Content Placeholder 36"/>
          <p:cNvPicPr>
            <a:picLocks noChangeAspect="1"/>
          </p:cNvPicPr>
          <p:nvPr/>
        </p:nvPicPr>
        <p:blipFill rotWithShape="1">
          <a:blip r:embed="rId4"/>
          <a:srcRect l="-1667" t="-3261" r="1" b="-1495"/>
          <a:stretch/>
        </p:blipFill>
        <p:spPr bwMode="auto">
          <a:xfrm>
            <a:off x="561288" y="1417642"/>
            <a:ext cx="6411913" cy="2352675"/>
          </a:xfrm>
          <a:prstGeom prst="rect">
            <a:avLst/>
          </a:prstGeom>
          <a:ln/>
          <a:extLst>
            <a:ext uri="{FAA26D3D-D897-4be2-8F04-BA451C77F1D7}">
              <ma14:placeholderFlag xmlns:ma14="http://schemas.microsoft.com/office/mac/drawingml/2011/main" xmlns="" val="1"/>
            </a:ext>
          </a:extLst>
        </p:spPr>
        <p:style>
          <a:lnRef idx="2">
            <a:schemeClr val="accent1"/>
          </a:lnRef>
          <a:fillRef idx="1">
            <a:schemeClr val="lt1"/>
          </a:fillRef>
          <a:effectRef idx="0">
            <a:schemeClr val="accent1"/>
          </a:effectRef>
          <a:fontRef idx="minor">
            <a:schemeClr val="dk1"/>
          </a:fontRef>
        </p:style>
      </p:pic>
      <p:sp>
        <p:nvSpPr>
          <p:cNvPr id="12" name="Rectangle 11"/>
          <p:cNvSpPr/>
          <p:nvPr/>
        </p:nvSpPr>
        <p:spPr>
          <a:xfrm>
            <a:off x="561288" y="1417642"/>
            <a:ext cx="982377" cy="29317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561288" y="4254504"/>
            <a:ext cx="816078" cy="28308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7803187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a:xfrm>
            <a:off x="457200" y="202674"/>
            <a:ext cx="8229600" cy="1143000"/>
          </a:xfrm>
        </p:spPr>
        <p:txBody>
          <a:bodyPr>
            <a:normAutofit/>
          </a:bodyPr>
          <a:lstStyle/>
          <a:p>
            <a:pPr algn="l"/>
            <a:r>
              <a:rPr lang="en-US" sz="3600" dirty="0" smtClean="0">
                <a:ea typeface="ＭＳ Ｐゴシック" pitchFamily="-84" charset="-128"/>
                <a:cs typeface="ＭＳ Ｐゴシック" pitchFamily="-84" charset="-128"/>
              </a:rPr>
              <a:t>Product review examples</a:t>
            </a:r>
            <a:endParaRPr lang="en-US" sz="3600" dirty="0">
              <a:ea typeface="ＭＳ Ｐゴシック" pitchFamily="-84" charset="-128"/>
              <a:cs typeface="ＭＳ Ｐゴシック" pitchFamily="-84" charset="-128"/>
            </a:endParaRPr>
          </a:p>
        </p:txBody>
      </p:sp>
      <p:sp>
        <p:nvSpPr>
          <p:cNvPr id="50178" name="Slide Number Placeholder 3"/>
          <p:cNvSpPr>
            <a:spLocks noGrp="1"/>
          </p:cNvSpPr>
          <p:nvPr>
            <p:ph type="sldNum" sz="quarter" idx="12"/>
          </p:nvPr>
        </p:nvSpPr>
        <p:spPr bwMode="auto">
          <a:noFill/>
          <a:ln>
            <a:miter lim="800000"/>
            <a:headEnd/>
            <a:tailEnd/>
          </a:ln>
        </p:spPr>
        <p:txBody>
          <a:bodyPr/>
          <a:lstStyle/>
          <a:p>
            <a:fld id="{2202FD1F-5462-7F4E-833B-457A6ADC14D7}" type="slidenum">
              <a:rPr lang="en-US"/>
              <a:pPr/>
              <a:t>13</a:t>
            </a:fld>
            <a:endParaRPr lang="en-US"/>
          </a:p>
        </p:txBody>
      </p:sp>
      <p:pic>
        <p:nvPicPr>
          <p:cNvPr id="35" name="Picture 34"/>
          <p:cNvPicPr>
            <a:picLocks noChangeAspect="1"/>
          </p:cNvPicPr>
          <p:nvPr/>
        </p:nvPicPr>
        <p:blipFill>
          <a:blip r:embed="rId3"/>
          <a:stretch>
            <a:fillRect/>
          </a:stretch>
        </p:blipFill>
        <p:spPr>
          <a:xfrm>
            <a:off x="561288" y="4254504"/>
            <a:ext cx="6411913" cy="1778000"/>
          </a:xfrm>
          <a:prstGeom prst="rect">
            <a:avLst/>
          </a:prstGeom>
        </p:spPr>
        <p:style>
          <a:lnRef idx="2">
            <a:schemeClr val="accent1"/>
          </a:lnRef>
          <a:fillRef idx="1">
            <a:schemeClr val="lt1"/>
          </a:fillRef>
          <a:effectRef idx="0">
            <a:schemeClr val="accent1"/>
          </a:effectRef>
          <a:fontRef idx="minor">
            <a:schemeClr val="dk1"/>
          </a:fontRef>
        </p:style>
      </p:pic>
      <p:pic>
        <p:nvPicPr>
          <p:cNvPr id="39" name="Content Placeholder 36"/>
          <p:cNvPicPr>
            <a:picLocks noChangeAspect="1"/>
          </p:cNvPicPr>
          <p:nvPr/>
        </p:nvPicPr>
        <p:blipFill rotWithShape="1">
          <a:blip r:embed="rId4"/>
          <a:srcRect l="-1667" t="-3261" r="1" b="-1495"/>
          <a:stretch/>
        </p:blipFill>
        <p:spPr bwMode="auto">
          <a:xfrm>
            <a:off x="561288" y="1417642"/>
            <a:ext cx="6411913" cy="2352675"/>
          </a:xfrm>
          <a:prstGeom prst="rect">
            <a:avLst/>
          </a:prstGeom>
          <a:ln/>
          <a:extLst>
            <a:ext uri="{FAA26D3D-D897-4be2-8F04-BA451C77F1D7}">
              <ma14:placeholderFlag xmlns:ma14="http://schemas.microsoft.com/office/mac/drawingml/2011/main" xmlns="" val="1"/>
            </a:ext>
          </a:extLst>
        </p:spPr>
        <p:style>
          <a:lnRef idx="2">
            <a:schemeClr val="accent1"/>
          </a:lnRef>
          <a:fillRef idx="1">
            <a:schemeClr val="lt1"/>
          </a:fillRef>
          <a:effectRef idx="0">
            <a:schemeClr val="accent1"/>
          </a:effectRef>
          <a:fontRef idx="minor">
            <a:schemeClr val="dk1"/>
          </a:fontRef>
        </p:style>
      </p:pic>
      <p:sp>
        <p:nvSpPr>
          <p:cNvPr id="50181" name="Rounded Rectangular Callout 39"/>
          <p:cNvSpPr>
            <a:spLocks noChangeArrowheads="1"/>
          </p:cNvSpPr>
          <p:nvPr/>
        </p:nvSpPr>
        <p:spPr bwMode="auto">
          <a:xfrm>
            <a:off x="6553200" y="804866"/>
            <a:ext cx="2235200" cy="612775"/>
          </a:xfrm>
          <a:prstGeom prst="wedgeRoundRectCallout">
            <a:avLst>
              <a:gd name="adj1" fmla="val -60969"/>
              <a:gd name="adj2" fmla="val 38302"/>
              <a:gd name="adj3" fmla="val 16667"/>
            </a:avLst>
          </a:prstGeom>
          <a:solidFill>
            <a:schemeClr val="accent1"/>
          </a:solidFill>
          <a:ln w="9525">
            <a:solidFill>
              <a:schemeClr val="tx1">
                <a:alpha val="0"/>
              </a:schemeClr>
            </a:solidFill>
            <a:round/>
            <a:headEnd/>
            <a:tailEnd/>
          </a:ln>
        </p:spPr>
        <p:txBody>
          <a:bodyPr lIns="0" tIns="0" rIns="49991" bIns="0" anchor="ctr">
            <a:prstTxWarp prst="textNoShape">
              <a:avLst/>
            </a:prstTxWarp>
          </a:bodyPr>
          <a:lstStyle/>
          <a:p>
            <a:pPr marL="49213" algn="ctr"/>
            <a:r>
              <a:rPr lang="en-US" dirty="0">
                <a:solidFill>
                  <a:srgbClr val="FFFFFF"/>
                </a:solidFill>
                <a:ea typeface="Calibri" pitchFamily="-84" charset="0"/>
                <a:cs typeface="Calibri" pitchFamily="-84" charset="0"/>
              </a:rPr>
              <a:t>More helpful review</a:t>
            </a:r>
          </a:p>
        </p:txBody>
      </p:sp>
      <p:sp>
        <p:nvSpPr>
          <p:cNvPr id="50182" name="Rounded Rectangular Callout 40"/>
          <p:cNvSpPr>
            <a:spLocks noChangeArrowheads="1"/>
          </p:cNvSpPr>
          <p:nvPr/>
        </p:nvSpPr>
        <p:spPr bwMode="auto">
          <a:xfrm>
            <a:off x="6553200" y="3641729"/>
            <a:ext cx="2235200" cy="612775"/>
          </a:xfrm>
          <a:prstGeom prst="wedgeRoundRectCallout">
            <a:avLst>
              <a:gd name="adj1" fmla="val -61726"/>
              <a:gd name="adj2" fmla="val 43829"/>
              <a:gd name="adj3" fmla="val 16667"/>
            </a:avLst>
          </a:prstGeom>
          <a:solidFill>
            <a:schemeClr val="accent1"/>
          </a:solidFill>
          <a:ln w="9525">
            <a:solidFill>
              <a:schemeClr val="tx1">
                <a:alpha val="0"/>
              </a:schemeClr>
            </a:solidFill>
            <a:round/>
            <a:headEnd/>
            <a:tailEnd/>
          </a:ln>
        </p:spPr>
        <p:txBody>
          <a:bodyPr lIns="0" tIns="0" rIns="49991" bIns="0" anchor="ctr">
            <a:prstTxWarp prst="textNoShape">
              <a:avLst/>
            </a:prstTxWarp>
          </a:bodyPr>
          <a:lstStyle/>
          <a:p>
            <a:pPr marL="49213" algn="ctr"/>
            <a:r>
              <a:rPr lang="en-US">
                <a:solidFill>
                  <a:srgbClr val="FFFFFF"/>
                </a:solidFill>
                <a:ea typeface="Calibri" pitchFamily="-84" charset="0"/>
                <a:cs typeface="Calibri" pitchFamily="-84" charset="0"/>
              </a:rPr>
              <a:t>Less helpful review</a:t>
            </a:r>
          </a:p>
        </p:txBody>
      </p:sp>
    </p:spTree>
    <p:extLst>
      <p:ext uri="{BB962C8B-B14F-4D97-AF65-F5344CB8AC3E}">
        <p14:creationId xmlns:p14="http://schemas.microsoft.com/office/powerpoint/2010/main" xmlns="" val="7803187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3998"/>
            <a:ext cx="9144000" cy="1143000"/>
          </a:xfrm>
        </p:spPr>
        <p:txBody>
          <a:bodyPr>
            <a:noAutofit/>
          </a:bodyPr>
          <a:lstStyle/>
          <a:p>
            <a:pPr algn="l"/>
            <a:r>
              <a:rPr lang="en-US" sz="3600" dirty="0" smtClean="0"/>
              <a:t>Peer review examples: Which is helpful (</a:t>
            </a:r>
            <a:r>
              <a:rPr lang="en-US" sz="3600" i="1" dirty="0" smtClean="0"/>
              <a:t>why</a:t>
            </a:r>
            <a:r>
              <a:rPr lang="en-US" sz="3600" dirty="0" smtClean="0"/>
              <a:t>)?</a:t>
            </a:r>
            <a:endParaRPr lang="en-US" sz="3600" dirty="0"/>
          </a:p>
        </p:txBody>
      </p:sp>
      <p:sp>
        <p:nvSpPr>
          <p:cNvPr id="5" name="Slide Number Placeholder 4"/>
          <p:cNvSpPr>
            <a:spLocks noGrp="1"/>
          </p:cNvSpPr>
          <p:nvPr>
            <p:ph type="sldNum" sz="quarter" idx="12"/>
          </p:nvPr>
        </p:nvSpPr>
        <p:spPr/>
        <p:txBody>
          <a:bodyPr/>
          <a:lstStyle/>
          <a:p>
            <a:fld id="{ABBCCE4D-56E5-5249-B9AC-C5D511F41D9E}" type="slidenum">
              <a:rPr lang="en-US" smtClean="0"/>
              <a:pPr/>
              <a:t>14</a:t>
            </a:fld>
            <a:endParaRPr lang="en-US" dirty="0"/>
          </a:p>
        </p:txBody>
      </p:sp>
      <p:sp>
        <p:nvSpPr>
          <p:cNvPr id="7" name="TextBox 6"/>
          <p:cNvSpPr txBox="1"/>
          <p:nvPr/>
        </p:nvSpPr>
        <p:spPr>
          <a:xfrm>
            <a:off x="478402" y="1449066"/>
            <a:ext cx="6812896" cy="2031325"/>
          </a:xfrm>
          <a:prstGeom prst="rect">
            <a:avLst/>
          </a:prstGeom>
        </p:spPr>
        <p:style>
          <a:lnRef idx="2">
            <a:schemeClr val="accent1"/>
          </a:lnRef>
          <a:fillRef idx="1">
            <a:schemeClr val="lt1"/>
          </a:fillRef>
          <a:effectRef idx="0">
            <a:schemeClr val="accent1"/>
          </a:effectRef>
          <a:fontRef idx="minor">
            <a:schemeClr val="dk1"/>
          </a:fontRef>
        </p:style>
        <p:txBody>
          <a:bodyPr wrap="square">
            <a:prstTxWarp prst="textNoShape">
              <a:avLst/>
            </a:prstTxWarp>
            <a:spAutoFit/>
          </a:bodyPr>
          <a:lstStyle/>
          <a:p>
            <a:pPr indent="268288">
              <a:buFont typeface="Arial"/>
              <a:buChar char="•"/>
              <a:defRPr/>
            </a:pPr>
            <a:r>
              <a:rPr lang="en-US" b="1" dirty="0" smtClean="0">
                <a:solidFill>
                  <a:srgbClr val="000000"/>
                </a:solidFill>
                <a:latin typeface="+mj-lt"/>
                <a:ea typeface="ＭＳ Ｐゴシック" charset="-128"/>
                <a:cs typeface="Times New Roman"/>
              </a:rPr>
              <a:t>Expert-rated helpfulness = 5</a:t>
            </a:r>
            <a:endParaRPr lang="en-US" sz="1800" b="1" dirty="0" smtClean="0">
              <a:solidFill>
                <a:srgbClr val="000000"/>
              </a:solidFill>
              <a:latin typeface="+mj-lt"/>
              <a:ea typeface="ＭＳ Ｐゴシック" charset="-128"/>
              <a:cs typeface="Times New Roman"/>
            </a:endParaRPr>
          </a:p>
          <a:p>
            <a:pPr>
              <a:defRPr/>
            </a:pPr>
            <a:r>
              <a:rPr lang="en-US" sz="1800" dirty="0" smtClean="0">
                <a:solidFill>
                  <a:schemeClr val="tx1"/>
                </a:solidFill>
                <a:latin typeface="Times New Roman"/>
                <a:ea typeface="ＭＳ Ｐゴシック" charset="-128"/>
                <a:cs typeface="Times New Roman"/>
              </a:rPr>
              <a:t>I </a:t>
            </a:r>
            <a:r>
              <a:rPr lang="en-US" sz="1800" dirty="0">
                <a:solidFill>
                  <a:schemeClr val="tx1"/>
                </a:solidFill>
                <a:latin typeface="Times New Roman"/>
                <a:ea typeface="ＭＳ Ｐゴシック" charset="-128"/>
                <a:cs typeface="Times New Roman"/>
              </a:rPr>
              <a:t>thought there were some good opportunities to provide further data to strengthen your argument.  For example the statement “These methods of intimidation, and the lack of military force offered by the government to stop the KKK, led to the rescinding of African American democracy.”  Maybe here include data about how … </a:t>
            </a:r>
          </a:p>
          <a:p>
            <a:pPr>
              <a:defRPr/>
            </a:pPr>
            <a:r>
              <a:rPr lang="en-US" sz="1800" i="1" dirty="0">
                <a:solidFill>
                  <a:schemeClr val="tx1"/>
                </a:solidFill>
                <a:latin typeface="Times New Roman"/>
                <a:ea typeface="ＭＳ Ｐゴシック" charset="-128"/>
                <a:cs typeface="Times New Roman"/>
              </a:rPr>
              <a:t> (omit 126 words</a:t>
            </a:r>
            <a:r>
              <a:rPr lang="en-US" sz="1800" i="1" dirty="0" smtClean="0">
                <a:solidFill>
                  <a:schemeClr val="tx1"/>
                </a:solidFill>
                <a:latin typeface="Times New Roman"/>
                <a:ea typeface="ＭＳ Ｐゴシック" charset="-128"/>
                <a:cs typeface="Times New Roman"/>
              </a:rPr>
              <a:t>)</a:t>
            </a:r>
            <a:endParaRPr lang="en-US" sz="1800" i="1" dirty="0">
              <a:solidFill>
                <a:schemeClr val="tx1"/>
              </a:solidFill>
              <a:latin typeface="Times New Roman"/>
              <a:ea typeface="ＭＳ Ｐゴシック" charset="-128"/>
              <a:cs typeface="Times New Roman"/>
            </a:endParaRPr>
          </a:p>
        </p:txBody>
      </p:sp>
      <p:sp>
        <p:nvSpPr>
          <p:cNvPr id="8" name="TextBox 7"/>
          <p:cNvSpPr txBox="1"/>
          <p:nvPr/>
        </p:nvSpPr>
        <p:spPr>
          <a:xfrm>
            <a:off x="478402" y="3905628"/>
            <a:ext cx="6812896" cy="1477328"/>
          </a:xfrm>
          <a:prstGeom prst="rect">
            <a:avLst/>
          </a:prstGeom>
          <a:ln>
            <a:solidFill>
              <a:srgbClr val="4F81BD"/>
            </a:solidFill>
          </a:ln>
        </p:spPr>
        <p:style>
          <a:lnRef idx="2">
            <a:schemeClr val="accent1"/>
          </a:lnRef>
          <a:fillRef idx="1">
            <a:schemeClr val="lt1"/>
          </a:fillRef>
          <a:effectRef idx="0">
            <a:schemeClr val="accent1"/>
          </a:effectRef>
          <a:fontRef idx="minor">
            <a:schemeClr val="dk1"/>
          </a:fontRef>
        </p:style>
        <p:txBody>
          <a:bodyPr wrap="square">
            <a:prstTxWarp prst="textNoShape">
              <a:avLst/>
            </a:prstTxWarp>
            <a:spAutoFit/>
          </a:bodyPr>
          <a:lstStyle/>
          <a:p>
            <a:pPr indent="268288">
              <a:buFont typeface="Arial"/>
              <a:buChar char="•"/>
              <a:defRPr/>
            </a:pPr>
            <a:r>
              <a:rPr lang="en-US" b="1" dirty="0" smtClean="0">
                <a:solidFill>
                  <a:srgbClr val="000000"/>
                </a:solidFill>
                <a:latin typeface="+mj-lt"/>
                <a:ea typeface="ＭＳ Ｐゴシック" charset="-128"/>
                <a:cs typeface="Times New Roman"/>
              </a:rPr>
              <a:t>Expert-rated helpfulness = 2</a:t>
            </a:r>
          </a:p>
          <a:p>
            <a:pPr>
              <a:defRPr/>
            </a:pPr>
            <a:r>
              <a:rPr lang="en-US" sz="1800" dirty="0" smtClean="0">
                <a:solidFill>
                  <a:schemeClr val="tx1"/>
                </a:solidFill>
                <a:latin typeface="Times New Roman"/>
                <a:ea typeface="ＭＳ Ｐゴシック" charset="-128"/>
                <a:cs typeface="Times New Roman"/>
              </a:rPr>
              <a:t>The </a:t>
            </a:r>
            <a:r>
              <a:rPr lang="en-US" sz="1800" dirty="0">
                <a:solidFill>
                  <a:schemeClr val="tx1"/>
                </a:solidFill>
                <a:latin typeface="Times New Roman"/>
                <a:ea typeface="ＭＳ Ｐゴシック" charset="-128"/>
                <a:cs typeface="Times New Roman"/>
              </a:rPr>
              <a:t>author also has great logic in this paper. How can we consider the United States a great democracy when everyone is not treated equal. All of the main points were indeed supported in this piece</a:t>
            </a:r>
            <a:r>
              <a:rPr lang="en-US" sz="1800" dirty="0" smtClean="0">
                <a:solidFill>
                  <a:schemeClr val="tx1"/>
                </a:solidFill>
                <a:latin typeface="Times New Roman"/>
                <a:ea typeface="ＭＳ Ｐゴシック" charset="-128"/>
                <a:cs typeface="Times New Roman"/>
              </a:rPr>
              <a:t>.</a:t>
            </a:r>
          </a:p>
          <a:p>
            <a:pPr>
              <a:defRPr/>
            </a:pPr>
            <a:endParaRPr lang="en-US" sz="1800" dirty="0">
              <a:solidFill>
                <a:srgbClr val="000000"/>
              </a:solidFill>
              <a:latin typeface="Times New Roman"/>
              <a:ea typeface="ＭＳ Ｐゴシック" charset="-128"/>
              <a:cs typeface="Times New Roman"/>
            </a:endParaRPr>
          </a:p>
        </p:txBody>
      </p:sp>
      <p:sp>
        <p:nvSpPr>
          <p:cNvPr id="11" name="Rectangle 10"/>
          <p:cNvSpPr/>
          <p:nvPr/>
        </p:nvSpPr>
        <p:spPr>
          <a:xfrm>
            <a:off x="3338052" y="1474838"/>
            <a:ext cx="309716" cy="33161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3338052" y="3947651"/>
            <a:ext cx="233516" cy="2802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2980338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998"/>
            <a:ext cx="8229600" cy="1143000"/>
          </a:xfrm>
        </p:spPr>
        <p:txBody>
          <a:bodyPr>
            <a:normAutofit/>
          </a:bodyPr>
          <a:lstStyle/>
          <a:p>
            <a:pPr algn="l"/>
            <a:r>
              <a:rPr lang="en-US" sz="3600" dirty="0" smtClean="0"/>
              <a:t>Peer review examples</a:t>
            </a:r>
            <a:endParaRPr lang="en-US" sz="3600" dirty="0"/>
          </a:p>
        </p:txBody>
      </p:sp>
      <p:sp>
        <p:nvSpPr>
          <p:cNvPr id="5" name="Slide Number Placeholder 4"/>
          <p:cNvSpPr>
            <a:spLocks noGrp="1"/>
          </p:cNvSpPr>
          <p:nvPr>
            <p:ph type="sldNum" sz="quarter" idx="12"/>
          </p:nvPr>
        </p:nvSpPr>
        <p:spPr/>
        <p:txBody>
          <a:bodyPr/>
          <a:lstStyle/>
          <a:p>
            <a:fld id="{ABBCCE4D-56E5-5249-B9AC-C5D511F41D9E}" type="slidenum">
              <a:rPr lang="en-US" smtClean="0"/>
              <a:pPr/>
              <a:t>15</a:t>
            </a:fld>
            <a:endParaRPr lang="en-US" dirty="0"/>
          </a:p>
        </p:txBody>
      </p:sp>
      <p:sp>
        <p:nvSpPr>
          <p:cNvPr id="7" name="TextBox 6"/>
          <p:cNvSpPr txBox="1"/>
          <p:nvPr/>
        </p:nvSpPr>
        <p:spPr>
          <a:xfrm>
            <a:off x="478402" y="1449066"/>
            <a:ext cx="6812896" cy="2031325"/>
          </a:xfrm>
          <a:prstGeom prst="rect">
            <a:avLst/>
          </a:prstGeom>
        </p:spPr>
        <p:style>
          <a:lnRef idx="2">
            <a:schemeClr val="accent1"/>
          </a:lnRef>
          <a:fillRef idx="1">
            <a:schemeClr val="lt1"/>
          </a:fillRef>
          <a:effectRef idx="0">
            <a:schemeClr val="accent1"/>
          </a:effectRef>
          <a:fontRef idx="minor">
            <a:schemeClr val="dk1"/>
          </a:fontRef>
        </p:style>
        <p:txBody>
          <a:bodyPr wrap="square">
            <a:prstTxWarp prst="textNoShape">
              <a:avLst/>
            </a:prstTxWarp>
            <a:spAutoFit/>
          </a:bodyPr>
          <a:lstStyle/>
          <a:p>
            <a:pPr indent="268288">
              <a:buFont typeface="Arial"/>
              <a:buChar char="•"/>
              <a:defRPr/>
            </a:pPr>
            <a:r>
              <a:rPr lang="en-US" b="1" dirty="0" smtClean="0">
                <a:solidFill>
                  <a:srgbClr val="000000"/>
                </a:solidFill>
                <a:latin typeface="+mj-lt"/>
                <a:ea typeface="ＭＳ Ｐゴシック" charset="-128"/>
                <a:cs typeface="Times New Roman"/>
              </a:rPr>
              <a:t>Expert-rated helpfulness = 5</a:t>
            </a:r>
            <a:endParaRPr lang="en-US" sz="1800" b="1" dirty="0" smtClean="0">
              <a:solidFill>
                <a:srgbClr val="000000"/>
              </a:solidFill>
              <a:latin typeface="+mj-lt"/>
              <a:ea typeface="ＭＳ Ｐゴシック" charset="-128"/>
              <a:cs typeface="Times New Roman"/>
            </a:endParaRPr>
          </a:p>
          <a:p>
            <a:pPr>
              <a:defRPr/>
            </a:pPr>
            <a:r>
              <a:rPr lang="en-US" sz="1800" dirty="0" smtClean="0">
                <a:solidFill>
                  <a:srgbClr val="FF0000"/>
                </a:solidFill>
                <a:latin typeface="Times New Roman"/>
                <a:ea typeface="ＭＳ Ｐゴシック" charset="-128"/>
                <a:cs typeface="Times New Roman"/>
              </a:rPr>
              <a:t>I </a:t>
            </a:r>
            <a:r>
              <a:rPr lang="en-US" sz="1800" dirty="0">
                <a:solidFill>
                  <a:srgbClr val="FF0000"/>
                </a:solidFill>
                <a:latin typeface="Times New Roman"/>
                <a:ea typeface="ＭＳ Ｐゴシック" charset="-128"/>
                <a:cs typeface="Times New Roman"/>
              </a:rPr>
              <a:t>thought there were some good opportunities to provide further data to strengthen your argument.  </a:t>
            </a:r>
            <a:r>
              <a:rPr lang="en-US" sz="1800" dirty="0">
                <a:solidFill>
                  <a:schemeClr val="tx1"/>
                </a:solidFill>
                <a:latin typeface="Times New Roman"/>
                <a:ea typeface="ＭＳ Ｐゴシック" charset="-128"/>
                <a:cs typeface="Times New Roman"/>
              </a:rPr>
              <a:t>For example </a:t>
            </a:r>
            <a:r>
              <a:rPr lang="en-US" sz="1800" dirty="0">
                <a:solidFill>
                  <a:schemeClr val="accent4"/>
                </a:solidFill>
                <a:latin typeface="Times New Roman"/>
                <a:ea typeface="ＭＳ Ｐゴシック" charset="-128"/>
                <a:cs typeface="Times New Roman"/>
              </a:rPr>
              <a:t>the statement “These methods of intimidation, and the lack of military force offered by the government to stop the KKK, led to the rescinding of African American democracy.”  </a:t>
            </a:r>
            <a:r>
              <a:rPr lang="en-US" sz="1800" dirty="0">
                <a:solidFill>
                  <a:srgbClr val="008000"/>
                </a:solidFill>
                <a:latin typeface="Times New Roman"/>
                <a:ea typeface="ＭＳ Ｐゴシック" charset="-128"/>
                <a:cs typeface="Times New Roman"/>
              </a:rPr>
              <a:t>Maybe here include data about how</a:t>
            </a:r>
            <a:r>
              <a:rPr lang="en-US" sz="1800" dirty="0">
                <a:solidFill>
                  <a:srgbClr val="0000FF"/>
                </a:solidFill>
                <a:latin typeface="Times New Roman"/>
                <a:ea typeface="ＭＳ Ｐゴシック" charset="-128"/>
                <a:cs typeface="Times New Roman"/>
              </a:rPr>
              <a:t> </a:t>
            </a:r>
            <a:r>
              <a:rPr lang="en-US" sz="1800" dirty="0">
                <a:solidFill>
                  <a:srgbClr val="7F7F7F"/>
                </a:solidFill>
                <a:latin typeface="Times New Roman"/>
                <a:ea typeface="ＭＳ Ｐゴシック" charset="-128"/>
                <a:cs typeface="Times New Roman"/>
              </a:rPr>
              <a:t>… </a:t>
            </a:r>
          </a:p>
          <a:p>
            <a:pPr>
              <a:defRPr/>
            </a:pPr>
            <a:r>
              <a:rPr lang="en-US" sz="1800" i="1" dirty="0">
                <a:solidFill>
                  <a:srgbClr val="7F7F7F"/>
                </a:solidFill>
                <a:latin typeface="Times New Roman"/>
                <a:ea typeface="ＭＳ Ｐゴシック" charset="-128"/>
                <a:cs typeface="Times New Roman"/>
              </a:rPr>
              <a:t> (omit 126 words</a:t>
            </a:r>
            <a:r>
              <a:rPr lang="en-US" sz="1800" i="1" dirty="0" smtClean="0">
                <a:solidFill>
                  <a:srgbClr val="7F7F7F"/>
                </a:solidFill>
                <a:latin typeface="Times New Roman"/>
                <a:ea typeface="ＭＳ Ｐゴシック" charset="-128"/>
                <a:cs typeface="Times New Roman"/>
              </a:rPr>
              <a:t>)</a:t>
            </a:r>
            <a:endParaRPr lang="en-US" sz="1800" i="1" dirty="0">
              <a:solidFill>
                <a:srgbClr val="7F7F7F"/>
              </a:solidFill>
              <a:latin typeface="Times New Roman"/>
              <a:ea typeface="ＭＳ Ｐゴシック" charset="-128"/>
              <a:cs typeface="Times New Roman"/>
            </a:endParaRPr>
          </a:p>
        </p:txBody>
      </p:sp>
      <p:sp>
        <p:nvSpPr>
          <p:cNvPr id="8" name="TextBox 7"/>
          <p:cNvSpPr txBox="1"/>
          <p:nvPr/>
        </p:nvSpPr>
        <p:spPr>
          <a:xfrm>
            <a:off x="478402" y="3905628"/>
            <a:ext cx="6812896" cy="1477328"/>
          </a:xfrm>
          <a:prstGeom prst="rect">
            <a:avLst/>
          </a:prstGeom>
          <a:ln>
            <a:solidFill>
              <a:srgbClr val="4F81BD"/>
            </a:solidFill>
          </a:ln>
        </p:spPr>
        <p:style>
          <a:lnRef idx="2">
            <a:schemeClr val="accent1"/>
          </a:lnRef>
          <a:fillRef idx="1">
            <a:schemeClr val="lt1"/>
          </a:fillRef>
          <a:effectRef idx="0">
            <a:schemeClr val="accent1"/>
          </a:effectRef>
          <a:fontRef idx="minor">
            <a:schemeClr val="dk1"/>
          </a:fontRef>
        </p:style>
        <p:txBody>
          <a:bodyPr wrap="square">
            <a:prstTxWarp prst="textNoShape">
              <a:avLst/>
            </a:prstTxWarp>
            <a:spAutoFit/>
          </a:bodyPr>
          <a:lstStyle/>
          <a:p>
            <a:pPr indent="268288">
              <a:buFont typeface="Arial"/>
              <a:buChar char="•"/>
              <a:defRPr/>
            </a:pPr>
            <a:r>
              <a:rPr lang="en-US" b="1" dirty="0" smtClean="0">
                <a:solidFill>
                  <a:srgbClr val="000000"/>
                </a:solidFill>
                <a:latin typeface="+mj-lt"/>
                <a:ea typeface="ＭＳ Ｐゴシック" charset="-128"/>
                <a:cs typeface="Times New Roman"/>
              </a:rPr>
              <a:t>Expert-rated helpfulness = 2</a:t>
            </a:r>
          </a:p>
          <a:p>
            <a:pPr>
              <a:defRPr/>
            </a:pPr>
            <a:r>
              <a:rPr lang="en-US" sz="1800" dirty="0" smtClean="0">
                <a:solidFill>
                  <a:schemeClr val="accent1"/>
                </a:solidFill>
                <a:latin typeface="Times New Roman"/>
                <a:ea typeface="ＭＳ Ｐゴシック" charset="-128"/>
                <a:cs typeface="Times New Roman"/>
              </a:rPr>
              <a:t>The </a:t>
            </a:r>
            <a:r>
              <a:rPr lang="en-US" sz="1800" dirty="0">
                <a:solidFill>
                  <a:schemeClr val="accent1"/>
                </a:solidFill>
                <a:latin typeface="Times New Roman"/>
                <a:ea typeface="ＭＳ Ｐゴシック" charset="-128"/>
                <a:cs typeface="Times New Roman"/>
              </a:rPr>
              <a:t>author also has great logic in this paper. </a:t>
            </a:r>
            <a:r>
              <a:rPr lang="en-US" sz="1800" dirty="0">
                <a:solidFill>
                  <a:schemeClr val="tx1"/>
                </a:solidFill>
                <a:latin typeface="Times New Roman"/>
                <a:ea typeface="ＭＳ Ｐゴシック" charset="-128"/>
                <a:cs typeface="Times New Roman"/>
              </a:rPr>
              <a:t>How can we consider the United States a great democracy when everyone is not treated equal</a:t>
            </a:r>
            <a:r>
              <a:rPr lang="en-US" sz="1800" dirty="0">
                <a:solidFill>
                  <a:srgbClr val="7F7F7F"/>
                </a:solidFill>
                <a:latin typeface="Times New Roman"/>
                <a:ea typeface="ＭＳ Ｐゴシック" charset="-128"/>
                <a:cs typeface="Times New Roman"/>
              </a:rPr>
              <a:t>. </a:t>
            </a:r>
            <a:r>
              <a:rPr lang="en-US" sz="1800" dirty="0">
                <a:solidFill>
                  <a:schemeClr val="accent1"/>
                </a:solidFill>
                <a:latin typeface="Times New Roman"/>
                <a:ea typeface="ＭＳ Ｐゴシック" charset="-128"/>
                <a:cs typeface="Times New Roman"/>
              </a:rPr>
              <a:t>All of the main points were indeed supported in this piece</a:t>
            </a:r>
            <a:r>
              <a:rPr lang="en-US" sz="1800" dirty="0" smtClean="0">
                <a:solidFill>
                  <a:schemeClr val="accent1"/>
                </a:solidFill>
                <a:latin typeface="Times New Roman"/>
                <a:ea typeface="ＭＳ Ｐゴシック" charset="-128"/>
                <a:cs typeface="Times New Roman"/>
              </a:rPr>
              <a:t>.</a:t>
            </a:r>
          </a:p>
          <a:p>
            <a:pPr>
              <a:defRPr/>
            </a:pPr>
            <a:endParaRPr lang="en-US" sz="1800" dirty="0">
              <a:solidFill>
                <a:srgbClr val="000000"/>
              </a:solidFill>
              <a:latin typeface="Times New Roman"/>
              <a:ea typeface="ＭＳ Ｐゴシック" charset="-128"/>
              <a:cs typeface="Times New Roman"/>
            </a:endParaRPr>
          </a:p>
        </p:txBody>
      </p:sp>
      <p:sp>
        <p:nvSpPr>
          <p:cNvPr id="16" name="Oval Callout 15"/>
          <p:cNvSpPr/>
          <p:nvPr/>
        </p:nvSpPr>
        <p:spPr>
          <a:xfrm>
            <a:off x="6834097" y="3020143"/>
            <a:ext cx="1852703" cy="612648"/>
          </a:xfrm>
          <a:prstGeom prst="wedgeEllipseCallout">
            <a:avLst>
              <a:gd name="adj1" fmla="val -27743"/>
              <a:gd name="adj2" fmla="val -100573"/>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t>Problem localization</a:t>
            </a:r>
            <a:endParaRPr lang="en-US" dirty="0"/>
          </a:p>
        </p:txBody>
      </p:sp>
      <p:sp>
        <p:nvSpPr>
          <p:cNvPr id="17" name="Oval Callout 16"/>
          <p:cNvSpPr/>
          <p:nvPr/>
        </p:nvSpPr>
        <p:spPr>
          <a:xfrm>
            <a:off x="4378764" y="3020143"/>
            <a:ext cx="1598704" cy="460248"/>
          </a:xfrm>
          <a:prstGeom prst="wedgeEllipseCallout">
            <a:avLst>
              <a:gd name="adj1" fmla="val -59732"/>
              <a:gd name="adj2" fmla="val -48058"/>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Solution</a:t>
            </a:r>
            <a:endParaRPr lang="en-US" dirty="0"/>
          </a:p>
        </p:txBody>
      </p:sp>
      <p:sp>
        <p:nvSpPr>
          <p:cNvPr id="18" name="Oval Callout 17"/>
          <p:cNvSpPr/>
          <p:nvPr/>
        </p:nvSpPr>
        <p:spPr>
          <a:xfrm>
            <a:off x="6517345" y="1193802"/>
            <a:ext cx="1852703" cy="612648"/>
          </a:xfrm>
          <a:prstGeom prst="wedgeEllipseCallout">
            <a:avLst>
              <a:gd name="adj1" fmla="val -60646"/>
              <a:gd name="adj2" fmla="val 40389"/>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Criticism</a:t>
            </a:r>
            <a:endParaRPr lang="en-US" dirty="0"/>
          </a:p>
        </p:txBody>
      </p:sp>
      <p:sp>
        <p:nvSpPr>
          <p:cNvPr id="19" name="Oval Callout 18"/>
          <p:cNvSpPr/>
          <p:nvPr/>
        </p:nvSpPr>
        <p:spPr>
          <a:xfrm>
            <a:off x="6553200" y="4770308"/>
            <a:ext cx="1852703" cy="612648"/>
          </a:xfrm>
          <a:prstGeom prst="wedgeEllipseCallout">
            <a:avLst>
              <a:gd name="adj1" fmla="val -87152"/>
              <a:gd name="adj2" fmla="val -2594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Praise</a:t>
            </a:r>
            <a:endParaRPr lang="en-US" dirty="0"/>
          </a:p>
        </p:txBody>
      </p:sp>
      <p:sp>
        <p:nvSpPr>
          <p:cNvPr id="20" name="TextBox 19"/>
          <p:cNvSpPr txBox="1"/>
          <p:nvPr/>
        </p:nvSpPr>
        <p:spPr>
          <a:xfrm>
            <a:off x="678288" y="5679614"/>
            <a:ext cx="7691760" cy="923330"/>
          </a:xfrm>
          <a:prstGeom prst="rect">
            <a:avLst/>
          </a:prstGeom>
          <a:noFill/>
        </p:spPr>
        <p:txBody>
          <a:bodyPr wrap="square" rtlCol="0">
            <a:spAutoFit/>
          </a:bodyPr>
          <a:lstStyle/>
          <a:p>
            <a:pPr marL="0" lvl="2"/>
            <a:r>
              <a:rPr lang="en-US" b="1" i="1" dirty="0" smtClean="0">
                <a:solidFill>
                  <a:srgbClr val="660066"/>
                </a:solidFill>
              </a:rPr>
              <a:t>Problem localization </a:t>
            </a:r>
            <a:r>
              <a:rPr lang="en-US" i="1" dirty="0" smtClean="0"/>
              <a:t>and </a:t>
            </a:r>
            <a:r>
              <a:rPr lang="en-US" b="1" i="1" dirty="0" smtClean="0">
                <a:solidFill>
                  <a:srgbClr val="008000"/>
                </a:solidFill>
              </a:rPr>
              <a:t>solutions</a:t>
            </a:r>
            <a:r>
              <a:rPr lang="en-US" i="1" dirty="0" smtClean="0"/>
              <a:t> are significantly correlated with the likelihood of feedback implementation  </a:t>
            </a:r>
            <a:r>
              <a:rPr lang="en-US" dirty="0" smtClean="0">
                <a:solidFill>
                  <a:srgbClr val="4F6228"/>
                </a:solidFill>
                <a:ea typeface="ＭＳ Ｐゴシック" pitchFamily="-65" charset="-128"/>
              </a:rPr>
              <a:t>&lt;Nelson and </a:t>
            </a:r>
            <a:r>
              <a:rPr lang="en-US" dirty="0" err="1" smtClean="0">
                <a:solidFill>
                  <a:srgbClr val="4F6228"/>
                </a:solidFill>
                <a:ea typeface="ＭＳ Ｐゴシック" pitchFamily="-65" charset="-128"/>
              </a:rPr>
              <a:t>Schunn</a:t>
            </a:r>
            <a:r>
              <a:rPr lang="en-US" dirty="0" smtClean="0">
                <a:solidFill>
                  <a:srgbClr val="4F6228"/>
                </a:solidFill>
                <a:ea typeface="ＭＳ Ｐゴシック" pitchFamily="-65" charset="-128"/>
              </a:rPr>
              <a:t> 2009&gt;</a:t>
            </a:r>
            <a:endParaRPr lang="en-US" i="1" dirty="0" smtClean="0"/>
          </a:p>
          <a:p>
            <a:endParaRPr lang="en-US" dirty="0"/>
          </a:p>
        </p:txBody>
      </p:sp>
    </p:spTree>
    <p:extLst>
      <p:ext uri="{BB962C8B-B14F-4D97-AF65-F5344CB8AC3E}">
        <p14:creationId xmlns:p14="http://schemas.microsoft.com/office/powerpoint/2010/main" xmlns="" val="12980338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Challenges for NLP</a:t>
            </a:r>
            <a:endParaRPr lang="en-US" sz="3600" dirty="0"/>
          </a:p>
        </p:txBody>
      </p:sp>
      <p:sp>
        <p:nvSpPr>
          <p:cNvPr id="3" name="Content Placeholder 2"/>
          <p:cNvSpPr>
            <a:spLocks noGrp="1"/>
          </p:cNvSpPr>
          <p:nvPr>
            <p:ph idx="1"/>
          </p:nvPr>
        </p:nvSpPr>
        <p:spPr>
          <a:xfrm>
            <a:off x="457200" y="1519236"/>
            <a:ext cx="8229600" cy="4525963"/>
          </a:xfrm>
        </p:spPr>
        <p:txBody>
          <a:bodyPr>
            <a:normAutofit/>
          </a:bodyPr>
          <a:lstStyle/>
          <a:p>
            <a:r>
              <a:rPr lang="en-US" sz="2600" dirty="0" smtClean="0">
                <a:solidFill>
                  <a:schemeClr val="bg1">
                    <a:lumMod val="50000"/>
                  </a:schemeClr>
                </a:solidFill>
              </a:rPr>
              <a:t>The definition of review helpfulness varies</a:t>
            </a:r>
          </a:p>
          <a:p>
            <a:pPr lvl="1"/>
            <a:r>
              <a:rPr lang="en-US" sz="2200" dirty="0" smtClean="0">
                <a:solidFill>
                  <a:schemeClr val="bg1">
                    <a:lumMod val="50000"/>
                  </a:schemeClr>
                </a:solidFill>
              </a:rPr>
              <a:t>E.g. Educational aspects of peer reviews</a:t>
            </a:r>
          </a:p>
          <a:p>
            <a:pPr lvl="1">
              <a:buNone/>
            </a:pPr>
            <a:endParaRPr lang="en-US" dirty="0" smtClean="0"/>
          </a:p>
          <a:p>
            <a:r>
              <a:rPr lang="en-US" sz="2600" dirty="0" smtClean="0"/>
              <a:t>Review content may have multiple sources</a:t>
            </a:r>
          </a:p>
          <a:p>
            <a:pPr lvl="1"/>
            <a:r>
              <a:rPr lang="en-US" sz="2400" dirty="0" smtClean="0"/>
              <a:t>E.g. A description of movie plot</a:t>
            </a:r>
          </a:p>
          <a:p>
            <a:pPr lvl="1"/>
            <a:endParaRPr lang="en-US" sz="2400" dirty="0" smtClean="0"/>
          </a:p>
          <a:p>
            <a:pPr marL="742950" lvl="2" indent="-342900">
              <a:buNone/>
            </a:pPr>
            <a:r>
              <a:rPr lang="en-US" sz="2411" dirty="0" smtClean="0"/>
              <a:t>	</a:t>
            </a:r>
          </a:p>
        </p:txBody>
      </p:sp>
      <p:sp>
        <p:nvSpPr>
          <p:cNvPr id="4" name="Slide Number Placeholder 3"/>
          <p:cNvSpPr>
            <a:spLocks noGrp="1"/>
          </p:cNvSpPr>
          <p:nvPr>
            <p:ph type="sldNum" sz="quarter" idx="12"/>
          </p:nvPr>
        </p:nvSpPr>
        <p:spPr/>
        <p:txBody>
          <a:bodyPr/>
          <a:lstStyle/>
          <a:p>
            <a:fld id="{1334D774-3417-FC46-9BEF-A6F026B0364A}" type="slidenum">
              <a:rPr lang="en-US" smtClean="0"/>
              <a:pPr/>
              <a:t>16</a:t>
            </a:fld>
            <a:endParaRPr lang="en-US"/>
          </a:p>
        </p:txBody>
      </p:sp>
    </p:spTree>
    <p:extLst>
      <p:ext uri="{BB962C8B-B14F-4D97-AF65-F5344CB8AC3E}">
        <p14:creationId xmlns:p14="http://schemas.microsoft.com/office/powerpoint/2010/main" xmlns="" val="42715052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1"/>
          <p:cNvSpPr>
            <a:spLocks noGrp="1" noChangeArrowheads="1"/>
          </p:cNvSpPr>
          <p:nvPr>
            <p:ph type="title"/>
          </p:nvPr>
        </p:nvSpPr>
        <p:spPr>
          <a:xfrm>
            <a:off x="457200" y="0"/>
            <a:ext cx="8229600" cy="1381125"/>
          </a:xfrm>
        </p:spPr>
        <p:txBody>
          <a:bodyPr rIns="132080"/>
          <a:lstStyle/>
          <a:p>
            <a:r>
              <a:rPr lang="en-US" sz="3200" dirty="0" smtClean="0"/>
              <a:t>Review content from multiple sources</a:t>
            </a:r>
            <a:endParaRPr lang="en-US" sz="3200" dirty="0">
              <a:ea typeface="Heiti SC Light" pitchFamily="-65" charset="-122"/>
              <a:cs typeface="Heiti SC Light" pitchFamily="-65" charset="-122"/>
            </a:endParaRPr>
          </a:p>
        </p:txBody>
      </p:sp>
      <p:sp>
        <p:nvSpPr>
          <p:cNvPr id="82947" name="Rectangle 2"/>
          <p:cNvSpPr>
            <a:spLocks noGrp="1" noChangeArrowheads="1"/>
          </p:cNvSpPr>
          <p:nvPr>
            <p:ph type="body" idx="1"/>
          </p:nvPr>
        </p:nvSpPr>
        <p:spPr>
          <a:xfrm>
            <a:off x="434975" y="1268413"/>
            <a:ext cx="8251825" cy="5427662"/>
          </a:xfrm>
        </p:spPr>
        <p:txBody>
          <a:bodyPr rIns="132080"/>
          <a:lstStyle/>
          <a:p>
            <a:pPr marL="496888" lvl="1" indent="0" algn="ctr" eaLnBrk="1" hangingPunct="1">
              <a:lnSpc>
                <a:spcPct val="90000"/>
              </a:lnSpc>
              <a:buFont typeface="Arial" pitchFamily="-65" charset="0"/>
              <a:buNone/>
            </a:pPr>
            <a:r>
              <a:rPr lang="en-US" sz="2200" dirty="0">
                <a:solidFill>
                  <a:srgbClr val="008000"/>
                </a:solidFill>
                <a:ea typeface="Heiti SC Light" pitchFamily="-65" charset="-122"/>
                <a:cs typeface="Heiti SC Light" pitchFamily="-65" charset="-122"/>
              </a:rPr>
              <a:t>The </a:t>
            </a:r>
            <a:r>
              <a:rPr lang="en-US" sz="2200" b="1" dirty="0">
                <a:solidFill>
                  <a:srgbClr val="008000"/>
                </a:solidFill>
                <a:ea typeface="Heiti SC Light" pitchFamily="-65" charset="-122"/>
                <a:cs typeface="Heiti SC Light" pitchFamily="-65" charset="-122"/>
              </a:rPr>
              <a:t>external content </a:t>
            </a:r>
            <a:r>
              <a:rPr lang="en-US" sz="2200" dirty="0">
                <a:solidFill>
                  <a:srgbClr val="008000"/>
                </a:solidFill>
                <a:ea typeface="Heiti SC Light" pitchFamily="-65" charset="-122"/>
                <a:cs typeface="Heiti SC Light" pitchFamily="-65" charset="-122"/>
              </a:rPr>
              <a:t>is highlighted in </a:t>
            </a:r>
            <a:r>
              <a:rPr lang="en-US" sz="2200" dirty="0" smtClean="0">
                <a:solidFill>
                  <a:srgbClr val="008000"/>
                </a:solidFill>
                <a:ea typeface="Heiti SC Light" pitchFamily="-65" charset="-122"/>
                <a:cs typeface="Heiti SC Light" pitchFamily="-65" charset="-122"/>
              </a:rPr>
              <a:t>green</a:t>
            </a:r>
          </a:p>
          <a:p>
            <a:pPr eaLnBrk="1" hangingPunct="1">
              <a:lnSpc>
                <a:spcPct val="80000"/>
              </a:lnSpc>
            </a:pPr>
            <a:r>
              <a:rPr lang="en-US" sz="2600" dirty="0">
                <a:ea typeface="Heiti SC Light" pitchFamily="-65" charset="-122"/>
                <a:cs typeface="Heiti SC Light" pitchFamily="-65" charset="-122"/>
              </a:rPr>
              <a:t>Product reviews</a:t>
            </a:r>
          </a:p>
          <a:p>
            <a:pPr marL="496888" lvl="1" indent="0" eaLnBrk="1" hangingPunct="1">
              <a:lnSpc>
                <a:spcPct val="80000"/>
              </a:lnSpc>
            </a:pPr>
            <a:endParaRPr lang="en-US" sz="2200" dirty="0">
              <a:ea typeface="Heiti SC Light" pitchFamily="-65" charset="-122"/>
              <a:cs typeface="Heiti SC Light" pitchFamily="-65" charset="-122"/>
            </a:endParaRPr>
          </a:p>
          <a:p>
            <a:pPr marL="496888" lvl="1" indent="0" eaLnBrk="1" hangingPunct="1">
              <a:lnSpc>
                <a:spcPct val="80000"/>
              </a:lnSpc>
            </a:pPr>
            <a:endParaRPr lang="en-US" sz="2200" dirty="0">
              <a:ea typeface="Heiti SC Light" pitchFamily="-65" charset="-122"/>
              <a:cs typeface="Heiti SC Light" pitchFamily="-65" charset="-122"/>
            </a:endParaRPr>
          </a:p>
          <a:p>
            <a:pPr marL="496888" lvl="1" indent="0" eaLnBrk="1" hangingPunct="1">
              <a:lnSpc>
                <a:spcPct val="80000"/>
              </a:lnSpc>
            </a:pPr>
            <a:endParaRPr lang="en-US" sz="2200" dirty="0">
              <a:ea typeface="Heiti SC Light" pitchFamily="-65" charset="-122"/>
              <a:cs typeface="Heiti SC Light" pitchFamily="-65" charset="-122"/>
            </a:endParaRPr>
          </a:p>
          <a:p>
            <a:pPr marL="496888" lvl="1" indent="0" eaLnBrk="1" hangingPunct="1">
              <a:lnSpc>
                <a:spcPct val="80000"/>
              </a:lnSpc>
              <a:buFont typeface="Arial" pitchFamily="-65" charset="0"/>
              <a:buChar char="•"/>
            </a:pPr>
            <a:endParaRPr lang="en-US" sz="2500" dirty="0">
              <a:ea typeface="Heiti SC Light" pitchFamily="-65" charset="-122"/>
              <a:cs typeface="Heiti SC Light" pitchFamily="-65" charset="-122"/>
            </a:endParaRPr>
          </a:p>
          <a:p>
            <a:pPr marL="496888" lvl="1" indent="0" eaLnBrk="1" hangingPunct="1">
              <a:lnSpc>
                <a:spcPct val="80000"/>
              </a:lnSpc>
              <a:buFont typeface="Arial" pitchFamily="-65" charset="0"/>
              <a:buChar char="•"/>
            </a:pPr>
            <a:endParaRPr lang="en-US" sz="2500" dirty="0">
              <a:ea typeface="Heiti SC Light" pitchFamily="-65" charset="-122"/>
              <a:cs typeface="Heiti SC Light" pitchFamily="-65" charset="-122"/>
            </a:endParaRPr>
          </a:p>
          <a:p>
            <a:pPr eaLnBrk="1" hangingPunct="1">
              <a:lnSpc>
                <a:spcPct val="80000"/>
              </a:lnSpc>
            </a:pPr>
            <a:endParaRPr lang="en-US" sz="2900" dirty="0">
              <a:ea typeface="Heiti SC Light" pitchFamily="-65" charset="-122"/>
              <a:cs typeface="Heiti SC Light" pitchFamily="-65" charset="-122"/>
            </a:endParaRPr>
          </a:p>
          <a:p>
            <a:pPr eaLnBrk="1" hangingPunct="1">
              <a:lnSpc>
                <a:spcPct val="80000"/>
              </a:lnSpc>
            </a:pPr>
            <a:endParaRPr lang="en-US" sz="2900" dirty="0">
              <a:ea typeface="Heiti SC Light" pitchFamily="-65" charset="-122"/>
              <a:cs typeface="Heiti SC Light" pitchFamily="-65" charset="-122"/>
            </a:endParaRPr>
          </a:p>
        </p:txBody>
      </p:sp>
      <p:sp>
        <p:nvSpPr>
          <p:cNvPr id="82949" name="Slide Number Placeholder 1"/>
          <p:cNvSpPr>
            <a:spLocks noGrp="1"/>
          </p:cNvSpPr>
          <p:nvPr>
            <p:ph type="sldNum" sz="quarter" idx="12"/>
          </p:nvPr>
        </p:nvSpPr>
        <p:spPr bwMode="auto">
          <a:noFill/>
          <a:ln>
            <a:miter lim="800000"/>
            <a:headEnd/>
            <a:tailEnd/>
          </a:ln>
        </p:spPr>
        <p:txBody>
          <a:bodyPr/>
          <a:lstStyle/>
          <a:p>
            <a:fld id="{5283B002-48C6-5941-99F6-D28CB7A5C761}" type="slidenum">
              <a:rPr lang="en-US">
                <a:latin typeface="Calibri" pitchFamily="-65" charset="0"/>
                <a:ea typeface="ＭＳ Ｐゴシック" pitchFamily="-65" charset="-128"/>
                <a:cs typeface="ＭＳ Ｐゴシック" pitchFamily="-65" charset="-128"/>
              </a:rPr>
              <a:pPr/>
              <a:t>17</a:t>
            </a:fld>
            <a:endParaRPr lang="en-US">
              <a:latin typeface="Calibri" pitchFamily="-65" charset="0"/>
              <a:ea typeface="ＭＳ Ｐゴシック" pitchFamily="-65" charset="-128"/>
              <a:cs typeface="ＭＳ Ｐゴシック" pitchFamily="-65" charset="-128"/>
            </a:endParaRPr>
          </a:p>
        </p:txBody>
      </p:sp>
      <p:sp>
        <p:nvSpPr>
          <p:cNvPr id="82950" name="Rectangle 4"/>
          <p:cNvSpPr>
            <a:spLocks/>
          </p:cNvSpPr>
          <p:nvPr/>
        </p:nvSpPr>
        <p:spPr bwMode="auto">
          <a:xfrm>
            <a:off x="1066800" y="2256118"/>
            <a:ext cx="7239000" cy="1282700"/>
          </a:xfrm>
          <a:prstGeom prst="rect">
            <a:avLst/>
          </a:prstGeom>
          <a:solidFill>
            <a:srgbClr val="F2F2F2"/>
          </a:solidFill>
          <a:ln w="9525">
            <a:solidFill>
              <a:schemeClr val="tx1"/>
            </a:solidFill>
            <a:miter lim="800000"/>
            <a:headEnd/>
            <a:tailEnd/>
          </a:ln>
        </p:spPr>
        <p:txBody>
          <a:bodyPr lIns="0" tIns="0" rIns="40639" bIns="0">
            <a:prstTxWarp prst="textNoShape">
              <a:avLst/>
            </a:prstTxWarp>
          </a:bodyPr>
          <a:lstStyle/>
          <a:p>
            <a:pPr marL="39688" algn="just"/>
            <a:r>
              <a:rPr lang="en-US" sz="2000" dirty="0"/>
              <a:t>The </a:t>
            </a:r>
            <a:r>
              <a:rPr lang="en-US" sz="2000" dirty="0">
                <a:solidFill>
                  <a:srgbClr val="008000"/>
                </a:solidFill>
              </a:rPr>
              <a:t>Nikon D3100 </a:t>
            </a:r>
            <a:r>
              <a:rPr lang="en-US" sz="2000" dirty="0"/>
              <a:t>is a very good entry-level digital SLR. Clearly targeted toward the beginner, </a:t>
            </a:r>
            <a:r>
              <a:rPr lang="en-US" sz="2000" dirty="0">
                <a:solidFill>
                  <a:srgbClr val="008000"/>
                </a:solidFill>
              </a:rPr>
              <a:t>its combination of Guide Modes, assist images, and help screens</a:t>
            </a:r>
            <a:r>
              <a:rPr lang="en-US" sz="2000" dirty="0"/>
              <a:t> easily makes it the most accessible of any D-SLR out there.</a:t>
            </a:r>
            <a:endParaRPr lang="en-US" sz="2000" dirty="0">
              <a:latin typeface="Times New Roman" pitchFamily="-65" charset="0"/>
              <a:ea typeface="Times New Roman" pitchFamily="-65" charset="0"/>
              <a:cs typeface="Times New Roman" pitchFamily="-65" charset="0"/>
              <a:sym typeface="Times New Roman" pitchFamily="-65" charset="0"/>
            </a:endParaRPr>
          </a:p>
        </p:txBody>
      </p:sp>
    </p:spTree>
    <p:extLst>
      <p:ext uri="{BB962C8B-B14F-4D97-AF65-F5344CB8AC3E}">
        <p14:creationId xmlns:p14="http://schemas.microsoft.com/office/powerpoint/2010/main" xmlns="" val="2996500336"/>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1"/>
          <p:cNvSpPr>
            <a:spLocks noGrp="1" noChangeArrowheads="1"/>
          </p:cNvSpPr>
          <p:nvPr>
            <p:ph type="title"/>
          </p:nvPr>
        </p:nvSpPr>
        <p:spPr>
          <a:xfrm>
            <a:off x="457200" y="0"/>
            <a:ext cx="8229600" cy="1381125"/>
          </a:xfrm>
        </p:spPr>
        <p:txBody>
          <a:bodyPr rIns="132080"/>
          <a:lstStyle/>
          <a:p>
            <a:r>
              <a:rPr lang="en-US" sz="3200" dirty="0" smtClean="0"/>
              <a:t>Review content from multiple sources</a:t>
            </a:r>
            <a:endParaRPr lang="en-US" sz="3200" dirty="0">
              <a:ea typeface="Heiti SC Light" pitchFamily="-65" charset="-122"/>
              <a:cs typeface="Heiti SC Light" pitchFamily="-65" charset="-122"/>
            </a:endParaRPr>
          </a:p>
        </p:txBody>
      </p:sp>
      <p:sp>
        <p:nvSpPr>
          <p:cNvPr id="82947" name="Rectangle 2"/>
          <p:cNvSpPr>
            <a:spLocks noGrp="1" noChangeArrowheads="1"/>
          </p:cNvSpPr>
          <p:nvPr>
            <p:ph type="body" idx="1"/>
          </p:nvPr>
        </p:nvSpPr>
        <p:spPr>
          <a:xfrm>
            <a:off x="434975" y="1268413"/>
            <a:ext cx="8251825" cy="5427662"/>
          </a:xfrm>
        </p:spPr>
        <p:txBody>
          <a:bodyPr rIns="132080"/>
          <a:lstStyle/>
          <a:p>
            <a:pPr marL="496888" lvl="1" indent="0" algn="ctr" eaLnBrk="1" hangingPunct="1">
              <a:lnSpc>
                <a:spcPct val="90000"/>
              </a:lnSpc>
              <a:buFont typeface="Arial" pitchFamily="-65" charset="0"/>
              <a:buNone/>
            </a:pPr>
            <a:r>
              <a:rPr lang="en-US" sz="2200" dirty="0" smtClean="0">
                <a:solidFill>
                  <a:srgbClr val="008000"/>
                </a:solidFill>
                <a:ea typeface="Heiti SC Light" pitchFamily="-65" charset="-122"/>
                <a:cs typeface="Heiti SC Light" pitchFamily="-65" charset="-122"/>
              </a:rPr>
              <a:t>The </a:t>
            </a:r>
            <a:r>
              <a:rPr lang="en-US" sz="2200" b="1" dirty="0" smtClean="0">
                <a:solidFill>
                  <a:srgbClr val="008000"/>
                </a:solidFill>
                <a:ea typeface="Heiti SC Light" pitchFamily="-65" charset="-122"/>
                <a:cs typeface="Heiti SC Light" pitchFamily="-65" charset="-122"/>
              </a:rPr>
              <a:t>external content </a:t>
            </a:r>
            <a:r>
              <a:rPr lang="en-US" sz="2200" dirty="0" smtClean="0">
                <a:solidFill>
                  <a:srgbClr val="008000"/>
                </a:solidFill>
                <a:ea typeface="Heiti SC Light" pitchFamily="-65" charset="-122"/>
                <a:cs typeface="Heiti SC Light" pitchFamily="-65" charset="-122"/>
              </a:rPr>
              <a:t>is highlighted </a:t>
            </a:r>
            <a:r>
              <a:rPr lang="en-US" sz="2000" dirty="0" smtClean="0">
                <a:solidFill>
                  <a:srgbClr val="008000"/>
                </a:solidFill>
                <a:ea typeface="Heiti SC Light" pitchFamily="-65" charset="-122"/>
                <a:cs typeface="Heiti SC Light" pitchFamily="-65" charset="-122"/>
              </a:rPr>
              <a:t>in green</a:t>
            </a:r>
            <a:endParaRPr lang="en-US" sz="2500" dirty="0" smtClean="0">
              <a:solidFill>
                <a:srgbClr val="008000"/>
              </a:solidFill>
              <a:ea typeface="Heiti SC Light" pitchFamily="-65" charset="-122"/>
              <a:cs typeface="Heiti SC Light" pitchFamily="-65" charset="-122"/>
            </a:endParaRPr>
          </a:p>
          <a:p>
            <a:pPr>
              <a:lnSpc>
                <a:spcPct val="80000"/>
              </a:lnSpc>
            </a:pPr>
            <a:r>
              <a:rPr lang="en-US" sz="2600" dirty="0" smtClean="0">
                <a:ea typeface="Heiti SC Light" pitchFamily="-65" charset="-122"/>
                <a:cs typeface="Heiti SC Light" pitchFamily="-65" charset="-122"/>
              </a:rPr>
              <a:t>Movie reviews</a:t>
            </a:r>
          </a:p>
          <a:p>
            <a:pPr>
              <a:lnSpc>
                <a:spcPct val="80000"/>
              </a:lnSpc>
            </a:pPr>
            <a:endParaRPr lang="en-US" sz="2600" dirty="0" smtClean="0">
              <a:ea typeface="Heiti SC Light" pitchFamily="-65" charset="-122"/>
              <a:cs typeface="Heiti SC Light" pitchFamily="-65" charset="-122"/>
            </a:endParaRPr>
          </a:p>
          <a:p>
            <a:pPr>
              <a:lnSpc>
                <a:spcPct val="80000"/>
              </a:lnSpc>
            </a:pPr>
            <a:endParaRPr lang="en-US" sz="2600" dirty="0" smtClean="0">
              <a:ea typeface="Heiti SC Light" pitchFamily="-65" charset="-122"/>
              <a:cs typeface="Heiti SC Light" pitchFamily="-65" charset="-122"/>
            </a:endParaRPr>
          </a:p>
          <a:p>
            <a:pPr>
              <a:lnSpc>
                <a:spcPct val="80000"/>
              </a:lnSpc>
            </a:pPr>
            <a:endParaRPr lang="en-US" sz="2600" dirty="0" smtClean="0">
              <a:ea typeface="Heiti SC Light" pitchFamily="-65" charset="-122"/>
              <a:cs typeface="Heiti SC Light" pitchFamily="-65" charset="-122"/>
            </a:endParaRPr>
          </a:p>
          <a:p>
            <a:pPr>
              <a:lnSpc>
                <a:spcPct val="80000"/>
              </a:lnSpc>
            </a:pPr>
            <a:endParaRPr lang="en-US" sz="2600" dirty="0" smtClean="0">
              <a:ea typeface="Heiti SC Light" pitchFamily="-65" charset="-122"/>
              <a:cs typeface="Heiti SC Light" pitchFamily="-65" charset="-122"/>
            </a:endParaRPr>
          </a:p>
          <a:p>
            <a:pPr>
              <a:lnSpc>
                <a:spcPct val="80000"/>
              </a:lnSpc>
            </a:pPr>
            <a:endParaRPr lang="en-US" sz="2600" dirty="0" smtClean="0">
              <a:ea typeface="Heiti SC Light" pitchFamily="-65" charset="-122"/>
              <a:cs typeface="Heiti SC Light" pitchFamily="-65" charset="-122"/>
            </a:endParaRPr>
          </a:p>
          <a:p>
            <a:pPr>
              <a:lnSpc>
                <a:spcPct val="80000"/>
              </a:lnSpc>
            </a:pPr>
            <a:r>
              <a:rPr lang="en-US" sz="2600" dirty="0" smtClean="0">
                <a:ea typeface="Heiti SC Light" pitchFamily="-65" charset="-122"/>
                <a:cs typeface="Heiti SC Light" pitchFamily="-65" charset="-122"/>
              </a:rPr>
              <a:t>Peer reviews</a:t>
            </a:r>
            <a:endParaRPr lang="en-US" sz="2600" dirty="0">
              <a:ea typeface="Heiti SC Light" pitchFamily="-65" charset="-122"/>
              <a:cs typeface="Heiti SC Light" pitchFamily="-65" charset="-122"/>
            </a:endParaRPr>
          </a:p>
          <a:p>
            <a:pPr marL="496888" lvl="1" indent="0" eaLnBrk="1" hangingPunct="1">
              <a:lnSpc>
                <a:spcPct val="80000"/>
              </a:lnSpc>
            </a:pPr>
            <a:endParaRPr lang="en-US" sz="2200" dirty="0">
              <a:ea typeface="Heiti SC Light" pitchFamily="-65" charset="-122"/>
              <a:cs typeface="Heiti SC Light" pitchFamily="-65" charset="-122"/>
            </a:endParaRPr>
          </a:p>
          <a:p>
            <a:pPr marL="496888" lvl="1" indent="0" eaLnBrk="1" hangingPunct="1">
              <a:lnSpc>
                <a:spcPct val="80000"/>
              </a:lnSpc>
            </a:pPr>
            <a:endParaRPr lang="en-US" sz="2200" dirty="0">
              <a:ea typeface="Heiti SC Light" pitchFamily="-65" charset="-122"/>
              <a:cs typeface="Heiti SC Light" pitchFamily="-65" charset="-122"/>
            </a:endParaRPr>
          </a:p>
          <a:p>
            <a:pPr marL="496888" lvl="1" indent="0" eaLnBrk="1" hangingPunct="1">
              <a:lnSpc>
                <a:spcPct val="80000"/>
              </a:lnSpc>
            </a:pPr>
            <a:endParaRPr lang="en-US" sz="2200" dirty="0">
              <a:ea typeface="Heiti SC Light" pitchFamily="-65" charset="-122"/>
              <a:cs typeface="Heiti SC Light" pitchFamily="-65" charset="-122"/>
            </a:endParaRPr>
          </a:p>
          <a:p>
            <a:pPr marL="496888" lvl="1" indent="0" eaLnBrk="1" hangingPunct="1">
              <a:lnSpc>
                <a:spcPct val="80000"/>
              </a:lnSpc>
            </a:pPr>
            <a:endParaRPr lang="en-US" sz="2200" dirty="0">
              <a:ea typeface="Heiti SC Light" pitchFamily="-65" charset="-122"/>
              <a:cs typeface="Heiti SC Light" pitchFamily="-65" charset="-122"/>
            </a:endParaRPr>
          </a:p>
          <a:p>
            <a:pPr marL="496888" lvl="1" indent="0" eaLnBrk="1" hangingPunct="1">
              <a:lnSpc>
                <a:spcPct val="80000"/>
              </a:lnSpc>
            </a:pPr>
            <a:endParaRPr lang="en-US" sz="2200" dirty="0">
              <a:ea typeface="Heiti SC Light" pitchFamily="-65" charset="-122"/>
              <a:cs typeface="Heiti SC Light" pitchFamily="-65" charset="-122"/>
            </a:endParaRPr>
          </a:p>
          <a:p>
            <a:pPr marL="496888" lvl="1" indent="0" eaLnBrk="1" hangingPunct="1">
              <a:lnSpc>
                <a:spcPct val="80000"/>
              </a:lnSpc>
              <a:buFont typeface="Arial" pitchFamily="-65" charset="0"/>
              <a:buNone/>
            </a:pPr>
            <a:endParaRPr lang="en-US" sz="2200" dirty="0">
              <a:ea typeface="Heiti SC Light" pitchFamily="-65" charset="-122"/>
              <a:cs typeface="Heiti SC Light" pitchFamily="-65" charset="-122"/>
            </a:endParaRPr>
          </a:p>
          <a:p>
            <a:pPr marL="496888" lvl="1" indent="0" eaLnBrk="1" hangingPunct="1">
              <a:lnSpc>
                <a:spcPct val="80000"/>
              </a:lnSpc>
            </a:pPr>
            <a:endParaRPr lang="en-US" sz="2200" dirty="0" smtClean="0">
              <a:ea typeface="Heiti SC Light" pitchFamily="-65" charset="-122"/>
              <a:cs typeface="Heiti SC Light" pitchFamily="-65" charset="-122"/>
            </a:endParaRPr>
          </a:p>
          <a:p>
            <a:pPr marL="496888" lvl="1" indent="0" eaLnBrk="1" hangingPunct="1">
              <a:lnSpc>
                <a:spcPct val="80000"/>
              </a:lnSpc>
            </a:pPr>
            <a:endParaRPr lang="en-US" sz="2200" dirty="0" smtClean="0">
              <a:ea typeface="Heiti SC Light" pitchFamily="-65" charset="-122"/>
              <a:cs typeface="Heiti SC Light" pitchFamily="-65" charset="-122"/>
            </a:endParaRPr>
          </a:p>
          <a:p>
            <a:pPr marL="496888" lvl="1" indent="0" eaLnBrk="1" hangingPunct="1">
              <a:lnSpc>
                <a:spcPct val="80000"/>
              </a:lnSpc>
            </a:pPr>
            <a:endParaRPr lang="en-US" sz="2200" dirty="0">
              <a:ea typeface="Heiti SC Light" pitchFamily="-65" charset="-122"/>
              <a:cs typeface="Heiti SC Light" pitchFamily="-65" charset="-122"/>
            </a:endParaRPr>
          </a:p>
          <a:p>
            <a:pPr marL="496888" lvl="1" indent="0" eaLnBrk="1" hangingPunct="1">
              <a:lnSpc>
                <a:spcPct val="80000"/>
              </a:lnSpc>
            </a:pPr>
            <a:endParaRPr lang="en-US" sz="2200" dirty="0">
              <a:ea typeface="Heiti SC Light" pitchFamily="-65" charset="-122"/>
              <a:cs typeface="Heiti SC Light" pitchFamily="-65" charset="-122"/>
            </a:endParaRPr>
          </a:p>
          <a:p>
            <a:pPr marL="496888" lvl="1" indent="0" eaLnBrk="1" hangingPunct="1">
              <a:lnSpc>
                <a:spcPct val="80000"/>
              </a:lnSpc>
              <a:buFont typeface="Arial" pitchFamily="-65" charset="0"/>
              <a:buChar char="•"/>
            </a:pPr>
            <a:endParaRPr lang="en-US" sz="2500" dirty="0">
              <a:ea typeface="Heiti SC Light" pitchFamily="-65" charset="-122"/>
              <a:cs typeface="Heiti SC Light" pitchFamily="-65" charset="-122"/>
            </a:endParaRPr>
          </a:p>
          <a:p>
            <a:pPr marL="496888" lvl="1" indent="0" eaLnBrk="1" hangingPunct="1">
              <a:lnSpc>
                <a:spcPct val="80000"/>
              </a:lnSpc>
              <a:buFont typeface="Arial" pitchFamily="-65" charset="0"/>
              <a:buChar char="•"/>
            </a:pPr>
            <a:endParaRPr lang="en-US" sz="2500" dirty="0">
              <a:ea typeface="Heiti SC Light" pitchFamily="-65" charset="-122"/>
              <a:cs typeface="Heiti SC Light" pitchFamily="-65" charset="-122"/>
            </a:endParaRPr>
          </a:p>
          <a:p>
            <a:pPr eaLnBrk="1" hangingPunct="1">
              <a:lnSpc>
                <a:spcPct val="80000"/>
              </a:lnSpc>
            </a:pPr>
            <a:endParaRPr lang="en-US" sz="2900" dirty="0">
              <a:ea typeface="Heiti SC Light" pitchFamily="-65" charset="-122"/>
              <a:cs typeface="Heiti SC Light" pitchFamily="-65" charset="-122"/>
            </a:endParaRPr>
          </a:p>
          <a:p>
            <a:pPr eaLnBrk="1" hangingPunct="1">
              <a:lnSpc>
                <a:spcPct val="80000"/>
              </a:lnSpc>
            </a:pPr>
            <a:endParaRPr lang="en-US" sz="2900" dirty="0">
              <a:ea typeface="Heiti SC Light" pitchFamily="-65" charset="-122"/>
              <a:cs typeface="Heiti SC Light" pitchFamily="-65" charset="-122"/>
            </a:endParaRPr>
          </a:p>
        </p:txBody>
      </p:sp>
      <p:sp>
        <p:nvSpPr>
          <p:cNvPr id="82948" name="Rectangle 4"/>
          <p:cNvSpPr>
            <a:spLocks/>
          </p:cNvSpPr>
          <p:nvPr/>
        </p:nvSpPr>
        <p:spPr bwMode="auto">
          <a:xfrm>
            <a:off x="1066800" y="4476750"/>
            <a:ext cx="7239000" cy="1879600"/>
          </a:xfrm>
          <a:prstGeom prst="rect">
            <a:avLst/>
          </a:prstGeom>
          <a:solidFill>
            <a:srgbClr val="F2F2F2"/>
          </a:solidFill>
          <a:ln w="9525">
            <a:solidFill>
              <a:schemeClr val="tx1"/>
            </a:solidFill>
            <a:miter lim="800000"/>
            <a:headEnd/>
            <a:tailEnd/>
          </a:ln>
        </p:spPr>
        <p:txBody>
          <a:bodyPr lIns="0" tIns="0" rIns="40639" bIns="0">
            <a:prstTxWarp prst="textNoShape">
              <a:avLst/>
            </a:prstTxWarp>
          </a:bodyPr>
          <a:lstStyle/>
          <a:p>
            <a:pPr marL="39688" algn="just"/>
            <a:r>
              <a:rPr lang="en-US" sz="2000" smtClean="0">
                <a:latin typeface="Times New Roman" pitchFamily="-65" charset="0"/>
                <a:ea typeface="Times New Roman" pitchFamily="-65" charset="0"/>
                <a:cs typeface="Times New Roman" pitchFamily="-65" charset="0"/>
                <a:sym typeface="Times New Roman" pitchFamily="-65" charset="0"/>
              </a:rPr>
              <a:t>The paragraph about </a:t>
            </a:r>
            <a:r>
              <a:rPr lang="en-US" sz="2000" smtClean="0">
                <a:solidFill>
                  <a:srgbClr val="008000"/>
                </a:solidFill>
                <a:latin typeface="Times New Roman" pitchFamily="-65" charset="0"/>
                <a:ea typeface="Times New Roman" pitchFamily="-65" charset="0"/>
                <a:cs typeface="Times New Roman" pitchFamily="-65" charset="0"/>
                <a:sym typeface="Times New Roman" pitchFamily="-65" charset="0"/>
              </a:rPr>
              <a:t>Abraham Lincoln's actions towards the former slaves </a:t>
            </a:r>
            <a:r>
              <a:rPr lang="en-US" sz="2000" smtClean="0">
                <a:latin typeface="Times New Roman" pitchFamily="-65" charset="0"/>
                <a:ea typeface="Times New Roman" pitchFamily="-65" charset="0"/>
                <a:cs typeface="Times New Roman" pitchFamily="-65" charset="0"/>
                <a:sym typeface="Times New Roman" pitchFamily="-65" charset="0"/>
              </a:rPr>
              <a:t>is not clear.  Which </a:t>
            </a:r>
            <a:r>
              <a:rPr lang="en-US" sz="2000" smtClean="0">
                <a:solidFill>
                  <a:srgbClr val="008000"/>
                </a:solidFill>
                <a:latin typeface="Times New Roman" pitchFamily="-65" charset="0"/>
                <a:ea typeface="Times New Roman" pitchFamily="-65" charset="0"/>
                <a:cs typeface="Times New Roman" pitchFamily="-65" charset="0"/>
                <a:sym typeface="Times New Roman" pitchFamily="-65" charset="0"/>
              </a:rPr>
              <a:t>social and political reforms were not made quickly by Lincoln</a:t>
            </a:r>
            <a:r>
              <a:rPr lang="en-US" sz="2000" smtClean="0">
                <a:latin typeface="Times New Roman" pitchFamily="-65" charset="0"/>
                <a:ea typeface="Times New Roman" pitchFamily="-65" charset="0"/>
                <a:cs typeface="Times New Roman" pitchFamily="-65" charset="0"/>
                <a:sym typeface="Times New Roman" pitchFamily="-65" charset="0"/>
              </a:rPr>
              <a:t>?  It may well be true that </a:t>
            </a:r>
            <a:r>
              <a:rPr lang="en-US" sz="2000" smtClean="0">
                <a:solidFill>
                  <a:srgbClr val="008000"/>
                </a:solidFill>
                <a:latin typeface="Times New Roman" pitchFamily="-65" charset="0"/>
                <a:ea typeface="Times New Roman" pitchFamily="-65" charset="0"/>
                <a:cs typeface="Times New Roman" pitchFamily="-65" charset="0"/>
                <a:sym typeface="Times New Roman" pitchFamily="-65" charset="0"/>
              </a:rPr>
              <a:t>Lincoln did not accomplish everything he intended before his assassination</a:t>
            </a:r>
            <a:r>
              <a:rPr lang="en-US" sz="2000" smtClean="0">
                <a:latin typeface="Times New Roman" pitchFamily="-65" charset="0"/>
                <a:ea typeface="Times New Roman" pitchFamily="-65" charset="0"/>
                <a:cs typeface="Times New Roman" pitchFamily="-65" charset="0"/>
                <a:sym typeface="Times New Roman" pitchFamily="-65" charset="0"/>
              </a:rPr>
              <a:t>, but this sentence is too vague to know whether the writer is historically accurate</a:t>
            </a:r>
            <a:r>
              <a:rPr lang="en-US" sz="2000" dirty="0" err="1">
                <a:latin typeface="Times New Roman" pitchFamily="-65" charset="0"/>
                <a:ea typeface="Times New Roman" pitchFamily="-65" charset="0"/>
                <a:cs typeface="Times New Roman" pitchFamily="-65" charset="0"/>
                <a:sym typeface="Times New Roman" pitchFamily="-65" charset="0"/>
              </a:rPr>
              <a:t>.</a:t>
            </a:r>
            <a:endParaRPr lang="en-US" sz="2000" dirty="0">
              <a:latin typeface="Times New Roman" pitchFamily="-65" charset="0"/>
              <a:ea typeface="Times New Roman" pitchFamily="-65" charset="0"/>
              <a:cs typeface="Times New Roman" pitchFamily="-65" charset="0"/>
              <a:sym typeface="Times New Roman" pitchFamily="-65" charset="0"/>
            </a:endParaRPr>
          </a:p>
        </p:txBody>
      </p:sp>
      <p:sp>
        <p:nvSpPr>
          <p:cNvPr id="82949" name="Slide Number Placeholder 1"/>
          <p:cNvSpPr>
            <a:spLocks noGrp="1"/>
          </p:cNvSpPr>
          <p:nvPr>
            <p:ph type="sldNum" sz="quarter" idx="12"/>
          </p:nvPr>
        </p:nvSpPr>
        <p:spPr bwMode="auto">
          <a:noFill/>
          <a:ln>
            <a:miter lim="800000"/>
            <a:headEnd/>
            <a:tailEnd/>
          </a:ln>
        </p:spPr>
        <p:txBody>
          <a:bodyPr/>
          <a:lstStyle/>
          <a:p>
            <a:fld id="{5283B002-48C6-5941-99F6-D28CB7A5C761}" type="slidenum">
              <a:rPr lang="en-US">
                <a:latin typeface="Calibri" pitchFamily="-65" charset="0"/>
                <a:ea typeface="ＭＳ Ｐゴシック" pitchFamily="-65" charset="-128"/>
                <a:cs typeface="ＭＳ Ｐゴシック" pitchFamily="-65" charset="-128"/>
              </a:rPr>
              <a:pPr/>
              <a:t>18</a:t>
            </a:fld>
            <a:endParaRPr lang="en-US">
              <a:latin typeface="Calibri" pitchFamily="-65" charset="0"/>
              <a:ea typeface="ＭＳ Ｐゴシック" pitchFamily="-65" charset="-128"/>
              <a:cs typeface="ＭＳ Ｐゴシック" pitchFamily="-65" charset="-128"/>
            </a:endParaRPr>
          </a:p>
        </p:txBody>
      </p:sp>
      <p:sp>
        <p:nvSpPr>
          <p:cNvPr id="82950" name="Rectangle 4"/>
          <p:cNvSpPr>
            <a:spLocks/>
          </p:cNvSpPr>
          <p:nvPr/>
        </p:nvSpPr>
        <p:spPr bwMode="auto">
          <a:xfrm>
            <a:off x="1066800" y="2184400"/>
            <a:ext cx="7239000" cy="1504950"/>
          </a:xfrm>
          <a:prstGeom prst="rect">
            <a:avLst/>
          </a:prstGeom>
          <a:solidFill>
            <a:srgbClr val="F2F2F2"/>
          </a:solidFill>
          <a:ln w="9525">
            <a:solidFill>
              <a:schemeClr val="tx1"/>
            </a:solidFill>
            <a:miter lim="800000"/>
            <a:headEnd/>
            <a:tailEnd/>
          </a:ln>
        </p:spPr>
        <p:txBody>
          <a:bodyPr lIns="0" tIns="0" rIns="40639" bIns="0">
            <a:prstTxWarp prst="textNoShape">
              <a:avLst/>
            </a:prstTxWarp>
          </a:bodyPr>
          <a:lstStyle/>
          <a:p>
            <a:pPr marL="39688" algn="just"/>
            <a:r>
              <a:rPr lang="en-US" sz="2000" dirty="0" smtClean="0">
                <a:latin typeface="Times New Roman"/>
                <a:cs typeface="Times New Roman"/>
              </a:rPr>
              <a:t>…</a:t>
            </a:r>
            <a:r>
              <a:rPr lang="en-US" sz="2000" dirty="0" smtClean="0">
                <a:solidFill>
                  <a:srgbClr val="008000"/>
                </a:solidFill>
                <a:latin typeface="Times New Roman"/>
                <a:ea typeface="Times New Roman" pitchFamily="-65" charset="0"/>
                <a:cs typeface="Times New Roman"/>
              </a:rPr>
              <a:t>Schultz tells </a:t>
            </a:r>
            <a:r>
              <a:rPr lang="en-US" sz="2000" dirty="0" err="1" smtClean="0">
                <a:solidFill>
                  <a:srgbClr val="008000"/>
                </a:solidFill>
                <a:latin typeface="Times New Roman"/>
                <a:ea typeface="Times New Roman" pitchFamily="-65" charset="0"/>
                <a:cs typeface="Times New Roman"/>
              </a:rPr>
              <a:t>Django</a:t>
            </a:r>
            <a:r>
              <a:rPr lang="en-US" sz="2000" dirty="0" smtClean="0">
                <a:solidFill>
                  <a:srgbClr val="008000"/>
                </a:solidFill>
                <a:latin typeface="Times New Roman"/>
                <a:ea typeface="Times New Roman" pitchFamily="-65" charset="0"/>
                <a:cs typeface="Times New Roman"/>
              </a:rPr>
              <a:t> to pick out whatever he likes. </a:t>
            </a:r>
            <a:r>
              <a:rPr lang="en-US" sz="2000" dirty="0" err="1" smtClean="0">
                <a:solidFill>
                  <a:srgbClr val="008000"/>
                </a:solidFill>
                <a:latin typeface="Times New Roman"/>
                <a:ea typeface="Times New Roman" pitchFamily="-65" charset="0"/>
                <a:cs typeface="Times New Roman"/>
              </a:rPr>
              <a:t>Django</a:t>
            </a:r>
            <a:r>
              <a:rPr lang="en-US" sz="2000" dirty="0" smtClean="0">
                <a:solidFill>
                  <a:srgbClr val="008000"/>
                </a:solidFill>
                <a:latin typeface="Times New Roman"/>
                <a:ea typeface="Times New Roman" pitchFamily="-65" charset="0"/>
                <a:cs typeface="Times New Roman"/>
              </a:rPr>
              <a:t> looks at the smiling white man in disbelief. You’re </a:t>
            </a:r>
            <a:r>
              <a:rPr lang="en-US" sz="2000" dirty="0" err="1" smtClean="0">
                <a:solidFill>
                  <a:srgbClr val="008000"/>
                </a:solidFill>
                <a:latin typeface="Times New Roman"/>
                <a:ea typeface="Times New Roman" pitchFamily="-65" charset="0"/>
                <a:cs typeface="Times New Roman"/>
              </a:rPr>
              <a:t>gonna</a:t>
            </a:r>
            <a:r>
              <a:rPr lang="en-US" sz="2000" dirty="0" smtClean="0">
                <a:solidFill>
                  <a:srgbClr val="008000"/>
                </a:solidFill>
                <a:latin typeface="Times New Roman"/>
                <a:ea typeface="Times New Roman" pitchFamily="-65" charset="0"/>
                <a:cs typeface="Times New Roman"/>
              </a:rPr>
              <a:t> let me pick out my own clothes? </a:t>
            </a:r>
            <a:r>
              <a:rPr lang="en-US" sz="2000" dirty="0" err="1" smtClean="0">
                <a:solidFill>
                  <a:srgbClr val="008000"/>
                </a:solidFill>
                <a:latin typeface="Times New Roman"/>
                <a:ea typeface="Times New Roman" pitchFamily="-65" charset="0"/>
                <a:cs typeface="Times New Roman"/>
              </a:rPr>
              <a:t>Django</a:t>
            </a:r>
            <a:r>
              <a:rPr lang="en-US" sz="2000" dirty="0" smtClean="0">
                <a:solidFill>
                  <a:srgbClr val="008000"/>
                </a:solidFill>
                <a:latin typeface="Times New Roman"/>
                <a:ea typeface="Times New Roman" pitchFamily="-65" charset="0"/>
                <a:cs typeface="Times New Roman"/>
              </a:rPr>
              <a:t>  can’t believe it. </a:t>
            </a:r>
            <a:r>
              <a:rPr lang="en-US" sz="2000" dirty="0" smtClean="0">
                <a:latin typeface="Times New Roman"/>
                <a:cs typeface="Times New Roman"/>
              </a:rPr>
              <a:t>The following shot delivered one of the biggest laughs from the audience I watched the film with. …</a:t>
            </a:r>
            <a:endParaRPr lang="en-US" sz="2000" dirty="0">
              <a:latin typeface="Times New Roman"/>
              <a:ea typeface="Times New Roman" pitchFamily="-65" charset="0"/>
              <a:cs typeface="Times New Roman"/>
              <a:sym typeface="Times New Roman" pitchFamily="-65" charset="0"/>
            </a:endParaRPr>
          </a:p>
        </p:txBody>
      </p:sp>
    </p:spTree>
    <p:extLst>
      <p:ext uri="{BB962C8B-B14F-4D97-AF65-F5344CB8AC3E}">
        <p14:creationId xmlns:p14="http://schemas.microsoft.com/office/powerpoint/2010/main" xmlns="" val="1960090153"/>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Challenges for NLP</a:t>
            </a:r>
            <a:endParaRPr lang="en-US" sz="3600" dirty="0"/>
          </a:p>
        </p:txBody>
      </p:sp>
      <p:sp>
        <p:nvSpPr>
          <p:cNvPr id="3" name="Content Placeholder 2"/>
          <p:cNvSpPr>
            <a:spLocks noGrp="1"/>
          </p:cNvSpPr>
          <p:nvPr>
            <p:ph idx="1"/>
          </p:nvPr>
        </p:nvSpPr>
        <p:spPr>
          <a:xfrm>
            <a:off x="457200" y="1519236"/>
            <a:ext cx="8229600" cy="4525963"/>
          </a:xfrm>
        </p:spPr>
        <p:txBody>
          <a:bodyPr>
            <a:normAutofit/>
          </a:bodyPr>
          <a:lstStyle/>
          <a:p>
            <a:r>
              <a:rPr lang="en-US" sz="2600" dirty="0" smtClean="0">
                <a:solidFill>
                  <a:schemeClr val="bg1">
                    <a:lumMod val="50000"/>
                  </a:schemeClr>
                </a:solidFill>
              </a:rPr>
              <a:t>The definition of review helpfulness varies</a:t>
            </a:r>
          </a:p>
          <a:p>
            <a:pPr lvl="1"/>
            <a:r>
              <a:rPr lang="en-US" sz="2200" dirty="0" smtClean="0">
                <a:solidFill>
                  <a:schemeClr val="bg1">
                    <a:lumMod val="50000"/>
                  </a:schemeClr>
                </a:solidFill>
              </a:rPr>
              <a:t>E.g. Educational aspects of peer reviews</a:t>
            </a:r>
          </a:p>
          <a:p>
            <a:pPr lvl="1">
              <a:buNone/>
            </a:pPr>
            <a:endParaRPr lang="en-US" dirty="0" smtClean="0">
              <a:solidFill>
                <a:schemeClr val="bg1">
                  <a:lumMod val="50000"/>
                </a:schemeClr>
              </a:solidFill>
            </a:endParaRPr>
          </a:p>
          <a:p>
            <a:r>
              <a:rPr lang="en-US" sz="2600" dirty="0" smtClean="0">
                <a:solidFill>
                  <a:schemeClr val="bg1">
                    <a:lumMod val="50000"/>
                  </a:schemeClr>
                </a:solidFill>
              </a:rPr>
              <a:t>Review content may have multiple sources</a:t>
            </a:r>
          </a:p>
          <a:p>
            <a:pPr lvl="1"/>
            <a:r>
              <a:rPr lang="en-US" sz="2400" dirty="0" smtClean="0">
                <a:solidFill>
                  <a:schemeClr val="bg1">
                    <a:lumMod val="50000"/>
                  </a:schemeClr>
                </a:solidFill>
              </a:rPr>
              <a:t>E.g. A description of movie plot</a:t>
            </a:r>
          </a:p>
          <a:p>
            <a:pPr lvl="1"/>
            <a:endParaRPr lang="en-US" sz="2400" dirty="0" smtClean="0"/>
          </a:p>
          <a:p>
            <a:pPr marL="342900" lvl="1" indent="-342900">
              <a:buFont typeface="Arial"/>
              <a:buChar char="•"/>
            </a:pPr>
            <a:r>
              <a:rPr lang="en-US" dirty="0" smtClean="0"/>
              <a:t>User helpfulness ratings are not at a fine-granularity</a:t>
            </a:r>
          </a:p>
          <a:p>
            <a:pPr lvl="1"/>
            <a:r>
              <a:rPr lang="en-US" sz="2400" dirty="0" smtClean="0"/>
              <a:t>E.g. At the paragraph rather than the sentence level</a:t>
            </a:r>
          </a:p>
          <a:p>
            <a:pPr lvl="1">
              <a:buNone/>
            </a:pPr>
            <a:endParaRPr lang="en-US" dirty="0" smtClean="0"/>
          </a:p>
        </p:txBody>
      </p:sp>
      <p:sp>
        <p:nvSpPr>
          <p:cNvPr id="4" name="Slide Number Placeholder 3"/>
          <p:cNvSpPr>
            <a:spLocks noGrp="1"/>
          </p:cNvSpPr>
          <p:nvPr>
            <p:ph type="sldNum" sz="quarter" idx="12"/>
          </p:nvPr>
        </p:nvSpPr>
        <p:spPr/>
        <p:txBody>
          <a:bodyPr/>
          <a:lstStyle/>
          <a:p>
            <a:fld id="{1334D774-3417-FC46-9BEF-A6F026B0364A}" type="slidenum">
              <a:rPr lang="en-US" smtClean="0"/>
              <a:pPr/>
              <a:t>19</a:t>
            </a:fld>
            <a:endParaRPr lang="en-US"/>
          </a:p>
        </p:txBody>
      </p:sp>
    </p:spTree>
    <p:extLst>
      <p:ext uri="{BB962C8B-B14F-4D97-AF65-F5344CB8AC3E}">
        <p14:creationId xmlns:p14="http://schemas.microsoft.com/office/powerpoint/2010/main" xmlns="" val="42715052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Online reviews</a:t>
            </a:r>
            <a:endParaRPr lang="en-US" sz="3600" dirty="0"/>
          </a:p>
        </p:txBody>
      </p:sp>
      <p:sp>
        <p:nvSpPr>
          <p:cNvPr id="4" name="Slide Number Placeholder 3"/>
          <p:cNvSpPr>
            <a:spLocks noGrp="1"/>
          </p:cNvSpPr>
          <p:nvPr>
            <p:ph type="sldNum" sz="quarter" idx="12"/>
          </p:nvPr>
        </p:nvSpPr>
        <p:spPr/>
        <p:txBody>
          <a:bodyPr/>
          <a:lstStyle/>
          <a:p>
            <a:fld id="{1334D774-3417-FC46-9BEF-A6F026B0364A}" type="slidenum">
              <a:rPr lang="en-US" smtClean="0"/>
              <a:pPr/>
              <a:t>2</a:t>
            </a:fld>
            <a:endParaRPr lang="en-US"/>
          </a:p>
        </p:txBody>
      </p:sp>
      <p:pic>
        <p:nvPicPr>
          <p:cNvPr id="8" name="Content Placeholder 4"/>
          <p:cNvPicPr>
            <a:picLocks noChangeAspect="1"/>
          </p:cNvPicPr>
          <p:nvPr/>
        </p:nvPicPr>
        <p:blipFill>
          <a:blip r:embed="rId3"/>
          <a:srcRect t="-7693" b="-7693"/>
          <a:stretch>
            <a:fillRect/>
          </a:stretch>
        </p:blipFill>
        <p:spPr>
          <a:xfrm>
            <a:off x="457201" y="2808703"/>
            <a:ext cx="3570622" cy="196370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style>
          <a:lnRef idx="2">
            <a:schemeClr val="accent1"/>
          </a:lnRef>
          <a:fillRef idx="1">
            <a:schemeClr val="lt1"/>
          </a:fillRef>
          <a:effectRef idx="0">
            <a:schemeClr val="accent1"/>
          </a:effectRef>
          <a:fontRef idx="minor">
            <a:schemeClr val="dk1"/>
          </a:fontRef>
        </p:style>
      </p:pic>
      <p:pic>
        <p:nvPicPr>
          <p:cNvPr id="9" name="Content Placeholder 8"/>
          <p:cNvPicPr>
            <a:picLocks noGrp="1" noChangeAspect="1"/>
          </p:cNvPicPr>
          <p:nvPr>
            <p:ph idx="1"/>
          </p:nvPr>
        </p:nvPicPr>
        <p:blipFill rotWithShape="1">
          <a:blip r:embed="rId4"/>
          <a:srcRect t="2399" b="2399"/>
          <a:stretch/>
        </p:blipFill>
        <p:spPr>
          <a:xfrm>
            <a:off x="2536437" y="2808703"/>
            <a:ext cx="1491386" cy="546083"/>
          </a:xfrm>
        </p:spPr>
      </p:pic>
      <p:pic>
        <p:nvPicPr>
          <p:cNvPr id="10" name="Picture 9"/>
          <p:cNvPicPr>
            <a:picLocks noChangeAspect="1"/>
          </p:cNvPicPr>
          <p:nvPr/>
        </p:nvPicPr>
        <p:blipFill>
          <a:blip r:embed="rId5"/>
          <a:stretch>
            <a:fillRect/>
          </a:stretch>
        </p:blipFill>
        <p:spPr>
          <a:xfrm>
            <a:off x="4339564" y="2217471"/>
            <a:ext cx="3923645" cy="294595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p:cNvPicPr>
            <a:picLocks noChangeAspect="1"/>
          </p:cNvPicPr>
          <p:nvPr/>
        </p:nvPicPr>
        <p:blipFill>
          <a:blip r:embed="rId6"/>
          <a:stretch>
            <a:fillRect/>
          </a:stretch>
        </p:blipFill>
        <p:spPr>
          <a:xfrm>
            <a:off x="7040403" y="2217471"/>
            <a:ext cx="1498441" cy="720125"/>
          </a:xfrm>
          <a:prstGeom prst="rect">
            <a:avLst/>
          </a:prstGeom>
        </p:spPr>
      </p:pic>
      <p:pic>
        <p:nvPicPr>
          <p:cNvPr id="12" name="Picture 11"/>
          <p:cNvPicPr>
            <a:picLocks noChangeAspect="1"/>
          </p:cNvPicPr>
          <p:nvPr/>
        </p:nvPicPr>
        <p:blipFill>
          <a:blip r:embed="rId7"/>
          <a:stretch>
            <a:fillRect/>
          </a:stretch>
        </p:blipFill>
        <p:spPr>
          <a:xfrm>
            <a:off x="163276" y="5208176"/>
            <a:ext cx="1785311" cy="1172832"/>
          </a:xfrm>
          <a:prstGeom prst="rect">
            <a:avLst/>
          </a:prstGeom>
        </p:spPr>
      </p:pic>
      <p:pic>
        <p:nvPicPr>
          <p:cNvPr id="16" name="Picture 15"/>
          <p:cNvPicPr>
            <a:picLocks noChangeAspect="1"/>
          </p:cNvPicPr>
          <p:nvPr/>
        </p:nvPicPr>
        <p:blipFill>
          <a:blip r:embed="rId8"/>
          <a:stretch>
            <a:fillRect/>
          </a:stretch>
        </p:blipFill>
        <p:spPr>
          <a:xfrm>
            <a:off x="1935772" y="5208176"/>
            <a:ext cx="2403792" cy="1179076"/>
          </a:xfrm>
          <a:prstGeom prst="rect">
            <a:avLst/>
          </a:prstGeom>
        </p:spPr>
      </p:pic>
      <p:pic>
        <p:nvPicPr>
          <p:cNvPr id="18" name="Picture 17"/>
          <p:cNvPicPr>
            <a:picLocks noChangeAspect="1"/>
          </p:cNvPicPr>
          <p:nvPr/>
        </p:nvPicPr>
        <p:blipFill>
          <a:blip r:embed="rId9"/>
          <a:stretch>
            <a:fillRect/>
          </a:stretch>
        </p:blipFill>
        <p:spPr>
          <a:xfrm>
            <a:off x="4339564" y="5208177"/>
            <a:ext cx="1677321" cy="1172182"/>
          </a:xfrm>
          <a:prstGeom prst="rect">
            <a:avLst/>
          </a:prstGeom>
        </p:spPr>
      </p:pic>
      <p:pic>
        <p:nvPicPr>
          <p:cNvPr id="19" name="Picture 18"/>
          <p:cNvPicPr>
            <a:picLocks noChangeAspect="1"/>
          </p:cNvPicPr>
          <p:nvPr/>
        </p:nvPicPr>
        <p:blipFill>
          <a:blip r:embed="rId10"/>
          <a:stretch>
            <a:fillRect/>
          </a:stretch>
        </p:blipFill>
        <p:spPr>
          <a:xfrm>
            <a:off x="6016885" y="3908289"/>
            <a:ext cx="2848156" cy="2500681"/>
          </a:xfrm>
          <a:prstGeom prst="rect">
            <a:avLst/>
          </a:prstGeom>
        </p:spPr>
      </p:pic>
      <p:sp>
        <p:nvSpPr>
          <p:cNvPr id="6" name="TextBox 5"/>
          <p:cNvSpPr txBox="1"/>
          <p:nvPr/>
        </p:nvSpPr>
        <p:spPr>
          <a:xfrm>
            <a:off x="412848" y="1417638"/>
            <a:ext cx="8148384" cy="461665"/>
          </a:xfrm>
          <a:prstGeom prst="rect">
            <a:avLst/>
          </a:prstGeom>
          <a:noFill/>
        </p:spPr>
        <p:txBody>
          <a:bodyPr wrap="none" rtlCol="0">
            <a:spAutoFit/>
          </a:bodyPr>
          <a:lstStyle/>
          <a:p>
            <a:pPr marL="342900" indent="-342900">
              <a:buFont typeface="Arial"/>
              <a:buChar char="•"/>
            </a:pPr>
            <a:r>
              <a:rPr lang="en-US" sz="2400" dirty="0" smtClean="0"/>
              <a:t>Online reviews are influential in customer decision-making</a:t>
            </a:r>
            <a:endParaRPr lang="en-US" sz="2400" dirty="0"/>
          </a:p>
        </p:txBody>
      </p:sp>
    </p:spTree>
    <p:extLst>
      <p:ext uri="{BB962C8B-B14F-4D97-AF65-F5344CB8AC3E}">
        <p14:creationId xmlns:p14="http://schemas.microsoft.com/office/powerpoint/2010/main" xmlns="" val="11479835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Number Placeholder 3"/>
          <p:cNvSpPr>
            <a:spLocks noGrp="1"/>
          </p:cNvSpPr>
          <p:nvPr>
            <p:ph type="sldNum" sz="quarter" idx="12"/>
          </p:nvPr>
        </p:nvSpPr>
        <p:spPr bwMode="auto">
          <a:noFill/>
          <a:ln>
            <a:miter lim="800000"/>
            <a:headEnd/>
            <a:tailEnd/>
          </a:ln>
        </p:spPr>
        <p:txBody>
          <a:bodyPr/>
          <a:lstStyle/>
          <a:p>
            <a:fld id="{35AA2EE6-57AF-E44E-834F-DE78CE90A693}" type="slidenum">
              <a:rPr lang="en-US"/>
              <a:pPr/>
              <a:t>20</a:t>
            </a:fld>
            <a:endParaRPr lang="en-US"/>
          </a:p>
        </p:txBody>
      </p:sp>
      <p:graphicFrame>
        <p:nvGraphicFramePr>
          <p:cNvPr id="2" name="Table 1"/>
          <p:cNvGraphicFramePr>
            <a:graphicFrameLocks noGrp="1"/>
          </p:cNvGraphicFramePr>
          <p:nvPr/>
        </p:nvGraphicFramePr>
        <p:xfrm>
          <a:off x="977900" y="2417763"/>
          <a:ext cx="7162800" cy="3631883"/>
        </p:xfrm>
        <a:graphic>
          <a:graphicData uri="http://schemas.openxmlformats.org/drawingml/2006/table">
            <a:tbl>
              <a:tblPr/>
              <a:tblGrid>
                <a:gridCol w="909638"/>
                <a:gridCol w="4999037"/>
                <a:gridCol w="1254125"/>
              </a:tblGrid>
              <a:tr h="566738">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FFFFFF"/>
                          </a:solidFill>
                          <a:effectLst/>
                          <a:latin typeface="Times" pitchFamily="-84" charset="0"/>
                          <a:ea typeface="宋体" pitchFamily="-84" charset="-122"/>
                          <a:cs typeface="宋体" pitchFamily="-84" charset="-122"/>
                        </a:rPr>
                        <a:t>Index</a:t>
                      </a:r>
                      <a:endParaRPr kumimoji="0" lang="en-US" sz="1600" b="1" i="0" u="none" strike="noStrike" cap="none" normalizeH="0" baseline="0" dirty="0">
                        <a:ln>
                          <a:noFill/>
                        </a:ln>
                        <a:solidFill>
                          <a:srgbClr val="FFFFFF"/>
                        </a:solidFill>
                        <a:effectLst/>
                        <a:latin typeface="Cambria" pitchFamily="-84" charset="0"/>
                        <a:ea typeface="宋体" pitchFamily="-84" charset="-122"/>
                        <a:cs typeface="宋体" pitchFamily="-84" charset="-122"/>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FFFFFF"/>
                          </a:solidFill>
                          <a:effectLst/>
                          <a:latin typeface="Times" pitchFamily="-84" charset="0"/>
                          <a:ea typeface="宋体" pitchFamily="-84" charset="-122"/>
                          <a:cs typeface="宋体" pitchFamily="-84" charset="-122"/>
                        </a:rPr>
                        <a:t>Review sentence</a:t>
                      </a:r>
                      <a:endParaRPr kumimoji="0" lang="en-US" sz="1600" b="1" i="0" u="none" strike="noStrike" cap="none" normalizeH="0" baseline="0" dirty="0">
                        <a:ln>
                          <a:noFill/>
                        </a:ln>
                        <a:solidFill>
                          <a:srgbClr val="FFFFFF"/>
                        </a:solidFill>
                        <a:effectLst/>
                        <a:latin typeface="Cambria" pitchFamily="-84" charset="0"/>
                        <a:ea typeface="宋体" pitchFamily="-84" charset="-122"/>
                        <a:cs typeface="宋体" pitchFamily="-84" charset="-122"/>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FFFFFF"/>
                          </a:solidFill>
                          <a:effectLst/>
                          <a:latin typeface="Times" pitchFamily="-84" charset="0"/>
                          <a:ea typeface="宋体" pitchFamily="-84" charset="-122"/>
                          <a:cs typeface="宋体" pitchFamily="-84" charset="-122"/>
                        </a:rPr>
                        <a:t>Estimated helpfulness</a:t>
                      </a:r>
                      <a:endParaRPr kumimoji="0" lang="en-US" sz="1600" b="1" i="0" u="none" strike="noStrike" cap="none" normalizeH="0" baseline="0">
                        <a:ln>
                          <a:noFill/>
                        </a:ln>
                        <a:solidFill>
                          <a:srgbClr val="FFFFFF"/>
                        </a:solidFill>
                        <a:effectLst/>
                        <a:latin typeface="Cambria" pitchFamily="-84" charset="0"/>
                        <a:ea typeface="宋体" pitchFamily="-84" charset="-122"/>
                        <a:cs typeface="宋体" pitchFamily="-84" charset="-122"/>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14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Calibri" pitchFamily="-84" charset="0"/>
                          <a:ea typeface="宋体" pitchFamily="-84" charset="-122"/>
                          <a:cs typeface="宋体" pitchFamily="-84" charset="-122"/>
                        </a:rPr>
                        <a:t>1</a:t>
                      </a:r>
                      <a:endParaRPr kumimoji="0" lang="en-US" sz="1600" b="0" i="0" u="none" strike="noStrike" cap="none" normalizeH="0" baseline="0">
                        <a:ln>
                          <a:noFill/>
                        </a:ln>
                        <a:solidFill>
                          <a:srgbClr val="000000"/>
                        </a:solidFill>
                        <a:effectLst/>
                        <a:latin typeface="Cambria" pitchFamily="-84" charset="0"/>
                        <a:ea typeface="宋体" pitchFamily="-84" charset="-122"/>
                        <a:cs typeface="宋体" pitchFamily="-84" charset="-122"/>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Calibri" pitchFamily="-84" charset="0"/>
                          <a:ea typeface="宋体" pitchFamily="-84" charset="-122"/>
                          <a:cs typeface="宋体" pitchFamily="-84" charset="-122"/>
                        </a:rPr>
                        <a:t>I really like this camera.</a:t>
                      </a:r>
                      <a:endParaRPr kumimoji="0" lang="en-US" sz="1600" b="0" i="0" u="none" strike="noStrike" cap="none" normalizeH="0" baseline="0">
                        <a:ln>
                          <a:noFill/>
                        </a:ln>
                        <a:solidFill>
                          <a:srgbClr val="000000"/>
                        </a:solidFill>
                        <a:effectLst/>
                        <a:latin typeface="Cambria" pitchFamily="-84" charset="0"/>
                        <a:ea typeface="宋体" pitchFamily="-84" charset="-122"/>
                        <a:cs typeface="宋体" pitchFamily="-84" charset="-122"/>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rgbClr val="000000"/>
                        </a:solidFill>
                        <a:effectLst/>
                        <a:latin typeface="Cambria" pitchFamily="-84" charset="0"/>
                        <a:ea typeface="宋体" pitchFamily="-84" charset="-122"/>
                        <a:cs typeface="宋体" pitchFamily="-84" charset="-122"/>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48736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Calibri" pitchFamily="-84" charset="0"/>
                          <a:ea typeface="宋体" pitchFamily="-84" charset="-122"/>
                          <a:cs typeface="宋体" pitchFamily="-84" charset="-122"/>
                        </a:rPr>
                        <a:t>2</a:t>
                      </a:r>
                      <a:endParaRPr kumimoji="0" lang="en-US" sz="1600" b="0" i="0" u="none" strike="noStrike" cap="none" normalizeH="0" baseline="0">
                        <a:ln>
                          <a:noFill/>
                        </a:ln>
                        <a:solidFill>
                          <a:srgbClr val="000000"/>
                        </a:solidFill>
                        <a:effectLst/>
                        <a:latin typeface="Cambria" pitchFamily="-84" charset="0"/>
                        <a:ea typeface="宋体" pitchFamily="-84" charset="-122"/>
                        <a:cs typeface="宋体" pitchFamily="-84" charset="-122"/>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Calibri" pitchFamily="-84" charset="0"/>
                          <a:ea typeface="宋体" pitchFamily="-84" charset="-122"/>
                          <a:cs typeface="宋体" pitchFamily="-84" charset="-122"/>
                        </a:rPr>
                        <a:t>It has 10x optical, image stabilization, a 3.0inch lcd with 230,000 pixels, and more.</a:t>
                      </a:r>
                      <a:endParaRPr kumimoji="0" lang="en-US" sz="1600" b="0" i="0" u="none" strike="noStrike" cap="none" normalizeH="0" baseline="0">
                        <a:ln>
                          <a:noFill/>
                        </a:ln>
                        <a:solidFill>
                          <a:srgbClr val="000000"/>
                        </a:solidFill>
                        <a:effectLst/>
                        <a:latin typeface="Cambria" pitchFamily="-84" charset="0"/>
                        <a:ea typeface="宋体" pitchFamily="-84" charset="-122"/>
                        <a:cs typeface="宋体" pitchFamily="-84" charset="-122"/>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rgbClr val="000000"/>
                        </a:solidFill>
                        <a:effectLst/>
                        <a:latin typeface="Cambria" pitchFamily="-84" charset="0"/>
                        <a:ea typeface="宋体" pitchFamily="-84" charset="-122"/>
                        <a:cs typeface="宋体" pitchFamily="-84" charset="-122"/>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14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Calibri" pitchFamily="-84" charset="0"/>
                          <a:ea typeface="宋体" pitchFamily="-84" charset="-122"/>
                          <a:cs typeface="宋体" pitchFamily="-84" charset="-122"/>
                        </a:rPr>
                        <a:t>3</a:t>
                      </a:r>
                      <a:endParaRPr kumimoji="0" lang="en-US" sz="1600" b="0" i="0" u="none" strike="noStrike" cap="none" normalizeH="0" baseline="0">
                        <a:ln>
                          <a:noFill/>
                        </a:ln>
                        <a:solidFill>
                          <a:srgbClr val="000000"/>
                        </a:solidFill>
                        <a:effectLst/>
                        <a:latin typeface="Cambria" pitchFamily="-84" charset="0"/>
                        <a:ea typeface="宋体" pitchFamily="-84" charset="-122"/>
                        <a:cs typeface="宋体" pitchFamily="-84" charset="-122"/>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Calibri" pitchFamily="-84" charset="0"/>
                          <a:ea typeface="宋体" pitchFamily="-84" charset="-122"/>
                          <a:cs typeface="宋体" pitchFamily="-84" charset="-122"/>
                        </a:rPr>
                        <a:t>The size is great for a 10x zoom camera.</a:t>
                      </a:r>
                      <a:endParaRPr kumimoji="0" lang="en-US" sz="1600" b="0" i="0" u="none" strike="noStrike" cap="none" normalizeH="0" baseline="0">
                        <a:ln>
                          <a:noFill/>
                        </a:ln>
                        <a:solidFill>
                          <a:srgbClr val="000000"/>
                        </a:solidFill>
                        <a:effectLst/>
                        <a:latin typeface="Cambria" pitchFamily="-84" charset="0"/>
                        <a:ea typeface="宋体" pitchFamily="-84" charset="-122"/>
                        <a:cs typeface="宋体" pitchFamily="-84" charset="-122"/>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rgbClr val="000000"/>
                        </a:solidFill>
                        <a:effectLst/>
                        <a:latin typeface="Cambria" pitchFamily="-84" charset="0"/>
                        <a:ea typeface="宋体" pitchFamily="-84" charset="-122"/>
                        <a:cs typeface="宋体" pitchFamily="-84" charset="-122"/>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48736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Calibri" pitchFamily="-84" charset="0"/>
                          <a:ea typeface="宋体" pitchFamily="-84" charset="-122"/>
                          <a:cs typeface="宋体" pitchFamily="-84" charset="-122"/>
                        </a:rPr>
                        <a:t>4</a:t>
                      </a:r>
                      <a:endParaRPr kumimoji="0" lang="en-US" sz="1600" b="0" i="0" u="none" strike="noStrike" cap="none" normalizeH="0" baseline="0">
                        <a:ln>
                          <a:noFill/>
                        </a:ln>
                        <a:solidFill>
                          <a:srgbClr val="000000"/>
                        </a:solidFill>
                        <a:effectLst/>
                        <a:latin typeface="Cambria" pitchFamily="-84" charset="0"/>
                        <a:ea typeface="宋体" pitchFamily="-84" charset="-122"/>
                        <a:cs typeface="宋体" pitchFamily="-84" charset="-122"/>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Calibri" pitchFamily="-84" charset="0"/>
                          <a:ea typeface="宋体" pitchFamily="-84" charset="-122"/>
                          <a:cs typeface="宋体" pitchFamily="-84" charset="-122"/>
                        </a:rPr>
                        <a:t>Image stabilization and is great for getting shots that would come out blurry with my Canon Powershot A620.</a:t>
                      </a:r>
                      <a:endParaRPr kumimoji="0" lang="en-US" sz="1600" b="0" i="0" u="none" strike="noStrike" cap="none" normalizeH="0" baseline="0">
                        <a:ln>
                          <a:noFill/>
                        </a:ln>
                        <a:solidFill>
                          <a:srgbClr val="000000"/>
                        </a:solidFill>
                        <a:effectLst/>
                        <a:latin typeface="Cambria" pitchFamily="-84" charset="0"/>
                        <a:ea typeface="宋体" pitchFamily="-84" charset="-122"/>
                        <a:cs typeface="宋体" pitchFamily="-84" charset="-122"/>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rgbClr val="000000"/>
                        </a:solidFill>
                        <a:effectLst/>
                        <a:latin typeface="Cambria" pitchFamily="-84" charset="0"/>
                        <a:ea typeface="宋体" pitchFamily="-84" charset="-122"/>
                        <a:cs typeface="宋体" pitchFamily="-84" charset="-122"/>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48736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Calibri" pitchFamily="-84" charset="0"/>
                          <a:ea typeface="宋体" pitchFamily="-84" charset="-122"/>
                          <a:cs typeface="宋体" pitchFamily="-84" charset="-122"/>
                        </a:rPr>
                        <a:t>5</a:t>
                      </a:r>
                      <a:endParaRPr kumimoji="0" lang="en-US" sz="1600" b="0" i="0" u="none" strike="noStrike" cap="none" normalizeH="0" baseline="0">
                        <a:ln>
                          <a:noFill/>
                        </a:ln>
                        <a:solidFill>
                          <a:srgbClr val="000000"/>
                        </a:solidFill>
                        <a:effectLst/>
                        <a:latin typeface="Cambria" pitchFamily="-84" charset="0"/>
                        <a:ea typeface="宋体" pitchFamily="-84" charset="-122"/>
                        <a:cs typeface="宋体" pitchFamily="-84" charset="-122"/>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Calibri" pitchFamily="-84" charset="0"/>
                          <a:ea typeface="宋体" pitchFamily="-84" charset="-122"/>
                          <a:cs typeface="宋体" pitchFamily="-84" charset="-122"/>
                        </a:rPr>
                        <a:t>My other favorite feature besides the zoom and image stabilization, is the wide angle.</a:t>
                      </a:r>
                      <a:endParaRPr kumimoji="0" lang="en-US" sz="1600" b="0" i="0" u="none" strike="noStrike" cap="none" normalizeH="0" baseline="0">
                        <a:ln>
                          <a:noFill/>
                        </a:ln>
                        <a:solidFill>
                          <a:srgbClr val="000000"/>
                        </a:solidFill>
                        <a:effectLst/>
                        <a:latin typeface="Cambria" pitchFamily="-84" charset="0"/>
                        <a:ea typeface="宋体" pitchFamily="-84" charset="-122"/>
                        <a:cs typeface="宋体" pitchFamily="-84" charset="-122"/>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rgbClr val="000000"/>
                        </a:solidFill>
                        <a:effectLst/>
                        <a:latin typeface="Cambria" pitchFamily="-84" charset="0"/>
                        <a:ea typeface="宋体" pitchFamily="-84" charset="-122"/>
                        <a:cs typeface="宋体" pitchFamily="-84" charset="-122"/>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48736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Calibri" pitchFamily="-84" charset="0"/>
                          <a:ea typeface="宋体" pitchFamily="-84" charset="-122"/>
                          <a:cs typeface="宋体" pitchFamily="-84" charset="-122"/>
                        </a:rPr>
                        <a:t>6</a:t>
                      </a:r>
                      <a:endParaRPr kumimoji="0" lang="en-US" sz="1600" b="0" i="0" u="none" strike="noStrike" cap="none" normalizeH="0" baseline="0">
                        <a:ln>
                          <a:noFill/>
                        </a:ln>
                        <a:solidFill>
                          <a:srgbClr val="000000"/>
                        </a:solidFill>
                        <a:effectLst/>
                        <a:latin typeface="Cambria" pitchFamily="-84" charset="0"/>
                        <a:ea typeface="宋体" pitchFamily="-84" charset="-122"/>
                        <a:cs typeface="宋体" pitchFamily="-84" charset="-122"/>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Calibri" pitchFamily="-84" charset="0"/>
                          <a:ea typeface="宋体" pitchFamily="-84" charset="-122"/>
                          <a:cs typeface="宋体" pitchFamily="-84" charset="-122"/>
                        </a:rPr>
                        <a:t>It is great to finally get cityscapes and have the whole skyline in one shot!!</a:t>
                      </a:r>
                      <a:endParaRPr kumimoji="0" lang="en-US" sz="1600" b="0" i="0" u="none" strike="noStrike" cap="none" normalizeH="0" baseline="0">
                        <a:ln>
                          <a:noFill/>
                        </a:ln>
                        <a:solidFill>
                          <a:srgbClr val="000000"/>
                        </a:solidFill>
                        <a:effectLst/>
                        <a:latin typeface="Cambria" pitchFamily="-84" charset="0"/>
                        <a:ea typeface="宋体" pitchFamily="-84" charset="-122"/>
                        <a:cs typeface="宋体" pitchFamily="-84" charset="-122"/>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rgbClr val="000000"/>
                        </a:solidFill>
                        <a:effectLst/>
                        <a:latin typeface="Cambria" pitchFamily="-84" charset="0"/>
                        <a:ea typeface="宋体" pitchFamily="-84" charset="-122"/>
                        <a:cs typeface="宋体" pitchFamily="-84" charset="-122"/>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14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Calibri" pitchFamily="-84" charset="0"/>
                          <a:ea typeface="宋体" pitchFamily="-84" charset="-122"/>
                          <a:cs typeface="宋体" pitchFamily="-84" charset="-122"/>
                        </a:rPr>
                        <a:t>7</a:t>
                      </a:r>
                      <a:endParaRPr kumimoji="0" lang="en-US" sz="1600" b="0" i="0" u="none" strike="noStrike" cap="none" normalizeH="0" baseline="0">
                        <a:ln>
                          <a:noFill/>
                        </a:ln>
                        <a:solidFill>
                          <a:srgbClr val="000000"/>
                        </a:solidFill>
                        <a:effectLst/>
                        <a:latin typeface="Cambria" pitchFamily="-84" charset="0"/>
                        <a:ea typeface="宋体" pitchFamily="-84" charset="-122"/>
                        <a:cs typeface="宋体" pitchFamily="-84" charset="-122"/>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Calibri" pitchFamily="-84" charset="0"/>
                          <a:ea typeface="宋体" pitchFamily="-84" charset="-122"/>
                          <a:cs typeface="宋体" pitchFamily="-84" charset="-122"/>
                        </a:rPr>
                        <a:t>And with the camera set to 16X9, I can get a 24mm shot!</a:t>
                      </a:r>
                      <a:endParaRPr kumimoji="0" lang="en-US" sz="1600" b="0" i="0" u="none" strike="noStrike" cap="none" normalizeH="0" baseline="0">
                        <a:ln>
                          <a:noFill/>
                        </a:ln>
                        <a:solidFill>
                          <a:srgbClr val="000000"/>
                        </a:solidFill>
                        <a:effectLst/>
                        <a:latin typeface="Cambria" pitchFamily="-84" charset="0"/>
                        <a:ea typeface="宋体" pitchFamily="-84" charset="-122"/>
                        <a:cs typeface="宋体" pitchFamily="-84" charset="-122"/>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rgbClr val="000000"/>
                        </a:solidFill>
                        <a:effectLst/>
                        <a:latin typeface="Cambria" pitchFamily="-84" charset="0"/>
                        <a:ea typeface="宋体" pitchFamily="-84" charset="-122"/>
                        <a:cs typeface="宋体" pitchFamily="-84" charset="-122"/>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
        <p:nvSpPr>
          <p:cNvPr id="8" name="Title 1"/>
          <p:cNvSpPr>
            <a:spLocks noGrp="1"/>
          </p:cNvSpPr>
          <p:nvPr>
            <p:ph type="title"/>
          </p:nvPr>
        </p:nvSpPr>
        <p:spPr>
          <a:xfrm>
            <a:off x="457200" y="203200"/>
            <a:ext cx="8229600" cy="1143000"/>
          </a:xfrm>
        </p:spPr>
        <p:txBody>
          <a:bodyPr>
            <a:normAutofit/>
          </a:bodyPr>
          <a:lstStyle/>
          <a:p>
            <a:r>
              <a:rPr lang="en-US" sz="2800" dirty="0" smtClean="0">
                <a:ea typeface="ＭＳ Ｐゴシック" pitchFamily="-84" charset="-128"/>
                <a:cs typeface="ＭＳ Ｐゴシック" pitchFamily="-84" charset="-128"/>
              </a:rPr>
              <a:t>Identifying review helpfulness </a:t>
            </a:r>
            <a:r>
              <a:rPr lang="en-US" sz="2800" dirty="0" smtClean="0"/>
              <a:t>in fine-granularity</a:t>
            </a:r>
            <a:endParaRPr lang="en-US" sz="2800" dirty="0">
              <a:ea typeface="ＭＳ Ｐゴシック" pitchFamily="-84" charset="-128"/>
              <a:cs typeface="ＭＳ Ｐゴシック" pitchFamily="-84" charset="-128"/>
            </a:endParaRPr>
          </a:p>
        </p:txBody>
      </p:sp>
      <p:sp>
        <p:nvSpPr>
          <p:cNvPr id="9" name="Content Placeholder 8"/>
          <p:cNvSpPr>
            <a:spLocks noGrp="1"/>
          </p:cNvSpPr>
          <p:nvPr>
            <p:ph idx="1"/>
          </p:nvPr>
        </p:nvSpPr>
        <p:spPr/>
        <p:txBody>
          <a:bodyPr>
            <a:normAutofit/>
          </a:bodyPr>
          <a:lstStyle/>
          <a:p>
            <a:r>
              <a:rPr lang="en-US" sz="2600" dirty="0" smtClean="0"/>
              <a:t>Which sentences are most helpful?</a:t>
            </a:r>
            <a:endParaRPr lang="en-US" sz="2600" dirty="0"/>
          </a:p>
        </p:txBody>
      </p:sp>
    </p:spTree>
    <p:extLst>
      <p:ext uri="{BB962C8B-B14F-4D97-AF65-F5344CB8AC3E}">
        <p14:creationId xmlns:p14="http://schemas.microsoft.com/office/powerpoint/2010/main" xmlns="" val="16982746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Number Placeholder 3"/>
          <p:cNvSpPr>
            <a:spLocks noGrp="1"/>
          </p:cNvSpPr>
          <p:nvPr>
            <p:ph type="sldNum" sz="quarter" idx="12"/>
          </p:nvPr>
        </p:nvSpPr>
        <p:spPr bwMode="auto">
          <a:noFill/>
          <a:ln>
            <a:miter lim="800000"/>
            <a:headEnd/>
            <a:tailEnd/>
          </a:ln>
        </p:spPr>
        <p:txBody>
          <a:bodyPr/>
          <a:lstStyle/>
          <a:p>
            <a:fld id="{35AA2EE6-57AF-E44E-834F-DE78CE90A693}" type="slidenum">
              <a:rPr lang="en-US"/>
              <a:pPr/>
              <a:t>21</a:t>
            </a:fld>
            <a:endParaRPr lang="en-US"/>
          </a:p>
        </p:txBody>
      </p:sp>
      <p:sp>
        <p:nvSpPr>
          <p:cNvPr id="8" name="Title 1"/>
          <p:cNvSpPr>
            <a:spLocks noGrp="1"/>
          </p:cNvSpPr>
          <p:nvPr>
            <p:ph type="title"/>
          </p:nvPr>
        </p:nvSpPr>
        <p:spPr>
          <a:xfrm>
            <a:off x="457200" y="203200"/>
            <a:ext cx="8229600" cy="1143000"/>
          </a:xfrm>
        </p:spPr>
        <p:txBody>
          <a:bodyPr>
            <a:normAutofit/>
          </a:bodyPr>
          <a:lstStyle/>
          <a:p>
            <a:r>
              <a:rPr lang="en-US" sz="2800" dirty="0" smtClean="0">
                <a:ea typeface="ＭＳ Ｐゴシック" pitchFamily="-84" charset="-128"/>
                <a:cs typeface="ＭＳ Ｐゴシック" pitchFamily="-84" charset="-128"/>
              </a:rPr>
              <a:t>Identifying review helpfulness </a:t>
            </a:r>
            <a:r>
              <a:rPr lang="en-US" sz="2800" dirty="0" smtClean="0"/>
              <a:t>in fine-granularity</a:t>
            </a:r>
            <a:endParaRPr lang="en-US" sz="2800" dirty="0">
              <a:ea typeface="ＭＳ Ｐゴシック" pitchFamily="-84" charset="-128"/>
              <a:cs typeface="ＭＳ Ｐゴシック" pitchFamily="-84" charset="-128"/>
            </a:endParaRPr>
          </a:p>
        </p:txBody>
      </p:sp>
      <p:sp>
        <p:nvSpPr>
          <p:cNvPr id="9" name="Content Placeholder 8"/>
          <p:cNvSpPr>
            <a:spLocks noGrp="1"/>
          </p:cNvSpPr>
          <p:nvPr>
            <p:ph idx="1"/>
          </p:nvPr>
        </p:nvSpPr>
        <p:spPr/>
        <p:txBody>
          <a:bodyPr>
            <a:normAutofit/>
          </a:bodyPr>
          <a:lstStyle/>
          <a:p>
            <a:r>
              <a:rPr lang="en-US" sz="2600" dirty="0" smtClean="0"/>
              <a:t>Sentence-level review helpfulness prediction</a:t>
            </a:r>
            <a:endParaRPr lang="en-US" sz="2600" dirty="0"/>
          </a:p>
        </p:txBody>
      </p:sp>
      <p:graphicFrame>
        <p:nvGraphicFramePr>
          <p:cNvPr id="6" name="Table 5"/>
          <p:cNvGraphicFramePr>
            <a:graphicFrameLocks noGrp="1"/>
          </p:cNvGraphicFramePr>
          <p:nvPr/>
        </p:nvGraphicFramePr>
        <p:xfrm>
          <a:off x="977900" y="2417763"/>
          <a:ext cx="7162800" cy="3631883"/>
        </p:xfrm>
        <a:graphic>
          <a:graphicData uri="http://schemas.openxmlformats.org/drawingml/2006/table">
            <a:tbl>
              <a:tblPr/>
              <a:tblGrid>
                <a:gridCol w="909638"/>
                <a:gridCol w="4999037"/>
                <a:gridCol w="1254125"/>
              </a:tblGrid>
              <a:tr h="566738">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FFFFFF"/>
                          </a:solidFill>
                          <a:effectLst/>
                          <a:latin typeface="Times" pitchFamily="-84" charset="0"/>
                          <a:ea typeface="宋体" pitchFamily="-84" charset="-122"/>
                          <a:cs typeface="宋体" pitchFamily="-84" charset="-122"/>
                        </a:rPr>
                        <a:t>Index</a:t>
                      </a:r>
                      <a:endParaRPr kumimoji="0" lang="en-US" sz="1600" b="1" i="0" u="none" strike="noStrike" cap="none" normalizeH="0" baseline="0">
                        <a:ln>
                          <a:noFill/>
                        </a:ln>
                        <a:solidFill>
                          <a:srgbClr val="FFFFFF"/>
                        </a:solidFill>
                        <a:effectLst/>
                        <a:latin typeface="Cambria" pitchFamily="-84" charset="0"/>
                        <a:ea typeface="宋体" pitchFamily="-84" charset="-122"/>
                        <a:cs typeface="宋体" pitchFamily="-84" charset="-122"/>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FFFFFF"/>
                          </a:solidFill>
                          <a:effectLst/>
                          <a:latin typeface="Times" pitchFamily="-84" charset="0"/>
                          <a:ea typeface="宋体" pitchFamily="-84" charset="-122"/>
                          <a:cs typeface="宋体" pitchFamily="-84" charset="-122"/>
                        </a:rPr>
                        <a:t>Review sentence</a:t>
                      </a:r>
                      <a:endParaRPr kumimoji="0" lang="en-US" sz="1600" b="1" i="0" u="none" strike="noStrike" cap="none" normalizeH="0" baseline="0" dirty="0">
                        <a:ln>
                          <a:noFill/>
                        </a:ln>
                        <a:solidFill>
                          <a:srgbClr val="FFFFFF"/>
                        </a:solidFill>
                        <a:effectLst/>
                        <a:latin typeface="Cambria" pitchFamily="-84" charset="0"/>
                        <a:ea typeface="宋体" pitchFamily="-84" charset="-122"/>
                        <a:cs typeface="宋体" pitchFamily="-84" charset="-122"/>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FFFFFF"/>
                          </a:solidFill>
                          <a:effectLst/>
                          <a:latin typeface="Times" pitchFamily="-84" charset="0"/>
                          <a:ea typeface="宋体" pitchFamily="-84" charset="-122"/>
                          <a:cs typeface="宋体" pitchFamily="-84" charset="-122"/>
                        </a:rPr>
                        <a:t>Estimated helpfulness</a:t>
                      </a:r>
                      <a:endParaRPr kumimoji="0" lang="en-US" sz="1600" b="1" i="0" u="none" strike="noStrike" cap="none" normalizeH="0" baseline="0">
                        <a:ln>
                          <a:noFill/>
                        </a:ln>
                        <a:solidFill>
                          <a:srgbClr val="FFFFFF"/>
                        </a:solidFill>
                        <a:effectLst/>
                        <a:latin typeface="Cambria" pitchFamily="-84" charset="0"/>
                        <a:ea typeface="宋体" pitchFamily="-84" charset="-122"/>
                        <a:cs typeface="宋体" pitchFamily="-84" charset="-122"/>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14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A6A6A6"/>
                          </a:solidFill>
                          <a:effectLst/>
                          <a:latin typeface="Calibri" pitchFamily="-84" charset="0"/>
                          <a:ea typeface="宋体" pitchFamily="-84" charset="-122"/>
                          <a:cs typeface="宋体" pitchFamily="-84" charset="-122"/>
                        </a:rPr>
                        <a:t>1</a:t>
                      </a:r>
                      <a:endParaRPr kumimoji="0" lang="en-US" sz="1600" b="0" i="0" u="none" strike="noStrike" cap="none" normalizeH="0" baseline="0">
                        <a:ln>
                          <a:noFill/>
                        </a:ln>
                        <a:solidFill>
                          <a:srgbClr val="A6A6A6"/>
                        </a:solidFill>
                        <a:effectLst/>
                        <a:latin typeface="Cambria" pitchFamily="-84" charset="0"/>
                        <a:ea typeface="宋体" pitchFamily="-84" charset="-122"/>
                        <a:cs typeface="宋体" pitchFamily="-84" charset="-122"/>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A6A6A6"/>
                          </a:solidFill>
                          <a:effectLst/>
                          <a:latin typeface="Calibri" pitchFamily="-84" charset="0"/>
                          <a:ea typeface="宋体" pitchFamily="-84" charset="-122"/>
                          <a:cs typeface="宋体" pitchFamily="-84" charset="-122"/>
                        </a:rPr>
                        <a:t>I really like this camera.</a:t>
                      </a:r>
                      <a:endParaRPr kumimoji="0" lang="en-US" sz="1600" b="0" i="0" u="none" strike="noStrike" cap="none" normalizeH="0" baseline="0">
                        <a:ln>
                          <a:noFill/>
                        </a:ln>
                        <a:solidFill>
                          <a:srgbClr val="A6A6A6"/>
                        </a:solidFill>
                        <a:effectLst/>
                        <a:latin typeface="Cambria" pitchFamily="-84" charset="0"/>
                        <a:ea typeface="宋体" pitchFamily="-84" charset="-122"/>
                        <a:cs typeface="宋体" pitchFamily="-84" charset="-122"/>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A6A6A6"/>
                          </a:solidFill>
                          <a:effectLst/>
                          <a:latin typeface="Times" pitchFamily="-84" charset="0"/>
                          <a:ea typeface="宋体" pitchFamily="-84" charset="-122"/>
                          <a:cs typeface="宋体" pitchFamily="-84" charset="-122"/>
                        </a:rPr>
                        <a:t>1.5</a:t>
                      </a:r>
                      <a:endParaRPr kumimoji="0" lang="en-US" sz="1600" b="0" i="0" u="none" strike="noStrike" cap="none" normalizeH="0" baseline="0">
                        <a:ln>
                          <a:noFill/>
                        </a:ln>
                        <a:solidFill>
                          <a:srgbClr val="A6A6A6"/>
                        </a:solidFill>
                        <a:effectLst/>
                        <a:latin typeface="Cambria" pitchFamily="-84" charset="0"/>
                        <a:ea typeface="宋体" pitchFamily="-84" charset="-122"/>
                        <a:cs typeface="宋体" pitchFamily="-84" charset="-122"/>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48736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Calibri" pitchFamily="-84" charset="0"/>
                          <a:ea typeface="宋体" pitchFamily="-84" charset="-122"/>
                          <a:cs typeface="宋体" pitchFamily="-84" charset="-122"/>
                        </a:rPr>
                        <a:t>2</a:t>
                      </a:r>
                      <a:endParaRPr kumimoji="0" lang="en-US" sz="1600" b="0" i="0" u="none" strike="noStrike" cap="none" normalizeH="0" baseline="0">
                        <a:ln>
                          <a:noFill/>
                        </a:ln>
                        <a:solidFill>
                          <a:srgbClr val="000000"/>
                        </a:solidFill>
                        <a:effectLst/>
                        <a:latin typeface="Cambria" pitchFamily="-84" charset="0"/>
                        <a:ea typeface="宋体" pitchFamily="-84" charset="-122"/>
                        <a:cs typeface="宋体" pitchFamily="-84" charset="-122"/>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Calibri" pitchFamily="-84" charset="0"/>
                          <a:ea typeface="宋体" pitchFamily="-84" charset="-122"/>
                          <a:cs typeface="宋体" pitchFamily="-84" charset="-122"/>
                        </a:rPr>
                        <a:t>It has 10x optical, image stabilization, a 3.0inch lcd with 230,000 pixels, and more.</a:t>
                      </a:r>
                      <a:endParaRPr kumimoji="0" lang="en-US" sz="1600" b="0" i="0" u="none" strike="noStrike" cap="none" normalizeH="0" baseline="0">
                        <a:ln>
                          <a:noFill/>
                        </a:ln>
                        <a:solidFill>
                          <a:srgbClr val="000000"/>
                        </a:solidFill>
                        <a:effectLst/>
                        <a:latin typeface="Cambria" pitchFamily="-84" charset="0"/>
                        <a:ea typeface="宋体" pitchFamily="-84" charset="-122"/>
                        <a:cs typeface="宋体" pitchFamily="-84" charset="-122"/>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Times" pitchFamily="-84" charset="0"/>
                          <a:ea typeface="宋体" pitchFamily="-84" charset="-122"/>
                          <a:cs typeface="宋体" pitchFamily="-84" charset="-122"/>
                        </a:rPr>
                        <a:t>2.0</a:t>
                      </a:r>
                      <a:endParaRPr kumimoji="0" lang="en-US" sz="1600" b="0" i="0" u="none" strike="noStrike" cap="none" normalizeH="0" baseline="0">
                        <a:ln>
                          <a:noFill/>
                        </a:ln>
                        <a:solidFill>
                          <a:srgbClr val="000000"/>
                        </a:solidFill>
                        <a:effectLst/>
                        <a:latin typeface="Cambria" pitchFamily="-84" charset="0"/>
                        <a:ea typeface="宋体" pitchFamily="-84" charset="-122"/>
                        <a:cs typeface="宋体" pitchFamily="-84" charset="-122"/>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14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Calibri" pitchFamily="-84" charset="0"/>
                          <a:ea typeface="宋体" pitchFamily="-84" charset="-122"/>
                          <a:cs typeface="宋体" pitchFamily="-84" charset="-122"/>
                        </a:rPr>
                        <a:t>3</a:t>
                      </a:r>
                      <a:endParaRPr kumimoji="0" lang="en-US" sz="1600" b="0" i="0" u="none" strike="noStrike" cap="none" normalizeH="0" baseline="0">
                        <a:ln>
                          <a:noFill/>
                        </a:ln>
                        <a:solidFill>
                          <a:srgbClr val="000000"/>
                        </a:solidFill>
                        <a:effectLst/>
                        <a:latin typeface="Cambria" pitchFamily="-84" charset="0"/>
                        <a:ea typeface="宋体" pitchFamily="-84" charset="-122"/>
                        <a:cs typeface="宋体" pitchFamily="-84" charset="-122"/>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Calibri" pitchFamily="-84" charset="0"/>
                          <a:ea typeface="宋体" pitchFamily="-84" charset="-122"/>
                          <a:cs typeface="宋体" pitchFamily="-84" charset="-122"/>
                        </a:rPr>
                        <a:t>The size is great for a 10x zoom camera.</a:t>
                      </a:r>
                      <a:endParaRPr kumimoji="0" lang="en-US" sz="1600" b="0" i="0" u="none" strike="noStrike" cap="none" normalizeH="0" baseline="0" dirty="0">
                        <a:ln>
                          <a:noFill/>
                        </a:ln>
                        <a:solidFill>
                          <a:srgbClr val="000000"/>
                        </a:solidFill>
                        <a:effectLst/>
                        <a:latin typeface="Cambria" pitchFamily="-84" charset="0"/>
                        <a:ea typeface="宋体" pitchFamily="-84" charset="-122"/>
                        <a:cs typeface="宋体" pitchFamily="-84" charset="-122"/>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Times" pitchFamily="-84" charset="0"/>
                          <a:ea typeface="宋体" pitchFamily="-84" charset="-122"/>
                          <a:cs typeface="宋体" pitchFamily="-84" charset="-122"/>
                        </a:rPr>
                        <a:t>1.8</a:t>
                      </a:r>
                      <a:endParaRPr kumimoji="0" lang="en-US" sz="1600" b="0" i="0" u="none" strike="noStrike" cap="none" normalizeH="0" baseline="0">
                        <a:ln>
                          <a:noFill/>
                        </a:ln>
                        <a:solidFill>
                          <a:srgbClr val="000000"/>
                        </a:solidFill>
                        <a:effectLst/>
                        <a:latin typeface="Cambria" pitchFamily="-84" charset="0"/>
                        <a:ea typeface="宋体" pitchFamily="-84" charset="-122"/>
                        <a:cs typeface="宋体" pitchFamily="-84" charset="-122"/>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48736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A6A6A6"/>
                          </a:solidFill>
                          <a:effectLst/>
                          <a:latin typeface="Calibri" pitchFamily="-84" charset="0"/>
                          <a:ea typeface="宋体" pitchFamily="-84" charset="-122"/>
                          <a:cs typeface="宋体" pitchFamily="-84" charset="-122"/>
                        </a:rPr>
                        <a:t>4</a:t>
                      </a:r>
                      <a:endParaRPr kumimoji="0" lang="en-US" sz="1600" b="0" i="0" u="none" strike="noStrike" cap="none" normalizeH="0" baseline="0">
                        <a:ln>
                          <a:noFill/>
                        </a:ln>
                        <a:solidFill>
                          <a:srgbClr val="A6A6A6"/>
                        </a:solidFill>
                        <a:effectLst/>
                        <a:latin typeface="Cambria" pitchFamily="-84" charset="0"/>
                        <a:ea typeface="宋体" pitchFamily="-84" charset="-122"/>
                        <a:cs typeface="宋体" pitchFamily="-84" charset="-122"/>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A6A6A6"/>
                          </a:solidFill>
                          <a:effectLst/>
                          <a:latin typeface="Calibri" pitchFamily="-84" charset="0"/>
                          <a:ea typeface="宋体" pitchFamily="-84" charset="-122"/>
                          <a:cs typeface="宋体" pitchFamily="-84" charset="-122"/>
                        </a:rPr>
                        <a:t>Image stabilization and is great for getting shots that would come out blurry with my Canon Powershot A620.</a:t>
                      </a:r>
                      <a:endParaRPr kumimoji="0" lang="en-US" sz="1600" b="0" i="0" u="none" strike="noStrike" cap="none" normalizeH="0" baseline="0">
                        <a:ln>
                          <a:noFill/>
                        </a:ln>
                        <a:solidFill>
                          <a:srgbClr val="A6A6A6"/>
                        </a:solidFill>
                        <a:effectLst/>
                        <a:latin typeface="Cambria" pitchFamily="-84" charset="0"/>
                        <a:ea typeface="宋体" pitchFamily="-84" charset="-122"/>
                        <a:cs typeface="宋体" pitchFamily="-84" charset="-122"/>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A6A6A6"/>
                          </a:solidFill>
                          <a:effectLst/>
                          <a:latin typeface="Times" pitchFamily="-84" charset="0"/>
                          <a:ea typeface="宋体" pitchFamily="-84" charset="-122"/>
                          <a:cs typeface="宋体" pitchFamily="-84" charset="-122"/>
                        </a:rPr>
                        <a:t>1.4</a:t>
                      </a:r>
                      <a:endParaRPr kumimoji="0" lang="en-US" sz="1600" b="0" i="0" u="none" strike="noStrike" cap="none" normalizeH="0" baseline="0">
                        <a:ln>
                          <a:noFill/>
                        </a:ln>
                        <a:solidFill>
                          <a:srgbClr val="A6A6A6"/>
                        </a:solidFill>
                        <a:effectLst/>
                        <a:latin typeface="Cambria" pitchFamily="-84" charset="0"/>
                        <a:ea typeface="宋体" pitchFamily="-84" charset="-122"/>
                        <a:cs typeface="宋体" pitchFamily="-84" charset="-122"/>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48736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Calibri" pitchFamily="-84" charset="0"/>
                          <a:ea typeface="宋体" pitchFamily="-84" charset="-122"/>
                          <a:cs typeface="宋体" pitchFamily="-84" charset="-122"/>
                        </a:rPr>
                        <a:t>5</a:t>
                      </a:r>
                      <a:endParaRPr kumimoji="0" lang="en-US" sz="1600" b="0" i="0" u="none" strike="noStrike" cap="none" normalizeH="0" baseline="0">
                        <a:ln>
                          <a:noFill/>
                        </a:ln>
                        <a:solidFill>
                          <a:srgbClr val="000000"/>
                        </a:solidFill>
                        <a:effectLst/>
                        <a:latin typeface="Cambria" pitchFamily="-84" charset="0"/>
                        <a:ea typeface="宋体" pitchFamily="-84" charset="-122"/>
                        <a:cs typeface="宋体" pitchFamily="-84" charset="-122"/>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Calibri" pitchFamily="-84" charset="0"/>
                          <a:ea typeface="宋体" pitchFamily="-84" charset="-122"/>
                          <a:cs typeface="宋体" pitchFamily="-84" charset="-122"/>
                        </a:rPr>
                        <a:t>My other favorite feature besides the zoom and image stabilization, is the wide angle.</a:t>
                      </a:r>
                      <a:endParaRPr kumimoji="0" lang="en-US" sz="1600" b="0" i="0" u="none" strike="noStrike" cap="none" normalizeH="0" baseline="0">
                        <a:ln>
                          <a:noFill/>
                        </a:ln>
                        <a:solidFill>
                          <a:srgbClr val="000000"/>
                        </a:solidFill>
                        <a:effectLst/>
                        <a:latin typeface="Cambria" pitchFamily="-84" charset="0"/>
                        <a:ea typeface="宋体" pitchFamily="-84" charset="-122"/>
                        <a:cs typeface="宋体" pitchFamily="-84" charset="-122"/>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Times" pitchFamily="-84" charset="0"/>
                          <a:ea typeface="宋体" pitchFamily="-84" charset="-122"/>
                          <a:cs typeface="宋体" pitchFamily="-84" charset="-122"/>
                        </a:rPr>
                        <a:t>1.8</a:t>
                      </a:r>
                      <a:endParaRPr kumimoji="0" lang="en-US" sz="1600" b="0" i="0" u="none" strike="noStrike" cap="none" normalizeH="0" baseline="0">
                        <a:ln>
                          <a:noFill/>
                        </a:ln>
                        <a:solidFill>
                          <a:srgbClr val="000000"/>
                        </a:solidFill>
                        <a:effectLst/>
                        <a:latin typeface="Cambria" pitchFamily="-84" charset="0"/>
                        <a:ea typeface="宋体" pitchFamily="-84" charset="-122"/>
                        <a:cs typeface="宋体" pitchFamily="-84" charset="-122"/>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48736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A6A6A6"/>
                          </a:solidFill>
                          <a:effectLst/>
                          <a:latin typeface="Calibri" pitchFamily="-84" charset="0"/>
                          <a:ea typeface="宋体" pitchFamily="-84" charset="-122"/>
                          <a:cs typeface="宋体" pitchFamily="-84" charset="-122"/>
                        </a:rPr>
                        <a:t>6</a:t>
                      </a:r>
                      <a:endParaRPr kumimoji="0" lang="en-US" sz="1600" b="0" i="0" u="none" strike="noStrike" cap="none" normalizeH="0" baseline="0">
                        <a:ln>
                          <a:noFill/>
                        </a:ln>
                        <a:solidFill>
                          <a:srgbClr val="A6A6A6"/>
                        </a:solidFill>
                        <a:effectLst/>
                        <a:latin typeface="Cambria" pitchFamily="-84" charset="0"/>
                        <a:ea typeface="宋体" pitchFamily="-84" charset="-122"/>
                        <a:cs typeface="宋体" pitchFamily="-84" charset="-122"/>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A6A6A6"/>
                          </a:solidFill>
                          <a:effectLst/>
                          <a:latin typeface="Calibri" pitchFamily="-84" charset="0"/>
                          <a:ea typeface="宋体" pitchFamily="-84" charset="-122"/>
                          <a:cs typeface="宋体" pitchFamily="-84" charset="-122"/>
                        </a:rPr>
                        <a:t>It is great to finally get cityscapes and have the whole skyline in one shot!!</a:t>
                      </a:r>
                      <a:endParaRPr kumimoji="0" lang="en-US" sz="1600" b="0" i="0" u="none" strike="noStrike" cap="none" normalizeH="0" baseline="0">
                        <a:ln>
                          <a:noFill/>
                        </a:ln>
                        <a:solidFill>
                          <a:srgbClr val="A6A6A6"/>
                        </a:solidFill>
                        <a:effectLst/>
                        <a:latin typeface="Cambria" pitchFamily="-84" charset="0"/>
                        <a:ea typeface="宋体" pitchFamily="-84" charset="-122"/>
                        <a:cs typeface="宋体" pitchFamily="-84" charset="-122"/>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A6A6A6"/>
                          </a:solidFill>
                          <a:effectLst/>
                          <a:latin typeface="Times" pitchFamily="-84" charset="0"/>
                          <a:ea typeface="宋体" pitchFamily="-84" charset="-122"/>
                          <a:cs typeface="宋体" pitchFamily="-84" charset="-122"/>
                        </a:rPr>
                        <a:t>1.6</a:t>
                      </a:r>
                      <a:endParaRPr kumimoji="0" lang="en-US" sz="1600" b="0" i="0" u="none" strike="noStrike" cap="none" normalizeH="0" baseline="0">
                        <a:ln>
                          <a:noFill/>
                        </a:ln>
                        <a:solidFill>
                          <a:srgbClr val="A6A6A6"/>
                        </a:solidFill>
                        <a:effectLst/>
                        <a:latin typeface="Cambria" pitchFamily="-84" charset="0"/>
                        <a:ea typeface="宋体" pitchFamily="-84" charset="-122"/>
                        <a:cs typeface="宋体" pitchFamily="-84" charset="-122"/>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14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Calibri" pitchFamily="-84" charset="0"/>
                          <a:ea typeface="宋体" pitchFamily="-84" charset="-122"/>
                          <a:cs typeface="宋体" pitchFamily="-84" charset="-122"/>
                        </a:rPr>
                        <a:t>7</a:t>
                      </a:r>
                      <a:endParaRPr kumimoji="0" lang="en-US" sz="1600" b="0" i="0" u="none" strike="noStrike" cap="none" normalizeH="0" baseline="0">
                        <a:ln>
                          <a:noFill/>
                        </a:ln>
                        <a:solidFill>
                          <a:srgbClr val="000000"/>
                        </a:solidFill>
                        <a:effectLst/>
                        <a:latin typeface="Cambria" pitchFamily="-84" charset="0"/>
                        <a:ea typeface="宋体" pitchFamily="-84" charset="-122"/>
                        <a:cs typeface="宋体" pitchFamily="-84" charset="-122"/>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Calibri" pitchFamily="-84" charset="0"/>
                          <a:ea typeface="宋体" pitchFamily="-84" charset="-122"/>
                          <a:cs typeface="宋体" pitchFamily="-84" charset="-122"/>
                        </a:rPr>
                        <a:t>And with the camera set to 16X9, I can get a 24mm shot!</a:t>
                      </a:r>
                      <a:endParaRPr kumimoji="0" lang="en-US" sz="1600" b="0" i="0" u="none" strike="noStrike" cap="none" normalizeH="0" baseline="0">
                        <a:ln>
                          <a:noFill/>
                        </a:ln>
                        <a:solidFill>
                          <a:srgbClr val="000000"/>
                        </a:solidFill>
                        <a:effectLst/>
                        <a:latin typeface="Cambria" pitchFamily="-84" charset="0"/>
                        <a:ea typeface="宋体" pitchFamily="-84" charset="-122"/>
                        <a:cs typeface="宋体" pitchFamily="-84" charset="-122"/>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Times" pitchFamily="-84" charset="0"/>
                          <a:ea typeface="宋体" pitchFamily="-84" charset="-122"/>
                          <a:cs typeface="宋体" pitchFamily="-84" charset="-122"/>
                        </a:rPr>
                        <a:t>1.8</a:t>
                      </a:r>
                      <a:endParaRPr kumimoji="0" lang="en-US" sz="1600" b="0" i="0" u="none" strike="noStrike" cap="none" normalizeH="0" baseline="0" dirty="0">
                        <a:ln>
                          <a:noFill/>
                        </a:ln>
                        <a:solidFill>
                          <a:srgbClr val="000000"/>
                        </a:solidFill>
                        <a:effectLst/>
                        <a:latin typeface="Cambria" pitchFamily="-84" charset="0"/>
                        <a:ea typeface="宋体" pitchFamily="-84" charset="-122"/>
                        <a:cs typeface="宋体" pitchFamily="-84" charset="-122"/>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Tree>
    <p:extLst>
      <p:ext uri="{BB962C8B-B14F-4D97-AF65-F5344CB8AC3E}">
        <p14:creationId xmlns:p14="http://schemas.microsoft.com/office/powerpoint/2010/main" xmlns="" val="8942550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4517"/>
            <a:ext cx="8229600" cy="1143000"/>
          </a:xfrm>
        </p:spPr>
        <p:txBody>
          <a:bodyPr>
            <a:noAutofit/>
          </a:bodyPr>
          <a:lstStyle/>
          <a:p>
            <a:r>
              <a:rPr lang="en-US" sz="3600" dirty="0" smtClean="0"/>
              <a:t>Challenges for NLP</a:t>
            </a:r>
            <a:endParaRPr lang="en-US" sz="3600" dirty="0"/>
          </a:p>
        </p:txBody>
      </p:sp>
      <p:sp>
        <p:nvSpPr>
          <p:cNvPr id="3" name="Content Placeholder 2"/>
          <p:cNvSpPr>
            <a:spLocks noGrp="1"/>
          </p:cNvSpPr>
          <p:nvPr>
            <p:ph idx="1"/>
          </p:nvPr>
        </p:nvSpPr>
        <p:spPr>
          <a:xfrm>
            <a:off x="0" y="1247517"/>
            <a:ext cx="8686800" cy="4163387"/>
          </a:xfrm>
        </p:spPr>
        <p:txBody>
          <a:bodyPr>
            <a:normAutofit fontScale="85000" lnSpcReduction="10000"/>
          </a:bodyPr>
          <a:lstStyle/>
          <a:p>
            <a:r>
              <a:rPr lang="en-US" sz="2600" dirty="0" smtClean="0">
                <a:solidFill>
                  <a:schemeClr val="bg1">
                    <a:lumMod val="50000"/>
                  </a:schemeClr>
                </a:solidFill>
              </a:rPr>
              <a:t>The definition of review helpfulness varies</a:t>
            </a:r>
          </a:p>
          <a:p>
            <a:pPr lvl="1"/>
            <a:r>
              <a:rPr lang="en-US" sz="2200" dirty="0" smtClean="0">
                <a:solidFill>
                  <a:schemeClr val="bg1">
                    <a:lumMod val="50000"/>
                  </a:schemeClr>
                </a:solidFill>
              </a:rPr>
              <a:t>E.g. Educational aspects of peer reviews</a:t>
            </a:r>
          </a:p>
          <a:p>
            <a:pPr lvl="1">
              <a:buNone/>
            </a:pPr>
            <a:endParaRPr lang="en-US" dirty="0" smtClean="0">
              <a:solidFill>
                <a:schemeClr val="bg1">
                  <a:lumMod val="50000"/>
                </a:schemeClr>
              </a:solidFill>
            </a:endParaRPr>
          </a:p>
          <a:p>
            <a:r>
              <a:rPr lang="en-US" sz="2600" dirty="0" smtClean="0">
                <a:solidFill>
                  <a:schemeClr val="bg1">
                    <a:lumMod val="50000"/>
                  </a:schemeClr>
                </a:solidFill>
              </a:rPr>
              <a:t>Review content may have multiple sources</a:t>
            </a:r>
          </a:p>
          <a:p>
            <a:pPr lvl="1"/>
            <a:r>
              <a:rPr lang="en-US" sz="2400" dirty="0" smtClean="0">
                <a:solidFill>
                  <a:schemeClr val="bg1">
                    <a:lumMod val="50000"/>
                  </a:schemeClr>
                </a:solidFill>
              </a:rPr>
              <a:t>E.g. A description of movie plot</a:t>
            </a:r>
          </a:p>
          <a:p>
            <a:pPr lvl="1"/>
            <a:endParaRPr lang="en-US" sz="2400" dirty="0" smtClean="0"/>
          </a:p>
          <a:p>
            <a:pPr marL="342900" lvl="1" indent="-342900">
              <a:buFont typeface="Arial"/>
              <a:buChar char="•"/>
            </a:pPr>
            <a:r>
              <a:rPr lang="en-US" dirty="0" smtClean="0">
                <a:solidFill>
                  <a:schemeClr val="bg1">
                    <a:lumMod val="50000"/>
                  </a:schemeClr>
                </a:solidFill>
              </a:rPr>
              <a:t>User helpfulness ratings are not at a fine-granularity</a:t>
            </a:r>
          </a:p>
          <a:p>
            <a:pPr lvl="1"/>
            <a:r>
              <a:rPr lang="en-US" sz="2400" dirty="0" smtClean="0">
                <a:solidFill>
                  <a:schemeClr val="bg1">
                    <a:lumMod val="50000"/>
                  </a:schemeClr>
                </a:solidFill>
              </a:rPr>
              <a:t>E.g. At the paragraph rather than the sentence level</a:t>
            </a:r>
          </a:p>
          <a:p>
            <a:pPr lvl="1"/>
            <a:endParaRPr lang="en-US" sz="2400" dirty="0" smtClean="0">
              <a:solidFill>
                <a:schemeClr val="bg1">
                  <a:lumMod val="50000"/>
                </a:schemeClr>
              </a:solidFill>
            </a:endParaRPr>
          </a:p>
          <a:p>
            <a:r>
              <a:rPr lang="en-US" sz="2800" dirty="0" smtClean="0"/>
              <a:t>Existing summarization heuristics are not designed for reviews</a:t>
            </a:r>
          </a:p>
          <a:p>
            <a:pPr lvl="1"/>
            <a:r>
              <a:rPr lang="en-US" sz="2400" dirty="0" smtClean="0"/>
              <a:t>E.g. </a:t>
            </a:r>
            <a:r>
              <a:rPr lang="en-US" sz="2400" dirty="0"/>
              <a:t> </a:t>
            </a:r>
            <a:r>
              <a:rPr lang="en-US" sz="2400" dirty="0" smtClean="0"/>
              <a:t>Similarity of word distributions</a:t>
            </a:r>
          </a:p>
          <a:p>
            <a:pPr lvl="1"/>
            <a:endParaRPr lang="en-US" sz="2800" dirty="0" smtClean="0"/>
          </a:p>
          <a:p>
            <a:pPr marL="0" indent="0">
              <a:buNone/>
            </a:pPr>
            <a:endParaRPr lang="en-US" dirty="0" smtClean="0"/>
          </a:p>
        </p:txBody>
      </p:sp>
      <p:sp>
        <p:nvSpPr>
          <p:cNvPr id="4" name="Slide Number Placeholder 3"/>
          <p:cNvSpPr>
            <a:spLocks noGrp="1"/>
          </p:cNvSpPr>
          <p:nvPr>
            <p:ph type="sldNum" sz="quarter" idx="12"/>
          </p:nvPr>
        </p:nvSpPr>
        <p:spPr/>
        <p:txBody>
          <a:bodyPr/>
          <a:lstStyle/>
          <a:p>
            <a:fld id="{1334D774-3417-FC46-9BEF-A6F026B0364A}" type="slidenum">
              <a:rPr lang="en-US" smtClean="0"/>
              <a:pPr/>
              <a:t>22</a:t>
            </a:fld>
            <a:endParaRPr lang="en-US"/>
          </a:p>
        </p:txBody>
      </p:sp>
    </p:spTree>
    <p:extLst>
      <p:ext uri="{BB962C8B-B14F-4D97-AF65-F5344CB8AC3E}">
        <p14:creationId xmlns:p14="http://schemas.microsoft.com/office/powerpoint/2010/main" xmlns="" val="10718527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1"/>
          <p:cNvSpPr>
            <a:spLocks noGrp="1" noChangeArrowheads="1"/>
          </p:cNvSpPr>
          <p:nvPr>
            <p:ph type="title"/>
          </p:nvPr>
        </p:nvSpPr>
        <p:spPr>
          <a:xfrm>
            <a:off x="457200" y="90488"/>
            <a:ext cx="8229600" cy="1509712"/>
          </a:xfrm>
        </p:spPr>
        <p:txBody>
          <a:bodyPr rIns="132080"/>
          <a:lstStyle/>
          <a:p>
            <a:pPr eaLnBrk="1" hangingPunct="1"/>
            <a:r>
              <a:rPr lang="en-US" sz="3600" dirty="0" smtClean="0">
                <a:ea typeface="Heiti SC Light" pitchFamily="-84" charset="-122"/>
                <a:cs typeface="Heiti SC Light" pitchFamily="-84" charset="-122"/>
              </a:rPr>
              <a:t>Research questions</a:t>
            </a:r>
            <a:endParaRPr lang="en-US" sz="3600" dirty="0">
              <a:ea typeface="Heiti SC Light" pitchFamily="-84" charset="-122"/>
              <a:cs typeface="Heiti SC Light" pitchFamily="-84" charset="-122"/>
            </a:endParaRPr>
          </a:p>
        </p:txBody>
      </p:sp>
      <p:sp>
        <p:nvSpPr>
          <p:cNvPr id="83970" name="Rectangle 2"/>
          <p:cNvSpPr>
            <a:spLocks noGrp="1" noChangeArrowheads="1"/>
          </p:cNvSpPr>
          <p:nvPr>
            <p:ph type="body" idx="1"/>
          </p:nvPr>
        </p:nvSpPr>
        <p:spPr>
          <a:xfrm>
            <a:off x="457200" y="1600200"/>
            <a:ext cx="8229600" cy="5119688"/>
          </a:xfrm>
        </p:spPr>
        <p:txBody>
          <a:bodyPr rIns="132080"/>
          <a:lstStyle/>
          <a:p>
            <a:pPr marL="58738" indent="0">
              <a:lnSpc>
                <a:spcPct val="90000"/>
              </a:lnSpc>
              <a:buClr>
                <a:srgbClr val="660066"/>
              </a:buClr>
              <a:buNone/>
            </a:pPr>
            <a:endParaRPr lang="en-US" sz="2600" dirty="0" smtClean="0">
              <a:solidFill>
                <a:srgbClr val="660066"/>
              </a:solidFill>
              <a:latin typeface="Calibri Italic" pitchFamily="-84" charset="0"/>
              <a:ea typeface="Heiti SC Light" pitchFamily="-84" charset="-122"/>
              <a:cs typeface="Heiti SC Light" pitchFamily="-84" charset="-122"/>
              <a:sym typeface="Calibri Italic" pitchFamily="-84" charset="0"/>
            </a:endParaRPr>
          </a:p>
          <a:p>
            <a:pPr marL="401638">
              <a:lnSpc>
                <a:spcPct val="90000"/>
              </a:lnSpc>
              <a:buClr>
                <a:srgbClr val="660066"/>
              </a:buClr>
            </a:pPr>
            <a:r>
              <a:rPr lang="en-US" sz="2600" dirty="0" smtClean="0">
                <a:solidFill>
                  <a:srgbClr val="660066"/>
                </a:solidFill>
                <a:latin typeface="Calibri Italic" pitchFamily="-84" charset="0"/>
                <a:ea typeface="ＭＳ Ｐゴシック" pitchFamily="-84" charset="-128"/>
                <a:cs typeface="ＭＳ Ｐゴシック" pitchFamily="-84" charset="-128"/>
                <a:sym typeface="Calibri Italic" pitchFamily="-84" charset="0"/>
              </a:rPr>
              <a:t>Can we model review </a:t>
            </a:r>
            <a:r>
              <a:rPr lang="en-US" sz="2600" dirty="0">
                <a:solidFill>
                  <a:srgbClr val="660066"/>
                </a:solidFill>
                <a:latin typeface="Calibri Italic" pitchFamily="-84" charset="0"/>
                <a:ea typeface="ＭＳ Ｐゴシック" pitchFamily="-84" charset="-128"/>
                <a:cs typeface="ＭＳ Ｐゴシック" pitchFamily="-84" charset="-128"/>
                <a:sym typeface="Calibri Italic" pitchFamily="-84" charset="0"/>
              </a:rPr>
              <a:t>helpfulness</a:t>
            </a:r>
            <a:r>
              <a:rPr lang="en-US" sz="2600" dirty="0" smtClean="0">
                <a:solidFill>
                  <a:srgbClr val="660066"/>
                </a:solidFill>
                <a:latin typeface="Calibri Italic" pitchFamily="-84" charset="0"/>
                <a:ea typeface="ＭＳ Ｐゴシック" pitchFamily="-84" charset="-128"/>
                <a:cs typeface="ＭＳ Ｐゴシック" pitchFamily="-84" charset="-128"/>
                <a:sym typeface="Calibri Italic" pitchFamily="-84" charset="0"/>
              </a:rPr>
              <a:t> (based on review textual content) automatically?</a:t>
            </a:r>
            <a:endParaRPr lang="en-US" sz="2600" dirty="0">
              <a:solidFill>
                <a:srgbClr val="660066"/>
              </a:solidFill>
              <a:latin typeface="Calibri Italic" pitchFamily="-84" charset="0"/>
              <a:ea typeface="Heiti SC Light" pitchFamily="-84" charset="-122"/>
              <a:cs typeface="Heiti SC Light" pitchFamily="-84" charset="-122"/>
              <a:sym typeface="Calibri Italic" pitchFamily="-84" charset="0"/>
            </a:endParaRPr>
          </a:p>
          <a:p>
            <a:pPr marL="382588" lvl="1" indent="-342900">
              <a:lnSpc>
                <a:spcPct val="90000"/>
              </a:lnSpc>
            </a:pPr>
            <a:endParaRPr lang="en-US" sz="2600" dirty="0">
              <a:solidFill>
                <a:srgbClr val="000000"/>
              </a:solidFill>
              <a:ea typeface="Heiti SC Light" pitchFamily="-84" charset="-122"/>
              <a:cs typeface="Heiti SC Light" pitchFamily="-84" charset="-122"/>
            </a:endParaRPr>
          </a:p>
          <a:p>
            <a:pPr marL="401638">
              <a:lnSpc>
                <a:spcPct val="90000"/>
              </a:lnSpc>
              <a:buClr>
                <a:srgbClr val="660066"/>
              </a:buClr>
            </a:pPr>
            <a:r>
              <a:rPr lang="en-US" sz="2600" dirty="0">
                <a:solidFill>
                  <a:srgbClr val="660066"/>
                </a:solidFill>
                <a:latin typeface="Calibri Italic" pitchFamily="-84" charset="0"/>
                <a:sym typeface="Calibri Italic" pitchFamily="-84" charset="0"/>
              </a:rPr>
              <a:t>Can we improve summarization performance by introducing review helpfulness?</a:t>
            </a:r>
          </a:p>
        </p:txBody>
      </p:sp>
      <p:sp>
        <p:nvSpPr>
          <p:cNvPr id="68611" name="Slide Number Placeholder 1"/>
          <p:cNvSpPr>
            <a:spLocks noGrp="1"/>
          </p:cNvSpPr>
          <p:nvPr>
            <p:ph type="sldNum" sz="quarter" idx="12"/>
          </p:nvPr>
        </p:nvSpPr>
        <p:spPr bwMode="auto">
          <a:noFill/>
          <a:ln>
            <a:miter lim="800000"/>
            <a:headEnd/>
            <a:tailEnd/>
          </a:ln>
        </p:spPr>
        <p:txBody>
          <a:bodyPr/>
          <a:lstStyle/>
          <a:p>
            <a:fld id="{83C1B18D-D7FB-5348-8F4A-6187F29F3AB3}" type="slidenum">
              <a:rPr lang="en-US"/>
              <a:pPr/>
              <a:t>23</a:t>
            </a:fld>
            <a:endParaRPr lang="en-US"/>
          </a:p>
        </p:txBody>
      </p:sp>
    </p:spTree>
    <p:extLst>
      <p:ext uri="{BB962C8B-B14F-4D97-AF65-F5344CB8AC3E}">
        <p14:creationId xmlns:p14="http://schemas.microsoft.com/office/powerpoint/2010/main" xmlns="" val="876708330"/>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457200" y="1417638"/>
            <a:ext cx="8229600" cy="4708525"/>
          </a:xfrm>
        </p:spPr>
        <p:txBody>
          <a:bodyPr>
            <a:normAutofit fontScale="92500" lnSpcReduction="20000"/>
          </a:bodyPr>
          <a:lstStyle/>
          <a:p>
            <a:pPr marL="342900" lvl="1" indent="-342900">
              <a:lnSpc>
                <a:spcPct val="150000"/>
              </a:lnSpc>
              <a:buFont typeface="Arial"/>
              <a:buChar char="•"/>
            </a:pPr>
            <a:r>
              <a:rPr lang="en-US" sz="2600" dirty="0" smtClean="0">
                <a:solidFill>
                  <a:schemeClr val="bg1">
                    <a:lumMod val="75000"/>
                  </a:schemeClr>
                </a:solidFill>
                <a:ea typeface="Heiti SC Light" pitchFamily="-84" charset="-122"/>
                <a:cs typeface="Heiti SC Light" pitchFamily="-84" charset="-122"/>
              </a:rPr>
              <a:t>Introduction</a:t>
            </a:r>
          </a:p>
          <a:p>
            <a:pPr marL="342900" lvl="1" indent="-342900">
              <a:lnSpc>
                <a:spcPct val="150000"/>
              </a:lnSpc>
              <a:buFont typeface="Arial"/>
              <a:buChar char="•"/>
            </a:pPr>
            <a:r>
              <a:rPr lang="en-US" sz="2600" dirty="0" smtClean="0">
                <a:solidFill>
                  <a:srgbClr val="BFBFBF"/>
                </a:solidFill>
                <a:ea typeface="Heiti SC Light" pitchFamily="-84" charset="-122"/>
                <a:cs typeface="Heiti SC Light" pitchFamily="-84" charset="-122"/>
              </a:rPr>
              <a:t>Challenges to NLP</a:t>
            </a:r>
            <a:endParaRPr lang="en-US" sz="2600" dirty="0">
              <a:solidFill>
                <a:srgbClr val="BFBFBF"/>
              </a:solidFill>
              <a:ea typeface="Heiti SC Light" pitchFamily="-84" charset="-122"/>
              <a:cs typeface="Heiti SC Light" pitchFamily="-84" charset="-122"/>
            </a:endParaRPr>
          </a:p>
          <a:p>
            <a:pPr marL="342900" lvl="1" indent="-342900">
              <a:lnSpc>
                <a:spcPct val="150000"/>
              </a:lnSpc>
              <a:buFont typeface="Arial"/>
              <a:buChar char="•"/>
            </a:pPr>
            <a:r>
              <a:rPr lang="en-US" sz="2600" dirty="0" smtClean="0">
                <a:ea typeface="Heiti SC Light" pitchFamily="-84" charset="-122"/>
                <a:cs typeface="Heiti SC Light" pitchFamily="-84" charset="-122"/>
              </a:rPr>
              <a:t>Review content analysis for helpfulness prediction</a:t>
            </a:r>
          </a:p>
          <a:p>
            <a:pPr marL="801688" lvl="1" indent="-342900">
              <a:lnSpc>
                <a:spcPct val="150000"/>
              </a:lnSpc>
              <a:buClr>
                <a:srgbClr val="660066"/>
              </a:buClr>
            </a:pPr>
            <a:r>
              <a:rPr lang="en-US" sz="2200" b="1" dirty="0">
                <a:latin typeface="Calibri Italic" pitchFamily="-84" charset="0"/>
                <a:ea typeface="ＭＳ Ｐゴシック" pitchFamily="-84" charset="-128"/>
                <a:cs typeface="ＭＳ Ｐゴシック" pitchFamily="-84" charset="-128"/>
              </a:rPr>
              <a:t>From </a:t>
            </a:r>
            <a:r>
              <a:rPr lang="en-US" sz="2200" b="1" i="1" dirty="0">
                <a:latin typeface="Calibri Italic" pitchFamily="-84" charset="0"/>
                <a:ea typeface="ＭＳ Ｐゴシック" pitchFamily="-84" charset="-128"/>
                <a:cs typeface="ＭＳ Ｐゴシック" pitchFamily="-84" charset="-128"/>
              </a:rPr>
              <a:t>customer reviews </a:t>
            </a:r>
            <a:r>
              <a:rPr lang="en-US" sz="2200" b="1" dirty="0">
                <a:latin typeface="Calibri Italic" pitchFamily="-84" charset="0"/>
                <a:ea typeface="ＭＳ Ｐゴシック" pitchFamily="-84" charset="-128"/>
                <a:cs typeface="ＭＳ Ｐゴシック" pitchFamily="-84" charset="-128"/>
              </a:rPr>
              <a:t>to </a:t>
            </a:r>
            <a:r>
              <a:rPr lang="en-US" sz="2200" b="1" i="1" dirty="0">
                <a:latin typeface="Calibri Italic" pitchFamily="-84" charset="0"/>
                <a:ea typeface="ＭＳ Ｐゴシック" pitchFamily="-84" charset="-128"/>
                <a:cs typeface="ＭＳ Ｐゴシック" pitchFamily="-84" charset="-128"/>
              </a:rPr>
              <a:t>peer </a:t>
            </a:r>
            <a:r>
              <a:rPr lang="en-US" sz="2200" b="1" i="1" dirty="0" smtClean="0">
                <a:latin typeface="Calibri Italic" pitchFamily="-84" charset="0"/>
                <a:ea typeface="ＭＳ Ｐゴシック" pitchFamily="-84" charset="-128"/>
                <a:cs typeface="ＭＳ Ｐゴシック" pitchFamily="-84" charset="-128"/>
              </a:rPr>
              <a:t>reviews </a:t>
            </a:r>
            <a:endParaRPr lang="en-US" sz="2200" b="1" i="1" dirty="0">
              <a:latin typeface="Calibri Italic" pitchFamily="-84" charset="0"/>
              <a:ea typeface="ＭＳ Ｐゴシック" pitchFamily="-84" charset="-128"/>
              <a:cs typeface="ＭＳ Ｐゴシック" pitchFamily="-84" charset="-128"/>
            </a:endParaRPr>
          </a:p>
          <a:p>
            <a:pPr marL="801688" lvl="1" indent="-342900">
              <a:lnSpc>
                <a:spcPct val="150000"/>
              </a:lnSpc>
              <a:buClr>
                <a:srgbClr val="660066"/>
              </a:buClr>
            </a:pPr>
            <a:r>
              <a:rPr lang="en-US" sz="2200" dirty="0">
                <a:latin typeface="Calibri Italic" pitchFamily="-84" charset="0"/>
                <a:ea typeface="ＭＳ Ｐゴシック" pitchFamily="-84" charset="-128"/>
                <a:cs typeface="ＭＳ Ｐゴシック" pitchFamily="-84" charset="-128"/>
              </a:rPr>
              <a:t>A general helpfulness model based on review text</a:t>
            </a:r>
          </a:p>
          <a:p>
            <a:pPr marL="342900" lvl="1" indent="-342900">
              <a:lnSpc>
                <a:spcPct val="150000"/>
              </a:lnSpc>
              <a:buFont typeface="Arial"/>
              <a:buChar char="•"/>
            </a:pPr>
            <a:r>
              <a:rPr lang="en-US" sz="2600" dirty="0" smtClean="0">
                <a:solidFill>
                  <a:srgbClr val="BFBFBF"/>
                </a:solidFill>
                <a:ea typeface="Heiti SC Light" pitchFamily="-84" charset="-122"/>
                <a:cs typeface="Heiti SC Light" pitchFamily="-84" charset="-122"/>
              </a:rPr>
              <a:t>Helpfulness</a:t>
            </a:r>
            <a:r>
              <a:rPr lang="en-US" sz="2600" dirty="0">
                <a:solidFill>
                  <a:srgbClr val="BFBFBF"/>
                </a:solidFill>
                <a:ea typeface="Heiti SC Light" pitchFamily="-84" charset="-122"/>
                <a:cs typeface="Heiti SC Light" pitchFamily="-84" charset="-122"/>
              </a:rPr>
              <a:t>-guided review </a:t>
            </a:r>
            <a:r>
              <a:rPr lang="en-US" sz="2600" dirty="0" smtClean="0">
                <a:solidFill>
                  <a:srgbClr val="BFBFBF"/>
                </a:solidFill>
                <a:ea typeface="Heiti SC Light" pitchFamily="-84" charset="-122"/>
                <a:cs typeface="Heiti SC Light" pitchFamily="-84" charset="-122"/>
              </a:rPr>
              <a:t>summarization</a:t>
            </a:r>
          </a:p>
          <a:p>
            <a:pPr marL="801688" lvl="1" indent="-342900">
              <a:lnSpc>
                <a:spcPct val="150000"/>
              </a:lnSpc>
              <a:buClr>
                <a:schemeClr val="bg1">
                  <a:lumMod val="75000"/>
                </a:schemeClr>
              </a:buClr>
            </a:pPr>
            <a:r>
              <a:rPr lang="en-US" sz="2200" dirty="0" smtClean="0">
                <a:solidFill>
                  <a:srgbClr val="BFBFBF"/>
                </a:solidFill>
                <a:latin typeface="Calibri Italic" pitchFamily="-84" charset="0"/>
                <a:ea typeface="ＭＳ Ｐゴシック" pitchFamily="-84" charset="-128"/>
                <a:cs typeface="ＭＳ Ｐゴシック" pitchFamily="-84" charset="-128"/>
              </a:rPr>
              <a:t>Human summary analysis</a:t>
            </a:r>
          </a:p>
          <a:p>
            <a:pPr marL="801688" lvl="1" indent="-342900">
              <a:lnSpc>
                <a:spcPct val="150000"/>
              </a:lnSpc>
              <a:buClr>
                <a:schemeClr val="bg1">
                  <a:lumMod val="75000"/>
                </a:schemeClr>
              </a:buClr>
            </a:pPr>
            <a:r>
              <a:rPr lang="en-US" sz="2200" dirty="0" smtClean="0">
                <a:solidFill>
                  <a:srgbClr val="BFBFBF"/>
                </a:solidFill>
                <a:latin typeface="Calibri Italic" pitchFamily="-84" charset="0"/>
                <a:ea typeface="ＭＳ Ｐゴシック" pitchFamily="-84" charset="-128"/>
                <a:cs typeface="ＭＳ Ｐゴシック" pitchFamily="-84" charset="-128"/>
              </a:rPr>
              <a:t>User studies</a:t>
            </a:r>
          </a:p>
          <a:p>
            <a:pPr marL="342900" lvl="1" indent="-342900">
              <a:lnSpc>
                <a:spcPct val="150000"/>
              </a:lnSpc>
              <a:buFont typeface="Arial"/>
              <a:buChar char="•"/>
            </a:pPr>
            <a:r>
              <a:rPr lang="en-US" sz="2600" dirty="0" smtClean="0">
                <a:solidFill>
                  <a:srgbClr val="BFBFBF"/>
                </a:solidFill>
                <a:ea typeface="Heiti SC Light" pitchFamily="-84" charset="-122"/>
                <a:cs typeface="Heiti SC Light" pitchFamily="-84" charset="-122"/>
              </a:rPr>
              <a:t>Conclusions</a:t>
            </a:r>
          </a:p>
          <a:p>
            <a:pPr marL="342900" lvl="1" indent="-342900">
              <a:lnSpc>
                <a:spcPct val="140000"/>
              </a:lnSpc>
              <a:buFont typeface="Arial"/>
              <a:buChar char="•"/>
            </a:pPr>
            <a:endParaRPr lang="en-US" sz="2600" dirty="0">
              <a:ea typeface="Heiti SC Light" pitchFamily="-84" charset="-122"/>
              <a:cs typeface="Heiti SC Light" pitchFamily="-84" charset="-122"/>
            </a:endParaRPr>
          </a:p>
          <a:p>
            <a:endParaRPr lang="en-US" dirty="0" smtClean="0"/>
          </a:p>
          <a:p>
            <a:endParaRPr lang="en-US" dirty="0"/>
          </a:p>
        </p:txBody>
      </p:sp>
      <p:sp>
        <p:nvSpPr>
          <p:cNvPr id="4" name="Slide Number Placeholder 3"/>
          <p:cNvSpPr>
            <a:spLocks noGrp="1"/>
          </p:cNvSpPr>
          <p:nvPr>
            <p:ph type="sldNum" sz="quarter" idx="12"/>
          </p:nvPr>
        </p:nvSpPr>
        <p:spPr/>
        <p:txBody>
          <a:bodyPr/>
          <a:lstStyle/>
          <a:p>
            <a:fld id="{1334D774-3417-FC46-9BEF-A6F026B0364A}" type="slidenum">
              <a:rPr lang="en-US" smtClean="0"/>
              <a:pPr/>
              <a:t>24</a:t>
            </a:fld>
            <a:endParaRPr lang="en-US"/>
          </a:p>
        </p:txBody>
      </p:sp>
    </p:spTree>
    <p:extLst>
      <p:ext uri="{BB962C8B-B14F-4D97-AF65-F5344CB8AC3E}">
        <p14:creationId xmlns:p14="http://schemas.microsoft.com/office/powerpoint/2010/main" xmlns="" val="7667591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133" y="463176"/>
            <a:ext cx="8466667" cy="1143000"/>
          </a:xfrm>
        </p:spPr>
        <p:txBody>
          <a:bodyPr>
            <a:noAutofit/>
          </a:bodyPr>
          <a:lstStyle/>
          <a:p>
            <a:pPr marL="801688" lvl="1" indent="-342900">
              <a:lnSpc>
                <a:spcPct val="150000"/>
              </a:lnSpc>
            </a:pPr>
            <a:r>
              <a:rPr lang="en-US" sz="2900" dirty="0" smtClean="0">
                <a:latin typeface="Calibri Italic" pitchFamily="-84" charset="0"/>
                <a:ea typeface="ＭＳ Ｐゴシック" pitchFamily="-84" charset="-128"/>
                <a:cs typeface="ＭＳ Ｐゴシック" pitchFamily="-84" charset="-128"/>
              </a:rPr>
              <a:t>Automatically assessing peer-review helpfulness</a:t>
            </a:r>
            <a:endParaRPr lang="en-US" sz="2900" dirty="0">
              <a:latin typeface="Calibri Italic" pitchFamily="-84" charset="0"/>
              <a:ea typeface="ＭＳ Ｐゴシック" pitchFamily="-84" charset="-128"/>
              <a:cs typeface="ＭＳ Ｐゴシック" pitchFamily="-84" charset="-128"/>
            </a:endParaRPr>
          </a:p>
        </p:txBody>
      </p:sp>
      <p:sp>
        <p:nvSpPr>
          <p:cNvPr id="3" name="Content Placeholder 2"/>
          <p:cNvSpPr>
            <a:spLocks noGrp="1"/>
          </p:cNvSpPr>
          <p:nvPr>
            <p:ph idx="1"/>
          </p:nvPr>
        </p:nvSpPr>
        <p:spPr>
          <a:xfrm>
            <a:off x="457200" y="1223587"/>
            <a:ext cx="8229600" cy="5132763"/>
          </a:xfrm>
        </p:spPr>
        <p:txBody>
          <a:bodyPr>
            <a:normAutofit/>
          </a:bodyPr>
          <a:lstStyle/>
          <a:p>
            <a:pPr>
              <a:buNone/>
            </a:pPr>
            <a:endParaRPr lang="en-US" sz="2753" i="1" dirty="0" smtClean="0">
              <a:solidFill>
                <a:srgbClr val="660066"/>
              </a:solidFill>
            </a:endParaRPr>
          </a:p>
          <a:p>
            <a:pPr>
              <a:buNone/>
            </a:pPr>
            <a:r>
              <a:rPr lang="en-US" sz="2753" i="1" dirty="0" smtClean="0">
                <a:solidFill>
                  <a:srgbClr val="660066"/>
                </a:solidFill>
              </a:rPr>
              <a:t>Our approach – Adaptation</a:t>
            </a:r>
          </a:p>
          <a:p>
            <a:pPr marL="914400" lvl="1" indent="-457200">
              <a:buFont typeface="+mj-lt"/>
              <a:buAutoNum type="arabicPeriod"/>
            </a:pPr>
            <a:r>
              <a:rPr lang="en-US" sz="2200" dirty="0" smtClean="0"/>
              <a:t>From product reviews </a:t>
            </a:r>
            <a:r>
              <a:rPr lang="en-US" sz="1300" dirty="0" smtClean="0">
                <a:solidFill>
                  <a:schemeClr val="accent3">
                    <a:lumMod val="50000"/>
                  </a:schemeClr>
                </a:solidFill>
              </a:rPr>
              <a:t>&lt;Kim et al 2006&gt; </a:t>
            </a:r>
            <a:r>
              <a:rPr lang="en-US" sz="2200" dirty="0" smtClean="0"/>
              <a:t>to peer reviews</a:t>
            </a:r>
          </a:p>
          <a:p>
            <a:pPr marL="914400" lvl="1" indent="-457200">
              <a:buFont typeface="+mj-lt"/>
              <a:buAutoNum type="arabicPeriod"/>
            </a:pPr>
            <a:r>
              <a:rPr lang="en-US" sz="2200" dirty="0" smtClean="0"/>
              <a:t>Introduce peer-review domain knowledge</a:t>
            </a:r>
          </a:p>
          <a:p>
            <a:pPr lvl="1">
              <a:buNone/>
            </a:pPr>
            <a:endParaRPr lang="en-US" dirty="0" smtClean="0"/>
          </a:p>
        </p:txBody>
      </p:sp>
      <p:sp>
        <p:nvSpPr>
          <p:cNvPr id="4" name="Slide Number Placeholder 3"/>
          <p:cNvSpPr>
            <a:spLocks noGrp="1"/>
          </p:cNvSpPr>
          <p:nvPr>
            <p:ph type="sldNum" sz="quarter" idx="12"/>
          </p:nvPr>
        </p:nvSpPr>
        <p:spPr/>
        <p:txBody>
          <a:bodyPr/>
          <a:lstStyle/>
          <a:p>
            <a:fld id="{1334D774-3417-FC46-9BEF-A6F026B0364A}" type="slidenum">
              <a:rPr lang="en-US" smtClean="0"/>
              <a:pPr/>
              <a:t>25</a:t>
            </a:fld>
            <a:endParaRPr lang="en-US"/>
          </a:p>
        </p:txBody>
      </p:sp>
    </p:spTree>
    <p:extLst>
      <p:ext uri="{BB962C8B-B14F-4D97-AF65-F5344CB8AC3E}">
        <p14:creationId xmlns:p14="http://schemas.microsoft.com/office/powerpoint/2010/main" xmlns="" val="30222116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4351"/>
            <a:ext cx="8229600" cy="1143000"/>
          </a:xfrm>
        </p:spPr>
        <p:txBody>
          <a:bodyPr>
            <a:normAutofit/>
          </a:bodyPr>
          <a:lstStyle/>
          <a:p>
            <a:r>
              <a:rPr lang="en-US" sz="3600" dirty="0" smtClean="0"/>
              <a:t>Annotated peer-review corpus</a:t>
            </a:r>
            <a:endParaRPr lang="en-US" sz="3600" dirty="0"/>
          </a:p>
        </p:txBody>
      </p:sp>
      <p:sp>
        <p:nvSpPr>
          <p:cNvPr id="3" name="Content Placeholder 2"/>
          <p:cNvSpPr>
            <a:spLocks noGrp="1"/>
          </p:cNvSpPr>
          <p:nvPr>
            <p:ph idx="1"/>
          </p:nvPr>
        </p:nvSpPr>
        <p:spPr>
          <a:xfrm>
            <a:off x="457200" y="1316884"/>
            <a:ext cx="7999506" cy="3901946"/>
          </a:xfrm>
        </p:spPr>
        <p:txBody>
          <a:bodyPr>
            <a:normAutofit fontScale="77500" lnSpcReduction="20000"/>
          </a:bodyPr>
          <a:lstStyle/>
          <a:p>
            <a:pPr>
              <a:buNone/>
            </a:pPr>
            <a:r>
              <a:rPr lang="en-US" sz="3355" i="1" dirty="0" smtClean="0"/>
              <a:t>Collected from a college level history introductory class</a:t>
            </a:r>
          </a:p>
          <a:p>
            <a:pPr lvl="1"/>
            <a:r>
              <a:rPr lang="en-US" sz="2955" dirty="0" smtClean="0"/>
              <a:t>22 papers and 267 reviews</a:t>
            </a:r>
          </a:p>
          <a:p>
            <a:pPr lvl="1"/>
            <a:r>
              <a:rPr lang="en-US" sz="2955" dirty="0" smtClean="0"/>
              <a:t>Paper ratings</a:t>
            </a:r>
          </a:p>
          <a:p>
            <a:pPr lvl="1"/>
            <a:r>
              <a:rPr lang="en-US" sz="2955" dirty="0" smtClean="0"/>
              <a:t>Review helpfulness ratings provided by experts</a:t>
            </a:r>
          </a:p>
          <a:p>
            <a:endParaRPr lang="en-US" sz="3355" dirty="0" smtClean="0"/>
          </a:p>
          <a:p>
            <a:r>
              <a:rPr lang="en-US" sz="3355" dirty="0" smtClean="0"/>
              <a:t>Prior annotations </a:t>
            </a:r>
            <a:r>
              <a:rPr lang="en-US" sz="2571" dirty="0" smtClean="0">
                <a:solidFill>
                  <a:srgbClr val="4F6228"/>
                </a:solidFill>
                <a:ea typeface="ＭＳ Ｐゴシック" pitchFamily="-65" charset="-128"/>
              </a:rPr>
              <a:t>&lt;Nelson and </a:t>
            </a:r>
            <a:r>
              <a:rPr lang="en-US" sz="2571" dirty="0" err="1" smtClean="0">
                <a:solidFill>
                  <a:srgbClr val="4F6228"/>
                </a:solidFill>
                <a:ea typeface="ＭＳ Ｐゴシック" pitchFamily="-65" charset="-128"/>
              </a:rPr>
              <a:t>Schunn</a:t>
            </a:r>
            <a:r>
              <a:rPr lang="en-US" sz="2571" dirty="0" smtClean="0">
                <a:solidFill>
                  <a:srgbClr val="4F6228"/>
                </a:solidFill>
                <a:ea typeface="ＭＳ Ｐゴシック" pitchFamily="-65" charset="-128"/>
              </a:rPr>
              <a:t> 2009&gt; </a:t>
            </a:r>
            <a:endParaRPr lang="en-US" sz="2571" dirty="0" smtClean="0"/>
          </a:p>
          <a:p>
            <a:pPr lvl="1"/>
            <a:r>
              <a:rPr lang="en-US" dirty="0" smtClean="0"/>
              <a:t>Feedback types -- praise, summary, </a:t>
            </a:r>
            <a:r>
              <a:rPr lang="en-US" dirty="0" smtClean="0">
                <a:solidFill>
                  <a:srgbClr val="FF0000"/>
                </a:solidFill>
              </a:rPr>
              <a:t>criticism</a:t>
            </a:r>
            <a:r>
              <a:rPr lang="en-US" dirty="0" smtClean="0"/>
              <a:t> </a:t>
            </a:r>
          </a:p>
          <a:p>
            <a:pPr lvl="1"/>
            <a:r>
              <a:rPr lang="en-US" dirty="0" smtClean="0"/>
              <a:t>For criticisms</a:t>
            </a:r>
          </a:p>
          <a:p>
            <a:pPr lvl="2"/>
            <a:r>
              <a:rPr lang="en-US" dirty="0" smtClean="0">
                <a:solidFill>
                  <a:srgbClr val="7030A0"/>
                </a:solidFill>
              </a:rPr>
              <a:t>Localization information of the problem </a:t>
            </a:r>
          </a:p>
          <a:p>
            <a:pPr lvl="2"/>
            <a:r>
              <a:rPr lang="en-US" dirty="0" smtClean="0">
                <a:solidFill>
                  <a:srgbClr val="00B050"/>
                </a:solidFill>
              </a:rPr>
              <a:t>Concrete solution to problems</a:t>
            </a:r>
          </a:p>
          <a:p>
            <a:endParaRPr lang="en-US" dirty="0" smtClean="0"/>
          </a:p>
          <a:p>
            <a:endParaRPr lang="en-US" dirty="0"/>
          </a:p>
        </p:txBody>
      </p:sp>
      <p:sp>
        <p:nvSpPr>
          <p:cNvPr id="7" name="Slide Number Placeholder 6"/>
          <p:cNvSpPr>
            <a:spLocks noGrp="1"/>
          </p:cNvSpPr>
          <p:nvPr>
            <p:ph type="sldNum" sz="quarter" idx="12"/>
          </p:nvPr>
        </p:nvSpPr>
        <p:spPr/>
        <p:txBody>
          <a:bodyPr/>
          <a:lstStyle/>
          <a:p>
            <a:fld id="{ABBCCE4D-56E5-5249-B9AC-C5D511F41D9E}" type="slidenum">
              <a:rPr lang="en-US" smtClean="0"/>
              <a:pPr/>
              <a:t>26</a:t>
            </a:fld>
            <a:endParaRPr lang="en-US"/>
          </a:p>
        </p:txBody>
      </p:sp>
      <p:sp>
        <p:nvSpPr>
          <p:cNvPr id="5" name="TextBox 4"/>
          <p:cNvSpPr txBox="1"/>
          <p:nvPr/>
        </p:nvSpPr>
        <p:spPr>
          <a:xfrm>
            <a:off x="260812" y="5090259"/>
            <a:ext cx="8674822" cy="1631216"/>
          </a:xfrm>
          <a:prstGeom prst="rect">
            <a:avLst/>
          </a:prstGeom>
        </p:spPr>
        <p:style>
          <a:lnRef idx="2">
            <a:schemeClr val="accent1"/>
          </a:lnRef>
          <a:fillRef idx="1">
            <a:schemeClr val="lt1"/>
          </a:fillRef>
          <a:effectRef idx="0">
            <a:schemeClr val="accent1"/>
          </a:effectRef>
          <a:fontRef idx="minor">
            <a:schemeClr val="dk1"/>
          </a:fontRef>
        </p:style>
        <p:txBody>
          <a:bodyPr wrap="square">
            <a:prstTxWarp prst="textNoShape">
              <a:avLst/>
            </a:prstTxWarp>
            <a:spAutoFit/>
          </a:bodyPr>
          <a:lstStyle/>
          <a:p>
            <a:pPr>
              <a:defRPr/>
            </a:pPr>
            <a:r>
              <a:rPr lang="en-US" sz="2000" dirty="0" smtClean="0">
                <a:solidFill>
                  <a:srgbClr val="FF0000"/>
                </a:solidFill>
                <a:latin typeface="Times New Roman"/>
                <a:ea typeface="ＭＳ Ｐゴシック" charset="-128"/>
                <a:cs typeface="Times New Roman"/>
              </a:rPr>
              <a:t>I </a:t>
            </a:r>
            <a:r>
              <a:rPr lang="en-US" sz="2000" dirty="0">
                <a:solidFill>
                  <a:srgbClr val="FF0000"/>
                </a:solidFill>
                <a:latin typeface="Times New Roman"/>
                <a:ea typeface="ＭＳ Ｐゴシック" charset="-128"/>
                <a:cs typeface="Times New Roman"/>
              </a:rPr>
              <a:t>thought there were some good opportunities to provide further data to strengthen your argument.  </a:t>
            </a:r>
            <a:r>
              <a:rPr lang="en-US" sz="2000" dirty="0">
                <a:solidFill>
                  <a:schemeClr val="tx1"/>
                </a:solidFill>
                <a:latin typeface="Times New Roman"/>
                <a:ea typeface="ＭＳ Ｐゴシック" charset="-128"/>
                <a:cs typeface="Times New Roman"/>
              </a:rPr>
              <a:t>For example </a:t>
            </a:r>
            <a:r>
              <a:rPr lang="en-US" sz="2000" dirty="0">
                <a:solidFill>
                  <a:schemeClr val="accent4"/>
                </a:solidFill>
                <a:latin typeface="Times New Roman"/>
                <a:ea typeface="ＭＳ Ｐゴシック" charset="-128"/>
                <a:cs typeface="Times New Roman"/>
              </a:rPr>
              <a:t>the statement “These methods of intimidation, and the lack of military force offered by the government to stop the KKK, led to the rescinding of African American democracy.”  </a:t>
            </a:r>
            <a:r>
              <a:rPr lang="en-US" sz="2000" dirty="0">
                <a:solidFill>
                  <a:srgbClr val="008000"/>
                </a:solidFill>
                <a:latin typeface="Times New Roman"/>
                <a:ea typeface="ＭＳ Ｐゴシック" charset="-128"/>
                <a:cs typeface="Times New Roman"/>
              </a:rPr>
              <a:t>Maybe here include data about how</a:t>
            </a:r>
            <a:r>
              <a:rPr lang="en-US" sz="2000" dirty="0">
                <a:solidFill>
                  <a:srgbClr val="0000FF"/>
                </a:solidFill>
                <a:latin typeface="Times New Roman"/>
                <a:ea typeface="ＭＳ Ｐゴシック" charset="-128"/>
                <a:cs typeface="Times New Roman"/>
              </a:rPr>
              <a:t> </a:t>
            </a:r>
            <a:r>
              <a:rPr lang="en-US" sz="2000" dirty="0">
                <a:solidFill>
                  <a:srgbClr val="7F7F7F"/>
                </a:solidFill>
                <a:latin typeface="Times New Roman"/>
                <a:ea typeface="ＭＳ Ｐゴシック" charset="-128"/>
                <a:cs typeface="Times New Roman"/>
              </a:rPr>
              <a:t>…</a:t>
            </a:r>
            <a:r>
              <a:rPr lang="en-US" sz="2000" dirty="0" smtClean="0">
                <a:solidFill>
                  <a:srgbClr val="7F7F7F"/>
                </a:solidFill>
                <a:latin typeface="Times New Roman"/>
                <a:ea typeface="ＭＳ Ｐゴシック" charset="-128"/>
                <a:cs typeface="Times New Roman"/>
              </a:rPr>
              <a:t> </a:t>
            </a:r>
            <a:r>
              <a:rPr lang="en-US" sz="2000" i="1" dirty="0" smtClean="0">
                <a:solidFill>
                  <a:srgbClr val="7F7F7F"/>
                </a:solidFill>
                <a:latin typeface="Times New Roman"/>
                <a:ea typeface="ＭＳ Ｐゴシック" charset="-128"/>
                <a:cs typeface="Times New Roman"/>
              </a:rPr>
              <a:t> </a:t>
            </a:r>
            <a:r>
              <a:rPr lang="en-US" sz="2000" i="1" dirty="0">
                <a:solidFill>
                  <a:srgbClr val="7F7F7F"/>
                </a:solidFill>
                <a:latin typeface="Times New Roman"/>
                <a:ea typeface="ＭＳ Ｐゴシック" charset="-128"/>
                <a:cs typeface="Times New Roman"/>
              </a:rPr>
              <a:t>(omit 126 words</a:t>
            </a:r>
            <a:r>
              <a:rPr lang="en-US" sz="2000" i="1" dirty="0" smtClean="0">
                <a:solidFill>
                  <a:srgbClr val="7F7F7F"/>
                </a:solidFill>
                <a:latin typeface="Times New Roman"/>
                <a:ea typeface="ＭＳ Ｐゴシック" charset="-128"/>
                <a:cs typeface="Times New Roman"/>
              </a:rPr>
              <a:t>)</a:t>
            </a:r>
            <a:endParaRPr lang="en-US" sz="2000" i="1" dirty="0">
              <a:solidFill>
                <a:srgbClr val="7F7F7F"/>
              </a:solidFill>
              <a:latin typeface="Times New Roman"/>
              <a:ea typeface="ＭＳ Ｐゴシック" charset="-128"/>
              <a:cs typeface="Times New Roman"/>
            </a:endParaRPr>
          </a:p>
        </p:txBody>
      </p:sp>
    </p:spTree>
    <p:extLst>
      <p:ext uri="{BB962C8B-B14F-4D97-AF65-F5344CB8AC3E}">
        <p14:creationId xmlns:p14="http://schemas.microsoft.com/office/powerpoint/2010/main" xmlns="" val="10435353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6352"/>
            <a:ext cx="8229600" cy="1143000"/>
          </a:xfrm>
        </p:spPr>
        <p:txBody>
          <a:bodyPr>
            <a:noAutofit/>
          </a:bodyPr>
          <a:lstStyle/>
          <a:p>
            <a:r>
              <a:rPr lang="en-US" sz="3000" dirty="0" smtClean="0"/>
              <a:t>Adaptation from product reviews to peer reviews</a:t>
            </a:r>
            <a:endParaRPr lang="en-US" sz="3000" dirty="0"/>
          </a:p>
        </p:txBody>
      </p:sp>
      <p:sp>
        <p:nvSpPr>
          <p:cNvPr id="5" name="Slide Number Placeholder 4"/>
          <p:cNvSpPr>
            <a:spLocks noGrp="1"/>
          </p:cNvSpPr>
          <p:nvPr>
            <p:ph type="sldNum" sz="quarter" idx="12"/>
          </p:nvPr>
        </p:nvSpPr>
        <p:spPr/>
        <p:txBody>
          <a:bodyPr/>
          <a:lstStyle/>
          <a:p>
            <a:fld id="{ABBCCE4D-56E5-5249-B9AC-C5D511F41D9E}" type="slidenum">
              <a:rPr lang="en-US" smtClean="0"/>
              <a:pPr/>
              <a:t>27</a:t>
            </a:fld>
            <a:endParaRPr lang="en-US"/>
          </a:p>
        </p:txBody>
      </p:sp>
      <p:sp>
        <p:nvSpPr>
          <p:cNvPr id="7" name="Content Placeholder 2"/>
          <p:cNvSpPr txBox="1">
            <a:spLocks/>
          </p:cNvSpPr>
          <p:nvPr/>
        </p:nvSpPr>
        <p:spPr>
          <a:xfrm>
            <a:off x="1" y="1119706"/>
            <a:ext cx="8856256" cy="4525963"/>
          </a:xfrm>
          <a:prstGeom prst="rect">
            <a:avLst/>
          </a:prstGeom>
        </p:spPr>
        <p:txBody>
          <a:bodyPr vert="horz" lIns="91440" tIns="45720" rIns="91440" bIns="45720" rtlCol="0">
            <a:normAutofit/>
          </a:bodyPr>
          <a:lstStyle/>
          <a:p>
            <a:pPr marL="342900" lvl="0" indent="-342900">
              <a:spcBef>
                <a:spcPct val="20000"/>
              </a:spcBef>
              <a:buFont typeface="Arial"/>
              <a:buChar char="•"/>
              <a:defRPr/>
            </a:pPr>
            <a:r>
              <a:rPr lang="en-US" sz="2600" dirty="0" smtClean="0">
                <a:solidFill>
                  <a:srgbClr val="0000FF"/>
                </a:solidFill>
              </a:rPr>
              <a:t>Generic features </a:t>
            </a:r>
            <a:r>
              <a:rPr lang="en-US" sz="2600" dirty="0" smtClean="0"/>
              <a:t>motivated by prior work on product reviews </a:t>
            </a:r>
            <a:r>
              <a:rPr lang="en-US" sz="2000" dirty="0" smtClean="0">
                <a:solidFill>
                  <a:srgbClr val="4F6228"/>
                </a:solidFill>
              </a:rPr>
              <a:t>&lt;Kim et al 2006&gt;</a:t>
            </a:r>
            <a:endParaRPr lang="en-US" sz="2000" dirty="0">
              <a:solidFill>
                <a:srgbClr val="4F6228"/>
              </a:solidFill>
            </a:endParaRPr>
          </a:p>
        </p:txBody>
      </p:sp>
      <p:graphicFrame>
        <p:nvGraphicFramePr>
          <p:cNvPr id="8" name="Table 7"/>
          <p:cNvGraphicFramePr>
            <a:graphicFrameLocks noGrp="1"/>
          </p:cNvGraphicFramePr>
          <p:nvPr>
            <p:extLst>
              <p:ext uri="{D42A27DB-BD31-4B8C-83A1-F6EECF244321}">
                <p14:modId xmlns:p14="http://schemas.microsoft.com/office/powerpoint/2010/main" xmlns="" val="431870937"/>
              </p:ext>
            </p:extLst>
          </p:nvPr>
        </p:nvGraphicFramePr>
        <p:xfrm>
          <a:off x="1747890" y="2274245"/>
          <a:ext cx="6496025" cy="3134431"/>
        </p:xfrm>
        <a:graphic>
          <a:graphicData uri="http://schemas.openxmlformats.org/drawingml/2006/table">
            <a:tbl>
              <a:tblPr>
                <a:tableStyleId>{6E25E649-3F16-4E02-A733-19D2CDBF48F0}</a:tableStyleId>
              </a:tblPr>
              <a:tblGrid>
                <a:gridCol w="1192007"/>
                <a:gridCol w="1622872"/>
                <a:gridCol w="3681146"/>
              </a:tblGrid>
              <a:tr h="0">
                <a:tc>
                  <a:txBody>
                    <a:bodyPr/>
                    <a:lstStyle/>
                    <a:p>
                      <a:pPr algn="ctr" fontAlgn="t"/>
                      <a:r>
                        <a:rPr lang="en-US" sz="1600" u="none" strike="noStrike" dirty="0"/>
                        <a:t>type</a:t>
                      </a:r>
                      <a:endParaRPr lang="en-US" sz="1600" b="0" i="0" u="none" strike="noStrike" dirty="0">
                        <a:latin typeface="Times New Roman"/>
                      </a:endParaRPr>
                    </a:p>
                  </a:txBody>
                  <a:tcPr marL="12285" marR="12285" marT="1228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rgbClr r="0" g="0" b="0"/>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t"/>
                      <a:r>
                        <a:rPr lang="en-US" sz="1600" u="none" strike="noStrike" dirty="0"/>
                        <a:t>Label</a:t>
                      </a:r>
                      <a:endParaRPr lang="en-US" sz="1600" b="0" i="0" u="none" strike="noStrike" dirty="0">
                        <a:latin typeface="Times New Roman"/>
                      </a:endParaRPr>
                    </a:p>
                  </a:txBody>
                  <a:tcPr marL="12285" marR="12285" marT="1228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rgbClr r="0" g="0" b="0"/>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t"/>
                      <a:r>
                        <a:rPr lang="en-US" sz="1600" u="none" strike="noStrike" dirty="0"/>
                        <a:t>Features (#)</a:t>
                      </a:r>
                      <a:endParaRPr lang="en-US" sz="1600" b="0" i="0" u="none" strike="noStrike" dirty="0">
                        <a:latin typeface="Times New Roman"/>
                      </a:endParaRPr>
                    </a:p>
                  </a:txBody>
                  <a:tcPr marL="12285" marR="12285" marT="1228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rgbClr r="0" g="0" b="0"/>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586595">
                <a:tc>
                  <a:txBody>
                    <a:bodyPr/>
                    <a:lstStyle/>
                    <a:p>
                      <a:pPr algn="ctr" fontAlgn="t"/>
                      <a:r>
                        <a:rPr lang="en-US" sz="1600" u="none" strike="noStrike" dirty="0" smtClean="0"/>
                        <a:t>Structural</a:t>
                      </a:r>
                      <a:endParaRPr lang="en-US" sz="1600" b="0" i="0" u="none" strike="noStrike" dirty="0">
                        <a:latin typeface="Times New Roman"/>
                      </a:endParaRPr>
                    </a:p>
                  </a:txBody>
                  <a:tcPr marL="12285" marR="12285" marT="1228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t"/>
                      <a:r>
                        <a:rPr lang="en-US" sz="1600" u="none" strike="noStrike" dirty="0">
                          <a:solidFill>
                            <a:srgbClr val="0000FF"/>
                          </a:solidFill>
                        </a:rPr>
                        <a:t>STR</a:t>
                      </a:r>
                      <a:endParaRPr lang="en-US" sz="1600" b="0" i="0" u="none" strike="noStrike" dirty="0">
                        <a:solidFill>
                          <a:srgbClr val="0000FF"/>
                        </a:solidFill>
                        <a:latin typeface="Times New Roman"/>
                      </a:endParaRPr>
                    </a:p>
                  </a:txBody>
                  <a:tcPr marL="12285" marR="12285" marT="1228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t"/>
                      <a:r>
                        <a:rPr lang="en-US" sz="1600" u="none" strike="noStrike" dirty="0" err="1"/>
                        <a:t>revLength</a:t>
                      </a:r>
                      <a:r>
                        <a:rPr lang="en-US" sz="1600" u="none" strike="noStrike" dirty="0"/>
                        <a:t>, </a:t>
                      </a:r>
                      <a:r>
                        <a:rPr lang="en-US" sz="1600" u="none" strike="noStrike" dirty="0" err="1"/>
                        <a:t>sentNum</a:t>
                      </a:r>
                      <a:r>
                        <a:rPr lang="en-US" sz="1600" u="none" strike="noStrike" dirty="0"/>
                        <a:t>, </a:t>
                      </a:r>
                      <a:r>
                        <a:rPr lang="en-US" sz="1600" u="none" strike="noStrike" dirty="0" err="1"/>
                        <a:t>sentLengthAve</a:t>
                      </a:r>
                      <a:r>
                        <a:rPr lang="en-US" sz="1600" u="none" strike="noStrike" dirty="0"/>
                        <a:t>, question%, </a:t>
                      </a:r>
                      <a:r>
                        <a:rPr lang="en-US" sz="1600" u="none" strike="noStrike" dirty="0" err="1"/>
                        <a:t>excerlatmationNum</a:t>
                      </a:r>
                      <a:endParaRPr lang="en-US" sz="1600" b="0" i="0" u="none" strike="noStrike" dirty="0">
                        <a:latin typeface="Times New Roman"/>
                      </a:endParaRPr>
                    </a:p>
                  </a:txBody>
                  <a:tcPr marL="12285" marR="12285" marT="1228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400951">
                <a:tc>
                  <a:txBody>
                    <a:bodyPr/>
                    <a:lstStyle/>
                    <a:p>
                      <a:pPr algn="ctr" fontAlgn="t"/>
                      <a:r>
                        <a:rPr lang="en-US" sz="1600" u="none" strike="noStrike" dirty="0"/>
                        <a:t>Lexical</a:t>
                      </a:r>
                      <a:endParaRPr lang="en-US" sz="1600" b="0" i="0" u="none" strike="noStrike" dirty="0">
                        <a:latin typeface="Times New Roman"/>
                      </a:endParaRPr>
                    </a:p>
                  </a:txBody>
                  <a:tcPr marL="12285" marR="12285" marT="1228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t"/>
                      <a:r>
                        <a:rPr lang="en-US" sz="1600" u="none" strike="noStrike" dirty="0" smtClean="0">
                          <a:solidFill>
                            <a:srgbClr val="0000FF"/>
                          </a:solidFill>
                        </a:rPr>
                        <a:t>UGR</a:t>
                      </a:r>
                      <a:r>
                        <a:rPr lang="en-US" sz="1600" u="none" strike="noStrike" dirty="0">
                          <a:solidFill>
                            <a:srgbClr val="0000FF"/>
                          </a:solidFill>
                        </a:rPr>
                        <a:t>, </a:t>
                      </a:r>
                      <a:r>
                        <a:rPr lang="en-US" sz="1600" u="none" strike="noStrike" dirty="0" smtClean="0">
                          <a:solidFill>
                            <a:srgbClr val="0000FF"/>
                          </a:solidFill>
                        </a:rPr>
                        <a:t>BGR</a:t>
                      </a:r>
                      <a:endParaRPr lang="en-US" sz="1600" b="0" i="0" u="none" strike="noStrike" dirty="0">
                        <a:solidFill>
                          <a:srgbClr val="0000FF"/>
                        </a:solidFill>
                        <a:latin typeface="Times New Roman"/>
                      </a:endParaRPr>
                    </a:p>
                  </a:txBody>
                  <a:tcPr marL="12285" marR="12285" marT="1228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t"/>
                      <a:r>
                        <a:rPr lang="en-US" sz="1600" u="none" strike="noStrike" dirty="0" smtClean="0"/>
                        <a:t>Review unigrams (#= 2992)</a:t>
                      </a:r>
                      <a:r>
                        <a:rPr lang="en-US" sz="1600" u="none" strike="noStrike" baseline="0" dirty="0" smtClean="0"/>
                        <a:t> </a:t>
                      </a:r>
                    </a:p>
                    <a:p>
                      <a:pPr algn="ctr" fontAlgn="t"/>
                      <a:r>
                        <a:rPr lang="en-US" sz="1600" u="none" strike="noStrike" baseline="0" dirty="0" smtClean="0"/>
                        <a:t>and bigrams (</a:t>
                      </a:r>
                      <a:r>
                        <a:rPr lang="en-US" sz="1600" u="none" strike="noStrike" dirty="0" smtClean="0"/>
                        <a:t>#= 23209)</a:t>
                      </a:r>
                      <a:endParaRPr lang="en-US" sz="1600" b="0" i="0" u="none" strike="noStrike" dirty="0">
                        <a:latin typeface="Times New Roman"/>
                      </a:endParaRPr>
                    </a:p>
                  </a:txBody>
                  <a:tcPr marL="12285" marR="12285" marT="1228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567663">
                <a:tc>
                  <a:txBody>
                    <a:bodyPr/>
                    <a:lstStyle/>
                    <a:p>
                      <a:pPr algn="ctr" fontAlgn="t"/>
                      <a:r>
                        <a:rPr lang="en-US" sz="1600" u="none" strike="noStrike"/>
                        <a:t>Syntactic</a:t>
                      </a:r>
                      <a:endParaRPr lang="en-US" sz="1600" b="0" i="0" u="none" strike="noStrike">
                        <a:latin typeface="Times New Roman"/>
                      </a:endParaRPr>
                    </a:p>
                  </a:txBody>
                  <a:tcPr marL="12285" marR="12285" marT="1228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t"/>
                      <a:r>
                        <a:rPr lang="en-US" sz="1600" u="none" strike="noStrike" dirty="0">
                          <a:solidFill>
                            <a:srgbClr val="0000FF"/>
                          </a:solidFill>
                        </a:rPr>
                        <a:t>SYN</a:t>
                      </a:r>
                      <a:endParaRPr lang="en-US" sz="1600" b="0" i="0" u="none" strike="noStrike" dirty="0">
                        <a:solidFill>
                          <a:srgbClr val="0000FF"/>
                        </a:solidFill>
                        <a:latin typeface="Times New Roman"/>
                      </a:endParaRPr>
                    </a:p>
                  </a:txBody>
                  <a:tcPr marL="12285" marR="12285" marT="1228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t"/>
                      <a:r>
                        <a:rPr lang="en-US" sz="1600" u="none" strike="noStrike" dirty="0"/>
                        <a:t>Noun%, </a:t>
                      </a:r>
                      <a:r>
                        <a:rPr lang="en-US" sz="1600" u="none" strike="noStrike" dirty="0" err="1"/>
                        <a:t>Adj</a:t>
                      </a:r>
                      <a:r>
                        <a:rPr lang="en-US" sz="1600" u="none" strike="noStrike" dirty="0"/>
                        <a:t>/Adv%, 1stPVerb%, </a:t>
                      </a:r>
                      <a:r>
                        <a:rPr lang="en-US" sz="1600" u="none" strike="noStrike" dirty="0" err="1"/>
                        <a:t>openClass</a:t>
                      </a:r>
                      <a:r>
                        <a:rPr lang="en-US" sz="1600" u="none" strike="noStrike" dirty="0"/>
                        <a:t>%</a:t>
                      </a:r>
                      <a:endParaRPr lang="en-US" sz="1600" b="0" i="0" u="none" strike="noStrike" dirty="0">
                        <a:latin typeface="Times New Roman"/>
                      </a:endParaRPr>
                    </a:p>
                  </a:txBody>
                  <a:tcPr marL="12285" marR="12285" marT="1228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290486">
                <a:tc rowSpan="2">
                  <a:txBody>
                    <a:bodyPr/>
                    <a:lstStyle/>
                    <a:p>
                      <a:pPr algn="ctr" fontAlgn="t"/>
                      <a:r>
                        <a:rPr lang="en-US" sz="1600" u="none" strike="noStrike" dirty="0"/>
                        <a:t>Semantic</a:t>
                      </a:r>
                      <a:r>
                        <a:rPr lang="en-US" sz="1600" u="none" strike="noStrike" dirty="0">
                          <a:solidFill>
                            <a:srgbClr val="4F6228"/>
                          </a:solidFill>
                        </a:rPr>
                        <a:t>*</a:t>
                      </a:r>
                      <a:endParaRPr lang="en-US" sz="1600" b="0" i="0" u="none" strike="noStrike" dirty="0">
                        <a:solidFill>
                          <a:srgbClr val="4F6228"/>
                        </a:solidFill>
                        <a:latin typeface="Times New Roman"/>
                      </a:endParaRPr>
                    </a:p>
                  </a:txBody>
                  <a:tcPr marL="12285" marR="12285" marT="1228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t"/>
                      <a:r>
                        <a:rPr lang="en-US" sz="1600" u="none" strike="noStrike" dirty="0">
                          <a:solidFill>
                            <a:srgbClr val="0000FF"/>
                          </a:solidFill>
                        </a:rPr>
                        <a:t>TOP</a:t>
                      </a:r>
                      <a:endParaRPr lang="en-US" sz="1600" b="0" i="0" u="none" strike="noStrike" dirty="0">
                        <a:solidFill>
                          <a:srgbClr val="0000FF"/>
                        </a:solidFill>
                        <a:latin typeface="Times New Roman"/>
                      </a:endParaRPr>
                    </a:p>
                  </a:txBody>
                  <a:tcPr marL="12285" marR="12285" marT="1228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t"/>
                      <a:r>
                        <a:rPr lang="en-US" sz="1600" u="none" strike="noStrike" dirty="0" smtClean="0"/>
                        <a:t>counts</a:t>
                      </a:r>
                      <a:r>
                        <a:rPr lang="en-US" sz="1600" u="none" strike="noStrike" baseline="0" dirty="0" smtClean="0"/>
                        <a:t> of topic words </a:t>
                      </a:r>
                      <a:r>
                        <a:rPr lang="en-US" sz="1600" u="none" strike="noStrike" dirty="0" smtClean="0"/>
                        <a:t>(# = 288)</a:t>
                      </a:r>
                      <a:r>
                        <a:rPr lang="en-US" sz="1600" u="none" strike="noStrike" baseline="30000" dirty="0" smtClean="0"/>
                        <a:t> 1</a:t>
                      </a:r>
                      <a:endParaRPr lang="en-US" sz="1600" b="0" i="0" u="none" strike="noStrike" dirty="0">
                        <a:latin typeface="Times New Roman"/>
                      </a:endParaRPr>
                    </a:p>
                  </a:txBody>
                  <a:tcPr marL="12285" marR="12285" marT="1228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562688">
                <a:tc vMerge="1">
                  <a:txBody>
                    <a:bodyPr/>
                    <a:lstStyle/>
                    <a:p>
                      <a:endParaRPr lang="en-US"/>
                    </a:p>
                  </a:txBody>
                  <a:tcPr/>
                </a:tc>
                <a:tc>
                  <a:txBody>
                    <a:bodyPr/>
                    <a:lstStyle/>
                    <a:p>
                      <a:pPr algn="ctr" fontAlgn="t"/>
                      <a:r>
                        <a:rPr lang="en-US" sz="1600" u="none" strike="noStrike" dirty="0"/>
                        <a:t>GIW (</a:t>
                      </a:r>
                      <a:r>
                        <a:rPr lang="en-US" sz="1600" u="none" strike="noStrike" dirty="0" err="1" smtClean="0">
                          <a:solidFill>
                            <a:srgbClr val="0000FF"/>
                          </a:solidFill>
                        </a:rPr>
                        <a:t>negW</a:t>
                      </a:r>
                      <a:r>
                        <a:rPr lang="en-US" sz="1600" u="none" strike="noStrike" dirty="0">
                          <a:solidFill>
                            <a:srgbClr val="0000FF"/>
                          </a:solidFill>
                        </a:rPr>
                        <a:t>, </a:t>
                      </a:r>
                      <a:r>
                        <a:rPr lang="en-US" sz="1600" u="none" strike="noStrike" dirty="0" err="1" smtClean="0">
                          <a:solidFill>
                            <a:srgbClr val="0000FF"/>
                          </a:solidFill>
                        </a:rPr>
                        <a:t>posW</a:t>
                      </a:r>
                      <a:r>
                        <a:rPr lang="en-US" sz="1600" u="none" strike="noStrike" dirty="0"/>
                        <a:t>)</a:t>
                      </a:r>
                      <a:endParaRPr lang="en-US" sz="1600" b="0" i="0" u="none" strike="noStrike" dirty="0">
                        <a:latin typeface="Times New Roman"/>
                      </a:endParaRPr>
                    </a:p>
                  </a:txBody>
                  <a:tcPr marL="12285" marR="12285" marT="1228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t"/>
                      <a:r>
                        <a:rPr lang="en-US" sz="1600" u="none" strike="noStrike" dirty="0" smtClean="0"/>
                        <a:t>counts of positive (#= 1319)</a:t>
                      </a:r>
                      <a:r>
                        <a:rPr lang="en-US" sz="1600" u="none" strike="noStrike" baseline="0" dirty="0" smtClean="0"/>
                        <a:t> </a:t>
                      </a:r>
                    </a:p>
                    <a:p>
                      <a:pPr algn="ctr" fontAlgn="t"/>
                      <a:r>
                        <a:rPr lang="en-US" sz="1600" u="none" strike="noStrike" baseline="0" dirty="0" smtClean="0"/>
                        <a:t>and negative sentiment words</a:t>
                      </a:r>
                      <a:r>
                        <a:rPr lang="en-US" sz="1600" u="none" strike="noStrike" dirty="0" smtClean="0"/>
                        <a:t> (#= 1752)</a:t>
                      </a:r>
                      <a:r>
                        <a:rPr lang="en-US" sz="1600" u="none" strike="noStrike" baseline="30000" dirty="0" smtClean="0"/>
                        <a:t> 2</a:t>
                      </a:r>
                      <a:endParaRPr lang="en-US" sz="1600" b="0" i="0" u="none" strike="noStrike" dirty="0">
                        <a:latin typeface="Times New Roman"/>
                      </a:endParaRPr>
                    </a:p>
                  </a:txBody>
                  <a:tcPr marL="12285" marR="12285" marT="1228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370909">
                <a:tc>
                  <a:txBody>
                    <a:bodyPr/>
                    <a:lstStyle/>
                    <a:p>
                      <a:pPr algn="ctr" fontAlgn="t"/>
                      <a:r>
                        <a:rPr lang="en-US" sz="1600" u="none" strike="noStrike" dirty="0" smtClean="0"/>
                        <a:t>Metadata</a:t>
                      </a:r>
                      <a:endParaRPr lang="en-US" sz="1600" b="0" i="0" u="none" strike="noStrike" dirty="0">
                        <a:latin typeface="Times New Roman"/>
                      </a:endParaRPr>
                    </a:p>
                  </a:txBody>
                  <a:tcPr marL="12285" marR="12285" marT="1228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BFBFBF"/>
                      </a:solidFill>
                      <a:prstDash val="solid"/>
                      <a:round/>
                      <a:headEnd type="none" w="med" len="med"/>
                      <a:tailEnd type="none" w="med" len="med"/>
                    </a:lnT>
                    <a:lnB w="3175" cap="flat" cmpd="sng" algn="ctr">
                      <a:solidFill>
                        <a:scrgbClr r="0" g="0" b="0"/>
                      </a:solidFill>
                      <a:prstDash val="solid"/>
                      <a:round/>
                      <a:headEnd type="none" w="med" len="med"/>
                      <a:tailEnd type="none" w="med" len="med"/>
                    </a:lnB>
                  </a:tcPr>
                </a:tc>
                <a:tc>
                  <a:txBody>
                    <a:bodyPr/>
                    <a:lstStyle/>
                    <a:p>
                      <a:pPr algn="ctr" fontAlgn="t"/>
                      <a:r>
                        <a:rPr lang="en-US" sz="1600" u="none" strike="noStrike" dirty="0">
                          <a:solidFill>
                            <a:srgbClr val="0000FF"/>
                          </a:solidFill>
                        </a:rPr>
                        <a:t>META</a:t>
                      </a:r>
                      <a:endParaRPr lang="en-US" sz="1600" b="0" i="0" u="none" strike="noStrike" dirty="0">
                        <a:solidFill>
                          <a:srgbClr val="0000FF"/>
                        </a:solidFill>
                        <a:latin typeface="Times New Roman"/>
                      </a:endParaRPr>
                    </a:p>
                  </a:txBody>
                  <a:tcPr marL="12285" marR="12285" marT="1228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BFBFBF"/>
                      </a:solidFill>
                      <a:prstDash val="solid"/>
                      <a:round/>
                      <a:headEnd type="none" w="med" len="med"/>
                      <a:tailEnd type="none" w="med" len="med"/>
                    </a:lnT>
                    <a:lnB w="3175" cap="flat" cmpd="sng" algn="ctr">
                      <a:solidFill>
                        <a:scrgbClr r="0" g="0" b="0"/>
                      </a:solidFill>
                      <a:prstDash val="solid"/>
                      <a:round/>
                      <a:headEnd type="none" w="med" len="med"/>
                      <a:tailEnd type="none" w="med" len="med"/>
                    </a:lnB>
                  </a:tcPr>
                </a:tc>
                <a:tc>
                  <a:txBody>
                    <a:bodyPr/>
                    <a:lstStyle/>
                    <a:p>
                      <a:pPr algn="ctr" fontAlgn="t"/>
                      <a:r>
                        <a:rPr lang="en-US" sz="1600" u="none" strike="noStrike" dirty="0" smtClean="0"/>
                        <a:t>product/paper rating</a:t>
                      </a:r>
                      <a:r>
                        <a:rPr lang="en-US" sz="1600" u="none" strike="noStrike" dirty="0"/>
                        <a:t>,</a:t>
                      </a:r>
                      <a:r>
                        <a:rPr lang="en-US" sz="1600" u="none" strike="noStrike" dirty="0" smtClean="0"/>
                        <a:t> </a:t>
                      </a:r>
                      <a:r>
                        <a:rPr lang="en-US" sz="1600" u="none" strike="noStrike" dirty="0" err="1" smtClean="0"/>
                        <a:t>ratingDiff</a:t>
                      </a:r>
                      <a:endParaRPr lang="en-US" sz="1600" b="0" i="0" u="none" strike="noStrike" dirty="0">
                        <a:latin typeface="Times New Roman"/>
                      </a:endParaRPr>
                    </a:p>
                  </a:txBody>
                  <a:tcPr marL="12285" marR="12285" marT="1228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BFBFBF"/>
                      </a:solidFill>
                      <a:prstDash val="solid"/>
                      <a:round/>
                      <a:headEnd type="none" w="med" len="med"/>
                      <a:tailEnd type="none" w="med" len="med"/>
                    </a:lnT>
                    <a:lnB w="3175" cap="flat" cmpd="sng" algn="ctr">
                      <a:solidFill>
                        <a:scrgbClr r="0" g="0" b="0"/>
                      </a:solidFill>
                      <a:prstDash val="solid"/>
                      <a:round/>
                      <a:headEnd type="none" w="med" len="med"/>
                      <a:tailEnd type="none" w="med" len="med"/>
                    </a:lnB>
                  </a:tcPr>
                </a:tc>
              </a:tr>
            </a:tbl>
          </a:graphicData>
        </a:graphic>
      </p:graphicFrame>
      <p:sp>
        <p:nvSpPr>
          <p:cNvPr id="12" name="Content Placeholder 11"/>
          <p:cNvSpPr>
            <a:spLocks noGrp="1"/>
          </p:cNvSpPr>
          <p:nvPr>
            <p:ph idx="1"/>
          </p:nvPr>
        </p:nvSpPr>
        <p:spPr>
          <a:xfrm>
            <a:off x="457199" y="1600200"/>
            <a:ext cx="8399057" cy="4756150"/>
          </a:xfrm>
        </p:spPr>
        <p:txBody>
          <a:bodyPr/>
          <a:lstStyle/>
          <a:p>
            <a:endParaRPr lang="en-US" dirty="0"/>
          </a:p>
        </p:txBody>
      </p:sp>
    </p:spTree>
    <p:extLst>
      <p:ext uri="{BB962C8B-B14F-4D97-AF65-F5344CB8AC3E}">
        <p14:creationId xmlns:p14="http://schemas.microsoft.com/office/powerpoint/2010/main" xmlns="" val="32862524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85763"/>
            <a:ext cx="8033393" cy="2189644"/>
          </a:xfrm>
        </p:spPr>
        <p:txBody>
          <a:bodyPr>
            <a:normAutofit/>
          </a:bodyPr>
          <a:lstStyle/>
          <a:p>
            <a:r>
              <a:rPr lang="en-US" sz="2800" dirty="0" smtClean="0">
                <a:solidFill>
                  <a:srgbClr val="0000FF"/>
                </a:solidFill>
              </a:rPr>
              <a:t>Peer-review specialized features</a:t>
            </a:r>
            <a:endParaRPr lang="en-US" sz="2800" dirty="0" smtClean="0"/>
          </a:p>
          <a:p>
            <a:endParaRPr lang="en-US" dirty="0" smtClean="0"/>
          </a:p>
          <a:p>
            <a:endParaRPr lang="en-US" dirty="0" smtClean="0"/>
          </a:p>
          <a:p>
            <a:endParaRPr lang="en-US" dirty="0" smtClean="0"/>
          </a:p>
          <a:p>
            <a:pPr lvl="2">
              <a:buNone/>
            </a:pPr>
            <a:endParaRPr lang="en-US" dirty="0" smtClean="0"/>
          </a:p>
          <a:p>
            <a:pPr lvl="2"/>
            <a:endParaRPr lang="en-US" dirty="0" smtClean="0"/>
          </a:p>
          <a:p>
            <a:pPr lvl="2"/>
            <a:endParaRPr lang="en-US" dirty="0" smtClean="0"/>
          </a:p>
          <a:p>
            <a:pPr lvl="2"/>
            <a:endParaRPr lang="en-US" sz="2235" dirty="0" smtClean="0"/>
          </a:p>
          <a:p>
            <a:pPr lvl="2"/>
            <a:endParaRPr lang="en-US" dirty="0" smtClean="0"/>
          </a:p>
          <a:p>
            <a:endParaRPr lang="en-US" dirty="0" smtClean="0"/>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xmlns="" val="1983729660"/>
              </p:ext>
            </p:extLst>
          </p:nvPr>
        </p:nvGraphicFramePr>
        <p:xfrm>
          <a:off x="1919975" y="2201333"/>
          <a:ext cx="6008010" cy="1877605"/>
        </p:xfrm>
        <a:graphic>
          <a:graphicData uri="http://schemas.openxmlformats.org/drawingml/2006/table">
            <a:tbl>
              <a:tblPr>
                <a:tableStyleId>{6E25E649-3F16-4E02-A733-19D2CDBF48F0}</a:tableStyleId>
              </a:tblPr>
              <a:tblGrid>
                <a:gridCol w="1376922"/>
                <a:gridCol w="1592703"/>
                <a:gridCol w="3038385"/>
              </a:tblGrid>
              <a:tr h="373830">
                <a:tc>
                  <a:txBody>
                    <a:bodyPr/>
                    <a:lstStyle/>
                    <a:p>
                      <a:pPr algn="ctr" fontAlgn="t"/>
                      <a:r>
                        <a:rPr lang="en-US" sz="1600" u="none" strike="noStrike" dirty="0" smtClean="0"/>
                        <a:t>Type</a:t>
                      </a:r>
                      <a:endParaRPr lang="en-US" sz="1600" b="0" i="0" u="none" strike="noStrike" dirty="0">
                        <a:latin typeface="Times New Roman"/>
                      </a:endParaRPr>
                    </a:p>
                  </a:txBody>
                  <a:tcPr marL="12285" marR="12285" marT="1228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rgbClr r="0" g="0" b="0"/>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600" u="none" strike="noStrike" dirty="0"/>
                        <a:t>Label</a:t>
                      </a:r>
                      <a:endParaRPr lang="en-US" sz="1600" b="0" i="0" u="none" strike="noStrike" dirty="0">
                        <a:latin typeface="Times New Roman"/>
                      </a:endParaRPr>
                    </a:p>
                  </a:txBody>
                  <a:tcPr marL="12285" marR="12285" marT="1228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rgbClr r="0" g="0" b="0"/>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600" u="none" strike="noStrike" dirty="0"/>
                        <a:t>Features (#)</a:t>
                      </a:r>
                      <a:endParaRPr lang="en-US" sz="1600" b="0" i="0" u="none" strike="noStrike" dirty="0">
                        <a:latin typeface="Times New Roman"/>
                      </a:endParaRPr>
                    </a:p>
                  </a:txBody>
                  <a:tcPr marL="12285" marR="12285" marT="1228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rgbClr r="0" g="0" b="0"/>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tcPr>
                </a:tc>
              </a:tr>
              <a:tr h="503845">
                <a:tc>
                  <a:txBody>
                    <a:bodyPr/>
                    <a:lstStyle/>
                    <a:p>
                      <a:pPr algn="ctr" fontAlgn="t"/>
                      <a:r>
                        <a:rPr lang="en-US" sz="1600" b="0" i="0" u="none" strike="noStrike" dirty="0" smtClean="0">
                          <a:latin typeface="Times New Roman"/>
                        </a:rPr>
                        <a:t>Cognitive</a:t>
                      </a:r>
                      <a:r>
                        <a:rPr lang="en-US" sz="1600" b="0" i="0" u="none" strike="noStrike" baseline="0" dirty="0" smtClean="0">
                          <a:latin typeface="Times New Roman"/>
                        </a:rPr>
                        <a:t> Science</a:t>
                      </a:r>
                      <a:endParaRPr lang="en-US" sz="1600" b="0" i="0" u="none" strike="noStrike" dirty="0">
                        <a:latin typeface="Times New Roman"/>
                      </a:endParaRPr>
                    </a:p>
                  </a:txBody>
                  <a:tcPr marL="12285" marR="12285" marT="1228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600" b="0" i="0" u="none" strike="noStrike" dirty="0" err="1" smtClean="0">
                          <a:solidFill>
                            <a:srgbClr val="0000FF"/>
                          </a:solidFill>
                          <a:latin typeface="Times New Roman"/>
                        </a:rPr>
                        <a:t>cogS</a:t>
                      </a:r>
                      <a:endParaRPr lang="en-US" sz="1600" b="0" i="0" u="none" strike="noStrike" dirty="0">
                        <a:solidFill>
                          <a:srgbClr val="0000FF"/>
                        </a:solidFill>
                        <a:latin typeface="Times New Roman"/>
                      </a:endParaRPr>
                    </a:p>
                  </a:txBody>
                  <a:tcPr marL="12285" marR="12285" marT="1228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600" b="0" i="0" u="none" strike="noStrike" dirty="0" smtClean="0">
                          <a:latin typeface="Times New Roman"/>
                        </a:rPr>
                        <a:t>praise%, summary%,</a:t>
                      </a:r>
                      <a:r>
                        <a:rPr lang="en-US" sz="1600" b="0" i="0" u="none" strike="noStrike" baseline="0" dirty="0" smtClean="0">
                          <a:latin typeface="Times New Roman"/>
                        </a:rPr>
                        <a:t> criticism%, </a:t>
                      </a:r>
                      <a:r>
                        <a:rPr lang="en-US" sz="1600" b="0" i="0" u="none" strike="noStrike" baseline="0" dirty="0" err="1" smtClean="0">
                          <a:latin typeface="Times New Roman"/>
                        </a:rPr>
                        <a:t>plocalization</a:t>
                      </a:r>
                      <a:r>
                        <a:rPr lang="en-US" sz="1600" b="0" i="0" u="none" strike="noStrike" baseline="0" dirty="0" smtClean="0">
                          <a:latin typeface="Times New Roman"/>
                        </a:rPr>
                        <a:t>%, solution%</a:t>
                      </a:r>
                      <a:endParaRPr lang="en-US" sz="1600" b="0" i="0" u="none" strike="noStrike" dirty="0">
                        <a:latin typeface="Times New Roman"/>
                      </a:endParaRPr>
                    </a:p>
                  </a:txBody>
                  <a:tcPr marL="12285" marR="12285" marT="1228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tcPr>
                </a:tc>
              </a:tr>
              <a:tr h="414631">
                <a:tc>
                  <a:txBody>
                    <a:bodyPr/>
                    <a:lstStyle/>
                    <a:p>
                      <a:pPr algn="ctr" fontAlgn="t"/>
                      <a:r>
                        <a:rPr lang="en-US" sz="1600" b="0" i="0" u="none" strike="noStrike" dirty="0" smtClean="0">
                          <a:latin typeface="Times New Roman"/>
                        </a:rPr>
                        <a:t>Lexical</a:t>
                      </a:r>
                      <a:r>
                        <a:rPr lang="en-US" sz="1600" b="0" i="0" u="none" strike="noStrike" baseline="0" dirty="0" smtClean="0">
                          <a:latin typeface="Times New Roman"/>
                        </a:rPr>
                        <a:t> Categories</a:t>
                      </a:r>
                      <a:endParaRPr lang="en-US" sz="1600" b="0" i="0" u="none" strike="noStrike" dirty="0">
                        <a:latin typeface="Times New Roman"/>
                      </a:endParaRPr>
                    </a:p>
                  </a:txBody>
                  <a:tcPr marL="12285" marR="12285" marT="1228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600" b="0" i="0" u="none" strike="noStrike" dirty="0" smtClean="0">
                          <a:solidFill>
                            <a:srgbClr val="0000FF"/>
                          </a:solidFill>
                          <a:latin typeface="Times New Roman"/>
                        </a:rPr>
                        <a:t>LEX</a:t>
                      </a:r>
                      <a:endParaRPr lang="en-US" sz="1600" b="0" i="0" u="none" strike="noStrike" dirty="0">
                        <a:solidFill>
                          <a:srgbClr val="0000FF"/>
                        </a:solidFill>
                        <a:latin typeface="Times New Roman"/>
                      </a:endParaRPr>
                    </a:p>
                  </a:txBody>
                  <a:tcPr marL="12285" marR="12285" marT="1228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600" b="0" i="0" u="none" strike="noStrike" dirty="0" smtClean="0">
                          <a:latin typeface="Times New Roman"/>
                        </a:rPr>
                        <a:t>Counts</a:t>
                      </a:r>
                      <a:r>
                        <a:rPr lang="en-US" sz="1600" b="0" i="0" u="none" strike="noStrike" baseline="0" dirty="0" smtClean="0">
                          <a:latin typeface="Times New Roman"/>
                        </a:rPr>
                        <a:t> of 10 categories of words</a:t>
                      </a:r>
                      <a:endParaRPr lang="en-US" sz="1600" b="0" i="0" u="none" strike="noStrike" dirty="0">
                        <a:latin typeface="Times New Roman"/>
                      </a:endParaRPr>
                    </a:p>
                  </a:txBody>
                  <a:tcPr marL="12285" marR="12285" marT="1228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tcPr>
                </a:tc>
              </a:tr>
              <a:tr h="414631">
                <a:tc>
                  <a:txBody>
                    <a:bodyPr/>
                    <a:lstStyle/>
                    <a:p>
                      <a:pPr algn="ctr" fontAlgn="t"/>
                      <a:r>
                        <a:rPr lang="en-US" sz="1600" b="0" i="0" u="none" strike="noStrike" dirty="0" smtClean="0">
                          <a:latin typeface="Times New Roman"/>
                        </a:rPr>
                        <a:t>Localization</a:t>
                      </a:r>
                      <a:endParaRPr lang="en-US" sz="1600" b="0" i="0" u="none" strike="noStrike" dirty="0">
                        <a:latin typeface="Times New Roman"/>
                      </a:endParaRPr>
                    </a:p>
                  </a:txBody>
                  <a:tcPr marL="12285" marR="12285" marT="1228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BFBFBF"/>
                      </a:solidFill>
                      <a:prstDash val="solid"/>
                      <a:round/>
                      <a:headEnd type="none" w="med" len="med"/>
                      <a:tailEnd type="none" w="med" len="med"/>
                    </a:lnT>
                    <a:lnB w="3175"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600" b="0" i="0" u="none" strike="noStrike" dirty="0" smtClean="0">
                          <a:solidFill>
                            <a:srgbClr val="0000FF"/>
                          </a:solidFill>
                          <a:latin typeface="Times New Roman"/>
                        </a:rPr>
                        <a:t>LOC</a:t>
                      </a:r>
                      <a:endParaRPr lang="en-US" sz="1600" b="0" i="0" u="none" strike="noStrike" dirty="0">
                        <a:solidFill>
                          <a:srgbClr val="0000FF"/>
                        </a:solidFill>
                        <a:latin typeface="Times New Roman"/>
                      </a:endParaRPr>
                    </a:p>
                  </a:txBody>
                  <a:tcPr marL="12285" marR="12285" marT="1228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BFBFBF"/>
                      </a:solidFill>
                      <a:prstDash val="solid"/>
                      <a:round/>
                      <a:headEnd type="none" w="med" len="med"/>
                      <a:tailEnd type="none" w="med" len="med"/>
                    </a:lnT>
                    <a:lnB w="3175"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600" b="0" i="0" u="none" strike="noStrike" dirty="0" smtClean="0">
                          <a:latin typeface="Times New Roman"/>
                        </a:rPr>
                        <a:t>Features</a:t>
                      </a:r>
                      <a:r>
                        <a:rPr lang="en-US" sz="1600" b="0" i="0" u="none" strike="noStrike" baseline="0" dirty="0" smtClean="0">
                          <a:latin typeface="Times New Roman"/>
                        </a:rPr>
                        <a:t> developed for identifying problem localization (# =3)</a:t>
                      </a:r>
                      <a:endParaRPr lang="en-US" sz="1600" b="0" i="0" u="none" strike="noStrike" dirty="0">
                        <a:latin typeface="Times New Roman"/>
                      </a:endParaRPr>
                    </a:p>
                  </a:txBody>
                  <a:tcPr marL="12285" marR="12285" marT="1228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BFBFBF"/>
                      </a:solidFill>
                      <a:prstDash val="solid"/>
                      <a:round/>
                      <a:headEnd type="none" w="med" len="med"/>
                      <a:tailEnd type="none" w="med" len="med"/>
                    </a:lnT>
                    <a:lnB w="3175"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5" name="Title 1"/>
          <p:cNvSpPr>
            <a:spLocks noGrp="1"/>
          </p:cNvSpPr>
          <p:nvPr>
            <p:ph type="title"/>
          </p:nvPr>
        </p:nvSpPr>
        <p:spPr>
          <a:xfrm>
            <a:off x="457200" y="242762"/>
            <a:ext cx="8229600" cy="1143000"/>
          </a:xfrm>
        </p:spPr>
        <p:txBody>
          <a:bodyPr>
            <a:normAutofit/>
          </a:bodyPr>
          <a:lstStyle/>
          <a:p>
            <a:r>
              <a:rPr lang="en-US" sz="3600" dirty="0" smtClean="0"/>
              <a:t>Introducing domain knowledge</a:t>
            </a:r>
            <a:endParaRPr lang="en-US" sz="3600" dirty="0"/>
          </a:p>
        </p:txBody>
      </p:sp>
      <p:sp>
        <p:nvSpPr>
          <p:cNvPr id="7" name="Slide Number Placeholder 6"/>
          <p:cNvSpPr>
            <a:spLocks noGrp="1"/>
          </p:cNvSpPr>
          <p:nvPr>
            <p:ph type="sldNum" sz="quarter" idx="12"/>
          </p:nvPr>
        </p:nvSpPr>
        <p:spPr/>
        <p:txBody>
          <a:bodyPr/>
          <a:lstStyle/>
          <a:p>
            <a:fld id="{ABBCCE4D-56E5-5249-B9AC-C5D511F41D9E}" type="slidenum">
              <a:rPr lang="en-US" smtClean="0"/>
              <a:pPr/>
              <a:t>28</a:t>
            </a:fld>
            <a:endParaRPr lang="en-US"/>
          </a:p>
        </p:txBody>
      </p:sp>
    </p:spTree>
    <p:extLst>
      <p:ext uri="{BB962C8B-B14F-4D97-AF65-F5344CB8AC3E}">
        <p14:creationId xmlns:p14="http://schemas.microsoft.com/office/powerpoint/2010/main" xmlns="" val="20974570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ea typeface="Heiti SC Light" pitchFamily="-84" charset="-122"/>
                <a:cs typeface="Heiti SC Light" pitchFamily="-84" charset="-122"/>
              </a:rPr>
              <a:t>Experiment 1</a:t>
            </a:r>
            <a:endParaRPr lang="en-US" sz="3600" dirty="0"/>
          </a:p>
        </p:txBody>
      </p:sp>
      <p:sp>
        <p:nvSpPr>
          <p:cNvPr id="3" name="Content Placeholder 2"/>
          <p:cNvSpPr>
            <a:spLocks noGrp="1"/>
          </p:cNvSpPr>
          <p:nvPr>
            <p:ph idx="1"/>
          </p:nvPr>
        </p:nvSpPr>
        <p:spPr>
          <a:xfrm>
            <a:off x="457200" y="1600201"/>
            <a:ext cx="8229600" cy="3494740"/>
          </a:xfrm>
        </p:spPr>
        <p:txBody>
          <a:bodyPr>
            <a:normAutofit fontScale="85000" lnSpcReduction="20000"/>
          </a:bodyPr>
          <a:lstStyle/>
          <a:p>
            <a:r>
              <a:rPr lang="en-US" dirty="0" smtClean="0"/>
              <a:t>Comparison</a:t>
            </a:r>
          </a:p>
          <a:p>
            <a:pPr lvl="1"/>
            <a:r>
              <a:rPr lang="en-US" dirty="0" smtClean="0"/>
              <a:t>Generic features vs. peer-review specialized features</a:t>
            </a:r>
          </a:p>
          <a:p>
            <a:pPr lvl="1"/>
            <a:endParaRPr lang="en-US" dirty="0" smtClean="0"/>
          </a:p>
          <a:p>
            <a:r>
              <a:rPr lang="en-US" dirty="0" smtClean="0"/>
              <a:t>Algorithm</a:t>
            </a:r>
          </a:p>
          <a:p>
            <a:pPr lvl="1"/>
            <a:r>
              <a:rPr lang="en-US" dirty="0" smtClean="0"/>
              <a:t>SVM Regression (</a:t>
            </a:r>
            <a:r>
              <a:rPr lang="en-US" dirty="0" err="1" smtClean="0"/>
              <a:t>SVM</a:t>
            </a:r>
            <a:r>
              <a:rPr lang="en-US" baseline="30000" dirty="0" err="1" smtClean="0"/>
              <a:t>light</a:t>
            </a:r>
            <a:r>
              <a:rPr lang="en-US" dirty="0" smtClean="0"/>
              <a:t>)</a:t>
            </a:r>
          </a:p>
          <a:p>
            <a:pPr lvl="1"/>
            <a:endParaRPr lang="en-US" dirty="0" smtClean="0"/>
          </a:p>
          <a:p>
            <a:r>
              <a:rPr lang="en-US" dirty="0" smtClean="0"/>
              <a:t>Evaluation</a:t>
            </a:r>
          </a:p>
          <a:p>
            <a:pPr lvl="1"/>
            <a:r>
              <a:rPr lang="en-US" dirty="0" smtClean="0"/>
              <a:t>10-fold cross validation</a:t>
            </a:r>
          </a:p>
          <a:p>
            <a:pPr lvl="2"/>
            <a:r>
              <a:rPr lang="en-US" dirty="0" smtClean="0"/>
              <a:t>Pearson correlation coefficient </a:t>
            </a:r>
            <a:r>
              <a:rPr lang="en-US" sz="3097" dirty="0" err="1" smtClean="0"/>
              <a:t>r</a:t>
            </a:r>
            <a:r>
              <a:rPr lang="en-US" sz="3097" dirty="0" smtClean="0"/>
              <a:t> </a:t>
            </a:r>
            <a:endParaRPr lang="en-US" dirty="0" smtClean="0"/>
          </a:p>
          <a:p>
            <a:pPr lvl="1"/>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ABBCCE4D-56E5-5249-B9AC-C5D511F41D9E}" type="slidenum">
              <a:rPr lang="en-US" smtClean="0"/>
              <a:pPr/>
              <a:t>29</a:t>
            </a:fld>
            <a:endParaRPr lang="en-US"/>
          </a:p>
        </p:txBody>
      </p:sp>
    </p:spTree>
    <p:extLst>
      <p:ext uri="{BB962C8B-B14F-4D97-AF65-F5344CB8AC3E}">
        <p14:creationId xmlns:p14="http://schemas.microsoft.com/office/powerpoint/2010/main" xmlns="" val="12128367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5819081" y="1509393"/>
            <a:ext cx="2867719" cy="2066578"/>
          </a:xfrm>
          <a:prstGeom prst="rect">
            <a:avLst/>
          </a:prstGeom>
        </p:spPr>
      </p:pic>
      <p:sp>
        <p:nvSpPr>
          <p:cNvPr id="2" name="Title 1"/>
          <p:cNvSpPr>
            <a:spLocks noGrp="1"/>
          </p:cNvSpPr>
          <p:nvPr>
            <p:ph type="title"/>
          </p:nvPr>
        </p:nvSpPr>
        <p:spPr/>
        <p:txBody>
          <a:bodyPr>
            <a:normAutofit/>
          </a:bodyPr>
          <a:lstStyle/>
          <a:p>
            <a:r>
              <a:rPr lang="en-US" sz="3600" dirty="0" smtClean="0"/>
              <a:t>Online peer reviews</a:t>
            </a:r>
            <a:endParaRPr lang="en-US" sz="3600" dirty="0"/>
          </a:p>
        </p:txBody>
      </p:sp>
      <p:sp>
        <p:nvSpPr>
          <p:cNvPr id="3" name="Content Placeholder 2"/>
          <p:cNvSpPr>
            <a:spLocks noGrp="1"/>
          </p:cNvSpPr>
          <p:nvPr>
            <p:ph idx="1"/>
          </p:nvPr>
        </p:nvSpPr>
        <p:spPr>
          <a:xfrm>
            <a:off x="457200" y="1509393"/>
            <a:ext cx="5554133" cy="4525963"/>
          </a:xfrm>
        </p:spPr>
        <p:txBody>
          <a:bodyPr>
            <a:normAutofit/>
          </a:bodyPr>
          <a:lstStyle/>
          <a:p>
            <a:r>
              <a:rPr lang="en-US" sz="2600" dirty="0" smtClean="0"/>
              <a:t>Student peer reviews have been used for grading assignments in Massive </a:t>
            </a:r>
            <a:r>
              <a:rPr lang="en-US" sz="2600" dirty="0"/>
              <a:t>O</a:t>
            </a:r>
            <a:r>
              <a:rPr lang="en-US" sz="2600" dirty="0" smtClean="0"/>
              <a:t>pen Online Courses (MOOCs)</a:t>
            </a:r>
            <a:endParaRPr lang="en-US" sz="2200" dirty="0" smtClean="0">
              <a:solidFill>
                <a:srgbClr val="0000FF"/>
              </a:solidFill>
            </a:endParaRPr>
          </a:p>
          <a:p>
            <a:pPr marL="457200" lvl="1" indent="0">
              <a:buNone/>
            </a:pPr>
            <a:endParaRPr lang="en-US" sz="2200" dirty="0" smtClean="0">
              <a:solidFill>
                <a:srgbClr val="0000FF"/>
              </a:solidFill>
            </a:endParaRPr>
          </a:p>
          <a:p>
            <a:pPr marL="457200" lvl="1" indent="0">
              <a:buNone/>
            </a:pPr>
            <a:endParaRPr lang="en-US" sz="2200" dirty="0">
              <a:solidFill>
                <a:srgbClr val="0000FF"/>
              </a:solidFill>
            </a:endParaRPr>
          </a:p>
          <a:p>
            <a:r>
              <a:rPr lang="en-US" sz="2600" dirty="0" smtClean="0"/>
              <a:t>Online peer-review software </a:t>
            </a:r>
          </a:p>
          <a:p>
            <a:pPr lvl="1"/>
            <a:r>
              <a:rPr lang="en-US" sz="2200" dirty="0" smtClean="0"/>
              <a:t>E.g. </a:t>
            </a:r>
            <a:r>
              <a:rPr lang="en-US" sz="2200" dirty="0" err="1" smtClean="0"/>
              <a:t>SWoRD</a:t>
            </a:r>
            <a:endParaRPr lang="en-US" sz="2200" dirty="0" smtClean="0"/>
          </a:p>
        </p:txBody>
      </p:sp>
      <p:sp>
        <p:nvSpPr>
          <p:cNvPr id="4" name="Slide Number Placeholder 3"/>
          <p:cNvSpPr>
            <a:spLocks noGrp="1"/>
          </p:cNvSpPr>
          <p:nvPr>
            <p:ph type="sldNum" sz="quarter" idx="12"/>
          </p:nvPr>
        </p:nvSpPr>
        <p:spPr/>
        <p:txBody>
          <a:bodyPr/>
          <a:lstStyle/>
          <a:p>
            <a:fld id="{1334D774-3417-FC46-9BEF-A6F026B0364A}" type="slidenum">
              <a:rPr lang="en-US" smtClean="0"/>
              <a:pPr/>
              <a:t>3</a:t>
            </a:fld>
            <a:endParaRPr lang="en-US"/>
          </a:p>
        </p:txBody>
      </p:sp>
      <p:pic>
        <p:nvPicPr>
          <p:cNvPr id="5" name="Picture 4"/>
          <p:cNvPicPr>
            <a:picLocks noChangeAspect="1"/>
          </p:cNvPicPr>
          <p:nvPr/>
        </p:nvPicPr>
        <p:blipFill>
          <a:blip r:embed="rId4"/>
          <a:stretch>
            <a:fillRect/>
          </a:stretch>
        </p:blipFill>
        <p:spPr>
          <a:xfrm>
            <a:off x="5433478" y="4209289"/>
            <a:ext cx="3253322" cy="2147061"/>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1189299" y="4669326"/>
            <a:ext cx="4056068" cy="369332"/>
          </a:xfrm>
          <a:prstGeom prst="rect">
            <a:avLst/>
          </a:prstGeom>
          <a:noFill/>
        </p:spPr>
        <p:txBody>
          <a:bodyPr wrap="none" rtlCol="0">
            <a:spAutoFit/>
          </a:bodyPr>
          <a:lstStyle/>
          <a:p>
            <a:r>
              <a:rPr lang="en-US" dirty="0" smtClean="0"/>
              <a:t>Developed at the University of Pittsburgh</a:t>
            </a:r>
            <a:endParaRPr lang="en-US" dirty="0"/>
          </a:p>
        </p:txBody>
      </p:sp>
    </p:spTree>
    <p:extLst>
      <p:ext uri="{BB962C8B-B14F-4D97-AF65-F5344CB8AC3E}">
        <p14:creationId xmlns:p14="http://schemas.microsoft.com/office/powerpoint/2010/main" xmlns="" val="239890243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1" name="Rectangle 1"/>
          <p:cNvSpPr>
            <a:spLocks noGrp="1" noChangeArrowheads="1"/>
          </p:cNvSpPr>
          <p:nvPr>
            <p:ph type="title"/>
          </p:nvPr>
        </p:nvSpPr>
        <p:spPr>
          <a:xfrm>
            <a:off x="457200" y="228600"/>
            <a:ext cx="8229600" cy="1419225"/>
          </a:xfrm>
        </p:spPr>
        <p:txBody>
          <a:bodyPr rIns="132080"/>
          <a:lstStyle/>
          <a:p>
            <a:pPr eaLnBrk="1" hangingPunct="1"/>
            <a:r>
              <a:rPr lang="en-US" sz="3200" dirty="0" smtClean="0">
                <a:ea typeface="Heiti SC Light" pitchFamily="-84" charset="-122"/>
                <a:cs typeface="Heiti SC Light" pitchFamily="-84" charset="-122"/>
              </a:rPr>
              <a:t>Results – Analysis of the generic features</a:t>
            </a:r>
            <a:endParaRPr lang="en-US" sz="3200" dirty="0">
              <a:ea typeface="Heiti SC Light" pitchFamily="-84" charset="-122"/>
              <a:cs typeface="Heiti SC Light" pitchFamily="-84" charset="-122"/>
            </a:endParaRPr>
          </a:p>
        </p:txBody>
      </p:sp>
      <p:pic>
        <p:nvPicPr>
          <p:cNvPr id="109572" name="Picture 3"/>
          <p:cNvPicPr>
            <a:picLocks noChangeArrowheads="1"/>
          </p:cNvPicPr>
          <p:nvPr/>
        </p:nvPicPr>
        <p:blipFill>
          <a:blip r:embed="rId3"/>
          <a:srcRect/>
          <a:stretch>
            <a:fillRect/>
          </a:stretch>
        </p:blipFill>
        <p:spPr bwMode="auto">
          <a:xfrm>
            <a:off x="5665788" y="2659063"/>
            <a:ext cx="554037" cy="298450"/>
          </a:xfrm>
          <a:prstGeom prst="rect">
            <a:avLst/>
          </a:prstGeom>
          <a:noFill/>
          <a:ln w="9525">
            <a:noFill/>
            <a:miter lim="800000"/>
            <a:headEnd/>
            <a:tailEnd/>
          </a:ln>
        </p:spPr>
      </p:pic>
      <p:sp>
        <p:nvSpPr>
          <p:cNvPr id="109623" name="Content Placeholder 7"/>
          <p:cNvSpPr txBox="1">
            <a:spLocks/>
          </p:cNvSpPr>
          <p:nvPr/>
        </p:nvSpPr>
        <p:spPr bwMode="auto">
          <a:xfrm>
            <a:off x="5438775" y="1784350"/>
            <a:ext cx="3400425" cy="3016250"/>
          </a:xfrm>
          <a:prstGeom prst="rect">
            <a:avLst/>
          </a:prstGeom>
          <a:solidFill>
            <a:srgbClr val="FFFFFF"/>
          </a:solidFill>
          <a:ln w="9525">
            <a:noFill/>
            <a:miter lim="800000"/>
            <a:headEnd/>
            <a:tailEnd/>
          </a:ln>
        </p:spPr>
        <p:txBody>
          <a:bodyPr lIns="50800" tIns="50800" bIns="50800">
            <a:prstTxWarp prst="textNoShape">
              <a:avLst/>
            </a:prstTxWarp>
          </a:bodyPr>
          <a:lstStyle/>
          <a:p>
            <a:pPr marL="271463" indent="-271463" eaLnBrk="0" hangingPunct="0">
              <a:spcBef>
                <a:spcPts val="800"/>
              </a:spcBef>
              <a:buClr>
                <a:srgbClr val="000000"/>
              </a:buClr>
              <a:buSzPct val="100000"/>
              <a:buFont typeface="Arial" pitchFamily="-84" charset="0"/>
              <a:buChar char="•"/>
            </a:pPr>
            <a:r>
              <a:rPr lang="en-US" sz="2000" dirty="0" smtClean="0">
                <a:sym typeface="Calibri" pitchFamily="-84" charset="0"/>
              </a:rPr>
              <a:t>Most helpful features: STR </a:t>
            </a:r>
          </a:p>
          <a:p>
            <a:pPr marL="271463" indent="-271463" eaLnBrk="0" hangingPunct="0">
              <a:spcBef>
                <a:spcPts val="800"/>
              </a:spcBef>
              <a:spcAft>
                <a:spcPts val="1200"/>
              </a:spcAft>
              <a:buClr>
                <a:srgbClr val="000000"/>
              </a:buClr>
              <a:buSzPct val="100000"/>
              <a:buFont typeface="Arial" pitchFamily="-84" charset="0"/>
              <a:buChar char="•"/>
            </a:pPr>
            <a:r>
              <a:rPr lang="en-US" sz="2000" dirty="0" smtClean="0">
                <a:sym typeface="Calibri" pitchFamily="-84" charset="0"/>
              </a:rPr>
              <a:t>Best feature combination: STR</a:t>
            </a:r>
            <a:r>
              <a:rPr lang="en-US" sz="2000" dirty="0">
                <a:sym typeface="Calibri" pitchFamily="-84" charset="0"/>
              </a:rPr>
              <a:t>+UGR+</a:t>
            </a:r>
            <a:r>
              <a:rPr lang="en-US" sz="2000" dirty="0" smtClean="0">
                <a:sym typeface="Calibri" pitchFamily="-84" charset="0"/>
              </a:rPr>
              <a:t>META</a:t>
            </a:r>
            <a:endParaRPr lang="en-US" sz="2000" dirty="0">
              <a:sym typeface="Calibri" pitchFamily="-84" charset="0"/>
            </a:endParaRPr>
          </a:p>
        </p:txBody>
      </p:sp>
      <p:sp>
        <p:nvSpPr>
          <p:cNvPr id="109624" name="Slide Number Placeholder 1"/>
          <p:cNvSpPr>
            <a:spLocks noGrp="1"/>
          </p:cNvSpPr>
          <p:nvPr>
            <p:ph type="sldNum" sz="quarter" idx="12"/>
          </p:nvPr>
        </p:nvSpPr>
        <p:spPr bwMode="auto">
          <a:noFill/>
          <a:ln>
            <a:miter lim="800000"/>
            <a:headEnd/>
            <a:tailEnd/>
          </a:ln>
        </p:spPr>
        <p:txBody>
          <a:bodyPr/>
          <a:lstStyle/>
          <a:p>
            <a:fld id="{7D8E7F4E-1E95-934D-85A0-FF5A2FB893C6}" type="slidenum">
              <a:rPr lang="en-US">
                <a:latin typeface="Calibri" pitchFamily="-84" charset="0"/>
                <a:ea typeface="ＭＳ Ｐゴシック" pitchFamily="-84" charset="-128"/>
                <a:cs typeface="ＭＳ Ｐゴシック" pitchFamily="-84" charset="-128"/>
              </a:rPr>
              <a:pPr/>
              <a:t>30</a:t>
            </a:fld>
            <a:endParaRPr lang="en-US">
              <a:latin typeface="Calibri" pitchFamily="-84" charset="0"/>
              <a:ea typeface="ＭＳ Ｐゴシック" pitchFamily="-84" charset="-128"/>
              <a:cs typeface="ＭＳ Ｐゴシック" pitchFamily="-84" charset="-128"/>
            </a:endParaRPr>
          </a:p>
        </p:txBody>
      </p:sp>
      <p:graphicFrame>
        <p:nvGraphicFramePr>
          <p:cNvPr id="11" name="Group 5"/>
          <p:cNvGraphicFramePr>
            <a:graphicFrameLocks noGrp="1"/>
          </p:cNvGraphicFramePr>
          <p:nvPr/>
        </p:nvGraphicFramePr>
        <p:xfrm>
          <a:off x="980125" y="1752599"/>
          <a:ext cx="4194050" cy="3048001"/>
        </p:xfrm>
        <a:graphic>
          <a:graphicData uri="http://schemas.openxmlformats.org/drawingml/2006/table">
            <a:tbl>
              <a:tblPr/>
              <a:tblGrid>
                <a:gridCol w="2097025"/>
                <a:gridCol w="2097025"/>
              </a:tblGrid>
              <a:tr h="502142">
                <a:tc>
                  <a:txBody>
                    <a:bodyPr/>
                    <a:lstStyle/>
                    <a:p>
                      <a:pPr marL="12700" marR="0" lvl="0" indent="0" algn="ctr" defTabSz="914400" rtl="0" eaLnBrk="1" fontAlgn="base" latinLnBrk="0" hangingPunct="1">
                        <a:lnSpc>
                          <a:spcPct val="100000"/>
                        </a:lnSpc>
                        <a:spcBef>
                          <a:spcPct val="0"/>
                        </a:spcBef>
                        <a:spcAft>
                          <a:spcPct val="0"/>
                        </a:spcAft>
                        <a:buClr>
                          <a:srgbClr val="000000"/>
                        </a:buClr>
                        <a:buSzPct val="100000"/>
                        <a:buFont typeface="Arial" pitchFamily="-1" charset="0"/>
                        <a:buNone/>
                        <a:tabLst/>
                      </a:pPr>
                      <a:r>
                        <a:rPr kumimoji="0" lang="en-US" sz="1800" b="0" i="0" u="none" strike="noStrike" cap="none" normalizeH="0" baseline="0" smtClean="0">
                          <a:ln>
                            <a:noFill/>
                          </a:ln>
                          <a:solidFill>
                            <a:srgbClr val="FFFFFF"/>
                          </a:solidFill>
                          <a:effectLst/>
                          <a:latin typeface="Verdana" pitchFamily="-1" charset="0"/>
                          <a:ea typeface="Heiti SC Light" pitchFamily="-1" charset="-122"/>
                          <a:sym typeface="Verdana" pitchFamily="-1" charset="0"/>
                        </a:rPr>
                        <a:t>Feature Type</a:t>
                      </a:r>
                      <a:endParaRPr kumimoji="0" lang="en-US" sz="1800" b="0" i="0" u="none" strike="noStrike" cap="none" normalizeH="0" baseline="0" dirty="0">
                        <a:ln>
                          <a:noFill/>
                        </a:ln>
                        <a:solidFill>
                          <a:srgbClr val="FFFFFF"/>
                        </a:solidFill>
                        <a:effectLst/>
                        <a:latin typeface="Verdana" pitchFamily="-1" charset="0"/>
                        <a:ea typeface="Heiti SC Light" pitchFamily="-1" charset="-122"/>
                        <a:sym typeface="Verdana" pitchFamily="-1" charset="0"/>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chemeClr val="accent1"/>
                    </a:solidFill>
                  </a:tcPr>
                </a:tc>
                <a:tc>
                  <a:txBody>
                    <a:bodyPr/>
                    <a:lstStyle/>
                    <a:p>
                      <a:pPr marL="12700" marR="0" lvl="0" indent="0" algn="ctr" defTabSz="914400" rtl="0" eaLnBrk="1" fontAlgn="base" latinLnBrk="0" hangingPunct="1">
                        <a:lnSpc>
                          <a:spcPct val="100000"/>
                        </a:lnSpc>
                        <a:spcBef>
                          <a:spcPct val="0"/>
                        </a:spcBef>
                        <a:spcAft>
                          <a:spcPct val="0"/>
                        </a:spcAft>
                        <a:buClr>
                          <a:srgbClr val="000000"/>
                        </a:buClr>
                        <a:buSzPct val="100000"/>
                        <a:buFont typeface="Arial" pitchFamily="-1" charset="0"/>
                        <a:buNone/>
                        <a:tabLst/>
                      </a:pPr>
                      <a:r>
                        <a:rPr kumimoji="0" lang="en-US" sz="1800" b="0" i="0" u="none" strike="noStrike" cap="none" normalizeH="0" baseline="0" dirty="0" err="1">
                          <a:ln>
                            <a:noFill/>
                          </a:ln>
                          <a:solidFill>
                            <a:srgbClr val="FFFFFF"/>
                          </a:solidFill>
                          <a:effectLst/>
                          <a:latin typeface="Verdana" pitchFamily="-1" charset="0"/>
                          <a:ea typeface="Heiti SC Light" pitchFamily="-1" charset="-122"/>
                          <a:sym typeface="Verdana" pitchFamily="-1" charset="0"/>
                        </a:rPr>
                        <a:t>r</a:t>
                      </a:r>
                      <a:endParaRPr kumimoji="0" lang="en-US" sz="1800" b="0" i="0" u="none" strike="noStrike" cap="none" normalizeH="0" baseline="0" dirty="0">
                        <a:ln>
                          <a:noFill/>
                        </a:ln>
                        <a:solidFill>
                          <a:srgbClr val="FFFFFF"/>
                        </a:solidFill>
                        <a:effectLst/>
                        <a:latin typeface="Verdana" pitchFamily="-1" charset="0"/>
                        <a:ea typeface="Heiti SC Light" pitchFamily="-1" charset="-122"/>
                        <a:sym typeface="Verdana" pitchFamily="-1" charset="0"/>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chemeClr val="accent1"/>
                    </a:solidFill>
                  </a:tcPr>
                </a:tc>
              </a:tr>
              <a:tr h="241028">
                <a:tc>
                  <a:txBody>
                    <a:bodyPr/>
                    <a:lstStyle/>
                    <a:p>
                      <a:pPr marL="12700" marR="0" lvl="0" indent="0" algn="ctr" defTabSz="914400" rtl="0" eaLnBrk="1" fontAlgn="base" latinLnBrk="0" hangingPunct="1">
                        <a:lnSpc>
                          <a:spcPct val="100000"/>
                        </a:lnSpc>
                        <a:spcBef>
                          <a:spcPct val="0"/>
                        </a:spcBef>
                        <a:spcAft>
                          <a:spcPct val="0"/>
                        </a:spcAft>
                        <a:buClr>
                          <a:srgbClr val="000000"/>
                        </a:buClr>
                        <a:buSzPct val="100000"/>
                        <a:buFont typeface="Arial" pitchFamily="-1" charset="0"/>
                        <a:buNone/>
                        <a:tabLst/>
                      </a:pPr>
                      <a:r>
                        <a:rPr kumimoji="0" lang="en-US" sz="1400" b="0" i="0" u="none" strike="noStrike" cap="none" normalizeH="0" baseline="0">
                          <a:ln>
                            <a:noFill/>
                          </a:ln>
                          <a:solidFill>
                            <a:srgbClr val="FF0000"/>
                          </a:solidFill>
                          <a:effectLst/>
                          <a:latin typeface="Verdana" pitchFamily="-1" charset="0"/>
                          <a:ea typeface="Heiti SC Light" pitchFamily="-1" charset="-122"/>
                          <a:sym typeface="Verdana" pitchFamily="-1" charset="0"/>
                        </a:rPr>
                        <a:t>STR</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marL="12700" marR="0" lvl="0" indent="0" algn="ctr" defTabSz="914400" rtl="0" eaLnBrk="1" fontAlgn="base" latinLnBrk="0" hangingPunct="1">
                        <a:lnSpc>
                          <a:spcPct val="100000"/>
                        </a:lnSpc>
                        <a:spcBef>
                          <a:spcPct val="0"/>
                        </a:spcBef>
                        <a:spcAft>
                          <a:spcPct val="0"/>
                        </a:spcAft>
                        <a:buClr>
                          <a:srgbClr val="000000"/>
                        </a:buClr>
                        <a:buSzPct val="100000"/>
                        <a:buFont typeface="Arial" pitchFamily="-1" charset="0"/>
                        <a:buNone/>
                        <a:tabLst/>
                      </a:pPr>
                      <a:r>
                        <a:rPr kumimoji="0" lang="en-US" sz="1400" b="0" i="0" u="none" strike="noStrike" cap="none" normalizeH="0" baseline="0" dirty="0" smtClean="0">
                          <a:ln>
                            <a:noFill/>
                          </a:ln>
                          <a:solidFill>
                            <a:srgbClr val="FF0000"/>
                          </a:solidFill>
                          <a:effectLst/>
                          <a:latin typeface="Verdana" pitchFamily="-1" charset="0"/>
                          <a:ea typeface="Heiti SC Light" pitchFamily="-1" charset="-122"/>
                          <a:sym typeface="Verdana" pitchFamily="-1" charset="0"/>
                        </a:rPr>
                        <a:t>.</a:t>
                      </a:r>
                      <a:r>
                        <a:rPr kumimoji="0" lang="en-US" sz="1400" b="0" i="0" u="none" strike="noStrike" cap="none" normalizeH="0" baseline="0" dirty="0">
                          <a:ln>
                            <a:noFill/>
                          </a:ln>
                          <a:solidFill>
                            <a:srgbClr val="FF0000"/>
                          </a:solidFill>
                          <a:effectLst/>
                          <a:latin typeface="Verdana" pitchFamily="-1" charset="0"/>
                          <a:ea typeface="Heiti SC Light" pitchFamily="-1" charset="-122"/>
                          <a:sym typeface="Verdana" pitchFamily="-1" charset="0"/>
                        </a:rPr>
                        <a:t>60+/</a:t>
                      </a:r>
                      <a:r>
                        <a:rPr kumimoji="0" lang="en-US" sz="1400" b="0" i="0" u="none" strike="noStrike" cap="none" normalizeH="0" baseline="0" dirty="0" smtClean="0">
                          <a:ln>
                            <a:noFill/>
                          </a:ln>
                          <a:solidFill>
                            <a:srgbClr val="FF0000"/>
                          </a:solidFill>
                          <a:effectLst/>
                          <a:latin typeface="Verdana" pitchFamily="-1" charset="0"/>
                          <a:ea typeface="Heiti SC Light" pitchFamily="-1" charset="-122"/>
                          <a:sym typeface="Verdana" pitchFamily="-1" charset="0"/>
                        </a:rPr>
                        <a:t>-.</a:t>
                      </a:r>
                      <a:r>
                        <a:rPr kumimoji="0" lang="en-US" sz="1400" b="0" i="0" u="none" strike="noStrike" cap="none" normalizeH="0" baseline="0" dirty="0">
                          <a:ln>
                            <a:noFill/>
                          </a:ln>
                          <a:solidFill>
                            <a:srgbClr val="FF0000"/>
                          </a:solidFill>
                          <a:effectLst/>
                          <a:latin typeface="Verdana" pitchFamily="-1" charset="0"/>
                          <a:ea typeface="Heiti SC Light" pitchFamily="-1" charset="-122"/>
                          <a:sym typeface="Verdana" pitchFamily="-1" charset="0"/>
                        </a:rPr>
                        <a:t>10</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r>
              <a:tr h="241028">
                <a:tc>
                  <a:txBody>
                    <a:bodyPr/>
                    <a:lstStyle/>
                    <a:p>
                      <a:pPr marL="12700" marR="0" lvl="0" indent="0" algn="ctr" defTabSz="914400" rtl="0" eaLnBrk="1" fontAlgn="base" latinLnBrk="0" hangingPunct="1">
                        <a:lnSpc>
                          <a:spcPct val="100000"/>
                        </a:lnSpc>
                        <a:spcBef>
                          <a:spcPct val="0"/>
                        </a:spcBef>
                        <a:spcAft>
                          <a:spcPct val="0"/>
                        </a:spcAft>
                        <a:buClr>
                          <a:srgbClr val="000000"/>
                        </a:buClr>
                        <a:buSzPct val="100000"/>
                        <a:buFont typeface="Arial" pitchFamily="-1" charset="0"/>
                        <a:buNone/>
                        <a:tabLst/>
                      </a:pPr>
                      <a:r>
                        <a:rPr kumimoji="0" lang="en-US" sz="1400" b="0" i="0" u="none" strike="noStrike" cap="none" normalizeH="0" baseline="0">
                          <a:ln>
                            <a:noFill/>
                          </a:ln>
                          <a:solidFill>
                            <a:schemeClr val="tx1"/>
                          </a:solidFill>
                          <a:effectLst/>
                          <a:latin typeface="Verdana" pitchFamily="-1" charset="0"/>
                          <a:ea typeface="Heiti SC Light" pitchFamily="-1" charset="-122"/>
                          <a:sym typeface="Verdana" pitchFamily="-1" charset="0"/>
                        </a:rPr>
                        <a:t>UGR</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p>
                      <a:pPr marL="12700" marR="0" lvl="0" indent="0" algn="ctr" defTabSz="914400" rtl="0" eaLnBrk="1" fontAlgn="base" latinLnBrk="0" hangingPunct="1">
                        <a:lnSpc>
                          <a:spcPct val="100000"/>
                        </a:lnSpc>
                        <a:spcBef>
                          <a:spcPct val="0"/>
                        </a:spcBef>
                        <a:spcAft>
                          <a:spcPct val="0"/>
                        </a:spcAft>
                        <a:buClr>
                          <a:srgbClr val="000000"/>
                        </a:buClr>
                        <a:buSzPct val="100000"/>
                        <a:buFont typeface="Arial" pitchFamily="-1" charset="0"/>
                        <a:buNone/>
                        <a:tabLst/>
                      </a:pPr>
                      <a:r>
                        <a:rPr kumimoji="0" lang="en-US" sz="1400" b="0" i="0" u="none" strike="noStrike" cap="none" normalizeH="0" baseline="0" dirty="0" smtClean="0">
                          <a:ln>
                            <a:noFill/>
                          </a:ln>
                          <a:solidFill>
                            <a:schemeClr val="tx1"/>
                          </a:solidFill>
                          <a:effectLst/>
                          <a:latin typeface="Verdana" pitchFamily="-1" charset="0"/>
                          <a:ea typeface="Heiti SC Light" pitchFamily="-1" charset="-122"/>
                          <a:sym typeface="Verdana" pitchFamily="-1" charset="0"/>
                        </a:rPr>
                        <a:t>.</a:t>
                      </a:r>
                      <a:r>
                        <a:rPr kumimoji="0" lang="en-US" sz="1400" b="0" i="0" u="none" strike="noStrike" cap="none" normalizeH="0" baseline="0" dirty="0">
                          <a:ln>
                            <a:noFill/>
                          </a:ln>
                          <a:solidFill>
                            <a:schemeClr val="tx1"/>
                          </a:solidFill>
                          <a:effectLst/>
                          <a:latin typeface="Verdana" pitchFamily="-1" charset="0"/>
                          <a:ea typeface="Heiti SC Light" pitchFamily="-1" charset="-122"/>
                          <a:sym typeface="Verdana" pitchFamily="-1" charset="0"/>
                        </a:rPr>
                        <a:t>53+/</a:t>
                      </a:r>
                      <a:r>
                        <a:rPr kumimoji="0" lang="en-US" sz="1400" b="0" i="0" u="none" strike="noStrike" cap="none" normalizeH="0" baseline="0" dirty="0" smtClean="0">
                          <a:ln>
                            <a:noFill/>
                          </a:ln>
                          <a:solidFill>
                            <a:schemeClr val="tx1"/>
                          </a:solidFill>
                          <a:effectLst/>
                          <a:latin typeface="Verdana" pitchFamily="-1" charset="0"/>
                          <a:ea typeface="Heiti SC Light" pitchFamily="-1" charset="-122"/>
                          <a:sym typeface="Verdana" pitchFamily="-1" charset="0"/>
                        </a:rPr>
                        <a:t>-.</a:t>
                      </a:r>
                      <a:r>
                        <a:rPr kumimoji="0" lang="en-US" sz="1400" b="0" i="0" u="none" strike="noStrike" cap="none" normalizeH="0" baseline="0" dirty="0">
                          <a:ln>
                            <a:noFill/>
                          </a:ln>
                          <a:solidFill>
                            <a:schemeClr val="tx1"/>
                          </a:solidFill>
                          <a:effectLst/>
                          <a:latin typeface="Verdana" pitchFamily="-1" charset="0"/>
                          <a:ea typeface="Heiti SC Light" pitchFamily="-1" charset="-122"/>
                          <a:sym typeface="Verdana" pitchFamily="-1" charset="0"/>
                        </a:rPr>
                        <a:t>09</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r>
              <a:tr h="241028">
                <a:tc>
                  <a:txBody>
                    <a:bodyPr/>
                    <a:lstStyle/>
                    <a:p>
                      <a:pPr marL="12700" marR="0" lvl="0" indent="0" algn="ctr" defTabSz="914400" rtl="0" eaLnBrk="1" fontAlgn="base" latinLnBrk="0" hangingPunct="1">
                        <a:lnSpc>
                          <a:spcPct val="100000"/>
                        </a:lnSpc>
                        <a:spcBef>
                          <a:spcPct val="0"/>
                        </a:spcBef>
                        <a:spcAft>
                          <a:spcPct val="0"/>
                        </a:spcAft>
                        <a:buClr>
                          <a:srgbClr val="000000"/>
                        </a:buClr>
                        <a:buSzPct val="100000"/>
                        <a:buFont typeface="Arial" pitchFamily="-1" charset="0"/>
                        <a:buNone/>
                        <a:tabLst/>
                      </a:pPr>
                      <a:r>
                        <a:rPr kumimoji="0" lang="en-US" sz="1400" b="0" i="0" u="none" strike="noStrike" cap="none" normalizeH="0" baseline="0">
                          <a:ln>
                            <a:noFill/>
                          </a:ln>
                          <a:solidFill>
                            <a:schemeClr val="tx1"/>
                          </a:solidFill>
                          <a:effectLst/>
                          <a:latin typeface="Verdana" pitchFamily="-1" charset="0"/>
                          <a:ea typeface="Heiti SC Light" pitchFamily="-1" charset="-122"/>
                          <a:sym typeface="Verdana" pitchFamily="-1" charset="0"/>
                        </a:rPr>
                        <a:t>BGR</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marL="12700" marR="0" lvl="0" indent="0" algn="ctr" defTabSz="914400" rtl="0" eaLnBrk="1" fontAlgn="base" latinLnBrk="0" hangingPunct="1">
                        <a:lnSpc>
                          <a:spcPct val="100000"/>
                        </a:lnSpc>
                        <a:spcBef>
                          <a:spcPct val="0"/>
                        </a:spcBef>
                        <a:spcAft>
                          <a:spcPct val="0"/>
                        </a:spcAft>
                        <a:buClr>
                          <a:srgbClr val="000000"/>
                        </a:buClr>
                        <a:buSzPct val="100000"/>
                        <a:buFont typeface="Arial" pitchFamily="-1" charset="0"/>
                        <a:buNone/>
                        <a:tabLst/>
                      </a:pPr>
                      <a:r>
                        <a:rPr kumimoji="0" lang="en-US" sz="1400" b="0" i="0" u="none" strike="noStrike" cap="none" normalizeH="0" baseline="0" dirty="0" smtClean="0">
                          <a:ln>
                            <a:noFill/>
                          </a:ln>
                          <a:solidFill>
                            <a:schemeClr val="tx1"/>
                          </a:solidFill>
                          <a:effectLst/>
                          <a:latin typeface="Verdana" pitchFamily="-1" charset="0"/>
                          <a:ea typeface="Heiti SC Light" pitchFamily="-1" charset="-122"/>
                          <a:sym typeface="Verdana" pitchFamily="-1" charset="0"/>
                        </a:rPr>
                        <a:t>.</a:t>
                      </a:r>
                      <a:r>
                        <a:rPr kumimoji="0" lang="en-US" sz="1400" b="0" i="0" u="none" strike="noStrike" cap="none" normalizeH="0" baseline="0" dirty="0">
                          <a:ln>
                            <a:noFill/>
                          </a:ln>
                          <a:solidFill>
                            <a:schemeClr val="tx1"/>
                          </a:solidFill>
                          <a:effectLst/>
                          <a:latin typeface="Verdana" pitchFamily="-1" charset="0"/>
                          <a:ea typeface="Heiti SC Light" pitchFamily="-1" charset="-122"/>
                          <a:sym typeface="Verdana" pitchFamily="-1" charset="0"/>
                        </a:rPr>
                        <a:t>58+/</a:t>
                      </a:r>
                      <a:r>
                        <a:rPr kumimoji="0" lang="en-US" sz="1400" b="0" i="0" u="none" strike="noStrike" cap="none" normalizeH="0" baseline="0" dirty="0" smtClean="0">
                          <a:ln>
                            <a:noFill/>
                          </a:ln>
                          <a:solidFill>
                            <a:schemeClr val="tx1"/>
                          </a:solidFill>
                          <a:effectLst/>
                          <a:latin typeface="Verdana" pitchFamily="-1" charset="0"/>
                          <a:ea typeface="Heiti SC Light" pitchFamily="-1" charset="-122"/>
                          <a:sym typeface="Verdana" pitchFamily="-1" charset="0"/>
                        </a:rPr>
                        <a:t>-.</a:t>
                      </a:r>
                      <a:r>
                        <a:rPr kumimoji="0" lang="en-US" sz="1400" b="0" i="0" u="none" strike="noStrike" cap="none" normalizeH="0" baseline="0" dirty="0">
                          <a:ln>
                            <a:noFill/>
                          </a:ln>
                          <a:solidFill>
                            <a:schemeClr val="tx1"/>
                          </a:solidFill>
                          <a:effectLst/>
                          <a:latin typeface="Verdana" pitchFamily="-1" charset="0"/>
                          <a:ea typeface="Heiti SC Light" pitchFamily="-1" charset="-122"/>
                          <a:sym typeface="Verdana" pitchFamily="-1" charset="0"/>
                        </a:rPr>
                        <a:t>07</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r>
              <a:tr h="241028">
                <a:tc>
                  <a:txBody>
                    <a:bodyPr/>
                    <a:lstStyle/>
                    <a:p>
                      <a:pPr marL="12700" marR="0" lvl="0" indent="0" algn="ctr" defTabSz="914400" rtl="0" eaLnBrk="1" fontAlgn="base" latinLnBrk="0" hangingPunct="1">
                        <a:lnSpc>
                          <a:spcPct val="100000"/>
                        </a:lnSpc>
                        <a:spcBef>
                          <a:spcPct val="0"/>
                        </a:spcBef>
                        <a:spcAft>
                          <a:spcPct val="0"/>
                        </a:spcAft>
                        <a:buClr>
                          <a:srgbClr val="000000"/>
                        </a:buClr>
                        <a:buSzPct val="100000"/>
                        <a:buFont typeface="Arial" pitchFamily="-1" charset="0"/>
                        <a:buNone/>
                        <a:tabLst/>
                      </a:pPr>
                      <a:r>
                        <a:rPr kumimoji="0" lang="en-US" sz="1400" b="0" i="1" u="none" strike="noStrike" cap="none" normalizeH="0" baseline="0">
                          <a:ln>
                            <a:noFill/>
                          </a:ln>
                          <a:solidFill>
                            <a:srgbClr val="7F7F7F"/>
                          </a:solidFill>
                          <a:effectLst/>
                          <a:latin typeface="Verdana" pitchFamily="-1" charset="0"/>
                          <a:ea typeface="Heiti SC Light" pitchFamily="-1" charset="-122"/>
                          <a:sym typeface="Verdana" pitchFamily="-1" charset="0"/>
                        </a:rPr>
                        <a:t>SYN</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p>
                      <a:pPr marL="12700" marR="0" lvl="0" indent="0" algn="ctr" defTabSz="914400" rtl="0" eaLnBrk="1" fontAlgn="base" latinLnBrk="0" hangingPunct="1">
                        <a:lnSpc>
                          <a:spcPct val="100000"/>
                        </a:lnSpc>
                        <a:spcBef>
                          <a:spcPct val="0"/>
                        </a:spcBef>
                        <a:spcAft>
                          <a:spcPct val="0"/>
                        </a:spcAft>
                        <a:buClr>
                          <a:srgbClr val="000000"/>
                        </a:buClr>
                        <a:buSzPct val="100000"/>
                        <a:buFont typeface="Arial" pitchFamily="-1" charset="0"/>
                        <a:buNone/>
                        <a:tabLst/>
                      </a:pPr>
                      <a:r>
                        <a:rPr kumimoji="0" lang="en-US" sz="1400" b="0" i="1" u="none" strike="noStrike" cap="none" normalizeH="0" baseline="0" dirty="0" smtClean="0">
                          <a:ln>
                            <a:noFill/>
                          </a:ln>
                          <a:solidFill>
                            <a:srgbClr val="7F7F7F"/>
                          </a:solidFill>
                          <a:effectLst/>
                          <a:latin typeface="Verdana" pitchFamily="-1" charset="0"/>
                          <a:ea typeface="Heiti SC Light" pitchFamily="-1" charset="-122"/>
                          <a:sym typeface="Verdana" pitchFamily="-1" charset="0"/>
                        </a:rPr>
                        <a:t>.</a:t>
                      </a:r>
                      <a:r>
                        <a:rPr kumimoji="0" lang="en-US" sz="1400" b="0" i="1" u="none" strike="noStrike" cap="none" normalizeH="0" baseline="0" dirty="0">
                          <a:ln>
                            <a:noFill/>
                          </a:ln>
                          <a:solidFill>
                            <a:srgbClr val="7F7F7F"/>
                          </a:solidFill>
                          <a:effectLst/>
                          <a:latin typeface="Verdana" pitchFamily="-1" charset="0"/>
                          <a:ea typeface="Heiti SC Light" pitchFamily="-1" charset="-122"/>
                          <a:sym typeface="Verdana" pitchFamily="-1" charset="0"/>
                        </a:rPr>
                        <a:t>36+/</a:t>
                      </a:r>
                      <a:r>
                        <a:rPr kumimoji="0" lang="en-US" sz="1400" b="0" i="1" u="none" strike="noStrike" cap="none" normalizeH="0" baseline="0" dirty="0" smtClean="0">
                          <a:ln>
                            <a:noFill/>
                          </a:ln>
                          <a:solidFill>
                            <a:srgbClr val="7F7F7F"/>
                          </a:solidFill>
                          <a:effectLst/>
                          <a:latin typeface="Verdana" pitchFamily="-1" charset="0"/>
                          <a:ea typeface="Heiti SC Light" pitchFamily="-1" charset="-122"/>
                          <a:sym typeface="Verdana" pitchFamily="-1" charset="0"/>
                        </a:rPr>
                        <a:t>-.</a:t>
                      </a:r>
                      <a:r>
                        <a:rPr kumimoji="0" lang="en-US" sz="1400" b="0" i="1" u="none" strike="noStrike" cap="none" normalizeH="0" baseline="0" dirty="0">
                          <a:ln>
                            <a:noFill/>
                          </a:ln>
                          <a:solidFill>
                            <a:srgbClr val="7F7F7F"/>
                          </a:solidFill>
                          <a:effectLst/>
                          <a:latin typeface="Verdana" pitchFamily="-1" charset="0"/>
                          <a:ea typeface="Heiti SC Light" pitchFamily="-1" charset="-122"/>
                          <a:sym typeface="Verdana" pitchFamily="-1" charset="0"/>
                        </a:rPr>
                        <a:t>12</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r>
              <a:tr h="241028">
                <a:tc>
                  <a:txBody>
                    <a:bodyPr/>
                    <a:lstStyle/>
                    <a:p>
                      <a:pPr marL="12700" marR="0" lvl="0" indent="0" algn="ctr" defTabSz="914400" rtl="0" eaLnBrk="1" fontAlgn="base" latinLnBrk="0" hangingPunct="1">
                        <a:lnSpc>
                          <a:spcPct val="100000"/>
                        </a:lnSpc>
                        <a:spcBef>
                          <a:spcPct val="0"/>
                        </a:spcBef>
                        <a:spcAft>
                          <a:spcPct val="0"/>
                        </a:spcAft>
                        <a:buClr>
                          <a:srgbClr val="000000"/>
                        </a:buClr>
                        <a:buSzPct val="100000"/>
                        <a:buFont typeface="Arial" pitchFamily="-1" charset="0"/>
                        <a:buNone/>
                        <a:tabLst/>
                      </a:pPr>
                      <a:r>
                        <a:rPr kumimoji="0" lang="en-US" sz="1400" b="0" i="0" u="none" strike="noStrike" cap="none" normalizeH="0" baseline="0">
                          <a:ln>
                            <a:noFill/>
                          </a:ln>
                          <a:solidFill>
                            <a:schemeClr val="tx1"/>
                          </a:solidFill>
                          <a:effectLst/>
                          <a:latin typeface="Verdana" pitchFamily="-1" charset="0"/>
                          <a:ea typeface="Heiti SC Light" pitchFamily="-1" charset="-122"/>
                          <a:sym typeface="Verdana" pitchFamily="-1" charset="0"/>
                        </a:rPr>
                        <a:t>TOP</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marL="12700" marR="0" lvl="0" indent="0" algn="ctr" defTabSz="914400" rtl="0" eaLnBrk="1" fontAlgn="base" latinLnBrk="0" hangingPunct="1">
                        <a:lnSpc>
                          <a:spcPct val="100000"/>
                        </a:lnSpc>
                        <a:spcBef>
                          <a:spcPct val="0"/>
                        </a:spcBef>
                        <a:spcAft>
                          <a:spcPct val="0"/>
                        </a:spcAft>
                        <a:buClr>
                          <a:srgbClr val="000000"/>
                        </a:buClr>
                        <a:buSzPct val="100000"/>
                        <a:buFont typeface="Arial" pitchFamily="-1" charset="0"/>
                        <a:buNone/>
                        <a:tabLst/>
                      </a:pPr>
                      <a:r>
                        <a:rPr kumimoji="0" lang="en-US" sz="1400" b="0" i="0" u="none" strike="noStrike" cap="none" normalizeH="0" baseline="0" dirty="0" smtClean="0">
                          <a:ln>
                            <a:noFill/>
                          </a:ln>
                          <a:solidFill>
                            <a:schemeClr val="tx1"/>
                          </a:solidFill>
                          <a:effectLst/>
                          <a:latin typeface="Verdana" pitchFamily="-1" charset="0"/>
                          <a:ea typeface="Heiti SC Light" pitchFamily="-1" charset="-122"/>
                          <a:sym typeface="Verdana" pitchFamily="-1" charset="0"/>
                        </a:rPr>
                        <a:t>.</a:t>
                      </a:r>
                      <a:r>
                        <a:rPr kumimoji="0" lang="en-US" sz="1400" b="0" i="0" u="none" strike="noStrike" cap="none" normalizeH="0" baseline="0" dirty="0">
                          <a:ln>
                            <a:noFill/>
                          </a:ln>
                          <a:solidFill>
                            <a:schemeClr val="tx1"/>
                          </a:solidFill>
                          <a:effectLst/>
                          <a:latin typeface="Verdana" pitchFamily="-1" charset="0"/>
                          <a:ea typeface="Heiti SC Light" pitchFamily="-1" charset="-122"/>
                          <a:sym typeface="Verdana" pitchFamily="-1" charset="0"/>
                        </a:rPr>
                        <a:t>55+/</a:t>
                      </a:r>
                      <a:r>
                        <a:rPr kumimoji="0" lang="en-US" sz="1400" b="0" i="0" u="none" strike="noStrike" cap="none" normalizeH="0" baseline="0" dirty="0" smtClean="0">
                          <a:ln>
                            <a:noFill/>
                          </a:ln>
                          <a:solidFill>
                            <a:schemeClr val="tx1"/>
                          </a:solidFill>
                          <a:effectLst/>
                          <a:latin typeface="Verdana" pitchFamily="-1" charset="0"/>
                          <a:ea typeface="Heiti SC Light" pitchFamily="-1" charset="-122"/>
                          <a:sym typeface="Verdana" pitchFamily="-1" charset="0"/>
                        </a:rPr>
                        <a:t>-.</a:t>
                      </a:r>
                      <a:r>
                        <a:rPr kumimoji="0" lang="en-US" sz="1400" b="0" i="0" u="none" strike="noStrike" cap="none" normalizeH="0" baseline="0" dirty="0">
                          <a:ln>
                            <a:noFill/>
                          </a:ln>
                          <a:solidFill>
                            <a:schemeClr val="tx1"/>
                          </a:solidFill>
                          <a:effectLst/>
                          <a:latin typeface="Verdana" pitchFamily="-1" charset="0"/>
                          <a:ea typeface="Heiti SC Light" pitchFamily="-1" charset="-122"/>
                          <a:sym typeface="Verdana" pitchFamily="-1" charset="0"/>
                        </a:rPr>
                        <a:t>10</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r>
              <a:tr h="241028">
                <a:tc>
                  <a:txBody>
                    <a:bodyPr/>
                    <a:lstStyle/>
                    <a:p>
                      <a:pPr marL="12700" marR="0" lvl="0" indent="0" algn="ctr" defTabSz="914400" rtl="0" eaLnBrk="1" fontAlgn="base" latinLnBrk="0" hangingPunct="1">
                        <a:lnSpc>
                          <a:spcPct val="100000"/>
                        </a:lnSpc>
                        <a:spcBef>
                          <a:spcPct val="0"/>
                        </a:spcBef>
                        <a:spcAft>
                          <a:spcPct val="0"/>
                        </a:spcAft>
                        <a:buClr>
                          <a:srgbClr val="000000"/>
                        </a:buClr>
                        <a:buSzPct val="100000"/>
                        <a:buFont typeface="Arial" pitchFamily="-1" charset="0"/>
                        <a:buNone/>
                        <a:tabLst/>
                      </a:pPr>
                      <a:r>
                        <a:rPr kumimoji="0" lang="en-US" sz="1400" b="0" i="0" u="none" strike="noStrike" cap="none" normalizeH="0" baseline="0">
                          <a:ln>
                            <a:noFill/>
                          </a:ln>
                          <a:solidFill>
                            <a:schemeClr val="tx1"/>
                          </a:solidFill>
                          <a:effectLst/>
                          <a:latin typeface="Verdana" pitchFamily="-1" charset="0"/>
                          <a:ea typeface="Heiti SC Light" pitchFamily="-1" charset="-122"/>
                          <a:sym typeface="Verdana" pitchFamily="-1" charset="0"/>
                        </a:rPr>
                        <a:t>posW</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p>
                      <a:pPr marL="12700" marR="0" lvl="0" indent="0" algn="ctr" defTabSz="914400" rtl="0" eaLnBrk="1" fontAlgn="base" latinLnBrk="0" hangingPunct="1">
                        <a:lnSpc>
                          <a:spcPct val="100000"/>
                        </a:lnSpc>
                        <a:spcBef>
                          <a:spcPct val="0"/>
                        </a:spcBef>
                        <a:spcAft>
                          <a:spcPct val="0"/>
                        </a:spcAft>
                        <a:buClr>
                          <a:srgbClr val="000000"/>
                        </a:buClr>
                        <a:buSzPct val="100000"/>
                        <a:buFont typeface="Arial" pitchFamily="-1" charset="0"/>
                        <a:buNone/>
                        <a:tabLst/>
                      </a:pPr>
                      <a:r>
                        <a:rPr kumimoji="0" lang="en-US" sz="1400" b="0" i="0" u="none" strike="noStrike" cap="none" normalizeH="0" baseline="0" dirty="0" smtClean="0">
                          <a:ln>
                            <a:noFill/>
                          </a:ln>
                          <a:solidFill>
                            <a:schemeClr val="tx1"/>
                          </a:solidFill>
                          <a:effectLst/>
                          <a:latin typeface="Verdana" pitchFamily="-1" charset="0"/>
                          <a:ea typeface="Heiti SC Light" pitchFamily="-1" charset="-122"/>
                          <a:sym typeface="Verdana" pitchFamily="-1" charset="0"/>
                        </a:rPr>
                        <a:t>.</a:t>
                      </a:r>
                      <a:r>
                        <a:rPr kumimoji="0" lang="en-US" sz="1400" b="0" i="0" u="none" strike="noStrike" cap="none" normalizeH="0" baseline="0" dirty="0">
                          <a:ln>
                            <a:noFill/>
                          </a:ln>
                          <a:solidFill>
                            <a:schemeClr val="tx1"/>
                          </a:solidFill>
                          <a:effectLst/>
                          <a:latin typeface="Verdana" pitchFamily="-1" charset="0"/>
                          <a:ea typeface="Heiti SC Light" pitchFamily="-1" charset="-122"/>
                          <a:sym typeface="Verdana" pitchFamily="-1" charset="0"/>
                        </a:rPr>
                        <a:t>57+/</a:t>
                      </a:r>
                      <a:r>
                        <a:rPr kumimoji="0" lang="en-US" sz="1400" b="0" i="0" u="none" strike="noStrike" cap="none" normalizeH="0" baseline="0" dirty="0" smtClean="0">
                          <a:ln>
                            <a:noFill/>
                          </a:ln>
                          <a:solidFill>
                            <a:schemeClr val="tx1"/>
                          </a:solidFill>
                          <a:effectLst/>
                          <a:latin typeface="Verdana" pitchFamily="-1" charset="0"/>
                          <a:ea typeface="Heiti SC Light" pitchFamily="-1" charset="-122"/>
                          <a:sym typeface="Verdana" pitchFamily="-1" charset="0"/>
                        </a:rPr>
                        <a:t>-.</a:t>
                      </a:r>
                      <a:r>
                        <a:rPr kumimoji="0" lang="en-US" sz="1400" b="0" i="0" u="none" strike="noStrike" cap="none" normalizeH="0" baseline="0" dirty="0">
                          <a:ln>
                            <a:noFill/>
                          </a:ln>
                          <a:solidFill>
                            <a:schemeClr val="tx1"/>
                          </a:solidFill>
                          <a:effectLst/>
                          <a:latin typeface="Verdana" pitchFamily="-1" charset="0"/>
                          <a:ea typeface="Heiti SC Light" pitchFamily="-1" charset="-122"/>
                          <a:sym typeface="Verdana" pitchFamily="-1" charset="0"/>
                        </a:rPr>
                        <a:t>13</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r>
              <a:tr h="241028">
                <a:tc>
                  <a:txBody>
                    <a:bodyPr/>
                    <a:lstStyle/>
                    <a:p>
                      <a:pPr marL="12700" marR="0" lvl="0" indent="0" algn="ctr" defTabSz="914400" rtl="0" eaLnBrk="1" fontAlgn="base" latinLnBrk="0" hangingPunct="1">
                        <a:lnSpc>
                          <a:spcPct val="100000"/>
                        </a:lnSpc>
                        <a:spcBef>
                          <a:spcPct val="0"/>
                        </a:spcBef>
                        <a:spcAft>
                          <a:spcPct val="0"/>
                        </a:spcAft>
                        <a:buClr>
                          <a:srgbClr val="000000"/>
                        </a:buClr>
                        <a:buSzPct val="100000"/>
                        <a:buFont typeface="Arial" pitchFamily="-1" charset="0"/>
                        <a:buNone/>
                        <a:tabLst/>
                      </a:pPr>
                      <a:r>
                        <a:rPr kumimoji="0" lang="en-US" sz="1400" b="0" i="0" u="none" strike="noStrike" cap="none" normalizeH="0" baseline="0">
                          <a:ln>
                            <a:noFill/>
                          </a:ln>
                          <a:solidFill>
                            <a:schemeClr val="tx1"/>
                          </a:solidFill>
                          <a:effectLst/>
                          <a:latin typeface="Verdana" pitchFamily="-1" charset="0"/>
                          <a:ea typeface="Heiti SC Light" pitchFamily="-1" charset="-122"/>
                          <a:sym typeface="Verdana" pitchFamily="-1" charset="0"/>
                        </a:rPr>
                        <a:t>negW</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marL="12700" marR="0" lvl="0" indent="0" algn="ctr" defTabSz="914400" rtl="0" eaLnBrk="1" fontAlgn="base" latinLnBrk="0" hangingPunct="1">
                        <a:lnSpc>
                          <a:spcPct val="100000"/>
                        </a:lnSpc>
                        <a:spcBef>
                          <a:spcPct val="0"/>
                        </a:spcBef>
                        <a:spcAft>
                          <a:spcPct val="0"/>
                        </a:spcAft>
                        <a:buClr>
                          <a:srgbClr val="000000"/>
                        </a:buClr>
                        <a:buSzPct val="100000"/>
                        <a:buFont typeface="Arial" pitchFamily="-1" charset="0"/>
                        <a:buNone/>
                        <a:tabLst/>
                      </a:pPr>
                      <a:r>
                        <a:rPr kumimoji="0" lang="en-US" sz="1400" b="0" i="0" u="none" strike="noStrike" cap="none" normalizeH="0" baseline="0" dirty="0" smtClean="0">
                          <a:ln>
                            <a:noFill/>
                          </a:ln>
                          <a:solidFill>
                            <a:schemeClr val="tx1"/>
                          </a:solidFill>
                          <a:effectLst/>
                          <a:latin typeface="Verdana" pitchFamily="-1" charset="0"/>
                          <a:ea typeface="Heiti SC Light" pitchFamily="-1" charset="-122"/>
                          <a:sym typeface="Verdana" pitchFamily="-1" charset="0"/>
                        </a:rPr>
                        <a:t>.</a:t>
                      </a:r>
                      <a:r>
                        <a:rPr kumimoji="0" lang="en-US" sz="1400" b="0" i="0" u="none" strike="noStrike" cap="none" normalizeH="0" baseline="0" dirty="0">
                          <a:ln>
                            <a:noFill/>
                          </a:ln>
                          <a:solidFill>
                            <a:schemeClr val="tx1"/>
                          </a:solidFill>
                          <a:effectLst/>
                          <a:latin typeface="Verdana" pitchFamily="-1" charset="0"/>
                          <a:ea typeface="Heiti SC Light" pitchFamily="-1" charset="-122"/>
                          <a:sym typeface="Verdana" pitchFamily="-1" charset="0"/>
                        </a:rPr>
                        <a:t>49+/</a:t>
                      </a:r>
                      <a:r>
                        <a:rPr kumimoji="0" lang="en-US" sz="1400" b="0" i="0" u="none" strike="noStrike" cap="none" normalizeH="0" baseline="0" dirty="0" smtClean="0">
                          <a:ln>
                            <a:noFill/>
                          </a:ln>
                          <a:solidFill>
                            <a:schemeClr val="tx1"/>
                          </a:solidFill>
                          <a:effectLst/>
                          <a:latin typeface="Verdana" pitchFamily="-1" charset="0"/>
                          <a:ea typeface="Heiti SC Light" pitchFamily="-1" charset="-122"/>
                          <a:sym typeface="Verdana" pitchFamily="-1" charset="0"/>
                        </a:rPr>
                        <a:t>-.</a:t>
                      </a:r>
                      <a:r>
                        <a:rPr kumimoji="0" lang="en-US" sz="1400" b="0" i="0" u="none" strike="noStrike" cap="none" normalizeH="0" baseline="0" dirty="0">
                          <a:ln>
                            <a:noFill/>
                          </a:ln>
                          <a:solidFill>
                            <a:schemeClr val="tx1"/>
                          </a:solidFill>
                          <a:effectLst/>
                          <a:latin typeface="Verdana" pitchFamily="-1" charset="0"/>
                          <a:ea typeface="Heiti SC Light" pitchFamily="-1" charset="-122"/>
                          <a:sym typeface="Verdana" pitchFamily="-1" charset="0"/>
                        </a:rPr>
                        <a:t>11</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r>
              <a:tr h="241028">
                <a:tc>
                  <a:txBody>
                    <a:bodyPr/>
                    <a:lstStyle/>
                    <a:p>
                      <a:pPr marL="12700" marR="0" lvl="0" indent="0" algn="ctr" defTabSz="914400" rtl="0" eaLnBrk="1" fontAlgn="base" latinLnBrk="0" hangingPunct="1">
                        <a:lnSpc>
                          <a:spcPct val="100000"/>
                        </a:lnSpc>
                        <a:spcBef>
                          <a:spcPct val="0"/>
                        </a:spcBef>
                        <a:spcAft>
                          <a:spcPct val="0"/>
                        </a:spcAft>
                        <a:buClr>
                          <a:srgbClr val="000000"/>
                        </a:buClr>
                        <a:buSzPct val="100000"/>
                        <a:buFont typeface="Arial" pitchFamily="-1" charset="0"/>
                        <a:buNone/>
                        <a:tabLst/>
                      </a:pPr>
                      <a:r>
                        <a:rPr kumimoji="0" lang="en-US" sz="1400" b="0" i="1" u="none" strike="noStrike" cap="none" normalizeH="0" baseline="0" dirty="0" smtClean="0">
                          <a:ln>
                            <a:noFill/>
                          </a:ln>
                          <a:solidFill>
                            <a:srgbClr val="7F7F7F"/>
                          </a:solidFill>
                          <a:effectLst/>
                          <a:latin typeface="Verdana" pitchFamily="-1" charset="0"/>
                          <a:ea typeface="Heiti SC Light" pitchFamily="-1" charset="-122"/>
                          <a:sym typeface="Verdana" pitchFamily="-1" charset="0"/>
                        </a:rPr>
                        <a:t>META</a:t>
                      </a:r>
                      <a:endParaRPr kumimoji="0" lang="en-US" sz="1400" b="0" i="1" u="none" strike="noStrike" cap="none" normalizeH="0" baseline="0" dirty="0">
                        <a:ln>
                          <a:noFill/>
                        </a:ln>
                        <a:solidFill>
                          <a:srgbClr val="7F7F7F"/>
                        </a:solidFill>
                        <a:effectLst/>
                        <a:latin typeface="Verdana" pitchFamily="-1" charset="0"/>
                        <a:ea typeface="Heiti SC Light" pitchFamily="-1" charset="-122"/>
                        <a:sym typeface="Verdana" pitchFamily="-1" charset="0"/>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9EDF4"/>
                    </a:solidFill>
                  </a:tcPr>
                </a:tc>
                <a:tc>
                  <a:txBody>
                    <a:bodyPr/>
                    <a:lstStyle/>
                    <a:p>
                      <a:pPr marL="12700" marR="0" lvl="0" indent="0" algn="ctr" defTabSz="914400" rtl="0" eaLnBrk="1" fontAlgn="base" latinLnBrk="0" hangingPunct="1">
                        <a:lnSpc>
                          <a:spcPct val="100000"/>
                        </a:lnSpc>
                        <a:spcBef>
                          <a:spcPct val="0"/>
                        </a:spcBef>
                        <a:spcAft>
                          <a:spcPct val="0"/>
                        </a:spcAft>
                        <a:buClr>
                          <a:srgbClr val="000000"/>
                        </a:buClr>
                        <a:buSzPct val="100000"/>
                        <a:buFont typeface="Arial" pitchFamily="-1" charset="0"/>
                        <a:buNone/>
                        <a:tabLst/>
                      </a:pPr>
                      <a:r>
                        <a:rPr kumimoji="0" lang="en-US" sz="1400" b="0" i="1" u="none" strike="noStrike" cap="none" normalizeH="0" baseline="0" dirty="0" smtClean="0">
                          <a:ln>
                            <a:noFill/>
                          </a:ln>
                          <a:solidFill>
                            <a:srgbClr val="7F7F7F"/>
                          </a:solidFill>
                          <a:effectLst/>
                          <a:latin typeface="Verdana" pitchFamily="-1" charset="0"/>
                          <a:ea typeface="Heiti SC Light" pitchFamily="-1" charset="-122"/>
                          <a:sym typeface="Verdana" pitchFamily="-1" charset="0"/>
                        </a:rPr>
                        <a:t>.</a:t>
                      </a:r>
                      <a:r>
                        <a:rPr kumimoji="0" lang="en-US" sz="1400" b="0" i="1" u="none" strike="noStrike" cap="none" normalizeH="0" baseline="0" dirty="0">
                          <a:ln>
                            <a:noFill/>
                          </a:ln>
                          <a:solidFill>
                            <a:srgbClr val="7F7F7F"/>
                          </a:solidFill>
                          <a:effectLst/>
                          <a:latin typeface="Verdana" pitchFamily="-1" charset="0"/>
                          <a:ea typeface="Heiti SC Light" pitchFamily="-1" charset="-122"/>
                          <a:sym typeface="Verdana" pitchFamily="-1" charset="0"/>
                        </a:rPr>
                        <a:t>22+/</a:t>
                      </a:r>
                      <a:r>
                        <a:rPr kumimoji="0" lang="en-US" sz="1400" b="0" i="1" u="none" strike="noStrike" cap="none" normalizeH="0" baseline="0" dirty="0" smtClean="0">
                          <a:ln>
                            <a:noFill/>
                          </a:ln>
                          <a:solidFill>
                            <a:srgbClr val="7F7F7F"/>
                          </a:solidFill>
                          <a:effectLst/>
                          <a:latin typeface="Verdana" pitchFamily="-1" charset="0"/>
                          <a:ea typeface="Heiti SC Light" pitchFamily="-1" charset="-122"/>
                          <a:sym typeface="Verdana" pitchFamily="-1" charset="0"/>
                        </a:rPr>
                        <a:t>-.</a:t>
                      </a:r>
                      <a:r>
                        <a:rPr kumimoji="0" lang="en-US" sz="1400" b="0" i="1" u="none" strike="noStrike" cap="none" normalizeH="0" baseline="0" dirty="0">
                          <a:ln>
                            <a:noFill/>
                          </a:ln>
                          <a:solidFill>
                            <a:srgbClr val="7F7F7F"/>
                          </a:solidFill>
                          <a:effectLst/>
                          <a:latin typeface="Verdana" pitchFamily="-1" charset="0"/>
                          <a:ea typeface="Heiti SC Light" pitchFamily="-1" charset="-122"/>
                          <a:sym typeface="Verdana" pitchFamily="-1" charset="0"/>
                        </a:rPr>
                        <a:t>15</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9EDF4"/>
                    </a:solidFill>
                  </a:tcPr>
                </a:tc>
              </a:tr>
              <a:tr h="241028">
                <a:tc>
                  <a:txBody>
                    <a:bodyPr/>
                    <a:lstStyle/>
                    <a:p>
                      <a:pPr marL="12700" marR="0" lvl="0" indent="0" algn="ctr" defTabSz="914400" rtl="0" eaLnBrk="1" fontAlgn="base" latinLnBrk="0" hangingPunct="1">
                        <a:lnSpc>
                          <a:spcPct val="100000"/>
                        </a:lnSpc>
                        <a:spcBef>
                          <a:spcPct val="0"/>
                        </a:spcBef>
                        <a:spcAft>
                          <a:spcPct val="0"/>
                        </a:spcAft>
                        <a:buClr>
                          <a:srgbClr val="000000"/>
                        </a:buClr>
                        <a:buSzPct val="100000"/>
                        <a:buFont typeface="Arial" pitchFamily="-1" charset="0"/>
                        <a:buNone/>
                        <a:tabLst/>
                      </a:pPr>
                      <a:r>
                        <a:rPr kumimoji="0" lang="en-US" sz="1400" b="0" i="0" u="none" strike="noStrike" cap="none" normalizeH="0" baseline="0">
                          <a:ln>
                            <a:noFill/>
                          </a:ln>
                          <a:solidFill>
                            <a:schemeClr val="tx1"/>
                          </a:solidFill>
                          <a:effectLst/>
                          <a:latin typeface="Verdana" pitchFamily="-1" charset="0"/>
                          <a:ea typeface="Heiti SC Light" pitchFamily="-1" charset="-122"/>
                          <a:sym typeface="Verdana" pitchFamily="-1" charset="0"/>
                        </a:rPr>
                        <a:t>All-combined</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marL="12700" marR="0" lvl="0" indent="0" algn="ctr" defTabSz="914400" rtl="0" eaLnBrk="1" fontAlgn="base" latinLnBrk="0" hangingPunct="1">
                        <a:lnSpc>
                          <a:spcPct val="100000"/>
                        </a:lnSpc>
                        <a:spcBef>
                          <a:spcPct val="0"/>
                        </a:spcBef>
                        <a:spcAft>
                          <a:spcPct val="0"/>
                        </a:spcAft>
                        <a:buClr>
                          <a:srgbClr val="000000"/>
                        </a:buClr>
                        <a:buSzPct val="100000"/>
                        <a:buFont typeface="Arial" pitchFamily="-1" charset="0"/>
                        <a:buNone/>
                        <a:tabLst/>
                      </a:pPr>
                      <a:r>
                        <a:rPr kumimoji="0" lang="en-US" sz="1400" b="0" i="0" u="none" strike="noStrike" cap="none" normalizeH="0" baseline="0" dirty="0" smtClean="0">
                          <a:ln>
                            <a:noFill/>
                          </a:ln>
                          <a:solidFill>
                            <a:schemeClr val="tx1"/>
                          </a:solidFill>
                          <a:effectLst/>
                          <a:latin typeface="Verdana" pitchFamily="-1" charset="0"/>
                          <a:ea typeface="Heiti SC Light" pitchFamily="-1" charset="-122"/>
                          <a:sym typeface="Verdana" pitchFamily="-1" charset="0"/>
                        </a:rPr>
                        <a:t>.</a:t>
                      </a:r>
                      <a:r>
                        <a:rPr kumimoji="0" lang="en-US" sz="1400" b="0" i="0" u="none" strike="noStrike" cap="none" normalizeH="0" baseline="0" dirty="0">
                          <a:ln>
                            <a:noFill/>
                          </a:ln>
                          <a:solidFill>
                            <a:schemeClr val="tx1"/>
                          </a:solidFill>
                          <a:effectLst/>
                          <a:latin typeface="Verdana" pitchFamily="-1" charset="0"/>
                          <a:ea typeface="Heiti SC Light" pitchFamily="-1" charset="-122"/>
                          <a:sym typeface="Verdana" pitchFamily="-1" charset="0"/>
                        </a:rPr>
                        <a:t>56+/</a:t>
                      </a:r>
                      <a:r>
                        <a:rPr kumimoji="0" lang="en-US" sz="1400" b="0" i="0" u="none" strike="noStrike" cap="none" normalizeH="0" baseline="0" dirty="0" smtClean="0">
                          <a:ln>
                            <a:noFill/>
                          </a:ln>
                          <a:solidFill>
                            <a:schemeClr val="tx1"/>
                          </a:solidFill>
                          <a:effectLst/>
                          <a:latin typeface="Verdana" pitchFamily="-1" charset="0"/>
                          <a:ea typeface="Heiti SC Light" pitchFamily="-1" charset="-122"/>
                          <a:sym typeface="Verdana" pitchFamily="-1" charset="0"/>
                        </a:rPr>
                        <a:t>-.</a:t>
                      </a:r>
                      <a:r>
                        <a:rPr kumimoji="0" lang="en-US" sz="1400" b="0" i="0" u="none" strike="noStrike" cap="none" normalizeH="0" baseline="0" dirty="0">
                          <a:ln>
                            <a:noFill/>
                          </a:ln>
                          <a:solidFill>
                            <a:schemeClr val="tx1"/>
                          </a:solidFill>
                          <a:effectLst/>
                          <a:latin typeface="Verdana" pitchFamily="-1" charset="0"/>
                          <a:ea typeface="Heiti SC Light" pitchFamily="-1" charset="-122"/>
                          <a:sym typeface="Verdana" pitchFamily="-1" charset="0"/>
                        </a:rPr>
                        <a:t>07</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r>
              <a:tr h="376607">
                <a:tc>
                  <a:txBody>
                    <a:bodyPr/>
                    <a:lstStyle/>
                    <a:p>
                      <a:pPr marL="12700" marR="0" lvl="0" indent="0" algn="ctr" defTabSz="914400" rtl="0" eaLnBrk="1" fontAlgn="base" latinLnBrk="0" hangingPunct="1">
                        <a:lnSpc>
                          <a:spcPct val="100000"/>
                        </a:lnSpc>
                        <a:spcBef>
                          <a:spcPct val="0"/>
                        </a:spcBef>
                        <a:spcAft>
                          <a:spcPct val="0"/>
                        </a:spcAft>
                        <a:buClr>
                          <a:srgbClr val="000000"/>
                        </a:buClr>
                        <a:buSzPct val="100000"/>
                        <a:buFont typeface="Arial" pitchFamily="-1" charset="0"/>
                        <a:buNone/>
                        <a:tabLst/>
                      </a:pPr>
                      <a:r>
                        <a:rPr kumimoji="0" lang="en-US" sz="1400" b="1" i="0" u="none" strike="noStrike" cap="none" normalizeH="0" baseline="0" dirty="0">
                          <a:ln>
                            <a:noFill/>
                          </a:ln>
                          <a:solidFill>
                            <a:srgbClr val="FF0000"/>
                          </a:solidFill>
                          <a:effectLst/>
                          <a:latin typeface="Verdana" pitchFamily="-1" charset="0"/>
                          <a:ea typeface="Heiti SC Light" pitchFamily="-1" charset="-122"/>
                          <a:sym typeface="Verdana" pitchFamily="-1" charset="0"/>
                        </a:rPr>
                        <a:t>STR+UGR+</a:t>
                      </a:r>
                      <a:r>
                        <a:rPr kumimoji="0" lang="en-US" sz="1400" b="1" i="0" u="none" strike="noStrike" cap="none" normalizeH="0" baseline="0" dirty="0" smtClean="0">
                          <a:ln>
                            <a:noFill/>
                          </a:ln>
                          <a:solidFill>
                            <a:srgbClr val="FF0000"/>
                          </a:solidFill>
                          <a:effectLst/>
                          <a:latin typeface="Verdana" pitchFamily="-1" charset="0"/>
                          <a:ea typeface="Heiti SC Light" pitchFamily="-1" charset="-122"/>
                          <a:sym typeface="Verdana" pitchFamily="-1" charset="0"/>
                        </a:rPr>
                        <a:t>META</a:t>
                      </a:r>
                      <a:endParaRPr kumimoji="0" lang="en-US" sz="1400" b="1" i="0" u="none" strike="noStrike" cap="none" normalizeH="0" baseline="0" dirty="0">
                        <a:ln>
                          <a:noFill/>
                        </a:ln>
                        <a:solidFill>
                          <a:srgbClr val="FF0000"/>
                        </a:solidFill>
                        <a:effectLst/>
                        <a:latin typeface="Verdana" pitchFamily="-1" charset="0"/>
                        <a:ea typeface="Heiti SC Light" pitchFamily="-1" charset="-122"/>
                        <a:sym typeface="Verdana" pitchFamily="-1" charset="0"/>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p>
                      <a:pPr marL="12700" marR="0" lvl="0" indent="0" algn="ctr" defTabSz="914400" rtl="0" eaLnBrk="1" fontAlgn="base" latinLnBrk="0" hangingPunct="1">
                        <a:lnSpc>
                          <a:spcPct val="100000"/>
                        </a:lnSpc>
                        <a:spcBef>
                          <a:spcPct val="0"/>
                        </a:spcBef>
                        <a:spcAft>
                          <a:spcPct val="0"/>
                        </a:spcAft>
                        <a:buClr>
                          <a:srgbClr val="000000"/>
                        </a:buClr>
                        <a:buSzPct val="100000"/>
                        <a:buFont typeface="Arial" pitchFamily="-1" charset="0"/>
                        <a:buNone/>
                        <a:tabLst/>
                      </a:pPr>
                      <a:r>
                        <a:rPr kumimoji="0" lang="en-US" sz="1400" b="1" i="0" u="none" strike="noStrike" cap="none" normalizeH="0" baseline="0" dirty="0" smtClean="0">
                          <a:ln>
                            <a:noFill/>
                          </a:ln>
                          <a:solidFill>
                            <a:srgbClr val="FF0000"/>
                          </a:solidFill>
                          <a:effectLst/>
                          <a:latin typeface="Verdana" pitchFamily="-1" charset="0"/>
                          <a:ea typeface="Heiti SC Light" pitchFamily="-1" charset="-122"/>
                          <a:sym typeface="Verdana" pitchFamily="-1" charset="0"/>
                        </a:rPr>
                        <a:t>.</a:t>
                      </a:r>
                      <a:r>
                        <a:rPr kumimoji="0" lang="en-US" sz="1400" b="1" i="0" u="none" strike="noStrike" cap="none" normalizeH="0" baseline="0" dirty="0">
                          <a:ln>
                            <a:noFill/>
                          </a:ln>
                          <a:solidFill>
                            <a:srgbClr val="FF0000"/>
                          </a:solidFill>
                          <a:effectLst/>
                          <a:latin typeface="Verdana" pitchFamily="-1" charset="0"/>
                          <a:ea typeface="Heiti SC Light" pitchFamily="-1" charset="-122"/>
                          <a:sym typeface="Verdana" pitchFamily="-1" charset="0"/>
                        </a:rPr>
                        <a:t>62+/</a:t>
                      </a:r>
                      <a:r>
                        <a:rPr kumimoji="0" lang="en-US" sz="1400" b="1" i="0" u="none" strike="noStrike" cap="none" normalizeH="0" baseline="0" dirty="0" smtClean="0">
                          <a:ln>
                            <a:noFill/>
                          </a:ln>
                          <a:solidFill>
                            <a:srgbClr val="FF0000"/>
                          </a:solidFill>
                          <a:effectLst/>
                          <a:latin typeface="Verdana" pitchFamily="-1" charset="0"/>
                          <a:ea typeface="Heiti SC Light" pitchFamily="-1" charset="-122"/>
                          <a:sym typeface="Verdana" pitchFamily="-1" charset="0"/>
                        </a:rPr>
                        <a:t>-.</a:t>
                      </a:r>
                      <a:r>
                        <a:rPr kumimoji="0" lang="en-US" sz="1400" b="1" i="0" u="none" strike="noStrike" cap="none" normalizeH="0" baseline="0" dirty="0">
                          <a:ln>
                            <a:noFill/>
                          </a:ln>
                          <a:solidFill>
                            <a:srgbClr val="FF0000"/>
                          </a:solidFill>
                          <a:effectLst/>
                          <a:latin typeface="Verdana" pitchFamily="-1" charset="0"/>
                          <a:ea typeface="Heiti SC Light" pitchFamily="-1" charset="-122"/>
                          <a:sym typeface="Verdana" pitchFamily="-1" charset="0"/>
                        </a:rPr>
                        <a:t>07</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r>
            </a:tbl>
          </a:graphicData>
        </a:graphic>
      </p:graphicFrame>
    </p:spTree>
    <p:extLst>
      <p:ext uri="{BB962C8B-B14F-4D97-AF65-F5344CB8AC3E}">
        <p14:creationId xmlns:p14="http://schemas.microsoft.com/office/powerpoint/2010/main" xmlns="" val="3031496103"/>
      </p:ext>
    </p:extLst>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1" name="Rectangle 1"/>
          <p:cNvSpPr>
            <a:spLocks noGrp="1" noChangeArrowheads="1"/>
          </p:cNvSpPr>
          <p:nvPr>
            <p:ph type="title"/>
          </p:nvPr>
        </p:nvSpPr>
        <p:spPr>
          <a:xfrm>
            <a:off x="457200" y="228600"/>
            <a:ext cx="8229600" cy="1419225"/>
          </a:xfrm>
        </p:spPr>
        <p:txBody>
          <a:bodyPr rIns="132080"/>
          <a:lstStyle/>
          <a:p>
            <a:pPr eaLnBrk="1" hangingPunct="1"/>
            <a:r>
              <a:rPr lang="en-US" sz="3200" dirty="0" smtClean="0">
                <a:ea typeface="Heiti SC Light" pitchFamily="-84" charset="-122"/>
                <a:cs typeface="Heiti SC Light" pitchFamily="-84" charset="-122"/>
              </a:rPr>
              <a:t>Results – Analysis of the generic features</a:t>
            </a:r>
            <a:endParaRPr lang="en-US" sz="3200" dirty="0">
              <a:ea typeface="Heiti SC Light" pitchFamily="-84" charset="-122"/>
              <a:cs typeface="Heiti SC Light" pitchFamily="-84" charset="-122"/>
            </a:endParaRPr>
          </a:p>
        </p:txBody>
      </p:sp>
      <p:pic>
        <p:nvPicPr>
          <p:cNvPr id="109572" name="Picture 3"/>
          <p:cNvPicPr>
            <a:picLocks noChangeArrowheads="1"/>
          </p:cNvPicPr>
          <p:nvPr/>
        </p:nvPicPr>
        <p:blipFill>
          <a:blip r:embed="rId3"/>
          <a:srcRect/>
          <a:stretch>
            <a:fillRect/>
          </a:stretch>
        </p:blipFill>
        <p:spPr bwMode="auto">
          <a:xfrm>
            <a:off x="5665788" y="2659063"/>
            <a:ext cx="554037" cy="298450"/>
          </a:xfrm>
          <a:prstGeom prst="rect">
            <a:avLst/>
          </a:prstGeom>
          <a:noFill/>
          <a:ln w="9525">
            <a:noFill/>
            <a:miter lim="800000"/>
            <a:headEnd/>
            <a:tailEnd/>
          </a:ln>
        </p:spPr>
      </p:pic>
      <p:sp>
        <p:nvSpPr>
          <p:cNvPr id="109623" name="Content Placeholder 7"/>
          <p:cNvSpPr txBox="1">
            <a:spLocks/>
          </p:cNvSpPr>
          <p:nvPr/>
        </p:nvSpPr>
        <p:spPr bwMode="auto">
          <a:xfrm>
            <a:off x="5438775" y="1784350"/>
            <a:ext cx="3400425" cy="3016250"/>
          </a:xfrm>
          <a:prstGeom prst="rect">
            <a:avLst/>
          </a:prstGeom>
          <a:solidFill>
            <a:srgbClr val="FFFFFF"/>
          </a:solidFill>
          <a:ln w="9525">
            <a:noFill/>
            <a:miter lim="800000"/>
            <a:headEnd/>
            <a:tailEnd/>
          </a:ln>
        </p:spPr>
        <p:txBody>
          <a:bodyPr lIns="50800" tIns="50800" bIns="50800">
            <a:prstTxWarp prst="textNoShape">
              <a:avLst/>
            </a:prstTxWarp>
          </a:bodyPr>
          <a:lstStyle/>
          <a:p>
            <a:pPr marL="271463" indent="-271463" eaLnBrk="0" hangingPunct="0">
              <a:spcBef>
                <a:spcPts val="800"/>
              </a:spcBef>
              <a:buClr>
                <a:srgbClr val="000000"/>
              </a:buClr>
              <a:buSzPct val="100000"/>
              <a:buFont typeface="Arial" pitchFamily="-84" charset="0"/>
              <a:buChar char="•"/>
            </a:pPr>
            <a:r>
              <a:rPr lang="en-US" sz="2000" dirty="0" smtClean="0">
                <a:sym typeface="Calibri" pitchFamily="-84" charset="0"/>
              </a:rPr>
              <a:t>Most helpful features: STR </a:t>
            </a:r>
          </a:p>
          <a:p>
            <a:pPr marL="271463" indent="-271463" eaLnBrk="0" hangingPunct="0">
              <a:spcBef>
                <a:spcPts val="800"/>
              </a:spcBef>
              <a:spcAft>
                <a:spcPts val="1200"/>
              </a:spcAft>
              <a:buClr>
                <a:srgbClr val="000000"/>
              </a:buClr>
              <a:buSzPct val="100000"/>
              <a:buFont typeface="Arial" pitchFamily="-84" charset="0"/>
              <a:buChar char="•"/>
            </a:pPr>
            <a:r>
              <a:rPr lang="en-US" sz="2000" dirty="0" smtClean="0">
                <a:sym typeface="Calibri" pitchFamily="-84" charset="0"/>
              </a:rPr>
              <a:t>Best feature combination: STR</a:t>
            </a:r>
            <a:r>
              <a:rPr lang="en-US" sz="2000" dirty="0">
                <a:sym typeface="Calibri" pitchFamily="-84" charset="0"/>
              </a:rPr>
              <a:t>+UGR+</a:t>
            </a:r>
            <a:r>
              <a:rPr lang="en-US" sz="2000" dirty="0" smtClean="0">
                <a:sym typeface="Calibri" pitchFamily="-84" charset="0"/>
              </a:rPr>
              <a:t>META</a:t>
            </a:r>
            <a:endParaRPr lang="en-US" sz="2000" dirty="0">
              <a:sym typeface="Calibri" pitchFamily="-84" charset="0"/>
            </a:endParaRPr>
          </a:p>
        </p:txBody>
      </p:sp>
      <p:sp>
        <p:nvSpPr>
          <p:cNvPr id="109624" name="Slide Number Placeholder 1"/>
          <p:cNvSpPr>
            <a:spLocks noGrp="1"/>
          </p:cNvSpPr>
          <p:nvPr>
            <p:ph type="sldNum" sz="quarter" idx="12"/>
          </p:nvPr>
        </p:nvSpPr>
        <p:spPr bwMode="auto">
          <a:noFill/>
          <a:ln>
            <a:miter lim="800000"/>
            <a:headEnd/>
            <a:tailEnd/>
          </a:ln>
        </p:spPr>
        <p:txBody>
          <a:bodyPr/>
          <a:lstStyle/>
          <a:p>
            <a:fld id="{7D8E7F4E-1E95-934D-85A0-FF5A2FB893C6}" type="slidenum">
              <a:rPr lang="en-US">
                <a:latin typeface="Calibri" pitchFamily="-84" charset="0"/>
                <a:ea typeface="ＭＳ Ｐゴシック" pitchFamily="-84" charset="-128"/>
                <a:cs typeface="ＭＳ Ｐゴシック" pitchFamily="-84" charset="-128"/>
              </a:rPr>
              <a:pPr/>
              <a:t>31</a:t>
            </a:fld>
            <a:endParaRPr lang="en-US">
              <a:latin typeface="Calibri" pitchFamily="-84" charset="0"/>
              <a:ea typeface="ＭＳ Ｐゴシック" pitchFamily="-84" charset="-128"/>
              <a:cs typeface="ＭＳ Ｐゴシック" pitchFamily="-84" charset="-128"/>
            </a:endParaRPr>
          </a:p>
        </p:txBody>
      </p:sp>
      <p:sp>
        <p:nvSpPr>
          <p:cNvPr id="7" name="Rectangle 119"/>
          <p:cNvSpPr>
            <a:spLocks/>
          </p:cNvSpPr>
          <p:nvPr/>
        </p:nvSpPr>
        <p:spPr bwMode="auto">
          <a:xfrm>
            <a:off x="3733800" y="5029200"/>
            <a:ext cx="4800600" cy="609600"/>
          </a:xfrm>
          <a:prstGeom prst="rect">
            <a:avLst/>
          </a:prstGeom>
          <a:solidFill>
            <a:srgbClr val="FFFFFF"/>
          </a:solidFill>
          <a:ln w="25400">
            <a:solidFill>
              <a:srgbClr val="8064A2"/>
            </a:solidFill>
            <a:miter lim="800000"/>
            <a:headEnd/>
            <a:tailEnd/>
          </a:ln>
        </p:spPr>
        <p:txBody>
          <a:bodyPr lIns="0" tIns="0" rIns="40639" bIns="0">
            <a:prstTxWarp prst="textNoShape">
              <a:avLst/>
            </a:prstTxWarp>
          </a:bodyPr>
          <a:lstStyle/>
          <a:p>
            <a:pPr marL="571500" indent="-266700">
              <a:buClr>
                <a:srgbClr val="000000"/>
              </a:buClr>
              <a:buSzPct val="100000"/>
              <a:buFont typeface="Arial" pitchFamily="-84" charset="0"/>
              <a:buChar char="•"/>
            </a:pPr>
            <a:r>
              <a:rPr lang="en-US" dirty="0" smtClean="0">
                <a:ea typeface="Calibri" pitchFamily="-84" charset="0"/>
                <a:cs typeface="Calibri" pitchFamily="-84" charset="0"/>
              </a:rPr>
              <a:t>Combining </a:t>
            </a:r>
            <a:r>
              <a:rPr lang="en-US" dirty="0" smtClean="0">
                <a:latin typeface="Calibri Bold" pitchFamily="-84" charset="0"/>
                <a:ea typeface="Calibri Bold" pitchFamily="-84" charset="0"/>
                <a:cs typeface="Calibri Bold" pitchFamily="-84" charset="0"/>
                <a:sym typeface="Calibri Bold" pitchFamily="-84" charset="0"/>
              </a:rPr>
              <a:t>all features</a:t>
            </a:r>
            <a:r>
              <a:rPr lang="en-US" dirty="0" smtClean="0">
                <a:ea typeface="Calibri" pitchFamily="-84" charset="0"/>
                <a:cs typeface="Calibri" pitchFamily="-84" charset="0"/>
              </a:rPr>
              <a:t> together does no</a:t>
            </a:r>
            <a:r>
              <a:rPr lang="en-US" altLang="ja-JP" dirty="0" smtClean="0">
                <a:ea typeface="Calibri" pitchFamily="-84" charset="0"/>
                <a:cs typeface="Calibri" pitchFamily="-84" charset="0"/>
              </a:rPr>
              <a:t>t add up their predictive power </a:t>
            </a:r>
            <a:endParaRPr lang="en-US" dirty="0">
              <a:ea typeface="Calibri" pitchFamily="-84" charset="0"/>
              <a:cs typeface="Calibri" pitchFamily="-84" charset="0"/>
            </a:endParaRPr>
          </a:p>
        </p:txBody>
      </p:sp>
      <p:graphicFrame>
        <p:nvGraphicFramePr>
          <p:cNvPr id="11" name="Group 5"/>
          <p:cNvGraphicFramePr>
            <a:graphicFrameLocks noGrp="1"/>
          </p:cNvGraphicFramePr>
          <p:nvPr>
            <p:extLst>
              <p:ext uri="{D42A27DB-BD31-4B8C-83A1-F6EECF244321}">
                <p14:modId xmlns:p14="http://schemas.microsoft.com/office/powerpoint/2010/main" xmlns="" val="1166736698"/>
              </p:ext>
            </p:extLst>
          </p:nvPr>
        </p:nvGraphicFramePr>
        <p:xfrm>
          <a:off x="980125" y="1752599"/>
          <a:ext cx="4194050" cy="3048001"/>
        </p:xfrm>
        <a:graphic>
          <a:graphicData uri="http://schemas.openxmlformats.org/drawingml/2006/table">
            <a:tbl>
              <a:tblPr/>
              <a:tblGrid>
                <a:gridCol w="2097025"/>
                <a:gridCol w="2097025"/>
              </a:tblGrid>
              <a:tr h="502142">
                <a:tc>
                  <a:txBody>
                    <a:bodyPr/>
                    <a:lstStyle/>
                    <a:p>
                      <a:pPr marL="12700" marR="0" lvl="0" indent="0" algn="ctr" defTabSz="914400" rtl="0" eaLnBrk="1" fontAlgn="base" latinLnBrk="0" hangingPunct="1">
                        <a:lnSpc>
                          <a:spcPct val="100000"/>
                        </a:lnSpc>
                        <a:spcBef>
                          <a:spcPct val="0"/>
                        </a:spcBef>
                        <a:spcAft>
                          <a:spcPct val="0"/>
                        </a:spcAft>
                        <a:buClr>
                          <a:srgbClr val="000000"/>
                        </a:buClr>
                        <a:buSzPct val="100000"/>
                        <a:buFont typeface="Arial" pitchFamily="-1" charset="0"/>
                        <a:buNone/>
                        <a:tabLst/>
                      </a:pPr>
                      <a:r>
                        <a:rPr kumimoji="0" lang="en-US" sz="1800" b="0" i="0" u="none" strike="noStrike" cap="none" normalizeH="0" baseline="0" dirty="0" smtClean="0">
                          <a:ln>
                            <a:noFill/>
                          </a:ln>
                          <a:solidFill>
                            <a:srgbClr val="FFFFFF"/>
                          </a:solidFill>
                          <a:effectLst/>
                          <a:latin typeface="Verdana" pitchFamily="-1" charset="0"/>
                          <a:ea typeface="Heiti SC Light" pitchFamily="-1" charset="-122"/>
                          <a:sym typeface="Verdana" pitchFamily="-1" charset="0"/>
                        </a:rPr>
                        <a:t>Feature Type</a:t>
                      </a:r>
                      <a:endParaRPr kumimoji="0" lang="en-US" sz="1800" b="0" i="0" u="none" strike="noStrike" cap="none" normalizeH="0" baseline="0" dirty="0">
                        <a:ln>
                          <a:noFill/>
                        </a:ln>
                        <a:solidFill>
                          <a:srgbClr val="FFFFFF"/>
                        </a:solidFill>
                        <a:effectLst/>
                        <a:latin typeface="Verdana" pitchFamily="-1" charset="0"/>
                        <a:ea typeface="Heiti SC Light" pitchFamily="-1" charset="-122"/>
                        <a:sym typeface="Verdana" pitchFamily="-1" charset="0"/>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chemeClr val="accent1"/>
                    </a:solidFill>
                  </a:tcPr>
                </a:tc>
                <a:tc>
                  <a:txBody>
                    <a:bodyPr/>
                    <a:lstStyle/>
                    <a:p>
                      <a:pPr marL="12700" marR="0" lvl="0" indent="0" algn="ctr" defTabSz="914400" rtl="0" eaLnBrk="1" fontAlgn="base" latinLnBrk="0" hangingPunct="1">
                        <a:lnSpc>
                          <a:spcPct val="100000"/>
                        </a:lnSpc>
                        <a:spcBef>
                          <a:spcPct val="0"/>
                        </a:spcBef>
                        <a:spcAft>
                          <a:spcPct val="0"/>
                        </a:spcAft>
                        <a:buClr>
                          <a:srgbClr val="000000"/>
                        </a:buClr>
                        <a:buSzPct val="100000"/>
                        <a:buFont typeface="Arial" pitchFamily="-1" charset="0"/>
                        <a:buNone/>
                        <a:tabLst/>
                      </a:pPr>
                      <a:r>
                        <a:rPr kumimoji="0" lang="en-US" sz="1800" b="0" i="0" u="none" strike="noStrike" cap="none" normalizeH="0" baseline="0" dirty="0" err="1">
                          <a:ln>
                            <a:noFill/>
                          </a:ln>
                          <a:solidFill>
                            <a:srgbClr val="FFFFFF"/>
                          </a:solidFill>
                          <a:effectLst/>
                          <a:latin typeface="Verdana" pitchFamily="-1" charset="0"/>
                          <a:ea typeface="Heiti SC Light" pitchFamily="-1" charset="-122"/>
                          <a:sym typeface="Verdana" pitchFamily="-1" charset="0"/>
                        </a:rPr>
                        <a:t>r</a:t>
                      </a:r>
                      <a:endParaRPr kumimoji="0" lang="en-US" sz="1800" b="0" i="0" u="none" strike="noStrike" cap="none" normalizeH="0" baseline="0" dirty="0">
                        <a:ln>
                          <a:noFill/>
                        </a:ln>
                        <a:solidFill>
                          <a:srgbClr val="FFFFFF"/>
                        </a:solidFill>
                        <a:effectLst/>
                        <a:latin typeface="Verdana" pitchFamily="-1" charset="0"/>
                        <a:ea typeface="Heiti SC Light" pitchFamily="-1" charset="-122"/>
                        <a:sym typeface="Verdana" pitchFamily="-1" charset="0"/>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chemeClr val="accent1"/>
                    </a:solidFill>
                  </a:tcPr>
                </a:tc>
              </a:tr>
              <a:tr h="241028">
                <a:tc>
                  <a:txBody>
                    <a:bodyPr/>
                    <a:lstStyle/>
                    <a:p>
                      <a:pPr marL="12700" marR="0" lvl="0" indent="0" algn="ctr" defTabSz="914400" rtl="0" eaLnBrk="1" fontAlgn="base" latinLnBrk="0" hangingPunct="1">
                        <a:lnSpc>
                          <a:spcPct val="100000"/>
                        </a:lnSpc>
                        <a:spcBef>
                          <a:spcPct val="0"/>
                        </a:spcBef>
                        <a:spcAft>
                          <a:spcPct val="0"/>
                        </a:spcAft>
                        <a:buClr>
                          <a:srgbClr val="000000"/>
                        </a:buClr>
                        <a:buSzPct val="100000"/>
                        <a:buFont typeface="Arial" pitchFamily="-1" charset="0"/>
                        <a:buNone/>
                        <a:tabLst/>
                      </a:pPr>
                      <a:r>
                        <a:rPr kumimoji="0" lang="en-US" sz="1400" b="0" i="0" u="none" strike="noStrike" cap="none" normalizeH="0" baseline="0">
                          <a:ln>
                            <a:noFill/>
                          </a:ln>
                          <a:solidFill>
                            <a:srgbClr val="FF0000"/>
                          </a:solidFill>
                          <a:effectLst/>
                          <a:latin typeface="Verdana" pitchFamily="-1" charset="0"/>
                          <a:ea typeface="Heiti SC Light" pitchFamily="-1" charset="-122"/>
                          <a:sym typeface="Verdana" pitchFamily="-1" charset="0"/>
                        </a:rPr>
                        <a:t>STR</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marL="12700" marR="0" lvl="0" indent="0" algn="ctr" defTabSz="914400" rtl="0" eaLnBrk="1" fontAlgn="base" latinLnBrk="0" hangingPunct="1">
                        <a:lnSpc>
                          <a:spcPct val="100000"/>
                        </a:lnSpc>
                        <a:spcBef>
                          <a:spcPct val="0"/>
                        </a:spcBef>
                        <a:spcAft>
                          <a:spcPct val="0"/>
                        </a:spcAft>
                        <a:buClr>
                          <a:srgbClr val="000000"/>
                        </a:buClr>
                        <a:buSzPct val="100000"/>
                        <a:buFont typeface="Arial" pitchFamily="-1" charset="0"/>
                        <a:buNone/>
                        <a:tabLst/>
                      </a:pPr>
                      <a:r>
                        <a:rPr kumimoji="0" lang="en-US" sz="1400" b="0" i="0" u="none" strike="noStrike" cap="none" normalizeH="0" baseline="0" dirty="0" smtClean="0">
                          <a:ln>
                            <a:noFill/>
                          </a:ln>
                          <a:solidFill>
                            <a:srgbClr val="FF0000"/>
                          </a:solidFill>
                          <a:effectLst/>
                          <a:latin typeface="Verdana" pitchFamily="-1" charset="0"/>
                          <a:ea typeface="Heiti SC Light" pitchFamily="-1" charset="-122"/>
                          <a:sym typeface="Verdana" pitchFamily="-1" charset="0"/>
                        </a:rPr>
                        <a:t>.</a:t>
                      </a:r>
                      <a:r>
                        <a:rPr kumimoji="0" lang="en-US" sz="1400" b="0" i="0" u="none" strike="noStrike" cap="none" normalizeH="0" baseline="0" dirty="0">
                          <a:ln>
                            <a:noFill/>
                          </a:ln>
                          <a:solidFill>
                            <a:srgbClr val="FF0000"/>
                          </a:solidFill>
                          <a:effectLst/>
                          <a:latin typeface="Verdana" pitchFamily="-1" charset="0"/>
                          <a:ea typeface="Heiti SC Light" pitchFamily="-1" charset="-122"/>
                          <a:sym typeface="Verdana" pitchFamily="-1" charset="0"/>
                        </a:rPr>
                        <a:t>60+/</a:t>
                      </a:r>
                      <a:r>
                        <a:rPr kumimoji="0" lang="en-US" sz="1400" b="0" i="0" u="none" strike="noStrike" cap="none" normalizeH="0" baseline="0" dirty="0" smtClean="0">
                          <a:ln>
                            <a:noFill/>
                          </a:ln>
                          <a:solidFill>
                            <a:srgbClr val="FF0000"/>
                          </a:solidFill>
                          <a:effectLst/>
                          <a:latin typeface="Verdana" pitchFamily="-1" charset="0"/>
                          <a:ea typeface="Heiti SC Light" pitchFamily="-1" charset="-122"/>
                          <a:sym typeface="Verdana" pitchFamily="-1" charset="0"/>
                        </a:rPr>
                        <a:t>-.</a:t>
                      </a:r>
                      <a:r>
                        <a:rPr kumimoji="0" lang="en-US" sz="1400" b="0" i="0" u="none" strike="noStrike" cap="none" normalizeH="0" baseline="0" dirty="0">
                          <a:ln>
                            <a:noFill/>
                          </a:ln>
                          <a:solidFill>
                            <a:srgbClr val="FF0000"/>
                          </a:solidFill>
                          <a:effectLst/>
                          <a:latin typeface="Verdana" pitchFamily="-1" charset="0"/>
                          <a:ea typeface="Heiti SC Light" pitchFamily="-1" charset="-122"/>
                          <a:sym typeface="Verdana" pitchFamily="-1" charset="0"/>
                        </a:rPr>
                        <a:t>10</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r>
              <a:tr h="241028">
                <a:tc>
                  <a:txBody>
                    <a:bodyPr/>
                    <a:lstStyle/>
                    <a:p>
                      <a:pPr marL="12700" marR="0" lvl="0" indent="0" algn="ctr" defTabSz="914400" rtl="0" eaLnBrk="1" fontAlgn="base" latinLnBrk="0" hangingPunct="1">
                        <a:lnSpc>
                          <a:spcPct val="100000"/>
                        </a:lnSpc>
                        <a:spcBef>
                          <a:spcPct val="0"/>
                        </a:spcBef>
                        <a:spcAft>
                          <a:spcPct val="0"/>
                        </a:spcAft>
                        <a:buClr>
                          <a:srgbClr val="000000"/>
                        </a:buClr>
                        <a:buSzPct val="100000"/>
                        <a:buFont typeface="Arial" pitchFamily="-1" charset="0"/>
                        <a:buNone/>
                        <a:tabLst/>
                      </a:pPr>
                      <a:r>
                        <a:rPr kumimoji="0" lang="en-US" sz="1400" b="0" i="0" u="none" strike="noStrike" cap="none" normalizeH="0" baseline="0">
                          <a:ln>
                            <a:noFill/>
                          </a:ln>
                          <a:solidFill>
                            <a:schemeClr val="tx1"/>
                          </a:solidFill>
                          <a:effectLst/>
                          <a:latin typeface="Verdana" pitchFamily="-1" charset="0"/>
                          <a:ea typeface="Heiti SC Light" pitchFamily="-1" charset="-122"/>
                          <a:sym typeface="Verdana" pitchFamily="-1" charset="0"/>
                        </a:rPr>
                        <a:t>UGR</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p>
                      <a:pPr marL="12700" marR="0" lvl="0" indent="0" algn="ctr" defTabSz="914400" rtl="0" eaLnBrk="1" fontAlgn="base" latinLnBrk="0" hangingPunct="1">
                        <a:lnSpc>
                          <a:spcPct val="100000"/>
                        </a:lnSpc>
                        <a:spcBef>
                          <a:spcPct val="0"/>
                        </a:spcBef>
                        <a:spcAft>
                          <a:spcPct val="0"/>
                        </a:spcAft>
                        <a:buClr>
                          <a:srgbClr val="000000"/>
                        </a:buClr>
                        <a:buSzPct val="100000"/>
                        <a:buFont typeface="Arial" pitchFamily="-1" charset="0"/>
                        <a:buNone/>
                        <a:tabLst/>
                      </a:pPr>
                      <a:r>
                        <a:rPr kumimoji="0" lang="en-US" sz="1400" b="0" i="0" u="none" strike="noStrike" cap="none" normalizeH="0" baseline="0" dirty="0" smtClean="0">
                          <a:ln>
                            <a:noFill/>
                          </a:ln>
                          <a:solidFill>
                            <a:schemeClr val="tx1"/>
                          </a:solidFill>
                          <a:effectLst/>
                          <a:latin typeface="Verdana" pitchFamily="-1" charset="0"/>
                          <a:ea typeface="Heiti SC Light" pitchFamily="-1" charset="-122"/>
                          <a:sym typeface="Verdana" pitchFamily="-1" charset="0"/>
                        </a:rPr>
                        <a:t>.</a:t>
                      </a:r>
                      <a:r>
                        <a:rPr kumimoji="0" lang="en-US" sz="1400" b="0" i="0" u="none" strike="noStrike" cap="none" normalizeH="0" baseline="0" dirty="0">
                          <a:ln>
                            <a:noFill/>
                          </a:ln>
                          <a:solidFill>
                            <a:schemeClr val="tx1"/>
                          </a:solidFill>
                          <a:effectLst/>
                          <a:latin typeface="Verdana" pitchFamily="-1" charset="0"/>
                          <a:ea typeface="Heiti SC Light" pitchFamily="-1" charset="-122"/>
                          <a:sym typeface="Verdana" pitchFamily="-1" charset="0"/>
                        </a:rPr>
                        <a:t>53+/</a:t>
                      </a:r>
                      <a:r>
                        <a:rPr kumimoji="0" lang="en-US" sz="1400" b="0" i="0" u="none" strike="noStrike" cap="none" normalizeH="0" baseline="0" dirty="0" smtClean="0">
                          <a:ln>
                            <a:noFill/>
                          </a:ln>
                          <a:solidFill>
                            <a:schemeClr val="tx1"/>
                          </a:solidFill>
                          <a:effectLst/>
                          <a:latin typeface="Verdana" pitchFamily="-1" charset="0"/>
                          <a:ea typeface="Heiti SC Light" pitchFamily="-1" charset="-122"/>
                          <a:sym typeface="Verdana" pitchFamily="-1" charset="0"/>
                        </a:rPr>
                        <a:t>-.</a:t>
                      </a:r>
                      <a:r>
                        <a:rPr kumimoji="0" lang="en-US" sz="1400" b="0" i="0" u="none" strike="noStrike" cap="none" normalizeH="0" baseline="0" dirty="0">
                          <a:ln>
                            <a:noFill/>
                          </a:ln>
                          <a:solidFill>
                            <a:schemeClr val="tx1"/>
                          </a:solidFill>
                          <a:effectLst/>
                          <a:latin typeface="Verdana" pitchFamily="-1" charset="0"/>
                          <a:ea typeface="Heiti SC Light" pitchFamily="-1" charset="-122"/>
                          <a:sym typeface="Verdana" pitchFamily="-1" charset="0"/>
                        </a:rPr>
                        <a:t>09</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r>
              <a:tr h="241028">
                <a:tc>
                  <a:txBody>
                    <a:bodyPr/>
                    <a:lstStyle/>
                    <a:p>
                      <a:pPr marL="12700" marR="0" lvl="0" indent="0" algn="ctr" defTabSz="914400" rtl="0" eaLnBrk="1" fontAlgn="base" latinLnBrk="0" hangingPunct="1">
                        <a:lnSpc>
                          <a:spcPct val="100000"/>
                        </a:lnSpc>
                        <a:spcBef>
                          <a:spcPct val="0"/>
                        </a:spcBef>
                        <a:spcAft>
                          <a:spcPct val="0"/>
                        </a:spcAft>
                        <a:buClr>
                          <a:srgbClr val="000000"/>
                        </a:buClr>
                        <a:buSzPct val="100000"/>
                        <a:buFont typeface="Arial" pitchFamily="-1" charset="0"/>
                        <a:buNone/>
                        <a:tabLst/>
                      </a:pPr>
                      <a:r>
                        <a:rPr kumimoji="0" lang="en-US" sz="1400" b="0" i="0" u="none" strike="noStrike" cap="none" normalizeH="0" baseline="0">
                          <a:ln>
                            <a:noFill/>
                          </a:ln>
                          <a:solidFill>
                            <a:schemeClr val="tx1"/>
                          </a:solidFill>
                          <a:effectLst/>
                          <a:latin typeface="Verdana" pitchFamily="-1" charset="0"/>
                          <a:ea typeface="Heiti SC Light" pitchFamily="-1" charset="-122"/>
                          <a:sym typeface="Verdana" pitchFamily="-1" charset="0"/>
                        </a:rPr>
                        <a:t>BGR</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marL="12700" marR="0" lvl="0" indent="0" algn="ctr" defTabSz="914400" rtl="0" eaLnBrk="1" fontAlgn="base" latinLnBrk="0" hangingPunct="1">
                        <a:lnSpc>
                          <a:spcPct val="100000"/>
                        </a:lnSpc>
                        <a:spcBef>
                          <a:spcPct val="0"/>
                        </a:spcBef>
                        <a:spcAft>
                          <a:spcPct val="0"/>
                        </a:spcAft>
                        <a:buClr>
                          <a:srgbClr val="000000"/>
                        </a:buClr>
                        <a:buSzPct val="100000"/>
                        <a:buFont typeface="Arial" pitchFamily="-1" charset="0"/>
                        <a:buNone/>
                        <a:tabLst/>
                      </a:pPr>
                      <a:r>
                        <a:rPr kumimoji="0" lang="en-US" sz="1400" b="0" i="0" u="none" strike="noStrike" cap="none" normalizeH="0" baseline="0" dirty="0" smtClean="0">
                          <a:ln>
                            <a:noFill/>
                          </a:ln>
                          <a:solidFill>
                            <a:schemeClr val="tx1"/>
                          </a:solidFill>
                          <a:effectLst/>
                          <a:latin typeface="Verdana" pitchFamily="-1" charset="0"/>
                          <a:ea typeface="Heiti SC Light" pitchFamily="-1" charset="-122"/>
                          <a:sym typeface="Verdana" pitchFamily="-1" charset="0"/>
                        </a:rPr>
                        <a:t>.</a:t>
                      </a:r>
                      <a:r>
                        <a:rPr kumimoji="0" lang="en-US" sz="1400" b="0" i="0" u="none" strike="noStrike" cap="none" normalizeH="0" baseline="0" dirty="0">
                          <a:ln>
                            <a:noFill/>
                          </a:ln>
                          <a:solidFill>
                            <a:schemeClr val="tx1"/>
                          </a:solidFill>
                          <a:effectLst/>
                          <a:latin typeface="Verdana" pitchFamily="-1" charset="0"/>
                          <a:ea typeface="Heiti SC Light" pitchFamily="-1" charset="-122"/>
                          <a:sym typeface="Verdana" pitchFamily="-1" charset="0"/>
                        </a:rPr>
                        <a:t>58+/</a:t>
                      </a:r>
                      <a:r>
                        <a:rPr kumimoji="0" lang="en-US" sz="1400" b="0" i="0" u="none" strike="noStrike" cap="none" normalizeH="0" baseline="0" dirty="0" smtClean="0">
                          <a:ln>
                            <a:noFill/>
                          </a:ln>
                          <a:solidFill>
                            <a:schemeClr val="tx1"/>
                          </a:solidFill>
                          <a:effectLst/>
                          <a:latin typeface="Verdana" pitchFamily="-1" charset="0"/>
                          <a:ea typeface="Heiti SC Light" pitchFamily="-1" charset="-122"/>
                          <a:sym typeface="Verdana" pitchFamily="-1" charset="0"/>
                        </a:rPr>
                        <a:t>-.</a:t>
                      </a:r>
                      <a:r>
                        <a:rPr kumimoji="0" lang="en-US" sz="1400" b="0" i="0" u="none" strike="noStrike" cap="none" normalizeH="0" baseline="0" dirty="0">
                          <a:ln>
                            <a:noFill/>
                          </a:ln>
                          <a:solidFill>
                            <a:schemeClr val="tx1"/>
                          </a:solidFill>
                          <a:effectLst/>
                          <a:latin typeface="Verdana" pitchFamily="-1" charset="0"/>
                          <a:ea typeface="Heiti SC Light" pitchFamily="-1" charset="-122"/>
                          <a:sym typeface="Verdana" pitchFamily="-1" charset="0"/>
                        </a:rPr>
                        <a:t>07</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r>
              <a:tr h="241028">
                <a:tc>
                  <a:txBody>
                    <a:bodyPr/>
                    <a:lstStyle/>
                    <a:p>
                      <a:pPr marL="12700" marR="0" lvl="0" indent="0" algn="ctr" defTabSz="914400" rtl="0" eaLnBrk="1" fontAlgn="base" latinLnBrk="0" hangingPunct="1">
                        <a:lnSpc>
                          <a:spcPct val="100000"/>
                        </a:lnSpc>
                        <a:spcBef>
                          <a:spcPct val="0"/>
                        </a:spcBef>
                        <a:spcAft>
                          <a:spcPct val="0"/>
                        </a:spcAft>
                        <a:buClr>
                          <a:srgbClr val="000000"/>
                        </a:buClr>
                        <a:buSzPct val="100000"/>
                        <a:buFont typeface="Arial" pitchFamily="-1" charset="0"/>
                        <a:buNone/>
                        <a:tabLst/>
                      </a:pPr>
                      <a:r>
                        <a:rPr kumimoji="0" lang="en-US" sz="1400" b="0" i="1" u="none" strike="noStrike" cap="none" normalizeH="0" baseline="0">
                          <a:ln>
                            <a:noFill/>
                          </a:ln>
                          <a:solidFill>
                            <a:srgbClr val="7F7F7F"/>
                          </a:solidFill>
                          <a:effectLst/>
                          <a:latin typeface="Verdana" pitchFamily="-1" charset="0"/>
                          <a:ea typeface="Heiti SC Light" pitchFamily="-1" charset="-122"/>
                          <a:sym typeface="Verdana" pitchFamily="-1" charset="0"/>
                        </a:rPr>
                        <a:t>SYN</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p>
                      <a:pPr marL="12700" marR="0" lvl="0" indent="0" algn="ctr" defTabSz="914400" rtl="0" eaLnBrk="1" fontAlgn="base" latinLnBrk="0" hangingPunct="1">
                        <a:lnSpc>
                          <a:spcPct val="100000"/>
                        </a:lnSpc>
                        <a:spcBef>
                          <a:spcPct val="0"/>
                        </a:spcBef>
                        <a:spcAft>
                          <a:spcPct val="0"/>
                        </a:spcAft>
                        <a:buClr>
                          <a:srgbClr val="000000"/>
                        </a:buClr>
                        <a:buSzPct val="100000"/>
                        <a:buFont typeface="Arial" pitchFamily="-1" charset="0"/>
                        <a:buNone/>
                        <a:tabLst/>
                      </a:pPr>
                      <a:r>
                        <a:rPr kumimoji="0" lang="en-US" sz="1400" b="0" i="1" u="none" strike="noStrike" cap="none" normalizeH="0" baseline="0" dirty="0" smtClean="0">
                          <a:ln>
                            <a:noFill/>
                          </a:ln>
                          <a:solidFill>
                            <a:srgbClr val="7F7F7F"/>
                          </a:solidFill>
                          <a:effectLst/>
                          <a:latin typeface="Verdana" pitchFamily="-1" charset="0"/>
                          <a:ea typeface="Heiti SC Light" pitchFamily="-1" charset="-122"/>
                          <a:sym typeface="Verdana" pitchFamily="-1" charset="0"/>
                        </a:rPr>
                        <a:t>.</a:t>
                      </a:r>
                      <a:r>
                        <a:rPr kumimoji="0" lang="en-US" sz="1400" b="0" i="1" u="none" strike="noStrike" cap="none" normalizeH="0" baseline="0" dirty="0">
                          <a:ln>
                            <a:noFill/>
                          </a:ln>
                          <a:solidFill>
                            <a:srgbClr val="7F7F7F"/>
                          </a:solidFill>
                          <a:effectLst/>
                          <a:latin typeface="Verdana" pitchFamily="-1" charset="0"/>
                          <a:ea typeface="Heiti SC Light" pitchFamily="-1" charset="-122"/>
                          <a:sym typeface="Verdana" pitchFamily="-1" charset="0"/>
                        </a:rPr>
                        <a:t>36+/</a:t>
                      </a:r>
                      <a:r>
                        <a:rPr kumimoji="0" lang="en-US" sz="1400" b="0" i="1" u="none" strike="noStrike" cap="none" normalizeH="0" baseline="0" dirty="0" smtClean="0">
                          <a:ln>
                            <a:noFill/>
                          </a:ln>
                          <a:solidFill>
                            <a:srgbClr val="7F7F7F"/>
                          </a:solidFill>
                          <a:effectLst/>
                          <a:latin typeface="Verdana" pitchFamily="-1" charset="0"/>
                          <a:ea typeface="Heiti SC Light" pitchFamily="-1" charset="-122"/>
                          <a:sym typeface="Verdana" pitchFamily="-1" charset="0"/>
                        </a:rPr>
                        <a:t>-.</a:t>
                      </a:r>
                      <a:r>
                        <a:rPr kumimoji="0" lang="en-US" sz="1400" b="0" i="1" u="none" strike="noStrike" cap="none" normalizeH="0" baseline="0" dirty="0">
                          <a:ln>
                            <a:noFill/>
                          </a:ln>
                          <a:solidFill>
                            <a:srgbClr val="7F7F7F"/>
                          </a:solidFill>
                          <a:effectLst/>
                          <a:latin typeface="Verdana" pitchFamily="-1" charset="0"/>
                          <a:ea typeface="Heiti SC Light" pitchFamily="-1" charset="-122"/>
                          <a:sym typeface="Verdana" pitchFamily="-1" charset="0"/>
                        </a:rPr>
                        <a:t>12</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r>
              <a:tr h="241028">
                <a:tc>
                  <a:txBody>
                    <a:bodyPr/>
                    <a:lstStyle/>
                    <a:p>
                      <a:pPr marL="12700" marR="0" lvl="0" indent="0" algn="ctr" defTabSz="914400" rtl="0" eaLnBrk="1" fontAlgn="base" latinLnBrk="0" hangingPunct="1">
                        <a:lnSpc>
                          <a:spcPct val="100000"/>
                        </a:lnSpc>
                        <a:spcBef>
                          <a:spcPct val="0"/>
                        </a:spcBef>
                        <a:spcAft>
                          <a:spcPct val="0"/>
                        </a:spcAft>
                        <a:buClr>
                          <a:srgbClr val="000000"/>
                        </a:buClr>
                        <a:buSzPct val="100000"/>
                        <a:buFont typeface="Arial" pitchFamily="-1" charset="0"/>
                        <a:buNone/>
                        <a:tabLst/>
                      </a:pPr>
                      <a:r>
                        <a:rPr kumimoji="0" lang="en-US" sz="1400" b="0" i="0" u="none" strike="noStrike" cap="none" normalizeH="0" baseline="0">
                          <a:ln>
                            <a:noFill/>
                          </a:ln>
                          <a:solidFill>
                            <a:schemeClr val="tx1"/>
                          </a:solidFill>
                          <a:effectLst/>
                          <a:latin typeface="Verdana" pitchFamily="-1" charset="0"/>
                          <a:ea typeface="Heiti SC Light" pitchFamily="-1" charset="-122"/>
                          <a:sym typeface="Verdana" pitchFamily="-1" charset="0"/>
                        </a:rPr>
                        <a:t>TOP</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marL="12700" marR="0" lvl="0" indent="0" algn="ctr" defTabSz="914400" rtl="0" eaLnBrk="1" fontAlgn="base" latinLnBrk="0" hangingPunct="1">
                        <a:lnSpc>
                          <a:spcPct val="100000"/>
                        </a:lnSpc>
                        <a:spcBef>
                          <a:spcPct val="0"/>
                        </a:spcBef>
                        <a:spcAft>
                          <a:spcPct val="0"/>
                        </a:spcAft>
                        <a:buClr>
                          <a:srgbClr val="000000"/>
                        </a:buClr>
                        <a:buSzPct val="100000"/>
                        <a:buFont typeface="Arial" pitchFamily="-1" charset="0"/>
                        <a:buNone/>
                        <a:tabLst/>
                      </a:pPr>
                      <a:r>
                        <a:rPr kumimoji="0" lang="en-US" sz="1400" b="0" i="0" u="none" strike="noStrike" cap="none" normalizeH="0" baseline="0" dirty="0" smtClean="0">
                          <a:ln>
                            <a:noFill/>
                          </a:ln>
                          <a:solidFill>
                            <a:schemeClr val="tx1"/>
                          </a:solidFill>
                          <a:effectLst/>
                          <a:latin typeface="Verdana" pitchFamily="-1" charset="0"/>
                          <a:ea typeface="Heiti SC Light" pitchFamily="-1" charset="-122"/>
                          <a:sym typeface="Verdana" pitchFamily="-1" charset="0"/>
                        </a:rPr>
                        <a:t>.</a:t>
                      </a:r>
                      <a:r>
                        <a:rPr kumimoji="0" lang="en-US" sz="1400" b="0" i="0" u="none" strike="noStrike" cap="none" normalizeH="0" baseline="0" dirty="0">
                          <a:ln>
                            <a:noFill/>
                          </a:ln>
                          <a:solidFill>
                            <a:schemeClr val="tx1"/>
                          </a:solidFill>
                          <a:effectLst/>
                          <a:latin typeface="Verdana" pitchFamily="-1" charset="0"/>
                          <a:ea typeface="Heiti SC Light" pitchFamily="-1" charset="-122"/>
                          <a:sym typeface="Verdana" pitchFamily="-1" charset="0"/>
                        </a:rPr>
                        <a:t>55+/</a:t>
                      </a:r>
                      <a:r>
                        <a:rPr kumimoji="0" lang="en-US" sz="1400" b="0" i="0" u="none" strike="noStrike" cap="none" normalizeH="0" baseline="0" dirty="0" smtClean="0">
                          <a:ln>
                            <a:noFill/>
                          </a:ln>
                          <a:solidFill>
                            <a:schemeClr val="tx1"/>
                          </a:solidFill>
                          <a:effectLst/>
                          <a:latin typeface="Verdana" pitchFamily="-1" charset="0"/>
                          <a:ea typeface="Heiti SC Light" pitchFamily="-1" charset="-122"/>
                          <a:sym typeface="Verdana" pitchFamily="-1" charset="0"/>
                        </a:rPr>
                        <a:t>-.</a:t>
                      </a:r>
                      <a:r>
                        <a:rPr kumimoji="0" lang="en-US" sz="1400" b="0" i="0" u="none" strike="noStrike" cap="none" normalizeH="0" baseline="0" dirty="0">
                          <a:ln>
                            <a:noFill/>
                          </a:ln>
                          <a:solidFill>
                            <a:schemeClr val="tx1"/>
                          </a:solidFill>
                          <a:effectLst/>
                          <a:latin typeface="Verdana" pitchFamily="-1" charset="0"/>
                          <a:ea typeface="Heiti SC Light" pitchFamily="-1" charset="-122"/>
                          <a:sym typeface="Verdana" pitchFamily="-1" charset="0"/>
                        </a:rPr>
                        <a:t>10</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r>
              <a:tr h="241028">
                <a:tc>
                  <a:txBody>
                    <a:bodyPr/>
                    <a:lstStyle/>
                    <a:p>
                      <a:pPr marL="12700" marR="0" lvl="0" indent="0" algn="ctr" defTabSz="914400" rtl="0" eaLnBrk="1" fontAlgn="base" latinLnBrk="0" hangingPunct="1">
                        <a:lnSpc>
                          <a:spcPct val="100000"/>
                        </a:lnSpc>
                        <a:spcBef>
                          <a:spcPct val="0"/>
                        </a:spcBef>
                        <a:spcAft>
                          <a:spcPct val="0"/>
                        </a:spcAft>
                        <a:buClr>
                          <a:srgbClr val="000000"/>
                        </a:buClr>
                        <a:buSzPct val="100000"/>
                        <a:buFont typeface="Arial" pitchFamily="-1" charset="0"/>
                        <a:buNone/>
                        <a:tabLst/>
                      </a:pPr>
                      <a:r>
                        <a:rPr kumimoji="0" lang="en-US" sz="1400" b="0" i="0" u="none" strike="noStrike" cap="none" normalizeH="0" baseline="0">
                          <a:ln>
                            <a:noFill/>
                          </a:ln>
                          <a:solidFill>
                            <a:schemeClr val="tx1"/>
                          </a:solidFill>
                          <a:effectLst/>
                          <a:latin typeface="Verdana" pitchFamily="-1" charset="0"/>
                          <a:ea typeface="Heiti SC Light" pitchFamily="-1" charset="-122"/>
                          <a:sym typeface="Verdana" pitchFamily="-1" charset="0"/>
                        </a:rPr>
                        <a:t>posW</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p>
                      <a:pPr marL="12700" marR="0" lvl="0" indent="0" algn="ctr" defTabSz="914400" rtl="0" eaLnBrk="1" fontAlgn="base" latinLnBrk="0" hangingPunct="1">
                        <a:lnSpc>
                          <a:spcPct val="100000"/>
                        </a:lnSpc>
                        <a:spcBef>
                          <a:spcPct val="0"/>
                        </a:spcBef>
                        <a:spcAft>
                          <a:spcPct val="0"/>
                        </a:spcAft>
                        <a:buClr>
                          <a:srgbClr val="000000"/>
                        </a:buClr>
                        <a:buSzPct val="100000"/>
                        <a:buFont typeface="Arial" pitchFamily="-1" charset="0"/>
                        <a:buNone/>
                        <a:tabLst/>
                      </a:pPr>
                      <a:r>
                        <a:rPr kumimoji="0" lang="en-US" sz="1400" b="0" i="0" u="none" strike="noStrike" cap="none" normalizeH="0" baseline="0" dirty="0" smtClean="0">
                          <a:ln>
                            <a:noFill/>
                          </a:ln>
                          <a:solidFill>
                            <a:schemeClr val="tx1"/>
                          </a:solidFill>
                          <a:effectLst/>
                          <a:latin typeface="Verdana" pitchFamily="-1" charset="0"/>
                          <a:ea typeface="Heiti SC Light" pitchFamily="-1" charset="-122"/>
                          <a:sym typeface="Verdana" pitchFamily="-1" charset="0"/>
                        </a:rPr>
                        <a:t>.</a:t>
                      </a:r>
                      <a:r>
                        <a:rPr kumimoji="0" lang="en-US" sz="1400" b="0" i="0" u="none" strike="noStrike" cap="none" normalizeH="0" baseline="0" dirty="0">
                          <a:ln>
                            <a:noFill/>
                          </a:ln>
                          <a:solidFill>
                            <a:schemeClr val="tx1"/>
                          </a:solidFill>
                          <a:effectLst/>
                          <a:latin typeface="Verdana" pitchFamily="-1" charset="0"/>
                          <a:ea typeface="Heiti SC Light" pitchFamily="-1" charset="-122"/>
                          <a:sym typeface="Verdana" pitchFamily="-1" charset="0"/>
                        </a:rPr>
                        <a:t>57+/</a:t>
                      </a:r>
                      <a:r>
                        <a:rPr kumimoji="0" lang="en-US" sz="1400" b="0" i="0" u="none" strike="noStrike" cap="none" normalizeH="0" baseline="0" dirty="0" smtClean="0">
                          <a:ln>
                            <a:noFill/>
                          </a:ln>
                          <a:solidFill>
                            <a:schemeClr val="tx1"/>
                          </a:solidFill>
                          <a:effectLst/>
                          <a:latin typeface="Verdana" pitchFamily="-1" charset="0"/>
                          <a:ea typeface="Heiti SC Light" pitchFamily="-1" charset="-122"/>
                          <a:sym typeface="Verdana" pitchFamily="-1" charset="0"/>
                        </a:rPr>
                        <a:t>-.</a:t>
                      </a:r>
                      <a:r>
                        <a:rPr kumimoji="0" lang="en-US" sz="1400" b="0" i="0" u="none" strike="noStrike" cap="none" normalizeH="0" baseline="0" dirty="0">
                          <a:ln>
                            <a:noFill/>
                          </a:ln>
                          <a:solidFill>
                            <a:schemeClr val="tx1"/>
                          </a:solidFill>
                          <a:effectLst/>
                          <a:latin typeface="Verdana" pitchFamily="-1" charset="0"/>
                          <a:ea typeface="Heiti SC Light" pitchFamily="-1" charset="-122"/>
                          <a:sym typeface="Verdana" pitchFamily="-1" charset="0"/>
                        </a:rPr>
                        <a:t>13</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r>
              <a:tr h="241028">
                <a:tc>
                  <a:txBody>
                    <a:bodyPr/>
                    <a:lstStyle/>
                    <a:p>
                      <a:pPr marL="12700" marR="0" lvl="0" indent="0" algn="ctr" defTabSz="914400" rtl="0" eaLnBrk="1" fontAlgn="base" latinLnBrk="0" hangingPunct="1">
                        <a:lnSpc>
                          <a:spcPct val="100000"/>
                        </a:lnSpc>
                        <a:spcBef>
                          <a:spcPct val="0"/>
                        </a:spcBef>
                        <a:spcAft>
                          <a:spcPct val="0"/>
                        </a:spcAft>
                        <a:buClr>
                          <a:srgbClr val="000000"/>
                        </a:buClr>
                        <a:buSzPct val="100000"/>
                        <a:buFont typeface="Arial" pitchFamily="-1" charset="0"/>
                        <a:buNone/>
                        <a:tabLst/>
                      </a:pPr>
                      <a:r>
                        <a:rPr kumimoji="0" lang="en-US" sz="1400" b="0" i="0" u="none" strike="noStrike" cap="none" normalizeH="0" baseline="0">
                          <a:ln>
                            <a:noFill/>
                          </a:ln>
                          <a:solidFill>
                            <a:schemeClr val="tx1"/>
                          </a:solidFill>
                          <a:effectLst/>
                          <a:latin typeface="Verdana" pitchFamily="-1" charset="0"/>
                          <a:ea typeface="Heiti SC Light" pitchFamily="-1" charset="-122"/>
                          <a:sym typeface="Verdana" pitchFamily="-1" charset="0"/>
                        </a:rPr>
                        <a:t>negW</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marL="12700" marR="0" lvl="0" indent="0" algn="ctr" defTabSz="914400" rtl="0" eaLnBrk="1" fontAlgn="base" latinLnBrk="0" hangingPunct="1">
                        <a:lnSpc>
                          <a:spcPct val="100000"/>
                        </a:lnSpc>
                        <a:spcBef>
                          <a:spcPct val="0"/>
                        </a:spcBef>
                        <a:spcAft>
                          <a:spcPct val="0"/>
                        </a:spcAft>
                        <a:buClr>
                          <a:srgbClr val="000000"/>
                        </a:buClr>
                        <a:buSzPct val="100000"/>
                        <a:buFont typeface="Arial" pitchFamily="-1" charset="0"/>
                        <a:buNone/>
                        <a:tabLst/>
                      </a:pPr>
                      <a:r>
                        <a:rPr kumimoji="0" lang="en-US" sz="1400" b="0" i="0" u="none" strike="noStrike" cap="none" normalizeH="0" baseline="0" dirty="0" smtClean="0">
                          <a:ln>
                            <a:noFill/>
                          </a:ln>
                          <a:solidFill>
                            <a:schemeClr val="tx1"/>
                          </a:solidFill>
                          <a:effectLst/>
                          <a:latin typeface="Verdana" pitchFamily="-1" charset="0"/>
                          <a:ea typeface="Heiti SC Light" pitchFamily="-1" charset="-122"/>
                          <a:sym typeface="Verdana" pitchFamily="-1" charset="0"/>
                        </a:rPr>
                        <a:t>.</a:t>
                      </a:r>
                      <a:r>
                        <a:rPr kumimoji="0" lang="en-US" sz="1400" b="0" i="0" u="none" strike="noStrike" cap="none" normalizeH="0" baseline="0" dirty="0">
                          <a:ln>
                            <a:noFill/>
                          </a:ln>
                          <a:solidFill>
                            <a:schemeClr val="tx1"/>
                          </a:solidFill>
                          <a:effectLst/>
                          <a:latin typeface="Verdana" pitchFamily="-1" charset="0"/>
                          <a:ea typeface="Heiti SC Light" pitchFamily="-1" charset="-122"/>
                          <a:sym typeface="Verdana" pitchFamily="-1" charset="0"/>
                        </a:rPr>
                        <a:t>49+/</a:t>
                      </a:r>
                      <a:r>
                        <a:rPr kumimoji="0" lang="en-US" sz="1400" b="0" i="0" u="none" strike="noStrike" cap="none" normalizeH="0" baseline="0" dirty="0" smtClean="0">
                          <a:ln>
                            <a:noFill/>
                          </a:ln>
                          <a:solidFill>
                            <a:schemeClr val="tx1"/>
                          </a:solidFill>
                          <a:effectLst/>
                          <a:latin typeface="Verdana" pitchFamily="-1" charset="0"/>
                          <a:ea typeface="Heiti SC Light" pitchFamily="-1" charset="-122"/>
                          <a:sym typeface="Verdana" pitchFamily="-1" charset="0"/>
                        </a:rPr>
                        <a:t>-.</a:t>
                      </a:r>
                      <a:r>
                        <a:rPr kumimoji="0" lang="en-US" sz="1400" b="0" i="0" u="none" strike="noStrike" cap="none" normalizeH="0" baseline="0" dirty="0">
                          <a:ln>
                            <a:noFill/>
                          </a:ln>
                          <a:solidFill>
                            <a:schemeClr val="tx1"/>
                          </a:solidFill>
                          <a:effectLst/>
                          <a:latin typeface="Verdana" pitchFamily="-1" charset="0"/>
                          <a:ea typeface="Heiti SC Light" pitchFamily="-1" charset="-122"/>
                          <a:sym typeface="Verdana" pitchFamily="-1" charset="0"/>
                        </a:rPr>
                        <a:t>11</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r>
              <a:tr h="241028">
                <a:tc>
                  <a:txBody>
                    <a:bodyPr/>
                    <a:lstStyle/>
                    <a:p>
                      <a:pPr marL="12700" marR="0" lvl="0" indent="0" algn="ctr" defTabSz="914400" rtl="0" eaLnBrk="1" fontAlgn="base" latinLnBrk="0" hangingPunct="1">
                        <a:lnSpc>
                          <a:spcPct val="100000"/>
                        </a:lnSpc>
                        <a:spcBef>
                          <a:spcPct val="0"/>
                        </a:spcBef>
                        <a:spcAft>
                          <a:spcPct val="0"/>
                        </a:spcAft>
                        <a:buClr>
                          <a:srgbClr val="000000"/>
                        </a:buClr>
                        <a:buSzPct val="100000"/>
                        <a:buFont typeface="Arial" pitchFamily="-1" charset="0"/>
                        <a:buNone/>
                        <a:tabLst/>
                      </a:pPr>
                      <a:r>
                        <a:rPr kumimoji="0" lang="en-US" sz="1400" b="0" i="1" u="none" strike="noStrike" cap="none" normalizeH="0" baseline="0" dirty="0" smtClean="0">
                          <a:ln>
                            <a:noFill/>
                          </a:ln>
                          <a:solidFill>
                            <a:srgbClr val="7F7F7F"/>
                          </a:solidFill>
                          <a:effectLst/>
                          <a:latin typeface="Verdana" pitchFamily="-1" charset="0"/>
                          <a:ea typeface="Heiti SC Light" pitchFamily="-1" charset="-122"/>
                          <a:sym typeface="Verdana" pitchFamily="-1" charset="0"/>
                        </a:rPr>
                        <a:t>META</a:t>
                      </a:r>
                      <a:endParaRPr kumimoji="0" lang="en-US" sz="1400" b="0" i="1" u="none" strike="noStrike" cap="none" normalizeH="0" baseline="0" dirty="0">
                        <a:ln>
                          <a:noFill/>
                        </a:ln>
                        <a:solidFill>
                          <a:srgbClr val="7F7F7F"/>
                        </a:solidFill>
                        <a:effectLst/>
                        <a:latin typeface="Verdana" pitchFamily="-1" charset="0"/>
                        <a:ea typeface="Heiti SC Light" pitchFamily="-1" charset="-122"/>
                        <a:sym typeface="Verdana" pitchFamily="-1" charset="0"/>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9EDF4"/>
                    </a:solidFill>
                  </a:tcPr>
                </a:tc>
                <a:tc>
                  <a:txBody>
                    <a:bodyPr/>
                    <a:lstStyle/>
                    <a:p>
                      <a:pPr marL="12700" marR="0" lvl="0" indent="0" algn="ctr" defTabSz="914400" rtl="0" eaLnBrk="1" fontAlgn="base" latinLnBrk="0" hangingPunct="1">
                        <a:lnSpc>
                          <a:spcPct val="100000"/>
                        </a:lnSpc>
                        <a:spcBef>
                          <a:spcPct val="0"/>
                        </a:spcBef>
                        <a:spcAft>
                          <a:spcPct val="0"/>
                        </a:spcAft>
                        <a:buClr>
                          <a:srgbClr val="000000"/>
                        </a:buClr>
                        <a:buSzPct val="100000"/>
                        <a:buFont typeface="Arial" pitchFamily="-1" charset="0"/>
                        <a:buNone/>
                        <a:tabLst/>
                      </a:pPr>
                      <a:r>
                        <a:rPr kumimoji="0" lang="en-US" sz="1400" b="0" i="1" u="none" strike="noStrike" cap="none" normalizeH="0" baseline="0" dirty="0" smtClean="0">
                          <a:ln>
                            <a:noFill/>
                          </a:ln>
                          <a:solidFill>
                            <a:srgbClr val="7F7F7F"/>
                          </a:solidFill>
                          <a:effectLst/>
                          <a:latin typeface="Verdana" pitchFamily="-1" charset="0"/>
                          <a:ea typeface="Heiti SC Light" pitchFamily="-1" charset="-122"/>
                          <a:sym typeface="Verdana" pitchFamily="-1" charset="0"/>
                        </a:rPr>
                        <a:t>.</a:t>
                      </a:r>
                      <a:r>
                        <a:rPr kumimoji="0" lang="en-US" sz="1400" b="0" i="1" u="none" strike="noStrike" cap="none" normalizeH="0" baseline="0" dirty="0">
                          <a:ln>
                            <a:noFill/>
                          </a:ln>
                          <a:solidFill>
                            <a:srgbClr val="7F7F7F"/>
                          </a:solidFill>
                          <a:effectLst/>
                          <a:latin typeface="Verdana" pitchFamily="-1" charset="0"/>
                          <a:ea typeface="Heiti SC Light" pitchFamily="-1" charset="-122"/>
                          <a:sym typeface="Verdana" pitchFamily="-1" charset="0"/>
                        </a:rPr>
                        <a:t>22+/</a:t>
                      </a:r>
                      <a:r>
                        <a:rPr kumimoji="0" lang="en-US" sz="1400" b="0" i="1" u="none" strike="noStrike" cap="none" normalizeH="0" baseline="0" dirty="0" smtClean="0">
                          <a:ln>
                            <a:noFill/>
                          </a:ln>
                          <a:solidFill>
                            <a:srgbClr val="7F7F7F"/>
                          </a:solidFill>
                          <a:effectLst/>
                          <a:latin typeface="Verdana" pitchFamily="-1" charset="0"/>
                          <a:ea typeface="Heiti SC Light" pitchFamily="-1" charset="-122"/>
                          <a:sym typeface="Verdana" pitchFamily="-1" charset="0"/>
                        </a:rPr>
                        <a:t>-.</a:t>
                      </a:r>
                      <a:r>
                        <a:rPr kumimoji="0" lang="en-US" sz="1400" b="0" i="1" u="none" strike="noStrike" cap="none" normalizeH="0" baseline="0" dirty="0">
                          <a:ln>
                            <a:noFill/>
                          </a:ln>
                          <a:solidFill>
                            <a:srgbClr val="7F7F7F"/>
                          </a:solidFill>
                          <a:effectLst/>
                          <a:latin typeface="Verdana" pitchFamily="-1" charset="0"/>
                          <a:ea typeface="Heiti SC Light" pitchFamily="-1" charset="-122"/>
                          <a:sym typeface="Verdana" pitchFamily="-1" charset="0"/>
                        </a:rPr>
                        <a:t>15</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9EDF4"/>
                    </a:solidFill>
                  </a:tcPr>
                </a:tc>
              </a:tr>
              <a:tr h="241028">
                <a:tc>
                  <a:txBody>
                    <a:bodyPr/>
                    <a:lstStyle/>
                    <a:p>
                      <a:pPr marL="12700" marR="0" lvl="0" indent="0" algn="ctr" defTabSz="914400" rtl="0" eaLnBrk="1" fontAlgn="base" latinLnBrk="0" hangingPunct="1">
                        <a:lnSpc>
                          <a:spcPct val="100000"/>
                        </a:lnSpc>
                        <a:spcBef>
                          <a:spcPct val="0"/>
                        </a:spcBef>
                        <a:spcAft>
                          <a:spcPct val="0"/>
                        </a:spcAft>
                        <a:buClr>
                          <a:srgbClr val="000000"/>
                        </a:buClr>
                        <a:buSzPct val="100000"/>
                        <a:buFont typeface="Arial" pitchFamily="-1" charset="0"/>
                        <a:buNone/>
                        <a:tabLst/>
                      </a:pPr>
                      <a:r>
                        <a:rPr kumimoji="0" lang="en-US" sz="1400" b="1" i="0" u="none" strike="noStrike" cap="none" normalizeH="0" baseline="0" dirty="0">
                          <a:ln>
                            <a:noFill/>
                          </a:ln>
                          <a:solidFill>
                            <a:srgbClr val="7030A0"/>
                          </a:solidFill>
                          <a:effectLst/>
                          <a:latin typeface="Verdana" pitchFamily="-1" charset="0"/>
                          <a:ea typeface="Heiti SC Light" pitchFamily="-1" charset="-122"/>
                          <a:sym typeface="Verdana" pitchFamily="-1" charset="0"/>
                        </a:rPr>
                        <a:t>All-combined</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marL="12700" marR="0" lvl="0" indent="0" algn="ctr" defTabSz="914400" rtl="0" eaLnBrk="1" fontAlgn="base" latinLnBrk="0" hangingPunct="1">
                        <a:lnSpc>
                          <a:spcPct val="100000"/>
                        </a:lnSpc>
                        <a:spcBef>
                          <a:spcPct val="0"/>
                        </a:spcBef>
                        <a:spcAft>
                          <a:spcPct val="0"/>
                        </a:spcAft>
                        <a:buClr>
                          <a:srgbClr val="000000"/>
                        </a:buClr>
                        <a:buSzPct val="100000"/>
                        <a:buFont typeface="Arial" pitchFamily="-1" charset="0"/>
                        <a:buNone/>
                        <a:tabLst/>
                      </a:pPr>
                      <a:r>
                        <a:rPr kumimoji="0" lang="en-US" sz="1400" b="1" i="0" u="none" strike="noStrike" cap="none" normalizeH="0" baseline="0" dirty="0" smtClean="0">
                          <a:ln>
                            <a:noFill/>
                          </a:ln>
                          <a:solidFill>
                            <a:srgbClr val="7030A0"/>
                          </a:solidFill>
                          <a:effectLst/>
                          <a:latin typeface="Verdana" pitchFamily="-1" charset="0"/>
                          <a:ea typeface="Heiti SC Light" pitchFamily="-1" charset="-122"/>
                          <a:sym typeface="Verdana" pitchFamily="-1" charset="0"/>
                        </a:rPr>
                        <a:t>.</a:t>
                      </a:r>
                      <a:r>
                        <a:rPr kumimoji="0" lang="en-US" sz="1400" b="1" i="0" u="none" strike="noStrike" cap="none" normalizeH="0" baseline="0" dirty="0">
                          <a:ln>
                            <a:noFill/>
                          </a:ln>
                          <a:solidFill>
                            <a:srgbClr val="7030A0"/>
                          </a:solidFill>
                          <a:effectLst/>
                          <a:latin typeface="Verdana" pitchFamily="-1" charset="0"/>
                          <a:ea typeface="Heiti SC Light" pitchFamily="-1" charset="-122"/>
                          <a:sym typeface="Verdana" pitchFamily="-1" charset="0"/>
                        </a:rPr>
                        <a:t>56+/</a:t>
                      </a:r>
                      <a:r>
                        <a:rPr kumimoji="0" lang="en-US" sz="1400" b="1" i="0" u="none" strike="noStrike" cap="none" normalizeH="0" baseline="0" dirty="0" smtClean="0">
                          <a:ln>
                            <a:noFill/>
                          </a:ln>
                          <a:solidFill>
                            <a:srgbClr val="7030A0"/>
                          </a:solidFill>
                          <a:effectLst/>
                          <a:latin typeface="Verdana" pitchFamily="-1" charset="0"/>
                          <a:ea typeface="Heiti SC Light" pitchFamily="-1" charset="-122"/>
                          <a:sym typeface="Verdana" pitchFamily="-1" charset="0"/>
                        </a:rPr>
                        <a:t>-.</a:t>
                      </a:r>
                      <a:r>
                        <a:rPr kumimoji="0" lang="en-US" sz="1400" b="1" i="0" u="none" strike="noStrike" cap="none" normalizeH="0" baseline="0" dirty="0">
                          <a:ln>
                            <a:noFill/>
                          </a:ln>
                          <a:solidFill>
                            <a:srgbClr val="7030A0"/>
                          </a:solidFill>
                          <a:effectLst/>
                          <a:latin typeface="Verdana" pitchFamily="-1" charset="0"/>
                          <a:ea typeface="Heiti SC Light" pitchFamily="-1" charset="-122"/>
                          <a:sym typeface="Verdana" pitchFamily="-1" charset="0"/>
                        </a:rPr>
                        <a:t>07</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r>
              <a:tr h="376607">
                <a:tc>
                  <a:txBody>
                    <a:bodyPr/>
                    <a:lstStyle/>
                    <a:p>
                      <a:pPr marL="12700" marR="0" lvl="0" indent="0" algn="ctr" defTabSz="914400" rtl="0" eaLnBrk="1" fontAlgn="base" latinLnBrk="0" hangingPunct="1">
                        <a:lnSpc>
                          <a:spcPct val="100000"/>
                        </a:lnSpc>
                        <a:spcBef>
                          <a:spcPct val="0"/>
                        </a:spcBef>
                        <a:spcAft>
                          <a:spcPct val="0"/>
                        </a:spcAft>
                        <a:buClr>
                          <a:srgbClr val="000000"/>
                        </a:buClr>
                        <a:buSzPct val="100000"/>
                        <a:buFont typeface="Arial" pitchFamily="-1" charset="0"/>
                        <a:buNone/>
                        <a:tabLst/>
                      </a:pPr>
                      <a:r>
                        <a:rPr kumimoji="0" lang="en-US" sz="1400" b="1" i="0" u="none" strike="noStrike" cap="none" normalizeH="0" baseline="0" dirty="0">
                          <a:ln>
                            <a:noFill/>
                          </a:ln>
                          <a:solidFill>
                            <a:srgbClr val="FF0000"/>
                          </a:solidFill>
                          <a:effectLst/>
                          <a:latin typeface="Verdana" pitchFamily="-1" charset="0"/>
                          <a:ea typeface="Heiti SC Light" pitchFamily="-1" charset="-122"/>
                          <a:sym typeface="Verdana" pitchFamily="-1" charset="0"/>
                        </a:rPr>
                        <a:t>STR+UGR+</a:t>
                      </a:r>
                      <a:r>
                        <a:rPr kumimoji="0" lang="en-US" sz="1400" b="1" i="0" u="none" strike="noStrike" cap="none" normalizeH="0" baseline="0" dirty="0" smtClean="0">
                          <a:ln>
                            <a:noFill/>
                          </a:ln>
                          <a:solidFill>
                            <a:srgbClr val="FF0000"/>
                          </a:solidFill>
                          <a:effectLst/>
                          <a:latin typeface="Verdana" pitchFamily="-1" charset="0"/>
                          <a:ea typeface="Heiti SC Light" pitchFamily="-1" charset="-122"/>
                          <a:sym typeface="Verdana" pitchFamily="-1" charset="0"/>
                        </a:rPr>
                        <a:t>META</a:t>
                      </a:r>
                      <a:endParaRPr kumimoji="0" lang="en-US" sz="1400" b="1" i="0" u="none" strike="noStrike" cap="none" normalizeH="0" baseline="0" dirty="0">
                        <a:ln>
                          <a:noFill/>
                        </a:ln>
                        <a:solidFill>
                          <a:srgbClr val="FF0000"/>
                        </a:solidFill>
                        <a:effectLst/>
                        <a:latin typeface="Verdana" pitchFamily="-1" charset="0"/>
                        <a:ea typeface="Heiti SC Light" pitchFamily="-1" charset="-122"/>
                        <a:sym typeface="Verdana" pitchFamily="-1" charset="0"/>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p>
                      <a:pPr marL="12700" marR="0" lvl="0" indent="0" algn="ctr" defTabSz="914400" rtl="0" eaLnBrk="1" fontAlgn="base" latinLnBrk="0" hangingPunct="1">
                        <a:lnSpc>
                          <a:spcPct val="100000"/>
                        </a:lnSpc>
                        <a:spcBef>
                          <a:spcPct val="0"/>
                        </a:spcBef>
                        <a:spcAft>
                          <a:spcPct val="0"/>
                        </a:spcAft>
                        <a:buClr>
                          <a:srgbClr val="000000"/>
                        </a:buClr>
                        <a:buSzPct val="100000"/>
                        <a:buFont typeface="Arial" pitchFamily="-1" charset="0"/>
                        <a:buNone/>
                        <a:tabLst/>
                      </a:pPr>
                      <a:r>
                        <a:rPr kumimoji="0" lang="en-US" sz="1400" b="1" i="0" u="none" strike="noStrike" cap="none" normalizeH="0" baseline="0" dirty="0" smtClean="0">
                          <a:ln>
                            <a:noFill/>
                          </a:ln>
                          <a:solidFill>
                            <a:srgbClr val="FF0000"/>
                          </a:solidFill>
                          <a:effectLst/>
                          <a:latin typeface="Verdana" pitchFamily="-1" charset="0"/>
                          <a:ea typeface="Heiti SC Light" pitchFamily="-1" charset="-122"/>
                          <a:sym typeface="Verdana" pitchFamily="-1" charset="0"/>
                        </a:rPr>
                        <a:t>.</a:t>
                      </a:r>
                      <a:r>
                        <a:rPr kumimoji="0" lang="en-US" sz="1400" b="1" i="0" u="none" strike="noStrike" cap="none" normalizeH="0" baseline="0" dirty="0">
                          <a:ln>
                            <a:noFill/>
                          </a:ln>
                          <a:solidFill>
                            <a:srgbClr val="FF0000"/>
                          </a:solidFill>
                          <a:effectLst/>
                          <a:latin typeface="Verdana" pitchFamily="-1" charset="0"/>
                          <a:ea typeface="Heiti SC Light" pitchFamily="-1" charset="-122"/>
                          <a:sym typeface="Verdana" pitchFamily="-1" charset="0"/>
                        </a:rPr>
                        <a:t>62+/</a:t>
                      </a:r>
                      <a:r>
                        <a:rPr kumimoji="0" lang="en-US" sz="1400" b="1" i="0" u="none" strike="noStrike" cap="none" normalizeH="0" baseline="0" dirty="0" smtClean="0">
                          <a:ln>
                            <a:noFill/>
                          </a:ln>
                          <a:solidFill>
                            <a:srgbClr val="FF0000"/>
                          </a:solidFill>
                          <a:effectLst/>
                          <a:latin typeface="Verdana" pitchFamily="-1" charset="0"/>
                          <a:ea typeface="Heiti SC Light" pitchFamily="-1" charset="-122"/>
                          <a:sym typeface="Verdana" pitchFamily="-1" charset="0"/>
                        </a:rPr>
                        <a:t>-.</a:t>
                      </a:r>
                      <a:r>
                        <a:rPr kumimoji="0" lang="en-US" sz="1400" b="1" i="0" u="none" strike="noStrike" cap="none" normalizeH="0" baseline="0" dirty="0">
                          <a:ln>
                            <a:noFill/>
                          </a:ln>
                          <a:solidFill>
                            <a:srgbClr val="FF0000"/>
                          </a:solidFill>
                          <a:effectLst/>
                          <a:latin typeface="Verdana" pitchFamily="-1" charset="0"/>
                          <a:ea typeface="Heiti SC Light" pitchFamily="-1" charset="-122"/>
                          <a:sym typeface="Verdana" pitchFamily="-1" charset="0"/>
                        </a:rPr>
                        <a:t>07</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r>
            </a:tbl>
          </a:graphicData>
        </a:graphic>
      </p:graphicFrame>
      <p:grpSp>
        <p:nvGrpSpPr>
          <p:cNvPr id="2" name="Group 122"/>
          <p:cNvGrpSpPr>
            <a:grpSpLocks/>
          </p:cNvGrpSpPr>
          <p:nvPr/>
        </p:nvGrpSpPr>
        <p:grpSpPr bwMode="auto">
          <a:xfrm>
            <a:off x="762000" y="4373047"/>
            <a:ext cx="2686050" cy="1485900"/>
            <a:chOff x="0" y="0"/>
            <a:chExt cx="1691" cy="935"/>
          </a:xfrm>
          <a:solidFill>
            <a:srgbClr val="756189"/>
          </a:solidFill>
        </p:grpSpPr>
        <p:sp>
          <p:nvSpPr>
            <p:cNvPr id="9" name="AutoShape 120"/>
            <p:cNvSpPr>
              <a:spLocks/>
            </p:cNvSpPr>
            <p:nvPr/>
          </p:nvSpPr>
          <p:spPr bwMode="auto">
            <a:xfrm>
              <a:off x="0" y="0"/>
              <a:ext cx="1691" cy="935"/>
            </a:xfrm>
            <a:custGeom>
              <a:avLst/>
              <a:gdLst>
                <a:gd name="T0" fmla="*/ 11368 w 20481"/>
                <a:gd name="T1" fmla="*/ 7581 h 21226"/>
                <a:gd name="T2" fmla="*/ 20418 w 20481"/>
                <a:gd name="T3" fmla="*/ 15136 h 21226"/>
                <a:gd name="T4" fmla="*/ 9114 w 20481"/>
                <a:gd name="T5" fmla="*/ 21184 h 21226"/>
                <a:gd name="T6" fmla="*/ 64 w 20481"/>
                <a:gd name="T7" fmla="*/ 13629 h 21226"/>
                <a:gd name="T8" fmla="*/ 7474 w 20481"/>
                <a:gd name="T9" fmla="*/ 7794 h 21226"/>
                <a:gd name="T10" fmla="*/ 8480 w 20481"/>
                <a:gd name="T11" fmla="*/ 0 h 21226"/>
                <a:gd name="T12" fmla="*/ 11368 w 20481"/>
                <a:gd name="T13" fmla="*/ 7581 h 21226"/>
                <a:gd name="T14" fmla="*/ 11368 w 20481"/>
                <a:gd name="T15" fmla="*/ 7581 h 21226"/>
                <a:gd name="T16" fmla="*/ 0 w 20481"/>
                <a:gd name="T17" fmla="*/ 0 h 21226"/>
                <a:gd name="T18" fmla="*/ 20481 w 20481"/>
                <a:gd name="T19" fmla="*/ 21226 h 21226"/>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0481" h="21226">
                  <a:moveTo>
                    <a:pt x="11368" y="7581"/>
                  </a:moveTo>
                  <a:cubicBezTo>
                    <a:pt x="16989" y="7997"/>
                    <a:pt x="21041" y="11380"/>
                    <a:pt x="20418" y="15136"/>
                  </a:cubicBezTo>
                  <a:cubicBezTo>
                    <a:pt x="19796" y="18892"/>
                    <a:pt x="14734" y="21600"/>
                    <a:pt x="9114" y="21184"/>
                  </a:cubicBezTo>
                  <a:cubicBezTo>
                    <a:pt x="3493" y="20768"/>
                    <a:pt x="-559" y="17386"/>
                    <a:pt x="64" y="13629"/>
                  </a:cubicBezTo>
                  <a:cubicBezTo>
                    <a:pt x="523" y="10857"/>
                    <a:pt x="3455" y="8548"/>
                    <a:pt x="7474" y="7794"/>
                  </a:cubicBezTo>
                  <a:lnTo>
                    <a:pt x="8480" y="0"/>
                  </a:lnTo>
                  <a:lnTo>
                    <a:pt x="11368" y="7581"/>
                  </a:lnTo>
                  <a:close/>
                  <a:moveTo>
                    <a:pt x="11368" y="7581"/>
                  </a:moveTo>
                </a:path>
              </a:pathLst>
            </a:custGeom>
            <a:grpFill/>
            <a:ln w="25400">
              <a:solidFill>
                <a:srgbClr val="FFFFFF"/>
              </a:solidFill>
              <a:miter lim="800000"/>
              <a:headEnd/>
              <a:tailEnd/>
            </a:ln>
          </p:spPr>
          <p:txBody>
            <a:bodyPr lIns="0" tIns="0" rIns="0" bIns="0"/>
            <a:lstStyle/>
            <a:p>
              <a:pPr>
                <a:defRPr/>
              </a:pPr>
              <a:endParaRPr lang="en-US">
                <a:latin typeface="Calibri" charset="0"/>
                <a:ea typeface="ＭＳ Ｐゴシック" charset="0"/>
                <a:cs typeface="ＭＳ Ｐゴシック" charset="0"/>
              </a:endParaRPr>
            </a:p>
          </p:txBody>
        </p:sp>
        <p:sp>
          <p:nvSpPr>
            <p:cNvPr id="10" name="Rectangle 121"/>
            <p:cNvSpPr>
              <a:spLocks/>
            </p:cNvSpPr>
            <p:nvPr/>
          </p:nvSpPr>
          <p:spPr bwMode="auto">
            <a:xfrm>
              <a:off x="249" y="433"/>
              <a:ext cx="1192" cy="400"/>
            </a:xfrm>
            <a:prstGeom prst="rect">
              <a:avLst/>
            </a:prstGeom>
            <a:grpFill/>
            <a:ln w="12700">
              <a:noFill/>
              <a:miter lim="800000"/>
              <a:headEnd/>
              <a:tailEnd/>
            </a:ln>
            <a:extLst/>
          </p:spPr>
          <p:txBody>
            <a:bodyPr lIns="38100" tIns="38100" rIns="78049" bIns="38100" anchor="ctr"/>
            <a:lstStyle/>
            <a:p>
              <a:pPr marL="1588" algn="ctr">
                <a:defRPr/>
              </a:pPr>
              <a:r>
                <a:rPr lang="en-US" dirty="0" smtClean="0">
                  <a:solidFill>
                    <a:srgbClr val="FFFFFF"/>
                  </a:solidFill>
                  <a:latin typeface="Calibri" charset="0"/>
                  <a:ea typeface="ＭＳ Ｐゴシック" charset="0"/>
                  <a:cs typeface="Calibri" charset="0"/>
                </a:rPr>
                <a:t>Feature redundancy effect </a:t>
              </a:r>
              <a:endParaRPr lang="en-US" dirty="0">
                <a:solidFill>
                  <a:srgbClr val="FFFFFF"/>
                </a:solidFill>
                <a:latin typeface="Calibri" charset="0"/>
                <a:ea typeface="ＭＳ Ｐゴシック" charset="0"/>
                <a:cs typeface="Calibri" charset="0"/>
              </a:endParaRPr>
            </a:p>
          </p:txBody>
        </p:sp>
      </p:grpSp>
    </p:spTree>
    <p:extLst>
      <p:ext uri="{BB962C8B-B14F-4D97-AF65-F5344CB8AC3E}">
        <p14:creationId xmlns:p14="http://schemas.microsoft.com/office/powerpoint/2010/main" xmlns="" val="209185890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3"/>
          <p:cNvSpPr>
            <a:spLocks/>
          </p:cNvSpPr>
          <p:nvPr/>
        </p:nvSpPr>
        <p:spPr bwMode="auto">
          <a:xfrm>
            <a:off x="0" y="5257800"/>
            <a:ext cx="9144000" cy="914400"/>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lIns="0" tIns="0" rIns="40639" bIns="0">
            <a:prstTxWarp prst="textNoShape">
              <a:avLst/>
            </a:prstTxWarp>
          </a:bodyPr>
          <a:lstStyle/>
          <a:p>
            <a:pPr marL="752475" indent="-365125">
              <a:buClr>
                <a:srgbClr val="000000"/>
              </a:buClr>
              <a:buSzPct val="100000"/>
              <a:buFont typeface="Arial" pitchFamily="-84" charset="0"/>
              <a:buChar char="•"/>
              <a:tabLst>
                <a:tab pos="838200" algn="l"/>
                <a:tab pos="952500" algn="l"/>
              </a:tabLst>
            </a:pPr>
            <a:r>
              <a:rPr lang="en-US" dirty="0" smtClean="0">
                <a:ea typeface="Calibri" pitchFamily="-84" charset="0"/>
                <a:cs typeface="Calibri" pitchFamily="-84" charset="0"/>
              </a:rPr>
              <a:t>Peer-review specific features are significantly predictive (and increase validity)</a:t>
            </a:r>
            <a:endParaRPr lang="en-US" sz="1600" dirty="0">
              <a:ea typeface="Calibri" pitchFamily="-84" charset="0"/>
              <a:cs typeface="Calibri" pitchFamily="-84" charset="0"/>
            </a:endParaRPr>
          </a:p>
        </p:txBody>
      </p:sp>
      <p:sp>
        <p:nvSpPr>
          <p:cNvPr id="114691" name="Rectangle 1"/>
          <p:cNvSpPr>
            <a:spLocks noGrp="1" noChangeArrowheads="1"/>
          </p:cNvSpPr>
          <p:nvPr>
            <p:ph type="title"/>
          </p:nvPr>
        </p:nvSpPr>
        <p:spPr>
          <a:xfrm>
            <a:off x="392113" y="304800"/>
            <a:ext cx="8751887" cy="1509713"/>
          </a:xfrm>
        </p:spPr>
        <p:txBody>
          <a:bodyPr rIns="132080"/>
          <a:lstStyle/>
          <a:p>
            <a:pPr eaLnBrk="1" hangingPunct="1"/>
            <a:r>
              <a:rPr lang="en-US" sz="3200" dirty="0" smtClean="0">
                <a:ea typeface="Heiti SC Light" pitchFamily="-84" charset="-122"/>
                <a:cs typeface="Heiti SC Light" pitchFamily="-84" charset="-122"/>
              </a:rPr>
              <a:t>Results – Analysis of the peer</a:t>
            </a:r>
            <a:r>
              <a:rPr lang="en-US" sz="3200" dirty="0">
                <a:ea typeface="Heiti SC Light" pitchFamily="-84" charset="-122"/>
                <a:cs typeface="Heiti SC Light" pitchFamily="-84" charset="-122"/>
              </a:rPr>
              <a:t>-</a:t>
            </a:r>
            <a:r>
              <a:rPr lang="en-US" sz="3200" dirty="0" smtClean="0">
                <a:ea typeface="Heiti SC Light" pitchFamily="-84" charset="-122"/>
                <a:cs typeface="Heiti SC Light" pitchFamily="-84" charset="-122"/>
              </a:rPr>
              <a:t>review features</a:t>
            </a:r>
            <a:endParaRPr lang="en-US" sz="3200" dirty="0">
              <a:ea typeface="Heiti SC Light" pitchFamily="-84" charset="-122"/>
              <a:cs typeface="Heiti SC Light" pitchFamily="-84" charset="-122"/>
            </a:endParaRPr>
          </a:p>
        </p:txBody>
      </p:sp>
      <p:sp>
        <p:nvSpPr>
          <p:cNvPr id="114734" name="Slide Number Placeholder 1"/>
          <p:cNvSpPr>
            <a:spLocks noGrp="1"/>
          </p:cNvSpPr>
          <p:nvPr>
            <p:ph type="sldNum" sz="quarter" idx="12"/>
          </p:nvPr>
        </p:nvSpPr>
        <p:spPr bwMode="auto">
          <a:noFill/>
          <a:ln>
            <a:miter lim="800000"/>
            <a:headEnd/>
            <a:tailEnd/>
          </a:ln>
        </p:spPr>
        <p:txBody>
          <a:bodyPr/>
          <a:lstStyle/>
          <a:p>
            <a:fld id="{D87C92D0-3013-5344-BA51-3C6C49A9ED95}" type="slidenum">
              <a:rPr lang="en-US">
                <a:latin typeface="Calibri" pitchFamily="-84" charset="0"/>
                <a:ea typeface="ＭＳ Ｐゴシック" pitchFamily="-84" charset="-128"/>
                <a:cs typeface="ＭＳ Ｐゴシック" pitchFamily="-84" charset="-128"/>
              </a:rPr>
              <a:pPr/>
              <a:t>32</a:t>
            </a:fld>
            <a:endParaRPr lang="en-US">
              <a:latin typeface="Calibri" pitchFamily="-84" charset="0"/>
              <a:ea typeface="ＭＳ Ｐゴシック" pitchFamily="-84" charset="-128"/>
              <a:cs typeface="ＭＳ Ｐゴシック" pitchFamily="-84" charset="-128"/>
            </a:endParaRPr>
          </a:p>
        </p:txBody>
      </p:sp>
      <p:graphicFrame>
        <p:nvGraphicFramePr>
          <p:cNvPr id="6" name="Group 2"/>
          <p:cNvGraphicFramePr>
            <a:graphicFrameLocks noGrp="1"/>
          </p:cNvGraphicFramePr>
          <p:nvPr>
            <p:extLst>
              <p:ext uri="{D42A27DB-BD31-4B8C-83A1-F6EECF244321}">
                <p14:modId xmlns:p14="http://schemas.microsoft.com/office/powerpoint/2010/main" xmlns="" val="386365440"/>
              </p:ext>
            </p:extLst>
          </p:nvPr>
        </p:nvGraphicFramePr>
        <p:xfrm>
          <a:off x="1143000" y="1981201"/>
          <a:ext cx="6142212" cy="2746633"/>
        </p:xfrm>
        <a:graphic>
          <a:graphicData uri="http://schemas.openxmlformats.org/drawingml/2006/table">
            <a:tbl>
              <a:tblPr/>
              <a:tblGrid>
                <a:gridCol w="4093515"/>
                <a:gridCol w="2048697"/>
              </a:tblGrid>
              <a:tr h="341000">
                <a:tc>
                  <a:txBody>
                    <a:bodyPr/>
                    <a:lstStyle/>
                    <a:p>
                      <a:pPr marL="12700" marR="0" lvl="0" indent="0" algn="ctr" defTabSz="914400" rtl="0" eaLnBrk="1" fontAlgn="base" latinLnBrk="0" hangingPunct="1">
                        <a:lnSpc>
                          <a:spcPct val="100000"/>
                        </a:lnSpc>
                        <a:spcBef>
                          <a:spcPct val="0"/>
                        </a:spcBef>
                        <a:spcAft>
                          <a:spcPct val="0"/>
                        </a:spcAft>
                        <a:buClr>
                          <a:srgbClr val="000000"/>
                        </a:buClr>
                        <a:buSzPct val="100000"/>
                        <a:buFont typeface="Arial" pitchFamily="-1" charset="0"/>
                        <a:buNone/>
                        <a:tabLst/>
                      </a:pPr>
                      <a:r>
                        <a:rPr kumimoji="0" lang="en-US" sz="2000" b="0" i="0" u="none" strike="noStrike" cap="none" normalizeH="0" baseline="0" dirty="0" smtClean="0">
                          <a:ln>
                            <a:noFill/>
                          </a:ln>
                          <a:solidFill>
                            <a:srgbClr val="FFFFFF"/>
                          </a:solidFill>
                          <a:effectLst/>
                          <a:latin typeface="Verdana" pitchFamily="-1" charset="0"/>
                          <a:ea typeface="Heiti SC Light" pitchFamily="-1" charset="-122"/>
                          <a:sym typeface="Verdana" pitchFamily="-1" charset="0"/>
                        </a:rPr>
                        <a:t>Feature Type</a:t>
                      </a:r>
                      <a:endParaRPr kumimoji="0" lang="en-US" sz="2000" b="0" i="0" u="none" strike="noStrike" cap="none" normalizeH="0" baseline="0" dirty="0">
                        <a:ln>
                          <a:noFill/>
                        </a:ln>
                        <a:solidFill>
                          <a:srgbClr val="FFFFFF"/>
                        </a:solidFill>
                        <a:effectLst/>
                        <a:latin typeface="Verdana" pitchFamily="-1" charset="0"/>
                        <a:ea typeface="Heiti SC Light" pitchFamily="-1" charset="-122"/>
                        <a:sym typeface="Verdana" pitchFamily="-1" charset="0"/>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chemeClr val="accent1"/>
                    </a:solidFill>
                  </a:tcPr>
                </a:tc>
                <a:tc>
                  <a:txBody>
                    <a:bodyPr/>
                    <a:lstStyle/>
                    <a:p>
                      <a:pPr marL="12700" marR="0" lvl="0" indent="0" algn="ctr" defTabSz="914400" rtl="0" eaLnBrk="1" fontAlgn="base" latinLnBrk="0" hangingPunct="1">
                        <a:lnSpc>
                          <a:spcPct val="100000"/>
                        </a:lnSpc>
                        <a:spcBef>
                          <a:spcPct val="0"/>
                        </a:spcBef>
                        <a:spcAft>
                          <a:spcPct val="0"/>
                        </a:spcAft>
                        <a:buClr>
                          <a:srgbClr val="000000"/>
                        </a:buClr>
                        <a:buSzPct val="100000"/>
                        <a:buFont typeface="Arial" pitchFamily="-1" charset="0"/>
                        <a:buNone/>
                        <a:tabLst/>
                      </a:pPr>
                      <a:r>
                        <a:rPr kumimoji="0" lang="en-US" sz="2000" b="0" i="0" u="none" strike="noStrike" cap="none" normalizeH="0" baseline="0">
                          <a:ln>
                            <a:noFill/>
                          </a:ln>
                          <a:solidFill>
                            <a:srgbClr val="FFFFFF"/>
                          </a:solidFill>
                          <a:effectLst/>
                          <a:latin typeface="Verdana" pitchFamily="-1" charset="0"/>
                          <a:ea typeface="Heiti SC Light" pitchFamily="-1" charset="-122"/>
                          <a:sym typeface="Verdana" pitchFamily="-1" charset="0"/>
                        </a:rPr>
                        <a:t>r</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chemeClr val="accent1"/>
                    </a:solidFill>
                  </a:tcPr>
                </a:tc>
              </a:tr>
              <a:tr h="296585">
                <a:tc>
                  <a:txBody>
                    <a:bodyPr/>
                    <a:lstStyle/>
                    <a:p>
                      <a:pPr marL="12700" marR="0" lvl="0" indent="0" algn="ctr" defTabSz="914400" rtl="0" eaLnBrk="1" fontAlgn="base" latinLnBrk="0" hangingPunct="1">
                        <a:lnSpc>
                          <a:spcPct val="100000"/>
                        </a:lnSpc>
                        <a:spcBef>
                          <a:spcPct val="0"/>
                        </a:spcBef>
                        <a:spcAft>
                          <a:spcPct val="0"/>
                        </a:spcAft>
                        <a:buClr>
                          <a:srgbClr val="000000"/>
                        </a:buClr>
                        <a:buSzPct val="100000"/>
                        <a:buFont typeface="Arial" pitchFamily="-1" charset="0"/>
                        <a:buNone/>
                        <a:tabLst/>
                      </a:pPr>
                      <a:r>
                        <a:rPr kumimoji="0" lang="en-US" sz="1400" b="0" i="0" u="none" strike="noStrike" cap="none" normalizeH="0" baseline="0" dirty="0" smtClean="0">
                          <a:ln>
                            <a:noFill/>
                          </a:ln>
                          <a:solidFill>
                            <a:schemeClr val="tx1"/>
                          </a:solidFill>
                          <a:effectLst/>
                          <a:latin typeface="Verdana" pitchFamily="-1" charset="0"/>
                          <a:ea typeface="Heiti SC Light" pitchFamily="-1" charset="-122"/>
                          <a:sym typeface="Verdana" pitchFamily="-1" charset="0"/>
                        </a:rPr>
                        <a:t>Cognitive Science (</a:t>
                      </a:r>
                      <a:r>
                        <a:rPr kumimoji="0" lang="en-US" sz="1400" b="0" i="0" u="none" strike="noStrike" cap="none" normalizeH="0" baseline="0" dirty="0" err="1" smtClean="0">
                          <a:ln>
                            <a:noFill/>
                          </a:ln>
                          <a:solidFill>
                            <a:schemeClr val="tx1"/>
                          </a:solidFill>
                          <a:effectLst/>
                          <a:latin typeface="Verdana" pitchFamily="-1" charset="0"/>
                          <a:ea typeface="Heiti SC Light" pitchFamily="-1" charset="-122"/>
                          <a:sym typeface="Verdana" pitchFamily="-1" charset="0"/>
                        </a:rPr>
                        <a:t>cogS</a:t>
                      </a:r>
                      <a:r>
                        <a:rPr kumimoji="0" lang="en-US" sz="1400" b="0" i="0" u="none" strike="noStrike" cap="none" normalizeH="0" baseline="0" dirty="0" smtClean="0">
                          <a:ln>
                            <a:noFill/>
                          </a:ln>
                          <a:solidFill>
                            <a:schemeClr val="tx1"/>
                          </a:solidFill>
                          <a:effectLst/>
                          <a:latin typeface="Verdana" pitchFamily="-1" charset="0"/>
                          <a:ea typeface="Heiti SC Light" pitchFamily="-1" charset="-122"/>
                          <a:sym typeface="Verdana" pitchFamily="-1" charset="0"/>
                        </a:rPr>
                        <a:t>)</a:t>
                      </a:r>
                      <a:endParaRPr kumimoji="0" lang="en-US" sz="1400" b="0" i="0" u="none" strike="noStrike" cap="none" normalizeH="0" baseline="0" dirty="0">
                        <a:ln>
                          <a:noFill/>
                        </a:ln>
                        <a:solidFill>
                          <a:schemeClr val="tx1"/>
                        </a:solidFill>
                        <a:effectLst/>
                        <a:latin typeface="Verdana" pitchFamily="-1" charset="0"/>
                        <a:ea typeface="Heiti SC Light" pitchFamily="-1" charset="-122"/>
                        <a:sym typeface="Verdana" pitchFamily="-1" charset="0"/>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marL="12700" marR="0" lvl="0" indent="0" algn="ctr" defTabSz="914400" rtl="0" eaLnBrk="1" fontAlgn="base" latinLnBrk="0" hangingPunct="1">
                        <a:lnSpc>
                          <a:spcPct val="100000"/>
                        </a:lnSpc>
                        <a:spcBef>
                          <a:spcPct val="0"/>
                        </a:spcBef>
                        <a:spcAft>
                          <a:spcPct val="0"/>
                        </a:spcAft>
                        <a:buClr>
                          <a:srgbClr val="000000"/>
                        </a:buClr>
                        <a:buSzPct val="100000"/>
                        <a:buFont typeface="Arial" pitchFamily="-1" charset="0"/>
                        <a:buNone/>
                        <a:tabLst/>
                      </a:pPr>
                      <a:r>
                        <a:rPr kumimoji="0" lang="en-US" sz="1600" b="0" i="0" u="none" strike="noStrike" cap="none" normalizeH="0" baseline="0" dirty="0" smtClean="0">
                          <a:ln>
                            <a:noFill/>
                          </a:ln>
                          <a:solidFill>
                            <a:schemeClr val="tx1"/>
                          </a:solidFill>
                          <a:effectLst/>
                          <a:latin typeface="Verdana" pitchFamily="-1" charset="0"/>
                          <a:ea typeface="Heiti SC Light" pitchFamily="-1" charset="-122"/>
                          <a:sym typeface="Verdana" pitchFamily="-1" charset="0"/>
                        </a:rPr>
                        <a:t>.</a:t>
                      </a:r>
                      <a:r>
                        <a:rPr kumimoji="0" lang="en-US" sz="1600" b="0" i="0" u="none" strike="noStrike" cap="none" normalizeH="0" baseline="0" dirty="0">
                          <a:ln>
                            <a:noFill/>
                          </a:ln>
                          <a:solidFill>
                            <a:schemeClr val="tx1"/>
                          </a:solidFill>
                          <a:effectLst/>
                          <a:latin typeface="Verdana" pitchFamily="-1" charset="0"/>
                          <a:ea typeface="Heiti SC Light" pitchFamily="-1" charset="-122"/>
                          <a:sym typeface="Verdana" pitchFamily="-1" charset="0"/>
                        </a:rPr>
                        <a:t>43+/</a:t>
                      </a:r>
                      <a:r>
                        <a:rPr kumimoji="0" lang="en-US" sz="1600" b="0" i="0" u="none" strike="noStrike" cap="none" normalizeH="0" baseline="0" dirty="0" smtClean="0">
                          <a:ln>
                            <a:noFill/>
                          </a:ln>
                          <a:solidFill>
                            <a:schemeClr val="tx1"/>
                          </a:solidFill>
                          <a:effectLst/>
                          <a:latin typeface="Verdana" pitchFamily="-1" charset="0"/>
                          <a:ea typeface="Heiti SC Light" pitchFamily="-1" charset="-122"/>
                          <a:sym typeface="Verdana" pitchFamily="-1" charset="0"/>
                        </a:rPr>
                        <a:t>-.</a:t>
                      </a:r>
                      <a:r>
                        <a:rPr kumimoji="0" lang="en-US" sz="1600" b="0" i="0" u="none" strike="noStrike" cap="none" normalizeH="0" baseline="0" dirty="0">
                          <a:ln>
                            <a:noFill/>
                          </a:ln>
                          <a:solidFill>
                            <a:schemeClr val="tx1"/>
                          </a:solidFill>
                          <a:effectLst/>
                          <a:latin typeface="Verdana" pitchFamily="-1" charset="0"/>
                          <a:ea typeface="Heiti SC Light" pitchFamily="-1" charset="-122"/>
                          <a:sym typeface="Verdana" pitchFamily="-1" charset="0"/>
                        </a:rPr>
                        <a:t>09</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r>
              <a:tr h="296585">
                <a:tc>
                  <a:txBody>
                    <a:bodyPr/>
                    <a:lstStyle/>
                    <a:p>
                      <a:pPr marL="12700" marR="0" lvl="0" indent="0" algn="ctr" defTabSz="914400" rtl="0" eaLnBrk="1" fontAlgn="base" latinLnBrk="0" hangingPunct="1">
                        <a:lnSpc>
                          <a:spcPct val="100000"/>
                        </a:lnSpc>
                        <a:spcBef>
                          <a:spcPct val="0"/>
                        </a:spcBef>
                        <a:spcAft>
                          <a:spcPct val="0"/>
                        </a:spcAft>
                        <a:buClr>
                          <a:srgbClr val="000000"/>
                        </a:buClr>
                        <a:buSzPct val="100000"/>
                        <a:buFont typeface="Arial" pitchFamily="-1" charset="0"/>
                        <a:buNone/>
                        <a:tabLst/>
                      </a:pPr>
                      <a:r>
                        <a:rPr kumimoji="0" lang="en-US" sz="1400" b="0" i="0" u="none" strike="noStrike" cap="none" normalizeH="0" baseline="0" dirty="0" smtClean="0">
                          <a:ln>
                            <a:noFill/>
                          </a:ln>
                          <a:solidFill>
                            <a:schemeClr val="tx1"/>
                          </a:solidFill>
                          <a:effectLst/>
                          <a:latin typeface="Verdana" pitchFamily="-1" charset="0"/>
                          <a:ea typeface="Heiti SC Light" pitchFamily="-1" charset="-122"/>
                          <a:sym typeface="Verdana" pitchFamily="-1" charset="0"/>
                        </a:rPr>
                        <a:t>Lexical Categories (LEX)</a:t>
                      </a:r>
                      <a:endParaRPr kumimoji="0" lang="en-US" sz="1400" b="0" i="0" u="none" strike="noStrike" cap="none" normalizeH="0" baseline="0" dirty="0">
                        <a:ln>
                          <a:noFill/>
                        </a:ln>
                        <a:solidFill>
                          <a:schemeClr val="tx1"/>
                        </a:solidFill>
                        <a:effectLst/>
                        <a:latin typeface="Verdana" pitchFamily="-1" charset="0"/>
                        <a:ea typeface="Heiti SC Light" pitchFamily="-1" charset="-122"/>
                        <a:sym typeface="Verdana" pitchFamily="-1" charset="0"/>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p>
                      <a:pPr marL="12700" marR="0" lvl="0" indent="0" algn="ctr" defTabSz="914400" rtl="0" eaLnBrk="1" fontAlgn="base" latinLnBrk="0" hangingPunct="1">
                        <a:lnSpc>
                          <a:spcPct val="100000"/>
                        </a:lnSpc>
                        <a:spcBef>
                          <a:spcPct val="0"/>
                        </a:spcBef>
                        <a:spcAft>
                          <a:spcPct val="0"/>
                        </a:spcAft>
                        <a:buClr>
                          <a:srgbClr val="000000"/>
                        </a:buClr>
                        <a:buSzPct val="100000"/>
                        <a:buFont typeface="Arial" pitchFamily="-1" charset="0"/>
                        <a:buNone/>
                        <a:tabLst/>
                      </a:pPr>
                      <a:r>
                        <a:rPr kumimoji="0" lang="en-US" sz="1600" b="0" i="0" u="none" strike="noStrike" cap="none" normalizeH="0" baseline="0" dirty="0" smtClean="0">
                          <a:ln>
                            <a:noFill/>
                          </a:ln>
                          <a:solidFill>
                            <a:schemeClr val="tx1"/>
                          </a:solidFill>
                          <a:effectLst/>
                          <a:latin typeface="Verdana" pitchFamily="-1" charset="0"/>
                          <a:ea typeface="Heiti SC Light" pitchFamily="-1" charset="-122"/>
                          <a:sym typeface="Verdana" pitchFamily="-1" charset="0"/>
                        </a:rPr>
                        <a:t>.</a:t>
                      </a:r>
                      <a:r>
                        <a:rPr kumimoji="0" lang="en-US" sz="1600" b="0" i="0" u="none" strike="noStrike" cap="none" normalizeH="0" baseline="0" dirty="0">
                          <a:ln>
                            <a:noFill/>
                          </a:ln>
                          <a:solidFill>
                            <a:schemeClr val="tx1"/>
                          </a:solidFill>
                          <a:effectLst/>
                          <a:latin typeface="Verdana" pitchFamily="-1" charset="0"/>
                          <a:ea typeface="Heiti SC Light" pitchFamily="-1" charset="-122"/>
                          <a:sym typeface="Verdana" pitchFamily="-1" charset="0"/>
                        </a:rPr>
                        <a:t>51+/</a:t>
                      </a:r>
                      <a:r>
                        <a:rPr kumimoji="0" lang="en-US" sz="1600" b="0" i="0" u="none" strike="noStrike" cap="none" normalizeH="0" baseline="0" dirty="0" smtClean="0">
                          <a:ln>
                            <a:noFill/>
                          </a:ln>
                          <a:solidFill>
                            <a:schemeClr val="tx1"/>
                          </a:solidFill>
                          <a:effectLst/>
                          <a:latin typeface="Verdana" pitchFamily="-1" charset="0"/>
                          <a:ea typeface="Heiti SC Light" pitchFamily="-1" charset="-122"/>
                          <a:sym typeface="Verdana" pitchFamily="-1" charset="0"/>
                        </a:rPr>
                        <a:t>-.</a:t>
                      </a:r>
                      <a:r>
                        <a:rPr kumimoji="0" lang="en-US" sz="1600" b="0" i="0" u="none" strike="noStrike" cap="none" normalizeH="0" baseline="0" dirty="0">
                          <a:ln>
                            <a:noFill/>
                          </a:ln>
                          <a:solidFill>
                            <a:schemeClr val="tx1"/>
                          </a:solidFill>
                          <a:effectLst/>
                          <a:latin typeface="Verdana" pitchFamily="-1" charset="0"/>
                          <a:ea typeface="Heiti SC Light" pitchFamily="-1" charset="-122"/>
                          <a:sym typeface="Verdana" pitchFamily="-1" charset="0"/>
                        </a:rPr>
                        <a:t>11</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r>
              <a:tr h="296585">
                <a:tc>
                  <a:txBody>
                    <a:bodyPr/>
                    <a:lstStyle/>
                    <a:p>
                      <a:pPr marL="12700" marR="0" lvl="0" indent="0" algn="ctr" defTabSz="914400" rtl="0" eaLnBrk="1" fontAlgn="base" latinLnBrk="0" hangingPunct="1">
                        <a:lnSpc>
                          <a:spcPct val="100000"/>
                        </a:lnSpc>
                        <a:spcBef>
                          <a:spcPct val="0"/>
                        </a:spcBef>
                        <a:spcAft>
                          <a:spcPct val="0"/>
                        </a:spcAft>
                        <a:buClr>
                          <a:srgbClr val="000000"/>
                        </a:buClr>
                        <a:buSzPct val="100000"/>
                        <a:buFont typeface="Arial" pitchFamily="-1" charset="0"/>
                        <a:buNone/>
                        <a:tabLst/>
                      </a:pPr>
                      <a:r>
                        <a:rPr kumimoji="0" lang="en-US" sz="1400" b="0" i="0" u="none" strike="noStrike" cap="none" normalizeH="0" baseline="0" dirty="0" smtClean="0">
                          <a:ln>
                            <a:noFill/>
                          </a:ln>
                          <a:solidFill>
                            <a:schemeClr val="tx1"/>
                          </a:solidFill>
                          <a:effectLst/>
                          <a:latin typeface="Verdana" pitchFamily="-1" charset="0"/>
                          <a:ea typeface="Heiti SC Light" pitchFamily="-1" charset="-122"/>
                          <a:sym typeface="Verdana" pitchFamily="-1" charset="0"/>
                        </a:rPr>
                        <a:t>Localization (LOC)</a:t>
                      </a:r>
                      <a:endParaRPr kumimoji="0" lang="en-US" sz="1400" b="0" i="0" u="none" strike="noStrike" cap="none" normalizeH="0" baseline="0" dirty="0">
                        <a:ln>
                          <a:noFill/>
                        </a:ln>
                        <a:solidFill>
                          <a:schemeClr val="tx1"/>
                        </a:solidFill>
                        <a:effectLst/>
                        <a:latin typeface="Verdana" pitchFamily="-1" charset="0"/>
                        <a:ea typeface="Heiti SC Light" pitchFamily="-1" charset="-122"/>
                        <a:sym typeface="Verdana" pitchFamily="-1" charset="0"/>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0D8E8"/>
                    </a:solidFill>
                  </a:tcPr>
                </a:tc>
                <a:tc>
                  <a:txBody>
                    <a:bodyPr/>
                    <a:lstStyle/>
                    <a:p>
                      <a:pPr marL="12700" marR="0" lvl="0" indent="0" algn="ctr" defTabSz="914400" rtl="0" eaLnBrk="1" fontAlgn="base" latinLnBrk="0" hangingPunct="1">
                        <a:lnSpc>
                          <a:spcPct val="100000"/>
                        </a:lnSpc>
                        <a:spcBef>
                          <a:spcPct val="0"/>
                        </a:spcBef>
                        <a:spcAft>
                          <a:spcPct val="0"/>
                        </a:spcAft>
                        <a:buClr>
                          <a:srgbClr val="000000"/>
                        </a:buClr>
                        <a:buSzPct val="100000"/>
                        <a:buFont typeface="Arial" pitchFamily="-1" charset="0"/>
                        <a:buNone/>
                        <a:tabLst/>
                      </a:pPr>
                      <a:r>
                        <a:rPr kumimoji="0" lang="en-US" sz="1600" b="0" i="0" u="none" strike="noStrike" cap="none" normalizeH="0" baseline="0" dirty="0" smtClean="0">
                          <a:ln>
                            <a:noFill/>
                          </a:ln>
                          <a:solidFill>
                            <a:schemeClr val="tx1"/>
                          </a:solidFill>
                          <a:effectLst/>
                          <a:latin typeface="Verdana" pitchFamily="-1" charset="0"/>
                          <a:ea typeface="Heiti SC Light" pitchFamily="-1" charset="-122"/>
                          <a:sym typeface="Verdana" pitchFamily="-1" charset="0"/>
                        </a:rPr>
                        <a:t>.</a:t>
                      </a:r>
                      <a:r>
                        <a:rPr kumimoji="0" lang="en-US" sz="1600" b="0" i="0" u="none" strike="noStrike" cap="none" normalizeH="0" baseline="0" dirty="0">
                          <a:ln>
                            <a:noFill/>
                          </a:ln>
                          <a:solidFill>
                            <a:schemeClr val="tx1"/>
                          </a:solidFill>
                          <a:effectLst/>
                          <a:latin typeface="Verdana" pitchFamily="-1" charset="0"/>
                          <a:ea typeface="Heiti SC Light" pitchFamily="-1" charset="-122"/>
                          <a:sym typeface="Verdana" pitchFamily="-1" charset="0"/>
                        </a:rPr>
                        <a:t>45+/</a:t>
                      </a:r>
                      <a:r>
                        <a:rPr kumimoji="0" lang="en-US" sz="1600" b="0" i="0" u="none" strike="noStrike" cap="none" normalizeH="0" baseline="0" dirty="0" smtClean="0">
                          <a:ln>
                            <a:noFill/>
                          </a:ln>
                          <a:solidFill>
                            <a:schemeClr val="tx1"/>
                          </a:solidFill>
                          <a:effectLst/>
                          <a:latin typeface="Verdana" pitchFamily="-1" charset="0"/>
                          <a:ea typeface="Heiti SC Light" pitchFamily="-1" charset="-122"/>
                          <a:sym typeface="Verdana" pitchFamily="-1" charset="0"/>
                        </a:rPr>
                        <a:t>-.</a:t>
                      </a:r>
                      <a:r>
                        <a:rPr kumimoji="0" lang="en-US" sz="1600" b="0" i="0" u="none" strike="noStrike" cap="none" normalizeH="0" baseline="0" dirty="0">
                          <a:ln>
                            <a:noFill/>
                          </a:ln>
                          <a:solidFill>
                            <a:schemeClr val="tx1"/>
                          </a:solidFill>
                          <a:effectLst/>
                          <a:latin typeface="Verdana" pitchFamily="-1" charset="0"/>
                          <a:ea typeface="Heiti SC Light" pitchFamily="-1" charset="-122"/>
                          <a:sym typeface="Verdana" pitchFamily="-1" charset="0"/>
                        </a:rPr>
                        <a:t>13</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0D8E8"/>
                    </a:solidFill>
                  </a:tcPr>
                </a:tc>
              </a:tr>
              <a:tr h="296585">
                <a:tc>
                  <a:txBody>
                    <a:bodyPr/>
                    <a:lstStyle/>
                    <a:p>
                      <a:pPr marL="12700" marR="0" lvl="0" indent="0" algn="l" defTabSz="914400" rtl="0" eaLnBrk="1" fontAlgn="base" latinLnBrk="0" hangingPunct="1">
                        <a:lnSpc>
                          <a:spcPct val="100000"/>
                        </a:lnSpc>
                        <a:spcBef>
                          <a:spcPct val="0"/>
                        </a:spcBef>
                        <a:spcAft>
                          <a:spcPct val="0"/>
                        </a:spcAft>
                        <a:buClr>
                          <a:srgbClr val="000000"/>
                        </a:buClr>
                        <a:buSzPct val="100000"/>
                        <a:buFont typeface="Arial" pitchFamily="-1" charset="0"/>
                        <a:buNone/>
                        <a:tabLst/>
                      </a:pPr>
                      <a:r>
                        <a:rPr kumimoji="0" lang="en-US" sz="1400" b="0" i="0" u="none" strike="noStrike" cap="none" normalizeH="0" baseline="0" dirty="0">
                          <a:ln>
                            <a:noFill/>
                          </a:ln>
                          <a:solidFill>
                            <a:schemeClr val="bg1">
                              <a:lumMod val="75000"/>
                            </a:schemeClr>
                          </a:solidFill>
                          <a:effectLst/>
                          <a:latin typeface="Verdana" pitchFamily="-1" charset="0"/>
                          <a:ea typeface="Heiti SC Light" pitchFamily="-1" charset="-122"/>
                          <a:sym typeface="Verdana" pitchFamily="-1" charset="0"/>
                        </a:rPr>
                        <a:t>STR+</a:t>
                      </a:r>
                      <a:r>
                        <a:rPr kumimoji="0" lang="en-US" sz="1400" b="0" i="0" u="none" strike="noStrike" cap="none" normalizeH="0" baseline="0" dirty="0" smtClean="0">
                          <a:ln>
                            <a:noFill/>
                          </a:ln>
                          <a:solidFill>
                            <a:schemeClr val="bg1">
                              <a:lumMod val="75000"/>
                            </a:schemeClr>
                          </a:solidFill>
                          <a:effectLst/>
                          <a:latin typeface="Verdana" pitchFamily="-1" charset="0"/>
                          <a:ea typeface="Heiti SC Light" pitchFamily="-1" charset="-122"/>
                          <a:sym typeface="Verdana" pitchFamily="-1" charset="0"/>
                        </a:rPr>
                        <a:t>META+UGR (</a:t>
                      </a:r>
                      <a:r>
                        <a:rPr kumimoji="0" lang="en-US" sz="1400" b="0" i="0" u="none" strike="noStrike" cap="none" normalizeH="0" baseline="0" dirty="0">
                          <a:ln>
                            <a:noFill/>
                          </a:ln>
                          <a:solidFill>
                            <a:schemeClr val="bg1">
                              <a:lumMod val="75000"/>
                            </a:schemeClr>
                          </a:solidFill>
                          <a:effectLst/>
                          <a:latin typeface="Verdana" pitchFamily="-1" charset="0"/>
                          <a:ea typeface="Heiti SC Light" pitchFamily="-1" charset="-122"/>
                          <a:sym typeface="Verdana" pitchFamily="-1" charset="0"/>
                        </a:rPr>
                        <a:t>Baseline)</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p>
                      <a:pPr marL="12700" marR="0" lvl="0" indent="0" algn="ctr" defTabSz="914400" rtl="0" eaLnBrk="1" fontAlgn="base" latinLnBrk="0" hangingPunct="1">
                        <a:lnSpc>
                          <a:spcPct val="100000"/>
                        </a:lnSpc>
                        <a:spcBef>
                          <a:spcPct val="0"/>
                        </a:spcBef>
                        <a:spcAft>
                          <a:spcPct val="0"/>
                        </a:spcAft>
                        <a:buClr>
                          <a:srgbClr val="000000"/>
                        </a:buClr>
                        <a:buSzPct val="100000"/>
                        <a:buFont typeface="Arial" pitchFamily="-1" charset="0"/>
                        <a:buNone/>
                        <a:tabLst/>
                      </a:pPr>
                      <a:r>
                        <a:rPr kumimoji="0" lang="en-US" sz="1600" b="0" i="0" u="none" strike="noStrike" cap="none" normalizeH="0" baseline="0" dirty="0" smtClean="0">
                          <a:ln>
                            <a:noFill/>
                          </a:ln>
                          <a:solidFill>
                            <a:schemeClr val="bg1">
                              <a:lumMod val="75000"/>
                            </a:schemeClr>
                          </a:solidFill>
                          <a:effectLst/>
                          <a:latin typeface="Verdana" pitchFamily="-1" charset="0"/>
                          <a:ea typeface="Heiti SC Light" pitchFamily="-1" charset="-122"/>
                          <a:sym typeface="Verdana" pitchFamily="-1" charset="0"/>
                        </a:rPr>
                        <a:t>.</a:t>
                      </a:r>
                      <a:r>
                        <a:rPr kumimoji="0" lang="en-US" sz="1600" b="0" i="0" u="none" strike="noStrike" cap="none" normalizeH="0" baseline="0" dirty="0">
                          <a:ln>
                            <a:noFill/>
                          </a:ln>
                          <a:solidFill>
                            <a:schemeClr val="bg1">
                              <a:lumMod val="75000"/>
                            </a:schemeClr>
                          </a:solidFill>
                          <a:effectLst/>
                          <a:latin typeface="Verdana" pitchFamily="-1" charset="0"/>
                          <a:ea typeface="Heiti SC Light" pitchFamily="-1" charset="-122"/>
                          <a:sym typeface="Verdana" pitchFamily="-1" charset="0"/>
                        </a:rPr>
                        <a:t>62+/</a:t>
                      </a:r>
                      <a:r>
                        <a:rPr kumimoji="0" lang="en-US" sz="1600" b="0" i="0" u="none" strike="noStrike" cap="none" normalizeH="0" baseline="0" dirty="0" smtClean="0">
                          <a:ln>
                            <a:noFill/>
                          </a:ln>
                          <a:solidFill>
                            <a:schemeClr val="bg1">
                              <a:lumMod val="75000"/>
                            </a:schemeClr>
                          </a:solidFill>
                          <a:effectLst/>
                          <a:latin typeface="Verdana" pitchFamily="-1" charset="0"/>
                          <a:ea typeface="Heiti SC Light" pitchFamily="-1" charset="-122"/>
                          <a:sym typeface="Verdana" pitchFamily="-1" charset="0"/>
                        </a:rPr>
                        <a:t>-.</a:t>
                      </a:r>
                      <a:r>
                        <a:rPr kumimoji="0" lang="en-US" sz="1600" b="0" i="0" u="none" strike="noStrike" cap="none" normalizeH="0" baseline="0" dirty="0">
                          <a:ln>
                            <a:noFill/>
                          </a:ln>
                          <a:solidFill>
                            <a:schemeClr val="bg1">
                              <a:lumMod val="75000"/>
                            </a:schemeClr>
                          </a:solidFill>
                          <a:effectLst/>
                          <a:latin typeface="Verdana" pitchFamily="-1" charset="0"/>
                          <a:ea typeface="Heiti SC Light" pitchFamily="-1" charset="-122"/>
                          <a:sym typeface="Verdana" pitchFamily="-1" charset="0"/>
                        </a:rPr>
                        <a:t>10</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r>
              <a:tr h="296585">
                <a:tc>
                  <a:txBody>
                    <a:bodyPr/>
                    <a:lstStyle/>
                    <a:p>
                      <a:pPr marL="12700" marR="0" lvl="0" indent="0" algn="l" defTabSz="914400" rtl="0" eaLnBrk="1" fontAlgn="base" latinLnBrk="0" hangingPunct="1">
                        <a:lnSpc>
                          <a:spcPct val="100000"/>
                        </a:lnSpc>
                        <a:spcBef>
                          <a:spcPct val="0"/>
                        </a:spcBef>
                        <a:spcAft>
                          <a:spcPct val="0"/>
                        </a:spcAft>
                        <a:buClr>
                          <a:srgbClr val="000000"/>
                        </a:buClr>
                        <a:buSzPct val="100000"/>
                        <a:buFont typeface="Arial" pitchFamily="-1" charset="0"/>
                        <a:buNone/>
                        <a:tabLst/>
                      </a:pPr>
                      <a:r>
                        <a:rPr kumimoji="0" lang="en-US" sz="1400" b="0" i="0" u="none" strike="noStrike" cap="none" normalizeH="0" baseline="0" dirty="0">
                          <a:ln>
                            <a:noFill/>
                          </a:ln>
                          <a:solidFill>
                            <a:schemeClr val="bg1">
                              <a:lumMod val="75000"/>
                            </a:schemeClr>
                          </a:solidFill>
                          <a:effectLst/>
                          <a:latin typeface="Verdana" pitchFamily="-1" charset="0"/>
                          <a:ea typeface="Heiti SC Light" pitchFamily="-1" charset="-122"/>
                          <a:sym typeface="Verdana" pitchFamily="-1" charset="0"/>
                        </a:rPr>
                        <a:t>STR+</a:t>
                      </a:r>
                      <a:r>
                        <a:rPr kumimoji="0" lang="en-US" sz="1400" b="0" i="0" u="none" strike="noStrike" cap="none" normalizeH="0" baseline="0" dirty="0" smtClean="0">
                          <a:ln>
                            <a:noFill/>
                          </a:ln>
                          <a:solidFill>
                            <a:schemeClr val="bg1">
                              <a:lumMod val="75000"/>
                            </a:schemeClr>
                          </a:solidFill>
                          <a:effectLst/>
                          <a:latin typeface="Verdana" pitchFamily="-1" charset="0"/>
                          <a:ea typeface="Heiti SC Light" pitchFamily="-1" charset="-122"/>
                          <a:sym typeface="Verdana" pitchFamily="-1" charset="0"/>
                        </a:rPr>
                        <a:t>META+LEX</a:t>
                      </a:r>
                      <a:endParaRPr kumimoji="0" lang="en-US" sz="1400" b="0" i="0" u="none" strike="noStrike" cap="none" normalizeH="0" baseline="0" dirty="0">
                        <a:ln>
                          <a:noFill/>
                        </a:ln>
                        <a:solidFill>
                          <a:schemeClr val="bg1">
                            <a:lumMod val="75000"/>
                          </a:schemeClr>
                        </a:solidFill>
                        <a:effectLst/>
                        <a:latin typeface="Verdana" pitchFamily="-1" charset="0"/>
                        <a:ea typeface="Heiti SC Light" pitchFamily="-1" charset="-122"/>
                        <a:sym typeface="Verdana" pitchFamily="-1" charset="0"/>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marL="12700" marR="0" lvl="0" indent="0" algn="ctr" defTabSz="914400" rtl="0" eaLnBrk="1" fontAlgn="base" latinLnBrk="0" hangingPunct="1">
                        <a:lnSpc>
                          <a:spcPct val="100000"/>
                        </a:lnSpc>
                        <a:spcBef>
                          <a:spcPct val="0"/>
                        </a:spcBef>
                        <a:spcAft>
                          <a:spcPct val="0"/>
                        </a:spcAft>
                        <a:buClr>
                          <a:srgbClr val="000000"/>
                        </a:buClr>
                        <a:buSzPct val="100000"/>
                        <a:buFont typeface="Arial" pitchFamily="-1" charset="0"/>
                        <a:buNone/>
                        <a:tabLst/>
                      </a:pPr>
                      <a:r>
                        <a:rPr kumimoji="0" lang="en-US" sz="1600" b="0" i="0" u="none" strike="noStrike" cap="none" normalizeH="0" baseline="0" dirty="0" smtClean="0">
                          <a:ln>
                            <a:noFill/>
                          </a:ln>
                          <a:solidFill>
                            <a:schemeClr val="bg1">
                              <a:lumMod val="75000"/>
                            </a:schemeClr>
                          </a:solidFill>
                          <a:effectLst/>
                          <a:latin typeface="Verdana" pitchFamily="-1" charset="0"/>
                          <a:ea typeface="Heiti SC Light" pitchFamily="-1" charset="-122"/>
                          <a:sym typeface="Verdana" pitchFamily="-1" charset="0"/>
                        </a:rPr>
                        <a:t>.</a:t>
                      </a:r>
                      <a:r>
                        <a:rPr kumimoji="0" lang="en-US" sz="1600" b="0" i="0" u="none" strike="noStrike" cap="none" normalizeH="0" baseline="0" dirty="0">
                          <a:ln>
                            <a:noFill/>
                          </a:ln>
                          <a:solidFill>
                            <a:schemeClr val="bg1">
                              <a:lumMod val="75000"/>
                            </a:schemeClr>
                          </a:solidFill>
                          <a:effectLst/>
                          <a:latin typeface="Verdana" pitchFamily="-1" charset="0"/>
                          <a:ea typeface="Heiti SC Light" pitchFamily="-1" charset="-122"/>
                          <a:sym typeface="Verdana" pitchFamily="-1" charset="0"/>
                        </a:rPr>
                        <a:t>62+/</a:t>
                      </a:r>
                      <a:r>
                        <a:rPr kumimoji="0" lang="en-US" sz="1600" b="0" i="0" u="none" strike="noStrike" cap="none" normalizeH="0" baseline="0" dirty="0" smtClean="0">
                          <a:ln>
                            <a:noFill/>
                          </a:ln>
                          <a:solidFill>
                            <a:schemeClr val="bg1">
                              <a:lumMod val="75000"/>
                            </a:schemeClr>
                          </a:solidFill>
                          <a:effectLst/>
                          <a:latin typeface="Verdana" pitchFamily="-1" charset="0"/>
                          <a:ea typeface="Heiti SC Light" pitchFamily="-1" charset="-122"/>
                          <a:sym typeface="Verdana" pitchFamily="-1" charset="0"/>
                        </a:rPr>
                        <a:t>-.</a:t>
                      </a:r>
                      <a:r>
                        <a:rPr kumimoji="0" lang="en-US" sz="1600" b="0" i="0" u="none" strike="noStrike" cap="none" normalizeH="0" baseline="0" dirty="0">
                          <a:ln>
                            <a:noFill/>
                          </a:ln>
                          <a:solidFill>
                            <a:schemeClr val="bg1">
                              <a:lumMod val="75000"/>
                            </a:schemeClr>
                          </a:solidFill>
                          <a:effectLst/>
                          <a:latin typeface="Verdana" pitchFamily="-1" charset="0"/>
                          <a:ea typeface="Heiti SC Light" pitchFamily="-1" charset="-122"/>
                          <a:sym typeface="Verdana" pitchFamily="-1" charset="0"/>
                        </a:rPr>
                        <a:t>10</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r>
              <a:tr h="329538">
                <a:tc>
                  <a:txBody>
                    <a:bodyPr/>
                    <a:lstStyle/>
                    <a:p>
                      <a:pPr marL="12700" marR="0" lvl="0" indent="0" algn="l" defTabSz="914400" rtl="0" eaLnBrk="1" fontAlgn="base" latinLnBrk="0" hangingPunct="1">
                        <a:lnSpc>
                          <a:spcPct val="100000"/>
                        </a:lnSpc>
                        <a:spcBef>
                          <a:spcPct val="0"/>
                        </a:spcBef>
                        <a:spcAft>
                          <a:spcPct val="0"/>
                        </a:spcAft>
                        <a:buClr>
                          <a:srgbClr val="000000"/>
                        </a:buClr>
                        <a:buSzPct val="100000"/>
                        <a:buFont typeface="Arial" pitchFamily="-1" charset="0"/>
                        <a:buNone/>
                        <a:tabLst/>
                      </a:pPr>
                      <a:r>
                        <a:rPr kumimoji="0" lang="en-US" sz="1400" b="0" i="0" u="none" strike="noStrike" cap="none" normalizeH="0" baseline="0" dirty="0">
                          <a:ln>
                            <a:noFill/>
                          </a:ln>
                          <a:solidFill>
                            <a:schemeClr val="bg1">
                              <a:lumMod val="75000"/>
                            </a:schemeClr>
                          </a:solidFill>
                          <a:effectLst/>
                          <a:latin typeface="Verdana" pitchFamily="-1" charset="0"/>
                          <a:ea typeface="Heiti SC Light" pitchFamily="-1" charset="-122"/>
                          <a:sym typeface="Verdana" pitchFamily="-1" charset="0"/>
                        </a:rPr>
                        <a:t>STR+</a:t>
                      </a:r>
                      <a:r>
                        <a:rPr kumimoji="0" lang="en-US" sz="1400" b="0" i="0" u="none" strike="noStrike" cap="none" normalizeH="0" baseline="0" dirty="0" smtClean="0">
                          <a:ln>
                            <a:noFill/>
                          </a:ln>
                          <a:solidFill>
                            <a:schemeClr val="bg1">
                              <a:lumMod val="75000"/>
                            </a:schemeClr>
                          </a:solidFill>
                          <a:effectLst/>
                          <a:latin typeface="Verdana" pitchFamily="-1" charset="0"/>
                          <a:ea typeface="Heiti SC Light" pitchFamily="-1" charset="-122"/>
                          <a:sym typeface="Verdana" pitchFamily="-1" charset="0"/>
                        </a:rPr>
                        <a:t>META+LEX+</a:t>
                      </a:r>
                      <a:r>
                        <a:rPr kumimoji="0" lang="en-US" sz="1400" b="0" i="0" u="none" strike="noStrike" cap="none" normalizeH="0" baseline="0" dirty="0">
                          <a:ln>
                            <a:noFill/>
                          </a:ln>
                          <a:solidFill>
                            <a:schemeClr val="bg1">
                              <a:lumMod val="75000"/>
                            </a:schemeClr>
                          </a:solidFill>
                          <a:effectLst/>
                          <a:latin typeface="Verdana" pitchFamily="-1" charset="0"/>
                          <a:ea typeface="Heiti SC Light" pitchFamily="-1" charset="-122"/>
                          <a:sym typeface="Verdana" pitchFamily="-1" charset="0"/>
                        </a:rPr>
                        <a:t>TOP</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p>
                      <a:pPr marL="12700" marR="0" lvl="0" indent="0" algn="ctr" defTabSz="914400" rtl="0" eaLnBrk="1" fontAlgn="base" latinLnBrk="0" hangingPunct="1">
                        <a:lnSpc>
                          <a:spcPct val="100000"/>
                        </a:lnSpc>
                        <a:spcBef>
                          <a:spcPct val="0"/>
                        </a:spcBef>
                        <a:spcAft>
                          <a:spcPct val="0"/>
                        </a:spcAft>
                        <a:buClr>
                          <a:srgbClr val="000000"/>
                        </a:buClr>
                        <a:buSzPct val="100000"/>
                        <a:buFont typeface="Arial" pitchFamily="-1" charset="0"/>
                        <a:buNone/>
                        <a:tabLst/>
                      </a:pPr>
                      <a:r>
                        <a:rPr kumimoji="0" lang="en-US" sz="1600" b="0" i="0" u="none" strike="noStrike" cap="none" normalizeH="0" baseline="0" dirty="0" smtClean="0">
                          <a:ln>
                            <a:noFill/>
                          </a:ln>
                          <a:solidFill>
                            <a:schemeClr val="bg1">
                              <a:lumMod val="75000"/>
                            </a:schemeClr>
                          </a:solidFill>
                          <a:effectLst/>
                          <a:latin typeface="Verdana" pitchFamily="-1" charset="0"/>
                          <a:ea typeface="Heiti SC Light" pitchFamily="-1" charset="-122"/>
                          <a:sym typeface="Verdana" pitchFamily="-1" charset="0"/>
                        </a:rPr>
                        <a:t>.</a:t>
                      </a:r>
                      <a:r>
                        <a:rPr kumimoji="0" lang="en-US" sz="1600" b="0" i="0" u="none" strike="noStrike" cap="none" normalizeH="0" baseline="0" dirty="0">
                          <a:ln>
                            <a:noFill/>
                          </a:ln>
                          <a:solidFill>
                            <a:schemeClr val="bg1">
                              <a:lumMod val="75000"/>
                            </a:schemeClr>
                          </a:solidFill>
                          <a:effectLst/>
                          <a:latin typeface="Verdana" pitchFamily="-1" charset="0"/>
                          <a:ea typeface="Heiti SC Light" pitchFamily="-1" charset="-122"/>
                          <a:sym typeface="Verdana" pitchFamily="-1" charset="0"/>
                        </a:rPr>
                        <a:t>65+/</a:t>
                      </a:r>
                      <a:r>
                        <a:rPr kumimoji="0" lang="en-US" sz="1600" b="0" i="0" u="none" strike="noStrike" cap="none" normalizeH="0" baseline="0" dirty="0" smtClean="0">
                          <a:ln>
                            <a:noFill/>
                          </a:ln>
                          <a:solidFill>
                            <a:schemeClr val="bg1">
                              <a:lumMod val="75000"/>
                            </a:schemeClr>
                          </a:solidFill>
                          <a:effectLst/>
                          <a:latin typeface="Verdana" pitchFamily="-1" charset="0"/>
                          <a:ea typeface="Heiti SC Light" pitchFamily="-1" charset="-122"/>
                          <a:sym typeface="Verdana" pitchFamily="-1" charset="0"/>
                        </a:rPr>
                        <a:t>-.</a:t>
                      </a:r>
                      <a:r>
                        <a:rPr kumimoji="0" lang="en-US" sz="1600" b="0" i="0" u="none" strike="noStrike" cap="none" normalizeH="0" baseline="0" dirty="0">
                          <a:ln>
                            <a:noFill/>
                          </a:ln>
                          <a:solidFill>
                            <a:schemeClr val="bg1">
                              <a:lumMod val="75000"/>
                            </a:schemeClr>
                          </a:solidFill>
                          <a:effectLst/>
                          <a:latin typeface="Verdana" pitchFamily="-1" charset="0"/>
                          <a:ea typeface="Heiti SC Light" pitchFamily="-1" charset="-122"/>
                          <a:sym typeface="Verdana" pitchFamily="-1" charset="0"/>
                        </a:rPr>
                        <a:t>10</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r>
              <a:tr h="296585">
                <a:tc>
                  <a:txBody>
                    <a:bodyPr/>
                    <a:lstStyle/>
                    <a:p>
                      <a:pPr marL="12700" marR="0" lvl="0" indent="0" algn="l" defTabSz="914400" rtl="0" eaLnBrk="1" fontAlgn="base" latinLnBrk="0" hangingPunct="1">
                        <a:lnSpc>
                          <a:spcPct val="100000"/>
                        </a:lnSpc>
                        <a:spcBef>
                          <a:spcPct val="0"/>
                        </a:spcBef>
                        <a:spcAft>
                          <a:spcPct val="0"/>
                        </a:spcAft>
                        <a:buClr>
                          <a:srgbClr val="000000"/>
                        </a:buClr>
                        <a:buSzPct val="100000"/>
                        <a:buFont typeface="Arial" pitchFamily="-1" charset="0"/>
                        <a:buNone/>
                        <a:tabLst/>
                      </a:pPr>
                      <a:r>
                        <a:rPr kumimoji="0" lang="en-US" sz="1400" b="0" i="0" u="none" strike="noStrike" cap="none" normalizeH="0" baseline="0" dirty="0" err="1">
                          <a:ln>
                            <a:noFill/>
                          </a:ln>
                          <a:solidFill>
                            <a:schemeClr val="bg1">
                              <a:lumMod val="75000"/>
                            </a:schemeClr>
                          </a:solidFill>
                          <a:effectLst/>
                          <a:latin typeface="Verdana" pitchFamily="-1" charset="0"/>
                          <a:ea typeface="Heiti SC Light" pitchFamily="-1" charset="-122"/>
                          <a:sym typeface="Verdana" pitchFamily="-1" charset="0"/>
                        </a:rPr>
                        <a:t>STR+</a:t>
                      </a:r>
                      <a:r>
                        <a:rPr kumimoji="0" lang="en-US" sz="1400" b="0" i="0" u="none" strike="noStrike" cap="none" normalizeH="0" baseline="0" dirty="0" err="1" smtClean="0">
                          <a:ln>
                            <a:noFill/>
                          </a:ln>
                          <a:solidFill>
                            <a:schemeClr val="bg1">
                              <a:lumMod val="75000"/>
                            </a:schemeClr>
                          </a:solidFill>
                          <a:effectLst/>
                          <a:latin typeface="Verdana" pitchFamily="-1" charset="0"/>
                          <a:ea typeface="Heiti SC Light" pitchFamily="-1" charset="-122"/>
                          <a:sym typeface="Verdana" pitchFamily="-1" charset="0"/>
                        </a:rPr>
                        <a:t>META+LEX+</a:t>
                      </a:r>
                      <a:r>
                        <a:rPr kumimoji="0" lang="en-US" sz="1400" b="0" i="0" u="none" strike="noStrike" cap="none" normalizeH="0" baseline="0" dirty="0" err="1">
                          <a:ln>
                            <a:noFill/>
                          </a:ln>
                          <a:solidFill>
                            <a:schemeClr val="bg1">
                              <a:lumMod val="75000"/>
                            </a:schemeClr>
                          </a:solidFill>
                          <a:effectLst/>
                          <a:latin typeface="Verdana" pitchFamily="-1" charset="0"/>
                          <a:ea typeface="Heiti SC Light" pitchFamily="-1" charset="-122"/>
                          <a:sym typeface="Verdana" pitchFamily="-1" charset="0"/>
                        </a:rPr>
                        <a:t>TOP+cogS</a:t>
                      </a:r>
                      <a:endParaRPr kumimoji="0" lang="en-US" sz="1400" b="0" i="0" u="none" strike="noStrike" cap="none" normalizeH="0" baseline="0" dirty="0">
                        <a:ln>
                          <a:noFill/>
                        </a:ln>
                        <a:solidFill>
                          <a:schemeClr val="bg1">
                            <a:lumMod val="75000"/>
                          </a:schemeClr>
                        </a:solidFill>
                        <a:effectLst/>
                        <a:latin typeface="Verdana" pitchFamily="-1" charset="0"/>
                        <a:ea typeface="Heiti SC Light" pitchFamily="-1" charset="-122"/>
                        <a:sym typeface="Verdana" pitchFamily="-1" charset="0"/>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marL="12700" marR="0" lvl="0" indent="0" algn="ctr" defTabSz="914400" rtl="0" eaLnBrk="1" fontAlgn="base" latinLnBrk="0" hangingPunct="1">
                        <a:lnSpc>
                          <a:spcPct val="100000"/>
                        </a:lnSpc>
                        <a:spcBef>
                          <a:spcPct val="0"/>
                        </a:spcBef>
                        <a:spcAft>
                          <a:spcPct val="0"/>
                        </a:spcAft>
                        <a:buClr>
                          <a:srgbClr val="000000"/>
                        </a:buClr>
                        <a:buSzPct val="100000"/>
                        <a:buFont typeface="Arial" pitchFamily="-1" charset="0"/>
                        <a:buNone/>
                        <a:tabLst/>
                      </a:pPr>
                      <a:r>
                        <a:rPr kumimoji="0" lang="en-US" sz="1600" b="0" i="0" u="none" strike="noStrike" cap="none" normalizeH="0" baseline="0" dirty="0" smtClean="0">
                          <a:ln>
                            <a:noFill/>
                          </a:ln>
                          <a:solidFill>
                            <a:schemeClr val="bg1">
                              <a:lumMod val="75000"/>
                            </a:schemeClr>
                          </a:solidFill>
                          <a:effectLst/>
                          <a:latin typeface="Verdana" pitchFamily="-1" charset="0"/>
                          <a:ea typeface="Heiti SC Light" pitchFamily="-1" charset="-122"/>
                          <a:sym typeface="Verdana" pitchFamily="-1" charset="0"/>
                        </a:rPr>
                        <a:t>.</a:t>
                      </a:r>
                      <a:r>
                        <a:rPr kumimoji="0" lang="en-US" sz="1600" b="0" i="0" u="none" strike="noStrike" cap="none" normalizeH="0" baseline="0" dirty="0">
                          <a:ln>
                            <a:noFill/>
                          </a:ln>
                          <a:solidFill>
                            <a:schemeClr val="bg1">
                              <a:lumMod val="75000"/>
                            </a:schemeClr>
                          </a:solidFill>
                          <a:effectLst/>
                          <a:latin typeface="Verdana" pitchFamily="-1" charset="0"/>
                          <a:ea typeface="Heiti SC Light" pitchFamily="-1" charset="-122"/>
                          <a:sym typeface="Verdana" pitchFamily="-1" charset="0"/>
                        </a:rPr>
                        <a:t>66+/</a:t>
                      </a:r>
                      <a:r>
                        <a:rPr kumimoji="0" lang="en-US" sz="1600" b="0" i="0" u="none" strike="noStrike" cap="none" normalizeH="0" baseline="0" dirty="0" smtClean="0">
                          <a:ln>
                            <a:noFill/>
                          </a:ln>
                          <a:solidFill>
                            <a:schemeClr val="bg1">
                              <a:lumMod val="75000"/>
                            </a:schemeClr>
                          </a:solidFill>
                          <a:effectLst/>
                          <a:latin typeface="Verdana" pitchFamily="-1" charset="0"/>
                          <a:ea typeface="Heiti SC Light" pitchFamily="-1" charset="-122"/>
                          <a:sym typeface="Verdana" pitchFamily="-1" charset="0"/>
                        </a:rPr>
                        <a:t>-.</a:t>
                      </a:r>
                      <a:r>
                        <a:rPr kumimoji="0" lang="en-US" sz="1600" b="0" i="0" u="none" strike="noStrike" cap="none" normalizeH="0" baseline="0" dirty="0">
                          <a:ln>
                            <a:noFill/>
                          </a:ln>
                          <a:solidFill>
                            <a:schemeClr val="bg1">
                              <a:lumMod val="75000"/>
                            </a:schemeClr>
                          </a:solidFill>
                          <a:effectLst/>
                          <a:latin typeface="Verdana" pitchFamily="-1" charset="0"/>
                          <a:ea typeface="Heiti SC Light" pitchFamily="-1" charset="-122"/>
                          <a:sym typeface="Verdana" pitchFamily="-1" charset="0"/>
                        </a:rPr>
                        <a:t>09</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r>
              <a:tr h="296585">
                <a:tc>
                  <a:txBody>
                    <a:bodyPr/>
                    <a:lstStyle/>
                    <a:p>
                      <a:pPr marL="12700" marR="0" lvl="0" indent="0" algn="l" defTabSz="914400" rtl="0" eaLnBrk="1" fontAlgn="base" latinLnBrk="0" hangingPunct="1">
                        <a:lnSpc>
                          <a:spcPct val="100000"/>
                        </a:lnSpc>
                        <a:spcBef>
                          <a:spcPct val="0"/>
                        </a:spcBef>
                        <a:spcAft>
                          <a:spcPct val="0"/>
                        </a:spcAft>
                        <a:buClr>
                          <a:srgbClr val="000000"/>
                        </a:buClr>
                        <a:buSzPct val="100000"/>
                        <a:buFont typeface="Arial" pitchFamily="-1" charset="0"/>
                        <a:buNone/>
                        <a:tabLst/>
                      </a:pPr>
                      <a:r>
                        <a:rPr kumimoji="0" lang="en-US" sz="1400" b="1" i="0" u="none" strike="noStrike" cap="none" normalizeH="0" baseline="0" dirty="0">
                          <a:ln>
                            <a:noFill/>
                          </a:ln>
                          <a:solidFill>
                            <a:schemeClr val="bg1">
                              <a:lumMod val="75000"/>
                            </a:schemeClr>
                          </a:solidFill>
                          <a:effectLst/>
                          <a:latin typeface="Verdana" pitchFamily="-1" charset="0"/>
                          <a:ea typeface="Heiti SC Light" pitchFamily="-1" charset="-122"/>
                          <a:sym typeface="Verdana" pitchFamily="-1" charset="0"/>
                        </a:rPr>
                        <a:t>STR+</a:t>
                      </a:r>
                      <a:r>
                        <a:rPr kumimoji="0" lang="en-US" sz="1400" b="1" i="0" u="none" strike="noStrike" cap="none" normalizeH="0" baseline="0" dirty="0" smtClean="0">
                          <a:ln>
                            <a:noFill/>
                          </a:ln>
                          <a:solidFill>
                            <a:schemeClr val="bg1">
                              <a:lumMod val="75000"/>
                            </a:schemeClr>
                          </a:solidFill>
                          <a:effectLst/>
                          <a:latin typeface="Verdana" pitchFamily="-1" charset="0"/>
                          <a:ea typeface="Heiti SC Light" pitchFamily="-1" charset="-122"/>
                          <a:sym typeface="Verdana" pitchFamily="-1" charset="0"/>
                        </a:rPr>
                        <a:t>META+</a:t>
                      </a:r>
                      <a:r>
                        <a:rPr kumimoji="0" lang="en-US" sz="1400" b="1" i="0" u="none" strike="noStrike" cap="none" normalizeH="0" baseline="0" dirty="0">
                          <a:ln>
                            <a:noFill/>
                          </a:ln>
                          <a:solidFill>
                            <a:schemeClr val="bg1">
                              <a:lumMod val="75000"/>
                            </a:schemeClr>
                          </a:solidFill>
                          <a:effectLst/>
                          <a:latin typeface="Verdana" pitchFamily="-1" charset="0"/>
                          <a:ea typeface="Heiti SC Light" pitchFamily="-1" charset="-122"/>
                          <a:sym typeface="Verdana" pitchFamily="-1" charset="0"/>
                        </a:rPr>
                        <a:t>LEX2+TOP+cogS+LOC</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p>
                      <a:pPr marL="12700" marR="0" lvl="0" indent="0" algn="ctr" defTabSz="914400" rtl="0" eaLnBrk="1" fontAlgn="base" latinLnBrk="0" hangingPunct="1">
                        <a:lnSpc>
                          <a:spcPct val="100000"/>
                        </a:lnSpc>
                        <a:spcBef>
                          <a:spcPct val="0"/>
                        </a:spcBef>
                        <a:spcAft>
                          <a:spcPct val="0"/>
                        </a:spcAft>
                        <a:buClr>
                          <a:srgbClr val="000000"/>
                        </a:buClr>
                        <a:buSzPct val="100000"/>
                        <a:buFont typeface="Arial" pitchFamily="-1" charset="0"/>
                        <a:buNone/>
                        <a:tabLst/>
                      </a:pPr>
                      <a:r>
                        <a:rPr kumimoji="0" lang="en-US" sz="1600" b="1" i="0" u="none" strike="noStrike" cap="none" normalizeH="0" baseline="0" dirty="0">
                          <a:ln>
                            <a:noFill/>
                          </a:ln>
                          <a:solidFill>
                            <a:schemeClr val="bg1">
                              <a:lumMod val="75000"/>
                            </a:schemeClr>
                          </a:solidFill>
                          <a:effectLst/>
                          <a:latin typeface="Verdana" pitchFamily="-1" charset="0"/>
                          <a:ea typeface="Heiti SC Light" pitchFamily="-1" charset="-122"/>
                          <a:sym typeface="Verdana" pitchFamily="-1" charset="0"/>
                        </a:rPr>
                        <a:t>0.67+/-0.09</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r>
            </a:tbl>
          </a:graphicData>
        </a:graphic>
      </p:graphicFrame>
    </p:spTree>
    <p:extLst>
      <p:ext uri="{BB962C8B-B14F-4D97-AF65-F5344CB8AC3E}">
        <p14:creationId xmlns:p14="http://schemas.microsoft.com/office/powerpoint/2010/main" xmlns="" val="2124275009"/>
      </p:ext>
    </p:extLst>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3"/>
          <p:cNvSpPr>
            <a:spLocks/>
          </p:cNvSpPr>
          <p:nvPr/>
        </p:nvSpPr>
        <p:spPr bwMode="auto">
          <a:xfrm>
            <a:off x="0" y="5257800"/>
            <a:ext cx="9144000" cy="914400"/>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lIns="0" tIns="0" rIns="40639" bIns="0">
            <a:prstTxWarp prst="textNoShape">
              <a:avLst/>
            </a:prstTxWarp>
          </a:bodyPr>
          <a:lstStyle/>
          <a:p>
            <a:pPr marL="752475" indent="-365125">
              <a:buClr>
                <a:srgbClr val="000000"/>
              </a:buClr>
              <a:buSzPct val="100000"/>
              <a:buFont typeface="Arial" pitchFamily="-84" charset="0"/>
              <a:buChar char="•"/>
              <a:tabLst>
                <a:tab pos="838200" algn="l"/>
                <a:tab pos="952500" algn="l"/>
              </a:tabLst>
            </a:pPr>
            <a:r>
              <a:rPr lang="en-US" dirty="0" smtClean="0">
                <a:solidFill>
                  <a:schemeClr val="tx1"/>
                </a:solidFill>
                <a:ea typeface="Calibri" pitchFamily="-84" charset="0"/>
                <a:cs typeface="Calibri" pitchFamily="-84" charset="0"/>
              </a:rPr>
              <a:t>Peer-review specific features are significantly predictive (and increase validity)</a:t>
            </a:r>
          </a:p>
          <a:p>
            <a:pPr marL="752475" indent="-365125">
              <a:spcBef>
                <a:spcPts val="1200"/>
              </a:spcBef>
              <a:buClr>
                <a:srgbClr val="000000"/>
              </a:buClr>
              <a:buSzPct val="100000"/>
              <a:buFont typeface="Arial" pitchFamily="-84" charset="0"/>
              <a:buChar char="•"/>
              <a:tabLst>
                <a:tab pos="838200" algn="l"/>
                <a:tab pos="952500" algn="l"/>
              </a:tabLst>
            </a:pPr>
            <a:r>
              <a:rPr lang="en-US" dirty="0" smtClean="0">
                <a:ea typeface="Calibri" pitchFamily="-84" charset="0"/>
                <a:cs typeface="Calibri" pitchFamily="-84" charset="0"/>
              </a:rPr>
              <a:t>Feature redundancy effect is reduced after replacing UGR with Lexical Categories</a:t>
            </a:r>
            <a:endParaRPr lang="en-US" dirty="0">
              <a:ea typeface="Calibri" pitchFamily="-84" charset="0"/>
              <a:cs typeface="Calibri" pitchFamily="-84" charset="0"/>
            </a:endParaRPr>
          </a:p>
        </p:txBody>
      </p:sp>
      <p:sp>
        <p:nvSpPr>
          <p:cNvPr id="114691" name="Rectangle 1"/>
          <p:cNvSpPr>
            <a:spLocks noGrp="1" noChangeArrowheads="1"/>
          </p:cNvSpPr>
          <p:nvPr>
            <p:ph type="title"/>
          </p:nvPr>
        </p:nvSpPr>
        <p:spPr>
          <a:xfrm>
            <a:off x="392113" y="304800"/>
            <a:ext cx="8751887" cy="1509713"/>
          </a:xfrm>
        </p:spPr>
        <p:txBody>
          <a:bodyPr rIns="132080"/>
          <a:lstStyle/>
          <a:p>
            <a:pPr eaLnBrk="1" hangingPunct="1"/>
            <a:r>
              <a:rPr lang="en-US" sz="3200" dirty="0" smtClean="0">
                <a:ea typeface="Heiti SC Light" pitchFamily="-84" charset="-122"/>
                <a:cs typeface="Heiti SC Light" pitchFamily="-84" charset="-122"/>
              </a:rPr>
              <a:t>Results – Analysis of the peer</a:t>
            </a:r>
            <a:r>
              <a:rPr lang="en-US" sz="3200" dirty="0">
                <a:ea typeface="Heiti SC Light" pitchFamily="-84" charset="-122"/>
                <a:cs typeface="Heiti SC Light" pitchFamily="-84" charset="-122"/>
              </a:rPr>
              <a:t>-</a:t>
            </a:r>
            <a:r>
              <a:rPr lang="en-US" sz="3200" dirty="0" smtClean="0">
                <a:ea typeface="Heiti SC Light" pitchFamily="-84" charset="-122"/>
                <a:cs typeface="Heiti SC Light" pitchFamily="-84" charset="-122"/>
              </a:rPr>
              <a:t>review features</a:t>
            </a:r>
            <a:endParaRPr lang="en-US" sz="3200" dirty="0">
              <a:ea typeface="Heiti SC Light" pitchFamily="-84" charset="-122"/>
              <a:cs typeface="Heiti SC Light" pitchFamily="-84" charset="-122"/>
            </a:endParaRPr>
          </a:p>
        </p:txBody>
      </p:sp>
      <p:sp>
        <p:nvSpPr>
          <p:cNvPr id="114734" name="Slide Number Placeholder 1"/>
          <p:cNvSpPr>
            <a:spLocks noGrp="1"/>
          </p:cNvSpPr>
          <p:nvPr>
            <p:ph type="sldNum" sz="quarter" idx="12"/>
          </p:nvPr>
        </p:nvSpPr>
        <p:spPr bwMode="auto">
          <a:noFill/>
          <a:ln>
            <a:miter lim="800000"/>
            <a:headEnd/>
            <a:tailEnd/>
          </a:ln>
        </p:spPr>
        <p:txBody>
          <a:bodyPr/>
          <a:lstStyle/>
          <a:p>
            <a:fld id="{D87C92D0-3013-5344-BA51-3C6C49A9ED95}" type="slidenum">
              <a:rPr lang="en-US">
                <a:latin typeface="Calibri" pitchFamily="-84" charset="0"/>
                <a:ea typeface="ＭＳ Ｐゴシック" pitchFamily="-84" charset="-128"/>
                <a:cs typeface="ＭＳ Ｐゴシック" pitchFamily="-84" charset="-128"/>
              </a:rPr>
              <a:pPr/>
              <a:t>33</a:t>
            </a:fld>
            <a:endParaRPr lang="en-US">
              <a:latin typeface="Calibri" pitchFamily="-84" charset="0"/>
              <a:ea typeface="ＭＳ Ｐゴシック" pitchFamily="-84" charset="-128"/>
              <a:cs typeface="ＭＳ Ｐゴシック" pitchFamily="-84" charset="-128"/>
            </a:endParaRPr>
          </a:p>
        </p:txBody>
      </p:sp>
      <p:graphicFrame>
        <p:nvGraphicFramePr>
          <p:cNvPr id="6" name="Group 2"/>
          <p:cNvGraphicFramePr>
            <a:graphicFrameLocks noGrp="1"/>
          </p:cNvGraphicFramePr>
          <p:nvPr/>
        </p:nvGraphicFramePr>
        <p:xfrm>
          <a:off x="1143000" y="1981201"/>
          <a:ext cx="6142212" cy="2746633"/>
        </p:xfrm>
        <a:graphic>
          <a:graphicData uri="http://schemas.openxmlformats.org/drawingml/2006/table">
            <a:tbl>
              <a:tblPr/>
              <a:tblGrid>
                <a:gridCol w="4093515"/>
                <a:gridCol w="2048697"/>
              </a:tblGrid>
              <a:tr h="341000">
                <a:tc>
                  <a:txBody>
                    <a:bodyPr/>
                    <a:lstStyle/>
                    <a:p>
                      <a:pPr marL="12700" marR="0" lvl="0" indent="0" algn="ctr" defTabSz="914400" rtl="0" eaLnBrk="1" fontAlgn="base" latinLnBrk="0" hangingPunct="1">
                        <a:lnSpc>
                          <a:spcPct val="100000"/>
                        </a:lnSpc>
                        <a:spcBef>
                          <a:spcPct val="0"/>
                        </a:spcBef>
                        <a:spcAft>
                          <a:spcPct val="0"/>
                        </a:spcAft>
                        <a:buClr>
                          <a:srgbClr val="000000"/>
                        </a:buClr>
                        <a:buSzPct val="100000"/>
                        <a:buFont typeface="Arial" pitchFamily="-1" charset="0"/>
                        <a:buNone/>
                        <a:tabLst/>
                      </a:pPr>
                      <a:r>
                        <a:rPr kumimoji="0" lang="en-US" sz="2000" b="0" i="0" u="none" strike="noStrike" cap="none" normalizeH="0" baseline="0" dirty="0" smtClean="0">
                          <a:ln>
                            <a:noFill/>
                          </a:ln>
                          <a:solidFill>
                            <a:srgbClr val="FFFFFF"/>
                          </a:solidFill>
                          <a:effectLst/>
                          <a:latin typeface="Verdana" pitchFamily="-1" charset="0"/>
                          <a:ea typeface="Heiti SC Light" pitchFamily="-1" charset="-122"/>
                          <a:sym typeface="Verdana" pitchFamily="-1" charset="0"/>
                        </a:rPr>
                        <a:t>Feature Type</a:t>
                      </a:r>
                      <a:endParaRPr kumimoji="0" lang="en-US" sz="2000" b="0" i="0" u="none" strike="noStrike" cap="none" normalizeH="0" baseline="0" dirty="0">
                        <a:ln>
                          <a:noFill/>
                        </a:ln>
                        <a:solidFill>
                          <a:srgbClr val="FFFFFF"/>
                        </a:solidFill>
                        <a:effectLst/>
                        <a:latin typeface="Verdana" pitchFamily="-1" charset="0"/>
                        <a:ea typeface="Heiti SC Light" pitchFamily="-1" charset="-122"/>
                        <a:sym typeface="Verdana" pitchFamily="-1" charset="0"/>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chemeClr val="accent1"/>
                    </a:solidFill>
                  </a:tcPr>
                </a:tc>
                <a:tc>
                  <a:txBody>
                    <a:bodyPr/>
                    <a:lstStyle/>
                    <a:p>
                      <a:pPr marL="12700" marR="0" lvl="0" indent="0" algn="ctr" defTabSz="914400" rtl="0" eaLnBrk="1" fontAlgn="base" latinLnBrk="0" hangingPunct="1">
                        <a:lnSpc>
                          <a:spcPct val="100000"/>
                        </a:lnSpc>
                        <a:spcBef>
                          <a:spcPct val="0"/>
                        </a:spcBef>
                        <a:spcAft>
                          <a:spcPct val="0"/>
                        </a:spcAft>
                        <a:buClr>
                          <a:srgbClr val="000000"/>
                        </a:buClr>
                        <a:buSzPct val="100000"/>
                        <a:buFont typeface="Arial" pitchFamily="-1" charset="0"/>
                        <a:buNone/>
                        <a:tabLst/>
                      </a:pPr>
                      <a:r>
                        <a:rPr kumimoji="0" lang="en-US" sz="2000" b="0" i="0" u="none" strike="noStrike" cap="none" normalizeH="0" baseline="0">
                          <a:ln>
                            <a:noFill/>
                          </a:ln>
                          <a:solidFill>
                            <a:srgbClr val="FFFFFF"/>
                          </a:solidFill>
                          <a:effectLst/>
                          <a:latin typeface="Verdana" pitchFamily="-1" charset="0"/>
                          <a:ea typeface="Heiti SC Light" pitchFamily="-1" charset="-122"/>
                          <a:sym typeface="Verdana" pitchFamily="-1" charset="0"/>
                        </a:rPr>
                        <a:t>r</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chemeClr val="accent1"/>
                    </a:solidFill>
                  </a:tcPr>
                </a:tc>
              </a:tr>
              <a:tr h="296585">
                <a:tc>
                  <a:txBody>
                    <a:bodyPr/>
                    <a:lstStyle/>
                    <a:p>
                      <a:pPr marL="12700" marR="0" lvl="0" indent="0" algn="ctr" defTabSz="914400" rtl="0" eaLnBrk="1" fontAlgn="base" latinLnBrk="0" hangingPunct="1">
                        <a:lnSpc>
                          <a:spcPct val="100000"/>
                        </a:lnSpc>
                        <a:spcBef>
                          <a:spcPct val="0"/>
                        </a:spcBef>
                        <a:spcAft>
                          <a:spcPct val="0"/>
                        </a:spcAft>
                        <a:buClr>
                          <a:srgbClr val="000000"/>
                        </a:buClr>
                        <a:buSzPct val="100000"/>
                        <a:buFont typeface="Arial" pitchFamily="-1" charset="0"/>
                        <a:buNone/>
                        <a:tabLst/>
                      </a:pPr>
                      <a:r>
                        <a:rPr kumimoji="0" lang="en-US" sz="1400" b="0" i="0" u="none" strike="noStrike" cap="none" normalizeH="0" baseline="0" dirty="0" smtClean="0">
                          <a:ln>
                            <a:noFill/>
                          </a:ln>
                          <a:solidFill>
                            <a:schemeClr val="tx1"/>
                          </a:solidFill>
                          <a:effectLst/>
                          <a:latin typeface="Verdana" pitchFamily="-1" charset="0"/>
                          <a:ea typeface="Heiti SC Light" pitchFamily="-1" charset="-122"/>
                          <a:sym typeface="Verdana" pitchFamily="-1" charset="0"/>
                        </a:rPr>
                        <a:t>Cognitive Science (</a:t>
                      </a:r>
                      <a:r>
                        <a:rPr kumimoji="0" lang="en-US" sz="1400" b="0" i="0" u="none" strike="noStrike" cap="none" normalizeH="0" baseline="0" dirty="0" err="1" smtClean="0">
                          <a:ln>
                            <a:noFill/>
                          </a:ln>
                          <a:solidFill>
                            <a:schemeClr val="tx1"/>
                          </a:solidFill>
                          <a:effectLst/>
                          <a:latin typeface="Verdana" pitchFamily="-1" charset="0"/>
                          <a:ea typeface="Heiti SC Light" pitchFamily="-1" charset="-122"/>
                          <a:sym typeface="Verdana" pitchFamily="-1" charset="0"/>
                        </a:rPr>
                        <a:t>cogS</a:t>
                      </a:r>
                      <a:r>
                        <a:rPr kumimoji="0" lang="en-US" sz="1400" b="0" i="0" u="none" strike="noStrike" cap="none" normalizeH="0" baseline="0" dirty="0" smtClean="0">
                          <a:ln>
                            <a:noFill/>
                          </a:ln>
                          <a:solidFill>
                            <a:schemeClr val="tx1"/>
                          </a:solidFill>
                          <a:effectLst/>
                          <a:latin typeface="Verdana" pitchFamily="-1" charset="0"/>
                          <a:ea typeface="Heiti SC Light" pitchFamily="-1" charset="-122"/>
                          <a:sym typeface="Verdana" pitchFamily="-1" charset="0"/>
                        </a:rPr>
                        <a:t>)</a:t>
                      </a:r>
                      <a:endParaRPr kumimoji="0" lang="en-US" sz="1400" b="0" i="0" u="none" strike="noStrike" cap="none" normalizeH="0" baseline="0" dirty="0">
                        <a:ln>
                          <a:noFill/>
                        </a:ln>
                        <a:solidFill>
                          <a:schemeClr val="tx1"/>
                        </a:solidFill>
                        <a:effectLst/>
                        <a:latin typeface="Verdana" pitchFamily="-1" charset="0"/>
                        <a:ea typeface="Heiti SC Light" pitchFamily="-1" charset="-122"/>
                        <a:sym typeface="Verdana" pitchFamily="-1" charset="0"/>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marL="12700" marR="0" lvl="0" indent="0" algn="ctr" defTabSz="914400" rtl="0" eaLnBrk="1" fontAlgn="base" latinLnBrk="0" hangingPunct="1">
                        <a:lnSpc>
                          <a:spcPct val="100000"/>
                        </a:lnSpc>
                        <a:spcBef>
                          <a:spcPct val="0"/>
                        </a:spcBef>
                        <a:spcAft>
                          <a:spcPct val="0"/>
                        </a:spcAft>
                        <a:buClr>
                          <a:srgbClr val="000000"/>
                        </a:buClr>
                        <a:buSzPct val="100000"/>
                        <a:buFont typeface="Arial" pitchFamily="-1" charset="0"/>
                        <a:buNone/>
                        <a:tabLst/>
                      </a:pPr>
                      <a:r>
                        <a:rPr kumimoji="0" lang="en-US" sz="1600" b="0" i="0" u="none" strike="noStrike" cap="none" normalizeH="0" baseline="0" dirty="0" smtClean="0">
                          <a:ln>
                            <a:noFill/>
                          </a:ln>
                          <a:solidFill>
                            <a:schemeClr val="tx1"/>
                          </a:solidFill>
                          <a:effectLst/>
                          <a:latin typeface="Verdana" pitchFamily="-1" charset="0"/>
                          <a:ea typeface="Heiti SC Light" pitchFamily="-1" charset="-122"/>
                          <a:sym typeface="Verdana" pitchFamily="-1" charset="0"/>
                        </a:rPr>
                        <a:t>.</a:t>
                      </a:r>
                      <a:r>
                        <a:rPr kumimoji="0" lang="en-US" sz="1600" b="0" i="0" u="none" strike="noStrike" cap="none" normalizeH="0" baseline="0" dirty="0">
                          <a:ln>
                            <a:noFill/>
                          </a:ln>
                          <a:solidFill>
                            <a:schemeClr val="tx1"/>
                          </a:solidFill>
                          <a:effectLst/>
                          <a:latin typeface="Verdana" pitchFamily="-1" charset="0"/>
                          <a:ea typeface="Heiti SC Light" pitchFamily="-1" charset="-122"/>
                          <a:sym typeface="Verdana" pitchFamily="-1" charset="0"/>
                        </a:rPr>
                        <a:t>43+/</a:t>
                      </a:r>
                      <a:r>
                        <a:rPr kumimoji="0" lang="en-US" sz="1600" b="0" i="0" u="none" strike="noStrike" cap="none" normalizeH="0" baseline="0" dirty="0" smtClean="0">
                          <a:ln>
                            <a:noFill/>
                          </a:ln>
                          <a:solidFill>
                            <a:schemeClr val="tx1"/>
                          </a:solidFill>
                          <a:effectLst/>
                          <a:latin typeface="Verdana" pitchFamily="-1" charset="0"/>
                          <a:ea typeface="Heiti SC Light" pitchFamily="-1" charset="-122"/>
                          <a:sym typeface="Verdana" pitchFamily="-1" charset="0"/>
                        </a:rPr>
                        <a:t>-.</a:t>
                      </a:r>
                      <a:r>
                        <a:rPr kumimoji="0" lang="en-US" sz="1600" b="0" i="0" u="none" strike="noStrike" cap="none" normalizeH="0" baseline="0" dirty="0">
                          <a:ln>
                            <a:noFill/>
                          </a:ln>
                          <a:solidFill>
                            <a:schemeClr val="tx1"/>
                          </a:solidFill>
                          <a:effectLst/>
                          <a:latin typeface="Verdana" pitchFamily="-1" charset="0"/>
                          <a:ea typeface="Heiti SC Light" pitchFamily="-1" charset="-122"/>
                          <a:sym typeface="Verdana" pitchFamily="-1" charset="0"/>
                        </a:rPr>
                        <a:t>09</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r>
              <a:tr h="296585">
                <a:tc>
                  <a:txBody>
                    <a:bodyPr/>
                    <a:lstStyle/>
                    <a:p>
                      <a:pPr marL="12700" marR="0" lvl="0" indent="0" algn="ctr" defTabSz="914400" rtl="0" eaLnBrk="1" fontAlgn="base" latinLnBrk="0" hangingPunct="1">
                        <a:lnSpc>
                          <a:spcPct val="100000"/>
                        </a:lnSpc>
                        <a:spcBef>
                          <a:spcPct val="0"/>
                        </a:spcBef>
                        <a:spcAft>
                          <a:spcPct val="0"/>
                        </a:spcAft>
                        <a:buClr>
                          <a:srgbClr val="000000"/>
                        </a:buClr>
                        <a:buSzPct val="100000"/>
                        <a:buFont typeface="Arial" pitchFamily="-1" charset="0"/>
                        <a:buNone/>
                        <a:tabLst/>
                      </a:pPr>
                      <a:r>
                        <a:rPr kumimoji="0" lang="en-US" sz="1400" b="0" i="0" u="none" strike="noStrike" cap="none" normalizeH="0" baseline="0" dirty="0" smtClean="0">
                          <a:ln>
                            <a:noFill/>
                          </a:ln>
                          <a:solidFill>
                            <a:schemeClr val="tx1"/>
                          </a:solidFill>
                          <a:effectLst/>
                          <a:latin typeface="Verdana" pitchFamily="-1" charset="0"/>
                          <a:ea typeface="Heiti SC Light" pitchFamily="-1" charset="-122"/>
                          <a:sym typeface="Verdana" pitchFamily="-1" charset="0"/>
                        </a:rPr>
                        <a:t>Lexical Categories (LEX)</a:t>
                      </a:r>
                      <a:endParaRPr kumimoji="0" lang="en-US" sz="1400" b="0" i="0" u="none" strike="noStrike" cap="none" normalizeH="0" baseline="0" dirty="0">
                        <a:ln>
                          <a:noFill/>
                        </a:ln>
                        <a:solidFill>
                          <a:schemeClr val="tx1"/>
                        </a:solidFill>
                        <a:effectLst/>
                        <a:latin typeface="Verdana" pitchFamily="-1" charset="0"/>
                        <a:ea typeface="Heiti SC Light" pitchFamily="-1" charset="-122"/>
                        <a:sym typeface="Verdana" pitchFamily="-1" charset="0"/>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p>
                      <a:pPr marL="12700" marR="0" lvl="0" indent="0" algn="ctr" defTabSz="914400" rtl="0" eaLnBrk="1" fontAlgn="base" latinLnBrk="0" hangingPunct="1">
                        <a:lnSpc>
                          <a:spcPct val="100000"/>
                        </a:lnSpc>
                        <a:spcBef>
                          <a:spcPct val="0"/>
                        </a:spcBef>
                        <a:spcAft>
                          <a:spcPct val="0"/>
                        </a:spcAft>
                        <a:buClr>
                          <a:srgbClr val="000000"/>
                        </a:buClr>
                        <a:buSzPct val="100000"/>
                        <a:buFont typeface="Arial" pitchFamily="-1" charset="0"/>
                        <a:buNone/>
                        <a:tabLst/>
                      </a:pPr>
                      <a:r>
                        <a:rPr kumimoji="0" lang="en-US" sz="1600" b="0" i="0" u="none" strike="noStrike" cap="none" normalizeH="0" baseline="0" dirty="0" smtClean="0">
                          <a:ln>
                            <a:noFill/>
                          </a:ln>
                          <a:solidFill>
                            <a:schemeClr val="tx1"/>
                          </a:solidFill>
                          <a:effectLst/>
                          <a:latin typeface="Verdana" pitchFamily="-1" charset="0"/>
                          <a:ea typeface="Heiti SC Light" pitchFamily="-1" charset="-122"/>
                          <a:sym typeface="Verdana" pitchFamily="-1" charset="0"/>
                        </a:rPr>
                        <a:t>.</a:t>
                      </a:r>
                      <a:r>
                        <a:rPr kumimoji="0" lang="en-US" sz="1600" b="0" i="0" u="none" strike="noStrike" cap="none" normalizeH="0" baseline="0" dirty="0">
                          <a:ln>
                            <a:noFill/>
                          </a:ln>
                          <a:solidFill>
                            <a:schemeClr val="tx1"/>
                          </a:solidFill>
                          <a:effectLst/>
                          <a:latin typeface="Verdana" pitchFamily="-1" charset="0"/>
                          <a:ea typeface="Heiti SC Light" pitchFamily="-1" charset="-122"/>
                          <a:sym typeface="Verdana" pitchFamily="-1" charset="0"/>
                        </a:rPr>
                        <a:t>51+/</a:t>
                      </a:r>
                      <a:r>
                        <a:rPr kumimoji="0" lang="en-US" sz="1600" b="0" i="0" u="none" strike="noStrike" cap="none" normalizeH="0" baseline="0" dirty="0" smtClean="0">
                          <a:ln>
                            <a:noFill/>
                          </a:ln>
                          <a:solidFill>
                            <a:schemeClr val="tx1"/>
                          </a:solidFill>
                          <a:effectLst/>
                          <a:latin typeface="Verdana" pitchFamily="-1" charset="0"/>
                          <a:ea typeface="Heiti SC Light" pitchFamily="-1" charset="-122"/>
                          <a:sym typeface="Verdana" pitchFamily="-1" charset="0"/>
                        </a:rPr>
                        <a:t>-.</a:t>
                      </a:r>
                      <a:r>
                        <a:rPr kumimoji="0" lang="en-US" sz="1600" b="0" i="0" u="none" strike="noStrike" cap="none" normalizeH="0" baseline="0" dirty="0">
                          <a:ln>
                            <a:noFill/>
                          </a:ln>
                          <a:solidFill>
                            <a:schemeClr val="tx1"/>
                          </a:solidFill>
                          <a:effectLst/>
                          <a:latin typeface="Verdana" pitchFamily="-1" charset="0"/>
                          <a:ea typeface="Heiti SC Light" pitchFamily="-1" charset="-122"/>
                          <a:sym typeface="Verdana" pitchFamily="-1" charset="0"/>
                        </a:rPr>
                        <a:t>11</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r>
              <a:tr h="296585">
                <a:tc>
                  <a:txBody>
                    <a:bodyPr/>
                    <a:lstStyle/>
                    <a:p>
                      <a:pPr marL="12700" marR="0" lvl="0" indent="0" algn="ctr" defTabSz="914400" rtl="0" eaLnBrk="1" fontAlgn="base" latinLnBrk="0" hangingPunct="1">
                        <a:lnSpc>
                          <a:spcPct val="100000"/>
                        </a:lnSpc>
                        <a:spcBef>
                          <a:spcPct val="0"/>
                        </a:spcBef>
                        <a:spcAft>
                          <a:spcPct val="0"/>
                        </a:spcAft>
                        <a:buClr>
                          <a:srgbClr val="000000"/>
                        </a:buClr>
                        <a:buSzPct val="100000"/>
                        <a:buFont typeface="Arial" pitchFamily="-1" charset="0"/>
                        <a:buNone/>
                        <a:tabLst/>
                      </a:pPr>
                      <a:r>
                        <a:rPr kumimoji="0" lang="en-US" sz="1400" b="0" i="0" u="none" strike="noStrike" cap="none" normalizeH="0" baseline="0" dirty="0" smtClean="0">
                          <a:ln>
                            <a:noFill/>
                          </a:ln>
                          <a:solidFill>
                            <a:schemeClr val="tx1"/>
                          </a:solidFill>
                          <a:effectLst/>
                          <a:latin typeface="Verdana" pitchFamily="-1" charset="0"/>
                          <a:ea typeface="Heiti SC Light" pitchFamily="-1" charset="-122"/>
                          <a:sym typeface="Verdana" pitchFamily="-1" charset="0"/>
                        </a:rPr>
                        <a:t>Localization (LOC)</a:t>
                      </a:r>
                      <a:endParaRPr kumimoji="0" lang="en-US" sz="1400" b="0" i="0" u="none" strike="noStrike" cap="none" normalizeH="0" baseline="0" dirty="0">
                        <a:ln>
                          <a:noFill/>
                        </a:ln>
                        <a:solidFill>
                          <a:schemeClr val="tx1"/>
                        </a:solidFill>
                        <a:effectLst/>
                        <a:latin typeface="Verdana" pitchFamily="-1" charset="0"/>
                        <a:ea typeface="Heiti SC Light" pitchFamily="-1" charset="-122"/>
                        <a:sym typeface="Verdana" pitchFamily="-1" charset="0"/>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0D8E8"/>
                    </a:solidFill>
                  </a:tcPr>
                </a:tc>
                <a:tc>
                  <a:txBody>
                    <a:bodyPr/>
                    <a:lstStyle/>
                    <a:p>
                      <a:pPr marL="12700" marR="0" lvl="0" indent="0" algn="ctr" defTabSz="914400" rtl="0" eaLnBrk="1" fontAlgn="base" latinLnBrk="0" hangingPunct="1">
                        <a:lnSpc>
                          <a:spcPct val="100000"/>
                        </a:lnSpc>
                        <a:spcBef>
                          <a:spcPct val="0"/>
                        </a:spcBef>
                        <a:spcAft>
                          <a:spcPct val="0"/>
                        </a:spcAft>
                        <a:buClr>
                          <a:srgbClr val="000000"/>
                        </a:buClr>
                        <a:buSzPct val="100000"/>
                        <a:buFont typeface="Arial" pitchFamily="-1" charset="0"/>
                        <a:buNone/>
                        <a:tabLst/>
                      </a:pPr>
                      <a:r>
                        <a:rPr kumimoji="0" lang="en-US" sz="1600" b="0" i="0" u="none" strike="noStrike" cap="none" normalizeH="0" baseline="0" dirty="0" smtClean="0">
                          <a:ln>
                            <a:noFill/>
                          </a:ln>
                          <a:solidFill>
                            <a:schemeClr val="tx1"/>
                          </a:solidFill>
                          <a:effectLst/>
                          <a:latin typeface="Verdana" pitchFamily="-1" charset="0"/>
                          <a:ea typeface="Heiti SC Light" pitchFamily="-1" charset="-122"/>
                          <a:sym typeface="Verdana" pitchFamily="-1" charset="0"/>
                        </a:rPr>
                        <a:t>.</a:t>
                      </a:r>
                      <a:r>
                        <a:rPr kumimoji="0" lang="en-US" sz="1600" b="0" i="0" u="none" strike="noStrike" cap="none" normalizeH="0" baseline="0" dirty="0">
                          <a:ln>
                            <a:noFill/>
                          </a:ln>
                          <a:solidFill>
                            <a:schemeClr val="tx1"/>
                          </a:solidFill>
                          <a:effectLst/>
                          <a:latin typeface="Verdana" pitchFamily="-1" charset="0"/>
                          <a:ea typeface="Heiti SC Light" pitchFamily="-1" charset="-122"/>
                          <a:sym typeface="Verdana" pitchFamily="-1" charset="0"/>
                        </a:rPr>
                        <a:t>45+/</a:t>
                      </a:r>
                      <a:r>
                        <a:rPr kumimoji="0" lang="en-US" sz="1600" b="0" i="0" u="none" strike="noStrike" cap="none" normalizeH="0" baseline="0" dirty="0" smtClean="0">
                          <a:ln>
                            <a:noFill/>
                          </a:ln>
                          <a:solidFill>
                            <a:schemeClr val="tx1"/>
                          </a:solidFill>
                          <a:effectLst/>
                          <a:latin typeface="Verdana" pitchFamily="-1" charset="0"/>
                          <a:ea typeface="Heiti SC Light" pitchFamily="-1" charset="-122"/>
                          <a:sym typeface="Verdana" pitchFamily="-1" charset="0"/>
                        </a:rPr>
                        <a:t>-.</a:t>
                      </a:r>
                      <a:r>
                        <a:rPr kumimoji="0" lang="en-US" sz="1600" b="0" i="0" u="none" strike="noStrike" cap="none" normalizeH="0" baseline="0" dirty="0">
                          <a:ln>
                            <a:noFill/>
                          </a:ln>
                          <a:solidFill>
                            <a:schemeClr val="tx1"/>
                          </a:solidFill>
                          <a:effectLst/>
                          <a:latin typeface="Verdana" pitchFamily="-1" charset="0"/>
                          <a:ea typeface="Heiti SC Light" pitchFamily="-1" charset="-122"/>
                          <a:sym typeface="Verdana" pitchFamily="-1" charset="0"/>
                        </a:rPr>
                        <a:t>13</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0D8E8"/>
                    </a:solidFill>
                  </a:tcPr>
                </a:tc>
              </a:tr>
              <a:tr h="296585">
                <a:tc>
                  <a:txBody>
                    <a:bodyPr/>
                    <a:lstStyle/>
                    <a:p>
                      <a:pPr marL="12700" marR="0" lvl="0" indent="0" algn="l" defTabSz="914400" rtl="0" eaLnBrk="1" fontAlgn="base" latinLnBrk="0" hangingPunct="1">
                        <a:lnSpc>
                          <a:spcPct val="100000"/>
                        </a:lnSpc>
                        <a:spcBef>
                          <a:spcPct val="0"/>
                        </a:spcBef>
                        <a:spcAft>
                          <a:spcPct val="0"/>
                        </a:spcAft>
                        <a:buClr>
                          <a:srgbClr val="000000"/>
                        </a:buClr>
                        <a:buSzPct val="100000"/>
                        <a:buFont typeface="Arial" pitchFamily="-1" charset="0"/>
                        <a:buNone/>
                        <a:tabLst/>
                      </a:pPr>
                      <a:r>
                        <a:rPr kumimoji="0" lang="en-US" sz="1400" b="0" i="0" u="none" strike="noStrike" cap="none" normalizeH="0" baseline="0" dirty="0">
                          <a:ln>
                            <a:noFill/>
                          </a:ln>
                          <a:solidFill>
                            <a:schemeClr val="tx1"/>
                          </a:solidFill>
                          <a:effectLst/>
                          <a:latin typeface="Verdana" pitchFamily="-1" charset="0"/>
                          <a:ea typeface="Heiti SC Light" pitchFamily="-1" charset="-122"/>
                          <a:sym typeface="Verdana" pitchFamily="-1" charset="0"/>
                        </a:rPr>
                        <a:t>STR+</a:t>
                      </a:r>
                      <a:r>
                        <a:rPr kumimoji="0" lang="en-US" sz="1400" b="0" i="0" u="none" strike="noStrike" cap="none" normalizeH="0" baseline="0" dirty="0" smtClean="0">
                          <a:ln>
                            <a:noFill/>
                          </a:ln>
                          <a:solidFill>
                            <a:schemeClr val="tx1"/>
                          </a:solidFill>
                          <a:effectLst/>
                          <a:latin typeface="Verdana" pitchFamily="-1" charset="0"/>
                          <a:ea typeface="Heiti SC Light" pitchFamily="-1" charset="-122"/>
                          <a:sym typeface="Verdana" pitchFamily="-1" charset="0"/>
                        </a:rPr>
                        <a:t>META+UGR (</a:t>
                      </a:r>
                      <a:r>
                        <a:rPr kumimoji="0" lang="en-US" sz="1400" b="0" i="0" u="none" strike="noStrike" cap="none" normalizeH="0" baseline="0" dirty="0">
                          <a:ln>
                            <a:noFill/>
                          </a:ln>
                          <a:solidFill>
                            <a:schemeClr val="tx1"/>
                          </a:solidFill>
                          <a:effectLst/>
                          <a:latin typeface="Verdana" pitchFamily="-1" charset="0"/>
                          <a:ea typeface="Heiti SC Light" pitchFamily="-1" charset="-122"/>
                          <a:sym typeface="Verdana" pitchFamily="-1" charset="0"/>
                        </a:rPr>
                        <a:t>Baseline)</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p>
                      <a:pPr marL="12700" marR="0" lvl="0" indent="0" algn="ctr" defTabSz="914400" rtl="0" eaLnBrk="1" fontAlgn="base" latinLnBrk="0" hangingPunct="1">
                        <a:lnSpc>
                          <a:spcPct val="100000"/>
                        </a:lnSpc>
                        <a:spcBef>
                          <a:spcPct val="0"/>
                        </a:spcBef>
                        <a:spcAft>
                          <a:spcPct val="0"/>
                        </a:spcAft>
                        <a:buClr>
                          <a:srgbClr val="000000"/>
                        </a:buClr>
                        <a:buSzPct val="100000"/>
                        <a:buFont typeface="Arial" pitchFamily="-1" charset="0"/>
                        <a:buNone/>
                        <a:tabLst/>
                      </a:pPr>
                      <a:r>
                        <a:rPr kumimoji="0" lang="en-US" sz="1600" b="0" i="0" u="none" strike="noStrike" cap="none" normalizeH="0" baseline="0" dirty="0" smtClean="0">
                          <a:ln>
                            <a:noFill/>
                          </a:ln>
                          <a:solidFill>
                            <a:schemeClr val="tx1"/>
                          </a:solidFill>
                          <a:effectLst/>
                          <a:latin typeface="Verdana" pitchFamily="-1" charset="0"/>
                          <a:ea typeface="Heiti SC Light" pitchFamily="-1" charset="-122"/>
                          <a:sym typeface="Verdana" pitchFamily="-1" charset="0"/>
                        </a:rPr>
                        <a:t>.</a:t>
                      </a:r>
                      <a:r>
                        <a:rPr kumimoji="0" lang="en-US" sz="1600" b="0" i="0" u="none" strike="noStrike" cap="none" normalizeH="0" baseline="0" dirty="0">
                          <a:ln>
                            <a:noFill/>
                          </a:ln>
                          <a:solidFill>
                            <a:schemeClr val="tx1"/>
                          </a:solidFill>
                          <a:effectLst/>
                          <a:latin typeface="Verdana" pitchFamily="-1" charset="0"/>
                          <a:ea typeface="Heiti SC Light" pitchFamily="-1" charset="-122"/>
                          <a:sym typeface="Verdana" pitchFamily="-1" charset="0"/>
                        </a:rPr>
                        <a:t>62+/</a:t>
                      </a:r>
                      <a:r>
                        <a:rPr kumimoji="0" lang="en-US" sz="1600" b="0" i="0" u="none" strike="noStrike" cap="none" normalizeH="0" baseline="0" dirty="0" smtClean="0">
                          <a:ln>
                            <a:noFill/>
                          </a:ln>
                          <a:solidFill>
                            <a:schemeClr val="tx1"/>
                          </a:solidFill>
                          <a:effectLst/>
                          <a:latin typeface="Verdana" pitchFamily="-1" charset="0"/>
                          <a:ea typeface="Heiti SC Light" pitchFamily="-1" charset="-122"/>
                          <a:sym typeface="Verdana" pitchFamily="-1" charset="0"/>
                        </a:rPr>
                        <a:t>-.</a:t>
                      </a:r>
                      <a:r>
                        <a:rPr kumimoji="0" lang="en-US" sz="1600" b="0" i="0" u="none" strike="noStrike" cap="none" normalizeH="0" baseline="0" dirty="0">
                          <a:ln>
                            <a:noFill/>
                          </a:ln>
                          <a:solidFill>
                            <a:schemeClr val="tx1"/>
                          </a:solidFill>
                          <a:effectLst/>
                          <a:latin typeface="Verdana" pitchFamily="-1" charset="0"/>
                          <a:ea typeface="Heiti SC Light" pitchFamily="-1" charset="-122"/>
                          <a:sym typeface="Verdana" pitchFamily="-1" charset="0"/>
                        </a:rPr>
                        <a:t>10</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r>
              <a:tr h="296585">
                <a:tc>
                  <a:txBody>
                    <a:bodyPr/>
                    <a:lstStyle/>
                    <a:p>
                      <a:pPr marL="12700" marR="0" lvl="0" indent="0" algn="l" defTabSz="914400" rtl="0" eaLnBrk="1" fontAlgn="base" latinLnBrk="0" hangingPunct="1">
                        <a:lnSpc>
                          <a:spcPct val="100000"/>
                        </a:lnSpc>
                        <a:spcBef>
                          <a:spcPct val="0"/>
                        </a:spcBef>
                        <a:spcAft>
                          <a:spcPct val="0"/>
                        </a:spcAft>
                        <a:buClr>
                          <a:srgbClr val="000000"/>
                        </a:buClr>
                        <a:buSzPct val="100000"/>
                        <a:buFont typeface="Arial" pitchFamily="-1" charset="0"/>
                        <a:buNone/>
                        <a:tabLst/>
                      </a:pPr>
                      <a:r>
                        <a:rPr kumimoji="0" lang="en-US" sz="1400" b="0" i="0" u="none" strike="noStrike" cap="none" normalizeH="0" baseline="0" dirty="0">
                          <a:ln>
                            <a:noFill/>
                          </a:ln>
                          <a:solidFill>
                            <a:schemeClr val="tx1"/>
                          </a:solidFill>
                          <a:effectLst/>
                          <a:latin typeface="Verdana" pitchFamily="-1" charset="0"/>
                          <a:ea typeface="Heiti SC Light" pitchFamily="-1" charset="-122"/>
                          <a:sym typeface="Verdana" pitchFamily="-1" charset="0"/>
                        </a:rPr>
                        <a:t>STR+</a:t>
                      </a:r>
                      <a:r>
                        <a:rPr kumimoji="0" lang="en-US" sz="1400" b="0" i="0" u="none" strike="noStrike" cap="none" normalizeH="0" baseline="0" dirty="0" smtClean="0">
                          <a:ln>
                            <a:noFill/>
                          </a:ln>
                          <a:solidFill>
                            <a:schemeClr val="tx1"/>
                          </a:solidFill>
                          <a:effectLst/>
                          <a:latin typeface="Verdana" pitchFamily="-1" charset="0"/>
                          <a:ea typeface="Heiti SC Light" pitchFamily="-1" charset="-122"/>
                          <a:sym typeface="Verdana" pitchFamily="-1" charset="0"/>
                        </a:rPr>
                        <a:t>META+LEX</a:t>
                      </a:r>
                      <a:endParaRPr kumimoji="0" lang="en-US" sz="1400" b="0" i="0" u="none" strike="noStrike" cap="none" normalizeH="0" baseline="0" dirty="0">
                        <a:ln>
                          <a:noFill/>
                        </a:ln>
                        <a:solidFill>
                          <a:schemeClr val="tx1"/>
                        </a:solidFill>
                        <a:effectLst/>
                        <a:latin typeface="Verdana" pitchFamily="-1" charset="0"/>
                        <a:ea typeface="Heiti SC Light" pitchFamily="-1" charset="-122"/>
                        <a:sym typeface="Verdana" pitchFamily="-1" charset="0"/>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marL="12700" marR="0" lvl="0" indent="0" algn="ctr" defTabSz="914400" rtl="0" eaLnBrk="1" fontAlgn="base" latinLnBrk="0" hangingPunct="1">
                        <a:lnSpc>
                          <a:spcPct val="100000"/>
                        </a:lnSpc>
                        <a:spcBef>
                          <a:spcPct val="0"/>
                        </a:spcBef>
                        <a:spcAft>
                          <a:spcPct val="0"/>
                        </a:spcAft>
                        <a:buClr>
                          <a:srgbClr val="000000"/>
                        </a:buClr>
                        <a:buSzPct val="100000"/>
                        <a:buFont typeface="Arial" pitchFamily="-1" charset="0"/>
                        <a:buNone/>
                        <a:tabLst/>
                      </a:pPr>
                      <a:r>
                        <a:rPr kumimoji="0" lang="en-US" sz="1600" b="0" i="0" u="none" strike="noStrike" cap="none" normalizeH="0" baseline="0" dirty="0" smtClean="0">
                          <a:ln>
                            <a:noFill/>
                          </a:ln>
                          <a:solidFill>
                            <a:schemeClr val="tx1"/>
                          </a:solidFill>
                          <a:effectLst/>
                          <a:latin typeface="Verdana" pitchFamily="-1" charset="0"/>
                          <a:ea typeface="Heiti SC Light" pitchFamily="-1" charset="-122"/>
                          <a:sym typeface="Verdana" pitchFamily="-1" charset="0"/>
                        </a:rPr>
                        <a:t>.</a:t>
                      </a:r>
                      <a:r>
                        <a:rPr kumimoji="0" lang="en-US" sz="1600" b="0" i="0" u="none" strike="noStrike" cap="none" normalizeH="0" baseline="0" dirty="0">
                          <a:ln>
                            <a:noFill/>
                          </a:ln>
                          <a:solidFill>
                            <a:schemeClr val="tx1"/>
                          </a:solidFill>
                          <a:effectLst/>
                          <a:latin typeface="Verdana" pitchFamily="-1" charset="0"/>
                          <a:ea typeface="Heiti SC Light" pitchFamily="-1" charset="-122"/>
                          <a:sym typeface="Verdana" pitchFamily="-1" charset="0"/>
                        </a:rPr>
                        <a:t>62+/</a:t>
                      </a:r>
                      <a:r>
                        <a:rPr kumimoji="0" lang="en-US" sz="1600" b="0" i="0" u="none" strike="noStrike" cap="none" normalizeH="0" baseline="0" dirty="0" smtClean="0">
                          <a:ln>
                            <a:noFill/>
                          </a:ln>
                          <a:solidFill>
                            <a:schemeClr val="tx1"/>
                          </a:solidFill>
                          <a:effectLst/>
                          <a:latin typeface="Verdana" pitchFamily="-1" charset="0"/>
                          <a:ea typeface="Heiti SC Light" pitchFamily="-1" charset="-122"/>
                          <a:sym typeface="Verdana" pitchFamily="-1" charset="0"/>
                        </a:rPr>
                        <a:t>-.</a:t>
                      </a:r>
                      <a:r>
                        <a:rPr kumimoji="0" lang="en-US" sz="1600" b="0" i="0" u="none" strike="noStrike" cap="none" normalizeH="0" baseline="0" dirty="0">
                          <a:ln>
                            <a:noFill/>
                          </a:ln>
                          <a:solidFill>
                            <a:schemeClr val="tx1"/>
                          </a:solidFill>
                          <a:effectLst/>
                          <a:latin typeface="Verdana" pitchFamily="-1" charset="0"/>
                          <a:ea typeface="Heiti SC Light" pitchFamily="-1" charset="-122"/>
                          <a:sym typeface="Verdana" pitchFamily="-1" charset="0"/>
                        </a:rPr>
                        <a:t>10</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r>
              <a:tr h="329538">
                <a:tc>
                  <a:txBody>
                    <a:bodyPr/>
                    <a:lstStyle/>
                    <a:p>
                      <a:pPr marL="12700" marR="0" lvl="0" indent="0" algn="l" defTabSz="914400" rtl="0" eaLnBrk="1" fontAlgn="base" latinLnBrk="0" hangingPunct="1">
                        <a:lnSpc>
                          <a:spcPct val="100000"/>
                        </a:lnSpc>
                        <a:spcBef>
                          <a:spcPct val="0"/>
                        </a:spcBef>
                        <a:spcAft>
                          <a:spcPct val="0"/>
                        </a:spcAft>
                        <a:buClr>
                          <a:srgbClr val="000000"/>
                        </a:buClr>
                        <a:buSzPct val="100000"/>
                        <a:buFont typeface="Arial" pitchFamily="-1" charset="0"/>
                        <a:buNone/>
                        <a:tabLst/>
                      </a:pPr>
                      <a:r>
                        <a:rPr kumimoji="0" lang="en-US" sz="1400" b="0" i="0" u="none" strike="noStrike" cap="none" normalizeH="0" baseline="0" dirty="0">
                          <a:ln>
                            <a:noFill/>
                          </a:ln>
                          <a:solidFill>
                            <a:schemeClr val="tx1"/>
                          </a:solidFill>
                          <a:effectLst/>
                          <a:latin typeface="Verdana" pitchFamily="-1" charset="0"/>
                          <a:ea typeface="Heiti SC Light" pitchFamily="-1" charset="-122"/>
                          <a:sym typeface="Verdana" pitchFamily="-1" charset="0"/>
                        </a:rPr>
                        <a:t>STR+</a:t>
                      </a:r>
                      <a:r>
                        <a:rPr kumimoji="0" lang="en-US" sz="1400" b="0" i="0" u="none" strike="noStrike" cap="none" normalizeH="0" baseline="0" dirty="0" smtClean="0">
                          <a:ln>
                            <a:noFill/>
                          </a:ln>
                          <a:solidFill>
                            <a:schemeClr val="tx1"/>
                          </a:solidFill>
                          <a:effectLst/>
                          <a:latin typeface="Verdana" pitchFamily="-1" charset="0"/>
                          <a:ea typeface="Heiti SC Light" pitchFamily="-1" charset="-122"/>
                          <a:sym typeface="Verdana" pitchFamily="-1" charset="0"/>
                        </a:rPr>
                        <a:t>META+LEX+</a:t>
                      </a:r>
                      <a:r>
                        <a:rPr kumimoji="0" lang="en-US" sz="1400" b="0" i="0" u="none" strike="noStrike" cap="none" normalizeH="0" baseline="0" dirty="0">
                          <a:ln>
                            <a:noFill/>
                          </a:ln>
                          <a:solidFill>
                            <a:schemeClr val="tx1"/>
                          </a:solidFill>
                          <a:effectLst/>
                          <a:latin typeface="Verdana" pitchFamily="-1" charset="0"/>
                          <a:ea typeface="Heiti SC Light" pitchFamily="-1" charset="-122"/>
                          <a:sym typeface="Verdana" pitchFamily="-1" charset="0"/>
                        </a:rPr>
                        <a:t>TOP</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p>
                      <a:pPr marL="12700" marR="0" lvl="0" indent="0" algn="ctr" defTabSz="914400" rtl="0" eaLnBrk="1" fontAlgn="base" latinLnBrk="0" hangingPunct="1">
                        <a:lnSpc>
                          <a:spcPct val="100000"/>
                        </a:lnSpc>
                        <a:spcBef>
                          <a:spcPct val="0"/>
                        </a:spcBef>
                        <a:spcAft>
                          <a:spcPct val="0"/>
                        </a:spcAft>
                        <a:buClr>
                          <a:srgbClr val="000000"/>
                        </a:buClr>
                        <a:buSzPct val="100000"/>
                        <a:buFont typeface="Arial" pitchFamily="-1" charset="0"/>
                        <a:buNone/>
                        <a:tabLst/>
                      </a:pPr>
                      <a:r>
                        <a:rPr kumimoji="0" lang="en-US" sz="1600" b="0" i="0" u="none" strike="noStrike" cap="none" normalizeH="0" baseline="0" dirty="0" smtClean="0">
                          <a:ln>
                            <a:noFill/>
                          </a:ln>
                          <a:solidFill>
                            <a:schemeClr val="tx1"/>
                          </a:solidFill>
                          <a:effectLst/>
                          <a:latin typeface="Verdana" pitchFamily="-1" charset="0"/>
                          <a:ea typeface="Heiti SC Light" pitchFamily="-1" charset="-122"/>
                          <a:sym typeface="Verdana" pitchFamily="-1" charset="0"/>
                        </a:rPr>
                        <a:t>.</a:t>
                      </a:r>
                      <a:r>
                        <a:rPr kumimoji="0" lang="en-US" sz="1600" b="0" i="0" u="none" strike="noStrike" cap="none" normalizeH="0" baseline="0" dirty="0">
                          <a:ln>
                            <a:noFill/>
                          </a:ln>
                          <a:solidFill>
                            <a:schemeClr val="tx1"/>
                          </a:solidFill>
                          <a:effectLst/>
                          <a:latin typeface="Verdana" pitchFamily="-1" charset="0"/>
                          <a:ea typeface="Heiti SC Light" pitchFamily="-1" charset="-122"/>
                          <a:sym typeface="Verdana" pitchFamily="-1" charset="0"/>
                        </a:rPr>
                        <a:t>65+/</a:t>
                      </a:r>
                      <a:r>
                        <a:rPr kumimoji="0" lang="en-US" sz="1600" b="0" i="0" u="none" strike="noStrike" cap="none" normalizeH="0" baseline="0" dirty="0" smtClean="0">
                          <a:ln>
                            <a:noFill/>
                          </a:ln>
                          <a:solidFill>
                            <a:schemeClr val="tx1"/>
                          </a:solidFill>
                          <a:effectLst/>
                          <a:latin typeface="Verdana" pitchFamily="-1" charset="0"/>
                          <a:ea typeface="Heiti SC Light" pitchFamily="-1" charset="-122"/>
                          <a:sym typeface="Verdana" pitchFamily="-1" charset="0"/>
                        </a:rPr>
                        <a:t>-.</a:t>
                      </a:r>
                      <a:r>
                        <a:rPr kumimoji="0" lang="en-US" sz="1600" b="0" i="0" u="none" strike="noStrike" cap="none" normalizeH="0" baseline="0" dirty="0">
                          <a:ln>
                            <a:noFill/>
                          </a:ln>
                          <a:solidFill>
                            <a:schemeClr val="tx1"/>
                          </a:solidFill>
                          <a:effectLst/>
                          <a:latin typeface="Verdana" pitchFamily="-1" charset="0"/>
                          <a:ea typeface="Heiti SC Light" pitchFamily="-1" charset="-122"/>
                          <a:sym typeface="Verdana" pitchFamily="-1" charset="0"/>
                        </a:rPr>
                        <a:t>10</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r>
              <a:tr h="296585">
                <a:tc>
                  <a:txBody>
                    <a:bodyPr/>
                    <a:lstStyle/>
                    <a:p>
                      <a:pPr marL="12700" marR="0" lvl="0" indent="0" algn="l" defTabSz="914400" rtl="0" eaLnBrk="1" fontAlgn="base" latinLnBrk="0" hangingPunct="1">
                        <a:lnSpc>
                          <a:spcPct val="100000"/>
                        </a:lnSpc>
                        <a:spcBef>
                          <a:spcPct val="0"/>
                        </a:spcBef>
                        <a:spcAft>
                          <a:spcPct val="0"/>
                        </a:spcAft>
                        <a:buClr>
                          <a:srgbClr val="000000"/>
                        </a:buClr>
                        <a:buSzPct val="100000"/>
                        <a:buFont typeface="Arial" pitchFamily="-1" charset="0"/>
                        <a:buNone/>
                        <a:tabLst/>
                      </a:pPr>
                      <a:r>
                        <a:rPr kumimoji="0" lang="en-US" sz="1400" b="0" i="0" u="none" strike="noStrike" cap="none" normalizeH="0" baseline="0" dirty="0" err="1">
                          <a:ln>
                            <a:noFill/>
                          </a:ln>
                          <a:solidFill>
                            <a:schemeClr val="tx1"/>
                          </a:solidFill>
                          <a:effectLst/>
                          <a:latin typeface="Verdana" pitchFamily="-1" charset="0"/>
                          <a:ea typeface="Heiti SC Light" pitchFamily="-1" charset="-122"/>
                          <a:sym typeface="Verdana" pitchFamily="-1" charset="0"/>
                        </a:rPr>
                        <a:t>STR+</a:t>
                      </a:r>
                      <a:r>
                        <a:rPr kumimoji="0" lang="en-US" sz="1400" b="0" i="0" u="none" strike="noStrike" cap="none" normalizeH="0" baseline="0" dirty="0" err="1" smtClean="0">
                          <a:ln>
                            <a:noFill/>
                          </a:ln>
                          <a:solidFill>
                            <a:schemeClr val="tx1"/>
                          </a:solidFill>
                          <a:effectLst/>
                          <a:latin typeface="Verdana" pitchFamily="-1" charset="0"/>
                          <a:ea typeface="Heiti SC Light" pitchFamily="-1" charset="-122"/>
                          <a:sym typeface="Verdana" pitchFamily="-1" charset="0"/>
                        </a:rPr>
                        <a:t>META+LEX+</a:t>
                      </a:r>
                      <a:r>
                        <a:rPr kumimoji="0" lang="en-US" sz="1400" b="0" i="0" u="none" strike="noStrike" cap="none" normalizeH="0" baseline="0" dirty="0" err="1">
                          <a:ln>
                            <a:noFill/>
                          </a:ln>
                          <a:solidFill>
                            <a:schemeClr val="tx1"/>
                          </a:solidFill>
                          <a:effectLst/>
                          <a:latin typeface="Verdana" pitchFamily="-1" charset="0"/>
                          <a:ea typeface="Heiti SC Light" pitchFamily="-1" charset="-122"/>
                          <a:sym typeface="Verdana" pitchFamily="-1" charset="0"/>
                        </a:rPr>
                        <a:t>TOP+cogS</a:t>
                      </a:r>
                      <a:endParaRPr kumimoji="0" lang="en-US" sz="1400" b="0" i="0" u="none" strike="noStrike" cap="none" normalizeH="0" baseline="0" dirty="0">
                        <a:ln>
                          <a:noFill/>
                        </a:ln>
                        <a:solidFill>
                          <a:schemeClr val="tx1"/>
                        </a:solidFill>
                        <a:effectLst/>
                        <a:latin typeface="Verdana" pitchFamily="-1" charset="0"/>
                        <a:ea typeface="Heiti SC Light" pitchFamily="-1" charset="-122"/>
                        <a:sym typeface="Verdana" pitchFamily="-1" charset="0"/>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marL="12700" marR="0" lvl="0" indent="0" algn="ctr" defTabSz="914400" rtl="0" eaLnBrk="1" fontAlgn="base" latinLnBrk="0" hangingPunct="1">
                        <a:lnSpc>
                          <a:spcPct val="100000"/>
                        </a:lnSpc>
                        <a:spcBef>
                          <a:spcPct val="0"/>
                        </a:spcBef>
                        <a:spcAft>
                          <a:spcPct val="0"/>
                        </a:spcAft>
                        <a:buClr>
                          <a:srgbClr val="000000"/>
                        </a:buClr>
                        <a:buSzPct val="100000"/>
                        <a:buFont typeface="Arial" pitchFamily="-1" charset="0"/>
                        <a:buNone/>
                        <a:tabLst/>
                      </a:pPr>
                      <a:r>
                        <a:rPr kumimoji="0" lang="en-US" sz="1600" b="0" i="0" u="none" strike="noStrike" cap="none" normalizeH="0" baseline="0" dirty="0" smtClean="0">
                          <a:ln>
                            <a:noFill/>
                          </a:ln>
                          <a:solidFill>
                            <a:schemeClr val="tx1"/>
                          </a:solidFill>
                          <a:effectLst/>
                          <a:latin typeface="Verdana" pitchFamily="-1" charset="0"/>
                          <a:ea typeface="Heiti SC Light" pitchFamily="-1" charset="-122"/>
                          <a:sym typeface="Verdana" pitchFamily="-1" charset="0"/>
                        </a:rPr>
                        <a:t>.</a:t>
                      </a:r>
                      <a:r>
                        <a:rPr kumimoji="0" lang="en-US" sz="1600" b="0" i="0" u="none" strike="noStrike" cap="none" normalizeH="0" baseline="0" dirty="0">
                          <a:ln>
                            <a:noFill/>
                          </a:ln>
                          <a:solidFill>
                            <a:schemeClr val="tx1"/>
                          </a:solidFill>
                          <a:effectLst/>
                          <a:latin typeface="Verdana" pitchFamily="-1" charset="0"/>
                          <a:ea typeface="Heiti SC Light" pitchFamily="-1" charset="-122"/>
                          <a:sym typeface="Verdana" pitchFamily="-1" charset="0"/>
                        </a:rPr>
                        <a:t>66+/</a:t>
                      </a:r>
                      <a:r>
                        <a:rPr kumimoji="0" lang="en-US" sz="1600" b="0" i="0" u="none" strike="noStrike" cap="none" normalizeH="0" baseline="0" dirty="0" smtClean="0">
                          <a:ln>
                            <a:noFill/>
                          </a:ln>
                          <a:solidFill>
                            <a:schemeClr val="tx1"/>
                          </a:solidFill>
                          <a:effectLst/>
                          <a:latin typeface="Verdana" pitchFamily="-1" charset="0"/>
                          <a:ea typeface="Heiti SC Light" pitchFamily="-1" charset="-122"/>
                          <a:sym typeface="Verdana" pitchFamily="-1" charset="0"/>
                        </a:rPr>
                        <a:t>-.</a:t>
                      </a:r>
                      <a:r>
                        <a:rPr kumimoji="0" lang="en-US" sz="1600" b="0" i="0" u="none" strike="noStrike" cap="none" normalizeH="0" baseline="0" dirty="0">
                          <a:ln>
                            <a:noFill/>
                          </a:ln>
                          <a:solidFill>
                            <a:schemeClr val="tx1"/>
                          </a:solidFill>
                          <a:effectLst/>
                          <a:latin typeface="Verdana" pitchFamily="-1" charset="0"/>
                          <a:ea typeface="Heiti SC Light" pitchFamily="-1" charset="-122"/>
                          <a:sym typeface="Verdana" pitchFamily="-1" charset="0"/>
                        </a:rPr>
                        <a:t>09</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r>
              <a:tr h="296585">
                <a:tc>
                  <a:txBody>
                    <a:bodyPr/>
                    <a:lstStyle/>
                    <a:p>
                      <a:pPr marL="12700" marR="0" lvl="0" indent="0" algn="l" defTabSz="914400" rtl="0" eaLnBrk="1" fontAlgn="base" latinLnBrk="0" hangingPunct="1">
                        <a:lnSpc>
                          <a:spcPct val="100000"/>
                        </a:lnSpc>
                        <a:spcBef>
                          <a:spcPct val="0"/>
                        </a:spcBef>
                        <a:spcAft>
                          <a:spcPct val="0"/>
                        </a:spcAft>
                        <a:buClr>
                          <a:srgbClr val="000000"/>
                        </a:buClr>
                        <a:buSzPct val="100000"/>
                        <a:buFont typeface="Arial" pitchFamily="-1" charset="0"/>
                        <a:buNone/>
                        <a:tabLst/>
                      </a:pPr>
                      <a:r>
                        <a:rPr kumimoji="0" lang="en-US" sz="1400" b="1" i="0" u="none" strike="noStrike" cap="none" normalizeH="0" baseline="0" dirty="0">
                          <a:ln>
                            <a:noFill/>
                          </a:ln>
                          <a:solidFill>
                            <a:srgbClr val="FF0000"/>
                          </a:solidFill>
                          <a:effectLst/>
                          <a:latin typeface="Verdana" pitchFamily="-1" charset="0"/>
                          <a:ea typeface="Heiti SC Light" pitchFamily="-1" charset="-122"/>
                          <a:sym typeface="Verdana" pitchFamily="-1" charset="0"/>
                        </a:rPr>
                        <a:t>STR+</a:t>
                      </a:r>
                      <a:r>
                        <a:rPr kumimoji="0" lang="en-US" sz="1400" b="1" i="0" u="none" strike="noStrike" cap="none" normalizeH="0" baseline="0" dirty="0" smtClean="0">
                          <a:ln>
                            <a:noFill/>
                          </a:ln>
                          <a:solidFill>
                            <a:srgbClr val="FF0000"/>
                          </a:solidFill>
                          <a:effectLst/>
                          <a:latin typeface="Verdana" pitchFamily="-1" charset="0"/>
                          <a:ea typeface="Heiti SC Light" pitchFamily="-1" charset="-122"/>
                          <a:sym typeface="Verdana" pitchFamily="-1" charset="0"/>
                        </a:rPr>
                        <a:t>META+</a:t>
                      </a:r>
                      <a:r>
                        <a:rPr kumimoji="0" lang="en-US" sz="1400" b="1" i="0" u="none" strike="noStrike" cap="none" normalizeH="0" baseline="0" dirty="0">
                          <a:ln>
                            <a:noFill/>
                          </a:ln>
                          <a:solidFill>
                            <a:srgbClr val="FF0000"/>
                          </a:solidFill>
                          <a:effectLst/>
                          <a:latin typeface="Verdana" pitchFamily="-1" charset="0"/>
                          <a:ea typeface="Heiti SC Light" pitchFamily="-1" charset="-122"/>
                          <a:sym typeface="Verdana" pitchFamily="-1" charset="0"/>
                        </a:rPr>
                        <a:t>LEX2+TOP+cogS+LOC</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p>
                      <a:pPr marL="12700" marR="0" lvl="0" indent="0" algn="ctr" defTabSz="914400" rtl="0" eaLnBrk="1" fontAlgn="base" latinLnBrk="0" hangingPunct="1">
                        <a:lnSpc>
                          <a:spcPct val="100000"/>
                        </a:lnSpc>
                        <a:spcBef>
                          <a:spcPct val="0"/>
                        </a:spcBef>
                        <a:spcAft>
                          <a:spcPct val="0"/>
                        </a:spcAft>
                        <a:buClr>
                          <a:srgbClr val="000000"/>
                        </a:buClr>
                        <a:buSzPct val="100000"/>
                        <a:buFont typeface="Arial" pitchFamily="-1" charset="0"/>
                        <a:buNone/>
                        <a:tabLst/>
                      </a:pPr>
                      <a:r>
                        <a:rPr kumimoji="0" lang="en-US" sz="1600" b="1" i="0" u="none" strike="noStrike" cap="none" normalizeH="0" baseline="0" dirty="0">
                          <a:ln>
                            <a:noFill/>
                          </a:ln>
                          <a:solidFill>
                            <a:srgbClr val="FF0000"/>
                          </a:solidFill>
                          <a:effectLst/>
                          <a:latin typeface="Verdana" pitchFamily="-1" charset="0"/>
                          <a:ea typeface="Heiti SC Light" pitchFamily="-1" charset="-122"/>
                          <a:sym typeface="Verdana" pitchFamily="-1" charset="0"/>
                        </a:rPr>
                        <a:t>0.67+/-0.09</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r>
            </a:tbl>
          </a:graphicData>
        </a:graphic>
      </p:graphicFrame>
    </p:spTree>
    <p:extLst>
      <p:ext uri="{BB962C8B-B14F-4D97-AF65-F5344CB8AC3E}">
        <p14:creationId xmlns:p14="http://schemas.microsoft.com/office/powerpoint/2010/main" xmlns="" val="1846100800"/>
      </p:ext>
    </p:extLst>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457200" y="1417638"/>
            <a:ext cx="8229600" cy="4708525"/>
          </a:xfrm>
        </p:spPr>
        <p:txBody>
          <a:bodyPr>
            <a:normAutofit fontScale="92500" lnSpcReduction="20000"/>
          </a:bodyPr>
          <a:lstStyle/>
          <a:p>
            <a:pPr marL="342900" lvl="1" indent="-342900">
              <a:lnSpc>
                <a:spcPct val="150000"/>
              </a:lnSpc>
              <a:buFont typeface="Arial"/>
              <a:buChar char="•"/>
            </a:pPr>
            <a:r>
              <a:rPr lang="en-US" sz="2600" dirty="0" smtClean="0">
                <a:solidFill>
                  <a:schemeClr val="bg1">
                    <a:lumMod val="75000"/>
                  </a:schemeClr>
                </a:solidFill>
                <a:ea typeface="Heiti SC Light" pitchFamily="-84" charset="-122"/>
                <a:cs typeface="Heiti SC Light" pitchFamily="-84" charset="-122"/>
              </a:rPr>
              <a:t>Introduction</a:t>
            </a:r>
          </a:p>
          <a:p>
            <a:pPr marL="342900" lvl="1" indent="-342900">
              <a:lnSpc>
                <a:spcPct val="150000"/>
              </a:lnSpc>
              <a:buFont typeface="Arial"/>
              <a:buChar char="•"/>
            </a:pPr>
            <a:r>
              <a:rPr lang="en-US" sz="2600" dirty="0" smtClean="0">
                <a:solidFill>
                  <a:srgbClr val="BFBFBF"/>
                </a:solidFill>
                <a:ea typeface="Heiti SC Light" pitchFamily="-84" charset="-122"/>
                <a:cs typeface="Heiti SC Light" pitchFamily="-84" charset="-122"/>
              </a:rPr>
              <a:t>Challenges to NLP</a:t>
            </a:r>
            <a:endParaRPr lang="en-US" sz="2600" dirty="0">
              <a:solidFill>
                <a:srgbClr val="BFBFBF"/>
              </a:solidFill>
              <a:ea typeface="Heiti SC Light" pitchFamily="-84" charset="-122"/>
              <a:cs typeface="Heiti SC Light" pitchFamily="-84" charset="-122"/>
            </a:endParaRPr>
          </a:p>
          <a:p>
            <a:pPr marL="342900" lvl="1" indent="-342900">
              <a:lnSpc>
                <a:spcPct val="150000"/>
              </a:lnSpc>
              <a:buFont typeface="Arial"/>
              <a:buChar char="•"/>
            </a:pPr>
            <a:r>
              <a:rPr lang="en-US" sz="2600" dirty="0" smtClean="0">
                <a:ea typeface="Heiti SC Light" pitchFamily="-84" charset="-122"/>
                <a:cs typeface="Heiti SC Light" pitchFamily="-84" charset="-122"/>
              </a:rPr>
              <a:t>Review content analysis for helpfulness prediction</a:t>
            </a:r>
          </a:p>
          <a:p>
            <a:pPr marL="801688" lvl="1" indent="-342900">
              <a:lnSpc>
                <a:spcPct val="150000"/>
              </a:lnSpc>
              <a:buClr>
                <a:srgbClr val="660066"/>
              </a:buClr>
            </a:pPr>
            <a:r>
              <a:rPr lang="en-US" sz="2200" dirty="0">
                <a:latin typeface="Calibri Italic" pitchFamily="-84" charset="0"/>
                <a:ea typeface="ＭＳ Ｐゴシック" pitchFamily="-84" charset="-128"/>
                <a:cs typeface="ＭＳ Ｐゴシック" pitchFamily="-84" charset="-128"/>
              </a:rPr>
              <a:t>From </a:t>
            </a:r>
            <a:r>
              <a:rPr lang="en-US" sz="2200" i="1" dirty="0">
                <a:latin typeface="Calibri Italic" pitchFamily="-84" charset="0"/>
                <a:ea typeface="ＭＳ Ｐゴシック" pitchFamily="-84" charset="-128"/>
                <a:cs typeface="ＭＳ Ｐゴシック" pitchFamily="-84" charset="-128"/>
              </a:rPr>
              <a:t>customer reviews </a:t>
            </a:r>
            <a:r>
              <a:rPr lang="en-US" sz="2200" dirty="0">
                <a:latin typeface="Calibri Italic" pitchFamily="-84" charset="0"/>
                <a:ea typeface="ＭＳ Ｐゴシック" pitchFamily="-84" charset="-128"/>
                <a:cs typeface="ＭＳ Ｐゴシック" pitchFamily="-84" charset="-128"/>
              </a:rPr>
              <a:t>to </a:t>
            </a:r>
            <a:r>
              <a:rPr lang="en-US" sz="2200" i="1" dirty="0">
                <a:latin typeface="Calibri Italic" pitchFamily="-84" charset="0"/>
                <a:ea typeface="ＭＳ Ｐゴシック" pitchFamily="-84" charset="-128"/>
                <a:cs typeface="ＭＳ Ｐゴシック" pitchFamily="-84" charset="-128"/>
              </a:rPr>
              <a:t>peer reviews</a:t>
            </a:r>
          </a:p>
          <a:p>
            <a:pPr marL="801688" lvl="1" indent="-342900">
              <a:lnSpc>
                <a:spcPct val="150000"/>
              </a:lnSpc>
              <a:buClr>
                <a:srgbClr val="660066"/>
              </a:buClr>
            </a:pPr>
            <a:r>
              <a:rPr lang="en-US" sz="2200" b="1" dirty="0">
                <a:latin typeface="Calibri Italic" pitchFamily="-84" charset="0"/>
                <a:ea typeface="ＭＳ Ｐゴシック" pitchFamily="-84" charset="-128"/>
                <a:cs typeface="ＭＳ Ｐゴシック" pitchFamily="-84" charset="-128"/>
              </a:rPr>
              <a:t>A </a:t>
            </a:r>
            <a:r>
              <a:rPr lang="en-US" sz="2200" b="1" dirty="0">
                <a:solidFill>
                  <a:srgbClr val="FF0000"/>
                </a:solidFill>
                <a:latin typeface="Calibri Italic" pitchFamily="-84" charset="0"/>
                <a:ea typeface="ＭＳ Ｐゴシック" pitchFamily="-84" charset="-128"/>
                <a:cs typeface="ＭＳ Ｐゴシック" pitchFamily="-84" charset="-128"/>
              </a:rPr>
              <a:t>general </a:t>
            </a:r>
            <a:r>
              <a:rPr lang="en-US" sz="2200" b="1" dirty="0">
                <a:latin typeface="Calibri Italic" pitchFamily="-84" charset="0"/>
                <a:ea typeface="ＭＳ Ｐゴシック" pitchFamily="-84" charset="-128"/>
                <a:cs typeface="ＭＳ Ｐゴシック" pitchFamily="-84" charset="-128"/>
              </a:rPr>
              <a:t>helpfulness model based </a:t>
            </a:r>
            <a:r>
              <a:rPr lang="en-US" sz="2200" b="1" dirty="0" smtClean="0">
                <a:latin typeface="Calibri Italic" pitchFamily="-84" charset="0"/>
                <a:ea typeface="ＭＳ Ｐゴシック" pitchFamily="-84" charset="-128"/>
                <a:cs typeface="ＭＳ Ｐゴシック" pitchFamily="-84" charset="-128"/>
              </a:rPr>
              <a:t>on </a:t>
            </a:r>
            <a:r>
              <a:rPr lang="en-US" sz="2200" b="1" dirty="0">
                <a:solidFill>
                  <a:srgbClr val="FF0000"/>
                </a:solidFill>
                <a:latin typeface="Calibri Italic" pitchFamily="-84" charset="0"/>
                <a:ea typeface="ＭＳ Ｐゴシック" pitchFamily="-84" charset="-128"/>
                <a:cs typeface="ＭＳ Ｐゴシック" pitchFamily="-84" charset="-128"/>
              </a:rPr>
              <a:t>review text</a:t>
            </a:r>
          </a:p>
          <a:p>
            <a:pPr marL="342900" lvl="1" indent="-342900">
              <a:lnSpc>
                <a:spcPct val="150000"/>
              </a:lnSpc>
              <a:buFont typeface="Arial"/>
              <a:buChar char="•"/>
            </a:pPr>
            <a:r>
              <a:rPr lang="en-US" sz="2600" dirty="0" smtClean="0">
                <a:solidFill>
                  <a:srgbClr val="BFBFBF"/>
                </a:solidFill>
                <a:ea typeface="Heiti SC Light" pitchFamily="-84" charset="-122"/>
                <a:cs typeface="Heiti SC Light" pitchFamily="-84" charset="-122"/>
              </a:rPr>
              <a:t>Helpfulness</a:t>
            </a:r>
            <a:r>
              <a:rPr lang="en-US" sz="2600" dirty="0">
                <a:solidFill>
                  <a:srgbClr val="BFBFBF"/>
                </a:solidFill>
                <a:ea typeface="Heiti SC Light" pitchFamily="-84" charset="-122"/>
                <a:cs typeface="Heiti SC Light" pitchFamily="-84" charset="-122"/>
              </a:rPr>
              <a:t>-guided review </a:t>
            </a:r>
            <a:r>
              <a:rPr lang="en-US" sz="2600" dirty="0" smtClean="0">
                <a:solidFill>
                  <a:srgbClr val="BFBFBF"/>
                </a:solidFill>
                <a:ea typeface="Heiti SC Light" pitchFamily="-84" charset="-122"/>
                <a:cs typeface="Heiti SC Light" pitchFamily="-84" charset="-122"/>
              </a:rPr>
              <a:t>summarization</a:t>
            </a:r>
          </a:p>
          <a:p>
            <a:pPr marL="801688" lvl="1" indent="-342900">
              <a:lnSpc>
                <a:spcPct val="150000"/>
              </a:lnSpc>
              <a:buClr>
                <a:srgbClr val="660066"/>
              </a:buClr>
            </a:pPr>
            <a:r>
              <a:rPr lang="en-US" sz="2200" dirty="0" smtClean="0">
                <a:solidFill>
                  <a:srgbClr val="BFBFBF"/>
                </a:solidFill>
                <a:latin typeface="Calibri Italic" pitchFamily="-84" charset="0"/>
                <a:ea typeface="ＭＳ Ｐゴシック" pitchFamily="-84" charset="-128"/>
                <a:cs typeface="ＭＳ Ｐゴシック" pitchFamily="-84" charset="-128"/>
              </a:rPr>
              <a:t>Human summary analysis</a:t>
            </a:r>
          </a:p>
          <a:p>
            <a:pPr marL="801688" lvl="1" indent="-342900">
              <a:lnSpc>
                <a:spcPct val="150000"/>
              </a:lnSpc>
              <a:buClr>
                <a:srgbClr val="660066"/>
              </a:buClr>
            </a:pPr>
            <a:r>
              <a:rPr lang="en-US" sz="2200" dirty="0" smtClean="0">
                <a:solidFill>
                  <a:srgbClr val="BFBFBF"/>
                </a:solidFill>
                <a:latin typeface="Calibri Italic" pitchFamily="-84" charset="0"/>
                <a:ea typeface="ＭＳ Ｐゴシック" pitchFamily="-84" charset="-128"/>
                <a:cs typeface="ＭＳ Ｐゴシック" pitchFamily="-84" charset="-128"/>
              </a:rPr>
              <a:t>User studies</a:t>
            </a:r>
          </a:p>
          <a:p>
            <a:pPr marL="342900" lvl="1" indent="-342900">
              <a:lnSpc>
                <a:spcPct val="150000"/>
              </a:lnSpc>
              <a:buFont typeface="Arial"/>
              <a:buChar char="•"/>
            </a:pPr>
            <a:r>
              <a:rPr lang="en-US" sz="2600" dirty="0" smtClean="0">
                <a:solidFill>
                  <a:srgbClr val="BFBFBF"/>
                </a:solidFill>
                <a:ea typeface="Heiti SC Light" pitchFamily="-84" charset="-122"/>
                <a:cs typeface="Heiti SC Light" pitchFamily="-84" charset="-122"/>
              </a:rPr>
              <a:t>Conclusions</a:t>
            </a:r>
          </a:p>
          <a:p>
            <a:pPr marL="342900" lvl="1" indent="-342900">
              <a:lnSpc>
                <a:spcPct val="140000"/>
              </a:lnSpc>
              <a:buFont typeface="Arial"/>
              <a:buChar char="•"/>
            </a:pPr>
            <a:endParaRPr lang="en-US" sz="2600" dirty="0">
              <a:ea typeface="Heiti SC Light" pitchFamily="-84" charset="-122"/>
              <a:cs typeface="Heiti SC Light" pitchFamily="-84" charset="-122"/>
            </a:endParaRPr>
          </a:p>
          <a:p>
            <a:endParaRPr lang="en-US" dirty="0" smtClean="0"/>
          </a:p>
          <a:p>
            <a:endParaRPr lang="en-US" dirty="0"/>
          </a:p>
        </p:txBody>
      </p:sp>
      <p:sp>
        <p:nvSpPr>
          <p:cNvPr id="4" name="Slide Number Placeholder 3"/>
          <p:cNvSpPr>
            <a:spLocks noGrp="1"/>
          </p:cNvSpPr>
          <p:nvPr>
            <p:ph type="sldNum" sz="quarter" idx="12"/>
          </p:nvPr>
        </p:nvSpPr>
        <p:spPr/>
        <p:txBody>
          <a:bodyPr/>
          <a:lstStyle/>
          <a:p>
            <a:fld id="{1334D774-3417-FC46-9BEF-A6F026B0364A}" type="slidenum">
              <a:rPr lang="en-US" smtClean="0"/>
              <a:pPr/>
              <a:t>34</a:t>
            </a:fld>
            <a:endParaRPr lang="en-US"/>
          </a:p>
        </p:txBody>
      </p:sp>
    </p:spTree>
    <p:extLst>
      <p:ext uri="{BB962C8B-B14F-4D97-AF65-F5344CB8AC3E}">
        <p14:creationId xmlns:p14="http://schemas.microsoft.com/office/powerpoint/2010/main" xmlns="" val="313493000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7631"/>
            <a:ext cx="8229600" cy="1143000"/>
          </a:xfrm>
        </p:spPr>
        <p:txBody>
          <a:bodyPr>
            <a:normAutofit fontScale="90000"/>
          </a:bodyPr>
          <a:lstStyle/>
          <a:p>
            <a:r>
              <a:rPr lang="en-US" sz="3600" dirty="0" smtClean="0"/>
              <a:t>Modeling review helpfulness based on content patterns of multiple sources</a:t>
            </a:r>
            <a:endParaRPr lang="en-US" sz="3600" dirty="0"/>
          </a:p>
        </p:txBody>
      </p:sp>
      <p:sp>
        <p:nvSpPr>
          <p:cNvPr id="3" name="Content Placeholder 2"/>
          <p:cNvSpPr>
            <a:spLocks noGrp="1"/>
          </p:cNvSpPr>
          <p:nvPr>
            <p:ph idx="1"/>
          </p:nvPr>
        </p:nvSpPr>
        <p:spPr>
          <a:xfrm>
            <a:off x="457200" y="1830387"/>
            <a:ext cx="8229600" cy="4525963"/>
          </a:xfrm>
        </p:spPr>
        <p:txBody>
          <a:bodyPr>
            <a:normAutofit/>
          </a:bodyPr>
          <a:lstStyle/>
          <a:p>
            <a:pPr marL="514350" indent="-457200">
              <a:spcAft>
                <a:spcPts val="600"/>
              </a:spcAft>
            </a:pPr>
            <a:r>
              <a:rPr lang="en-US" sz="2600" dirty="0" smtClean="0"/>
              <a:t>High-level representation of review content patterns</a:t>
            </a:r>
          </a:p>
          <a:p>
            <a:pPr marL="514350" indent="-457200">
              <a:spcAft>
                <a:spcPts val="600"/>
              </a:spcAft>
            </a:pPr>
            <a:endParaRPr lang="en-US" sz="2600" dirty="0" smtClean="0"/>
          </a:p>
          <a:p>
            <a:pPr marL="514350" indent="-457200">
              <a:spcAft>
                <a:spcPts val="600"/>
              </a:spcAft>
            </a:pPr>
            <a:endParaRPr lang="en-US" sz="2600" dirty="0" smtClean="0"/>
          </a:p>
          <a:p>
            <a:pPr marL="514350" indent="-457200">
              <a:spcAft>
                <a:spcPts val="600"/>
              </a:spcAft>
            </a:pPr>
            <a:endParaRPr lang="en-US" sz="2600" dirty="0" smtClean="0"/>
          </a:p>
          <a:p>
            <a:pPr marL="514350" indent="-457200">
              <a:spcAft>
                <a:spcPts val="600"/>
              </a:spcAft>
            </a:pPr>
            <a:endParaRPr lang="en-US" sz="2600" dirty="0" smtClean="0"/>
          </a:p>
          <a:p>
            <a:pPr marL="514350" indent="-457200">
              <a:spcAft>
                <a:spcPts val="600"/>
              </a:spcAft>
            </a:pPr>
            <a:endParaRPr lang="en-US" sz="2600" dirty="0" smtClean="0"/>
          </a:p>
          <a:p>
            <a:pPr marL="514350" indent="-457200">
              <a:spcAft>
                <a:spcPts val="600"/>
              </a:spcAft>
            </a:pPr>
            <a:r>
              <a:rPr lang="en-US" sz="2600" dirty="0" smtClean="0"/>
              <a:t>Differentiating review content sources</a:t>
            </a:r>
            <a:endParaRPr lang="en-US" sz="2400" dirty="0" smtClean="0"/>
          </a:p>
          <a:p>
            <a:pPr marL="514350" indent="-457200">
              <a:spcAft>
                <a:spcPts val="600"/>
              </a:spcAft>
              <a:buNone/>
            </a:pPr>
            <a:endParaRPr lang="en-US" sz="2400" dirty="0" smtClean="0"/>
          </a:p>
          <a:p>
            <a:pPr marL="514350" indent="-457200">
              <a:spcAft>
                <a:spcPts val="600"/>
              </a:spcAft>
              <a:buNone/>
            </a:pPr>
            <a:endParaRPr lang="en-US" sz="2200" i="1" dirty="0" smtClean="0">
              <a:solidFill>
                <a:srgbClr val="660066"/>
              </a:solidFill>
            </a:endParaRPr>
          </a:p>
          <a:p>
            <a:pPr marL="514350" indent="-457200">
              <a:spcAft>
                <a:spcPts val="600"/>
              </a:spcAft>
              <a:buNone/>
            </a:pPr>
            <a:endParaRPr lang="en-US" sz="2200" i="1" dirty="0" smtClean="0">
              <a:solidFill>
                <a:srgbClr val="660066"/>
              </a:solidFill>
            </a:endParaRPr>
          </a:p>
          <a:p>
            <a:pPr marL="914400" lvl="1" indent="-457200">
              <a:spcAft>
                <a:spcPts val="600"/>
              </a:spcAft>
              <a:buFont typeface="+mj-lt"/>
              <a:buAutoNum type="arabicPeriod"/>
            </a:pPr>
            <a:endParaRPr lang="en-US" sz="2400" dirty="0" smtClean="0"/>
          </a:p>
          <a:p>
            <a:pPr marL="514350" indent="-457200">
              <a:spcAft>
                <a:spcPts val="600"/>
              </a:spcAft>
              <a:buFont typeface="+mj-lt"/>
              <a:buAutoNum type="arabicPeriod"/>
            </a:pPr>
            <a:endParaRPr lang="en-US" dirty="0" smtClean="0"/>
          </a:p>
          <a:p>
            <a:pPr>
              <a:buNone/>
            </a:pPr>
            <a:endParaRPr lang="en-US" dirty="0"/>
          </a:p>
        </p:txBody>
      </p:sp>
      <p:sp>
        <p:nvSpPr>
          <p:cNvPr id="4" name="Slide Number Placeholder 3"/>
          <p:cNvSpPr>
            <a:spLocks noGrp="1"/>
          </p:cNvSpPr>
          <p:nvPr>
            <p:ph type="sldNum" sz="quarter" idx="12"/>
          </p:nvPr>
        </p:nvSpPr>
        <p:spPr/>
        <p:txBody>
          <a:bodyPr/>
          <a:lstStyle/>
          <a:p>
            <a:fld id="{1334D774-3417-FC46-9BEF-A6F026B0364A}" type="slidenum">
              <a:rPr lang="en-US" smtClean="0"/>
              <a:pPr/>
              <a:t>35</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xmlns="" val="4144332987"/>
              </p:ext>
            </p:extLst>
          </p:nvPr>
        </p:nvGraphicFramePr>
        <p:xfrm>
          <a:off x="1196278" y="2506137"/>
          <a:ext cx="6797681" cy="2033612"/>
        </p:xfrm>
        <a:graphic>
          <a:graphicData uri="http://schemas.openxmlformats.org/drawingml/2006/table">
            <a:tbl>
              <a:tblPr>
                <a:tableStyleId>{6E25E649-3F16-4E02-A733-19D2CDBF48F0}</a:tableStyleId>
              </a:tblPr>
              <a:tblGrid>
                <a:gridCol w="1778374"/>
                <a:gridCol w="847549"/>
                <a:gridCol w="4171758"/>
              </a:tblGrid>
              <a:tr h="311168">
                <a:tc>
                  <a:txBody>
                    <a:bodyPr/>
                    <a:lstStyle/>
                    <a:p>
                      <a:pPr algn="ctr" fontAlgn="t"/>
                      <a:r>
                        <a:rPr lang="en-US" sz="1600" u="none" strike="noStrike" dirty="0"/>
                        <a:t>type</a:t>
                      </a:r>
                      <a:endParaRPr lang="en-US" sz="1600" b="0" i="0" u="none" strike="noStrike" dirty="0">
                        <a:latin typeface="Times New Roman"/>
                      </a:endParaRPr>
                    </a:p>
                  </a:txBody>
                  <a:tcPr marL="12285" marR="12285" marT="1228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rgbClr r="0" g="0" b="0"/>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t"/>
                      <a:r>
                        <a:rPr lang="en-US" sz="1600" u="none" strike="noStrike" dirty="0"/>
                        <a:t>Label</a:t>
                      </a:r>
                      <a:endParaRPr lang="en-US" sz="1600" b="0" i="0" u="none" strike="noStrike" dirty="0">
                        <a:latin typeface="Times New Roman"/>
                      </a:endParaRPr>
                    </a:p>
                  </a:txBody>
                  <a:tcPr marL="12285" marR="12285" marT="1228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rgbClr r="0" g="0" b="0"/>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t"/>
                      <a:r>
                        <a:rPr lang="en-US" sz="1600" u="none" strike="noStrike" smtClean="0"/>
                        <a:t>Features (</a:t>
                      </a:r>
                      <a:r>
                        <a:rPr lang="en-US" sz="1600" u="none" strike="noStrike" dirty="0"/>
                        <a:t>#)</a:t>
                      </a:r>
                      <a:endParaRPr lang="en-US" sz="1600" b="0" i="0" u="none" strike="noStrike" dirty="0">
                        <a:latin typeface="Times New Roman"/>
                      </a:endParaRPr>
                    </a:p>
                  </a:txBody>
                  <a:tcPr marL="12285" marR="12285" marT="1228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rgbClr r="0" g="0" b="0"/>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615069">
                <a:tc>
                  <a:txBody>
                    <a:bodyPr/>
                    <a:lstStyle/>
                    <a:p>
                      <a:pPr algn="ctr" fontAlgn="t"/>
                      <a:r>
                        <a:rPr lang="en-US" sz="1600" b="0" i="0" u="none" strike="noStrike" dirty="0" smtClean="0">
                          <a:latin typeface="+mn-lt"/>
                        </a:rPr>
                        <a:t>Language</a:t>
                      </a:r>
                      <a:r>
                        <a:rPr lang="en-US" sz="1600" b="0" i="0" u="none" strike="noStrike" baseline="0" dirty="0" smtClean="0">
                          <a:latin typeface="+mn-lt"/>
                        </a:rPr>
                        <a:t> usage</a:t>
                      </a:r>
                      <a:endParaRPr lang="en-US" sz="1600" b="0" i="0" u="none" strike="noStrike" dirty="0">
                        <a:latin typeface="Times New Roman"/>
                      </a:endParaRPr>
                    </a:p>
                  </a:txBody>
                  <a:tcPr marL="12285" marR="12285" marT="1228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t"/>
                      <a:r>
                        <a:rPr lang="en-US" sz="1600" b="0" i="0" u="none" strike="noStrike" dirty="0" smtClean="0">
                          <a:solidFill>
                            <a:srgbClr val="0000FF"/>
                          </a:solidFill>
                          <a:latin typeface="+mn-lt"/>
                        </a:rPr>
                        <a:t>LU</a:t>
                      </a:r>
                      <a:endParaRPr lang="en-US" sz="1600" b="0" i="0" u="none" strike="noStrike" dirty="0">
                        <a:solidFill>
                          <a:srgbClr val="0000FF"/>
                        </a:solidFill>
                        <a:latin typeface="Times New Roman"/>
                      </a:endParaRPr>
                    </a:p>
                  </a:txBody>
                  <a:tcPr marL="12285" marR="12285" marT="1228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t"/>
                      <a:r>
                        <a:rPr lang="en-US" sz="1600" u="none" strike="noStrike" dirty="0" smtClean="0"/>
                        <a:t>LIWC statistics (#=82)</a:t>
                      </a:r>
                      <a:endParaRPr lang="en-US" sz="1600" b="0" i="0" u="none" strike="noStrike" dirty="0">
                        <a:latin typeface="Times New Roman"/>
                      </a:endParaRPr>
                    </a:p>
                  </a:txBody>
                  <a:tcPr marL="12285" marR="12285" marT="1228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607410">
                <a:tc>
                  <a:txBody>
                    <a:bodyPr/>
                    <a:lstStyle/>
                    <a:p>
                      <a:pPr algn="ctr" fontAlgn="t"/>
                      <a:r>
                        <a:rPr lang="en-US" sz="1600" u="none" strike="noStrike" dirty="0" smtClean="0"/>
                        <a:t>Content diversity</a:t>
                      </a:r>
                      <a:endParaRPr lang="en-US" sz="1600" b="0" i="0" u="none" strike="noStrike" dirty="0">
                        <a:latin typeface="Times New Roman"/>
                      </a:endParaRPr>
                    </a:p>
                  </a:txBody>
                  <a:tcPr marL="12285" marR="12285" marT="1228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t"/>
                      <a:r>
                        <a:rPr lang="en-US" sz="1600" b="0" i="0" u="none" strike="noStrike" dirty="0" smtClean="0">
                          <a:solidFill>
                            <a:srgbClr val="0000FF"/>
                          </a:solidFill>
                          <a:latin typeface="+mn-lt"/>
                        </a:rPr>
                        <a:t>CD</a:t>
                      </a:r>
                      <a:endParaRPr lang="en-US" sz="1600" b="0" i="0" u="none" strike="noStrike" dirty="0">
                        <a:solidFill>
                          <a:srgbClr val="0000FF"/>
                        </a:solidFill>
                        <a:latin typeface="Times New Roman"/>
                      </a:endParaRPr>
                    </a:p>
                  </a:txBody>
                  <a:tcPr marL="12285" marR="12285" marT="1228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t"/>
                      <a:r>
                        <a:rPr lang="en-US" sz="1600" u="none" strike="noStrike" dirty="0" smtClean="0"/>
                        <a:t>Language entropy and language</a:t>
                      </a:r>
                      <a:r>
                        <a:rPr lang="en-US" sz="1600" u="none" strike="noStrike" baseline="0" dirty="0" smtClean="0"/>
                        <a:t> perplexity (#=2)</a:t>
                      </a:r>
                      <a:endParaRPr lang="en-US" sz="1600" b="0" i="0" u="none" strike="noStrike" dirty="0">
                        <a:latin typeface="Times New Roman"/>
                      </a:endParaRPr>
                    </a:p>
                  </a:txBody>
                  <a:tcPr marL="12285" marR="12285" marT="1228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388913">
                <a:tc>
                  <a:txBody>
                    <a:bodyPr/>
                    <a:lstStyle/>
                    <a:p>
                      <a:pPr algn="ctr" fontAlgn="t"/>
                      <a:r>
                        <a:rPr lang="en-US" sz="1600" b="0" i="0" u="none" strike="noStrike" dirty="0" smtClean="0">
                          <a:latin typeface="+mn-lt"/>
                        </a:rPr>
                        <a:t>Helpfulness</a:t>
                      </a:r>
                      <a:r>
                        <a:rPr lang="en-US" sz="1600" b="0" i="0" u="none" strike="noStrike" smtClean="0">
                          <a:latin typeface="+mn-lt"/>
                        </a:rPr>
                        <a:t>-related</a:t>
                      </a:r>
                      <a:r>
                        <a:rPr lang="en-US" sz="1600" b="0" i="0" u="none" strike="noStrike" baseline="0" smtClean="0">
                          <a:latin typeface="+mn-lt"/>
                        </a:rPr>
                        <a:t> review topics</a:t>
                      </a:r>
                      <a:endParaRPr lang="en-US" sz="1600" b="0" i="0" u="none" strike="noStrike" dirty="0">
                        <a:latin typeface="Times New Roman"/>
                      </a:endParaRPr>
                    </a:p>
                  </a:txBody>
                  <a:tcPr marL="12285" marR="12285" marT="1228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BFBFBF"/>
                      </a:solidFill>
                      <a:prstDash val="solid"/>
                      <a:round/>
                      <a:headEnd type="none" w="med" len="med"/>
                      <a:tailEnd type="none" w="med" len="med"/>
                    </a:lnT>
                    <a:lnB w="3175" cap="flat" cmpd="sng" algn="ctr">
                      <a:solidFill>
                        <a:scrgbClr r="0" g="0" b="0"/>
                      </a:solidFill>
                      <a:prstDash val="solid"/>
                      <a:round/>
                      <a:headEnd type="none" w="med" len="med"/>
                      <a:tailEnd type="none" w="med" len="med"/>
                    </a:lnB>
                  </a:tcPr>
                </a:tc>
                <a:tc>
                  <a:txBody>
                    <a:bodyPr/>
                    <a:lstStyle/>
                    <a:p>
                      <a:pPr algn="ctr" fontAlgn="t"/>
                      <a:r>
                        <a:rPr lang="en-US" sz="1600" b="0" i="0" u="none" strike="noStrike" kern="1200" dirty="0" err="1" smtClean="0">
                          <a:solidFill>
                            <a:srgbClr val="0000FF"/>
                          </a:solidFill>
                          <a:latin typeface="+mn-lt"/>
                          <a:ea typeface="+mn-ea"/>
                          <a:cs typeface="+mn-cs"/>
                        </a:rPr>
                        <a:t>hRT</a:t>
                      </a:r>
                      <a:endParaRPr lang="en-US" sz="1600" b="0" i="0" u="none" strike="noStrike" kern="1200" dirty="0">
                        <a:solidFill>
                          <a:srgbClr val="0000FF"/>
                        </a:solidFill>
                        <a:latin typeface="+mn-lt"/>
                        <a:ea typeface="+mn-ea"/>
                        <a:cs typeface="+mn-cs"/>
                      </a:endParaRPr>
                    </a:p>
                  </a:txBody>
                  <a:tcPr marL="12285" marR="12285" marT="1228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BFBFBF"/>
                      </a:solidFill>
                      <a:prstDash val="solid"/>
                      <a:round/>
                      <a:headEnd type="none" w="med" len="med"/>
                      <a:tailEnd type="none" w="med" len="med"/>
                    </a:lnT>
                    <a:lnB w="3175" cap="flat" cmpd="sng" algn="ctr">
                      <a:solidFill>
                        <a:scrgbClr r="0" g="0" b="0"/>
                      </a:solidFill>
                      <a:prstDash val="solid"/>
                      <a:round/>
                      <a:headEnd type="none" w="med" len="med"/>
                      <a:tailEnd type="none" w="med" len="med"/>
                    </a:lnB>
                  </a:tcPr>
                </a:tc>
                <a:tc>
                  <a:txBody>
                    <a:bodyPr/>
                    <a:lstStyle/>
                    <a:p>
                      <a:pPr algn="ctr" fontAlgn="t"/>
                      <a:r>
                        <a:rPr lang="en-US" sz="1600" b="0" i="0" u="none" strike="noStrike" dirty="0" smtClean="0">
                          <a:latin typeface="+mn-lt"/>
                        </a:rPr>
                        <a:t>Topic</a:t>
                      </a:r>
                      <a:r>
                        <a:rPr lang="en-US" sz="1600" b="0" i="0" u="none" strike="noStrike" baseline="0" dirty="0" smtClean="0">
                          <a:latin typeface="+mn-lt"/>
                        </a:rPr>
                        <a:t> distribution inferred by </a:t>
                      </a:r>
                      <a:r>
                        <a:rPr lang="en-US" sz="1600" b="0" i="0" u="none" strike="noStrike" baseline="0" dirty="0" err="1" smtClean="0">
                          <a:latin typeface="+mn-lt"/>
                        </a:rPr>
                        <a:t>sLDA</a:t>
                      </a:r>
                      <a:r>
                        <a:rPr lang="en-US" sz="1600" b="0" i="0" u="none" strike="noStrike" baseline="0" dirty="0" smtClean="0">
                          <a:latin typeface="+mn-lt"/>
                        </a:rPr>
                        <a:t> (#=20)</a:t>
                      </a:r>
                      <a:endParaRPr lang="en-US" sz="1600" b="0" i="0" u="none" strike="noStrike" dirty="0">
                        <a:latin typeface="Times New Roman"/>
                      </a:endParaRPr>
                    </a:p>
                  </a:txBody>
                  <a:tcPr marL="12285" marR="12285" marT="1228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BFBFBF"/>
                      </a:solidFill>
                      <a:prstDash val="solid"/>
                      <a:round/>
                      <a:headEnd type="none" w="med" len="med"/>
                      <a:tailEnd type="none" w="med" len="med"/>
                    </a:lnT>
                    <a:lnB w="3175" cap="flat" cmpd="sng" algn="ctr">
                      <a:solidFill>
                        <a:scrgbClr r="0" g="0" b="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195763456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smtClean="0"/>
              <a:t>Content patterns – LU</a:t>
            </a:r>
            <a:endParaRPr lang="en-US" sz="3400" dirty="0"/>
          </a:p>
        </p:txBody>
      </p:sp>
      <p:sp>
        <p:nvSpPr>
          <p:cNvPr id="3" name="Content Placeholder 2"/>
          <p:cNvSpPr>
            <a:spLocks noGrp="1"/>
          </p:cNvSpPr>
          <p:nvPr>
            <p:ph idx="1"/>
          </p:nvPr>
        </p:nvSpPr>
        <p:spPr>
          <a:xfrm>
            <a:off x="457200" y="1417638"/>
            <a:ext cx="8229600" cy="4525963"/>
          </a:xfrm>
        </p:spPr>
        <p:txBody>
          <a:bodyPr/>
          <a:lstStyle/>
          <a:p>
            <a:pPr marL="342900" lvl="1" indent="-342900">
              <a:lnSpc>
                <a:spcPct val="60000"/>
              </a:lnSpc>
              <a:buNone/>
            </a:pPr>
            <a:r>
              <a:rPr lang="en-US" sz="2600" smtClean="0">
                <a:ea typeface="ＭＳ Ｐゴシック" pitchFamily="-65" charset="-128"/>
                <a:cs typeface="ＭＳ Ｐゴシック" pitchFamily="-65" charset="-128"/>
              </a:rPr>
              <a:t>Linguistic Inquiry Word Count  </a:t>
            </a:r>
            <a:r>
              <a:rPr lang="en-US" sz="1600" smtClean="0">
                <a:solidFill>
                  <a:srgbClr val="4F6228"/>
                </a:solidFill>
                <a:ea typeface="ＭＳ Ｐゴシック" pitchFamily="-65" charset="-128"/>
                <a:cs typeface="ＭＳ Ｐゴシック" pitchFamily="-65" charset="-128"/>
              </a:rPr>
              <a:t>&lt;Pennebaker, et al. 2007</a:t>
            </a:r>
            <a:r>
              <a:rPr lang="en-US" sz="1600" dirty="0" smtClean="0">
                <a:solidFill>
                  <a:srgbClr val="4F6228"/>
                </a:solidFill>
                <a:ea typeface="ＭＳ Ｐゴシック" pitchFamily="-65" charset="-128"/>
                <a:cs typeface="ＭＳ Ｐゴシック" pitchFamily="-65" charset="-128"/>
              </a:rPr>
              <a:t>&gt;</a:t>
            </a:r>
            <a:endParaRPr lang="en-US" sz="1600" dirty="0" smtClean="0">
              <a:ea typeface="ＭＳ Ｐゴシック" pitchFamily="-65" charset="-128"/>
              <a:cs typeface="ＭＳ Ｐゴシック" pitchFamily="-65" charset="-128"/>
            </a:endParaRPr>
          </a:p>
          <a:p>
            <a:pPr marL="342900" lvl="1" indent="-342900">
              <a:lnSpc>
                <a:spcPct val="60000"/>
              </a:lnSpc>
              <a:buFont typeface="Arial" pitchFamily="-65" charset="0"/>
              <a:buNone/>
            </a:pPr>
            <a:endParaRPr lang="en-US" sz="2400" dirty="0" smtClean="0">
              <a:ea typeface="ＭＳ Ｐゴシック" pitchFamily="-65" charset="-128"/>
              <a:cs typeface="ＭＳ Ｐゴシック" pitchFamily="-65" charset="-128"/>
            </a:endParaRPr>
          </a:p>
          <a:p>
            <a:pPr marL="342900" lvl="1" indent="-342900">
              <a:lnSpc>
                <a:spcPct val="60000"/>
              </a:lnSpc>
              <a:buFont typeface="Arial" pitchFamily="-65" charset="0"/>
              <a:buNone/>
            </a:pPr>
            <a:endParaRPr lang="en-US" sz="2400" dirty="0" smtClean="0">
              <a:ea typeface="ＭＳ Ｐゴシック" pitchFamily="-65" charset="-128"/>
              <a:cs typeface="ＭＳ Ｐゴシック" pitchFamily="-65" charset="-128"/>
            </a:endParaRPr>
          </a:p>
          <a:p>
            <a:pPr marL="342900" lvl="1" indent="-342900">
              <a:lnSpc>
                <a:spcPct val="60000"/>
              </a:lnSpc>
              <a:buFont typeface="Arial" pitchFamily="-65" charset="0"/>
              <a:buNone/>
            </a:pPr>
            <a:endParaRPr lang="en-US" sz="2400" dirty="0" smtClean="0">
              <a:ea typeface="ＭＳ Ｐゴシック" pitchFamily="-65" charset="-128"/>
              <a:cs typeface="ＭＳ Ｐゴシック" pitchFamily="-65" charset="-128"/>
            </a:endParaRPr>
          </a:p>
          <a:p>
            <a:pPr marL="342900" lvl="1" indent="-342900">
              <a:lnSpc>
                <a:spcPct val="60000"/>
              </a:lnSpc>
              <a:buNone/>
            </a:pPr>
            <a:endParaRPr lang="en-US" sz="2400" dirty="0" smtClean="0">
              <a:solidFill>
                <a:srgbClr val="660066"/>
              </a:solidFill>
              <a:ea typeface="ＭＳ Ｐゴシック" pitchFamily="-65" charset="-128"/>
              <a:cs typeface="ＭＳ Ｐゴシック" pitchFamily="-65" charset="-128"/>
            </a:endParaRPr>
          </a:p>
          <a:p>
            <a:pPr marL="342900" lvl="1" indent="-342900">
              <a:lnSpc>
                <a:spcPct val="60000"/>
              </a:lnSpc>
            </a:pPr>
            <a:endParaRPr lang="en-US" sz="2400" dirty="0" smtClean="0">
              <a:solidFill>
                <a:srgbClr val="660066"/>
              </a:solidFill>
              <a:ea typeface="ＭＳ Ｐゴシック" pitchFamily="-65" charset="-128"/>
              <a:cs typeface="ＭＳ Ｐゴシック" pitchFamily="-65" charset="-128"/>
            </a:endParaRPr>
          </a:p>
          <a:p>
            <a:pPr marL="342900" lvl="1" indent="-342900">
              <a:lnSpc>
                <a:spcPct val="60000"/>
              </a:lnSpc>
            </a:pPr>
            <a:r>
              <a:rPr lang="en-US" sz="2400" smtClean="0">
                <a:solidFill>
                  <a:srgbClr val="660066"/>
                </a:solidFill>
                <a:ea typeface="ＭＳ Ｐゴシック" pitchFamily="-65" charset="-128"/>
                <a:cs typeface="ＭＳ Ｐゴシック" pitchFamily="-65" charset="-128"/>
              </a:rPr>
              <a:t>To examine review language usage patterns</a:t>
            </a:r>
            <a:endParaRPr lang="en-US" sz="2400" dirty="0" smtClean="0">
              <a:ea typeface="ＭＳ Ｐゴシック" pitchFamily="-65" charset="-128"/>
              <a:cs typeface="ＭＳ Ｐゴシック" pitchFamily="-65" charset="-128"/>
            </a:endParaRPr>
          </a:p>
          <a:p>
            <a:pPr marL="342900" lvl="1" indent="-342900">
              <a:lnSpc>
                <a:spcPct val="60000"/>
              </a:lnSpc>
              <a:buFont typeface="Arial" pitchFamily="-65" charset="0"/>
              <a:buNone/>
            </a:pPr>
            <a:endParaRPr lang="en-US" sz="2400" dirty="0" smtClean="0">
              <a:ea typeface="ＭＳ Ｐゴシック" pitchFamily="-65" charset="-128"/>
              <a:cs typeface="ＭＳ Ｐゴシック" pitchFamily="-65" charset="-128"/>
            </a:endParaRPr>
          </a:p>
        </p:txBody>
      </p:sp>
      <p:sp>
        <p:nvSpPr>
          <p:cNvPr id="4" name="Slide Number Placeholder 3"/>
          <p:cNvSpPr>
            <a:spLocks noGrp="1"/>
          </p:cNvSpPr>
          <p:nvPr>
            <p:ph type="sldNum" sz="quarter" idx="12"/>
          </p:nvPr>
        </p:nvSpPr>
        <p:spPr/>
        <p:txBody>
          <a:bodyPr/>
          <a:lstStyle/>
          <a:p>
            <a:fld id="{1334D774-3417-FC46-9BEF-A6F026B0364A}" type="slidenum">
              <a:rPr lang="en-US" smtClean="0"/>
              <a:pPr/>
              <a:t>36</a:t>
            </a:fld>
            <a:endParaRPr lang="en-US"/>
          </a:p>
        </p:txBody>
      </p:sp>
      <p:graphicFrame>
        <p:nvGraphicFramePr>
          <p:cNvPr id="26626" name="Object 3"/>
          <p:cNvGraphicFramePr>
            <a:graphicFrameLocks noChangeAspect="1"/>
          </p:cNvGraphicFramePr>
          <p:nvPr>
            <p:extLst>
              <p:ext uri="{D42A27DB-BD31-4B8C-83A1-F6EECF244321}">
                <p14:modId xmlns:p14="http://schemas.microsoft.com/office/powerpoint/2010/main" xmlns="" val="1895121514"/>
              </p:ext>
            </p:extLst>
          </p:nvPr>
        </p:nvGraphicFramePr>
        <p:xfrm>
          <a:off x="2651125" y="2041525"/>
          <a:ext cx="2928938" cy="819150"/>
        </p:xfrm>
        <a:graphic>
          <a:graphicData uri="http://schemas.openxmlformats.org/presentationml/2006/ole">
            <p:oleObj spid="_x0000_s4167" name="Equation" r:id="rId3" imgW="1965600" imgH="548280" progId="Equation.3">
              <p:embed/>
            </p:oleObj>
          </a:graphicData>
        </a:graphic>
      </p:graphicFrame>
      <p:graphicFrame>
        <p:nvGraphicFramePr>
          <p:cNvPr id="6" name="Table 5"/>
          <p:cNvGraphicFramePr>
            <a:graphicFrameLocks noGrp="1"/>
          </p:cNvGraphicFramePr>
          <p:nvPr>
            <p:extLst>
              <p:ext uri="{D42A27DB-BD31-4B8C-83A1-F6EECF244321}">
                <p14:modId xmlns:p14="http://schemas.microsoft.com/office/powerpoint/2010/main" xmlns="" val="2166639577"/>
              </p:ext>
            </p:extLst>
          </p:nvPr>
        </p:nvGraphicFramePr>
        <p:xfrm>
          <a:off x="1080745" y="3677632"/>
          <a:ext cx="7253387" cy="2961640"/>
        </p:xfrm>
        <a:graphic>
          <a:graphicData uri="http://schemas.openxmlformats.org/drawingml/2006/table">
            <a:tbl>
              <a:tblPr firstRow="1" bandRow="1">
                <a:tableStyleId>{5C22544A-7EE6-4342-B048-85BDC9FD1C3A}</a:tableStyleId>
              </a:tblPr>
              <a:tblGrid>
                <a:gridCol w="4288416"/>
                <a:gridCol w="2964971"/>
              </a:tblGrid>
              <a:tr h="0">
                <a:tc>
                  <a:txBody>
                    <a:bodyPr/>
                    <a:lstStyle/>
                    <a:p>
                      <a:r>
                        <a:rPr lang="en-US" dirty="0" smtClean="0"/>
                        <a:t>Category</a:t>
                      </a:r>
                      <a:endParaRPr lang="en-US" dirty="0"/>
                    </a:p>
                  </a:txBody>
                  <a:tcPr/>
                </a:tc>
                <a:tc>
                  <a:txBody>
                    <a:bodyPr/>
                    <a:lstStyle/>
                    <a:p>
                      <a:r>
                        <a:rPr lang="en-US" smtClean="0"/>
                        <a:t>Representative</a:t>
                      </a:r>
                      <a:r>
                        <a:rPr lang="en-US" baseline="0" smtClean="0"/>
                        <a:t> words</a:t>
                      </a:r>
                      <a:endParaRPr lang="en-US" dirty="0"/>
                    </a:p>
                  </a:txBody>
                  <a:tcPr/>
                </a:tc>
              </a:tr>
              <a:tr h="370840">
                <a:tc>
                  <a:txBody>
                    <a:bodyPr/>
                    <a:lstStyle/>
                    <a:p>
                      <a:r>
                        <a:rPr lang="en-US" sz="1800" kern="1200" smtClean="0">
                          <a:solidFill>
                            <a:schemeClr val="dk1"/>
                          </a:solidFill>
                          <a:latin typeface="+mn-lt"/>
                          <a:ea typeface="+mn-ea"/>
                          <a:cs typeface="+mn-cs"/>
                        </a:rPr>
                        <a:t>Dictionary</a:t>
                      </a:r>
                      <a:r>
                        <a:rPr lang="en-US" sz="1800" kern="1200" baseline="0" smtClean="0">
                          <a:solidFill>
                            <a:schemeClr val="dk1"/>
                          </a:solidFill>
                          <a:latin typeface="+mn-lt"/>
                          <a:ea typeface="+mn-ea"/>
                          <a:cs typeface="+mn-cs"/>
                        </a:rPr>
                        <a:t> </a:t>
                      </a:r>
                      <a:r>
                        <a:rPr lang="en-US" sz="1800" kern="1200" smtClean="0">
                          <a:solidFill>
                            <a:schemeClr val="dk1"/>
                          </a:solidFill>
                          <a:latin typeface="+mn-lt"/>
                          <a:ea typeface="+mn-ea"/>
                          <a:cs typeface="+mn-cs"/>
                        </a:rPr>
                        <a:t>words</a:t>
                      </a:r>
                      <a:endParaRPr lang="en-US" dirty="0"/>
                    </a:p>
                  </a:txBody>
                  <a:tcPr/>
                </a:tc>
                <a:tc>
                  <a:txBody>
                    <a:bodyPr/>
                    <a:lstStyle/>
                    <a:p>
                      <a:endParaRPr lang="en-US" dirty="0"/>
                    </a:p>
                  </a:txBody>
                  <a:tcPr/>
                </a:tc>
              </a:tr>
              <a:tr h="370840">
                <a:tc>
                  <a:txBody>
                    <a:bodyPr/>
                    <a:lstStyle/>
                    <a:p>
                      <a:r>
                        <a:rPr lang="en-US" sz="1800" kern="1200" dirty="0" smtClean="0">
                          <a:solidFill>
                            <a:schemeClr val="dk1"/>
                          </a:solidFill>
                          <a:latin typeface="+mn-lt"/>
                          <a:ea typeface="+mn-ea"/>
                          <a:cs typeface="+mn-cs"/>
                        </a:rPr>
                        <a:t>Words</a:t>
                      </a:r>
                      <a:r>
                        <a:rPr lang="en-US" sz="1800" kern="1200" smtClean="0">
                          <a:solidFill>
                            <a:schemeClr val="dk1"/>
                          </a:solidFill>
                          <a:latin typeface="+mn-lt"/>
                          <a:ea typeface="+mn-ea"/>
                          <a:cs typeface="+mn-cs"/>
                        </a:rPr>
                        <a:t>&gt;6 letters</a:t>
                      </a:r>
                      <a:endParaRPr lang="en-US" dirty="0"/>
                    </a:p>
                  </a:txBody>
                  <a:tcPr/>
                </a:tc>
                <a:tc>
                  <a:txBody>
                    <a:bodyPr/>
                    <a:lstStyle/>
                    <a:p>
                      <a:endParaRPr lang="en-US" dirty="0"/>
                    </a:p>
                  </a:txBody>
                  <a:tcPr/>
                </a:tc>
              </a:tr>
              <a:tr h="370840">
                <a:tc>
                  <a:txBody>
                    <a:bodyPr/>
                    <a:lstStyle/>
                    <a:p>
                      <a:r>
                        <a:rPr lang="en-US" sz="1800" kern="1200" smtClean="0">
                          <a:solidFill>
                            <a:schemeClr val="dk1"/>
                          </a:solidFill>
                          <a:latin typeface="+mn-lt"/>
                          <a:ea typeface="+mn-ea"/>
                          <a:cs typeface="+mn-cs"/>
                        </a:rPr>
                        <a:t>Function words: total pronouns</a:t>
                      </a:r>
                      <a:endParaRPr lang="en-US" dirty="0"/>
                    </a:p>
                  </a:txBody>
                  <a:tcPr/>
                </a:tc>
                <a:tc>
                  <a:txBody>
                    <a:bodyPr/>
                    <a:lstStyle/>
                    <a:p>
                      <a:r>
                        <a:rPr lang="en-US" sz="1800" kern="1200" dirty="0" smtClean="0">
                          <a:solidFill>
                            <a:schemeClr val="dk1"/>
                          </a:solidFill>
                          <a:latin typeface="+mn-lt"/>
                          <a:ea typeface="+mn-ea"/>
                          <a:cs typeface="+mn-cs"/>
                        </a:rPr>
                        <a:t>I, them, itself,</a:t>
                      </a:r>
                      <a:r>
                        <a:rPr lang="en-US" sz="1800" kern="1200" baseline="0" dirty="0" smtClean="0">
                          <a:solidFill>
                            <a:schemeClr val="dk1"/>
                          </a:solidFill>
                          <a:latin typeface="+mn-lt"/>
                          <a:ea typeface="+mn-ea"/>
                          <a:cs typeface="+mn-cs"/>
                        </a:rPr>
                        <a:t> …</a:t>
                      </a:r>
                      <a:endParaRPr lang="en-US" dirty="0"/>
                    </a:p>
                  </a:txBody>
                  <a:tcPr/>
                </a:tc>
              </a:tr>
              <a:tr h="370840">
                <a:tc>
                  <a:txBody>
                    <a:bodyPr/>
                    <a:lstStyle/>
                    <a:p>
                      <a:r>
                        <a:rPr lang="en-US" smtClean="0"/>
                        <a:t>Function words: </a:t>
                      </a:r>
                      <a:r>
                        <a:rPr lang="en-US" sz="1800" kern="1200" smtClean="0">
                          <a:solidFill>
                            <a:schemeClr val="dk1"/>
                          </a:solidFill>
                          <a:latin typeface="+mn-lt"/>
                          <a:ea typeface="+mn-ea"/>
                          <a:cs typeface="+mn-cs"/>
                        </a:rPr>
                        <a:t>Past tense</a:t>
                      </a:r>
                      <a:endParaRPr lang="en-US" dirty="0"/>
                    </a:p>
                  </a:txBody>
                  <a:tcPr/>
                </a:tc>
                <a:tc>
                  <a:txBody>
                    <a:bodyPr/>
                    <a:lstStyle/>
                    <a:p>
                      <a:r>
                        <a:rPr lang="en-US" sz="1800" kern="1200" dirty="0" smtClean="0">
                          <a:solidFill>
                            <a:schemeClr val="dk1"/>
                          </a:solidFill>
                          <a:latin typeface="+mn-lt"/>
                          <a:ea typeface="+mn-ea"/>
                          <a:cs typeface="+mn-cs"/>
                        </a:rPr>
                        <a:t>Went, ran, had, …</a:t>
                      </a:r>
                      <a:endParaRPr lang="en-US" dirty="0"/>
                    </a:p>
                  </a:txBody>
                  <a:tcPr/>
                </a:tc>
              </a:tr>
              <a:tr h="370840">
                <a:tc>
                  <a:txBody>
                    <a:bodyPr/>
                    <a:lstStyle/>
                    <a:p>
                      <a:r>
                        <a:rPr lang="en-US" sz="1800" kern="1200" smtClean="0">
                          <a:solidFill>
                            <a:schemeClr val="dk1"/>
                          </a:solidFill>
                          <a:latin typeface="+mn-lt"/>
                          <a:ea typeface="+mn-ea"/>
                          <a:cs typeface="+mn-cs"/>
                        </a:rPr>
                        <a:t>Affective processes: Positive emotions</a:t>
                      </a:r>
                      <a:endParaRPr lang="en-US" dirty="0"/>
                    </a:p>
                  </a:txBody>
                  <a:tcPr/>
                </a:tc>
                <a:tc>
                  <a:txBody>
                    <a:bodyPr/>
                    <a:lstStyle/>
                    <a:p>
                      <a:r>
                        <a:rPr lang="en-US" sz="1800" kern="1200" dirty="0" smtClean="0">
                          <a:solidFill>
                            <a:schemeClr val="dk1"/>
                          </a:solidFill>
                          <a:latin typeface="+mn-lt"/>
                          <a:ea typeface="+mn-ea"/>
                          <a:cs typeface="+mn-cs"/>
                        </a:rPr>
                        <a:t>Love, nice, sweet, …</a:t>
                      </a:r>
                      <a:endParaRPr lang="en-US" dirty="0"/>
                    </a:p>
                  </a:txBody>
                  <a:tcPr/>
                </a:tc>
              </a:tr>
              <a:tr h="370840">
                <a:tc>
                  <a:txBody>
                    <a:bodyPr/>
                    <a:lstStyle/>
                    <a:p>
                      <a:r>
                        <a:rPr lang="en-US" smtClean="0"/>
                        <a:t>Cognitive</a:t>
                      </a:r>
                      <a:r>
                        <a:rPr lang="en-US" baseline="0" smtClean="0"/>
                        <a:t> processes: </a:t>
                      </a:r>
                      <a:r>
                        <a:rPr lang="en-US" sz="1800" kern="1200" smtClean="0">
                          <a:solidFill>
                            <a:schemeClr val="dk1"/>
                          </a:solidFill>
                          <a:latin typeface="+mn-lt"/>
                          <a:ea typeface="+mn-ea"/>
                          <a:cs typeface="+mn-cs"/>
                        </a:rPr>
                        <a:t>Discrepancy</a:t>
                      </a:r>
                      <a:endParaRPr lang="en-US" dirty="0"/>
                    </a:p>
                  </a:txBody>
                  <a:tcPr/>
                </a:tc>
                <a:tc>
                  <a:txBody>
                    <a:bodyPr/>
                    <a:lstStyle/>
                    <a:p>
                      <a:r>
                        <a:rPr lang="en-US" sz="1800" kern="1200" dirty="0" smtClean="0">
                          <a:solidFill>
                            <a:schemeClr val="dk1"/>
                          </a:solidFill>
                          <a:latin typeface="+mn-lt"/>
                          <a:ea typeface="+mn-ea"/>
                          <a:cs typeface="+mn-cs"/>
                        </a:rPr>
                        <a:t>should, would, could, …</a:t>
                      </a:r>
                      <a:endParaRPr lang="en-US" dirty="0"/>
                    </a:p>
                  </a:txBody>
                  <a:tcPr/>
                </a:tc>
              </a:tr>
              <a:tr h="370840">
                <a:tc>
                  <a:txBody>
                    <a:bodyPr/>
                    <a:lstStyle/>
                    <a:p>
                      <a:r>
                        <a:rPr lang="en-US" dirty="0" smtClean="0"/>
                        <a:t>…</a:t>
                      </a:r>
                      <a:endParaRPr lang="en-US"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xmlns="" val="27903359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700" smtClean="0"/>
              <a:t>Content patterns – CD</a:t>
            </a:r>
            <a:endParaRPr lang="en-US" sz="3700" dirty="0"/>
          </a:p>
        </p:txBody>
      </p:sp>
      <p:sp>
        <p:nvSpPr>
          <p:cNvPr id="3" name="Content Placeholder 2"/>
          <p:cNvSpPr>
            <a:spLocks noGrp="1"/>
          </p:cNvSpPr>
          <p:nvPr>
            <p:ph idx="1"/>
          </p:nvPr>
        </p:nvSpPr>
        <p:spPr/>
        <p:txBody>
          <a:bodyPr/>
          <a:lstStyle/>
          <a:p>
            <a:pPr marL="342900" lvl="1" indent="-342900">
              <a:lnSpc>
                <a:spcPct val="60000"/>
              </a:lnSpc>
              <a:buNone/>
            </a:pPr>
            <a:r>
              <a:rPr lang="en-US" sz="2600" smtClean="0">
                <a:ea typeface="ＭＳ Ｐゴシック" pitchFamily="-65" charset="-128"/>
                <a:cs typeface="ＭＳ Ｐゴシック" pitchFamily="-65" charset="-128"/>
              </a:rPr>
              <a:t>Language entropy over word distribution </a:t>
            </a:r>
            <a:r>
              <a:rPr lang="en-US" sz="1600" smtClean="0">
                <a:solidFill>
                  <a:srgbClr val="4F6228"/>
                </a:solidFill>
                <a:ea typeface="ＭＳ Ｐゴシック" pitchFamily="-65" charset="-128"/>
                <a:cs typeface="ＭＳ Ｐゴシック" pitchFamily="-65" charset="-128"/>
              </a:rPr>
              <a:t>&lt;Stark, et al. 2012</a:t>
            </a:r>
            <a:r>
              <a:rPr lang="en-US" sz="1600" dirty="0" smtClean="0">
                <a:solidFill>
                  <a:srgbClr val="4F6228"/>
                </a:solidFill>
                <a:ea typeface="ＭＳ Ｐゴシック" pitchFamily="-65" charset="-128"/>
                <a:cs typeface="ＭＳ Ｐゴシック" pitchFamily="-65" charset="-128"/>
              </a:rPr>
              <a:t>&gt;</a:t>
            </a:r>
          </a:p>
          <a:p>
            <a:pPr marL="342900" lvl="1" indent="-342900">
              <a:lnSpc>
                <a:spcPct val="60000"/>
              </a:lnSpc>
            </a:pPr>
            <a:endParaRPr lang="en-US" sz="1200" dirty="0" smtClean="0">
              <a:solidFill>
                <a:srgbClr val="4F6228"/>
              </a:solidFill>
              <a:ea typeface="ＭＳ Ｐゴシック" pitchFamily="-65" charset="-128"/>
              <a:cs typeface="ＭＳ Ｐゴシック" pitchFamily="-65" charset="-128"/>
            </a:endParaRPr>
          </a:p>
          <a:p>
            <a:pPr marL="342900" lvl="1" indent="-342900">
              <a:lnSpc>
                <a:spcPct val="60000"/>
              </a:lnSpc>
            </a:pPr>
            <a:endParaRPr lang="en-US" sz="1200" dirty="0" smtClean="0">
              <a:solidFill>
                <a:srgbClr val="4F6228"/>
              </a:solidFill>
              <a:ea typeface="ＭＳ Ｐゴシック" pitchFamily="-65" charset="-128"/>
              <a:cs typeface="ＭＳ Ｐゴシック" pitchFamily="-65" charset="-128"/>
            </a:endParaRPr>
          </a:p>
          <a:p>
            <a:pPr>
              <a:buNone/>
            </a:pPr>
            <a:endParaRPr lang="en-US" i="1" dirty="0" smtClean="0"/>
          </a:p>
        </p:txBody>
      </p:sp>
      <p:sp>
        <p:nvSpPr>
          <p:cNvPr id="4" name="Slide Number Placeholder 3"/>
          <p:cNvSpPr>
            <a:spLocks noGrp="1"/>
          </p:cNvSpPr>
          <p:nvPr>
            <p:ph type="sldNum" sz="quarter" idx="12"/>
          </p:nvPr>
        </p:nvSpPr>
        <p:spPr/>
        <p:txBody>
          <a:bodyPr/>
          <a:lstStyle/>
          <a:p>
            <a:fld id="{1334D774-3417-FC46-9BEF-A6F026B0364A}" type="slidenum">
              <a:rPr lang="en-US" smtClean="0"/>
              <a:pPr/>
              <a:t>37</a:t>
            </a:fld>
            <a:endParaRPr lang="en-US"/>
          </a:p>
        </p:txBody>
      </p:sp>
      <p:graphicFrame>
        <p:nvGraphicFramePr>
          <p:cNvPr id="27650" name="Object 2"/>
          <p:cNvGraphicFramePr>
            <a:graphicFrameLocks noChangeAspect="1"/>
          </p:cNvGraphicFramePr>
          <p:nvPr/>
        </p:nvGraphicFramePr>
        <p:xfrm>
          <a:off x="2684462" y="1973262"/>
          <a:ext cx="3868737" cy="751797"/>
        </p:xfrm>
        <a:graphic>
          <a:graphicData uri="http://schemas.openxmlformats.org/presentationml/2006/ole">
            <p:oleObj spid="_x0000_s5191" name="Equation" r:id="rId3" imgW="2029680" imgH="347400" progId="Equation.3">
              <p:embed/>
            </p:oleObj>
          </a:graphicData>
        </a:graphic>
      </p:graphicFrame>
    </p:spTree>
    <p:extLst>
      <p:ext uri="{BB962C8B-B14F-4D97-AF65-F5344CB8AC3E}">
        <p14:creationId xmlns:p14="http://schemas.microsoft.com/office/powerpoint/2010/main" xmlns="" val="413097755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400" smtClean="0"/>
              <a:t>Content patterns -- rRT</a:t>
            </a:r>
            <a:endParaRPr lang="en-US" sz="3400" dirty="0"/>
          </a:p>
        </p:txBody>
      </p:sp>
      <p:sp>
        <p:nvSpPr>
          <p:cNvPr id="3" name="Content Placeholder 2"/>
          <p:cNvSpPr>
            <a:spLocks noGrp="1"/>
          </p:cNvSpPr>
          <p:nvPr>
            <p:ph idx="1"/>
          </p:nvPr>
        </p:nvSpPr>
        <p:spPr>
          <a:xfrm>
            <a:off x="265238" y="1296918"/>
            <a:ext cx="8229600" cy="4525963"/>
          </a:xfrm>
        </p:spPr>
        <p:txBody>
          <a:bodyPr/>
          <a:lstStyle/>
          <a:p>
            <a:pPr>
              <a:buNone/>
            </a:pPr>
            <a:r>
              <a:rPr lang="en-US" smtClean="0"/>
              <a:t>Statistical topic modeling — sLDA </a:t>
            </a:r>
            <a:r>
              <a:rPr lang="en-US" sz="1600" smtClean="0">
                <a:solidFill>
                  <a:srgbClr val="4F6228"/>
                </a:solidFill>
              </a:rPr>
              <a:t>&lt;Blei et al 2007</a:t>
            </a:r>
            <a:r>
              <a:rPr lang="en-US" sz="1600" dirty="0" smtClean="0">
                <a:solidFill>
                  <a:srgbClr val="4F6228"/>
                </a:solidFill>
              </a:rPr>
              <a:t>&gt;</a:t>
            </a:r>
            <a:endParaRPr lang="en-US" sz="1600" dirty="0" smtClean="0"/>
          </a:p>
          <a:p>
            <a:r>
              <a:rPr lang="en-US" sz="2400" smtClean="0">
                <a:solidFill>
                  <a:srgbClr val="000090"/>
                </a:solidFill>
              </a:rPr>
              <a:t>Introduce document information as </a:t>
            </a:r>
            <a:r>
              <a:rPr lang="en-US" sz="2400" smtClean="0">
                <a:solidFill>
                  <a:srgbClr val="660066"/>
                </a:solidFill>
              </a:rPr>
              <a:t>supervision</a:t>
            </a:r>
            <a:endParaRPr lang="en-US" sz="2000" dirty="0" smtClean="0">
              <a:solidFill>
                <a:srgbClr val="660066"/>
              </a:solidFill>
            </a:endParaRPr>
          </a:p>
          <a:p>
            <a:pPr lvl="3">
              <a:buNone/>
            </a:pPr>
            <a:endParaRPr lang="en-US" dirty="0" smtClean="0"/>
          </a:p>
          <a:p>
            <a:pPr lvl="1"/>
            <a:endParaRPr lang="en-US" dirty="0" smtClean="0"/>
          </a:p>
          <a:p>
            <a:endParaRPr lang="en-US" dirty="0" smtClean="0"/>
          </a:p>
          <a:p>
            <a:pPr lvl="1"/>
            <a:endParaRPr lang="en-US" dirty="0"/>
          </a:p>
        </p:txBody>
      </p:sp>
      <p:sp>
        <p:nvSpPr>
          <p:cNvPr id="4" name="Slide Number Placeholder 3"/>
          <p:cNvSpPr>
            <a:spLocks noGrp="1"/>
          </p:cNvSpPr>
          <p:nvPr>
            <p:ph type="sldNum" sz="quarter" idx="12"/>
          </p:nvPr>
        </p:nvSpPr>
        <p:spPr>
          <a:xfrm>
            <a:off x="6553200" y="6252974"/>
            <a:ext cx="2133600" cy="365125"/>
          </a:xfrm>
        </p:spPr>
        <p:txBody>
          <a:bodyPr/>
          <a:lstStyle/>
          <a:p>
            <a:fld id="{1334D774-3417-FC46-9BEF-A6F026B0364A}" type="slidenum">
              <a:rPr lang="en-US" smtClean="0"/>
              <a:pPr/>
              <a:t>38</a:t>
            </a:fld>
            <a:endParaRPr lang="en-US"/>
          </a:p>
        </p:txBody>
      </p:sp>
      <p:grpSp>
        <p:nvGrpSpPr>
          <p:cNvPr id="5" name="Group 18"/>
          <p:cNvGrpSpPr/>
          <p:nvPr/>
        </p:nvGrpSpPr>
        <p:grpSpPr>
          <a:xfrm>
            <a:off x="960379" y="2537595"/>
            <a:ext cx="5574597" cy="2529619"/>
            <a:chOff x="960379" y="2537595"/>
            <a:chExt cx="6344611" cy="3010756"/>
          </a:xfrm>
        </p:grpSpPr>
        <p:graphicFrame>
          <p:nvGraphicFramePr>
            <p:cNvPr id="8" name="Object 7"/>
            <p:cNvGraphicFramePr>
              <a:graphicFrameLocks noChangeAspect="1"/>
            </p:cNvGraphicFramePr>
            <p:nvPr/>
          </p:nvGraphicFramePr>
          <p:xfrm>
            <a:off x="3743218" y="3527674"/>
            <a:ext cx="2604059" cy="378367"/>
          </p:xfrm>
          <a:graphic>
            <a:graphicData uri="http://schemas.openxmlformats.org/presentationml/2006/ole">
              <p:oleObj spid="_x0000_s6345" name="Equation" r:id="rId3" imgW="1471680" imgH="200880" progId="Equation.3">
                <p:embed/>
              </p:oleObj>
            </a:graphicData>
          </a:graphic>
        </p:graphicFrame>
        <p:graphicFrame>
          <p:nvGraphicFramePr>
            <p:cNvPr id="28678" name="Object 6"/>
            <p:cNvGraphicFramePr>
              <a:graphicFrameLocks noChangeAspect="1"/>
            </p:cNvGraphicFramePr>
            <p:nvPr/>
          </p:nvGraphicFramePr>
          <p:xfrm>
            <a:off x="3673296" y="3965113"/>
            <a:ext cx="2703513" cy="411162"/>
          </p:xfrm>
          <a:graphic>
            <a:graphicData uri="http://schemas.openxmlformats.org/presentationml/2006/ole">
              <p:oleObj spid="_x0000_s6346" name="Equation" r:id="rId4" imgW="1499400" imgH="219240" progId="Equation.3">
                <p:embed/>
              </p:oleObj>
            </a:graphicData>
          </a:graphic>
        </p:graphicFrame>
        <p:pic>
          <p:nvPicPr>
            <p:cNvPr id="10" name="Picture 9"/>
            <p:cNvPicPr>
              <a:picLocks noChangeAspect="1"/>
            </p:cNvPicPr>
            <p:nvPr/>
          </p:nvPicPr>
          <p:blipFill>
            <a:blip r:embed="rId5"/>
            <a:stretch>
              <a:fillRect/>
            </a:stretch>
          </p:blipFill>
          <p:spPr>
            <a:xfrm>
              <a:off x="960379" y="2537595"/>
              <a:ext cx="6344611" cy="2736891"/>
            </a:xfrm>
            <a:prstGeom prst="rect">
              <a:avLst/>
            </a:prstGeom>
          </p:spPr>
        </p:pic>
        <p:pic>
          <p:nvPicPr>
            <p:cNvPr id="13" name="Picture 12"/>
            <p:cNvPicPr>
              <a:picLocks noChangeAspect="1"/>
            </p:cNvPicPr>
            <p:nvPr/>
          </p:nvPicPr>
          <p:blipFill>
            <a:blip r:embed="rId6"/>
            <a:stretch>
              <a:fillRect/>
            </a:stretch>
          </p:blipFill>
          <p:spPr>
            <a:xfrm>
              <a:off x="3139968" y="4376275"/>
              <a:ext cx="1254232" cy="1085634"/>
            </a:xfrm>
            <a:prstGeom prst="rect">
              <a:avLst/>
            </a:prstGeom>
          </p:spPr>
        </p:pic>
        <p:pic>
          <p:nvPicPr>
            <p:cNvPr id="14" name="Picture 13"/>
            <p:cNvPicPr>
              <a:picLocks noChangeAspect="1"/>
            </p:cNvPicPr>
            <p:nvPr/>
          </p:nvPicPr>
          <p:blipFill>
            <a:blip r:embed="rId7"/>
            <a:stretch>
              <a:fillRect/>
            </a:stretch>
          </p:blipFill>
          <p:spPr>
            <a:xfrm>
              <a:off x="4214292" y="4331826"/>
              <a:ext cx="999057" cy="1216525"/>
            </a:xfrm>
            <a:prstGeom prst="rect">
              <a:avLst/>
            </a:prstGeom>
          </p:spPr>
        </p:pic>
        <p:pic>
          <p:nvPicPr>
            <p:cNvPr id="15" name="Picture 14"/>
            <p:cNvPicPr>
              <a:picLocks noChangeAspect="1"/>
            </p:cNvPicPr>
            <p:nvPr/>
          </p:nvPicPr>
          <p:blipFill>
            <a:blip r:embed="rId8"/>
            <a:stretch>
              <a:fillRect/>
            </a:stretch>
          </p:blipFill>
          <p:spPr>
            <a:xfrm>
              <a:off x="3254939" y="4306426"/>
              <a:ext cx="138081" cy="188292"/>
            </a:xfrm>
            <a:prstGeom prst="rect">
              <a:avLst/>
            </a:prstGeom>
          </p:spPr>
        </p:pic>
        <p:cxnSp>
          <p:nvCxnSpPr>
            <p:cNvPr id="17" name="Straight Arrow Connector 16"/>
            <p:cNvCxnSpPr/>
            <p:nvPr/>
          </p:nvCxnSpPr>
          <p:spPr>
            <a:xfrm rot="5400000">
              <a:off x="3257209" y="4023598"/>
              <a:ext cx="702180" cy="129997"/>
            </a:xfrm>
            <a:prstGeom prst="straightConnector1">
              <a:avLst/>
            </a:prstGeom>
            <a:ln>
              <a:solidFill>
                <a:schemeClr val="tx1">
                  <a:lumMod val="75000"/>
                  <a:lumOff val="25000"/>
                </a:schemeClr>
              </a:solidFill>
              <a:tailEnd type="arrow"/>
            </a:ln>
            <a:effectLst/>
          </p:spPr>
          <p:style>
            <a:lnRef idx="2">
              <a:schemeClr val="accent1"/>
            </a:lnRef>
            <a:fillRef idx="0">
              <a:schemeClr val="accent1"/>
            </a:fillRef>
            <a:effectRef idx="1">
              <a:schemeClr val="accent1"/>
            </a:effectRef>
            <a:fontRef idx="minor">
              <a:schemeClr val="tx1"/>
            </a:fontRef>
          </p:style>
        </p:cxnSp>
        <p:grpSp>
          <p:nvGrpSpPr>
            <p:cNvPr id="6" name="Group 26"/>
            <p:cNvGrpSpPr/>
            <p:nvPr/>
          </p:nvGrpSpPr>
          <p:grpSpPr>
            <a:xfrm>
              <a:off x="960379" y="4071423"/>
              <a:ext cx="1957129" cy="1476928"/>
              <a:chOff x="960379" y="4071423"/>
              <a:chExt cx="1957129" cy="1476928"/>
            </a:xfrm>
          </p:grpSpPr>
          <p:pic>
            <p:nvPicPr>
              <p:cNvPr id="25" name="Picture 24"/>
              <p:cNvPicPr>
                <a:picLocks noChangeAspect="1"/>
              </p:cNvPicPr>
              <p:nvPr/>
            </p:nvPicPr>
            <p:blipFill>
              <a:blip r:embed="rId8"/>
              <a:stretch>
                <a:fillRect/>
              </a:stretch>
            </p:blipFill>
            <p:spPr>
              <a:xfrm flipH="1">
                <a:off x="1309919" y="4071423"/>
                <a:ext cx="970021" cy="1322754"/>
              </a:xfrm>
              <a:prstGeom prst="rect">
                <a:avLst/>
              </a:prstGeom>
            </p:spPr>
          </p:pic>
          <p:pic>
            <p:nvPicPr>
              <p:cNvPr id="26" name="Picture 25"/>
              <p:cNvPicPr>
                <a:picLocks noChangeAspect="1"/>
              </p:cNvPicPr>
              <p:nvPr/>
            </p:nvPicPr>
            <p:blipFill>
              <a:blip r:embed="rId8"/>
              <a:stretch>
                <a:fillRect/>
              </a:stretch>
            </p:blipFill>
            <p:spPr>
              <a:xfrm flipH="1">
                <a:off x="960379" y="4581159"/>
                <a:ext cx="1957129" cy="967192"/>
              </a:xfrm>
              <a:prstGeom prst="rect">
                <a:avLst/>
              </a:prstGeom>
            </p:spPr>
          </p:pic>
        </p:grpSp>
        <p:grpSp>
          <p:nvGrpSpPr>
            <p:cNvPr id="7" name="Group 27"/>
            <p:cNvGrpSpPr/>
            <p:nvPr/>
          </p:nvGrpSpPr>
          <p:grpSpPr>
            <a:xfrm>
              <a:off x="5506984" y="4071423"/>
              <a:ext cx="1680586" cy="1087751"/>
              <a:chOff x="960379" y="4071423"/>
              <a:chExt cx="1957129" cy="1476928"/>
            </a:xfrm>
          </p:grpSpPr>
          <p:pic>
            <p:nvPicPr>
              <p:cNvPr id="29" name="Picture 28"/>
              <p:cNvPicPr>
                <a:picLocks noChangeAspect="1"/>
              </p:cNvPicPr>
              <p:nvPr/>
            </p:nvPicPr>
            <p:blipFill>
              <a:blip r:embed="rId8"/>
              <a:stretch>
                <a:fillRect/>
              </a:stretch>
            </p:blipFill>
            <p:spPr>
              <a:xfrm flipH="1">
                <a:off x="1309919" y="4071423"/>
                <a:ext cx="970021" cy="1322754"/>
              </a:xfrm>
              <a:prstGeom prst="rect">
                <a:avLst/>
              </a:prstGeom>
            </p:spPr>
          </p:pic>
          <p:pic>
            <p:nvPicPr>
              <p:cNvPr id="30" name="Picture 29"/>
              <p:cNvPicPr>
                <a:picLocks noChangeAspect="1"/>
              </p:cNvPicPr>
              <p:nvPr/>
            </p:nvPicPr>
            <p:blipFill>
              <a:blip r:embed="rId8"/>
              <a:stretch>
                <a:fillRect/>
              </a:stretch>
            </p:blipFill>
            <p:spPr>
              <a:xfrm flipH="1">
                <a:off x="960379" y="4581159"/>
                <a:ext cx="1957129" cy="967192"/>
              </a:xfrm>
              <a:prstGeom prst="rect">
                <a:avLst/>
              </a:prstGeom>
            </p:spPr>
          </p:pic>
        </p:grpSp>
      </p:grpSp>
      <p:graphicFrame>
        <p:nvGraphicFramePr>
          <p:cNvPr id="55303" name="Object 3"/>
          <p:cNvGraphicFramePr>
            <a:graphicFrameLocks noChangeAspect="1"/>
          </p:cNvGraphicFramePr>
          <p:nvPr>
            <p:extLst>
              <p:ext uri="{D42A27DB-BD31-4B8C-83A1-F6EECF244321}">
                <p14:modId xmlns:p14="http://schemas.microsoft.com/office/powerpoint/2010/main" xmlns="" val="1828675540"/>
              </p:ext>
            </p:extLst>
          </p:nvPr>
        </p:nvGraphicFramePr>
        <p:xfrm>
          <a:off x="4955185" y="4370138"/>
          <a:ext cx="2390775" cy="336550"/>
        </p:xfrm>
        <a:graphic>
          <a:graphicData uri="http://schemas.openxmlformats.org/presentationml/2006/ole">
            <p:oleObj spid="_x0000_s6347" name="Equation" r:id="rId9" imgW="1526760" imgH="200880" progId="Equation.3">
              <p:embed/>
            </p:oleObj>
          </a:graphicData>
        </a:graphic>
      </p:graphicFrame>
      <p:sp>
        <p:nvSpPr>
          <p:cNvPr id="20" name="Right Arrow 3"/>
          <p:cNvSpPr>
            <a:spLocks noChangeArrowheads="1"/>
          </p:cNvSpPr>
          <p:nvPr/>
        </p:nvSpPr>
        <p:spPr bwMode="auto">
          <a:xfrm>
            <a:off x="571781" y="4000302"/>
            <a:ext cx="2108200" cy="1289050"/>
          </a:xfrm>
          <a:prstGeom prst="rightArrow">
            <a:avLst>
              <a:gd name="adj1" fmla="val 50000"/>
              <a:gd name="adj2" fmla="val 50010"/>
            </a:avLst>
          </a:prstGeom>
          <a:solidFill>
            <a:srgbClr val="756189"/>
          </a:solidFill>
          <a:ln w="9525">
            <a:solidFill>
              <a:srgbClr val="FFFFFF"/>
            </a:solidFill>
            <a:round/>
            <a:headEnd/>
            <a:tailEnd/>
          </a:ln>
        </p:spPr>
        <p:txBody>
          <a:bodyPr>
            <a:prstTxWarp prst="textNoShape">
              <a:avLst/>
            </a:prstTxWarp>
          </a:bodyPr>
          <a:lstStyle/>
          <a:p>
            <a:pPr algn="ctr"/>
            <a:r>
              <a:rPr lang="en-US" dirty="0" smtClean="0">
                <a:solidFill>
                  <a:srgbClr val="FFFFFF"/>
                </a:solidFill>
              </a:rPr>
              <a:t>Helpfulness rating</a:t>
            </a:r>
            <a:endParaRPr lang="en-US" dirty="0">
              <a:solidFill>
                <a:srgbClr val="FFFFFF"/>
              </a:solidFill>
            </a:endParaRPr>
          </a:p>
        </p:txBody>
      </p:sp>
    </p:spTree>
    <p:extLst>
      <p:ext uri="{BB962C8B-B14F-4D97-AF65-F5344CB8AC3E}">
        <p14:creationId xmlns:p14="http://schemas.microsoft.com/office/powerpoint/2010/main" xmlns="" val="148784307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smtClean="0"/>
              <a:t>Content patterns – rRT</a:t>
            </a:r>
            <a:r>
              <a:rPr lang="en-US" smtClean="0"/>
              <a:t/>
            </a:r>
            <a:br>
              <a:rPr lang="en-US" smtClean="0"/>
            </a:br>
            <a:r>
              <a:rPr lang="en-US" sz="2667" smtClean="0"/>
              <a:t>Topic words learned from peer reviews</a:t>
            </a:r>
            <a:endParaRPr lang="en-US" sz="2667"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1334D774-3417-FC46-9BEF-A6F026B0364A}" type="slidenum">
              <a:rPr lang="en-US" smtClean="0"/>
              <a:pPr/>
              <a:t>39</a:t>
            </a:fld>
            <a:endParaRPr lang="en-US"/>
          </a:p>
        </p:txBody>
      </p:sp>
      <p:pic>
        <p:nvPicPr>
          <p:cNvPr id="5" name="Picture 4"/>
          <p:cNvPicPr/>
          <p:nvPr/>
        </p:nvPicPr>
        <p:blipFill>
          <a:blip r:embed="rId2">
            <a:extLst>
              <a:ext uri="{28A0092B-C50C-407E-A947-70E740481C1C}">
                <a14:useLocalDpi xmlns:a14="http://schemas.microsoft.com/office/drawing/2010/main" xmlns="" val="0"/>
              </a:ext>
            </a:extLst>
          </a:blip>
          <a:srcRect/>
          <a:stretch>
            <a:fillRect/>
          </a:stretch>
        </p:blipFill>
        <p:spPr bwMode="auto">
          <a:xfrm>
            <a:off x="457200" y="1719739"/>
            <a:ext cx="8082796" cy="4636611"/>
          </a:xfrm>
          <a:prstGeom prst="rect">
            <a:avLst/>
          </a:prstGeom>
          <a:noFill/>
          <a:ln>
            <a:noFill/>
          </a:ln>
        </p:spPr>
      </p:pic>
    </p:spTree>
    <p:extLst>
      <p:ext uri="{BB962C8B-B14F-4D97-AF65-F5344CB8AC3E}">
        <p14:creationId xmlns:p14="http://schemas.microsoft.com/office/powerpoint/2010/main" xmlns="" val="36513565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While reviews thrive on the internet…</a:t>
            </a:r>
            <a:endParaRPr lang="en-US" sz="3600" dirty="0"/>
          </a:p>
        </p:txBody>
      </p:sp>
      <p:sp>
        <p:nvSpPr>
          <p:cNvPr id="4" name="Slide Number Placeholder 3"/>
          <p:cNvSpPr>
            <a:spLocks noGrp="1"/>
          </p:cNvSpPr>
          <p:nvPr>
            <p:ph type="sldNum" sz="quarter" idx="12"/>
          </p:nvPr>
        </p:nvSpPr>
        <p:spPr/>
        <p:txBody>
          <a:bodyPr/>
          <a:lstStyle/>
          <a:p>
            <a:fld id="{1334D774-3417-FC46-9BEF-A6F026B0364A}" type="slidenum">
              <a:rPr lang="en-US" smtClean="0"/>
              <a:pPr/>
              <a:t>4</a:t>
            </a:fld>
            <a:endParaRPr lang="en-US"/>
          </a:p>
        </p:txBody>
      </p:sp>
      <p:pic>
        <p:nvPicPr>
          <p:cNvPr id="8" name="Content Placeholder 4"/>
          <p:cNvPicPr>
            <a:picLocks noChangeAspect="1"/>
          </p:cNvPicPr>
          <p:nvPr/>
        </p:nvPicPr>
        <p:blipFill>
          <a:blip r:embed="rId3"/>
          <a:srcRect t="-7693" b="-7693"/>
          <a:stretch>
            <a:fillRect/>
          </a:stretch>
        </p:blipFill>
        <p:spPr>
          <a:xfrm>
            <a:off x="375373" y="1944585"/>
            <a:ext cx="3570622" cy="196370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style>
          <a:lnRef idx="2">
            <a:schemeClr val="accent1"/>
          </a:lnRef>
          <a:fillRef idx="1">
            <a:schemeClr val="lt1"/>
          </a:fillRef>
          <a:effectRef idx="0">
            <a:schemeClr val="accent1"/>
          </a:effectRef>
          <a:fontRef idx="minor">
            <a:schemeClr val="dk1"/>
          </a:fontRef>
        </p:style>
      </p:pic>
      <p:pic>
        <p:nvPicPr>
          <p:cNvPr id="9" name="Content Placeholder 8"/>
          <p:cNvPicPr>
            <a:picLocks noGrp="1" noChangeAspect="1"/>
          </p:cNvPicPr>
          <p:nvPr>
            <p:ph idx="1"/>
          </p:nvPr>
        </p:nvPicPr>
        <p:blipFill rotWithShape="1">
          <a:blip r:embed="rId4"/>
          <a:srcRect t="2399" b="2399"/>
          <a:stretch/>
        </p:blipFill>
        <p:spPr>
          <a:xfrm>
            <a:off x="2454609" y="1844149"/>
            <a:ext cx="1491386" cy="546083"/>
          </a:xfrm>
        </p:spPr>
      </p:pic>
      <p:pic>
        <p:nvPicPr>
          <p:cNvPr id="10" name="Picture 9"/>
          <p:cNvPicPr>
            <a:picLocks noChangeAspect="1"/>
          </p:cNvPicPr>
          <p:nvPr/>
        </p:nvPicPr>
        <p:blipFill>
          <a:blip r:embed="rId5"/>
          <a:stretch>
            <a:fillRect/>
          </a:stretch>
        </p:blipFill>
        <p:spPr>
          <a:xfrm>
            <a:off x="4763155" y="1497346"/>
            <a:ext cx="3923645" cy="294595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p:cNvPicPr>
            <a:picLocks noChangeAspect="1"/>
          </p:cNvPicPr>
          <p:nvPr/>
        </p:nvPicPr>
        <p:blipFill>
          <a:blip r:embed="rId6"/>
          <a:stretch>
            <a:fillRect/>
          </a:stretch>
        </p:blipFill>
        <p:spPr>
          <a:xfrm>
            <a:off x="7188359" y="1497346"/>
            <a:ext cx="1498441" cy="720125"/>
          </a:xfrm>
          <a:prstGeom prst="rect">
            <a:avLst/>
          </a:prstGeom>
        </p:spPr>
      </p:pic>
      <p:pic>
        <p:nvPicPr>
          <p:cNvPr id="12" name="Picture 11"/>
          <p:cNvPicPr>
            <a:picLocks noChangeAspect="1"/>
          </p:cNvPicPr>
          <p:nvPr/>
        </p:nvPicPr>
        <p:blipFill>
          <a:blip r:embed="rId7"/>
          <a:stretch>
            <a:fillRect/>
          </a:stretch>
        </p:blipFill>
        <p:spPr>
          <a:xfrm>
            <a:off x="163276" y="4862964"/>
            <a:ext cx="1785311" cy="1172832"/>
          </a:xfrm>
          <a:prstGeom prst="rect">
            <a:avLst/>
          </a:prstGeom>
        </p:spPr>
      </p:pic>
      <p:pic>
        <p:nvPicPr>
          <p:cNvPr id="16" name="Picture 15"/>
          <p:cNvPicPr>
            <a:picLocks noChangeAspect="1"/>
          </p:cNvPicPr>
          <p:nvPr/>
        </p:nvPicPr>
        <p:blipFill>
          <a:blip r:embed="rId8"/>
          <a:stretch>
            <a:fillRect/>
          </a:stretch>
        </p:blipFill>
        <p:spPr>
          <a:xfrm>
            <a:off x="1935772" y="4862964"/>
            <a:ext cx="2403792" cy="1179076"/>
          </a:xfrm>
          <a:prstGeom prst="rect">
            <a:avLst/>
          </a:prstGeom>
        </p:spPr>
      </p:pic>
      <p:pic>
        <p:nvPicPr>
          <p:cNvPr id="18" name="Picture 17"/>
          <p:cNvPicPr>
            <a:picLocks noChangeAspect="1"/>
          </p:cNvPicPr>
          <p:nvPr/>
        </p:nvPicPr>
        <p:blipFill>
          <a:blip r:embed="rId9"/>
          <a:stretch>
            <a:fillRect/>
          </a:stretch>
        </p:blipFill>
        <p:spPr>
          <a:xfrm>
            <a:off x="4339564" y="4862965"/>
            <a:ext cx="1677321" cy="1172182"/>
          </a:xfrm>
          <a:prstGeom prst="rect">
            <a:avLst/>
          </a:prstGeom>
        </p:spPr>
      </p:pic>
      <p:pic>
        <p:nvPicPr>
          <p:cNvPr id="19" name="Picture 18"/>
          <p:cNvPicPr>
            <a:picLocks noChangeAspect="1"/>
          </p:cNvPicPr>
          <p:nvPr/>
        </p:nvPicPr>
        <p:blipFill>
          <a:blip r:embed="rId10"/>
          <a:stretch>
            <a:fillRect/>
          </a:stretch>
        </p:blipFill>
        <p:spPr>
          <a:xfrm>
            <a:off x="6016885" y="3908289"/>
            <a:ext cx="2848156" cy="2500681"/>
          </a:xfrm>
          <a:prstGeom prst="rect">
            <a:avLst/>
          </a:prstGeom>
        </p:spPr>
      </p:pic>
      <p:pic>
        <p:nvPicPr>
          <p:cNvPr id="13" name="Picture 12"/>
          <p:cNvPicPr>
            <a:picLocks noChangeAspect="1"/>
          </p:cNvPicPr>
          <p:nvPr/>
        </p:nvPicPr>
        <p:blipFill>
          <a:blip r:embed="rId11"/>
          <a:stretch>
            <a:fillRect/>
          </a:stretch>
        </p:blipFill>
        <p:spPr>
          <a:xfrm>
            <a:off x="2905704" y="2390232"/>
            <a:ext cx="2867719" cy="2066578"/>
          </a:xfrm>
          <a:prstGeom prst="rect">
            <a:avLst/>
          </a:prstGeom>
        </p:spPr>
      </p:pic>
      <p:pic>
        <p:nvPicPr>
          <p:cNvPr id="14" name="Picture 13"/>
          <p:cNvPicPr>
            <a:picLocks noChangeAspect="1"/>
          </p:cNvPicPr>
          <p:nvPr/>
        </p:nvPicPr>
        <p:blipFill>
          <a:blip r:embed="rId12"/>
          <a:stretch>
            <a:fillRect/>
          </a:stretch>
        </p:blipFill>
        <p:spPr>
          <a:xfrm>
            <a:off x="350781" y="2047611"/>
            <a:ext cx="2365560" cy="1561174"/>
          </a:xfrm>
          <a:prstGeom prst="rect">
            <a:avLst/>
          </a:prstGeom>
          <a:ln>
            <a:noFill/>
          </a:ln>
          <a:effectLst>
            <a:outerShdw blurRad="50800" dist="38100" dir="8100000" algn="tr" rotWithShape="0">
              <a:prstClr val="black">
                <a:alpha val="40000"/>
              </a:prstClr>
            </a:outerShdw>
          </a:effectLst>
        </p:spPr>
      </p:pic>
      <p:sp>
        <p:nvSpPr>
          <p:cNvPr id="5" name="Oval 4"/>
          <p:cNvSpPr/>
          <p:nvPr/>
        </p:nvSpPr>
        <p:spPr>
          <a:xfrm>
            <a:off x="1948587" y="3542410"/>
            <a:ext cx="5086810" cy="914400"/>
          </a:xfrm>
          <a:prstGeom prst="ellipse">
            <a:avLst/>
          </a:prstGeom>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dirty="0" smtClean="0"/>
              <a:t>Overwhelming!</a:t>
            </a:r>
            <a:endParaRPr lang="en-US" sz="2400" dirty="0"/>
          </a:p>
        </p:txBody>
      </p:sp>
    </p:spTree>
    <p:extLst>
      <p:ext uri="{BB962C8B-B14F-4D97-AF65-F5344CB8AC3E}">
        <p14:creationId xmlns:p14="http://schemas.microsoft.com/office/powerpoint/2010/main" xmlns="" val="359326776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1"/>
          <p:cNvSpPr>
            <a:spLocks noGrp="1"/>
          </p:cNvSpPr>
          <p:nvPr>
            <p:ph type="title"/>
          </p:nvPr>
        </p:nvSpPr>
        <p:spPr>
          <a:xfrm>
            <a:off x="457199" y="0"/>
            <a:ext cx="8417859" cy="1143000"/>
          </a:xfrm>
        </p:spPr>
        <p:txBody>
          <a:bodyPr>
            <a:normAutofit/>
          </a:bodyPr>
          <a:lstStyle/>
          <a:p>
            <a:pPr lvl="0">
              <a:defRPr/>
            </a:pPr>
            <a:r>
              <a:rPr lang="en-US" sz="3400" dirty="0" smtClean="0"/>
              <a:t>Differentiating review content sources </a:t>
            </a:r>
            <a:endParaRPr lang="en-US" sz="3400" dirty="0">
              <a:ea typeface="Heiti SC Light" pitchFamily="-65" charset="-122"/>
              <a:cs typeface="Heiti SC Light" pitchFamily="-65" charset="-122"/>
            </a:endParaRPr>
          </a:p>
        </p:txBody>
      </p:sp>
      <p:sp>
        <p:nvSpPr>
          <p:cNvPr id="81922" name="Content Placeholder 2"/>
          <p:cNvSpPr>
            <a:spLocks noGrp="1"/>
          </p:cNvSpPr>
          <p:nvPr>
            <p:ph idx="1"/>
          </p:nvPr>
        </p:nvSpPr>
        <p:spPr>
          <a:xfrm>
            <a:off x="152400" y="1143000"/>
            <a:ext cx="8877299" cy="4525963"/>
          </a:xfrm>
        </p:spPr>
        <p:txBody>
          <a:bodyPr>
            <a:normAutofit/>
          </a:bodyPr>
          <a:lstStyle/>
          <a:p>
            <a:pPr lvl="1">
              <a:buNone/>
            </a:pPr>
            <a:endParaRPr lang="en-US" altLang="ja-JP" sz="2200" dirty="0" smtClean="0">
              <a:ea typeface="ＭＳ Ｐゴシック" pitchFamily="-84" charset="-128"/>
              <a:cs typeface="ＭＳ Ｐゴシック" pitchFamily="-84" charset="-128"/>
            </a:endParaRPr>
          </a:p>
          <a:p>
            <a:r>
              <a:rPr lang="en-US" sz="2600" b="1" dirty="0" smtClean="0">
                <a:ea typeface="ＭＳ Ｐゴシック" pitchFamily="-84" charset="-128"/>
                <a:cs typeface="ＭＳ Ｐゴシック" pitchFamily="-84" charset="-128"/>
              </a:rPr>
              <a:t>Feature extraction </a:t>
            </a:r>
            <a:r>
              <a:rPr lang="en-US" sz="2600" dirty="0" smtClean="0">
                <a:ea typeface="ＭＳ Ｐゴシック" pitchFamily="-84" charset="-128"/>
                <a:cs typeface="ＭＳ Ｐゴシック" pitchFamily="-84" charset="-128"/>
              </a:rPr>
              <a:t>with respect to internal vs. external </a:t>
            </a:r>
            <a:r>
              <a:rPr lang="en-US" sz="2600" dirty="0" smtClean="0">
                <a:ea typeface="ＭＳ Ｐゴシック" pitchFamily="-84" charset="-128"/>
                <a:cs typeface="ＭＳ Ｐゴシック" pitchFamily="-84" charset="-128"/>
              </a:rPr>
              <a:t>content</a:t>
            </a:r>
          </a:p>
          <a:p>
            <a:pPr>
              <a:buNone/>
            </a:pPr>
            <a:endParaRPr lang="en-US" sz="2600" i="1" dirty="0" smtClean="0">
              <a:ea typeface="ＭＳ Ｐゴシック" pitchFamily="-84" charset="-128"/>
              <a:cs typeface="ＭＳ Ｐゴシック" pitchFamily="-84" charset="-128"/>
            </a:endParaRPr>
          </a:p>
          <a:p>
            <a:r>
              <a:rPr lang="en-US" sz="2600" dirty="0" smtClean="0">
                <a:ea typeface="ＭＳ Ｐゴシック" pitchFamily="-65" charset="-128"/>
                <a:cs typeface="ＭＳ Ｐゴシック" pitchFamily="-65" charset="-128"/>
              </a:rPr>
              <a:t>Consider </a:t>
            </a:r>
            <a:r>
              <a:rPr lang="en-US" sz="2600" dirty="0" smtClean="0">
                <a:ea typeface="ＭＳ Ｐゴシック" pitchFamily="-65" charset="-128"/>
                <a:cs typeface="ＭＳ Ｐゴシック" pitchFamily="-65" charset="-128"/>
              </a:rPr>
              <a:t>review external content as </a:t>
            </a:r>
            <a:r>
              <a:rPr lang="en-US" sz="2600" dirty="0" smtClean="0">
                <a:solidFill>
                  <a:srgbClr val="0000FF"/>
                </a:solidFill>
                <a:ea typeface="ＭＳ Ｐゴシック" pitchFamily="-65" charset="-128"/>
                <a:cs typeface="ＭＳ Ｐゴシック" pitchFamily="-65" charset="-128"/>
              </a:rPr>
              <a:t>external topic words</a:t>
            </a:r>
          </a:p>
          <a:p>
            <a:pPr marL="400050" lvl="1" indent="355600">
              <a:lnSpc>
                <a:spcPct val="80000"/>
              </a:lnSpc>
            </a:pPr>
            <a:r>
              <a:rPr lang="en-US" sz="2200" dirty="0" smtClean="0">
                <a:ea typeface="ＭＳ Ｐゴシック" pitchFamily="-65" charset="-128"/>
                <a:cs typeface="ＭＳ Ｐゴシック" pitchFamily="-65" charset="-128"/>
              </a:rPr>
              <a:t>Topic signature acquisition algorithm  </a:t>
            </a:r>
            <a:r>
              <a:rPr lang="en-US" sz="1600" dirty="0" smtClean="0">
                <a:solidFill>
                  <a:srgbClr val="4F6228"/>
                </a:solidFill>
                <a:ea typeface="ＭＳ Ｐゴシック" pitchFamily="-65" charset="-128"/>
                <a:cs typeface="ＭＳ Ｐゴシック" pitchFamily="-65" charset="-128"/>
              </a:rPr>
              <a:t>&lt;Lin and </a:t>
            </a:r>
            <a:r>
              <a:rPr lang="en-US" sz="1600" dirty="0" err="1" smtClean="0">
                <a:solidFill>
                  <a:srgbClr val="4F6228"/>
                </a:solidFill>
                <a:ea typeface="ＭＳ Ｐゴシック" pitchFamily="-65" charset="-128"/>
                <a:cs typeface="ＭＳ Ｐゴシック" pitchFamily="-65" charset="-128"/>
              </a:rPr>
              <a:t>Hovy</a:t>
            </a:r>
            <a:r>
              <a:rPr lang="en-US" sz="1600" dirty="0" smtClean="0">
                <a:solidFill>
                  <a:srgbClr val="4F6228"/>
                </a:solidFill>
                <a:ea typeface="ＭＳ Ｐゴシック" pitchFamily="-65" charset="-128"/>
                <a:cs typeface="ＭＳ Ｐゴシック" pitchFamily="-65" charset="-128"/>
              </a:rPr>
              <a:t>, 2000&gt;</a:t>
            </a:r>
          </a:p>
          <a:p>
            <a:pPr marL="400050" lvl="1" indent="355600">
              <a:lnSpc>
                <a:spcPct val="80000"/>
              </a:lnSpc>
            </a:pPr>
            <a:r>
              <a:rPr lang="en-US" sz="2200" dirty="0" smtClean="0"/>
              <a:t>Software:</a:t>
            </a:r>
            <a:r>
              <a:rPr lang="en-US" sz="2200" i="1" dirty="0" smtClean="0"/>
              <a:t> </a:t>
            </a:r>
            <a:r>
              <a:rPr lang="en-US" sz="2200" i="1" dirty="0" err="1" smtClean="0"/>
              <a:t>TopicS</a:t>
            </a:r>
            <a:r>
              <a:rPr lang="en-US" sz="2200" i="1" dirty="0" smtClean="0"/>
              <a:t>  </a:t>
            </a:r>
            <a:r>
              <a:rPr lang="en-US" sz="1600" dirty="0" smtClean="0">
                <a:solidFill>
                  <a:srgbClr val="4F6228"/>
                </a:solidFill>
              </a:rPr>
              <a:t>&lt;</a:t>
            </a:r>
            <a:r>
              <a:rPr lang="en-US" sz="1600" dirty="0" err="1" smtClean="0">
                <a:solidFill>
                  <a:srgbClr val="4F6228"/>
                </a:solidFill>
              </a:rPr>
              <a:t>Nenkova</a:t>
            </a:r>
            <a:r>
              <a:rPr lang="en-US" sz="1600" dirty="0" smtClean="0">
                <a:solidFill>
                  <a:srgbClr val="4F6228"/>
                </a:solidFill>
              </a:rPr>
              <a:t> and Louis, 2008&gt;</a:t>
            </a:r>
          </a:p>
          <a:p>
            <a:pPr lvl="1"/>
            <a:endParaRPr lang="en-US" altLang="ja-JP" sz="2200" dirty="0" smtClean="0">
              <a:ea typeface="ＭＳ Ｐゴシック" pitchFamily="-84" charset="-128"/>
              <a:cs typeface="ＭＳ Ｐゴシック" pitchFamily="-84" charset="-128"/>
            </a:endParaRPr>
          </a:p>
          <a:p>
            <a:endParaRPr lang="en-US" dirty="0">
              <a:ea typeface="ＭＳ Ｐゴシック" pitchFamily="-84" charset="-128"/>
              <a:cs typeface="ＭＳ Ｐゴシック" pitchFamily="-84" charset="-128"/>
            </a:endParaRPr>
          </a:p>
          <a:p>
            <a:pPr lvl="1"/>
            <a:endParaRPr lang="en-US" dirty="0">
              <a:ea typeface="ＭＳ Ｐゴシック" pitchFamily="-84" charset="-128"/>
              <a:cs typeface="ＭＳ Ｐゴシック" pitchFamily="-84" charset="-128"/>
            </a:endParaRPr>
          </a:p>
          <a:p>
            <a:pPr lvl="1"/>
            <a:endParaRPr lang="en-US" dirty="0">
              <a:ea typeface="ＭＳ Ｐゴシック" pitchFamily="-84" charset="-128"/>
              <a:cs typeface="ＭＳ Ｐゴシック" pitchFamily="-84" charset="-128"/>
            </a:endParaRPr>
          </a:p>
          <a:p>
            <a:endParaRPr lang="en-US" dirty="0">
              <a:ea typeface="ＭＳ Ｐゴシック" pitchFamily="-84" charset="-128"/>
              <a:cs typeface="ＭＳ Ｐゴシック" pitchFamily="-84" charset="-128"/>
            </a:endParaRPr>
          </a:p>
        </p:txBody>
      </p:sp>
      <p:sp>
        <p:nvSpPr>
          <p:cNvPr id="81923" name="Slide Number Placeholder 1"/>
          <p:cNvSpPr>
            <a:spLocks noGrp="1"/>
          </p:cNvSpPr>
          <p:nvPr>
            <p:ph type="sldNum" sz="quarter" idx="12"/>
          </p:nvPr>
        </p:nvSpPr>
        <p:spPr bwMode="auto">
          <a:noFill/>
          <a:ln>
            <a:miter lim="800000"/>
            <a:headEnd/>
            <a:tailEnd/>
          </a:ln>
        </p:spPr>
        <p:txBody>
          <a:bodyPr/>
          <a:lstStyle/>
          <a:p>
            <a:fld id="{F06FFB3D-7ECD-7E41-8B48-8A8F16D5A13F}" type="slidenum">
              <a:rPr lang="en-US"/>
              <a:pPr/>
              <a:t>40</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xmlns="" val="1926774978"/>
              </p:ext>
            </p:extLst>
          </p:nvPr>
        </p:nvGraphicFramePr>
        <p:xfrm>
          <a:off x="333375" y="4267200"/>
          <a:ext cx="8541682" cy="2194560"/>
        </p:xfrm>
        <a:graphic>
          <a:graphicData uri="http://schemas.openxmlformats.org/drawingml/2006/table">
            <a:tbl>
              <a:tblPr/>
              <a:tblGrid>
                <a:gridCol w="1026627"/>
                <a:gridCol w="2069812"/>
                <a:gridCol w="5445243"/>
              </a:tblGrid>
              <a:tr h="464227">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FFFFFF"/>
                          </a:solidFill>
                          <a:effectLst/>
                          <a:latin typeface="Calibri" pitchFamily="-1" charset="0"/>
                          <a:ea typeface="ＭＳ Ｐゴシック" pitchFamily="-1" charset="-128"/>
                          <a:cs typeface="ＭＳ Ｐゴシック" pitchFamily="-1" charset="-128"/>
                        </a:rPr>
                        <a:t>Domain</a:t>
                      </a:r>
                    </a:p>
                  </a:txBody>
                  <a:tcPr marT="45713" marB="4571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FFFFFF"/>
                          </a:solidFill>
                          <a:effectLst/>
                          <a:latin typeface="Calibri" pitchFamily="-1" charset="0"/>
                          <a:ea typeface="ＭＳ Ｐゴシック" pitchFamily="-1" charset="-128"/>
                          <a:cs typeface="ＭＳ Ｐゴシック" pitchFamily="-1" charset="-128"/>
                        </a:rPr>
                        <a:t>Input corpus</a:t>
                      </a:r>
                      <a:endParaRPr kumimoji="0" lang="en-US" sz="1600" b="1" i="0" u="none" strike="noStrike" cap="none" normalizeH="0" baseline="0" dirty="0">
                        <a:ln>
                          <a:noFill/>
                        </a:ln>
                        <a:solidFill>
                          <a:srgbClr val="FFFFFF"/>
                        </a:solidFill>
                        <a:effectLst/>
                        <a:latin typeface="Calibri" pitchFamily="-1" charset="0"/>
                        <a:ea typeface="ＭＳ Ｐゴシック" pitchFamily="-1" charset="-128"/>
                        <a:cs typeface="ＭＳ Ｐゴシック" pitchFamily="-1" charset="-128"/>
                      </a:endParaRPr>
                    </a:p>
                  </a:txBody>
                  <a:tcPr marT="45713" marB="4571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FFFFFF"/>
                          </a:solidFill>
                          <a:effectLst/>
                          <a:latin typeface="Calibri" pitchFamily="-1" charset="0"/>
                          <a:ea typeface="ＭＳ Ｐゴシック" pitchFamily="-1" charset="-128"/>
                          <a:cs typeface="ＭＳ Ｐゴシック" pitchFamily="-1" charset="-128"/>
                        </a:rPr>
                        <a:t>External topic words</a:t>
                      </a:r>
                      <a:endParaRPr kumimoji="0" lang="en-US" sz="1600" b="1" i="0" u="none" strike="noStrike" cap="none" normalizeH="0" baseline="0" dirty="0">
                        <a:ln>
                          <a:noFill/>
                        </a:ln>
                        <a:solidFill>
                          <a:srgbClr val="FFFFFF"/>
                        </a:solidFill>
                        <a:effectLst/>
                        <a:latin typeface="Calibri" pitchFamily="-1" charset="0"/>
                        <a:ea typeface="ＭＳ Ｐゴシック" pitchFamily="-1" charset="-128"/>
                        <a:cs typeface="ＭＳ Ｐゴシック" pitchFamily="-1" charset="-128"/>
                      </a:endParaRPr>
                    </a:p>
                  </a:txBody>
                  <a:tcPr marT="45713" marB="4571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10128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ＭＳ Ｐゴシック" charset="0"/>
                          <a:cs typeface="ＭＳ Ｐゴシック" charset="0"/>
                        </a:rPr>
                        <a:t>Movie</a:t>
                      </a:r>
                      <a:endParaRPr kumimoji="0" lang="en-US" sz="1400" b="0" i="0" u="none" strike="noStrike" cap="none" normalizeH="0" baseline="0" dirty="0">
                        <a:ln>
                          <a:noFill/>
                        </a:ln>
                        <a:solidFill>
                          <a:srgbClr val="000000"/>
                        </a:solidFill>
                        <a:effectLst/>
                        <a:latin typeface="Calibri" charset="0"/>
                        <a:ea typeface="ＭＳ Ｐゴシック" charset="0"/>
                        <a:cs typeface="ＭＳ Ｐゴシック" charset="0"/>
                      </a:endParaRPr>
                    </a:p>
                  </a:txBody>
                  <a:tcPr marT="45713" marB="4571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ＭＳ Ｐゴシック" charset="0"/>
                          <a:cs typeface="ＭＳ Ｐゴシック" charset="0"/>
                        </a:rPr>
                        <a:t>Plot keywords, </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ＭＳ Ｐゴシック" charset="0"/>
                          <a:cs typeface="ＭＳ Ｐゴシック" charset="0"/>
                        </a:rPr>
                        <a:t>Actor/actress names, Synopses</a:t>
                      </a:r>
                    </a:p>
                  </a:txBody>
                  <a:tcPr marT="45713" marB="4571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ＭＳ Ｐゴシック" charset="0"/>
                          <a:cs typeface="ＭＳ Ｐゴシック" charset="0"/>
                        </a:rPr>
                        <a:t>merry, </a:t>
                      </a:r>
                      <a:r>
                        <a:rPr kumimoji="0" lang="en-US" sz="1400" b="0" i="0" u="none" strike="noStrike" cap="none" normalizeH="0" baseline="0" dirty="0" err="1" smtClean="0">
                          <a:ln>
                            <a:noFill/>
                          </a:ln>
                          <a:solidFill>
                            <a:srgbClr val="000000"/>
                          </a:solidFill>
                          <a:effectLst/>
                          <a:latin typeface="Calibri" charset="0"/>
                          <a:ea typeface="ＭＳ Ｐゴシック" charset="0"/>
                          <a:cs typeface="ＭＳ Ｐゴシック" charset="0"/>
                        </a:rPr>
                        <a:t>goondor</a:t>
                      </a:r>
                      <a:r>
                        <a:rPr kumimoji="0" lang="en-US" sz="1400" b="0" i="0" u="none" strike="noStrike" cap="none" normalizeH="0" baseline="0" dirty="0" smtClean="0">
                          <a:ln>
                            <a:noFill/>
                          </a:ln>
                          <a:solidFill>
                            <a:srgbClr val="000000"/>
                          </a:solidFill>
                          <a:effectLst/>
                          <a:latin typeface="Calibri" charset="0"/>
                          <a:ea typeface="ＭＳ Ｐゴシック" charset="0"/>
                          <a:cs typeface="ＭＳ Ｐゴシック" charset="0"/>
                        </a:rPr>
                        <a:t>, </a:t>
                      </a:r>
                      <a:r>
                        <a:rPr kumimoji="0" lang="en-US" sz="1400" b="0" i="0" u="none" strike="noStrike" cap="none" normalizeH="0" baseline="0" dirty="0" err="1" smtClean="0">
                          <a:ln>
                            <a:noFill/>
                          </a:ln>
                          <a:solidFill>
                            <a:srgbClr val="000000"/>
                          </a:solidFill>
                          <a:effectLst/>
                          <a:latin typeface="Calibri" charset="0"/>
                          <a:ea typeface="ＭＳ Ｐゴシック" charset="0"/>
                          <a:cs typeface="ＭＳ Ｐゴシック" charset="0"/>
                        </a:rPr>
                        <a:t>treebeard</a:t>
                      </a:r>
                      <a:r>
                        <a:rPr kumimoji="0" lang="en-US" sz="1400" b="0" i="0" u="none" strike="noStrike" cap="none" normalizeH="0" baseline="0" dirty="0" smtClean="0">
                          <a:ln>
                            <a:noFill/>
                          </a:ln>
                          <a:solidFill>
                            <a:srgbClr val="000000"/>
                          </a:solidFill>
                          <a:effectLst/>
                          <a:latin typeface="Calibri" charset="0"/>
                          <a:ea typeface="ＭＳ Ｐゴシック" charset="0"/>
                          <a:cs typeface="ＭＳ Ｐゴシック" charset="0"/>
                        </a:rPr>
                        <a:t>, helm, </a:t>
                      </a:r>
                      <a:r>
                        <a:rPr kumimoji="0" lang="en-US" sz="1400" b="0" i="0" u="none" strike="noStrike" cap="none" normalizeH="0" baseline="0" dirty="0" err="1" smtClean="0">
                          <a:ln>
                            <a:noFill/>
                          </a:ln>
                          <a:solidFill>
                            <a:srgbClr val="000000"/>
                          </a:solidFill>
                          <a:effectLst/>
                          <a:latin typeface="Calibri" charset="0"/>
                          <a:ea typeface="ＭＳ Ｐゴシック" charset="0"/>
                          <a:cs typeface="ＭＳ Ｐゴシック" charset="0"/>
                        </a:rPr>
                        <a:t>gandalf</a:t>
                      </a:r>
                      <a:r>
                        <a:rPr kumimoji="0" lang="en-US" sz="1400" b="0" i="0" u="none" strike="noStrike" cap="none" normalizeH="0" baseline="0" dirty="0" smtClean="0">
                          <a:ln>
                            <a:noFill/>
                          </a:ln>
                          <a:solidFill>
                            <a:srgbClr val="000000"/>
                          </a:solidFill>
                          <a:effectLst/>
                          <a:latin typeface="Calibri" charset="0"/>
                          <a:ea typeface="ＭＳ Ｐゴシック" charset="0"/>
                          <a:cs typeface="ＭＳ Ｐゴシック" charset="0"/>
                        </a:rPr>
                        <a:t>, </a:t>
                      </a:r>
                      <a:r>
                        <a:rPr kumimoji="0" lang="en-US" sz="1400" b="0" i="0" u="none" strike="noStrike" cap="none" normalizeH="0" baseline="0" dirty="0" err="1" smtClean="0">
                          <a:ln>
                            <a:noFill/>
                          </a:ln>
                          <a:solidFill>
                            <a:srgbClr val="000000"/>
                          </a:solidFill>
                          <a:effectLst/>
                          <a:latin typeface="Calibri" charset="0"/>
                          <a:ea typeface="ＭＳ Ｐゴシック" charset="0"/>
                          <a:cs typeface="ＭＳ Ｐゴシック" charset="0"/>
                        </a:rPr>
                        <a:t>wormtongue</a:t>
                      </a:r>
                      <a:r>
                        <a:rPr kumimoji="0" lang="en-US" sz="1400" b="0" i="0" u="none" strike="noStrike" cap="none" normalizeH="0" baseline="0" dirty="0" smtClean="0">
                          <a:ln>
                            <a:noFill/>
                          </a:ln>
                          <a:solidFill>
                            <a:srgbClr val="000000"/>
                          </a:solidFill>
                          <a:effectLst/>
                          <a:latin typeface="Calibri" charset="0"/>
                          <a:ea typeface="ＭＳ Ｐゴシック" charset="0"/>
                          <a:cs typeface="ＭＳ Ｐゴシック" charset="0"/>
                        </a:rPr>
                        <a:t>, allies, </a:t>
                      </a:r>
                      <a:r>
                        <a:rPr kumimoji="0" lang="en-US" sz="1400" b="0" i="0" u="none" strike="noStrike" cap="none" normalizeH="0" baseline="0" dirty="0" err="1" smtClean="0">
                          <a:ln>
                            <a:noFill/>
                          </a:ln>
                          <a:solidFill>
                            <a:srgbClr val="000000"/>
                          </a:solidFill>
                          <a:effectLst/>
                          <a:latin typeface="Calibri" charset="0"/>
                          <a:ea typeface="ＭＳ Ｐゴシック" charset="0"/>
                          <a:cs typeface="ＭＳ Ｐゴシック" charset="0"/>
                        </a:rPr>
                        <a:t>fangorn</a:t>
                      </a:r>
                      <a:r>
                        <a:rPr kumimoji="0" lang="en-US" sz="1400" b="0" i="0" u="none" strike="noStrike" cap="none" normalizeH="0" baseline="0" dirty="0" smtClean="0">
                          <a:ln>
                            <a:noFill/>
                          </a:ln>
                          <a:solidFill>
                            <a:srgbClr val="000000"/>
                          </a:solidFill>
                          <a:effectLst/>
                          <a:latin typeface="Calibri" charset="0"/>
                          <a:ea typeface="ＭＳ Ｐゴシック" charset="0"/>
                          <a:cs typeface="ＭＳ Ｐゴシック" charset="0"/>
                        </a:rPr>
                        <a:t>, </a:t>
                      </a:r>
                      <a:r>
                        <a:rPr kumimoji="0" lang="en-US" sz="1400" b="0" i="0" u="none" strike="noStrike" cap="none" normalizeH="0" baseline="0" dirty="0" err="1" smtClean="0">
                          <a:ln>
                            <a:noFill/>
                          </a:ln>
                          <a:solidFill>
                            <a:srgbClr val="000000"/>
                          </a:solidFill>
                          <a:effectLst/>
                          <a:latin typeface="Calibri" charset="0"/>
                          <a:ea typeface="ＭＳ Ｐゴシック" charset="0"/>
                          <a:cs typeface="ＭＳ Ｐゴシック" charset="0"/>
                        </a:rPr>
                        <a:t>grma</a:t>
                      </a:r>
                      <a:r>
                        <a:rPr kumimoji="0" lang="en-US" sz="1400" b="0" i="0" u="none" strike="noStrike" cap="none" normalizeH="0" baseline="0" dirty="0" smtClean="0">
                          <a:ln>
                            <a:noFill/>
                          </a:ln>
                          <a:solidFill>
                            <a:srgbClr val="000000"/>
                          </a:solidFill>
                          <a:effectLst/>
                          <a:latin typeface="Calibri" charset="0"/>
                          <a:ea typeface="ＭＳ Ｐゴシック" charset="0"/>
                          <a:cs typeface="ＭＳ Ｐゴシック" charset="0"/>
                        </a:rPr>
                        <a:t>, </a:t>
                      </a:r>
                      <a:r>
                        <a:rPr kumimoji="0" lang="en-US" sz="1400" b="0" i="0" u="none" strike="noStrike" cap="none" normalizeH="0" baseline="0" dirty="0" err="1" smtClean="0">
                          <a:ln>
                            <a:noFill/>
                          </a:ln>
                          <a:solidFill>
                            <a:srgbClr val="000000"/>
                          </a:solidFill>
                          <a:effectLst/>
                          <a:latin typeface="Calibri" charset="0"/>
                          <a:ea typeface="ＭＳ Ｐゴシック" charset="0"/>
                          <a:cs typeface="ＭＳ Ｐゴシック" charset="0"/>
                        </a:rPr>
                        <a:t>aragorn</a:t>
                      </a:r>
                      <a:r>
                        <a:rPr kumimoji="0" lang="en-US" sz="1400" b="0" i="0" u="none" strike="noStrike" cap="none" normalizeH="0" baseline="0" dirty="0" smtClean="0">
                          <a:ln>
                            <a:noFill/>
                          </a:ln>
                          <a:solidFill>
                            <a:srgbClr val="000000"/>
                          </a:solidFill>
                          <a:effectLst/>
                          <a:latin typeface="Calibri" charset="0"/>
                          <a:ea typeface="ＭＳ Ｐゴシック" charset="0"/>
                          <a:cs typeface="ＭＳ Ｐゴシック" charset="0"/>
                        </a:rPr>
                        <a:t>, </a:t>
                      </a:r>
                      <a:r>
                        <a:rPr kumimoji="0" lang="en-US" sz="1400" b="0" i="0" u="none" strike="noStrike" cap="none" normalizeH="0" baseline="0" dirty="0" err="1" smtClean="0">
                          <a:ln>
                            <a:noFill/>
                          </a:ln>
                          <a:solidFill>
                            <a:srgbClr val="000000"/>
                          </a:solidFill>
                          <a:effectLst/>
                          <a:latin typeface="Calibri" charset="0"/>
                          <a:ea typeface="ＭＳ Ｐゴシック" charset="0"/>
                          <a:cs typeface="ＭＳ Ｐゴシック" charset="0"/>
                        </a:rPr>
                        <a:t>rohan</a:t>
                      </a:r>
                      <a:r>
                        <a:rPr kumimoji="0" lang="en-US" sz="1400" b="0" i="0" u="none" strike="noStrike" cap="none" normalizeH="0" baseline="0" dirty="0" smtClean="0">
                          <a:ln>
                            <a:noFill/>
                          </a:ln>
                          <a:solidFill>
                            <a:srgbClr val="000000"/>
                          </a:solidFill>
                          <a:effectLst/>
                          <a:latin typeface="Calibri" charset="0"/>
                          <a:ea typeface="ＭＳ Ｐゴシック" charset="0"/>
                          <a:cs typeface="ＭＳ Ｐゴシック" charset="0"/>
                        </a:rPr>
                        <a:t>, </a:t>
                      </a:r>
                      <a:r>
                        <a:rPr kumimoji="0" lang="en-US" sz="1400" b="0" i="0" u="none" strike="noStrike" cap="none" normalizeH="0" baseline="0" dirty="0" err="1" smtClean="0">
                          <a:ln>
                            <a:noFill/>
                          </a:ln>
                          <a:solidFill>
                            <a:srgbClr val="000000"/>
                          </a:solidFill>
                          <a:effectLst/>
                          <a:latin typeface="Calibri" charset="0"/>
                          <a:ea typeface="ＭＳ Ｐゴシック" charset="0"/>
                          <a:cs typeface="ＭＳ Ｐゴシック" charset="0"/>
                        </a:rPr>
                        <a:t>omer</a:t>
                      </a:r>
                      <a:r>
                        <a:rPr kumimoji="0" lang="en-US" sz="1400" b="0" i="0" u="none" strike="noStrike" cap="none" normalizeH="0" baseline="0" dirty="0" smtClean="0">
                          <a:ln>
                            <a:noFill/>
                          </a:ln>
                          <a:solidFill>
                            <a:srgbClr val="000000"/>
                          </a:solidFill>
                          <a:effectLst/>
                          <a:latin typeface="Calibri" charset="0"/>
                          <a:ea typeface="ＭＳ Ｐゴシック" charset="0"/>
                          <a:cs typeface="ＭＳ Ｐゴシック" charset="0"/>
                        </a:rPr>
                        <a:t>, </a:t>
                      </a:r>
                      <a:r>
                        <a:rPr kumimoji="0" lang="en-US" sz="1400" b="0" i="0" u="none" strike="noStrike" cap="none" normalizeH="0" baseline="0" dirty="0" err="1" smtClean="0">
                          <a:ln>
                            <a:noFill/>
                          </a:ln>
                          <a:solidFill>
                            <a:srgbClr val="000000"/>
                          </a:solidFill>
                          <a:effectLst/>
                          <a:latin typeface="Calibri" charset="0"/>
                          <a:ea typeface="ＭＳ Ｐゴシック" charset="0"/>
                          <a:cs typeface="ＭＳ Ｐゴシック" charset="0"/>
                        </a:rPr>
                        <a:t>frodo</a:t>
                      </a:r>
                      <a:r>
                        <a:rPr kumimoji="0" lang="en-US" sz="1400" b="0" i="0" u="none" strike="noStrike" cap="none" normalizeH="0" baseline="0" dirty="0" smtClean="0">
                          <a:ln>
                            <a:noFill/>
                          </a:ln>
                          <a:solidFill>
                            <a:srgbClr val="000000"/>
                          </a:solidFill>
                          <a:effectLst/>
                          <a:latin typeface="Calibri" charset="0"/>
                          <a:ea typeface="ＭＳ Ｐゴシック" charset="0"/>
                          <a:cs typeface="ＭＳ Ｐゴシック" charset="0"/>
                        </a:rPr>
                        <a:t>, war, </a:t>
                      </a:r>
                      <a:r>
                        <a:rPr kumimoji="0" lang="en-US" sz="1400" b="0" i="0" u="none" strike="noStrike" cap="none" normalizeH="0" baseline="0" dirty="0" err="1" smtClean="0">
                          <a:ln>
                            <a:noFill/>
                          </a:ln>
                          <a:solidFill>
                            <a:srgbClr val="000000"/>
                          </a:solidFill>
                          <a:effectLst/>
                          <a:latin typeface="Calibri" charset="0"/>
                          <a:ea typeface="ＭＳ Ｐゴシック" charset="0"/>
                          <a:cs typeface="ＭＳ Ｐゴシック" charset="0"/>
                        </a:rPr>
                        <a:t>rohirrim</a:t>
                      </a:r>
                      <a:r>
                        <a:rPr kumimoji="0" lang="en-US" sz="1400" b="0" i="0" u="none" strike="noStrike" cap="none" normalizeH="0" baseline="0" dirty="0" smtClean="0">
                          <a:ln>
                            <a:noFill/>
                          </a:ln>
                          <a:solidFill>
                            <a:srgbClr val="000000"/>
                          </a:solidFill>
                          <a:effectLst/>
                          <a:latin typeface="Calibri" charset="0"/>
                          <a:ea typeface="ＭＳ Ｐゴシック" charset="0"/>
                          <a:cs typeface="ＭＳ Ｐゴシック" charset="0"/>
                        </a:rPr>
                        <a:t>, </a:t>
                      </a:r>
                      <a:r>
                        <a:rPr kumimoji="0" lang="en-US" sz="1400" b="0" i="0" u="none" strike="noStrike" cap="none" normalizeH="0" baseline="0" dirty="0" err="1" smtClean="0">
                          <a:ln>
                            <a:noFill/>
                          </a:ln>
                          <a:solidFill>
                            <a:srgbClr val="000000"/>
                          </a:solidFill>
                          <a:effectLst/>
                          <a:latin typeface="Calibri" charset="0"/>
                          <a:ea typeface="ＭＳ Ｐゴシック" charset="0"/>
                          <a:cs typeface="ＭＳ Ｐゴシック" charset="0"/>
                        </a:rPr>
                        <a:t>uruk</a:t>
                      </a:r>
                      <a:r>
                        <a:rPr kumimoji="0" lang="en-US" sz="1400" b="0" i="0" u="none" strike="noStrike" cap="none" normalizeH="0" baseline="0" dirty="0" smtClean="0">
                          <a:ln>
                            <a:noFill/>
                          </a:ln>
                          <a:solidFill>
                            <a:srgbClr val="000000"/>
                          </a:solidFill>
                          <a:effectLst/>
                          <a:latin typeface="Calibri" charset="0"/>
                          <a:ea typeface="ＭＳ Ｐゴシック" charset="0"/>
                          <a:cs typeface="ＭＳ Ｐゴシック" charset="0"/>
                        </a:rPr>
                        <a:t>, pippin, </a:t>
                      </a:r>
                      <a:r>
                        <a:rPr kumimoji="0" lang="en-US" sz="1400" b="0" i="0" u="none" strike="noStrike" cap="none" normalizeH="0" baseline="0" dirty="0" err="1" smtClean="0">
                          <a:ln>
                            <a:noFill/>
                          </a:ln>
                          <a:solidFill>
                            <a:srgbClr val="000000"/>
                          </a:solidFill>
                          <a:effectLst/>
                          <a:latin typeface="Calibri" charset="0"/>
                          <a:ea typeface="ＭＳ Ｐゴシック" charset="0"/>
                          <a:cs typeface="ＭＳ Ｐゴシック" charset="0"/>
                        </a:rPr>
                        <a:t>ents</a:t>
                      </a:r>
                      <a:r>
                        <a:rPr kumimoji="0" lang="en-US" sz="1400" b="0" i="0" u="none" strike="noStrike" cap="none" normalizeH="0" baseline="0" dirty="0" smtClean="0">
                          <a:ln>
                            <a:noFill/>
                          </a:ln>
                          <a:solidFill>
                            <a:srgbClr val="000000"/>
                          </a:solidFill>
                          <a:effectLst/>
                          <a:latin typeface="Calibri" charset="0"/>
                          <a:ea typeface="ＭＳ Ｐゴシック" charset="0"/>
                          <a:cs typeface="ＭＳ Ｐゴシック" charset="0"/>
                        </a:rPr>
                        <a:t>, </a:t>
                      </a:r>
                      <a:r>
                        <a:rPr kumimoji="0" lang="en-US" sz="1400" b="0" i="0" u="none" strike="noStrike" cap="none" normalizeH="0" baseline="0" dirty="0" err="1" smtClean="0">
                          <a:ln>
                            <a:noFill/>
                          </a:ln>
                          <a:solidFill>
                            <a:srgbClr val="000000"/>
                          </a:solidFill>
                          <a:effectLst/>
                          <a:latin typeface="Calibri" charset="0"/>
                          <a:ea typeface="ＭＳ Ｐゴシック" charset="0"/>
                          <a:cs typeface="ＭＳ Ｐゴシック" charset="0"/>
                        </a:rPr>
                        <a:t>gimli</a:t>
                      </a:r>
                      <a:r>
                        <a:rPr kumimoji="0" lang="en-US" sz="1400" b="0" i="0" u="none" strike="noStrike" cap="none" normalizeH="0" baseline="0" dirty="0" smtClean="0">
                          <a:ln>
                            <a:noFill/>
                          </a:ln>
                          <a:solidFill>
                            <a:srgbClr val="000000"/>
                          </a:solidFill>
                          <a:effectLst/>
                          <a:latin typeface="Calibri" charset="0"/>
                          <a:ea typeface="ＭＳ Ｐゴシック" charset="0"/>
                          <a:cs typeface="ＭＳ Ｐゴシック" charset="0"/>
                        </a:rPr>
                        <a:t>, </a:t>
                      </a:r>
                      <a:r>
                        <a:rPr kumimoji="0" lang="en-US" sz="1400" b="0" i="0" u="none" strike="noStrike" cap="none" normalizeH="0" baseline="0" dirty="0" err="1" smtClean="0">
                          <a:ln>
                            <a:noFill/>
                          </a:ln>
                          <a:solidFill>
                            <a:srgbClr val="000000"/>
                          </a:solidFill>
                          <a:effectLst/>
                          <a:latin typeface="Calibri" charset="0"/>
                          <a:ea typeface="ＭＳ Ｐゴシック" charset="0"/>
                          <a:cs typeface="ＭＳ Ｐゴシック" charset="0"/>
                        </a:rPr>
                        <a:t>saruman</a:t>
                      </a:r>
                      <a:r>
                        <a:rPr kumimoji="0" lang="en-US" sz="1400" b="0" i="0" u="none" strike="noStrike" cap="none" normalizeH="0" baseline="0" dirty="0" smtClean="0">
                          <a:ln>
                            <a:noFill/>
                          </a:ln>
                          <a:solidFill>
                            <a:srgbClr val="000000"/>
                          </a:solidFill>
                          <a:effectLst/>
                          <a:latin typeface="Calibri" charset="0"/>
                          <a:ea typeface="ＭＳ Ｐゴシック" charset="0"/>
                          <a:cs typeface="ＭＳ Ｐゴシック" charset="0"/>
                        </a:rPr>
                        <a:t>, </a:t>
                      </a:r>
                      <a:r>
                        <a:rPr kumimoji="0" lang="en-US" sz="1400" b="0" i="0" u="none" strike="noStrike" cap="none" normalizeH="0" baseline="0" dirty="0" err="1" smtClean="0">
                          <a:ln>
                            <a:noFill/>
                          </a:ln>
                          <a:solidFill>
                            <a:srgbClr val="000000"/>
                          </a:solidFill>
                          <a:effectLst/>
                          <a:latin typeface="Calibri" charset="0"/>
                          <a:ea typeface="ＭＳ Ｐゴシック" charset="0"/>
                          <a:cs typeface="ＭＳ Ｐゴシック" charset="0"/>
                        </a:rPr>
                        <a:t>gollum</a:t>
                      </a:r>
                      <a:r>
                        <a:rPr kumimoji="0" lang="en-US" sz="1400" b="0" i="0" u="none" strike="noStrike" cap="none" normalizeH="0" baseline="0" dirty="0" smtClean="0">
                          <a:ln>
                            <a:noFill/>
                          </a:ln>
                          <a:solidFill>
                            <a:srgbClr val="000000"/>
                          </a:solidFill>
                          <a:effectLst/>
                          <a:latin typeface="Calibri" charset="0"/>
                          <a:ea typeface="ＭＳ Ｐゴシック" charset="0"/>
                          <a:cs typeface="ＭＳ Ｐゴシック" charset="0"/>
                        </a:rPr>
                        <a:t>, army, …</a:t>
                      </a:r>
                    </a:p>
                  </a:txBody>
                  <a:tcPr marT="45713" marB="4571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0D8E8"/>
                    </a:solidFill>
                  </a:tcPr>
                </a:tc>
              </a:tr>
              <a:tr h="717452">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pitchFamily="-1" charset="0"/>
                          <a:ea typeface="ＭＳ Ｐゴシック" pitchFamily="-1" charset="-128"/>
                          <a:cs typeface="ＭＳ Ｐゴシック" pitchFamily="-1" charset="-128"/>
                        </a:rPr>
                        <a:t>Peer</a:t>
                      </a:r>
                      <a:endParaRPr kumimoji="0" lang="en-US" sz="1400" b="0" i="0" u="none" strike="noStrike" cap="none" normalizeH="0" baseline="0" dirty="0">
                        <a:ln>
                          <a:noFill/>
                        </a:ln>
                        <a:solidFill>
                          <a:srgbClr val="000000"/>
                        </a:solidFill>
                        <a:effectLst/>
                        <a:latin typeface="Calibri" pitchFamily="-1" charset="0"/>
                        <a:ea typeface="ＭＳ Ｐゴシック" pitchFamily="-1" charset="-128"/>
                        <a:cs typeface="ＭＳ Ｐゴシック" pitchFamily="-1" charset="-128"/>
                      </a:endParaRPr>
                    </a:p>
                  </a:txBody>
                  <a:tcPr marT="45713" marB="4571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1" charset="0"/>
                          <a:ea typeface="ＭＳ Ｐゴシック" pitchFamily="-1" charset="-128"/>
                          <a:cs typeface="ＭＳ Ｐゴシック" pitchFamily="-1" charset="-128"/>
                        </a:rPr>
                        <a:t>Student papers</a:t>
                      </a:r>
                      <a:endParaRPr kumimoji="0" lang="en-US" sz="1400" b="0" i="0" u="none" strike="noStrike" cap="none" normalizeH="0" baseline="0" dirty="0">
                        <a:ln>
                          <a:noFill/>
                        </a:ln>
                        <a:solidFill>
                          <a:srgbClr val="000000"/>
                        </a:solidFill>
                        <a:effectLst/>
                        <a:latin typeface="Calibri" pitchFamily="-1" charset="0"/>
                        <a:ea typeface="ＭＳ Ｐゴシック" pitchFamily="-1" charset="-128"/>
                        <a:cs typeface="ＭＳ Ｐゴシック" pitchFamily="-1" charset="-128"/>
                      </a:endParaRPr>
                    </a:p>
                  </a:txBody>
                  <a:tcPr marT="45713" marB="4571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pitchFamily="-1" charset="0"/>
                          <a:ea typeface="ＭＳ Ｐゴシック" pitchFamily="-1" charset="-128"/>
                          <a:cs typeface="ＭＳ Ｐゴシック" pitchFamily="-1" charset="-128"/>
                        </a:rPr>
                        <a:t>war</a:t>
                      </a:r>
                      <a:r>
                        <a:rPr kumimoji="0" lang="en-US" sz="1400" b="0" i="0" u="none" strike="noStrike" cap="none" normalizeH="0" baseline="0" dirty="0" smtClean="0">
                          <a:ln>
                            <a:noFill/>
                          </a:ln>
                          <a:solidFill>
                            <a:srgbClr val="000000"/>
                          </a:solidFill>
                          <a:effectLst/>
                          <a:latin typeface="Calibri" pitchFamily="-1" charset="0"/>
                          <a:ea typeface="ＭＳ Ｐゴシック" pitchFamily="-1" charset="-128"/>
                          <a:cs typeface="ＭＳ Ｐゴシック" pitchFamily="-1" charset="-128"/>
                        </a:rPr>
                        <a:t>, </a:t>
                      </a:r>
                      <a:r>
                        <a:rPr kumimoji="0" lang="en-US" sz="1400" b="0" i="0" u="none" strike="noStrike" cap="none" normalizeH="0" baseline="0" dirty="0" err="1" smtClean="0">
                          <a:ln>
                            <a:noFill/>
                          </a:ln>
                          <a:solidFill>
                            <a:srgbClr val="000000"/>
                          </a:solidFill>
                          <a:effectLst/>
                          <a:latin typeface="Calibri" pitchFamily="-1" charset="0"/>
                          <a:ea typeface="ＭＳ Ｐゴシック" pitchFamily="-1" charset="-128"/>
                          <a:cs typeface="ＭＳ Ｐゴシック" pitchFamily="-1" charset="-128"/>
                        </a:rPr>
                        <a:t>african</a:t>
                      </a:r>
                      <a:r>
                        <a:rPr kumimoji="0" lang="en-US" sz="1400" b="0" i="0" u="none" strike="noStrike" cap="none" normalizeH="0" baseline="0" dirty="0" smtClean="0">
                          <a:ln>
                            <a:noFill/>
                          </a:ln>
                          <a:solidFill>
                            <a:srgbClr val="000000"/>
                          </a:solidFill>
                          <a:effectLst/>
                          <a:latin typeface="Calibri" pitchFamily="-1" charset="0"/>
                          <a:ea typeface="ＭＳ Ｐゴシック" pitchFamily="-1" charset="-128"/>
                          <a:cs typeface="ＭＳ Ｐゴシック" pitchFamily="-1" charset="-128"/>
                        </a:rPr>
                        <a:t>, </a:t>
                      </a:r>
                      <a:r>
                        <a:rPr kumimoji="0" lang="en-US" sz="1400" b="0" i="0" u="none" strike="noStrike" cap="none" normalizeH="0" baseline="0" dirty="0" err="1" smtClean="0">
                          <a:ln>
                            <a:noFill/>
                          </a:ln>
                          <a:solidFill>
                            <a:srgbClr val="000000"/>
                          </a:solidFill>
                          <a:effectLst/>
                          <a:latin typeface="Calibri" pitchFamily="-1" charset="0"/>
                          <a:ea typeface="ＭＳ Ｐゴシック" pitchFamily="-1" charset="-128"/>
                          <a:cs typeface="ＭＳ Ｐゴシック" pitchFamily="-1" charset="-128"/>
                        </a:rPr>
                        <a:t>americans</a:t>
                      </a:r>
                      <a:r>
                        <a:rPr kumimoji="0" lang="en-US" sz="1400" b="0" i="0" u="none" strike="noStrike" cap="none" normalizeH="0" baseline="0" dirty="0" smtClean="0">
                          <a:ln>
                            <a:noFill/>
                          </a:ln>
                          <a:solidFill>
                            <a:srgbClr val="000000"/>
                          </a:solidFill>
                          <a:effectLst/>
                          <a:latin typeface="Calibri" pitchFamily="-1" charset="0"/>
                          <a:ea typeface="ＭＳ Ｐゴシック" pitchFamily="-1" charset="-128"/>
                          <a:cs typeface="ＭＳ Ｐゴシック" pitchFamily="-1" charset="-128"/>
                        </a:rPr>
                        <a:t>, women, democracy, rights, states, vote, united, amendment, …</a:t>
                      </a:r>
                      <a:endParaRPr kumimoji="0" lang="en-US" sz="1400" b="0" i="0" u="none" strike="noStrike" cap="none" normalizeH="0" baseline="0" dirty="0">
                        <a:ln>
                          <a:noFill/>
                        </a:ln>
                        <a:solidFill>
                          <a:srgbClr val="000000"/>
                        </a:solidFill>
                        <a:effectLst/>
                        <a:latin typeface="Calibri" pitchFamily="-1" charset="0"/>
                        <a:ea typeface="ＭＳ Ｐゴシック" pitchFamily="-1" charset="-128"/>
                        <a:cs typeface="ＭＳ Ｐゴシック" pitchFamily="-1" charset="-128"/>
                      </a:endParaRPr>
                    </a:p>
                  </a:txBody>
                  <a:tcPr marT="45713" marB="4571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Tree>
    <p:extLst>
      <p:ext uri="{BB962C8B-B14F-4D97-AF65-F5344CB8AC3E}">
        <p14:creationId xmlns:p14="http://schemas.microsoft.com/office/powerpoint/2010/main" xmlns="" val="4013750696"/>
      </p:ext>
    </p:extLst>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238" y="177802"/>
            <a:ext cx="8229600" cy="1143000"/>
          </a:xfrm>
        </p:spPr>
        <p:txBody>
          <a:bodyPr>
            <a:normAutofit/>
          </a:bodyPr>
          <a:lstStyle/>
          <a:p>
            <a:r>
              <a:rPr lang="en-US" sz="3800" dirty="0" smtClean="0"/>
              <a:t>Data</a:t>
            </a:r>
            <a:endParaRPr lang="en-US" sz="3800" dirty="0"/>
          </a:p>
        </p:txBody>
      </p:sp>
      <p:sp>
        <p:nvSpPr>
          <p:cNvPr id="3" name="Content Placeholder 2"/>
          <p:cNvSpPr>
            <a:spLocks noGrp="1"/>
          </p:cNvSpPr>
          <p:nvPr>
            <p:ph idx="1"/>
          </p:nvPr>
        </p:nvSpPr>
        <p:spPr>
          <a:xfrm>
            <a:off x="237067" y="1143000"/>
            <a:ext cx="8686800" cy="5505543"/>
          </a:xfrm>
        </p:spPr>
        <p:txBody>
          <a:bodyPr>
            <a:normAutofit fontScale="92500" lnSpcReduction="20000"/>
          </a:bodyPr>
          <a:lstStyle/>
          <a:p>
            <a:r>
              <a:rPr lang="en-US" sz="3027" dirty="0" smtClean="0"/>
              <a:t>Three domains</a:t>
            </a:r>
          </a:p>
          <a:p>
            <a:pPr lvl="1"/>
            <a:r>
              <a:rPr lang="en-US" sz="2595" dirty="0" smtClean="0"/>
              <a:t>Camera reviews</a:t>
            </a:r>
          </a:p>
          <a:p>
            <a:pPr lvl="2"/>
            <a:r>
              <a:rPr lang="en-US" sz="2195" dirty="0" smtClean="0"/>
              <a:t>From </a:t>
            </a:r>
            <a:r>
              <a:rPr lang="en-US" sz="2000" dirty="0" err="1" smtClean="0"/>
              <a:t>Amazon.com</a:t>
            </a:r>
            <a:r>
              <a:rPr lang="en-US" sz="2000" dirty="0" smtClean="0"/>
              <a:t> </a:t>
            </a:r>
            <a:r>
              <a:rPr lang="en-US" sz="2195" dirty="0" smtClean="0"/>
              <a:t> </a:t>
            </a:r>
            <a:r>
              <a:rPr lang="en-US" sz="1730" dirty="0" smtClean="0">
                <a:solidFill>
                  <a:srgbClr val="4F6228"/>
                </a:solidFill>
              </a:rPr>
              <a:t>&lt;</a:t>
            </a:r>
            <a:r>
              <a:rPr lang="en-US" sz="1730" dirty="0" err="1" smtClean="0">
                <a:solidFill>
                  <a:srgbClr val="4F6228"/>
                </a:solidFill>
              </a:rPr>
              <a:t>Jindal</a:t>
            </a:r>
            <a:r>
              <a:rPr lang="en-US" sz="1730" dirty="0" smtClean="0">
                <a:solidFill>
                  <a:srgbClr val="4F6228"/>
                </a:solidFill>
              </a:rPr>
              <a:t> and Liu 2008&gt;</a:t>
            </a:r>
            <a:r>
              <a:rPr lang="en-US" sz="1730" dirty="0" smtClean="0"/>
              <a:t> </a:t>
            </a:r>
          </a:p>
          <a:p>
            <a:pPr lvl="1"/>
            <a:r>
              <a:rPr lang="en-US" sz="2595" dirty="0" smtClean="0"/>
              <a:t>Movie reviews</a:t>
            </a:r>
          </a:p>
          <a:p>
            <a:pPr lvl="2"/>
            <a:r>
              <a:rPr lang="en-US" sz="2000" dirty="0" smtClean="0"/>
              <a:t>Collected from </a:t>
            </a:r>
            <a:r>
              <a:rPr lang="en-US" sz="2000" dirty="0" err="1" smtClean="0"/>
              <a:t>IMDB.com</a:t>
            </a:r>
            <a:endParaRPr lang="en-US" sz="2595" dirty="0" smtClean="0">
              <a:solidFill>
                <a:srgbClr val="4F6228"/>
              </a:solidFill>
            </a:endParaRPr>
          </a:p>
          <a:p>
            <a:pPr lvl="1"/>
            <a:r>
              <a:rPr lang="en-US" sz="2595" dirty="0">
                <a:solidFill>
                  <a:srgbClr val="000000"/>
                </a:solidFill>
              </a:rPr>
              <a:t>Educational peer reviews </a:t>
            </a:r>
          </a:p>
          <a:p>
            <a:pPr lvl="2"/>
            <a:r>
              <a:rPr lang="en-US" sz="1730" dirty="0">
                <a:solidFill>
                  <a:srgbClr val="4F6228"/>
                </a:solidFill>
              </a:rPr>
              <a:t>&lt;Xiong and </a:t>
            </a:r>
            <a:r>
              <a:rPr lang="en-US" sz="1730" dirty="0" err="1">
                <a:solidFill>
                  <a:srgbClr val="4F6228"/>
                </a:solidFill>
              </a:rPr>
              <a:t>Litman</a:t>
            </a:r>
            <a:r>
              <a:rPr lang="en-US" sz="1730" dirty="0">
                <a:solidFill>
                  <a:srgbClr val="4F6228"/>
                </a:solidFill>
              </a:rPr>
              <a:t> 2011&gt;</a:t>
            </a:r>
          </a:p>
          <a:p>
            <a:pPr lvl="1"/>
            <a:endParaRPr lang="en-US" sz="2595" dirty="0" smtClean="0">
              <a:solidFill>
                <a:srgbClr val="4F6228"/>
              </a:solidFill>
            </a:endParaRPr>
          </a:p>
          <a:p>
            <a:pPr lvl="1"/>
            <a:endParaRPr lang="en-US" sz="2595" dirty="0" smtClean="0">
              <a:solidFill>
                <a:srgbClr val="4F6228"/>
              </a:solidFill>
            </a:endParaRPr>
          </a:p>
          <a:p>
            <a:r>
              <a:rPr lang="en-US" sz="3027" dirty="0" smtClean="0"/>
              <a:t>Helpfulness gold standard</a:t>
            </a:r>
          </a:p>
          <a:p>
            <a:pPr lvl="1"/>
            <a:r>
              <a:rPr lang="en-US" sz="2595" dirty="0" smtClean="0"/>
              <a:t>Camera/Movie reviews</a:t>
            </a:r>
          </a:p>
          <a:p>
            <a:pPr lvl="1"/>
            <a:endParaRPr lang="en-US" sz="2595" dirty="0" smtClean="0"/>
          </a:p>
          <a:p>
            <a:pPr lvl="2">
              <a:lnSpc>
                <a:spcPct val="60000"/>
              </a:lnSpc>
              <a:spcAft>
                <a:spcPts val="1800"/>
              </a:spcAft>
              <a:buNone/>
            </a:pPr>
            <a:r>
              <a:rPr lang="en-US" sz="1600" dirty="0" smtClean="0">
                <a:ea typeface="ＭＳ Ｐゴシック" pitchFamily="-65" charset="-128"/>
              </a:rPr>
              <a:t>                                                                    </a:t>
            </a:r>
            <a:r>
              <a:rPr lang="en-US" sz="1730" dirty="0" smtClean="0">
                <a:solidFill>
                  <a:srgbClr val="4F6228"/>
                </a:solidFill>
                <a:ea typeface="ＭＳ Ｐゴシック" pitchFamily="-65" charset="-128"/>
              </a:rPr>
              <a:t>&lt;Kim et al. 2006&gt;</a:t>
            </a:r>
            <a:endParaRPr lang="en-US" sz="2588" dirty="0" smtClean="0"/>
          </a:p>
          <a:p>
            <a:pPr lvl="1"/>
            <a:r>
              <a:rPr lang="en-US" sz="2588" dirty="0" smtClean="0"/>
              <a:t>Peer reviews</a:t>
            </a:r>
          </a:p>
          <a:p>
            <a:pPr lvl="2">
              <a:lnSpc>
                <a:spcPct val="90000"/>
              </a:lnSpc>
              <a:spcAft>
                <a:spcPts val="600"/>
              </a:spcAft>
            </a:pPr>
            <a:r>
              <a:rPr lang="en-US" sz="1946" dirty="0" smtClean="0">
                <a:ea typeface="ＭＳ Ｐゴシック" pitchFamily="-65" charset="-128"/>
              </a:rPr>
              <a:t>5-point expert ratings </a:t>
            </a:r>
            <a:r>
              <a:rPr lang="en-US" sz="1730" dirty="0" smtClean="0">
                <a:solidFill>
                  <a:srgbClr val="4F6228"/>
                </a:solidFill>
                <a:ea typeface="ＭＳ Ｐゴシック" pitchFamily="-65" charset="-128"/>
              </a:rPr>
              <a:t>&lt;Nelson and </a:t>
            </a:r>
            <a:r>
              <a:rPr lang="en-US" sz="1730" dirty="0" err="1" smtClean="0">
                <a:solidFill>
                  <a:srgbClr val="4F6228"/>
                </a:solidFill>
                <a:ea typeface="ＭＳ Ｐゴシック" pitchFamily="-65" charset="-128"/>
              </a:rPr>
              <a:t>Schunn</a:t>
            </a:r>
            <a:r>
              <a:rPr lang="en-US" sz="1730" dirty="0" smtClean="0">
                <a:solidFill>
                  <a:srgbClr val="4F6228"/>
                </a:solidFill>
                <a:ea typeface="ＭＳ Ｐゴシック" pitchFamily="-65" charset="-128"/>
              </a:rPr>
              <a:t> 2009&gt;</a:t>
            </a:r>
          </a:p>
          <a:p>
            <a:pPr lvl="1"/>
            <a:endParaRPr lang="en-US" sz="2595" dirty="0" smtClean="0">
              <a:solidFill>
                <a:srgbClr val="4F6228"/>
              </a:solidFill>
            </a:endParaRPr>
          </a:p>
          <a:p>
            <a:pPr lvl="1">
              <a:buNone/>
            </a:pPr>
            <a:endParaRPr lang="en-US" dirty="0" smtClean="0">
              <a:solidFill>
                <a:srgbClr val="4F6228"/>
              </a:solidFill>
            </a:endParaRPr>
          </a:p>
          <a:p>
            <a:endParaRPr lang="en-US" dirty="0" smtClean="0">
              <a:solidFill>
                <a:srgbClr val="000000"/>
              </a:solidFill>
            </a:endParaRPr>
          </a:p>
          <a:p>
            <a:endParaRPr lang="en-US" dirty="0" smtClean="0">
              <a:solidFill>
                <a:srgbClr val="000000"/>
              </a:solidFill>
            </a:endParaRPr>
          </a:p>
          <a:p>
            <a:endParaRPr lang="en-US" dirty="0" smtClean="0">
              <a:solidFill>
                <a:srgbClr val="000000"/>
              </a:solidFill>
            </a:endParaRPr>
          </a:p>
          <a:p>
            <a:endParaRPr lang="en-US" dirty="0" smtClean="0">
              <a:solidFill>
                <a:srgbClr val="000000"/>
              </a:solidFill>
            </a:endParaRPr>
          </a:p>
          <a:p>
            <a:endParaRPr lang="en-US" dirty="0" smtClean="0">
              <a:solidFill>
                <a:srgbClr val="000000"/>
              </a:solidFill>
            </a:endParaRPr>
          </a:p>
          <a:p>
            <a:endParaRPr lang="en-US" dirty="0" smtClean="0">
              <a:solidFill>
                <a:srgbClr val="000000"/>
              </a:solidFill>
            </a:endParaRPr>
          </a:p>
          <a:p>
            <a:pPr lvl="1"/>
            <a:endParaRPr lang="en-US" dirty="0" smtClean="0">
              <a:solidFill>
                <a:srgbClr val="4F6228"/>
              </a:solidFill>
            </a:endParaRPr>
          </a:p>
          <a:p>
            <a:pPr lvl="1"/>
            <a:endParaRPr lang="en-US" dirty="0" smtClean="0">
              <a:solidFill>
                <a:srgbClr val="4F6228"/>
              </a:solidFill>
            </a:endParaRPr>
          </a:p>
        </p:txBody>
      </p:sp>
      <p:sp>
        <p:nvSpPr>
          <p:cNvPr id="4" name="Slide Number Placeholder 3"/>
          <p:cNvSpPr>
            <a:spLocks noGrp="1"/>
          </p:cNvSpPr>
          <p:nvPr>
            <p:ph type="sldNum" sz="quarter" idx="12"/>
          </p:nvPr>
        </p:nvSpPr>
        <p:spPr/>
        <p:txBody>
          <a:bodyPr/>
          <a:lstStyle/>
          <a:p>
            <a:fld id="{1334D774-3417-FC46-9BEF-A6F026B0364A}" type="slidenum">
              <a:rPr lang="en-US" smtClean="0"/>
              <a:pPr/>
              <a:t>41</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xmlns="" val="3873402807"/>
              </p:ext>
            </p:extLst>
          </p:nvPr>
        </p:nvGraphicFramePr>
        <p:xfrm>
          <a:off x="4377038" y="2675467"/>
          <a:ext cx="4546829" cy="1680580"/>
        </p:xfrm>
        <a:graphic>
          <a:graphicData uri="http://schemas.openxmlformats.org/drawingml/2006/table">
            <a:tbl>
              <a:tblPr firstRow="1" bandRow="1">
                <a:tableStyleId>{5C22544A-7EE6-4342-B048-85BDC9FD1C3A}</a:tableStyleId>
              </a:tblPr>
              <a:tblGrid>
                <a:gridCol w="1701633"/>
                <a:gridCol w="933792"/>
                <a:gridCol w="955702"/>
                <a:gridCol w="955702"/>
              </a:tblGrid>
              <a:tr h="272828">
                <a:tc>
                  <a:txBody>
                    <a:bodyPr/>
                    <a:lstStyle/>
                    <a:p>
                      <a:r>
                        <a:rPr lang="en-US" sz="1500" dirty="0" smtClean="0"/>
                        <a:t>Measurement</a:t>
                      </a:r>
                      <a:endParaRPr lang="en-US" sz="1500" dirty="0"/>
                    </a:p>
                  </a:txBody>
                  <a:tcPr/>
                </a:tc>
                <a:tc>
                  <a:txBody>
                    <a:bodyPr/>
                    <a:lstStyle/>
                    <a:p>
                      <a:pPr algn="ctr"/>
                      <a:r>
                        <a:rPr lang="en-US" sz="1500" dirty="0" smtClean="0"/>
                        <a:t>Camera</a:t>
                      </a:r>
                      <a:endParaRPr lang="en-US" sz="1500" dirty="0"/>
                    </a:p>
                  </a:txBody>
                  <a:tcPr/>
                </a:tc>
                <a:tc>
                  <a:txBody>
                    <a:bodyPr/>
                    <a:lstStyle/>
                    <a:p>
                      <a:pPr algn="ctr"/>
                      <a:r>
                        <a:rPr lang="en-US" sz="1500" dirty="0" smtClean="0"/>
                        <a:t>Movie</a:t>
                      </a:r>
                      <a:endParaRPr lang="en-US" sz="1500" dirty="0"/>
                    </a:p>
                  </a:txBody>
                  <a:tcPr/>
                </a:tc>
                <a:tc>
                  <a:txBody>
                    <a:bodyPr/>
                    <a:lstStyle/>
                    <a:p>
                      <a:pPr algn="ctr"/>
                      <a:r>
                        <a:rPr lang="en-US" sz="1500" dirty="0" smtClean="0"/>
                        <a:t>Peer</a:t>
                      </a:r>
                      <a:endParaRPr lang="en-US" sz="1500" dirty="0"/>
                    </a:p>
                  </a:txBody>
                  <a:tcPr/>
                </a:tc>
              </a:tr>
              <a:tr h="272828">
                <a:tc>
                  <a:txBody>
                    <a:bodyPr/>
                    <a:lstStyle/>
                    <a:p>
                      <a:r>
                        <a:rPr lang="en-US" sz="1500" smtClean="0"/>
                        <a:t>Vocabulary size</a:t>
                      </a:r>
                      <a:endParaRPr lang="en-US" sz="1500" dirty="0"/>
                    </a:p>
                  </a:txBody>
                  <a:tcPr/>
                </a:tc>
                <a:tc>
                  <a:txBody>
                    <a:bodyPr/>
                    <a:lstStyle/>
                    <a:p>
                      <a:pPr algn="ctr"/>
                      <a:r>
                        <a:rPr lang="en-US" sz="1500" dirty="0" smtClean="0"/>
                        <a:t>14541</a:t>
                      </a:r>
                      <a:endParaRPr lang="en-US" sz="1500" dirty="0"/>
                    </a:p>
                  </a:txBody>
                  <a:tcPr/>
                </a:tc>
                <a:tc>
                  <a:txBody>
                    <a:bodyPr/>
                    <a:lstStyle/>
                    <a:p>
                      <a:pPr algn="ctr"/>
                      <a:r>
                        <a:rPr lang="en-US" sz="1500" dirty="0" smtClean="0"/>
                        <a:t>9492</a:t>
                      </a:r>
                      <a:endParaRPr lang="en-US" sz="1500" dirty="0"/>
                    </a:p>
                  </a:txBody>
                  <a:tcPr/>
                </a:tc>
                <a:tc>
                  <a:txBody>
                    <a:bodyPr/>
                    <a:lstStyle/>
                    <a:p>
                      <a:pPr algn="ctr"/>
                      <a:r>
                        <a:rPr lang="en-US" sz="1500" dirty="0" smtClean="0"/>
                        <a:t>2699</a:t>
                      </a:r>
                      <a:endParaRPr lang="en-US" sz="1500" dirty="0"/>
                    </a:p>
                  </a:txBody>
                  <a:tcPr/>
                </a:tc>
              </a:tr>
              <a:tr h="272828">
                <a:tc>
                  <a:txBody>
                    <a:bodyPr/>
                    <a:lstStyle/>
                    <a:p>
                      <a:r>
                        <a:rPr lang="en-US" sz="1500" kern="1200" smtClean="0">
                          <a:solidFill>
                            <a:schemeClr val="dk1"/>
                          </a:solidFill>
                          <a:latin typeface="+mn-lt"/>
                          <a:ea typeface="+mn-ea"/>
                          <a:cs typeface="+mn-cs"/>
                        </a:rPr>
                        <a:t>#</a:t>
                      </a:r>
                      <a:r>
                        <a:rPr lang="en-US" sz="1500" kern="1200" baseline="0" smtClean="0">
                          <a:solidFill>
                            <a:schemeClr val="dk1"/>
                          </a:solidFill>
                          <a:latin typeface="+mn-lt"/>
                          <a:ea typeface="+mn-ea"/>
                          <a:cs typeface="+mn-cs"/>
                        </a:rPr>
                        <a:t> of reviews</a:t>
                      </a:r>
                      <a:endParaRPr lang="en-US" sz="1500" dirty="0"/>
                    </a:p>
                  </a:txBody>
                  <a:tcPr/>
                </a:tc>
                <a:tc>
                  <a:txBody>
                    <a:bodyPr/>
                    <a:lstStyle/>
                    <a:p>
                      <a:pPr algn="ctr"/>
                      <a:r>
                        <a:rPr lang="en-US" sz="1500" dirty="0" smtClean="0"/>
                        <a:t>4050</a:t>
                      </a:r>
                      <a:endParaRPr lang="en-US" sz="1500" dirty="0"/>
                    </a:p>
                  </a:txBody>
                  <a:tcPr/>
                </a:tc>
                <a:tc>
                  <a:txBody>
                    <a:bodyPr/>
                    <a:lstStyle/>
                    <a:p>
                      <a:pPr algn="ctr"/>
                      <a:r>
                        <a:rPr lang="en-US" sz="1500" dirty="0" smtClean="0"/>
                        <a:t>280</a:t>
                      </a:r>
                      <a:endParaRPr lang="en-US" sz="1500" dirty="0"/>
                    </a:p>
                  </a:txBody>
                  <a:tcPr/>
                </a:tc>
                <a:tc>
                  <a:txBody>
                    <a:bodyPr/>
                    <a:lstStyle/>
                    <a:p>
                      <a:pPr algn="ctr"/>
                      <a:r>
                        <a:rPr lang="en-US" sz="1500" dirty="0" smtClean="0"/>
                        <a:t>267</a:t>
                      </a:r>
                      <a:endParaRPr lang="en-US" sz="1500" dirty="0"/>
                    </a:p>
                  </a:txBody>
                  <a:tcPr/>
                </a:tc>
              </a:tr>
              <a:tr h="400420">
                <a:tc>
                  <a:txBody>
                    <a:bodyPr/>
                    <a:lstStyle/>
                    <a:p>
                      <a:r>
                        <a:rPr lang="en-US" sz="1500" kern="1200" dirty="0" smtClean="0">
                          <a:solidFill>
                            <a:schemeClr val="dk1"/>
                          </a:solidFill>
                          <a:latin typeface="+mn-lt"/>
                          <a:ea typeface="+mn-ea"/>
                          <a:cs typeface="+mn-cs"/>
                        </a:rPr>
                        <a:t>#</a:t>
                      </a:r>
                      <a:r>
                        <a:rPr lang="en-US" sz="1500" kern="1200" baseline="0" dirty="0" smtClean="0">
                          <a:solidFill>
                            <a:schemeClr val="dk1"/>
                          </a:solidFill>
                          <a:latin typeface="+mn-lt"/>
                          <a:ea typeface="+mn-ea"/>
                          <a:cs typeface="+mn-cs"/>
                        </a:rPr>
                        <a:t> of words/review</a:t>
                      </a:r>
                      <a:endParaRPr lang="en-US" sz="1500" dirty="0"/>
                    </a:p>
                  </a:txBody>
                  <a:tcPr/>
                </a:tc>
                <a:tc>
                  <a:txBody>
                    <a:bodyPr/>
                    <a:lstStyle/>
                    <a:p>
                      <a:pPr algn="ctr"/>
                      <a:r>
                        <a:rPr lang="en-US" sz="1500" dirty="0" smtClean="0"/>
                        <a:t>144</a:t>
                      </a:r>
                      <a:endParaRPr lang="en-US" sz="1500" dirty="0"/>
                    </a:p>
                  </a:txBody>
                  <a:tcPr/>
                </a:tc>
                <a:tc>
                  <a:txBody>
                    <a:bodyPr/>
                    <a:lstStyle/>
                    <a:p>
                      <a:pPr algn="ctr"/>
                      <a:r>
                        <a:rPr lang="en-US" sz="1500" dirty="0" smtClean="0"/>
                        <a:t>447</a:t>
                      </a:r>
                      <a:endParaRPr lang="en-US" sz="1500" dirty="0"/>
                    </a:p>
                  </a:txBody>
                  <a:tcPr/>
                </a:tc>
                <a:tc>
                  <a:txBody>
                    <a:bodyPr/>
                    <a:lstStyle/>
                    <a:p>
                      <a:pPr algn="ctr"/>
                      <a:r>
                        <a:rPr lang="en-US" sz="1500" dirty="0" smtClean="0"/>
                        <a:t>101</a:t>
                      </a:r>
                      <a:endParaRPr lang="en-US" sz="1500" dirty="0"/>
                    </a:p>
                  </a:txBody>
                  <a:tcPr/>
                </a:tc>
              </a:tr>
              <a:tr h="272828">
                <a:tc>
                  <a:txBody>
                    <a:bodyPr/>
                    <a:lstStyle/>
                    <a:p>
                      <a:r>
                        <a:rPr lang="en-US" sz="1500" dirty="0" smtClean="0"/>
                        <a:t>Ave.</a:t>
                      </a:r>
                      <a:r>
                        <a:rPr lang="en-US" sz="1500" baseline="0" dirty="0" smtClean="0"/>
                        <a:t> helpfulness</a:t>
                      </a:r>
                      <a:endParaRPr lang="en-US" sz="1500" dirty="0"/>
                    </a:p>
                  </a:txBody>
                  <a:tcPr/>
                </a:tc>
                <a:tc>
                  <a:txBody>
                    <a:bodyPr/>
                    <a:lstStyle/>
                    <a:p>
                      <a:pPr algn="ctr"/>
                      <a:r>
                        <a:rPr lang="en-US" sz="1500" dirty="0" smtClean="0"/>
                        <a:t>.80</a:t>
                      </a:r>
                      <a:endParaRPr lang="en-US" sz="1500" dirty="0"/>
                    </a:p>
                  </a:txBody>
                  <a:tcPr/>
                </a:tc>
                <a:tc>
                  <a:txBody>
                    <a:bodyPr/>
                    <a:lstStyle/>
                    <a:p>
                      <a:pPr algn="ctr"/>
                      <a:r>
                        <a:rPr lang="en-US" sz="1500" kern="1200" dirty="0" smtClean="0">
                          <a:solidFill>
                            <a:schemeClr val="dk1"/>
                          </a:solidFill>
                          <a:latin typeface="+mn-lt"/>
                          <a:ea typeface="+mn-ea"/>
                          <a:cs typeface="+mn-cs"/>
                        </a:rPr>
                        <a:t>.71</a:t>
                      </a:r>
                      <a:endParaRPr lang="en-US" sz="1500" dirty="0"/>
                    </a:p>
                  </a:txBody>
                  <a:tcPr/>
                </a:tc>
                <a:tc>
                  <a:txBody>
                    <a:bodyPr/>
                    <a:lstStyle/>
                    <a:p>
                      <a:pPr algn="ctr"/>
                      <a:r>
                        <a:rPr lang="en-US" sz="1500" dirty="0" smtClean="0"/>
                        <a:t>.43</a:t>
                      </a:r>
                      <a:endParaRPr lang="en-US" sz="1500" dirty="0"/>
                    </a:p>
                  </a:txBody>
                  <a:tcPr/>
                </a:tc>
              </a:tr>
            </a:tbl>
          </a:graphicData>
        </a:graphic>
      </p:graphicFrame>
      <p:graphicFrame>
        <p:nvGraphicFramePr>
          <p:cNvPr id="195586" name="Object 2"/>
          <p:cNvGraphicFramePr>
            <a:graphicFrameLocks noChangeAspect="1"/>
          </p:cNvGraphicFramePr>
          <p:nvPr/>
        </p:nvGraphicFramePr>
        <p:xfrm>
          <a:off x="1176867" y="4910671"/>
          <a:ext cx="2806700" cy="622300"/>
        </p:xfrm>
        <a:graphic>
          <a:graphicData uri="http://schemas.openxmlformats.org/presentationml/2006/ole">
            <p:oleObj spid="_x0000_s7239" name="Equation" r:id="rId4" imgW="2057040" imgH="420480" progId="Equation.3">
              <p:embed/>
            </p:oleObj>
          </a:graphicData>
        </a:graphic>
      </p:graphicFrame>
    </p:spTree>
    <p:extLst>
      <p:ext uri="{BB962C8B-B14F-4D97-AF65-F5344CB8AC3E}">
        <p14:creationId xmlns:p14="http://schemas.microsoft.com/office/powerpoint/2010/main" xmlns="" val="216823945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1" name="Rectangle 1"/>
          <p:cNvSpPr>
            <a:spLocks noGrp="1" noChangeArrowheads="1"/>
          </p:cNvSpPr>
          <p:nvPr>
            <p:ph type="title"/>
          </p:nvPr>
        </p:nvSpPr>
        <p:spPr>
          <a:xfrm>
            <a:off x="457200" y="228600"/>
            <a:ext cx="8229600" cy="1419225"/>
          </a:xfrm>
        </p:spPr>
        <p:txBody>
          <a:bodyPr rIns="132080">
            <a:normAutofit/>
          </a:bodyPr>
          <a:lstStyle/>
          <a:p>
            <a:r>
              <a:rPr lang="en-US" sz="3800" dirty="0" smtClean="0">
                <a:ea typeface="Heiti SC Light" pitchFamily="-84" charset="-122"/>
                <a:cs typeface="Heiti SC Light" pitchFamily="-84" charset="-122"/>
              </a:rPr>
              <a:t>Experiment 2</a:t>
            </a:r>
            <a:endParaRPr lang="en-US" sz="3800" dirty="0">
              <a:ea typeface="Heiti SC Light" pitchFamily="-84" charset="-122"/>
              <a:cs typeface="Heiti SC Light" pitchFamily="-84" charset="-122"/>
            </a:endParaRPr>
          </a:p>
        </p:txBody>
      </p:sp>
      <p:sp>
        <p:nvSpPr>
          <p:cNvPr id="109624" name="Slide Number Placeholder 1"/>
          <p:cNvSpPr>
            <a:spLocks noGrp="1"/>
          </p:cNvSpPr>
          <p:nvPr>
            <p:ph type="sldNum" sz="quarter" idx="12"/>
          </p:nvPr>
        </p:nvSpPr>
        <p:spPr bwMode="auto">
          <a:noFill/>
          <a:ln>
            <a:miter lim="800000"/>
            <a:headEnd/>
            <a:tailEnd/>
          </a:ln>
        </p:spPr>
        <p:txBody>
          <a:bodyPr/>
          <a:lstStyle/>
          <a:p>
            <a:fld id="{7D8E7F4E-1E95-934D-85A0-FF5A2FB893C6}" type="slidenum">
              <a:rPr lang="en-US">
                <a:latin typeface="Calibri" pitchFamily="-84" charset="0"/>
                <a:ea typeface="ＭＳ Ｐゴシック" pitchFamily="-84" charset="-128"/>
                <a:cs typeface="ＭＳ Ｐゴシック" pitchFamily="-84" charset="-128"/>
              </a:rPr>
              <a:pPr/>
              <a:t>42</a:t>
            </a:fld>
            <a:endParaRPr lang="en-US">
              <a:latin typeface="Calibri" pitchFamily="-84" charset="0"/>
              <a:ea typeface="ＭＳ Ｐゴシック" pitchFamily="-84" charset="-128"/>
              <a:cs typeface="ＭＳ Ｐゴシック" pitchFamily="-84" charset="-128"/>
            </a:endParaRPr>
          </a:p>
        </p:txBody>
      </p:sp>
      <p:sp>
        <p:nvSpPr>
          <p:cNvPr id="6" name="Rectangle 5"/>
          <p:cNvSpPr/>
          <p:nvPr/>
        </p:nvSpPr>
        <p:spPr>
          <a:xfrm>
            <a:off x="4479667" y="3244334"/>
            <a:ext cx="184666" cy="369332"/>
          </a:xfrm>
          <a:prstGeom prst="rect">
            <a:avLst/>
          </a:prstGeom>
        </p:spPr>
        <p:txBody>
          <a:bodyPr wrap="none">
            <a:spAutoFit/>
          </a:bodyPr>
          <a:lstStyle/>
          <a:p>
            <a:r>
              <a:rPr lang="en-US" smtClean="0">
                <a:ea typeface="Heiti SC Light" pitchFamily="-84" charset="-122"/>
                <a:cs typeface="Heiti SC Light" pitchFamily="-84" charset="-122"/>
              </a:rPr>
              <a:t> </a:t>
            </a:r>
            <a:endParaRPr lang="en-US" dirty="0"/>
          </a:p>
        </p:txBody>
      </p:sp>
      <p:sp>
        <p:nvSpPr>
          <p:cNvPr id="7" name="Content Placeholder 2"/>
          <p:cNvSpPr>
            <a:spLocks noGrp="1"/>
          </p:cNvSpPr>
          <p:nvPr>
            <p:ph idx="1"/>
          </p:nvPr>
        </p:nvSpPr>
        <p:spPr>
          <a:xfrm>
            <a:off x="457200" y="1647825"/>
            <a:ext cx="8229600" cy="4312707"/>
          </a:xfrm>
        </p:spPr>
        <p:txBody>
          <a:bodyPr>
            <a:normAutofit fontScale="92500" lnSpcReduction="20000"/>
          </a:bodyPr>
          <a:lstStyle/>
          <a:p>
            <a:r>
              <a:rPr lang="en-US" dirty="0" smtClean="0"/>
              <a:t>Comparison</a:t>
            </a:r>
          </a:p>
          <a:p>
            <a:pPr lvl="1"/>
            <a:r>
              <a:rPr lang="en-US" dirty="0" smtClean="0"/>
              <a:t>Content patterns (LU, CD, </a:t>
            </a:r>
            <a:r>
              <a:rPr lang="en-US" dirty="0" err="1" smtClean="0"/>
              <a:t>hRT</a:t>
            </a:r>
            <a:r>
              <a:rPr lang="en-US" dirty="0" smtClean="0"/>
              <a:t>) vs. </a:t>
            </a:r>
            <a:r>
              <a:rPr lang="en-US" dirty="0" smtClean="0"/>
              <a:t>baseline</a:t>
            </a:r>
            <a:endParaRPr lang="en-US" dirty="0" smtClean="0"/>
          </a:p>
          <a:p>
            <a:pPr lvl="1"/>
            <a:r>
              <a:rPr lang="en-US" dirty="0" smtClean="0"/>
              <a:t>Content sources: F, I, E, I+E</a:t>
            </a:r>
          </a:p>
          <a:p>
            <a:endParaRPr lang="en-US" dirty="0" smtClean="0"/>
          </a:p>
          <a:p>
            <a:r>
              <a:rPr lang="en-US" dirty="0" smtClean="0"/>
              <a:t>Algorithm</a:t>
            </a:r>
          </a:p>
          <a:p>
            <a:pPr lvl="1"/>
            <a:r>
              <a:rPr lang="en-US" dirty="0" smtClean="0"/>
              <a:t>SVM Regression (</a:t>
            </a:r>
            <a:r>
              <a:rPr lang="en-US" dirty="0" err="1" smtClean="0"/>
              <a:t>SVM</a:t>
            </a:r>
            <a:r>
              <a:rPr lang="en-US" baseline="30000" dirty="0" err="1" smtClean="0"/>
              <a:t>light</a:t>
            </a:r>
            <a:r>
              <a:rPr lang="en-US" dirty="0" smtClean="0"/>
              <a:t>)</a:t>
            </a:r>
          </a:p>
          <a:p>
            <a:pPr lvl="1"/>
            <a:endParaRPr lang="en-US" dirty="0" smtClean="0"/>
          </a:p>
          <a:p>
            <a:r>
              <a:rPr lang="en-US" dirty="0" smtClean="0"/>
              <a:t>Evaluation</a:t>
            </a:r>
          </a:p>
          <a:p>
            <a:pPr lvl="1"/>
            <a:r>
              <a:rPr lang="en-US" dirty="0" smtClean="0"/>
              <a:t>10-fold cross validation</a:t>
            </a:r>
          </a:p>
          <a:p>
            <a:pPr lvl="2"/>
            <a:r>
              <a:rPr lang="en-US" dirty="0" smtClean="0"/>
              <a:t>Pearson correlation coefficient </a:t>
            </a:r>
            <a:r>
              <a:rPr lang="en-US" sz="3097" dirty="0" err="1" smtClean="0"/>
              <a:t>r</a:t>
            </a:r>
            <a:r>
              <a:rPr lang="en-US" sz="3097" dirty="0" smtClean="0"/>
              <a:t> </a:t>
            </a:r>
            <a:endParaRPr lang="en-US" dirty="0" smtClean="0"/>
          </a:p>
        </p:txBody>
      </p:sp>
    </p:spTree>
    <p:extLst>
      <p:ext uri="{BB962C8B-B14F-4D97-AF65-F5344CB8AC3E}">
        <p14:creationId xmlns:p14="http://schemas.microsoft.com/office/powerpoint/2010/main" xmlns="" val="133503925"/>
      </p:ext>
    </p:extLst>
  </p:cSld>
  <p:clrMapOvr>
    <a:masterClrMapping/>
  </p:clrMapOvr>
  <p:transition spd="slow"/>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1" name="Rectangle 1"/>
          <p:cNvSpPr>
            <a:spLocks noGrp="1" noChangeArrowheads="1"/>
          </p:cNvSpPr>
          <p:nvPr>
            <p:ph type="title"/>
          </p:nvPr>
        </p:nvSpPr>
        <p:spPr>
          <a:xfrm>
            <a:off x="457200" y="228600"/>
            <a:ext cx="8229600" cy="1419225"/>
          </a:xfrm>
        </p:spPr>
        <p:txBody>
          <a:bodyPr rIns="132080">
            <a:normAutofit/>
          </a:bodyPr>
          <a:lstStyle/>
          <a:p>
            <a:r>
              <a:rPr lang="en-US" sz="3800" dirty="0" smtClean="0">
                <a:ea typeface="Heiti SC Light" pitchFamily="-84" charset="-122"/>
                <a:cs typeface="Heiti SC Light" pitchFamily="-84" charset="-122"/>
              </a:rPr>
              <a:t>Experiment 2 – Feature results </a:t>
            </a:r>
            <a:endParaRPr lang="en-US" sz="3800" dirty="0">
              <a:ea typeface="Heiti SC Light" pitchFamily="-84" charset="-122"/>
              <a:cs typeface="Heiti SC Light" pitchFamily="-84" charset="-122"/>
            </a:endParaRPr>
          </a:p>
        </p:txBody>
      </p:sp>
      <p:sp>
        <p:nvSpPr>
          <p:cNvPr id="109623" name="Content Placeholder 7"/>
          <p:cNvSpPr txBox="1">
            <a:spLocks/>
          </p:cNvSpPr>
          <p:nvPr/>
        </p:nvSpPr>
        <p:spPr bwMode="auto">
          <a:xfrm>
            <a:off x="180975" y="4370505"/>
            <a:ext cx="8772525" cy="2186411"/>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lIns="50800" tIns="50800" bIns="50800">
            <a:prstTxWarp prst="textNoShape">
              <a:avLst/>
            </a:prstTxWarp>
            <a:normAutofit/>
          </a:bodyPr>
          <a:lstStyle/>
          <a:p>
            <a:pPr marL="271463" indent="-271463" eaLnBrk="0" hangingPunct="0">
              <a:spcBef>
                <a:spcPts val="800"/>
              </a:spcBef>
              <a:buClr>
                <a:srgbClr val="000000"/>
              </a:buClr>
              <a:buSzPct val="100000"/>
              <a:buFont typeface="Arial" pitchFamily="-84" charset="0"/>
              <a:buChar char="•"/>
            </a:pPr>
            <a:r>
              <a:rPr lang="en-US" sz="2200" dirty="0" smtClean="0">
                <a:sym typeface="Calibri" pitchFamily="-84" charset="0"/>
              </a:rPr>
              <a:t>The proposed features outperform unigrams for </a:t>
            </a:r>
            <a:r>
              <a:rPr lang="en-US" sz="2200" i="1" dirty="0" smtClean="0">
                <a:solidFill>
                  <a:srgbClr val="0000FF"/>
                </a:solidFill>
                <a:sym typeface="Calibri" pitchFamily="-84" charset="0"/>
              </a:rPr>
              <a:t>movie </a:t>
            </a:r>
            <a:r>
              <a:rPr lang="en-US" sz="2200" dirty="0" smtClean="0">
                <a:sym typeface="Calibri" pitchFamily="-84" charset="0"/>
              </a:rPr>
              <a:t>and </a:t>
            </a:r>
            <a:r>
              <a:rPr lang="en-US" sz="2200" i="1" dirty="0" smtClean="0">
                <a:solidFill>
                  <a:srgbClr val="0000FF"/>
                </a:solidFill>
                <a:sym typeface="Calibri" pitchFamily="-84" charset="0"/>
              </a:rPr>
              <a:t>peer reviews</a:t>
            </a:r>
          </a:p>
          <a:p>
            <a:pPr marL="800100" lvl="1" indent="-342900">
              <a:buFont typeface="Arial" panose="020B0604020202020204" pitchFamily="34" charset="0"/>
              <a:buChar char="•"/>
            </a:pPr>
            <a:r>
              <a:rPr lang="en-US" sz="2200" b="1" i="1" dirty="0"/>
              <a:t>The best </a:t>
            </a:r>
            <a:r>
              <a:rPr lang="en-US" sz="2200" b="1" i="1" dirty="0" smtClean="0"/>
              <a:t>result </a:t>
            </a:r>
            <a:r>
              <a:rPr lang="en-US" sz="2200" i="1" dirty="0" smtClean="0"/>
              <a:t>is </a:t>
            </a:r>
            <a:r>
              <a:rPr lang="en-US" sz="2200" b="1" i="1" dirty="0"/>
              <a:t>in </a:t>
            </a:r>
            <a:r>
              <a:rPr lang="en-US" sz="2200" b="1" i="1" dirty="0" smtClean="0"/>
              <a:t>bold</a:t>
            </a:r>
            <a:endParaRPr lang="en-US" sz="2200" i="1" dirty="0"/>
          </a:p>
          <a:p>
            <a:pPr marL="800100" lvl="1" indent="-342900">
              <a:buFont typeface="Arial" panose="020B0604020202020204" pitchFamily="34" charset="0"/>
              <a:buChar char="•"/>
            </a:pPr>
            <a:r>
              <a:rPr lang="en-US" sz="2200" i="1" dirty="0">
                <a:solidFill>
                  <a:srgbClr val="7030A0"/>
                </a:solidFill>
              </a:rPr>
              <a:t>Significant improvement </a:t>
            </a:r>
            <a:r>
              <a:rPr lang="en-US" sz="2200" i="1" dirty="0"/>
              <a:t>over </a:t>
            </a:r>
            <a:r>
              <a:rPr lang="en-US" sz="2200" i="1" dirty="0" smtClean="0"/>
              <a:t>baselines are </a:t>
            </a:r>
            <a:r>
              <a:rPr lang="en-US" sz="2200" i="1" dirty="0" smtClean="0">
                <a:solidFill>
                  <a:schemeClr val="tx1"/>
                </a:solidFill>
              </a:rPr>
              <a:t>noted with</a:t>
            </a:r>
            <a:r>
              <a:rPr lang="en-US" sz="2200" i="1" dirty="0" smtClean="0">
                <a:solidFill>
                  <a:srgbClr val="FF0000"/>
                </a:solidFill>
              </a:rPr>
              <a:t> </a:t>
            </a:r>
            <a:r>
              <a:rPr lang="en-US" sz="2200" i="1" dirty="0" smtClean="0">
                <a:solidFill>
                  <a:srgbClr val="7030A0"/>
                </a:solidFill>
              </a:rPr>
              <a:t>+</a:t>
            </a:r>
            <a:endParaRPr lang="en-US" sz="2200" i="1" dirty="0" smtClean="0">
              <a:solidFill>
                <a:srgbClr val="7030A0"/>
              </a:solidFill>
              <a:sym typeface="Calibri" pitchFamily="-84" charset="0"/>
            </a:endParaRPr>
          </a:p>
        </p:txBody>
      </p:sp>
      <p:sp>
        <p:nvSpPr>
          <p:cNvPr id="109624" name="Slide Number Placeholder 1"/>
          <p:cNvSpPr>
            <a:spLocks noGrp="1"/>
          </p:cNvSpPr>
          <p:nvPr>
            <p:ph type="sldNum" sz="quarter" idx="12"/>
          </p:nvPr>
        </p:nvSpPr>
        <p:spPr bwMode="auto">
          <a:noFill/>
          <a:ln>
            <a:miter lim="800000"/>
            <a:headEnd/>
            <a:tailEnd/>
          </a:ln>
        </p:spPr>
        <p:txBody>
          <a:bodyPr/>
          <a:lstStyle/>
          <a:p>
            <a:fld id="{7D8E7F4E-1E95-934D-85A0-FF5A2FB893C6}" type="slidenum">
              <a:rPr lang="en-US">
                <a:latin typeface="Calibri" pitchFamily="-84" charset="0"/>
                <a:ea typeface="ＭＳ Ｐゴシック" pitchFamily="-84" charset="-128"/>
                <a:cs typeface="ＭＳ Ｐゴシック" pitchFamily="-84" charset="-128"/>
              </a:rPr>
              <a:pPr/>
              <a:t>43</a:t>
            </a:fld>
            <a:endParaRPr lang="en-US">
              <a:latin typeface="Calibri" pitchFamily="-84" charset="0"/>
              <a:ea typeface="ＭＳ Ｐゴシック" pitchFamily="-84" charset="-128"/>
              <a:cs typeface="ＭＳ Ｐゴシック" pitchFamily="-84" charset="-128"/>
            </a:endParaRPr>
          </a:p>
        </p:txBody>
      </p:sp>
      <p:sp>
        <p:nvSpPr>
          <p:cNvPr id="6" name="Rectangle 5"/>
          <p:cNvSpPr/>
          <p:nvPr/>
        </p:nvSpPr>
        <p:spPr>
          <a:xfrm>
            <a:off x="4479667" y="3244334"/>
            <a:ext cx="184666" cy="369332"/>
          </a:xfrm>
          <a:prstGeom prst="rect">
            <a:avLst/>
          </a:prstGeom>
        </p:spPr>
        <p:txBody>
          <a:bodyPr wrap="none">
            <a:spAutoFit/>
          </a:bodyPr>
          <a:lstStyle/>
          <a:p>
            <a:r>
              <a:rPr lang="en-US" smtClean="0">
                <a:ea typeface="Heiti SC Light" pitchFamily="-84" charset="-122"/>
                <a:cs typeface="Heiti SC Light" pitchFamily="-84" charset="-122"/>
              </a:rPr>
              <a:t> </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xmlns="" val="3437406747"/>
              </p:ext>
            </p:extLst>
          </p:nvPr>
        </p:nvGraphicFramePr>
        <p:xfrm>
          <a:off x="1130424" y="1647825"/>
          <a:ext cx="6997575" cy="2338462"/>
        </p:xfrm>
        <a:graphic>
          <a:graphicData uri="http://schemas.openxmlformats.org/drawingml/2006/table">
            <a:tbl>
              <a:tblPr firstRow="1" bandRow="1">
                <a:tableStyleId>{5C22544A-7EE6-4342-B048-85BDC9FD1C3A}</a:tableStyleId>
              </a:tblPr>
              <a:tblGrid>
                <a:gridCol w="2821706"/>
                <a:gridCol w="1458443"/>
                <a:gridCol w="1358713"/>
                <a:gridCol w="1358713"/>
              </a:tblGrid>
              <a:tr h="291236">
                <a:tc>
                  <a:txBody>
                    <a:bodyPr/>
                    <a:lstStyle/>
                    <a:p>
                      <a:r>
                        <a:rPr lang="en-US" dirty="0" smtClean="0"/>
                        <a:t>Feature</a:t>
                      </a:r>
                      <a:r>
                        <a:rPr lang="en-US" baseline="0" dirty="0" smtClean="0"/>
                        <a:t> set</a:t>
                      </a:r>
                      <a:endParaRPr lang="en-US" dirty="0"/>
                    </a:p>
                  </a:txBody>
                  <a:tcPr/>
                </a:tc>
                <a:tc>
                  <a:txBody>
                    <a:bodyPr/>
                    <a:lstStyle/>
                    <a:p>
                      <a:pPr algn="ctr"/>
                      <a:r>
                        <a:rPr lang="en-US" dirty="0" smtClean="0"/>
                        <a:t>Camera</a:t>
                      </a:r>
                      <a:endParaRPr lang="en-US" dirty="0"/>
                    </a:p>
                  </a:txBody>
                  <a:tcPr/>
                </a:tc>
                <a:tc>
                  <a:txBody>
                    <a:bodyPr/>
                    <a:lstStyle/>
                    <a:p>
                      <a:pPr algn="ctr"/>
                      <a:r>
                        <a:rPr lang="en-US" dirty="0" smtClean="0"/>
                        <a:t>Movie</a:t>
                      </a:r>
                      <a:endParaRPr lang="en-US" dirty="0"/>
                    </a:p>
                  </a:txBody>
                  <a:tcPr/>
                </a:tc>
                <a:tc>
                  <a:txBody>
                    <a:bodyPr/>
                    <a:lstStyle/>
                    <a:p>
                      <a:pPr algn="ctr"/>
                      <a:r>
                        <a:rPr lang="en-US" dirty="0" smtClean="0"/>
                        <a:t>Peer</a:t>
                      </a:r>
                      <a:endParaRPr lang="en-US" dirty="0"/>
                    </a:p>
                  </a:txBody>
                  <a:tcPr/>
                </a:tc>
              </a:tr>
              <a:tr h="291236">
                <a:tc>
                  <a:txBody>
                    <a:bodyPr/>
                    <a:lstStyle/>
                    <a:p>
                      <a:r>
                        <a:rPr lang="en-US" dirty="0" smtClean="0"/>
                        <a:t>Language Usage (LU)</a:t>
                      </a:r>
                      <a:endParaRPr lang="en-US" dirty="0"/>
                    </a:p>
                  </a:txBody>
                  <a:tcPr/>
                </a:tc>
                <a:tc>
                  <a:txBody>
                    <a:bodyPr/>
                    <a:lstStyle/>
                    <a:p>
                      <a:pPr algn="ctr"/>
                      <a:r>
                        <a:rPr lang="en-US" dirty="0" smtClean="0">
                          <a:solidFill>
                            <a:schemeClr val="bg1">
                              <a:lumMod val="75000"/>
                            </a:schemeClr>
                          </a:solidFill>
                        </a:rPr>
                        <a:t>.469(.089) -</a:t>
                      </a:r>
                      <a:endParaRPr lang="en-US" dirty="0">
                        <a:solidFill>
                          <a:schemeClr val="bg1">
                            <a:lumMod val="75000"/>
                          </a:schemeClr>
                        </a:solidFill>
                      </a:endParaRPr>
                    </a:p>
                  </a:txBody>
                  <a:tcPr/>
                </a:tc>
                <a:tc>
                  <a:txBody>
                    <a:bodyPr/>
                    <a:lstStyle/>
                    <a:p>
                      <a:pPr algn="ctr"/>
                      <a:r>
                        <a:rPr lang="en-US" dirty="0" smtClean="0"/>
                        <a:t>.197(.417) -</a:t>
                      </a:r>
                      <a:endParaRPr lang="en-US" dirty="0"/>
                    </a:p>
                  </a:txBody>
                  <a:tcPr/>
                </a:tc>
                <a:tc>
                  <a:txBody>
                    <a:bodyPr/>
                    <a:lstStyle/>
                    <a:p>
                      <a:pPr algn="ctr"/>
                      <a:r>
                        <a:rPr lang="en-US" dirty="0" smtClean="0">
                          <a:solidFill>
                            <a:srgbClr val="660066"/>
                          </a:solidFill>
                        </a:rPr>
                        <a:t>.599(.274) +</a:t>
                      </a:r>
                      <a:endParaRPr lang="en-US" dirty="0">
                        <a:solidFill>
                          <a:srgbClr val="660066"/>
                        </a:solidFill>
                      </a:endParaRPr>
                    </a:p>
                  </a:txBody>
                  <a:tcPr/>
                </a:tc>
              </a:tr>
              <a:tr h="291236">
                <a:tc>
                  <a:txBody>
                    <a:bodyPr/>
                    <a:lstStyle/>
                    <a:p>
                      <a:r>
                        <a:rPr lang="en-US" dirty="0" smtClean="0"/>
                        <a:t>Content Diversity (CD)</a:t>
                      </a:r>
                      <a:endParaRPr lang="en-US" dirty="0"/>
                    </a:p>
                  </a:txBody>
                  <a:tcPr/>
                </a:tc>
                <a:tc>
                  <a:txBody>
                    <a:bodyPr/>
                    <a:lstStyle/>
                    <a:p>
                      <a:pPr algn="ctr"/>
                      <a:r>
                        <a:rPr lang="en-US" dirty="0" smtClean="0">
                          <a:solidFill>
                            <a:schemeClr val="bg1">
                              <a:lumMod val="75000"/>
                            </a:schemeClr>
                          </a:solidFill>
                        </a:rPr>
                        <a:t>.418(.087) - </a:t>
                      </a:r>
                      <a:endParaRPr lang="en-US" dirty="0">
                        <a:solidFill>
                          <a:schemeClr val="bg1">
                            <a:lumMod val="75000"/>
                          </a:schemeClr>
                        </a:solidFill>
                      </a:endParaRPr>
                    </a:p>
                  </a:txBody>
                  <a:tcPr/>
                </a:tc>
                <a:tc>
                  <a:txBody>
                    <a:bodyPr/>
                    <a:lstStyle/>
                    <a:p>
                      <a:pPr algn="ctr"/>
                      <a:r>
                        <a:rPr lang="en-US" dirty="0" smtClean="0"/>
                        <a:t>-.033(.451) -</a:t>
                      </a:r>
                      <a:endParaRPr lang="en-US" dirty="0"/>
                    </a:p>
                  </a:txBody>
                  <a:tcPr/>
                </a:tc>
                <a:tc>
                  <a:txBody>
                    <a:bodyPr/>
                    <a:lstStyle/>
                    <a:p>
                      <a:pPr algn="ctr"/>
                      <a:r>
                        <a:rPr lang="en-US" dirty="0" smtClean="0">
                          <a:solidFill>
                            <a:srgbClr val="660066"/>
                          </a:solidFill>
                        </a:rPr>
                        <a:t>.612(.239) +</a:t>
                      </a:r>
                      <a:endParaRPr lang="en-US" dirty="0">
                        <a:solidFill>
                          <a:srgbClr val="660066"/>
                        </a:solidFill>
                      </a:endParaRPr>
                    </a:p>
                  </a:txBody>
                  <a:tcPr/>
                </a:tc>
              </a:tr>
              <a:tr h="291236">
                <a:tc>
                  <a:txBody>
                    <a:bodyPr/>
                    <a:lstStyle/>
                    <a:p>
                      <a:r>
                        <a:rPr lang="en-US" baseline="0" dirty="0" smtClean="0"/>
                        <a:t>Review Topics (</a:t>
                      </a:r>
                      <a:r>
                        <a:rPr lang="en-US" baseline="0" dirty="0" err="1" smtClean="0"/>
                        <a:t>hRT</a:t>
                      </a:r>
                      <a:r>
                        <a:rPr lang="en-US" baseline="0" dirty="0" smtClean="0"/>
                        <a:t>)</a:t>
                      </a:r>
                      <a:endParaRPr lang="en-US" dirty="0"/>
                    </a:p>
                  </a:txBody>
                  <a:tcPr/>
                </a:tc>
                <a:tc>
                  <a:txBody>
                    <a:bodyPr/>
                    <a:lstStyle/>
                    <a:p>
                      <a:pPr algn="ctr"/>
                      <a:r>
                        <a:rPr lang="en-US" dirty="0" smtClean="0">
                          <a:solidFill>
                            <a:schemeClr val="bg1">
                              <a:lumMod val="75000"/>
                            </a:schemeClr>
                          </a:solidFill>
                        </a:rPr>
                        <a:t>.351(.082) -</a:t>
                      </a:r>
                      <a:endParaRPr lang="en-US" dirty="0">
                        <a:solidFill>
                          <a:schemeClr val="bg1">
                            <a:lumMod val="75000"/>
                          </a:schemeClr>
                        </a:solidFill>
                      </a:endParaRPr>
                    </a:p>
                  </a:txBody>
                  <a:tcPr/>
                </a:tc>
                <a:tc>
                  <a:txBody>
                    <a:bodyPr/>
                    <a:lstStyle/>
                    <a:p>
                      <a:pPr algn="ctr"/>
                      <a:r>
                        <a:rPr lang="en-US" dirty="0" smtClean="0">
                          <a:solidFill>
                            <a:srgbClr val="660066"/>
                          </a:solidFill>
                        </a:rPr>
                        <a:t>.440(.305) +</a:t>
                      </a:r>
                      <a:endParaRPr lang="en-US" dirty="0">
                        <a:solidFill>
                          <a:srgbClr val="660066"/>
                        </a:solidFill>
                      </a:endParaRPr>
                    </a:p>
                  </a:txBody>
                  <a:tcPr/>
                </a:tc>
                <a:tc>
                  <a:txBody>
                    <a:bodyPr/>
                    <a:lstStyle/>
                    <a:p>
                      <a:pPr algn="ctr"/>
                      <a:r>
                        <a:rPr lang="en-US" dirty="0" smtClean="0"/>
                        <a:t>.523(.241)</a:t>
                      </a:r>
                      <a:endParaRPr lang="en-US" dirty="0"/>
                    </a:p>
                  </a:txBody>
                  <a:tcPr/>
                </a:tc>
              </a:tr>
              <a:tr h="509662">
                <a:tc>
                  <a:txBody>
                    <a:bodyPr/>
                    <a:lstStyle/>
                    <a:p>
                      <a:r>
                        <a:rPr lang="en-US" dirty="0" err="1" smtClean="0"/>
                        <a:t>LU+CD+hRT</a:t>
                      </a:r>
                      <a:r>
                        <a:rPr lang="en-US" baseline="0" dirty="0" smtClean="0"/>
                        <a:t> </a:t>
                      </a:r>
                      <a:r>
                        <a:rPr lang="en-US" dirty="0" smtClean="0"/>
                        <a:t>(Content)</a:t>
                      </a:r>
                      <a:endParaRPr lang="en-US" dirty="0"/>
                    </a:p>
                  </a:txBody>
                  <a:tcPr>
                    <a:lnB w="12700" cap="flat" cmpd="sng" algn="ctr">
                      <a:solidFill>
                        <a:scrgbClr r="0" g="0" b="0"/>
                      </a:solidFill>
                      <a:prstDash val="solid"/>
                      <a:round/>
                      <a:headEnd type="none" w="med" len="med"/>
                      <a:tailEnd type="none" w="med" len="med"/>
                    </a:lnB>
                  </a:tcPr>
                </a:tc>
                <a:tc>
                  <a:txBody>
                    <a:bodyPr/>
                    <a:lstStyle/>
                    <a:p>
                      <a:pPr algn="ctr"/>
                      <a:r>
                        <a:rPr lang="en-US" dirty="0" smtClean="0">
                          <a:solidFill>
                            <a:schemeClr val="bg1">
                              <a:lumMod val="75000"/>
                            </a:schemeClr>
                          </a:solidFill>
                        </a:rPr>
                        <a:t>.490(.068) -</a:t>
                      </a:r>
                      <a:endParaRPr lang="en-US" dirty="0">
                        <a:solidFill>
                          <a:schemeClr val="bg1">
                            <a:lumMod val="75000"/>
                          </a:schemeClr>
                        </a:solidFill>
                      </a:endParaRPr>
                    </a:p>
                  </a:txBody>
                  <a:tcPr>
                    <a:lnB w="12700" cap="flat" cmpd="sng" algn="ctr">
                      <a:solidFill>
                        <a:scrgbClr r="0" g="0" b="0"/>
                      </a:solidFill>
                      <a:prstDash val="solid"/>
                      <a:round/>
                      <a:headEnd type="none" w="med" len="med"/>
                      <a:tailEnd type="none" w="med" len="med"/>
                    </a:lnB>
                  </a:tcPr>
                </a:tc>
                <a:tc>
                  <a:txBody>
                    <a:bodyPr/>
                    <a:lstStyle/>
                    <a:p>
                      <a:pPr algn="ctr"/>
                      <a:r>
                        <a:rPr lang="en-US" b="1" dirty="0" smtClean="0">
                          <a:solidFill>
                            <a:srgbClr val="660066"/>
                          </a:solidFill>
                        </a:rPr>
                        <a:t>.444(.394) +</a:t>
                      </a:r>
                      <a:endParaRPr lang="en-US" b="1" dirty="0">
                        <a:solidFill>
                          <a:srgbClr val="660066"/>
                        </a:solidFill>
                      </a:endParaRPr>
                    </a:p>
                  </a:txBody>
                  <a:tcPr>
                    <a:lnB w="12700" cap="flat" cmpd="sng" algn="ctr">
                      <a:solidFill>
                        <a:scrgbClr r="0" g="0" b="0"/>
                      </a:solidFill>
                      <a:prstDash val="solid"/>
                      <a:round/>
                      <a:headEnd type="none" w="med" len="med"/>
                      <a:tailEnd type="none" w="med" len="med"/>
                    </a:lnB>
                  </a:tcPr>
                </a:tc>
                <a:tc>
                  <a:txBody>
                    <a:bodyPr/>
                    <a:lstStyle/>
                    <a:p>
                      <a:pPr algn="ctr"/>
                      <a:r>
                        <a:rPr lang="en-US" b="1" dirty="0" smtClean="0">
                          <a:solidFill>
                            <a:srgbClr val="660066"/>
                          </a:solidFill>
                        </a:rPr>
                        <a:t> .599(.273)+ </a:t>
                      </a:r>
                      <a:endParaRPr lang="en-US" b="1" dirty="0">
                        <a:solidFill>
                          <a:srgbClr val="660066"/>
                        </a:solidFill>
                      </a:endParaRPr>
                    </a:p>
                  </a:txBody>
                  <a:tcPr>
                    <a:lnB w="12700" cap="flat" cmpd="sng" algn="ctr">
                      <a:solidFill>
                        <a:scrgbClr r="0" g="0" b="0"/>
                      </a:solidFill>
                      <a:prstDash val="solid"/>
                      <a:round/>
                      <a:headEnd type="none" w="med" len="med"/>
                      <a:tailEnd type="none" w="med" len="med"/>
                    </a:lnB>
                  </a:tcPr>
                </a:tc>
              </a:tr>
              <a:tr h="291236">
                <a:tc>
                  <a:txBody>
                    <a:bodyPr/>
                    <a:lstStyle/>
                    <a:p>
                      <a:r>
                        <a:rPr lang="en-US" dirty="0" smtClean="0"/>
                        <a:t>Unigram (Baseline)</a:t>
                      </a:r>
                      <a:endParaRPr lang="en-US" dirty="0"/>
                    </a:p>
                  </a:txBody>
                  <a:tcPr>
                    <a:lnT w="12700" cap="flat" cmpd="sng" algn="ctr">
                      <a:solidFill>
                        <a:scrgbClr r="0" g="0" b="0"/>
                      </a:solidFill>
                      <a:prstDash val="solid"/>
                      <a:round/>
                      <a:headEnd type="none" w="med" len="med"/>
                      <a:tailEnd type="none" w="med" len="med"/>
                    </a:lnT>
                  </a:tcPr>
                </a:tc>
                <a:tc>
                  <a:txBody>
                    <a:bodyPr/>
                    <a:lstStyle/>
                    <a:p>
                      <a:pPr algn="ctr"/>
                      <a:r>
                        <a:rPr lang="en-US" b="1" dirty="0" smtClean="0">
                          <a:solidFill>
                            <a:schemeClr val="bg1">
                              <a:lumMod val="75000"/>
                            </a:schemeClr>
                          </a:solidFill>
                        </a:rPr>
                        <a:t>.620(.043)</a:t>
                      </a:r>
                      <a:endParaRPr lang="en-US" b="1" dirty="0">
                        <a:solidFill>
                          <a:schemeClr val="bg1">
                            <a:lumMod val="75000"/>
                          </a:schemeClr>
                        </a:solidFill>
                      </a:endParaRPr>
                    </a:p>
                  </a:txBody>
                  <a:tcPr>
                    <a:lnT w="12700" cap="flat" cmpd="sng" algn="ctr">
                      <a:solidFill>
                        <a:scrgbClr r="0" g="0" b="0"/>
                      </a:solidFill>
                      <a:prstDash val="solid"/>
                      <a:round/>
                      <a:headEnd type="none" w="med" len="med"/>
                      <a:tailEnd type="none" w="med" len="med"/>
                    </a:lnT>
                  </a:tcPr>
                </a:tc>
                <a:tc>
                  <a:txBody>
                    <a:bodyPr/>
                    <a:lstStyle/>
                    <a:p>
                      <a:pPr algn="ctr"/>
                      <a:r>
                        <a:rPr lang="en-US" dirty="0" smtClean="0"/>
                        <a:t>.218(.533)</a:t>
                      </a:r>
                      <a:endParaRPr lang="en-US" dirty="0"/>
                    </a:p>
                  </a:txBody>
                  <a:tcPr>
                    <a:lnT w="12700" cap="flat" cmpd="sng" algn="ctr">
                      <a:solidFill>
                        <a:scrgbClr r="0" g="0" b="0"/>
                      </a:solidFill>
                      <a:prstDash val="solid"/>
                      <a:round/>
                      <a:headEnd type="none" w="med" len="med"/>
                      <a:tailEnd type="none" w="med" len="med"/>
                    </a:lnT>
                  </a:tcPr>
                </a:tc>
                <a:tc>
                  <a:txBody>
                    <a:bodyPr/>
                    <a:lstStyle/>
                    <a:p>
                      <a:pPr algn="ctr"/>
                      <a:r>
                        <a:rPr lang="en-US" dirty="0" smtClean="0"/>
                        <a:t>.518(.266)</a:t>
                      </a:r>
                      <a:endParaRPr lang="en-US" dirty="0"/>
                    </a:p>
                  </a:txBody>
                  <a:tcPr>
                    <a:lnT w="12700" cap="flat" cmpd="sng" algn="ctr">
                      <a:solidFill>
                        <a:scrgbClr r="0" g="0" b="0"/>
                      </a:solidFill>
                      <a:prstDash val="solid"/>
                      <a:round/>
                      <a:headEnd type="none" w="med" len="med"/>
                      <a:tailEnd type="none" w="med" len="med"/>
                    </a:lnT>
                  </a:tcPr>
                </a:tc>
              </a:tr>
            </a:tbl>
          </a:graphicData>
        </a:graphic>
      </p:graphicFrame>
    </p:spTree>
    <p:extLst>
      <p:ext uri="{BB962C8B-B14F-4D97-AF65-F5344CB8AC3E}">
        <p14:creationId xmlns:p14="http://schemas.microsoft.com/office/powerpoint/2010/main" xmlns="" val="324794450"/>
      </p:ext>
    </p:extLst>
  </p:cSld>
  <p:clrMapOvr>
    <a:masterClrMapping/>
  </p:clrMapOvr>
  <p:transition spd="slow"/>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1" name="Rectangle 1"/>
          <p:cNvSpPr>
            <a:spLocks noGrp="1" noChangeArrowheads="1"/>
          </p:cNvSpPr>
          <p:nvPr>
            <p:ph type="title"/>
          </p:nvPr>
        </p:nvSpPr>
        <p:spPr>
          <a:xfrm>
            <a:off x="457200" y="228600"/>
            <a:ext cx="8229600" cy="1419225"/>
          </a:xfrm>
        </p:spPr>
        <p:txBody>
          <a:bodyPr rIns="132080">
            <a:normAutofit/>
          </a:bodyPr>
          <a:lstStyle/>
          <a:p>
            <a:r>
              <a:rPr lang="en-US" sz="3800" dirty="0" smtClean="0">
                <a:ea typeface="Heiti SC Light" pitchFamily="-84" charset="-122"/>
                <a:cs typeface="Heiti SC Light" pitchFamily="-84" charset="-122"/>
              </a:rPr>
              <a:t>Experiment 2 – Feature results </a:t>
            </a:r>
            <a:endParaRPr lang="en-US" sz="3800" dirty="0">
              <a:ea typeface="Heiti SC Light" pitchFamily="-84" charset="-122"/>
              <a:cs typeface="Heiti SC Light" pitchFamily="-84" charset="-122"/>
            </a:endParaRPr>
          </a:p>
        </p:txBody>
      </p:sp>
      <p:sp>
        <p:nvSpPr>
          <p:cNvPr id="109623" name="Content Placeholder 7"/>
          <p:cNvSpPr txBox="1">
            <a:spLocks/>
          </p:cNvSpPr>
          <p:nvPr/>
        </p:nvSpPr>
        <p:spPr bwMode="auto">
          <a:xfrm>
            <a:off x="196645" y="4370505"/>
            <a:ext cx="8790039" cy="2186411"/>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lIns="50800" tIns="50800" bIns="50800">
            <a:prstTxWarp prst="textNoShape">
              <a:avLst/>
            </a:prstTxWarp>
            <a:normAutofit/>
          </a:bodyPr>
          <a:lstStyle/>
          <a:p>
            <a:pPr marL="271463" indent="-271463" eaLnBrk="0" hangingPunct="0">
              <a:spcBef>
                <a:spcPts val="800"/>
              </a:spcBef>
              <a:buClr>
                <a:srgbClr val="000000"/>
              </a:buClr>
              <a:buSzPct val="100000"/>
              <a:buFont typeface="Arial" pitchFamily="-84" charset="0"/>
              <a:buChar char="•"/>
            </a:pPr>
            <a:r>
              <a:rPr lang="en-US" sz="2200" dirty="0" smtClean="0">
                <a:sym typeface="Calibri" pitchFamily="-84" charset="0"/>
              </a:rPr>
              <a:t>The proposed features outperform unigrams for </a:t>
            </a:r>
            <a:r>
              <a:rPr lang="en-US" sz="2200" i="1" dirty="0" smtClean="0">
                <a:solidFill>
                  <a:srgbClr val="0000FF"/>
                </a:solidFill>
                <a:sym typeface="Calibri" pitchFamily="-84" charset="0"/>
              </a:rPr>
              <a:t>movie </a:t>
            </a:r>
            <a:r>
              <a:rPr lang="en-US" sz="2200" dirty="0" smtClean="0">
                <a:sym typeface="Calibri" pitchFamily="-84" charset="0"/>
              </a:rPr>
              <a:t>and </a:t>
            </a:r>
            <a:r>
              <a:rPr lang="en-US" sz="2200" i="1" dirty="0" smtClean="0">
                <a:solidFill>
                  <a:srgbClr val="0000FF"/>
                </a:solidFill>
                <a:sym typeface="Calibri" pitchFamily="-84" charset="0"/>
              </a:rPr>
              <a:t>peer reviews</a:t>
            </a:r>
          </a:p>
          <a:p>
            <a:pPr marL="800100" lvl="1" indent="-342900">
              <a:buFont typeface="Arial" panose="020B0604020202020204" pitchFamily="34" charset="0"/>
              <a:buChar char="•"/>
            </a:pPr>
            <a:r>
              <a:rPr lang="en-US" sz="2200" b="1" i="1" dirty="0"/>
              <a:t>The best </a:t>
            </a:r>
            <a:r>
              <a:rPr lang="en-US" sz="2200" b="1" i="1" dirty="0" smtClean="0"/>
              <a:t>result </a:t>
            </a:r>
            <a:r>
              <a:rPr lang="en-US" sz="2200" i="1" dirty="0" smtClean="0"/>
              <a:t>is </a:t>
            </a:r>
            <a:r>
              <a:rPr lang="en-US" sz="2200" b="1" i="1" dirty="0"/>
              <a:t>in </a:t>
            </a:r>
            <a:r>
              <a:rPr lang="en-US" sz="2200" b="1" i="1" dirty="0" smtClean="0"/>
              <a:t>bold</a:t>
            </a:r>
            <a:endParaRPr lang="en-US" sz="2200" i="1" dirty="0"/>
          </a:p>
          <a:p>
            <a:pPr marL="800100" lvl="1" indent="-342900">
              <a:buFont typeface="Arial" panose="020B0604020202020204" pitchFamily="34" charset="0"/>
              <a:buChar char="•"/>
            </a:pPr>
            <a:r>
              <a:rPr lang="en-US" sz="2200" i="1" dirty="0">
                <a:solidFill>
                  <a:srgbClr val="7030A0"/>
                </a:solidFill>
              </a:rPr>
              <a:t>Significant improvement </a:t>
            </a:r>
            <a:r>
              <a:rPr lang="en-US" sz="2200" i="1" dirty="0"/>
              <a:t>over </a:t>
            </a:r>
            <a:r>
              <a:rPr lang="en-US" sz="2200" i="1" dirty="0" smtClean="0"/>
              <a:t>baselines are </a:t>
            </a:r>
            <a:r>
              <a:rPr lang="en-US" sz="2200" i="1" dirty="0" smtClean="0">
                <a:solidFill>
                  <a:schemeClr val="tx1"/>
                </a:solidFill>
              </a:rPr>
              <a:t>noted with</a:t>
            </a:r>
            <a:r>
              <a:rPr lang="en-US" sz="2200" i="1" dirty="0" smtClean="0">
                <a:solidFill>
                  <a:srgbClr val="FF0000"/>
                </a:solidFill>
              </a:rPr>
              <a:t> </a:t>
            </a:r>
            <a:r>
              <a:rPr lang="en-US" sz="2200" i="1" dirty="0" smtClean="0">
                <a:solidFill>
                  <a:srgbClr val="7030A0"/>
                </a:solidFill>
              </a:rPr>
              <a:t>+</a:t>
            </a:r>
            <a:endParaRPr lang="en-US" sz="2200" i="1" dirty="0" smtClean="0">
              <a:solidFill>
                <a:srgbClr val="7030A0"/>
              </a:solidFill>
              <a:sym typeface="Calibri" pitchFamily="-84" charset="0"/>
            </a:endParaRPr>
          </a:p>
          <a:p>
            <a:pPr marL="271463" indent="-271463" eaLnBrk="0" hangingPunct="0">
              <a:spcBef>
                <a:spcPts val="800"/>
              </a:spcBef>
              <a:buClr>
                <a:srgbClr val="000000"/>
              </a:buClr>
              <a:buSzPct val="100000"/>
              <a:buFont typeface="Arial" pitchFamily="-84" charset="0"/>
              <a:buChar char="•"/>
            </a:pPr>
            <a:r>
              <a:rPr lang="en-US" sz="2200" dirty="0" smtClean="0">
                <a:solidFill>
                  <a:schemeClr val="tx1">
                    <a:lumMod val="95000"/>
                    <a:lumOff val="5000"/>
                  </a:schemeClr>
                </a:solidFill>
                <a:sym typeface="Calibri" pitchFamily="-84" charset="0"/>
              </a:rPr>
              <a:t>Unigrams work best for camera reviews</a:t>
            </a:r>
          </a:p>
          <a:p>
            <a:pPr marL="728663" lvl="1" indent="-271463" eaLnBrk="0" hangingPunct="0">
              <a:spcBef>
                <a:spcPts val="800"/>
              </a:spcBef>
              <a:buClr>
                <a:srgbClr val="000000"/>
              </a:buClr>
              <a:buSzPct val="100000"/>
              <a:buFont typeface="Arial" pitchFamily="-84" charset="0"/>
              <a:buChar char="•"/>
            </a:pPr>
            <a:r>
              <a:rPr lang="en-US" sz="2200" dirty="0" smtClean="0">
                <a:solidFill>
                  <a:schemeClr val="tx1">
                    <a:lumMod val="95000"/>
                    <a:lumOff val="5000"/>
                  </a:schemeClr>
                </a:solidFill>
                <a:sym typeface="Calibri" pitchFamily="-84" charset="0"/>
              </a:rPr>
              <a:t>Same pattern when performed down-sampling</a:t>
            </a:r>
          </a:p>
        </p:txBody>
      </p:sp>
      <p:sp>
        <p:nvSpPr>
          <p:cNvPr id="109624" name="Slide Number Placeholder 1"/>
          <p:cNvSpPr>
            <a:spLocks noGrp="1"/>
          </p:cNvSpPr>
          <p:nvPr>
            <p:ph type="sldNum" sz="quarter" idx="12"/>
          </p:nvPr>
        </p:nvSpPr>
        <p:spPr bwMode="auto">
          <a:noFill/>
          <a:ln>
            <a:miter lim="800000"/>
            <a:headEnd/>
            <a:tailEnd/>
          </a:ln>
        </p:spPr>
        <p:txBody>
          <a:bodyPr/>
          <a:lstStyle/>
          <a:p>
            <a:fld id="{7D8E7F4E-1E95-934D-85A0-FF5A2FB893C6}" type="slidenum">
              <a:rPr lang="en-US">
                <a:latin typeface="Calibri" pitchFamily="-84" charset="0"/>
                <a:ea typeface="ＭＳ Ｐゴシック" pitchFamily="-84" charset="-128"/>
                <a:cs typeface="ＭＳ Ｐゴシック" pitchFamily="-84" charset="-128"/>
              </a:rPr>
              <a:pPr/>
              <a:t>44</a:t>
            </a:fld>
            <a:endParaRPr lang="en-US">
              <a:latin typeface="Calibri" pitchFamily="-84" charset="0"/>
              <a:ea typeface="ＭＳ Ｐゴシック" pitchFamily="-84" charset="-128"/>
              <a:cs typeface="ＭＳ Ｐゴシック" pitchFamily="-84" charset="-128"/>
            </a:endParaRPr>
          </a:p>
        </p:txBody>
      </p:sp>
      <p:sp>
        <p:nvSpPr>
          <p:cNvPr id="6" name="Rectangle 5"/>
          <p:cNvSpPr/>
          <p:nvPr/>
        </p:nvSpPr>
        <p:spPr>
          <a:xfrm>
            <a:off x="4479667" y="3244334"/>
            <a:ext cx="184666" cy="369332"/>
          </a:xfrm>
          <a:prstGeom prst="rect">
            <a:avLst/>
          </a:prstGeom>
        </p:spPr>
        <p:txBody>
          <a:bodyPr wrap="none">
            <a:spAutoFit/>
          </a:bodyPr>
          <a:lstStyle/>
          <a:p>
            <a:r>
              <a:rPr lang="en-US" smtClean="0">
                <a:ea typeface="Heiti SC Light" pitchFamily="-84" charset="-122"/>
                <a:cs typeface="Heiti SC Light" pitchFamily="-84" charset="-122"/>
              </a:rPr>
              <a:t> </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xmlns="" val="4226865164"/>
              </p:ext>
            </p:extLst>
          </p:nvPr>
        </p:nvGraphicFramePr>
        <p:xfrm>
          <a:off x="1130424" y="1647825"/>
          <a:ext cx="6997575" cy="2338462"/>
        </p:xfrm>
        <a:graphic>
          <a:graphicData uri="http://schemas.openxmlformats.org/drawingml/2006/table">
            <a:tbl>
              <a:tblPr firstRow="1" bandRow="1">
                <a:tableStyleId>{5C22544A-7EE6-4342-B048-85BDC9FD1C3A}</a:tableStyleId>
              </a:tblPr>
              <a:tblGrid>
                <a:gridCol w="2821706"/>
                <a:gridCol w="1458443"/>
                <a:gridCol w="1358713"/>
                <a:gridCol w="1358713"/>
              </a:tblGrid>
              <a:tr h="291236">
                <a:tc>
                  <a:txBody>
                    <a:bodyPr/>
                    <a:lstStyle/>
                    <a:p>
                      <a:r>
                        <a:rPr lang="en-US" dirty="0" smtClean="0"/>
                        <a:t>Feature</a:t>
                      </a:r>
                      <a:r>
                        <a:rPr lang="en-US" baseline="0" dirty="0" smtClean="0"/>
                        <a:t> set</a:t>
                      </a:r>
                      <a:endParaRPr lang="en-US" dirty="0"/>
                    </a:p>
                  </a:txBody>
                  <a:tcPr/>
                </a:tc>
                <a:tc>
                  <a:txBody>
                    <a:bodyPr/>
                    <a:lstStyle/>
                    <a:p>
                      <a:pPr algn="ctr"/>
                      <a:r>
                        <a:rPr lang="en-US" dirty="0" smtClean="0"/>
                        <a:t>Camera</a:t>
                      </a:r>
                      <a:endParaRPr lang="en-US" dirty="0"/>
                    </a:p>
                  </a:txBody>
                  <a:tcPr/>
                </a:tc>
                <a:tc>
                  <a:txBody>
                    <a:bodyPr/>
                    <a:lstStyle/>
                    <a:p>
                      <a:pPr algn="ctr"/>
                      <a:r>
                        <a:rPr lang="en-US" dirty="0" smtClean="0"/>
                        <a:t>Movie</a:t>
                      </a:r>
                      <a:endParaRPr lang="en-US" dirty="0"/>
                    </a:p>
                  </a:txBody>
                  <a:tcPr/>
                </a:tc>
                <a:tc>
                  <a:txBody>
                    <a:bodyPr/>
                    <a:lstStyle/>
                    <a:p>
                      <a:pPr algn="ctr"/>
                      <a:r>
                        <a:rPr lang="en-US" dirty="0" smtClean="0"/>
                        <a:t>Peer</a:t>
                      </a:r>
                      <a:endParaRPr lang="en-US" dirty="0"/>
                    </a:p>
                  </a:txBody>
                  <a:tcPr/>
                </a:tc>
              </a:tr>
              <a:tr h="291236">
                <a:tc>
                  <a:txBody>
                    <a:bodyPr/>
                    <a:lstStyle/>
                    <a:p>
                      <a:r>
                        <a:rPr lang="en-US" dirty="0" smtClean="0"/>
                        <a:t>Language Usage (LU)</a:t>
                      </a:r>
                      <a:endParaRPr lang="en-US" dirty="0"/>
                    </a:p>
                  </a:txBody>
                  <a:tcPr/>
                </a:tc>
                <a:tc>
                  <a:txBody>
                    <a:bodyPr/>
                    <a:lstStyle/>
                    <a:p>
                      <a:pPr algn="ctr"/>
                      <a:r>
                        <a:rPr lang="en-US" dirty="0" smtClean="0">
                          <a:solidFill>
                            <a:schemeClr val="tx1"/>
                          </a:solidFill>
                        </a:rPr>
                        <a:t>.469(.089) -</a:t>
                      </a:r>
                      <a:endParaRPr lang="en-US" dirty="0">
                        <a:solidFill>
                          <a:schemeClr val="tx1"/>
                        </a:solidFill>
                      </a:endParaRPr>
                    </a:p>
                  </a:txBody>
                  <a:tcPr/>
                </a:tc>
                <a:tc>
                  <a:txBody>
                    <a:bodyPr/>
                    <a:lstStyle/>
                    <a:p>
                      <a:pPr algn="ctr"/>
                      <a:r>
                        <a:rPr lang="en-US" dirty="0" smtClean="0"/>
                        <a:t>.197(.417) -</a:t>
                      </a:r>
                      <a:endParaRPr lang="en-US" dirty="0"/>
                    </a:p>
                  </a:txBody>
                  <a:tcPr/>
                </a:tc>
                <a:tc>
                  <a:txBody>
                    <a:bodyPr/>
                    <a:lstStyle/>
                    <a:p>
                      <a:pPr algn="ctr"/>
                      <a:r>
                        <a:rPr lang="en-US" dirty="0" smtClean="0">
                          <a:solidFill>
                            <a:srgbClr val="660066"/>
                          </a:solidFill>
                        </a:rPr>
                        <a:t>.599(.274) +</a:t>
                      </a:r>
                      <a:endParaRPr lang="en-US" dirty="0">
                        <a:solidFill>
                          <a:srgbClr val="660066"/>
                        </a:solidFill>
                      </a:endParaRPr>
                    </a:p>
                  </a:txBody>
                  <a:tcPr/>
                </a:tc>
              </a:tr>
              <a:tr h="291236">
                <a:tc>
                  <a:txBody>
                    <a:bodyPr/>
                    <a:lstStyle/>
                    <a:p>
                      <a:r>
                        <a:rPr lang="en-US" dirty="0" smtClean="0"/>
                        <a:t>Content Diversity (CD)</a:t>
                      </a:r>
                      <a:endParaRPr lang="en-US" dirty="0"/>
                    </a:p>
                  </a:txBody>
                  <a:tcPr/>
                </a:tc>
                <a:tc>
                  <a:txBody>
                    <a:bodyPr/>
                    <a:lstStyle/>
                    <a:p>
                      <a:pPr algn="ctr"/>
                      <a:r>
                        <a:rPr lang="en-US" dirty="0" smtClean="0">
                          <a:solidFill>
                            <a:schemeClr val="tx1"/>
                          </a:solidFill>
                        </a:rPr>
                        <a:t>.418(.087) - </a:t>
                      </a:r>
                      <a:endParaRPr lang="en-US" dirty="0">
                        <a:solidFill>
                          <a:schemeClr val="tx1"/>
                        </a:solidFill>
                      </a:endParaRPr>
                    </a:p>
                  </a:txBody>
                  <a:tcPr/>
                </a:tc>
                <a:tc>
                  <a:txBody>
                    <a:bodyPr/>
                    <a:lstStyle/>
                    <a:p>
                      <a:pPr algn="ctr"/>
                      <a:r>
                        <a:rPr lang="en-US" dirty="0" smtClean="0"/>
                        <a:t>-.033(.451) -</a:t>
                      </a:r>
                      <a:endParaRPr lang="en-US" dirty="0"/>
                    </a:p>
                  </a:txBody>
                  <a:tcPr/>
                </a:tc>
                <a:tc>
                  <a:txBody>
                    <a:bodyPr/>
                    <a:lstStyle/>
                    <a:p>
                      <a:pPr algn="ctr"/>
                      <a:r>
                        <a:rPr lang="en-US" dirty="0" smtClean="0">
                          <a:solidFill>
                            <a:srgbClr val="660066"/>
                          </a:solidFill>
                        </a:rPr>
                        <a:t>.612(.239) +</a:t>
                      </a:r>
                      <a:endParaRPr lang="en-US" dirty="0">
                        <a:solidFill>
                          <a:srgbClr val="660066"/>
                        </a:solidFill>
                      </a:endParaRPr>
                    </a:p>
                  </a:txBody>
                  <a:tcPr/>
                </a:tc>
              </a:tr>
              <a:tr h="291236">
                <a:tc>
                  <a:txBody>
                    <a:bodyPr/>
                    <a:lstStyle/>
                    <a:p>
                      <a:r>
                        <a:rPr lang="en-US" baseline="0" dirty="0" smtClean="0"/>
                        <a:t>Review Topics (</a:t>
                      </a:r>
                      <a:r>
                        <a:rPr lang="en-US" baseline="0" dirty="0" err="1" smtClean="0"/>
                        <a:t>hRT</a:t>
                      </a:r>
                      <a:r>
                        <a:rPr lang="en-US" baseline="0" dirty="0" smtClean="0"/>
                        <a:t>)</a:t>
                      </a:r>
                      <a:endParaRPr lang="en-US" dirty="0"/>
                    </a:p>
                  </a:txBody>
                  <a:tcPr/>
                </a:tc>
                <a:tc>
                  <a:txBody>
                    <a:bodyPr/>
                    <a:lstStyle/>
                    <a:p>
                      <a:pPr algn="ctr"/>
                      <a:r>
                        <a:rPr lang="en-US" dirty="0" smtClean="0">
                          <a:solidFill>
                            <a:schemeClr val="tx1"/>
                          </a:solidFill>
                        </a:rPr>
                        <a:t>.351(.082) -</a:t>
                      </a:r>
                      <a:endParaRPr lang="en-US" dirty="0">
                        <a:solidFill>
                          <a:schemeClr val="tx1"/>
                        </a:solidFill>
                      </a:endParaRPr>
                    </a:p>
                  </a:txBody>
                  <a:tcPr/>
                </a:tc>
                <a:tc>
                  <a:txBody>
                    <a:bodyPr/>
                    <a:lstStyle/>
                    <a:p>
                      <a:pPr algn="ctr"/>
                      <a:r>
                        <a:rPr lang="en-US" dirty="0" smtClean="0">
                          <a:solidFill>
                            <a:srgbClr val="660066"/>
                          </a:solidFill>
                        </a:rPr>
                        <a:t>.440(.305) +</a:t>
                      </a:r>
                      <a:endParaRPr lang="en-US" dirty="0">
                        <a:solidFill>
                          <a:srgbClr val="660066"/>
                        </a:solidFill>
                      </a:endParaRPr>
                    </a:p>
                  </a:txBody>
                  <a:tcPr/>
                </a:tc>
                <a:tc>
                  <a:txBody>
                    <a:bodyPr/>
                    <a:lstStyle/>
                    <a:p>
                      <a:pPr algn="ctr"/>
                      <a:r>
                        <a:rPr lang="en-US" dirty="0" smtClean="0"/>
                        <a:t>.523(.241)</a:t>
                      </a:r>
                      <a:endParaRPr lang="en-US" dirty="0"/>
                    </a:p>
                  </a:txBody>
                  <a:tcPr/>
                </a:tc>
              </a:tr>
              <a:tr h="509662">
                <a:tc>
                  <a:txBody>
                    <a:bodyPr/>
                    <a:lstStyle/>
                    <a:p>
                      <a:r>
                        <a:rPr lang="en-US" dirty="0" err="1" smtClean="0"/>
                        <a:t>LU+CD+hRT</a:t>
                      </a:r>
                      <a:r>
                        <a:rPr lang="en-US" baseline="0" dirty="0" smtClean="0"/>
                        <a:t> </a:t>
                      </a:r>
                      <a:r>
                        <a:rPr lang="en-US" dirty="0" smtClean="0"/>
                        <a:t>(Content)</a:t>
                      </a:r>
                      <a:endParaRPr lang="en-US" dirty="0"/>
                    </a:p>
                  </a:txBody>
                  <a:tcPr>
                    <a:lnB w="12700" cap="flat" cmpd="sng" algn="ctr">
                      <a:solidFill>
                        <a:scrgbClr r="0" g="0" b="0"/>
                      </a:solidFill>
                      <a:prstDash val="solid"/>
                      <a:round/>
                      <a:headEnd type="none" w="med" len="med"/>
                      <a:tailEnd type="none" w="med" len="med"/>
                    </a:lnB>
                  </a:tcPr>
                </a:tc>
                <a:tc>
                  <a:txBody>
                    <a:bodyPr/>
                    <a:lstStyle/>
                    <a:p>
                      <a:pPr algn="ctr"/>
                      <a:r>
                        <a:rPr lang="en-US" dirty="0" smtClean="0">
                          <a:solidFill>
                            <a:schemeClr val="tx1"/>
                          </a:solidFill>
                        </a:rPr>
                        <a:t>.490(.068) -</a:t>
                      </a:r>
                      <a:endParaRPr lang="en-US" dirty="0">
                        <a:solidFill>
                          <a:schemeClr val="tx1"/>
                        </a:solidFill>
                      </a:endParaRPr>
                    </a:p>
                  </a:txBody>
                  <a:tcPr>
                    <a:lnB w="12700" cap="flat" cmpd="sng" algn="ctr">
                      <a:solidFill>
                        <a:scrgbClr r="0" g="0" b="0"/>
                      </a:solidFill>
                      <a:prstDash val="solid"/>
                      <a:round/>
                      <a:headEnd type="none" w="med" len="med"/>
                      <a:tailEnd type="none" w="med" len="med"/>
                    </a:lnB>
                  </a:tcPr>
                </a:tc>
                <a:tc>
                  <a:txBody>
                    <a:bodyPr/>
                    <a:lstStyle/>
                    <a:p>
                      <a:pPr algn="ctr"/>
                      <a:r>
                        <a:rPr lang="en-US" b="1" dirty="0" smtClean="0">
                          <a:solidFill>
                            <a:srgbClr val="660066"/>
                          </a:solidFill>
                        </a:rPr>
                        <a:t>.444(.394) +</a:t>
                      </a:r>
                      <a:endParaRPr lang="en-US" b="1" dirty="0">
                        <a:solidFill>
                          <a:srgbClr val="660066"/>
                        </a:solidFill>
                      </a:endParaRPr>
                    </a:p>
                  </a:txBody>
                  <a:tcPr>
                    <a:lnB w="12700" cap="flat" cmpd="sng" algn="ctr">
                      <a:solidFill>
                        <a:scrgbClr r="0" g="0" b="0"/>
                      </a:solidFill>
                      <a:prstDash val="solid"/>
                      <a:round/>
                      <a:headEnd type="none" w="med" len="med"/>
                      <a:tailEnd type="none" w="med" len="med"/>
                    </a:lnB>
                  </a:tcPr>
                </a:tc>
                <a:tc>
                  <a:txBody>
                    <a:bodyPr/>
                    <a:lstStyle/>
                    <a:p>
                      <a:pPr algn="ctr"/>
                      <a:r>
                        <a:rPr lang="en-US" b="1" dirty="0" smtClean="0">
                          <a:solidFill>
                            <a:srgbClr val="660066"/>
                          </a:solidFill>
                        </a:rPr>
                        <a:t> .599(.273)+ </a:t>
                      </a:r>
                      <a:endParaRPr lang="en-US" b="1" dirty="0">
                        <a:solidFill>
                          <a:srgbClr val="660066"/>
                        </a:solidFill>
                      </a:endParaRPr>
                    </a:p>
                  </a:txBody>
                  <a:tcPr>
                    <a:lnB w="12700" cap="flat" cmpd="sng" algn="ctr">
                      <a:solidFill>
                        <a:scrgbClr r="0" g="0" b="0"/>
                      </a:solidFill>
                      <a:prstDash val="solid"/>
                      <a:round/>
                      <a:headEnd type="none" w="med" len="med"/>
                      <a:tailEnd type="none" w="med" len="med"/>
                    </a:lnB>
                  </a:tcPr>
                </a:tc>
              </a:tr>
              <a:tr h="291236">
                <a:tc>
                  <a:txBody>
                    <a:bodyPr/>
                    <a:lstStyle/>
                    <a:p>
                      <a:r>
                        <a:rPr lang="en-US" dirty="0" smtClean="0"/>
                        <a:t>Unigram (Baseline)</a:t>
                      </a:r>
                      <a:endParaRPr lang="en-US" dirty="0"/>
                    </a:p>
                  </a:txBody>
                  <a:tcPr>
                    <a:lnT w="12700" cap="flat" cmpd="sng" algn="ctr">
                      <a:solidFill>
                        <a:scrgbClr r="0" g="0" b="0"/>
                      </a:solidFill>
                      <a:prstDash val="solid"/>
                      <a:round/>
                      <a:headEnd type="none" w="med" len="med"/>
                      <a:tailEnd type="none" w="med" len="med"/>
                    </a:lnT>
                  </a:tcPr>
                </a:tc>
                <a:tc>
                  <a:txBody>
                    <a:bodyPr/>
                    <a:lstStyle/>
                    <a:p>
                      <a:pPr algn="ctr"/>
                      <a:r>
                        <a:rPr lang="en-US" b="1" dirty="0" smtClean="0">
                          <a:solidFill>
                            <a:schemeClr val="tx1"/>
                          </a:solidFill>
                        </a:rPr>
                        <a:t>.620(.043)</a:t>
                      </a:r>
                      <a:endParaRPr lang="en-US" b="1" dirty="0">
                        <a:solidFill>
                          <a:schemeClr val="tx1"/>
                        </a:solidFill>
                      </a:endParaRPr>
                    </a:p>
                  </a:txBody>
                  <a:tcPr>
                    <a:lnT w="12700" cap="flat" cmpd="sng" algn="ctr">
                      <a:solidFill>
                        <a:scrgbClr r="0" g="0" b="0"/>
                      </a:solidFill>
                      <a:prstDash val="solid"/>
                      <a:round/>
                      <a:headEnd type="none" w="med" len="med"/>
                      <a:tailEnd type="none" w="med" len="med"/>
                    </a:lnT>
                  </a:tcPr>
                </a:tc>
                <a:tc>
                  <a:txBody>
                    <a:bodyPr/>
                    <a:lstStyle/>
                    <a:p>
                      <a:pPr algn="ctr"/>
                      <a:r>
                        <a:rPr lang="en-US" dirty="0" smtClean="0"/>
                        <a:t>.218(.533)</a:t>
                      </a:r>
                      <a:endParaRPr lang="en-US" dirty="0"/>
                    </a:p>
                  </a:txBody>
                  <a:tcPr>
                    <a:lnT w="12700" cap="flat" cmpd="sng" algn="ctr">
                      <a:solidFill>
                        <a:scrgbClr r="0" g="0" b="0"/>
                      </a:solidFill>
                      <a:prstDash val="solid"/>
                      <a:round/>
                      <a:headEnd type="none" w="med" len="med"/>
                      <a:tailEnd type="none" w="med" len="med"/>
                    </a:lnT>
                  </a:tcPr>
                </a:tc>
                <a:tc>
                  <a:txBody>
                    <a:bodyPr/>
                    <a:lstStyle/>
                    <a:p>
                      <a:pPr algn="ctr"/>
                      <a:r>
                        <a:rPr lang="en-US" dirty="0" smtClean="0"/>
                        <a:t>.518(.266)</a:t>
                      </a:r>
                      <a:endParaRPr lang="en-US" dirty="0"/>
                    </a:p>
                  </a:txBody>
                  <a:tcPr>
                    <a:lnT w="12700" cap="flat" cmpd="sng" algn="ctr">
                      <a:solidFill>
                        <a:scrgbClr r="0" g="0" b="0"/>
                      </a:solidFill>
                      <a:prstDash val="solid"/>
                      <a:round/>
                      <a:headEnd type="none" w="med" len="med"/>
                      <a:tailEnd type="none" w="med" len="med"/>
                    </a:lnT>
                  </a:tcPr>
                </a:tc>
              </a:tr>
            </a:tbl>
          </a:graphicData>
        </a:graphic>
      </p:graphicFrame>
    </p:spTree>
    <p:extLst>
      <p:ext uri="{BB962C8B-B14F-4D97-AF65-F5344CB8AC3E}">
        <p14:creationId xmlns:p14="http://schemas.microsoft.com/office/powerpoint/2010/main" xmlns="" val="1984831913"/>
      </p:ext>
    </p:extLst>
  </p:cSld>
  <p:clrMapOvr>
    <a:masterClrMapping/>
  </p:clrMapOvr>
  <p:transition spd="slow"/>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1" name="Rectangle 1"/>
          <p:cNvSpPr>
            <a:spLocks noGrp="1" noChangeArrowheads="1"/>
          </p:cNvSpPr>
          <p:nvPr>
            <p:ph type="title"/>
          </p:nvPr>
        </p:nvSpPr>
        <p:spPr>
          <a:xfrm>
            <a:off x="457200" y="228600"/>
            <a:ext cx="8229600" cy="1419225"/>
          </a:xfrm>
        </p:spPr>
        <p:txBody>
          <a:bodyPr rIns="132080">
            <a:normAutofit/>
          </a:bodyPr>
          <a:lstStyle/>
          <a:p>
            <a:r>
              <a:rPr lang="en-US" sz="3800" dirty="0" smtClean="0">
                <a:ea typeface="Heiti SC Light" pitchFamily="-84" charset="-122"/>
                <a:cs typeface="Heiti SC Light" pitchFamily="-84" charset="-122"/>
              </a:rPr>
              <a:t>Experiment 2 – Feature results </a:t>
            </a:r>
            <a:endParaRPr lang="en-US" sz="3800" dirty="0">
              <a:ea typeface="Heiti SC Light" pitchFamily="-84" charset="-122"/>
              <a:cs typeface="Heiti SC Light" pitchFamily="-84" charset="-122"/>
            </a:endParaRPr>
          </a:p>
        </p:txBody>
      </p:sp>
      <p:sp>
        <p:nvSpPr>
          <p:cNvPr id="109623" name="Content Placeholder 7"/>
          <p:cNvSpPr txBox="1">
            <a:spLocks/>
          </p:cNvSpPr>
          <p:nvPr/>
        </p:nvSpPr>
        <p:spPr bwMode="auto">
          <a:xfrm>
            <a:off x="451146" y="1647826"/>
            <a:ext cx="8235654" cy="3770842"/>
          </a:xfrm>
          <a:prstGeom prst="rect">
            <a:avLst/>
          </a:prstGeom>
          <a:solidFill>
            <a:srgbClr val="FFFFFF"/>
          </a:solidFill>
          <a:ln w="9525">
            <a:noFill/>
            <a:miter lim="800000"/>
            <a:headEnd/>
            <a:tailEnd/>
          </a:ln>
        </p:spPr>
        <p:txBody>
          <a:bodyPr lIns="50800" tIns="50800" bIns="50800">
            <a:prstTxWarp prst="textNoShape">
              <a:avLst/>
            </a:prstTxWarp>
          </a:bodyPr>
          <a:lstStyle/>
          <a:p>
            <a:pPr marL="271463" lvl="1" indent="-271463" eaLnBrk="0" hangingPunct="0">
              <a:spcBef>
                <a:spcPts val="800"/>
              </a:spcBef>
              <a:buClr>
                <a:srgbClr val="000000"/>
              </a:buClr>
              <a:buSzPct val="100000"/>
            </a:pPr>
            <a:r>
              <a:rPr lang="en-US" sz="2600" dirty="0" smtClean="0"/>
              <a:t>Content patterns + </a:t>
            </a:r>
            <a:r>
              <a:rPr lang="en-US" sz="2600" dirty="0" smtClean="0">
                <a:solidFill>
                  <a:srgbClr val="FF0000"/>
                </a:solidFill>
              </a:rPr>
              <a:t>others</a:t>
            </a:r>
            <a:r>
              <a:rPr lang="en-US" sz="2600" dirty="0" smtClean="0"/>
              <a:t> </a:t>
            </a:r>
            <a:r>
              <a:rPr lang="en-US" sz="2600" i="1" dirty="0" smtClean="0"/>
              <a:t>vs.</a:t>
            </a:r>
            <a:r>
              <a:rPr lang="en-US" sz="2600" dirty="0" smtClean="0"/>
              <a:t> unigram + </a:t>
            </a:r>
            <a:r>
              <a:rPr lang="en-US" sz="2600" dirty="0" smtClean="0">
                <a:solidFill>
                  <a:srgbClr val="FF0000"/>
                </a:solidFill>
              </a:rPr>
              <a:t>others</a:t>
            </a:r>
          </a:p>
          <a:p>
            <a:pPr marL="271463" indent="-271463" eaLnBrk="0" hangingPunct="0">
              <a:spcBef>
                <a:spcPts val="800"/>
              </a:spcBef>
              <a:buClr>
                <a:srgbClr val="000000"/>
              </a:buClr>
              <a:buSzPct val="100000"/>
              <a:buFont typeface="Arial" pitchFamily="-84" charset="0"/>
              <a:buChar char="•"/>
            </a:pPr>
            <a:endParaRPr lang="en-US" sz="2600" dirty="0" smtClean="0">
              <a:sym typeface="Calibri" pitchFamily="-84" charset="0"/>
            </a:endParaRPr>
          </a:p>
          <a:p>
            <a:pPr marL="271463" indent="-271463" eaLnBrk="0" hangingPunct="0">
              <a:spcBef>
                <a:spcPts val="800"/>
              </a:spcBef>
              <a:buClr>
                <a:srgbClr val="000000"/>
              </a:buClr>
              <a:buSzPct val="100000"/>
              <a:buFont typeface="Arial" pitchFamily="-84" charset="0"/>
              <a:buChar char="•"/>
            </a:pPr>
            <a:endParaRPr lang="en-US" sz="2600" dirty="0" smtClean="0">
              <a:sym typeface="Calibri" pitchFamily="-84" charset="0"/>
            </a:endParaRPr>
          </a:p>
          <a:p>
            <a:pPr marL="271463" indent="-271463" eaLnBrk="0" hangingPunct="0">
              <a:spcBef>
                <a:spcPts val="800"/>
              </a:spcBef>
              <a:buClr>
                <a:srgbClr val="000000"/>
              </a:buClr>
              <a:buSzPct val="100000"/>
              <a:buFont typeface="Arial" pitchFamily="-84" charset="0"/>
              <a:buChar char="•"/>
            </a:pPr>
            <a:endParaRPr lang="en-US" sz="2600" dirty="0" smtClean="0">
              <a:sym typeface="Calibri" pitchFamily="-84" charset="0"/>
            </a:endParaRPr>
          </a:p>
          <a:p>
            <a:pPr marL="271463" indent="-271463" eaLnBrk="0" hangingPunct="0">
              <a:spcBef>
                <a:spcPts val="800"/>
              </a:spcBef>
              <a:buClr>
                <a:srgbClr val="000000"/>
              </a:buClr>
              <a:buSzPct val="100000"/>
              <a:buFont typeface="Arial" pitchFamily="-84" charset="0"/>
              <a:buChar char="•"/>
            </a:pPr>
            <a:endParaRPr lang="en-US" sz="2600" dirty="0" smtClean="0">
              <a:sym typeface="Calibri" pitchFamily="-84" charset="0"/>
            </a:endParaRPr>
          </a:p>
          <a:p>
            <a:pPr marL="728663" lvl="1" indent="-271463" eaLnBrk="0" hangingPunct="0">
              <a:spcBef>
                <a:spcPts val="800"/>
              </a:spcBef>
              <a:buClr>
                <a:srgbClr val="000000"/>
              </a:buClr>
              <a:buSzPct val="100000"/>
            </a:pPr>
            <a:endParaRPr lang="en-US" sz="2600" dirty="0" smtClean="0">
              <a:sym typeface="Calibri" pitchFamily="-84" charset="0"/>
            </a:endParaRPr>
          </a:p>
          <a:p>
            <a:pPr marL="728663" lvl="1" indent="-271463" eaLnBrk="0" hangingPunct="0">
              <a:spcBef>
                <a:spcPts val="800"/>
              </a:spcBef>
              <a:buClr>
                <a:srgbClr val="000000"/>
              </a:buClr>
              <a:buSzPct val="100000"/>
              <a:buFont typeface="Wingdings" charset="2"/>
              <a:buChar char="ü"/>
            </a:pPr>
            <a:r>
              <a:rPr lang="en-US" sz="2600" dirty="0" smtClean="0">
                <a:solidFill>
                  <a:srgbClr val="660066"/>
                </a:solidFill>
                <a:sym typeface="Calibri" pitchFamily="-84" charset="0"/>
              </a:rPr>
              <a:t>Same pattern holds</a:t>
            </a:r>
          </a:p>
        </p:txBody>
      </p:sp>
      <p:sp>
        <p:nvSpPr>
          <p:cNvPr id="109624" name="Slide Number Placeholder 1"/>
          <p:cNvSpPr>
            <a:spLocks noGrp="1"/>
          </p:cNvSpPr>
          <p:nvPr>
            <p:ph type="sldNum" sz="quarter" idx="12"/>
          </p:nvPr>
        </p:nvSpPr>
        <p:spPr bwMode="auto">
          <a:noFill/>
          <a:ln>
            <a:miter lim="800000"/>
            <a:headEnd/>
            <a:tailEnd/>
          </a:ln>
        </p:spPr>
        <p:txBody>
          <a:bodyPr/>
          <a:lstStyle/>
          <a:p>
            <a:fld id="{7D8E7F4E-1E95-934D-85A0-FF5A2FB893C6}" type="slidenum">
              <a:rPr lang="en-US">
                <a:latin typeface="Calibri" pitchFamily="-84" charset="0"/>
                <a:ea typeface="ＭＳ Ｐゴシック" pitchFamily="-84" charset="-128"/>
                <a:cs typeface="ＭＳ Ｐゴシック" pitchFamily="-84" charset="-128"/>
              </a:rPr>
              <a:pPr/>
              <a:t>45</a:t>
            </a:fld>
            <a:endParaRPr lang="en-US">
              <a:latin typeface="Calibri" pitchFamily="-84" charset="0"/>
              <a:ea typeface="ＭＳ Ｐゴシック" pitchFamily="-84" charset="-128"/>
              <a:cs typeface="ＭＳ Ｐゴシック" pitchFamily="-84" charset="-128"/>
            </a:endParaRPr>
          </a:p>
        </p:txBody>
      </p:sp>
      <p:sp>
        <p:nvSpPr>
          <p:cNvPr id="6" name="Rectangle 5"/>
          <p:cNvSpPr/>
          <p:nvPr/>
        </p:nvSpPr>
        <p:spPr>
          <a:xfrm>
            <a:off x="4479667" y="3955520"/>
            <a:ext cx="184666" cy="369332"/>
          </a:xfrm>
          <a:prstGeom prst="rect">
            <a:avLst/>
          </a:prstGeom>
        </p:spPr>
        <p:txBody>
          <a:bodyPr wrap="none">
            <a:spAutoFit/>
          </a:bodyPr>
          <a:lstStyle/>
          <a:p>
            <a:r>
              <a:rPr lang="en-US" smtClean="0">
                <a:ea typeface="Heiti SC Light" pitchFamily="-84" charset="-122"/>
                <a:cs typeface="Heiti SC Light" pitchFamily="-84" charset="-122"/>
              </a:rPr>
              <a:t> </a:t>
            </a:r>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xmlns="" val="1272780124"/>
              </p:ext>
            </p:extLst>
          </p:nvPr>
        </p:nvGraphicFramePr>
        <p:xfrm>
          <a:off x="457199" y="2506331"/>
          <a:ext cx="8042284" cy="1930400"/>
        </p:xfrm>
        <a:graphic>
          <a:graphicData uri="http://schemas.openxmlformats.org/drawingml/2006/table">
            <a:tbl>
              <a:tblPr firstRow="1" bandRow="1">
                <a:tableStyleId>{5C22544A-7EE6-4342-B048-85BDC9FD1C3A}</a:tableStyleId>
              </a:tblPr>
              <a:tblGrid>
                <a:gridCol w="3776134"/>
                <a:gridCol w="1337734"/>
                <a:gridCol w="1473200"/>
                <a:gridCol w="1455216"/>
              </a:tblGrid>
              <a:tr h="370840">
                <a:tc>
                  <a:txBody>
                    <a:bodyPr/>
                    <a:lstStyle/>
                    <a:p>
                      <a:r>
                        <a:rPr lang="en-US" smtClean="0"/>
                        <a:t>Feature</a:t>
                      </a:r>
                      <a:r>
                        <a:rPr lang="en-US" baseline="0" smtClean="0"/>
                        <a:t> set</a:t>
                      </a:r>
                      <a:endParaRPr lang="en-US" dirty="0"/>
                    </a:p>
                  </a:txBody>
                  <a:tcPr/>
                </a:tc>
                <a:tc>
                  <a:txBody>
                    <a:bodyPr/>
                    <a:lstStyle/>
                    <a:p>
                      <a:r>
                        <a:rPr lang="en-US" dirty="0" smtClean="0"/>
                        <a:t>Camera</a:t>
                      </a:r>
                      <a:endParaRPr lang="en-US" dirty="0"/>
                    </a:p>
                  </a:txBody>
                  <a:tcPr/>
                </a:tc>
                <a:tc>
                  <a:txBody>
                    <a:bodyPr/>
                    <a:lstStyle/>
                    <a:p>
                      <a:r>
                        <a:rPr lang="en-US" dirty="0" smtClean="0"/>
                        <a:t>Movie</a:t>
                      </a:r>
                      <a:endParaRPr lang="en-US" dirty="0"/>
                    </a:p>
                  </a:txBody>
                  <a:tcPr/>
                </a:tc>
                <a:tc>
                  <a:txBody>
                    <a:bodyPr/>
                    <a:lstStyle/>
                    <a:p>
                      <a:r>
                        <a:rPr lang="en-US" dirty="0" smtClean="0"/>
                        <a:t>Peer</a:t>
                      </a:r>
                      <a:endParaRPr lang="en-US" dirty="0"/>
                    </a:p>
                  </a:txBody>
                  <a:tcPr/>
                </a:tc>
              </a:tr>
              <a:tr h="370840">
                <a:tc>
                  <a:txBody>
                    <a:bodyPr/>
                    <a:lstStyle/>
                    <a:p>
                      <a:endParaRPr lang="en-US" dirty="0" smtClean="0"/>
                    </a:p>
                    <a:p>
                      <a:endParaRPr lang="en-US" dirty="0" smtClean="0"/>
                    </a:p>
                    <a:p>
                      <a:endParaRPr lang="en-US" dirty="0" smtClean="0"/>
                    </a:p>
                    <a:p>
                      <a:r>
                        <a:rPr lang="en-US" dirty="0" smtClean="0"/>
                        <a:t>Content</a:t>
                      </a:r>
                      <a:r>
                        <a:rPr lang="en-US" baseline="0" dirty="0" smtClean="0"/>
                        <a:t> </a:t>
                      </a:r>
                      <a:r>
                        <a:rPr lang="en-US" dirty="0" smtClean="0"/>
                        <a:t>+ </a:t>
                      </a:r>
                      <a:r>
                        <a:rPr lang="en-US" dirty="0" smtClean="0">
                          <a:solidFill>
                            <a:srgbClr val="FF0000"/>
                          </a:solidFill>
                        </a:rPr>
                        <a:t>STR+META+SYN+DW+SENT</a:t>
                      </a:r>
                      <a:endParaRPr lang="en-US" dirty="0">
                        <a:solidFill>
                          <a:srgbClr val="FF0000"/>
                        </a:solidFill>
                      </a:endParaRPr>
                    </a:p>
                  </a:txBody>
                  <a:tcPr anchor="b">
                    <a:lnB w="12700" cap="flat" cmpd="sng" algn="ctr">
                      <a:solidFill>
                        <a:scrgbClr r="0" g="0" b="0"/>
                      </a:solidFill>
                      <a:prstDash val="solid"/>
                      <a:round/>
                      <a:headEnd type="none" w="med" len="med"/>
                      <a:tailEnd type="none" w="med" len="med"/>
                    </a:lnB>
                  </a:tcPr>
                </a:tc>
                <a:tc>
                  <a:txBody>
                    <a:bodyPr/>
                    <a:lstStyle/>
                    <a:p>
                      <a:r>
                        <a:rPr lang="en-US" dirty="0" smtClean="0"/>
                        <a:t>.615</a:t>
                      </a:r>
                      <a:endParaRPr lang="en-US" dirty="0"/>
                    </a:p>
                  </a:txBody>
                  <a:tcPr anchor="b">
                    <a:lnB w="12700" cap="flat" cmpd="sng" algn="ctr">
                      <a:solidFill>
                        <a:scrgbClr r="0" g="0" b="0"/>
                      </a:solidFill>
                      <a:prstDash val="solid"/>
                      <a:round/>
                      <a:headEnd type="none" w="med" len="med"/>
                      <a:tailEnd type="none" w="med" len="med"/>
                    </a:lnB>
                  </a:tcPr>
                </a:tc>
                <a:tc>
                  <a:txBody>
                    <a:bodyPr/>
                    <a:lstStyle/>
                    <a:p>
                      <a:r>
                        <a:rPr lang="en-US" b="1" dirty="0" smtClean="0">
                          <a:solidFill>
                            <a:srgbClr val="660066"/>
                          </a:solidFill>
                        </a:rPr>
                        <a:t>.435</a:t>
                      </a:r>
                      <a:endParaRPr lang="en-US" b="1" dirty="0">
                        <a:solidFill>
                          <a:srgbClr val="660066"/>
                        </a:solidFill>
                      </a:endParaRPr>
                    </a:p>
                  </a:txBody>
                  <a:tcPr anchor="b">
                    <a:lnB w="12700" cap="flat" cmpd="sng" algn="ctr">
                      <a:solidFill>
                        <a:scrgbClr r="0" g="0" b="0"/>
                      </a:solidFill>
                      <a:prstDash val="solid"/>
                      <a:round/>
                      <a:headEnd type="none" w="med" len="med"/>
                      <a:tailEnd type="none" w="med" len="med"/>
                    </a:lnB>
                  </a:tcPr>
                </a:tc>
                <a:tc>
                  <a:txBody>
                    <a:bodyPr/>
                    <a:lstStyle/>
                    <a:p>
                      <a:r>
                        <a:rPr lang="en-US" b="1" dirty="0" smtClean="0">
                          <a:solidFill>
                            <a:srgbClr val="660066"/>
                          </a:solidFill>
                        </a:rPr>
                        <a:t> .630</a:t>
                      </a:r>
                      <a:endParaRPr lang="en-US" b="1" dirty="0">
                        <a:solidFill>
                          <a:srgbClr val="660066"/>
                        </a:solidFill>
                      </a:endParaRPr>
                    </a:p>
                  </a:txBody>
                  <a:tcPr anchor="b">
                    <a:lnB w="12700" cap="flat" cmpd="sng" algn="ctr">
                      <a:solidFill>
                        <a:scrgbClr r="0" g="0" b="0"/>
                      </a:solidFill>
                      <a:prstDash val="solid"/>
                      <a:round/>
                      <a:headEnd type="none" w="med" len="med"/>
                      <a:tailEnd type="none" w="med" len="med"/>
                    </a:lnB>
                  </a:tcPr>
                </a:tc>
              </a:tr>
              <a:tr h="370840">
                <a:tc>
                  <a:txBody>
                    <a:bodyPr/>
                    <a:lstStyle/>
                    <a:p>
                      <a:r>
                        <a:rPr lang="en-US" dirty="0" smtClean="0"/>
                        <a:t>Unigram+ </a:t>
                      </a:r>
                      <a:r>
                        <a:rPr lang="en-US" dirty="0" smtClean="0">
                          <a:solidFill>
                            <a:srgbClr val="FF0000"/>
                          </a:solidFill>
                        </a:rPr>
                        <a:t>STR+META+SYN+DW+SENT</a:t>
                      </a:r>
                      <a:endParaRPr lang="en-US" dirty="0">
                        <a:solidFill>
                          <a:srgbClr val="FF0000"/>
                        </a:solidFill>
                      </a:endParaRPr>
                    </a:p>
                  </a:txBody>
                  <a:tcPr>
                    <a:lnT w="12700" cap="flat" cmpd="sng" algn="ctr">
                      <a:solidFill>
                        <a:scrgbClr r="0" g="0" b="0"/>
                      </a:solidFill>
                      <a:prstDash val="solid"/>
                      <a:round/>
                      <a:headEnd type="none" w="med" len="med"/>
                      <a:tailEnd type="none" w="med" len="med"/>
                    </a:lnT>
                  </a:tcPr>
                </a:tc>
                <a:tc>
                  <a:txBody>
                    <a:bodyPr/>
                    <a:lstStyle/>
                    <a:p>
                      <a:r>
                        <a:rPr lang="en-US" b="1" dirty="0" smtClean="0"/>
                        <a:t>.656</a:t>
                      </a:r>
                      <a:endParaRPr lang="en-US" b="1" dirty="0"/>
                    </a:p>
                  </a:txBody>
                  <a:tcPr>
                    <a:lnT w="12700" cap="flat" cmpd="sng" algn="ctr">
                      <a:solidFill>
                        <a:scrgbClr r="0" g="0" b="0"/>
                      </a:solidFill>
                      <a:prstDash val="solid"/>
                      <a:round/>
                      <a:headEnd type="none" w="med" len="med"/>
                      <a:tailEnd type="none" w="med" len="med"/>
                    </a:lnT>
                  </a:tcPr>
                </a:tc>
                <a:tc>
                  <a:txBody>
                    <a:bodyPr/>
                    <a:lstStyle/>
                    <a:p>
                      <a:r>
                        <a:rPr lang="en-US" dirty="0" smtClean="0"/>
                        <a:t>.202</a:t>
                      </a:r>
                      <a:endParaRPr lang="en-US" dirty="0"/>
                    </a:p>
                  </a:txBody>
                  <a:tcPr>
                    <a:lnT w="12700" cap="flat" cmpd="sng" algn="ctr">
                      <a:solidFill>
                        <a:scrgbClr r="0" g="0" b="0"/>
                      </a:solidFill>
                      <a:prstDash val="solid"/>
                      <a:round/>
                      <a:headEnd type="none" w="med" len="med"/>
                      <a:tailEnd type="none" w="med" len="med"/>
                    </a:lnT>
                  </a:tcPr>
                </a:tc>
                <a:tc>
                  <a:txBody>
                    <a:bodyPr/>
                    <a:lstStyle/>
                    <a:p>
                      <a:r>
                        <a:rPr lang="en-US" dirty="0" smtClean="0"/>
                        <a:t> .550</a:t>
                      </a:r>
                      <a:endParaRPr lang="en-US" dirty="0"/>
                    </a:p>
                  </a:txBody>
                  <a:tcPr>
                    <a:lnT w="12700" cap="flat" cmpd="sng" algn="ctr">
                      <a:solidFill>
                        <a:scrgbClr r="0" g="0" b="0"/>
                      </a:solidFill>
                      <a:prstDash val="solid"/>
                      <a:round/>
                      <a:headEnd type="none" w="med" len="med"/>
                      <a:tailEnd type="none" w="med" len="med"/>
                    </a:lnT>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xmlns="" val="3350464683"/>
              </p:ext>
            </p:extLst>
          </p:nvPr>
        </p:nvGraphicFramePr>
        <p:xfrm>
          <a:off x="457201" y="2443676"/>
          <a:ext cx="8042282" cy="1112520"/>
        </p:xfrm>
        <a:graphic>
          <a:graphicData uri="http://schemas.openxmlformats.org/drawingml/2006/table">
            <a:tbl>
              <a:tblPr firstRow="1" bandRow="1">
                <a:tableStyleId>{5C22544A-7EE6-4342-B048-85BDC9FD1C3A}</a:tableStyleId>
              </a:tblPr>
              <a:tblGrid>
                <a:gridCol w="3759199"/>
                <a:gridCol w="1354667"/>
                <a:gridCol w="1456266"/>
                <a:gridCol w="1472150"/>
              </a:tblGrid>
              <a:tr h="370840">
                <a:tc>
                  <a:txBody>
                    <a:bodyPr/>
                    <a:lstStyle/>
                    <a:p>
                      <a:r>
                        <a:rPr lang="en-US" smtClean="0"/>
                        <a:t>Feature</a:t>
                      </a:r>
                      <a:r>
                        <a:rPr lang="en-US" baseline="0" smtClean="0"/>
                        <a:t> set</a:t>
                      </a:r>
                      <a:endParaRPr lang="en-US" dirty="0"/>
                    </a:p>
                  </a:txBody>
                  <a:tcPr/>
                </a:tc>
                <a:tc>
                  <a:txBody>
                    <a:bodyPr/>
                    <a:lstStyle/>
                    <a:p>
                      <a:r>
                        <a:rPr lang="en-US" dirty="0" smtClean="0"/>
                        <a:t>Camera</a:t>
                      </a:r>
                      <a:endParaRPr lang="en-US" dirty="0"/>
                    </a:p>
                  </a:txBody>
                  <a:tcPr/>
                </a:tc>
                <a:tc>
                  <a:txBody>
                    <a:bodyPr/>
                    <a:lstStyle/>
                    <a:p>
                      <a:r>
                        <a:rPr lang="en-US" dirty="0" smtClean="0"/>
                        <a:t>Movie</a:t>
                      </a:r>
                      <a:endParaRPr lang="en-US" dirty="0"/>
                    </a:p>
                  </a:txBody>
                  <a:tcPr/>
                </a:tc>
                <a:tc>
                  <a:txBody>
                    <a:bodyPr/>
                    <a:lstStyle/>
                    <a:p>
                      <a:r>
                        <a:rPr lang="en-US" dirty="0" smtClean="0"/>
                        <a:t>Peer</a:t>
                      </a:r>
                      <a:endParaRPr lang="en-US" dirty="0"/>
                    </a:p>
                  </a:txBody>
                  <a:tcPr/>
                </a:tc>
              </a:tr>
              <a:tr h="370840">
                <a:tc>
                  <a:txBody>
                    <a:bodyPr/>
                    <a:lstStyle/>
                    <a:p>
                      <a:r>
                        <a:rPr lang="en-US" dirty="0" smtClean="0"/>
                        <a:t>Content</a:t>
                      </a:r>
                      <a:r>
                        <a:rPr lang="en-US" baseline="0" dirty="0" smtClean="0"/>
                        <a:t> </a:t>
                      </a:r>
                      <a:r>
                        <a:rPr lang="en-US" dirty="0" smtClean="0"/>
                        <a:t>+  </a:t>
                      </a:r>
                      <a:r>
                        <a:rPr lang="en-US" dirty="0" smtClean="0">
                          <a:solidFill>
                            <a:srgbClr val="FF0000"/>
                          </a:solidFill>
                        </a:rPr>
                        <a:t>STR+META</a:t>
                      </a:r>
                      <a:endParaRPr lang="en-US" dirty="0">
                        <a:solidFill>
                          <a:srgbClr val="FF0000"/>
                        </a:solidFill>
                      </a:endParaRPr>
                    </a:p>
                  </a:txBody>
                  <a:tcPr>
                    <a:lnB w="12700" cap="flat" cmpd="sng" algn="ctr">
                      <a:solidFill>
                        <a:scrgbClr r="0" g="0" b="0"/>
                      </a:solidFill>
                      <a:prstDash val="solid"/>
                      <a:round/>
                      <a:headEnd type="none" w="med" len="med"/>
                      <a:tailEnd type="none" w="med" len="med"/>
                    </a:lnB>
                  </a:tcPr>
                </a:tc>
                <a:tc>
                  <a:txBody>
                    <a:bodyPr/>
                    <a:lstStyle/>
                    <a:p>
                      <a:r>
                        <a:rPr lang="en-US" dirty="0" smtClean="0"/>
                        <a:t>.574</a:t>
                      </a:r>
                      <a:endParaRPr lang="en-US" dirty="0"/>
                    </a:p>
                  </a:txBody>
                  <a:tcPr>
                    <a:lnB w="12700" cap="flat" cmpd="sng" algn="ctr">
                      <a:solidFill>
                        <a:scrgbClr r="0" g="0" b="0"/>
                      </a:solidFill>
                      <a:prstDash val="solid"/>
                      <a:round/>
                      <a:headEnd type="none" w="med" len="med"/>
                      <a:tailEnd type="none" w="med" len="med"/>
                    </a:lnB>
                  </a:tcPr>
                </a:tc>
                <a:tc>
                  <a:txBody>
                    <a:bodyPr/>
                    <a:lstStyle/>
                    <a:p>
                      <a:r>
                        <a:rPr lang="en-US" b="1" dirty="0" smtClean="0">
                          <a:solidFill>
                            <a:srgbClr val="660066"/>
                          </a:solidFill>
                        </a:rPr>
                        <a:t>.470</a:t>
                      </a:r>
                      <a:endParaRPr lang="en-US" b="1" dirty="0">
                        <a:solidFill>
                          <a:srgbClr val="660066"/>
                        </a:solidFill>
                      </a:endParaRPr>
                    </a:p>
                  </a:txBody>
                  <a:tcPr>
                    <a:lnB w="12700" cap="flat" cmpd="sng" algn="ctr">
                      <a:solidFill>
                        <a:scrgbClr r="0" g="0" b="0"/>
                      </a:solidFill>
                      <a:prstDash val="solid"/>
                      <a:round/>
                      <a:headEnd type="none" w="med" len="med"/>
                      <a:tailEnd type="none" w="med" len="med"/>
                    </a:lnB>
                  </a:tcPr>
                </a:tc>
                <a:tc>
                  <a:txBody>
                    <a:bodyPr/>
                    <a:lstStyle/>
                    <a:p>
                      <a:r>
                        <a:rPr lang="en-US" b="1" dirty="0" smtClean="0">
                          <a:solidFill>
                            <a:srgbClr val="660066"/>
                          </a:solidFill>
                        </a:rPr>
                        <a:t> .626</a:t>
                      </a:r>
                      <a:endParaRPr lang="en-US" b="1" dirty="0">
                        <a:solidFill>
                          <a:srgbClr val="660066"/>
                        </a:solidFill>
                      </a:endParaRPr>
                    </a:p>
                  </a:txBody>
                  <a:tcPr>
                    <a:lnB w="12700" cap="flat" cmpd="sng" algn="ctr">
                      <a:solidFill>
                        <a:scrgbClr r="0" g="0" b="0"/>
                      </a:solidFill>
                      <a:prstDash val="solid"/>
                      <a:round/>
                      <a:headEnd type="none" w="med" len="med"/>
                      <a:tailEnd type="none" w="med" len="med"/>
                    </a:lnB>
                  </a:tcPr>
                </a:tc>
              </a:tr>
              <a:tr h="370840">
                <a:tc>
                  <a:txBody>
                    <a:bodyPr/>
                    <a:lstStyle/>
                    <a:p>
                      <a:r>
                        <a:rPr lang="en-US" dirty="0" smtClean="0"/>
                        <a:t>Unigram+  </a:t>
                      </a:r>
                      <a:r>
                        <a:rPr lang="en-US" dirty="0" smtClean="0">
                          <a:solidFill>
                            <a:srgbClr val="FF0000"/>
                          </a:solidFill>
                        </a:rPr>
                        <a:t>STR+META </a:t>
                      </a:r>
                      <a:r>
                        <a:rPr lang="en-US" dirty="0" smtClean="0">
                          <a:solidFill>
                            <a:schemeClr val="tx1"/>
                          </a:solidFill>
                        </a:rPr>
                        <a:t>(baseline)</a:t>
                      </a:r>
                      <a:endParaRPr lang="en-US" dirty="0">
                        <a:solidFill>
                          <a:schemeClr val="tx1"/>
                        </a:solidFill>
                      </a:endParaRPr>
                    </a:p>
                  </a:txBody>
                  <a:tcPr>
                    <a:lnT w="12700" cap="flat" cmpd="sng" algn="ctr">
                      <a:solidFill>
                        <a:scrgbClr r="0" g="0" b="0"/>
                      </a:solidFill>
                      <a:prstDash val="solid"/>
                      <a:round/>
                      <a:headEnd type="none" w="med" len="med"/>
                      <a:tailEnd type="none" w="med" len="med"/>
                    </a:lnT>
                  </a:tcPr>
                </a:tc>
                <a:tc>
                  <a:txBody>
                    <a:bodyPr/>
                    <a:lstStyle/>
                    <a:p>
                      <a:r>
                        <a:rPr lang="en-US" b="1" dirty="0" smtClean="0"/>
                        <a:t>.635</a:t>
                      </a:r>
                      <a:endParaRPr lang="en-US" b="1" dirty="0"/>
                    </a:p>
                  </a:txBody>
                  <a:tcPr>
                    <a:lnT w="12700" cap="flat" cmpd="sng" algn="ctr">
                      <a:solidFill>
                        <a:scrgbClr r="0" g="0" b="0"/>
                      </a:solidFill>
                      <a:prstDash val="solid"/>
                      <a:round/>
                      <a:headEnd type="none" w="med" len="med"/>
                      <a:tailEnd type="none" w="med" len="med"/>
                    </a:lnT>
                  </a:tcPr>
                </a:tc>
                <a:tc>
                  <a:txBody>
                    <a:bodyPr/>
                    <a:lstStyle/>
                    <a:p>
                      <a:r>
                        <a:rPr lang="en-US" dirty="0" smtClean="0"/>
                        <a:t>.234</a:t>
                      </a:r>
                      <a:endParaRPr lang="en-US" dirty="0"/>
                    </a:p>
                  </a:txBody>
                  <a:tcPr>
                    <a:lnT w="12700" cap="flat" cmpd="sng" algn="ctr">
                      <a:solidFill>
                        <a:scrgbClr r="0" g="0" b="0"/>
                      </a:solidFill>
                      <a:prstDash val="solid"/>
                      <a:round/>
                      <a:headEnd type="none" w="med" len="med"/>
                      <a:tailEnd type="none" w="med" len="med"/>
                    </a:lnT>
                  </a:tcPr>
                </a:tc>
                <a:tc>
                  <a:txBody>
                    <a:bodyPr/>
                    <a:lstStyle/>
                    <a:p>
                      <a:r>
                        <a:rPr lang="en-US" dirty="0" smtClean="0"/>
                        <a:t> .584</a:t>
                      </a:r>
                      <a:endParaRPr lang="en-US" dirty="0"/>
                    </a:p>
                  </a:txBody>
                  <a:tcPr>
                    <a:lnT w="12700" cap="flat" cmpd="sng" algn="ctr">
                      <a:solidFill>
                        <a:scrgbClr r="0" g="0" b="0"/>
                      </a:solidFill>
                      <a:prstDash val="solid"/>
                      <a:round/>
                      <a:headEnd type="none" w="med" len="med"/>
                      <a:tailEnd type="none" w="med" len="med"/>
                    </a:lnT>
                  </a:tcPr>
                </a:tc>
              </a:tr>
            </a:tbl>
          </a:graphicData>
        </a:graphic>
      </p:graphicFrame>
    </p:spTree>
    <p:extLst>
      <p:ext uri="{BB962C8B-B14F-4D97-AF65-F5344CB8AC3E}">
        <p14:creationId xmlns:p14="http://schemas.microsoft.com/office/powerpoint/2010/main" xmlns="" val="1227109788"/>
      </p:ext>
    </p:extLst>
  </p:cSld>
  <p:clrMapOvr>
    <a:masterClrMapping/>
  </p:clrMapOvr>
  <p:transition spd="slow"/>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811" y="1206300"/>
            <a:ext cx="8673163" cy="5303405"/>
          </a:xfrm>
        </p:spPr>
        <p:txBody>
          <a:bodyPr>
            <a:normAutofit/>
          </a:bodyPr>
          <a:lstStyle/>
          <a:p>
            <a:r>
              <a:rPr lang="en-US" sz="2200" i="1" dirty="0" smtClean="0"/>
              <a:t>The best content source is </a:t>
            </a:r>
            <a:r>
              <a:rPr lang="en-US" sz="2200" b="1" i="1" dirty="0" smtClean="0"/>
              <a:t>in bold </a:t>
            </a:r>
            <a:r>
              <a:rPr lang="en-US" sz="2200" i="1" dirty="0" smtClean="0"/>
              <a:t>for each feature type</a:t>
            </a:r>
          </a:p>
          <a:p>
            <a:r>
              <a:rPr lang="en-US" sz="2200" i="1" dirty="0" smtClean="0"/>
              <a:t>Significant improvement over F is </a:t>
            </a:r>
            <a:r>
              <a:rPr lang="en-US" sz="2200" i="1" dirty="0" smtClean="0">
                <a:solidFill>
                  <a:srgbClr val="660066"/>
                </a:solidFill>
              </a:rPr>
              <a:t>in purple</a:t>
            </a:r>
          </a:p>
          <a:p>
            <a:pPr lvl="1"/>
            <a:endParaRPr lang="en-US" sz="2200" dirty="0"/>
          </a:p>
          <a:p>
            <a:pPr lvl="1"/>
            <a:endParaRPr lang="en-US" sz="2200" dirty="0" smtClean="0"/>
          </a:p>
          <a:p>
            <a:pPr lvl="1"/>
            <a:r>
              <a:rPr lang="en-US" sz="2500" dirty="0" smtClean="0"/>
              <a:t>Movie reviews</a:t>
            </a:r>
          </a:p>
          <a:p>
            <a:pPr lvl="1"/>
            <a:endParaRPr lang="en-US" sz="2200" dirty="0" smtClean="0"/>
          </a:p>
          <a:p>
            <a:pPr lvl="1"/>
            <a:endParaRPr lang="en-US" sz="2200" dirty="0" smtClean="0"/>
          </a:p>
          <a:p>
            <a:pPr lvl="1"/>
            <a:endParaRPr lang="en-US" sz="2200" dirty="0" smtClean="0"/>
          </a:p>
          <a:p>
            <a:pPr lvl="1"/>
            <a:r>
              <a:rPr lang="en-US" sz="2500" dirty="0" smtClean="0"/>
              <a:t>Peer reviews</a:t>
            </a:r>
          </a:p>
          <a:p>
            <a:pPr lvl="1">
              <a:buNone/>
            </a:pPr>
            <a:endParaRPr lang="en-US" sz="2200" dirty="0" smtClean="0"/>
          </a:p>
          <a:p>
            <a:pPr lvl="1">
              <a:buNone/>
            </a:pPr>
            <a:endParaRPr lang="en-US" sz="2200" dirty="0" smtClean="0"/>
          </a:p>
          <a:p>
            <a:pPr lvl="1"/>
            <a:endParaRPr lang="en-US" sz="2200" dirty="0" smtClean="0"/>
          </a:p>
          <a:p>
            <a:pPr lvl="1"/>
            <a:endParaRPr lang="en-US" sz="2200" dirty="0" smtClean="0"/>
          </a:p>
          <a:p>
            <a:pPr lvl="1">
              <a:buNone/>
            </a:pPr>
            <a:endParaRPr lang="en-US" sz="2600" i="1" dirty="0">
              <a:solidFill>
                <a:schemeClr val="bg1">
                  <a:lumMod val="75000"/>
                </a:schemeClr>
              </a:solidFill>
            </a:endParaRPr>
          </a:p>
        </p:txBody>
      </p:sp>
      <p:sp>
        <p:nvSpPr>
          <p:cNvPr id="4" name="Slide Number Placeholder 3"/>
          <p:cNvSpPr>
            <a:spLocks noGrp="1"/>
          </p:cNvSpPr>
          <p:nvPr>
            <p:ph type="sldNum" sz="quarter" idx="12"/>
          </p:nvPr>
        </p:nvSpPr>
        <p:spPr/>
        <p:txBody>
          <a:bodyPr/>
          <a:lstStyle/>
          <a:p>
            <a:fld id="{1334D774-3417-FC46-9BEF-A6F026B0364A}" type="slidenum">
              <a:rPr lang="en-US" smtClean="0"/>
              <a:pPr/>
              <a:t>46</a:t>
            </a:fld>
            <a:endParaRPr lang="en-US" dirty="0"/>
          </a:p>
        </p:txBody>
      </p:sp>
      <p:sp>
        <p:nvSpPr>
          <p:cNvPr id="6" name="Rectangle 1"/>
          <p:cNvSpPr txBox="1">
            <a:spLocks noChangeArrowheads="1"/>
          </p:cNvSpPr>
          <p:nvPr/>
        </p:nvSpPr>
        <p:spPr>
          <a:xfrm>
            <a:off x="0" y="0"/>
            <a:ext cx="9144000" cy="1419225"/>
          </a:xfrm>
          <a:prstGeom prst="rect">
            <a:avLst/>
          </a:prstGeom>
        </p:spPr>
        <p:txBody>
          <a:bodyPr vert="horz" lIns="91440" tIns="45720" rIns="132080" bIns="45720" rtlCol="0" anchor="ctr">
            <a:normAutofit/>
          </a:bodyPr>
          <a:lstStyle/>
          <a:p>
            <a:pPr lvl="0" algn="ctr">
              <a:spcBef>
                <a:spcPct val="0"/>
              </a:spcBef>
              <a:defRPr/>
            </a:pPr>
            <a:r>
              <a:rPr lang="en-US" sz="3600" dirty="0" smtClean="0">
                <a:ea typeface="Heiti SC Light" pitchFamily="-84" charset="-122"/>
                <a:cs typeface="Heiti SC Light" pitchFamily="-84" charset="-122"/>
              </a:rPr>
              <a:t>Experiment 2 – Content source </a:t>
            </a:r>
            <a:r>
              <a:rPr lang="en-US" sz="3600" dirty="0">
                <a:ea typeface="Heiti SC Light" pitchFamily="-84" charset="-122"/>
                <a:cs typeface="Heiti SC Light" pitchFamily="-84" charset="-122"/>
              </a:rPr>
              <a:t>r</a:t>
            </a:r>
            <a:r>
              <a:rPr lang="en-US" sz="3600" dirty="0" smtClean="0">
                <a:ea typeface="Heiti SC Light" pitchFamily="-84" charset="-122"/>
                <a:cs typeface="Heiti SC Light" pitchFamily="-84" charset="-122"/>
              </a:rPr>
              <a:t>esults </a:t>
            </a:r>
            <a:endParaRPr kumimoji="0" lang="en-US" sz="3600" b="0" i="0" u="none" strike="noStrike" kern="1200" cap="none" spc="0" normalizeH="0" baseline="0" noProof="0" dirty="0">
              <a:ln>
                <a:noFill/>
              </a:ln>
              <a:solidFill>
                <a:schemeClr val="tx1"/>
              </a:solidFill>
              <a:effectLst/>
              <a:uLnTx/>
              <a:uFillTx/>
              <a:latin typeface="+mj-lt"/>
              <a:ea typeface="Heiti SC Light" pitchFamily="-84" charset="-122"/>
              <a:cs typeface="Heiti SC Light" pitchFamily="-84" charset="-122"/>
            </a:endParaRPr>
          </a:p>
        </p:txBody>
      </p:sp>
      <p:graphicFrame>
        <p:nvGraphicFramePr>
          <p:cNvPr id="7" name="Table 6"/>
          <p:cNvGraphicFramePr>
            <a:graphicFrameLocks noGrp="1"/>
          </p:cNvGraphicFramePr>
          <p:nvPr>
            <p:extLst/>
          </p:nvPr>
        </p:nvGraphicFramePr>
        <p:xfrm>
          <a:off x="3168277" y="2082646"/>
          <a:ext cx="5518523" cy="1524000"/>
        </p:xfrm>
        <a:graphic>
          <a:graphicData uri="http://schemas.openxmlformats.org/drawingml/2006/table">
            <a:tbl>
              <a:tblPr firstRow="1" bandRow="1">
                <a:tableStyleId>{5C22544A-7EE6-4342-B048-85BDC9FD1C3A}</a:tableStyleId>
              </a:tblPr>
              <a:tblGrid>
                <a:gridCol w="1182541"/>
                <a:gridCol w="1109543"/>
                <a:gridCol w="1051147"/>
                <a:gridCol w="1051147"/>
                <a:gridCol w="1124145"/>
              </a:tblGrid>
              <a:tr h="270933">
                <a:tc>
                  <a:txBody>
                    <a:bodyPr/>
                    <a:lstStyle/>
                    <a:p>
                      <a:r>
                        <a:rPr lang="en-US" sz="1400" dirty="0" smtClean="0"/>
                        <a:t>Features</a:t>
                      </a:r>
                      <a:endParaRPr lang="en-US" sz="1400" dirty="0"/>
                    </a:p>
                  </a:txBody>
                  <a:tcPr/>
                </a:tc>
                <a:tc>
                  <a:txBody>
                    <a:bodyPr/>
                    <a:lstStyle/>
                    <a:p>
                      <a:pPr algn="ctr"/>
                      <a:r>
                        <a:rPr lang="en-US" sz="1400" dirty="0" smtClean="0"/>
                        <a:t>F</a:t>
                      </a:r>
                      <a:endParaRPr lang="en-US" sz="1400" dirty="0"/>
                    </a:p>
                  </a:txBody>
                  <a:tcPr/>
                </a:tc>
                <a:tc>
                  <a:txBody>
                    <a:bodyPr/>
                    <a:lstStyle/>
                    <a:p>
                      <a:pPr algn="ctr"/>
                      <a:r>
                        <a:rPr lang="en-US" sz="1400" dirty="0" smtClean="0"/>
                        <a:t>I</a:t>
                      </a:r>
                      <a:endParaRPr lang="en-US" sz="1400" dirty="0"/>
                    </a:p>
                  </a:txBody>
                  <a:tcPr/>
                </a:tc>
                <a:tc>
                  <a:txBody>
                    <a:bodyPr/>
                    <a:lstStyle/>
                    <a:p>
                      <a:pPr algn="ctr"/>
                      <a:r>
                        <a:rPr lang="en-US" sz="1400" dirty="0" smtClean="0"/>
                        <a:t>E</a:t>
                      </a:r>
                      <a:endParaRPr lang="en-US" sz="1400" dirty="0"/>
                    </a:p>
                  </a:txBody>
                  <a:tcPr/>
                </a:tc>
                <a:tc>
                  <a:txBody>
                    <a:bodyPr/>
                    <a:lstStyle/>
                    <a:p>
                      <a:pPr algn="ctr"/>
                      <a:r>
                        <a:rPr lang="en-US" sz="1400" dirty="0" smtClean="0"/>
                        <a:t>I+E</a:t>
                      </a:r>
                      <a:endParaRPr lang="en-US" sz="1400" dirty="0"/>
                    </a:p>
                  </a:txBody>
                  <a:tcPr/>
                </a:tc>
              </a:tr>
              <a:tr h="270933">
                <a:tc>
                  <a:txBody>
                    <a:bodyPr/>
                    <a:lstStyle/>
                    <a:p>
                      <a:r>
                        <a:rPr lang="en-US" sz="1400" dirty="0" smtClean="0"/>
                        <a:t>LU</a:t>
                      </a:r>
                      <a:endParaRPr lang="en-US" sz="1400" dirty="0"/>
                    </a:p>
                  </a:txBody>
                  <a:tcPr/>
                </a:tc>
                <a:tc>
                  <a:txBody>
                    <a:bodyPr/>
                    <a:lstStyle/>
                    <a:p>
                      <a:pPr algn="ctr"/>
                      <a:r>
                        <a:rPr lang="en-US" sz="1400" dirty="0" smtClean="0"/>
                        <a:t>.197(.417)</a:t>
                      </a:r>
                      <a:endParaRPr lang="en-US" sz="1400" dirty="0"/>
                    </a:p>
                  </a:txBody>
                  <a:tcPr/>
                </a:tc>
                <a:tc>
                  <a:txBody>
                    <a:bodyPr/>
                    <a:lstStyle/>
                    <a:p>
                      <a:pPr algn="ctr"/>
                      <a:r>
                        <a:rPr lang="en-US" sz="1400" dirty="0" smtClean="0"/>
                        <a:t>.301(.627)</a:t>
                      </a:r>
                      <a:endParaRPr lang="en-US" sz="1400" dirty="0"/>
                    </a:p>
                  </a:txBody>
                  <a:tcPr/>
                </a:tc>
                <a:tc>
                  <a:txBody>
                    <a:bodyPr/>
                    <a:lstStyle/>
                    <a:p>
                      <a:pPr algn="ctr"/>
                      <a:r>
                        <a:rPr lang="en-US" sz="1400" b="1" dirty="0" smtClean="0"/>
                        <a:t>.</a:t>
                      </a:r>
                      <a:r>
                        <a:rPr lang="en-US" sz="1400" b="1" dirty="0" smtClean="0">
                          <a:solidFill>
                            <a:srgbClr val="660066"/>
                          </a:solidFill>
                        </a:rPr>
                        <a:t>414(.283)+</a:t>
                      </a:r>
                      <a:endParaRPr lang="en-US" sz="1400" b="1" dirty="0">
                        <a:solidFill>
                          <a:srgbClr val="660066"/>
                        </a:solidFill>
                      </a:endParaRPr>
                    </a:p>
                  </a:txBody>
                  <a:tcPr/>
                </a:tc>
                <a:tc>
                  <a:txBody>
                    <a:bodyPr/>
                    <a:lstStyle/>
                    <a:p>
                      <a:pPr algn="ctr"/>
                      <a:r>
                        <a:rPr lang="en-US" sz="1400" dirty="0" smtClean="0">
                          <a:solidFill>
                            <a:srgbClr val="660066"/>
                          </a:solidFill>
                        </a:rPr>
                        <a:t>.392(.412)+</a:t>
                      </a:r>
                      <a:endParaRPr lang="en-US" sz="1400" dirty="0">
                        <a:solidFill>
                          <a:srgbClr val="660066"/>
                        </a:solidFill>
                      </a:endParaRPr>
                    </a:p>
                  </a:txBody>
                  <a:tcPr/>
                </a:tc>
              </a:tr>
              <a:tr h="270933">
                <a:tc>
                  <a:txBody>
                    <a:bodyPr/>
                    <a:lstStyle/>
                    <a:p>
                      <a:r>
                        <a:rPr lang="en-US" sz="1400" dirty="0" smtClean="0"/>
                        <a:t>CD</a:t>
                      </a:r>
                      <a:endParaRPr lang="en-US" sz="1400" dirty="0"/>
                    </a:p>
                  </a:txBody>
                  <a:tcPr/>
                </a:tc>
                <a:tc>
                  <a:txBody>
                    <a:bodyPr/>
                    <a:lstStyle/>
                    <a:p>
                      <a:pPr algn="ctr"/>
                      <a:r>
                        <a:rPr lang="en-US" sz="1400" dirty="0" smtClean="0"/>
                        <a:t>-.033(.451)</a:t>
                      </a:r>
                      <a:endParaRPr lang="en-US" sz="1400" dirty="0"/>
                    </a:p>
                  </a:txBody>
                  <a:tcPr/>
                </a:tc>
                <a:tc>
                  <a:txBody>
                    <a:bodyPr/>
                    <a:lstStyle/>
                    <a:p>
                      <a:pPr algn="ctr"/>
                      <a:r>
                        <a:rPr lang="en-US" sz="1400" dirty="0" smtClean="0"/>
                        <a:t>.047(.462)</a:t>
                      </a:r>
                      <a:endParaRPr lang="en-US" sz="1400" dirty="0"/>
                    </a:p>
                  </a:txBody>
                  <a:tcPr/>
                </a:tc>
                <a:tc>
                  <a:txBody>
                    <a:bodyPr/>
                    <a:lstStyle/>
                    <a:p>
                      <a:pPr algn="ctr"/>
                      <a:r>
                        <a:rPr lang="en-US" sz="1400" b="1" dirty="0" smtClean="0"/>
                        <a:t>.115(.374)</a:t>
                      </a:r>
                      <a:endParaRPr lang="en-US" sz="1400" b="1" dirty="0"/>
                    </a:p>
                  </a:txBody>
                  <a:tcPr/>
                </a:tc>
                <a:tc>
                  <a:txBody>
                    <a:bodyPr/>
                    <a:lstStyle/>
                    <a:p>
                      <a:pPr algn="ctr"/>
                      <a:r>
                        <a:rPr lang="en-US" sz="1400" dirty="0" smtClean="0"/>
                        <a:t>.094(.405)</a:t>
                      </a:r>
                      <a:endParaRPr lang="en-US" sz="1400" dirty="0"/>
                    </a:p>
                  </a:txBody>
                  <a:tcPr/>
                </a:tc>
              </a:tr>
              <a:tr h="270933">
                <a:tc>
                  <a:txBody>
                    <a:bodyPr/>
                    <a:lstStyle/>
                    <a:p>
                      <a:r>
                        <a:rPr lang="en-US" sz="1400" dirty="0" err="1" smtClean="0"/>
                        <a:t>hRT</a:t>
                      </a:r>
                      <a:endParaRPr lang="en-US" sz="1400" dirty="0"/>
                    </a:p>
                  </a:txBody>
                  <a:tcPr/>
                </a:tc>
                <a:tc>
                  <a:txBody>
                    <a:bodyPr/>
                    <a:lstStyle/>
                    <a:p>
                      <a:pPr algn="ctr"/>
                      <a:r>
                        <a:rPr lang="en-US" sz="1400" dirty="0" smtClean="0"/>
                        <a:t>.440(.305)</a:t>
                      </a:r>
                      <a:endParaRPr lang="en-US" sz="1400" dirty="0"/>
                    </a:p>
                  </a:txBody>
                  <a:tcPr/>
                </a:tc>
                <a:tc>
                  <a:txBody>
                    <a:bodyPr/>
                    <a:lstStyle/>
                    <a:p>
                      <a:pPr algn="ctr"/>
                      <a:r>
                        <a:rPr lang="en-US" sz="1400" dirty="0" smtClean="0"/>
                        <a:t>.418(.284)</a:t>
                      </a:r>
                      <a:endParaRPr lang="en-US" sz="1400" dirty="0"/>
                    </a:p>
                  </a:txBody>
                  <a:tcPr/>
                </a:tc>
                <a:tc>
                  <a:txBody>
                    <a:bodyPr/>
                    <a:lstStyle/>
                    <a:p>
                      <a:pPr algn="ctr"/>
                      <a:r>
                        <a:rPr lang="en-US" sz="1400" dirty="0" smtClean="0"/>
                        <a:t>.511(.280)</a:t>
                      </a:r>
                      <a:endParaRPr lang="en-US" sz="1400" dirty="0"/>
                    </a:p>
                  </a:txBody>
                  <a:tcPr/>
                </a:tc>
                <a:tc>
                  <a:txBody>
                    <a:bodyPr/>
                    <a:lstStyle/>
                    <a:p>
                      <a:pPr algn="ctr"/>
                      <a:r>
                        <a:rPr lang="en-US" sz="1400" b="1" dirty="0" smtClean="0">
                          <a:solidFill>
                            <a:srgbClr val="660066"/>
                          </a:solidFill>
                        </a:rPr>
                        <a:t>.518(.268)+</a:t>
                      </a:r>
                      <a:endParaRPr lang="en-US" sz="1400" b="1" dirty="0">
                        <a:solidFill>
                          <a:srgbClr val="660066"/>
                        </a:solidFill>
                      </a:endParaRPr>
                    </a:p>
                  </a:txBody>
                  <a:tcPr/>
                </a:tc>
              </a:tr>
              <a:tr h="270933">
                <a:tc>
                  <a:txBody>
                    <a:bodyPr/>
                    <a:lstStyle/>
                    <a:p>
                      <a:r>
                        <a:rPr lang="en-US" sz="1400" dirty="0" err="1" smtClean="0"/>
                        <a:t>LU+CD+hRT</a:t>
                      </a:r>
                      <a:endParaRPr lang="en-US" sz="1400" dirty="0"/>
                    </a:p>
                  </a:txBody>
                  <a:tcPr/>
                </a:tc>
                <a:tc>
                  <a:txBody>
                    <a:bodyPr/>
                    <a:lstStyle/>
                    <a:p>
                      <a:pPr algn="ctr"/>
                      <a:r>
                        <a:rPr lang="en-US" sz="1400" dirty="0" smtClean="0"/>
                        <a:t>.444(.394)</a:t>
                      </a:r>
                      <a:endParaRPr lang="en-US" sz="1400" dirty="0"/>
                    </a:p>
                  </a:txBody>
                  <a:tcPr/>
                </a:tc>
                <a:tc>
                  <a:txBody>
                    <a:bodyPr/>
                    <a:lstStyle/>
                    <a:p>
                      <a:pPr algn="ctr"/>
                      <a:r>
                        <a:rPr lang="en-US" sz="1400" dirty="0" smtClean="0"/>
                        <a:t>.417(.397)</a:t>
                      </a:r>
                      <a:endParaRPr lang="en-US" sz="1400" dirty="0"/>
                    </a:p>
                  </a:txBody>
                  <a:tcPr/>
                </a:tc>
                <a:tc>
                  <a:txBody>
                    <a:bodyPr/>
                    <a:lstStyle/>
                    <a:p>
                      <a:pPr algn="ctr"/>
                      <a:r>
                        <a:rPr lang="en-US" sz="1400" dirty="0" smtClean="0"/>
                        <a:t>.523(.491)</a:t>
                      </a:r>
                      <a:endParaRPr lang="en-US" sz="1400" dirty="0"/>
                    </a:p>
                  </a:txBody>
                  <a:tcPr/>
                </a:tc>
                <a:tc>
                  <a:txBody>
                    <a:bodyPr/>
                    <a:lstStyle/>
                    <a:p>
                      <a:pPr algn="ctr"/>
                      <a:r>
                        <a:rPr lang="en-US" sz="1400" b="1" dirty="0" smtClean="0">
                          <a:solidFill>
                            <a:srgbClr val="660066"/>
                          </a:solidFill>
                        </a:rPr>
                        <a:t>.523(.311)+</a:t>
                      </a:r>
                      <a:endParaRPr lang="en-US" sz="1400" b="1" dirty="0">
                        <a:solidFill>
                          <a:srgbClr val="660066"/>
                        </a:solidFill>
                      </a:endParaRPr>
                    </a:p>
                  </a:txBody>
                  <a:tcPr/>
                </a:tc>
              </a:tr>
            </a:tbl>
          </a:graphicData>
        </a:graphic>
      </p:graphicFrame>
      <p:graphicFrame>
        <p:nvGraphicFramePr>
          <p:cNvPr id="10" name="Table 9"/>
          <p:cNvGraphicFramePr>
            <a:graphicFrameLocks noGrp="1"/>
          </p:cNvGraphicFramePr>
          <p:nvPr>
            <p:extLst/>
          </p:nvPr>
        </p:nvGraphicFramePr>
        <p:xfrm>
          <a:off x="3168277" y="3860648"/>
          <a:ext cx="5518523" cy="1524000"/>
        </p:xfrm>
        <a:graphic>
          <a:graphicData uri="http://schemas.openxmlformats.org/drawingml/2006/table">
            <a:tbl>
              <a:tblPr firstRow="1" bandRow="1">
                <a:tableStyleId>{5C22544A-7EE6-4342-B048-85BDC9FD1C3A}</a:tableStyleId>
              </a:tblPr>
              <a:tblGrid>
                <a:gridCol w="1182541"/>
                <a:gridCol w="1109543"/>
                <a:gridCol w="1051147"/>
                <a:gridCol w="1051147"/>
                <a:gridCol w="1124145"/>
              </a:tblGrid>
              <a:tr h="270933">
                <a:tc>
                  <a:txBody>
                    <a:bodyPr/>
                    <a:lstStyle/>
                    <a:p>
                      <a:r>
                        <a:rPr lang="en-US" sz="1400" dirty="0" smtClean="0"/>
                        <a:t>Features</a:t>
                      </a:r>
                      <a:endParaRPr lang="en-US" sz="1400" dirty="0"/>
                    </a:p>
                  </a:txBody>
                  <a:tcPr/>
                </a:tc>
                <a:tc>
                  <a:txBody>
                    <a:bodyPr/>
                    <a:lstStyle/>
                    <a:p>
                      <a:pPr algn="ctr"/>
                      <a:r>
                        <a:rPr lang="en-US" sz="1400" dirty="0" smtClean="0"/>
                        <a:t>F</a:t>
                      </a:r>
                      <a:endParaRPr lang="en-US" sz="1400" dirty="0"/>
                    </a:p>
                  </a:txBody>
                  <a:tcPr/>
                </a:tc>
                <a:tc>
                  <a:txBody>
                    <a:bodyPr/>
                    <a:lstStyle/>
                    <a:p>
                      <a:pPr algn="ctr"/>
                      <a:r>
                        <a:rPr lang="en-US" sz="1400" dirty="0" smtClean="0"/>
                        <a:t>I</a:t>
                      </a:r>
                      <a:endParaRPr lang="en-US" sz="1400" dirty="0"/>
                    </a:p>
                  </a:txBody>
                  <a:tcPr/>
                </a:tc>
                <a:tc>
                  <a:txBody>
                    <a:bodyPr/>
                    <a:lstStyle/>
                    <a:p>
                      <a:pPr algn="ctr"/>
                      <a:r>
                        <a:rPr lang="en-US" sz="1400" dirty="0" smtClean="0"/>
                        <a:t>E</a:t>
                      </a:r>
                      <a:endParaRPr lang="en-US" sz="1400" dirty="0"/>
                    </a:p>
                  </a:txBody>
                  <a:tcPr/>
                </a:tc>
                <a:tc>
                  <a:txBody>
                    <a:bodyPr/>
                    <a:lstStyle/>
                    <a:p>
                      <a:pPr algn="ctr"/>
                      <a:r>
                        <a:rPr lang="en-US" sz="1400" dirty="0" smtClean="0"/>
                        <a:t>I+E</a:t>
                      </a:r>
                      <a:endParaRPr lang="en-US" sz="1400" dirty="0"/>
                    </a:p>
                  </a:txBody>
                  <a:tcPr/>
                </a:tc>
              </a:tr>
              <a:tr h="270933">
                <a:tc>
                  <a:txBody>
                    <a:bodyPr/>
                    <a:lstStyle/>
                    <a:p>
                      <a:r>
                        <a:rPr lang="en-US" sz="1400" dirty="0" smtClean="0"/>
                        <a:t>LU</a:t>
                      </a:r>
                      <a:endParaRPr lang="en-US" sz="1400" dirty="0"/>
                    </a:p>
                  </a:txBody>
                  <a:tcPr/>
                </a:tc>
                <a:tc>
                  <a:txBody>
                    <a:bodyPr/>
                    <a:lstStyle/>
                    <a:p>
                      <a:pPr algn="ctr"/>
                      <a:r>
                        <a:rPr lang="en-US" sz="1400" dirty="0" smtClean="0"/>
                        <a:t>.599(.274)</a:t>
                      </a:r>
                      <a:endParaRPr lang="en-US" sz="1400" dirty="0"/>
                    </a:p>
                  </a:txBody>
                  <a:tcPr/>
                </a:tc>
                <a:tc>
                  <a:txBody>
                    <a:bodyPr/>
                    <a:lstStyle/>
                    <a:p>
                      <a:pPr algn="ctr"/>
                      <a:r>
                        <a:rPr lang="en-US" sz="1400" dirty="0" smtClean="0"/>
                        <a:t>.620(.262)</a:t>
                      </a:r>
                      <a:endParaRPr lang="en-US" sz="1400" dirty="0"/>
                    </a:p>
                  </a:txBody>
                  <a:tcPr/>
                </a:tc>
                <a:tc>
                  <a:txBody>
                    <a:bodyPr/>
                    <a:lstStyle/>
                    <a:p>
                      <a:pPr algn="ctr"/>
                      <a:r>
                        <a:rPr lang="en-US" sz="1400" dirty="0" smtClean="0"/>
                        <a:t>.454(.141)-</a:t>
                      </a:r>
                      <a:endParaRPr lang="en-US" sz="1400" dirty="0"/>
                    </a:p>
                  </a:txBody>
                  <a:tcPr/>
                </a:tc>
                <a:tc>
                  <a:txBody>
                    <a:bodyPr/>
                    <a:lstStyle/>
                    <a:p>
                      <a:pPr algn="ctr"/>
                      <a:r>
                        <a:rPr lang="en-US" sz="1400" b="1" dirty="0" smtClean="0">
                          <a:solidFill>
                            <a:srgbClr val="660066"/>
                          </a:solidFill>
                        </a:rPr>
                        <a:t>.632(.243)+</a:t>
                      </a:r>
                      <a:endParaRPr lang="en-US" sz="1400" b="1" dirty="0">
                        <a:solidFill>
                          <a:srgbClr val="660066"/>
                        </a:solidFill>
                      </a:endParaRPr>
                    </a:p>
                  </a:txBody>
                  <a:tcPr/>
                </a:tc>
              </a:tr>
              <a:tr h="270933">
                <a:tc>
                  <a:txBody>
                    <a:bodyPr/>
                    <a:lstStyle/>
                    <a:p>
                      <a:r>
                        <a:rPr lang="en-US" sz="1400" dirty="0" smtClean="0"/>
                        <a:t>CD</a:t>
                      </a:r>
                      <a:endParaRPr lang="en-US" sz="1400" dirty="0"/>
                    </a:p>
                  </a:txBody>
                  <a:tcPr/>
                </a:tc>
                <a:tc>
                  <a:txBody>
                    <a:bodyPr/>
                    <a:lstStyle/>
                    <a:p>
                      <a:pPr algn="ctr"/>
                      <a:r>
                        <a:rPr lang="en-US" sz="1400" b="1" dirty="0" smtClean="0"/>
                        <a:t>.612(.239)</a:t>
                      </a:r>
                      <a:endParaRPr lang="en-US" sz="1400" b="1" dirty="0"/>
                    </a:p>
                  </a:txBody>
                  <a:tcPr/>
                </a:tc>
                <a:tc>
                  <a:txBody>
                    <a:bodyPr/>
                    <a:lstStyle/>
                    <a:p>
                      <a:pPr algn="ctr"/>
                      <a:r>
                        <a:rPr lang="en-US" sz="1400" dirty="0" smtClean="0"/>
                        <a:t>.607(.220)</a:t>
                      </a:r>
                      <a:endParaRPr lang="en-US" sz="1400" dirty="0"/>
                    </a:p>
                  </a:txBody>
                  <a:tcPr/>
                </a:tc>
                <a:tc>
                  <a:txBody>
                    <a:bodyPr/>
                    <a:lstStyle/>
                    <a:p>
                      <a:pPr algn="ctr"/>
                      <a:r>
                        <a:rPr lang="en-US" sz="1400" dirty="0" smtClean="0"/>
                        <a:t>.284(.503)-</a:t>
                      </a:r>
                      <a:endParaRPr lang="en-US" sz="1400" dirty="0"/>
                    </a:p>
                  </a:txBody>
                  <a:tcPr/>
                </a:tc>
                <a:tc>
                  <a:txBody>
                    <a:bodyPr/>
                    <a:lstStyle/>
                    <a:p>
                      <a:pPr algn="ctr"/>
                      <a:r>
                        <a:rPr lang="en-US" sz="1400" dirty="0" smtClean="0"/>
                        <a:t>.586(.223)-</a:t>
                      </a:r>
                      <a:endParaRPr lang="en-US" sz="1400" dirty="0"/>
                    </a:p>
                  </a:txBody>
                  <a:tcPr/>
                </a:tc>
              </a:tr>
              <a:tr h="270933">
                <a:tc>
                  <a:txBody>
                    <a:bodyPr/>
                    <a:lstStyle/>
                    <a:p>
                      <a:r>
                        <a:rPr lang="en-US" sz="1400" dirty="0" err="1" smtClean="0"/>
                        <a:t>hRT</a:t>
                      </a:r>
                      <a:endParaRPr lang="en-US" sz="1400" dirty="0"/>
                    </a:p>
                  </a:txBody>
                  <a:tcPr/>
                </a:tc>
                <a:tc>
                  <a:txBody>
                    <a:bodyPr/>
                    <a:lstStyle/>
                    <a:p>
                      <a:pPr algn="ctr"/>
                      <a:r>
                        <a:rPr lang="en-US" sz="1400" dirty="0" smtClean="0"/>
                        <a:t>.523(.241)</a:t>
                      </a:r>
                      <a:endParaRPr lang="en-US" sz="1400" dirty="0"/>
                    </a:p>
                  </a:txBody>
                  <a:tcPr/>
                </a:tc>
                <a:tc>
                  <a:txBody>
                    <a:bodyPr/>
                    <a:lstStyle/>
                    <a:p>
                      <a:pPr algn="ctr"/>
                      <a:r>
                        <a:rPr lang="en-US" sz="1400" b="1" dirty="0" smtClean="0"/>
                        <a:t>.529(.167)</a:t>
                      </a:r>
                      <a:endParaRPr lang="en-US" sz="1400" b="1" dirty="0"/>
                    </a:p>
                  </a:txBody>
                  <a:tcPr/>
                </a:tc>
                <a:tc>
                  <a:txBody>
                    <a:bodyPr/>
                    <a:lstStyle/>
                    <a:p>
                      <a:pPr algn="ctr"/>
                      <a:r>
                        <a:rPr lang="en-US" sz="1400" dirty="0" smtClean="0"/>
                        <a:t>.275(.381)-</a:t>
                      </a:r>
                      <a:endParaRPr lang="en-US" sz="1400" dirty="0"/>
                    </a:p>
                  </a:txBody>
                  <a:tcPr/>
                </a:tc>
                <a:tc>
                  <a:txBody>
                    <a:bodyPr/>
                    <a:lstStyle/>
                    <a:p>
                      <a:pPr algn="ctr"/>
                      <a:r>
                        <a:rPr lang="en-US" sz="1400" dirty="0" smtClean="0"/>
                        <a:t>.521(.193)</a:t>
                      </a:r>
                      <a:endParaRPr lang="en-US" sz="1400" dirty="0"/>
                    </a:p>
                  </a:txBody>
                  <a:tcPr/>
                </a:tc>
              </a:tr>
              <a:tr h="270933">
                <a:tc>
                  <a:txBody>
                    <a:bodyPr/>
                    <a:lstStyle/>
                    <a:p>
                      <a:r>
                        <a:rPr lang="en-US" sz="1400" dirty="0" err="1" smtClean="0"/>
                        <a:t>LU+CD+hRT</a:t>
                      </a:r>
                      <a:endParaRPr lang="en-US" sz="1400" dirty="0"/>
                    </a:p>
                  </a:txBody>
                  <a:tcPr/>
                </a:tc>
                <a:tc>
                  <a:txBody>
                    <a:bodyPr/>
                    <a:lstStyle/>
                    <a:p>
                      <a:pPr algn="ctr"/>
                      <a:r>
                        <a:rPr lang="en-US" sz="1400" dirty="0" smtClean="0"/>
                        <a:t>.599(.273)</a:t>
                      </a:r>
                      <a:endParaRPr lang="en-US" sz="1400" dirty="0"/>
                    </a:p>
                  </a:txBody>
                  <a:tcPr/>
                </a:tc>
                <a:tc>
                  <a:txBody>
                    <a:bodyPr/>
                    <a:lstStyle/>
                    <a:p>
                      <a:pPr algn="ctr"/>
                      <a:r>
                        <a:rPr lang="en-US" sz="1400" dirty="0" smtClean="0"/>
                        <a:t>.631(.255)</a:t>
                      </a:r>
                      <a:endParaRPr lang="en-US" sz="1400" dirty="0"/>
                    </a:p>
                  </a:txBody>
                  <a:tcPr/>
                </a:tc>
                <a:tc>
                  <a:txBody>
                    <a:bodyPr/>
                    <a:lstStyle/>
                    <a:p>
                      <a:pPr algn="ctr"/>
                      <a:r>
                        <a:rPr lang="en-US" sz="1400" dirty="0" smtClean="0"/>
                        <a:t>.447(.145)-</a:t>
                      </a:r>
                      <a:endParaRPr lang="en-US" sz="1400" dirty="0"/>
                    </a:p>
                  </a:txBody>
                  <a:tcPr/>
                </a:tc>
                <a:tc>
                  <a:txBody>
                    <a:bodyPr/>
                    <a:lstStyle/>
                    <a:p>
                      <a:pPr algn="ctr"/>
                      <a:r>
                        <a:rPr lang="en-US" sz="1400" b="1" dirty="0" smtClean="0">
                          <a:solidFill>
                            <a:srgbClr val="660066"/>
                          </a:solidFill>
                        </a:rPr>
                        <a:t>.640(.251)+</a:t>
                      </a:r>
                      <a:endParaRPr lang="en-US" sz="1400" b="1" dirty="0">
                        <a:solidFill>
                          <a:srgbClr val="660066"/>
                        </a:solidFill>
                      </a:endParaRPr>
                    </a:p>
                  </a:txBody>
                  <a:tcPr/>
                </a:tc>
              </a:tr>
            </a:tbl>
          </a:graphicData>
        </a:graphic>
      </p:graphicFrame>
    </p:spTree>
    <p:extLst>
      <p:ext uri="{BB962C8B-B14F-4D97-AF65-F5344CB8AC3E}">
        <p14:creationId xmlns:p14="http://schemas.microsoft.com/office/powerpoint/2010/main" xmlns="" val="277722950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811" y="1206300"/>
            <a:ext cx="8673163" cy="5303405"/>
          </a:xfrm>
        </p:spPr>
        <p:txBody>
          <a:bodyPr>
            <a:normAutofit fontScale="92500" lnSpcReduction="10000"/>
          </a:bodyPr>
          <a:lstStyle/>
          <a:p>
            <a:r>
              <a:rPr lang="en-US" sz="2200" i="1" dirty="0" smtClean="0"/>
              <a:t>The best content source is </a:t>
            </a:r>
            <a:r>
              <a:rPr lang="en-US" sz="2200" b="1" i="1" dirty="0" smtClean="0"/>
              <a:t>in bold </a:t>
            </a:r>
            <a:r>
              <a:rPr lang="en-US" sz="2200" i="1" dirty="0" smtClean="0"/>
              <a:t>for each feature type</a:t>
            </a:r>
          </a:p>
          <a:p>
            <a:r>
              <a:rPr lang="en-US" sz="2200" i="1" dirty="0" smtClean="0"/>
              <a:t>Significant improvement over F is </a:t>
            </a:r>
            <a:r>
              <a:rPr lang="en-US" sz="2200" i="1" dirty="0" smtClean="0">
                <a:solidFill>
                  <a:srgbClr val="660066"/>
                </a:solidFill>
              </a:rPr>
              <a:t>in purple</a:t>
            </a:r>
          </a:p>
          <a:p>
            <a:pPr lvl="1"/>
            <a:endParaRPr lang="en-US" sz="2200" dirty="0"/>
          </a:p>
          <a:p>
            <a:pPr lvl="1"/>
            <a:endParaRPr lang="en-US" sz="2200" dirty="0" smtClean="0"/>
          </a:p>
          <a:p>
            <a:pPr lvl="1"/>
            <a:r>
              <a:rPr lang="en-US" sz="2500" dirty="0" smtClean="0"/>
              <a:t>Movie reviews</a:t>
            </a:r>
          </a:p>
          <a:p>
            <a:pPr lvl="1"/>
            <a:endParaRPr lang="en-US" sz="2200" dirty="0" smtClean="0"/>
          </a:p>
          <a:p>
            <a:pPr lvl="1"/>
            <a:endParaRPr lang="en-US" sz="2200" dirty="0" smtClean="0"/>
          </a:p>
          <a:p>
            <a:pPr lvl="1"/>
            <a:endParaRPr lang="en-US" sz="2200" dirty="0" smtClean="0"/>
          </a:p>
          <a:p>
            <a:pPr lvl="1"/>
            <a:r>
              <a:rPr lang="en-US" sz="2500" dirty="0" smtClean="0"/>
              <a:t>Peer reviews</a:t>
            </a:r>
          </a:p>
          <a:p>
            <a:pPr lvl="1">
              <a:buNone/>
            </a:pPr>
            <a:endParaRPr lang="en-US" sz="2200" dirty="0" smtClean="0"/>
          </a:p>
          <a:p>
            <a:pPr lvl="1">
              <a:buNone/>
            </a:pPr>
            <a:endParaRPr lang="en-US" sz="2200" dirty="0" smtClean="0"/>
          </a:p>
          <a:p>
            <a:pPr lvl="1"/>
            <a:endParaRPr lang="en-US" sz="2200" dirty="0" smtClean="0"/>
          </a:p>
          <a:p>
            <a:pPr lvl="1"/>
            <a:endParaRPr lang="en-US" sz="2200" dirty="0" smtClean="0"/>
          </a:p>
          <a:p>
            <a:pPr lvl="1">
              <a:buFont typeface="Wingdings" charset="2"/>
              <a:buChar char="ü"/>
            </a:pPr>
            <a:r>
              <a:rPr lang="en-US" sz="2200" dirty="0" smtClean="0"/>
              <a:t>For movie review: external &gt; internal</a:t>
            </a:r>
          </a:p>
          <a:p>
            <a:pPr lvl="1">
              <a:buFont typeface="Wingdings" charset="2"/>
              <a:buChar char="ü"/>
            </a:pPr>
            <a:r>
              <a:rPr lang="en-US" sz="2200" dirty="0" smtClean="0">
                <a:solidFill>
                  <a:schemeClr val="bg1">
                    <a:lumMod val="75000"/>
                  </a:schemeClr>
                </a:solidFill>
              </a:rPr>
              <a:t>For both: internal + external yields most predictive models (</a:t>
            </a:r>
            <a:r>
              <a:rPr lang="en-US" sz="2200" dirty="0" err="1" smtClean="0">
                <a:solidFill>
                  <a:schemeClr val="bg1">
                    <a:lumMod val="75000"/>
                  </a:schemeClr>
                </a:solidFill>
              </a:rPr>
              <a:t>LU+CD+hRT</a:t>
            </a:r>
            <a:r>
              <a:rPr lang="en-US" sz="2200" dirty="0" smtClean="0">
                <a:solidFill>
                  <a:schemeClr val="bg1">
                    <a:lumMod val="75000"/>
                  </a:schemeClr>
                </a:solidFill>
              </a:rPr>
              <a:t>)</a:t>
            </a:r>
            <a:endParaRPr lang="en-US" sz="2600" i="1" dirty="0">
              <a:solidFill>
                <a:schemeClr val="bg1">
                  <a:lumMod val="75000"/>
                </a:schemeClr>
              </a:solidFill>
            </a:endParaRPr>
          </a:p>
        </p:txBody>
      </p:sp>
      <p:sp>
        <p:nvSpPr>
          <p:cNvPr id="4" name="Slide Number Placeholder 3"/>
          <p:cNvSpPr>
            <a:spLocks noGrp="1"/>
          </p:cNvSpPr>
          <p:nvPr>
            <p:ph type="sldNum" sz="quarter" idx="12"/>
          </p:nvPr>
        </p:nvSpPr>
        <p:spPr/>
        <p:txBody>
          <a:bodyPr/>
          <a:lstStyle/>
          <a:p>
            <a:fld id="{1334D774-3417-FC46-9BEF-A6F026B0364A}" type="slidenum">
              <a:rPr lang="en-US" smtClean="0"/>
              <a:pPr/>
              <a:t>47</a:t>
            </a:fld>
            <a:endParaRPr lang="en-US" dirty="0"/>
          </a:p>
        </p:txBody>
      </p:sp>
      <p:sp>
        <p:nvSpPr>
          <p:cNvPr id="6" name="Rectangle 1"/>
          <p:cNvSpPr txBox="1">
            <a:spLocks noChangeArrowheads="1"/>
          </p:cNvSpPr>
          <p:nvPr/>
        </p:nvSpPr>
        <p:spPr>
          <a:xfrm>
            <a:off x="0" y="0"/>
            <a:ext cx="9144000" cy="1419225"/>
          </a:xfrm>
          <a:prstGeom prst="rect">
            <a:avLst/>
          </a:prstGeom>
        </p:spPr>
        <p:txBody>
          <a:bodyPr vert="horz" lIns="91440" tIns="45720" rIns="132080" bIns="45720" rtlCol="0" anchor="ctr">
            <a:normAutofit/>
          </a:bodyPr>
          <a:lstStyle/>
          <a:p>
            <a:pPr lvl="0" algn="ctr">
              <a:spcBef>
                <a:spcPct val="0"/>
              </a:spcBef>
              <a:defRPr/>
            </a:pPr>
            <a:r>
              <a:rPr lang="en-US" sz="3600" dirty="0" smtClean="0">
                <a:ea typeface="Heiti SC Light" pitchFamily="-84" charset="-122"/>
                <a:cs typeface="Heiti SC Light" pitchFamily="-84" charset="-122"/>
              </a:rPr>
              <a:t>Experiment 2 – Content source </a:t>
            </a:r>
            <a:r>
              <a:rPr lang="en-US" sz="3600" dirty="0">
                <a:ea typeface="Heiti SC Light" pitchFamily="-84" charset="-122"/>
                <a:cs typeface="Heiti SC Light" pitchFamily="-84" charset="-122"/>
              </a:rPr>
              <a:t>r</a:t>
            </a:r>
            <a:r>
              <a:rPr lang="en-US" sz="3600" dirty="0" smtClean="0">
                <a:ea typeface="Heiti SC Light" pitchFamily="-84" charset="-122"/>
                <a:cs typeface="Heiti SC Light" pitchFamily="-84" charset="-122"/>
              </a:rPr>
              <a:t>esults </a:t>
            </a:r>
            <a:endParaRPr kumimoji="0" lang="en-US" sz="3600" b="0" i="0" u="none" strike="noStrike" kern="1200" cap="none" spc="0" normalizeH="0" baseline="0" noProof="0" dirty="0">
              <a:ln>
                <a:noFill/>
              </a:ln>
              <a:solidFill>
                <a:schemeClr val="tx1"/>
              </a:solidFill>
              <a:effectLst/>
              <a:uLnTx/>
              <a:uFillTx/>
              <a:latin typeface="+mj-lt"/>
              <a:ea typeface="Heiti SC Light" pitchFamily="-84" charset="-122"/>
              <a:cs typeface="Heiti SC Light" pitchFamily="-84" charset="-122"/>
            </a:endParaRPr>
          </a:p>
        </p:txBody>
      </p:sp>
      <p:graphicFrame>
        <p:nvGraphicFramePr>
          <p:cNvPr id="7" name="Table 6"/>
          <p:cNvGraphicFramePr>
            <a:graphicFrameLocks noGrp="1"/>
          </p:cNvGraphicFramePr>
          <p:nvPr>
            <p:extLst>
              <p:ext uri="{D42A27DB-BD31-4B8C-83A1-F6EECF244321}">
                <p14:modId xmlns:p14="http://schemas.microsoft.com/office/powerpoint/2010/main" xmlns="" val="292769464"/>
              </p:ext>
            </p:extLst>
          </p:nvPr>
        </p:nvGraphicFramePr>
        <p:xfrm>
          <a:off x="3168277" y="2082646"/>
          <a:ext cx="5518523" cy="1524000"/>
        </p:xfrm>
        <a:graphic>
          <a:graphicData uri="http://schemas.openxmlformats.org/drawingml/2006/table">
            <a:tbl>
              <a:tblPr firstRow="1" bandRow="1">
                <a:tableStyleId>{5C22544A-7EE6-4342-B048-85BDC9FD1C3A}</a:tableStyleId>
              </a:tblPr>
              <a:tblGrid>
                <a:gridCol w="1182541"/>
                <a:gridCol w="1109543"/>
                <a:gridCol w="1051147"/>
                <a:gridCol w="1051147"/>
                <a:gridCol w="1124145"/>
              </a:tblGrid>
              <a:tr h="270933">
                <a:tc>
                  <a:txBody>
                    <a:bodyPr/>
                    <a:lstStyle/>
                    <a:p>
                      <a:r>
                        <a:rPr lang="en-US" sz="1400" dirty="0" smtClean="0"/>
                        <a:t>Features</a:t>
                      </a:r>
                      <a:endParaRPr lang="en-US" sz="1400" dirty="0"/>
                    </a:p>
                  </a:txBody>
                  <a:tcPr/>
                </a:tc>
                <a:tc>
                  <a:txBody>
                    <a:bodyPr/>
                    <a:lstStyle/>
                    <a:p>
                      <a:pPr algn="ctr"/>
                      <a:r>
                        <a:rPr lang="en-US" sz="1400" dirty="0" smtClean="0"/>
                        <a:t>F</a:t>
                      </a:r>
                      <a:endParaRPr lang="en-US" sz="1400" dirty="0"/>
                    </a:p>
                  </a:txBody>
                  <a:tcPr/>
                </a:tc>
                <a:tc>
                  <a:txBody>
                    <a:bodyPr/>
                    <a:lstStyle/>
                    <a:p>
                      <a:pPr algn="ctr"/>
                      <a:r>
                        <a:rPr lang="en-US" sz="1400" dirty="0" smtClean="0"/>
                        <a:t>I</a:t>
                      </a:r>
                      <a:endParaRPr lang="en-US" sz="1400" dirty="0"/>
                    </a:p>
                  </a:txBody>
                  <a:tcPr/>
                </a:tc>
                <a:tc>
                  <a:txBody>
                    <a:bodyPr/>
                    <a:lstStyle/>
                    <a:p>
                      <a:pPr algn="ctr"/>
                      <a:r>
                        <a:rPr lang="en-US" sz="1400" dirty="0" smtClean="0"/>
                        <a:t>E</a:t>
                      </a:r>
                      <a:endParaRPr lang="en-US" sz="1400" dirty="0"/>
                    </a:p>
                  </a:txBody>
                  <a:tcPr/>
                </a:tc>
                <a:tc>
                  <a:txBody>
                    <a:bodyPr/>
                    <a:lstStyle/>
                    <a:p>
                      <a:pPr algn="ctr"/>
                      <a:r>
                        <a:rPr lang="en-US" sz="1400" dirty="0" smtClean="0"/>
                        <a:t>I+E</a:t>
                      </a:r>
                      <a:endParaRPr lang="en-US" sz="1400" dirty="0"/>
                    </a:p>
                  </a:txBody>
                  <a:tcPr/>
                </a:tc>
              </a:tr>
              <a:tr h="270933">
                <a:tc>
                  <a:txBody>
                    <a:bodyPr/>
                    <a:lstStyle/>
                    <a:p>
                      <a:r>
                        <a:rPr lang="en-US" sz="1400" dirty="0" smtClean="0"/>
                        <a:t>LU</a:t>
                      </a:r>
                      <a:endParaRPr lang="en-US" sz="1400" dirty="0"/>
                    </a:p>
                  </a:txBody>
                  <a:tcPr/>
                </a:tc>
                <a:tc>
                  <a:txBody>
                    <a:bodyPr/>
                    <a:lstStyle/>
                    <a:p>
                      <a:pPr algn="ctr"/>
                      <a:r>
                        <a:rPr lang="en-US" sz="1400" dirty="0" smtClean="0"/>
                        <a:t>.197(.417)</a:t>
                      </a:r>
                      <a:endParaRPr lang="en-US" sz="1400" dirty="0"/>
                    </a:p>
                  </a:txBody>
                  <a:tcPr/>
                </a:tc>
                <a:tc>
                  <a:txBody>
                    <a:bodyPr/>
                    <a:lstStyle/>
                    <a:p>
                      <a:pPr algn="ctr"/>
                      <a:r>
                        <a:rPr lang="en-US" sz="1400" dirty="0" smtClean="0"/>
                        <a:t>.301(.627)</a:t>
                      </a:r>
                      <a:endParaRPr lang="en-US" sz="1400" dirty="0"/>
                    </a:p>
                  </a:txBody>
                  <a:tcPr/>
                </a:tc>
                <a:tc>
                  <a:txBody>
                    <a:bodyPr/>
                    <a:lstStyle/>
                    <a:p>
                      <a:pPr algn="ctr"/>
                      <a:r>
                        <a:rPr lang="en-US" sz="1400" b="1" dirty="0" smtClean="0"/>
                        <a:t>.</a:t>
                      </a:r>
                      <a:r>
                        <a:rPr lang="en-US" sz="1400" b="1" dirty="0" smtClean="0">
                          <a:solidFill>
                            <a:srgbClr val="660066"/>
                          </a:solidFill>
                        </a:rPr>
                        <a:t>414(.283)+</a:t>
                      </a:r>
                      <a:endParaRPr lang="en-US" sz="1400" b="1" dirty="0">
                        <a:solidFill>
                          <a:srgbClr val="660066"/>
                        </a:solidFill>
                      </a:endParaRPr>
                    </a:p>
                  </a:txBody>
                  <a:tcPr/>
                </a:tc>
                <a:tc>
                  <a:txBody>
                    <a:bodyPr/>
                    <a:lstStyle/>
                    <a:p>
                      <a:pPr algn="ctr"/>
                      <a:r>
                        <a:rPr lang="en-US" sz="1400" dirty="0" smtClean="0">
                          <a:solidFill>
                            <a:srgbClr val="660066"/>
                          </a:solidFill>
                        </a:rPr>
                        <a:t>.392(.412)+</a:t>
                      </a:r>
                      <a:endParaRPr lang="en-US" sz="1400" dirty="0">
                        <a:solidFill>
                          <a:srgbClr val="660066"/>
                        </a:solidFill>
                      </a:endParaRPr>
                    </a:p>
                  </a:txBody>
                  <a:tcPr/>
                </a:tc>
              </a:tr>
              <a:tr h="270933">
                <a:tc>
                  <a:txBody>
                    <a:bodyPr/>
                    <a:lstStyle/>
                    <a:p>
                      <a:r>
                        <a:rPr lang="en-US" sz="1400" dirty="0" smtClean="0"/>
                        <a:t>CD</a:t>
                      </a:r>
                      <a:endParaRPr lang="en-US" sz="1400" dirty="0"/>
                    </a:p>
                  </a:txBody>
                  <a:tcPr/>
                </a:tc>
                <a:tc>
                  <a:txBody>
                    <a:bodyPr/>
                    <a:lstStyle/>
                    <a:p>
                      <a:pPr algn="ctr"/>
                      <a:r>
                        <a:rPr lang="en-US" sz="1400" dirty="0" smtClean="0"/>
                        <a:t>-.033(.451)</a:t>
                      </a:r>
                      <a:endParaRPr lang="en-US" sz="1400" dirty="0"/>
                    </a:p>
                  </a:txBody>
                  <a:tcPr/>
                </a:tc>
                <a:tc>
                  <a:txBody>
                    <a:bodyPr/>
                    <a:lstStyle/>
                    <a:p>
                      <a:pPr algn="ctr"/>
                      <a:r>
                        <a:rPr lang="en-US" sz="1400" dirty="0" smtClean="0"/>
                        <a:t>.047(.462)</a:t>
                      </a:r>
                      <a:endParaRPr lang="en-US" sz="1400" dirty="0"/>
                    </a:p>
                  </a:txBody>
                  <a:tcPr/>
                </a:tc>
                <a:tc>
                  <a:txBody>
                    <a:bodyPr/>
                    <a:lstStyle/>
                    <a:p>
                      <a:pPr algn="ctr"/>
                      <a:r>
                        <a:rPr lang="en-US" sz="1400" b="1" dirty="0" smtClean="0"/>
                        <a:t>.115(.374)</a:t>
                      </a:r>
                      <a:endParaRPr lang="en-US" sz="1400" b="1" dirty="0"/>
                    </a:p>
                  </a:txBody>
                  <a:tcPr/>
                </a:tc>
                <a:tc>
                  <a:txBody>
                    <a:bodyPr/>
                    <a:lstStyle/>
                    <a:p>
                      <a:pPr algn="ctr"/>
                      <a:r>
                        <a:rPr lang="en-US" sz="1400" dirty="0" smtClean="0"/>
                        <a:t>.094(.405)</a:t>
                      </a:r>
                      <a:endParaRPr lang="en-US" sz="1400" dirty="0"/>
                    </a:p>
                  </a:txBody>
                  <a:tcPr/>
                </a:tc>
              </a:tr>
              <a:tr h="270933">
                <a:tc>
                  <a:txBody>
                    <a:bodyPr/>
                    <a:lstStyle/>
                    <a:p>
                      <a:r>
                        <a:rPr lang="en-US" sz="1400" dirty="0" err="1" smtClean="0"/>
                        <a:t>hRT</a:t>
                      </a:r>
                      <a:endParaRPr lang="en-US" sz="1400" dirty="0"/>
                    </a:p>
                  </a:txBody>
                  <a:tcPr/>
                </a:tc>
                <a:tc>
                  <a:txBody>
                    <a:bodyPr/>
                    <a:lstStyle/>
                    <a:p>
                      <a:pPr algn="ctr"/>
                      <a:r>
                        <a:rPr lang="en-US" sz="1400" dirty="0" smtClean="0"/>
                        <a:t>.440(.305)</a:t>
                      </a:r>
                      <a:endParaRPr lang="en-US" sz="1400" dirty="0"/>
                    </a:p>
                  </a:txBody>
                  <a:tcPr/>
                </a:tc>
                <a:tc>
                  <a:txBody>
                    <a:bodyPr/>
                    <a:lstStyle/>
                    <a:p>
                      <a:pPr algn="ctr"/>
                      <a:r>
                        <a:rPr lang="en-US" sz="1400" dirty="0" smtClean="0"/>
                        <a:t>.418(.284)</a:t>
                      </a:r>
                      <a:endParaRPr lang="en-US" sz="1400" dirty="0"/>
                    </a:p>
                  </a:txBody>
                  <a:tcPr/>
                </a:tc>
                <a:tc>
                  <a:txBody>
                    <a:bodyPr/>
                    <a:lstStyle/>
                    <a:p>
                      <a:pPr algn="ctr"/>
                      <a:r>
                        <a:rPr lang="en-US" sz="1400" dirty="0" smtClean="0"/>
                        <a:t>.511(.280)</a:t>
                      </a:r>
                      <a:endParaRPr lang="en-US" sz="1400" dirty="0"/>
                    </a:p>
                  </a:txBody>
                  <a:tcPr/>
                </a:tc>
                <a:tc>
                  <a:txBody>
                    <a:bodyPr/>
                    <a:lstStyle/>
                    <a:p>
                      <a:pPr algn="ctr"/>
                      <a:r>
                        <a:rPr lang="en-US" sz="1400" b="1" dirty="0" smtClean="0">
                          <a:solidFill>
                            <a:srgbClr val="660066"/>
                          </a:solidFill>
                        </a:rPr>
                        <a:t>.518(.268)+</a:t>
                      </a:r>
                      <a:endParaRPr lang="en-US" sz="1400" b="1" dirty="0">
                        <a:solidFill>
                          <a:srgbClr val="660066"/>
                        </a:solidFill>
                      </a:endParaRPr>
                    </a:p>
                  </a:txBody>
                  <a:tcPr/>
                </a:tc>
              </a:tr>
              <a:tr h="270933">
                <a:tc>
                  <a:txBody>
                    <a:bodyPr/>
                    <a:lstStyle/>
                    <a:p>
                      <a:r>
                        <a:rPr lang="en-US" sz="1400" dirty="0" err="1" smtClean="0"/>
                        <a:t>LU+CD+hRT</a:t>
                      </a:r>
                      <a:endParaRPr lang="en-US" sz="1400" dirty="0"/>
                    </a:p>
                  </a:txBody>
                  <a:tcPr/>
                </a:tc>
                <a:tc>
                  <a:txBody>
                    <a:bodyPr/>
                    <a:lstStyle/>
                    <a:p>
                      <a:pPr algn="ctr"/>
                      <a:r>
                        <a:rPr lang="en-US" sz="1400" dirty="0" smtClean="0"/>
                        <a:t>.444(.394)</a:t>
                      </a:r>
                      <a:endParaRPr lang="en-US" sz="1400" dirty="0"/>
                    </a:p>
                  </a:txBody>
                  <a:tcPr/>
                </a:tc>
                <a:tc>
                  <a:txBody>
                    <a:bodyPr/>
                    <a:lstStyle/>
                    <a:p>
                      <a:pPr algn="ctr"/>
                      <a:r>
                        <a:rPr lang="en-US" sz="1400" dirty="0" smtClean="0"/>
                        <a:t>.417(.397)</a:t>
                      </a:r>
                      <a:endParaRPr lang="en-US" sz="1400" dirty="0"/>
                    </a:p>
                  </a:txBody>
                  <a:tcPr/>
                </a:tc>
                <a:tc>
                  <a:txBody>
                    <a:bodyPr/>
                    <a:lstStyle/>
                    <a:p>
                      <a:pPr algn="ctr"/>
                      <a:r>
                        <a:rPr lang="en-US" sz="1400" dirty="0" smtClean="0"/>
                        <a:t>.523(.491)</a:t>
                      </a:r>
                      <a:endParaRPr lang="en-US" sz="1400" dirty="0"/>
                    </a:p>
                  </a:txBody>
                  <a:tcPr/>
                </a:tc>
                <a:tc>
                  <a:txBody>
                    <a:bodyPr/>
                    <a:lstStyle/>
                    <a:p>
                      <a:pPr algn="ctr"/>
                      <a:r>
                        <a:rPr lang="en-US" sz="1400" b="1" dirty="0" smtClean="0">
                          <a:solidFill>
                            <a:srgbClr val="660066"/>
                          </a:solidFill>
                        </a:rPr>
                        <a:t>.523(.311)+</a:t>
                      </a:r>
                      <a:endParaRPr lang="en-US" sz="1400" b="1" dirty="0">
                        <a:solidFill>
                          <a:srgbClr val="660066"/>
                        </a:solidFill>
                      </a:endParaRPr>
                    </a:p>
                  </a:txBody>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xmlns="" val="2346606287"/>
              </p:ext>
            </p:extLst>
          </p:nvPr>
        </p:nvGraphicFramePr>
        <p:xfrm>
          <a:off x="3168277" y="3860648"/>
          <a:ext cx="5518523" cy="1524000"/>
        </p:xfrm>
        <a:graphic>
          <a:graphicData uri="http://schemas.openxmlformats.org/drawingml/2006/table">
            <a:tbl>
              <a:tblPr firstRow="1" bandRow="1">
                <a:tableStyleId>{5C22544A-7EE6-4342-B048-85BDC9FD1C3A}</a:tableStyleId>
              </a:tblPr>
              <a:tblGrid>
                <a:gridCol w="1182541"/>
                <a:gridCol w="1109543"/>
                <a:gridCol w="1051147"/>
                <a:gridCol w="1051147"/>
                <a:gridCol w="1124145"/>
              </a:tblGrid>
              <a:tr h="270933">
                <a:tc>
                  <a:txBody>
                    <a:bodyPr/>
                    <a:lstStyle/>
                    <a:p>
                      <a:r>
                        <a:rPr lang="en-US" sz="1400" dirty="0" smtClean="0"/>
                        <a:t>Features</a:t>
                      </a:r>
                      <a:endParaRPr lang="en-US" sz="1400" dirty="0"/>
                    </a:p>
                  </a:txBody>
                  <a:tcPr/>
                </a:tc>
                <a:tc>
                  <a:txBody>
                    <a:bodyPr/>
                    <a:lstStyle/>
                    <a:p>
                      <a:pPr algn="ctr"/>
                      <a:r>
                        <a:rPr lang="en-US" sz="1400" dirty="0" smtClean="0"/>
                        <a:t>F</a:t>
                      </a:r>
                      <a:endParaRPr lang="en-US" sz="1400" dirty="0"/>
                    </a:p>
                  </a:txBody>
                  <a:tcPr/>
                </a:tc>
                <a:tc>
                  <a:txBody>
                    <a:bodyPr/>
                    <a:lstStyle/>
                    <a:p>
                      <a:pPr algn="ctr"/>
                      <a:r>
                        <a:rPr lang="en-US" sz="1400" dirty="0" smtClean="0"/>
                        <a:t>I</a:t>
                      </a:r>
                      <a:endParaRPr lang="en-US" sz="1400" dirty="0"/>
                    </a:p>
                  </a:txBody>
                  <a:tcPr/>
                </a:tc>
                <a:tc>
                  <a:txBody>
                    <a:bodyPr/>
                    <a:lstStyle/>
                    <a:p>
                      <a:pPr algn="ctr"/>
                      <a:r>
                        <a:rPr lang="en-US" sz="1400" dirty="0" smtClean="0"/>
                        <a:t>E</a:t>
                      </a:r>
                      <a:endParaRPr lang="en-US" sz="1400" dirty="0"/>
                    </a:p>
                  </a:txBody>
                  <a:tcPr/>
                </a:tc>
                <a:tc>
                  <a:txBody>
                    <a:bodyPr/>
                    <a:lstStyle/>
                    <a:p>
                      <a:pPr algn="ctr"/>
                      <a:r>
                        <a:rPr lang="en-US" sz="1400" dirty="0" smtClean="0"/>
                        <a:t>I+E</a:t>
                      </a:r>
                      <a:endParaRPr lang="en-US" sz="1400" dirty="0"/>
                    </a:p>
                  </a:txBody>
                  <a:tcPr/>
                </a:tc>
              </a:tr>
              <a:tr h="270933">
                <a:tc>
                  <a:txBody>
                    <a:bodyPr/>
                    <a:lstStyle/>
                    <a:p>
                      <a:r>
                        <a:rPr lang="en-US" sz="1400" dirty="0" smtClean="0"/>
                        <a:t>LU</a:t>
                      </a:r>
                      <a:endParaRPr lang="en-US" sz="1400" dirty="0"/>
                    </a:p>
                  </a:txBody>
                  <a:tcPr/>
                </a:tc>
                <a:tc>
                  <a:txBody>
                    <a:bodyPr/>
                    <a:lstStyle/>
                    <a:p>
                      <a:pPr algn="ctr"/>
                      <a:r>
                        <a:rPr lang="en-US" sz="1400" dirty="0" smtClean="0"/>
                        <a:t>.599(.274)</a:t>
                      </a:r>
                      <a:endParaRPr lang="en-US" sz="1400" dirty="0"/>
                    </a:p>
                  </a:txBody>
                  <a:tcPr/>
                </a:tc>
                <a:tc>
                  <a:txBody>
                    <a:bodyPr/>
                    <a:lstStyle/>
                    <a:p>
                      <a:pPr algn="ctr"/>
                      <a:r>
                        <a:rPr lang="en-US" sz="1400" dirty="0" smtClean="0"/>
                        <a:t>.620(.262)</a:t>
                      </a:r>
                      <a:endParaRPr lang="en-US" sz="1400" dirty="0"/>
                    </a:p>
                  </a:txBody>
                  <a:tcPr/>
                </a:tc>
                <a:tc>
                  <a:txBody>
                    <a:bodyPr/>
                    <a:lstStyle/>
                    <a:p>
                      <a:pPr algn="ctr"/>
                      <a:r>
                        <a:rPr lang="en-US" sz="1400" dirty="0" smtClean="0"/>
                        <a:t>.454(.141)-</a:t>
                      </a:r>
                      <a:endParaRPr lang="en-US" sz="1400" dirty="0"/>
                    </a:p>
                  </a:txBody>
                  <a:tcPr/>
                </a:tc>
                <a:tc>
                  <a:txBody>
                    <a:bodyPr/>
                    <a:lstStyle/>
                    <a:p>
                      <a:pPr algn="ctr"/>
                      <a:r>
                        <a:rPr lang="en-US" sz="1400" b="1" dirty="0" smtClean="0">
                          <a:solidFill>
                            <a:srgbClr val="660066"/>
                          </a:solidFill>
                        </a:rPr>
                        <a:t>.632(.243)+</a:t>
                      </a:r>
                      <a:endParaRPr lang="en-US" sz="1400" b="1" dirty="0">
                        <a:solidFill>
                          <a:srgbClr val="660066"/>
                        </a:solidFill>
                      </a:endParaRPr>
                    </a:p>
                  </a:txBody>
                  <a:tcPr/>
                </a:tc>
              </a:tr>
              <a:tr h="270933">
                <a:tc>
                  <a:txBody>
                    <a:bodyPr/>
                    <a:lstStyle/>
                    <a:p>
                      <a:r>
                        <a:rPr lang="en-US" sz="1400" dirty="0" smtClean="0"/>
                        <a:t>CD</a:t>
                      </a:r>
                      <a:endParaRPr lang="en-US" sz="1400" dirty="0"/>
                    </a:p>
                  </a:txBody>
                  <a:tcPr/>
                </a:tc>
                <a:tc>
                  <a:txBody>
                    <a:bodyPr/>
                    <a:lstStyle/>
                    <a:p>
                      <a:pPr algn="ctr"/>
                      <a:r>
                        <a:rPr lang="en-US" sz="1400" b="1" dirty="0" smtClean="0"/>
                        <a:t>.612(.239)</a:t>
                      </a:r>
                      <a:endParaRPr lang="en-US" sz="1400" b="1" dirty="0"/>
                    </a:p>
                  </a:txBody>
                  <a:tcPr/>
                </a:tc>
                <a:tc>
                  <a:txBody>
                    <a:bodyPr/>
                    <a:lstStyle/>
                    <a:p>
                      <a:pPr algn="ctr"/>
                      <a:r>
                        <a:rPr lang="en-US" sz="1400" dirty="0" smtClean="0"/>
                        <a:t>.607(.220)</a:t>
                      </a:r>
                      <a:endParaRPr lang="en-US" sz="1400" dirty="0"/>
                    </a:p>
                  </a:txBody>
                  <a:tcPr/>
                </a:tc>
                <a:tc>
                  <a:txBody>
                    <a:bodyPr/>
                    <a:lstStyle/>
                    <a:p>
                      <a:pPr algn="ctr"/>
                      <a:r>
                        <a:rPr lang="en-US" sz="1400" dirty="0" smtClean="0"/>
                        <a:t>.284(.503)-</a:t>
                      </a:r>
                      <a:endParaRPr lang="en-US" sz="1400" dirty="0"/>
                    </a:p>
                  </a:txBody>
                  <a:tcPr/>
                </a:tc>
                <a:tc>
                  <a:txBody>
                    <a:bodyPr/>
                    <a:lstStyle/>
                    <a:p>
                      <a:pPr algn="ctr"/>
                      <a:r>
                        <a:rPr lang="en-US" sz="1400" dirty="0" smtClean="0"/>
                        <a:t>.586(.223)-</a:t>
                      </a:r>
                      <a:endParaRPr lang="en-US" sz="1400" dirty="0"/>
                    </a:p>
                  </a:txBody>
                  <a:tcPr/>
                </a:tc>
              </a:tr>
              <a:tr h="270933">
                <a:tc>
                  <a:txBody>
                    <a:bodyPr/>
                    <a:lstStyle/>
                    <a:p>
                      <a:r>
                        <a:rPr lang="en-US" sz="1400" dirty="0" err="1" smtClean="0"/>
                        <a:t>hRT</a:t>
                      </a:r>
                      <a:endParaRPr lang="en-US" sz="1400" dirty="0"/>
                    </a:p>
                  </a:txBody>
                  <a:tcPr/>
                </a:tc>
                <a:tc>
                  <a:txBody>
                    <a:bodyPr/>
                    <a:lstStyle/>
                    <a:p>
                      <a:pPr algn="ctr"/>
                      <a:r>
                        <a:rPr lang="en-US" sz="1400" dirty="0" smtClean="0"/>
                        <a:t>.523(.241)</a:t>
                      </a:r>
                      <a:endParaRPr lang="en-US" sz="1400" dirty="0"/>
                    </a:p>
                  </a:txBody>
                  <a:tcPr/>
                </a:tc>
                <a:tc>
                  <a:txBody>
                    <a:bodyPr/>
                    <a:lstStyle/>
                    <a:p>
                      <a:pPr algn="ctr"/>
                      <a:r>
                        <a:rPr lang="en-US" sz="1400" b="1" dirty="0" smtClean="0"/>
                        <a:t>.529(.167)</a:t>
                      </a:r>
                      <a:endParaRPr lang="en-US" sz="1400" b="1" dirty="0"/>
                    </a:p>
                  </a:txBody>
                  <a:tcPr/>
                </a:tc>
                <a:tc>
                  <a:txBody>
                    <a:bodyPr/>
                    <a:lstStyle/>
                    <a:p>
                      <a:pPr algn="ctr"/>
                      <a:r>
                        <a:rPr lang="en-US" sz="1400" dirty="0" smtClean="0"/>
                        <a:t>.275(.381)-</a:t>
                      </a:r>
                      <a:endParaRPr lang="en-US" sz="1400" dirty="0"/>
                    </a:p>
                  </a:txBody>
                  <a:tcPr/>
                </a:tc>
                <a:tc>
                  <a:txBody>
                    <a:bodyPr/>
                    <a:lstStyle/>
                    <a:p>
                      <a:pPr algn="ctr"/>
                      <a:r>
                        <a:rPr lang="en-US" sz="1400" dirty="0" smtClean="0"/>
                        <a:t>.521(.193)</a:t>
                      </a:r>
                      <a:endParaRPr lang="en-US" sz="1400" dirty="0"/>
                    </a:p>
                  </a:txBody>
                  <a:tcPr/>
                </a:tc>
              </a:tr>
              <a:tr h="270933">
                <a:tc>
                  <a:txBody>
                    <a:bodyPr/>
                    <a:lstStyle/>
                    <a:p>
                      <a:r>
                        <a:rPr lang="en-US" sz="1400" dirty="0" err="1" smtClean="0"/>
                        <a:t>LU+CD+hRT</a:t>
                      </a:r>
                      <a:endParaRPr lang="en-US" sz="1400" dirty="0"/>
                    </a:p>
                  </a:txBody>
                  <a:tcPr/>
                </a:tc>
                <a:tc>
                  <a:txBody>
                    <a:bodyPr/>
                    <a:lstStyle/>
                    <a:p>
                      <a:pPr algn="ctr"/>
                      <a:r>
                        <a:rPr lang="en-US" sz="1400" dirty="0" smtClean="0"/>
                        <a:t>.599(.273)</a:t>
                      </a:r>
                      <a:endParaRPr lang="en-US" sz="1400" dirty="0"/>
                    </a:p>
                  </a:txBody>
                  <a:tcPr/>
                </a:tc>
                <a:tc>
                  <a:txBody>
                    <a:bodyPr/>
                    <a:lstStyle/>
                    <a:p>
                      <a:pPr algn="ctr"/>
                      <a:r>
                        <a:rPr lang="en-US" sz="1400" dirty="0" smtClean="0"/>
                        <a:t>.631(.255)</a:t>
                      </a:r>
                      <a:endParaRPr lang="en-US" sz="1400" dirty="0"/>
                    </a:p>
                  </a:txBody>
                  <a:tcPr/>
                </a:tc>
                <a:tc>
                  <a:txBody>
                    <a:bodyPr/>
                    <a:lstStyle/>
                    <a:p>
                      <a:pPr algn="ctr"/>
                      <a:r>
                        <a:rPr lang="en-US" sz="1400" dirty="0" smtClean="0"/>
                        <a:t>.447(.145)-</a:t>
                      </a:r>
                      <a:endParaRPr lang="en-US" sz="1400" dirty="0"/>
                    </a:p>
                  </a:txBody>
                  <a:tcPr/>
                </a:tc>
                <a:tc>
                  <a:txBody>
                    <a:bodyPr/>
                    <a:lstStyle/>
                    <a:p>
                      <a:pPr algn="ctr"/>
                      <a:r>
                        <a:rPr lang="en-US" sz="1400" b="1" dirty="0" smtClean="0">
                          <a:solidFill>
                            <a:srgbClr val="660066"/>
                          </a:solidFill>
                        </a:rPr>
                        <a:t>.640(.251)+</a:t>
                      </a:r>
                      <a:endParaRPr lang="en-US" sz="1400" b="1" dirty="0">
                        <a:solidFill>
                          <a:srgbClr val="660066"/>
                        </a:solidFill>
                      </a:endParaRPr>
                    </a:p>
                  </a:txBody>
                  <a:tcPr/>
                </a:tc>
              </a:tr>
            </a:tbl>
          </a:graphicData>
        </a:graphic>
      </p:graphicFrame>
      <p:sp>
        <p:nvSpPr>
          <p:cNvPr id="9" name="Rounded Rectangle 8"/>
          <p:cNvSpPr/>
          <p:nvPr/>
        </p:nvSpPr>
        <p:spPr>
          <a:xfrm>
            <a:off x="5469308" y="2082646"/>
            <a:ext cx="2059537" cy="1524000"/>
          </a:xfrm>
          <a:prstGeom prst="round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11690822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811" y="1206300"/>
            <a:ext cx="8673163" cy="5303405"/>
          </a:xfrm>
        </p:spPr>
        <p:txBody>
          <a:bodyPr>
            <a:normAutofit fontScale="92500" lnSpcReduction="10000"/>
          </a:bodyPr>
          <a:lstStyle/>
          <a:p>
            <a:r>
              <a:rPr lang="en-US" sz="2200" i="1" dirty="0" smtClean="0"/>
              <a:t>The best content source is </a:t>
            </a:r>
            <a:r>
              <a:rPr lang="en-US" sz="2200" b="1" i="1" dirty="0" smtClean="0"/>
              <a:t>in bold </a:t>
            </a:r>
            <a:r>
              <a:rPr lang="en-US" sz="2200" i="1" dirty="0" smtClean="0"/>
              <a:t>for each feature type</a:t>
            </a:r>
          </a:p>
          <a:p>
            <a:r>
              <a:rPr lang="en-US" sz="2200" i="1" dirty="0" smtClean="0"/>
              <a:t>Significant improvement over F is </a:t>
            </a:r>
            <a:r>
              <a:rPr lang="en-US" sz="2200" i="1" dirty="0" smtClean="0">
                <a:solidFill>
                  <a:srgbClr val="660066"/>
                </a:solidFill>
              </a:rPr>
              <a:t>in purple</a:t>
            </a:r>
          </a:p>
          <a:p>
            <a:pPr lvl="1"/>
            <a:endParaRPr lang="en-US" sz="2200" dirty="0"/>
          </a:p>
          <a:p>
            <a:pPr lvl="1"/>
            <a:endParaRPr lang="en-US" sz="2200" dirty="0" smtClean="0"/>
          </a:p>
          <a:p>
            <a:pPr lvl="1"/>
            <a:r>
              <a:rPr lang="en-US" sz="2500" dirty="0" smtClean="0"/>
              <a:t>Movie reviews</a:t>
            </a:r>
          </a:p>
          <a:p>
            <a:pPr lvl="1"/>
            <a:endParaRPr lang="en-US" sz="2200" dirty="0" smtClean="0"/>
          </a:p>
          <a:p>
            <a:pPr lvl="1"/>
            <a:endParaRPr lang="en-US" sz="2200" dirty="0" smtClean="0"/>
          </a:p>
          <a:p>
            <a:pPr lvl="1"/>
            <a:endParaRPr lang="en-US" sz="2200" dirty="0" smtClean="0"/>
          </a:p>
          <a:p>
            <a:pPr lvl="1"/>
            <a:r>
              <a:rPr lang="en-US" sz="2500" dirty="0" smtClean="0"/>
              <a:t>Peer reviews</a:t>
            </a:r>
          </a:p>
          <a:p>
            <a:pPr lvl="1">
              <a:buNone/>
            </a:pPr>
            <a:endParaRPr lang="en-US" sz="2200" dirty="0" smtClean="0"/>
          </a:p>
          <a:p>
            <a:pPr lvl="1">
              <a:buNone/>
            </a:pPr>
            <a:endParaRPr lang="en-US" sz="2200" dirty="0" smtClean="0"/>
          </a:p>
          <a:p>
            <a:pPr lvl="1"/>
            <a:endParaRPr lang="en-US" sz="2200" dirty="0" smtClean="0"/>
          </a:p>
          <a:p>
            <a:pPr lvl="1"/>
            <a:endParaRPr lang="en-US" sz="2200" dirty="0" smtClean="0"/>
          </a:p>
          <a:p>
            <a:pPr lvl="1">
              <a:buFont typeface="Wingdings" charset="2"/>
              <a:buChar char="ü"/>
            </a:pPr>
            <a:r>
              <a:rPr lang="en-US" sz="2200" dirty="0" smtClean="0"/>
              <a:t>For movie review: external &gt; internal</a:t>
            </a:r>
          </a:p>
          <a:p>
            <a:pPr lvl="1">
              <a:buFont typeface="Wingdings" charset="2"/>
              <a:buChar char="ü"/>
            </a:pPr>
            <a:r>
              <a:rPr lang="en-US" sz="2200" dirty="0" smtClean="0"/>
              <a:t>For both: internal + external yields most predictive models (</a:t>
            </a:r>
            <a:r>
              <a:rPr lang="en-US" sz="2200" dirty="0" err="1" smtClean="0"/>
              <a:t>LU+CD+hRT</a:t>
            </a:r>
            <a:r>
              <a:rPr lang="en-US" sz="2200" dirty="0" smtClean="0"/>
              <a:t>)</a:t>
            </a:r>
            <a:endParaRPr lang="en-US" sz="2600" i="1" dirty="0">
              <a:solidFill>
                <a:srgbClr val="0000FF"/>
              </a:solidFill>
            </a:endParaRPr>
          </a:p>
        </p:txBody>
      </p:sp>
      <p:sp>
        <p:nvSpPr>
          <p:cNvPr id="4" name="Slide Number Placeholder 3"/>
          <p:cNvSpPr>
            <a:spLocks noGrp="1"/>
          </p:cNvSpPr>
          <p:nvPr>
            <p:ph type="sldNum" sz="quarter" idx="12"/>
          </p:nvPr>
        </p:nvSpPr>
        <p:spPr/>
        <p:txBody>
          <a:bodyPr/>
          <a:lstStyle/>
          <a:p>
            <a:fld id="{1334D774-3417-FC46-9BEF-A6F026B0364A}" type="slidenum">
              <a:rPr lang="en-US" smtClean="0"/>
              <a:pPr/>
              <a:t>48</a:t>
            </a:fld>
            <a:endParaRPr lang="en-US" dirty="0"/>
          </a:p>
        </p:txBody>
      </p:sp>
      <p:sp>
        <p:nvSpPr>
          <p:cNvPr id="6" name="Rectangle 1"/>
          <p:cNvSpPr txBox="1">
            <a:spLocks noChangeArrowheads="1"/>
          </p:cNvSpPr>
          <p:nvPr/>
        </p:nvSpPr>
        <p:spPr>
          <a:xfrm>
            <a:off x="0" y="0"/>
            <a:ext cx="9144000" cy="1419225"/>
          </a:xfrm>
          <a:prstGeom prst="rect">
            <a:avLst/>
          </a:prstGeom>
        </p:spPr>
        <p:txBody>
          <a:bodyPr vert="horz" lIns="91440" tIns="45720" rIns="132080" bIns="45720" rtlCol="0" anchor="ctr">
            <a:normAutofit/>
          </a:bodyPr>
          <a:lstStyle/>
          <a:p>
            <a:pPr lvl="0" algn="ctr">
              <a:spcBef>
                <a:spcPct val="0"/>
              </a:spcBef>
              <a:defRPr/>
            </a:pPr>
            <a:r>
              <a:rPr lang="en-US" sz="3600" dirty="0" smtClean="0">
                <a:ea typeface="Heiti SC Light" pitchFamily="-84" charset="-122"/>
                <a:cs typeface="Heiti SC Light" pitchFamily="-84" charset="-122"/>
              </a:rPr>
              <a:t>Experiment 2 – Content source </a:t>
            </a:r>
            <a:r>
              <a:rPr lang="en-US" sz="3600" dirty="0">
                <a:ea typeface="Heiti SC Light" pitchFamily="-84" charset="-122"/>
                <a:cs typeface="Heiti SC Light" pitchFamily="-84" charset="-122"/>
              </a:rPr>
              <a:t>r</a:t>
            </a:r>
            <a:r>
              <a:rPr lang="en-US" sz="3600" dirty="0" smtClean="0">
                <a:ea typeface="Heiti SC Light" pitchFamily="-84" charset="-122"/>
                <a:cs typeface="Heiti SC Light" pitchFamily="-84" charset="-122"/>
              </a:rPr>
              <a:t>esults </a:t>
            </a:r>
            <a:endParaRPr kumimoji="0" lang="en-US" sz="3600" b="0" i="0" u="none" strike="noStrike" kern="1200" cap="none" spc="0" normalizeH="0" baseline="0" noProof="0" dirty="0">
              <a:ln>
                <a:noFill/>
              </a:ln>
              <a:solidFill>
                <a:schemeClr val="tx1"/>
              </a:solidFill>
              <a:effectLst/>
              <a:uLnTx/>
              <a:uFillTx/>
              <a:latin typeface="+mj-lt"/>
              <a:ea typeface="Heiti SC Light" pitchFamily="-84" charset="-122"/>
              <a:cs typeface="Heiti SC Light" pitchFamily="-84" charset="-122"/>
            </a:endParaRPr>
          </a:p>
        </p:txBody>
      </p:sp>
      <p:graphicFrame>
        <p:nvGraphicFramePr>
          <p:cNvPr id="7" name="Table 6"/>
          <p:cNvGraphicFramePr>
            <a:graphicFrameLocks noGrp="1"/>
          </p:cNvGraphicFramePr>
          <p:nvPr>
            <p:extLst/>
          </p:nvPr>
        </p:nvGraphicFramePr>
        <p:xfrm>
          <a:off x="3168277" y="2082646"/>
          <a:ext cx="5518523" cy="1524000"/>
        </p:xfrm>
        <a:graphic>
          <a:graphicData uri="http://schemas.openxmlformats.org/drawingml/2006/table">
            <a:tbl>
              <a:tblPr firstRow="1" bandRow="1">
                <a:tableStyleId>{5C22544A-7EE6-4342-B048-85BDC9FD1C3A}</a:tableStyleId>
              </a:tblPr>
              <a:tblGrid>
                <a:gridCol w="1182541"/>
                <a:gridCol w="1109543"/>
                <a:gridCol w="1051147"/>
                <a:gridCol w="1051147"/>
                <a:gridCol w="1124145"/>
              </a:tblGrid>
              <a:tr h="270933">
                <a:tc>
                  <a:txBody>
                    <a:bodyPr/>
                    <a:lstStyle/>
                    <a:p>
                      <a:r>
                        <a:rPr lang="en-US" sz="1400" dirty="0" smtClean="0"/>
                        <a:t>Features</a:t>
                      </a:r>
                      <a:endParaRPr lang="en-US" sz="1400" dirty="0"/>
                    </a:p>
                  </a:txBody>
                  <a:tcPr/>
                </a:tc>
                <a:tc>
                  <a:txBody>
                    <a:bodyPr/>
                    <a:lstStyle/>
                    <a:p>
                      <a:pPr algn="ctr"/>
                      <a:r>
                        <a:rPr lang="en-US" sz="1400" dirty="0" smtClean="0"/>
                        <a:t>F</a:t>
                      </a:r>
                      <a:endParaRPr lang="en-US" sz="1400" dirty="0"/>
                    </a:p>
                  </a:txBody>
                  <a:tcPr/>
                </a:tc>
                <a:tc>
                  <a:txBody>
                    <a:bodyPr/>
                    <a:lstStyle/>
                    <a:p>
                      <a:pPr algn="ctr"/>
                      <a:r>
                        <a:rPr lang="en-US" sz="1400" dirty="0" smtClean="0"/>
                        <a:t>I</a:t>
                      </a:r>
                      <a:endParaRPr lang="en-US" sz="1400" dirty="0"/>
                    </a:p>
                  </a:txBody>
                  <a:tcPr/>
                </a:tc>
                <a:tc>
                  <a:txBody>
                    <a:bodyPr/>
                    <a:lstStyle/>
                    <a:p>
                      <a:pPr algn="ctr"/>
                      <a:r>
                        <a:rPr lang="en-US" sz="1400" dirty="0" smtClean="0"/>
                        <a:t>E</a:t>
                      </a:r>
                      <a:endParaRPr lang="en-US" sz="1400" dirty="0"/>
                    </a:p>
                  </a:txBody>
                  <a:tcPr/>
                </a:tc>
                <a:tc>
                  <a:txBody>
                    <a:bodyPr/>
                    <a:lstStyle/>
                    <a:p>
                      <a:pPr algn="ctr"/>
                      <a:r>
                        <a:rPr lang="en-US" sz="1400" dirty="0" smtClean="0"/>
                        <a:t>I+E</a:t>
                      </a:r>
                      <a:endParaRPr lang="en-US" sz="1400" dirty="0"/>
                    </a:p>
                  </a:txBody>
                  <a:tcPr/>
                </a:tc>
              </a:tr>
              <a:tr h="270933">
                <a:tc>
                  <a:txBody>
                    <a:bodyPr/>
                    <a:lstStyle/>
                    <a:p>
                      <a:r>
                        <a:rPr lang="en-US" sz="1400" dirty="0" smtClean="0"/>
                        <a:t>LU</a:t>
                      </a:r>
                      <a:endParaRPr lang="en-US" sz="1400" dirty="0"/>
                    </a:p>
                  </a:txBody>
                  <a:tcPr/>
                </a:tc>
                <a:tc>
                  <a:txBody>
                    <a:bodyPr/>
                    <a:lstStyle/>
                    <a:p>
                      <a:pPr algn="ctr"/>
                      <a:r>
                        <a:rPr lang="en-US" sz="1400" dirty="0" smtClean="0"/>
                        <a:t>.197(.417)</a:t>
                      </a:r>
                      <a:endParaRPr lang="en-US" sz="1400" dirty="0"/>
                    </a:p>
                  </a:txBody>
                  <a:tcPr/>
                </a:tc>
                <a:tc>
                  <a:txBody>
                    <a:bodyPr/>
                    <a:lstStyle/>
                    <a:p>
                      <a:pPr algn="ctr"/>
                      <a:r>
                        <a:rPr lang="en-US" sz="1400" dirty="0" smtClean="0"/>
                        <a:t>.301(.627)</a:t>
                      </a:r>
                      <a:endParaRPr lang="en-US" sz="1400" dirty="0"/>
                    </a:p>
                  </a:txBody>
                  <a:tcPr/>
                </a:tc>
                <a:tc>
                  <a:txBody>
                    <a:bodyPr/>
                    <a:lstStyle/>
                    <a:p>
                      <a:pPr algn="ctr"/>
                      <a:r>
                        <a:rPr lang="en-US" sz="1400" b="1" dirty="0" smtClean="0"/>
                        <a:t>.</a:t>
                      </a:r>
                      <a:r>
                        <a:rPr lang="en-US" sz="1400" b="1" dirty="0" smtClean="0">
                          <a:solidFill>
                            <a:srgbClr val="660066"/>
                          </a:solidFill>
                        </a:rPr>
                        <a:t>414(.283)+</a:t>
                      </a:r>
                      <a:endParaRPr lang="en-US" sz="1400" b="1" dirty="0">
                        <a:solidFill>
                          <a:srgbClr val="660066"/>
                        </a:solidFill>
                      </a:endParaRPr>
                    </a:p>
                  </a:txBody>
                  <a:tcPr/>
                </a:tc>
                <a:tc>
                  <a:txBody>
                    <a:bodyPr/>
                    <a:lstStyle/>
                    <a:p>
                      <a:pPr algn="ctr"/>
                      <a:r>
                        <a:rPr lang="en-US" sz="1400" dirty="0" smtClean="0">
                          <a:solidFill>
                            <a:srgbClr val="660066"/>
                          </a:solidFill>
                        </a:rPr>
                        <a:t>.392(.412)+</a:t>
                      </a:r>
                      <a:endParaRPr lang="en-US" sz="1400" dirty="0">
                        <a:solidFill>
                          <a:srgbClr val="660066"/>
                        </a:solidFill>
                      </a:endParaRPr>
                    </a:p>
                  </a:txBody>
                  <a:tcPr/>
                </a:tc>
              </a:tr>
              <a:tr h="270933">
                <a:tc>
                  <a:txBody>
                    <a:bodyPr/>
                    <a:lstStyle/>
                    <a:p>
                      <a:r>
                        <a:rPr lang="en-US" sz="1400" dirty="0" smtClean="0"/>
                        <a:t>CD</a:t>
                      </a:r>
                      <a:endParaRPr lang="en-US" sz="1400" dirty="0"/>
                    </a:p>
                  </a:txBody>
                  <a:tcPr/>
                </a:tc>
                <a:tc>
                  <a:txBody>
                    <a:bodyPr/>
                    <a:lstStyle/>
                    <a:p>
                      <a:pPr algn="ctr"/>
                      <a:r>
                        <a:rPr lang="en-US" sz="1400" dirty="0" smtClean="0"/>
                        <a:t>-.033(.451)</a:t>
                      </a:r>
                      <a:endParaRPr lang="en-US" sz="1400" dirty="0"/>
                    </a:p>
                  </a:txBody>
                  <a:tcPr/>
                </a:tc>
                <a:tc>
                  <a:txBody>
                    <a:bodyPr/>
                    <a:lstStyle/>
                    <a:p>
                      <a:pPr algn="ctr"/>
                      <a:r>
                        <a:rPr lang="en-US" sz="1400" dirty="0" smtClean="0"/>
                        <a:t>.047(.462)</a:t>
                      </a:r>
                      <a:endParaRPr lang="en-US" sz="1400" dirty="0"/>
                    </a:p>
                  </a:txBody>
                  <a:tcPr/>
                </a:tc>
                <a:tc>
                  <a:txBody>
                    <a:bodyPr/>
                    <a:lstStyle/>
                    <a:p>
                      <a:pPr algn="ctr"/>
                      <a:r>
                        <a:rPr lang="en-US" sz="1400" b="1" dirty="0" smtClean="0"/>
                        <a:t>.115(.374)</a:t>
                      </a:r>
                      <a:endParaRPr lang="en-US" sz="1400" b="1" dirty="0"/>
                    </a:p>
                  </a:txBody>
                  <a:tcPr/>
                </a:tc>
                <a:tc>
                  <a:txBody>
                    <a:bodyPr/>
                    <a:lstStyle/>
                    <a:p>
                      <a:pPr algn="ctr"/>
                      <a:r>
                        <a:rPr lang="en-US" sz="1400" dirty="0" smtClean="0"/>
                        <a:t>.094(.405)</a:t>
                      </a:r>
                      <a:endParaRPr lang="en-US" sz="1400" dirty="0"/>
                    </a:p>
                  </a:txBody>
                  <a:tcPr/>
                </a:tc>
              </a:tr>
              <a:tr h="270933">
                <a:tc>
                  <a:txBody>
                    <a:bodyPr/>
                    <a:lstStyle/>
                    <a:p>
                      <a:r>
                        <a:rPr lang="en-US" sz="1400" dirty="0" err="1" smtClean="0"/>
                        <a:t>hRT</a:t>
                      </a:r>
                      <a:endParaRPr lang="en-US" sz="1400" dirty="0"/>
                    </a:p>
                  </a:txBody>
                  <a:tcPr/>
                </a:tc>
                <a:tc>
                  <a:txBody>
                    <a:bodyPr/>
                    <a:lstStyle/>
                    <a:p>
                      <a:pPr algn="ctr"/>
                      <a:r>
                        <a:rPr lang="en-US" sz="1400" dirty="0" smtClean="0"/>
                        <a:t>.440(.305)</a:t>
                      </a:r>
                      <a:endParaRPr lang="en-US" sz="1400" dirty="0"/>
                    </a:p>
                  </a:txBody>
                  <a:tcPr/>
                </a:tc>
                <a:tc>
                  <a:txBody>
                    <a:bodyPr/>
                    <a:lstStyle/>
                    <a:p>
                      <a:pPr algn="ctr"/>
                      <a:r>
                        <a:rPr lang="en-US" sz="1400" dirty="0" smtClean="0"/>
                        <a:t>.418(.284)</a:t>
                      </a:r>
                      <a:endParaRPr lang="en-US" sz="1400" dirty="0"/>
                    </a:p>
                  </a:txBody>
                  <a:tcPr/>
                </a:tc>
                <a:tc>
                  <a:txBody>
                    <a:bodyPr/>
                    <a:lstStyle/>
                    <a:p>
                      <a:pPr algn="ctr"/>
                      <a:r>
                        <a:rPr lang="en-US" sz="1400" dirty="0" smtClean="0"/>
                        <a:t>.511(.280)</a:t>
                      </a:r>
                      <a:endParaRPr lang="en-US" sz="1400" dirty="0"/>
                    </a:p>
                  </a:txBody>
                  <a:tcPr/>
                </a:tc>
                <a:tc>
                  <a:txBody>
                    <a:bodyPr/>
                    <a:lstStyle/>
                    <a:p>
                      <a:pPr algn="ctr"/>
                      <a:r>
                        <a:rPr lang="en-US" sz="1400" b="1" dirty="0" smtClean="0">
                          <a:solidFill>
                            <a:srgbClr val="660066"/>
                          </a:solidFill>
                        </a:rPr>
                        <a:t>.518(.268)+</a:t>
                      </a:r>
                      <a:endParaRPr lang="en-US" sz="1400" b="1" dirty="0">
                        <a:solidFill>
                          <a:srgbClr val="660066"/>
                        </a:solidFill>
                      </a:endParaRPr>
                    </a:p>
                  </a:txBody>
                  <a:tcPr/>
                </a:tc>
              </a:tr>
              <a:tr h="270933">
                <a:tc>
                  <a:txBody>
                    <a:bodyPr/>
                    <a:lstStyle/>
                    <a:p>
                      <a:r>
                        <a:rPr lang="en-US" sz="1400" dirty="0" err="1" smtClean="0"/>
                        <a:t>LU+CD+hRT</a:t>
                      </a:r>
                      <a:endParaRPr lang="en-US" sz="1400" dirty="0"/>
                    </a:p>
                  </a:txBody>
                  <a:tcPr/>
                </a:tc>
                <a:tc>
                  <a:txBody>
                    <a:bodyPr/>
                    <a:lstStyle/>
                    <a:p>
                      <a:pPr algn="ctr"/>
                      <a:r>
                        <a:rPr lang="en-US" sz="1400" dirty="0" smtClean="0"/>
                        <a:t>.444(.394)</a:t>
                      </a:r>
                      <a:endParaRPr lang="en-US" sz="1400" dirty="0"/>
                    </a:p>
                  </a:txBody>
                  <a:tcPr/>
                </a:tc>
                <a:tc>
                  <a:txBody>
                    <a:bodyPr/>
                    <a:lstStyle/>
                    <a:p>
                      <a:pPr algn="ctr"/>
                      <a:r>
                        <a:rPr lang="en-US" sz="1400" dirty="0" smtClean="0"/>
                        <a:t>.417(.397)</a:t>
                      </a:r>
                      <a:endParaRPr lang="en-US" sz="1400" dirty="0"/>
                    </a:p>
                  </a:txBody>
                  <a:tcPr/>
                </a:tc>
                <a:tc>
                  <a:txBody>
                    <a:bodyPr/>
                    <a:lstStyle/>
                    <a:p>
                      <a:pPr algn="ctr"/>
                      <a:r>
                        <a:rPr lang="en-US" sz="1400" dirty="0" smtClean="0"/>
                        <a:t>.523(.491)</a:t>
                      </a:r>
                      <a:endParaRPr lang="en-US" sz="1400" dirty="0"/>
                    </a:p>
                  </a:txBody>
                  <a:tcPr/>
                </a:tc>
                <a:tc>
                  <a:txBody>
                    <a:bodyPr/>
                    <a:lstStyle/>
                    <a:p>
                      <a:pPr algn="ctr"/>
                      <a:r>
                        <a:rPr lang="en-US" sz="1400" b="1" dirty="0" smtClean="0">
                          <a:solidFill>
                            <a:srgbClr val="660066"/>
                          </a:solidFill>
                        </a:rPr>
                        <a:t>.523(.311)+</a:t>
                      </a:r>
                      <a:endParaRPr lang="en-US" sz="1400" b="1" dirty="0">
                        <a:solidFill>
                          <a:srgbClr val="660066"/>
                        </a:solidFill>
                      </a:endParaRPr>
                    </a:p>
                  </a:txBody>
                  <a:tcPr/>
                </a:tc>
              </a:tr>
            </a:tbl>
          </a:graphicData>
        </a:graphic>
      </p:graphicFrame>
      <p:graphicFrame>
        <p:nvGraphicFramePr>
          <p:cNvPr id="10" name="Table 9"/>
          <p:cNvGraphicFramePr>
            <a:graphicFrameLocks noGrp="1"/>
          </p:cNvGraphicFramePr>
          <p:nvPr>
            <p:extLst/>
          </p:nvPr>
        </p:nvGraphicFramePr>
        <p:xfrm>
          <a:off x="3168277" y="3860648"/>
          <a:ext cx="5518523" cy="1524000"/>
        </p:xfrm>
        <a:graphic>
          <a:graphicData uri="http://schemas.openxmlformats.org/drawingml/2006/table">
            <a:tbl>
              <a:tblPr firstRow="1" bandRow="1">
                <a:tableStyleId>{5C22544A-7EE6-4342-B048-85BDC9FD1C3A}</a:tableStyleId>
              </a:tblPr>
              <a:tblGrid>
                <a:gridCol w="1182541"/>
                <a:gridCol w="1109543"/>
                <a:gridCol w="1051147"/>
                <a:gridCol w="1051147"/>
                <a:gridCol w="1124145"/>
              </a:tblGrid>
              <a:tr h="270933">
                <a:tc>
                  <a:txBody>
                    <a:bodyPr/>
                    <a:lstStyle/>
                    <a:p>
                      <a:r>
                        <a:rPr lang="en-US" sz="1400" dirty="0" smtClean="0"/>
                        <a:t>Features</a:t>
                      </a:r>
                      <a:endParaRPr lang="en-US" sz="1400" dirty="0"/>
                    </a:p>
                  </a:txBody>
                  <a:tcPr/>
                </a:tc>
                <a:tc>
                  <a:txBody>
                    <a:bodyPr/>
                    <a:lstStyle/>
                    <a:p>
                      <a:pPr algn="ctr"/>
                      <a:r>
                        <a:rPr lang="en-US" sz="1400" dirty="0" smtClean="0"/>
                        <a:t>F</a:t>
                      </a:r>
                      <a:endParaRPr lang="en-US" sz="1400" dirty="0"/>
                    </a:p>
                  </a:txBody>
                  <a:tcPr/>
                </a:tc>
                <a:tc>
                  <a:txBody>
                    <a:bodyPr/>
                    <a:lstStyle/>
                    <a:p>
                      <a:pPr algn="ctr"/>
                      <a:r>
                        <a:rPr lang="en-US" sz="1400" dirty="0" smtClean="0"/>
                        <a:t>I</a:t>
                      </a:r>
                      <a:endParaRPr lang="en-US" sz="1400" dirty="0"/>
                    </a:p>
                  </a:txBody>
                  <a:tcPr/>
                </a:tc>
                <a:tc>
                  <a:txBody>
                    <a:bodyPr/>
                    <a:lstStyle/>
                    <a:p>
                      <a:pPr algn="ctr"/>
                      <a:r>
                        <a:rPr lang="en-US" sz="1400" dirty="0" smtClean="0"/>
                        <a:t>E</a:t>
                      </a:r>
                      <a:endParaRPr lang="en-US" sz="1400" dirty="0"/>
                    </a:p>
                  </a:txBody>
                  <a:tcPr/>
                </a:tc>
                <a:tc>
                  <a:txBody>
                    <a:bodyPr/>
                    <a:lstStyle/>
                    <a:p>
                      <a:pPr algn="ctr"/>
                      <a:r>
                        <a:rPr lang="en-US" sz="1400" dirty="0" smtClean="0"/>
                        <a:t>I+E</a:t>
                      </a:r>
                      <a:endParaRPr lang="en-US" sz="1400" dirty="0"/>
                    </a:p>
                  </a:txBody>
                  <a:tcPr/>
                </a:tc>
              </a:tr>
              <a:tr h="270933">
                <a:tc>
                  <a:txBody>
                    <a:bodyPr/>
                    <a:lstStyle/>
                    <a:p>
                      <a:r>
                        <a:rPr lang="en-US" sz="1400" dirty="0" smtClean="0"/>
                        <a:t>LU</a:t>
                      </a:r>
                      <a:endParaRPr lang="en-US" sz="1400" dirty="0"/>
                    </a:p>
                  </a:txBody>
                  <a:tcPr/>
                </a:tc>
                <a:tc>
                  <a:txBody>
                    <a:bodyPr/>
                    <a:lstStyle/>
                    <a:p>
                      <a:pPr algn="ctr"/>
                      <a:r>
                        <a:rPr lang="en-US" sz="1400" dirty="0" smtClean="0"/>
                        <a:t>.599(.274)</a:t>
                      </a:r>
                      <a:endParaRPr lang="en-US" sz="1400" dirty="0"/>
                    </a:p>
                  </a:txBody>
                  <a:tcPr/>
                </a:tc>
                <a:tc>
                  <a:txBody>
                    <a:bodyPr/>
                    <a:lstStyle/>
                    <a:p>
                      <a:pPr algn="ctr"/>
                      <a:r>
                        <a:rPr lang="en-US" sz="1400" dirty="0" smtClean="0"/>
                        <a:t>.620(.262)</a:t>
                      </a:r>
                      <a:endParaRPr lang="en-US" sz="1400" dirty="0"/>
                    </a:p>
                  </a:txBody>
                  <a:tcPr/>
                </a:tc>
                <a:tc>
                  <a:txBody>
                    <a:bodyPr/>
                    <a:lstStyle/>
                    <a:p>
                      <a:pPr algn="ctr"/>
                      <a:r>
                        <a:rPr lang="en-US" sz="1400" dirty="0" smtClean="0"/>
                        <a:t>.454(.141)-</a:t>
                      </a:r>
                      <a:endParaRPr lang="en-US" sz="1400" dirty="0"/>
                    </a:p>
                  </a:txBody>
                  <a:tcPr/>
                </a:tc>
                <a:tc>
                  <a:txBody>
                    <a:bodyPr/>
                    <a:lstStyle/>
                    <a:p>
                      <a:pPr algn="ctr"/>
                      <a:r>
                        <a:rPr lang="en-US" sz="1400" b="1" dirty="0" smtClean="0">
                          <a:solidFill>
                            <a:srgbClr val="660066"/>
                          </a:solidFill>
                        </a:rPr>
                        <a:t>.632(.243)+</a:t>
                      </a:r>
                      <a:endParaRPr lang="en-US" sz="1400" b="1" dirty="0">
                        <a:solidFill>
                          <a:srgbClr val="660066"/>
                        </a:solidFill>
                      </a:endParaRPr>
                    </a:p>
                  </a:txBody>
                  <a:tcPr/>
                </a:tc>
              </a:tr>
              <a:tr h="270933">
                <a:tc>
                  <a:txBody>
                    <a:bodyPr/>
                    <a:lstStyle/>
                    <a:p>
                      <a:r>
                        <a:rPr lang="en-US" sz="1400" dirty="0" smtClean="0"/>
                        <a:t>CD</a:t>
                      </a:r>
                      <a:endParaRPr lang="en-US" sz="1400" dirty="0"/>
                    </a:p>
                  </a:txBody>
                  <a:tcPr/>
                </a:tc>
                <a:tc>
                  <a:txBody>
                    <a:bodyPr/>
                    <a:lstStyle/>
                    <a:p>
                      <a:pPr algn="ctr"/>
                      <a:r>
                        <a:rPr lang="en-US" sz="1400" b="1" dirty="0" smtClean="0"/>
                        <a:t>.612(.239)</a:t>
                      </a:r>
                      <a:endParaRPr lang="en-US" sz="1400" b="1" dirty="0"/>
                    </a:p>
                  </a:txBody>
                  <a:tcPr/>
                </a:tc>
                <a:tc>
                  <a:txBody>
                    <a:bodyPr/>
                    <a:lstStyle/>
                    <a:p>
                      <a:pPr algn="ctr"/>
                      <a:r>
                        <a:rPr lang="en-US" sz="1400" dirty="0" smtClean="0"/>
                        <a:t>.607(.220)</a:t>
                      </a:r>
                      <a:endParaRPr lang="en-US" sz="1400" dirty="0"/>
                    </a:p>
                  </a:txBody>
                  <a:tcPr/>
                </a:tc>
                <a:tc>
                  <a:txBody>
                    <a:bodyPr/>
                    <a:lstStyle/>
                    <a:p>
                      <a:pPr algn="ctr"/>
                      <a:r>
                        <a:rPr lang="en-US" sz="1400" dirty="0" smtClean="0"/>
                        <a:t>.284(.503)-</a:t>
                      </a:r>
                      <a:endParaRPr lang="en-US" sz="1400" dirty="0"/>
                    </a:p>
                  </a:txBody>
                  <a:tcPr/>
                </a:tc>
                <a:tc>
                  <a:txBody>
                    <a:bodyPr/>
                    <a:lstStyle/>
                    <a:p>
                      <a:pPr algn="ctr"/>
                      <a:r>
                        <a:rPr lang="en-US" sz="1400" dirty="0" smtClean="0"/>
                        <a:t>.586(.223)-</a:t>
                      </a:r>
                      <a:endParaRPr lang="en-US" sz="1400" dirty="0"/>
                    </a:p>
                  </a:txBody>
                  <a:tcPr/>
                </a:tc>
              </a:tr>
              <a:tr h="270933">
                <a:tc>
                  <a:txBody>
                    <a:bodyPr/>
                    <a:lstStyle/>
                    <a:p>
                      <a:r>
                        <a:rPr lang="en-US" sz="1400" dirty="0" err="1" smtClean="0"/>
                        <a:t>hRT</a:t>
                      </a:r>
                      <a:endParaRPr lang="en-US" sz="1400" dirty="0"/>
                    </a:p>
                  </a:txBody>
                  <a:tcPr/>
                </a:tc>
                <a:tc>
                  <a:txBody>
                    <a:bodyPr/>
                    <a:lstStyle/>
                    <a:p>
                      <a:pPr algn="ctr"/>
                      <a:r>
                        <a:rPr lang="en-US" sz="1400" dirty="0" smtClean="0"/>
                        <a:t>.523(.241)</a:t>
                      </a:r>
                      <a:endParaRPr lang="en-US" sz="1400" dirty="0"/>
                    </a:p>
                  </a:txBody>
                  <a:tcPr/>
                </a:tc>
                <a:tc>
                  <a:txBody>
                    <a:bodyPr/>
                    <a:lstStyle/>
                    <a:p>
                      <a:pPr algn="ctr"/>
                      <a:r>
                        <a:rPr lang="en-US" sz="1400" b="1" dirty="0" smtClean="0"/>
                        <a:t>.529(.167)</a:t>
                      </a:r>
                      <a:endParaRPr lang="en-US" sz="1400" b="1" dirty="0"/>
                    </a:p>
                  </a:txBody>
                  <a:tcPr/>
                </a:tc>
                <a:tc>
                  <a:txBody>
                    <a:bodyPr/>
                    <a:lstStyle/>
                    <a:p>
                      <a:pPr algn="ctr"/>
                      <a:r>
                        <a:rPr lang="en-US" sz="1400" dirty="0" smtClean="0"/>
                        <a:t>.275(.381)-</a:t>
                      </a:r>
                      <a:endParaRPr lang="en-US" sz="1400" dirty="0"/>
                    </a:p>
                  </a:txBody>
                  <a:tcPr/>
                </a:tc>
                <a:tc>
                  <a:txBody>
                    <a:bodyPr/>
                    <a:lstStyle/>
                    <a:p>
                      <a:pPr algn="ctr"/>
                      <a:r>
                        <a:rPr lang="en-US" sz="1400" dirty="0" smtClean="0"/>
                        <a:t>.521(.193)</a:t>
                      </a:r>
                      <a:endParaRPr lang="en-US" sz="1400" dirty="0"/>
                    </a:p>
                  </a:txBody>
                  <a:tcPr/>
                </a:tc>
              </a:tr>
              <a:tr h="270933">
                <a:tc>
                  <a:txBody>
                    <a:bodyPr/>
                    <a:lstStyle/>
                    <a:p>
                      <a:r>
                        <a:rPr lang="en-US" sz="1400" dirty="0" err="1" smtClean="0"/>
                        <a:t>LU+CD+hRT</a:t>
                      </a:r>
                      <a:endParaRPr lang="en-US" sz="1400" dirty="0"/>
                    </a:p>
                  </a:txBody>
                  <a:tcPr/>
                </a:tc>
                <a:tc>
                  <a:txBody>
                    <a:bodyPr/>
                    <a:lstStyle/>
                    <a:p>
                      <a:pPr algn="ctr"/>
                      <a:r>
                        <a:rPr lang="en-US" sz="1400" dirty="0" smtClean="0"/>
                        <a:t>.599(.273)</a:t>
                      </a:r>
                      <a:endParaRPr lang="en-US" sz="1400" dirty="0"/>
                    </a:p>
                  </a:txBody>
                  <a:tcPr/>
                </a:tc>
                <a:tc>
                  <a:txBody>
                    <a:bodyPr/>
                    <a:lstStyle/>
                    <a:p>
                      <a:pPr algn="ctr"/>
                      <a:r>
                        <a:rPr lang="en-US" sz="1400" dirty="0" smtClean="0"/>
                        <a:t>.631(.255)</a:t>
                      </a:r>
                      <a:endParaRPr lang="en-US" sz="1400" dirty="0"/>
                    </a:p>
                  </a:txBody>
                  <a:tcPr/>
                </a:tc>
                <a:tc>
                  <a:txBody>
                    <a:bodyPr/>
                    <a:lstStyle/>
                    <a:p>
                      <a:pPr algn="ctr"/>
                      <a:r>
                        <a:rPr lang="en-US" sz="1400" dirty="0" smtClean="0"/>
                        <a:t>.447(.145)-</a:t>
                      </a:r>
                      <a:endParaRPr lang="en-US" sz="1400" dirty="0"/>
                    </a:p>
                  </a:txBody>
                  <a:tcPr/>
                </a:tc>
                <a:tc>
                  <a:txBody>
                    <a:bodyPr/>
                    <a:lstStyle/>
                    <a:p>
                      <a:pPr algn="ctr"/>
                      <a:r>
                        <a:rPr lang="en-US" sz="1400" b="1" dirty="0" smtClean="0">
                          <a:solidFill>
                            <a:srgbClr val="660066"/>
                          </a:solidFill>
                        </a:rPr>
                        <a:t>.640(.251)+</a:t>
                      </a:r>
                      <a:endParaRPr lang="en-US" sz="1400" b="1" dirty="0">
                        <a:solidFill>
                          <a:srgbClr val="660066"/>
                        </a:solidFill>
                      </a:endParaRPr>
                    </a:p>
                  </a:txBody>
                  <a:tcPr/>
                </a:tc>
              </a:tr>
            </a:tbl>
          </a:graphicData>
        </a:graphic>
      </p:graphicFrame>
      <p:sp>
        <p:nvSpPr>
          <p:cNvPr id="9" name="Rounded Rectangle 8"/>
          <p:cNvSpPr/>
          <p:nvPr/>
        </p:nvSpPr>
        <p:spPr>
          <a:xfrm>
            <a:off x="7605756" y="3298676"/>
            <a:ext cx="1081044" cy="307969"/>
          </a:xfrm>
          <a:prstGeom prst="round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ounded Rectangle 10"/>
          <p:cNvSpPr/>
          <p:nvPr/>
        </p:nvSpPr>
        <p:spPr>
          <a:xfrm>
            <a:off x="7528845" y="5046948"/>
            <a:ext cx="1157956" cy="337700"/>
          </a:xfrm>
          <a:prstGeom prst="round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93813117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9178"/>
            <a:ext cx="8229600" cy="1143000"/>
          </a:xfrm>
        </p:spPr>
        <p:txBody>
          <a:bodyPr>
            <a:normAutofit/>
          </a:bodyPr>
          <a:lstStyle/>
          <a:p>
            <a:r>
              <a:rPr lang="en-US" sz="3600" dirty="0" smtClean="0"/>
              <a:t>Lessons learned</a:t>
            </a:r>
            <a:endParaRPr lang="en-US" sz="3600" dirty="0"/>
          </a:p>
        </p:txBody>
      </p:sp>
      <p:sp>
        <p:nvSpPr>
          <p:cNvPr id="3" name="Content Placeholder 2"/>
          <p:cNvSpPr>
            <a:spLocks noGrp="1"/>
          </p:cNvSpPr>
          <p:nvPr>
            <p:ph idx="1"/>
          </p:nvPr>
        </p:nvSpPr>
        <p:spPr>
          <a:xfrm>
            <a:off x="457200" y="1119000"/>
            <a:ext cx="7956956" cy="4980762"/>
          </a:xfrm>
        </p:spPr>
        <p:txBody>
          <a:bodyPr>
            <a:normAutofit/>
          </a:bodyPr>
          <a:lstStyle/>
          <a:p>
            <a:pPr>
              <a:buNone/>
            </a:pPr>
            <a:endParaRPr lang="en-US" sz="1800" dirty="0" smtClean="0"/>
          </a:p>
          <a:p>
            <a:pPr>
              <a:spcAft>
                <a:spcPts val="600"/>
              </a:spcAft>
            </a:pPr>
            <a:r>
              <a:rPr lang="en-US" sz="1800" dirty="0" smtClean="0"/>
              <a:t>Techniques used in predicting product review helpfulness can be effectively adapted to the </a:t>
            </a:r>
            <a:r>
              <a:rPr lang="en-US" sz="1800" b="1" i="1" dirty="0" smtClean="0"/>
              <a:t>new peer-review domain</a:t>
            </a:r>
            <a:endParaRPr lang="en-US" sz="1800" dirty="0" smtClean="0"/>
          </a:p>
          <a:p>
            <a:pPr>
              <a:spcAft>
                <a:spcPts val="600"/>
              </a:spcAft>
              <a:buNone/>
            </a:pPr>
            <a:endParaRPr lang="en-US" sz="1800" dirty="0" smtClean="0"/>
          </a:p>
          <a:p>
            <a:pPr>
              <a:spcAft>
                <a:spcPts val="600"/>
              </a:spcAft>
            </a:pPr>
            <a:r>
              <a:rPr lang="en-US" sz="1800" dirty="0" smtClean="0"/>
              <a:t>Prediction performance can be further improved by incorporating features</a:t>
            </a:r>
            <a:r>
              <a:rPr lang="en-US" sz="1800" b="1" i="1" dirty="0" smtClean="0"/>
              <a:t> </a:t>
            </a:r>
            <a:r>
              <a:rPr lang="en-US" sz="1800" dirty="0" smtClean="0"/>
              <a:t>that capture helpfulness information </a:t>
            </a:r>
            <a:r>
              <a:rPr lang="en-US" sz="1800" b="1" i="1" dirty="0" smtClean="0"/>
              <a:t>specific to peer-reviews</a:t>
            </a:r>
            <a:endParaRPr lang="en-US" sz="1800" b="1" dirty="0" smtClean="0"/>
          </a:p>
          <a:p>
            <a:pPr>
              <a:buNone/>
            </a:pPr>
            <a:endParaRPr lang="en-US" sz="1800" dirty="0" smtClean="0"/>
          </a:p>
          <a:p>
            <a:pPr>
              <a:spcAft>
                <a:spcPts val="600"/>
              </a:spcAft>
            </a:pPr>
            <a:r>
              <a:rPr lang="en-US" sz="1800" b="1" i="1" dirty="0" smtClean="0"/>
              <a:t>Content features </a:t>
            </a:r>
            <a:r>
              <a:rPr lang="en-US" sz="1800" dirty="0" smtClean="0"/>
              <a:t>are a more general (and purely text-based) approach for predicting review helpfulness</a:t>
            </a:r>
          </a:p>
          <a:p>
            <a:pPr lvl="1">
              <a:buNone/>
            </a:pPr>
            <a:endParaRPr lang="en-US" sz="1800" dirty="0" smtClean="0">
              <a:sym typeface="Wingdings"/>
            </a:endParaRPr>
          </a:p>
          <a:p>
            <a:r>
              <a:rPr lang="en-US" sz="1800" dirty="0" smtClean="0">
                <a:sym typeface="Wingdings"/>
              </a:rPr>
              <a:t>Review </a:t>
            </a:r>
            <a:r>
              <a:rPr lang="en-US" sz="1800" b="1" i="1" dirty="0" smtClean="0">
                <a:sym typeface="Wingdings"/>
              </a:rPr>
              <a:t>content source </a:t>
            </a:r>
            <a:r>
              <a:rPr lang="en-US" sz="1800" dirty="0" smtClean="0">
                <a:sym typeface="Wingdings"/>
              </a:rPr>
              <a:t>also matters to modeling review helpfulness </a:t>
            </a:r>
          </a:p>
        </p:txBody>
      </p:sp>
      <p:sp>
        <p:nvSpPr>
          <p:cNvPr id="4" name="Slide Number Placeholder 3"/>
          <p:cNvSpPr>
            <a:spLocks noGrp="1"/>
          </p:cNvSpPr>
          <p:nvPr>
            <p:ph type="sldNum" sz="quarter" idx="12"/>
          </p:nvPr>
        </p:nvSpPr>
        <p:spPr/>
        <p:txBody>
          <a:bodyPr/>
          <a:lstStyle/>
          <a:p>
            <a:fld id="{1334D774-3417-FC46-9BEF-A6F026B0364A}" type="slidenum">
              <a:rPr lang="en-US" smtClean="0"/>
              <a:pPr/>
              <a:t>49</a:t>
            </a:fld>
            <a:endParaRPr lang="en-US"/>
          </a:p>
        </p:txBody>
      </p:sp>
    </p:spTree>
    <p:extLst>
      <p:ext uri="{BB962C8B-B14F-4D97-AF65-F5344CB8AC3E}">
        <p14:creationId xmlns:p14="http://schemas.microsoft.com/office/powerpoint/2010/main" xmlns="" val="19622684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While reviews thrive on the internet…</a:t>
            </a:r>
            <a:endParaRPr lang="en-US" sz="3600" dirty="0"/>
          </a:p>
        </p:txBody>
      </p:sp>
      <p:sp>
        <p:nvSpPr>
          <p:cNvPr id="4" name="Slide Number Placeholder 3"/>
          <p:cNvSpPr>
            <a:spLocks noGrp="1"/>
          </p:cNvSpPr>
          <p:nvPr>
            <p:ph type="sldNum" sz="quarter" idx="12"/>
          </p:nvPr>
        </p:nvSpPr>
        <p:spPr/>
        <p:txBody>
          <a:bodyPr/>
          <a:lstStyle/>
          <a:p>
            <a:fld id="{1334D774-3417-FC46-9BEF-A6F026B0364A}" type="slidenum">
              <a:rPr lang="en-US" smtClean="0"/>
              <a:pPr/>
              <a:t>5</a:t>
            </a:fld>
            <a:endParaRPr lang="en-US"/>
          </a:p>
        </p:txBody>
      </p:sp>
      <p:pic>
        <p:nvPicPr>
          <p:cNvPr id="8" name="Content Placeholder 4"/>
          <p:cNvPicPr>
            <a:picLocks noChangeAspect="1"/>
          </p:cNvPicPr>
          <p:nvPr/>
        </p:nvPicPr>
        <p:blipFill>
          <a:blip r:embed="rId3"/>
          <a:srcRect t="-7693" b="-7693"/>
          <a:stretch>
            <a:fillRect/>
          </a:stretch>
        </p:blipFill>
        <p:spPr>
          <a:xfrm>
            <a:off x="375373" y="1944585"/>
            <a:ext cx="3570622" cy="196370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style>
          <a:lnRef idx="2">
            <a:schemeClr val="accent1"/>
          </a:lnRef>
          <a:fillRef idx="1">
            <a:schemeClr val="lt1"/>
          </a:fillRef>
          <a:effectRef idx="0">
            <a:schemeClr val="accent1"/>
          </a:effectRef>
          <a:fontRef idx="minor">
            <a:schemeClr val="dk1"/>
          </a:fontRef>
        </p:style>
      </p:pic>
      <p:pic>
        <p:nvPicPr>
          <p:cNvPr id="9" name="Content Placeholder 8"/>
          <p:cNvPicPr>
            <a:picLocks noGrp="1" noChangeAspect="1"/>
          </p:cNvPicPr>
          <p:nvPr>
            <p:ph idx="1"/>
          </p:nvPr>
        </p:nvPicPr>
        <p:blipFill rotWithShape="1">
          <a:blip r:embed="rId4"/>
          <a:srcRect t="2399" b="2399"/>
          <a:stretch/>
        </p:blipFill>
        <p:spPr>
          <a:xfrm>
            <a:off x="2454609" y="1844149"/>
            <a:ext cx="1491386" cy="546083"/>
          </a:xfrm>
        </p:spPr>
      </p:pic>
      <p:pic>
        <p:nvPicPr>
          <p:cNvPr id="10" name="Picture 9"/>
          <p:cNvPicPr>
            <a:picLocks noChangeAspect="1"/>
          </p:cNvPicPr>
          <p:nvPr/>
        </p:nvPicPr>
        <p:blipFill>
          <a:blip r:embed="rId5"/>
          <a:stretch>
            <a:fillRect/>
          </a:stretch>
        </p:blipFill>
        <p:spPr>
          <a:xfrm>
            <a:off x="4763155" y="1497346"/>
            <a:ext cx="3923645" cy="294595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p:cNvPicPr>
            <a:picLocks noChangeAspect="1"/>
          </p:cNvPicPr>
          <p:nvPr/>
        </p:nvPicPr>
        <p:blipFill>
          <a:blip r:embed="rId6"/>
          <a:stretch>
            <a:fillRect/>
          </a:stretch>
        </p:blipFill>
        <p:spPr>
          <a:xfrm>
            <a:off x="7188359" y="1497346"/>
            <a:ext cx="1498441" cy="720125"/>
          </a:xfrm>
          <a:prstGeom prst="rect">
            <a:avLst/>
          </a:prstGeom>
        </p:spPr>
      </p:pic>
      <p:pic>
        <p:nvPicPr>
          <p:cNvPr id="12" name="Picture 11"/>
          <p:cNvPicPr>
            <a:picLocks noChangeAspect="1"/>
          </p:cNvPicPr>
          <p:nvPr/>
        </p:nvPicPr>
        <p:blipFill>
          <a:blip r:embed="rId7"/>
          <a:stretch>
            <a:fillRect/>
          </a:stretch>
        </p:blipFill>
        <p:spPr>
          <a:xfrm>
            <a:off x="163276" y="4862964"/>
            <a:ext cx="1785311" cy="1172832"/>
          </a:xfrm>
          <a:prstGeom prst="rect">
            <a:avLst/>
          </a:prstGeom>
        </p:spPr>
      </p:pic>
      <p:pic>
        <p:nvPicPr>
          <p:cNvPr id="16" name="Picture 15"/>
          <p:cNvPicPr>
            <a:picLocks noChangeAspect="1"/>
          </p:cNvPicPr>
          <p:nvPr/>
        </p:nvPicPr>
        <p:blipFill>
          <a:blip r:embed="rId8"/>
          <a:stretch>
            <a:fillRect/>
          </a:stretch>
        </p:blipFill>
        <p:spPr>
          <a:xfrm>
            <a:off x="1935772" y="4862964"/>
            <a:ext cx="2403792" cy="1179076"/>
          </a:xfrm>
          <a:prstGeom prst="rect">
            <a:avLst/>
          </a:prstGeom>
        </p:spPr>
      </p:pic>
      <p:pic>
        <p:nvPicPr>
          <p:cNvPr id="18" name="Picture 17"/>
          <p:cNvPicPr>
            <a:picLocks noChangeAspect="1"/>
          </p:cNvPicPr>
          <p:nvPr/>
        </p:nvPicPr>
        <p:blipFill>
          <a:blip r:embed="rId9"/>
          <a:stretch>
            <a:fillRect/>
          </a:stretch>
        </p:blipFill>
        <p:spPr>
          <a:xfrm>
            <a:off x="4339564" y="4862965"/>
            <a:ext cx="1677321" cy="1172182"/>
          </a:xfrm>
          <a:prstGeom prst="rect">
            <a:avLst/>
          </a:prstGeom>
        </p:spPr>
      </p:pic>
      <p:pic>
        <p:nvPicPr>
          <p:cNvPr id="19" name="Picture 18"/>
          <p:cNvPicPr>
            <a:picLocks noChangeAspect="1"/>
          </p:cNvPicPr>
          <p:nvPr/>
        </p:nvPicPr>
        <p:blipFill>
          <a:blip r:embed="rId10"/>
          <a:stretch>
            <a:fillRect/>
          </a:stretch>
        </p:blipFill>
        <p:spPr>
          <a:xfrm>
            <a:off x="6016885" y="3908289"/>
            <a:ext cx="2848156" cy="2500681"/>
          </a:xfrm>
          <a:prstGeom prst="rect">
            <a:avLst/>
          </a:prstGeom>
        </p:spPr>
      </p:pic>
      <p:pic>
        <p:nvPicPr>
          <p:cNvPr id="13" name="Picture 12"/>
          <p:cNvPicPr>
            <a:picLocks noChangeAspect="1"/>
          </p:cNvPicPr>
          <p:nvPr/>
        </p:nvPicPr>
        <p:blipFill>
          <a:blip r:embed="rId11"/>
          <a:stretch>
            <a:fillRect/>
          </a:stretch>
        </p:blipFill>
        <p:spPr>
          <a:xfrm>
            <a:off x="2905704" y="2390232"/>
            <a:ext cx="2867719" cy="2066578"/>
          </a:xfrm>
          <a:prstGeom prst="rect">
            <a:avLst/>
          </a:prstGeom>
        </p:spPr>
      </p:pic>
      <p:pic>
        <p:nvPicPr>
          <p:cNvPr id="14" name="Picture 13"/>
          <p:cNvPicPr>
            <a:picLocks noChangeAspect="1"/>
          </p:cNvPicPr>
          <p:nvPr/>
        </p:nvPicPr>
        <p:blipFill>
          <a:blip r:embed="rId12"/>
          <a:stretch>
            <a:fillRect/>
          </a:stretch>
        </p:blipFill>
        <p:spPr>
          <a:xfrm>
            <a:off x="350781" y="2047611"/>
            <a:ext cx="2365560" cy="1561174"/>
          </a:xfrm>
          <a:prstGeom prst="rect">
            <a:avLst/>
          </a:prstGeom>
          <a:ln>
            <a:noFill/>
          </a:ln>
          <a:effectLst>
            <a:outerShdw blurRad="50800" dist="38100" dir="8100000" algn="tr" rotWithShape="0">
              <a:prstClr val="black">
                <a:alpha val="40000"/>
              </a:prstClr>
            </a:outerShdw>
          </a:effectLst>
        </p:spPr>
      </p:pic>
      <p:sp>
        <p:nvSpPr>
          <p:cNvPr id="5" name="Oval 4"/>
          <p:cNvSpPr/>
          <p:nvPr/>
        </p:nvSpPr>
        <p:spPr>
          <a:xfrm>
            <a:off x="1948587" y="3542410"/>
            <a:ext cx="5086810" cy="914400"/>
          </a:xfrm>
          <a:prstGeom prst="ellipse">
            <a:avLst/>
          </a:prstGeom>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dirty="0" smtClean="0"/>
              <a:t>Overwhelming!</a:t>
            </a:r>
            <a:endParaRPr lang="en-US" sz="2400" dirty="0"/>
          </a:p>
        </p:txBody>
      </p:sp>
      <p:sp>
        <p:nvSpPr>
          <p:cNvPr id="15" name="Oval 14"/>
          <p:cNvSpPr/>
          <p:nvPr/>
        </p:nvSpPr>
        <p:spPr>
          <a:xfrm>
            <a:off x="3778231" y="4995302"/>
            <a:ext cx="5086810" cy="914400"/>
          </a:xfrm>
          <a:prstGeom prst="ellipse">
            <a:avLst/>
          </a:prstGeom>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dirty="0" smtClean="0"/>
              <a:t>Mixed quality!</a:t>
            </a:r>
            <a:endParaRPr lang="en-US" sz="2400" dirty="0"/>
          </a:p>
        </p:txBody>
      </p:sp>
    </p:spTree>
    <p:extLst>
      <p:ext uri="{BB962C8B-B14F-4D97-AF65-F5344CB8AC3E}">
        <p14:creationId xmlns:p14="http://schemas.microsoft.com/office/powerpoint/2010/main" xmlns="" val="329645205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457200" y="1417638"/>
            <a:ext cx="8229600" cy="4708525"/>
          </a:xfrm>
        </p:spPr>
        <p:txBody>
          <a:bodyPr>
            <a:normAutofit fontScale="92500" lnSpcReduction="20000"/>
          </a:bodyPr>
          <a:lstStyle/>
          <a:p>
            <a:pPr marL="342900" lvl="1" indent="-342900">
              <a:lnSpc>
                <a:spcPct val="150000"/>
              </a:lnSpc>
              <a:buFont typeface="Arial"/>
              <a:buChar char="•"/>
            </a:pPr>
            <a:r>
              <a:rPr lang="en-US" sz="2600" dirty="0" smtClean="0">
                <a:solidFill>
                  <a:schemeClr val="bg1">
                    <a:lumMod val="75000"/>
                  </a:schemeClr>
                </a:solidFill>
                <a:ea typeface="Heiti SC Light" pitchFamily="-84" charset="-122"/>
                <a:cs typeface="Heiti SC Light" pitchFamily="-84" charset="-122"/>
              </a:rPr>
              <a:t>Introduction</a:t>
            </a:r>
          </a:p>
          <a:p>
            <a:pPr marL="342900" lvl="1" indent="-342900">
              <a:lnSpc>
                <a:spcPct val="150000"/>
              </a:lnSpc>
              <a:buFont typeface="Arial"/>
              <a:buChar char="•"/>
            </a:pPr>
            <a:r>
              <a:rPr lang="en-US" sz="2600" dirty="0" smtClean="0">
                <a:solidFill>
                  <a:srgbClr val="BFBFBF"/>
                </a:solidFill>
                <a:ea typeface="Heiti SC Light" pitchFamily="-84" charset="-122"/>
                <a:cs typeface="Heiti SC Light" pitchFamily="-84" charset="-122"/>
              </a:rPr>
              <a:t>Challenges to NLP</a:t>
            </a:r>
            <a:endParaRPr lang="en-US" sz="2600" dirty="0">
              <a:solidFill>
                <a:srgbClr val="BFBFBF"/>
              </a:solidFill>
              <a:ea typeface="Heiti SC Light" pitchFamily="-84" charset="-122"/>
              <a:cs typeface="Heiti SC Light" pitchFamily="-84" charset="-122"/>
            </a:endParaRPr>
          </a:p>
          <a:p>
            <a:pPr marL="342900" lvl="1" indent="-342900">
              <a:lnSpc>
                <a:spcPct val="150000"/>
              </a:lnSpc>
              <a:buFont typeface="Arial"/>
              <a:buChar char="•"/>
            </a:pPr>
            <a:r>
              <a:rPr lang="en-US" sz="2600" dirty="0" smtClean="0">
                <a:solidFill>
                  <a:srgbClr val="BFBFBF"/>
                </a:solidFill>
                <a:ea typeface="Heiti SC Light" pitchFamily="-84" charset="-122"/>
                <a:cs typeface="Heiti SC Light" pitchFamily="-84" charset="-122"/>
              </a:rPr>
              <a:t>Review content analysis for helpfulness prediction</a:t>
            </a:r>
          </a:p>
          <a:p>
            <a:pPr marL="801688" lvl="1" indent="-342900">
              <a:lnSpc>
                <a:spcPct val="150000"/>
              </a:lnSpc>
              <a:buClr>
                <a:schemeClr val="bg1">
                  <a:lumMod val="75000"/>
                </a:schemeClr>
              </a:buClr>
            </a:pPr>
            <a:r>
              <a:rPr lang="en-US" sz="2200" dirty="0" smtClean="0">
                <a:solidFill>
                  <a:srgbClr val="BFBFBF"/>
                </a:solidFill>
                <a:latin typeface="Calibri Italic" pitchFamily="-84" charset="0"/>
                <a:ea typeface="ＭＳ Ｐゴシック" pitchFamily="-84" charset="-128"/>
                <a:cs typeface="ＭＳ Ｐゴシック" pitchFamily="-84" charset="-128"/>
              </a:rPr>
              <a:t>From </a:t>
            </a:r>
            <a:r>
              <a:rPr lang="en-US" sz="2200" i="1" dirty="0" smtClean="0">
                <a:solidFill>
                  <a:srgbClr val="BFBFBF"/>
                </a:solidFill>
                <a:latin typeface="Calibri Italic" pitchFamily="-84" charset="0"/>
                <a:ea typeface="ＭＳ Ｐゴシック" pitchFamily="-84" charset="-128"/>
                <a:cs typeface="ＭＳ Ｐゴシック" pitchFamily="-84" charset="-128"/>
              </a:rPr>
              <a:t>customer reviews </a:t>
            </a:r>
            <a:r>
              <a:rPr lang="en-US" sz="2200" dirty="0" smtClean="0">
                <a:solidFill>
                  <a:srgbClr val="BFBFBF"/>
                </a:solidFill>
                <a:latin typeface="Calibri Italic" pitchFamily="-84" charset="0"/>
                <a:ea typeface="ＭＳ Ｐゴシック" pitchFamily="-84" charset="-128"/>
                <a:cs typeface="ＭＳ Ｐゴシック" pitchFamily="-84" charset="-128"/>
              </a:rPr>
              <a:t>to </a:t>
            </a:r>
            <a:r>
              <a:rPr lang="en-US" sz="2200" i="1" dirty="0" smtClean="0">
                <a:solidFill>
                  <a:srgbClr val="BFBFBF"/>
                </a:solidFill>
                <a:latin typeface="Calibri Italic" pitchFamily="-84" charset="0"/>
                <a:ea typeface="ＭＳ Ｐゴシック" pitchFamily="-84" charset="-128"/>
                <a:cs typeface="ＭＳ Ｐゴシック" pitchFamily="-84" charset="-128"/>
              </a:rPr>
              <a:t>peer reviews</a:t>
            </a:r>
          </a:p>
          <a:p>
            <a:pPr marL="801688" lvl="1" indent="-342900">
              <a:lnSpc>
                <a:spcPct val="150000"/>
              </a:lnSpc>
              <a:buClr>
                <a:schemeClr val="bg1">
                  <a:lumMod val="75000"/>
                </a:schemeClr>
              </a:buClr>
            </a:pPr>
            <a:r>
              <a:rPr lang="en-US" sz="2200" dirty="0" smtClean="0">
                <a:solidFill>
                  <a:srgbClr val="BFBFBF"/>
                </a:solidFill>
                <a:latin typeface="Calibri Italic" pitchFamily="-84" charset="0"/>
                <a:ea typeface="ＭＳ Ｐゴシック" pitchFamily="-84" charset="-128"/>
                <a:cs typeface="ＭＳ Ｐゴシック" pitchFamily="-84" charset="-128"/>
              </a:rPr>
              <a:t>A </a:t>
            </a:r>
            <a:r>
              <a:rPr lang="en-US" sz="2200" dirty="0">
                <a:solidFill>
                  <a:srgbClr val="BFBFBF"/>
                </a:solidFill>
                <a:latin typeface="Calibri Italic" pitchFamily="-84" charset="0"/>
                <a:ea typeface="ＭＳ Ｐゴシック" pitchFamily="-84" charset="-128"/>
                <a:cs typeface="ＭＳ Ｐゴシック" pitchFamily="-84" charset="-128"/>
              </a:rPr>
              <a:t>general helpfulness model based on review text</a:t>
            </a:r>
          </a:p>
          <a:p>
            <a:pPr marL="342900" lvl="1" indent="-342900">
              <a:lnSpc>
                <a:spcPct val="150000"/>
              </a:lnSpc>
              <a:buFont typeface="Arial"/>
              <a:buChar char="•"/>
            </a:pPr>
            <a:r>
              <a:rPr lang="en-US" sz="2600" dirty="0" smtClean="0">
                <a:ea typeface="Heiti SC Light" pitchFamily="-84" charset="-122"/>
                <a:cs typeface="Heiti SC Light" pitchFamily="-84" charset="-122"/>
              </a:rPr>
              <a:t>Helpfulness</a:t>
            </a:r>
            <a:r>
              <a:rPr lang="en-US" sz="2600" dirty="0">
                <a:ea typeface="Heiti SC Light" pitchFamily="-84" charset="-122"/>
                <a:cs typeface="Heiti SC Light" pitchFamily="-84" charset="-122"/>
              </a:rPr>
              <a:t>-guided review </a:t>
            </a:r>
            <a:r>
              <a:rPr lang="en-US" sz="2600" dirty="0" smtClean="0">
                <a:ea typeface="Heiti SC Light" pitchFamily="-84" charset="-122"/>
                <a:cs typeface="Heiti SC Light" pitchFamily="-84" charset="-122"/>
              </a:rPr>
              <a:t>summarization</a:t>
            </a:r>
          </a:p>
          <a:p>
            <a:pPr marL="801688" lvl="1" indent="-342900">
              <a:lnSpc>
                <a:spcPct val="150000"/>
              </a:lnSpc>
              <a:buClr>
                <a:srgbClr val="660066"/>
              </a:buClr>
            </a:pPr>
            <a:r>
              <a:rPr lang="en-US" sz="2200" dirty="0" smtClean="0">
                <a:latin typeface="Calibri Italic" pitchFamily="-84" charset="0"/>
                <a:ea typeface="ＭＳ Ｐゴシック" pitchFamily="-84" charset="-128"/>
                <a:cs typeface="ＭＳ Ｐゴシック" pitchFamily="-84" charset="-128"/>
              </a:rPr>
              <a:t>Human summary analysis</a:t>
            </a:r>
          </a:p>
          <a:p>
            <a:pPr marL="801688" lvl="1" indent="-342900">
              <a:lnSpc>
                <a:spcPct val="150000"/>
              </a:lnSpc>
              <a:buClr>
                <a:srgbClr val="660066"/>
              </a:buClr>
            </a:pPr>
            <a:r>
              <a:rPr lang="en-US" sz="2200" dirty="0" smtClean="0">
                <a:latin typeface="Calibri Italic" pitchFamily="-84" charset="0"/>
                <a:ea typeface="ＭＳ Ｐゴシック" pitchFamily="-84" charset="-128"/>
                <a:cs typeface="ＭＳ Ｐゴシック" pitchFamily="-84" charset="-128"/>
              </a:rPr>
              <a:t>User studies</a:t>
            </a:r>
          </a:p>
          <a:p>
            <a:pPr marL="342900" lvl="1" indent="-342900">
              <a:lnSpc>
                <a:spcPct val="150000"/>
              </a:lnSpc>
              <a:buFont typeface="Arial"/>
              <a:buChar char="•"/>
            </a:pPr>
            <a:r>
              <a:rPr lang="en-US" sz="2600" dirty="0" smtClean="0">
                <a:solidFill>
                  <a:srgbClr val="BFBFBF"/>
                </a:solidFill>
                <a:ea typeface="Heiti SC Light" pitchFamily="-84" charset="-122"/>
                <a:cs typeface="Heiti SC Light" pitchFamily="-84" charset="-122"/>
              </a:rPr>
              <a:t>Conclusions</a:t>
            </a:r>
          </a:p>
          <a:p>
            <a:pPr marL="342900" lvl="1" indent="-342900">
              <a:lnSpc>
                <a:spcPct val="140000"/>
              </a:lnSpc>
              <a:buFont typeface="Arial"/>
              <a:buChar char="•"/>
            </a:pPr>
            <a:endParaRPr lang="en-US" sz="2600" dirty="0">
              <a:ea typeface="Heiti SC Light" pitchFamily="-84" charset="-122"/>
              <a:cs typeface="Heiti SC Light" pitchFamily="-84" charset="-122"/>
            </a:endParaRPr>
          </a:p>
          <a:p>
            <a:endParaRPr lang="en-US" dirty="0" smtClean="0"/>
          </a:p>
          <a:p>
            <a:endParaRPr lang="en-US" dirty="0"/>
          </a:p>
        </p:txBody>
      </p:sp>
      <p:sp>
        <p:nvSpPr>
          <p:cNvPr id="4" name="Slide Number Placeholder 3"/>
          <p:cNvSpPr>
            <a:spLocks noGrp="1"/>
          </p:cNvSpPr>
          <p:nvPr>
            <p:ph type="sldNum" sz="quarter" idx="12"/>
          </p:nvPr>
        </p:nvSpPr>
        <p:spPr/>
        <p:txBody>
          <a:bodyPr/>
          <a:lstStyle/>
          <a:p>
            <a:fld id="{1334D774-3417-FC46-9BEF-A6F026B0364A}" type="slidenum">
              <a:rPr lang="en-US" smtClean="0"/>
              <a:pPr/>
              <a:t>50</a:t>
            </a:fld>
            <a:endParaRPr lang="en-US"/>
          </a:p>
        </p:txBody>
      </p:sp>
    </p:spTree>
    <p:extLst>
      <p:ext uri="{BB962C8B-B14F-4D97-AF65-F5344CB8AC3E}">
        <p14:creationId xmlns:p14="http://schemas.microsoft.com/office/powerpoint/2010/main" xmlns="" val="64255118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Problem formalization</a:t>
            </a:r>
            <a:endParaRPr lang="en-US" sz="3600" dirty="0"/>
          </a:p>
        </p:txBody>
      </p:sp>
      <p:sp>
        <p:nvSpPr>
          <p:cNvPr id="3" name="Content Placeholder 2"/>
          <p:cNvSpPr>
            <a:spLocks noGrp="1"/>
          </p:cNvSpPr>
          <p:nvPr>
            <p:ph idx="1"/>
          </p:nvPr>
        </p:nvSpPr>
        <p:spPr>
          <a:xfrm>
            <a:off x="457200" y="1426997"/>
            <a:ext cx="7907867" cy="2332204"/>
          </a:xfrm>
        </p:spPr>
        <p:txBody>
          <a:bodyPr>
            <a:normAutofit fontScale="77500" lnSpcReduction="20000"/>
          </a:bodyPr>
          <a:lstStyle/>
          <a:p>
            <a:r>
              <a:rPr lang="en-US" dirty="0" smtClean="0"/>
              <a:t>Problem: multi-document summarization </a:t>
            </a:r>
          </a:p>
          <a:p>
            <a:r>
              <a:rPr lang="en-US" dirty="0" smtClean="0"/>
              <a:t>Genre: user-generated online reviews</a:t>
            </a:r>
          </a:p>
          <a:p>
            <a:endParaRPr lang="en-US" dirty="0"/>
          </a:p>
          <a:p>
            <a:r>
              <a:rPr lang="en-US" dirty="0" smtClean="0"/>
              <a:t>Approach: extraction</a:t>
            </a:r>
          </a:p>
          <a:p>
            <a:pPr lvl="1"/>
            <a:r>
              <a:rPr lang="en-US" dirty="0" smtClean="0"/>
              <a:t>Key: content selection</a:t>
            </a:r>
          </a:p>
          <a:p>
            <a:pPr lvl="1"/>
            <a:r>
              <a:rPr lang="en-US" dirty="0" smtClean="0"/>
              <a:t>Tasks</a:t>
            </a:r>
            <a:r>
              <a:rPr lang="en-US" dirty="0" smtClean="0"/>
              <a:t>: </a:t>
            </a:r>
            <a:r>
              <a:rPr lang="en-US" b="1" dirty="0" smtClean="0"/>
              <a:t>sentence scoring </a:t>
            </a:r>
            <a:r>
              <a:rPr lang="en-US" dirty="0" smtClean="0"/>
              <a:t>+ sentence re-ranking</a:t>
            </a:r>
          </a:p>
          <a:p>
            <a:pPr lvl="1"/>
            <a:endParaRPr lang="en-US" dirty="0" smtClean="0"/>
          </a:p>
          <a:p>
            <a:pPr lvl="1"/>
            <a:endParaRPr lang="en-US" dirty="0" smtClean="0"/>
          </a:p>
          <a:p>
            <a:pPr lvl="1"/>
            <a:endParaRPr lang="en-US" dirty="0" smtClean="0"/>
          </a:p>
          <a:p>
            <a:pPr marL="457200" lvl="1" indent="0">
              <a:buNone/>
            </a:pPr>
            <a:endParaRPr lang="en-US" dirty="0" smtClean="0"/>
          </a:p>
          <a:p>
            <a:endParaRPr lang="en-US" dirty="0" smtClean="0"/>
          </a:p>
        </p:txBody>
      </p:sp>
      <p:sp>
        <p:nvSpPr>
          <p:cNvPr id="4" name="Slide Number Placeholder 3"/>
          <p:cNvSpPr>
            <a:spLocks noGrp="1"/>
          </p:cNvSpPr>
          <p:nvPr>
            <p:ph type="sldNum" sz="quarter" idx="12"/>
          </p:nvPr>
        </p:nvSpPr>
        <p:spPr/>
        <p:txBody>
          <a:bodyPr/>
          <a:lstStyle/>
          <a:p>
            <a:fld id="{A1474180-0649-4B44-A4E2-426C5EA9858C}" type="slidenum">
              <a:rPr lang="en-US" smtClean="0"/>
              <a:pPr/>
              <a:t>51</a:t>
            </a:fld>
            <a:endParaRPr lang="en-US"/>
          </a:p>
        </p:txBody>
      </p:sp>
      <p:sp>
        <p:nvSpPr>
          <p:cNvPr id="5" name="TextBox 4"/>
          <p:cNvSpPr txBox="1"/>
          <p:nvPr/>
        </p:nvSpPr>
        <p:spPr>
          <a:xfrm>
            <a:off x="457200" y="4105701"/>
            <a:ext cx="8340745" cy="830997"/>
          </a:xfrm>
          <a:prstGeom prst="rect">
            <a:avLst/>
          </a:prstGeom>
          <a:noFill/>
        </p:spPr>
        <p:txBody>
          <a:bodyPr wrap="none" rtlCol="0">
            <a:spAutoFit/>
          </a:bodyPr>
          <a:lstStyle/>
          <a:p>
            <a:pPr indent="355600">
              <a:buFont typeface="Arial"/>
              <a:buChar char="•"/>
            </a:pPr>
            <a:r>
              <a:rPr lang="en-US" sz="2400" i="1" dirty="0" smtClean="0">
                <a:solidFill>
                  <a:srgbClr val="0000FF"/>
                </a:solidFill>
              </a:rPr>
              <a:t>Motivation: limitations of traditional summarization heuristics</a:t>
            </a:r>
          </a:p>
          <a:p>
            <a:pPr>
              <a:buFont typeface="Arial"/>
              <a:buChar char="•"/>
            </a:pPr>
            <a:endParaRPr lang="en-US" sz="2400" dirty="0"/>
          </a:p>
        </p:txBody>
      </p:sp>
    </p:spTree>
    <p:extLst>
      <p:ext uri="{BB962C8B-B14F-4D97-AF65-F5344CB8AC3E}">
        <p14:creationId xmlns:p14="http://schemas.microsoft.com/office/powerpoint/2010/main" xmlns="" val="330244348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Human summary </a:t>
            </a:r>
            <a:r>
              <a:rPr lang="en-US" dirty="0" smtClean="0"/>
              <a:t>analysis.1</a:t>
            </a:r>
            <a:endParaRPr lang="en-US" dirty="0"/>
          </a:p>
        </p:txBody>
      </p:sp>
      <p:sp>
        <p:nvSpPr>
          <p:cNvPr id="3" name="Content Placeholder 2"/>
          <p:cNvSpPr>
            <a:spLocks noGrp="1"/>
          </p:cNvSpPr>
          <p:nvPr>
            <p:ph idx="1"/>
          </p:nvPr>
        </p:nvSpPr>
        <p:spPr>
          <a:xfrm>
            <a:off x="180975" y="1426996"/>
            <a:ext cx="8709025" cy="4870116"/>
          </a:xfrm>
        </p:spPr>
        <p:txBody>
          <a:bodyPr>
            <a:normAutofit fontScale="92500" lnSpcReduction="20000"/>
          </a:bodyPr>
          <a:lstStyle/>
          <a:p>
            <a:r>
              <a:rPr lang="en-US" sz="2400" dirty="0" smtClean="0"/>
              <a:t>Human </a:t>
            </a:r>
            <a:r>
              <a:rPr lang="en-US" sz="2400" dirty="0"/>
              <a:t>judges </a:t>
            </a:r>
            <a:r>
              <a:rPr lang="en-US" sz="2400" u="sng" dirty="0"/>
              <a:t>tend</a:t>
            </a:r>
            <a:r>
              <a:rPr lang="en-US" sz="2400" dirty="0"/>
              <a:t> to select high-frequency </a:t>
            </a:r>
            <a:r>
              <a:rPr lang="en-US" sz="2400" dirty="0" smtClean="0"/>
              <a:t>words </a:t>
            </a:r>
            <a:r>
              <a:rPr lang="en-US" sz="2400" dirty="0"/>
              <a:t>(in the input) during manual </a:t>
            </a:r>
            <a:r>
              <a:rPr lang="en-US" sz="2400" dirty="0" smtClean="0"/>
              <a:t>summarization </a:t>
            </a:r>
            <a:r>
              <a:rPr lang="en-US" sz="2100" i="1" dirty="0" smtClean="0">
                <a:solidFill>
                  <a:schemeClr val="accent3">
                    <a:lumMod val="50000"/>
                  </a:schemeClr>
                </a:solidFill>
              </a:rPr>
              <a:t>&lt;</a:t>
            </a:r>
            <a:r>
              <a:rPr lang="en-US" sz="2100" i="1" dirty="0" err="1" smtClean="0">
                <a:solidFill>
                  <a:schemeClr val="accent3">
                    <a:lumMod val="50000"/>
                  </a:schemeClr>
                </a:solidFill>
              </a:rPr>
              <a:t>Nenkova</a:t>
            </a:r>
            <a:r>
              <a:rPr lang="en-US" sz="2100" i="1" dirty="0" smtClean="0">
                <a:solidFill>
                  <a:schemeClr val="accent3">
                    <a:lumMod val="50000"/>
                  </a:schemeClr>
                </a:solidFill>
              </a:rPr>
              <a:t> and </a:t>
            </a:r>
            <a:r>
              <a:rPr lang="en-US" sz="2100" i="1" dirty="0" err="1" smtClean="0">
                <a:solidFill>
                  <a:schemeClr val="accent3">
                    <a:lumMod val="50000"/>
                  </a:schemeClr>
                </a:solidFill>
              </a:rPr>
              <a:t>Vanderwende</a:t>
            </a:r>
            <a:r>
              <a:rPr lang="en-US" sz="2100" i="1" dirty="0" smtClean="0">
                <a:solidFill>
                  <a:schemeClr val="accent3">
                    <a:lumMod val="50000"/>
                  </a:schemeClr>
                </a:solidFill>
              </a:rPr>
              <a:t>, 2005&gt;</a:t>
            </a:r>
            <a:endParaRPr lang="en-US" sz="2400" dirty="0"/>
          </a:p>
          <a:p>
            <a:endParaRPr lang="en-US" sz="2400" dirty="0"/>
          </a:p>
          <a:p>
            <a:pPr marL="0" indent="0">
              <a:buNone/>
            </a:pPr>
            <a:r>
              <a:rPr lang="en-US" sz="2400" dirty="0" smtClean="0"/>
              <a:t>              Average </a:t>
            </a:r>
            <a:r>
              <a:rPr lang="en-US" sz="2400" dirty="0"/>
              <a:t>probability of words used in human summaries</a:t>
            </a:r>
          </a:p>
          <a:p>
            <a:endParaRPr lang="en-US" sz="2400" dirty="0" smtClean="0">
              <a:solidFill>
                <a:srgbClr val="0000FF"/>
              </a:solidFill>
            </a:endParaRPr>
          </a:p>
          <a:p>
            <a:endParaRPr lang="en-US" sz="2400" dirty="0">
              <a:solidFill>
                <a:srgbClr val="0000FF"/>
              </a:solidFill>
            </a:endParaRPr>
          </a:p>
          <a:p>
            <a:endParaRPr lang="en-US" sz="2400" dirty="0" smtClean="0">
              <a:solidFill>
                <a:srgbClr val="0000FF"/>
              </a:solidFill>
            </a:endParaRPr>
          </a:p>
          <a:p>
            <a:endParaRPr lang="en-US" sz="2400" dirty="0">
              <a:solidFill>
                <a:srgbClr val="0000FF"/>
              </a:solidFill>
            </a:endParaRPr>
          </a:p>
          <a:p>
            <a:endParaRPr lang="en-US" sz="2400" dirty="0" smtClean="0">
              <a:solidFill>
                <a:srgbClr val="0000FF"/>
              </a:solidFill>
            </a:endParaRPr>
          </a:p>
          <a:p>
            <a:endParaRPr lang="en-US" sz="2400" dirty="0" smtClean="0">
              <a:solidFill>
                <a:srgbClr val="0000FF"/>
              </a:solidFill>
            </a:endParaRPr>
          </a:p>
          <a:p>
            <a:endParaRPr lang="en-US" sz="2400" dirty="0">
              <a:solidFill>
                <a:srgbClr val="0000FF"/>
              </a:solidFill>
            </a:endParaRPr>
          </a:p>
          <a:p>
            <a:endParaRPr lang="en-US" sz="2400" dirty="0" smtClean="0">
              <a:solidFill>
                <a:srgbClr val="0000FF"/>
              </a:solidFill>
            </a:endParaRPr>
          </a:p>
          <a:p>
            <a:endParaRPr lang="en-US" sz="2400" dirty="0" smtClean="0">
              <a:solidFill>
                <a:srgbClr val="0000FF"/>
              </a:solidFill>
            </a:endParaRPr>
          </a:p>
          <a:p>
            <a:pPr lvl="1"/>
            <a:r>
              <a:rPr lang="en-US" sz="2000" dirty="0" smtClean="0">
                <a:solidFill>
                  <a:srgbClr val="0000FF"/>
                </a:solidFill>
              </a:rPr>
              <a:t>Word frequency alone is not enough for capturing review salient information</a:t>
            </a:r>
            <a:endParaRPr lang="en-US" sz="2000" dirty="0">
              <a:solidFill>
                <a:srgbClr val="0000FF"/>
              </a:solidFill>
            </a:endParaRPr>
          </a:p>
        </p:txBody>
      </p:sp>
      <p:grpSp>
        <p:nvGrpSpPr>
          <p:cNvPr id="4" name="Group 3"/>
          <p:cNvGrpSpPr/>
          <p:nvPr/>
        </p:nvGrpSpPr>
        <p:grpSpPr>
          <a:xfrm>
            <a:off x="2232526" y="2753894"/>
            <a:ext cx="4732421" cy="2751896"/>
            <a:chOff x="4340990" y="2191206"/>
            <a:chExt cx="4572000" cy="2851966"/>
          </a:xfrm>
        </p:grpSpPr>
        <p:graphicFrame>
          <p:nvGraphicFramePr>
            <p:cNvPr id="5" name="Chart 4"/>
            <p:cNvGraphicFramePr/>
            <p:nvPr>
              <p:extLst>
                <p:ext uri="{D42A27DB-BD31-4B8C-83A1-F6EECF244321}">
                  <p14:modId xmlns:p14="http://schemas.microsoft.com/office/powerpoint/2010/main" xmlns="" val="1008534783"/>
                </p:ext>
              </p:extLst>
            </p:nvPr>
          </p:nvGraphicFramePr>
          <p:xfrm>
            <a:off x="4340990" y="2191206"/>
            <a:ext cx="45720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7937777" y="4611538"/>
              <a:ext cx="713002" cy="431634"/>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dirty="0" smtClean="0"/>
                <a:t>U</a:t>
              </a:r>
              <a:r>
                <a:rPr lang="en-US" altLang="zh-CN" dirty="0" smtClean="0"/>
                <a:t>sed by </a:t>
              </a:r>
            </a:p>
            <a:p>
              <a:r>
                <a:rPr lang="en-US" altLang="zh-CN" dirty="0" smtClean="0"/>
                <a:t># users</a:t>
              </a:r>
              <a:endParaRPr lang="en-US" sz="1100" dirty="0"/>
            </a:p>
          </p:txBody>
        </p:sp>
      </p:grpSp>
      <p:sp>
        <p:nvSpPr>
          <p:cNvPr id="7" name="Slide Number Placeholder 6"/>
          <p:cNvSpPr>
            <a:spLocks noGrp="1"/>
          </p:cNvSpPr>
          <p:nvPr>
            <p:ph type="sldNum" sz="quarter" idx="12"/>
          </p:nvPr>
        </p:nvSpPr>
        <p:spPr/>
        <p:txBody>
          <a:bodyPr/>
          <a:lstStyle/>
          <a:p>
            <a:fld id="{A1474180-0649-4B44-A4E2-426C5EA9858C}" type="slidenum">
              <a:rPr lang="en-US" smtClean="0"/>
              <a:pPr/>
              <a:t>52</a:t>
            </a:fld>
            <a:endParaRPr lang="en-US"/>
          </a:p>
        </p:txBody>
      </p:sp>
    </p:spTree>
    <p:extLst>
      <p:ext uri="{BB962C8B-B14F-4D97-AF65-F5344CB8AC3E}">
        <p14:creationId xmlns:p14="http://schemas.microsoft.com/office/powerpoint/2010/main" xmlns="" val="320622383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summary </a:t>
            </a:r>
            <a:r>
              <a:rPr lang="en-US" dirty="0" smtClean="0"/>
              <a:t>analysis.2</a:t>
            </a:r>
            <a:endParaRPr lang="en-US" dirty="0"/>
          </a:p>
        </p:txBody>
      </p:sp>
      <p:sp>
        <p:nvSpPr>
          <p:cNvPr id="3" name="Content Placeholder 2"/>
          <p:cNvSpPr>
            <a:spLocks noGrp="1"/>
          </p:cNvSpPr>
          <p:nvPr>
            <p:ph idx="1"/>
          </p:nvPr>
        </p:nvSpPr>
        <p:spPr>
          <a:xfrm>
            <a:off x="457199" y="1440364"/>
            <a:ext cx="8352589" cy="5163636"/>
          </a:xfrm>
        </p:spPr>
        <p:txBody>
          <a:bodyPr>
            <a:normAutofit/>
          </a:bodyPr>
          <a:lstStyle/>
          <a:p>
            <a:pPr marL="0" indent="0">
              <a:buNone/>
            </a:pPr>
            <a:r>
              <a:rPr lang="en-US" sz="2400" i="1" dirty="0" smtClean="0">
                <a:solidFill>
                  <a:srgbClr val="660066"/>
                </a:solidFill>
              </a:rPr>
              <a:t>With respect to effective heuristics proposed for news articles</a:t>
            </a:r>
          </a:p>
          <a:p>
            <a:r>
              <a:rPr lang="en-US" sz="2400" dirty="0" smtClean="0"/>
              <a:t>Minimum KL-Divergence </a:t>
            </a:r>
            <a:r>
              <a:rPr lang="en-US" sz="2000" dirty="0" smtClean="0">
                <a:solidFill>
                  <a:schemeClr val="accent3">
                    <a:lumMod val="50000"/>
                  </a:schemeClr>
                </a:solidFill>
              </a:rPr>
              <a:t>&lt;Lin et al 2006&gt;</a:t>
            </a:r>
          </a:p>
          <a:p>
            <a:pPr marL="742950" lvl="2" indent="-342900"/>
            <a:r>
              <a:rPr lang="en-US" sz="1900" i="1" dirty="0">
                <a:solidFill>
                  <a:srgbClr val="0000FF"/>
                </a:solidFill>
              </a:rPr>
              <a:t>Do agreed sentences exhibit similar word distribution with the input text?</a:t>
            </a:r>
          </a:p>
          <a:p>
            <a:endParaRPr lang="en-US" sz="2000" dirty="0" smtClean="0">
              <a:solidFill>
                <a:schemeClr val="accent3">
                  <a:lumMod val="50000"/>
                </a:schemeClr>
              </a:solidFill>
            </a:endParaRPr>
          </a:p>
          <a:p>
            <a:endParaRPr lang="en-US" sz="2000" dirty="0">
              <a:solidFill>
                <a:schemeClr val="accent3">
                  <a:lumMod val="50000"/>
                </a:schemeClr>
              </a:solidFill>
            </a:endParaRPr>
          </a:p>
          <a:p>
            <a:endParaRPr lang="en-US" sz="2000" dirty="0" smtClean="0">
              <a:solidFill>
                <a:schemeClr val="accent3">
                  <a:lumMod val="50000"/>
                </a:schemeClr>
              </a:solidFill>
            </a:endParaRPr>
          </a:p>
          <a:p>
            <a:endParaRPr lang="en-US" sz="2000" dirty="0" smtClean="0">
              <a:solidFill>
                <a:schemeClr val="accent3">
                  <a:lumMod val="50000"/>
                </a:schemeClr>
              </a:solidFill>
            </a:endParaRPr>
          </a:p>
          <a:p>
            <a:endParaRPr lang="en-US" sz="2000" dirty="0">
              <a:solidFill>
                <a:schemeClr val="accent3">
                  <a:lumMod val="50000"/>
                </a:schemeClr>
              </a:solidFill>
            </a:endParaRPr>
          </a:p>
          <a:p>
            <a:endParaRPr lang="en-US" sz="2000" dirty="0" smtClean="0">
              <a:solidFill>
                <a:schemeClr val="accent3">
                  <a:lumMod val="50000"/>
                </a:schemeClr>
              </a:solidFill>
            </a:endParaRPr>
          </a:p>
          <a:p>
            <a:pPr marL="0" indent="0">
              <a:buNone/>
            </a:pPr>
            <a:endParaRPr lang="en-US" sz="2000" dirty="0" smtClean="0">
              <a:solidFill>
                <a:schemeClr val="accent3">
                  <a:lumMod val="50000"/>
                </a:schemeClr>
              </a:solidFill>
            </a:endParaRPr>
          </a:p>
          <a:p>
            <a:endParaRPr lang="en-US" sz="2000" dirty="0">
              <a:solidFill>
                <a:schemeClr val="accent3">
                  <a:lumMod val="50000"/>
                </a:schemeClr>
              </a:solidFill>
            </a:endParaRPr>
          </a:p>
          <a:p>
            <a:pPr marL="0" indent="0">
              <a:buNone/>
            </a:pPr>
            <a:endParaRPr lang="en-US" sz="2000" dirty="0" smtClean="0">
              <a:solidFill>
                <a:schemeClr val="accent3">
                  <a:lumMod val="50000"/>
                </a:schemeClr>
              </a:solidFill>
            </a:endParaRPr>
          </a:p>
          <a:p>
            <a:pPr marL="1035050" lvl="1"/>
            <a:r>
              <a:rPr lang="en-US" sz="2000" dirty="0" smtClean="0">
                <a:solidFill>
                  <a:srgbClr val="0000FF"/>
                </a:solidFill>
              </a:rPr>
              <a:t>Does not apply  when x in [0, 8]</a:t>
            </a:r>
            <a:endParaRPr lang="en-US" sz="2000" dirty="0">
              <a:solidFill>
                <a:srgbClr val="0000FF"/>
              </a:solidFill>
            </a:endParaRPr>
          </a:p>
        </p:txBody>
      </p:sp>
      <p:grpSp>
        <p:nvGrpSpPr>
          <p:cNvPr id="6" name="Group 5"/>
          <p:cNvGrpSpPr/>
          <p:nvPr/>
        </p:nvGrpSpPr>
        <p:grpSpPr>
          <a:xfrm>
            <a:off x="1802897" y="2818428"/>
            <a:ext cx="5282366" cy="2672243"/>
            <a:chOff x="445004" y="2712453"/>
            <a:chExt cx="4875623" cy="2743200"/>
          </a:xfrm>
        </p:grpSpPr>
        <p:graphicFrame>
          <p:nvGraphicFramePr>
            <p:cNvPr id="4" name="Chart 3"/>
            <p:cNvGraphicFramePr/>
            <p:nvPr>
              <p:extLst>
                <p:ext uri="{D42A27DB-BD31-4B8C-83A1-F6EECF244321}">
                  <p14:modId xmlns:p14="http://schemas.microsoft.com/office/powerpoint/2010/main" xmlns="" val="369639372"/>
                </p:ext>
              </p:extLst>
            </p:nvPr>
          </p:nvGraphicFramePr>
          <p:xfrm>
            <a:off x="748627" y="2712453"/>
            <a:ext cx="45720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rot="16200000">
              <a:off x="-287479" y="3762502"/>
              <a:ext cx="1784641" cy="319675"/>
            </a:xfrm>
            <a:prstGeom prst="rect">
              <a:avLst/>
            </a:prstGeom>
            <a:noFill/>
          </p:spPr>
          <p:txBody>
            <a:bodyPr wrap="square" rtlCol="0">
              <a:spAutoFit/>
            </a:bodyPr>
            <a:lstStyle/>
            <a:p>
              <a:r>
                <a:rPr lang="en-US" sz="1400" dirty="0" smtClean="0"/>
                <a:t>Average KLD scores</a:t>
              </a:r>
            </a:p>
          </p:txBody>
        </p:sp>
      </p:grpSp>
      <p:sp>
        <p:nvSpPr>
          <p:cNvPr id="8" name="TextBox 7"/>
          <p:cNvSpPr txBox="1"/>
          <p:nvPr/>
        </p:nvSpPr>
        <p:spPr>
          <a:xfrm>
            <a:off x="6086773" y="5027135"/>
            <a:ext cx="847979" cy="457156"/>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dirty="0" smtClean="0"/>
              <a:t>U</a:t>
            </a:r>
            <a:r>
              <a:rPr lang="en-US" altLang="zh-CN" dirty="0" smtClean="0"/>
              <a:t>sed by </a:t>
            </a:r>
          </a:p>
          <a:p>
            <a:r>
              <a:rPr lang="en-US" altLang="zh-CN" dirty="0" smtClean="0"/>
              <a:t># users</a:t>
            </a:r>
            <a:endParaRPr lang="en-US" sz="1100" dirty="0"/>
          </a:p>
        </p:txBody>
      </p:sp>
      <p:sp>
        <p:nvSpPr>
          <p:cNvPr id="9" name="Slide Number Placeholder 8"/>
          <p:cNvSpPr>
            <a:spLocks noGrp="1"/>
          </p:cNvSpPr>
          <p:nvPr>
            <p:ph type="sldNum" sz="quarter" idx="12"/>
          </p:nvPr>
        </p:nvSpPr>
        <p:spPr/>
        <p:txBody>
          <a:bodyPr/>
          <a:lstStyle/>
          <a:p>
            <a:fld id="{A1474180-0649-4B44-A4E2-426C5EA9858C}" type="slidenum">
              <a:rPr lang="en-US" smtClean="0"/>
              <a:pPr/>
              <a:t>53</a:t>
            </a:fld>
            <a:endParaRPr lang="en-US"/>
          </a:p>
        </p:txBody>
      </p:sp>
    </p:spTree>
    <p:extLst>
      <p:ext uri="{BB962C8B-B14F-4D97-AF65-F5344CB8AC3E}">
        <p14:creationId xmlns:p14="http://schemas.microsoft.com/office/powerpoint/2010/main" xmlns="" val="80833236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summary </a:t>
            </a:r>
            <a:r>
              <a:rPr lang="en-US" dirty="0" smtClean="0"/>
              <a:t>analysis.3</a:t>
            </a:r>
            <a:endParaRPr lang="en-US" dirty="0"/>
          </a:p>
        </p:txBody>
      </p:sp>
      <p:sp>
        <p:nvSpPr>
          <p:cNvPr id="3" name="Content Placeholder 2"/>
          <p:cNvSpPr>
            <a:spLocks noGrp="1"/>
          </p:cNvSpPr>
          <p:nvPr>
            <p:ph idx="1"/>
          </p:nvPr>
        </p:nvSpPr>
        <p:spPr>
          <a:xfrm>
            <a:off x="457200" y="1440364"/>
            <a:ext cx="8229600" cy="5043320"/>
          </a:xfrm>
        </p:spPr>
        <p:txBody>
          <a:bodyPr>
            <a:normAutofit fontScale="92500" lnSpcReduction="10000"/>
          </a:bodyPr>
          <a:lstStyle/>
          <a:p>
            <a:pPr marL="0" indent="0">
              <a:buNone/>
            </a:pPr>
            <a:r>
              <a:rPr lang="en-US" sz="2400" i="1" dirty="0" smtClean="0">
                <a:solidFill>
                  <a:srgbClr val="660066"/>
                </a:solidFill>
              </a:rPr>
              <a:t>With respect to effective heuristics proposed for news articles</a:t>
            </a:r>
          </a:p>
          <a:p>
            <a:pPr marL="342900" lvl="1" indent="-342900">
              <a:buFont typeface="Arial"/>
              <a:buChar char="•"/>
            </a:pPr>
            <a:r>
              <a:rPr lang="en-US" sz="2400" dirty="0" smtClean="0"/>
              <a:t>Maximum sum of bigram coverage </a:t>
            </a:r>
            <a:r>
              <a:rPr lang="en-US" sz="1600" dirty="0">
                <a:solidFill>
                  <a:schemeClr val="accent3">
                    <a:lumMod val="50000"/>
                  </a:schemeClr>
                </a:solidFill>
              </a:rPr>
              <a:t>&lt;</a:t>
            </a:r>
            <a:r>
              <a:rPr lang="en-US" sz="1600" dirty="0" err="1" smtClean="0">
                <a:solidFill>
                  <a:schemeClr val="accent3">
                    <a:lumMod val="50000"/>
                  </a:schemeClr>
                </a:solidFill>
              </a:rPr>
              <a:t>Nenkova</a:t>
            </a:r>
            <a:r>
              <a:rPr lang="en-US" sz="1600" dirty="0" smtClean="0">
                <a:solidFill>
                  <a:schemeClr val="accent3">
                    <a:lumMod val="50000"/>
                  </a:schemeClr>
                </a:solidFill>
              </a:rPr>
              <a:t> </a:t>
            </a:r>
            <a:r>
              <a:rPr lang="en-US" sz="1600" dirty="0">
                <a:solidFill>
                  <a:schemeClr val="accent3">
                    <a:lumMod val="50000"/>
                  </a:schemeClr>
                </a:solidFill>
              </a:rPr>
              <a:t>and </a:t>
            </a:r>
            <a:r>
              <a:rPr lang="en-US" sz="1600" dirty="0" err="1">
                <a:solidFill>
                  <a:schemeClr val="accent3">
                    <a:lumMod val="50000"/>
                  </a:schemeClr>
                </a:solidFill>
              </a:rPr>
              <a:t>Vanderwende</a:t>
            </a:r>
            <a:r>
              <a:rPr lang="en-US" sz="1600" dirty="0">
                <a:solidFill>
                  <a:schemeClr val="accent3">
                    <a:lumMod val="50000"/>
                  </a:schemeClr>
                </a:solidFill>
              </a:rPr>
              <a:t> </a:t>
            </a:r>
            <a:r>
              <a:rPr lang="en-US" sz="1600" dirty="0" smtClean="0">
                <a:solidFill>
                  <a:schemeClr val="accent3">
                    <a:lumMod val="50000"/>
                  </a:schemeClr>
                </a:solidFill>
              </a:rPr>
              <a:t>2005,</a:t>
            </a:r>
            <a:r>
              <a:rPr lang="en-US" sz="2400" dirty="0">
                <a:solidFill>
                  <a:schemeClr val="accent3">
                    <a:lumMod val="50000"/>
                  </a:schemeClr>
                </a:solidFill>
              </a:rPr>
              <a:t> </a:t>
            </a:r>
            <a:r>
              <a:rPr lang="en-US" sz="1600" dirty="0" err="1" smtClean="0">
                <a:solidFill>
                  <a:schemeClr val="accent3">
                    <a:lumMod val="50000"/>
                  </a:schemeClr>
                </a:solidFill>
              </a:rPr>
              <a:t>Gillick</a:t>
            </a:r>
            <a:r>
              <a:rPr lang="en-US" sz="1600" dirty="0" smtClean="0">
                <a:solidFill>
                  <a:schemeClr val="accent3">
                    <a:lumMod val="50000"/>
                  </a:schemeClr>
                </a:solidFill>
              </a:rPr>
              <a:t> </a:t>
            </a:r>
            <a:r>
              <a:rPr lang="en-US" sz="1600" dirty="0">
                <a:solidFill>
                  <a:schemeClr val="accent3">
                    <a:lumMod val="50000"/>
                  </a:schemeClr>
                </a:solidFill>
              </a:rPr>
              <a:t>and Favre </a:t>
            </a:r>
            <a:r>
              <a:rPr lang="en-US" sz="1600" dirty="0" smtClean="0">
                <a:solidFill>
                  <a:schemeClr val="accent3">
                    <a:lumMod val="50000"/>
                  </a:schemeClr>
                </a:solidFill>
              </a:rPr>
              <a:t>2009&gt;</a:t>
            </a:r>
            <a:endParaRPr lang="en-US" sz="2000" dirty="0" smtClean="0">
              <a:solidFill>
                <a:schemeClr val="accent3">
                  <a:lumMod val="50000"/>
                </a:schemeClr>
              </a:solidFill>
            </a:endParaRPr>
          </a:p>
          <a:p>
            <a:pPr marL="742950" lvl="2" indent="-342900"/>
            <a:r>
              <a:rPr lang="en-US" sz="2100" i="1" dirty="0">
                <a:solidFill>
                  <a:srgbClr val="0000FF"/>
                </a:solidFill>
              </a:rPr>
              <a:t>Do agreed sentences have greater bigram coverage in the input?</a:t>
            </a:r>
          </a:p>
          <a:p>
            <a:endParaRPr lang="en-US" sz="2000" dirty="0">
              <a:solidFill>
                <a:schemeClr val="accent3">
                  <a:lumMod val="50000"/>
                </a:schemeClr>
              </a:solidFill>
            </a:endParaRPr>
          </a:p>
          <a:p>
            <a:endParaRPr lang="en-US" sz="2000" dirty="0" smtClean="0">
              <a:solidFill>
                <a:schemeClr val="accent3">
                  <a:lumMod val="50000"/>
                </a:schemeClr>
              </a:solidFill>
            </a:endParaRPr>
          </a:p>
          <a:p>
            <a:endParaRPr lang="en-US" sz="2000" dirty="0" smtClean="0">
              <a:solidFill>
                <a:schemeClr val="accent3">
                  <a:lumMod val="50000"/>
                </a:schemeClr>
              </a:solidFill>
            </a:endParaRPr>
          </a:p>
          <a:p>
            <a:endParaRPr lang="en-US" sz="2000" dirty="0">
              <a:solidFill>
                <a:schemeClr val="accent3">
                  <a:lumMod val="50000"/>
                </a:schemeClr>
              </a:solidFill>
            </a:endParaRPr>
          </a:p>
          <a:p>
            <a:endParaRPr lang="en-US" sz="2000" dirty="0" smtClean="0">
              <a:solidFill>
                <a:schemeClr val="accent3">
                  <a:lumMod val="50000"/>
                </a:schemeClr>
              </a:solidFill>
            </a:endParaRPr>
          </a:p>
          <a:p>
            <a:endParaRPr lang="en-US" sz="2000" dirty="0">
              <a:solidFill>
                <a:schemeClr val="accent3">
                  <a:lumMod val="50000"/>
                </a:schemeClr>
              </a:solidFill>
            </a:endParaRPr>
          </a:p>
          <a:p>
            <a:endParaRPr lang="en-US" sz="2000" dirty="0" smtClean="0">
              <a:solidFill>
                <a:schemeClr val="accent3">
                  <a:lumMod val="50000"/>
                </a:schemeClr>
              </a:solidFill>
            </a:endParaRPr>
          </a:p>
          <a:p>
            <a:endParaRPr lang="en-US" sz="2000" dirty="0">
              <a:solidFill>
                <a:schemeClr val="accent3">
                  <a:lumMod val="50000"/>
                </a:schemeClr>
              </a:solidFill>
            </a:endParaRPr>
          </a:p>
          <a:p>
            <a:endParaRPr lang="en-US" sz="2000" dirty="0" smtClean="0">
              <a:solidFill>
                <a:schemeClr val="accent3">
                  <a:lumMod val="50000"/>
                </a:schemeClr>
              </a:solidFill>
            </a:endParaRPr>
          </a:p>
          <a:p>
            <a:endParaRPr lang="en-US" sz="2000" dirty="0" smtClean="0">
              <a:solidFill>
                <a:schemeClr val="accent3">
                  <a:lumMod val="50000"/>
                </a:schemeClr>
              </a:solidFill>
            </a:endParaRPr>
          </a:p>
          <a:p>
            <a:pPr lvl="1"/>
            <a:r>
              <a:rPr lang="en-US" sz="2000" dirty="0" smtClean="0">
                <a:solidFill>
                  <a:srgbClr val="0000FF"/>
                </a:solidFill>
              </a:rPr>
              <a:t>Does not apply</a:t>
            </a:r>
            <a:endParaRPr lang="en-US" sz="2000" dirty="0">
              <a:solidFill>
                <a:srgbClr val="0000FF"/>
              </a:solidFill>
            </a:endParaRPr>
          </a:p>
        </p:txBody>
      </p:sp>
      <p:grpSp>
        <p:nvGrpSpPr>
          <p:cNvPr id="4" name="Group 14"/>
          <p:cNvGrpSpPr/>
          <p:nvPr/>
        </p:nvGrpSpPr>
        <p:grpSpPr>
          <a:xfrm>
            <a:off x="1619538" y="2829649"/>
            <a:ext cx="5494833" cy="3025720"/>
            <a:chOff x="1619538" y="2794698"/>
            <a:chExt cx="4849001" cy="2743200"/>
          </a:xfrm>
        </p:grpSpPr>
        <p:graphicFrame>
          <p:nvGraphicFramePr>
            <p:cNvPr id="12" name="Chart 11"/>
            <p:cNvGraphicFramePr/>
            <p:nvPr>
              <p:extLst>
                <p:ext uri="{D42A27DB-BD31-4B8C-83A1-F6EECF244321}">
                  <p14:modId xmlns:p14="http://schemas.microsoft.com/office/powerpoint/2010/main" xmlns="" val="293495623"/>
                </p:ext>
              </p:extLst>
            </p:nvPr>
          </p:nvGraphicFramePr>
          <p:xfrm>
            <a:off x="1896539" y="2794698"/>
            <a:ext cx="45720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13" name="TextBox 12"/>
            <p:cNvSpPr txBox="1"/>
            <p:nvPr/>
          </p:nvSpPr>
          <p:spPr>
            <a:xfrm rot="16200000">
              <a:off x="1040421" y="3586828"/>
              <a:ext cx="1435234" cy="276999"/>
            </a:xfrm>
            <a:prstGeom prst="rect">
              <a:avLst/>
            </a:prstGeom>
            <a:noFill/>
          </p:spPr>
          <p:txBody>
            <a:bodyPr wrap="none" rtlCol="0">
              <a:spAutoFit/>
            </a:bodyPr>
            <a:lstStyle/>
            <a:p>
              <a:r>
                <a:rPr lang="en-US" sz="1200" dirty="0" smtClean="0"/>
                <a:t>Average BigramSum</a:t>
              </a:r>
            </a:p>
          </p:txBody>
        </p:sp>
        <p:sp>
          <p:nvSpPr>
            <p:cNvPr id="14" name="TextBox 13"/>
            <p:cNvSpPr txBox="1"/>
            <p:nvPr/>
          </p:nvSpPr>
          <p:spPr>
            <a:xfrm>
              <a:off x="5350027" y="4673762"/>
              <a:ext cx="713002" cy="431634"/>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dirty="0" smtClean="0"/>
                <a:t>U</a:t>
              </a:r>
              <a:r>
                <a:rPr lang="en-US" altLang="zh-CN" dirty="0" smtClean="0"/>
                <a:t>sed by </a:t>
              </a:r>
            </a:p>
            <a:p>
              <a:r>
                <a:rPr lang="en-US" altLang="zh-CN" dirty="0" smtClean="0"/>
                <a:t># users</a:t>
              </a:r>
              <a:endParaRPr lang="en-US" sz="1100" dirty="0"/>
            </a:p>
          </p:txBody>
        </p:sp>
      </p:grpSp>
      <p:sp>
        <p:nvSpPr>
          <p:cNvPr id="16" name="Slide Number Placeholder 15"/>
          <p:cNvSpPr>
            <a:spLocks noGrp="1"/>
          </p:cNvSpPr>
          <p:nvPr>
            <p:ph type="sldNum" sz="quarter" idx="12"/>
          </p:nvPr>
        </p:nvSpPr>
        <p:spPr/>
        <p:txBody>
          <a:bodyPr/>
          <a:lstStyle/>
          <a:p>
            <a:fld id="{A1474180-0649-4B44-A4E2-426C5EA9858C}" type="slidenum">
              <a:rPr lang="en-US" smtClean="0"/>
              <a:pPr/>
              <a:t>54</a:t>
            </a:fld>
            <a:endParaRPr lang="en-US"/>
          </a:p>
        </p:txBody>
      </p:sp>
    </p:spTree>
    <p:extLst>
      <p:ext uri="{BB962C8B-B14F-4D97-AF65-F5344CB8AC3E}">
        <p14:creationId xmlns:p14="http://schemas.microsoft.com/office/powerpoint/2010/main" xmlns="" val="249957795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500" dirty="0" smtClean="0"/>
              <a:t>A helpfulness-guided review summarization framework</a:t>
            </a:r>
            <a:endParaRPr lang="en-US" sz="3500" dirty="0"/>
          </a:p>
        </p:txBody>
      </p:sp>
      <p:sp>
        <p:nvSpPr>
          <p:cNvPr id="3" name="Content Placeholder 2"/>
          <p:cNvSpPr>
            <a:spLocks noGrp="1"/>
          </p:cNvSpPr>
          <p:nvPr>
            <p:ph idx="1"/>
          </p:nvPr>
        </p:nvSpPr>
        <p:spPr>
          <a:xfrm>
            <a:off x="1028639" y="4301067"/>
            <a:ext cx="7179733" cy="1511829"/>
          </a:xfrm>
        </p:spPr>
        <p:txBody>
          <a:bodyPr>
            <a:normAutofit fontScale="85000" lnSpcReduction="20000"/>
          </a:bodyPr>
          <a:lstStyle/>
          <a:p>
            <a:r>
              <a:rPr lang="en-US" dirty="0"/>
              <a:t>R</a:t>
            </a:r>
            <a:r>
              <a:rPr lang="en-US" dirty="0" smtClean="0"/>
              <a:t>eview helpfulness metadata</a:t>
            </a:r>
            <a:endParaRPr lang="en-US" sz="2100" dirty="0" smtClean="0"/>
          </a:p>
          <a:p>
            <a:pPr lvl="1"/>
            <a:r>
              <a:rPr lang="en-US" sz="2600" dirty="0"/>
              <a:t>Directly </a:t>
            </a:r>
            <a:r>
              <a:rPr lang="en-US" sz="2600" dirty="0" smtClean="0"/>
              <a:t>reflects user preferences</a:t>
            </a:r>
          </a:p>
          <a:p>
            <a:pPr lvl="1"/>
            <a:r>
              <a:rPr lang="en-US" sz="2600" dirty="0"/>
              <a:t>L</a:t>
            </a:r>
            <a:r>
              <a:rPr lang="en-US" sz="2600" dirty="0" smtClean="0"/>
              <a:t>argely available</a:t>
            </a:r>
          </a:p>
          <a:p>
            <a:pPr lvl="1"/>
            <a:r>
              <a:rPr lang="en-US" sz="2600" dirty="0" smtClean="0"/>
              <a:t>Can be predicted automatically</a:t>
            </a:r>
            <a:endParaRPr lang="en-US" dirty="0"/>
          </a:p>
        </p:txBody>
      </p:sp>
      <p:graphicFrame>
        <p:nvGraphicFramePr>
          <p:cNvPr id="12" name="Content Placeholder 4"/>
          <p:cNvGraphicFramePr>
            <a:graphicFrameLocks/>
          </p:cNvGraphicFramePr>
          <p:nvPr>
            <p:extLst>
              <p:ext uri="{D42A27DB-BD31-4B8C-83A1-F6EECF244321}">
                <p14:modId xmlns:p14="http://schemas.microsoft.com/office/powerpoint/2010/main" xmlns="" val="1581133447"/>
              </p:ext>
            </p:extLst>
          </p:nvPr>
        </p:nvGraphicFramePr>
        <p:xfrm>
          <a:off x="550212" y="2179643"/>
          <a:ext cx="8136588" cy="14943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6" name="Group 14"/>
          <p:cNvGrpSpPr>
            <a:grpSpLocks/>
          </p:cNvGrpSpPr>
          <p:nvPr/>
        </p:nvGrpSpPr>
        <p:grpSpPr bwMode="auto">
          <a:xfrm>
            <a:off x="5639198" y="2717281"/>
            <a:ext cx="544512" cy="419100"/>
            <a:chOff x="3482890" y="4279321"/>
            <a:chExt cx="701060" cy="368292"/>
          </a:xfrm>
        </p:grpSpPr>
        <p:sp>
          <p:nvSpPr>
            <p:cNvPr id="14" name="Rectangle 13"/>
            <p:cNvSpPr/>
            <p:nvPr/>
          </p:nvSpPr>
          <p:spPr>
            <a:xfrm rot="1862072">
              <a:off x="3482890" y="4279321"/>
              <a:ext cx="701060" cy="160431"/>
            </a:xfrm>
            <a:prstGeom prst="rect">
              <a:avLst/>
            </a:prstGeom>
            <a:solidFill>
              <a:srgbClr val="B3C2D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5" name="Rectangle 14"/>
            <p:cNvSpPr/>
            <p:nvPr/>
          </p:nvSpPr>
          <p:spPr>
            <a:xfrm rot="19370105">
              <a:off x="3513548" y="4481603"/>
              <a:ext cx="631568" cy="166010"/>
            </a:xfrm>
            <a:prstGeom prst="rect">
              <a:avLst/>
            </a:prstGeom>
            <a:solidFill>
              <a:srgbClr val="B3C2D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5" name="Slide Number Placeholder 4"/>
          <p:cNvSpPr>
            <a:spLocks noGrp="1"/>
          </p:cNvSpPr>
          <p:nvPr>
            <p:ph type="sldNum" sz="quarter" idx="12"/>
          </p:nvPr>
        </p:nvSpPr>
        <p:spPr/>
        <p:txBody>
          <a:bodyPr/>
          <a:lstStyle/>
          <a:p>
            <a:fld id="{A1474180-0649-4B44-A4E2-426C5EA9858C}" type="slidenum">
              <a:rPr lang="en-US" smtClean="0"/>
              <a:pPr/>
              <a:t>55</a:t>
            </a:fld>
            <a:endParaRPr lang="en-US"/>
          </a:p>
        </p:txBody>
      </p:sp>
    </p:spTree>
    <p:extLst>
      <p:ext uri="{BB962C8B-B14F-4D97-AF65-F5344CB8AC3E}">
        <p14:creationId xmlns:p14="http://schemas.microsoft.com/office/powerpoint/2010/main" xmlns="" val="391395953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93579"/>
            <a:ext cx="8229600" cy="1143000"/>
          </a:xfrm>
        </p:spPr>
        <p:txBody>
          <a:bodyPr>
            <a:noAutofit/>
          </a:bodyPr>
          <a:lstStyle/>
          <a:p>
            <a:r>
              <a:rPr lang="en-US" sz="3400" dirty="0" smtClean="0"/>
              <a:t>Introducing review helpfulness</a:t>
            </a:r>
            <a:endParaRPr lang="en-US" sz="3400" dirty="0"/>
          </a:p>
        </p:txBody>
      </p:sp>
      <p:grpSp>
        <p:nvGrpSpPr>
          <p:cNvPr id="6" name="Group 32"/>
          <p:cNvGrpSpPr/>
          <p:nvPr/>
        </p:nvGrpSpPr>
        <p:grpSpPr>
          <a:xfrm>
            <a:off x="5462929" y="2306184"/>
            <a:ext cx="3681071" cy="1713836"/>
            <a:chOff x="580708" y="2537595"/>
            <a:chExt cx="6724282" cy="3131663"/>
          </a:xfrm>
        </p:grpSpPr>
        <p:grpSp>
          <p:nvGrpSpPr>
            <p:cNvPr id="7" name="Group 17"/>
            <p:cNvGrpSpPr/>
            <p:nvPr/>
          </p:nvGrpSpPr>
          <p:grpSpPr>
            <a:xfrm>
              <a:off x="960379" y="2537595"/>
              <a:ext cx="6344611" cy="3010756"/>
              <a:chOff x="960379" y="2537595"/>
              <a:chExt cx="6344611" cy="3010756"/>
            </a:xfrm>
          </p:grpSpPr>
          <p:graphicFrame>
            <p:nvGraphicFramePr>
              <p:cNvPr id="19" name="Object 18"/>
              <p:cNvGraphicFramePr>
                <a:graphicFrameLocks noChangeAspect="1"/>
              </p:cNvGraphicFramePr>
              <p:nvPr/>
            </p:nvGraphicFramePr>
            <p:xfrm>
              <a:off x="3743218" y="3527674"/>
              <a:ext cx="2604059" cy="378367"/>
            </p:xfrm>
            <a:graphic>
              <a:graphicData uri="http://schemas.openxmlformats.org/presentationml/2006/ole">
                <p:oleObj spid="_x0000_s8458" name="Equation" r:id="rId3" imgW="1471680" imgH="200880" progId="Equation.3">
                  <p:embed/>
                </p:oleObj>
              </a:graphicData>
            </a:graphic>
          </p:graphicFrame>
          <p:graphicFrame>
            <p:nvGraphicFramePr>
              <p:cNvPr id="20" name="Object 6"/>
              <p:cNvGraphicFramePr>
                <a:graphicFrameLocks noChangeAspect="1"/>
              </p:cNvGraphicFramePr>
              <p:nvPr/>
            </p:nvGraphicFramePr>
            <p:xfrm>
              <a:off x="3673296" y="3965113"/>
              <a:ext cx="2703513" cy="411162"/>
            </p:xfrm>
            <a:graphic>
              <a:graphicData uri="http://schemas.openxmlformats.org/presentationml/2006/ole">
                <p:oleObj spid="_x0000_s8459" name="Equation" r:id="rId4" imgW="1499400" imgH="219240" progId="Equation.3">
                  <p:embed/>
                </p:oleObj>
              </a:graphicData>
            </a:graphic>
          </p:graphicFrame>
          <p:pic>
            <p:nvPicPr>
              <p:cNvPr id="21" name="Picture 20"/>
              <p:cNvPicPr>
                <a:picLocks noChangeAspect="1"/>
              </p:cNvPicPr>
              <p:nvPr/>
            </p:nvPicPr>
            <p:blipFill>
              <a:blip r:embed="rId5"/>
              <a:stretch>
                <a:fillRect/>
              </a:stretch>
            </p:blipFill>
            <p:spPr>
              <a:xfrm>
                <a:off x="960379" y="2537595"/>
                <a:ext cx="6344611" cy="2736891"/>
              </a:xfrm>
              <a:prstGeom prst="rect">
                <a:avLst/>
              </a:prstGeom>
            </p:spPr>
          </p:pic>
          <p:pic>
            <p:nvPicPr>
              <p:cNvPr id="22" name="Picture 21"/>
              <p:cNvPicPr>
                <a:picLocks noChangeAspect="1"/>
              </p:cNvPicPr>
              <p:nvPr/>
            </p:nvPicPr>
            <p:blipFill>
              <a:blip r:embed="rId6"/>
              <a:stretch>
                <a:fillRect/>
              </a:stretch>
            </p:blipFill>
            <p:spPr>
              <a:xfrm>
                <a:off x="3139968" y="4376275"/>
                <a:ext cx="1254232" cy="1085634"/>
              </a:xfrm>
              <a:prstGeom prst="rect">
                <a:avLst/>
              </a:prstGeom>
            </p:spPr>
          </p:pic>
          <p:pic>
            <p:nvPicPr>
              <p:cNvPr id="23" name="Picture 22"/>
              <p:cNvPicPr>
                <a:picLocks noChangeAspect="1"/>
              </p:cNvPicPr>
              <p:nvPr/>
            </p:nvPicPr>
            <p:blipFill>
              <a:blip r:embed="rId7"/>
              <a:stretch>
                <a:fillRect/>
              </a:stretch>
            </p:blipFill>
            <p:spPr>
              <a:xfrm>
                <a:off x="4214292" y="4331826"/>
                <a:ext cx="999057" cy="1216525"/>
              </a:xfrm>
              <a:prstGeom prst="rect">
                <a:avLst/>
              </a:prstGeom>
            </p:spPr>
          </p:pic>
          <p:pic>
            <p:nvPicPr>
              <p:cNvPr id="24" name="Picture 23"/>
              <p:cNvPicPr>
                <a:picLocks noChangeAspect="1"/>
              </p:cNvPicPr>
              <p:nvPr/>
            </p:nvPicPr>
            <p:blipFill>
              <a:blip r:embed="rId8"/>
              <a:stretch>
                <a:fillRect/>
              </a:stretch>
            </p:blipFill>
            <p:spPr>
              <a:xfrm>
                <a:off x="3254939" y="4306426"/>
                <a:ext cx="138081" cy="188292"/>
              </a:xfrm>
              <a:prstGeom prst="rect">
                <a:avLst/>
              </a:prstGeom>
            </p:spPr>
          </p:pic>
          <p:cxnSp>
            <p:nvCxnSpPr>
              <p:cNvPr id="25" name="Straight Arrow Connector 24"/>
              <p:cNvCxnSpPr/>
              <p:nvPr/>
            </p:nvCxnSpPr>
            <p:spPr>
              <a:xfrm rot="5400000">
                <a:off x="3257209" y="4023598"/>
                <a:ext cx="702180" cy="129997"/>
              </a:xfrm>
              <a:prstGeom prst="straightConnector1">
                <a:avLst/>
              </a:prstGeom>
              <a:ln>
                <a:solidFill>
                  <a:schemeClr val="tx1">
                    <a:lumMod val="75000"/>
                    <a:lumOff val="25000"/>
                  </a:schemeClr>
                </a:solidFill>
                <a:tailEnd type="arrow"/>
              </a:ln>
              <a:effectLst/>
            </p:spPr>
            <p:style>
              <a:lnRef idx="2">
                <a:schemeClr val="accent1"/>
              </a:lnRef>
              <a:fillRef idx="0">
                <a:schemeClr val="accent1"/>
              </a:fillRef>
              <a:effectRef idx="1">
                <a:schemeClr val="accent1"/>
              </a:effectRef>
              <a:fontRef idx="minor">
                <a:schemeClr val="tx1"/>
              </a:fontRef>
            </p:style>
          </p:cxnSp>
          <p:grpSp>
            <p:nvGrpSpPr>
              <p:cNvPr id="8" name="Group 26"/>
              <p:cNvGrpSpPr/>
              <p:nvPr/>
            </p:nvGrpSpPr>
            <p:grpSpPr>
              <a:xfrm>
                <a:off x="960379" y="4071423"/>
                <a:ext cx="1957129" cy="1476928"/>
                <a:chOff x="960379" y="4071423"/>
                <a:chExt cx="1957129" cy="1476928"/>
              </a:xfrm>
            </p:grpSpPr>
            <p:pic>
              <p:nvPicPr>
                <p:cNvPr id="30" name="Picture 29"/>
                <p:cNvPicPr>
                  <a:picLocks noChangeAspect="1"/>
                </p:cNvPicPr>
                <p:nvPr/>
              </p:nvPicPr>
              <p:blipFill>
                <a:blip r:embed="rId8"/>
                <a:stretch>
                  <a:fillRect/>
                </a:stretch>
              </p:blipFill>
              <p:spPr>
                <a:xfrm flipH="1">
                  <a:off x="1309919" y="4071423"/>
                  <a:ext cx="970021" cy="1322754"/>
                </a:xfrm>
                <a:prstGeom prst="rect">
                  <a:avLst/>
                </a:prstGeom>
              </p:spPr>
            </p:pic>
            <p:pic>
              <p:nvPicPr>
                <p:cNvPr id="31" name="Picture 30"/>
                <p:cNvPicPr>
                  <a:picLocks noChangeAspect="1"/>
                </p:cNvPicPr>
                <p:nvPr/>
              </p:nvPicPr>
              <p:blipFill>
                <a:blip r:embed="rId8"/>
                <a:stretch>
                  <a:fillRect/>
                </a:stretch>
              </p:blipFill>
              <p:spPr>
                <a:xfrm flipH="1">
                  <a:off x="960379" y="4581159"/>
                  <a:ext cx="1957129" cy="967192"/>
                </a:xfrm>
                <a:prstGeom prst="rect">
                  <a:avLst/>
                </a:prstGeom>
              </p:spPr>
            </p:pic>
          </p:grpSp>
          <p:grpSp>
            <p:nvGrpSpPr>
              <p:cNvPr id="9" name="Group 27"/>
              <p:cNvGrpSpPr/>
              <p:nvPr/>
            </p:nvGrpSpPr>
            <p:grpSpPr>
              <a:xfrm>
                <a:off x="5506984" y="4071423"/>
                <a:ext cx="1680586" cy="1087751"/>
                <a:chOff x="960379" y="4071423"/>
                <a:chExt cx="1957129" cy="1476928"/>
              </a:xfrm>
            </p:grpSpPr>
            <p:pic>
              <p:nvPicPr>
                <p:cNvPr id="28" name="Picture 27"/>
                <p:cNvPicPr>
                  <a:picLocks noChangeAspect="1"/>
                </p:cNvPicPr>
                <p:nvPr/>
              </p:nvPicPr>
              <p:blipFill>
                <a:blip r:embed="rId8"/>
                <a:stretch>
                  <a:fillRect/>
                </a:stretch>
              </p:blipFill>
              <p:spPr>
                <a:xfrm flipH="1">
                  <a:off x="1309919" y="4071423"/>
                  <a:ext cx="970021" cy="1322754"/>
                </a:xfrm>
                <a:prstGeom prst="rect">
                  <a:avLst/>
                </a:prstGeom>
              </p:spPr>
            </p:pic>
            <p:pic>
              <p:nvPicPr>
                <p:cNvPr id="29" name="Picture 28"/>
                <p:cNvPicPr>
                  <a:picLocks noChangeAspect="1"/>
                </p:cNvPicPr>
                <p:nvPr/>
              </p:nvPicPr>
              <p:blipFill>
                <a:blip r:embed="rId8"/>
                <a:stretch>
                  <a:fillRect/>
                </a:stretch>
              </p:blipFill>
              <p:spPr>
                <a:xfrm flipH="1">
                  <a:off x="960379" y="4581159"/>
                  <a:ext cx="1957129" cy="967192"/>
                </a:xfrm>
                <a:prstGeom prst="rect">
                  <a:avLst/>
                </a:prstGeom>
              </p:spPr>
            </p:pic>
          </p:grpSp>
        </p:grpSp>
        <p:sp>
          <p:nvSpPr>
            <p:cNvPr id="32" name="Right Arrow 3"/>
            <p:cNvSpPr>
              <a:spLocks noChangeArrowheads="1"/>
            </p:cNvSpPr>
            <p:nvPr/>
          </p:nvSpPr>
          <p:spPr bwMode="auto">
            <a:xfrm>
              <a:off x="580708" y="4038894"/>
              <a:ext cx="2559261" cy="1630364"/>
            </a:xfrm>
            <a:prstGeom prst="rightArrow">
              <a:avLst>
                <a:gd name="adj1" fmla="val 50000"/>
                <a:gd name="adj2" fmla="val 50010"/>
              </a:avLst>
            </a:prstGeom>
            <a:solidFill>
              <a:srgbClr val="756189"/>
            </a:solidFill>
            <a:ln w="9525">
              <a:solidFill>
                <a:srgbClr val="FFFFFF"/>
              </a:solidFill>
              <a:round/>
              <a:headEnd/>
              <a:tailEnd/>
            </a:ln>
          </p:spPr>
          <p:txBody>
            <a:bodyPr>
              <a:prstTxWarp prst="textNoShape">
                <a:avLst/>
              </a:prstTxWarp>
            </a:bodyPr>
            <a:lstStyle/>
            <a:p>
              <a:pPr algn="ctr"/>
              <a:r>
                <a:rPr lang="en-US" sz="1200" dirty="0" smtClean="0">
                  <a:solidFill>
                    <a:srgbClr val="FFFFFF"/>
                  </a:solidFill>
                </a:rPr>
                <a:t>Helpfulness rating</a:t>
              </a:r>
              <a:endParaRPr lang="en-US" sz="1200" dirty="0">
                <a:solidFill>
                  <a:srgbClr val="FFFFFF"/>
                </a:solidFill>
              </a:endParaRPr>
            </a:p>
          </p:txBody>
        </p:sp>
      </p:grpSp>
      <p:sp>
        <p:nvSpPr>
          <p:cNvPr id="3" name="Content Placeholder 2"/>
          <p:cNvSpPr>
            <a:spLocks noGrp="1"/>
          </p:cNvSpPr>
          <p:nvPr>
            <p:ph idx="1"/>
          </p:nvPr>
        </p:nvSpPr>
        <p:spPr>
          <a:xfrm>
            <a:off x="219519" y="1329867"/>
            <a:ext cx="8104510" cy="4094746"/>
          </a:xfrm>
        </p:spPr>
        <p:txBody>
          <a:bodyPr>
            <a:normAutofit fontScale="70000" lnSpcReduction="20000"/>
          </a:bodyPr>
          <a:lstStyle/>
          <a:p>
            <a:r>
              <a:rPr lang="en-US" sz="3400" dirty="0" smtClean="0"/>
              <a:t>Filtering</a:t>
            </a:r>
          </a:p>
          <a:p>
            <a:pPr lvl="1"/>
            <a:r>
              <a:rPr lang="en-US" dirty="0" smtClean="0"/>
              <a:t>Review preprocessing </a:t>
            </a:r>
            <a:r>
              <a:rPr lang="en-US" sz="2600" dirty="0" smtClean="0">
                <a:solidFill>
                  <a:srgbClr val="4F6228"/>
                </a:solidFill>
              </a:rPr>
              <a:t>&lt;Liu et. Al., 2007&gt;</a:t>
            </a:r>
          </a:p>
          <a:p>
            <a:pPr lvl="1"/>
            <a:r>
              <a:rPr lang="en-US" dirty="0"/>
              <a:t>By review </a:t>
            </a:r>
            <a:r>
              <a:rPr lang="en-US" dirty="0" smtClean="0"/>
              <a:t>helpfulness gold-standard</a:t>
            </a:r>
            <a:endParaRPr lang="en-US" dirty="0"/>
          </a:p>
          <a:p>
            <a:pPr marL="0" indent="0">
              <a:buNone/>
            </a:pPr>
            <a:endParaRPr lang="en-US" dirty="0" smtClean="0"/>
          </a:p>
          <a:p>
            <a:r>
              <a:rPr lang="en-US" sz="3400" dirty="0" smtClean="0"/>
              <a:t>Content scorin</a:t>
            </a:r>
            <a:r>
              <a:rPr lang="en-US" dirty="0" smtClean="0"/>
              <a:t>g</a:t>
            </a:r>
          </a:p>
          <a:p>
            <a:pPr lvl="1"/>
            <a:r>
              <a:rPr lang="en-US" dirty="0" smtClean="0"/>
              <a:t>Identify helpfulness-related review topics</a:t>
            </a:r>
          </a:p>
          <a:p>
            <a:pPr lvl="2"/>
            <a:r>
              <a:rPr lang="en-US" dirty="0" smtClean="0">
                <a:solidFill>
                  <a:srgbClr val="000000"/>
                </a:solidFill>
              </a:rPr>
              <a:t>Supervised LDA </a:t>
            </a:r>
            <a:r>
              <a:rPr lang="en-US" dirty="0">
                <a:solidFill>
                  <a:srgbClr val="000000"/>
                </a:solidFill>
              </a:rPr>
              <a:t>&lt;</a:t>
            </a:r>
            <a:r>
              <a:rPr lang="en-US" dirty="0" err="1">
                <a:solidFill>
                  <a:srgbClr val="000000"/>
                </a:solidFill>
              </a:rPr>
              <a:t>Blei</a:t>
            </a:r>
            <a:r>
              <a:rPr lang="en-US" dirty="0">
                <a:solidFill>
                  <a:srgbClr val="000000"/>
                </a:solidFill>
              </a:rPr>
              <a:t> et al, 2003</a:t>
            </a:r>
            <a:r>
              <a:rPr lang="en-US" dirty="0" smtClean="0">
                <a:solidFill>
                  <a:srgbClr val="000000"/>
                </a:solidFill>
              </a:rPr>
              <a:t>&gt;</a:t>
            </a:r>
          </a:p>
          <a:p>
            <a:pPr lvl="2"/>
            <a:r>
              <a:rPr lang="en-US" dirty="0" smtClean="0">
                <a:solidFill>
                  <a:srgbClr val="0000FF"/>
                </a:solidFill>
              </a:rPr>
              <a:t>D – review, </a:t>
            </a:r>
            <a:r>
              <a:rPr lang="en-US" dirty="0" smtClean="0">
                <a:solidFill>
                  <a:srgbClr val="660066"/>
                </a:solidFill>
              </a:rPr>
              <a:t>Y</a:t>
            </a:r>
            <a:r>
              <a:rPr lang="en-US" baseline="-25000" dirty="0" smtClean="0">
                <a:solidFill>
                  <a:srgbClr val="660066"/>
                </a:solidFill>
              </a:rPr>
              <a:t>d </a:t>
            </a:r>
            <a:r>
              <a:rPr lang="en-US" dirty="0" smtClean="0">
                <a:solidFill>
                  <a:srgbClr val="660066"/>
                </a:solidFill>
              </a:rPr>
              <a:t>– helpfulness rating</a:t>
            </a:r>
          </a:p>
          <a:p>
            <a:pPr lvl="2"/>
            <a:r>
              <a:rPr lang="en-US" dirty="0" smtClean="0">
                <a:solidFill>
                  <a:schemeClr val="bg1"/>
                </a:solidFill>
              </a:rPr>
              <a:t>Trained on the full corpus</a:t>
            </a:r>
          </a:p>
          <a:p>
            <a:pPr lvl="3"/>
            <a:r>
              <a:rPr lang="en-US" dirty="0" smtClean="0">
                <a:solidFill>
                  <a:srgbClr val="FFFFFF"/>
                </a:solidFill>
              </a:rPr>
              <a:t>20 topics, α = 0.5, β =0.1, 10000 iterations</a:t>
            </a:r>
          </a:p>
          <a:p>
            <a:pPr lvl="3"/>
            <a:r>
              <a:rPr lang="en-US" dirty="0" smtClean="0">
                <a:solidFill>
                  <a:srgbClr val="FFFFFF"/>
                </a:solidFill>
              </a:rPr>
              <a:t>Infer topic assignment based </a:t>
            </a:r>
            <a:r>
              <a:rPr lang="en-US" dirty="0">
                <a:solidFill>
                  <a:srgbClr val="FFFFFF"/>
                </a:solidFill>
              </a:rPr>
              <a:t>on </a:t>
            </a:r>
            <a:r>
              <a:rPr lang="en-US" dirty="0" smtClean="0">
                <a:solidFill>
                  <a:srgbClr val="FFFFFF"/>
                </a:solidFill>
              </a:rPr>
              <a:t>the final 10 iterations</a:t>
            </a:r>
          </a:p>
          <a:p>
            <a:pPr marL="457200" lvl="1" indent="0">
              <a:buNone/>
            </a:pPr>
            <a:endParaRPr lang="en-US" dirty="0" smtClean="0">
              <a:solidFill>
                <a:srgbClr val="4F6228"/>
              </a:solidFill>
            </a:endParaRPr>
          </a:p>
          <a:p>
            <a:pPr lvl="1"/>
            <a:r>
              <a:rPr lang="en-US" dirty="0" smtClean="0">
                <a:solidFill>
                  <a:schemeClr val="bg1"/>
                </a:solidFill>
              </a:rPr>
              <a:t>Construct </a:t>
            </a:r>
            <a:r>
              <a:rPr lang="en-US" b="1" dirty="0" smtClean="0">
                <a:solidFill>
                  <a:schemeClr val="bg1"/>
                </a:solidFill>
              </a:rPr>
              <a:t>sentence-level </a:t>
            </a:r>
            <a:r>
              <a:rPr lang="en-US" dirty="0">
                <a:solidFill>
                  <a:schemeClr val="bg1"/>
                </a:solidFill>
              </a:rPr>
              <a:t>helpfulness </a:t>
            </a:r>
            <a:r>
              <a:rPr lang="en-US" dirty="0" smtClean="0">
                <a:solidFill>
                  <a:schemeClr val="bg1"/>
                </a:solidFill>
              </a:rPr>
              <a:t>features</a:t>
            </a:r>
          </a:p>
          <a:p>
            <a:pPr marL="457200" lvl="1" indent="0">
              <a:buNone/>
            </a:pPr>
            <a:endParaRPr lang="en-US" dirty="0"/>
          </a:p>
          <a:p>
            <a:pPr lvl="1"/>
            <a:endParaRPr lang="en-US" dirty="0" smtClean="0">
              <a:solidFill>
                <a:srgbClr val="4F6228"/>
              </a:solidFill>
            </a:endParaRPr>
          </a:p>
        </p:txBody>
      </p:sp>
      <p:sp>
        <p:nvSpPr>
          <p:cNvPr id="5" name="Slide Number Placeholder 4"/>
          <p:cNvSpPr>
            <a:spLocks noGrp="1"/>
          </p:cNvSpPr>
          <p:nvPr>
            <p:ph type="sldNum" sz="quarter" idx="12"/>
          </p:nvPr>
        </p:nvSpPr>
        <p:spPr/>
        <p:txBody>
          <a:bodyPr/>
          <a:lstStyle/>
          <a:p>
            <a:fld id="{A1474180-0649-4B44-A4E2-426C5EA9858C}" type="slidenum">
              <a:rPr lang="en-US" smtClean="0"/>
              <a:pPr/>
              <a:t>56</a:t>
            </a:fld>
            <a:endParaRPr lang="en-US"/>
          </a:p>
        </p:txBody>
      </p:sp>
      <p:sp>
        <p:nvSpPr>
          <p:cNvPr id="10" name="Rectangle 9"/>
          <p:cNvSpPr/>
          <p:nvPr/>
        </p:nvSpPr>
        <p:spPr>
          <a:xfrm>
            <a:off x="744789" y="4979841"/>
            <a:ext cx="7750362" cy="369332"/>
          </a:xfrm>
          <a:prstGeom prst="rect">
            <a:avLst/>
          </a:prstGeom>
        </p:spPr>
        <p:txBody>
          <a:bodyPr wrap="square">
            <a:spAutoFit/>
          </a:bodyPr>
          <a:lstStyle/>
          <a:p>
            <a:pPr>
              <a:buFont typeface="Arial" charset="0"/>
              <a:buNone/>
            </a:pPr>
            <a:r>
              <a:rPr lang="en-US" dirty="0">
                <a:solidFill>
                  <a:srgbClr val="660066"/>
                </a:solidFill>
                <a:latin typeface="Calibri" charset="0"/>
              </a:rPr>
              <a:t>Given     and       , we can infer review helpfulness for a review </a:t>
            </a:r>
            <a:r>
              <a:rPr lang="en-US" b="1" dirty="0">
                <a:solidFill>
                  <a:srgbClr val="660066"/>
                </a:solidFill>
                <a:latin typeface="Calibri" charset="0"/>
              </a:rPr>
              <a:t>sentence S</a:t>
            </a:r>
            <a:r>
              <a:rPr lang="en-US" dirty="0">
                <a:solidFill>
                  <a:srgbClr val="660066"/>
                </a:solidFill>
                <a:latin typeface="Calibri" charset="0"/>
              </a:rPr>
              <a:t> </a:t>
            </a:r>
          </a:p>
        </p:txBody>
      </p:sp>
      <p:pic>
        <p:nvPicPr>
          <p:cNvPr id="26" name="Picture 14"/>
          <p:cNvPicPr>
            <a:picLocks noChangeAspect="1"/>
          </p:cNvPicPr>
          <p:nvPr/>
        </p:nvPicPr>
        <p:blipFill>
          <a:blip r:embed="rId9">
            <a:extLst>
              <a:ext uri="{28A0092B-C50C-407E-A947-70E740481C1C}">
                <a14:useLocalDpi xmlns:a14="http://schemas.microsoft.com/office/drawing/2010/main" xmlns="" val="0"/>
              </a:ext>
            </a:extLst>
          </a:blip>
          <a:srcRect/>
          <a:stretch>
            <a:fillRect/>
          </a:stretch>
        </p:blipFill>
        <p:spPr bwMode="auto">
          <a:xfrm>
            <a:off x="2675716" y="5515860"/>
            <a:ext cx="4167187" cy="587375"/>
          </a:xfrm>
          <a:prstGeom prst="rect">
            <a:avLst/>
          </a:prstGeom>
          <a:noFill/>
          <a:ln w="9525">
            <a:solidFill>
              <a:srgbClr val="660066"/>
            </a:solidFill>
            <a:miter lim="800000"/>
            <a:headEnd/>
            <a:tailEnd/>
          </a:ln>
          <a:extLst>
            <a:ext uri="{909E8E84-426E-40dd-AFC4-6F175D3DCCD1}">
              <a14:hiddenFill xmlns:a14="http://schemas.microsoft.com/office/drawing/2010/main" xmlns="">
                <a:solidFill>
                  <a:srgbClr val="FFFFFF"/>
                </a:solidFill>
              </a14:hiddenFill>
            </a:ext>
          </a:extLst>
        </p:spPr>
      </p:pic>
      <p:graphicFrame>
        <p:nvGraphicFramePr>
          <p:cNvPr id="27" name="Object 5"/>
          <p:cNvGraphicFramePr>
            <a:graphicFrameLocks noChangeAspect="1"/>
          </p:cNvGraphicFramePr>
          <p:nvPr>
            <p:extLst>
              <p:ext uri="{D42A27DB-BD31-4B8C-83A1-F6EECF244321}">
                <p14:modId xmlns:p14="http://schemas.microsoft.com/office/powerpoint/2010/main" xmlns="" val="1528317034"/>
              </p:ext>
            </p:extLst>
          </p:nvPr>
        </p:nvGraphicFramePr>
        <p:xfrm>
          <a:off x="1386666" y="5128510"/>
          <a:ext cx="177800" cy="196850"/>
        </p:xfrm>
        <a:graphic>
          <a:graphicData uri="http://schemas.openxmlformats.org/presentationml/2006/ole">
            <p:oleObj spid="_x0000_s8460" name="Equation" r:id="rId10" imgW="100440" imgH="118800" progId="Equation.3">
              <p:embed/>
            </p:oleObj>
          </a:graphicData>
        </a:graphic>
      </p:graphicFrame>
      <p:graphicFrame>
        <p:nvGraphicFramePr>
          <p:cNvPr id="33" name="Object 6"/>
          <p:cNvGraphicFramePr>
            <a:graphicFrameLocks noChangeAspect="1"/>
          </p:cNvGraphicFramePr>
          <p:nvPr>
            <p:extLst>
              <p:ext uri="{D42A27DB-BD31-4B8C-83A1-F6EECF244321}">
                <p14:modId xmlns:p14="http://schemas.microsoft.com/office/powerpoint/2010/main" xmlns="" val="4192435956"/>
              </p:ext>
            </p:extLst>
          </p:nvPr>
        </p:nvGraphicFramePr>
        <p:xfrm>
          <a:off x="1993353" y="5055485"/>
          <a:ext cx="355600" cy="293688"/>
        </p:xfrm>
        <a:graphic>
          <a:graphicData uri="http://schemas.openxmlformats.org/presentationml/2006/ole">
            <p:oleObj spid="_x0000_s8461" name="Equation" r:id="rId11" imgW="200880" imgH="164520" progId="Equation.3">
              <p:embed/>
            </p:oleObj>
          </a:graphicData>
        </a:graphic>
      </p:graphicFrame>
    </p:spTree>
    <p:extLst>
      <p:ext uri="{BB962C8B-B14F-4D97-AF65-F5344CB8AC3E}">
        <p14:creationId xmlns:p14="http://schemas.microsoft.com/office/powerpoint/2010/main" xmlns="" val="134896876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9373" y="1611233"/>
            <a:ext cx="8517559" cy="4491122"/>
          </a:xfrm>
        </p:spPr>
        <p:txBody>
          <a:bodyPr>
            <a:normAutofit/>
          </a:bodyPr>
          <a:lstStyle/>
          <a:p>
            <a:pPr>
              <a:buNone/>
            </a:pPr>
            <a:r>
              <a:rPr lang="en-US" sz="2800" dirty="0" smtClean="0"/>
              <a:t>An extractive multi-document summarization framework – MEAD </a:t>
            </a:r>
            <a:r>
              <a:rPr lang="en-US" sz="2400" dirty="0" smtClean="0">
                <a:solidFill>
                  <a:schemeClr val="accent3">
                    <a:lumMod val="50000"/>
                  </a:schemeClr>
                </a:solidFill>
              </a:rPr>
              <a:t>&lt;</a:t>
            </a:r>
            <a:r>
              <a:rPr lang="en-US" sz="2400" dirty="0" err="1" smtClean="0">
                <a:solidFill>
                  <a:schemeClr val="accent3">
                    <a:lumMod val="50000"/>
                  </a:schemeClr>
                </a:solidFill>
              </a:rPr>
              <a:t>Radev</a:t>
            </a:r>
            <a:r>
              <a:rPr lang="en-US" sz="2400" dirty="0" smtClean="0">
                <a:solidFill>
                  <a:schemeClr val="accent3">
                    <a:lumMod val="50000"/>
                  </a:schemeClr>
                </a:solidFill>
              </a:rPr>
              <a:t> 2003&gt;</a:t>
            </a:r>
          </a:p>
          <a:p>
            <a:pPr>
              <a:buNone/>
            </a:pPr>
            <a:endParaRPr lang="en-US" sz="2800" dirty="0" smtClean="0"/>
          </a:p>
          <a:p>
            <a:r>
              <a:rPr lang="en-US" sz="2800" dirty="0" smtClean="0"/>
              <a:t>Content </a:t>
            </a:r>
            <a:r>
              <a:rPr lang="en-US" sz="2800" dirty="0"/>
              <a:t>scoring </a:t>
            </a:r>
            <a:r>
              <a:rPr lang="en-US" sz="2800" dirty="0" smtClean="0"/>
              <a:t>(unsupervised)</a:t>
            </a:r>
          </a:p>
          <a:p>
            <a:pPr lvl="1"/>
            <a:r>
              <a:rPr lang="en-US" sz="2400" dirty="0" smtClean="0">
                <a:solidFill>
                  <a:srgbClr val="0000FF"/>
                </a:solidFill>
              </a:rPr>
              <a:t>At the sentence level</a:t>
            </a:r>
          </a:p>
          <a:p>
            <a:pPr lvl="1"/>
            <a:r>
              <a:rPr lang="en-US" sz="2400" dirty="0" smtClean="0">
                <a:solidFill>
                  <a:srgbClr val="000000"/>
                </a:solidFill>
              </a:rPr>
              <a:t>Features (provided by MEAD):</a:t>
            </a:r>
          </a:p>
          <a:p>
            <a:pPr lvl="2"/>
            <a:r>
              <a:rPr lang="en-US" sz="2000" dirty="0" smtClean="0"/>
              <a:t>MEAD-default:  position, centroid, length (filtering)</a:t>
            </a:r>
          </a:p>
          <a:p>
            <a:pPr lvl="2"/>
            <a:r>
              <a:rPr lang="en-US" sz="2000" dirty="0" err="1"/>
              <a:t>L</a:t>
            </a:r>
            <a:r>
              <a:rPr lang="en-US" sz="2000" dirty="0" err="1" smtClean="0"/>
              <a:t>exRank</a:t>
            </a:r>
            <a:r>
              <a:rPr lang="en-US" sz="2000" dirty="0" smtClean="0"/>
              <a:t>:</a:t>
            </a:r>
            <a:r>
              <a:rPr lang="en-US" sz="1600" dirty="0" smtClean="0">
                <a:solidFill>
                  <a:schemeClr val="accent3">
                    <a:lumMod val="50000"/>
                  </a:schemeClr>
                </a:solidFill>
              </a:rPr>
              <a:t> </a:t>
            </a:r>
            <a:r>
              <a:rPr lang="en-US" sz="1600" dirty="0">
                <a:solidFill>
                  <a:schemeClr val="accent3">
                    <a:lumMod val="50000"/>
                  </a:schemeClr>
                </a:solidFill>
              </a:rPr>
              <a:t>&lt;</a:t>
            </a:r>
            <a:r>
              <a:rPr lang="en-US" sz="1600" dirty="0" err="1" smtClean="0">
                <a:solidFill>
                  <a:schemeClr val="accent3">
                    <a:lumMod val="50000"/>
                  </a:schemeClr>
                </a:solidFill>
              </a:rPr>
              <a:t>Radev</a:t>
            </a:r>
            <a:r>
              <a:rPr lang="en-US" sz="1600" dirty="0" smtClean="0">
                <a:solidFill>
                  <a:schemeClr val="accent3">
                    <a:lumMod val="50000"/>
                  </a:schemeClr>
                </a:solidFill>
              </a:rPr>
              <a:t> 2004</a:t>
            </a:r>
            <a:r>
              <a:rPr lang="en-US" sz="1600" dirty="0">
                <a:solidFill>
                  <a:schemeClr val="accent3">
                    <a:lumMod val="50000"/>
                  </a:schemeClr>
                </a:solidFill>
              </a:rPr>
              <a:t>&gt;</a:t>
            </a:r>
          </a:p>
          <a:p>
            <a:pPr lvl="2"/>
            <a:endParaRPr lang="en-US" dirty="0" smtClean="0">
              <a:solidFill>
                <a:srgbClr val="0000FF"/>
              </a:solidFill>
            </a:endParaRPr>
          </a:p>
          <a:p>
            <a:pPr lvl="2"/>
            <a:endParaRPr lang="en-US" dirty="0" smtClean="0">
              <a:solidFill>
                <a:srgbClr val="0000FF"/>
              </a:solidFill>
            </a:endParaRPr>
          </a:p>
          <a:p>
            <a:pPr lvl="2"/>
            <a:endParaRPr lang="en-US" dirty="0" smtClean="0">
              <a:solidFill>
                <a:srgbClr val="0000FF"/>
              </a:solidFill>
            </a:endParaRPr>
          </a:p>
          <a:p>
            <a:pPr lvl="1"/>
            <a:endParaRPr lang="en-US" sz="2400" dirty="0" smtClean="0"/>
          </a:p>
          <a:p>
            <a:pPr lvl="1"/>
            <a:endParaRPr lang="en-US" sz="2400" dirty="0"/>
          </a:p>
          <a:p>
            <a:pPr marL="1200150" lvl="3" indent="-342900"/>
            <a:endParaRPr lang="en-US" dirty="0"/>
          </a:p>
        </p:txBody>
      </p:sp>
      <p:sp>
        <p:nvSpPr>
          <p:cNvPr id="7" name="Oval 6"/>
          <p:cNvSpPr/>
          <p:nvPr/>
        </p:nvSpPr>
        <p:spPr>
          <a:xfrm>
            <a:off x="1645707" y="5487403"/>
            <a:ext cx="5080000" cy="868947"/>
          </a:xfrm>
          <a:prstGeom prst="ellips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t>MEAD + </a:t>
            </a:r>
            <a:r>
              <a:rPr lang="en-US" dirty="0" err="1" smtClean="0"/>
              <a:t>LexRank</a:t>
            </a:r>
            <a:r>
              <a:rPr lang="en-US" dirty="0" smtClean="0"/>
              <a:t>  (baseline)</a:t>
            </a:r>
          </a:p>
          <a:p>
            <a:pPr algn="ctr"/>
            <a:r>
              <a:rPr lang="en-US" dirty="0" smtClean="0"/>
              <a:t>vs. Helpfulness features</a:t>
            </a:r>
            <a:endParaRPr lang="en-US" dirty="0"/>
          </a:p>
        </p:txBody>
      </p:sp>
      <p:sp>
        <p:nvSpPr>
          <p:cNvPr id="8" name="Slide Number Placeholder 7"/>
          <p:cNvSpPr>
            <a:spLocks noGrp="1"/>
          </p:cNvSpPr>
          <p:nvPr>
            <p:ph type="sldNum" sz="quarter" idx="12"/>
          </p:nvPr>
        </p:nvSpPr>
        <p:spPr/>
        <p:txBody>
          <a:bodyPr/>
          <a:lstStyle/>
          <a:p>
            <a:fld id="{A1474180-0649-4B44-A4E2-426C5EA9858C}" type="slidenum">
              <a:rPr lang="en-US" smtClean="0"/>
              <a:pPr/>
              <a:t>57</a:t>
            </a:fld>
            <a:endParaRPr lang="en-US"/>
          </a:p>
        </p:txBody>
      </p:sp>
      <p:sp>
        <p:nvSpPr>
          <p:cNvPr id="9" name="Title 1"/>
          <p:cNvSpPr>
            <a:spLocks noGrp="1"/>
          </p:cNvSpPr>
          <p:nvPr>
            <p:ph type="title"/>
          </p:nvPr>
        </p:nvSpPr>
        <p:spPr>
          <a:xfrm>
            <a:off x="457200" y="136944"/>
            <a:ext cx="8229600" cy="1143000"/>
          </a:xfrm>
        </p:spPr>
        <p:txBody>
          <a:bodyPr>
            <a:normAutofit/>
          </a:bodyPr>
          <a:lstStyle/>
          <a:p>
            <a:r>
              <a:rPr lang="en-US" sz="3600" dirty="0" smtClean="0"/>
              <a:t>Experimental design</a:t>
            </a:r>
            <a:endParaRPr lang="en-US" sz="3600" dirty="0"/>
          </a:p>
        </p:txBody>
      </p:sp>
    </p:spTree>
    <p:extLst>
      <p:ext uri="{BB962C8B-B14F-4D97-AF65-F5344CB8AC3E}">
        <p14:creationId xmlns:p14="http://schemas.microsoft.com/office/powerpoint/2010/main" xmlns="" val="423590249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6944"/>
            <a:ext cx="8229600" cy="1143000"/>
          </a:xfrm>
        </p:spPr>
        <p:txBody>
          <a:bodyPr>
            <a:normAutofit/>
          </a:bodyPr>
          <a:lstStyle/>
          <a:p>
            <a:r>
              <a:rPr lang="en-US" sz="3600" dirty="0" smtClean="0"/>
              <a:t>Experimental design</a:t>
            </a:r>
            <a:endParaRPr lang="en-US" sz="3600" dirty="0"/>
          </a:p>
        </p:txBody>
      </p:sp>
      <p:sp>
        <p:nvSpPr>
          <p:cNvPr id="3" name="Content Placeholder 2"/>
          <p:cNvSpPr>
            <a:spLocks noGrp="1"/>
          </p:cNvSpPr>
          <p:nvPr>
            <p:ph idx="1"/>
          </p:nvPr>
        </p:nvSpPr>
        <p:spPr>
          <a:xfrm>
            <a:off x="457200" y="1306680"/>
            <a:ext cx="7992533" cy="5049670"/>
          </a:xfrm>
          <a:ln>
            <a:noFill/>
          </a:ln>
        </p:spPr>
        <p:txBody>
          <a:bodyPr>
            <a:normAutofit fontScale="77500" lnSpcReduction="20000"/>
          </a:bodyPr>
          <a:lstStyle/>
          <a:p>
            <a:pPr>
              <a:buNone/>
            </a:pPr>
            <a:r>
              <a:rPr lang="en-US" b="1" dirty="0" smtClean="0"/>
              <a:t>Three summarizers</a:t>
            </a:r>
          </a:p>
          <a:p>
            <a:pPr marL="971550" lvl="1" indent="-514350">
              <a:lnSpc>
                <a:spcPct val="140000"/>
              </a:lnSpc>
              <a:buFont typeface="+mj-lt"/>
              <a:buAutoNum type="arabicPeriod"/>
            </a:pPr>
            <a:r>
              <a:rPr lang="en-US" dirty="0" smtClean="0"/>
              <a:t>Baseline (MEAD + </a:t>
            </a:r>
            <a:r>
              <a:rPr lang="en-US" dirty="0" err="1" smtClean="0"/>
              <a:t>LexRank</a:t>
            </a:r>
            <a:r>
              <a:rPr lang="en-US" dirty="0" smtClean="0"/>
              <a:t>)</a:t>
            </a:r>
          </a:p>
          <a:p>
            <a:pPr marL="971550" lvl="1" indent="-514350">
              <a:lnSpc>
                <a:spcPct val="140000"/>
              </a:lnSpc>
              <a:buFont typeface="+mj-lt"/>
              <a:buAutoNum type="arabicPeriod"/>
            </a:pPr>
            <a:endParaRPr lang="en-US" b="1" dirty="0" smtClean="0"/>
          </a:p>
          <a:p>
            <a:pPr marL="971550" lvl="1" indent="-514350">
              <a:lnSpc>
                <a:spcPct val="140000"/>
              </a:lnSpc>
              <a:buFont typeface="+mj-lt"/>
              <a:buAutoNum type="arabicPeriod"/>
            </a:pPr>
            <a:endParaRPr lang="en-US" b="1" dirty="0" smtClean="0"/>
          </a:p>
          <a:p>
            <a:pPr marL="971550" lvl="1" indent="-514350">
              <a:lnSpc>
                <a:spcPct val="140000"/>
              </a:lnSpc>
              <a:buFont typeface="+mj-lt"/>
              <a:buAutoNum type="arabicPeriod"/>
            </a:pPr>
            <a:r>
              <a:rPr lang="en-US" dirty="0" err="1" smtClean="0">
                <a:solidFill>
                  <a:srgbClr val="660066"/>
                </a:solidFill>
              </a:rPr>
              <a:t>HelpfulFilter</a:t>
            </a:r>
            <a:r>
              <a:rPr lang="en-US" dirty="0" smtClean="0"/>
              <a:t>	</a:t>
            </a:r>
          </a:p>
          <a:p>
            <a:pPr marL="971550" lvl="1" indent="-514350">
              <a:lnSpc>
                <a:spcPct val="140000"/>
              </a:lnSpc>
              <a:buFont typeface="+mj-lt"/>
              <a:buAutoNum type="arabicPeriod"/>
            </a:pPr>
            <a:endParaRPr lang="en-US" dirty="0" smtClean="0">
              <a:solidFill>
                <a:srgbClr val="0000FF"/>
              </a:solidFill>
            </a:endParaRPr>
          </a:p>
          <a:p>
            <a:pPr marL="971550" lvl="1" indent="-514350">
              <a:lnSpc>
                <a:spcPct val="140000"/>
              </a:lnSpc>
              <a:buFont typeface="+mj-lt"/>
              <a:buAutoNum type="arabicPeriod"/>
            </a:pPr>
            <a:endParaRPr lang="en-US" dirty="0" smtClean="0">
              <a:solidFill>
                <a:srgbClr val="0000FF"/>
              </a:solidFill>
            </a:endParaRPr>
          </a:p>
          <a:p>
            <a:pPr marL="971550" lvl="1" indent="-514350">
              <a:lnSpc>
                <a:spcPct val="140000"/>
              </a:lnSpc>
              <a:buFont typeface="+mj-lt"/>
              <a:buAutoNum type="arabicPeriod"/>
            </a:pPr>
            <a:r>
              <a:rPr lang="en-US" dirty="0" err="1" smtClean="0">
                <a:solidFill>
                  <a:srgbClr val="660066"/>
                </a:solidFill>
              </a:rPr>
              <a:t>HelpfulSum</a:t>
            </a:r>
            <a:endParaRPr lang="en-US" dirty="0" smtClean="0">
              <a:solidFill>
                <a:srgbClr val="660066"/>
              </a:solidFill>
            </a:endParaRPr>
          </a:p>
          <a:p>
            <a:pPr lvl="2"/>
            <a:endParaRPr lang="en-US" dirty="0" smtClean="0">
              <a:solidFill>
                <a:srgbClr val="660066"/>
              </a:solidFill>
            </a:endParaRPr>
          </a:p>
          <a:p>
            <a:pPr lvl="2"/>
            <a:endParaRPr lang="en-US" dirty="0" smtClean="0">
              <a:solidFill>
                <a:srgbClr val="660066"/>
              </a:solidFill>
            </a:endParaRPr>
          </a:p>
          <a:p>
            <a:pPr lvl="2"/>
            <a:endParaRPr lang="en-US" dirty="0" smtClean="0">
              <a:solidFill>
                <a:srgbClr val="660066"/>
              </a:solidFill>
            </a:endParaRPr>
          </a:p>
          <a:p>
            <a:pPr marL="342900" lvl="2" indent="-342900">
              <a:buNone/>
            </a:pPr>
            <a:r>
              <a:rPr lang="en-US" sz="3200" dirty="0" smtClean="0"/>
              <a:t>Compression constraint = 200 words</a:t>
            </a:r>
          </a:p>
          <a:p>
            <a:pPr marL="342900" lvl="2" indent="-342900"/>
            <a:endParaRPr lang="en-US" sz="3200" dirty="0" smtClean="0"/>
          </a:p>
        </p:txBody>
      </p:sp>
      <p:pic>
        <p:nvPicPr>
          <p:cNvPr id="6" name="Picture 5"/>
          <p:cNvPicPr>
            <a:picLocks noChangeAspect="1"/>
          </p:cNvPicPr>
          <p:nvPr/>
        </p:nvPicPr>
        <p:blipFill>
          <a:blip r:embed="rId2"/>
          <a:stretch>
            <a:fillRect/>
          </a:stretch>
        </p:blipFill>
        <p:spPr>
          <a:xfrm>
            <a:off x="1283386" y="2331127"/>
            <a:ext cx="6002421" cy="708175"/>
          </a:xfrm>
          <a:prstGeom prst="rect">
            <a:avLst/>
          </a:prstGeom>
        </p:spPr>
      </p:pic>
      <p:pic>
        <p:nvPicPr>
          <p:cNvPr id="8" name="Picture 7"/>
          <p:cNvPicPr>
            <a:picLocks noChangeAspect="1"/>
          </p:cNvPicPr>
          <p:nvPr/>
        </p:nvPicPr>
        <p:blipFill>
          <a:blip r:embed="rId3"/>
          <a:stretch>
            <a:fillRect/>
          </a:stretch>
        </p:blipFill>
        <p:spPr>
          <a:xfrm>
            <a:off x="1283386" y="4972332"/>
            <a:ext cx="7566526" cy="643136"/>
          </a:xfrm>
          <a:prstGeom prst="rect">
            <a:avLst/>
          </a:prstGeom>
        </p:spPr>
      </p:pic>
      <p:pic>
        <p:nvPicPr>
          <p:cNvPr id="7" name="Picture 6"/>
          <p:cNvPicPr>
            <a:picLocks noChangeAspect="1"/>
          </p:cNvPicPr>
          <p:nvPr/>
        </p:nvPicPr>
        <p:blipFill>
          <a:blip r:embed="rId4"/>
          <a:stretch>
            <a:fillRect/>
          </a:stretch>
        </p:blipFill>
        <p:spPr>
          <a:xfrm>
            <a:off x="1283386" y="3574170"/>
            <a:ext cx="6593306" cy="720812"/>
          </a:xfrm>
          <a:prstGeom prst="rect">
            <a:avLst/>
          </a:prstGeom>
        </p:spPr>
      </p:pic>
      <p:sp>
        <p:nvSpPr>
          <p:cNvPr id="9" name="Slide Number Placeholder 8"/>
          <p:cNvSpPr>
            <a:spLocks noGrp="1"/>
          </p:cNvSpPr>
          <p:nvPr>
            <p:ph type="sldNum" sz="quarter" idx="12"/>
          </p:nvPr>
        </p:nvSpPr>
        <p:spPr/>
        <p:txBody>
          <a:bodyPr/>
          <a:lstStyle/>
          <a:p>
            <a:fld id="{A1474180-0649-4B44-A4E2-426C5EA9858C}" type="slidenum">
              <a:rPr lang="en-US" smtClean="0"/>
              <a:pPr/>
              <a:t>58</a:t>
            </a:fld>
            <a:endParaRPr lang="en-US"/>
          </a:p>
        </p:txBody>
      </p:sp>
    </p:spTree>
    <p:extLst>
      <p:ext uri="{BB962C8B-B14F-4D97-AF65-F5344CB8AC3E}">
        <p14:creationId xmlns:p14="http://schemas.microsoft.com/office/powerpoint/2010/main" xmlns="" val="159399721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375"/>
            <a:ext cx="8229600" cy="1143000"/>
          </a:xfrm>
        </p:spPr>
        <p:txBody>
          <a:bodyPr>
            <a:normAutofit/>
          </a:bodyPr>
          <a:lstStyle/>
          <a:p>
            <a:r>
              <a:rPr lang="en-US" sz="3600" dirty="0" smtClean="0"/>
              <a:t>User study 1 – </a:t>
            </a:r>
            <a:r>
              <a:rPr lang="en-US" sz="3600" b="1" dirty="0"/>
              <a:t>c</a:t>
            </a:r>
            <a:r>
              <a:rPr lang="en-US" sz="3600" b="1" dirty="0" smtClean="0"/>
              <a:t>ustomer</a:t>
            </a:r>
            <a:r>
              <a:rPr lang="en-US" sz="3600" dirty="0" smtClean="0"/>
              <a:t> reviews</a:t>
            </a:r>
            <a:endParaRPr lang="en-US" sz="3600" dirty="0"/>
          </a:p>
        </p:txBody>
      </p:sp>
      <p:sp>
        <p:nvSpPr>
          <p:cNvPr id="3" name="Content Placeholder 2"/>
          <p:cNvSpPr>
            <a:spLocks noGrp="1"/>
          </p:cNvSpPr>
          <p:nvPr>
            <p:ph idx="1"/>
          </p:nvPr>
        </p:nvSpPr>
        <p:spPr>
          <a:xfrm>
            <a:off x="320841" y="1109580"/>
            <a:ext cx="8365959" cy="5494420"/>
          </a:xfrm>
        </p:spPr>
        <p:txBody>
          <a:bodyPr>
            <a:normAutofit fontScale="62500" lnSpcReduction="20000"/>
          </a:bodyPr>
          <a:lstStyle/>
          <a:p>
            <a:r>
              <a:rPr lang="en-US" sz="3400" dirty="0" smtClean="0"/>
              <a:t>6 summarization test sets</a:t>
            </a:r>
          </a:p>
          <a:p>
            <a:pPr lvl="1"/>
            <a:r>
              <a:rPr lang="en-US" dirty="0"/>
              <a:t>2</a:t>
            </a:r>
            <a:r>
              <a:rPr lang="en-US" dirty="0" smtClean="0"/>
              <a:t> domains 	</a:t>
            </a:r>
            <a:r>
              <a:rPr lang="en-US" i="1" dirty="0" smtClean="0">
                <a:solidFill>
                  <a:srgbClr val="0000FF"/>
                </a:solidFill>
              </a:rPr>
              <a:t>between-subject factor</a:t>
            </a:r>
          </a:p>
          <a:p>
            <a:pPr lvl="1"/>
            <a:r>
              <a:rPr lang="en-US" dirty="0" smtClean="0"/>
              <a:t>3 review items per domain</a:t>
            </a:r>
            <a:r>
              <a:rPr lang="en-US" dirty="0"/>
              <a:t> </a:t>
            </a:r>
            <a:r>
              <a:rPr lang="en-US" dirty="0" smtClean="0"/>
              <a:t>(e.g. a camera/movie)</a:t>
            </a:r>
          </a:p>
          <a:p>
            <a:pPr lvl="1"/>
            <a:r>
              <a:rPr lang="en-US" dirty="0" smtClean="0"/>
              <a:t>18 reviews per item	</a:t>
            </a:r>
          </a:p>
          <a:p>
            <a:pPr lvl="1"/>
            <a:endParaRPr lang="en-US" dirty="0" smtClean="0"/>
          </a:p>
          <a:p>
            <a:pPr lvl="1"/>
            <a:endParaRPr lang="en-US" dirty="0" smtClean="0"/>
          </a:p>
          <a:p>
            <a:pPr lvl="1"/>
            <a:endParaRPr lang="en-US" dirty="0"/>
          </a:p>
          <a:p>
            <a:pPr lvl="1"/>
            <a:endParaRPr lang="en-US" dirty="0" smtClean="0"/>
          </a:p>
          <a:p>
            <a:r>
              <a:rPr lang="en-US" sz="3400" dirty="0"/>
              <a:t>36 </a:t>
            </a:r>
            <a:r>
              <a:rPr lang="en-US" sz="3400" dirty="0" smtClean="0"/>
              <a:t>subjects</a:t>
            </a:r>
          </a:p>
          <a:p>
            <a:pPr lvl="1"/>
            <a:r>
              <a:rPr lang="en-US" sz="3000" dirty="0" smtClean="0"/>
              <a:t>18 for camera reviews, 18 for movie reviews </a:t>
            </a:r>
            <a:endParaRPr lang="en-US" sz="3000" dirty="0"/>
          </a:p>
          <a:p>
            <a:pPr lvl="1"/>
            <a:endParaRPr lang="en-US" dirty="0" smtClean="0"/>
          </a:p>
          <a:p>
            <a:r>
              <a:rPr lang="en-US" sz="3400" dirty="0"/>
              <a:t>Experimental procedures</a:t>
            </a:r>
          </a:p>
          <a:p>
            <a:pPr lvl="1"/>
            <a:r>
              <a:rPr lang="en-US" dirty="0"/>
              <a:t>Introduction with a real-world scenario </a:t>
            </a:r>
            <a:endParaRPr lang="en-US" dirty="0" smtClean="0"/>
          </a:p>
          <a:p>
            <a:pPr marL="744538" lvl="1" indent="-290513">
              <a:spcAft>
                <a:spcPts val="600"/>
              </a:spcAft>
              <a:buFont typeface="+mj-lt"/>
              <a:buAutoNum type="arabicPeriod"/>
            </a:pPr>
            <a:r>
              <a:rPr lang="en-US" sz="2900" dirty="0" smtClean="0"/>
              <a:t>Manual summarization  (10 sentences)</a:t>
            </a:r>
          </a:p>
          <a:p>
            <a:pPr marL="744538" lvl="1" indent="-290513">
              <a:spcAft>
                <a:spcPts val="600"/>
              </a:spcAft>
              <a:buFont typeface="+mj-lt"/>
              <a:buAutoNum type="arabicPeriod"/>
            </a:pPr>
            <a:r>
              <a:rPr lang="en-US" sz="2900" dirty="0" smtClean="0"/>
              <a:t>Pairwise comparison (5 point rating)</a:t>
            </a:r>
          </a:p>
          <a:p>
            <a:pPr marL="744538" lvl="1" indent="-290513">
              <a:spcAft>
                <a:spcPts val="600"/>
              </a:spcAft>
              <a:buFont typeface="+mj-lt"/>
              <a:buAutoNum type="arabicPeriod"/>
            </a:pPr>
            <a:r>
              <a:rPr lang="en-US" sz="2900" dirty="0" smtClean="0"/>
              <a:t>Content evaluation  (5 point rating)</a:t>
            </a:r>
            <a:endParaRPr lang="en-US" sz="2400" dirty="0" smtClean="0"/>
          </a:p>
          <a:p>
            <a:pPr lvl="1"/>
            <a:endParaRPr lang="en-US" sz="3100" dirty="0" smtClean="0"/>
          </a:p>
          <a:p>
            <a:pPr marL="342900" lvl="1" indent="-342900">
              <a:buFont typeface="Arial"/>
              <a:buChar char="•"/>
            </a:pPr>
            <a:r>
              <a:rPr lang="en-US" sz="3100" dirty="0" smtClean="0"/>
              <a:t>Time:60~90 minutes</a:t>
            </a:r>
            <a:endParaRPr lang="en-US" sz="3100" dirty="0"/>
          </a:p>
        </p:txBody>
      </p:sp>
      <p:sp>
        <p:nvSpPr>
          <p:cNvPr id="4" name="TextBox 3"/>
          <p:cNvSpPr txBox="1"/>
          <p:nvPr/>
        </p:nvSpPr>
        <p:spPr>
          <a:xfrm>
            <a:off x="5735708" y="1648972"/>
            <a:ext cx="2175721" cy="646331"/>
          </a:xfrm>
          <a:prstGeom prst="rect">
            <a:avLst/>
          </a:prstGeom>
          <a:noFill/>
        </p:spPr>
        <p:txBody>
          <a:bodyPr wrap="none" rtlCol="0">
            <a:spAutoFit/>
          </a:bodyPr>
          <a:lstStyle/>
          <a:p>
            <a:pPr marL="0" lvl="1"/>
            <a:r>
              <a:rPr lang="en-US" i="1" dirty="0">
                <a:solidFill>
                  <a:srgbClr val="0000FF"/>
                </a:solidFill>
              </a:rPr>
              <a:t>within-subject factor</a:t>
            </a:r>
          </a:p>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xmlns="" val="3498667552"/>
              </p:ext>
            </p:extLst>
          </p:nvPr>
        </p:nvGraphicFramePr>
        <p:xfrm>
          <a:off x="4828674" y="2148251"/>
          <a:ext cx="3678089" cy="990118"/>
        </p:xfrm>
        <a:graphic>
          <a:graphicData uri="http://schemas.openxmlformats.org/drawingml/2006/table">
            <a:tbl>
              <a:tblPr firstRow="1" bandRow="1">
                <a:tableStyleId>{5C22544A-7EE6-4342-B048-85BDC9FD1C3A}</a:tableStyleId>
              </a:tblPr>
              <a:tblGrid>
                <a:gridCol w="1895210"/>
                <a:gridCol w="869122"/>
                <a:gridCol w="913757"/>
              </a:tblGrid>
              <a:tr h="335039">
                <a:tc>
                  <a:txBody>
                    <a:bodyPr/>
                    <a:lstStyle/>
                    <a:p>
                      <a:r>
                        <a:rPr lang="en-US" sz="1500" dirty="0" smtClean="0"/>
                        <a:t>Measurement</a:t>
                      </a:r>
                      <a:endParaRPr lang="en-US" sz="1500" dirty="0"/>
                    </a:p>
                  </a:txBody>
                  <a:tcPr/>
                </a:tc>
                <a:tc>
                  <a:txBody>
                    <a:bodyPr/>
                    <a:lstStyle/>
                    <a:p>
                      <a:pPr algn="ctr"/>
                      <a:r>
                        <a:rPr lang="en-US" sz="1500" dirty="0" smtClean="0"/>
                        <a:t>Camera</a:t>
                      </a:r>
                      <a:endParaRPr lang="en-US" sz="1500" dirty="0"/>
                    </a:p>
                  </a:txBody>
                  <a:tcPr/>
                </a:tc>
                <a:tc>
                  <a:txBody>
                    <a:bodyPr/>
                    <a:lstStyle/>
                    <a:p>
                      <a:pPr algn="ctr"/>
                      <a:r>
                        <a:rPr lang="en-US" sz="1500" dirty="0" smtClean="0"/>
                        <a:t>Movie</a:t>
                      </a:r>
                      <a:endParaRPr lang="en-US" sz="1500" dirty="0"/>
                    </a:p>
                  </a:txBody>
                  <a:tcPr/>
                </a:tc>
              </a:tr>
              <a:tr h="335039">
                <a:tc>
                  <a:txBody>
                    <a:bodyPr/>
                    <a:lstStyle/>
                    <a:p>
                      <a:r>
                        <a:rPr lang="en-US" sz="1500" kern="1200" dirty="0" smtClean="0">
                          <a:solidFill>
                            <a:schemeClr val="dk1"/>
                          </a:solidFill>
                          <a:latin typeface="+mn-lt"/>
                          <a:ea typeface="+mn-ea"/>
                          <a:cs typeface="+mn-cs"/>
                        </a:rPr>
                        <a:t>#</a:t>
                      </a:r>
                      <a:r>
                        <a:rPr lang="en-US" sz="1500" kern="1200" baseline="0" dirty="0" smtClean="0">
                          <a:solidFill>
                            <a:schemeClr val="dk1"/>
                          </a:solidFill>
                          <a:latin typeface="+mn-lt"/>
                          <a:ea typeface="+mn-ea"/>
                          <a:cs typeface="+mn-cs"/>
                        </a:rPr>
                        <a:t> of sentence/review</a:t>
                      </a:r>
                      <a:endParaRPr lang="en-US" sz="1500" dirty="0"/>
                    </a:p>
                  </a:txBody>
                  <a:tcPr/>
                </a:tc>
                <a:tc>
                  <a:txBody>
                    <a:bodyPr/>
                    <a:lstStyle/>
                    <a:p>
                      <a:pPr algn="ctr"/>
                      <a:r>
                        <a:rPr lang="en-US" sz="1500" dirty="0" smtClean="0"/>
                        <a:t>9</a:t>
                      </a:r>
                      <a:endParaRPr lang="en-US" sz="1500" dirty="0"/>
                    </a:p>
                  </a:txBody>
                  <a:tcPr/>
                </a:tc>
                <a:tc>
                  <a:txBody>
                    <a:bodyPr/>
                    <a:lstStyle/>
                    <a:p>
                      <a:pPr algn="ctr"/>
                      <a:r>
                        <a:rPr lang="en-US" sz="1500" dirty="0" smtClean="0"/>
                        <a:t>18</a:t>
                      </a:r>
                      <a:endParaRPr lang="en-US" sz="1500" dirty="0"/>
                    </a:p>
                  </a:txBody>
                  <a:tcPr/>
                </a:tc>
              </a:tr>
              <a:tr h="285707">
                <a:tc>
                  <a:txBody>
                    <a:bodyPr/>
                    <a:lstStyle/>
                    <a:p>
                      <a:r>
                        <a:rPr lang="en-US" sz="1500" dirty="0" smtClean="0"/>
                        <a:t># words/sentence</a:t>
                      </a:r>
                      <a:endParaRPr lang="en-US" sz="1500" dirty="0"/>
                    </a:p>
                  </a:txBody>
                  <a:tcPr/>
                </a:tc>
                <a:tc>
                  <a:txBody>
                    <a:bodyPr/>
                    <a:lstStyle/>
                    <a:p>
                      <a:pPr algn="ctr"/>
                      <a:r>
                        <a:rPr lang="en-US" sz="1500" dirty="0" smtClean="0"/>
                        <a:t>25</a:t>
                      </a:r>
                      <a:endParaRPr lang="en-US" sz="1500" dirty="0"/>
                    </a:p>
                  </a:txBody>
                  <a:tcPr/>
                </a:tc>
                <a:tc>
                  <a:txBody>
                    <a:bodyPr/>
                    <a:lstStyle/>
                    <a:p>
                      <a:pPr algn="ctr"/>
                      <a:r>
                        <a:rPr lang="en-US" sz="1500" dirty="0" smtClean="0"/>
                        <a:t>27</a:t>
                      </a:r>
                      <a:endParaRPr lang="en-US" sz="1500" dirty="0"/>
                    </a:p>
                  </a:txBody>
                  <a:tcPr/>
                </a:tc>
              </a:tr>
            </a:tbl>
          </a:graphicData>
        </a:graphic>
      </p:graphicFrame>
      <p:sp>
        <p:nvSpPr>
          <p:cNvPr id="6" name="Slide Number Placeholder 5"/>
          <p:cNvSpPr>
            <a:spLocks noGrp="1"/>
          </p:cNvSpPr>
          <p:nvPr>
            <p:ph type="sldNum" sz="quarter" idx="12"/>
          </p:nvPr>
        </p:nvSpPr>
        <p:spPr/>
        <p:txBody>
          <a:bodyPr/>
          <a:lstStyle/>
          <a:p>
            <a:fld id="{A1474180-0649-4B44-A4E2-426C5EA9858C}" type="slidenum">
              <a:rPr lang="en-US" smtClean="0"/>
              <a:pPr/>
              <a:t>59</a:t>
            </a:fld>
            <a:endParaRPr lang="en-US"/>
          </a:p>
        </p:txBody>
      </p:sp>
    </p:spTree>
    <p:extLst>
      <p:ext uri="{BB962C8B-B14F-4D97-AF65-F5344CB8AC3E}">
        <p14:creationId xmlns:p14="http://schemas.microsoft.com/office/powerpoint/2010/main" xmlns="" val="40965834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0" y="338138"/>
            <a:ext cx="9144000" cy="1143000"/>
          </a:xfrm>
        </p:spPr>
        <p:txBody>
          <a:bodyPr/>
          <a:lstStyle/>
          <a:p>
            <a:r>
              <a:rPr lang="en-US" sz="3200" dirty="0">
                <a:ea typeface="ＭＳ Ｐゴシック" pitchFamily="-84" charset="-128"/>
                <a:cs typeface="ＭＳ Ｐゴシック" pitchFamily="-84" charset="-128"/>
              </a:rPr>
              <a:t>Review metadata </a:t>
            </a:r>
            <a:r>
              <a:rPr lang="en-US" sz="3200" dirty="0" smtClean="0">
                <a:ea typeface="ＭＳ Ｐゴシック" pitchFamily="-84" charset="-128"/>
                <a:cs typeface="ＭＳ Ｐゴシック" pitchFamily="-84" charset="-128"/>
              </a:rPr>
              <a:t>includes user-provided quality assessments (e.g., helpfulness votes)</a:t>
            </a:r>
            <a:endParaRPr lang="en-US" sz="3200" dirty="0">
              <a:ea typeface="ＭＳ Ｐゴシック" pitchFamily="-84" charset="-128"/>
              <a:cs typeface="ＭＳ Ｐゴシック" pitchFamily="-84" charset="-128"/>
            </a:endParaRPr>
          </a:p>
        </p:txBody>
      </p:sp>
      <p:pic>
        <p:nvPicPr>
          <p:cNvPr id="5" name="Content Placeholder 4"/>
          <p:cNvPicPr>
            <a:picLocks noGrp="1" noChangeAspect="1"/>
          </p:cNvPicPr>
          <p:nvPr>
            <p:ph idx="1"/>
          </p:nvPr>
        </p:nvPicPr>
        <p:blipFill>
          <a:blip r:embed="rId2"/>
          <a:srcRect t="-7693" b="-7693"/>
          <a:stretch>
            <a:fillRect/>
          </a:stretch>
        </p:blipFill>
        <p:spPr>
          <a:xfrm>
            <a:off x="1371600" y="1993901"/>
            <a:ext cx="6019800" cy="3310658"/>
          </a:xfrm>
          <a:ln>
            <a:noFill/>
          </a:ln>
          <a:scene3d>
            <a:camera prst="orthographicFront"/>
            <a:lightRig rig="threePt" dir="t"/>
          </a:scene3d>
          <a:sp3d>
            <a:bevelT/>
          </a:sp3d>
          <a:extLst>
            <a:ext uri="{91240B29-F687-4f45-9708-019B960494DF}">
              <a14:hiddenLine xmlns:a14="http://schemas.microsoft.com/office/drawing/2010/main" xmlns="" w="9525">
                <a:solidFill>
                  <a:srgbClr val="000000"/>
                </a:solidFill>
                <a:miter lim="800000"/>
                <a:headEnd/>
                <a:tailEnd/>
              </a14:hiddenLine>
            </a:ext>
          </a:extLst>
        </p:spPr>
        <p:style>
          <a:lnRef idx="2">
            <a:schemeClr val="accent1"/>
          </a:lnRef>
          <a:fillRef idx="1">
            <a:schemeClr val="lt1"/>
          </a:fillRef>
          <a:effectRef idx="0">
            <a:schemeClr val="accent1"/>
          </a:effectRef>
          <a:fontRef idx="minor">
            <a:schemeClr val="dk1"/>
          </a:fontRef>
        </p:style>
      </p:pic>
      <p:sp>
        <p:nvSpPr>
          <p:cNvPr id="16387" name="Slide Number Placeholder 3"/>
          <p:cNvSpPr>
            <a:spLocks noGrp="1"/>
          </p:cNvSpPr>
          <p:nvPr>
            <p:ph type="sldNum" sz="quarter" idx="12"/>
          </p:nvPr>
        </p:nvSpPr>
        <p:spPr bwMode="auto">
          <a:noFill/>
          <a:ln>
            <a:miter lim="800000"/>
            <a:headEnd/>
            <a:tailEnd/>
          </a:ln>
        </p:spPr>
        <p:txBody>
          <a:bodyPr/>
          <a:lstStyle/>
          <a:p>
            <a:fld id="{986C3A78-65A6-1A44-BC2C-CD73761B679C}" type="slidenum">
              <a:rPr lang="en-US"/>
              <a:pPr/>
              <a:t>6</a:t>
            </a:fld>
            <a:endParaRPr lang="en-US"/>
          </a:p>
        </p:txBody>
      </p:sp>
      <p:grpSp>
        <p:nvGrpSpPr>
          <p:cNvPr id="16" name="Group 15"/>
          <p:cNvGrpSpPr/>
          <p:nvPr/>
        </p:nvGrpSpPr>
        <p:grpSpPr>
          <a:xfrm>
            <a:off x="962716" y="2106613"/>
            <a:ext cx="7086600" cy="3892192"/>
            <a:chOff x="962716" y="2286000"/>
            <a:chExt cx="7086600" cy="3892192"/>
          </a:xfrm>
        </p:grpSpPr>
        <p:sp>
          <p:nvSpPr>
            <p:cNvPr id="9" name="TextBox 10"/>
            <p:cNvSpPr txBox="1">
              <a:spLocks noChangeArrowheads="1"/>
            </p:cNvSpPr>
            <p:nvPr/>
          </p:nvSpPr>
          <p:spPr bwMode="auto">
            <a:xfrm>
              <a:off x="962716" y="5686067"/>
              <a:ext cx="7086600" cy="492125"/>
            </a:xfrm>
            <a:prstGeom prst="rect">
              <a:avLst/>
            </a:prstGeom>
            <a:noFill/>
            <a:ln w="9525">
              <a:noFill/>
              <a:miter lim="800000"/>
              <a:headEnd/>
              <a:tailEnd/>
            </a:ln>
          </p:spPr>
          <p:txBody>
            <a:bodyPr>
              <a:prstTxWarp prst="textNoShape">
                <a:avLst/>
              </a:prstTxWarp>
              <a:spAutoFit/>
            </a:bodyPr>
            <a:lstStyle/>
            <a:p>
              <a:pPr marL="39688" indent="315913" algn="ctr">
                <a:buFont typeface="Arial" pitchFamily="-84" charset="0"/>
                <a:buChar char="•"/>
              </a:pPr>
              <a:endParaRPr lang="en-US" sz="2600" dirty="0">
                <a:solidFill>
                  <a:srgbClr val="660066"/>
                </a:solidFill>
                <a:ea typeface="Heiti SC Light" pitchFamily="-84" charset="-122"/>
                <a:cs typeface="Heiti SC Light" pitchFamily="-84" charset="-122"/>
                <a:sym typeface="Calibri Bold Italic" pitchFamily="-84" charset="0"/>
              </a:endParaRPr>
            </a:p>
          </p:txBody>
        </p:sp>
        <p:sp>
          <p:nvSpPr>
            <p:cNvPr id="11" name="Oval 10"/>
            <p:cNvSpPr/>
            <p:nvPr/>
          </p:nvSpPr>
          <p:spPr bwMode="auto">
            <a:xfrm>
              <a:off x="1155700" y="2286000"/>
              <a:ext cx="4546600" cy="457200"/>
            </a:xfrm>
            <a:prstGeom prst="ellipse">
              <a:avLst/>
            </a:prstGeom>
            <a:noFill/>
            <a:ln w="28575" cap="flat" cmpd="sng" algn="ctr">
              <a:solidFill>
                <a:schemeClr val="accent4"/>
              </a:solidFill>
              <a:prstDash val="solid"/>
              <a:round/>
              <a:headEnd type="none" w="med" len="med"/>
              <a:tailEnd type="none" w="med" len="med"/>
            </a:ln>
          </p:spPr>
          <p:style>
            <a:lnRef idx="2">
              <a:schemeClr val="accent6"/>
            </a:lnRef>
            <a:fillRef idx="1">
              <a:schemeClr val="lt1"/>
            </a:fillRef>
            <a:effectRef idx="0">
              <a:schemeClr val="accent6"/>
            </a:effectRef>
            <a:fontRef idx="minor">
              <a:schemeClr val="dk1"/>
            </a:fontRef>
          </p:style>
          <p:txBody>
            <a:bodyPr/>
            <a:lstStyle/>
            <a:p>
              <a:pPr>
                <a:defRPr/>
              </a:pPr>
              <a:endParaRPr lang="en-US">
                <a:solidFill>
                  <a:srgbClr val="000000"/>
                </a:solidFill>
                <a:ea typeface="Heiti SC Light" pitchFamily="-84" charset="-122"/>
                <a:cs typeface="Heiti SC Light" pitchFamily="-84" charset="-122"/>
                <a:sym typeface="Calibri" pitchFamily="-84" charset="0"/>
              </a:endParaRPr>
            </a:p>
          </p:txBody>
        </p:sp>
      </p:grpSp>
      <p:cxnSp>
        <p:nvCxnSpPr>
          <p:cNvPr id="4" name="Straight Arrow Connector 3"/>
          <p:cNvCxnSpPr/>
          <p:nvPr/>
        </p:nvCxnSpPr>
        <p:spPr>
          <a:xfrm flipV="1">
            <a:off x="2090702" y="5062724"/>
            <a:ext cx="590409" cy="88791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57224994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48954"/>
            <a:ext cx="8229600" cy="1143000"/>
          </a:xfrm>
        </p:spPr>
        <p:txBody>
          <a:bodyPr>
            <a:noAutofit/>
          </a:bodyPr>
          <a:lstStyle/>
          <a:p>
            <a:r>
              <a:rPr lang="en-US" sz="3600" dirty="0" smtClean="0"/>
              <a:t>Introduction scenario -- Camera reviews</a:t>
            </a:r>
            <a:endParaRPr lang="en-US" sz="3600" dirty="0"/>
          </a:p>
        </p:txBody>
      </p:sp>
      <p:pic>
        <p:nvPicPr>
          <p:cNvPr id="6" name="Content Placeholder 5"/>
          <p:cNvPicPr>
            <a:picLocks noGrp="1" noChangeAspect="1"/>
          </p:cNvPicPr>
          <p:nvPr>
            <p:ph idx="1"/>
          </p:nvPr>
        </p:nvPicPr>
        <p:blipFill>
          <a:blip r:embed="rId2"/>
          <a:srcRect t="-21735" b="-21735"/>
          <a:stretch>
            <a:fillRect/>
          </a:stretch>
        </p:blipFill>
        <p:spPr>
          <a:xfrm>
            <a:off x="173789" y="1600199"/>
            <a:ext cx="8662737" cy="4764785"/>
          </a:xfrm>
        </p:spPr>
      </p:pic>
      <p:sp>
        <p:nvSpPr>
          <p:cNvPr id="3" name="Slide Number Placeholder 2"/>
          <p:cNvSpPr>
            <a:spLocks noGrp="1"/>
          </p:cNvSpPr>
          <p:nvPr>
            <p:ph type="sldNum" sz="quarter" idx="12"/>
          </p:nvPr>
        </p:nvSpPr>
        <p:spPr/>
        <p:txBody>
          <a:bodyPr/>
          <a:lstStyle/>
          <a:p>
            <a:fld id="{A1474180-0649-4B44-A4E2-426C5EA9858C}" type="slidenum">
              <a:rPr lang="en-US" smtClean="0"/>
              <a:pPr/>
              <a:t>60</a:t>
            </a:fld>
            <a:endParaRPr lang="en-US"/>
          </a:p>
        </p:txBody>
      </p:sp>
    </p:spTree>
    <p:extLst>
      <p:ext uri="{BB962C8B-B14F-4D97-AF65-F5344CB8AC3E}">
        <p14:creationId xmlns:p14="http://schemas.microsoft.com/office/powerpoint/2010/main" xmlns="" val="124636398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Example -- Pairwise comparison</a:t>
            </a:r>
            <a:endParaRPr lang="en-US" sz="3200" dirty="0"/>
          </a:p>
        </p:txBody>
      </p:sp>
      <p:pic>
        <p:nvPicPr>
          <p:cNvPr id="6" name="Content Placeholder 5"/>
          <p:cNvPicPr>
            <a:picLocks noGrp="1" noChangeAspect="1"/>
          </p:cNvPicPr>
          <p:nvPr>
            <p:ph idx="1"/>
          </p:nvPr>
        </p:nvPicPr>
        <p:blipFill>
          <a:blip r:embed="rId2"/>
          <a:srcRect l="-16588" r="-16588"/>
          <a:stretch>
            <a:fillRect/>
          </a:stretch>
        </p:blipFill>
        <p:spPr>
          <a:xfrm>
            <a:off x="109621" y="1400259"/>
            <a:ext cx="9195688" cy="5057274"/>
          </a:xfrm>
        </p:spPr>
      </p:pic>
      <p:sp>
        <p:nvSpPr>
          <p:cNvPr id="3" name="Slide Number Placeholder 2"/>
          <p:cNvSpPr>
            <a:spLocks noGrp="1"/>
          </p:cNvSpPr>
          <p:nvPr>
            <p:ph type="sldNum" sz="quarter" idx="12"/>
          </p:nvPr>
        </p:nvSpPr>
        <p:spPr/>
        <p:txBody>
          <a:bodyPr/>
          <a:lstStyle/>
          <a:p>
            <a:fld id="{A1474180-0649-4B44-A4E2-426C5EA9858C}" type="slidenum">
              <a:rPr lang="en-US" smtClean="0"/>
              <a:pPr/>
              <a:t>61</a:t>
            </a:fld>
            <a:endParaRPr lang="en-US"/>
          </a:p>
        </p:txBody>
      </p:sp>
    </p:spTree>
    <p:extLst>
      <p:ext uri="{BB962C8B-B14F-4D97-AF65-F5344CB8AC3E}">
        <p14:creationId xmlns:p14="http://schemas.microsoft.com/office/powerpoint/2010/main" xmlns="" val="245746872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5"/>
          <p:cNvSpPr txBox="1">
            <a:spLocks/>
          </p:cNvSpPr>
          <p:nvPr/>
        </p:nvSpPr>
        <p:spPr>
          <a:xfrm>
            <a:off x="255639" y="1440364"/>
            <a:ext cx="8888361" cy="509679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600" dirty="0" smtClean="0"/>
              <a:t>Preference rating of “</a:t>
            </a:r>
            <a:r>
              <a:rPr lang="en-US" sz="2600" dirty="0"/>
              <a:t>B over </a:t>
            </a:r>
            <a:r>
              <a:rPr lang="en-US" sz="2600" dirty="0" smtClean="0"/>
              <a:t>A” (B is better than A if score &gt;0)</a:t>
            </a:r>
          </a:p>
          <a:p>
            <a:endParaRPr lang="en-US" sz="2000" dirty="0"/>
          </a:p>
          <a:p>
            <a:endParaRPr lang="en-US" sz="2000" dirty="0" smtClean="0"/>
          </a:p>
          <a:p>
            <a:endParaRPr lang="en-US" sz="2000" dirty="0" smtClean="0"/>
          </a:p>
          <a:p>
            <a:endParaRPr lang="en-US" sz="2000" dirty="0"/>
          </a:p>
          <a:p>
            <a:endParaRPr lang="en-US" sz="2000" dirty="0" smtClean="0"/>
          </a:p>
          <a:p>
            <a:endParaRPr lang="en-US" sz="2000" dirty="0"/>
          </a:p>
          <a:p>
            <a:pPr marL="0" indent="0">
              <a:buNone/>
            </a:pPr>
            <a:endParaRPr lang="en-US" sz="2000" dirty="0"/>
          </a:p>
          <a:p>
            <a:pPr lvl="1">
              <a:buFont typeface="Wingdings" charset="2"/>
              <a:buChar char="ü"/>
            </a:pPr>
            <a:r>
              <a:rPr lang="en-US" sz="1600" dirty="0" err="1" smtClean="0">
                <a:solidFill>
                  <a:srgbClr val="0000FF"/>
                </a:solidFill>
              </a:rPr>
              <a:t>HelpfulSum</a:t>
            </a:r>
            <a:r>
              <a:rPr lang="en-US" sz="1600" dirty="0" smtClean="0">
                <a:solidFill>
                  <a:srgbClr val="0000FF"/>
                </a:solidFill>
              </a:rPr>
              <a:t> &gt; baseline </a:t>
            </a:r>
            <a:r>
              <a:rPr lang="en-US" sz="1600" dirty="0" smtClean="0"/>
              <a:t>for both review domains</a:t>
            </a:r>
          </a:p>
          <a:p>
            <a:pPr lvl="1"/>
            <a:r>
              <a:rPr lang="en-US" sz="1600" dirty="0" err="1">
                <a:solidFill>
                  <a:srgbClr val="BFBFBF"/>
                </a:solidFill>
              </a:rPr>
              <a:t>H</a:t>
            </a:r>
            <a:r>
              <a:rPr lang="en-US" sz="1600" dirty="0" err="1" smtClean="0">
                <a:solidFill>
                  <a:srgbClr val="BFBFBF"/>
                </a:solidFill>
              </a:rPr>
              <a:t>elpfulFilter</a:t>
            </a:r>
            <a:r>
              <a:rPr lang="en-US" sz="1600" dirty="0" smtClean="0">
                <a:solidFill>
                  <a:srgbClr val="BFBFBF"/>
                </a:solidFill>
              </a:rPr>
              <a:t> &gt; baseline on movie reviews</a:t>
            </a:r>
            <a:r>
              <a:rPr lang="en-US" sz="1600" dirty="0">
                <a:solidFill>
                  <a:srgbClr val="BFBFBF"/>
                </a:solidFill>
              </a:rPr>
              <a:t>, vice versa </a:t>
            </a:r>
            <a:r>
              <a:rPr lang="en-US" sz="1600" dirty="0" smtClean="0">
                <a:solidFill>
                  <a:srgbClr val="BFBFBF"/>
                </a:solidFill>
              </a:rPr>
              <a:t>on camera reviews</a:t>
            </a:r>
          </a:p>
          <a:p>
            <a:pPr lvl="1">
              <a:buFont typeface="Wingdings" charset="2"/>
              <a:buChar char="ü"/>
            </a:pPr>
            <a:r>
              <a:rPr lang="en-US" sz="1600" dirty="0" err="1" smtClean="0">
                <a:solidFill>
                  <a:srgbClr val="BFBFBF"/>
                </a:solidFill>
              </a:rPr>
              <a:t>HelpfulSum</a:t>
            </a:r>
            <a:r>
              <a:rPr lang="en-US" sz="1600" dirty="0" smtClean="0">
                <a:solidFill>
                  <a:srgbClr val="BFBFBF"/>
                </a:solidFill>
              </a:rPr>
              <a:t> &gt; </a:t>
            </a:r>
            <a:r>
              <a:rPr lang="en-US" sz="1600" dirty="0" err="1" smtClean="0">
                <a:solidFill>
                  <a:srgbClr val="BFBFBF"/>
                </a:solidFill>
              </a:rPr>
              <a:t>HelpfulFilter</a:t>
            </a:r>
            <a:r>
              <a:rPr lang="en-US" sz="1600" dirty="0" smtClean="0">
                <a:solidFill>
                  <a:srgbClr val="BFBFBF"/>
                </a:solidFill>
              </a:rPr>
              <a:t> on Camera reviews</a:t>
            </a:r>
          </a:p>
          <a:p>
            <a:endParaRPr lang="en-US" sz="2400" dirty="0" smtClean="0"/>
          </a:p>
          <a:p>
            <a:endParaRPr lang="en-US" sz="2400" dirty="0" smtClean="0"/>
          </a:p>
          <a:p>
            <a:endParaRPr lang="en-US" sz="2400" dirty="0" smtClean="0"/>
          </a:p>
        </p:txBody>
      </p:sp>
      <p:sp>
        <p:nvSpPr>
          <p:cNvPr id="2" name="Title 1"/>
          <p:cNvSpPr>
            <a:spLocks noGrp="1"/>
          </p:cNvSpPr>
          <p:nvPr>
            <p:ph type="title"/>
          </p:nvPr>
        </p:nvSpPr>
        <p:spPr/>
        <p:txBody>
          <a:bodyPr>
            <a:noAutofit/>
          </a:bodyPr>
          <a:lstStyle/>
          <a:p>
            <a:r>
              <a:rPr lang="en-US" sz="3200" dirty="0" smtClean="0"/>
              <a:t>Human evaluation – </a:t>
            </a:r>
            <a:r>
              <a:rPr lang="en-US" sz="3200" dirty="0" err="1" smtClean="0"/>
              <a:t>Pairwise</a:t>
            </a:r>
            <a:r>
              <a:rPr lang="en-US" sz="3200" dirty="0" smtClean="0"/>
              <a:t> comparison</a:t>
            </a:r>
            <a:endParaRPr lang="en-US" sz="3200" dirty="0"/>
          </a:p>
        </p:txBody>
      </p:sp>
      <p:graphicFrame>
        <p:nvGraphicFramePr>
          <p:cNvPr id="4" name="Content Placeholder 3"/>
          <p:cNvGraphicFramePr>
            <a:graphicFrameLocks noGrp="1"/>
          </p:cNvGraphicFramePr>
          <p:nvPr>
            <p:ph idx="1"/>
            <p:extLst/>
          </p:nvPr>
        </p:nvGraphicFramePr>
        <p:xfrm>
          <a:off x="1566780" y="2163097"/>
          <a:ext cx="6200273" cy="1795780"/>
        </p:xfrm>
        <a:graphic>
          <a:graphicData uri="http://schemas.openxmlformats.org/drawingml/2006/table">
            <a:tbl>
              <a:tblPr firstRow="1">
                <a:tableStyleId>{6E25E649-3F16-4E02-A733-19D2CDBF48F0}</a:tableStyleId>
              </a:tblPr>
              <a:tblGrid>
                <a:gridCol w="2524397"/>
                <a:gridCol w="1313868"/>
                <a:gridCol w="1181004"/>
                <a:gridCol w="1181004"/>
              </a:tblGrid>
              <a:tr h="225354">
                <a:tc>
                  <a:txBody>
                    <a:bodyPr/>
                    <a:lstStyle/>
                    <a:p>
                      <a:pPr algn="ctr" fontAlgn="b"/>
                      <a:r>
                        <a:rPr lang="en-US" sz="1600" u="none" strike="noStrike" dirty="0" smtClean="0">
                          <a:effectLst/>
                        </a:rPr>
                        <a:t>Pair</a:t>
                      </a:r>
                      <a:endParaRPr lang="en-US" sz="1600" b="0" i="0" u="none" strike="noStrike" dirty="0">
                        <a:solidFill>
                          <a:schemeClr val="tx1"/>
                        </a:solidFill>
                        <a:effectLst/>
                        <a:latin typeface="Calibri"/>
                      </a:endParaRPr>
                    </a:p>
                  </a:txBody>
                  <a:tcPr marL="12700" marR="12700" marT="12700" marB="0" anchor="b"/>
                </a:tc>
                <a:tc>
                  <a:txBody>
                    <a:bodyPr/>
                    <a:lstStyle/>
                    <a:p>
                      <a:pPr algn="ctr" fontAlgn="b"/>
                      <a:r>
                        <a:rPr lang="en-US" sz="1600" u="none" strike="noStrike" dirty="0" smtClean="0">
                          <a:effectLst/>
                        </a:rPr>
                        <a:t>Domain</a:t>
                      </a:r>
                      <a:endParaRPr lang="en-US" sz="1600" b="0" i="0" u="none" strike="noStrike" dirty="0">
                        <a:solidFill>
                          <a:schemeClr val="tx1"/>
                        </a:solidFill>
                        <a:effectLst/>
                        <a:latin typeface="Calibri"/>
                      </a:endParaRPr>
                    </a:p>
                  </a:txBody>
                  <a:tcPr marL="12700" marR="12700" marT="12700" marB="0" anchor="b"/>
                </a:tc>
                <a:tc>
                  <a:txBody>
                    <a:bodyPr/>
                    <a:lstStyle/>
                    <a:p>
                      <a:pPr algn="ctr" fontAlgn="b"/>
                      <a:r>
                        <a:rPr lang="en-US" sz="1600" u="none" strike="noStrike" dirty="0" smtClean="0">
                          <a:effectLst/>
                        </a:rPr>
                        <a:t>Est. Mean</a:t>
                      </a:r>
                      <a:endParaRPr lang="en-US" sz="1600" b="0" i="0" u="none" strike="noStrike" dirty="0">
                        <a:solidFill>
                          <a:schemeClr val="tx1"/>
                        </a:solidFill>
                        <a:effectLst/>
                        <a:latin typeface="Calibri"/>
                      </a:endParaRPr>
                    </a:p>
                  </a:txBody>
                  <a:tcPr marL="12700" marR="12700" marT="12700" marB="0" anchor="b"/>
                </a:tc>
                <a:tc>
                  <a:txBody>
                    <a:bodyPr/>
                    <a:lstStyle/>
                    <a:p>
                      <a:pPr algn="ctr" fontAlgn="b"/>
                      <a:r>
                        <a:rPr lang="en-US" sz="1600" u="none" strike="noStrike" dirty="0" smtClean="0">
                          <a:effectLst/>
                        </a:rPr>
                        <a:t>Sig.</a:t>
                      </a:r>
                      <a:endParaRPr lang="en-US" sz="1600" b="0" i="0" u="none" strike="noStrike" dirty="0">
                        <a:solidFill>
                          <a:schemeClr val="tx1"/>
                        </a:solidFill>
                        <a:effectLst/>
                        <a:latin typeface="Calibri"/>
                      </a:endParaRPr>
                    </a:p>
                  </a:txBody>
                  <a:tcPr marL="12700" marR="12700" marT="12700" marB="0" anchor="b"/>
                </a:tc>
              </a:tr>
              <a:tr h="225354">
                <a:tc rowSpan="2">
                  <a:txBody>
                    <a:bodyPr/>
                    <a:lstStyle/>
                    <a:p>
                      <a:pPr algn="ctr" fontAlgn="b"/>
                      <a:r>
                        <a:rPr lang="en-US" sz="1600" u="none" strike="noStrike" dirty="0" err="1" smtClean="0">
                          <a:solidFill>
                            <a:schemeClr val="bg1">
                              <a:lumMod val="75000"/>
                            </a:schemeClr>
                          </a:solidFill>
                          <a:effectLst/>
                        </a:rPr>
                        <a:t>HelpfulFilter</a:t>
                      </a:r>
                      <a:r>
                        <a:rPr lang="en-US" sz="1600" u="none" strike="noStrike" dirty="0" smtClean="0">
                          <a:solidFill>
                            <a:schemeClr val="bg1">
                              <a:lumMod val="75000"/>
                            </a:schemeClr>
                          </a:solidFill>
                          <a:effectLst/>
                        </a:rPr>
                        <a:t> over baseline</a:t>
                      </a:r>
                      <a:endParaRPr lang="en-US" sz="1600" b="0" i="0" u="none" strike="noStrike" dirty="0">
                        <a:solidFill>
                          <a:schemeClr val="bg1">
                            <a:lumMod val="75000"/>
                          </a:schemeClr>
                        </a:solidFill>
                        <a:effectLst/>
                        <a:latin typeface="Calibri"/>
                      </a:endParaRPr>
                    </a:p>
                  </a:txBody>
                  <a:tcPr marL="12700" marR="12700" marT="12700" marB="0" anchor="ctr">
                    <a:lnB w="12700" cap="flat" cmpd="sng" algn="ctr">
                      <a:solidFill>
                        <a:scrgbClr r="0" g="0" b="0"/>
                      </a:solidFill>
                      <a:prstDash val="solid"/>
                      <a:round/>
                      <a:headEnd type="none" w="med" len="med"/>
                      <a:tailEnd type="none" w="med" len="med"/>
                    </a:lnB>
                  </a:tcPr>
                </a:tc>
                <a:tc>
                  <a:txBody>
                    <a:bodyPr/>
                    <a:lstStyle/>
                    <a:p>
                      <a:pPr algn="ctr" fontAlgn="b"/>
                      <a:r>
                        <a:rPr lang="en-US" sz="1600" u="none" strike="noStrike" dirty="0" smtClean="0">
                          <a:solidFill>
                            <a:schemeClr val="bg1">
                              <a:lumMod val="75000"/>
                            </a:schemeClr>
                          </a:solidFill>
                          <a:effectLst/>
                        </a:rPr>
                        <a:t>Camera</a:t>
                      </a:r>
                      <a:endParaRPr lang="en-US" sz="1600" b="0" i="0" u="none" strike="noStrike" dirty="0">
                        <a:solidFill>
                          <a:schemeClr val="bg1">
                            <a:lumMod val="75000"/>
                          </a:schemeClr>
                        </a:solidFill>
                        <a:effectLst/>
                        <a:latin typeface="Calibri"/>
                      </a:endParaRPr>
                    </a:p>
                  </a:txBody>
                  <a:tcPr marL="12700" marR="12700" marT="12700" marB="0" anchor="b"/>
                </a:tc>
                <a:tc>
                  <a:txBody>
                    <a:bodyPr/>
                    <a:lstStyle/>
                    <a:p>
                      <a:pPr algn="ctr" fontAlgn="b"/>
                      <a:r>
                        <a:rPr lang="en-US" sz="1600" u="none" strike="noStrike" dirty="0" smtClean="0">
                          <a:solidFill>
                            <a:schemeClr val="bg1">
                              <a:lumMod val="75000"/>
                            </a:schemeClr>
                          </a:solidFill>
                          <a:effectLst/>
                        </a:rPr>
                        <a:t>-.602</a:t>
                      </a:r>
                      <a:endParaRPr lang="en-US" sz="1600" b="0" i="0" u="none" strike="noStrike" dirty="0">
                        <a:solidFill>
                          <a:schemeClr val="bg1">
                            <a:lumMod val="75000"/>
                          </a:schemeClr>
                        </a:solidFill>
                        <a:effectLst/>
                        <a:latin typeface="Calibri"/>
                      </a:endParaRPr>
                    </a:p>
                  </a:txBody>
                  <a:tcPr marL="12700" marR="12700" marT="12700" marB="0" anchor="b"/>
                </a:tc>
                <a:tc>
                  <a:txBody>
                    <a:bodyPr/>
                    <a:lstStyle/>
                    <a:p>
                      <a:pPr algn="ctr" fontAlgn="b"/>
                      <a:r>
                        <a:rPr lang="en-US" sz="1600" u="none" strike="noStrike" dirty="0" smtClean="0">
                          <a:solidFill>
                            <a:schemeClr val="bg1">
                              <a:lumMod val="75000"/>
                            </a:schemeClr>
                          </a:solidFill>
                          <a:effectLst/>
                        </a:rPr>
                        <a:t>.001</a:t>
                      </a:r>
                      <a:endParaRPr lang="en-US" sz="1600" b="0" i="0" u="none" strike="noStrike" dirty="0">
                        <a:solidFill>
                          <a:schemeClr val="bg1">
                            <a:lumMod val="75000"/>
                          </a:schemeClr>
                        </a:solidFill>
                        <a:effectLst/>
                        <a:latin typeface="Calibri"/>
                      </a:endParaRPr>
                    </a:p>
                  </a:txBody>
                  <a:tcPr marL="12700" marR="12700" marT="12700" marB="0" anchor="b"/>
                </a:tc>
              </a:tr>
              <a:tr h="225354">
                <a:tc vMerge="1">
                  <a:txBody>
                    <a:bodyPr/>
                    <a:lstStyle/>
                    <a:p>
                      <a:pPr algn="ctr" fontAlgn="b"/>
                      <a:endParaRPr lang="en-US" sz="1600" b="0" i="0" u="none" strike="noStrike" dirty="0">
                        <a:solidFill>
                          <a:srgbClr val="000000"/>
                        </a:solidFill>
                        <a:effectLst/>
                        <a:latin typeface="Calibri"/>
                      </a:endParaRPr>
                    </a:p>
                  </a:txBody>
                  <a:tcPr marL="12700" marR="12700" marT="12700" marB="0" anchor="b"/>
                </a:tc>
                <a:tc>
                  <a:txBody>
                    <a:bodyPr/>
                    <a:lstStyle/>
                    <a:p>
                      <a:pPr algn="ctr" fontAlgn="b"/>
                      <a:r>
                        <a:rPr lang="en-US" sz="1600" b="1" u="none" strike="noStrike" dirty="0" smtClean="0">
                          <a:solidFill>
                            <a:schemeClr val="bg1">
                              <a:lumMod val="75000"/>
                            </a:schemeClr>
                          </a:solidFill>
                          <a:effectLst/>
                        </a:rPr>
                        <a:t>Movie</a:t>
                      </a:r>
                      <a:endParaRPr lang="en-US" sz="1600" b="1" i="0" u="none" strike="noStrike" dirty="0">
                        <a:solidFill>
                          <a:schemeClr val="bg1">
                            <a:lumMod val="75000"/>
                          </a:schemeClr>
                        </a:solidFill>
                        <a:effectLst/>
                        <a:latin typeface="Calibri"/>
                      </a:endParaRPr>
                    </a:p>
                  </a:txBody>
                  <a:tcPr marL="12700" marR="12700" marT="12700" marB="0" anchor="b">
                    <a:lnB w="12700" cap="flat" cmpd="sng" algn="ctr">
                      <a:solidFill>
                        <a:scrgbClr r="0" g="0" b="0"/>
                      </a:solidFill>
                      <a:prstDash val="solid"/>
                      <a:round/>
                      <a:headEnd type="none" w="med" len="med"/>
                      <a:tailEnd type="none" w="med" len="med"/>
                    </a:lnB>
                  </a:tcPr>
                </a:tc>
                <a:tc>
                  <a:txBody>
                    <a:bodyPr/>
                    <a:lstStyle/>
                    <a:p>
                      <a:pPr algn="ctr" fontAlgn="b"/>
                      <a:r>
                        <a:rPr lang="en-US" sz="1600" b="1" u="none" strike="noStrike" dirty="0" smtClean="0">
                          <a:solidFill>
                            <a:schemeClr val="bg1">
                              <a:lumMod val="75000"/>
                            </a:schemeClr>
                          </a:solidFill>
                          <a:effectLst/>
                        </a:rPr>
                        <a:t>.621</a:t>
                      </a:r>
                      <a:endParaRPr lang="en-US" sz="1600" b="1" i="0" u="none" strike="noStrike" dirty="0">
                        <a:solidFill>
                          <a:schemeClr val="bg1">
                            <a:lumMod val="75000"/>
                          </a:schemeClr>
                        </a:solidFill>
                        <a:effectLst/>
                        <a:latin typeface="Calibri"/>
                      </a:endParaRPr>
                    </a:p>
                  </a:txBody>
                  <a:tcPr marL="12700" marR="12700" marT="12700" marB="0" anchor="b">
                    <a:lnB w="12700" cap="flat" cmpd="sng" algn="ctr">
                      <a:solidFill>
                        <a:scrgbClr r="0" g="0" b="0"/>
                      </a:solidFill>
                      <a:prstDash val="solid"/>
                      <a:round/>
                      <a:headEnd type="none" w="med" len="med"/>
                      <a:tailEnd type="none" w="med" len="med"/>
                    </a:lnB>
                  </a:tcPr>
                </a:tc>
                <a:tc>
                  <a:txBody>
                    <a:bodyPr/>
                    <a:lstStyle/>
                    <a:p>
                      <a:pPr algn="ctr" fontAlgn="b"/>
                      <a:r>
                        <a:rPr lang="en-US" sz="1600" b="1" u="none" strike="noStrike" dirty="0" smtClean="0">
                          <a:solidFill>
                            <a:schemeClr val="bg1">
                              <a:lumMod val="75000"/>
                            </a:schemeClr>
                          </a:solidFill>
                          <a:effectLst/>
                        </a:rPr>
                        <a:t>.000</a:t>
                      </a:r>
                      <a:endParaRPr lang="en-US" sz="1600" b="1" i="0" u="none" strike="noStrike" dirty="0">
                        <a:solidFill>
                          <a:schemeClr val="bg1">
                            <a:lumMod val="75000"/>
                          </a:schemeClr>
                        </a:solidFill>
                        <a:effectLst/>
                        <a:latin typeface="Calibri"/>
                      </a:endParaRPr>
                    </a:p>
                  </a:txBody>
                  <a:tcPr marL="12700" marR="12700" marT="12700" marB="0" anchor="b">
                    <a:lnB w="12700" cap="flat" cmpd="sng" algn="ctr">
                      <a:solidFill>
                        <a:scrgbClr r="0" g="0" b="0"/>
                      </a:solidFill>
                      <a:prstDash val="solid"/>
                      <a:round/>
                      <a:headEnd type="none" w="med" len="med"/>
                      <a:tailEnd type="none" w="med" len="med"/>
                    </a:lnB>
                  </a:tcPr>
                </a:tc>
              </a:tr>
              <a:tr h="225354">
                <a:tc rowSpan="2">
                  <a:txBody>
                    <a:bodyPr/>
                    <a:lstStyle/>
                    <a:p>
                      <a:pPr algn="ctr" fontAlgn="b"/>
                      <a:r>
                        <a:rPr lang="en-US" sz="1600" b="1" u="none" strike="noStrike" dirty="0" err="1" smtClean="0">
                          <a:solidFill>
                            <a:srgbClr val="0000FF"/>
                          </a:solidFill>
                          <a:effectLst/>
                        </a:rPr>
                        <a:t>HelpfulSum</a:t>
                      </a:r>
                      <a:r>
                        <a:rPr lang="en-US" sz="1600" u="none" strike="noStrike" baseline="0" dirty="0" smtClean="0">
                          <a:effectLst/>
                        </a:rPr>
                        <a:t> over baseline</a:t>
                      </a:r>
                      <a:endParaRPr lang="en-US" sz="1600" b="0" i="0" u="none" strike="noStrike" dirty="0">
                        <a:solidFill>
                          <a:schemeClr val="tx1"/>
                        </a:solidFill>
                        <a:effectLst/>
                        <a:latin typeface="Calibri"/>
                      </a:endParaRPr>
                    </a:p>
                  </a:txBody>
                  <a:tcPr marL="12700" marR="12700" marT="12700" marB="0" anchor="ct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600" b="1" u="none" strike="noStrike" dirty="0" smtClean="0">
                          <a:solidFill>
                            <a:srgbClr val="0000FF"/>
                          </a:solidFill>
                          <a:effectLst/>
                        </a:rPr>
                        <a:t>Camera</a:t>
                      </a:r>
                      <a:endParaRPr lang="en-US" sz="1600" b="1" i="0" u="none" strike="noStrike" dirty="0">
                        <a:solidFill>
                          <a:srgbClr val="0000FF"/>
                        </a:solidFill>
                        <a:effectLst/>
                        <a:latin typeface="Calibri"/>
                      </a:endParaRPr>
                    </a:p>
                  </a:txBody>
                  <a:tcPr marL="12700" marR="12700" marT="12700" marB="0" anchor="b">
                    <a:lnT w="12700" cap="flat" cmpd="sng" algn="ctr">
                      <a:solidFill>
                        <a:scrgbClr r="0" g="0" b="0"/>
                      </a:solidFill>
                      <a:prstDash val="solid"/>
                      <a:round/>
                      <a:headEnd type="none" w="med" len="med"/>
                      <a:tailEnd type="none" w="med" len="med"/>
                    </a:lnT>
                  </a:tcPr>
                </a:tc>
                <a:tc>
                  <a:txBody>
                    <a:bodyPr/>
                    <a:lstStyle/>
                    <a:p>
                      <a:pPr algn="ctr" fontAlgn="b"/>
                      <a:r>
                        <a:rPr lang="en-US" sz="1600" b="1" u="none" strike="noStrike" dirty="0" smtClean="0">
                          <a:solidFill>
                            <a:srgbClr val="0000FF"/>
                          </a:solidFill>
                          <a:effectLst/>
                        </a:rPr>
                        <a:t>.424</a:t>
                      </a:r>
                      <a:endParaRPr lang="en-US" sz="1600" b="1" i="0" u="none" strike="noStrike" dirty="0">
                        <a:solidFill>
                          <a:srgbClr val="0000FF"/>
                        </a:solidFill>
                        <a:effectLst/>
                        <a:latin typeface="Calibri"/>
                      </a:endParaRPr>
                    </a:p>
                  </a:txBody>
                  <a:tcPr marL="12700" marR="12700" marT="12700" marB="0" anchor="b">
                    <a:lnT w="12700" cap="flat" cmpd="sng" algn="ctr">
                      <a:solidFill>
                        <a:scrgbClr r="0" g="0" b="0"/>
                      </a:solidFill>
                      <a:prstDash val="solid"/>
                      <a:round/>
                      <a:headEnd type="none" w="med" len="med"/>
                      <a:tailEnd type="none" w="med" len="med"/>
                    </a:lnT>
                  </a:tcPr>
                </a:tc>
                <a:tc>
                  <a:txBody>
                    <a:bodyPr/>
                    <a:lstStyle/>
                    <a:p>
                      <a:pPr algn="ctr" fontAlgn="b"/>
                      <a:r>
                        <a:rPr lang="en-US" sz="1600" b="1" u="none" strike="noStrike" dirty="0" smtClean="0">
                          <a:solidFill>
                            <a:srgbClr val="0000FF"/>
                          </a:solidFill>
                          <a:effectLst/>
                        </a:rPr>
                        <a:t>.011</a:t>
                      </a:r>
                      <a:endParaRPr lang="en-US" sz="1600" b="1" i="0" u="none" strike="noStrike" dirty="0">
                        <a:solidFill>
                          <a:srgbClr val="0000FF"/>
                        </a:solidFill>
                        <a:effectLst/>
                        <a:latin typeface="Calibri"/>
                      </a:endParaRPr>
                    </a:p>
                  </a:txBody>
                  <a:tcPr marL="12700" marR="12700" marT="12700" marB="0" anchor="b">
                    <a:lnT w="12700" cap="flat" cmpd="sng" algn="ctr">
                      <a:solidFill>
                        <a:scrgbClr r="0" g="0" b="0"/>
                      </a:solidFill>
                      <a:prstDash val="solid"/>
                      <a:round/>
                      <a:headEnd type="none" w="med" len="med"/>
                      <a:tailEnd type="none" w="med" len="med"/>
                    </a:lnT>
                  </a:tcPr>
                </a:tc>
              </a:tr>
              <a:tr h="225354">
                <a:tc vMerge="1">
                  <a:txBody>
                    <a:bodyPr/>
                    <a:lstStyle/>
                    <a:p>
                      <a:pPr algn="ctr" fontAlgn="b"/>
                      <a:endParaRPr lang="en-US" sz="1600" b="0" i="0" u="none" strike="noStrike" dirty="0">
                        <a:solidFill>
                          <a:srgbClr val="000000"/>
                        </a:solidFill>
                        <a:effectLst/>
                        <a:latin typeface="Calibri"/>
                      </a:endParaRPr>
                    </a:p>
                  </a:txBody>
                  <a:tcPr marL="12700" marR="12700" marT="12700" marB="0" anchor="b"/>
                </a:tc>
                <a:tc>
                  <a:txBody>
                    <a:bodyPr/>
                    <a:lstStyle/>
                    <a:p>
                      <a:pPr algn="ctr" fontAlgn="b"/>
                      <a:r>
                        <a:rPr lang="en-US" sz="1600" b="1" u="none" strike="noStrike" dirty="0" smtClean="0">
                          <a:solidFill>
                            <a:srgbClr val="0000FF"/>
                          </a:solidFill>
                          <a:effectLst/>
                        </a:rPr>
                        <a:t>Movie</a:t>
                      </a:r>
                      <a:endParaRPr lang="en-US" sz="1600" b="1" i="0" u="none" strike="noStrike" dirty="0">
                        <a:solidFill>
                          <a:srgbClr val="0000FF"/>
                        </a:solidFill>
                        <a:effectLst/>
                        <a:latin typeface="Calibri"/>
                      </a:endParaRPr>
                    </a:p>
                  </a:txBody>
                  <a:tcPr marL="12700" marR="12700" marT="12700" marB="0" anchor="b">
                    <a:lnB w="12700" cap="flat" cmpd="sng" algn="ctr">
                      <a:solidFill>
                        <a:scrgbClr r="0" g="0" b="0"/>
                      </a:solidFill>
                      <a:prstDash val="solid"/>
                      <a:round/>
                      <a:headEnd type="none" w="med" len="med"/>
                      <a:tailEnd type="none" w="med" len="med"/>
                    </a:lnB>
                  </a:tcPr>
                </a:tc>
                <a:tc>
                  <a:txBody>
                    <a:bodyPr/>
                    <a:lstStyle/>
                    <a:p>
                      <a:pPr algn="ctr" fontAlgn="b"/>
                      <a:r>
                        <a:rPr lang="en-US" sz="1600" b="1" u="none" strike="noStrike" dirty="0" smtClean="0">
                          <a:solidFill>
                            <a:srgbClr val="0000FF"/>
                          </a:solidFill>
                          <a:effectLst/>
                        </a:rPr>
                        <a:t>.601</a:t>
                      </a:r>
                      <a:endParaRPr lang="en-US" sz="1600" b="1" i="0" u="none" strike="noStrike" dirty="0">
                        <a:solidFill>
                          <a:srgbClr val="0000FF"/>
                        </a:solidFill>
                        <a:effectLst/>
                        <a:latin typeface="Calibri"/>
                      </a:endParaRPr>
                    </a:p>
                  </a:txBody>
                  <a:tcPr marL="12700" marR="12700" marT="12700" marB="0" anchor="b">
                    <a:lnB w="12700" cap="flat" cmpd="sng" algn="ctr">
                      <a:solidFill>
                        <a:scrgbClr r="0" g="0" b="0"/>
                      </a:solidFill>
                      <a:prstDash val="solid"/>
                      <a:round/>
                      <a:headEnd type="none" w="med" len="med"/>
                      <a:tailEnd type="none" w="med" len="med"/>
                    </a:lnB>
                  </a:tcPr>
                </a:tc>
                <a:tc>
                  <a:txBody>
                    <a:bodyPr/>
                    <a:lstStyle/>
                    <a:p>
                      <a:pPr algn="ctr" fontAlgn="b"/>
                      <a:r>
                        <a:rPr lang="en-US" sz="1600" b="1" u="none" strike="noStrike" dirty="0" smtClean="0">
                          <a:solidFill>
                            <a:srgbClr val="0000FF"/>
                          </a:solidFill>
                          <a:effectLst/>
                        </a:rPr>
                        <a:t>.000</a:t>
                      </a:r>
                      <a:endParaRPr lang="en-US" sz="1600" b="1" i="0" u="none" strike="noStrike" dirty="0">
                        <a:solidFill>
                          <a:srgbClr val="0000FF"/>
                        </a:solidFill>
                        <a:effectLst/>
                        <a:latin typeface="Calibri"/>
                      </a:endParaRPr>
                    </a:p>
                  </a:txBody>
                  <a:tcPr marL="12700" marR="12700" marT="12700" marB="0" anchor="b">
                    <a:lnB w="12700" cap="flat" cmpd="sng" algn="ctr">
                      <a:solidFill>
                        <a:scrgbClr r="0" g="0" b="0"/>
                      </a:solidFill>
                      <a:prstDash val="solid"/>
                      <a:round/>
                      <a:headEnd type="none" w="med" len="med"/>
                      <a:tailEnd type="none" w="med" len="med"/>
                    </a:lnB>
                  </a:tcPr>
                </a:tc>
              </a:tr>
              <a:tr h="225354">
                <a:tc rowSpan="2">
                  <a:txBody>
                    <a:bodyPr/>
                    <a:lstStyle/>
                    <a:p>
                      <a:pPr algn="ctr" fontAlgn="b"/>
                      <a:r>
                        <a:rPr lang="en-US" sz="1600" u="none" strike="noStrike" dirty="0" err="1" smtClean="0">
                          <a:solidFill>
                            <a:srgbClr val="BFBFBF"/>
                          </a:solidFill>
                          <a:effectLst/>
                        </a:rPr>
                        <a:t>HelpfulSum</a:t>
                      </a:r>
                      <a:r>
                        <a:rPr lang="en-US" sz="1600" u="none" strike="noStrike" baseline="0" dirty="0" smtClean="0">
                          <a:solidFill>
                            <a:srgbClr val="BFBFBF"/>
                          </a:solidFill>
                          <a:effectLst/>
                        </a:rPr>
                        <a:t> over </a:t>
                      </a:r>
                      <a:r>
                        <a:rPr lang="en-US" sz="1600" u="none" strike="noStrike" baseline="0" dirty="0" err="1" smtClean="0">
                          <a:solidFill>
                            <a:srgbClr val="BFBFBF"/>
                          </a:solidFill>
                          <a:effectLst/>
                        </a:rPr>
                        <a:t>HelpfulFilter</a:t>
                      </a:r>
                      <a:endParaRPr lang="en-US" sz="1600" b="0" i="0" u="none" strike="noStrike" dirty="0">
                        <a:solidFill>
                          <a:srgbClr val="BFBFBF"/>
                        </a:solidFill>
                        <a:effectLst/>
                        <a:latin typeface="Calibri"/>
                      </a:endParaRPr>
                    </a:p>
                  </a:txBody>
                  <a:tcPr marL="12700" marR="12700" marT="12700" marB="0" anchor="ctr">
                    <a:lnT w="12700" cap="flat" cmpd="sng" algn="ctr">
                      <a:solidFill>
                        <a:scrgbClr r="0" g="0" b="0"/>
                      </a:solidFill>
                      <a:prstDash val="solid"/>
                      <a:round/>
                      <a:headEnd type="none" w="med" len="med"/>
                      <a:tailEnd type="none" w="med" len="med"/>
                    </a:lnT>
                  </a:tcPr>
                </a:tc>
                <a:tc>
                  <a:txBody>
                    <a:bodyPr/>
                    <a:lstStyle/>
                    <a:p>
                      <a:pPr algn="ctr" fontAlgn="b"/>
                      <a:r>
                        <a:rPr lang="en-US" sz="1600" b="1" u="none" strike="noStrike" dirty="0" smtClean="0">
                          <a:solidFill>
                            <a:srgbClr val="BFBFBF"/>
                          </a:solidFill>
                          <a:effectLst/>
                        </a:rPr>
                        <a:t>Camera</a:t>
                      </a:r>
                      <a:endParaRPr lang="en-US" sz="1600" b="1" i="0" u="none" strike="noStrike" dirty="0">
                        <a:solidFill>
                          <a:srgbClr val="BFBFBF"/>
                        </a:solidFill>
                        <a:effectLst/>
                        <a:latin typeface="Calibri"/>
                      </a:endParaRPr>
                    </a:p>
                  </a:txBody>
                  <a:tcPr marL="12700" marR="12700" marT="12700" marB="0" anchor="b">
                    <a:lnT w="12700" cap="flat" cmpd="sng" algn="ctr">
                      <a:solidFill>
                        <a:scrgbClr r="0" g="0" b="0"/>
                      </a:solidFill>
                      <a:prstDash val="solid"/>
                      <a:round/>
                      <a:headEnd type="none" w="med" len="med"/>
                      <a:tailEnd type="none" w="med" len="med"/>
                    </a:lnT>
                  </a:tcPr>
                </a:tc>
                <a:tc>
                  <a:txBody>
                    <a:bodyPr/>
                    <a:lstStyle/>
                    <a:p>
                      <a:pPr algn="ctr" fontAlgn="b"/>
                      <a:r>
                        <a:rPr lang="en-US" sz="1600" b="1" u="none" strike="noStrike" dirty="0" smtClean="0">
                          <a:solidFill>
                            <a:srgbClr val="BFBFBF"/>
                          </a:solidFill>
                          <a:effectLst/>
                        </a:rPr>
                        <a:t>1.18</a:t>
                      </a:r>
                      <a:endParaRPr lang="en-US" sz="1600" b="1" i="0" u="none" strike="noStrike" dirty="0">
                        <a:solidFill>
                          <a:srgbClr val="BFBFBF"/>
                        </a:solidFill>
                        <a:effectLst/>
                        <a:latin typeface="Calibri"/>
                      </a:endParaRPr>
                    </a:p>
                  </a:txBody>
                  <a:tcPr marL="12700" marR="12700" marT="12700" marB="0" anchor="b">
                    <a:lnT w="12700" cap="flat" cmpd="sng" algn="ctr">
                      <a:solidFill>
                        <a:scrgbClr r="0" g="0" b="0"/>
                      </a:solidFill>
                      <a:prstDash val="solid"/>
                      <a:round/>
                      <a:headEnd type="none" w="med" len="med"/>
                      <a:tailEnd type="none" w="med" len="med"/>
                    </a:lnT>
                  </a:tcPr>
                </a:tc>
                <a:tc>
                  <a:txBody>
                    <a:bodyPr/>
                    <a:lstStyle/>
                    <a:p>
                      <a:pPr algn="ctr" fontAlgn="b"/>
                      <a:r>
                        <a:rPr lang="en-US" sz="1600" b="1" u="none" strike="noStrike" dirty="0" smtClean="0">
                          <a:solidFill>
                            <a:srgbClr val="BFBFBF"/>
                          </a:solidFill>
                          <a:effectLst/>
                        </a:rPr>
                        <a:t>.000</a:t>
                      </a:r>
                      <a:endParaRPr lang="en-US" sz="1600" b="1" i="0" u="none" strike="noStrike" dirty="0">
                        <a:solidFill>
                          <a:srgbClr val="BFBFBF"/>
                        </a:solidFill>
                        <a:effectLst/>
                        <a:latin typeface="Calibri"/>
                      </a:endParaRPr>
                    </a:p>
                  </a:txBody>
                  <a:tcPr marL="12700" marR="12700" marT="12700" marB="0" anchor="b">
                    <a:lnT w="12700" cap="flat" cmpd="sng" algn="ctr">
                      <a:solidFill>
                        <a:scrgbClr r="0" g="0" b="0"/>
                      </a:solidFill>
                      <a:prstDash val="solid"/>
                      <a:round/>
                      <a:headEnd type="none" w="med" len="med"/>
                      <a:tailEnd type="none" w="med" len="med"/>
                    </a:lnT>
                  </a:tcPr>
                </a:tc>
              </a:tr>
              <a:tr h="225354">
                <a:tc vMerge="1">
                  <a:txBody>
                    <a:bodyPr/>
                    <a:lstStyle/>
                    <a:p>
                      <a:pPr algn="ctr" fontAlgn="b"/>
                      <a:endParaRPr lang="en-US" sz="1600" b="0" i="0" u="none" strike="noStrike" dirty="0">
                        <a:solidFill>
                          <a:srgbClr val="000000"/>
                        </a:solidFill>
                        <a:effectLst/>
                        <a:latin typeface="Calibri"/>
                      </a:endParaRPr>
                    </a:p>
                  </a:txBody>
                  <a:tcPr marL="12700" marR="12700" marT="12700" marB="0" anchor="b"/>
                </a:tc>
                <a:tc>
                  <a:txBody>
                    <a:bodyPr/>
                    <a:lstStyle/>
                    <a:p>
                      <a:pPr algn="ctr" fontAlgn="b"/>
                      <a:r>
                        <a:rPr lang="en-US" sz="1600" u="none" strike="noStrike" dirty="0" smtClean="0">
                          <a:solidFill>
                            <a:srgbClr val="BFBFBF"/>
                          </a:solidFill>
                          <a:effectLst/>
                        </a:rPr>
                        <a:t>Movie</a:t>
                      </a:r>
                      <a:endParaRPr lang="en-US" sz="1600" b="0" i="0" u="none" strike="noStrike" dirty="0">
                        <a:solidFill>
                          <a:srgbClr val="BFBFBF"/>
                        </a:solidFill>
                        <a:effectLst/>
                        <a:latin typeface="Calibri"/>
                      </a:endParaRPr>
                    </a:p>
                  </a:txBody>
                  <a:tcPr marL="12700" marR="12700" marT="12700" marB="0" anchor="b"/>
                </a:tc>
                <a:tc>
                  <a:txBody>
                    <a:bodyPr/>
                    <a:lstStyle/>
                    <a:p>
                      <a:pPr algn="ctr" fontAlgn="b"/>
                      <a:r>
                        <a:rPr lang="en-US" sz="1600" u="none" strike="noStrike" dirty="0" smtClean="0">
                          <a:solidFill>
                            <a:srgbClr val="BFBFBF"/>
                          </a:solidFill>
                          <a:effectLst/>
                        </a:rPr>
                        <a:t>.160</a:t>
                      </a:r>
                      <a:endParaRPr lang="en-US" sz="1600" b="0" i="0" u="none" strike="noStrike" dirty="0">
                        <a:solidFill>
                          <a:srgbClr val="BFBFBF"/>
                        </a:solidFill>
                        <a:effectLst/>
                        <a:latin typeface="Calibri"/>
                      </a:endParaRPr>
                    </a:p>
                  </a:txBody>
                  <a:tcPr marL="12700" marR="12700" marT="12700" marB="0" anchor="b"/>
                </a:tc>
                <a:tc>
                  <a:txBody>
                    <a:bodyPr/>
                    <a:lstStyle/>
                    <a:p>
                      <a:pPr algn="ctr" fontAlgn="b"/>
                      <a:r>
                        <a:rPr lang="en-US" sz="1600" u="none" strike="noStrike" dirty="0" smtClean="0">
                          <a:solidFill>
                            <a:srgbClr val="BFBFBF"/>
                          </a:solidFill>
                          <a:effectLst/>
                        </a:rPr>
                        <a:t>.310</a:t>
                      </a:r>
                      <a:endParaRPr lang="en-US" sz="1600" b="0" i="0" u="none" strike="noStrike" dirty="0">
                        <a:solidFill>
                          <a:srgbClr val="BFBFBF"/>
                        </a:solidFill>
                        <a:effectLst/>
                        <a:latin typeface="Calibri"/>
                      </a:endParaRPr>
                    </a:p>
                  </a:txBody>
                  <a:tcPr marL="12700" marR="12700" marT="12700" marB="0" anchor="b"/>
                </a:tc>
              </a:tr>
            </a:tbl>
          </a:graphicData>
        </a:graphic>
      </p:graphicFrame>
      <p:sp>
        <p:nvSpPr>
          <p:cNvPr id="6" name="Slide Number Placeholder 5"/>
          <p:cNvSpPr>
            <a:spLocks noGrp="1"/>
          </p:cNvSpPr>
          <p:nvPr>
            <p:ph type="sldNum" sz="quarter" idx="12"/>
          </p:nvPr>
        </p:nvSpPr>
        <p:spPr/>
        <p:txBody>
          <a:bodyPr/>
          <a:lstStyle/>
          <a:p>
            <a:fld id="{A1474180-0649-4B44-A4E2-426C5EA9858C}" type="slidenum">
              <a:rPr lang="en-US" smtClean="0"/>
              <a:pPr/>
              <a:t>62</a:t>
            </a:fld>
            <a:endParaRPr lang="en-US"/>
          </a:p>
        </p:txBody>
      </p:sp>
    </p:spTree>
    <p:extLst>
      <p:ext uri="{BB962C8B-B14F-4D97-AF65-F5344CB8AC3E}">
        <p14:creationId xmlns:p14="http://schemas.microsoft.com/office/powerpoint/2010/main" xmlns="" val="152921222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5"/>
          <p:cNvSpPr txBox="1">
            <a:spLocks/>
          </p:cNvSpPr>
          <p:nvPr/>
        </p:nvSpPr>
        <p:spPr>
          <a:xfrm>
            <a:off x="255639" y="1440364"/>
            <a:ext cx="8888361" cy="509679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600" dirty="0" smtClean="0"/>
              <a:t>Preference rating of “</a:t>
            </a:r>
            <a:r>
              <a:rPr lang="en-US" sz="2600" dirty="0"/>
              <a:t>B over </a:t>
            </a:r>
            <a:r>
              <a:rPr lang="en-US" sz="2600" dirty="0" smtClean="0"/>
              <a:t>A” (B is better than A if score &gt;0)</a:t>
            </a:r>
          </a:p>
          <a:p>
            <a:endParaRPr lang="en-US" sz="2000" dirty="0"/>
          </a:p>
          <a:p>
            <a:endParaRPr lang="en-US" sz="2000" dirty="0" smtClean="0"/>
          </a:p>
          <a:p>
            <a:endParaRPr lang="en-US" sz="2000" dirty="0" smtClean="0"/>
          </a:p>
          <a:p>
            <a:endParaRPr lang="en-US" sz="2000" dirty="0"/>
          </a:p>
          <a:p>
            <a:endParaRPr lang="en-US" sz="2000" dirty="0" smtClean="0"/>
          </a:p>
          <a:p>
            <a:endParaRPr lang="en-US" sz="2000" dirty="0"/>
          </a:p>
          <a:p>
            <a:pPr marL="0" indent="0">
              <a:buNone/>
            </a:pPr>
            <a:endParaRPr lang="en-US" sz="2000" dirty="0"/>
          </a:p>
          <a:p>
            <a:pPr lvl="1">
              <a:buFont typeface="Wingdings" charset="2"/>
              <a:buChar char="ü"/>
            </a:pPr>
            <a:r>
              <a:rPr lang="en-US" sz="1600" dirty="0" err="1" smtClean="0">
                <a:solidFill>
                  <a:schemeClr val="bg1">
                    <a:lumMod val="75000"/>
                  </a:schemeClr>
                </a:solidFill>
              </a:rPr>
              <a:t>HelpfulSum</a:t>
            </a:r>
            <a:r>
              <a:rPr lang="en-US" sz="1600" dirty="0" smtClean="0">
                <a:solidFill>
                  <a:schemeClr val="bg1">
                    <a:lumMod val="75000"/>
                  </a:schemeClr>
                </a:solidFill>
              </a:rPr>
              <a:t> &gt; baseline for both review domains</a:t>
            </a:r>
          </a:p>
          <a:p>
            <a:pPr lvl="1"/>
            <a:r>
              <a:rPr lang="en-US" sz="1600" dirty="0" err="1" smtClean="0">
                <a:solidFill>
                  <a:srgbClr val="0000FF"/>
                </a:solidFill>
              </a:rPr>
              <a:t>HelpfulFilter</a:t>
            </a:r>
            <a:r>
              <a:rPr lang="en-US" sz="1600" dirty="0" smtClean="0">
                <a:solidFill>
                  <a:srgbClr val="0000FF"/>
                </a:solidFill>
              </a:rPr>
              <a:t> &gt; baseline </a:t>
            </a:r>
            <a:r>
              <a:rPr lang="en-US" sz="1600" dirty="0" smtClean="0"/>
              <a:t>on movie reviews</a:t>
            </a:r>
            <a:r>
              <a:rPr lang="en-US" sz="1600" dirty="0"/>
              <a:t>, vice versa </a:t>
            </a:r>
            <a:r>
              <a:rPr lang="en-US" sz="1600" dirty="0" smtClean="0"/>
              <a:t>on camera reviews</a:t>
            </a:r>
          </a:p>
          <a:p>
            <a:pPr lvl="1">
              <a:buFont typeface="Wingdings" charset="2"/>
              <a:buChar char="ü"/>
            </a:pPr>
            <a:r>
              <a:rPr lang="en-US" sz="1600" dirty="0" err="1" smtClean="0">
                <a:solidFill>
                  <a:srgbClr val="BFBFBF"/>
                </a:solidFill>
              </a:rPr>
              <a:t>HelpfulSum</a:t>
            </a:r>
            <a:r>
              <a:rPr lang="en-US" sz="1600" dirty="0" smtClean="0">
                <a:solidFill>
                  <a:srgbClr val="BFBFBF"/>
                </a:solidFill>
              </a:rPr>
              <a:t> &gt; </a:t>
            </a:r>
            <a:r>
              <a:rPr lang="en-US" sz="1600" dirty="0" err="1" smtClean="0">
                <a:solidFill>
                  <a:srgbClr val="BFBFBF"/>
                </a:solidFill>
              </a:rPr>
              <a:t>HelpfulFilter</a:t>
            </a:r>
            <a:r>
              <a:rPr lang="en-US" sz="1600" dirty="0" smtClean="0">
                <a:solidFill>
                  <a:srgbClr val="BFBFBF"/>
                </a:solidFill>
              </a:rPr>
              <a:t> on Camera reviews</a:t>
            </a:r>
          </a:p>
          <a:p>
            <a:endParaRPr lang="en-US" sz="2400" dirty="0" smtClean="0"/>
          </a:p>
          <a:p>
            <a:endParaRPr lang="en-US" sz="2400" dirty="0" smtClean="0"/>
          </a:p>
          <a:p>
            <a:endParaRPr lang="en-US" sz="2400" dirty="0" smtClean="0"/>
          </a:p>
        </p:txBody>
      </p:sp>
      <p:sp>
        <p:nvSpPr>
          <p:cNvPr id="2" name="Title 1"/>
          <p:cNvSpPr>
            <a:spLocks noGrp="1"/>
          </p:cNvSpPr>
          <p:nvPr>
            <p:ph type="title"/>
          </p:nvPr>
        </p:nvSpPr>
        <p:spPr/>
        <p:txBody>
          <a:bodyPr>
            <a:noAutofit/>
          </a:bodyPr>
          <a:lstStyle/>
          <a:p>
            <a:r>
              <a:rPr lang="en-US" sz="3200" dirty="0" smtClean="0"/>
              <a:t>Human evaluation – </a:t>
            </a:r>
            <a:r>
              <a:rPr lang="en-US" sz="3200" dirty="0" err="1" smtClean="0"/>
              <a:t>Pairwise</a:t>
            </a:r>
            <a:r>
              <a:rPr lang="en-US" sz="3200" dirty="0" smtClean="0"/>
              <a:t> comparison</a:t>
            </a:r>
            <a:endParaRPr lang="en-US" sz="3200" dirty="0"/>
          </a:p>
        </p:txBody>
      </p:sp>
      <p:graphicFrame>
        <p:nvGraphicFramePr>
          <p:cNvPr id="4" name="Content Placeholder 3"/>
          <p:cNvGraphicFramePr>
            <a:graphicFrameLocks noGrp="1"/>
          </p:cNvGraphicFramePr>
          <p:nvPr>
            <p:ph idx="1"/>
            <p:extLst/>
          </p:nvPr>
        </p:nvGraphicFramePr>
        <p:xfrm>
          <a:off x="1566780" y="2163097"/>
          <a:ext cx="6200273" cy="1795780"/>
        </p:xfrm>
        <a:graphic>
          <a:graphicData uri="http://schemas.openxmlformats.org/drawingml/2006/table">
            <a:tbl>
              <a:tblPr firstRow="1">
                <a:tableStyleId>{6E25E649-3F16-4E02-A733-19D2CDBF48F0}</a:tableStyleId>
              </a:tblPr>
              <a:tblGrid>
                <a:gridCol w="2524397"/>
                <a:gridCol w="1313868"/>
                <a:gridCol w="1181004"/>
                <a:gridCol w="1181004"/>
              </a:tblGrid>
              <a:tr h="225354">
                <a:tc>
                  <a:txBody>
                    <a:bodyPr/>
                    <a:lstStyle/>
                    <a:p>
                      <a:pPr algn="ctr" fontAlgn="b"/>
                      <a:r>
                        <a:rPr lang="en-US" sz="1600" u="none" strike="noStrike" dirty="0" smtClean="0">
                          <a:effectLst/>
                        </a:rPr>
                        <a:t>Pair</a:t>
                      </a:r>
                      <a:endParaRPr lang="en-US" sz="1600" b="0" i="0" u="none" strike="noStrike" dirty="0">
                        <a:solidFill>
                          <a:schemeClr val="tx1"/>
                        </a:solidFill>
                        <a:effectLst/>
                        <a:latin typeface="Calibri"/>
                      </a:endParaRPr>
                    </a:p>
                  </a:txBody>
                  <a:tcPr marL="12700" marR="12700" marT="12700" marB="0" anchor="b"/>
                </a:tc>
                <a:tc>
                  <a:txBody>
                    <a:bodyPr/>
                    <a:lstStyle/>
                    <a:p>
                      <a:pPr algn="ctr" fontAlgn="b"/>
                      <a:r>
                        <a:rPr lang="en-US" sz="1600" u="none" strike="noStrike" dirty="0" smtClean="0">
                          <a:effectLst/>
                        </a:rPr>
                        <a:t>Domain</a:t>
                      </a:r>
                      <a:endParaRPr lang="en-US" sz="1600" b="0" i="0" u="none" strike="noStrike" dirty="0">
                        <a:solidFill>
                          <a:schemeClr val="tx1"/>
                        </a:solidFill>
                        <a:effectLst/>
                        <a:latin typeface="Calibri"/>
                      </a:endParaRPr>
                    </a:p>
                  </a:txBody>
                  <a:tcPr marL="12700" marR="12700" marT="12700" marB="0" anchor="b"/>
                </a:tc>
                <a:tc>
                  <a:txBody>
                    <a:bodyPr/>
                    <a:lstStyle/>
                    <a:p>
                      <a:pPr algn="ctr" fontAlgn="b"/>
                      <a:r>
                        <a:rPr lang="en-US" sz="1600" u="none" strike="noStrike" dirty="0" smtClean="0">
                          <a:effectLst/>
                        </a:rPr>
                        <a:t>Est. Mean</a:t>
                      </a:r>
                      <a:endParaRPr lang="en-US" sz="1600" b="0" i="0" u="none" strike="noStrike" dirty="0">
                        <a:solidFill>
                          <a:schemeClr val="tx1"/>
                        </a:solidFill>
                        <a:effectLst/>
                        <a:latin typeface="Calibri"/>
                      </a:endParaRPr>
                    </a:p>
                  </a:txBody>
                  <a:tcPr marL="12700" marR="12700" marT="12700" marB="0" anchor="b"/>
                </a:tc>
                <a:tc>
                  <a:txBody>
                    <a:bodyPr/>
                    <a:lstStyle/>
                    <a:p>
                      <a:pPr algn="ctr" fontAlgn="b"/>
                      <a:r>
                        <a:rPr lang="en-US" sz="1600" u="none" strike="noStrike" dirty="0" smtClean="0">
                          <a:effectLst/>
                        </a:rPr>
                        <a:t>Sig.</a:t>
                      </a:r>
                      <a:endParaRPr lang="en-US" sz="1600" b="0" i="0" u="none" strike="noStrike" dirty="0">
                        <a:solidFill>
                          <a:schemeClr val="tx1"/>
                        </a:solidFill>
                        <a:effectLst/>
                        <a:latin typeface="Calibri"/>
                      </a:endParaRPr>
                    </a:p>
                  </a:txBody>
                  <a:tcPr marL="12700" marR="12700" marT="12700" marB="0" anchor="b"/>
                </a:tc>
              </a:tr>
              <a:tr h="225354">
                <a:tc rowSpan="2">
                  <a:txBody>
                    <a:bodyPr/>
                    <a:lstStyle/>
                    <a:p>
                      <a:pPr algn="ctr" fontAlgn="b"/>
                      <a:r>
                        <a:rPr lang="en-US" sz="1600" b="1" u="none" strike="noStrike" dirty="0" err="1" smtClean="0">
                          <a:solidFill>
                            <a:srgbClr val="0000FF"/>
                          </a:solidFill>
                          <a:effectLst/>
                        </a:rPr>
                        <a:t>HelpfulFilter</a:t>
                      </a:r>
                      <a:r>
                        <a:rPr lang="en-US" sz="1600" b="1" u="none" strike="noStrike" dirty="0" smtClean="0">
                          <a:solidFill>
                            <a:srgbClr val="0000FF"/>
                          </a:solidFill>
                          <a:effectLst/>
                        </a:rPr>
                        <a:t> </a:t>
                      </a:r>
                      <a:r>
                        <a:rPr lang="en-US" sz="1600" u="none" strike="noStrike" dirty="0" smtClean="0">
                          <a:solidFill>
                            <a:schemeClr val="tx1"/>
                          </a:solidFill>
                          <a:effectLst/>
                        </a:rPr>
                        <a:t>over baseline</a:t>
                      </a:r>
                      <a:endParaRPr lang="en-US" sz="1600" b="0" i="0" u="none" strike="noStrike" dirty="0">
                        <a:solidFill>
                          <a:schemeClr val="tx1"/>
                        </a:solidFill>
                        <a:effectLst/>
                        <a:latin typeface="Calibri"/>
                      </a:endParaRPr>
                    </a:p>
                  </a:txBody>
                  <a:tcPr marL="12700" marR="12700" marT="12700" marB="0" anchor="ctr">
                    <a:lnB w="12700" cap="flat" cmpd="sng" algn="ctr">
                      <a:solidFill>
                        <a:scrgbClr r="0" g="0" b="0"/>
                      </a:solidFill>
                      <a:prstDash val="solid"/>
                      <a:round/>
                      <a:headEnd type="none" w="med" len="med"/>
                      <a:tailEnd type="none" w="med" len="med"/>
                    </a:lnB>
                  </a:tcPr>
                </a:tc>
                <a:tc>
                  <a:txBody>
                    <a:bodyPr/>
                    <a:lstStyle/>
                    <a:p>
                      <a:pPr algn="ctr" fontAlgn="b"/>
                      <a:r>
                        <a:rPr lang="en-US" sz="1600" u="none" strike="noStrike" dirty="0" smtClean="0">
                          <a:solidFill>
                            <a:schemeClr val="tx1"/>
                          </a:solidFill>
                          <a:effectLst/>
                        </a:rPr>
                        <a:t>Camera</a:t>
                      </a:r>
                      <a:endParaRPr lang="en-US" sz="1600" b="0" i="0" u="none" strike="noStrike" dirty="0">
                        <a:solidFill>
                          <a:schemeClr val="tx1"/>
                        </a:solidFill>
                        <a:effectLst/>
                        <a:latin typeface="Calibri"/>
                      </a:endParaRPr>
                    </a:p>
                  </a:txBody>
                  <a:tcPr marL="12700" marR="12700" marT="12700" marB="0" anchor="b"/>
                </a:tc>
                <a:tc>
                  <a:txBody>
                    <a:bodyPr/>
                    <a:lstStyle/>
                    <a:p>
                      <a:pPr algn="ctr" fontAlgn="b"/>
                      <a:r>
                        <a:rPr lang="en-US" sz="1600" u="none" strike="noStrike" dirty="0" smtClean="0">
                          <a:solidFill>
                            <a:schemeClr val="tx1"/>
                          </a:solidFill>
                          <a:effectLst/>
                        </a:rPr>
                        <a:t>-.602</a:t>
                      </a:r>
                      <a:endParaRPr lang="en-US" sz="1600" b="0" i="0" u="none" strike="noStrike" dirty="0">
                        <a:solidFill>
                          <a:schemeClr val="tx1"/>
                        </a:solidFill>
                        <a:effectLst/>
                        <a:latin typeface="Calibri"/>
                      </a:endParaRPr>
                    </a:p>
                  </a:txBody>
                  <a:tcPr marL="12700" marR="12700" marT="12700" marB="0" anchor="b"/>
                </a:tc>
                <a:tc>
                  <a:txBody>
                    <a:bodyPr/>
                    <a:lstStyle/>
                    <a:p>
                      <a:pPr algn="ctr" fontAlgn="b"/>
                      <a:r>
                        <a:rPr lang="en-US" sz="1600" u="none" strike="noStrike" dirty="0" smtClean="0">
                          <a:solidFill>
                            <a:schemeClr val="tx1"/>
                          </a:solidFill>
                          <a:effectLst/>
                        </a:rPr>
                        <a:t>.001</a:t>
                      </a:r>
                      <a:endParaRPr lang="en-US" sz="1600" b="0" i="0" u="none" strike="noStrike" dirty="0">
                        <a:solidFill>
                          <a:schemeClr val="tx1"/>
                        </a:solidFill>
                        <a:effectLst/>
                        <a:latin typeface="Calibri"/>
                      </a:endParaRPr>
                    </a:p>
                  </a:txBody>
                  <a:tcPr marL="12700" marR="12700" marT="12700" marB="0" anchor="b"/>
                </a:tc>
              </a:tr>
              <a:tr h="225354">
                <a:tc vMerge="1">
                  <a:txBody>
                    <a:bodyPr/>
                    <a:lstStyle/>
                    <a:p>
                      <a:pPr algn="ctr" fontAlgn="b"/>
                      <a:endParaRPr lang="en-US" sz="1600" b="0" i="0" u="none" strike="noStrike" dirty="0">
                        <a:solidFill>
                          <a:srgbClr val="000000"/>
                        </a:solidFill>
                        <a:effectLst/>
                        <a:latin typeface="Calibri"/>
                      </a:endParaRPr>
                    </a:p>
                  </a:txBody>
                  <a:tcPr marL="12700" marR="12700" marT="12700" marB="0" anchor="b"/>
                </a:tc>
                <a:tc>
                  <a:txBody>
                    <a:bodyPr/>
                    <a:lstStyle/>
                    <a:p>
                      <a:pPr algn="ctr" fontAlgn="b"/>
                      <a:r>
                        <a:rPr lang="en-US" sz="1600" b="1" u="none" strike="noStrike" dirty="0" smtClean="0">
                          <a:solidFill>
                            <a:srgbClr val="0000FF"/>
                          </a:solidFill>
                          <a:effectLst/>
                        </a:rPr>
                        <a:t>Movie</a:t>
                      </a:r>
                      <a:endParaRPr lang="en-US" sz="1600" b="1" i="0" u="none" strike="noStrike" dirty="0">
                        <a:solidFill>
                          <a:srgbClr val="0000FF"/>
                        </a:solidFill>
                        <a:effectLst/>
                        <a:latin typeface="Calibri"/>
                      </a:endParaRPr>
                    </a:p>
                  </a:txBody>
                  <a:tcPr marL="12700" marR="12700" marT="12700" marB="0" anchor="b">
                    <a:lnB w="12700" cap="flat" cmpd="sng" algn="ctr">
                      <a:solidFill>
                        <a:scrgbClr r="0" g="0" b="0"/>
                      </a:solidFill>
                      <a:prstDash val="solid"/>
                      <a:round/>
                      <a:headEnd type="none" w="med" len="med"/>
                      <a:tailEnd type="none" w="med" len="med"/>
                    </a:lnB>
                  </a:tcPr>
                </a:tc>
                <a:tc>
                  <a:txBody>
                    <a:bodyPr/>
                    <a:lstStyle/>
                    <a:p>
                      <a:pPr algn="ctr" fontAlgn="b"/>
                      <a:r>
                        <a:rPr lang="en-US" sz="1600" b="1" u="none" strike="noStrike" dirty="0" smtClean="0">
                          <a:solidFill>
                            <a:srgbClr val="0000FF"/>
                          </a:solidFill>
                          <a:effectLst/>
                        </a:rPr>
                        <a:t>.621</a:t>
                      </a:r>
                      <a:endParaRPr lang="en-US" sz="1600" b="1" i="0" u="none" strike="noStrike" dirty="0">
                        <a:solidFill>
                          <a:srgbClr val="0000FF"/>
                        </a:solidFill>
                        <a:effectLst/>
                        <a:latin typeface="Calibri"/>
                      </a:endParaRPr>
                    </a:p>
                  </a:txBody>
                  <a:tcPr marL="12700" marR="12700" marT="12700" marB="0" anchor="b">
                    <a:lnB w="12700" cap="flat" cmpd="sng" algn="ctr">
                      <a:solidFill>
                        <a:scrgbClr r="0" g="0" b="0"/>
                      </a:solidFill>
                      <a:prstDash val="solid"/>
                      <a:round/>
                      <a:headEnd type="none" w="med" len="med"/>
                      <a:tailEnd type="none" w="med" len="med"/>
                    </a:lnB>
                  </a:tcPr>
                </a:tc>
                <a:tc>
                  <a:txBody>
                    <a:bodyPr/>
                    <a:lstStyle/>
                    <a:p>
                      <a:pPr algn="ctr" fontAlgn="b"/>
                      <a:r>
                        <a:rPr lang="en-US" sz="1600" b="1" u="none" strike="noStrike" dirty="0" smtClean="0">
                          <a:solidFill>
                            <a:srgbClr val="0000FF"/>
                          </a:solidFill>
                          <a:effectLst/>
                        </a:rPr>
                        <a:t>.000</a:t>
                      </a:r>
                      <a:endParaRPr lang="en-US" sz="1600" b="1" i="0" u="none" strike="noStrike" dirty="0">
                        <a:solidFill>
                          <a:srgbClr val="0000FF"/>
                        </a:solidFill>
                        <a:effectLst/>
                        <a:latin typeface="Calibri"/>
                      </a:endParaRPr>
                    </a:p>
                  </a:txBody>
                  <a:tcPr marL="12700" marR="12700" marT="12700" marB="0" anchor="b">
                    <a:lnB w="12700" cap="flat" cmpd="sng" algn="ctr">
                      <a:solidFill>
                        <a:scrgbClr r="0" g="0" b="0"/>
                      </a:solidFill>
                      <a:prstDash val="solid"/>
                      <a:round/>
                      <a:headEnd type="none" w="med" len="med"/>
                      <a:tailEnd type="none" w="med" len="med"/>
                    </a:lnB>
                  </a:tcPr>
                </a:tc>
              </a:tr>
              <a:tr h="225354">
                <a:tc rowSpan="2">
                  <a:txBody>
                    <a:bodyPr/>
                    <a:lstStyle/>
                    <a:p>
                      <a:pPr algn="ctr" fontAlgn="b"/>
                      <a:r>
                        <a:rPr lang="en-US" sz="1600" b="0" u="none" strike="noStrike" dirty="0" err="1" smtClean="0">
                          <a:solidFill>
                            <a:schemeClr val="bg1">
                              <a:lumMod val="75000"/>
                            </a:schemeClr>
                          </a:solidFill>
                          <a:effectLst/>
                        </a:rPr>
                        <a:t>HelpfulSum</a:t>
                      </a:r>
                      <a:r>
                        <a:rPr lang="en-US" sz="1600" u="none" strike="noStrike" baseline="0" dirty="0" smtClean="0">
                          <a:solidFill>
                            <a:schemeClr val="bg1">
                              <a:lumMod val="75000"/>
                            </a:schemeClr>
                          </a:solidFill>
                          <a:effectLst/>
                        </a:rPr>
                        <a:t> over baseline</a:t>
                      </a:r>
                      <a:endParaRPr lang="en-US" sz="1600" b="0" i="0" u="none" strike="noStrike" dirty="0">
                        <a:solidFill>
                          <a:schemeClr val="bg1">
                            <a:lumMod val="75000"/>
                          </a:schemeClr>
                        </a:solidFill>
                        <a:effectLst/>
                        <a:latin typeface="Calibri"/>
                      </a:endParaRPr>
                    </a:p>
                  </a:txBody>
                  <a:tcPr marL="12700" marR="12700" marT="12700" marB="0" anchor="ct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600" b="0" u="none" strike="noStrike" dirty="0" smtClean="0">
                          <a:solidFill>
                            <a:schemeClr val="bg1">
                              <a:lumMod val="75000"/>
                            </a:schemeClr>
                          </a:solidFill>
                          <a:effectLst/>
                        </a:rPr>
                        <a:t>Camera</a:t>
                      </a:r>
                      <a:endParaRPr lang="en-US" sz="1600" b="0" i="0" u="none" strike="noStrike" dirty="0">
                        <a:solidFill>
                          <a:schemeClr val="bg1">
                            <a:lumMod val="75000"/>
                          </a:schemeClr>
                        </a:solidFill>
                        <a:effectLst/>
                        <a:latin typeface="Calibri"/>
                      </a:endParaRPr>
                    </a:p>
                  </a:txBody>
                  <a:tcPr marL="12700" marR="12700" marT="12700" marB="0" anchor="b">
                    <a:lnT w="12700" cap="flat" cmpd="sng" algn="ctr">
                      <a:solidFill>
                        <a:scrgbClr r="0" g="0" b="0"/>
                      </a:solidFill>
                      <a:prstDash val="solid"/>
                      <a:round/>
                      <a:headEnd type="none" w="med" len="med"/>
                      <a:tailEnd type="none" w="med" len="med"/>
                    </a:lnT>
                  </a:tcPr>
                </a:tc>
                <a:tc>
                  <a:txBody>
                    <a:bodyPr/>
                    <a:lstStyle/>
                    <a:p>
                      <a:pPr algn="ctr" fontAlgn="b"/>
                      <a:r>
                        <a:rPr lang="en-US" sz="1600" b="0" u="none" strike="noStrike" dirty="0" smtClean="0">
                          <a:solidFill>
                            <a:schemeClr val="bg1">
                              <a:lumMod val="75000"/>
                            </a:schemeClr>
                          </a:solidFill>
                          <a:effectLst/>
                        </a:rPr>
                        <a:t>.424</a:t>
                      </a:r>
                      <a:endParaRPr lang="en-US" sz="1600" b="0" i="0" u="none" strike="noStrike" dirty="0">
                        <a:solidFill>
                          <a:schemeClr val="bg1">
                            <a:lumMod val="75000"/>
                          </a:schemeClr>
                        </a:solidFill>
                        <a:effectLst/>
                        <a:latin typeface="Calibri"/>
                      </a:endParaRPr>
                    </a:p>
                  </a:txBody>
                  <a:tcPr marL="12700" marR="12700" marT="12700" marB="0" anchor="b">
                    <a:lnT w="12700" cap="flat" cmpd="sng" algn="ctr">
                      <a:solidFill>
                        <a:scrgbClr r="0" g="0" b="0"/>
                      </a:solidFill>
                      <a:prstDash val="solid"/>
                      <a:round/>
                      <a:headEnd type="none" w="med" len="med"/>
                      <a:tailEnd type="none" w="med" len="med"/>
                    </a:lnT>
                  </a:tcPr>
                </a:tc>
                <a:tc>
                  <a:txBody>
                    <a:bodyPr/>
                    <a:lstStyle/>
                    <a:p>
                      <a:pPr algn="ctr" fontAlgn="b"/>
                      <a:r>
                        <a:rPr lang="en-US" sz="1600" b="0" u="none" strike="noStrike" dirty="0" smtClean="0">
                          <a:solidFill>
                            <a:schemeClr val="bg1">
                              <a:lumMod val="75000"/>
                            </a:schemeClr>
                          </a:solidFill>
                          <a:effectLst/>
                        </a:rPr>
                        <a:t>.011</a:t>
                      </a:r>
                      <a:endParaRPr lang="en-US" sz="1600" b="0" i="0" u="none" strike="noStrike" dirty="0">
                        <a:solidFill>
                          <a:schemeClr val="bg1">
                            <a:lumMod val="75000"/>
                          </a:schemeClr>
                        </a:solidFill>
                        <a:effectLst/>
                        <a:latin typeface="Calibri"/>
                      </a:endParaRPr>
                    </a:p>
                  </a:txBody>
                  <a:tcPr marL="12700" marR="12700" marT="12700" marB="0" anchor="b">
                    <a:lnT w="12700" cap="flat" cmpd="sng" algn="ctr">
                      <a:solidFill>
                        <a:scrgbClr r="0" g="0" b="0"/>
                      </a:solidFill>
                      <a:prstDash val="solid"/>
                      <a:round/>
                      <a:headEnd type="none" w="med" len="med"/>
                      <a:tailEnd type="none" w="med" len="med"/>
                    </a:lnT>
                  </a:tcPr>
                </a:tc>
              </a:tr>
              <a:tr h="225354">
                <a:tc vMerge="1">
                  <a:txBody>
                    <a:bodyPr/>
                    <a:lstStyle/>
                    <a:p>
                      <a:pPr algn="ctr" fontAlgn="b"/>
                      <a:endParaRPr lang="en-US" sz="1600" b="0" i="0" u="none" strike="noStrike" dirty="0">
                        <a:solidFill>
                          <a:srgbClr val="000000"/>
                        </a:solidFill>
                        <a:effectLst/>
                        <a:latin typeface="Calibri"/>
                      </a:endParaRPr>
                    </a:p>
                  </a:txBody>
                  <a:tcPr marL="12700" marR="12700" marT="12700" marB="0" anchor="b"/>
                </a:tc>
                <a:tc>
                  <a:txBody>
                    <a:bodyPr/>
                    <a:lstStyle/>
                    <a:p>
                      <a:pPr algn="ctr" fontAlgn="b"/>
                      <a:r>
                        <a:rPr lang="en-US" sz="1600" b="0" u="none" strike="noStrike" dirty="0" smtClean="0">
                          <a:solidFill>
                            <a:schemeClr val="bg1">
                              <a:lumMod val="75000"/>
                            </a:schemeClr>
                          </a:solidFill>
                          <a:effectLst/>
                        </a:rPr>
                        <a:t>Movie</a:t>
                      </a:r>
                      <a:endParaRPr lang="en-US" sz="1600" b="0" i="0" u="none" strike="noStrike" dirty="0">
                        <a:solidFill>
                          <a:schemeClr val="bg1">
                            <a:lumMod val="75000"/>
                          </a:schemeClr>
                        </a:solidFill>
                        <a:effectLst/>
                        <a:latin typeface="Calibri"/>
                      </a:endParaRPr>
                    </a:p>
                  </a:txBody>
                  <a:tcPr marL="12700" marR="12700" marT="12700" marB="0" anchor="b">
                    <a:lnB w="12700" cap="flat" cmpd="sng" algn="ctr">
                      <a:solidFill>
                        <a:scrgbClr r="0" g="0" b="0"/>
                      </a:solidFill>
                      <a:prstDash val="solid"/>
                      <a:round/>
                      <a:headEnd type="none" w="med" len="med"/>
                      <a:tailEnd type="none" w="med" len="med"/>
                    </a:lnB>
                  </a:tcPr>
                </a:tc>
                <a:tc>
                  <a:txBody>
                    <a:bodyPr/>
                    <a:lstStyle/>
                    <a:p>
                      <a:pPr algn="ctr" fontAlgn="b"/>
                      <a:r>
                        <a:rPr lang="en-US" sz="1600" b="0" u="none" strike="noStrike" dirty="0" smtClean="0">
                          <a:solidFill>
                            <a:schemeClr val="bg1">
                              <a:lumMod val="75000"/>
                            </a:schemeClr>
                          </a:solidFill>
                          <a:effectLst/>
                        </a:rPr>
                        <a:t>.601</a:t>
                      </a:r>
                      <a:endParaRPr lang="en-US" sz="1600" b="0" i="0" u="none" strike="noStrike" dirty="0">
                        <a:solidFill>
                          <a:schemeClr val="bg1">
                            <a:lumMod val="75000"/>
                          </a:schemeClr>
                        </a:solidFill>
                        <a:effectLst/>
                        <a:latin typeface="Calibri"/>
                      </a:endParaRPr>
                    </a:p>
                  </a:txBody>
                  <a:tcPr marL="12700" marR="12700" marT="12700" marB="0" anchor="b">
                    <a:lnB w="12700" cap="flat" cmpd="sng" algn="ctr">
                      <a:solidFill>
                        <a:scrgbClr r="0" g="0" b="0"/>
                      </a:solidFill>
                      <a:prstDash val="solid"/>
                      <a:round/>
                      <a:headEnd type="none" w="med" len="med"/>
                      <a:tailEnd type="none" w="med" len="med"/>
                    </a:lnB>
                  </a:tcPr>
                </a:tc>
                <a:tc>
                  <a:txBody>
                    <a:bodyPr/>
                    <a:lstStyle/>
                    <a:p>
                      <a:pPr algn="ctr" fontAlgn="b"/>
                      <a:r>
                        <a:rPr lang="en-US" sz="1600" b="0" u="none" strike="noStrike" dirty="0" smtClean="0">
                          <a:solidFill>
                            <a:schemeClr val="bg1">
                              <a:lumMod val="75000"/>
                            </a:schemeClr>
                          </a:solidFill>
                          <a:effectLst/>
                        </a:rPr>
                        <a:t>.000</a:t>
                      </a:r>
                      <a:endParaRPr lang="en-US" sz="1600" b="0" i="0" u="none" strike="noStrike" dirty="0">
                        <a:solidFill>
                          <a:schemeClr val="bg1">
                            <a:lumMod val="75000"/>
                          </a:schemeClr>
                        </a:solidFill>
                        <a:effectLst/>
                        <a:latin typeface="Calibri"/>
                      </a:endParaRPr>
                    </a:p>
                  </a:txBody>
                  <a:tcPr marL="12700" marR="12700" marT="12700" marB="0" anchor="b">
                    <a:lnB w="12700" cap="flat" cmpd="sng" algn="ctr">
                      <a:solidFill>
                        <a:scrgbClr r="0" g="0" b="0"/>
                      </a:solidFill>
                      <a:prstDash val="solid"/>
                      <a:round/>
                      <a:headEnd type="none" w="med" len="med"/>
                      <a:tailEnd type="none" w="med" len="med"/>
                    </a:lnB>
                  </a:tcPr>
                </a:tc>
              </a:tr>
              <a:tr h="225354">
                <a:tc rowSpan="2">
                  <a:txBody>
                    <a:bodyPr/>
                    <a:lstStyle/>
                    <a:p>
                      <a:pPr algn="ctr" fontAlgn="b"/>
                      <a:r>
                        <a:rPr lang="en-US" sz="1600" u="none" strike="noStrike" dirty="0" err="1" smtClean="0">
                          <a:solidFill>
                            <a:srgbClr val="BFBFBF"/>
                          </a:solidFill>
                          <a:effectLst/>
                        </a:rPr>
                        <a:t>HelpfulSum</a:t>
                      </a:r>
                      <a:r>
                        <a:rPr lang="en-US" sz="1600" u="none" strike="noStrike" baseline="0" dirty="0" smtClean="0">
                          <a:solidFill>
                            <a:srgbClr val="BFBFBF"/>
                          </a:solidFill>
                          <a:effectLst/>
                        </a:rPr>
                        <a:t> over </a:t>
                      </a:r>
                      <a:r>
                        <a:rPr lang="en-US" sz="1600" u="none" strike="noStrike" baseline="0" dirty="0" err="1" smtClean="0">
                          <a:solidFill>
                            <a:srgbClr val="BFBFBF"/>
                          </a:solidFill>
                          <a:effectLst/>
                        </a:rPr>
                        <a:t>HelpfulFilter</a:t>
                      </a:r>
                      <a:endParaRPr lang="en-US" sz="1600" b="0" i="0" u="none" strike="noStrike" dirty="0">
                        <a:solidFill>
                          <a:srgbClr val="BFBFBF"/>
                        </a:solidFill>
                        <a:effectLst/>
                        <a:latin typeface="Calibri"/>
                      </a:endParaRPr>
                    </a:p>
                  </a:txBody>
                  <a:tcPr marL="12700" marR="12700" marT="12700" marB="0" anchor="ctr">
                    <a:lnT w="12700" cap="flat" cmpd="sng" algn="ctr">
                      <a:solidFill>
                        <a:scrgbClr r="0" g="0" b="0"/>
                      </a:solidFill>
                      <a:prstDash val="solid"/>
                      <a:round/>
                      <a:headEnd type="none" w="med" len="med"/>
                      <a:tailEnd type="none" w="med" len="med"/>
                    </a:lnT>
                  </a:tcPr>
                </a:tc>
                <a:tc>
                  <a:txBody>
                    <a:bodyPr/>
                    <a:lstStyle/>
                    <a:p>
                      <a:pPr algn="ctr" fontAlgn="b"/>
                      <a:r>
                        <a:rPr lang="en-US" sz="1600" b="1" u="none" strike="noStrike" dirty="0" smtClean="0">
                          <a:solidFill>
                            <a:srgbClr val="BFBFBF"/>
                          </a:solidFill>
                          <a:effectLst/>
                        </a:rPr>
                        <a:t>Camera</a:t>
                      </a:r>
                      <a:endParaRPr lang="en-US" sz="1600" b="1" i="0" u="none" strike="noStrike" dirty="0">
                        <a:solidFill>
                          <a:srgbClr val="BFBFBF"/>
                        </a:solidFill>
                        <a:effectLst/>
                        <a:latin typeface="Calibri"/>
                      </a:endParaRPr>
                    </a:p>
                  </a:txBody>
                  <a:tcPr marL="12700" marR="12700" marT="12700" marB="0" anchor="b">
                    <a:lnT w="12700" cap="flat" cmpd="sng" algn="ctr">
                      <a:solidFill>
                        <a:scrgbClr r="0" g="0" b="0"/>
                      </a:solidFill>
                      <a:prstDash val="solid"/>
                      <a:round/>
                      <a:headEnd type="none" w="med" len="med"/>
                      <a:tailEnd type="none" w="med" len="med"/>
                    </a:lnT>
                  </a:tcPr>
                </a:tc>
                <a:tc>
                  <a:txBody>
                    <a:bodyPr/>
                    <a:lstStyle/>
                    <a:p>
                      <a:pPr algn="ctr" fontAlgn="b"/>
                      <a:r>
                        <a:rPr lang="en-US" sz="1600" b="1" u="none" strike="noStrike" dirty="0" smtClean="0">
                          <a:solidFill>
                            <a:srgbClr val="BFBFBF"/>
                          </a:solidFill>
                          <a:effectLst/>
                        </a:rPr>
                        <a:t>1.18</a:t>
                      </a:r>
                      <a:endParaRPr lang="en-US" sz="1600" b="1" i="0" u="none" strike="noStrike" dirty="0">
                        <a:solidFill>
                          <a:srgbClr val="BFBFBF"/>
                        </a:solidFill>
                        <a:effectLst/>
                        <a:latin typeface="Calibri"/>
                      </a:endParaRPr>
                    </a:p>
                  </a:txBody>
                  <a:tcPr marL="12700" marR="12700" marT="12700" marB="0" anchor="b">
                    <a:lnT w="12700" cap="flat" cmpd="sng" algn="ctr">
                      <a:solidFill>
                        <a:scrgbClr r="0" g="0" b="0"/>
                      </a:solidFill>
                      <a:prstDash val="solid"/>
                      <a:round/>
                      <a:headEnd type="none" w="med" len="med"/>
                      <a:tailEnd type="none" w="med" len="med"/>
                    </a:lnT>
                  </a:tcPr>
                </a:tc>
                <a:tc>
                  <a:txBody>
                    <a:bodyPr/>
                    <a:lstStyle/>
                    <a:p>
                      <a:pPr algn="ctr" fontAlgn="b"/>
                      <a:r>
                        <a:rPr lang="en-US" sz="1600" b="1" u="none" strike="noStrike" dirty="0" smtClean="0">
                          <a:solidFill>
                            <a:srgbClr val="BFBFBF"/>
                          </a:solidFill>
                          <a:effectLst/>
                        </a:rPr>
                        <a:t>.000</a:t>
                      </a:r>
                      <a:endParaRPr lang="en-US" sz="1600" b="1" i="0" u="none" strike="noStrike" dirty="0">
                        <a:solidFill>
                          <a:srgbClr val="BFBFBF"/>
                        </a:solidFill>
                        <a:effectLst/>
                        <a:latin typeface="Calibri"/>
                      </a:endParaRPr>
                    </a:p>
                  </a:txBody>
                  <a:tcPr marL="12700" marR="12700" marT="12700" marB="0" anchor="b">
                    <a:lnT w="12700" cap="flat" cmpd="sng" algn="ctr">
                      <a:solidFill>
                        <a:scrgbClr r="0" g="0" b="0"/>
                      </a:solidFill>
                      <a:prstDash val="solid"/>
                      <a:round/>
                      <a:headEnd type="none" w="med" len="med"/>
                      <a:tailEnd type="none" w="med" len="med"/>
                    </a:lnT>
                  </a:tcPr>
                </a:tc>
              </a:tr>
              <a:tr h="225354">
                <a:tc vMerge="1">
                  <a:txBody>
                    <a:bodyPr/>
                    <a:lstStyle/>
                    <a:p>
                      <a:pPr algn="ctr" fontAlgn="b"/>
                      <a:endParaRPr lang="en-US" sz="1600" b="0" i="0" u="none" strike="noStrike" dirty="0">
                        <a:solidFill>
                          <a:srgbClr val="000000"/>
                        </a:solidFill>
                        <a:effectLst/>
                        <a:latin typeface="Calibri"/>
                      </a:endParaRPr>
                    </a:p>
                  </a:txBody>
                  <a:tcPr marL="12700" marR="12700" marT="12700" marB="0" anchor="b"/>
                </a:tc>
                <a:tc>
                  <a:txBody>
                    <a:bodyPr/>
                    <a:lstStyle/>
                    <a:p>
                      <a:pPr algn="ctr" fontAlgn="b"/>
                      <a:r>
                        <a:rPr lang="en-US" sz="1600" u="none" strike="noStrike" dirty="0" smtClean="0">
                          <a:solidFill>
                            <a:srgbClr val="BFBFBF"/>
                          </a:solidFill>
                          <a:effectLst/>
                        </a:rPr>
                        <a:t>Movie</a:t>
                      </a:r>
                      <a:endParaRPr lang="en-US" sz="1600" b="0" i="0" u="none" strike="noStrike" dirty="0">
                        <a:solidFill>
                          <a:srgbClr val="BFBFBF"/>
                        </a:solidFill>
                        <a:effectLst/>
                        <a:latin typeface="Calibri"/>
                      </a:endParaRPr>
                    </a:p>
                  </a:txBody>
                  <a:tcPr marL="12700" marR="12700" marT="12700" marB="0" anchor="b"/>
                </a:tc>
                <a:tc>
                  <a:txBody>
                    <a:bodyPr/>
                    <a:lstStyle/>
                    <a:p>
                      <a:pPr algn="ctr" fontAlgn="b"/>
                      <a:r>
                        <a:rPr lang="en-US" sz="1600" u="none" strike="noStrike" dirty="0" smtClean="0">
                          <a:solidFill>
                            <a:srgbClr val="BFBFBF"/>
                          </a:solidFill>
                          <a:effectLst/>
                        </a:rPr>
                        <a:t>.160</a:t>
                      </a:r>
                      <a:endParaRPr lang="en-US" sz="1600" b="0" i="0" u="none" strike="noStrike" dirty="0">
                        <a:solidFill>
                          <a:srgbClr val="BFBFBF"/>
                        </a:solidFill>
                        <a:effectLst/>
                        <a:latin typeface="Calibri"/>
                      </a:endParaRPr>
                    </a:p>
                  </a:txBody>
                  <a:tcPr marL="12700" marR="12700" marT="12700" marB="0" anchor="b"/>
                </a:tc>
                <a:tc>
                  <a:txBody>
                    <a:bodyPr/>
                    <a:lstStyle/>
                    <a:p>
                      <a:pPr algn="ctr" fontAlgn="b"/>
                      <a:r>
                        <a:rPr lang="en-US" sz="1600" u="none" strike="noStrike" dirty="0" smtClean="0">
                          <a:solidFill>
                            <a:srgbClr val="BFBFBF"/>
                          </a:solidFill>
                          <a:effectLst/>
                        </a:rPr>
                        <a:t>.310</a:t>
                      </a:r>
                      <a:endParaRPr lang="en-US" sz="1600" b="0" i="0" u="none" strike="noStrike" dirty="0">
                        <a:solidFill>
                          <a:srgbClr val="BFBFBF"/>
                        </a:solidFill>
                        <a:effectLst/>
                        <a:latin typeface="Calibri"/>
                      </a:endParaRPr>
                    </a:p>
                  </a:txBody>
                  <a:tcPr marL="12700" marR="12700" marT="12700" marB="0" anchor="b"/>
                </a:tc>
              </a:tr>
            </a:tbl>
          </a:graphicData>
        </a:graphic>
      </p:graphicFrame>
      <p:sp>
        <p:nvSpPr>
          <p:cNvPr id="6" name="Slide Number Placeholder 5"/>
          <p:cNvSpPr>
            <a:spLocks noGrp="1"/>
          </p:cNvSpPr>
          <p:nvPr>
            <p:ph type="sldNum" sz="quarter" idx="12"/>
          </p:nvPr>
        </p:nvSpPr>
        <p:spPr/>
        <p:txBody>
          <a:bodyPr/>
          <a:lstStyle/>
          <a:p>
            <a:fld id="{A1474180-0649-4B44-A4E2-426C5EA9858C}" type="slidenum">
              <a:rPr lang="en-US" smtClean="0"/>
              <a:pPr/>
              <a:t>63</a:t>
            </a:fld>
            <a:endParaRPr lang="en-US"/>
          </a:p>
        </p:txBody>
      </p:sp>
    </p:spTree>
    <p:extLst>
      <p:ext uri="{BB962C8B-B14F-4D97-AF65-F5344CB8AC3E}">
        <p14:creationId xmlns:p14="http://schemas.microsoft.com/office/powerpoint/2010/main" xmlns="" val="152921222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5"/>
          <p:cNvSpPr txBox="1">
            <a:spLocks/>
          </p:cNvSpPr>
          <p:nvPr/>
        </p:nvSpPr>
        <p:spPr>
          <a:xfrm>
            <a:off x="255639" y="1440364"/>
            <a:ext cx="8888361" cy="509679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600" dirty="0" smtClean="0"/>
              <a:t>Preference rating of “</a:t>
            </a:r>
            <a:r>
              <a:rPr lang="en-US" sz="2600" dirty="0"/>
              <a:t>B over </a:t>
            </a:r>
            <a:r>
              <a:rPr lang="en-US" sz="2600" dirty="0" smtClean="0"/>
              <a:t>A” (B is better than A if score &gt;0)</a:t>
            </a:r>
          </a:p>
          <a:p>
            <a:endParaRPr lang="en-US" sz="2000" dirty="0"/>
          </a:p>
          <a:p>
            <a:endParaRPr lang="en-US" sz="2000" dirty="0" smtClean="0"/>
          </a:p>
          <a:p>
            <a:endParaRPr lang="en-US" sz="2000" dirty="0" smtClean="0"/>
          </a:p>
          <a:p>
            <a:endParaRPr lang="en-US" sz="2000" dirty="0"/>
          </a:p>
          <a:p>
            <a:endParaRPr lang="en-US" sz="2000" dirty="0" smtClean="0"/>
          </a:p>
          <a:p>
            <a:endParaRPr lang="en-US" sz="2000" dirty="0"/>
          </a:p>
          <a:p>
            <a:pPr marL="0" indent="0">
              <a:buNone/>
            </a:pPr>
            <a:endParaRPr lang="en-US" sz="2000" dirty="0"/>
          </a:p>
          <a:p>
            <a:pPr lvl="1">
              <a:buFont typeface="Wingdings" charset="2"/>
              <a:buChar char="ü"/>
            </a:pPr>
            <a:r>
              <a:rPr lang="en-US" sz="1600" dirty="0" err="1" smtClean="0">
                <a:solidFill>
                  <a:schemeClr val="bg1">
                    <a:lumMod val="75000"/>
                  </a:schemeClr>
                </a:solidFill>
              </a:rPr>
              <a:t>HelpfulSum</a:t>
            </a:r>
            <a:r>
              <a:rPr lang="en-US" sz="1600" dirty="0" smtClean="0">
                <a:solidFill>
                  <a:schemeClr val="bg1">
                    <a:lumMod val="75000"/>
                  </a:schemeClr>
                </a:solidFill>
              </a:rPr>
              <a:t> &gt; baseline for both review domains</a:t>
            </a:r>
          </a:p>
          <a:p>
            <a:pPr lvl="1"/>
            <a:r>
              <a:rPr lang="en-US" sz="1600" dirty="0" err="1">
                <a:solidFill>
                  <a:srgbClr val="BFBFBF"/>
                </a:solidFill>
              </a:rPr>
              <a:t>H</a:t>
            </a:r>
            <a:r>
              <a:rPr lang="en-US" sz="1600" dirty="0" err="1" smtClean="0">
                <a:solidFill>
                  <a:srgbClr val="BFBFBF"/>
                </a:solidFill>
              </a:rPr>
              <a:t>elpfulFilter</a:t>
            </a:r>
            <a:r>
              <a:rPr lang="en-US" sz="1600" dirty="0" smtClean="0">
                <a:solidFill>
                  <a:srgbClr val="BFBFBF"/>
                </a:solidFill>
              </a:rPr>
              <a:t> &gt; baseline on movie reviews</a:t>
            </a:r>
            <a:r>
              <a:rPr lang="en-US" sz="1600" dirty="0">
                <a:solidFill>
                  <a:srgbClr val="BFBFBF"/>
                </a:solidFill>
              </a:rPr>
              <a:t>, vice versa </a:t>
            </a:r>
            <a:r>
              <a:rPr lang="en-US" sz="1600" dirty="0" smtClean="0">
                <a:solidFill>
                  <a:srgbClr val="BFBFBF"/>
                </a:solidFill>
              </a:rPr>
              <a:t>on camera reviews</a:t>
            </a:r>
          </a:p>
          <a:p>
            <a:pPr lvl="1">
              <a:buFont typeface="Wingdings" charset="2"/>
              <a:buChar char="ü"/>
            </a:pPr>
            <a:r>
              <a:rPr lang="en-US" sz="1600" dirty="0" err="1" smtClean="0">
                <a:solidFill>
                  <a:srgbClr val="0000FF"/>
                </a:solidFill>
              </a:rPr>
              <a:t>HelpfulSum</a:t>
            </a:r>
            <a:r>
              <a:rPr lang="en-US" sz="1600" dirty="0" smtClean="0">
                <a:solidFill>
                  <a:srgbClr val="0000FF"/>
                </a:solidFill>
              </a:rPr>
              <a:t> &gt; </a:t>
            </a:r>
            <a:r>
              <a:rPr lang="en-US" sz="1600" dirty="0" err="1" smtClean="0">
                <a:solidFill>
                  <a:srgbClr val="0000FF"/>
                </a:solidFill>
              </a:rPr>
              <a:t>HelpfulFilter</a:t>
            </a:r>
            <a:r>
              <a:rPr lang="en-US" sz="1600" dirty="0" smtClean="0">
                <a:solidFill>
                  <a:srgbClr val="0000FF"/>
                </a:solidFill>
              </a:rPr>
              <a:t> </a:t>
            </a:r>
            <a:r>
              <a:rPr lang="en-US" sz="1600" dirty="0" smtClean="0"/>
              <a:t>on Camera reviews</a:t>
            </a:r>
          </a:p>
          <a:p>
            <a:endParaRPr lang="en-US" sz="2400" dirty="0" smtClean="0"/>
          </a:p>
          <a:p>
            <a:endParaRPr lang="en-US" sz="2400" dirty="0" smtClean="0"/>
          </a:p>
          <a:p>
            <a:endParaRPr lang="en-US" sz="2400" dirty="0" smtClean="0"/>
          </a:p>
        </p:txBody>
      </p:sp>
      <p:sp>
        <p:nvSpPr>
          <p:cNvPr id="2" name="Title 1"/>
          <p:cNvSpPr>
            <a:spLocks noGrp="1"/>
          </p:cNvSpPr>
          <p:nvPr>
            <p:ph type="title"/>
          </p:nvPr>
        </p:nvSpPr>
        <p:spPr/>
        <p:txBody>
          <a:bodyPr>
            <a:noAutofit/>
          </a:bodyPr>
          <a:lstStyle/>
          <a:p>
            <a:r>
              <a:rPr lang="en-US" sz="3200" dirty="0" smtClean="0"/>
              <a:t>Human evaluation – </a:t>
            </a:r>
            <a:r>
              <a:rPr lang="en-US" sz="3200" dirty="0" err="1" smtClean="0"/>
              <a:t>Pairwise</a:t>
            </a:r>
            <a:r>
              <a:rPr lang="en-US" sz="3200" dirty="0" smtClean="0"/>
              <a:t> comparison</a:t>
            </a:r>
            <a:endParaRPr lang="en-US" sz="3200" dirty="0"/>
          </a:p>
        </p:txBody>
      </p:sp>
      <p:graphicFrame>
        <p:nvGraphicFramePr>
          <p:cNvPr id="4" name="Content Placeholder 3"/>
          <p:cNvGraphicFramePr>
            <a:graphicFrameLocks noGrp="1"/>
          </p:cNvGraphicFramePr>
          <p:nvPr>
            <p:ph idx="1"/>
            <p:extLst/>
          </p:nvPr>
        </p:nvGraphicFramePr>
        <p:xfrm>
          <a:off x="1566780" y="2163097"/>
          <a:ext cx="6200273" cy="1795780"/>
        </p:xfrm>
        <a:graphic>
          <a:graphicData uri="http://schemas.openxmlformats.org/drawingml/2006/table">
            <a:tbl>
              <a:tblPr firstRow="1">
                <a:tableStyleId>{6E25E649-3F16-4E02-A733-19D2CDBF48F0}</a:tableStyleId>
              </a:tblPr>
              <a:tblGrid>
                <a:gridCol w="2524397"/>
                <a:gridCol w="1313868"/>
                <a:gridCol w="1181004"/>
                <a:gridCol w="1181004"/>
              </a:tblGrid>
              <a:tr h="225354">
                <a:tc>
                  <a:txBody>
                    <a:bodyPr/>
                    <a:lstStyle/>
                    <a:p>
                      <a:pPr algn="ctr" fontAlgn="b"/>
                      <a:r>
                        <a:rPr lang="en-US" sz="1600" u="none" strike="noStrike" dirty="0" smtClean="0">
                          <a:effectLst/>
                        </a:rPr>
                        <a:t>Pair</a:t>
                      </a:r>
                      <a:endParaRPr lang="en-US" sz="1600" b="0" i="0" u="none" strike="noStrike" dirty="0">
                        <a:solidFill>
                          <a:schemeClr val="tx1"/>
                        </a:solidFill>
                        <a:effectLst/>
                        <a:latin typeface="Calibri"/>
                      </a:endParaRPr>
                    </a:p>
                  </a:txBody>
                  <a:tcPr marL="12700" marR="12700" marT="12700" marB="0" anchor="b"/>
                </a:tc>
                <a:tc>
                  <a:txBody>
                    <a:bodyPr/>
                    <a:lstStyle/>
                    <a:p>
                      <a:pPr algn="ctr" fontAlgn="b"/>
                      <a:r>
                        <a:rPr lang="en-US" sz="1600" u="none" strike="noStrike" dirty="0" smtClean="0">
                          <a:effectLst/>
                        </a:rPr>
                        <a:t>Domain</a:t>
                      </a:r>
                      <a:endParaRPr lang="en-US" sz="1600" b="0" i="0" u="none" strike="noStrike" dirty="0">
                        <a:solidFill>
                          <a:schemeClr val="tx1"/>
                        </a:solidFill>
                        <a:effectLst/>
                        <a:latin typeface="Calibri"/>
                      </a:endParaRPr>
                    </a:p>
                  </a:txBody>
                  <a:tcPr marL="12700" marR="12700" marT="12700" marB="0" anchor="b"/>
                </a:tc>
                <a:tc>
                  <a:txBody>
                    <a:bodyPr/>
                    <a:lstStyle/>
                    <a:p>
                      <a:pPr algn="ctr" fontAlgn="b"/>
                      <a:r>
                        <a:rPr lang="en-US" sz="1600" u="none" strike="noStrike" dirty="0" smtClean="0">
                          <a:effectLst/>
                        </a:rPr>
                        <a:t>Est. Mean</a:t>
                      </a:r>
                      <a:endParaRPr lang="en-US" sz="1600" b="0" i="0" u="none" strike="noStrike" dirty="0">
                        <a:solidFill>
                          <a:schemeClr val="tx1"/>
                        </a:solidFill>
                        <a:effectLst/>
                        <a:latin typeface="Calibri"/>
                      </a:endParaRPr>
                    </a:p>
                  </a:txBody>
                  <a:tcPr marL="12700" marR="12700" marT="12700" marB="0" anchor="b"/>
                </a:tc>
                <a:tc>
                  <a:txBody>
                    <a:bodyPr/>
                    <a:lstStyle/>
                    <a:p>
                      <a:pPr algn="ctr" fontAlgn="b"/>
                      <a:r>
                        <a:rPr lang="en-US" sz="1600" u="none" strike="noStrike" dirty="0" smtClean="0">
                          <a:effectLst/>
                        </a:rPr>
                        <a:t>Sig.</a:t>
                      </a:r>
                      <a:endParaRPr lang="en-US" sz="1600" b="0" i="0" u="none" strike="noStrike" dirty="0">
                        <a:solidFill>
                          <a:schemeClr val="tx1"/>
                        </a:solidFill>
                        <a:effectLst/>
                        <a:latin typeface="Calibri"/>
                      </a:endParaRPr>
                    </a:p>
                  </a:txBody>
                  <a:tcPr marL="12700" marR="12700" marT="12700" marB="0" anchor="b"/>
                </a:tc>
              </a:tr>
              <a:tr h="225354">
                <a:tc rowSpan="2">
                  <a:txBody>
                    <a:bodyPr/>
                    <a:lstStyle/>
                    <a:p>
                      <a:pPr algn="ctr" fontAlgn="b"/>
                      <a:r>
                        <a:rPr lang="en-US" sz="1600" u="none" strike="noStrike" dirty="0" err="1" smtClean="0">
                          <a:solidFill>
                            <a:schemeClr val="bg1">
                              <a:lumMod val="75000"/>
                            </a:schemeClr>
                          </a:solidFill>
                          <a:effectLst/>
                        </a:rPr>
                        <a:t>HelpfulFilter</a:t>
                      </a:r>
                      <a:r>
                        <a:rPr lang="en-US" sz="1600" u="none" strike="noStrike" dirty="0" smtClean="0">
                          <a:solidFill>
                            <a:schemeClr val="bg1">
                              <a:lumMod val="75000"/>
                            </a:schemeClr>
                          </a:solidFill>
                          <a:effectLst/>
                        </a:rPr>
                        <a:t> over baseline</a:t>
                      </a:r>
                      <a:endParaRPr lang="en-US" sz="1600" b="0" i="0" u="none" strike="noStrike" dirty="0">
                        <a:solidFill>
                          <a:schemeClr val="bg1">
                            <a:lumMod val="75000"/>
                          </a:schemeClr>
                        </a:solidFill>
                        <a:effectLst/>
                        <a:latin typeface="Calibri"/>
                      </a:endParaRPr>
                    </a:p>
                  </a:txBody>
                  <a:tcPr marL="12700" marR="12700" marT="12700" marB="0" anchor="ctr">
                    <a:lnB w="12700" cap="flat" cmpd="sng" algn="ctr">
                      <a:solidFill>
                        <a:scrgbClr r="0" g="0" b="0"/>
                      </a:solidFill>
                      <a:prstDash val="solid"/>
                      <a:round/>
                      <a:headEnd type="none" w="med" len="med"/>
                      <a:tailEnd type="none" w="med" len="med"/>
                    </a:lnB>
                  </a:tcPr>
                </a:tc>
                <a:tc>
                  <a:txBody>
                    <a:bodyPr/>
                    <a:lstStyle/>
                    <a:p>
                      <a:pPr algn="ctr" fontAlgn="b"/>
                      <a:r>
                        <a:rPr lang="en-US" sz="1600" u="none" strike="noStrike" dirty="0" smtClean="0">
                          <a:solidFill>
                            <a:schemeClr val="bg1">
                              <a:lumMod val="75000"/>
                            </a:schemeClr>
                          </a:solidFill>
                          <a:effectLst/>
                        </a:rPr>
                        <a:t>Camera</a:t>
                      </a:r>
                      <a:endParaRPr lang="en-US" sz="1600" b="0" i="0" u="none" strike="noStrike" dirty="0">
                        <a:solidFill>
                          <a:schemeClr val="bg1">
                            <a:lumMod val="75000"/>
                          </a:schemeClr>
                        </a:solidFill>
                        <a:effectLst/>
                        <a:latin typeface="Calibri"/>
                      </a:endParaRPr>
                    </a:p>
                  </a:txBody>
                  <a:tcPr marL="12700" marR="12700" marT="12700" marB="0" anchor="b"/>
                </a:tc>
                <a:tc>
                  <a:txBody>
                    <a:bodyPr/>
                    <a:lstStyle/>
                    <a:p>
                      <a:pPr algn="ctr" fontAlgn="b"/>
                      <a:r>
                        <a:rPr lang="en-US" sz="1600" u="none" strike="noStrike" dirty="0" smtClean="0">
                          <a:solidFill>
                            <a:schemeClr val="bg1">
                              <a:lumMod val="75000"/>
                            </a:schemeClr>
                          </a:solidFill>
                          <a:effectLst/>
                        </a:rPr>
                        <a:t>-.602</a:t>
                      </a:r>
                      <a:endParaRPr lang="en-US" sz="1600" b="0" i="0" u="none" strike="noStrike" dirty="0">
                        <a:solidFill>
                          <a:schemeClr val="bg1">
                            <a:lumMod val="75000"/>
                          </a:schemeClr>
                        </a:solidFill>
                        <a:effectLst/>
                        <a:latin typeface="Calibri"/>
                      </a:endParaRPr>
                    </a:p>
                  </a:txBody>
                  <a:tcPr marL="12700" marR="12700" marT="12700" marB="0" anchor="b"/>
                </a:tc>
                <a:tc>
                  <a:txBody>
                    <a:bodyPr/>
                    <a:lstStyle/>
                    <a:p>
                      <a:pPr algn="ctr" fontAlgn="b"/>
                      <a:r>
                        <a:rPr lang="en-US" sz="1600" u="none" strike="noStrike" dirty="0" smtClean="0">
                          <a:solidFill>
                            <a:schemeClr val="bg1">
                              <a:lumMod val="75000"/>
                            </a:schemeClr>
                          </a:solidFill>
                          <a:effectLst/>
                        </a:rPr>
                        <a:t>.001</a:t>
                      </a:r>
                      <a:endParaRPr lang="en-US" sz="1600" b="0" i="0" u="none" strike="noStrike" dirty="0">
                        <a:solidFill>
                          <a:schemeClr val="bg1">
                            <a:lumMod val="75000"/>
                          </a:schemeClr>
                        </a:solidFill>
                        <a:effectLst/>
                        <a:latin typeface="Calibri"/>
                      </a:endParaRPr>
                    </a:p>
                  </a:txBody>
                  <a:tcPr marL="12700" marR="12700" marT="12700" marB="0" anchor="b"/>
                </a:tc>
              </a:tr>
              <a:tr h="225354">
                <a:tc vMerge="1">
                  <a:txBody>
                    <a:bodyPr/>
                    <a:lstStyle/>
                    <a:p>
                      <a:pPr algn="ctr" fontAlgn="b"/>
                      <a:endParaRPr lang="en-US" sz="1600" b="0" i="0" u="none" strike="noStrike" dirty="0">
                        <a:solidFill>
                          <a:srgbClr val="000000"/>
                        </a:solidFill>
                        <a:effectLst/>
                        <a:latin typeface="Calibri"/>
                      </a:endParaRPr>
                    </a:p>
                  </a:txBody>
                  <a:tcPr marL="12700" marR="12700" marT="12700" marB="0" anchor="b"/>
                </a:tc>
                <a:tc>
                  <a:txBody>
                    <a:bodyPr/>
                    <a:lstStyle/>
                    <a:p>
                      <a:pPr algn="ctr" fontAlgn="b"/>
                      <a:r>
                        <a:rPr lang="en-US" sz="1600" b="1" u="none" strike="noStrike" dirty="0" smtClean="0">
                          <a:solidFill>
                            <a:schemeClr val="bg1">
                              <a:lumMod val="75000"/>
                            </a:schemeClr>
                          </a:solidFill>
                          <a:effectLst/>
                        </a:rPr>
                        <a:t>Movie</a:t>
                      </a:r>
                      <a:endParaRPr lang="en-US" sz="1600" b="1" i="0" u="none" strike="noStrike" dirty="0">
                        <a:solidFill>
                          <a:schemeClr val="bg1">
                            <a:lumMod val="75000"/>
                          </a:schemeClr>
                        </a:solidFill>
                        <a:effectLst/>
                        <a:latin typeface="Calibri"/>
                      </a:endParaRPr>
                    </a:p>
                  </a:txBody>
                  <a:tcPr marL="12700" marR="12700" marT="12700" marB="0" anchor="b">
                    <a:lnB w="12700" cap="flat" cmpd="sng" algn="ctr">
                      <a:solidFill>
                        <a:scrgbClr r="0" g="0" b="0"/>
                      </a:solidFill>
                      <a:prstDash val="solid"/>
                      <a:round/>
                      <a:headEnd type="none" w="med" len="med"/>
                      <a:tailEnd type="none" w="med" len="med"/>
                    </a:lnB>
                  </a:tcPr>
                </a:tc>
                <a:tc>
                  <a:txBody>
                    <a:bodyPr/>
                    <a:lstStyle/>
                    <a:p>
                      <a:pPr algn="ctr" fontAlgn="b"/>
                      <a:r>
                        <a:rPr lang="en-US" sz="1600" b="1" u="none" strike="noStrike" dirty="0" smtClean="0">
                          <a:solidFill>
                            <a:schemeClr val="bg1">
                              <a:lumMod val="75000"/>
                            </a:schemeClr>
                          </a:solidFill>
                          <a:effectLst/>
                        </a:rPr>
                        <a:t>.621</a:t>
                      </a:r>
                      <a:endParaRPr lang="en-US" sz="1600" b="1" i="0" u="none" strike="noStrike" dirty="0">
                        <a:solidFill>
                          <a:schemeClr val="bg1">
                            <a:lumMod val="75000"/>
                          </a:schemeClr>
                        </a:solidFill>
                        <a:effectLst/>
                        <a:latin typeface="Calibri"/>
                      </a:endParaRPr>
                    </a:p>
                  </a:txBody>
                  <a:tcPr marL="12700" marR="12700" marT="12700" marB="0" anchor="b">
                    <a:lnB w="12700" cap="flat" cmpd="sng" algn="ctr">
                      <a:solidFill>
                        <a:scrgbClr r="0" g="0" b="0"/>
                      </a:solidFill>
                      <a:prstDash val="solid"/>
                      <a:round/>
                      <a:headEnd type="none" w="med" len="med"/>
                      <a:tailEnd type="none" w="med" len="med"/>
                    </a:lnB>
                  </a:tcPr>
                </a:tc>
                <a:tc>
                  <a:txBody>
                    <a:bodyPr/>
                    <a:lstStyle/>
                    <a:p>
                      <a:pPr algn="ctr" fontAlgn="b"/>
                      <a:r>
                        <a:rPr lang="en-US" sz="1600" b="1" u="none" strike="noStrike" dirty="0" smtClean="0">
                          <a:solidFill>
                            <a:schemeClr val="bg1">
                              <a:lumMod val="75000"/>
                            </a:schemeClr>
                          </a:solidFill>
                          <a:effectLst/>
                        </a:rPr>
                        <a:t>.000</a:t>
                      </a:r>
                      <a:endParaRPr lang="en-US" sz="1600" b="1" i="0" u="none" strike="noStrike" dirty="0">
                        <a:solidFill>
                          <a:schemeClr val="bg1">
                            <a:lumMod val="75000"/>
                          </a:schemeClr>
                        </a:solidFill>
                        <a:effectLst/>
                        <a:latin typeface="Calibri"/>
                      </a:endParaRPr>
                    </a:p>
                  </a:txBody>
                  <a:tcPr marL="12700" marR="12700" marT="12700" marB="0" anchor="b">
                    <a:lnB w="12700" cap="flat" cmpd="sng" algn="ctr">
                      <a:solidFill>
                        <a:scrgbClr r="0" g="0" b="0"/>
                      </a:solidFill>
                      <a:prstDash val="solid"/>
                      <a:round/>
                      <a:headEnd type="none" w="med" len="med"/>
                      <a:tailEnd type="none" w="med" len="med"/>
                    </a:lnB>
                  </a:tcPr>
                </a:tc>
              </a:tr>
              <a:tr h="225354">
                <a:tc rowSpan="2">
                  <a:txBody>
                    <a:bodyPr/>
                    <a:lstStyle/>
                    <a:p>
                      <a:pPr algn="ctr" fontAlgn="b"/>
                      <a:r>
                        <a:rPr lang="en-US" sz="1600" b="0" u="none" strike="noStrike" dirty="0" err="1" smtClean="0">
                          <a:solidFill>
                            <a:schemeClr val="bg1">
                              <a:lumMod val="85000"/>
                            </a:schemeClr>
                          </a:solidFill>
                          <a:effectLst/>
                        </a:rPr>
                        <a:t>HelpfulSum</a:t>
                      </a:r>
                      <a:r>
                        <a:rPr lang="en-US" sz="1600" b="0" u="none" strike="noStrike" baseline="0" dirty="0" smtClean="0">
                          <a:solidFill>
                            <a:schemeClr val="bg1">
                              <a:lumMod val="85000"/>
                            </a:schemeClr>
                          </a:solidFill>
                          <a:effectLst/>
                        </a:rPr>
                        <a:t> over baseline</a:t>
                      </a:r>
                      <a:endParaRPr lang="en-US" sz="1600" b="0" i="0" u="none" strike="noStrike" dirty="0">
                        <a:solidFill>
                          <a:schemeClr val="bg1">
                            <a:lumMod val="85000"/>
                          </a:schemeClr>
                        </a:solidFill>
                        <a:effectLst/>
                        <a:latin typeface="Calibri"/>
                      </a:endParaRPr>
                    </a:p>
                  </a:txBody>
                  <a:tcPr marL="12700" marR="12700" marT="12700" marB="0" anchor="ct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600" b="0" u="none" strike="noStrike" dirty="0" smtClean="0">
                          <a:solidFill>
                            <a:schemeClr val="bg1">
                              <a:lumMod val="85000"/>
                            </a:schemeClr>
                          </a:solidFill>
                          <a:effectLst/>
                        </a:rPr>
                        <a:t>Camera</a:t>
                      </a:r>
                      <a:endParaRPr lang="en-US" sz="1600" b="0" i="0" u="none" strike="noStrike" dirty="0">
                        <a:solidFill>
                          <a:schemeClr val="bg1">
                            <a:lumMod val="85000"/>
                          </a:schemeClr>
                        </a:solidFill>
                        <a:effectLst/>
                        <a:latin typeface="Calibri"/>
                      </a:endParaRPr>
                    </a:p>
                  </a:txBody>
                  <a:tcPr marL="12700" marR="12700" marT="12700" marB="0" anchor="b">
                    <a:lnT w="12700" cap="flat" cmpd="sng" algn="ctr">
                      <a:solidFill>
                        <a:scrgbClr r="0" g="0" b="0"/>
                      </a:solidFill>
                      <a:prstDash val="solid"/>
                      <a:round/>
                      <a:headEnd type="none" w="med" len="med"/>
                      <a:tailEnd type="none" w="med" len="med"/>
                    </a:lnT>
                  </a:tcPr>
                </a:tc>
                <a:tc>
                  <a:txBody>
                    <a:bodyPr/>
                    <a:lstStyle/>
                    <a:p>
                      <a:pPr algn="ctr" fontAlgn="b"/>
                      <a:r>
                        <a:rPr lang="en-US" sz="1600" b="0" u="none" strike="noStrike" dirty="0" smtClean="0">
                          <a:solidFill>
                            <a:schemeClr val="bg1">
                              <a:lumMod val="85000"/>
                            </a:schemeClr>
                          </a:solidFill>
                          <a:effectLst/>
                        </a:rPr>
                        <a:t>.424</a:t>
                      </a:r>
                      <a:endParaRPr lang="en-US" sz="1600" b="0" i="0" u="none" strike="noStrike" dirty="0">
                        <a:solidFill>
                          <a:schemeClr val="bg1">
                            <a:lumMod val="85000"/>
                          </a:schemeClr>
                        </a:solidFill>
                        <a:effectLst/>
                        <a:latin typeface="Calibri"/>
                      </a:endParaRPr>
                    </a:p>
                  </a:txBody>
                  <a:tcPr marL="12700" marR="12700" marT="12700" marB="0" anchor="b">
                    <a:lnT w="12700" cap="flat" cmpd="sng" algn="ctr">
                      <a:solidFill>
                        <a:scrgbClr r="0" g="0" b="0"/>
                      </a:solidFill>
                      <a:prstDash val="solid"/>
                      <a:round/>
                      <a:headEnd type="none" w="med" len="med"/>
                      <a:tailEnd type="none" w="med" len="med"/>
                    </a:lnT>
                  </a:tcPr>
                </a:tc>
                <a:tc>
                  <a:txBody>
                    <a:bodyPr/>
                    <a:lstStyle/>
                    <a:p>
                      <a:pPr algn="ctr" fontAlgn="b"/>
                      <a:r>
                        <a:rPr lang="en-US" sz="1600" b="0" u="none" strike="noStrike" dirty="0" smtClean="0">
                          <a:solidFill>
                            <a:schemeClr val="bg1">
                              <a:lumMod val="85000"/>
                            </a:schemeClr>
                          </a:solidFill>
                          <a:effectLst/>
                        </a:rPr>
                        <a:t>.011</a:t>
                      </a:r>
                      <a:endParaRPr lang="en-US" sz="1600" b="0" i="0" u="none" strike="noStrike" dirty="0">
                        <a:solidFill>
                          <a:schemeClr val="bg1">
                            <a:lumMod val="85000"/>
                          </a:schemeClr>
                        </a:solidFill>
                        <a:effectLst/>
                        <a:latin typeface="Calibri"/>
                      </a:endParaRPr>
                    </a:p>
                  </a:txBody>
                  <a:tcPr marL="12700" marR="12700" marT="12700" marB="0" anchor="b">
                    <a:lnT w="12700" cap="flat" cmpd="sng" algn="ctr">
                      <a:solidFill>
                        <a:scrgbClr r="0" g="0" b="0"/>
                      </a:solidFill>
                      <a:prstDash val="solid"/>
                      <a:round/>
                      <a:headEnd type="none" w="med" len="med"/>
                      <a:tailEnd type="none" w="med" len="med"/>
                    </a:lnT>
                  </a:tcPr>
                </a:tc>
              </a:tr>
              <a:tr h="225354">
                <a:tc vMerge="1">
                  <a:txBody>
                    <a:bodyPr/>
                    <a:lstStyle/>
                    <a:p>
                      <a:pPr algn="ctr" fontAlgn="b"/>
                      <a:endParaRPr lang="en-US" sz="1600" b="0" i="0" u="none" strike="noStrike" dirty="0">
                        <a:solidFill>
                          <a:srgbClr val="000000"/>
                        </a:solidFill>
                        <a:effectLst/>
                        <a:latin typeface="Calibri"/>
                      </a:endParaRPr>
                    </a:p>
                  </a:txBody>
                  <a:tcPr marL="12700" marR="12700" marT="12700" marB="0" anchor="b"/>
                </a:tc>
                <a:tc>
                  <a:txBody>
                    <a:bodyPr/>
                    <a:lstStyle/>
                    <a:p>
                      <a:pPr algn="ctr" fontAlgn="b"/>
                      <a:r>
                        <a:rPr lang="en-US" sz="1600" b="0" u="none" strike="noStrike" dirty="0" smtClean="0">
                          <a:solidFill>
                            <a:schemeClr val="bg1">
                              <a:lumMod val="85000"/>
                            </a:schemeClr>
                          </a:solidFill>
                          <a:effectLst/>
                        </a:rPr>
                        <a:t>Movie</a:t>
                      </a:r>
                      <a:endParaRPr lang="en-US" sz="1600" b="0" i="0" u="none" strike="noStrike" dirty="0">
                        <a:solidFill>
                          <a:schemeClr val="bg1">
                            <a:lumMod val="85000"/>
                          </a:schemeClr>
                        </a:solidFill>
                        <a:effectLst/>
                        <a:latin typeface="Calibri"/>
                      </a:endParaRPr>
                    </a:p>
                  </a:txBody>
                  <a:tcPr marL="12700" marR="12700" marT="12700" marB="0" anchor="b">
                    <a:lnB w="12700" cap="flat" cmpd="sng" algn="ctr">
                      <a:solidFill>
                        <a:scrgbClr r="0" g="0" b="0"/>
                      </a:solidFill>
                      <a:prstDash val="solid"/>
                      <a:round/>
                      <a:headEnd type="none" w="med" len="med"/>
                      <a:tailEnd type="none" w="med" len="med"/>
                    </a:lnB>
                  </a:tcPr>
                </a:tc>
                <a:tc>
                  <a:txBody>
                    <a:bodyPr/>
                    <a:lstStyle/>
                    <a:p>
                      <a:pPr algn="ctr" fontAlgn="b"/>
                      <a:r>
                        <a:rPr lang="en-US" sz="1600" b="0" u="none" strike="noStrike" dirty="0" smtClean="0">
                          <a:solidFill>
                            <a:schemeClr val="bg1">
                              <a:lumMod val="85000"/>
                            </a:schemeClr>
                          </a:solidFill>
                          <a:effectLst/>
                        </a:rPr>
                        <a:t>.601</a:t>
                      </a:r>
                      <a:endParaRPr lang="en-US" sz="1600" b="0" i="0" u="none" strike="noStrike" dirty="0">
                        <a:solidFill>
                          <a:schemeClr val="bg1">
                            <a:lumMod val="85000"/>
                          </a:schemeClr>
                        </a:solidFill>
                        <a:effectLst/>
                        <a:latin typeface="Calibri"/>
                      </a:endParaRPr>
                    </a:p>
                  </a:txBody>
                  <a:tcPr marL="12700" marR="12700" marT="12700" marB="0" anchor="b">
                    <a:lnB w="12700" cap="flat" cmpd="sng" algn="ctr">
                      <a:solidFill>
                        <a:scrgbClr r="0" g="0" b="0"/>
                      </a:solidFill>
                      <a:prstDash val="solid"/>
                      <a:round/>
                      <a:headEnd type="none" w="med" len="med"/>
                      <a:tailEnd type="none" w="med" len="med"/>
                    </a:lnB>
                  </a:tcPr>
                </a:tc>
                <a:tc>
                  <a:txBody>
                    <a:bodyPr/>
                    <a:lstStyle/>
                    <a:p>
                      <a:pPr algn="ctr" fontAlgn="b"/>
                      <a:r>
                        <a:rPr lang="en-US" sz="1600" b="0" u="none" strike="noStrike" dirty="0" smtClean="0">
                          <a:solidFill>
                            <a:schemeClr val="bg1">
                              <a:lumMod val="85000"/>
                            </a:schemeClr>
                          </a:solidFill>
                          <a:effectLst/>
                        </a:rPr>
                        <a:t>.000</a:t>
                      </a:r>
                      <a:endParaRPr lang="en-US" sz="1600" b="0" i="0" u="none" strike="noStrike" dirty="0">
                        <a:solidFill>
                          <a:schemeClr val="bg1">
                            <a:lumMod val="85000"/>
                          </a:schemeClr>
                        </a:solidFill>
                        <a:effectLst/>
                        <a:latin typeface="Calibri"/>
                      </a:endParaRPr>
                    </a:p>
                  </a:txBody>
                  <a:tcPr marL="12700" marR="12700" marT="12700" marB="0" anchor="b">
                    <a:lnB w="12700" cap="flat" cmpd="sng" algn="ctr">
                      <a:solidFill>
                        <a:scrgbClr r="0" g="0" b="0"/>
                      </a:solidFill>
                      <a:prstDash val="solid"/>
                      <a:round/>
                      <a:headEnd type="none" w="med" len="med"/>
                      <a:tailEnd type="none" w="med" len="med"/>
                    </a:lnB>
                  </a:tcPr>
                </a:tc>
              </a:tr>
              <a:tr h="225354">
                <a:tc rowSpan="2">
                  <a:txBody>
                    <a:bodyPr/>
                    <a:lstStyle/>
                    <a:p>
                      <a:pPr algn="ctr" fontAlgn="b"/>
                      <a:r>
                        <a:rPr lang="en-US" sz="1600" b="1" u="none" strike="noStrike" dirty="0" err="1" smtClean="0">
                          <a:solidFill>
                            <a:srgbClr val="0000FF"/>
                          </a:solidFill>
                          <a:effectLst/>
                        </a:rPr>
                        <a:t>HelpfulSum</a:t>
                      </a:r>
                      <a:r>
                        <a:rPr lang="en-US" sz="1600" u="none" strike="noStrike" baseline="0" dirty="0" smtClean="0">
                          <a:solidFill>
                            <a:srgbClr val="BFBFBF"/>
                          </a:solidFill>
                          <a:effectLst/>
                        </a:rPr>
                        <a:t> </a:t>
                      </a:r>
                      <a:r>
                        <a:rPr lang="en-US" sz="1600" u="none" strike="noStrike" baseline="0" dirty="0" smtClean="0">
                          <a:solidFill>
                            <a:schemeClr val="tx1"/>
                          </a:solidFill>
                          <a:effectLst/>
                        </a:rPr>
                        <a:t>over </a:t>
                      </a:r>
                      <a:r>
                        <a:rPr lang="en-US" sz="1600" u="none" strike="noStrike" baseline="0" dirty="0" err="1" smtClean="0">
                          <a:solidFill>
                            <a:schemeClr val="tx1"/>
                          </a:solidFill>
                          <a:effectLst/>
                        </a:rPr>
                        <a:t>HelpfulFilter</a:t>
                      </a:r>
                      <a:endParaRPr lang="en-US" sz="1600" b="0" i="0" u="none" strike="noStrike" dirty="0">
                        <a:solidFill>
                          <a:schemeClr val="tx1"/>
                        </a:solidFill>
                        <a:effectLst/>
                        <a:latin typeface="Calibri"/>
                      </a:endParaRPr>
                    </a:p>
                  </a:txBody>
                  <a:tcPr marL="12700" marR="12700" marT="12700" marB="0" anchor="ctr">
                    <a:lnT w="12700" cap="flat" cmpd="sng" algn="ctr">
                      <a:solidFill>
                        <a:scrgbClr r="0" g="0" b="0"/>
                      </a:solidFill>
                      <a:prstDash val="solid"/>
                      <a:round/>
                      <a:headEnd type="none" w="med" len="med"/>
                      <a:tailEnd type="none" w="med" len="med"/>
                    </a:lnT>
                  </a:tcPr>
                </a:tc>
                <a:tc>
                  <a:txBody>
                    <a:bodyPr/>
                    <a:lstStyle/>
                    <a:p>
                      <a:pPr algn="ctr" fontAlgn="b"/>
                      <a:r>
                        <a:rPr lang="en-US" sz="1600" b="1" u="none" strike="noStrike" dirty="0" smtClean="0">
                          <a:solidFill>
                            <a:srgbClr val="0000FF"/>
                          </a:solidFill>
                          <a:effectLst/>
                        </a:rPr>
                        <a:t>Camera</a:t>
                      </a:r>
                      <a:endParaRPr lang="en-US" sz="1600" b="1" i="0" u="none" strike="noStrike" dirty="0">
                        <a:solidFill>
                          <a:srgbClr val="0000FF"/>
                        </a:solidFill>
                        <a:effectLst/>
                        <a:latin typeface="Calibri"/>
                      </a:endParaRPr>
                    </a:p>
                  </a:txBody>
                  <a:tcPr marL="12700" marR="12700" marT="12700" marB="0" anchor="b">
                    <a:lnT w="12700" cap="flat" cmpd="sng" algn="ctr">
                      <a:solidFill>
                        <a:scrgbClr r="0" g="0" b="0"/>
                      </a:solidFill>
                      <a:prstDash val="solid"/>
                      <a:round/>
                      <a:headEnd type="none" w="med" len="med"/>
                      <a:tailEnd type="none" w="med" len="med"/>
                    </a:lnT>
                  </a:tcPr>
                </a:tc>
                <a:tc>
                  <a:txBody>
                    <a:bodyPr/>
                    <a:lstStyle/>
                    <a:p>
                      <a:pPr algn="ctr" fontAlgn="b"/>
                      <a:r>
                        <a:rPr lang="en-US" sz="1600" b="1" u="none" strike="noStrike" dirty="0" smtClean="0">
                          <a:solidFill>
                            <a:srgbClr val="0000FF"/>
                          </a:solidFill>
                          <a:effectLst/>
                        </a:rPr>
                        <a:t>1.18</a:t>
                      </a:r>
                      <a:endParaRPr lang="en-US" sz="1600" b="1" i="0" u="none" strike="noStrike" dirty="0">
                        <a:solidFill>
                          <a:srgbClr val="0000FF"/>
                        </a:solidFill>
                        <a:effectLst/>
                        <a:latin typeface="Calibri"/>
                      </a:endParaRPr>
                    </a:p>
                  </a:txBody>
                  <a:tcPr marL="12700" marR="12700" marT="12700" marB="0" anchor="b">
                    <a:lnT w="12700" cap="flat" cmpd="sng" algn="ctr">
                      <a:solidFill>
                        <a:scrgbClr r="0" g="0" b="0"/>
                      </a:solidFill>
                      <a:prstDash val="solid"/>
                      <a:round/>
                      <a:headEnd type="none" w="med" len="med"/>
                      <a:tailEnd type="none" w="med" len="med"/>
                    </a:lnT>
                  </a:tcPr>
                </a:tc>
                <a:tc>
                  <a:txBody>
                    <a:bodyPr/>
                    <a:lstStyle/>
                    <a:p>
                      <a:pPr algn="ctr" fontAlgn="b"/>
                      <a:r>
                        <a:rPr lang="en-US" sz="1600" b="1" u="none" strike="noStrike" dirty="0" smtClean="0">
                          <a:solidFill>
                            <a:srgbClr val="0000FF"/>
                          </a:solidFill>
                          <a:effectLst/>
                        </a:rPr>
                        <a:t>.000</a:t>
                      </a:r>
                      <a:endParaRPr lang="en-US" sz="1600" b="1" i="0" u="none" strike="noStrike" dirty="0">
                        <a:solidFill>
                          <a:srgbClr val="0000FF"/>
                        </a:solidFill>
                        <a:effectLst/>
                        <a:latin typeface="Calibri"/>
                      </a:endParaRPr>
                    </a:p>
                  </a:txBody>
                  <a:tcPr marL="12700" marR="12700" marT="12700" marB="0" anchor="b">
                    <a:lnT w="12700" cap="flat" cmpd="sng" algn="ctr">
                      <a:solidFill>
                        <a:scrgbClr r="0" g="0" b="0"/>
                      </a:solidFill>
                      <a:prstDash val="solid"/>
                      <a:round/>
                      <a:headEnd type="none" w="med" len="med"/>
                      <a:tailEnd type="none" w="med" len="med"/>
                    </a:lnT>
                  </a:tcPr>
                </a:tc>
              </a:tr>
              <a:tr h="225354">
                <a:tc vMerge="1">
                  <a:txBody>
                    <a:bodyPr/>
                    <a:lstStyle/>
                    <a:p>
                      <a:pPr algn="ctr" fontAlgn="b"/>
                      <a:endParaRPr lang="en-US" sz="1600" b="0" i="0" u="none" strike="noStrike" dirty="0">
                        <a:solidFill>
                          <a:srgbClr val="000000"/>
                        </a:solidFill>
                        <a:effectLst/>
                        <a:latin typeface="Calibri"/>
                      </a:endParaRPr>
                    </a:p>
                  </a:txBody>
                  <a:tcPr marL="12700" marR="12700" marT="12700" marB="0" anchor="b"/>
                </a:tc>
                <a:tc>
                  <a:txBody>
                    <a:bodyPr/>
                    <a:lstStyle/>
                    <a:p>
                      <a:pPr algn="ctr" fontAlgn="b"/>
                      <a:r>
                        <a:rPr lang="en-US" sz="1600" u="none" strike="noStrike" dirty="0" smtClean="0">
                          <a:solidFill>
                            <a:schemeClr val="tx1"/>
                          </a:solidFill>
                          <a:effectLst/>
                        </a:rPr>
                        <a:t>Movie</a:t>
                      </a:r>
                      <a:endParaRPr lang="en-US" sz="1600" b="0" i="0" u="none" strike="noStrike" dirty="0">
                        <a:solidFill>
                          <a:schemeClr val="tx1"/>
                        </a:solidFill>
                        <a:effectLst/>
                        <a:latin typeface="Calibri"/>
                      </a:endParaRPr>
                    </a:p>
                  </a:txBody>
                  <a:tcPr marL="12700" marR="12700" marT="12700" marB="0" anchor="b"/>
                </a:tc>
                <a:tc>
                  <a:txBody>
                    <a:bodyPr/>
                    <a:lstStyle/>
                    <a:p>
                      <a:pPr algn="ctr" fontAlgn="b"/>
                      <a:r>
                        <a:rPr lang="en-US" sz="1600" u="none" strike="noStrike" dirty="0" smtClean="0">
                          <a:solidFill>
                            <a:schemeClr val="tx1"/>
                          </a:solidFill>
                          <a:effectLst/>
                        </a:rPr>
                        <a:t>.160</a:t>
                      </a:r>
                      <a:endParaRPr lang="en-US" sz="1600" b="0" i="0" u="none" strike="noStrike" dirty="0">
                        <a:solidFill>
                          <a:schemeClr val="tx1"/>
                        </a:solidFill>
                        <a:effectLst/>
                        <a:latin typeface="Calibri"/>
                      </a:endParaRPr>
                    </a:p>
                  </a:txBody>
                  <a:tcPr marL="12700" marR="12700" marT="12700" marB="0" anchor="b"/>
                </a:tc>
                <a:tc>
                  <a:txBody>
                    <a:bodyPr/>
                    <a:lstStyle/>
                    <a:p>
                      <a:pPr algn="ctr" fontAlgn="b"/>
                      <a:r>
                        <a:rPr lang="en-US" sz="1600" u="none" strike="noStrike" dirty="0" smtClean="0">
                          <a:solidFill>
                            <a:schemeClr val="tx1"/>
                          </a:solidFill>
                          <a:effectLst/>
                        </a:rPr>
                        <a:t>.310</a:t>
                      </a:r>
                      <a:endParaRPr lang="en-US" sz="1600" b="0" i="0" u="none" strike="noStrike" dirty="0">
                        <a:solidFill>
                          <a:schemeClr val="tx1"/>
                        </a:solidFill>
                        <a:effectLst/>
                        <a:latin typeface="Calibri"/>
                      </a:endParaRPr>
                    </a:p>
                  </a:txBody>
                  <a:tcPr marL="12700" marR="12700" marT="12700" marB="0" anchor="b"/>
                </a:tc>
              </a:tr>
            </a:tbl>
          </a:graphicData>
        </a:graphic>
      </p:graphicFrame>
      <p:sp>
        <p:nvSpPr>
          <p:cNvPr id="6" name="Slide Number Placeholder 5"/>
          <p:cNvSpPr>
            <a:spLocks noGrp="1"/>
          </p:cNvSpPr>
          <p:nvPr>
            <p:ph type="sldNum" sz="quarter" idx="12"/>
          </p:nvPr>
        </p:nvSpPr>
        <p:spPr/>
        <p:txBody>
          <a:bodyPr/>
          <a:lstStyle/>
          <a:p>
            <a:fld id="{A1474180-0649-4B44-A4E2-426C5EA9858C}" type="slidenum">
              <a:rPr lang="en-US" smtClean="0"/>
              <a:pPr/>
              <a:t>64</a:t>
            </a:fld>
            <a:endParaRPr lang="en-US"/>
          </a:p>
        </p:txBody>
      </p:sp>
    </p:spTree>
    <p:extLst>
      <p:ext uri="{BB962C8B-B14F-4D97-AF65-F5344CB8AC3E}">
        <p14:creationId xmlns:p14="http://schemas.microsoft.com/office/powerpoint/2010/main" xmlns="" val="152921222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Example – Content evaluation</a:t>
            </a:r>
            <a:endParaRPr lang="en-US" sz="3200" dirty="0"/>
          </a:p>
        </p:txBody>
      </p:sp>
      <p:pic>
        <p:nvPicPr>
          <p:cNvPr id="4" name="Content Placeholder 3"/>
          <p:cNvPicPr>
            <a:picLocks noGrp="1" noChangeAspect="1"/>
          </p:cNvPicPr>
          <p:nvPr>
            <p:ph idx="1"/>
          </p:nvPr>
        </p:nvPicPr>
        <p:blipFill>
          <a:blip r:embed="rId2"/>
          <a:srcRect l="-18071" r="-18071"/>
          <a:stretch>
            <a:fillRect/>
          </a:stretch>
        </p:blipFill>
        <p:spPr>
          <a:xfrm>
            <a:off x="457200" y="1356145"/>
            <a:ext cx="9673488" cy="5320046"/>
          </a:xfrm>
        </p:spPr>
      </p:pic>
      <p:sp>
        <p:nvSpPr>
          <p:cNvPr id="3" name="Oval Callout 2"/>
          <p:cNvSpPr/>
          <p:nvPr/>
        </p:nvSpPr>
        <p:spPr>
          <a:xfrm>
            <a:off x="457200" y="4218701"/>
            <a:ext cx="1804737" cy="612648"/>
          </a:xfrm>
          <a:prstGeom prst="wedgeEllipseCallout">
            <a:avLst>
              <a:gd name="adj1" fmla="val 58114"/>
              <a:gd name="adj2" fmla="val 2758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R</a:t>
            </a:r>
            <a:r>
              <a:rPr lang="en-US" altLang="zh-CN" dirty="0" smtClean="0"/>
              <a:t>ecall</a:t>
            </a:r>
            <a:endParaRPr lang="en-US" dirty="0"/>
          </a:p>
        </p:txBody>
      </p:sp>
      <p:sp>
        <p:nvSpPr>
          <p:cNvPr id="6" name="Oval Callout 5"/>
          <p:cNvSpPr/>
          <p:nvPr/>
        </p:nvSpPr>
        <p:spPr>
          <a:xfrm>
            <a:off x="457200" y="5005913"/>
            <a:ext cx="1804737" cy="612648"/>
          </a:xfrm>
          <a:prstGeom prst="wedgeEllipseCallout">
            <a:avLst>
              <a:gd name="adj1" fmla="val 58114"/>
              <a:gd name="adj2" fmla="val 2758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a:t>
            </a:r>
            <a:r>
              <a:rPr lang="en-US" altLang="zh-CN" dirty="0" smtClean="0"/>
              <a:t>recision</a:t>
            </a:r>
            <a:endParaRPr lang="en-US" dirty="0"/>
          </a:p>
        </p:txBody>
      </p:sp>
      <p:sp>
        <p:nvSpPr>
          <p:cNvPr id="7" name="Oval Callout 6"/>
          <p:cNvSpPr/>
          <p:nvPr/>
        </p:nvSpPr>
        <p:spPr>
          <a:xfrm>
            <a:off x="457200" y="5653318"/>
            <a:ext cx="1804737" cy="612648"/>
          </a:xfrm>
          <a:prstGeom prst="wedgeEllipseCallout">
            <a:avLst>
              <a:gd name="adj1" fmla="val 59596"/>
              <a:gd name="adj2" fmla="val 3195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Accuracy</a:t>
            </a:r>
            <a:endParaRPr lang="en-US" dirty="0"/>
          </a:p>
        </p:txBody>
      </p:sp>
      <p:sp>
        <p:nvSpPr>
          <p:cNvPr id="8" name="Slide Number Placeholder 7"/>
          <p:cNvSpPr>
            <a:spLocks noGrp="1"/>
          </p:cNvSpPr>
          <p:nvPr>
            <p:ph type="sldNum" sz="quarter" idx="12"/>
          </p:nvPr>
        </p:nvSpPr>
        <p:spPr/>
        <p:txBody>
          <a:bodyPr/>
          <a:lstStyle/>
          <a:p>
            <a:fld id="{A1474180-0649-4B44-A4E2-426C5EA9858C}" type="slidenum">
              <a:rPr lang="en-US" smtClean="0"/>
              <a:pPr/>
              <a:t>65</a:t>
            </a:fld>
            <a:endParaRPr lang="en-US"/>
          </a:p>
        </p:txBody>
      </p:sp>
    </p:spTree>
    <p:extLst>
      <p:ext uri="{BB962C8B-B14F-4D97-AF65-F5344CB8AC3E}">
        <p14:creationId xmlns:p14="http://schemas.microsoft.com/office/powerpoint/2010/main" xmlns="" val="120520407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a:bodyPr>
          <a:lstStyle/>
          <a:p>
            <a:r>
              <a:rPr lang="en-US" sz="3600" dirty="0"/>
              <a:t>Human </a:t>
            </a:r>
            <a:r>
              <a:rPr lang="en-US" sz="3600" dirty="0" smtClean="0"/>
              <a:t>evaluation – Content evaluation</a:t>
            </a:r>
            <a:endParaRPr lang="en-US" sz="3600" dirty="0"/>
          </a:p>
        </p:txBody>
      </p:sp>
      <p:sp>
        <p:nvSpPr>
          <p:cNvPr id="3" name="Content Placeholder 2"/>
          <p:cNvSpPr>
            <a:spLocks noGrp="1"/>
          </p:cNvSpPr>
          <p:nvPr>
            <p:ph idx="1"/>
          </p:nvPr>
        </p:nvSpPr>
        <p:spPr>
          <a:xfrm>
            <a:off x="457200" y="1417638"/>
            <a:ext cx="8229600" cy="5172994"/>
          </a:xfrm>
        </p:spPr>
        <p:txBody>
          <a:bodyPr>
            <a:normAutofit/>
          </a:bodyPr>
          <a:lstStyle/>
          <a:p>
            <a:r>
              <a:rPr lang="en-US" sz="2600" dirty="0" smtClean="0"/>
              <a:t>Average quality rating received by each summarizer</a:t>
            </a:r>
          </a:p>
          <a:p>
            <a:pPr lvl="1">
              <a:buNone/>
            </a:pPr>
            <a:endParaRPr lang="en-US" sz="2200" dirty="0" smtClean="0"/>
          </a:p>
          <a:p>
            <a:pPr lvl="1"/>
            <a:endParaRPr lang="en-US" sz="2200" dirty="0" smtClean="0"/>
          </a:p>
          <a:p>
            <a:pPr lvl="1"/>
            <a:endParaRPr lang="en-US" sz="2200" dirty="0"/>
          </a:p>
          <a:p>
            <a:pPr lvl="1"/>
            <a:endParaRPr lang="en-US" sz="2200" dirty="0" smtClean="0"/>
          </a:p>
          <a:p>
            <a:pPr lvl="1"/>
            <a:endParaRPr lang="en-US" sz="2200" dirty="0" smtClean="0"/>
          </a:p>
          <a:p>
            <a:pPr lvl="1"/>
            <a:endParaRPr lang="en-US" sz="2200" dirty="0"/>
          </a:p>
          <a:p>
            <a:pPr marL="457200" lvl="1" indent="0">
              <a:buNone/>
            </a:pPr>
            <a:endParaRPr lang="en-US" sz="2400" dirty="0" smtClean="0"/>
          </a:p>
          <a:p>
            <a:pPr marL="457200" lvl="1" indent="0">
              <a:buNone/>
            </a:pPr>
            <a:endParaRPr lang="en-US" sz="1800" dirty="0">
              <a:solidFill>
                <a:schemeClr val="bg1">
                  <a:lumMod val="75000"/>
                </a:schemeClr>
              </a:solidFill>
            </a:endParaRPr>
          </a:p>
          <a:p>
            <a:endParaRPr lang="en-US" dirty="0"/>
          </a:p>
        </p:txBody>
      </p:sp>
      <p:graphicFrame>
        <p:nvGraphicFramePr>
          <p:cNvPr id="4" name="Table 3"/>
          <p:cNvGraphicFramePr>
            <a:graphicFrameLocks noGrp="1"/>
          </p:cNvGraphicFramePr>
          <p:nvPr>
            <p:extLst/>
          </p:nvPr>
        </p:nvGraphicFramePr>
        <p:xfrm>
          <a:off x="786582" y="2395622"/>
          <a:ext cx="7692183" cy="1838921"/>
        </p:xfrm>
        <a:graphic>
          <a:graphicData uri="http://schemas.openxmlformats.org/drawingml/2006/table">
            <a:tbl>
              <a:tblPr firstRow="1" bandRow="1">
                <a:tableStyleId>{6E25E649-3F16-4E02-A733-19D2CDBF48F0}</a:tableStyleId>
              </a:tblPr>
              <a:tblGrid>
                <a:gridCol w="1363002"/>
                <a:gridCol w="958149"/>
                <a:gridCol w="975500"/>
                <a:gridCol w="1098883"/>
                <a:gridCol w="1098883"/>
                <a:gridCol w="1098883"/>
                <a:gridCol w="1098883"/>
              </a:tblGrid>
              <a:tr h="332450">
                <a:tc>
                  <a:txBody>
                    <a:bodyPr/>
                    <a:lstStyle/>
                    <a:p>
                      <a:r>
                        <a:rPr lang="en-US" dirty="0" smtClean="0"/>
                        <a:t>Summarizer</a:t>
                      </a:r>
                      <a:endParaRPr lang="en-US" dirty="0"/>
                    </a:p>
                  </a:txBody>
                  <a:tcPr>
                    <a:lnR w="12700" cap="flat" cmpd="sng" algn="ctr">
                      <a:solidFill>
                        <a:scrgbClr r="0" g="0" b="0"/>
                      </a:solidFill>
                      <a:prstDash val="solid"/>
                      <a:round/>
                      <a:headEnd type="none" w="med" len="med"/>
                      <a:tailEnd type="none" w="med" len="med"/>
                    </a:lnR>
                  </a:tcPr>
                </a:tc>
                <a:tc gridSpan="3">
                  <a:txBody>
                    <a:bodyPr/>
                    <a:lstStyle/>
                    <a:p>
                      <a:pPr algn="ctr"/>
                      <a:r>
                        <a:rPr lang="en-US" dirty="0" smtClean="0"/>
                        <a:t>Camera</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tc hMerge="1">
                  <a:txBody>
                    <a:bodyPr/>
                    <a:lstStyle/>
                    <a:p>
                      <a:endParaRPr lang="en-US" dirty="0"/>
                    </a:p>
                  </a:txBody>
                  <a:tcPr/>
                </a:tc>
                <a:tc hMerge="1">
                  <a:txBody>
                    <a:bodyPr/>
                    <a:lstStyle/>
                    <a:p>
                      <a:endParaRPr lang="en-US" dirty="0"/>
                    </a:p>
                  </a:txBody>
                  <a:tcPr/>
                </a:tc>
                <a:tc gridSpan="3">
                  <a:txBody>
                    <a:bodyPr/>
                    <a:lstStyle/>
                    <a:p>
                      <a:pPr algn="ctr"/>
                      <a:r>
                        <a:rPr lang="en-US" dirty="0" smtClean="0"/>
                        <a:t>Movie</a:t>
                      </a:r>
                      <a:endParaRPr lang="en-US" dirty="0"/>
                    </a:p>
                  </a:txBody>
                  <a:tcPr>
                    <a:lnL w="12700" cap="flat" cmpd="sng" algn="ctr">
                      <a:solidFill>
                        <a:scrgbClr r="0" g="0" b="0"/>
                      </a:solidFill>
                      <a:prstDash val="solid"/>
                      <a:round/>
                      <a:headEnd type="none" w="med" len="med"/>
                      <a:tailEnd type="none" w="med" len="med"/>
                    </a:lnL>
                  </a:tcPr>
                </a:tc>
                <a:tc hMerge="1">
                  <a:txBody>
                    <a:bodyPr/>
                    <a:lstStyle/>
                    <a:p>
                      <a:endParaRPr lang="en-US" dirty="0"/>
                    </a:p>
                  </a:txBody>
                  <a:tcPr/>
                </a:tc>
                <a:tc hMerge="1">
                  <a:txBody>
                    <a:bodyPr/>
                    <a:lstStyle/>
                    <a:p>
                      <a:endParaRPr lang="en-US" dirty="0"/>
                    </a:p>
                  </a:txBody>
                  <a:tcPr/>
                </a:tc>
              </a:tr>
              <a:tr h="375881">
                <a:tc>
                  <a:txBody>
                    <a:bodyPr/>
                    <a:lstStyle/>
                    <a:p>
                      <a:r>
                        <a:rPr lang="en-US" dirty="0" smtClean="0"/>
                        <a:t>Metric</a:t>
                      </a:r>
                      <a:endParaRPr lang="en-US" dirty="0"/>
                    </a:p>
                  </a:txBody>
                  <a:tcPr>
                    <a:lnR w="12700" cap="flat" cmpd="sng" algn="ctr">
                      <a:solidFill>
                        <a:scrgbClr r="0" g="0" b="0"/>
                      </a:solidFill>
                      <a:prstDash val="solid"/>
                      <a:round/>
                      <a:headEnd type="none" w="med" len="med"/>
                      <a:tailEnd type="none" w="med" len="med"/>
                    </a:lnR>
                  </a:tcPr>
                </a:tc>
                <a:tc>
                  <a:txBody>
                    <a:bodyPr/>
                    <a:lstStyle/>
                    <a:p>
                      <a:pPr algn="ctr"/>
                      <a:r>
                        <a:rPr lang="en-US" sz="1600" dirty="0" smtClean="0"/>
                        <a:t>Precision</a:t>
                      </a:r>
                      <a:endParaRPr lang="en-US" sz="1600" dirty="0"/>
                    </a:p>
                  </a:txBody>
                  <a:tcPr>
                    <a:lnL w="12700" cap="flat" cmpd="sng" algn="ctr">
                      <a:solidFill>
                        <a:scrgbClr r="0" g="0" b="0"/>
                      </a:solidFill>
                      <a:prstDash val="solid"/>
                      <a:round/>
                      <a:headEnd type="none" w="med" len="med"/>
                      <a:tailEnd type="none" w="med" len="med"/>
                    </a:lnL>
                  </a:tcPr>
                </a:tc>
                <a:tc>
                  <a:txBody>
                    <a:bodyPr/>
                    <a:lstStyle/>
                    <a:p>
                      <a:pPr algn="ctr"/>
                      <a:r>
                        <a:rPr lang="en-US" sz="1600" dirty="0" smtClean="0"/>
                        <a:t>Recall</a:t>
                      </a:r>
                      <a:endParaRPr lang="en-US" sz="1600" dirty="0"/>
                    </a:p>
                  </a:txBody>
                  <a:tcPr/>
                </a:tc>
                <a:tc>
                  <a:txBody>
                    <a:bodyPr/>
                    <a:lstStyle/>
                    <a:p>
                      <a:pPr algn="ctr"/>
                      <a:r>
                        <a:rPr lang="en-US" sz="1600" dirty="0" smtClean="0"/>
                        <a:t>Accuracy</a:t>
                      </a:r>
                      <a:endParaRPr lang="en-US" sz="1600" dirty="0"/>
                    </a:p>
                  </a:txBody>
                  <a:tcPr>
                    <a:lnR w="12700" cap="flat" cmpd="sng" algn="ctr">
                      <a:solidFill>
                        <a:scrgbClr r="0" g="0" b="0"/>
                      </a:solidFill>
                      <a:prstDash val="solid"/>
                      <a:round/>
                      <a:headEnd type="none" w="med" len="med"/>
                      <a:tailEnd type="none" w="med" len="med"/>
                    </a:lnR>
                  </a:tcPr>
                </a:tc>
                <a:tc>
                  <a:txBody>
                    <a:bodyPr/>
                    <a:lstStyle/>
                    <a:p>
                      <a:pPr algn="ctr"/>
                      <a:r>
                        <a:rPr lang="en-US" sz="1600" dirty="0" smtClean="0"/>
                        <a:t>Precision</a:t>
                      </a:r>
                      <a:endParaRPr lang="en-US" sz="1600" dirty="0"/>
                    </a:p>
                  </a:txBody>
                  <a:tcPr>
                    <a:lnL w="12700" cap="flat" cmpd="sng" algn="ctr">
                      <a:solidFill>
                        <a:scrgbClr r="0" g="0" b="0"/>
                      </a:solidFill>
                      <a:prstDash val="solid"/>
                      <a:round/>
                      <a:headEnd type="none" w="med" len="med"/>
                      <a:tailEnd type="none" w="med" len="med"/>
                    </a:lnL>
                  </a:tcPr>
                </a:tc>
                <a:tc>
                  <a:txBody>
                    <a:bodyPr/>
                    <a:lstStyle/>
                    <a:p>
                      <a:pPr algn="ctr"/>
                      <a:r>
                        <a:rPr lang="en-US" sz="1600" dirty="0" smtClean="0"/>
                        <a:t>Recall</a:t>
                      </a:r>
                      <a:endParaRPr lang="en-US" sz="1600" dirty="0"/>
                    </a:p>
                  </a:txBody>
                  <a:tcPr/>
                </a:tc>
                <a:tc>
                  <a:txBody>
                    <a:bodyPr/>
                    <a:lstStyle/>
                    <a:p>
                      <a:pPr algn="ctr"/>
                      <a:r>
                        <a:rPr lang="en-US" sz="1600" dirty="0" smtClean="0"/>
                        <a:t>Accuracy</a:t>
                      </a:r>
                      <a:endParaRPr lang="en-US" sz="1600" dirty="0"/>
                    </a:p>
                  </a:txBody>
                  <a:tcPr/>
                </a:tc>
              </a:tr>
              <a:tr h="332450">
                <a:tc>
                  <a:txBody>
                    <a:bodyPr/>
                    <a:lstStyle/>
                    <a:p>
                      <a:r>
                        <a:rPr lang="en-US" dirty="0" smtClean="0"/>
                        <a:t>baseline</a:t>
                      </a:r>
                      <a:endParaRPr lang="en-US" dirty="0"/>
                    </a:p>
                  </a:txBody>
                  <a:tcPr>
                    <a:lnR w="12700" cap="flat" cmpd="sng" algn="ctr">
                      <a:solidFill>
                        <a:scrgbClr r="0" g="0" b="0"/>
                      </a:solidFill>
                      <a:prstDash val="solid"/>
                      <a:round/>
                      <a:headEnd type="none" w="med" len="med"/>
                      <a:tailEnd type="none" w="med" len="med"/>
                    </a:lnR>
                  </a:tcPr>
                </a:tc>
                <a:tc>
                  <a:txBody>
                    <a:bodyPr/>
                    <a:lstStyle/>
                    <a:p>
                      <a:pPr algn="ctr"/>
                      <a:r>
                        <a:rPr lang="en-US" dirty="0" smtClean="0"/>
                        <a:t>2.63</a:t>
                      </a:r>
                      <a:endParaRPr lang="en-US" dirty="0"/>
                    </a:p>
                  </a:txBody>
                  <a:tcPr>
                    <a:lnL w="12700" cap="flat" cmpd="sng" algn="ctr">
                      <a:solidFill>
                        <a:scrgbClr r="0" g="0" b="0"/>
                      </a:solidFill>
                      <a:prstDash val="solid"/>
                      <a:round/>
                      <a:headEnd type="none" w="med" len="med"/>
                      <a:tailEnd type="none" w="med" len="med"/>
                    </a:lnL>
                  </a:tcPr>
                </a:tc>
                <a:tc>
                  <a:txBody>
                    <a:bodyPr/>
                    <a:lstStyle/>
                    <a:p>
                      <a:pPr algn="ctr"/>
                      <a:r>
                        <a:rPr lang="en-US" b="1" dirty="0" smtClean="0">
                          <a:solidFill>
                            <a:srgbClr val="7030A0"/>
                          </a:solidFill>
                        </a:rPr>
                        <a:t>3.24</a:t>
                      </a:r>
                      <a:endParaRPr lang="en-US" b="1" dirty="0">
                        <a:solidFill>
                          <a:srgbClr val="7030A0"/>
                        </a:solidFill>
                      </a:endParaRPr>
                    </a:p>
                  </a:txBody>
                  <a:tcPr/>
                </a:tc>
                <a:tc>
                  <a:txBody>
                    <a:bodyPr/>
                    <a:lstStyle/>
                    <a:p>
                      <a:pPr algn="ctr"/>
                      <a:r>
                        <a:rPr lang="en-US" dirty="0" smtClean="0"/>
                        <a:t>3.57</a:t>
                      </a:r>
                      <a:endParaRPr lang="en-US" dirty="0"/>
                    </a:p>
                  </a:txBody>
                  <a:tcPr>
                    <a:lnR w="12700" cap="flat" cmpd="sng" algn="ctr">
                      <a:solidFill>
                        <a:scrgbClr r="0" g="0" b="0"/>
                      </a:solidFill>
                      <a:prstDash val="solid"/>
                      <a:round/>
                      <a:headEnd type="none" w="med" len="med"/>
                      <a:tailEnd type="none" w="med" len="med"/>
                    </a:lnR>
                  </a:tcPr>
                </a:tc>
                <a:tc>
                  <a:txBody>
                    <a:bodyPr/>
                    <a:lstStyle/>
                    <a:p>
                      <a:pPr algn="ctr"/>
                      <a:r>
                        <a:rPr lang="en-US" dirty="0" smtClean="0"/>
                        <a:t>2.50</a:t>
                      </a:r>
                      <a:endParaRPr lang="en-US" dirty="0"/>
                    </a:p>
                  </a:txBody>
                  <a:tcPr>
                    <a:lnL w="12700" cap="flat" cmpd="sng" algn="ctr">
                      <a:solidFill>
                        <a:scrgbClr r="0" g="0" b="0"/>
                      </a:solidFill>
                      <a:prstDash val="solid"/>
                      <a:round/>
                      <a:headEnd type="none" w="med" len="med"/>
                      <a:tailEnd type="none" w="med" len="med"/>
                    </a:lnL>
                  </a:tcPr>
                </a:tc>
                <a:tc>
                  <a:txBody>
                    <a:bodyPr/>
                    <a:lstStyle/>
                    <a:p>
                      <a:pPr algn="ctr"/>
                      <a:r>
                        <a:rPr lang="en-US" dirty="0" smtClean="0"/>
                        <a:t>2.59</a:t>
                      </a:r>
                      <a:endParaRPr lang="en-US" dirty="0"/>
                    </a:p>
                  </a:txBody>
                  <a:tcPr/>
                </a:tc>
                <a:tc>
                  <a:txBody>
                    <a:bodyPr/>
                    <a:lstStyle/>
                    <a:p>
                      <a:pPr algn="ctr"/>
                      <a:r>
                        <a:rPr lang="en-US" dirty="0" smtClean="0"/>
                        <a:t>2.93</a:t>
                      </a:r>
                      <a:endParaRPr lang="en-US" dirty="0"/>
                    </a:p>
                  </a:txBody>
                  <a:tcPr/>
                </a:tc>
              </a:tr>
              <a:tr h="332450">
                <a:tc>
                  <a:txBody>
                    <a:bodyPr/>
                    <a:lstStyle/>
                    <a:p>
                      <a:r>
                        <a:rPr lang="en-US" dirty="0" err="1" smtClean="0"/>
                        <a:t>HelpfulFilter</a:t>
                      </a:r>
                      <a:endParaRPr lang="en-US" dirty="0"/>
                    </a:p>
                  </a:txBody>
                  <a:tcPr>
                    <a:lnR w="12700" cap="flat" cmpd="sng" algn="ctr">
                      <a:solidFill>
                        <a:scrgbClr r="0" g="0" b="0"/>
                      </a:solidFill>
                      <a:prstDash val="solid"/>
                      <a:round/>
                      <a:headEnd type="none" w="med" len="med"/>
                      <a:tailEnd type="none" w="med" len="med"/>
                    </a:lnR>
                  </a:tcPr>
                </a:tc>
                <a:tc>
                  <a:txBody>
                    <a:bodyPr/>
                    <a:lstStyle/>
                    <a:p>
                      <a:pPr algn="ctr"/>
                      <a:r>
                        <a:rPr lang="en-US" b="1" dirty="0" smtClean="0">
                          <a:solidFill>
                            <a:srgbClr val="7030A0"/>
                          </a:solidFill>
                        </a:rPr>
                        <a:t>2.78</a:t>
                      </a:r>
                      <a:endParaRPr lang="en-US" b="1" dirty="0">
                        <a:solidFill>
                          <a:srgbClr val="7030A0"/>
                        </a:solidFill>
                      </a:endParaRPr>
                    </a:p>
                  </a:txBody>
                  <a:tcPr>
                    <a:lnL w="12700" cap="flat" cmpd="sng" algn="ctr">
                      <a:solidFill>
                        <a:scrgbClr r="0" g="0" b="0"/>
                      </a:solidFill>
                      <a:prstDash val="solid"/>
                      <a:round/>
                      <a:headEnd type="none" w="med" len="med"/>
                      <a:tailEnd type="none" w="med" len="med"/>
                    </a:lnL>
                  </a:tcPr>
                </a:tc>
                <a:tc>
                  <a:txBody>
                    <a:bodyPr/>
                    <a:lstStyle/>
                    <a:p>
                      <a:pPr algn="ctr"/>
                      <a:r>
                        <a:rPr lang="en-US" dirty="0" smtClean="0"/>
                        <a:t>2.74</a:t>
                      </a:r>
                      <a:endParaRPr lang="en-US" dirty="0"/>
                    </a:p>
                  </a:txBody>
                  <a:tcPr/>
                </a:tc>
                <a:tc>
                  <a:txBody>
                    <a:bodyPr/>
                    <a:lstStyle/>
                    <a:p>
                      <a:pPr algn="ctr"/>
                      <a:r>
                        <a:rPr lang="en-US" dirty="0" smtClean="0"/>
                        <a:t>3.11</a:t>
                      </a:r>
                      <a:endParaRPr lang="en-US" dirty="0"/>
                    </a:p>
                  </a:txBody>
                  <a:tcPr>
                    <a:lnR w="12700" cap="flat" cmpd="sng" algn="ctr">
                      <a:solidFill>
                        <a:scrgbClr r="0" g="0" b="0"/>
                      </a:solidFill>
                      <a:prstDash val="solid"/>
                      <a:round/>
                      <a:headEnd type="none" w="med" len="med"/>
                      <a:tailEnd type="none" w="med" len="med"/>
                    </a:lnR>
                  </a:tcPr>
                </a:tc>
                <a:tc>
                  <a:txBody>
                    <a:bodyPr/>
                    <a:lstStyle/>
                    <a:p>
                      <a:pPr algn="ctr"/>
                      <a:r>
                        <a:rPr lang="en-US" dirty="0" smtClean="0"/>
                        <a:t>2.44</a:t>
                      </a:r>
                      <a:endParaRPr lang="en-US" dirty="0"/>
                    </a:p>
                  </a:txBody>
                  <a:tcPr>
                    <a:lnL w="12700" cap="flat" cmpd="sng" algn="ctr">
                      <a:solidFill>
                        <a:scrgbClr r="0" g="0" b="0"/>
                      </a:solidFill>
                      <a:prstDash val="solid"/>
                      <a:round/>
                      <a:headEnd type="none" w="med" len="med"/>
                      <a:tailEnd type="none" w="med" len="med"/>
                    </a:lnL>
                  </a:tcPr>
                </a:tc>
                <a:tc>
                  <a:txBody>
                    <a:bodyPr/>
                    <a:lstStyle/>
                    <a:p>
                      <a:pPr algn="ctr"/>
                      <a:r>
                        <a:rPr lang="en-US" dirty="0" smtClean="0"/>
                        <a:t>2.61</a:t>
                      </a:r>
                      <a:endParaRPr lang="en-US" dirty="0"/>
                    </a:p>
                  </a:txBody>
                  <a:tcPr/>
                </a:tc>
                <a:tc>
                  <a:txBody>
                    <a:bodyPr/>
                    <a:lstStyle/>
                    <a:p>
                      <a:pPr algn="ctr"/>
                      <a:r>
                        <a:rPr lang="en-US" dirty="0" smtClean="0"/>
                        <a:t>2.96</a:t>
                      </a:r>
                      <a:endParaRPr lang="en-US" dirty="0"/>
                    </a:p>
                  </a:txBody>
                  <a:tcPr/>
                </a:tc>
              </a:tr>
              <a:tr h="332450">
                <a:tc>
                  <a:txBody>
                    <a:bodyPr/>
                    <a:lstStyle/>
                    <a:p>
                      <a:r>
                        <a:rPr lang="en-US" dirty="0" err="1" smtClean="0"/>
                        <a:t>HelpfulSum</a:t>
                      </a:r>
                      <a:endParaRPr lang="en-US" dirty="0"/>
                    </a:p>
                  </a:txBody>
                  <a:tcPr>
                    <a:lnR w="12700" cap="flat" cmpd="sng" algn="ctr">
                      <a:solidFill>
                        <a:scrgbClr r="0" g="0" b="0"/>
                      </a:solidFill>
                      <a:prstDash val="solid"/>
                      <a:round/>
                      <a:headEnd type="none" w="med" len="med"/>
                      <a:tailEnd type="none" w="med" len="med"/>
                    </a:lnR>
                  </a:tcPr>
                </a:tc>
                <a:tc>
                  <a:txBody>
                    <a:bodyPr/>
                    <a:lstStyle/>
                    <a:p>
                      <a:pPr algn="ctr"/>
                      <a:r>
                        <a:rPr lang="en-US" dirty="0" smtClean="0"/>
                        <a:t>2.41</a:t>
                      </a:r>
                      <a:endParaRPr lang="en-US" dirty="0"/>
                    </a:p>
                  </a:txBody>
                  <a:tcPr>
                    <a:lnL w="12700" cap="flat" cmpd="sng" algn="ctr">
                      <a:solidFill>
                        <a:scrgbClr r="0" g="0" b="0"/>
                      </a:solidFill>
                      <a:prstDash val="solid"/>
                      <a:round/>
                      <a:headEnd type="none" w="med" len="med"/>
                      <a:tailEnd type="none" w="med" len="med"/>
                    </a:lnL>
                  </a:tcPr>
                </a:tc>
                <a:tc>
                  <a:txBody>
                    <a:bodyPr/>
                    <a:lstStyle/>
                    <a:p>
                      <a:pPr algn="ctr"/>
                      <a:r>
                        <a:rPr lang="en-US" dirty="0" smtClean="0"/>
                        <a:t>3.19</a:t>
                      </a:r>
                      <a:endParaRPr lang="en-US" dirty="0"/>
                    </a:p>
                  </a:txBody>
                  <a:tcPr/>
                </a:tc>
                <a:tc>
                  <a:txBody>
                    <a:bodyPr/>
                    <a:lstStyle/>
                    <a:p>
                      <a:pPr algn="ctr"/>
                      <a:r>
                        <a:rPr lang="en-US" b="1" dirty="0" smtClean="0">
                          <a:solidFill>
                            <a:srgbClr val="7030A0"/>
                          </a:solidFill>
                        </a:rPr>
                        <a:t>3.69</a:t>
                      </a:r>
                      <a:endParaRPr lang="en-US" b="1" dirty="0">
                        <a:solidFill>
                          <a:srgbClr val="7030A0"/>
                        </a:solidFill>
                      </a:endParaRPr>
                    </a:p>
                  </a:txBody>
                  <a:tcPr>
                    <a:lnR w="12700" cap="flat" cmpd="sng" algn="ctr">
                      <a:solidFill>
                        <a:scrgbClr r="0" g="0" b="0"/>
                      </a:solidFill>
                      <a:prstDash val="solid"/>
                      <a:round/>
                      <a:headEnd type="none" w="med" len="med"/>
                      <a:tailEnd type="none" w="med" len="med"/>
                    </a:lnR>
                  </a:tcPr>
                </a:tc>
                <a:tc>
                  <a:txBody>
                    <a:bodyPr/>
                    <a:lstStyle/>
                    <a:p>
                      <a:pPr algn="ctr"/>
                      <a:r>
                        <a:rPr lang="en-US" b="1" dirty="0" smtClean="0">
                          <a:solidFill>
                            <a:srgbClr val="7030A0"/>
                          </a:solidFill>
                        </a:rPr>
                        <a:t>2.52</a:t>
                      </a:r>
                      <a:endParaRPr lang="en-US" b="1" dirty="0">
                        <a:solidFill>
                          <a:srgbClr val="7030A0"/>
                        </a:solidFill>
                      </a:endParaRPr>
                    </a:p>
                  </a:txBody>
                  <a:tcPr>
                    <a:lnL w="12700" cap="flat" cmpd="sng" algn="ctr">
                      <a:solidFill>
                        <a:scrgbClr r="0" g="0" b="0"/>
                      </a:solidFill>
                      <a:prstDash val="solid"/>
                      <a:round/>
                      <a:headEnd type="none" w="med" len="med"/>
                      <a:tailEnd type="none" w="med" len="med"/>
                    </a:lnL>
                  </a:tcPr>
                </a:tc>
                <a:tc>
                  <a:txBody>
                    <a:bodyPr/>
                    <a:lstStyle/>
                    <a:p>
                      <a:pPr algn="ctr"/>
                      <a:r>
                        <a:rPr lang="en-US" b="1" dirty="0" smtClean="0">
                          <a:solidFill>
                            <a:srgbClr val="7030A0"/>
                          </a:solidFill>
                        </a:rPr>
                        <a:t>2.67</a:t>
                      </a:r>
                      <a:endParaRPr lang="en-US" b="1" dirty="0">
                        <a:solidFill>
                          <a:srgbClr val="7030A0"/>
                        </a:solidFill>
                      </a:endParaRPr>
                    </a:p>
                  </a:txBody>
                  <a:tcPr/>
                </a:tc>
                <a:tc>
                  <a:txBody>
                    <a:bodyPr/>
                    <a:lstStyle/>
                    <a:p>
                      <a:pPr algn="ctr"/>
                      <a:r>
                        <a:rPr lang="en-US" b="1" dirty="0" smtClean="0">
                          <a:solidFill>
                            <a:srgbClr val="7030A0"/>
                          </a:solidFill>
                        </a:rPr>
                        <a:t>3.02</a:t>
                      </a:r>
                      <a:endParaRPr lang="en-US" b="1" dirty="0">
                        <a:solidFill>
                          <a:srgbClr val="7030A0"/>
                        </a:solidFill>
                      </a:endParaRPr>
                    </a:p>
                  </a:txBody>
                  <a:tcPr/>
                </a:tc>
              </a:tr>
            </a:tbl>
          </a:graphicData>
        </a:graphic>
      </p:graphicFrame>
      <p:sp>
        <p:nvSpPr>
          <p:cNvPr id="8" name="Slide Number Placeholder 7"/>
          <p:cNvSpPr>
            <a:spLocks noGrp="1"/>
          </p:cNvSpPr>
          <p:nvPr>
            <p:ph type="sldNum" sz="quarter" idx="12"/>
          </p:nvPr>
        </p:nvSpPr>
        <p:spPr/>
        <p:txBody>
          <a:bodyPr/>
          <a:lstStyle/>
          <a:p>
            <a:fld id="{A1474180-0649-4B44-A4E2-426C5EA9858C}" type="slidenum">
              <a:rPr lang="en-US" smtClean="0"/>
              <a:pPr/>
              <a:t>66</a:t>
            </a:fld>
            <a:endParaRPr lang="en-US" dirty="0"/>
          </a:p>
        </p:txBody>
      </p:sp>
      <p:sp>
        <p:nvSpPr>
          <p:cNvPr id="9" name="Oval 8"/>
          <p:cNvSpPr/>
          <p:nvPr/>
        </p:nvSpPr>
        <p:spPr>
          <a:xfrm>
            <a:off x="6553200" y="4542503"/>
            <a:ext cx="2590800" cy="815044"/>
          </a:xfrm>
          <a:prstGeom prst="ellips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t>Best summarizer bolded in purple</a:t>
            </a:r>
            <a:endParaRPr lang="en-US" dirty="0"/>
          </a:p>
        </p:txBody>
      </p:sp>
    </p:spTree>
    <p:extLst>
      <p:ext uri="{BB962C8B-B14F-4D97-AF65-F5344CB8AC3E}">
        <p14:creationId xmlns:p14="http://schemas.microsoft.com/office/powerpoint/2010/main" xmlns="" val="377571696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a:bodyPr>
          <a:lstStyle/>
          <a:p>
            <a:r>
              <a:rPr lang="en-US" sz="3600" dirty="0" smtClean="0"/>
              <a:t>Human evaluation – Content evaluation</a:t>
            </a:r>
            <a:endParaRPr lang="en-US" sz="3600" dirty="0"/>
          </a:p>
        </p:txBody>
      </p:sp>
      <p:sp>
        <p:nvSpPr>
          <p:cNvPr id="3" name="Content Placeholder 2"/>
          <p:cNvSpPr>
            <a:spLocks noGrp="1"/>
          </p:cNvSpPr>
          <p:nvPr>
            <p:ph idx="1"/>
          </p:nvPr>
        </p:nvSpPr>
        <p:spPr>
          <a:xfrm>
            <a:off x="457200" y="1417638"/>
            <a:ext cx="8229600" cy="5172994"/>
          </a:xfrm>
        </p:spPr>
        <p:txBody>
          <a:bodyPr>
            <a:normAutofit/>
          </a:bodyPr>
          <a:lstStyle/>
          <a:p>
            <a:r>
              <a:rPr lang="en-US" sz="2600" dirty="0" smtClean="0"/>
              <a:t>Average quality rating received by each summarizer</a:t>
            </a:r>
            <a:endParaRPr lang="en-US" altLang="zh-CN" sz="2200" dirty="0" smtClean="0"/>
          </a:p>
          <a:p>
            <a:pPr lvl="1"/>
            <a:endParaRPr lang="en-US" sz="2200" dirty="0" smtClean="0"/>
          </a:p>
          <a:p>
            <a:pPr lvl="1"/>
            <a:endParaRPr lang="en-US" sz="2200" dirty="0" smtClean="0"/>
          </a:p>
          <a:p>
            <a:pPr lvl="1"/>
            <a:endParaRPr lang="en-US" sz="2200" dirty="0"/>
          </a:p>
          <a:p>
            <a:pPr lvl="1"/>
            <a:endParaRPr lang="en-US" sz="2200" dirty="0" smtClean="0"/>
          </a:p>
          <a:p>
            <a:pPr lvl="1"/>
            <a:endParaRPr lang="en-US" sz="2200" dirty="0" smtClean="0"/>
          </a:p>
          <a:p>
            <a:pPr lvl="1"/>
            <a:endParaRPr lang="en-US" sz="2200" dirty="0"/>
          </a:p>
          <a:p>
            <a:pPr marL="457200" lvl="1" indent="0">
              <a:buNone/>
            </a:pPr>
            <a:endParaRPr lang="en-US" sz="2400" dirty="0" smtClean="0"/>
          </a:p>
          <a:p>
            <a:r>
              <a:rPr lang="en-US" sz="2600" dirty="0" smtClean="0"/>
              <a:t>Camera reviews: significant main effect of summarizer</a:t>
            </a:r>
            <a:endParaRPr lang="en-US" sz="2600" b="1" dirty="0" smtClean="0"/>
          </a:p>
          <a:p>
            <a:pPr lvl="2">
              <a:lnSpc>
                <a:spcPct val="140000"/>
              </a:lnSpc>
              <a:buFont typeface="Wingdings" charset="2"/>
              <a:buChar char="ü"/>
            </a:pPr>
            <a:r>
              <a:rPr lang="en-US" sz="1800" dirty="0" err="1" smtClean="0">
                <a:solidFill>
                  <a:srgbClr val="0000FF"/>
                </a:solidFill>
              </a:rPr>
              <a:t>HelpfulSum</a:t>
            </a:r>
            <a:r>
              <a:rPr lang="en-US" sz="1800" dirty="0" smtClean="0"/>
              <a:t> &gt; </a:t>
            </a:r>
            <a:r>
              <a:rPr lang="en-US" sz="1800" dirty="0" err="1" smtClean="0"/>
              <a:t>HelpfulFilter</a:t>
            </a:r>
            <a:r>
              <a:rPr lang="en-US" sz="1800" dirty="0" smtClean="0"/>
              <a:t> on recall (</a:t>
            </a:r>
            <a:r>
              <a:rPr lang="en-US" sz="1800" i="1" dirty="0" smtClean="0"/>
              <a:t>p=.098</a:t>
            </a:r>
            <a:r>
              <a:rPr lang="en-US" sz="1800" dirty="0" smtClean="0"/>
              <a:t>) and accuracy (</a:t>
            </a:r>
            <a:r>
              <a:rPr lang="en-US" sz="1800" i="1" dirty="0" smtClean="0"/>
              <a:t>p=.001</a:t>
            </a:r>
            <a:r>
              <a:rPr lang="en-US" sz="1800" dirty="0" smtClean="0"/>
              <a:t>)</a:t>
            </a:r>
          </a:p>
          <a:p>
            <a:pPr lvl="2">
              <a:lnSpc>
                <a:spcPct val="140000"/>
              </a:lnSpc>
            </a:pPr>
            <a:r>
              <a:rPr lang="en-US" sz="1800" dirty="0" smtClean="0"/>
              <a:t>Baseline &gt; </a:t>
            </a:r>
            <a:r>
              <a:rPr lang="en-US" sz="1800" dirty="0" err="1" smtClean="0"/>
              <a:t>HelpfulFilter</a:t>
            </a:r>
            <a:r>
              <a:rPr lang="en-US" sz="1800" dirty="0" smtClean="0"/>
              <a:t> on recall (</a:t>
            </a:r>
            <a:r>
              <a:rPr lang="en-US" sz="1800" i="1" dirty="0" smtClean="0"/>
              <a:t>p=.001</a:t>
            </a:r>
            <a:r>
              <a:rPr lang="en-US" sz="1800" dirty="0" smtClean="0"/>
              <a:t>) and accuracy (</a:t>
            </a:r>
            <a:r>
              <a:rPr lang="en-US" sz="1800" i="1" dirty="0" smtClean="0"/>
              <a:t>p=.003</a:t>
            </a:r>
            <a:r>
              <a:rPr lang="en-US" sz="1800" dirty="0" smtClean="0"/>
              <a:t>)</a:t>
            </a:r>
          </a:p>
          <a:p>
            <a:pPr marL="457200" lvl="1" indent="0">
              <a:buNone/>
            </a:pPr>
            <a:endParaRPr lang="en-US" sz="1800" dirty="0"/>
          </a:p>
          <a:p>
            <a:endParaRPr lang="en-US" dirty="0"/>
          </a:p>
        </p:txBody>
      </p:sp>
      <p:graphicFrame>
        <p:nvGraphicFramePr>
          <p:cNvPr id="4" name="Table 3"/>
          <p:cNvGraphicFramePr>
            <a:graphicFrameLocks noGrp="1"/>
          </p:cNvGraphicFramePr>
          <p:nvPr>
            <p:extLst/>
          </p:nvPr>
        </p:nvGraphicFramePr>
        <p:xfrm>
          <a:off x="855407" y="2395622"/>
          <a:ext cx="7623359" cy="1838921"/>
        </p:xfrm>
        <a:graphic>
          <a:graphicData uri="http://schemas.openxmlformats.org/drawingml/2006/table">
            <a:tbl>
              <a:tblPr firstRow="1" bandRow="1">
                <a:tableStyleId>{6E25E649-3F16-4E02-A733-19D2CDBF48F0}</a:tableStyleId>
              </a:tblPr>
              <a:tblGrid>
                <a:gridCol w="1443768"/>
                <a:gridCol w="935503"/>
                <a:gridCol w="952444"/>
                <a:gridCol w="1072911"/>
                <a:gridCol w="1072911"/>
                <a:gridCol w="1072911"/>
                <a:gridCol w="1072911"/>
              </a:tblGrid>
              <a:tr h="332450">
                <a:tc>
                  <a:txBody>
                    <a:bodyPr/>
                    <a:lstStyle/>
                    <a:p>
                      <a:r>
                        <a:rPr lang="en-US" dirty="0" smtClean="0"/>
                        <a:t>Summarizer</a:t>
                      </a:r>
                      <a:endParaRPr lang="en-US" dirty="0"/>
                    </a:p>
                  </a:txBody>
                  <a:tcPr>
                    <a:lnR w="12700" cap="flat" cmpd="sng" algn="ctr">
                      <a:solidFill>
                        <a:scrgbClr r="0" g="0" b="0"/>
                      </a:solidFill>
                      <a:prstDash val="solid"/>
                      <a:round/>
                      <a:headEnd type="none" w="med" len="med"/>
                      <a:tailEnd type="none" w="med" len="med"/>
                    </a:lnR>
                  </a:tcPr>
                </a:tc>
                <a:tc gridSpan="3">
                  <a:txBody>
                    <a:bodyPr/>
                    <a:lstStyle/>
                    <a:p>
                      <a:pPr algn="ctr"/>
                      <a:r>
                        <a:rPr lang="en-US" dirty="0" smtClean="0"/>
                        <a:t>Camera</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tc hMerge="1">
                  <a:txBody>
                    <a:bodyPr/>
                    <a:lstStyle/>
                    <a:p>
                      <a:endParaRPr lang="en-US" dirty="0"/>
                    </a:p>
                  </a:txBody>
                  <a:tcPr/>
                </a:tc>
                <a:tc hMerge="1">
                  <a:txBody>
                    <a:bodyPr/>
                    <a:lstStyle/>
                    <a:p>
                      <a:endParaRPr lang="en-US" dirty="0"/>
                    </a:p>
                  </a:txBody>
                  <a:tcPr/>
                </a:tc>
                <a:tc gridSpan="3">
                  <a:txBody>
                    <a:bodyPr/>
                    <a:lstStyle/>
                    <a:p>
                      <a:pPr algn="ctr"/>
                      <a:r>
                        <a:rPr lang="en-US" dirty="0" smtClean="0">
                          <a:solidFill>
                            <a:schemeClr val="bg1">
                              <a:lumMod val="75000"/>
                            </a:schemeClr>
                          </a:solidFill>
                        </a:rPr>
                        <a:t>Movie</a:t>
                      </a:r>
                      <a:endParaRPr lang="en-US" dirty="0">
                        <a:solidFill>
                          <a:schemeClr val="bg1">
                            <a:lumMod val="75000"/>
                          </a:schemeClr>
                        </a:solidFill>
                      </a:endParaRPr>
                    </a:p>
                  </a:txBody>
                  <a:tcPr>
                    <a:lnL w="12700" cap="flat" cmpd="sng" algn="ctr">
                      <a:solidFill>
                        <a:scrgbClr r="0" g="0" b="0"/>
                      </a:solidFill>
                      <a:prstDash val="solid"/>
                      <a:round/>
                      <a:headEnd type="none" w="med" len="med"/>
                      <a:tailEnd type="none" w="med" len="med"/>
                    </a:lnL>
                  </a:tcPr>
                </a:tc>
                <a:tc hMerge="1">
                  <a:txBody>
                    <a:bodyPr/>
                    <a:lstStyle/>
                    <a:p>
                      <a:endParaRPr lang="en-US" dirty="0"/>
                    </a:p>
                  </a:txBody>
                  <a:tcPr/>
                </a:tc>
                <a:tc hMerge="1">
                  <a:txBody>
                    <a:bodyPr/>
                    <a:lstStyle/>
                    <a:p>
                      <a:endParaRPr lang="en-US" dirty="0"/>
                    </a:p>
                  </a:txBody>
                  <a:tcPr/>
                </a:tc>
              </a:tr>
              <a:tr h="375881">
                <a:tc>
                  <a:txBody>
                    <a:bodyPr/>
                    <a:lstStyle/>
                    <a:p>
                      <a:r>
                        <a:rPr lang="en-US" dirty="0" smtClean="0"/>
                        <a:t>Metric</a:t>
                      </a:r>
                      <a:endParaRPr lang="en-US" dirty="0"/>
                    </a:p>
                  </a:txBody>
                  <a:tcPr>
                    <a:lnR w="12700" cap="flat" cmpd="sng" algn="ctr">
                      <a:solidFill>
                        <a:scrgbClr r="0" g="0" b="0"/>
                      </a:solidFill>
                      <a:prstDash val="solid"/>
                      <a:round/>
                      <a:headEnd type="none" w="med" len="med"/>
                      <a:tailEnd type="none" w="med" len="med"/>
                    </a:lnR>
                  </a:tcPr>
                </a:tc>
                <a:tc>
                  <a:txBody>
                    <a:bodyPr/>
                    <a:lstStyle/>
                    <a:p>
                      <a:pPr algn="ctr"/>
                      <a:r>
                        <a:rPr lang="en-US" sz="1600" dirty="0" smtClean="0">
                          <a:solidFill>
                            <a:srgbClr val="BFBFBF"/>
                          </a:solidFill>
                        </a:rPr>
                        <a:t>Precision</a:t>
                      </a:r>
                      <a:endParaRPr lang="en-US" sz="1600" dirty="0">
                        <a:solidFill>
                          <a:srgbClr val="BFBFBF"/>
                        </a:solidFill>
                      </a:endParaRPr>
                    </a:p>
                  </a:txBody>
                  <a:tcPr>
                    <a:lnL w="12700" cap="flat" cmpd="sng" algn="ctr">
                      <a:solidFill>
                        <a:scrgbClr r="0" g="0" b="0"/>
                      </a:solidFill>
                      <a:prstDash val="solid"/>
                      <a:round/>
                      <a:headEnd type="none" w="med" len="med"/>
                      <a:tailEnd type="none" w="med" len="med"/>
                    </a:lnL>
                  </a:tcPr>
                </a:tc>
                <a:tc>
                  <a:txBody>
                    <a:bodyPr/>
                    <a:lstStyle/>
                    <a:p>
                      <a:pPr algn="ctr"/>
                      <a:r>
                        <a:rPr lang="en-US" sz="1600" dirty="0" smtClean="0"/>
                        <a:t>Recall</a:t>
                      </a:r>
                      <a:endParaRPr lang="en-US" sz="1600" dirty="0"/>
                    </a:p>
                  </a:txBody>
                  <a:tcPr/>
                </a:tc>
                <a:tc>
                  <a:txBody>
                    <a:bodyPr/>
                    <a:lstStyle/>
                    <a:p>
                      <a:pPr algn="ctr"/>
                      <a:r>
                        <a:rPr lang="en-US" sz="1600" dirty="0" smtClean="0"/>
                        <a:t>Accuracy</a:t>
                      </a:r>
                      <a:endParaRPr lang="en-US" sz="1600" dirty="0"/>
                    </a:p>
                  </a:txBody>
                  <a:tcPr>
                    <a:lnR w="12700" cap="flat" cmpd="sng" algn="ctr">
                      <a:solidFill>
                        <a:scrgbClr r="0" g="0" b="0"/>
                      </a:solidFill>
                      <a:prstDash val="solid"/>
                      <a:round/>
                      <a:headEnd type="none" w="med" len="med"/>
                      <a:tailEnd type="none" w="med" len="med"/>
                    </a:lnR>
                  </a:tcPr>
                </a:tc>
                <a:tc>
                  <a:txBody>
                    <a:bodyPr/>
                    <a:lstStyle/>
                    <a:p>
                      <a:pPr algn="ctr"/>
                      <a:r>
                        <a:rPr lang="en-US" sz="1600" dirty="0" smtClean="0">
                          <a:solidFill>
                            <a:schemeClr val="bg1">
                              <a:lumMod val="75000"/>
                            </a:schemeClr>
                          </a:solidFill>
                        </a:rPr>
                        <a:t>Precision</a:t>
                      </a:r>
                      <a:endParaRPr lang="en-US" sz="1600" dirty="0">
                        <a:solidFill>
                          <a:schemeClr val="bg1">
                            <a:lumMod val="75000"/>
                          </a:schemeClr>
                        </a:solidFill>
                      </a:endParaRPr>
                    </a:p>
                  </a:txBody>
                  <a:tcPr>
                    <a:lnL w="12700" cap="flat" cmpd="sng" algn="ctr">
                      <a:solidFill>
                        <a:scrgbClr r="0" g="0" b="0"/>
                      </a:solidFill>
                      <a:prstDash val="solid"/>
                      <a:round/>
                      <a:headEnd type="none" w="med" len="med"/>
                      <a:tailEnd type="none" w="med" len="med"/>
                    </a:lnL>
                  </a:tcPr>
                </a:tc>
                <a:tc>
                  <a:txBody>
                    <a:bodyPr/>
                    <a:lstStyle/>
                    <a:p>
                      <a:pPr algn="ctr"/>
                      <a:r>
                        <a:rPr lang="en-US" sz="1600" dirty="0" smtClean="0">
                          <a:solidFill>
                            <a:schemeClr val="bg1">
                              <a:lumMod val="75000"/>
                            </a:schemeClr>
                          </a:solidFill>
                        </a:rPr>
                        <a:t>Recall</a:t>
                      </a:r>
                      <a:endParaRPr lang="en-US" sz="1600" dirty="0">
                        <a:solidFill>
                          <a:schemeClr val="bg1">
                            <a:lumMod val="75000"/>
                          </a:schemeClr>
                        </a:solidFill>
                      </a:endParaRPr>
                    </a:p>
                  </a:txBody>
                  <a:tcPr/>
                </a:tc>
                <a:tc>
                  <a:txBody>
                    <a:bodyPr/>
                    <a:lstStyle/>
                    <a:p>
                      <a:pPr algn="ctr"/>
                      <a:r>
                        <a:rPr lang="en-US" sz="1600" dirty="0" smtClean="0">
                          <a:solidFill>
                            <a:schemeClr val="bg1">
                              <a:lumMod val="75000"/>
                            </a:schemeClr>
                          </a:solidFill>
                        </a:rPr>
                        <a:t>Accuracy</a:t>
                      </a:r>
                      <a:endParaRPr lang="en-US" sz="1600" dirty="0">
                        <a:solidFill>
                          <a:schemeClr val="bg1">
                            <a:lumMod val="75000"/>
                          </a:schemeClr>
                        </a:solidFill>
                      </a:endParaRPr>
                    </a:p>
                  </a:txBody>
                  <a:tcPr/>
                </a:tc>
              </a:tr>
              <a:tr h="332450">
                <a:tc>
                  <a:txBody>
                    <a:bodyPr/>
                    <a:lstStyle/>
                    <a:p>
                      <a:r>
                        <a:rPr lang="en-US" dirty="0" smtClean="0"/>
                        <a:t>baseline</a:t>
                      </a:r>
                      <a:endParaRPr lang="en-US" dirty="0"/>
                    </a:p>
                  </a:txBody>
                  <a:tcPr>
                    <a:lnR w="12700" cap="flat" cmpd="sng" algn="ctr">
                      <a:solidFill>
                        <a:scrgbClr r="0" g="0" b="0"/>
                      </a:solidFill>
                      <a:prstDash val="solid"/>
                      <a:round/>
                      <a:headEnd type="none" w="med" len="med"/>
                      <a:tailEnd type="none" w="med" len="med"/>
                    </a:lnR>
                  </a:tcPr>
                </a:tc>
                <a:tc>
                  <a:txBody>
                    <a:bodyPr/>
                    <a:lstStyle/>
                    <a:p>
                      <a:pPr algn="ctr"/>
                      <a:r>
                        <a:rPr lang="en-US" dirty="0" smtClean="0">
                          <a:solidFill>
                            <a:srgbClr val="BFBFBF"/>
                          </a:solidFill>
                        </a:rPr>
                        <a:t>2.63</a:t>
                      </a:r>
                      <a:endParaRPr lang="en-US" dirty="0">
                        <a:solidFill>
                          <a:srgbClr val="BFBFBF"/>
                        </a:solidFill>
                      </a:endParaRPr>
                    </a:p>
                  </a:txBody>
                  <a:tcPr>
                    <a:lnL w="12700" cap="flat" cmpd="sng" algn="ctr">
                      <a:solidFill>
                        <a:scrgbClr r="0" g="0" b="0"/>
                      </a:solidFill>
                      <a:prstDash val="solid"/>
                      <a:round/>
                      <a:headEnd type="none" w="med" len="med"/>
                      <a:tailEnd type="none" w="med" len="med"/>
                    </a:lnL>
                  </a:tcPr>
                </a:tc>
                <a:tc>
                  <a:txBody>
                    <a:bodyPr/>
                    <a:lstStyle/>
                    <a:p>
                      <a:pPr algn="ctr"/>
                      <a:r>
                        <a:rPr lang="en-US" b="1" dirty="0" smtClean="0"/>
                        <a:t>3.24</a:t>
                      </a:r>
                      <a:endParaRPr lang="en-US" b="1" dirty="0"/>
                    </a:p>
                  </a:txBody>
                  <a:tcPr/>
                </a:tc>
                <a:tc>
                  <a:txBody>
                    <a:bodyPr/>
                    <a:lstStyle/>
                    <a:p>
                      <a:pPr algn="ctr"/>
                      <a:r>
                        <a:rPr lang="en-US" dirty="0" smtClean="0"/>
                        <a:t>3.57</a:t>
                      </a:r>
                      <a:endParaRPr lang="en-US" dirty="0"/>
                    </a:p>
                  </a:txBody>
                  <a:tcPr>
                    <a:lnR w="12700" cap="flat" cmpd="sng" algn="ctr">
                      <a:solidFill>
                        <a:scrgbClr r="0" g="0" b="0"/>
                      </a:solidFill>
                      <a:prstDash val="solid"/>
                      <a:round/>
                      <a:headEnd type="none" w="med" len="med"/>
                      <a:tailEnd type="none" w="med" len="med"/>
                    </a:lnR>
                  </a:tcPr>
                </a:tc>
                <a:tc>
                  <a:txBody>
                    <a:bodyPr/>
                    <a:lstStyle/>
                    <a:p>
                      <a:pPr algn="ctr"/>
                      <a:r>
                        <a:rPr lang="en-US" dirty="0" smtClean="0">
                          <a:solidFill>
                            <a:schemeClr val="bg1">
                              <a:lumMod val="75000"/>
                            </a:schemeClr>
                          </a:solidFill>
                        </a:rPr>
                        <a:t>2.50</a:t>
                      </a:r>
                      <a:endParaRPr lang="en-US" dirty="0">
                        <a:solidFill>
                          <a:schemeClr val="bg1">
                            <a:lumMod val="75000"/>
                          </a:schemeClr>
                        </a:solidFill>
                      </a:endParaRPr>
                    </a:p>
                  </a:txBody>
                  <a:tcPr>
                    <a:lnL w="12700" cap="flat" cmpd="sng" algn="ctr">
                      <a:solidFill>
                        <a:scrgbClr r="0" g="0" b="0"/>
                      </a:solidFill>
                      <a:prstDash val="solid"/>
                      <a:round/>
                      <a:headEnd type="none" w="med" len="med"/>
                      <a:tailEnd type="none" w="med" len="med"/>
                    </a:lnL>
                  </a:tcPr>
                </a:tc>
                <a:tc>
                  <a:txBody>
                    <a:bodyPr/>
                    <a:lstStyle/>
                    <a:p>
                      <a:pPr algn="ctr"/>
                      <a:r>
                        <a:rPr lang="en-US" dirty="0" smtClean="0">
                          <a:solidFill>
                            <a:schemeClr val="bg1">
                              <a:lumMod val="75000"/>
                            </a:schemeClr>
                          </a:solidFill>
                        </a:rPr>
                        <a:t>2.59</a:t>
                      </a:r>
                      <a:endParaRPr lang="en-US" dirty="0">
                        <a:solidFill>
                          <a:schemeClr val="bg1">
                            <a:lumMod val="75000"/>
                          </a:schemeClr>
                        </a:solidFill>
                      </a:endParaRPr>
                    </a:p>
                  </a:txBody>
                  <a:tcPr/>
                </a:tc>
                <a:tc>
                  <a:txBody>
                    <a:bodyPr/>
                    <a:lstStyle/>
                    <a:p>
                      <a:pPr algn="ctr"/>
                      <a:r>
                        <a:rPr lang="en-US" dirty="0" smtClean="0">
                          <a:solidFill>
                            <a:schemeClr val="bg1">
                              <a:lumMod val="75000"/>
                            </a:schemeClr>
                          </a:solidFill>
                        </a:rPr>
                        <a:t>2.93</a:t>
                      </a:r>
                      <a:endParaRPr lang="en-US" dirty="0">
                        <a:solidFill>
                          <a:schemeClr val="bg1">
                            <a:lumMod val="75000"/>
                          </a:schemeClr>
                        </a:solidFill>
                      </a:endParaRPr>
                    </a:p>
                  </a:txBody>
                  <a:tcPr/>
                </a:tc>
              </a:tr>
              <a:tr h="332450">
                <a:tc>
                  <a:txBody>
                    <a:bodyPr/>
                    <a:lstStyle/>
                    <a:p>
                      <a:r>
                        <a:rPr lang="en-US" dirty="0" err="1" smtClean="0"/>
                        <a:t>HelpfulFilter</a:t>
                      </a:r>
                      <a:endParaRPr lang="en-US" dirty="0"/>
                    </a:p>
                  </a:txBody>
                  <a:tcPr>
                    <a:lnR w="12700" cap="flat" cmpd="sng" algn="ctr">
                      <a:solidFill>
                        <a:scrgbClr r="0" g="0" b="0"/>
                      </a:solidFill>
                      <a:prstDash val="solid"/>
                      <a:round/>
                      <a:headEnd type="none" w="med" len="med"/>
                      <a:tailEnd type="none" w="med" len="med"/>
                    </a:lnR>
                  </a:tcPr>
                </a:tc>
                <a:tc>
                  <a:txBody>
                    <a:bodyPr/>
                    <a:lstStyle/>
                    <a:p>
                      <a:pPr algn="ctr"/>
                      <a:r>
                        <a:rPr lang="en-US" b="1" dirty="0" smtClean="0">
                          <a:solidFill>
                            <a:srgbClr val="BFBFBF"/>
                          </a:solidFill>
                        </a:rPr>
                        <a:t>2.78</a:t>
                      </a:r>
                      <a:endParaRPr lang="en-US" b="1" dirty="0">
                        <a:solidFill>
                          <a:srgbClr val="BFBFBF"/>
                        </a:solidFill>
                      </a:endParaRPr>
                    </a:p>
                  </a:txBody>
                  <a:tcPr>
                    <a:lnL w="12700" cap="flat" cmpd="sng" algn="ctr">
                      <a:solidFill>
                        <a:scrgbClr r="0" g="0" b="0"/>
                      </a:solidFill>
                      <a:prstDash val="solid"/>
                      <a:round/>
                      <a:headEnd type="none" w="med" len="med"/>
                      <a:tailEnd type="none" w="med" len="med"/>
                    </a:lnL>
                  </a:tcPr>
                </a:tc>
                <a:tc>
                  <a:txBody>
                    <a:bodyPr/>
                    <a:lstStyle/>
                    <a:p>
                      <a:pPr algn="ctr"/>
                      <a:r>
                        <a:rPr lang="en-US" dirty="0" smtClean="0"/>
                        <a:t>2.74</a:t>
                      </a:r>
                      <a:endParaRPr lang="en-US" dirty="0"/>
                    </a:p>
                  </a:txBody>
                  <a:tcPr/>
                </a:tc>
                <a:tc>
                  <a:txBody>
                    <a:bodyPr/>
                    <a:lstStyle/>
                    <a:p>
                      <a:pPr algn="ctr"/>
                      <a:r>
                        <a:rPr lang="en-US" dirty="0" smtClean="0"/>
                        <a:t>3.11</a:t>
                      </a:r>
                      <a:endParaRPr lang="en-US" dirty="0"/>
                    </a:p>
                  </a:txBody>
                  <a:tcPr>
                    <a:lnR w="12700" cap="flat" cmpd="sng" algn="ctr">
                      <a:solidFill>
                        <a:scrgbClr r="0" g="0" b="0"/>
                      </a:solidFill>
                      <a:prstDash val="solid"/>
                      <a:round/>
                      <a:headEnd type="none" w="med" len="med"/>
                      <a:tailEnd type="none" w="med" len="med"/>
                    </a:lnR>
                  </a:tcPr>
                </a:tc>
                <a:tc>
                  <a:txBody>
                    <a:bodyPr/>
                    <a:lstStyle/>
                    <a:p>
                      <a:pPr algn="ctr"/>
                      <a:r>
                        <a:rPr lang="en-US" dirty="0" smtClean="0">
                          <a:solidFill>
                            <a:schemeClr val="bg1">
                              <a:lumMod val="75000"/>
                            </a:schemeClr>
                          </a:solidFill>
                        </a:rPr>
                        <a:t>2.44</a:t>
                      </a:r>
                      <a:endParaRPr lang="en-US" dirty="0">
                        <a:solidFill>
                          <a:schemeClr val="bg1">
                            <a:lumMod val="75000"/>
                          </a:schemeClr>
                        </a:solidFill>
                      </a:endParaRPr>
                    </a:p>
                  </a:txBody>
                  <a:tcPr>
                    <a:lnL w="12700" cap="flat" cmpd="sng" algn="ctr">
                      <a:solidFill>
                        <a:scrgbClr r="0" g="0" b="0"/>
                      </a:solidFill>
                      <a:prstDash val="solid"/>
                      <a:round/>
                      <a:headEnd type="none" w="med" len="med"/>
                      <a:tailEnd type="none" w="med" len="med"/>
                    </a:lnL>
                  </a:tcPr>
                </a:tc>
                <a:tc>
                  <a:txBody>
                    <a:bodyPr/>
                    <a:lstStyle/>
                    <a:p>
                      <a:pPr algn="ctr"/>
                      <a:r>
                        <a:rPr lang="en-US" dirty="0" smtClean="0">
                          <a:solidFill>
                            <a:schemeClr val="bg1">
                              <a:lumMod val="75000"/>
                            </a:schemeClr>
                          </a:solidFill>
                        </a:rPr>
                        <a:t>2.61</a:t>
                      </a:r>
                      <a:endParaRPr lang="en-US" dirty="0">
                        <a:solidFill>
                          <a:schemeClr val="bg1">
                            <a:lumMod val="75000"/>
                          </a:schemeClr>
                        </a:solidFill>
                      </a:endParaRPr>
                    </a:p>
                  </a:txBody>
                  <a:tcPr/>
                </a:tc>
                <a:tc>
                  <a:txBody>
                    <a:bodyPr/>
                    <a:lstStyle/>
                    <a:p>
                      <a:pPr algn="ctr"/>
                      <a:r>
                        <a:rPr lang="en-US" dirty="0" smtClean="0">
                          <a:solidFill>
                            <a:schemeClr val="bg1">
                              <a:lumMod val="75000"/>
                            </a:schemeClr>
                          </a:solidFill>
                        </a:rPr>
                        <a:t>2.96</a:t>
                      </a:r>
                      <a:endParaRPr lang="en-US" dirty="0">
                        <a:solidFill>
                          <a:schemeClr val="bg1">
                            <a:lumMod val="75000"/>
                          </a:schemeClr>
                        </a:solidFill>
                      </a:endParaRPr>
                    </a:p>
                  </a:txBody>
                  <a:tcPr/>
                </a:tc>
              </a:tr>
              <a:tr h="332450">
                <a:tc>
                  <a:txBody>
                    <a:bodyPr/>
                    <a:lstStyle/>
                    <a:p>
                      <a:r>
                        <a:rPr lang="en-US" dirty="0" err="1" smtClean="0"/>
                        <a:t>HelpfulSum</a:t>
                      </a:r>
                      <a:endParaRPr lang="en-US" dirty="0"/>
                    </a:p>
                  </a:txBody>
                  <a:tcPr>
                    <a:lnR w="12700" cap="flat" cmpd="sng" algn="ctr">
                      <a:solidFill>
                        <a:scrgbClr r="0" g="0" b="0"/>
                      </a:solidFill>
                      <a:prstDash val="solid"/>
                      <a:round/>
                      <a:headEnd type="none" w="med" len="med"/>
                      <a:tailEnd type="none" w="med" len="med"/>
                    </a:lnR>
                  </a:tcPr>
                </a:tc>
                <a:tc>
                  <a:txBody>
                    <a:bodyPr/>
                    <a:lstStyle/>
                    <a:p>
                      <a:pPr algn="ctr"/>
                      <a:r>
                        <a:rPr lang="en-US" dirty="0" smtClean="0">
                          <a:solidFill>
                            <a:srgbClr val="BFBFBF"/>
                          </a:solidFill>
                        </a:rPr>
                        <a:t>2.41</a:t>
                      </a:r>
                      <a:endParaRPr lang="en-US" dirty="0">
                        <a:solidFill>
                          <a:srgbClr val="BFBFBF"/>
                        </a:solidFill>
                      </a:endParaRPr>
                    </a:p>
                  </a:txBody>
                  <a:tcPr>
                    <a:lnL w="12700" cap="flat" cmpd="sng" algn="ctr">
                      <a:solidFill>
                        <a:scrgbClr r="0" g="0" b="0"/>
                      </a:solidFill>
                      <a:prstDash val="solid"/>
                      <a:round/>
                      <a:headEnd type="none" w="med" len="med"/>
                      <a:tailEnd type="none" w="med" len="med"/>
                    </a:lnL>
                  </a:tcPr>
                </a:tc>
                <a:tc>
                  <a:txBody>
                    <a:bodyPr/>
                    <a:lstStyle/>
                    <a:p>
                      <a:pPr algn="ctr"/>
                      <a:r>
                        <a:rPr lang="en-US" dirty="0" smtClean="0">
                          <a:solidFill>
                            <a:srgbClr val="0000FF"/>
                          </a:solidFill>
                        </a:rPr>
                        <a:t>3.19</a:t>
                      </a:r>
                      <a:endParaRPr lang="en-US" dirty="0">
                        <a:solidFill>
                          <a:srgbClr val="0000FF"/>
                        </a:solidFill>
                      </a:endParaRPr>
                    </a:p>
                  </a:txBody>
                  <a:tcPr/>
                </a:tc>
                <a:tc>
                  <a:txBody>
                    <a:bodyPr/>
                    <a:lstStyle/>
                    <a:p>
                      <a:pPr algn="ctr"/>
                      <a:r>
                        <a:rPr lang="en-US" b="1" dirty="0" smtClean="0">
                          <a:solidFill>
                            <a:srgbClr val="0000FF"/>
                          </a:solidFill>
                        </a:rPr>
                        <a:t>3.69</a:t>
                      </a:r>
                      <a:endParaRPr lang="en-US" b="1" dirty="0">
                        <a:solidFill>
                          <a:srgbClr val="0000FF"/>
                        </a:solidFill>
                      </a:endParaRPr>
                    </a:p>
                  </a:txBody>
                  <a:tcPr>
                    <a:lnR w="12700" cap="flat" cmpd="sng" algn="ctr">
                      <a:solidFill>
                        <a:scrgbClr r="0" g="0" b="0"/>
                      </a:solidFill>
                      <a:prstDash val="solid"/>
                      <a:round/>
                      <a:headEnd type="none" w="med" len="med"/>
                      <a:tailEnd type="none" w="med" len="med"/>
                    </a:lnR>
                  </a:tcPr>
                </a:tc>
                <a:tc>
                  <a:txBody>
                    <a:bodyPr/>
                    <a:lstStyle/>
                    <a:p>
                      <a:pPr algn="ctr"/>
                      <a:r>
                        <a:rPr lang="en-US" b="1" dirty="0" smtClean="0">
                          <a:solidFill>
                            <a:schemeClr val="bg1">
                              <a:lumMod val="75000"/>
                            </a:schemeClr>
                          </a:solidFill>
                        </a:rPr>
                        <a:t>2.52</a:t>
                      </a:r>
                      <a:endParaRPr lang="en-US" b="1" dirty="0">
                        <a:solidFill>
                          <a:schemeClr val="bg1">
                            <a:lumMod val="75000"/>
                          </a:schemeClr>
                        </a:solidFill>
                      </a:endParaRPr>
                    </a:p>
                  </a:txBody>
                  <a:tcPr>
                    <a:lnL w="12700" cap="flat" cmpd="sng" algn="ctr">
                      <a:solidFill>
                        <a:scrgbClr r="0" g="0" b="0"/>
                      </a:solidFill>
                      <a:prstDash val="solid"/>
                      <a:round/>
                      <a:headEnd type="none" w="med" len="med"/>
                      <a:tailEnd type="none" w="med" len="med"/>
                    </a:lnL>
                  </a:tcPr>
                </a:tc>
                <a:tc>
                  <a:txBody>
                    <a:bodyPr/>
                    <a:lstStyle/>
                    <a:p>
                      <a:pPr algn="ctr"/>
                      <a:r>
                        <a:rPr lang="en-US" b="1" dirty="0" smtClean="0">
                          <a:solidFill>
                            <a:schemeClr val="bg1">
                              <a:lumMod val="75000"/>
                            </a:schemeClr>
                          </a:solidFill>
                        </a:rPr>
                        <a:t>2.67</a:t>
                      </a:r>
                      <a:endParaRPr lang="en-US" b="1" dirty="0">
                        <a:solidFill>
                          <a:schemeClr val="bg1">
                            <a:lumMod val="75000"/>
                          </a:schemeClr>
                        </a:solidFill>
                      </a:endParaRPr>
                    </a:p>
                  </a:txBody>
                  <a:tcPr/>
                </a:tc>
                <a:tc>
                  <a:txBody>
                    <a:bodyPr/>
                    <a:lstStyle/>
                    <a:p>
                      <a:pPr algn="ctr"/>
                      <a:r>
                        <a:rPr lang="en-US" b="1" dirty="0" smtClean="0">
                          <a:solidFill>
                            <a:schemeClr val="bg1">
                              <a:lumMod val="75000"/>
                            </a:schemeClr>
                          </a:solidFill>
                        </a:rPr>
                        <a:t>3.02</a:t>
                      </a:r>
                      <a:endParaRPr lang="en-US" b="1" dirty="0">
                        <a:solidFill>
                          <a:schemeClr val="bg1">
                            <a:lumMod val="75000"/>
                          </a:schemeClr>
                        </a:solidFill>
                      </a:endParaRPr>
                    </a:p>
                  </a:txBody>
                  <a:tcPr/>
                </a:tc>
              </a:tr>
            </a:tbl>
          </a:graphicData>
        </a:graphic>
      </p:graphicFrame>
    </p:spTree>
    <p:extLst>
      <p:ext uri="{BB962C8B-B14F-4D97-AF65-F5344CB8AC3E}">
        <p14:creationId xmlns:p14="http://schemas.microsoft.com/office/powerpoint/2010/main" xmlns="" val="126647677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a:bodyPr>
          <a:lstStyle/>
          <a:p>
            <a:r>
              <a:rPr lang="en-US" sz="3600" dirty="0" smtClean="0"/>
              <a:t>Human evaluation – Content evaluation</a:t>
            </a:r>
            <a:endParaRPr lang="en-US" sz="3600" dirty="0"/>
          </a:p>
        </p:txBody>
      </p:sp>
      <p:sp>
        <p:nvSpPr>
          <p:cNvPr id="3" name="Content Placeholder 2"/>
          <p:cNvSpPr>
            <a:spLocks noGrp="1"/>
          </p:cNvSpPr>
          <p:nvPr>
            <p:ph idx="1"/>
          </p:nvPr>
        </p:nvSpPr>
        <p:spPr>
          <a:xfrm>
            <a:off x="457200" y="1417638"/>
            <a:ext cx="8229600" cy="5172994"/>
          </a:xfrm>
        </p:spPr>
        <p:txBody>
          <a:bodyPr>
            <a:normAutofit/>
          </a:bodyPr>
          <a:lstStyle/>
          <a:p>
            <a:r>
              <a:rPr lang="en-US" sz="2600" dirty="0" smtClean="0"/>
              <a:t>Average quality rating received by each summarizer</a:t>
            </a:r>
            <a:endParaRPr lang="en-US" altLang="zh-CN" sz="2200" dirty="0" smtClean="0"/>
          </a:p>
          <a:p>
            <a:pPr lvl="1"/>
            <a:endParaRPr lang="en-US" sz="2200" dirty="0" smtClean="0"/>
          </a:p>
          <a:p>
            <a:pPr lvl="1"/>
            <a:endParaRPr lang="en-US" sz="2200" dirty="0" smtClean="0"/>
          </a:p>
          <a:p>
            <a:pPr lvl="1"/>
            <a:endParaRPr lang="en-US" sz="2200" dirty="0"/>
          </a:p>
          <a:p>
            <a:pPr lvl="1"/>
            <a:endParaRPr lang="en-US" sz="2200" dirty="0" smtClean="0"/>
          </a:p>
          <a:p>
            <a:pPr lvl="1"/>
            <a:endParaRPr lang="en-US" sz="2200" dirty="0" smtClean="0"/>
          </a:p>
          <a:p>
            <a:pPr lvl="1"/>
            <a:endParaRPr lang="en-US" sz="2200" dirty="0"/>
          </a:p>
          <a:p>
            <a:pPr marL="457200" lvl="1" indent="0">
              <a:buNone/>
            </a:pPr>
            <a:endParaRPr lang="en-US" sz="2400" dirty="0" smtClean="0"/>
          </a:p>
          <a:p>
            <a:r>
              <a:rPr lang="en-US" sz="2600" dirty="0" smtClean="0">
                <a:solidFill>
                  <a:schemeClr val="bg1">
                    <a:lumMod val="75000"/>
                  </a:schemeClr>
                </a:solidFill>
              </a:rPr>
              <a:t>Camera reviews: significant main effect of summarizer</a:t>
            </a:r>
            <a:endParaRPr lang="en-US" sz="2600" b="1" dirty="0" smtClean="0">
              <a:solidFill>
                <a:schemeClr val="bg1">
                  <a:lumMod val="75000"/>
                </a:schemeClr>
              </a:solidFill>
            </a:endParaRPr>
          </a:p>
          <a:p>
            <a:pPr lvl="2">
              <a:lnSpc>
                <a:spcPct val="140000"/>
              </a:lnSpc>
              <a:buFont typeface="Wingdings" charset="2"/>
              <a:buChar char="ü"/>
            </a:pPr>
            <a:r>
              <a:rPr lang="en-US" sz="1800" dirty="0" err="1" smtClean="0">
                <a:solidFill>
                  <a:schemeClr val="bg1">
                    <a:lumMod val="75000"/>
                  </a:schemeClr>
                </a:solidFill>
              </a:rPr>
              <a:t>HelpfulSum</a:t>
            </a:r>
            <a:r>
              <a:rPr lang="en-US" sz="1800" dirty="0" smtClean="0">
                <a:solidFill>
                  <a:schemeClr val="bg1">
                    <a:lumMod val="75000"/>
                  </a:schemeClr>
                </a:solidFill>
              </a:rPr>
              <a:t> &gt; </a:t>
            </a:r>
            <a:r>
              <a:rPr lang="en-US" sz="1800" dirty="0" err="1" smtClean="0">
                <a:solidFill>
                  <a:schemeClr val="bg1">
                    <a:lumMod val="75000"/>
                  </a:schemeClr>
                </a:solidFill>
              </a:rPr>
              <a:t>HelpfulFilter</a:t>
            </a:r>
            <a:r>
              <a:rPr lang="en-US" sz="1800" dirty="0" smtClean="0">
                <a:solidFill>
                  <a:schemeClr val="bg1">
                    <a:lumMod val="75000"/>
                  </a:schemeClr>
                </a:solidFill>
              </a:rPr>
              <a:t> on recall (</a:t>
            </a:r>
            <a:r>
              <a:rPr lang="en-US" sz="1800" i="1" dirty="0" smtClean="0">
                <a:solidFill>
                  <a:schemeClr val="bg1">
                    <a:lumMod val="75000"/>
                  </a:schemeClr>
                </a:solidFill>
              </a:rPr>
              <a:t>p=.098</a:t>
            </a:r>
            <a:r>
              <a:rPr lang="en-US" sz="1800" dirty="0" smtClean="0">
                <a:solidFill>
                  <a:schemeClr val="bg1">
                    <a:lumMod val="75000"/>
                  </a:schemeClr>
                </a:solidFill>
              </a:rPr>
              <a:t>) and accuracy (</a:t>
            </a:r>
            <a:r>
              <a:rPr lang="en-US" sz="1800" i="1" dirty="0" smtClean="0">
                <a:solidFill>
                  <a:schemeClr val="bg1">
                    <a:lumMod val="75000"/>
                  </a:schemeClr>
                </a:solidFill>
              </a:rPr>
              <a:t>p=.001</a:t>
            </a:r>
            <a:r>
              <a:rPr lang="en-US" sz="1800" dirty="0" smtClean="0">
                <a:solidFill>
                  <a:schemeClr val="bg1">
                    <a:lumMod val="75000"/>
                  </a:schemeClr>
                </a:solidFill>
              </a:rPr>
              <a:t>)</a:t>
            </a:r>
          </a:p>
          <a:p>
            <a:pPr lvl="2">
              <a:lnSpc>
                <a:spcPct val="140000"/>
              </a:lnSpc>
            </a:pPr>
            <a:r>
              <a:rPr lang="en-US" sz="1800" dirty="0" smtClean="0">
                <a:solidFill>
                  <a:schemeClr val="bg1">
                    <a:lumMod val="75000"/>
                  </a:schemeClr>
                </a:solidFill>
              </a:rPr>
              <a:t>Baseline &gt; </a:t>
            </a:r>
            <a:r>
              <a:rPr lang="en-US" sz="1800" dirty="0" err="1" smtClean="0">
                <a:solidFill>
                  <a:schemeClr val="bg1">
                    <a:lumMod val="75000"/>
                  </a:schemeClr>
                </a:solidFill>
              </a:rPr>
              <a:t>HelpfulFilter</a:t>
            </a:r>
            <a:r>
              <a:rPr lang="en-US" sz="1800" dirty="0" smtClean="0">
                <a:solidFill>
                  <a:schemeClr val="bg1">
                    <a:lumMod val="75000"/>
                  </a:schemeClr>
                </a:solidFill>
              </a:rPr>
              <a:t> on recall (</a:t>
            </a:r>
            <a:r>
              <a:rPr lang="en-US" sz="1800" i="1" dirty="0" smtClean="0">
                <a:solidFill>
                  <a:schemeClr val="bg1">
                    <a:lumMod val="75000"/>
                  </a:schemeClr>
                </a:solidFill>
              </a:rPr>
              <a:t>p=.001</a:t>
            </a:r>
            <a:r>
              <a:rPr lang="en-US" sz="1800" dirty="0" smtClean="0">
                <a:solidFill>
                  <a:schemeClr val="bg1">
                    <a:lumMod val="75000"/>
                  </a:schemeClr>
                </a:solidFill>
              </a:rPr>
              <a:t>) and accuracy (</a:t>
            </a:r>
            <a:r>
              <a:rPr lang="en-US" sz="1800" i="1" dirty="0" smtClean="0">
                <a:solidFill>
                  <a:schemeClr val="bg1">
                    <a:lumMod val="75000"/>
                  </a:schemeClr>
                </a:solidFill>
              </a:rPr>
              <a:t>p=.003</a:t>
            </a:r>
            <a:r>
              <a:rPr lang="en-US" sz="1800" dirty="0" smtClean="0">
                <a:solidFill>
                  <a:schemeClr val="bg1">
                    <a:lumMod val="75000"/>
                  </a:schemeClr>
                </a:solidFill>
              </a:rPr>
              <a:t>)</a:t>
            </a:r>
          </a:p>
          <a:p>
            <a:r>
              <a:rPr lang="en-US" sz="2600" dirty="0" smtClean="0"/>
              <a:t>Movie reviews: no significant difference</a:t>
            </a:r>
          </a:p>
          <a:p>
            <a:pPr marL="457200" lvl="1" indent="0">
              <a:buNone/>
            </a:pPr>
            <a:endParaRPr lang="en-US" sz="1800" dirty="0"/>
          </a:p>
          <a:p>
            <a:endParaRPr lang="en-US" dirty="0"/>
          </a:p>
        </p:txBody>
      </p:sp>
      <p:graphicFrame>
        <p:nvGraphicFramePr>
          <p:cNvPr id="4" name="Table 3"/>
          <p:cNvGraphicFramePr>
            <a:graphicFrameLocks noGrp="1"/>
          </p:cNvGraphicFramePr>
          <p:nvPr>
            <p:extLst/>
          </p:nvPr>
        </p:nvGraphicFramePr>
        <p:xfrm>
          <a:off x="855407" y="2395622"/>
          <a:ext cx="7623359" cy="1838921"/>
        </p:xfrm>
        <a:graphic>
          <a:graphicData uri="http://schemas.openxmlformats.org/drawingml/2006/table">
            <a:tbl>
              <a:tblPr firstRow="1" bandRow="1">
                <a:tableStyleId>{6E25E649-3F16-4E02-A733-19D2CDBF48F0}</a:tableStyleId>
              </a:tblPr>
              <a:tblGrid>
                <a:gridCol w="1443768"/>
                <a:gridCol w="935503"/>
                <a:gridCol w="952444"/>
                <a:gridCol w="1072911"/>
                <a:gridCol w="1072911"/>
                <a:gridCol w="1072911"/>
                <a:gridCol w="1072911"/>
              </a:tblGrid>
              <a:tr h="332450">
                <a:tc>
                  <a:txBody>
                    <a:bodyPr/>
                    <a:lstStyle/>
                    <a:p>
                      <a:r>
                        <a:rPr lang="en-US" dirty="0" smtClean="0"/>
                        <a:t>Summarizer</a:t>
                      </a:r>
                      <a:endParaRPr lang="en-US" dirty="0"/>
                    </a:p>
                  </a:txBody>
                  <a:tcPr>
                    <a:lnR w="12700" cap="flat" cmpd="sng" algn="ctr">
                      <a:solidFill>
                        <a:scrgbClr r="0" g="0" b="0"/>
                      </a:solidFill>
                      <a:prstDash val="solid"/>
                      <a:round/>
                      <a:headEnd type="none" w="med" len="med"/>
                      <a:tailEnd type="none" w="med" len="med"/>
                    </a:lnR>
                  </a:tcPr>
                </a:tc>
                <a:tc gridSpan="3">
                  <a:txBody>
                    <a:bodyPr/>
                    <a:lstStyle/>
                    <a:p>
                      <a:pPr algn="ctr"/>
                      <a:r>
                        <a:rPr lang="en-US" dirty="0" smtClean="0"/>
                        <a:t>Camera</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tc hMerge="1">
                  <a:txBody>
                    <a:bodyPr/>
                    <a:lstStyle/>
                    <a:p>
                      <a:endParaRPr lang="en-US" dirty="0"/>
                    </a:p>
                  </a:txBody>
                  <a:tcPr/>
                </a:tc>
                <a:tc hMerge="1">
                  <a:txBody>
                    <a:bodyPr/>
                    <a:lstStyle/>
                    <a:p>
                      <a:endParaRPr lang="en-US" dirty="0"/>
                    </a:p>
                  </a:txBody>
                  <a:tcPr/>
                </a:tc>
                <a:tc gridSpan="3">
                  <a:txBody>
                    <a:bodyPr/>
                    <a:lstStyle/>
                    <a:p>
                      <a:pPr algn="ctr"/>
                      <a:r>
                        <a:rPr lang="en-US" dirty="0" smtClean="0">
                          <a:solidFill>
                            <a:schemeClr val="bg1">
                              <a:lumMod val="75000"/>
                            </a:schemeClr>
                          </a:solidFill>
                        </a:rPr>
                        <a:t>Movie</a:t>
                      </a:r>
                      <a:endParaRPr lang="en-US" dirty="0">
                        <a:solidFill>
                          <a:schemeClr val="bg1">
                            <a:lumMod val="75000"/>
                          </a:schemeClr>
                        </a:solidFill>
                      </a:endParaRPr>
                    </a:p>
                  </a:txBody>
                  <a:tcPr>
                    <a:lnL w="12700" cap="flat" cmpd="sng" algn="ctr">
                      <a:solidFill>
                        <a:scrgbClr r="0" g="0" b="0"/>
                      </a:solidFill>
                      <a:prstDash val="solid"/>
                      <a:round/>
                      <a:headEnd type="none" w="med" len="med"/>
                      <a:tailEnd type="none" w="med" len="med"/>
                    </a:lnL>
                  </a:tcPr>
                </a:tc>
                <a:tc hMerge="1">
                  <a:txBody>
                    <a:bodyPr/>
                    <a:lstStyle/>
                    <a:p>
                      <a:endParaRPr lang="en-US" dirty="0"/>
                    </a:p>
                  </a:txBody>
                  <a:tcPr/>
                </a:tc>
                <a:tc hMerge="1">
                  <a:txBody>
                    <a:bodyPr/>
                    <a:lstStyle/>
                    <a:p>
                      <a:endParaRPr lang="en-US" dirty="0"/>
                    </a:p>
                  </a:txBody>
                  <a:tcPr/>
                </a:tc>
              </a:tr>
              <a:tr h="375881">
                <a:tc>
                  <a:txBody>
                    <a:bodyPr/>
                    <a:lstStyle/>
                    <a:p>
                      <a:r>
                        <a:rPr lang="en-US" dirty="0" smtClean="0"/>
                        <a:t>Metric</a:t>
                      </a:r>
                      <a:endParaRPr lang="en-US" dirty="0"/>
                    </a:p>
                  </a:txBody>
                  <a:tcPr>
                    <a:lnR w="12700" cap="flat" cmpd="sng" algn="ctr">
                      <a:solidFill>
                        <a:scrgbClr r="0" g="0" b="0"/>
                      </a:solidFill>
                      <a:prstDash val="solid"/>
                      <a:round/>
                      <a:headEnd type="none" w="med" len="med"/>
                      <a:tailEnd type="none" w="med" len="med"/>
                    </a:lnR>
                  </a:tcPr>
                </a:tc>
                <a:tc>
                  <a:txBody>
                    <a:bodyPr/>
                    <a:lstStyle/>
                    <a:p>
                      <a:pPr algn="ctr"/>
                      <a:r>
                        <a:rPr lang="en-US" sz="1600" dirty="0" smtClean="0">
                          <a:solidFill>
                            <a:schemeClr val="bg1">
                              <a:lumMod val="75000"/>
                            </a:schemeClr>
                          </a:solidFill>
                        </a:rPr>
                        <a:t>Precision</a:t>
                      </a:r>
                      <a:endParaRPr lang="en-US" sz="1600" dirty="0">
                        <a:solidFill>
                          <a:schemeClr val="bg1">
                            <a:lumMod val="75000"/>
                          </a:schemeClr>
                        </a:solidFill>
                      </a:endParaRPr>
                    </a:p>
                  </a:txBody>
                  <a:tcPr>
                    <a:lnL w="12700" cap="flat" cmpd="sng" algn="ctr">
                      <a:solidFill>
                        <a:scrgbClr r="0" g="0" b="0"/>
                      </a:solidFill>
                      <a:prstDash val="solid"/>
                      <a:round/>
                      <a:headEnd type="none" w="med" len="med"/>
                      <a:tailEnd type="none" w="med" len="med"/>
                    </a:lnL>
                  </a:tcPr>
                </a:tc>
                <a:tc>
                  <a:txBody>
                    <a:bodyPr/>
                    <a:lstStyle/>
                    <a:p>
                      <a:pPr algn="ctr"/>
                      <a:r>
                        <a:rPr lang="en-US" sz="1600" dirty="0" smtClean="0">
                          <a:solidFill>
                            <a:schemeClr val="bg1">
                              <a:lumMod val="75000"/>
                            </a:schemeClr>
                          </a:solidFill>
                        </a:rPr>
                        <a:t>Recall</a:t>
                      </a:r>
                      <a:endParaRPr lang="en-US" sz="1600" dirty="0">
                        <a:solidFill>
                          <a:schemeClr val="bg1">
                            <a:lumMod val="75000"/>
                          </a:schemeClr>
                        </a:solidFill>
                      </a:endParaRPr>
                    </a:p>
                  </a:txBody>
                  <a:tcPr/>
                </a:tc>
                <a:tc>
                  <a:txBody>
                    <a:bodyPr/>
                    <a:lstStyle/>
                    <a:p>
                      <a:pPr algn="ctr"/>
                      <a:r>
                        <a:rPr lang="en-US" sz="1600" dirty="0" smtClean="0">
                          <a:solidFill>
                            <a:schemeClr val="bg1">
                              <a:lumMod val="75000"/>
                            </a:schemeClr>
                          </a:solidFill>
                        </a:rPr>
                        <a:t>Accuracy</a:t>
                      </a:r>
                      <a:endParaRPr lang="en-US" sz="1600" dirty="0">
                        <a:solidFill>
                          <a:schemeClr val="bg1">
                            <a:lumMod val="75000"/>
                          </a:schemeClr>
                        </a:solidFill>
                      </a:endParaRPr>
                    </a:p>
                  </a:txBody>
                  <a:tcPr>
                    <a:lnR w="12700" cap="flat" cmpd="sng" algn="ctr">
                      <a:solidFill>
                        <a:scrgbClr r="0" g="0" b="0"/>
                      </a:solidFill>
                      <a:prstDash val="solid"/>
                      <a:round/>
                      <a:headEnd type="none" w="med" len="med"/>
                      <a:tailEnd type="none" w="med" len="med"/>
                    </a:lnR>
                  </a:tcPr>
                </a:tc>
                <a:tc>
                  <a:txBody>
                    <a:bodyPr/>
                    <a:lstStyle/>
                    <a:p>
                      <a:pPr algn="ctr"/>
                      <a:r>
                        <a:rPr lang="en-US" sz="1600" dirty="0" smtClean="0">
                          <a:solidFill>
                            <a:schemeClr val="tx1"/>
                          </a:solidFill>
                        </a:rPr>
                        <a:t>Precision</a:t>
                      </a:r>
                      <a:endParaRPr lang="en-US" sz="1600" dirty="0">
                        <a:solidFill>
                          <a:schemeClr val="tx1"/>
                        </a:solidFill>
                      </a:endParaRPr>
                    </a:p>
                  </a:txBody>
                  <a:tcPr>
                    <a:lnL w="12700" cap="flat" cmpd="sng" algn="ctr">
                      <a:solidFill>
                        <a:scrgbClr r="0" g="0" b="0"/>
                      </a:solidFill>
                      <a:prstDash val="solid"/>
                      <a:round/>
                      <a:headEnd type="none" w="med" len="med"/>
                      <a:tailEnd type="none" w="med" len="med"/>
                    </a:lnL>
                  </a:tcPr>
                </a:tc>
                <a:tc>
                  <a:txBody>
                    <a:bodyPr/>
                    <a:lstStyle/>
                    <a:p>
                      <a:pPr algn="ctr"/>
                      <a:r>
                        <a:rPr lang="en-US" sz="1600" dirty="0" smtClean="0">
                          <a:solidFill>
                            <a:schemeClr val="tx1"/>
                          </a:solidFill>
                        </a:rPr>
                        <a:t>Recall</a:t>
                      </a:r>
                      <a:endParaRPr lang="en-US" sz="1600" dirty="0">
                        <a:solidFill>
                          <a:schemeClr val="tx1"/>
                        </a:solidFill>
                      </a:endParaRPr>
                    </a:p>
                  </a:txBody>
                  <a:tcPr/>
                </a:tc>
                <a:tc>
                  <a:txBody>
                    <a:bodyPr/>
                    <a:lstStyle/>
                    <a:p>
                      <a:pPr algn="ctr"/>
                      <a:r>
                        <a:rPr lang="en-US" sz="1600" dirty="0" smtClean="0">
                          <a:solidFill>
                            <a:schemeClr val="tx1"/>
                          </a:solidFill>
                        </a:rPr>
                        <a:t>Accuracy</a:t>
                      </a:r>
                      <a:endParaRPr lang="en-US" sz="1600" dirty="0">
                        <a:solidFill>
                          <a:schemeClr val="tx1"/>
                        </a:solidFill>
                      </a:endParaRPr>
                    </a:p>
                  </a:txBody>
                  <a:tcPr/>
                </a:tc>
              </a:tr>
              <a:tr h="332450">
                <a:tc>
                  <a:txBody>
                    <a:bodyPr/>
                    <a:lstStyle/>
                    <a:p>
                      <a:r>
                        <a:rPr lang="en-US" dirty="0" smtClean="0"/>
                        <a:t>baseline</a:t>
                      </a:r>
                      <a:endParaRPr lang="en-US" dirty="0"/>
                    </a:p>
                  </a:txBody>
                  <a:tcPr>
                    <a:lnR w="12700" cap="flat" cmpd="sng" algn="ctr">
                      <a:solidFill>
                        <a:scrgbClr r="0" g="0" b="0"/>
                      </a:solidFill>
                      <a:prstDash val="solid"/>
                      <a:round/>
                      <a:headEnd type="none" w="med" len="med"/>
                      <a:tailEnd type="none" w="med" len="med"/>
                    </a:lnR>
                  </a:tcPr>
                </a:tc>
                <a:tc>
                  <a:txBody>
                    <a:bodyPr/>
                    <a:lstStyle/>
                    <a:p>
                      <a:pPr algn="ctr"/>
                      <a:r>
                        <a:rPr lang="en-US" dirty="0" smtClean="0">
                          <a:solidFill>
                            <a:schemeClr val="bg1">
                              <a:lumMod val="75000"/>
                            </a:schemeClr>
                          </a:solidFill>
                        </a:rPr>
                        <a:t>2.63</a:t>
                      </a:r>
                      <a:endParaRPr lang="en-US" dirty="0">
                        <a:solidFill>
                          <a:schemeClr val="bg1">
                            <a:lumMod val="75000"/>
                          </a:schemeClr>
                        </a:solidFill>
                      </a:endParaRPr>
                    </a:p>
                  </a:txBody>
                  <a:tcPr>
                    <a:lnL w="12700" cap="flat" cmpd="sng" algn="ctr">
                      <a:solidFill>
                        <a:scrgbClr r="0" g="0" b="0"/>
                      </a:solidFill>
                      <a:prstDash val="solid"/>
                      <a:round/>
                      <a:headEnd type="none" w="med" len="med"/>
                      <a:tailEnd type="none" w="med" len="med"/>
                    </a:lnL>
                  </a:tcPr>
                </a:tc>
                <a:tc>
                  <a:txBody>
                    <a:bodyPr/>
                    <a:lstStyle/>
                    <a:p>
                      <a:pPr algn="ctr"/>
                      <a:r>
                        <a:rPr lang="en-US" b="1" dirty="0" smtClean="0">
                          <a:solidFill>
                            <a:schemeClr val="bg1">
                              <a:lumMod val="75000"/>
                            </a:schemeClr>
                          </a:solidFill>
                        </a:rPr>
                        <a:t>3.24</a:t>
                      </a:r>
                      <a:endParaRPr lang="en-US" b="1" dirty="0">
                        <a:solidFill>
                          <a:schemeClr val="bg1">
                            <a:lumMod val="75000"/>
                          </a:schemeClr>
                        </a:solidFill>
                      </a:endParaRPr>
                    </a:p>
                  </a:txBody>
                  <a:tcPr/>
                </a:tc>
                <a:tc>
                  <a:txBody>
                    <a:bodyPr/>
                    <a:lstStyle/>
                    <a:p>
                      <a:pPr algn="ctr"/>
                      <a:r>
                        <a:rPr lang="en-US" dirty="0" smtClean="0">
                          <a:solidFill>
                            <a:schemeClr val="bg1">
                              <a:lumMod val="75000"/>
                            </a:schemeClr>
                          </a:solidFill>
                        </a:rPr>
                        <a:t>3.57</a:t>
                      </a:r>
                      <a:endParaRPr lang="en-US" dirty="0">
                        <a:solidFill>
                          <a:schemeClr val="bg1">
                            <a:lumMod val="75000"/>
                          </a:schemeClr>
                        </a:solidFill>
                      </a:endParaRPr>
                    </a:p>
                  </a:txBody>
                  <a:tcPr>
                    <a:lnR w="12700" cap="flat" cmpd="sng" algn="ctr">
                      <a:solidFill>
                        <a:scrgbClr r="0" g="0" b="0"/>
                      </a:solidFill>
                      <a:prstDash val="solid"/>
                      <a:round/>
                      <a:headEnd type="none" w="med" len="med"/>
                      <a:tailEnd type="none" w="med" len="med"/>
                    </a:lnR>
                  </a:tcPr>
                </a:tc>
                <a:tc>
                  <a:txBody>
                    <a:bodyPr/>
                    <a:lstStyle/>
                    <a:p>
                      <a:pPr algn="ctr"/>
                      <a:r>
                        <a:rPr lang="en-US" dirty="0" smtClean="0">
                          <a:solidFill>
                            <a:schemeClr val="tx1"/>
                          </a:solidFill>
                        </a:rPr>
                        <a:t>2.50</a:t>
                      </a:r>
                      <a:endParaRPr lang="en-US" dirty="0">
                        <a:solidFill>
                          <a:schemeClr val="tx1"/>
                        </a:solidFill>
                      </a:endParaRPr>
                    </a:p>
                  </a:txBody>
                  <a:tcPr>
                    <a:lnL w="12700" cap="flat" cmpd="sng" algn="ctr">
                      <a:solidFill>
                        <a:scrgbClr r="0" g="0" b="0"/>
                      </a:solidFill>
                      <a:prstDash val="solid"/>
                      <a:round/>
                      <a:headEnd type="none" w="med" len="med"/>
                      <a:tailEnd type="none" w="med" len="med"/>
                    </a:lnL>
                  </a:tcPr>
                </a:tc>
                <a:tc>
                  <a:txBody>
                    <a:bodyPr/>
                    <a:lstStyle/>
                    <a:p>
                      <a:pPr algn="ctr"/>
                      <a:r>
                        <a:rPr lang="en-US" dirty="0" smtClean="0">
                          <a:solidFill>
                            <a:schemeClr val="tx1"/>
                          </a:solidFill>
                        </a:rPr>
                        <a:t>2.59</a:t>
                      </a:r>
                      <a:endParaRPr lang="en-US" dirty="0">
                        <a:solidFill>
                          <a:schemeClr val="tx1"/>
                        </a:solidFill>
                      </a:endParaRPr>
                    </a:p>
                  </a:txBody>
                  <a:tcPr/>
                </a:tc>
                <a:tc>
                  <a:txBody>
                    <a:bodyPr/>
                    <a:lstStyle/>
                    <a:p>
                      <a:pPr algn="ctr"/>
                      <a:r>
                        <a:rPr lang="en-US" dirty="0" smtClean="0">
                          <a:solidFill>
                            <a:schemeClr val="tx1"/>
                          </a:solidFill>
                        </a:rPr>
                        <a:t>2.93</a:t>
                      </a:r>
                      <a:endParaRPr lang="en-US" dirty="0">
                        <a:solidFill>
                          <a:schemeClr val="tx1"/>
                        </a:solidFill>
                      </a:endParaRPr>
                    </a:p>
                  </a:txBody>
                  <a:tcPr/>
                </a:tc>
              </a:tr>
              <a:tr h="332450">
                <a:tc>
                  <a:txBody>
                    <a:bodyPr/>
                    <a:lstStyle/>
                    <a:p>
                      <a:r>
                        <a:rPr lang="en-US" dirty="0" err="1" smtClean="0"/>
                        <a:t>HelpfulFilter</a:t>
                      </a:r>
                      <a:endParaRPr lang="en-US" dirty="0"/>
                    </a:p>
                  </a:txBody>
                  <a:tcPr>
                    <a:lnR w="12700" cap="flat" cmpd="sng" algn="ctr">
                      <a:solidFill>
                        <a:scrgbClr r="0" g="0" b="0"/>
                      </a:solidFill>
                      <a:prstDash val="solid"/>
                      <a:round/>
                      <a:headEnd type="none" w="med" len="med"/>
                      <a:tailEnd type="none" w="med" len="med"/>
                    </a:lnR>
                  </a:tcPr>
                </a:tc>
                <a:tc>
                  <a:txBody>
                    <a:bodyPr/>
                    <a:lstStyle/>
                    <a:p>
                      <a:pPr algn="ctr"/>
                      <a:r>
                        <a:rPr lang="en-US" b="1" dirty="0" smtClean="0">
                          <a:solidFill>
                            <a:schemeClr val="bg1">
                              <a:lumMod val="75000"/>
                            </a:schemeClr>
                          </a:solidFill>
                        </a:rPr>
                        <a:t>2.78</a:t>
                      </a:r>
                      <a:endParaRPr lang="en-US" b="1" dirty="0">
                        <a:solidFill>
                          <a:schemeClr val="bg1">
                            <a:lumMod val="75000"/>
                          </a:schemeClr>
                        </a:solidFill>
                      </a:endParaRPr>
                    </a:p>
                  </a:txBody>
                  <a:tcPr>
                    <a:lnL w="12700" cap="flat" cmpd="sng" algn="ctr">
                      <a:solidFill>
                        <a:scrgbClr r="0" g="0" b="0"/>
                      </a:solidFill>
                      <a:prstDash val="solid"/>
                      <a:round/>
                      <a:headEnd type="none" w="med" len="med"/>
                      <a:tailEnd type="none" w="med" len="med"/>
                    </a:lnL>
                  </a:tcPr>
                </a:tc>
                <a:tc>
                  <a:txBody>
                    <a:bodyPr/>
                    <a:lstStyle/>
                    <a:p>
                      <a:pPr algn="ctr"/>
                      <a:r>
                        <a:rPr lang="en-US" dirty="0" smtClean="0">
                          <a:solidFill>
                            <a:schemeClr val="bg1">
                              <a:lumMod val="75000"/>
                            </a:schemeClr>
                          </a:solidFill>
                        </a:rPr>
                        <a:t>2.74</a:t>
                      </a:r>
                      <a:endParaRPr lang="en-US" dirty="0">
                        <a:solidFill>
                          <a:schemeClr val="bg1">
                            <a:lumMod val="75000"/>
                          </a:schemeClr>
                        </a:solidFill>
                      </a:endParaRPr>
                    </a:p>
                  </a:txBody>
                  <a:tcPr/>
                </a:tc>
                <a:tc>
                  <a:txBody>
                    <a:bodyPr/>
                    <a:lstStyle/>
                    <a:p>
                      <a:pPr algn="ctr"/>
                      <a:r>
                        <a:rPr lang="en-US" dirty="0" smtClean="0">
                          <a:solidFill>
                            <a:schemeClr val="bg1">
                              <a:lumMod val="75000"/>
                            </a:schemeClr>
                          </a:solidFill>
                        </a:rPr>
                        <a:t>3.11</a:t>
                      </a:r>
                      <a:endParaRPr lang="en-US" dirty="0">
                        <a:solidFill>
                          <a:schemeClr val="bg1">
                            <a:lumMod val="75000"/>
                          </a:schemeClr>
                        </a:solidFill>
                      </a:endParaRPr>
                    </a:p>
                  </a:txBody>
                  <a:tcPr>
                    <a:lnR w="12700" cap="flat" cmpd="sng" algn="ctr">
                      <a:solidFill>
                        <a:scrgbClr r="0" g="0" b="0"/>
                      </a:solidFill>
                      <a:prstDash val="solid"/>
                      <a:round/>
                      <a:headEnd type="none" w="med" len="med"/>
                      <a:tailEnd type="none" w="med" len="med"/>
                    </a:lnR>
                  </a:tcPr>
                </a:tc>
                <a:tc>
                  <a:txBody>
                    <a:bodyPr/>
                    <a:lstStyle/>
                    <a:p>
                      <a:pPr algn="ctr"/>
                      <a:r>
                        <a:rPr lang="en-US" dirty="0" smtClean="0">
                          <a:solidFill>
                            <a:schemeClr val="tx1"/>
                          </a:solidFill>
                        </a:rPr>
                        <a:t>2.44</a:t>
                      </a:r>
                      <a:endParaRPr lang="en-US" dirty="0">
                        <a:solidFill>
                          <a:schemeClr val="tx1"/>
                        </a:solidFill>
                      </a:endParaRPr>
                    </a:p>
                  </a:txBody>
                  <a:tcPr>
                    <a:lnL w="12700" cap="flat" cmpd="sng" algn="ctr">
                      <a:solidFill>
                        <a:scrgbClr r="0" g="0" b="0"/>
                      </a:solidFill>
                      <a:prstDash val="solid"/>
                      <a:round/>
                      <a:headEnd type="none" w="med" len="med"/>
                      <a:tailEnd type="none" w="med" len="med"/>
                    </a:lnL>
                  </a:tcPr>
                </a:tc>
                <a:tc>
                  <a:txBody>
                    <a:bodyPr/>
                    <a:lstStyle/>
                    <a:p>
                      <a:pPr algn="ctr"/>
                      <a:r>
                        <a:rPr lang="en-US" dirty="0" smtClean="0">
                          <a:solidFill>
                            <a:schemeClr val="tx1"/>
                          </a:solidFill>
                        </a:rPr>
                        <a:t>2.61</a:t>
                      </a:r>
                      <a:endParaRPr lang="en-US" dirty="0">
                        <a:solidFill>
                          <a:schemeClr val="tx1"/>
                        </a:solidFill>
                      </a:endParaRPr>
                    </a:p>
                  </a:txBody>
                  <a:tcPr/>
                </a:tc>
                <a:tc>
                  <a:txBody>
                    <a:bodyPr/>
                    <a:lstStyle/>
                    <a:p>
                      <a:pPr algn="ctr"/>
                      <a:r>
                        <a:rPr lang="en-US" dirty="0" smtClean="0">
                          <a:solidFill>
                            <a:schemeClr val="tx1"/>
                          </a:solidFill>
                        </a:rPr>
                        <a:t>2.96</a:t>
                      </a:r>
                      <a:endParaRPr lang="en-US" dirty="0">
                        <a:solidFill>
                          <a:schemeClr val="tx1"/>
                        </a:solidFill>
                      </a:endParaRPr>
                    </a:p>
                  </a:txBody>
                  <a:tcPr/>
                </a:tc>
              </a:tr>
              <a:tr h="332450">
                <a:tc>
                  <a:txBody>
                    <a:bodyPr/>
                    <a:lstStyle/>
                    <a:p>
                      <a:r>
                        <a:rPr lang="en-US" dirty="0" err="1" smtClean="0"/>
                        <a:t>HelpfulSum</a:t>
                      </a:r>
                      <a:endParaRPr lang="en-US" dirty="0"/>
                    </a:p>
                  </a:txBody>
                  <a:tcPr>
                    <a:lnR w="12700" cap="flat" cmpd="sng" algn="ctr">
                      <a:solidFill>
                        <a:scrgbClr r="0" g="0" b="0"/>
                      </a:solidFill>
                      <a:prstDash val="solid"/>
                      <a:round/>
                      <a:headEnd type="none" w="med" len="med"/>
                      <a:tailEnd type="none" w="med" len="med"/>
                    </a:lnR>
                  </a:tcPr>
                </a:tc>
                <a:tc>
                  <a:txBody>
                    <a:bodyPr/>
                    <a:lstStyle/>
                    <a:p>
                      <a:pPr algn="ctr"/>
                      <a:r>
                        <a:rPr lang="en-US" dirty="0" smtClean="0">
                          <a:solidFill>
                            <a:schemeClr val="bg1">
                              <a:lumMod val="75000"/>
                            </a:schemeClr>
                          </a:solidFill>
                        </a:rPr>
                        <a:t>2.41</a:t>
                      </a:r>
                      <a:endParaRPr lang="en-US" dirty="0">
                        <a:solidFill>
                          <a:schemeClr val="bg1">
                            <a:lumMod val="75000"/>
                          </a:schemeClr>
                        </a:solidFill>
                      </a:endParaRPr>
                    </a:p>
                  </a:txBody>
                  <a:tcPr>
                    <a:lnL w="12700" cap="flat" cmpd="sng" algn="ctr">
                      <a:solidFill>
                        <a:scrgbClr r="0" g="0" b="0"/>
                      </a:solidFill>
                      <a:prstDash val="solid"/>
                      <a:round/>
                      <a:headEnd type="none" w="med" len="med"/>
                      <a:tailEnd type="none" w="med" len="med"/>
                    </a:lnL>
                  </a:tcPr>
                </a:tc>
                <a:tc>
                  <a:txBody>
                    <a:bodyPr/>
                    <a:lstStyle/>
                    <a:p>
                      <a:pPr algn="ctr"/>
                      <a:r>
                        <a:rPr lang="en-US" dirty="0" smtClean="0">
                          <a:solidFill>
                            <a:schemeClr val="bg1">
                              <a:lumMod val="75000"/>
                            </a:schemeClr>
                          </a:solidFill>
                        </a:rPr>
                        <a:t>3.19</a:t>
                      </a:r>
                      <a:endParaRPr lang="en-US" dirty="0">
                        <a:solidFill>
                          <a:schemeClr val="bg1">
                            <a:lumMod val="75000"/>
                          </a:schemeClr>
                        </a:solidFill>
                      </a:endParaRPr>
                    </a:p>
                  </a:txBody>
                  <a:tcPr/>
                </a:tc>
                <a:tc>
                  <a:txBody>
                    <a:bodyPr/>
                    <a:lstStyle/>
                    <a:p>
                      <a:pPr algn="ctr"/>
                      <a:r>
                        <a:rPr lang="en-US" b="1" dirty="0" smtClean="0">
                          <a:solidFill>
                            <a:schemeClr val="bg1">
                              <a:lumMod val="75000"/>
                            </a:schemeClr>
                          </a:solidFill>
                        </a:rPr>
                        <a:t>3.69</a:t>
                      </a:r>
                      <a:endParaRPr lang="en-US" b="1" dirty="0">
                        <a:solidFill>
                          <a:schemeClr val="bg1">
                            <a:lumMod val="75000"/>
                          </a:schemeClr>
                        </a:solidFill>
                      </a:endParaRPr>
                    </a:p>
                  </a:txBody>
                  <a:tcPr>
                    <a:lnR w="12700" cap="flat" cmpd="sng" algn="ctr">
                      <a:solidFill>
                        <a:scrgbClr r="0" g="0" b="0"/>
                      </a:solidFill>
                      <a:prstDash val="solid"/>
                      <a:round/>
                      <a:headEnd type="none" w="med" len="med"/>
                      <a:tailEnd type="none" w="med" len="med"/>
                    </a:lnR>
                  </a:tcPr>
                </a:tc>
                <a:tc>
                  <a:txBody>
                    <a:bodyPr/>
                    <a:lstStyle/>
                    <a:p>
                      <a:pPr algn="ctr"/>
                      <a:r>
                        <a:rPr lang="en-US" b="1" dirty="0" smtClean="0">
                          <a:solidFill>
                            <a:schemeClr val="tx1"/>
                          </a:solidFill>
                        </a:rPr>
                        <a:t>2.52</a:t>
                      </a:r>
                      <a:endParaRPr lang="en-US" b="1" dirty="0">
                        <a:solidFill>
                          <a:schemeClr val="tx1"/>
                        </a:solidFill>
                      </a:endParaRPr>
                    </a:p>
                  </a:txBody>
                  <a:tcPr>
                    <a:lnL w="12700" cap="flat" cmpd="sng" algn="ctr">
                      <a:solidFill>
                        <a:scrgbClr r="0" g="0" b="0"/>
                      </a:solidFill>
                      <a:prstDash val="solid"/>
                      <a:round/>
                      <a:headEnd type="none" w="med" len="med"/>
                      <a:tailEnd type="none" w="med" len="med"/>
                    </a:lnL>
                  </a:tcPr>
                </a:tc>
                <a:tc>
                  <a:txBody>
                    <a:bodyPr/>
                    <a:lstStyle/>
                    <a:p>
                      <a:pPr algn="ctr"/>
                      <a:r>
                        <a:rPr lang="en-US" b="1" dirty="0" smtClean="0">
                          <a:solidFill>
                            <a:schemeClr val="tx1"/>
                          </a:solidFill>
                        </a:rPr>
                        <a:t>2.67</a:t>
                      </a:r>
                      <a:endParaRPr lang="en-US" b="1" dirty="0">
                        <a:solidFill>
                          <a:schemeClr val="tx1"/>
                        </a:solidFill>
                      </a:endParaRPr>
                    </a:p>
                  </a:txBody>
                  <a:tcPr/>
                </a:tc>
                <a:tc>
                  <a:txBody>
                    <a:bodyPr/>
                    <a:lstStyle/>
                    <a:p>
                      <a:pPr algn="ctr"/>
                      <a:r>
                        <a:rPr lang="en-US" b="1" dirty="0" smtClean="0">
                          <a:solidFill>
                            <a:schemeClr val="tx1"/>
                          </a:solidFill>
                        </a:rPr>
                        <a:t>3.02</a:t>
                      </a:r>
                      <a:endParaRPr lang="en-US" b="1" dirty="0">
                        <a:solidFill>
                          <a:schemeClr val="tx1"/>
                        </a:solidFill>
                      </a:endParaRPr>
                    </a:p>
                  </a:txBody>
                  <a:tcPr/>
                </a:tc>
              </a:tr>
            </a:tbl>
          </a:graphicData>
        </a:graphic>
      </p:graphicFrame>
    </p:spTree>
    <p:extLst>
      <p:ext uri="{BB962C8B-B14F-4D97-AF65-F5344CB8AC3E}">
        <p14:creationId xmlns:p14="http://schemas.microsoft.com/office/powerpoint/2010/main" xmlns="" val="126647677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a:bodyPr>
          <a:lstStyle/>
          <a:p>
            <a:r>
              <a:rPr lang="en-US" sz="3600" dirty="0" smtClean="0"/>
              <a:t>Human evaluation – Content evaluation</a:t>
            </a:r>
            <a:endParaRPr lang="en-US" sz="3600" dirty="0"/>
          </a:p>
        </p:txBody>
      </p:sp>
      <p:sp>
        <p:nvSpPr>
          <p:cNvPr id="3" name="Content Placeholder 2"/>
          <p:cNvSpPr>
            <a:spLocks noGrp="1"/>
          </p:cNvSpPr>
          <p:nvPr>
            <p:ph idx="1"/>
          </p:nvPr>
        </p:nvSpPr>
        <p:spPr>
          <a:xfrm>
            <a:off x="457200" y="1417638"/>
            <a:ext cx="8229600" cy="5172994"/>
          </a:xfrm>
        </p:spPr>
        <p:txBody>
          <a:bodyPr>
            <a:normAutofit/>
          </a:bodyPr>
          <a:lstStyle/>
          <a:p>
            <a:r>
              <a:rPr lang="en-US" sz="2600" dirty="0" smtClean="0"/>
              <a:t>Average quality rating received by each summarizer</a:t>
            </a:r>
            <a:endParaRPr lang="en-US" sz="2200" dirty="0" smtClean="0"/>
          </a:p>
          <a:p>
            <a:pPr lvl="1"/>
            <a:endParaRPr lang="en-US" sz="2200" dirty="0" smtClean="0"/>
          </a:p>
          <a:p>
            <a:pPr lvl="1"/>
            <a:endParaRPr lang="en-US" sz="2200" dirty="0"/>
          </a:p>
          <a:p>
            <a:pPr lvl="1"/>
            <a:endParaRPr lang="en-US" sz="2200" dirty="0" smtClean="0"/>
          </a:p>
          <a:p>
            <a:pPr lvl="1"/>
            <a:endParaRPr lang="en-US" sz="2200" dirty="0" smtClean="0"/>
          </a:p>
          <a:p>
            <a:pPr lvl="1"/>
            <a:endParaRPr lang="en-US" sz="2200" dirty="0"/>
          </a:p>
          <a:p>
            <a:pPr marL="457200" lvl="1" indent="0">
              <a:buNone/>
            </a:pPr>
            <a:endParaRPr lang="en-US" sz="2400" dirty="0" smtClean="0"/>
          </a:p>
          <a:p>
            <a:pPr marL="457200" lvl="1" indent="0">
              <a:buNone/>
            </a:pPr>
            <a:endParaRPr lang="en-US" sz="1800" dirty="0"/>
          </a:p>
          <a:p>
            <a:endParaRPr lang="en-US" dirty="0"/>
          </a:p>
        </p:txBody>
      </p:sp>
      <p:graphicFrame>
        <p:nvGraphicFramePr>
          <p:cNvPr id="4" name="Table 3"/>
          <p:cNvGraphicFramePr>
            <a:graphicFrameLocks noGrp="1"/>
          </p:cNvGraphicFramePr>
          <p:nvPr>
            <p:extLst/>
          </p:nvPr>
        </p:nvGraphicFramePr>
        <p:xfrm>
          <a:off x="648928" y="2395622"/>
          <a:ext cx="7829837" cy="1838921"/>
        </p:xfrm>
        <a:graphic>
          <a:graphicData uri="http://schemas.openxmlformats.org/drawingml/2006/table">
            <a:tbl>
              <a:tblPr firstRow="1" bandRow="1">
                <a:tableStyleId>{6E25E649-3F16-4E02-A733-19D2CDBF48F0}</a:tableStyleId>
              </a:tblPr>
              <a:tblGrid>
                <a:gridCol w="1387393"/>
                <a:gridCol w="975295"/>
                <a:gridCol w="992957"/>
                <a:gridCol w="1118548"/>
                <a:gridCol w="1118548"/>
                <a:gridCol w="1118548"/>
                <a:gridCol w="1118548"/>
              </a:tblGrid>
              <a:tr h="332450">
                <a:tc>
                  <a:txBody>
                    <a:bodyPr/>
                    <a:lstStyle/>
                    <a:p>
                      <a:r>
                        <a:rPr lang="en-US" dirty="0" smtClean="0"/>
                        <a:t>Summarizer</a:t>
                      </a:r>
                      <a:endParaRPr lang="en-US" dirty="0"/>
                    </a:p>
                  </a:txBody>
                  <a:tcPr>
                    <a:lnR w="12700" cap="flat" cmpd="sng" algn="ctr">
                      <a:solidFill>
                        <a:scrgbClr r="0" g="0" b="0"/>
                      </a:solidFill>
                      <a:prstDash val="solid"/>
                      <a:round/>
                      <a:headEnd type="none" w="med" len="med"/>
                      <a:tailEnd type="none" w="med" len="med"/>
                    </a:lnR>
                  </a:tcPr>
                </a:tc>
                <a:tc gridSpan="3">
                  <a:txBody>
                    <a:bodyPr/>
                    <a:lstStyle/>
                    <a:p>
                      <a:pPr algn="ctr"/>
                      <a:r>
                        <a:rPr lang="en-US" dirty="0" smtClean="0">
                          <a:solidFill>
                            <a:schemeClr val="bg1">
                              <a:lumMod val="75000"/>
                            </a:schemeClr>
                          </a:solidFill>
                        </a:rPr>
                        <a:t>Camera</a:t>
                      </a:r>
                      <a:endParaRPr lang="en-US" dirty="0">
                        <a:solidFill>
                          <a:schemeClr val="bg1">
                            <a:lumMod val="75000"/>
                          </a:schemeClr>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tc hMerge="1">
                  <a:txBody>
                    <a:bodyPr/>
                    <a:lstStyle/>
                    <a:p>
                      <a:endParaRPr lang="en-US" dirty="0"/>
                    </a:p>
                  </a:txBody>
                  <a:tcPr/>
                </a:tc>
                <a:tc hMerge="1">
                  <a:txBody>
                    <a:bodyPr/>
                    <a:lstStyle/>
                    <a:p>
                      <a:endParaRPr lang="en-US" dirty="0"/>
                    </a:p>
                  </a:txBody>
                  <a:tcPr/>
                </a:tc>
                <a:tc gridSpan="3">
                  <a:txBody>
                    <a:bodyPr/>
                    <a:lstStyle/>
                    <a:p>
                      <a:pPr algn="ctr"/>
                      <a:r>
                        <a:rPr lang="en-US" dirty="0" smtClean="0"/>
                        <a:t>Movie</a:t>
                      </a:r>
                      <a:endParaRPr lang="en-US" dirty="0"/>
                    </a:p>
                  </a:txBody>
                  <a:tcPr>
                    <a:lnL w="12700" cap="flat" cmpd="sng" algn="ctr">
                      <a:solidFill>
                        <a:scrgbClr r="0" g="0" b="0"/>
                      </a:solidFill>
                      <a:prstDash val="solid"/>
                      <a:round/>
                      <a:headEnd type="none" w="med" len="med"/>
                      <a:tailEnd type="none" w="med" len="med"/>
                    </a:lnL>
                  </a:tcPr>
                </a:tc>
                <a:tc hMerge="1">
                  <a:txBody>
                    <a:bodyPr/>
                    <a:lstStyle/>
                    <a:p>
                      <a:endParaRPr lang="en-US" dirty="0"/>
                    </a:p>
                  </a:txBody>
                  <a:tcPr/>
                </a:tc>
                <a:tc hMerge="1">
                  <a:txBody>
                    <a:bodyPr/>
                    <a:lstStyle/>
                    <a:p>
                      <a:endParaRPr lang="en-US" dirty="0"/>
                    </a:p>
                  </a:txBody>
                  <a:tcPr/>
                </a:tc>
              </a:tr>
              <a:tr h="375881">
                <a:tc>
                  <a:txBody>
                    <a:bodyPr/>
                    <a:lstStyle/>
                    <a:p>
                      <a:r>
                        <a:rPr lang="en-US" dirty="0" smtClean="0"/>
                        <a:t>Metric</a:t>
                      </a:r>
                      <a:endParaRPr lang="en-US" dirty="0"/>
                    </a:p>
                  </a:txBody>
                  <a:tcPr>
                    <a:lnR w="12700" cap="flat" cmpd="sng" algn="ctr">
                      <a:solidFill>
                        <a:scrgbClr r="0" g="0" b="0"/>
                      </a:solidFill>
                      <a:prstDash val="solid"/>
                      <a:round/>
                      <a:headEnd type="none" w="med" len="med"/>
                      <a:tailEnd type="none" w="med" len="med"/>
                    </a:lnR>
                  </a:tcPr>
                </a:tc>
                <a:tc>
                  <a:txBody>
                    <a:bodyPr/>
                    <a:lstStyle/>
                    <a:p>
                      <a:pPr algn="ctr"/>
                      <a:r>
                        <a:rPr lang="en-US" sz="1600" dirty="0" smtClean="0">
                          <a:solidFill>
                            <a:schemeClr val="bg1">
                              <a:lumMod val="75000"/>
                            </a:schemeClr>
                          </a:solidFill>
                        </a:rPr>
                        <a:t>Precision</a:t>
                      </a:r>
                      <a:endParaRPr lang="en-US" sz="1600" dirty="0">
                        <a:solidFill>
                          <a:schemeClr val="bg1">
                            <a:lumMod val="75000"/>
                          </a:schemeClr>
                        </a:solidFill>
                      </a:endParaRPr>
                    </a:p>
                  </a:txBody>
                  <a:tcPr>
                    <a:lnL w="12700" cap="flat" cmpd="sng" algn="ctr">
                      <a:solidFill>
                        <a:scrgbClr r="0" g="0" b="0"/>
                      </a:solidFill>
                      <a:prstDash val="solid"/>
                      <a:round/>
                      <a:headEnd type="none" w="med" len="med"/>
                      <a:tailEnd type="none" w="med" len="med"/>
                    </a:lnL>
                  </a:tcPr>
                </a:tc>
                <a:tc>
                  <a:txBody>
                    <a:bodyPr/>
                    <a:lstStyle/>
                    <a:p>
                      <a:pPr algn="ctr"/>
                      <a:r>
                        <a:rPr lang="en-US" sz="1600" dirty="0" smtClean="0">
                          <a:solidFill>
                            <a:schemeClr val="bg1">
                              <a:lumMod val="75000"/>
                            </a:schemeClr>
                          </a:solidFill>
                        </a:rPr>
                        <a:t>Recall</a:t>
                      </a:r>
                      <a:endParaRPr lang="en-US" sz="1600" dirty="0">
                        <a:solidFill>
                          <a:schemeClr val="bg1">
                            <a:lumMod val="75000"/>
                          </a:schemeClr>
                        </a:solidFill>
                      </a:endParaRPr>
                    </a:p>
                  </a:txBody>
                  <a:tcPr/>
                </a:tc>
                <a:tc>
                  <a:txBody>
                    <a:bodyPr/>
                    <a:lstStyle/>
                    <a:p>
                      <a:pPr algn="ctr"/>
                      <a:r>
                        <a:rPr lang="en-US" sz="1600" dirty="0" smtClean="0">
                          <a:solidFill>
                            <a:schemeClr val="bg1">
                              <a:lumMod val="75000"/>
                            </a:schemeClr>
                          </a:solidFill>
                        </a:rPr>
                        <a:t>Accuracy</a:t>
                      </a:r>
                      <a:endParaRPr lang="en-US" sz="1600" dirty="0">
                        <a:solidFill>
                          <a:schemeClr val="bg1">
                            <a:lumMod val="75000"/>
                          </a:schemeClr>
                        </a:solidFill>
                      </a:endParaRPr>
                    </a:p>
                  </a:txBody>
                  <a:tcPr>
                    <a:lnR w="12700" cap="flat" cmpd="sng" algn="ctr">
                      <a:solidFill>
                        <a:scrgbClr r="0" g="0" b="0"/>
                      </a:solidFill>
                      <a:prstDash val="solid"/>
                      <a:round/>
                      <a:headEnd type="none" w="med" len="med"/>
                      <a:tailEnd type="none" w="med" len="med"/>
                    </a:lnR>
                  </a:tcPr>
                </a:tc>
                <a:tc>
                  <a:txBody>
                    <a:bodyPr/>
                    <a:lstStyle/>
                    <a:p>
                      <a:pPr algn="ctr"/>
                      <a:r>
                        <a:rPr lang="en-US" sz="1600" dirty="0" smtClean="0"/>
                        <a:t>Precision</a:t>
                      </a:r>
                      <a:endParaRPr lang="en-US" sz="1600" dirty="0"/>
                    </a:p>
                  </a:txBody>
                  <a:tcPr>
                    <a:lnL w="12700" cap="flat" cmpd="sng" algn="ctr">
                      <a:solidFill>
                        <a:scrgbClr r="0" g="0" b="0"/>
                      </a:solidFill>
                      <a:prstDash val="solid"/>
                      <a:round/>
                      <a:headEnd type="none" w="med" len="med"/>
                      <a:tailEnd type="none" w="med" len="med"/>
                    </a:lnL>
                  </a:tcPr>
                </a:tc>
                <a:tc>
                  <a:txBody>
                    <a:bodyPr/>
                    <a:lstStyle/>
                    <a:p>
                      <a:pPr algn="ctr"/>
                      <a:r>
                        <a:rPr lang="en-US" sz="1600" dirty="0" smtClean="0"/>
                        <a:t>Recall</a:t>
                      </a:r>
                      <a:endParaRPr lang="en-US" sz="1600" dirty="0"/>
                    </a:p>
                  </a:txBody>
                  <a:tcPr/>
                </a:tc>
                <a:tc>
                  <a:txBody>
                    <a:bodyPr/>
                    <a:lstStyle/>
                    <a:p>
                      <a:pPr algn="ctr"/>
                      <a:r>
                        <a:rPr lang="en-US" sz="1600" dirty="0" smtClean="0"/>
                        <a:t>Accuracy</a:t>
                      </a:r>
                      <a:endParaRPr lang="en-US" sz="1600" dirty="0"/>
                    </a:p>
                  </a:txBody>
                  <a:tcPr/>
                </a:tc>
              </a:tr>
              <a:tr h="332450">
                <a:tc>
                  <a:txBody>
                    <a:bodyPr/>
                    <a:lstStyle/>
                    <a:p>
                      <a:r>
                        <a:rPr lang="en-US" dirty="0" smtClean="0"/>
                        <a:t>baseline</a:t>
                      </a:r>
                      <a:endParaRPr lang="en-US" dirty="0"/>
                    </a:p>
                  </a:txBody>
                  <a:tcPr>
                    <a:lnR w="12700" cap="flat" cmpd="sng" algn="ctr">
                      <a:solidFill>
                        <a:scrgbClr r="0" g="0" b="0"/>
                      </a:solidFill>
                      <a:prstDash val="solid"/>
                      <a:round/>
                      <a:headEnd type="none" w="med" len="med"/>
                      <a:tailEnd type="none" w="med" len="med"/>
                    </a:lnR>
                  </a:tcPr>
                </a:tc>
                <a:tc>
                  <a:txBody>
                    <a:bodyPr/>
                    <a:lstStyle/>
                    <a:p>
                      <a:pPr algn="ctr"/>
                      <a:r>
                        <a:rPr lang="en-US" dirty="0" smtClean="0">
                          <a:solidFill>
                            <a:schemeClr val="bg1">
                              <a:lumMod val="75000"/>
                            </a:schemeClr>
                          </a:solidFill>
                        </a:rPr>
                        <a:t>2.63</a:t>
                      </a:r>
                      <a:endParaRPr lang="en-US" dirty="0">
                        <a:solidFill>
                          <a:schemeClr val="bg1">
                            <a:lumMod val="75000"/>
                          </a:schemeClr>
                        </a:solidFill>
                      </a:endParaRPr>
                    </a:p>
                  </a:txBody>
                  <a:tcPr>
                    <a:lnL w="12700" cap="flat" cmpd="sng" algn="ctr">
                      <a:solidFill>
                        <a:scrgbClr r="0" g="0" b="0"/>
                      </a:solidFill>
                      <a:prstDash val="solid"/>
                      <a:round/>
                      <a:headEnd type="none" w="med" len="med"/>
                      <a:tailEnd type="none" w="med" len="med"/>
                    </a:lnL>
                  </a:tcPr>
                </a:tc>
                <a:tc>
                  <a:txBody>
                    <a:bodyPr/>
                    <a:lstStyle/>
                    <a:p>
                      <a:pPr algn="ctr"/>
                      <a:r>
                        <a:rPr lang="en-US" b="1" dirty="0" smtClean="0">
                          <a:solidFill>
                            <a:schemeClr val="bg1">
                              <a:lumMod val="75000"/>
                            </a:schemeClr>
                          </a:solidFill>
                        </a:rPr>
                        <a:t>3.24</a:t>
                      </a:r>
                      <a:endParaRPr lang="en-US" b="1" dirty="0">
                        <a:solidFill>
                          <a:schemeClr val="bg1">
                            <a:lumMod val="75000"/>
                          </a:schemeClr>
                        </a:solidFill>
                      </a:endParaRPr>
                    </a:p>
                  </a:txBody>
                  <a:tcPr/>
                </a:tc>
                <a:tc>
                  <a:txBody>
                    <a:bodyPr/>
                    <a:lstStyle/>
                    <a:p>
                      <a:pPr algn="ctr"/>
                      <a:r>
                        <a:rPr lang="en-US" dirty="0" smtClean="0">
                          <a:solidFill>
                            <a:schemeClr val="bg1">
                              <a:lumMod val="75000"/>
                            </a:schemeClr>
                          </a:solidFill>
                        </a:rPr>
                        <a:t>3.57</a:t>
                      </a:r>
                      <a:endParaRPr lang="en-US" dirty="0">
                        <a:solidFill>
                          <a:schemeClr val="bg1">
                            <a:lumMod val="75000"/>
                          </a:schemeClr>
                        </a:solidFill>
                      </a:endParaRPr>
                    </a:p>
                  </a:txBody>
                  <a:tcPr>
                    <a:lnR w="12700" cap="flat" cmpd="sng" algn="ctr">
                      <a:solidFill>
                        <a:scrgbClr r="0" g="0" b="0"/>
                      </a:solidFill>
                      <a:prstDash val="solid"/>
                      <a:round/>
                      <a:headEnd type="none" w="med" len="med"/>
                      <a:tailEnd type="none" w="med" len="med"/>
                    </a:lnR>
                  </a:tcPr>
                </a:tc>
                <a:tc>
                  <a:txBody>
                    <a:bodyPr/>
                    <a:lstStyle/>
                    <a:p>
                      <a:pPr algn="ctr"/>
                      <a:r>
                        <a:rPr lang="en-US" dirty="0" smtClean="0"/>
                        <a:t>2.50</a:t>
                      </a:r>
                      <a:endParaRPr lang="en-US" dirty="0"/>
                    </a:p>
                  </a:txBody>
                  <a:tcPr>
                    <a:lnL w="12700" cap="flat" cmpd="sng" algn="ctr">
                      <a:solidFill>
                        <a:scrgbClr r="0" g="0" b="0"/>
                      </a:solidFill>
                      <a:prstDash val="solid"/>
                      <a:round/>
                      <a:headEnd type="none" w="med" len="med"/>
                      <a:tailEnd type="none" w="med" len="med"/>
                    </a:lnL>
                  </a:tcPr>
                </a:tc>
                <a:tc>
                  <a:txBody>
                    <a:bodyPr/>
                    <a:lstStyle/>
                    <a:p>
                      <a:pPr algn="ctr"/>
                      <a:r>
                        <a:rPr lang="en-US" dirty="0" smtClean="0"/>
                        <a:t>2.59</a:t>
                      </a:r>
                      <a:endParaRPr lang="en-US" dirty="0"/>
                    </a:p>
                  </a:txBody>
                  <a:tcPr/>
                </a:tc>
                <a:tc>
                  <a:txBody>
                    <a:bodyPr/>
                    <a:lstStyle/>
                    <a:p>
                      <a:pPr algn="ctr"/>
                      <a:r>
                        <a:rPr lang="en-US" dirty="0" smtClean="0"/>
                        <a:t>2.93</a:t>
                      </a:r>
                      <a:endParaRPr lang="en-US" dirty="0"/>
                    </a:p>
                  </a:txBody>
                  <a:tcPr/>
                </a:tc>
              </a:tr>
              <a:tr h="332450">
                <a:tc>
                  <a:txBody>
                    <a:bodyPr/>
                    <a:lstStyle/>
                    <a:p>
                      <a:r>
                        <a:rPr lang="en-US" dirty="0" err="1" smtClean="0"/>
                        <a:t>HelpfulFilter</a:t>
                      </a:r>
                      <a:endParaRPr lang="en-US" dirty="0"/>
                    </a:p>
                  </a:txBody>
                  <a:tcPr>
                    <a:lnR w="12700" cap="flat" cmpd="sng" algn="ctr">
                      <a:solidFill>
                        <a:scrgbClr r="0" g="0" b="0"/>
                      </a:solidFill>
                      <a:prstDash val="solid"/>
                      <a:round/>
                      <a:headEnd type="none" w="med" len="med"/>
                      <a:tailEnd type="none" w="med" len="med"/>
                    </a:lnR>
                  </a:tcPr>
                </a:tc>
                <a:tc>
                  <a:txBody>
                    <a:bodyPr/>
                    <a:lstStyle/>
                    <a:p>
                      <a:pPr algn="ctr"/>
                      <a:r>
                        <a:rPr lang="en-US" b="1" dirty="0" smtClean="0">
                          <a:solidFill>
                            <a:schemeClr val="bg1">
                              <a:lumMod val="75000"/>
                            </a:schemeClr>
                          </a:solidFill>
                        </a:rPr>
                        <a:t>2.78</a:t>
                      </a:r>
                      <a:endParaRPr lang="en-US" b="1" dirty="0">
                        <a:solidFill>
                          <a:schemeClr val="bg1">
                            <a:lumMod val="75000"/>
                          </a:schemeClr>
                        </a:solidFill>
                      </a:endParaRPr>
                    </a:p>
                  </a:txBody>
                  <a:tcPr>
                    <a:lnL w="12700" cap="flat" cmpd="sng" algn="ctr">
                      <a:solidFill>
                        <a:scrgbClr r="0" g="0" b="0"/>
                      </a:solidFill>
                      <a:prstDash val="solid"/>
                      <a:round/>
                      <a:headEnd type="none" w="med" len="med"/>
                      <a:tailEnd type="none" w="med" len="med"/>
                    </a:lnL>
                  </a:tcPr>
                </a:tc>
                <a:tc>
                  <a:txBody>
                    <a:bodyPr/>
                    <a:lstStyle/>
                    <a:p>
                      <a:pPr algn="ctr"/>
                      <a:r>
                        <a:rPr lang="en-US" dirty="0" smtClean="0">
                          <a:solidFill>
                            <a:schemeClr val="bg1">
                              <a:lumMod val="75000"/>
                            </a:schemeClr>
                          </a:solidFill>
                        </a:rPr>
                        <a:t>2.74</a:t>
                      </a:r>
                      <a:endParaRPr lang="en-US" dirty="0">
                        <a:solidFill>
                          <a:schemeClr val="bg1">
                            <a:lumMod val="75000"/>
                          </a:schemeClr>
                        </a:solidFill>
                      </a:endParaRPr>
                    </a:p>
                  </a:txBody>
                  <a:tcPr/>
                </a:tc>
                <a:tc>
                  <a:txBody>
                    <a:bodyPr/>
                    <a:lstStyle/>
                    <a:p>
                      <a:pPr algn="ctr"/>
                      <a:r>
                        <a:rPr lang="en-US" dirty="0" smtClean="0">
                          <a:solidFill>
                            <a:schemeClr val="bg1">
                              <a:lumMod val="75000"/>
                            </a:schemeClr>
                          </a:solidFill>
                        </a:rPr>
                        <a:t>3.11</a:t>
                      </a:r>
                      <a:endParaRPr lang="en-US" dirty="0">
                        <a:solidFill>
                          <a:schemeClr val="bg1">
                            <a:lumMod val="75000"/>
                          </a:schemeClr>
                        </a:solidFill>
                      </a:endParaRPr>
                    </a:p>
                  </a:txBody>
                  <a:tcPr>
                    <a:lnR w="12700" cap="flat" cmpd="sng" algn="ctr">
                      <a:solidFill>
                        <a:scrgbClr r="0" g="0" b="0"/>
                      </a:solidFill>
                      <a:prstDash val="solid"/>
                      <a:round/>
                      <a:headEnd type="none" w="med" len="med"/>
                      <a:tailEnd type="none" w="med" len="med"/>
                    </a:lnR>
                  </a:tcPr>
                </a:tc>
                <a:tc>
                  <a:txBody>
                    <a:bodyPr/>
                    <a:lstStyle/>
                    <a:p>
                      <a:pPr algn="ctr"/>
                      <a:r>
                        <a:rPr lang="en-US" dirty="0" smtClean="0"/>
                        <a:t>2.44</a:t>
                      </a:r>
                      <a:endParaRPr lang="en-US" dirty="0"/>
                    </a:p>
                  </a:txBody>
                  <a:tcPr>
                    <a:lnL w="12700" cap="flat" cmpd="sng" algn="ctr">
                      <a:solidFill>
                        <a:scrgbClr r="0" g="0" b="0"/>
                      </a:solidFill>
                      <a:prstDash val="solid"/>
                      <a:round/>
                      <a:headEnd type="none" w="med" len="med"/>
                      <a:tailEnd type="none" w="med" len="med"/>
                    </a:lnL>
                  </a:tcPr>
                </a:tc>
                <a:tc>
                  <a:txBody>
                    <a:bodyPr/>
                    <a:lstStyle/>
                    <a:p>
                      <a:pPr algn="ctr"/>
                      <a:r>
                        <a:rPr lang="en-US" dirty="0" smtClean="0"/>
                        <a:t>2.61</a:t>
                      </a:r>
                      <a:endParaRPr lang="en-US" dirty="0"/>
                    </a:p>
                  </a:txBody>
                  <a:tcPr/>
                </a:tc>
                <a:tc>
                  <a:txBody>
                    <a:bodyPr/>
                    <a:lstStyle/>
                    <a:p>
                      <a:pPr algn="ctr"/>
                      <a:r>
                        <a:rPr lang="en-US" dirty="0" smtClean="0"/>
                        <a:t>2.96</a:t>
                      </a:r>
                      <a:endParaRPr lang="en-US" dirty="0"/>
                    </a:p>
                  </a:txBody>
                  <a:tcPr/>
                </a:tc>
              </a:tr>
              <a:tr h="332450">
                <a:tc>
                  <a:txBody>
                    <a:bodyPr/>
                    <a:lstStyle/>
                    <a:p>
                      <a:r>
                        <a:rPr lang="en-US" dirty="0" err="1" smtClean="0"/>
                        <a:t>HelpfulSum</a:t>
                      </a:r>
                      <a:endParaRPr lang="en-US" dirty="0"/>
                    </a:p>
                  </a:txBody>
                  <a:tcPr>
                    <a:lnR w="12700" cap="flat" cmpd="sng" algn="ctr">
                      <a:solidFill>
                        <a:scrgbClr r="0" g="0" b="0"/>
                      </a:solidFill>
                      <a:prstDash val="solid"/>
                      <a:round/>
                      <a:headEnd type="none" w="med" len="med"/>
                      <a:tailEnd type="none" w="med" len="med"/>
                    </a:lnR>
                  </a:tcPr>
                </a:tc>
                <a:tc>
                  <a:txBody>
                    <a:bodyPr/>
                    <a:lstStyle/>
                    <a:p>
                      <a:pPr algn="ctr"/>
                      <a:r>
                        <a:rPr lang="en-US" dirty="0" smtClean="0">
                          <a:solidFill>
                            <a:schemeClr val="bg1">
                              <a:lumMod val="75000"/>
                            </a:schemeClr>
                          </a:solidFill>
                        </a:rPr>
                        <a:t>2.41</a:t>
                      </a:r>
                      <a:endParaRPr lang="en-US" dirty="0">
                        <a:solidFill>
                          <a:schemeClr val="bg1">
                            <a:lumMod val="75000"/>
                          </a:schemeClr>
                        </a:solidFill>
                      </a:endParaRPr>
                    </a:p>
                  </a:txBody>
                  <a:tcPr>
                    <a:lnL w="12700" cap="flat" cmpd="sng" algn="ctr">
                      <a:solidFill>
                        <a:scrgbClr r="0" g="0" b="0"/>
                      </a:solidFill>
                      <a:prstDash val="solid"/>
                      <a:round/>
                      <a:headEnd type="none" w="med" len="med"/>
                      <a:tailEnd type="none" w="med" len="med"/>
                    </a:lnL>
                  </a:tcPr>
                </a:tc>
                <a:tc>
                  <a:txBody>
                    <a:bodyPr/>
                    <a:lstStyle/>
                    <a:p>
                      <a:pPr algn="ctr"/>
                      <a:r>
                        <a:rPr lang="en-US" dirty="0" smtClean="0">
                          <a:solidFill>
                            <a:schemeClr val="bg1">
                              <a:lumMod val="75000"/>
                            </a:schemeClr>
                          </a:solidFill>
                        </a:rPr>
                        <a:t>3.19</a:t>
                      </a:r>
                      <a:endParaRPr lang="en-US" dirty="0">
                        <a:solidFill>
                          <a:schemeClr val="bg1">
                            <a:lumMod val="75000"/>
                          </a:schemeClr>
                        </a:solidFill>
                      </a:endParaRPr>
                    </a:p>
                  </a:txBody>
                  <a:tcPr/>
                </a:tc>
                <a:tc>
                  <a:txBody>
                    <a:bodyPr/>
                    <a:lstStyle/>
                    <a:p>
                      <a:pPr algn="ctr"/>
                      <a:r>
                        <a:rPr lang="en-US" b="1" dirty="0" smtClean="0">
                          <a:solidFill>
                            <a:schemeClr val="bg1">
                              <a:lumMod val="75000"/>
                            </a:schemeClr>
                          </a:solidFill>
                        </a:rPr>
                        <a:t>3.69</a:t>
                      </a:r>
                      <a:endParaRPr lang="en-US" b="1" dirty="0">
                        <a:solidFill>
                          <a:schemeClr val="bg1">
                            <a:lumMod val="75000"/>
                          </a:schemeClr>
                        </a:solidFill>
                      </a:endParaRPr>
                    </a:p>
                  </a:txBody>
                  <a:tcPr>
                    <a:lnR w="12700" cap="flat" cmpd="sng" algn="ctr">
                      <a:solidFill>
                        <a:scrgbClr r="0" g="0" b="0"/>
                      </a:solidFill>
                      <a:prstDash val="solid"/>
                      <a:round/>
                      <a:headEnd type="none" w="med" len="med"/>
                      <a:tailEnd type="none" w="med" len="med"/>
                    </a:lnR>
                  </a:tcPr>
                </a:tc>
                <a:tc>
                  <a:txBody>
                    <a:bodyPr/>
                    <a:lstStyle/>
                    <a:p>
                      <a:pPr algn="ctr"/>
                      <a:r>
                        <a:rPr lang="en-US" b="1" dirty="0" smtClean="0"/>
                        <a:t>2.52</a:t>
                      </a:r>
                      <a:endParaRPr lang="en-US" b="1" dirty="0"/>
                    </a:p>
                  </a:txBody>
                  <a:tcPr>
                    <a:lnL w="12700" cap="flat" cmpd="sng" algn="ctr">
                      <a:solidFill>
                        <a:scrgbClr r="0" g="0" b="0"/>
                      </a:solidFill>
                      <a:prstDash val="solid"/>
                      <a:round/>
                      <a:headEnd type="none" w="med" len="med"/>
                      <a:tailEnd type="none" w="med" len="med"/>
                    </a:lnL>
                  </a:tcPr>
                </a:tc>
                <a:tc>
                  <a:txBody>
                    <a:bodyPr/>
                    <a:lstStyle/>
                    <a:p>
                      <a:pPr algn="ctr"/>
                      <a:r>
                        <a:rPr lang="en-US" b="1" dirty="0" smtClean="0"/>
                        <a:t>2.67</a:t>
                      </a:r>
                      <a:endParaRPr lang="en-US" b="1" dirty="0"/>
                    </a:p>
                  </a:txBody>
                  <a:tcPr/>
                </a:tc>
                <a:tc>
                  <a:txBody>
                    <a:bodyPr/>
                    <a:lstStyle/>
                    <a:p>
                      <a:pPr algn="ctr"/>
                      <a:r>
                        <a:rPr lang="en-US" b="1" dirty="0" smtClean="0"/>
                        <a:t>3.02</a:t>
                      </a:r>
                      <a:endParaRPr lang="en-US" b="1" dirty="0"/>
                    </a:p>
                  </a:txBody>
                  <a:tcPr/>
                </a:tc>
              </a:tr>
            </a:tbl>
          </a:graphicData>
        </a:graphic>
      </p:graphicFrame>
      <p:sp>
        <p:nvSpPr>
          <p:cNvPr id="8" name="Slide Number Placeholder 7"/>
          <p:cNvSpPr>
            <a:spLocks noGrp="1"/>
          </p:cNvSpPr>
          <p:nvPr>
            <p:ph type="sldNum" sz="quarter" idx="12"/>
          </p:nvPr>
        </p:nvSpPr>
        <p:spPr/>
        <p:txBody>
          <a:bodyPr/>
          <a:lstStyle/>
          <a:p>
            <a:fld id="{A1474180-0649-4B44-A4E2-426C5EA9858C}" type="slidenum">
              <a:rPr lang="en-US" smtClean="0"/>
              <a:pPr/>
              <a:t>69</a:t>
            </a:fld>
            <a:endParaRPr lang="en-US" dirty="0"/>
          </a:p>
        </p:txBody>
      </p:sp>
      <p:sp>
        <p:nvSpPr>
          <p:cNvPr id="7" name="Rounded Rectangle 6"/>
          <p:cNvSpPr/>
          <p:nvPr/>
        </p:nvSpPr>
        <p:spPr>
          <a:xfrm>
            <a:off x="1361248" y="4818982"/>
            <a:ext cx="6795837" cy="1537368"/>
          </a:xfrm>
          <a:prstGeom prst="roundRect">
            <a:avLst/>
          </a:prstGeom>
          <a:ln>
            <a:noFill/>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dirty="0"/>
              <a:t>Pairwise comparison </a:t>
            </a:r>
            <a:r>
              <a:rPr lang="en-US" sz="2400" dirty="0"/>
              <a:t>is more suitable than content evaluation for human </a:t>
            </a:r>
            <a:r>
              <a:rPr lang="en-US" sz="2400" dirty="0" smtClean="0"/>
              <a:t>evaluation </a:t>
            </a:r>
            <a:r>
              <a:rPr lang="en-US" sz="1600" dirty="0" smtClean="0">
                <a:solidFill>
                  <a:schemeClr val="accent3">
                    <a:lumMod val="20000"/>
                    <a:lumOff val="80000"/>
                  </a:schemeClr>
                </a:solidFill>
              </a:rPr>
              <a:t>&lt;</a:t>
            </a:r>
            <a:r>
              <a:rPr lang="en-US" sz="1600" dirty="0" err="1">
                <a:solidFill>
                  <a:schemeClr val="accent3">
                    <a:lumMod val="20000"/>
                    <a:lumOff val="80000"/>
                  </a:schemeClr>
                </a:solidFill>
              </a:rPr>
              <a:t>Ariely</a:t>
            </a:r>
            <a:r>
              <a:rPr lang="en-US" sz="1600" dirty="0">
                <a:solidFill>
                  <a:schemeClr val="accent3">
                    <a:lumMod val="20000"/>
                    <a:lumOff val="80000"/>
                  </a:schemeClr>
                </a:solidFill>
              </a:rPr>
              <a:t> et al., 2008</a:t>
            </a:r>
            <a:r>
              <a:rPr lang="en-US" sz="1600" dirty="0" smtClean="0">
                <a:solidFill>
                  <a:schemeClr val="accent3">
                    <a:lumMod val="20000"/>
                    <a:lumOff val="80000"/>
                  </a:schemeClr>
                </a:solidFill>
              </a:rPr>
              <a:t>&gt; </a:t>
            </a:r>
            <a:endParaRPr lang="en-US" sz="1600" dirty="0">
              <a:solidFill>
                <a:schemeClr val="accent3">
                  <a:lumMod val="20000"/>
                  <a:lumOff val="80000"/>
                </a:schemeClr>
              </a:solidFill>
            </a:endParaRPr>
          </a:p>
        </p:txBody>
      </p:sp>
    </p:spTree>
    <p:extLst>
      <p:ext uri="{BB962C8B-B14F-4D97-AF65-F5344CB8AC3E}">
        <p14:creationId xmlns:p14="http://schemas.microsoft.com/office/powerpoint/2010/main" xmlns="" val="23063952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0" y="338138"/>
            <a:ext cx="9144000" cy="1143000"/>
          </a:xfrm>
        </p:spPr>
        <p:txBody>
          <a:bodyPr/>
          <a:lstStyle/>
          <a:p>
            <a:r>
              <a:rPr lang="en-US" sz="3200" dirty="0">
                <a:ea typeface="ＭＳ Ｐゴシック" pitchFamily="-84" charset="-128"/>
                <a:cs typeface="ＭＳ Ｐゴシック" pitchFamily="-84" charset="-128"/>
              </a:rPr>
              <a:t>Review metadata </a:t>
            </a:r>
            <a:r>
              <a:rPr lang="en-US" sz="3200" dirty="0" smtClean="0">
                <a:ea typeface="ＭＳ Ｐゴシック" pitchFamily="-84" charset="-128"/>
                <a:cs typeface="ＭＳ Ｐゴシック" pitchFamily="-84" charset="-128"/>
              </a:rPr>
              <a:t>includes user-provided quality assessments (e.g., helpfulness votes)</a:t>
            </a:r>
            <a:endParaRPr lang="en-US" sz="3200" dirty="0">
              <a:ea typeface="ＭＳ Ｐゴシック" pitchFamily="-84" charset="-128"/>
              <a:cs typeface="ＭＳ Ｐゴシック" pitchFamily="-84" charset="-128"/>
            </a:endParaRPr>
          </a:p>
        </p:txBody>
      </p:sp>
      <p:pic>
        <p:nvPicPr>
          <p:cNvPr id="5" name="Content Placeholder 4"/>
          <p:cNvPicPr>
            <a:picLocks noGrp="1" noChangeAspect="1"/>
          </p:cNvPicPr>
          <p:nvPr>
            <p:ph idx="1"/>
          </p:nvPr>
        </p:nvPicPr>
        <p:blipFill>
          <a:blip r:embed="rId2"/>
          <a:srcRect t="-7693" b="-7693"/>
          <a:stretch>
            <a:fillRect/>
          </a:stretch>
        </p:blipFill>
        <p:spPr>
          <a:xfrm>
            <a:off x="1371600" y="1993901"/>
            <a:ext cx="6019800" cy="3310658"/>
          </a:xfrm>
          <a:ln>
            <a:noFill/>
          </a:ln>
          <a:scene3d>
            <a:camera prst="orthographicFront"/>
            <a:lightRig rig="threePt" dir="t"/>
          </a:scene3d>
          <a:sp3d>
            <a:bevelT/>
          </a:sp3d>
          <a:extLst>
            <a:ext uri="{91240B29-F687-4f45-9708-019B960494DF}">
              <a14:hiddenLine xmlns:a14="http://schemas.microsoft.com/office/drawing/2010/main" xmlns="" w="9525">
                <a:solidFill>
                  <a:srgbClr val="000000"/>
                </a:solidFill>
                <a:miter lim="800000"/>
                <a:headEnd/>
                <a:tailEnd/>
              </a14:hiddenLine>
            </a:ext>
          </a:extLst>
        </p:spPr>
        <p:style>
          <a:lnRef idx="2">
            <a:schemeClr val="accent1"/>
          </a:lnRef>
          <a:fillRef idx="1">
            <a:schemeClr val="lt1"/>
          </a:fillRef>
          <a:effectRef idx="0">
            <a:schemeClr val="accent1"/>
          </a:effectRef>
          <a:fontRef idx="minor">
            <a:schemeClr val="dk1"/>
          </a:fontRef>
        </p:style>
      </p:pic>
      <p:sp>
        <p:nvSpPr>
          <p:cNvPr id="16387" name="Slide Number Placeholder 3"/>
          <p:cNvSpPr>
            <a:spLocks noGrp="1"/>
          </p:cNvSpPr>
          <p:nvPr>
            <p:ph type="sldNum" sz="quarter" idx="12"/>
          </p:nvPr>
        </p:nvSpPr>
        <p:spPr bwMode="auto">
          <a:noFill/>
          <a:ln>
            <a:miter lim="800000"/>
            <a:headEnd/>
            <a:tailEnd/>
          </a:ln>
        </p:spPr>
        <p:txBody>
          <a:bodyPr/>
          <a:lstStyle/>
          <a:p>
            <a:fld id="{986C3A78-65A6-1A44-BC2C-CD73761B679C}" type="slidenum">
              <a:rPr lang="en-US"/>
              <a:pPr/>
              <a:t>7</a:t>
            </a:fld>
            <a:endParaRPr lang="en-US"/>
          </a:p>
        </p:txBody>
      </p:sp>
      <p:grpSp>
        <p:nvGrpSpPr>
          <p:cNvPr id="16" name="Group 15"/>
          <p:cNvGrpSpPr/>
          <p:nvPr/>
        </p:nvGrpSpPr>
        <p:grpSpPr>
          <a:xfrm>
            <a:off x="962716" y="2106613"/>
            <a:ext cx="7086600" cy="3892192"/>
            <a:chOff x="962716" y="2286000"/>
            <a:chExt cx="7086600" cy="3892192"/>
          </a:xfrm>
        </p:grpSpPr>
        <p:sp>
          <p:nvSpPr>
            <p:cNvPr id="9" name="TextBox 10"/>
            <p:cNvSpPr txBox="1">
              <a:spLocks noChangeArrowheads="1"/>
            </p:cNvSpPr>
            <p:nvPr/>
          </p:nvSpPr>
          <p:spPr bwMode="auto">
            <a:xfrm>
              <a:off x="962716" y="5686067"/>
              <a:ext cx="7086600" cy="492125"/>
            </a:xfrm>
            <a:prstGeom prst="rect">
              <a:avLst/>
            </a:prstGeom>
            <a:noFill/>
            <a:ln w="9525">
              <a:noFill/>
              <a:miter lim="800000"/>
              <a:headEnd/>
              <a:tailEnd/>
            </a:ln>
          </p:spPr>
          <p:txBody>
            <a:bodyPr>
              <a:prstTxWarp prst="textNoShape">
                <a:avLst/>
              </a:prstTxWarp>
              <a:spAutoFit/>
            </a:bodyPr>
            <a:lstStyle/>
            <a:p>
              <a:pPr marL="39688" indent="315913" algn="ctr">
                <a:buFont typeface="Arial" pitchFamily="-84" charset="0"/>
                <a:buChar char="•"/>
              </a:pPr>
              <a:endParaRPr lang="en-US" sz="2600" dirty="0">
                <a:solidFill>
                  <a:srgbClr val="660066"/>
                </a:solidFill>
                <a:ea typeface="Heiti SC Light" pitchFamily="-84" charset="-122"/>
                <a:cs typeface="Heiti SC Light" pitchFamily="-84" charset="-122"/>
                <a:sym typeface="Calibri Bold Italic" pitchFamily="-84" charset="0"/>
              </a:endParaRPr>
            </a:p>
          </p:txBody>
        </p:sp>
        <p:sp>
          <p:nvSpPr>
            <p:cNvPr id="11" name="Oval 10"/>
            <p:cNvSpPr/>
            <p:nvPr/>
          </p:nvSpPr>
          <p:spPr bwMode="auto">
            <a:xfrm>
              <a:off x="1155700" y="2286000"/>
              <a:ext cx="4546600" cy="457200"/>
            </a:xfrm>
            <a:prstGeom prst="ellipse">
              <a:avLst/>
            </a:prstGeom>
            <a:noFill/>
            <a:ln w="28575" cap="flat" cmpd="sng" algn="ctr">
              <a:solidFill>
                <a:schemeClr val="accent4"/>
              </a:solidFill>
              <a:prstDash val="solid"/>
              <a:round/>
              <a:headEnd type="none" w="med" len="med"/>
              <a:tailEnd type="none" w="med" len="med"/>
            </a:ln>
          </p:spPr>
          <p:style>
            <a:lnRef idx="2">
              <a:schemeClr val="accent6"/>
            </a:lnRef>
            <a:fillRef idx="1">
              <a:schemeClr val="lt1"/>
            </a:fillRef>
            <a:effectRef idx="0">
              <a:schemeClr val="accent6"/>
            </a:effectRef>
            <a:fontRef idx="minor">
              <a:schemeClr val="dk1"/>
            </a:fontRef>
          </p:style>
          <p:txBody>
            <a:bodyPr/>
            <a:lstStyle/>
            <a:p>
              <a:pPr>
                <a:defRPr/>
              </a:pPr>
              <a:endParaRPr lang="en-US">
                <a:solidFill>
                  <a:srgbClr val="000000"/>
                </a:solidFill>
                <a:ea typeface="Heiti SC Light" pitchFamily="-84" charset="-122"/>
                <a:cs typeface="Heiti SC Light" pitchFamily="-84" charset="-122"/>
                <a:sym typeface="Calibri" pitchFamily="-84" charset="0"/>
              </a:endParaRPr>
            </a:p>
          </p:txBody>
        </p:sp>
      </p:grpSp>
      <p:cxnSp>
        <p:nvCxnSpPr>
          <p:cNvPr id="4" name="Straight Arrow Connector 3"/>
          <p:cNvCxnSpPr/>
          <p:nvPr/>
        </p:nvCxnSpPr>
        <p:spPr>
          <a:xfrm flipV="1">
            <a:off x="2090702" y="5062724"/>
            <a:ext cx="590409" cy="88791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197556" y="6166556"/>
            <a:ext cx="8706555" cy="461665"/>
          </a:xfrm>
          <a:prstGeom prst="rect">
            <a:avLst/>
          </a:prstGeom>
          <a:noFill/>
        </p:spPr>
        <p:txBody>
          <a:bodyPr wrap="square" rtlCol="0">
            <a:spAutoFit/>
          </a:bodyPr>
          <a:lstStyle/>
          <a:p>
            <a:r>
              <a:rPr lang="en-US" sz="2400" dirty="0" smtClean="0"/>
              <a:t>Research Problem 1: What if helpfulness metadata is not available?</a:t>
            </a:r>
            <a:endParaRPr lang="en-US" sz="2400" dirty="0"/>
          </a:p>
        </p:txBody>
      </p:sp>
    </p:spTree>
    <p:extLst>
      <p:ext uri="{BB962C8B-B14F-4D97-AF65-F5344CB8AC3E}">
        <p14:creationId xmlns:p14="http://schemas.microsoft.com/office/powerpoint/2010/main" xmlns="" val="354214345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Automatic evaluation – ROUGE scores</a:t>
            </a:r>
            <a:endParaRPr lang="en-US" sz="3600" dirty="0"/>
          </a:p>
        </p:txBody>
      </p:sp>
      <p:sp>
        <p:nvSpPr>
          <p:cNvPr id="3" name="Content Placeholder 2"/>
          <p:cNvSpPr>
            <a:spLocks noGrp="1"/>
          </p:cNvSpPr>
          <p:nvPr>
            <p:ph idx="1"/>
          </p:nvPr>
        </p:nvSpPr>
        <p:spPr>
          <a:xfrm>
            <a:off x="457200" y="1446554"/>
            <a:ext cx="8229600" cy="5003800"/>
          </a:xfrm>
        </p:spPr>
        <p:txBody>
          <a:bodyPr>
            <a:normAutofit/>
          </a:bodyPr>
          <a:lstStyle/>
          <a:p>
            <a:pPr>
              <a:lnSpc>
                <a:spcPct val="90000"/>
              </a:lnSpc>
            </a:pPr>
            <a:r>
              <a:rPr lang="en-US" sz="2200" dirty="0" smtClean="0"/>
              <a:t>18 human summaries</a:t>
            </a:r>
          </a:p>
          <a:p>
            <a:pPr>
              <a:lnSpc>
                <a:spcPct val="90000"/>
              </a:lnSpc>
            </a:pPr>
            <a:r>
              <a:rPr lang="en-US" sz="2200" dirty="0" smtClean="0"/>
              <a:t>leave-1-out: 17 set of references</a:t>
            </a:r>
          </a:p>
          <a:p>
            <a:pPr>
              <a:lnSpc>
                <a:spcPct val="90000"/>
              </a:lnSpc>
            </a:pPr>
            <a:r>
              <a:rPr lang="en-US" altLang="zh-CN" sz="2200" dirty="0" smtClean="0"/>
              <a:t>Summary length = </a:t>
            </a:r>
            <a:r>
              <a:rPr lang="en-US" sz="2200" dirty="0" smtClean="0"/>
              <a:t>100 words</a:t>
            </a:r>
          </a:p>
          <a:p>
            <a:pPr>
              <a:lnSpc>
                <a:spcPct val="90000"/>
              </a:lnSpc>
            </a:pPr>
            <a:endParaRPr lang="en-US" sz="2400" dirty="0" smtClean="0"/>
          </a:p>
          <a:p>
            <a:pPr>
              <a:lnSpc>
                <a:spcPct val="90000"/>
              </a:lnSpc>
            </a:pPr>
            <a:endParaRPr lang="en-US" sz="2400" dirty="0"/>
          </a:p>
          <a:p>
            <a:pPr>
              <a:lnSpc>
                <a:spcPct val="90000"/>
              </a:lnSpc>
            </a:pPr>
            <a:endParaRPr lang="en-US" sz="2400" dirty="0" smtClean="0"/>
          </a:p>
          <a:p>
            <a:pPr>
              <a:lnSpc>
                <a:spcPct val="90000"/>
              </a:lnSpc>
            </a:pPr>
            <a:endParaRPr lang="en-US" sz="2400" dirty="0"/>
          </a:p>
          <a:p>
            <a:pPr>
              <a:lnSpc>
                <a:spcPct val="90000"/>
              </a:lnSpc>
            </a:pPr>
            <a:endParaRPr lang="en-US" sz="2400" dirty="0" smtClean="0"/>
          </a:p>
          <a:p>
            <a:pPr>
              <a:lnSpc>
                <a:spcPct val="90000"/>
              </a:lnSpc>
            </a:pPr>
            <a:endParaRPr lang="en-US" sz="2400" dirty="0"/>
          </a:p>
          <a:p>
            <a:pPr>
              <a:lnSpc>
                <a:spcPct val="90000"/>
              </a:lnSpc>
              <a:buNone/>
            </a:pPr>
            <a:endParaRPr lang="en-US" sz="2400" dirty="0" smtClean="0"/>
          </a:p>
        </p:txBody>
      </p:sp>
      <p:graphicFrame>
        <p:nvGraphicFramePr>
          <p:cNvPr id="4" name="Table 3"/>
          <p:cNvGraphicFramePr>
            <a:graphicFrameLocks noGrp="1"/>
          </p:cNvGraphicFramePr>
          <p:nvPr>
            <p:extLst/>
          </p:nvPr>
        </p:nvGraphicFramePr>
        <p:xfrm>
          <a:off x="713873" y="2863254"/>
          <a:ext cx="3916948" cy="1854200"/>
        </p:xfrm>
        <a:graphic>
          <a:graphicData uri="http://schemas.openxmlformats.org/drawingml/2006/table">
            <a:tbl>
              <a:tblPr firstRow="1" bandRow="1">
                <a:tableStyleId>{6E25E649-3F16-4E02-A733-19D2CDBF48F0}</a:tableStyleId>
              </a:tblPr>
              <a:tblGrid>
                <a:gridCol w="1457158"/>
                <a:gridCol w="708526"/>
                <a:gridCol w="868947"/>
                <a:gridCol w="882317"/>
              </a:tblGrid>
              <a:tr h="370840">
                <a:tc>
                  <a:txBody>
                    <a:bodyPr/>
                    <a:lstStyle/>
                    <a:p>
                      <a:r>
                        <a:rPr lang="en-US" dirty="0" smtClean="0"/>
                        <a:t>summarizer</a:t>
                      </a:r>
                      <a:endParaRPr lang="en-US" dirty="0"/>
                    </a:p>
                  </a:txBody>
                  <a:tcPr/>
                </a:tc>
                <a:tc>
                  <a:txBody>
                    <a:bodyPr/>
                    <a:lstStyle/>
                    <a:p>
                      <a:pPr algn="l"/>
                      <a:r>
                        <a:rPr lang="en-US" dirty="0" smtClean="0"/>
                        <a:t>R-1</a:t>
                      </a:r>
                      <a:endParaRPr lang="en-US" dirty="0"/>
                    </a:p>
                  </a:txBody>
                  <a:tcPr/>
                </a:tc>
                <a:tc>
                  <a:txBody>
                    <a:bodyPr/>
                    <a:lstStyle/>
                    <a:p>
                      <a:pPr algn="l"/>
                      <a:r>
                        <a:rPr lang="en-US" dirty="0" smtClean="0"/>
                        <a:t>R-2</a:t>
                      </a:r>
                      <a:endParaRPr lang="en-US" dirty="0"/>
                    </a:p>
                  </a:txBody>
                  <a:tcPr/>
                </a:tc>
                <a:tc>
                  <a:txBody>
                    <a:bodyPr/>
                    <a:lstStyle/>
                    <a:p>
                      <a:pPr algn="l"/>
                      <a:r>
                        <a:rPr lang="en-US" dirty="0" smtClean="0"/>
                        <a:t>R-SU4</a:t>
                      </a:r>
                      <a:endParaRPr lang="en-US" dirty="0"/>
                    </a:p>
                  </a:txBody>
                  <a:tcPr/>
                </a:tc>
              </a:tr>
              <a:tr h="370840">
                <a:tc>
                  <a:txBody>
                    <a:bodyPr/>
                    <a:lstStyle/>
                    <a:p>
                      <a:r>
                        <a:rPr lang="en-US" dirty="0" smtClean="0"/>
                        <a:t>baseline</a:t>
                      </a:r>
                      <a:endParaRPr lang="en-US" dirty="0"/>
                    </a:p>
                  </a:txBody>
                  <a:tcPr/>
                </a:tc>
                <a:tc>
                  <a:txBody>
                    <a:bodyPr/>
                    <a:lstStyle/>
                    <a:p>
                      <a:pPr algn="l"/>
                      <a:r>
                        <a:rPr lang="en-US" dirty="0" smtClean="0"/>
                        <a:t>.333</a:t>
                      </a:r>
                      <a:endParaRPr lang="en-US" dirty="0"/>
                    </a:p>
                  </a:txBody>
                  <a:tcPr/>
                </a:tc>
                <a:tc>
                  <a:txBody>
                    <a:bodyPr/>
                    <a:lstStyle/>
                    <a:p>
                      <a:pPr algn="l"/>
                      <a:r>
                        <a:rPr lang="en-US" dirty="0" smtClean="0"/>
                        <a:t>.117</a:t>
                      </a:r>
                      <a:endParaRPr lang="en-US" dirty="0"/>
                    </a:p>
                  </a:txBody>
                  <a:tcPr/>
                </a:tc>
                <a:tc>
                  <a:txBody>
                    <a:bodyPr/>
                    <a:lstStyle/>
                    <a:p>
                      <a:pPr algn="l"/>
                      <a:r>
                        <a:rPr lang="en-US" dirty="0" smtClean="0"/>
                        <a:t>.110</a:t>
                      </a:r>
                      <a:endParaRPr lang="en-US" dirty="0"/>
                    </a:p>
                  </a:txBody>
                  <a:tcPr/>
                </a:tc>
              </a:tr>
              <a:tr h="370840">
                <a:tc>
                  <a:txBody>
                    <a:bodyPr/>
                    <a:lstStyle/>
                    <a:p>
                      <a:r>
                        <a:rPr lang="en-US" dirty="0" err="1" smtClean="0"/>
                        <a:t>HelpfulFilter</a:t>
                      </a:r>
                      <a:endParaRPr lang="en-US" dirty="0"/>
                    </a:p>
                  </a:txBody>
                  <a:tcPr/>
                </a:tc>
                <a:tc>
                  <a:txBody>
                    <a:bodyPr/>
                    <a:lstStyle/>
                    <a:p>
                      <a:pPr algn="l"/>
                      <a:r>
                        <a:rPr lang="en-US" dirty="0" smtClean="0"/>
                        <a:t>.346</a:t>
                      </a:r>
                      <a:endParaRPr lang="en-US" dirty="0"/>
                    </a:p>
                  </a:txBody>
                  <a:tcPr/>
                </a:tc>
                <a:tc>
                  <a:txBody>
                    <a:bodyPr/>
                    <a:lstStyle/>
                    <a:p>
                      <a:pPr algn="l"/>
                      <a:r>
                        <a:rPr lang="en-US" b="1" dirty="0" smtClean="0"/>
                        <a:t>.121</a:t>
                      </a:r>
                      <a:endParaRPr lang="en-US" b="1" dirty="0"/>
                    </a:p>
                  </a:txBody>
                  <a:tcPr/>
                </a:tc>
                <a:tc>
                  <a:txBody>
                    <a:bodyPr/>
                    <a:lstStyle/>
                    <a:p>
                      <a:pPr algn="l"/>
                      <a:r>
                        <a:rPr lang="en-US" b="1" dirty="0" smtClean="0"/>
                        <a:t>.111</a:t>
                      </a:r>
                      <a:endParaRPr lang="en-US" b="1" dirty="0"/>
                    </a:p>
                  </a:txBody>
                  <a:tcPr/>
                </a:tc>
              </a:tr>
              <a:tr h="370840">
                <a:tc>
                  <a:txBody>
                    <a:bodyPr/>
                    <a:lstStyle/>
                    <a:p>
                      <a:r>
                        <a:rPr lang="en-US" dirty="0" err="1" smtClean="0"/>
                        <a:t>HelpfulSum</a:t>
                      </a:r>
                      <a:endParaRPr lang="en-US" dirty="0"/>
                    </a:p>
                  </a:txBody>
                  <a:tcPr/>
                </a:tc>
                <a:tc>
                  <a:txBody>
                    <a:bodyPr/>
                    <a:lstStyle/>
                    <a:p>
                      <a:pPr algn="l"/>
                      <a:r>
                        <a:rPr lang="en-US" b="1" dirty="0" smtClean="0"/>
                        <a:t>.350</a:t>
                      </a:r>
                      <a:endParaRPr lang="en-US" b="1" dirty="0"/>
                    </a:p>
                  </a:txBody>
                  <a:tcPr/>
                </a:tc>
                <a:tc>
                  <a:txBody>
                    <a:bodyPr/>
                    <a:lstStyle/>
                    <a:p>
                      <a:pPr algn="l"/>
                      <a:r>
                        <a:rPr lang="en-US" dirty="0" smtClean="0"/>
                        <a:t>.110</a:t>
                      </a:r>
                      <a:endParaRPr lang="en-US" dirty="0"/>
                    </a:p>
                  </a:txBody>
                  <a:tcPr/>
                </a:tc>
                <a:tc>
                  <a:txBody>
                    <a:bodyPr/>
                    <a:lstStyle/>
                    <a:p>
                      <a:pPr algn="l"/>
                      <a:r>
                        <a:rPr lang="en-US" dirty="0" smtClean="0"/>
                        <a:t>.101</a:t>
                      </a:r>
                      <a:endParaRPr lang="en-US" dirty="0"/>
                    </a:p>
                  </a:txBody>
                  <a:tcPr/>
                </a:tc>
              </a:tr>
              <a:tr h="370840">
                <a:tc>
                  <a:txBody>
                    <a:bodyPr/>
                    <a:lstStyle/>
                    <a:p>
                      <a:r>
                        <a:rPr lang="en-US" dirty="0" smtClean="0"/>
                        <a:t>Human</a:t>
                      </a:r>
                      <a:endParaRPr lang="en-US" dirty="0"/>
                    </a:p>
                  </a:txBody>
                  <a:tcPr/>
                </a:tc>
                <a:tc>
                  <a:txBody>
                    <a:bodyPr/>
                    <a:lstStyle/>
                    <a:p>
                      <a:pPr algn="l"/>
                      <a:r>
                        <a:rPr lang="en-US" dirty="0" smtClean="0"/>
                        <a:t>.360</a:t>
                      </a:r>
                      <a:endParaRPr lang="en-US" dirty="0"/>
                    </a:p>
                  </a:txBody>
                  <a:tcPr/>
                </a:tc>
                <a:tc>
                  <a:txBody>
                    <a:bodyPr/>
                    <a:lstStyle/>
                    <a:p>
                      <a:pPr algn="l"/>
                      <a:r>
                        <a:rPr lang="en-US" dirty="0" smtClean="0"/>
                        <a:t>.138</a:t>
                      </a:r>
                      <a:endParaRPr lang="en-US" dirty="0"/>
                    </a:p>
                  </a:txBody>
                  <a:tcPr/>
                </a:tc>
                <a:tc>
                  <a:txBody>
                    <a:bodyPr/>
                    <a:lstStyle/>
                    <a:p>
                      <a:pPr algn="l"/>
                      <a:r>
                        <a:rPr lang="en-US" dirty="0" smtClean="0"/>
                        <a:t>.126</a:t>
                      </a:r>
                      <a:endParaRPr lang="en-US" dirty="0"/>
                    </a:p>
                  </a:txBody>
                  <a:tcPr/>
                </a:tc>
              </a:tr>
            </a:tbl>
          </a:graphicData>
        </a:graphic>
      </p:graphicFrame>
      <p:graphicFrame>
        <p:nvGraphicFramePr>
          <p:cNvPr id="5" name="Table 4"/>
          <p:cNvGraphicFramePr>
            <a:graphicFrameLocks noGrp="1"/>
          </p:cNvGraphicFramePr>
          <p:nvPr>
            <p:extLst/>
          </p:nvPr>
        </p:nvGraphicFramePr>
        <p:xfrm>
          <a:off x="4769852" y="2863254"/>
          <a:ext cx="3916948" cy="1854200"/>
        </p:xfrm>
        <a:graphic>
          <a:graphicData uri="http://schemas.openxmlformats.org/drawingml/2006/table">
            <a:tbl>
              <a:tblPr firstRow="1" bandRow="1">
                <a:tableStyleId>{6E25E649-3F16-4E02-A733-19D2CDBF48F0}</a:tableStyleId>
              </a:tblPr>
              <a:tblGrid>
                <a:gridCol w="1457158"/>
                <a:gridCol w="708526"/>
                <a:gridCol w="868947"/>
                <a:gridCol w="882317"/>
              </a:tblGrid>
              <a:tr h="370840">
                <a:tc>
                  <a:txBody>
                    <a:bodyPr/>
                    <a:lstStyle/>
                    <a:p>
                      <a:r>
                        <a:rPr lang="en-US" dirty="0" smtClean="0"/>
                        <a:t>summarizer</a:t>
                      </a:r>
                      <a:endParaRPr lang="en-US" dirty="0"/>
                    </a:p>
                  </a:txBody>
                  <a:tcPr/>
                </a:tc>
                <a:tc>
                  <a:txBody>
                    <a:bodyPr/>
                    <a:lstStyle/>
                    <a:p>
                      <a:pPr algn="l"/>
                      <a:r>
                        <a:rPr lang="en-US" dirty="0" smtClean="0"/>
                        <a:t>R-1</a:t>
                      </a:r>
                      <a:endParaRPr lang="en-US" dirty="0"/>
                    </a:p>
                  </a:txBody>
                  <a:tcPr/>
                </a:tc>
                <a:tc>
                  <a:txBody>
                    <a:bodyPr/>
                    <a:lstStyle/>
                    <a:p>
                      <a:pPr algn="l"/>
                      <a:r>
                        <a:rPr lang="en-US" dirty="0" smtClean="0"/>
                        <a:t>R-2</a:t>
                      </a:r>
                      <a:endParaRPr lang="en-US" dirty="0"/>
                    </a:p>
                  </a:txBody>
                  <a:tcPr/>
                </a:tc>
                <a:tc>
                  <a:txBody>
                    <a:bodyPr/>
                    <a:lstStyle/>
                    <a:p>
                      <a:pPr algn="l"/>
                      <a:r>
                        <a:rPr lang="en-US" dirty="0" smtClean="0"/>
                        <a:t>R-SU4</a:t>
                      </a:r>
                      <a:endParaRPr lang="en-US" dirty="0"/>
                    </a:p>
                  </a:txBody>
                  <a:tcPr/>
                </a:tc>
              </a:tr>
              <a:tr h="370840">
                <a:tc>
                  <a:txBody>
                    <a:bodyPr/>
                    <a:lstStyle/>
                    <a:p>
                      <a:r>
                        <a:rPr lang="en-US" dirty="0" smtClean="0"/>
                        <a:t>baseline</a:t>
                      </a:r>
                      <a:endParaRPr lang="en-US" dirty="0"/>
                    </a:p>
                  </a:txBody>
                  <a:tcPr/>
                </a:tc>
                <a:tc>
                  <a:txBody>
                    <a:bodyPr/>
                    <a:lstStyle/>
                    <a:p>
                      <a:pPr algn="l"/>
                      <a:r>
                        <a:rPr lang="en-US" dirty="0" smtClean="0"/>
                        <a:t>.281</a:t>
                      </a:r>
                      <a:endParaRPr lang="en-US" dirty="0"/>
                    </a:p>
                  </a:txBody>
                  <a:tcPr/>
                </a:tc>
                <a:tc>
                  <a:txBody>
                    <a:bodyPr/>
                    <a:lstStyle/>
                    <a:p>
                      <a:pPr algn="l"/>
                      <a:r>
                        <a:rPr lang="en-US" dirty="0" smtClean="0"/>
                        <a:t>.044</a:t>
                      </a:r>
                      <a:endParaRPr lang="en-US" dirty="0"/>
                    </a:p>
                  </a:txBody>
                  <a:tcPr/>
                </a:tc>
                <a:tc>
                  <a:txBody>
                    <a:bodyPr/>
                    <a:lstStyle/>
                    <a:p>
                      <a:pPr algn="l"/>
                      <a:r>
                        <a:rPr lang="en-US" dirty="0" smtClean="0"/>
                        <a:t>.047</a:t>
                      </a:r>
                      <a:endParaRPr lang="en-US" dirty="0"/>
                    </a:p>
                  </a:txBody>
                  <a:tcPr/>
                </a:tc>
              </a:tr>
              <a:tr h="370840">
                <a:tc>
                  <a:txBody>
                    <a:bodyPr/>
                    <a:lstStyle/>
                    <a:p>
                      <a:r>
                        <a:rPr lang="en-US" dirty="0" err="1" smtClean="0"/>
                        <a:t>HelpfulFilter</a:t>
                      </a:r>
                      <a:endParaRPr lang="en-US" dirty="0"/>
                    </a:p>
                  </a:txBody>
                  <a:tcPr/>
                </a:tc>
                <a:tc>
                  <a:txBody>
                    <a:bodyPr/>
                    <a:lstStyle/>
                    <a:p>
                      <a:pPr algn="l"/>
                      <a:r>
                        <a:rPr lang="en-US" dirty="0" smtClean="0"/>
                        <a:t>.278</a:t>
                      </a:r>
                      <a:endParaRPr lang="en-US" dirty="0"/>
                    </a:p>
                  </a:txBody>
                  <a:tcPr/>
                </a:tc>
                <a:tc>
                  <a:txBody>
                    <a:bodyPr/>
                    <a:lstStyle/>
                    <a:p>
                      <a:pPr algn="l"/>
                      <a:r>
                        <a:rPr lang="en-US" dirty="0" smtClean="0"/>
                        <a:t>.040</a:t>
                      </a:r>
                      <a:endParaRPr lang="en-US" dirty="0"/>
                    </a:p>
                  </a:txBody>
                  <a:tcPr/>
                </a:tc>
                <a:tc>
                  <a:txBody>
                    <a:bodyPr/>
                    <a:lstStyle/>
                    <a:p>
                      <a:pPr algn="l"/>
                      <a:r>
                        <a:rPr lang="en-US" dirty="0" smtClean="0"/>
                        <a:t>.041</a:t>
                      </a:r>
                      <a:endParaRPr lang="en-US" dirty="0"/>
                    </a:p>
                  </a:txBody>
                  <a:tcPr/>
                </a:tc>
              </a:tr>
              <a:tr h="370840">
                <a:tc>
                  <a:txBody>
                    <a:bodyPr/>
                    <a:lstStyle/>
                    <a:p>
                      <a:r>
                        <a:rPr lang="en-US" dirty="0" err="1" smtClean="0"/>
                        <a:t>HelpfulSum</a:t>
                      </a:r>
                      <a:endParaRPr lang="en-US" dirty="0"/>
                    </a:p>
                  </a:txBody>
                  <a:tcPr/>
                </a:tc>
                <a:tc>
                  <a:txBody>
                    <a:bodyPr/>
                    <a:lstStyle/>
                    <a:p>
                      <a:pPr algn="l"/>
                      <a:r>
                        <a:rPr lang="en-US" b="1" dirty="0" smtClean="0"/>
                        <a:t>.325</a:t>
                      </a:r>
                      <a:endParaRPr lang="en-US" b="1" dirty="0"/>
                    </a:p>
                  </a:txBody>
                  <a:tcPr/>
                </a:tc>
                <a:tc>
                  <a:txBody>
                    <a:bodyPr/>
                    <a:lstStyle/>
                    <a:p>
                      <a:pPr algn="l"/>
                      <a:r>
                        <a:rPr lang="en-US" b="1" dirty="0" smtClean="0"/>
                        <a:t>.095</a:t>
                      </a:r>
                      <a:endParaRPr lang="en-US" b="1" dirty="0"/>
                    </a:p>
                  </a:txBody>
                  <a:tcPr/>
                </a:tc>
                <a:tc>
                  <a:txBody>
                    <a:bodyPr/>
                    <a:lstStyle/>
                    <a:p>
                      <a:pPr algn="l"/>
                      <a:r>
                        <a:rPr lang="en-US" b="1" dirty="0" smtClean="0"/>
                        <a:t>.090</a:t>
                      </a:r>
                      <a:endParaRPr lang="en-US" b="1" dirty="0"/>
                    </a:p>
                  </a:txBody>
                  <a:tcPr/>
                </a:tc>
              </a:tr>
              <a:tr h="370840">
                <a:tc>
                  <a:txBody>
                    <a:bodyPr/>
                    <a:lstStyle/>
                    <a:p>
                      <a:r>
                        <a:rPr lang="en-US" dirty="0" smtClean="0"/>
                        <a:t>Human</a:t>
                      </a:r>
                      <a:endParaRPr lang="en-US" dirty="0"/>
                    </a:p>
                  </a:txBody>
                  <a:tcPr/>
                </a:tc>
                <a:tc>
                  <a:txBody>
                    <a:bodyPr/>
                    <a:lstStyle/>
                    <a:p>
                      <a:pPr algn="l"/>
                      <a:r>
                        <a:rPr lang="en-US" dirty="0" smtClean="0"/>
                        <a:t>.339</a:t>
                      </a:r>
                      <a:endParaRPr lang="en-US" dirty="0"/>
                    </a:p>
                  </a:txBody>
                  <a:tcPr/>
                </a:tc>
                <a:tc>
                  <a:txBody>
                    <a:bodyPr/>
                    <a:lstStyle/>
                    <a:p>
                      <a:pPr algn="l"/>
                      <a:r>
                        <a:rPr lang="en-US" dirty="0" smtClean="0"/>
                        <a:t>.093</a:t>
                      </a:r>
                      <a:endParaRPr lang="en-US" dirty="0"/>
                    </a:p>
                  </a:txBody>
                  <a:tcPr/>
                </a:tc>
                <a:tc>
                  <a:txBody>
                    <a:bodyPr/>
                    <a:lstStyle/>
                    <a:p>
                      <a:pPr algn="l"/>
                      <a:r>
                        <a:rPr lang="en-US" dirty="0" smtClean="0"/>
                        <a:t>.093</a:t>
                      </a:r>
                      <a:endParaRPr lang="en-US" dirty="0"/>
                    </a:p>
                  </a:txBody>
                  <a:tcPr/>
                </a:tc>
              </a:tr>
            </a:tbl>
          </a:graphicData>
        </a:graphic>
      </p:graphicFrame>
      <p:sp>
        <p:nvSpPr>
          <p:cNvPr id="6" name="TextBox 5"/>
          <p:cNvSpPr txBox="1"/>
          <p:nvPr/>
        </p:nvSpPr>
        <p:spPr>
          <a:xfrm>
            <a:off x="1866876" y="2444052"/>
            <a:ext cx="1685077" cy="369332"/>
          </a:xfrm>
          <a:prstGeom prst="rect">
            <a:avLst/>
          </a:prstGeom>
          <a:noFill/>
        </p:spPr>
        <p:txBody>
          <a:bodyPr wrap="none" rtlCol="0">
            <a:spAutoFit/>
          </a:bodyPr>
          <a:lstStyle/>
          <a:p>
            <a:r>
              <a:rPr lang="en-US" dirty="0" smtClean="0"/>
              <a:t>Camera reviews</a:t>
            </a:r>
          </a:p>
        </p:txBody>
      </p:sp>
      <p:sp>
        <p:nvSpPr>
          <p:cNvPr id="7" name="TextBox 6"/>
          <p:cNvSpPr txBox="1"/>
          <p:nvPr/>
        </p:nvSpPr>
        <p:spPr>
          <a:xfrm>
            <a:off x="5882749" y="2444052"/>
            <a:ext cx="1550725" cy="369332"/>
          </a:xfrm>
          <a:prstGeom prst="rect">
            <a:avLst/>
          </a:prstGeom>
          <a:noFill/>
        </p:spPr>
        <p:txBody>
          <a:bodyPr wrap="none" rtlCol="0">
            <a:spAutoFit/>
          </a:bodyPr>
          <a:lstStyle/>
          <a:p>
            <a:r>
              <a:rPr lang="en-US" dirty="0" smtClean="0"/>
              <a:t>Movie reviews</a:t>
            </a:r>
          </a:p>
        </p:txBody>
      </p:sp>
      <p:sp>
        <p:nvSpPr>
          <p:cNvPr id="8" name="Slide Number Placeholder 7"/>
          <p:cNvSpPr>
            <a:spLocks noGrp="1"/>
          </p:cNvSpPr>
          <p:nvPr>
            <p:ph type="sldNum" sz="quarter" idx="12"/>
          </p:nvPr>
        </p:nvSpPr>
        <p:spPr/>
        <p:txBody>
          <a:bodyPr/>
          <a:lstStyle/>
          <a:p>
            <a:fld id="{A1474180-0649-4B44-A4E2-426C5EA9858C}" type="slidenum">
              <a:rPr lang="en-US" smtClean="0"/>
              <a:pPr/>
              <a:t>70</a:t>
            </a:fld>
            <a:endParaRPr lang="en-US"/>
          </a:p>
        </p:txBody>
      </p:sp>
    </p:spTree>
    <p:extLst>
      <p:ext uri="{BB962C8B-B14F-4D97-AF65-F5344CB8AC3E}">
        <p14:creationId xmlns:p14="http://schemas.microsoft.com/office/powerpoint/2010/main" xmlns="" val="182286629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a:spLocks noGrp="1"/>
          </p:cNvSpPr>
          <p:nvPr>
            <p:ph idx="1"/>
          </p:nvPr>
        </p:nvSpPr>
        <p:spPr>
          <a:xfrm>
            <a:off x="457200" y="1446554"/>
            <a:ext cx="8229600" cy="5003800"/>
          </a:xfrm>
        </p:spPr>
        <p:txBody>
          <a:bodyPr>
            <a:normAutofit lnSpcReduction="10000"/>
          </a:bodyPr>
          <a:lstStyle/>
          <a:p>
            <a:pPr>
              <a:lnSpc>
                <a:spcPct val="90000"/>
              </a:lnSpc>
            </a:pPr>
            <a:r>
              <a:rPr lang="en-US" sz="2200" dirty="0" smtClean="0"/>
              <a:t>18 human summaries</a:t>
            </a:r>
          </a:p>
          <a:p>
            <a:pPr>
              <a:lnSpc>
                <a:spcPct val="90000"/>
              </a:lnSpc>
            </a:pPr>
            <a:r>
              <a:rPr lang="en-US" sz="2200" dirty="0" smtClean="0"/>
              <a:t>leave-1-out: 17 set of references</a:t>
            </a:r>
          </a:p>
          <a:p>
            <a:pPr>
              <a:lnSpc>
                <a:spcPct val="90000"/>
              </a:lnSpc>
            </a:pPr>
            <a:r>
              <a:rPr lang="en-US" altLang="zh-CN" sz="2200" dirty="0" smtClean="0"/>
              <a:t>Summary length = </a:t>
            </a:r>
            <a:r>
              <a:rPr lang="en-US" sz="2200" dirty="0" smtClean="0"/>
              <a:t>100 words</a:t>
            </a:r>
          </a:p>
          <a:p>
            <a:pPr>
              <a:lnSpc>
                <a:spcPct val="90000"/>
              </a:lnSpc>
            </a:pPr>
            <a:endParaRPr lang="en-US" sz="2400" dirty="0" smtClean="0"/>
          </a:p>
          <a:p>
            <a:pPr>
              <a:lnSpc>
                <a:spcPct val="90000"/>
              </a:lnSpc>
            </a:pPr>
            <a:endParaRPr lang="en-US" sz="2400" dirty="0"/>
          </a:p>
          <a:p>
            <a:pPr>
              <a:lnSpc>
                <a:spcPct val="90000"/>
              </a:lnSpc>
            </a:pPr>
            <a:endParaRPr lang="en-US" sz="2400" dirty="0" smtClean="0"/>
          </a:p>
          <a:p>
            <a:pPr>
              <a:lnSpc>
                <a:spcPct val="90000"/>
              </a:lnSpc>
            </a:pPr>
            <a:endParaRPr lang="en-US" sz="2400" dirty="0"/>
          </a:p>
          <a:p>
            <a:pPr>
              <a:lnSpc>
                <a:spcPct val="90000"/>
              </a:lnSpc>
            </a:pPr>
            <a:endParaRPr lang="en-US" sz="2400" dirty="0" smtClean="0"/>
          </a:p>
          <a:p>
            <a:pPr>
              <a:lnSpc>
                <a:spcPct val="90000"/>
              </a:lnSpc>
            </a:pPr>
            <a:endParaRPr lang="en-US" sz="2400" dirty="0"/>
          </a:p>
          <a:p>
            <a:pPr>
              <a:lnSpc>
                <a:spcPct val="90000"/>
              </a:lnSpc>
            </a:pPr>
            <a:endParaRPr lang="en-US" sz="2400" dirty="0" smtClean="0"/>
          </a:p>
          <a:p>
            <a:pPr marL="0" indent="0">
              <a:lnSpc>
                <a:spcPct val="90000"/>
              </a:lnSpc>
              <a:buNone/>
            </a:pPr>
            <a:r>
              <a:rPr lang="en-US" sz="2400" i="1" dirty="0" smtClean="0"/>
              <a:t>Among </a:t>
            </a:r>
            <a:r>
              <a:rPr lang="en-US" sz="2400" i="1" dirty="0"/>
              <a:t>machine-</a:t>
            </a:r>
            <a:r>
              <a:rPr lang="en-US" sz="2400" i="1" dirty="0" smtClean="0"/>
              <a:t>summarizers:</a:t>
            </a:r>
            <a:endParaRPr lang="en-US" sz="2400" i="1" dirty="0" smtClean="0">
              <a:solidFill>
                <a:srgbClr val="0000FF"/>
              </a:solidFill>
            </a:endParaRPr>
          </a:p>
          <a:p>
            <a:pPr lvl="1">
              <a:lnSpc>
                <a:spcPct val="90000"/>
              </a:lnSpc>
            </a:pPr>
            <a:r>
              <a:rPr lang="en-US" sz="2000" dirty="0" smtClean="0"/>
              <a:t>Camera reviews: no significant difference</a:t>
            </a:r>
          </a:p>
          <a:p>
            <a:pPr lvl="1">
              <a:lnSpc>
                <a:spcPct val="90000"/>
              </a:lnSpc>
              <a:buFont typeface="Wingdings" charset="2"/>
              <a:buChar char="ü"/>
            </a:pPr>
            <a:r>
              <a:rPr lang="en-US" sz="2000" dirty="0" smtClean="0">
                <a:solidFill>
                  <a:srgbClr val="0000FF"/>
                </a:solidFill>
              </a:rPr>
              <a:t>Movie reviews: </a:t>
            </a:r>
            <a:r>
              <a:rPr lang="en-US" sz="2000" dirty="0" err="1" smtClean="0">
                <a:solidFill>
                  <a:srgbClr val="0000FF"/>
                </a:solidFill>
              </a:rPr>
              <a:t>HelpfulSum</a:t>
            </a:r>
            <a:r>
              <a:rPr lang="en-US" sz="2000" dirty="0" smtClean="0">
                <a:solidFill>
                  <a:srgbClr val="0000FF"/>
                </a:solidFill>
              </a:rPr>
              <a:t> works best (p&lt;.05)</a:t>
            </a:r>
          </a:p>
          <a:p>
            <a:pPr lvl="2">
              <a:lnSpc>
                <a:spcPct val="90000"/>
              </a:lnSpc>
            </a:pPr>
            <a:r>
              <a:rPr lang="en-US" sz="1800" dirty="0" smtClean="0">
                <a:solidFill>
                  <a:srgbClr val="660066"/>
                </a:solidFill>
              </a:rPr>
              <a:t>Consistent with the pairwise comparison result</a:t>
            </a:r>
            <a:endParaRPr lang="en-US" sz="1800" dirty="0">
              <a:solidFill>
                <a:srgbClr val="660066"/>
              </a:solidFill>
            </a:endParaRPr>
          </a:p>
        </p:txBody>
      </p:sp>
      <p:sp>
        <p:nvSpPr>
          <p:cNvPr id="2" name="Title 1"/>
          <p:cNvSpPr>
            <a:spLocks noGrp="1"/>
          </p:cNvSpPr>
          <p:nvPr>
            <p:ph type="title"/>
          </p:nvPr>
        </p:nvSpPr>
        <p:spPr/>
        <p:txBody>
          <a:bodyPr>
            <a:normAutofit/>
          </a:bodyPr>
          <a:lstStyle/>
          <a:p>
            <a:r>
              <a:rPr lang="en-US" sz="3600" dirty="0" smtClean="0"/>
              <a:t>Automatic evaluation – ROUGE scores</a:t>
            </a:r>
            <a:endParaRPr lang="en-US" sz="3600" dirty="0"/>
          </a:p>
        </p:txBody>
      </p:sp>
      <p:graphicFrame>
        <p:nvGraphicFramePr>
          <p:cNvPr id="5" name="Table 4"/>
          <p:cNvGraphicFramePr>
            <a:graphicFrameLocks noGrp="1"/>
          </p:cNvGraphicFramePr>
          <p:nvPr>
            <p:extLst/>
          </p:nvPr>
        </p:nvGraphicFramePr>
        <p:xfrm>
          <a:off x="4769852" y="2865526"/>
          <a:ext cx="3916948" cy="1854200"/>
        </p:xfrm>
        <a:graphic>
          <a:graphicData uri="http://schemas.openxmlformats.org/drawingml/2006/table">
            <a:tbl>
              <a:tblPr firstRow="1" bandRow="1">
                <a:tableStyleId>{6E25E649-3F16-4E02-A733-19D2CDBF48F0}</a:tableStyleId>
              </a:tblPr>
              <a:tblGrid>
                <a:gridCol w="1457158"/>
                <a:gridCol w="708526"/>
                <a:gridCol w="868947"/>
                <a:gridCol w="882317"/>
              </a:tblGrid>
              <a:tr h="370840">
                <a:tc>
                  <a:txBody>
                    <a:bodyPr/>
                    <a:lstStyle/>
                    <a:p>
                      <a:r>
                        <a:rPr lang="en-US" dirty="0" smtClean="0"/>
                        <a:t>summarizer</a:t>
                      </a:r>
                      <a:endParaRPr lang="en-US" dirty="0"/>
                    </a:p>
                  </a:txBody>
                  <a:tcPr/>
                </a:tc>
                <a:tc>
                  <a:txBody>
                    <a:bodyPr/>
                    <a:lstStyle/>
                    <a:p>
                      <a:r>
                        <a:rPr lang="en-US" dirty="0" smtClean="0"/>
                        <a:t>R-1</a:t>
                      </a:r>
                      <a:endParaRPr lang="en-US" dirty="0"/>
                    </a:p>
                  </a:txBody>
                  <a:tcPr/>
                </a:tc>
                <a:tc>
                  <a:txBody>
                    <a:bodyPr/>
                    <a:lstStyle/>
                    <a:p>
                      <a:r>
                        <a:rPr lang="en-US" dirty="0" smtClean="0"/>
                        <a:t>R-2</a:t>
                      </a:r>
                      <a:endParaRPr lang="en-US" dirty="0"/>
                    </a:p>
                  </a:txBody>
                  <a:tcPr/>
                </a:tc>
                <a:tc>
                  <a:txBody>
                    <a:bodyPr/>
                    <a:lstStyle/>
                    <a:p>
                      <a:r>
                        <a:rPr lang="en-US" dirty="0" smtClean="0"/>
                        <a:t>R-SU4</a:t>
                      </a:r>
                      <a:endParaRPr lang="en-US" dirty="0"/>
                    </a:p>
                  </a:txBody>
                  <a:tcPr/>
                </a:tc>
              </a:tr>
              <a:tr h="370840">
                <a:tc>
                  <a:txBody>
                    <a:bodyPr/>
                    <a:lstStyle/>
                    <a:p>
                      <a:r>
                        <a:rPr lang="en-US" dirty="0" smtClean="0"/>
                        <a:t>baseline</a:t>
                      </a:r>
                      <a:endParaRPr lang="en-US" dirty="0"/>
                    </a:p>
                  </a:txBody>
                  <a:tcPr/>
                </a:tc>
                <a:tc>
                  <a:txBody>
                    <a:bodyPr/>
                    <a:lstStyle/>
                    <a:p>
                      <a:r>
                        <a:rPr lang="en-US" dirty="0" smtClean="0"/>
                        <a:t>.281</a:t>
                      </a:r>
                      <a:endParaRPr lang="en-US" dirty="0"/>
                    </a:p>
                  </a:txBody>
                  <a:tcPr/>
                </a:tc>
                <a:tc>
                  <a:txBody>
                    <a:bodyPr/>
                    <a:lstStyle/>
                    <a:p>
                      <a:r>
                        <a:rPr lang="en-US" dirty="0" smtClean="0"/>
                        <a:t>.044</a:t>
                      </a:r>
                      <a:endParaRPr lang="en-US" dirty="0"/>
                    </a:p>
                  </a:txBody>
                  <a:tcPr/>
                </a:tc>
                <a:tc>
                  <a:txBody>
                    <a:bodyPr/>
                    <a:lstStyle/>
                    <a:p>
                      <a:r>
                        <a:rPr lang="en-US" dirty="0" smtClean="0"/>
                        <a:t>.047</a:t>
                      </a:r>
                      <a:endParaRPr lang="en-US" dirty="0"/>
                    </a:p>
                  </a:txBody>
                  <a:tcPr/>
                </a:tc>
              </a:tr>
              <a:tr h="370840">
                <a:tc>
                  <a:txBody>
                    <a:bodyPr/>
                    <a:lstStyle/>
                    <a:p>
                      <a:r>
                        <a:rPr lang="en-US" dirty="0" err="1" smtClean="0"/>
                        <a:t>HelpfulFilter</a:t>
                      </a:r>
                      <a:endParaRPr lang="en-US" dirty="0"/>
                    </a:p>
                  </a:txBody>
                  <a:tcPr/>
                </a:tc>
                <a:tc>
                  <a:txBody>
                    <a:bodyPr/>
                    <a:lstStyle/>
                    <a:p>
                      <a:r>
                        <a:rPr lang="en-US" dirty="0" smtClean="0"/>
                        <a:t>.278</a:t>
                      </a:r>
                      <a:endParaRPr lang="en-US" dirty="0"/>
                    </a:p>
                  </a:txBody>
                  <a:tcPr/>
                </a:tc>
                <a:tc>
                  <a:txBody>
                    <a:bodyPr/>
                    <a:lstStyle/>
                    <a:p>
                      <a:r>
                        <a:rPr lang="en-US" dirty="0" smtClean="0"/>
                        <a:t>.040</a:t>
                      </a:r>
                      <a:endParaRPr lang="en-US" dirty="0"/>
                    </a:p>
                  </a:txBody>
                  <a:tcPr/>
                </a:tc>
                <a:tc>
                  <a:txBody>
                    <a:bodyPr/>
                    <a:lstStyle/>
                    <a:p>
                      <a:r>
                        <a:rPr lang="en-US" dirty="0" smtClean="0"/>
                        <a:t>.041</a:t>
                      </a:r>
                      <a:endParaRPr lang="en-US" dirty="0"/>
                    </a:p>
                  </a:txBody>
                  <a:tcPr/>
                </a:tc>
              </a:tr>
              <a:tr h="370840">
                <a:tc>
                  <a:txBody>
                    <a:bodyPr/>
                    <a:lstStyle/>
                    <a:p>
                      <a:r>
                        <a:rPr lang="en-US" dirty="0" err="1" smtClean="0">
                          <a:solidFill>
                            <a:srgbClr val="0000FF"/>
                          </a:solidFill>
                        </a:rPr>
                        <a:t>HelpfulSum</a:t>
                      </a:r>
                      <a:endParaRPr lang="en-US" dirty="0">
                        <a:solidFill>
                          <a:srgbClr val="0000FF"/>
                        </a:solidFill>
                      </a:endParaRPr>
                    </a:p>
                  </a:txBody>
                  <a:tcPr/>
                </a:tc>
                <a:tc>
                  <a:txBody>
                    <a:bodyPr/>
                    <a:lstStyle/>
                    <a:p>
                      <a:r>
                        <a:rPr lang="en-US" b="1" dirty="0" smtClean="0">
                          <a:solidFill>
                            <a:srgbClr val="0000FF"/>
                          </a:solidFill>
                        </a:rPr>
                        <a:t>.325</a:t>
                      </a:r>
                      <a:endParaRPr lang="en-US" b="1" dirty="0">
                        <a:solidFill>
                          <a:srgbClr val="0000FF"/>
                        </a:solidFill>
                      </a:endParaRPr>
                    </a:p>
                  </a:txBody>
                  <a:tcPr/>
                </a:tc>
                <a:tc>
                  <a:txBody>
                    <a:bodyPr/>
                    <a:lstStyle/>
                    <a:p>
                      <a:r>
                        <a:rPr lang="en-US" b="1" dirty="0" smtClean="0">
                          <a:solidFill>
                            <a:srgbClr val="0000FF"/>
                          </a:solidFill>
                        </a:rPr>
                        <a:t>.095</a:t>
                      </a:r>
                      <a:endParaRPr lang="en-US" b="1" dirty="0">
                        <a:solidFill>
                          <a:srgbClr val="0000FF"/>
                        </a:solidFill>
                      </a:endParaRPr>
                    </a:p>
                  </a:txBody>
                  <a:tcPr/>
                </a:tc>
                <a:tc>
                  <a:txBody>
                    <a:bodyPr/>
                    <a:lstStyle/>
                    <a:p>
                      <a:r>
                        <a:rPr lang="en-US" b="1" dirty="0" smtClean="0">
                          <a:solidFill>
                            <a:srgbClr val="0000FF"/>
                          </a:solidFill>
                        </a:rPr>
                        <a:t>.090</a:t>
                      </a:r>
                      <a:endParaRPr lang="en-US" b="1" dirty="0">
                        <a:solidFill>
                          <a:srgbClr val="0000FF"/>
                        </a:solidFill>
                      </a:endParaRPr>
                    </a:p>
                  </a:txBody>
                  <a:tcPr/>
                </a:tc>
              </a:tr>
              <a:tr h="370840">
                <a:tc>
                  <a:txBody>
                    <a:bodyPr/>
                    <a:lstStyle/>
                    <a:p>
                      <a:r>
                        <a:rPr lang="en-US" dirty="0" smtClean="0"/>
                        <a:t>Human</a:t>
                      </a:r>
                      <a:endParaRPr lang="en-US" dirty="0"/>
                    </a:p>
                  </a:txBody>
                  <a:tcPr/>
                </a:tc>
                <a:tc>
                  <a:txBody>
                    <a:bodyPr/>
                    <a:lstStyle/>
                    <a:p>
                      <a:r>
                        <a:rPr lang="en-US" dirty="0" smtClean="0"/>
                        <a:t>.339</a:t>
                      </a:r>
                      <a:endParaRPr lang="en-US" dirty="0"/>
                    </a:p>
                  </a:txBody>
                  <a:tcPr/>
                </a:tc>
                <a:tc>
                  <a:txBody>
                    <a:bodyPr/>
                    <a:lstStyle/>
                    <a:p>
                      <a:r>
                        <a:rPr lang="en-US" dirty="0" smtClean="0"/>
                        <a:t>.093</a:t>
                      </a:r>
                      <a:endParaRPr lang="en-US" dirty="0"/>
                    </a:p>
                  </a:txBody>
                  <a:tcPr/>
                </a:tc>
                <a:tc>
                  <a:txBody>
                    <a:bodyPr/>
                    <a:lstStyle/>
                    <a:p>
                      <a:r>
                        <a:rPr lang="en-US" dirty="0" smtClean="0"/>
                        <a:t>.093</a:t>
                      </a:r>
                      <a:endParaRPr lang="en-US" dirty="0"/>
                    </a:p>
                  </a:txBody>
                  <a:tcPr/>
                </a:tc>
              </a:tr>
            </a:tbl>
          </a:graphicData>
        </a:graphic>
      </p:graphicFrame>
      <p:sp>
        <p:nvSpPr>
          <p:cNvPr id="7" name="TextBox 6"/>
          <p:cNvSpPr txBox="1"/>
          <p:nvPr/>
        </p:nvSpPr>
        <p:spPr>
          <a:xfrm>
            <a:off x="5882749" y="2444052"/>
            <a:ext cx="1550725" cy="369332"/>
          </a:xfrm>
          <a:prstGeom prst="rect">
            <a:avLst/>
          </a:prstGeom>
          <a:noFill/>
        </p:spPr>
        <p:txBody>
          <a:bodyPr wrap="none" rtlCol="0">
            <a:spAutoFit/>
          </a:bodyPr>
          <a:lstStyle/>
          <a:p>
            <a:r>
              <a:rPr lang="en-US" dirty="0" smtClean="0"/>
              <a:t>Movie reviews</a:t>
            </a:r>
          </a:p>
        </p:txBody>
      </p:sp>
      <p:sp>
        <p:nvSpPr>
          <p:cNvPr id="8" name="Slide Number Placeholder 7"/>
          <p:cNvSpPr>
            <a:spLocks noGrp="1"/>
          </p:cNvSpPr>
          <p:nvPr>
            <p:ph type="sldNum" sz="quarter" idx="12"/>
          </p:nvPr>
        </p:nvSpPr>
        <p:spPr/>
        <p:txBody>
          <a:bodyPr/>
          <a:lstStyle/>
          <a:p>
            <a:fld id="{A1474180-0649-4B44-A4E2-426C5EA9858C}" type="slidenum">
              <a:rPr lang="en-US" smtClean="0"/>
              <a:pPr/>
              <a:t>71</a:t>
            </a:fld>
            <a:endParaRPr lang="en-US"/>
          </a:p>
        </p:txBody>
      </p:sp>
      <p:sp>
        <p:nvSpPr>
          <p:cNvPr id="9" name="Rectangle 8"/>
          <p:cNvSpPr/>
          <p:nvPr/>
        </p:nvSpPr>
        <p:spPr>
          <a:xfrm>
            <a:off x="4757152" y="3236894"/>
            <a:ext cx="3916948" cy="1157306"/>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graphicFrame>
        <p:nvGraphicFramePr>
          <p:cNvPr id="10" name="Table 9"/>
          <p:cNvGraphicFramePr>
            <a:graphicFrameLocks noGrp="1"/>
          </p:cNvGraphicFramePr>
          <p:nvPr>
            <p:extLst/>
          </p:nvPr>
        </p:nvGraphicFramePr>
        <p:xfrm>
          <a:off x="713873" y="2863254"/>
          <a:ext cx="3916948" cy="1854200"/>
        </p:xfrm>
        <a:graphic>
          <a:graphicData uri="http://schemas.openxmlformats.org/drawingml/2006/table">
            <a:tbl>
              <a:tblPr firstRow="1" bandRow="1">
                <a:tableStyleId>{6E25E649-3F16-4E02-A733-19D2CDBF48F0}</a:tableStyleId>
              </a:tblPr>
              <a:tblGrid>
                <a:gridCol w="1457158"/>
                <a:gridCol w="708526"/>
                <a:gridCol w="868947"/>
                <a:gridCol w="882317"/>
              </a:tblGrid>
              <a:tr h="370840">
                <a:tc>
                  <a:txBody>
                    <a:bodyPr/>
                    <a:lstStyle/>
                    <a:p>
                      <a:r>
                        <a:rPr lang="en-US" dirty="0" smtClean="0">
                          <a:solidFill>
                            <a:srgbClr val="D9D9D9"/>
                          </a:solidFill>
                        </a:rPr>
                        <a:t>summarizer</a:t>
                      </a:r>
                      <a:endParaRPr lang="en-US" dirty="0">
                        <a:solidFill>
                          <a:srgbClr val="D9D9D9"/>
                        </a:solidFill>
                      </a:endParaRPr>
                    </a:p>
                  </a:txBody>
                  <a:tcPr/>
                </a:tc>
                <a:tc>
                  <a:txBody>
                    <a:bodyPr/>
                    <a:lstStyle/>
                    <a:p>
                      <a:r>
                        <a:rPr lang="en-US" dirty="0" smtClean="0">
                          <a:solidFill>
                            <a:srgbClr val="D9D9D9"/>
                          </a:solidFill>
                        </a:rPr>
                        <a:t>R-1</a:t>
                      </a:r>
                      <a:endParaRPr lang="en-US" dirty="0">
                        <a:solidFill>
                          <a:srgbClr val="D9D9D9"/>
                        </a:solidFill>
                      </a:endParaRPr>
                    </a:p>
                  </a:txBody>
                  <a:tcPr/>
                </a:tc>
                <a:tc>
                  <a:txBody>
                    <a:bodyPr/>
                    <a:lstStyle/>
                    <a:p>
                      <a:r>
                        <a:rPr lang="en-US" dirty="0" smtClean="0">
                          <a:solidFill>
                            <a:srgbClr val="D9D9D9"/>
                          </a:solidFill>
                        </a:rPr>
                        <a:t>R-2</a:t>
                      </a:r>
                      <a:endParaRPr lang="en-US" dirty="0">
                        <a:solidFill>
                          <a:srgbClr val="D9D9D9"/>
                        </a:solidFill>
                      </a:endParaRPr>
                    </a:p>
                  </a:txBody>
                  <a:tcPr/>
                </a:tc>
                <a:tc>
                  <a:txBody>
                    <a:bodyPr/>
                    <a:lstStyle/>
                    <a:p>
                      <a:r>
                        <a:rPr lang="en-US" dirty="0" smtClean="0">
                          <a:solidFill>
                            <a:srgbClr val="D9D9D9"/>
                          </a:solidFill>
                        </a:rPr>
                        <a:t>R-SU4</a:t>
                      </a:r>
                      <a:endParaRPr lang="en-US" dirty="0">
                        <a:solidFill>
                          <a:srgbClr val="D9D9D9"/>
                        </a:solidFill>
                      </a:endParaRPr>
                    </a:p>
                  </a:txBody>
                  <a:tcPr/>
                </a:tc>
              </a:tr>
              <a:tr h="370840">
                <a:tc>
                  <a:txBody>
                    <a:bodyPr/>
                    <a:lstStyle/>
                    <a:p>
                      <a:r>
                        <a:rPr lang="en-US" dirty="0" smtClean="0">
                          <a:solidFill>
                            <a:srgbClr val="D9D9D9"/>
                          </a:solidFill>
                        </a:rPr>
                        <a:t>baseline</a:t>
                      </a:r>
                      <a:endParaRPr lang="en-US" dirty="0">
                        <a:solidFill>
                          <a:srgbClr val="D9D9D9"/>
                        </a:solidFill>
                      </a:endParaRPr>
                    </a:p>
                  </a:txBody>
                  <a:tcPr/>
                </a:tc>
                <a:tc>
                  <a:txBody>
                    <a:bodyPr/>
                    <a:lstStyle/>
                    <a:p>
                      <a:r>
                        <a:rPr lang="en-US" dirty="0" smtClean="0">
                          <a:solidFill>
                            <a:srgbClr val="D9D9D9"/>
                          </a:solidFill>
                        </a:rPr>
                        <a:t>.333</a:t>
                      </a:r>
                      <a:endParaRPr lang="en-US" dirty="0">
                        <a:solidFill>
                          <a:srgbClr val="D9D9D9"/>
                        </a:solidFill>
                      </a:endParaRPr>
                    </a:p>
                  </a:txBody>
                  <a:tcPr/>
                </a:tc>
                <a:tc>
                  <a:txBody>
                    <a:bodyPr/>
                    <a:lstStyle/>
                    <a:p>
                      <a:r>
                        <a:rPr lang="en-US" dirty="0" smtClean="0">
                          <a:solidFill>
                            <a:srgbClr val="D9D9D9"/>
                          </a:solidFill>
                        </a:rPr>
                        <a:t>.117</a:t>
                      </a:r>
                      <a:endParaRPr lang="en-US" dirty="0">
                        <a:solidFill>
                          <a:srgbClr val="D9D9D9"/>
                        </a:solidFill>
                      </a:endParaRPr>
                    </a:p>
                  </a:txBody>
                  <a:tcPr/>
                </a:tc>
                <a:tc>
                  <a:txBody>
                    <a:bodyPr/>
                    <a:lstStyle/>
                    <a:p>
                      <a:r>
                        <a:rPr lang="en-US" dirty="0" smtClean="0">
                          <a:solidFill>
                            <a:srgbClr val="D9D9D9"/>
                          </a:solidFill>
                        </a:rPr>
                        <a:t>.110</a:t>
                      </a:r>
                      <a:endParaRPr lang="en-US" dirty="0">
                        <a:solidFill>
                          <a:srgbClr val="D9D9D9"/>
                        </a:solidFill>
                      </a:endParaRPr>
                    </a:p>
                  </a:txBody>
                  <a:tcPr/>
                </a:tc>
              </a:tr>
              <a:tr h="370840">
                <a:tc>
                  <a:txBody>
                    <a:bodyPr/>
                    <a:lstStyle/>
                    <a:p>
                      <a:r>
                        <a:rPr lang="en-US" dirty="0" err="1" smtClean="0">
                          <a:solidFill>
                            <a:srgbClr val="D9D9D9"/>
                          </a:solidFill>
                        </a:rPr>
                        <a:t>HelpfulFilter</a:t>
                      </a:r>
                      <a:endParaRPr lang="en-US" dirty="0">
                        <a:solidFill>
                          <a:srgbClr val="D9D9D9"/>
                        </a:solidFill>
                      </a:endParaRPr>
                    </a:p>
                  </a:txBody>
                  <a:tcPr/>
                </a:tc>
                <a:tc>
                  <a:txBody>
                    <a:bodyPr/>
                    <a:lstStyle/>
                    <a:p>
                      <a:r>
                        <a:rPr lang="en-US" dirty="0" smtClean="0">
                          <a:solidFill>
                            <a:srgbClr val="D9D9D9"/>
                          </a:solidFill>
                        </a:rPr>
                        <a:t>.346</a:t>
                      </a:r>
                      <a:endParaRPr lang="en-US" dirty="0">
                        <a:solidFill>
                          <a:srgbClr val="D9D9D9"/>
                        </a:solidFill>
                      </a:endParaRPr>
                    </a:p>
                  </a:txBody>
                  <a:tcPr/>
                </a:tc>
                <a:tc>
                  <a:txBody>
                    <a:bodyPr/>
                    <a:lstStyle/>
                    <a:p>
                      <a:r>
                        <a:rPr lang="en-US" b="1" dirty="0" smtClean="0">
                          <a:solidFill>
                            <a:srgbClr val="D9D9D9"/>
                          </a:solidFill>
                        </a:rPr>
                        <a:t>.121</a:t>
                      </a:r>
                      <a:endParaRPr lang="en-US" b="1" dirty="0">
                        <a:solidFill>
                          <a:srgbClr val="D9D9D9"/>
                        </a:solidFill>
                      </a:endParaRPr>
                    </a:p>
                  </a:txBody>
                  <a:tcPr/>
                </a:tc>
                <a:tc>
                  <a:txBody>
                    <a:bodyPr/>
                    <a:lstStyle/>
                    <a:p>
                      <a:r>
                        <a:rPr lang="en-US" b="1" dirty="0" smtClean="0">
                          <a:solidFill>
                            <a:srgbClr val="D9D9D9"/>
                          </a:solidFill>
                        </a:rPr>
                        <a:t>.111</a:t>
                      </a:r>
                      <a:endParaRPr lang="en-US" b="1" dirty="0">
                        <a:solidFill>
                          <a:srgbClr val="D9D9D9"/>
                        </a:solidFill>
                      </a:endParaRPr>
                    </a:p>
                  </a:txBody>
                  <a:tcPr/>
                </a:tc>
              </a:tr>
              <a:tr h="370840">
                <a:tc>
                  <a:txBody>
                    <a:bodyPr/>
                    <a:lstStyle/>
                    <a:p>
                      <a:r>
                        <a:rPr lang="en-US" dirty="0" err="1" smtClean="0">
                          <a:solidFill>
                            <a:srgbClr val="D9D9D9"/>
                          </a:solidFill>
                        </a:rPr>
                        <a:t>HelpfulSum</a:t>
                      </a:r>
                      <a:endParaRPr lang="en-US" dirty="0">
                        <a:solidFill>
                          <a:srgbClr val="D9D9D9"/>
                        </a:solidFill>
                      </a:endParaRPr>
                    </a:p>
                  </a:txBody>
                  <a:tcPr/>
                </a:tc>
                <a:tc>
                  <a:txBody>
                    <a:bodyPr/>
                    <a:lstStyle/>
                    <a:p>
                      <a:r>
                        <a:rPr lang="en-US" b="1" dirty="0" smtClean="0">
                          <a:solidFill>
                            <a:srgbClr val="D9D9D9"/>
                          </a:solidFill>
                        </a:rPr>
                        <a:t>.350</a:t>
                      </a:r>
                      <a:endParaRPr lang="en-US" b="1" dirty="0">
                        <a:solidFill>
                          <a:srgbClr val="D9D9D9"/>
                        </a:solidFill>
                      </a:endParaRPr>
                    </a:p>
                  </a:txBody>
                  <a:tcPr/>
                </a:tc>
                <a:tc>
                  <a:txBody>
                    <a:bodyPr/>
                    <a:lstStyle/>
                    <a:p>
                      <a:r>
                        <a:rPr lang="en-US" dirty="0" smtClean="0">
                          <a:solidFill>
                            <a:srgbClr val="D9D9D9"/>
                          </a:solidFill>
                        </a:rPr>
                        <a:t>.110</a:t>
                      </a:r>
                      <a:endParaRPr lang="en-US" dirty="0">
                        <a:solidFill>
                          <a:srgbClr val="D9D9D9"/>
                        </a:solidFill>
                      </a:endParaRPr>
                    </a:p>
                  </a:txBody>
                  <a:tcPr/>
                </a:tc>
                <a:tc>
                  <a:txBody>
                    <a:bodyPr/>
                    <a:lstStyle/>
                    <a:p>
                      <a:r>
                        <a:rPr lang="en-US" dirty="0" smtClean="0">
                          <a:solidFill>
                            <a:srgbClr val="D9D9D9"/>
                          </a:solidFill>
                        </a:rPr>
                        <a:t>.101</a:t>
                      </a:r>
                      <a:endParaRPr lang="en-US" dirty="0">
                        <a:solidFill>
                          <a:srgbClr val="D9D9D9"/>
                        </a:solidFill>
                      </a:endParaRPr>
                    </a:p>
                  </a:txBody>
                  <a:tcPr/>
                </a:tc>
              </a:tr>
              <a:tr h="370840">
                <a:tc>
                  <a:txBody>
                    <a:bodyPr/>
                    <a:lstStyle/>
                    <a:p>
                      <a:r>
                        <a:rPr lang="en-US" dirty="0" smtClean="0">
                          <a:solidFill>
                            <a:srgbClr val="D9D9D9"/>
                          </a:solidFill>
                        </a:rPr>
                        <a:t>Human</a:t>
                      </a:r>
                      <a:endParaRPr lang="en-US" dirty="0">
                        <a:solidFill>
                          <a:srgbClr val="D9D9D9"/>
                        </a:solidFill>
                      </a:endParaRPr>
                    </a:p>
                  </a:txBody>
                  <a:tcPr/>
                </a:tc>
                <a:tc>
                  <a:txBody>
                    <a:bodyPr/>
                    <a:lstStyle/>
                    <a:p>
                      <a:r>
                        <a:rPr lang="en-US" dirty="0" smtClean="0">
                          <a:solidFill>
                            <a:srgbClr val="D9D9D9"/>
                          </a:solidFill>
                        </a:rPr>
                        <a:t>.360</a:t>
                      </a:r>
                      <a:endParaRPr lang="en-US" dirty="0">
                        <a:solidFill>
                          <a:srgbClr val="D9D9D9"/>
                        </a:solidFill>
                      </a:endParaRPr>
                    </a:p>
                  </a:txBody>
                  <a:tcPr/>
                </a:tc>
                <a:tc>
                  <a:txBody>
                    <a:bodyPr/>
                    <a:lstStyle/>
                    <a:p>
                      <a:r>
                        <a:rPr lang="en-US" dirty="0" smtClean="0">
                          <a:solidFill>
                            <a:srgbClr val="D9D9D9"/>
                          </a:solidFill>
                        </a:rPr>
                        <a:t>.138</a:t>
                      </a:r>
                      <a:endParaRPr lang="en-US" dirty="0">
                        <a:solidFill>
                          <a:srgbClr val="D9D9D9"/>
                        </a:solidFill>
                      </a:endParaRPr>
                    </a:p>
                  </a:txBody>
                  <a:tcPr/>
                </a:tc>
                <a:tc>
                  <a:txBody>
                    <a:bodyPr/>
                    <a:lstStyle/>
                    <a:p>
                      <a:r>
                        <a:rPr lang="en-US" dirty="0" smtClean="0">
                          <a:solidFill>
                            <a:srgbClr val="D9D9D9"/>
                          </a:solidFill>
                        </a:rPr>
                        <a:t>.126</a:t>
                      </a:r>
                      <a:endParaRPr lang="en-US" dirty="0">
                        <a:solidFill>
                          <a:srgbClr val="D9D9D9"/>
                        </a:solidFill>
                      </a:endParaRPr>
                    </a:p>
                  </a:txBody>
                  <a:tcPr/>
                </a:tc>
              </a:tr>
            </a:tbl>
          </a:graphicData>
        </a:graphic>
      </p:graphicFrame>
      <p:sp>
        <p:nvSpPr>
          <p:cNvPr id="11" name="TextBox 10"/>
          <p:cNvSpPr txBox="1"/>
          <p:nvPr/>
        </p:nvSpPr>
        <p:spPr>
          <a:xfrm>
            <a:off x="1866876" y="2444052"/>
            <a:ext cx="1685077" cy="369332"/>
          </a:xfrm>
          <a:prstGeom prst="rect">
            <a:avLst/>
          </a:prstGeom>
          <a:noFill/>
        </p:spPr>
        <p:txBody>
          <a:bodyPr wrap="none" rtlCol="0">
            <a:spAutoFit/>
          </a:bodyPr>
          <a:lstStyle/>
          <a:p>
            <a:r>
              <a:rPr lang="en-US" dirty="0" smtClean="0">
                <a:solidFill>
                  <a:srgbClr val="D9D9D9"/>
                </a:solidFill>
              </a:rPr>
              <a:t>Camera reviews</a:t>
            </a:r>
          </a:p>
        </p:txBody>
      </p:sp>
    </p:spTree>
    <p:extLst>
      <p:ext uri="{BB962C8B-B14F-4D97-AF65-F5344CB8AC3E}">
        <p14:creationId xmlns:p14="http://schemas.microsoft.com/office/powerpoint/2010/main" xmlns="" val="357027100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dirty="0" smtClean="0"/>
              <a:t>Highlights</a:t>
            </a:r>
            <a:endParaRPr lang="en-US" sz="3400" dirty="0"/>
          </a:p>
        </p:txBody>
      </p:sp>
      <p:sp>
        <p:nvSpPr>
          <p:cNvPr id="3" name="Content Placeholder 2"/>
          <p:cNvSpPr>
            <a:spLocks noGrp="1"/>
          </p:cNvSpPr>
          <p:nvPr>
            <p:ph idx="1"/>
          </p:nvPr>
        </p:nvSpPr>
        <p:spPr>
          <a:xfrm>
            <a:off x="338669" y="1600200"/>
            <a:ext cx="8432800" cy="3649133"/>
          </a:xfrm>
        </p:spPr>
        <p:txBody>
          <a:bodyPr>
            <a:normAutofit fontScale="92500" lnSpcReduction="10000"/>
          </a:bodyPr>
          <a:lstStyle/>
          <a:p>
            <a:r>
              <a:rPr lang="en-US" sz="2400" dirty="0" smtClean="0"/>
              <a:t>Analysis on human review summaries reveals the limitations of traditional summarization heuristics</a:t>
            </a:r>
          </a:p>
          <a:p>
            <a:endParaRPr lang="en-US" sz="2400" dirty="0" smtClean="0"/>
          </a:p>
          <a:p>
            <a:r>
              <a:rPr lang="en-US" sz="2400" dirty="0" smtClean="0"/>
              <a:t>Proposed a novel unsupervised extractive approach for summarizing online reviews by exploiting review helpfulness ratings</a:t>
            </a:r>
          </a:p>
          <a:p>
            <a:pPr lvl="1"/>
            <a:r>
              <a:rPr lang="en-US" sz="2000" dirty="0" smtClean="0">
                <a:solidFill>
                  <a:srgbClr val="0000FF"/>
                </a:solidFill>
              </a:rPr>
              <a:t>Requires no annotation</a:t>
            </a:r>
          </a:p>
          <a:p>
            <a:pPr lvl="1"/>
            <a:r>
              <a:rPr lang="en-US" sz="2000" dirty="0">
                <a:solidFill>
                  <a:srgbClr val="0000FF"/>
                </a:solidFill>
              </a:rPr>
              <a:t>G</a:t>
            </a:r>
            <a:r>
              <a:rPr lang="en-US" sz="2000" dirty="0" smtClean="0">
                <a:solidFill>
                  <a:srgbClr val="0000FF"/>
                </a:solidFill>
              </a:rPr>
              <a:t>eneralizable to multiple review domains</a:t>
            </a:r>
          </a:p>
          <a:p>
            <a:endParaRPr lang="en-US" sz="2400" dirty="0"/>
          </a:p>
          <a:p>
            <a:r>
              <a:rPr lang="en-US" sz="2400" dirty="0" smtClean="0"/>
              <a:t>Both human and automated evaluation results show that helpfulness-guided summarizers outperform a strong MEAD baseline</a:t>
            </a:r>
          </a:p>
          <a:p>
            <a:endParaRPr lang="en-US" sz="2400" dirty="0" smtClean="0"/>
          </a:p>
        </p:txBody>
      </p:sp>
      <p:sp>
        <p:nvSpPr>
          <p:cNvPr id="4" name="Slide Number Placeholder 3"/>
          <p:cNvSpPr>
            <a:spLocks noGrp="1"/>
          </p:cNvSpPr>
          <p:nvPr>
            <p:ph type="sldNum" sz="quarter" idx="12"/>
          </p:nvPr>
        </p:nvSpPr>
        <p:spPr/>
        <p:txBody>
          <a:bodyPr/>
          <a:lstStyle/>
          <a:p>
            <a:fld id="{A1474180-0649-4B44-A4E2-426C5EA9858C}" type="slidenum">
              <a:rPr lang="en-US" smtClean="0"/>
              <a:pPr/>
              <a:t>72</a:t>
            </a:fld>
            <a:endParaRPr lang="en-US"/>
          </a:p>
        </p:txBody>
      </p:sp>
    </p:spTree>
    <p:extLst>
      <p:ext uri="{BB962C8B-B14F-4D97-AF65-F5344CB8AC3E}">
        <p14:creationId xmlns:p14="http://schemas.microsoft.com/office/powerpoint/2010/main" xmlns="" val="145418238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3780"/>
            <a:ext cx="8229600" cy="1143000"/>
          </a:xfrm>
        </p:spPr>
        <p:txBody>
          <a:bodyPr>
            <a:normAutofit/>
          </a:bodyPr>
          <a:lstStyle/>
          <a:p>
            <a:r>
              <a:rPr lang="en-US" sz="3600" dirty="0" smtClean="0"/>
              <a:t>User </a:t>
            </a:r>
            <a:r>
              <a:rPr lang="en-US" sz="3600" dirty="0"/>
              <a:t>s</a:t>
            </a:r>
            <a:r>
              <a:rPr lang="en-US" sz="3600" dirty="0" smtClean="0"/>
              <a:t>tudy 2 – </a:t>
            </a:r>
            <a:r>
              <a:rPr lang="en-US" sz="3600" b="1" dirty="0"/>
              <a:t>p</a:t>
            </a:r>
            <a:r>
              <a:rPr lang="en-US" sz="3600" b="1" dirty="0" smtClean="0"/>
              <a:t>eer </a:t>
            </a:r>
            <a:r>
              <a:rPr lang="en-US" sz="3600" dirty="0" smtClean="0"/>
              <a:t>reviews</a:t>
            </a:r>
            <a:endParaRPr lang="en-US" sz="3600" dirty="0"/>
          </a:p>
        </p:txBody>
      </p:sp>
      <p:sp>
        <p:nvSpPr>
          <p:cNvPr id="3" name="Content Placeholder 2"/>
          <p:cNvSpPr>
            <a:spLocks noGrp="1"/>
          </p:cNvSpPr>
          <p:nvPr>
            <p:ph idx="1"/>
          </p:nvPr>
        </p:nvSpPr>
        <p:spPr>
          <a:xfrm>
            <a:off x="0" y="1782680"/>
            <a:ext cx="8846288" cy="4059320"/>
          </a:xfrm>
        </p:spPr>
        <p:txBody>
          <a:bodyPr>
            <a:normAutofit fontScale="77500" lnSpcReduction="20000"/>
          </a:bodyPr>
          <a:lstStyle/>
          <a:p>
            <a:pPr marL="457200" lvl="1" indent="0">
              <a:buNone/>
            </a:pPr>
            <a:endParaRPr lang="en-US" sz="3000" dirty="0"/>
          </a:p>
          <a:p>
            <a:r>
              <a:rPr lang="en-US" sz="3400" dirty="0"/>
              <a:t>37 summarization test </a:t>
            </a:r>
            <a:r>
              <a:rPr lang="en-US" sz="3400" dirty="0" smtClean="0"/>
              <a:t>sets</a:t>
            </a:r>
            <a:r>
              <a:rPr lang="en-US" sz="2900" dirty="0" smtClean="0"/>
              <a:t>, </a:t>
            </a:r>
            <a:r>
              <a:rPr lang="en-US" sz="2900" i="1" dirty="0" smtClean="0">
                <a:solidFill>
                  <a:srgbClr val="660066"/>
                </a:solidFill>
              </a:rPr>
              <a:t>one for each student (from an active </a:t>
            </a:r>
            <a:r>
              <a:rPr lang="en-US" sz="2900" i="1" dirty="0" err="1" smtClean="0">
                <a:solidFill>
                  <a:srgbClr val="660066"/>
                </a:solidFill>
              </a:rPr>
              <a:t>SWoRD</a:t>
            </a:r>
            <a:r>
              <a:rPr lang="en-US" sz="2900" i="1" dirty="0" smtClean="0">
                <a:solidFill>
                  <a:srgbClr val="660066"/>
                </a:solidFill>
              </a:rPr>
              <a:t> physics class) who signed up for our study</a:t>
            </a:r>
          </a:p>
          <a:p>
            <a:pPr lvl="1"/>
            <a:r>
              <a:rPr lang="en-US" dirty="0" smtClean="0"/>
              <a:t>All peer reviews that the student received</a:t>
            </a:r>
          </a:p>
          <a:p>
            <a:pPr lvl="1"/>
            <a:endParaRPr lang="en-US" dirty="0"/>
          </a:p>
          <a:p>
            <a:pPr marL="457200" lvl="1" indent="0">
              <a:buNone/>
            </a:pPr>
            <a:endParaRPr lang="en-US" dirty="0" smtClean="0"/>
          </a:p>
          <a:p>
            <a:r>
              <a:rPr lang="en-US" sz="3400" dirty="0"/>
              <a:t>Experimental procedures</a:t>
            </a:r>
          </a:p>
          <a:p>
            <a:pPr marL="744538" lvl="1" indent="-290513">
              <a:spcAft>
                <a:spcPts val="600"/>
              </a:spcAft>
              <a:buFont typeface="+mj-lt"/>
              <a:buAutoNum type="arabicPeriod"/>
            </a:pPr>
            <a:r>
              <a:rPr lang="en-US" sz="2900" dirty="0" smtClean="0"/>
              <a:t>Pairwise comparison (5 point rating)</a:t>
            </a:r>
          </a:p>
          <a:p>
            <a:pPr marL="744538" lvl="1" indent="-290513">
              <a:spcAft>
                <a:spcPts val="600"/>
              </a:spcAft>
              <a:buFont typeface="+mj-lt"/>
              <a:buAutoNum type="arabicPeriod"/>
            </a:pPr>
            <a:r>
              <a:rPr lang="en-US" sz="2900" dirty="0" smtClean="0"/>
              <a:t>Content evaluation  (5 point rating)</a:t>
            </a:r>
            <a:endParaRPr lang="en-US" sz="2400" dirty="0" smtClean="0"/>
          </a:p>
          <a:p>
            <a:pPr lvl="1"/>
            <a:endParaRPr lang="en-US" sz="3100" dirty="0" smtClean="0"/>
          </a:p>
          <a:p>
            <a:pPr marL="342900" lvl="1" indent="-342900">
              <a:buFont typeface="Arial"/>
              <a:buChar char="•"/>
            </a:pPr>
            <a:r>
              <a:rPr lang="en-US" sz="3100" dirty="0" smtClean="0"/>
              <a:t>Time: mostly 3-6 minutes</a:t>
            </a:r>
            <a:endParaRPr lang="en-US" sz="3100" dirty="0"/>
          </a:p>
        </p:txBody>
      </p:sp>
      <p:sp>
        <p:nvSpPr>
          <p:cNvPr id="6" name="Slide Number Placeholder 5"/>
          <p:cNvSpPr>
            <a:spLocks noGrp="1"/>
          </p:cNvSpPr>
          <p:nvPr>
            <p:ph type="sldNum" sz="quarter" idx="12"/>
          </p:nvPr>
        </p:nvSpPr>
        <p:spPr/>
        <p:txBody>
          <a:bodyPr/>
          <a:lstStyle/>
          <a:p>
            <a:fld id="{A1474180-0649-4B44-A4E2-426C5EA9858C}" type="slidenum">
              <a:rPr lang="en-US" smtClean="0"/>
              <a:pPr/>
              <a:t>73</a:t>
            </a:fld>
            <a:endParaRPr lang="en-US"/>
          </a:p>
        </p:txBody>
      </p:sp>
    </p:spTree>
    <p:extLst>
      <p:ext uri="{BB962C8B-B14F-4D97-AF65-F5344CB8AC3E}">
        <p14:creationId xmlns:p14="http://schemas.microsoft.com/office/powerpoint/2010/main" xmlns="" val="372982059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639" y="274638"/>
            <a:ext cx="8888361" cy="1143000"/>
          </a:xfrm>
        </p:spPr>
        <p:txBody>
          <a:bodyPr>
            <a:normAutofit/>
          </a:bodyPr>
          <a:lstStyle/>
          <a:p>
            <a:pPr algn="l"/>
            <a:r>
              <a:rPr lang="en-US" sz="3200" i="1" dirty="0" smtClean="0">
                <a:solidFill>
                  <a:srgbClr val="660066"/>
                </a:solidFill>
              </a:rPr>
              <a:t>No significant main effect of the summarizer.  Why?</a:t>
            </a:r>
            <a:endParaRPr lang="en-US" sz="3200" i="1" dirty="0"/>
          </a:p>
        </p:txBody>
      </p:sp>
      <p:sp>
        <p:nvSpPr>
          <p:cNvPr id="3" name="Content Placeholder 2"/>
          <p:cNvSpPr>
            <a:spLocks noGrp="1"/>
          </p:cNvSpPr>
          <p:nvPr>
            <p:ph idx="1"/>
          </p:nvPr>
        </p:nvSpPr>
        <p:spPr>
          <a:xfrm>
            <a:off x="457200" y="1454823"/>
            <a:ext cx="7988300" cy="2933700"/>
          </a:xfrm>
        </p:spPr>
        <p:txBody>
          <a:bodyPr>
            <a:normAutofit fontScale="77500" lnSpcReduction="20000"/>
          </a:bodyPr>
          <a:lstStyle/>
          <a:p>
            <a:r>
              <a:rPr lang="en-US" dirty="0" smtClean="0">
                <a:solidFill>
                  <a:srgbClr val="660066"/>
                </a:solidFill>
              </a:rPr>
              <a:t>Not that much text to summarize</a:t>
            </a:r>
          </a:p>
          <a:p>
            <a:pPr lvl="1"/>
            <a:r>
              <a:rPr lang="en-US" dirty="0" smtClean="0"/>
              <a:t>Compression constraint = 200 words</a:t>
            </a:r>
          </a:p>
          <a:p>
            <a:pPr lvl="1"/>
            <a:endParaRPr lang="en-US" dirty="0"/>
          </a:p>
          <a:p>
            <a:pPr lvl="1"/>
            <a:endParaRPr lang="en-US" dirty="0" smtClean="0"/>
          </a:p>
          <a:p>
            <a:pPr lvl="1"/>
            <a:endParaRPr lang="en-US" dirty="0" smtClean="0"/>
          </a:p>
          <a:p>
            <a:pPr lvl="1"/>
            <a:endParaRPr lang="en-US" dirty="0" smtClean="0"/>
          </a:p>
          <a:p>
            <a:pPr marL="457200" lvl="1" indent="0">
              <a:buNone/>
            </a:pPr>
            <a:endParaRPr lang="en-US" dirty="0"/>
          </a:p>
          <a:p>
            <a:pPr lvl="1"/>
            <a:r>
              <a:rPr lang="en-US" dirty="0" smtClean="0"/>
              <a:t>Compression rate </a:t>
            </a:r>
            <a:endParaRPr lang="en-US" dirty="0"/>
          </a:p>
        </p:txBody>
      </p:sp>
      <p:sp>
        <p:nvSpPr>
          <p:cNvPr id="4" name="Slide Number Placeholder 3"/>
          <p:cNvSpPr>
            <a:spLocks noGrp="1"/>
          </p:cNvSpPr>
          <p:nvPr>
            <p:ph type="sldNum" sz="quarter" idx="12"/>
          </p:nvPr>
        </p:nvSpPr>
        <p:spPr/>
        <p:txBody>
          <a:bodyPr/>
          <a:lstStyle/>
          <a:p>
            <a:fld id="{1334D774-3417-FC46-9BEF-A6F026B0364A}" type="slidenum">
              <a:rPr lang="en-US" smtClean="0"/>
              <a:pPr/>
              <a:t>74</a:t>
            </a:fld>
            <a:endParaRPr lang="en-US"/>
          </a:p>
        </p:txBody>
      </p:sp>
      <p:graphicFrame>
        <p:nvGraphicFramePr>
          <p:cNvPr id="5" name="Table 4"/>
          <p:cNvGraphicFramePr>
            <a:graphicFrameLocks noGrp="1"/>
          </p:cNvGraphicFramePr>
          <p:nvPr>
            <p:extLst/>
          </p:nvPr>
        </p:nvGraphicFramePr>
        <p:xfrm>
          <a:off x="2351955" y="2268596"/>
          <a:ext cx="4706166" cy="1280160"/>
        </p:xfrm>
        <a:graphic>
          <a:graphicData uri="http://schemas.openxmlformats.org/drawingml/2006/table">
            <a:tbl>
              <a:tblPr firstRow="1" bandRow="1">
                <a:tableStyleId>{5C22544A-7EE6-4342-B048-85BDC9FD1C3A}</a:tableStyleId>
              </a:tblPr>
              <a:tblGrid>
                <a:gridCol w="1942395"/>
                <a:gridCol w="890760"/>
                <a:gridCol w="751834"/>
                <a:gridCol w="1121177"/>
              </a:tblGrid>
              <a:tr h="271821">
                <a:tc>
                  <a:txBody>
                    <a:bodyPr/>
                    <a:lstStyle/>
                    <a:p>
                      <a:r>
                        <a:rPr lang="en-US" sz="1500" dirty="0" smtClean="0"/>
                        <a:t>Measurement</a:t>
                      </a:r>
                      <a:endParaRPr lang="en-US" sz="1500" dirty="0"/>
                    </a:p>
                  </a:txBody>
                  <a:tcPr/>
                </a:tc>
                <a:tc>
                  <a:txBody>
                    <a:bodyPr/>
                    <a:lstStyle/>
                    <a:p>
                      <a:pPr algn="ctr"/>
                      <a:r>
                        <a:rPr lang="en-US" sz="1500" dirty="0" smtClean="0"/>
                        <a:t>Camera</a:t>
                      </a:r>
                      <a:endParaRPr lang="en-US" sz="1500" dirty="0"/>
                    </a:p>
                  </a:txBody>
                  <a:tcPr/>
                </a:tc>
                <a:tc>
                  <a:txBody>
                    <a:bodyPr/>
                    <a:lstStyle/>
                    <a:p>
                      <a:pPr algn="ctr"/>
                      <a:r>
                        <a:rPr lang="en-US" sz="1500" dirty="0" smtClean="0"/>
                        <a:t>Movie</a:t>
                      </a:r>
                      <a:endParaRPr lang="en-US" sz="1500" dirty="0"/>
                    </a:p>
                  </a:txBody>
                  <a:tcPr/>
                </a:tc>
                <a:tc>
                  <a:txBody>
                    <a:bodyPr/>
                    <a:lstStyle/>
                    <a:p>
                      <a:pPr algn="ctr"/>
                      <a:r>
                        <a:rPr lang="en-US" sz="1500" dirty="0" smtClean="0"/>
                        <a:t>PHYS2014</a:t>
                      </a:r>
                      <a:endParaRPr lang="en-US" sz="1500" dirty="0"/>
                    </a:p>
                  </a:txBody>
                  <a:tcPr/>
                </a:tc>
              </a:tr>
              <a:tr h="271821">
                <a:tc>
                  <a:txBody>
                    <a:bodyPr/>
                    <a:lstStyle/>
                    <a:p>
                      <a:r>
                        <a:rPr lang="en-US" sz="1500" dirty="0" smtClean="0"/>
                        <a:t>#</a:t>
                      </a:r>
                      <a:r>
                        <a:rPr lang="en-US" sz="1500" baseline="0" dirty="0" smtClean="0"/>
                        <a:t> of reviews</a:t>
                      </a:r>
                      <a:endParaRPr lang="en-US" sz="1500" dirty="0"/>
                    </a:p>
                  </a:txBody>
                  <a:tcPr/>
                </a:tc>
                <a:tc>
                  <a:txBody>
                    <a:bodyPr/>
                    <a:lstStyle/>
                    <a:p>
                      <a:pPr algn="ctr"/>
                      <a:r>
                        <a:rPr lang="en-US" sz="1500" dirty="0" smtClean="0"/>
                        <a:t>18</a:t>
                      </a:r>
                      <a:endParaRPr lang="en-US" sz="1500" dirty="0"/>
                    </a:p>
                  </a:txBody>
                  <a:tcPr/>
                </a:tc>
                <a:tc>
                  <a:txBody>
                    <a:bodyPr/>
                    <a:lstStyle/>
                    <a:p>
                      <a:pPr algn="ctr"/>
                      <a:r>
                        <a:rPr lang="en-US" sz="1500" dirty="0" smtClean="0"/>
                        <a:t>18</a:t>
                      </a:r>
                      <a:endParaRPr lang="en-US" sz="1500" dirty="0"/>
                    </a:p>
                  </a:txBody>
                  <a:tcPr/>
                </a:tc>
                <a:tc>
                  <a:txBody>
                    <a:bodyPr/>
                    <a:lstStyle/>
                    <a:p>
                      <a:pPr algn="ctr"/>
                      <a:r>
                        <a:rPr lang="en-US" sz="1500" dirty="0" smtClean="0">
                          <a:solidFill>
                            <a:schemeClr val="tx1"/>
                          </a:solidFill>
                        </a:rPr>
                        <a:t>13</a:t>
                      </a:r>
                      <a:r>
                        <a:rPr lang="en-US" sz="1500" baseline="0" dirty="0" smtClean="0">
                          <a:solidFill>
                            <a:schemeClr val="tx1"/>
                          </a:solidFill>
                        </a:rPr>
                        <a:t> ~ </a:t>
                      </a:r>
                      <a:r>
                        <a:rPr lang="en-US" sz="1500" dirty="0" smtClean="0">
                          <a:solidFill>
                            <a:schemeClr val="tx1"/>
                          </a:solidFill>
                        </a:rPr>
                        <a:t>25</a:t>
                      </a:r>
                      <a:endParaRPr lang="en-US" sz="1500" dirty="0">
                        <a:solidFill>
                          <a:schemeClr val="tx1"/>
                        </a:solidFill>
                      </a:endParaRPr>
                    </a:p>
                  </a:txBody>
                  <a:tcPr/>
                </a:tc>
              </a:tr>
              <a:tr h="271821">
                <a:tc>
                  <a:txBody>
                    <a:bodyPr/>
                    <a:lstStyle/>
                    <a:p>
                      <a:r>
                        <a:rPr lang="en-US" sz="1500" kern="1200" dirty="0" smtClean="0">
                          <a:solidFill>
                            <a:schemeClr val="dk1"/>
                          </a:solidFill>
                          <a:latin typeface="+mn-lt"/>
                          <a:ea typeface="+mn-ea"/>
                          <a:cs typeface="+mn-cs"/>
                        </a:rPr>
                        <a:t>#</a:t>
                      </a:r>
                      <a:r>
                        <a:rPr lang="en-US" sz="1500" kern="1200" baseline="0" dirty="0" smtClean="0">
                          <a:solidFill>
                            <a:schemeClr val="dk1"/>
                          </a:solidFill>
                          <a:latin typeface="+mn-lt"/>
                          <a:ea typeface="+mn-ea"/>
                          <a:cs typeface="+mn-cs"/>
                        </a:rPr>
                        <a:t> of sentence/review</a:t>
                      </a:r>
                      <a:endParaRPr lang="en-US" sz="1500" dirty="0"/>
                    </a:p>
                  </a:txBody>
                  <a:tcPr/>
                </a:tc>
                <a:tc>
                  <a:txBody>
                    <a:bodyPr/>
                    <a:lstStyle/>
                    <a:p>
                      <a:pPr algn="ctr"/>
                      <a:r>
                        <a:rPr lang="en-US" sz="1500" dirty="0" smtClean="0"/>
                        <a:t>9</a:t>
                      </a:r>
                      <a:endParaRPr lang="en-US" sz="1500" dirty="0"/>
                    </a:p>
                  </a:txBody>
                  <a:tcPr/>
                </a:tc>
                <a:tc>
                  <a:txBody>
                    <a:bodyPr/>
                    <a:lstStyle/>
                    <a:p>
                      <a:pPr algn="ctr"/>
                      <a:r>
                        <a:rPr lang="en-US" sz="1500" dirty="0" smtClean="0"/>
                        <a:t>18</a:t>
                      </a:r>
                      <a:endParaRPr lang="en-US" sz="1500" dirty="0"/>
                    </a:p>
                  </a:txBody>
                  <a:tcPr/>
                </a:tc>
                <a:tc>
                  <a:txBody>
                    <a:bodyPr/>
                    <a:lstStyle/>
                    <a:p>
                      <a:pPr algn="ctr"/>
                      <a:r>
                        <a:rPr lang="en-US" sz="1500" dirty="0" smtClean="0">
                          <a:solidFill>
                            <a:srgbClr val="0000FF"/>
                          </a:solidFill>
                        </a:rPr>
                        <a:t>2</a:t>
                      </a:r>
                      <a:endParaRPr lang="en-US" sz="1500" dirty="0">
                        <a:solidFill>
                          <a:srgbClr val="0000FF"/>
                        </a:solidFill>
                      </a:endParaRPr>
                    </a:p>
                  </a:txBody>
                  <a:tcPr/>
                </a:tc>
              </a:tr>
              <a:tr h="271821">
                <a:tc>
                  <a:txBody>
                    <a:bodyPr/>
                    <a:lstStyle/>
                    <a:p>
                      <a:r>
                        <a:rPr lang="en-US" sz="1500" dirty="0" smtClean="0"/>
                        <a:t># words/sentence</a:t>
                      </a:r>
                      <a:endParaRPr lang="en-US" sz="1500" dirty="0"/>
                    </a:p>
                  </a:txBody>
                  <a:tcPr/>
                </a:tc>
                <a:tc>
                  <a:txBody>
                    <a:bodyPr/>
                    <a:lstStyle/>
                    <a:p>
                      <a:pPr algn="ctr"/>
                      <a:r>
                        <a:rPr lang="en-US" sz="1500" dirty="0" smtClean="0"/>
                        <a:t>25</a:t>
                      </a:r>
                      <a:endParaRPr lang="en-US" sz="1500" dirty="0"/>
                    </a:p>
                  </a:txBody>
                  <a:tcPr/>
                </a:tc>
                <a:tc>
                  <a:txBody>
                    <a:bodyPr/>
                    <a:lstStyle/>
                    <a:p>
                      <a:pPr algn="ctr"/>
                      <a:r>
                        <a:rPr lang="en-US" sz="1500" dirty="0" smtClean="0"/>
                        <a:t>27</a:t>
                      </a:r>
                      <a:endParaRPr lang="en-US" sz="1500" dirty="0"/>
                    </a:p>
                  </a:txBody>
                  <a:tcPr/>
                </a:tc>
                <a:tc>
                  <a:txBody>
                    <a:bodyPr/>
                    <a:lstStyle/>
                    <a:p>
                      <a:pPr algn="ctr"/>
                      <a:r>
                        <a:rPr lang="en-US" sz="1500" dirty="0" smtClean="0">
                          <a:solidFill>
                            <a:srgbClr val="0000FF"/>
                          </a:solidFill>
                        </a:rPr>
                        <a:t>18</a:t>
                      </a:r>
                      <a:endParaRPr lang="en-US" sz="1500" dirty="0">
                        <a:solidFill>
                          <a:srgbClr val="0000FF"/>
                        </a:solidFill>
                      </a:endParaRPr>
                    </a:p>
                  </a:txBody>
                  <a:tcPr/>
                </a:tc>
              </a:tr>
            </a:tbl>
          </a:graphicData>
        </a:graphic>
      </p:graphicFrame>
      <p:graphicFrame>
        <p:nvGraphicFramePr>
          <p:cNvPr id="7" name="Chart 6"/>
          <p:cNvGraphicFramePr>
            <a:graphicFrameLocks/>
          </p:cNvGraphicFramePr>
          <p:nvPr>
            <p:extLst/>
          </p:nvPr>
        </p:nvGraphicFramePr>
        <p:xfrm>
          <a:off x="1217661" y="4388523"/>
          <a:ext cx="7156642" cy="215390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Object 7"/>
          <p:cNvGraphicFramePr>
            <a:graphicFrameLocks noChangeAspect="1"/>
          </p:cNvGraphicFramePr>
          <p:nvPr>
            <p:extLst/>
          </p:nvPr>
        </p:nvGraphicFramePr>
        <p:xfrm>
          <a:off x="3417647" y="3916219"/>
          <a:ext cx="2476500" cy="203200"/>
        </p:xfrm>
        <a:graphic>
          <a:graphicData uri="http://schemas.openxmlformats.org/presentationml/2006/ole">
            <p:oleObj spid="_x0000_s25630" name="Equation" r:id="rId4" imgW="2468520" imgH="191880" progId="Equation.3">
              <p:embed/>
            </p:oleObj>
          </a:graphicData>
        </a:graphic>
      </p:graphicFrame>
    </p:spTree>
    <p:extLst>
      <p:ext uri="{BB962C8B-B14F-4D97-AF65-F5344CB8AC3E}">
        <p14:creationId xmlns:p14="http://schemas.microsoft.com/office/powerpoint/2010/main" xmlns="" val="243924420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dirty="0"/>
              <a:t>Result analysis – student demographic factors</a:t>
            </a:r>
          </a:p>
        </p:txBody>
      </p:sp>
      <p:sp>
        <p:nvSpPr>
          <p:cNvPr id="3" name="Content Placeholder 2"/>
          <p:cNvSpPr>
            <a:spLocks noGrp="1"/>
          </p:cNvSpPr>
          <p:nvPr>
            <p:ph idx="1"/>
          </p:nvPr>
        </p:nvSpPr>
        <p:spPr>
          <a:xfrm>
            <a:off x="457200" y="1417638"/>
            <a:ext cx="8077200" cy="4584699"/>
          </a:xfrm>
        </p:spPr>
        <p:txBody>
          <a:bodyPr>
            <a:normAutofit/>
          </a:bodyPr>
          <a:lstStyle/>
          <a:p>
            <a:r>
              <a:rPr lang="en-US" sz="2400" dirty="0" smtClean="0"/>
              <a:t>Mixed model analysis, using converted binary values</a:t>
            </a:r>
          </a:p>
        </p:txBody>
      </p:sp>
      <p:sp>
        <p:nvSpPr>
          <p:cNvPr id="4" name="Slide Number Placeholder 3"/>
          <p:cNvSpPr>
            <a:spLocks noGrp="1"/>
          </p:cNvSpPr>
          <p:nvPr>
            <p:ph type="sldNum" sz="quarter" idx="12"/>
          </p:nvPr>
        </p:nvSpPr>
        <p:spPr/>
        <p:txBody>
          <a:bodyPr/>
          <a:lstStyle/>
          <a:p>
            <a:fld id="{1334D774-3417-FC46-9BEF-A6F026B0364A}" type="slidenum">
              <a:rPr lang="en-US" smtClean="0"/>
              <a:pPr/>
              <a:t>75</a:t>
            </a:fld>
            <a:endParaRPr lang="en-US"/>
          </a:p>
        </p:txBody>
      </p:sp>
      <p:graphicFrame>
        <p:nvGraphicFramePr>
          <p:cNvPr id="9" name="Table 8"/>
          <p:cNvGraphicFramePr>
            <a:graphicFrameLocks noGrp="1"/>
          </p:cNvGraphicFramePr>
          <p:nvPr>
            <p:extLst/>
          </p:nvPr>
        </p:nvGraphicFramePr>
        <p:xfrm>
          <a:off x="872067" y="2021903"/>
          <a:ext cx="7175498" cy="4486845"/>
        </p:xfrm>
        <a:graphic>
          <a:graphicData uri="http://schemas.openxmlformats.org/drawingml/2006/table">
            <a:tbl>
              <a:tblPr>
                <a:tableStyleId>{69012ECD-51FC-41F1-AA8D-1B2483CD663E}</a:tableStyleId>
              </a:tblPr>
              <a:tblGrid>
                <a:gridCol w="1195916"/>
                <a:gridCol w="1060783"/>
                <a:gridCol w="554040"/>
                <a:gridCol w="2972899"/>
                <a:gridCol w="632370"/>
                <a:gridCol w="759490"/>
              </a:tblGrid>
              <a:tr h="84178">
                <a:tc>
                  <a:txBody>
                    <a:bodyPr/>
                    <a:lstStyle/>
                    <a:p>
                      <a:pPr algn="ctr" fontAlgn="ctr"/>
                      <a:r>
                        <a:rPr lang="en-US" sz="1600" b="1" u="none" strike="noStrike" dirty="0">
                          <a:solidFill>
                            <a:schemeClr val="bg1"/>
                          </a:solidFill>
                          <a:effectLst/>
                        </a:rPr>
                        <a:t>Factor</a:t>
                      </a:r>
                      <a:endParaRPr lang="en-US" sz="1600" b="1" i="0" u="none" strike="noStrike" dirty="0">
                        <a:solidFill>
                          <a:schemeClr val="bg1"/>
                        </a:solidFill>
                        <a:effectLst/>
                        <a:latin typeface="+mn-lt"/>
                      </a:endParaRPr>
                    </a:p>
                  </a:txBody>
                  <a:tcPr marL="9671" marR="9671" marT="9671" marB="0" anchor="ctr">
                    <a:lnT w="28575"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4F81BD"/>
                    </a:solidFill>
                  </a:tcPr>
                </a:tc>
                <a:tc>
                  <a:txBody>
                    <a:bodyPr/>
                    <a:lstStyle/>
                    <a:p>
                      <a:pPr algn="ctr" fontAlgn="ctr"/>
                      <a:r>
                        <a:rPr lang="en-US" sz="1600" b="1" u="none" strike="noStrike" dirty="0">
                          <a:solidFill>
                            <a:schemeClr val="bg1"/>
                          </a:solidFill>
                          <a:effectLst/>
                        </a:rPr>
                        <a:t>Level</a:t>
                      </a:r>
                      <a:endParaRPr lang="en-US" sz="1600" b="1" i="0" u="none" strike="noStrike" dirty="0">
                        <a:solidFill>
                          <a:schemeClr val="bg1"/>
                        </a:solidFill>
                        <a:effectLst/>
                        <a:latin typeface="+mn-lt"/>
                      </a:endParaRPr>
                    </a:p>
                  </a:txBody>
                  <a:tcPr marL="9671" marR="9671" marT="9671" marB="0" anchor="ctr">
                    <a:lnT w="28575"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4F81BD"/>
                    </a:solidFill>
                  </a:tcPr>
                </a:tc>
                <a:tc>
                  <a:txBody>
                    <a:bodyPr/>
                    <a:lstStyle/>
                    <a:p>
                      <a:pPr algn="ctr" fontAlgn="ctr"/>
                      <a:r>
                        <a:rPr lang="en-US" sz="1600" b="1" u="none" strike="noStrike" dirty="0">
                          <a:solidFill>
                            <a:schemeClr val="bg1"/>
                          </a:solidFill>
                          <a:effectLst/>
                        </a:rPr>
                        <a:t>Size</a:t>
                      </a:r>
                      <a:endParaRPr lang="en-US" sz="1600" b="1" i="0" u="none" strike="noStrike" dirty="0">
                        <a:solidFill>
                          <a:schemeClr val="bg1"/>
                        </a:solidFill>
                        <a:effectLst/>
                        <a:latin typeface="+mn-lt"/>
                      </a:endParaRPr>
                    </a:p>
                  </a:txBody>
                  <a:tcPr marL="9671" marR="9671" marT="9671" marB="0" anchor="ctr">
                    <a:lnT w="28575"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4F81BD"/>
                    </a:solidFill>
                  </a:tcPr>
                </a:tc>
                <a:tc>
                  <a:txBody>
                    <a:bodyPr/>
                    <a:lstStyle/>
                    <a:p>
                      <a:pPr algn="ctr" fontAlgn="ctr"/>
                      <a:r>
                        <a:rPr lang="en-US" sz="1600" b="1" u="none" strike="noStrike" dirty="0" smtClean="0">
                          <a:solidFill>
                            <a:schemeClr val="bg1"/>
                          </a:solidFill>
                          <a:effectLst/>
                        </a:rPr>
                        <a:t>Dependent</a:t>
                      </a:r>
                      <a:r>
                        <a:rPr lang="en-US" sz="1600" b="1" u="none" strike="noStrike" baseline="0" dirty="0" smtClean="0">
                          <a:solidFill>
                            <a:schemeClr val="bg1"/>
                          </a:solidFill>
                          <a:effectLst/>
                        </a:rPr>
                        <a:t> var.</a:t>
                      </a:r>
                      <a:endParaRPr lang="en-US" sz="1600" b="1" i="0" u="none" strike="noStrike" dirty="0">
                        <a:solidFill>
                          <a:schemeClr val="bg1"/>
                        </a:solidFill>
                        <a:effectLst/>
                        <a:latin typeface="+mn-lt"/>
                      </a:endParaRPr>
                    </a:p>
                  </a:txBody>
                  <a:tcPr marL="9671" marR="9671" marT="9671" marB="0" anchor="ctr">
                    <a:lnT w="28575"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4F81BD"/>
                    </a:solidFill>
                  </a:tcPr>
                </a:tc>
                <a:tc>
                  <a:txBody>
                    <a:bodyPr/>
                    <a:lstStyle/>
                    <a:p>
                      <a:pPr algn="ctr" fontAlgn="ctr"/>
                      <a:r>
                        <a:rPr lang="en-US" sz="1600" b="1" u="none" strike="noStrike" dirty="0" smtClean="0">
                          <a:solidFill>
                            <a:schemeClr val="bg1"/>
                          </a:solidFill>
                          <a:effectLst/>
                        </a:rPr>
                        <a:t>M</a:t>
                      </a:r>
                      <a:endParaRPr lang="en-US" sz="1600" b="1" i="0" u="none" strike="noStrike" dirty="0">
                        <a:solidFill>
                          <a:schemeClr val="bg1"/>
                        </a:solidFill>
                        <a:effectLst/>
                        <a:latin typeface="+mn-lt"/>
                      </a:endParaRPr>
                    </a:p>
                  </a:txBody>
                  <a:tcPr marL="9671" marR="9671" marT="9671" marB="0" anchor="ctr">
                    <a:lnT w="28575"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4F81BD"/>
                    </a:solidFill>
                  </a:tcPr>
                </a:tc>
                <a:tc>
                  <a:txBody>
                    <a:bodyPr/>
                    <a:lstStyle/>
                    <a:p>
                      <a:pPr algn="ctr" fontAlgn="ctr"/>
                      <a:r>
                        <a:rPr lang="en-US" sz="1600" b="1" u="none" strike="noStrike" dirty="0" smtClean="0">
                          <a:solidFill>
                            <a:schemeClr val="bg1"/>
                          </a:solidFill>
                          <a:effectLst/>
                        </a:rPr>
                        <a:t>SD</a:t>
                      </a:r>
                      <a:endParaRPr lang="en-US" sz="1600" b="1" i="0" u="none" strike="noStrike" dirty="0">
                        <a:solidFill>
                          <a:schemeClr val="bg1"/>
                        </a:solidFill>
                        <a:effectLst/>
                        <a:latin typeface="+mn-lt"/>
                      </a:endParaRPr>
                    </a:p>
                  </a:txBody>
                  <a:tcPr marL="9671" marR="9671" marT="9671" marB="0" anchor="ctr">
                    <a:lnT w="28575"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4F81BD"/>
                    </a:solidFill>
                  </a:tcPr>
                </a:tc>
              </a:tr>
              <a:tr h="331990">
                <a:tc rowSpan="2">
                  <a:txBody>
                    <a:bodyPr/>
                    <a:lstStyle/>
                    <a:p>
                      <a:pPr algn="ctr" fontAlgn="ctr"/>
                      <a:r>
                        <a:rPr lang="en-US" sz="1400" b="1" u="none" strike="noStrike" dirty="0" err="1">
                          <a:solidFill>
                            <a:srgbClr val="D9D9D9"/>
                          </a:solidFill>
                          <a:effectLst/>
                        </a:rPr>
                        <a:t>nativeSpeaker</a:t>
                      </a:r>
                      <a:endParaRPr lang="en-US" sz="1400" b="1" i="0" u="none" strike="noStrike" dirty="0">
                        <a:solidFill>
                          <a:srgbClr val="D9D9D9"/>
                        </a:solidFill>
                        <a:effectLst/>
                        <a:latin typeface="+mn-lt"/>
                      </a:endParaRPr>
                    </a:p>
                  </a:txBody>
                  <a:tcPr marL="9671" marR="9671" marT="9671"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4F81BD"/>
                    </a:solidFill>
                  </a:tcPr>
                </a:tc>
                <a:tc>
                  <a:txBody>
                    <a:bodyPr/>
                    <a:lstStyle/>
                    <a:p>
                      <a:pPr algn="ctr" fontAlgn="ctr"/>
                      <a:r>
                        <a:rPr lang="en-US" sz="1400" u="none" strike="noStrike" dirty="0" smtClean="0">
                          <a:solidFill>
                            <a:srgbClr val="D9D9D9"/>
                          </a:solidFill>
                          <a:effectLst/>
                        </a:rPr>
                        <a:t>English</a:t>
                      </a:r>
                      <a:endParaRPr lang="en-US" sz="1400" b="0" i="0" u="none" strike="noStrike" dirty="0">
                        <a:solidFill>
                          <a:srgbClr val="D9D9D9"/>
                        </a:solidFill>
                        <a:effectLst/>
                        <a:latin typeface="+mn-lt"/>
                      </a:endParaRPr>
                    </a:p>
                  </a:txBody>
                  <a:tcPr marL="9671" marR="9671" marT="9671" marB="0" anchor="ct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tcPr>
                </a:tc>
                <a:tc>
                  <a:txBody>
                    <a:bodyPr/>
                    <a:lstStyle/>
                    <a:p>
                      <a:pPr algn="ctr" fontAlgn="ctr"/>
                      <a:r>
                        <a:rPr lang="en-US" sz="1400" u="none" strike="noStrike" dirty="0">
                          <a:solidFill>
                            <a:srgbClr val="D9D9D9"/>
                          </a:solidFill>
                          <a:effectLst/>
                        </a:rPr>
                        <a:t>35</a:t>
                      </a:r>
                      <a:endParaRPr lang="en-US" sz="1400" b="0" i="0" u="none" strike="noStrike" dirty="0">
                        <a:solidFill>
                          <a:srgbClr val="D9D9D9"/>
                        </a:solidFill>
                        <a:effectLst/>
                        <a:latin typeface="+mn-lt"/>
                      </a:endParaRPr>
                    </a:p>
                  </a:txBody>
                  <a:tcPr marL="9671" marR="9671" marT="9671" marB="0" anchor="ctr">
                    <a:lnT w="12700" cap="flat" cmpd="sng" algn="ctr">
                      <a:solidFill>
                        <a:scrgbClr r="0" g="0" b="0"/>
                      </a:solidFill>
                      <a:prstDash val="solid"/>
                      <a:round/>
                      <a:headEnd type="none" w="med" len="med"/>
                      <a:tailEnd type="none" w="med" len="med"/>
                    </a:lnT>
                  </a:tcPr>
                </a:tc>
                <a:tc rowSpan="2">
                  <a:txBody>
                    <a:bodyPr/>
                    <a:lstStyle/>
                    <a:p>
                      <a:pPr algn="ctr" fontAlgn="ctr"/>
                      <a:r>
                        <a:rPr lang="en-US" sz="1400" u="none" strike="noStrike" dirty="0" smtClean="0">
                          <a:solidFill>
                            <a:srgbClr val="D9D9D9"/>
                          </a:solidFill>
                          <a:effectLst/>
                        </a:rPr>
                        <a:t>Preference</a:t>
                      </a:r>
                      <a:r>
                        <a:rPr lang="en-US" sz="1400" u="none" strike="noStrike" baseline="0" dirty="0" smtClean="0">
                          <a:solidFill>
                            <a:srgbClr val="D9D9D9"/>
                          </a:solidFill>
                          <a:effectLst/>
                        </a:rPr>
                        <a:t>: </a:t>
                      </a:r>
                      <a:r>
                        <a:rPr lang="en-US" sz="1400" u="none" strike="noStrike" baseline="0" dirty="0" err="1" smtClean="0">
                          <a:solidFill>
                            <a:srgbClr val="D9D9D9"/>
                          </a:solidFill>
                          <a:effectLst/>
                        </a:rPr>
                        <a:t>HelpfulSum</a:t>
                      </a:r>
                      <a:r>
                        <a:rPr lang="en-US" sz="1400" u="none" strike="noStrike" baseline="0" dirty="0" smtClean="0">
                          <a:solidFill>
                            <a:srgbClr val="D9D9D9"/>
                          </a:solidFill>
                          <a:effectLst/>
                        </a:rPr>
                        <a:t> - baseline</a:t>
                      </a:r>
                      <a:endParaRPr lang="en-US" sz="1400" b="0" i="0" u="none" strike="noStrike" dirty="0">
                        <a:solidFill>
                          <a:srgbClr val="D9D9D9"/>
                        </a:solidFill>
                        <a:effectLst/>
                        <a:latin typeface="+mn-lt"/>
                      </a:endParaRPr>
                    </a:p>
                  </a:txBody>
                  <a:tcPr marL="9671" marR="9671" marT="9671" marB="0" anchor="ct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ctr"/>
                      <a:r>
                        <a:rPr lang="en-US" sz="1400" u="none" strike="noStrike" dirty="0" smtClean="0">
                          <a:solidFill>
                            <a:srgbClr val="D9D9D9"/>
                          </a:solidFill>
                          <a:effectLst/>
                        </a:rPr>
                        <a:t>-.</a:t>
                      </a:r>
                      <a:r>
                        <a:rPr lang="en-US" sz="1400" u="none" strike="noStrike" dirty="0">
                          <a:solidFill>
                            <a:srgbClr val="D9D9D9"/>
                          </a:solidFill>
                          <a:effectLst/>
                        </a:rPr>
                        <a:t>23</a:t>
                      </a:r>
                      <a:endParaRPr lang="en-US" sz="1400" b="0" i="0" u="none" strike="noStrike" dirty="0">
                        <a:solidFill>
                          <a:srgbClr val="D9D9D9"/>
                        </a:solidFill>
                        <a:effectLst/>
                        <a:latin typeface="+mn-lt"/>
                      </a:endParaRPr>
                    </a:p>
                  </a:txBody>
                  <a:tcPr marL="12700" marR="12700" marT="12700" marB="0" anchor="ctr">
                    <a:lnT w="12700" cap="flat" cmpd="sng" algn="ctr">
                      <a:solidFill>
                        <a:scrgbClr r="0" g="0" b="0"/>
                      </a:solidFill>
                      <a:prstDash val="solid"/>
                      <a:round/>
                      <a:headEnd type="none" w="med" len="med"/>
                      <a:tailEnd type="none" w="med" len="med"/>
                    </a:lnT>
                  </a:tcPr>
                </a:tc>
                <a:tc>
                  <a:txBody>
                    <a:bodyPr/>
                    <a:lstStyle/>
                    <a:p>
                      <a:pPr algn="ctr" fontAlgn="ctr"/>
                      <a:r>
                        <a:rPr lang="en-US" sz="1400" u="none" strike="noStrike" dirty="0" smtClean="0">
                          <a:solidFill>
                            <a:srgbClr val="D9D9D9"/>
                          </a:solidFill>
                          <a:effectLst/>
                        </a:rPr>
                        <a:t>.97</a:t>
                      </a:r>
                      <a:endParaRPr lang="en-US" sz="1400" b="0" i="0" u="none" strike="noStrike" dirty="0">
                        <a:solidFill>
                          <a:srgbClr val="D9D9D9"/>
                        </a:solidFill>
                        <a:effectLst/>
                        <a:latin typeface="+mn-lt"/>
                      </a:endParaRPr>
                    </a:p>
                  </a:txBody>
                  <a:tcPr marL="12700" marR="12700" marT="12700" marB="0" anchor="ct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r>
              <a:tr h="221573">
                <a:tc vMerge="1">
                  <a:txBody>
                    <a:bodyPr/>
                    <a:lstStyle/>
                    <a:p>
                      <a:endParaRPr lang="en-US"/>
                    </a:p>
                  </a:txBody>
                  <a:tcPr/>
                </a:tc>
                <a:tc>
                  <a:txBody>
                    <a:bodyPr/>
                    <a:lstStyle/>
                    <a:p>
                      <a:pPr algn="ctr" fontAlgn="ctr"/>
                      <a:r>
                        <a:rPr lang="en-US" sz="1400" u="none" strike="noStrike" dirty="0" smtClean="0">
                          <a:solidFill>
                            <a:srgbClr val="D9D9D9"/>
                          </a:solidFill>
                          <a:effectLst/>
                        </a:rPr>
                        <a:t>Other</a:t>
                      </a:r>
                      <a:endParaRPr lang="en-US" sz="1400" b="0" i="0" u="none" strike="noStrike" dirty="0">
                        <a:solidFill>
                          <a:srgbClr val="D9D9D9"/>
                        </a:solidFill>
                        <a:effectLst/>
                        <a:latin typeface="+mn-lt"/>
                      </a:endParaRPr>
                    </a:p>
                  </a:txBody>
                  <a:tcPr marL="9671" marR="9671" marT="9671" marB="0" anchor="ctr">
                    <a:lnL w="12700" cap="flat" cmpd="sng" algn="ctr">
                      <a:solidFill>
                        <a:scrgbClr r="0" g="0" b="0"/>
                      </a:solidFill>
                      <a:prstDash val="solid"/>
                      <a:round/>
                      <a:headEnd type="none" w="med" len="med"/>
                      <a:tailEnd type="none" w="med" len="med"/>
                    </a:lnL>
                    <a:lnB w="12700" cap="flat" cmpd="sng" algn="ctr">
                      <a:solidFill>
                        <a:scrgbClr r="0" g="0" b="0"/>
                      </a:solidFill>
                      <a:prstDash val="solid"/>
                      <a:round/>
                      <a:headEnd type="none" w="med" len="med"/>
                      <a:tailEnd type="none" w="med" len="med"/>
                    </a:lnB>
                  </a:tcPr>
                </a:tc>
                <a:tc>
                  <a:txBody>
                    <a:bodyPr/>
                    <a:lstStyle/>
                    <a:p>
                      <a:pPr algn="ctr" fontAlgn="ctr"/>
                      <a:r>
                        <a:rPr lang="en-US" sz="1400" u="none" strike="noStrike" dirty="0">
                          <a:solidFill>
                            <a:srgbClr val="D9D9D9"/>
                          </a:solidFill>
                          <a:effectLst/>
                        </a:rPr>
                        <a:t>2</a:t>
                      </a:r>
                      <a:endParaRPr lang="en-US" sz="1400" b="0" i="0" u="none" strike="noStrike" dirty="0">
                        <a:solidFill>
                          <a:srgbClr val="D9D9D9"/>
                        </a:solidFill>
                        <a:effectLst/>
                        <a:latin typeface="+mn-lt"/>
                      </a:endParaRPr>
                    </a:p>
                  </a:txBody>
                  <a:tcPr marL="9671" marR="9671" marT="9671" marB="0" anchor="ctr">
                    <a:lnB w="12700" cap="flat" cmpd="sng" algn="ctr">
                      <a:solidFill>
                        <a:scrgbClr r="0" g="0" b="0"/>
                      </a:solidFill>
                      <a:prstDash val="solid"/>
                      <a:round/>
                      <a:headEnd type="none" w="med" len="med"/>
                      <a:tailEnd type="none" w="med" len="med"/>
                    </a:lnB>
                  </a:tcPr>
                </a:tc>
                <a:tc vMerge="1">
                  <a:txBody>
                    <a:bodyPr/>
                    <a:lstStyle/>
                    <a:p>
                      <a:pPr algn="ctr" fontAlgn="ctr"/>
                      <a:endParaRPr lang="en-US" sz="1400" b="0" i="0" u="none" strike="noStrike" dirty="0">
                        <a:solidFill>
                          <a:srgbClr val="000000"/>
                        </a:solidFill>
                        <a:effectLst/>
                        <a:latin typeface="Cambria"/>
                      </a:endParaRPr>
                    </a:p>
                  </a:txBody>
                  <a:tcPr marL="9671" marR="9671" marT="96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u="none" strike="noStrike" dirty="0">
                          <a:solidFill>
                            <a:srgbClr val="D9D9D9"/>
                          </a:solidFill>
                          <a:effectLst/>
                        </a:rPr>
                        <a:t>1.5</a:t>
                      </a:r>
                      <a:endParaRPr lang="en-US" sz="1400" b="0" i="0" u="none" strike="noStrike" dirty="0">
                        <a:solidFill>
                          <a:srgbClr val="D9D9D9"/>
                        </a:solidFill>
                        <a:effectLst/>
                        <a:latin typeface="+mn-lt"/>
                      </a:endParaRPr>
                    </a:p>
                  </a:txBody>
                  <a:tcPr marL="12700" marR="12700" marT="12700" marB="0" anchor="ctr">
                    <a:lnB w="12700" cap="flat" cmpd="sng" algn="ctr">
                      <a:solidFill>
                        <a:scrgbClr r="0" g="0" b="0"/>
                      </a:solidFill>
                      <a:prstDash val="solid"/>
                      <a:round/>
                      <a:headEnd type="none" w="med" len="med"/>
                      <a:tailEnd type="none" w="med" len="med"/>
                    </a:lnB>
                  </a:tcPr>
                </a:tc>
                <a:tc>
                  <a:txBody>
                    <a:bodyPr/>
                    <a:lstStyle/>
                    <a:p>
                      <a:pPr algn="ctr" fontAlgn="ctr"/>
                      <a:r>
                        <a:rPr lang="en-US" sz="1400" u="none" strike="noStrike" dirty="0" smtClean="0">
                          <a:solidFill>
                            <a:srgbClr val="D9D9D9"/>
                          </a:solidFill>
                          <a:effectLst/>
                        </a:rPr>
                        <a:t>.71</a:t>
                      </a:r>
                      <a:endParaRPr lang="en-US" sz="1400" b="0" i="0" u="none" strike="noStrike" dirty="0">
                        <a:solidFill>
                          <a:srgbClr val="D9D9D9"/>
                        </a:solidFill>
                        <a:effectLst/>
                        <a:latin typeface="+mn-lt"/>
                      </a:endParaRPr>
                    </a:p>
                  </a:txBody>
                  <a:tcPr marL="12700" marR="12700" marT="12700" marB="0" anchor="ctr">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r>
              <a:tr h="218604">
                <a:tc gridSpan="3">
                  <a:txBody>
                    <a:bodyPr/>
                    <a:lstStyle/>
                    <a:p>
                      <a:pPr algn="ctr" fontAlgn="ctr"/>
                      <a:r>
                        <a:rPr lang="en-US" sz="1400" b="1" u="none" strike="noStrike" dirty="0">
                          <a:solidFill>
                            <a:srgbClr val="FFFFFF"/>
                          </a:solidFill>
                          <a:effectLst/>
                        </a:rPr>
                        <a:t> </a:t>
                      </a:r>
                      <a:endParaRPr lang="en-US" sz="1400" b="1" i="0" u="none" strike="noStrike" dirty="0">
                        <a:solidFill>
                          <a:srgbClr val="FFFFFF"/>
                        </a:solidFill>
                        <a:effectLst/>
                        <a:latin typeface="+mn-lt"/>
                      </a:endParaRPr>
                    </a:p>
                  </a:txBody>
                  <a:tcPr marL="9671" marR="9671" marT="9671" marB="0" anchor="ct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85000"/>
                      </a:schemeClr>
                    </a:solidFill>
                  </a:tcPr>
                </a:tc>
                <a:tc hMerge="1">
                  <a:txBody>
                    <a:bodyPr/>
                    <a:lstStyle/>
                    <a:p>
                      <a:endParaRPr lang="en-US"/>
                    </a:p>
                  </a:txBody>
                  <a:tcPr/>
                </a:tc>
                <a:tc hMerge="1">
                  <a:txBody>
                    <a:bodyPr/>
                    <a:lstStyle/>
                    <a:p>
                      <a:endParaRPr lang="en-US"/>
                    </a:p>
                  </a:txBody>
                  <a:tcPr/>
                </a:tc>
                <a:tc>
                  <a:txBody>
                    <a:bodyPr/>
                    <a:lstStyle/>
                    <a:p>
                      <a:pPr algn="ctr" fontAlgn="ctr"/>
                      <a:endParaRPr lang="en-US" sz="1400" b="0" i="0" u="none" strike="noStrike" dirty="0">
                        <a:solidFill>
                          <a:srgbClr val="000000"/>
                        </a:solidFill>
                        <a:effectLst/>
                        <a:latin typeface="+mn-lt"/>
                      </a:endParaRPr>
                    </a:p>
                  </a:txBody>
                  <a:tcPr marL="9671" marR="9671" marT="9671" marB="0" anchor="ct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85000"/>
                      </a:schemeClr>
                    </a:solidFill>
                  </a:tcPr>
                </a:tc>
                <a:tc>
                  <a:txBody>
                    <a:bodyPr/>
                    <a:lstStyle/>
                    <a:p>
                      <a:pPr algn="ctr" fontAlgn="ctr"/>
                      <a:endParaRPr lang="en-US" sz="1400" b="0" i="0" u="none" strike="noStrike" dirty="0">
                        <a:solidFill>
                          <a:srgbClr val="000000"/>
                        </a:solidFill>
                        <a:effectLst/>
                        <a:latin typeface="+mn-lt"/>
                      </a:endParaRPr>
                    </a:p>
                  </a:txBody>
                  <a:tcPr marL="9671" marR="9671" marT="9671" marB="0" anchor="ct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85000"/>
                      </a:schemeClr>
                    </a:solidFill>
                  </a:tcPr>
                </a:tc>
                <a:tc>
                  <a:txBody>
                    <a:bodyPr/>
                    <a:lstStyle/>
                    <a:p>
                      <a:pPr algn="ctr" fontAlgn="ctr"/>
                      <a:endParaRPr lang="en-US" sz="1400" b="0" i="0" u="none" strike="noStrike" dirty="0">
                        <a:solidFill>
                          <a:srgbClr val="000000"/>
                        </a:solidFill>
                        <a:effectLst/>
                        <a:latin typeface="+mn-lt"/>
                      </a:endParaRPr>
                    </a:p>
                  </a:txBody>
                  <a:tcPr marL="9671" marR="9671" marT="9671" marB="0" anchor="ct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85000"/>
                      </a:schemeClr>
                    </a:solidFill>
                  </a:tcPr>
                </a:tc>
              </a:tr>
              <a:tr h="233903">
                <a:tc rowSpan="6">
                  <a:txBody>
                    <a:bodyPr/>
                    <a:lstStyle/>
                    <a:p>
                      <a:pPr algn="ctr" fontAlgn="ctr"/>
                      <a:r>
                        <a:rPr lang="en-US" sz="1400" b="1" u="none" strike="noStrike" dirty="0" err="1">
                          <a:solidFill>
                            <a:srgbClr val="FFFFFF"/>
                          </a:solidFill>
                          <a:effectLst/>
                        </a:rPr>
                        <a:t>expTA</a:t>
                      </a:r>
                      <a:endParaRPr lang="en-US" sz="1400" b="1" i="0" u="none" strike="noStrike" dirty="0">
                        <a:solidFill>
                          <a:srgbClr val="FFFFFF"/>
                        </a:solidFill>
                        <a:effectLst/>
                        <a:latin typeface="+mn-lt"/>
                      </a:endParaRPr>
                    </a:p>
                  </a:txBody>
                  <a:tcPr marL="9671" marR="9671" marT="9671"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4F81BD"/>
                    </a:solidFill>
                  </a:tcPr>
                </a:tc>
                <a:tc>
                  <a:txBody>
                    <a:bodyPr/>
                    <a:lstStyle/>
                    <a:p>
                      <a:pPr algn="ctr" fontAlgn="ctr"/>
                      <a:r>
                        <a:rPr lang="en-US" sz="1400" u="none" strike="noStrike" dirty="0" smtClean="0">
                          <a:solidFill>
                            <a:srgbClr val="0000FF"/>
                          </a:solidFill>
                          <a:effectLst/>
                        </a:rPr>
                        <a:t>Yes</a:t>
                      </a:r>
                      <a:endParaRPr lang="en-US" sz="1400" b="0" i="0" u="none" strike="noStrike" dirty="0">
                        <a:solidFill>
                          <a:srgbClr val="0000FF"/>
                        </a:solidFill>
                        <a:effectLst/>
                        <a:latin typeface="+mn-lt"/>
                      </a:endParaRPr>
                    </a:p>
                  </a:txBody>
                  <a:tcPr marL="9671" marR="9671" marT="9671" marB="0" anchor="ct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tcPr>
                </a:tc>
                <a:tc>
                  <a:txBody>
                    <a:bodyPr/>
                    <a:lstStyle/>
                    <a:p>
                      <a:pPr algn="ctr" fontAlgn="ctr"/>
                      <a:r>
                        <a:rPr lang="en-US" sz="1400" u="none" strike="noStrike" dirty="0">
                          <a:solidFill>
                            <a:srgbClr val="0000FF"/>
                          </a:solidFill>
                          <a:effectLst/>
                        </a:rPr>
                        <a:t>12</a:t>
                      </a:r>
                      <a:endParaRPr lang="en-US" sz="1400" b="0" i="0" u="none" strike="noStrike" dirty="0">
                        <a:solidFill>
                          <a:srgbClr val="0000FF"/>
                        </a:solidFill>
                        <a:effectLst/>
                        <a:latin typeface="+mn-lt"/>
                      </a:endParaRPr>
                    </a:p>
                  </a:txBody>
                  <a:tcPr marL="9671" marR="9671" marT="9671" marB="0" anchor="ctr">
                    <a:lnT w="12700" cap="flat" cmpd="sng" algn="ctr">
                      <a:solidFill>
                        <a:scrgbClr r="0" g="0" b="0"/>
                      </a:solidFill>
                      <a:prstDash val="solid"/>
                      <a:round/>
                      <a:headEnd type="none" w="med" len="med"/>
                      <a:tailEnd type="none" w="med" len="med"/>
                    </a:lnT>
                  </a:tcPr>
                </a:tc>
                <a:tc rowSpan="2">
                  <a:txBody>
                    <a:bodyPr/>
                    <a:lstStyle/>
                    <a:p>
                      <a:pPr algn="ctr" fontAlgn="ctr"/>
                      <a:r>
                        <a:rPr lang="en-US" sz="1400" u="none" strike="noStrike" dirty="0" smtClean="0">
                          <a:solidFill>
                            <a:srgbClr val="0000FF"/>
                          </a:solidFill>
                          <a:effectLst/>
                        </a:rPr>
                        <a:t>Accuracy:</a:t>
                      </a:r>
                      <a:r>
                        <a:rPr lang="en-US" sz="1400" u="none" strike="noStrike" baseline="0" dirty="0" smtClean="0">
                          <a:solidFill>
                            <a:srgbClr val="0000FF"/>
                          </a:solidFill>
                          <a:effectLst/>
                        </a:rPr>
                        <a:t> </a:t>
                      </a:r>
                      <a:r>
                        <a:rPr lang="en-US" sz="1400" u="none" strike="noStrike" baseline="0" dirty="0" err="1" smtClean="0">
                          <a:solidFill>
                            <a:srgbClr val="0000FF"/>
                          </a:solidFill>
                          <a:effectLst/>
                        </a:rPr>
                        <a:t>H</a:t>
                      </a:r>
                      <a:r>
                        <a:rPr lang="en-US" sz="1400" u="none" strike="noStrike" dirty="0" err="1" smtClean="0">
                          <a:solidFill>
                            <a:srgbClr val="0000FF"/>
                          </a:solidFill>
                          <a:effectLst/>
                        </a:rPr>
                        <a:t>elpfulSum</a:t>
                      </a:r>
                      <a:r>
                        <a:rPr lang="en-US" sz="1400" u="none" strike="noStrike" baseline="0" dirty="0" smtClean="0">
                          <a:solidFill>
                            <a:srgbClr val="0000FF"/>
                          </a:solidFill>
                          <a:effectLst/>
                        </a:rPr>
                        <a:t> – </a:t>
                      </a:r>
                      <a:r>
                        <a:rPr lang="en-US" sz="1400" u="none" strike="noStrike" baseline="0" dirty="0" err="1" smtClean="0">
                          <a:solidFill>
                            <a:srgbClr val="0000FF"/>
                          </a:solidFill>
                          <a:effectLst/>
                        </a:rPr>
                        <a:t>H</a:t>
                      </a:r>
                      <a:r>
                        <a:rPr lang="en-US" sz="1400" u="none" strike="noStrike" dirty="0" err="1" smtClean="0">
                          <a:solidFill>
                            <a:srgbClr val="0000FF"/>
                          </a:solidFill>
                          <a:effectLst/>
                        </a:rPr>
                        <a:t>elpfulFilter</a:t>
                      </a:r>
                      <a:endParaRPr lang="en-US" sz="1400" b="0" i="0" u="none" strike="noStrike" dirty="0">
                        <a:solidFill>
                          <a:srgbClr val="0000FF"/>
                        </a:solidFill>
                        <a:effectLst/>
                        <a:latin typeface="+mn-lt"/>
                      </a:endParaRPr>
                    </a:p>
                  </a:txBody>
                  <a:tcPr marL="12700" marR="12700" marT="12700" marB="0" anchor="ct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ctr"/>
                      <a:r>
                        <a:rPr lang="en-US" sz="1400" u="none" strike="noStrike" dirty="0" smtClean="0">
                          <a:solidFill>
                            <a:srgbClr val="0000FF"/>
                          </a:solidFill>
                          <a:effectLst/>
                        </a:rPr>
                        <a:t>.</a:t>
                      </a:r>
                      <a:r>
                        <a:rPr lang="en-US" sz="1400" u="none" strike="noStrike" dirty="0">
                          <a:solidFill>
                            <a:srgbClr val="0000FF"/>
                          </a:solidFill>
                          <a:effectLst/>
                        </a:rPr>
                        <a:t>17</a:t>
                      </a:r>
                      <a:endParaRPr lang="en-US" sz="1400" b="0" i="0" u="none" strike="noStrike" dirty="0">
                        <a:solidFill>
                          <a:srgbClr val="0000FF"/>
                        </a:solidFill>
                        <a:effectLst/>
                        <a:latin typeface="+mn-lt"/>
                      </a:endParaRPr>
                    </a:p>
                  </a:txBody>
                  <a:tcPr marL="12700" marR="12700" marT="12700" marB="0" anchor="ctr">
                    <a:lnT w="12700" cap="flat" cmpd="sng" algn="ctr">
                      <a:solidFill>
                        <a:scrgbClr r="0" g="0" b="0"/>
                      </a:solidFill>
                      <a:prstDash val="solid"/>
                      <a:round/>
                      <a:headEnd type="none" w="med" len="med"/>
                      <a:tailEnd type="none" w="med" len="med"/>
                    </a:lnT>
                  </a:tcPr>
                </a:tc>
                <a:tc>
                  <a:txBody>
                    <a:bodyPr/>
                    <a:lstStyle/>
                    <a:p>
                      <a:pPr algn="ctr" fontAlgn="ctr"/>
                      <a:r>
                        <a:rPr lang="en-US" sz="1400" u="none" strike="noStrike" dirty="0" smtClean="0">
                          <a:effectLst/>
                        </a:rPr>
                        <a:t>.39</a:t>
                      </a:r>
                      <a:endParaRPr lang="en-US" sz="1400" b="0" i="0" u="none" strike="noStrike" dirty="0">
                        <a:solidFill>
                          <a:srgbClr val="000000"/>
                        </a:solidFill>
                        <a:effectLst/>
                        <a:latin typeface="+mn-lt"/>
                      </a:endParaRPr>
                    </a:p>
                  </a:txBody>
                  <a:tcPr marL="12700" marR="12700" marT="12700" marB="0" anchor="ct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r>
              <a:tr h="221573">
                <a:tc vMerge="1">
                  <a:txBody>
                    <a:bodyPr/>
                    <a:lstStyle/>
                    <a:p>
                      <a:endParaRPr lang="en-US"/>
                    </a:p>
                  </a:txBody>
                  <a:tcPr/>
                </a:tc>
                <a:tc>
                  <a:txBody>
                    <a:bodyPr/>
                    <a:lstStyle/>
                    <a:p>
                      <a:pPr algn="ctr" fontAlgn="ctr"/>
                      <a:r>
                        <a:rPr lang="en-US" sz="1400" u="none" strike="noStrike" dirty="0" smtClean="0">
                          <a:effectLst/>
                        </a:rPr>
                        <a:t>No</a:t>
                      </a:r>
                      <a:endParaRPr lang="en-US" sz="1400" b="0" i="0" u="none" strike="noStrike" dirty="0">
                        <a:solidFill>
                          <a:srgbClr val="000000"/>
                        </a:solidFill>
                        <a:effectLst/>
                        <a:latin typeface="+mn-lt"/>
                      </a:endParaRPr>
                    </a:p>
                  </a:txBody>
                  <a:tcPr marL="9671" marR="9671" marT="9671" marB="0" anchor="ctr">
                    <a:lnL w="12700" cap="flat" cmpd="sng" algn="ctr">
                      <a:solidFill>
                        <a:scrgbClr r="0" g="0" b="0"/>
                      </a:solidFill>
                      <a:prstDash val="solid"/>
                      <a:round/>
                      <a:headEnd type="none" w="med" len="med"/>
                      <a:tailEnd type="none" w="med" len="med"/>
                    </a:lnL>
                    <a:lnB w="12700" cap="flat" cmpd="sng" algn="ctr">
                      <a:solidFill>
                        <a:scrgbClr r="0" g="0" b="0"/>
                      </a:solidFill>
                      <a:prstDash val="solid"/>
                      <a:round/>
                      <a:headEnd type="none" w="med" len="med"/>
                      <a:tailEnd type="none" w="med" len="med"/>
                    </a:lnB>
                  </a:tcPr>
                </a:tc>
                <a:tc>
                  <a:txBody>
                    <a:bodyPr/>
                    <a:lstStyle/>
                    <a:p>
                      <a:pPr algn="ctr" fontAlgn="ctr"/>
                      <a:r>
                        <a:rPr lang="en-US" sz="1400" u="none" strike="noStrike" dirty="0">
                          <a:effectLst/>
                        </a:rPr>
                        <a:t>25</a:t>
                      </a:r>
                      <a:endParaRPr lang="en-US" sz="1400" b="0" i="0" u="none" strike="noStrike" dirty="0">
                        <a:solidFill>
                          <a:srgbClr val="000000"/>
                        </a:solidFill>
                        <a:effectLst/>
                        <a:latin typeface="+mn-lt"/>
                      </a:endParaRPr>
                    </a:p>
                  </a:txBody>
                  <a:tcPr marL="9671" marR="9671" marT="9671" marB="0" anchor="ctr">
                    <a:lnB w="12700" cap="flat" cmpd="sng" algn="ctr">
                      <a:solidFill>
                        <a:scrgbClr r="0" g="0" b="0"/>
                      </a:solidFill>
                      <a:prstDash val="solid"/>
                      <a:round/>
                      <a:headEnd type="none" w="med" len="med"/>
                      <a:tailEnd type="none" w="med" len="med"/>
                    </a:lnB>
                  </a:tcPr>
                </a:tc>
                <a:tc vMerge="1">
                  <a:txBody>
                    <a:bodyPr/>
                    <a:lstStyle/>
                    <a:p>
                      <a:pPr algn="ctr" fontAlgn="ctr"/>
                      <a:endParaRPr lang="en-US" sz="1400" b="0" i="0" u="none" strike="noStrike" dirty="0">
                        <a:solidFill>
                          <a:srgbClr val="000000"/>
                        </a:solidFill>
                        <a:effectLst/>
                        <a:latin typeface="Cambria"/>
                      </a:endParaRPr>
                    </a:p>
                  </a:txBody>
                  <a:tcPr marL="9671" marR="9671" marT="96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u="none" strike="noStrike" dirty="0" smtClean="0">
                          <a:effectLst/>
                        </a:rPr>
                        <a:t>-.</a:t>
                      </a:r>
                      <a:r>
                        <a:rPr lang="en-US" sz="1400" u="none" strike="noStrike" dirty="0">
                          <a:effectLst/>
                        </a:rPr>
                        <a:t>32</a:t>
                      </a:r>
                      <a:endParaRPr lang="en-US" sz="1400" b="0" i="0" u="none" strike="noStrike" dirty="0">
                        <a:solidFill>
                          <a:srgbClr val="000000"/>
                        </a:solidFill>
                        <a:effectLst/>
                        <a:latin typeface="+mn-lt"/>
                      </a:endParaRPr>
                    </a:p>
                  </a:txBody>
                  <a:tcPr marL="12700" marR="12700" marT="12700" marB="0" anchor="ctr">
                    <a:lnB w="12700" cap="flat" cmpd="sng" algn="ctr">
                      <a:solidFill>
                        <a:scrgbClr r="0" g="0" b="0"/>
                      </a:solidFill>
                      <a:prstDash val="solid"/>
                      <a:round/>
                      <a:headEnd type="none" w="med" len="med"/>
                      <a:tailEnd type="none" w="med" len="med"/>
                    </a:lnB>
                  </a:tcPr>
                </a:tc>
                <a:tc>
                  <a:txBody>
                    <a:bodyPr/>
                    <a:lstStyle/>
                    <a:p>
                      <a:pPr algn="ctr" fontAlgn="ctr"/>
                      <a:r>
                        <a:rPr lang="en-US" sz="1400" u="none" strike="noStrike" dirty="0" smtClean="0">
                          <a:effectLst/>
                        </a:rPr>
                        <a:t>.</a:t>
                      </a:r>
                      <a:r>
                        <a:rPr lang="en-US" sz="1400" u="none" strike="noStrike" dirty="0">
                          <a:effectLst/>
                        </a:rPr>
                        <a:t>69</a:t>
                      </a:r>
                      <a:endParaRPr lang="en-US" sz="1400" b="0" i="0" u="none" strike="noStrike" dirty="0">
                        <a:solidFill>
                          <a:srgbClr val="000000"/>
                        </a:solidFill>
                        <a:effectLst/>
                        <a:latin typeface="+mn-lt"/>
                      </a:endParaRPr>
                    </a:p>
                  </a:txBody>
                  <a:tcPr marL="12700" marR="12700" marT="12700" marB="0" anchor="ctr">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r>
              <a:tr h="221573">
                <a:tc vMerge="1">
                  <a:txBody>
                    <a:bodyPr/>
                    <a:lstStyle/>
                    <a:p>
                      <a:endParaRPr lang="en-US"/>
                    </a:p>
                  </a:txBody>
                  <a:tcPr/>
                </a:tc>
                <a:tc>
                  <a:txBody>
                    <a:bodyPr/>
                    <a:lstStyle/>
                    <a:p>
                      <a:pPr algn="ctr" fontAlgn="ctr"/>
                      <a:r>
                        <a:rPr lang="en-US" sz="1400" u="none" strike="noStrike" dirty="0" smtClean="0">
                          <a:solidFill>
                            <a:srgbClr val="008000"/>
                          </a:solidFill>
                          <a:effectLst/>
                        </a:rPr>
                        <a:t>Yes</a:t>
                      </a:r>
                      <a:endParaRPr lang="en-US" sz="1400" b="0" i="0" u="none" strike="noStrike" dirty="0">
                        <a:solidFill>
                          <a:srgbClr val="008000"/>
                        </a:solidFill>
                        <a:effectLst/>
                        <a:latin typeface="+mn-lt"/>
                      </a:endParaRPr>
                    </a:p>
                  </a:txBody>
                  <a:tcPr marL="9671" marR="9671" marT="9671" marB="0" anchor="ct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tcPr>
                </a:tc>
                <a:tc>
                  <a:txBody>
                    <a:bodyPr/>
                    <a:lstStyle/>
                    <a:p>
                      <a:pPr algn="ctr" fontAlgn="ctr"/>
                      <a:r>
                        <a:rPr lang="en-US" sz="1400" u="none" strike="noStrike" dirty="0">
                          <a:solidFill>
                            <a:srgbClr val="008000"/>
                          </a:solidFill>
                          <a:effectLst/>
                        </a:rPr>
                        <a:t>12</a:t>
                      </a:r>
                      <a:endParaRPr lang="en-US" sz="1400" b="0" i="0" u="none" strike="noStrike" dirty="0">
                        <a:solidFill>
                          <a:srgbClr val="008000"/>
                        </a:solidFill>
                        <a:effectLst/>
                        <a:latin typeface="+mn-lt"/>
                      </a:endParaRPr>
                    </a:p>
                  </a:txBody>
                  <a:tcPr marL="9671" marR="9671" marT="9671" marB="0" anchor="ctr">
                    <a:lnT w="12700" cap="flat" cmpd="sng" algn="ctr">
                      <a:solidFill>
                        <a:scrgbClr r="0" g="0" b="0"/>
                      </a:solidFill>
                      <a:prstDash val="solid"/>
                      <a:round/>
                      <a:headEnd type="none" w="med" len="med"/>
                      <a:tailEnd type="none" w="med" len="med"/>
                    </a:lnT>
                  </a:tcPr>
                </a:tc>
                <a:tc rowSpan="2">
                  <a:txBody>
                    <a:bodyPr/>
                    <a:lstStyle/>
                    <a:p>
                      <a:pPr algn="ctr" fontAlgn="ctr"/>
                      <a:r>
                        <a:rPr lang="en-US" sz="1400" u="none" strike="noStrike" dirty="0" smtClean="0">
                          <a:solidFill>
                            <a:srgbClr val="008000"/>
                          </a:solidFill>
                          <a:effectLst/>
                        </a:rPr>
                        <a:t>Recall: </a:t>
                      </a:r>
                      <a:r>
                        <a:rPr lang="en-US" sz="1400" u="none" strike="noStrike" dirty="0" err="1" smtClean="0">
                          <a:solidFill>
                            <a:srgbClr val="008000"/>
                          </a:solidFill>
                          <a:effectLst/>
                        </a:rPr>
                        <a:t>HelpfulFilter</a:t>
                      </a:r>
                      <a:r>
                        <a:rPr lang="en-US" sz="1400" u="none" strike="noStrike" dirty="0" smtClean="0">
                          <a:solidFill>
                            <a:srgbClr val="008000"/>
                          </a:solidFill>
                          <a:effectLst/>
                        </a:rPr>
                        <a:t> - baseline</a:t>
                      </a:r>
                      <a:endParaRPr lang="en-US" sz="1400" b="0" i="0" u="none" strike="noStrike" dirty="0">
                        <a:solidFill>
                          <a:srgbClr val="008000"/>
                        </a:solidFill>
                        <a:effectLst/>
                        <a:latin typeface="+mn-lt"/>
                      </a:endParaRPr>
                    </a:p>
                  </a:txBody>
                  <a:tcPr marL="9671" marR="9671" marT="9671" marB="0" anchor="ct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ctr"/>
                      <a:r>
                        <a:rPr lang="en-US" sz="1400" u="none" strike="noStrike" dirty="0" smtClean="0">
                          <a:solidFill>
                            <a:srgbClr val="008000"/>
                          </a:solidFill>
                          <a:effectLst/>
                        </a:rPr>
                        <a:t>-.</a:t>
                      </a:r>
                      <a:r>
                        <a:rPr lang="en-US" sz="1400" u="none" strike="noStrike" dirty="0">
                          <a:solidFill>
                            <a:srgbClr val="008000"/>
                          </a:solidFill>
                          <a:effectLst/>
                        </a:rPr>
                        <a:t>83</a:t>
                      </a:r>
                      <a:endParaRPr lang="en-US" sz="1400" b="0" i="0" u="none" strike="noStrike" dirty="0">
                        <a:solidFill>
                          <a:srgbClr val="008000"/>
                        </a:solidFill>
                        <a:effectLst/>
                        <a:latin typeface="+mn-lt"/>
                      </a:endParaRPr>
                    </a:p>
                  </a:txBody>
                  <a:tcPr marL="12700" marR="12700" marT="12700" marB="0" anchor="ctr">
                    <a:lnT w="12700" cap="flat" cmpd="sng" algn="ctr">
                      <a:solidFill>
                        <a:scrgbClr r="0" g="0" b="0"/>
                      </a:solidFill>
                      <a:prstDash val="solid"/>
                      <a:round/>
                      <a:headEnd type="none" w="med" len="med"/>
                      <a:tailEnd type="none" w="med" len="med"/>
                    </a:lnT>
                  </a:tcPr>
                </a:tc>
                <a:tc>
                  <a:txBody>
                    <a:bodyPr/>
                    <a:lstStyle/>
                    <a:p>
                      <a:pPr algn="ctr" fontAlgn="ctr"/>
                      <a:r>
                        <a:rPr lang="en-US" sz="1400" u="none" strike="noStrike" dirty="0" smtClean="0">
                          <a:effectLst/>
                        </a:rPr>
                        <a:t>.94</a:t>
                      </a:r>
                      <a:endParaRPr lang="en-US" sz="1400" b="0" i="0" u="none" strike="noStrike" dirty="0">
                        <a:solidFill>
                          <a:srgbClr val="000000"/>
                        </a:solidFill>
                        <a:effectLst/>
                        <a:latin typeface="+mn-lt"/>
                      </a:endParaRPr>
                    </a:p>
                  </a:txBody>
                  <a:tcPr marL="12700" marR="12700" marT="12700" marB="0" anchor="ct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r>
              <a:tr h="221573">
                <a:tc vMerge="1">
                  <a:txBody>
                    <a:bodyPr/>
                    <a:lstStyle/>
                    <a:p>
                      <a:endParaRPr lang="en-US"/>
                    </a:p>
                  </a:txBody>
                  <a:tcPr/>
                </a:tc>
                <a:tc>
                  <a:txBody>
                    <a:bodyPr/>
                    <a:lstStyle/>
                    <a:p>
                      <a:pPr algn="ctr" fontAlgn="ctr"/>
                      <a:r>
                        <a:rPr lang="en-US" sz="1400" u="none" strike="noStrike" dirty="0" smtClean="0">
                          <a:effectLst/>
                        </a:rPr>
                        <a:t>No</a:t>
                      </a:r>
                      <a:endParaRPr lang="en-US" sz="1400" b="0" i="0" u="none" strike="noStrike" dirty="0">
                        <a:solidFill>
                          <a:srgbClr val="000000"/>
                        </a:solidFill>
                        <a:effectLst/>
                        <a:latin typeface="+mn-lt"/>
                      </a:endParaRPr>
                    </a:p>
                  </a:txBody>
                  <a:tcPr marL="9671" marR="9671" marT="9671" marB="0" anchor="ctr">
                    <a:lnL w="12700" cap="flat" cmpd="sng" algn="ctr">
                      <a:solidFill>
                        <a:scrgbClr r="0" g="0" b="0"/>
                      </a:solidFill>
                      <a:prstDash val="solid"/>
                      <a:round/>
                      <a:headEnd type="none" w="med" len="med"/>
                      <a:tailEnd type="none" w="med" len="med"/>
                    </a:lnL>
                    <a:lnB w="12700" cap="flat" cmpd="sng" algn="ctr">
                      <a:solidFill>
                        <a:scrgbClr r="0" g="0" b="0"/>
                      </a:solidFill>
                      <a:prstDash val="solid"/>
                      <a:round/>
                      <a:headEnd type="none" w="med" len="med"/>
                      <a:tailEnd type="none" w="med" len="med"/>
                    </a:lnB>
                  </a:tcPr>
                </a:tc>
                <a:tc>
                  <a:txBody>
                    <a:bodyPr/>
                    <a:lstStyle/>
                    <a:p>
                      <a:pPr algn="ctr" fontAlgn="ctr"/>
                      <a:r>
                        <a:rPr lang="en-US" sz="1400" u="none" strike="noStrike" dirty="0">
                          <a:effectLst/>
                        </a:rPr>
                        <a:t>25</a:t>
                      </a:r>
                      <a:endParaRPr lang="en-US" sz="1400" b="0" i="0" u="none" strike="noStrike" dirty="0">
                        <a:solidFill>
                          <a:srgbClr val="000000"/>
                        </a:solidFill>
                        <a:effectLst/>
                        <a:latin typeface="+mn-lt"/>
                      </a:endParaRPr>
                    </a:p>
                  </a:txBody>
                  <a:tcPr marL="9671" marR="9671" marT="9671" marB="0" anchor="ctr">
                    <a:lnB w="12700" cap="flat" cmpd="sng" algn="ctr">
                      <a:solidFill>
                        <a:scrgbClr r="0" g="0" b="0"/>
                      </a:solidFill>
                      <a:prstDash val="solid"/>
                      <a:round/>
                      <a:headEnd type="none" w="med" len="med"/>
                      <a:tailEnd type="none" w="med" len="med"/>
                    </a:lnB>
                  </a:tcPr>
                </a:tc>
                <a:tc vMerge="1">
                  <a:txBody>
                    <a:bodyPr/>
                    <a:lstStyle/>
                    <a:p>
                      <a:pPr algn="ctr" fontAlgn="ctr"/>
                      <a:endParaRPr lang="en-US" sz="1400" b="0" i="0" u="none" strike="noStrike" dirty="0">
                        <a:solidFill>
                          <a:srgbClr val="000000"/>
                        </a:solidFill>
                        <a:effectLst/>
                        <a:latin typeface="Cambria"/>
                      </a:endParaRPr>
                    </a:p>
                  </a:txBody>
                  <a:tcPr marL="9671" marR="9671" marT="96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u="none" strike="noStrike" dirty="0" smtClean="0">
                          <a:effectLst/>
                        </a:rPr>
                        <a:t>.</a:t>
                      </a:r>
                      <a:r>
                        <a:rPr lang="en-US" sz="1400" u="none" strike="noStrike" dirty="0">
                          <a:effectLst/>
                        </a:rPr>
                        <a:t>04</a:t>
                      </a:r>
                      <a:endParaRPr lang="en-US" sz="1400" b="0" i="0" u="none" strike="noStrike" dirty="0">
                        <a:solidFill>
                          <a:srgbClr val="000000"/>
                        </a:solidFill>
                        <a:effectLst/>
                        <a:latin typeface="+mn-lt"/>
                      </a:endParaRPr>
                    </a:p>
                  </a:txBody>
                  <a:tcPr marL="12700" marR="12700" marT="12700" marB="0" anchor="ctr">
                    <a:lnB w="12700" cap="flat" cmpd="sng" algn="ctr">
                      <a:solidFill>
                        <a:scrgbClr r="0" g="0" b="0"/>
                      </a:solidFill>
                      <a:prstDash val="solid"/>
                      <a:round/>
                      <a:headEnd type="none" w="med" len="med"/>
                      <a:tailEnd type="none" w="med" len="med"/>
                    </a:lnB>
                  </a:tcPr>
                </a:tc>
                <a:tc>
                  <a:txBody>
                    <a:bodyPr/>
                    <a:lstStyle/>
                    <a:p>
                      <a:pPr algn="ctr" fontAlgn="ctr"/>
                      <a:r>
                        <a:rPr lang="en-US" sz="1400" u="none" strike="noStrike" dirty="0" smtClean="0">
                          <a:effectLst/>
                        </a:rPr>
                        <a:t>.94</a:t>
                      </a:r>
                      <a:endParaRPr lang="en-US" sz="1400" b="0" i="0" u="none" strike="noStrike" dirty="0">
                        <a:solidFill>
                          <a:srgbClr val="000000"/>
                        </a:solidFill>
                        <a:effectLst/>
                        <a:latin typeface="+mn-lt"/>
                      </a:endParaRPr>
                    </a:p>
                  </a:txBody>
                  <a:tcPr marL="12700" marR="12700" marT="12700" marB="0" anchor="ctr">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r>
              <a:tr h="221573">
                <a:tc vMerge="1">
                  <a:txBody>
                    <a:bodyPr/>
                    <a:lstStyle/>
                    <a:p>
                      <a:endParaRPr lang="en-US"/>
                    </a:p>
                  </a:txBody>
                  <a:tcPr/>
                </a:tc>
                <a:tc>
                  <a:txBody>
                    <a:bodyPr/>
                    <a:lstStyle/>
                    <a:p>
                      <a:pPr algn="ctr" fontAlgn="ctr"/>
                      <a:r>
                        <a:rPr lang="en-US" sz="1400" u="none" strike="noStrike" dirty="0" smtClean="0">
                          <a:solidFill>
                            <a:srgbClr val="0000FF"/>
                          </a:solidFill>
                          <a:effectLst/>
                        </a:rPr>
                        <a:t>Yes</a:t>
                      </a:r>
                      <a:endParaRPr lang="en-US" sz="1400" b="0" i="0" u="none" strike="noStrike" dirty="0">
                        <a:solidFill>
                          <a:srgbClr val="0000FF"/>
                        </a:solidFill>
                        <a:effectLst/>
                        <a:latin typeface="+mn-lt"/>
                      </a:endParaRPr>
                    </a:p>
                  </a:txBody>
                  <a:tcPr marL="9671" marR="9671" marT="9671" marB="0" anchor="ct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tcPr>
                </a:tc>
                <a:tc>
                  <a:txBody>
                    <a:bodyPr/>
                    <a:lstStyle/>
                    <a:p>
                      <a:pPr algn="ctr" fontAlgn="ctr"/>
                      <a:r>
                        <a:rPr lang="en-US" sz="1400" u="none" strike="noStrike" dirty="0">
                          <a:solidFill>
                            <a:srgbClr val="0000FF"/>
                          </a:solidFill>
                          <a:effectLst/>
                        </a:rPr>
                        <a:t>12</a:t>
                      </a:r>
                      <a:endParaRPr lang="en-US" sz="1400" b="0" i="0" u="none" strike="noStrike" dirty="0">
                        <a:solidFill>
                          <a:srgbClr val="0000FF"/>
                        </a:solidFill>
                        <a:effectLst/>
                        <a:latin typeface="+mn-lt"/>
                      </a:endParaRPr>
                    </a:p>
                  </a:txBody>
                  <a:tcPr marL="9671" marR="9671" marT="9671" marB="0" anchor="ctr">
                    <a:lnT w="12700" cap="flat" cmpd="sng" algn="ctr">
                      <a:solidFill>
                        <a:scrgbClr r="0" g="0" b="0"/>
                      </a:solidFill>
                      <a:prstDash val="solid"/>
                      <a:round/>
                      <a:headEnd type="none" w="med" len="med"/>
                      <a:tailEnd type="none" w="med" len="med"/>
                    </a:lnT>
                  </a:tcPr>
                </a:tc>
                <a:tc rowSpan="2">
                  <a:txBody>
                    <a:bodyPr/>
                    <a:lstStyle/>
                    <a:p>
                      <a:pPr algn="ctr" fontAlgn="ctr"/>
                      <a:r>
                        <a:rPr lang="en-US" sz="1400" u="none" strike="noStrike" dirty="0" smtClean="0">
                          <a:solidFill>
                            <a:srgbClr val="0000FF"/>
                          </a:solidFill>
                          <a:effectLst/>
                        </a:rPr>
                        <a:t>Recall: </a:t>
                      </a:r>
                      <a:r>
                        <a:rPr lang="en-US" sz="1400" u="none" strike="noStrike" dirty="0" err="1" smtClean="0">
                          <a:solidFill>
                            <a:srgbClr val="0000FF"/>
                          </a:solidFill>
                          <a:effectLst/>
                        </a:rPr>
                        <a:t>HelpfulSum</a:t>
                      </a:r>
                      <a:r>
                        <a:rPr lang="en-US" sz="1400" u="none" strike="noStrike" dirty="0" smtClean="0">
                          <a:solidFill>
                            <a:srgbClr val="0000FF"/>
                          </a:solidFill>
                          <a:effectLst/>
                        </a:rPr>
                        <a:t> - baseline</a:t>
                      </a:r>
                      <a:endParaRPr lang="en-US" sz="1400" b="0" i="0" u="none" strike="noStrike" dirty="0">
                        <a:solidFill>
                          <a:srgbClr val="0000FF"/>
                        </a:solidFill>
                        <a:effectLst/>
                        <a:latin typeface="+mn-lt"/>
                      </a:endParaRPr>
                    </a:p>
                  </a:txBody>
                  <a:tcPr marL="9671" marR="9671" marT="9671" marB="0" anchor="ct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ctr"/>
                      <a:r>
                        <a:rPr lang="en-US" sz="1400" u="none" strike="noStrike" dirty="0">
                          <a:solidFill>
                            <a:srgbClr val="0000FF"/>
                          </a:solidFill>
                          <a:effectLst/>
                        </a:rPr>
                        <a:t>1</a:t>
                      </a:r>
                      <a:endParaRPr lang="en-US" sz="1400" b="0" i="0" u="none" strike="noStrike" dirty="0">
                        <a:solidFill>
                          <a:srgbClr val="0000FF"/>
                        </a:solidFill>
                        <a:effectLst/>
                        <a:latin typeface="+mn-lt"/>
                      </a:endParaRPr>
                    </a:p>
                  </a:txBody>
                  <a:tcPr marL="12700" marR="12700" marT="12700" marB="0" anchor="ctr">
                    <a:lnT w="12700" cap="flat" cmpd="sng" algn="ctr">
                      <a:solidFill>
                        <a:scrgbClr r="0" g="0" b="0"/>
                      </a:solidFill>
                      <a:prstDash val="solid"/>
                      <a:round/>
                      <a:headEnd type="none" w="med" len="med"/>
                      <a:tailEnd type="none" w="med" len="med"/>
                    </a:lnT>
                  </a:tcPr>
                </a:tc>
                <a:tc>
                  <a:txBody>
                    <a:bodyPr/>
                    <a:lstStyle/>
                    <a:p>
                      <a:pPr algn="ctr" fontAlgn="ctr"/>
                      <a:r>
                        <a:rPr lang="en-US" sz="1400" u="none" strike="noStrike" dirty="0" smtClean="0">
                          <a:effectLst/>
                        </a:rPr>
                        <a:t>1.0</a:t>
                      </a:r>
                      <a:endParaRPr lang="en-US" sz="1400" b="0" i="0" u="none" strike="noStrike" dirty="0">
                        <a:solidFill>
                          <a:srgbClr val="000000"/>
                        </a:solidFill>
                        <a:effectLst/>
                        <a:latin typeface="+mn-lt"/>
                      </a:endParaRPr>
                    </a:p>
                  </a:txBody>
                  <a:tcPr marL="12700" marR="12700" marT="12700" marB="0" anchor="ct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r>
              <a:tr h="282599">
                <a:tc vMerge="1">
                  <a:txBody>
                    <a:bodyPr/>
                    <a:lstStyle/>
                    <a:p>
                      <a:endParaRPr lang="en-US"/>
                    </a:p>
                  </a:txBody>
                  <a:tcPr/>
                </a:tc>
                <a:tc>
                  <a:txBody>
                    <a:bodyPr/>
                    <a:lstStyle/>
                    <a:p>
                      <a:pPr algn="ctr" fontAlgn="ctr"/>
                      <a:r>
                        <a:rPr lang="en-US" sz="1400" u="none" strike="noStrike" dirty="0" smtClean="0">
                          <a:effectLst/>
                        </a:rPr>
                        <a:t>No</a:t>
                      </a:r>
                      <a:endParaRPr lang="en-US" sz="1400" b="0" i="0" u="none" strike="noStrike" dirty="0">
                        <a:solidFill>
                          <a:srgbClr val="000000"/>
                        </a:solidFill>
                        <a:effectLst/>
                        <a:latin typeface="+mn-lt"/>
                      </a:endParaRPr>
                    </a:p>
                  </a:txBody>
                  <a:tcPr marL="9671" marR="9671" marT="9671" marB="0" anchor="ctr">
                    <a:lnL w="12700" cap="flat" cmpd="sng" algn="ctr">
                      <a:solidFill>
                        <a:scrgbClr r="0" g="0" b="0"/>
                      </a:solidFill>
                      <a:prstDash val="solid"/>
                      <a:round/>
                      <a:headEnd type="none" w="med" len="med"/>
                      <a:tailEnd type="none" w="med" len="med"/>
                    </a:lnL>
                    <a:lnB w="12700" cap="flat" cmpd="sng" algn="ctr">
                      <a:solidFill>
                        <a:scrgbClr r="0" g="0" b="0"/>
                      </a:solidFill>
                      <a:prstDash val="solid"/>
                      <a:round/>
                      <a:headEnd type="none" w="med" len="med"/>
                      <a:tailEnd type="none" w="med" len="med"/>
                    </a:lnB>
                  </a:tcPr>
                </a:tc>
                <a:tc>
                  <a:txBody>
                    <a:bodyPr/>
                    <a:lstStyle/>
                    <a:p>
                      <a:pPr algn="ctr" fontAlgn="ctr"/>
                      <a:r>
                        <a:rPr lang="en-US" sz="1400" u="none" strike="noStrike" dirty="0">
                          <a:effectLst/>
                        </a:rPr>
                        <a:t>25</a:t>
                      </a:r>
                      <a:endParaRPr lang="en-US" sz="1400" b="0" i="0" u="none" strike="noStrike" dirty="0">
                        <a:solidFill>
                          <a:srgbClr val="000000"/>
                        </a:solidFill>
                        <a:effectLst/>
                        <a:latin typeface="+mn-lt"/>
                      </a:endParaRPr>
                    </a:p>
                  </a:txBody>
                  <a:tcPr marL="9671" marR="9671" marT="9671" marB="0" anchor="ctr">
                    <a:lnB w="12700" cap="flat" cmpd="sng" algn="ctr">
                      <a:solidFill>
                        <a:scrgbClr r="0" g="0" b="0"/>
                      </a:solidFill>
                      <a:prstDash val="solid"/>
                      <a:round/>
                      <a:headEnd type="none" w="med" len="med"/>
                      <a:tailEnd type="none" w="med" len="med"/>
                    </a:lnB>
                  </a:tcPr>
                </a:tc>
                <a:tc vMerge="1">
                  <a:txBody>
                    <a:bodyPr/>
                    <a:lstStyle/>
                    <a:p>
                      <a:pPr algn="ctr" fontAlgn="ctr"/>
                      <a:endParaRPr lang="en-US" sz="1400" b="0" i="0" u="none" strike="noStrike" dirty="0">
                        <a:solidFill>
                          <a:srgbClr val="000000"/>
                        </a:solidFill>
                        <a:effectLst/>
                        <a:latin typeface="Cambria"/>
                      </a:endParaRPr>
                    </a:p>
                  </a:txBody>
                  <a:tcPr marL="9671" marR="9671" marT="96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u="none" strike="noStrike" dirty="0" smtClean="0">
                          <a:effectLst/>
                        </a:rPr>
                        <a:t>-.</a:t>
                      </a:r>
                      <a:r>
                        <a:rPr lang="en-US" sz="1400" u="none" strike="noStrike" dirty="0">
                          <a:effectLst/>
                        </a:rPr>
                        <a:t>04</a:t>
                      </a:r>
                      <a:endParaRPr lang="en-US" sz="1400" b="0" i="0" u="none" strike="noStrike" dirty="0">
                        <a:solidFill>
                          <a:srgbClr val="000000"/>
                        </a:solidFill>
                        <a:effectLst/>
                        <a:latin typeface="+mn-lt"/>
                      </a:endParaRPr>
                    </a:p>
                  </a:txBody>
                  <a:tcPr marL="12700" marR="12700" marT="12700" marB="0" anchor="ctr">
                    <a:lnB w="12700" cap="flat" cmpd="sng" algn="ctr">
                      <a:solidFill>
                        <a:scrgbClr r="0" g="0" b="0"/>
                      </a:solidFill>
                      <a:prstDash val="solid"/>
                      <a:round/>
                      <a:headEnd type="none" w="med" len="med"/>
                      <a:tailEnd type="none" w="med" len="med"/>
                    </a:lnB>
                  </a:tcPr>
                </a:tc>
                <a:tc>
                  <a:txBody>
                    <a:bodyPr/>
                    <a:lstStyle/>
                    <a:p>
                      <a:pPr algn="ctr" fontAlgn="ctr"/>
                      <a:r>
                        <a:rPr lang="en-US" sz="1400" u="none" strike="noStrike" dirty="0" smtClean="0">
                          <a:effectLst/>
                        </a:rPr>
                        <a:t>.98</a:t>
                      </a:r>
                      <a:endParaRPr lang="en-US" sz="1400" b="0" i="0" u="none" strike="noStrike" dirty="0">
                        <a:solidFill>
                          <a:srgbClr val="000000"/>
                        </a:solidFill>
                        <a:effectLst/>
                        <a:latin typeface="+mn-lt"/>
                      </a:endParaRPr>
                    </a:p>
                  </a:txBody>
                  <a:tcPr marL="12700" marR="12700" marT="12700" marB="0" anchor="ctr">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r>
              <a:tr h="218604">
                <a:tc gridSpan="3">
                  <a:txBody>
                    <a:bodyPr/>
                    <a:lstStyle/>
                    <a:p>
                      <a:pPr algn="ctr" fontAlgn="ctr"/>
                      <a:r>
                        <a:rPr lang="en-US" sz="1400" b="1" u="none" strike="noStrike" dirty="0">
                          <a:solidFill>
                            <a:srgbClr val="FFFFFF"/>
                          </a:solidFill>
                          <a:effectLst/>
                        </a:rPr>
                        <a:t> </a:t>
                      </a:r>
                      <a:endParaRPr lang="en-US" sz="1400" b="1" i="0" u="none" strike="noStrike" dirty="0">
                        <a:solidFill>
                          <a:srgbClr val="FFFFFF"/>
                        </a:solidFill>
                        <a:effectLst/>
                        <a:latin typeface="+mn-lt"/>
                      </a:endParaRPr>
                    </a:p>
                  </a:txBody>
                  <a:tcPr marL="9671" marR="9671" marT="9671" marB="0" anchor="ct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a:txBody>
                    <a:bodyPr/>
                    <a:lstStyle/>
                    <a:p>
                      <a:pPr algn="ctr" fontAlgn="ctr"/>
                      <a:endParaRPr lang="en-US" sz="1400" b="0" i="0" u="none" strike="noStrike" kern="1200" dirty="0">
                        <a:solidFill>
                          <a:srgbClr val="000000"/>
                        </a:solidFill>
                        <a:effectLst/>
                        <a:latin typeface="+mn-lt"/>
                        <a:ea typeface="+mn-ea"/>
                        <a:cs typeface="+mn-cs"/>
                      </a:endParaRPr>
                    </a:p>
                  </a:txBody>
                  <a:tcPr marL="9671" marR="9671" marT="9671" marB="0" anchor="ct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D9D9D9"/>
                    </a:solidFill>
                  </a:tcPr>
                </a:tc>
                <a:tc>
                  <a:txBody>
                    <a:bodyPr/>
                    <a:lstStyle/>
                    <a:p>
                      <a:pPr algn="ctr" fontAlgn="ctr"/>
                      <a:endParaRPr lang="en-US" sz="1400" b="0" i="0" u="none" strike="noStrike" dirty="0">
                        <a:solidFill>
                          <a:srgbClr val="000000"/>
                        </a:solidFill>
                        <a:effectLst/>
                        <a:latin typeface="+mn-lt"/>
                      </a:endParaRPr>
                    </a:p>
                  </a:txBody>
                  <a:tcPr marL="9671" marR="9671" marT="9671" marB="0" anchor="ct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D9D9D9"/>
                    </a:solidFill>
                  </a:tcPr>
                </a:tc>
                <a:tc>
                  <a:txBody>
                    <a:bodyPr/>
                    <a:lstStyle/>
                    <a:p>
                      <a:pPr algn="ctr" fontAlgn="ctr"/>
                      <a:endParaRPr lang="en-US" sz="1400" b="0" i="0" u="none" strike="noStrike" dirty="0">
                        <a:solidFill>
                          <a:srgbClr val="000000"/>
                        </a:solidFill>
                        <a:effectLst/>
                        <a:latin typeface="+mn-lt"/>
                      </a:endParaRPr>
                    </a:p>
                  </a:txBody>
                  <a:tcPr marL="9671" marR="9671" marT="9671" marB="0" anchor="ct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D9D9D9"/>
                    </a:solidFill>
                  </a:tcPr>
                </a:tc>
              </a:tr>
              <a:tr h="221573">
                <a:tc rowSpan="8">
                  <a:txBody>
                    <a:bodyPr/>
                    <a:lstStyle/>
                    <a:p>
                      <a:pPr algn="ctr" fontAlgn="ctr"/>
                      <a:r>
                        <a:rPr lang="en-US" sz="1400" b="1" u="none" strike="noStrike" dirty="0">
                          <a:solidFill>
                            <a:srgbClr val="D9D9D9"/>
                          </a:solidFill>
                          <a:effectLst/>
                        </a:rPr>
                        <a:t>Rating</a:t>
                      </a:r>
                      <a:endParaRPr lang="en-US" sz="1400" b="1" i="0" u="none" strike="noStrike" dirty="0">
                        <a:solidFill>
                          <a:srgbClr val="D9D9D9"/>
                        </a:solidFill>
                        <a:effectLst/>
                        <a:latin typeface="+mn-lt"/>
                      </a:endParaRPr>
                    </a:p>
                  </a:txBody>
                  <a:tcPr marL="9671" marR="9671" marT="9671"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solidFill>
                      <a:srgbClr val="4F81BD"/>
                    </a:solidFill>
                  </a:tcPr>
                </a:tc>
                <a:tc>
                  <a:txBody>
                    <a:bodyPr/>
                    <a:lstStyle/>
                    <a:p>
                      <a:pPr algn="ctr" fontAlgn="ctr"/>
                      <a:r>
                        <a:rPr lang="en-US" sz="1400" u="none" strike="noStrike" dirty="0">
                          <a:solidFill>
                            <a:srgbClr val="D9D9D9"/>
                          </a:solidFill>
                          <a:effectLst/>
                        </a:rPr>
                        <a:t>High</a:t>
                      </a:r>
                      <a:endParaRPr lang="en-US" sz="1400" b="0" i="0" u="none" strike="noStrike" dirty="0">
                        <a:solidFill>
                          <a:srgbClr val="D9D9D9"/>
                        </a:solidFill>
                        <a:effectLst/>
                        <a:latin typeface="+mn-lt"/>
                      </a:endParaRPr>
                    </a:p>
                  </a:txBody>
                  <a:tcPr marL="9671" marR="9671" marT="9671" marB="0" anchor="ct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tcPr>
                </a:tc>
                <a:tc>
                  <a:txBody>
                    <a:bodyPr/>
                    <a:lstStyle/>
                    <a:p>
                      <a:pPr algn="ctr" fontAlgn="ctr"/>
                      <a:r>
                        <a:rPr lang="en-US" sz="1400" u="none" strike="noStrike" dirty="0" smtClean="0">
                          <a:solidFill>
                            <a:srgbClr val="D9D9D9"/>
                          </a:solidFill>
                          <a:effectLst/>
                        </a:rPr>
                        <a:t>22</a:t>
                      </a:r>
                      <a:endParaRPr lang="en-US" sz="1400" b="0" i="0" u="none" strike="noStrike" dirty="0">
                        <a:solidFill>
                          <a:srgbClr val="D9D9D9"/>
                        </a:solidFill>
                        <a:effectLst/>
                        <a:latin typeface="+mn-lt"/>
                      </a:endParaRPr>
                    </a:p>
                  </a:txBody>
                  <a:tcPr marL="9671" marR="9671" marT="9671" marB="0" anchor="ctr">
                    <a:lnT w="12700" cap="flat" cmpd="sng" algn="ctr">
                      <a:solidFill>
                        <a:scrgbClr r="0" g="0" b="0"/>
                      </a:solidFill>
                      <a:prstDash val="solid"/>
                      <a:round/>
                      <a:headEnd type="none" w="med" len="med"/>
                      <a:tailEnd type="none" w="med" len="med"/>
                    </a:lnT>
                  </a:tcPr>
                </a:tc>
                <a:tc rowSpan="2">
                  <a:txBody>
                    <a:bodyPr/>
                    <a:lstStyle/>
                    <a:p>
                      <a:pPr algn="ctr" fontAlgn="ctr"/>
                      <a:r>
                        <a:rPr lang="en-US" sz="1400" u="none" strike="noStrike" dirty="0" smtClean="0">
                          <a:solidFill>
                            <a:srgbClr val="D9D9D9"/>
                          </a:solidFill>
                          <a:effectLst/>
                        </a:rPr>
                        <a:t>Precision:</a:t>
                      </a:r>
                      <a:r>
                        <a:rPr lang="en-US" sz="1400" u="none" strike="noStrike" baseline="0" dirty="0" smtClean="0">
                          <a:solidFill>
                            <a:srgbClr val="D9D9D9"/>
                          </a:solidFill>
                          <a:effectLst/>
                        </a:rPr>
                        <a:t> </a:t>
                      </a:r>
                      <a:r>
                        <a:rPr lang="en-US" sz="1400" u="none" strike="noStrike" baseline="0" dirty="0" err="1" smtClean="0">
                          <a:solidFill>
                            <a:srgbClr val="D9D9D9"/>
                          </a:solidFill>
                          <a:effectLst/>
                        </a:rPr>
                        <a:t>HelpfulFilter</a:t>
                      </a:r>
                      <a:r>
                        <a:rPr lang="en-US" sz="1400" u="none" strike="noStrike" baseline="0" dirty="0" smtClean="0">
                          <a:solidFill>
                            <a:srgbClr val="D9D9D9"/>
                          </a:solidFill>
                          <a:effectLst/>
                        </a:rPr>
                        <a:t> - baseline</a:t>
                      </a:r>
                      <a:endParaRPr lang="en-US" sz="1400" b="0" i="0" u="none" strike="noStrike" dirty="0">
                        <a:solidFill>
                          <a:srgbClr val="D9D9D9"/>
                        </a:solidFill>
                        <a:effectLst/>
                        <a:latin typeface="+mn-lt"/>
                      </a:endParaRPr>
                    </a:p>
                  </a:txBody>
                  <a:tcPr marL="9671" marR="9671" marT="9671" marB="0" anchor="ct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ctr"/>
                      <a:r>
                        <a:rPr lang="en-US" sz="1400" u="none" strike="noStrike" dirty="0" smtClean="0">
                          <a:solidFill>
                            <a:srgbClr val="D9D9D9"/>
                          </a:solidFill>
                          <a:effectLst/>
                        </a:rPr>
                        <a:t>-.</a:t>
                      </a:r>
                      <a:r>
                        <a:rPr lang="en-US" sz="1400" u="none" strike="noStrike" dirty="0">
                          <a:solidFill>
                            <a:srgbClr val="D9D9D9"/>
                          </a:solidFill>
                          <a:effectLst/>
                        </a:rPr>
                        <a:t>77</a:t>
                      </a:r>
                      <a:endParaRPr lang="en-US" sz="1400" b="0" i="0" u="none" strike="noStrike" dirty="0">
                        <a:solidFill>
                          <a:srgbClr val="D9D9D9"/>
                        </a:solidFill>
                        <a:effectLst/>
                        <a:latin typeface="+mn-lt"/>
                      </a:endParaRPr>
                    </a:p>
                  </a:txBody>
                  <a:tcPr marL="12700" marR="12700" marT="12700" marB="0" anchor="ctr">
                    <a:lnT w="12700" cap="flat" cmpd="sng" algn="ctr">
                      <a:solidFill>
                        <a:scrgbClr r="0" g="0" b="0"/>
                      </a:solidFill>
                      <a:prstDash val="solid"/>
                      <a:round/>
                      <a:headEnd type="none" w="med" len="med"/>
                      <a:tailEnd type="none" w="med" len="med"/>
                    </a:lnT>
                  </a:tcPr>
                </a:tc>
                <a:tc>
                  <a:txBody>
                    <a:bodyPr/>
                    <a:lstStyle/>
                    <a:p>
                      <a:pPr algn="ctr" fontAlgn="ctr"/>
                      <a:r>
                        <a:rPr lang="en-US" sz="1400" u="none" strike="noStrike" dirty="0" smtClean="0">
                          <a:solidFill>
                            <a:srgbClr val="D9D9D9"/>
                          </a:solidFill>
                          <a:effectLst/>
                        </a:rPr>
                        <a:t>1.1</a:t>
                      </a:r>
                      <a:endParaRPr lang="en-US" sz="1400" b="0" i="0" u="none" strike="noStrike" dirty="0">
                        <a:solidFill>
                          <a:srgbClr val="D9D9D9"/>
                        </a:solidFill>
                        <a:effectLst/>
                        <a:latin typeface="+mn-lt"/>
                      </a:endParaRPr>
                    </a:p>
                  </a:txBody>
                  <a:tcPr marL="12700" marR="12700" marT="12700" marB="0" anchor="ct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r>
              <a:tr h="221573">
                <a:tc vMerge="1">
                  <a:txBody>
                    <a:bodyPr/>
                    <a:lstStyle/>
                    <a:p>
                      <a:endParaRPr lang="en-US"/>
                    </a:p>
                  </a:txBody>
                  <a:tcPr/>
                </a:tc>
                <a:tc>
                  <a:txBody>
                    <a:bodyPr/>
                    <a:lstStyle/>
                    <a:p>
                      <a:pPr algn="ctr" fontAlgn="ctr"/>
                      <a:r>
                        <a:rPr lang="en-US" sz="1400" u="none" strike="noStrike" dirty="0">
                          <a:solidFill>
                            <a:srgbClr val="D9D9D9"/>
                          </a:solidFill>
                          <a:effectLst/>
                        </a:rPr>
                        <a:t>low</a:t>
                      </a:r>
                      <a:endParaRPr lang="en-US" sz="1400" b="0" i="0" u="none" strike="noStrike" dirty="0">
                        <a:solidFill>
                          <a:srgbClr val="D9D9D9"/>
                        </a:solidFill>
                        <a:effectLst/>
                        <a:latin typeface="+mn-lt"/>
                      </a:endParaRPr>
                    </a:p>
                  </a:txBody>
                  <a:tcPr marL="9671" marR="9671" marT="9671" marB="0" anchor="ctr">
                    <a:lnL w="12700" cap="flat" cmpd="sng" algn="ctr">
                      <a:solidFill>
                        <a:scrgbClr r="0" g="0" b="0"/>
                      </a:solidFill>
                      <a:prstDash val="solid"/>
                      <a:round/>
                      <a:headEnd type="none" w="med" len="med"/>
                      <a:tailEnd type="none" w="med" len="med"/>
                    </a:lnL>
                    <a:lnB w="12700" cap="flat" cmpd="sng" algn="ctr">
                      <a:solidFill>
                        <a:scrgbClr r="0" g="0" b="0"/>
                      </a:solidFill>
                      <a:prstDash val="solid"/>
                      <a:round/>
                      <a:headEnd type="none" w="med" len="med"/>
                      <a:tailEnd type="none" w="med" len="med"/>
                    </a:lnB>
                  </a:tcPr>
                </a:tc>
                <a:tc>
                  <a:txBody>
                    <a:bodyPr/>
                    <a:lstStyle/>
                    <a:p>
                      <a:pPr algn="ctr" fontAlgn="ctr"/>
                      <a:r>
                        <a:rPr lang="en-US" sz="1400" u="none" strike="noStrike" dirty="0" smtClean="0">
                          <a:solidFill>
                            <a:srgbClr val="D9D9D9"/>
                          </a:solidFill>
                          <a:effectLst/>
                        </a:rPr>
                        <a:t>15</a:t>
                      </a:r>
                      <a:endParaRPr lang="en-US" sz="1400" b="0" i="0" u="none" strike="noStrike" dirty="0">
                        <a:solidFill>
                          <a:srgbClr val="D9D9D9"/>
                        </a:solidFill>
                        <a:effectLst/>
                        <a:latin typeface="+mn-lt"/>
                      </a:endParaRPr>
                    </a:p>
                  </a:txBody>
                  <a:tcPr marL="9671" marR="9671" marT="9671" marB="0" anchor="ctr">
                    <a:lnB w="12700" cap="flat" cmpd="sng" algn="ctr">
                      <a:solidFill>
                        <a:scrgbClr r="0" g="0" b="0"/>
                      </a:solidFill>
                      <a:prstDash val="solid"/>
                      <a:round/>
                      <a:headEnd type="none" w="med" len="med"/>
                      <a:tailEnd type="none" w="med" len="med"/>
                    </a:lnB>
                  </a:tcPr>
                </a:tc>
                <a:tc vMerge="1">
                  <a:txBody>
                    <a:bodyPr/>
                    <a:lstStyle/>
                    <a:p>
                      <a:pPr algn="ctr" fontAlgn="ctr"/>
                      <a:endParaRPr lang="en-US" sz="1400" b="0" i="0" u="none" strike="noStrike" dirty="0">
                        <a:solidFill>
                          <a:srgbClr val="000000"/>
                        </a:solidFill>
                        <a:effectLst/>
                        <a:latin typeface="Cambria"/>
                      </a:endParaRPr>
                    </a:p>
                  </a:txBody>
                  <a:tcPr marL="9671" marR="9671" marT="96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u="none" strike="noStrike" dirty="0" smtClean="0">
                          <a:solidFill>
                            <a:srgbClr val="D9D9D9"/>
                          </a:solidFill>
                          <a:effectLst/>
                        </a:rPr>
                        <a:t>.</a:t>
                      </a:r>
                      <a:r>
                        <a:rPr lang="en-US" sz="1400" u="none" strike="noStrike" dirty="0">
                          <a:solidFill>
                            <a:srgbClr val="D9D9D9"/>
                          </a:solidFill>
                          <a:effectLst/>
                        </a:rPr>
                        <a:t>13</a:t>
                      </a:r>
                      <a:endParaRPr lang="en-US" sz="1400" b="0" i="0" u="none" strike="noStrike" dirty="0">
                        <a:solidFill>
                          <a:srgbClr val="D9D9D9"/>
                        </a:solidFill>
                        <a:effectLst/>
                        <a:latin typeface="+mn-lt"/>
                      </a:endParaRPr>
                    </a:p>
                  </a:txBody>
                  <a:tcPr marL="12700" marR="12700" marT="12700" marB="0" anchor="ctr">
                    <a:lnB w="12700" cap="flat" cmpd="sng" algn="ctr">
                      <a:solidFill>
                        <a:scrgbClr r="0" g="0" b="0"/>
                      </a:solidFill>
                      <a:prstDash val="solid"/>
                      <a:round/>
                      <a:headEnd type="none" w="med" len="med"/>
                      <a:tailEnd type="none" w="med" len="med"/>
                    </a:lnB>
                  </a:tcPr>
                </a:tc>
                <a:tc>
                  <a:txBody>
                    <a:bodyPr/>
                    <a:lstStyle/>
                    <a:p>
                      <a:pPr algn="ctr" fontAlgn="ctr"/>
                      <a:r>
                        <a:rPr lang="en-US" sz="1400" u="none" strike="noStrike" dirty="0" smtClean="0">
                          <a:solidFill>
                            <a:srgbClr val="D9D9D9"/>
                          </a:solidFill>
                          <a:effectLst/>
                        </a:rPr>
                        <a:t>.6</a:t>
                      </a:r>
                      <a:endParaRPr lang="en-US" sz="1400" b="0" i="0" u="none" strike="noStrike" dirty="0">
                        <a:solidFill>
                          <a:srgbClr val="D9D9D9"/>
                        </a:solidFill>
                        <a:effectLst/>
                        <a:latin typeface="+mn-lt"/>
                      </a:endParaRPr>
                    </a:p>
                  </a:txBody>
                  <a:tcPr marL="12700" marR="12700" marT="12700" marB="0" anchor="ctr">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r>
              <a:tr h="221573">
                <a:tc vMerge="1">
                  <a:txBody>
                    <a:bodyPr/>
                    <a:lstStyle/>
                    <a:p>
                      <a:endParaRPr lang="en-US"/>
                    </a:p>
                  </a:txBody>
                  <a:tcPr/>
                </a:tc>
                <a:tc>
                  <a:txBody>
                    <a:bodyPr/>
                    <a:lstStyle/>
                    <a:p>
                      <a:pPr algn="ctr" fontAlgn="ctr"/>
                      <a:r>
                        <a:rPr lang="en-US" sz="1400" u="none" strike="noStrike" dirty="0">
                          <a:solidFill>
                            <a:srgbClr val="D9D9D9"/>
                          </a:solidFill>
                          <a:effectLst/>
                        </a:rPr>
                        <a:t>High</a:t>
                      </a:r>
                      <a:endParaRPr lang="en-US" sz="1400" b="0" i="0" u="none" strike="noStrike" dirty="0">
                        <a:solidFill>
                          <a:srgbClr val="D9D9D9"/>
                        </a:solidFill>
                        <a:effectLst/>
                        <a:latin typeface="+mn-lt"/>
                      </a:endParaRPr>
                    </a:p>
                  </a:txBody>
                  <a:tcPr marL="9671" marR="9671" marT="9671" marB="0" anchor="ct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tcPr>
                </a:tc>
                <a:tc>
                  <a:txBody>
                    <a:bodyPr/>
                    <a:lstStyle/>
                    <a:p>
                      <a:pPr algn="ctr" fontAlgn="ctr"/>
                      <a:r>
                        <a:rPr lang="en-US" sz="1400" u="none" strike="noStrike" dirty="0" smtClean="0">
                          <a:solidFill>
                            <a:srgbClr val="D9D9D9"/>
                          </a:solidFill>
                          <a:effectLst/>
                        </a:rPr>
                        <a:t>22</a:t>
                      </a:r>
                      <a:endParaRPr lang="en-US" sz="1400" b="0" i="0" u="none" strike="noStrike" dirty="0">
                        <a:solidFill>
                          <a:srgbClr val="D9D9D9"/>
                        </a:solidFill>
                        <a:effectLst/>
                        <a:latin typeface="+mn-lt"/>
                      </a:endParaRPr>
                    </a:p>
                  </a:txBody>
                  <a:tcPr marL="9671" marR="9671" marT="9671" marB="0" anchor="ctr">
                    <a:lnT w="12700" cap="flat" cmpd="sng" algn="ctr">
                      <a:solidFill>
                        <a:scrgbClr r="0" g="0" b="0"/>
                      </a:solidFill>
                      <a:prstDash val="solid"/>
                      <a:round/>
                      <a:headEnd type="none" w="med" len="med"/>
                      <a:tailEnd type="none" w="med" len="med"/>
                    </a:lnT>
                  </a:tcPr>
                </a:tc>
                <a:tc rowSpan="2">
                  <a:txBody>
                    <a:bodyPr/>
                    <a:lstStyle/>
                    <a:p>
                      <a:pPr algn="ctr" fontAlgn="ctr"/>
                      <a:r>
                        <a:rPr lang="en-US" sz="1400" u="none" strike="noStrike" dirty="0" smtClean="0">
                          <a:solidFill>
                            <a:srgbClr val="D9D9D9"/>
                          </a:solidFill>
                          <a:effectLst/>
                        </a:rPr>
                        <a:t>Precision:</a:t>
                      </a:r>
                      <a:r>
                        <a:rPr lang="en-US" sz="1400" u="none" strike="noStrike" baseline="0" dirty="0" smtClean="0">
                          <a:solidFill>
                            <a:srgbClr val="D9D9D9"/>
                          </a:solidFill>
                          <a:effectLst/>
                        </a:rPr>
                        <a:t> </a:t>
                      </a:r>
                      <a:r>
                        <a:rPr lang="en-US" sz="1400" u="none" strike="noStrike" baseline="0" dirty="0" err="1" smtClean="0">
                          <a:solidFill>
                            <a:srgbClr val="D9D9D9"/>
                          </a:solidFill>
                          <a:effectLst/>
                        </a:rPr>
                        <a:t>HelpfulSum</a:t>
                      </a:r>
                      <a:r>
                        <a:rPr lang="en-US" sz="1400" u="none" strike="noStrike" baseline="0" dirty="0" smtClean="0">
                          <a:solidFill>
                            <a:srgbClr val="D9D9D9"/>
                          </a:solidFill>
                          <a:effectLst/>
                        </a:rPr>
                        <a:t> - baseline</a:t>
                      </a:r>
                      <a:endParaRPr lang="en-US" sz="1400" b="0" i="0" u="none" strike="noStrike" dirty="0">
                        <a:solidFill>
                          <a:srgbClr val="D9D9D9"/>
                        </a:solidFill>
                        <a:effectLst/>
                        <a:latin typeface="+mn-lt"/>
                      </a:endParaRPr>
                    </a:p>
                  </a:txBody>
                  <a:tcPr marL="9671" marR="9671" marT="9671" marB="0" anchor="ct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ctr"/>
                      <a:r>
                        <a:rPr lang="en-US" sz="1400" u="none" strike="noStrike" dirty="0" smtClean="0">
                          <a:solidFill>
                            <a:srgbClr val="D9D9D9"/>
                          </a:solidFill>
                          <a:effectLst/>
                        </a:rPr>
                        <a:t>-.</a:t>
                      </a:r>
                      <a:r>
                        <a:rPr lang="en-US" sz="1400" u="none" strike="noStrike" dirty="0">
                          <a:solidFill>
                            <a:srgbClr val="D9D9D9"/>
                          </a:solidFill>
                          <a:effectLst/>
                        </a:rPr>
                        <a:t>73</a:t>
                      </a:r>
                      <a:endParaRPr lang="en-US" sz="1400" b="0" i="0" u="none" strike="noStrike" dirty="0">
                        <a:solidFill>
                          <a:srgbClr val="D9D9D9"/>
                        </a:solidFill>
                        <a:effectLst/>
                        <a:latin typeface="+mn-lt"/>
                      </a:endParaRPr>
                    </a:p>
                  </a:txBody>
                  <a:tcPr marL="12700" marR="12700" marT="12700" marB="0" anchor="ctr">
                    <a:lnT w="12700" cap="flat" cmpd="sng" algn="ctr">
                      <a:solidFill>
                        <a:scrgbClr r="0" g="0" b="0"/>
                      </a:solidFill>
                      <a:prstDash val="solid"/>
                      <a:round/>
                      <a:headEnd type="none" w="med" len="med"/>
                      <a:tailEnd type="none" w="med" len="med"/>
                    </a:lnT>
                  </a:tcPr>
                </a:tc>
                <a:tc>
                  <a:txBody>
                    <a:bodyPr/>
                    <a:lstStyle/>
                    <a:p>
                      <a:pPr algn="ctr" fontAlgn="ctr"/>
                      <a:r>
                        <a:rPr lang="en-US" sz="1400" u="none" strike="noStrike" dirty="0" smtClean="0">
                          <a:solidFill>
                            <a:srgbClr val="D9D9D9"/>
                          </a:solidFill>
                          <a:effectLst/>
                        </a:rPr>
                        <a:t>1.2</a:t>
                      </a:r>
                      <a:endParaRPr lang="en-US" sz="1400" b="0" i="0" u="none" strike="noStrike" dirty="0">
                        <a:solidFill>
                          <a:srgbClr val="D9D9D9"/>
                        </a:solidFill>
                        <a:effectLst/>
                        <a:latin typeface="+mn-lt"/>
                      </a:endParaRPr>
                    </a:p>
                  </a:txBody>
                  <a:tcPr marL="12700" marR="12700" marT="12700" marB="0" anchor="ct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r>
              <a:tr h="221573">
                <a:tc vMerge="1">
                  <a:txBody>
                    <a:bodyPr/>
                    <a:lstStyle/>
                    <a:p>
                      <a:endParaRPr lang="en-US"/>
                    </a:p>
                  </a:txBody>
                  <a:tcPr/>
                </a:tc>
                <a:tc>
                  <a:txBody>
                    <a:bodyPr/>
                    <a:lstStyle/>
                    <a:p>
                      <a:pPr algn="ctr" fontAlgn="ctr"/>
                      <a:r>
                        <a:rPr lang="en-US" sz="1400" u="none" strike="noStrike">
                          <a:solidFill>
                            <a:srgbClr val="D9D9D9"/>
                          </a:solidFill>
                          <a:effectLst/>
                        </a:rPr>
                        <a:t>low</a:t>
                      </a:r>
                      <a:endParaRPr lang="en-US" sz="1400" b="0" i="0" u="none" strike="noStrike">
                        <a:solidFill>
                          <a:srgbClr val="D9D9D9"/>
                        </a:solidFill>
                        <a:effectLst/>
                        <a:latin typeface="+mn-lt"/>
                      </a:endParaRPr>
                    </a:p>
                  </a:txBody>
                  <a:tcPr marL="9671" marR="9671" marT="9671" marB="0" anchor="ctr">
                    <a:lnL w="12700" cap="flat" cmpd="sng" algn="ctr">
                      <a:solidFill>
                        <a:scrgbClr r="0" g="0" b="0"/>
                      </a:solidFill>
                      <a:prstDash val="solid"/>
                      <a:round/>
                      <a:headEnd type="none" w="med" len="med"/>
                      <a:tailEnd type="none" w="med" len="med"/>
                    </a:lnL>
                    <a:lnB w="12700" cap="flat" cmpd="sng" algn="ctr">
                      <a:solidFill>
                        <a:scrgbClr r="0" g="0" b="0"/>
                      </a:solidFill>
                      <a:prstDash val="solid"/>
                      <a:round/>
                      <a:headEnd type="none" w="med" len="med"/>
                      <a:tailEnd type="none" w="med" len="med"/>
                    </a:lnB>
                  </a:tcPr>
                </a:tc>
                <a:tc>
                  <a:txBody>
                    <a:bodyPr/>
                    <a:lstStyle/>
                    <a:p>
                      <a:pPr algn="ctr" fontAlgn="ctr"/>
                      <a:r>
                        <a:rPr lang="en-US" sz="1400" u="none" strike="noStrike" dirty="0" smtClean="0">
                          <a:solidFill>
                            <a:srgbClr val="D9D9D9"/>
                          </a:solidFill>
                          <a:effectLst/>
                        </a:rPr>
                        <a:t>15</a:t>
                      </a:r>
                      <a:endParaRPr lang="en-US" sz="1400" b="0" i="0" u="none" strike="noStrike" dirty="0">
                        <a:solidFill>
                          <a:srgbClr val="D9D9D9"/>
                        </a:solidFill>
                        <a:effectLst/>
                        <a:latin typeface="+mn-lt"/>
                      </a:endParaRPr>
                    </a:p>
                  </a:txBody>
                  <a:tcPr marL="9671" marR="9671" marT="9671" marB="0" anchor="ctr">
                    <a:lnB w="12700" cap="flat" cmpd="sng" algn="ctr">
                      <a:solidFill>
                        <a:scrgbClr r="0" g="0" b="0"/>
                      </a:solidFill>
                      <a:prstDash val="solid"/>
                      <a:round/>
                      <a:headEnd type="none" w="med" len="med"/>
                      <a:tailEnd type="none" w="med" len="med"/>
                    </a:lnB>
                  </a:tcPr>
                </a:tc>
                <a:tc vMerge="1">
                  <a:txBody>
                    <a:bodyPr/>
                    <a:lstStyle/>
                    <a:p>
                      <a:pPr algn="ctr" fontAlgn="ctr"/>
                      <a:endParaRPr lang="en-US" sz="1400" b="0" i="0" u="none" strike="noStrike" dirty="0">
                        <a:solidFill>
                          <a:srgbClr val="000000"/>
                        </a:solidFill>
                        <a:effectLst/>
                        <a:latin typeface="Cambria"/>
                      </a:endParaRPr>
                    </a:p>
                  </a:txBody>
                  <a:tcPr marL="9671" marR="9671" marT="96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u="none" strike="noStrike" dirty="0" smtClean="0">
                          <a:solidFill>
                            <a:srgbClr val="D9D9D9"/>
                          </a:solidFill>
                          <a:effectLst/>
                        </a:rPr>
                        <a:t>.</a:t>
                      </a:r>
                      <a:r>
                        <a:rPr lang="en-US" sz="1400" u="none" strike="noStrike" dirty="0">
                          <a:solidFill>
                            <a:srgbClr val="D9D9D9"/>
                          </a:solidFill>
                          <a:effectLst/>
                        </a:rPr>
                        <a:t>33</a:t>
                      </a:r>
                      <a:endParaRPr lang="en-US" sz="1400" b="0" i="0" u="none" strike="noStrike" dirty="0">
                        <a:solidFill>
                          <a:srgbClr val="D9D9D9"/>
                        </a:solidFill>
                        <a:effectLst/>
                        <a:latin typeface="+mn-lt"/>
                      </a:endParaRPr>
                    </a:p>
                  </a:txBody>
                  <a:tcPr marL="12700" marR="12700" marT="12700" marB="0" anchor="ctr">
                    <a:lnB w="12700" cap="flat" cmpd="sng" algn="ctr">
                      <a:solidFill>
                        <a:scrgbClr r="0" g="0" b="0"/>
                      </a:solidFill>
                      <a:prstDash val="solid"/>
                      <a:round/>
                      <a:headEnd type="none" w="med" len="med"/>
                      <a:tailEnd type="none" w="med" len="med"/>
                    </a:lnB>
                  </a:tcPr>
                </a:tc>
                <a:tc>
                  <a:txBody>
                    <a:bodyPr/>
                    <a:lstStyle/>
                    <a:p>
                      <a:pPr algn="ctr" fontAlgn="ctr"/>
                      <a:r>
                        <a:rPr lang="en-US" sz="1400" u="none" strike="noStrike" dirty="0" smtClean="0">
                          <a:solidFill>
                            <a:srgbClr val="D9D9D9"/>
                          </a:solidFill>
                          <a:effectLst/>
                        </a:rPr>
                        <a:t>1.2</a:t>
                      </a:r>
                      <a:endParaRPr lang="en-US" sz="1400" b="0" i="0" u="none" strike="noStrike" dirty="0">
                        <a:solidFill>
                          <a:srgbClr val="D9D9D9"/>
                        </a:solidFill>
                        <a:effectLst/>
                        <a:latin typeface="+mn-lt"/>
                      </a:endParaRPr>
                    </a:p>
                  </a:txBody>
                  <a:tcPr marL="12700" marR="12700" marT="12700" marB="0" anchor="ctr">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r>
              <a:tr h="221573">
                <a:tc vMerge="1">
                  <a:txBody>
                    <a:bodyPr/>
                    <a:lstStyle/>
                    <a:p>
                      <a:endParaRPr lang="en-US"/>
                    </a:p>
                  </a:txBody>
                  <a:tcPr/>
                </a:tc>
                <a:tc>
                  <a:txBody>
                    <a:bodyPr/>
                    <a:lstStyle/>
                    <a:p>
                      <a:pPr algn="ctr" fontAlgn="ctr"/>
                      <a:r>
                        <a:rPr lang="en-US" sz="1400" u="none" strike="noStrike" dirty="0">
                          <a:solidFill>
                            <a:srgbClr val="D9D9D9"/>
                          </a:solidFill>
                          <a:effectLst/>
                        </a:rPr>
                        <a:t>High</a:t>
                      </a:r>
                      <a:endParaRPr lang="en-US" sz="1400" b="0" i="0" u="none" strike="noStrike" dirty="0">
                        <a:solidFill>
                          <a:srgbClr val="D9D9D9"/>
                        </a:solidFill>
                        <a:effectLst/>
                        <a:latin typeface="+mn-lt"/>
                      </a:endParaRPr>
                    </a:p>
                  </a:txBody>
                  <a:tcPr marL="9671" marR="9671" marT="9671" marB="0" anchor="ct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tcPr>
                </a:tc>
                <a:tc>
                  <a:txBody>
                    <a:bodyPr/>
                    <a:lstStyle/>
                    <a:p>
                      <a:pPr algn="ctr" fontAlgn="ctr"/>
                      <a:r>
                        <a:rPr lang="en-US" sz="1400" u="none" strike="noStrike" dirty="0" smtClean="0">
                          <a:solidFill>
                            <a:srgbClr val="D9D9D9"/>
                          </a:solidFill>
                          <a:effectLst/>
                        </a:rPr>
                        <a:t>22</a:t>
                      </a:r>
                      <a:endParaRPr lang="en-US" sz="1400" b="0" i="0" u="none" strike="noStrike" dirty="0">
                        <a:solidFill>
                          <a:srgbClr val="D9D9D9"/>
                        </a:solidFill>
                        <a:effectLst/>
                        <a:latin typeface="+mn-lt"/>
                      </a:endParaRPr>
                    </a:p>
                  </a:txBody>
                  <a:tcPr marL="9671" marR="9671" marT="9671" marB="0" anchor="ctr">
                    <a:lnT w="12700" cap="flat" cmpd="sng" algn="ctr">
                      <a:solidFill>
                        <a:scrgbClr r="0" g="0" b="0"/>
                      </a:solidFill>
                      <a:prstDash val="solid"/>
                      <a:round/>
                      <a:headEnd type="none" w="med" len="med"/>
                      <a:tailEnd type="none" w="med" len="med"/>
                    </a:lnT>
                  </a:tcPr>
                </a:tc>
                <a:tc rowSpan="2">
                  <a:txBody>
                    <a:bodyPr/>
                    <a:lstStyle/>
                    <a:p>
                      <a:pPr algn="ctr" fontAlgn="ctr"/>
                      <a:r>
                        <a:rPr lang="en-US" sz="1400" u="none" strike="noStrike" dirty="0" smtClean="0">
                          <a:solidFill>
                            <a:srgbClr val="D9D9D9"/>
                          </a:solidFill>
                          <a:effectLst/>
                        </a:rPr>
                        <a:t>Recall</a:t>
                      </a:r>
                      <a:r>
                        <a:rPr lang="en-US" sz="1400" u="none" strike="noStrike" baseline="0" dirty="0" smtClean="0">
                          <a:solidFill>
                            <a:srgbClr val="D9D9D9"/>
                          </a:solidFill>
                          <a:effectLst/>
                        </a:rPr>
                        <a:t>: </a:t>
                      </a:r>
                      <a:r>
                        <a:rPr lang="en-US" sz="1400" u="none" strike="noStrike" baseline="0" dirty="0" err="1" smtClean="0">
                          <a:solidFill>
                            <a:srgbClr val="D9D9D9"/>
                          </a:solidFill>
                          <a:effectLst/>
                        </a:rPr>
                        <a:t>HelpfulFilter</a:t>
                      </a:r>
                      <a:r>
                        <a:rPr lang="en-US" sz="1400" u="none" strike="noStrike" baseline="0" dirty="0" smtClean="0">
                          <a:solidFill>
                            <a:srgbClr val="D9D9D9"/>
                          </a:solidFill>
                          <a:effectLst/>
                        </a:rPr>
                        <a:t> - baseline</a:t>
                      </a:r>
                      <a:endParaRPr lang="en-US" sz="1400" b="0" i="0" u="none" strike="noStrike" dirty="0">
                        <a:solidFill>
                          <a:srgbClr val="D9D9D9"/>
                        </a:solidFill>
                        <a:effectLst/>
                        <a:latin typeface="+mn-lt"/>
                      </a:endParaRPr>
                    </a:p>
                  </a:txBody>
                  <a:tcPr marL="9671" marR="9671" marT="9671" marB="0" anchor="ct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ctr"/>
                      <a:r>
                        <a:rPr lang="en-US" sz="1400" u="none" strike="noStrike" dirty="0" smtClean="0">
                          <a:solidFill>
                            <a:srgbClr val="D9D9D9"/>
                          </a:solidFill>
                          <a:effectLst/>
                        </a:rPr>
                        <a:t>-.</a:t>
                      </a:r>
                      <a:r>
                        <a:rPr lang="en-US" sz="1400" u="none" strike="noStrike" dirty="0">
                          <a:solidFill>
                            <a:srgbClr val="D9D9D9"/>
                          </a:solidFill>
                          <a:effectLst/>
                        </a:rPr>
                        <a:t>55</a:t>
                      </a:r>
                      <a:endParaRPr lang="en-US" sz="1400" b="0" i="0" u="none" strike="noStrike" dirty="0">
                        <a:solidFill>
                          <a:srgbClr val="D9D9D9"/>
                        </a:solidFill>
                        <a:effectLst/>
                        <a:latin typeface="+mn-lt"/>
                      </a:endParaRPr>
                    </a:p>
                  </a:txBody>
                  <a:tcPr marL="12700" marR="12700" marT="12700" marB="0" anchor="ctr">
                    <a:lnT w="12700" cap="flat" cmpd="sng" algn="ctr">
                      <a:solidFill>
                        <a:scrgbClr r="0" g="0" b="0"/>
                      </a:solidFill>
                      <a:prstDash val="solid"/>
                      <a:round/>
                      <a:headEnd type="none" w="med" len="med"/>
                      <a:tailEnd type="none" w="med" len="med"/>
                    </a:lnT>
                  </a:tcPr>
                </a:tc>
                <a:tc>
                  <a:txBody>
                    <a:bodyPr/>
                    <a:lstStyle/>
                    <a:p>
                      <a:pPr algn="ctr" fontAlgn="ctr"/>
                      <a:r>
                        <a:rPr lang="en-US" sz="1400" u="none" strike="noStrike" dirty="0" smtClean="0">
                          <a:solidFill>
                            <a:srgbClr val="D9D9D9"/>
                          </a:solidFill>
                          <a:effectLst/>
                        </a:rPr>
                        <a:t>.97</a:t>
                      </a:r>
                      <a:endParaRPr lang="en-US" sz="1400" b="0" i="0" u="none" strike="noStrike" dirty="0">
                        <a:solidFill>
                          <a:srgbClr val="D9D9D9"/>
                        </a:solidFill>
                        <a:effectLst/>
                        <a:latin typeface="+mn-lt"/>
                      </a:endParaRPr>
                    </a:p>
                  </a:txBody>
                  <a:tcPr marL="12700" marR="12700" marT="12700" marB="0" anchor="ct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r>
              <a:tr h="221573">
                <a:tc vMerge="1">
                  <a:txBody>
                    <a:bodyPr/>
                    <a:lstStyle/>
                    <a:p>
                      <a:endParaRPr lang="en-US"/>
                    </a:p>
                  </a:txBody>
                  <a:tcPr/>
                </a:tc>
                <a:tc>
                  <a:txBody>
                    <a:bodyPr/>
                    <a:lstStyle/>
                    <a:p>
                      <a:pPr algn="ctr" fontAlgn="ctr"/>
                      <a:r>
                        <a:rPr lang="en-US" sz="1400" u="none" strike="noStrike">
                          <a:solidFill>
                            <a:srgbClr val="D9D9D9"/>
                          </a:solidFill>
                          <a:effectLst/>
                        </a:rPr>
                        <a:t>low</a:t>
                      </a:r>
                      <a:endParaRPr lang="en-US" sz="1400" b="0" i="0" u="none" strike="noStrike">
                        <a:solidFill>
                          <a:srgbClr val="D9D9D9"/>
                        </a:solidFill>
                        <a:effectLst/>
                        <a:latin typeface="+mn-lt"/>
                      </a:endParaRPr>
                    </a:p>
                  </a:txBody>
                  <a:tcPr marL="9671" marR="9671" marT="9671" marB="0" anchor="ctr">
                    <a:lnL w="12700" cap="flat" cmpd="sng" algn="ctr">
                      <a:solidFill>
                        <a:scrgbClr r="0" g="0" b="0"/>
                      </a:solidFill>
                      <a:prstDash val="solid"/>
                      <a:round/>
                      <a:headEnd type="none" w="med" len="med"/>
                      <a:tailEnd type="none" w="med" len="med"/>
                    </a:lnL>
                    <a:lnB w="12700" cap="flat" cmpd="sng" algn="ctr">
                      <a:solidFill>
                        <a:scrgbClr r="0" g="0" b="0"/>
                      </a:solidFill>
                      <a:prstDash val="solid"/>
                      <a:round/>
                      <a:headEnd type="none" w="med" len="med"/>
                      <a:tailEnd type="none" w="med" len="med"/>
                    </a:lnB>
                  </a:tcPr>
                </a:tc>
                <a:tc>
                  <a:txBody>
                    <a:bodyPr/>
                    <a:lstStyle/>
                    <a:p>
                      <a:pPr algn="ctr" fontAlgn="ctr"/>
                      <a:r>
                        <a:rPr lang="en-US" sz="1400" u="none" strike="noStrike" dirty="0" smtClean="0">
                          <a:solidFill>
                            <a:srgbClr val="D9D9D9"/>
                          </a:solidFill>
                          <a:effectLst/>
                        </a:rPr>
                        <a:t>15</a:t>
                      </a:r>
                      <a:endParaRPr lang="en-US" sz="1400" b="0" i="0" u="none" strike="noStrike" dirty="0">
                        <a:solidFill>
                          <a:srgbClr val="D9D9D9"/>
                        </a:solidFill>
                        <a:effectLst/>
                        <a:latin typeface="+mn-lt"/>
                      </a:endParaRPr>
                    </a:p>
                  </a:txBody>
                  <a:tcPr marL="9671" marR="9671" marT="9671" marB="0" anchor="ctr">
                    <a:lnB w="12700" cap="flat" cmpd="sng" algn="ctr">
                      <a:solidFill>
                        <a:scrgbClr r="0" g="0" b="0"/>
                      </a:solidFill>
                      <a:prstDash val="solid"/>
                      <a:round/>
                      <a:headEnd type="none" w="med" len="med"/>
                      <a:tailEnd type="none" w="med" len="med"/>
                    </a:lnB>
                  </a:tcPr>
                </a:tc>
                <a:tc vMerge="1">
                  <a:txBody>
                    <a:bodyPr/>
                    <a:lstStyle/>
                    <a:p>
                      <a:pPr algn="ctr" fontAlgn="ctr"/>
                      <a:endParaRPr lang="en-US" sz="1400" b="0" i="0" u="none" strike="noStrike" dirty="0">
                        <a:solidFill>
                          <a:srgbClr val="000000"/>
                        </a:solidFill>
                        <a:effectLst/>
                        <a:latin typeface="Cambria"/>
                      </a:endParaRPr>
                    </a:p>
                  </a:txBody>
                  <a:tcPr marL="9671" marR="9671" marT="96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u="none" strike="noStrike" dirty="0" smtClean="0">
                          <a:solidFill>
                            <a:srgbClr val="D9D9D9"/>
                          </a:solidFill>
                          <a:effectLst/>
                        </a:rPr>
                        <a:t>.</a:t>
                      </a:r>
                      <a:r>
                        <a:rPr lang="en-US" sz="1400" u="none" strike="noStrike" dirty="0">
                          <a:solidFill>
                            <a:srgbClr val="D9D9D9"/>
                          </a:solidFill>
                          <a:effectLst/>
                        </a:rPr>
                        <a:t>2</a:t>
                      </a:r>
                      <a:endParaRPr lang="en-US" sz="1400" b="0" i="0" u="none" strike="noStrike" dirty="0">
                        <a:solidFill>
                          <a:srgbClr val="D9D9D9"/>
                        </a:solidFill>
                        <a:effectLst/>
                        <a:latin typeface="+mn-lt"/>
                      </a:endParaRPr>
                    </a:p>
                  </a:txBody>
                  <a:tcPr marL="12700" marR="12700" marT="12700" marB="0" anchor="ctr">
                    <a:lnB w="12700" cap="flat" cmpd="sng" algn="ctr">
                      <a:solidFill>
                        <a:scrgbClr r="0" g="0" b="0"/>
                      </a:solidFill>
                      <a:prstDash val="solid"/>
                      <a:round/>
                      <a:headEnd type="none" w="med" len="med"/>
                      <a:tailEnd type="none" w="med" len="med"/>
                    </a:lnB>
                  </a:tcPr>
                </a:tc>
                <a:tc>
                  <a:txBody>
                    <a:bodyPr/>
                    <a:lstStyle/>
                    <a:p>
                      <a:pPr algn="ctr" fontAlgn="ctr"/>
                      <a:r>
                        <a:rPr lang="en-US" sz="1400" u="none" strike="noStrike" dirty="0" smtClean="0">
                          <a:solidFill>
                            <a:srgbClr val="D9D9D9"/>
                          </a:solidFill>
                          <a:effectLst/>
                        </a:rPr>
                        <a:t>.94</a:t>
                      </a:r>
                      <a:endParaRPr lang="en-US" sz="1400" b="0" i="0" u="none" strike="noStrike" dirty="0">
                        <a:solidFill>
                          <a:srgbClr val="D9D9D9"/>
                        </a:solidFill>
                        <a:effectLst/>
                        <a:latin typeface="+mn-lt"/>
                      </a:endParaRPr>
                    </a:p>
                  </a:txBody>
                  <a:tcPr marL="12700" marR="12700" marT="12700" marB="0" anchor="ctr">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r>
              <a:tr h="221573">
                <a:tc vMerge="1">
                  <a:txBody>
                    <a:bodyPr/>
                    <a:lstStyle/>
                    <a:p>
                      <a:endParaRPr lang="en-US"/>
                    </a:p>
                  </a:txBody>
                  <a:tcPr/>
                </a:tc>
                <a:tc>
                  <a:txBody>
                    <a:bodyPr/>
                    <a:lstStyle/>
                    <a:p>
                      <a:pPr algn="ctr" fontAlgn="ctr"/>
                      <a:r>
                        <a:rPr lang="en-US" sz="1400" u="none" strike="noStrike" dirty="0">
                          <a:solidFill>
                            <a:srgbClr val="D9D9D9"/>
                          </a:solidFill>
                          <a:effectLst/>
                        </a:rPr>
                        <a:t>High</a:t>
                      </a:r>
                      <a:endParaRPr lang="en-US" sz="1400" b="0" i="0" u="none" strike="noStrike" dirty="0">
                        <a:solidFill>
                          <a:srgbClr val="D9D9D9"/>
                        </a:solidFill>
                        <a:effectLst/>
                        <a:latin typeface="+mn-lt"/>
                      </a:endParaRPr>
                    </a:p>
                  </a:txBody>
                  <a:tcPr marL="9671" marR="9671" marT="9671" marB="0" anchor="ct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tcPr>
                </a:tc>
                <a:tc>
                  <a:txBody>
                    <a:bodyPr/>
                    <a:lstStyle/>
                    <a:p>
                      <a:pPr algn="ctr" fontAlgn="ctr"/>
                      <a:r>
                        <a:rPr lang="en-US" sz="1400" u="none" strike="noStrike" dirty="0" smtClean="0">
                          <a:solidFill>
                            <a:srgbClr val="D9D9D9"/>
                          </a:solidFill>
                          <a:effectLst/>
                        </a:rPr>
                        <a:t>22</a:t>
                      </a:r>
                      <a:endParaRPr lang="en-US" sz="1400" b="0" i="0" u="none" strike="noStrike" dirty="0">
                        <a:solidFill>
                          <a:srgbClr val="D9D9D9"/>
                        </a:solidFill>
                        <a:effectLst/>
                        <a:latin typeface="+mn-lt"/>
                      </a:endParaRPr>
                    </a:p>
                  </a:txBody>
                  <a:tcPr marL="9671" marR="9671" marT="9671" marB="0" anchor="ctr">
                    <a:lnT w="12700" cap="flat" cmpd="sng" algn="ctr">
                      <a:solidFill>
                        <a:scrgbClr r="0" g="0" b="0"/>
                      </a:solidFill>
                      <a:prstDash val="solid"/>
                      <a:round/>
                      <a:headEnd type="none" w="med" len="med"/>
                      <a:tailEnd type="none" w="med" len="med"/>
                    </a:lnT>
                  </a:tcPr>
                </a:tc>
                <a:tc rowSpan="2">
                  <a:txBody>
                    <a:bodyPr/>
                    <a:lstStyle/>
                    <a:p>
                      <a:pPr algn="ctr" fontAlgn="ctr"/>
                      <a:r>
                        <a:rPr lang="en-US" sz="1400" u="none" strike="noStrike" dirty="0" smtClean="0">
                          <a:solidFill>
                            <a:srgbClr val="D9D9D9"/>
                          </a:solidFill>
                          <a:effectLst/>
                        </a:rPr>
                        <a:t>Recall: </a:t>
                      </a:r>
                      <a:r>
                        <a:rPr lang="en-US" sz="1400" u="none" strike="noStrike" dirty="0" err="1" smtClean="0">
                          <a:solidFill>
                            <a:srgbClr val="D9D9D9"/>
                          </a:solidFill>
                          <a:effectLst/>
                        </a:rPr>
                        <a:t>HelpfulSum</a:t>
                      </a:r>
                      <a:r>
                        <a:rPr lang="en-US" sz="1400" u="none" strike="noStrike" dirty="0" smtClean="0">
                          <a:solidFill>
                            <a:srgbClr val="D9D9D9"/>
                          </a:solidFill>
                          <a:effectLst/>
                        </a:rPr>
                        <a:t> - baseline</a:t>
                      </a:r>
                      <a:endParaRPr lang="en-US" sz="1400" b="0" i="0" u="none" strike="noStrike" dirty="0">
                        <a:solidFill>
                          <a:srgbClr val="D9D9D9"/>
                        </a:solidFill>
                        <a:effectLst/>
                        <a:latin typeface="+mn-lt"/>
                      </a:endParaRPr>
                    </a:p>
                  </a:txBody>
                  <a:tcPr marL="9671" marR="9671" marT="9671" marB="0" anchor="ctr">
                    <a:lnT w="12700"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fontAlgn="ctr"/>
                      <a:r>
                        <a:rPr lang="en-US" sz="1400" u="none" strike="noStrike" dirty="0" smtClean="0">
                          <a:solidFill>
                            <a:srgbClr val="D9D9D9"/>
                          </a:solidFill>
                          <a:effectLst/>
                        </a:rPr>
                        <a:t>.</a:t>
                      </a:r>
                      <a:r>
                        <a:rPr lang="en-US" sz="1400" u="none" strike="noStrike" dirty="0">
                          <a:solidFill>
                            <a:srgbClr val="D9D9D9"/>
                          </a:solidFill>
                          <a:effectLst/>
                        </a:rPr>
                        <a:t>05</a:t>
                      </a:r>
                      <a:endParaRPr lang="en-US" sz="1400" b="0" i="0" u="none" strike="noStrike" dirty="0">
                        <a:solidFill>
                          <a:srgbClr val="D9D9D9"/>
                        </a:solidFill>
                        <a:effectLst/>
                        <a:latin typeface="+mn-lt"/>
                      </a:endParaRPr>
                    </a:p>
                  </a:txBody>
                  <a:tcPr marL="12700" marR="12700" marT="12700" marB="0" anchor="ctr">
                    <a:lnT w="12700" cap="flat" cmpd="sng" algn="ctr">
                      <a:solidFill>
                        <a:scrgbClr r="0" g="0" b="0"/>
                      </a:solidFill>
                      <a:prstDash val="solid"/>
                      <a:round/>
                      <a:headEnd type="none" w="med" len="med"/>
                      <a:tailEnd type="none" w="med" len="med"/>
                    </a:lnT>
                  </a:tcPr>
                </a:tc>
                <a:tc>
                  <a:txBody>
                    <a:bodyPr/>
                    <a:lstStyle/>
                    <a:p>
                      <a:pPr algn="ctr" fontAlgn="ctr"/>
                      <a:r>
                        <a:rPr lang="en-US" sz="1400" u="none" strike="noStrike" dirty="0" smtClean="0">
                          <a:solidFill>
                            <a:srgbClr val="D9D9D9"/>
                          </a:solidFill>
                          <a:effectLst/>
                        </a:rPr>
                        <a:t>.38</a:t>
                      </a:r>
                      <a:endParaRPr lang="en-US" sz="1400" b="0" i="0" u="none" strike="noStrike" dirty="0">
                        <a:solidFill>
                          <a:srgbClr val="D9D9D9"/>
                        </a:solidFill>
                        <a:effectLst/>
                        <a:latin typeface="+mn-lt"/>
                      </a:endParaRPr>
                    </a:p>
                  </a:txBody>
                  <a:tcPr marL="12700" marR="12700" marT="12700" marB="0" anchor="ct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r>
              <a:tr h="221573">
                <a:tc vMerge="1">
                  <a:txBody>
                    <a:bodyPr/>
                    <a:lstStyle/>
                    <a:p>
                      <a:endParaRPr lang="en-US"/>
                    </a:p>
                  </a:txBody>
                  <a:tcPr/>
                </a:tc>
                <a:tc>
                  <a:txBody>
                    <a:bodyPr/>
                    <a:lstStyle/>
                    <a:p>
                      <a:pPr algn="ctr" fontAlgn="ctr"/>
                      <a:r>
                        <a:rPr lang="en-US" sz="1400" u="none" strike="noStrike">
                          <a:solidFill>
                            <a:srgbClr val="D9D9D9"/>
                          </a:solidFill>
                          <a:effectLst/>
                        </a:rPr>
                        <a:t>low</a:t>
                      </a:r>
                      <a:endParaRPr lang="en-US" sz="1400" b="0" i="0" u="none" strike="noStrike">
                        <a:solidFill>
                          <a:srgbClr val="D9D9D9"/>
                        </a:solidFill>
                        <a:effectLst/>
                        <a:latin typeface="+mn-lt"/>
                      </a:endParaRPr>
                    </a:p>
                  </a:txBody>
                  <a:tcPr marL="9671" marR="9671" marT="9671" marB="0" anchor="ctr">
                    <a:lnL w="12700" cap="flat" cmpd="sng" algn="ctr">
                      <a:solidFill>
                        <a:scrgbClr r="0" g="0" b="0"/>
                      </a:solidFill>
                      <a:prstDash val="solid"/>
                      <a:round/>
                      <a:headEnd type="none" w="med" len="med"/>
                      <a:tailEnd type="none" w="med" len="med"/>
                    </a:lnL>
                    <a:lnB w="28575" cap="flat" cmpd="sng" algn="ctr">
                      <a:solidFill>
                        <a:scrgbClr r="0" g="0" b="0"/>
                      </a:solidFill>
                      <a:prstDash val="solid"/>
                      <a:round/>
                      <a:headEnd type="none" w="med" len="med"/>
                      <a:tailEnd type="none" w="med" len="med"/>
                    </a:lnB>
                  </a:tcPr>
                </a:tc>
                <a:tc>
                  <a:txBody>
                    <a:bodyPr/>
                    <a:lstStyle/>
                    <a:p>
                      <a:pPr algn="ctr" fontAlgn="ctr"/>
                      <a:r>
                        <a:rPr lang="en-US" sz="1400" u="none" strike="noStrike" dirty="0" smtClean="0">
                          <a:solidFill>
                            <a:srgbClr val="D9D9D9"/>
                          </a:solidFill>
                          <a:effectLst/>
                        </a:rPr>
                        <a:t>15</a:t>
                      </a:r>
                      <a:endParaRPr lang="en-US" sz="1400" b="0" i="0" u="none" strike="noStrike" dirty="0">
                        <a:solidFill>
                          <a:srgbClr val="D9D9D9"/>
                        </a:solidFill>
                        <a:effectLst/>
                        <a:latin typeface="+mn-lt"/>
                      </a:endParaRPr>
                    </a:p>
                  </a:txBody>
                  <a:tcPr marL="9671" marR="9671" marT="9671" marB="0" anchor="ctr">
                    <a:lnB w="28575" cap="flat" cmpd="sng" algn="ctr">
                      <a:solidFill>
                        <a:scrgbClr r="0" g="0" b="0"/>
                      </a:solidFill>
                      <a:prstDash val="solid"/>
                      <a:round/>
                      <a:headEnd type="none" w="med" len="med"/>
                      <a:tailEnd type="none" w="med" len="med"/>
                    </a:lnB>
                  </a:tcPr>
                </a:tc>
                <a:tc vMerge="1">
                  <a:txBody>
                    <a:bodyPr/>
                    <a:lstStyle/>
                    <a:p>
                      <a:pPr algn="ctr" fontAlgn="ctr"/>
                      <a:endParaRPr lang="en-US" sz="1400" b="0" i="0" u="none" strike="noStrike" dirty="0">
                        <a:solidFill>
                          <a:srgbClr val="000000"/>
                        </a:solidFill>
                        <a:effectLst/>
                        <a:latin typeface="Cambria"/>
                      </a:endParaRPr>
                    </a:p>
                  </a:txBody>
                  <a:tcPr marL="9671" marR="9671" marT="96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u="none" strike="noStrike" dirty="0" smtClean="0">
                          <a:solidFill>
                            <a:srgbClr val="D9D9D9"/>
                          </a:solidFill>
                          <a:effectLst/>
                        </a:rPr>
                        <a:t>.</a:t>
                      </a:r>
                      <a:r>
                        <a:rPr lang="en-US" sz="1400" u="none" strike="noStrike" dirty="0">
                          <a:solidFill>
                            <a:srgbClr val="D9D9D9"/>
                          </a:solidFill>
                          <a:effectLst/>
                        </a:rPr>
                        <a:t>07</a:t>
                      </a:r>
                      <a:endParaRPr lang="en-US" sz="1400" b="0" i="0" u="none" strike="noStrike" dirty="0">
                        <a:solidFill>
                          <a:srgbClr val="D9D9D9"/>
                        </a:solidFill>
                        <a:effectLst/>
                        <a:latin typeface="+mn-lt"/>
                      </a:endParaRPr>
                    </a:p>
                  </a:txBody>
                  <a:tcPr marL="12700" marR="12700" marT="12700" marB="0" anchor="ctr">
                    <a:lnB w="28575" cap="flat" cmpd="sng" algn="ctr">
                      <a:solidFill>
                        <a:scrgbClr r="0" g="0" b="0"/>
                      </a:solidFill>
                      <a:prstDash val="solid"/>
                      <a:round/>
                      <a:headEnd type="none" w="med" len="med"/>
                      <a:tailEnd type="none" w="med" len="med"/>
                    </a:lnB>
                  </a:tcPr>
                </a:tc>
                <a:tc>
                  <a:txBody>
                    <a:bodyPr/>
                    <a:lstStyle/>
                    <a:p>
                      <a:pPr algn="ctr" fontAlgn="ctr"/>
                      <a:r>
                        <a:rPr lang="en-US" sz="1400" u="none" strike="noStrike" dirty="0" smtClean="0">
                          <a:solidFill>
                            <a:srgbClr val="D9D9D9"/>
                          </a:solidFill>
                          <a:effectLst/>
                        </a:rPr>
                        <a:t>.80</a:t>
                      </a:r>
                      <a:endParaRPr lang="en-US" sz="1400" b="0" i="0" u="none" strike="noStrike" dirty="0">
                        <a:solidFill>
                          <a:srgbClr val="D9D9D9"/>
                        </a:solidFill>
                        <a:effectLst/>
                        <a:latin typeface="+mn-lt"/>
                      </a:endParaRPr>
                    </a:p>
                  </a:txBody>
                  <a:tcPr marL="12700" marR="12700" marT="12700" marB="0" anchor="ctr">
                    <a:lnR w="12700" cap="flat" cmpd="sng" algn="ctr">
                      <a:solidFill>
                        <a:scrgbClr r="0" g="0" b="0"/>
                      </a:solidFill>
                      <a:prstDash val="solid"/>
                      <a:round/>
                      <a:headEnd type="none" w="med" len="med"/>
                      <a:tailEnd type="none" w="med" len="med"/>
                    </a:lnR>
                    <a:lnB w="28575" cap="flat" cmpd="sng" algn="ctr">
                      <a:solidFill>
                        <a:scrgbClr r="0" g="0" b="0"/>
                      </a:solidFill>
                      <a:prstDash val="solid"/>
                      <a:round/>
                      <a:headEnd type="none" w="med" len="med"/>
                      <a:tailEnd type="none" w="med" len="med"/>
                    </a:lnB>
                  </a:tcPr>
                </a:tc>
              </a:tr>
            </a:tbl>
          </a:graphicData>
        </a:graphic>
      </p:graphicFrame>
      <p:sp>
        <p:nvSpPr>
          <p:cNvPr id="7" name="Oval 6"/>
          <p:cNvSpPr/>
          <p:nvPr/>
        </p:nvSpPr>
        <p:spPr>
          <a:xfrm>
            <a:off x="2679700" y="4488878"/>
            <a:ext cx="6159500" cy="921321"/>
          </a:xfrm>
          <a:prstGeom prst="ellips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t>Students who </a:t>
            </a:r>
            <a:r>
              <a:rPr lang="en-US" sz="2400" b="1" dirty="0" smtClean="0"/>
              <a:t>HAVE</a:t>
            </a:r>
            <a:r>
              <a:rPr lang="en-US" dirty="0" smtClean="0"/>
              <a:t> teaching experience:</a:t>
            </a:r>
          </a:p>
          <a:p>
            <a:pPr algn="ctr"/>
            <a:r>
              <a:rPr lang="en-US" b="1" u="sng" dirty="0" err="1" smtClean="0"/>
              <a:t>HelpfulSum</a:t>
            </a:r>
            <a:r>
              <a:rPr lang="en-US" b="1" u="sng" dirty="0" smtClean="0"/>
              <a:t> &gt; baseline </a:t>
            </a:r>
            <a:r>
              <a:rPr lang="en-US" dirty="0" smtClean="0"/>
              <a:t>&gt; </a:t>
            </a:r>
            <a:r>
              <a:rPr lang="en-US" dirty="0" err="1" smtClean="0"/>
              <a:t>HelpfulFilter</a:t>
            </a:r>
            <a:endParaRPr lang="en-US" dirty="0"/>
          </a:p>
        </p:txBody>
      </p:sp>
    </p:spTree>
    <p:extLst>
      <p:ext uri="{BB962C8B-B14F-4D97-AF65-F5344CB8AC3E}">
        <p14:creationId xmlns:p14="http://schemas.microsoft.com/office/powerpoint/2010/main" xmlns="" val="334449110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dirty="0"/>
              <a:t>Result analysis – student demographic factors</a:t>
            </a:r>
          </a:p>
        </p:txBody>
      </p:sp>
      <p:sp>
        <p:nvSpPr>
          <p:cNvPr id="3" name="Content Placeholder 2"/>
          <p:cNvSpPr>
            <a:spLocks noGrp="1"/>
          </p:cNvSpPr>
          <p:nvPr>
            <p:ph idx="1"/>
          </p:nvPr>
        </p:nvSpPr>
        <p:spPr>
          <a:xfrm>
            <a:off x="457200" y="1417638"/>
            <a:ext cx="8077200" cy="4584699"/>
          </a:xfrm>
        </p:spPr>
        <p:txBody>
          <a:bodyPr>
            <a:normAutofit/>
          </a:bodyPr>
          <a:lstStyle/>
          <a:p>
            <a:r>
              <a:rPr lang="en-US" sz="2400" dirty="0" smtClean="0"/>
              <a:t>Mixed model analysis, using converted binary values</a:t>
            </a:r>
          </a:p>
        </p:txBody>
      </p:sp>
      <p:sp>
        <p:nvSpPr>
          <p:cNvPr id="4" name="Slide Number Placeholder 3"/>
          <p:cNvSpPr>
            <a:spLocks noGrp="1"/>
          </p:cNvSpPr>
          <p:nvPr>
            <p:ph type="sldNum" sz="quarter" idx="12"/>
          </p:nvPr>
        </p:nvSpPr>
        <p:spPr/>
        <p:txBody>
          <a:bodyPr/>
          <a:lstStyle/>
          <a:p>
            <a:fld id="{1334D774-3417-FC46-9BEF-A6F026B0364A}" type="slidenum">
              <a:rPr lang="en-US" smtClean="0"/>
              <a:pPr/>
              <a:t>76</a:t>
            </a:fld>
            <a:endParaRPr lang="en-US"/>
          </a:p>
        </p:txBody>
      </p:sp>
      <p:graphicFrame>
        <p:nvGraphicFramePr>
          <p:cNvPr id="9" name="Table 8"/>
          <p:cNvGraphicFramePr>
            <a:graphicFrameLocks noGrp="1"/>
          </p:cNvGraphicFramePr>
          <p:nvPr>
            <p:extLst/>
          </p:nvPr>
        </p:nvGraphicFramePr>
        <p:xfrm>
          <a:off x="872067" y="2021903"/>
          <a:ext cx="7175498" cy="4486845"/>
        </p:xfrm>
        <a:graphic>
          <a:graphicData uri="http://schemas.openxmlformats.org/drawingml/2006/table">
            <a:tbl>
              <a:tblPr>
                <a:tableStyleId>{69012ECD-51FC-41F1-AA8D-1B2483CD663E}</a:tableStyleId>
              </a:tblPr>
              <a:tblGrid>
                <a:gridCol w="1195916"/>
                <a:gridCol w="1060783"/>
                <a:gridCol w="554040"/>
                <a:gridCol w="2972899"/>
                <a:gridCol w="632370"/>
                <a:gridCol w="759490"/>
              </a:tblGrid>
              <a:tr h="84178">
                <a:tc>
                  <a:txBody>
                    <a:bodyPr/>
                    <a:lstStyle/>
                    <a:p>
                      <a:pPr algn="ctr" fontAlgn="ctr"/>
                      <a:r>
                        <a:rPr lang="en-US" sz="1600" b="1" u="none" strike="noStrike" dirty="0">
                          <a:solidFill>
                            <a:schemeClr val="bg1"/>
                          </a:solidFill>
                          <a:effectLst/>
                        </a:rPr>
                        <a:t>Factor</a:t>
                      </a:r>
                      <a:endParaRPr lang="en-US" sz="1600" b="1" i="0" u="none" strike="noStrike" dirty="0">
                        <a:solidFill>
                          <a:schemeClr val="bg1"/>
                        </a:solidFill>
                        <a:effectLst/>
                        <a:latin typeface="+mn-lt"/>
                      </a:endParaRPr>
                    </a:p>
                  </a:txBody>
                  <a:tcPr marL="9671" marR="9671" marT="9671" marB="0" anchor="ctr">
                    <a:lnT w="28575"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4F81BD"/>
                    </a:solidFill>
                  </a:tcPr>
                </a:tc>
                <a:tc>
                  <a:txBody>
                    <a:bodyPr/>
                    <a:lstStyle/>
                    <a:p>
                      <a:pPr algn="ctr" fontAlgn="ctr"/>
                      <a:r>
                        <a:rPr lang="en-US" sz="1600" b="1" u="none" strike="noStrike" dirty="0">
                          <a:solidFill>
                            <a:schemeClr val="bg1"/>
                          </a:solidFill>
                          <a:effectLst/>
                        </a:rPr>
                        <a:t>Level</a:t>
                      </a:r>
                      <a:endParaRPr lang="en-US" sz="1600" b="1" i="0" u="none" strike="noStrike" dirty="0">
                        <a:solidFill>
                          <a:schemeClr val="bg1"/>
                        </a:solidFill>
                        <a:effectLst/>
                        <a:latin typeface="+mn-lt"/>
                      </a:endParaRPr>
                    </a:p>
                  </a:txBody>
                  <a:tcPr marL="9671" marR="9671" marT="9671" marB="0" anchor="ctr">
                    <a:lnT w="28575"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4F81BD"/>
                    </a:solidFill>
                  </a:tcPr>
                </a:tc>
                <a:tc>
                  <a:txBody>
                    <a:bodyPr/>
                    <a:lstStyle/>
                    <a:p>
                      <a:pPr algn="ctr" fontAlgn="ctr"/>
                      <a:r>
                        <a:rPr lang="en-US" sz="1600" b="1" u="none" strike="noStrike" dirty="0">
                          <a:solidFill>
                            <a:schemeClr val="bg1"/>
                          </a:solidFill>
                          <a:effectLst/>
                        </a:rPr>
                        <a:t>Size</a:t>
                      </a:r>
                      <a:endParaRPr lang="en-US" sz="1600" b="1" i="0" u="none" strike="noStrike" dirty="0">
                        <a:solidFill>
                          <a:schemeClr val="bg1"/>
                        </a:solidFill>
                        <a:effectLst/>
                        <a:latin typeface="+mn-lt"/>
                      </a:endParaRPr>
                    </a:p>
                  </a:txBody>
                  <a:tcPr marL="9671" marR="9671" marT="9671" marB="0" anchor="ctr">
                    <a:lnT w="28575"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4F81BD"/>
                    </a:solidFill>
                  </a:tcPr>
                </a:tc>
                <a:tc>
                  <a:txBody>
                    <a:bodyPr/>
                    <a:lstStyle/>
                    <a:p>
                      <a:pPr algn="ctr" fontAlgn="ctr"/>
                      <a:r>
                        <a:rPr lang="en-US" sz="1600" b="1" u="none" strike="noStrike" dirty="0" smtClean="0">
                          <a:solidFill>
                            <a:schemeClr val="bg1"/>
                          </a:solidFill>
                          <a:effectLst/>
                        </a:rPr>
                        <a:t>Dependent</a:t>
                      </a:r>
                      <a:r>
                        <a:rPr lang="en-US" sz="1600" b="1" u="none" strike="noStrike" baseline="0" dirty="0" smtClean="0">
                          <a:solidFill>
                            <a:schemeClr val="bg1"/>
                          </a:solidFill>
                          <a:effectLst/>
                        </a:rPr>
                        <a:t> var.</a:t>
                      </a:r>
                      <a:endParaRPr lang="en-US" sz="1600" b="1" i="0" u="none" strike="noStrike" dirty="0">
                        <a:solidFill>
                          <a:schemeClr val="bg1"/>
                        </a:solidFill>
                        <a:effectLst/>
                        <a:latin typeface="+mn-lt"/>
                      </a:endParaRPr>
                    </a:p>
                  </a:txBody>
                  <a:tcPr marL="9671" marR="9671" marT="9671" marB="0" anchor="ctr">
                    <a:lnT w="28575"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4F81BD"/>
                    </a:solidFill>
                  </a:tcPr>
                </a:tc>
                <a:tc>
                  <a:txBody>
                    <a:bodyPr/>
                    <a:lstStyle/>
                    <a:p>
                      <a:pPr algn="ctr" fontAlgn="ctr"/>
                      <a:r>
                        <a:rPr lang="en-US" sz="1600" b="1" u="none" strike="noStrike" dirty="0" smtClean="0">
                          <a:solidFill>
                            <a:schemeClr val="bg1"/>
                          </a:solidFill>
                          <a:effectLst/>
                        </a:rPr>
                        <a:t>M</a:t>
                      </a:r>
                      <a:endParaRPr lang="en-US" sz="1600" b="1" i="0" u="none" strike="noStrike" dirty="0">
                        <a:solidFill>
                          <a:schemeClr val="bg1"/>
                        </a:solidFill>
                        <a:effectLst/>
                        <a:latin typeface="+mn-lt"/>
                      </a:endParaRPr>
                    </a:p>
                  </a:txBody>
                  <a:tcPr marL="9671" marR="9671" marT="9671" marB="0" anchor="ctr">
                    <a:lnT w="28575"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4F81BD"/>
                    </a:solidFill>
                  </a:tcPr>
                </a:tc>
                <a:tc>
                  <a:txBody>
                    <a:bodyPr/>
                    <a:lstStyle/>
                    <a:p>
                      <a:pPr algn="ctr" fontAlgn="ctr"/>
                      <a:r>
                        <a:rPr lang="en-US" sz="1600" b="1" u="none" strike="noStrike" dirty="0" smtClean="0">
                          <a:solidFill>
                            <a:schemeClr val="bg1"/>
                          </a:solidFill>
                          <a:effectLst/>
                        </a:rPr>
                        <a:t>SD</a:t>
                      </a:r>
                      <a:endParaRPr lang="en-US" sz="1600" b="1" i="0" u="none" strike="noStrike" dirty="0">
                        <a:solidFill>
                          <a:schemeClr val="bg1"/>
                        </a:solidFill>
                        <a:effectLst/>
                        <a:latin typeface="+mn-lt"/>
                      </a:endParaRPr>
                    </a:p>
                  </a:txBody>
                  <a:tcPr marL="9671" marR="9671" marT="9671" marB="0" anchor="ctr">
                    <a:lnT w="28575"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4F81BD"/>
                    </a:solidFill>
                  </a:tcPr>
                </a:tc>
              </a:tr>
              <a:tr h="331990">
                <a:tc rowSpan="2">
                  <a:txBody>
                    <a:bodyPr/>
                    <a:lstStyle/>
                    <a:p>
                      <a:pPr algn="ctr" fontAlgn="ctr"/>
                      <a:r>
                        <a:rPr lang="en-US" sz="1400" b="1" u="none" strike="noStrike" dirty="0" err="1">
                          <a:solidFill>
                            <a:schemeClr val="bg1">
                              <a:lumMod val="85000"/>
                            </a:schemeClr>
                          </a:solidFill>
                          <a:effectLst/>
                        </a:rPr>
                        <a:t>nativeSpeaker</a:t>
                      </a:r>
                      <a:endParaRPr lang="en-US" sz="1400" b="1" i="0" u="none" strike="noStrike" dirty="0">
                        <a:solidFill>
                          <a:schemeClr val="bg1">
                            <a:lumMod val="85000"/>
                          </a:schemeClr>
                        </a:solidFill>
                        <a:effectLst/>
                        <a:latin typeface="+mn-lt"/>
                      </a:endParaRPr>
                    </a:p>
                  </a:txBody>
                  <a:tcPr marL="9671" marR="9671" marT="9671"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4F81BD"/>
                    </a:solidFill>
                  </a:tcPr>
                </a:tc>
                <a:tc>
                  <a:txBody>
                    <a:bodyPr/>
                    <a:lstStyle/>
                    <a:p>
                      <a:pPr algn="ctr" fontAlgn="ctr"/>
                      <a:r>
                        <a:rPr lang="en-US" sz="1400" u="none" strike="noStrike" dirty="0" smtClean="0">
                          <a:solidFill>
                            <a:schemeClr val="bg1">
                              <a:lumMod val="85000"/>
                            </a:schemeClr>
                          </a:solidFill>
                          <a:effectLst/>
                        </a:rPr>
                        <a:t>English</a:t>
                      </a:r>
                      <a:endParaRPr lang="en-US" sz="1400" b="0" i="0" u="none" strike="noStrike" dirty="0">
                        <a:solidFill>
                          <a:schemeClr val="bg1">
                            <a:lumMod val="85000"/>
                          </a:schemeClr>
                        </a:solidFill>
                        <a:effectLst/>
                        <a:latin typeface="+mn-lt"/>
                      </a:endParaRPr>
                    </a:p>
                  </a:txBody>
                  <a:tcPr marL="9671" marR="9671" marT="9671" marB="0" anchor="ct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tcPr>
                </a:tc>
                <a:tc>
                  <a:txBody>
                    <a:bodyPr/>
                    <a:lstStyle/>
                    <a:p>
                      <a:pPr algn="ctr" fontAlgn="ctr"/>
                      <a:r>
                        <a:rPr lang="en-US" sz="1400" u="none" strike="noStrike" dirty="0">
                          <a:solidFill>
                            <a:schemeClr val="bg1">
                              <a:lumMod val="85000"/>
                            </a:schemeClr>
                          </a:solidFill>
                          <a:effectLst/>
                        </a:rPr>
                        <a:t>35</a:t>
                      </a:r>
                      <a:endParaRPr lang="en-US" sz="1400" b="0" i="0" u="none" strike="noStrike" dirty="0">
                        <a:solidFill>
                          <a:schemeClr val="bg1">
                            <a:lumMod val="85000"/>
                          </a:schemeClr>
                        </a:solidFill>
                        <a:effectLst/>
                        <a:latin typeface="+mn-lt"/>
                      </a:endParaRPr>
                    </a:p>
                  </a:txBody>
                  <a:tcPr marL="9671" marR="9671" marT="9671" marB="0" anchor="ctr">
                    <a:lnT w="12700" cap="flat" cmpd="sng" algn="ctr">
                      <a:solidFill>
                        <a:scrgbClr r="0" g="0" b="0"/>
                      </a:solidFill>
                      <a:prstDash val="solid"/>
                      <a:round/>
                      <a:headEnd type="none" w="med" len="med"/>
                      <a:tailEnd type="none" w="med" len="med"/>
                    </a:lnT>
                  </a:tcPr>
                </a:tc>
                <a:tc rowSpan="2">
                  <a:txBody>
                    <a:bodyPr/>
                    <a:lstStyle/>
                    <a:p>
                      <a:pPr algn="ctr" fontAlgn="ctr"/>
                      <a:r>
                        <a:rPr lang="en-US" sz="1400" u="none" strike="noStrike" dirty="0" smtClean="0">
                          <a:solidFill>
                            <a:schemeClr val="bg1">
                              <a:lumMod val="85000"/>
                            </a:schemeClr>
                          </a:solidFill>
                          <a:effectLst/>
                        </a:rPr>
                        <a:t>Preference</a:t>
                      </a:r>
                      <a:r>
                        <a:rPr lang="en-US" sz="1400" u="none" strike="noStrike" baseline="0" dirty="0" smtClean="0">
                          <a:solidFill>
                            <a:schemeClr val="bg1">
                              <a:lumMod val="85000"/>
                            </a:schemeClr>
                          </a:solidFill>
                          <a:effectLst/>
                        </a:rPr>
                        <a:t>: </a:t>
                      </a:r>
                      <a:r>
                        <a:rPr lang="en-US" sz="1400" u="none" strike="noStrike" baseline="0" dirty="0" err="1" smtClean="0">
                          <a:solidFill>
                            <a:schemeClr val="bg1">
                              <a:lumMod val="85000"/>
                            </a:schemeClr>
                          </a:solidFill>
                          <a:effectLst/>
                        </a:rPr>
                        <a:t>HelpfulSum</a:t>
                      </a:r>
                      <a:r>
                        <a:rPr lang="en-US" sz="1400" u="none" strike="noStrike" baseline="0" dirty="0" smtClean="0">
                          <a:solidFill>
                            <a:schemeClr val="bg1">
                              <a:lumMod val="85000"/>
                            </a:schemeClr>
                          </a:solidFill>
                          <a:effectLst/>
                        </a:rPr>
                        <a:t> - baseline</a:t>
                      </a:r>
                      <a:endParaRPr lang="en-US" sz="1400" b="0" i="0" u="none" strike="noStrike" dirty="0">
                        <a:solidFill>
                          <a:schemeClr val="bg1">
                            <a:lumMod val="85000"/>
                          </a:schemeClr>
                        </a:solidFill>
                        <a:effectLst/>
                        <a:latin typeface="+mn-lt"/>
                      </a:endParaRPr>
                    </a:p>
                  </a:txBody>
                  <a:tcPr marL="9671" marR="9671" marT="9671" marB="0" anchor="ct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ctr"/>
                      <a:r>
                        <a:rPr lang="en-US" sz="1400" u="none" strike="noStrike" dirty="0" smtClean="0">
                          <a:solidFill>
                            <a:schemeClr val="bg1">
                              <a:lumMod val="85000"/>
                            </a:schemeClr>
                          </a:solidFill>
                          <a:effectLst/>
                        </a:rPr>
                        <a:t>-.</a:t>
                      </a:r>
                      <a:r>
                        <a:rPr lang="en-US" sz="1400" u="none" strike="noStrike" dirty="0">
                          <a:solidFill>
                            <a:schemeClr val="bg1">
                              <a:lumMod val="85000"/>
                            </a:schemeClr>
                          </a:solidFill>
                          <a:effectLst/>
                        </a:rPr>
                        <a:t>23</a:t>
                      </a:r>
                      <a:endParaRPr lang="en-US" sz="1400" b="0" i="0" u="none" strike="noStrike" dirty="0">
                        <a:solidFill>
                          <a:schemeClr val="bg1">
                            <a:lumMod val="85000"/>
                          </a:schemeClr>
                        </a:solidFill>
                        <a:effectLst/>
                        <a:latin typeface="+mn-lt"/>
                      </a:endParaRPr>
                    </a:p>
                  </a:txBody>
                  <a:tcPr marL="12700" marR="12700" marT="12700" marB="0" anchor="ctr">
                    <a:lnT w="12700" cap="flat" cmpd="sng" algn="ctr">
                      <a:solidFill>
                        <a:scrgbClr r="0" g="0" b="0"/>
                      </a:solidFill>
                      <a:prstDash val="solid"/>
                      <a:round/>
                      <a:headEnd type="none" w="med" len="med"/>
                      <a:tailEnd type="none" w="med" len="med"/>
                    </a:lnT>
                  </a:tcPr>
                </a:tc>
                <a:tc>
                  <a:txBody>
                    <a:bodyPr/>
                    <a:lstStyle/>
                    <a:p>
                      <a:pPr algn="ctr" fontAlgn="ctr"/>
                      <a:r>
                        <a:rPr lang="en-US" sz="1400" u="none" strike="noStrike" dirty="0" smtClean="0">
                          <a:solidFill>
                            <a:schemeClr val="bg1">
                              <a:lumMod val="85000"/>
                            </a:schemeClr>
                          </a:solidFill>
                          <a:effectLst/>
                        </a:rPr>
                        <a:t>.97</a:t>
                      </a:r>
                      <a:endParaRPr lang="en-US" sz="1400" b="0" i="0" u="none" strike="noStrike" dirty="0">
                        <a:solidFill>
                          <a:schemeClr val="bg1">
                            <a:lumMod val="85000"/>
                          </a:schemeClr>
                        </a:solidFill>
                        <a:effectLst/>
                        <a:latin typeface="+mn-lt"/>
                      </a:endParaRPr>
                    </a:p>
                  </a:txBody>
                  <a:tcPr marL="12700" marR="12700" marT="12700" marB="0" anchor="ct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r>
              <a:tr h="221573">
                <a:tc vMerge="1">
                  <a:txBody>
                    <a:bodyPr/>
                    <a:lstStyle/>
                    <a:p>
                      <a:endParaRPr lang="en-US"/>
                    </a:p>
                  </a:txBody>
                  <a:tcPr/>
                </a:tc>
                <a:tc>
                  <a:txBody>
                    <a:bodyPr/>
                    <a:lstStyle/>
                    <a:p>
                      <a:pPr algn="ctr" fontAlgn="ctr"/>
                      <a:r>
                        <a:rPr lang="en-US" sz="1400" u="none" strike="noStrike" dirty="0" smtClean="0">
                          <a:solidFill>
                            <a:schemeClr val="bg1">
                              <a:lumMod val="85000"/>
                            </a:schemeClr>
                          </a:solidFill>
                          <a:effectLst/>
                        </a:rPr>
                        <a:t>Other</a:t>
                      </a:r>
                      <a:endParaRPr lang="en-US" sz="1400" b="0" i="0" u="none" strike="noStrike" dirty="0">
                        <a:solidFill>
                          <a:schemeClr val="bg1">
                            <a:lumMod val="85000"/>
                          </a:schemeClr>
                        </a:solidFill>
                        <a:effectLst/>
                        <a:latin typeface="+mn-lt"/>
                      </a:endParaRPr>
                    </a:p>
                  </a:txBody>
                  <a:tcPr marL="9671" marR="9671" marT="9671" marB="0" anchor="ctr">
                    <a:lnL w="12700" cap="flat" cmpd="sng" algn="ctr">
                      <a:solidFill>
                        <a:scrgbClr r="0" g="0" b="0"/>
                      </a:solidFill>
                      <a:prstDash val="solid"/>
                      <a:round/>
                      <a:headEnd type="none" w="med" len="med"/>
                      <a:tailEnd type="none" w="med" len="med"/>
                    </a:lnL>
                    <a:lnB w="12700" cap="flat" cmpd="sng" algn="ctr">
                      <a:solidFill>
                        <a:scrgbClr r="0" g="0" b="0"/>
                      </a:solidFill>
                      <a:prstDash val="solid"/>
                      <a:round/>
                      <a:headEnd type="none" w="med" len="med"/>
                      <a:tailEnd type="none" w="med" len="med"/>
                    </a:lnB>
                  </a:tcPr>
                </a:tc>
                <a:tc>
                  <a:txBody>
                    <a:bodyPr/>
                    <a:lstStyle/>
                    <a:p>
                      <a:pPr algn="ctr" fontAlgn="ctr"/>
                      <a:r>
                        <a:rPr lang="en-US" sz="1400" u="none" strike="noStrike" dirty="0">
                          <a:solidFill>
                            <a:schemeClr val="bg1">
                              <a:lumMod val="85000"/>
                            </a:schemeClr>
                          </a:solidFill>
                          <a:effectLst/>
                        </a:rPr>
                        <a:t>2</a:t>
                      </a:r>
                      <a:endParaRPr lang="en-US" sz="1400" b="0" i="0" u="none" strike="noStrike" dirty="0">
                        <a:solidFill>
                          <a:schemeClr val="bg1">
                            <a:lumMod val="85000"/>
                          </a:schemeClr>
                        </a:solidFill>
                        <a:effectLst/>
                        <a:latin typeface="+mn-lt"/>
                      </a:endParaRPr>
                    </a:p>
                  </a:txBody>
                  <a:tcPr marL="9671" marR="9671" marT="9671" marB="0" anchor="ctr">
                    <a:lnB w="12700" cap="flat" cmpd="sng" algn="ctr">
                      <a:solidFill>
                        <a:scrgbClr r="0" g="0" b="0"/>
                      </a:solidFill>
                      <a:prstDash val="solid"/>
                      <a:round/>
                      <a:headEnd type="none" w="med" len="med"/>
                      <a:tailEnd type="none" w="med" len="med"/>
                    </a:lnB>
                  </a:tcPr>
                </a:tc>
                <a:tc vMerge="1">
                  <a:txBody>
                    <a:bodyPr/>
                    <a:lstStyle/>
                    <a:p>
                      <a:pPr algn="ctr" fontAlgn="ctr"/>
                      <a:endParaRPr lang="en-US" sz="1400" b="0" i="0" u="none" strike="noStrike" dirty="0">
                        <a:solidFill>
                          <a:srgbClr val="000000"/>
                        </a:solidFill>
                        <a:effectLst/>
                        <a:latin typeface="Cambria"/>
                      </a:endParaRPr>
                    </a:p>
                  </a:txBody>
                  <a:tcPr marL="9671" marR="9671" marT="96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u="none" strike="noStrike" dirty="0">
                          <a:solidFill>
                            <a:schemeClr val="bg1">
                              <a:lumMod val="85000"/>
                            </a:schemeClr>
                          </a:solidFill>
                          <a:effectLst/>
                        </a:rPr>
                        <a:t>1.5</a:t>
                      </a:r>
                      <a:endParaRPr lang="en-US" sz="1400" b="0" i="0" u="none" strike="noStrike" dirty="0">
                        <a:solidFill>
                          <a:schemeClr val="bg1">
                            <a:lumMod val="85000"/>
                          </a:schemeClr>
                        </a:solidFill>
                        <a:effectLst/>
                        <a:latin typeface="+mn-lt"/>
                      </a:endParaRPr>
                    </a:p>
                  </a:txBody>
                  <a:tcPr marL="12700" marR="12700" marT="12700" marB="0" anchor="ctr">
                    <a:lnB w="12700" cap="flat" cmpd="sng" algn="ctr">
                      <a:solidFill>
                        <a:scrgbClr r="0" g="0" b="0"/>
                      </a:solidFill>
                      <a:prstDash val="solid"/>
                      <a:round/>
                      <a:headEnd type="none" w="med" len="med"/>
                      <a:tailEnd type="none" w="med" len="med"/>
                    </a:lnB>
                  </a:tcPr>
                </a:tc>
                <a:tc>
                  <a:txBody>
                    <a:bodyPr/>
                    <a:lstStyle/>
                    <a:p>
                      <a:pPr algn="ctr" fontAlgn="ctr"/>
                      <a:r>
                        <a:rPr lang="en-US" sz="1400" u="none" strike="noStrike" dirty="0" smtClean="0">
                          <a:solidFill>
                            <a:schemeClr val="bg1">
                              <a:lumMod val="85000"/>
                            </a:schemeClr>
                          </a:solidFill>
                          <a:effectLst/>
                        </a:rPr>
                        <a:t>.71</a:t>
                      </a:r>
                      <a:endParaRPr lang="en-US" sz="1400" b="0" i="0" u="none" strike="noStrike" dirty="0">
                        <a:solidFill>
                          <a:schemeClr val="bg1">
                            <a:lumMod val="85000"/>
                          </a:schemeClr>
                        </a:solidFill>
                        <a:effectLst/>
                        <a:latin typeface="+mn-lt"/>
                      </a:endParaRPr>
                    </a:p>
                  </a:txBody>
                  <a:tcPr marL="12700" marR="12700" marT="12700" marB="0" anchor="ctr">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r>
              <a:tr h="218604">
                <a:tc gridSpan="3">
                  <a:txBody>
                    <a:bodyPr/>
                    <a:lstStyle/>
                    <a:p>
                      <a:pPr algn="ctr" fontAlgn="ctr"/>
                      <a:r>
                        <a:rPr lang="en-US" sz="1400" b="1" u="none" strike="noStrike" dirty="0">
                          <a:solidFill>
                            <a:srgbClr val="FFFFFF"/>
                          </a:solidFill>
                          <a:effectLst/>
                        </a:rPr>
                        <a:t> </a:t>
                      </a:r>
                      <a:endParaRPr lang="en-US" sz="1400" b="1" i="0" u="none" strike="noStrike" dirty="0">
                        <a:solidFill>
                          <a:srgbClr val="FFFFFF"/>
                        </a:solidFill>
                        <a:effectLst/>
                        <a:latin typeface="+mn-lt"/>
                      </a:endParaRPr>
                    </a:p>
                  </a:txBody>
                  <a:tcPr marL="9671" marR="9671" marT="9671" marB="0" anchor="ct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85000"/>
                      </a:schemeClr>
                    </a:solidFill>
                  </a:tcPr>
                </a:tc>
                <a:tc hMerge="1">
                  <a:txBody>
                    <a:bodyPr/>
                    <a:lstStyle/>
                    <a:p>
                      <a:endParaRPr lang="en-US"/>
                    </a:p>
                  </a:txBody>
                  <a:tcPr/>
                </a:tc>
                <a:tc hMerge="1">
                  <a:txBody>
                    <a:bodyPr/>
                    <a:lstStyle/>
                    <a:p>
                      <a:endParaRPr lang="en-US"/>
                    </a:p>
                  </a:txBody>
                  <a:tcPr/>
                </a:tc>
                <a:tc>
                  <a:txBody>
                    <a:bodyPr/>
                    <a:lstStyle/>
                    <a:p>
                      <a:pPr algn="ctr" fontAlgn="ctr"/>
                      <a:endParaRPr lang="en-US" sz="1400" b="0" i="0" u="none" strike="noStrike" dirty="0">
                        <a:solidFill>
                          <a:srgbClr val="000000"/>
                        </a:solidFill>
                        <a:effectLst/>
                        <a:latin typeface="+mn-lt"/>
                      </a:endParaRPr>
                    </a:p>
                  </a:txBody>
                  <a:tcPr marL="9671" marR="9671" marT="9671" marB="0" anchor="ct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85000"/>
                      </a:schemeClr>
                    </a:solidFill>
                  </a:tcPr>
                </a:tc>
                <a:tc>
                  <a:txBody>
                    <a:bodyPr/>
                    <a:lstStyle/>
                    <a:p>
                      <a:pPr algn="ctr" fontAlgn="ctr"/>
                      <a:endParaRPr lang="en-US" sz="1400" b="0" i="0" u="none" strike="noStrike" dirty="0">
                        <a:solidFill>
                          <a:srgbClr val="000000"/>
                        </a:solidFill>
                        <a:effectLst/>
                        <a:latin typeface="+mn-lt"/>
                      </a:endParaRPr>
                    </a:p>
                  </a:txBody>
                  <a:tcPr marL="9671" marR="9671" marT="9671" marB="0" anchor="ct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85000"/>
                      </a:schemeClr>
                    </a:solidFill>
                  </a:tcPr>
                </a:tc>
                <a:tc>
                  <a:txBody>
                    <a:bodyPr/>
                    <a:lstStyle/>
                    <a:p>
                      <a:pPr algn="ctr" fontAlgn="ctr"/>
                      <a:endParaRPr lang="en-US" sz="1400" b="0" i="0" u="none" strike="noStrike" dirty="0">
                        <a:solidFill>
                          <a:srgbClr val="000000"/>
                        </a:solidFill>
                        <a:effectLst/>
                        <a:latin typeface="+mn-lt"/>
                      </a:endParaRPr>
                    </a:p>
                  </a:txBody>
                  <a:tcPr marL="9671" marR="9671" marT="9671" marB="0" anchor="ct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85000"/>
                      </a:schemeClr>
                    </a:solidFill>
                  </a:tcPr>
                </a:tc>
              </a:tr>
              <a:tr h="233903">
                <a:tc rowSpan="6">
                  <a:txBody>
                    <a:bodyPr/>
                    <a:lstStyle/>
                    <a:p>
                      <a:pPr algn="ctr" fontAlgn="ctr"/>
                      <a:r>
                        <a:rPr lang="en-US" sz="1400" b="1" u="none" strike="noStrike" dirty="0" err="1">
                          <a:solidFill>
                            <a:srgbClr val="D9D9D9"/>
                          </a:solidFill>
                          <a:effectLst/>
                        </a:rPr>
                        <a:t>expTA</a:t>
                      </a:r>
                      <a:endParaRPr lang="en-US" sz="1400" b="1" i="0" u="none" strike="noStrike" dirty="0">
                        <a:solidFill>
                          <a:srgbClr val="D9D9D9"/>
                        </a:solidFill>
                        <a:effectLst/>
                        <a:latin typeface="+mn-lt"/>
                      </a:endParaRPr>
                    </a:p>
                  </a:txBody>
                  <a:tcPr marL="9671" marR="9671" marT="9671"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4F81BD"/>
                    </a:solidFill>
                  </a:tcPr>
                </a:tc>
                <a:tc>
                  <a:txBody>
                    <a:bodyPr/>
                    <a:lstStyle/>
                    <a:p>
                      <a:pPr algn="ctr" fontAlgn="ctr"/>
                      <a:r>
                        <a:rPr lang="en-US" sz="1400" u="none" strike="noStrike" dirty="0" smtClean="0">
                          <a:solidFill>
                            <a:srgbClr val="D9D9D9"/>
                          </a:solidFill>
                          <a:effectLst/>
                        </a:rPr>
                        <a:t>Yes</a:t>
                      </a:r>
                      <a:endParaRPr lang="en-US" sz="1400" b="0" i="0" u="none" strike="noStrike" dirty="0">
                        <a:solidFill>
                          <a:srgbClr val="D9D9D9"/>
                        </a:solidFill>
                        <a:effectLst/>
                        <a:latin typeface="+mn-lt"/>
                      </a:endParaRPr>
                    </a:p>
                  </a:txBody>
                  <a:tcPr marL="9671" marR="9671" marT="9671" marB="0" anchor="ct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tcPr>
                </a:tc>
                <a:tc>
                  <a:txBody>
                    <a:bodyPr/>
                    <a:lstStyle/>
                    <a:p>
                      <a:pPr algn="ctr" fontAlgn="ctr"/>
                      <a:r>
                        <a:rPr lang="en-US" sz="1400" u="none" strike="noStrike" dirty="0">
                          <a:solidFill>
                            <a:srgbClr val="D9D9D9"/>
                          </a:solidFill>
                          <a:effectLst/>
                        </a:rPr>
                        <a:t>12</a:t>
                      </a:r>
                      <a:endParaRPr lang="en-US" sz="1400" b="0" i="0" u="none" strike="noStrike" dirty="0">
                        <a:solidFill>
                          <a:srgbClr val="D9D9D9"/>
                        </a:solidFill>
                        <a:effectLst/>
                        <a:latin typeface="+mn-lt"/>
                      </a:endParaRPr>
                    </a:p>
                  </a:txBody>
                  <a:tcPr marL="9671" marR="9671" marT="9671" marB="0" anchor="ctr">
                    <a:lnT w="12700" cap="flat" cmpd="sng" algn="ctr">
                      <a:solidFill>
                        <a:scrgbClr r="0" g="0" b="0"/>
                      </a:solidFill>
                      <a:prstDash val="solid"/>
                      <a:round/>
                      <a:headEnd type="none" w="med" len="med"/>
                      <a:tailEnd type="none" w="med" len="med"/>
                    </a:lnT>
                  </a:tcPr>
                </a:tc>
                <a:tc rowSpan="2">
                  <a:txBody>
                    <a:bodyPr/>
                    <a:lstStyle/>
                    <a:p>
                      <a:pPr algn="ctr" fontAlgn="ctr"/>
                      <a:r>
                        <a:rPr lang="en-US" sz="1400" u="none" strike="noStrike" dirty="0" smtClean="0">
                          <a:solidFill>
                            <a:srgbClr val="D9D9D9"/>
                          </a:solidFill>
                          <a:effectLst/>
                        </a:rPr>
                        <a:t>Accuracy:</a:t>
                      </a:r>
                      <a:r>
                        <a:rPr lang="en-US" sz="1400" u="none" strike="noStrike" baseline="0" dirty="0" smtClean="0">
                          <a:solidFill>
                            <a:srgbClr val="D9D9D9"/>
                          </a:solidFill>
                          <a:effectLst/>
                        </a:rPr>
                        <a:t> </a:t>
                      </a:r>
                      <a:r>
                        <a:rPr lang="en-US" sz="1400" u="none" strike="noStrike" baseline="0" dirty="0" err="1" smtClean="0">
                          <a:solidFill>
                            <a:srgbClr val="D9D9D9"/>
                          </a:solidFill>
                          <a:effectLst/>
                        </a:rPr>
                        <a:t>H</a:t>
                      </a:r>
                      <a:r>
                        <a:rPr lang="en-US" sz="1400" u="none" strike="noStrike" dirty="0" err="1" smtClean="0">
                          <a:solidFill>
                            <a:srgbClr val="D9D9D9"/>
                          </a:solidFill>
                          <a:effectLst/>
                        </a:rPr>
                        <a:t>elpfulSum</a:t>
                      </a:r>
                      <a:r>
                        <a:rPr lang="en-US" sz="1400" u="none" strike="noStrike" baseline="0" dirty="0" smtClean="0">
                          <a:solidFill>
                            <a:srgbClr val="D9D9D9"/>
                          </a:solidFill>
                          <a:effectLst/>
                        </a:rPr>
                        <a:t> – </a:t>
                      </a:r>
                      <a:r>
                        <a:rPr lang="en-US" sz="1400" u="none" strike="noStrike" baseline="0" dirty="0" err="1" smtClean="0">
                          <a:solidFill>
                            <a:srgbClr val="D9D9D9"/>
                          </a:solidFill>
                          <a:effectLst/>
                        </a:rPr>
                        <a:t>H</a:t>
                      </a:r>
                      <a:r>
                        <a:rPr lang="en-US" sz="1400" u="none" strike="noStrike" dirty="0" err="1" smtClean="0">
                          <a:solidFill>
                            <a:srgbClr val="D9D9D9"/>
                          </a:solidFill>
                          <a:effectLst/>
                        </a:rPr>
                        <a:t>elpfulFilter</a:t>
                      </a:r>
                      <a:endParaRPr lang="en-US" sz="1400" b="0" i="0" u="none" strike="noStrike" dirty="0">
                        <a:solidFill>
                          <a:srgbClr val="D9D9D9"/>
                        </a:solidFill>
                        <a:effectLst/>
                        <a:latin typeface="+mn-lt"/>
                      </a:endParaRPr>
                    </a:p>
                  </a:txBody>
                  <a:tcPr marL="12700" marR="12700" marT="12700" marB="0" anchor="ct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ctr"/>
                      <a:r>
                        <a:rPr lang="en-US" sz="1400" u="none" strike="noStrike" dirty="0" smtClean="0">
                          <a:solidFill>
                            <a:srgbClr val="D9D9D9"/>
                          </a:solidFill>
                          <a:effectLst/>
                        </a:rPr>
                        <a:t>.</a:t>
                      </a:r>
                      <a:r>
                        <a:rPr lang="en-US" sz="1400" u="none" strike="noStrike" dirty="0">
                          <a:solidFill>
                            <a:srgbClr val="D9D9D9"/>
                          </a:solidFill>
                          <a:effectLst/>
                        </a:rPr>
                        <a:t>17</a:t>
                      </a:r>
                      <a:endParaRPr lang="en-US" sz="1400" b="0" i="0" u="none" strike="noStrike" dirty="0">
                        <a:solidFill>
                          <a:srgbClr val="D9D9D9"/>
                        </a:solidFill>
                        <a:effectLst/>
                        <a:latin typeface="+mn-lt"/>
                      </a:endParaRPr>
                    </a:p>
                  </a:txBody>
                  <a:tcPr marL="12700" marR="12700" marT="12700" marB="0" anchor="ctr">
                    <a:lnT w="12700" cap="flat" cmpd="sng" algn="ctr">
                      <a:solidFill>
                        <a:scrgbClr r="0" g="0" b="0"/>
                      </a:solidFill>
                      <a:prstDash val="solid"/>
                      <a:round/>
                      <a:headEnd type="none" w="med" len="med"/>
                      <a:tailEnd type="none" w="med" len="med"/>
                    </a:lnT>
                  </a:tcPr>
                </a:tc>
                <a:tc>
                  <a:txBody>
                    <a:bodyPr/>
                    <a:lstStyle/>
                    <a:p>
                      <a:pPr algn="ctr" fontAlgn="ctr"/>
                      <a:r>
                        <a:rPr lang="en-US" sz="1400" u="none" strike="noStrike" dirty="0" smtClean="0">
                          <a:solidFill>
                            <a:srgbClr val="D9D9D9"/>
                          </a:solidFill>
                          <a:effectLst/>
                        </a:rPr>
                        <a:t>.39</a:t>
                      </a:r>
                      <a:endParaRPr lang="en-US" sz="1400" b="0" i="0" u="none" strike="noStrike" dirty="0">
                        <a:solidFill>
                          <a:srgbClr val="D9D9D9"/>
                        </a:solidFill>
                        <a:effectLst/>
                        <a:latin typeface="+mn-lt"/>
                      </a:endParaRPr>
                    </a:p>
                  </a:txBody>
                  <a:tcPr marL="12700" marR="12700" marT="12700" marB="0" anchor="ct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r>
              <a:tr h="221573">
                <a:tc vMerge="1">
                  <a:txBody>
                    <a:bodyPr/>
                    <a:lstStyle/>
                    <a:p>
                      <a:endParaRPr lang="en-US"/>
                    </a:p>
                  </a:txBody>
                  <a:tcPr/>
                </a:tc>
                <a:tc>
                  <a:txBody>
                    <a:bodyPr/>
                    <a:lstStyle/>
                    <a:p>
                      <a:pPr algn="ctr" fontAlgn="ctr"/>
                      <a:r>
                        <a:rPr lang="en-US" sz="1400" u="none" strike="noStrike" dirty="0" smtClean="0">
                          <a:solidFill>
                            <a:srgbClr val="D9D9D9"/>
                          </a:solidFill>
                          <a:effectLst/>
                        </a:rPr>
                        <a:t>No</a:t>
                      </a:r>
                      <a:endParaRPr lang="en-US" sz="1400" b="0" i="0" u="none" strike="noStrike" dirty="0">
                        <a:solidFill>
                          <a:srgbClr val="D9D9D9"/>
                        </a:solidFill>
                        <a:effectLst/>
                        <a:latin typeface="+mn-lt"/>
                      </a:endParaRPr>
                    </a:p>
                  </a:txBody>
                  <a:tcPr marL="9671" marR="9671" marT="9671" marB="0" anchor="ctr">
                    <a:lnL w="12700" cap="flat" cmpd="sng" algn="ctr">
                      <a:solidFill>
                        <a:scrgbClr r="0" g="0" b="0"/>
                      </a:solidFill>
                      <a:prstDash val="solid"/>
                      <a:round/>
                      <a:headEnd type="none" w="med" len="med"/>
                      <a:tailEnd type="none" w="med" len="med"/>
                    </a:lnL>
                    <a:lnB w="12700" cap="flat" cmpd="sng" algn="ctr">
                      <a:solidFill>
                        <a:scrgbClr r="0" g="0" b="0"/>
                      </a:solidFill>
                      <a:prstDash val="solid"/>
                      <a:round/>
                      <a:headEnd type="none" w="med" len="med"/>
                      <a:tailEnd type="none" w="med" len="med"/>
                    </a:lnB>
                  </a:tcPr>
                </a:tc>
                <a:tc>
                  <a:txBody>
                    <a:bodyPr/>
                    <a:lstStyle/>
                    <a:p>
                      <a:pPr algn="ctr" fontAlgn="ctr"/>
                      <a:r>
                        <a:rPr lang="en-US" sz="1400" u="none" strike="noStrike" dirty="0">
                          <a:solidFill>
                            <a:srgbClr val="D9D9D9"/>
                          </a:solidFill>
                          <a:effectLst/>
                        </a:rPr>
                        <a:t>25</a:t>
                      </a:r>
                      <a:endParaRPr lang="en-US" sz="1400" b="0" i="0" u="none" strike="noStrike" dirty="0">
                        <a:solidFill>
                          <a:srgbClr val="D9D9D9"/>
                        </a:solidFill>
                        <a:effectLst/>
                        <a:latin typeface="+mn-lt"/>
                      </a:endParaRPr>
                    </a:p>
                  </a:txBody>
                  <a:tcPr marL="9671" marR="9671" marT="9671" marB="0" anchor="ctr">
                    <a:lnB w="12700" cap="flat" cmpd="sng" algn="ctr">
                      <a:solidFill>
                        <a:scrgbClr r="0" g="0" b="0"/>
                      </a:solidFill>
                      <a:prstDash val="solid"/>
                      <a:round/>
                      <a:headEnd type="none" w="med" len="med"/>
                      <a:tailEnd type="none" w="med" len="med"/>
                    </a:lnB>
                  </a:tcPr>
                </a:tc>
                <a:tc vMerge="1">
                  <a:txBody>
                    <a:bodyPr/>
                    <a:lstStyle/>
                    <a:p>
                      <a:pPr algn="ctr" fontAlgn="ctr"/>
                      <a:endParaRPr lang="en-US" sz="1400" b="0" i="0" u="none" strike="noStrike" dirty="0">
                        <a:solidFill>
                          <a:srgbClr val="000000"/>
                        </a:solidFill>
                        <a:effectLst/>
                        <a:latin typeface="Cambria"/>
                      </a:endParaRPr>
                    </a:p>
                  </a:txBody>
                  <a:tcPr marL="9671" marR="9671" marT="96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u="none" strike="noStrike" dirty="0" smtClean="0">
                          <a:solidFill>
                            <a:srgbClr val="D9D9D9"/>
                          </a:solidFill>
                          <a:effectLst/>
                        </a:rPr>
                        <a:t>-.</a:t>
                      </a:r>
                      <a:r>
                        <a:rPr lang="en-US" sz="1400" u="none" strike="noStrike" dirty="0">
                          <a:solidFill>
                            <a:srgbClr val="D9D9D9"/>
                          </a:solidFill>
                          <a:effectLst/>
                        </a:rPr>
                        <a:t>32</a:t>
                      </a:r>
                      <a:endParaRPr lang="en-US" sz="1400" b="0" i="0" u="none" strike="noStrike" dirty="0">
                        <a:solidFill>
                          <a:srgbClr val="D9D9D9"/>
                        </a:solidFill>
                        <a:effectLst/>
                        <a:latin typeface="+mn-lt"/>
                      </a:endParaRPr>
                    </a:p>
                  </a:txBody>
                  <a:tcPr marL="12700" marR="12700" marT="12700" marB="0" anchor="ctr">
                    <a:lnB w="12700" cap="flat" cmpd="sng" algn="ctr">
                      <a:solidFill>
                        <a:scrgbClr r="0" g="0" b="0"/>
                      </a:solidFill>
                      <a:prstDash val="solid"/>
                      <a:round/>
                      <a:headEnd type="none" w="med" len="med"/>
                      <a:tailEnd type="none" w="med" len="med"/>
                    </a:lnB>
                  </a:tcPr>
                </a:tc>
                <a:tc>
                  <a:txBody>
                    <a:bodyPr/>
                    <a:lstStyle/>
                    <a:p>
                      <a:pPr algn="ctr" fontAlgn="ctr"/>
                      <a:r>
                        <a:rPr lang="en-US" sz="1400" u="none" strike="noStrike" dirty="0" smtClean="0">
                          <a:solidFill>
                            <a:srgbClr val="D9D9D9"/>
                          </a:solidFill>
                          <a:effectLst/>
                        </a:rPr>
                        <a:t>.</a:t>
                      </a:r>
                      <a:r>
                        <a:rPr lang="en-US" sz="1400" u="none" strike="noStrike" dirty="0">
                          <a:solidFill>
                            <a:srgbClr val="D9D9D9"/>
                          </a:solidFill>
                          <a:effectLst/>
                        </a:rPr>
                        <a:t>69</a:t>
                      </a:r>
                      <a:endParaRPr lang="en-US" sz="1400" b="0" i="0" u="none" strike="noStrike" dirty="0">
                        <a:solidFill>
                          <a:srgbClr val="D9D9D9"/>
                        </a:solidFill>
                        <a:effectLst/>
                        <a:latin typeface="+mn-lt"/>
                      </a:endParaRPr>
                    </a:p>
                  </a:txBody>
                  <a:tcPr marL="12700" marR="12700" marT="12700" marB="0" anchor="ctr">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r>
              <a:tr h="221573">
                <a:tc vMerge="1">
                  <a:txBody>
                    <a:bodyPr/>
                    <a:lstStyle/>
                    <a:p>
                      <a:endParaRPr lang="en-US"/>
                    </a:p>
                  </a:txBody>
                  <a:tcPr/>
                </a:tc>
                <a:tc>
                  <a:txBody>
                    <a:bodyPr/>
                    <a:lstStyle/>
                    <a:p>
                      <a:pPr algn="ctr" fontAlgn="ctr"/>
                      <a:r>
                        <a:rPr lang="en-US" sz="1400" u="none" strike="noStrike" dirty="0" smtClean="0">
                          <a:solidFill>
                            <a:srgbClr val="D9D9D9"/>
                          </a:solidFill>
                          <a:effectLst/>
                        </a:rPr>
                        <a:t>Yes</a:t>
                      </a:r>
                      <a:endParaRPr lang="en-US" sz="1400" b="0" i="0" u="none" strike="noStrike" dirty="0">
                        <a:solidFill>
                          <a:srgbClr val="D9D9D9"/>
                        </a:solidFill>
                        <a:effectLst/>
                        <a:latin typeface="+mn-lt"/>
                      </a:endParaRPr>
                    </a:p>
                  </a:txBody>
                  <a:tcPr marL="9671" marR="9671" marT="9671" marB="0" anchor="ct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tcPr>
                </a:tc>
                <a:tc>
                  <a:txBody>
                    <a:bodyPr/>
                    <a:lstStyle/>
                    <a:p>
                      <a:pPr algn="ctr" fontAlgn="ctr"/>
                      <a:r>
                        <a:rPr lang="en-US" sz="1400" u="none" strike="noStrike" dirty="0">
                          <a:solidFill>
                            <a:srgbClr val="D9D9D9"/>
                          </a:solidFill>
                          <a:effectLst/>
                        </a:rPr>
                        <a:t>12</a:t>
                      </a:r>
                      <a:endParaRPr lang="en-US" sz="1400" b="0" i="0" u="none" strike="noStrike" dirty="0">
                        <a:solidFill>
                          <a:srgbClr val="D9D9D9"/>
                        </a:solidFill>
                        <a:effectLst/>
                        <a:latin typeface="+mn-lt"/>
                      </a:endParaRPr>
                    </a:p>
                  </a:txBody>
                  <a:tcPr marL="9671" marR="9671" marT="9671" marB="0" anchor="ctr">
                    <a:lnT w="12700" cap="flat" cmpd="sng" algn="ctr">
                      <a:solidFill>
                        <a:scrgbClr r="0" g="0" b="0"/>
                      </a:solidFill>
                      <a:prstDash val="solid"/>
                      <a:round/>
                      <a:headEnd type="none" w="med" len="med"/>
                      <a:tailEnd type="none" w="med" len="med"/>
                    </a:lnT>
                  </a:tcPr>
                </a:tc>
                <a:tc rowSpan="2">
                  <a:txBody>
                    <a:bodyPr/>
                    <a:lstStyle/>
                    <a:p>
                      <a:pPr algn="ctr" fontAlgn="ctr"/>
                      <a:r>
                        <a:rPr lang="en-US" sz="1400" u="none" strike="noStrike" dirty="0" smtClean="0">
                          <a:solidFill>
                            <a:srgbClr val="D9D9D9"/>
                          </a:solidFill>
                          <a:effectLst/>
                        </a:rPr>
                        <a:t>Recall: </a:t>
                      </a:r>
                      <a:r>
                        <a:rPr lang="en-US" sz="1400" u="none" strike="noStrike" dirty="0" err="1" smtClean="0">
                          <a:solidFill>
                            <a:srgbClr val="D9D9D9"/>
                          </a:solidFill>
                          <a:effectLst/>
                        </a:rPr>
                        <a:t>HelpfulFilter</a:t>
                      </a:r>
                      <a:r>
                        <a:rPr lang="en-US" sz="1400" u="none" strike="noStrike" dirty="0" smtClean="0">
                          <a:solidFill>
                            <a:srgbClr val="D9D9D9"/>
                          </a:solidFill>
                          <a:effectLst/>
                        </a:rPr>
                        <a:t> - baseline</a:t>
                      </a:r>
                      <a:endParaRPr lang="en-US" sz="1400" b="0" i="0" u="none" strike="noStrike" dirty="0">
                        <a:solidFill>
                          <a:srgbClr val="D9D9D9"/>
                        </a:solidFill>
                        <a:effectLst/>
                        <a:latin typeface="+mn-lt"/>
                      </a:endParaRPr>
                    </a:p>
                  </a:txBody>
                  <a:tcPr marL="9671" marR="9671" marT="9671" marB="0" anchor="ct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ctr"/>
                      <a:r>
                        <a:rPr lang="en-US" sz="1400" u="none" strike="noStrike" dirty="0" smtClean="0">
                          <a:solidFill>
                            <a:srgbClr val="D9D9D9"/>
                          </a:solidFill>
                          <a:effectLst/>
                        </a:rPr>
                        <a:t>-.</a:t>
                      </a:r>
                      <a:r>
                        <a:rPr lang="en-US" sz="1400" u="none" strike="noStrike" dirty="0">
                          <a:solidFill>
                            <a:srgbClr val="D9D9D9"/>
                          </a:solidFill>
                          <a:effectLst/>
                        </a:rPr>
                        <a:t>83</a:t>
                      </a:r>
                      <a:endParaRPr lang="en-US" sz="1400" b="0" i="0" u="none" strike="noStrike" dirty="0">
                        <a:solidFill>
                          <a:srgbClr val="D9D9D9"/>
                        </a:solidFill>
                        <a:effectLst/>
                        <a:latin typeface="+mn-lt"/>
                      </a:endParaRPr>
                    </a:p>
                  </a:txBody>
                  <a:tcPr marL="12700" marR="12700" marT="12700" marB="0" anchor="ctr">
                    <a:lnT w="12700" cap="flat" cmpd="sng" algn="ctr">
                      <a:solidFill>
                        <a:scrgbClr r="0" g="0" b="0"/>
                      </a:solidFill>
                      <a:prstDash val="solid"/>
                      <a:round/>
                      <a:headEnd type="none" w="med" len="med"/>
                      <a:tailEnd type="none" w="med" len="med"/>
                    </a:lnT>
                  </a:tcPr>
                </a:tc>
                <a:tc>
                  <a:txBody>
                    <a:bodyPr/>
                    <a:lstStyle/>
                    <a:p>
                      <a:pPr algn="ctr" fontAlgn="ctr"/>
                      <a:r>
                        <a:rPr lang="en-US" sz="1400" u="none" strike="noStrike" dirty="0" smtClean="0">
                          <a:solidFill>
                            <a:srgbClr val="D9D9D9"/>
                          </a:solidFill>
                          <a:effectLst/>
                        </a:rPr>
                        <a:t>.94</a:t>
                      </a:r>
                      <a:endParaRPr lang="en-US" sz="1400" b="0" i="0" u="none" strike="noStrike" dirty="0">
                        <a:solidFill>
                          <a:srgbClr val="D9D9D9"/>
                        </a:solidFill>
                        <a:effectLst/>
                        <a:latin typeface="+mn-lt"/>
                      </a:endParaRPr>
                    </a:p>
                  </a:txBody>
                  <a:tcPr marL="12700" marR="12700" marT="12700" marB="0" anchor="ct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r>
              <a:tr h="221573">
                <a:tc vMerge="1">
                  <a:txBody>
                    <a:bodyPr/>
                    <a:lstStyle/>
                    <a:p>
                      <a:endParaRPr lang="en-US"/>
                    </a:p>
                  </a:txBody>
                  <a:tcPr/>
                </a:tc>
                <a:tc>
                  <a:txBody>
                    <a:bodyPr/>
                    <a:lstStyle/>
                    <a:p>
                      <a:pPr algn="ctr" fontAlgn="ctr"/>
                      <a:r>
                        <a:rPr lang="en-US" sz="1400" u="none" strike="noStrike" dirty="0" smtClean="0">
                          <a:solidFill>
                            <a:srgbClr val="D9D9D9"/>
                          </a:solidFill>
                          <a:effectLst/>
                        </a:rPr>
                        <a:t>No</a:t>
                      </a:r>
                      <a:endParaRPr lang="en-US" sz="1400" b="0" i="0" u="none" strike="noStrike" dirty="0">
                        <a:solidFill>
                          <a:srgbClr val="D9D9D9"/>
                        </a:solidFill>
                        <a:effectLst/>
                        <a:latin typeface="+mn-lt"/>
                      </a:endParaRPr>
                    </a:p>
                  </a:txBody>
                  <a:tcPr marL="9671" marR="9671" marT="9671" marB="0" anchor="ctr">
                    <a:lnL w="12700" cap="flat" cmpd="sng" algn="ctr">
                      <a:solidFill>
                        <a:scrgbClr r="0" g="0" b="0"/>
                      </a:solidFill>
                      <a:prstDash val="solid"/>
                      <a:round/>
                      <a:headEnd type="none" w="med" len="med"/>
                      <a:tailEnd type="none" w="med" len="med"/>
                    </a:lnL>
                    <a:lnB w="12700" cap="flat" cmpd="sng" algn="ctr">
                      <a:solidFill>
                        <a:scrgbClr r="0" g="0" b="0"/>
                      </a:solidFill>
                      <a:prstDash val="solid"/>
                      <a:round/>
                      <a:headEnd type="none" w="med" len="med"/>
                      <a:tailEnd type="none" w="med" len="med"/>
                    </a:lnB>
                  </a:tcPr>
                </a:tc>
                <a:tc>
                  <a:txBody>
                    <a:bodyPr/>
                    <a:lstStyle/>
                    <a:p>
                      <a:pPr algn="ctr" fontAlgn="ctr"/>
                      <a:r>
                        <a:rPr lang="en-US" sz="1400" u="none" strike="noStrike" dirty="0">
                          <a:solidFill>
                            <a:srgbClr val="D9D9D9"/>
                          </a:solidFill>
                          <a:effectLst/>
                        </a:rPr>
                        <a:t>25</a:t>
                      </a:r>
                      <a:endParaRPr lang="en-US" sz="1400" b="0" i="0" u="none" strike="noStrike" dirty="0">
                        <a:solidFill>
                          <a:srgbClr val="D9D9D9"/>
                        </a:solidFill>
                        <a:effectLst/>
                        <a:latin typeface="+mn-lt"/>
                      </a:endParaRPr>
                    </a:p>
                  </a:txBody>
                  <a:tcPr marL="9671" marR="9671" marT="9671" marB="0" anchor="ctr">
                    <a:lnB w="12700" cap="flat" cmpd="sng" algn="ctr">
                      <a:solidFill>
                        <a:scrgbClr r="0" g="0" b="0"/>
                      </a:solidFill>
                      <a:prstDash val="solid"/>
                      <a:round/>
                      <a:headEnd type="none" w="med" len="med"/>
                      <a:tailEnd type="none" w="med" len="med"/>
                    </a:lnB>
                  </a:tcPr>
                </a:tc>
                <a:tc vMerge="1">
                  <a:txBody>
                    <a:bodyPr/>
                    <a:lstStyle/>
                    <a:p>
                      <a:pPr algn="ctr" fontAlgn="ctr"/>
                      <a:endParaRPr lang="en-US" sz="1400" b="0" i="0" u="none" strike="noStrike" dirty="0">
                        <a:solidFill>
                          <a:srgbClr val="000000"/>
                        </a:solidFill>
                        <a:effectLst/>
                        <a:latin typeface="Cambria"/>
                      </a:endParaRPr>
                    </a:p>
                  </a:txBody>
                  <a:tcPr marL="9671" marR="9671" marT="96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u="none" strike="noStrike" dirty="0" smtClean="0">
                          <a:solidFill>
                            <a:srgbClr val="D9D9D9"/>
                          </a:solidFill>
                          <a:effectLst/>
                        </a:rPr>
                        <a:t>.</a:t>
                      </a:r>
                      <a:r>
                        <a:rPr lang="en-US" sz="1400" u="none" strike="noStrike" dirty="0">
                          <a:solidFill>
                            <a:srgbClr val="D9D9D9"/>
                          </a:solidFill>
                          <a:effectLst/>
                        </a:rPr>
                        <a:t>04</a:t>
                      </a:r>
                      <a:endParaRPr lang="en-US" sz="1400" b="0" i="0" u="none" strike="noStrike" dirty="0">
                        <a:solidFill>
                          <a:srgbClr val="D9D9D9"/>
                        </a:solidFill>
                        <a:effectLst/>
                        <a:latin typeface="+mn-lt"/>
                      </a:endParaRPr>
                    </a:p>
                  </a:txBody>
                  <a:tcPr marL="12700" marR="12700" marT="12700" marB="0" anchor="ctr">
                    <a:lnB w="12700" cap="flat" cmpd="sng" algn="ctr">
                      <a:solidFill>
                        <a:scrgbClr r="0" g="0" b="0"/>
                      </a:solidFill>
                      <a:prstDash val="solid"/>
                      <a:round/>
                      <a:headEnd type="none" w="med" len="med"/>
                      <a:tailEnd type="none" w="med" len="med"/>
                    </a:lnB>
                  </a:tcPr>
                </a:tc>
                <a:tc>
                  <a:txBody>
                    <a:bodyPr/>
                    <a:lstStyle/>
                    <a:p>
                      <a:pPr algn="ctr" fontAlgn="ctr"/>
                      <a:r>
                        <a:rPr lang="en-US" sz="1400" u="none" strike="noStrike" dirty="0" smtClean="0">
                          <a:solidFill>
                            <a:srgbClr val="D9D9D9"/>
                          </a:solidFill>
                          <a:effectLst/>
                        </a:rPr>
                        <a:t>.94</a:t>
                      </a:r>
                      <a:endParaRPr lang="en-US" sz="1400" b="0" i="0" u="none" strike="noStrike" dirty="0">
                        <a:solidFill>
                          <a:srgbClr val="D9D9D9"/>
                        </a:solidFill>
                        <a:effectLst/>
                        <a:latin typeface="+mn-lt"/>
                      </a:endParaRPr>
                    </a:p>
                  </a:txBody>
                  <a:tcPr marL="12700" marR="12700" marT="12700" marB="0" anchor="ctr">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r>
              <a:tr h="221573">
                <a:tc vMerge="1">
                  <a:txBody>
                    <a:bodyPr/>
                    <a:lstStyle/>
                    <a:p>
                      <a:endParaRPr lang="en-US"/>
                    </a:p>
                  </a:txBody>
                  <a:tcPr/>
                </a:tc>
                <a:tc>
                  <a:txBody>
                    <a:bodyPr/>
                    <a:lstStyle/>
                    <a:p>
                      <a:pPr algn="ctr" fontAlgn="ctr"/>
                      <a:r>
                        <a:rPr lang="en-US" sz="1400" u="none" strike="noStrike" dirty="0" smtClean="0">
                          <a:solidFill>
                            <a:srgbClr val="D9D9D9"/>
                          </a:solidFill>
                          <a:effectLst/>
                        </a:rPr>
                        <a:t>Yes</a:t>
                      </a:r>
                      <a:endParaRPr lang="en-US" sz="1400" b="0" i="0" u="none" strike="noStrike" dirty="0">
                        <a:solidFill>
                          <a:srgbClr val="D9D9D9"/>
                        </a:solidFill>
                        <a:effectLst/>
                        <a:latin typeface="+mn-lt"/>
                      </a:endParaRPr>
                    </a:p>
                  </a:txBody>
                  <a:tcPr marL="9671" marR="9671" marT="9671" marB="0" anchor="ct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tcPr>
                </a:tc>
                <a:tc>
                  <a:txBody>
                    <a:bodyPr/>
                    <a:lstStyle/>
                    <a:p>
                      <a:pPr algn="ctr" fontAlgn="ctr"/>
                      <a:r>
                        <a:rPr lang="en-US" sz="1400" u="none" strike="noStrike" dirty="0">
                          <a:solidFill>
                            <a:srgbClr val="D9D9D9"/>
                          </a:solidFill>
                          <a:effectLst/>
                        </a:rPr>
                        <a:t>12</a:t>
                      </a:r>
                      <a:endParaRPr lang="en-US" sz="1400" b="0" i="0" u="none" strike="noStrike" dirty="0">
                        <a:solidFill>
                          <a:srgbClr val="D9D9D9"/>
                        </a:solidFill>
                        <a:effectLst/>
                        <a:latin typeface="+mn-lt"/>
                      </a:endParaRPr>
                    </a:p>
                  </a:txBody>
                  <a:tcPr marL="9671" marR="9671" marT="9671" marB="0" anchor="ctr">
                    <a:lnT w="12700" cap="flat" cmpd="sng" algn="ctr">
                      <a:solidFill>
                        <a:scrgbClr r="0" g="0" b="0"/>
                      </a:solidFill>
                      <a:prstDash val="solid"/>
                      <a:round/>
                      <a:headEnd type="none" w="med" len="med"/>
                      <a:tailEnd type="none" w="med" len="med"/>
                    </a:lnT>
                  </a:tcPr>
                </a:tc>
                <a:tc rowSpan="2">
                  <a:txBody>
                    <a:bodyPr/>
                    <a:lstStyle/>
                    <a:p>
                      <a:pPr algn="ctr" fontAlgn="ctr"/>
                      <a:r>
                        <a:rPr lang="en-US" sz="1400" u="none" strike="noStrike" dirty="0" smtClean="0">
                          <a:solidFill>
                            <a:srgbClr val="D9D9D9"/>
                          </a:solidFill>
                          <a:effectLst/>
                        </a:rPr>
                        <a:t>Recall: </a:t>
                      </a:r>
                      <a:r>
                        <a:rPr lang="en-US" sz="1400" u="none" strike="noStrike" dirty="0" err="1" smtClean="0">
                          <a:solidFill>
                            <a:srgbClr val="D9D9D9"/>
                          </a:solidFill>
                          <a:effectLst/>
                        </a:rPr>
                        <a:t>HelpfulSum</a:t>
                      </a:r>
                      <a:r>
                        <a:rPr lang="en-US" sz="1400" u="none" strike="noStrike" dirty="0" smtClean="0">
                          <a:solidFill>
                            <a:srgbClr val="D9D9D9"/>
                          </a:solidFill>
                          <a:effectLst/>
                        </a:rPr>
                        <a:t> - baseline</a:t>
                      </a:r>
                      <a:endParaRPr lang="en-US" sz="1400" b="0" i="0" u="none" strike="noStrike" dirty="0">
                        <a:solidFill>
                          <a:srgbClr val="D9D9D9"/>
                        </a:solidFill>
                        <a:effectLst/>
                        <a:latin typeface="+mn-lt"/>
                      </a:endParaRPr>
                    </a:p>
                  </a:txBody>
                  <a:tcPr marL="9671" marR="9671" marT="9671" marB="0" anchor="ct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ctr"/>
                      <a:r>
                        <a:rPr lang="en-US" sz="1400" u="none" strike="noStrike" dirty="0">
                          <a:solidFill>
                            <a:srgbClr val="D9D9D9"/>
                          </a:solidFill>
                          <a:effectLst/>
                        </a:rPr>
                        <a:t>1</a:t>
                      </a:r>
                      <a:endParaRPr lang="en-US" sz="1400" b="0" i="0" u="none" strike="noStrike" dirty="0">
                        <a:solidFill>
                          <a:srgbClr val="D9D9D9"/>
                        </a:solidFill>
                        <a:effectLst/>
                        <a:latin typeface="+mn-lt"/>
                      </a:endParaRPr>
                    </a:p>
                  </a:txBody>
                  <a:tcPr marL="12700" marR="12700" marT="12700" marB="0" anchor="ctr">
                    <a:lnT w="12700" cap="flat" cmpd="sng" algn="ctr">
                      <a:solidFill>
                        <a:scrgbClr r="0" g="0" b="0"/>
                      </a:solidFill>
                      <a:prstDash val="solid"/>
                      <a:round/>
                      <a:headEnd type="none" w="med" len="med"/>
                      <a:tailEnd type="none" w="med" len="med"/>
                    </a:lnT>
                  </a:tcPr>
                </a:tc>
                <a:tc>
                  <a:txBody>
                    <a:bodyPr/>
                    <a:lstStyle/>
                    <a:p>
                      <a:pPr algn="ctr" fontAlgn="ctr"/>
                      <a:r>
                        <a:rPr lang="en-US" sz="1400" u="none" strike="noStrike" dirty="0" smtClean="0">
                          <a:solidFill>
                            <a:srgbClr val="D9D9D9"/>
                          </a:solidFill>
                          <a:effectLst/>
                        </a:rPr>
                        <a:t>1.0</a:t>
                      </a:r>
                      <a:endParaRPr lang="en-US" sz="1400" b="0" i="0" u="none" strike="noStrike" dirty="0">
                        <a:solidFill>
                          <a:srgbClr val="D9D9D9"/>
                        </a:solidFill>
                        <a:effectLst/>
                        <a:latin typeface="+mn-lt"/>
                      </a:endParaRPr>
                    </a:p>
                  </a:txBody>
                  <a:tcPr marL="12700" marR="12700" marT="12700" marB="0" anchor="ct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r>
              <a:tr h="282599">
                <a:tc vMerge="1">
                  <a:txBody>
                    <a:bodyPr/>
                    <a:lstStyle/>
                    <a:p>
                      <a:endParaRPr lang="en-US"/>
                    </a:p>
                  </a:txBody>
                  <a:tcPr/>
                </a:tc>
                <a:tc>
                  <a:txBody>
                    <a:bodyPr/>
                    <a:lstStyle/>
                    <a:p>
                      <a:pPr algn="ctr" fontAlgn="ctr"/>
                      <a:r>
                        <a:rPr lang="en-US" sz="1400" u="none" strike="noStrike" dirty="0" smtClean="0">
                          <a:solidFill>
                            <a:srgbClr val="D9D9D9"/>
                          </a:solidFill>
                          <a:effectLst/>
                        </a:rPr>
                        <a:t>No</a:t>
                      </a:r>
                      <a:endParaRPr lang="en-US" sz="1400" b="0" i="0" u="none" strike="noStrike" dirty="0">
                        <a:solidFill>
                          <a:srgbClr val="D9D9D9"/>
                        </a:solidFill>
                        <a:effectLst/>
                        <a:latin typeface="+mn-lt"/>
                      </a:endParaRPr>
                    </a:p>
                  </a:txBody>
                  <a:tcPr marL="9671" marR="9671" marT="9671" marB="0" anchor="ctr">
                    <a:lnL w="12700" cap="flat" cmpd="sng" algn="ctr">
                      <a:solidFill>
                        <a:scrgbClr r="0" g="0" b="0"/>
                      </a:solidFill>
                      <a:prstDash val="solid"/>
                      <a:round/>
                      <a:headEnd type="none" w="med" len="med"/>
                      <a:tailEnd type="none" w="med" len="med"/>
                    </a:lnL>
                    <a:lnB w="12700" cap="flat" cmpd="sng" algn="ctr">
                      <a:solidFill>
                        <a:scrgbClr r="0" g="0" b="0"/>
                      </a:solidFill>
                      <a:prstDash val="solid"/>
                      <a:round/>
                      <a:headEnd type="none" w="med" len="med"/>
                      <a:tailEnd type="none" w="med" len="med"/>
                    </a:lnB>
                  </a:tcPr>
                </a:tc>
                <a:tc>
                  <a:txBody>
                    <a:bodyPr/>
                    <a:lstStyle/>
                    <a:p>
                      <a:pPr algn="ctr" fontAlgn="ctr"/>
                      <a:r>
                        <a:rPr lang="en-US" sz="1400" u="none" strike="noStrike" dirty="0">
                          <a:solidFill>
                            <a:srgbClr val="D9D9D9"/>
                          </a:solidFill>
                          <a:effectLst/>
                        </a:rPr>
                        <a:t>25</a:t>
                      </a:r>
                      <a:endParaRPr lang="en-US" sz="1400" b="0" i="0" u="none" strike="noStrike" dirty="0">
                        <a:solidFill>
                          <a:srgbClr val="D9D9D9"/>
                        </a:solidFill>
                        <a:effectLst/>
                        <a:latin typeface="+mn-lt"/>
                      </a:endParaRPr>
                    </a:p>
                  </a:txBody>
                  <a:tcPr marL="9671" marR="9671" marT="9671" marB="0" anchor="ctr">
                    <a:lnB w="12700" cap="flat" cmpd="sng" algn="ctr">
                      <a:solidFill>
                        <a:scrgbClr r="0" g="0" b="0"/>
                      </a:solidFill>
                      <a:prstDash val="solid"/>
                      <a:round/>
                      <a:headEnd type="none" w="med" len="med"/>
                      <a:tailEnd type="none" w="med" len="med"/>
                    </a:lnB>
                  </a:tcPr>
                </a:tc>
                <a:tc vMerge="1">
                  <a:txBody>
                    <a:bodyPr/>
                    <a:lstStyle/>
                    <a:p>
                      <a:pPr algn="ctr" fontAlgn="ctr"/>
                      <a:endParaRPr lang="en-US" sz="1400" b="0" i="0" u="none" strike="noStrike" dirty="0">
                        <a:solidFill>
                          <a:srgbClr val="000000"/>
                        </a:solidFill>
                        <a:effectLst/>
                        <a:latin typeface="Cambria"/>
                      </a:endParaRPr>
                    </a:p>
                  </a:txBody>
                  <a:tcPr marL="9671" marR="9671" marT="96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u="none" strike="noStrike" dirty="0" smtClean="0">
                          <a:solidFill>
                            <a:srgbClr val="D9D9D9"/>
                          </a:solidFill>
                          <a:effectLst/>
                        </a:rPr>
                        <a:t>-.</a:t>
                      </a:r>
                      <a:r>
                        <a:rPr lang="en-US" sz="1400" u="none" strike="noStrike" dirty="0">
                          <a:solidFill>
                            <a:srgbClr val="D9D9D9"/>
                          </a:solidFill>
                          <a:effectLst/>
                        </a:rPr>
                        <a:t>04</a:t>
                      </a:r>
                      <a:endParaRPr lang="en-US" sz="1400" b="0" i="0" u="none" strike="noStrike" dirty="0">
                        <a:solidFill>
                          <a:srgbClr val="D9D9D9"/>
                        </a:solidFill>
                        <a:effectLst/>
                        <a:latin typeface="+mn-lt"/>
                      </a:endParaRPr>
                    </a:p>
                  </a:txBody>
                  <a:tcPr marL="12700" marR="12700" marT="12700" marB="0" anchor="ctr">
                    <a:lnB w="12700" cap="flat" cmpd="sng" algn="ctr">
                      <a:solidFill>
                        <a:scrgbClr r="0" g="0" b="0"/>
                      </a:solidFill>
                      <a:prstDash val="solid"/>
                      <a:round/>
                      <a:headEnd type="none" w="med" len="med"/>
                      <a:tailEnd type="none" w="med" len="med"/>
                    </a:lnB>
                  </a:tcPr>
                </a:tc>
                <a:tc>
                  <a:txBody>
                    <a:bodyPr/>
                    <a:lstStyle/>
                    <a:p>
                      <a:pPr algn="ctr" fontAlgn="ctr"/>
                      <a:r>
                        <a:rPr lang="en-US" sz="1400" u="none" strike="noStrike" dirty="0" smtClean="0">
                          <a:solidFill>
                            <a:srgbClr val="D9D9D9"/>
                          </a:solidFill>
                          <a:effectLst/>
                        </a:rPr>
                        <a:t>.98</a:t>
                      </a:r>
                      <a:endParaRPr lang="en-US" sz="1400" b="0" i="0" u="none" strike="noStrike" dirty="0">
                        <a:solidFill>
                          <a:srgbClr val="D9D9D9"/>
                        </a:solidFill>
                        <a:effectLst/>
                        <a:latin typeface="+mn-lt"/>
                      </a:endParaRPr>
                    </a:p>
                  </a:txBody>
                  <a:tcPr marL="12700" marR="12700" marT="12700" marB="0" anchor="ctr">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r>
              <a:tr h="218604">
                <a:tc gridSpan="3">
                  <a:txBody>
                    <a:bodyPr/>
                    <a:lstStyle/>
                    <a:p>
                      <a:pPr algn="ctr" fontAlgn="ctr"/>
                      <a:r>
                        <a:rPr lang="en-US" sz="1400" b="1" u="none" strike="noStrike" dirty="0">
                          <a:solidFill>
                            <a:srgbClr val="FFFFFF"/>
                          </a:solidFill>
                          <a:effectLst/>
                        </a:rPr>
                        <a:t> </a:t>
                      </a:r>
                      <a:endParaRPr lang="en-US" sz="1400" b="1" i="0" u="none" strike="noStrike" dirty="0">
                        <a:solidFill>
                          <a:srgbClr val="FFFFFF"/>
                        </a:solidFill>
                        <a:effectLst/>
                        <a:latin typeface="+mn-lt"/>
                      </a:endParaRPr>
                    </a:p>
                  </a:txBody>
                  <a:tcPr marL="9671" marR="9671" marT="9671" marB="0" anchor="ct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a:txBody>
                    <a:bodyPr/>
                    <a:lstStyle/>
                    <a:p>
                      <a:pPr algn="ctr" fontAlgn="ctr"/>
                      <a:endParaRPr lang="en-US" sz="1400" b="0" i="0" u="none" strike="noStrike" kern="1200" dirty="0">
                        <a:solidFill>
                          <a:srgbClr val="000000"/>
                        </a:solidFill>
                        <a:effectLst/>
                        <a:latin typeface="+mn-lt"/>
                        <a:ea typeface="+mn-ea"/>
                        <a:cs typeface="+mn-cs"/>
                      </a:endParaRPr>
                    </a:p>
                  </a:txBody>
                  <a:tcPr marL="9671" marR="9671" marT="9671" marB="0" anchor="ct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D9D9D9"/>
                    </a:solidFill>
                  </a:tcPr>
                </a:tc>
                <a:tc>
                  <a:txBody>
                    <a:bodyPr/>
                    <a:lstStyle/>
                    <a:p>
                      <a:pPr algn="ctr" fontAlgn="ctr"/>
                      <a:endParaRPr lang="en-US" sz="1400" b="0" i="0" u="none" strike="noStrike" dirty="0">
                        <a:solidFill>
                          <a:srgbClr val="000000"/>
                        </a:solidFill>
                        <a:effectLst/>
                        <a:latin typeface="+mn-lt"/>
                      </a:endParaRPr>
                    </a:p>
                  </a:txBody>
                  <a:tcPr marL="9671" marR="9671" marT="9671" marB="0" anchor="ct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D9D9D9"/>
                    </a:solidFill>
                  </a:tcPr>
                </a:tc>
                <a:tc>
                  <a:txBody>
                    <a:bodyPr/>
                    <a:lstStyle/>
                    <a:p>
                      <a:pPr algn="ctr" fontAlgn="ctr"/>
                      <a:endParaRPr lang="en-US" sz="1400" b="0" i="0" u="none" strike="noStrike" dirty="0">
                        <a:solidFill>
                          <a:srgbClr val="000000"/>
                        </a:solidFill>
                        <a:effectLst/>
                        <a:latin typeface="+mn-lt"/>
                      </a:endParaRPr>
                    </a:p>
                  </a:txBody>
                  <a:tcPr marL="9671" marR="9671" marT="9671" marB="0" anchor="ct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D9D9D9"/>
                    </a:solidFill>
                  </a:tcPr>
                </a:tc>
              </a:tr>
              <a:tr h="221573">
                <a:tc rowSpan="8">
                  <a:txBody>
                    <a:bodyPr/>
                    <a:lstStyle/>
                    <a:p>
                      <a:pPr algn="ctr" fontAlgn="ctr"/>
                      <a:r>
                        <a:rPr lang="en-US" sz="1400" b="1" u="none" strike="noStrike" dirty="0">
                          <a:solidFill>
                            <a:srgbClr val="FFFFFF"/>
                          </a:solidFill>
                          <a:effectLst/>
                        </a:rPr>
                        <a:t>Rating</a:t>
                      </a:r>
                      <a:endParaRPr lang="en-US" sz="1400" b="1" i="0" u="none" strike="noStrike" dirty="0">
                        <a:solidFill>
                          <a:srgbClr val="FFFFFF"/>
                        </a:solidFill>
                        <a:effectLst/>
                        <a:latin typeface="+mn-lt"/>
                      </a:endParaRPr>
                    </a:p>
                  </a:txBody>
                  <a:tcPr marL="9671" marR="9671" marT="9671"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solidFill>
                      <a:srgbClr val="4F81BD"/>
                    </a:solidFill>
                  </a:tcPr>
                </a:tc>
                <a:tc>
                  <a:txBody>
                    <a:bodyPr/>
                    <a:lstStyle/>
                    <a:p>
                      <a:pPr algn="ctr" fontAlgn="ctr"/>
                      <a:r>
                        <a:rPr lang="en-US" sz="1400" u="none" strike="noStrike" dirty="0">
                          <a:effectLst/>
                        </a:rPr>
                        <a:t>High</a:t>
                      </a:r>
                      <a:endParaRPr lang="en-US" sz="1400" b="0" i="0" u="none" strike="noStrike" dirty="0">
                        <a:solidFill>
                          <a:srgbClr val="000000"/>
                        </a:solidFill>
                        <a:effectLst/>
                        <a:latin typeface="+mn-lt"/>
                      </a:endParaRPr>
                    </a:p>
                  </a:txBody>
                  <a:tcPr marL="9671" marR="9671" marT="9671" marB="0" anchor="ct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tcPr>
                </a:tc>
                <a:tc>
                  <a:txBody>
                    <a:bodyPr/>
                    <a:lstStyle/>
                    <a:p>
                      <a:pPr algn="ctr" fontAlgn="ctr"/>
                      <a:r>
                        <a:rPr lang="en-US" sz="1400" u="none" strike="noStrike" dirty="0" smtClean="0">
                          <a:effectLst/>
                        </a:rPr>
                        <a:t>22</a:t>
                      </a:r>
                      <a:endParaRPr lang="en-US" sz="1400" b="0" i="0" u="none" strike="noStrike" dirty="0">
                        <a:solidFill>
                          <a:srgbClr val="000000"/>
                        </a:solidFill>
                        <a:effectLst/>
                        <a:latin typeface="+mn-lt"/>
                      </a:endParaRPr>
                    </a:p>
                  </a:txBody>
                  <a:tcPr marL="9671" marR="9671" marT="9671" marB="0" anchor="ctr">
                    <a:lnT w="12700" cap="flat" cmpd="sng" algn="ctr">
                      <a:solidFill>
                        <a:scrgbClr r="0" g="0" b="0"/>
                      </a:solidFill>
                      <a:prstDash val="solid"/>
                      <a:round/>
                      <a:headEnd type="none" w="med" len="med"/>
                      <a:tailEnd type="none" w="med" len="med"/>
                    </a:lnT>
                  </a:tcPr>
                </a:tc>
                <a:tc rowSpan="2">
                  <a:txBody>
                    <a:bodyPr/>
                    <a:lstStyle/>
                    <a:p>
                      <a:pPr algn="ctr" fontAlgn="ctr"/>
                      <a:r>
                        <a:rPr lang="en-US" sz="1400" u="none" strike="noStrike" dirty="0" smtClean="0">
                          <a:solidFill>
                            <a:srgbClr val="0000FF"/>
                          </a:solidFill>
                          <a:effectLst/>
                        </a:rPr>
                        <a:t>Precision:</a:t>
                      </a:r>
                      <a:r>
                        <a:rPr lang="en-US" sz="1400" u="none" strike="noStrike" baseline="0" dirty="0" smtClean="0">
                          <a:solidFill>
                            <a:srgbClr val="0000FF"/>
                          </a:solidFill>
                          <a:effectLst/>
                        </a:rPr>
                        <a:t> </a:t>
                      </a:r>
                      <a:r>
                        <a:rPr lang="en-US" sz="1400" u="none" strike="noStrike" baseline="0" dirty="0" err="1" smtClean="0">
                          <a:solidFill>
                            <a:srgbClr val="0000FF"/>
                          </a:solidFill>
                          <a:effectLst/>
                        </a:rPr>
                        <a:t>HelpfulFilter</a:t>
                      </a:r>
                      <a:r>
                        <a:rPr lang="en-US" sz="1400" u="none" strike="noStrike" baseline="0" dirty="0" smtClean="0">
                          <a:solidFill>
                            <a:srgbClr val="0000FF"/>
                          </a:solidFill>
                          <a:effectLst/>
                        </a:rPr>
                        <a:t> - baseline</a:t>
                      </a:r>
                      <a:endParaRPr lang="en-US" sz="1400" b="0" i="0" u="none" strike="noStrike" dirty="0">
                        <a:solidFill>
                          <a:srgbClr val="0000FF"/>
                        </a:solidFill>
                        <a:effectLst/>
                        <a:latin typeface="+mn-lt"/>
                      </a:endParaRPr>
                    </a:p>
                  </a:txBody>
                  <a:tcPr marL="9671" marR="9671" marT="9671" marB="0" anchor="ct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ctr"/>
                      <a:r>
                        <a:rPr lang="en-US" sz="1400" u="none" strike="noStrike" dirty="0" smtClean="0">
                          <a:effectLst/>
                        </a:rPr>
                        <a:t>-.</a:t>
                      </a:r>
                      <a:r>
                        <a:rPr lang="en-US" sz="1400" u="none" strike="noStrike" dirty="0">
                          <a:effectLst/>
                        </a:rPr>
                        <a:t>77</a:t>
                      </a:r>
                      <a:endParaRPr lang="en-US" sz="1400" b="0" i="0" u="none" strike="noStrike" dirty="0">
                        <a:solidFill>
                          <a:srgbClr val="000000"/>
                        </a:solidFill>
                        <a:effectLst/>
                        <a:latin typeface="+mn-lt"/>
                      </a:endParaRPr>
                    </a:p>
                  </a:txBody>
                  <a:tcPr marL="12700" marR="12700" marT="12700" marB="0" anchor="ctr">
                    <a:lnT w="12700" cap="flat" cmpd="sng" algn="ctr">
                      <a:solidFill>
                        <a:scrgbClr r="0" g="0" b="0"/>
                      </a:solidFill>
                      <a:prstDash val="solid"/>
                      <a:round/>
                      <a:headEnd type="none" w="med" len="med"/>
                      <a:tailEnd type="none" w="med" len="med"/>
                    </a:lnT>
                  </a:tcPr>
                </a:tc>
                <a:tc>
                  <a:txBody>
                    <a:bodyPr/>
                    <a:lstStyle/>
                    <a:p>
                      <a:pPr algn="ctr" fontAlgn="ctr"/>
                      <a:r>
                        <a:rPr lang="en-US" sz="1400" u="none" strike="noStrike" dirty="0" smtClean="0">
                          <a:effectLst/>
                        </a:rPr>
                        <a:t>1.1</a:t>
                      </a:r>
                      <a:endParaRPr lang="en-US" sz="1400" b="0" i="0" u="none" strike="noStrike" dirty="0">
                        <a:solidFill>
                          <a:srgbClr val="000000"/>
                        </a:solidFill>
                        <a:effectLst/>
                        <a:latin typeface="+mn-lt"/>
                      </a:endParaRPr>
                    </a:p>
                  </a:txBody>
                  <a:tcPr marL="12700" marR="12700" marT="12700" marB="0" anchor="ct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r>
              <a:tr h="221573">
                <a:tc vMerge="1">
                  <a:txBody>
                    <a:bodyPr/>
                    <a:lstStyle/>
                    <a:p>
                      <a:endParaRPr lang="en-US"/>
                    </a:p>
                  </a:txBody>
                  <a:tcPr/>
                </a:tc>
                <a:tc>
                  <a:txBody>
                    <a:bodyPr/>
                    <a:lstStyle/>
                    <a:p>
                      <a:pPr algn="ctr" fontAlgn="ctr"/>
                      <a:r>
                        <a:rPr lang="en-US" sz="1400" u="none" strike="noStrike" dirty="0">
                          <a:solidFill>
                            <a:srgbClr val="0000FF"/>
                          </a:solidFill>
                          <a:effectLst/>
                        </a:rPr>
                        <a:t>low</a:t>
                      </a:r>
                      <a:endParaRPr lang="en-US" sz="1400" b="0" i="0" u="none" strike="noStrike" dirty="0">
                        <a:solidFill>
                          <a:srgbClr val="0000FF"/>
                        </a:solidFill>
                        <a:effectLst/>
                        <a:latin typeface="+mn-lt"/>
                      </a:endParaRPr>
                    </a:p>
                  </a:txBody>
                  <a:tcPr marL="9671" marR="9671" marT="9671" marB="0" anchor="ctr">
                    <a:lnL w="12700" cap="flat" cmpd="sng" algn="ctr">
                      <a:solidFill>
                        <a:scrgbClr r="0" g="0" b="0"/>
                      </a:solidFill>
                      <a:prstDash val="solid"/>
                      <a:round/>
                      <a:headEnd type="none" w="med" len="med"/>
                      <a:tailEnd type="none" w="med" len="med"/>
                    </a:lnL>
                    <a:lnB w="12700" cap="flat" cmpd="sng" algn="ctr">
                      <a:solidFill>
                        <a:scrgbClr r="0" g="0" b="0"/>
                      </a:solidFill>
                      <a:prstDash val="solid"/>
                      <a:round/>
                      <a:headEnd type="none" w="med" len="med"/>
                      <a:tailEnd type="none" w="med" len="med"/>
                    </a:lnB>
                  </a:tcPr>
                </a:tc>
                <a:tc>
                  <a:txBody>
                    <a:bodyPr/>
                    <a:lstStyle/>
                    <a:p>
                      <a:pPr algn="ctr" fontAlgn="ctr"/>
                      <a:r>
                        <a:rPr lang="en-US" sz="1400" u="none" strike="noStrike" dirty="0" smtClean="0">
                          <a:solidFill>
                            <a:srgbClr val="0000FF"/>
                          </a:solidFill>
                          <a:effectLst/>
                        </a:rPr>
                        <a:t>15</a:t>
                      </a:r>
                      <a:endParaRPr lang="en-US" sz="1400" b="0" i="0" u="none" strike="noStrike" dirty="0">
                        <a:solidFill>
                          <a:srgbClr val="0000FF"/>
                        </a:solidFill>
                        <a:effectLst/>
                        <a:latin typeface="+mn-lt"/>
                      </a:endParaRPr>
                    </a:p>
                  </a:txBody>
                  <a:tcPr marL="9671" marR="9671" marT="9671" marB="0" anchor="ctr">
                    <a:lnB w="12700" cap="flat" cmpd="sng" algn="ctr">
                      <a:solidFill>
                        <a:scrgbClr r="0" g="0" b="0"/>
                      </a:solidFill>
                      <a:prstDash val="solid"/>
                      <a:round/>
                      <a:headEnd type="none" w="med" len="med"/>
                      <a:tailEnd type="none" w="med" len="med"/>
                    </a:lnB>
                  </a:tcPr>
                </a:tc>
                <a:tc vMerge="1">
                  <a:txBody>
                    <a:bodyPr/>
                    <a:lstStyle/>
                    <a:p>
                      <a:pPr algn="ctr" fontAlgn="ctr"/>
                      <a:endParaRPr lang="en-US" sz="1400" b="0" i="0" u="none" strike="noStrike" dirty="0">
                        <a:solidFill>
                          <a:srgbClr val="000000"/>
                        </a:solidFill>
                        <a:effectLst/>
                        <a:latin typeface="Cambria"/>
                      </a:endParaRPr>
                    </a:p>
                  </a:txBody>
                  <a:tcPr marL="9671" marR="9671" marT="96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u="none" strike="noStrike" dirty="0" smtClean="0">
                          <a:solidFill>
                            <a:srgbClr val="0000FF"/>
                          </a:solidFill>
                          <a:effectLst/>
                        </a:rPr>
                        <a:t>.</a:t>
                      </a:r>
                      <a:r>
                        <a:rPr lang="en-US" sz="1400" u="none" strike="noStrike" dirty="0">
                          <a:solidFill>
                            <a:srgbClr val="0000FF"/>
                          </a:solidFill>
                          <a:effectLst/>
                        </a:rPr>
                        <a:t>13</a:t>
                      </a:r>
                      <a:endParaRPr lang="en-US" sz="1400" b="0" i="0" u="none" strike="noStrike" dirty="0">
                        <a:solidFill>
                          <a:srgbClr val="0000FF"/>
                        </a:solidFill>
                        <a:effectLst/>
                        <a:latin typeface="+mn-lt"/>
                      </a:endParaRPr>
                    </a:p>
                  </a:txBody>
                  <a:tcPr marL="12700" marR="12700" marT="12700" marB="0" anchor="ctr">
                    <a:lnB w="12700" cap="flat" cmpd="sng" algn="ctr">
                      <a:solidFill>
                        <a:scrgbClr r="0" g="0" b="0"/>
                      </a:solidFill>
                      <a:prstDash val="solid"/>
                      <a:round/>
                      <a:headEnd type="none" w="med" len="med"/>
                      <a:tailEnd type="none" w="med" len="med"/>
                    </a:lnB>
                  </a:tcPr>
                </a:tc>
                <a:tc>
                  <a:txBody>
                    <a:bodyPr/>
                    <a:lstStyle/>
                    <a:p>
                      <a:pPr algn="ctr" fontAlgn="ctr"/>
                      <a:r>
                        <a:rPr lang="en-US" sz="1400" u="none" strike="noStrike" dirty="0" smtClean="0">
                          <a:effectLst/>
                        </a:rPr>
                        <a:t>.6</a:t>
                      </a:r>
                      <a:endParaRPr lang="en-US" sz="1400" b="0" i="0" u="none" strike="noStrike" dirty="0">
                        <a:solidFill>
                          <a:srgbClr val="000000"/>
                        </a:solidFill>
                        <a:effectLst/>
                        <a:latin typeface="+mn-lt"/>
                      </a:endParaRPr>
                    </a:p>
                  </a:txBody>
                  <a:tcPr marL="12700" marR="12700" marT="12700" marB="0" anchor="ctr">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r>
              <a:tr h="221573">
                <a:tc vMerge="1">
                  <a:txBody>
                    <a:bodyPr/>
                    <a:lstStyle/>
                    <a:p>
                      <a:endParaRPr lang="en-US"/>
                    </a:p>
                  </a:txBody>
                  <a:tcPr/>
                </a:tc>
                <a:tc>
                  <a:txBody>
                    <a:bodyPr/>
                    <a:lstStyle/>
                    <a:p>
                      <a:pPr algn="ctr" fontAlgn="ctr"/>
                      <a:r>
                        <a:rPr lang="en-US" sz="1400" u="none" strike="noStrike" dirty="0">
                          <a:effectLst/>
                        </a:rPr>
                        <a:t>High</a:t>
                      </a:r>
                      <a:endParaRPr lang="en-US" sz="1400" b="0" i="0" u="none" strike="noStrike" dirty="0">
                        <a:solidFill>
                          <a:srgbClr val="000000"/>
                        </a:solidFill>
                        <a:effectLst/>
                        <a:latin typeface="+mn-lt"/>
                      </a:endParaRPr>
                    </a:p>
                  </a:txBody>
                  <a:tcPr marL="9671" marR="9671" marT="9671" marB="0" anchor="ct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tcPr>
                </a:tc>
                <a:tc>
                  <a:txBody>
                    <a:bodyPr/>
                    <a:lstStyle/>
                    <a:p>
                      <a:pPr algn="ctr" fontAlgn="ctr"/>
                      <a:r>
                        <a:rPr lang="en-US" sz="1400" u="none" strike="noStrike" dirty="0" smtClean="0">
                          <a:effectLst/>
                        </a:rPr>
                        <a:t>22</a:t>
                      </a:r>
                      <a:endParaRPr lang="en-US" sz="1400" b="0" i="0" u="none" strike="noStrike" dirty="0">
                        <a:solidFill>
                          <a:srgbClr val="000000"/>
                        </a:solidFill>
                        <a:effectLst/>
                        <a:latin typeface="+mn-lt"/>
                      </a:endParaRPr>
                    </a:p>
                  </a:txBody>
                  <a:tcPr marL="9671" marR="9671" marT="9671" marB="0" anchor="ctr">
                    <a:lnT w="12700" cap="flat" cmpd="sng" algn="ctr">
                      <a:solidFill>
                        <a:scrgbClr r="0" g="0" b="0"/>
                      </a:solidFill>
                      <a:prstDash val="solid"/>
                      <a:round/>
                      <a:headEnd type="none" w="med" len="med"/>
                      <a:tailEnd type="none" w="med" len="med"/>
                    </a:lnT>
                  </a:tcPr>
                </a:tc>
                <a:tc rowSpan="2">
                  <a:txBody>
                    <a:bodyPr/>
                    <a:lstStyle/>
                    <a:p>
                      <a:pPr algn="ctr" fontAlgn="ctr"/>
                      <a:r>
                        <a:rPr lang="en-US" sz="1400" u="none" strike="noStrike" dirty="0" smtClean="0">
                          <a:solidFill>
                            <a:srgbClr val="0000FF"/>
                          </a:solidFill>
                          <a:effectLst/>
                        </a:rPr>
                        <a:t>Precision:</a:t>
                      </a:r>
                      <a:r>
                        <a:rPr lang="en-US" sz="1400" u="none" strike="noStrike" baseline="0" dirty="0" smtClean="0">
                          <a:solidFill>
                            <a:srgbClr val="0000FF"/>
                          </a:solidFill>
                          <a:effectLst/>
                        </a:rPr>
                        <a:t> </a:t>
                      </a:r>
                      <a:r>
                        <a:rPr lang="en-US" sz="1400" u="none" strike="noStrike" baseline="0" dirty="0" err="1" smtClean="0">
                          <a:solidFill>
                            <a:srgbClr val="0000FF"/>
                          </a:solidFill>
                          <a:effectLst/>
                        </a:rPr>
                        <a:t>HelpfulSum</a:t>
                      </a:r>
                      <a:r>
                        <a:rPr lang="en-US" sz="1400" u="none" strike="noStrike" baseline="0" dirty="0" smtClean="0">
                          <a:solidFill>
                            <a:srgbClr val="0000FF"/>
                          </a:solidFill>
                          <a:effectLst/>
                        </a:rPr>
                        <a:t> - baseline</a:t>
                      </a:r>
                      <a:endParaRPr lang="en-US" sz="1400" b="0" i="0" u="none" strike="noStrike" dirty="0">
                        <a:solidFill>
                          <a:srgbClr val="0000FF"/>
                        </a:solidFill>
                        <a:effectLst/>
                        <a:latin typeface="+mn-lt"/>
                      </a:endParaRPr>
                    </a:p>
                  </a:txBody>
                  <a:tcPr marL="9671" marR="9671" marT="9671" marB="0" anchor="ct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ctr"/>
                      <a:r>
                        <a:rPr lang="en-US" sz="1400" u="none" strike="noStrike" dirty="0" smtClean="0">
                          <a:effectLst/>
                        </a:rPr>
                        <a:t>-.</a:t>
                      </a:r>
                      <a:r>
                        <a:rPr lang="en-US" sz="1400" u="none" strike="noStrike" dirty="0">
                          <a:effectLst/>
                        </a:rPr>
                        <a:t>73</a:t>
                      </a:r>
                      <a:endParaRPr lang="en-US" sz="1400" b="0" i="0" u="none" strike="noStrike" dirty="0">
                        <a:solidFill>
                          <a:srgbClr val="000000"/>
                        </a:solidFill>
                        <a:effectLst/>
                        <a:latin typeface="+mn-lt"/>
                      </a:endParaRPr>
                    </a:p>
                  </a:txBody>
                  <a:tcPr marL="12700" marR="12700" marT="12700" marB="0" anchor="ctr">
                    <a:lnT w="12700" cap="flat" cmpd="sng" algn="ctr">
                      <a:solidFill>
                        <a:scrgbClr r="0" g="0" b="0"/>
                      </a:solidFill>
                      <a:prstDash val="solid"/>
                      <a:round/>
                      <a:headEnd type="none" w="med" len="med"/>
                      <a:tailEnd type="none" w="med" len="med"/>
                    </a:lnT>
                  </a:tcPr>
                </a:tc>
                <a:tc>
                  <a:txBody>
                    <a:bodyPr/>
                    <a:lstStyle/>
                    <a:p>
                      <a:pPr algn="ctr" fontAlgn="ctr"/>
                      <a:r>
                        <a:rPr lang="en-US" sz="1400" u="none" strike="noStrike" dirty="0" smtClean="0">
                          <a:effectLst/>
                        </a:rPr>
                        <a:t>1.2</a:t>
                      </a:r>
                      <a:endParaRPr lang="en-US" sz="1400" b="0" i="0" u="none" strike="noStrike" dirty="0">
                        <a:solidFill>
                          <a:srgbClr val="000000"/>
                        </a:solidFill>
                        <a:effectLst/>
                        <a:latin typeface="+mn-lt"/>
                      </a:endParaRPr>
                    </a:p>
                  </a:txBody>
                  <a:tcPr marL="12700" marR="12700" marT="12700" marB="0" anchor="ct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r>
              <a:tr h="221573">
                <a:tc vMerge="1">
                  <a:txBody>
                    <a:bodyPr/>
                    <a:lstStyle/>
                    <a:p>
                      <a:endParaRPr lang="en-US"/>
                    </a:p>
                  </a:txBody>
                  <a:tcPr/>
                </a:tc>
                <a:tc>
                  <a:txBody>
                    <a:bodyPr/>
                    <a:lstStyle/>
                    <a:p>
                      <a:pPr algn="ctr" fontAlgn="ctr"/>
                      <a:r>
                        <a:rPr lang="en-US" sz="1400" u="none" strike="noStrike" dirty="0">
                          <a:solidFill>
                            <a:srgbClr val="0000FF"/>
                          </a:solidFill>
                          <a:effectLst/>
                        </a:rPr>
                        <a:t>low</a:t>
                      </a:r>
                      <a:endParaRPr lang="en-US" sz="1400" b="0" i="0" u="none" strike="noStrike" dirty="0">
                        <a:solidFill>
                          <a:srgbClr val="0000FF"/>
                        </a:solidFill>
                        <a:effectLst/>
                        <a:latin typeface="+mn-lt"/>
                      </a:endParaRPr>
                    </a:p>
                  </a:txBody>
                  <a:tcPr marL="9671" marR="9671" marT="9671" marB="0" anchor="ctr">
                    <a:lnL w="12700" cap="flat" cmpd="sng" algn="ctr">
                      <a:solidFill>
                        <a:scrgbClr r="0" g="0" b="0"/>
                      </a:solidFill>
                      <a:prstDash val="solid"/>
                      <a:round/>
                      <a:headEnd type="none" w="med" len="med"/>
                      <a:tailEnd type="none" w="med" len="med"/>
                    </a:lnL>
                    <a:lnB w="12700" cap="flat" cmpd="sng" algn="ctr">
                      <a:solidFill>
                        <a:scrgbClr r="0" g="0" b="0"/>
                      </a:solidFill>
                      <a:prstDash val="solid"/>
                      <a:round/>
                      <a:headEnd type="none" w="med" len="med"/>
                      <a:tailEnd type="none" w="med" len="med"/>
                    </a:lnB>
                  </a:tcPr>
                </a:tc>
                <a:tc>
                  <a:txBody>
                    <a:bodyPr/>
                    <a:lstStyle/>
                    <a:p>
                      <a:pPr algn="ctr" fontAlgn="ctr"/>
                      <a:r>
                        <a:rPr lang="en-US" sz="1400" u="none" strike="noStrike" dirty="0" smtClean="0">
                          <a:solidFill>
                            <a:srgbClr val="0000FF"/>
                          </a:solidFill>
                          <a:effectLst/>
                        </a:rPr>
                        <a:t>15</a:t>
                      </a:r>
                      <a:endParaRPr lang="en-US" sz="1400" b="0" i="0" u="none" strike="noStrike" dirty="0">
                        <a:solidFill>
                          <a:srgbClr val="0000FF"/>
                        </a:solidFill>
                        <a:effectLst/>
                        <a:latin typeface="+mn-lt"/>
                      </a:endParaRPr>
                    </a:p>
                  </a:txBody>
                  <a:tcPr marL="9671" marR="9671" marT="9671" marB="0" anchor="ctr">
                    <a:lnB w="12700" cap="flat" cmpd="sng" algn="ctr">
                      <a:solidFill>
                        <a:scrgbClr r="0" g="0" b="0"/>
                      </a:solidFill>
                      <a:prstDash val="solid"/>
                      <a:round/>
                      <a:headEnd type="none" w="med" len="med"/>
                      <a:tailEnd type="none" w="med" len="med"/>
                    </a:lnB>
                  </a:tcPr>
                </a:tc>
                <a:tc vMerge="1">
                  <a:txBody>
                    <a:bodyPr/>
                    <a:lstStyle/>
                    <a:p>
                      <a:pPr algn="ctr" fontAlgn="ctr"/>
                      <a:endParaRPr lang="en-US" sz="1400" b="0" i="0" u="none" strike="noStrike" dirty="0">
                        <a:solidFill>
                          <a:srgbClr val="000000"/>
                        </a:solidFill>
                        <a:effectLst/>
                        <a:latin typeface="Cambria"/>
                      </a:endParaRPr>
                    </a:p>
                  </a:txBody>
                  <a:tcPr marL="9671" marR="9671" marT="96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u="none" strike="noStrike" dirty="0" smtClean="0">
                          <a:solidFill>
                            <a:srgbClr val="0000FF"/>
                          </a:solidFill>
                          <a:effectLst/>
                        </a:rPr>
                        <a:t>.</a:t>
                      </a:r>
                      <a:r>
                        <a:rPr lang="en-US" sz="1400" u="none" strike="noStrike" dirty="0">
                          <a:solidFill>
                            <a:srgbClr val="0000FF"/>
                          </a:solidFill>
                          <a:effectLst/>
                        </a:rPr>
                        <a:t>33</a:t>
                      </a:r>
                      <a:endParaRPr lang="en-US" sz="1400" b="0" i="0" u="none" strike="noStrike" dirty="0">
                        <a:solidFill>
                          <a:srgbClr val="0000FF"/>
                        </a:solidFill>
                        <a:effectLst/>
                        <a:latin typeface="+mn-lt"/>
                      </a:endParaRPr>
                    </a:p>
                  </a:txBody>
                  <a:tcPr marL="12700" marR="12700" marT="12700" marB="0" anchor="ctr">
                    <a:lnB w="12700" cap="flat" cmpd="sng" algn="ctr">
                      <a:solidFill>
                        <a:scrgbClr r="0" g="0" b="0"/>
                      </a:solidFill>
                      <a:prstDash val="solid"/>
                      <a:round/>
                      <a:headEnd type="none" w="med" len="med"/>
                      <a:tailEnd type="none" w="med" len="med"/>
                    </a:lnB>
                  </a:tcPr>
                </a:tc>
                <a:tc>
                  <a:txBody>
                    <a:bodyPr/>
                    <a:lstStyle/>
                    <a:p>
                      <a:pPr algn="ctr" fontAlgn="ctr"/>
                      <a:r>
                        <a:rPr lang="en-US" sz="1400" u="none" strike="noStrike" dirty="0" smtClean="0">
                          <a:effectLst/>
                        </a:rPr>
                        <a:t>1.2</a:t>
                      </a:r>
                      <a:endParaRPr lang="en-US" sz="1400" b="0" i="0" u="none" strike="noStrike" dirty="0">
                        <a:solidFill>
                          <a:srgbClr val="000000"/>
                        </a:solidFill>
                        <a:effectLst/>
                        <a:latin typeface="+mn-lt"/>
                      </a:endParaRPr>
                    </a:p>
                  </a:txBody>
                  <a:tcPr marL="12700" marR="12700" marT="12700" marB="0" anchor="ctr">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r>
              <a:tr h="221573">
                <a:tc vMerge="1">
                  <a:txBody>
                    <a:bodyPr/>
                    <a:lstStyle/>
                    <a:p>
                      <a:endParaRPr lang="en-US"/>
                    </a:p>
                  </a:txBody>
                  <a:tcPr/>
                </a:tc>
                <a:tc>
                  <a:txBody>
                    <a:bodyPr/>
                    <a:lstStyle/>
                    <a:p>
                      <a:pPr algn="ctr" fontAlgn="ctr"/>
                      <a:r>
                        <a:rPr lang="en-US" sz="1400" u="none" strike="noStrike" dirty="0">
                          <a:solidFill>
                            <a:schemeClr val="bg1">
                              <a:lumMod val="75000"/>
                            </a:schemeClr>
                          </a:solidFill>
                          <a:effectLst/>
                        </a:rPr>
                        <a:t>High</a:t>
                      </a:r>
                      <a:endParaRPr lang="en-US" sz="1400" b="0" i="0" u="none" strike="noStrike" dirty="0">
                        <a:solidFill>
                          <a:schemeClr val="bg1">
                            <a:lumMod val="75000"/>
                          </a:schemeClr>
                        </a:solidFill>
                        <a:effectLst/>
                        <a:latin typeface="+mn-lt"/>
                      </a:endParaRPr>
                    </a:p>
                  </a:txBody>
                  <a:tcPr marL="9671" marR="9671" marT="9671" marB="0" anchor="ct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tcPr>
                </a:tc>
                <a:tc>
                  <a:txBody>
                    <a:bodyPr/>
                    <a:lstStyle/>
                    <a:p>
                      <a:pPr algn="ctr" fontAlgn="ctr"/>
                      <a:r>
                        <a:rPr lang="en-US" sz="1400" u="none" strike="noStrike" dirty="0" smtClean="0">
                          <a:solidFill>
                            <a:schemeClr val="bg1">
                              <a:lumMod val="75000"/>
                            </a:schemeClr>
                          </a:solidFill>
                          <a:effectLst/>
                        </a:rPr>
                        <a:t>22</a:t>
                      </a:r>
                      <a:endParaRPr lang="en-US" sz="1400" b="0" i="0" u="none" strike="noStrike" dirty="0">
                        <a:solidFill>
                          <a:schemeClr val="bg1">
                            <a:lumMod val="75000"/>
                          </a:schemeClr>
                        </a:solidFill>
                        <a:effectLst/>
                        <a:latin typeface="+mn-lt"/>
                      </a:endParaRPr>
                    </a:p>
                  </a:txBody>
                  <a:tcPr marL="9671" marR="9671" marT="9671" marB="0" anchor="ctr">
                    <a:lnT w="12700" cap="flat" cmpd="sng" algn="ctr">
                      <a:solidFill>
                        <a:scrgbClr r="0" g="0" b="0"/>
                      </a:solidFill>
                      <a:prstDash val="solid"/>
                      <a:round/>
                      <a:headEnd type="none" w="med" len="med"/>
                      <a:tailEnd type="none" w="med" len="med"/>
                    </a:lnT>
                  </a:tcPr>
                </a:tc>
                <a:tc rowSpan="2">
                  <a:txBody>
                    <a:bodyPr/>
                    <a:lstStyle/>
                    <a:p>
                      <a:pPr algn="ctr" fontAlgn="ctr"/>
                      <a:r>
                        <a:rPr lang="en-US" sz="1400" u="none" strike="noStrike" dirty="0" smtClean="0">
                          <a:solidFill>
                            <a:schemeClr val="bg1">
                              <a:lumMod val="75000"/>
                            </a:schemeClr>
                          </a:solidFill>
                          <a:effectLst/>
                        </a:rPr>
                        <a:t>Recall</a:t>
                      </a:r>
                      <a:r>
                        <a:rPr lang="en-US" sz="1400" u="none" strike="noStrike" baseline="0" dirty="0" smtClean="0">
                          <a:solidFill>
                            <a:schemeClr val="bg1">
                              <a:lumMod val="75000"/>
                            </a:schemeClr>
                          </a:solidFill>
                          <a:effectLst/>
                        </a:rPr>
                        <a:t>: </a:t>
                      </a:r>
                      <a:r>
                        <a:rPr lang="en-US" sz="1400" u="none" strike="noStrike" baseline="0" dirty="0" err="1" smtClean="0">
                          <a:solidFill>
                            <a:schemeClr val="bg1">
                              <a:lumMod val="75000"/>
                            </a:schemeClr>
                          </a:solidFill>
                          <a:effectLst/>
                        </a:rPr>
                        <a:t>HelpfulFilter</a:t>
                      </a:r>
                      <a:r>
                        <a:rPr lang="en-US" sz="1400" u="none" strike="noStrike" baseline="0" dirty="0" smtClean="0">
                          <a:solidFill>
                            <a:schemeClr val="bg1">
                              <a:lumMod val="75000"/>
                            </a:schemeClr>
                          </a:solidFill>
                          <a:effectLst/>
                        </a:rPr>
                        <a:t> - baseline</a:t>
                      </a:r>
                      <a:endParaRPr lang="en-US" sz="1400" b="0" i="0" u="none" strike="noStrike" dirty="0">
                        <a:solidFill>
                          <a:schemeClr val="bg1">
                            <a:lumMod val="75000"/>
                          </a:schemeClr>
                        </a:solidFill>
                        <a:effectLst/>
                        <a:latin typeface="+mn-lt"/>
                      </a:endParaRPr>
                    </a:p>
                  </a:txBody>
                  <a:tcPr marL="9671" marR="9671" marT="9671" marB="0" anchor="ct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ctr"/>
                      <a:r>
                        <a:rPr lang="en-US" sz="1400" u="none" strike="noStrike" dirty="0" smtClean="0">
                          <a:solidFill>
                            <a:schemeClr val="bg1">
                              <a:lumMod val="75000"/>
                            </a:schemeClr>
                          </a:solidFill>
                          <a:effectLst/>
                        </a:rPr>
                        <a:t>-.</a:t>
                      </a:r>
                      <a:r>
                        <a:rPr lang="en-US" sz="1400" u="none" strike="noStrike" dirty="0">
                          <a:solidFill>
                            <a:schemeClr val="bg1">
                              <a:lumMod val="75000"/>
                            </a:schemeClr>
                          </a:solidFill>
                          <a:effectLst/>
                        </a:rPr>
                        <a:t>55</a:t>
                      </a:r>
                      <a:endParaRPr lang="en-US" sz="1400" b="0" i="0" u="none" strike="noStrike" dirty="0">
                        <a:solidFill>
                          <a:schemeClr val="bg1">
                            <a:lumMod val="75000"/>
                          </a:schemeClr>
                        </a:solidFill>
                        <a:effectLst/>
                        <a:latin typeface="+mn-lt"/>
                      </a:endParaRPr>
                    </a:p>
                  </a:txBody>
                  <a:tcPr marL="12700" marR="12700" marT="12700" marB="0" anchor="ctr">
                    <a:lnT w="12700" cap="flat" cmpd="sng" algn="ctr">
                      <a:solidFill>
                        <a:scrgbClr r="0" g="0" b="0"/>
                      </a:solidFill>
                      <a:prstDash val="solid"/>
                      <a:round/>
                      <a:headEnd type="none" w="med" len="med"/>
                      <a:tailEnd type="none" w="med" len="med"/>
                    </a:lnT>
                  </a:tcPr>
                </a:tc>
                <a:tc>
                  <a:txBody>
                    <a:bodyPr/>
                    <a:lstStyle/>
                    <a:p>
                      <a:pPr algn="ctr" fontAlgn="ctr"/>
                      <a:r>
                        <a:rPr lang="en-US" sz="1400" u="none" strike="noStrike" dirty="0" smtClean="0">
                          <a:solidFill>
                            <a:schemeClr val="bg1">
                              <a:lumMod val="75000"/>
                            </a:schemeClr>
                          </a:solidFill>
                          <a:effectLst/>
                        </a:rPr>
                        <a:t>.97</a:t>
                      </a:r>
                      <a:endParaRPr lang="en-US" sz="1400" b="0" i="0" u="none" strike="noStrike" dirty="0">
                        <a:solidFill>
                          <a:schemeClr val="bg1">
                            <a:lumMod val="75000"/>
                          </a:schemeClr>
                        </a:solidFill>
                        <a:effectLst/>
                        <a:latin typeface="+mn-lt"/>
                      </a:endParaRPr>
                    </a:p>
                  </a:txBody>
                  <a:tcPr marL="12700" marR="12700" marT="12700" marB="0" anchor="ct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r>
              <a:tr h="221573">
                <a:tc vMerge="1">
                  <a:txBody>
                    <a:bodyPr/>
                    <a:lstStyle/>
                    <a:p>
                      <a:endParaRPr lang="en-US"/>
                    </a:p>
                  </a:txBody>
                  <a:tcPr/>
                </a:tc>
                <a:tc>
                  <a:txBody>
                    <a:bodyPr/>
                    <a:lstStyle/>
                    <a:p>
                      <a:pPr algn="ctr" fontAlgn="ctr"/>
                      <a:r>
                        <a:rPr lang="en-US" sz="1400" u="none" strike="noStrike">
                          <a:solidFill>
                            <a:schemeClr val="bg1">
                              <a:lumMod val="75000"/>
                            </a:schemeClr>
                          </a:solidFill>
                          <a:effectLst/>
                        </a:rPr>
                        <a:t>low</a:t>
                      </a:r>
                      <a:endParaRPr lang="en-US" sz="1400" b="0" i="0" u="none" strike="noStrike">
                        <a:solidFill>
                          <a:schemeClr val="bg1">
                            <a:lumMod val="75000"/>
                          </a:schemeClr>
                        </a:solidFill>
                        <a:effectLst/>
                        <a:latin typeface="+mn-lt"/>
                      </a:endParaRPr>
                    </a:p>
                  </a:txBody>
                  <a:tcPr marL="9671" marR="9671" marT="9671" marB="0" anchor="ctr">
                    <a:lnL w="12700" cap="flat" cmpd="sng" algn="ctr">
                      <a:solidFill>
                        <a:scrgbClr r="0" g="0" b="0"/>
                      </a:solidFill>
                      <a:prstDash val="solid"/>
                      <a:round/>
                      <a:headEnd type="none" w="med" len="med"/>
                      <a:tailEnd type="none" w="med" len="med"/>
                    </a:lnL>
                    <a:lnB w="12700" cap="flat" cmpd="sng" algn="ctr">
                      <a:solidFill>
                        <a:scrgbClr r="0" g="0" b="0"/>
                      </a:solidFill>
                      <a:prstDash val="solid"/>
                      <a:round/>
                      <a:headEnd type="none" w="med" len="med"/>
                      <a:tailEnd type="none" w="med" len="med"/>
                    </a:lnB>
                  </a:tcPr>
                </a:tc>
                <a:tc>
                  <a:txBody>
                    <a:bodyPr/>
                    <a:lstStyle/>
                    <a:p>
                      <a:pPr algn="ctr" fontAlgn="ctr"/>
                      <a:r>
                        <a:rPr lang="en-US" sz="1400" u="none" strike="noStrike" dirty="0" smtClean="0">
                          <a:solidFill>
                            <a:schemeClr val="bg1">
                              <a:lumMod val="75000"/>
                            </a:schemeClr>
                          </a:solidFill>
                          <a:effectLst/>
                        </a:rPr>
                        <a:t>15</a:t>
                      </a:r>
                      <a:endParaRPr lang="en-US" sz="1400" b="0" i="0" u="none" strike="noStrike" dirty="0">
                        <a:solidFill>
                          <a:schemeClr val="bg1">
                            <a:lumMod val="75000"/>
                          </a:schemeClr>
                        </a:solidFill>
                        <a:effectLst/>
                        <a:latin typeface="+mn-lt"/>
                      </a:endParaRPr>
                    </a:p>
                  </a:txBody>
                  <a:tcPr marL="9671" marR="9671" marT="9671" marB="0" anchor="ctr">
                    <a:lnB w="12700" cap="flat" cmpd="sng" algn="ctr">
                      <a:solidFill>
                        <a:scrgbClr r="0" g="0" b="0"/>
                      </a:solidFill>
                      <a:prstDash val="solid"/>
                      <a:round/>
                      <a:headEnd type="none" w="med" len="med"/>
                      <a:tailEnd type="none" w="med" len="med"/>
                    </a:lnB>
                  </a:tcPr>
                </a:tc>
                <a:tc vMerge="1">
                  <a:txBody>
                    <a:bodyPr/>
                    <a:lstStyle/>
                    <a:p>
                      <a:pPr algn="ctr" fontAlgn="ctr"/>
                      <a:endParaRPr lang="en-US" sz="1400" b="0" i="0" u="none" strike="noStrike" dirty="0">
                        <a:solidFill>
                          <a:srgbClr val="000000"/>
                        </a:solidFill>
                        <a:effectLst/>
                        <a:latin typeface="Cambria"/>
                      </a:endParaRPr>
                    </a:p>
                  </a:txBody>
                  <a:tcPr marL="9671" marR="9671" marT="96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u="none" strike="noStrike" dirty="0" smtClean="0">
                          <a:solidFill>
                            <a:schemeClr val="bg1">
                              <a:lumMod val="75000"/>
                            </a:schemeClr>
                          </a:solidFill>
                          <a:effectLst/>
                        </a:rPr>
                        <a:t>.</a:t>
                      </a:r>
                      <a:r>
                        <a:rPr lang="en-US" sz="1400" u="none" strike="noStrike" dirty="0">
                          <a:solidFill>
                            <a:schemeClr val="bg1">
                              <a:lumMod val="75000"/>
                            </a:schemeClr>
                          </a:solidFill>
                          <a:effectLst/>
                        </a:rPr>
                        <a:t>2</a:t>
                      </a:r>
                      <a:endParaRPr lang="en-US" sz="1400" b="0" i="0" u="none" strike="noStrike" dirty="0">
                        <a:solidFill>
                          <a:schemeClr val="bg1">
                            <a:lumMod val="75000"/>
                          </a:schemeClr>
                        </a:solidFill>
                        <a:effectLst/>
                        <a:latin typeface="+mn-lt"/>
                      </a:endParaRPr>
                    </a:p>
                  </a:txBody>
                  <a:tcPr marL="12700" marR="12700" marT="12700" marB="0" anchor="ctr">
                    <a:lnB w="12700" cap="flat" cmpd="sng" algn="ctr">
                      <a:solidFill>
                        <a:scrgbClr r="0" g="0" b="0"/>
                      </a:solidFill>
                      <a:prstDash val="solid"/>
                      <a:round/>
                      <a:headEnd type="none" w="med" len="med"/>
                      <a:tailEnd type="none" w="med" len="med"/>
                    </a:lnB>
                  </a:tcPr>
                </a:tc>
                <a:tc>
                  <a:txBody>
                    <a:bodyPr/>
                    <a:lstStyle/>
                    <a:p>
                      <a:pPr algn="ctr" fontAlgn="ctr"/>
                      <a:r>
                        <a:rPr lang="en-US" sz="1400" u="none" strike="noStrike" dirty="0" smtClean="0">
                          <a:solidFill>
                            <a:schemeClr val="bg1">
                              <a:lumMod val="75000"/>
                            </a:schemeClr>
                          </a:solidFill>
                          <a:effectLst/>
                        </a:rPr>
                        <a:t>.94</a:t>
                      </a:r>
                      <a:endParaRPr lang="en-US" sz="1400" b="0" i="0" u="none" strike="noStrike" dirty="0">
                        <a:solidFill>
                          <a:schemeClr val="bg1">
                            <a:lumMod val="75000"/>
                          </a:schemeClr>
                        </a:solidFill>
                        <a:effectLst/>
                        <a:latin typeface="+mn-lt"/>
                      </a:endParaRPr>
                    </a:p>
                  </a:txBody>
                  <a:tcPr marL="12700" marR="12700" marT="12700" marB="0" anchor="ctr">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r>
              <a:tr h="221573">
                <a:tc vMerge="1">
                  <a:txBody>
                    <a:bodyPr/>
                    <a:lstStyle/>
                    <a:p>
                      <a:endParaRPr lang="en-US"/>
                    </a:p>
                  </a:txBody>
                  <a:tcPr/>
                </a:tc>
                <a:tc>
                  <a:txBody>
                    <a:bodyPr/>
                    <a:lstStyle/>
                    <a:p>
                      <a:pPr algn="ctr" fontAlgn="ctr"/>
                      <a:r>
                        <a:rPr lang="en-US" sz="1400" u="none" strike="noStrike" dirty="0">
                          <a:solidFill>
                            <a:schemeClr val="bg1">
                              <a:lumMod val="75000"/>
                            </a:schemeClr>
                          </a:solidFill>
                          <a:effectLst/>
                        </a:rPr>
                        <a:t>High</a:t>
                      </a:r>
                      <a:endParaRPr lang="en-US" sz="1400" b="0" i="0" u="none" strike="noStrike" dirty="0">
                        <a:solidFill>
                          <a:schemeClr val="bg1">
                            <a:lumMod val="75000"/>
                          </a:schemeClr>
                        </a:solidFill>
                        <a:effectLst/>
                        <a:latin typeface="+mn-lt"/>
                      </a:endParaRPr>
                    </a:p>
                  </a:txBody>
                  <a:tcPr marL="9671" marR="9671" marT="9671" marB="0" anchor="ct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tcPr>
                </a:tc>
                <a:tc>
                  <a:txBody>
                    <a:bodyPr/>
                    <a:lstStyle/>
                    <a:p>
                      <a:pPr algn="ctr" fontAlgn="ctr"/>
                      <a:r>
                        <a:rPr lang="en-US" sz="1400" u="none" strike="noStrike" dirty="0" smtClean="0">
                          <a:solidFill>
                            <a:schemeClr val="bg1">
                              <a:lumMod val="75000"/>
                            </a:schemeClr>
                          </a:solidFill>
                          <a:effectLst/>
                        </a:rPr>
                        <a:t>22</a:t>
                      </a:r>
                      <a:endParaRPr lang="en-US" sz="1400" b="0" i="0" u="none" strike="noStrike" dirty="0">
                        <a:solidFill>
                          <a:schemeClr val="bg1">
                            <a:lumMod val="75000"/>
                          </a:schemeClr>
                        </a:solidFill>
                        <a:effectLst/>
                        <a:latin typeface="+mn-lt"/>
                      </a:endParaRPr>
                    </a:p>
                  </a:txBody>
                  <a:tcPr marL="9671" marR="9671" marT="9671" marB="0" anchor="ctr">
                    <a:lnT w="12700" cap="flat" cmpd="sng" algn="ctr">
                      <a:solidFill>
                        <a:scrgbClr r="0" g="0" b="0"/>
                      </a:solidFill>
                      <a:prstDash val="solid"/>
                      <a:round/>
                      <a:headEnd type="none" w="med" len="med"/>
                      <a:tailEnd type="none" w="med" len="med"/>
                    </a:lnT>
                  </a:tcPr>
                </a:tc>
                <a:tc rowSpan="2">
                  <a:txBody>
                    <a:bodyPr/>
                    <a:lstStyle/>
                    <a:p>
                      <a:pPr algn="ctr" fontAlgn="ctr"/>
                      <a:r>
                        <a:rPr lang="en-US" sz="1400" u="none" strike="noStrike" dirty="0" smtClean="0">
                          <a:solidFill>
                            <a:schemeClr val="bg1">
                              <a:lumMod val="75000"/>
                            </a:schemeClr>
                          </a:solidFill>
                          <a:effectLst/>
                        </a:rPr>
                        <a:t>Recall: </a:t>
                      </a:r>
                      <a:r>
                        <a:rPr lang="en-US" sz="1400" u="none" strike="noStrike" dirty="0" err="1" smtClean="0">
                          <a:solidFill>
                            <a:schemeClr val="bg1">
                              <a:lumMod val="75000"/>
                            </a:schemeClr>
                          </a:solidFill>
                          <a:effectLst/>
                        </a:rPr>
                        <a:t>HelpfulSum</a:t>
                      </a:r>
                      <a:r>
                        <a:rPr lang="en-US" sz="1400" u="none" strike="noStrike" dirty="0" smtClean="0">
                          <a:solidFill>
                            <a:schemeClr val="bg1">
                              <a:lumMod val="75000"/>
                            </a:schemeClr>
                          </a:solidFill>
                          <a:effectLst/>
                        </a:rPr>
                        <a:t> - baseline</a:t>
                      </a:r>
                      <a:endParaRPr lang="en-US" sz="1400" b="0" i="0" u="none" strike="noStrike" dirty="0">
                        <a:solidFill>
                          <a:schemeClr val="bg1">
                            <a:lumMod val="75000"/>
                          </a:schemeClr>
                        </a:solidFill>
                        <a:effectLst/>
                        <a:latin typeface="+mn-lt"/>
                      </a:endParaRPr>
                    </a:p>
                  </a:txBody>
                  <a:tcPr marL="9671" marR="9671" marT="9671" marB="0" anchor="ctr">
                    <a:lnT w="12700"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fontAlgn="ctr"/>
                      <a:r>
                        <a:rPr lang="en-US" sz="1400" u="none" strike="noStrike" dirty="0" smtClean="0">
                          <a:solidFill>
                            <a:schemeClr val="bg1">
                              <a:lumMod val="75000"/>
                            </a:schemeClr>
                          </a:solidFill>
                          <a:effectLst/>
                        </a:rPr>
                        <a:t>.</a:t>
                      </a:r>
                      <a:r>
                        <a:rPr lang="en-US" sz="1400" u="none" strike="noStrike" dirty="0">
                          <a:solidFill>
                            <a:schemeClr val="bg1">
                              <a:lumMod val="75000"/>
                            </a:schemeClr>
                          </a:solidFill>
                          <a:effectLst/>
                        </a:rPr>
                        <a:t>05</a:t>
                      </a:r>
                      <a:endParaRPr lang="en-US" sz="1400" b="0" i="0" u="none" strike="noStrike" dirty="0">
                        <a:solidFill>
                          <a:schemeClr val="bg1">
                            <a:lumMod val="75000"/>
                          </a:schemeClr>
                        </a:solidFill>
                        <a:effectLst/>
                        <a:latin typeface="+mn-lt"/>
                      </a:endParaRPr>
                    </a:p>
                  </a:txBody>
                  <a:tcPr marL="12700" marR="12700" marT="12700" marB="0" anchor="ctr">
                    <a:lnT w="12700" cap="flat" cmpd="sng" algn="ctr">
                      <a:solidFill>
                        <a:scrgbClr r="0" g="0" b="0"/>
                      </a:solidFill>
                      <a:prstDash val="solid"/>
                      <a:round/>
                      <a:headEnd type="none" w="med" len="med"/>
                      <a:tailEnd type="none" w="med" len="med"/>
                    </a:lnT>
                  </a:tcPr>
                </a:tc>
                <a:tc>
                  <a:txBody>
                    <a:bodyPr/>
                    <a:lstStyle/>
                    <a:p>
                      <a:pPr algn="ctr" fontAlgn="ctr"/>
                      <a:r>
                        <a:rPr lang="en-US" sz="1400" u="none" strike="noStrike" dirty="0" smtClean="0">
                          <a:solidFill>
                            <a:schemeClr val="bg1">
                              <a:lumMod val="75000"/>
                            </a:schemeClr>
                          </a:solidFill>
                          <a:effectLst/>
                        </a:rPr>
                        <a:t>.38</a:t>
                      </a:r>
                      <a:endParaRPr lang="en-US" sz="1400" b="0" i="0" u="none" strike="noStrike" dirty="0">
                        <a:solidFill>
                          <a:schemeClr val="bg1">
                            <a:lumMod val="75000"/>
                          </a:schemeClr>
                        </a:solidFill>
                        <a:effectLst/>
                        <a:latin typeface="+mn-lt"/>
                      </a:endParaRPr>
                    </a:p>
                  </a:txBody>
                  <a:tcPr marL="12700" marR="12700" marT="12700" marB="0" anchor="ct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r>
              <a:tr h="221573">
                <a:tc vMerge="1">
                  <a:txBody>
                    <a:bodyPr/>
                    <a:lstStyle/>
                    <a:p>
                      <a:endParaRPr lang="en-US"/>
                    </a:p>
                  </a:txBody>
                  <a:tcPr/>
                </a:tc>
                <a:tc>
                  <a:txBody>
                    <a:bodyPr/>
                    <a:lstStyle/>
                    <a:p>
                      <a:pPr algn="ctr" fontAlgn="ctr"/>
                      <a:r>
                        <a:rPr lang="en-US" sz="1400" u="none" strike="noStrike">
                          <a:solidFill>
                            <a:schemeClr val="bg1">
                              <a:lumMod val="75000"/>
                            </a:schemeClr>
                          </a:solidFill>
                          <a:effectLst/>
                        </a:rPr>
                        <a:t>low</a:t>
                      </a:r>
                      <a:endParaRPr lang="en-US" sz="1400" b="0" i="0" u="none" strike="noStrike">
                        <a:solidFill>
                          <a:schemeClr val="bg1">
                            <a:lumMod val="75000"/>
                          </a:schemeClr>
                        </a:solidFill>
                        <a:effectLst/>
                        <a:latin typeface="+mn-lt"/>
                      </a:endParaRPr>
                    </a:p>
                  </a:txBody>
                  <a:tcPr marL="9671" marR="9671" marT="9671" marB="0" anchor="ctr">
                    <a:lnL w="12700" cap="flat" cmpd="sng" algn="ctr">
                      <a:solidFill>
                        <a:scrgbClr r="0" g="0" b="0"/>
                      </a:solidFill>
                      <a:prstDash val="solid"/>
                      <a:round/>
                      <a:headEnd type="none" w="med" len="med"/>
                      <a:tailEnd type="none" w="med" len="med"/>
                    </a:lnL>
                    <a:lnB w="28575" cap="flat" cmpd="sng" algn="ctr">
                      <a:solidFill>
                        <a:scrgbClr r="0" g="0" b="0"/>
                      </a:solidFill>
                      <a:prstDash val="solid"/>
                      <a:round/>
                      <a:headEnd type="none" w="med" len="med"/>
                      <a:tailEnd type="none" w="med" len="med"/>
                    </a:lnB>
                  </a:tcPr>
                </a:tc>
                <a:tc>
                  <a:txBody>
                    <a:bodyPr/>
                    <a:lstStyle/>
                    <a:p>
                      <a:pPr algn="ctr" fontAlgn="ctr"/>
                      <a:r>
                        <a:rPr lang="en-US" sz="1400" u="none" strike="noStrike" dirty="0" smtClean="0">
                          <a:solidFill>
                            <a:schemeClr val="bg1">
                              <a:lumMod val="75000"/>
                            </a:schemeClr>
                          </a:solidFill>
                          <a:effectLst/>
                        </a:rPr>
                        <a:t>15</a:t>
                      </a:r>
                      <a:endParaRPr lang="en-US" sz="1400" b="0" i="0" u="none" strike="noStrike" dirty="0">
                        <a:solidFill>
                          <a:schemeClr val="bg1">
                            <a:lumMod val="75000"/>
                          </a:schemeClr>
                        </a:solidFill>
                        <a:effectLst/>
                        <a:latin typeface="+mn-lt"/>
                      </a:endParaRPr>
                    </a:p>
                  </a:txBody>
                  <a:tcPr marL="9671" marR="9671" marT="9671" marB="0" anchor="ctr">
                    <a:lnB w="28575" cap="flat" cmpd="sng" algn="ctr">
                      <a:solidFill>
                        <a:scrgbClr r="0" g="0" b="0"/>
                      </a:solidFill>
                      <a:prstDash val="solid"/>
                      <a:round/>
                      <a:headEnd type="none" w="med" len="med"/>
                      <a:tailEnd type="none" w="med" len="med"/>
                    </a:lnB>
                  </a:tcPr>
                </a:tc>
                <a:tc vMerge="1">
                  <a:txBody>
                    <a:bodyPr/>
                    <a:lstStyle/>
                    <a:p>
                      <a:pPr algn="ctr" fontAlgn="ctr"/>
                      <a:endParaRPr lang="en-US" sz="1400" b="0" i="0" u="none" strike="noStrike" dirty="0">
                        <a:solidFill>
                          <a:srgbClr val="000000"/>
                        </a:solidFill>
                        <a:effectLst/>
                        <a:latin typeface="Cambria"/>
                      </a:endParaRPr>
                    </a:p>
                  </a:txBody>
                  <a:tcPr marL="9671" marR="9671" marT="96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u="none" strike="noStrike" dirty="0" smtClean="0">
                          <a:solidFill>
                            <a:schemeClr val="bg1">
                              <a:lumMod val="75000"/>
                            </a:schemeClr>
                          </a:solidFill>
                          <a:effectLst/>
                        </a:rPr>
                        <a:t>.</a:t>
                      </a:r>
                      <a:r>
                        <a:rPr lang="en-US" sz="1400" u="none" strike="noStrike" dirty="0">
                          <a:solidFill>
                            <a:schemeClr val="bg1">
                              <a:lumMod val="75000"/>
                            </a:schemeClr>
                          </a:solidFill>
                          <a:effectLst/>
                        </a:rPr>
                        <a:t>07</a:t>
                      </a:r>
                      <a:endParaRPr lang="en-US" sz="1400" b="0" i="0" u="none" strike="noStrike" dirty="0">
                        <a:solidFill>
                          <a:schemeClr val="bg1">
                            <a:lumMod val="75000"/>
                          </a:schemeClr>
                        </a:solidFill>
                        <a:effectLst/>
                        <a:latin typeface="+mn-lt"/>
                      </a:endParaRPr>
                    </a:p>
                  </a:txBody>
                  <a:tcPr marL="12700" marR="12700" marT="12700" marB="0" anchor="ctr">
                    <a:lnB w="28575" cap="flat" cmpd="sng" algn="ctr">
                      <a:solidFill>
                        <a:scrgbClr r="0" g="0" b="0"/>
                      </a:solidFill>
                      <a:prstDash val="solid"/>
                      <a:round/>
                      <a:headEnd type="none" w="med" len="med"/>
                      <a:tailEnd type="none" w="med" len="med"/>
                    </a:lnB>
                  </a:tcPr>
                </a:tc>
                <a:tc>
                  <a:txBody>
                    <a:bodyPr/>
                    <a:lstStyle/>
                    <a:p>
                      <a:pPr algn="ctr" fontAlgn="ctr"/>
                      <a:r>
                        <a:rPr lang="en-US" sz="1400" u="none" strike="noStrike" dirty="0" smtClean="0">
                          <a:solidFill>
                            <a:schemeClr val="bg1">
                              <a:lumMod val="75000"/>
                            </a:schemeClr>
                          </a:solidFill>
                          <a:effectLst/>
                        </a:rPr>
                        <a:t>.80</a:t>
                      </a:r>
                      <a:endParaRPr lang="en-US" sz="1400" b="0" i="0" u="none" strike="noStrike" dirty="0">
                        <a:solidFill>
                          <a:schemeClr val="bg1">
                            <a:lumMod val="75000"/>
                          </a:schemeClr>
                        </a:solidFill>
                        <a:effectLst/>
                        <a:latin typeface="+mn-lt"/>
                      </a:endParaRPr>
                    </a:p>
                  </a:txBody>
                  <a:tcPr marL="12700" marR="12700" marT="12700" marB="0" anchor="ctr">
                    <a:lnR w="12700" cap="flat" cmpd="sng" algn="ctr">
                      <a:solidFill>
                        <a:scrgbClr r="0" g="0" b="0"/>
                      </a:solidFill>
                      <a:prstDash val="solid"/>
                      <a:round/>
                      <a:headEnd type="none" w="med" len="med"/>
                      <a:tailEnd type="none" w="med" len="med"/>
                    </a:lnR>
                    <a:lnB w="28575" cap="flat" cmpd="sng" algn="ctr">
                      <a:solidFill>
                        <a:scrgbClr r="0" g="0" b="0"/>
                      </a:solidFill>
                      <a:prstDash val="solid"/>
                      <a:round/>
                      <a:headEnd type="none" w="med" len="med"/>
                      <a:tailEnd type="none" w="med" len="med"/>
                    </a:lnB>
                  </a:tcPr>
                </a:tc>
              </a:tr>
            </a:tbl>
          </a:graphicData>
        </a:graphic>
      </p:graphicFrame>
      <p:sp>
        <p:nvSpPr>
          <p:cNvPr id="7" name="Oval 6"/>
          <p:cNvSpPr/>
          <p:nvPr/>
        </p:nvSpPr>
        <p:spPr>
          <a:xfrm>
            <a:off x="825500" y="3775380"/>
            <a:ext cx="6769100" cy="921321"/>
          </a:xfrm>
          <a:prstGeom prst="ellips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t>Students who have </a:t>
            </a:r>
            <a:r>
              <a:rPr lang="en-US" sz="2400" b="1" dirty="0" smtClean="0"/>
              <a:t>LOW</a:t>
            </a:r>
            <a:r>
              <a:rPr lang="en-US" dirty="0" smtClean="0"/>
              <a:t> writing performance:</a:t>
            </a:r>
          </a:p>
          <a:p>
            <a:pPr algn="ctr"/>
            <a:r>
              <a:rPr lang="en-US" b="1" dirty="0" err="1" smtClean="0"/>
              <a:t>HelpfulSum</a:t>
            </a:r>
            <a:r>
              <a:rPr lang="en-US" b="1" dirty="0"/>
              <a:t>,</a:t>
            </a:r>
            <a:r>
              <a:rPr lang="en-US" dirty="0" smtClean="0"/>
              <a:t> </a:t>
            </a:r>
            <a:r>
              <a:rPr lang="en-US" dirty="0" err="1" smtClean="0"/>
              <a:t>HelpfulFilter</a:t>
            </a:r>
            <a:r>
              <a:rPr lang="en-US" dirty="0" smtClean="0"/>
              <a:t> &gt; baseline</a:t>
            </a:r>
            <a:endParaRPr lang="en-US" dirty="0"/>
          </a:p>
        </p:txBody>
      </p:sp>
    </p:spTree>
    <p:extLst>
      <p:ext uri="{BB962C8B-B14F-4D97-AF65-F5344CB8AC3E}">
        <p14:creationId xmlns:p14="http://schemas.microsoft.com/office/powerpoint/2010/main" xmlns="" val="39761651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dirty="0" smtClean="0"/>
              <a:t>Highlights</a:t>
            </a:r>
            <a:endParaRPr lang="en-US" sz="3400" dirty="0"/>
          </a:p>
        </p:txBody>
      </p:sp>
      <p:sp>
        <p:nvSpPr>
          <p:cNvPr id="3" name="Content Placeholder 2"/>
          <p:cNvSpPr>
            <a:spLocks noGrp="1"/>
          </p:cNvSpPr>
          <p:nvPr>
            <p:ph idx="1"/>
          </p:nvPr>
        </p:nvSpPr>
        <p:spPr>
          <a:xfrm>
            <a:off x="338669" y="1600200"/>
            <a:ext cx="8432800" cy="5121275"/>
          </a:xfrm>
        </p:spPr>
        <p:txBody>
          <a:bodyPr>
            <a:normAutofit/>
          </a:bodyPr>
          <a:lstStyle/>
          <a:p>
            <a:pPr>
              <a:buNone/>
            </a:pPr>
            <a:endParaRPr lang="en-US" sz="2400" dirty="0"/>
          </a:p>
          <a:p>
            <a:r>
              <a:rPr lang="en-US" sz="2400" dirty="0" smtClean="0"/>
              <a:t>Both human and automated evaluation results show that helpfulness-guided summarizers outperform a strong MEAD baseline</a:t>
            </a:r>
          </a:p>
          <a:p>
            <a:endParaRPr lang="en-US" sz="2400" dirty="0" smtClean="0"/>
          </a:p>
          <a:p>
            <a:pPr lvl="1"/>
            <a:r>
              <a:rPr lang="en-US" sz="2000" dirty="0"/>
              <a:t>Customer </a:t>
            </a:r>
            <a:r>
              <a:rPr lang="en-US" sz="2000" dirty="0" smtClean="0"/>
              <a:t>reviews</a:t>
            </a:r>
          </a:p>
          <a:p>
            <a:pPr lvl="1"/>
            <a:endParaRPr lang="en-US" sz="2000" dirty="0"/>
          </a:p>
          <a:p>
            <a:pPr lvl="1"/>
            <a:r>
              <a:rPr lang="en-US" sz="2000" dirty="0">
                <a:solidFill>
                  <a:srgbClr val="FF0000"/>
                </a:solidFill>
              </a:rPr>
              <a:t>Peer reviews </a:t>
            </a:r>
          </a:p>
          <a:p>
            <a:pPr lvl="2"/>
            <a:r>
              <a:rPr lang="en-US" sz="1600" dirty="0">
                <a:solidFill>
                  <a:srgbClr val="FF0000"/>
                </a:solidFill>
              </a:rPr>
              <a:t>teaching experience</a:t>
            </a:r>
          </a:p>
          <a:p>
            <a:pPr lvl="2"/>
            <a:r>
              <a:rPr lang="en-US" sz="1600" dirty="0">
                <a:solidFill>
                  <a:srgbClr val="FF0000"/>
                </a:solidFill>
              </a:rPr>
              <a:t>low writing performance </a:t>
            </a:r>
          </a:p>
          <a:p>
            <a:endParaRPr lang="en-US" sz="2400" dirty="0" smtClean="0"/>
          </a:p>
          <a:p>
            <a:endParaRPr lang="en-US" sz="2400" dirty="0" smtClean="0"/>
          </a:p>
        </p:txBody>
      </p:sp>
      <p:sp>
        <p:nvSpPr>
          <p:cNvPr id="4" name="Slide Number Placeholder 3"/>
          <p:cNvSpPr>
            <a:spLocks noGrp="1"/>
          </p:cNvSpPr>
          <p:nvPr>
            <p:ph type="sldNum" sz="quarter" idx="12"/>
          </p:nvPr>
        </p:nvSpPr>
        <p:spPr/>
        <p:txBody>
          <a:bodyPr/>
          <a:lstStyle/>
          <a:p>
            <a:fld id="{A1474180-0649-4B44-A4E2-426C5EA9858C}" type="slidenum">
              <a:rPr lang="en-US" smtClean="0"/>
              <a:pPr/>
              <a:t>77</a:t>
            </a:fld>
            <a:endParaRPr lang="en-US"/>
          </a:p>
        </p:txBody>
      </p:sp>
    </p:spTree>
    <p:extLst>
      <p:ext uri="{BB962C8B-B14F-4D97-AF65-F5344CB8AC3E}">
        <p14:creationId xmlns:p14="http://schemas.microsoft.com/office/powerpoint/2010/main" xmlns="" val="143980742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Ongoing work</a:t>
            </a:r>
            <a:endParaRPr lang="en-US" sz="3600" dirty="0"/>
          </a:p>
        </p:txBody>
      </p:sp>
      <p:sp>
        <p:nvSpPr>
          <p:cNvPr id="3" name="Content Placeholder 2"/>
          <p:cNvSpPr>
            <a:spLocks noGrp="1"/>
          </p:cNvSpPr>
          <p:nvPr>
            <p:ph idx="1"/>
          </p:nvPr>
        </p:nvSpPr>
        <p:spPr>
          <a:xfrm>
            <a:off x="308344" y="1235076"/>
            <a:ext cx="8062610" cy="5121274"/>
          </a:xfrm>
        </p:spPr>
        <p:txBody>
          <a:bodyPr>
            <a:normAutofit/>
          </a:bodyPr>
          <a:lstStyle/>
          <a:p>
            <a:pPr marL="0" indent="0">
              <a:buNone/>
            </a:pPr>
            <a:endParaRPr lang="en-US" dirty="0"/>
          </a:p>
          <a:p>
            <a:r>
              <a:rPr lang="en-US" dirty="0" smtClean="0"/>
              <a:t>Use predicted review helpfulness ratings when review helpfulness meta data is not available</a:t>
            </a:r>
          </a:p>
          <a:p>
            <a:endParaRPr lang="en-US" dirty="0" smtClean="0"/>
          </a:p>
          <a:p>
            <a:r>
              <a:rPr lang="en-US" altLang="zh-CN" dirty="0" smtClean="0"/>
              <a:t>Take into account review content sources in content selection for review summarization</a:t>
            </a:r>
            <a:endParaRPr lang="en-US" altLang="zh-CN" dirty="0"/>
          </a:p>
          <a:p>
            <a:endParaRPr lang="en-US" dirty="0" smtClean="0"/>
          </a:p>
          <a:p>
            <a:r>
              <a:rPr lang="en-US" dirty="0" smtClean="0"/>
              <a:t>Deployment in </a:t>
            </a:r>
            <a:r>
              <a:rPr lang="en-US" dirty="0" err="1" smtClean="0"/>
              <a:t>SWoRD</a:t>
            </a:r>
            <a:r>
              <a:rPr lang="en-US" dirty="0" smtClean="0"/>
              <a:t> system</a:t>
            </a:r>
            <a:endParaRPr lang="en-US" dirty="0"/>
          </a:p>
        </p:txBody>
      </p:sp>
      <p:sp>
        <p:nvSpPr>
          <p:cNvPr id="4" name="Slide Number Placeholder 3"/>
          <p:cNvSpPr>
            <a:spLocks noGrp="1"/>
          </p:cNvSpPr>
          <p:nvPr>
            <p:ph type="sldNum" sz="quarter" idx="12"/>
          </p:nvPr>
        </p:nvSpPr>
        <p:spPr/>
        <p:txBody>
          <a:bodyPr/>
          <a:lstStyle/>
          <a:p>
            <a:fld id="{1334D774-3417-FC46-9BEF-A6F026B0364A}" type="slidenum">
              <a:rPr lang="en-US" smtClean="0"/>
              <a:pPr/>
              <a:t>78</a:t>
            </a:fld>
            <a:endParaRPr lang="en-US"/>
          </a:p>
        </p:txBody>
      </p:sp>
    </p:spTree>
    <p:extLst>
      <p:ext uri="{BB962C8B-B14F-4D97-AF65-F5344CB8AC3E}">
        <p14:creationId xmlns:p14="http://schemas.microsoft.com/office/powerpoint/2010/main" xmlns="" val="374860498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457200" y="1417638"/>
            <a:ext cx="8229600" cy="4708525"/>
          </a:xfrm>
        </p:spPr>
        <p:txBody>
          <a:bodyPr>
            <a:normAutofit fontScale="92500" lnSpcReduction="20000"/>
          </a:bodyPr>
          <a:lstStyle/>
          <a:p>
            <a:pPr marL="342900" lvl="1" indent="-342900">
              <a:lnSpc>
                <a:spcPct val="150000"/>
              </a:lnSpc>
              <a:buFont typeface="Arial"/>
              <a:buChar char="•"/>
            </a:pPr>
            <a:r>
              <a:rPr lang="en-US" sz="2600" dirty="0" smtClean="0">
                <a:solidFill>
                  <a:schemeClr val="bg1">
                    <a:lumMod val="75000"/>
                  </a:schemeClr>
                </a:solidFill>
                <a:ea typeface="Heiti SC Light" pitchFamily="-84" charset="-122"/>
                <a:cs typeface="Heiti SC Light" pitchFamily="-84" charset="-122"/>
              </a:rPr>
              <a:t>Introduction</a:t>
            </a:r>
          </a:p>
          <a:p>
            <a:pPr marL="342900" lvl="1" indent="-342900">
              <a:lnSpc>
                <a:spcPct val="150000"/>
              </a:lnSpc>
              <a:buFont typeface="Arial"/>
              <a:buChar char="•"/>
            </a:pPr>
            <a:r>
              <a:rPr lang="en-US" sz="2600" dirty="0" smtClean="0">
                <a:solidFill>
                  <a:srgbClr val="BFBFBF"/>
                </a:solidFill>
                <a:ea typeface="Heiti SC Light" pitchFamily="-84" charset="-122"/>
                <a:cs typeface="Heiti SC Light" pitchFamily="-84" charset="-122"/>
              </a:rPr>
              <a:t>Challenges to NLP</a:t>
            </a:r>
            <a:endParaRPr lang="en-US" sz="2600" dirty="0">
              <a:solidFill>
                <a:srgbClr val="BFBFBF"/>
              </a:solidFill>
              <a:ea typeface="Heiti SC Light" pitchFamily="-84" charset="-122"/>
              <a:cs typeface="Heiti SC Light" pitchFamily="-84" charset="-122"/>
            </a:endParaRPr>
          </a:p>
          <a:p>
            <a:pPr marL="342900" lvl="1" indent="-342900">
              <a:lnSpc>
                <a:spcPct val="150000"/>
              </a:lnSpc>
              <a:buFont typeface="Arial"/>
              <a:buChar char="•"/>
            </a:pPr>
            <a:r>
              <a:rPr lang="en-US" sz="2600" dirty="0" smtClean="0">
                <a:solidFill>
                  <a:srgbClr val="BFBFBF"/>
                </a:solidFill>
                <a:ea typeface="Heiti SC Light" pitchFamily="-84" charset="-122"/>
                <a:cs typeface="Heiti SC Light" pitchFamily="-84" charset="-122"/>
              </a:rPr>
              <a:t>Review content analysis for helpfulness prediction</a:t>
            </a:r>
          </a:p>
          <a:p>
            <a:pPr marL="801688" lvl="1" indent="-342900">
              <a:lnSpc>
                <a:spcPct val="150000"/>
              </a:lnSpc>
              <a:buClr>
                <a:schemeClr val="bg1">
                  <a:lumMod val="75000"/>
                </a:schemeClr>
              </a:buClr>
            </a:pPr>
            <a:r>
              <a:rPr lang="en-US" sz="2200" dirty="0" smtClean="0">
                <a:solidFill>
                  <a:srgbClr val="BFBFBF"/>
                </a:solidFill>
                <a:latin typeface="Calibri Italic" pitchFamily="-84" charset="0"/>
                <a:ea typeface="ＭＳ Ｐゴシック" pitchFamily="-84" charset="-128"/>
                <a:cs typeface="ＭＳ Ｐゴシック" pitchFamily="-84" charset="-128"/>
              </a:rPr>
              <a:t>From </a:t>
            </a:r>
            <a:r>
              <a:rPr lang="en-US" sz="2200" i="1" dirty="0" smtClean="0">
                <a:solidFill>
                  <a:srgbClr val="BFBFBF"/>
                </a:solidFill>
                <a:latin typeface="Calibri Italic" pitchFamily="-84" charset="0"/>
                <a:ea typeface="ＭＳ Ｐゴシック" pitchFamily="-84" charset="-128"/>
                <a:cs typeface="ＭＳ Ｐゴシック" pitchFamily="-84" charset="-128"/>
              </a:rPr>
              <a:t>customer reviews </a:t>
            </a:r>
            <a:r>
              <a:rPr lang="en-US" sz="2200" dirty="0" smtClean="0">
                <a:solidFill>
                  <a:srgbClr val="BFBFBF"/>
                </a:solidFill>
                <a:latin typeface="Calibri Italic" pitchFamily="-84" charset="0"/>
                <a:ea typeface="ＭＳ Ｐゴシック" pitchFamily="-84" charset="-128"/>
                <a:cs typeface="ＭＳ Ｐゴシック" pitchFamily="-84" charset="-128"/>
              </a:rPr>
              <a:t>to </a:t>
            </a:r>
            <a:r>
              <a:rPr lang="en-US" sz="2200" i="1" dirty="0" smtClean="0">
                <a:solidFill>
                  <a:srgbClr val="BFBFBF"/>
                </a:solidFill>
                <a:latin typeface="Calibri Italic" pitchFamily="-84" charset="0"/>
                <a:ea typeface="ＭＳ Ｐゴシック" pitchFamily="-84" charset="-128"/>
                <a:cs typeface="ＭＳ Ｐゴシック" pitchFamily="-84" charset="-128"/>
              </a:rPr>
              <a:t>peer reviews</a:t>
            </a:r>
          </a:p>
          <a:p>
            <a:pPr marL="801688" lvl="1" indent="-342900">
              <a:lnSpc>
                <a:spcPct val="150000"/>
              </a:lnSpc>
              <a:buClr>
                <a:schemeClr val="bg1">
                  <a:lumMod val="75000"/>
                </a:schemeClr>
              </a:buClr>
            </a:pPr>
            <a:r>
              <a:rPr lang="en-US" sz="2200" dirty="0" smtClean="0">
                <a:solidFill>
                  <a:srgbClr val="BFBFBF"/>
                </a:solidFill>
                <a:latin typeface="Calibri Italic" pitchFamily="-84" charset="0"/>
                <a:ea typeface="ＭＳ Ｐゴシック" pitchFamily="-84" charset="-128"/>
                <a:cs typeface="ＭＳ Ｐゴシック" pitchFamily="-84" charset="-128"/>
              </a:rPr>
              <a:t>A </a:t>
            </a:r>
            <a:r>
              <a:rPr lang="en-US" sz="2200" dirty="0">
                <a:solidFill>
                  <a:srgbClr val="BFBFBF"/>
                </a:solidFill>
                <a:latin typeface="Calibri Italic" pitchFamily="-84" charset="0"/>
                <a:ea typeface="ＭＳ Ｐゴシック" pitchFamily="-84" charset="-128"/>
                <a:cs typeface="ＭＳ Ｐゴシック" pitchFamily="-84" charset="-128"/>
              </a:rPr>
              <a:t>general helpfulness model based on review text</a:t>
            </a:r>
          </a:p>
          <a:p>
            <a:pPr marL="342900" lvl="1" indent="-342900">
              <a:lnSpc>
                <a:spcPct val="150000"/>
              </a:lnSpc>
              <a:buFont typeface="Arial"/>
              <a:buChar char="•"/>
            </a:pPr>
            <a:r>
              <a:rPr lang="en-US" sz="2600" dirty="0" smtClean="0">
                <a:solidFill>
                  <a:schemeClr val="bg1">
                    <a:lumMod val="85000"/>
                  </a:schemeClr>
                </a:solidFill>
                <a:ea typeface="Heiti SC Light" pitchFamily="-84" charset="-122"/>
                <a:cs typeface="Heiti SC Light" pitchFamily="-84" charset="-122"/>
              </a:rPr>
              <a:t>Helpfulness</a:t>
            </a:r>
            <a:r>
              <a:rPr lang="en-US" sz="2600" dirty="0">
                <a:solidFill>
                  <a:schemeClr val="bg1">
                    <a:lumMod val="85000"/>
                  </a:schemeClr>
                </a:solidFill>
                <a:ea typeface="Heiti SC Light" pitchFamily="-84" charset="-122"/>
                <a:cs typeface="Heiti SC Light" pitchFamily="-84" charset="-122"/>
              </a:rPr>
              <a:t>-guided review </a:t>
            </a:r>
            <a:r>
              <a:rPr lang="en-US" sz="2600" dirty="0" smtClean="0">
                <a:solidFill>
                  <a:schemeClr val="bg1">
                    <a:lumMod val="85000"/>
                  </a:schemeClr>
                </a:solidFill>
                <a:ea typeface="Heiti SC Light" pitchFamily="-84" charset="-122"/>
                <a:cs typeface="Heiti SC Light" pitchFamily="-84" charset="-122"/>
              </a:rPr>
              <a:t>summarization</a:t>
            </a:r>
          </a:p>
          <a:p>
            <a:pPr marL="801688" lvl="1" indent="-342900">
              <a:lnSpc>
                <a:spcPct val="150000"/>
              </a:lnSpc>
              <a:buClr>
                <a:schemeClr val="bg1">
                  <a:lumMod val="75000"/>
                </a:schemeClr>
              </a:buClr>
            </a:pPr>
            <a:r>
              <a:rPr lang="en-US" sz="2162" dirty="0" smtClean="0">
                <a:solidFill>
                  <a:srgbClr val="BFBFBF"/>
                </a:solidFill>
                <a:latin typeface="Calibri Italic" pitchFamily="-84" charset="0"/>
                <a:ea typeface="ＭＳ Ｐゴシック" pitchFamily="-84" charset="-128"/>
                <a:cs typeface="ＭＳ Ｐゴシック" pitchFamily="-84" charset="-128"/>
              </a:rPr>
              <a:t>Human summary analysis</a:t>
            </a:r>
          </a:p>
          <a:p>
            <a:pPr marL="801688" lvl="1" indent="-342900">
              <a:lnSpc>
                <a:spcPct val="150000"/>
              </a:lnSpc>
              <a:buClr>
                <a:schemeClr val="bg1">
                  <a:lumMod val="75000"/>
                </a:schemeClr>
              </a:buClr>
            </a:pPr>
            <a:r>
              <a:rPr lang="en-US" sz="2162" dirty="0" smtClean="0">
                <a:solidFill>
                  <a:srgbClr val="BFBFBF"/>
                </a:solidFill>
                <a:latin typeface="Calibri Italic" pitchFamily="-84" charset="0"/>
                <a:ea typeface="ＭＳ Ｐゴシック" pitchFamily="-84" charset="-128"/>
                <a:cs typeface="ＭＳ Ｐゴシック" pitchFamily="-84" charset="-128"/>
              </a:rPr>
              <a:t>User studies</a:t>
            </a:r>
          </a:p>
          <a:p>
            <a:pPr marL="342900" lvl="1" indent="-342900">
              <a:lnSpc>
                <a:spcPct val="150000"/>
              </a:lnSpc>
              <a:buFont typeface="Arial"/>
              <a:buChar char="•"/>
            </a:pPr>
            <a:r>
              <a:rPr lang="en-US" sz="2600" dirty="0" smtClean="0">
                <a:ea typeface="Heiti SC Light" pitchFamily="-84" charset="-122"/>
                <a:cs typeface="Heiti SC Light" pitchFamily="-84" charset="-122"/>
              </a:rPr>
              <a:t>Conclusions</a:t>
            </a:r>
          </a:p>
          <a:p>
            <a:pPr marL="342900" lvl="1" indent="-342900">
              <a:lnSpc>
                <a:spcPct val="140000"/>
              </a:lnSpc>
              <a:buFont typeface="Arial"/>
              <a:buChar char="•"/>
            </a:pPr>
            <a:endParaRPr lang="en-US" sz="2600" dirty="0">
              <a:ea typeface="Heiti SC Light" pitchFamily="-84" charset="-122"/>
              <a:cs typeface="Heiti SC Light" pitchFamily="-84" charset="-122"/>
            </a:endParaRPr>
          </a:p>
          <a:p>
            <a:endParaRPr lang="en-US" dirty="0" smtClean="0"/>
          </a:p>
          <a:p>
            <a:endParaRPr lang="en-US" dirty="0"/>
          </a:p>
        </p:txBody>
      </p:sp>
      <p:sp>
        <p:nvSpPr>
          <p:cNvPr id="4" name="Slide Number Placeholder 3"/>
          <p:cNvSpPr>
            <a:spLocks noGrp="1"/>
          </p:cNvSpPr>
          <p:nvPr>
            <p:ph type="sldNum" sz="quarter" idx="12"/>
          </p:nvPr>
        </p:nvSpPr>
        <p:spPr/>
        <p:txBody>
          <a:bodyPr/>
          <a:lstStyle/>
          <a:p>
            <a:fld id="{1334D774-3417-FC46-9BEF-A6F026B0364A}" type="slidenum">
              <a:rPr lang="en-US" smtClean="0"/>
              <a:pPr/>
              <a:t>79</a:t>
            </a:fld>
            <a:endParaRPr lang="en-US"/>
          </a:p>
        </p:txBody>
      </p:sp>
    </p:spTree>
    <p:extLst>
      <p:ext uri="{BB962C8B-B14F-4D97-AF65-F5344CB8AC3E}">
        <p14:creationId xmlns:p14="http://schemas.microsoft.com/office/powerpoint/2010/main" xmlns="" val="37078101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1"/>
          <p:cNvSpPr>
            <a:spLocks noGrp="1" noChangeArrowheads="1"/>
          </p:cNvSpPr>
          <p:nvPr>
            <p:ph type="body" idx="1"/>
          </p:nvPr>
        </p:nvSpPr>
        <p:spPr>
          <a:xfrm>
            <a:off x="669925" y="406400"/>
            <a:ext cx="7620000" cy="1400175"/>
          </a:xfrm>
        </p:spPr>
        <p:txBody>
          <a:bodyPr rIns="132080"/>
          <a:lstStyle/>
          <a:p>
            <a:pPr marL="39688" indent="0" algn="ctr" eaLnBrk="1" hangingPunct="1">
              <a:spcBef>
                <a:spcPct val="0"/>
              </a:spcBef>
              <a:buFont typeface="Arial" pitchFamily="-84" charset="0"/>
              <a:buNone/>
            </a:pPr>
            <a:r>
              <a:rPr lang="en-US" dirty="0">
                <a:ea typeface="Heiti SC Light" pitchFamily="-84" charset="-122"/>
                <a:cs typeface="Heiti SC Light" pitchFamily="-84" charset="-122"/>
                <a:sym typeface="Calibri Bold Italic" pitchFamily="-84" charset="0"/>
              </a:rPr>
              <a:t>Helpfulness </a:t>
            </a:r>
            <a:r>
              <a:rPr lang="en-US" dirty="0" smtClean="0">
                <a:ea typeface="Heiti SC Light" pitchFamily="-84" charset="-122"/>
                <a:cs typeface="Heiti SC Light" pitchFamily="-84" charset="-122"/>
                <a:sym typeface="Calibri Bold Italic" pitchFamily="-84" charset="0"/>
              </a:rPr>
              <a:t>metadata, in turn, has been </a:t>
            </a:r>
            <a:r>
              <a:rPr lang="en-US" dirty="0">
                <a:ea typeface="Heiti SC Light" pitchFamily="-84" charset="-122"/>
                <a:cs typeface="Heiti SC Light" pitchFamily="-84" charset="-122"/>
                <a:sym typeface="Calibri Bold Italic" pitchFamily="-84" charset="0"/>
              </a:rPr>
              <a:t>used to facilitate review exploration</a:t>
            </a:r>
          </a:p>
        </p:txBody>
      </p:sp>
      <p:pic>
        <p:nvPicPr>
          <p:cNvPr id="51202" name="Picture 3"/>
          <p:cNvPicPr>
            <a:picLocks noChangeArrowheads="1"/>
          </p:cNvPicPr>
          <p:nvPr/>
        </p:nvPicPr>
        <p:blipFill>
          <a:blip r:embed="rId3"/>
          <a:srcRect/>
          <a:stretch>
            <a:fillRect/>
          </a:stretch>
        </p:blipFill>
        <p:spPr bwMode="auto">
          <a:xfrm>
            <a:off x="1629048" y="1671934"/>
            <a:ext cx="5559156" cy="4537876"/>
          </a:xfrm>
          <a:prstGeom prst="rect">
            <a:avLst/>
          </a:prstGeom>
          <a:noFill/>
          <a:ln w="9525">
            <a:noFill/>
            <a:miter lim="800000"/>
            <a:headEnd/>
            <a:tailEnd/>
          </a:ln>
        </p:spPr>
      </p:pic>
      <p:sp>
        <p:nvSpPr>
          <p:cNvPr id="13" name="Oval 12"/>
          <p:cNvSpPr/>
          <p:nvPr/>
        </p:nvSpPr>
        <p:spPr bwMode="auto">
          <a:xfrm>
            <a:off x="5194300" y="3726951"/>
            <a:ext cx="1358900" cy="521413"/>
          </a:xfrm>
          <a:prstGeom prst="ellipse">
            <a:avLst/>
          </a:prstGeom>
          <a:noFill/>
          <a:ln w="28575" cap="flat" cmpd="sng" algn="ctr">
            <a:solidFill>
              <a:srgbClr val="FF0000"/>
            </a:solidFill>
            <a:prstDash val="solid"/>
            <a:round/>
            <a:headEnd type="none" w="med" len="med"/>
            <a:tailEnd type="none" w="med" len="med"/>
          </a:ln>
        </p:spPr>
        <p:style>
          <a:lnRef idx="2">
            <a:schemeClr val="accent6"/>
          </a:lnRef>
          <a:fillRef idx="1">
            <a:schemeClr val="lt1"/>
          </a:fillRef>
          <a:effectRef idx="0">
            <a:schemeClr val="accent6"/>
          </a:effectRef>
          <a:fontRef idx="minor">
            <a:schemeClr val="dk1"/>
          </a:fontRef>
        </p:style>
        <p:txBody>
          <a:bodyPr/>
          <a:lstStyle/>
          <a:p>
            <a:pPr>
              <a:defRPr/>
            </a:pPr>
            <a:endParaRPr lang="en-US">
              <a:solidFill>
                <a:srgbClr val="000000"/>
              </a:solidFill>
              <a:ea typeface="Heiti SC Light" pitchFamily="-84" charset="-122"/>
              <a:cs typeface="Heiti SC Light" pitchFamily="-84" charset="-122"/>
              <a:sym typeface="Calibri" pitchFamily="-84" charset="0"/>
            </a:endParaRPr>
          </a:p>
        </p:txBody>
      </p:sp>
      <p:sp>
        <p:nvSpPr>
          <p:cNvPr id="51204" name="Slide Number Placeholder 2"/>
          <p:cNvSpPr>
            <a:spLocks noGrp="1"/>
          </p:cNvSpPr>
          <p:nvPr>
            <p:ph type="sldNum" sz="quarter" idx="12"/>
          </p:nvPr>
        </p:nvSpPr>
        <p:spPr bwMode="auto">
          <a:noFill/>
          <a:ln>
            <a:miter lim="800000"/>
            <a:headEnd/>
            <a:tailEnd/>
          </a:ln>
        </p:spPr>
        <p:txBody>
          <a:bodyPr/>
          <a:lstStyle/>
          <a:p>
            <a:fld id="{660F575F-0BF8-0347-81A2-96EF8448BBAE}" type="slidenum">
              <a:rPr lang="en-US"/>
              <a:pPr/>
              <a:t>8</a:t>
            </a:fld>
            <a:endParaRPr lang="en-US"/>
          </a:p>
        </p:txBody>
      </p:sp>
    </p:spTree>
    <p:extLst>
      <p:ext uri="{BB962C8B-B14F-4D97-AF65-F5344CB8AC3E}">
        <p14:creationId xmlns:p14="http://schemas.microsoft.com/office/powerpoint/2010/main" xmlns="" val="1180884359"/>
      </p:ext>
    </p:extLst>
  </p:cSld>
  <p:clrMapOvr>
    <a:masterClrMapping/>
  </p:clrMapOvr>
  <p:transition spd="slow"/>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Title 1"/>
          <p:cNvSpPr>
            <a:spLocks noGrp="1"/>
          </p:cNvSpPr>
          <p:nvPr>
            <p:ph type="title"/>
          </p:nvPr>
        </p:nvSpPr>
        <p:spPr>
          <a:xfrm>
            <a:off x="457200" y="74613"/>
            <a:ext cx="8229600" cy="1143000"/>
          </a:xfrm>
        </p:spPr>
        <p:txBody>
          <a:bodyPr/>
          <a:lstStyle/>
          <a:p>
            <a:r>
              <a:rPr lang="en-US" dirty="0" smtClean="0">
                <a:ea typeface="ＭＳ Ｐゴシック" pitchFamily="-84" charset="-128"/>
                <a:cs typeface="ＭＳ Ｐゴシック" pitchFamily="-84" charset="-128"/>
              </a:rPr>
              <a:t>Conclusions</a:t>
            </a:r>
            <a:endParaRPr lang="en-US" dirty="0">
              <a:ea typeface="ＭＳ Ｐゴシック" pitchFamily="-84" charset="-128"/>
              <a:cs typeface="ＭＳ Ｐゴシック" pitchFamily="-84" charset="-128"/>
            </a:endParaRPr>
          </a:p>
        </p:txBody>
      </p:sp>
      <p:sp>
        <p:nvSpPr>
          <p:cNvPr id="174083" name="Content Placeholder 2"/>
          <p:cNvSpPr>
            <a:spLocks noGrp="1"/>
          </p:cNvSpPr>
          <p:nvPr>
            <p:ph idx="1"/>
          </p:nvPr>
        </p:nvSpPr>
        <p:spPr>
          <a:xfrm>
            <a:off x="42530" y="1217613"/>
            <a:ext cx="9144000" cy="5640387"/>
          </a:xfrm>
        </p:spPr>
        <p:txBody>
          <a:bodyPr>
            <a:normAutofit/>
          </a:bodyPr>
          <a:lstStyle/>
          <a:p>
            <a:pPr>
              <a:lnSpc>
                <a:spcPct val="90000"/>
              </a:lnSpc>
            </a:pPr>
            <a:r>
              <a:rPr lang="en-US" sz="2400" dirty="0" smtClean="0">
                <a:ea typeface="ＭＳ Ｐゴシック" pitchFamily="-84" charset="-128"/>
                <a:cs typeface="ＭＳ Ｐゴシック" pitchFamily="-84" charset="-128"/>
              </a:rPr>
              <a:t>Contributions to peer review, </a:t>
            </a:r>
            <a:r>
              <a:rPr lang="en-US" sz="2400" dirty="0">
                <a:ea typeface="ＭＳ Ｐゴシック" pitchFamily="-84" charset="-128"/>
                <a:cs typeface="ＭＳ Ｐゴシック" pitchFamily="-84" charset="-128"/>
              </a:rPr>
              <a:t>review mining </a:t>
            </a:r>
            <a:r>
              <a:rPr lang="en-US" sz="2400" dirty="0" smtClean="0">
                <a:ea typeface="ＭＳ Ｐゴシック" pitchFamily="-84" charset="-128"/>
                <a:cs typeface="ＭＳ Ｐゴシック" pitchFamily="-84" charset="-128"/>
              </a:rPr>
              <a:t>&amp; summarization</a:t>
            </a:r>
          </a:p>
          <a:p>
            <a:pPr lvl="1">
              <a:lnSpc>
                <a:spcPct val="90000"/>
              </a:lnSpc>
            </a:pPr>
            <a:r>
              <a:rPr lang="en-US" sz="2000" dirty="0" smtClean="0"/>
              <a:t>A specialized review helpfulness model tailored to peer reviews</a:t>
            </a:r>
          </a:p>
          <a:p>
            <a:pPr lvl="1">
              <a:lnSpc>
                <a:spcPct val="90000"/>
              </a:lnSpc>
            </a:pPr>
            <a:r>
              <a:rPr lang="en-US" sz="2000" dirty="0" smtClean="0"/>
              <a:t>A general review helpfulness model based </a:t>
            </a:r>
            <a:r>
              <a:rPr lang="en-US" sz="2000" dirty="0"/>
              <a:t>on review content patterns</a:t>
            </a:r>
            <a:r>
              <a:rPr lang="en-US" sz="2000" dirty="0" smtClean="0"/>
              <a:t> with respect to </a:t>
            </a:r>
            <a:r>
              <a:rPr lang="en-US" sz="2000" dirty="0"/>
              <a:t>different content sources</a:t>
            </a:r>
            <a:endParaRPr lang="en-US" sz="2000" dirty="0" smtClean="0"/>
          </a:p>
          <a:p>
            <a:pPr lvl="1">
              <a:lnSpc>
                <a:spcPct val="90000"/>
              </a:lnSpc>
            </a:pPr>
            <a:r>
              <a:rPr lang="en-US" sz="2000" dirty="0" smtClean="0"/>
              <a:t>Applying supervised topic modeling for differentiating review helpfulness at the sentence level</a:t>
            </a:r>
          </a:p>
          <a:p>
            <a:pPr lvl="1">
              <a:lnSpc>
                <a:spcPct val="90000"/>
              </a:lnSpc>
            </a:pPr>
            <a:r>
              <a:rPr lang="en-US" sz="2000" dirty="0"/>
              <a:t>A user-centric review summarization framework which leverages user-provided review helpfulness assessment to select salient </a:t>
            </a:r>
            <a:r>
              <a:rPr lang="en-US" sz="2000" dirty="0" smtClean="0"/>
              <a:t>information</a:t>
            </a:r>
          </a:p>
          <a:p>
            <a:pPr>
              <a:lnSpc>
                <a:spcPct val="90000"/>
              </a:lnSpc>
              <a:buNone/>
            </a:pPr>
            <a:endParaRPr lang="en-US" sz="2400" dirty="0" smtClean="0">
              <a:ea typeface="ＭＳ Ｐゴシック" pitchFamily="-84" charset="-128"/>
              <a:cs typeface="ＭＳ Ｐゴシック" pitchFamily="-84" charset="-128"/>
            </a:endParaRPr>
          </a:p>
          <a:p>
            <a:pPr>
              <a:lnSpc>
                <a:spcPct val="90000"/>
              </a:lnSpc>
            </a:pPr>
            <a:r>
              <a:rPr lang="en-US" sz="2400" dirty="0" smtClean="0">
                <a:ea typeface="ＭＳ Ｐゴシック" pitchFamily="-84" charset="-128"/>
                <a:cs typeface="ＭＳ Ｐゴシック" pitchFamily="-84" charset="-128"/>
              </a:rPr>
              <a:t>References</a:t>
            </a:r>
          </a:p>
          <a:p>
            <a:pPr lvl="1">
              <a:lnSpc>
                <a:spcPct val="90000"/>
              </a:lnSpc>
            </a:pPr>
            <a:r>
              <a:rPr lang="en-US" sz="2000" dirty="0" smtClean="0"/>
              <a:t>W. </a:t>
            </a:r>
            <a:r>
              <a:rPr lang="en-US" sz="2000" dirty="0" err="1" smtClean="0"/>
              <a:t>Xiong</a:t>
            </a:r>
            <a:r>
              <a:rPr lang="en-US" sz="2000" dirty="0" smtClean="0"/>
              <a:t> and D. </a:t>
            </a:r>
            <a:r>
              <a:rPr lang="en-US" sz="2000" dirty="0" err="1" smtClean="0"/>
              <a:t>Litman</a:t>
            </a:r>
            <a:r>
              <a:rPr lang="en-US" sz="2000" dirty="0" smtClean="0"/>
              <a:t>, </a:t>
            </a:r>
            <a:r>
              <a:rPr lang="en-US" sz="2000" dirty="0" smtClean="0">
                <a:hlinkClick r:id="rId2"/>
              </a:rPr>
              <a:t>Empirical analysis of exploiting review helpfulness for extractive summarization of online reviews,</a:t>
            </a:r>
            <a:r>
              <a:rPr lang="en-US" sz="2000" dirty="0" smtClean="0"/>
              <a:t> </a:t>
            </a:r>
            <a:r>
              <a:rPr lang="en-US" sz="2000" i="1" dirty="0" smtClean="0"/>
              <a:t>Proceedings COLING</a:t>
            </a:r>
            <a:r>
              <a:rPr lang="en-US" sz="2000" dirty="0" smtClean="0"/>
              <a:t>, 2014.</a:t>
            </a:r>
          </a:p>
          <a:p>
            <a:pPr lvl="1">
              <a:lnSpc>
                <a:spcPct val="90000"/>
              </a:lnSpc>
            </a:pPr>
            <a:r>
              <a:rPr lang="en-US" sz="2000" dirty="0" smtClean="0"/>
              <a:t>W. </a:t>
            </a:r>
            <a:r>
              <a:rPr lang="en-US" sz="2000" dirty="0" err="1" smtClean="0"/>
              <a:t>Xiong</a:t>
            </a:r>
            <a:r>
              <a:rPr lang="en-US" sz="2000" dirty="0" smtClean="0"/>
              <a:t> and D. </a:t>
            </a:r>
            <a:r>
              <a:rPr lang="en-US" sz="2000" dirty="0" err="1" smtClean="0"/>
              <a:t>Litman</a:t>
            </a:r>
            <a:r>
              <a:rPr lang="en-US" sz="2000" dirty="0" smtClean="0"/>
              <a:t>, </a:t>
            </a:r>
            <a:r>
              <a:rPr lang="en-US" sz="2000" dirty="0" smtClean="0">
                <a:hlinkClick r:id="rId3"/>
              </a:rPr>
              <a:t>Automatically Predicting Peer-Review Helpfulness</a:t>
            </a:r>
            <a:r>
              <a:rPr lang="en-US" sz="2000" dirty="0" smtClean="0"/>
              <a:t>, </a:t>
            </a:r>
            <a:r>
              <a:rPr lang="en-US" sz="2000" i="1" dirty="0" smtClean="0"/>
              <a:t>Proceedings ACL/HLT</a:t>
            </a:r>
            <a:r>
              <a:rPr lang="en-US" sz="2000" dirty="0" smtClean="0"/>
              <a:t>, 2011.</a:t>
            </a:r>
            <a:endParaRPr lang="en-US" sz="1500" dirty="0" smtClean="0"/>
          </a:p>
          <a:p>
            <a:pPr>
              <a:lnSpc>
                <a:spcPct val="90000"/>
              </a:lnSpc>
            </a:pPr>
            <a:endParaRPr lang="en-US" sz="2300" dirty="0">
              <a:ea typeface="ＭＳ Ｐゴシック" pitchFamily="-84" charset="-128"/>
              <a:cs typeface="ＭＳ Ｐゴシック" pitchFamily="-84" charset="-128"/>
            </a:endParaRPr>
          </a:p>
        </p:txBody>
      </p:sp>
      <p:sp>
        <p:nvSpPr>
          <p:cNvPr id="174084" name="Slide Number Placeholder 1"/>
          <p:cNvSpPr>
            <a:spLocks noGrp="1"/>
          </p:cNvSpPr>
          <p:nvPr>
            <p:ph type="sldNum" sz="quarter" idx="12"/>
          </p:nvPr>
        </p:nvSpPr>
        <p:spPr bwMode="auto">
          <a:noFill/>
          <a:ln>
            <a:miter lim="800000"/>
            <a:headEnd/>
            <a:tailEnd/>
          </a:ln>
        </p:spPr>
        <p:txBody>
          <a:bodyPr/>
          <a:lstStyle/>
          <a:p>
            <a:fld id="{AB18F4B5-62D1-154D-8186-87975CC4DB62}" type="slidenum">
              <a:rPr lang="en-US"/>
              <a:pPr/>
              <a:t>80</a:t>
            </a:fld>
            <a:endParaRPr lang="en-US"/>
          </a:p>
        </p:txBody>
      </p:sp>
    </p:spTree>
    <p:extLst>
      <p:ext uri="{BB962C8B-B14F-4D97-AF65-F5344CB8AC3E}">
        <p14:creationId xmlns:p14="http://schemas.microsoft.com/office/powerpoint/2010/main" xmlns="" val="5897084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06017"/>
          </a:xfrm>
        </p:spPr>
        <p:txBody>
          <a:bodyPr/>
          <a:lstStyle/>
          <a:p>
            <a:r>
              <a:rPr lang="en-US" dirty="0" smtClean="0"/>
              <a:t>Current summarization work</a:t>
            </a:r>
            <a:endParaRPr lang="en-US" dirty="0"/>
          </a:p>
        </p:txBody>
      </p:sp>
      <p:sp>
        <p:nvSpPr>
          <p:cNvPr id="3" name="Content Placeholder 2"/>
          <p:cNvSpPr>
            <a:spLocks noGrp="1"/>
          </p:cNvSpPr>
          <p:nvPr>
            <p:ph idx="1"/>
          </p:nvPr>
        </p:nvSpPr>
        <p:spPr>
          <a:xfrm>
            <a:off x="3491345" y="1288472"/>
            <a:ext cx="5652655" cy="5162203"/>
          </a:xfrm>
        </p:spPr>
        <p:txBody>
          <a:bodyPr>
            <a:normAutofit fontScale="32500" lnSpcReduction="20000"/>
          </a:bodyPr>
          <a:lstStyle/>
          <a:p>
            <a:pPr>
              <a:buNone/>
            </a:pPr>
            <a:endParaRPr lang="en-US" dirty="0" smtClean="0"/>
          </a:p>
          <a:p>
            <a:pPr>
              <a:buNone/>
            </a:pPr>
            <a:r>
              <a:rPr lang="en-US" sz="7400" dirty="0" smtClean="0"/>
              <a:t>Summarization method</a:t>
            </a:r>
          </a:p>
          <a:p>
            <a:r>
              <a:rPr lang="en-US" sz="4500" dirty="0" smtClean="0"/>
              <a:t>W. </a:t>
            </a:r>
            <a:r>
              <a:rPr lang="en-US" sz="4500" dirty="0" err="1" smtClean="0"/>
              <a:t>Luo</a:t>
            </a:r>
            <a:r>
              <a:rPr lang="en-US" sz="4500" dirty="0" smtClean="0"/>
              <a:t> and D. </a:t>
            </a:r>
            <a:r>
              <a:rPr lang="en-US" sz="4500" dirty="0" err="1" smtClean="0"/>
              <a:t>Litman</a:t>
            </a:r>
            <a:r>
              <a:rPr lang="en-US" sz="4500" dirty="0" smtClean="0"/>
              <a:t>, </a:t>
            </a:r>
            <a:r>
              <a:rPr lang="en-US" sz="4500" b="1" dirty="0" smtClean="0"/>
              <a:t>Summarizing Student Responses to Reflection Prompts</a:t>
            </a:r>
            <a:r>
              <a:rPr lang="en-US" sz="4500" dirty="0" smtClean="0"/>
              <a:t>, </a:t>
            </a:r>
            <a:r>
              <a:rPr lang="en-US" sz="4500" i="1" dirty="0" smtClean="0"/>
              <a:t>Proceedings EMNLP</a:t>
            </a:r>
            <a:r>
              <a:rPr lang="en-US" sz="4500" dirty="0" smtClean="0"/>
              <a:t>, 2015. </a:t>
            </a:r>
          </a:p>
          <a:p>
            <a:pPr>
              <a:buNone/>
            </a:pPr>
            <a:endParaRPr lang="en-US" sz="5000" i="1" dirty="0" smtClean="0"/>
          </a:p>
          <a:p>
            <a:pPr>
              <a:buNone/>
            </a:pPr>
            <a:r>
              <a:rPr lang="en-US" sz="7400" dirty="0" err="1" smtClean="0"/>
              <a:t>CourseMirror</a:t>
            </a:r>
            <a:r>
              <a:rPr lang="en-US" sz="7400" dirty="0" smtClean="0"/>
              <a:t> app</a:t>
            </a:r>
          </a:p>
          <a:p>
            <a:r>
              <a:rPr lang="en-US" sz="4500" dirty="0" smtClean="0"/>
              <a:t>W. </a:t>
            </a:r>
            <a:r>
              <a:rPr lang="en-US" sz="4500" dirty="0" err="1" smtClean="0"/>
              <a:t>Luo</a:t>
            </a:r>
            <a:r>
              <a:rPr lang="en-US" sz="4500" dirty="0" smtClean="0"/>
              <a:t>, X. Fan, M. </a:t>
            </a:r>
            <a:r>
              <a:rPr lang="en-US" sz="4500" dirty="0" err="1" smtClean="0"/>
              <a:t>Menekse</a:t>
            </a:r>
            <a:r>
              <a:rPr lang="en-US" sz="4500" dirty="0" smtClean="0"/>
              <a:t>, J. Wang, and D. </a:t>
            </a:r>
            <a:r>
              <a:rPr lang="en-US" sz="4500" dirty="0" err="1" smtClean="0"/>
              <a:t>Litman</a:t>
            </a:r>
            <a:r>
              <a:rPr lang="en-US" sz="4500" dirty="0" smtClean="0"/>
              <a:t>. </a:t>
            </a:r>
            <a:r>
              <a:rPr lang="en-US" sz="4500" b="1" dirty="0" smtClean="0"/>
              <a:t>Enhancing Instructor-Student and Student-Student Interactions with Mobiles Interfaces and Summarization</a:t>
            </a:r>
            <a:r>
              <a:rPr lang="en-US" sz="4500" u="sng" dirty="0" smtClean="0"/>
              <a:t>, </a:t>
            </a:r>
            <a:r>
              <a:rPr lang="en-US" sz="4500" i="1" dirty="0" smtClean="0"/>
              <a:t>Proceedings NAACL HLT, 2015.</a:t>
            </a:r>
          </a:p>
          <a:p>
            <a:endParaRPr lang="en-US" sz="4500" dirty="0" smtClean="0"/>
          </a:p>
          <a:p>
            <a:r>
              <a:rPr lang="en-US" sz="4500" dirty="0" smtClean="0"/>
              <a:t>X. Fan, W. </a:t>
            </a:r>
            <a:r>
              <a:rPr lang="en-US" sz="4500" dirty="0" err="1" smtClean="0"/>
              <a:t>Luo</a:t>
            </a:r>
            <a:r>
              <a:rPr lang="en-US" sz="4500" dirty="0" smtClean="0"/>
              <a:t>, M. </a:t>
            </a:r>
            <a:r>
              <a:rPr lang="en-US" sz="4500" dirty="0" err="1" smtClean="0"/>
              <a:t>Menekse</a:t>
            </a:r>
            <a:r>
              <a:rPr lang="en-US" sz="4500" dirty="0" smtClean="0"/>
              <a:t>, D. </a:t>
            </a:r>
            <a:r>
              <a:rPr lang="en-US" sz="4500" dirty="0" err="1" smtClean="0"/>
              <a:t>Litman</a:t>
            </a:r>
            <a:r>
              <a:rPr lang="en-US" sz="4500" dirty="0" smtClean="0"/>
              <a:t>, and J. Wang, </a:t>
            </a:r>
            <a:r>
              <a:rPr lang="en-US" sz="4500" dirty="0" err="1" smtClean="0"/>
              <a:t>CourseMIRROR</a:t>
            </a:r>
            <a:r>
              <a:rPr lang="en-US" sz="4500" dirty="0" smtClean="0"/>
              <a:t>:  </a:t>
            </a:r>
            <a:r>
              <a:rPr lang="en-US" sz="4500" b="1" dirty="0" smtClean="0"/>
              <a:t>Enhancing Large C</a:t>
            </a:r>
            <a:r>
              <a:rPr lang="en-US" sz="4500" b="1" dirty="0" smtClean="0">
                <a:hlinkClick r:id="rId2"/>
              </a:rPr>
              <a:t>l</a:t>
            </a:r>
            <a:r>
              <a:rPr lang="en-US" sz="4500" b="1" dirty="0" smtClean="0"/>
              <a:t>assroom Instructor-Student Interactions via Mobile Interfaces and Natural Language Processing</a:t>
            </a:r>
            <a:r>
              <a:rPr lang="en-US" sz="4500" dirty="0" smtClean="0"/>
              <a:t>, </a:t>
            </a:r>
            <a:r>
              <a:rPr lang="en-US" sz="4500" i="1" dirty="0" smtClean="0"/>
              <a:t>Proceedings ACM CHI,</a:t>
            </a:r>
            <a:r>
              <a:rPr lang="en-US" sz="4500" dirty="0" smtClean="0"/>
              <a:t> 2015.</a:t>
            </a:r>
          </a:p>
          <a:p>
            <a:pPr>
              <a:buNone/>
            </a:pPr>
            <a:endParaRPr lang="en-US" sz="7400" dirty="0" smtClean="0"/>
          </a:p>
          <a:p>
            <a:pPr>
              <a:buNone/>
            </a:pPr>
            <a:r>
              <a:rPr lang="en-US" sz="7400" dirty="0" smtClean="0">
                <a:solidFill>
                  <a:srgbClr val="FF0000"/>
                </a:solidFill>
              </a:rPr>
              <a:t>App freely available from Google play!</a:t>
            </a:r>
          </a:p>
          <a:p>
            <a:endParaRPr lang="en-US" dirty="0" smtClean="0"/>
          </a:p>
          <a:p>
            <a:endParaRPr lang="en-US" i="1" dirty="0" smtClean="0"/>
          </a:p>
          <a:p>
            <a:endParaRPr lang="en-US" dirty="0" smtClean="0"/>
          </a:p>
        </p:txBody>
      </p:sp>
      <p:pic>
        <p:nvPicPr>
          <p:cNvPr id="4" name="Picture 3" descr="CourseMIRROR.png"/>
          <p:cNvPicPr>
            <a:picLocks noChangeAspect="1"/>
          </p:cNvPicPr>
          <p:nvPr/>
        </p:nvPicPr>
        <p:blipFill>
          <a:blip r:embed="rId3"/>
          <a:stretch>
            <a:fillRect/>
          </a:stretch>
        </p:blipFill>
        <p:spPr>
          <a:xfrm>
            <a:off x="-214746" y="556953"/>
            <a:ext cx="3930534" cy="6716684"/>
          </a:xfrm>
          <a:prstGeom prst="rect">
            <a:avLst/>
          </a:prstGeom>
        </p:spPr>
      </p:pic>
    </p:spTree>
    <p:extLst>
      <p:ext uri="{BB962C8B-B14F-4D97-AF65-F5344CB8AC3E}">
        <p14:creationId xmlns:p14="http://schemas.microsoft.com/office/powerpoint/2010/main" xmlns="" val="241022908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Module: CS 6281</a:t>
            </a:r>
            <a:endParaRPr lang="en-US" dirty="0"/>
          </a:p>
        </p:txBody>
      </p:sp>
      <p:sp>
        <p:nvSpPr>
          <p:cNvPr id="3" name="Content Placeholder 2"/>
          <p:cNvSpPr>
            <a:spLocks noGrp="1"/>
          </p:cNvSpPr>
          <p:nvPr>
            <p:ph idx="1"/>
          </p:nvPr>
        </p:nvSpPr>
        <p:spPr/>
        <p:txBody>
          <a:bodyPr/>
          <a:lstStyle/>
          <a:p>
            <a:r>
              <a:rPr lang="en-US" i="1" dirty="0" smtClean="0"/>
              <a:t>User Generated Content Analyses using Automated Discourse Processing </a:t>
            </a:r>
          </a:p>
          <a:p>
            <a:pPr>
              <a:buNone/>
            </a:pPr>
            <a:r>
              <a:rPr lang="en-US" i="1" dirty="0" smtClean="0"/>
              <a:t>	</a:t>
            </a:r>
            <a:r>
              <a:rPr lang="en-US" dirty="0" smtClean="0"/>
              <a:t>(Topics in Computer Science II)</a:t>
            </a:r>
          </a:p>
          <a:p>
            <a:pPr>
              <a:buNone/>
            </a:pPr>
            <a:endParaRPr lang="en-US" dirty="0" smtClean="0"/>
          </a:p>
          <a:p>
            <a:r>
              <a:rPr lang="en-US" dirty="0" smtClean="0"/>
              <a:t>First class is </a:t>
            </a:r>
            <a:r>
              <a:rPr lang="en-US" dirty="0" smtClean="0">
                <a:solidFill>
                  <a:srgbClr val="FF0000"/>
                </a:solidFill>
              </a:rPr>
              <a:t>Thursday @ 4</a:t>
            </a:r>
            <a:r>
              <a:rPr lang="en-US" dirty="0" smtClean="0"/>
              <a:t>!</a:t>
            </a:r>
            <a:endParaRPr lang="en-US"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Title 1"/>
          <p:cNvSpPr>
            <a:spLocks noGrp="1"/>
          </p:cNvSpPr>
          <p:nvPr>
            <p:ph type="title"/>
          </p:nvPr>
        </p:nvSpPr>
        <p:spPr/>
        <p:txBody>
          <a:bodyPr/>
          <a:lstStyle/>
          <a:p>
            <a:r>
              <a:rPr lang="en-US" sz="3600">
                <a:ea typeface="ＭＳ Ｐゴシック" pitchFamily="-84" charset="-128"/>
                <a:cs typeface="ＭＳ Ｐゴシック" pitchFamily="-84" charset="-128"/>
              </a:rPr>
              <a:t>Acknowledgements</a:t>
            </a:r>
          </a:p>
        </p:txBody>
      </p:sp>
      <p:sp>
        <p:nvSpPr>
          <p:cNvPr id="176131" name="Content Placeholder 2"/>
          <p:cNvSpPr>
            <a:spLocks noGrp="1"/>
          </p:cNvSpPr>
          <p:nvPr>
            <p:ph idx="1"/>
          </p:nvPr>
        </p:nvSpPr>
        <p:spPr/>
        <p:txBody>
          <a:bodyPr/>
          <a:lstStyle/>
          <a:p>
            <a:pPr eaLnBrk="1" hangingPunct="1">
              <a:lnSpc>
                <a:spcPct val="80000"/>
              </a:lnSpc>
            </a:pPr>
            <a:endParaRPr lang="en-US" sz="2400" dirty="0">
              <a:ea typeface="ＭＳ Ｐゴシック" pitchFamily="-84" charset="-128"/>
              <a:cs typeface="ＭＳ Ｐゴシック" pitchFamily="-84" charset="-128"/>
            </a:endParaRPr>
          </a:p>
          <a:p>
            <a:pPr eaLnBrk="1" hangingPunct="1">
              <a:lnSpc>
                <a:spcPct val="80000"/>
              </a:lnSpc>
            </a:pPr>
            <a:r>
              <a:rPr lang="en-US" sz="2400" dirty="0">
                <a:ea typeface="ＭＳ Ｐゴシック" pitchFamily="-84" charset="-128"/>
                <a:cs typeface="ＭＳ Ｐゴシック" pitchFamily="-84" charset="-128"/>
              </a:rPr>
              <a:t>Dr. Melissa Nelson </a:t>
            </a:r>
            <a:r>
              <a:rPr lang="en-US" sz="2400" dirty="0" smtClean="0">
                <a:ea typeface="ＭＳ Ｐゴシック" pitchFamily="-84" charset="-128"/>
                <a:cs typeface="ＭＳ Ｐゴシック" pitchFamily="-84" charset="-128"/>
              </a:rPr>
              <a:t>and Professor Chris </a:t>
            </a:r>
            <a:r>
              <a:rPr lang="en-US" sz="2400" dirty="0" err="1" smtClean="0">
                <a:ea typeface="ＭＳ Ｐゴシック" pitchFamily="-84" charset="-128"/>
                <a:cs typeface="ＭＳ Ｐゴシック" pitchFamily="-84" charset="-128"/>
              </a:rPr>
              <a:t>Schunn</a:t>
            </a:r>
            <a:r>
              <a:rPr lang="en-US" sz="2400" dirty="0" smtClean="0">
                <a:ea typeface="ＭＳ Ｐゴシック" pitchFamily="-84" charset="-128"/>
                <a:cs typeface="ＭＳ Ｐゴシック" pitchFamily="-84" charset="-128"/>
              </a:rPr>
              <a:t> for </a:t>
            </a:r>
            <a:r>
              <a:rPr lang="en-US" sz="2400" dirty="0">
                <a:ea typeface="ＭＳ Ｐゴシック" pitchFamily="-84" charset="-128"/>
                <a:cs typeface="ＭＳ Ｐゴシック" pitchFamily="-84" charset="-128"/>
              </a:rPr>
              <a:t>the annotated peer-review corpus</a:t>
            </a:r>
          </a:p>
          <a:p>
            <a:pPr eaLnBrk="1" hangingPunct="1">
              <a:lnSpc>
                <a:spcPct val="80000"/>
              </a:lnSpc>
            </a:pPr>
            <a:endParaRPr lang="en-US" sz="2400" dirty="0">
              <a:ea typeface="ＭＳ Ｐゴシック" pitchFamily="-84" charset="-128"/>
              <a:cs typeface="ＭＳ Ｐゴシック" pitchFamily="-84" charset="-128"/>
            </a:endParaRPr>
          </a:p>
          <a:p>
            <a:pPr eaLnBrk="1" hangingPunct="1">
              <a:lnSpc>
                <a:spcPct val="80000"/>
              </a:lnSpc>
            </a:pPr>
            <a:r>
              <a:rPr lang="en-US" sz="2400" dirty="0" err="1">
                <a:ea typeface="ＭＳ Ｐゴシック" pitchFamily="-84" charset="-128"/>
                <a:cs typeface="ＭＳ Ｐゴシック" pitchFamily="-84" charset="-128"/>
              </a:rPr>
              <a:t>SWoRD</a:t>
            </a:r>
            <a:r>
              <a:rPr lang="en-US" sz="2400" dirty="0">
                <a:ea typeface="ＭＳ Ｐゴシック" pitchFamily="-84" charset="-128"/>
                <a:cs typeface="ＭＳ Ｐゴシック" pitchFamily="-84" charset="-128"/>
              </a:rPr>
              <a:t> research team</a:t>
            </a:r>
          </a:p>
          <a:p>
            <a:pPr eaLnBrk="1" hangingPunct="1">
              <a:lnSpc>
                <a:spcPct val="80000"/>
              </a:lnSpc>
            </a:pPr>
            <a:endParaRPr lang="en-US" sz="2400" dirty="0">
              <a:ea typeface="ＭＳ Ｐゴシック" pitchFamily="-84" charset="-128"/>
              <a:cs typeface="ＭＳ Ｐゴシック" pitchFamily="-84" charset="-128"/>
            </a:endParaRPr>
          </a:p>
          <a:p>
            <a:pPr eaLnBrk="1" hangingPunct="1">
              <a:lnSpc>
                <a:spcPct val="80000"/>
              </a:lnSpc>
            </a:pPr>
            <a:r>
              <a:rPr lang="en-US" sz="2400" dirty="0">
                <a:ea typeface="ＭＳ Ｐゴシック" pitchFamily="-84" charset="-128"/>
                <a:cs typeface="ＭＳ Ｐゴシック" pitchFamily="-84" charset="-128"/>
              </a:rPr>
              <a:t>ITSPOKE group </a:t>
            </a:r>
            <a:r>
              <a:rPr lang="en-US" sz="2400" dirty="0" smtClean="0">
                <a:ea typeface="ＭＳ Ｐゴシック" pitchFamily="-84" charset="-128"/>
                <a:cs typeface="ＭＳ Ｐゴシック" pitchFamily="-84" charset="-128"/>
              </a:rPr>
              <a:t>members</a:t>
            </a:r>
          </a:p>
          <a:p>
            <a:pPr eaLnBrk="1" hangingPunct="1">
              <a:lnSpc>
                <a:spcPct val="80000"/>
              </a:lnSpc>
            </a:pPr>
            <a:endParaRPr lang="en-US" sz="2400" dirty="0">
              <a:ea typeface="ＭＳ Ｐゴシック" pitchFamily="-84" charset="-128"/>
              <a:cs typeface="ＭＳ Ｐゴシック" pitchFamily="-84" charset="-128"/>
            </a:endParaRPr>
          </a:p>
          <a:p>
            <a:pPr eaLnBrk="1" hangingPunct="1">
              <a:lnSpc>
                <a:spcPct val="80000"/>
              </a:lnSpc>
            </a:pPr>
            <a:endParaRPr lang="en-US" sz="2400" dirty="0" smtClean="0">
              <a:ea typeface="ＭＳ Ｐゴシック" pitchFamily="-84" charset="-128"/>
              <a:cs typeface="ＭＳ Ｐゴシック" pitchFamily="-84" charset="-128"/>
            </a:endParaRPr>
          </a:p>
          <a:p>
            <a:pPr eaLnBrk="1" hangingPunct="1">
              <a:lnSpc>
                <a:spcPct val="80000"/>
              </a:lnSpc>
            </a:pPr>
            <a:endParaRPr lang="en-US" sz="2400" dirty="0">
              <a:ea typeface="ＭＳ Ｐゴシック" pitchFamily="-84" charset="-128"/>
              <a:cs typeface="ＭＳ Ｐゴシック" pitchFamily="-84" charset="-128"/>
            </a:endParaRPr>
          </a:p>
          <a:p>
            <a:pPr eaLnBrk="1" hangingPunct="1">
              <a:lnSpc>
                <a:spcPct val="80000"/>
              </a:lnSpc>
            </a:pPr>
            <a:endParaRPr lang="en-US" dirty="0">
              <a:ea typeface="ＭＳ Ｐゴシック" pitchFamily="-84" charset="-128"/>
              <a:cs typeface="ＭＳ Ｐゴシック" pitchFamily="-84" charset="-128"/>
            </a:endParaRPr>
          </a:p>
        </p:txBody>
      </p:sp>
      <p:sp>
        <p:nvSpPr>
          <p:cNvPr id="176132" name="Slide Number Placeholder 1"/>
          <p:cNvSpPr>
            <a:spLocks noGrp="1"/>
          </p:cNvSpPr>
          <p:nvPr>
            <p:ph type="sldNum" sz="quarter" idx="12"/>
          </p:nvPr>
        </p:nvSpPr>
        <p:spPr bwMode="auto">
          <a:noFill/>
          <a:ln>
            <a:miter lim="800000"/>
            <a:headEnd/>
            <a:tailEnd/>
          </a:ln>
        </p:spPr>
        <p:txBody>
          <a:bodyPr/>
          <a:lstStyle/>
          <a:p>
            <a:fld id="{A44F1D90-F2CC-8941-945F-BF2EF15878CB}" type="slidenum">
              <a:rPr lang="en-US"/>
              <a:pPr/>
              <a:t>83</a:t>
            </a:fld>
            <a:endParaRPr lang="en-US"/>
          </a:p>
        </p:txBody>
      </p:sp>
      <p:pic>
        <p:nvPicPr>
          <p:cNvPr id="5" name="Picture 6"/>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34179" y="4955123"/>
            <a:ext cx="3729689" cy="6385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762724" y="4492932"/>
            <a:ext cx="1790476" cy="1552381"/>
          </a:xfrm>
          <a:prstGeom prst="rect">
            <a:avLst/>
          </a:prstGeom>
        </p:spPr>
      </p:pic>
      <p:pic>
        <p:nvPicPr>
          <p:cNvPr id="9" name="Picture 5"/>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635142" y="4525963"/>
            <a:ext cx="1600200" cy="160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70636076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dirty="0" smtClean="0"/>
              <a:t>Thank You!</a:t>
            </a:r>
          </a:p>
        </p:txBody>
      </p:sp>
      <p:sp>
        <p:nvSpPr>
          <p:cNvPr id="57347" name="Rectangle 3"/>
          <p:cNvSpPr>
            <a:spLocks noGrp="1" noChangeArrowheads="1"/>
          </p:cNvSpPr>
          <p:nvPr>
            <p:ph type="body" idx="1"/>
          </p:nvPr>
        </p:nvSpPr>
        <p:spPr/>
        <p:txBody>
          <a:bodyPr/>
          <a:lstStyle/>
          <a:p>
            <a:r>
              <a:rPr lang="en-US" dirty="0" smtClean="0"/>
              <a:t>Questions?</a:t>
            </a:r>
          </a:p>
          <a:p>
            <a:endParaRPr lang="en-US" dirty="0" smtClean="0"/>
          </a:p>
          <a:p>
            <a:r>
              <a:rPr lang="en-US" dirty="0" smtClean="0"/>
              <a:t>Further Information</a:t>
            </a:r>
          </a:p>
          <a:p>
            <a:pPr lvl="1"/>
            <a:r>
              <a:rPr lang="en-US" dirty="0" smtClean="0">
                <a:solidFill>
                  <a:srgbClr val="0070C0"/>
                </a:solidFill>
                <a:hlinkClick r:id="rId2"/>
              </a:rPr>
              <a:t>http://www.cs.pitt.edu/~litman</a:t>
            </a:r>
            <a:endParaRPr lang="en-US" dirty="0" smtClean="0">
              <a:solidFill>
                <a:srgbClr val="0070C0"/>
              </a:solidFill>
            </a:endParaRPr>
          </a:p>
        </p:txBody>
      </p:sp>
    </p:spTree>
    <p:extLst>
      <p:ext uri="{BB962C8B-B14F-4D97-AF65-F5344CB8AC3E}">
        <p14:creationId xmlns:p14="http://schemas.microsoft.com/office/powerpoint/2010/main" xmlns="" val="276325195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8533"/>
            <a:ext cx="8229600" cy="1143000"/>
          </a:xfrm>
        </p:spPr>
        <p:txBody>
          <a:bodyPr>
            <a:noAutofit/>
          </a:bodyPr>
          <a:lstStyle/>
          <a:p>
            <a:r>
              <a:rPr lang="en-US" sz="3600" dirty="0" smtClean="0"/>
              <a:t>Compression rate </a:t>
            </a:r>
            <a:br>
              <a:rPr lang="en-US" sz="3600" dirty="0" smtClean="0"/>
            </a:br>
            <a:r>
              <a:rPr lang="en-US" sz="2800" dirty="0" smtClean="0"/>
              <a:t>of the three systems across domains</a:t>
            </a:r>
            <a:endParaRPr lang="en-US" sz="2800" dirty="0"/>
          </a:p>
        </p:txBody>
      </p:sp>
      <p:sp>
        <p:nvSpPr>
          <p:cNvPr id="5" name="Rectangle 4"/>
          <p:cNvSpPr/>
          <p:nvPr/>
        </p:nvSpPr>
        <p:spPr>
          <a:xfrm>
            <a:off x="457200" y="1898233"/>
            <a:ext cx="8446168" cy="4401205"/>
          </a:xfrm>
          <a:prstGeom prst="rect">
            <a:avLst/>
          </a:prstGeom>
        </p:spPr>
        <p:txBody>
          <a:bodyPr wrap="square">
            <a:spAutoFit/>
          </a:bodyPr>
          <a:lstStyle/>
          <a:p>
            <a:pPr marL="342900" lvl="1" indent="-342900">
              <a:buFont typeface="Arial"/>
              <a:buChar char="•"/>
            </a:pPr>
            <a:r>
              <a:rPr lang="en-US" sz="2400" dirty="0" err="1"/>
              <a:t>HelpfulFilter</a:t>
            </a:r>
            <a:r>
              <a:rPr lang="en-US" sz="2400" dirty="0"/>
              <a:t> generates shorter summaries on Camera </a:t>
            </a:r>
            <a:r>
              <a:rPr lang="en-US" sz="2400" dirty="0" smtClean="0"/>
              <a:t>reviews</a:t>
            </a:r>
          </a:p>
          <a:p>
            <a:pPr marL="800100" lvl="2" indent="-342900">
              <a:buFont typeface="Wingdings" charset="2"/>
              <a:buChar char="Ø"/>
            </a:pPr>
            <a:r>
              <a:rPr lang="en-US" sz="2400" dirty="0" smtClean="0"/>
              <a:t>	Smaller compression rate (3.25%)</a:t>
            </a:r>
            <a:endParaRPr lang="en-US" sz="2400" dirty="0"/>
          </a:p>
          <a:p>
            <a:pPr marL="342900" indent="-342900">
              <a:buFont typeface="Arial"/>
              <a:buChar char="•"/>
            </a:pPr>
            <a:endParaRPr lang="en-US" sz="2400" dirty="0"/>
          </a:p>
          <a:p>
            <a:pPr marL="342900" indent="-342900">
              <a:buFont typeface="Arial"/>
              <a:buChar char="•"/>
            </a:pPr>
            <a:endParaRPr lang="en-US" sz="2400" dirty="0" smtClean="0"/>
          </a:p>
          <a:p>
            <a:pPr marL="342900" indent="-342900">
              <a:buFont typeface="Arial"/>
              <a:buChar char="•"/>
            </a:pPr>
            <a:endParaRPr lang="en-US" sz="2400" dirty="0"/>
          </a:p>
          <a:p>
            <a:pPr marL="342900" indent="-342900">
              <a:buFont typeface="Arial"/>
              <a:buChar char="•"/>
            </a:pPr>
            <a:endParaRPr lang="en-US" sz="2400" dirty="0"/>
          </a:p>
          <a:p>
            <a:pPr marL="342900" indent="-342900">
              <a:buFont typeface="Arial"/>
              <a:buChar char="•"/>
            </a:pPr>
            <a:endParaRPr lang="en-US" sz="2400" dirty="0" smtClean="0"/>
          </a:p>
          <a:p>
            <a:pPr marL="342900" indent="-342900">
              <a:buFont typeface="Arial"/>
              <a:buChar char="•"/>
            </a:pPr>
            <a:endParaRPr lang="en-US" sz="2400" dirty="0" smtClean="0"/>
          </a:p>
          <a:p>
            <a:endParaRPr lang="en-US" sz="2400" dirty="0" smtClean="0"/>
          </a:p>
          <a:p>
            <a:pPr marL="800100" lvl="1" indent="-342900">
              <a:buFont typeface="Arial"/>
              <a:buChar char="•"/>
            </a:pPr>
            <a:r>
              <a:rPr lang="en-US" sz="2400" dirty="0"/>
              <a:t>Higher compression rate </a:t>
            </a:r>
            <a:r>
              <a:rPr lang="en-US" sz="2400" dirty="0" smtClean="0"/>
              <a:t>tends </a:t>
            </a:r>
            <a:r>
              <a:rPr lang="en-US" sz="2400" dirty="0"/>
              <a:t>to give better </a:t>
            </a:r>
            <a:r>
              <a:rPr lang="en-US" sz="2400" dirty="0" smtClean="0"/>
              <a:t>summaries </a:t>
            </a:r>
            <a:r>
              <a:rPr lang="en-US" sz="1600" dirty="0">
                <a:solidFill>
                  <a:schemeClr val="accent3">
                    <a:lumMod val="50000"/>
                  </a:schemeClr>
                </a:solidFill>
              </a:rPr>
              <a:t>&lt;</a:t>
            </a:r>
            <a:r>
              <a:rPr lang="en-US" sz="1600" dirty="0" err="1">
                <a:solidFill>
                  <a:schemeClr val="accent3">
                    <a:lumMod val="50000"/>
                  </a:schemeClr>
                </a:solidFill>
              </a:rPr>
              <a:t>Napoles</a:t>
            </a:r>
            <a:r>
              <a:rPr lang="en-US" sz="1600" dirty="0">
                <a:solidFill>
                  <a:schemeClr val="accent3">
                    <a:lumMod val="50000"/>
                  </a:schemeClr>
                </a:solidFill>
              </a:rPr>
              <a:t> et al., 2011&gt;</a:t>
            </a:r>
          </a:p>
          <a:p>
            <a:pPr marL="342900" indent="-342900">
              <a:buFont typeface="Arial"/>
              <a:buChar char="•"/>
            </a:pP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65812652"/>
              </p:ext>
            </p:extLst>
          </p:nvPr>
        </p:nvGraphicFramePr>
        <p:xfrm>
          <a:off x="2554598" y="2813680"/>
          <a:ext cx="4036033" cy="2012320"/>
        </p:xfrm>
        <a:graphic>
          <a:graphicData uri="http://schemas.openxmlformats.org/drawingml/2006/table">
            <a:tbl>
              <a:tblPr firstRow="1">
                <a:tableStyleId>{6E25E649-3F16-4E02-A733-19D2CDBF48F0}</a:tableStyleId>
              </a:tblPr>
              <a:tblGrid>
                <a:gridCol w="1784169"/>
                <a:gridCol w="1125932"/>
                <a:gridCol w="1125932"/>
              </a:tblGrid>
              <a:tr h="402464">
                <a:tc>
                  <a:txBody>
                    <a:bodyPr/>
                    <a:lstStyle/>
                    <a:p>
                      <a:pPr algn="ctr" fontAlgn="b"/>
                      <a:r>
                        <a:rPr lang="en-US" sz="1500" u="none" strike="noStrike" dirty="0"/>
                        <a:t>S</a:t>
                      </a:r>
                      <a:r>
                        <a:rPr lang="en-US" sz="1500" u="none" strike="noStrike" dirty="0" smtClean="0"/>
                        <a:t>ummarizer</a:t>
                      </a:r>
                      <a:endParaRPr lang="en-US" sz="1500" b="0" i="0" u="none" strike="noStrike" dirty="0">
                        <a:solidFill>
                          <a:srgbClr val="000000"/>
                        </a:solidFill>
                        <a:latin typeface="Calibri"/>
                      </a:endParaRPr>
                    </a:p>
                  </a:txBody>
                  <a:tcPr marL="12700" marR="12700" marT="12700" marB="0" anchor="ctr"/>
                </a:tc>
                <a:tc>
                  <a:txBody>
                    <a:bodyPr/>
                    <a:lstStyle/>
                    <a:p>
                      <a:pPr algn="ctr" fontAlgn="b"/>
                      <a:r>
                        <a:rPr lang="en-US" sz="1500" u="none" strike="noStrike" dirty="0"/>
                        <a:t>Camera</a:t>
                      </a:r>
                      <a:endParaRPr lang="en-US" sz="1500" b="0" i="0" u="none" strike="noStrike" dirty="0">
                        <a:solidFill>
                          <a:srgbClr val="000000"/>
                        </a:solidFill>
                        <a:latin typeface="Calibri"/>
                      </a:endParaRPr>
                    </a:p>
                  </a:txBody>
                  <a:tcPr marL="12700" marR="12700" marT="12700" marB="0" anchor="ctr"/>
                </a:tc>
                <a:tc>
                  <a:txBody>
                    <a:bodyPr/>
                    <a:lstStyle/>
                    <a:p>
                      <a:pPr algn="ctr" fontAlgn="b"/>
                      <a:r>
                        <a:rPr lang="en-US" sz="1500" u="none" strike="noStrike" dirty="0"/>
                        <a:t>Movie</a:t>
                      </a:r>
                      <a:endParaRPr lang="en-US" sz="1500" b="0" i="0" u="none" strike="noStrike" dirty="0">
                        <a:solidFill>
                          <a:srgbClr val="000000"/>
                        </a:solidFill>
                        <a:latin typeface="Calibri"/>
                      </a:endParaRPr>
                    </a:p>
                  </a:txBody>
                  <a:tcPr marL="12700" marR="12700" marT="12700" marB="0" anchor="ctr"/>
                </a:tc>
              </a:tr>
              <a:tr h="402464">
                <a:tc>
                  <a:txBody>
                    <a:bodyPr/>
                    <a:lstStyle/>
                    <a:p>
                      <a:pPr algn="ctr" fontAlgn="b"/>
                      <a:r>
                        <a:rPr lang="en-US" sz="1500" u="none" strike="noStrike" dirty="0" err="1" smtClean="0"/>
                        <a:t>MEAD+LexRank</a:t>
                      </a:r>
                      <a:endParaRPr lang="en-US" sz="1500" b="0" i="0" u="none" strike="noStrike" dirty="0">
                        <a:solidFill>
                          <a:srgbClr val="000000"/>
                        </a:solidFill>
                        <a:latin typeface="Calibri"/>
                      </a:endParaRPr>
                    </a:p>
                  </a:txBody>
                  <a:tcPr marL="12700" marR="12700" marT="12700" marB="0" anchor="b"/>
                </a:tc>
                <a:tc>
                  <a:txBody>
                    <a:bodyPr/>
                    <a:lstStyle/>
                    <a:p>
                      <a:pPr algn="ctr" fontAlgn="b"/>
                      <a:r>
                        <a:rPr lang="en-US" sz="1500" u="none" strike="noStrike" dirty="0" smtClean="0"/>
                        <a:t>6.07%</a:t>
                      </a:r>
                      <a:endParaRPr lang="en-US" sz="1500" b="0" i="0" u="none" strike="noStrike" dirty="0">
                        <a:solidFill>
                          <a:schemeClr val="tx1"/>
                        </a:solidFill>
                        <a:latin typeface="Calibri"/>
                      </a:endParaRPr>
                    </a:p>
                  </a:txBody>
                  <a:tcPr marL="12700" marR="12700" marT="12700" marB="0" anchor="b"/>
                </a:tc>
                <a:tc>
                  <a:txBody>
                    <a:bodyPr/>
                    <a:lstStyle/>
                    <a:p>
                      <a:pPr algn="ctr" fontAlgn="b"/>
                      <a:r>
                        <a:rPr lang="en-US" sz="1500" u="none" strike="noStrike" dirty="0" smtClean="0"/>
                        <a:t>2.64%</a:t>
                      </a:r>
                      <a:endParaRPr lang="en-US" sz="1500" b="0" i="0" u="none" strike="noStrike" dirty="0">
                        <a:solidFill>
                          <a:schemeClr val="tx1"/>
                        </a:solidFill>
                        <a:latin typeface="Calibri"/>
                      </a:endParaRPr>
                    </a:p>
                  </a:txBody>
                  <a:tcPr marL="12700" marR="12700" marT="12700" marB="0" anchor="b"/>
                </a:tc>
              </a:tr>
              <a:tr h="402464">
                <a:tc>
                  <a:txBody>
                    <a:bodyPr/>
                    <a:lstStyle/>
                    <a:p>
                      <a:pPr algn="ctr" fontAlgn="b"/>
                      <a:r>
                        <a:rPr lang="en-US" sz="1500" u="none" strike="noStrike" dirty="0" err="1" smtClean="0"/>
                        <a:t>HelpfulFilter</a:t>
                      </a:r>
                      <a:endParaRPr lang="en-US" sz="1500" b="0" i="0" u="none" strike="noStrike" dirty="0">
                        <a:solidFill>
                          <a:srgbClr val="000000"/>
                        </a:solidFill>
                        <a:latin typeface="Calibri"/>
                      </a:endParaRPr>
                    </a:p>
                  </a:txBody>
                  <a:tcPr marL="12700" marR="12700" marT="12700" marB="0" anchor="b"/>
                </a:tc>
                <a:tc>
                  <a:txBody>
                    <a:bodyPr/>
                    <a:lstStyle/>
                    <a:p>
                      <a:pPr algn="ctr" fontAlgn="b"/>
                      <a:r>
                        <a:rPr lang="en-US" sz="1500" u="none" strike="noStrike" dirty="0">
                          <a:solidFill>
                            <a:srgbClr val="0000FF"/>
                          </a:solidFill>
                        </a:rPr>
                        <a:t>3.25%</a:t>
                      </a:r>
                      <a:endParaRPr lang="en-US" sz="1500" b="0" i="0" u="none" strike="noStrike" dirty="0">
                        <a:solidFill>
                          <a:srgbClr val="0000FF"/>
                        </a:solidFill>
                        <a:latin typeface="Calibri"/>
                      </a:endParaRPr>
                    </a:p>
                  </a:txBody>
                  <a:tcPr marL="12700" marR="12700" marT="12700" marB="0" anchor="b"/>
                </a:tc>
                <a:tc>
                  <a:txBody>
                    <a:bodyPr/>
                    <a:lstStyle/>
                    <a:p>
                      <a:pPr algn="ctr" fontAlgn="b"/>
                      <a:r>
                        <a:rPr lang="en-US" sz="1500" u="none" strike="noStrike" dirty="0"/>
                        <a:t>2.39%</a:t>
                      </a:r>
                      <a:endParaRPr lang="en-US" sz="1500" b="0" i="0" u="none" strike="noStrike" dirty="0">
                        <a:solidFill>
                          <a:schemeClr val="tx1"/>
                        </a:solidFill>
                        <a:latin typeface="Calibri"/>
                      </a:endParaRPr>
                    </a:p>
                  </a:txBody>
                  <a:tcPr marL="12700" marR="12700" marT="12700" marB="0" anchor="b"/>
                </a:tc>
              </a:tr>
              <a:tr h="402464">
                <a:tc>
                  <a:txBody>
                    <a:bodyPr/>
                    <a:lstStyle/>
                    <a:p>
                      <a:pPr algn="ctr" fontAlgn="b"/>
                      <a:r>
                        <a:rPr lang="en-US" sz="1500" u="none" strike="noStrike" dirty="0" err="1" smtClean="0"/>
                        <a:t>HelpfulSum</a:t>
                      </a:r>
                      <a:endParaRPr lang="en-US" sz="1500" b="0" i="0" u="none" strike="noStrike" dirty="0">
                        <a:solidFill>
                          <a:srgbClr val="000000"/>
                        </a:solidFill>
                        <a:latin typeface="Calibri"/>
                      </a:endParaRPr>
                    </a:p>
                  </a:txBody>
                  <a:tcPr marL="12700" marR="12700" marT="12700" marB="0" anchor="b"/>
                </a:tc>
                <a:tc>
                  <a:txBody>
                    <a:bodyPr/>
                    <a:lstStyle/>
                    <a:p>
                      <a:pPr algn="ctr" fontAlgn="b"/>
                      <a:r>
                        <a:rPr lang="en-US" sz="1500" u="none" strike="noStrike" dirty="0"/>
                        <a:t>5.94%</a:t>
                      </a:r>
                      <a:endParaRPr lang="en-US" sz="1500" b="0" i="0" u="none" strike="noStrike" dirty="0">
                        <a:solidFill>
                          <a:srgbClr val="000000"/>
                        </a:solidFill>
                        <a:latin typeface="Calibri"/>
                      </a:endParaRPr>
                    </a:p>
                  </a:txBody>
                  <a:tcPr marL="12700" marR="12700" marT="12700" marB="0" anchor="b"/>
                </a:tc>
                <a:tc>
                  <a:txBody>
                    <a:bodyPr/>
                    <a:lstStyle/>
                    <a:p>
                      <a:pPr algn="ctr" fontAlgn="b"/>
                      <a:r>
                        <a:rPr lang="en-US" sz="1500" u="none" strike="noStrike" dirty="0"/>
                        <a:t>2.69%</a:t>
                      </a:r>
                      <a:endParaRPr lang="en-US" sz="1500" b="0" i="0" u="none" strike="noStrike" dirty="0">
                        <a:solidFill>
                          <a:srgbClr val="000000"/>
                        </a:solidFill>
                        <a:latin typeface="Calibri"/>
                      </a:endParaRPr>
                    </a:p>
                  </a:txBody>
                  <a:tcPr marL="12700" marR="12700" marT="12700" marB="0" anchor="b"/>
                </a:tc>
              </a:tr>
              <a:tr h="402464">
                <a:tc>
                  <a:txBody>
                    <a:bodyPr/>
                    <a:lstStyle/>
                    <a:p>
                      <a:pPr algn="ctr" fontAlgn="b"/>
                      <a:r>
                        <a:rPr lang="en-US" sz="1500" u="none" strike="noStrike" dirty="0" smtClean="0"/>
                        <a:t>Human (average)</a:t>
                      </a:r>
                      <a:endParaRPr lang="en-US" sz="1500" b="0" i="0" u="none" strike="noStrike" dirty="0">
                        <a:solidFill>
                          <a:srgbClr val="000000"/>
                        </a:solidFill>
                        <a:latin typeface="Calibri"/>
                      </a:endParaRPr>
                    </a:p>
                  </a:txBody>
                  <a:tcPr marL="12700" marR="12700" marT="12700" marB="0" anchor="b"/>
                </a:tc>
                <a:tc>
                  <a:txBody>
                    <a:bodyPr/>
                    <a:lstStyle/>
                    <a:p>
                      <a:pPr algn="ctr" fontAlgn="b"/>
                      <a:r>
                        <a:rPr lang="en-US" sz="1500" u="none" strike="noStrike" dirty="0" smtClean="0"/>
                        <a:t>6.11%</a:t>
                      </a:r>
                      <a:endParaRPr lang="en-US" sz="1500" b="0" i="0" u="none" strike="noStrike" dirty="0">
                        <a:solidFill>
                          <a:srgbClr val="000000"/>
                        </a:solidFill>
                        <a:latin typeface="Calibri"/>
                      </a:endParaRPr>
                    </a:p>
                  </a:txBody>
                  <a:tcPr marL="12700" marR="12700" marT="12700" marB="0" anchor="b"/>
                </a:tc>
                <a:tc>
                  <a:txBody>
                    <a:bodyPr/>
                    <a:lstStyle/>
                    <a:p>
                      <a:pPr algn="ctr" fontAlgn="b"/>
                      <a:r>
                        <a:rPr lang="en-US" sz="1500" u="none" strike="noStrike" dirty="0" smtClean="0"/>
                        <a:t>2.94%</a:t>
                      </a:r>
                      <a:endParaRPr lang="en-US" sz="1500" b="0" i="0" u="none" strike="noStrike" dirty="0">
                        <a:solidFill>
                          <a:srgbClr val="000000"/>
                        </a:solidFill>
                        <a:latin typeface="Calibri"/>
                      </a:endParaRPr>
                    </a:p>
                  </a:txBody>
                  <a:tcPr marL="12700" marR="12700" marT="12700" marB="0" anchor="b"/>
                </a:tc>
              </a:tr>
            </a:tbl>
          </a:graphicData>
        </a:graphic>
      </p:graphicFrame>
      <p:sp>
        <p:nvSpPr>
          <p:cNvPr id="3" name="Slide Number Placeholder 2"/>
          <p:cNvSpPr>
            <a:spLocks noGrp="1"/>
          </p:cNvSpPr>
          <p:nvPr>
            <p:ph type="sldNum" sz="quarter" idx="12"/>
          </p:nvPr>
        </p:nvSpPr>
        <p:spPr/>
        <p:txBody>
          <a:bodyPr/>
          <a:lstStyle/>
          <a:p>
            <a:fld id="{A1474180-0649-4B44-A4E2-426C5EA9858C}" type="slidenum">
              <a:rPr lang="en-US" smtClean="0"/>
              <a:pPr/>
              <a:t>85</a:t>
            </a:fld>
            <a:endParaRPr lang="en-US"/>
          </a:p>
        </p:txBody>
      </p:sp>
    </p:spTree>
    <p:extLst>
      <p:ext uri="{BB962C8B-B14F-4D97-AF65-F5344CB8AC3E}">
        <p14:creationId xmlns:p14="http://schemas.microsoft.com/office/powerpoint/2010/main" xmlns="" val="2765811912"/>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dirty="0"/>
              <a:t>Result analysis – student demographic factors</a:t>
            </a:r>
          </a:p>
        </p:txBody>
      </p:sp>
      <p:sp>
        <p:nvSpPr>
          <p:cNvPr id="3" name="Content Placeholder 2"/>
          <p:cNvSpPr>
            <a:spLocks noGrp="1"/>
          </p:cNvSpPr>
          <p:nvPr>
            <p:ph idx="1"/>
          </p:nvPr>
        </p:nvSpPr>
        <p:spPr>
          <a:xfrm>
            <a:off x="457200" y="1417638"/>
            <a:ext cx="8077200" cy="4584699"/>
          </a:xfrm>
        </p:spPr>
        <p:txBody>
          <a:bodyPr>
            <a:normAutofit fontScale="70000" lnSpcReduction="20000"/>
          </a:bodyPr>
          <a:lstStyle/>
          <a:p>
            <a:r>
              <a:rPr lang="en-US" smtClean="0"/>
              <a:t>Dependent variables</a:t>
            </a:r>
          </a:p>
          <a:p>
            <a:pPr lvl="1"/>
            <a:r>
              <a:rPr lang="en-US" smtClean="0"/>
              <a:t>3 preference ratings</a:t>
            </a:r>
          </a:p>
          <a:p>
            <a:pPr lvl="1"/>
            <a:r>
              <a:rPr lang="en-US" smtClean="0"/>
              <a:t>9 content evaluation pairwise differences (3 pairs X 3 metrics)</a:t>
            </a:r>
          </a:p>
          <a:p>
            <a:pPr lvl="1"/>
            <a:endParaRPr lang="en-US" smtClean="0"/>
          </a:p>
          <a:p>
            <a:r>
              <a:rPr lang="en-US" smtClean="0"/>
              <a:t>Statistical analysis</a:t>
            </a:r>
          </a:p>
          <a:p>
            <a:pPr lvl="1"/>
            <a:r>
              <a:rPr lang="en-US" smtClean="0"/>
              <a:t>Automatic linear modeling analysis</a:t>
            </a:r>
          </a:p>
          <a:p>
            <a:pPr lvl="2"/>
            <a:r>
              <a:rPr lang="en-US" smtClean="0"/>
              <a:t>Using </a:t>
            </a:r>
            <a:r>
              <a:rPr lang="en-US" dirty="0" smtClean="0"/>
              <a:t>numeric variables directly</a:t>
            </a:r>
          </a:p>
          <a:p>
            <a:pPr lvl="2"/>
            <a:endParaRPr lang="en-US" dirty="0"/>
          </a:p>
          <a:p>
            <a:pPr lvl="2"/>
            <a:endParaRPr lang="en-US" dirty="0" smtClean="0"/>
          </a:p>
          <a:p>
            <a:pPr lvl="2"/>
            <a:endParaRPr lang="en-US" dirty="0" smtClean="0"/>
          </a:p>
          <a:p>
            <a:pPr lvl="2"/>
            <a:endParaRPr lang="en-US" dirty="0"/>
          </a:p>
          <a:p>
            <a:pPr lvl="2"/>
            <a:endParaRPr lang="en-US" dirty="0" smtClean="0"/>
          </a:p>
          <a:p>
            <a:pPr lvl="2"/>
            <a:endParaRPr lang="en-US" dirty="0"/>
          </a:p>
          <a:p>
            <a:pPr lvl="2"/>
            <a:endParaRPr lang="en-US" dirty="0" smtClean="0"/>
          </a:p>
          <a:p>
            <a:pPr lvl="1"/>
            <a:r>
              <a:rPr lang="en-US" dirty="0" smtClean="0"/>
              <a:t>Mixed model analysis</a:t>
            </a:r>
            <a:endParaRPr lang="en-US" dirty="0"/>
          </a:p>
        </p:txBody>
      </p:sp>
      <p:sp>
        <p:nvSpPr>
          <p:cNvPr id="4" name="Slide Number Placeholder 3"/>
          <p:cNvSpPr>
            <a:spLocks noGrp="1"/>
          </p:cNvSpPr>
          <p:nvPr>
            <p:ph type="sldNum" sz="quarter" idx="12"/>
          </p:nvPr>
        </p:nvSpPr>
        <p:spPr/>
        <p:txBody>
          <a:bodyPr/>
          <a:lstStyle/>
          <a:p>
            <a:fld id="{1334D774-3417-FC46-9BEF-A6F026B0364A}" type="slidenum">
              <a:rPr lang="en-US" smtClean="0"/>
              <a:pPr/>
              <a:t>86</a:t>
            </a:fld>
            <a:endParaRPr lang="en-US"/>
          </a:p>
        </p:txBody>
      </p:sp>
      <p:graphicFrame>
        <p:nvGraphicFramePr>
          <p:cNvPr id="5" name="Table 4"/>
          <p:cNvGraphicFramePr>
            <a:graphicFrameLocks noGrp="1"/>
          </p:cNvGraphicFramePr>
          <p:nvPr>
            <p:extLst/>
          </p:nvPr>
        </p:nvGraphicFramePr>
        <p:xfrm>
          <a:off x="931331" y="3789261"/>
          <a:ext cx="7493001" cy="2346960"/>
        </p:xfrm>
        <a:graphic>
          <a:graphicData uri="http://schemas.openxmlformats.org/drawingml/2006/table">
            <a:tbl>
              <a:tblPr firstRow="1" bandRow="1">
                <a:tableStyleId>{6E25E649-3F16-4E02-A733-19D2CDBF48F0}</a:tableStyleId>
              </a:tblPr>
              <a:tblGrid>
                <a:gridCol w="1246836"/>
                <a:gridCol w="2545594"/>
                <a:gridCol w="1154789"/>
                <a:gridCol w="1470787"/>
                <a:gridCol w="1074995"/>
              </a:tblGrid>
              <a:tr h="276017">
                <a:tc>
                  <a:txBody>
                    <a:bodyPr/>
                    <a:lstStyle/>
                    <a:p>
                      <a:pPr algn="ctr"/>
                      <a:r>
                        <a:rPr lang="en-US" sz="1600" dirty="0" smtClean="0"/>
                        <a:t>Measure.</a:t>
                      </a:r>
                      <a:endParaRPr lang="en-US" sz="1600" dirty="0"/>
                    </a:p>
                  </a:txBody>
                  <a:tcPr anchor="ctr"/>
                </a:tc>
                <a:tc>
                  <a:txBody>
                    <a:bodyPr/>
                    <a:lstStyle/>
                    <a:p>
                      <a:pPr algn="ctr"/>
                      <a:r>
                        <a:rPr lang="en-US" sz="1600" dirty="0" smtClean="0"/>
                        <a:t>Pair</a:t>
                      </a:r>
                      <a:endParaRPr lang="en-US" sz="1600" dirty="0"/>
                    </a:p>
                  </a:txBody>
                  <a:tcPr anchor="ctr"/>
                </a:tc>
                <a:tc>
                  <a:txBody>
                    <a:bodyPr/>
                    <a:lstStyle/>
                    <a:p>
                      <a:pPr algn="ctr"/>
                      <a:r>
                        <a:rPr lang="en-US" sz="1600" dirty="0" smtClean="0"/>
                        <a:t># of outlier</a:t>
                      </a:r>
                      <a:endParaRPr lang="en-US" sz="1600" dirty="0"/>
                    </a:p>
                  </a:txBody>
                  <a:tcPr anchor="ctr"/>
                </a:tc>
                <a:tc>
                  <a:txBody>
                    <a:bodyPr/>
                    <a:lstStyle/>
                    <a:p>
                      <a:pPr algn="ctr"/>
                      <a:r>
                        <a:rPr lang="en-US" sz="1600" dirty="0" smtClean="0"/>
                        <a:t>Factor</a:t>
                      </a:r>
                      <a:endParaRPr lang="en-US" sz="1600" dirty="0"/>
                    </a:p>
                  </a:txBody>
                  <a:tcPr anchor="ctr"/>
                </a:tc>
                <a:tc>
                  <a:txBody>
                    <a:bodyPr/>
                    <a:lstStyle/>
                    <a:p>
                      <a:pPr algn="ctr"/>
                      <a:r>
                        <a:rPr lang="en-US" sz="1600" dirty="0" smtClean="0"/>
                        <a:t>sig</a:t>
                      </a:r>
                      <a:endParaRPr lang="en-US" sz="1600" dirty="0"/>
                    </a:p>
                  </a:txBody>
                  <a:tcPr anchor="ctr"/>
                </a:tc>
              </a:tr>
              <a:tr h="332781">
                <a:tc>
                  <a:txBody>
                    <a:bodyPr/>
                    <a:lstStyle/>
                    <a:p>
                      <a:pPr algn="ctr"/>
                      <a:r>
                        <a:rPr lang="en-US" sz="1600" dirty="0" smtClean="0"/>
                        <a:t>Preference</a:t>
                      </a:r>
                      <a:endParaRPr lang="en-US" sz="1600" dirty="0"/>
                    </a:p>
                  </a:txBody>
                  <a:tcPr anchor="ctr"/>
                </a:tc>
                <a:tc>
                  <a:txBody>
                    <a:bodyPr/>
                    <a:lstStyle/>
                    <a:p>
                      <a:pPr algn="ctr"/>
                      <a:r>
                        <a:rPr lang="en-US" sz="1600" dirty="0" err="1" smtClean="0"/>
                        <a:t>HelpfulSum</a:t>
                      </a:r>
                      <a:r>
                        <a:rPr lang="en-US" sz="1600" dirty="0" smtClean="0"/>
                        <a:t> - baseline</a:t>
                      </a:r>
                      <a:endParaRPr lang="en-US" sz="1600" dirty="0"/>
                    </a:p>
                  </a:txBody>
                  <a:tcPr anchor="ctr"/>
                </a:tc>
                <a:tc>
                  <a:txBody>
                    <a:bodyPr/>
                    <a:lstStyle/>
                    <a:p>
                      <a:pPr algn="ctr"/>
                      <a:r>
                        <a:rPr lang="en-US" sz="1600" dirty="0" smtClean="0"/>
                        <a:t>2</a:t>
                      </a:r>
                      <a:endParaRPr lang="en-US" sz="1600" dirty="0"/>
                    </a:p>
                  </a:txBody>
                  <a:tcPr anchor="ctr"/>
                </a:tc>
                <a:tc>
                  <a:txBody>
                    <a:bodyPr/>
                    <a:lstStyle/>
                    <a:p>
                      <a:pPr algn="ctr"/>
                      <a:r>
                        <a:rPr lang="en-US" sz="1600" dirty="0" err="1" smtClean="0">
                          <a:solidFill>
                            <a:srgbClr val="0000FF"/>
                          </a:solidFill>
                        </a:rPr>
                        <a:t>nativeSpeaker</a:t>
                      </a:r>
                      <a:endParaRPr lang="en-US" sz="1600" dirty="0">
                        <a:solidFill>
                          <a:srgbClr val="0000FF"/>
                        </a:solidFill>
                      </a:endParaRPr>
                    </a:p>
                  </a:txBody>
                  <a:tcPr anchor="ctr"/>
                </a:tc>
                <a:tc>
                  <a:txBody>
                    <a:bodyPr/>
                    <a:lstStyle/>
                    <a:p>
                      <a:pPr algn="ctr"/>
                      <a:r>
                        <a:rPr lang="en-US" sz="1600" dirty="0" smtClean="0"/>
                        <a:t>.02</a:t>
                      </a:r>
                      <a:endParaRPr lang="en-US" sz="1600" dirty="0"/>
                    </a:p>
                  </a:txBody>
                  <a:tcPr anchor="ctr"/>
                </a:tc>
              </a:tr>
              <a:tr h="332781">
                <a:tc>
                  <a:txBody>
                    <a:bodyPr/>
                    <a:lstStyle/>
                    <a:p>
                      <a:pPr algn="ctr"/>
                      <a:r>
                        <a:rPr lang="en-US" sz="1600" dirty="0" smtClean="0"/>
                        <a:t>Precision</a:t>
                      </a:r>
                      <a:endParaRPr lang="en-US" sz="1600" dirty="0"/>
                    </a:p>
                  </a:txBody>
                  <a:tcPr anchor="ctr"/>
                </a:tc>
                <a:tc>
                  <a:txBody>
                    <a:bodyPr/>
                    <a:lstStyle/>
                    <a:p>
                      <a:pPr algn="ctr"/>
                      <a:r>
                        <a:rPr lang="en-US" sz="1600" baseline="0" dirty="0" err="1" smtClean="0"/>
                        <a:t>HelpfulFilter</a:t>
                      </a:r>
                      <a:r>
                        <a:rPr lang="en-US" sz="1600" baseline="0" dirty="0" smtClean="0"/>
                        <a:t> - baseline</a:t>
                      </a:r>
                      <a:endParaRPr lang="en-US" sz="1600" dirty="0"/>
                    </a:p>
                  </a:txBody>
                  <a:tcPr anchor="ctr"/>
                </a:tc>
                <a:tc>
                  <a:txBody>
                    <a:bodyPr/>
                    <a:lstStyle/>
                    <a:p>
                      <a:pPr algn="ctr"/>
                      <a:r>
                        <a:rPr lang="en-US" sz="1600" dirty="0" smtClean="0"/>
                        <a:t>1</a:t>
                      </a:r>
                      <a:endParaRPr lang="en-US" sz="1600" dirty="0"/>
                    </a:p>
                  </a:txBody>
                  <a:tcPr anchor="ctr"/>
                </a:tc>
                <a:tc>
                  <a:txBody>
                    <a:bodyPr/>
                    <a:lstStyle/>
                    <a:p>
                      <a:pPr algn="ctr"/>
                      <a:r>
                        <a:rPr lang="en-US" sz="1600" b="0" dirty="0" smtClean="0">
                          <a:solidFill>
                            <a:srgbClr val="0000FF"/>
                          </a:solidFill>
                        </a:rPr>
                        <a:t>Rating</a:t>
                      </a:r>
                      <a:endParaRPr lang="en-US" sz="1600" b="0" dirty="0">
                        <a:solidFill>
                          <a:srgbClr val="0000FF"/>
                        </a:solidFill>
                      </a:endParaRPr>
                    </a:p>
                  </a:txBody>
                  <a:tcPr anchor="ctr"/>
                </a:tc>
                <a:tc>
                  <a:txBody>
                    <a:bodyPr/>
                    <a:lstStyle/>
                    <a:p>
                      <a:pPr algn="ctr"/>
                      <a:r>
                        <a:rPr lang="en-US" sz="1600" dirty="0" smtClean="0"/>
                        <a:t>.04</a:t>
                      </a:r>
                      <a:endParaRPr lang="en-US" sz="1600" dirty="0"/>
                    </a:p>
                  </a:txBody>
                  <a:tcPr anchor="ctr"/>
                </a:tc>
              </a:tr>
              <a:tr h="332781">
                <a:tc>
                  <a:txBody>
                    <a:bodyPr/>
                    <a:lstStyle/>
                    <a:p>
                      <a:pPr algn="ctr"/>
                      <a:r>
                        <a:rPr lang="en-US" sz="1600" dirty="0" smtClean="0"/>
                        <a:t>Precision</a:t>
                      </a:r>
                      <a:endParaRPr lang="en-US" sz="1600" dirty="0"/>
                    </a:p>
                  </a:txBody>
                  <a:tcPr anchor="ctr"/>
                </a:tc>
                <a:tc>
                  <a:txBody>
                    <a:bodyPr/>
                    <a:lstStyle/>
                    <a:p>
                      <a:pPr algn="ctr"/>
                      <a:r>
                        <a:rPr lang="en-US" sz="1600" dirty="0" err="1" smtClean="0"/>
                        <a:t>HelpfulSum</a:t>
                      </a:r>
                      <a:r>
                        <a:rPr lang="en-US" sz="1600" dirty="0" smtClean="0"/>
                        <a:t> - baseline</a:t>
                      </a:r>
                      <a:endParaRPr lang="en-US" sz="1600" dirty="0"/>
                    </a:p>
                  </a:txBody>
                  <a:tcPr anchor="ctr"/>
                </a:tc>
                <a:tc>
                  <a:txBody>
                    <a:bodyPr/>
                    <a:lstStyle/>
                    <a:p>
                      <a:pPr algn="ctr"/>
                      <a:r>
                        <a:rPr lang="en-US" sz="1600" dirty="0" smtClean="0"/>
                        <a:t>1</a:t>
                      </a:r>
                      <a:endParaRPr lang="en-US" sz="1600" dirty="0"/>
                    </a:p>
                  </a:txBody>
                  <a:tcPr anchor="ctr"/>
                </a:tc>
                <a:tc>
                  <a:txBody>
                    <a:bodyPr/>
                    <a:lstStyle/>
                    <a:p>
                      <a:pPr algn="ctr"/>
                      <a:r>
                        <a:rPr lang="en-US" sz="1600" b="0" dirty="0" smtClean="0">
                          <a:solidFill>
                            <a:srgbClr val="0000FF"/>
                          </a:solidFill>
                        </a:rPr>
                        <a:t>Rating</a:t>
                      </a:r>
                      <a:endParaRPr lang="en-US" sz="1600" b="0" dirty="0">
                        <a:solidFill>
                          <a:srgbClr val="0000FF"/>
                        </a:solidFill>
                      </a:endParaRPr>
                    </a:p>
                  </a:txBody>
                  <a:tcPr anchor="ctr"/>
                </a:tc>
                <a:tc>
                  <a:txBody>
                    <a:bodyPr/>
                    <a:lstStyle/>
                    <a:p>
                      <a:pPr algn="ctr"/>
                      <a:r>
                        <a:rPr lang="en-US" sz="1600" dirty="0" smtClean="0"/>
                        <a:t>.04</a:t>
                      </a:r>
                      <a:endParaRPr lang="en-US" sz="1600" dirty="0"/>
                    </a:p>
                  </a:txBody>
                  <a:tcPr anchor="ctr"/>
                </a:tc>
              </a:tr>
              <a:tr h="332781">
                <a:tc>
                  <a:txBody>
                    <a:bodyPr/>
                    <a:lstStyle/>
                    <a:p>
                      <a:pPr algn="ctr"/>
                      <a:r>
                        <a:rPr lang="en-US" sz="1600" dirty="0" smtClean="0"/>
                        <a:t>Recall</a:t>
                      </a:r>
                      <a:endParaRPr lang="en-US" sz="1600" dirty="0"/>
                    </a:p>
                  </a:txBody>
                  <a:tcPr anchor="ctr"/>
                </a:tc>
                <a:tc>
                  <a:txBody>
                    <a:bodyPr/>
                    <a:lstStyle/>
                    <a:p>
                      <a:pPr algn="ctr"/>
                      <a:r>
                        <a:rPr lang="en-US" sz="1600" dirty="0" err="1" smtClean="0"/>
                        <a:t>HelpfulFilter</a:t>
                      </a:r>
                      <a:r>
                        <a:rPr lang="en-US" sz="1600" dirty="0" smtClean="0"/>
                        <a:t> - baseline</a:t>
                      </a:r>
                      <a:endParaRPr lang="en-US" sz="1600" dirty="0"/>
                    </a:p>
                  </a:txBody>
                  <a:tcPr anchor="ctr"/>
                </a:tc>
                <a:tc>
                  <a:txBody>
                    <a:bodyPr/>
                    <a:lstStyle/>
                    <a:p>
                      <a:pPr algn="ctr"/>
                      <a:r>
                        <a:rPr lang="en-US" sz="1600" dirty="0" smtClean="0"/>
                        <a:t>4</a:t>
                      </a:r>
                      <a:endParaRPr lang="en-US" sz="1600" dirty="0"/>
                    </a:p>
                  </a:txBody>
                  <a:tcPr anchor="ctr"/>
                </a:tc>
                <a:tc>
                  <a:txBody>
                    <a:bodyPr/>
                    <a:lstStyle/>
                    <a:p>
                      <a:pPr algn="ctr"/>
                      <a:r>
                        <a:rPr lang="en-US" sz="1600" b="0" dirty="0" err="1" smtClean="0">
                          <a:solidFill>
                            <a:srgbClr val="0000FF"/>
                          </a:solidFill>
                        </a:rPr>
                        <a:t>expTA</a:t>
                      </a:r>
                      <a:r>
                        <a:rPr lang="en-US" sz="1600" b="0" dirty="0" smtClean="0">
                          <a:solidFill>
                            <a:srgbClr val="0000FF"/>
                          </a:solidFill>
                        </a:rPr>
                        <a:t> </a:t>
                      </a:r>
                      <a:endParaRPr lang="en-US" sz="1600" b="0" dirty="0">
                        <a:solidFill>
                          <a:srgbClr val="0000FF"/>
                        </a:solidFill>
                      </a:endParaRPr>
                    </a:p>
                  </a:txBody>
                  <a:tcPr anchor="ctr"/>
                </a:tc>
                <a:tc>
                  <a:txBody>
                    <a:bodyPr/>
                    <a:lstStyle/>
                    <a:p>
                      <a:pPr algn="ctr"/>
                      <a:r>
                        <a:rPr lang="en-US" sz="1600" dirty="0" smtClean="0"/>
                        <a:t>.03</a:t>
                      </a:r>
                      <a:endParaRPr lang="en-US" sz="1600" dirty="0"/>
                    </a:p>
                  </a:txBody>
                  <a:tcPr anchor="ctr"/>
                </a:tc>
              </a:tr>
              <a:tr h="332781">
                <a:tc>
                  <a:txBody>
                    <a:bodyPr/>
                    <a:lstStyle/>
                    <a:p>
                      <a:pPr algn="ctr"/>
                      <a:r>
                        <a:rPr lang="en-US" sz="1600" dirty="0" smtClean="0"/>
                        <a:t>Recall</a:t>
                      </a:r>
                      <a:endParaRPr lang="en-US" sz="1600" dirty="0"/>
                    </a:p>
                  </a:txBody>
                  <a:tcPr anchor="ctr"/>
                </a:tc>
                <a:tc>
                  <a:txBody>
                    <a:bodyPr/>
                    <a:lstStyle/>
                    <a:p>
                      <a:pPr algn="ctr"/>
                      <a:r>
                        <a:rPr lang="en-US" sz="1600" baseline="0" dirty="0" err="1" smtClean="0"/>
                        <a:t>HelpfulSum</a:t>
                      </a:r>
                      <a:r>
                        <a:rPr lang="en-US" sz="1600" baseline="0" dirty="0" smtClean="0"/>
                        <a:t> - baseline</a:t>
                      </a:r>
                      <a:endParaRPr lang="en-US" sz="1600" dirty="0"/>
                    </a:p>
                  </a:txBody>
                  <a:tcPr anchor="ctr"/>
                </a:tc>
                <a:tc>
                  <a:txBody>
                    <a:bodyPr/>
                    <a:lstStyle/>
                    <a:p>
                      <a:pPr algn="ctr"/>
                      <a:r>
                        <a:rPr lang="en-US" sz="1600" dirty="0" smtClean="0"/>
                        <a:t>3</a:t>
                      </a:r>
                      <a:endParaRPr lang="en-US" sz="1600" dirty="0"/>
                    </a:p>
                  </a:txBody>
                  <a:tcPr anchor="ctr"/>
                </a:tc>
                <a:tc>
                  <a:txBody>
                    <a:bodyPr/>
                    <a:lstStyle/>
                    <a:p>
                      <a:pPr algn="ctr"/>
                      <a:r>
                        <a:rPr lang="en-US" sz="1600" b="0" dirty="0" err="1" smtClean="0">
                          <a:solidFill>
                            <a:srgbClr val="0000FF"/>
                          </a:solidFill>
                        </a:rPr>
                        <a:t>expTA</a:t>
                      </a:r>
                      <a:r>
                        <a:rPr lang="en-US" sz="1600" b="0" dirty="0" smtClean="0">
                          <a:solidFill>
                            <a:srgbClr val="0000FF"/>
                          </a:solidFill>
                        </a:rPr>
                        <a:t> </a:t>
                      </a:r>
                      <a:endParaRPr lang="en-US" sz="1600" b="0" dirty="0">
                        <a:solidFill>
                          <a:srgbClr val="0000FF"/>
                        </a:solidFill>
                      </a:endParaRPr>
                    </a:p>
                  </a:txBody>
                  <a:tcPr anchor="ctr"/>
                </a:tc>
                <a:tc>
                  <a:txBody>
                    <a:bodyPr/>
                    <a:lstStyle/>
                    <a:p>
                      <a:pPr algn="ctr"/>
                      <a:r>
                        <a:rPr lang="en-US" sz="1600" dirty="0" smtClean="0"/>
                        <a:t>.02</a:t>
                      </a:r>
                      <a:endParaRPr lang="en-US" sz="1600" dirty="0"/>
                    </a:p>
                  </a:txBody>
                  <a:tcPr anchor="ctr"/>
                </a:tc>
              </a:tr>
              <a:tr h="332781">
                <a:tc>
                  <a:txBody>
                    <a:bodyPr/>
                    <a:lstStyle/>
                    <a:p>
                      <a:pPr algn="ctr"/>
                      <a:r>
                        <a:rPr lang="en-US" sz="1600" dirty="0" smtClean="0"/>
                        <a:t>Accuracy</a:t>
                      </a:r>
                      <a:endParaRPr lang="en-US" sz="1600" dirty="0"/>
                    </a:p>
                  </a:txBody>
                  <a:tcPr anchor="ctr"/>
                </a:tc>
                <a:tc>
                  <a:txBody>
                    <a:bodyPr/>
                    <a:lstStyle/>
                    <a:p>
                      <a:pPr algn="ctr"/>
                      <a:r>
                        <a:rPr lang="en-US" sz="1600" dirty="0" err="1" smtClean="0"/>
                        <a:t>HelpfulSum</a:t>
                      </a:r>
                      <a:r>
                        <a:rPr lang="en-US" sz="1600" dirty="0" smtClean="0"/>
                        <a:t> - </a:t>
                      </a:r>
                      <a:r>
                        <a:rPr lang="en-US" sz="1600" dirty="0" err="1" smtClean="0"/>
                        <a:t>HelpfulFilter</a:t>
                      </a:r>
                      <a:endParaRPr lang="en-US" sz="1600" dirty="0"/>
                    </a:p>
                  </a:txBody>
                  <a:tcPr anchor="ctr"/>
                </a:tc>
                <a:tc>
                  <a:txBody>
                    <a:bodyPr/>
                    <a:lstStyle/>
                    <a:p>
                      <a:pPr algn="ctr"/>
                      <a:r>
                        <a:rPr lang="en-US" sz="1600" dirty="0" smtClean="0"/>
                        <a:t>3</a:t>
                      </a:r>
                      <a:endParaRPr lang="en-US" sz="1600" dirty="0"/>
                    </a:p>
                  </a:txBody>
                  <a:tcPr anchor="ctr"/>
                </a:tc>
                <a:tc>
                  <a:txBody>
                    <a:bodyPr/>
                    <a:lstStyle/>
                    <a:p>
                      <a:pPr algn="ctr"/>
                      <a:r>
                        <a:rPr lang="en-US" sz="1600" b="0" dirty="0" err="1" smtClean="0">
                          <a:solidFill>
                            <a:srgbClr val="0000FF"/>
                          </a:solidFill>
                        </a:rPr>
                        <a:t>expTA</a:t>
                      </a:r>
                      <a:endParaRPr lang="en-US" sz="1600" b="0" dirty="0">
                        <a:solidFill>
                          <a:srgbClr val="0000FF"/>
                        </a:solidFill>
                      </a:endParaRPr>
                    </a:p>
                  </a:txBody>
                  <a:tcPr anchor="ctr"/>
                </a:tc>
                <a:tc>
                  <a:txBody>
                    <a:bodyPr/>
                    <a:lstStyle/>
                    <a:p>
                      <a:pPr algn="ctr"/>
                      <a:r>
                        <a:rPr lang="en-US" sz="1600" dirty="0" smtClean="0"/>
                        <a:t>.03</a:t>
                      </a:r>
                      <a:endParaRPr lang="en-US" sz="1600" dirty="0"/>
                    </a:p>
                  </a:txBody>
                  <a:tcPr anchor="ctr"/>
                </a:tc>
              </a:tr>
            </a:tbl>
          </a:graphicData>
        </a:graphic>
      </p:graphicFrame>
    </p:spTree>
    <p:extLst>
      <p:ext uri="{BB962C8B-B14F-4D97-AF65-F5344CB8AC3E}">
        <p14:creationId xmlns:p14="http://schemas.microsoft.com/office/powerpoint/2010/main" xmlns="" val="250508160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45116" y="499110"/>
          <a:ext cx="8241684" cy="5791200"/>
        </p:xfrm>
        <a:graphic>
          <a:graphicData uri="http://schemas.openxmlformats.org/drawingml/2006/table">
            <a:tbl>
              <a:tblPr firstRow="1" bandRow="1">
                <a:tableStyleId>{17292A2E-F333-43FB-9621-5CBBE7FDCDCB}</a:tableStyleId>
              </a:tblPr>
              <a:tblGrid>
                <a:gridCol w="2219981"/>
                <a:gridCol w="933011"/>
                <a:gridCol w="2769594"/>
                <a:gridCol w="718228"/>
                <a:gridCol w="1600870"/>
              </a:tblGrid>
              <a:tr h="294008">
                <a:tc>
                  <a:txBody>
                    <a:bodyPr/>
                    <a:lstStyle/>
                    <a:p>
                      <a:pPr algn="ctr"/>
                      <a:r>
                        <a:rPr lang="en-US" sz="1600" baseline="0" dirty="0" smtClean="0"/>
                        <a:t>Research Que.</a:t>
                      </a:r>
                      <a:endParaRPr lang="en-US" sz="1600" dirty="0"/>
                    </a:p>
                  </a:txBody>
                  <a:tcPr/>
                </a:tc>
                <a:tc>
                  <a:txBody>
                    <a:bodyPr/>
                    <a:lstStyle/>
                    <a:p>
                      <a:pPr algn="ctr"/>
                      <a:r>
                        <a:rPr lang="en-US" sz="1600" dirty="0" smtClean="0"/>
                        <a:t>Ans.</a:t>
                      </a:r>
                      <a:endParaRPr lang="en-US" sz="1600" dirty="0"/>
                    </a:p>
                  </a:txBody>
                  <a:tcPr/>
                </a:tc>
                <a:tc gridSpan="2">
                  <a:txBody>
                    <a:bodyPr/>
                    <a:lstStyle/>
                    <a:p>
                      <a:pPr algn="ctr"/>
                      <a:r>
                        <a:rPr lang="en-US" sz="1600" dirty="0" smtClean="0"/>
                        <a:t>Evidence</a:t>
                      </a:r>
                      <a:endParaRPr lang="en-US" sz="1600" dirty="0"/>
                    </a:p>
                  </a:txBody>
                  <a:tcPr/>
                </a:tc>
                <a:tc hMerge="1">
                  <a:txBody>
                    <a:bodyPr/>
                    <a:lstStyle/>
                    <a:p>
                      <a:endParaRPr lang="en-US"/>
                    </a:p>
                  </a:txBody>
                  <a:tcPr/>
                </a:tc>
                <a:tc>
                  <a:txBody>
                    <a:bodyPr/>
                    <a:lstStyle/>
                    <a:p>
                      <a:pPr algn="ctr"/>
                      <a:r>
                        <a:rPr lang="en-US" sz="1600" dirty="0" smtClean="0"/>
                        <a:t>Confidence</a:t>
                      </a:r>
                      <a:endParaRPr lang="en-US" sz="1600" dirty="0"/>
                    </a:p>
                  </a:txBody>
                  <a:tcPr/>
                </a:tc>
              </a:tr>
              <a:tr h="267280">
                <a:tc rowSpan="3">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solidFill>
                            <a:srgbClr val="660066"/>
                          </a:solidFill>
                          <a:latin typeface="Calibri Italic" pitchFamily="-84" charset="0"/>
                          <a:sym typeface="Calibri Italic" pitchFamily="-84" charset="0"/>
                        </a:rPr>
                        <a:t>Can existing review helpfulness prediction techniques </a:t>
                      </a:r>
                      <a:r>
                        <a:rPr lang="en-US" sz="1400" b="1" u="sng" dirty="0" smtClean="0">
                          <a:solidFill>
                            <a:srgbClr val="660066"/>
                          </a:solidFill>
                          <a:latin typeface="Calibri Italic" pitchFamily="-84" charset="0"/>
                          <a:sym typeface="Calibri Italic" pitchFamily="-84" charset="0"/>
                        </a:rPr>
                        <a:t>be applied to</a:t>
                      </a:r>
                      <a:r>
                        <a:rPr lang="en-US" sz="1400" dirty="0" smtClean="0">
                          <a:solidFill>
                            <a:srgbClr val="660066"/>
                          </a:solidFill>
                          <a:latin typeface="Calibri Italic" pitchFamily="-84" charset="0"/>
                          <a:sym typeface="Calibri Italic" pitchFamily="-84" charset="0"/>
                        </a:rPr>
                        <a:t> new domains?</a:t>
                      </a:r>
                    </a:p>
                    <a:p>
                      <a:endParaRPr lang="en-US" sz="1400" dirty="0">
                        <a:solidFill>
                          <a:srgbClr val="660066"/>
                        </a:solidFill>
                      </a:endParaRPr>
                    </a:p>
                  </a:txBody>
                  <a:tcPr anchor="ctr">
                    <a:lnB w="12700" cap="flat" cmpd="sng" algn="ctr">
                      <a:solidFill>
                        <a:srgbClr val="8066A0"/>
                      </a:solidFill>
                      <a:prstDash val="solid"/>
                      <a:round/>
                      <a:headEnd type="none" w="med" len="med"/>
                      <a:tailEnd type="none" w="med" len="med"/>
                    </a:lnB>
                  </a:tcPr>
                </a:tc>
                <a:tc rowSpan="3">
                  <a:txBody>
                    <a:bodyPr/>
                    <a:lstStyle/>
                    <a:p>
                      <a:pPr algn="ctr"/>
                      <a:r>
                        <a:rPr lang="en-US" sz="1600" dirty="0" smtClean="0"/>
                        <a:t>Yes</a:t>
                      </a:r>
                      <a:endParaRPr lang="en-US" sz="1600" dirty="0"/>
                    </a:p>
                  </a:txBody>
                  <a:tcPr anchor="ctr">
                    <a:lnB w="12700" cap="flat" cmpd="sng" algn="ctr">
                      <a:solidFill>
                        <a:srgbClr val="8066A0"/>
                      </a:solidFill>
                      <a:prstDash val="solid"/>
                      <a:round/>
                      <a:headEnd type="none" w="med" len="med"/>
                      <a:tailEnd type="none" w="med" len="med"/>
                    </a:lnB>
                  </a:tcPr>
                </a:tc>
                <a:tc gridSpan="2">
                  <a:txBody>
                    <a:bodyPr/>
                    <a:lstStyle/>
                    <a:p>
                      <a:r>
                        <a:rPr lang="en-US" sz="1400" dirty="0" smtClean="0"/>
                        <a:t>Best generic feature</a:t>
                      </a:r>
                      <a:r>
                        <a:rPr lang="en-US" sz="1400" baseline="0" dirty="0" smtClean="0"/>
                        <a:t> set: STR+UGR+META</a:t>
                      </a:r>
                      <a:endParaRPr lang="en-US" sz="1400" dirty="0"/>
                    </a:p>
                  </a:txBody>
                  <a:tcPr/>
                </a:tc>
                <a:tc hMerge="1">
                  <a:txBody>
                    <a:bodyPr/>
                    <a:lstStyle/>
                    <a:p>
                      <a:endParaRPr lang="en-US"/>
                    </a:p>
                  </a:txBody>
                  <a:tcPr/>
                </a:tc>
                <a:tc>
                  <a:txBody>
                    <a:bodyPr/>
                    <a:lstStyle/>
                    <a:p>
                      <a:pPr algn="ctr"/>
                      <a:r>
                        <a:rPr lang="en-US" sz="1200" dirty="0" smtClean="0"/>
                        <a:t>significant</a:t>
                      </a:r>
                      <a:endParaRPr lang="en-US" sz="1200" dirty="0"/>
                    </a:p>
                  </a:txBody>
                  <a:tcPr/>
                </a:tc>
              </a:tr>
              <a:tr h="454376">
                <a:tc vMerge="1">
                  <a:txBody>
                    <a:bodyPr/>
                    <a:lstStyle/>
                    <a:p>
                      <a:endParaRPr lang="en-US"/>
                    </a:p>
                  </a:txBody>
                  <a:tcPr/>
                </a:tc>
                <a:tc vMerge="1">
                  <a:txBody>
                    <a:bodyPr/>
                    <a:lstStyle/>
                    <a:p>
                      <a:endParaRPr lang="en-US"/>
                    </a:p>
                  </a:txBody>
                  <a:tcPr/>
                </a:tc>
                <a:tc gridSpan="2">
                  <a:txBody>
                    <a:bodyPr/>
                    <a:lstStyle/>
                    <a:p>
                      <a:r>
                        <a:rPr lang="en-US" sz="1400" dirty="0" smtClean="0"/>
                        <a:t>All </a:t>
                      </a:r>
                      <a:r>
                        <a:rPr lang="en-US" sz="1400" baseline="0" dirty="0" smtClean="0"/>
                        <a:t>peer-review specialized features are predictive</a:t>
                      </a:r>
                      <a:endParaRPr lang="en-US" sz="1400" dirty="0"/>
                    </a:p>
                  </a:txBody>
                  <a:tcPr/>
                </a:tc>
                <a:tc hMerge="1">
                  <a:txBody>
                    <a:bodyPr/>
                    <a:lstStyle/>
                    <a:p>
                      <a:endParaRPr lang="en-US"/>
                    </a:p>
                  </a:txBody>
                  <a:tcPr/>
                </a:tc>
                <a:tc>
                  <a:txBody>
                    <a:bodyPr/>
                    <a:lstStyle/>
                    <a:p>
                      <a:pPr algn="ctr"/>
                      <a:r>
                        <a:rPr lang="en-US" sz="1200" dirty="0" smtClean="0"/>
                        <a:t>significant</a:t>
                      </a:r>
                      <a:endParaRPr lang="en-US" sz="1200" dirty="0"/>
                    </a:p>
                  </a:txBody>
                  <a:tcPr/>
                </a:tc>
              </a:tr>
              <a:tr h="454376">
                <a:tc vMerge="1">
                  <a:txBody>
                    <a:bodyPr/>
                    <a:lstStyle/>
                    <a:p>
                      <a:endParaRPr lang="en-US"/>
                    </a:p>
                  </a:txBody>
                  <a:tcPr/>
                </a:tc>
                <a:tc vMerge="1">
                  <a:txBody>
                    <a:bodyPr/>
                    <a:lstStyle/>
                    <a:p>
                      <a:endParaRPr lang="en-US"/>
                    </a:p>
                  </a:txBody>
                  <a:tcPr/>
                </a:tc>
                <a:tc gridSpan="2">
                  <a:txBody>
                    <a:bodyPr/>
                    <a:lstStyle/>
                    <a:p>
                      <a:r>
                        <a:rPr lang="en-US" sz="1400" dirty="0" smtClean="0">
                          <a:solidFill>
                            <a:schemeClr val="tx1"/>
                          </a:solidFill>
                        </a:rPr>
                        <a:t>Adding peer-review</a:t>
                      </a:r>
                      <a:r>
                        <a:rPr lang="en-US" sz="1400" baseline="0" dirty="0" smtClean="0">
                          <a:solidFill>
                            <a:schemeClr val="tx1"/>
                          </a:solidFill>
                        </a:rPr>
                        <a:t> specialized features improves performance</a:t>
                      </a:r>
                      <a:endParaRPr lang="en-US" sz="1400" dirty="0">
                        <a:solidFill>
                          <a:schemeClr val="tx1"/>
                        </a:solidFill>
                      </a:endParaRPr>
                    </a:p>
                  </a:txBody>
                  <a:tcPr>
                    <a:lnB w="12700" cap="flat" cmpd="sng" algn="ctr">
                      <a:solidFill>
                        <a:srgbClr val="8066A0"/>
                      </a:solidFill>
                      <a:prstDash val="solid"/>
                      <a:round/>
                      <a:headEnd type="none" w="med" len="med"/>
                      <a:tailEnd type="none" w="med" len="med"/>
                    </a:lnB>
                  </a:tcPr>
                </a:tc>
                <a:tc hMerge="1">
                  <a:txBody>
                    <a:bodyPr/>
                    <a:lstStyle/>
                    <a:p>
                      <a:endParaRPr lang="en-US"/>
                    </a:p>
                  </a:txBody>
                  <a:tcPr/>
                </a:tc>
                <a:tc>
                  <a:txBody>
                    <a:bodyPr/>
                    <a:lstStyle/>
                    <a:p>
                      <a:pPr algn="ctr"/>
                      <a:r>
                        <a:rPr lang="en-US" sz="1200" dirty="0" smtClean="0">
                          <a:solidFill>
                            <a:srgbClr val="000000"/>
                          </a:solidFill>
                        </a:rPr>
                        <a:t>non-significant</a:t>
                      </a:r>
                      <a:endParaRPr lang="en-US" sz="1200" dirty="0">
                        <a:solidFill>
                          <a:srgbClr val="000000"/>
                        </a:solidFill>
                      </a:endParaRPr>
                    </a:p>
                  </a:txBody>
                  <a:tcPr>
                    <a:lnB w="12700" cap="flat" cmpd="sng" algn="ctr">
                      <a:solidFill>
                        <a:srgbClr val="8066A0"/>
                      </a:solidFill>
                      <a:prstDash val="solid"/>
                      <a:round/>
                      <a:headEnd type="none" w="med" len="med"/>
                      <a:tailEnd type="none" w="med" len="med"/>
                    </a:lnB>
                  </a:tcPr>
                </a:tc>
              </a:tr>
              <a:tr h="240552">
                <a:tc rowSpan="6">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solidFill>
                            <a:srgbClr val="660066"/>
                          </a:solidFill>
                          <a:latin typeface="Calibri Italic" pitchFamily="-84" charset="0"/>
                          <a:ea typeface="ＭＳ Ｐゴシック" pitchFamily="-84" charset="-128"/>
                          <a:cs typeface="ＭＳ Ｐゴシック" pitchFamily="-84" charset="-128"/>
                          <a:sym typeface="Calibri Italic" pitchFamily="-84" charset="0"/>
                        </a:rPr>
                        <a:t>Can we predict review helpfulness </a:t>
                      </a:r>
                      <a:r>
                        <a:rPr lang="en-US" sz="1400" b="1" u="sng" dirty="0" smtClean="0">
                          <a:solidFill>
                            <a:srgbClr val="660066"/>
                          </a:solidFill>
                          <a:latin typeface="Calibri Italic" pitchFamily="-84" charset="0"/>
                          <a:ea typeface="ＭＳ Ｐゴシック" pitchFamily="-84" charset="-128"/>
                          <a:cs typeface="ＭＳ Ｐゴシック" pitchFamily="-84" charset="-128"/>
                          <a:sym typeface="Calibri Italic" pitchFamily="-84" charset="0"/>
                        </a:rPr>
                        <a:t>in a general way</a:t>
                      </a:r>
                      <a:r>
                        <a:rPr lang="en-US" sz="1400" dirty="0" smtClean="0">
                          <a:solidFill>
                            <a:srgbClr val="660066"/>
                          </a:solidFill>
                          <a:latin typeface="Calibri Italic" pitchFamily="-84" charset="0"/>
                          <a:ea typeface="ＭＳ Ｐゴシック" pitchFamily="-84" charset="-128"/>
                          <a:cs typeface="ＭＳ Ｐゴシック" pitchFamily="-84" charset="-128"/>
                          <a:sym typeface="Calibri Italic" pitchFamily="-84" charset="0"/>
                        </a:rPr>
                        <a:t>, only based on review textual content?</a:t>
                      </a:r>
                      <a:endParaRPr lang="en-US" sz="1400" dirty="0" smtClean="0">
                        <a:solidFill>
                          <a:srgbClr val="660066"/>
                        </a:solidFill>
                        <a:latin typeface="Calibri Italic" pitchFamily="-84" charset="0"/>
                        <a:ea typeface="Heiti SC Light" pitchFamily="-84" charset="-122"/>
                        <a:cs typeface="Heiti SC Light" pitchFamily="-84" charset="-122"/>
                        <a:sym typeface="Calibri Italic" pitchFamily="-84" charset="0"/>
                      </a:endParaRPr>
                    </a:p>
                    <a:p>
                      <a:endParaRPr lang="en-US" sz="1400" dirty="0">
                        <a:solidFill>
                          <a:srgbClr val="660066"/>
                        </a:solidFill>
                      </a:endParaRPr>
                    </a:p>
                  </a:txBody>
                  <a:tcPr anchor="ctr">
                    <a:lnT w="12700" cap="flat" cmpd="sng" algn="ctr">
                      <a:solidFill>
                        <a:srgbClr val="8066A0"/>
                      </a:solidFill>
                      <a:prstDash val="solid"/>
                      <a:round/>
                      <a:headEnd type="none" w="med" len="med"/>
                      <a:tailEnd type="none" w="med" len="med"/>
                    </a:lnT>
                    <a:lnB w="12700" cap="flat" cmpd="sng" algn="ctr">
                      <a:solidFill>
                        <a:srgbClr val="8066A0"/>
                      </a:solidFill>
                      <a:prstDash val="solid"/>
                      <a:round/>
                      <a:headEnd type="none" w="med" len="med"/>
                      <a:tailEnd type="none" w="med" len="med"/>
                    </a:lnB>
                  </a:tcPr>
                </a:tc>
                <a:tc rowSpan="6">
                  <a:txBody>
                    <a:bodyPr/>
                    <a:lstStyle/>
                    <a:p>
                      <a:pPr algn="ctr"/>
                      <a:r>
                        <a:rPr lang="en-US" sz="1600" dirty="0" smtClean="0">
                          <a:solidFill>
                            <a:srgbClr val="0000FF"/>
                          </a:solidFill>
                        </a:rPr>
                        <a:t>Partially</a:t>
                      </a:r>
                      <a:r>
                        <a:rPr lang="en-US" sz="1600" dirty="0" smtClean="0"/>
                        <a:t> Yes</a:t>
                      </a:r>
                      <a:endParaRPr lang="en-US" sz="1600" dirty="0"/>
                    </a:p>
                  </a:txBody>
                  <a:tcPr anchor="ctr">
                    <a:lnT w="12700" cap="flat" cmpd="sng" algn="ctr">
                      <a:solidFill>
                        <a:srgbClr val="8066A0"/>
                      </a:solidFill>
                      <a:prstDash val="solid"/>
                      <a:round/>
                      <a:headEnd type="none" w="med" len="med"/>
                      <a:tailEnd type="none" w="med" len="med"/>
                    </a:lnT>
                    <a:lnB w="12700" cap="flat" cmpd="sng" algn="ctr">
                      <a:solidFill>
                        <a:srgbClr val="8066A0"/>
                      </a:solidFill>
                      <a:prstDash val="solid"/>
                      <a:round/>
                      <a:headEnd type="none" w="med" len="med"/>
                      <a:tailEnd type="none" w="med" len="med"/>
                    </a:lnB>
                  </a:tcPr>
                </a:tc>
                <a:tc rowSpan="3">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solidFill>
                            <a:srgbClr val="000000"/>
                          </a:solidFill>
                          <a:sym typeface="Calibri" pitchFamily="-84" charset="0"/>
                        </a:rPr>
                        <a:t>The proposed</a:t>
                      </a:r>
                      <a:r>
                        <a:rPr lang="en-US" sz="1400" baseline="0" dirty="0" smtClean="0">
                          <a:solidFill>
                            <a:srgbClr val="000000"/>
                          </a:solidFill>
                          <a:sym typeface="Calibri" pitchFamily="-84" charset="0"/>
                        </a:rPr>
                        <a:t> content </a:t>
                      </a:r>
                      <a:r>
                        <a:rPr lang="en-US" sz="1400" dirty="0" smtClean="0">
                          <a:solidFill>
                            <a:srgbClr val="000000"/>
                          </a:solidFill>
                          <a:sym typeface="Calibri" pitchFamily="-84" charset="0"/>
                        </a:rPr>
                        <a:t>features </a:t>
                      </a:r>
                      <a:r>
                        <a:rPr lang="en-US" sz="1400" dirty="0" smtClean="0">
                          <a:solidFill>
                            <a:schemeClr val="tx1"/>
                          </a:solidFill>
                          <a:sym typeface="Calibri" pitchFamily="-84" charset="0"/>
                        </a:rPr>
                        <a:t>work better than unigrams</a:t>
                      </a:r>
                      <a:endParaRPr lang="en-US" sz="1400" i="0" u="none" kern="1200" dirty="0" smtClean="0">
                        <a:solidFill>
                          <a:schemeClr val="tx1"/>
                        </a:solidFill>
                        <a:latin typeface="+mn-lt"/>
                        <a:ea typeface="+mn-ea"/>
                        <a:cs typeface="+mn-cs"/>
                        <a:sym typeface="Calibri" pitchFamily="-84" charset="0"/>
                      </a:endParaRPr>
                    </a:p>
                  </a:txBody>
                  <a:tcPr anchor="ctr">
                    <a:lnT w="12700" cap="flat" cmpd="sng" algn="ctr">
                      <a:solidFill>
                        <a:srgbClr val="8066A0"/>
                      </a:solidFill>
                      <a:prstDash val="solid"/>
                      <a:round/>
                      <a:headEnd type="none" w="med" len="med"/>
                      <a:tailEnd type="none" w="med" len="med"/>
                    </a:lnT>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i="0" u="none" kern="1200" dirty="0" smtClean="0">
                          <a:solidFill>
                            <a:srgbClr val="008000"/>
                          </a:solidFill>
                          <a:latin typeface="+mn-lt"/>
                          <a:ea typeface="+mn-ea"/>
                          <a:cs typeface="+mn-cs"/>
                          <a:sym typeface="Calibri" pitchFamily="-84" charset="0"/>
                        </a:rPr>
                        <a:t>Camera</a:t>
                      </a:r>
                    </a:p>
                  </a:txBody>
                  <a:tcPr>
                    <a:lnT w="12700" cap="flat" cmpd="sng" algn="ctr">
                      <a:solidFill>
                        <a:srgbClr val="8066A0"/>
                      </a:solidFill>
                      <a:prstDash val="solid"/>
                      <a:round/>
                      <a:headEnd type="none" w="med" len="med"/>
                      <a:tailEnd type="none" w="med" len="med"/>
                    </a:lnT>
                  </a:tcPr>
                </a:tc>
                <a:tc>
                  <a:txBody>
                    <a:bodyPr/>
                    <a:lstStyle/>
                    <a:p>
                      <a:pPr algn="ctr"/>
                      <a:r>
                        <a:rPr lang="en-US" sz="1200" dirty="0" smtClean="0"/>
                        <a:t>significant  -</a:t>
                      </a:r>
                      <a:endParaRPr lang="en-US" sz="1200" dirty="0"/>
                    </a:p>
                  </a:txBody>
                  <a:tcPr>
                    <a:lnT w="12700" cap="flat" cmpd="sng" algn="ctr">
                      <a:solidFill>
                        <a:srgbClr val="8066A0"/>
                      </a:solidFill>
                      <a:prstDash val="solid"/>
                      <a:round/>
                      <a:headEnd type="none" w="med" len="med"/>
                      <a:tailEnd type="none" w="med" len="med"/>
                    </a:lnT>
                  </a:tcPr>
                </a:tc>
              </a:tr>
              <a:tr h="240552">
                <a:tc vMerge="1">
                  <a:txBody>
                    <a:bodyPr/>
                    <a:lstStyle/>
                    <a:p>
                      <a:endParaRPr lang="en-US"/>
                    </a:p>
                  </a:txBody>
                  <a:tcPr/>
                </a:tc>
                <a:tc vMerge="1">
                  <a:txBody>
                    <a:bodyPr/>
                    <a:lstStyle/>
                    <a:p>
                      <a:endParaRPr lang="en-US"/>
                    </a:p>
                  </a:txBody>
                  <a:tcPr/>
                </a:tc>
                <a:tc vMerge="1">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400" i="0" u="none" kern="1200" dirty="0" smtClean="0">
                        <a:solidFill>
                          <a:schemeClr val="tx1"/>
                        </a:solidFill>
                        <a:latin typeface="+mn-lt"/>
                        <a:ea typeface="+mn-ea"/>
                        <a:cs typeface="+mn-cs"/>
                        <a:sym typeface="Calibri" pitchFamily="-84"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i="0" u="none" kern="1200" dirty="0" smtClean="0">
                          <a:solidFill>
                            <a:srgbClr val="0000FF"/>
                          </a:solidFill>
                          <a:latin typeface="+mn-lt"/>
                          <a:ea typeface="+mn-ea"/>
                          <a:cs typeface="+mn-cs"/>
                          <a:sym typeface="Calibri" pitchFamily="-84" charset="0"/>
                        </a:rPr>
                        <a:t>Movie</a:t>
                      </a:r>
                    </a:p>
                  </a:txBody>
                  <a:tcPr/>
                </a:tc>
                <a:tc>
                  <a:txBody>
                    <a:bodyPr/>
                    <a:lstStyle/>
                    <a:p>
                      <a:pPr algn="ctr"/>
                      <a:r>
                        <a:rPr lang="en-US" sz="1200" dirty="0" smtClean="0"/>
                        <a:t>significant +</a:t>
                      </a:r>
                      <a:endParaRPr lang="en-US" sz="1200" dirty="0"/>
                    </a:p>
                  </a:txBody>
                  <a:tcPr/>
                </a:tc>
              </a:tr>
              <a:tr h="240552">
                <a:tc vMerge="1">
                  <a:txBody>
                    <a:bodyPr/>
                    <a:lstStyle/>
                    <a:p>
                      <a:endParaRPr lang="en-US"/>
                    </a:p>
                  </a:txBody>
                  <a:tcPr/>
                </a:tc>
                <a:tc vMerge="1">
                  <a:txBody>
                    <a:bodyPr/>
                    <a:lstStyle/>
                    <a:p>
                      <a:endParaRPr lang="en-US"/>
                    </a:p>
                  </a:txBody>
                  <a:tcPr/>
                </a:tc>
                <a:tc vMerge="1">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400" i="0" u="none" kern="1200" dirty="0" smtClean="0">
                        <a:solidFill>
                          <a:schemeClr val="tx1"/>
                        </a:solidFill>
                        <a:latin typeface="+mn-lt"/>
                        <a:ea typeface="+mn-ea"/>
                        <a:cs typeface="+mn-cs"/>
                        <a:sym typeface="Calibri" pitchFamily="-84"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i="0" u="none" kern="1200" dirty="0" smtClean="0">
                          <a:solidFill>
                            <a:srgbClr val="0000FF"/>
                          </a:solidFill>
                          <a:latin typeface="+mn-lt"/>
                          <a:ea typeface="+mn-ea"/>
                          <a:cs typeface="+mn-cs"/>
                          <a:sym typeface="Calibri" pitchFamily="-84" charset="0"/>
                        </a:rPr>
                        <a:t>Peer</a:t>
                      </a:r>
                    </a:p>
                  </a:txBody>
                  <a:tcPr/>
                </a:tc>
                <a:tc>
                  <a:txBody>
                    <a:bodyPr/>
                    <a:lstStyle/>
                    <a:p>
                      <a:pPr algn="ctr"/>
                      <a:r>
                        <a:rPr lang="en-US" sz="1200" dirty="0" smtClean="0"/>
                        <a:t>significant +</a:t>
                      </a:r>
                      <a:endParaRPr lang="en-US" sz="1200" dirty="0"/>
                    </a:p>
                  </a:txBody>
                  <a:tcPr/>
                </a:tc>
              </a:tr>
              <a:tr h="240552">
                <a:tc vMerge="1">
                  <a:txBody>
                    <a:bodyPr/>
                    <a:lstStyle/>
                    <a:p>
                      <a:endParaRPr lang="en-US"/>
                    </a:p>
                  </a:txBody>
                  <a:tcPr/>
                </a:tc>
                <a:tc vMerge="1">
                  <a:txBody>
                    <a:bodyPr/>
                    <a:lstStyle/>
                    <a:p>
                      <a:endParaRPr lang="en-US"/>
                    </a:p>
                  </a:txBody>
                  <a:tcPr/>
                </a:tc>
                <a:tc rowSpan="3">
                  <a:txBody>
                    <a:bodyPr/>
                    <a:lstStyle/>
                    <a:p>
                      <a:r>
                        <a:rPr lang="en-US" sz="1400" dirty="0" smtClean="0"/>
                        <a:t>Differentiating review content sources further improve</a:t>
                      </a:r>
                      <a:r>
                        <a:rPr lang="en-US" sz="1400" baseline="0" dirty="0" smtClean="0"/>
                        <a:t>s performance</a:t>
                      </a:r>
                      <a:endParaRPr lang="en-US" sz="1400" dirty="0"/>
                    </a:p>
                  </a:txBody>
                  <a:tcPr anchor="ctr">
                    <a:lnB w="12700" cap="flat" cmpd="sng" algn="ctr">
                      <a:solidFill>
                        <a:srgbClr val="8066A0"/>
                      </a:solidFill>
                      <a:prstDash val="solid"/>
                      <a:round/>
                      <a:headEnd type="none" w="med" len="med"/>
                      <a:tailEnd type="none" w="med" len="med"/>
                    </a:lnB>
                  </a:tcPr>
                </a:tc>
                <a:tc>
                  <a:txBody>
                    <a:bodyPr/>
                    <a:lstStyle/>
                    <a:p>
                      <a:r>
                        <a:rPr lang="en-US" sz="1200" dirty="0" smtClean="0">
                          <a:solidFill>
                            <a:srgbClr val="000000"/>
                          </a:solidFill>
                        </a:rPr>
                        <a:t>Camera</a:t>
                      </a:r>
                      <a:endParaRPr lang="en-US" sz="1200" dirty="0">
                        <a:solidFill>
                          <a:srgbClr val="000000"/>
                        </a:solidFill>
                      </a:endParaRPr>
                    </a:p>
                  </a:txBody>
                  <a:tcPr/>
                </a:tc>
                <a:tc>
                  <a:txBody>
                    <a:bodyPr/>
                    <a:lstStyle/>
                    <a:p>
                      <a:pPr algn="ctr"/>
                      <a:r>
                        <a:rPr lang="en-US" sz="1200" dirty="0" smtClean="0">
                          <a:solidFill>
                            <a:srgbClr val="000000"/>
                          </a:solidFill>
                        </a:rPr>
                        <a:t>non-significant</a:t>
                      </a:r>
                      <a:endParaRPr lang="en-US" sz="1200" dirty="0">
                        <a:solidFill>
                          <a:srgbClr val="000000"/>
                        </a:solidFill>
                      </a:endParaRPr>
                    </a:p>
                  </a:txBody>
                  <a:tcPr/>
                </a:tc>
              </a:tr>
              <a:tr h="240552">
                <a:tc vMerge="1">
                  <a:txBody>
                    <a:bodyPr/>
                    <a:lstStyle/>
                    <a:p>
                      <a:endParaRPr lang="en-US"/>
                    </a:p>
                  </a:txBody>
                  <a:tcPr/>
                </a:tc>
                <a:tc vMerge="1">
                  <a:txBody>
                    <a:bodyPr/>
                    <a:lstStyle/>
                    <a:p>
                      <a:endParaRPr lang="en-US"/>
                    </a:p>
                  </a:txBody>
                  <a:tcPr/>
                </a:tc>
                <a:tc vMerge="1">
                  <a:txBody>
                    <a:bodyPr/>
                    <a:lstStyle/>
                    <a:p>
                      <a:endParaRPr lang="en-US" dirty="0"/>
                    </a:p>
                  </a:txBody>
                  <a:tcPr/>
                </a:tc>
                <a:tc>
                  <a:txBody>
                    <a:bodyPr/>
                    <a:lstStyle/>
                    <a:p>
                      <a:r>
                        <a:rPr lang="en-US" sz="1200" dirty="0" smtClean="0">
                          <a:solidFill>
                            <a:srgbClr val="0000FF"/>
                          </a:solidFill>
                        </a:rPr>
                        <a:t>Movie</a:t>
                      </a:r>
                      <a:endParaRPr lang="en-US" sz="1200" dirty="0">
                        <a:solidFill>
                          <a:srgbClr val="0000FF"/>
                        </a:solidFill>
                      </a:endParaRPr>
                    </a:p>
                  </a:txBody>
                  <a:tcPr/>
                </a:tc>
                <a:tc>
                  <a:txBody>
                    <a:bodyPr/>
                    <a:lstStyle/>
                    <a:p>
                      <a:pPr algn="ctr"/>
                      <a:r>
                        <a:rPr lang="en-US" sz="1200" dirty="0" smtClean="0"/>
                        <a:t>significant +</a:t>
                      </a:r>
                      <a:endParaRPr lang="en-US" sz="1200" dirty="0"/>
                    </a:p>
                  </a:txBody>
                  <a:tcPr/>
                </a:tc>
              </a:tr>
              <a:tr h="240552">
                <a:tc vMerge="1">
                  <a:txBody>
                    <a:bodyPr/>
                    <a:lstStyle/>
                    <a:p>
                      <a:endParaRPr lang="en-US"/>
                    </a:p>
                  </a:txBody>
                  <a:tcPr/>
                </a:tc>
                <a:tc vMerge="1">
                  <a:txBody>
                    <a:bodyPr/>
                    <a:lstStyle/>
                    <a:p>
                      <a:endParaRPr lang="en-US"/>
                    </a:p>
                  </a:txBody>
                  <a:tcPr/>
                </a:tc>
                <a:tc vMerge="1">
                  <a:txBody>
                    <a:bodyPr/>
                    <a:lstStyle/>
                    <a:p>
                      <a:endParaRPr lang="en-US" dirty="0"/>
                    </a:p>
                  </a:txBody>
                  <a:tcPr/>
                </a:tc>
                <a:tc>
                  <a:txBody>
                    <a:bodyPr/>
                    <a:lstStyle/>
                    <a:p>
                      <a:r>
                        <a:rPr lang="en-US" sz="1200" dirty="0" smtClean="0">
                          <a:solidFill>
                            <a:srgbClr val="0000FF"/>
                          </a:solidFill>
                        </a:rPr>
                        <a:t>Peer</a:t>
                      </a:r>
                      <a:endParaRPr lang="en-US" sz="1200" dirty="0">
                        <a:solidFill>
                          <a:srgbClr val="0000FF"/>
                        </a:solidFill>
                      </a:endParaRPr>
                    </a:p>
                  </a:txBody>
                  <a:tcPr>
                    <a:lnB w="12700" cap="flat" cmpd="sng" algn="ctr">
                      <a:solidFill>
                        <a:srgbClr val="8066A0"/>
                      </a:solidFill>
                      <a:prstDash val="solid"/>
                      <a:round/>
                      <a:headEnd type="none" w="med" len="med"/>
                      <a:tailEnd type="none" w="med" len="med"/>
                    </a:lnB>
                  </a:tcPr>
                </a:tc>
                <a:tc>
                  <a:txBody>
                    <a:bodyPr/>
                    <a:lstStyle/>
                    <a:p>
                      <a:pPr algn="ctr"/>
                      <a:r>
                        <a:rPr lang="en-US" sz="1200" dirty="0" smtClean="0"/>
                        <a:t>significant +</a:t>
                      </a:r>
                      <a:endParaRPr lang="en-US" sz="1200" dirty="0"/>
                    </a:p>
                  </a:txBody>
                  <a:tcPr>
                    <a:lnB w="12700" cap="flat" cmpd="sng" algn="ctr">
                      <a:solidFill>
                        <a:srgbClr val="8066A0"/>
                      </a:solidFill>
                      <a:prstDash val="solid"/>
                      <a:round/>
                      <a:headEnd type="none" w="med" len="med"/>
                      <a:tailEnd type="none" w="med" len="med"/>
                    </a:lnB>
                  </a:tcPr>
                </a:tc>
              </a:tr>
              <a:tr h="240552">
                <a:tc rowSpan="9">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solidFill>
                            <a:srgbClr val="660066"/>
                          </a:solidFill>
                          <a:latin typeface="Calibri Italic" pitchFamily="-84" charset="0"/>
                          <a:sym typeface="Calibri Italic" pitchFamily="-84" charset="0"/>
                        </a:rPr>
                        <a:t>Can we </a:t>
                      </a:r>
                      <a:r>
                        <a:rPr lang="en-US" sz="1400" kern="1200" dirty="0" smtClean="0">
                          <a:solidFill>
                            <a:srgbClr val="660066"/>
                          </a:solidFill>
                          <a:latin typeface="+mn-lt"/>
                          <a:ea typeface="+mn-ea"/>
                          <a:cs typeface="+mn-cs"/>
                          <a:sym typeface="Calibri Italic" pitchFamily="-84" charset="0"/>
                        </a:rPr>
                        <a:t>improve</a:t>
                      </a:r>
                      <a:r>
                        <a:rPr lang="en-US" sz="1400" dirty="0" smtClean="0">
                          <a:solidFill>
                            <a:srgbClr val="660066"/>
                          </a:solidFill>
                          <a:latin typeface="Calibri Italic" pitchFamily="-84" charset="0"/>
                          <a:sym typeface="Calibri Italic" pitchFamily="-84" charset="0"/>
                        </a:rPr>
                        <a:t> summarization performance </a:t>
                      </a:r>
                      <a:r>
                        <a:rPr lang="en-US" sz="1400" b="1" u="sng" dirty="0" smtClean="0">
                          <a:solidFill>
                            <a:srgbClr val="660066"/>
                          </a:solidFill>
                          <a:latin typeface="Calibri Italic" pitchFamily="-84" charset="0"/>
                          <a:sym typeface="Calibri Italic" pitchFamily="-84" charset="0"/>
                        </a:rPr>
                        <a:t>by introducing review helpfulness</a:t>
                      </a:r>
                      <a:r>
                        <a:rPr lang="en-US" sz="1400" dirty="0" smtClean="0">
                          <a:solidFill>
                            <a:srgbClr val="660066"/>
                          </a:solidFill>
                          <a:latin typeface="Calibri Italic" pitchFamily="-84" charset="0"/>
                          <a:sym typeface="Calibri Italic" pitchFamily="-84" charset="0"/>
                        </a:rPr>
                        <a:t>?</a:t>
                      </a:r>
                    </a:p>
                    <a:p>
                      <a:endParaRPr lang="en-US" sz="1400" dirty="0">
                        <a:solidFill>
                          <a:srgbClr val="660066"/>
                        </a:solidFill>
                      </a:endParaRPr>
                    </a:p>
                  </a:txBody>
                  <a:tcPr anchor="ctr">
                    <a:lnT w="12700" cap="flat" cmpd="sng" algn="ctr">
                      <a:solidFill>
                        <a:srgbClr val="8066A0"/>
                      </a:solidFill>
                      <a:prstDash val="solid"/>
                      <a:round/>
                      <a:headEnd type="none" w="med" len="med"/>
                      <a:tailEnd type="none" w="med" len="med"/>
                    </a:lnT>
                  </a:tcPr>
                </a:tc>
                <a:tc rowSpan="9">
                  <a:txBody>
                    <a:bodyPr/>
                    <a:lstStyle/>
                    <a:p>
                      <a:pPr algn="ctr"/>
                      <a:endParaRPr lang="en-US" sz="1600" dirty="0" smtClean="0">
                        <a:solidFill>
                          <a:srgbClr val="0000FF"/>
                        </a:solidFill>
                      </a:endParaRPr>
                    </a:p>
                    <a:p>
                      <a:pPr algn="ctr"/>
                      <a:r>
                        <a:rPr lang="en-US" sz="1600" dirty="0" smtClean="0">
                          <a:solidFill>
                            <a:srgbClr val="0000FF"/>
                          </a:solidFill>
                        </a:rPr>
                        <a:t>Partially</a:t>
                      </a:r>
                    </a:p>
                    <a:p>
                      <a:pPr algn="ctr"/>
                      <a:r>
                        <a:rPr lang="en-US" sz="1600" dirty="0" smtClean="0"/>
                        <a:t>Yes</a:t>
                      </a:r>
                    </a:p>
                    <a:p>
                      <a:pPr algn="ctr"/>
                      <a:endParaRPr lang="en-US" sz="1600" dirty="0"/>
                    </a:p>
                  </a:txBody>
                  <a:tcPr anchor="ctr">
                    <a:lnT w="12700" cap="flat" cmpd="sng" algn="ctr">
                      <a:solidFill>
                        <a:srgbClr val="8066A0"/>
                      </a:solidFill>
                      <a:prstDash val="solid"/>
                      <a:round/>
                      <a:headEnd type="none" w="med" len="med"/>
                      <a:tailEnd type="none" w="med" len="med"/>
                    </a:lnT>
                  </a:tcPr>
                </a:tc>
                <a:tc rowSpan="3">
                  <a:txBody>
                    <a:bodyPr/>
                    <a:lstStyle/>
                    <a:p>
                      <a:r>
                        <a:rPr lang="en-US" sz="1200" baseline="0" dirty="0" smtClean="0"/>
                        <a:t>Filtering based on review helpfulness ratings helps: </a:t>
                      </a:r>
                      <a:r>
                        <a:rPr lang="en-US" sz="1400" i="0" dirty="0" err="1" smtClean="0"/>
                        <a:t>HelpfulFilter</a:t>
                      </a:r>
                      <a:r>
                        <a:rPr lang="en-US" sz="1400" i="0" dirty="0" smtClean="0"/>
                        <a:t> &gt; baseline</a:t>
                      </a:r>
                      <a:endParaRPr lang="en-US" sz="1400" i="0" dirty="0"/>
                    </a:p>
                  </a:txBody>
                  <a:tcPr anchor="ctr">
                    <a:lnT w="12700" cap="flat" cmpd="sng" algn="ctr">
                      <a:solidFill>
                        <a:srgbClr val="8066A0"/>
                      </a:solidFill>
                      <a:prstDash val="solid"/>
                      <a:round/>
                      <a:headEnd type="none" w="med" len="med"/>
                      <a:tailEnd type="none" w="med" len="med"/>
                    </a:lnT>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i="0" u="none" kern="1200" dirty="0" smtClean="0">
                          <a:solidFill>
                            <a:srgbClr val="008000"/>
                          </a:solidFill>
                          <a:latin typeface="+mn-lt"/>
                          <a:ea typeface="+mn-ea"/>
                          <a:cs typeface="+mn-cs"/>
                          <a:sym typeface="Calibri" pitchFamily="-84" charset="0"/>
                        </a:rPr>
                        <a:t>Camera</a:t>
                      </a:r>
                    </a:p>
                  </a:txBody>
                  <a:tcPr>
                    <a:lnT w="12700" cap="flat" cmpd="sng" algn="ctr">
                      <a:solidFill>
                        <a:srgbClr val="8066A0"/>
                      </a:solidFill>
                      <a:prstDash val="solid"/>
                      <a:round/>
                      <a:headEnd type="none" w="med" len="med"/>
                      <a:tailEnd type="none" w="med" len="med"/>
                    </a:lnT>
                  </a:tcPr>
                </a:tc>
                <a:tc>
                  <a:txBody>
                    <a:bodyPr/>
                    <a:lstStyle/>
                    <a:p>
                      <a:pPr algn="ctr"/>
                      <a:r>
                        <a:rPr lang="en-US" sz="1200" dirty="0" smtClean="0"/>
                        <a:t>significant  -</a:t>
                      </a:r>
                      <a:endParaRPr lang="en-US" sz="1200" dirty="0"/>
                    </a:p>
                  </a:txBody>
                  <a:tcPr anchor="ctr">
                    <a:lnT w="12700" cap="flat" cmpd="sng" algn="ctr">
                      <a:solidFill>
                        <a:srgbClr val="8066A0"/>
                      </a:solidFill>
                      <a:prstDash val="solid"/>
                      <a:round/>
                      <a:headEnd type="none" w="med" len="med"/>
                      <a:tailEnd type="none" w="med" len="med"/>
                    </a:lnT>
                  </a:tcPr>
                </a:tc>
              </a:tr>
              <a:tr h="240552">
                <a:tc vMerge="1">
                  <a:txBody>
                    <a:bodyPr/>
                    <a:lstStyle/>
                    <a:p>
                      <a:endParaRPr lang="en-US"/>
                    </a:p>
                  </a:txBody>
                  <a:tcPr/>
                </a:tc>
                <a:tc vMerge="1">
                  <a:txBody>
                    <a:bodyPr/>
                    <a:lstStyle/>
                    <a:p>
                      <a:endParaRPr lang="en-US"/>
                    </a:p>
                  </a:txBody>
                  <a:tcPr/>
                </a:tc>
                <a:tc vMerge="1">
                  <a:txBody>
                    <a:bodyPr/>
                    <a:lstStyle/>
                    <a:p>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i="0" u="none" kern="1200" dirty="0" smtClean="0">
                          <a:solidFill>
                            <a:srgbClr val="0000FF"/>
                          </a:solidFill>
                          <a:latin typeface="+mn-lt"/>
                          <a:ea typeface="+mn-ea"/>
                          <a:cs typeface="+mn-cs"/>
                          <a:sym typeface="Calibri" pitchFamily="-84" charset="0"/>
                        </a:rPr>
                        <a:t>Movie</a:t>
                      </a:r>
                    </a:p>
                  </a:txBody>
                  <a:tcPr/>
                </a:tc>
                <a:tc>
                  <a:txBody>
                    <a:bodyPr/>
                    <a:lstStyle/>
                    <a:p>
                      <a:pPr algn="ctr"/>
                      <a:r>
                        <a:rPr lang="en-US" sz="1200" dirty="0" smtClean="0"/>
                        <a:t>significant +</a:t>
                      </a:r>
                      <a:endParaRPr lang="en-US" sz="1200" dirty="0"/>
                    </a:p>
                  </a:txBody>
                  <a:tcPr anchor="ctr"/>
                </a:tc>
              </a:tr>
              <a:tr h="240552">
                <a:tc vMerge="1">
                  <a:txBody>
                    <a:bodyPr/>
                    <a:lstStyle/>
                    <a:p>
                      <a:endParaRPr lang="en-US"/>
                    </a:p>
                  </a:txBody>
                  <a:tcPr/>
                </a:tc>
                <a:tc vMerge="1">
                  <a:txBody>
                    <a:bodyPr/>
                    <a:lstStyle/>
                    <a:p>
                      <a:endParaRPr lang="en-US"/>
                    </a:p>
                  </a:txBody>
                  <a:tcPr/>
                </a:tc>
                <a:tc vMerge="1">
                  <a:txBody>
                    <a:bodyPr/>
                    <a:lstStyle/>
                    <a:p>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i="0" u="none" kern="1200" dirty="0" smtClean="0">
                          <a:solidFill>
                            <a:schemeClr val="tx1"/>
                          </a:solidFill>
                          <a:latin typeface="+mn-lt"/>
                          <a:ea typeface="+mn-ea"/>
                          <a:cs typeface="+mn-cs"/>
                          <a:sym typeface="Calibri" pitchFamily="-84" charset="0"/>
                        </a:rPr>
                        <a:t>Peer</a:t>
                      </a:r>
                      <a:r>
                        <a:rPr lang="en-US" sz="1200" i="0" u="none" kern="1200" baseline="30000" dirty="0" smtClean="0">
                          <a:solidFill>
                            <a:srgbClr val="0000FF"/>
                          </a:solidFill>
                          <a:latin typeface="+mn-lt"/>
                          <a:ea typeface="+mn-ea"/>
                          <a:cs typeface="+mn-cs"/>
                          <a:sym typeface="Calibri" pitchFamily="-84" charset="0"/>
                        </a:rPr>
                        <a:t>1,2</a:t>
                      </a:r>
                      <a:endParaRPr lang="en-US" sz="1200" i="0" u="none" kern="1200" dirty="0" smtClean="0">
                        <a:solidFill>
                          <a:srgbClr val="0000FF"/>
                        </a:solidFill>
                        <a:latin typeface="+mn-lt"/>
                        <a:ea typeface="+mn-ea"/>
                        <a:cs typeface="+mn-cs"/>
                        <a:sym typeface="Calibri" pitchFamily="-84" charset="0"/>
                      </a:endParaRPr>
                    </a:p>
                  </a:txBody>
                  <a:tcPr/>
                </a:tc>
                <a:tc>
                  <a:txBody>
                    <a:bodyPr/>
                    <a:lstStyle/>
                    <a:p>
                      <a:pPr algn="ctr"/>
                      <a:r>
                        <a:rPr lang="en-US" sz="1200" dirty="0" smtClean="0"/>
                        <a:t>significant Mixed</a:t>
                      </a:r>
                      <a:endParaRPr lang="en-US" sz="1200" dirty="0"/>
                    </a:p>
                  </a:txBody>
                  <a:tcPr/>
                </a:tc>
              </a:tr>
              <a:tr h="240552">
                <a:tc vMerge="1">
                  <a:txBody>
                    <a:bodyPr/>
                    <a:lstStyle/>
                    <a:p>
                      <a:endParaRPr lang="en-US"/>
                    </a:p>
                  </a:txBody>
                  <a:tcPr/>
                </a:tc>
                <a:tc vMerge="1">
                  <a:txBody>
                    <a:bodyPr/>
                    <a:lstStyle/>
                    <a:p>
                      <a:endParaRPr lang="en-US"/>
                    </a:p>
                  </a:txBody>
                  <a:tcPr/>
                </a:tc>
                <a:tc rowSpan="3">
                  <a:txBody>
                    <a:bodyPr/>
                    <a:lstStyle/>
                    <a:p>
                      <a:r>
                        <a:rPr lang="en-US" sz="1200" i="0" dirty="0" smtClean="0"/>
                        <a:t>Adding</a:t>
                      </a:r>
                      <a:r>
                        <a:rPr lang="en-US" sz="1200" i="0" baseline="0" dirty="0" smtClean="0"/>
                        <a:t> </a:t>
                      </a:r>
                      <a:r>
                        <a:rPr lang="en-US" sz="1200" i="0" dirty="0" smtClean="0"/>
                        <a:t>sentence-level helpfulness features further enhances</a:t>
                      </a:r>
                      <a:r>
                        <a:rPr lang="en-US" sz="1200" i="0" baseline="0" dirty="0" smtClean="0"/>
                        <a:t> performance</a:t>
                      </a:r>
                      <a:r>
                        <a:rPr lang="en-US" sz="1200" i="0" dirty="0" smtClean="0"/>
                        <a:t>: </a:t>
                      </a:r>
                      <a:r>
                        <a:rPr lang="en-US" sz="1400" i="0" dirty="0" err="1" smtClean="0"/>
                        <a:t>HelpfulSum</a:t>
                      </a:r>
                      <a:r>
                        <a:rPr lang="en-US" sz="1400" i="0" dirty="0" smtClean="0"/>
                        <a:t> &gt; </a:t>
                      </a:r>
                      <a:r>
                        <a:rPr lang="en-US" sz="1400" i="0" dirty="0" err="1" smtClean="0"/>
                        <a:t>HelpfulFilter</a:t>
                      </a:r>
                      <a:endParaRPr lang="en-US" sz="1400" i="0" dirty="0"/>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i="0" u="none" kern="1200" dirty="0" smtClean="0">
                          <a:solidFill>
                            <a:srgbClr val="0000FF"/>
                          </a:solidFill>
                          <a:latin typeface="+mn-lt"/>
                          <a:ea typeface="+mn-ea"/>
                          <a:cs typeface="+mn-cs"/>
                          <a:sym typeface="Calibri" pitchFamily="-84" charset="0"/>
                        </a:rPr>
                        <a:t>Camera</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significant + </a:t>
                      </a:r>
                      <a:r>
                        <a:rPr lang="en-US" sz="1000" dirty="0" smtClean="0">
                          <a:solidFill>
                            <a:schemeClr val="tx1"/>
                          </a:solidFill>
                        </a:rPr>
                        <a:t>(by human)</a:t>
                      </a:r>
                    </a:p>
                  </a:txBody>
                  <a:tcPr/>
                </a:tc>
              </a:tr>
              <a:tr h="240552">
                <a:tc vMerge="1">
                  <a:txBody>
                    <a:bodyPr/>
                    <a:lstStyle/>
                    <a:p>
                      <a:endParaRPr lang="en-US"/>
                    </a:p>
                  </a:txBody>
                  <a:tcPr/>
                </a:tc>
                <a:tc vMerge="1">
                  <a:txBody>
                    <a:bodyPr/>
                    <a:lstStyle/>
                    <a:p>
                      <a:endParaRPr lang="en-US"/>
                    </a:p>
                  </a:txBody>
                  <a:tcPr/>
                </a:tc>
                <a:tc vMerge="1">
                  <a:txBody>
                    <a:bodyPr/>
                    <a:lstStyle/>
                    <a:p>
                      <a:endParaRPr lang="en-US" sz="1400" dirty="0"/>
                    </a:p>
                  </a:txBody>
                  <a:tcPr/>
                </a:tc>
                <a:tc>
                  <a:txBody>
                    <a:bodyPr/>
                    <a:lstStyle/>
                    <a:p>
                      <a:r>
                        <a:rPr lang="en-US" sz="1200" dirty="0" smtClean="0">
                          <a:solidFill>
                            <a:srgbClr val="0000FF"/>
                          </a:solidFill>
                        </a:rPr>
                        <a:t>Movie </a:t>
                      </a:r>
                      <a:endParaRPr lang="en-US" sz="1200" dirty="0">
                        <a:solidFill>
                          <a:srgbClr val="0000FF"/>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dirty="0" smtClean="0">
                          <a:solidFill>
                            <a:srgbClr val="000000"/>
                          </a:solidFill>
                        </a:rPr>
                        <a:t>significant + </a:t>
                      </a:r>
                      <a:r>
                        <a:rPr lang="en-US" sz="1000" dirty="0" smtClean="0">
                          <a:solidFill>
                            <a:srgbClr val="000000"/>
                          </a:solidFill>
                        </a:rPr>
                        <a:t>(by ROUGE)</a:t>
                      </a:r>
                    </a:p>
                  </a:txBody>
                  <a:tcPr/>
                </a:tc>
              </a:tr>
              <a:tr h="240552">
                <a:tc vMerge="1">
                  <a:txBody>
                    <a:bodyPr/>
                    <a:lstStyle/>
                    <a:p>
                      <a:endParaRPr lang="en-US"/>
                    </a:p>
                  </a:txBody>
                  <a:tcPr/>
                </a:tc>
                <a:tc vMerge="1">
                  <a:txBody>
                    <a:bodyPr/>
                    <a:lstStyle/>
                    <a:p>
                      <a:endParaRPr lang="en-US"/>
                    </a:p>
                  </a:txBody>
                  <a:tcPr/>
                </a:tc>
                <a:tc vMerge="1">
                  <a:txBody>
                    <a:bodyPr/>
                    <a:lstStyle/>
                    <a:p>
                      <a:endParaRPr lang="en-US" sz="14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i="0" u="none" kern="1200" dirty="0" smtClean="0">
                          <a:solidFill>
                            <a:schemeClr val="tx1"/>
                          </a:solidFill>
                          <a:latin typeface="+mn-lt"/>
                          <a:ea typeface="+mn-ea"/>
                          <a:cs typeface="+mn-cs"/>
                          <a:sym typeface="Calibri" pitchFamily="-84" charset="0"/>
                        </a:rPr>
                        <a:t>Peer</a:t>
                      </a:r>
                      <a:r>
                        <a:rPr lang="en-US" sz="1200" i="0" u="none" kern="1200" baseline="30000" dirty="0" smtClean="0">
                          <a:solidFill>
                            <a:srgbClr val="0000FF"/>
                          </a:solidFill>
                          <a:latin typeface="+mn-lt"/>
                          <a:ea typeface="+mn-ea"/>
                          <a:cs typeface="+mn-cs"/>
                          <a:sym typeface="Calibri" pitchFamily="-84" charset="0"/>
                        </a:rPr>
                        <a:t>1</a:t>
                      </a:r>
                      <a:endParaRPr lang="en-US" sz="1200" i="0" u="none" kern="1200" dirty="0" smtClean="0">
                        <a:solidFill>
                          <a:srgbClr val="0000FF"/>
                        </a:solidFill>
                        <a:latin typeface="+mn-lt"/>
                        <a:ea typeface="+mn-ea"/>
                        <a:cs typeface="+mn-cs"/>
                        <a:sym typeface="Calibri" pitchFamily="-84" charset="0"/>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significant +</a:t>
                      </a:r>
                    </a:p>
                  </a:txBody>
                  <a:tcPr/>
                </a:tc>
              </a:tr>
              <a:tr h="267280">
                <a:tc vMerge="1">
                  <a:txBody>
                    <a:bodyPr/>
                    <a:lstStyle/>
                    <a:p>
                      <a:endParaRPr lang="en-US"/>
                    </a:p>
                  </a:txBody>
                  <a:tcPr/>
                </a:tc>
                <a:tc vMerge="1">
                  <a:txBody>
                    <a:bodyPr/>
                    <a:lstStyle/>
                    <a:p>
                      <a:endParaRPr lang="en-US"/>
                    </a:p>
                  </a:txBody>
                  <a:tcPr/>
                </a:tc>
                <a:tc rowSpan="3">
                  <a:txBody>
                    <a:bodyPr/>
                    <a:lstStyle/>
                    <a:p>
                      <a:r>
                        <a:rPr lang="en-US" sz="1200" b="1" dirty="0" smtClean="0"/>
                        <a:t>Helpfulness</a:t>
                      </a:r>
                      <a:r>
                        <a:rPr lang="en-US" sz="1200" b="1" baseline="0" dirty="0" smtClean="0"/>
                        <a:t>-guided review summarizer outperforms MEAD:</a:t>
                      </a:r>
                      <a:endParaRPr lang="en-US" sz="1200" b="1" dirty="0" smtClean="0"/>
                    </a:p>
                    <a:p>
                      <a:r>
                        <a:rPr lang="en-US" sz="1400" b="1" i="0" dirty="0" err="1" smtClean="0"/>
                        <a:t>HelpfulSum</a:t>
                      </a:r>
                      <a:r>
                        <a:rPr lang="en-US" sz="1400" b="1" i="0" dirty="0" smtClean="0"/>
                        <a:t> &gt; baseline</a:t>
                      </a:r>
                      <a:endParaRPr lang="en-US" sz="1400" b="1" i="0" dirty="0"/>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i="0" u="none" kern="1200" dirty="0" smtClean="0">
                          <a:solidFill>
                            <a:srgbClr val="0000FF"/>
                          </a:solidFill>
                          <a:latin typeface="+mn-lt"/>
                          <a:ea typeface="+mn-ea"/>
                          <a:cs typeface="+mn-cs"/>
                          <a:sym typeface="Calibri" pitchFamily="-84" charset="0"/>
                        </a:rPr>
                        <a:t>Camera</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significant +</a:t>
                      </a:r>
                    </a:p>
                  </a:txBody>
                  <a:tcPr anchor="ctr"/>
                </a:tc>
              </a:tr>
              <a:tr h="267280">
                <a:tc vMerge="1">
                  <a:txBody>
                    <a:bodyPr/>
                    <a:lstStyle/>
                    <a:p>
                      <a:endParaRPr lang="en-US"/>
                    </a:p>
                  </a:txBody>
                  <a:tcPr/>
                </a:tc>
                <a:tc vMerge="1">
                  <a:txBody>
                    <a:bodyPr/>
                    <a:lstStyle/>
                    <a:p>
                      <a:endParaRPr lang="en-US"/>
                    </a:p>
                  </a:txBody>
                  <a:tcPr/>
                </a:tc>
                <a:tc vMerge="1">
                  <a:txBody>
                    <a:bodyPr/>
                    <a:lstStyle/>
                    <a:p>
                      <a:endParaRPr lang="en-US" sz="14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i="0" u="none" kern="1200" dirty="0" smtClean="0">
                          <a:solidFill>
                            <a:srgbClr val="0000FF"/>
                          </a:solidFill>
                          <a:latin typeface="+mn-lt"/>
                          <a:ea typeface="+mn-ea"/>
                          <a:cs typeface="+mn-cs"/>
                          <a:sym typeface="Calibri" pitchFamily="-84" charset="0"/>
                        </a:rPr>
                        <a:t>Movie</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significant +</a:t>
                      </a:r>
                    </a:p>
                  </a:txBody>
                  <a:tcPr anchor="ctr"/>
                </a:tc>
              </a:tr>
              <a:tr h="267280">
                <a:tc vMerge="1">
                  <a:txBody>
                    <a:bodyPr/>
                    <a:lstStyle/>
                    <a:p>
                      <a:endParaRPr lang="en-US"/>
                    </a:p>
                  </a:txBody>
                  <a:tcPr/>
                </a:tc>
                <a:tc vMerge="1">
                  <a:txBody>
                    <a:bodyPr/>
                    <a:lstStyle/>
                    <a:p>
                      <a:endParaRPr lang="en-US"/>
                    </a:p>
                  </a:txBody>
                  <a:tcPr/>
                </a:tc>
                <a:tc vMerge="1">
                  <a:txBody>
                    <a:bodyPr/>
                    <a:lstStyle/>
                    <a:p>
                      <a:endParaRPr lang="en-US" sz="14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i="0" u="none" kern="1200" dirty="0" smtClean="0">
                          <a:solidFill>
                            <a:schemeClr val="tx1"/>
                          </a:solidFill>
                          <a:latin typeface="+mn-lt"/>
                          <a:ea typeface="+mn-ea"/>
                          <a:cs typeface="+mn-cs"/>
                          <a:sym typeface="Calibri" pitchFamily="-84" charset="0"/>
                        </a:rPr>
                        <a:t>Peer</a:t>
                      </a:r>
                      <a:r>
                        <a:rPr lang="en-US" sz="1200" i="0" u="none" kern="1200" baseline="30000" dirty="0" smtClean="0">
                          <a:solidFill>
                            <a:srgbClr val="0000FF"/>
                          </a:solidFill>
                          <a:latin typeface="+mn-lt"/>
                          <a:ea typeface="+mn-ea"/>
                          <a:cs typeface="+mn-cs"/>
                          <a:sym typeface="Calibri" pitchFamily="-84" charset="0"/>
                        </a:rPr>
                        <a:t>1,2</a:t>
                      </a:r>
                      <a:endParaRPr lang="en-US" sz="1200" i="0" u="none" kern="1200" dirty="0" smtClean="0">
                        <a:solidFill>
                          <a:srgbClr val="0000FF"/>
                        </a:solidFill>
                        <a:latin typeface="+mn-lt"/>
                        <a:ea typeface="+mn-ea"/>
                        <a:cs typeface="+mn-cs"/>
                        <a:sym typeface="Calibri" pitchFamily="-84" charset="0"/>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significant +</a:t>
                      </a:r>
                    </a:p>
                  </a:txBody>
                  <a:tcPr/>
                </a:tc>
              </a:tr>
            </a:tbl>
          </a:graphicData>
        </a:graphic>
      </p:graphicFrame>
      <p:sp>
        <p:nvSpPr>
          <p:cNvPr id="4" name="Slide Number Placeholder 3"/>
          <p:cNvSpPr>
            <a:spLocks noGrp="1"/>
          </p:cNvSpPr>
          <p:nvPr>
            <p:ph type="sldNum" sz="quarter" idx="12"/>
          </p:nvPr>
        </p:nvSpPr>
        <p:spPr/>
        <p:txBody>
          <a:bodyPr/>
          <a:lstStyle/>
          <a:p>
            <a:fld id="{1334D774-3417-FC46-9BEF-A6F026B0364A}" type="slidenum">
              <a:rPr lang="en-US" smtClean="0"/>
              <a:pPr/>
              <a:t>87</a:t>
            </a:fld>
            <a:endParaRPr lang="en-US"/>
          </a:p>
        </p:txBody>
      </p:sp>
      <p:sp>
        <p:nvSpPr>
          <p:cNvPr id="3" name="TextBox 2"/>
          <p:cNvSpPr txBox="1"/>
          <p:nvPr/>
        </p:nvSpPr>
        <p:spPr>
          <a:xfrm>
            <a:off x="445116" y="6222573"/>
            <a:ext cx="6356503" cy="369332"/>
          </a:xfrm>
          <a:prstGeom prst="rect">
            <a:avLst/>
          </a:prstGeom>
          <a:noFill/>
        </p:spPr>
        <p:txBody>
          <a:bodyPr wrap="none" rtlCol="0">
            <a:spAutoFit/>
          </a:bodyPr>
          <a:lstStyle/>
          <a:p>
            <a:r>
              <a:rPr lang="en-US" sz="1400" dirty="0" smtClean="0">
                <a:solidFill>
                  <a:srgbClr val="0000FF"/>
                </a:solidFill>
              </a:rPr>
              <a:t>1 --</a:t>
            </a:r>
            <a:r>
              <a:rPr lang="en-US" dirty="0" smtClean="0"/>
              <a:t> </a:t>
            </a:r>
            <a:r>
              <a:rPr lang="en-US" sz="1200" dirty="0" smtClean="0"/>
              <a:t>Students who have teaching experience  	</a:t>
            </a:r>
            <a:r>
              <a:rPr lang="en-US" sz="1200" dirty="0" smtClean="0">
                <a:solidFill>
                  <a:srgbClr val="0000FF"/>
                </a:solidFill>
              </a:rPr>
              <a:t>2 – </a:t>
            </a:r>
            <a:r>
              <a:rPr lang="en-US" sz="1200" dirty="0" smtClean="0"/>
              <a:t>Students who have low writing performance</a:t>
            </a:r>
            <a:endParaRPr lang="en-US" sz="1200" dirty="0"/>
          </a:p>
        </p:txBody>
      </p:sp>
    </p:spTree>
    <p:extLst>
      <p:ext uri="{BB962C8B-B14F-4D97-AF65-F5344CB8AC3E}">
        <p14:creationId xmlns:p14="http://schemas.microsoft.com/office/powerpoint/2010/main" xmlns="" val="4263382411"/>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summary analysis.1</a:t>
            </a:r>
            <a:endParaRPr lang="en-US" dirty="0"/>
          </a:p>
        </p:txBody>
      </p:sp>
      <p:sp>
        <p:nvSpPr>
          <p:cNvPr id="3" name="Content Placeholder 2"/>
          <p:cNvSpPr>
            <a:spLocks noGrp="1"/>
          </p:cNvSpPr>
          <p:nvPr>
            <p:ph idx="1"/>
          </p:nvPr>
        </p:nvSpPr>
        <p:spPr>
          <a:xfrm>
            <a:off x="457200" y="1582821"/>
            <a:ext cx="8229600" cy="4780547"/>
          </a:xfrm>
        </p:spPr>
        <p:txBody>
          <a:bodyPr>
            <a:normAutofit lnSpcReduction="10000"/>
          </a:bodyPr>
          <a:lstStyle/>
          <a:p>
            <a:r>
              <a:rPr lang="en-US" sz="2400" dirty="0" smtClean="0"/>
              <a:t>Average number of words and sentences in agreed human summaries</a:t>
            </a:r>
          </a:p>
          <a:p>
            <a:endParaRPr lang="en-US" sz="2400" dirty="0"/>
          </a:p>
          <a:p>
            <a:endParaRPr lang="en-US" sz="2400" dirty="0" smtClean="0"/>
          </a:p>
          <a:p>
            <a:endParaRPr lang="en-US" sz="2400" dirty="0"/>
          </a:p>
          <a:p>
            <a:endParaRPr lang="en-US" sz="2400" dirty="0" smtClean="0"/>
          </a:p>
          <a:p>
            <a:endParaRPr lang="en-US" sz="2400" dirty="0"/>
          </a:p>
          <a:p>
            <a:endParaRPr lang="en-US" sz="2400" dirty="0" smtClean="0"/>
          </a:p>
          <a:p>
            <a:endParaRPr lang="en-US" sz="2400" dirty="0"/>
          </a:p>
          <a:p>
            <a:endParaRPr lang="en-US" sz="2400" dirty="0" smtClean="0"/>
          </a:p>
          <a:p>
            <a:pPr lvl="1"/>
            <a:r>
              <a:rPr lang="en-US" sz="2000" dirty="0" smtClean="0">
                <a:solidFill>
                  <a:srgbClr val="0000FF"/>
                </a:solidFill>
              </a:rPr>
              <a:t>It is difficult for humans to agree on the </a:t>
            </a:r>
            <a:r>
              <a:rPr lang="en-US" sz="2000" dirty="0" err="1" smtClean="0">
                <a:solidFill>
                  <a:srgbClr val="0000FF"/>
                </a:solidFill>
              </a:rPr>
              <a:t>informativeness</a:t>
            </a:r>
            <a:r>
              <a:rPr lang="en-US" sz="2000" dirty="0" smtClean="0">
                <a:solidFill>
                  <a:srgbClr val="0000FF"/>
                </a:solidFill>
              </a:rPr>
              <a:t> of review sentences</a:t>
            </a:r>
          </a:p>
          <a:p>
            <a:endParaRPr lang="en-US" sz="2400" dirty="0"/>
          </a:p>
        </p:txBody>
      </p:sp>
      <p:graphicFrame>
        <p:nvGraphicFramePr>
          <p:cNvPr id="4" name="Chart 3"/>
          <p:cNvGraphicFramePr/>
          <p:nvPr>
            <p:extLst>
              <p:ext uri="{D42A27DB-BD31-4B8C-83A1-F6EECF244321}">
                <p14:modId xmlns:p14="http://schemas.microsoft.com/office/powerpoint/2010/main" xmlns="" val="2071677957"/>
              </p:ext>
            </p:extLst>
          </p:nvPr>
        </p:nvGraphicFramePr>
        <p:xfrm>
          <a:off x="351810" y="2646705"/>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1468043" y="2385095"/>
            <a:ext cx="2011237" cy="523220"/>
          </a:xfrm>
          <a:prstGeom prst="rect">
            <a:avLst/>
          </a:prstGeom>
          <a:noFill/>
        </p:spPr>
        <p:txBody>
          <a:bodyPr wrap="none" rtlCol="0">
            <a:spAutoFit/>
          </a:bodyPr>
          <a:lstStyle/>
          <a:p>
            <a:r>
              <a:rPr lang="en-US" altLang="zh-CN" sz="1400" dirty="0" smtClean="0"/>
              <a:t># of shared words (Log</a:t>
            </a:r>
            <a:r>
              <a:rPr lang="en-US" altLang="zh-CN" sz="1400" baseline="-25000" dirty="0" smtClean="0"/>
              <a:t>10</a:t>
            </a:r>
            <a:r>
              <a:rPr lang="en-US" altLang="zh-CN" sz="1400" dirty="0" smtClean="0"/>
              <a:t>)</a:t>
            </a:r>
          </a:p>
          <a:p>
            <a:endParaRPr lang="en-US" sz="1400" dirty="0"/>
          </a:p>
        </p:txBody>
      </p:sp>
      <p:graphicFrame>
        <p:nvGraphicFramePr>
          <p:cNvPr id="6" name="Chart 5"/>
          <p:cNvGraphicFramePr/>
          <p:nvPr>
            <p:extLst>
              <p:ext uri="{D42A27DB-BD31-4B8C-83A1-F6EECF244321}">
                <p14:modId xmlns:p14="http://schemas.microsoft.com/office/powerpoint/2010/main" xmlns="" val="2893962973"/>
              </p:ext>
            </p:extLst>
          </p:nvPr>
        </p:nvGraphicFramePr>
        <p:xfrm>
          <a:off x="4216400" y="2646705"/>
          <a:ext cx="4572000"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p:cNvSpPr txBox="1"/>
          <p:nvPr/>
        </p:nvSpPr>
        <p:spPr>
          <a:xfrm>
            <a:off x="7729163" y="4878130"/>
            <a:ext cx="713002" cy="431634"/>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dirty="0" smtClean="0"/>
              <a:t>U</a:t>
            </a:r>
            <a:r>
              <a:rPr lang="en-US" altLang="zh-CN" dirty="0" smtClean="0"/>
              <a:t>sed by </a:t>
            </a:r>
          </a:p>
          <a:p>
            <a:r>
              <a:rPr lang="en-US" altLang="zh-CN" dirty="0" smtClean="0"/>
              <a:t># users</a:t>
            </a:r>
            <a:endParaRPr lang="en-US" sz="1100" dirty="0"/>
          </a:p>
        </p:txBody>
      </p:sp>
      <p:sp>
        <p:nvSpPr>
          <p:cNvPr id="8" name="TextBox 7"/>
          <p:cNvSpPr txBox="1"/>
          <p:nvPr/>
        </p:nvSpPr>
        <p:spPr>
          <a:xfrm>
            <a:off x="5028720" y="2385095"/>
            <a:ext cx="2294743" cy="523220"/>
          </a:xfrm>
          <a:prstGeom prst="rect">
            <a:avLst/>
          </a:prstGeom>
          <a:noFill/>
        </p:spPr>
        <p:txBody>
          <a:bodyPr wrap="none" rtlCol="0">
            <a:spAutoFit/>
          </a:bodyPr>
          <a:lstStyle/>
          <a:p>
            <a:r>
              <a:rPr lang="en-US" altLang="zh-CN" sz="1400" dirty="0" smtClean="0"/>
              <a:t># of shared sentences (Log</a:t>
            </a:r>
            <a:r>
              <a:rPr lang="en-US" altLang="zh-CN" sz="1400" baseline="-25000" dirty="0" smtClean="0"/>
              <a:t>10</a:t>
            </a:r>
            <a:r>
              <a:rPr lang="en-US" altLang="zh-CN" sz="1400" dirty="0" smtClean="0"/>
              <a:t>)</a:t>
            </a:r>
          </a:p>
          <a:p>
            <a:endParaRPr lang="en-US" sz="1400" dirty="0"/>
          </a:p>
        </p:txBody>
      </p:sp>
      <p:sp>
        <p:nvSpPr>
          <p:cNvPr id="9" name="Oval 8"/>
          <p:cNvSpPr/>
          <p:nvPr/>
        </p:nvSpPr>
        <p:spPr>
          <a:xfrm>
            <a:off x="7419474" y="4678947"/>
            <a:ext cx="508000" cy="710958"/>
          </a:xfrm>
          <a:prstGeom prst="ellipse">
            <a:avLst/>
          </a:prstGeom>
          <a:noFill/>
          <a:ln>
            <a:solidFill>
              <a:srgbClr val="0000FF"/>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10" name="Slide Number Placeholder 9"/>
          <p:cNvSpPr>
            <a:spLocks noGrp="1"/>
          </p:cNvSpPr>
          <p:nvPr>
            <p:ph type="sldNum" sz="quarter" idx="12"/>
          </p:nvPr>
        </p:nvSpPr>
        <p:spPr/>
        <p:txBody>
          <a:bodyPr/>
          <a:lstStyle/>
          <a:p>
            <a:fld id="{A1474180-0649-4B44-A4E2-426C5EA9858C}" type="slidenum">
              <a:rPr lang="en-US" smtClean="0"/>
              <a:pPr/>
              <a:t>88</a:t>
            </a:fld>
            <a:endParaRPr lang="en-US"/>
          </a:p>
        </p:txBody>
      </p:sp>
    </p:spTree>
    <p:extLst>
      <p:ext uri="{BB962C8B-B14F-4D97-AF65-F5344CB8AC3E}">
        <p14:creationId xmlns:p14="http://schemas.microsoft.com/office/powerpoint/2010/main" xmlns="" val="2476656039"/>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400" dirty="0"/>
              <a:t>Result analysis – student demographic factors</a:t>
            </a:r>
          </a:p>
        </p:txBody>
      </p:sp>
      <p:sp>
        <p:nvSpPr>
          <p:cNvPr id="3" name="Content Placeholder 2"/>
          <p:cNvSpPr>
            <a:spLocks noGrp="1"/>
          </p:cNvSpPr>
          <p:nvPr>
            <p:ph idx="1"/>
          </p:nvPr>
        </p:nvSpPr>
        <p:spPr>
          <a:xfrm>
            <a:off x="457200" y="1417638"/>
            <a:ext cx="8229600" cy="3465399"/>
          </a:xfrm>
        </p:spPr>
        <p:txBody>
          <a:bodyPr>
            <a:normAutofit fontScale="47500" lnSpcReduction="20000"/>
          </a:bodyPr>
          <a:lstStyle/>
          <a:p>
            <a:endParaRPr lang="en-US" dirty="0" smtClean="0"/>
          </a:p>
          <a:p>
            <a:r>
              <a:rPr lang="en-US" sz="5100" dirty="0" smtClean="0"/>
              <a:t>Binary variables</a:t>
            </a:r>
          </a:p>
          <a:p>
            <a:pPr lvl="1"/>
            <a:r>
              <a:rPr lang="en-US" sz="3800" dirty="0" smtClean="0"/>
              <a:t>Teaching experience (</a:t>
            </a:r>
            <a:r>
              <a:rPr lang="en-US" sz="3800" dirty="0" err="1" smtClean="0"/>
              <a:t>expTA</a:t>
            </a:r>
            <a:r>
              <a:rPr lang="en-US" sz="3800" dirty="0" smtClean="0"/>
              <a:t>)</a:t>
            </a:r>
          </a:p>
          <a:p>
            <a:pPr lvl="1"/>
            <a:r>
              <a:rPr lang="en-US" sz="3800" dirty="0" smtClean="0"/>
              <a:t>Gender </a:t>
            </a:r>
          </a:p>
          <a:p>
            <a:pPr lvl="1"/>
            <a:r>
              <a:rPr lang="en-US" sz="3800" dirty="0" smtClean="0"/>
              <a:t>Native Speaker</a:t>
            </a:r>
          </a:p>
          <a:p>
            <a:pPr lvl="1"/>
            <a:endParaRPr lang="en-US" sz="3800" dirty="0" smtClean="0"/>
          </a:p>
          <a:p>
            <a:pPr lvl="1"/>
            <a:endParaRPr lang="en-US" sz="3800" dirty="0" smtClean="0"/>
          </a:p>
          <a:p>
            <a:r>
              <a:rPr lang="en-US" sz="5100" dirty="0" smtClean="0"/>
              <a:t>Numeric variables</a:t>
            </a:r>
            <a:endParaRPr lang="en-US" sz="5100" dirty="0"/>
          </a:p>
          <a:p>
            <a:pPr lvl="1"/>
            <a:r>
              <a:rPr lang="en-US" sz="3800" dirty="0" smtClean="0"/>
              <a:t>Paper rating (Rating)			</a:t>
            </a:r>
          </a:p>
          <a:p>
            <a:pPr lvl="1"/>
            <a:r>
              <a:rPr lang="en-US" sz="3800" dirty="0" smtClean="0"/>
              <a:t>Average helpfulness ratings      </a:t>
            </a:r>
            <a:r>
              <a:rPr lang="en-US" sz="3800" i="1" dirty="0" smtClean="0">
                <a:solidFill>
                  <a:srgbClr val="0000FF"/>
                </a:solidFill>
              </a:rPr>
              <a:t>from peers</a:t>
            </a:r>
          </a:p>
          <a:p>
            <a:pPr lvl="1"/>
            <a:r>
              <a:rPr lang="en-US" sz="3800" dirty="0" err="1" smtClean="0"/>
              <a:t>reviewingAccuracy</a:t>
            </a:r>
            <a:r>
              <a:rPr lang="en-US" sz="3400" dirty="0" smtClean="0"/>
              <a:t>		</a:t>
            </a:r>
            <a:r>
              <a:rPr lang="en-US" sz="3400" dirty="0" smtClean="0">
                <a:solidFill>
                  <a:srgbClr val="0000FF"/>
                </a:solidFill>
              </a:rPr>
              <a:t>  </a:t>
            </a:r>
            <a:r>
              <a:rPr lang="en-US" sz="3800" i="1" dirty="0" smtClean="0">
                <a:solidFill>
                  <a:srgbClr val="0000FF"/>
                </a:solidFill>
              </a:rPr>
              <a:t>generated by </a:t>
            </a:r>
            <a:r>
              <a:rPr lang="en-US" sz="3800" i="1" dirty="0" err="1" smtClean="0">
                <a:solidFill>
                  <a:srgbClr val="0000FF"/>
                </a:solidFill>
              </a:rPr>
              <a:t>SWoRD</a:t>
            </a:r>
            <a:endParaRPr lang="en-US" sz="3800" i="1" dirty="0">
              <a:solidFill>
                <a:srgbClr val="0000FF"/>
              </a:solidFill>
            </a:endParaRPr>
          </a:p>
        </p:txBody>
      </p:sp>
      <p:sp>
        <p:nvSpPr>
          <p:cNvPr id="4" name="Slide Number Placeholder 3"/>
          <p:cNvSpPr>
            <a:spLocks noGrp="1"/>
          </p:cNvSpPr>
          <p:nvPr>
            <p:ph type="sldNum" sz="quarter" idx="12"/>
          </p:nvPr>
        </p:nvSpPr>
        <p:spPr/>
        <p:txBody>
          <a:bodyPr/>
          <a:lstStyle/>
          <a:p>
            <a:fld id="{1334D774-3417-FC46-9BEF-A6F026B0364A}" type="slidenum">
              <a:rPr lang="en-US" smtClean="0"/>
              <a:pPr/>
              <a:t>89</a:t>
            </a:fld>
            <a:endParaRPr lang="en-US"/>
          </a:p>
        </p:txBody>
      </p:sp>
      <p:graphicFrame>
        <p:nvGraphicFramePr>
          <p:cNvPr id="6" name="Table 5"/>
          <p:cNvGraphicFramePr>
            <a:graphicFrameLocks noGrp="1"/>
          </p:cNvGraphicFramePr>
          <p:nvPr>
            <p:extLst/>
          </p:nvPr>
        </p:nvGraphicFramePr>
        <p:xfrm>
          <a:off x="4826002" y="4674225"/>
          <a:ext cx="3459215" cy="1355772"/>
        </p:xfrm>
        <a:graphic>
          <a:graphicData uri="http://schemas.openxmlformats.org/drawingml/2006/table">
            <a:tbl>
              <a:tblPr firstRow="1" bandRow="1">
                <a:tableStyleId>{5C22544A-7EE6-4342-B048-85BDC9FD1C3A}</a:tableStyleId>
              </a:tblPr>
              <a:tblGrid>
                <a:gridCol w="1457976"/>
                <a:gridCol w="908952"/>
                <a:gridCol w="1092287"/>
              </a:tblGrid>
              <a:tr h="320506">
                <a:tc>
                  <a:txBody>
                    <a:bodyPr/>
                    <a:lstStyle/>
                    <a:p>
                      <a:pPr algn="ctr"/>
                      <a:r>
                        <a:rPr lang="en-US" sz="1600" b="0" dirty="0" smtClean="0"/>
                        <a:t>Factor</a:t>
                      </a:r>
                      <a:endParaRPr lang="en-US" sz="1600" b="0" dirty="0"/>
                    </a:p>
                  </a:txBody>
                  <a:tcPr anchor="ctr"/>
                </a:tc>
                <a:tc>
                  <a:txBody>
                    <a:bodyPr/>
                    <a:lstStyle/>
                    <a:p>
                      <a:pPr algn="ctr"/>
                      <a:r>
                        <a:rPr lang="en-US" sz="1600" b="1" dirty="0" smtClean="0"/>
                        <a:t>High #</a:t>
                      </a:r>
                      <a:endParaRPr lang="en-US" sz="1600" b="1" dirty="0"/>
                    </a:p>
                  </a:txBody>
                  <a:tcPr anchor="ctr"/>
                </a:tc>
                <a:tc>
                  <a:txBody>
                    <a:bodyPr/>
                    <a:lstStyle/>
                    <a:p>
                      <a:pPr algn="ctr"/>
                      <a:r>
                        <a:rPr lang="en-US" sz="1600" b="0" dirty="0" smtClean="0"/>
                        <a:t>Low #</a:t>
                      </a:r>
                      <a:endParaRPr lang="en-US" sz="1600" b="0" dirty="0"/>
                    </a:p>
                  </a:txBody>
                  <a:tcPr anchor="ctr"/>
                </a:tc>
              </a:tr>
              <a:tr h="305937">
                <a:tc>
                  <a:txBody>
                    <a:bodyPr/>
                    <a:lstStyle/>
                    <a:p>
                      <a:pPr algn="ctr"/>
                      <a:r>
                        <a:rPr lang="en-US" sz="1500" dirty="0" smtClean="0"/>
                        <a:t>Rating</a:t>
                      </a:r>
                      <a:endParaRPr lang="en-US" sz="1500" dirty="0"/>
                    </a:p>
                  </a:txBody>
                  <a:tcPr/>
                </a:tc>
                <a:tc>
                  <a:txBody>
                    <a:bodyPr/>
                    <a:lstStyle/>
                    <a:p>
                      <a:pPr algn="ctr"/>
                      <a:r>
                        <a:rPr lang="en-US" sz="1500" b="1" dirty="0" smtClean="0"/>
                        <a:t>22</a:t>
                      </a:r>
                      <a:endParaRPr lang="en-US" sz="1500" b="1" dirty="0"/>
                    </a:p>
                  </a:txBody>
                  <a:tcPr/>
                </a:tc>
                <a:tc>
                  <a:txBody>
                    <a:bodyPr/>
                    <a:lstStyle/>
                    <a:p>
                      <a:pPr algn="ctr"/>
                      <a:r>
                        <a:rPr lang="en-US" sz="1500" dirty="0" smtClean="0"/>
                        <a:t>15</a:t>
                      </a:r>
                      <a:endParaRPr lang="en-US" sz="1500" dirty="0"/>
                    </a:p>
                  </a:txBody>
                  <a:tcPr/>
                </a:tc>
              </a:tr>
              <a:tr h="305937">
                <a:tc>
                  <a:txBody>
                    <a:bodyPr/>
                    <a:lstStyle/>
                    <a:p>
                      <a:pPr algn="ctr"/>
                      <a:r>
                        <a:rPr lang="en-US" sz="1500" dirty="0" smtClean="0"/>
                        <a:t>Helpfulness</a:t>
                      </a:r>
                      <a:endParaRPr lang="en-US" sz="1500" dirty="0"/>
                    </a:p>
                  </a:txBody>
                  <a:tcPr/>
                </a:tc>
                <a:tc>
                  <a:txBody>
                    <a:bodyPr/>
                    <a:lstStyle/>
                    <a:p>
                      <a:pPr algn="ctr"/>
                      <a:r>
                        <a:rPr lang="en-US" sz="1500" b="1" dirty="0" smtClean="0"/>
                        <a:t>24</a:t>
                      </a:r>
                      <a:endParaRPr lang="en-US" sz="1500" b="1" dirty="0"/>
                    </a:p>
                  </a:txBody>
                  <a:tcPr/>
                </a:tc>
                <a:tc>
                  <a:txBody>
                    <a:bodyPr/>
                    <a:lstStyle/>
                    <a:p>
                      <a:pPr algn="ctr"/>
                      <a:r>
                        <a:rPr lang="en-US" sz="1500" dirty="0" smtClean="0"/>
                        <a:t>13</a:t>
                      </a:r>
                      <a:endParaRPr lang="en-US" sz="1500" dirty="0"/>
                    </a:p>
                  </a:txBody>
                  <a:tcPr/>
                </a:tc>
              </a:tr>
              <a:tr h="380412">
                <a:tc>
                  <a:txBody>
                    <a:bodyPr/>
                    <a:lstStyle/>
                    <a:p>
                      <a:pPr algn="ctr"/>
                      <a:r>
                        <a:rPr lang="en-US" sz="1500" dirty="0" err="1" smtClean="0"/>
                        <a:t>ReviewingAcc</a:t>
                      </a:r>
                      <a:r>
                        <a:rPr lang="en-US" sz="1500" dirty="0" smtClean="0"/>
                        <a:t>.</a:t>
                      </a:r>
                      <a:endParaRPr lang="en-US" sz="1500" dirty="0"/>
                    </a:p>
                  </a:txBody>
                  <a:tcPr/>
                </a:tc>
                <a:tc>
                  <a:txBody>
                    <a:bodyPr/>
                    <a:lstStyle/>
                    <a:p>
                      <a:pPr algn="ctr"/>
                      <a:r>
                        <a:rPr lang="en-US" sz="1500" b="1" dirty="0" smtClean="0"/>
                        <a:t>23</a:t>
                      </a:r>
                      <a:endParaRPr lang="en-US" sz="1500" b="1" dirty="0"/>
                    </a:p>
                  </a:txBody>
                  <a:tcPr/>
                </a:tc>
                <a:tc>
                  <a:txBody>
                    <a:bodyPr/>
                    <a:lstStyle/>
                    <a:p>
                      <a:pPr algn="ctr"/>
                      <a:r>
                        <a:rPr lang="en-US" sz="1500" dirty="0" smtClean="0"/>
                        <a:t>14</a:t>
                      </a:r>
                      <a:endParaRPr lang="en-US" sz="1500" dirty="0"/>
                    </a:p>
                  </a:txBody>
                  <a:tcPr/>
                </a:tc>
              </a:tr>
            </a:tbl>
          </a:graphicData>
        </a:graphic>
      </p:graphicFrame>
      <p:sp>
        <p:nvSpPr>
          <p:cNvPr id="7" name="TextBox 6"/>
          <p:cNvSpPr txBox="1"/>
          <p:nvPr/>
        </p:nvSpPr>
        <p:spPr>
          <a:xfrm>
            <a:off x="812800" y="4674225"/>
            <a:ext cx="4013202" cy="646331"/>
          </a:xfrm>
          <a:prstGeom prst="rect">
            <a:avLst/>
          </a:prstGeom>
          <a:noFill/>
        </p:spPr>
        <p:txBody>
          <a:bodyPr wrap="square" rtlCol="0">
            <a:spAutoFit/>
          </a:bodyPr>
          <a:lstStyle/>
          <a:p>
            <a:pPr marL="14288" indent="-14288" algn="r"/>
            <a:r>
              <a:rPr lang="en-US" dirty="0" smtClean="0">
                <a:solidFill>
                  <a:srgbClr val="660066"/>
                </a:solidFill>
              </a:rPr>
              <a:t>Convert to binary variables with respect to mean value of all 307 students</a:t>
            </a:r>
            <a:endParaRPr lang="en-US" dirty="0">
              <a:solidFill>
                <a:srgbClr val="660066"/>
              </a:solidFill>
            </a:endParaRPr>
          </a:p>
        </p:txBody>
      </p:sp>
      <p:graphicFrame>
        <p:nvGraphicFramePr>
          <p:cNvPr id="8" name="Table 7"/>
          <p:cNvGraphicFramePr>
            <a:graphicFrameLocks noGrp="1"/>
          </p:cNvGraphicFramePr>
          <p:nvPr/>
        </p:nvGraphicFramePr>
        <p:xfrm>
          <a:off x="4826002" y="1964267"/>
          <a:ext cx="3459215" cy="1280160"/>
        </p:xfrm>
        <a:graphic>
          <a:graphicData uri="http://schemas.openxmlformats.org/drawingml/2006/table">
            <a:tbl>
              <a:tblPr firstRow="1" bandRow="1">
                <a:tableStyleId>{5C22544A-7EE6-4342-B048-85BDC9FD1C3A}</a:tableStyleId>
              </a:tblPr>
              <a:tblGrid>
                <a:gridCol w="1337731"/>
                <a:gridCol w="1055503"/>
                <a:gridCol w="1065981"/>
              </a:tblGrid>
              <a:tr h="194045">
                <a:tc>
                  <a:txBody>
                    <a:bodyPr/>
                    <a:lstStyle/>
                    <a:p>
                      <a:pPr algn="ctr"/>
                      <a:r>
                        <a:rPr lang="en-US" sz="1500" b="0" dirty="0" smtClean="0"/>
                        <a:t>Factor</a:t>
                      </a:r>
                      <a:endParaRPr lang="en-US" sz="1500" b="0" dirty="0"/>
                    </a:p>
                  </a:txBody>
                  <a:tcPr/>
                </a:tc>
                <a:tc gridSpan="2">
                  <a:txBody>
                    <a:bodyPr/>
                    <a:lstStyle/>
                    <a:p>
                      <a:pPr algn="ctr"/>
                      <a:r>
                        <a:rPr lang="en-US" sz="1500" b="0" dirty="0" smtClean="0"/>
                        <a:t>distribution</a:t>
                      </a:r>
                      <a:endParaRPr lang="en-US" sz="1500" b="0" dirty="0"/>
                    </a:p>
                  </a:txBody>
                  <a:tcPr/>
                </a:tc>
                <a:tc hMerge="1">
                  <a:txBody>
                    <a:bodyPr/>
                    <a:lstStyle/>
                    <a:p>
                      <a:endParaRPr lang="en-US" dirty="0"/>
                    </a:p>
                  </a:txBody>
                  <a:tcPr/>
                </a:tc>
              </a:tr>
              <a:tr h="195420">
                <a:tc>
                  <a:txBody>
                    <a:bodyPr/>
                    <a:lstStyle/>
                    <a:p>
                      <a:pPr algn="ctr"/>
                      <a:r>
                        <a:rPr lang="en-US" sz="1500" dirty="0" err="1" smtClean="0"/>
                        <a:t>expTA</a:t>
                      </a:r>
                      <a:endParaRPr lang="en-US" sz="1500" dirty="0"/>
                    </a:p>
                  </a:txBody>
                  <a:tcPr/>
                </a:tc>
                <a:tc>
                  <a:txBody>
                    <a:bodyPr/>
                    <a:lstStyle/>
                    <a:p>
                      <a:pPr algn="ctr"/>
                      <a:r>
                        <a:rPr lang="en-US" sz="1500" dirty="0" smtClean="0"/>
                        <a:t>Yes: 12</a:t>
                      </a:r>
                      <a:endParaRPr lang="en-US" sz="1500" dirty="0"/>
                    </a:p>
                  </a:txBody>
                  <a:tcPr/>
                </a:tc>
                <a:tc>
                  <a:txBody>
                    <a:bodyPr/>
                    <a:lstStyle/>
                    <a:p>
                      <a:pPr algn="ctr"/>
                      <a:r>
                        <a:rPr lang="en-US" sz="1500" b="1" dirty="0" smtClean="0"/>
                        <a:t>No: 25</a:t>
                      </a:r>
                      <a:endParaRPr lang="en-US" sz="1500" b="1" dirty="0"/>
                    </a:p>
                  </a:txBody>
                  <a:tcPr/>
                </a:tc>
              </a:tr>
              <a:tr h="194045">
                <a:tc>
                  <a:txBody>
                    <a:bodyPr/>
                    <a:lstStyle/>
                    <a:p>
                      <a:pPr algn="ctr"/>
                      <a:r>
                        <a:rPr lang="en-US" sz="1500" dirty="0" smtClean="0"/>
                        <a:t>Gender</a:t>
                      </a:r>
                      <a:endParaRPr lang="en-US" sz="1500" dirty="0"/>
                    </a:p>
                  </a:txBody>
                  <a:tcPr/>
                </a:tc>
                <a:tc>
                  <a:txBody>
                    <a:bodyPr/>
                    <a:lstStyle/>
                    <a:p>
                      <a:pPr algn="ctr"/>
                      <a:r>
                        <a:rPr lang="en-US" sz="1500" dirty="0" smtClean="0"/>
                        <a:t>Male: 17</a:t>
                      </a:r>
                      <a:endParaRPr lang="en-US" sz="1500" dirty="0"/>
                    </a:p>
                  </a:txBody>
                  <a:tcPr/>
                </a:tc>
                <a:tc>
                  <a:txBody>
                    <a:bodyPr/>
                    <a:lstStyle/>
                    <a:p>
                      <a:pPr algn="ctr"/>
                      <a:r>
                        <a:rPr lang="en-US" sz="1500" b="1" dirty="0" smtClean="0"/>
                        <a:t>Female: 20</a:t>
                      </a:r>
                      <a:endParaRPr lang="en-US" sz="1500" b="1" dirty="0"/>
                    </a:p>
                  </a:txBody>
                  <a:tcPr/>
                </a:tc>
              </a:tr>
              <a:tr h="195420">
                <a:tc>
                  <a:txBody>
                    <a:bodyPr/>
                    <a:lstStyle/>
                    <a:p>
                      <a:pPr algn="ctr"/>
                      <a:r>
                        <a:rPr lang="en-US" sz="1500" dirty="0" err="1" smtClean="0"/>
                        <a:t>nativeSpeaker</a:t>
                      </a:r>
                      <a:endParaRPr lang="en-US" sz="1500" dirty="0"/>
                    </a:p>
                  </a:txBody>
                  <a:tcPr/>
                </a:tc>
                <a:tc>
                  <a:txBody>
                    <a:bodyPr/>
                    <a:lstStyle/>
                    <a:p>
                      <a:pPr algn="ctr"/>
                      <a:r>
                        <a:rPr lang="en-US" sz="1500" b="1" dirty="0" smtClean="0"/>
                        <a:t>English: 35</a:t>
                      </a:r>
                      <a:endParaRPr lang="en-US" sz="1500" b="1" dirty="0"/>
                    </a:p>
                  </a:txBody>
                  <a:tcPr/>
                </a:tc>
                <a:tc>
                  <a:txBody>
                    <a:bodyPr/>
                    <a:lstStyle/>
                    <a:p>
                      <a:pPr algn="ctr"/>
                      <a:r>
                        <a:rPr lang="en-US" sz="1500" dirty="0" smtClean="0"/>
                        <a:t>Other: 2</a:t>
                      </a:r>
                      <a:endParaRPr lang="en-US" sz="1500" dirty="0"/>
                    </a:p>
                  </a:txBody>
                  <a:tcPr/>
                </a:tc>
              </a:tr>
            </a:tbl>
          </a:graphicData>
        </a:graphic>
      </p:graphicFrame>
    </p:spTree>
    <p:extLst>
      <p:ext uri="{BB962C8B-B14F-4D97-AF65-F5344CB8AC3E}">
        <p14:creationId xmlns:p14="http://schemas.microsoft.com/office/powerpoint/2010/main" xmlns="" val="37824426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1"/>
          <p:cNvSpPr>
            <a:spLocks noGrp="1" noChangeArrowheads="1"/>
          </p:cNvSpPr>
          <p:nvPr>
            <p:ph type="body" idx="1"/>
          </p:nvPr>
        </p:nvSpPr>
        <p:spPr>
          <a:xfrm>
            <a:off x="669925" y="406400"/>
            <a:ext cx="7620000" cy="1400175"/>
          </a:xfrm>
        </p:spPr>
        <p:txBody>
          <a:bodyPr rIns="132080"/>
          <a:lstStyle/>
          <a:p>
            <a:pPr marL="39688" indent="0" algn="ctr" eaLnBrk="1" hangingPunct="1">
              <a:spcBef>
                <a:spcPct val="0"/>
              </a:spcBef>
              <a:buFont typeface="Arial" pitchFamily="-84" charset="0"/>
              <a:buNone/>
            </a:pPr>
            <a:r>
              <a:rPr lang="en-US" dirty="0">
                <a:ea typeface="Heiti SC Light" pitchFamily="-84" charset="-122"/>
                <a:cs typeface="Heiti SC Light" pitchFamily="-84" charset="-122"/>
                <a:sym typeface="Calibri Bold Italic" pitchFamily="-84" charset="0"/>
              </a:rPr>
              <a:t>Helpfulness </a:t>
            </a:r>
            <a:r>
              <a:rPr lang="en-US" dirty="0" smtClean="0">
                <a:ea typeface="Heiti SC Light" pitchFamily="-84" charset="-122"/>
                <a:cs typeface="Heiti SC Light" pitchFamily="-84" charset="-122"/>
                <a:sym typeface="Calibri Bold Italic" pitchFamily="-84" charset="0"/>
              </a:rPr>
              <a:t>metadata has been </a:t>
            </a:r>
            <a:r>
              <a:rPr lang="en-US" dirty="0">
                <a:ea typeface="Heiti SC Light" pitchFamily="-84" charset="-122"/>
                <a:cs typeface="Heiti SC Light" pitchFamily="-84" charset="-122"/>
                <a:sym typeface="Calibri Bold Italic" pitchFamily="-84" charset="0"/>
              </a:rPr>
              <a:t>used to facilitate review exploration</a:t>
            </a:r>
          </a:p>
        </p:txBody>
      </p:sp>
      <p:pic>
        <p:nvPicPr>
          <p:cNvPr id="51202" name="Picture 3"/>
          <p:cNvPicPr>
            <a:picLocks noChangeArrowheads="1"/>
          </p:cNvPicPr>
          <p:nvPr/>
        </p:nvPicPr>
        <p:blipFill>
          <a:blip r:embed="rId3"/>
          <a:srcRect/>
          <a:stretch>
            <a:fillRect/>
          </a:stretch>
        </p:blipFill>
        <p:spPr bwMode="auto">
          <a:xfrm>
            <a:off x="1629048" y="1671934"/>
            <a:ext cx="5559156" cy="4537876"/>
          </a:xfrm>
          <a:prstGeom prst="rect">
            <a:avLst/>
          </a:prstGeom>
          <a:noFill/>
          <a:ln w="9525">
            <a:noFill/>
            <a:miter lim="800000"/>
            <a:headEnd/>
            <a:tailEnd/>
          </a:ln>
        </p:spPr>
      </p:pic>
      <p:sp>
        <p:nvSpPr>
          <p:cNvPr id="13" name="Oval 12"/>
          <p:cNvSpPr/>
          <p:nvPr/>
        </p:nvSpPr>
        <p:spPr bwMode="auto">
          <a:xfrm>
            <a:off x="5194300" y="3726951"/>
            <a:ext cx="1358900" cy="521413"/>
          </a:xfrm>
          <a:prstGeom prst="ellipse">
            <a:avLst/>
          </a:prstGeom>
          <a:noFill/>
          <a:ln w="28575" cap="flat" cmpd="sng" algn="ctr">
            <a:solidFill>
              <a:srgbClr val="FF0000"/>
            </a:solidFill>
            <a:prstDash val="solid"/>
            <a:round/>
            <a:headEnd type="none" w="med" len="med"/>
            <a:tailEnd type="none" w="med" len="med"/>
          </a:ln>
        </p:spPr>
        <p:style>
          <a:lnRef idx="2">
            <a:schemeClr val="accent6"/>
          </a:lnRef>
          <a:fillRef idx="1">
            <a:schemeClr val="lt1"/>
          </a:fillRef>
          <a:effectRef idx="0">
            <a:schemeClr val="accent6"/>
          </a:effectRef>
          <a:fontRef idx="minor">
            <a:schemeClr val="dk1"/>
          </a:fontRef>
        </p:style>
        <p:txBody>
          <a:bodyPr/>
          <a:lstStyle/>
          <a:p>
            <a:pPr>
              <a:defRPr/>
            </a:pPr>
            <a:endParaRPr lang="en-US">
              <a:solidFill>
                <a:srgbClr val="000000"/>
              </a:solidFill>
              <a:ea typeface="Heiti SC Light" pitchFamily="-84" charset="-122"/>
              <a:cs typeface="Heiti SC Light" pitchFamily="-84" charset="-122"/>
              <a:sym typeface="Calibri" pitchFamily="-84" charset="0"/>
            </a:endParaRPr>
          </a:p>
        </p:txBody>
      </p:sp>
      <p:sp>
        <p:nvSpPr>
          <p:cNvPr id="51204" name="Slide Number Placeholder 2"/>
          <p:cNvSpPr>
            <a:spLocks noGrp="1"/>
          </p:cNvSpPr>
          <p:nvPr>
            <p:ph type="sldNum" sz="quarter" idx="12"/>
          </p:nvPr>
        </p:nvSpPr>
        <p:spPr bwMode="auto">
          <a:noFill/>
          <a:ln>
            <a:miter lim="800000"/>
            <a:headEnd/>
            <a:tailEnd/>
          </a:ln>
        </p:spPr>
        <p:txBody>
          <a:bodyPr/>
          <a:lstStyle/>
          <a:p>
            <a:fld id="{660F575F-0BF8-0347-81A2-96EF8448BBAE}" type="slidenum">
              <a:rPr lang="en-US"/>
              <a:pPr/>
              <a:t>9</a:t>
            </a:fld>
            <a:endParaRPr lang="en-US"/>
          </a:p>
        </p:txBody>
      </p:sp>
      <p:sp>
        <p:nvSpPr>
          <p:cNvPr id="2" name="Rectangle 1"/>
          <p:cNvSpPr/>
          <p:nvPr/>
        </p:nvSpPr>
        <p:spPr>
          <a:xfrm>
            <a:off x="310444" y="6211669"/>
            <a:ext cx="8494889" cy="461665"/>
          </a:xfrm>
          <a:prstGeom prst="rect">
            <a:avLst/>
          </a:prstGeom>
        </p:spPr>
        <p:txBody>
          <a:bodyPr wrap="square">
            <a:spAutoFit/>
          </a:bodyPr>
          <a:lstStyle/>
          <a:p>
            <a:r>
              <a:rPr lang="en-US" sz="2400" dirty="0"/>
              <a:t>Research Problem 2</a:t>
            </a:r>
            <a:r>
              <a:rPr lang="en-US" sz="2400" dirty="0" smtClean="0"/>
              <a:t>: </a:t>
            </a:r>
            <a:r>
              <a:rPr lang="en-US" sz="2400" dirty="0"/>
              <a:t>What </a:t>
            </a:r>
            <a:r>
              <a:rPr lang="en-US" sz="2400" dirty="0" smtClean="0"/>
              <a:t>about helpfulness for summarization?</a:t>
            </a:r>
            <a:endParaRPr lang="en-US" sz="2400" dirty="0"/>
          </a:p>
        </p:txBody>
      </p:sp>
    </p:spTree>
    <p:extLst>
      <p:ext uri="{BB962C8B-B14F-4D97-AF65-F5344CB8AC3E}">
        <p14:creationId xmlns:p14="http://schemas.microsoft.com/office/powerpoint/2010/main" xmlns="" val="1919522072"/>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816</TotalTime>
  <Words>6183</Words>
  <Application>Microsoft Office PowerPoint</Application>
  <PresentationFormat>On-screen Show (4:3)</PresentationFormat>
  <Paragraphs>1966</Paragraphs>
  <Slides>89</Slides>
  <Notes>25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89</vt:i4>
      </vt:variant>
    </vt:vector>
  </HeadingPairs>
  <TitlesOfParts>
    <vt:vector size="91" baseType="lpstr">
      <vt:lpstr>Office Theme</vt:lpstr>
      <vt:lpstr>Equation</vt:lpstr>
      <vt:lpstr>Modeling and Exploiting Review Helpfulness for Summarization</vt:lpstr>
      <vt:lpstr>Online reviews</vt:lpstr>
      <vt:lpstr>Online peer reviews</vt:lpstr>
      <vt:lpstr>While reviews thrive on the internet…</vt:lpstr>
      <vt:lpstr>While reviews thrive on the internet…</vt:lpstr>
      <vt:lpstr>Review metadata includes user-provided quality assessments (e.g., helpfulness votes)</vt:lpstr>
      <vt:lpstr>Review metadata includes user-provided quality assessments (e.g., helpfulness votes)</vt:lpstr>
      <vt:lpstr>Slide 8</vt:lpstr>
      <vt:lpstr>Slide 9</vt:lpstr>
      <vt:lpstr>Outline</vt:lpstr>
      <vt:lpstr>Challenges for NLP</vt:lpstr>
      <vt:lpstr>Product review examples:  Which is helpful?</vt:lpstr>
      <vt:lpstr>Product review examples</vt:lpstr>
      <vt:lpstr>Peer review examples: Which is helpful (why)?</vt:lpstr>
      <vt:lpstr>Peer review examples</vt:lpstr>
      <vt:lpstr>Challenges for NLP</vt:lpstr>
      <vt:lpstr>Review content from multiple sources</vt:lpstr>
      <vt:lpstr>Review content from multiple sources</vt:lpstr>
      <vt:lpstr>Challenges for NLP</vt:lpstr>
      <vt:lpstr>Identifying review helpfulness in fine-granularity</vt:lpstr>
      <vt:lpstr>Identifying review helpfulness in fine-granularity</vt:lpstr>
      <vt:lpstr>Challenges for NLP</vt:lpstr>
      <vt:lpstr>Research questions</vt:lpstr>
      <vt:lpstr>Outline</vt:lpstr>
      <vt:lpstr>Automatically assessing peer-review helpfulness</vt:lpstr>
      <vt:lpstr>Annotated peer-review corpus</vt:lpstr>
      <vt:lpstr>Adaptation from product reviews to peer reviews</vt:lpstr>
      <vt:lpstr>Introducing domain knowledge</vt:lpstr>
      <vt:lpstr>Experiment 1</vt:lpstr>
      <vt:lpstr>Results – Analysis of the generic features</vt:lpstr>
      <vt:lpstr>Results – Analysis of the generic features</vt:lpstr>
      <vt:lpstr>Results – Analysis of the peer-review features</vt:lpstr>
      <vt:lpstr>Results – Analysis of the peer-review features</vt:lpstr>
      <vt:lpstr>Outline</vt:lpstr>
      <vt:lpstr>Modeling review helpfulness based on content patterns of multiple sources</vt:lpstr>
      <vt:lpstr>Content patterns – LU</vt:lpstr>
      <vt:lpstr>Content patterns – CD</vt:lpstr>
      <vt:lpstr>Content patterns -- rRT</vt:lpstr>
      <vt:lpstr>Content patterns – rRT Topic words learned from peer reviews</vt:lpstr>
      <vt:lpstr>Differentiating review content sources </vt:lpstr>
      <vt:lpstr>Data</vt:lpstr>
      <vt:lpstr>Experiment 2</vt:lpstr>
      <vt:lpstr>Experiment 2 – Feature results </vt:lpstr>
      <vt:lpstr>Experiment 2 – Feature results </vt:lpstr>
      <vt:lpstr>Experiment 2 – Feature results </vt:lpstr>
      <vt:lpstr>Slide 46</vt:lpstr>
      <vt:lpstr>Slide 47</vt:lpstr>
      <vt:lpstr>Slide 48</vt:lpstr>
      <vt:lpstr>Lessons learned</vt:lpstr>
      <vt:lpstr>Outline</vt:lpstr>
      <vt:lpstr>Problem formalization</vt:lpstr>
      <vt:lpstr>Human summary analysis.1</vt:lpstr>
      <vt:lpstr>Human summary analysis.2</vt:lpstr>
      <vt:lpstr>Human summary analysis.3</vt:lpstr>
      <vt:lpstr>A helpfulness-guided review summarization framework</vt:lpstr>
      <vt:lpstr>Introducing review helpfulness</vt:lpstr>
      <vt:lpstr>Experimental design</vt:lpstr>
      <vt:lpstr>Experimental design</vt:lpstr>
      <vt:lpstr>User study 1 – customer reviews</vt:lpstr>
      <vt:lpstr>Introduction scenario -- Camera reviews</vt:lpstr>
      <vt:lpstr>Example -- Pairwise comparison</vt:lpstr>
      <vt:lpstr>Human evaluation – Pairwise comparison</vt:lpstr>
      <vt:lpstr>Human evaluation – Pairwise comparison</vt:lpstr>
      <vt:lpstr>Human evaluation – Pairwise comparison</vt:lpstr>
      <vt:lpstr>Example – Content evaluation</vt:lpstr>
      <vt:lpstr>Human evaluation – Content evaluation</vt:lpstr>
      <vt:lpstr>Human evaluation – Content evaluation</vt:lpstr>
      <vt:lpstr>Human evaluation – Content evaluation</vt:lpstr>
      <vt:lpstr>Human evaluation – Content evaluation</vt:lpstr>
      <vt:lpstr>Automatic evaluation – ROUGE scores</vt:lpstr>
      <vt:lpstr>Automatic evaluation – ROUGE scores</vt:lpstr>
      <vt:lpstr>Highlights</vt:lpstr>
      <vt:lpstr>User study 2 – peer reviews</vt:lpstr>
      <vt:lpstr>No significant main effect of the summarizer.  Why?</vt:lpstr>
      <vt:lpstr>Result analysis – student demographic factors</vt:lpstr>
      <vt:lpstr>Result analysis – student demographic factors</vt:lpstr>
      <vt:lpstr>Highlights</vt:lpstr>
      <vt:lpstr>Ongoing work</vt:lpstr>
      <vt:lpstr>Outline</vt:lpstr>
      <vt:lpstr>Conclusions</vt:lpstr>
      <vt:lpstr>Current summarization work</vt:lpstr>
      <vt:lpstr>Related Module: CS 6281</vt:lpstr>
      <vt:lpstr>Acknowledgements</vt:lpstr>
      <vt:lpstr>Thank You!</vt:lpstr>
      <vt:lpstr>Compression rate  of the three systems across domains</vt:lpstr>
      <vt:lpstr>Result analysis – student demographic factors</vt:lpstr>
      <vt:lpstr>Slide 87</vt:lpstr>
      <vt:lpstr>Human summary analysis.1</vt:lpstr>
      <vt:lpstr>Result analysis – student demographic factors</vt:lpstr>
    </vt:vector>
  </TitlesOfParts>
  <Company>University of Pittsburgh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Helpfulness-Guided Review Summarization</dc:title>
  <dc:creator>Wenting Xiong</dc:creator>
  <cp:lastModifiedBy>Prof. Diane Litman</cp:lastModifiedBy>
  <cp:revision>103</cp:revision>
  <dcterms:created xsi:type="dcterms:W3CDTF">2014-05-07T19:14:43Z</dcterms:created>
  <dcterms:modified xsi:type="dcterms:W3CDTF">2015-08-05T06:38:00Z</dcterms:modified>
</cp:coreProperties>
</file>