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7" r:id="rId2"/>
    <p:sldId id="623" r:id="rId3"/>
    <p:sldId id="643" r:id="rId4"/>
    <p:sldId id="404" r:id="rId5"/>
    <p:sldId id="405" r:id="rId6"/>
    <p:sldId id="622" r:id="rId7"/>
    <p:sldId id="401" r:id="rId8"/>
    <p:sldId id="583" r:id="rId9"/>
    <p:sldId id="620" r:id="rId10"/>
    <p:sldId id="435" r:id="rId11"/>
    <p:sldId id="406" r:id="rId12"/>
    <p:sldId id="621" r:id="rId13"/>
    <p:sldId id="644" r:id="rId14"/>
    <p:sldId id="425" r:id="rId15"/>
    <p:sldId id="443" r:id="rId16"/>
    <p:sldId id="444" r:id="rId17"/>
    <p:sldId id="466" r:id="rId18"/>
    <p:sldId id="408" r:id="rId19"/>
    <p:sldId id="452" r:id="rId20"/>
    <p:sldId id="453" r:id="rId21"/>
    <p:sldId id="454" r:id="rId22"/>
    <p:sldId id="455" r:id="rId23"/>
    <p:sldId id="456" r:id="rId24"/>
    <p:sldId id="457" r:id="rId25"/>
    <p:sldId id="587" r:id="rId26"/>
    <p:sldId id="586" r:id="rId27"/>
    <p:sldId id="655" r:id="rId28"/>
    <p:sldId id="464" r:id="rId29"/>
    <p:sldId id="656" r:id="rId30"/>
    <p:sldId id="658" r:id="rId31"/>
    <p:sldId id="659" r:id="rId32"/>
    <p:sldId id="660" r:id="rId33"/>
    <p:sldId id="661" r:id="rId34"/>
    <p:sldId id="663" r:id="rId35"/>
    <p:sldId id="677" r:id="rId36"/>
    <p:sldId id="678" r:id="rId37"/>
    <p:sldId id="657" r:id="rId38"/>
    <p:sldId id="645" r:id="rId39"/>
    <p:sldId id="646" r:id="rId40"/>
    <p:sldId id="647" r:id="rId41"/>
    <p:sldId id="648" r:id="rId42"/>
    <p:sldId id="649" r:id="rId43"/>
    <p:sldId id="650" r:id="rId44"/>
    <p:sldId id="652" r:id="rId45"/>
    <p:sldId id="399" r:id="rId46"/>
    <p:sldId id="679" r:id="rId47"/>
    <p:sldId id="428" r:id="rId48"/>
    <p:sldId id="680"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636" autoAdjust="0"/>
    <p:restoredTop sz="92038" autoAdjust="0"/>
  </p:normalViewPr>
  <p:slideViewPr>
    <p:cSldViewPr snapToGrid="0" snapToObjects="1">
      <p:cViewPr varScale="1">
        <p:scale>
          <a:sx n="102" d="100"/>
          <a:sy n="102" d="100"/>
        </p:scale>
        <p:origin x="-1368" y="-104"/>
      </p:cViewPr>
      <p:guideLst>
        <p:guide orient="horz" pos="2160"/>
        <p:guide pos="2880"/>
      </p:guideLst>
    </p:cSldViewPr>
  </p:slideViewPr>
  <p:notesTextViewPr>
    <p:cViewPr>
      <p:scale>
        <a:sx n="100" d="100"/>
        <a:sy n="100" d="100"/>
      </p:scale>
      <p:origin x="0" y="0"/>
    </p:cViewPr>
  </p:notesTextViewPr>
  <p:sorterViewPr>
    <p:cViewPr>
      <p:scale>
        <a:sx n="137" d="100"/>
        <a:sy n="137" d="100"/>
      </p:scale>
      <p:origin x="0" y="166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D26E34-E7C8-4BC5-83E4-0C08808D0D24}"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E967E14-1598-4B9C-88AA-095D11F6B1C1}">
      <dgm:prSet phldrT="[Text]" custT="1"/>
      <dgm:spPr/>
      <dgm:t>
        <a:bodyPr/>
        <a:lstStyle/>
        <a:p>
          <a:r>
            <a:rPr lang="en-US" sz="3200" dirty="0" smtClean="0"/>
            <a:t>Learning and Teaching</a:t>
          </a:r>
        </a:p>
      </dgm:t>
    </dgm:pt>
    <dgm:pt modelId="{070FC663-9149-4E7A-97F4-72B1B134E9EB}" type="parTrans" cxnId="{842D6D87-B7DB-43B4-B8F6-0502D13DAE65}">
      <dgm:prSet/>
      <dgm:spPr/>
      <dgm:t>
        <a:bodyPr/>
        <a:lstStyle/>
        <a:p>
          <a:endParaRPr lang="en-US"/>
        </a:p>
      </dgm:t>
    </dgm:pt>
    <dgm:pt modelId="{608E67A8-EFD9-4814-B161-C4FF6107C8E9}" type="sibTrans" cxnId="{842D6D87-B7DB-43B4-B8F6-0502D13DAE65}">
      <dgm:prSet/>
      <dgm:spPr/>
      <dgm:t>
        <a:bodyPr/>
        <a:lstStyle/>
        <a:p>
          <a:endParaRPr lang="en-US"/>
        </a:p>
      </dgm:t>
    </dgm:pt>
    <dgm:pt modelId="{8B984079-0872-4649-B8C4-225C6D4D2AB5}">
      <dgm:prSet phldrT="[Text]" custT="1"/>
      <dgm:spPr/>
      <dgm:t>
        <a:bodyPr/>
        <a:lstStyle/>
        <a:p>
          <a:r>
            <a:rPr lang="en-US" sz="3200" dirty="0" smtClean="0"/>
            <a:t>Higher Level Learning Processes</a:t>
          </a:r>
          <a:endParaRPr lang="en-US" sz="3200" dirty="0"/>
        </a:p>
      </dgm:t>
    </dgm:pt>
    <dgm:pt modelId="{A8E8BAD5-291A-41A9-B62E-0E9E759AADA5}" type="parTrans" cxnId="{4916193C-1061-4FB8-A986-59DA4EC66CD4}">
      <dgm:prSet/>
      <dgm:spPr/>
      <dgm:t>
        <a:bodyPr/>
        <a:lstStyle/>
        <a:p>
          <a:endParaRPr lang="en-US"/>
        </a:p>
      </dgm:t>
    </dgm:pt>
    <dgm:pt modelId="{7645983C-F5BD-496C-BED5-7DD7A482B586}" type="sibTrans" cxnId="{4916193C-1061-4FB8-A986-59DA4EC66CD4}">
      <dgm:prSet/>
      <dgm:spPr/>
      <dgm:t>
        <a:bodyPr/>
        <a:lstStyle/>
        <a:p>
          <a:endParaRPr lang="en-US"/>
        </a:p>
      </dgm:t>
    </dgm:pt>
    <dgm:pt modelId="{3103FAD5-8BA6-44E0-971A-71A1A9E15382}">
      <dgm:prSet phldrT="[Text]" custT="1"/>
      <dgm:spPr/>
      <dgm:t>
        <a:bodyPr/>
        <a:lstStyle/>
        <a:p>
          <a:r>
            <a:rPr lang="en-US" sz="3200" dirty="0" smtClean="0"/>
            <a:t>NLP-Based Educational Technology</a:t>
          </a:r>
          <a:endParaRPr lang="en-US" sz="3200" dirty="0"/>
        </a:p>
      </dgm:t>
    </dgm:pt>
    <dgm:pt modelId="{50EE5127-6A61-472D-A81B-3FF8FD6689D8}" type="parTrans" cxnId="{34805294-22F5-4244-AC3A-8FCCF0591E93}">
      <dgm:prSet/>
      <dgm:spPr/>
      <dgm:t>
        <a:bodyPr/>
        <a:lstStyle/>
        <a:p>
          <a:endParaRPr lang="en-US"/>
        </a:p>
      </dgm:t>
    </dgm:pt>
    <dgm:pt modelId="{CEDF1CA6-E2C6-4A6F-A688-B6E430FFD5E5}" type="sibTrans" cxnId="{34805294-22F5-4244-AC3A-8FCCF0591E93}">
      <dgm:prSet/>
      <dgm:spPr/>
      <dgm:t>
        <a:bodyPr/>
        <a:lstStyle/>
        <a:p>
          <a:endParaRPr lang="en-US"/>
        </a:p>
      </dgm:t>
    </dgm:pt>
    <dgm:pt modelId="{7D218C7E-3CC2-43B7-A087-D46E1085748B}" type="pres">
      <dgm:prSet presAssocID="{52D26E34-E7C8-4BC5-83E4-0C08808D0D24}" presName="cycle" presStyleCnt="0">
        <dgm:presLayoutVars>
          <dgm:dir/>
          <dgm:resizeHandles val="exact"/>
        </dgm:presLayoutVars>
      </dgm:prSet>
      <dgm:spPr/>
      <dgm:t>
        <a:bodyPr/>
        <a:lstStyle/>
        <a:p>
          <a:endParaRPr lang="en-US"/>
        </a:p>
      </dgm:t>
    </dgm:pt>
    <dgm:pt modelId="{927EFB71-AF97-4E69-A6F9-31D04763B2F5}" type="pres">
      <dgm:prSet presAssocID="{5E967E14-1598-4B9C-88AA-095D11F6B1C1}" presName="dummy" presStyleCnt="0"/>
      <dgm:spPr/>
    </dgm:pt>
    <dgm:pt modelId="{DD19B384-7C5D-434C-A852-C970471905FA}" type="pres">
      <dgm:prSet presAssocID="{5E967E14-1598-4B9C-88AA-095D11F6B1C1}" presName="node" presStyleLbl="revTx" presStyleIdx="0" presStyleCnt="3">
        <dgm:presLayoutVars>
          <dgm:bulletEnabled val="1"/>
        </dgm:presLayoutVars>
      </dgm:prSet>
      <dgm:spPr/>
      <dgm:t>
        <a:bodyPr/>
        <a:lstStyle/>
        <a:p>
          <a:endParaRPr lang="en-US"/>
        </a:p>
      </dgm:t>
    </dgm:pt>
    <dgm:pt modelId="{A23D4B4F-E72F-49FC-ABD6-D6D157A5B847}" type="pres">
      <dgm:prSet presAssocID="{608E67A8-EFD9-4814-B161-C4FF6107C8E9}" presName="sibTrans" presStyleLbl="node1" presStyleIdx="0" presStyleCnt="3" custScaleX="104844"/>
      <dgm:spPr/>
      <dgm:t>
        <a:bodyPr/>
        <a:lstStyle/>
        <a:p>
          <a:endParaRPr lang="en-US"/>
        </a:p>
      </dgm:t>
    </dgm:pt>
    <dgm:pt modelId="{29739474-DBAC-4BD9-83AA-EA3D819208DF}" type="pres">
      <dgm:prSet presAssocID="{8B984079-0872-4649-B8C4-225C6D4D2AB5}" presName="dummy" presStyleCnt="0"/>
      <dgm:spPr/>
    </dgm:pt>
    <dgm:pt modelId="{8C3103E3-63B8-4C05-96AF-DD41AA18477E}" type="pres">
      <dgm:prSet presAssocID="{8B984079-0872-4649-B8C4-225C6D4D2AB5}" presName="node" presStyleLbl="revTx" presStyleIdx="1" presStyleCnt="3" custScaleX="119454" custRadScaleRad="118656" custRadScaleInc="-1842">
        <dgm:presLayoutVars>
          <dgm:bulletEnabled val="1"/>
        </dgm:presLayoutVars>
      </dgm:prSet>
      <dgm:spPr/>
      <dgm:t>
        <a:bodyPr/>
        <a:lstStyle/>
        <a:p>
          <a:endParaRPr lang="en-US"/>
        </a:p>
      </dgm:t>
    </dgm:pt>
    <dgm:pt modelId="{C1FE4F7B-DDE8-4FE2-B64F-BC8E64A3B2F1}" type="pres">
      <dgm:prSet presAssocID="{7645983C-F5BD-496C-BED5-7DD7A482B586}" presName="sibTrans" presStyleLbl="node1" presStyleIdx="1" presStyleCnt="3" custScaleX="104844"/>
      <dgm:spPr/>
      <dgm:t>
        <a:bodyPr/>
        <a:lstStyle/>
        <a:p>
          <a:endParaRPr lang="en-US"/>
        </a:p>
      </dgm:t>
    </dgm:pt>
    <dgm:pt modelId="{5165E6EC-34C3-46C4-8E43-DF5E1D3D01BF}" type="pres">
      <dgm:prSet presAssocID="{3103FAD5-8BA6-44E0-971A-71A1A9E15382}" presName="dummy" presStyleCnt="0"/>
      <dgm:spPr/>
    </dgm:pt>
    <dgm:pt modelId="{E1AF9A7E-610F-4614-A67B-5DA2417DAAEB}" type="pres">
      <dgm:prSet presAssocID="{3103FAD5-8BA6-44E0-971A-71A1A9E15382}" presName="node" presStyleLbl="revTx" presStyleIdx="2" presStyleCnt="3">
        <dgm:presLayoutVars>
          <dgm:bulletEnabled val="1"/>
        </dgm:presLayoutVars>
      </dgm:prSet>
      <dgm:spPr/>
      <dgm:t>
        <a:bodyPr/>
        <a:lstStyle/>
        <a:p>
          <a:endParaRPr lang="en-US"/>
        </a:p>
      </dgm:t>
    </dgm:pt>
    <dgm:pt modelId="{38863F51-0EFB-45EC-BE67-3CF78E8E6D97}" type="pres">
      <dgm:prSet presAssocID="{CEDF1CA6-E2C6-4A6F-A688-B6E430FFD5E5}" presName="sibTrans" presStyleLbl="node1" presStyleIdx="2" presStyleCnt="3" custScaleX="143259" custLinFactNeighborX="0" custLinFactNeighborY="431"/>
      <dgm:spPr/>
      <dgm:t>
        <a:bodyPr/>
        <a:lstStyle/>
        <a:p>
          <a:endParaRPr lang="en-US"/>
        </a:p>
      </dgm:t>
    </dgm:pt>
  </dgm:ptLst>
  <dgm:cxnLst>
    <dgm:cxn modelId="{675843BB-0EC5-DF4B-AA6E-20626A75236F}" type="presOf" srcId="{3103FAD5-8BA6-44E0-971A-71A1A9E15382}" destId="{E1AF9A7E-610F-4614-A67B-5DA2417DAAEB}" srcOrd="0" destOrd="0" presId="urn:microsoft.com/office/officeart/2005/8/layout/cycle1"/>
    <dgm:cxn modelId="{48725501-EC0A-0E41-911C-39DAD69E4410}" type="presOf" srcId="{52D26E34-E7C8-4BC5-83E4-0C08808D0D24}" destId="{7D218C7E-3CC2-43B7-A087-D46E1085748B}" srcOrd="0" destOrd="0" presId="urn:microsoft.com/office/officeart/2005/8/layout/cycle1"/>
    <dgm:cxn modelId="{A9DDDDF7-3DDA-044F-8845-A990848C5A99}" type="presOf" srcId="{CEDF1CA6-E2C6-4A6F-A688-B6E430FFD5E5}" destId="{38863F51-0EFB-45EC-BE67-3CF78E8E6D97}" srcOrd="0" destOrd="0" presId="urn:microsoft.com/office/officeart/2005/8/layout/cycle1"/>
    <dgm:cxn modelId="{EF529089-2058-5846-8EB3-483C26D0977F}" type="presOf" srcId="{7645983C-F5BD-496C-BED5-7DD7A482B586}" destId="{C1FE4F7B-DDE8-4FE2-B64F-BC8E64A3B2F1}" srcOrd="0" destOrd="0" presId="urn:microsoft.com/office/officeart/2005/8/layout/cycle1"/>
    <dgm:cxn modelId="{4916193C-1061-4FB8-A986-59DA4EC66CD4}" srcId="{52D26E34-E7C8-4BC5-83E4-0C08808D0D24}" destId="{8B984079-0872-4649-B8C4-225C6D4D2AB5}" srcOrd="1" destOrd="0" parTransId="{A8E8BAD5-291A-41A9-B62E-0E9E759AADA5}" sibTransId="{7645983C-F5BD-496C-BED5-7DD7A482B586}"/>
    <dgm:cxn modelId="{842D6D87-B7DB-43B4-B8F6-0502D13DAE65}" srcId="{52D26E34-E7C8-4BC5-83E4-0C08808D0D24}" destId="{5E967E14-1598-4B9C-88AA-095D11F6B1C1}" srcOrd="0" destOrd="0" parTransId="{070FC663-9149-4E7A-97F4-72B1B134E9EB}" sibTransId="{608E67A8-EFD9-4814-B161-C4FF6107C8E9}"/>
    <dgm:cxn modelId="{DD476CB8-DC16-1F4A-AD04-2230CBD4C806}" type="presOf" srcId="{608E67A8-EFD9-4814-B161-C4FF6107C8E9}" destId="{A23D4B4F-E72F-49FC-ABD6-D6D157A5B847}" srcOrd="0" destOrd="0" presId="urn:microsoft.com/office/officeart/2005/8/layout/cycle1"/>
    <dgm:cxn modelId="{34805294-22F5-4244-AC3A-8FCCF0591E93}" srcId="{52D26E34-E7C8-4BC5-83E4-0C08808D0D24}" destId="{3103FAD5-8BA6-44E0-971A-71A1A9E15382}" srcOrd="2" destOrd="0" parTransId="{50EE5127-6A61-472D-A81B-3FF8FD6689D8}" sibTransId="{CEDF1CA6-E2C6-4A6F-A688-B6E430FFD5E5}"/>
    <dgm:cxn modelId="{F9CA196F-1441-DB4E-99F4-38E7A3683148}" type="presOf" srcId="{5E967E14-1598-4B9C-88AA-095D11F6B1C1}" destId="{DD19B384-7C5D-434C-A852-C970471905FA}" srcOrd="0" destOrd="0" presId="urn:microsoft.com/office/officeart/2005/8/layout/cycle1"/>
    <dgm:cxn modelId="{8B475FF3-DA6C-E543-A256-39FD23659193}" type="presOf" srcId="{8B984079-0872-4649-B8C4-225C6D4D2AB5}" destId="{8C3103E3-63B8-4C05-96AF-DD41AA18477E}" srcOrd="0" destOrd="0" presId="urn:microsoft.com/office/officeart/2005/8/layout/cycle1"/>
    <dgm:cxn modelId="{16535794-1794-B54B-A3AB-2B66D7CC0F82}" type="presParOf" srcId="{7D218C7E-3CC2-43B7-A087-D46E1085748B}" destId="{927EFB71-AF97-4E69-A6F9-31D04763B2F5}" srcOrd="0" destOrd="0" presId="urn:microsoft.com/office/officeart/2005/8/layout/cycle1"/>
    <dgm:cxn modelId="{CB0B780F-785B-6C40-AAA3-34E92DF775EC}" type="presParOf" srcId="{7D218C7E-3CC2-43B7-A087-D46E1085748B}" destId="{DD19B384-7C5D-434C-A852-C970471905FA}" srcOrd="1" destOrd="0" presId="urn:microsoft.com/office/officeart/2005/8/layout/cycle1"/>
    <dgm:cxn modelId="{FB1824AB-4E4D-A447-9DCA-C893F80EC6F4}" type="presParOf" srcId="{7D218C7E-3CC2-43B7-A087-D46E1085748B}" destId="{A23D4B4F-E72F-49FC-ABD6-D6D157A5B847}" srcOrd="2" destOrd="0" presId="urn:microsoft.com/office/officeart/2005/8/layout/cycle1"/>
    <dgm:cxn modelId="{FBEEE813-551C-CE44-8E5C-2AA585FBEEEF}" type="presParOf" srcId="{7D218C7E-3CC2-43B7-A087-D46E1085748B}" destId="{29739474-DBAC-4BD9-83AA-EA3D819208DF}" srcOrd="3" destOrd="0" presId="urn:microsoft.com/office/officeart/2005/8/layout/cycle1"/>
    <dgm:cxn modelId="{AF2B0104-74BD-204B-969A-888B1823F6DD}" type="presParOf" srcId="{7D218C7E-3CC2-43B7-A087-D46E1085748B}" destId="{8C3103E3-63B8-4C05-96AF-DD41AA18477E}" srcOrd="4" destOrd="0" presId="urn:microsoft.com/office/officeart/2005/8/layout/cycle1"/>
    <dgm:cxn modelId="{70E284C7-9BBC-5E40-A71F-DD63DD8035A7}" type="presParOf" srcId="{7D218C7E-3CC2-43B7-A087-D46E1085748B}" destId="{C1FE4F7B-DDE8-4FE2-B64F-BC8E64A3B2F1}" srcOrd="5" destOrd="0" presId="urn:microsoft.com/office/officeart/2005/8/layout/cycle1"/>
    <dgm:cxn modelId="{FA989034-E063-D84E-A034-4EDA017217D2}" type="presParOf" srcId="{7D218C7E-3CC2-43B7-A087-D46E1085748B}" destId="{5165E6EC-34C3-46C4-8E43-DF5E1D3D01BF}" srcOrd="6" destOrd="0" presId="urn:microsoft.com/office/officeart/2005/8/layout/cycle1"/>
    <dgm:cxn modelId="{FADF3E32-0E4F-2646-9CB4-7229EA21C04F}" type="presParOf" srcId="{7D218C7E-3CC2-43B7-A087-D46E1085748B}" destId="{E1AF9A7E-610F-4614-A67B-5DA2417DAAEB}" srcOrd="7" destOrd="0" presId="urn:microsoft.com/office/officeart/2005/8/layout/cycle1"/>
    <dgm:cxn modelId="{B546C9FE-8748-7947-B66E-60DCD427582A}" type="presParOf" srcId="{7D218C7E-3CC2-43B7-A087-D46E1085748B}" destId="{38863F51-0EFB-45EC-BE67-3CF78E8E6D97}"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9B384-7C5D-434C-A852-C970471905FA}">
      <dsp:nvSpPr>
        <dsp:cNvPr id="0" name=""/>
        <dsp:cNvSpPr/>
      </dsp:nvSpPr>
      <dsp:spPr>
        <a:xfrm>
          <a:off x="527279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Learning and Teaching</a:t>
          </a:r>
        </a:p>
      </dsp:txBody>
      <dsp:txXfrm>
        <a:off x="5272793" y="404119"/>
        <a:ext cx="2058292" cy="2058292"/>
      </dsp:txXfrm>
    </dsp:sp>
    <dsp:sp modelId="{A23D4B4F-E72F-49FC-ABD6-D6D157A5B847}">
      <dsp:nvSpPr>
        <dsp:cNvPr id="0" name=""/>
        <dsp:cNvSpPr/>
      </dsp:nvSpPr>
      <dsp:spPr>
        <a:xfrm>
          <a:off x="2021752" y="2897"/>
          <a:ext cx="5100402" cy="4864754"/>
        </a:xfrm>
        <a:prstGeom prst="circularArrow">
          <a:avLst>
            <a:gd name="adj1" fmla="val 8251"/>
            <a:gd name="adj2" fmla="val 576292"/>
            <a:gd name="adj3" fmla="val 2477557"/>
            <a:gd name="adj4" fmla="val 4670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103E3-63B8-4C05-96AF-DD41AA18477E}">
      <dsp:nvSpPr>
        <dsp:cNvPr id="0" name=""/>
        <dsp:cNvSpPr/>
      </dsp:nvSpPr>
      <dsp:spPr>
        <a:xfrm>
          <a:off x="3373122" y="3402707"/>
          <a:ext cx="2458713"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Higher Level Learning Processes</a:t>
          </a:r>
          <a:endParaRPr lang="en-US" sz="3200" kern="1200" dirty="0"/>
        </a:p>
      </dsp:txBody>
      <dsp:txXfrm>
        <a:off x="3373122" y="3402707"/>
        <a:ext cx="2458713" cy="2058292"/>
      </dsp:txXfrm>
    </dsp:sp>
    <dsp:sp modelId="{C1FE4F7B-DDE8-4FE2-B64F-BC8E64A3B2F1}">
      <dsp:nvSpPr>
        <dsp:cNvPr id="0" name=""/>
        <dsp:cNvSpPr/>
      </dsp:nvSpPr>
      <dsp:spPr>
        <a:xfrm>
          <a:off x="2021843" y="2798"/>
          <a:ext cx="5100402" cy="4864754"/>
        </a:xfrm>
        <a:prstGeom prst="circularArrow">
          <a:avLst>
            <a:gd name="adj1" fmla="val 8251"/>
            <a:gd name="adj2" fmla="val 576292"/>
            <a:gd name="adj3" fmla="val 10176832"/>
            <a:gd name="adj4" fmla="val 7613022"/>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F9A7E-610F-4614-A67B-5DA2417DAAEB}">
      <dsp:nvSpPr>
        <dsp:cNvPr id="0" name=""/>
        <dsp:cNvSpPr/>
      </dsp:nvSpPr>
      <dsp:spPr>
        <a:xfrm>
          <a:off x="1812913" y="404119"/>
          <a:ext cx="2058292" cy="20582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NLP-Based Educational Technology</a:t>
          </a:r>
          <a:endParaRPr lang="en-US" sz="3200" kern="1200" dirty="0"/>
        </a:p>
      </dsp:txBody>
      <dsp:txXfrm>
        <a:off x="1812913" y="404119"/>
        <a:ext cx="2058292" cy="2058292"/>
      </dsp:txXfrm>
    </dsp:sp>
    <dsp:sp modelId="{38863F51-0EFB-45EC-BE67-3CF78E8E6D97}">
      <dsp:nvSpPr>
        <dsp:cNvPr id="0" name=""/>
        <dsp:cNvSpPr/>
      </dsp:nvSpPr>
      <dsp:spPr>
        <a:xfrm>
          <a:off x="1087400" y="20637"/>
          <a:ext cx="6969198" cy="4864754"/>
        </a:xfrm>
        <a:prstGeom prst="circularArrow">
          <a:avLst>
            <a:gd name="adj1" fmla="val 8251"/>
            <a:gd name="adj2" fmla="val 576292"/>
            <a:gd name="adj3" fmla="val 16855972"/>
            <a:gd name="adj4" fmla="val 14967736"/>
            <a:gd name="adj5" fmla="val 962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3C190A-4BE3-D341-95B7-1D2A70D2B5EC}" type="datetimeFigureOut">
              <a:rPr lang="en-US" smtClean="0"/>
              <a:pPr/>
              <a:t>12/28/16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56570-996D-C44C-8225-0B9A70613C1D}" type="slidenum">
              <a:rPr lang="en-US" smtClean="0"/>
              <a:pPr/>
              <a:t>‹#›</a:t>
            </a:fld>
            <a:endParaRPr lang="en-US"/>
          </a:p>
        </p:txBody>
      </p:sp>
    </p:spTree>
    <p:extLst>
      <p:ext uri="{BB962C8B-B14F-4D97-AF65-F5344CB8AC3E}">
        <p14:creationId xmlns:p14="http://schemas.microsoft.com/office/powerpoint/2010/main" val="42842609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Advances in NLP and educational</a:t>
            </a:r>
            <a:r>
              <a:rPr lang="en-US" sz="2000" baseline="0" dirty="0" smtClean="0"/>
              <a:t> technology, as well as the availability of unprecedented amounts of text and speech data, have led to an increasing interest in using NLP to address the needs of teachers, students, and researchers.</a:t>
            </a:r>
          </a:p>
          <a:p>
            <a:endParaRPr lang="en-US" sz="2000" baseline="0" dirty="0" smtClean="0"/>
          </a:p>
          <a:p>
            <a:r>
              <a:rPr lang="en-US" sz="2000" baseline="0" dirty="0" smtClean="0"/>
              <a:t>But educational applications differ in many ways from the types of applications for which NLP systems are typically developed.</a:t>
            </a:r>
          </a:p>
          <a:p>
            <a:endParaRPr lang="en-US" sz="2000" baseline="0" dirty="0" smtClean="0"/>
          </a:p>
          <a:p>
            <a:r>
              <a:rPr lang="en-US" sz="2000" baseline="0" dirty="0" smtClean="0"/>
              <a:t>This talk will organize and give an overview of research opportunities and challenges.</a:t>
            </a:r>
            <a:endParaRPr lang="en-US" sz="2000" dirty="0"/>
          </a:p>
        </p:txBody>
      </p:sp>
      <p:sp>
        <p:nvSpPr>
          <p:cNvPr id="4" name="Slide Number Placeholder 3"/>
          <p:cNvSpPr>
            <a:spLocks noGrp="1"/>
          </p:cNvSpPr>
          <p:nvPr>
            <p:ph type="sldNum" sz="quarter" idx="10"/>
          </p:nvPr>
        </p:nvSpPr>
        <p:spPr/>
        <p:txBody>
          <a:bodyPr/>
          <a:lstStyle/>
          <a:p>
            <a:fld id="{B2089301-0F05-DB40-83BE-ED4250E30ED0}" type="slidenum">
              <a:rPr lang="en-US" smtClean="0"/>
              <a:pPr/>
              <a:t>1</a:t>
            </a:fld>
            <a:endParaRPr lang="en-US"/>
          </a:p>
        </p:txBody>
      </p:sp>
    </p:spTree>
    <p:extLst>
      <p:ext uri="{BB962C8B-B14F-4D97-AF65-F5344CB8AC3E}">
        <p14:creationId xmlns:p14="http://schemas.microsoft.com/office/powerpoint/2010/main" val="730001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25</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26</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Highlite</a:t>
            </a:r>
            <a:r>
              <a:rPr lang="en-US" dirty="0" smtClean="0"/>
              <a:t> potential </a:t>
            </a:r>
            <a:r>
              <a:rPr lang="en-US" dirty="0" err="1" smtClean="0"/>
              <a:t>feadbacks</a:t>
            </a:r>
            <a:endParaRPr lang="en-US" dirty="0" smtClean="0"/>
          </a:p>
        </p:txBody>
      </p:sp>
      <p:sp>
        <p:nvSpPr>
          <p:cNvPr id="4" name="Slide Number Placeholder 3"/>
          <p:cNvSpPr>
            <a:spLocks noGrp="1"/>
          </p:cNvSpPr>
          <p:nvPr>
            <p:ph type="sldNum" sz="quarter" idx="10"/>
          </p:nvPr>
        </p:nvSpPr>
        <p:spPr/>
        <p:txBody>
          <a:bodyPr/>
          <a:lstStyle/>
          <a:p>
            <a:fld id="{B8046F51-2A9B-49E9-A976-05E0F5C5F53E}" type="slidenum">
              <a:rPr lang="en-US" smtClean="0"/>
              <a:pPr/>
              <a:t>27</a:t>
            </a:fld>
            <a:endParaRPr lang="en-US"/>
          </a:p>
        </p:txBody>
      </p:sp>
    </p:spTree>
    <p:extLst>
      <p:ext uri="{BB962C8B-B14F-4D97-AF65-F5344CB8AC3E}">
        <p14:creationId xmlns:p14="http://schemas.microsoft.com/office/powerpoint/2010/main" val="39499965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28</a:t>
            </a:fld>
            <a:endParaRPr lang="en-US" dirty="0"/>
          </a:p>
        </p:txBody>
      </p:sp>
    </p:spTree>
    <p:extLst>
      <p:ext uri="{BB962C8B-B14F-4D97-AF65-F5344CB8AC3E}">
        <p14:creationId xmlns:p14="http://schemas.microsoft.com/office/powerpoint/2010/main" val="1880377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34</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38</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pPr/>
              <a:t>48</a:t>
            </a:fld>
            <a:endParaRPr lang="en-US"/>
          </a:p>
        </p:txBody>
      </p:sp>
    </p:spTree>
    <p:extLst>
      <p:ext uri="{BB962C8B-B14F-4D97-AF65-F5344CB8AC3E}">
        <p14:creationId xmlns:p14="http://schemas.microsoft.com/office/powerpoint/2010/main" val="3526264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14</a:t>
            </a:fld>
            <a:endParaRPr lang="en-US" dirty="0"/>
          </a:p>
        </p:txBody>
      </p:sp>
    </p:spTree>
    <p:extLst>
      <p:ext uri="{BB962C8B-B14F-4D97-AF65-F5344CB8AC3E}">
        <p14:creationId xmlns:p14="http://schemas.microsoft.com/office/powerpoint/2010/main" val="611179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19</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20</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21</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22</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23</a:t>
            </a:fld>
            <a:endParaRPr lang="en-US" dirty="0"/>
          </a:p>
        </p:txBody>
      </p:sp>
    </p:spTree>
    <p:extLst>
      <p:ext uri="{BB962C8B-B14F-4D97-AF65-F5344CB8AC3E}">
        <p14:creationId xmlns:p14="http://schemas.microsoft.com/office/powerpoint/2010/main" val="3138578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evidence topic subtopic,</a:t>
            </a:r>
          </a:p>
          <a:p>
            <a:r>
              <a:rPr lang="en-US" dirty="0" smtClean="0"/>
              <a:t>Copping how much copy is copying</a:t>
            </a:r>
            <a:endParaRPr lang="en-US" dirty="0"/>
          </a:p>
        </p:txBody>
      </p:sp>
      <p:sp>
        <p:nvSpPr>
          <p:cNvPr id="4" name="Slide Number Placeholder 3"/>
          <p:cNvSpPr>
            <a:spLocks noGrp="1"/>
          </p:cNvSpPr>
          <p:nvPr>
            <p:ph type="sldNum" sz="quarter" idx="10"/>
          </p:nvPr>
        </p:nvSpPr>
        <p:spPr/>
        <p:txBody>
          <a:bodyPr/>
          <a:lstStyle/>
          <a:p>
            <a:fld id="{B8046F51-2A9B-49E9-A976-05E0F5C5F53E}" type="slidenum">
              <a:rPr lang="en-US" smtClean="0"/>
              <a:pPr/>
              <a:t>24</a:t>
            </a:fld>
            <a:endParaRPr lang="en-US" dirty="0"/>
          </a:p>
        </p:txBody>
      </p:sp>
    </p:spTree>
    <p:extLst>
      <p:ext uri="{BB962C8B-B14F-4D97-AF65-F5344CB8AC3E}">
        <p14:creationId xmlns:p14="http://schemas.microsoft.com/office/powerpoint/2010/main" val="3138578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286982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340908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3840624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9BC2BB-E004-474C-ACDB-126DFE89B9E3}" type="datetimeFigureOut">
              <a:rPr lang="en-US" smtClean="0"/>
              <a:pPr/>
              <a:t>12/28/16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335491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BC2BB-E004-474C-ACDB-126DFE89B9E3}" type="datetimeFigureOut">
              <a:rPr lang="en-US" smtClean="0"/>
              <a:pPr/>
              <a:t>12/28/16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19081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9BC2BB-E004-474C-ACDB-126DFE89B9E3}" type="datetimeFigureOut">
              <a:rPr lang="en-US" smtClean="0"/>
              <a:pPr/>
              <a:t>12/28/16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274679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9BC2BB-E004-474C-ACDB-126DFE89B9E3}" type="datetimeFigureOut">
              <a:rPr lang="en-US" smtClean="0"/>
              <a:pPr/>
              <a:t>12/28/16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297229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9BC2BB-E004-474C-ACDB-126DFE89B9E3}" type="datetimeFigureOut">
              <a:rPr lang="en-US" smtClean="0"/>
              <a:pPr/>
              <a:t>12/28/16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59890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9BC2BB-E004-474C-ACDB-126DFE89B9E3}" type="datetimeFigureOut">
              <a:rPr lang="en-US" smtClean="0"/>
              <a:pPr/>
              <a:t>12/28/16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594065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12/28/16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141548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BC2BB-E004-474C-ACDB-126DFE89B9E3}" type="datetimeFigureOut">
              <a:rPr lang="en-US" smtClean="0"/>
              <a:pPr/>
              <a:t>12/28/16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8777A6-012C-354A-BDAC-E967D3687057}" type="slidenum">
              <a:rPr lang="en-US" smtClean="0"/>
              <a:pPr/>
              <a:t>‹#›</a:t>
            </a:fld>
            <a:endParaRPr lang="en-US"/>
          </a:p>
        </p:txBody>
      </p:sp>
    </p:spTree>
    <p:extLst>
      <p:ext uri="{BB962C8B-B14F-4D97-AF65-F5344CB8AC3E}">
        <p14:creationId xmlns:p14="http://schemas.microsoft.com/office/powerpoint/2010/main" val="68274388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9BC2BB-E004-474C-ACDB-126DFE89B9E3}" type="datetimeFigureOut">
              <a:rPr lang="en-US" smtClean="0"/>
              <a:pPr/>
              <a:t>12/28/16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777A6-012C-354A-BDAC-E967D3687057}" type="slidenum">
              <a:rPr lang="en-US" smtClean="0"/>
              <a:pPr/>
              <a:t>‹#›</a:t>
            </a:fld>
            <a:endParaRPr lang="en-US"/>
          </a:p>
        </p:txBody>
      </p:sp>
    </p:spTree>
    <p:extLst>
      <p:ext uri="{BB962C8B-B14F-4D97-AF65-F5344CB8AC3E}">
        <p14:creationId xmlns:p14="http://schemas.microsoft.com/office/powerpoint/2010/main" val="288241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2.jpe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2.jpe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2.jpe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12.jpe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2.jpe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2.jpe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2.jpe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12.jpe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www.cs.pitt.edu/~litman" TargetMode="Externa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58827"/>
          </a:xfrm>
        </p:spPr>
        <p:txBody>
          <a:bodyPr>
            <a:noAutofit/>
          </a:bodyPr>
          <a:lstStyle/>
          <a:p>
            <a:r>
              <a:rPr lang="en-US" sz="4000" b="1" dirty="0" smtClean="0"/>
              <a:t>Natural Language Processing for </a:t>
            </a:r>
            <a:br>
              <a:rPr lang="en-US" sz="4000" b="1" dirty="0" smtClean="0"/>
            </a:br>
            <a:r>
              <a:rPr lang="en-US" sz="4000" b="1" dirty="0" smtClean="0"/>
              <a:t>Enhancing Teaching and Learning</a:t>
            </a:r>
            <a:endParaRPr lang="en-US" sz="3600" b="1" dirty="0"/>
          </a:p>
        </p:txBody>
      </p:sp>
      <p:sp>
        <p:nvSpPr>
          <p:cNvPr id="3" name="Subtitle 2"/>
          <p:cNvSpPr>
            <a:spLocks noGrp="1"/>
          </p:cNvSpPr>
          <p:nvPr>
            <p:ph type="subTitle" idx="1"/>
          </p:nvPr>
        </p:nvSpPr>
        <p:spPr>
          <a:xfrm>
            <a:off x="0" y="2046941"/>
            <a:ext cx="9144000" cy="4674534"/>
          </a:xfrm>
        </p:spPr>
        <p:txBody>
          <a:bodyPr>
            <a:normAutofit/>
          </a:bodyPr>
          <a:lstStyle/>
          <a:p>
            <a:r>
              <a:rPr lang="en-US" sz="3000" i="1" dirty="0" smtClean="0">
                <a:solidFill>
                  <a:schemeClr val="tx1"/>
                </a:solidFill>
              </a:rPr>
              <a:t>Diane </a:t>
            </a:r>
            <a:r>
              <a:rPr lang="en-US" sz="3000" i="1" dirty="0" err="1" smtClean="0">
                <a:solidFill>
                  <a:schemeClr val="tx1"/>
                </a:solidFill>
              </a:rPr>
              <a:t>Litman</a:t>
            </a:r>
            <a:endParaRPr lang="en-US" sz="3000" i="1"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a:solidFill>
                  <a:schemeClr val="tx1"/>
                </a:solidFill>
              </a:rPr>
              <a:t>Senior Scientist, Learning Research &amp; Development </a:t>
            </a:r>
            <a:r>
              <a:rPr lang="en-GB" sz="2400" dirty="0" err="1">
                <a:solidFill>
                  <a:schemeClr val="tx1"/>
                </a:solidFill>
              </a:rPr>
              <a:t>Center</a:t>
            </a:r>
            <a:r>
              <a:rPr lang="en-GB" sz="2400" dirty="0">
                <a:solidFill>
                  <a:schemeClr val="tx1"/>
                </a:solidFill>
              </a:rPr>
              <a:t> </a:t>
            </a: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Professor</a:t>
            </a:r>
            <a:r>
              <a:rPr lang="en-GB" sz="2400" dirty="0">
                <a:solidFill>
                  <a:schemeClr val="tx1"/>
                </a:solidFill>
              </a:rPr>
              <a:t>, </a:t>
            </a:r>
            <a:r>
              <a:rPr lang="en-GB" sz="2400" dirty="0" smtClean="0">
                <a:solidFill>
                  <a:schemeClr val="tx1"/>
                </a:solidFill>
              </a:rPr>
              <a:t>Computer Science </a:t>
            </a:r>
            <a:r>
              <a:rPr lang="en-GB" sz="2400" dirty="0">
                <a:solidFill>
                  <a:schemeClr val="tx1"/>
                </a:solidFill>
              </a:rPr>
              <a:t>Department </a:t>
            </a:r>
            <a:endParaRPr lang="en-GB" sz="2400" dirty="0" smtClean="0">
              <a:solidFill>
                <a:schemeClr val="tx1"/>
              </a:solidFill>
            </a:endParaRPr>
          </a:p>
          <a:p>
            <a:pPr lvl="1">
              <a:spcBef>
                <a:spcPts val="550"/>
              </a:spcBef>
              <a:buSzPct val="61000"/>
              <a:tabLst>
                <a:tab pos="561975" algn="l"/>
                <a:tab pos="1011238" algn="l"/>
                <a:tab pos="1460500" algn="l"/>
                <a:tab pos="1909763" algn="l"/>
                <a:tab pos="2359025" algn="l"/>
                <a:tab pos="2808288" algn="l"/>
                <a:tab pos="3257550" algn="l"/>
                <a:tab pos="3706813" algn="l"/>
                <a:tab pos="4156075" algn="l"/>
                <a:tab pos="4605338" algn="l"/>
                <a:tab pos="5054600" algn="l"/>
                <a:tab pos="5503863" algn="l"/>
                <a:tab pos="5953125" algn="l"/>
                <a:tab pos="6402388" algn="l"/>
                <a:tab pos="6851650" algn="l"/>
                <a:tab pos="7300913" algn="l"/>
                <a:tab pos="7750175" algn="l"/>
                <a:tab pos="8199438" algn="l"/>
                <a:tab pos="8648700" algn="l"/>
                <a:tab pos="9097963" algn="l"/>
              </a:tabLst>
            </a:pPr>
            <a:r>
              <a:rPr lang="en-GB" sz="2400" dirty="0" smtClean="0">
                <a:solidFill>
                  <a:schemeClr val="tx1"/>
                </a:solidFill>
              </a:rPr>
              <a:t>Director</a:t>
            </a:r>
            <a:r>
              <a:rPr lang="en-GB" sz="2400" dirty="0">
                <a:solidFill>
                  <a:schemeClr val="tx1"/>
                </a:solidFill>
              </a:rPr>
              <a:t>, Intelligent Systems </a:t>
            </a:r>
            <a:r>
              <a:rPr lang="en-GB" sz="2400" dirty="0" smtClean="0">
                <a:solidFill>
                  <a:schemeClr val="tx1"/>
                </a:solidFill>
              </a:rPr>
              <a:t>Program</a:t>
            </a:r>
          </a:p>
          <a:p>
            <a:endParaRPr lang="en-US" sz="2200" dirty="0" smtClean="0">
              <a:solidFill>
                <a:schemeClr val="tx1"/>
              </a:solidFill>
            </a:endParaRPr>
          </a:p>
          <a:p>
            <a:r>
              <a:rPr lang="en-US" sz="2200" dirty="0" smtClean="0">
                <a:solidFill>
                  <a:schemeClr val="tx1"/>
                </a:solidFill>
              </a:rPr>
              <a:t>University of Pittsburgh</a:t>
            </a:r>
          </a:p>
          <a:p>
            <a:r>
              <a:rPr lang="en-US" sz="2200" dirty="0" smtClean="0">
                <a:solidFill>
                  <a:schemeClr val="tx1"/>
                </a:solidFill>
              </a:rPr>
              <a:t>Pittsburgh, PA USA</a:t>
            </a:r>
          </a:p>
          <a:p>
            <a:endParaRPr lang="en-US" sz="2200" dirty="0" smtClean="0">
              <a:solidFill>
                <a:schemeClr val="tx1"/>
              </a:solidFill>
            </a:endParaRPr>
          </a:p>
          <a:p>
            <a:endParaRPr lang="en-US" sz="2200" dirty="0">
              <a:solidFill>
                <a:schemeClr val="tx1"/>
              </a:solidFill>
            </a:endParaRPr>
          </a:p>
          <a:p>
            <a:endParaRPr lang="en-US" sz="2200" dirty="0" smtClean="0">
              <a:solidFill>
                <a:schemeClr val="tx1"/>
              </a:solidFill>
            </a:endParaRPr>
          </a:p>
          <a:p>
            <a:endParaRPr lang="en-US" sz="2200" dirty="0" smtClean="0">
              <a:solidFill>
                <a:schemeClr val="tx1"/>
              </a:solidFill>
            </a:endParaRPr>
          </a:p>
        </p:txBody>
      </p:sp>
      <p:sp>
        <p:nvSpPr>
          <p:cNvPr id="4" name="Slide Number Placeholder 3"/>
          <p:cNvSpPr>
            <a:spLocks noGrp="1"/>
          </p:cNvSpPr>
          <p:nvPr>
            <p:ph type="sldNum" sz="quarter" idx="12"/>
          </p:nvPr>
        </p:nvSpPr>
        <p:spPr/>
        <p:txBody>
          <a:bodyPr/>
          <a:lstStyle/>
          <a:p>
            <a:fld id="{1334D774-3417-FC46-9BEF-A6F026B0364A}" type="slidenum">
              <a:rPr lang="en-US" smtClean="0"/>
              <a:pPr/>
              <a:t>1</a:t>
            </a:fld>
            <a:endParaRPr lang="en-US"/>
          </a:p>
        </p:txBody>
      </p:sp>
      <p:pic>
        <p:nvPicPr>
          <p:cNvPr id="54273" name="Picture 1"/>
          <p:cNvPicPr>
            <a:picLocks noChangeAspect="1" noChangeArrowheads="1"/>
          </p:cNvPicPr>
          <p:nvPr/>
        </p:nvPicPr>
        <p:blipFill>
          <a:blip r:embed="rId3"/>
          <a:srcRect/>
          <a:stretch>
            <a:fillRect/>
          </a:stretch>
        </p:blipFill>
        <p:spPr bwMode="auto">
          <a:xfrm>
            <a:off x="2890684" y="5339458"/>
            <a:ext cx="835742" cy="831249"/>
          </a:xfrm>
          <a:prstGeom prst="rect">
            <a:avLst/>
          </a:prstGeom>
          <a:noFill/>
          <a:ln w="9525">
            <a:noFill/>
            <a:miter lim="800000"/>
            <a:headEnd/>
            <a:tailEnd/>
          </a:ln>
        </p:spPr>
      </p:pic>
      <p:pic>
        <p:nvPicPr>
          <p:cNvPr id="54274" name="Picture 2"/>
          <p:cNvPicPr>
            <a:picLocks noChangeAspect="1" noChangeArrowheads="1"/>
          </p:cNvPicPr>
          <p:nvPr/>
        </p:nvPicPr>
        <p:blipFill>
          <a:blip r:embed="rId4"/>
          <a:srcRect/>
          <a:stretch>
            <a:fillRect/>
          </a:stretch>
        </p:blipFill>
        <p:spPr bwMode="auto">
          <a:xfrm>
            <a:off x="5624052" y="5339457"/>
            <a:ext cx="1081055" cy="831249"/>
          </a:xfrm>
          <a:prstGeom prst="rect">
            <a:avLst/>
          </a:prstGeom>
          <a:noFill/>
          <a:ln w="9525">
            <a:noFill/>
            <a:miter lim="800000"/>
            <a:headEnd/>
            <a:tailEnd/>
          </a:ln>
        </p:spPr>
      </p:pic>
      <p:pic>
        <p:nvPicPr>
          <p:cNvPr id="54275" name="Picture 3"/>
          <p:cNvPicPr>
            <a:picLocks noChangeAspect="1" noChangeArrowheads="1"/>
          </p:cNvPicPr>
          <p:nvPr/>
        </p:nvPicPr>
        <p:blipFill>
          <a:blip r:embed="rId5"/>
          <a:srcRect/>
          <a:stretch>
            <a:fillRect/>
          </a:stretch>
        </p:blipFill>
        <p:spPr bwMode="auto">
          <a:xfrm>
            <a:off x="4201449" y="5339457"/>
            <a:ext cx="831250" cy="831250"/>
          </a:xfrm>
          <a:prstGeom prst="rect">
            <a:avLst/>
          </a:prstGeom>
          <a:noFill/>
          <a:ln w="9525">
            <a:noFill/>
            <a:miter lim="800000"/>
            <a:headEnd/>
            <a:tailEnd/>
          </a:ln>
        </p:spPr>
      </p:pic>
    </p:spTree>
    <p:extLst>
      <p:ext uri="{BB962C8B-B14F-4D97-AF65-F5344CB8AC3E}">
        <p14:creationId xmlns:p14="http://schemas.microsoft.com/office/powerpoint/2010/main" val="119273489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000556" y="3698051"/>
            <a:ext cx="2458981"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Peer Feedback</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108" y="4183388"/>
            <a:ext cx="3818555" cy="2312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5" name="Text Box 9"/>
          <p:cNvSpPr txBox="1">
            <a:spLocks noChangeArrowheads="1"/>
          </p:cNvSpPr>
          <p:nvPr/>
        </p:nvSpPr>
        <p:spPr bwMode="auto">
          <a:xfrm>
            <a:off x="5661773" y="2667000"/>
            <a:ext cx="3501494"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Processing </a:t>
            </a:r>
            <a:r>
              <a:rPr lang="en-US" sz="2800" i="0" dirty="0" smtClean="0"/>
              <a:t>Language</a:t>
            </a:r>
          </a:p>
          <a:p>
            <a:pPr algn="ctr"/>
            <a:r>
              <a:rPr lang="en-US" i="0" dirty="0" smtClean="0"/>
              <a:t>(e.g., MOOCs)</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6025050" y="3633770"/>
            <a:ext cx="3118950" cy="461665"/>
          </a:xfrm>
          <a:prstGeom prst="rect">
            <a:avLst/>
          </a:prstGeom>
        </p:spPr>
        <p:txBody>
          <a:bodyPr wrap="square">
            <a:spAutoFit/>
          </a:bodyPr>
          <a:lstStyle/>
          <a:p>
            <a:pPr algn="ctr"/>
            <a:r>
              <a:rPr lang="en-US" sz="2400" b="1" i="1" dirty="0" smtClean="0">
                <a:solidFill>
                  <a:srgbClr val="FF0000"/>
                </a:solidFill>
                <a:latin typeface="Times New Roman" pitchFamily="18" charset="0"/>
                <a:cs typeface="Times New Roman" pitchFamily="18" charset="0"/>
              </a:rPr>
              <a:t>Student Reflections</a:t>
            </a:r>
            <a:endParaRPr lang="en-US" sz="2400" b="1" i="1" dirty="0">
              <a:solidFill>
                <a:srgbClr val="FF0000"/>
              </a:solidFill>
              <a:latin typeface="Times New Roman" pitchFamily="18" charset="0"/>
              <a:cs typeface="Times New Roman" pitchFamily="18" charset="0"/>
            </a:endParaRPr>
          </a:p>
        </p:txBody>
      </p:sp>
      <p:pic>
        <p:nvPicPr>
          <p:cNvPr id="12" name="Picture 11" descr="CourseMIRROR.png"/>
          <p:cNvPicPr>
            <a:picLocks noChangeAspect="1"/>
          </p:cNvPicPr>
          <p:nvPr/>
        </p:nvPicPr>
        <p:blipFill>
          <a:blip r:embed="rId2"/>
          <a:stretch>
            <a:fillRect/>
          </a:stretch>
        </p:blipFill>
        <p:spPr>
          <a:xfrm>
            <a:off x="6618463" y="4083224"/>
            <a:ext cx="1954613" cy="2924187"/>
          </a:xfrm>
          <a:prstGeom prst="rect">
            <a:avLst/>
          </a:prstGeom>
        </p:spPr>
      </p:pic>
    </p:spTree>
    <p:extLst>
      <p:ext uri="{BB962C8B-B14F-4D97-AF65-F5344CB8AC3E}">
        <p14:creationId xmlns:p14="http://schemas.microsoft.com/office/powerpoint/2010/main" val="325763116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500533" cy="4525963"/>
          </a:xfrm>
        </p:spPr>
        <p:txBody>
          <a:bodyPr>
            <a:normAutofit/>
          </a:bodyPr>
          <a:lstStyle/>
          <a:p>
            <a:pPr marL="514350" indent="-514350"/>
            <a:r>
              <a:rPr lang="en-US" b="1" dirty="0" smtClean="0"/>
              <a:t>Writing Assessment and Tutoring</a:t>
            </a:r>
          </a:p>
          <a:p>
            <a:pPr marL="514350" indent="-514350"/>
            <a:endParaRPr lang="en-US" b="1" dirty="0" smtClean="0"/>
          </a:p>
          <a:p>
            <a:pPr marL="514350" indent="-514350"/>
            <a:r>
              <a:rPr lang="en-US" dirty="0" smtClean="0"/>
              <a:t>Spoken Tutorial Dialogue</a:t>
            </a:r>
          </a:p>
          <a:p>
            <a:pPr marL="514350" indent="-514350"/>
            <a:endParaRPr lang="en-US" dirty="0" smtClean="0"/>
          </a:p>
          <a:p>
            <a:pPr marL="514350" indent="-514350"/>
            <a:r>
              <a:rPr lang="en-US" dirty="0" smtClean="0"/>
              <a:t>Summarizing Student Reflections</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13</a:t>
            </a:fld>
            <a:endParaRPr lang="en-US"/>
          </a:p>
        </p:txBody>
      </p:sp>
    </p:spTree>
    <p:extLst>
      <p:ext uri="{BB962C8B-B14F-4D97-AF65-F5344CB8AC3E}">
        <p14:creationId xmlns:p14="http://schemas.microsoft.com/office/powerpoint/2010/main" val="24115242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Automatic Writing Assessment?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Essential for</a:t>
            </a:r>
            <a:r>
              <a:rPr lang="en-US" dirty="0"/>
              <a:t> </a:t>
            </a:r>
            <a:r>
              <a:rPr lang="en-US" dirty="0" smtClean="0"/>
              <a:t>Massive Open Online Courses (MOOCs)</a:t>
            </a:r>
          </a:p>
          <a:p>
            <a:r>
              <a:rPr lang="en-US" dirty="0" smtClean="0"/>
              <a:t>Even in traditional classes, frequent assignments can limit the amount of teacher feedback</a:t>
            </a:r>
            <a:endParaRPr lang="en-US" dirty="0"/>
          </a:p>
        </p:txBody>
      </p:sp>
      <p:sp>
        <p:nvSpPr>
          <p:cNvPr id="5" name="Slide Number Placeholder 4"/>
          <p:cNvSpPr>
            <a:spLocks noGrp="1"/>
          </p:cNvSpPr>
          <p:nvPr>
            <p:ph type="sldNum" sz="quarter" idx="12"/>
          </p:nvPr>
        </p:nvSpPr>
        <p:spPr/>
        <p:txBody>
          <a:bodyPr/>
          <a:lstStyle/>
          <a:p>
            <a:r>
              <a:rPr lang="en-US" dirty="0" smtClean="0"/>
              <a:t>2</a:t>
            </a:r>
            <a:endParaRPr lang="en-US" dirty="0"/>
          </a:p>
        </p:txBody>
      </p:sp>
      <p:pic>
        <p:nvPicPr>
          <p:cNvPr id="7" name="Picture 2" descr="C:\E\PHD\term2\ISP\ITS\201308ct_400_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2665" y="3823865"/>
            <a:ext cx="4446665" cy="3022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221" y="274638"/>
            <a:ext cx="8945217" cy="1143000"/>
          </a:xfrm>
        </p:spPr>
        <p:txBody>
          <a:bodyPr>
            <a:noAutofit/>
          </a:bodyPr>
          <a:lstStyle/>
          <a:p>
            <a:r>
              <a:rPr lang="en-US" dirty="0" smtClean="0"/>
              <a:t>RTA Rubric </a:t>
            </a:r>
            <a:r>
              <a:rPr lang="en-US" dirty="0"/>
              <a:t>for the Evidence </a:t>
            </a:r>
            <a:r>
              <a:rPr lang="en-US" dirty="0" smtClean="0"/>
              <a:t>dimension</a:t>
            </a:r>
            <a:endParaRPr lang="en-US" dirty="0"/>
          </a:p>
        </p:txBody>
      </p:sp>
      <p:graphicFrame>
        <p:nvGraphicFramePr>
          <p:cNvPr id="4" name="Content Placeholder 3"/>
          <p:cNvGraphicFramePr>
            <a:graphicFrameLocks noGrp="1"/>
          </p:cNvGraphicFramePr>
          <p:nvPr>
            <p:ph idx="1"/>
            <p:extLst/>
          </p:nvPr>
        </p:nvGraphicFramePr>
        <p:xfrm>
          <a:off x="457200" y="1600200"/>
          <a:ext cx="8229600" cy="488188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r>
                        <a:rPr lang="en-US" sz="1600" dirty="0" smtClean="0"/>
                        <a:t>1</a:t>
                      </a:r>
                      <a:endParaRPr lang="en-US" sz="1600" dirty="0"/>
                    </a:p>
                  </a:txBody>
                  <a:tcPr/>
                </a:tc>
                <a:tc>
                  <a:txBody>
                    <a:bodyPr/>
                    <a:lstStyle/>
                    <a:p>
                      <a:r>
                        <a:rPr lang="en-US" sz="1600" dirty="0" smtClean="0"/>
                        <a:t>2</a:t>
                      </a:r>
                      <a:endParaRPr lang="en-US" sz="1600" dirty="0"/>
                    </a:p>
                  </a:txBody>
                  <a:tcPr/>
                </a:tc>
                <a:tc>
                  <a:txBody>
                    <a:bodyPr/>
                    <a:lstStyle/>
                    <a:p>
                      <a:r>
                        <a:rPr lang="en-US" sz="1600" dirty="0" smtClean="0"/>
                        <a:t>3</a:t>
                      </a:r>
                      <a:endParaRPr lang="en-US" sz="1600" dirty="0"/>
                    </a:p>
                  </a:txBody>
                  <a:tcPr/>
                </a:tc>
                <a:tc>
                  <a:txBody>
                    <a:bodyPr/>
                    <a:lstStyle/>
                    <a:p>
                      <a:r>
                        <a:rPr lang="en-US" sz="1600" dirty="0" smtClean="0"/>
                        <a:t>4</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Features one or no</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2</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Features at least 3</a:t>
                      </a:r>
                    </a:p>
                    <a:p>
                      <a:r>
                        <a:rPr lang="en-US" sz="1600" b="0" i="0" u="none" strike="noStrike" kern="1200" baseline="0" dirty="0" smtClean="0">
                          <a:solidFill>
                            <a:schemeClr val="dk1"/>
                          </a:solidFill>
                          <a:latin typeface="+mn-lt"/>
                          <a:ea typeface="+mn-ea"/>
                          <a:cs typeface="+mn-cs"/>
                        </a:rPr>
                        <a:t>pieces of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r>
              <a:tr h="370840">
                <a:tc>
                  <a:txBody>
                    <a:bodyPr/>
                    <a:lstStyle/>
                    <a:p>
                      <a:r>
                        <a:rPr lang="en-US" sz="1600" b="0" i="0" u="none" strike="noStrike" kern="1200" baseline="0" dirty="0" smtClean="0">
                          <a:solidFill>
                            <a:schemeClr val="dk1"/>
                          </a:solidFill>
                          <a:latin typeface="+mn-lt"/>
                          <a:ea typeface="+mn-ea"/>
                          <a:cs typeface="+mn-cs"/>
                        </a:rPr>
                        <a:t>Selects inappropriate or little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 may have serious factual errors and omissions</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some appropriate but general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 may contain a factual</a:t>
                      </a:r>
                    </a:p>
                    <a:p>
                      <a:r>
                        <a:rPr lang="en-US" sz="1600" b="0" i="0" u="none" strike="noStrike" kern="1200" baseline="0" dirty="0" smtClean="0">
                          <a:solidFill>
                            <a:schemeClr val="dk1"/>
                          </a:solidFill>
                          <a:latin typeface="+mn-lt"/>
                          <a:ea typeface="+mn-ea"/>
                          <a:cs typeface="+mn-cs"/>
                        </a:rPr>
                        <a:t>error or omission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appropriate</a:t>
                      </a:r>
                    </a:p>
                    <a:p>
                      <a:r>
                        <a:rPr lang="en-US" sz="1600" b="0" i="0" u="none" strike="noStrike" kern="1200" baseline="0" dirty="0" smtClean="0">
                          <a:solidFill>
                            <a:schemeClr val="dk1"/>
                          </a:solidFill>
                          <a:latin typeface="+mn-lt"/>
                          <a:ea typeface="+mn-ea"/>
                          <a:cs typeface="+mn-cs"/>
                        </a:rPr>
                        <a:t>and concrete, specific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a:t>
                      </a:r>
                    </a:p>
                    <a:p>
                      <a:r>
                        <a:rPr lang="en-US" sz="1600" b="0" i="0" u="none" strike="noStrike" kern="1200" baseline="0" dirty="0" smtClean="0">
                          <a:solidFill>
                            <a:schemeClr val="dk1"/>
                          </a:solidFill>
                          <a:latin typeface="+mn-lt"/>
                          <a:ea typeface="+mn-ea"/>
                          <a:cs typeface="+mn-cs"/>
                        </a:rPr>
                        <a:t>text</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Selects detailed, precise, and significant </a:t>
                      </a:r>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from the text</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Demonstrates little</a:t>
                      </a:r>
                    </a:p>
                    <a:p>
                      <a:r>
                        <a:rPr lang="en-US" sz="1600" b="0" i="0" u="none" strike="noStrike" kern="1200" baseline="0" dirty="0" smtClean="0">
                          <a:solidFill>
                            <a:schemeClr val="dk1"/>
                          </a:solidFill>
                          <a:latin typeface="+mn-lt"/>
                          <a:ea typeface="+mn-ea"/>
                          <a:cs typeface="+mn-cs"/>
                        </a:rPr>
                        <a:t>or no development</a:t>
                      </a:r>
                    </a:p>
                    <a:p>
                      <a:r>
                        <a:rPr lang="en-US" sz="1600" b="0" i="0" u="none" strike="noStrike" kern="1200" baseline="0" dirty="0" smtClean="0">
                          <a:solidFill>
                            <a:schemeClr val="dk1"/>
                          </a:solidFill>
                          <a:latin typeface="+mn-lt"/>
                          <a:ea typeface="+mn-ea"/>
                          <a:cs typeface="+mn-cs"/>
                        </a:rPr>
                        <a:t>or use of selected</a:t>
                      </a:r>
                    </a:p>
                    <a:p>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Demonstrates limited development</a:t>
                      </a:r>
                    </a:p>
                    <a:p>
                      <a:r>
                        <a:rPr lang="en-US" sz="1600" b="0" i="0" u="none" strike="noStrike" kern="1200" baseline="0" dirty="0" smtClean="0">
                          <a:solidFill>
                            <a:schemeClr val="dk1"/>
                          </a:solidFill>
                          <a:latin typeface="+mn-lt"/>
                          <a:ea typeface="+mn-ea"/>
                          <a:cs typeface="+mn-cs"/>
                        </a:rPr>
                        <a:t>or use of selected</a:t>
                      </a:r>
                    </a:p>
                    <a:p>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0" i="0" u="none" strike="noStrike" kern="1200" baseline="0" dirty="0" smtClean="0">
                          <a:solidFill>
                            <a:schemeClr val="dk1"/>
                          </a:solidFill>
                          <a:latin typeface="+mn-lt"/>
                          <a:ea typeface="+mn-ea"/>
                          <a:cs typeface="+mn-cs"/>
                        </a:rPr>
                        <a:t>Demonstrates use of selected details from the text to support key idea</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Demonstrates integral use of selected details from the text to support and extend key idea</a:t>
                      </a:r>
                      <a:endParaRPr lang="en-US" sz="1600" dirty="0"/>
                    </a:p>
                  </a:txBody>
                  <a:tcPr/>
                </a:tc>
              </a:tr>
              <a:tr h="370840">
                <a:tc>
                  <a:txBody>
                    <a:bodyPr/>
                    <a:lstStyle/>
                    <a:p>
                      <a:r>
                        <a:rPr lang="en-US" sz="1600" b="0" i="0" u="none" strike="noStrike" kern="1200" baseline="0" dirty="0" smtClean="0">
                          <a:solidFill>
                            <a:schemeClr val="dk1"/>
                          </a:solidFill>
                          <a:latin typeface="+mn-lt"/>
                          <a:ea typeface="+mn-ea"/>
                          <a:cs typeface="+mn-cs"/>
                        </a:rPr>
                        <a:t>Summarize entire</a:t>
                      </a:r>
                    </a:p>
                    <a:p>
                      <a:r>
                        <a:rPr lang="en-US" sz="1600" b="0" i="0" u="none" strike="noStrike" kern="1200" baseline="0" dirty="0" smtClean="0">
                          <a:solidFill>
                            <a:schemeClr val="dk1"/>
                          </a:solidFill>
                          <a:latin typeface="+mn-lt"/>
                          <a:ea typeface="+mn-ea"/>
                          <a:cs typeface="+mn-cs"/>
                        </a:rPr>
                        <a:t>text or copies heavily from text</a:t>
                      </a:r>
                      <a:endParaRPr lang="en-US" sz="1600" dirty="0"/>
                    </a:p>
                  </a:txBody>
                  <a:tcPr/>
                </a:tc>
                <a:tc>
                  <a:txBody>
                    <a:bodyPr/>
                    <a:lstStyle/>
                    <a:p>
                      <a:r>
                        <a:rPr lang="en-US" sz="1600" b="1" i="0" u="none" strike="noStrike" kern="1200" baseline="0" dirty="0" smtClean="0">
                          <a:solidFill>
                            <a:srgbClr val="FF0000"/>
                          </a:solidFill>
                          <a:latin typeface="+mn-lt"/>
                          <a:ea typeface="+mn-ea"/>
                          <a:cs typeface="+mn-cs"/>
                        </a:rPr>
                        <a:t>Evidence </a:t>
                      </a:r>
                      <a:r>
                        <a:rPr lang="en-US" sz="1600" b="0" i="0" u="none" strike="noStrike" kern="1200" baseline="0" dirty="0" smtClean="0">
                          <a:solidFill>
                            <a:schemeClr val="dk1"/>
                          </a:solidFill>
                          <a:latin typeface="+mn-lt"/>
                          <a:ea typeface="+mn-ea"/>
                          <a:cs typeface="+mn-cs"/>
                        </a:rPr>
                        <a:t>provided may be listed in a sentence, not expanded upon</a:t>
                      </a:r>
                      <a:endParaRPr lang="en-US" sz="1600" dirty="0"/>
                    </a:p>
                  </a:txBody>
                  <a:tcPr/>
                </a:tc>
                <a:tc>
                  <a:txBody>
                    <a:bodyPr/>
                    <a:lstStyle/>
                    <a:p>
                      <a:r>
                        <a:rPr lang="en-US" sz="1600" b="0" i="0" u="none" strike="noStrike" kern="1200" baseline="0" dirty="0" smtClean="0">
                          <a:solidFill>
                            <a:schemeClr val="dk1"/>
                          </a:solidFill>
                          <a:latin typeface="+mn-lt"/>
                          <a:ea typeface="+mn-ea"/>
                          <a:cs typeface="+mn-cs"/>
                        </a:rPr>
                        <a:t>Attempts to elaborate upon </a:t>
                      </a:r>
                      <a:r>
                        <a:rPr lang="en-US" sz="1600" b="1" i="0" u="none" strike="noStrike" kern="1200" baseline="0" dirty="0" smtClean="0">
                          <a:solidFill>
                            <a:srgbClr val="FF0000"/>
                          </a:solidFill>
                          <a:latin typeface="+mn-lt"/>
                          <a:ea typeface="+mn-ea"/>
                          <a:cs typeface="+mn-cs"/>
                        </a:rPr>
                        <a:t>evidence</a:t>
                      </a:r>
                      <a:endParaRPr lang="en-US" sz="1600" b="1" dirty="0">
                        <a:solidFill>
                          <a:srgbClr val="FF0000"/>
                        </a:solidFill>
                      </a:endParaRPr>
                    </a:p>
                  </a:txBody>
                  <a:tcPr/>
                </a:tc>
                <a:tc>
                  <a:txBody>
                    <a:bodyPr/>
                    <a:lstStyle/>
                    <a:p>
                      <a:r>
                        <a:rPr lang="en-US" sz="1600" b="1" i="0" u="none" strike="noStrike" kern="1200" baseline="0" dirty="0" smtClean="0">
                          <a:solidFill>
                            <a:srgbClr val="FF0000"/>
                          </a:solidFill>
                          <a:latin typeface="+mn-lt"/>
                          <a:ea typeface="+mn-ea"/>
                          <a:cs typeface="+mn-cs"/>
                        </a:rPr>
                        <a:t>Evidence</a:t>
                      </a:r>
                      <a:r>
                        <a:rPr lang="en-US" sz="1600" b="0" i="0" u="none" strike="noStrike" kern="1200" baseline="0" dirty="0" smtClean="0">
                          <a:solidFill>
                            <a:schemeClr val="dk1"/>
                          </a:solidFill>
                          <a:latin typeface="+mn-lt"/>
                          <a:ea typeface="+mn-ea"/>
                          <a:cs typeface="+mn-cs"/>
                        </a:rPr>
                        <a:t> must be</a:t>
                      </a:r>
                    </a:p>
                    <a:p>
                      <a:r>
                        <a:rPr lang="en-US" sz="1600" b="0" i="0" u="none" strike="noStrike" kern="1200" baseline="0" dirty="0" smtClean="0">
                          <a:solidFill>
                            <a:schemeClr val="dk1"/>
                          </a:solidFill>
                          <a:latin typeface="+mn-lt"/>
                          <a:ea typeface="+mn-ea"/>
                          <a:cs typeface="+mn-cs"/>
                        </a:rPr>
                        <a:t>used to support key</a:t>
                      </a:r>
                    </a:p>
                    <a:p>
                      <a:r>
                        <a:rPr lang="en-US" sz="1600" b="0" i="0" u="none" strike="noStrike" kern="1200" baseline="0" dirty="0" smtClean="0">
                          <a:solidFill>
                            <a:schemeClr val="dk1"/>
                          </a:solidFill>
                          <a:latin typeface="+mn-lt"/>
                          <a:ea typeface="+mn-ea"/>
                          <a:cs typeface="+mn-cs"/>
                        </a:rPr>
                        <a:t>idea / inference(s)</a:t>
                      </a:r>
                      <a:endParaRPr lang="en-US" sz="1600" dirty="0"/>
                    </a:p>
                  </a:txBody>
                  <a:tcPr/>
                </a:tc>
              </a:tr>
            </a:tbl>
          </a:graphicData>
        </a:graphic>
      </p:graphicFrame>
    </p:spTree>
    <p:extLst>
      <p:ext uri="{BB962C8B-B14F-4D97-AF65-F5344CB8AC3E}">
        <p14:creationId xmlns:p14="http://schemas.microsoft.com/office/powerpoint/2010/main" val="114562277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a:bodyPr>
          <a:lstStyle/>
          <a:p>
            <a:pPr algn="l"/>
            <a:r>
              <a:rPr lang="en-US" sz="3200" dirty="0" smtClean="0"/>
              <a:t>  </a:t>
            </a:r>
            <a:r>
              <a:rPr lang="en-US" sz="3200" dirty="0" smtClean="0">
                <a:solidFill>
                  <a:srgbClr val="0000FF"/>
                </a:solidFill>
              </a:rPr>
              <a:t>Gold-Standard Scores </a:t>
            </a:r>
            <a:r>
              <a:rPr lang="en-US" sz="3200" dirty="0" smtClean="0">
                <a:solidFill>
                  <a:srgbClr val="FF0000"/>
                </a:solidFill>
              </a:rPr>
              <a:t>(&amp; NLP-based evidence)                               </a:t>
            </a:r>
            <a:endParaRPr lang="en-US" sz="3200" dirty="0">
              <a:solidFill>
                <a:srgbClr val="FF0000"/>
              </a:solidFill>
            </a:endParaRPr>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a:solidFill>
                  <a:srgbClr val="0000FF"/>
                </a:solidFill>
              </a:rPr>
              <a:t>(SCORE</a:t>
            </a:r>
            <a:r>
              <a:rPr lang="en-US" sz="1800" b="1" dirty="0" smtClean="0">
                <a:solidFill>
                  <a:srgbClr val="0000FF"/>
                </a:solidFill>
              </a:rPr>
              <a:t>=1)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5989"/>
            <a:ext cx="9144000" cy="936324"/>
          </a:xfrm>
        </p:spPr>
        <p:txBody>
          <a:bodyPr>
            <a:noAutofit/>
          </a:bodyPr>
          <a:lstStyle/>
          <a:p>
            <a:r>
              <a:rPr lang="en-US" sz="4000" dirty="0" smtClean="0"/>
              <a:t>Automatic Scoring of an Analytical </a:t>
            </a:r>
            <a:br>
              <a:rPr lang="en-US" sz="4000" dirty="0" smtClean="0"/>
            </a:br>
            <a:r>
              <a:rPr lang="en-US" sz="4000" dirty="0" smtClean="0"/>
              <a:t>Response-To-Text Assessment (RTA)</a:t>
            </a:r>
            <a:br>
              <a:rPr lang="en-US" sz="4000" dirty="0" smtClean="0"/>
            </a:br>
            <a:endParaRPr lang="en-US" sz="3200" dirty="0"/>
          </a:p>
        </p:txBody>
      </p:sp>
      <p:sp>
        <p:nvSpPr>
          <p:cNvPr id="3" name="Content Placeholder 2"/>
          <p:cNvSpPr>
            <a:spLocks noGrp="1"/>
          </p:cNvSpPr>
          <p:nvPr>
            <p:ph idx="1"/>
          </p:nvPr>
        </p:nvSpPr>
        <p:spPr>
          <a:xfrm>
            <a:off x="0" y="1392195"/>
            <a:ext cx="9144000" cy="5145388"/>
          </a:xfrm>
        </p:spPr>
        <p:txBody>
          <a:bodyPr>
            <a:normAutofit/>
          </a:bodyPr>
          <a:lstStyle/>
          <a:p>
            <a:r>
              <a:rPr lang="en-US" dirty="0" smtClean="0"/>
              <a:t>Summative writing assessment for </a:t>
            </a:r>
            <a:r>
              <a:rPr lang="en-US" i="1" dirty="0" smtClean="0"/>
              <a:t>argument-related </a:t>
            </a:r>
            <a:r>
              <a:rPr lang="en-US" dirty="0" smtClean="0"/>
              <a:t>RTA scoring rubrics</a:t>
            </a:r>
          </a:p>
          <a:p>
            <a:pPr lvl="1"/>
            <a:r>
              <a:rPr lang="en-US" dirty="0" smtClean="0"/>
              <a:t>Evidence </a:t>
            </a:r>
            <a:r>
              <a:rPr lang="en-US" sz="2200" dirty="0" smtClean="0"/>
              <a:t>[</a:t>
            </a:r>
            <a:r>
              <a:rPr lang="en-US" sz="2200" dirty="0" err="1" smtClean="0"/>
              <a:t>Rahimi</a:t>
            </a:r>
            <a:r>
              <a:rPr lang="en-US" sz="2200" dirty="0" smtClean="0"/>
              <a:t>, </a:t>
            </a:r>
            <a:r>
              <a:rPr lang="en-US" sz="2200" dirty="0" err="1" smtClean="0"/>
              <a:t>Litman</a:t>
            </a:r>
            <a:r>
              <a:rPr lang="en-US" sz="2200" dirty="0" smtClean="0"/>
              <a:t>, </a:t>
            </a:r>
            <a:r>
              <a:rPr lang="en-US" sz="2200" dirty="0" err="1" smtClean="0"/>
              <a:t>Correnti</a:t>
            </a:r>
            <a:r>
              <a:rPr lang="en-US" sz="2200" dirty="0" smtClean="0"/>
              <a:t>, Matsumura, Wang &amp; </a:t>
            </a:r>
            <a:r>
              <a:rPr lang="en-US" sz="2200" dirty="0" err="1" smtClean="0"/>
              <a:t>Kisa</a:t>
            </a:r>
            <a:r>
              <a:rPr lang="en-US" sz="2200" dirty="0" smtClean="0"/>
              <a:t>, 2014] </a:t>
            </a:r>
            <a:endParaRPr lang="en-US" dirty="0" smtClean="0"/>
          </a:p>
          <a:p>
            <a:pPr lvl="1"/>
            <a:r>
              <a:rPr lang="en-US" dirty="0" smtClean="0"/>
              <a:t>Organization </a:t>
            </a:r>
            <a:r>
              <a:rPr lang="en-US" sz="2200" dirty="0" smtClean="0"/>
              <a:t>[</a:t>
            </a:r>
            <a:r>
              <a:rPr lang="en-US" sz="2200" dirty="0" err="1" smtClean="0"/>
              <a:t>Rahimi</a:t>
            </a:r>
            <a:r>
              <a:rPr lang="en-US" sz="2200" dirty="0" smtClean="0"/>
              <a:t>, </a:t>
            </a:r>
            <a:r>
              <a:rPr lang="en-US" sz="2200" dirty="0" err="1" smtClean="0"/>
              <a:t>Litman</a:t>
            </a:r>
            <a:r>
              <a:rPr lang="en-US" sz="2200" dirty="0" smtClean="0"/>
              <a:t>, Wang &amp; </a:t>
            </a:r>
            <a:r>
              <a:rPr lang="en-US" sz="2200" dirty="0" err="1" smtClean="0"/>
              <a:t>Correnti</a:t>
            </a:r>
            <a:r>
              <a:rPr lang="en-US" sz="2200" dirty="0" smtClean="0"/>
              <a:t>, 2015] </a:t>
            </a:r>
          </a:p>
          <a:p>
            <a:pPr lvl="1"/>
            <a:endParaRPr lang="en-US" dirty="0" smtClean="0"/>
          </a:p>
          <a:p>
            <a:r>
              <a:rPr lang="en-US" dirty="0" smtClean="0"/>
              <a:t>Pedagogically </a:t>
            </a:r>
            <a:r>
              <a:rPr lang="en-US" i="1" dirty="0" smtClean="0"/>
              <a:t>meaningful </a:t>
            </a:r>
            <a:r>
              <a:rPr lang="en-US" dirty="0" smtClean="0"/>
              <a:t>scoring</a:t>
            </a:r>
            <a:r>
              <a:rPr lang="en-US" i="1" dirty="0" smtClean="0"/>
              <a:t> </a:t>
            </a:r>
            <a:r>
              <a:rPr lang="en-US" dirty="0" smtClean="0"/>
              <a:t>features</a:t>
            </a:r>
          </a:p>
          <a:p>
            <a:pPr lvl="1"/>
            <a:r>
              <a:rPr lang="en-US" dirty="0" smtClean="0"/>
              <a:t>Validity as well as reliability</a:t>
            </a:r>
          </a:p>
        </p:txBody>
      </p:sp>
      <p:sp>
        <p:nvSpPr>
          <p:cNvPr id="4" name="Slide Number Placeholder 3"/>
          <p:cNvSpPr>
            <a:spLocks noGrp="1"/>
          </p:cNvSpPr>
          <p:nvPr>
            <p:ph type="sldNum" sz="quarter" idx="12"/>
          </p:nvPr>
        </p:nvSpPr>
        <p:spPr/>
        <p:txBody>
          <a:bodyPr/>
          <a:lstStyle/>
          <a:p>
            <a:fld id="{ABBCCE4D-56E5-5249-B9AC-C5D511F41D9E}" type="slidenum">
              <a:rPr lang="en-US" smtClean="0"/>
              <a:pPr/>
              <a:t>18</a:t>
            </a:fld>
            <a:endParaRPr lang="en-US"/>
          </a:p>
        </p:txBody>
      </p:sp>
    </p:spTree>
    <p:extLst>
      <p:ext uri="{BB962C8B-B14F-4D97-AF65-F5344CB8AC3E}">
        <p14:creationId xmlns:p14="http://schemas.microsoft.com/office/powerpoint/2010/main" val="84445159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7219208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048"/>
            <a:ext cx="9144000" cy="789652"/>
          </a:xfrm>
        </p:spPr>
        <p:txBody>
          <a:bodyPr>
            <a:noAutofit/>
          </a:bodyPr>
          <a:lstStyle/>
          <a:p>
            <a:r>
              <a:rPr lang="en-US" sz="4000" dirty="0" smtClean="0">
                <a:solidFill>
                  <a:schemeClr val="tx2">
                    <a:lumMod val="75000"/>
                  </a:schemeClr>
                </a:solidFill>
              </a:rPr>
              <a:t>Natural Language Processing (NLP)</a:t>
            </a:r>
            <a:endParaRPr lang="en-US" sz="4000" dirty="0">
              <a:solidFill>
                <a:schemeClr val="tx2">
                  <a:lumMod val="75000"/>
                </a:schemeClr>
              </a:solidFill>
            </a:endParaRPr>
          </a:p>
        </p:txBody>
      </p:sp>
      <p:sp>
        <p:nvSpPr>
          <p:cNvPr id="3" name="Content Placeholder 2"/>
          <p:cNvSpPr>
            <a:spLocks noGrp="1"/>
          </p:cNvSpPr>
          <p:nvPr>
            <p:ph idx="1"/>
          </p:nvPr>
        </p:nvSpPr>
        <p:spPr>
          <a:xfrm>
            <a:off x="73478" y="1417019"/>
            <a:ext cx="8964385" cy="4047187"/>
          </a:xfrm>
        </p:spPr>
        <p:txBody>
          <a:bodyPr>
            <a:normAutofit/>
          </a:bodyPr>
          <a:lstStyle/>
          <a:p>
            <a:r>
              <a:rPr lang="en-US" dirty="0" smtClean="0"/>
              <a:t>Getting </a:t>
            </a:r>
            <a:r>
              <a:rPr lang="en-US" dirty="0"/>
              <a:t>computers to perform useful and interesting tasks involving human languages</a:t>
            </a:r>
          </a:p>
          <a:p>
            <a:endParaRPr lang="en-US" dirty="0"/>
          </a:p>
          <a:p>
            <a:pPr lvl="1"/>
            <a:r>
              <a:rPr lang="en-US" dirty="0" smtClean="0"/>
              <a:t>Online text and audio</a:t>
            </a:r>
          </a:p>
          <a:p>
            <a:pPr lvl="1"/>
            <a:endParaRPr lang="en-US" dirty="0"/>
          </a:p>
          <a:p>
            <a:pPr lvl="1"/>
            <a:r>
              <a:rPr lang="en-US" dirty="0"/>
              <a:t>Intelligent personal </a:t>
            </a:r>
            <a:r>
              <a:rPr lang="en-US" dirty="0" smtClean="0"/>
              <a:t>assistants</a:t>
            </a:r>
            <a:endParaRPr lang="en-US" dirty="0"/>
          </a:p>
        </p:txBody>
      </p:sp>
    </p:spTree>
    <p:extLst>
      <p:ext uri="{BB962C8B-B14F-4D97-AF65-F5344CB8AC3E}">
        <p14:creationId xmlns:p14="http://schemas.microsoft.com/office/powerpoint/2010/main" val="38547755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2895600" y="1524000"/>
            <a:ext cx="4114800" cy="762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762000" y="2552701"/>
            <a:ext cx="7257557" cy="9982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762000" y="2546684"/>
            <a:ext cx="7391400" cy="1200328"/>
          </a:xfrm>
          <a:prstGeom prst="rect">
            <a:avLst/>
          </a:prstGeom>
          <a:noFill/>
        </p:spPr>
        <p:txBody>
          <a:bodyPr wrap="square" rtlCol="0">
            <a:spAutoFit/>
          </a:bodyPr>
          <a:lstStyle/>
          <a:p>
            <a:r>
              <a:rPr lang="en-US" sz="2400" dirty="0">
                <a:solidFill>
                  <a:schemeClr val="bg1"/>
                </a:solidFill>
              </a:rPr>
              <a:t>Number of Pieces of Evidence </a:t>
            </a:r>
          </a:p>
          <a:p>
            <a:pPr marL="800100" lvl="1" indent="-342900">
              <a:buFont typeface="Arial"/>
              <a:buChar char="•"/>
            </a:pPr>
            <a:r>
              <a:rPr lang="en-US" sz="2400" dirty="0">
                <a:solidFill>
                  <a:schemeClr val="bg1"/>
                </a:solidFill>
              </a:rPr>
              <a:t>Topics and words </a:t>
            </a:r>
            <a:r>
              <a:rPr lang="en-US" sz="2400" dirty="0" smtClean="0">
                <a:solidFill>
                  <a:schemeClr val="bg1"/>
                </a:solidFill>
              </a:rPr>
              <a:t>based </a:t>
            </a:r>
            <a:r>
              <a:rPr lang="en-US" sz="2400" dirty="0">
                <a:solidFill>
                  <a:schemeClr val="bg1"/>
                </a:solidFill>
              </a:rPr>
              <a:t>on the text and </a:t>
            </a:r>
            <a:r>
              <a:rPr lang="en-US" sz="2400" dirty="0" smtClean="0">
                <a:solidFill>
                  <a:schemeClr val="bg1"/>
                </a:solidFill>
              </a:rPr>
              <a:t>experts</a:t>
            </a:r>
            <a:endParaRPr lang="en-US" sz="2400" dirty="0">
              <a:solidFill>
                <a:schemeClr val="bg1"/>
              </a:solidFill>
            </a:endParaRPr>
          </a:p>
          <a:p>
            <a:endParaRPr lang="en-US" sz="2400" dirty="0"/>
          </a:p>
        </p:txBody>
      </p:sp>
      <p:sp>
        <p:nvSpPr>
          <p:cNvPr id="9" name="Bent Arrow 8" descr=" 22"/>
          <p:cNvSpPr/>
          <p:nvPr/>
        </p:nvSpPr>
        <p:spPr>
          <a:xfrm rot="16200000" flipH="1">
            <a:off x="2209800" y="1905000"/>
            <a:ext cx="685800" cy="6096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custDataLst>
      <p:tags r:id="rId1"/>
    </p:custDataLst>
    <p:extLst>
      <p:ext uri="{BB962C8B-B14F-4D97-AF65-F5344CB8AC3E}">
        <p14:creationId xmlns:p14="http://schemas.microsoft.com/office/powerpoint/2010/main" val="127593026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78307746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smtClean="0"/>
              <a:t>17</a:t>
            </a:r>
            <a:endParaRPr lang="en-US" dirty="0"/>
          </a:p>
        </p:txBody>
      </p:sp>
      <p:sp>
        <p:nvSpPr>
          <p:cNvPr id="6" name="Rectangle 5" descr=" 4"/>
          <p:cNvSpPr/>
          <p:nvPr/>
        </p:nvSpPr>
        <p:spPr>
          <a:xfrm>
            <a:off x="4343400" y="2819400"/>
            <a:ext cx="3124200" cy="11430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102124" y="2247900"/>
            <a:ext cx="3479275" cy="23283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0" y="2247900"/>
            <a:ext cx="3581400" cy="2308324"/>
          </a:xfrm>
          <a:prstGeom prst="rect">
            <a:avLst/>
          </a:prstGeom>
          <a:noFill/>
        </p:spPr>
        <p:txBody>
          <a:bodyPr wrap="square" rtlCol="0">
            <a:spAutoFit/>
          </a:bodyPr>
          <a:lstStyle/>
          <a:p>
            <a:r>
              <a:rPr lang="en-US" sz="2400" dirty="0">
                <a:solidFill>
                  <a:schemeClr val="bg1"/>
                </a:solidFill>
              </a:rPr>
              <a:t>Concentration </a:t>
            </a:r>
            <a:endParaRPr lang="en-US" sz="2400" dirty="0" smtClean="0">
              <a:solidFill>
                <a:schemeClr val="bg1"/>
              </a:solidFill>
            </a:endParaRPr>
          </a:p>
          <a:p>
            <a:pPr marL="342900" indent="-342900">
              <a:buFont typeface="Arial"/>
              <a:buChar char="•"/>
            </a:pPr>
            <a:r>
              <a:rPr lang="en-US" sz="2400" dirty="0" smtClean="0">
                <a:solidFill>
                  <a:schemeClr val="bg1"/>
                </a:solidFill>
              </a:rPr>
              <a:t>High concentration essays have fewer </a:t>
            </a:r>
            <a:r>
              <a:rPr lang="en-US" sz="2400" dirty="0">
                <a:solidFill>
                  <a:schemeClr val="bg1"/>
                </a:solidFill>
              </a:rPr>
              <a:t>than 3 sentences </a:t>
            </a:r>
            <a:r>
              <a:rPr lang="en-US" sz="2400" dirty="0" smtClean="0">
                <a:solidFill>
                  <a:schemeClr val="bg1"/>
                </a:solidFill>
              </a:rPr>
              <a:t>with </a:t>
            </a:r>
            <a:r>
              <a:rPr lang="en-US" sz="2400" dirty="0">
                <a:solidFill>
                  <a:schemeClr val="bg1"/>
                </a:solidFill>
              </a:rPr>
              <a:t>topic </a:t>
            </a:r>
            <a:r>
              <a:rPr lang="en-US" sz="2400" dirty="0" smtClean="0">
                <a:solidFill>
                  <a:schemeClr val="bg1"/>
                </a:solidFill>
              </a:rPr>
              <a:t>words (i.e., evidence is not elaborated)</a:t>
            </a:r>
            <a:endParaRPr lang="en-US" sz="2400" dirty="0">
              <a:solidFill>
                <a:schemeClr val="bg1"/>
              </a:solidFill>
            </a:endParaRPr>
          </a:p>
        </p:txBody>
      </p:sp>
      <p:sp>
        <p:nvSpPr>
          <p:cNvPr id="9" name="Left Arrow 8" descr=" 7"/>
          <p:cNvSpPr/>
          <p:nvPr/>
        </p:nvSpPr>
        <p:spPr>
          <a:xfrm>
            <a:off x="3581400" y="3048000"/>
            <a:ext cx="762000"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8018519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0236363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5486400" y="3672591"/>
            <a:ext cx="3276600" cy="1589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5486400" y="3692643"/>
            <a:ext cx="3276600" cy="1569660"/>
          </a:xfrm>
          <a:prstGeom prst="rect">
            <a:avLst/>
          </a:prstGeom>
          <a:noFill/>
        </p:spPr>
        <p:txBody>
          <a:bodyPr wrap="square" rtlCol="0">
            <a:spAutoFit/>
          </a:bodyPr>
          <a:lstStyle/>
          <a:p>
            <a:r>
              <a:rPr lang="en-US" sz="2400" dirty="0">
                <a:solidFill>
                  <a:schemeClr val="bg1"/>
                </a:solidFill>
              </a:rPr>
              <a:t>Specificity </a:t>
            </a:r>
            <a:endParaRPr lang="en-US" sz="2400" dirty="0" smtClean="0">
              <a:solidFill>
                <a:schemeClr val="bg1"/>
              </a:solidFill>
            </a:endParaRPr>
          </a:p>
          <a:p>
            <a:pPr marL="342900" indent="-342900">
              <a:buFont typeface="Arial"/>
              <a:buChar char="•"/>
            </a:pPr>
            <a:r>
              <a:rPr lang="en-US" sz="2400" dirty="0" smtClean="0">
                <a:solidFill>
                  <a:schemeClr val="bg1"/>
                </a:solidFill>
              </a:rPr>
              <a:t>Specific examples from different parts of the text</a:t>
            </a:r>
            <a:endParaRPr lang="en-US" sz="2400" dirty="0">
              <a:solidFill>
                <a:schemeClr val="bg1"/>
              </a:solidFill>
            </a:endParaRPr>
          </a:p>
        </p:txBody>
      </p:sp>
      <p:sp>
        <p:nvSpPr>
          <p:cNvPr id="9" name="Right Arrow 8" descr=" 7"/>
          <p:cNvSpPr/>
          <p:nvPr/>
        </p:nvSpPr>
        <p:spPr>
          <a:xfrm>
            <a:off x="4495800" y="4233514"/>
            <a:ext cx="9906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13451040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1219200" y="4090639"/>
            <a:ext cx="3276600" cy="571500"/>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09249171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 10"/>
          <p:cNvPicPr>
            <a:picLocks noGrp="1" noChangeAspect="1"/>
          </p:cNvPicPr>
          <p:nvPr>
            <p:ph sz="quarter" idx="1"/>
          </p:nvPr>
        </p:nvPicPr>
        <p:blipFill>
          <a:blip r:embed="rId4">
            <a:extLst>
              <a:ext uri="{28A0092B-C50C-407E-A947-70E740481C1C}">
                <a14:useLocalDpi xmlns:a14="http://schemas.microsoft.com/office/drawing/2010/main" val="0"/>
              </a:ext>
            </a:extLst>
          </a:blip>
          <a:stretch>
            <a:fillRect/>
          </a:stretch>
        </p:blipFill>
        <p:spPr>
          <a:xfrm>
            <a:off x="914400" y="1465802"/>
            <a:ext cx="7772400" cy="4535996"/>
          </a:xfrm>
        </p:spPr>
      </p:pic>
      <p:sp>
        <p:nvSpPr>
          <p:cNvPr id="2" name="Title 1" descr=" 2"/>
          <p:cNvSpPr>
            <a:spLocks noGrp="1"/>
          </p:cNvSpPr>
          <p:nvPr>
            <p:ph type="title"/>
          </p:nvPr>
        </p:nvSpPr>
        <p:spPr>
          <a:ln>
            <a:noFill/>
          </a:ln>
        </p:spPr>
        <p:txBody>
          <a:bodyPr>
            <a:normAutofit/>
          </a:bodyPr>
          <a:lstStyle/>
          <a:p>
            <a:r>
              <a:rPr lang="en-US" dirty="0" smtClean="0"/>
              <a:t>Extract Essay Features using NLP</a:t>
            </a:r>
            <a:endParaRPr lang="en-US" dirty="0"/>
          </a:p>
        </p:txBody>
      </p:sp>
      <p:sp>
        <p:nvSpPr>
          <p:cNvPr id="5" name="Slide Number Placeholder 4" descr=" 5"/>
          <p:cNvSpPr>
            <a:spLocks noGrp="1"/>
          </p:cNvSpPr>
          <p:nvPr>
            <p:ph type="sldNum" sz="quarter" idx="12"/>
          </p:nvPr>
        </p:nvSpPr>
        <p:spPr/>
        <p:txBody>
          <a:bodyPr/>
          <a:lstStyle/>
          <a:p>
            <a:r>
              <a:rPr lang="en-US" dirty="0"/>
              <a:t>1</a:t>
            </a:r>
            <a:r>
              <a:rPr lang="en-US" dirty="0" smtClean="0"/>
              <a:t>7</a:t>
            </a:r>
            <a:endParaRPr lang="en-US" dirty="0"/>
          </a:p>
        </p:txBody>
      </p:sp>
      <p:sp>
        <p:nvSpPr>
          <p:cNvPr id="6" name="Rectangle 5" descr=" 4"/>
          <p:cNvSpPr/>
          <p:nvPr/>
        </p:nvSpPr>
        <p:spPr>
          <a:xfrm>
            <a:off x="4756436" y="4693390"/>
            <a:ext cx="2564989" cy="661018"/>
          </a:xfrm>
          <a:prstGeom prst="rect">
            <a:avLst/>
          </a:prstGeom>
          <a:solidFill>
            <a:srgbClr val="EDE80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descr=" 11"/>
          <p:cNvSpPr/>
          <p:nvPr/>
        </p:nvSpPr>
        <p:spPr>
          <a:xfrm>
            <a:off x="457200" y="4537663"/>
            <a:ext cx="3276600" cy="14641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descr=" 12"/>
          <p:cNvSpPr txBox="1"/>
          <p:nvPr/>
        </p:nvSpPr>
        <p:spPr>
          <a:xfrm>
            <a:off x="457200" y="4837610"/>
            <a:ext cx="3276600" cy="830997"/>
          </a:xfrm>
          <a:prstGeom prst="rect">
            <a:avLst/>
          </a:prstGeom>
          <a:noFill/>
        </p:spPr>
        <p:txBody>
          <a:bodyPr wrap="square" rtlCol="0">
            <a:spAutoFit/>
          </a:bodyPr>
          <a:lstStyle/>
          <a:p>
            <a:r>
              <a:rPr lang="en-US" sz="2400" dirty="0" smtClean="0">
                <a:solidFill>
                  <a:schemeClr val="bg1"/>
                </a:solidFill>
              </a:rPr>
              <a:t>Argument Mining</a:t>
            </a:r>
          </a:p>
          <a:p>
            <a:pPr marL="342900" indent="-342900">
              <a:buFont typeface="Arial"/>
              <a:buChar char="•"/>
            </a:pPr>
            <a:r>
              <a:rPr lang="en-US" sz="2400" dirty="0" smtClean="0">
                <a:solidFill>
                  <a:schemeClr val="bg1"/>
                </a:solidFill>
              </a:rPr>
              <a:t>Link to thesis</a:t>
            </a:r>
            <a:endParaRPr lang="en-US" sz="2400" dirty="0">
              <a:solidFill>
                <a:schemeClr val="bg1"/>
              </a:solidFill>
            </a:endParaRPr>
          </a:p>
        </p:txBody>
      </p:sp>
      <p:sp>
        <p:nvSpPr>
          <p:cNvPr id="11" name="Left Arrow 10" descr=" 7"/>
          <p:cNvSpPr/>
          <p:nvPr/>
        </p:nvSpPr>
        <p:spPr>
          <a:xfrm>
            <a:off x="3864928" y="5011508"/>
            <a:ext cx="617577" cy="3429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7805905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Feature Vectors</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dirty="0" smtClean="0"/>
              <a:t>18</a:t>
            </a:r>
            <a:endParaRPr lang="en-US" dirty="0"/>
          </a:p>
        </p:txBody>
      </p:sp>
      <p:sp>
        <p:nvSpPr>
          <p:cNvPr id="5" name="Content Placeholder 4"/>
          <p:cNvSpPr>
            <a:spLocks noGrp="1"/>
          </p:cNvSpPr>
          <p:nvPr>
            <p:ph sz="quarter" idx="1"/>
          </p:nvPr>
        </p:nvSpPr>
        <p:spPr>
          <a:xfrm>
            <a:off x="129348" y="1600200"/>
            <a:ext cx="8866196" cy="4525963"/>
          </a:xfrm>
        </p:spPr>
        <p:txBody>
          <a:bodyPr/>
          <a:lstStyle/>
          <a:p>
            <a:r>
              <a:rPr lang="en-US" dirty="0" smtClean="0"/>
              <a:t>Essay with Score=1 </a:t>
            </a:r>
          </a:p>
          <a:p>
            <a:endParaRPr lang="en-US" dirty="0" smtClean="0"/>
          </a:p>
          <a:p>
            <a:endParaRPr lang="en-US" dirty="0" smtClean="0"/>
          </a:p>
          <a:p>
            <a:pPr marL="0" indent="0">
              <a:buNone/>
            </a:pPr>
            <a:endParaRPr lang="en-US" dirty="0" smtClean="0"/>
          </a:p>
          <a:p>
            <a:r>
              <a:rPr lang="en-US" dirty="0" smtClean="0"/>
              <a:t>Essay with Score=4</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228396093"/>
              </p:ext>
            </p:extLst>
          </p:nvPr>
        </p:nvGraphicFramePr>
        <p:xfrm>
          <a:off x="380999" y="4844399"/>
          <a:ext cx="8305801" cy="1097280"/>
        </p:xfrm>
        <a:graphic>
          <a:graphicData uri="http://schemas.openxmlformats.org/drawingml/2006/table">
            <a:tbl>
              <a:tblPr firstRow="1" bandRow="1">
                <a:tableStyleId>{5940675A-B579-460E-94D1-54222C63F5DA}</a:tableStyleId>
              </a:tblPr>
              <a:tblGrid>
                <a:gridCol w="825715"/>
                <a:gridCol w="976961"/>
                <a:gridCol w="1159929"/>
                <a:gridCol w="598674"/>
                <a:gridCol w="785758"/>
                <a:gridCol w="710925"/>
                <a:gridCol w="636091"/>
                <a:gridCol w="636091"/>
                <a:gridCol w="748341"/>
                <a:gridCol w="628643"/>
                <a:gridCol w="598673"/>
              </a:tblGrid>
              <a:tr h="16689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4</a:t>
                      </a:r>
                      <a:endParaRPr lang="en-US" sz="3200" dirty="0"/>
                    </a:p>
                  </a:txBody>
                  <a:tcPr/>
                </a:tc>
                <a:tc>
                  <a:txBody>
                    <a:bodyPr/>
                    <a:lstStyle/>
                    <a:p>
                      <a:r>
                        <a:rPr lang="en-US" sz="3200" dirty="0" smtClean="0"/>
                        <a:t>0</a:t>
                      </a:r>
                      <a:endParaRPr lang="en-US" sz="3200" dirty="0"/>
                    </a:p>
                  </a:txBody>
                  <a:tcPr/>
                </a:tc>
                <a:tc>
                  <a:txBody>
                    <a:bodyPr/>
                    <a:lstStyle/>
                    <a:p>
                      <a:r>
                        <a:rPr lang="en-US" sz="3200" dirty="0" smtClean="0"/>
                        <a:t>187</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4</a:t>
                      </a:r>
                      <a:endParaRPr lang="en-US" sz="3200" dirty="0"/>
                    </a:p>
                  </a:txBody>
                  <a:tcPr/>
                </a:tc>
                <a:tc>
                  <a:txBody>
                    <a:bodyPr/>
                    <a:lstStyle/>
                    <a:p>
                      <a:r>
                        <a:rPr lang="en-US" sz="3200" dirty="0" smtClean="0"/>
                        <a:t>3</a:t>
                      </a:r>
                      <a:endParaRPr lang="en-US" sz="3200" dirty="0"/>
                    </a:p>
                  </a:txBody>
                  <a:tcPr/>
                </a:tc>
                <a:tc>
                  <a:txBody>
                    <a:bodyPr/>
                    <a:lstStyle/>
                    <a:p>
                      <a:r>
                        <a:rPr lang="en-US" sz="3200" dirty="0" smtClean="0"/>
                        <a:t>3</a:t>
                      </a:r>
                      <a:endParaRPr lang="en-US" sz="3200" dirty="0"/>
                    </a:p>
                  </a:txBody>
                  <a:tcPr/>
                </a:tc>
                <a:tc>
                  <a:txBody>
                    <a:bodyPr/>
                    <a:lstStyle/>
                    <a:p>
                      <a:r>
                        <a:rPr lang="en-US" sz="3200" dirty="0" smtClean="0"/>
                        <a:t>5</a:t>
                      </a:r>
                      <a:endParaRPr lang="en-US" sz="3200" dirty="0"/>
                    </a:p>
                  </a:txBody>
                  <a:tcPr/>
                </a:tc>
                <a:tc>
                  <a:txBody>
                    <a:bodyPr/>
                    <a:lstStyle/>
                    <a:p>
                      <a:r>
                        <a:rPr lang="en-US" sz="3200" dirty="0" smtClean="0"/>
                        <a:t>1</a:t>
                      </a:r>
                      <a:endParaRPr lang="en-US" sz="32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767575277"/>
              </p:ext>
            </p:extLst>
          </p:nvPr>
        </p:nvGraphicFramePr>
        <p:xfrm>
          <a:off x="381000" y="2328133"/>
          <a:ext cx="8229602" cy="1203390"/>
        </p:xfrm>
        <a:graphic>
          <a:graphicData uri="http://schemas.openxmlformats.org/drawingml/2006/table">
            <a:tbl>
              <a:tblPr firstRow="1" bandRow="1">
                <a:tableStyleId>{5940675A-B579-460E-94D1-54222C63F5DA}</a:tableStyleId>
              </a:tblPr>
              <a:tblGrid>
                <a:gridCol w="818140"/>
                <a:gridCol w="967998"/>
                <a:gridCol w="1149288"/>
                <a:gridCol w="593181"/>
                <a:gridCol w="778549"/>
                <a:gridCol w="704403"/>
                <a:gridCol w="630256"/>
                <a:gridCol w="630256"/>
                <a:gridCol w="741475"/>
                <a:gridCol w="622876"/>
                <a:gridCol w="593180"/>
              </a:tblGrid>
              <a:tr h="624270">
                <a:tc>
                  <a:txBody>
                    <a:bodyPr/>
                    <a:lstStyle/>
                    <a:p>
                      <a:r>
                        <a:rPr lang="en-US" sz="2800" dirty="0" smtClean="0"/>
                        <a:t>NPE</a:t>
                      </a:r>
                      <a:endParaRPr lang="en-US" sz="2800" dirty="0"/>
                    </a:p>
                  </a:txBody>
                  <a:tcPr>
                    <a:solidFill>
                      <a:schemeClr val="tx2">
                        <a:lumMod val="40000"/>
                        <a:lumOff val="60000"/>
                      </a:schemeClr>
                    </a:solidFill>
                  </a:tcPr>
                </a:tc>
                <a:tc>
                  <a:txBody>
                    <a:bodyPr/>
                    <a:lstStyle/>
                    <a:p>
                      <a:r>
                        <a:rPr lang="en-US" sz="2800" dirty="0" smtClean="0"/>
                        <a:t>CON</a:t>
                      </a:r>
                      <a:endParaRPr lang="en-US" sz="2800" dirty="0"/>
                    </a:p>
                  </a:txBody>
                  <a:tcPr>
                    <a:solidFill>
                      <a:schemeClr val="tx2">
                        <a:lumMod val="40000"/>
                        <a:lumOff val="60000"/>
                      </a:schemeClr>
                    </a:solidFill>
                  </a:tcPr>
                </a:tc>
                <a:tc>
                  <a:txBody>
                    <a:bodyPr/>
                    <a:lstStyle/>
                    <a:p>
                      <a:r>
                        <a:rPr lang="en-US" sz="2800" dirty="0" smtClean="0"/>
                        <a:t>WOC</a:t>
                      </a:r>
                      <a:endParaRPr lang="en-US" sz="2800" dirty="0"/>
                    </a:p>
                  </a:txBody>
                  <a:tcPr>
                    <a:solidFill>
                      <a:schemeClr val="tx2">
                        <a:lumMod val="40000"/>
                        <a:lumOff val="60000"/>
                      </a:schemeClr>
                    </a:solidFill>
                  </a:tcPr>
                </a:tc>
                <a:tc gridSpan="8">
                  <a:txBody>
                    <a:bodyPr/>
                    <a:lstStyle/>
                    <a:p>
                      <a:pPr algn="ctr"/>
                      <a:r>
                        <a:rPr lang="en-US" sz="2800" dirty="0" smtClean="0"/>
                        <a:t>SPC</a:t>
                      </a:r>
                      <a:endParaRPr lang="en-US" sz="2800" dirty="0"/>
                    </a:p>
                  </a:txBody>
                  <a:tcPr>
                    <a:solidFill>
                      <a:schemeClr val="tx2">
                        <a:lumMod val="40000"/>
                        <a:lumOff val="6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259080">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166</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0</a:t>
                      </a:r>
                      <a:endParaRPr lang="en-US" sz="3200" dirty="0"/>
                    </a:p>
                  </a:txBody>
                  <a:tcPr/>
                </a:tc>
                <a:tc>
                  <a:txBody>
                    <a:bodyPr/>
                    <a:lstStyle/>
                    <a:p>
                      <a:r>
                        <a:rPr lang="en-US" sz="3200" dirty="0" smtClean="0"/>
                        <a:t>1</a:t>
                      </a:r>
                      <a:endParaRPr lang="en-US" sz="3200" dirty="0"/>
                    </a:p>
                  </a:txBody>
                  <a:tcPr/>
                </a:tc>
                <a:tc>
                  <a:txBody>
                    <a:bodyPr/>
                    <a:lstStyle/>
                    <a:p>
                      <a:r>
                        <a:rPr lang="en-US" sz="3200" dirty="0" smtClean="0"/>
                        <a:t>1</a:t>
                      </a:r>
                      <a:endParaRPr lang="en-US" sz="3200" dirty="0"/>
                    </a:p>
                  </a:txBody>
                  <a:tcPr/>
                </a:tc>
                <a:tc>
                  <a:txBody>
                    <a:bodyPr/>
                    <a:lstStyle/>
                    <a:p>
                      <a:r>
                        <a:rPr lang="en-US" sz="3200" dirty="0" smtClean="0"/>
                        <a:t>0</a:t>
                      </a:r>
                      <a:endParaRPr lang="en-US" sz="3200" dirty="0"/>
                    </a:p>
                  </a:txBody>
                  <a:tcPr/>
                </a:tc>
              </a:tr>
            </a:tbl>
          </a:graphicData>
        </a:graphic>
      </p:graphicFrame>
    </p:spTree>
    <p:extLst>
      <p:ext uri="{BB962C8B-B14F-4D97-AF65-F5344CB8AC3E}">
        <p14:creationId xmlns:p14="http://schemas.microsoft.com/office/powerpoint/2010/main" val="839474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a:xfrm>
            <a:off x="0" y="1600200"/>
            <a:ext cx="9144000" cy="4525963"/>
          </a:xfrm>
        </p:spPr>
        <p:txBody>
          <a:bodyPr>
            <a:normAutofit/>
          </a:bodyPr>
          <a:lstStyle/>
          <a:p>
            <a:r>
              <a:rPr lang="en-US" dirty="0" smtClean="0"/>
              <a:t>Data</a:t>
            </a:r>
          </a:p>
          <a:p>
            <a:pPr lvl="1"/>
            <a:r>
              <a:rPr lang="en-US" dirty="0" smtClean="0"/>
              <a:t>Essays </a:t>
            </a:r>
            <a:r>
              <a:rPr lang="en-US" dirty="0"/>
              <a:t>written by students in grades 4-</a:t>
            </a:r>
            <a:r>
              <a:rPr lang="en-US" dirty="0" smtClean="0"/>
              <a:t>6 and 6-8</a:t>
            </a:r>
          </a:p>
          <a:p>
            <a:pPr lvl="1"/>
            <a:endParaRPr lang="en-US" dirty="0" smtClean="0"/>
          </a:p>
          <a:p>
            <a:r>
              <a:rPr lang="en-US" dirty="0" smtClean="0"/>
              <a:t>Results</a:t>
            </a:r>
          </a:p>
          <a:p>
            <a:pPr lvl="1"/>
            <a:r>
              <a:rPr lang="en-US" dirty="0" smtClean="0"/>
              <a:t>Features outperform competitive baselines</a:t>
            </a:r>
          </a:p>
          <a:p>
            <a:pPr lvl="1"/>
            <a:r>
              <a:rPr lang="en-US" dirty="0" smtClean="0"/>
              <a:t>Features more robust in cross-corpus evaluation</a:t>
            </a:r>
          </a:p>
          <a:p>
            <a:pPr lvl="1"/>
            <a:endParaRPr lang="en-US" dirty="0" smtClean="0"/>
          </a:p>
          <a:p>
            <a:pPr>
              <a:buNone/>
            </a:pPr>
            <a:endParaRPr lang="en-US" dirty="0" smtClean="0"/>
          </a:p>
        </p:txBody>
      </p:sp>
      <p:sp>
        <p:nvSpPr>
          <p:cNvPr id="4" name="Slide Number Placeholder 3"/>
          <p:cNvSpPr>
            <a:spLocks noGrp="1"/>
          </p:cNvSpPr>
          <p:nvPr>
            <p:ph type="sldNum" sz="quarter" idx="12"/>
          </p:nvPr>
        </p:nvSpPr>
        <p:spPr/>
        <p:txBody>
          <a:bodyPr/>
          <a:lstStyle/>
          <a:p>
            <a:fld id="{ABBCCE4D-56E5-5249-B9AC-C5D511F41D9E}" type="slidenum">
              <a:rPr lang="en-US" smtClean="0"/>
              <a:pPr/>
              <a:t>28</a:t>
            </a:fld>
            <a:endParaRPr lang="en-US" dirty="0"/>
          </a:p>
        </p:txBody>
      </p:sp>
    </p:spTree>
    <p:extLst>
      <p:ext uri="{BB962C8B-B14F-4D97-AF65-F5344CB8AC3E}">
        <p14:creationId xmlns:p14="http://schemas.microsoft.com/office/powerpoint/2010/main" val="249292279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500533" cy="4525963"/>
          </a:xfrm>
        </p:spPr>
        <p:txBody>
          <a:bodyPr>
            <a:normAutofit/>
          </a:bodyPr>
          <a:lstStyle/>
          <a:p>
            <a:pPr marL="514350" indent="-514350"/>
            <a:r>
              <a:rPr lang="en-US" dirty="0" smtClean="0"/>
              <a:t>Writing Assessment and Tutoring</a:t>
            </a:r>
          </a:p>
          <a:p>
            <a:pPr marL="514350" indent="-514350"/>
            <a:endParaRPr lang="en-US" b="1" dirty="0" smtClean="0"/>
          </a:p>
          <a:p>
            <a:pPr marL="514350" indent="-514350"/>
            <a:r>
              <a:rPr lang="en-US" b="1" dirty="0" smtClean="0"/>
              <a:t>Spoken Tutorial Dialogue</a:t>
            </a:r>
          </a:p>
          <a:p>
            <a:pPr marL="514350" indent="-514350"/>
            <a:endParaRPr lang="en-US" dirty="0" smtClean="0"/>
          </a:p>
          <a:p>
            <a:pPr marL="514350" indent="-514350"/>
            <a:r>
              <a:rPr lang="en-US" dirty="0" smtClean="0"/>
              <a:t>Summarizing Student Reflections</a:t>
            </a:r>
          </a:p>
        </p:txBody>
      </p:sp>
      <p:sp>
        <p:nvSpPr>
          <p:cNvPr id="4" name="Slide Number Placeholder 3"/>
          <p:cNvSpPr>
            <a:spLocks noGrp="1"/>
          </p:cNvSpPr>
          <p:nvPr>
            <p:ph type="sldNum" sz="quarter" idx="12"/>
          </p:nvPr>
        </p:nvSpPr>
        <p:spPr/>
        <p:txBody>
          <a:bodyPr/>
          <a:lstStyle/>
          <a:p>
            <a:fld id="{ABBCCE4D-56E5-5249-B9AC-C5D511F41D9E}" type="slidenum">
              <a:rPr lang="en-US" smtClean="0"/>
              <a:pPr/>
              <a:t>29</a:t>
            </a:fld>
            <a:endParaRPr lang="en-US"/>
          </a:p>
        </p:txBody>
      </p:sp>
    </p:spTree>
    <p:extLst>
      <p:ext uri="{BB962C8B-B14F-4D97-AF65-F5344CB8AC3E}">
        <p14:creationId xmlns:p14="http://schemas.microsoft.com/office/powerpoint/2010/main" val="10697779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Processing in Education</a:t>
            </a:r>
            <a:endParaRPr lang="en-US" dirty="0"/>
          </a:p>
        </p:txBody>
      </p:sp>
      <p:sp>
        <p:nvSpPr>
          <p:cNvPr id="3" name="Content Placeholder 2"/>
          <p:cNvSpPr>
            <a:spLocks noGrp="1"/>
          </p:cNvSpPr>
          <p:nvPr>
            <p:ph idx="1"/>
          </p:nvPr>
        </p:nvSpPr>
        <p:spPr>
          <a:xfrm>
            <a:off x="97699" y="1600200"/>
            <a:ext cx="8939443" cy="4525963"/>
          </a:xfrm>
        </p:spPr>
        <p:txBody>
          <a:bodyPr/>
          <a:lstStyle/>
          <a:p>
            <a:r>
              <a:rPr lang="en-US" dirty="0" smtClean="0"/>
              <a:t>Over a 50 year history</a:t>
            </a:r>
          </a:p>
          <a:p>
            <a:endParaRPr lang="en-US" dirty="0" smtClean="0"/>
          </a:p>
          <a:p>
            <a:r>
              <a:rPr lang="en-US" dirty="0" smtClean="0"/>
              <a:t>Exciting new research opportunities</a:t>
            </a:r>
          </a:p>
          <a:p>
            <a:pPr lvl="1"/>
            <a:r>
              <a:rPr lang="en-US" dirty="0" smtClean="0"/>
              <a:t>E.g., MOOCs, mobile technologies, social media</a:t>
            </a:r>
          </a:p>
          <a:p>
            <a:pPr lvl="1"/>
            <a:endParaRPr lang="en-US" dirty="0" smtClean="0"/>
          </a:p>
          <a:p>
            <a:r>
              <a:rPr lang="en-US" dirty="0" smtClean="0"/>
              <a:t>Commercial interest as well</a:t>
            </a:r>
          </a:p>
          <a:p>
            <a:pPr lvl="1"/>
            <a:r>
              <a:rPr lang="en-US" dirty="0" smtClean="0"/>
              <a:t>E.g., ETS, Pearson, </a:t>
            </a:r>
            <a:r>
              <a:rPr lang="en-US" dirty="0" err="1" smtClean="0"/>
              <a:t>Turnitin</a:t>
            </a:r>
            <a:r>
              <a:rPr lang="en-US" dirty="0" smtClean="0"/>
              <a:t>, </a:t>
            </a:r>
            <a:r>
              <a:rPr lang="en-US" dirty="0" err="1" smtClean="0"/>
              <a:t>Grammerly</a:t>
            </a:r>
            <a:r>
              <a:rPr lang="en-US" dirty="0" smtClean="0"/>
              <a:t>, </a:t>
            </a:r>
            <a:r>
              <a:rPr lang="en-US" dirty="0" err="1" smtClean="0"/>
              <a:t>Coursera</a:t>
            </a:r>
            <a:endParaRPr lang="en-US" dirty="0"/>
          </a:p>
        </p:txBody>
      </p:sp>
    </p:spTree>
    <p:extLst>
      <p:ext uri="{BB962C8B-B14F-4D97-AF65-F5344CB8AC3E}">
        <p14:creationId xmlns:p14="http://schemas.microsoft.com/office/powerpoint/2010/main" val="339510589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title"/>
          </p:nvPr>
        </p:nvSpPr>
        <p:spPr>
          <a:xfrm>
            <a:off x="0" y="274638"/>
            <a:ext cx="9144000" cy="1143000"/>
          </a:xfrm>
        </p:spPr>
        <p:txBody>
          <a:bodyPr>
            <a:normAutofit/>
          </a:bodyPr>
          <a:lstStyle/>
          <a:p>
            <a:r>
              <a:rPr lang="en-US" dirty="0" smtClean="0"/>
              <a:t>Why Tutorial Dialogue</a:t>
            </a:r>
            <a:r>
              <a:rPr lang="en-US" sz="4000" dirty="0" smtClean="0"/>
              <a:t>?</a:t>
            </a:r>
            <a:endParaRPr lang="en-US" sz="4000" dirty="0"/>
          </a:p>
        </p:txBody>
      </p:sp>
      <p:sp>
        <p:nvSpPr>
          <p:cNvPr id="727043" name="Rectangle 3"/>
          <p:cNvSpPr>
            <a:spLocks noGrp="1" noChangeArrowheads="1"/>
          </p:cNvSpPr>
          <p:nvPr>
            <p:ph type="body" idx="1"/>
          </p:nvPr>
        </p:nvSpPr>
        <p:spPr>
          <a:xfrm>
            <a:off x="0" y="1813373"/>
            <a:ext cx="9144000" cy="4724400"/>
          </a:xfrm>
        </p:spPr>
        <p:txBody>
          <a:bodyPr/>
          <a:lstStyle/>
          <a:p>
            <a:r>
              <a:rPr lang="en-US" dirty="0" smtClean="0"/>
              <a:t>One</a:t>
            </a:r>
            <a:r>
              <a:rPr lang="en-US" dirty="0"/>
              <a:t>-on-one tutoring is a powerful technique for helping students </a:t>
            </a:r>
            <a:r>
              <a:rPr lang="en-US" dirty="0" smtClean="0"/>
              <a:t>learn</a:t>
            </a:r>
          </a:p>
          <a:p>
            <a:endParaRPr lang="en-US" dirty="0"/>
          </a:p>
          <a:p>
            <a:r>
              <a:rPr lang="en-US" dirty="0" smtClean="0"/>
              <a:t>Spoken dialogue is a typical human tutoring method</a:t>
            </a:r>
          </a:p>
          <a:p>
            <a:endParaRPr lang="en-US" dirty="0"/>
          </a:p>
          <a:p>
            <a:r>
              <a:rPr lang="en-US" dirty="0" smtClean="0"/>
              <a:t>Using NLP, can computer tutors similarly improve student learning?</a:t>
            </a:r>
            <a:endParaRPr lang="en-US" dirty="0"/>
          </a:p>
          <a:p>
            <a:endParaRPr lang="en-US" dirty="0"/>
          </a:p>
        </p:txBody>
      </p:sp>
    </p:spTree>
    <p:extLst>
      <p:ext uri="{BB962C8B-B14F-4D97-AF65-F5344CB8AC3E}">
        <p14:creationId xmlns:p14="http://schemas.microsoft.com/office/powerpoint/2010/main" val="2692082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ChangeArrowheads="1"/>
          </p:cNvSpPr>
          <p:nvPr>
            <p:ph type="title"/>
          </p:nvPr>
        </p:nvSpPr>
        <p:spPr/>
        <p:txBody>
          <a:bodyPr/>
          <a:lstStyle/>
          <a:p>
            <a:pPr defTabSz="914400"/>
            <a:endParaRPr lang="en-US"/>
          </a:p>
        </p:txBody>
      </p:sp>
      <p:pic>
        <p:nvPicPr>
          <p:cNvPr id="661507" name="Picture 3" descr="screenshotShortB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7842"/>
          <a:stretch>
            <a:fillRect/>
          </a:stretch>
        </p:blipFill>
        <p:spPr>
          <a:xfrm>
            <a:off x="0" y="0"/>
            <a:ext cx="9144000" cy="5634038"/>
          </a:xfrm>
          <a:ln/>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61508" name="Rectangle 4"/>
          <p:cNvSpPr>
            <a:spLocks noChangeArrowheads="1"/>
          </p:cNvSpPr>
          <p:nvPr/>
        </p:nvSpPr>
        <p:spPr bwMode="auto">
          <a:xfrm>
            <a:off x="0" y="5867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buFontTx/>
              <a:buChar char="•"/>
            </a:pPr>
            <a:r>
              <a:rPr lang="en-GB" i="0" dirty="0">
                <a:solidFill>
                  <a:schemeClr val="tx1"/>
                </a:solidFill>
                <a:latin typeface="Arial" charset="0"/>
              </a:rPr>
              <a:t> Back-end is </a:t>
            </a:r>
            <a:r>
              <a:rPr lang="en-GB" i="0" dirty="0">
                <a:solidFill>
                  <a:srgbClr val="0000FF"/>
                </a:solidFill>
                <a:latin typeface="Arial" charset="0"/>
              </a:rPr>
              <a:t>Why2-Atlas </a:t>
            </a:r>
            <a:r>
              <a:rPr lang="en-GB" i="0" dirty="0">
                <a:solidFill>
                  <a:schemeClr val="tx1"/>
                </a:solidFill>
                <a:latin typeface="Arial" charset="0"/>
              </a:rPr>
              <a:t>system </a:t>
            </a:r>
            <a:r>
              <a:rPr lang="en-GB" i="0" dirty="0">
                <a:solidFill>
                  <a:srgbClr val="660066"/>
                </a:solidFill>
                <a:latin typeface="Arial" charset="0"/>
              </a:rPr>
              <a:t>[</a:t>
            </a:r>
            <a:r>
              <a:rPr lang="en-GB" i="0" dirty="0" err="1">
                <a:solidFill>
                  <a:srgbClr val="660066"/>
                </a:solidFill>
                <a:latin typeface="Arial" charset="0"/>
              </a:rPr>
              <a:t>VanLehn</a:t>
            </a:r>
            <a:r>
              <a:rPr lang="en-GB" i="0" dirty="0">
                <a:solidFill>
                  <a:srgbClr val="660066"/>
                </a:solidFill>
                <a:latin typeface="Arial" charset="0"/>
              </a:rPr>
              <a:t> et al. 2002]</a:t>
            </a:r>
          </a:p>
          <a:p>
            <a:pPr eaLnBrk="1" hangingPunct="1">
              <a:buFontTx/>
              <a:buChar char="•"/>
            </a:pPr>
            <a:r>
              <a:rPr lang="en-GB" i="0" dirty="0">
                <a:solidFill>
                  <a:srgbClr val="0000FF"/>
                </a:solidFill>
                <a:latin typeface="Arial" charset="0"/>
              </a:rPr>
              <a:t> Sphinx2</a:t>
            </a:r>
            <a:r>
              <a:rPr lang="en-GB" i="0" dirty="0">
                <a:solidFill>
                  <a:schemeClr val="tx1"/>
                </a:solidFill>
                <a:latin typeface="Arial" charset="0"/>
              </a:rPr>
              <a:t> speech recognition and </a:t>
            </a:r>
            <a:r>
              <a:rPr lang="en-GB" i="0" dirty="0" err="1">
                <a:solidFill>
                  <a:srgbClr val="0000FF"/>
                </a:solidFill>
                <a:latin typeface="Arial" charset="0"/>
              </a:rPr>
              <a:t>Cepstral</a:t>
            </a:r>
            <a:r>
              <a:rPr lang="en-GB" i="0" dirty="0">
                <a:solidFill>
                  <a:schemeClr val="tx1"/>
                </a:solidFill>
                <a:latin typeface="Arial" charset="0"/>
              </a:rPr>
              <a:t> text-to-speech</a:t>
            </a:r>
            <a:endParaRPr lang="en-US" i="0" dirty="0">
              <a:solidFill>
                <a:schemeClr val="tx1"/>
              </a:solidFill>
              <a:latin typeface="Arial" charset="0"/>
            </a:endParaRPr>
          </a:p>
        </p:txBody>
      </p:sp>
      <p:sp>
        <p:nvSpPr>
          <p:cNvPr id="661509" name="Line 5"/>
          <p:cNvSpPr>
            <a:spLocks noChangeShapeType="1"/>
          </p:cNvSpPr>
          <p:nvPr/>
        </p:nvSpPr>
        <p:spPr bwMode="auto">
          <a:xfrm>
            <a:off x="3733800" y="1447800"/>
            <a:ext cx="685800" cy="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61510" name="Rectangle 6"/>
          <p:cNvSpPr>
            <a:spLocks noChangeArrowheads="1"/>
          </p:cNvSpPr>
          <p:nvPr/>
        </p:nvSpPr>
        <p:spPr bwMode="auto">
          <a:xfrm>
            <a:off x="4648200" y="1066800"/>
            <a:ext cx="4114800" cy="1066800"/>
          </a:xfrm>
          <a:prstGeom prst="rect">
            <a:avLst/>
          </a:prstGeom>
          <a:solidFill>
            <a:srgbClr val="FF0000">
              <a:alpha val="19000"/>
            </a:srgbClr>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9424265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lstStyle/>
          <a:p>
            <a:pPr defTabSz="914400"/>
            <a:endParaRPr lang="en-US"/>
          </a:p>
        </p:txBody>
      </p:sp>
      <p:pic>
        <p:nvPicPr>
          <p:cNvPr id="662531" name="Picture 3" descr="screenshotShortB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7842"/>
          <a:stretch>
            <a:fillRect/>
          </a:stretch>
        </p:blipFill>
        <p:spPr>
          <a:xfrm>
            <a:off x="0" y="0"/>
            <a:ext cx="9144000" cy="5634038"/>
          </a:xfrm>
          <a:ln/>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62532" name="Rectangle 4"/>
          <p:cNvSpPr>
            <a:spLocks noChangeArrowheads="1"/>
          </p:cNvSpPr>
          <p:nvPr/>
        </p:nvSpPr>
        <p:spPr bwMode="auto">
          <a:xfrm>
            <a:off x="0" y="5867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buFontTx/>
              <a:buChar char="•"/>
            </a:pPr>
            <a:r>
              <a:rPr lang="en-GB" i="0" dirty="0">
                <a:solidFill>
                  <a:schemeClr val="tx1"/>
                </a:solidFill>
                <a:latin typeface="Arial" charset="0"/>
              </a:rPr>
              <a:t> Back-end is </a:t>
            </a:r>
            <a:r>
              <a:rPr lang="en-GB" i="0" dirty="0">
                <a:solidFill>
                  <a:srgbClr val="0000FF"/>
                </a:solidFill>
                <a:latin typeface="Arial" charset="0"/>
              </a:rPr>
              <a:t>Why2-Atlas </a:t>
            </a:r>
            <a:r>
              <a:rPr lang="en-GB" i="0" dirty="0">
                <a:solidFill>
                  <a:schemeClr val="tx1"/>
                </a:solidFill>
                <a:latin typeface="Arial" charset="0"/>
              </a:rPr>
              <a:t>system </a:t>
            </a:r>
            <a:r>
              <a:rPr lang="en-GB" i="0" dirty="0">
                <a:solidFill>
                  <a:srgbClr val="660066"/>
                </a:solidFill>
                <a:latin typeface="Arial" charset="0"/>
              </a:rPr>
              <a:t>[</a:t>
            </a:r>
            <a:r>
              <a:rPr lang="en-GB" i="0" dirty="0" err="1">
                <a:solidFill>
                  <a:srgbClr val="660066"/>
                </a:solidFill>
                <a:latin typeface="Arial" charset="0"/>
              </a:rPr>
              <a:t>VanLehn</a:t>
            </a:r>
            <a:r>
              <a:rPr lang="en-GB" i="0" dirty="0">
                <a:solidFill>
                  <a:srgbClr val="660066"/>
                </a:solidFill>
                <a:latin typeface="Arial" charset="0"/>
              </a:rPr>
              <a:t> et al. 2002]</a:t>
            </a:r>
          </a:p>
          <a:p>
            <a:pPr eaLnBrk="1" hangingPunct="1">
              <a:buFontTx/>
              <a:buChar char="•"/>
            </a:pPr>
            <a:r>
              <a:rPr lang="en-GB" i="0" dirty="0">
                <a:solidFill>
                  <a:srgbClr val="0000FF"/>
                </a:solidFill>
                <a:latin typeface="Arial" charset="0"/>
              </a:rPr>
              <a:t> Sphinx2</a:t>
            </a:r>
            <a:r>
              <a:rPr lang="en-GB" i="0" dirty="0">
                <a:solidFill>
                  <a:schemeClr val="tx1"/>
                </a:solidFill>
                <a:latin typeface="Arial" charset="0"/>
              </a:rPr>
              <a:t> speech recognition and </a:t>
            </a:r>
            <a:r>
              <a:rPr lang="en-GB" i="0" dirty="0" err="1">
                <a:solidFill>
                  <a:srgbClr val="0000FF"/>
                </a:solidFill>
                <a:latin typeface="Arial" charset="0"/>
              </a:rPr>
              <a:t>Cepstral</a:t>
            </a:r>
            <a:r>
              <a:rPr lang="en-GB" i="0" dirty="0">
                <a:solidFill>
                  <a:schemeClr val="tx1"/>
                </a:solidFill>
                <a:latin typeface="Arial" charset="0"/>
              </a:rPr>
              <a:t> text-to-speech</a:t>
            </a:r>
            <a:endParaRPr lang="en-US" i="0" dirty="0">
              <a:solidFill>
                <a:schemeClr val="tx1"/>
              </a:solidFill>
              <a:latin typeface="Arial" charset="0"/>
            </a:endParaRPr>
          </a:p>
        </p:txBody>
      </p:sp>
      <p:sp>
        <p:nvSpPr>
          <p:cNvPr id="662533" name="Line 5"/>
          <p:cNvSpPr>
            <a:spLocks noChangeShapeType="1"/>
          </p:cNvSpPr>
          <p:nvPr/>
        </p:nvSpPr>
        <p:spPr bwMode="auto">
          <a:xfrm>
            <a:off x="3886200" y="1905000"/>
            <a:ext cx="685800" cy="3810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62534" name="Rectangle 6"/>
          <p:cNvSpPr>
            <a:spLocks noChangeArrowheads="1"/>
          </p:cNvSpPr>
          <p:nvPr/>
        </p:nvSpPr>
        <p:spPr bwMode="auto">
          <a:xfrm>
            <a:off x="4648200" y="2438400"/>
            <a:ext cx="4191000" cy="3048000"/>
          </a:xfrm>
          <a:prstGeom prst="rect">
            <a:avLst/>
          </a:prstGeom>
          <a:solidFill>
            <a:srgbClr val="FF0000">
              <a:alpha val="19000"/>
            </a:srgbClr>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276324205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p:txBody>
          <a:bodyPr/>
          <a:lstStyle/>
          <a:p>
            <a:pPr defTabSz="914400"/>
            <a:endParaRPr lang="en-US"/>
          </a:p>
        </p:txBody>
      </p:sp>
      <p:pic>
        <p:nvPicPr>
          <p:cNvPr id="663555" name="Picture 3" descr="screenshotShortB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17842"/>
          <a:stretch>
            <a:fillRect/>
          </a:stretch>
        </p:blipFill>
        <p:spPr>
          <a:xfrm>
            <a:off x="0" y="0"/>
            <a:ext cx="9144000" cy="5634038"/>
          </a:xfrm>
          <a:ln/>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663556" name="Rectangle 4"/>
          <p:cNvSpPr>
            <a:spLocks noChangeArrowheads="1"/>
          </p:cNvSpPr>
          <p:nvPr/>
        </p:nvSpPr>
        <p:spPr bwMode="auto">
          <a:xfrm>
            <a:off x="0" y="5867400"/>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buFontTx/>
              <a:buChar char="•"/>
            </a:pPr>
            <a:r>
              <a:rPr lang="en-GB" i="0" dirty="0">
                <a:solidFill>
                  <a:schemeClr val="tx1"/>
                </a:solidFill>
                <a:latin typeface="Arial" charset="0"/>
              </a:rPr>
              <a:t> Back-end is </a:t>
            </a:r>
            <a:r>
              <a:rPr lang="en-GB" i="0" dirty="0">
                <a:solidFill>
                  <a:srgbClr val="0000FF"/>
                </a:solidFill>
                <a:latin typeface="Arial" charset="0"/>
              </a:rPr>
              <a:t>Why2-Atlas </a:t>
            </a:r>
            <a:r>
              <a:rPr lang="en-GB" i="0" dirty="0">
                <a:solidFill>
                  <a:schemeClr val="tx1"/>
                </a:solidFill>
                <a:latin typeface="Arial" charset="0"/>
              </a:rPr>
              <a:t>system </a:t>
            </a:r>
            <a:r>
              <a:rPr lang="en-GB" i="0" dirty="0">
                <a:solidFill>
                  <a:srgbClr val="660066"/>
                </a:solidFill>
                <a:latin typeface="Arial" charset="0"/>
              </a:rPr>
              <a:t>[</a:t>
            </a:r>
            <a:r>
              <a:rPr lang="en-GB" i="0" dirty="0" err="1">
                <a:solidFill>
                  <a:srgbClr val="660066"/>
                </a:solidFill>
                <a:latin typeface="Arial" charset="0"/>
              </a:rPr>
              <a:t>VanLehn</a:t>
            </a:r>
            <a:r>
              <a:rPr lang="en-GB" i="0" dirty="0">
                <a:solidFill>
                  <a:srgbClr val="660066"/>
                </a:solidFill>
                <a:latin typeface="Arial" charset="0"/>
              </a:rPr>
              <a:t> et al. 2002]</a:t>
            </a:r>
          </a:p>
          <a:p>
            <a:pPr eaLnBrk="1" hangingPunct="1">
              <a:buFontTx/>
              <a:buChar char="•"/>
            </a:pPr>
            <a:r>
              <a:rPr lang="en-GB" i="0" dirty="0">
                <a:solidFill>
                  <a:srgbClr val="0000FF"/>
                </a:solidFill>
                <a:latin typeface="Arial" charset="0"/>
              </a:rPr>
              <a:t> Sphinx2</a:t>
            </a:r>
            <a:r>
              <a:rPr lang="en-GB" i="0" dirty="0">
                <a:solidFill>
                  <a:schemeClr val="tx1"/>
                </a:solidFill>
                <a:latin typeface="Arial" charset="0"/>
              </a:rPr>
              <a:t> speech recognition and </a:t>
            </a:r>
            <a:r>
              <a:rPr lang="en-GB" i="0" dirty="0" err="1">
                <a:solidFill>
                  <a:srgbClr val="0000FF"/>
                </a:solidFill>
                <a:latin typeface="Arial" charset="0"/>
              </a:rPr>
              <a:t>Cepstral</a:t>
            </a:r>
            <a:r>
              <a:rPr lang="en-GB" i="0" dirty="0">
                <a:solidFill>
                  <a:schemeClr val="tx1"/>
                </a:solidFill>
                <a:latin typeface="Arial" charset="0"/>
              </a:rPr>
              <a:t> text-to-speech</a:t>
            </a:r>
            <a:endParaRPr lang="en-US" i="0" dirty="0">
              <a:solidFill>
                <a:schemeClr val="tx1"/>
              </a:solidFill>
              <a:latin typeface="Arial" charset="0"/>
            </a:endParaRPr>
          </a:p>
        </p:txBody>
      </p:sp>
      <p:sp>
        <p:nvSpPr>
          <p:cNvPr id="663557" name="Line 5"/>
          <p:cNvSpPr>
            <a:spLocks noChangeShapeType="1"/>
          </p:cNvSpPr>
          <p:nvPr/>
        </p:nvSpPr>
        <p:spPr bwMode="auto">
          <a:xfrm>
            <a:off x="2514600" y="1752600"/>
            <a:ext cx="0" cy="533400"/>
          </a:xfrm>
          <a:prstGeom prst="line">
            <a:avLst/>
          </a:prstGeom>
          <a:noFill/>
          <a:ln w="762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663558" name="Rectangle 6"/>
          <p:cNvSpPr>
            <a:spLocks noChangeArrowheads="1"/>
          </p:cNvSpPr>
          <p:nvPr/>
        </p:nvSpPr>
        <p:spPr bwMode="auto">
          <a:xfrm>
            <a:off x="304800" y="2438400"/>
            <a:ext cx="4191000" cy="3048000"/>
          </a:xfrm>
          <a:prstGeom prst="rect">
            <a:avLst/>
          </a:prstGeom>
          <a:solidFill>
            <a:srgbClr val="FF0000">
              <a:alpha val="19000"/>
            </a:srgbClr>
          </a:solidFill>
          <a:ln>
            <a:noFill/>
          </a:ln>
          <a:effectLst/>
          <a:extLst>
            <a:ext uri="{91240B29-F687-4f45-9708-019B960494DF}">
              <a14:hiddenLine xmlns:a14="http://schemas.microsoft.com/office/drawing/2010/main" w="57150">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105265082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dirty="0" smtClean="0"/>
              <a:t>Adaptive ITSPOKE</a:t>
            </a:r>
            <a:endParaRPr lang="en-US" sz="4000" dirty="0"/>
          </a:p>
        </p:txBody>
      </p:sp>
      <p:sp>
        <p:nvSpPr>
          <p:cNvPr id="3" name="Content Placeholder 2"/>
          <p:cNvSpPr>
            <a:spLocks noGrp="1"/>
          </p:cNvSpPr>
          <p:nvPr>
            <p:ph sz="quarter" idx="1"/>
          </p:nvPr>
        </p:nvSpPr>
        <p:spPr>
          <a:xfrm>
            <a:off x="0" y="1959203"/>
            <a:ext cx="9144000" cy="4756150"/>
          </a:xfrm>
        </p:spPr>
        <p:txBody>
          <a:bodyPr>
            <a:normAutofit/>
          </a:bodyPr>
          <a:lstStyle/>
          <a:p>
            <a:r>
              <a:rPr lang="en-US" dirty="0" smtClean="0"/>
              <a:t>System detects </a:t>
            </a:r>
            <a:r>
              <a:rPr lang="en-US" dirty="0"/>
              <a:t>and a</a:t>
            </a:r>
            <a:r>
              <a:rPr lang="en-US" dirty="0" smtClean="0"/>
              <a:t>dapts </a:t>
            </a:r>
            <a:r>
              <a:rPr lang="en-US" dirty="0"/>
              <a:t>to s</a:t>
            </a:r>
            <a:r>
              <a:rPr lang="en-US" dirty="0" smtClean="0"/>
              <a:t>tudent </a:t>
            </a:r>
            <a:r>
              <a:rPr lang="en-US" dirty="0"/>
              <a:t>s</a:t>
            </a:r>
            <a:r>
              <a:rPr lang="en-US" dirty="0" smtClean="0"/>
              <a:t>tates</a:t>
            </a:r>
          </a:p>
          <a:p>
            <a:pPr lvl="1"/>
            <a:r>
              <a:rPr lang="en-US" i="1" dirty="0"/>
              <a:t>u</a:t>
            </a:r>
            <a:r>
              <a:rPr lang="en-US" i="1" dirty="0" smtClean="0"/>
              <a:t>ncertainty</a:t>
            </a:r>
            <a:r>
              <a:rPr lang="en-US" dirty="0" smtClean="0"/>
              <a:t> and </a:t>
            </a:r>
            <a:r>
              <a:rPr lang="en-US" i="1" dirty="0" smtClean="0"/>
              <a:t>disengagement</a:t>
            </a:r>
          </a:p>
          <a:p>
            <a:pPr lvl="1"/>
            <a:endParaRPr lang="en-US" i="1" dirty="0" smtClean="0"/>
          </a:p>
          <a:p>
            <a:r>
              <a:rPr lang="en-US" dirty="0" smtClean="0"/>
              <a:t>NLP is used to analyze student utterances</a:t>
            </a:r>
          </a:p>
          <a:p>
            <a:pPr lvl="1"/>
            <a:r>
              <a:rPr lang="en-US" i="1" dirty="0" smtClean="0"/>
              <a:t>what </a:t>
            </a:r>
            <a:r>
              <a:rPr lang="en-US" dirty="0" smtClean="0"/>
              <a:t>students say </a:t>
            </a:r>
          </a:p>
          <a:p>
            <a:pPr lvl="1"/>
            <a:r>
              <a:rPr lang="en-US" i="1" dirty="0" smtClean="0"/>
              <a:t>how </a:t>
            </a:r>
            <a:r>
              <a:rPr lang="en-US" dirty="0" smtClean="0"/>
              <a:t>they say it</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12124422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idx="1"/>
          </p:nvPr>
        </p:nvSpPr>
        <p:spPr/>
        <p:txBody>
          <a:bodyPr/>
          <a:lstStyle/>
          <a:p>
            <a:r>
              <a:rPr lang="en-US" dirty="0" smtClean="0"/>
              <a:t>What student “emotions” to detect?</a:t>
            </a:r>
          </a:p>
          <a:p>
            <a:pPr marL="0" indent="0">
              <a:buNone/>
            </a:pPr>
            <a:endParaRPr lang="en-US" dirty="0" smtClean="0"/>
          </a:p>
          <a:p>
            <a:r>
              <a:rPr lang="en-US" dirty="0" smtClean="0"/>
              <a:t>How should a computer tutor respond?</a:t>
            </a:r>
          </a:p>
          <a:p>
            <a:pPr lvl="1"/>
            <a:r>
              <a:rPr lang="en-US" dirty="0"/>
              <a:t>D</a:t>
            </a:r>
            <a:r>
              <a:rPr lang="en-US" dirty="0" smtClean="0"/>
              <a:t>ata</a:t>
            </a:r>
            <a:r>
              <a:rPr lang="en-US" dirty="0"/>
              <a:t>-driven </a:t>
            </a:r>
            <a:r>
              <a:rPr lang="en-US" dirty="0" smtClean="0"/>
              <a:t>methods </a:t>
            </a:r>
            <a:r>
              <a:rPr lang="en-US" dirty="0"/>
              <a:t>for designing dialogue systems adaptive to student </a:t>
            </a:r>
            <a:r>
              <a:rPr lang="en-US" dirty="0" smtClean="0"/>
              <a:t>states </a:t>
            </a:r>
            <a:endParaRPr lang="en-US" dirty="0"/>
          </a:p>
        </p:txBody>
      </p:sp>
    </p:spTree>
    <p:extLst>
      <p:ext uri="{BB962C8B-B14F-4D97-AF65-F5344CB8AC3E}">
        <p14:creationId xmlns:p14="http://schemas.microsoft.com/office/powerpoint/2010/main" val="67111123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lstStyle/>
          <a:p>
            <a:r>
              <a:rPr lang="en-US" dirty="0" smtClean="0"/>
              <a:t>Dynamically detecting and adapting to student </a:t>
            </a:r>
            <a:r>
              <a:rPr lang="en-US" i="1" dirty="0" smtClean="0"/>
              <a:t>uncertainty</a:t>
            </a:r>
            <a:r>
              <a:rPr lang="en-US" dirty="0" smtClean="0"/>
              <a:t> and </a:t>
            </a:r>
            <a:r>
              <a:rPr lang="en-US" i="1" dirty="0" smtClean="0"/>
              <a:t>disengagement</a:t>
            </a:r>
            <a:r>
              <a:rPr lang="en-US" dirty="0" smtClean="0"/>
              <a:t> can significantly improve student learning </a:t>
            </a:r>
          </a:p>
          <a:p>
            <a:pPr lvl="1"/>
            <a:r>
              <a:rPr lang="en-US" dirty="0" smtClean="0"/>
              <a:t>[Litman &amp; Forbes-Riley 2014]</a:t>
            </a:r>
          </a:p>
          <a:p>
            <a:pPr lvl="1"/>
            <a:r>
              <a:rPr lang="en-US" dirty="0"/>
              <a:t>[</a:t>
            </a:r>
            <a:r>
              <a:rPr lang="en-US" dirty="0" smtClean="0"/>
              <a:t>Forbes-Riley &amp; Litman, 2011]</a:t>
            </a:r>
          </a:p>
        </p:txBody>
      </p:sp>
    </p:spTree>
    <p:extLst>
      <p:ext uri="{BB962C8B-B14F-4D97-AF65-F5344CB8AC3E}">
        <p14:creationId xmlns:p14="http://schemas.microsoft.com/office/powerpoint/2010/main" val="245628987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Case Studies</a:t>
            </a:r>
            <a:endParaRPr lang="en-US" dirty="0"/>
          </a:p>
        </p:txBody>
      </p:sp>
      <p:sp>
        <p:nvSpPr>
          <p:cNvPr id="3" name="Content Placeholder 2"/>
          <p:cNvSpPr>
            <a:spLocks noGrp="1"/>
          </p:cNvSpPr>
          <p:nvPr>
            <p:ph idx="1"/>
          </p:nvPr>
        </p:nvSpPr>
        <p:spPr>
          <a:xfrm>
            <a:off x="457199" y="1600200"/>
            <a:ext cx="8500533" cy="4525963"/>
          </a:xfrm>
        </p:spPr>
        <p:txBody>
          <a:bodyPr>
            <a:normAutofit/>
          </a:bodyPr>
          <a:lstStyle/>
          <a:p>
            <a:pPr marL="514350" indent="-514350"/>
            <a:r>
              <a:rPr lang="en-US" dirty="0" smtClean="0"/>
              <a:t>Writing Assessment and Tutoring</a:t>
            </a:r>
          </a:p>
          <a:p>
            <a:pPr marL="514350" indent="-514350"/>
            <a:endParaRPr lang="en-US" dirty="0" smtClean="0"/>
          </a:p>
          <a:p>
            <a:pPr marL="514350" indent="-514350"/>
            <a:r>
              <a:rPr lang="en-US" dirty="0" smtClean="0"/>
              <a:t>Spoken Tutorial Dialogue</a:t>
            </a:r>
          </a:p>
          <a:p>
            <a:pPr marL="514350" indent="-514350"/>
            <a:endParaRPr lang="en-US" dirty="0" smtClean="0"/>
          </a:p>
          <a:p>
            <a:pPr marL="514350" indent="-514350"/>
            <a:r>
              <a:rPr lang="en-US" b="1" dirty="0" smtClean="0"/>
              <a:t>Summarizing Student Reflections</a:t>
            </a:r>
          </a:p>
        </p:txBody>
      </p:sp>
      <p:sp>
        <p:nvSpPr>
          <p:cNvPr id="4" name="Slide Number Placeholder 3"/>
          <p:cNvSpPr>
            <a:spLocks noGrp="1"/>
          </p:cNvSpPr>
          <p:nvPr>
            <p:ph type="sldNum" sz="quarter" idx="12"/>
          </p:nvPr>
        </p:nvSpPr>
        <p:spPr/>
        <p:txBody>
          <a:bodyPr/>
          <a:lstStyle/>
          <a:p>
            <a:fld id="{ABBCCE4D-56E5-5249-B9AC-C5D511F41D9E}" type="slidenum">
              <a:rPr lang="en-US" smtClean="0"/>
              <a:pPr/>
              <a:t>37</a:t>
            </a:fld>
            <a:endParaRPr lang="en-US"/>
          </a:p>
        </p:txBody>
      </p:sp>
    </p:spTree>
    <p:extLst>
      <p:ext uri="{BB962C8B-B14F-4D97-AF65-F5344CB8AC3E}">
        <p14:creationId xmlns:p14="http://schemas.microsoft.com/office/powerpoint/2010/main" val="1069777995"/>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dirty="0" smtClean="0"/>
              <a:t>Why (Summarize) Student Reflections? </a:t>
            </a:r>
            <a:endParaRPr lang="en-US" sz="3600" dirty="0"/>
          </a:p>
        </p:txBody>
      </p:sp>
      <p:sp>
        <p:nvSpPr>
          <p:cNvPr id="3" name="Content Placeholder 2"/>
          <p:cNvSpPr>
            <a:spLocks noGrp="1"/>
          </p:cNvSpPr>
          <p:nvPr>
            <p:ph sz="quarter" idx="1"/>
          </p:nvPr>
        </p:nvSpPr>
        <p:spPr>
          <a:xfrm>
            <a:off x="0" y="1600200"/>
            <a:ext cx="9144000" cy="4756150"/>
          </a:xfrm>
        </p:spPr>
        <p:txBody>
          <a:bodyPr>
            <a:normAutofit/>
          </a:bodyPr>
          <a:lstStyle/>
          <a:p>
            <a:r>
              <a:rPr lang="en-US" dirty="0" smtClean="0"/>
              <a:t>Student reflections have been shown to improve both </a:t>
            </a:r>
            <a:r>
              <a:rPr lang="en-US" i="1" dirty="0" smtClean="0"/>
              <a:t>learning</a:t>
            </a:r>
            <a:r>
              <a:rPr lang="en-US" dirty="0" smtClean="0"/>
              <a:t> and </a:t>
            </a:r>
            <a:r>
              <a:rPr lang="en-US" i="1" dirty="0" smtClean="0"/>
              <a:t>teaching</a:t>
            </a:r>
          </a:p>
          <a:p>
            <a:endParaRPr lang="en-US" dirty="0" smtClean="0"/>
          </a:p>
          <a:p>
            <a:r>
              <a:rPr lang="en-US" dirty="0" smtClean="0"/>
              <a:t>In large lecture classes, it is hard for teachers to read all the reflections</a:t>
            </a:r>
          </a:p>
        </p:txBody>
      </p:sp>
      <p:sp>
        <p:nvSpPr>
          <p:cNvPr id="5" name="Slide Number Placeholder 4"/>
          <p:cNvSpPr>
            <a:spLocks noGrp="1"/>
          </p:cNvSpPr>
          <p:nvPr>
            <p:ph type="sldNum" sz="quarter" idx="12"/>
          </p:nvPr>
        </p:nvSpPr>
        <p:spPr/>
        <p:txBody>
          <a:bodyPr/>
          <a:lstStyle/>
          <a:p>
            <a:r>
              <a:rPr lang="en-US" dirty="0" smtClean="0"/>
              <a:t>2</a:t>
            </a:r>
            <a:endParaRPr lang="en-US" dirty="0"/>
          </a:p>
        </p:txBody>
      </p:sp>
    </p:spTree>
    <p:extLst>
      <p:ext uri="{BB962C8B-B14F-4D97-AF65-F5344CB8AC3E}">
        <p14:creationId xmlns:p14="http://schemas.microsoft.com/office/powerpoint/2010/main" val="4143056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t>S1: Graphs of attraction/repulsive &amp; </a:t>
            </a:r>
            <a:r>
              <a:rPr lang="en-US" altLang="zh-CN" sz="1600" i="1" dirty="0" err="1" smtClean="0"/>
              <a:t>interatomic</a:t>
            </a:r>
            <a:r>
              <a:rPr lang="en-US" altLang="zh-CN" sz="1600" i="1" dirty="0" smtClean="0"/>
              <a:t> separation</a:t>
            </a:r>
          </a:p>
          <a:p>
            <a:pPr>
              <a:buNone/>
            </a:pPr>
            <a:r>
              <a:rPr lang="en-US" altLang="zh-CN" sz="1600" i="1" dirty="0" smtClean="0"/>
              <a:t>S2: Property related to bond strength</a:t>
            </a:r>
          </a:p>
          <a:p>
            <a:pPr>
              <a:buNone/>
            </a:pPr>
            <a:r>
              <a:rPr lang="en-US" altLang="zh-CN" sz="1600" i="1" dirty="0" smtClean="0"/>
              <a:t>S3: The activity was difficult to comprehend as the text </a:t>
            </a:r>
            <a:r>
              <a:rPr lang="en-US" altLang="zh-CN" sz="1600" i="1" dirty="0" err="1" smtClean="0"/>
              <a:t>fuzzing</a:t>
            </a:r>
            <a:r>
              <a:rPr lang="en-US" altLang="zh-CN" sz="1600" i="1" dirty="0" smtClean="0"/>
              <a:t> and difficult to </a:t>
            </a:r>
          </a:p>
          <a:p>
            <a:pPr>
              <a:buNone/>
            </a:pPr>
            <a:r>
              <a:rPr lang="en-US" altLang="zh-CN" sz="1600" i="1" dirty="0" smtClean="0"/>
              <a:t>       read.</a:t>
            </a:r>
          </a:p>
          <a:p>
            <a:pPr>
              <a:buNone/>
            </a:pPr>
            <a:r>
              <a:rPr lang="en-US" altLang="zh-CN" sz="1600" i="1" dirty="0" smtClean="0"/>
              <a:t>S4: Equations with bond strength and Hooke's law</a:t>
            </a:r>
          </a:p>
          <a:p>
            <a:pPr>
              <a:buNone/>
            </a:pPr>
            <a:r>
              <a:rPr lang="en-US" altLang="zh-CN" sz="1600" i="1" dirty="0" smtClean="0"/>
              <a:t>S5: I didn't fully understand the concept of thermal expansion</a:t>
            </a:r>
          </a:p>
          <a:p>
            <a:pPr>
              <a:buNone/>
            </a:pPr>
            <a:r>
              <a:rPr lang="en-US" altLang="zh-CN" sz="1600" i="1" dirty="0" smtClean="0"/>
              <a:t>S6: The activity ( Part III)</a:t>
            </a:r>
          </a:p>
          <a:p>
            <a:pPr>
              <a:buNone/>
            </a:pPr>
            <a:r>
              <a:rPr lang="en-US" altLang="zh-CN" sz="1600" i="1" dirty="0" smtClean="0"/>
              <a:t>S7: Energy vs. distance between atoms graph and what it tells us</a:t>
            </a:r>
          </a:p>
          <a:p>
            <a:pPr>
              <a:buNone/>
            </a:pPr>
            <a:r>
              <a:rPr lang="en-US" altLang="zh-CN" sz="1600" i="1" dirty="0" smtClean="0"/>
              <a:t>S8: 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p:txBody>
      </p:sp>
    </p:spTree>
    <p:extLst>
      <p:ext uri="{BB962C8B-B14F-4D97-AF65-F5344CB8AC3E}">
        <p14:creationId xmlns:p14="http://schemas.microsoft.com/office/powerpoint/2010/main" val="13442674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0" name="Text Box 4"/>
          <p:cNvSpPr txBox="1">
            <a:spLocks noChangeArrowheads="1"/>
          </p:cNvSpPr>
          <p:nvPr/>
        </p:nvSpPr>
        <p:spPr bwMode="auto">
          <a:xfrm>
            <a:off x="598246" y="2783919"/>
            <a:ext cx="2986064"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writing)</a:t>
            </a:r>
          </a:p>
          <a:p>
            <a:pPr algn="ctr"/>
            <a:endParaRPr lang="en-US" i="0" dirty="0" smtClean="0"/>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108835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57" y="0"/>
            <a:ext cx="9034943" cy="965675"/>
          </a:xfrm>
        </p:spPr>
        <p:txBody>
          <a:bodyPr>
            <a:normAutofit fontScale="90000"/>
          </a:bodyPr>
          <a:lstStyle/>
          <a:p>
            <a:r>
              <a:rPr lang="en-US" dirty="0" smtClean="0"/>
              <a:t>Student Reflections and a TA’s Summary</a:t>
            </a:r>
            <a:endParaRPr lang="en-US" dirty="0"/>
          </a:p>
        </p:txBody>
      </p:sp>
      <p:sp>
        <p:nvSpPr>
          <p:cNvPr id="3" name="Content Placeholder 2"/>
          <p:cNvSpPr>
            <a:spLocks noGrp="1"/>
          </p:cNvSpPr>
          <p:nvPr>
            <p:ph idx="1"/>
          </p:nvPr>
        </p:nvSpPr>
        <p:spPr>
          <a:xfrm>
            <a:off x="109057" y="854579"/>
            <a:ext cx="9034943" cy="5836778"/>
          </a:xfrm>
        </p:spPr>
        <p:txBody>
          <a:bodyPr>
            <a:noAutofit/>
          </a:bodyPr>
          <a:lstStyle/>
          <a:p>
            <a:pPr>
              <a:buNone/>
            </a:pPr>
            <a:r>
              <a:rPr lang="en-US" altLang="zh-CN" sz="1800" b="1" dirty="0" smtClean="0">
                <a:cs typeface="Arial" charset="0"/>
              </a:rPr>
              <a:t>Reflection Prompt:  </a:t>
            </a:r>
            <a:r>
              <a:rPr lang="en-US" altLang="zh-CN" sz="1800" i="1" dirty="0" smtClean="0">
                <a:cs typeface="Arial" charset="0"/>
              </a:rPr>
              <a:t>Describe what was confusing or needed more detail.</a:t>
            </a:r>
          </a:p>
          <a:p>
            <a:endParaRPr lang="en-US" altLang="zh-CN" sz="1600" dirty="0" smtClean="0">
              <a:cs typeface="Arial" charset="0"/>
            </a:endParaRPr>
          </a:p>
          <a:p>
            <a:pPr>
              <a:buNone/>
            </a:pPr>
            <a:r>
              <a:rPr lang="en-US" altLang="zh-CN" sz="1800" b="1" dirty="0" smtClean="0">
                <a:cs typeface="Arial" charset="0"/>
              </a:rPr>
              <a:t>Student Responses</a:t>
            </a:r>
          </a:p>
          <a:p>
            <a:pPr>
              <a:buNone/>
            </a:pPr>
            <a:r>
              <a:rPr lang="en-US" altLang="zh-CN" sz="1600" i="1" dirty="0" smtClean="0">
                <a:solidFill>
                  <a:srgbClr val="000000"/>
                </a:solidFill>
              </a:rPr>
              <a:t>S1: </a:t>
            </a:r>
            <a:r>
              <a:rPr lang="en-US" altLang="zh-CN" sz="1600" b="1" i="1" dirty="0" smtClean="0">
                <a:solidFill>
                  <a:srgbClr val="FF0000"/>
                </a:solidFill>
              </a:rPr>
              <a:t>Graphs of attraction/repulsive &amp; </a:t>
            </a:r>
            <a:r>
              <a:rPr lang="en-US" altLang="zh-CN" sz="1600" b="1" i="1" dirty="0" err="1" smtClean="0">
                <a:solidFill>
                  <a:srgbClr val="FF0000"/>
                </a:solidFill>
              </a:rPr>
              <a:t>interatomic</a:t>
            </a:r>
            <a:r>
              <a:rPr lang="en-US" altLang="zh-CN" sz="1600" b="1" i="1" dirty="0" smtClean="0">
                <a:solidFill>
                  <a:srgbClr val="FF0000"/>
                </a:solidFill>
              </a:rPr>
              <a:t> separation</a:t>
            </a:r>
          </a:p>
          <a:p>
            <a:pPr>
              <a:buNone/>
            </a:pPr>
            <a:r>
              <a:rPr lang="en-US" altLang="zh-CN" sz="1600" i="1" dirty="0" smtClean="0">
                <a:solidFill>
                  <a:srgbClr val="000000"/>
                </a:solidFill>
              </a:rPr>
              <a:t>S2: </a:t>
            </a:r>
            <a:r>
              <a:rPr lang="en-US" altLang="zh-CN" sz="1600" b="1" i="1" dirty="0" smtClean="0">
                <a:solidFill>
                  <a:srgbClr val="0000FF"/>
                </a:solidFill>
              </a:rPr>
              <a:t>Property related to bond strength</a:t>
            </a:r>
          </a:p>
          <a:p>
            <a:pPr>
              <a:buNone/>
            </a:pPr>
            <a:r>
              <a:rPr lang="en-US" altLang="zh-CN" sz="1600" i="1" dirty="0" smtClean="0">
                <a:solidFill>
                  <a:srgbClr val="000000"/>
                </a:solidFill>
              </a:rPr>
              <a:t>S3: The activity was difficult to comprehend as the text </a:t>
            </a:r>
            <a:r>
              <a:rPr lang="en-US" altLang="zh-CN" sz="1600" i="1" dirty="0" err="1" smtClean="0">
                <a:solidFill>
                  <a:srgbClr val="000000"/>
                </a:solidFill>
              </a:rPr>
              <a:t>fuzzing</a:t>
            </a:r>
            <a:r>
              <a:rPr lang="en-US" altLang="zh-CN" sz="1600" i="1" dirty="0" smtClean="0">
                <a:solidFill>
                  <a:srgbClr val="000000"/>
                </a:solidFill>
              </a:rPr>
              <a:t> and difficult to </a:t>
            </a:r>
          </a:p>
          <a:p>
            <a:pPr>
              <a:buNone/>
            </a:pPr>
            <a:r>
              <a:rPr lang="en-US" altLang="zh-CN" sz="1600" i="1" dirty="0" smtClean="0">
                <a:solidFill>
                  <a:srgbClr val="000000"/>
                </a:solidFill>
              </a:rPr>
              <a:t>       read.</a:t>
            </a:r>
          </a:p>
          <a:p>
            <a:pPr>
              <a:buNone/>
            </a:pPr>
            <a:r>
              <a:rPr lang="en-US" altLang="zh-CN" sz="1600" i="1" dirty="0" smtClean="0">
                <a:solidFill>
                  <a:srgbClr val="000000"/>
                </a:solidFill>
              </a:rPr>
              <a:t>S4: </a:t>
            </a:r>
            <a:r>
              <a:rPr lang="en-US" altLang="zh-CN" sz="1600" b="1" i="1" dirty="0" smtClean="0">
                <a:solidFill>
                  <a:srgbClr val="0000FF"/>
                </a:solidFill>
              </a:rPr>
              <a:t>Equations with bond strength and Hooke's law</a:t>
            </a:r>
          </a:p>
          <a:p>
            <a:pPr>
              <a:buNone/>
            </a:pPr>
            <a:r>
              <a:rPr lang="en-US" altLang="zh-CN" sz="1600" i="1" dirty="0" smtClean="0">
                <a:solidFill>
                  <a:srgbClr val="000000"/>
                </a:solidFill>
              </a:rPr>
              <a:t>S5: </a:t>
            </a:r>
            <a:r>
              <a:rPr lang="en-US" altLang="zh-CN" sz="1600" b="1" i="1" dirty="0" smtClean="0">
                <a:solidFill>
                  <a:srgbClr val="00B050"/>
                </a:solidFill>
              </a:rPr>
              <a:t>I didn't fully understand the concept of thermal expansion</a:t>
            </a:r>
          </a:p>
          <a:p>
            <a:pPr>
              <a:buNone/>
            </a:pPr>
            <a:r>
              <a:rPr lang="en-US" altLang="zh-CN" sz="1600" i="1" dirty="0" smtClean="0">
                <a:solidFill>
                  <a:srgbClr val="000000"/>
                </a:solidFill>
              </a:rPr>
              <a:t>S6: </a:t>
            </a:r>
            <a:r>
              <a:rPr lang="en-US" altLang="zh-CN" sz="1600" b="1" i="1" dirty="0" smtClean="0">
                <a:solidFill>
                  <a:schemeClr val="accent6"/>
                </a:solidFill>
              </a:rPr>
              <a:t>The activity ( Part III)</a:t>
            </a:r>
          </a:p>
          <a:p>
            <a:pPr>
              <a:buNone/>
            </a:pPr>
            <a:r>
              <a:rPr lang="en-US" altLang="zh-CN" sz="1600" i="1" dirty="0" smtClean="0">
                <a:solidFill>
                  <a:srgbClr val="000000"/>
                </a:solidFill>
              </a:rPr>
              <a:t>S7: Energy vs. distance between atoms graph and what it tells us</a:t>
            </a:r>
          </a:p>
          <a:p>
            <a:pPr>
              <a:buNone/>
            </a:pPr>
            <a:r>
              <a:rPr lang="en-US" altLang="zh-CN" sz="1600" i="1" dirty="0" smtClean="0">
                <a:solidFill>
                  <a:srgbClr val="000000"/>
                </a:solidFill>
              </a:rPr>
              <a:t>S8: </a:t>
            </a:r>
            <a:r>
              <a:rPr lang="en-US" altLang="zh-CN" sz="1600" b="1" i="1" dirty="0" smtClean="0">
                <a:solidFill>
                  <a:srgbClr val="FF0000"/>
                </a:solidFill>
              </a:rPr>
              <a:t>The graphs of attraction and repulsion were confusing to me</a:t>
            </a:r>
          </a:p>
          <a:p>
            <a:pPr>
              <a:buNone/>
            </a:pPr>
            <a:r>
              <a:rPr lang="en-US" altLang="zh-CN" sz="1600" i="1" dirty="0" smtClean="0"/>
              <a:t>…     (rest omitted, 53 student responses in total)</a:t>
            </a:r>
          </a:p>
          <a:p>
            <a:pPr>
              <a:buNone/>
            </a:pPr>
            <a:endParaRPr lang="en-US" altLang="zh-CN" sz="1600" i="1" dirty="0" smtClean="0">
              <a:cs typeface="Arial" charset="0"/>
            </a:endParaRPr>
          </a:p>
          <a:p>
            <a:pPr>
              <a:buNone/>
            </a:pPr>
            <a:r>
              <a:rPr lang="en-US" altLang="zh-CN" sz="1800" b="1" dirty="0" smtClean="0">
                <a:cs typeface="Arial" charset="0"/>
              </a:rPr>
              <a:t>Summary created by the Teaching Assistant</a:t>
            </a:r>
          </a:p>
          <a:p>
            <a:pPr>
              <a:buNone/>
            </a:pPr>
            <a:r>
              <a:rPr lang="en-US" altLang="zh-CN" sz="1600" i="1" dirty="0" smtClean="0">
                <a:solidFill>
                  <a:srgbClr val="000000"/>
                </a:solidFill>
              </a:rPr>
              <a:t>1) </a:t>
            </a:r>
            <a:r>
              <a:rPr lang="en-US" altLang="zh-CN" sz="1600" b="1" i="1" dirty="0" smtClean="0">
                <a:solidFill>
                  <a:srgbClr val="FF0000"/>
                </a:solidFill>
              </a:rPr>
              <a:t>Graphs of attraction/repulsive &amp; atomic separation </a:t>
            </a:r>
            <a:endParaRPr lang="en-US" altLang="zh-CN" sz="1600" i="1" dirty="0" smtClean="0">
              <a:solidFill>
                <a:srgbClr val="000000"/>
              </a:solidFill>
            </a:endParaRPr>
          </a:p>
          <a:p>
            <a:pPr>
              <a:buNone/>
            </a:pPr>
            <a:r>
              <a:rPr lang="en-US" altLang="zh-CN" sz="1600" i="1" dirty="0" smtClean="0">
                <a:solidFill>
                  <a:srgbClr val="000000"/>
                </a:solidFill>
              </a:rPr>
              <a:t>2) </a:t>
            </a:r>
            <a:r>
              <a:rPr lang="en-US" altLang="zh-CN" sz="1600" b="1" i="1" dirty="0" smtClean="0">
                <a:solidFill>
                  <a:srgbClr val="0000FF"/>
                </a:solidFill>
              </a:rPr>
              <a:t>Properties and equations with bond strength</a:t>
            </a:r>
            <a:r>
              <a:rPr lang="en-US" altLang="zh-CN" sz="1600" i="1" dirty="0" smtClean="0">
                <a:solidFill>
                  <a:srgbClr val="000000"/>
                </a:solidFill>
              </a:rPr>
              <a:t> </a:t>
            </a:r>
          </a:p>
          <a:p>
            <a:pPr>
              <a:buNone/>
            </a:pPr>
            <a:r>
              <a:rPr lang="en-US" altLang="zh-CN" sz="1600" i="1" dirty="0" smtClean="0">
                <a:solidFill>
                  <a:srgbClr val="000000"/>
                </a:solidFill>
              </a:rPr>
              <a:t>3</a:t>
            </a:r>
            <a:r>
              <a:rPr lang="en-US" altLang="zh-CN" sz="1600" i="1" dirty="0" smtClean="0">
                <a:solidFill>
                  <a:srgbClr val="00B050"/>
                </a:solidFill>
              </a:rPr>
              <a:t>) </a:t>
            </a:r>
            <a:r>
              <a:rPr lang="en-US" altLang="zh-CN" sz="1600" b="1" i="1" dirty="0" smtClean="0">
                <a:solidFill>
                  <a:srgbClr val="00B050"/>
                </a:solidFill>
              </a:rPr>
              <a:t>Coefficient of thermal expansion</a:t>
            </a:r>
            <a:r>
              <a:rPr lang="en-US" altLang="zh-CN" sz="1600" b="1" i="1" dirty="0" smtClean="0">
                <a:solidFill>
                  <a:srgbClr val="000000"/>
                </a:solidFill>
              </a:rPr>
              <a:t> </a:t>
            </a:r>
            <a:endParaRPr lang="en-US" altLang="zh-CN" sz="1600" i="1" dirty="0" smtClean="0">
              <a:solidFill>
                <a:srgbClr val="000000"/>
              </a:solidFill>
            </a:endParaRPr>
          </a:p>
          <a:p>
            <a:pPr>
              <a:buNone/>
            </a:pPr>
            <a:r>
              <a:rPr lang="en-US" altLang="zh-CN" sz="1600" i="1" dirty="0" smtClean="0">
                <a:solidFill>
                  <a:srgbClr val="000000"/>
                </a:solidFill>
              </a:rPr>
              <a:t>4</a:t>
            </a:r>
            <a:r>
              <a:rPr lang="en-US" altLang="zh-CN" sz="1600" i="1" dirty="0" smtClean="0">
                <a:solidFill>
                  <a:srgbClr val="FFC000"/>
                </a:solidFill>
              </a:rPr>
              <a:t>) </a:t>
            </a:r>
            <a:r>
              <a:rPr lang="en-US" altLang="zh-CN" sz="1600" b="1" i="1" dirty="0" smtClean="0">
                <a:solidFill>
                  <a:schemeClr val="accent6"/>
                </a:solidFill>
              </a:rPr>
              <a:t>Activity part III </a:t>
            </a:r>
            <a:endParaRPr lang="en-US" altLang="zh-CN" sz="1400" i="1" dirty="0" smtClean="0">
              <a:solidFill>
                <a:srgbClr val="606060"/>
              </a:solidFill>
            </a:endParaRPr>
          </a:p>
          <a:p>
            <a:endParaRPr lang="en-US" sz="1200" dirty="0"/>
          </a:p>
        </p:txBody>
      </p:sp>
    </p:spTree>
    <p:extLst>
      <p:ext uri="{BB962C8B-B14F-4D97-AF65-F5344CB8AC3E}">
        <p14:creationId xmlns:p14="http://schemas.microsoft.com/office/powerpoint/2010/main" val="123144206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4638"/>
            <a:ext cx="9144000" cy="936324"/>
          </a:xfrm>
        </p:spPr>
        <p:txBody>
          <a:bodyPr>
            <a:noAutofit/>
          </a:bodyPr>
          <a:lstStyle/>
          <a:p>
            <a:r>
              <a:rPr lang="en-US" sz="3600" dirty="0" smtClean="0"/>
              <a:t>Enhancing Large Classroom Instructor-Student Interactions via Summarization</a:t>
            </a:r>
            <a:endParaRPr lang="en-US" sz="3600" dirty="0"/>
          </a:p>
        </p:txBody>
      </p:sp>
      <p:sp>
        <p:nvSpPr>
          <p:cNvPr id="3" name="Content Placeholder 2"/>
          <p:cNvSpPr>
            <a:spLocks noGrp="1"/>
          </p:cNvSpPr>
          <p:nvPr>
            <p:ph idx="1"/>
          </p:nvPr>
        </p:nvSpPr>
        <p:spPr>
          <a:xfrm>
            <a:off x="0" y="1392195"/>
            <a:ext cx="9144000" cy="5145388"/>
          </a:xfrm>
        </p:spPr>
        <p:txBody>
          <a:bodyPr>
            <a:normAutofit/>
          </a:bodyPr>
          <a:lstStyle/>
          <a:p>
            <a:r>
              <a:rPr lang="en-US" dirty="0" err="1" smtClean="0"/>
              <a:t>CourseMIRROR</a:t>
            </a:r>
            <a:r>
              <a:rPr lang="en-US" dirty="0" smtClean="0"/>
              <a:t>: A mobile app for collecting and browsing student reflections</a:t>
            </a:r>
          </a:p>
          <a:p>
            <a:pPr lvl="1"/>
            <a:r>
              <a:rPr lang="en-US" dirty="0" smtClean="0"/>
              <a:t>[Fan, </a:t>
            </a:r>
            <a:r>
              <a:rPr lang="en-US" dirty="0" err="1" smtClean="0"/>
              <a:t>Luo</a:t>
            </a:r>
            <a:r>
              <a:rPr lang="en-US" dirty="0" smtClean="0"/>
              <a:t>, </a:t>
            </a:r>
            <a:r>
              <a:rPr lang="en-US" dirty="0" err="1" smtClean="0"/>
              <a:t>Menekse</a:t>
            </a:r>
            <a:r>
              <a:rPr lang="en-US" dirty="0" smtClean="0"/>
              <a:t>, </a:t>
            </a:r>
            <a:r>
              <a:rPr lang="en-US" dirty="0" err="1" smtClean="0"/>
              <a:t>Litman</a:t>
            </a:r>
            <a:r>
              <a:rPr lang="en-US" dirty="0" smtClean="0"/>
              <a:t>, &amp; Wang, 2015] </a:t>
            </a:r>
          </a:p>
          <a:p>
            <a:pPr lvl="1"/>
            <a:r>
              <a:rPr lang="en-US" dirty="0" smtClean="0"/>
              <a:t>[</a:t>
            </a:r>
            <a:r>
              <a:rPr lang="en-US" dirty="0" err="1" smtClean="0"/>
              <a:t>Luo</a:t>
            </a:r>
            <a:r>
              <a:rPr lang="en-US" dirty="0" smtClean="0"/>
              <a:t>, Fan, </a:t>
            </a:r>
            <a:r>
              <a:rPr lang="en-US" dirty="0" err="1" smtClean="0"/>
              <a:t>Menekse</a:t>
            </a:r>
            <a:r>
              <a:rPr lang="en-US" dirty="0" smtClean="0"/>
              <a:t>, Wang, &amp; </a:t>
            </a:r>
            <a:r>
              <a:rPr lang="en-US" dirty="0" err="1" smtClean="0"/>
              <a:t>Litman</a:t>
            </a:r>
            <a:r>
              <a:rPr lang="en-US" dirty="0" smtClean="0"/>
              <a:t>, 2015] </a:t>
            </a:r>
          </a:p>
          <a:p>
            <a:pPr lvl="1"/>
            <a:endParaRPr lang="en-US" dirty="0" smtClean="0"/>
          </a:p>
          <a:p>
            <a:r>
              <a:rPr lang="en-US" dirty="0" smtClean="0"/>
              <a:t>A phrase-based approach to extractive summarization of student-generated content</a:t>
            </a:r>
          </a:p>
          <a:p>
            <a:pPr lvl="1"/>
            <a:r>
              <a:rPr lang="en-US" dirty="0" smtClean="0"/>
              <a:t>[</a:t>
            </a:r>
            <a:r>
              <a:rPr lang="en-US" dirty="0" err="1" smtClean="0"/>
              <a:t>Luo</a:t>
            </a:r>
            <a:r>
              <a:rPr lang="en-US" dirty="0" smtClean="0"/>
              <a:t> &amp; Litman, 2015]</a:t>
            </a:r>
          </a:p>
          <a:p>
            <a:pPr lvl="1"/>
            <a:r>
              <a:rPr lang="en-US" dirty="0" smtClean="0"/>
              <a:t>[</a:t>
            </a:r>
            <a:r>
              <a:rPr lang="en-US" dirty="0" err="1" smtClean="0"/>
              <a:t>Luo</a:t>
            </a:r>
            <a:r>
              <a:rPr lang="en-US" dirty="0" smtClean="0"/>
              <a:t>, Liu &amp; Litman, 2016]</a:t>
            </a:r>
          </a:p>
        </p:txBody>
      </p:sp>
      <p:sp>
        <p:nvSpPr>
          <p:cNvPr id="4" name="Slide Number Placeholder 3"/>
          <p:cNvSpPr>
            <a:spLocks noGrp="1"/>
          </p:cNvSpPr>
          <p:nvPr>
            <p:ph type="sldNum" sz="quarter" idx="12"/>
          </p:nvPr>
        </p:nvSpPr>
        <p:spPr/>
        <p:txBody>
          <a:bodyPr/>
          <a:lstStyle/>
          <a:p>
            <a:fld id="{ABBCCE4D-56E5-5249-B9AC-C5D511F41D9E}" type="slidenum">
              <a:rPr lang="en-US" smtClean="0"/>
              <a:pPr/>
              <a:t>41</a:t>
            </a:fld>
            <a:endParaRPr lang="en-US"/>
          </a:p>
        </p:txBody>
      </p:sp>
    </p:spTree>
    <p:extLst>
      <p:ext uri="{BB962C8B-B14F-4D97-AF65-F5344CB8AC3E}">
        <p14:creationId xmlns:p14="http://schemas.microsoft.com/office/powerpoint/2010/main" val="29781092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4358" cy="1143000"/>
          </a:xfrm>
        </p:spPr>
        <p:txBody>
          <a:bodyPr>
            <a:normAutofit fontScale="90000"/>
          </a:bodyPr>
          <a:lstStyle/>
          <a:p>
            <a:r>
              <a:rPr lang="en-US" dirty="0" smtClean="0"/>
              <a:t>Challenges for (Extractive) Summarization</a:t>
            </a:r>
            <a:endParaRPr lang="en-US" dirty="0"/>
          </a:p>
        </p:txBody>
      </p:sp>
      <p:sp>
        <p:nvSpPr>
          <p:cNvPr id="3" name="Content Placeholder 2"/>
          <p:cNvSpPr>
            <a:spLocks noGrp="1"/>
          </p:cNvSpPr>
          <p:nvPr>
            <p:ph idx="1"/>
          </p:nvPr>
        </p:nvSpPr>
        <p:spPr>
          <a:xfrm>
            <a:off x="170915" y="1600200"/>
            <a:ext cx="8853443" cy="4525963"/>
          </a:xfrm>
        </p:spPr>
        <p:txBody>
          <a:bodyPr>
            <a:normAutofit/>
          </a:bodyPr>
          <a:lstStyle/>
          <a:p>
            <a:pPr lvl="1" indent="-742950" algn="just">
              <a:buFont typeface="+mj-lt"/>
              <a:buAutoNum type="arabicPeriod"/>
            </a:pPr>
            <a:r>
              <a:rPr lang="en-US" altLang="zh-CN" dirty="0" smtClean="0"/>
              <a:t>Reflections range from single words to sentences</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Concepts that are semantically mentioned by more students are more important to summarize</a:t>
            </a:r>
          </a:p>
          <a:p>
            <a:pPr lvl="1" indent="-742950" algn="just">
              <a:buFont typeface="+mj-lt"/>
              <a:buAutoNum type="arabicPeriod"/>
            </a:pPr>
            <a:endParaRPr lang="en-US" altLang="zh-CN" dirty="0" smtClean="0"/>
          </a:p>
          <a:p>
            <a:pPr lvl="1" indent="-742950" algn="just">
              <a:buFont typeface="+mj-lt"/>
              <a:buAutoNum type="arabicPeriod"/>
            </a:pPr>
            <a:r>
              <a:rPr lang="en-US" altLang="zh-CN" dirty="0" smtClean="0"/>
              <a:t>Deployment on mobile app</a:t>
            </a:r>
          </a:p>
          <a:p>
            <a:endParaRPr lang="en-US" dirty="0"/>
          </a:p>
        </p:txBody>
      </p:sp>
    </p:spTree>
    <p:extLst>
      <p:ext uri="{BB962C8B-B14F-4D97-AF65-F5344CB8AC3E}">
        <p14:creationId xmlns:p14="http://schemas.microsoft.com/office/powerpoint/2010/main" val="289557475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Phrase-Based Summarization</a:t>
            </a:r>
            <a:endParaRPr lang="en-US" dirty="0"/>
          </a:p>
        </p:txBody>
      </p:sp>
      <p:sp>
        <p:nvSpPr>
          <p:cNvPr id="3" name="Content Placeholder 2"/>
          <p:cNvSpPr>
            <a:spLocks noGrp="1"/>
          </p:cNvSpPr>
          <p:nvPr>
            <p:ph idx="1"/>
          </p:nvPr>
        </p:nvSpPr>
        <p:spPr>
          <a:xfrm>
            <a:off x="180303" y="1417638"/>
            <a:ext cx="8796271" cy="5202103"/>
          </a:xfrm>
        </p:spPr>
        <p:txBody>
          <a:bodyPr>
            <a:normAutofit/>
          </a:bodyPr>
          <a:lstStyle/>
          <a:p>
            <a:r>
              <a:rPr lang="en-US" dirty="0" smtClean="0"/>
              <a:t>Stage 1: Candidate Phrase Extraction</a:t>
            </a:r>
          </a:p>
          <a:p>
            <a:pPr lvl="1"/>
            <a:r>
              <a:rPr lang="en-US" dirty="0" smtClean="0"/>
              <a:t>Noun phrases</a:t>
            </a:r>
          </a:p>
          <a:p>
            <a:pPr lvl="1"/>
            <a:endParaRPr lang="en-US" dirty="0" smtClean="0"/>
          </a:p>
          <a:p>
            <a:r>
              <a:rPr lang="en-US" dirty="0" smtClean="0"/>
              <a:t>Stage 2: Phrase Clustering</a:t>
            </a:r>
          </a:p>
          <a:p>
            <a:pPr lvl="1"/>
            <a:r>
              <a:rPr lang="en-US" dirty="0" smtClean="0"/>
              <a:t>Estimate student coverage with semantic similarity</a:t>
            </a:r>
          </a:p>
          <a:p>
            <a:pPr lvl="1"/>
            <a:endParaRPr lang="en-US" dirty="0" smtClean="0"/>
          </a:p>
          <a:p>
            <a:r>
              <a:rPr lang="en-US" dirty="0" smtClean="0"/>
              <a:t>Stage 3: Phrase Ranking</a:t>
            </a:r>
          </a:p>
          <a:p>
            <a:pPr lvl="1"/>
            <a:r>
              <a:rPr lang="en-US" dirty="0" smtClean="0"/>
              <a:t>Rank clusters by student coverage</a:t>
            </a:r>
          </a:p>
          <a:p>
            <a:pPr lvl="1"/>
            <a:r>
              <a:rPr lang="en-US" dirty="0" smtClean="0"/>
              <a:t>Select one phrase per cluster</a:t>
            </a:r>
          </a:p>
        </p:txBody>
      </p:sp>
    </p:spTree>
    <p:extLst>
      <p:ext uri="{BB962C8B-B14F-4D97-AF65-F5344CB8AC3E}">
        <p14:creationId xmlns:p14="http://schemas.microsoft.com/office/powerpoint/2010/main" val="1672923711"/>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Evaluation</a:t>
            </a:r>
            <a:endParaRPr lang="en-US" dirty="0"/>
          </a:p>
        </p:txBody>
      </p:sp>
      <p:sp>
        <p:nvSpPr>
          <p:cNvPr id="3" name="Content Placeholder 2"/>
          <p:cNvSpPr>
            <a:spLocks noGrp="1"/>
          </p:cNvSpPr>
          <p:nvPr>
            <p:ph idx="1"/>
          </p:nvPr>
        </p:nvSpPr>
        <p:spPr>
          <a:xfrm>
            <a:off x="0" y="1600200"/>
            <a:ext cx="9144000" cy="4942268"/>
          </a:xfrm>
        </p:spPr>
        <p:txBody>
          <a:bodyPr>
            <a:normAutofit/>
          </a:bodyPr>
          <a:lstStyle/>
          <a:p>
            <a:r>
              <a:rPr lang="en-US" dirty="0" smtClean="0"/>
              <a:t>Summarization baseline algorithms</a:t>
            </a:r>
          </a:p>
          <a:p>
            <a:endParaRPr lang="en-US" dirty="0" smtClean="0"/>
          </a:p>
          <a:p>
            <a:r>
              <a:rPr lang="en-US" dirty="0" smtClean="0"/>
              <a:t>Performance in terms of human-computer overlap</a:t>
            </a:r>
          </a:p>
          <a:p>
            <a:pPr marL="457200" lvl="1" indent="0">
              <a:buNone/>
            </a:pPr>
            <a:endParaRPr lang="en-US" dirty="0" smtClean="0"/>
          </a:p>
          <a:p>
            <a:r>
              <a:rPr lang="en-US" dirty="0" smtClean="0"/>
              <a:t>Multiple corpora of reflections/summaries</a:t>
            </a:r>
          </a:p>
          <a:p>
            <a:endParaRPr lang="en-US" dirty="0" smtClean="0"/>
          </a:p>
          <a:p>
            <a:r>
              <a:rPr lang="en-US" dirty="0" smtClean="0"/>
              <a:t>Our method outperforms all baselines</a:t>
            </a:r>
          </a:p>
        </p:txBody>
      </p:sp>
    </p:spTree>
    <p:extLst>
      <p:ext uri="{BB962C8B-B14F-4D97-AF65-F5344CB8AC3E}">
        <p14:creationId xmlns:p14="http://schemas.microsoft.com/office/powerpoint/2010/main" val="422775027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Summing Up</a:t>
            </a:r>
            <a:endParaRPr lang="en-US" dirty="0"/>
          </a:p>
        </p:txBody>
      </p:sp>
      <p:sp>
        <p:nvSpPr>
          <p:cNvPr id="3" name="Content Placeholder 2"/>
          <p:cNvSpPr>
            <a:spLocks noGrp="1"/>
          </p:cNvSpPr>
          <p:nvPr>
            <p:ph idx="1"/>
          </p:nvPr>
        </p:nvSpPr>
        <p:spPr>
          <a:xfrm>
            <a:off x="0" y="1600200"/>
            <a:ext cx="9143999" cy="4525963"/>
          </a:xfrm>
        </p:spPr>
        <p:txBody>
          <a:bodyPr>
            <a:normAutofit/>
          </a:bodyPr>
          <a:lstStyle/>
          <a:p>
            <a:r>
              <a:rPr lang="en-US" sz="3600" dirty="0" smtClean="0"/>
              <a:t>NLP roles for teaching and learning at scale</a:t>
            </a:r>
          </a:p>
          <a:p>
            <a:pPr lvl="1"/>
            <a:r>
              <a:rPr lang="en-US" dirty="0" smtClean="0"/>
              <a:t>Assessing language</a:t>
            </a:r>
          </a:p>
          <a:p>
            <a:pPr lvl="1"/>
            <a:r>
              <a:rPr lang="en-US" dirty="0" smtClean="0"/>
              <a:t>Using language</a:t>
            </a:r>
          </a:p>
          <a:p>
            <a:pPr lvl="1"/>
            <a:r>
              <a:rPr lang="en-US" dirty="0" smtClean="0"/>
              <a:t>Processing language</a:t>
            </a:r>
          </a:p>
          <a:p>
            <a:pPr lvl="1"/>
            <a:endParaRPr lang="en-US" dirty="0" smtClean="0"/>
          </a:p>
          <a:p>
            <a:r>
              <a:rPr lang="en-US" sz="3600" dirty="0" smtClean="0"/>
              <a:t>Many opportunities and challenges</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BBCCE4D-56E5-5249-B9AC-C5D511F41D9E}" type="slidenum">
              <a:rPr lang="en-US" smtClean="0"/>
              <a:pPr/>
              <a:t>45</a:t>
            </a:fld>
            <a:endParaRPr lang="en-US"/>
          </a:p>
        </p:txBody>
      </p:sp>
    </p:spTree>
    <p:extLst>
      <p:ext uri="{BB962C8B-B14F-4D97-AF65-F5344CB8AC3E}">
        <p14:creationId xmlns:p14="http://schemas.microsoft.com/office/powerpoint/2010/main" val="26065436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665"/>
            <a:ext cx="9144000" cy="1143000"/>
          </a:xfrm>
        </p:spPr>
        <p:txBody>
          <a:bodyPr>
            <a:normAutofit/>
          </a:bodyPr>
          <a:lstStyle/>
          <a:p>
            <a:r>
              <a:rPr lang="en-US" dirty="0" smtClean="0"/>
              <a:t>Current Directions</a:t>
            </a:r>
            <a:endParaRPr lang="en-US" dirty="0"/>
          </a:p>
        </p:txBody>
      </p:sp>
      <p:sp>
        <p:nvSpPr>
          <p:cNvPr id="3" name="Content Placeholder 2"/>
          <p:cNvSpPr>
            <a:spLocks noGrp="1"/>
          </p:cNvSpPr>
          <p:nvPr>
            <p:ph idx="1"/>
          </p:nvPr>
        </p:nvSpPr>
        <p:spPr>
          <a:xfrm>
            <a:off x="320233" y="1386611"/>
            <a:ext cx="8694583" cy="5287720"/>
          </a:xfrm>
        </p:spPr>
        <p:txBody>
          <a:bodyPr>
            <a:normAutofit/>
          </a:bodyPr>
          <a:lstStyle/>
          <a:p>
            <a:r>
              <a:rPr lang="en-US" dirty="0" smtClean="0"/>
              <a:t>Writing Assessment</a:t>
            </a:r>
          </a:p>
          <a:p>
            <a:pPr lvl="1"/>
            <a:r>
              <a:rPr lang="en-US" dirty="0" smtClean="0"/>
              <a:t>From summative to formative</a:t>
            </a:r>
          </a:p>
          <a:p>
            <a:pPr lvl="1"/>
            <a:r>
              <a:rPr lang="en-US" dirty="0" smtClean="0"/>
              <a:t>Automated as well as human in the loop</a:t>
            </a:r>
          </a:p>
          <a:p>
            <a:pPr lvl="1"/>
            <a:endParaRPr lang="en-US" dirty="0" smtClean="0"/>
          </a:p>
          <a:p>
            <a:r>
              <a:rPr lang="en-US" dirty="0" smtClean="0"/>
              <a:t>Tutorial Dialogue</a:t>
            </a:r>
          </a:p>
          <a:p>
            <a:pPr lvl="1"/>
            <a:r>
              <a:rPr lang="en-US" dirty="0" smtClean="0"/>
              <a:t> From STEM to ESL</a:t>
            </a:r>
          </a:p>
          <a:p>
            <a:pPr lvl="1"/>
            <a:endParaRPr lang="en-US" dirty="0"/>
          </a:p>
          <a:p>
            <a:r>
              <a:rPr lang="en-US" dirty="0" smtClean="0"/>
              <a:t>Reflection Summarization</a:t>
            </a:r>
          </a:p>
          <a:p>
            <a:pPr lvl="1"/>
            <a:r>
              <a:rPr lang="en-US" dirty="0"/>
              <a:t> </a:t>
            </a:r>
            <a:r>
              <a:rPr lang="en-US" dirty="0" smtClean="0"/>
              <a:t>Beyond English</a:t>
            </a:r>
          </a:p>
          <a:p>
            <a:pPr lvl="1"/>
            <a:endParaRPr lang="en-US" dirty="0" smtClean="0"/>
          </a:p>
          <a:p>
            <a:endParaRPr lang="en-US" dirty="0" smtClean="0"/>
          </a:p>
          <a:p>
            <a:pPr lvl="1"/>
            <a:endParaRPr lang="en-US" i="1" dirty="0" smtClean="0"/>
          </a:p>
          <a:p>
            <a:pPr lvl="1"/>
            <a:endParaRPr lang="en-US" i="1" dirty="0"/>
          </a:p>
        </p:txBody>
      </p:sp>
    </p:spTree>
    <p:extLst>
      <p:ext uri="{BB962C8B-B14F-4D97-AF65-F5344CB8AC3E}">
        <p14:creationId xmlns:p14="http://schemas.microsoft.com/office/powerpoint/2010/main" val="419154574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p:txBody>
          <a:bodyPr/>
          <a:lstStyle/>
          <a:p>
            <a:r>
              <a:rPr lang="en-US" dirty="0" smtClean="0"/>
              <a:t>Questions?</a:t>
            </a:r>
          </a:p>
          <a:p>
            <a:endParaRPr lang="en-US" dirty="0" smtClean="0"/>
          </a:p>
          <a:p>
            <a:r>
              <a:rPr lang="en-US" dirty="0" smtClean="0"/>
              <a:t>Further Information</a:t>
            </a:r>
          </a:p>
          <a:p>
            <a:pPr lvl="1"/>
            <a:r>
              <a:rPr lang="en-US" dirty="0" smtClean="0">
                <a:hlinkClick r:id="rId2"/>
              </a:rPr>
              <a:t>http://www.cs.pitt.edu/~litman</a:t>
            </a:r>
            <a:endParaRPr lang="en-US" dirty="0" smtClean="0"/>
          </a:p>
          <a:p>
            <a:pPr lvl="1">
              <a:buNone/>
            </a:pPr>
            <a:endParaRPr lang="en-US" dirty="0" smtClean="0"/>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896" y="4681719"/>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6324" y="4681719"/>
            <a:ext cx="1790476" cy="1552381"/>
          </a:xfrm>
          <a:prstGeom prst="rect">
            <a:avLst/>
          </a:prstGeom>
        </p:spPr>
      </p:pic>
    </p:spTree>
    <p:extLst>
      <p:ext uri="{BB962C8B-B14F-4D97-AF65-F5344CB8AC3E}">
        <p14:creationId xmlns:p14="http://schemas.microsoft.com/office/powerpoint/2010/main" val="36085802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849"/>
            <a:ext cx="8229600" cy="1143000"/>
          </a:xfrm>
        </p:spPr>
        <p:txBody>
          <a:bodyPr>
            <a:normAutofit fontScale="90000"/>
          </a:bodyPr>
          <a:lstStyle/>
          <a:p>
            <a:r>
              <a:rPr lang="en-US" dirty="0" smtClean="0"/>
              <a:t>NLP for Education Research Lifecycle</a:t>
            </a:r>
            <a:endParaRPr lang="en-US" dirty="0"/>
          </a:p>
        </p:txBody>
      </p:sp>
      <p:graphicFrame>
        <p:nvGraphicFramePr>
          <p:cNvPr id="7" name="Diagram 6"/>
          <p:cNvGraphicFramePr/>
          <p:nvPr>
            <p:extLst>
              <p:ext uri="{D42A27DB-BD31-4B8C-83A1-F6EECF244321}">
                <p14:modId xmlns:p14="http://schemas.microsoft.com/office/powerpoint/2010/main" val="329657097"/>
              </p:ext>
            </p:extLst>
          </p:nvPr>
        </p:nvGraphicFramePr>
        <p:xfrm>
          <a:off x="0" y="1397000"/>
          <a:ext cx="9144000"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ounded Rectangular Callout 8"/>
          <p:cNvSpPr/>
          <p:nvPr/>
        </p:nvSpPr>
        <p:spPr>
          <a:xfrm>
            <a:off x="7400782" y="1174578"/>
            <a:ext cx="1607294" cy="1138267"/>
          </a:xfrm>
          <a:prstGeom prst="wedgeRoundRectCallout">
            <a:avLst>
              <a:gd name="adj1" fmla="val -72184"/>
              <a:gd name="adj2" fmla="val 80653"/>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Real-World </a:t>
            </a:r>
          </a:p>
          <a:p>
            <a:pPr algn="ctr"/>
            <a:r>
              <a:rPr lang="en-US" dirty="0" smtClean="0">
                <a:solidFill>
                  <a:srgbClr val="00B050"/>
                </a:solidFill>
              </a:rPr>
              <a:t>Problems</a:t>
            </a:r>
          </a:p>
        </p:txBody>
      </p:sp>
      <p:sp>
        <p:nvSpPr>
          <p:cNvPr id="14" name="Rounded Rectangular Callout 13"/>
          <p:cNvSpPr/>
          <p:nvPr/>
        </p:nvSpPr>
        <p:spPr>
          <a:xfrm>
            <a:off x="6597135" y="5169929"/>
            <a:ext cx="1607294" cy="1138267"/>
          </a:xfrm>
          <a:prstGeom prst="wedgeRoundRectCallout">
            <a:avLst>
              <a:gd name="adj1" fmla="val -110624"/>
              <a:gd name="adj2" fmla="val 42658"/>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Theoretical and Empirical Foundations</a:t>
            </a:r>
            <a:endParaRPr lang="en-US" dirty="0">
              <a:solidFill>
                <a:srgbClr val="00B050"/>
              </a:solidFill>
            </a:endParaRPr>
          </a:p>
        </p:txBody>
      </p:sp>
      <p:sp>
        <p:nvSpPr>
          <p:cNvPr id="15" name="Rounded Rectangular Callout 14"/>
          <p:cNvSpPr/>
          <p:nvPr/>
        </p:nvSpPr>
        <p:spPr>
          <a:xfrm>
            <a:off x="135924" y="1175264"/>
            <a:ext cx="1607294" cy="1138267"/>
          </a:xfrm>
          <a:prstGeom prst="wedgeRoundRectCallout">
            <a:avLst>
              <a:gd name="adj1" fmla="val 66967"/>
              <a:gd name="adj2" fmla="val 75225"/>
              <a:gd name="adj3" fmla="val 16667"/>
            </a:avLst>
          </a:prstGeom>
          <a:no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B050"/>
                </a:solidFill>
              </a:rPr>
              <a:t>Systems and Evaluations</a:t>
            </a:r>
            <a:endParaRPr lang="en-US" dirty="0">
              <a:solidFill>
                <a:srgbClr val="00B050"/>
              </a:solidFill>
            </a:endParaRPr>
          </a:p>
        </p:txBody>
      </p:sp>
      <p:sp>
        <p:nvSpPr>
          <p:cNvPr id="11" name="TextBox 10"/>
          <p:cNvSpPr txBox="1"/>
          <p:nvPr/>
        </p:nvSpPr>
        <p:spPr>
          <a:xfrm>
            <a:off x="3063407" y="3454400"/>
            <a:ext cx="3024554" cy="1323439"/>
          </a:xfrm>
          <a:prstGeom prst="rect">
            <a:avLst/>
          </a:prstGeom>
          <a:noFill/>
        </p:spPr>
        <p:txBody>
          <a:bodyPr wrap="square" rtlCol="0">
            <a:spAutoFit/>
          </a:bodyPr>
          <a:lstStyle/>
          <a:p>
            <a:r>
              <a:rPr lang="en-US" sz="2000" b="1" dirty="0" smtClean="0">
                <a:solidFill>
                  <a:srgbClr val="0000FF"/>
                </a:solidFill>
              </a:rPr>
              <a:t>Challenges!</a:t>
            </a:r>
          </a:p>
          <a:p>
            <a:pPr marL="285750" indent="-285750">
              <a:buFont typeface="Arial" panose="020B0604020202020204" pitchFamily="34" charset="0"/>
              <a:buChar char="•"/>
            </a:pPr>
            <a:r>
              <a:rPr lang="en-US" sz="2000" b="1" dirty="0" smtClean="0">
                <a:solidFill>
                  <a:srgbClr val="0000FF"/>
                </a:solidFill>
              </a:rPr>
              <a:t>User-generated content</a:t>
            </a:r>
            <a:endParaRPr lang="en-US" sz="2000" b="1" dirty="0">
              <a:solidFill>
                <a:srgbClr val="0000FF"/>
              </a:solidFill>
            </a:endParaRPr>
          </a:p>
          <a:p>
            <a:pPr marL="285750" indent="-285750">
              <a:buFont typeface="Arial" panose="020B0604020202020204" pitchFamily="34" charset="0"/>
              <a:buChar char="•"/>
            </a:pPr>
            <a:r>
              <a:rPr lang="en-US" sz="2000" b="1" dirty="0" smtClean="0">
                <a:solidFill>
                  <a:srgbClr val="0000FF"/>
                </a:solidFill>
              </a:rPr>
              <a:t>Meaningful constructs</a:t>
            </a:r>
          </a:p>
          <a:p>
            <a:pPr marL="285750" indent="-285750">
              <a:buFont typeface="Arial" panose="020B0604020202020204" pitchFamily="34" charset="0"/>
              <a:buChar char="•"/>
            </a:pPr>
            <a:r>
              <a:rPr lang="en-US" sz="2000" b="1" dirty="0">
                <a:solidFill>
                  <a:srgbClr val="0000FF"/>
                </a:solidFill>
              </a:rPr>
              <a:t>Real-time </a:t>
            </a:r>
            <a:r>
              <a:rPr lang="en-US" sz="2000" b="1" dirty="0" smtClean="0">
                <a:solidFill>
                  <a:srgbClr val="0000FF"/>
                </a:solidFill>
              </a:rPr>
              <a:t>performance</a:t>
            </a:r>
          </a:p>
        </p:txBody>
      </p:sp>
    </p:spTree>
    <p:extLst>
      <p:ext uri="{BB962C8B-B14F-4D97-AF65-F5344CB8AC3E}">
        <p14:creationId xmlns:p14="http://schemas.microsoft.com/office/powerpoint/2010/main" val="18543664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315266" y="2783919"/>
            <a:ext cx="3552024"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writing)</a:t>
            </a:r>
          </a:p>
          <a:p>
            <a:pPr algn="ctr"/>
            <a:endParaRPr lang="en-US" i="0" dirty="0" smtClean="0"/>
          </a:p>
          <a:p>
            <a:pPr algn="ctr"/>
            <a:r>
              <a:rPr lang="en-US" b="1" dirty="0" smtClean="0">
                <a:solidFill>
                  <a:srgbClr val="FF0000"/>
                </a:solidFill>
              </a:rPr>
              <a:t>Automatic Essay Grading</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4606183"/>
            <a:ext cx="6687879" cy="1837415"/>
          </a:xfrm>
          <a:prstGeom prst="rect">
            <a:avLst/>
          </a:prstGeom>
          <a:noFill/>
          <a:ln w="9525">
            <a:noFill/>
            <a:miter lim="800000"/>
            <a:headEnd/>
            <a:tailEnd/>
          </a:ln>
        </p:spPr>
      </p:pic>
    </p:spTree>
    <p:extLst>
      <p:ext uri="{BB962C8B-B14F-4D97-AF65-F5344CB8AC3E}">
        <p14:creationId xmlns:p14="http://schemas.microsoft.com/office/powerpoint/2010/main" val="131088352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a:t>
            </a:r>
            <a:r>
              <a:rPr lang="en-US" sz="3200" b="1" i="0" dirty="0"/>
              <a:t>Processing </a:t>
            </a:r>
            <a:r>
              <a:rPr lang="en-US" sz="3200" b="1" i="0" dirty="0" smtClean="0"/>
              <a:t>in </a:t>
            </a:r>
            <a:r>
              <a:rPr lang="en-US" sz="3200" b="1" i="0" dirty="0"/>
              <a:t>Education</a:t>
            </a:r>
          </a:p>
        </p:txBody>
      </p:sp>
      <p:sp>
        <p:nvSpPr>
          <p:cNvPr id="4100" name="Text Box 4"/>
          <p:cNvSpPr txBox="1">
            <a:spLocks noChangeArrowheads="1"/>
          </p:cNvSpPr>
          <p:nvPr/>
        </p:nvSpPr>
        <p:spPr bwMode="auto">
          <a:xfrm>
            <a:off x="283631" y="2783919"/>
            <a:ext cx="3615293"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Learning Language</a:t>
            </a:r>
          </a:p>
          <a:p>
            <a:pPr algn="ctr"/>
            <a:r>
              <a:rPr lang="en-US" i="0" dirty="0" smtClean="0"/>
              <a:t>(e.g., writing)</a:t>
            </a:r>
          </a:p>
          <a:p>
            <a:pPr algn="ctr"/>
            <a:endParaRPr lang="en-US" i="0" dirty="0" smtClean="0"/>
          </a:p>
          <a:p>
            <a:pPr algn="ctr"/>
            <a:r>
              <a:rPr lang="en-US" b="1" dirty="0" smtClean="0">
                <a:solidFill>
                  <a:srgbClr val="FF0000"/>
                </a:solidFill>
              </a:rPr>
              <a:t>Revision Writing Assistant</a:t>
            </a:r>
          </a:p>
          <a:p>
            <a:pPr algn="ctr"/>
            <a:endParaRPr lang="en-US" b="1" dirty="0" smtClean="0">
              <a:solidFill>
                <a:srgbClr val="FF0000"/>
              </a:solidFill>
            </a:endParaRPr>
          </a:p>
          <a:p>
            <a:pPr algn="ctr"/>
            <a:endParaRPr lang="en-US" b="1" dirty="0" smtClean="0">
              <a:solidFill>
                <a:srgbClr val="FF0000"/>
              </a:solidFill>
            </a:endParaRPr>
          </a:p>
          <a:p>
            <a:pPr algn="ctr"/>
            <a:endParaRPr lang="en-US" b="1" dirty="0" smtClean="0">
              <a:solidFill>
                <a:srgbClr val="FF0000"/>
              </a:solidFill>
            </a:endParaRPr>
          </a:p>
          <a:p>
            <a:pPr algn="ctr"/>
            <a:endParaRPr lang="en-US" i="0" dirty="0" smtClean="0"/>
          </a:p>
          <a:p>
            <a:pPr algn="ctr"/>
            <a:endParaRPr lang="en-US" i="0" dirty="0" smtClean="0"/>
          </a:p>
          <a:p>
            <a:pPr algn="ctr"/>
            <a:endParaRPr lang="en-US"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7501" y="4413030"/>
            <a:ext cx="3579790" cy="235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44327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spTree>
    <p:extLst>
      <p:ext uri="{BB962C8B-B14F-4D97-AF65-F5344CB8AC3E}">
        <p14:creationId xmlns:p14="http://schemas.microsoft.com/office/powerpoint/2010/main" val="206720247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2041451" y="3759756"/>
            <a:ext cx="54545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Tutorial Dialogue</a:t>
            </a:r>
            <a:r>
              <a:rPr lang="en-US" b="1" dirty="0">
                <a:solidFill>
                  <a:srgbClr val="FF0000"/>
                </a:solidFill>
              </a:rPr>
              <a:t> </a:t>
            </a:r>
            <a:r>
              <a:rPr lang="en-US" b="1" dirty="0" smtClean="0">
                <a:solidFill>
                  <a:srgbClr val="FF0000"/>
                </a:solidFill>
              </a:rPr>
              <a:t>Systems for STEM </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Rectangle 25"/>
          <p:cNvSpPr/>
          <p:nvPr/>
        </p:nvSpPr>
        <p:spPr>
          <a:xfrm>
            <a:off x="6553257" y="4045802"/>
            <a:ext cx="2458981" cy="400110"/>
          </a:xfrm>
          <a:prstGeom prst="rect">
            <a:avLst/>
          </a:prstGeom>
        </p:spPr>
        <p:txBody>
          <a:bodyPr wrap="square">
            <a:spAutoFit/>
          </a:bodyPr>
          <a:lstStyle/>
          <a:p>
            <a:pPr algn="ctr"/>
            <a:endParaRPr lang="en-US" sz="2000" b="1" i="1" dirty="0">
              <a:latin typeface="Times New Roman" pitchFamily="18" charset="0"/>
              <a:cs typeface="Times New Roman" pitchFamily="18" charset="0"/>
            </a:endParaRPr>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5" name="Picture 2" descr="http://www.lrdc.pitt.edu/images/banner/LT_img_icon.png"/>
          <p:cNvPicPr>
            <a:picLocks noChangeAspect="1" noChangeArrowheads="1"/>
          </p:cNvPicPr>
          <p:nvPr/>
        </p:nvPicPr>
        <p:blipFill>
          <a:blip r:embed="rId2" cstate="print"/>
          <a:srcRect r="37695"/>
          <a:stretch>
            <a:fillRect/>
          </a:stretch>
        </p:blipFill>
        <p:spPr bwMode="auto">
          <a:xfrm>
            <a:off x="3707958" y="5008915"/>
            <a:ext cx="2514600" cy="1560655"/>
          </a:xfrm>
          <a:prstGeom prst="rect">
            <a:avLst/>
          </a:prstGeom>
          <a:noFill/>
        </p:spPr>
      </p:pic>
    </p:spTree>
    <p:extLst>
      <p:ext uri="{BB962C8B-B14F-4D97-AF65-F5344CB8AC3E}">
        <p14:creationId xmlns:p14="http://schemas.microsoft.com/office/powerpoint/2010/main" val="291640057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sz="4000" dirty="0" smtClean="0"/>
          </a:p>
        </p:txBody>
      </p:sp>
      <p:sp>
        <p:nvSpPr>
          <p:cNvPr id="4099" name="Text Box 3"/>
          <p:cNvSpPr txBox="1">
            <a:spLocks noChangeArrowheads="1"/>
          </p:cNvSpPr>
          <p:nvPr/>
        </p:nvSpPr>
        <p:spPr bwMode="auto">
          <a:xfrm>
            <a:off x="457200" y="1417638"/>
            <a:ext cx="8115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r>
              <a:rPr lang="en-US" sz="3200" b="1" i="0" dirty="0" smtClean="0"/>
              <a:t>  Roles for Language Processing in </a:t>
            </a:r>
            <a:r>
              <a:rPr lang="en-US" sz="3200" b="1" i="0" dirty="0"/>
              <a:t>Education</a:t>
            </a:r>
          </a:p>
        </p:txBody>
      </p:sp>
      <p:sp>
        <p:nvSpPr>
          <p:cNvPr id="4101" name="Text Box 5"/>
          <p:cNvSpPr txBox="1">
            <a:spLocks noChangeArrowheads="1"/>
          </p:cNvSpPr>
          <p:nvPr/>
        </p:nvSpPr>
        <p:spPr bwMode="auto">
          <a:xfrm>
            <a:off x="2664853" y="2590800"/>
            <a:ext cx="4187365"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sz="2800" i="0" dirty="0"/>
              <a:t>Using Language</a:t>
            </a:r>
            <a:r>
              <a:rPr lang="en-US" i="0" dirty="0"/>
              <a:t>  </a:t>
            </a:r>
          </a:p>
          <a:p>
            <a:pPr algn="ctr"/>
            <a:r>
              <a:rPr lang="en-US" i="0" dirty="0" smtClean="0"/>
              <a:t>(e.g., teaching in the disciplines)</a:t>
            </a:r>
            <a:endParaRPr lang="en-US" i="0" dirty="0"/>
          </a:p>
        </p:txBody>
      </p:sp>
      <p:sp>
        <p:nvSpPr>
          <p:cNvPr id="4105" name="Text Box 9"/>
          <p:cNvSpPr txBox="1">
            <a:spLocks noChangeArrowheads="1"/>
          </p:cNvSpPr>
          <p:nvPr/>
        </p:nvSpPr>
        <p:spPr bwMode="auto">
          <a:xfrm>
            <a:off x="7746692" y="2555875"/>
            <a:ext cx="1846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endParaRPr lang="en-US" sz="2800" i="0" dirty="0"/>
          </a:p>
        </p:txBody>
      </p:sp>
      <p:sp>
        <p:nvSpPr>
          <p:cNvPr id="4106" name="Text Box 10"/>
          <p:cNvSpPr txBox="1">
            <a:spLocks noChangeArrowheads="1"/>
          </p:cNvSpPr>
          <p:nvPr/>
        </p:nvSpPr>
        <p:spPr bwMode="auto">
          <a:xfrm>
            <a:off x="0" y="3759756"/>
            <a:ext cx="9131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i="1">
                <a:solidFill>
                  <a:srgbClr val="000000"/>
                </a:solidFill>
                <a:latin typeface="Times New Roman" pitchFamily="18" charset="0"/>
              </a:defRPr>
            </a:lvl1pPr>
            <a:lvl2pPr marL="742950" indent="-285750">
              <a:defRPr sz="2400" i="1">
                <a:solidFill>
                  <a:srgbClr val="000000"/>
                </a:solidFill>
                <a:latin typeface="Times New Roman" pitchFamily="18" charset="0"/>
              </a:defRPr>
            </a:lvl2pPr>
            <a:lvl3pPr marL="1143000" indent="-228600">
              <a:defRPr sz="2400" i="1">
                <a:solidFill>
                  <a:srgbClr val="000000"/>
                </a:solidFill>
                <a:latin typeface="Times New Roman" pitchFamily="18" charset="0"/>
              </a:defRPr>
            </a:lvl3pPr>
            <a:lvl4pPr marL="1600200" indent="-228600">
              <a:defRPr sz="2400" i="1">
                <a:solidFill>
                  <a:srgbClr val="000000"/>
                </a:solidFill>
                <a:latin typeface="Times New Roman" pitchFamily="18" charset="0"/>
              </a:defRPr>
            </a:lvl4pPr>
            <a:lvl5pPr marL="2057400" indent="-228600">
              <a:defRPr sz="2400" i="1">
                <a:solidFill>
                  <a:srgbClr val="000000"/>
                </a:solidFill>
                <a:latin typeface="Times New Roman" pitchFamily="18" charset="0"/>
              </a:defRPr>
            </a:lvl5pPr>
            <a:lvl6pPr marL="2514600" indent="-228600" eaLnBrk="0" fontAlgn="base" hangingPunct="0">
              <a:spcBef>
                <a:spcPct val="0"/>
              </a:spcBef>
              <a:spcAft>
                <a:spcPct val="0"/>
              </a:spcAft>
              <a:defRPr sz="2400" i="1">
                <a:solidFill>
                  <a:srgbClr val="000000"/>
                </a:solidFill>
                <a:latin typeface="Times New Roman" pitchFamily="18" charset="0"/>
              </a:defRPr>
            </a:lvl6pPr>
            <a:lvl7pPr marL="2971800" indent="-228600" eaLnBrk="0" fontAlgn="base" hangingPunct="0">
              <a:spcBef>
                <a:spcPct val="0"/>
              </a:spcBef>
              <a:spcAft>
                <a:spcPct val="0"/>
              </a:spcAft>
              <a:defRPr sz="2400" i="1">
                <a:solidFill>
                  <a:srgbClr val="000000"/>
                </a:solidFill>
                <a:latin typeface="Times New Roman" pitchFamily="18" charset="0"/>
              </a:defRPr>
            </a:lvl7pPr>
            <a:lvl8pPr marL="3429000" indent="-228600" eaLnBrk="0" fontAlgn="base" hangingPunct="0">
              <a:spcBef>
                <a:spcPct val="0"/>
              </a:spcBef>
              <a:spcAft>
                <a:spcPct val="0"/>
              </a:spcAft>
              <a:defRPr sz="2400" i="1">
                <a:solidFill>
                  <a:srgbClr val="000000"/>
                </a:solidFill>
                <a:latin typeface="Times New Roman" pitchFamily="18" charset="0"/>
              </a:defRPr>
            </a:lvl8pPr>
            <a:lvl9pPr marL="3886200" indent="-228600" eaLnBrk="0" fontAlgn="base" hangingPunct="0">
              <a:spcBef>
                <a:spcPct val="0"/>
              </a:spcBef>
              <a:spcAft>
                <a:spcPct val="0"/>
              </a:spcAft>
              <a:defRPr sz="2400" i="1">
                <a:solidFill>
                  <a:srgbClr val="000000"/>
                </a:solidFill>
                <a:latin typeface="Times New Roman" pitchFamily="18" charset="0"/>
              </a:defRPr>
            </a:lvl9pPr>
          </a:lstStyle>
          <a:p>
            <a:pPr algn="ctr"/>
            <a:r>
              <a:rPr lang="en-US" b="1" dirty="0" smtClean="0">
                <a:solidFill>
                  <a:srgbClr val="FF0000"/>
                </a:solidFill>
              </a:rPr>
              <a:t>Identifying Successful Student Teamwork</a:t>
            </a:r>
          </a:p>
        </p:txBody>
      </p:sp>
      <p:sp>
        <p:nvSpPr>
          <p:cNvPr id="4111" name="Line 15"/>
          <p:cNvSpPr>
            <a:spLocks noChangeShapeType="1"/>
          </p:cNvSpPr>
          <p:nvPr/>
        </p:nvSpPr>
        <p:spPr bwMode="auto">
          <a:xfrm flipH="1">
            <a:off x="1143000" y="2209800"/>
            <a:ext cx="342900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2" name="Line 16"/>
          <p:cNvSpPr>
            <a:spLocks noChangeShapeType="1"/>
          </p:cNvSpPr>
          <p:nvPr/>
        </p:nvSpPr>
        <p:spPr bwMode="auto">
          <a:xfrm>
            <a:off x="4572000" y="22098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3" name="Line 17"/>
          <p:cNvSpPr>
            <a:spLocks noChangeShapeType="1"/>
          </p:cNvSpPr>
          <p:nvPr/>
        </p:nvSpPr>
        <p:spPr bwMode="auto">
          <a:xfrm>
            <a:off x="4572000" y="2209800"/>
            <a:ext cx="3352800" cy="457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Rectangle 2"/>
          <p:cNvSpPr/>
          <p:nvPr/>
        </p:nvSpPr>
        <p:spPr>
          <a:xfrm>
            <a:off x="6514785" y="5184575"/>
            <a:ext cx="2616753" cy="400110"/>
          </a:xfrm>
          <a:prstGeom prst="rect">
            <a:avLst/>
          </a:prstGeom>
        </p:spPr>
        <p:txBody>
          <a:bodyPr wrap="square">
            <a:spAutoFit/>
          </a:bodyPr>
          <a:lstStyle/>
          <a:p>
            <a:pPr algn="ctr"/>
            <a:endParaRPr lang="en-US" sz="2000" b="1" i="1" dirty="0"/>
          </a:p>
        </p:txBody>
      </p:sp>
      <p:pic>
        <p:nvPicPr>
          <p:cNvPr id="13" name="Content Placeholder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63907" y="4500060"/>
            <a:ext cx="2616186" cy="198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71557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1.1|0.6|0.3|0.3|0.4|0.4"/>
</p:tagLst>
</file>

<file path=ppt/tags/tag2.xml><?xml version="1.0" encoding="utf-8"?>
<p:tagLst xmlns:a="http://schemas.openxmlformats.org/drawingml/2006/main" xmlns:r="http://schemas.openxmlformats.org/officeDocument/2006/relationships" xmlns:p="http://schemas.openxmlformats.org/presentationml/2006/main">
  <p:tag name="TIMING" val="|21.1|0.6|0.3|0.3|0.4|0.4"/>
</p:tagLst>
</file>

<file path=ppt/tags/tag3.xml><?xml version="1.0" encoding="utf-8"?>
<p:tagLst xmlns:a="http://schemas.openxmlformats.org/drawingml/2006/main" xmlns:r="http://schemas.openxmlformats.org/officeDocument/2006/relationships" xmlns:p="http://schemas.openxmlformats.org/presentationml/2006/main">
  <p:tag name="TIMING" val="|21.1|0.6|0.3|0.3|0.4|0.4"/>
</p:tagLst>
</file>

<file path=ppt/tags/tag4.xml><?xml version="1.0" encoding="utf-8"?>
<p:tagLst xmlns:a="http://schemas.openxmlformats.org/drawingml/2006/main" xmlns:r="http://schemas.openxmlformats.org/officeDocument/2006/relationships" xmlns:p="http://schemas.openxmlformats.org/presentationml/2006/main">
  <p:tag name="TIMING" val="|21.1|0.6|0.3|0.3|0.4|0.4"/>
</p:tagLst>
</file>

<file path=ppt/tags/tag5.xml><?xml version="1.0" encoding="utf-8"?>
<p:tagLst xmlns:a="http://schemas.openxmlformats.org/drawingml/2006/main" xmlns:r="http://schemas.openxmlformats.org/officeDocument/2006/relationships" xmlns:p="http://schemas.openxmlformats.org/presentationml/2006/main">
  <p:tag name="TIMING" val="|21.1|0.6|0.3|0.3|0.4|0.4"/>
</p:tagLst>
</file>

<file path=ppt/tags/tag6.xml><?xml version="1.0" encoding="utf-8"?>
<p:tagLst xmlns:a="http://schemas.openxmlformats.org/drawingml/2006/main" xmlns:r="http://schemas.openxmlformats.org/officeDocument/2006/relationships" xmlns:p="http://schemas.openxmlformats.org/presentationml/2006/main">
  <p:tag name="TIMING" val="|21.1|0.6|0.3|0.3|0.4|0.4"/>
</p:tagLst>
</file>

<file path=ppt/tags/tag7.xml><?xml version="1.0" encoding="utf-8"?>
<p:tagLst xmlns:a="http://schemas.openxmlformats.org/drawingml/2006/main" xmlns:r="http://schemas.openxmlformats.org/officeDocument/2006/relationships" xmlns:p="http://schemas.openxmlformats.org/presentationml/2006/main">
  <p:tag name="TIMING" val="|21.1|0.6|0.3|0.3|0.4|0.4"/>
</p:tagLst>
</file>

<file path=ppt/tags/tag8.xml><?xml version="1.0" encoding="utf-8"?>
<p:tagLst xmlns:a="http://schemas.openxmlformats.org/drawingml/2006/main" xmlns:r="http://schemas.openxmlformats.org/officeDocument/2006/relationships" xmlns:p="http://schemas.openxmlformats.org/presentationml/2006/main">
  <p:tag name="TIMING" val="|21.1|0.6|0.3|0.3|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2262</TotalTime>
  <Words>2125</Words>
  <Application>Microsoft Macintosh PowerPoint</Application>
  <PresentationFormat>On-screen Show (4:3)</PresentationFormat>
  <Paragraphs>393</Paragraphs>
  <Slides>48</Slides>
  <Notes>16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Natural Language Processing for  Enhancing Teaching and Learning</vt:lpstr>
      <vt:lpstr>Natural Language Processing (NLP)</vt:lpstr>
      <vt:lpstr>Language Processing in Education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Case Studies</vt:lpstr>
      <vt:lpstr>Why Automatic Writing Assessment? </vt:lpstr>
      <vt:lpstr>An  Example Writing Assessment Task:  Response to Text (RTA)</vt:lpstr>
      <vt:lpstr>RTA Rubric for the Evidence dimension</vt:lpstr>
      <vt:lpstr>  Gold-Standard Scores (&amp; NLP-based evidence)                               </vt:lpstr>
      <vt:lpstr>Automatic Scoring of an Analytical  Response-To-Text Assessment (RTA) </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Extract Essay Features using NLP</vt:lpstr>
      <vt:lpstr>Example Feature Vectors</vt:lpstr>
      <vt:lpstr>Evaluation</vt:lpstr>
      <vt:lpstr>Three Case Studies</vt:lpstr>
      <vt:lpstr>Why Tutorial Dialogue?</vt:lpstr>
      <vt:lpstr>PowerPoint Presentation</vt:lpstr>
      <vt:lpstr>PowerPoint Presentation</vt:lpstr>
      <vt:lpstr>PowerPoint Presentation</vt:lpstr>
      <vt:lpstr>Adaptive ITSPOKE</vt:lpstr>
      <vt:lpstr>Challenges</vt:lpstr>
      <vt:lpstr>Results</vt:lpstr>
      <vt:lpstr>Three Case Studies</vt:lpstr>
      <vt:lpstr>Why (Summarize) Student Reflections? </vt:lpstr>
      <vt:lpstr>Student Reflections and a TA’s Summary</vt:lpstr>
      <vt:lpstr>Student Reflections and a TA’s Summary</vt:lpstr>
      <vt:lpstr>Enhancing Large Classroom Instructor-Student Interactions via Summarization</vt:lpstr>
      <vt:lpstr>Challenges for (Extractive) Summarization</vt:lpstr>
      <vt:lpstr>Phrase-Based Summarization</vt:lpstr>
      <vt:lpstr>Quantitative Evaluation</vt:lpstr>
      <vt:lpstr>Summing Up</vt:lpstr>
      <vt:lpstr>Current Directions</vt:lpstr>
      <vt:lpstr>Thank You!</vt:lpstr>
      <vt:lpstr>NLP for Education Research Lifecycle</vt:lpstr>
    </vt:vector>
  </TitlesOfParts>
  <Company>University of Pittsburgh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Helpfulness-Guided Review Summarization</dc:title>
  <dc:creator>Wenting Xiong</dc:creator>
  <cp:lastModifiedBy>Diane Litman</cp:lastModifiedBy>
  <cp:revision>277</cp:revision>
  <dcterms:created xsi:type="dcterms:W3CDTF">2014-05-07T19:14:43Z</dcterms:created>
  <dcterms:modified xsi:type="dcterms:W3CDTF">2016-12-28T22:32:43Z</dcterms:modified>
</cp:coreProperties>
</file>