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handoutMasterIdLst>
    <p:handoutMasterId r:id="rId88"/>
  </p:handoutMasterIdLst>
  <p:sldIdLst>
    <p:sldId id="256" r:id="rId2"/>
    <p:sldId id="428" r:id="rId3"/>
    <p:sldId id="429" r:id="rId4"/>
    <p:sldId id="289" r:id="rId5"/>
    <p:sldId id="290" r:id="rId6"/>
    <p:sldId id="291" r:id="rId7"/>
    <p:sldId id="323" r:id="rId8"/>
    <p:sldId id="325" r:id="rId9"/>
    <p:sldId id="319" r:id="rId10"/>
    <p:sldId id="326" r:id="rId11"/>
    <p:sldId id="324" r:id="rId12"/>
    <p:sldId id="322" r:id="rId13"/>
    <p:sldId id="294" r:id="rId14"/>
    <p:sldId id="430" r:id="rId15"/>
    <p:sldId id="431" r:id="rId16"/>
    <p:sldId id="295" r:id="rId17"/>
    <p:sldId id="296" r:id="rId18"/>
    <p:sldId id="298" r:id="rId19"/>
    <p:sldId id="453" r:id="rId20"/>
    <p:sldId id="300" r:id="rId21"/>
    <p:sldId id="435" r:id="rId22"/>
    <p:sldId id="434" r:id="rId23"/>
    <p:sldId id="301" r:id="rId24"/>
    <p:sldId id="370" r:id="rId25"/>
    <p:sldId id="261" r:id="rId26"/>
    <p:sldId id="263" r:id="rId27"/>
    <p:sldId id="423" r:id="rId28"/>
    <p:sldId id="264" r:id="rId29"/>
    <p:sldId id="265" r:id="rId30"/>
    <p:sldId id="418" r:id="rId31"/>
    <p:sldId id="266" r:id="rId32"/>
    <p:sldId id="281" r:id="rId33"/>
    <p:sldId id="283" r:id="rId34"/>
    <p:sldId id="269" r:id="rId35"/>
    <p:sldId id="424" r:id="rId36"/>
    <p:sldId id="285" r:id="rId37"/>
    <p:sldId id="284" r:id="rId38"/>
    <p:sldId id="425" r:id="rId39"/>
    <p:sldId id="377" r:id="rId40"/>
    <p:sldId id="378" r:id="rId41"/>
    <p:sldId id="379" r:id="rId42"/>
    <p:sldId id="380" r:id="rId43"/>
    <p:sldId id="381" r:id="rId44"/>
    <p:sldId id="382" r:id="rId45"/>
    <p:sldId id="383" r:id="rId46"/>
    <p:sldId id="385" r:id="rId47"/>
    <p:sldId id="389" r:id="rId48"/>
    <p:sldId id="399" r:id="rId49"/>
    <p:sldId id="400" r:id="rId50"/>
    <p:sldId id="401" r:id="rId51"/>
    <p:sldId id="402" r:id="rId52"/>
    <p:sldId id="403" r:id="rId53"/>
    <p:sldId id="404" r:id="rId54"/>
    <p:sldId id="471" r:id="rId55"/>
    <p:sldId id="469" r:id="rId56"/>
    <p:sldId id="470" r:id="rId57"/>
    <p:sldId id="472" r:id="rId58"/>
    <p:sldId id="473" r:id="rId59"/>
    <p:sldId id="451" r:id="rId60"/>
    <p:sldId id="458" r:id="rId61"/>
    <p:sldId id="459" r:id="rId62"/>
    <p:sldId id="454" r:id="rId63"/>
    <p:sldId id="433" r:id="rId64"/>
    <p:sldId id="438" r:id="rId65"/>
    <p:sldId id="474" r:id="rId66"/>
    <p:sldId id="491" r:id="rId67"/>
    <p:sldId id="476" r:id="rId68"/>
    <p:sldId id="446" r:id="rId69"/>
    <p:sldId id="447" r:id="rId70"/>
    <p:sldId id="477" r:id="rId71"/>
    <p:sldId id="486" r:id="rId72"/>
    <p:sldId id="485" r:id="rId73"/>
    <p:sldId id="487" r:id="rId74"/>
    <p:sldId id="273" r:id="rId75"/>
    <p:sldId id="488" r:id="rId76"/>
    <p:sldId id="490" r:id="rId77"/>
    <p:sldId id="489" r:id="rId78"/>
    <p:sldId id="465" r:id="rId79"/>
    <p:sldId id="466" r:id="rId80"/>
    <p:sldId id="467" r:id="rId81"/>
    <p:sldId id="468" r:id="rId82"/>
    <p:sldId id="479" r:id="rId83"/>
    <p:sldId id="481" r:id="rId84"/>
    <p:sldId id="483" r:id="rId85"/>
    <p:sldId id="492"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D96C5"/>
    <a:srgbClr val="FF6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3458" autoAdjust="0"/>
  </p:normalViewPr>
  <p:slideViewPr>
    <p:cSldViewPr snapToGrid="0" snapToObjects="1">
      <p:cViewPr varScale="1">
        <p:scale>
          <a:sx n="47" d="100"/>
          <a:sy n="47" d="100"/>
        </p:scale>
        <p:origin x="-11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ipiaoxiao:research:meeting:itspoke:Work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Rating</a:t>
            </a:r>
            <a:r>
              <a:rPr lang="en-US" baseline="0"/>
              <a:t> Distribution</a:t>
            </a:r>
          </a:p>
          <a:p>
            <a:pPr>
              <a:defRPr/>
            </a:pPr>
            <a:endParaRPr lang="en-US"/>
          </a:p>
        </c:rich>
      </c:tx>
      <c:layout>
        <c:manualLayout>
          <c:xMode val="edge"/>
          <c:yMode val="edge"/>
          <c:x val="0.41975618189956043"/>
          <c:y val="0"/>
        </c:manualLayout>
      </c:layout>
      <c:overlay val="0"/>
    </c:title>
    <c:autoTitleDeleted val="0"/>
    <c:plotArea>
      <c:layout>
        <c:manualLayout>
          <c:layoutTarget val="inner"/>
          <c:xMode val="edge"/>
          <c:yMode val="edge"/>
          <c:x val="0.25795375220109379"/>
          <c:y val="0.18564171051324499"/>
          <c:w val="0.73905290958561798"/>
          <c:h val="0.67781121347673412"/>
        </c:manualLayout>
      </c:layout>
      <c:barChart>
        <c:barDir val="col"/>
        <c:grouping val="stacked"/>
        <c:varyColors val="0"/>
        <c:ser>
          <c:idx val="1"/>
          <c:order val="0"/>
          <c:tx>
            <c:v>"Number of instances"</c:v>
          </c:tx>
          <c:invertIfNegative val="0"/>
          <c:cat>
            <c:numRef>
              <c:f>'[Workbook1.xlsx]Sheet1'!$A$2:$A$10</c:f>
              <c:numCache>
                <c:formatCode>General</c:formatCode>
                <c:ptCount val="9"/>
                <c:pt idx="0">
                  <c:v>1</c:v>
                </c:pt>
                <c:pt idx="1">
                  <c:v>1.5</c:v>
                </c:pt>
                <c:pt idx="2">
                  <c:v>2</c:v>
                </c:pt>
                <c:pt idx="3">
                  <c:v>2.5</c:v>
                </c:pt>
                <c:pt idx="4">
                  <c:v>3</c:v>
                </c:pt>
                <c:pt idx="5">
                  <c:v>3.5</c:v>
                </c:pt>
                <c:pt idx="6">
                  <c:v>4</c:v>
                </c:pt>
                <c:pt idx="7">
                  <c:v>4.5</c:v>
                </c:pt>
                <c:pt idx="8">
                  <c:v>5</c:v>
                </c:pt>
              </c:numCache>
            </c:numRef>
          </c:cat>
          <c:val>
            <c:numRef>
              <c:f>'[Workbook1.xlsx]Sheet1'!$B$2:$B$10</c:f>
              <c:numCache>
                <c:formatCode>General</c:formatCode>
                <c:ptCount val="9"/>
                <c:pt idx="0">
                  <c:v>22</c:v>
                </c:pt>
                <c:pt idx="1">
                  <c:v>24</c:v>
                </c:pt>
                <c:pt idx="2">
                  <c:v>39</c:v>
                </c:pt>
                <c:pt idx="3">
                  <c:v>60</c:v>
                </c:pt>
                <c:pt idx="4">
                  <c:v>44</c:v>
                </c:pt>
                <c:pt idx="5">
                  <c:v>42</c:v>
                </c:pt>
                <c:pt idx="6">
                  <c:v>18</c:v>
                </c:pt>
                <c:pt idx="7">
                  <c:v>11</c:v>
                </c:pt>
                <c:pt idx="8">
                  <c:v>7</c:v>
                </c:pt>
              </c:numCache>
            </c:numRef>
          </c:val>
        </c:ser>
        <c:dLbls>
          <c:showLegendKey val="0"/>
          <c:showVal val="0"/>
          <c:showCatName val="0"/>
          <c:showSerName val="0"/>
          <c:showPercent val="0"/>
          <c:showBubbleSize val="0"/>
        </c:dLbls>
        <c:gapWidth val="150"/>
        <c:overlap val="100"/>
        <c:axId val="77875840"/>
        <c:axId val="81674624"/>
      </c:barChart>
      <c:catAx>
        <c:axId val="77875840"/>
        <c:scaling>
          <c:orientation val="minMax"/>
        </c:scaling>
        <c:delete val="0"/>
        <c:axPos val="b"/>
        <c:numFmt formatCode="General" sourceLinked="1"/>
        <c:majorTickMark val="out"/>
        <c:minorTickMark val="none"/>
        <c:tickLblPos val="nextTo"/>
        <c:crossAx val="81674624"/>
        <c:crosses val="autoZero"/>
        <c:auto val="1"/>
        <c:lblAlgn val="ctr"/>
        <c:lblOffset val="100"/>
        <c:noMultiLvlLbl val="0"/>
      </c:catAx>
      <c:valAx>
        <c:axId val="81674624"/>
        <c:scaling>
          <c:orientation val="minMax"/>
        </c:scaling>
        <c:delete val="0"/>
        <c:axPos val="l"/>
        <c:majorGridlines/>
        <c:numFmt formatCode="General" sourceLinked="1"/>
        <c:majorTickMark val="out"/>
        <c:minorTickMark val="none"/>
        <c:tickLblPos val="nextTo"/>
        <c:crossAx val="77875840"/>
        <c:crosses val="autoZero"/>
        <c:crossBetween val="between"/>
      </c:valAx>
    </c:plotArea>
    <c:legend>
      <c:legendPos val="r"/>
      <c:layout>
        <c:manualLayout>
          <c:xMode val="edge"/>
          <c:yMode val="edge"/>
          <c:x val="0"/>
          <c:y val="0.32627452031553827"/>
          <c:w val="0.19615945576031718"/>
          <c:h val="0.25311288371997742"/>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9B54AD-0D1F-FF41-B701-CDC888A49101}" type="datetime1">
              <a:rPr lang="zh-CN" altLang="en-US" smtClean="0"/>
              <a:pPr/>
              <a:t>2012/10/29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625815-D932-3547-9BEF-DC32BB8E4CBD}" type="slidenum">
              <a:rPr lang="en-US" smtClean="0"/>
              <a:pPr/>
              <a:t>‹#›</a:t>
            </a:fld>
            <a:endParaRPr lang="en-US"/>
          </a:p>
        </p:txBody>
      </p:sp>
    </p:spTree>
    <p:extLst>
      <p:ext uri="{BB962C8B-B14F-4D97-AF65-F5344CB8AC3E}">
        <p14:creationId xmlns:p14="http://schemas.microsoft.com/office/powerpoint/2010/main" val="1587599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4C45C-6936-2644-B2E5-9DA92685AC3C}" type="datetime1">
              <a:rPr lang="zh-CN" altLang="en-US" smtClean="0"/>
              <a:pPr/>
              <a:t>2012/10/29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9F570-116B-B74F-892D-960D7B1C4195}" type="slidenum">
              <a:rPr lang="en-US" smtClean="0"/>
              <a:pPr/>
              <a:t>‹#›</a:t>
            </a:fld>
            <a:endParaRPr lang="en-US"/>
          </a:p>
        </p:txBody>
      </p:sp>
    </p:spTree>
    <p:extLst>
      <p:ext uri="{BB962C8B-B14F-4D97-AF65-F5344CB8AC3E}">
        <p14:creationId xmlns:p14="http://schemas.microsoft.com/office/powerpoint/2010/main" val="36792436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F9F570-116B-B74F-892D-960D7B1C419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Though localization is more important than problem within the non-linguistic feautre set, when combined all features together, problem is more useful than lcoalization, due to the interaction among features. (regTag, LOC implies localization information)</a:t>
            </a:r>
          </a:p>
        </p:txBody>
      </p:sp>
      <p:sp>
        <p:nvSpPr>
          <p:cNvPr id="72708" name="Slide Number Placeholder 3"/>
          <p:cNvSpPr>
            <a:spLocks noGrp="1"/>
          </p:cNvSpPr>
          <p:nvPr>
            <p:ph type="sldNum" sz="quarter" idx="5"/>
          </p:nvPr>
        </p:nvSpPr>
        <p:spPr bwMode="auto">
          <a:noFill/>
          <a:ln>
            <a:miter lim="800000"/>
            <a:headEnd/>
            <a:tailEnd/>
          </a:ln>
        </p:spPr>
        <p:txBody>
          <a:bodyPr/>
          <a:lstStyle/>
          <a:p>
            <a:fld id="{5D42C7E2-DC88-4591-A0A5-E6B1EF6149FE}" type="slidenum">
              <a:rPr lang="en-US"/>
              <a:pPr/>
              <a:t>48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Though localization is more important than problem within the non-linguistic feautre set, when combined all features together, problem is more useful than lcoalization, due to the interaction among features. (regTag, LOC implies localization information)</a:t>
            </a:r>
          </a:p>
        </p:txBody>
      </p:sp>
      <p:sp>
        <p:nvSpPr>
          <p:cNvPr id="74756" name="Slide Number Placeholder 3"/>
          <p:cNvSpPr>
            <a:spLocks noGrp="1"/>
          </p:cNvSpPr>
          <p:nvPr>
            <p:ph type="sldNum" sz="quarter" idx="5"/>
          </p:nvPr>
        </p:nvSpPr>
        <p:spPr bwMode="auto">
          <a:noFill/>
          <a:ln>
            <a:miter lim="800000"/>
            <a:headEnd/>
            <a:tailEnd/>
          </a:ln>
        </p:spPr>
        <p:txBody>
          <a:bodyPr/>
          <a:lstStyle/>
          <a:p>
            <a:fld id="{1DA628DB-E6F1-42E7-8715-8E9F2C6F6C41}" type="slidenum">
              <a:rPr lang="en-US"/>
              <a:pPr/>
              <a:t>49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Though localization is more important than problem within the non-linguistic feautre set, when combined all features together, problem is more useful than lcoalization, due to the interaction among features. (regTag, LOC implies localization information)</a:t>
            </a:r>
          </a:p>
        </p:txBody>
      </p:sp>
      <p:sp>
        <p:nvSpPr>
          <p:cNvPr id="76804" name="Slide Number Placeholder 3"/>
          <p:cNvSpPr>
            <a:spLocks noGrp="1"/>
          </p:cNvSpPr>
          <p:nvPr>
            <p:ph type="sldNum" sz="quarter" idx="5"/>
          </p:nvPr>
        </p:nvSpPr>
        <p:spPr bwMode="auto">
          <a:noFill/>
          <a:ln>
            <a:miter lim="800000"/>
            <a:headEnd/>
            <a:tailEnd/>
          </a:ln>
        </p:spPr>
        <p:txBody>
          <a:bodyPr/>
          <a:lstStyle/>
          <a:p>
            <a:fld id="{A4C5D7C2-09DD-46A2-AEA5-6425591EDFB2}" type="slidenum">
              <a:rPr lang="en-US"/>
              <a:pPr/>
              <a:t>50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Though localization is more important than problem within the non-linguistic feautre set, when combined all features together, problem is more useful than lcoalization, due to the interaction among features. (regTag, LOC implies localization information)</a:t>
            </a:r>
          </a:p>
        </p:txBody>
      </p:sp>
      <p:sp>
        <p:nvSpPr>
          <p:cNvPr id="78852" name="Slide Number Placeholder 3"/>
          <p:cNvSpPr>
            <a:spLocks noGrp="1"/>
          </p:cNvSpPr>
          <p:nvPr>
            <p:ph type="sldNum" sz="quarter" idx="5"/>
          </p:nvPr>
        </p:nvSpPr>
        <p:spPr bwMode="auto">
          <a:noFill/>
          <a:ln>
            <a:miter lim="800000"/>
            <a:headEnd/>
            <a:tailEnd/>
          </a:ln>
        </p:spPr>
        <p:txBody>
          <a:bodyPr/>
          <a:lstStyle/>
          <a:p>
            <a:fld id="{1FBEE96E-F35A-412B-B821-8480B337D293}" type="slidenum">
              <a:rPr lang="en-US"/>
              <a:pPr/>
              <a:t>51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Though localization is more important than problem within the non-linguistic feautre set, when combined all features together, problem is more useful than lcoalization, due to the interaction among features. (regTag, LOC implies localization information)</a:t>
            </a:r>
          </a:p>
        </p:txBody>
      </p:sp>
      <p:sp>
        <p:nvSpPr>
          <p:cNvPr id="80900" name="Slide Number Placeholder 3"/>
          <p:cNvSpPr>
            <a:spLocks noGrp="1"/>
          </p:cNvSpPr>
          <p:nvPr>
            <p:ph type="sldNum" sz="quarter" idx="5"/>
          </p:nvPr>
        </p:nvSpPr>
        <p:spPr bwMode="auto">
          <a:noFill/>
          <a:ln>
            <a:miter lim="800000"/>
            <a:headEnd/>
            <a:tailEnd/>
          </a:ln>
        </p:spPr>
        <p:txBody>
          <a:bodyPr/>
          <a:lstStyle/>
          <a:p>
            <a:fld id="{7401BFD5-A85E-4C84-8687-44B80D6F75DC}" type="slidenum">
              <a:rPr lang="en-US"/>
              <a:pPr/>
              <a:t>52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FF0A9849-906D-4290-9593-CDD64B290590}" type="slidenum">
              <a:rPr lang="en-US"/>
              <a:pPr/>
              <a:t>53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05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Text Box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958" tIns="46479" rIns="92958" bIns="46479" anchor="ctr"/>
          <a:lstStyle/>
          <a:p>
            <a:r>
              <a:rPr lang="en-US" smtClean="0"/>
              <a:t>1st Overview study... </a:t>
            </a:r>
          </a:p>
          <a:p>
            <a:r>
              <a:rPr lang="en-US" smtClean="0"/>
              <a:t>And the coding done on the student turns</a:t>
            </a:r>
          </a:p>
          <a:p>
            <a:r>
              <a:rPr lang="en-US" smtClean="0"/>
              <a:t>Parameters extracted from corpora, used to build models</a:t>
            </a:r>
          </a:p>
          <a:p>
            <a:r>
              <a:rPr lang="en-US" smtClean="0"/>
              <a:t>Then I’ll discuss our results – our predictive models</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68</a:t>
            </a:fld>
            <a:endParaRPr lang="en-US"/>
          </a:p>
        </p:txBody>
      </p:sp>
    </p:spTree>
    <p:extLst>
      <p:ext uri="{BB962C8B-B14F-4D97-AF65-F5344CB8AC3E}">
        <p14:creationId xmlns:p14="http://schemas.microsoft.com/office/powerpoint/2010/main" val="267764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Slide Number Placeholder 3"/>
          <p:cNvSpPr>
            <a:spLocks noGrp="1"/>
          </p:cNvSpPr>
          <p:nvPr>
            <p:ph type="sldNum" sz="quarter" idx="4294967295"/>
          </p:nvPr>
        </p:nvSpPr>
        <p:spPr bwMode="auto">
          <a:xfrm>
            <a:off x="3884852" y="8685862"/>
            <a:ext cx="2971593" cy="45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9" tIns="45680" rIns="91359" bIns="45680"/>
          <a:lstStyle>
            <a:lvl1pPr>
              <a:defRPr sz="2400" i="1">
                <a:solidFill>
                  <a:srgbClr val="000000"/>
                </a:solidFill>
                <a:latin typeface="Times New Roman" pitchFamily="18" charset="0"/>
              </a:defRPr>
            </a:lvl1pPr>
            <a:lvl2pPr marL="730171" indent="-280835">
              <a:defRPr sz="2400" i="1">
                <a:solidFill>
                  <a:srgbClr val="000000"/>
                </a:solidFill>
                <a:latin typeface="Times New Roman" pitchFamily="18" charset="0"/>
              </a:defRPr>
            </a:lvl2pPr>
            <a:lvl3pPr marL="1123340" indent="-224668">
              <a:defRPr sz="2400" i="1">
                <a:solidFill>
                  <a:srgbClr val="000000"/>
                </a:solidFill>
                <a:latin typeface="Times New Roman" pitchFamily="18" charset="0"/>
              </a:defRPr>
            </a:lvl3pPr>
            <a:lvl4pPr marL="1572677" indent="-224668">
              <a:defRPr sz="2400" i="1">
                <a:solidFill>
                  <a:srgbClr val="000000"/>
                </a:solidFill>
                <a:latin typeface="Times New Roman" pitchFamily="18" charset="0"/>
              </a:defRPr>
            </a:lvl4pPr>
            <a:lvl5pPr marL="2022013" indent="-224668">
              <a:defRPr sz="2400" i="1">
                <a:solidFill>
                  <a:srgbClr val="000000"/>
                </a:solidFill>
                <a:latin typeface="Times New Roman" pitchFamily="18" charset="0"/>
              </a:defRPr>
            </a:lvl5pPr>
            <a:lvl6pPr marL="2471349" indent="-224668" eaLnBrk="0" fontAlgn="base" hangingPunct="0">
              <a:spcBef>
                <a:spcPct val="0"/>
              </a:spcBef>
              <a:spcAft>
                <a:spcPct val="0"/>
              </a:spcAft>
              <a:defRPr sz="2400" i="1">
                <a:solidFill>
                  <a:srgbClr val="000000"/>
                </a:solidFill>
                <a:latin typeface="Times New Roman" pitchFamily="18" charset="0"/>
              </a:defRPr>
            </a:lvl6pPr>
            <a:lvl7pPr marL="2920685" indent="-224668" eaLnBrk="0" fontAlgn="base" hangingPunct="0">
              <a:spcBef>
                <a:spcPct val="0"/>
              </a:spcBef>
              <a:spcAft>
                <a:spcPct val="0"/>
              </a:spcAft>
              <a:defRPr sz="2400" i="1">
                <a:solidFill>
                  <a:srgbClr val="000000"/>
                </a:solidFill>
                <a:latin typeface="Times New Roman" pitchFamily="18" charset="0"/>
              </a:defRPr>
            </a:lvl7pPr>
            <a:lvl8pPr marL="3370021" indent="-224668" eaLnBrk="0" fontAlgn="base" hangingPunct="0">
              <a:spcBef>
                <a:spcPct val="0"/>
              </a:spcBef>
              <a:spcAft>
                <a:spcPct val="0"/>
              </a:spcAft>
              <a:defRPr sz="2400" i="1">
                <a:solidFill>
                  <a:srgbClr val="000000"/>
                </a:solidFill>
                <a:latin typeface="Times New Roman" pitchFamily="18" charset="0"/>
              </a:defRPr>
            </a:lvl8pPr>
            <a:lvl9pPr marL="3819357" indent="-224668" eaLnBrk="0" fontAlgn="base" hangingPunct="0">
              <a:spcBef>
                <a:spcPct val="0"/>
              </a:spcBef>
              <a:spcAft>
                <a:spcPct val="0"/>
              </a:spcAft>
              <a:defRPr sz="2400" i="1">
                <a:solidFill>
                  <a:srgbClr val="000000"/>
                </a:solidFill>
                <a:latin typeface="Times New Roman" pitchFamily="18" charset="0"/>
              </a:defRPr>
            </a:lvl9pPr>
          </a:lstStyle>
          <a:p>
            <a:fld id="{BF030CA6-675C-43CB-965C-9B71E7688706}" type="slidenum">
              <a:rPr lang="en-US"/>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One sentence or two?</a:t>
            </a:r>
          </a:p>
          <a:p>
            <a:endParaRPr lang="en-US" smtClean="0">
              <a:ea typeface="ＭＳ Ｐゴシック"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60A9712D-5974-4D64-8970-2A247B3ED475}" type="slidenum">
              <a:rPr lang="en-US"/>
              <a:pPr/>
              <a:t>14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3884852" y="8685862"/>
            <a:ext cx="2971593" cy="456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9" tIns="45680" rIns="91359" bIns="45680"/>
          <a:lstStyle>
            <a:lvl1pPr>
              <a:defRPr sz="2400" i="1">
                <a:solidFill>
                  <a:srgbClr val="000000"/>
                </a:solidFill>
                <a:latin typeface="Times New Roman" pitchFamily="18" charset="0"/>
              </a:defRPr>
            </a:lvl1pPr>
            <a:lvl2pPr marL="730171" indent="-280835">
              <a:defRPr sz="2400" i="1">
                <a:solidFill>
                  <a:srgbClr val="000000"/>
                </a:solidFill>
                <a:latin typeface="Times New Roman" pitchFamily="18" charset="0"/>
              </a:defRPr>
            </a:lvl2pPr>
            <a:lvl3pPr marL="1123340" indent="-224668">
              <a:defRPr sz="2400" i="1">
                <a:solidFill>
                  <a:srgbClr val="000000"/>
                </a:solidFill>
                <a:latin typeface="Times New Roman" pitchFamily="18" charset="0"/>
              </a:defRPr>
            </a:lvl3pPr>
            <a:lvl4pPr marL="1572677" indent="-224668">
              <a:defRPr sz="2400" i="1">
                <a:solidFill>
                  <a:srgbClr val="000000"/>
                </a:solidFill>
                <a:latin typeface="Times New Roman" pitchFamily="18" charset="0"/>
              </a:defRPr>
            </a:lvl4pPr>
            <a:lvl5pPr marL="2022013" indent="-224668">
              <a:defRPr sz="2400" i="1">
                <a:solidFill>
                  <a:srgbClr val="000000"/>
                </a:solidFill>
                <a:latin typeface="Times New Roman" pitchFamily="18" charset="0"/>
              </a:defRPr>
            </a:lvl5pPr>
            <a:lvl6pPr marL="2471349" indent="-224668" eaLnBrk="0" fontAlgn="base" hangingPunct="0">
              <a:spcBef>
                <a:spcPct val="0"/>
              </a:spcBef>
              <a:spcAft>
                <a:spcPct val="0"/>
              </a:spcAft>
              <a:defRPr sz="2400" i="1">
                <a:solidFill>
                  <a:srgbClr val="000000"/>
                </a:solidFill>
                <a:latin typeface="Times New Roman" pitchFamily="18" charset="0"/>
              </a:defRPr>
            </a:lvl6pPr>
            <a:lvl7pPr marL="2920685" indent="-224668" eaLnBrk="0" fontAlgn="base" hangingPunct="0">
              <a:spcBef>
                <a:spcPct val="0"/>
              </a:spcBef>
              <a:spcAft>
                <a:spcPct val="0"/>
              </a:spcAft>
              <a:defRPr sz="2400" i="1">
                <a:solidFill>
                  <a:srgbClr val="000000"/>
                </a:solidFill>
                <a:latin typeface="Times New Roman" pitchFamily="18" charset="0"/>
              </a:defRPr>
            </a:lvl7pPr>
            <a:lvl8pPr marL="3370021" indent="-224668" eaLnBrk="0" fontAlgn="base" hangingPunct="0">
              <a:spcBef>
                <a:spcPct val="0"/>
              </a:spcBef>
              <a:spcAft>
                <a:spcPct val="0"/>
              </a:spcAft>
              <a:defRPr sz="2400" i="1">
                <a:solidFill>
                  <a:srgbClr val="000000"/>
                </a:solidFill>
                <a:latin typeface="Times New Roman" pitchFamily="18" charset="0"/>
              </a:defRPr>
            </a:lvl8pPr>
            <a:lvl9pPr marL="3819357" indent="-224668" eaLnBrk="0" fontAlgn="base" hangingPunct="0">
              <a:spcBef>
                <a:spcPct val="0"/>
              </a:spcBef>
              <a:spcAft>
                <a:spcPct val="0"/>
              </a:spcAft>
              <a:defRPr sz="2400" i="1">
                <a:solidFill>
                  <a:srgbClr val="000000"/>
                </a:solidFill>
                <a:latin typeface="Times New Roman" pitchFamily="18" charset="0"/>
              </a:defRPr>
            </a:lvl9pPr>
          </a:lstStyle>
          <a:p>
            <a:fld id="{D8DC4564-BFE2-4E84-905E-E100F4999205}" type="slidenum">
              <a:rPr lang="en-US"/>
              <a:pPr/>
              <a:t>72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7" name="Slide Number Placeholder 3"/>
          <p:cNvSpPr>
            <a:spLocks noGrp="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fld id="{A9F816F2-E06E-4F48-9216-9620040D76FF}" type="slidenum">
              <a:rPr lang="en-US"/>
              <a:pPr/>
              <a:t>78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1150274" y="686427"/>
            <a:ext cx="4559012" cy="3428999"/>
          </a:xfrm>
          <a:prstGeom prst="rect">
            <a:avLst/>
          </a:prstGeom>
          <a:solidFill>
            <a:srgbClr val="FFFFFF"/>
          </a:solidFill>
          <a:ln w="9360">
            <a:solidFill>
              <a:srgbClr val="000000"/>
            </a:solidFill>
            <a:miter lim="800000"/>
            <a:headEnd/>
            <a:tailEnd/>
          </a:ln>
        </p:spPr>
        <p:txBody>
          <a:bodyPr wrap="none" anchor="ctr"/>
          <a:lstStyle>
            <a:lvl1pPr>
              <a:defRPr sz="2000" i="1">
                <a:solidFill>
                  <a:srgbClr val="000000"/>
                </a:solidFill>
                <a:latin typeface="Times New Roman" pitchFamily="18" charset="0"/>
              </a:defRPr>
            </a:lvl1pPr>
            <a:lvl2pPr marL="742950" indent="-285750">
              <a:defRPr sz="2000" i="1">
                <a:solidFill>
                  <a:srgbClr val="000000"/>
                </a:solidFill>
                <a:latin typeface="Times New Roman" pitchFamily="18" charset="0"/>
              </a:defRPr>
            </a:lvl2pPr>
            <a:lvl3pPr marL="1143000" indent="-228600">
              <a:defRPr sz="2000" i="1">
                <a:solidFill>
                  <a:srgbClr val="000000"/>
                </a:solidFill>
                <a:latin typeface="Times New Roman" pitchFamily="18" charset="0"/>
              </a:defRPr>
            </a:lvl3pPr>
            <a:lvl4pPr marL="1600200" indent="-228600">
              <a:defRPr sz="2000" i="1">
                <a:solidFill>
                  <a:srgbClr val="000000"/>
                </a:solidFill>
                <a:latin typeface="Times New Roman" pitchFamily="18" charset="0"/>
              </a:defRPr>
            </a:lvl4pPr>
            <a:lvl5pPr marL="2057400" indent="-228600">
              <a:defRPr sz="2000" i="1">
                <a:solidFill>
                  <a:srgbClr val="000000"/>
                </a:solidFill>
                <a:latin typeface="Times New Roman" pitchFamily="18" charset="0"/>
              </a:defRPr>
            </a:lvl5pPr>
            <a:lvl6pPr marL="2514600" indent="-228600" eaLnBrk="0" fontAlgn="base" hangingPunct="0">
              <a:spcBef>
                <a:spcPct val="0"/>
              </a:spcBef>
              <a:spcAft>
                <a:spcPct val="0"/>
              </a:spcAft>
              <a:defRPr sz="2000" i="1">
                <a:solidFill>
                  <a:srgbClr val="000000"/>
                </a:solidFill>
                <a:latin typeface="Times New Roman" pitchFamily="18" charset="0"/>
              </a:defRPr>
            </a:lvl6pPr>
            <a:lvl7pPr marL="2971800" indent="-228600" eaLnBrk="0" fontAlgn="base" hangingPunct="0">
              <a:spcBef>
                <a:spcPct val="0"/>
              </a:spcBef>
              <a:spcAft>
                <a:spcPct val="0"/>
              </a:spcAft>
              <a:defRPr sz="2000" i="1">
                <a:solidFill>
                  <a:srgbClr val="000000"/>
                </a:solidFill>
                <a:latin typeface="Times New Roman" pitchFamily="18" charset="0"/>
              </a:defRPr>
            </a:lvl7pPr>
            <a:lvl8pPr marL="3429000" indent="-228600" eaLnBrk="0" fontAlgn="base" hangingPunct="0">
              <a:spcBef>
                <a:spcPct val="0"/>
              </a:spcBef>
              <a:spcAft>
                <a:spcPct val="0"/>
              </a:spcAft>
              <a:defRPr sz="2000" i="1">
                <a:solidFill>
                  <a:srgbClr val="000000"/>
                </a:solidFill>
                <a:latin typeface="Times New Roman" pitchFamily="18" charset="0"/>
              </a:defRPr>
            </a:lvl8pPr>
            <a:lvl9pPr marL="3886200" indent="-228600" eaLnBrk="0" fontAlgn="base" hangingPunct="0">
              <a:spcBef>
                <a:spcPct val="0"/>
              </a:spcBef>
              <a:spcAft>
                <a:spcPct val="0"/>
              </a:spcAft>
              <a:defRPr sz="2000" i="1">
                <a:solidFill>
                  <a:srgbClr val="000000"/>
                </a:solidFill>
                <a:latin typeface="Times New Roman" pitchFamily="18" charset="0"/>
              </a:defRPr>
            </a:lvl9pPr>
          </a:lstStyle>
          <a:p>
            <a:endParaRPr lang="en-US"/>
          </a:p>
        </p:txBody>
      </p:sp>
      <p:sp>
        <p:nvSpPr>
          <p:cNvPr id="86019" name="Rectangle 2"/>
          <p:cNvSpPr txBox="1">
            <a:spLocks noGrp="1" noChangeArrowheads="1"/>
          </p:cNvSpPr>
          <p:nvPr>
            <p:ph type="body"/>
          </p:nvPr>
        </p:nvSpPr>
        <p:spPr>
          <a:xfrm>
            <a:off x="685801" y="4343713"/>
            <a:ext cx="5487959" cy="41169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their features</a:t>
            </a:r>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800" smtClean="0">
              <a:ea typeface="ＭＳ Ｐゴシック" charset="-128"/>
            </a:endParaRPr>
          </a:p>
          <a:p>
            <a:pPr eaLnBrk="1" hangingPunct="1">
              <a:spcBef>
                <a:spcPct val="0"/>
              </a:spcBef>
            </a:pPr>
            <a:r>
              <a:rPr lang="en-US" sz="2800" smtClean="0">
                <a:ea typeface="ＭＳ Ｐゴシック" charset="-128"/>
              </a:rPr>
              <a:t>What gold-standard to use for the machine learning task??</a:t>
            </a:r>
          </a:p>
          <a:p>
            <a:pPr eaLnBrk="1" hangingPunct="1">
              <a:spcBef>
                <a:spcPct val="0"/>
              </a:spcBef>
            </a:pPr>
            <a:endParaRPr lang="en-US" sz="2800" smtClean="0">
              <a:ea typeface="ＭＳ Ｐゴシック" charset="-128"/>
            </a:endParaRPr>
          </a:p>
          <a:p>
            <a:pPr eaLnBrk="1" hangingPunct="1">
              <a:spcBef>
                <a:spcPct val="0"/>
              </a:spcBef>
            </a:pPr>
            <a:r>
              <a:rPr lang="en-US" sz="2800" smtClean="0">
                <a:ea typeface="ＭＳ Ｐゴシック" charset="-128"/>
              </a:rPr>
              <a:t>Investigating differences in perceived peer-review helpfulness </a:t>
            </a:r>
          </a:p>
          <a:p>
            <a:pPr lvl="1" eaLnBrk="1" hangingPunct="1">
              <a:spcBef>
                <a:spcPct val="0"/>
              </a:spcBef>
            </a:pPr>
            <a:r>
              <a:rPr lang="en-US" smtClean="0">
                <a:ea typeface="ＭＳ Ｐゴシック" charset="-128"/>
              </a:rPr>
              <a:t>	</a:t>
            </a:r>
            <a:r>
              <a:rPr lang="en-US" sz="2400" smtClean="0">
                <a:ea typeface="ＭＳ Ｐゴシック" charset="-128"/>
              </a:rPr>
              <a:t>between students and experts</a:t>
            </a:r>
          </a:p>
          <a:p>
            <a:pPr lvl="1" eaLnBrk="1" hangingPunct="1">
              <a:spcBef>
                <a:spcPct val="0"/>
              </a:spcBef>
            </a:pPr>
            <a:r>
              <a:rPr lang="en-US" sz="2400" smtClean="0">
                <a:ea typeface="ＭＳ Ｐゴシック" charset="-128"/>
              </a:rPr>
              <a:t>	between different </a:t>
            </a:r>
            <a:r>
              <a:rPr lang="en-US" sz="2400" b="1" smtClean="0">
                <a:ea typeface="ＭＳ Ｐゴシック" charset="-128"/>
              </a:rPr>
              <a:t>types of expert</a:t>
            </a:r>
            <a:r>
              <a:rPr lang="en-US" sz="2400" smtClean="0">
                <a:ea typeface="ＭＳ Ｐゴシック" charset="-128"/>
              </a:rPr>
              <a:t> </a:t>
            </a:r>
          </a:p>
          <a:p>
            <a:pPr eaLnBrk="1" hangingPunct="1">
              <a:spcBef>
                <a:spcPct val="0"/>
              </a:spcBef>
            </a:pPr>
            <a:endParaRPr lang="en-US" smtClean="0">
              <a:ea typeface="ＭＳ Ｐゴシック"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DBA0C49E-DCE1-4B0F-90F3-D07E72AF3B52}" type="slidenum">
              <a:rPr lang="en-US"/>
              <a:pPr/>
              <a:t>39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Explain the difference:</a:t>
            </a:r>
          </a:p>
          <a:p>
            <a:pPr eaLnBrk="1" hangingPunct="1">
              <a:spcBef>
                <a:spcPct val="0"/>
              </a:spcBef>
              <a:buFontTx/>
              <a:buAutoNum type="arabicParenR"/>
            </a:pPr>
            <a:r>
              <a:rPr lang="en-US" smtClean="0">
                <a:ea typeface="ＭＳ Ｐゴシック" charset="-128"/>
              </a:rPr>
              <a:t>Less helpful thought by the expert may because</a:t>
            </a:r>
          </a:p>
          <a:p>
            <a:pPr marL="685800" lvl="1" indent="-228600" eaLnBrk="1" hangingPunct="1">
              <a:spcBef>
                <a:spcPct val="0"/>
              </a:spcBef>
            </a:pPr>
            <a:r>
              <a:rPr lang="en-US" smtClean="0">
                <a:ea typeface="ＭＳ Ｐゴシック" charset="-128"/>
              </a:rPr>
              <a:t>Only praise no critiques not constructive</a:t>
            </a:r>
          </a:p>
          <a:p>
            <a:pPr eaLnBrk="1" hangingPunct="1">
              <a:spcBef>
                <a:spcPct val="0"/>
              </a:spcBef>
            </a:pPr>
            <a:r>
              <a:rPr lang="en-US" smtClean="0">
                <a:ea typeface="ＭＳ Ｐゴシック" charset="-128"/>
              </a:rPr>
              <a:t>	 	The comment is not supported with enough paper content.</a:t>
            </a:r>
          </a:p>
          <a:p>
            <a:pPr eaLnBrk="1" hangingPunct="1">
              <a:spcBef>
                <a:spcPct val="0"/>
              </a:spcBef>
            </a:pPr>
            <a:endParaRPr lang="en-US" smtClean="0">
              <a:ea typeface="ＭＳ Ｐゴシック"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738DB6CB-0418-406B-A49D-720DA379B842}" type="slidenum">
              <a:rPr lang="en-US"/>
              <a:pPr/>
              <a:t>40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Explain the difference:</a:t>
            </a:r>
          </a:p>
          <a:p>
            <a:pPr eaLnBrk="1" hangingPunct="1">
              <a:spcBef>
                <a:spcPct val="0"/>
              </a:spcBef>
              <a:buFontTx/>
              <a:buAutoNum type="arabicParenR"/>
            </a:pPr>
            <a:r>
              <a:rPr lang="en-US" smtClean="0">
                <a:ea typeface="ＭＳ Ｐゴシック" charset="-128"/>
              </a:rPr>
              <a:t>Less helpful thought by the expert may because</a:t>
            </a:r>
          </a:p>
          <a:p>
            <a:pPr marL="685800" lvl="1" indent="-228600" eaLnBrk="1" hangingPunct="1">
              <a:spcBef>
                <a:spcPct val="0"/>
              </a:spcBef>
            </a:pPr>
            <a:r>
              <a:rPr lang="en-US" smtClean="0">
                <a:ea typeface="ＭＳ Ｐゴシック" charset="-128"/>
              </a:rPr>
              <a:t>Only praise no critiques not constructive</a:t>
            </a:r>
          </a:p>
          <a:p>
            <a:pPr eaLnBrk="1" hangingPunct="1">
              <a:spcBef>
                <a:spcPct val="0"/>
              </a:spcBef>
            </a:pPr>
            <a:r>
              <a:rPr lang="en-US" smtClean="0">
                <a:ea typeface="ＭＳ Ｐゴシック" charset="-128"/>
              </a:rPr>
              <a:t>	 	The comment is not supported with enough paper content.</a:t>
            </a:r>
          </a:p>
          <a:p>
            <a:pPr eaLnBrk="1" hangingPunct="1">
              <a:spcBef>
                <a:spcPct val="0"/>
              </a:spcBef>
            </a:pPr>
            <a:endParaRPr lang="en-US" smtClean="0">
              <a:ea typeface="ＭＳ Ｐゴシック"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9AD68AC5-34B5-45AF-BDF9-8AA334E0A268}" type="slidenum">
              <a:rPr lang="en-US"/>
              <a:pPr/>
              <a:t>41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rPr>
              <a:t>Explain the difference:</a:t>
            </a:r>
          </a:p>
          <a:p>
            <a:pPr eaLnBrk="1" hangingPunct="1">
              <a:spcBef>
                <a:spcPct val="0"/>
              </a:spcBef>
              <a:buFontTx/>
              <a:buAutoNum type="arabicParenR"/>
            </a:pPr>
            <a:r>
              <a:rPr lang="en-US" smtClean="0">
                <a:ea typeface="ＭＳ Ｐゴシック" charset="-128"/>
              </a:rPr>
              <a:t>Less helpful thought by the expert may because</a:t>
            </a:r>
          </a:p>
          <a:p>
            <a:pPr marL="685800" lvl="1" indent="-228600" eaLnBrk="1" hangingPunct="1">
              <a:spcBef>
                <a:spcPct val="0"/>
              </a:spcBef>
            </a:pPr>
            <a:r>
              <a:rPr lang="en-US" smtClean="0">
                <a:ea typeface="ＭＳ Ｐゴシック" charset="-128"/>
              </a:rPr>
              <a:t>Only praise no critiques not constructive</a:t>
            </a:r>
          </a:p>
          <a:p>
            <a:pPr eaLnBrk="1" hangingPunct="1">
              <a:spcBef>
                <a:spcPct val="0"/>
              </a:spcBef>
            </a:pPr>
            <a:r>
              <a:rPr lang="en-US" smtClean="0">
                <a:ea typeface="ＭＳ Ｐゴシック" charset="-128"/>
              </a:rPr>
              <a:t>	 	The comment is not supported with enough paper content.</a:t>
            </a:r>
          </a:p>
          <a:p>
            <a:pPr eaLnBrk="1" hangingPunct="1">
              <a:spcBef>
                <a:spcPct val="0"/>
              </a:spcBef>
            </a:pPr>
            <a:endParaRPr lang="en-US" smtClean="0">
              <a:ea typeface="ＭＳ Ｐゴシック"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45DB439B-65D3-4CAE-8AC9-7144A5EA6B33}" type="slidenum">
              <a:rPr lang="en-US"/>
              <a:pPr/>
              <a:t>42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charset="-128"/>
              </a:rPr>
              <a:t>Paper topics</a:t>
            </a:r>
          </a:p>
          <a:p>
            <a:pPr eaLnBrk="1" hangingPunct="1"/>
            <a:r>
              <a:rPr lang="en-US" smtClean="0">
                <a:ea typeface="ＭＳ Ｐゴシック" charset="-128"/>
              </a:rPr>
              <a:t>Descriptive information about the review</a:t>
            </a:r>
          </a:p>
          <a:p>
            <a:pPr eaLnBrk="1" hangingPunct="1"/>
            <a:r>
              <a:rPr lang="en-US" smtClean="0">
                <a:ea typeface="ＭＳ Ｐゴシック" charset="-128"/>
              </a:rPr>
              <a:t>#words</a:t>
            </a:r>
          </a:p>
          <a:p>
            <a:pPr eaLnBrk="1" hangingPunct="1"/>
            <a:r>
              <a:rPr lang="en-US" smtClean="0">
                <a:ea typeface="ＭＳ Ｐゴシック" charset="-128"/>
              </a:rPr>
              <a:t>#sentences</a:t>
            </a:r>
          </a:p>
          <a:p>
            <a:pPr eaLnBrk="1" hangingPunct="1"/>
            <a:endParaRPr lang="en-US" smtClean="0">
              <a:ea typeface="ＭＳ Ｐゴシック"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2B8581C1-D22C-473A-B2DF-C042E9EF2300}" type="slidenum">
              <a:rPr lang="en-US"/>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A7B86D80-4005-6E4E-A6C9-99206463BE65}" type="datetime1">
              <a:rPr lang="zh-CN" altLang="en-US" smtClean="0"/>
              <a:pPr/>
              <a:t>2012/10/29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7C765-8DF7-B04A-94CA-3CD5C68B2BC4}" type="datetime1">
              <a:rPr lang="zh-CN" altLang="en-US" smtClean="0"/>
              <a:pPr/>
              <a:t>2012/10/29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83B9D-2FAC-6A40-8A02-C625B30AC901}" type="datetime1">
              <a:rPr lang="zh-CN" altLang="en-US" smtClean="0"/>
              <a:pPr/>
              <a:t>2012/10/29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D2D9E-0DD5-9F4A-BA22-8A3A92F64F7C}" type="datetime1">
              <a:rPr lang="zh-CN" altLang="en-US" smtClean="0"/>
              <a:pPr/>
              <a:t>2012/10/29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33C03-0D55-F141-A3F2-5D3BCFAE5B99}" type="datetime1">
              <a:rPr lang="zh-CN" altLang="en-US" smtClean="0"/>
              <a:pPr/>
              <a:t>2012/10/29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E5151-12C1-EA47-840C-99B87E2978B7}" type="datetime1">
              <a:rPr lang="zh-CN" altLang="en-US" smtClean="0"/>
              <a:pPr/>
              <a:t>2012/10/29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FF6989-7231-4E4E-876A-B0F5A9D45381}" type="datetime1">
              <a:rPr lang="zh-CN" altLang="en-US" smtClean="0"/>
              <a:pPr/>
              <a:t>2012/10/29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3A35D-4649-6B43-8D20-B2D3C7C9061B}" type="datetime1">
              <a:rPr lang="zh-CN" altLang="en-US" smtClean="0"/>
              <a:pPr/>
              <a:t>2012/10/29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5DD72-B4F6-D446-8D94-FA9EEEA08251}" type="datetime1">
              <a:rPr lang="zh-CN" altLang="en-US" smtClean="0"/>
              <a:pPr/>
              <a:t>2012/10/29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9DA0A-25A7-A044-A797-D1E3A0BC6113}" type="datetime1">
              <a:rPr lang="zh-CN" altLang="en-US" smtClean="0"/>
              <a:pPr/>
              <a:t>2012/10/29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C2917-3EE6-804C-A764-BEEE73FBBD35}" type="datetime1">
              <a:rPr lang="zh-CN" altLang="en-US" smtClean="0"/>
              <a:pPr/>
              <a:t>2012/10/29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73988-4A6F-934D-BD2A-0EF8276F313F}" type="datetime1">
              <a:rPr lang="zh-CN" altLang="en-US" smtClean="0"/>
              <a:pPr/>
              <a:t>2012/10/29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CCE4D-56E5-5249-B9AC-C5D511F41D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0.png"/><Relationship Id="rId4" Type="http://schemas.openxmlformats.org/officeDocument/2006/relationships/notesSlide" Target="../notesSlides/notesSlide2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1400"/>
            <a:ext cx="7772400" cy="1470025"/>
          </a:xfrm>
        </p:spPr>
        <p:txBody>
          <a:bodyPr/>
          <a:lstStyle/>
          <a:p>
            <a:r>
              <a:rPr lang="en-US" b="1" dirty="0" smtClean="0"/>
              <a:t>Automatically Predicting </a:t>
            </a:r>
            <a:br>
              <a:rPr lang="en-US" b="1" dirty="0" smtClean="0"/>
            </a:br>
            <a:r>
              <a:rPr lang="en-US" b="1" dirty="0" smtClean="0"/>
              <a:t> </a:t>
            </a:r>
            <a:r>
              <a:rPr lang="en-US" b="1" dirty="0"/>
              <a:t>P</a:t>
            </a:r>
            <a:r>
              <a:rPr lang="en-US" b="1" dirty="0" smtClean="0"/>
              <a:t>eer-Review </a:t>
            </a:r>
            <a:r>
              <a:rPr lang="en-US" b="1" dirty="0"/>
              <a:t>H</a:t>
            </a:r>
            <a:r>
              <a:rPr lang="en-US" b="1" dirty="0" smtClean="0"/>
              <a:t>elpfulness</a:t>
            </a:r>
            <a:r>
              <a:rPr lang="en-US" altLang="zh-CN" b="1" dirty="0" smtClean="0"/>
              <a:t> </a:t>
            </a:r>
            <a:endParaRPr lang="en-US" b="1" dirty="0"/>
          </a:p>
        </p:txBody>
      </p:sp>
      <p:sp>
        <p:nvSpPr>
          <p:cNvPr id="3" name="Subtitle 2"/>
          <p:cNvSpPr>
            <a:spLocks noGrp="1"/>
          </p:cNvSpPr>
          <p:nvPr>
            <p:ph type="subTitle" idx="1"/>
          </p:nvPr>
        </p:nvSpPr>
        <p:spPr>
          <a:xfrm>
            <a:off x="381000" y="2455100"/>
            <a:ext cx="8305800" cy="3672650"/>
          </a:xfrm>
        </p:spPr>
        <p:txBody>
          <a:bodyPr>
            <a:noAutofit/>
          </a:bodyPr>
          <a:lstStyle/>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b="1" dirty="0" smtClean="0">
                <a:solidFill>
                  <a:schemeClr val="tx1"/>
                </a:solidFill>
              </a:rPr>
              <a:t>Diane </a:t>
            </a:r>
            <a:r>
              <a:rPr lang="en-GB" sz="2400" b="1" dirty="0">
                <a:solidFill>
                  <a:schemeClr val="tx1"/>
                </a:solidFill>
              </a:rPr>
              <a:t>Litman</a:t>
            </a:r>
            <a:r>
              <a:rPr lang="en-GB" sz="2400" b="1" i="1" dirty="0">
                <a:solidFill>
                  <a:schemeClr val="tx1"/>
                </a:solidFill>
              </a:rPr>
              <a: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i="1" dirty="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Professor, Computer </a:t>
            </a:r>
            <a:r>
              <a:rPr lang="en-GB" sz="2400" dirty="0">
                <a:solidFill>
                  <a:schemeClr val="tx1"/>
                </a:solidFill>
              </a:rPr>
              <a:t>Science Department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Senior Scientist, Learning </a:t>
            </a:r>
            <a:r>
              <a:rPr lang="en-GB" sz="2400" dirty="0">
                <a:solidFill>
                  <a:schemeClr val="tx1"/>
                </a:solidFill>
              </a:rPr>
              <a:t>Research &amp; Development </a:t>
            </a:r>
            <a:r>
              <a:rPr lang="en-GB" sz="2400" dirty="0" err="1">
                <a:solidFill>
                  <a:schemeClr val="tx1"/>
                </a:solidFill>
              </a:rPr>
              <a:t>Center</a:t>
            </a:r>
            <a:r>
              <a:rPr lang="en-GB" sz="2400" dirty="0">
                <a:solidFill>
                  <a:schemeClr val="tx1"/>
                </a:solidFill>
              </a:rPr>
              <a: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Co-Director, Intelligent </a:t>
            </a:r>
            <a:r>
              <a:rPr lang="en-GB" sz="2400" dirty="0">
                <a:solidFill>
                  <a:schemeClr val="tx1"/>
                </a:solidFill>
              </a:rPr>
              <a:t>Systems Program</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dirty="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a:solidFill>
                  <a:schemeClr val="tx1"/>
                </a:solidFill>
              </a:rPr>
              <a:t>University of </a:t>
            </a:r>
            <a:r>
              <a:rPr lang="en-GB" sz="2400" dirty="0" smtClean="0">
                <a:solidFill>
                  <a:schemeClr val="tx1"/>
                </a:solidFill>
              </a:rPr>
              <a:t>Pittsburgh</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Pittsburgh, PA</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solidFill>
                <a:schemeClr val="tx1"/>
              </a:solidFill>
            </a:endParaRPr>
          </a:p>
        </p:txBody>
      </p:sp>
      <p:sp>
        <p:nvSpPr>
          <p:cNvPr id="4" name="Slide Number Placeholder 3"/>
          <p:cNvSpPr>
            <a:spLocks noGrp="1"/>
          </p:cNvSpPr>
          <p:nvPr>
            <p:ph type="sldNum" sz="quarter" idx="12"/>
          </p:nvPr>
        </p:nvSpPr>
        <p:spPr>
          <a:xfrm>
            <a:off x="6468533" y="6356350"/>
            <a:ext cx="2133600" cy="365125"/>
          </a:xfrm>
        </p:spPr>
        <p:txBody>
          <a:bodyPr/>
          <a:lstStyle/>
          <a:p>
            <a:fld id="{ABBCCE4D-56E5-5249-B9AC-C5D511F41D9E}"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solidFill>
                  <a:schemeClr val="bg1">
                    <a:lumMod val="50000"/>
                  </a:schemeClr>
                </a:solidFill>
                <a:ea typeface="ＭＳ Ｐゴシック" charset="-128"/>
              </a:rPr>
              <a:t> Peers submit (anonymous) reviews </a:t>
            </a:r>
          </a:p>
          <a:p>
            <a:r>
              <a:rPr lang="en-US" dirty="0" smtClean="0">
                <a:ea typeface="ＭＳ Ｐゴシック" charset="-128"/>
              </a:rPr>
              <a:t> Authors resubmit revised papers</a:t>
            </a:r>
          </a:p>
          <a:p>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solidFill>
                  <a:schemeClr val="bg1">
                    <a:lumMod val="50000"/>
                  </a:schemeClr>
                </a:solidFill>
                <a:ea typeface="ＭＳ Ｐゴシック" charset="-128"/>
              </a:rPr>
              <a:t> Peers submit (anonymous) reviews </a:t>
            </a:r>
          </a:p>
          <a:p>
            <a:r>
              <a:rPr lang="en-US" dirty="0" smtClean="0">
                <a:ea typeface="ＭＳ Ｐゴシック" charset="-128"/>
              </a:rPr>
              <a:t> </a:t>
            </a:r>
            <a:r>
              <a:rPr lang="en-US" dirty="0" smtClean="0">
                <a:solidFill>
                  <a:schemeClr val="bg1">
                    <a:lumMod val="50000"/>
                  </a:schemeClr>
                </a:solidFill>
                <a:ea typeface="ＭＳ Ｐゴシック" charset="-128"/>
              </a:rPr>
              <a:t>Authors resubmit revised papers</a:t>
            </a:r>
          </a:p>
          <a:p>
            <a:r>
              <a:rPr lang="en-US" dirty="0" smtClean="0">
                <a:ea typeface="ＭＳ Ｐゴシック" charset="-128"/>
              </a:rPr>
              <a:t> Authors provide back-reviews to peers regarding review helpfulness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12</a:t>
            </a:fld>
            <a:endParaRPr lang="en-US"/>
          </a:p>
        </p:txBody>
      </p:sp>
      <p:pic>
        <p:nvPicPr>
          <p:cNvPr id="91138" name="Picture 2" descr="student-all reviews on own w be"/>
          <p:cNvPicPr>
            <a:picLocks noChangeAspect="1" noChangeArrowheads="1"/>
          </p:cNvPicPr>
          <p:nvPr/>
        </p:nvPicPr>
        <p:blipFill>
          <a:blip r:embed="rId2"/>
          <a:srcRect/>
          <a:stretch>
            <a:fillRect/>
          </a:stretch>
        </p:blipFill>
        <p:spPr bwMode="auto">
          <a:xfrm>
            <a:off x="0" y="-1"/>
            <a:ext cx="9144000" cy="10377237"/>
          </a:xfrm>
          <a:prstGeom prst="rect">
            <a:avLst/>
          </a:prstGeom>
          <a:noFill/>
          <a:ln w="9525">
            <a:noFill/>
            <a:miter lim="800000"/>
            <a:headEnd/>
            <a:tailEnd/>
          </a:ln>
        </p:spPr>
      </p:pic>
      <p:sp>
        <p:nvSpPr>
          <p:cNvPr id="6" name="Rounded Rectangle 5"/>
          <p:cNvSpPr/>
          <p:nvPr/>
        </p:nvSpPr>
        <p:spPr>
          <a:xfrm>
            <a:off x="457200" y="2552131"/>
            <a:ext cx="2831910" cy="9144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289110" y="3794078"/>
            <a:ext cx="2306472" cy="107817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418161" y="5117910"/>
            <a:ext cx="1637732" cy="79157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7055893" y="3466531"/>
            <a:ext cx="1897038" cy="81886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274638"/>
            <a:ext cx="9144000" cy="1143000"/>
          </a:xfrm>
        </p:spPr>
        <p:txBody>
          <a:bodyPr>
            <a:normAutofit/>
          </a:bodyPr>
          <a:lstStyle/>
          <a:p>
            <a:r>
              <a:rPr lang="en-US" dirty="0" smtClean="0">
                <a:ea typeface="ＭＳ Ｐゴシック" charset="-128"/>
              </a:rPr>
              <a:t>Pros and Cons of Peer Review</a:t>
            </a:r>
          </a:p>
        </p:txBody>
      </p:sp>
      <p:sp>
        <p:nvSpPr>
          <p:cNvPr id="12290" name="Content Placeholder 2"/>
          <p:cNvSpPr>
            <a:spLocks noGrp="1"/>
          </p:cNvSpPr>
          <p:nvPr>
            <p:ph idx="1"/>
          </p:nvPr>
        </p:nvSpPr>
        <p:spPr>
          <a:xfrm>
            <a:off x="0" y="1417638"/>
            <a:ext cx="9144000" cy="5211762"/>
          </a:xfrm>
        </p:spPr>
        <p:txBody>
          <a:bodyPr>
            <a:normAutofit/>
          </a:bodyPr>
          <a:lstStyle/>
          <a:p>
            <a:pPr marL="514350" lvl="1" indent="-514350">
              <a:buNone/>
            </a:pPr>
            <a:r>
              <a:rPr lang="en-US" altLang="zh-CN" sz="3200" b="1" dirty="0" smtClean="0">
                <a:ea typeface="ＭＳ Ｐゴシック" charset="-128"/>
              </a:rPr>
              <a:t>Pros </a:t>
            </a:r>
          </a:p>
          <a:p>
            <a:pPr marL="514350" lvl="1" indent="-514350">
              <a:buFont typeface="Arial" pitchFamily="34" charset="0"/>
              <a:buChar char="•"/>
            </a:pPr>
            <a:r>
              <a:rPr lang="en-US" altLang="zh-CN" sz="3200" dirty="0" smtClean="0">
                <a:ea typeface="ＭＳ Ｐゴシック" charset="-128"/>
              </a:rPr>
              <a:t>Quantity and diversity of review feedback </a:t>
            </a:r>
          </a:p>
          <a:p>
            <a:pPr marL="514350" lvl="1" indent="-514350">
              <a:buFont typeface="Arial" pitchFamily="34" charset="0"/>
              <a:buChar char="•"/>
            </a:pPr>
            <a:r>
              <a:rPr lang="en-US" sz="3200" dirty="0" smtClean="0">
                <a:ea typeface="ＭＳ Ｐゴシック" charset="-128"/>
              </a:rPr>
              <a:t>Students </a:t>
            </a:r>
            <a:r>
              <a:rPr lang="en-US" altLang="zh-CN" sz="3200" dirty="0" smtClean="0">
                <a:ea typeface="ＭＳ Ｐゴシック" charset="-128"/>
              </a:rPr>
              <a:t>learn by reviewing</a:t>
            </a:r>
          </a:p>
          <a:p>
            <a:pPr marL="514350" lvl="1" indent="-514350">
              <a:buNone/>
            </a:pPr>
            <a:endParaRPr lang="en-US" altLang="zh-CN" sz="3200" dirty="0" smtClean="0">
              <a:ea typeface="ＭＳ Ｐゴシック" charset="-128"/>
            </a:endParaRPr>
          </a:p>
          <a:p>
            <a:pPr marL="514350" lvl="1" indent="-514350">
              <a:buNone/>
            </a:pPr>
            <a:r>
              <a:rPr lang="en-US" altLang="zh-CN" sz="3200" b="1" dirty="0" smtClean="0">
                <a:ea typeface="ＭＳ Ｐゴシック" charset="-128"/>
              </a:rPr>
              <a:t>Cons</a:t>
            </a:r>
          </a:p>
          <a:p>
            <a:pPr marL="514350" indent="-514350"/>
            <a:r>
              <a:rPr lang="en-US" dirty="0" smtClean="0">
                <a:ea typeface="ＭＳ Ｐゴシック" charset="-128"/>
              </a:rPr>
              <a:t>Reviews are often not stated in effective ways</a:t>
            </a:r>
          </a:p>
          <a:p>
            <a:pPr marL="514350" indent="-514350"/>
            <a:r>
              <a:rPr lang="en-US" dirty="0" smtClean="0">
                <a:ea typeface="ＭＳ Ｐゴシック" charset="-128"/>
              </a:rPr>
              <a:t>Reviews and papers do not focus on core aspects</a:t>
            </a:r>
          </a:p>
          <a:p>
            <a:pPr marL="514350" indent="-514350"/>
            <a:r>
              <a:rPr lang="en-US" dirty="0" smtClean="0"/>
              <a:t>Students (and teachers) are often overwhelmed by the quantity and diversity of the text comments </a:t>
            </a:r>
          </a:p>
          <a:p>
            <a:pPr>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721649"/>
          </a:xfrm>
        </p:spPr>
        <p:txBody>
          <a:bodyPr>
            <a:normAutofit fontScale="90000"/>
          </a:bodyPr>
          <a:lstStyle/>
          <a:p>
            <a:r>
              <a:rPr lang="en-US" dirty="0" smtClean="0">
                <a:ea typeface="ＭＳ Ｐゴシック" charset="-128"/>
              </a:rPr>
              <a:t>Related Research</a:t>
            </a:r>
          </a:p>
        </p:txBody>
      </p:sp>
      <p:sp>
        <p:nvSpPr>
          <p:cNvPr id="3" name="Content Placeholder 2"/>
          <p:cNvSpPr>
            <a:spLocks noGrp="1"/>
          </p:cNvSpPr>
          <p:nvPr>
            <p:ph idx="1"/>
          </p:nvPr>
        </p:nvSpPr>
        <p:spPr>
          <a:xfrm>
            <a:off x="0" y="1228300"/>
            <a:ext cx="9144000" cy="5493176"/>
          </a:xfrm>
        </p:spPr>
        <p:txBody>
          <a:bodyPr>
            <a:normAutofit fontScale="70000" lnSpcReduction="20000"/>
          </a:bodyPr>
          <a:lstStyle/>
          <a:p>
            <a:pPr eaLnBrk="1" hangingPunct="1">
              <a:lnSpc>
                <a:spcPct val="80000"/>
              </a:lnSpc>
              <a:buNone/>
            </a:pPr>
            <a:r>
              <a:rPr lang="en-US" sz="4000" b="1" dirty="0" smtClean="0">
                <a:ea typeface="ＭＳ Ｐゴシック" charset="-128"/>
              </a:rPr>
              <a:t>Natural Language Processing</a:t>
            </a:r>
          </a:p>
          <a:p>
            <a:pPr eaLnBrk="1" hangingPunct="1">
              <a:lnSpc>
                <a:spcPct val="80000"/>
              </a:lnSpc>
            </a:pPr>
            <a:endParaRPr lang="en-US" sz="3500" b="1" dirty="0" smtClean="0">
              <a:ea typeface="ＭＳ Ｐゴシック" charset="-128"/>
            </a:endParaRPr>
          </a:p>
          <a:p>
            <a:pPr>
              <a:lnSpc>
                <a:spcPct val="80000"/>
              </a:lnSpc>
              <a:buFont typeface="Lucida Grande" charset="0"/>
              <a:buChar char="-"/>
            </a:pPr>
            <a:r>
              <a:rPr lang="en-US" sz="3400" b="1" dirty="0" smtClean="0">
                <a:solidFill>
                  <a:schemeClr val="tx1"/>
                </a:solidFill>
                <a:ea typeface="ＭＳ Ｐゴシック" charset="-128"/>
              </a:rPr>
              <a:t>Helpfulness prediction </a:t>
            </a:r>
            <a:r>
              <a:rPr lang="en-US" sz="3400" dirty="0" smtClean="0">
                <a:ea typeface="ＭＳ Ｐゴシック" charset="-128"/>
              </a:rPr>
              <a:t>for other types of reviews </a:t>
            </a:r>
          </a:p>
          <a:p>
            <a:pPr lvl="1">
              <a:lnSpc>
                <a:spcPct val="80000"/>
              </a:lnSpc>
              <a:buFont typeface="Arial" pitchFamily="34" charset="0"/>
              <a:buChar char="•"/>
            </a:pPr>
            <a:r>
              <a:rPr lang="en-US" sz="3000" dirty="0" smtClean="0">
                <a:ea typeface="ＭＳ Ｐゴシック" charset="-128"/>
              </a:rPr>
              <a:t>e.g., products, movies, books  	</a:t>
            </a:r>
          </a:p>
          <a:p>
            <a:pPr marL="457200" lvl="1" indent="0">
              <a:lnSpc>
                <a:spcPct val="80000"/>
              </a:lnSpc>
              <a:buNone/>
            </a:pPr>
            <a:r>
              <a:rPr lang="en-US" sz="3000" dirty="0">
                <a:ea typeface="ＭＳ Ｐゴシック" charset="-128"/>
              </a:rPr>
              <a:t> </a:t>
            </a:r>
            <a:r>
              <a:rPr lang="en-US" sz="3000" dirty="0" smtClean="0">
                <a:ea typeface="ＭＳ Ｐゴシック" charset="-128"/>
              </a:rPr>
              <a:t>    [Kim et al., 2006; </a:t>
            </a:r>
            <a:r>
              <a:rPr lang="en-US" sz="3000" dirty="0" err="1" smtClean="0">
                <a:ea typeface="ＭＳ Ｐゴシック" charset="-128"/>
              </a:rPr>
              <a:t>Ghose</a:t>
            </a:r>
            <a:r>
              <a:rPr lang="en-US" sz="3000" dirty="0" smtClean="0">
                <a:ea typeface="ＭＳ Ｐゴシック" charset="-128"/>
              </a:rPr>
              <a:t> &amp; </a:t>
            </a:r>
            <a:r>
              <a:rPr lang="en-US" sz="3000" dirty="0" err="1" smtClean="0">
                <a:ea typeface="ＭＳ Ｐゴシック" charset="-128"/>
              </a:rPr>
              <a:t>Ipeirotis</a:t>
            </a:r>
            <a:r>
              <a:rPr lang="en-US" sz="3000" dirty="0" smtClean="0">
                <a:ea typeface="ＭＳ Ｐゴシック" charset="-128"/>
              </a:rPr>
              <a:t>, 2010; Liu et al., 2008; </a:t>
            </a:r>
          </a:p>
          <a:p>
            <a:pPr marL="457200" lvl="1" indent="0">
              <a:lnSpc>
                <a:spcPct val="80000"/>
              </a:lnSpc>
              <a:buNone/>
            </a:pPr>
            <a:r>
              <a:rPr lang="en-US" sz="3000" dirty="0" smtClean="0">
                <a:ea typeface="ＭＳ Ｐゴシック" charset="-128"/>
              </a:rPr>
              <a:t>      </a:t>
            </a:r>
            <a:r>
              <a:rPr lang="en-US" sz="3000" dirty="0" err="1" smtClean="0">
                <a:ea typeface="ＭＳ Ｐゴシック" charset="-128"/>
              </a:rPr>
              <a:t>Tsur</a:t>
            </a:r>
            <a:r>
              <a:rPr lang="en-US" sz="3000" dirty="0" smtClean="0">
                <a:ea typeface="ＭＳ Ｐゴシック" charset="-128"/>
              </a:rPr>
              <a:t> &amp; </a:t>
            </a:r>
            <a:r>
              <a:rPr lang="en-US" sz="3000" dirty="0" err="1" smtClean="0">
                <a:ea typeface="ＭＳ Ｐゴシック" charset="-128"/>
              </a:rPr>
              <a:t>Rappoport</a:t>
            </a:r>
            <a:r>
              <a:rPr lang="en-US" sz="3000" dirty="0" smtClean="0">
                <a:ea typeface="ＭＳ Ｐゴシック" charset="-128"/>
              </a:rPr>
              <a:t>, 2009; </a:t>
            </a:r>
            <a:r>
              <a:rPr lang="en-US" sz="3000" dirty="0" err="1" smtClean="0">
                <a:ea typeface="ＭＳ Ｐゴシック" charset="-128"/>
              </a:rPr>
              <a:t>Danescu-Niculescu-Mizil</a:t>
            </a:r>
            <a:r>
              <a:rPr lang="en-US" sz="3000" dirty="0" smtClean="0">
                <a:ea typeface="ＭＳ Ｐゴシック" charset="-128"/>
              </a:rPr>
              <a:t> et al., 2009]</a:t>
            </a:r>
          </a:p>
          <a:p>
            <a:pPr>
              <a:lnSpc>
                <a:spcPct val="80000"/>
              </a:lnSpc>
              <a:buFont typeface="Arial" pitchFamily="34" charset="0"/>
              <a:buChar char="•"/>
            </a:pPr>
            <a:endParaRPr lang="en-US" sz="3400" dirty="0" smtClean="0">
              <a:ea typeface="ＭＳ Ｐゴシック" charset="-128"/>
            </a:endParaRPr>
          </a:p>
          <a:p>
            <a:pPr>
              <a:lnSpc>
                <a:spcPct val="80000"/>
              </a:lnSpc>
              <a:buFont typeface="Arial" pitchFamily="34" charset="0"/>
              <a:buChar char="•"/>
            </a:pPr>
            <a:r>
              <a:rPr lang="en-US" sz="3400" dirty="0" smtClean="0">
                <a:ea typeface="ＭＳ Ｐゴシック" charset="-128"/>
              </a:rPr>
              <a:t>Other prediction tasks for </a:t>
            </a:r>
            <a:r>
              <a:rPr lang="en-US" sz="3400" b="1" dirty="0" smtClean="0">
                <a:solidFill>
                  <a:srgbClr val="000000"/>
                </a:solidFill>
                <a:ea typeface="ＭＳ Ｐゴシック" charset="-128"/>
              </a:rPr>
              <a:t>peer reviews </a:t>
            </a:r>
          </a:p>
          <a:p>
            <a:pPr marL="992188" lvl="2" indent="-325438">
              <a:lnSpc>
                <a:spcPct val="80000"/>
              </a:lnSpc>
            </a:pPr>
            <a:r>
              <a:rPr lang="en-US" sz="3000" dirty="0" smtClean="0">
                <a:ea typeface="ＭＳ Ｐゴシック" charset="-128"/>
              </a:rPr>
              <a:t>Key sentence in papers 		[</a:t>
            </a:r>
            <a:r>
              <a:rPr lang="en-US" sz="3000" dirty="0" err="1" smtClean="0">
                <a:ea typeface="ＭＳ Ｐゴシック" charset="-128"/>
              </a:rPr>
              <a:t>Sandor</a:t>
            </a:r>
            <a:r>
              <a:rPr lang="en-US" sz="3000" dirty="0" smtClean="0">
                <a:ea typeface="ＭＳ Ｐゴシック" charset="-128"/>
              </a:rPr>
              <a:t> &amp; </a:t>
            </a:r>
            <a:r>
              <a:rPr lang="en-US" sz="3000" dirty="0" err="1" smtClean="0">
                <a:ea typeface="ＭＳ Ｐゴシック" charset="-128"/>
              </a:rPr>
              <a:t>Vorndran</a:t>
            </a:r>
            <a:r>
              <a:rPr lang="en-US" sz="3000" dirty="0" smtClean="0">
                <a:ea typeface="ＭＳ Ｐゴシック" charset="-128"/>
              </a:rPr>
              <a:t>, 2009]</a:t>
            </a:r>
          </a:p>
          <a:p>
            <a:pPr marL="992188" lvl="2" indent="-325438">
              <a:lnSpc>
                <a:spcPct val="80000"/>
              </a:lnSpc>
              <a:spcAft>
                <a:spcPts val="600"/>
              </a:spcAft>
            </a:pPr>
            <a:r>
              <a:rPr lang="en-US" sz="3000" dirty="0" smtClean="0">
                <a:ea typeface="ＭＳ Ｐゴシック" charset="-128"/>
              </a:rPr>
              <a:t>Important review features	[Cho, 2008]</a:t>
            </a:r>
          </a:p>
          <a:p>
            <a:pPr marL="992188" lvl="2" indent="-325438">
              <a:lnSpc>
                <a:spcPct val="80000"/>
              </a:lnSpc>
              <a:spcAft>
                <a:spcPts val="600"/>
              </a:spcAft>
            </a:pPr>
            <a:r>
              <a:rPr lang="en-US" sz="3000" dirty="0" smtClean="0">
                <a:ea typeface="ＭＳ Ｐゴシック" charset="-128"/>
              </a:rPr>
              <a:t>Peer review assignment 	       [Garcia, 2010]</a:t>
            </a:r>
          </a:p>
          <a:p>
            <a:pPr marL="992188" lvl="2" indent="-325438" eaLnBrk="1" hangingPunct="1">
              <a:lnSpc>
                <a:spcPct val="80000"/>
              </a:lnSpc>
              <a:spcAft>
                <a:spcPts val="600"/>
              </a:spcAft>
            </a:pPr>
            <a:endParaRPr lang="en-US" sz="3300" i="1" dirty="0" smtClean="0">
              <a:ea typeface="ＭＳ Ｐゴシック" charset="-128"/>
            </a:endParaRPr>
          </a:p>
          <a:p>
            <a:pPr eaLnBrk="1" hangingPunct="1">
              <a:lnSpc>
                <a:spcPct val="80000"/>
              </a:lnSpc>
              <a:buNone/>
            </a:pPr>
            <a:r>
              <a:rPr lang="en-US" sz="4000" b="1" dirty="0" smtClean="0">
                <a:ea typeface="ＭＳ Ｐゴシック" charset="-128"/>
              </a:rPr>
              <a:t>Cognitive Science</a:t>
            </a:r>
          </a:p>
          <a:p>
            <a:pPr eaLnBrk="1" hangingPunct="1">
              <a:lnSpc>
                <a:spcPct val="80000"/>
              </a:lnSpc>
            </a:pPr>
            <a:endParaRPr lang="en-US" sz="3500" b="1" dirty="0" smtClean="0">
              <a:ea typeface="ＭＳ Ｐゴシック" charset="-128"/>
            </a:endParaRPr>
          </a:p>
          <a:p>
            <a:pPr>
              <a:lnSpc>
                <a:spcPct val="80000"/>
              </a:lnSpc>
              <a:buFont typeface="Lucida Grande" charset="0"/>
              <a:buChar char="-"/>
            </a:pPr>
            <a:r>
              <a:rPr lang="en-US" sz="3400" dirty="0" smtClean="0">
                <a:solidFill>
                  <a:schemeClr val="tx1"/>
                </a:solidFill>
                <a:ea typeface="ＭＳ Ｐゴシック" charset="-128"/>
              </a:rPr>
              <a:t>Review implementation correlates with certain review </a:t>
            </a:r>
            <a:r>
              <a:rPr lang="en-US" sz="3400" i="1" dirty="0" smtClean="0">
                <a:solidFill>
                  <a:schemeClr val="tx1"/>
                </a:solidFill>
                <a:ea typeface="ＭＳ Ｐゴシック" charset="-128"/>
              </a:rPr>
              <a:t>features</a:t>
            </a:r>
            <a:r>
              <a:rPr lang="en-US" sz="3400" dirty="0" smtClean="0">
                <a:solidFill>
                  <a:schemeClr val="tx1"/>
                </a:solidFill>
                <a:ea typeface="ＭＳ Ｐゴシック" charset="-128"/>
              </a:rPr>
              <a:t> (e.g. </a:t>
            </a:r>
            <a:r>
              <a:rPr lang="en-US" sz="3400" dirty="0" smtClean="0">
                <a:ea typeface="ＭＳ Ｐゴシック" charset="-128"/>
              </a:rPr>
              <a:t>problem localization) [</a:t>
            </a:r>
            <a:r>
              <a:rPr lang="en-US" sz="3400" dirty="0" smtClean="0">
                <a:solidFill>
                  <a:schemeClr val="tx1"/>
                </a:solidFill>
                <a:ea typeface="ＭＳ Ｐゴシック" charset="-128"/>
              </a:rPr>
              <a:t>Nelson &amp; </a:t>
            </a:r>
            <a:r>
              <a:rPr lang="en-US" sz="3400" dirty="0" err="1" smtClean="0">
                <a:solidFill>
                  <a:schemeClr val="tx1"/>
                </a:solidFill>
                <a:ea typeface="ＭＳ Ｐゴシック" charset="-128"/>
              </a:rPr>
              <a:t>Schunn</a:t>
            </a:r>
            <a:r>
              <a:rPr lang="en-US" sz="3400" dirty="0" smtClean="0">
                <a:solidFill>
                  <a:schemeClr val="tx1"/>
                </a:solidFill>
                <a:ea typeface="ＭＳ Ｐゴシック" charset="-128"/>
              </a:rPr>
              <a:t>, 2008]</a:t>
            </a:r>
          </a:p>
          <a:p>
            <a:pPr>
              <a:lnSpc>
                <a:spcPct val="80000"/>
              </a:lnSpc>
              <a:buFont typeface="Lucida Grande" charset="0"/>
              <a:buChar char="-"/>
            </a:pPr>
            <a:endParaRPr lang="en-US" sz="3400" i="1" dirty="0" smtClean="0">
              <a:solidFill>
                <a:schemeClr val="tx1"/>
              </a:solidFill>
              <a:ea typeface="ＭＳ Ｐゴシック" charset="-128"/>
            </a:endParaRPr>
          </a:p>
          <a:p>
            <a:pPr>
              <a:lnSpc>
                <a:spcPct val="80000"/>
              </a:lnSpc>
              <a:buFont typeface="Lucida Grande" charset="0"/>
              <a:buChar char="-"/>
            </a:pPr>
            <a:r>
              <a:rPr lang="en-US" sz="3400" dirty="0" smtClean="0">
                <a:solidFill>
                  <a:schemeClr val="tx1"/>
                </a:solidFill>
                <a:ea typeface="ＭＳ Ｐゴシック" charset="-128"/>
              </a:rPr>
              <a:t>Difference between student and expert </a:t>
            </a:r>
            <a:r>
              <a:rPr lang="en-US" sz="3400" i="1" dirty="0" smtClean="0">
                <a:solidFill>
                  <a:schemeClr val="tx1"/>
                </a:solidFill>
                <a:ea typeface="ＭＳ Ｐゴシック" charset="-128"/>
              </a:rPr>
              <a:t>reviews</a:t>
            </a:r>
            <a:r>
              <a:rPr lang="en-US" sz="3400" dirty="0" smtClean="0">
                <a:solidFill>
                  <a:schemeClr val="tx1"/>
                </a:solidFill>
                <a:ea typeface="ＭＳ Ｐゴシック" charset="-128"/>
              </a:rPr>
              <a:t> </a:t>
            </a:r>
            <a:r>
              <a:rPr lang="en-US" sz="3400" dirty="0" smtClean="0">
                <a:ea typeface="ＭＳ Ｐゴシック" charset="-128"/>
              </a:rPr>
              <a:t>[</a:t>
            </a:r>
            <a:r>
              <a:rPr lang="en-US" sz="3400" dirty="0" err="1" smtClean="0">
                <a:solidFill>
                  <a:schemeClr val="tx1"/>
                </a:solidFill>
                <a:ea typeface="ＭＳ Ｐゴシック" charset="-128"/>
              </a:rPr>
              <a:t>Patchan</a:t>
            </a:r>
            <a:r>
              <a:rPr lang="en-US" sz="3400" dirty="0" smtClean="0">
                <a:solidFill>
                  <a:schemeClr val="tx1"/>
                </a:solidFill>
                <a:ea typeface="ＭＳ Ｐゴシック" charset="-128"/>
              </a:rPr>
              <a:t> et al., 2009]</a:t>
            </a:r>
          </a:p>
          <a:p>
            <a:pPr>
              <a:lnSpc>
                <a:spcPct val="80000"/>
              </a:lnSpc>
            </a:pPr>
            <a:endParaRPr lang="en-US" sz="2000" dirty="0" smtClean="0">
              <a:ea typeface="ＭＳ Ｐゴシック" charset="-128"/>
            </a:endParaRPr>
          </a:p>
        </p:txBody>
      </p:sp>
      <p:sp>
        <p:nvSpPr>
          <p:cNvPr id="37892" name="Slide Number Placeholder 3"/>
          <p:cNvSpPr>
            <a:spLocks noGrp="1"/>
          </p:cNvSpPr>
          <p:nvPr>
            <p:ph type="sldNum" sz="quarter" idx="12"/>
          </p:nvPr>
        </p:nvSpPr>
        <p:spPr bwMode="auto">
          <a:noFill/>
          <a:ln>
            <a:miter lim="800000"/>
            <a:headEnd/>
            <a:tailEnd/>
          </a:ln>
        </p:spPr>
        <p:txBody>
          <a:bodyPr/>
          <a:lstStyle/>
          <a:p>
            <a:fld id="{F3A9AADF-5DD4-4A0D-8AEA-996DDA16B022}" type="slidenum">
              <a:rPr lang="en-US"/>
              <a:pPr/>
              <a:t>14</a:t>
            </a:fld>
            <a:endParaRPr lang="en-US" dirty="0"/>
          </a:p>
        </p:txBody>
      </p:sp>
    </p:spTree>
    <p:extLst>
      <p:ext uri="{BB962C8B-B14F-4D97-AF65-F5344CB8AC3E}">
        <p14:creationId xmlns:p14="http://schemas.microsoft.com/office/powerpoint/2010/main" val="1220026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b="1" dirty="0" smtClean="0">
                <a:solidFill>
                  <a:srgbClr val="5D96C5"/>
                </a:solidFill>
                <a:ea typeface="ＭＳ Ｐゴシック" charset="-128"/>
              </a:rPr>
              <a:t>Improving Review Quality</a:t>
            </a:r>
          </a:p>
          <a:p>
            <a:pPr lvl="1"/>
            <a:r>
              <a:rPr lang="en-US" dirty="0" smtClean="0">
                <a:ea typeface="ＭＳ Ｐゴシック" charset="-128"/>
              </a:rPr>
              <a:t>Identifying Helpful Reviews</a:t>
            </a:r>
          </a:p>
          <a:p>
            <a:pPr lvl="1"/>
            <a:r>
              <a:rPr lang="en-US" dirty="0" smtClean="0">
                <a:ea typeface="ＭＳ Ｐゴシック" charset="-128"/>
              </a:rPr>
              <a:t>Recent Directions</a:t>
            </a:r>
          </a:p>
          <a:p>
            <a:r>
              <a:rPr lang="en-US" dirty="0" smtClean="0">
                <a:ea typeface="ＭＳ Ｐゴシック" charset="-128"/>
              </a:rPr>
              <a:t>Tutorial Dialogue; Student Team Conversations</a:t>
            </a:r>
          </a:p>
          <a:p>
            <a:r>
              <a:rPr lang="en-US" dirty="0" smtClean="0">
                <a:ea typeface="ＭＳ Ｐゴシック" charset="-128"/>
              </a:rPr>
              <a:t>Summary and Current Directions</a:t>
            </a:r>
          </a:p>
        </p:txBody>
      </p:sp>
    </p:spTree>
    <p:extLst>
      <p:ext uri="{BB962C8B-B14F-4D97-AF65-F5344CB8AC3E}">
        <p14:creationId xmlns:p14="http://schemas.microsoft.com/office/powerpoint/2010/main" val="1935985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0" y="266700"/>
            <a:ext cx="9144000" cy="1098550"/>
          </a:xfrm>
        </p:spPr>
        <p:txBody>
          <a:bodyPr>
            <a:normAutofit fontScale="90000"/>
          </a:bodyPr>
          <a:lstStyle/>
          <a:p>
            <a:r>
              <a:rPr lang="en-US" dirty="0" smtClean="0">
                <a:ea typeface="ＭＳ Ｐゴシック" charset="-128"/>
              </a:rPr>
              <a:t>Review Features and Positive Writing Performance </a:t>
            </a:r>
            <a:r>
              <a:rPr lang="en-US" sz="4000" dirty="0" smtClean="0">
                <a:ea typeface="ＭＳ Ｐゴシック" charset="-128"/>
              </a:rPr>
              <a:t>[Nelson &amp; </a:t>
            </a:r>
            <a:r>
              <a:rPr lang="en-US" sz="4000" dirty="0" err="1" smtClean="0">
                <a:ea typeface="ＭＳ Ｐゴシック" charset="-128"/>
              </a:rPr>
              <a:t>Schunn</a:t>
            </a:r>
            <a:r>
              <a:rPr lang="en-US" sz="4000" dirty="0" smtClean="0">
                <a:ea typeface="ＭＳ Ｐゴシック" charset="-128"/>
              </a:rPr>
              <a:t>, 2008]</a:t>
            </a:r>
            <a:endParaRPr lang="en-US" dirty="0" smtClean="0">
              <a:ea typeface="ＭＳ Ｐゴシック" charset="-128"/>
            </a:endParaRPr>
          </a:p>
        </p:txBody>
      </p:sp>
      <p:sp>
        <p:nvSpPr>
          <p:cNvPr id="13314" name="Rounded Rectangle 3"/>
          <p:cNvSpPr>
            <a:spLocks noChangeArrowheads="1"/>
          </p:cNvSpPr>
          <p:nvPr/>
        </p:nvSpPr>
        <p:spPr bwMode="auto">
          <a:xfrm>
            <a:off x="509588" y="2209800"/>
            <a:ext cx="2157412"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5" name="Rounded Rectangle 5"/>
          <p:cNvSpPr>
            <a:spLocks noChangeArrowheads="1"/>
          </p:cNvSpPr>
          <p:nvPr/>
        </p:nvSpPr>
        <p:spPr bwMode="auto">
          <a:xfrm>
            <a:off x="6340475" y="2693988"/>
            <a:ext cx="2192338" cy="2819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6" name="Rounded Rectangle 6"/>
          <p:cNvSpPr>
            <a:spLocks noChangeArrowheads="1"/>
          </p:cNvSpPr>
          <p:nvPr/>
        </p:nvSpPr>
        <p:spPr bwMode="auto">
          <a:xfrm>
            <a:off x="479425" y="3276600"/>
            <a:ext cx="2187575"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7" name="Rounded Rectangle 7"/>
          <p:cNvSpPr>
            <a:spLocks noChangeArrowheads="1"/>
          </p:cNvSpPr>
          <p:nvPr/>
        </p:nvSpPr>
        <p:spPr bwMode="auto">
          <a:xfrm>
            <a:off x="495300" y="4452938"/>
            <a:ext cx="2171700"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8" name="Rounded Rectangle 8"/>
          <p:cNvSpPr>
            <a:spLocks noChangeArrowheads="1"/>
          </p:cNvSpPr>
          <p:nvPr/>
        </p:nvSpPr>
        <p:spPr bwMode="auto">
          <a:xfrm>
            <a:off x="3429000" y="3503613"/>
            <a:ext cx="2147888" cy="1406525"/>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9" name="TextBox 9"/>
          <p:cNvSpPr txBox="1">
            <a:spLocks noChangeArrowheads="1"/>
          </p:cNvSpPr>
          <p:nvPr/>
        </p:nvSpPr>
        <p:spPr bwMode="auto">
          <a:xfrm>
            <a:off x="771525" y="2436813"/>
            <a:ext cx="1381125" cy="460375"/>
          </a:xfrm>
          <a:prstGeom prst="rect">
            <a:avLst/>
          </a:prstGeom>
          <a:noFill/>
          <a:ln w="9525">
            <a:noFill/>
            <a:miter lim="800000"/>
            <a:headEnd/>
            <a:tailEnd/>
          </a:ln>
        </p:spPr>
        <p:txBody>
          <a:bodyPr wrap="none">
            <a:spAutoFit/>
          </a:bodyPr>
          <a:lstStyle/>
          <a:p>
            <a:r>
              <a:rPr lang="en-US" b="1">
                <a:solidFill>
                  <a:schemeClr val="accent2"/>
                </a:solidFill>
              </a:rPr>
              <a:t>Solutions</a:t>
            </a:r>
          </a:p>
        </p:txBody>
      </p:sp>
      <p:sp>
        <p:nvSpPr>
          <p:cNvPr id="13320" name="TextBox 10"/>
          <p:cNvSpPr txBox="1">
            <a:spLocks noChangeArrowheads="1"/>
          </p:cNvSpPr>
          <p:nvPr/>
        </p:nvSpPr>
        <p:spPr bwMode="auto">
          <a:xfrm>
            <a:off x="495300" y="3503613"/>
            <a:ext cx="2049463" cy="460375"/>
          </a:xfrm>
          <a:prstGeom prst="rect">
            <a:avLst/>
          </a:prstGeom>
          <a:noFill/>
          <a:ln w="9525">
            <a:noFill/>
            <a:miter lim="800000"/>
            <a:headEnd/>
            <a:tailEnd/>
          </a:ln>
        </p:spPr>
        <p:txBody>
          <a:bodyPr wrap="none">
            <a:spAutoFit/>
          </a:bodyPr>
          <a:lstStyle/>
          <a:p>
            <a:r>
              <a:rPr lang="en-US"/>
              <a:t>Summarization</a:t>
            </a:r>
          </a:p>
        </p:txBody>
      </p:sp>
      <p:sp>
        <p:nvSpPr>
          <p:cNvPr id="13321" name="TextBox 11"/>
          <p:cNvSpPr txBox="1">
            <a:spLocks noChangeArrowheads="1"/>
          </p:cNvSpPr>
          <p:nvPr/>
        </p:nvSpPr>
        <p:spPr bwMode="auto">
          <a:xfrm>
            <a:off x="687388" y="4678363"/>
            <a:ext cx="1755775" cy="461962"/>
          </a:xfrm>
          <a:prstGeom prst="rect">
            <a:avLst/>
          </a:prstGeom>
          <a:noFill/>
          <a:ln w="9525">
            <a:noFill/>
            <a:miter lim="800000"/>
            <a:headEnd/>
            <a:tailEnd/>
          </a:ln>
        </p:spPr>
        <p:txBody>
          <a:bodyPr wrap="none">
            <a:spAutoFit/>
          </a:bodyPr>
          <a:lstStyle/>
          <a:p>
            <a:r>
              <a:rPr lang="en-US" b="1">
                <a:solidFill>
                  <a:schemeClr val="accent2"/>
                </a:solidFill>
              </a:rPr>
              <a:t>Localization</a:t>
            </a:r>
          </a:p>
        </p:txBody>
      </p:sp>
      <p:sp>
        <p:nvSpPr>
          <p:cNvPr id="13322" name="TextBox 13"/>
          <p:cNvSpPr txBox="1">
            <a:spLocks noChangeArrowheads="1"/>
          </p:cNvSpPr>
          <p:nvPr/>
        </p:nvSpPr>
        <p:spPr bwMode="auto">
          <a:xfrm>
            <a:off x="3468688" y="3794125"/>
            <a:ext cx="2108200" cy="831850"/>
          </a:xfrm>
          <a:prstGeom prst="rect">
            <a:avLst/>
          </a:prstGeom>
          <a:noFill/>
          <a:ln w="9525">
            <a:noFill/>
            <a:miter lim="800000"/>
            <a:headEnd/>
            <a:tailEnd/>
          </a:ln>
        </p:spPr>
        <p:txBody>
          <a:bodyPr wrap="none">
            <a:spAutoFit/>
          </a:bodyPr>
          <a:lstStyle/>
          <a:p>
            <a:r>
              <a:rPr lang="en-US"/>
              <a:t>Understanding </a:t>
            </a:r>
          </a:p>
          <a:p>
            <a:r>
              <a:rPr lang="en-US"/>
              <a:t>of the Problem</a:t>
            </a:r>
          </a:p>
        </p:txBody>
      </p:sp>
      <p:sp>
        <p:nvSpPr>
          <p:cNvPr id="13323" name="TextBox 14"/>
          <p:cNvSpPr txBox="1">
            <a:spLocks noChangeArrowheads="1"/>
          </p:cNvSpPr>
          <p:nvPr/>
        </p:nvSpPr>
        <p:spPr bwMode="auto">
          <a:xfrm>
            <a:off x="6400800" y="3910013"/>
            <a:ext cx="2192338" cy="461962"/>
          </a:xfrm>
          <a:prstGeom prst="rect">
            <a:avLst/>
          </a:prstGeom>
          <a:noFill/>
          <a:ln w="9525">
            <a:noFill/>
            <a:miter lim="800000"/>
            <a:headEnd/>
            <a:tailEnd/>
          </a:ln>
        </p:spPr>
        <p:txBody>
          <a:bodyPr wrap="none">
            <a:spAutoFit/>
          </a:bodyPr>
          <a:lstStyle/>
          <a:p>
            <a:r>
              <a:rPr lang="en-US"/>
              <a:t>Implementation</a:t>
            </a:r>
          </a:p>
        </p:txBody>
      </p:sp>
      <p:cxnSp>
        <p:nvCxnSpPr>
          <p:cNvPr id="13324" name="Straight Arrow Connector 18"/>
          <p:cNvCxnSpPr>
            <a:cxnSpLocks noChangeShapeType="1"/>
          </p:cNvCxnSpPr>
          <p:nvPr/>
        </p:nvCxnSpPr>
        <p:spPr bwMode="auto">
          <a:xfrm>
            <a:off x="2667000" y="2436813"/>
            <a:ext cx="3657600" cy="687387"/>
          </a:xfrm>
          <a:prstGeom prst="straightConnector1">
            <a:avLst/>
          </a:prstGeom>
          <a:noFill/>
          <a:ln w="47625">
            <a:solidFill>
              <a:schemeClr val="tx1"/>
            </a:solidFill>
            <a:round/>
            <a:headEnd/>
            <a:tailEnd type="arrow" w="med" len="med"/>
          </a:ln>
        </p:spPr>
      </p:cxnSp>
      <p:cxnSp>
        <p:nvCxnSpPr>
          <p:cNvPr id="13325" name="Straight Arrow Connector 22"/>
          <p:cNvCxnSpPr>
            <a:cxnSpLocks noChangeShapeType="1"/>
          </p:cNvCxnSpPr>
          <p:nvPr/>
        </p:nvCxnSpPr>
        <p:spPr bwMode="auto">
          <a:xfrm>
            <a:off x="2673350" y="2436813"/>
            <a:ext cx="795338" cy="1274762"/>
          </a:xfrm>
          <a:prstGeom prst="straightConnector1">
            <a:avLst/>
          </a:prstGeom>
          <a:noFill/>
          <a:ln w="9525">
            <a:solidFill>
              <a:schemeClr val="tx1"/>
            </a:solidFill>
            <a:round/>
            <a:headEnd/>
            <a:tailEnd type="arrow" w="med" len="med"/>
          </a:ln>
        </p:spPr>
      </p:cxnSp>
      <p:cxnSp>
        <p:nvCxnSpPr>
          <p:cNvPr id="13326" name="Straight Arrow Connector 24"/>
          <p:cNvCxnSpPr>
            <a:cxnSpLocks noChangeShapeType="1"/>
            <a:stCxn id="13316" idx="3"/>
            <a:endCxn id="13318" idx="1"/>
          </p:cNvCxnSpPr>
          <p:nvPr/>
        </p:nvCxnSpPr>
        <p:spPr bwMode="auto">
          <a:xfrm>
            <a:off x="2667000" y="3733800"/>
            <a:ext cx="762000" cy="473075"/>
          </a:xfrm>
          <a:prstGeom prst="straightConnector1">
            <a:avLst/>
          </a:prstGeom>
          <a:noFill/>
          <a:ln w="47625">
            <a:solidFill>
              <a:schemeClr val="tx1"/>
            </a:solidFill>
            <a:round/>
            <a:headEnd/>
            <a:tailEnd type="arrow" w="med" len="med"/>
          </a:ln>
        </p:spPr>
      </p:cxnSp>
      <p:cxnSp>
        <p:nvCxnSpPr>
          <p:cNvPr id="13327" name="Straight Arrow Connector 26"/>
          <p:cNvCxnSpPr>
            <a:cxnSpLocks noChangeShapeType="1"/>
            <a:stCxn id="13317" idx="3"/>
          </p:cNvCxnSpPr>
          <p:nvPr/>
        </p:nvCxnSpPr>
        <p:spPr bwMode="auto">
          <a:xfrm flipV="1">
            <a:off x="2667000" y="4371975"/>
            <a:ext cx="762000" cy="538163"/>
          </a:xfrm>
          <a:prstGeom prst="straightConnector1">
            <a:avLst/>
          </a:prstGeom>
          <a:noFill/>
          <a:ln w="44450">
            <a:solidFill>
              <a:schemeClr val="tx1"/>
            </a:solidFill>
            <a:round/>
            <a:headEnd/>
            <a:tailEnd type="arrow" w="med" len="med"/>
          </a:ln>
        </p:spPr>
      </p:cxnSp>
      <p:cxnSp>
        <p:nvCxnSpPr>
          <p:cNvPr id="13328" name="Straight Arrow Connector 37"/>
          <p:cNvCxnSpPr>
            <a:cxnSpLocks noChangeShapeType="1"/>
            <a:stCxn id="13318" idx="3"/>
          </p:cNvCxnSpPr>
          <p:nvPr/>
        </p:nvCxnSpPr>
        <p:spPr bwMode="auto">
          <a:xfrm flipV="1">
            <a:off x="5576888" y="4191000"/>
            <a:ext cx="747712" cy="15875"/>
          </a:xfrm>
          <a:prstGeom prst="straightConnector1">
            <a:avLst/>
          </a:prstGeom>
          <a:noFill/>
          <a:ln w="44450">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81000" y="228600"/>
            <a:ext cx="8458200" cy="1098550"/>
          </a:xfrm>
        </p:spPr>
        <p:txBody>
          <a:bodyPr/>
          <a:lstStyle/>
          <a:p>
            <a:r>
              <a:rPr lang="en-US" smtClean="0">
                <a:ea typeface="ＭＳ Ｐゴシック" charset="-128"/>
              </a:rPr>
              <a:t>Our Approach: Detect and Scaffold</a:t>
            </a:r>
          </a:p>
        </p:txBody>
      </p:sp>
      <p:sp>
        <p:nvSpPr>
          <p:cNvPr id="14338" name="Content Placeholder 2"/>
          <p:cNvSpPr>
            <a:spLocks noGrp="1"/>
          </p:cNvSpPr>
          <p:nvPr>
            <p:ph idx="1"/>
          </p:nvPr>
        </p:nvSpPr>
        <p:spPr>
          <a:xfrm>
            <a:off x="69156" y="1676400"/>
            <a:ext cx="8967268" cy="4953000"/>
          </a:xfrm>
        </p:spPr>
        <p:txBody>
          <a:bodyPr/>
          <a:lstStyle/>
          <a:p>
            <a:pPr marL="514350" indent="-514350"/>
            <a:r>
              <a:rPr lang="en-US" b="1" dirty="0" smtClean="0">
                <a:ea typeface="ＭＳ Ｐゴシック" charset="-128"/>
              </a:rPr>
              <a:t>Detect and direct </a:t>
            </a:r>
            <a:r>
              <a:rPr lang="en-US" b="1" dirty="0" smtClean="0">
                <a:solidFill>
                  <a:srgbClr val="FF0000"/>
                </a:solidFill>
                <a:ea typeface="ＭＳ Ｐゴシック" charset="-128"/>
              </a:rPr>
              <a:t>reviewer </a:t>
            </a:r>
            <a:r>
              <a:rPr lang="en-US" b="1" dirty="0" smtClean="0">
                <a:solidFill>
                  <a:schemeClr val="tx1"/>
                </a:solidFill>
                <a:ea typeface="ＭＳ Ｐゴシック" charset="-128"/>
              </a:rPr>
              <a:t>attention to key </a:t>
            </a:r>
            <a:r>
              <a:rPr lang="en-US" b="1" dirty="0" smtClean="0">
                <a:solidFill>
                  <a:srgbClr val="FF0000"/>
                </a:solidFill>
                <a:ea typeface="ＭＳ Ｐゴシック" charset="-128"/>
              </a:rPr>
              <a:t>review</a:t>
            </a:r>
            <a:r>
              <a:rPr lang="en-US" b="1" dirty="0" smtClean="0">
                <a:ea typeface="ＭＳ Ｐゴシック" charset="-128"/>
              </a:rPr>
              <a:t> features such as </a:t>
            </a:r>
            <a:r>
              <a:rPr lang="en-US" b="1" dirty="0" smtClean="0">
                <a:solidFill>
                  <a:srgbClr val="0070C0"/>
                </a:solidFill>
                <a:ea typeface="ＭＳ Ｐゴシック" charset="-128"/>
              </a:rPr>
              <a:t>solutions and localization </a:t>
            </a:r>
          </a:p>
          <a:p>
            <a:pPr marL="914400" lvl="1" indent="-514350"/>
            <a:r>
              <a:rPr lang="en-US" sz="2400" dirty="0" smtClean="0">
                <a:ea typeface="ＭＳ Ｐゴシック" charset="-128"/>
              </a:rPr>
              <a:t>[</a:t>
            </a:r>
            <a:r>
              <a:rPr lang="en-US" sz="2400" dirty="0" err="1" smtClean="0">
                <a:ea typeface="ＭＳ Ｐゴシック" charset="-128"/>
              </a:rPr>
              <a:t>Xiong</a:t>
            </a:r>
            <a:r>
              <a:rPr lang="en-US" sz="2400" dirty="0" smtClean="0">
                <a:ea typeface="ＭＳ Ｐゴシック" charset="-128"/>
              </a:rPr>
              <a:t> &amp; </a:t>
            </a:r>
            <a:r>
              <a:rPr lang="en-US" sz="2400" dirty="0" err="1" smtClean="0">
                <a:ea typeface="ＭＳ Ｐゴシック" charset="-128"/>
              </a:rPr>
              <a:t>Litman</a:t>
            </a:r>
            <a:r>
              <a:rPr lang="en-US" sz="2400" dirty="0" smtClean="0">
                <a:ea typeface="ＭＳ Ｐゴシック" charset="-128"/>
              </a:rPr>
              <a:t> 2010;  </a:t>
            </a:r>
            <a:r>
              <a:rPr lang="en-US" sz="2400" dirty="0" err="1" smtClean="0">
                <a:ea typeface="ＭＳ Ｐゴシック" charset="-128"/>
              </a:rPr>
              <a:t>Xiong</a:t>
            </a:r>
            <a:r>
              <a:rPr lang="en-US" sz="2400" dirty="0" smtClean="0">
                <a:ea typeface="ＭＳ Ｐゴシック" charset="-128"/>
              </a:rPr>
              <a:t>, Litman &amp; </a:t>
            </a:r>
            <a:r>
              <a:rPr lang="en-US" sz="2400" dirty="0" err="1" smtClean="0">
                <a:ea typeface="ＭＳ Ｐゴシック" charset="-128"/>
              </a:rPr>
              <a:t>Schunn</a:t>
            </a:r>
            <a:r>
              <a:rPr lang="en-US" sz="2400" dirty="0" smtClean="0">
                <a:ea typeface="ＭＳ Ｐゴシック" charset="-128"/>
              </a:rPr>
              <a:t>, 2010, 2012]</a:t>
            </a:r>
          </a:p>
          <a:p>
            <a:pPr marL="514350" indent="-514350"/>
            <a:endParaRPr lang="en-US" dirty="0" smtClean="0">
              <a:solidFill>
                <a:schemeClr val="accent2"/>
              </a:solidFill>
              <a:ea typeface="ＭＳ Ｐゴシック" charset="-128"/>
            </a:endParaRPr>
          </a:p>
          <a:p>
            <a:pPr marL="514350" indent="-514350"/>
            <a:r>
              <a:rPr lang="en-US" dirty="0">
                <a:ea typeface="ＭＳ Ｐゴシック" charset="-128"/>
              </a:rPr>
              <a:t>Detect and direct </a:t>
            </a:r>
            <a:r>
              <a:rPr lang="en-US" dirty="0">
                <a:solidFill>
                  <a:srgbClr val="FF0000"/>
                </a:solidFill>
                <a:ea typeface="ＭＳ Ｐゴシック" charset="-128"/>
              </a:rPr>
              <a:t>reviewer</a:t>
            </a:r>
            <a:r>
              <a:rPr lang="en-US" dirty="0">
                <a:ea typeface="ＭＳ Ｐゴシック" charset="-128"/>
              </a:rPr>
              <a:t> and </a:t>
            </a:r>
            <a:r>
              <a:rPr lang="en-US" dirty="0">
                <a:solidFill>
                  <a:srgbClr val="00B050"/>
                </a:solidFill>
                <a:ea typeface="ＭＳ Ｐゴシック" charset="-128"/>
              </a:rPr>
              <a:t>author</a:t>
            </a:r>
            <a:r>
              <a:rPr lang="en-US" dirty="0">
                <a:ea typeface="ＭＳ Ｐゴシック" charset="-128"/>
              </a:rPr>
              <a:t> attention to </a:t>
            </a:r>
            <a:r>
              <a:rPr lang="en-US" dirty="0">
                <a:solidFill>
                  <a:srgbClr val="0070C0"/>
                </a:solidFill>
                <a:ea typeface="ＭＳ Ｐゴシック" charset="-128"/>
              </a:rPr>
              <a:t>thesis statements </a:t>
            </a:r>
            <a:r>
              <a:rPr lang="en-US" dirty="0">
                <a:ea typeface="ＭＳ Ｐゴシック" charset="-128"/>
              </a:rPr>
              <a:t>in </a:t>
            </a:r>
            <a:r>
              <a:rPr lang="en-US" dirty="0" smtClean="0">
                <a:solidFill>
                  <a:srgbClr val="FF0000"/>
                </a:solidFill>
                <a:ea typeface="ＭＳ Ｐゴシック" charset="-128"/>
              </a:rPr>
              <a:t>reviews</a:t>
            </a:r>
            <a:r>
              <a:rPr lang="en-US" dirty="0" smtClean="0">
                <a:ea typeface="ＭＳ Ｐゴシック" charset="-128"/>
              </a:rPr>
              <a:t> and </a:t>
            </a:r>
            <a:r>
              <a:rPr lang="en-US" dirty="0" smtClean="0">
                <a:solidFill>
                  <a:srgbClr val="00B050"/>
                </a:solidFill>
                <a:ea typeface="ＭＳ Ｐゴシック" charset="-128"/>
              </a:rPr>
              <a:t>papers</a:t>
            </a:r>
            <a:endParaRPr lang="en-US" dirty="0" smtClean="0">
              <a:ea typeface="ＭＳ Ｐゴシック" charset="-128"/>
            </a:endParaRPr>
          </a:p>
          <a:p>
            <a:pPr marL="971550" lvl="1" indent="-514350">
              <a:buFont typeface="Times New Roman" pitchFamily="18" charset="0"/>
              <a:buAutoNum type="arabicPeriod"/>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66700"/>
            <a:ext cx="8991600" cy="1098550"/>
          </a:xfrm>
        </p:spPr>
        <p:txBody>
          <a:bodyPr>
            <a:normAutofit fontScale="90000"/>
          </a:bodyPr>
          <a:lstStyle/>
          <a:p>
            <a:r>
              <a:rPr lang="en-US" dirty="0" smtClean="0">
                <a:ea typeface="ＭＳ Ｐゴシック" charset="-128"/>
              </a:rPr>
              <a:t>Detecting Key Features of Text Reviews</a:t>
            </a:r>
          </a:p>
        </p:txBody>
      </p:sp>
      <p:sp>
        <p:nvSpPr>
          <p:cNvPr id="16386" name="Content Placeholder 2"/>
          <p:cNvSpPr>
            <a:spLocks noGrp="1"/>
          </p:cNvSpPr>
          <p:nvPr>
            <p:ph idx="1"/>
          </p:nvPr>
        </p:nvSpPr>
        <p:spPr>
          <a:xfrm>
            <a:off x="0" y="1676400"/>
            <a:ext cx="9144000" cy="5029200"/>
          </a:xfrm>
        </p:spPr>
        <p:txBody>
          <a:bodyPr/>
          <a:lstStyle/>
          <a:p>
            <a:r>
              <a:rPr lang="en-US" i="1" dirty="0" smtClean="0">
                <a:ea typeface="ＭＳ Ｐゴシック" charset="-128"/>
              </a:rPr>
              <a:t>Natural Language Processing </a:t>
            </a:r>
            <a:r>
              <a:rPr lang="en-US" dirty="0" smtClean="0">
                <a:ea typeface="ＭＳ Ｐゴシック" charset="-128"/>
              </a:rPr>
              <a:t>to extract attributes from text, e.g.</a:t>
            </a:r>
          </a:p>
          <a:p>
            <a:pPr lvl="1"/>
            <a:r>
              <a:rPr lang="en-US" dirty="0" smtClean="0">
                <a:solidFill>
                  <a:schemeClr val="tx1"/>
                </a:solidFill>
                <a:ea typeface="ＭＳ Ｐゴシック" charset="-128"/>
              </a:rPr>
              <a:t>Regular expressions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the section about</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solidFill>
                  <a:schemeClr val="tx1"/>
                </a:solidFill>
                <a:ea typeface="ＭＳ Ｐゴシック" charset="-128"/>
              </a:rPr>
              <a:t>Domain lexicons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federal</a:t>
            </a:r>
            <a:r>
              <a:rPr lang="en-US" altLang="en-US" dirty="0" smtClean="0">
                <a:solidFill>
                  <a:schemeClr val="tx1"/>
                </a:solidFill>
                <a:ea typeface="ＭＳ Ｐゴシック" charset="-128"/>
              </a:rPr>
              <a:t>”</a:t>
            </a:r>
            <a:r>
              <a:rPr lang="en-US" dirty="0" smtClean="0">
                <a:solidFill>
                  <a:schemeClr val="tx1"/>
                </a:solidFill>
                <a:ea typeface="ＭＳ Ｐゴシック" charset="-128"/>
              </a:rPr>
              <a:t>, </a:t>
            </a:r>
            <a:r>
              <a:rPr lang="en-US" altLang="en-US" dirty="0" smtClean="0">
                <a:solidFill>
                  <a:schemeClr val="tx1"/>
                </a:solidFill>
                <a:ea typeface="ＭＳ Ｐゴシック" charset="-128"/>
              </a:rPr>
              <a:t>“</a:t>
            </a:r>
            <a:r>
              <a:rPr lang="en-US" dirty="0" smtClean="0">
                <a:solidFill>
                  <a:schemeClr val="tx1"/>
                </a:solidFill>
                <a:ea typeface="ＭＳ Ｐゴシック" charset="-128"/>
              </a:rPr>
              <a:t>American</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ea typeface="ＭＳ Ｐゴシック" charset="-128"/>
              </a:rPr>
              <a:t>Syntax (e.g. demonstrative determiners)</a:t>
            </a:r>
          </a:p>
          <a:p>
            <a:pPr lvl="1"/>
            <a:r>
              <a:rPr lang="en-US" dirty="0" smtClean="0">
                <a:ea typeface="ＭＳ Ｐゴシック" charset="-128"/>
              </a:rPr>
              <a:t>Overlapping lexical windows (quotation identification)</a:t>
            </a:r>
          </a:p>
          <a:p>
            <a:r>
              <a:rPr lang="en-US" i="1" dirty="0" smtClean="0">
                <a:ea typeface="ＭＳ Ｐゴシック" charset="-128"/>
              </a:rPr>
              <a:t>Machine Learning </a:t>
            </a:r>
            <a:r>
              <a:rPr lang="en-US" dirty="0" smtClean="0">
                <a:ea typeface="ＭＳ Ｐゴシック" charset="-128"/>
              </a:rPr>
              <a:t>to predict whether </a:t>
            </a:r>
            <a:r>
              <a:rPr lang="en-US" dirty="0" smtClean="0">
                <a:solidFill>
                  <a:srgbClr val="FF0000"/>
                </a:solidFill>
                <a:ea typeface="ＭＳ Ｐゴシック" charset="-128"/>
              </a:rPr>
              <a:t>reviews</a:t>
            </a:r>
            <a:r>
              <a:rPr lang="en-US" dirty="0" smtClean="0">
                <a:ea typeface="ＭＳ Ｐゴシック" charset="-128"/>
              </a:rPr>
              <a:t> contain </a:t>
            </a:r>
            <a:r>
              <a:rPr lang="en-US" dirty="0" smtClean="0">
                <a:solidFill>
                  <a:schemeClr val="accent2"/>
                </a:solidFill>
                <a:ea typeface="ＭＳ Ｐゴシック" charset="-128"/>
              </a:rPr>
              <a:t>localization</a:t>
            </a:r>
            <a:r>
              <a:rPr lang="en-US" dirty="0" smtClean="0">
                <a:ea typeface="ＭＳ Ｐゴシック" charset="-128"/>
              </a:rPr>
              <a:t> and  </a:t>
            </a:r>
            <a:r>
              <a:rPr lang="en-US" dirty="0" smtClean="0">
                <a:solidFill>
                  <a:schemeClr val="accent2"/>
                </a:solidFill>
                <a:ea typeface="ＭＳ Ｐゴシック" charset="-128"/>
              </a:rPr>
              <a:t>solutions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descr="decisionTree"/>
          <p:cNvPicPr>
            <a:picLocks noGrp="1"/>
          </p:cNvPicPr>
          <p:nvPr>
            <p:ph idx="1"/>
          </p:nvPr>
        </p:nvPicPr>
        <p:blipFill>
          <a:blip r:embed="rId2"/>
          <a:srcRect/>
          <a:stretch>
            <a:fillRect/>
          </a:stretch>
        </p:blipFill>
        <p:spPr>
          <a:xfrm>
            <a:off x="1447800" y="1676400"/>
            <a:ext cx="5356225" cy="4648200"/>
          </a:xfrm>
        </p:spPr>
      </p:pic>
      <p:sp>
        <p:nvSpPr>
          <p:cNvPr id="17410" name="Title 1"/>
          <p:cNvSpPr>
            <a:spLocks noGrp="1"/>
          </p:cNvSpPr>
          <p:nvPr>
            <p:ph type="title"/>
          </p:nvPr>
        </p:nvSpPr>
        <p:spPr>
          <a:xfrm>
            <a:off x="152400" y="266700"/>
            <a:ext cx="8686800" cy="1098550"/>
          </a:xfrm>
        </p:spPr>
        <p:txBody>
          <a:bodyPr>
            <a:normAutofit fontScale="90000"/>
          </a:bodyPr>
          <a:lstStyle/>
          <a:p>
            <a:r>
              <a:rPr lang="en-US" dirty="0" smtClean="0">
                <a:ea typeface="ＭＳ Ｐゴシック" charset="-128"/>
              </a:rPr>
              <a:t>Learned Localization Model </a:t>
            </a:r>
            <a:br>
              <a:rPr lang="en-US" dirty="0" smtClean="0">
                <a:ea typeface="ＭＳ Ｐゴシック" charset="-128"/>
              </a:rPr>
            </a:br>
            <a:r>
              <a:rPr lang="en-US" dirty="0" smtClean="0">
                <a:ea typeface="ＭＳ Ｐゴシック" charset="-128"/>
              </a:rPr>
              <a:t>[</a:t>
            </a:r>
            <a:r>
              <a:rPr lang="en-US" dirty="0" err="1" smtClean="0">
                <a:ea typeface="ＭＳ Ｐゴシック" charset="-128"/>
              </a:rPr>
              <a:t>Xiong</a:t>
            </a:r>
            <a:r>
              <a:rPr lang="en-US" dirty="0" smtClean="0">
                <a:ea typeface="ＭＳ Ｐゴシック" charset="-128"/>
              </a:rPr>
              <a:t>, </a:t>
            </a:r>
            <a:r>
              <a:rPr lang="en-US" dirty="0" err="1" smtClean="0">
                <a:ea typeface="ＭＳ Ｐゴシック" charset="-128"/>
              </a:rPr>
              <a:t>Litman</a:t>
            </a:r>
            <a:r>
              <a:rPr lang="en-US" dirty="0" smtClean="0">
                <a:ea typeface="ＭＳ Ｐゴシック" charset="-128"/>
              </a:rPr>
              <a:t> &amp; </a:t>
            </a:r>
            <a:r>
              <a:rPr lang="en-US" dirty="0" err="1" smtClean="0">
                <a:ea typeface="ＭＳ Ｐゴシック" charset="-128"/>
              </a:rPr>
              <a:t>Schunn</a:t>
            </a:r>
            <a:r>
              <a:rPr lang="en-US" dirty="0" smtClean="0">
                <a:ea typeface="ＭＳ Ｐゴシック" charset="-128"/>
              </a:rPr>
              <a:t>, 2010]</a:t>
            </a:r>
          </a:p>
        </p:txBody>
      </p:sp>
    </p:spTree>
    <p:extLst>
      <p:ext uri="{BB962C8B-B14F-4D97-AF65-F5344CB8AC3E}">
        <p14:creationId xmlns:p14="http://schemas.microsoft.com/office/powerpoint/2010/main" val="1979389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Context</a:t>
            </a:r>
          </a:p>
        </p:txBody>
      </p:sp>
      <p:sp>
        <p:nvSpPr>
          <p:cNvPr id="4099" name="Text Box 3"/>
          <p:cNvSpPr txBox="1">
            <a:spLocks noChangeArrowheads="1"/>
          </p:cNvSpPr>
          <p:nvPr/>
        </p:nvSpPr>
        <p:spPr bwMode="auto">
          <a:xfrm>
            <a:off x="1143000" y="1676400"/>
            <a:ext cx="702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2800" i="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Learning Language</a:t>
            </a:r>
          </a:p>
          <a:p>
            <a:pPr algn="ctr"/>
            <a:r>
              <a:rPr lang="en-US" i="0"/>
              <a:t>(reading, writing, </a:t>
            </a:r>
          </a:p>
          <a:p>
            <a:pPr algn="ctr"/>
            <a:r>
              <a:rPr lang="en-US" i="0"/>
              <a:t>speaking)</a:t>
            </a:r>
          </a:p>
          <a:p>
            <a:pPr algn="ctr"/>
            <a:endParaRPr lang="en-US" i="0"/>
          </a:p>
        </p:txBody>
      </p:sp>
      <p:sp>
        <p:nvSpPr>
          <p:cNvPr id="4102" name="Text Box 6"/>
          <p:cNvSpPr txBox="1">
            <a:spLocks noChangeArrowheads="1"/>
          </p:cNvSpPr>
          <p:nvPr/>
        </p:nvSpPr>
        <p:spPr bwMode="auto">
          <a:xfrm>
            <a:off x="0" y="39624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Tutors</a:t>
            </a:r>
          </a:p>
        </p:txBody>
      </p:sp>
      <p:sp>
        <p:nvSpPr>
          <p:cNvPr id="4103" name="Text Box 7"/>
          <p:cNvSpPr txBox="1">
            <a:spLocks noChangeArrowheads="1"/>
          </p:cNvSpPr>
          <p:nvPr/>
        </p:nvSpPr>
        <p:spPr bwMode="auto">
          <a:xfrm>
            <a:off x="685800" y="48006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Scoring</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8"/>
          <p:cNvSpPr>
            <a:spLocks noChangeShapeType="1"/>
          </p:cNvSpPr>
          <p:nvPr/>
        </p:nvSpPr>
        <p:spPr bwMode="auto">
          <a:xfrm flipH="1">
            <a:off x="457200" y="37338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9"/>
          <p:cNvSpPr>
            <a:spLocks noChangeShapeType="1"/>
          </p:cNvSpPr>
          <p:nvPr/>
        </p:nvSpPr>
        <p:spPr bwMode="auto">
          <a:xfrm>
            <a:off x="990600" y="3733800"/>
            <a:ext cx="228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4983882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smtClean="0">
                <a:ea typeface="ＭＳ Ｐゴシック" charset="-128"/>
              </a:rPr>
              <a:t>Quantitative Model Evaluation</a:t>
            </a:r>
            <a:br>
              <a:rPr lang="en-US" smtClean="0">
                <a:ea typeface="ＭＳ Ｐゴシック" charset="-128"/>
              </a:rPr>
            </a:br>
            <a:r>
              <a:rPr lang="en-US" smtClean="0">
                <a:ea typeface="ＭＳ Ｐゴシック" charset="-128"/>
              </a:rPr>
              <a:t>(10 fold cross-validation)</a:t>
            </a:r>
          </a:p>
        </p:txBody>
      </p:sp>
      <p:graphicFrame>
        <p:nvGraphicFramePr>
          <p:cNvPr id="4" name="Content Placeholder 3"/>
          <p:cNvGraphicFramePr>
            <a:graphicFrameLocks noGrp="1"/>
          </p:cNvGraphicFramePr>
          <p:nvPr>
            <p:ph idx="1"/>
          </p:nvPr>
        </p:nvGraphicFramePr>
        <p:xfrm>
          <a:off x="152400" y="1981200"/>
          <a:ext cx="8839202" cy="3568701"/>
        </p:xfrm>
        <a:graphic>
          <a:graphicData uri="http://schemas.openxmlformats.org/drawingml/2006/table">
            <a:tbl>
              <a:tblPr firstRow="1" firstCol="1" bandRow="1" bandCol="1">
                <a:tableStyleId>{5C22544A-7EE6-4342-B048-85BDC9FD1C3A}</a:tableStyleId>
              </a:tblPr>
              <a:tblGrid>
                <a:gridCol w="1600201"/>
                <a:gridCol w="1447800"/>
                <a:gridCol w="1166821"/>
                <a:gridCol w="1275692"/>
                <a:gridCol w="1275692"/>
                <a:gridCol w="1036498"/>
                <a:gridCol w="1036498"/>
              </a:tblGrid>
              <a:tr h="914559">
                <a:tc>
                  <a:txBody>
                    <a:bodyPr/>
                    <a:lstStyle/>
                    <a:p>
                      <a:pPr marL="0" marR="0" indent="0" algn="l">
                        <a:spcBef>
                          <a:spcPts val="0"/>
                        </a:spcBef>
                        <a:spcAft>
                          <a:spcPts val="0"/>
                        </a:spcAft>
                      </a:pPr>
                      <a:r>
                        <a:rPr lang="en-US" sz="2000" dirty="0" smtClean="0">
                          <a:effectLst/>
                        </a:rPr>
                        <a:t>Review</a:t>
                      </a:r>
                      <a:endParaRPr lang="en-US" sz="2000" dirty="0">
                        <a:effectLst/>
                      </a:endParaRPr>
                    </a:p>
                    <a:p>
                      <a:pPr marL="0" marR="0" indent="0" algn="l">
                        <a:spcBef>
                          <a:spcPts val="0"/>
                        </a:spcBef>
                        <a:spcAft>
                          <a:spcPts val="0"/>
                        </a:spcAft>
                      </a:pPr>
                      <a:r>
                        <a:rPr lang="en-US" sz="2000" dirty="0">
                          <a:effectLst/>
                        </a:rPr>
                        <a:t>Feature</a:t>
                      </a:r>
                      <a:endParaRPr lang="en-US" sz="2000" dirty="0">
                        <a:effectLst/>
                        <a:latin typeface="Times New Roman"/>
                        <a:ea typeface="Cambria"/>
                      </a:endParaRPr>
                    </a:p>
                  </a:txBody>
                  <a:tcPr marL="68580" marR="68580" marT="0" marB="0"/>
                </a:tc>
                <a:tc>
                  <a:txBody>
                    <a:bodyPr/>
                    <a:lstStyle/>
                    <a:p>
                      <a:pPr marL="0" marR="0" indent="0" algn="l">
                        <a:spcBef>
                          <a:spcPts val="0"/>
                        </a:spcBef>
                        <a:spcAft>
                          <a:spcPts val="0"/>
                        </a:spcAft>
                      </a:pPr>
                      <a:r>
                        <a:rPr lang="en-US" sz="2000">
                          <a:effectLst/>
                        </a:rPr>
                        <a:t>Classroom</a:t>
                      </a:r>
                    </a:p>
                    <a:p>
                      <a:pPr marL="0" marR="0" indent="0" algn="l">
                        <a:spcBef>
                          <a:spcPts val="0"/>
                        </a:spcBef>
                        <a:spcAft>
                          <a:spcPts val="0"/>
                        </a:spcAft>
                      </a:pPr>
                      <a:r>
                        <a:rPr lang="en-US" sz="2000">
                          <a:effectLst/>
                        </a:rPr>
                        <a:t>Corpus</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N</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Baseline</a:t>
                      </a:r>
                    </a:p>
                    <a:p>
                      <a:pPr marL="0" marR="0" indent="0" algn="ctr">
                        <a:spcBef>
                          <a:spcPts val="0"/>
                        </a:spcBef>
                        <a:spcAft>
                          <a:spcPts val="0"/>
                        </a:spcAft>
                      </a:pPr>
                      <a:r>
                        <a:rPr lang="en-US" sz="2000">
                          <a:effectLst/>
                        </a:rPr>
                        <a:t>Accuracy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Model</a:t>
                      </a:r>
                    </a:p>
                    <a:p>
                      <a:pPr marL="0" marR="0" indent="0" algn="ctr">
                        <a:spcBef>
                          <a:spcPts val="0"/>
                        </a:spcBef>
                        <a:spcAft>
                          <a:spcPts val="0"/>
                        </a:spcAft>
                      </a:pPr>
                      <a:r>
                        <a:rPr lang="en-US" sz="2000">
                          <a:effectLst/>
                        </a:rPr>
                        <a:t>Accuracy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Model</a:t>
                      </a:r>
                    </a:p>
                    <a:p>
                      <a:pPr marL="0" marR="0" indent="0" algn="ctr">
                        <a:spcBef>
                          <a:spcPts val="0"/>
                        </a:spcBef>
                        <a:spcAft>
                          <a:spcPts val="0"/>
                        </a:spcAft>
                      </a:pPr>
                      <a:r>
                        <a:rPr lang="en-US" sz="2000">
                          <a:effectLst/>
                        </a:rPr>
                        <a:t>Kappa</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Human</a:t>
                      </a:r>
                    </a:p>
                    <a:p>
                      <a:pPr marL="0" marR="0" indent="0" algn="ctr">
                        <a:spcBef>
                          <a:spcPts val="0"/>
                        </a:spcBef>
                        <a:spcAft>
                          <a:spcPts val="0"/>
                        </a:spcAft>
                      </a:pPr>
                      <a:r>
                        <a:rPr lang="en-US" sz="2000">
                          <a:effectLst/>
                        </a:rPr>
                        <a:t>Kappa</a:t>
                      </a:r>
                      <a:endParaRPr lang="en-US" sz="2000">
                        <a:effectLst/>
                        <a:latin typeface="Times New Roman"/>
                        <a:ea typeface="Cambria"/>
                      </a:endParaRPr>
                    </a:p>
                  </a:txBody>
                  <a:tcPr marL="68580" marR="68580" marT="0" marB="0"/>
                </a:tc>
              </a:tr>
              <a:tr h="530829">
                <a:tc rowSpan="2">
                  <a:txBody>
                    <a:bodyPr/>
                    <a:lstStyle/>
                    <a:p>
                      <a:pPr marL="0" marR="0" indent="0" algn="l">
                        <a:spcBef>
                          <a:spcPts val="0"/>
                        </a:spcBef>
                        <a:spcAft>
                          <a:spcPts val="0"/>
                        </a:spcAft>
                      </a:pPr>
                      <a:r>
                        <a:rPr lang="en-US" sz="2000">
                          <a:effectLst/>
                        </a:rPr>
                        <a:t>Localization</a:t>
                      </a:r>
                      <a:endParaRPr lang="en-US" sz="2000">
                        <a:effectLst/>
                        <a:latin typeface="Times New Roman"/>
                        <a:ea typeface="Cambria"/>
                      </a:endParaRPr>
                    </a:p>
                  </a:txBody>
                  <a:tcPr marL="68580" marR="68580" marT="0" marB="0" anchor="ctr"/>
                </a:tc>
                <a:tc>
                  <a:txBody>
                    <a:bodyPr/>
                    <a:lstStyle/>
                    <a:p>
                      <a:pPr marL="0" marR="0" indent="0" algn="l">
                        <a:spcBef>
                          <a:spcPts val="0"/>
                        </a:spcBef>
                        <a:spcAft>
                          <a:spcPts val="0"/>
                        </a:spcAft>
                      </a:pPr>
                      <a:r>
                        <a:rPr lang="en-US" sz="2000">
                          <a:effectLst/>
                        </a:rPr>
                        <a:t>History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875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78%</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.69 </a:t>
                      </a:r>
                      <a:endParaRPr lang="en-US" sz="2000">
                        <a:effectLst/>
                        <a:latin typeface="Times New Roman"/>
                        <a:ea typeface="Cambria"/>
                      </a:endParaRPr>
                    </a:p>
                  </a:txBody>
                  <a:tcPr marL="68580" marR="68580" marT="0" marB="0"/>
                </a:tc>
              </a:tr>
              <a:tr h="1061655">
                <a:tc vMerge="1">
                  <a:txBody>
                    <a:bodyPr/>
                    <a:lstStyle/>
                    <a:p>
                      <a:endParaRPr lang="en-US"/>
                    </a:p>
                  </a:txBody>
                  <a:tcPr/>
                </a:tc>
                <a:tc>
                  <a:txBody>
                    <a:bodyPr/>
                    <a:lstStyle/>
                    <a:p>
                      <a:pPr marL="0" marR="0" indent="0" algn="l">
                        <a:spcBef>
                          <a:spcPts val="0"/>
                        </a:spcBef>
                        <a:spcAft>
                          <a:spcPts val="0"/>
                        </a:spcAft>
                      </a:pPr>
                      <a:r>
                        <a:rPr lang="en-US" sz="2000">
                          <a:effectLst/>
                        </a:rPr>
                        <a:t>Psychology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3111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.58</a:t>
                      </a:r>
                      <a:endParaRPr lang="en-US" sz="2000">
                        <a:effectLst/>
                        <a:latin typeface="Times New Roman"/>
                        <a:ea typeface="Cambria"/>
                      </a:endParaRPr>
                    </a:p>
                  </a:txBody>
                  <a:tcPr marL="68580" marR="68580" marT="0" marB="0"/>
                </a:tc>
                <a:tc>
                  <a:txBody>
                    <a:bodyPr/>
                    <a:lstStyle/>
                    <a:p>
                      <a:pPr marL="0" marR="0" indent="0" algn="just">
                        <a:spcBef>
                          <a:spcPts val="0"/>
                        </a:spcBef>
                        <a:spcAft>
                          <a:spcPts val="0"/>
                        </a:spcAft>
                      </a:pPr>
                      <a:r>
                        <a:rPr lang="en-US" sz="2000" dirty="0">
                          <a:effectLst/>
                        </a:rPr>
                        <a:t>   </a:t>
                      </a:r>
                      <a:r>
                        <a:rPr lang="en-US" sz="2000" dirty="0" smtClean="0">
                          <a:effectLst/>
                        </a:rPr>
                        <a:t>  .</a:t>
                      </a:r>
                      <a:r>
                        <a:rPr lang="en-US" sz="2000" dirty="0">
                          <a:effectLst/>
                        </a:rPr>
                        <a:t>63</a:t>
                      </a:r>
                      <a:endParaRPr lang="en-US" sz="2000" dirty="0">
                        <a:effectLst/>
                        <a:latin typeface="Times New Roman"/>
                        <a:ea typeface="Cambria"/>
                      </a:endParaRPr>
                    </a:p>
                  </a:txBody>
                  <a:tcPr marL="68580" marR="68580" marT="0" marB="0"/>
                </a:tc>
              </a:tr>
              <a:tr h="530829">
                <a:tc rowSpan="2">
                  <a:txBody>
                    <a:bodyPr/>
                    <a:lstStyle/>
                    <a:p>
                      <a:pPr marL="0" marR="0" indent="0" algn="l">
                        <a:spcBef>
                          <a:spcPts val="0"/>
                        </a:spcBef>
                        <a:spcAft>
                          <a:spcPts val="0"/>
                        </a:spcAft>
                      </a:pPr>
                      <a:r>
                        <a:rPr lang="en-US" sz="2000">
                          <a:effectLst/>
                        </a:rPr>
                        <a:t>Solution</a:t>
                      </a:r>
                      <a:endParaRPr lang="en-US" sz="2000">
                        <a:effectLst/>
                        <a:latin typeface="Times New Roman"/>
                        <a:ea typeface="Cambria"/>
                      </a:endParaRPr>
                    </a:p>
                  </a:txBody>
                  <a:tcPr marL="68580" marR="68580" marT="0" marB="0" anchor="ctr"/>
                </a:tc>
                <a:tc>
                  <a:txBody>
                    <a:bodyPr/>
                    <a:lstStyle/>
                    <a:p>
                      <a:pPr marL="0" marR="0" indent="0" algn="l">
                        <a:spcBef>
                          <a:spcPts val="0"/>
                        </a:spcBef>
                        <a:spcAft>
                          <a:spcPts val="0"/>
                        </a:spcAft>
                      </a:pPr>
                      <a:r>
                        <a:rPr lang="en-US" sz="2000">
                          <a:effectLst/>
                        </a:rPr>
                        <a:t>History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1405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79%</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.79</a:t>
                      </a:r>
                      <a:endParaRPr lang="en-US" sz="2000">
                        <a:effectLst/>
                        <a:latin typeface="Times New Roman"/>
                        <a:ea typeface="Cambria"/>
                      </a:endParaRPr>
                    </a:p>
                  </a:txBody>
                  <a:tcPr marL="68580" marR="68580" marT="0" marB="0"/>
                </a:tc>
              </a:tr>
              <a:tr h="530829">
                <a:tc vMerge="1">
                  <a:txBody>
                    <a:bodyPr/>
                    <a:lstStyle/>
                    <a:p>
                      <a:endParaRPr lang="en-US"/>
                    </a:p>
                  </a:txBody>
                  <a:tcPr/>
                </a:tc>
                <a:tc>
                  <a:txBody>
                    <a:bodyPr/>
                    <a:lstStyle/>
                    <a:p>
                      <a:pPr marL="0" marR="0" indent="0" algn="l">
                        <a:spcBef>
                          <a:spcPts val="0"/>
                        </a:spcBef>
                        <a:spcAft>
                          <a:spcPts val="0"/>
                        </a:spcAft>
                      </a:pPr>
                      <a:r>
                        <a:rPr lang="en-US" sz="2000">
                          <a:effectLst/>
                        </a:rPr>
                        <a:t>CogSci</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5831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67%</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.65</a:t>
                      </a:r>
                      <a:endParaRPr lang="en-US" sz="2000">
                        <a:effectLst/>
                        <a:latin typeface="Times New Roman"/>
                        <a:ea typeface="Cambria"/>
                      </a:endParaRPr>
                    </a:p>
                  </a:txBody>
                  <a:tcPr marL="68580" marR="68580" marT="0" marB="0"/>
                </a:tc>
                <a:tc>
                  <a:txBody>
                    <a:bodyPr/>
                    <a:lstStyle/>
                    <a:p>
                      <a:pPr marL="0" marR="0" indent="0" algn="just">
                        <a:spcBef>
                          <a:spcPts val="0"/>
                        </a:spcBef>
                        <a:spcAft>
                          <a:spcPts val="0"/>
                        </a:spcAft>
                      </a:pPr>
                      <a:r>
                        <a:rPr lang="en-US" sz="2000" dirty="0">
                          <a:effectLst/>
                        </a:rPr>
                        <a:t> </a:t>
                      </a:r>
                      <a:r>
                        <a:rPr lang="en-US" sz="2000" dirty="0" smtClean="0">
                          <a:effectLst/>
                        </a:rPr>
                        <a:t>    </a:t>
                      </a:r>
                      <a:r>
                        <a:rPr lang="en-US" sz="2000" dirty="0">
                          <a:effectLst/>
                        </a:rPr>
                        <a:t>.86</a:t>
                      </a:r>
                      <a:endParaRPr lang="en-US" sz="2000" dirty="0">
                        <a:effectLst/>
                        <a:latin typeface="Times New Roman"/>
                        <a:ea typeface="Cambria"/>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smtClean="0">
              <a:ea typeface="ＭＳ Ｐゴシック" charset="-128"/>
            </a:endParaRPr>
          </a:p>
        </p:txBody>
      </p:sp>
      <p:sp>
        <p:nvSpPr>
          <p:cNvPr id="15362" name="Content Placeholder 2"/>
          <p:cNvSpPr>
            <a:spLocks noGrp="1"/>
          </p:cNvSpPr>
          <p:nvPr>
            <p:ph idx="1"/>
          </p:nvPr>
        </p:nvSpPr>
        <p:spPr>
          <a:xfrm>
            <a:off x="381000" y="1676400"/>
            <a:ext cx="7162800" cy="1752600"/>
          </a:xfrm>
        </p:spPr>
        <p:txBody>
          <a:bodyPr/>
          <a:lstStyle/>
          <a:p>
            <a:endParaRPr lang="en-US" smtClean="0">
              <a:ea typeface="ＭＳ Ｐゴシック" charset="-128"/>
            </a:endParaRPr>
          </a:p>
        </p:txBody>
      </p:sp>
      <p:pic>
        <p:nvPicPr>
          <p:cNvPr id="15363" name="Picture 4" descr="soln-loc-mockup"/>
          <p:cNvPicPr>
            <a:picLocks noChangeAspect="1" noChangeArrowheads="1"/>
          </p:cNvPicPr>
          <p:nvPr/>
        </p:nvPicPr>
        <p:blipFill>
          <a:blip r:embed="rId2"/>
          <a:srcRect/>
          <a:stretch>
            <a:fillRect/>
          </a:stretch>
        </p:blipFill>
        <p:spPr bwMode="auto">
          <a:xfrm>
            <a:off x="-6350" y="0"/>
            <a:ext cx="8839200" cy="6683375"/>
          </a:xfrm>
          <a:prstGeom prst="rect">
            <a:avLst/>
          </a:prstGeom>
          <a:noFill/>
          <a:ln w="9525">
            <a:noFill/>
            <a:miter lim="800000"/>
            <a:headEnd/>
            <a:tailEnd/>
          </a:ln>
        </p:spPr>
      </p:pic>
    </p:spTree>
    <p:extLst>
      <p:ext uri="{BB962C8B-B14F-4D97-AF65-F5344CB8AC3E}">
        <p14:creationId xmlns:p14="http://schemas.microsoft.com/office/powerpoint/2010/main" val="2804847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dirty="0" smtClean="0">
                <a:ea typeface="ＭＳ Ｐゴシック" charset="-128"/>
              </a:rPr>
              <a:t>Improving Review Quality</a:t>
            </a:r>
          </a:p>
          <a:p>
            <a:pPr lvl="1"/>
            <a:r>
              <a:rPr lang="en-US" b="1" dirty="0" smtClean="0">
                <a:solidFill>
                  <a:srgbClr val="5D96C5"/>
                </a:solidFill>
                <a:ea typeface="ＭＳ Ｐゴシック" charset="-128"/>
              </a:rPr>
              <a:t>Identifying Helpful Reviews</a:t>
            </a:r>
          </a:p>
          <a:p>
            <a:pPr lvl="1"/>
            <a:r>
              <a:rPr lang="en-US" dirty="0" smtClean="0">
                <a:ea typeface="ＭＳ Ｐゴシック" charset="-128"/>
              </a:rPr>
              <a:t>Recent Directions</a:t>
            </a:r>
          </a:p>
          <a:p>
            <a:r>
              <a:rPr lang="en-US" dirty="0" smtClean="0">
                <a:ea typeface="ＭＳ Ｐゴシック" charset="-128"/>
              </a:rPr>
              <a:t>Tutorial Dialogue; Student Team Conversations</a:t>
            </a:r>
          </a:p>
          <a:p>
            <a:r>
              <a:rPr lang="en-US" dirty="0" smtClean="0">
                <a:ea typeface="ＭＳ Ｐゴシック" charset="-128"/>
              </a:rPr>
              <a:t>Summary and Current Directions</a:t>
            </a:r>
          </a:p>
        </p:txBody>
      </p:sp>
    </p:spTree>
    <p:extLst>
      <p:ext uri="{BB962C8B-B14F-4D97-AF65-F5344CB8AC3E}">
        <p14:creationId xmlns:p14="http://schemas.microsoft.com/office/powerpoint/2010/main" val="2471907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dirty="0" smtClean="0">
                <a:ea typeface="ＭＳ Ｐゴシック" charset="-128"/>
              </a:rPr>
              <a:t>Review Helpfulness </a:t>
            </a:r>
            <a:br>
              <a:rPr lang="en-US" dirty="0" smtClean="0">
                <a:ea typeface="ＭＳ Ｐゴシック" charset="-128"/>
              </a:rPr>
            </a:br>
            <a:endParaRPr lang="en-US" dirty="0" smtClean="0">
              <a:ea typeface="ＭＳ Ｐゴシック" charset="-128"/>
            </a:endParaRPr>
          </a:p>
        </p:txBody>
      </p:sp>
      <p:sp>
        <p:nvSpPr>
          <p:cNvPr id="19458" name="Content Placeholder 2"/>
          <p:cNvSpPr>
            <a:spLocks noGrp="1"/>
          </p:cNvSpPr>
          <p:nvPr>
            <p:ph idx="1"/>
          </p:nvPr>
        </p:nvSpPr>
        <p:spPr>
          <a:xfrm>
            <a:off x="0" y="1228299"/>
            <a:ext cx="9144000" cy="5181600"/>
          </a:xfrm>
        </p:spPr>
        <p:txBody>
          <a:bodyPr>
            <a:normAutofit fontScale="85000" lnSpcReduction="10000"/>
          </a:bodyPr>
          <a:lstStyle/>
          <a:p>
            <a:r>
              <a:rPr lang="en-US" dirty="0" smtClean="0">
                <a:solidFill>
                  <a:schemeClr val="tx1"/>
                </a:solidFill>
                <a:ea typeface="ＭＳ Ｐゴシック" charset="-128"/>
              </a:rPr>
              <a:t>Recall that </a:t>
            </a:r>
            <a:r>
              <a:rPr lang="en-US" dirty="0" err="1" smtClean="0">
                <a:solidFill>
                  <a:schemeClr val="tx1"/>
                </a:solidFill>
                <a:ea typeface="ＭＳ Ｐゴシック" charset="-128"/>
              </a:rPr>
              <a:t>SWoRD</a:t>
            </a:r>
            <a:r>
              <a:rPr lang="en-US" dirty="0" smtClean="0">
                <a:solidFill>
                  <a:schemeClr val="tx1"/>
                </a:solidFill>
                <a:ea typeface="ＭＳ Ｐゴシック" charset="-128"/>
              </a:rPr>
              <a:t> supports </a:t>
            </a:r>
            <a:r>
              <a:rPr lang="en-US" i="1" dirty="0" smtClean="0">
                <a:solidFill>
                  <a:schemeClr val="tx1"/>
                </a:solidFill>
                <a:ea typeface="ＭＳ Ｐゴシック" charset="-128"/>
              </a:rPr>
              <a:t>numerical</a:t>
            </a:r>
            <a:r>
              <a:rPr lang="en-US" dirty="0" smtClean="0">
                <a:solidFill>
                  <a:schemeClr val="tx1"/>
                </a:solidFill>
                <a:ea typeface="ＭＳ Ｐゴシック" charset="-128"/>
              </a:rPr>
              <a:t> back ratings of review helpfulness </a:t>
            </a:r>
          </a:p>
          <a:p>
            <a:endParaRPr lang="en-US" dirty="0" smtClean="0">
              <a:solidFill>
                <a:schemeClr val="tx1"/>
              </a:solidFill>
              <a:ea typeface="ＭＳ Ｐゴシック" charset="-128"/>
            </a:endParaRPr>
          </a:p>
          <a:p>
            <a:pPr lvl="1"/>
            <a:r>
              <a:rPr lang="en-US" sz="2600" i="1" dirty="0" smtClean="0">
                <a:ea typeface="ＭＳ Ｐゴシック" charset="-128"/>
              </a:rPr>
              <a:t>The support and explanation of the ideas could use some work.  </a:t>
            </a:r>
            <a:r>
              <a:rPr lang="en-US" sz="2600" i="1" dirty="0" err="1" smtClean="0">
                <a:ea typeface="ＭＳ Ｐゴシック" charset="-128"/>
              </a:rPr>
              <a:t>broading</a:t>
            </a:r>
            <a:r>
              <a:rPr lang="en-US" sz="2600" i="1" dirty="0" smtClean="0">
                <a:ea typeface="ＭＳ Ｐゴシック" charset="-128"/>
              </a:rPr>
              <a:t> the explanations to include all groups could be useful. My concerns come from some of the claims that are put forth.  Page 2 says that the 13</a:t>
            </a:r>
            <a:r>
              <a:rPr lang="en-US" sz="2600" i="1" baseline="30000" dirty="0" smtClean="0">
                <a:ea typeface="ＭＳ Ｐゴシック" charset="-128"/>
              </a:rPr>
              <a:t>th</a:t>
            </a:r>
            <a:r>
              <a:rPr lang="en-US" sz="2600" i="1" dirty="0" smtClean="0">
                <a:ea typeface="ＭＳ Ｐゴシック" charset="-128"/>
              </a:rPr>
              <a:t> amendment ended the war.  Is this true?  Was there no more fighting or problems once this amendment was added? … The arguments were sorted up into paragraphs, keeping the area of interest </a:t>
            </a:r>
            <a:r>
              <a:rPr lang="en-US" sz="2600" i="1" dirty="0" err="1" smtClean="0">
                <a:ea typeface="ＭＳ Ｐゴシック" charset="-128"/>
              </a:rPr>
              <a:t>clera</a:t>
            </a:r>
            <a:r>
              <a:rPr lang="en-US" sz="2600" i="1" dirty="0" smtClean="0">
                <a:ea typeface="ＭＳ Ｐゴシック" charset="-128"/>
              </a:rPr>
              <a:t>, but be careful about bringing up new things at the end and then simply leaving them there without elaboration (</a:t>
            </a:r>
            <a:r>
              <a:rPr lang="en-US" sz="2600" i="1" dirty="0" err="1" smtClean="0">
                <a:ea typeface="ＭＳ Ｐゴシック" charset="-128"/>
              </a:rPr>
              <a:t>ie</a:t>
            </a:r>
            <a:r>
              <a:rPr lang="en-US" sz="2600" i="1" dirty="0" smtClean="0">
                <a:ea typeface="ＭＳ Ｐゴシック" charset="-128"/>
              </a:rPr>
              <a:t> black sterilization at the end of the paragraph). </a:t>
            </a:r>
            <a:r>
              <a:rPr lang="en-US" sz="2600" dirty="0" smtClean="0">
                <a:solidFill>
                  <a:schemeClr val="accent2"/>
                </a:solidFill>
                <a:ea typeface="ＭＳ Ｐゴシック" charset="-128"/>
              </a:rPr>
              <a:t>(rating 5)</a:t>
            </a:r>
          </a:p>
          <a:p>
            <a:pPr lvl="1"/>
            <a:endParaRPr lang="en-US" sz="2600" i="1" dirty="0" smtClean="0">
              <a:ea typeface="ＭＳ Ｐゴシック" charset="-128"/>
            </a:endParaRPr>
          </a:p>
          <a:p>
            <a:pPr lvl="1"/>
            <a:r>
              <a:rPr lang="en-US" sz="2600" i="1" dirty="0" smtClean="0">
                <a:ea typeface="ＭＳ Ｐゴシック" charset="-128"/>
              </a:rPr>
              <a:t>Your paper and its main points are easy to find and to follow.</a:t>
            </a:r>
            <a:r>
              <a:rPr lang="en-US" sz="2600" dirty="0" smtClean="0">
                <a:ea typeface="ＭＳ Ｐゴシック" charset="-128"/>
              </a:rPr>
              <a:t>  </a:t>
            </a:r>
            <a:r>
              <a:rPr lang="en-US" sz="2600" dirty="0" smtClean="0">
                <a:solidFill>
                  <a:schemeClr val="accent2"/>
                </a:solidFill>
                <a:ea typeface="ＭＳ Ｐゴシック" charset="-128"/>
              </a:rPr>
              <a:t>(rating 1)</a:t>
            </a:r>
          </a:p>
          <a:p>
            <a:pPr lvl="1"/>
            <a:endParaRPr lang="en-US" dirty="0" smtClean="0">
              <a:solidFill>
                <a:schemeClr val="accent2"/>
              </a:solidFill>
              <a:ea typeface="ＭＳ Ｐゴシック" charset="-128"/>
            </a:endParaRPr>
          </a:p>
          <a:p>
            <a:endParaRPr lang="en-US" b="1" dirty="0" smtClean="0">
              <a:solidFill>
                <a:schemeClr val="accent2"/>
              </a:solidFill>
              <a:ea typeface="ＭＳ Ｐゴシック"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dirty="0" smtClean="0">
                <a:ea typeface="ＭＳ Ｐゴシック" charset="-128"/>
              </a:rPr>
              <a:t>Our Interests</a:t>
            </a:r>
            <a:br>
              <a:rPr lang="en-US" dirty="0" smtClean="0">
                <a:ea typeface="ＭＳ Ｐゴシック" charset="-128"/>
              </a:rPr>
            </a:br>
            <a:endParaRPr lang="en-US" dirty="0" smtClean="0">
              <a:ea typeface="ＭＳ Ｐゴシック" charset="-128"/>
            </a:endParaRPr>
          </a:p>
        </p:txBody>
      </p:sp>
      <p:sp>
        <p:nvSpPr>
          <p:cNvPr id="19458" name="Content Placeholder 2"/>
          <p:cNvSpPr>
            <a:spLocks noGrp="1"/>
          </p:cNvSpPr>
          <p:nvPr>
            <p:ph idx="1"/>
          </p:nvPr>
        </p:nvSpPr>
        <p:spPr>
          <a:xfrm>
            <a:off x="0" y="1228299"/>
            <a:ext cx="9144000" cy="5181600"/>
          </a:xfrm>
        </p:spPr>
        <p:txBody>
          <a:bodyPr>
            <a:normAutofit/>
          </a:bodyPr>
          <a:lstStyle/>
          <a:p>
            <a:r>
              <a:rPr lang="en-US" b="1" dirty="0" smtClean="0">
                <a:ea typeface="ＭＳ Ｐゴシック" charset="-128"/>
              </a:rPr>
              <a:t>Can helpfulness ratings be predicted from text?</a:t>
            </a:r>
            <a:r>
              <a:rPr lang="en-US" dirty="0" smtClean="0">
                <a:ea typeface="ＭＳ Ｐゴシック" charset="-128"/>
              </a:rPr>
              <a:t> [</a:t>
            </a:r>
            <a:r>
              <a:rPr lang="en-US" dirty="0" err="1" smtClean="0">
                <a:ea typeface="ＭＳ Ｐゴシック" charset="-128"/>
              </a:rPr>
              <a:t>Xiong</a:t>
            </a:r>
            <a:r>
              <a:rPr lang="en-US" dirty="0" smtClean="0">
                <a:ea typeface="ＭＳ Ｐゴシック" charset="-128"/>
              </a:rPr>
              <a:t> &amp; </a:t>
            </a:r>
            <a:r>
              <a:rPr lang="en-US" dirty="0" err="1" smtClean="0">
                <a:ea typeface="ＭＳ Ｐゴシック" charset="-128"/>
              </a:rPr>
              <a:t>Litman</a:t>
            </a:r>
            <a:r>
              <a:rPr lang="en-US" dirty="0" smtClean="0">
                <a:ea typeface="ＭＳ Ｐゴシック" charset="-128"/>
              </a:rPr>
              <a:t>, 2011a]</a:t>
            </a:r>
          </a:p>
          <a:p>
            <a:pPr marL="971550" lvl="1" indent="-514350"/>
            <a:r>
              <a:rPr lang="en-US" dirty="0" smtClean="0"/>
              <a:t>Can prior product review techniques be generalized/adapted for peer reviews?</a:t>
            </a:r>
          </a:p>
          <a:p>
            <a:pPr marL="971550" lvl="1" indent="-514350"/>
            <a:r>
              <a:rPr lang="en-US" dirty="0" smtClean="0"/>
              <a:t>Can peer-review specific features further improve performance? </a:t>
            </a:r>
            <a:endParaRPr lang="en-US" sz="2800" b="1" dirty="0" smtClean="0">
              <a:ea typeface="ＭＳ Ｐゴシック" charset="-128"/>
            </a:endParaRPr>
          </a:p>
          <a:p>
            <a:r>
              <a:rPr lang="en-US" b="1" dirty="0" smtClean="0">
                <a:ea typeface="ＭＳ Ｐゴシック" charset="-128"/>
              </a:rPr>
              <a:t>Impact of predicting student versus expert helpfulness ratings</a:t>
            </a:r>
          </a:p>
          <a:p>
            <a:pPr>
              <a:buNone/>
            </a:pPr>
            <a:r>
              <a:rPr lang="en-US" b="1" dirty="0" smtClean="0">
                <a:solidFill>
                  <a:schemeClr val="accent1"/>
                </a:solidFill>
                <a:ea typeface="ＭＳ Ｐゴシック" charset="-128"/>
              </a:rPr>
              <a:t>	</a:t>
            </a:r>
            <a:r>
              <a:rPr lang="en-US" dirty="0" smtClean="0">
                <a:ea typeface="ＭＳ Ｐゴシック" charset="-128"/>
              </a:rPr>
              <a:t>[</a:t>
            </a:r>
            <a:r>
              <a:rPr lang="en-US" dirty="0" err="1" smtClean="0">
                <a:ea typeface="ＭＳ Ｐゴシック" charset="-128"/>
              </a:rPr>
              <a:t>Xiong</a:t>
            </a:r>
            <a:r>
              <a:rPr lang="en-US" dirty="0" smtClean="0">
                <a:ea typeface="ＭＳ Ｐゴシック" charset="-128"/>
              </a:rPr>
              <a:t> &amp; </a:t>
            </a:r>
            <a:r>
              <a:rPr lang="en-US" dirty="0" err="1" smtClean="0">
                <a:ea typeface="ＭＳ Ｐゴシック" charset="-128"/>
              </a:rPr>
              <a:t>Litman</a:t>
            </a:r>
            <a:r>
              <a:rPr lang="en-US" dirty="0" smtClean="0">
                <a:ea typeface="ＭＳ Ｐゴシック" charset="-128"/>
              </a:rPr>
              <a:t>, 2011b]</a:t>
            </a:r>
            <a:endParaRPr lang="en-US" b="1" dirty="0" smtClean="0">
              <a:solidFill>
                <a:schemeClr val="accent1"/>
              </a:solidFill>
              <a:ea typeface="ＭＳ Ｐゴシック" charset="-128"/>
            </a:endParaRPr>
          </a:p>
          <a:p>
            <a:pPr lvl="1"/>
            <a:endParaRPr lang="en-US" dirty="0" smtClean="0">
              <a:solidFill>
                <a:schemeClr val="accent2"/>
              </a:solidFill>
              <a:ea typeface="ＭＳ Ｐゴシック" charset="-128"/>
            </a:endParaRPr>
          </a:p>
          <a:p>
            <a:endParaRPr lang="en-US" b="1" dirty="0" smtClean="0">
              <a:solidFill>
                <a:schemeClr val="accent2"/>
              </a:solidFill>
              <a:ea typeface="ＭＳ Ｐゴシック"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636"/>
            <a:ext cx="9144000" cy="826029"/>
          </a:xfrm>
        </p:spPr>
        <p:txBody>
          <a:bodyPr>
            <a:normAutofit fontScale="90000"/>
          </a:bodyPr>
          <a:lstStyle/>
          <a:p>
            <a:r>
              <a:rPr lang="en-US" sz="3200" dirty="0" smtClean="0"/>
              <a:t>Baseline Method: Assessing (Product) Review Helpfulness</a:t>
            </a:r>
            <a:br>
              <a:rPr lang="en-US" sz="3200" dirty="0" smtClean="0"/>
            </a:br>
            <a:r>
              <a:rPr lang="en-US" sz="2778" dirty="0" smtClean="0"/>
              <a:t>[Kim et al., 2006]</a:t>
            </a:r>
            <a:endParaRPr lang="en-US" sz="2778" dirty="0"/>
          </a:p>
        </p:txBody>
      </p:sp>
      <p:sp>
        <p:nvSpPr>
          <p:cNvPr id="3" name="Content Placeholder 2"/>
          <p:cNvSpPr>
            <a:spLocks noGrp="1"/>
          </p:cNvSpPr>
          <p:nvPr>
            <p:ph idx="1"/>
          </p:nvPr>
        </p:nvSpPr>
        <p:spPr>
          <a:xfrm>
            <a:off x="232012" y="1481667"/>
            <a:ext cx="8679976" cy="4832350"/>
          </a:xfrm>
        </p:spPr>
        <p:txBody>
          <a:bodyPr>
            <a:normAutofit fontScale="70000" lnSpcReduction="20000"/>
          </a:bodyPr>
          <a:lstStyle/>
          <a:p>
            <a:r>
              <a:rPr lang="en-US" dirty="0" smtClean="0"/>
              <a:t>Data</a:t>
            </a:r>
          </a:p>
          <a:p>
            <a:pPr lvl="1"/>
            <a:r>
              <a:rPr lang="en-US" dirty="0" smtClean="0"/>
              <a:t>Product reviews on </a:t>
            </a:r>
            <a:r>
              <a:rPr lang="en-US" dirty="0" err="1" smtClean="0"/>
              <a:t>Amazon.com</a:t>
            </a:r>
            <a:endParaRPr lang="en-US" dirty="0" smtClean="0"/>
          </a:p>
          <a:p>
            <a:pPr lvl="1"/>
            <a:r>
              <a:rPr lang="en-US" dirty="0" smtClean="0"/>
              <a:t>Review helpfulness is derived from binary votes (helpful versus unhelpful):</a:t>
            </a:r>
          </a:p>
          <a:p>
            <a:pPr lvl="1"/>
            <a:endParaRPr lang="en-US" dirty="0" smtClean="0"/>
          </a:p>
          <a:p>
            <a:r>
              <a:rPr lang="en-US" dirty="0" smtClean="0"/>
              <a:t>Approach</a:t>
            </a:r>
          </a:p>
          <a:p>
            <a:pPr lvl="1"/>
            <a:r>
              <a:rPr lang="en-US" dirty="0" smtClean="0"/>
              <a:t>Estimate helpfulness using SVM regression based on linguistic features</a:t>
            </a:r>
          </a:p>
          <a:p>
            <a:pPr lvl="1"/>
            <a:r>
              <a:rPr lang="en-US" dirty="0" smtClean="0"/>
              <a:t>Evaluate </a:t>
            </a:r>
            <a:r>
              <a:rPr lang="en-US" i="1" dirty="0" smtClean="0"/>
              <a:t>ranking</a:t>
            </a:r>
            <a:r>
              <a:rPr lang="en-US" dirty="0" smtClean="0"/>
              <a:t> performance with Spearman correlation</a:t>
            </a:r>
          </a:p>
          <a:p>
            <a:pPr lvl="1"/>
            <a:endParaRPr lang="en-US" dirty="0" smtClean="0"/>
          </a:p>
          <a:p>
            <a:r>
              <a:rPr lang="en-US" dirty="0" smtClean="0"/>
              <a:t>Conclusions</a:t>
            </a:r>
          </a:p>
          <a:p>
            <a:pPr lvl="1"/>
            <a:r>
              <a:rPr lang="en-US" dirty="0" smtClean="0"/>
              <a:t>Most useful features</a:t>
            </a:r>
            <a:r>
              <a:rPr lang="en-US" i="1" dirty="0" smtClean="0"/>
              <a:t>: review length, review unigrams, product rating</a:t>
            </a:r>
            <a:endParaRPr lang="en-US" dirty="0" smtClean="0"/>
          </a:p>
          <a:p>
            <a:pPr lvl="1"/>
            <a:r>
              <a:rPr lang="en-US" dirty="0" smtClean="0"/>
              <a:t>Helpfulness ranking is easier to learn compared to helpfulness ratings: </a:t>
            </a:r>
            <a:r>
              <a:rPr lang="en-US" i="1" dirty="0" smtClean="0"/>
              <a:t>Pearson correlation &lt; Spearman correlation</a:t>
            </a:r>
          </a:p>
        </p:txBody>
      </p:sp>
      <p:sp>
        <p:nvSpPr>
          <p:cNvPr id="4" name="Slide Number Placeholder 3"/>
          <p:cNvSpPr>
            <a:spLocks noGrp="1"/>
          </p:cNvSpPr>
          <p:nvPr>
            <p:ph type="sldNum" sz="quarter" idx="12"/>
          </p:nvPr>
        </p:nvSpPr>
        <p:spPr/>
        <p:txBody>
          <a:bodyPr/>
          <a:lstStyle/>
          <a:p>
            <a:fld id="{ABBCCE4D-56E5-5249-B9AC-C5D511F41D9E}" type="slidenum">
              <a:rPr lang="en-US" smtClean="0"/>
              <a:pPr/>
              <a:t>25</a:t>
            </a:fld>
            <a:endParaRPr lang="en-US"/>
          </a:p>
        </p:txBody>
      </p:sp>
      <p:graphicFrame>
        <p:nvGraphicFramePr>
          <p:cNvPr id="52226" name="Object 2"/>
          <p:cNvGraphicFramePr>
            <a:graphicFrameLocks noChangeAspect="1"/>
          </p:cNvGraphicFramePr>
          <p:nvPr/>
        </p:nvGraphicFramePr>
        <p:xfrm>
          <a:off x="3209925" y="2428647"/>
          <a:ext cx="2363964" cy="478594"/>
        </p:xfrm>
        <a:graphic>
          <a:graphicData uri="http://schemas.openxmlformats.org/presentationml/2006/ole">
            <mc:AlternateContent xmlns:mc="http://schemas.openxmlformats.org/markup-compatibility/2006">
              <mc:Choice xmlns:v="urn:schemas-microsoft-com:vml" Requires="v">
                <p:oleObj spid="_x0000_s52316" name="Equation" r:id="rId4" imgW="2070100" imgH="393700" progId="Equation.3">
                  <p:embed/>
                </p:oleObj>
              </mc:Choice>
              <mc:Fallback>
                <p:oleObj name="Equation" r:id="rId4" imgW="2070100" imgH="393700" progId="Equation.3">
                  <p:embed/>
                  <p:pic>
                    <p:nvPicPr>
                      <p:cNvPr id="0"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925" y="2428647"/>
                        <a:ext cx="2363964" cy="478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Corpus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Peer reviews collected by </a:t>
            </a:r>
            <a:r>
              <a:rPr lang="en-US" dirty="0" err="1" smtClean="0"/>
              <a:t>SWoRD</a:t>
            </a:r>
            <a:r>
              <a:rPr lang="en-US" dirty="0" smtClean="0"/>
              <a:t> system</a:t>
            </a:r>
          </a:p>
          <a:p>
            <a:pPr lvl="1"/>
            <a:r>
              <a:rPr lang="en-US" dirty="0"/>
              <a:t>I</a:t>
            </a:r>
            <a:r>
              <a:rPr lang="en-US" dirty="0" smtClean="0"/>
              <a:t>ntroductory college history class</a:t>
            </a:r>
          </a:p>
          <a:p>
            <a:pPr lvl="1"/>
            <a:r>
              <a:rPr lang="en-US" dirty="0" smtClean="0"/>
              <a:t>267 reviews (20 – 200 words) </a:t>
            </a:r>
          </a:p>
          <a:p>
            <a:pPr lvl="1"/>
            <a:r>
              <a:rPr lang="en-US" dirty="0" smtClean="0"/>
              <a:t>16 papers (about 6 pages)</a:t>
            </a:r>
          </a:p>
          <a:p>
            <a:pPr lvl="1"/>
            <a:endParaRPr lang="en-US" dirty="0" smtClean="0"/>
          </a:p>
          <a:p>
            <a:r>
              <a:rPr lang="en-US" dirty="0" smtClean="0"/>
              <a:t> Gold standard of peer-review helpfulness</a:t>
            </a:r>
          </a:p>
          <a:p>
            <a:pPr lvl="1"/>
            <a:r>
              <a:rPr lang="en-US" dirty="0" smtClean="0"/>
              <a:t>Average ratings given by two experts.</a:t>
            </a:r>
          </a:p>
          <a:p>
            <a:pPr lvl="2"/>
            <a:r>
              <a:rPr lang="en-US" dirty="0" smtClean="0"/>
              <a:t>Domain expert &amp; writing expert.</a:t>
            </a:r>
          </a:p>
          <a:p>
            <a:pPr lvl="2"/>
            <a:r>
              <a:rPr lang="en-US" dirty="0" smtClean="0"/>
              <a:t>1-5 discrete values</a:t>
            </a:r>
          </a:p>
          <a:p>
            <a:pPr lvl="2"/>
            <a:r>
              <a:rPr lang="en-US" dirty="0" smtClean="0"/>
              <a:t>Pearson correlation r = .4, p &lt; .01</a:t>
            </a:r>
          </a:p>
          <a:p>
            <a:pPr lvl="1"/>
            <a:endParaRPr lang="en-US" dirty="0" smtClean="0"/>
          </a:p>
          <a:p>
            <a:endParaRPr lang="en-US" dirty="0" smtClean="0"/>
          </a:p>
          <a:p>
            <a:endParaRPr lang="en-US" dirty="0" smtClean="0"/>
          </a:p>
          <a:p>
            <a:r>
              <a:rPr lang="en-US" sz="3143" dirty="0" smtClean="0"/>
              <a:t>Prior annotations</a:t>
            </a:r>
          </a:p>
          <a:p>
            <a:pPr lvl="1"/>
            <a:r>
              <a:rPr lang="en-US" dirty="0" smtClean="0"/>
              <a:t>Review comment types -- praise, summary, criticism. </a:t>
            </a:r>
            <a:r>
              <a:rPr lang="en-US" i="1" dirty="0" smtClean="0"/>
              <a:t>(kappa = .92)</a:t>
            </a:r>
          </a:p>
          <a:p>
            <a:pPr lvl="1"/>
            <a:r>
              <a:rPr lang="en-US" dirty="0" smtClean="0"/>
              <a:t>Problem localization </a:t>
            </a:r>
            <a:r>
              <a:rPr lang="en-US" i="1" dirty="0" smtClean="0"/>
              <a:t>(kappa = .69)</a:t>
            </a:r>
            <a:r>
              <a:rPr lang="en-US" dirty="0" smtClean="0"/>
              <a:t>, solution </a:t>
            </a:r>
            <a:r>
              <a:rPr lang="en-US" i="1" dirty="0" smtClean="0"/>
              <a:t>(kappa = .</a:t>
            </a:r>
            <a:r>
              <a:rPr lang="en-US" i="1" dirty="0"/>
              <a:t>7</a:t>
            </a:r>
            <a:r>
              <a:rPr lang="en-US" i="1" dirty="0" smtClean="0"/>
              <a:t>9)</a:t>
            </a:r>
            <a:r>
              <a:rPr lang="en-US" dirty="0" smtClean="0"/>
              <a:t>, …</a:t>
            </a:r>
          </a:p>
          <a:p>
            <a:endParaRPr lang="en-US" dirty="0" smtClean="0"/>
          </a:p>
          <a:p>
            <a:endParaRPr lang="en-US" dirty="0"/>
          </a:p>
        </p:txBody>
      </p:sp>
      <p:graphicFrame>
        <p:nvGraphicFramePr>
          <p:cNvPr id="4" name="Chart 3"/>
          <p:cNvGraphicFramePr/>
          <p:nvPr/>
        </p:nvGraphicFramePr>
        <p:xfrm>
          <a:off x="4549083" y="2853785"/>
          <a:ext cx="4008234" cy="253687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ABBCCE4D-56E5-5249-B9AC-C5D511F41D9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versus Product Reviews</a:t>
            </a:r>
            <a:endParaRPr lang="en-US" dirty="0"/>
          </a:p>
        </p:txBody>
      </p:sp>
      <p:sp>
        <p:nvSpPr>
          <p:cNvPr id="3" name="Content Placeholder 2"/>
          <p:cNvSpPr>
            <a:spLocks noGrp="1"/>
          </p:cNvSpPr>
          <p:nvPr>
            <p:ph idx="1"/>
          </p:nvPr>
        </p:nvSpPr>
        <p:spPr>
          <a:xfrm>
            <a:off x="113122" y="1600200"/>
            <a:ext cx="9030878" cy="4525963"/>
          </a:xfrm>
        </p:spPr>
        <p:txBody>
          <a:bodyPr/>
          <a:lstStyle/>
          <a:p>
            <a:r>
              <a:rPr lang="en-US" dirty="0" smtClean="0"/>
              <a:t>Helpfulness is directly rated on a scale (rather than a function of binary votes)</a:t>
            </a:r>
          </a:p>
          <a:p>
            <a:r>
              <a:rPr lang="en-US" dirty="0" smtClean="0"/>
              <a:t>Peer reviews frequently refer to the related papers</a:t>
            </a:r>
          </a:p>
          <a:p>
            <a:r>
              <a:rPr lang="en-US" dirty="0" smtClean="0"/>
              <a:t>Helpfulness has a writing-specific semantics</a:t>
            </a:r>
          </a:p>
          <a:p>
            <a:r>
              <a:rPr lang="en-US" dirty="0" smtClean="0"/>
              <a:t>Classroom corpora are typically small</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27</a:t>
            </a:fld>
            <a:endParaRPr lang="en-US"/>
          </a:p>
        </p:txBody>
      </p:sp>
    </p:spTree>
    <p:extLst>
      <p:ext uri="{BB962C8B-B14F-4D97-AF65-F5344CB8AC3E}">
        <p14:creationId xmlns:p14="http://schemas.microsoft.com/office/powerpoint/2010/main" val="1686235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762"/>
            <a:ext cx="8229600" cy="1143000"/>
          </a:xfrm>
        </p:spPr>
        <p:txBody>
          <a:bodyPr>
            <a:normAutofit fontScale="90000"/>
          </a:bodyPr>
          <a:lstStyle/>
          <a:p>
            <a:r>
              <a:rPr lang="en-US" dirty="0" smtClean="0"/>
              <a:t>Generic Linguistic Features</a:t>
            </a:r>
            <a:br>
              <a:rPr lang="en-US" dirty="0" smtClean="0"/>
            </a:br>
            <a:r>
              <a:rPr lang="en-US" sz="4000" dirty="0" smtClean="0"/>
              <a:t>(from reviews and papers)</a:t>
            </a:r>
            <a:endParaRPr lang="en-US" sz="4000" dirty="0"/>
          </a:p>
        </p:txBody>
      </p:sp>
      <p:sp>
        <p:nvSpPr>
          <p:cNvPr id="3" name="Content Placeholder 2"/>
          <p:cNvSpPr>
            <a:spLocks noGrp="1"/>
          </p:cNvSpPr>
          <p:nvPr>
            <p:ph idx="1"/>
          </p:nvPr>
        </p:nvSpPr>
        <p:spPr>
          <a:xfrm>
            <a:off x="793820" y="5731849"/>
            <a:ext cx="7681314" cy="1249001"/>
          </a:xfrm>
        </p:spPr>
        <p:txBody>
          <a:bodyPr>
            <a:normAutofit fontScale="32500" lnSpcReduction="20000"/>
          </a:bodyPr>
          <a:lstStyle/>
          <a:p>
            <a:pPr marL="514350" indent="-514350">
              <a:spcAft>
                <a:spcPts val="600"/>
              </a:spcAft>
              <a:buFont typeface="+mj-lt"/>
              <a:buAutoNum type="arabicPeriod"/>
            </a:pPr>
            <a:r>
              <a:rPr lang="en-US" sz="4800" dirty="0" smtClean="0"/>
              <a:t>Topic words are automatically extracted from students’ essays using topic signature </a:t>
            </a:r>
            <a:r>
              <a:rPr lang="en-US" sz="4900" dirty="0" smtClean="0"/>
              <a:t>software (by Annie Louis</a:t>
            </a:r>
            <a:r>
              <a:rPr lang="en-US" sz="5600" dirty="0" smtClean="0"/>
              <a:t>)</a:t>
            </a:r>
            <a:endParaRPr lang="en-US" sz="6400" dirty="0" smtClean="0"/>
          </a:p>
          <a:p>
            <a:pPr marL="514350" indent="-514350">
              <a:spcAft>
                <a:spcPts val="600"/>
              </a:spcAft>
              <a:buFont typeface="+mj-lt"/>
              <a:buAutoNum type="arabicPeriod"/>
            </a:pPr>
            <a:r>
              <a:rPr lang="en-US" sz="4800" dirty="0" smtClean="0"/>
              <a:t>Sentiment words are extracted from General Inquirer Dictionary</a:t>
            </a:r>
          </a:p>
          <a:p>
            <a:pPr marL="0" indent="0">
              <a:spcAft>
                <a:spcPts val="600"/>
              </a:spcAft>
              <a:buNone/>
            </a:pPr>
            <a:r>
              <a:rPr lang="en-US" sz="4800" dirty="0" smtClean="0"/>
              <a:t>*	  Syntactic analysis via </a:t>
            </a:r>
            <a:r>
              <a:rPr lang="en-US" sz="4800" dirty="0" err="1" smtClean="0"/>
              <a:t>MSTParser</a:t>
            </a:r>
            <a:r>
              <a:rPr lang="en-US" sz="4800"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169726296"/>
              </p:ext>
            </p:extLst>
          </p:nvPr>
        </p:nvGraphicFramePr>
        <p:xfrm>
          <a:off x="1636504" y="2173112"/>
          <a:ext cx="6241404" cy="3531148"/>
        </p:xfrm>
        <a:graphic>
          <a:graphicData uri="http://schemas.openxmlformats.org/drawingml/2006/table">
            <a:tbl>
              <a:tblPr>
                <a:tableStyleId>{6E25E649-3F16-4E02-A733-19D2CDBF48F0}</a:tableStyleId>
              </a:tblPr>
              <a:tblGrid>
                <a:gridCol w="1236204"/>
                <a:gridCol w="1531393"/>
                <a:gridCol w="3473807"/>
              </a:tblGrid>
              <a:tr h="279946">
                <a:tc>
                  <a:txBody>
                    <a:bodyPr/>
                    <a:lstStyle/>
                    <a:p>
                      <a:pPr algn="ctr" fontAlgn="t"/>
                      <a:r>
                        <a:rPr lang="en-US" sz="1600" u="none" strike="noStrike" dirty="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Features (#)</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86595">
                <a:tc>
                  <a:txBody>
                    <a:bodyPr/>
                    <a:lstStyle/>
                    <a:p>
                      <a:pPr algn="ctr" fontAlgn="t"/>
                      <a:r>
                        <a:rPr lang="en-US" sz="1600" u="none" strike="noStrike" dirty="0" smtClean="0"/>
                        <a:t>Structural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STR</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err="1"/>
                        <a:t>revLength</a:t>
                      </a:r>
                      <a:r>
                        <a:rPr lang="en-US" sz="1600" u="none" strike="noStrike" dirty="0"/>
                        <a:t>, </a:t>
                      </a:r>
                      <a:r>
                        <a:rPr lang="en-US" sz="1600" u="none" strike="noStrike" dirty="0" err="1"/>
                        <a:t>sentNum</a:t>
                      </a:r>
                      <a:r>
                        <a:rPr lang="en-US" sz="1600" u="none" strike="noStrike" dirty="0"/>
                        <a:t>, </a:t>
                      </a:r>
                      <a:r>
                        <a:rPr lang="en-US" sz="1600" u="none" strike="noStrike" dirty="0" smtClean="0"/>
                        <a:t>question</a:t>
                      </a:r>
                      <a:r>
                        <a:rPr lang="en-US" sz="1600" u="none" strike="noStrike" dirty="0"/>
                        <a:t>%, </a:t>
                      </a:r>
                      <a:r>
                        <a:rPr lang="en-US" sz="1600" u="none" strike="noStrike" dirty="0" err="1" smtClean="0"/>
                        <a:t>exclamationNum</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00951">
                <a:tc>
                  <a:txBody>
                    <a:bodyPr/>
                    <a:lstStyle/>
                    <a:p>
                      <a:pPr algn="ctr" fontAlgn="t"/>
                      <a:r>
                        <a:rPr lang="en-US" sz="1600" u="none" strike="noStrike"/>
                        <a:t>Lexical</a:t>
                      </a:r>
                      <a:endParaRPr lang="en-US" sz="1600" b="0" i="0" u="none" strike="noStrike">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solidFill>
                            <a:srgbClr val="0000FF"/>
                          </a:solidFill>
                        </a:rPr>
                        <a:t>UGR</a:t>
                      </a:r>
                      <a:r>
                        <a:rPr lang="en-US" sz="1600" u="none" strike="noStrike" dirty="0">
                          <a:solidFill>
                            <a:srgbClr val="0000FF"/>
                          </a:solidFill>
                        </a:rPr>
                        <a:t>, </a:t>
                      </a:r>
                      <a:r>
                        <a:rPr lang="en-US" sz="1600" u="none" strike="noStrike" dirty="0" smtClean="0">
                          <a:solidFill>
                            <a:srgbClr val="0000FF"/>
                          </a:solidFill>
                        </a:rPr>
                        <a:t>BGR</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i="1" u="none" strike="noStrike" dirty="0" err="1" smtClean="0"/>
                        <a:t>tf-idf</a:t>
                      </a:r>
                      <a:r>
                        <a:rPr lang="en-US" sz="1600" i="1" u="none" strike="noStrike" dirty="0" smtClean="0"/>
                        <a:t> </a:t>
                      </a:r>
                      <a:r>
                        <a:rPr lang="en-US" sz="1600" u="none" strike="noStrike" dirty="0" smtClean="0"/>
                        <a:t>statistics of </a:t>
                      </a:r>
                    </a:p>
                    <a:p>
                      <a:pPr algn="ctr" fontAlgn="t"/>
                      <a:r>
                        <a:rPr lang="en-US" sz="1600" u="none" strike="noStrike" dirty="0" smtClean="0"/>
                        <a:t>review unigrams (#= 2992)</a:t>
                      </a:r>
                      <a:r>
                        <a:rPr lang="en-US" sz="1600" u="none" strike="noStrike" baseline="0" dirty="0" smtClean="0"/>
                        <a:t> </a:t>
                      </a:r>
                    </a:p>
                    <a:p>
                      <a:pPr algn="ctr" fontAlgn="t"/>
                      <a:r>
                        <a:rPr lang="en-US" sz="1600" u="none" strike="noStrike" baseline="0" dirty="0" smtClean="0"/>
                        <a:t>and bigrams (</a:t>
                      </a:r>
                      <a:r>
                        <a:rPr lang="en-US" sz="1600" u="none" strike="noStrike" dirty="0" smtClean="0"/>
                        <a:t>#= 23209)</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67663">
                <a:tc>
                  <a:txBody>
                    <a:bodyPr/>
                    <a:lstStyle/>
                    <a:p>
                      <a:pPr algn="ctr" fontAlgn="t"/>
                      <a:r>
                        <a:rPr lang="en-US" sz="1600" u="none" strike="noStrike"/>
                        <a:t>Syntactic</a:t>
                      </a:r>
                      <a:endParaRPr lang="en-US" sz="1600" b="0" i="0" u="none" strike="noStrike">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SYN</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Noun%, </a:t>
                      </a:r>
                      <a:r>
                        <a:rPr lang="en-US" sz="1600" u="none" strike="noStrike" dirty="0" smtClean="0"/>
                        <a:t>Verb%, </a:t>
                      </a:r>
                      <a:r>
                        <a:rPr lang="en-US" sz="1600" u="none" strike="noStrike" dirty="0" err="1" smtClean="0"/>
                        <a:t>Adj</a:t>
                      </a:r>
                      <a:r>
                        <a:rPr lang="en-US" sz="1600" u="none" strike="noStrike" dirty="0" smtClean="0"/>
                        <a:t>/</a:t>
                      </a:r>
                      <a:r>
                        <a:rPr lang="en-US" sz="1600" u="none" strike="noStrike" dirty="0" err="1" smtClean="0"/>
                        <a:t>Adv</a:t>
                      </a:r>
                      <a:r>
                        <a:rPr lang="en-US" sz="1600" u="none" strike="noStrike" dirty="0"/>
                        <a:t>%, 1stPVerb%, </a:t>
                      </a:r>
                      <a:r>
                        <a:rPr lang="en-US" sz="1600" u="none" strike="noStrike" dirty="0" err="1"/>
                        <a:t>openClass</a:t>
                      </a:r>
                      <a:r>
                        <a:rPr lang="en-US" sz="1600" u="none" strike="noStrike" dirty="0" smtClean="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90486">
                <a:tc rowSpan="2">
                  <a:txBody>
                    <a:bodyPr/>
                    <a:lstStyle/>
                    <a:p>
                      <a:pPr algn="ctr" fontAlgn="t"/>
                      <a:r>
                        <a:rPr lang="en-US" sz="1600" u="none" strike="noStrike" dirty="0" smtClean="0"/>
                        <a:t>Semantic</a:t>
                      </a:r>
                    </a:p>
                    <a:p>
                      <a:pPr algn="ctr" fontAlgn="t"/>
                      <a:r>
                        <a:rPr lang="en-US" sz="1600" b="0" i="1" u="none" strike="noStrike" dirty="0" smtClean="0">
                          <a:latin typeface="Times New Roman"/>
                        </a:rPr>
                        <a:t>(adapted)</a:t>
                      </a:r>
                      <a:endParaRPr lang="en-US" sz="1600" b="0" i="1"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TOP</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counts</a:t>
                      </a:r>
                      <a:r>
                        <a:rPr lang="en-US" sz="1600" u="none" strike="noStrike" baseline="0" dirty="0" smtClean="0"/>
                        <a:t> of </a:t>
                      </a:r>
                      <a:r>
                        <a:rPr lang="en-US" sz="1600" i="1" u="none" strike="noStrike" baseline="0" dirty="0" smtClean="0"/>
                        <a:t>topic words </a:t>
                      </a:r>
                      <a:r>
                        <a:rPr lang="en-US" sz="1600" u="none" strike="noStrike" dirty="0" smtClean="0"/>
                        <a:t>(# = 288)</a:t>
                      </a:r>
                      <a:r>
                        <a:rPr lang="en-US" sz="1600" u="none" strike="noStrike" baseline="30000" dirty="0" smtClean="0"/>
                        <a:t> 1</a:t>
                      </a:r>
                      <a:r>
                        <a:rPr lang="en-US" sz="1600" u="none" strike="noStrike" dirty="0" smtClean="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62688">
                <a:tc vMerge="1">
                  <a:txBody>
                    <a:bodyPr/>
                    <a:lstStyle/>
                    <a:p>
                      <a:endParaRPr lang="en-US"/>
                    </a:p>
                  </a:txBody>
                  <a:tcPr/>
                </a:tc>
                <a:tc>
                  <a:txBody>
                    <a:bodyPr/>
                    <a:lstStyle/>
                    <a:p>
                      <a:pPr algn="ctr" fontAlgn="t"/>
                      <a:r>
                        <a:rPr lang="en-US" sz="1600" u="none" strike="noStrike" dirty="0" err="1" smtClean="0">
                          <a:solidFill>
                            <a:srgbClr val="0000FF"/>
                          </a:solidFill>
                        </a:rPr>
                        <a:t>posW</a:t>
                      </a:r>
                      <a:r>
                        <a:rPr lang="en-US" sz="1600" u="none" strike="noStrike" dirty="0">
                          <a:solidFill>
                            <a:srgbClr val="0000FF"/>
                          </a:solidFill>
                        </a:rPr>
                        <a:t>, </a:t>
                      </a:r>
                      <a:r>
                        <a:rPr lang="en-US" sz="1600" u="none" strike="noStrike" dirty="0" err="1" smtClean="0">
                          <a:solidFill>
                            <a:srgbClr val="0000FF"/>
                          </a:solidFill>
                        </a:rPr>
                        <a:t>negW</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counts of positive (#= 1319)</a:t>
                      </a:r>
                      <a:r>
                        <a:rPr lang="en-US" sz="1600" u="none" strike="noStrike" baseline="0" dirty="0" smtClean="0"/>
                        <a:t> </a:t>
                      </a:r>
                    </a:p>
                    <a:p>
                      <a:pPr algn="ctr" fontAlgn="t"/>
                      <a:r>
                        <a:rPr lang="en-US" sz="1600" u="none" strike="noStrike" baseline="0" dirty="0" smtClean="0"/>
                        <a:t>and negative sentiment words</a:t>
                      </a:r>
                      <a:r>
                        <a:rPr lang="en-US" sz="1600" u="none" strike="noStrike" dirty="0" smtClean="0"/>
                        <a:t> (#= 1752)</a:t>
                      </a:r>
                      <a:r>
                        <a:rPr lang="en-US" sz="1600" u="none" strike="noStrike" baseline="30000" dirty="0" smtClean="0"/>
                        <a:t> 2</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70909">
                <a:tc>
                  <a:txBody>
                    <a:bodyPr/>
                    <a:lstStyle/>
                    <a:p>
                      <a:pPr algn="ctr" fontAlgn="t"/>
                      <a:r>
                        <a:rPr lang="en-US" sz="1600" u="none" strike="noStrike" dirty="0" smtClean="0"/>
                        <a:t>Meta-data</a:t>
                      </a:r>
                    </a:p>
                    <a:p>
                      <a:pPr algn="ctr" fontAlgn="t"/>
                      <a:r>
                        <a:rPr lang="en-US" sz="1600" b="0" i="1" u="none" strike="noStrike" dirty="0" smtClean="0">
                          <a:latin typeface="Times New Roman"/>
                        </a:rPr>
                        <a:t>(adapted)</a:t>
                      </a:r>
                      <a:endParaRPr lang="en-US" sz="1600" b="0" i="1"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u="none" strike="noStrike" dirty="0">
                          <a:solidFill>
                            <a:srgbClr val="0000FF"/>
                          </a:solidFill>
                        </a:rPr>
                        <a:t>META</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i="1" u="none" strike="noStrike" dirty="0" err="1" smtClean="0"/>
                        <a:t>paper</a:t>
                      </a:r>
                      <a:r>
                        <a:rPr lang="en-US" sz="1600" u="none" strike="noStrike" dirty="0" err="1" smtClean="0"/>
                        <a:t>Rating</a:t>
                      </a:r>
                      <a:r>
                        <a:rPr lang="en-US" sz="1600" u="none" strike="noStrike" dirty="0"/>
                        <a:t>, </a:t>
                      </a:r>
                      <a:r>
                        <a:rPr lang="en-US" sz="1600" i="1" u="none" strike="noStrike" dirty="0" err="1" smtClean="0"/>
                        <a:t>paper</a:t>
                      </a:r>
                      <a:r>
                        <a:rPr lang="en-US" sz="1600" u="none" strike="noStrike" dirty="0" err="1" smtClean="0"/>
                        <a:t>RatingDiff</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ABBCCE4D-56E5-5249-B9AC-C5D511F41D9E}" type="slidenum">
              <a:rPr lang="en-US" smtClean="0"/>
              <a:pPr/>
              <a:t>28</a:t>
            </a:fld>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600" dirty="0" smtClean="0"/>
              <a:t>Features motivated by Kim’s work</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206" y="3990876"/>
            <a:ext cx="3413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8667"/>
            <a:ext cx="8033393" cy="3795889"/>
          </a:xfrm>
        </p:spPr>
        <p:txBody>
          <a:bodyPr>
            <a:normAutofit fontScale="92500" lnSpcReduction="10000"/>
          </a:bodyPr>
          <a:lstStyle/>
          <a:p>
            <a:r>
              <a:rPr lang="en-US" dirty="0" smtClean="0"/>
              <a:t>Features that are specific to peer reviews</a:t>
            </a:r>
          </a:p>
          <a:p>
            <a:endParaRPr lang="en-US" dirty="0" smtClean="0"/>
          </a:p>
          <a:p>
            <a:endParaRPr lang="en-US" dirty="0" smtClean="0"/>
          </a:p>
          <a:p>
            <a:endParaRPr lang="en-US" dirty="0" smtClean="0"/>
          </a:p>
          <a:p>
            <a:pPr lvl="2">
              <a:buNone/>
            </a:pPr>
            <a:endParaRPr lang="en-US" dirty="0" smtClean="0"/>
          </a:p>
          <a:p>
            <a:pPr lvl="2"/>
            <a:endParaRPr lang="en-US" dirty="0" smtClean="0"/>
          </a:p>
          <a:p>
            <a:pPr lvl="2"/>
            <a:endParaRPr lang="en-US" dirty="0" smtClean="0"/>
          </a:p>
          <a:p>
            <a:pPr lvl="2"/>
            <a:r>
              <a:rPr lang="en-US" dirty="0" smtClean="0"/>
              <a:t>Lexical categories are learned in a semi-supervised way (next slide)</a:t>
            </a:r>
          </a:p>
          <a:p>
            <a:pPr lvl="2"/>
            <a:endParaRPr lang="en-US" dirty="0" smtClean="0"/>
          </a:p>
          <a:p>
            <a:endParaRPr lang="en-US" dirty="0" smtClean="0"/>
          </a:p>
          <a:p>
            <a:endParaRPr lang="en-US" dirty="0"/>
          </a:p>
        </p:txBody>
      </p:sp>
      <p:graphicFrame>
        <p:nvGraphicFramePr>
          <p:cNvPr id="4" name="Table 3"/>
          <p:cNvGraphicFramePr>
            <a:graphicFrameLocks noGrp="1"/>
          </p:cNvGraphicFramePr>
          <p:nvPr/>
        </p:nvGraphicFramePr>
        <p:xfrm>
          <a:off x="1919975" y="2201333"/>
          <a:ext cx="5456871" cy="1877605"/>
        </p:xfrm>
        <a:graphic>
          <a:graphicData uri="http://schemas.openxmlformats.org/drawingml/2006/table">
            <a:tbl>
              <a:tblPr>
                <a:tableStyleId>{6E25E649-3F16-4E02-A733-19D2CDBF48F0}</a:tableStyleId>
              </a:tblPr>
              <a:tblGrid>
                <a:gridCol w="1250611"/>
                <a:gridCol w="1446598"/>
                <a:gridCol w="2759662"/>
              </a:tblGrid>
              <a:tr h="373830">
                <a:tc>
                  <a:txBody>
                    <a:bodyPr/>
                    <a:lstStyle/>
                    <a:p>
                      <a:pPr algn="ctr" fontAlgn="t"/>
                      <a:r>
                        <a:rPr lang="en-US" sz="1600" u="none" strike="noStrike" dirty="0" smtClean="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u="none" strike="noStrike" dirty="0"/>
                        <a:t>Features (#)</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503845">
                <a:tc>
                  <a:txBody>
                    <a:bodyPr/>
                    <a:lstStyle/>
                    <a:p>
                      <a:pPr algn="ctr" fontAlgn="t"/>
                      <a:r>
                        <a:rPr lang="en-US" sz="1600" b="0" i="0" u="none" strike="noStrike" dirty="0" smtClean="0">
                          <a:latin typeface="Times New Roman"/>
                        </a:rPr>
                        <a:t>Cognitive</a:t>
                      </a:r>
                      <a:r>
                        <a:rPr lang="en-US" sz="1600" b="0" i="0" u="none" strike="noStrike" baseline="0" dirty="0" smtClean="0">
                          <a:latin typeface="Times New Roman"/>
                        </a:rPr>
                        <a:t> Science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err="1" smtClean="0">
                          <a:solidFill>
                            <a:srgbClr val="0000FF"/>
                          </a:solidFill>
                          <a:latin typeface="Times New Roman"/>
                        </a:rPr>
                        <a:t>cogS</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praise%, summary%,</a:t>
                      </a:r>
                      <a:r>
                        <a:rPr lang="en-US" sz="1600" b="0" i="0" u="none" strike="noStrike" baseline="0" dirty="0" smtClean="0">
                          <a:latin typeface="Times New Roman"/>
                        </a:rPr>
                        <a:t> criticism%, </a:t>
                      </a:r>
                      <a:r>
                        <a:rPr lang="en-US" sz="1600" b="0" i="0" u="none" strike="noStrike" baseline="0" dirty="0" err="1" smtClean="0">
                          <a:latin typeface="Times New Roman"/>
                        </a:rPr>
                        <a:t>plocalization</a:t>
                      </a:r>
                      <a:r>
                        <a:rPr lang="en-US" sz="1600" b="0" i="0" u="none" strike="noStrike" baseline="0" dirty="0" smtClean="0">
                          <a:latin typeface="Times New Roman"/>
                        </a:rPr>
                        <a:t>%, solution%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414631">
                <a:tc>
                  <a:txBody>
                    <a:bodyPr/>
                    <a:lstStyle/>
                    <a:p>
                      <a:pPr algn="ctr" fontAlgn="t"/>
                      <a:r>
                        <a:rPr lang="en-US" sz="1600" b="0" i="0" u="none" strike="noStrike" dirty="0" smtClean="0">
                          <a:latin typeface="Times New Roman"/>
                        </a:rPr>
                        <a:t>Lexical</a:t>
                      </a:r>
                      <a:r>
                        <a:rPr lang="en-US" sz="1600" b="0" i="0" u="none" strike="noStrike" baseline="0" dirty="0" smtClean="0">
                          <a:latin typeface="Times New Roman"/>
                        </a:rPr>
                        <a:t> Categories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solidFill>
                            <a:srgbClr val="0000FF"/>
                          </a:solidFill>
                          <a:latin typeface="Times New Roman"/>
                        </a:rPr>
                        <a:t>LEX2</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Counts</a:t>
                      </a:r>
                      <a:r>
                        <a:rPr lang="en-US" sz="1600" b="0" i="0" u="none" strike="noStrike" baseline="0" dirty="0" smtClean="0">
                          <a:latin typeface="Times New Roman"/>
                        </a:rPr>
                        <a:t> of 10 categories of words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414631">
                <a:tc>
                  <a:txBody>
                    <a:bodyPr/>
                    <a:lstStyle/>
                    <a:p>
                      <a:pPr algn="ctr" fontAlgn="t"/>
                      <a:r>
                        <a:rPr lang="en-US" sz="1600" b="0" i="0" u="none" strike="noStrike" dirty="0" smtClean="0">
                          <a:latin typeface="Times New Roman"/>
                        </a:rPr>
                        <a:t>Localization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solidFill>
                            <a:srgbClr val="0000FF"/>
                          </a:solidFill>
                          <a:latin typeface="Times New Roman"/>
                        </a:rPr>
                        <a:t>LOC</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Features</a:t>
                      </a:r>
                      <a:r>
                        <a:rPr lang="en-US" sz="1600" b="0" i="0" u="none" strike="noStrike" baseline="0" dirty="0" smtClean="0">
                          <a:latin typeface="Times New Roman"/>
                        </a:rPr>
                        <a:t> developed for identifying problem localization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
          <p:cNvSpPr>
            <a:spLocks noGrp="1"/>
          </p:cNvSpPr>
          <p:nvPr>
            <p:ph type="title"/>
          </p:nvPr>
        </p:nvSpPr>
        <p:spPr>
          <a:xfrm>
            <a:off x="457200" y="242762"/>
            <a:ext cx="8229600" cy="1143000"/>
          </a:xfrm>
        </p:spPr>
        <p:txBody>
          <a:bodyPr/>
          <a:lstStyle/>
          <a:p>
            <a:r>
              <a:rPr lang="en-US" dirty="0" smtClean="0"/>
              <a:t>Specialized Features</a:t>
            </a:r>
            <a:endParaRPr lang="en-US" dirty="0"/>
          </a:p>
        </p:txBody>
      </p:sp>
      <p:sp>
        <p:nvSpPr>
          <p:cNvPr id="7" name="Slide Number Placeholder 6"/>
          <p:cNvSpPr>
            <a:spLocks noGrp="1"/>
          </p:cNvSpPr>
          <p:nvPr>
            <p:ph type="sldNum" sz="quarter" idx="12"/>
          </p:nvPr>
        </p:nvSpPr>
        <p:spPr/>
        <p:txBody>
          <a:bodyPr/>
          <a:lstStyle/>
          <a:p>
            <a:fld id="{ABBCCE4D-56E5-5249-B9AC-C5D511F41D9E}"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Context</a:t>
            </a:r>
          </a:p>
        </p:txBody>
      </p:sp>
      <p:sp>
        <p:nvSpPr>
          <p:cNvPr id="4099" name="Text Box 3"/>
          <p:cNvSpPr txBox="1">
            <a:spLocks noChangeArrowheads="1"/>
          </p:cNvSpPr>
          <p:nvPr/>
        </p:nvSpPr>
        <p:spPr bwMode="auto">
          <a:xfrm>
            <a:off x="1143000" y="1676400"/>
            <a:ext cx="702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2800" i="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Learning Language</a:t>
            </a:r>
          </a:p>
          <a:p>
            <a:pPr algn="ctr"/>
            <a:r>
              <a:rPr lang="en-US" i="0"/>
              <a:t>(reading, writing, </a:t>
            </a:r>
          </a:p>
          <a:p>
            <a:pPr algn="ctr"/>
            <a:r>
              <a:rPr lang="en-US" i="0"/>
              <a:t>speaking)</a:t>
            </a:r>
          </a:p>
          <a:p>
            <a:pPr algn="ctr"/>
            <a:endParaRPr lang="en-US" i="0"/>
          </a:p>
        </p:txBody>
      </p:sp>
      <p:sp>
        <p:nvSpPr>
          <p:cNvPr id="4101" name="Text Box 5"/>
          <p:cNvSpPr txBox="1">
            <a:spLocks noChangeArrowheads="1"/>
          </p:cNvSpPr>
          <p:nvPr/>
        </p:nvSpPr>
        <p:spPr bwMode="auto">
          <a:xfrm>
            <a:off x="2963812" y="2590800"/>
            <a:ext cx="358944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(teaching in the disciplines)</a:t>
            </a:r>
            <a:endParaRPr lang="en-US" i="0" dirty="0"/>
          </a:p>
        </p:txBody>
      </p:sp>
      <p:sp>
        <p:nvSpPr>
          <p:cNvPr id="4102" name="Text Box 6"/>
          <p:cNvSpPr txBox="1">
            <a:spLocks noChangeArrowheads="1"/>
          </p:cNvSpPr>
          <p:nvPr/>
        </p:nvSpPr>
        <p:spPr bwMode="auto">
          <a:xfrm>
            <a:off x="0" y="39624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Tutors</a:t>
            </a:r>
          </a:p>
        </p:txBody>
      </p:sp>
      <p:sp>
        <p:nvSpPr>
          <p:cNvPr id="4103" name="Text Box 7"/>
          <p:cNvSpPr txBox="1">
            <a:spLocks noChangeArrowheads="1"/>
          </p:cNvSpPr>
          <p:nvPr/>
        </p:nvSpPr>
        <p:spPr bwMode="auto">
          <a:xfrm>
            <a:off x="685800" y="48006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Scoring</a:t>
            </a:r>
          </a:p>
        </p:txBody>
      </p:sp>
      <p:sp>
        <p:nvSpPr>
          <p:cNvPr id="4106" name="Text Box 10"/>
          <p:cNvSpPr txBox="1">
            <a:spLocks noChangeArrowheads="1"/>
          </p:cNvSpPr>
          <p:nvPr/>
        </p:nvSpPr>
        <p:spPr bwMode="auto">
          <a:xfrm>
            <a:off x="2169994" y="4114800"/>
            <a:ext cx="24020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endParaRPr lang="en-US" b="1" dirty="0">
              <a:solidFill>
                <a:srgbClr val="FF0000"/>
              </a:solidFill>
            </a:endParaRPr>
          </a:p>
          <a:p>
            <a:pPr algn="ctr"/>
            <a:r>
              <a:rPr lang="en-US" b="1" dirty="0" smtClean="0">
                <a:solidFill>
                  <a:srgbClr val="FF0000"/>
                </a:solidFill>
              </a:rPr>
              <a:t>Systems</a:t>
            </a:r>
            <a:r>
              <a:rPr lang="en-US" b="1" dirty="0" smtClean="0"/>
              <a:t> </a:t>
            </a:r>
            <a:r>
              <a:rPr lang="en-US" dirty="0" smtClean="0"/>
              <a:t>/ </a:t>
            </a:r>
            <a:r>
              <a:rPr lang="en-US" dirty="0"/>
              <a:t>Peers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8"/>
          <p:cNvSpPr>
            <a:spLocks noChangeShapeType="1"/>
          </p:cNvSpPr>
          <p:nvPr/>
        </p:nvSpPr>
        <p:spPr bwMode="auto">
          <a:xfrm flipH="1">
            <a:off x="457200" y="37338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9"/>
          <p:cNvSpPr>
            <a:spLocks noChangeShapeType="1"/>
          </p:cNvSpPr>
          <p:nvPr/>
        </p:nvSpPr>
        <p:spPr bwMode="auto">
          <a:xfrm>
            <a:off x="990600" y="3733800"/>
            <a:ext cx="228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20"/>
          <p:cNvSpPr>
            <a:spLocks noChangeShapeType="1"/>
          </p:cNvSpPr>
          <p:nvPr/>
        </p:nvSpPr>
        <p:spPr bwMode="auto">
          <a:xfrm flipH="1">
            <a:off x="3657600" y="3429000"/>
            <a:ext cx="914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4983882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zh-CN" dirty="0" smtClean="0">
                <a:ea typeface="ＭＳ Ｐゴシック" charset="-128"/>
              </a:rPr>
              <a:t>Lexical Categories</a:t>
            </a:r>
            <a:endParaRPr lang="en-US" dirty="0" smtClean="0">
              <a:ea typeface="ＭＳ Ｐゴシック" charset="-128"/>
            </a:endParaRPr>
          </a:p>
        </p:txBody>
      </p:sp>
      <p:sp>
        <p:nvSpPr>
          <p:cNvPr id="33795" name="Content Placeholder 2"/>
          <p:cNvSpPr>
            <a:spLocks noGrp="1"/>
          </p:cNvSpPr>
          <p:nvPr>
            <p:ph idx="1"/>
          </p:nvPr>
        </p:nvSpPr>
        <p:spPr>
          <a:xfrm>
            <a:off x="219075" y="1707502"/>
            <a:ext cx="8710613" cy="4772025"/>
          </a:xfrm>
        </p:spPr>
        <p:txBody>
          <a:bodyPr>
            <a:normAutofit/>
          </a:bodyPr>
          <a:lstStyle/>
          <a:p>
            <a:pPr>
              <a:lnSpc>
                <a:spcPct val="80000"/>
              </a:lnSpc>
              <a:buNone/>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buNone/>
            </a:pPr>
            <a:endParaRPr lang="en-US" altLang="zh-CN" sz="1700" dirty="0" smtClean="0">
              <a:ea typeface="ＭＳ Ｐゴシック" charset="-128"/>
            </a:endParaRPr>
          </a:p>
          <a:p>
            <a:pPr lvl="1" eaLnBrk="1" hangingPunct="1">
              <a:lnSpc>
                <a:spcPct val="80000"/>
              </a:lnSpc>
              <a:buNone/>
            </a:pPr>
            <a:endParaRPr lang="en-US" altLang="zh-CN" sz="1700" dirty="0" smtClean="0">
              <a:ea typeface="ＭＳ Ｐゴシック" charset="-128"/>
            </a:endParaRPr>
          </a:p>
          <a:p>
            <a:pPr lvl="1" eaLnBrk="1" hangingPunct="1">
              <a:lnSpc>
                <a:spcPct val="80000"/>
              </a:lnSpc>
              <a:buNone/>
            </a:pPr>
            <a:r>
              <a:rPr lang="en-US" altLang="zh-CN" sz="1700" dirty="0" smtClean="0">
                <a:ea typeface="ＭＳ Ｐゴシック" charset="-128"/>
              </a:rPr>
              <a:t>Extracted from:</a:t>
            </a:r>
          </a:p>
          <a:p>
            <a:pPr marL="1036638" lvl="2" indent="-457200" eaLnBrk="1" hangingPunct="1">
              <a:lnSpc>
                <a:spcPct val="80000"/>
              </a:lnSpc>
              <a:buFont typeface="Calibri" pitchFamily="34" charset="0"/>
              <a:buAutoNum type="arabicPeriod"/>
            </a:pPr>
            <a:r>
              <a:rPr lang="en-US" altLang="zh-CN" sz="1600" dirty="0" smtClean="0">
                <a:ea typeface="ＭＳ Ｐゴシック" charset="-128"/>
              </a:rPr>
              <a:t>Coding Manuals</a:t>
            </a:r>
          </a:p>
          <a:p>
            <a:pPr marL="1036638" lvl="2" indent="-457200" eaLnBrk="1" hangingPunct="1">
              <a:lnSpc>
                <a:spcPct val="80000"/>
              </a:lnSpc>
              <a:buFont typeface="Calibri" pitchFamily="34" charset="0"/>
              <a:buAutoNum type="arabicPeriod"/>
            </a:pPr>
            <a:r>
              <a:rPr lang="en-US" altLang="zh-CN" sz="1600" dirty="0" smtClean="0">
                <a:ea typeface="ＭＳ Ｐゴシック" charset="-128"/>
              </a:rPr>
              <a:t>Decision trees trained with Bag-of-Words </a:t>
            </a:r>
          </a:p>
          <a:p>
            <a:pPr eaLnBrk="1" hangingPunct="1">
              <a:lnSpc>
                <a:spcPct val="80000"/>
              </a:lnSpc>
            </a:pPr>
            <a:endParaRPr lang="en-US" altLang="zh-CN" sz="1900" dirty="0" smtClean="0">
              <a:ea typeface="ＭＳ Ｐゴシック" charset="-128"/>
            </a:endParaRPr>
          </a:p>
        </p:txBody>
      </p:sp>
      <p:sp>
        <p:nvSpPr>
          <p:cNvPr id="87044" name="Slide Number Placeholder 3"/>
          <p:cNvSpPr>
            <a:spLocks noGrp="1"/>
          </p:cNvSpPr>
          <p:nvPr>
            <p:ph type="sldNum" sz="quarter" idx="12"/>
          </p:nvPr>
        </p:nvSpPr>
        <p:spPr bwMode="auto">
          <a:noFill/>
          <a:ln>
            <a:miter lim="800000"/>
            <a:headEnd/>
            <a:tailEnd/>
          </a:ln>
        </p:spPr>
        <p:txBody>
          <a:bodyPr/>
          <a:lstStyle/>
          <a:p>
            <a:pPr defTabSz="914400"/>
            <a:fld id="{3621FD28-3D5F-437E-9785-655FFD3E3D25}" type="slidenum">
              <a:rPr lang="en-US"/>
              <a:pPr defTabSz="914400"/>
              <a:t>30</a:t>
            </a:fld>
            <a:endParaRPr lang="en-US"/>
          </a:p>
        </p:txBody>
      </p:sp>
      <p:graphicFrame>
        <p:nvGraphicFramePr>
          <p:cNvPr id="6" name="Content Placeholder 4"/>
          <p:cNvGraphicFramePr>
            <a:graphicFrameLocks noGrp="1"/>
          </p:cNvGraphicFramePr>
          <p:nvPr/>
        </p:nvGraphicFramePr>
        <p:xfrm>
          <a:off x="457200" y="1951630"/>
          <a:ext cx="7966075" cy="3270255"/>
        </p:xfrm>
        <a:graphic>
          <a:graphicData uri="http://schemas.openxmlformats.org/drawingml/2006/table">
            <a:tbl>
              <a:tblPr/>
              <a:tblGrid>
                <a:gridCol w="739775"/>
                <a:gridCol w="1219200"/>
                <a:gridCol w="6007100"/>
              </a:tblGrid>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charset="-128"/>
                        </a:rPr>
                        <a:t>Tag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pitchFamily="34" charset="0"/>
                          <a:ea typeface="ＭＳ Ｐゴシック" charset="-128"/>
                        </a:rPr>
                        <a:t>Meaning </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pitchFamily="34" charset="0"/>
                          <a:ea typeface="ＭＳ Ｐゴシック" charset="-128"/>
                        </a:rPr>
                        <a:t>Word list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SUG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suggestion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should, must, might, could, need, needs, maybe, try, revision, want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LOC</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location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page, paragraph, sentence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ERR</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problem</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error, mistakes, typo, problem, difficulties, conclusion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IDE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idea verb</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consider, mention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LNK</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transition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however, but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206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NEG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negative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fail, hard, difficult, bad, short, little, bit, poor, few, unclear, only, more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POS</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positive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great, good, well, clearly, easily, effective, effectively, helpful, very</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3496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SUM</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summarization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main, overall, also, how, job</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NOT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negation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not, doesn't, don't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SOL</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solution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revision, specify, correction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600200"/>
            <a:ext cx="8229600" cy="4809923"/>
          </a:xfrm>
        </p:spPr>
        <p:txBody>
          <a:bodyPr>
            <a:normAutofit fontScale="70000" lnSpcReduction="20000"/>
          </a:bodyPr>
          <a:lstStyle/>
          <a:p>
            <a:r>
              <a:rPr lang="en-US" dirty="0" smtClean="0"/>
              <a:t>Algorithm</a:t>
            </a:r>
          </a:p>
          <a:p>
            <a:pPr lvl="1"/>
            <a:r>
              <a:rPr lang="en-US" dirty="0" smtClean="0"/>
              <a:t>SVM Regression (</a:t>
            </a:r>
            <a:r>
              <a:rPr lang="en-US" dirty="0" err="1" smtClean="0"/>
              <a:t>SVM</a:t>
            </a:r>
            <a:r>
              <a:rPr lang="en-US" baseline="30000" dirty="0" err="1" smtClean="0"/>
              <a:t>light</a:t>
            </a:r>
            <a:r>
              <a:rPr lang="en-US" dirty="0" smtClean="0"/>
              <a:t>)</a:t>
            </a:r>
          </a:p>
          <a:p>
            <a:pPr lvl="1"/>
            <a:endParaRPr lang="en-US" dirty="0" smtClean="0"/>
          </a:p>
          <a:p>
            <a:r>
              <a:rPr lang="en-US" dirty="0" smtClean="0"/>
              <a:t>Evaluation: </a:t>
            </a:r>
          </a:p>
          <a:p>
            <a:pPr lvl="1"/>
            <a:r>
              <a:rPr lang="en-US" dirty="0" smtClean="0"/>
              <a:t>10-fold cross validation</a:t>
            </a:r>
          </a:p>
          <a:p>
            <a:pPr lvl="2"/>
            <a:r>
              <a:rPr lang="en-US" dirty="0" smtClean="0"/>
              <a:t>Pearson correlation coefficient </a:t>
            </a:r>
            <a:r>
              <a:rPr lang="en-US" sz="3097" dirty="0" err="1" smtClean="0"/>
              <a:t>r</a:t>
            </a:r>
            <a:r>
              <a:rPr lang="en-US" sz="3097" dirty="0" smtClean="0"/>
              <a:t>  (ratings)</a:t>
            </a:r>
            <a:endParaRPr lang="en-US" dirty="0" smtClean="0"/>
          </a:p>
          <a:p>
            <a:pPr lvl="2"/>
            <a:r>
              <a:rPr lang="en-US" dirty="0" smtClean="0"/>
              <a:t>Spearman correlation coefficient </a:t>
            </a:r>
            <a:r>
              <a:rPr lang="en-US" sz="3097" dirty="0" err="1" smtClean="0"/>
              <a:t>r</a:t>
            </a:r>
            <a:r>
              <a:rPr lang="en-US" sz="3097" baseline="-25000" dirty="0" err="1" smtClean="0"/>
              <a:t>s</a:t>
            </a:r>
            <a:r>
              <a:rPr lang="en-US" dirty="0" smtClean="0"/>
              <a:t> </a:t>
            </a:r>
            <a:r>
              <a:rPr lang="en-US" sz="3143" dirty="0" smtClean="0"/>
              <a:t>(ranking)</a:t>
            </a:r>
          </a:p>
          <a:p>
            <a:pPr lvl="2">
              <a:buNone/>
            </a:pPr>
            <a:endParaRPr lang="en-US" dirty="0" smtClean="0"/>
          </a:p>
          <a:p>
            <a:pPr lvl="1">
              <a:buNone/>
            </a:pPr>
            <a:endParaRPr lang="en-US" dirty="0" smtClean="0"/>
          </a:p>
          <a:p>
            <a:r>
              <a:rPr lang="en-US" dirty="0" smtClean="0"/>
              <a:t>Experiments</a:t>
            </a:r>
          </a:p>
          <a:p>
            <a:pPr marL="971550" lvl="1" indent="-514350">
              <a:buFont typeface="+mj-lt"/>
              <a:buAutoNum type="arabicPeriod"/>
            </a:pPr>
            <a:r>
              <a:rPr lang="en-US" dirty="0" smtClean="0"/>
              <a:t>Compare the predictive power of each type of feature for predicting peer-review helpfulness</a:t>
            </a:r>
          </a:p>
          <a:p>
            <a:pPr marL="971550" lvl="1" indent="-514350">
              <a:buFont typeface="+mj-lt"/>
              <a:buAutoNum type="arabicPeriod"/>
            </a:pPr>
            <a:r>
              <a:rPr lang="en-US" dirty="0" smtClean="0"/>
              <a:t>Find the most useful feature combination</a:t>
            </a:r>
          </a:p>
          <a:p>
            <a:pPr marL="971550" lvl="1" indent="-514350">
              <a:buFont typeface="+mj-lt"/>
              <a:buAutoNum type="arabicPeriod"/>
            </a:pPr>
            <a:r>
              <a:rPr lang="en-US" dirty="0" smtClean="0"/>
              <a:t>Investigate the impact of introducing additional specialized features</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All classes except syntactic and meta-data are significantly correlated</a:t>
            </a:r>
          </a:p>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solidFill>
                  <a:schemeClr val="bg1"/>
                </a:solidFill>
              </a:rPr>
              <a:t>Best feature combination: STR+UGR+MET</a:t>
            </a:r>
          </a:p>
          <a:p>
            <a:pPr marL="457200" indent="-457200">
              <a:spcAft>
                <a:spcPts val="1200"/>
              </a:spcAft>
            </a:pPr>
            <a:r>
              <a:rPr lang="en-US" sz="2000" dirty="0" smtClean="0">
                <a:solidFill>
                  <a:schemeClr val="bg1"/>
                </a:solidFill>
              </a:rPr>
              <a:t>          , which means </a:t>
            </a:r>
            <a:r>
              <a:rPr lang="en-US" sz="2000" b="1" i="1" dirty="0" smtClean="0">
                <a:solidFill>
                  <a:schemeClr val="bg1"/>
                </a:solidFill>
              </a:rPr>
              <a:t>helpfulness ranking </a:t>
            </a:r>
            <a:r>
              <a:rPr lang="en-US" sz="2000" dirty="0" smtClean="0">
                <a:solidFill>
                  <a:schemeClr val="bg1"/>
                </a:solidFill>
              </a:rPr>
              <a:t>is not easier to predict compared to </a:t>
            </a:r>
            <a:r>
              <a:rPr lang="en-US" sz="2000" b="1" i="1" dirty="0" smtClean="0">
                <a:solidFill>
                  <a:schemeClr val="bg1"/>
                </a:solidFill>
              </a:rPr>
              <a:t>helpfulness rating </a:t>
            </a:r>
            <a:r>
              <a:rPr lang="en-US" sz="2000" i="1" dirty="0" smtClean="0">
                <a:solidFill>
                  <a:schemeClr val="bg1"/>
                </a:solidFill>
              </a:rPr>
              <a:t>(suing SVM </a:t>
            </a:r>
            <a:r>
              <a:rPr lang="en-US" sz="2000" i="1" dirty="0" err="1" smtClean="0">
                <a:solidFill>
                  <a:schemeClr val="bg1"/>
                </a:solidFill>
              </a:rPr>
              <a:t>regressison</a:t>
            </a:r>
            <a:r>
              <a:rPr lang="en-US" sz="2000" i="1" dirty="0" smtClean="0">
                <a:solidFill>
                  <a:schemeClr val="bg1"/>
                </a:solidFill>
              </a:rPr>
              <a:t>)</a:t>
            </a:r>
            <a:r>
              <a:rPr lang="en-US" sz="2000" dirty="0" smtClean="0">
                <a:solidFill>
                  <a:schemeClr val="bg1"/>
                </a:solidFill>
              </a:rPr>
              <a:t>.</a:t>
            </a:r>
          </a:p>
          <a:p>
            <a:pPr marL="457200" indent="-457200">
              <a:spcAft>
                <a:spcPts val="1200"/>
              </a:spcAft>
            </a:pPr>
            <a:endParaRPr lang="en-US" sz="2000" dirty="0" smtClean="0"/>
          </a:p>
        </p:txBody>
      </p:sp>
      <p:sp>
        <p:nvSpPr>
          <p:cNvPr id="6" name="Slide Number Placeholder 5"/>
          <p:cNvSpPr>
            <a:spLocks noGrp="1"/>
          </p:cNvSpPr>
          <p:nvPr>
            <p:ph type="sldNum" sz="quarter" idx="12"/>
          </p:nvPr>
        </p:nvSpPr>
        <p:spPr/>
        <p:txBody>
          <a:bodyPr/>
          <a:lstStyle/>
          <a:p>
            <a:fld id="{ABBCCE4D-56E5-5249-B9AC-C5D511F41D9E}" type="slidenum">
              <a:rPr lang="en-US" smtClean="0"/>
              <a:pPr/>
              <a:t>32</a:t>
            </a:fld>
            <a:endParaRPr lang="en-US"/>
          </a:p>
        </p:txBody>
      </p:sp>
      <p:graphicFrame>
        <p:nvGraphicFramePr>
          <p:cNvPr id="11" name="Table 10"/>
          <p:cNvGraphicFramePr>
            <a:graphicFrameLocks noGrp="1"/>
          </p:cNvGraphicFramePr>
          <p:nvPr/>
        </p:nvGraphicFramePr>
        <p:xfrm>
          <a:off x="457200" y="1808363"/>
          <a:ext cx="4571784" cy="2776644"/>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dirty="0" err="1">
                          <a:latin typeface="Verdana"/>
                        </a:rPr>
                        <a:t>posW</a:t>
                      </a:r>
                      <a:endParaRPr lang="en-US" sz="1200" b="0" i="0" u="none" strike="noStrike" dirty="0">
                        <a:latin typeface="Verdana"/>
                      </a:endParaRP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chemeClr val="bg1">
                              <a:lumMod val="50000"/>
                            </a:schemeClr>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t>Best feature combination: STR+UGR+MET</a:t>
            </a:r>
          </a:p>
          <a:p>
            <a:pPr marL="457200" indent="-457200">
              <a:spcAft>
                <a:spcPts val="1200"/>
              </a:spcAft>
            </a:pPr>
            <a:r>
              <a:rPr lang="en-US" sz="2000" dirty="0" smtClean="0">
                <a:solidFill>
                  <a:srgbClr val="FFFFFF"/>
                </a:solidFill>
              </a:rPr>
              <a:t>          , which means </a:t>
            </a:r>
            <a:r>
              <a:rPr lang="en-US" sz="2000" b="1" i="1" dirty="0" smtClean="0">
                <a:solidFill>
                  <a:srgbClr val="FFFFFF"/>
                </a:solidFill>
              </a:rPr>
              <a:t>helpfulness ranking </a:t>
            </a:r>
            <a:r>
              <a:rPr lang="en-US" sz="2000" dirty="0" smtClean="0">
                <a:solidFill>
                  <a:srgbClr val="FFFFFF"/>
                </a:solidFill>
              </a:rPr>
              <a:t>is not easier to predict compared to </a:t>
            </a:r>
            <a:r>
              <a:rPr lang="en-US" sz="2000" b="1" i="1" dirty="0" smtClean="0">
                <a:solidFill>
                  <a:srgbClr val="FFFFFF"/>
                </a:solidFill>
              </a:rPr>
              <a:t>helpfulness rating </a:t>
            </a:r>
            <a:r>
              <a:rPr lang="en-US" sz="2000" i="1" dirty="0" smtClean="0">
                <a:solidFill>
                  <a:srgbClr val="FFFFFF"/>
                </a:solidFill>
              </a:rPr>
              <a:t>(suing SVM regression)</a:t>
            </a:r>
            <a:r>
              <a:rPr lang="en-US" sz="2000" dirty="0" smtClean="0">
                <a:solidFill>
                  <a:srgbClr val="FFFFFF"/>
                </a:solidFill>
              </a:rPr>
              <a:t>.</a:t>
            </a:r>
          </a:p>
          <a:p>
            <a:pPr marL="457200" indent="-457200">
              <a:spcAft>
                <a:spcPts val="1200"/>
              </a:spcAft>
            </a:pPr>
            <a:endParaRPr lang="en-US" sz="2000" dirty="0" smtClean="0"/>
          </a:p>
        </p:txBody>
      </p:sp>
      <p:sp>
        <p:nvSpPr>
          <p:cNvPr id="6" name="Slide Number Placeholder 5"/>
          <p:cNvSpPr>
            <a:spLocks noGrp="1"/>
          </p:cNvSpPr>
          <p:nvPr>
            <p:ph type="sldNum" sz="quarter" idx="12"/>
          </p:nvPr>
        </p:nvSpPr>
        <p:spPr/>
        <p:txBody>
          <a:bodyPr/>
          <a:lstStyle/>
          <a:p>
            <a:fld id="{ABBCCE4D-56E5-5249-B9AC-C5D511F41D9E}" type="slidenum">
              <a:rPr lang="en-US" smtClean="0"/>
              <a:pPr/>
              <a:t>33</a:t>
            </a:fld>
            <a:endParaRPr lang="en-US"/>
          </a:p>
        </p:txBody>
      </p:sp>
      <p:graphicFrame>
        <p:nvGraphicFramePr>
          <p:cNvPr id="11" name="Table 10"/>
          <p:cNvGraphicFramePr>
            <a:graphicFrameLocks noGrp="1"/>
          </p:cNvGraphicFramePr>
          <p:nvPr/>
        </p:nvGraphicFramePr>
        <p:xfrm>
          <a:off x="457200" y="1808363"/>
          <a:ext cx="4571784" cy="3393676"/>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a:latin typeface="Verdana"/>
                        </a:rPr>
                        <a:t>posW</a:t>
                      </a: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chemeClr val="bg1">
                              <a:lumMod val="50000"/>
                            </a:schemeClr>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r h="308516">
                <a:tc>
                  <a:txBody>
                    <a:bodyPr/>
                    <a:lstStyle/>
                    <a:p>
                      <a:pPr algn="ctr" fontAlgn="b"/>
                      <a:r>
                        <a:rPr lang="en-US" sz="1200" b="0" i="0" u="none" strike="noStrike" dirty="0">
                          <a:latin typeface="Verdana"/>
                        </a:rPr>
                        <a:t>All-combined</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a:latin typeface="Verdana"/>
                        </a:rPr>
                        <a:t>0.561+/-0.073</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dirty="0">
                          <a:latin typeface="Verdana"/>
                        </a:rPr>
                        <a:t>0.580+/-0.088</a:t>
                      </a:r>
                    </a:p>
                  </a:txBody>
                  <a:tcPr marL="12700" marR="12700" marT="12700" marB="0" anchor="ctr">
                    <a:lnT w="12700" cap="flat" cmpd="sng" algn="ctr">
                      <a:solidFill>
                        <a:scrgbClr r="0" g="0" b="0"/>
                      </a:solidFill>
                      <a:prstDash val="solid"/>
                      <a:round/>
                      <a:headEnd type="none" w="med" len="med"/>
                      <a:tailEnd type="none" w="med" len="med"/>
                    </a:lnT>
                  </a:tcPr>
                </a:tc>
              </a:tr>
              <a:tr h="308516">
                <a:tc>
                  <a:txBody>
                    <a:bodyPr/>
                    <a:lstStyle/>
                    <a:p>
                      <a:pPr algn="ctr" fontAlgn="b"/>
                      <a:r>
                        <a:rPr lang="en-US" sz="1200" b="1" i="0" u="none" strike="noStrike" dirty="0">
                          <a:solidFill>
                            <a:srgbClr val="FF0000"/>
                          </a:solidFill>
                          <a:latin typeface="Verdana"/>
                        </a:rPr>
                        <a:t>STR+UGR+MET</a:t>
                      </a:r>
                    </a:p>
                  </a:txBody>
                  <a:tcPr marL="12700" marR="12700" marT="12700" marB="0" anchor="ctr"/>
                </a:tc>
                <a:tc>
                  <a:txBody>
                    <a:bodyPr/>
                    <a:lstStyle/>
                    <a:p>
                      <a:pPr algn="ctr" fontAlgn="b"/>
                      <a:r>
                        <a:rPr lang="en-US" sz="1200" b="1" i="0" u="none" strike="noStrike" dirty="0">
                          <a:solidFill>
                            <a:srgbClr val="FF0000"/>
                          </a:solidFill>
                          <a:latin typeface="Verdana"/>
                        </a:rPr>
                        <a:t>0.615+/-0.073</a:t>
                      </a:r>
                    </a:p>
                  </a:txBody>
                  <a:tcPr marL="12700" marR="12700" marT="12700" marB="0" anchor="ctr"/>
                </a:tc>
                <a:tc>
                  <a:txBody>
                    <a:bodyPr/>
                    <a:lstStyle/>
                    <a:p>
                      <a:pPr algn="ctr" fontAlgn="b"/>
                      <a:r>
                        <a:rPr lang="en-US" sz="1200" b="1" i="0" u="none" strike="noStrike" dirty="0">
                          <a:solidFill>
                            <a:srgbClr val="FF0000"/>
                          </a:solidFill>
                          <a:latin typeface="Verdana"/>
                        </a:rPr>
                        <a:t>0.609+/-0.098</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t>Best feature combination: STR+UGR+MET</a:t>
            </a:r>
          </a:p>
          <a:p>
            <a:pPr marL="457200" indent="-457200">
              <a:spcAft>
                <a:spcPts val="1200"/>
              </a:spcAft>
            </a:pPr>
            <a:r>
              <a:rPr lang="en-US" sz="2000" dirty="0" smtClean="0"/>
              <a:t>          , which means </a:t>
            </a:r>
            <a:r>
              <a:rPr lang="en-US" sz="2000" b="1" i="1" dirty="0" smtClean="0"/>
              <a:t>helpfulness ranking </a:t>
            </a:r>
            <a:r>
              <a:rPr lang="en-US" sz="2000" dirty="0" smtClean="0"/>
              <a:t>is not easier to predict compared to </a:t>
            </a:r>
            <a:r>
              <a:rPr lang="en-US" sz="2000" b="1" i="1" dirty="0" smtClean="0"/>
              <a:t>helpfulness rating </a:t>
            </a:r>
            <a:r>
              <a:rPr lang="en-US" sz="2000" i="1" dirty="0" smtClean="0"/>
              <a:t>(using SVM regression)</a:t>
            </a:r>
            <a:r>
              <a:rPr lang="en-US" sz="2000" dirty="0" smtClean="0"/>
              <a:t>.</a:t>
            </a:r>
          </a:p>
          <a:p>
            <a:pPr marL="457200" indent="-457200">
              <a:spcAft>
                <a:spcPts val="1200"/>
              </a:spcAft>
            </a:pPr>
            <a:endParaRPr lang="en-US" sz="2000" dirty="0" smtClean="0"/>
          </a:p>
        </p:txBody>
      </p:sp>
      <p:graphicFrame>
        <p:nvGraphicFramePr>
          <p:cNvPr id="26632" name="Object 8"/>
          <p:cNvGraphicFramePr>
            <a:graphicFrameLocks noChangeAspect="1"/>
          </p:cNvGraphicFramePr>
          <p:nvPr/>
        </p:nvGraphicFramePr>
        <p:xfrm>
          <a:off x="5749864" y="3586668"/>
          <a:ext cx="554951" cy="298820"/>
        </p:xfrm>
        <a:graphic>
          <a:graphicData uri="http://schemas.openxmlformats.org/presentationml/2006/ole">
            <mc:AlternateContent xmlns:mc="http://schemas.openxmlformats.org/markup-compatibility/2006">
              <mc:Choice xmlns:v="urn:schemas-microsoft-com:vml" Requires="v">
                <p:oleObj spid="_x0000_s26723" name="Equation" r:id="rId3" imgW="330200" imgH="177800" progId="Equation.3">
                  <p:embed/>
                </p:oleObj>
              </mc:Choice>
              <mc:Fallback>
                <p:oleObj name="Equation" r:id="rId3" imgW="330200" imgH="177800" progId="Equation.3">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864" y="3586668"/>
                        <a:ext cx="554951" cy="29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ABBCCE4D-56E5-5249-B9AC-C5D511F41D9E}" type="slidenum">
              <a:rPr lang="en-US" smtClean="0"/>
              <a:pPr/>
              <a:t>34</a:t>
            </a:fld>
            <a:endParaRPr lang="en-US"/>
          </a:p>
        </p:txBody>
      </p:sp>
      <p:graphicFrame>
        <p:nvGraphicFramePr>
          <p:cNvPr id="11" name="Table 10"/>
          <p:cNvGraphicFramePr>
            <a:graphicFrameLocks noGrp="1"/>
          </p:cNvGraphicFramePr>
          <p:nvPr/>
        </p:nvGraphicFramePr>
        <p:xfrm>
          <a:off x="457200" y="1808363"/>
          <a:ext cx="4571784" cy="3393676"/>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solidFill>
                      <a:schemeClr val="accent1"/>
                    </a:solidFill>
                  </a:tcP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solidFill>
                      <a:schemeClr val="accent1"/>
                    </a:solidFill>
                  </a:tcP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solidFill>
                      <a:schemeClr val="accent1"/>
                    </a:solidFill>
                  </a:tcP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dirty="0">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a:latin typeface="Verdana"/>
                        </a:rPr>
                        <a:t>posW</a:t>
                      </a: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dirty="0">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rgbClr val="7F7F7F"/>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rgbClr val="7F7F7F"/>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rgbClr val="7F7F7F"/>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r h="308516">
                <a:tc>
                  <a:txBody>
                    <a:bodyPr/>
                    <a:lstStyle/>
                    <a:p>
                      <a:pPr algn="ctr" fontAlgn="b"/>
                      <a:r>
                        <a:rPr lang="en-US" sz="1200" b="0" i="0" u="none" strike="noStrike" dirty="0">
                          <a:latin typeface="Verdana"/>
                        </a:rPr>
                        <a:t>All-combined</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dirty="0">
                          <a:latin typeface="Verdana"/>
                        </a:rPr>
                        <a:t>0.561+/-0.073</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dirty="0">
                          <a:latin typeface="Verdana"/>
                        </a:rPr>
                        <a:t>0.580+/-0.088</a:t>
                      </a:r>
                    </a:p>
                  </a:txBody>
                  <a:tcPr marL="12700" marR="12700" marT="12700" marB="0" anchor="ctr">
                    <a:lnT w="12700" cap="flat" cmpd="sng" algn="ctr">
                      <a:solidFill>
                        <a:scrgbClr r="0" g="0" b="0"/>
                      </a:solidFill>
                      <a:prstDash val="solid"/>
                      <a:round/>
                      <a:headEnd type="none" w="med" len="med"/>
                      <a:tailEnd type="none" w="med" len="med"/>
                    </a:lnT>
                  </a:tcPr>
                </a:tc>
              </a:tr>
              <a:tr h="308516">
                <a:tc>
                  <a:txBody>
                    <a:bodyPr/>
                    <a:lstStyle/>
                    <a:p>
                      <a:pPr algn="ctr" fontAlgn="b"/>
                      <a:r>
                        <a:rPr lang="en-US" sz="1200" b="1" i="0" u="none" strike="noStrike" dirty="0">
                          <a:solidFill>
                            <a:srgbClr val="FF0000"/>
                          </a:solidFill>
                          <a:latin typeface="Verdana"/>
                        </a:rPr>
                        <a:t>STR+UGR+MET</a:t>
                      </a:r>
                    </a:p>
                  </a:txBody>
                  <a:tcPr marL="12700" marR="12700" marT="12700" marB="0" anchor="ctr"/>
                </a:tc>
                <a:tc>
                  <a:txBody>
                    <a:bodyPr/>
                    <a:lstStyle/>
                    <a:p>
                      <a:pPr algn="ctr" fontAlgn="b"/>
                      <a:r>
                        <a:rPr lang="en-US" sz="1200" b="1" i="0" u="none" strike="noStrike" dirty="0">
                          <a:solidFill>
                            <a:srgbClr val="FF0000"/>
                          </a:solidFill>
                          <a:latin typeface="Verdana"/>
                        </a:rPr>
                        <a:t>0.615+/-0.073</a:t>
                      </a:r>
                    </a:p>
                  </a:txBody>
                  <a:tcPr marL="12700" marR="12700" marT="12700" marB="0" anchor="ctr"/>
                </a:tc>
                <a:tc>
                  <a:txBody>
                    <a:bodyPr/>
                    <a:lstStyle/>
                    <a:p>
                      <a:pPr algn="ctr" fontAlgn="b"/>
                      <a:r>
                        <a:rPr lang="en-US" sz="1200" b="1" i="0" u="none" strike="noStrike" dirty="0">
                          <a:solidFill>
                            <a:srgbClr val="FF0000"/>
                          </a:solidFill>
                          <a:latin typeface="Verdana"/>
                        </a:rPr>
                        <a:t>0.609+/-0.098</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(1)</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35</a:t>
            </a:fld>
            <a:endParaRPr lang="en-US"/>
          </a:p>
        </p:txBody>
      </p:sp>
      <p:pic>
        <p:nvPicPr>
          <p:cNvPr id="144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067" y="2454512"/>
            <a:ext cx="8229600" cy="412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4067" y="1254183"/>
            <a:ext cx="8322733" cy="1200329"/>
          </a:xfrm>
          <a:prstGeom prst="rect">
            <a:avLst/>
          </a:prstGeom>
          <a:noFill/>
        </p:spPr>
        <p:txBody>
          <a:bodyPr wrap="square" rtlCol="0">
            <a:spAutoFit/>
          </a:bodyPr>
          <a:lstStyle/>
          <a:p>
            <a:pPr marL="285750" indent="-285750">
              <a:buFont typeface="Arial" pitchFamily="34" charset="0"/>
              <a:buChar char="•"/>
            </a:pPr>
            <a:r>
              <a:rPr lang="en-US" sz="2400" dirty="0" smtClean="0"/>
              <a:t>Effectiveness of generic features across domains</a:t>
            </a:r>
          </a:p>
          <a:p>
            <a:pPr marL="285750" indent="-285750">
              <a:buFont typeface="Arial" pitchFamily="34" charset="0"/>
              <a:buChar char="•"/>
            </a:pPr>
            <a:r>
              <a:rPr lang="en-US" sz="2400" dirty="0" smtClean="0"/>
              <a:t>Same best generic feature combination (STR+UGR+MET)</a:t>
            </a:r>
          </a:p>
          <a:p>
            <a:pPr marL="285750" indent="-285750">
              <a:buFont typeface="Arial" pitchFamily="34" charset="0"/>
              <a:buChar char="•"/>
            </a:pPr>
            <a:r>
              <a:rPr lang="en-US" sz="2400" dirty="0" smtClean="0"/>
              <a:t>But…</a:t>
            </a:r>
            <a:endParaRPr lang="en-US" sz="2400" dirty="0"/>
          </a:p>
        </p:txBody>
      </p:sp>
    </p:spTree>
    <p:extLst>
      <p:ext uri="{BB962C8B-B14F-4D97-AF65-F5344CB8AC3E}">
        <p14:creationId xmlns:p14="http://schemas.microsoft.com/office/powerpoint/2010/main" val="1425276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Specialized Features</a:t>
            </a:r>
            <a:endParaRPr lang="en-US" dirty="0"/>
          </a:p>
        </p:txBody>
      </p:sp>
      <p:graphicFrame>
        <p:nvGraphicFramePr>
          <p:cNvPr id="5" name="Content Placeholder 4"/>
          <p:cNvGraphicFramePr>
            <a:graphicFrameLocks noGrp="1"/>
          </p:cNvGraphicFramePr>
          <p:nvPr>
            <p:ph idx="1"/>
          </p:nvPr>
        </p:nvGraphicFramePr>
        <p:xfrm>
          <a:off x="1135663" y="1417638"/>
          <a:ext cx="6779715" cy="3345180"/>
        </p:xfrm>
        <a:graphic>
          <a:graphicData uri="http://schemas.openxmlformats.org/drawingml/2006/table">
            <a:tbl>
              <a:tblPr firstRow="1" bandRow="1">
                <a:tableStyleId>{5C22544A-7EE6-4342-B048-85BDC9FD1C3A}</a:tableStyleId>
              </a:tblPr>
              <a:tblGrid>
                <a:gridCol w="3109067"/>
                <a:gridCol w="1739643"/>
                <a:gridCol w="1931005"/>
              </a:tblGrid>
              <a:tr h="370840">
                <a:tc>
                  <a:txBody>
                    <a:bodyPr/>
                    <a:lstStyle/>
                    <a:p>
                      <a:pPr algn="ctr" fontAlgn="b"/>
                      <a:r>
                        <a:rPr lang="en-US" sz="2400" b="0" i="0" u="none" strike="noStrike" dirty="0">
                          <a:latin typeface="Verdana"/>
                        </a:rPr>
                        <a:t>Feature Type</a:t>
                      </a:r>
                    </a:p>
                  </a:txBody>
                  <a:tcPr marL="12700" marR="12700" marT="12700" marB="0" anchor="ctr"/>
                </a:tc>
                <a:tc>
                  <a:txBody>
                    <a:bodyPr/>
                    <a:lstStyle/>
                    <a:p>
                      <a:pPr algn="ctr" fontAlgn="b"/>
                      <a:r>
                        <a:rPr lang="en-US" sz="2400" b="0" i="0" u="none" strike="noStrike" dirty="0" err="1" smtClean="0">
                          <a:latin typeface="Verdana"/>
                        </a:rPr>
                        <a:t>r</a:t>
                      </a:r>
                      <a:endParaRPr lang="en-US" sz="2400" b="0" i="0" u="none" strike="noStrike" dirty="0">
                        <a:latin typeface="Verdana"/>
                      </a:endParaRPr>
                    </a:p>
                  </a:txBody>
                  <a:tcPr marL="12700" marR="12700" marT="12700" marB="0" anchor="ctr"/>
                </a:tc>
                <a:tc>
                  <a:txBody>
                    <a:bodyPr/>
                    <a:lstStyle/>
                    <a:p>
                      <a:pPr algn="ctr" fontAlgn="b"/>
                      <a:r>
                        <a:rPr lang="en-US" sz="2400" b="0" i="0" u="none" strike="noStrike" dirty="0" err="1" smtClean="0">
                          <a:latin typeface="Verdana"/>
                        </a:rPr>
                        <a:t>r</a:t>
                      </a:r>
                      <a:r>
                        <a:rPr lang="en-US" sz="2400" b="0" i="0" u="none" strike="noStrike" baseline="-25000" dirty="0" err="1" smtClean="0">
                          <a:latin typeface="Verdana"/>
                        </a:rPr>
                        <a:t>s</a:t>
                      </a:r>
                      <a:endParaRPr lang="en-US" sz="2400" b="0" i="0" u="none" strike="noStrike" dirty="0">
                        <a:latin typeface="Verdana"/>
                      </a:endParaRPr>
                    </a:p>
                  </a:txBody>
                  <a:tcPr marL="12700" marR="12700" marT="12700" marB="0" anchor="ctr"/>
                </a:tc>
              </a:tr>
              <a:tr h="370840">
                <a:tc>
                  <a:txBody>
                    <a:bodyPr/>
                    <a:lstStyle/>
                    <a:p>
                      <a:pPr algn="ctr" fontAlgn="b"/>
                      <a:r>
                        <a:rPr lang="en-US" sz="1400" b="0" i="0" u="none" strike="noStrike" dirty="0" err="1" smtClean="0">
                          <a:latin typeface="Verdana"/>
                        </a:rPr>
                        <a:t>cogS</a:t>
                      </a:r>
                      <a:endParaRPr lang="en-US" sz="1400" b="0" i="0" u="none" strike="noStrike" dirty="0">
                        <a:latin typeface="Verdana"/>
                      </a:endParaRPr>
                    </a:p>
                  </a:txBody>
                  <a:tcPr marL="12700" marR="12700" marT="12700" marB="0" anchor="ctr"/>
                </a:tc>
                <a:tc>
                  <a:txBody>
                    <a:bodyPr/>
                    <a:lstStyle/>
                    <a:p>
                      <a:pPr algn="ctr" fontAlgn="b"/>
                      <a:r>
                        <a:rPr lang="en-US" sz="1600" b="0" i="0" u="none" strike="noStrike" dirty="0" smtClean="0">
                          <a:latin typeface="Verdana"/>
                        </a:rPr>
                        <a:t>0.425+/-0.094</a:t>
                      </a:r>
                      <a:endParaRPr lang="en-US" sz="1600" b="0" i="0" u="none" strike="noStrike" dirty="0">
                        <a:latin typeface="Verdana"/>
                      </a:endParaRPr>
                    </a:p>
                  </a:txBody>
                  <a:tcPr marL="12700" marR="12700" marT="12700" marB="0" anchor="ctr"/>
                </a:tc>
                <a:tc>
                  <a:txBody>
                    <a:bodyPr/>
                    <a:lstStyle/>
                    <a:p>
                      <a:pPr algn="ctr" fontAlgn="b"/>
                      <a:r>
                        <a:rPr lang="en-US" sz="1600" b="0" i="0" u="none" strike="noStrike" kern="1200" dirty="0" smtClean="0">
                          <a:solidFill>
                            <a:schemeClr val="dk1"/>
                          </a:solidFill>
                          <a:latin typeface="Verdana"/>
                          <a:ea typeface="+mn-ea"/>
                          <a:cs typeface="+mn-cs"/>
                        </a:rPr>
                        <a:t>0.461+/-0.072</a:t>
                      </a:r>
                      <a:endParaRPr lang="en-US" sz="1600" b="0" i="0" u="none" strike="noStrike" kern="1200" dirty="0">
                        <a:solidFill>
                          <a:schemeClr val="dk1"/>
                        </a:solidFill>
                        <a:latin typeface="Verdana"/>
                        <a:ea typeface="+mn-ea"/>
                        <a:cs typeface="+mn-cs"/>
                      </a:endParaRPr>
                    </a:p>
                  </a:txBody>
                  <a:tcPr marL="12700" marR="12700" marT="12700" marB="0" anchor="ctr"/>
                </a:tc>
              </a:tr>
              <a:tr h="370840">
                <a:tc>
                  <a:txBody>
                    <a:bodyPr/>
                    <a:lstStyle/>
                    <a:p>
                      <a:pPr algn="ctr" fontAlgn="b"/>
                      <a:r>
                        <a:rPr lang="en-US" sz="1400" b="0" i="0" u="none" strike="noStrike" dirty="0">
                          <a:latin typeface="Verdana"/>
                        </a:rPr>
                        <a:t>LEX2</a:t>
                      </a:r>
                    </a:p>
                  </a:txBody>
                  <a:tcPr marL="12700" marR="12700" marT="12700" marB="0" anchor="ctr"/>
                </a:tc>
                <a:tc>
                  <a:txBody>
                    <a:bodyPr/>
                    <a:lstStyle/>
                    <a:p>
                      <a:pPr algn="ctr" fontAlgn="b"/>
                      <a:r>
                        <a:rPr lang="en-US" sz="1600" b="0" i="0" u="none" strike="noStrike" dirty="0">
                          <a:latin typeface="Verdana"/>
                        </a:rPr>
                        <a:t>0.512+/-0.013</a:t>
                      </a:r>
                    </a:p>
                  </a:txBody>
                  <a:tcPr marL="12700" marR="12700" marT="12700" marB="0" anchor="ctr"/>
                </a:tc>
                <a:tc>
                  <a:txBody>
                    <a:bodyPr/>
                    <a:lstStyle/>
                    <a:p>
                      <a:pPr algn="ctr" fontAlgn="b"/>
                      <a:r>
                        <a:rPr lang="en-US" sz="1600" b="0" i="0" u="none" strike="noStrike" dirty="0">
                          <a:latin typeface="Verdana"/>
                        </a:rPr>
                        <a:t>0.495+/-</a:t>
                      </a:r>
                      <a:r>
                        <a:rPr lang="en-US" sz="1600" b="0" i="0" u="none" strike="noStrike" kern="1200" dirty="0">
                          <a:solidFill>
                            <a:schemeClr val="dk1"/>
                          </a:solidFill>
                          <a:latin typeface="Verdana"/>
                          <a:ea typeface="+mn-ea"/>
                          <a:cs typeface="+mn-cs"/>
                        </a:rPr>
                        <a:t>0.102</a:t>
                      </a:r>
                    </a:p>
                  </a:txBody>
                  <a:tcPr marL="12700" marR="12700" marT="12700" marB="0" anchor="ctr"/>
                </a:tc>
              </a:tr>
              <a:tr h="370840">
                <a:tc>
                  <a:txBody>
                    <a:bodyPr/>
                    <a:lstStyle/>
                    <a:p>
                      <a:pPr algn="ctr" fontAlgn="b"/>
                      <a:r>
                        <a:rPr lang="en-US" sz="1400" b="0" i="0" u="none" strike="noStrike" dirty="0">
                          <a:latin typeface="Verdana"/>
                        </a:rPr>
                        <a:t>LOC</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0.446+/-0.133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0.472+/-0.113</a:t>
                      </a:r>
                    </a:p>
                  </a:txBody>
                  <a:tcPr marL="12700" marR="12700" marT="12700" marB="0" anchor="ctr">
                    <a:lnB w="12700" cap="flat" cmpd="sng" algn="ctr">
                      <a:solidFill>
                        <a:srgbClr val="000000"/>
                      </a:solidFill>
                      <a:prstDash val="solid"/>
                      <a:round/>
                      <a:headEnd type="none" w="med" len="med"/>
                      <a:tailEnd type="none" w="med" len="med"/>
                    </a:lnB>
                  </a:tcPr>
                </a:tc>
              </a:tr>
              <a:tr h="370840">
                <a:tc>
                  <a:txBody>
                    <a:bodyPr/>
                    <a:lstStyle/>
                    <a:p>
                      <a:pPr algn="l" fontAlgn="b"/>
                      <a:r>
                        <a:rPr lang="en-US" sz="1400" b="0" i="0" u="none" strike="noStrike" dirty="0">
                          <a:latin typeface="Verdana"/>
                        </a:rPr>
                        <a:t>STR+MET+UGR (Baseline)</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0.615+/-0.101</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0.609+/-0.098</a:t>
                      </a:r>
                    </a:p>
                  </a:txBody>
                  <a:tcPr marL="12700" marR="12700" marT="12700" marB="0" anchor="ctr">
                    <a:lnT w="12700" cap="flat" cmpd="sng" algn="ctr">
                      <a:solidFill>
                        <a:srgbClr val="000000"/>
                      </a:solidFill>
                      <a:prstDash val="solid"/>
                      <a:round/>
                      <a:headEnd type="none" w="med" len="med"/>
                      <a:tailEnd type="none" w="med" len="med"/>
                    </a:lnT>
                  </a:tcPr>
                </a:tc>
              </a:tr>
              <a:tr h="370840">
                <a:tc>
                  <a:txBody>
                    <a:bodyPr/>
                    <a:lstStyle/>
                    <a:p>
                      <a:pPr algn="l" fontAlgn="b"/>
                      <a:r>
                        <a:rPr lang="en-US" sz="1400" b="0" i="0" u="none" strike="noStrike" dirty="0">
                          <a:latin typeface="Verdana"/>
                        </a:rPr>
                        <a:t>STR+MET+LEX2</a:t>
                      </a:r>
                    </a:p>
                  </a:txBody>
                  <a:tcPr marL="12700" marR="12700" marT="12700" marB="0" anchor="ctr"/>
                </a:tc>
                <a:tc>
                  <a:txBody>
                    <a:bodyPr/>
                    <a:lstStyle/>
                    <a:p>
                      <a:pPr algn="ctr" fontAlgn="b"/>
                      <a:r>
                        <a:rPr lang="en-US" sz="1600" b="0" i="0" u="none" strike="noStrike" dirty="0">
                          <a:latin typeface="Verdana"/>
                        </a:rPr>
                        <a:t>0.621+/-0.096</a:t>
                      </a:r>
                    </a:p>
                  </a:txBody>
                  <a:tcPr marL="12700" marR="12700" marT="12700" marB="0" anchor="ctr"/>
                </a:tc>
                <a:tc>
                  <a:txBody>
                    <a:bodyPr/>
                    <a:lstStyle/>
                    <a:p>
                      <a:pPr algn="ctr" fontAlgn="b"/>
                      <a:r>
                        <a:rPr lang="en-US" sz="1600" b="0" i="0" u="none" strike="noStrike" dirty="0">
                          <a:latin typeface="Verdana"/>
                        </a:rPr>
                        <a:t>0.611+/-0.088</a:t>
                      </a:r>
                    </a:p>
                  </a:txBody>
                  <a:tcPr marL="12700" marR="12700" marT="12700" marB="0" anchor="ctr"/>
                </a:tc>
              </a:tr>
              <a:tr h="370840">
                <a:tc>
                  <a:txBody>
                    <a:bodyPr/>
                    <a:lstStyle/>
                    <a:p>
                      <a:pPr algn="l" fontAlgn="b"/>
                      <a:r>
                        <a:rPr lang="en-US" sz="1400" b="0" i="0" u="none" strike="noStrike">
                          <a:latin typeface="Verdana"/>
                        </a:rPr>
                        <a:t>STR+MET+LEX2+TOP</a:t>
                      </a:r>
                    </a:p>
                  </a:txBody>
                  <a:tcPr marL="12700" marR="12700" marT="12700" marB="0" anchor="ctr"/>
                </a:tc>
                <a:tc>
                  <a:txBody>
                    <a:bodyPr/>
                    <a:lstStyle/>
                    <a:p>
                      <a:pPr algn="ctr" fontAlgn="b"/>
                      <a:r>
                        <a:rPr lang="en-US" sz="1600" b="0" i="0" u="none" strike="noStrike">
                          <a:latin typeface="Verdana"/>
                        </a:rPr>
                        <a:t>0.648+/-0.097</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a:t>
                      </a:r>
                    </a:p>
                  </a:txBody>
                  <a:tcPr marL="12700" marR="12700" marT="12700" marB="0" anchor="ctr"/>
                </a:tc>
                <a:tc>
                  <a:txBody>
                    <a:bodyPr/>
                    <a:lstStyle/>
                    <a:p>
                      <a:pPr algn="ctr" fontAlgn="b"/>
                      <a:r>
                        <a:rPr lang="en-US" sz="1600" b="0" i="0" u="none" strike="noStrike">
                          <a:latin typeface="Verdana"/>
                        </a:rPr>
                        <a:t>0.660+/-0.093</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STR+MET+LEX2+TOP+cogS+LOC</a:t>
                      </a:r>
                    </a:p>
                  </a:txBody>
                  <a:tcPr marL="12700" marR="12700" marT="12700" marB="0" anchor="ctr"/>
                </a:tc>
                <a:tc>
                  <a:txBody>
                    <a:bodyPr/>
                    <a:lstStyle/>
                    <a:p>
                      <a:pPr algn="ctr" fontAlgn="b"/>
                      <a:r>
                        <a:rPr lang="en-US" sz="1600" b="0" i="0" u="none" strike="noStrike">
                          <a:latin typeface="Verdana"/>
                        </a:rPr>
                        <a:t>0.665+/-0.089</a:t>
                      </a:r>
                    </a:p>
                  </a:txBody>
                  <a:tcPr marL="12700" marR="12700" marT="12700" marB="0" anchor="ctr"/>
                </a:tc>
                <a:tc>
                  <a:txBody>
                    <a:bodyPr/>
                    <a:lstStyle/>
                    <a:p>
                      <a:pPr algn="ctr" fontAlgn="b"/>
                      <a:r>
                        <a:rPr lang="en-US" sz="1600" b="0" i="0" u="none" strike="noStrike" dirty="0">
                          <a:latin typeface="Verdana"/>
                        </a:rPr>
                        <a:t>0.671+/-0.076</a:t>
                      </a:r>
                    </a:p>
                  </a:txBody>
                  <a:tcPr marL="12700" marR="12700" marT="12700" marB="0" anchor="ct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36</a:t>
            </a:fld>
            <a:endParaRPr lang="en-US"/>
          </a:p>
        </p:txBody>
      </p:sp>
      <p:sp>
        <p:nvSpPr>
          <p:cNvPr id="7" name="Content Placeholder 2"/>
          <p:cNvSpPr txBox="1">
            <a:spLocks/>
          </p:cNvSpPr>
          <p:nvPr/>
        </p:nvSpPr>
        <p:spPr>
          <a:xfrm>
            <a:off x="457200" y="1600200"/>
            <a:ext cx="8229600" cy="48099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ounded Rectangle 7"/>
          <p:cNvSpPr/>
          <p:nvPr/>
        </p:nvSpPr>
        <p:spPr>
          <a:xfrm>
            <a:off x="1013891" y="1791691"/>
            <a:ext cx="7040660" cy="1095888"/>
          </a:xfrm>
          <a:prstGeom prst="roundRect">
            <a:avLst/>
          </a:prstGeom>
          <a:gradFill flip="none" rotWithShape="1">
            <a:gsLst>
              <a:gs pos="0">
                <a:schemeClr val="accent2">
                  <a:tint val="50000"/>
                  <a:satMod val="300000"/>
                  <a:alpha val="6000"/>
                </a:schemeClr>
              </a:gs>
              <a:gs pos="35000">
                <a:schemeClr val="accent2">
                  <a:tint val="37000"/>
                  <a:satMod val="300000"/>
                  <a:alpha val="6000"/>
                </a:schemeClr>
              </a:gs>
              <a:gs pos="100000">
                <a:schemeClr val="accent2">
                  <a:tint val="15000"/>
                  <a:satMod val="350000"/>
                  <a:alpha val="6000"/>
                </a:schemeClr>
              </a:gs>
            </a:gsLst>
            <a:lin ang="16200000" scaled="1"/>
            <a:tileRect/>
          </a:gradFill>
          <a:ln>
            <a:solidFill>
              <a:srgbClr val="FF0000"/>
            </a:solidFill>
          </a:ln>
          <a:effectLst>
            <a:outerShdw dist="20000" dir="5400000" rotWithShape="0">
              <a:srgbClr val="000000">
                <a:alpha val="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241161" y="5034224"/>
            <a:ext cx="8835836" cy="923330"/>
          </a:xfrm>
          <a:prstGeom prst="rect">
            <a:avLst/>
          </a:prstGeom>
          <a:noFill/>
        </p:spPr>
        <p:txBody>
          <a:bodyPr wrap="square" rtlCol="0">
            <a:spAutoFit/>
          </a:bodyPr>
          <a:lstStyle/>
          <a:p>
            <a:pPr marL="285750" indent="-285750">
              <a:buFont typeface="Arial" pitchFamily="34" charset="0"/>
              <a:buChar char="•"/>
            </a:pPr>
            <a:r>
              <a:rPr lang="en-US" dirty="0" smtClean="0"/>
              <a:t>All features are significantly correlated with helpfulness rating/ranking</a:t>
            </a:r>
          </a:p>
          <a:p>
            <a:pPr marL="742950" lvl="1" indent="-285750">
              <a:buFont typeface="Arial" pitchFamily="34" charset="0"/>
              <a:buChar char="•"/>
            </a:pPr>
            <a:r>
              <a:rPr lang="en-US" dirty="0" smtClean="0"/>
              <a:t>Weaker than generic features (but not significantly)</a:t>
            </a:r>
          </a:p>
          <a:p>
            <a:pPr marL="742950" lvl="1" indent="-285750">
              <a:buFont typeface="Arial" pitchFamily="34" charset="0"/>
              <a:buChar char="•"/>
            </a:pPr>
            <a:r>
              <a:rPr lang="en-US" dirty="0" smtClean="0"/>
              <a:t>Based on meaningful dimensions of writing (useful for validity and acceptance)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Specialized Features</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37</a:t>
            </a:fld>
            <a:endParaRPr lang="en-US"/>
          </a:p>
        </p:txBody>
      </p:sp>
      <p:sp>
        <p:nvSpPr>
          <p:cNvPr id="6" name="Content Placeholder 2"/>
          <p:cNvSpPr txBox="1">
            <a:spLocks/>
          </p:cNvSpPr>
          <p:nvPr/>
        </p:nvSpPr>
        <p:spPr>
          <a:xfrm>
            <a:off x="226154" y="4971558"/>
            <a:ext cx="8460646" cy="1647305"/>
          </a:xfrm>
          <a:prstGeom prst="rect">
            <a:avLst/>
          </a:prstGeom>
        </p:spPr>
        <p:txBody>
          <a:bodyPr vert="horz" lIns="91440" tIns="45720" rIns="91440" bIns="45720" rtlCol="0">
            <a:noAutofit/>
          </a:bodyPr>
          <a:lstStyle/>
          <a:p>
            <a:pPr marL="712788" indent="-365125">
              <a:buFont typeface="Arial"/>
              <a:buChar char="•"/>
              <a:tabLst>
                <a:tab pos="800100" algn="l"/>
              </a:tabLst>
            </a:pPr>
            <a:r>
              <a:rPr lang="en-US" sz="2000" dirty="0" smtClean="0"/>
              <a:t>Introducing high level features does enhance the model’s performance.</a:t>
            </a:r>
          </a:p>
          <a:p>
            <a:pPr marL="1169988" lvl="2" indent="-365125">
              <a:spcAft>
                <a:spcPts val="600"/>
              </a:spcAft>
              <a:buFont typeface="Wingdings" charset="2"/>
              <a:buChar char="Ø"/>
              <a:tabLst>
                <a:tab pos="800100" algn="l"/>
              </a:tabLst>
            </a:pPr>
            <a:r>
              <a:rPr lang="en-US" dirty="0" smtClean="0"/>
              <a:t> Best model: Spearman correlation of 0.671 and Pearson correlation of 0.665.</a:t>
            </a:r>
          </a:p>
        </p:txBody>
      </p:sp>
      <p:sp>
        <p:nvSpPr>
          <p:cNvPr id="7" name="Content Placeholder 2"/>
          <p:cNvSpPr txBox="1">
            <a:spLocks/>
          </p:cNvSpPr>
          <p:nvPr/>
        </p:nvSpPr>
        <p:spPr>
          <a:xfrm>
            <a:off x="457200" y="1600200"/>
            <a:ext cx="8229600" cy="48099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7"/>
          <p:cNvSpPr>
            <a:spLocks noGrp="1"/>
          </p:cNvSpPr>
          <p:nvPr>
            <p:ph idx="1"/>
          </p:nvPr>
        </p:nvSpPr>
        <p:spPr/>
        <p:txBody>
          <a:bodyPr/>
          <a:lstStyle/>
          <a:p>
            <a:endParaRPr lang="en-US" dirty="0"/>
          </a:p>
        </p:txBody>
      </p:sp>
      <p:graphicFrame>
        <p:nvGraphicFramePr>
          <p:cNvPr id="9" name="Content Placeholder 4"/>
          <p:cNvGraphicFramePr>
            <a:graphicFrameLocks/>
          </p:cNvGraphicFramePr>
          <p:nvPr/>
        </p:nvGraphicFramePr>
        <p:xfrm>
          <a:off x="1135663" y="1417638"/>
          <a:ext cx="6779715" cy="3345180"/>
        </p:xfrm>
        <a:graphic>
          <a:graphicData uri="http://schemas.openxmlformats.org/drawingml/2006/table">
            <a:tbl>
              <a:tblPr firstRow="1" bandRow="1">
                <a:tableStyleId>{5C22544A-7EE6-4342-B048-85BDC9FD1C3A}</a:tableStyleId>
              </a:tblPr>
              <a:tblGrid>
                <a:gridCol w="3109067"/>
                <a:gridCol w="1739643"/>
                <a:gridCol w="1931005"/>
              </a:tblGrid>
              <a:tr h="370840">
                <a:tc>
                  <a:txBody>
                    <a:bodyPr/>
                    <a:lstStyle/>
                    <a:p>
                      <a:pPr algn="ctr" fontAlgn="b"/>
                      <a:r>
                        <a:rPr lang="en-US" sz="2400" b="0" i="0" u="none" strike="noStrike" dirty="0">
                          <a:latin typeface="Verdana"/>
                        </a:rPr>
                        <a:t>Feature Type</a:t>
                      </a:r>
                    </a:p>
                  </a:txBody>
                  <a:tcPr marL="12700" marR="12700" marT="12700" marB="0" anchor="ctr"/>
                </a:tc>
                <a:tc>
                  <a:txBody>
                    <a:bodyPr/>
                    <a:lstStyle/>
                    <a:p>
                      <a:pPr algn="ctr" fontAlgn="b"/>
                      <a:r>
                        <a:rPr lang="en-US" sz="2400" b="0" i="0" u="none" strike="noStrike" dirty="0" err="1" smtClean="0">
                          <a:latin typeface="Verdana"/>
                        </a:rPr>
                        <a:t>r</a:t>
                      </a:r>
                      <a:endParaRPr lang="en-US" sz="2400" b="0" i="0" u="none" strike="noStrike" dirty="0">
                        <a:latin typeface="Verdana"/>
                      </a:endParaRPr>
                    </a:p>
                  </a:txBody>
                  <a:tcPr marL="12700" marR="12700" marT="12700" marB="0" anchor="ctr"/>
                </a:tc>
                <a:tc>
                  <a:txBody>
                    <a:bodyPr/>
                    <a:lstStyle/>
                    <a:p>
                      <a:pPr algn="ctr" fontAlgn="b"/>
                      <a:r>
                        <a:rPr lang="en-US" sz="2400" b="0" i="0" u="none" strike="noStrike" dirty="0" err="1" smtClean="0">
                          <a:latin typeface="Verdana"/>
                        </a:rPr>
                        <a:t>r</a:t>
                      </a:r>
                      <a:r>
                        <a:rPr lang="en-US" sz="2400" b="0" i="0" u="none" strike="noStrike" baseline="-25000" dirty="0" err="1" smtClean="0">
                          <a:latin typeface="Verdana"/>
                        </a:rPr>
                        <a:t>s</a:t>
                      </a:r>
                      <a:endParaRPr lang="en-US" sz="2400" b="0" i="0" u="none" strike="noStrike" dirty="0">
                        <a:latin typeface="Verdana"/>
                      </a:endParaRPr>
                    </a:p>
                  </a:txBody>
                  <a:tcPr marL="12700" marR="12700" marT="12700" marB="0" anchor="ctr"/>
                </a:tc>
              </a:tr>
              <a:tr h="370840">
                <a:tc>
                  <a:txBody>
                    <a:bodyPr/>
                    <a:lstStyle/>
                    <a:p>
                      <a:pPr algn="ctr" fontAlgn="b"/>
                      <a:r>
                        <a:rPr lang="en-US" sz="1400" b="0" i="0" u="none" strike="noStrike" dirty="0" err="1" smtClean="0">
                          <a:latin typeface="Verdana"/>
                        </a:rPr>
                        <a:t>cogS</a:t>
                      </a:r>
                      <a:endParaRPr lang="en-US" sz="1400" b="0" i="0" u="none" strike="noStrike" dirty="0">
                        <a:latin typeface="Verdana"/>
                      </a:endParaRPr>
                    </a:p>
                  </a:txBody>
                  <a:tcPr marL="12700" marR="12700" marT="12700" marB="0" anchor="ctr"/>
                </a:tc>
                <a:tc>
                  <a:txBody>
                    <a:bodyPr/>
                    <a:lstStyle/>
                    <a:p>
                      <a:pPr algn="ctr" fontAlgn="b"/>
                      <a:r>
                        <a:rPr lang="en-US" sz="1600" b="0" i="0" u="none" strike="noStrike" dirty="0" smtClean="0">
                          <a:latin typeface="Verdana"/>
                        </a:rPr>
                        <a:t>0.425+/-0.094</a:t>
                      </a:r>
                      <a:endParaRPr lang="en-US" sz="1600" b="0" i="0" u="none" strike="noStrike" dirty="0">
                        <a:latin typeface="Verdana"/>
                      </a:endParaRPr>
                    </a:p>
                  </a:txBody>
                  <a:tcPr marL="12700" marR="12700" marT="12700" marB="0" anchor="ctr"/>
                </a:tc>
                <a:tc>
                  <a:txBody>
                    <a:bodyPr/>
                    <a:lstStyle/>
                    <a:p>
                      <a:pPr algn="ctr" fontAlgn="b"/>
                      <a:r>
                        <a:rPr lang="en-US" sz="1600" b="0" i="0" u="none" strike="noStrike" kern="1200" dirty="0" smtClean="0">
                          <a:solidFill>
                            <a:schemeClr val="dk1"/>
                          </a:solidFill>
                          <a:latin typeface="Verdana"/>
                          <a:ea typeface="+mn-ea"/>
                          <a:cs typeface="+mn-cs"/>
                        </a:rPr>
                        <a:t>0.461+/-0.072</a:t>
                      </a:r>
                      <a:endParaRPr lang="en-US" sz="1600" b="0" i="0" u="none" strike="noStrike" kern="1200" dirty="0">
                        <a:solidFill>
                          <a:schemeClr val="dk1"/>
                        </a:solidFill>
                        <a:latin typeface="Verdana"/>
                        <a:ea typeface="+mn-ea"/>
                        <a:cs typeface="+mn-cs"/>
                      </a:endParaRPr>
                    </a:p>
                  </a:txBody>
                  <a:tcPr marL="12700" marR="12700" marT="12700" marB="0" anchor="ctr"/>
                </a:tc>
              </a:tr>
              <a:tr h="370840">
                <a:tc>
                  <a:txBody>
                    <a:bodyPr/>
                    <a:lstStyle/>
                    <a:p>
                      <a:pPr algn="ctr" fontAlgn="b"/>
                      <a:r>
                        <a:rPr lang="en-US" sz="1400" b="0" i="0" u="none" strike="noStrike" dirty="0">
                          <a:latin typeface="Verdana"/>
                        </a:rPr>
                        <a:t>LEX2</a:t>
                      </a:r>
                    </a:p>
                  </a:txBody>
                  <a:tcPr marL="12700" marR="12700" marT="12700" marB="0" anchor="ctr"/>
                </a:tc>
                <a:tc>
                  <a:txBody>
                    <a:bodyPr/>
                    <a:lstStyle/>
                    <a:p>
                      <a:pPr algn="ctr" fontAlgn="b"/>
                      <a:r>
                        <a:rPr lang="en-US" sz="1600" b="0" i="0" u="none" strike="noStrike" dirty="0">
                          <a:latin typeface="Verdana"/>
                        </a:rPr>
                        <a:t>0.512+/-0.013</a:t>
                      </a:r>
                    </a:p>
                  </a:txBody>
                  <a:tcPr marL="12700" marR="12700" marT="12700" marB="0" anchor="ctr"/>
                </a:tc>
                <a:tc>
                  <a:txBody>
                    <a:bodyPr/>
                    <a:lstStyle/>
                    <a:p>
                      <a:pPr algn="ctr" fontAlgn="b"/>
                      <a:r>
                        <a:rPr lang="en-US" sz="1600" b="0" i="0" u="none" strike="noStrike" dirty="0">
                          <a:latin typeface="Verdana"/>
                        </a:rPr>
                        <a:t>0.495+/-</a:t>
                      </a:r>
                      <a:r>
                        <a:rPr lang="en-US" sz="1600" b="0" i="0" u="none" strike="noStrike" kern="1200" dirty="0">
                          <a:solidFill>
                            <a:schemeClr val="dk1"/>
                          </a:solidFill>
                          <a:latin typeface="Verdana"/>
                          <a:ea typeface="+mn-ea"/>
                          <a:cs typeface="+mn-cs"/>
                        </a:rPr>
                        <a:t>0.102</a:t>
                      </a:r>
                    </a:p>
                  </a:txBody>
                  <a:tcPr marL="12700" marR="12700" marT="12700" marB="0" anchor="ctr"/>
                </a:tc>
              </a:tr>
              <a:tr h="370840">
                <a:tc>
                  <a:txBody>
                    <a:bodyPr/>
                    <a:lstStyle/>
                    <a:p>
                      <a:pPr algn="ctr" fontAlgn="b"/>
                      <a:r>
                        <a:rPr lang="en-US" sz="1400" b="0" i="0" u="none" strike="noStrike" dirty="0">
                          <a:latin typeface="Verdana"/>
                        </a:rPr>
                        <a:t>LOC</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0.446+/-0.133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0.472+/-0.113</a:t>
                      </a:r>
                    </a:p>
                  </a:txBody>
                  <a:tcPr marL="12700" marR="12700" marT="12700" marB="0" anchor="ctr">
                    <a:lnB w="12700" cap="flat" cmpd="sng" algn="ctr">
                      <a:solidFill>
                        <a:srgbClr val="000000"/>
                      </a:solidFill>
                      <a:prstDash val="solid"/>
                      <a:round/>
                      <a:headEnd type="none" w="med" len="med"/>
                      <a:tailEnd type="none" w="med" len="med"/>
                    </a:lnB>
                  </a:tcPr>
                </a:tc>
              </a:tr>
              <a:tr h="370840">
                <a:tc>
                  <a:txBody>
                    <a:bodyPr/>
                    <a:lstStyle/>
                    <a:p>
                      <a:pPr algn="l" fontAlgn="b"/>
                      <a:r>
                        <a:rPr lang="en-US" sz="1400" b="0" i="0" u="none" strike="noStrike" dirty="0">
                          <a:latin typeface="Verdana"/>
                        </a:rPr>
                        <a:t>STR+MET+UGR (Baseline)</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0.615+/-0.101</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0.609+/-0.098</a:t>
                      </a:r>
                    </a:p>
                  </a:txBody>
                  <a:tcPr marL="12700" marR="12700" marT="12700" marB="0" anchor="ctr">
                    <a:lnT w="12700" cap="flat" cmpd="sng" algn="ctr">
                      <a:solidFill>
                        <a:srgbClr val="000000"/>
                      </a:solidFill>
                      <a:prstDash val="solid"/>
                      <a:round/>
                      <a:headEnd type="none" w="med" len="med"/>
                      <a:tailEnd type="none" w="med" len="med"/>
                    </a:lnT>
                  </a:tcPr>
                </a:tc>
              </a:tr>
              <a:tr h="370840">
                <a:tc>
                  <a:txBody>
                    <a:bodyPr/>
                    <a:lstStyle/>
                    <a:p>
                      <a:pPr algn="l" fontAlgn="b"/>
                      <a:r>
                        <a:rPr lang="en-US" sz="1400" b="0" i="0" u="none" strike="noStrike" dirty="0">
                          <a:latin typeface="Verdana"/>
                        </a:rPr>
                        <a:t>STR+MET+LEX2</a:t>
                      </a:r>
                    </a:p>
                  </a:txBody>
                  <a:tcPr marL="12700" marR="12700" marT="12700" marB="0" anchor="ctr"/>
                </a:tc>
                <a:tc>
                  <a:txBody>
                    <a:bodyPr/>
                    <a:lstStyle/>
                    <a:p>
                      <a:pPr algn="ctr" fontAlgn="b"/>
                      <a:r>
                        <a:rPr lang="en-US" sz="1600" b="0" i="0" u="none" strike="noStrike" dirty="0">
                          <a:latin typeface="Verdana"/>
                        </a:rPr>
                        <a:t>0.621+/-0.096</a:t>
                      </a:r>
                    </a:p>
                  </a:txBody>
                  <a:tcPr marL="12700" marR="12700" marT="12700" marB="0" anchor="ctr"/>
                </a:tc>
                <a:tc>
                  <a:txBody>
                    <a:bodyPr/>
                    <a:lstStyle/>
                    <a:p>
                      <a:pPr algn="ctr" fontAlgn="b"/>
                      <a:r>
                        <a:rPr lang="en-US" sz="1600" b="0" i="0" u="none" strike="noStrike" dirty="0">
                          <a:latin typeface="Verdana"/>
                        </a:rPr>
                        <a:t>0.611+/-0.088</a:t>
                      </a:r>
                    </a:p>
                  </a:txBody>
                  <a:tcPr marL="12700" marR="12700" marT="12700" marB="0" anchor="ctr"/>
                </a:tc>
              </a:tr>
              <a:tr h="370840">
                <a:tc>
                  <a:txBody>
                    <a:bodyPr/>
                    <a:lstStyle/>
                    <a:p>
                      <a:pPr algn="l" fontAlgn="b"/>
                      <a:r>
                        <a:rPr lang="en-US" sz="1400" b="0" i="0" u="none" strike="noStrike" dirty="0">
                          <a:latin typeface="Verdana"/>
                        </a:rPr>
                        <a:t>STR+MET+LEX2+TOP</a:t>
                      </a:r>
                    </a:p>
                  </a:txBody>
                  <a:tcPr marL="12700" marR="12700" marT="12700" marB="0" anchor="ctr"/>
                </a:tc>
                <a:tc>
                  <a:txBody>
                    <a:bodyPr/>
                    <a:lstStyle/>
                    <a:p>
                      <a:pPr algn="ctr" fontAlgn="b"/>
                      <a:r>
                        <a:rPr lang="en-US" sz="1600" b="0" i="0" u="none" strike="noStrike">
                          <a:latin typeface="Verdana"/>
                        </a:rPr>
                        <a:t>0.648+/-0.097</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a:t>
                      </a:r>
                    </a:p>
                  </a:txBody>
                  <a:tcPr marL="12700" marR="12700" marT="12700" marB="0" anchor="ctr"/>
                </a:tc>
                <a:tc>
                  <a:txBody>
                    <a:bodyPr/>
                    <a:lstStyle/>
                    <a:p>
                      <a:pPr algn="ctr" fontAlgn="b"/>
                      <a:r>
                        <a:rPr lang="en-US" sz="1600" b="0" i="0" u="none" strike="noStrike">
                          <a:latin typeface="Verdana"/>
                        </a:rPr>
                        <a:t>0.660+/-0.093</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solidFill>
                            <a:srgbClr val="FF0000"/>
                          </a:solidFill>
                          <a:latin typeface="Verdana"/>
                        </a:rPr>
                        <a:t>STR+MET+LEX2+TOP+cogS+LOC</a:t>
                      </a:r>
                    </a:p>
                  </a:txBody>
                  <a:tcPr marL="12700" marR="12700" marT="12700" marB="0" anchor="ctr"/>
                </a:tc>
                <a:tc>
                  <a:txBody>
                    <a:bodyPr/>
                    <a:lstStyle/>
                    <a:p>
                      <a:pPr algn="ctr" fontAlgn="b"/>
                      <a:r>
                        <a:rPr lang="en-US" sz="1600" b="0" i="0" u="none" strike="noStrike" dirty="0">
                          <a:solidFill>
                            <a:srgbClr val="FF0000"/>
                          </a:solidFill>
                          <a:latin typeface="Verdana"/>
                        </a:rPr>
                        <a:t>0.665+/-0.089</a:t>
                      </a:r>
                    </a:p>
                  </a:txBody>
                  <a:tcPr marL="12700" marR="12700" marT="12700" marB="0" anchor="ctr"/>
                </a:tc>
                <a:tc>
                  <a:txBody>
                    <a:bodyPr/>
                    <a:lstStyle/>
                    <a:p>
                      <a:pPr algn="ctr" fontAlgn="b"/>
                      <a:r>
                        <a:rPr lang="en-US" sz="1600" b="0" i="0" u="none" strike="noStrike" dirty="0">
                          <a:solidFill>
                            <a:srgbClr val="FF0000"/>
                          </a:solidFill>
                          <a:latin typeface="Verdana"/>
                        </a:rPr>
                        <a:t>0.671+/-0.076</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(2)</a:t>
            </a:r>
            <a:endParaRPr lang="en-US" dirty="0"/>
          </a:p>
        </p:txBody>
      </p:sp>
      <p:sp>
        <p:nvSpPr>
          <p:cNvPr id="3" name="Content Placeholder 2"/>
          <p:cNvSpPr>
            <a:spLocks noGrp="1"/>
          </p:cNvSpPr>
          <p:nvPr>
            <p:ph idx="1"/>
          </p:nvPr>
        </p:nvSpPr>
        <p:spPr>
          <a:xfrm>
            <a:off x="231113" y="1600200"/>
            <a:ext cx="8721968" cy="4525963"/>
          </a:xfrm>
        </p:spPr>
        <p:txBody>
          <a:bodyPr/>
          <a:lstStyle/>
          <a:p>
            <a:pPr marL="698500" lvl="1" indent="-342900" defTabSz="4388900">
              <a:tabLst>
                <a:tab pos="812800" algn="l"/>
                <a:tab pos="889000" algn="l"/>
              </a:tabLst>
              <a:defRPr/>
            </a:pPr>
            <a:r>
              <a:rPr lang="en-US" sz="2000" dirty="0" smtClean="0">
                <a:latin typeface="Trebuchet MS" pitchFamily="34" charset="0"/>
              </a:rPr>
              <a:t>Techniques used </a:t>
            </a:r>
            <a:r>
              <a:rPr lang="en-US" sz="2000" dirty="0">
                <a:latin typeface="Trebuchet MS" pitchFamily="34" charset="0"/>
              </a:rPr>
              <a:t>in </a:t>
            </a:r>
            <a:r>
              <a:rPr lang="en-US" sz="2000" dirty="0" smtClean="0">
                <a:latin typeface="Trebuchet MS" pitchFamily="34" charset="0"/>
              </a:rPr>
              <a:t>ranking </a:t>
            </a:r>
            <a:r>
              <a:rPr lang="en-US" sz="2000" dirty="0">
                <a:latin typeface="Trebuchet MS" pitchFamily="34" charset="0"/>
              </a:rPr>
              <a:t>product review helpfulness </a:t>
            </a:r>
            <a:r>
              <a:rPr lang="en-US" sz="2000" dirty="0" smtClean="0">
                <a:latin typeface="Trebuchet MS" pitchFamily="34" charset="0"/>
              </a:rPr>
              <a:t>can </a:t>
            </a:r>
            <a:r>
              <a:rPr lang="en-US" sz="2000" dirty="0">
                <a:latin typeface="Trebuchet MS" pitchFamily="34" charset="0"/>
              </a:rPr>
              <a:t>be effectively </a:t>
            </a:r>
            <a:r>
              <a:rPr lang="en-US" sz="2000" i="1" dirty="0">
                <a:latin typeface="Trebuchet MS" pitchFamily="34" charset="0"/>
              </a:rPr>
              <a:t>adapted</a:t>
            </a:r>
            <a:r>
              <a:rPr lang="en-US" sz="2000" dirty="0">
                <a:latin typeface="Trebuchet MS" pitchFamily="34" charset="0"/>
              </a:rPr>
              <a:t> to the peer-review </a:t>
            </a:r>
            <a:r>
              <a:rPr lang="en-US" sz="2000" dirty="0" smtClean="0">
                <a:latin typeface="Trebuchet MS" pitchFamily="34" charset="0"/>
              </a:rPr>
              <a:t>domain</a:t>
            </a:r>
          </a:p>
          <a:p>
            <a:pPr marL="1098550" lvl="2" indent="-342900" defTabSz="4388900">
              <a:tabLst>
                <a:tab pos="812800" algn="l"/>
                <a:tab pos="889000" algn="l"/>
              </a:tabLst>
              <a:defRPr/>
            </a:pPr>
            <a:r>
              <a:rPr lang="en-US" sz="2000" dirty="0" smtClean="0">
                <a:latin typeface="Trebuchet MS" pitchFamily="34" charset="0"/>
              </a:rPr>
              <a:t>However, the </a:t>
            </a:r>
            <a:r>
              <a:rPr lang="en-US" sz="2000" dirty="0">
                <a:latin typeface="Trebuchet MS" pitchFamily="34" charset="0"/>
              </a:rPr>
              <a:t>utility of generic features </a:t>
            </a:r>
            <a:r>
              <a:rPr lang="en-US" sz="2000" dirty="0" smtClean="0">
                <a:latin typeface="Trebuchet MS" pitchFamily="34" charset="0"/>
              </a:rPr>
              <a:t>varies across domains</a:t>
            </a:r>
          </a:p>
          <a:p>
            <a:pPr marL="812800" lvl="1" indent="-457200" defTabSz="4388900">
              <a:tabLst>
                <a:tab pos="812800" algn="l"/>
                <a:tab pos="889000" algn="l"/>
              </a:tabLst>
              <a:defRPr/>
            </a:pPr>
            <a:endParaRPr lang="en-US" sz="2000" dirty="0" smtClean="0">
              <a:latin typeface="Trebuchet MS" pitchFamily="34" charset="0"/>
            </a:endParaRPr>
          </a:p>
          <a:p>
            <a:pPr marL="812800" lvl="1" indent="-457200" defTabSz="4388900">
              <a:tabLst>
                <a:tab pos="812800" algn="l"/>
                <a:tab pos="889000" algn="l"/>
              </a:tabLst>
              <a:defRPr/>
            </a:pPr>
            <a:r>
              <a:rPr lang="en-US" sz="2000" dirty="0" smtClean="0">
                <a:latin typeface="Trebuchet MS" pitchFamily="34" charset="0"/>
              </a:rPr>
              <a:t>Incorporating features specific </a:t>
            </a:r>
            <a:r>
              <a:rPr lang="en-US" sz="2000" dirty="0">
                <a:latin typeface="Trebuchet MS" pitchFamily="34" charset="0"/>
              </a:rPr>
              <a:t>to peer-review </a:t>
            </a:r>
            <a:r>
              <a:rPr lang="en-US" sz="2000" dirty="0" smtClean="0">
                <a:latin typeface="Trebuchet MS" pitchFamily="34" charset="0"/>
              </a:rPr>
              <a:t>appears promising</a:t>
            </a:r>
          </a:p>
          <a:p>
            <a:pPr marL="1223963" lvl="2" indent="-468313" defTabSz="4388900">
              <a:buFont typeface="Arial" pitchFamily="34" charset="0"/>
              <a:buChar char="•"/>
              <a:tabLst>
                <a:tab pos="812800" algn="l"/>
                <a:tab pos="889000" algn="l"/>
              </a:tabLst>
              <a:defRPr/>
            </a:pPr>
            <a:r>
              <a:rPr lang="en-US" sz="2000" dirty="0" smtClean="0">
                <a:latin typeface="Trebuchet MS" pitchFamily="34" charset="0"/>
              </a:rPr>
              <a:t>provides a theory-motivated alternative to generic features</a:t>
            </a:r>
          </a:p>
          <a:p>
            <a:pPr marL="1223963" lvl="2" indent="-468313" defTabSz="4388900">
              <a:buFont typeface="Arial" pitchFamily="34" charset="0"/>
              <a:buChar char="•"/>
              <a:tabLst>
                <a:tab pos="812800" algn="l"/>
                <a:tab pos="889000" algn="l"/>
              </a:tabLst>
              <a:defRPr/>
            </a:pPr>
            <a:r>
              <a:rPr lang="en-US" sz="2000" dirty="0">
                <a:latin typeface="Trebuchet MS" pitchFamily="34" charset="0"/>
              </a:rPr>
              <a:t>c</a:t>
            </a:r>
            <a:r>
              <a:rPr lang="en-US" sz="2000" dirty="0" smtClean="0">
                <a:latin typeface="Trebuchet MS" pitchFamily="34" charset="0"/>
              </a:rPr>
              <a:t>aptures linguistic information at an abstracted level better for small corpora (267 vs. &gt; 10000)</a:t>
            </a:r>
          </a:p>
          <a:p>
            <a:pPr marL="1223963" lvl="2" indent="-468313" defTabSz="4388900">
              <a:buFont typeface="Arial" pitchFamily="34" charset="0"/>
              <a:buChar char="•"/>
              <a:tabLst>
                <a:tab pos="812800" algn="l"/>
                <a:tab pos="889000" algn="l"/>
              </a:tabLst>
              <a:defRPr/>
            </a:pPr>
            <a:r>
              <a:rPr lang="en-US" sz="2000" dirty="0" smtClean="0">
                <a:latin typeface="Trebuchet MS" pitchFamily="34" charset="0"/>
              </a:rPr>
              <a:t>in conjunction with generic features, can further improve performance</a:t>
            </a:r>
            <a:endParaRPr lang="en-US" sz="2000" dirty="0">
              <a:latin typeface="Trebuchet MS" pitchFamily="34" charset="0"/>
            </a:endParaRPr>
          </a:p>
          <a:p>
            <a:pPr marL="342883" indent="-342883" defTabSz="4388900">
              <a:buNone/>
              <a:defRPr/>
            </a:pPr>
            <a:endParaRPr lang="en-US" dirty="0">
              <a:latin typeface="Trebuchet MS" pitchFamily="34" charset="0"/>
            </a:endParaRPr>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38</a:t>
            </a:fld>
            <a:endParaRPr lang="en-US"/>
          </a:p>
        </p:txBody>
      </p:sp>
    </p:spTree>
    <p:extLst>
      <p:ext uri="{BB962C8B-B14F-4D97-AF65-F5344CB8AC3E}">
        <p14:creationId xmlns:p14="http://schemas.microsoft.com/office/powerpoint/2010/main" val="184174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dirty="0" smtClean="0">
                <a:ea typeface="ＭＳ Ｐゴシック" charset="-128"/>
              </a:rPr>
              <a:t>What if we change the meaning of “helpfulness”?</a:t>
            </a:r>
          </a:p>
        </p:txBody>
      </p:sp>
      <p:sp>
        <p:nvSpPr>
          <p:cNvPr id="30723" name="Content Placeholder 2"/>
          <p:cNvSpPr>
            <a:spLocks noGrp="1"/>
          </p:cNvSpPr>
          <p:nvPr>
            <p:ph idx="1"/>
          </p:nvPr>
        </p:nvSpPr>
        <p:spPr>
          <a:xfrm>
            <a:off x="1" y="1749425"/>
            <a:ext cx="8985380" cy="4178300"/>
          </a:xfrm>
        </p:spPr>
        <p:txBody>
          <a:bodyPr>
            <a:normAutofit/>
          </a:bodyPr>
          <a:lstStyle/>
          <a:p>
            <a:pPr marL="258763" lvl="1">
              <a:lnSpc>
                <a:spcPct val="90000"/>
              </a:lnSpc>
              <a:buFont typeface="Arial" pitchFamily="34" charset="0"/>
              <a:buChar char="•"/>
            </a:pPr>
            <a:r>
              <a:rPr lang="en-US" sz="2400" dirty="0" smtClean="0">
                <a:ea typeface="ＭＳ Ｐゴシック" charset="-128"/>
              </a:rPr>
              <a:t>Helpfulness may be perceived differently by different types of people</a:t>
            </a:r>
          </a:p>
          <a:p>
            <a:pPr lvl="2">
              <a:lnSpc>
                <a:spcPct val="90000"/>
              </a:lnSpc>
              <a:spcAft>
                <a:spcPts val="1200"/>
              </a:spcAft>
            </a:pPr>
            <a:endParaRPr lang="en-US" dirty="0" smtClean="0">
              <a:ea typeface="ＭＳ Ｐゴシック" charset="-128"/>
            </a:endParaRPr>
          </a:p>
          <a:p>
            <a:pPr>
              <a:lnSpc>
                <a:spcPct val="90000"/>
              </a:lnSpc>
              <a:spcAft>
                <a:spcPts val="1200"/>
              </a:spcAft>
            </a:pPr>
            <a:r>
              <a:rPr lang="en-US" sz="2400" dirty="0" smtClean="0">
                <a:ea typeface="ＭＳ Ｐゴシック" charset="-128"/>
              </a:rPr>
              <a:t>Experiment: </a:t>
            </a:r>
            <a:r>
              <a:rPr lang="en-US" sz="2400" b="1" dirty="0" smtClean="0">
                <a:solidFill>
                  <a:srgbClr val="FF6776"/>
                </a:solidFill>
                <a:ea typeface="ＭＳ Ｐゴシック" charset="-128"/>
              </a:rPr>
              <a:t>feature selection </a:t>
            </a:r>
            <a:r>
              <a:rPr lang="en-US" sz="2400" dirty="0" smtClean="0">
                <a:ea typeface="ＭＳ Ｐゴシック" charset="-128"/>
              </a:rPr>
              <a:t>using different helpfulness ratings</a:t>
            </a:r>
          </a:p>
          <a:p>
            <a:pPr marL="1079500" lvl="3" eaLnBrk="1" hangingPunct="1">
              <a:lnSpc>
                <a:spcPct val="90000"/>
              </a:lnSpc>
              <a:spcAft>
                <a:spcPts val="1200"/>
              </a:spcAft>
              <a:buFont typeface="Wingdings" pitchFamily="2" charset="2"/>
              <a:buChar char="Ø"/>
            </a:pPr>
            <a:r>
              <a:rPr lang="en-US" sz="1900" dirty="0" smtClean="0">
                <a:ea typeface="ＭＳ Ｐゴシック" charset="-128"/>
              </a:rPr>
              <a:t>Student peers (avg.)</a:t>
            </a:r>
          </a:p>
          <a:p>
            <a:pPr marL="1079500" lvl="3" eaLnBrk="1" hangingPunct="1">
              <a:lnSpc>
                <a:spcPct val="90000"/>
              </a:lnSpc>
              <a:spcAft>
                <a:spcPts val="1200"/>
              </a:spcAft>
              <a:buFont typeface="Wingdings" pitchFamily="2" charset="2"/>
              <a:buChar char="Ø"/>
            </a:pPr>
            <a:r>
              <a:rPr lang="en-US" sz="1900" dirty="0" smtClean="0">
                <a:ea typeface="ＭＳ Ｐゴシック" charset="-128"/>
              </a:rPr>
              <a:t>Experts (avg.)</a:t>
            </a:r>
          </a:p>
          <a:p>
            <a:pPr marL="1079500" lvl="3" eaLnBrk="1" hangingPunct="1">
              <a:lnSpc>
                <a:spcPct val="90000"/>
              </a:lnSpc>
              <a:spcAft>
                <a:spcPts val="1200"/>
              </a:spcAft>
              <a:buFont typeface="Wingdings" pitchFamily="2" charset="2"/>
              <a:buChar char="Ø"/>
            </a:pPr>
            <a:r>
              <a:rPr lang="en-US" sz="1900" dirty="0" smtClean="0">
                <a:ea typeface="ＭＳ Ｐゴシック" charset="-128"/>
              </a:rPr>
              <a:t>Writing expert</a:t>
            </a:r>
          </a:p>
          <a:p>
            <a:pPr marL="1079500" lvl="3" eaLnBrk="1" hangingPunct="1">
              <a:lnSpc>
                <a:spcPct val="90000"/>
              </a:lnSpc>
              <a:spcAft>
                <a:spcPts val="1200"/>
              </a:spcAft>
              <a:buFont typeface="Wingdings" pitchFamily="2" charset="2"/>
              <a:buChar char="Ø"/>
            </a:pPr>
            <a:r>
              <a:rPr lang="en-US" sz="1900" dirty="0" smtClean="0">
                <a:ea typeface="ＭＳ Ｐゴシック" charset="-128"/>
              </a:rPr>
              <a:t>Content expert</a:t>
            </a:r>
          </a:p>
        </p:txBody>
      </p:sp>
      <p:sp>
        <p:nvSpPr>
          <p:cNvPr id="35844" name="Slide Number Placeholder 3"/>
          <p:cNvSpPr>
            <a:spLocks noGrp="1"/>
          </p:cNvSpPr>
          <p:nvPr>
            <p:ph type="sldNum" sz="quarter" idx="12"/>
          </p:nvPr>
        </p:nvSpPr>
        <p:spPr bwMode="auto">
          <a:noFill/>
          <a:ln>
            <a:miter lim="800000"/>
            <a:headEnd/>
            <a:tailEnd/>
          </a:ln>
        </p:spPr>
        <p:txBody>
          <a:bodyPr/>
          <a:lstStyle/>
          <a:p>
            <a:pPr defTabSz="914400"/>
            <a:fld id="{BE283F11-BA3F-480E-A027-586DC6B90250}" type="slidenum">
              <a:rPr lang="en-US"/>
              <a:pPr defTabSz="914400"/>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Context</a:t>
            </a:r>
          </a:p>
        </p:txBody>
      </p:sp>
      <p:sp>
        <p:nvSpPr>
          <p:cNvPr id="4099" name="Text Box 3"/>
          <p:cNvSpPr txBox="1">
            <a:spLocks noChangeArrowheads="1"/>
          </p:cNvSpPr>
          <p:nvPr/>
        </p:nvSpPr>
        <p:spPr bwMode="auto">
          <a:xfrm>
            <a:off x="1143000" y="1676400"/>
            <a:ext cx="702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2800" i="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Learning Language</a:t>
            </a:r>
          </a:p>
          <a:p>
            <a:pPr algn="ctr"/>
            <a:r>
              <a:rPr lang="en-US" i="0"/>
              <a:t>(reading, writing, </a:t>
            </a:r>
          </a:p>
          <a:p>
            <a:pPr algn="ctr"/>
            <a:r>
              <a:rPr lang="en-US" i="0"/>
              <a:t>speaking)</a:t>
            </a:r>
          </a:p>
          <a:p>
            <a:pPr algn="ctr"/>
            <a:endParaRPr lang="en-US" i="0"/>
          </a:p>
        </p:txBody>
      </p:sp>
      <p:sp>
        <p:nvSpPr>
          <p:cNvPr id="4101" name="Text Box 5"/>
          <p:cNvSpPr txBox="1">
            <a:spLocks noChangeArrowheads="1"/>
          </p:cNvSpPr>
          <p:nvPr/>
        </p:nvSpPr>
        <p:spPr bwMode="auto">
          <a:xfrm>
            <a:off x="2963812" y="2590800"/>
            <a:ext cx="358944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(teaching in the disciplines)</a:t>
            </a:r>
            <a:endParaRPr lang="en-US" i="0" dirty="0"/>
          </a:p>
        </p:txBody>
      </p:sp>
      <p:sp>
        <p:nvSpPr>
          <p:cNvPr id="4102" name="Text Box 6"/>
          <p:cNvSpPr txBox="1">
            <a:spLocks noChangeArrowheads="1"/>
          </p:cNvSpPr>
          <p:nvPr/>
        </p:nvSpPr>
        <p:spPr bwMode="auto">
          <a:xfrm>
            <a:off x="0" y="39624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Tutors</a:t>
            </a:r>
          </a:p>
        </p:txBody>
      </p:sp>
      <p:sp>
        <p:nvSpPr>
          <p:cNvPr id="4103" name="Text Box 7"/>
          <p:cNvSpPr txBox="1">
            <a:spLocks noChangeArrowheads="1"/>
          </p:cNvSpPr>
          <p:nvPr/>
        </p:nvSpPr>
        <p:spPr bwMode="auto">
          <a:xfrm>
            <a:off x="685800" y="48006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Scoring</a:t>
            </a:r>
          </a:p>
        </p:txBody>
      </p:sp>
      <p:sp>
        <p:nvSpPr>
          <p:cNvPr id="4104" name="Text Box 8"/>
          <p:cNvSpPr txBox="1">
            <a:spLocks noChangeArrowheads="1"/>
          </p:cNvSpPr>
          <p:nvPr/>
        </p:nvSpPr>
        <p:spPr bwMode="auto">
          <a:xfrm>
            <a:off x="5379242" y="3733800"/>
            <a:ext cx="1585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dirty="0"/>
              <a:t>Readability</a:t>
            </a:r>
          </a:p>
        </p:txBody>
      </p:sp>
      <p:sp>
        <p:nvSpPr>
          <p:cNvPr id="4105" name="Text Box 9"/>
          <p:cNvSpPr txBox="1">
            <a:spLocks noChangeArrowheads="1"/>
          </p:cNvSpPr>
          <p:nvPr/>
        </p:nvSpPr>
        <p:spPr bwMode="auto">
          <a:xfrm>
            <a:off x="7199313" y="2555875"/>
            <a:ext cx="1812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Processing </a:t>
            </a:r>
          </a:p>
          <a:p>
            <a:pPr algn="ctr"/>
            <a:r>
              <a:rPr lang="en-US" sz="2800" i="0"/>
              <a:t>Language</a:t>
            </a:r>
          </a:p>
        </p:txBody>
      </p:sp>
      <p:sp>
        <p:nvSpPr>
          <p:cNvPr id="4106" name="Text Box 10"/>
          <p:cNvSpPr txBox="1">
            <a:spLocks noChangeArrowheads="1"/>
          </p:cNvSpPr>
          <p:nvPr/>
        </p:nvSpPr>
        <p:spPr bwMode="auto">
          <a:xfrm>
            <a:off x="2169994" y="4114800"/>
            <a:ext cx="24020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endParaRPr lang="en-US" b="1" dirty="0">
              <a:solidFill>
                <a:srgbClr val="FF0000"/>
              </a:solidFill>
            </a:endParaRPr>
          </a:p>
          <a:p>
            <a:pPr algn="ctr"/>
            <a:r>
              <a:rPr lang="en-US" b="1" dirty="0" smtClean="0">
                <a:solidFill>
                  <a:srgbClr val="FF0000"/>
                </a:solidFill>
              </a:rPr>
              <a:t>Systems</a:t>
            </a:r>
            <a:r>
              <a:rPr lang="en-US" b="1" dirty="0" smtClean="0"/>
              <a:t> </a:t>
            </a:r>
            <a:r>
              <a:rPr lang="en-US" dirty="0" smtClean="0"/>
              <a:t>/ </a:t>
            </a:r>
            <a:r>
              <a:rPr lang="en-US" dirty="0"/>
              <a:t>Peers</a:t>
            </a:r>
          </a:p>
        </p:txBody>
      </p:sp>
      <p:sp>
        <p:nvSpPr>
          <p:cNvPr id="4108" name="Text Box 12"/>
          <p:cNvSpPr txBox="1">
            <a:spLocks noChangeArrowheads="1"/>
          </p:cNvSpPr>
          <p:nvPr/>
        </p:nvSpPr>
        <p:spPr bwMode="auto">
          <a:xfrm>
            <a:off x="5242688" y="5715000"/>
            <a:ext cx="14510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a:solidFill>
                  <a:srgbClr val="FF0000"/>
                </a:solidFill>
              </a:rPr>
              <a:t>Discourse</a:t>
            </a:r>
          </a:p>
          <a:p>
            <a:pPr algn="ctr"/>
            <a:r>
              <a:rPr lang="en-US" b="1" dirty="0">
                <a:solidFill>
                  <a:srgbClr val="FF0000"/>
                </a:solidFill>
              </a:rPr>
              <a:t>Coding</a:t>
            </a:r>
          </a:p>
        </p:txBody>
      </p:sp>
      <p:sp>
        <p:nvSpPr>
          <p:cNvPr id="4109" name="Text Box 13"/>
          <p:cNvSpPr txBox="1">
            <a:spLocks noChangeArrowheads="1"/>
          </p:cNvSpPr>
          <p:nvPr/>
        </p:nvSpPr>
        <p:spPr bwMode="auto">
          <a:xfrm>
            <a:off x="7878763" y="5867400"/>
            <a:ext cx="1298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dirty="0"/>
              <a:t>Lecture</a:t>
            </a:r>
          </a:p>
          <a:p>
            <a:pPr algn="ctr"/>
            <a:r>
              <a:rPr lang="en-US" dirty="0"/>
              <a:t>Retrieval</a:t>
            </a:r>
          </a:p>
        </p:txBody>
      </p:sp>
      <p:sp>
        <p:nvSpPr>
          <p:cNvPr id="4110" name="Text Box 14"/>
          <p:cNvSpPr txBox="1">
            <a:spLocks noChangeArrowheads="1"/>
          </p:cNvSpPr>
          <p:nvPr/>
        </p:nvSpPr>
        <p:spPr bwMode="auto">
          <a:xfrm>
            <a:off x="6781800" y="4648200"/>
            <a:ext cx="1800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a:t>Questioning</a:t>
            </a:r>
          </a:p>
          <a:p>
            <a:pPr algn="ctr"/>
            <a:r>
              <a:rPr lang="en-US"/>
              <a:t>&amp; Answering</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8"/>
          <p:cNvSpPr>
            <a:spLocks noChangeShapeType="1"/>
          </p:cNvSpPr>
          <p:nvPr/>
        </p:nvSpPr>
        <p:spPr bwMode="auto">
          <a:xfrm flipH="1">
            <a:off x="457200" y="37338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9"/>
          <p:cNvSpPr>
            <a:spLocks noChangeShapeType="1"/>
          </p:cNvSpPr>
          <p:nvPr/>
        </p:nvSpPr>
        <p:spPr bwMode="auto">
          <a:xfrm>
            <a:off x="990600" y="3733800"/>
            <a:ext cx="228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20"/>
          <p:cNvSpPr>
            <a:spLocks noChangeShapeType="1"/>
          </p:cNvSpPr>
          <p:nvPr/>
        </p:nvSpPr>
        <p:spPr bwMode="auto">
          <a:xfrm flipH="1">
            <a:off x="3657600" y="3429000"/>
            <a:ext cx="914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8" name="Line 22"/>
          <p:cNvSpPr>
            <a:spLocks noChangeShapeType="1"/>
          </p:cNvSpPr>
          <p:nvPr/>
        </p:nvSpPr>
        <p:spPr bwMode="auto">
          <a:xfrm flipH="1">
            <a:off x="6678613" y="3429000"/>
            <a:ext cx="1246187"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9" name="Line 23"/>
          <p:cNvSpPr>
            <a:spLocks noChangeShapeType="1"/>
          </p:cNvSpPr>
          <p:nvPr/>
        </p:nvSpPr>
        <p:spPr bwMode="auto">
          <a:xfrm>
            <a:off x="7924800" y="3429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0" name="Line 24"/>
          <p:cNvSpPr>
            <a:spLocks noChangeShapeType="1"/>
          </p:cNvSpPr>
          <p:nvPr/>
        </p:nvSpPr>
        <p:spPr bwMode="auto">
          <a:xfrm flipH="1">
            <a:off x="6172200" y="3429000"/>
            <a:ext cx="175260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Line 25"/>
          <p:cNvSpPr>
            <a:spLocks noChangeShapeType="1"/>
          </p:cNvSpPr>
          <p:nvPr/>
        </p:nvSpPr>
        <p:spPr bwMode="auto">
          <a:xfrm>
            <a:off x="7924800" y="3429000"/>
            <a:ext cx="9906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5065713" y="4461301"/>
            <a:ext cx="1716086" cy="830997"/>
          </a:xfrm>
          <a:prstGeom prst="rect">
            <a:avLst/>
          </a:prstGeom>
        </p:spPr>
        <p:txBody>
          <a:bodyPr wrap="square">
            <a:spAutoFit/>
          </a:bodyPr>
          <a:lstStyle/>
          <a:p>
            <a:r>
              <a:rPr lang="en-US" sz="2400" b="1" i="1" dirty="0" smtClean="0">
                <a:solidFill>
                  <a:srgbClr val="0070C0"/>
                </a:solidFill>
                <a:latin typeface="Times New Roman" pitchFamily="18" charset="0"/>
                <a:cs typeface="Times New Roman" pitchFamily="18" charset="0"/>
              </a:rPr>
              <a:t>Peer Review</a:t>
            </a:r>
            <a:endParaRPr lang="en-US" sz="2400" b="1" i="1" dirty="0">
              <a:solidFill>
                <a:srgbClr val="0070C0"/>
              </a:solidFill>
              <a:latin typeface="Times New Roman" pitchFamily="18" charset="0"/>
              <a:cs typeface="Times New Roman" pitchFamily="18" charset="0"/>
            </a:endParaRPr>
          </a:p>
        </p:txBody>
      </p:sp>
      <p:sp>
        <p:nvSpPr>
          <p:cNvPr id="27" name="Line 22"/>
          <p:cNvSpPr>
            <a:spLocks noChangeShapeType="1"/>
          </p:cNvSpPr>
          <p:nvPr/>
        </p:nvSpPr>
        <p:spPr bwMode="auto">
          <a:xfrm flipH="1">
            <a:off x="6392863" y="3429000"/>
            <a:ext cx="1531934" cy="1074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10-Point Star 29"/>
          <p:cNvSpPr/>
          <p:nvPr/>
        </p:nvSpPr>
        <p:spPr>
          <a:xfrm>
            <a:off x="4817660" y="4366478"/>
            <a:ext cx="1860953" cy="967522"/>
          </a:xfrm>
          <a:prstGeom prst="star1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111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pPr eaLnBrk="1" hangingPunct="1"/>
            <a:r>
              <a:rPr lang="en-US" sz="4400" dirty="0" smtClean="0">
                <a:ea typeface="ＭＳ Ｐゴシック" charset="-128"/>
              </a:rPr>
              <a:t>Example 1 </a:t>
            </a:r>
            <a:r>
              <a:rPr lang="en-US" sz="3200" dirty="0" smtClean="0">
                <a:ea typeface="ＭＳ Ｐゴシック" charset="-128"/>
              </a:rPr>
              <a:t/>
            </a:r>
            <a:br>
              <a:rPr lang="en-US" sz="3200" dirty="0" smtClean="0">
                <a:ea typeface="ＭＳ Ｐゴシック" charset="-128"/>
              </a:rPr>
            </a:br>
            <a:r>
              <a:rPr lang="en-US" sz="3200" dirty="0" smtClean="0">
                <a:ea typeface="ＭＳ Ｐゴシック" charset="-128"/>
              </a:rPr>
              <a:t>Difference between students and experts</a:t>
            </a:r>
          </a:p>
        </p:txBody>
      </p:sp>
      <p:sp>
        <p:nvSpPr>
          <p:cNvPr id="39939" name="Content Placeholder 2"/>
          <p:cNvSpPr>
            <a:spLocks noGrp="1"/>
          </p:cNvSpPr>
          <p:nvPr>
            <p:ph idx="1"/>
          </p:nvPr>
        </p:nvSpPr>
        <p:spPr>
          <a:xfrm>
            <a:off x="128588" y="1676400"/>
            <a:ext cx="3859212" cy="1636713"/>
          </a:xfrm>
        </p:spPr>
        <p:txBody>
          <a:bodyPr/>
          <a:lstStyle/>
          <a:p>
            <a:pPr lvl="1" eaLnBrk="1" hangingPunct="1">
              <a:buClr>
                <a:srgbClr val="4D5843"/>
              </a:buClr>
            </a:pPr>
            <a:r>
              <a:rPr lang="en-US" sz="2400" dirty="0" smtClean="0">
                <a:solidFill>
                  <a:srgbClr val="FF6776"/>
                </a:solidFill>
                <a:ea typeface="ＭＳ Ｐゴシック" charset="-128"/>
              </a:rPr>
              <a:t>Student rating = </a:t>
            </a:r>
            <a:r>
              <a:rPr lang="en-US" sz="2400" b="1" dirty="0" smtClean="0">
                <a:solidFill>
                  <a:srgbClr val="FF6776"/>
                </a:solidFill>
                <a:ea typeface="ＭＳ Ｐゴシック" charset="-128"/>
              </a:rPr>
              <a:t>7</a:t>
            </a:r>
          </a:p>
          <a:p>
            <a:pPr lvl="1" eaLnBrk="1" hangingPunct="1">
              <a:buClr>
                <a:srgbClr val="4D5843"/>
              </a:buClr>
            </a:pPr>
            <a:r>
              <a:rPr lang="en-US" sz="2400" dirty="0" smtClean="0">
                <a:ea typeface="ＭＳ Ｐゴシック" charset="-128"/>
              </a:rPr>
              <a:t>Expert-average = 2</a:t>
            </a:r>
            <a:endParaRPr lang="en-US" b="1" dirty="0" smtClean="0">
              <a:ea typeface="ＭＳ Ｐゴシック" charset="-128"/>
            </a:endParaRPr>
          </a:p>
        </p:txBody>
      </p:sp>
      <p:sp>
        <p:nvSpPr>
          <p:cNvPr id="39940" name="Slide Number Placeholder 3"/>
          <p:cNvSpPr>
            <a:spLocks noGrp="1"/>
          </p:cNvSpPr>
          <p:nvPr>
            <p:ph type="sldNum" sz="quarter" idx="12"/>
          </p:nvPr>
        </p:nvSpPr>
        <p:spPr bwMode="auto">
          <a:noFill/>
          <a:ln>
            <a:miter lim="800000"/>
            <a:headEnd/>
            <a:tailEnd/>
          </a:ln>
        </p:spPr>
        <p:txBody>
          <a:bodyPr/>
          <a:lstStyle/>
          <a:p>
            <a:pPr defTabSz="914400"/>
            <a:fld id="{61448AB1-DE66-47D7-879F-CE00AB38ECC7}" type="slidenum">
              <a:rPr lang="en-US"/>
              <a:pPr defTabSz="914400"/>
              <a:t>40</a:t>
            </a:fld>
            <a:endParaRPr lang="en-US"/>
          </a:p>
        </p:txBody>
      </p:sp>
      <p:sp>
        <p:nvSpPr>
          <p:cNvPr id="6" name="TextBox 5"/>
          <p:cNvSpPr txBox="1"/>
          <p:nvPr/>
        </p:nvSpPr>
        <p:spPr>
          <a:xfrm>
            <a:off x="331788" y="2757488"/>
            <a:ext cx="3878262" cy="20304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000000"/>
                </a:solidFill>
                <a:latin typeface="Times New Roman" pitchFamily="18" charset="0"/>
                <a:ea typeface="ＭＳ Ｐゴシック" charset="-128"/>
                <a:cs typeface="Times New Roman" pitchFamily="18" charset="0"/>
              </a:rPr>
              <a:t>The author also has great logic in this paper. How can we consider the United States a great democracy when everyone is not treated equal. All of the main points were indeed supported in this piece.</a:t>
            </a:r>
          </a:p>
          <a:p>
            <a:endParaRPr lang="en-US" sz="1800">
              <a:solidFill>
                <a:srgbClr val="000000"/>
              </a:solidFill>
              <a:ea typeface="ＭＳ Ｐゴシック" charset="-128"/>
            </a:endParaRPr>
          </a:p>
        </p:txBody>
      </p:sp>
      <p:sp>
        <p:nvSpPr>
          <p:cNvPr id="7" name="TextBox 6"/>
          <p:cNvSpPr txBox="1"/>
          <p:nvPr/>
        </p:nvSpPr>
        <p:spPr>
          <a:xfrm>
            <a:off x="4675188" y="2757488"/>
            <a:ext cx="4137025" cy="28622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000000"/>
                </a:solidFill>
                <a:latin typeface="Times New Roman" pitchFamily="18" charset="0"/>
                <a:ea typeface="ＭＳ Ｐゴシック" charset="-128"/>
                <a:cs typeface="Times New Roman" pitchFamily="18" charset="0"/>
              </a:rPr>
              <a:t>I thought there were some good opportunities to provide further data to strengthen your argument.  For example the statement “These methods of intimidation, and the lack of military force offered by the government to stop the KKK, led to the rescinding of African American democracy.”  Maybe here include data about how … </a:t>
            </a:r>
          </a:p>
          <a:p>
            <a:r>
              <a:rPr lang="en-US" sz="1800" i="1">
                <a:solidFill>
                  <a:srgbClr val="000000"/>
                </a:solidFill>
                <a:latin typeface="Times New Roman" pitchFamily="18" charset="0"/>
                <a:ea typeface="ＭＳ Ｐゴシック" charset="-128"/>
                <a:cs typeface="Times New Roman" pitchFamily="18" charset="0"/>
              </a:rPr>
              <a:t> (omit 126 words)</a:t>
            </a:r>
          </a:p>
        </p:txBody>
      </p:sp>
      <p:sp>
        <p:nvSpPr>
          <p:cNvPr id="39943" name="TextBox 11"/>
          <p:cNvSpPr txBox="1">
            <a:spLocks noChangeArrowheads="1"/>
          </p:cNvSpPr>
          <p:nvPr/>
        </p:nvSpPr>
        <p:spPr bwMode="auto">
          <a:xfrm>
            <a:off x="331788" y="5986463"/>
            <a:ext cx="7829550" cy="369887"/>
          </a:xfrm>
          <a:prstGeom prst="rect">
            <a:avLst/>
          </a:prstGeom>
          <a:noFill/>
          <a:ln w="9525">
            <a:noFill/>
            <a:miter lim="800000"/>
            <a:headEnd/>
            <a:tailEnd/>
          </a:ln>
        </p:spPr>
        <p:txBody>
          <a:bodyPr wrap="none">
            <a:spAutoFit/>
          </a:bodyPr>
          <a:lstStyle/>
          <a:p>
            <a:r>
              <a:rPr lang="en-US" sz="1800">
                <a:latin typeface="Calisto MT" pitchFamily="18" charset="0"/>
              </a:rPr>
              <a:t>Note: Student rating scale is from 1 to 7, while expert rating scale is from 1 to 5</a:t>
            </a:r>
          </a:p>
        </p:txBody>
      </p:sp>
      <p:sp>
        <p:nvSpPr>
          <p:cNvPr id="39944" name="Content Placeholder 2"/>
          <p:cNvSpPr txBox="1">
            <a:spLocks/>
          </p:cNvSpPr>
          <p:nvPr/>
        </p:nvSpPr>
        <p:spPr bwMode="auto">
          <a:xfrm>
            <a:off x="4675188" y="1657350"/>
            <a:ext cx="3860800" cy="1636713"/>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200">
                <a:solidFill>
                  <a:srgbClr val="404040"/>
                </a:solidFill>
                <a:latin typeface="Calisto MT" pitchFamily="18" charset="0"/>
              </a:rPr>
              <a:t>Student rating = </a:t>
            </a:r>
            <a:r>
              <a:rPr lang="en-US" sz="2200" b="1">
                <a:solidFill>
                  <a:srgbClr val="404040"/>
                </a:solidFill>
                <a:latin typeface="Calisto MT" pitchFamily="18" charset="0"/>
              </a:rPr>
              <a:t>3</a:t>
            </a:r>
          </a:p>
          <a:p>
            <a:pPr marL="579438" lvl="1" indent="-228600" defTabSz="914400">
              <a:spcBef>
                <a:spcPts val="600"/>
              </a:spcBef>
              <a:buClr>
                <a:srgbClr val="4D5843"/>
              </a:buClr>
              <a:buFont typeface="Arial" pitchFamily="34" charset="0"/>
              <a:buChar char="•"/>
            </a:pPr>
            <a:r>
              <a:rPr lang="en-US" sz="2200">
                <a:solidFill>
                  <a:srgbClr val="FF6776"/>
                </a:solidFill>
                <a:latin typeface="Calisto MT" pitchFamily="18" charset="0"/>
              </a:rPr>
              <a:t>Expert-average rating = </a:t>
            </a:r>
            <a:r>
              <a:rPr lang="en-US" sz="2200" b="1">
                <a:solidFill>
                  <a:srgbClr val="FF6776"/>
                </a:solidFill>
                <a:latin typeface="Calisto MT" pitchFamily="18" charset="0"/>
              </a:rPr>
              <a:t>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pPr eaLnBrk="1" hangingPunct="1"/>
            <a:r>
              <a:rPr lang="en-US" sz="4400" smtClean="0">
                <a:ea typeface="ＭＳ Ｐゴシック" charset="-128"/>
              </a:rPr>
              <a:t>Example 1 </a:t>
            </a:r>
            <a:r>
              <a:rPr lang="en-US" sz="3200" smtClean="0">
                <a:ea typeface="ＭＳ Ｐゴシック" charset="-128"/>
              </a:rPr>
              <a:t/>
            </a:r>
            <a:br>
              <a:rPr lang="en-US" sz="3200" smtClean="0">
                <a:ea typeface="ＭＳ Ｐゴシック" charset="-128"/>
              </a:rPr>
            </a:br>
            <a:r>
              <a:rPr lang="en-US" sz="3200" smtClean="0">
                <a:ea typeface="ＭＳ Ｐゴシック" charset="-128"/>
              </a:rPr>
              <a:t>Difference between students and experts</a:t>
            </a:r>
          </a:p>
        </p:txBody>
      </p:sp>
      <p:sp>
        <p:nvSpPr>
          <p:cNvPr id="41987" name="Slide Number Placeholder 3"/>
          <p:cNvSpPr>
            <a:spLocks noGrp="1"/>
          </p:cNvSpPr>
          <p:nvPr>
            <p:ph type="sldNum" sz="quarter" idx="12"/>
          </p:nvPr>
        </p:nvSpPr>
        <p:spPr bwMode="auto">
          <a:noFill/>
          <a:ln>
            <a:miter lim="800000"/>
            <a:headEnd/>
            <a:tailEnd/>
          </a:ln>
        </p:spPr>
        <p:txBody>
          <a:bodyPr/>
          <a:lstStyle/>
          <a:p>
            <a:pPr defTabSz="914400"/>
            <a:fld id="{9143AC82-F608-46D5-BA0A-59AB8540FB91}" type="slidenum">
              <a:rPr lang="en-US"/>
              <a:pPr defTabSz="914400"/>
              <a:t>41</a:t>
            </a:fld>
            <a:endParaRPr lang="en-US"/>
          </a:p>
        </p:txBody>
      </p:sp>
      <p:sp>
        <p:nvSpPr>
          <p:cNvPr id="6" name="TextBox 5"/>
          <p:cNvSpPr txBox="1"/>
          <p:nvPr/>
        </p:nvSpPr>
        <p:spPr>
          <a:xfrm>
            <a:off x="331788" y="2757488"/>
            <a:ext cx="3878262" cy="20304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7F7F7F"/>
                </a:solidFill>
                <a:latin typeface="Times New Roman" pitchFamily="18" charset="0"/>
                <a:ea typeface="ＭＳ Ｐゴシック" charset="-128"/>
                <a:cs typeface="Times New Roman" pitchFamily="18" charset="0"/>
              </a:rPr>
              <a:t>The author also has great logic in this paper. </a:t>
            </a:r>
            <a:r>
              <a:rPr lang="en-US" sz="1800">
                <a:solidFill>
                  <a:srgbClr val="0000FF"/>
                </a:solidFill>
                <a:latin typeface="Times New Roman" pitchFamily="18" charset="0"/>
                <a:ea typeface="ＭＳ Ｐゴシック" charset="-128"/>
                <a:cs typeface="Times New Roman" pitchFamily="18" charset="0"/>
              </a:rPr>
              <a:t>How can we consider the United States a great democracy when everyone is not treated equal. </a:t>
            </a:r>
            <a:r>
              <a:rPr lang="en-US" sz="1800">
                <a:solidFill>
                  <a:srgbClr val="7F7F7F"/>
                </a:solidFill>
                <a:latin typeface="Times New Roman" pitchFamily="18" charset="0"/>
                <a:ea typeface="ＭＳ Ｐゴシック" charset="-128"/>
                <a:cs typeface="Times New Roman" pitchFamily="18" charset="0"/>
              </a:rPr>
              <a:t>All of the main points were indeed supported in this piece.</a:t>
            </a:r>
          </a:p>
          <a:p>
            <a:endParaRPr lang="en-US" sz="1800">
              <a:solidFill>
                <a:srgbClr val="000000"/>
              </a:solidFill>
              <a:latin typeface="Times New Roman" pitchFamily="18" charset="0"/>
              <a:ea typeface="ＭＳ Ｐゴシック" charset="-128"/>
              <a:cs typeface="Times New Roman" pitchFamily="18" charset="0"/>
            </a:endParaRPr>
          </a:p>
        </p:txBody>
      </p:sp>
      <p:sp>
        <p:nvSpPr>
          <p:cNvPr id="7" name="TextBox 6"/>
          <p:cNvSpPr txBox="1"/>
          <p:nvPr/>
        </p:nvSpPr>
        <p:spPr>
          <a:xfrm>
            <a:off x="4675188" y="2757488"/>
            <a:ext cx="4137025" cy="28622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7F7F7F"/>
                </a:solidFill>
                <a:latin typeface="Times New Roman" pitchFamily="18" charset="0"/>
                <a:ea typeface="ＭＳ Ｐゴシック" charset="-128"/>
                <a:cs typeface="Times New Roman" pitchFamily="18" charset="0"/>
              </a:rPr>
              <a:t>I thought there were some good opportunities to provide further data to strengthen your argument</a:t>
            </a:r>
            <a:r>
              <a:rPr lang="en-US" sz="1800">
                <a:solidFill>
                  <a:srgbClr val="0000FF"/>
                </a:solidFill>
                <a:latin typeface="Times New Roman" pitchFamily="18" charset="0"/>
                <a:ea typeface="ＭＳ Ｐゴシック" charset="-128"/>
                <a:cs typeface="Times New Roman" pitchFamily="18" charset="0"/>
              </a:rPr>
              <a:t>.  For example the statement “These methods of intimidation, and the lack of military force offered by the government to stop the KKK, led to the rescinding of African American democracy.”</a:t>
            </a:r>
            <a:r>
              <a:rPr lang="en-US" sz="1800">
                <a:solidFill>
                  <a:schemeClr val="tx1"/>
                </a:solidFill>
                <a:latin typeface="Times New Roman" pitchFamily="18" charset="0"/>
                <a:ea typeface="ＭＳ Ｐゴシック" charset="-128"/>
                <a:cs typeface="Times New Roman" pitchFamily="18" charset="0"/>
              </a:rPr>
              <a:t>  </a:t>
            </a:r>
            <a:r>
              <a:rPr lang="en-US" sz="1800">
                <a:solidFill>
                  <a:srgbClr val="7F7F7F"/>
                </a:solidFill>
                <a:latin typeface="Times New Roman" pitchFamily="18" charset="0"/>
                <a:ea typeface="ＭＳ Ｐゴシック" charset="-128"/>
                <a:cs typeface="Times New Roman" pitchFamily="18" charset="0"/>
              </a:rPr>
              <a:t>Maybe here include data about how … </a:t>
            </a:r>
          </a:p>
          <a:p>
            <a:r>
              <a:rPr lang="en-US" sz="1800">
                <a:solidFill>
                  <a:srgbClr val="7F7F7F"/>
                </a:solidFill>
                <a:latin typeface="Times New Roman" pitchFamily="18" charset="0"/>
                <a:ea typeface="ＭＳ Ｐゴシック" charset="-128"/>
                <a:cs typeface="Times New Roman" pitchFamily="18" charset="0"/>
              </a:rPr>
              <a:t> </a:t>
            </a:r>
            <a:r>
              <a:rPr lang="en-US" sz="1800" i="1">
                <a:solidFill>
                  <a:srgbClr val="7F7F7F"/>
                </a:solidFill>
                <a:latin typeface="Times New Roman" pitchFamily="18" charset="0"/>
                <a:ea typeface="ＭＳ Ｐゴシック" charset="-128"/>
                <a:cs typeface="Times New Roman" pitchFamily="18" charset="0"/>
              </a:rPr>
              <a:t>(omit 126 words)</a:t>
            </a:r>
          </a:p>
        </p:txBody>
      </p:sp>
      <p:sp>
        <p:nvSpPr>
          <p:cNvPr id="41990" name="TextBox 11"/>
          <p:cNvSpPr txBox="1">
            <a:spLocks noChangeArrowheads="1"/>
          </p:cNvSpPr>
          <p:nvPr/>
        </p:nvSpPr>
        <p:spPr bwMode="auto">
          <a:xfrm>
            <a:off x="331788" y="5986463"/>
            <a:ext cx="7829550" cy="369887"/>
          </a:xfrm>
          <a:prstGeom prst="rect">
            <a:avLst/>
          </a:prstGeom>
          <a:noFill/>
          <a:ln w="9525">
            <a:noFill/>
            <a:miter lim="800000"/>
            <a:headEnd/>
            <a:tailEnd/>
          </a:ln>
        </p:spPr>
        <p:txBody>
          <a:bodyPr wrap="none">
            <a:spAutoFit/>
          </a:bodyPr>
          <a:lstStyle/>
          <a:p>
            <a:r>
              <a:rPr lang="en-US" sz="1800">
                <a:latin typeface="Calisto MT" pitchFamily="18" charset="0"/>
              </a:rPr>
              <a:t>Note: Student rating scale is from 1 to 7, while expert rating scale is from 1 to 5</a:t>
            </a:r>
          </a:p>
        </p:txBody>
      </p:sp>
      <p:sp>
        <p:nvSpPr>
          <p:cNvPr id="11" name="Oval Callout 10"/>
          <p:cNvSpPr/>
          <p:nvPr/>
        </p:nvSpPr>
        <p:spPr>
          <a:xfrm>
            <a:off x="900113" y="5042850"/>
            <a:ext cx="2857628" cy="944168"/>
          </a:xfrm>
          <a:prstGeom prst="wedgeEllipseCallout">
            <a:avLst>
              <a:gd name="adj1" fmla="val 50411"/>
              <a:gd name="adj2" fmla="val -60295"/>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300" dirty="0">
                <a:solidFill>
                  <a:schemeClr val="tx1"/>
                </a:solidFill>
              </a:rPr>
              <a:t>Paper content</a:t>
            </a:r>
          </a:p>
        </p:txBody>
      </p:sp>
      <p:sp>
        <p:nvSpPr>
          <p:cNvPr id="14" name="Content Placeholder 2"/>
          <p:cNvSpPr txBox="1">
            <a:spLocks/>
          </p:cNvSpPr>
          <p:nvPr/>
        </p:nvSpPr>
        <p:spPr bwMode="auto">
          <a:xfrm>
            <a:off x="128588" y="1676400"/>
            <a:ext cx="3859212" cy="1636713"/>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200">
                <a:solidFill>
                  <a:srgbClr val="FF6776"/>
                </a:solidFill>
                <a:latin typeface="Calibri" pitchFamily="34" charset="0"/>
              </a:rPr>
              <a:t>Student rating = </a:t>
            </a:r>
            <a:r>
              <a:rPr lang="en-US" sz="2200" b="1">
                <a:solidFill>
                  <a:srgbClr val="FF6776"/>
                </a:solidFill>
                <a:latin typeface="Calibri" pitchFamily="34" charset="0"/>
              </a:rPr>
              <a:t>7</a:t>
            </a:r>
          </a:p>
          <a:p>
            <a:pPr marL="579438" lvl="1" indent="-228600" defTabSz="914400">
              <a:spcBef>
                <a:spcPts val="600"/>
              </a:spcBef>
              <a:buClr>
                <a:srgbClr val="4D5843"/>
              </a:buClr>
              <a:buFont typeface="Arial" pitchFamily="34" charset="0"/>
              <a:buChar char="•"/>
            </a:pPr>
            <a:r>
              <a:rPr lang="en-US" sz="2200">
                <a:solidFill>
                  <a:srgbClr val="404040"/>
                </a:solidFill>
                <a:latin typeface="Calibri" pitchFamily="34" charset="0"/>
              </a:rPr>
              <a:t>Expert-average rating = </a:t>
            </a:r>
            <a:r>
              <a:rPr lang="en-US" sz="2200" b="1">
                <a:solidFill>
                  <a:srgbClr val="404040"/>
                </a:solidFill>
                <a:latin typeface="Calibri" pitchFamily="34" charset="0"/>
              </a:rPr>
              <a:t>2</a:t>
            </a:r>
          </a:p>
        </p:txBody>
      </p:sp>
      <p:sp>
        <p:nvSpPr>
          <p:cNvPr id="41993" name="Content Placeholder 2"/>
          <p:cNvSpPr txBox="1">
            <a:spLocks/>
          </p:cNvSpPr>
          <p:nvPr/>
        </p:nvSpPr>
        <p:spPr bwMode="auto">
          <a:xfrm>
            <a:off x="4675188" y="1657350"/>
            <a:ext cx="3860800" cy="1636713"/>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200">
                <a:solidFill>
                  <a:srgbClr val="404040"/>
                </a:solidFill>
                <a:latin typeface="Calisto MT" pitchFamily="18" charset="0"/>
              </a:rPr>
              <a:t>Student rating = </a:t>
            </a:r>
            <a:r>
              <a:rPr lang="en-US" sz="2200" b="1">
                <a:solidFill>
                  <a:srgbClr val="404040"/>
                </a:solidFill>
                <a:latin typeface="Calisto MT" pitchFamily="18" charset="0"/>
              </a:rPr>
              <a:t>3</a:t>
            </a:r>
          </a:p>
          <a:p>
            <a:pPr marL="579438" lvl="1" indent="-228600" defTabSz="914400">
              <a:spcBef>
                <a:spcPts val="600"/>
              </a:spcBef>
              <a:buClr>
                <a:srgbClr val="4D5843"/>
              </a:buClr>
              <a:buFont typeface="Arial" pitchFamily="34" charset="0"/>
              <a:buChar char="•"/>
            </a:pPr>
            <a:r>
              <a:rPr lang="en-US" sz="2200">
                <a:solidFill>
                  <a:srgbClr val="FF6776"/>
                </a:solidFill>
                <a:latin typeface="Calisto MT" pitchFamily="18" charset="0"/>
              </a:rPr>
              <a:t>Expert-average rating = </a:t>
            </a:r>
            <a:r>
              <a:rPr lang="en-US" sz="2200" b="1">
                <a:solidFill>
                  <a:srgbClr val="FF6776"/>
                </a:solidFill>
                <a:latin typeface="Calisto MT" pitchFamily="18" charset="0"/>
              </a:rPr>
              <a:t>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txBox="1">
            <a:spLocks/>
          </p:cNvSpPr>
          <p:nvPr/>
        </p:nvSpPr>
        <p:spPr bwMode="auto">
          <a:xfrm>
            <a:off x="4675188" y="1657350"/>
            <a:ext cx="3860800" cy="1636713"/>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200">
                <a:solidFill>
                  <a:srgbClr val="404040"/>
                </a:solidFill>
                <a:latin typeface="Calisto MT" pitchFamily="18" charset="0"/>
              </a:rPr>
              <a:t>Student rating = </a:t>
            </a:r>
            <a:r>
              <a:rPr lang="en-US" sz="2200" b="1">
                <a:solidFill>
                  <a:srgbClr val="404040"/>
                </a:solidFill>
                <a:latin typeface="Calisto MT" pitchFamily="18" charset="0"/>
              </a:rPr>
              <a:t>3</a:t>
            </a:r>
          </a:p>
          <a:p>
            <a:pPr marL="579438" lvl="1" indent="-228600" defTabSz="914400">
              <a:spcBef>
                <a:spcPts val="600"/>
              </a:spcBef>
              <a:buClr>
                <a:srgbClr val="4D5843"/>
              </a:buClr>
              <a:buFont typeface="Arial" pitchFamily="34" charset="0"/>
              <a:buChar char="•"/>
            </a:pPr>
            <a:r>
              <a:rPr lang="en-US" sz="2200">
                <a:solidFill>
                  <a:srgbClr val="FF6776"/>
                </a:solidFill>
                <a:latin typeface="Calisto MT" pitchFamily="18" charset="0"/>
              </a:rPr>
              <a:t>Expert-average rating = </a:t>
            </a:r>
            <a:r>
              <a:rPr lang="en-US" sz="2200" b="1">
                <a:solidFill>
                  <a:srgbClr val="FF6776"/>
                </a:solidFill>
                <a:latin typeface="Calisto MT" pitchFamily="18" charset="0"/>
              </a:rPr>
              <a:t>5</a:t>
            </a:r>
          </a:p>
        </p:txBody>
      </p:sp>
      <p:sp>
        <p:nvSpPr>
          <p:cNvPr id="44035" name="Title 1"/>
          <p:cNvSpPr>
            <a:spLocks noGrp="1"/>
          </p:cNvSpPr>
          <p:nvPr>
            <p:ph type="title"/>
          </p:nvPr>
        </p:nvSpPr>
        <p:spPr/>
        <p:txBody>
          <a:bodyPr>
            <a:normAutofit fontScale="90000"/>
          </a:bodyPr>
          <a:lstStyle/>
          <a:p>
            <a:pPr eaLnBrk="1" hangingPunct="1"/>
            <a:r>
              <a:rPr lang="en-US" sz="4400" dirty="0" smtClean="0">
                <a:ea typeface="ＭＳ Ｐゴシック" charset="-128"/>
              </a:rPr>
              <a:t>Example 1 </a:t>
            </a:r>
            <a:r>
              <a:rPr lang="en-US" sz="3200" dirty="0" smtClean="0">
                <a:ea typeface="ＭＳ Ｐゴシック" charset="-128"/>
              </a:rPr>
              <a:t/>
            </a:r>
            <a:br>
              <a:rPr lang="en-US" sz="3200" dirty="0" smtClean="0">
                <a:ea typeface="ＭＳ Ｐゴシック" charset="-128"/>
              </a:rPr>
            </a:br>
            <a:r>
              <a:rPr lang="en-US" sz="3200" dirty="0" smtClean="0">
                <a:ea typeface="ＭＳ Ｐゴシック" charset="-128"/>
              </a:rPr>
              <a:t>Difference between students and experts</a:t>
            </a:r>
          </a:p>
        </p:txBody>
      </p:sp>
      <p:sp>
        <p:nvSpPr>
          <p:cNvPr id="44036" name="Slide Number Placeholder 3"/>
          <p:cNvSpPr>
            <a:spLocks noGrp="1"/>
          </p:cNvSpPr>
          <p:nvPr>
            <p:ph type="sldNum" sz="quarter" idx="12"/>
          </p:nvPr>
        </p:nvSpPr>
        <p:spPr bwMode="auto">
          <a:noFill/>
          <a:ln>
            <a:miter lim="800000"/>
            <a:headEnd/>
            <a:tailEnd/>
          </a:ln>
        </p:spPr>
        <p:txBody>
          <a:bodyPr/>
          <a:lstStyle/>
          <a:p>
            <a:pPr defTabSz="914400"/>
            <a:fld id="{F1837831-BC3A-4D93-AAA2-9D56DE1545F1}" type="slidenum">
              <a:rPr lang="en-US"/>
              <a:pPr defTabSz="914400"/>
              <a:t>42</a:t>
            </a:fld>
            <a:endParaRPr lang="en-US"/>
          </a:p>
        </p:txBody>
      </p:sp>
      <p:sp>
        <p:nvSpPr>
          <p:cNvPr id="6" name="TextBox 5"/>
          <p:cNvSpPr txBox="1"/>
          <p:nvPr/>
        </p:nvSpPr>
        <p:spPr>
          <a:xfrm>
            <a:off x="331788" y="2757488"/>
            <a:ext cx="3878262" cy="20304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7F7F7F"/>
                </a:solidFill>
                <a:latin typeface="Times New Roman" pitchFamily="18" charset="0"/>
                <a:ea typeface="ＭＳ Ｐゴシック" charset="-128"/>
                <a:cs typeface="Times New Roman" pitchFamily="18" charset="0"/>
              </a:rPr>
              <a:t>The author also </a:t>
            </a:r>
            <a:r>
              <a:rPr lang="en-US" sz="1800">
                <a:solidFill>
                  <a:srgbClr val="0000FF"/>
                </a:solidFill>
                <a:latin typeface="Times New Roman" pitchFamily="18" charset="0"/>
                <a:ea typeface="ＭＳ Ｐゴシック" charset="-128"/>
                <a:cs typeface="Times New Roman" pitchFamily="18" charset="0"/>
              </a:rPr>
              <a:t>has great logic</a:t>
            </a:r>
            <a:r>
              <a:rPr lang="en-US" sz="1800">
                <a:solidFill>
                  <a:srgbClr val="7F7F7F"/>
                </a:solidFill>
                <a:latin typeface="Times New Roman" pitchFamily="18" charset="0"/>
                <a:ea typeface="ＭＳ Ｐゴシック" charset="-128"/>
                <a:cs typeface="Times New Roman" pitchFamily="18" charset="0"/>
              </a:rPr>
              <a:t> in this paper. How can we consider the United States a great democracy when everyone is not treated equal. </a:t>
            </a:r>
            <a:r>
              <a:rPr lang="en-US" sz="1800">
                <a:solidFill>
                  <a:srgbClr val="0000FF"/>
                </a:solidFill>
                <a:latin typeface="Times New Roman" pitchFamily="18" charset="0"/>
                <a:ea typeface="ＭＳ Ｐゴシック" charset="-128"/>
                <a:cs typeface="Times New Roman" pitchFamily="18" charset="0"/>
              </a:rPr>
              <a:t>All of the main points were indeed supported in this piece</a:t>
            </a:r>
            <a:r>
              <a:rPr lang="en-US" sz="1800">
                <a:solidFill>
                  <a:srgbClr val="7F7F7F"/>
                </a:solidFill>
                <a:latin typeface="Times New Roman" pitchFamily="18" charset="0"/>
                <a:ea typeface="ＭＳ Ｐゴシック" charset="-128"/>
                <a:cs typeface="Times New Roman" pitchFamily="18" charset="0"/>
              </a:rPr>
              <a:t>.</a:t>
            </a:r>
          </a:p>
          <a:p>
            <a:endParaRPr lang="en-US" sz="1800">
              <a:solidFill>
                <a:srgbClr val="000000"/>
              </a:solidFill>
              <a:latin typeface="Times New Roman" pitchFamily="18" charset="0"/>
              <a:ea typeface="ＭＳ Ｐゴシック" charset="-128"/>
              <a:cs typeface="Times New Roman" pitchFamily="18" charset="0"/>
            </a:endParaRPr>
          </a:p>
        </p:txBody>
      </p:sp>
      <p:sp>
        <p:nvSpPr>
          <p:cNvPr id="7" name="TextBox 6"/>
          <p:cNvSpPr txBox="1"/>
          <p:nvPr/>
        </p:nvSpPr>
        <p:spPr>
          <a:xfrm>
            <a:off x="4675188" y="2757488"/>
            <a:ext cx="4137025" cy="28622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rgbClr val="0000FF"/>
                </a:solidFill>
                <a:latin typeface="Times New Roman" pitchFamily="18" charset="0"/>
                <a:ea typeface="ＭＳ Ｐゴシック" charset="-128"/>
                <a:cs typeface="Times New Roman" pitchFamily="18" charset="0"/>
              </a:rPr>
              <a:t>I thought there were some good opportunities to provide further data to strengthen your argument.  </a:t>
            </a:r>
            <a:r>
              <a:rPr lang="en-US" sz="1800">
                <a:solidFill>
                  <a:srgbClr val="7F7F7F"/>
                </a:solidFill>
                <a:latin typeface="Times New Roman" pitchFamily="18" charset="0"/>
                <a:ea typeface="ＭＳ Ｐゴシック" charset="-128"/>
                <a:cs typeface="Times New Roman" pitchFamily="18" charset="0"/>
              </a:rPr>
              <a:t>For example the statement “These methods of intimidation, and the lack of military force offered by the government to stop the KKK, led to the rescinding of African American democracy.”  </a:t>
            </a:r>
            <a:r>
              <a:rPr lang="en-US" sz="1800">
                <a:solidFill>
                  <a:srgbClr val="0000FF"/>
                </a:solidFill>
                <a:latin typeface="Times New Roman" pitchFamily="18" charset="0"/>
                <a:ea typeface="ＭＳ Ｐゴシック" charset="-128"/>
                <a:cs typeface="Times New Roman" pitchFamily="18" charset="0"/>
              </a:rPr>
              <a:t>Maybe here include data about how </a:t>
            </a:r>
            <a:r>
              <a:rPr lang="en-US" sz="1800">
                <a:solidFill>
                  <a:srgbClr val="7F7F7F"/>
                </a:solidFill>
                <a:latin typeface="Times New Roman" pitchFamily="18" charset="0"/>
                <a:ea typeface="ＭＳ Ｐゴシック" charset="-128"/>
                <a:cs typeface="Times New Roman" pitchFamily="18" charset="0"/>
              </a:rPr>
              <a:t>… </a:t>
            </a:r>
          </a:p>
          <a:p>
            <a:r>
              <a:rPr lang="en-US" sz="1800" i="1">
                <a:solidFill>
                  <a:srgbClr val="7F7F7F"/>
                </a:solidFill>
                <a:latin typeface="Times New Roman" pitchFamily="18" charset="0"/>
                <a:ea typeface="ＭＳ Ｐゴシック" charset="-128"/>
                <a:cs typeface="Times New Roman" pitchFamily="18" charset="0"/>
              </a:rPr>
              <a:t> (omit 126 words)</a:t>
            </a:r>
          </a:p>
        </p:txBody>
      </p:sp>
      <p:sp>
        <p:nvSpPr>
          <p:cNvPr id="44039" name="TextBox 11"/>
          <p:cNvSpPr txBox="1">
            <a:spLocks noChangeArrowheads="1"/>
          </p:cNvSpPr>
          <p:nvPr/>
        </p:nvSpPr>
        <p:spPr bwMode="auto">
          <a:xfrm>
            <a:off x="331788" y="5986463"/>
            <a:ext cx="7829550" cy="369887"/>
          </a:xfrm>
          <a:prstGeom prst="rect">
            <a:avLst/>
          </a:prstGeom>
          <a:noFill/>
          <a:ln w="9525">
            <a:noFill/>
            <a:miter lim="800000"/>
            <a:headEnd/>
            <a:tailEnd/>
          </a:ln>
        </p:spPr>
        <p:txBody>
          <a:bodyPr wrap="none">
            <a:spAutoFit/>
          </a:bodyPr>
          <a:lstStyle/>
          <a:p>
            <a:r>
              <a:rPr lang="en-US" sz="1800">
                <a:latin typeface="Calisto MT" pitchFamily="18" charset="0"/>
              </a:rPr>
              <a:t>Note: Student rating scale is from 1 to 7, while expert rating scale is from 1 to 5</a:t>
            </a:r>
          </a:p>
        </p:txBody>
      </p:sp>
      <p:sp>
        <p:nvSpPr>
          <p:cNvPr id="9" name="Oval Callout 8"/>
          <p:cNvSpPr/>
          <p:nvPr/>
        </p:nvSpPr>
        <p:spPr>
          <a:xfrm>
            <a:off x="450988" y="4788593"/>
            <a:ext cx="1491020" cy="862254"/>
          </a:xfrm>
          <a:prstGeom prst="wedgeEllipseCallout">
            <a:avLst>
              <a:gd name="adj1" fmla="val 6769"/>
              <a:gd name="adj2" fmla="val -69310"/>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600" dirty="0">
                <a:solidFill>
                  <a:schemeClr val="tx1"/>
                </a:solidFill>
              </a:rPr>
              <a:t>praise</a:t>
            </a:r>
          </a:p>
        </p:txBody>
      </p:sp>
      <p:sp>
        <p:nvSpPr>
          <p:cNvPr id="10" name="Oval Callout 9"/>
          <p:cNvSpPr/>
          <p:nvPr/>
        </p:nvSpPr>
        <p:spPr>
          <a:xfrm>
            <a:off x="6634617" y="1895014"/>
            <a:ext cx="2178045" cy="862254"/>
          </a:xfrm>
          <a:prstGeom prst="wedgeEllipseCallout">
            <a:avLst>
              <a:gd name="adj1" fmla="val -47230"/>
              <a:gd name="adj2" fmla="val 52354"/>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2600" dirty="0">
                <a:solidFill>
                  <a:schemeClr val="tx1"/>
                </a:solidFill>
              </a:rPr>
              <a:t>Critique</a:t>
            </a:r>
          </a:p>
        </p:txBody>
      </p:sp>
      <p:sp>
        <p:nvSpPr>
          <p:cNvPr id="44042" name="Content Placeholder 2"/>
          <p:cNvSpPr>
            <a:spLocks noGrp="1"/>
          </p:cNvSpPr>
          <p:nvPr>
            <p:ph idx="1"/>
          </p:nvPr>
        </p:nvSpPr>
        <p:spPr>
          <a:xfrm>
            <a:off x="128588" y="1676400"/>
            <a:ext cx="4546600" cy="1636713"/>
          </a:xfrm>
        </p:spPr>
        <p:txBody>
          <a:bodyPr>
            <a:normAutofit/>
          </a:bodyPr>
          <a:lstStyle/>
          <a:p>
            <a:pPr lvl="1" eaLnBrk="1" hangingPunct="1">
              <a:buClr>
                <a:srgbClr val="4D5843"/>
              </a:buClr>
            </a:pPr>
            <a:r>
              <a:rPr lang="en-US" sz="2400" dirty="0" smtClean="0">
                <a:solidFill>
                  <a:srgbClr val="FF6776"/>
                </a:solidFill>
                <a:ea typeface="ＭＳ Ｐゴシック" charset="-128"/>
              </a:rPr>
              <a:t>Student rating = </a:t>
            </a:r>
            <a:r>
              <a:rPr lang="en-US" sz="2400" b="1" dirty="0" smtClean="0">
                <a:solidFill>
                  <a:srgbClr val="FF6776"/>
                </a:solidFill>
                <a:ea typeface="ＭＳ Ｐゴシック" charset="-128"/>
              </a:rPr>
              <a:t>7</a:t>
            </a:r>
          </a:p>
          <a:p>
            <a:pPr lvl="1" eaLnBrk="1" hangingPunct="1">
              <a:buClr>
                <a:srgbClr val="4D5843"/>
              </a:buClr>
            </a:pPr>
            <a:r>
              <a:rPr lang="en-US" sz="2400" dirty="0" smtClean="0">
                <a:ea typeface="ＭＳ Ｐゴシック" charset="-128"/>
              </a:rPr>
              <a:t>Expert-average rating = </a:t>
            </a:r>
            <a:r>
              <a:rPr lang="en-US" sz="2400" b="1" dirty="0" smtClean="0">
                <a:ea typeface="ＭＳ Ｐゴシック" charset="-128"/>
              </a:rPr>
              <a:t>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00113" y="244475"/>
            <a:ext cx="7635875" cy="1339850"/>
          </a:xfrm>
        </p:spPr>
        <p:txBody>
          <a:bodyPr/>
          <a:lstStyle/>
          <a:p>
            <a:pPr eaLnBrk="1" hangingPunct="1"/>
            <a:r>
              <a:rPr lang="en-US" sz="4200" smtClean="0">
                <a:ea typeface="ＭＳ Ｐゴシック" charset="-128"/>
              </a:rPr>
              <a:t>Example 2 </a:t>
            </a:r>
            <a:r>
              <a:rPr lang="en-US" sz="2600" smtClean="0">
                <a:ea typeface="ＭＳ Ｐゴシック" charset="-128"/>
              </a:rPr>
              <a:t/>
            </a:r>
            <a:br>
              <a:rPr lang="en-US" sz="2600" smtClean="0">
                <a:ea typeface="ＭＳ Ｐゴシック" charset="-128"/>
              </a:rPr>
            </a:br>
            <a:r>
              <a:rPr lang="en-US" sz="2600" smtClean="0">
                <a:ea typeface="ＭＳ Ｐゴシック" charset="-128"/>
              </a:rPr>
              <a:t>Difference between content expert and writing expert</a:t>
            </a:r>
          </a:p>
        </p:txBody>
      </p:sp>
      <p:sp>
        <p:nvSpPr>
          <p:cNvPr id="46083" name="Content Placeholder 2"/>
          <p:cNvSpPr>
            <a:spLocks noGrp="1"/>
          </p:cNvSpPr>
          <p:nvPr>
            <p:ph idx="1"/>
          </p:nvPr>
        </p:nvSpPr>
        <p:spPr>
          <a:xfrm>
            <a:off x="128588" y="1676400"/>
            <a:ext cx="3859212" cy="1636713"/>
          </a:xfrm>
        </p:spPr>
        <p:txBody>
          <a:bodyPr/>
          <a:lstStyle/>
          <a:p>
            <a:pPr lvl="1" eaLnBrk="1" hangingPunct="1">
              <a:buClr>
                <a:srgbClr val="4D5843"/>
              </a:buClr>
            </a:pPr>
            <a:r>
              <a:rPr lang="en-US" sz="2100" smtClean="0">
                <a:ea typeface="ＭＳ Ｐゴシック" charset="-128"/>
              </a:rPr>
              <a:t>Writing-expert rating = 2</a:t>
            </a:r>
          </a:p>
          <a:p>
            <a:pPr lvl="1" eaLnBrk="1" hangingPunct="1">
              <a:buClr>
                <a:srgbClr val="4D5843"/>
              </a:buClr>
            </a:pPr>
            <a:r>
              <a:rPr lang="en-US" sz="2100" smtClean="0">
                <a:solidFill>
                  <a:srgbClr val="FF6776"/>
                </a:solidFill>
                <a:ea typeface="ＭＳ Ｐゴシック" charset="-128"/>
              </a:rPr>
              <a:t>Content-expert rating = 5</a:t>
            </a:r>
          </a:p>
        </p:txBody>
      </p:sp>
      <p:sp>
        <p:nvSpPr>
          <p:cNvPr id="46084" name="Slide Number Placeholder 3"/>
          <p:cNvSpPr>
            <a:spLocks noGrp="1"/>
          </p:cNvSpPr>
          <p:nvPr>
            <p:ph type="sldNum" sz="quarter" idx="12"/>
          </p:nvPr>
        </p:nvSpPr>
        <p:spPr bwMode="auto">
          <a:noFill/>
          <a:ln>
            <a:miter lim="800000"/>
            <a:headEnd/>
            <a:tailEnd/>
          </a:ln>
        </p:spPr>
        <p:txBody>
          <a:bodyPr/>
          <a:lstStyle/>
          <a:p>
            <a:pPr defTabSz="914400"/>
            <a:fld id="{AF5A6845-9D35-4173-AFD7-9BE3C977548E}" type="slidenum">
              <a:rPr lang="en-US"/>
              <a:pPr defTabSz="914400"/>
              <a:t>43</a:t>
            </a:fld>
            <a:endParaRPr lang="en-US"/>
          </a:p>
        </p:txBody>
      </p:sp>
      <p:sp>
        <p:nvSpPr>
          <p:cNvPr id="6" name="TextBox 5"/>
          <p:cNvSpPr txBox="1"/>
          <p:nvPr/>
        </p:nvSpPr>
        <p:spPr>
          <a:xfrm>
            <a:off x="331788" y="2757488"/>
            <a:ext cx="3878262" cy="25844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a:solidFill>
                  <a:schemeClr val="tx1"/>
                </a:solidFill>
                <a:latin typeface="Times New Roman" pitchFamily="18" charset="0"/>
                <a:ea typeface="ＭＳ Ｐゴシック" charset="-128"/>
                <a:cs typeface="Times New Roman" pitchFamily="18" charset="0"/>
              </a:rPr>
              <a:t>Your over all arguements were organized in some order but was unclear due to the lack of thesis in the paper. Inside each arguement, there was no order to the ideas presented, they went back and forth between ideas. There was good support to the arguements but yet some of it didnt not fit your arguement.</a:t>
            </a:r>
          </a:p>
        </p:txBody>
      </p:sp>
      <p:sp>
        <p:nvSpPr>
          <p:cNvPr id="7" name="TextBox 6"/>
          <p:cNvSpPr txBox="1"/>
          <p:nvPr/>
        </p:nvSpPr>
        <p:spPr>
          <a:xfrm>
            <a:off x="4675188" y="2757488"/>
            <a:ext cx="4137025" cy="2862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dirty="0">
                <a:solidFill>
                  <a:srgbClr val="000000"/>
                </a:solidFill>
                <a:latin typeface="Times New Roman" pitchFamily="18" charset="0"/>
                <a:ea typeface="ＭＳ Ｐゴシック" charset="-128"/>
                <a:cs typeface="Times New Roman" pitchFamily="18" charset="0"/>
              </a:rPr>
              <a:t>First off, it seems that you have difficulty writing transitions between paragraphs. It seems that you end your paragraphs with the main idea of each paragraph. That being said, … (</a:t>
            </a:r>
            <a:r>
              <a:rPr lang="en-US" sz="1800" i="1" dirty="0">
                <a:solidFill>
                  <a:srgbClr val="000000"/>
                </a:solidFill>
                <a:latin typeface="Times New Roman" pitchFamily="18" charset="0"/>
                <a:ea typeface="ＭＳ Ｐゴシック" charset="-128"/>
                <a:cs typeface="Times New Roman" pitchFamily="18" charset="0"/>
              </a:rPr>
              <a:t>omit 173 words</a:t>
            </a:r>
            <a:r>
              <a:rPr lang="en-US" sz="1800" dirty="0" smtClean="0">
                <a:solidFill>
                  <a:srgbClr val="000000"/>
                </a:solidFill>
                <a:latin typeface="Times New Roman" pitchFamily="18" charset="0"/>
                <a:ea typeface="ＭＳ Ｐゴシック" charset="-128"/>
                <a:cs typeface="Times New Roman" pitchFamily="18" charset="0"/>
              </a:rPr>
              <a:t>)  As a final comment, try to continually move your paper, that is, have in your mind a logical flow with every paragraph having a purpose.</a:t>
            </a:r>
            <a:endParaRPr lang="en-US" sz="1800" dirty="0">
              <a:solidFill>
                <a:srgbClr val="000000"/>
              </a:solidFill>
              <a:latin typeface="Times New Roman" pitchFamily="18" charset="0"/>
              <a:ea typeface="ＭＳ Ｐゴシック" charset="-128"/>
              <a:cs typeface="Times New Roman" pitchFamily="18" charset="0"/>
            </a:endParaRPr>
          </a:p>
          <a:p>
            <a:r>
              <a:rPr lang="en-US" sz="1800" dirty="0">
                <a:solidFill>
                  <a:srgbClr val="000000"/>
                </a:solidFill>
                <a:latin typeface="Times New Roman" pitchFamily="18" charset="0"/>
                <a:ea typeface="ＭＳ Ｐゴシック" charset="-128"/>
                <a:cs typeface="Times New Roman" pitchFamily="18" charset="0"/>
              </a:rPr>
              <a:t> </a:t>
            </a:r>
          </a:p>
        </p:txBody>
      </p:sp>
      <p:sp>
        <p:nvSpPr>
          <p:cNvPr id="46087" name="Content Placeholder 2"/>
          <p:cNvSpPr txBox="1">
            <a:spLocks/>
          </p:cNvSpPr>
          <p:nvPr/>
        </p:nvSpPr>
        <p:spPr bwMode="auto">
          <a:xfrm>
            <a:off x="4675188" y="1657350"/>
            <a:ext cx="3860800" cy="1100138"/>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100">
                <a:solidFill>
                  <a:srgbClr val="FF6776"/>
                </a:solidFill>
                <a:latin typeface="Calisto MT" pitchFamily="18" charset="0"/>
              </a:rPr>
              <a:t>Writing-expert rating = 5</a:t>
            </a:r>
          </a:p>
          <a:p>
            <a:pPr marL="579438" lvl="1" indent="-228600" defTabSz="914400">
              <a:spcBef>
                <a:spcPts val="600"/>
              </a:spcBef>
              <a:buClr>
                <a:srgbClr val="4D5843"/>
              </a:buClr>
              <a:buFont typeface="Arial" pitchFamily="34" charset="0"/>
              <a:buChar char="•"/>
            </a:pPr>
            <a:r>
              <a:rPr lang="en-US" sz="2100">
                <a:solidFill>
                  <a:srgbClr val="404040"/>
                </a:solidFill>
                <a:latin typeface="Calisto MT" pitchFamily="18" charset="0"/>
              </a:rPr>
              <a:t>Content-expert rating = 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00113" y="244475"/>
            <a:ext cx="7635875" cy="1339850"/>
          </a:xfrm>
        </p:spPr>
        <p:txBody>
          <a:bodyPr/>
          <a:lstStyle/>
          <a:p>
            <a:pPr eaLnBrk="1" hangingPunct="1"/>
            <a:r>
              <a:rPr lang="en-US" sz="4200" smtClean="0">
                <a:ea typeface="ＭＳ Ｐゴシック" charset="-128"/>
              </a:rPr>
              <a:t>Example 2 </a:t>
            </a:r>
            <a:r>
              <a:rPr lang="en-US" sz="2600" smtClean="0">
                <a:ea typeface="ＭＳ Ｐゴシック" charset="-128"/>
              </a:rPr>
              <a:t/>
            </a:r>
            <a:br>
              <a:rPr lang="en-US" sz="2600" smtClean="0">
                <a:ea typeface="ＭＳ Ｐゴシック" charset="-128"/>
              </a:rPr>
            </a:br>
            <a:r>
              <a:rPr lang="en-US" sz="2600" smtClean="0">
                <a:ea typeface="ＭＳ Ｐゴシック" charset="-128"/>
              </a:rPr>
              <a:t>Difference between content expert and writing expert</a:t>
            </a:r>
          </a:p>
        </p:txBody>
      </p:sp>
      <p:sp>
        <p:nvSpPr>
          <p:cNvPr id="47107" name="Content Placeholder 2"/>
          <p:cNvSpPr>
            <a:spLocks noGrp="1"/>
          </p:cNvSpPr>
          <p:nvPr>
            <p:ph idx="1"/>
          </p:nvPr>
        </p:nvSpPr>
        <p:spPr>
          <a:xfrm>
            <a:off x="128588" y="1676400"/>
            <a:ext cx="3859212" cy="1636713"/>
          </a:xfrm>
        </p:spPr>
        <p:txBody>
          <a:bodyPr/>
          <a:lstStyle/>
          <a:p>
            <a:pPr lvl="1" eaLnBrk="1" hangingPunct="1">
              <a:buClr>
                <a:srgbClr val="4D5843"/>
              </a:buClr>
            </a:pPr>
            <a:r>
              <a:rPr lang="en-US" sz="2100" smtClean="0">
                <a:ea typeface="ＭＳ Ｐゴシック" charset="-128"/>
              </a:rPr>
              <a:t>Writing-expert rating = 2</a:t>
            </a:r>
          </a:p>
          <a:p>
            <a:pPr lvl="1" eaLnBrk="1" hangingPunct="1">
              <a:buClr>
                <a:srgbClr val="4D5843"/>
              </a:buClr>
            </a:pPr>
            <a:r>
              <a:rPr lang="en-US" sz="2100" smtClean="0">
                <a:solidFill>
                  <a:srgbClr val="FF6776"/>
                </a:solidFill>
                <a:ea typeface="ＭＳ Ｐゴシック" charset="-128"/>
              </a:rPr>
              <a:t>Content-expert rating = 5</a:t>
            </a:r>
          </a:p>
        </p:txBody>
      </p:sp>
      <p:sp>
        <p:nvSpPr>
          <p:cNvPr id="47108" name="Slide Number Placeholder 3"/>
          <p:cNvSpPr>
            <a:spLocks noGrp="1"/>
          </p:cNvSpPr>
          <p:nvPr>
            <p:ph type="sldNum" sz="quarter" idx="12"/>
          </p:nvPr>
        </p:nvSpPr>
        <p:spPr bwMode="auto">
          <a:noFill/>
          <a:ln>
            <a:miter lim="800000"/>
            <a:headEnd/>
            <a:tailEnd/>
          </a:ln>
        </p:spPr>
        <p:txBody>
          <a:bodyPr/>
          <a:lstStyle/>
          <a:p>
            <a:pPr defTabSz="914400"/>
            <a:fld id="{AA1FD9D9-CFF2-4E2C-BDE4-AE1F8CBAB64E}" type="slidenum">
              <a:rPr lang="en-US"/>
              <a:pPr defTabSz="914400"/>
              <a:t>44</a:t>
            </a:fld>
            <a:endParaRPr lang="en-US"/>
          </a:p>
        </p:txBody>
      </p:sp>
      <p:sp>
        <p:nvSpPr>
          <p:cNvPr id="6" name="TextBox 5"/>
          <p:cNvSpPr txBox="1"/>
          <p:nvPr/>
        </p:nvSpPr>
        <p:spPr>
          <a:xfrm>
            <a:off x="331788" y="2757488"/>
            <a:ext cx="3878262" cy="25844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fontAlgn="auto">
              <a:spcBef>
                <a:spcPts val="0"/>
              </a:spcBef>
              <a:spcAft>
                <a:spcPts val="0"/>
              </a:spcAft>
              <a:defRPr/>
            </a:pPr>
            <a:r>
              <a:rPr lang="en-US" sz="1800" dirty="0">
                <a:latin typeface="Times New Roman"/>
                <a:cs typeface="Times New Roman"/>
              </a:rPr>
              <a:t>Your over all </a:t>
            </a:r>
            <a:r>
              <a:rPr lang="en-US" sz="1800" b="1" dirty="0" err="1">
                <a:solidFill>
                  <a:srgbClr val="0000FF"/>
                </a:solidFill>
                <a:latin typeface="Times New Roman"/>
                <a:cs typeface="Times New Roman"/>
              </a:rPr>
              <a:t>arguements</a:t>
            </a:r>
            <a:r>
              <a:rPr lang="en-US" sz="1800" dirty="0">
                <a:latin typeface="Times New Roman"/>
                <a:cs typeface="Times New Roman"/>
              </a:rPr>
              <a:t> were organized in some order but was unclear due to </a:t>
            </a:r>
            <a:r>
              <a:rPr lang="en-US" sz="1800" dirty="0">
                <a:solidFill>
                  <a:srgbClr val="0000FF"/>
                </a:solidFill>
                <a:latin typeface="Times New Roman"/>
                <a:cs typeface="Times New Roman"/>
              </a:rPr>
              <a:t>the lack of thesis in the paper</a:t>
            </a:r>
            <a:r>
              <a:rPr lang="en-US" sz="1800" dirty="0">
                <a:latin typeface="Times New Roman"/>
                <a:cs typeface="Times New Roman"/>
              </a:rPr>
              <a:t>. Inside each </a:t>
            </a:r>
            <a:r>
              <a:rPr lang="en-US" sz="1800" b="1" dirty="0" err="1">
                <a:solidFill>
                  <a:srgbClr val="0000FF"/>
                </a:solidFill>
                <a:latin typeface="Times New Roman"/>
                <a:cs typeface="Times New Roman"/>
              </a:rPr>
              <a:t>arguement</a:t>
            </a:r>
            <a:r>
              <a:rPr lang="en-US" sz="1800" dirty="0">
                <a:latin typeface="Times New Roman"/>
                <a:cs typeface="Times New Roman"/>
              </a:rPr>
              <a:t>, there was no order to the ideas presented, they went back and forth between ideas. There was good support to the </a:t>
            </a:r>
            <a:r>
              <a:rPr lang="en-US" sz="1800" b="1" dirty="0" err="1">
                <a:solidFill>
                  <a:srgbClr val="0000FF"/>
                </a:solidFill>
                <a:latin typeface="Times New Roman"/>
                <a:cs typeface="Times New Roman"/>
              </a:rPr>
              <a:t>arguements</a:t>
            </a:r>
            <a:r>
              <a:rPr lang="en-US" sz="1800" dirty="0">
                <a:latin typeface="Times New Roman"/>
                <a:cs typeface="Times New Roman"/>
              </a:rPr>
              <a:t> but yet some of it </a:t>
            </a:r>
            <a:r>
              <a:rPr lang="en-US" sz="1800" dirty="0" err="1">
                <a:latin typeface="Times New Roman"/>
                <a:cs typeface="Times New Roman"/>
              </a:rPr>
              <a:t>didnt</a:t>
            </a:r>
            <a:r>
              <a:rPr lang="en-US" sz="1800" dirty="0">
                <a:latin typeface="Times New Roman"/>
                <a:cs typeface="Times New Roman"/>
              </a:rPr>
              <a:t> not fit your </a:t>
            </a:r>
            <a:r>
              <a:rPr lang="en-US" sz="1800" b="1" dirty="0" err="1">
                <a:solidFill>
                  <a:srgbClr val="0000FF"/>
                </a:solidFill>
                <a:latin typeface="Times New Roman"/>
                <a:cs typeface="Times New Roman"/>
              </a:rPr>
              <a:t>arguement</a:t>
            </a:r>
            <a:r>
              <a:rPr lang="en-US" sz="1800" b="1" dirty="0">
                <a:solidFill>
                  <a:srgbClr val="0000FF"/>
                </a:solidFill>
                <a:latin typeface="Times New Roman"/>
                <a:cs typeface="Times New Roman"/>
              </a:rPr>
              <a:t>.</a:t>
            </a:r>
          </a:p>
        </p:txBody>
      </p:sp>
      <p:sp>
        <p:nvSpPr>
          <p:cNvPr id="7" name="TextBox 6"/>
          <p:cNvSpPr txBox="1"/>
          <p:nvPr/>
        </p:nvSpPr>
        <p:spPr>
          <a:xfrm>
            <a:off x="4675188" y="2757488"/>
            <a:ext cx="4137025" cy="31393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r>
              <a:rPr lang="en-US" sz="1800" dirty="0">
                <a:solidFill>
                  <a:srgbClr val="000000"/>
                </a:solidFill>
                <a:latin typeface="Times New Roman" pitchFamily="18" charset="0"/>
                <a:ea typeface="ＭＳ Ｐゴシック" charset="-128"/>
                <a:cs typeface="Times New Roman" pitchFamily="18" charset="0"/>
              </a:rPr>
              <a:t>First off, it seems that you have difficulty </a:t>
            </a:r>
            <a:r>
              <a:rPr lang="en-US" sz="1800" b="1" dirty="0">
                <a:solidFill>
                  <a:srgbClr val="0000FF"/>
                </a:solidFill>
                <a:latin typeface="Times New Roman" pitchFamily="18" charset="0"/>
                <a:ea typeface="ＭＳ Ｐゴシック" charset="-128"/>
                <a:cs typeface="Times New Roman" pitchFamily="18" charset="0"/>
              </a:rPr>
              <a:t>writing transitions </a:t>
            </a:r>
            <a:r>
              <a:rPr lang="en-US" sz="1800" dirty="0">
                <a:solidFill>
                  <a:srgbClr val="000000"/>
                </a:solidFill>
                <a:latin typeface="Times New Roman" pitchFamily="18" charset="0"/>
                <a:ea typeface="ＭＳ Ｐゴシック" charset="-128"/>
                <a:cs typeface="Times New Roman" pitchFamily="18" charset="0"/>
              </a:rPr>
              <a:t>between paragraphs. It seems that you end your paragraphs with the main idea of each paragraph. That being said, … (</a:t>
            </a:r>
            <a:r>
              <a:rPr lang="en-US" sz="1800" i="1" dirty="0">
                <a:solidFill>
                  <a:srgbClr val="000000"/>
                </a:solidFill>
                <a:latin typeface="Times New Roman" pitchFamily="18" charset="0"/>
                <a:ea typeface="ＭＳ Ｐゴシック" charset="-128"/>
                <a:cs typeface="Times New Roman" pitchFamily="18" charset="0"/>
              </a:rPr>
              <a:t>omit 173 words</a:t>
            </a:r>
            <a:r>
              <a:rPr lang="en-US" dirty="0">
                <a:solidFill>
                  <a:srgbClr val="000000"/>
                </a:solidFill>
                <a:latin typeface="Times New Roman" pitchFamily="18" charset="0"/>
                <a:ea typeface="ＭＳ Ｐゴシック" charset="-128"/>
                <a:cs typeface="Times New Roman" pitchFamily="18" charset="0"/>
              </a:rPr>
              <a:t>) As a final comment, try to continually move your paper, that is, have in your mind a logical flow with every paragraph having a purpose.</a:t>
            </a:r>
          </a:p>
          <a:p>
            <a:endParaRPr lang="en-US" sz="1800" dirty="0">
              <a:solidFill>
                <a:srgbClr val="000000"/>
              </a:solidFill>
              <a:latin typeface="Times New Roman" pitchFamily="18" charset="0"/>
              <a:ea typeface="ＭＳ Ｐゴシック" charset="-128"/>
              <a:cs typeface="Times New Roman" pitchFamily="18" charset="0"/>
            </a:endParaRPr>
          </a:p>
          <a:p>
            <a:r>
              <a:rPr lang="en-US" sz="1800" dirty="0">
                <a:solidFill>
                  <a:srgbClr val="000000"/>
                </a:solidFill>
                <a:latin typeface="Times New Roman" pitchFamily="18" charset="0"/>
                <a:ea typeface="ＭＳ Ｐゴシック" charset="-128"/>
                <a:cs typeface="Times New Roman" pitchFamily="18" charset="0"/>
              </a:rPr>
              <a:t> </a:t>
            </a:r>
          </a:p>
        </p:txBody>
      </p:sp>
      <p:sp>
        <p:nvSpPr>
          <p:cNvPr id="47111" name="Content Placeholder 2"/>
          <p:cNvSpPr txBox="1">
            <a:spLocks/>
          </p:cNvSpPr>
          <p:nvPr/>
        </p:nvSpPr>
        <p:spPr bwMode="auto">
          <a:xfrm>
            <a:off x="4675188" y="1657350"/>
            <a:ext cx="3860800" cy="1100138"/>
          </a:xfrm>
          <a:prstGeom prst="rect">
            <a:avLst/>
          </a:prstGeom>
          <a:noFill/>
          <a:ln w="9525">
            <a:noFill/>
            <a:miter lim="800000"/>
            <a:headEnd/>
            <a:tailEnd/>
          </a:ln>
        </p:spPr>
        <p:txBody>
          <a:bodyPr/>
          <a:lstStyle/>
          <a:p>
            <a:pPr marL="579438" lvl="1" indent="-228600" defTabSz="914400">
              <a:spcBef>
                <a:spcPts val="600"/>
              </a:spcBef>
              <a:buClr>
                <a:srgbClr val="4D5843"/>
              </a:buClr>
              <a:buFont typeface="Arial" pitchFamily="34" charset="0"/>
              <a:buChar char="•"/>
            </a:pPr>
            <a:r>
              <a:rPr lang="en-US" sz="2100">
                <a:solidFill>
                  <a:srgbClr val="FF6776"/>
                </a:solidFill>
                <a:latin typeface="Calisto MT" pitchFamily="18" charset="0"/>
              </a:rPr>
              <a:t>Writing-expert rating = 5</a:t>
            </a:r>
          </a:p>
          <a:p>
            <a:pPr marL="579438" lvl="1" indent="-228600" defTabSz="914400">
              <a:spcBef>
                <a:spcPts val="600"/>
              </a:spcBef>
              <a:buClr>
                <a:srgbClr val="4D5843"/>
              </a:buClr>
              <a:buFont typeface="Arial" pitchFamily="34" charset="0"/>
              <a:buChar char="•"/>
            </a:pPr>
            <a:r>
              <a:rPr lang="en-US" sz="2100">
                <a:solidFill>
                  <a:srgbClr val="404040"/>
                </a:solidFill>
                <a:latin typeface="Calisto MT" pitchFamily="18" charset="0"/>
              </a:rPr>
              <a:t>Content-expert rating = 2</a:t>
            </a:r>
          </a:p>
        </p:txBody>
      </p:sp>
      <p:sp>
        <p:nvSpPr>
          <p:cNvPr id="9" name="Oval Callout 8"/>
          <p:cNvSpPr/>
          <p:nvPr/>
        </p:nvSpPr>
        <p:spPr>
          <a:xfrm>
            <a:off x="1613930" y="5765559"/>
            <a:ext cx="2577070" cy="862254"/>
          </a:xfrm>
          <a:prstGeom prst="wedgeEllipseCallout">
            <a:avLst>
              <a:gd name="adj1" fmla="val 40"/>
              <a:gd name="adj2" fmla="val -111999"/>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1900" dirty="0">
                <a:solidFill>
                  <a:schemeClr val="tx1"/>
                </a:solidFill>
              </a:rPr>
              <a:t>Argumentation issue</a:t>
            </a:r>
          </a:p>
        </p:txBody>
      </p:sp>
      <p:sp>
        <p:nvSpPr>
          <p:cNvPr id="10" name="Oval Callout 9"/>
          <p:cNvSpPr/>
          <p:nvPr/>
        </p:nvSpPr>
        <p:spPr>
          <a:xfrm>
            <a:off x="5455165" y="5756543"/>
            <a:ext cx="2577070" cy="862254"/>
          </a:xfrm>
          <a:prstGeom prst="wedgeEllipseCallout">
            <a:avLst>
              <a:gd name="adj1" fmla="val -350"/>
              <a:gd name="adj2" fmla="val -109668"/>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sz="1900" dirty="0">
                <a:solidFill>
                  <a:schemeClr val="tx1"/>
                </a:solidFill>
              </a:rPr>
              <a:t>Transition issue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200" smtClean="0">
                <a:ea typeface="ＭＳ Ｐゴシック" charset="-128"/>
              </a:rPr>
              <a:t>Difference in helpfulness rating distribution</a:t>
            </a:r>
          </a:p>
        </p:txBody>
      </p:sp>
      <p:sp>
        <p:nvSpPr>
          <p:cNvPr id="48131" name="Content Placeholder 2"/>
          <p:cNvSpPr>
            <a:spLocks noGrp="1"/>
          </p:cNvSpPr>
          <p:nvPr>
            <p:ph idx="1"/>
          </p:nvPr>
        </p:nvSpPr>
        <p:spPr/>
        <p:txBody>
          <a:bodyPr/>
          <a:lstStyle/>
          <a:p>
            <a:endParaRPr lang="en-US" smtClean="0">
              <a:ea typeface="ＭＳ Ｐゴシック" charset="-128"/>
            </a:endParaRPr>
          </a:p>
        </p:txBody>
      </p:sp>
      <p:sp>
        <p:nvSpPr>
          <p:cNvPr id="48132" name="Slide Number Placeholder 3"/>
          <p:cNvSpPr>
            <a:spLocks noGrp="1"/>
          </p:cNvSpPr>
          <p:nvPr>
            <p:ph type="sldNum" sz="quarter" idx="12"/>
          </p:nvPr>
        </p:nvSpPr>
        <p:spPr bwMode="auto">
          <a:noFill/>
          <a:ln>
            <a:miter lim="800000"/>
            <a:headEnd/>
            <a:tailEnd/>
          </a:ln>
        </p:spPr>
        <p:txBody>
          <a:bodyPr/>
          <a:lstStyle/>
          <a:p>
            <a:fld id="{D37D616F-323B-4869-95F2-59E8584CF54B}" type="slidenum">
              <a:rPr lang="en-US"/>
              <a:pPr/>
              <a:t>45</a:t>
            </a:fld>
            <a:endParaRPr lang="en-US"/>
          </a:p>
        </p:txBody>
      </p:sp>
      <p:pic>
        <p:nvPicPr>
          <p:cNvPr id="48133" name="Picture 4" descr="fig3.png"/>
          <p:cNvPicPr>
            <a:picLocks noChangeAspect="1"/>
          </p:cNvPicPr>
          <p:nvPr/>
        </p:nvPicPr>
        <p:blipFill>
          <a:blip r:embed="rId2"/>
          <a:srcRect/>
          <a:stretch>
            <a:fillRect/>
          </a:stretch>
        </p:blipFill>
        <p:spPr bwMode="auto">
          <a:xfrm>
            <a:off x="622300" y="1797050"/>
            <a:ext cx="7807325"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ea typeface="ＭＳ Ｐゴシック" charset="-128"/>
              </a:rPr>
              <a:t>Corpus</a:t>
            </a:r>
          </a:p>
        </p:txBody>
      </p:sp>
      <p:sp>
        <p:nvSpPr>
          <p:cNvPr id="48131" name="Content Placeholder 2"/>
          <p:cNvSpPr>
            <a:spLocks noGrp="1"/>
          </p:cNvSpPr>
          <p:nvPr>
            <p:ph idx="1"/>
          </p:nvPr>
        </p:nvSpPr>
        <p:spPr>
          <a:xfrm>
            <a:off x="320675" y="1766510"/>
            <a:ext cx="8502650" cy="4589840"/>
          </a:xfrm>
        </p:spPr>
        <p:txBody>
          <a:bodyPr>
            <a:normAutofit/>
          </a:bodyPr>
          <a:lstStyle/>
          <a:p>
            <a:pPr eaLnBrk="1" hangingPunct="1">
              <a:lnSpc>
                <a:spcPct val="90000"/>
              </a:lnSpc>
              <a:buFont typeface="Arial" charset="0"/>
              <a:buChar char="•"/>
              <a:defRPr/>
            </a:pPr>
            <a:r>
              <a:rPr lang="en-US" sz="2595" dirty="0">
                <a:ea typeface="ＭＳ Ｐゴシック" charset="-128"/>
              </a:rPr>
              <a:t>Previous annotated peer-review corpus</a:t>
            </a:r>
          </a:p>
          <a:p>
            <a:pPr lvl="1" eaLnBrk="1" hangingPunct="1">
              <a:lnSpc>
                <a:spcPct val="90000"/>
              </a:lnSpc>
              <a:buFont typeface="Lucida Grande"/>
              <a:buChar char="－"/>
              <a:defRPr/>
            </a:pPr>
            <a:r>
              <a:rPr lang="en-US" sz="2000" dirty="0">
                <a:ea typeface="ＭＳ Ｐゴシック" charset="-128"/>
              </a:rPr>
              <a:t> Introductory college history class</a:t>
            </a:r>
          </a:p>
          <a:p>
            <a:pPr lvl="1" eaLnBrk="1" hangingPunct="1">
              <a:lnSpc>
                <a:spcPct val="90000"/>
              </a:lnSpc>
              <a:buFont typeface="Lucida Grande"/>
              <a:buChar char="－"/>
              <a:defRPr/>
            </a:pPr>
            <a:r>
              <a:rPr lang="en-US" sz="2000" dirty="0">
                <a:ea typeface="ＭＳ Ｐゴシック" charset="-128"/>
              </a:rPr>
              <a:t> 16 papers </a:t>
            </a:r>
          </a:p>
          <a:p>
            <a:pPr lvl="1" eaLnBrk="1" hangingPunct="1">
              <a:lnSpc>
                <a:spcPct val="90000"/>
              </a:lnSpc>
              <a:buFont typeface="Lucida Grande"/>
              <a:buChar char="－"/>
              <a:defRPr/>
            </a:pPr>
            <a:r>
              <a:rPr lang="en-US" sz="2000" dirty="0">
                <a:ea typeface="ＭＳ Ｐゴシック" charset="-128"/>
              </a:rPr>
              <a:t> 189 </a:t>
            </a:r>
            <a:r>
              <a:rPr lang="en-US" sz="2000" dirty="0" smtClean="0">
                <a:ea typeface="ＭＳ Ｐゴシック" charset="-128"/>
              </a:rPr>
              <a:t>reviews</a:t>
            </a:r>
          </a:p>
          <a:p>
            <a:pPr marL="342900" lvl="1" indent="-342900" eaLnBrk="1" hangingPunct="1">
              <a:lnSpc>
                <a:spcPct val="90000"/>
              </a:lnSpc>
              <a:spcBef>
                <a:spcPts val="2000"/>
              </a:spcBef>
              <a:buClr>
                <a:srgbClr val="404040"/>
              </a:buClr>
              <a:buFont typeface="Arial" charset="0"/>
              <a:buChar char="•"/>
              <a:tabLst>
                <a:tab pos="365125" algn="l"/>
              </a:tabLst>
              <a:defRPr/>
            </a:pPr>
            <a:r>
              <a:rPr lang="en-US" sz="2595" dirty="0">
                <a:ea typeface="ＭＳ Ｐゴシック" charset="-128"/>
                <a:cs typeface="ＭＳ Ｐゴシック" charset="-128"/>
              </a:rPr>
              <a:t>Helpfulness ratings</a:t>
            </a:r>
          </a:p>
          <a:p>
            <a:pPr lvl="1" eaLnBrk="1" hangingPunct="1">
              <a:lnSpc>
                <a:spcPct val="90000"/>
              </a:lnSpc>
              <a:buFont typeface="Lucida Grande"/>
              <a:buChar char="－"/>
              <a:defRPr/>
            </a:pPr>
            <a:r>
              <a:rPr lang="en-US" sz="2000" dirty="0">
                <a:ea typeface="ＭＳ Ｐゴシック" charset="-128"/>
              </a:rPr>
              <a:t>Expert ratings from 1 to 5</a:t>
            </a:r>
          </a:p>
          <a:p>
            <a:pPr marL="1524000" lvl="5" indent="-276225">
              <a:lnSpc>
                <a:spcPct val="90000"/>
              </a:lnSpc>
              <a:defRPr/>
            </a:pPr>
            <a:r>
              <a:rPr lang="en-US" sz="1900" b="1" dirty="0">
                <a:ea typeface="ＭＳ Ｐゴシック" charset="-128"/>
              </a:rPr>
              <a:t>Content</a:t>
            </a:r>
            <a:r>
              <a:rPr lang="en-US" sz="1900" dirty="0">
                <a:ea typeface="ＭＳ Ｐゴシック" charset="-128"/>
              </a:rPr>
              <a:t> expert and </a:t>
            </a:r>
            <a:r>
              <a:rPr lang="en-US" sz="1900" b="1" dirty="0">
                <a:ea typeface="ＭＳ Ｐゴシック" charset="-128"/>
              </a:rPr>
              <a:t>writing</a:t>
            </a:r>
            <a:r>
              <a:rPr lang="en-US" sz="1900" dirty="0">
                <a:ea typeface="ＭＳ Ｐゴシック" charset="-128"/>
              </a:rPr>
              <a:t> </a:t>
            </a:r>
            <a:r>
              <a:rPr lang="en-US" sz="1900" dirty="0" smtClean="0">
                <a:ea typeface="ＭＳ Ｐゴシック" charset="-128"/>
              </a:rPr>
              <a:t>expert</a:t>
            </a:r>
          </a:p>
          <a:p>
            <a:pPr marL="1524000" lvl="5" indent="-276225">
              <a:lnSpc>
                <a:spcPct val="90000"/>
              </a:lnSpc>
              <a:defRPr/>
            </a:pPr>
            <a:r>
              <a:rPr lang="en-US" sz="1900" dirty="0" smtClean="0">
                <a:ea typeface="ＭＳ Ｐゴシック" charset="-128"/>
              </a:rPr>
              <a:t>Average of the two expert ratings</a:t>
            </a:r>
          </a:p>
          <a:p>
            <a:pPr lvl="1" eaLnBrk="1" hangingPunct="1">
              <a:lnSpc>
                <a:spcPct val="90000"/>
              </a:lnSpc>
              <a:buFont typeface="Lucida Grande"/>
              <a:buChar char="－"/>
              <a:defRPr/>
            </a:pPr>
            <a:r>
              <a:rPr lang="en-US" sz="2000" dirty="0">
                <a:ea typeface="ＭＳ Ｐゴシック" charset="-128"/>
              </a:rPr>
              <a:t>Student ratings from 1 to 7</a:t>
            </a:r>
          </a:p>
          <a:p>
            <a:pPr marL="1036638" lvl="2" indent="-457200" eaLnBrk="1" hangingPunct="1">
              <a:lnSpc>
                <a:spcPct val="90000"/>
              </a:lnSpc>
              <a:buFont typeface="Calibri" charset="0"/>
              <a:buAutoNum type="arabicPeriod"/>
              <a:defRPr/>
            </a:pPr>
            <a:endParaRPr lang="en-US" sz="1900" dirty="0" smtClean="0">
              <a:ea typeface="ＭＳ Ｐゴシック" charset="-128"/>
            </a:endParaRPr>
          </a:p>
          <a:p>
            <a:pPr eaLnBrk="1" hangingPunct="1">
              <a:lnSpc>
                <a:spcPct val="90000"/>
              </a:lnSpc>
              <a:buFont typeface="Arial" charset="0"/>
              <a:buChar char="•"/>
              <a:defRPr/>
            </a:pPr>
            <a:endParaRPr lang="en-US" sz="2200" dirty="0">
              <a:ea typeface="ＭＳ Ｐゴシック" charset="-128"/>
            </a:endParaRPr>
          </a:p>
        </p:txBody>
      </p:sp>
      <p:sp>
        <p:nvSpPr>
          <p:cNvPr id="50180" name="Slide Number Placeholder 3"/>
          <p:cNvSpPr>
            <a:spLocks noGrp="1"/>
          </p:cNvSpPr>
          <p:nvPr>
            <p:ph type="sldNum" sz="quarter" idx="12"/>
          </p:nvPr>
        </p:nvSpPr>
        <p:spPr bwMode="auto">
          <a:noFill/>
          <a:ln>
            <a:miter lim="800000"/>
            <a:headEnd/>
            <a:tailEnd/>
          </a:ln>
        </p:spPr>
        <p:txBody>
          <a:bodyPr/>
          <a:lstStyle/>
          <a:p>
            <a:pPr defTabSz="914400"/>
            <a:fld id="{633801FF-6065-4068-958E-982C9F6D2682}" type="slidenum">
              <a:rPr lang="en-US"/>
              <a:pPr defTabSz="914400"/>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dirty="0" smtClean="0">
                <a:ea typeface="ＭＳ Ｐゴシック" charset="-128"/>
              </a:rPr>
              <a:t>Experiment</a:t>
            </a:r>
          </a:p>
        </p:txBody>
      </p:sp>
      <p:sp>
        <p:nvSpPr>
          <p:cNvPr id="56323" name="Content Placeholder 2"/>
          <p:cNvSpPr>
            <a:spLocks noGrp="1"/>
          </p:cNvSpPr>
          <p:nvPr>
            <p:ph idx="1"/>
          </p:nvPr>
        </p:nvSpPr>
        <p:spPr>
          <a:xfrm>
            <a:off x="257175" y="1657350"/>
            <a:ext cx="8542338" cy="4481513"/>
          </a:xfrm>
        </p:spPr>
        <p:txBody>
          <a:bodyPr>
            <a:normAutofit/>
          </a:bodyPr>
          <a:lstStyle/>
          <a:p>
            <a:r>
              <a:rPr lang="en-US" dirty="0" smtClean="0">
                <a:ea typeface="ＭＳ Ｐゴシック" charset="-128"/>
              </a:rPr>
              <a:t>Two feature selection algorithms</a:t>
            </a:r>
          </a:p>
          <a:p>
            <a:pPr marL="693738" lvl="2" indent="-457200"/>
            <a:r>
              <a:rPr lang="en-US" dirty="0" smtClean="0">
                <a:ea typeface="ＭＳ Ｐゴシック" charset="-128"/>
              </a:rPr>
              <a:t>Linear Regression with Greedy Stepwise search (stepwise LR)</a:t>
            </a:r>
          </a:p>
          <a:p>
            <a:pPr marL="1066800" lvl="3" indent="-309563">
              <a:buFont typeface="Lucida Grande" charset="0"/>
              <a:buChar char=""/>
            </a:pPr>
            <a:r>
              <a:rPr lang="en-US" dirty="0" smtClean="0">
                <a:ea typeface="ＭＳ Ｐゴシック" charset="-128"/>
              </a:rPr>
              <a:t>selected (useful) feature set</a:t>
            </a:r>
          </a:p>
          <a:p>
            <a:pPr marL="693738" lvl="2" indent="-457200"/>
            <a:r>
              <a:rPr lang="en-US" dirty="0" smtClean="0">
                <a:ea typeface="ＭＳ Ｐゴシック" charset="-128"/>
              </a:rPr>
              <a:t>Relief Feature Evaluation with Ranker (Relief)</a:t>
            </a:r>
          </a:p>
          <a:p>
            <a:pPr marL="1066800" lvl="3" indent="-309563">
              <a:spcAft>
                <a:spcPts val="600"/>
              </a:spcAft>
              <a:buFont typeface="Lucida Grande" charset="0"/>
              <a:buChar char=""/>
            </a:pPr>
            <a:r>
              <a:rPr lang="en-US" dirty="0" smtClean="0">
                <a:ea typeface="ＭＳ Ｐゴシック" charset="-128"/>
              </a:rPr>
              <a:t>Feature ranks</a:t>
            </a:r>
          </a:p>
          <a:p>
            <a:r>
              <a:rPr lang="en-US" dirty="0" smtClean="0">
                <a:ea typeface="ＭＳ Ｐゴシック" charset="-128"/>
              </a:rPr>
              <a:t>Ten-fold cross validation</a:t>
            </a:r>
          </a:p>
        </p:txBody>
      </p:sp>
      <p:sp>
        <p:nvSpPr>
          <p:cNvPr id="56324" name="Slide Number Placeholder 3"/>
          <p:cNvSpPr>
            <a:spLocks noGrp="1"/>
          </p:cNvSpPr>
          <p:nvPr>
            <p:ph type="sldNum" sz="quarter" idx="12"/>
          </p:nvPr>
        </p:nvSpPr>
        <p:spPr bwMode="auto">
          <a:noFill/>
          <a:ln>
            <a:miter lim="800000"/>
            <a:headEnd/>
            <a:tailEnd/>
          </a:ln>
        </p:spPr>
        <p:txBody>
          <a:bodyPr/>
          <a:lstStyle/>
          <a:p>
            <a:pPr defTabSz="914400"/>
            <a:fld id="{EA300570-B1E8-49B7-858F-1B5ECC74D98D}" type="slidenum">
              <a:rPr lang="en-US"/>
              <a:pPr defTabSz="914400"/>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smtClean="0">
                <a:ea typeface="ＭＳ Ｐゴシック" charset="-128"/>
              </a:rPr>
              <a:t>Sample Result:  All Features</a:t>
            </a:r>
          </a:p>
        </p:txBody>
      </p:sp>
      <p:sp>
        <p:nvSpPr>
          <p:cNvPr id="71683" name="Slide Number Placeholder 3"/>
          <p:cNvSpPr>
            <a:spLocks noGrp="1"/>
          </p:cNvSpPr>
          <p:nvPr>
            <p:ph type="sldNum" sz="quarter" idx="12"/>
          </p:nvPr>
        </p:nvSpPr>
        <p:spPr bwMode="auto">
          <a:noFill/>
          <a:ln>
            <a:miter lim="800000"/>
            <a:headEnd/>
            <a:tailEnd/>
          </a:ln>
        </p:spPr>
        <p:txBody>
          <a:bodyPr/>
          <a:lstStyle/>
          <a:p>
            <a:fld id="{DE582219-DFD1-4AE0-9AC6-D05040D781EB}" type="slidenum">
              <a:rPr lang="en-US"/>
              <a:pPr/>
              <a:t>48</a:t>
            </a:fld>
            <a:endParaRPr lang="en-US"/>
          </a:p>
        </p:txBody>
      </p:sp>
      <p:pic>
        <p:nvPicPr>
          <p:cNvPr id="71684" name="Picture 5"/>
          <p:cNvPicPr>
            <a:picLocks noChangeAspect="1"/>
          </p:cNvPicPr>
          <p:nvPr/>
        </p:nvPicPr>
        <p:blipFill>
          <a:blip r:embed="rId3"/>
          <a:srcRect/>
          <a:stretch>
            <a:fillRect/>
          </a:stretch>
        </p:blipFill>
        <p:spPr bwMode="auto">
          <a:xfrm>
            <a:off x="200025" y="4021138"/>
            <a:ext cx="8769350" cy="2660650"/>
          </a:xfrm>
          <a:prstGeom prst="rect">
            <a:avLst/>
          </a:prstGeom>
          <a:noFill/>
          <a:ln w="9525">
            <a:noFill/>
            <a:miter lim="800000"/>
            <a:headEnd/>
            <a:tailEnd/>
          </a:ln>
        </p:spPr>
      </p:pic>
      <p:sp>
        <p:nvSpPr>
          <p:cNvPr id="9" name="Rounded Rectangle 8"/>
          <p:cNvSpPr/>
          <p:nvPr/>
        </p:nvSpPr>
        <p:spPr>
          <a:xfrm>
            <a:off x="998538" y="4038600"/>
            <a:ext cx="1906587" cy="260667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1686" name="Content Placeholder 6"/>
          <p:cNvSpPr>
            <a:spLocks noGrp="1"/>
          </p:cNvSpPr>
          <p:nvPr>
            <p:ph idx="1"/>
          </p:nvPr>
        </p:nvSpPr>
        <p:spPr/>
        <p:txBody>
          <a:bodyPr/>
          <a:lstStyle/>
          <a:p>
            <a:endParaRPr lang="en-US" smtClean="0">
              <a:ea typeface="ＭＳ Ｐゴシック" charset="-128"/>
            </a:endParaRPr>
          </a:p>
        </p:txBody>
      </p:sp>
      <p:sp>
        <p:nvSpPr>
          <p:cNvPr id="10" name="Content Placeholder 2"/>
          <p:cNvSpPr txBox="1">
            <a:spLocks/>
          </p:cNvSpPr>
          <p:nvPr/>
        </p:nvSpPr>
        <p:spPr bwMode="auto">
          <a:xfrm>
            <a:off x="284163" y="1628775"/>
            <a:ext cx="8583612" cy="4244975"/>
          </a:xfrm>
          <a:prstGeom prst="rect">
            <a:avLst/>
          </a:prstGeom>
          <a:noFill/>
          <a:ln w="9525">
            <a:noFill/>
            <a:miter lim="800000"/>
            <a:headEnd/>
            <a:tailEnd/>
          </a:ln>
        </p:spPr>
        <p:txBody>
          <a:bodyPr/>
          <a:lstStyle/>
          <a:p>
            <a:pPr marL="342900" indent="-342900" defTabSz="914400" eaLnBrk="0" hangingPunct="0">
              <a:spcBef>
                <a:spcPts val="2000"/>
              </a:spcBef>
              <a:buClr>
                <a:srgbClr val="404040"/>
              </a:buClr>
              <a:buFont typeface="Arial" pitchFamily="34" charset="0"/>
              <a:buChar char="•"/>
            </a:pPr>
            <a:r>
              <a:rPr lang="en-US" dirty="0">
                <a:solidFill>
                  <a:srgbClr val="404040"/>
                </a:solidFill>
                <a:latin typeface="Calibri" pitchFamily="34" charset="0"/>
              </a:rPr>
              <a:t>Feature selection of all features</a:t>
            </a:r>
          </a:p>
          <a:p>
            <a:pPr marL="725488" lvl="2" indent="-361950" defTabSz="914400" eaLnBrk="0" hangingPunct="0">
              <a:spcBef>
                <a:spcPts val="600"/>
              </a:spcBef>
              <a:buClr>
                <a:srgbClr val="404040"/>
              </a:buClr>
              <a:buFont typeface="Arial" pitchFamily="34" charset="0"/>
              <a:buChar char="•"/>
            </a:pPr>
            <a:r>
              <a:rPr lang="en-US" sz="2000" b="1" dirty="0">
                <a:solidFill>
                  <a:srgbClr val="404040"/>
                </a:solidFill>
                <a:latin typeface="Calibri" pitchFamily="34" charset="0"/>
                <a:sym typeface="Wingdings" pitchFamily="2" charset="2"/>
              </a:rPr>
              <a:t>Students</a:t>
            </a:r>
            <a:r>
              <a:rPr lang="en-US" sz="2000" dirty="0">
                <a:solidFill>
                  <a:srgbClr val="404040"/>
                </a:solidFill>
                <a:latin typeface="Calibri" pitchFamily="34" charset="0"/>
                <a:sym typeface="Wingdings" pitchFamily="2" charset="2"/>
              </a:rPr>
              <a:t> are more influenced by </a:t>
            </a:r>
            <a:r>
              <a:rPr lang="en-US" sz="2000" dirty="0" smtClean="0">
                <a:solidFill>
                  <a:srgbClr val="FF6776"/>
                </a:solidFill>
                <a:latin typeface="Calibri" pitchFamily="34" charset="0"/>
                <a:sym typeface="Wingdings" pitchFamily="2" charset="2"/>
              </a:rPr>
              <a:t>meta </a:t>
            </a:r>
            <a:r>
              <a:rPr lang="en-US" sz="2000" dirty="0">
                <a:solidFill>
                  <a:srgbClr val="FF6776"/>
                </a:solidFill>
                <a:latin typeface="Calibri" pitchFamily="34" charset="0"/>
                <a:sym typeface="Wingdings" pitchFamily="2" charset="2"/>
              </a:rPr>
              <a:t>features, demonstrative determiners, number of sentences, and negation words</a:t>
            </a:r>
            <a:endParaRPr lang="en-US" sz="2000" b="1" dirty="0">
              <a:solidFill>
                <a:srgbClr val="FF6776"/>
              </a:solidFill>
              <a:latin typeface="Calibri" pitchFamily="34" charset="0"/>
              <a:sym typeface="Wingdings" pitchFamily="2" charset="2"/>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Experts</a:t>
            </a:r>
            <a:r>
              <a:rPr lang="en-US" sz="2000" dirty="0">
                <a:solidFill>
                  <a:srgbClr val="BFBFBF"/>
                </a:solidFill>
                <a:latin typeface="Calibri" pitchFamily="34" charset="0"/>
                <a:sym typeface="Wingdings" pitchFamily="2" charset="2"/>
              </a:rPr>
              <a:t> are more influenced by review length and critiques</a:t>
            </a:r>
            <a:endParaRPr lang="en-US" sz="2000" b="1" dirty="0">
              <a:solidFill>
                <a:srgbClr val="BFBFBF"/>
              </a:solidFill>
              <a:latin typeface="Calibri" pitchFamily="34" charset="0"/>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Content expert </a:t>
            </a:r>
            <a:r>
              <a:rPr lang="en-US" sz="2000" dirty="0">
                <a:solidFill>
                  <a:srgbClr val="BFBFBF"/>
                </a:solidFill>
                <a:latin typeface="Calibri" pitchFamily="34" charset="0"/>
                <a:sym typeface="Wingdings" pitchFamily="2" charset="2"/>
              </a:rPr>
              <a:t>values solutions, domain words, problem localization</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Writing expert </a:t>
            </a:r>
            <a:r>
              <a:rPr lang="en-US" sz="2000" dirty="0">
                <a:solidFill>
                  <a:srgbClr val="BFBFBF"/>
                </a:solidFill>
                <a:latin typeface="Calibri" pitchFamily="34" charset="0"/>
                <a:sym typeface="Wingdings" pitchFamily="2" charset="2"/>
              </a:rPr>
              <a:t>values praise and summary</a:t>
            </a:r>
          </a:p>
          <a:p>
            <a:pPr marL="725488" lvl="2" indent="-361950" defTabSz="914400" eaLnBrk="0" hangingPunct="0">
              <a:spcBef>
                <a:spcPts val="600"/>
              </a:spcBef>
              <a:buClr>
                <a:srgbClr val="404040"/>
              </a:buClr>
              <a:buFont typeface="Arial" pitchFamily="34" charset="0"/>
              <a:buChar char="•"/>
            </a:pPr>
            <a:endParaRPr lang="en-US" sz="2000"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smtClean="0">
                <a:ea typeface="ＭＳ Ｐゴシック" charset="-128"/>
              </a:rPr>
              <a:t>Sample Result: All Features</a:t>
            </a:r>
          </a:p>
        </p:txBody>
      </p:sp>
      <p:sp>
        <p:nvSpPr>
          <p:cNvPr id="73731" name="Slide Number Placeholder 3"/>
          <p:cNvSpPr>
            <a:spLocks noGrp="1"/>
          </p:cNvSpPr>
          <p:nvPr>
            <p:ph type="sldNum" sz="quarter" idx="12"/>
          </p:nvPr>
        </p:nvSpPr>
        <p:spPr bwMode="auto">
          <a:noFill/>
          <a:ln>
            <a:miter lim="800000"/>
            <a:headEnd/>
            <a:tailEnd/>
          </a:ln>
        </p:spPr>
        <p:txBody>
          <a:bodyPr/>
          <a:lstStyle/>
          <a:p>
            <a:fld id="{734A6192-33BD-415C-8F38-37E568452A65}" type="slidenum">
              <a:rPr lang="en-US"/>
              <a:pPr/>
              <a:t>49</a:t>
            </a:fld>
            <a:endParaRPr lang="en-US"/>
          </a:p>
        </p:txBody>
      </p:sp>
      <p:pic>
        <p:nvPicPr>
          <p:cNvPr id="73732" name="Picture 5"/>
          <p:cNvPicPr>
            <a:picLocks noChangeAspect="1"/>
          </p:cNvPicPr>
          <p:nvPr/>
        </p:nvPicPr>
        <p:blipFill>
          <a:blip r:embed="rId3"/>
          <a:srcRect/>
          <a:stretch>
            <a:fillRect/>
          </a:stretch>
        </p:blipFill>
        <p:spPr bwMode="auto">
          <a:xfrm>
            <a:off x="200025" y="4021138"/>
            <a:ext cx="8769350" cy="2660650"/>
          </a:xfrm>
          <a:prstGeom prst="rect">
            <a:avLst/>
          </a:prstGeom>
          <a:noFill/>
          <a:ln w="9525">
            <a:noFill/>
            <a:miter lim="800000"/>
            <a:headEnd/>
            <a:tailEnd/>
          </a:ln>
        </p:spPr>
      </p:pic>
      <p:sp>
        <p:nvSpPr>
          <p:cNvPr id="7" name="Rounded Rectangle 6"/>
          <p:cNvSpPr/>
          <p:nvPr/>
        </p:nvSpPr>
        <p:spPr>
          <a:xfrm>
            <a:off x="2973388" y="6338888"/>
            <a:ext cx="1906587" cy="28892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9" name="Rounded Rectangle 8"/>
          <p:cNvSpPr/>
          <p:nvPr/>
        </p:nvSpPr>
        <p:spPr>
          <a:xfrm>
            <a:off x="2938463" y="4435475"/>
            <a:ext cx="1908175" cy="28892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10" name="Rounded Rectangle 9"/>
          <p:cNvSpPr/>
          <p:nvPr/>
        </p:nvSpPr>
        <p:spPr>
          <a:xfrm>
            <a:off x="4953000" y="4435475"/>
            <a:ext cx="1906588" cy="28892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11" name="Rounded Rectangle 10"/>
          <p:cNvSpPr/>
          <p:nvPr/>
        </p:nvSpPr>
        <p:spPr>
          <a:xfrm>
            <a:off x="6961188" y="4435475"/>
            <a:ext cx="1906587" cy="28892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12" name="Rounded Rectangle 11"/>
          <p:cNvSpPr/>
          <p:nvPr/>
        </p:nvSpPr>
        <p:spPr>
          <a:xfrm>
            <a:off x="4953000" y="5975350"/>
            <a:ext cx="1906588" cy="290513"/>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13" name="Rounded Rectangle 12"/>
          <p:cNvSpPr/>
          <p:nvPr/>
        </p:nvSpPr>
        <p:spPr>
          <a:xfrm>
            <a:off x="6942138" y="6156325"/>
            <a:ext cx="1908175" cy="290513"/>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3739" name="Content Placeholder 13"/>
          <p:cNvSpPr>
            <a:spLocks noGrp="1"/>
          </p:cNvSpPr>
          <p:nvPr>
            <p:ph idx="1"/>
          </p:nvPr>
        </p:nvSpPr>
        <p:spPr/>
        <p:txBody>
          <a:bodyPr/>
          <a:lstStyle/>
          <a:p>
            <a:endParaRPr lang="en-US" smtClean="0">
              <a:ea typeface="ＭＳ Ｐゴシック" charset="-128"/>
            </a:endParaRPr>
          </a:p>
        </p:txBody>
      </p:sp>
      <p:sp>
        <p:nvSpPr>
          <p:cNvPr id="17" name="Content Placeholder 2"/>
          <p:cNvSpPr txBox="1">
            <a:spLocks/>
          </p:cNvSpPr>
          <p:nvPr/>
        </p:nvSpPr>
        <p:spPr bwMode="auto">
          <a:xfrm>
            <a:off x="284163" y="1628775"/>
            <a:ext cx="8583612" cy="4244975"/>
          </a:xfrm>
          <a:prstGeom prst="rect">
            <a:avLst/>
          </a:prstGeom>
          <a:noFill/>
          <a:ln w="9525">
            <a:noFill/>
            <a:miter lim="800000"/>
            <a:headEnd/>
            <a:tailEnd/>
          </a:ln>
        </p:spPr>
        <p:txBody>
          <a:bodyPr/>
          <a:lstStyle/>
          <a:p>
            <a:pPr marL="342900" indent="-342900" defTabSz="914400" eaLnBrk="0" hangingPunct="0">
              <a:spcBef>
                <a:spcPts val="2000"/>
              </a:spcBef>
              <a:buClr>
                <a:srgbClr val="404040"/>
              </a:buClr>
              <a:buFont typeface="Arial" pitchFamily="34" charset="0"/>
              <a:buChar char="•"/>
            </a:pPr>
            <a:r>
              <a:rPr lang="en-US" dirty="0">
                <a:solidFill>
                  <a:srgbClr val="404040"/>
                </a:solidFill>
                <a:latin typeface="Calibri" pitchFamily="34" charset="0"/>
              </a:rPr>
              <a:t>Feature selection of all features</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Students</a:t>
            </a:r>
            <a:r>
              <a:rPr lang="en-US" sz="2000" dirty="0">
                <a:solidFill>
                  <a:srgbClr val="BFBFBF"/>
                </a:solidFill>
                <a:latin typeface="Calibri" pitchFamily="34" charset="0"/>
                <a:sym typeface="Wingdings" pitchFamily="2" charset="2"/>
              </a:rPr>
              <a:t> are more influenced by </a:t>
            </a:r>
            <a:r>
              <a:rPr lang="en-US" sz="2000" dirty="0" smtClean="0">
                <a:solidFill>
                  <a:srgbClr val="BFBFBF"/>
                </a:solidFill>
                <a:latin typeface="Calibri" pitchFamily="34" charset="0"/>
                <a:sym typeface="Wingdings" pitchFamily="2" charset="2"/>
              </a:rPr>
              <a:t>meta </a:t>
            </a:r>
            <a:r>
              <a:rPr lang="en-US" sz="2000" dirty="0">
                <a:solidFill>
                  <a:srgbClr val="BFBFBF"/>
                </a:solidFill>
                <a:latin typeface="Calibri" pitchFamily="34" charset="0"/>
                <a:sym typeface="Wingdings" pitchFamily="2" charset="2"/>
              </a:rPr>
              <a:t>features, demonstrative determiners, number of sentences, and negation words</a:t>
            </a:r>
            <a:endParaRPr lang="en-US" sz="2000" b="1" dirty="0">
              <a:solidFill>
                <a:srgbClr val="BFBFBF"/>
              </a:solidFill>
              <a:latin typeface="Calibri" pitchFamily="34" charset="0"/>
              <a:sym typeface="Wingdings" pitchFamily="2" charset="2"/>
            </a:endParaRPr>
          </a:p>
          <a:p>
            <a:pPr marL="725488" lvl="2" indent="-361950" defTabSz="914400" eaLnBrk="0" hangingPunct="0">
              <a:spcBef>
                <a:spcPts val="600"/>
              </a:spcBef>
              <a:buClr>
                <a:srgbClr val="404040"/>
              </a:buClr>
              <a:buFont typeface="Arial" pitchFamily="34" charset="0"/>
              <a:buChar char="•"/>
            </a:pPr>
            <a:r>
              <a:rPr lang="en-US" sz="2000" b="1" dirty="0">
                <a:solidFill>
                  <a:srgbClr val="404040"/>
                </a:solidFill>
                <a:latin typeface="Calibri" pitchFamily="34" charset="0"/>
                <a:sym typeface="Wingdings" pitchFamily="2" charset="2"/>
              </a:rPr>
              <a:t>Experts</a:t>
            </a:r>
            <a:r>
              <a:rPr lang="en-US" sz="2000" dirty="0">
                <a:solidFill>
                  <a:srgbClr val="404040"/>
                </a:solidFill>
                <a:latin typeface="Calibri" pitchFamily="34" charset="0"/>
                <a:sym typeface="Wingdings" pitchFamily="2" charset="2"/>
              </a:rPr>
              <a:t> are more influenced by </a:t>
            </a:r>
            <a:r>
              <a:rPr lang="en-US" sz="2000" dirty="0">
                <a:solidFill>
                  <a:srgbClr val="FF6776"/>
                </a:solidFill>
                <a:latin typeface="Calibri" pitchFamily="34" charset="0"/>
                <a:sym typeface="Wingdings" pitchFamily="2" charset="2"/>
              </a:rPr>
              <a:t>review length </a:t>
            </a:r>
            <a:r>
              <a:rPr lang="en-US" sz="2000" dirty="0">
                <a:solidFill>
                  <a:srgbClr val="404040"/>
                </a:solidFill>
                <a:latin typeface="Calibri" pitchFamily="34" charset="0"/>
                <a:sym typeface="Wingdings" pitchFamily="2" charset="2"/>
              </a:rPr>
              <a:t>and </a:t>
            </a:r>
            <a:r>
              <a:rPr lang="en-US" sz="2000" dirty="0">
                <a:solidFill>
                  <a:srgbClr val="FF6776"/>
                </a:solidFill>
                <a:latin typeface="Calibri" pitchFamily="34" charset="0"/>
                <a:sym typeface="Wingdings" pitchFamily="2" charset="2"/>
              </a:rPr>
              <a:t>critiques</a:t>
            </a:r>
            <a:endParaRPr lang="en-US" sz="2000" b="1" dirty="0">
              <a:solidFill>
                <a:srgbClr val="FF6776"/>
              </a:solidFill>
              <a:latin typeface="Calibri" pitchFamily="34" charset="0"/>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Content expert </a:t>
            </a:r>
            <a:r>
              <a:rPr lang="en-US" sz="2000" dirty="0">
                <a:solidFill>
                  <a:srgbClr val="BFBFBF"/>
                </a:solidFill>
                <a:latin typeface="Calibri" pitchFamily="34" charset="0"/>
                <a:sym typeface="Wingdings" pitchFamily="2" charset="2"/>
              </a:rPr>
              <a:t>values solutions, domain words, problem localization</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Writing expert </a:t>
            </a:r>
            <a:r>
              <a:rPr lang="en-US" sz="2000" dirty="0">
                <a:solidFill>
                  <a:srgbClr val="BFBFBF"/>
                </a:solidFill>
                <a:latin typeface="Calibri" pitchFamily="34" charset="0"/>
                <a:sym typeface="Wingdings" pitchFamily="2" charset="2"/>
              </a:rPr>
              <a:t>values praise and summary</a:t>
            </a:r>
          </a:p>
          <a:p>
            <a:pPr marL="725488" lvl="2" indent="-361950" defTabSz="914400" eaLnBrk="0" hangingPunct="0">
              <a:spcBef>
                <a:spcPts val="600"/>
              </a:spcBef>
              <a:buClr>
                <a:srgbClr val="404040"/>
              </a:buClr>
              <a:buFont typeface="Arial" pitchFamily="34" charset="0"/>
              <a:buChar char="•"/>
            </a:pPr>
            <a:endParaRPr lang="en-US" sz="2000"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solidFill>
                  <a:schemeClr val="accent1"/>
                </a:solidFill>
                <a:ea typeface="ＭＳ Ｐゴシック" charset="-128"/>
              </a:rPr>
              <a:t>SWoRD</a:t>
            </a:r>
            <a:endParaRPr lang="en-US" dirty="0" smtClean="0">
              <a:solidFill>
                <a:schemeClr val="accent1"/>
              </a:solidFill>
              <a:ea typeface="ＭＳ Ｐゴシック" charset="-128"/>
            </a:endParaRPr>
          </a:p>
          <a:p>
            <a:pPr lvl="1"/>
            <a:r>
              <a:rPr lang="en-US" dirty="0" smtClean="0">
                <a:ea typeface="ＭＳ Ｐゴシック" charset="-128"/>
              </a:rPr>
              <a:t>Improving Review Quality</a:t>
            </a:r>
          </a:p>
          <a:p>
            <a:pPr lvl="1"/>
            <a:r>
              <a:rPr lang="en-US" dirty="0" smtClean="0">
                <a:ea typeface="ＭＳ Ｐゴシック" charset="-128"/>
              </a:rPr>
              <a:t>Identifying Helpful Reviews</a:t>
            </a:r>
          </a:p>
          <a:p>
            <a:pPr lvl="1"/>
            <a:r>
              <a:rPr lang="en-US" dirty="0" smtClean="0">
                <a:ea typeface="ＭＳ Ｐゴシック" charset="-128"/>
              </a:rPr>
              <a:t>Recent Directions</a:t>
            </a:r>
          </a:p>
          <a:p>
            <a:r>
              <a:rPr lang="en-US" dirty="0" smtClean="0">
                <a:ea typeface="ＭＳ Ｐゴシック" charset="-128"/>
              </a:rPr>
              <a:t>Tutorial Dialogue; Student Team Conversations</a:t>
            </a:r>
          </a:p>
          <a:p>
            <a:r>
              <a:rPr lang="en-US" dirty="0" smtClean="0">
                <a:ea typeface="ＭＳ Ｐゴシック" charset="-128"/>
              </a:rPr>
              <a:t>Summary and Current Directions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smtClean="0">
                <a:ea typeface="ＭＳ Ｐゴシック" charset="-128"/>
              </a:rPr>
              <a:t>Sample Result:  All Features</a:t>
            </a:r>
          </a:p>
        </p:txBody>
      </p:sp>
      <p:sp>
        <p:nvSpPr>
          <p:cNvPr id="75779" name="Slide Number Placeholder 3"/>
          <p:cNvSpPr>
            <a:spLocks noGrp="1"/>
          </p:cNvSpPr>
          <p:nvPr>
            <p:ph type="sldNum" sz="quarter" idx="12"/>
          </p:nvPr>
        </p:nvSpPr>
        <p:spPr bwMode="auto">
          <a:noFill/>
          <a:ln>
            <a:miter lim="800000"/>
            <a:headEnd/>
            <a:tailEnd/>
          </a:ln>
        </p:spPr>
        <p:txBody>
          <a:bodyPr/>
          <a:lstStyle/>
          <a:p>
            <a:fld id="{CB82960B-0DC3-40A9-AB7E-C585D0474F85}" type="slidenum">
              <a:rPr lang="en-US"/>
              <a:pPr/>
              <a:t>50</a:t>
            </a:fld>
            <a:endParaRPr lang="en-US"/>
          </a:p>
        </p:txBody>
      </p:sp>
      <p:pic>
        <p:nvPicPr>
          <p:cNvPr id="75780" name="Picture 5"/>
          <p:cNvPicPr>
            <a:picLocks noChangeAspect="1"/>
          </p:cNvPicPr>
          <p:nvPr/>
        </p:nvPicPr>
        <p:blipFill>
          <a:blip r:embed="rId3"/>
          <a:srcRect/>
          <a:stretch>
            <a:fillRect/>
          </a:stretch>
        </p:blipFill>
        <p:spPr bwMode="auto">
          <a:xfrm>
            <a:off x="200025" y="4021138"/>
            <a:ext cx="8769350" cy="2660650"/>
          </a:xfrm>
          <a:prstGeom prst="rect">
            <a:avLst/>
          </a:prstGeom>
          <a:noFill/>
          <a:ln w="9525">
            <a:noFill/>
            <a:miter lim="800000"/>
            <a:headEnd/>
            <a:tailEnd/>
          </a:ln>
        </p:spPr>
      </p:pic>
      <p:sp>
        <p:nvSpPr>
          <p:cNvPr id="9" name="Rounded Rectangle 8"/>
          <p:cNvSpPr/>
          <p:nvPr/>
        </p:nvSpPr>
        <p:spPr>
          <a:xfrm>
            <a:off x="4953000" y="4057650"/>
            <a:ext cx="1906588" cy="260667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5782" name="Content Placeholder 6"/>
          <p:cNvSpPr>
            <a:spLocks noGrp="1"/>
          </p:cNvSpPr>
          <p:nvPr>
            <p:ph idx="1"/>
          </p:nvPr>
        </p:nvSpPr>
        <p:spPr/>
        <p:txBody>
          <a:bodyPr/>
          <a:lstStyle/>
          <a:p>
            <a:endParaRPr lang="en-US" smtClean="0">
              <a:ea typeface="ＭＳ Ｐゴシック" charset="-128"/>
            </a:endParaRPr>
          </a:p>
        </p:txBody>
      </p:sp>
      <p:sp>
        <p:nvSpPr>
          <p:cNvPr id="10" name="Content Placeholder 2"/>
          <p:cNvSpPr txBox="1">
            <a:spLocks/>
          </p:cNvSpPr>
          <p:nvPr/>
        </p:nvSpPr>
        <p:spPr bwMode="auto">
          <a:xfrm>
            <a:off x="284163" y="1628775"/>
            <a:ext cx="8583612" cy="4244975"/>
          </a:xfrm>
          <a:prstGeom prst="rect">
            <a:avLst/>
          </a:prstGeom>
          <a:noFill/>
          <a:ln w="9525">
            <a:noFill/>
            <a:miter lim="800000"/>
            <a:headEnd/>
            <a:tailEnd/>
          </a:ln>
        </p:spPr>
        <p:txBody>
          <a:bodyPr/>
          <a:lstStyle/>
          <a:p>
            <a:pPr marL="342900" indent="-342900" defTabSz="914400" eaLnBrk="0" hangingPunct="0">
              <a:spcBef>
                <a:spcPts val="2000"/>
              </a:spcBef>
              <a:buClr>
                <a:srgbClr val="404040"/>
              </a:buClr>
              <a:buFont typeface="Arial" pitchFamily="34" charset="0"/>
              <a:buChar char="•"/>
            </a:pPr>
            <a:r>
              <a:rPr lang="en-US">
                <a:solidFill>
                  <a:srgbClr val="404040"/>
                </a:solidFill>
                <a:latin typeface="Calibri" pitchFamily="34" charset="0"/>
              </a:rPr>
              <a:t>Feature selection of all features</a:t>
            </a:r>
          </a:p>
          <a:p>
            <a:pPr marL="725488" lvl="2" indent="-361950" defTabSz="914400" eaLnBrk="0" hangingPunct="0">
              <a:spcBef>
                <a:spcPts val="600"/>
              </a:spcBef>
              <a:buClr>
                <a:srgbClr val="404040"/>
              </a:buClr>
              <a:buFont typeface="Arial" pitchFamily="34" charset="0"/>
              <a:buChar char="•"/>
            </a:pPr>
            <a:r>
              <a:rPr lang="en-US" sz="2000" b="1">
                <a:solidFill>
                  <a:srgbClr val="BFBFBF"/>
                </a:solidFill>
                <a:latin typeface="Calibri" pitchFamily="34" charset="0"/>
                <a:sym typeface="Wingdings" pitchFamily="2" charset="2"/>
              </a:rPr>
              <a:t>Students</a:t>
            </a:r>
            <a:r>
              <a:rPr lang="en-US" sz="2000">
                <a:solidFill>
                  <a:srgbClr val="BFBFBF"/>
                </a:solidFill>
                <a:latin typeface="Calibri" pitchFamily="34" charset="0"/>
                <a:sym typeface="Wingdings" pitchFamily="2" charset="2"/>
              </a:rPr>
              <a:t> are more influenced by social-science features, demonstrative determiners, number of sentences, and negation words</a:t>
            </a:r>
            <a:endParaRPr lang="en-US" sz="2000" b="1">
              <a:solidFill>
                <a:srgbClr val="BFBFBF"/>
              </a:solidFill>
              <a:latin typeface="Calibri" pitchFamily="34" charset="0"/>
              <a:sym typeface="Wingdings" pitchFamily="2" charset="2"/>
            </a:endParaRPr>
          </a:p>
          <a:p>
            <a:pPr marL="725488" lvl="2" indent="-361950" defTabSz="914400" eaLnBrk="0" hangingPunct="0">
              <a:spcBef>
                <a:spcPts val="600"/>
              </a:spcBef>
              <a:buClr>
                <a:srgbClr val="404040"/>
              </a:buClr>
              <a:buFont typeface="Arial" pitchFamily="34" charset="0"/>
              <a:buChar char="•"/>
            </a:pPr>
            <a:r>
              <a:rPr lang="en-US" sz="2000" b="1">
                <a:solidFill>
                  <a:srgbClr val="BFBFBF"/>
                </a:solidFill>
                <a:latin typeface="Calibri" pitchFamily="34" charset="0"/>
                <a:sym typeface="Wingdings" pitchFamily="2" charset="2"/>
              </a:rPr>
              <a:t>Experts</a:t>
            </a:r>
            <a:r>
              <a:rPr lang="en-US" sz="2000">
                <a:solidFill>
                  <a:srgbClr val="BFBFBF"/>
                </a:solidFill>
                <a:latin typeface="Calibri" pitchFamily="34" charset="0"/>
                <a:sym typeface="Wingdings" pitchFamily="2" charset="2"/>
              </a:rPr>
              <a:t> are more influenced by review length and critiques</a:t>
            </a:r>
            <a:endParaRPr lang="en-US" sz="2000" b="1">
              <a:solidFill>
                <a:srgbClr val="BFBFBF"/>
              </a:solidFill>
              <a:latin typeface="Calibri" pitchFamily="34" charset="0"/>
            </a:endParaRPr>
          </a:p>
          <a:p>
            <a:pPr marL="725488" lvl="2" indent="-361950" defTabSz="914400" eaLnBrk="0" hangingPunct="0">
              <a:spcBef>
                <a:spcPts val="600"/>
              </a:spcBef>
              <a:buClr>
                <a:srgbClr val="404040"/>
              </a:buClr>
              <a:buFont typeface="Arial" pitchFamily="34" charset="0"/>
              <a:buChar char="•"/>
            </a:pPr>
            <a:r>
              <a:rPr lang="en-US" sz="2000" b="1">
                <a:solidFill>
                  <a:srgbClr val="404040"/>
                </a:solidFill>
                <a:latin typeface="Calibri" pitchFamily="34" charset="0"/>
                <a:sym typeface="Wingdings" pitchFamily="2" charset="2"/>
              </a:rPr>
              <a:t>Content expert </a:t>
            </a:r>
            <a:r>
              <a:rPr lang="en-US" sz="2000">
                <a:solidFill>
                  <a:srgbClr val="404040"/>
                </a:solidFill>
                <a:latin typeface="Calibri" pitchFamily="34" charset="0"/>
                <a:sym typeface="Wingdings" pitchFamily="2" charset="2"/>
              </a:rPr>
              <a:t>values </a:t>
            </a:r>
            <a:r>
              <a:rPr lang="en-US" sz="2000">
                <a:solidFill>
                  <a:srgbClr val="FF6776"/>
                </a:solidFill>
                <a:latin typeface="Calibri" pitchFamily="34" charset="0"/>
                <a:sym typeface="Wingdings" pitchFamily="2" charset="2"/>
              </a:rPr>
              <a:t>solutions, domain words, problem localization</a:t>
            </a:r>
          </a:p>
          <a:p>
            <a:pPr marL="725488" lvl="2" indent="-361950" defTabSz="914400" eaLnBrk="0" hangingPunct="0">
              <a:spcBef>
                <a:spcPts val="600"/>
              </a:spcBef>
              <a:buClr>
                <a:srgbClr val="404040"/>
              </a:buClr>
              <a:buFont typeface="Arial" pitchFamily="34" charset="0"/>
              <a:buChar char="•"/>
            </a:pPr>
            <a:r>
              <a:rPr lang="en-US" sz="2000" b="1">
                <a:solidFill>
                  <a:srgbClr val="BFBFBF"/>
                </a:solidFill>
                <a:latin typeface="Calibri" pitchFamily="34" charset="0"/>
                <a:sym typeface="Wingdings" pitchFamily="2" charset="2"/>
              </a:rPr>
              <a:t>Writing expert </a:t>
            </a:r>
            <a:r>
              <a:rPr lang="en-US" sz="2000">
                <a:solidFill>
                  <a:srgbClr val="BFBFBF"/>
                </a:solidFill>
                <a:latin typeface="Calibri" pitchFamily="34" charset="0"/>
                <a:sym typeface="Wingdings" pitchFamily="2" charset="2"/>
              </a:rPr>
              <a:t>values praise and summary</a:t>
            </a:r>
          </a:p>
          <a:p>
            <a:pPr marL="725488" lvl="2" indent="-361950" defTabSz="914400" eaLnBrk="0" hangingPunct="0">
              <a:spcBef>
                <a:spcPts val="600"/>
              </a:spcBef>
              <a:buClr>
                <a:srgbClr val="404040"/>
              </a:buClr>
              <a:buFont typeface="Arial" pitchFamily="34" charset="0"/>
              <a:buChar char="•"/>
            </a:pPr>
            <a:endParaRPr lang="en-US" sz="200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smtClean="0">
                <a:ea typeface="ＭＳ Ｐゴシック" charset="-128"/>
              </a:rPr>
              <a:t>Sample Result:  All Features</a:t>
            </a:r>
          </a:p>
        </p:txBody>
      </p:sp>
      <p:sp>
        <p:nvSpPr>
          <p:cNvPr id="77827" name="Slide Number Placeholder 3"/>
          <p:cNvSpPr>
            <a:spLocks noGrp="1"/>
          </p:cNvSpPr>
          <p:nvPr>
            <p:ph type="sldNum" sz="quarter" idx="12"/>
          </p:nvPr>
        </p:nvSpPr>
        <p:spPr bwMode="auto">
          <a:noFill/>
          <a:ln>
            <a:miter lim="800000"/>
            <a:headEnd/>
            <a:tailEnd/>
          </a:ln>
        </p:spPr>
        <p:txBody>
          <a:bodyPr/>
          <a:lstStyle/>
          <a:p>
            <a:fld id="{D586E64F-B4B7-42E8-A2A9-1C46BFAFA3D6}" type="slidenum">
              <a:rPr lang="en-US"/>
              <a:pPr/>
              <a:t>51</a:t>
            </a:fld>
            <a:endParaRPr lang="en-US"/>
          </a:p>
        </p:txBody>
      </p:sp>
      <p:pic>
        <p:nvPicPr>
          <p:cNvPr id="77828" name="Picture 5"/>
          <p:cNvPicPr>
            <a:picLocks noChangeAspect="1"/>
          </p:cNvPicPr>
          <p:nvPr/>
        </p:nvPicPr>
        <p:blipFill>
          <a:blip r:embed="rId3"/>
          <a:srcRect/>
          <a:stretch>
            <a:fillRect/>
          </a:stretch>
        </p:blipFill>
        <p:spPr bwMode="auto">
          <a:xfrm>
            <a:off x="200025" y="4021138"/>
            <a:ext cx="8769350" cy="2660650"/>
          </a:xfrm>
          <a:prstGeom prst="rect">
            <a:avLst/>
          </a:prstGeom>
          <a:noFill/>
          <a:ln w="9525">
            <a:noFill/>
            <a:miter lim="800000"/>
            <a:headEnd/>
            <a:tailEnd/>
          </a:ln>
        </p:spPr>
      </p:pic>
      <p:sp>
        <p:nvSpPr>
          <p:cNvPr id="9" name="Rounded Rectangle 8"/>
          <p:cNvSpPr/>
          <p:nvPr/>
        </p:nvSpPr>
        <p:spPr>
          <a:xfrm>
            <a:off x="4953000" y="4057650"/>
            <a:ext cx="1906588" cy="260667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 name="Rounded Rectangle 6"/>
          <p:cNvSpPr/>
          <p:nvPr/>
        </p:nvSpPr>
        <p:spPr>
          <a:xfrm>
            <a:off x="6932613" y="5802313"/>
            <a:ext cx="1989137" cy="260350"/>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7831" name="Content Placeholder 9"/>
          <p:cNvSpPr>
            <a:spLocks noGrp="1"/>
          </p:cNvSpPr>
          <p:nvPr>
            <p:ph idx="1"/>
          </p:nvPr>
        </p:nvSpPr>
        <p:spPr/>
        <p:txBody>
          <a:bodyPr/>
          <a:lstStyle/>
          <a:p>
            <a:endParaRPr lang="en-US" smtClean="0">
              <a:ea typeface="ＭＳ Ｐゴシック" charset="-128"/>
            </a:endParaRPr>
          </a:p>
        </p:txBody>
      </p:sp>
      <p:sp>
        <p:nvSpPr>
          <p:cNvPr id="11" name="Content Placeholder 2"/>
          <p:cNvSpPr txBox="1">
            <a:spLocks/>
          </p:cNvSpPr>
          <p:nvPr/>
        </p:nvSpPr>
        <p:spPr bwMode="auto">
          <a:xfrm>
            <a:off x="284163" y="1628775"/>
            <a:ext cx="8583612" cy="4244975"/>
          </a:xfrm>
          <a:prstGeom prst="rect">
            <a:avLst/>
          </a:prstGeom>
          <a:noFill/>
          <a:ln w="9525">
            <a:noFill/>
            <a:miter lim="800000"/>
            <a:headEnd/>
            <a:tailEnd/>
          </a:ln>
        </p:spPr>
        <p:txBody>
          <a:bodyPr/>
          <a:lstStyle/>
          <a:p>
            <a:pPr marL="342900" indent="-342900" defTabSz="914400" eaLnBrk="0" hangingPunct="0">
              <a:spcBef>
                <a:spcPts val="2000"/>
              </a:spcBef>
              <a:buClr>
                <a:srgbClr val="404040"/>
              </a:buClr>
              <a:buFont typeface="Arial" pitchFamily="34" charset="0"/>
              <a:buChar char="•"/>
            </a:pPr>
            <a:r>
              <a:rPr lang="en-US" dirty="0">
                <a:solidFill>
                  <a:srgbClr val="404040"/>
                </a:solidFill>
                <a:latin typeface="Calibri" pitchFamily="34" charset="0"/>
              </a:rPr>
              <a:t>Feature selection of all features</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Students</a:t>
            </a:r>
            <a:r>
              <a:rPr lang="en-US" sz="2000" dirty="0">
                <a:solidFill>
                  <a:srgbClr val="BFBFBF"/>
                </a:solidFill>
                <a:latin typeface="Calibri" pitchFamily="34" charset="0"/>
                <a:sym typeface="Wingdings" pitchFamily="2" charset="2"/>
              </a:rPr>
              <a:t> are more influenced by </a:t>
            </a:r>
            <a:r>
              <a:rPr lang="en-US" sz="2000" dirty="0" smtClean="0">
                <a:solidFill>
                  <a:srgbClr val="BFBFBF"/>
                </a:solidFill>
                <a:latin typeface="Calibri" pitchFamily="34" charset="0"/>
                <a:sym typeface="Wingdings" pitchFamily="2" charset="2"/>
              </a:rPr>
              <a:t>meta </a:t>
            </a:r>
            <a:r>
              <a:rPr lang="en-US" sz="2000" dirty="0">
                <a:solidFill>
                  <a:srgbClr val="BFBFBF"/>
                </a:solidFill>
                <a:latin typeface="Calibri" pitchFamily="34" charset="0"/>
                <a:sym typeface="Wingdings" pitchFamily="2" charset="2"/>
              </a:rPr>
              <a:t>features, demonstrative determiners, number of sentences, and negation words</a:t>
            </a:r>
            <a:endParaRPr lang="en-US" sz="2000" b="1" dirty="0">
              <a:solidFill>
                <a:srgbClr val="BFBFBF"/>
              </a:solidFill>
              <a:latin typeface="Calibri" pitchFamily="34" charset="0"/>
              <a:sym typeface="Wingdings" pitchFamily="2" charset="2"/>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Experts</a:t>
            </a:r>
            <a:r>
              <a:rPr lang="en-US" sz="2000" dirty="0">
                <a:solidFill>
                  <a:srgbClr val="BFBFBF"/>
                </a:solidFill>
                <a:latin typeface="Calibri" pitchFamily="34" charset="0"/>
                <a:sym typeface="Wingdings" pitchFamily="2" charset="2"/>
              </a:rPr>
              <a:t> are more influenced by review length and critiques</a:t>
            </a:r>
            <a:endParaRPr lang="en-US" sz="2000" b="1" dirty="0">
              <a:solidFill>
                <a:srgbClr val="BFBFBF"/>
              </a:solidFill>
              <a:latin typeface="Calibri" pitchFamily="34" charset="0"/>
            </a:endParaRPr>
          </a:p>
          <a:p>
            <a:pPr marL="725488" lvl="2" indent="-361950" defTabSz="914400" eaLnBrk="0" hangingPunct="0">
              <a:spcBef>
                <a:spcPts val="600"/>
              </a:spcBef>
              <a:buClr>
                <a:srgbClr val="404040"/>
              </a:buClr>
              <a:buFont typeface="Arial" pitchFamily="34" charset="0"/>
              <a:buChar char="•"/>
            </a:pPr>
            <a:r>
              <a:rPr lang="en-US" sz="2000" b="1" dirty="0">
                <a:solidFill>
                  <a:srgbClr val="404040"/>
                </a:solidFill>
                <a:latin typeface="Calibri" pitchFamily="34" charset="0"/>
                <a:sym typeface="Wingdings" pitchFamily="2" charset="2"/>
              </a:rPr>
              <a:t>Content expert </a:t>
            </a:r>
            <a:r>
              <a:rPr lang="en-US" sz="2000" dirty="0">
                <a:solidFill>
                  <a:srgbClr val="404040"/>
                </a:solidFill>
                <a:latin typeface="Calibri" pitchFamily="34" charset="0"/>
                <a:sym typeface="Wingdings" pitchFamily="2" charset="2"/>
              </a:rPr>
              <a:t>values </a:t>
            </a:r>
            <a:r>
              <a:rPr lang="en-US" sz="2000" dirty="0">
                <a:solidFill>
                  <a:srgbClr val="FF6776"/>
                </a:solidFill>
                <a:latin typeface="Calibri" pitchFamily="34" charset="0"/>
                <a:sym typeface="Wingdings" pitchFamily="2" charset="2"/>
              </a:rPr>
              <a:t>solutions, domain words, problem localization</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Writing expert </a:t>
            </a:r>
            <a:r>
              <a:rPr lang="en-US" sz="2000" dirty="0">
                <a:solidFill>
                  <a:srgbClr val="BFBFBF"/>
                </a:solidFill>
                <a:latin typeface="Calibri" pitchFamily="34" charset="0"/>
                <a:sym typeface="Wingdings" pitchFamily="2" charset="2"/>
              </a:rPr>
              <a:t>values praise and summary</a:t>
            </a:r>
          </a:p>
          <a:p>
            <a:pPr marL="725488" lvl="2" indent="-361950" defTabSz="914400" eaLnBrk="0" hangingPunct="0">
              <a:spcBef>
                <a:spcPts val="600"/>
              </a:spcBef>
              <a:buClr>
                <a:srgbClr val="404040"/>
              </a:buClr>
              <a:buFont typeface="Arial" pitchFamily="34" charset="0"/>
              <a:buChar char="•"/>
            </a:pPr>
            <a:endParaRPr lang="en-US" sz="2000"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ea typeface="ＭＳ Ｐゴシック" charset="-128"/>
              </a:rPr>
              <a:t>Sample Result:  All Features</a:t>
            </a:r>
          </a:p>
        </p:txBody>
      </p:sp>
      <p:sp>
        <p:nvSpPr>
          <p:cNvPr id="79875" name="Slide Number Placeholder 3"/>
          <p:cNvSpPr>
            <a:spLocks noGrp="1"/>
          </p:cNvSpPr>
          <p:nvPr>
            <p:ph type="sldNum" sz="quarter" idx="12"/>
          </p:nvPr>
        </p:nvSpPr>
        <p:spPr bwMode="auto">
          <a:noFill/>
          <a:ln>
            <a:miter lim="800000"/>
            <a:headEnd/>
            <a:tailEnd/>
          </a:ln>
        </p:spPr>
        <p:txBody>
          <a:bodyPr/>
          <a:lstStyle/>
          <a:p>
            <a:fld id="{338BA71E-DC0A-417D-BD78-372D34368251}" type="slidenum">
              <a:rPr lang="en-US"/>
              <a:pPr/>
              <a:t>52</a:t>
            </a:fld>
            <a:endParaRPr lang="en-US"/>
          </a:p>
        </p:txBody>
      </p:sp>
      <p:pic>
        <p:nvPicPr>
          <p:cNvPr id="79876" name="Picture 5"/>
          <p:cNvPicPr>
            <a:picLocks noChangeAspect="1"/>
          </p:cNvPicPr>
          <p:nvPr/>
        </p:nvPicPr>
        <p:blipFill>
          <a:blip r:embed="rId3"/>
          <a:srcRect/>
          <a:stretch>
            <a:fillRect/>
          </a:stretch>
        </p:blipFill>
        <p:spPr bwMode="auto">
          <a:xfrm>
            <a:off x="200025" y="4021138"/>
            <a:ext cx="8769350" cy="2660650"/>
          </a:xfrm>
          <a:prstGeom prst="rect">
            <a:avLst/>
          </a:prstGeom>
          <a:noFill/>
          <a:ln w="9525">
            <a:noFill/>
            <a:miter lim="800000"/>
            <a:headEnd/>
            <a:tailEnd/>
          </a:ln>
        </p:spPr>
      </p:pic>
      <p:sp>
        <p:nvSpPr>
          <p:cNvPr id="7" name="Rounded Rectangle 6"/>
          <p:cNvSpPr/>
          <p:nvPr/>
        </p:nvSpPr>
        <p:spPr>
          <a:xfrm>
            <a:off x="2974975" y="4057650"/>
            <a:ext cx="1908175" cy="2606675"/>
          </a:xfrm>
          <a:prstGeom prst="roundRect">
            <a:avLst/>
          </a:prstGeom>
          <a:noFill/>
          <a:ln w="28575" cap="flat" cmpd="sng" algn="ctr">
            <a:solidFill>
              <a:srgbClr val="FF0000"/>
            </a:solidFill>
            <a:prstDash val="solid"/>
            <a:roun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sz="1800"/>
          </a:p>
        </p:txBody>
      </p:sp>
      <p:sp>
        <p:nvSpPr>
          <p:cNvPr id="79878" name="Content Placeholder 8"/>
          <p:cNvSpPr>
            <a:spLocks noGrp="1"/>
          </p:cNvSpPr>
          <p:nvPr>
            <p:ph idx="1"/>
          </p:nvPr>
        </p:nvSpPr>
        <p:spPr/>
        <p:txBody>
          <a:bodyPr/>
          <a:lstStyle/>
          <a:p>
            <a:endParaRPr lang="en-US" smtClean="0">
              <a:ea typeface="ＭＳ Ｐゴシック" charset="-128"/>
            </a:endParaRPr>
          </a:p>
        </p:txBody>
      </p:sp>
      <p:sp>
        <p:nvSpPr>
          <p:cNvPr id="10" name="Content Placeholder 2"/>
          <p:cNvSpPr txBox="1">
            <a:spLocks/>
          </p:cNvSpPr>
          <p:nvPr/>
        </p:nvSpPr>
        <p:spPr bwMode="auto">
          <a:xfrm>
            <a:off x="284163" y="1628775"/>
            <a:ext cx="8583612" cy="4244975"/>
          </a:xfrm>
          <a:prstGeom prst="rect">
            <a:avLst/>
          </a:prstGeom>
          <a:noFill/>
          <a:ln w="9525">
            <a:noFill/>
            <a:miter lim="800000"/>
            <a:headEnd/>
            <a:tailEnd/>
          </a:ln>
        </p:spPr>
        <p:txBody>
          <a:bodyPr/>
          <a:lstStyle/>
          <a:p>
            <a:pPr marL="342900" indent="-342900" defTabSz="914400" eaLnBrk="0" hangingPunct="0">
              <a:spcBef>
                <a:spcPts val="2000"/>
              </a:spcBef>
              <a:buClr>
                <a:srgbClr val="404040"/>
              </a:buClr>
              <a:buFont typeface="Arial" pitchFamily="34" charset="0"/>
              <a:buChar char="•"/>
            </a:pPr>
            <a:r>
              <a:rPr lang="en-US" dirty="0">
                <a:solidFill>
                  <a:srgbClr val="404040"/>
                </a:solidFill>
                <a:latin typeface="Calibri" pitchFamily="34" charset="0"/>
              </a:rPr>
              <a:t>Feature selection of all features</a:t>
            </a: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Students</a:t>
            </a:r>
            <a:r>
              <a:rPr lang="en-US" sz="2000" dirty="0">
                <a:solidFill>
                  <a:srgbClr val="BFBFBF"/>
                </a:solidFill>
                <a:latin typeface="Calibri" pitchFamily="34" charset="0"/>
                <a:sym typeface="Wingdings" pitchFamily="2" charset="2"/>
              </a:rPr>
              <a:t> are more influenced by </a:t>
            </a:r>
            <a:r>
              <a:rPr lang="en-US" sz="2000" dirty="0" smtClean="0">
                <a:solidFill>
                  <a:srgbClr val="BFBFBF"/>
                </a:solidFill>
                <a:latin typeface="Calibri" pitchFamily="34" charset="0"/>
                <a:sym typeface="Wingdings" pitchFamily="2" charset="2"/>
              </a:rPr>
              <a:t>meta </a:t>
            </a:r>
            <a:r>
              <a:rPr lang="en-US" sz="2000" dirty="0">
                <a:solidFill>
                  <a:srgbClr val="BFBFBF"/>
                </a:solidFill>
                <a:latin typeface="Calibri" pitchFamily="34" charset="0"/>
                <a:sym typeface="Wingdings" pitchFamily="2" charset="2"/>
              </a:rPr>
              <a:t>features, demonstrative determiners, number of sentences, and negation words</a:t>
            </a:r>
            <a:endParaRPr lang="en-US" sz="2000" b="1" dirty="0">
              <a:solidFill>
                <a:srgbClr val="BFBFBF"/>
              </a:solidFill>
              <a:latin typeface="Calibri" pitchFamily="34" charset="0"/>
              <a:sym typeface="Wingdings" pitchFamily="2" charset="2"/>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Experts</a:t>
            </a:r>
            <a:r>
              <a:rPr lang="en-US" sz="2000" dirty="0">
                <a:solidFill>
                  <a:srgbClr val="BFBFBF"/>
                </a:solidFill>
                <a:latin typeface="Calibri" pitchFamily="34" charset="0"/>
                <a:sym typeface="Wingdings" pitchFamily="2" charset="2"/>
              </a:rPr>
              <a:t> are more influenced by review length and critiques</a:t>
            </a:r>
            <a:endParaRPr lang="en-US" sz="2000" b="1" dirty="0">
              <a:solidFill>
                <a:srgbClr val="BFBFBF"/>
              </a:solidFill>
              <a:latin typeface="Calibri" pitchFamily="34" charset="0"/>
            </a:endParaRPr>
          </a:p>
          <a:p>
            <a:pPr marL="725488" lvl="2" indent="-361950" defTabSz="914400" eaLnBrk="0" hangingPunct="0">
              <a:spcBef>
                <a:spcPts val="600"/>
              </a:spcBef>
              <a:buClr>
                <a:srgbClr val="404040"/>
              </a:buClr>
              <a:buFont typeface="Arial" pitchFamily="34" charset="0"/>
              <a:buChar char="•"/>
            </a:pPr>
            <a:r>
              <a:rPr lang="en-US" sz="2000" b="1" dirty="0">
                <a:solidFill>
                  <a:srgbClr val="BFBFBF"/>
                </a:solidFill>
                <a:latin typeface="Calibri" pitchFamily="34" charset="0"/>
                <a:sym typeface="Wingdings" pitchFamily="2" charset="2"/>
              </a:rPr>
              <a:t>Content expert </a:t>
            </a:r>
            <a:r>
              <a:rPr lang="en-US" sz="2000" dirty="0">
                <a:solidFill>
                  <a:srgbClr val="BFBFBF"/>
                </a:solidFill>
                <a:latin typeface="Calibri" pitchFamily="34" charset="0"/>
                <a:sym typeface="Wingdings" pitchFamily="2" charset="2"/>
              </a:rPr>
              <a:t>values solutions, domain words, problem localization</a:t>
            </a:r>
          </a:p>
          <a:p>
            <a:pPr marL="725488" lvl="2" indent="-361950" defTabSz="914400" eaLnBrk="0" hangingPunct="0">
              <a:spcBef>
                <a:spcPts val="600"/>
              </a:spcBef>
              <a:buClr>
                <a:srgbClr val="404040"/>
              </a:buClr>
              <a:buFont typeface="Arial" pitchFamily="34" charset="0"/>
              <a:buChar char="•"/>
            </a:pPr>
            <a:r>
              <a:rPr lang="en-US" sz="2000" b="1" dirty="0">
                <a:solidFill>
                  <a:srgbClr val="404040"/>
                </a:solidFill>
                <a:latin typeface="Calibri" pitchFamily="34" charset="0"/>
                <a:sym typeface="Wingdings" pitchFamily="2" charset="2"/>
              </a:rPr>
              <a:t>Writing expert </a:t>
            </a:r>
            <a:r>
              <a:rPr lang="en-US" sz="2000" dirty="0">
                <a:solidFill>
                  <a:srgbClr val="404040"/>
                </a:solidFill>
                <a:latin typeface="Calibri" pitchFamily="34" charset="0"/>
                <a:sym typeface="Wingdings" pitchFamily="2" charset="2"/>
              </a:rPr>
              <a:t>values</a:t>
            </a:r>
            <a:r>
              <a:rPr lang="en-US" sz="2000" dirty="0">
                <a:solidFill>
                  <a:srgbClr val="FF6776"/>
                </a:solidFill>
                <a:latin typeface="Calibri" pitchFamily="34" charset="0"/>
                <a:sym typeface="Wingdings" pitchFamily="2" charset="2"/>
              </a:rPr>
              <a:t> praise </a:t>
            </a:r>
            <a:r>
              <a:rPr lang="en-US" sz="2000" dirty="0">
                <a:solidFill>
                  <a:srgbClr val="404040"/>
                </a:solidFill>
                <a:latin typeface="Calibri" pitchFamily="34" charset="0"/>
                <a:sym typeface="Wingdings" pitchFamily="2" charset="2"/>
              </a:rPr>
              <a:t>and </a:t>
            </a:r>
            <a:r>
              <a:rPr lang="en-US" sz="2000" dirty="0">
                <a:solidFill>
                  <a:srgbClr val="FF6776"/>
                </a:solidFill>
                <a:latin typeface="Calibri" pitchFamily="34" charset="0"/>
                <a:sym typeface="Wingdings" pitchFamily="2" charset="2"/>
              </a:rPr>
              <a:t>summary</a:t>
            </a:r>
          </a:p>
          <a:p>
            <a:pPr marL="725488" lvl="2" indent="-361950" defTabSz="914400" eaLnBrk="0" hangingPunct="0">
              <a:spcBef>
                <a:spcPts val="600"/>
              </a:spcBef>
              <a:buClr>
                <a:srgbClr val="404040"/>
              </a:buClr>
              <a:buFont typeface="Arial" pitchFamily="34" charset="0"/>
              <a:buChar char="•"/>
            </a:pPr>
            <a:endParaRPr lang="en-US" sz="2000"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a:p>
            <a:pPr marL="342900" indent="-342900" defTabSz="914400" eaLnBrk="0" hangingPunct="0">
              <a:spcBef>
                <a:spcPts val="2000"/>
              </a:spcBef>
              <a:buClr>
                <a:srgbClr val="404040"/>
              </a:buClr>
              <a:buFont typeface="Arial" pitchFamily="34" charset="0"/>
              <a:buChar char="•"/>
            </a:pPr>
            <a:endParaRPr lang="en-US" dirty="0">
              <a:solidFill>
                <a:srgbClr val="404040"/>
              </a:solidFill>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ea typeface="ＭＳ Ｐゴシック" charset="-128"/>
              </a:rPr>
              <a:t>Other Findings</a:t>
            </a:r>
          </a:p>
        </p:txBody>
      </p:sp>
      <p:sp>
        <p:nvSpPr>
          <p:cNvPr id="3" name="Content Placeholder 2"/>
          <p:cNvSpPr>
            <a:spLocks noGrp="1"/>
          </p:cNvSpPr>
          <p:nvPr>
            <p:ph idx="1"/>
          </p:nvPr>
        </p:nvSpPr>
        <p:spPr>
          <a:xfrm>
            <a:off x="271463" y="1584325"/>
            <a:ext cx="8582025" cy="5043488"/>
          </a:xfrm>
        </p:spPr>
        <p:txBody>
          <a:bodyPr>
            <a:normAutofit/>
          </a:bodyPr>
          <a:lstStyle/>
          <a:p>
            <a:pPr marL="725488" lvl="1" indent="-374650">
              <a:buFont typeface="Arial" pitchFamily="34" charset="0"/>
              <a:buChar char="•"/>
            </a:pPr>
            <a:r>
              <a:rPr lang="en-US" b="1" dirty="0" smtClean="0">
                <a:ea typeface="ＭＳ Ｐゴシック" charset="-128"/>
              </a:rPr>
              <a:t>Lexical features: </a:t>
            </a:r>
            <a:r>
              <a:rPr lang="en-US" dirty="0" smtClean="0">
                <a:solidFill>
                  <a:srgbClr val="FF6776"/>
                </a:solidFill>
                <a:ea typeface="ＭＳ Ｐゴシック" charset="-128"/>
              </a:rPr>
              <a:t>transition cues</a:t>
            </a:r>
            <a:r>
              <a:rPr lang="en-US" dirty="0" smtClean="0">
                <a:solidFill>
                  <a:srgbClr val="000000"/>
                </a:solidFill>
                <a:ea typeface="ＭＳ Ｐゴシック" charset="-128"/>
              </a:rPr>
              <a:t>,</a:t>
            </a:r>
            <a:r>
              <a:rPr lang="en-US" dirty="0" smtClean="0">
                <a:solidFill>
                  <a:srgbClr val="FF6776"/>
                </a:solidFill>
                <a:ea typeface="ＭＳ Ｐゴシック" charset="-128"/>
              </a:rPr>
              <a:t> negation</a:t>
            </a:r>
            <a:r>
              <a:rPr lang="en-US" dirty="0" smtClean="0">
                <a:solidFill>
                  <a:schemeClr val="tx1"/>
                </a:solidFill>
                <a:ea typeface="ＭＳ Ｐゴシック" charset="-128"/>
              </a:rPr>
              <a:t>, and </a:t>
            </a:r>
            <a:r>
              <a:rPr lang="en-US" dirty="0" smtClean="0">
                <a:solidFill>
                  <a:srgbClr val="FF6776"/>
                </a:solidFill>
                <a:ea typeface="ＭＳ Ｐゴシック" charset="-128"/>
              </a:rPr>
              <a:t>suggestion words </a:t>
            </a:r>
            <a:r>
              <a:rPr lang="en-US" dirty="0" smtClean="0">
                <a:ea typeface="ＭＳ Ｐゴシック" charset="-128"/>
              </a:rPr>
              <a:t>are useful for modeling student perceived helpfulness</a:t>
            </a:r>
          </a:p>
          <a:p>
            <a:pPr marL="725488" lvl="1" indent="-374650">
              <a:buFont typeface="Arial" pitchFamily="34" charset="0"/>
              <a:buChar char="•"/>
            </a:pPr>
            <a:r>
              <a:rPr lang="en-US" b="1" dirty="0" smtClean="0">
                <a:ea typeface="ＭＳ Ｐゴシック" charset="-128"/>
              </a:rPr>
              <a:t>Cognitive-science features: </a:t>
            </a:r>
            <a:r>
              <a:rPr lang="en-US" dirty="0" smtClean="0">
                <a:solidFill>
                  <a:srgbClr val="FF6776"/>
                </a:solidFill>
                <a:ea typeface="ＭＳ Ｐゴシック" charset="-128"/>
              </a:rPr>
              <a:t>solution</a:t>
            </a:r>
            <a:r>
              <a:rPr lang="en-US" dirty="0" smtClean="0">
                <a:ea typeface="ＭＳ Ｐゴシック" charset="-128"/>
              </a:rPr>
              <a:t> is effective in all helpfulness models; the writing expert prefers </a:t>
            </a:r>
            <a:r>
              <a:rPr lang="en-US" dirty="0" smtClean="0">
                <a:solidFill>
                  <a:srgbClr val="FF6776"/>
                </a:solidFill>
                <a:ea typeface="ＭＳ Ｐゴシック" charset="-128"/>
              </a:rPr>
              <a:t>praise</a:t>
            </a:r>
            <a:r>
              <a:rPr lang="en-US" dirty="0" smtClean="0">
                <a:ea typeface="ＭＳ Ｐゴシック" charset="-128"/>
              </a:rPr>
              <a:t> while the content expert prefers </a:t>
            </a:r>
            <a:r>
              <a:rPr lang="en-US" dirty="0" smtClean="0">
                <a:solidFill>
                  <a:srgbClr val="FF6776"/>
                </a:solidFill>
                <a:ea typeface="ＭＳ Ｐゴシック" charset="-128"/>
              </a:rPr>
              <a:t>critiques</a:t>
            </a:r>
            <a:r>
              <a:rPr lang="en-US" dirty="0" smtClean="0">
                <a:solidFill>
                  <a:srgbClr val="5039A9"/>
                </a:solidFill>
                <a:ea typeface="ＭＳ Ｐゴシック" charset="-128"/>
              </a:rPr>
              <a:t> </a:t>
            </a:r>
            <a:r>
              <a:rPr lang="en-US" dirty="0" smtClean="0">
                <a:solidFill>
                  <a:schemeClr val="tx1"/>
                </a:solidFill>
                <a:ea typeface="ＭＳ Ｐゴシック" charset="-128"/>
              </a:rPr>
              <a:t>and</a:t>
            </a:r>
            <a:r>
              <a:rPr lang="en-US" dirty="0" smtClean="0">
                <a:solidFill>
                  <a:srgbClr val="FF6776"/>
                </a:solidFill>
                <a:ea typeface="ＭＳ Ｐゴシック" charset="-128"/>
              </a:rPr>
              <a:t> localization</a:t>
            </a:r>
          </a:p>
          <a:p>
            <a:pPr marL="725488" lvl="1" indent="-374650">
              <a:buFont typeface="Arial" pitchFamily="34" charset="0"/>
              <a:buChar char="•"/>
            </a:pPr>
            <a:r>
              <a:rPr lang="en-US" b="1" dirty="0" smtClean="0">
                <a:solidFill>
                  <a:schemeClr val="tx1"/>
                </a:solidFill>
                <a:ea typeface="ＭＳ Ｐゴシック" charset="-128"/>
              </a:rPr>
              <a:t>Meta features: </a:t>
            </a:r>
            <a:r>
              <a:rPr lang="en-US" dirty="0" smtClean="0">
                <a:solidFill>
                  <a:srgbClr val="FF6776"/>
                </a:solidFill>
                <a:ea typeface="ＭＳ Ｐゴシック" charset="-128"/>
              </a:rPr>
              <a:t>paper rating </a:t>
            </a:r>
            <a:r>
              <a:rPr lang="en-US" dirty="0" smtClean="0">
                <a:solidFill>
                  <a:schemeClr val="tx1"/>
                </a:solidFill>
                <a:ea typeface="ＭＳ Ｐゴシック" charset="-128"/>
              </a:rPr>
              <a:t>is very effective for predicting student helpfulness ratings</a:t>
            </a:r>
          </a:p>
          <a:p>
            <a:endParaRPr lang="en-US" dirty="0" smtClean="0">
              <a:ea typeface="ＭＳ Ｐゴシック" charset="-128"/>
            </a:endParaRPr>
          </a:p>
        </p:txBody>
      </p:sp>
      <p:sp>
        <p:nvSpPr>
          <p:cNvPr id="81924" name="Slide Number Placeholder 3"/>
          <p:cNvSpPr>
            <a:spLocks noGrp="1"/>
          </p:cNvSpPr>
          <p:nvPr>
            <p:ph type="sldNum" sz="quarter" idx="12"/>
          </p:nvPr>
        </p:nvSpPr>
        <p:spPr bwMode="auto">
          <a:noFill/>
          <a:ln>
            <a:miter lim="800000"/>
            <a:headEnd/>
            <a:tailEnd/>
          </a:ln>
        </p:spPr>
        <p:txBody>
          <a:bodyPr/>
          <a:lstStyle/>
          <a:p>
            <a:fld id="{CDD3E032-2FC1-4E71-8B88-6365360C8D3D}" type="slidenum">
              <a:rPr lang="en-US"/>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dirty="0" smtClean="0">
                <a:ea typeface="ＭＳ Ｐゴシック" charset="-128"/>
              </a:rPr>
              <a:t>Improving Review Quality</a:t>
            </a:r>
          </a:p>
          <a:p>
            <a:pPr lvl="1"/>
            <a:r>
              <a:rPr lang="en-US" dirty="0" smtClean="0">
                <a:ea typeface="ＭＳ Ｐゴシック" charset="-128"/>
              </a:rPr>
              <a:t>Identifying Helpful Reviews</a:t>
            </a:r>
          </a:p>
          <a:p>
            <a:pPr lvl="1"/>
            <a:r>
              <a:rPr lang="en-US" b="1" dirty="0" smtClean="0">
                <a:solidFill>
                  <a:srgbClr val="5D96C5"/>
                </a:solidFill>
                <a:ea typeface="ＭＳ Ｐゴシック" charset="-128"/>
              </a:rPr>
              <a:t>Recent Directions</a:t>
            </a:r>
          </a:p>
          <a:p>
            <a:r>
              <a:rPr lang="en-US" dirty="0" smtClean="0">
                <a:ea typeface="ＭＳ Ｐゴシック" charset="-128"/>
              </a:rPr>
              <a:t>Tutorial Dialogue; Student Team Conversations</a:t>
            </a:r>
          </a:p>
          <a:p>
            <a:r>
              <a:rPr lang="en-US" dirty="0" smtClean="0">
                <a:ea typeface="ＭＳ Ｐゴシック" charset="-128"/>
              </a:rPr>
              <a:t>Summary and Current Directions</a:t>
            </a:r>
          </a:p>
        </p:txBody>
      </p:sp>
    </p:spTree>
    <p:extLst>
      <p:ext uri="{BB962C8B-B14F-4D97-AF65-F5344CB8AC3E}">
        <p14:creationId xmlns:p14="http://schemas.microsoft.com/office/powerpoint/2010/main" val="2302732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 y="0"/>
            <a:ext cx="9144454" cy="1143000"/>
          </a:xfrm>
        </p:spPr>
        <p:txBody>
          <a:bodyPr>
            <a:normAutofit fontScale="90000"/>
          </a:bodyPr>
          <a:lstStyle/>
          <a:p>
            <a:r>
              <a:rPr lang="en-US" dirty="0" smtClean="0"/>
              <a:t>I) </a:t>
            </a:r>
            <a:r>
              <a:rPr lang="en-US" dirty="0" err="1" smtClean="0"/>
              <a:t>RevExplore</a:t>
            </a:r>
            <a:r>
              <a:rPr lang="en-US" dirty="0" smtClean="0"/>
              <a:t>: An Analytic Tool for </a:t>
            </a:r>
            <a:r>
              <a:rPr lang="en-US" dirty="0" smtClean="0">
                <a:solidFill>
                  <a:srgbClr val="FF0000"/>
                </a:solidFill>
              </a:rPr>
              <a:t>Teachers</a:t>
            </a:r>
            <a:br>
              <a:rPr lang="en-US" dirty="0" smtClean="0">
                <a:solidFill>
                  <a:srgbClr val="FF0000"/>
                </a:solidFill>
              </a:rPr>
            </a:br>
            <a:r>
              <a:rPr lang="en-US" sz="4000" dirty="0" smtClean="0"/>
              <a:t>[</a:t>
            </a:r>
            <a:r>
              <a:rPr lang="en-US" sz="4000" dirty="0" err="1" smtClean="0"/>
              <a:t>Xiong</a:t>
            </a:r>
            <a:r>
              <a:rPr lang="en-US" sz="4000" dirty="0" smtClean="0"/>
              <a:t>, Litman, Wang &amp; </a:t>
            </a:r>
            <a:r>
              <a:rPr lang="en-US" sz="4000" dirty="0" err="1" smtClean="0"/>
              <a:t>Schunn</a:t>
            </a:r>
            <a:r>
              <a:rPr lang="en-US" sz="4000" dirty="0" smtClean="0"/>
              <a:t>, 2012]</a:t>
            </a:r>
            <a:endParaRPr lang="en-US" sz="4000" dirty="0"/>
          </a:p>
        </p:txBody>
      </p:sp>
      <p:sp>
        <p:nvSpPr>
          <p:cNvPr id="3" name="Content Placeholder 2"/>
          <p:cNvSpPr>
            <a:spLocks noGrp="1"/>
          </p:cNvSpPr>
          <p:nvPr>
            <p:ph idx="1"/>
          </p:nvPr>
        </p:nvSpPr>
        <p:spPr/>
        <p:txBody>
          <a:bodyPr/>
          <a:lstStyle/>
          <a:p>
            <a:endParaRPr lang="en-US" dirty="0"/>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29752" cy="5334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878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8" y="182041"/>
            <a:ext cx="8458200" cy="1143000"/>
          </a:xfrm>
        </p:spPr>
        <p:txBody>
          <a:bodyPr>
            <a:normAutofit fontScale="90000"/>
          </a:bodyPr>
          <a:lstStyle/>
          <a:p>
            <a:r>
              <a:rPr lang="en-US" sz="4900" dirty="0" smtClean="0"/>
              <a:t>Topic-Word Evaluation</a:t>
            </a:r>
            <a:br>
              <a:rPr lang="en-US" sz="4900" dirty="0" smtClean="0"/>
            </a:br>
            <a:r>
              <a:rPr lang="en-US" sz="4000" dirty="0" smtClean="0"/>
              <a:t>[</a:t>
            </a:r>
            <a:r>
              <a:rPr lang="en-US" sz="4000" dirty="0" err="1" smtClean="0"/>
              <a:t>Xiong</a:t>
            </a:r>
            <a:r>
              <a:rPr lang="en-US" sz="4000" dirty="0" smtClean="0"/>
              <a:t> and </a:t>
            </a:r>
            <a:r>
              <a:rPr lang="en-US" sz="4000" dirty="0" err="1" smtClean="0"/>
              <a:t>Litman</a:t>
            </a:r>
            <a:r>
              <a:rPr lang="en-US" sz="4000" dirty="0" smtClean="0"/>
              <a:t>, submitted]</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3376450"/>
              </p:ext>
            </p:extLst>
          </p:nvPr>
        </p:nvGraphicFramePr>
        <p:xfrm>
          <a:off x="251748" y="1620455"/>
          <a:ext cx="8686800" cy="3156942"/>
        </p:xfrm>
        <a:graphic>
          <a:graphicData uri="http://schemas.openxmlformats.org/drawingml/2006/table">
            <a:tbl>
              <a:tblPr firstRow="1" bandRow="1">
                <a:tableStyleId>{5C22544A-7EE6-4342-B048-85BDC9FD1C3A}</a:tableStyleId>
              </a:tblPr>
              <a:tblGrid>
                <a:gridCol w="1796971"/>
                <a:gridCol w="3565003"/>
                <a:gridCol w="3324826"/>
              </a:tblGrid>
              <a:tr h="134266">
                <a:tc>
                  <a:txBody>
                    <a:bodyPr/>
                    <a:lstStyle/>
                    <a:p>
                      <a:r>
                        <a:rPr lang="en-US" dirty="0" smtClean="0"/>
                        <a:t>Method</a:t>
                      </a:r>
                      <a:endParaRPr lang="en-US" dirty="0"/>
                    </a:p>
                  </a:txBody>
                  <a:tcPr/>
                </a:tc>
                <a:tc>
                  <a:txBody>
                    <a:bodyPr/>
                    <a:lstStyle/>
                    <a:p>
                      <a:r>
                        <a:rPr lang="en-US" dirty="0" smtClean="0"/>
                        <a:t>Reviews  by helpful</a:t>
                      </a:r>
                      <a:r>
                        <a:rPr lang="en-US" baseline="0" dirty="0" smtClean="0"/>
                        <a:t> students</a:t>
                      </a:r>
                      <a:endParaRPr lang="en-US" dirty="0"/>
                    </a:p>
                  </a:txBody>
                  <a:tcPr/>
                </a:tc>
                <a:tc>
                  <a:txBody>
                    <a:bodyPr/>
                    <a:lstStyle/>
                    <a:p>
                      <a:r>
                        <a:rPr lang="en-US" dirty="0" smtClean="0"/>
                        <a:t>Reviews  by less helpful students</a:t>
                      </a:r>
                      <a:endParaRPr lang="en-US" dirty="0"/>
                    </a:p>
                  </a:txBody>
                  <a:tcPr/>
                </a:tc>
              </a:tr>
              <a:tr h="930394">
                <a:tc>
                  <a:txBody>
                    <a:bodyPr/>
                    <a:lstStyle/>
                    <a:p>
                      <a:r>
                        <a:rPr lang="en-US" dirty="0" smtClean="0"/>
                        <a:t>Topic Signatures</a:t>
                      </a:r>
                      <a:endParaRPr lang="en-US" dirty="0"/>
                    </a:p>
                  </a:txBody>
                  <a:tcPr/>
                </a:tc>
                <a:tc>
                  <a:txBody>
                    <a:bodyPr/>
                    <a:lstStyle/>
                    <a:p>
                      <a:r>
                        <a:rPr lang="en-US" b="0" dirty="0" smtClean="0"/>
                        <a:t>Arguments</a:t>
                      </a:r>
                      <a:r>
                        <a:rPr lang="en-US" b="1" dirty="0" smtClean="0"/>
                        <a:t>, </a:t>
                      </a:r>
                      <a:r>
                        <a:rPr lang="en-US" b="0" dirty="0" smtClean="0"/>
                        <a:t>immigrants, paper, wrong, theories, disprove,</a:t>
                      </a:r>
                      <a:r>
                        <a:rPr lang="en-US" b="0" baseline="0" dirty="0" smtClean="0"/>
                        <a:t> theory</a:t>
                      </a:r>
                      <a:endParaRPr lang="en-US" b="0" dirty="0"/>
                    </a:p>
                  </a:txBody>
                  <a:tcPr/>
                </a:tc>
                <a:tc>
                  <a:txBody>
                    <a:bodyPr/>
                    <a:lstStyle/>
                    <a:p>
                      <a:r>
                        <a:rPr lang="en-US" dirty="0" smtClean="0"/>
                        <a:t>Democratically,</a:t>
                      </a:r>
                      <a:r>
                        <a:rPr lang="en-US" baseline="0" dirty="0" smtClean="0"/>
                        <a:t> injustice, page, facts</a:t>
                      </a:r>
                      <a:endParaRPr lang="en-US" dirty="0"/>
                    </a:p>
                  </a:txBody>
                  <a:tcPr/>
                </a:tc>
              </a:tr>
              <a:tr h="930394">
                <a:tc>
                  <a:txBody>
                    <a:bodyPr/>
                    <a:lstStyle/>
                    <a:p>
                      <a:r>
                        <a:rPr lang="en-US" dirty="0" smtClean="0"/>
                        <a:t>LDA</a:t>
                      </a:r>
                      <a:endParaRPr lang="en-US" dirty="0"/>
                    </a:p>
                  </a:txBody>
                  <a:tcPr/>
                </a:tc>
                <a:tc>
                  <a:txBody>
                    <a:bodyPr/>
                    <a:lstStyle/>
                    <a:p>
                      <a:r>
                        <a:rPr lang="en-US" dirty="0" smtClean="0"/>
                        <a:t>Arguments, evidence, could , sentence, argument, statement, use, paper</a:t>
                      </a:r>
                      <a:endParaRPr lang="en-US" dirty="0"/>
                    </a:p>
                  </a:txBody>
                  <a:tcPr/>
                </a:tc>
                <a:tc>
                  <a:txBody>
                    <a:bodyPr/>
                    <a:lstStyle/>
                    <a:p>
                      <a:r>
                        <a:rPr lang="en-US" dirty="0" smtClean="0"/>
                        <a:t>Page, think, essay, facts</a:t>
                      </a:r>
                      <a:endParaRPr lang="en-US" dirty="0"/>
                    </a:p>
                  </a:txBody>
                  <a:tcPr/>
                </a:tc>
              </a:tr>
              <a:tr h="930394">
                <a:tc>
                  <a:txBody>
                    <a:bodyPr/>
                    <a:lstStyle/>
                    <a:p>
                      <a:r>
                        <a:rPr lang="en-US" dirty="0" smtClean="0"/>
                        <a:t>Frequency</a:t>
                      </a:r>
                      <a:endParaRPr lang="en-US" dirty="0"/>
                    </a:p>
                  </a:txBody>
                  <a:tcPr/>
                </a:tc>
                <a:tc>
                  <a:txBody>
                    <a:bodyPr/>
                    <a:lstStyle/>
                    <a:p>
                      <a:r>
                        <a:rPr lang="en-US" dirty="0" smtClean="0"/>
                        <a:t>Paper, arguments, evidence, make,</a:t>
                      </a:r>
                      <a:r>
                        <a:rPr lang="en-US" baseline="0" dirty="0" smtClean="0"/>
                        <a:t> also, could, argument paragraph</a:t>
                      </a:r>
                      <a:endParaRPr lang="en-US" dirty="0"/>
                    </a:p>
                  </a:txBody>
                  <a:tcPr/>
                </a:tc>
                <a:tc>
                  <a:txBody>
                    <a:bodyPr/>
                    <a:lstStyle/>
                    <a:p>
                      <a:r>
                        <a:rPr lang="en-US" dirty="0" smtClean="0"/>
                        <a:t>Page, think, argument, essay</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56</a:t>
            </a:fld>
            <a:endParaRPr lang="en-US"/>
          </a:p>
        </p:txBody>
      </p:sp>
    </p:spTree>
    <p:extLst>
      <p:ext uri="{BB962C8B-B14F-4D97-AF65-F5344CB8AC3E}">
        <p14:creationId xmlns:p14="http://schemas.microsoft.com/office/powerpoint/2010/main" val="1903409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8" y="182041"/>
            <a:ext cx="8458200" cy="1143000"/>
          </a:xfrm>
        </p:spPr>
        <p:txBody>
          <a:bodyPr>
            <a:normAutofit fontScale="90000"/>
          </a:bodyPr>
          <a:lstStyle/>
          <a:p>
            <a:r>
              <a:rPr lang="en-US" sz="4900" dirty="0" smtClean="0"/>
              <a:t>Topic-Word Evaluation</a:t>
            </a:r>
            <a:br>
              <a:rPr lang="en-US" sz="4900" dirty="0" smtClean="0"/>
            </a:br>
            <a:r>
              <a:rPr lang="en-US" sz="4000" dirty="0" smtClean="0"/>
              <a:t>[</a:t>
            </a:r>
            <a:r>
              <a:rPr lang="en-US" sz="4000" dirty="0" err="1" smtClean="0"/>
              <a:t>Xiong</a:t>
            </a:r>
            <a:r>
              <a:rPr lang="en-US" sz="4000" dirty="0" smtClean="0"/>
              <a:t> and </a:t>
            </a:r>
            <a:r>
              <a:rPr lang="en-US" sz="4000" dirty="0" err="1" smtClean="0"/>
              <a:t>Litman</a:t>
            </a:r>
            <a:r>
              <a:rPr lang="en-US" sz="4000" dirty="0" smtClean="0"/>
              <a:t>, submitted]</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314075"/>
              </p:ext>
            </p:extLst>
          </p:nvPr>
        </p:nvGraphicFramePr>
        <p:xfrm>
          <a:off x="251748" y="1620455"/>
          <a:ext cx="8686800" cy="3156942"/>
        </p:xfrm>
        <a:graphic>
          <a:graphicData uri="http://schemas.openxmlformats.org/drawingml/2006/table">
            <a:tbl>
              <a:tblPr firstRow="1" bandRow="1">
                <a:tableStyleId>{5C22544A-7EE6-4342-B048-85BDC9FD1C3A}</a:tableStyleId>
              </a:tblPr>
              <a:tblGrid>
                <a:gridCol w="1796971"/>
                <a:gridCol w="3565003"/>
                <a:gridCol w="3324826"/>
              </a:tblGrid>
              <a:tr h="134266">
                <a:tc>
                  <a:txBody>
                    <a:bodyPr/>
                    <a:lstStyle/>
                    <a:p>
                      <a:r>
                        <a:rPr lang="en-US" dirty="0" smtClean="0"/>
                        <a:t>Method</a:t>
                      </a:r>
                      <a:endParaRPr lang="en-US" dirty="0"/>
                    </a:p>
                  </a:txBody>
                  <a:tcPr/>
                </a:tc>
                <a:tc>
                  <a:txBody>
                    <a:bodyPr/>
                    <a:lstStyle/>
                    <a:p>
                      <a:r>
                        <a:rPr lang="en-US" b="1" i="1" dirty="0" smtClean="0"/>
                        <a:t>Reviews  by helpful</a:t>
                      </a:r>
                      <a:r>
                        <a:rPr lang="en-US" b="1" i="1" baseline="0" dirty="0" smtClean="0"/>
                        <a:t> students</a:t>
                      </a:r>
                      <a:endParaRPr lang="en-US" b="1" i="1" dirty="0"/>
                    </a:p>
                  </a:txBody>
                  <a:tcPr/>
                </a:tc>
                <a:tc>
                  <a:txBody>
                    <a:bodyPr/>
                    <a:lstStyle/>
                    <a:p>
                      <a:r>
                        <a:rPr lang="en-US" dirty="0" smtClean="0"/>
                        <a:t>Reviews  by less helpful students</a:t>
                      </a:r>
                      <a:endParaRPr lang="en-US" dirty="0"/>
                    </a:p>
                  </a:txBody>
                  <a:tcPr/>
                </a:tc>
              </a:tr>
              <a:tr h="930394">
                <a:tc>
                  <a:txBody>
                    <a:bodyPr/>
                    <a:lstStyle/>
                    <a:p>
                      <a:r>
                        <a:rPr lang="en-US" dirty="0" smtClean="0"/>
                        <a:t>Topic Signatures</a:t>
                      </a:r>
                      <a:endParaRPr lang="en-US" dirty="0"/>
                    </a:p>
                  </a:txBody>
                  <a:tcPr/>
                </a:tc>
                <a:tc>
                  <a:txBody>
                    <a:bodyPr/>
                    <a:lstStyle/>
                    <a:p>
                      <a:r>
                        <a:rPr lang="en-US" b="1" i="1" dirty="0" smtClean="0"/>
                        <a:t>Arguments, immigrants, paper, wrong, theories, disprove,</a:t>
                      </a:r>
                      <a:r>
                        <a:rPr lang="en-US" b="1" i="1" baseline="0" dirty="0" smtClean="0"/>
                        <a:t> theory</a:t>
                      </a:r>
                      <a:endParaRPr lang="en-US" b="1" i="1" dirty="0"/>
                    </a:p>
                  </a:txBody>
                  <a:tcPr/>
                </a:tc>
                <a:tc>
                  <a:txBody>
                    <a:bodyPr/>
                    <a:lstStyle/>
                    <a:p>
                      <a:r>
                        <a:rPr lang="en-US" dirty="0" smtClean="0"/>
                        <a:t>Democratically,</a:t>
                      </a:r>
                      <a:r>
                        <a:rPr lang="en-US" baseline="0" dirty="0" smtClean="0"/>
                        <a:t> injustice, page, facts</a:t>
                      </a:r>
                      <a:endParaRPr lang="en-US" dirty="0"/>
                    </a:p>
                  </a:txBody>
                  <a:tcPr/>
                </a:tc>
              </a:tr>
              <a:tr h="930394">
                <a:tc>
                  <a:txBody>
                    <a:bodyPr/>
                    <a:lstStyle/>
                    <a:p>
                      <a:r>
                        <a:rPr lang="en-US" dirty="0" smtClean="0"/>
                        <a:t>LDA</a:t>
                      </a:r>
                      <a:endParaRPr lang="en-US" dirty="0"/>
                    </a:p>
                  </a:txBody>
                  <a:tcPr/>
                </a:tc>
                <a:tc>
                  <a:txBody>
                    <a:bodyPr/>
                    <a:lstStyle/>
                    <a:p>
                      <a:r>
                        <a:rPr lang="en-US" b="1" i="1" dirty="0" smtClean="0"/>
                        <a:t>Arguments, evidence, could , sentence, argument, statement, use, paper</a:t>
                      </a:r>
                      <a:endParaRPr lang="en-US" b="1" i="1" dirty="0"/>
                    </a:p>
                  </a:txBody>
                  <a:tcPr/>
                </a:tc>
                <a:tc>
                  <a:txBody>
                    <a:bodyPr/>
                    <a:lstStyle/>
                    <a:p>
                      <a:r>
                        <a:rPr lang="en-US" dirty="0" smtClean="0"/>
                        <a:t>Page, think, essay, facts</a:t>
                      </a:r>
                      <a:endParaRPr lang="en-US" dirty="0"/>
                    </a:p>
                  </a:txBody>
                  <a:tcPr/>
                </a:tc>
              </a:tr>
              <a:tr h="930394">
                <a:tc>
                  <a:txBody>
                    <a:bodyPr/>
                    <a:lstStyle/>
                    <a:p>
                      <a:r>
                        <a:rPr lang="en-US" dirty="0" smtClean="0"/>
                        <a:t>Frequency</a:t>
                      </a:r>
                      <a:endParaRPr lang="en-US" dirty="0"/>
                    </a:p>
                  </a:txBody>
                  <a:tcPr/>
                </a:tc>
                <a:tc>
                  <a:txBody>
                    <a:bodyPr/>
                    <a:lstStyle/>
                    <a:p>
                      <a:r>
                        <a:rPr lang="en-US" b="1" i="1" dirty="0" smtClean="0"/>
                        <a:t>Paper, arguments, evidence, make,</a:t>
                      </a:r>
                      <a:r>
                        <a:rPr lang="en-US" b="1" i="1" baseline="0" dirty="0" smtClean="0"/>
                        <a:t> also, could, argument paragraph</a:t>
                      </a:r>
                      <a:endParaRPr lang="en-US" b="1" i="1" dirty="0"/>
                    </a:p>
                  </a:txBody>
                  <a:tcPr/>
                </a:tc>
                <a:tc>
                  <a:txBody>
                    <a:bodyPr/>
                    <a:lstStyle/>
                    <a:p>
                      <a:r>
                        <a:rPr lang="en-US" dirty="0" smtClean="0"/>
                        <a:t>Page, think, argument, essay</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57</a:t>
            </a:fld>
            <a:endParaRPr lang="en-US"/>
          </a:p>
        </p:txBody>
      </p:sp>
      <p:sp>
        <p:nvSpPr>
          <p:cNvPr id="6" name="TextBox 5"/>
          <p:cNvSpPr txBox="1"/>
          <p:nvPr/>
        </p:nvSpPr>
        <p:spPr>
          <a:xfrm>
            <a:off x="138895" y="4771403"/>
            <a:ext cx="8912507" cy="1384995"/>
          </a:xfrm>
          <a:prstGeom prst="rect">
            <a:avLst/>
          </a:prstGeom>
          <a:noFill/>
        </p:spPr>
        <p:txBody>
          <a:bodyPr wrap="square" rtlCol="0">
            <a:spAutoFit/>
          </a:bodyPr>
          <a:lstStyle/>
          <a:p>
            <a:pPr marL="285750" indent="-285750">
              <a:buFont typeface="Arial" pitchFamily="34" charset="0"/>
              <a:buChar char="•"/>
            </a:pPr>
            <a:r>
              <a:rPr lang="en-US" sz="2800" dirty="0" smtClean="0"/>
              <a:t>Topic words of reviews reveal writing &amp; reviewing patterns</a:t>
            </a:r>
          </a:p>
          <a:p>
            <a:pPr marL="742950" lvl="1" indent="-285750">
              <a:buFont typeface="Arial" pitchFamily="34" charset="0"/>
              <a:buChar char="•"/>
            </a:pPr>
            <a:r>
              <a:rPr lang="en-US" sz="2800" dirty="0" smtClean="0"/>
              <a:t>Classification study</a:t>
            </a:r>
          </a:p>
          <a:p>
            <a:pPr marL="742950" lvl="1" indent="-285750">
              <a:buFont typeface="Arial" pitchFamily="34" charset="0"/>
              <a:buChar char="•"/>
            </a:pPr>
            <a:r>
              <a:rPr lang="en-US" sz="2800" dirty="0" smtClean="0"/>
              <a:t>User study</a:t>
            </a:r>
          </a:p>
        </p:txBody>
      </p:sp>
    </p:spTree>
    <p:extLst>
      <p:ext uri="{BB962C8B-B14F-4D97-AF65-F5344CB8AC3E}">
        <p14:creationId xmlns:p14="http://schemas.microsoft.com/office/powerpoint/2010/main" val="4190562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8" y="182041"/>
            <a:ext cx="8458200" cy="1143000"/>
          </a:xfrm>
        </p:spPr>
        <p:txBody>
          <a:bodyPr>
            <a:normAutofit fontScale="90000"/>
          </a:bodyPr>
          <a:lstStyle/>
          <a:p>
            <a:r>
              <a:rPr lang="en-US" sz="4900" dirty="0" smtClean="0"/>
              <a:t>Topic-Word Evaluation</a:t>
            </a:r>
            <a:br>
              <a:rPr lang="en-US" sz="4900" dirty="0" smtClean="0"/>
            </a:br>
            <a:r>
              <a:rPr lang="en-US" sz="4000" dirty="0" smtClean="0"/>
              <a:t>[</a:t>
            </a:r>
            <a:r>
              <a:rPr lang="en-US" sz="4000" dirty="0" err="1" smtClean="0"/>
              <a:t>Xiong</a:t>
            </a:r>
            <a:r>
              <a:rPr lang="en-US" sz="4000" dirty="0" smtClean="0"/>
              <a:t> and </a:t>
            </a:r>
            <a:r>
              <a:rPr lang="en-US" sz="4000" dirty="0" err="1" smtClean="0"/>
              <a:t>Litman</a:t>
            </a:r>
            <a:r>
              <a:rPr lang="en-US" sz="4000" dirty="0" smtClean="0"/>
              <a:t>, submitted]</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4308222"/>
              </p:ext>
            </p:extLst>
          </p:nvPr>
        </p:nvGraphicFramePr>
        <p:xfrm>
          <a:off x="251748" y="1620455"/>
          <a:ext cx="8686800" cy="3156942"/>
        </p:xfrm>
        <a:graphic>
          <a:graphicData uri="http://schemas.openxmlformats.org/drawingml/2006/table">
            <a:tbl>
              <a:tblPr firstRow="1" bandRow="1">
                <a:tableStyleId>{5C22544A-7EE6-4342-B048-85BDC9FD1C3A}</a:tableStyleId>
              </a:tblPr>
              <a:tblGrid>
                <a:gridCol w="1796971"/>
                <a:gridCol w="3565003"/>
                <a:gridCol w="3324826"/>
              </a:tblGrid>
              <a:tr h="134266">
                <a:tc>
                  <a:txBody>
                    <a:bodyPr/>
                    <a:lstStyle/>
                    <a:p>
                      <a:r>
                        <a:rPr lang="en-US" dirty="0" smtClean="0"/>
                        <a:t>Method</a:t>
                      </a:r>
                      <a:endParaRPr lang="en-US" dirty="0"/>
                    </a:p>
                  </a:txBody>
                  <a:tcPr/>
                </a:tc>
                <a:tc>
                  <a:txBody>
                    <a:bodyPr/>
                    <a:lstStyle/>
                    <a:p>
                      <a:r>
                        <a:rPr lang="en-US" dirty="0" smtClean="0"/>
                        <a:t>Reviews  by helpful</a:t>
                      </a:r>
                      <a:r>
                        <a:rPr lang="en-US" baseline="0" dirty="0" smtClean="0"/>
                        <a:t> students</a:t>
                      </a:r>
                      <a:endParaRPr lang="en-US" dirty="0"/>
                    </a:p>
                  </a:txBody>
                  <a:tcPr/>
                </a:tc>
                <a:tc>
                  <a:txBody>
                    <a:bodyPr/>
                    <a:lstStyle/>
                    <a:p>
                      <a:r>
                        <a:rPr lang="en-US" dirty="0" smtClean="0"/>
                        <a:t>Reviews  by less helpful students</a:t>
                      </a:r>
                      <a:endParaRPr lang="en-US" dirty="0"/>
                    </a:p>
                  </a:txBody>
                  <a:tcPr/>
                </a:tc>
              </a:tr>
              <a:tr h="930394">
                <a:tc>
                  <a:txBody>
                    <a:bodyPr/>
                    <a:lstStyle/>
                    <a:p>
                      <a:r>
                        <a:rPr lang="en-US" b="1" i="1" dirty="0" smtClean="0"/>
                        <a:t>Topic Signatures</a:t>
                      </a:r>
                      <a:endParaRPr lang="en-US" b="1" i="1" dirty="0"/>
                    </a:p>
                  </a:txBody>
                  <a:tcPr/>
                </a:tc>
                <a:tc>
                  <a:txBody>
                    <a:bodyPr/>
                    <a:lstStyle/>
                    <a:p>
                      <a:r>
                        <a:rPr lang="en-US" b="1" i="1" dirty="0" smtClean="0"/>
                        <a:t>Arguments, immigrants, paper, wrong, theories, disprove,</a:t>
                      </a:r>
                      <a:r>
                        <a:rPr lang="en-US" b="1" i="1" baseline="0" dirty="0" smtClean="0"/>
                        <a:t> theory</a:t>
                      </a:r>
                      <a:endParaRPr lang="en-US" b="1" i="1" dirty="0"/>
                    </a:p>
                  </a:txBody>
                  <a:tcPr/>
                </a:tc>
                <a:tc>
                  <a:txBody>
                    <a:bodyPr/>
                    <a:lstStyle/>
                    <a:p>
                      <a:r>
                        <a:rPr lang="en-US" b="1" i="1" dirty="0" smtClean="0"/>
                        <a:t>Democratically,</a:t>
                      </a:r>
                      <a:r>
                        <a:rPr lang="en-US" b="1" i="1" baseline="0" dirty="0" smtClean="0"/>
                        <a:t> injustice, page, facts</a:t>
                      </a:r>
                      <a:endParaRPr lang="en-US" b="1" i="1" dirty="0"/>
                    </a:p>
                  </a:txBody>
                  <a:tcPr/>
                </a:tc>
              </a:tr>
              <a:tr h="930394">
                <a:tc>
                  <a:txBody>
                    <a:bodyPr/>
                    <a:lstStyle/>
                    <a:p>
                      <a:r>
                        <a:rPr lang="en-US" dirty="0" smtClean="0"/>
                        <a:t>LDA</a:t>
                      </a:r>
                      <a:endParaRPr lang="en-US" dirty="0"/>
                    </a:p>
                  </a:txBody>
                  <a:tcPr/>
                </a:tc>
                <a:tc>
                  <a:txBody>
                    <a:bodyPr/>
                    <a:lstStyle/>
                    <a:p>
                      <a:r>
                        <a:rPr lang="en-US" dirty="0" smtClean="0"/>
                        <a:t>Arguments, evidence, could , sentence, argument, statement, use, paper</a:t>
                      </a:r>
                      <a:endParaRPr lang="en-US" dirty="0"/>
                    </a:p>
                  </a:txBody>
                  <a:tcPr/>
                </a:tc>
                <a:tc>
                  <a:txBody>
                    <a:bodyPr/>
                    <a:lstStyle/>
                    <a:p>
                      <a:r>
                        <a:rPr lang="en-US" dirty="0" smtClean="0"/>
                        <a:t>Page, think, essay, facts</a:t>
                      </a:r>
                      <a:endParaRPr lang="en-US" dirty="0"/>
                    </a:p>
                  </a:txBody>
                  <a:tcPr/>
                </a:tc>
              </a:tr>
              <a:tr h="930394">
                <a:tc>
                  <a:txBody>
                    <a:bodyPr/>
                    <a:lstStyle/>
                    <a:p>
                      <a:r>
                        <a:rPr lang="en-US" dirty="0" smtClean="0"/>
                        <a:t>Frequency</a:t>
                      </a:r>
                      <a:endParaRPr lang="en-US" dirty="0"/>
                    </a:p>
                  </a:txBody>
                  <a:tcPr/>
                </a:tc>
                <a:tc>
                  <a:txBody>
                    <a:bodyPr/>
                    <a:lstStyle/>
                    <a:p>
                      <a:r>
                        <a:rPr lang="en-US" dirty="0" smtClean="0"/>
                        <a:t>Paper, arguments, evidence, make,</a:t>
                      </a:r>
                      <a:r>
                        <a:rPr lang="en-US" baseline="0" dirty="0" smtClean="0"/>
                        <a:t> also, could, argument paragraph</a:t>
                      </a:r>
                      <a:endParaRPr lang="en-US" dirty="0"/>
                    </a:p>
                  </a:txBody>
                  <a:tcPr/>
                </a:tc>
                <a:tc>
                  <a:txBody>
                    <a:bodyPr/>
                    <a:lstStyle/>
                    <a:p>
                      <a:r>
                        <a:rPr lang="en-US" dirty="0" smtClean="0"/>
                        <a:t>Page, think, argument, essay</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58</a:t>
            </a:fld>
            <a:endParaRPr lang="en-US"/>
          </a:p>
        </p:txBody>
      </p:sp>
      <p:sp>
        <p:nvSpPr>
          <p:cNvPr id="6" name="TextBox 5"/>
          <p:cNvSpPr txBox="1"/>
          <p:nvPr/>
        </p:nvSpPr>
        <p:spPr>
          <a:xfrm>
            <a:off x="138895" y="4771403"/>
            <a:ext cx="8912507" cy="1815882"/>
          </a:xfrm>
          <a:prstGeom prst="rect">
            <a:avLst/>
          </a:prstGeom>
          <a:noFill/>
        </p:spPr>
        <p:txBody>
          <a:bodyPr wrap="square" rtlCol="0">
            <a:spAutoFit/>
          </a:bodyPr>
          <a:lstStyle/>
          <a:p>
            <a:pPr marL="285750" indent="-285750">
              <a:buFont typeface="Arial" pitchFamily="34" charset="0"/>
              <a:buChar char="•"/>
            </a:pPr>
            <a:r>
              <a:rPr lang="en-US" sz="2800" dirty="0" smtClean="0">
                <a:solidFill>
                  <a:schemeClr val="bg1">
                    <a:lumMod val="50000"/>
                  </a:schemeClr>
                </a:solidFill>
              </a:rPr>
              <a:t>Topic words of reviews reveal writing &amp; reviewing patterns</a:t>
            </a:r>
          </a:p>
          <a:p>
            <a:pPr marL="742950" lvl="1" indent="-285750">
              <a:buFont typeface="Arial" pitchFamily="34" charset="0"/>
              <a:buChar char="•"/>
            </a:pPr>
            <a:r>
              <a:rPr lang="en-US" sz="2800" dirty="0" smtClean="0">
                <a:solidFill>
                  <a:schemeClr val="bg1">
                    <a:lumMod val="50000"/>
                  </a:schemeClr>
                </a:solidFill>
              </a:rPr>
              <a:t>Classification study</a:t>
            </a:r>
          </a:p>
          <a:p>
            <a:pPr marL="742950" lvl="1" indent="-285750">
              <a:buFont typeface="Arial" pitchFamily="34" charset="0"/>
              <a:buChar char="•"/>
            </a:pPr>
            <a:r>
              <a:rPr lang="en-US" sz="2800" dirty="0" smtClean="0">
                <a:solidFill>
                  <a:schemeClr val="bg1">
                    <a:lumMod val="50000"/>
                  </a:schemeClr>
                </a:solidFill>
              </a:rPr>
              <a:t>User study</a:t>
            </a:r>
          </a:p>
          <a:p>
            <a:pPr marL="285750" indent="-285750">
              <a:buFont typeface="Arial" pitchFamily="34" charset="0"/>
              <a:buChar char="•"/>
            </a:pPr>
            <a:r>
              <a:rPr lang="en-US" sz="2800" dirty="0"/>
              <a:t>T</a:t>
            </a:r>
            <a:r>
              <a:rPr lang="en-US" sz="2800" dirty="0" smtClean="0"/>
              <a:t>opic signature method outperforms standard alternatives</a:t>
            </a:r>
            <a:endParaRPr lang="en-US" sz="2800" dirty="0"/>
          </a:p>
        </p:txBody>
      </p:sp>
    </p:spTree>
    <p:extLst>
      <p:ext uri="{BB962C8B-B14F-4D97-AF65-F5344CB8AC3E}">
        <p14:creationId xmlns:p14="http://schemas.microsoft.com/office/powerpoint/2010/main" val="41905624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1894"/>
            <a:ext cx="8763000" cy="1515801"/>
          </a:xfrm>
        </p:spPr>
        <p:txBody>
          <a:bodyPr>
            <a:noAutofit/>
          </a:bodyPr>
          <a:lstStyle/>
          <a:p>
            <a:r>
              <a:rPr lang="en-US" sz="4000" dirty="0"/>
              <a:t>2) Teaching Writing and Argumentation with </a:t>
            </a:r>
            <a:r>
              <a:rPr lang="en-US" sz="4000" dirty="0">
                <a:solidFill>
                  <a:srgbClr val="FF0000"/>
                </a:solidFill>
              </a:rPr>
              <a:t>AI-Supported</a:t>
            </a:r>
            <a:r>
              <a:rPr lang="en-US" sz="4000" dirty="0"/>
              <a:t> </a:t>
            </a:r>
            <a:r>
              <a:rPr lang="en-US" sz="4000" dirty="0">
                <a:solidFill>
                  <a:srgbClr val="FF0000"/>
                </a:solidFill>
              </a:rPr>
              <a:t>Diagramming</a:t>
            </a:r>
            <a:r>
              <a:rPr lang="en-US" sz="4000" dirty="0"/>
              <a:t> and Peer Review</a:t>
            </a:r>
            <a:br>
              <a:rPr lang="en-US" sz="4000" dirty="0"/>
            </a:br>
            <a:endParaRPr lang="en-US" sz="3600" dirty="0"/>
          </a:p>
        </p:txBody>
      </p:sp>
      <p:sp>
        <p:nvSpPr>
          <p:cNvPr id="3" name="Content Placeholder 2"/>
          <p:cNvSpPr>
            <a:spLocks noGrp="1"/>
          </p:cNvSpPr>
          <p:nvPr>
            <p:ph idx="1"/>
          </p:nvPr>
        </p:nvSpPr>
        <p:spPr>
          <a:xfrm>
            <a:off x="0" y="1552937"/>
            <a:ext cx="8991600" cy="5334000"/>
          </a:xfrm>
        </p:spPr>
        <p:txBody>
          <a:bodyPr>
            <a:normAutofit/>
          </a:bodyPr>
          <a:lstStyle/>
          <a:p>
            <a:pPr lvl="1"/>
            <a:endParaRPr lang="en-US" dirty="0" smtClean="0"/>
          </a:p>
          <a:p>
            <a:r>
              <a:rPr lang="en-US" sz="2800" dirty="0" smtClean="0"/>
              <a:t>Develop a socio-technical </a:t>
            </a:r>
            <a:r>
              <a:rPr lang="en-US" sz="2800" dirty="0"/>
              <a:t>system </a:t>
            </a:r>
            <a:r>
              <a:rPr lang="en-US" sz="2800" dirty="0" smtClean="0"/>
              <a:t>to help students write </a:t>
            </a:r>
            <a:r>
              <a:rPr lang="en-US" sz="2800" dirty="0"/>
              <a:t>better argumentative </a:t>
            </a:r>
            <a:r>
              <a:rPr lang="en-US" sz="2800" dirty="0" smtClean="0"/>
              <a:t>essays</a:t>
            </a:r>
          </a:p>
          <a:p>
            <a:pPr lvl="1"/>
            <a:r>
              <a:rPr lang="en-US" sz="2400" dirty="0" smtClean="0"/>
              <a:t>Distribute scaffolding </a:t>
            </a:r>
            <a:r>
              <a:rPr lang="en-US" sz="2400" dirty="0"/>
              <a:t>between </a:t>
            </a:r>
            <a:r>
              <a:rPr lang="en-US" sz="2400" dirty="0" smtClean="0"/>
              <a:t>computers and humans </a:t>
            </a:r>
          </a:p>
          <a:p>
            <a:pPr lvl="1"/>
            <a:r>
              <a:rPr lang="en-US" sz="2400" dirty="0" smtClean="0"/>
              <a:t>Improve writing by relating diagramming </a:t>
            </a:r>
            <a:r>
              <a:rPr lang="en-US" sz="2400" dirty="0"/>
              <a:t>and </a:t>
            </a:r>
            <a:r>
              <a:rPr lang="en-US" sz="2400" dirty="0" smtClean="0"/>
              <a:t>writing</a:t>
            </a:r>
          </a:p>
          <a:p>
            <a:pPr lvl="1"/>
            <a:r>
              <a:rPr lang="en-US" sz="2400" dirty="0" smtClean="0"/>
              <a:t>Improve writing and reviewing </a:t>
            </a:r>
            <a:r>
              <a:rPr lang="en-US" sz="2400" dirty="0"/>
              <a:t>through </a:t>
            </a:r>
            <a:r>
              <a:rPr lang="en-US" sz="2400" dirty="0" err="1" smtClean="0"/>
              <a:t>scaffolded</a:t>
            </a:r>
            <a:r>
              <a:rPr lang="en-US" sz="2400" dirty="0" smtClean="0"/>
              <a:t> peer </a:t>
            </a:r>
            <a:r>
              <a:rPr lang="en-US" sz="2400" dirty="0"/>
              <a:t>review of </a:t>
            </a:r>
            <a:r>
              <a:rPr lang="en-US" sz="2400" dirty="0" smtClean="0"/>
              <a:t>both </a:t>
            </a:r>
            <a:r>
              <a:rPr lang="en-US" sz="2400" i="1" dirty="0" smtClean="0"/>
              <a:t>diagrams</a:t>
            </a:r>
            <a:r>
              <a:rPr lang="en-US" sz="2400" dirty="0" smtClean="0"/>
              <a:t> and papers [Nguyen and </a:t>
            </a:r>
            <a:r>
              <a:rPr lang="en-US" sz="2400" dirty="0" err="1" smtClean="0"/>
              <a:t>Litman</a:t>
            </a:r>
            <a:r>
              <a:rPr lang="en-US" sz="2400" dirty="0" smtClean="0"/>
              <a:t>, in preparation]</a:t>
            </a:r>
          </a:p>
          <a:p>
            <a:endParaRPr lang="en-US" sz="2800" dirty="0" smtClean="0"/>
          </a:p>
          <a:p>
            <a:r>
              <a:rPr lang="en-US" sz="2800" dirty="0" smtClean="0"/>
              <a:t>Collaborators</a:t>
            </a:r>
            <a:r>
              <a:rPr lang="en-US" sz="2800" dirty="0"/>
              <a:t>: Kevin Ashley, Christian </a:t>
            </a:r>
            <a:r>
              <a:rPr lang="en-US" sz="2800" dirty="0" err="1"/>
              <a:t>Schunn</a:t>
            </a:r>
            <a:r>
              <a:rPr lang="en-US" sz="2800" dirty="0"/>
              <a:t> </a:t>
            </a:r>
          </a:p>
          <a:p>
            <a:r>
              <a:rPr lang="en-US" sz="2800" dirty="0"/>
              <a:t>National Science Foundation, 2011-2015</a:t>
            </a:r>
          </a:p>
          <a:p>
            <a:pPr lvl="1"/>
            <a:endParaRPr lang="en-US" dirty="0"/>
          </a:p>
        </p:txBody>
      </p:sp>
      <p:sp>
        <p:nvSpPr>
          <p:cNvPr id="4" name="Rectangle 3"/>
          <p:cNvSpPr/>
          <p:nvPr/>
        </p:nvSpPr>
        <p:spPr>
          <a:xfrm>
            <a:off x="2590271"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678128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Authors submit papers</a:t>
            </a:r>
          </a:p>
          <a:p>
            <a:endParaRPr lang="en-US" dirty="0" smtClean="0">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endParaRPr lang="en-US" dirty="0" smtClean="0"/>
          </a:p>
        </p:txBody>
      </p:sp>
      <p:sp>
        <p:nvSpPr>
          <p:cNvPr id="4" name="Oval 3"/>
          <p:cNvSpPr>
            <a:spLocks noChangeArrowheads="1"/>
          </p:cNvSpPr>
          <p:nvPr/>
        </p:nvSpPr>
        <p:spPr bwMode="auto">
          <a:xfrm>
            <a:off x="457200" y="1600200"/>
            <a:ext cx="1889125" cy="914400"/>
          </a:xfrm>
          <a:prstGeom prst="ellipse">
            <a:avLst/>
          </a:prstGeom>
          <a:gradFill rotWithShape="1">
            <a:gsLst>
              <a:gs pos="0">
                <a:srgbClr val="00E9A6"/>
              </a:gs>
              <a:gs pos="20000">
                <a:srgbClr val="00E3A3"/>
              </a:gs>
              <a:gs pos="100000">
                <a:srgbClr val="00AD7B"/>
              </a:gs>
            </a:gsLst>
            <a:lin ang="5400000"/>
          </a:gradFill>
          <a:ln w="9525">
            <a:solidFill>
              <a:srgbClr val="00CC98"/>
            </a:solidFill>
            <a:round/>
            <a:headEnd/>
            <a:tailEnd/>
          </a:ln>
          <a:effectLst>
            <a:outerShdw blurRad="40000" dist="23000" dir="5400000" rotWithShape="0">
              <a:srgbClr val="808080">
                <a:alpha val="34999"/>
              </a:srgbClr>
            </a:outerShdw>
          </a:effectLst>
        </p:spPr>
        <p:txBody>
          <a:bodyPr anchor="ctr"/>
          <a:lstStyle/>
          <a:p>
            <a:pPr>
              <a:defRPr/>
            </a:pPr>
            <a:r>
              <a:rPr lang="en-US" sz="1600" dirty="0">
                <a:solidFill>
                  <a:schemeClr val="lt1"/>
                </a:solidFill>
                <a:latin typeface="+mn-lt"/>
                <a:ea typeface="+mn-ea"/>
              </a:rPr>
              <a:t>Source texts</a:t>
            </a:r>
          </a:p>
        </p:txBody>
      </p:sp>
      <p:sp>
        <p:nvSpPr>
          <p:cNvPr id="5" name="Oval 4"/>
          <p:cNvSpPr>
            <a:spLocks noChangeArrowheads="1"/>
          </p:cNvSpPr>
          <p:nvPr/>
        </p:nvSpPr>
        <p:spPr bwMode="auto">
          <a:xfrm>
            <a:off x="2724728" y="1981199"/>
            <a:ext cx="1983798" cy="1002145"/>
          </a:xfrm>
          <a:prstGeom prst="ellipse">
            <a:avLst/>
          </a:prstGeom>
          <a:gradFill rotWithShape="1">
            <a:gsLst>
              <a:gs pos="0">
                <a:srgbClr val="00E9A6"/>
              </a:gs>
              <a:gs pos="20000">
                <a:srgbClr val="00E3A3"/>
              </a:gs>
              <a:gs pos="100000">
                <a:srgbClr val="00AD7B"/>
              </a:gs>
            </a:gsLst>
            <a:lin ang="5400000"/>
          </a:gradFill>
          <a:ln w="9525">
            <a:solidFill>
              <a:srgbClr val="00CC98"/>
            </a:solidFill>
            <a:round/>
            <a:headEnd/>
            <a:tailEnd/>
          </a:ln>
          <a:effectLst>
            <a:outerShdw blurRad="40000" dist="23000" dir="5400000" rotWithShape="0">
              <a:srgbClr val="808080">
                <a:alpha val="34999"/>
              </a:srgbClr>
            </a:outerShdw>
          </a:effectLst>
        </p:spPr>
        <p:txBody>
          <a:bodyPr anchor="ctr"/>
          <a:lstStyle/>
          <a:p>
            <a:pPr>
              <a:defRPr/>
            </a:pPr>
            <a:r>
              <a:rPr lang="en-US" sz="1600" dirty="0" smtClean="0">
                <a:solidFill>
                  <a:schemeClr val="lt1"/>
                </a:solidFill>
                <a:latin typeface="+mn-lt"/>
                <a:ea typeface="+mn-ea"/>
              </a:rPr>
              <a:t>Author creates </a:t>
            </a:r>
            <a:r>
              <a:rPr lang="en-US" sz="1600" dirty="0">
                <a:solidFill>
                  <a:schemeClr val="lt1"/>
                </a:solidFill>
              </a:rPr>
              <a:t>a</a:t>
            </a:r>
            <a:r>
              <a:rPr lang="en-US" sz="1600" dirty="0" smtClean="0">
                <a:solidFill>
                  <a:schemeClr val="lt1"/>
                </a:solidFill>
                <a:latin typeface="+mn-lt"/>
                <a:ea typeface="+mn-ea"/>
              </a:rPr>
              <a:t>rgument </a:t>
            </a:r>
            <a:r>
              <a:rPr lang="en-US" sz="1600" dirty="0">
                <a:solidFill>
                  <a:schemeClr val="lt1"/>
                </a:solidFill>
              </a:rPr>
              <a:t>d</a:t>
            </a:r>
            <a:r>
              <a:rPr lang="en-US" sz="1600" dirty="0" smtClean="0">
                <a:solidFill>
                  <a:schemeClr val="lt1"/>
                </a:solidFill>
                <a:latin typeface="+mn-lt"/>
                <a:ea typeface="+mn-ea"/>
              </a:rPr>
              <a:t>iagram</a:t>
            </a:r>
            <a:endParaRPr lang="en-US" sz="1600" dirty="0">
              <a:solidFill>
                <a:schemeClr val="lt1"/>
              </a:solidFill>
              <a:latin typeface="+mn-lt"/>
              <a:ea typeface="+mn-ea"/>
            </a:endParaRPr>
          </a:p>
        </p:txBody>
      </p:sp>
      <p:sp>
        <p:nvSpPr>
          <p:cNvPr id="6" name="Oval 5"/>
          <p:cNvSpPr>
            <a:spLocks noChangeArrowheads="1"/>
          </p:cNvSpPr>
          <p:nvPr/>
        </p:nvSpPr>
        <p:spPr bwMode="auto">
          <a:xfrm>
            <a:off x="5029200" y="2667000"/>
            <a:ext cx="1889125" cy="914400"/>
          </a:xfrm>
          <a:prstGeom prst="ellipse">
            <a:avLst/>
          </a:prstGeom>
          <a:gradFill rotWithShape="1">
            <a:gsLst>
              <a:gs pos="0">
                <a:srgbClr val="00E9A6"/>
              </a:gs>
              <a:gs pos="20000">
                <a:srgbClr val="00E3A3"/>
              </a:gs>
              <a:gs pos="100000">
                <a:srgbClr val="00AD7B"/>
              </a:gs>
            </a:gsLst>
            <a:lin ang="5400000"/>
          </a:gradFill>
          <a:ln w="9525">
            <a:solidFill>
              <a:srgbClr val="00CC98"/>
            </a:solidFill>
            <a:round/>
            <a:headEnd/>
            <a:tailEnd/>
          </a:ln>
          <a:effectLst>
            <a:outerShdw blurRad="40000" dist="23000" dir="5400000" rotWithShape="0">
              <a:srgbClr val="808080">
                <a:alpha val="34999"/>
              </a:srgbClr>
            </a:outerShdw>
          </a:effectLst>
        </p:spPr>
        <p:txBody>
          <a:bodyPr anchor="ctr"/>
          <a:lstStyle/>
          <a:p>
            <a:pPr>
              <a:defRPr/>
            </a:pPr>
            <a:r>
              <a:rPr lang="en-US" sz="1600" dirty="0">
                <a:solidFill>
                  <a:schemeClr val="lt1"/>
                </a:solidFill>
                <a:latin typeface="+mn-lt"/>
                <a:ea typeface="+mn-ea"/>
              </a:rPr>
              <a:t>Peers review </a:t>
            </a:r>
            <a:r>
              <a:rPr lang="en-US" sz="1600" dirty="0" smtClean="0">
                <a:solidFill>
                  <a:schemeClr val="lt1"/>
                </a:solidFill>
                <a:latin typeface="+mn-lt"/>
                <a:ea typeface="+mn-ea"/>
              </a:rPr>
              <a:t>argument </a:t>
            </a:r>
            <a:r>
              <a:rPr lang="en-US" sz="1600" dirty="0">
                <a:solidFill>
                  <a:schemeClr val="lt1"/>
                </a:solidFill>
              </a:rPr>
              <a:t>d</a:t>
            </a:r>
            <a:r>
              <a:rPr lang="en-US" sz="1600" dirty="0" smtClean="0">
                <a:solidFill>
                  <a:schemeClr val="lt1"/>
                </a:solidFill>
                <a:latin typeface="+mn-lt"/>
                <a:ea typeface="+mn-ea"/>
              </a:rPr>
              <a:t>iagrams</a:t>
            </a:r>
            <a:endParaRPr lang="en-US" sz="1600" dirty="0">
              <a:solidFill>
                <a:schemeClr val="lt1"/>
              </a:solidFill>
              <a:latin typeface="+mn-lt"/>
              <a:ea typeface="+mn-ea"/>
            </a:endParaRPr>
          </a:p>
        </p:txBody>
      </p:sp>
      <p:sp>
        <p:nvSpPr>
          <p:cNvPr id="7" name="Oval 6"/>
          <p:cNvSpPr>
            <a:spLocks noChangeArrowheads="1"/>
          </p:cNvSpPr>
          <p:nvPr/>
        </p:nvSpPr>
        <p:spPr bwMode="auto">
          <a:xfrm>
            <a:off x="7086600" y="3429000"/>
            <a:ext cx="1889125" cy="990600"/>
          </a:xfrm>
          <a:prstGeom prst="ellipse">
            <a:avLst/>
          </a:prstGeom>
          <a:gradFill rotWithShape="1">
            <a:gsLst>
              <a:gs pos="0">
                <a:srgbClr val="00E9A6"/>
              </a:gs>
              <a:gs pos="20000">
                <a:srgbClr val="00E3A3"/>
              </a:gs>
              <a:gs pos="100000">
                <a:srgbClr val="00AD7B"/>
              </a:gs>
            </a:gsLst>
            <a:lin ang="5400000"/>
          </a:gradFill>
          <a:ln w="9525">
            <a:solidFill>
              <a:srgbClr val="00CC98"/>
            </a:solidFill>
            <a:round/>
            <a:headEnd/>
            <a:tailEnd/>
          </a:ln>
          <a:effectLst>
            <a:outerShdw blurRad="40000" dist="23000" dir="5400000" rotWithShape="0">
              <a:srgbClr val="808080">
                <a:alpha val="34999"/>
              </a:srgbClr>
            </a:outerShdw>
          </a:effectLst>
        </p:spPr>
        <p:txBody>
          <a:bodyPr anchor="ctr"/>
          <a:lstStyle/>
          <a:p>
            <a:pPr>
              <a:defRPr/>
            </a:pPr>
            <a:r>
              <a:rPr lang="en-US" sz="1600" dirty="0">
                <a:solidFill>
                  <a:schemeClr val="lt1"/>
                </a:solidFill>
                <a:latin typeface="+mn-lt"/>
                <a:ea typeface="+mn-ea"/>
              </a:rPr>
              <a:t>Author revises </a:t>
            </a:r>
            <a:r>
              <a:rPr lang="en-US" sz="1600" dirty="0" smtClean="0">
                <a:solidFill>
                  <a:schemeClr val="lt1"/>
                </a:solidFill>
                <a:latin typeface="+mn-lt"/>
                <a:ea typeface="+mn-ea"/>
              </a:rPr>
              <a:t>argument </a:t>
            </a:r>
            <a:r>
              <a:rPr lang="en-US" sz="1600" dirty="0">
                <a:solidFill>
                  <a:schemeClr val="lt1"/>
                </a:solidFill>
              </a:rPr>
              <a:t>d</a:t>
            </a:r>
            <a:r>
              <a:rPr lang="en-US" sz="1600" dirty="0" smtClean="0">
                <a:solidFill>
                  <a:schemeClr val="lt1"/>
                </a:solidFill>
                <a:latin typeface="+mn-lt"/>
                <a:ea typeface="+mn-ea"/>
              </a:rPr>
              <a:t>iagram</a:t>
            </a:r>
            <a:endParaRPr lang="en-US" sz="1600" dirty="0">
              <a:solidFill>
                <a:schemeClr val="lt1"/>
              </a:solidFill>
              <a:latin typeface="+mn-lt"/>
              <a:ea typeface="+mn-ea"/>
            </a:endParaRPr>
          </a:p>
        </p:txBody>
      </p:sp>
      <p:sp>
        <p:nvSpPr>
          <p:cNvPr id="8" name="Oval 7"/>
          <p:cNvSpPr>
            <a:spLocks noChangeArrowheads="1"/>
          </p:cNvSpPr>
          <p:nvPr/>
        </p:nvSpPr>
        <p:spPr bwMode="auto">
          <a:xfrm>
            <a:off x="762000" y="4267200"/>
            <a:ext cx="1889125" cy="914400"/>
          </a:xfrm>
          <a:prstGeom prst="ellipse">
            <a:avLst/>
          </a:prstGeom>
          <a:solidFill>
            <a:srgbClr val="7878DE"/>
          </a:solidFill>
          <a:ln w="9525">
            <a:solidFill>
              <a:srgbClr val="2D2DB9"/>
            </a:solidFill>
            <a:round/>
            <a:headEnd/>
            <a:tailEnd/>
          </a:ln>
          <a:effectLst>
            <a:outerShdw blurRad="40000" dist="23000" dir="5400000" rotWithShape="0">
              <a:srgbClr val="808080">
                <a:alpha val="34999"/>
              </a:srgbClr>
            </a:outerShdw>
          </a:effectLst>
        </p:spPr>
        <p:txBody>
          <a:bodyPr anchor="ctr"/>
          <a:lstStyle/>
          <a:p>
            <a:pPr>
              <a:defRPr/>
            </a:pPr>
            <a:r>
              <a:rPr lang="en-US" sz="1600" dirty="0">
                <a:solidFill>
                  <a:schemeClr val="accent6">
                    <a:lumMod val="50000"/>
                  </a:schemeClr>
                </a:solidFill>
                <a:latin typeface="+mn-lt"/>
                <a:ea typeface="+mn-ea"/>
              </a:rPr>
              <a:t>Author writes paper</a:t>
            </a:r>
          </a:p>
        </p:txBody>
      </p:sp>
      <p:sp>
        <p:nvSpPr>
          <p:cNvPr id="9" name="Oval 8"/>
          <p:cNvSpPr>
            <a:spLocks noChangeArrowheads="1"/>
          </p:cNvSpPr>
          <p:nvPr/>
        </p:nvSpPr>
        <p:spPr bwMode="auto">
          <a:xfrm>
            <a:off x="3810000" y="4953000"/>
            <a:ext cx="1889125" cy="914400"/>
          </a:xfrm>
          <a:prstGeom prst="ellipse">
            <a:avLst/>
          </a:prstGeom>
          <a:solidFill>
            <a:srgbClr val="7878DE"/>
          </a:solidFill>
          <a:ln w="9525">
            <a:solidFill>
              <a:srgbClr val="2D2DB9"/>
            </a:solidFill>
            <a:round/>
            <a:headEnd/>
            <a:tailEnd/>
          </a:ln>
          <a:effectLst>
            <a:outerShdw blurRad="40000" dist="23000" dir="5400000" rotWithShape="0">
              <a:srgbClr val="808080">
                <a:alpha val="34999"/>
              </a:srgbClr>
            </a:outerShdw>
          </a:effectLst>
        </p:spPr>
        <p:txBody>
          <a:bodyPr anchor="ctr"/>
          <a:lstStyle/>
          <a:p>
            <a:pPr>
              <a:defRPr/>
            </a:pPr>
            <a:r>
              <a:rPr lang="en-US" sz="1600" dirty="0">
                <a:solidFill>
                  <a:schemeClr val="accent6">
                    <a:lumMod val="50000"/>
                  </a:schemeClr>
                </a:solidFill>
                <a:latin typeface="+mn-lt"/>
                <a:ea typeface="+mn-ea"/>
              </a:rPr>
              <a:t>Peers review papers</a:t>
            </a:r>
          </a:p>
        </p:txBody>
      </p:sp>
      <p:sp>
        <p:nvSpPr>
          <p:cNvPr id="10" name="Oval 9"/>
          <p:cNvSpPr>
            <a:spLocks noChangeArrowheads="1"/>
          </p:cNvSpPr>
          <p:nvPr/>
        </p:nvSpPr>
        <p:spPr bwMode="auto">
          <a:xfrm>
            <a:off x="7162800" y="5638800"/>
            <a:ext cx="1889125" cy="914400"/>
          </a:xfrm>
          <a:prstGeom prst="ellipse">
            <a:avLst/>
          </a:prstGeom>
          <a:solidFill>
            <a:srgbClr val="7878DE"/>
          </a:solidFill>
          <a:ln w="9525">
            <a:solidFill>
              <a:srgbClr val="2D2DB9"/>
            </a:solidFill>
            <a:round/>
            <a:headEnd/>
            <a:tailEnd/>
          </a:ln>
          <a:effectLst>
            <a:outerShdw blurRad="40000" dist="23000" dir="5400000" rotWithShape="0">
              <a:srgbClr val="808080">
                <a:alpha val="34999"/>
              </a:srgbClr>
            </a:outerShdw>
          </a:effectLst>
        </p:spPr>
        <p:txBody>
          <a:bodyPr anchor="ctr"/>
          <a:lstStyle/>
          <a:p>
            <a:pPr>
              <a:defRPr/>
            </a:pPr>
            <a:r>
              <a:rPr lang="en-US" sz="1600" dirty="0">
                <a:solidFill>
                  <a:schemeClr val="accent6">
                    <a:lumMod val="50000"/>
                  </a:schemeClr>
                </a:solidFill>
                <a:latin typeface="+mn-lt"/>
                <a:ea typeface="+mn-ea"/>
              </a:rPr>
              <a:t>Author revises paper</a:t>
            </a:r>
          </a:p>
        </p:txBody>
      </p:sp>
      <p:cxnSp>
        <p:nvCxnSpPr>
          <p:cNvPr id="11" name="Curved Connector 10"/>
          <p:cNvCxnSpPr>
            <a:cxnSpLocks noChangeShapeType="1"/>
            <a:stCxn id="4" idx="7"/>
            <a:endCxn id="5" idx="0"/>
          </p:cNvCxnSpPr>
          <p:nvPr/>
        </p:nvCxnSpPr>
        <p:spPr bwMode="auto">
          <a:xfrm rot="16200000" flipH="1">
            <a:off x="2769604" y="1034176"/>
            <a:ext cx="247088" cy="1646958"/>
          </a:xfrm>
          <a:prstGeom prst="curvedConnector3">
            <a:avLst>
              <a:gd name="adj1" fmla="val -146713"/>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Curved Connector 11"/>
          <p:cNvCxnSpPr>
            <a:cxnSpLocks noChangeShapeType="1"/>
            <a:stCxn id="5" idx="7"/>
            <a:endCxn id="6" idx="0"/>
          </p:cNvCxnSpPr>
          <p:nvPr/>
        </p:nvCxnSpPr>
        <p:spPr bwMode="auto">
          <a:xfrm rot="16200000" flipH="1">
            <a:off x="4926364" y="1619602"/>
            <a:ext cx="539040" cy="1555757"/>
          </a:xfrm>
          <a:prstGeom prst="curvedConnector3">
            <a:avLst>
              <a:gd name="adj1" fmla="val -69635"/>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Curved Connector 12"/>
          <p:cNvCxnSpPr>
            <a:cxnSpLocks noChangeShapeType="1"/>
            <a:stCxn id="6" idx="7"/>
            <a:endCxn id="7" idx="0"/>
          </p:cNvCxnSpPr>
          <p:nvPr/>
        </p:nvCxnSpPr>
        <p:spPr bwMode="auto">
          <a:xfrm rot="16200000" flipH="1">
            <a:off x="7022371" y="2420208"/>
            <a:ext cx="628089" cy="1389494"/>
          </a:xfrm>
          <a:prstGeom prst="curvedConnector3">
            <a:avLst>
              <a:gd name="adj1" fmla="val -57717"/>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a:stCxn id="7" idx="2"/>
            <a:endCxn id="8" idx="6"/>
          </p:cNvCxnSpPr>
          <p:nvPr/>
        </p:nvCxnSpPr>
        <p:spPr bwMode="auto">
          <a:xfrm flipH="1">
            <a:off x="2651125" y="3924300"/>
            <a:ext cx="4435475" cy="800100"/>
          </a:xfrm>
          <a:prstGeom prst="straightConnector1">
            <a:avLst/>
          </a:prstGeom>
          <a:noFill/>
          <a:ln w="25400">
            <a:solidFill>
              <a:schemeClr val="accent1"/>
            </a:solidFill>
            <a:prstDash val="dash"/>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Curved Connector 14"/>
          <p:cNvCxnSpPr>
            <a:cxnSpLocks noChangeShapeType="1"/>
            <a:stCxn id="8" idx="4"/>
            <a:endCxn id="9" idx="3"/>
          </p:cNvCxnSpPr>
          <p:nvPr/>
        </p:nvCxnSpPr>
        <p:spPr bwMode="auto">
          <a:xfrm rot="16200000" flipH="1">
            <a:off x="2620169" y="4267994"/>
            <a:ext cx="552450" cy="2379662"/>
          </a:xfrm>
          <a:prstGeom prst="curvedConnector3">
            <a:avLst>
              <a:gd name="adj1" fmla="val 165685"/>
            </a:avLst>
          </a:prstGeom>
          <a:noFill/>
          <a:ln w="25400">
            <a:solidFill>
              <a:srgbClr val="2D2DB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Curved Connector 15"/>
          <p:cNvCxnSpPr>
            <a:cxnSpLocks noChangeShapeType="1"/>
            <a:stCxn id="9" idx="5"/>
            <a:endCxn id="10" idx="3"/>
          </p:cNvCxnSpPr>
          <p:nvPr/>
        </p:nvCxnSpPr>
        <p:spPr bwMode="auto">
          <a:xfrm rot="16200000" flipH="1">
            <a:off x="6088063" y="5068887"/>
            <a:ext cx="685800" cy="2016125"/>
          </a:xfrm>
          <a:prstGeom prst="curvedConnector3">
            <a:avLst>
              <a:gd name="adj1" fmla="val 152861"/>
            </a:avLst>
          </a:prstGeom>
          <a:noFill/>
          <a:ln w="25400">
            <a:solidFill>
              <a:srgbClr val="2D2DB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Trapezoid 16"/>
          <p:cNvSpPr>
            <a:spLocks/>
          </p:cNvSpPr>
          <p:nvPr/>
        </p:nvSpPr>
        <p:spPr bwMode="auto">
          <a:xfrm>
            <a:off x="152400" y="2601272"/>
            <a:ext cx="2193925" cy="1462728"/>
          </a:xfrm>
          <a:custGeom>
            <a:avLst/>
            <a:gdLst>
              <a:gd name="T0" fmla="*/ 0 w 1673225"/>
              <a:gd name="T1" fmla="*/ 931863 h 931863"/>
              <a:gd name="T2" fmla="*/ 232966 w 1673225"/>
              <a:gd name="T3" fmla="*/ 0 h 931863"/>
              <a:gd name="T4" fmla="*/ 1440259 w 1673225"/>
              <a:gd name="T5" fmla="*/ 0 h 931863"/>
              <a:gd name="T6" fmla="*/ 1673225 w 1673225"/>
              <a:gd name="T7" fmla="*/ 931863 h 931863"/>
              <a:gd name="T8" fmla="*/ 0 w 1673225"/>
              <a:gd name="T9" fmla="*/ 931863 h 931863"/>
              <a:gd name="T10" fmla="*/ 0 60000 65536"/>
              <a:gd name="T11" fmla="*/ 0 60000 65536"/>
              <a:gd name="T12" fmla="*/ 0 60000 65536"/>
              <a:gd name="T13" fmla="*/ 0 60000 65536"/>
              <a:gd name="T14" fmla="*/ 0 60000 65536"/>
              <a:gd name="T15" fmla="*/ 0 w 1673225"/>
              <a:gd name="T16" fmla="*/ 0 h 931863"/>
              <a:gd name="T17" fmla="*/ 1673225 w 1673225"/>
              <a:gd name="T18" fmla="*/ 931863 h 931863"/>
            </a:gdLst>
            <a:ahLst/>
            <a:cxnLst>
              <a:cxn ang="T10">
                <a:pos x="T0" y="T1"/>
              </a:cxn>
              <a:cxn ang="T11">
                <a:pos x="T2" y="T3"/>
              </a:cxn>
              <a:cxn ang="T12">
                <a:pos x="T4" y="T5"/>
              </a:cxn>
              <a:cxn ang="T13">
                <a:pos x="T6" y="T7"/>
              </a:cxn>
              <a:cxn ang="T14">
                <a:pos x="T8" y="T9"/>
              </a:cxn>
            </a:cxnLst>
            <a:rect l="T15" t="T16" r="T17" b="T18"/>
            <a:pathLst>
              <a:path w="1673225" h="931863">
                <a:moveTo>
                  <a:pt x="0" y="931863"/>
                </a:moveTo>
                <a:lnTo>
                  <a:pt x="232966" y="0"/>
                </a:lnTo>
                <a:lnTo>
                  <a:pt x="1440259" y="0"/>
                </a:lnTo>
                <a:lnTo>
                  <a:pt x="1673225" y="931863"/>
                </a:lnTo>
                <a:lnTo>
                  <a:pt x="0" y="931863"/>
                </a:lnTo>
                <a:close/>
              </a:path>
            </a:pathLst>
          </a:custGeom>
          <a:solidFill>
            <a:srgbClr val="FFFFFF"/>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defRPr/>
            </a:pPr>
            <a:r>
              <a:rPr lang="en-US" sz="1600" dirty="0" smtClean="0">
                <a:solidFill>
                  <a:schemeClr val="accent4"/>
                </a:solidFill>
                <a:latin typeface="+mn-lt"/>
                <a:ea typeface="+mn-ea"/>
              </a:rPr>
              <a:t>         AI</a:t>
            </a:r>
            <a:r>
              <a:rPr lang="en-US" sz="1600" dirty="0">
                <a:solidFill>
                  <a:schemeClr val="accent4"/>
                </a:solidFill>
                <a:latin typeface="+mn-lt"/>
                <a:ea typeface="+mn-ea"/>
              </a:rPr>
              <a:t>: Guides </a:t>
            </a:r>
            <a:endParaRPr lang="en-US" sz="1600" dirty="0" smtClean="0">
              <a:solidFill>
                <a:schemeClr val="accent4"/>
              </a:solidFill>
              <a:latin typeface="+mn-lt"/>
              <a:ea typeface="+mn-ea"/>
            </a:endParaRPr>
          </a:p>
          <a:p>
            <a:pPr>
              <a:defRPr/>
            </a:pPr>
            <a:r>
              <a:rPr lang="en-US" sz="1600" dirty="0" smtClean="0">
                <a:solidFill>
                  <a:schemeClr val="accent4"/>
                </a:solidFill>
                <a:latin typeface="+mn-lt"/>
                <a:ea typeface="+mn-ea"/>
              </a:rPr>
              <a:t>      preparation of</a:t>
            </a:r>
          </a:p>
          <a:p>
            <a:pPr>
              <a:defRPr/>
            </a:pPr>
            <a:r>
              <a:rPr lang="en-US" sz="1600" dirty="0" smtClean="0">
                <a:solidFill>
                  <a:schemeClr val="accent4"/>
                </a:solidFill>
                <a:latin typeface="+mn-lt"/>
                <a:ea typeface="+mn-ea"/>
              </a:rPr>
              <a:t>      diagram </a:t>
            </a:r>
            <a:r>
              <a:rPr lang="en-US" sz="1600" dirty="0">
                <a:solidFill>
                  <a:schemeClr val="accent4"/>
                </a:solidFill>
                <a:latin typeface="+mn-lt"/>
                <a:ea typeface="+mn-ea"/>
              </a:rPr>
              <a:t>and </a:t>
            </a:r>
            <a:r>
              <a:rPr lang="en-US" sz="1600" dirty="0" smtClean="0">
                <a:solidFill>
                  <a:schemeClr val="accent4"/>
                </a:solidFill>
                <a:latin typeface="+mn-lt"/>
                <a:ea typeface="+mn-ea"/>
              </a:rPr>
              <a:t>use in      	writing</a:t>
            </a:r>
            <a:endParaRPr lang="en-US" sz="1600" dirty="0">
              <a:solidFill>
                <a:schemeClr val="accent4"/>
              </a:solidFill>
              <a:latin typeface="+mn-lt"/>
              <a:ea typeface="+mn-ea"/>
            </a:endParaRPr>
          </a:p>
        </p:txBody>
      </p:sp>
      <p:sp>
        <p:nvSpPr>
          <p:cNvPr id="18" name="Trapezoid 17"/>
          <p:cNvSpPr>
            <a:spLocks/>
          </p:cNvSpPr>
          <p:nvPr/>
        </p:nvSpPr>
        <p:spPr bwMode="auto">
          <a:xfrm>
            <a:off x="6324600" y="4419600"/>
            <a:ext cx="1482725" cy="747713"/>
          </a:xfrm>
          <a:custGeom>
            <a:avLst/>
            <a:gdLst>
              <a:gd name="T0" fmla="*/ 0 w 1482725"/>
              <a:gd name="T1" fmla="*/ 747713 h 747713"/>
              <a:gd name="T2" fmla="*/ 186928 w 1482725"/>
              <a:gd name="T3" fmla="*/ 0 h 747713"/>
              <a:gd name="T4" fmla="*/ 1295797 w 1482725"/>
              <a:gd name="T5" fmla="*/ 0 h 747713"/>
              <a:gd name="T6" fmla="*/ 1482725 w 1482725"/>
              <a:gd name="T7" fmla="*/ 747713 h 747713"/>
              <a:gd name="T8" fmla="*/ 0 w 1482725"/>
              <a:gd name="T9" fmla="*/ 747713 h 747713"/>
              <a:gd name="T10" fmla="*/ 0 60000 65536"/>
              <a:gd name="T11" fmla="*/ 0 60000 65536"/>
              <a:gd name="T12" fmla="*/ 0 60000 65536"/>
              <a:gd name="T13" fmla="*/ 0 60000 65536"/>
              <a:gd name="T14" fmla="*/ 0 60000 65536"/>
              <a:gd name="T15" fmla="*/ 0 w 1482725"/>
              <a:gd name="T16" fmla="*/ 0 h 747713"/>
              <a:gd name="T17" fmla="*/ 1482725 w 1482725"/>
              <a:gd name="T18" fmla="*/ 747713 h 747713"/>
            </a:gdLst>
            <a:ahLst/>
            <a:cxnLst>
              <a:cxn ang="T10">
                <a:pos x="T0" y="T1"/>
              </a:cxn>
              <a:cxn ang="T11">
                <a:pos x="T2" y="T3"/>
              </a:cxn>
              <a:cxn ang="T12">
                <a:pos x="T4" y="T5"/>
              </a:cxn>
              <a:cxn ang="T13">
                <a:pos x="T6" y="T7"/>
              </a:cxn>
              <a:cxn ang="T14">
                <a:pos x="T8" y="T9"/>
              </a:cxn>
            </a:cxnLst>
            <a:rect l="T15" t="T16" r="T17" b="T18"/>
            <a:pathLst>
              <a:path w="1482725" h="747713">
                <a:moveTo>
                  <a:pt x="0" y="747713"/>
                </a:moveTo>
                <a:lnTo>
                  <a:pt x="186928" y="0"/>
                </a:lnTo>
                <a:lnTo>
                  <a:pt x="1295797" y="0"/>
                </a:lnTo>
                <a:lnTo>
                  <a:pt x="1482725" y="747713"/>
                </a:lnTo>
                <a:lnTo>
                  <a:pt x="0" y="747713"/>
                </a:lnTo>
                <a:close/>
              </a:path>
            </a:pathLst>
          </a:custGeom>
          <a:solidFill>
            <a:srgbClr val="FFFFF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defRPr/>
            </a:pPr>
            <a:r>
              <a:rPr lang="en-US" dirty="0" smtClean="0">
                <a:solidFill>
                  <a:schemeClr val="accent4"/>
                </a:solidFill>
                <a:latin typeface="+mn-lt"/>
                <a:ea typeface="+mn-ea"/>
              </a:rPr>
              <a:t>   </a:t>
            </a:r>
            <a:r>
              <a:rPr lang="en-US" sz="1600" dirty="0" smtClean="0">
                <a:solidFill>
                  <a:schemeClr val="accent4"/>
                </a:solidFill>
                <a:latin typeface="+mn-lt"/>
                <a:ea typeface="+mn-ea"/>
              </a:rPr>
              <a:t>AI</a:t>
            </a:r>
            <a:r>
              <a:rPr lang="en-US" sz="1600" dirty="0">
                <a:solidFill>
                  <a:schemeClr val="accent4"/>
                </a:solidFill>
                <a:latin typeface="+mn-lt"/>
                <a:ea typeface="+mn-ea"/>
              </a:rPr>
              <a:t>: Guides </a:t>
            </a:r>
            <a:r>
              <a:rPr lang="en-US" sz="1600" dirty="0" smtClean="0">
                <a:solidFill>
                  <a:schemeClr val="accent4"/>
                </a:solidFill>
                <a:latin typeface="+mn-lt"/>
                <a:ea typeface="+mn-ea"/>
              </a:rPr>
              <a:t>     reviewing</a:t>
            </a:r>
            <a:endParaRPr lang="en-US" sz="1600" dirty="0">
              <a:solidFill>
                <a:schemeClr val="accent4"/>
              </a:solidFill>
              <a:latin typeface="+mn-lt"/>
              <a:ea typeface="+mn-ea"/>
            </a:endParaRPr>
          </a:p>
        </p:txBody>
      </p:sp>
      <p:cxnSp>
        <p:nvCxnSpPr>
          <p:cNvPr id="19" name="Curved Connector 18"/>
          <p:cNvCxnSpPr>
            <a:cxnSpLocks noChangeShapeType="1"/>
          </p:cNvCxnSpPr>
          <p:nvPr/>
        </p:nvCxnSpPr>
        <p:spPr bwMode="auto">
          <a:xfrm>
            <a:off x="1981200" y="3276600"/>
            <a:ext cx="2133600" cy="1143000"/>
          </a:xfrm>
          <a:prstGeom prst="curvedConnector3">
            <a:avLst>
              <a:gd name="adj1" fmla="val 50000"/>
            </a:avLst>
          </a:prstGeom>
          <a:noFill/>
          <a:ln w="25400">
            <a:solidFill>
              <a:schemeClr val="bg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Curved Connector 19"/>
          <p:cNvCxnSpPr>
            <a:cxnSpLocks noChangeShapeType="1"/>
            <a:stCxn id="17" idx="3"/>
            <a:endCxn id="5" idx="4"/>
          </p:cNvCxnSpPr>
          <p:nvPr/>
        </p:nvCxnSpPr>
        <p:spPr bwMode="auto">
          <a:xfrm flipV="1">
            <a:off x="2346325" y="2983344"/>
            <a:ext cx="1370302" cy="1080656"/>
          </a:xfrm>
          <a:prstGeom prst="curvedConnector2">
            <a:avLst/>
          </a:prstGeom>
          <a:noFill/>
          <a:ln w="25400">
            <a:solidFill>
              <a:schemeClr val="bg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Curved Connector 19"/>
          <p:cNvCxnSpPr>
            <a:cxnSpLocks noChangeShapeType="1"/>
            <a:stCxn id="18" idx="1"/>
            <a:endCxn id="6" idx="4"/>
          </p:cNvCxnSpPr>
          <p:nvPr/>
        </p:nvCxnSpPr>
        <p:spPr bwMode="auto">
          <a:xfrm rot="10800000">
            <a:off x="5973763" y="3581400"/>
            <a:ext cx="444500" cy="1212850"/>
          </a:xfrm>
          <a:prstGeom prst="curvedConnector2">
            <a:avLst/>
          </a:prstGeom>
          <a:noFill/>
          <a:ln w="25400">
            <a:solidFill>
              <a:schemeClr val="bg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Curved Connector 19"/>
          <p:cNvCxnSpPr>
            <a:cxnSpLocks noChangeShapeType="1"/>
            <a:stCxn id="18" idx="1"/>
            <a:endCxn id="9" idx="0"/>
          </p:cNvCxnSpPr>
          <p:nvPr/>
        </p:nvCxnSpPr>
        <p:spPr bwMode="auto">
          <a:xfrm rot="10800000" flipV="1">
            <a:off x="4754563" y="4794250"/>
            <a:ext cx="1663700" cy="158750"/>
          </a:xfrm>
          <a:prstGeom prst="curvedConnector2">
            <a:avLst/>
          </a:prstGeom>
          <a:noFill/>
          <a:ln w="25400">
            <a:solidFill>
              <a:schemeClr val="bg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 name="Rectangle 22"/>
          <p:cNvSpPr/>
          <p:nvPr/>
        </p:nvSpPr>
        <p:spPr>
          <a:xfrm>
            <a:off x="152400" y="6096000"/>
            <a:ext cx="4006529" cy="584776"/>
          </a:xfrm>
          <a:prstGeom prst="rect">
            <a:avLst/>
          </a:prstGeom>
          <a:noFill/>
        </p:spPr>
        <p:txBody>
          <a:bodyPr>
            <a:spAutoFit/>
          </a:bodyPr>
          <a:lstStyle/>
          <a:p>
            <a:pPr>
              <a:defRPr/>
            </a:pP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charset="0"/>
                <a:ea typeface="ＭＳ Ｐゴシック" charset="0"/>
              </a:rPr>
              <a:t>Phase II: Writing</a:t>
            </a:r>
          </a:p>
        </p:txBody>
      </p:sp>
      <p:sp>
        <p:nvSpPr>
          <p:cNvPr id="24" name="Rectangle 23"/>
          <p:cNvSpPr/>
          <p:nvPr/>
        </p:nvSpPr>
        <p:spPr>
          <a:xfrm>
            <a:off x="3581400" y="355937"/>
            <a:ext cx="5562600" cy="1077218"/>
          </a:xfrm>
          <a:prstGeom prst="rect">
            <a:avLst/>
          </a:prstGeom>
          <a:noFill/>
        </p:spPr>
        <p:txBody>
          <a:bodyPr>
            <a:spAutoFit/>
          </a:bodyPr>
          <a:lstStyle/>
          <a:p>
            <a:pPr>
              <a:defRPr/>
            </a:pPr>
            <a:r>
              <a:rPr lang="en-US" sz="3200" b="1" spc="50" dirty="0">
                <a:ln w="12700" cmpd="sng">
                  <a:solidFill>
                    <a:schemeClr val="accent1"/>
                  </a:solidFill>
                  <a:prstDash val="solid"/>
                </a:ln>
                <a:solidFill>
                  <a:schemeClr val="bg1"/>
                </a:solidFill>
                <a:effectLst>
                  <a:glow rad="53100">
                    <a:schemeClr val="accent1">
                      <a:alpha val="30000"/>
                    </a:schemeClr>
                  </a:glow>
                </a:effectLst>
                <a:latin typeface="Times New Roman" charset="0"/>
                <a:ea typeface="ＭＳ Ｐゴシック" charset="0"/>
              </a:rPr>
              <a:t>Phase I: </a:t>
            </a:r>
          </a:p>
          <a:p>
            <a:pPr>
              <a:defRPr/>
            </a:pPr>
            <a:r>
              <a:rPr lang="en-US" sz="3200" b="1" spc="50" dirty="0">
                <a:ln w="12700" cmpd="sng">
                  <a:solidFill>
                    <a:schemeClr val="accent1"/>
                  </a:solidFill>
                  <a:prstDash val="solid"/>
                </a:ln>
                <a:solidFill>
                  <a:schemeClr val="bg1"/>
                </a:solidFill>
                <a:effectLst>
                  <a:glow rad="53100">
                    <a:schemeClr val="accent1">
                      <a:alpha val="30000"/>
                    </a:schemeClr>
                  </a:glow>
                </a:effectLst>
                <a:latin typeface="Times New Roman" charset="0"/>
                <a:ea typeface="ＭＳ Ｐゴシック" charset="0"/>
              </a:rPr>
              <a:t>Argument diagramming</a:t>
            </a:r>
          </a:p>
        </p:txBody>
      </p:sp>
    </p:spTree>
    <p:extLst>
      <p:ext uri="{BB962C8B-B14F-4D97-AF65-F5344CB8AC3E}">
        <p14:creationId xmlns:p14="http://schemas.microsoft.com/office/powerpoint/2010/main" val="98794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3200" smtClean="0"/>
              <a:t>Argument diagram student created with LASAD</a:t>
            </a:r>
          </a:p>
        </p:txBody>
      </p:sp>
      <p:grpSp>
        <p:nvGrpSpPr>
          <p:cNvPr id="28674" name="Group 3"/>
          <p:cNvGrpSpPr>
            <a:grpSpLocks/>
          </p:cNvGrpSpPr>
          <p:nvPr/>
        </p:nvGrpSpPr>
        <p:grpSpPr bwMode="auto">
          <a:xfrm>
            <a:off x="228600" y="2057400"/>
            <a:ext cx="8382000" cy="3581400"/>
            <a:chOff x="228600" y="762003"/>
            <a:chExt cx="8001000" cy="3352803"/>
          </a:xfrm>
        </p:grpSpPr>
        <p:grpSp>
          <p:nvGrpSpPr>
            <p:cNvPr id="28675" name="Group 117"/>
            <p:cNvGrpSpPr>
              <a:grpSpLocks/>
            </p:cNvGrpSpPr>
            <p:nvPr/>
          </p:nvGrpSpPr>
          <p:grpSpPr bwMode="auto">
            <a:xfrm>
              <a:off x="228600" y="1349376"/>
              <a:ext cx="2911475" cy="806451"/>
              <a:chOff x="422" y="717"/>
              <a:chExt cx="1834" cy="508"/>
            </a:xfrm>
          </p:grpSpPr>
          <p:sp>
            <p:nvSpPr>
              <p:cNvPr id="41" name="Text Box 100"/>
              <p:cNvSpPr txBox="1">
                <a:spLocks noChangeArrowheads="1"/>
              </p:cNvSpPr>
              <p:nvPr/>
            </p:nvSpPr>
            <p:spPr bwMode="auto">
              <a:xfrm>
                <a:off x="422" y="717"/>
                <a:ext cx="1834" cy="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1000" b="1">
                    <a:solidFill>
                      <a:schemeClr val="tx1"/>
                    </a:solidFill>
                    <a:latin typeface="Arial" pitchFamily="34" charset="0"/>
                  </a:rPr>
                  <a:t>1 </a:t>
                </a:r>
                <a:r>
                  <a:rPr lang="en-US" sz="1000" b="1">
                    <a:solidFill>
                      <a:schemeClr val="tx1"/>
                    </a:solidFill>
                    <a:latin typeface="Arial" pitchFamily="34" charset="0"/>
                    <a:cs typeface="Arial" pitchFamily="34" charset="0"/>
                  </a:rPr>
                  <a:t>· Hypothesis		Link: 1</a:t>
                </a:r>
              </a:p>
              <a:p>
                <a:r>
                  <a:rPr lang="en-US" sz="1000" b="1">
                    <a:solidFill>
                      <a:schemeClr val="tx1"/>
                    </a:solidFill>
                    <a:latin typeface="Arial" pitchFamily="34" charset="0"/>
                    <a:cs typeface="Arial" pitchFamily="34" charset="0"/>
                  </a:rPr>
                  <a:t>	</a:t>
                </a:r>
              </a:p>
              <a:p>
                <a:r>
                  <a:rPr lang="en-US" sz="1000" b="1">
                    <a:solidFill>
                      <a:schemeClr val="tx1"/>
                    </a:solidFill>
                    <a:latin typeface="Arial" pitchFamily="34" charset="0"/>
                    <a:cs typeface="Arial" pitchFamily="34" charset="0"/>
                  </a:rPr>
                  <a:t>If: </a:t>
                </a:r>
                <a:r>
                  <a:rPr lang="en-US" sz="1000">
                    <a:solidFill>
                      <a:schemeClr val="tx1"/>
                    </a:solidFill>
                    <a:latin typeface="Arial" pitchFamily="34" charset="0"/>
                    <a:cs typeface="Arial" pitchFamily="34" charset="0"/>
                  </a:rPr>
                  <a:t>Participants are assigned to the active condition</a:t>
                </a:r>
              </a:p>
              <a:p>
                <a:r>
                  <a:rPr lang="en-US" sz="1000" b="1">
                    <a:solidFill>
                      <a:schemeClr val="tx1"/>
                    </a:solidFill>
                    <a:latin typeface="Arial" pitchFamily="34" charset="0"/>
                    <a:cs typeface="Arial" pitchFamily="34" charset="0"/>
                  </a:rPr>
                  <a:t>Then: </a:t>
                </a:r>
                <a:r>
                  <a:rPr lang="en-US" sz="1000">
                    <a:solidFill>
                      <a:schemeClr val="tx1"/>
                    </a:solidFill>
                    <a:latin typeface="Arial" pitchFamily="34" charset="0"/>
                    <a:cs typeface="Arial" pitchFamily="34" charset="0"/>
                  </a:rPr>
                  <a:t>they will be better at correctly identifying stimuli than participants in the passive condition.</a:t>
                </a:r>
              </a:p>
            </p:txBody>
          </p:sp>
          <p:sp>
            <p:nvSpPr>
              <p:cNvPr id="42" name="Line 101"/>
              <p:cNvSpPr>
                <a:spLocks noChangeShapeType="1"/>
              </p:cNvSpPr>
              <p:nvPr/>
            </p:nvSpPr>
            <p:spPr bwMode="auto">
              <a:xfrm>
                <a:off x="432" y="864"/>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grpSp>
          <p:nvGrpSpPr>
            <p:cNvPr id="28676" name="Group 118"/>
            <p:cNvGrpSpPr>
              <a:grpSpLocks/>
            </p:cNvGrpSpPr>
            <p:nvPr/>
          </p:nvGrpSpPr>
          <p:grpSpPr bwMode="auto">
            <a:xfrm>
              <a:off x="228600" y="2698750"/>
              <a:ext cx="2911475" cy="806450"/>
              <a:chOff x="2630" y="720"/>
              <a:chExt cx="1834" cy="508"/>
            </a:xfrm>
          </p:grpSpPr>
          <p:sp>
            <p:nvSpPr>
              <p:cNvPr id="39" name="Text Box 106"/>
              <p:cNvSpPr txBox="1">
                <a:spLocks noChangeArrowheads="1"/>
              </p:cNvSpPr>
              <p:nvPr/>
            </p:nvSpPr>
            <p:spPr bwMode="auto">
              <a:xfrm>
                <a:off x="2630" y="720"/>
                <a:ext cx="1834" cy="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1000" b="1">
                    <a:solidFill>
                      <a:schemeClr val="tx1"/>
                    </a:solidFill>
                    <a:latin typeface="Arial" pitchFamily="34" charset="0"/>
                  </a:rPr>
                  <a:t>2 </a:t>
                </a:r>
                <a:r>
                  <a:rPr lang="en-US" sz="1000" b="1">
                    <a:solidFill>
                      <a:schemeClr val="tx1"/>
                    </a:solidFill>
                    <a:latin typeface="Arial" pitchFamily="34" charset="0"/>
                    <a:cs typeface="Arial" pitchFamily="34" charset="0"/>
                  </a:rPr>
                  <a:t>· Hypothesis		Link: 2</a:t>
                </a:r>
              </a:p>
              <a:p>
                <a:endParaRPr lang="en-US" sz="1000" b="1">
                  <a:solidFill>
                    <a:schemeClr val="tx1"/>
                  </a:solidFill>
                  <a:latin typeface="Arial" pitchFamily="34" charset="0"/>
                  <a:cs typeface="Arial" pitchFamily="34" charset="0"/>
                </a:endParaRPr>
              </a:p>
              <a:p>
                <a:r>
                  <a:rPr lang="en-US" sz="1000" b="1">
                    <a:solidFill>
                      <a:schemeClr val="tx1"/>
                    </a:solidFill>
                    <a:latin typeface="Arial" pitchFamily="34" charset="0"/>
                    <a:cs typeface="Arial" pitchFamily="34" charset="0"/>
                  </a:rPr>
                  <a:t>If: </a:t>
                </a:r>
                <a:r>
                  <a:rPr lang="en-US" sz="1000">
                    <a:solidFill>
                      <a:schemeClr val="tx1"/>
                    </a:solidFill>
                    <a:latin typeface="Arial" pitchFamily="34" charset="0"/>
                    <a:cs typeface="Arial" pitchFamily="34" charset="0"/>
                  </a:rPr>
                  <a:t>The participant has small hands</a:t>
                </a:r>
              </a:p>
              <a:p>
                <a:r>
                  <a:rPr lang="en-US" sz="1000" b="1">
                    <a:solidFill>
                      <a:schemeClr val="tx1"/>
                    </a:solidFill>
                    <a:latin typeface="Arial" pitchFamily="34" charset="0"/>
                    <a:cs typeface="Arial" pitchFamily="34" charset="0"/>
                  </a:rPr>
                  <a:t>Then: </a:t>
                </a:r>
                <a:r>
                  <a:rPr lang="en-US" sz="1000">
                    <a:solidFill>
                      <a:schemeClr val="tx1"/>
                    </a:solidFill>
                    <a:latin typeface="Arial" pitchFamily="34" charset="0"/>
                    <a:cs typeface="Arial" pitchFamily="34" charset="0"/>
                  </a:rPr>
                  <a:t>they will be better at recognizing objects than regardless of what condition they</a:t>
                </a:r>
                <a:r>
                  <a:rPr lang="ja-JP" altLang="en-US" sz="1000">
                    <a:solidFill>
                      <a:schemeClr val="tx1"/>
                    </a:solidFill>
                    <a:latin typeface="Arial" pitchFamily="34" charset="0"/>
                    <a:cs typeface="Arial" pitchFamily="34" charset="0"/>
                  </a:rPr>
                  <a:t>’</a:t>
                </a:r>
                <a:r>
                  <a:rPr lang="en-US" altLang="ja-JP" sz="1000">
                    <a:solidFill>
                      <a:schemeClr val="tx1"/>
                    </a:solidFill>
                    <a:latin typeface="Arial" pitchFamily="34" charset="0"/>
                    <a:cs typeface="Arial" pitchFamily="34" charset="0"/>
                  </a:rPr>
                  <a:t>re in..</a:t>
                </a:r>
                <a:endParaRPr lang="en-US" sz="1000">
                  <a:solidFill>
                    <a:schemeClr val="tx1"/>
                  </a:solidFill>
                  <a:latin typeface="Arial" pitchFamily="34" charset="0"/>
                  <a:cs typeface="Arial" pitchFamily="34" charset="0"/>
                </a:endParaRPr>
              </a:p>
            </p:txBody>
          </p:sp>
          <p:sp>
            <p:nvSpPr>
              <p:cNvPr id="40" name="Line 107"/>
              <p:cNvSpPr>
                <a:spLocks noChangeShapeType="1"/>
              </p:cNvSpPr>
              <p:nvPr/>
            </p:nvSpPr>
            <p:spPr bwMode="auto">
              <a:xfrm>
                <a:off x="2640" y="867"/>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grpSp>
          <p:nvGrpSpPr>
            <p:cNvPr id="28677" name="Group 119"/>
            <p:cNvGrpSpPr>
              <a:grpSpLocks/>
            </p:cNvGrpSpPr>
            <p:nvPr/>
          </p:nvGrpSpPr>
          <p:grpSpPr bwMode="auto">
            <a:xfrm>
              <a:off x="3429000" y="762003"/>
              <a:ext cx="2911475" cy="784226"/>
              <a:chOff x="144" y="1494"/>
              <a:chExt cx="1834" cy="494"/>
            </a:xfrm>
          </p:grpSpPr>
          <p:sp>
            <p:nvSpPr>
              <p:cNvPr id="37" name="Text Box 110"/>
              <p:cNvSpPr txBox="1">
                <a:spLocks noChangeArrowheads="1"/>
              </p:cNvSpPr>
              <p:nvPr/>
            </p:nvSpPr>
            <p:spPr bwMode="auto">
              <a:xfrm>
                <a:off x="144" y="1494"/>
                <a:ext cx="1834" cy="4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900" b="1">
                    <a:solidFill>
                      <a:schemeClr val="tx1"/>
                    </a:solidFill>
                    <a:latin typeface="Arial" pitchFamily="34" charset="0"/>
                  </a:rPr>
                  <a:t>9 </a:t>
                </a:r>
                <a:r>
                  <a:rPr lang="en-US" sz="900" b="1">
                    <a:solidFill>
                      <a:schemeClr val="tx1"/>
                    </a:solidFill>
                    <a:latin typeface="Arial" pitchFamily="34" charset="0"/>
                    <a:cs typeface="Arial" pitchFamily="34" charset="0"/>
                  </a:rPr>
                  <a:t>· (+) supports		Link: 1</a:t>
                </a:r>
              </a:p>
              <a:p>
                <a:endParaRPr lang="en-US" sz="900" b="1">
                  <a:solidFill>
                    <a:schemeClr val="tx1"/>
                  </a:solidFill>
                  <a:latin typeface="Arial" pitchFamily="34" charset="0"/>
                  <a:cs typeface="Arial" pitchFamily="34" charset="0"/>
                </a:endParaRPr>
              </a:p>
              <a:p>
                <a:r>
                  <a:rPr lang="en-US" sz="900">
                    <a:solidFill>
                      <a:schemeClr val="tx1"/>
                    </a:solidFill>
                    <a:latin typeface="Arial" pitchFamily="34" charset="0"/>
                    <a:cs typeface="Arial" pitchFamily="34" charset="0"/>
                  </a:rPr>
                  <a:t>Active touch participants were able to more accurately identify objects because they had the use of sensitive fingertips in exploring the objects</a:t>
                </a:r>
                <a:endParaRPr lang="en-US" sz="900" b="1">
                  <a:solidFill>
                    <a:schemeClr val="tx1"/>
                  </a:solidFill>
                  <a:latin typeface="Arial" pitchFamily="34" charset="0"/>
                  <a:cs typeface="Arial" pitchFamily="34" charset="0"/>
                </a:endParaRPr>
              </a:p>
            </p:txBody>
          </p:sp>
          <p:sp>
            <p:nvSpPr>
              <p:cNvPr id="38" name="Line 111"/>
              <p:cNvSpPr>
                <a:spLocks noChangeShapeType="1"/>
              </p:cNvSpPr>
              <p:nvPr/>
            </p:nvSpPr>
            <p:spPr bwMode="auto">
              <a:xfrm>
                <a:off x="154" y="1641"/>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grpSp>
          <p:nvGrpSpPr>
            <p:cNvPr id="28678" name="Group 120"/>
            <p:cNvGrpSpPr>
              <a:grpSpLocks/>
            </p:cNvGrpSpPr>
            <p:nvPr/>
          </p:nvGrpSpPr>
          <p:grpSpPr bwMode="auto">
            <a:xfrm>
              <a:off x="3352800" y="1752607"/>
              <a:ext cx="2911475" cy="511176"/>
              <a:chOff x="1334" y="2208"/>
              <a:chExt cx="1834" cy="322"/>
            </a:xfrm>
          </p:grpSpPr>
          <p:sp>
            <p:nvSpPr>
              <p:cNvPr id="35" name="Text Box 114"/>
              <p:cNvSpPr txBox="1">
                <a:spLocks noChangeArrowheads="1"/>
              </p:cNvSpPr>
              <p:nvPr/>
            </p:nvSpPr>
            <p:spPr bwMode="auto">
              <a:xfrm>
                <a:off x="1334" y="2208"/>
                <a:ext cx="1834" cy="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900" b="1">
                    <a:solidFill>
                      <a:schemeClr val="tx1"/>
                    </a:solidFill>
                    <a:latin typeface="Arial" pitchFamily="34" charset="0"/>
                  </a:rPr>
                  <a:t>7 </a:t>
                </a:r>
                <a:r>
                  <a:rPr lang="en-US" sz="900" b="1">
                    <a:solidFill>
                      <a:schemeClr val="tx1"/>
                    </a:solidFill>
                    <a:latin typeface="Arial" pitchFamily="34" charset="0"/>
                    <a:cs typeface="Arial" pitchFamily="34" charset="0"/>
                  </a:rPr>
                  <a:t>· (+) supports		Link: 1</a:t>
                </a:r>
              </a:p>
              <a:p>
                <a:endParaRPr lang="en-US" sz="900" b="1">
                  <a:solidFill>
                    <a:schemeClr val="tx1"/>
                  </a:solidFill>
                  <a:latin typeface="Arial" pitchFamily="34" charset="0"/>
                  <a:cs typeface="Arial" pitchFamily="34" charset="0"/>
                </a:endParaRPr>
              </a:p>
              <a:p>
                <a:r>
                  <a:rPr lang="en-US" sz="900">
                    <a:solidFill>
                      <a:schemeClr val="tx1"/>
                    </a:solidFill>
                    <a:latin typeface="Arial" pitchFamily="34" charset="0"/>
                    <a:cs typeface="Arial" pitchFamily="34" charset="0"/>
                  </a:rPr>
                  <a:t>Active touch is more effective than passive touch</a:t>
                </a:r>
              </a:p>
            </p:txBody>
          </p:sp>
          <p:sp>
            <p:nvSpPr>
              <p:cNvPr id="36" name="Line 115"/>
              <p:cNvSpPr>
                <a:spLocks noChangeShapeType="1"/>
              </p:cNvSpPr>
              <p:nvPr/>
            </p:nvSpPr>
            <p:spPr bwMode="auto">
              <a:xfrm>
                <a:off x="1344" y="2355"/>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grpSp>
          <p:nvGrpSpPr>
            <p:cNvPr id="28679" name="Group 121"/>
            <p:cNvGrpSpPr>
              <a:grpSpLocks/>
            </p:cNvGrpSpPr>
            <p:nvPr/>
          </p:nvGrpSpPr>
          <p:grpSpPr bwMode="auto">
            <a:xfrm>
              <a:off x="3352800" y="2438400"/>
              <a:ext cx="2911475" cy="784225"/>
              <a:chOff x="144" y="1494"/>
              <a:chExt cx="1834" cy="494"/>
            </a:xfrm>
          </p:grpSpPr>
          <p:sp>
            <p:nvSpPr>
              <p:cNvPr id="33" name="Text Box 122"/>
              <p:cNvSpPr txBox="1">
                <a:spLocks noChangeArrowheads="1"/>
              </p:cNvSpPr>
              <p:nvPr/>
            </p:nvSpPr>
            <p:spPr bwMode="auto">
              <a:xfrm>
                <a:off x="144" y="1494"/>
                <a:ext cx="1834" cy="4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900" b="1">
                    <a:solidFill>
                      <a:schemeClr val="tx1"/>
                    </a:solidFill>
                    <a:latin typeface="Arial" pitchFamily="34" charset="0"/>
                  </a:rPr>
                  <a:t>11 </a:t>
                </a:r>
                <a:r>
                  <a:rPr lang="en-US" sz="900" b="1">
                    <a:solidFill>
                      <a:schemeClr val="tx1"/>
                    </a:solidFill>
                    <a:latin typeface="Arial" pitchFamily="34" charset="0"/>
                    <a:cs typeface="Arial" pitchFamily="34" charset="0"/>
                  </a:rPr>
                  <a:t>· (+) supports		Link: 2</a:t>
                </a:r>
              </a:p>
              <a:p>
                <a:endParaRPr lang="en-US" sz="900" b="1">
                  <a:solidFill>
                    <a:schemeClr val="tx1"/>
                  </a:solidFill>
                  <a:latin typeface="Arial" pitchFamily="34" charset="0"/>
                  <a:cs typeface="Arial" pitchFamily="34" charset="0"/>
                </a:endParaRPr>
              </a:p>
              <a:p>
                <a:r>
                  <a:rPr lang="en-US" sz="900">
                    <a:solidFill>
                      <a:schemeClr val="tx1"/>
                    </a:solidFill>
                    <a:latin typeface="Arial" pitchFamily="34" charset="0"/>
                    <a:cs typeface="Arial" pitchFamily="34" charset="0"/>
                  </a:rPr>
                  <a:t>Active touch improved through the development levels but passive touch stayed the same (hand size may play role)</a:t>
                </a:r>
                <a:endParaRPr lang="en-US" sz="900" b="1">
                  <a:solidFill>
                    <a:schemeClr val="tx1"/>
                  </a:solidFill>
                  <a:latin typeface="Arial" pitchFamily="34" charset="0"/>
                  <a:cs typeface="Arial" pitchFamily="34" charset="0"/>
                </a:endParaRPr>
              </a:p>
            </p:txBody>
          </p:sp>
          <p:sp>
            <p:nvSpPr>
              <p:cNvPr id="34" name="Line 123"/>
              <p:cNvSpPr>
                <a:spLocks noChangeShapeType="1"/>
              </p:cNvSpPr>
              <p:nvPr/>
            </p:nvSpPr>
            <p:spPr bwMode="auto">
              <a:xfrm>
                <a:off x="154" y="1641"/>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grpSp>
          <p:nvGrpSpPr>
            <p:cNvPr id="28680" name="Group 124"/>
            <p:cNvGrpSpPr>
              <a:grpSpLocks/>
            </p:cNvGrpSpPr>
            <p:nvPr/>
          </p:nvGrpSpPr>
          <p:grpSpPr bwMode="auto">
            <a:xfrm>
              <a:off x="3276600" y="3467105"/>
              <a:ext cx="2911475" cy="647701"/>
              <a:chOff x="1334" y="2208"/>
              <a:chExt cx="1834" cy="408"/>
            </a:xfrm>
          </p:grpSpPr>
          <p:sp>
            <p:nvSpPr>
              <p:cNvPr id="31" name="Text Box 125"/>
              <p:cNvSpPr txBox="1">
                <a:spLocks noChangeArrowheads="1"/>
              </p:cNvSpPr>
              <p:nvPr/>
            </p:nvSpPr>
            <p:spPr bwMode="auto">
              <a:xfrm>
                <a:off x="1334" y="2208"/>
                <a:ext cx="1837" cy="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900" b="1">
                    <a:solidFill>
                      <a:schemeClr val="tx1"/>
                    </a:solidFill>
                    <a:latin typeface="Arial" pitchFamily="34" charset="0"/>
                  </a:rPr>
                  <a:t>20 </a:t>
                </a:r>
                <a:r>
                  <a:rPr lang="en-US" sz="900" b="1">
                    <a:solidFill>
                      <a:schemeClr val="tx1"/>
                    </a:solidFill>
                    <a:latin typeface="Arial" pitchFamily="34" charset="0"/>
                    <a:cs typeface="Arial" pitchFamily="34" charset="0"/>
                  </a:rPr>
                  <a:t>· (+) supports		Link: 2</a:t>
                </a:r>
              </a:p>
              <a:p>
                <a:endParaRPr lang="en-US" sz="900" b="1">
                  <a:solidFill>
                    <a:schemeClr val="tx1"/>
                  </a:solidFill>
                  <a:latin typeface="Arial" pitchFamily="34" charset="0"/>
                  <a:cs typeface="Arial" pitchFamily="34" charset="0"/>
                </a:endParaRPr>
              </a:p>
              <a:p>
                <a:r>
                  <a:rPr lang="en-US" sz="900">
                    <a:solidFill>
                      <a:schemeClr val="tx1"/>
                    </a:solidFill>
                    <a:latin typeface="Arial" pitchFamily="34" charset="0"/>
                    <a:cs typeface="Arial" pitchFamily="34" charset="0"/>
                  </a:rPr>
                  <a:t>Sensory perceptors in smaller hands are closer together, allowing for more accurate object acuity</a:t>
                </a:r>
              </a:p>
            </p:txBody>
          </p:sp>
          <p:sp>
            <p:nvSpPr>
              <p:cNvPr id="32" name="Line 126"/>
              <p:cNvSpPr>
                <a:spLocks noChangeShapeType="1"/>
              </p:cNvSpPr>
              <p:nvPr/>
            </p:nvSpPr>
            <p:spPr bwMode="auto">
              <a:xfrm>
                <a:off x="1341" y="2355"/>
                <a:ext cx="18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grpSp>
          <p:nvGrpSpPr>
            <p:cNvPr id="28681" name="Group 127"/>
            <p:cNvGrpSpPr>
              <a:grpSpLocks/>
            </p:cNvGrpSpPr>
            <p:nvPr/>
          </p:nvGrpSpPr>
          <p:grpSpPr bwMode="auto">
            <a:xfrm>
              <a:off x="6553200" y="762005"/>
              <a:ext cx="1676400" cy="511176"/>
              <a:chOff x="144" y="1494"/>
              <a:chExt cx="1834" cy="322"/>
            </a:xfrm>
          </p:grpSpPr>
          <p:sp>
            <p:nvSpPr>
              <p:cNvPr id="29" name="Text Box 128"/>
              <p:cNvSpPr txBox="1">
                <a:spLocks noChangeArrowheads="1"/>
              </p:cNvSpPr>
              <p:nvPr/>
            </p:nvSpPr>
            <p:spPr bwMode="auto">
              <a:xfrm>
                <a:off x="144" y="1494"/>
                <a:ext cx="1834" cy="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900" b="1">
                    <a:solidFill>
                      <a:schemeClr val="tx1"/>
                    </a:solidFill>
                    <a:latin typeface="Arial" pitchFamily="34" charset="0"/>
                  </a:rPr>
                  <a:t>8 </a:t>
                </a:r>
                <a:r>
                  <a:rPr lang="en-US" sz="900" b="1">
                    <a:solidFill>
                      <a:schemeClr val="tx1"/>
                    </a:solidFill>
                    <a:latin typeface="Arial" pitchFamily="34" charset="0"/>
                    <a:cs typeface="Arial" pitchFamily="34" charset="0"/>
                  </a:rPr>
                  <a:t>· Citation	Link: 1</a:t>
                </a:r>
              </a:p>
              <a:p>
                <a:endParaRPr lang="en-US" sz="900" b="1">
                  <a:solidFill>
                    <a:schemeClr val="tx1"/>
                  </a:solidFill>
                  <a:latin typeface="Arial" pitchFamily="34" charset="0"/>
                  <a:cs typeface="Arial" pitchFamily="34" charset="0"/>
                </a:endParaRPr>
              </a:p>
              <a:p>
                <a:r>
                  <a:rPr lang="en-US" sz="900">
                    <a:solidFill>
                      <a:schemeClr val="tx1"/>
                    </a:solidFill>
                    <a:latin typeface="Arial" pitchFamily="34" charset="0"/>
                    <a:cs typeface="Arial" pitchFamily="34" charset="0"/>
                  </a:rPr>
                  <a:t>(Craig 2001)</a:t>
                </a:r>
                <a:endParaRPr lang="en-US" sz="900" b="1">
                  <a:solidFill>
                    <a:schemeClr val="tx1"/>
                  </a:solidFill>
                  <a:latin typeface="Arial" pitchFamily="34" charset="0"/>
                  <a:cs typeface="Arial" pitchFamily="34" charset="0"/>
                </a:endParaRPr>
              </a:p>
            </p:txBody>
          </p:sp>
          <p:sp>
            <p:nvSpPr>
              <p:cNvPr id="30" name="Line 129"/>
              <p:cNvSpPr>
                <a:spLocks noChangeShapeType="1"/>
              </p:cNvSpPr>
              <p:nvPr/>
            </p:nvSpPr>
            <p:spPr bwMode="auto">
              <a:xfrm>
                <a:off x="154" y="1641"/>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grpSp>
          <p:nvGrpSpPr>
            <p:cNvPr id="28682" name="Group 130"/>
            <p:cNvGrpSpPr>
              <a:grpSpLocks/>
            </p:cNvGrpSpPr>
            <p:nvPr/>
          </p:nvGrpSpPr>
          <p:grpSpPr bwMode="auto">
            <a:xfrm>
              <a:off x="6553200" y="1524005"/>
              <a:ext cx="1676400" cy="511176"/>
              <a:chOff x="144" y="1494"/>
              <a:chExt cx="1834" cy="322"/>
            </a:xfrm>
          </p:grpSpPr>
          <p:sp>
            <p:nvSpPr>
              <p:cNvPr id="27" name="Text Box 131"/>
              <p:cNvSpPr txBox="1">
                <a:spLocks noChangeArrowheads="1"/>
              </p:cNvSpPr>
              <p:nvPr/>
            </p:nvSpPr>
            <p:spPr bwMode="auto">
              <a:xfrm>
                <a:off x="144" y="1494"/>
                <a:ext cx="1834" cy="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900" b="1">
                    <a:solidFill>
                      <a:schemeClr val="tx1"/>
                    </a:solidFill>
                    <a:latin typeface="Arial" pitchFamily="34" charset="0"/>
                  </a:rPr>
                  <a:t>6 </a:t>
                </a:r>
                <a:r>
                  <a:rPr lang="en-US" sz="900" b="1">
                    <a:solidFill>
                      <a:schemeClr val="tx1"/>
                    </a:solidFill>
                    <a:latin typeface="Arial" pitchFamily="34" charset="0"/>
                    <a:cs typeface="Arial" pitchFamily="34" charset="0"/>
                  </a:rPr>
                  <a:t>· Citation	Link: 1</a:t>
                </a:r>
              </a:p>
              <a:p>
                <a:endParaRPr lang="en-US" sz="900" b="1">
                  <a:solidFill>
                    <a:schemeClr val="tx1"/>
                  </a:solidFill>
                  <a:latin typeface="Arial" pitchFamily="34" charset="0"/>
                  <a:cs typeface="Arial" pitchFamily="34" charset="0"/>
                </a:endParaRPr>
              </a:p>
              <a:p>
                <a:r>
                  <a:rPr lang="en-US" sz="900">
                    <a:solidFill>
                      <a:schemeClr val="tx1"/>
                    </a:solidFill>
                    <a:latin typeface="Arial" pitchFamily="34" charset="0"/>
                    <a:cs typeface="Arial" pitchFamily="34" charset="0"/>
                  </a:rPr>
                  <a:t>(Gibson 1962)</a:t>
                </a:r>
                <a:endParaRPr lang="en-US" sz="900" b="1">
                  <a:solidFill>
                    <a:schemeClr val="tx1"/>
                  </a:solidFill>
                  <a:latin typeface="Arial" pitchFamily="34" charset="0"/>
                  <a:cs typeface="Arial" pitchFamily="34" charset="0"/>
                </a:endParaRPr>
              </a:p>
            </p:txBody>
          </p:sp>
          <p:sp>
            <p:nvSpPr>
              <p:cNvPr id="28" name="Line 132"/>
              <p:cNvSpPr>
                <a:spLocks noChangeShapeType="1"/>
              </p:cNvSpPr>
              <p:nvPr/>
            </p:nvSpPr>
            <p:spPr bwMode="auto">
              <a:xfrm>
                <a:off x="154" y="1641"/>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grpSp>
          <p:nvGrpSpPr>
            <p:cNvPr id="28683" name="Group 133"/>
            <p:cNvGrpSpPr>
              <a:grpSpLocks/>
            </p:cNvGrpSpPr>
            <p:nvPr/>
          </p:nvGrpSpPr>
          <p:grpSpPr bwMode="auto">
            <a:xfrm>
              <a:off x="6553200" y="2514605"/>
              <a:ext cx="1676400" cy="511176"/>
              <a:chOff x="144" y="1494"/>
              <a:chExt cx="1834" cy="322"/>
            </a:xfrm>
          </p:grpSpPr>
          <p:sp>
            <p:nvSpPr>
              <p:cNvPr id="25" name="Text Box 134"/>
              <p:cNvSpPr txBox="1">
                <a:spLocks noChangeArrowheads="1"/>
              </p:cNvSpPr>
              <p:nvPr/>
            </p:nvSpPr>
            <p:spPr bwMode="auto">
              <a:xfrm>
                <a:off x="144" y="1494"/>
                <a:ext cx="1834" cy="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900" b="1">
                    <a:solidFill>
                      <a:schemeClr val="tx1"/>
                    </a:solidFill>
                    <a:latin typeface="Arial" pitchFamily="34" charset="0"/>
                  </a:rPr>
                  <a:t>10 </a:t>
                </a:r>
                <a:r>
                  <a:rPr lang="en-US" sz="900" b="1">
                    <a:solidFill>
                      <a:schemeClr val="tx1"/>
                    </a:solidFill>
                    <a:latin typeface="Arial" pitchFamily="34" charset="0"/>
                    <a:cs typeface="Arial" pitchFamily="34" charset="0"/>
                  </a:rPr>
                  <a:t>· Citation	Link: 2</a:t>
                </a:r>
              </a:p>
              <a:p>
                <a:endParaRPr lang="en-US" sz="900" b="1">
                  <a:solidFill>
                    <a:schemeClr val="tx1"/>
                  </a:solidFill>
                  <a:latin typeface="Arial" pitchFamily="34" charset="0"/>
                  <a:cs typeface="Arial" pitchFamily="34" charset="0"/>
                </a:endParaRPr>
              </a:p>
              <a:p>
                <a:r>
                  <a:rPr lang="en-US" sz="900">
                    <a:solidFill>
                      <a:schemeClr val="tx1"/>
                    </a:solidFill>
                    <a:latin typeface="Arial" pitchFamily="34" charset="0"/>
                    <a:cs typeface="Arial" pitchFamily="34" charset="0"/>
                  </a:rPr>
                  <a:t>(Cronin 1977)</a:t>
                </a:r>
                <a:endParaRPr lang="en-US" sz="900" b="1">
                  <a:solidFill>
                    <a:schemeClr val="tx1"/>
                  </a:solidFill>
                  <a:latin typeface="Arial" pitchFamily="34" charset="0"/>
                  <a:cs typeface="Arial" pitchFamily="34" charset="0"/>
                </a:endParaRPr>
              </a:p>
            </p:txBody>
          </p:sp>
          <p:sp>
            <p:nvSpPr>
              <p:cNvPr id="26" name="Line 135"/>
              <p:cNvSpPr>
                <a:spLocks noChangeShapeType="1"/>
              </p:cNvSpPr>
              <p:nvPr/>
            </p:nvSpPr>
            <p:spPr bwMode="auto">
              <a:xfrm>
                <a:off x="154" y="1641"/>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grpSp>
          <p:nvGrpSpPr>
            <p:cNvPr id="28684" name="Group 136"/>
            <p:cNvGrpSpPr>
              <a:grpSpLocks/>
            </p:cNvGrpSpPr>
            <p:nvPr/>
          </p:nvGrpSpPr>
          <p:grpSpPr bwMode="auto">
            <a:xfrm>
              <a:off x="6553200" y="3603630"/>
              <a:ext cx="1676400" cy="511176"/>
              <a:chOff x="144" y="1494"/>
              <a:chExt cx="1834" cy="322"/>
            </a:xfrm>
          </p:grpSpPr>
          <p:sp>
            <p:nvSpPr>
              <p:cNvPr id="23" name="Text Box 137"/>
              <p:cNvSpPr txBox="1">
                <a:spLocks noChangeArrowheads="1"/>
              </p:cNvSpPr>
              <p:nvPr/>
            </p:nvSpPr>
            <p:spPr bwMode="auto">
              <a:xfrm>
                <a:off x="144" y="1494"/>
                <a:ext cx="1834" cy="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7475" indent="-117475">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900" b="1">
                    <a:solidFill>
                      <a:schemeClr val="tx1"/>
                    </a:solidFill>
                    <a:latin typeface="Arial" pitchFamily="34" charset="0"/>
                  </a:rPr>
                  <a:t>17 </a:t>
                </a:r>
                <a:r>
                  <a:rPr lang="en-US" sz="900" b="1">
                    <a:solidFill>
                      <a:schemeClr val="tx1"/>
                    </a:solidFill>
                    <a:latin typeface="Arial" pitchFamily="34" charset="0"/>
                    <a:cs typeface="Arial" pitchFamily="34" charset="0"/>
                  </a:rPr>
                  <a:t>· Citation	Link: 2</a:t>
                </a:r>
              </a:p>
              <a:p>
                <a:endParaRPr lang="en-US" sz="900" b="1">
                  <a:solidFill>
                    <a:schemeClr val="tx1"/>
                  </a:solidFill>
                  <a:latin typeface="Arial" pitchFamily="34" charset="0"/>
                  <a:cs typeface="Arial" pitchFamily="34" charset="0"/>
                </a:endParaRPr>
              </a:p>
              <a:p>
                <a:r>
                  <a:rPr lang="en-US" sz="900">
                    <a:solidFill>
                      <a:schemeClr val="tx1"/>
                    </a:solidFill>
                    <a:latin typeface="Arial" pitchFamily="34" charset="0"/>
                    <a:cs typeface="Arial" pitchFamily="34" charset="0"/>
                  </a:rPr>
                  <a:t>(Peters 2009)</a:t>
                </a:r>
                <a:endParaRPr lang="en-US" sz="900" b="1">
                  <a:solidFill>
                    <a:schemeClr val="tx1"/>
                  </a:solidFill>
                  <a:latin typeface="Arial" pitchFamily="34" charset="0"/>
                  <a:cs typeface="Arial" pitchFamily="34" charset="0"/>
                </a:endParaRPr>
              </a:p>
            </p:txBody>
          </p:sp>
          <p:sp>
            <p:nvSpPr>
              <p:cNvPr id="24" name="Line 138"/>
              <p:cNvSpPr>
                <a:spLocks noChangeShapeType="1"/>
              </p:cNvSpPr>
              <p:nvPr/>
            </p:nvSpPr>
            <p:spPr bwMode="auto">
              <a:xfrm>
                <a:off x="154" y="1641"/>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ＭＳ Ｐゴシック" charset="0"/>
                </a:endParaRPr>
              </a:p>
            </p:txBody>
          </p:sp>
        </p:grpSp>
        <p:cxnSp>
          <p:nvCxnSpPr>
            <p:cNvPr id="15" name="AutoShape 141"/>
            <p:cNvCxnSpPr>
              <a:cxnSpLocks noChangeShapeType="1"/>
              <a:stCxn id="37" idx="1"/>
              <a:endCxn id="41" idx="3"/>
            </p:cNvCxnSpPr>
            <p:nvPr/>
          </p:nvCxnSpPr>
          <p:spPr bwMode="auto">
            <a:xfrm rot="10800000" flipV="1">
              <a:off x="3139570" y="1154352"/>
              <a:ext cx="289430" cy="598928"/>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AutoShape 142"/>
            <p:cNvCxnSpPr>
              <a:cxnSpLocks noChangeShapeType="1"/>
              <a:stCxn id="35" idx="1"/>
              <a:endCxn id="41" idx="3"/>
            </p:cNvCxnSpPr>
            <p:nvPr/>
          </p:nvCxnSpPr>
          <p:spPr bwMode="auto">
            <a:xfrm rot="10800000">
              <a:off x="3139570" y="1753280"/>
              <a:ext cx="213663" cy="255622"/>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AutoShape 143"/>
            <p:cNvCxnSpPr>
              <a:cxnSpLocks noChangeShapeType="1"/>
              <a:stCxn id="29" idx="1"/>
              <a:endCxn id="37" idx="3"/>
            </p:cNvCxnSpPr>
            <p:nvPr/>
          </p:nvCxnSpPr>
          <p:spPr bwMode="auto">
            <a:xfrm rot="10800000" flipV="1">
              <a:off x="6339970" y="1017625"/>
              <a:ext cx="213663" cy="136728"/>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AutoShape 144"/>
            <p:cNvCxnSpPr>
              <a:cxnSpLocks noChangeShapeType="1"/>
              <a:stCxn id="27" idx="1"/>
              <a:endCxn id="35" idx="3"/>
            </p:cNvCxnSpPr>
            <p:nvPr/>
          </p:nvCxnSpPr>
          <p:spPr bwMode="auto">
            <a:xfrm rot="10800000" flipV="1">
              <a:off x="6264203" y="1780031"/>
              <a:ext cx="289430" cy="228870"/>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145"/>
            <p:cNvCxnSpPr>
              <a:cxnSpLocks noChangeShapeType="1"/>
              <a:stCxn id="33" idx="1"/>
              <a:endCxn id="39" idx="3"/>
            </p:cNvCxnSpPr>
            <p:nvPr/>
          </p:nvCxnSpPr>
          <p:spPr bwMode="auto">
            <a:xfrm rot="10800000" flipV="1">
              <a:off x="3139570" y="2830754"/>
              <a:ext cx="213663" cy="270483"/>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AutoShape 146"/>
            <p:cNvCxnSpPr>
              <a:cxnSpLocks noChangeShapeType="1"/>
              <a:stCxn id="31" idx="1"/>
              <a:endCxn id="39" idx="3"/>
            </p:cNvCxnSpPr>
            <p:nvPr/>
          </p:nvCxnSpPr>
          <p:spPr bwMode="auto">
            <a:xfrm rot="10800000">
              <a:off x="3139570" y="3101237"/>
              <a:ext cx="136381" cy="689584"/>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AutoShape 147"/>
            <p:cNvCxnSpPr>
              <a:cxnSpLocks noChangeShapeType="1"/>
              <a:stCxn id="25" idx="1"/>
              <a:endCxn id="33" idx="3"/>
            </p:cNvCxnSpPr>
            <p:nvPr/>
          </p:nvCxnSpPr>
          <p:spPr bwMode="auto">
            <a:xfrm rot="10800000" flipV="1">
              <a:off x="6264203" y="2769821"/>
              <a:ext cx="289430" cy="60933"/>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AutoShape 148"/>
            <p:cNvCxnSpPr>
              <a:cxnSpLocks noChangeShapeType="1"/>
              <a:stCxn id="23" idx="1"/>
              <a:endCxn id="31" idx="3"/>
            </p:cNvCxnSpPr>
            <p:nvPr/>
          </p:nvCxnSpPr>
          <p:spPr bwMode="auto">
            <a:xfrm rot="10800000">
              <a:off x="6188436" y="3790821"/>
              <a:ext cx="365197" cy="68364"/>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41926326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872"/>
            <a:ext cx="9144000" cy="1098550"/>
          </a:xfrm>
        </p:spPr>
        <p:txBody>
          <a:bodyPr>
            <a:noAutofit/>
          </a:bodyPr>
          <a:lstStyle/>
          <a:p>
            <a:r>
              <a:rPr lang="en-US" sz="4000" dirty="0" smtClean="0"/>
              <a:t>3) </a:t>
            </a:r>
            <a:r>
              <a:rPr lang="en-US" sz="4000" dirty="0"/>
              <a:t>Intelligent Scaffolding for Peer Reviews of Writing</a:t>
            </a:r>
            <a:r>
              <a:rPr lang="en-US" sz="4000" b="1" dirty="0"/>
              <a:t/>
            </a:r>
            <a:br>
              <a:rPr lang="en-US" sz="4000" b="1" dirty="0"/>
            </a:br>
            <a:endParaRPr lang="en-US" sz="4000" dirty="0"/>
          </a:p>
        </p:txBody>
      </p:sp>
      <p:sp>
        <p:nvSpPr>
          <p:cNvPr id="3" name="Content Placeholder 2"/>
          <p:cNvSpPr>
            <a:spLocks noGrp="1"/>
          </p:cNvSpPr>
          <p:nvPr>
            <p:ph idx="1"/>
          </p:nvPr>
        </p:nvSpPr>
        <p:spPr>
          <a:xfrm>
            <a:off x="152400" y="1524000"/>
            <a:ext cx="8991600" cy="4969397"/>
          </a:xfrm>
        </p:spPr>
        <p:txBody>
          <a:bodyPr>
            <a:normAutofit/>
          </a:bodyPr>
          <a:lstStyle/>
          <a:p>
            <a:endParaRPr lang="en-US" dirty="0" smtClean="0"/>
          </a:p>
          <a:p>
            <a:r>
              <a:rPr lang="en-US" dirty="0"/>
              <a:t>Teachers </a:t>
            </a:r>
            <a:r>
              <a:rPr lang="en-US" dirty="0" smtClean="0"/>
              <a:t>from </a:t>
            </a:r>
            <a:r>
              <a:rPr lang="en-US" dirty="0"/>
              <a:t>area </a:t>
            </a:r>
            <a:r>
              <a:rPr lang="en-US" dirty="0">
                <a:solidFill>
                  <a:srgbClr val="FF0000"/>
                </a:solidFill>
              </a:rPr>
              <a:t>high schools</a:t>
            </a:r>
          </a:p>
          <a:p>
            <a:pPr lvl="1"/>
            <a:r>
              <a:rPr lang="en-US" sz="3000" dirty="0"/>
              <a:t>Disciplines include English, Humanities, Math, </a:t>
            </a:r>
            <a:r>
              <a:rPr lang="en-US" sz="3000" dirty="0" smtClean="0"/>
              <a:t>Science</a:t>
            </a:r>
          </a:p>
          <a:p>
            <a:pPr lvl="1"/>
            <a:r>
              <a:rPr lang="en-US" sz="3000" dirty="0" smtClean="0">
                <a:solidFill>
                  <a:srgbClr val="FF0000"/>
                </a:solidFill>
              </a:rPr>
              <a:t>Extrinsic evaluation </a:t>
            </a:r>
            <a:r>
              <a:rPr lang="en-US" sz="3000" dirty="0" smtClean="0"/>
              <a:t>of detect and scaffold approach</a:t>
            </a:r>
          </a:p>
          <a:p>
            <a:pPr lvl="1"/>
            <a:endParaRPr lang="en-US" dirty="0" smtClean="0"/>
          </a:p>
          <a:p>
            <a:r>
              <a:rPr lang="en-US" dirty="0" smtClean="0"/>
              <a:t>Collaborators</a:t>
            </a:r>
            <a:r>
              <a:rPr lang="en-US" dirty="0"/>
              <a:t>: Kevin Ashley, Amanda Godley, Christian </a:t>
            </a:r>
            <a:r>
              <a:rPr lang="en-US" dirty="0" err="1" smtClean="0"/>
              <a:t>Schunn</a:t>
            </a:r>
            <a:endParaRPr lang="en-US" dirty="0" smtClean="0"/>
          </a:p>
          <a:p>
            <a:r>
              <a:rPr lang="en-US" dirty="0" smtClean="0"/>
              <a:t>Department </a:t>
            </a:r>
            <a:r>
              <a:rPr lang="en-US" dirty="0"/>
              <a:t>of </a:t>
            </a:r>
            <a:r>
              <a:rPr lang="en-US" dirty="0" smtClean="0"/>
              <a:t>Education, 2012-2015</a:t>
            </a:r>
            <a:endParaRPr lang="en-US" dirty="0"/>
          </a:p>
          <a:p>
            <a:pPr lvl="1"/>
            <a:endParaRPr lang="en-US" dirty="0" smtClean="0"/>
          </a:p>
        </p:txBody>
      </p:sp>
    </p:spTree>
    <p:extLst>
      <p:ext uri="{BB962C8B-B14F-4D97-AF65-F5344CB8AC3E}">
        <p14:creationId xmlns:p14="http://schemas.microsoft.com/office/powerpoint/2010/main" val="40982983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dirty="0" smtClean="0">
                <a:ea typeface="ＭＳ Ｐゴシック" charset="-128"/>
              </a:rPr>
              <a:t>Improving Review Quality</a:t>
            </a:r>
          </a:p>
          <a:p>
            <a:pPr lvl="1"/>
            <a:r>
              <a:rPr lang="en-US" dirty="0" smtClean="0">
                <a:ea typeface="ＭＳ Ｐゴシック" charset="-128"/>
              </a:rPr>
              <a:t>Identifying Helpful Reviews</a:t>
            </a:r>
          </a:p>
          <a:p>
            <a:pPr lvl="1"/>
            <a:r>
              <a:rPr lang="en-US" dirty="0" smtClean="0">
                <a:ea typeface="ＭＳ Ｐゴシック" charset="-128"/>
              </a:rPr>
              <a:t>Recent Directions</a:t>
            </a:r>
          </a:p>
          <a:p>
            <a:r>
              <a:rPr lang="en-US" b="1" dirty="0" smtClean="0">
                <a:solidFill>
                  <a:srgbClr val="5D96C5"/>
                </a:solidFill>
                <a:ea typeface="ＭＳ Ｐゴシック" charset="-128"/>
              </a:rPr>
              <a:t>Tutorial Dialogue; </a:t>
            </a:r>
            <a:r>
              <a:rPr lang="en-US" dirty="0" smtClean="0">
                <a:ea typeface="ＭＳ Ｐゴシック" charset="-128"/>
              </a:rPr>
              <a:t>Student Team Conversations</a:t>
            </a:r>
          </a:p>
          <a:p>
            <a:r>
              <a:rPr lang="en-US" dirty="0" smtClean="0">
                <a:ea typeface="ＭＳ Ｐゴシック" charset="-128"/>
              </a:rPr>
              <a:t>Summary and Current Directions</a:t>
            </a:r>
          </a:p>
        </p:txBody>
      </p:sp>
    </p:spTree>
    <p:extLst>
      <p:ext uri="{BB962C8B-B14F-4D97-AF65-F5344CB8AC3E}">
        <p14:creationId xmlns:p14="http://schemas.microsoft.com/office/powerpoint/2010/main" val="19359858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144000" cy="1098550"/>
          </a:xfrm>
        </p:spPr>
        <p:txBody>
          <a:bodyPr>
            <a:noAutofit/>
          </a:bodyPr>
          <a:lstStyle/>
          <a:p>
            <a:r>
              <a:rPr lang="en-US" sz="4000" dirty="0" smtClean="0"/>
              <a:t>1) ITSPOKE: </a:t>
            </a:r>
            <a:r>
              <a:rPr lang="en-US" sz="4000" i="1" dirty="0" smtClean="0"/>
              <a:t>I</a:t>
            </a:r>
            <a:r>
              <a:rPr lang="en-US" sz="4000" dirty="0" smtClean="0"/>
              <a:t>ntelligent </a:t>
            </a:r>
            <a:r>
              <a:rPr lang="en-US" sz="4000" i="1" dirty="0" smtClean="0"/>
              <a:t>T</a:t>
            </a:r>
            <a:r>
              <a:rPr lang="en-US" sz="4000" dirty="0" smtClean="0"/>
              <a:t>utoring </a:t>
            </a:r>
            <a:r>
              <a:rPr lang="en-US" sz="4000" i="1" dirty="0" err="1" smtClean="0"/>
              <a:t>SPOKE</a:t>
            </a:r>
            <a:r>
              <a:rPr lang="en-US" sz="4000" dirty="0" err="1" smtClean="0"/>
              <a:t>n</a:t>
            </a:r>
            <a:r>
              <a:rPr lang="en-US" sz="4000" dirty="0" smtClean="0"/>
              <a:t> Dialogue System</a:t>
            </a:r>
            <a:endParaRPr lang="en-US" sz="4000" dirty="0"/>
          </a:p>
        </p:txBody>
      </p:sp>
      <p:sp>
        <p:nvSpPr>
          <p:cNvPr id="3" name="Content Placeholder 2"/>
          <p:cNvSpPr>
            <a:spLocks noGrp="1"/>
          </p:cNvSpPr>
          <p:nvPr>
            <p:ph idx="1"/>
          </p:nvPr>
        </p:nvSpPr>
        <p:spPr>
          <a:xfrm>
            <a:off x="11723" y="1752600"/>
            <a:ext cx="8991600" cy="4495800"/>
          </a:xfrm>
        </p:spPr>
        <p:txBody>
          <a:bodyPr/>
          <a:lstStyle/>
          <a:p>
            <a:r>
              <a:rPr lang="en-US" dirty="0">
                <a:solidFill>
                  <a:srgbClr val="FF0000"/>
                </a:solidFill>
              </a:rPr>
              <a:t>S</a:t>
            </a:r>
            <a:r>
              <a:rPr lang="en-US" dirty="0" smtClean="0">
                <a:solidFill>
                  <a:srgbClr val="FF0000"/>
                </a:solidFill>
              </a:rPr>
              <a:t>peech and language processing </a:t>
            </a:r>
            <a:r>
              <a:rPr lang="en-US" dirty="0" smtClean="0"/>
              <a:t>to detect and respond to </a:t>
            </a:r>
            <a:r>
              <a:rPr lang="en-US" dirty="0" smtClean="0">
                <a:solidFill>
                  <a:srgbClr val="FF0000"/>
                </a:solidFill>
              </a:rPr>
              <a:t>student </a:t>
            </a:r>
            <a:r>
              <a:rPr lang="en-US" dirty="0">
                <a:solidFill>
                  <a:srgbClr val="FF0000"/>
                </a:solidFill>
              </a:rPr>
              <a:t>u</a:t>
            </a:r>
            <a:r>
              <a:rPr lang="en-US" dirty="0" smtClean="0">
                <a:solidFill>
                  <a:srgbClr val="FF0000"/>
                </a:solidFill>
              </a:rPr>
              <a:t>ncertainty </a:t>
            </a:r>
            <a:r>
              <a:rPr lang="en-US" dirty="0" smtClean="0"/>
              <a:t>and</a:t>
            </a:r>
            <a:r>
              <a:rPr lang="en-US" dirty="0" smtClean="0">
                <a:solidFill>
                  <a:srgbClr val="FF0000"/>
                </a:solidFill>
              </a:rPr>
              <a:t> disengagement</a:t>
            </a:r>
            <a:r>
              <a:rPr lang="en-US" dirty="0" smtClean="0"/>
              <a:t> (over and above correctness) </a:t>
            </a:r>
          </a:p>
          <a:p>
            <a:pPr lvl="1"/>
            <a:r>
              <a:rPr lang="en-US" dirty="0" smtClean="0"/>
              <a:t>Problem-solving dialogues for qualitative physics</a:t>
            </a:r>
          </a:p>
          <a:p>
            <a:pPr lvl="1"/>
            <a:endParaRPr lang="en-US" dirty="0" smtClean="0">
              <a:solidFill>
                <a:srgbClr val="FF0000"/>
              </a:solidFill>
            </a:endParaRPr>
          </a:p>
          <a:p>
            <a:r>
              <a:rPr lang="en-US" dirty="0" smtClean="0"/>
              <a:t>Collaborators: Kate Forbes-Riley</a:t>
            </a:r>
          </a:p>
          <a:p>
            <a:r>
              <a:rPr lang="en-US" dirty="0" smtClean="0"/>
              <a:t>National Science Foundation, 2003-present</a:t>
            </a:r>
            <a:endParaRPr lang="en-US" dirty="0" smtClean="0">
              <a:solidFill>
                <a:srgbClr val="FF0000"/>
              </a:solidFill>
            </a:endParaRPr>
          </a:p>
          <a:p>
            <a:endParaRPr lang="en-US" dirty="0" smtClean="0"/>
          </a:p>
        </p:txBody>
      </p:sp>
    </p:spTree>
    <p:extLst>
      <p:ext uri="{BB962C8B-B14F-4D97-AF65-F5344CB8AC3E}">
        <p14:creationId xmlns:p14="http://schemas.microsoft.com/office/powerpoint/2010/main" val="965695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BCCE4D-56E5-5249-B9AC-C5D511F41D9E}" type="slidenum">
              <a:rPr lang="en-US" smtClean="0"/>
              <a:pPr/>
              <a:t>65</a:t>
            </a:fld>
            <a:endParaRPr lang="en-US"/>
          </a:p>
        </p:txBody>
      </p:sp>
      <p:pic>
        <p:nvPicPr>
          <p:cNvPr id="144386" name="Picture 2" descr="Full-size image (82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6" y="667798"/>
            <a:ext cx="8974157" cy="597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6304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6" name="Rectangle 2"/>
          <p:cNvSpPr>
            <a:spLocks noGrp="1" noChangeArrowheads="1"/>
          </p:cNvSpPr>
          <p:nvPr>
            <p:ph type="body" idx="4294967295"/>
          </p:nvPr>
        </p:nvSpPr>
        <p:spPr>
          <a:xfrm>
            <a:off x="0" y="1981200"/>
            <a:ext cx="9144000" cy="5440362"/>
          </a:xfrm>
        </p:spPr>
        <p:txBody>
          <a:bodyPr/>
          <a:lstStyle/>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a:t>
            </a:r>
            <a:r>
              <a:rPr lang="en-GB" sz="2400" dirty="0" smtClean="0">
                <a:solidFill>
                  <a:srgbClr val="660066"/>
                </a:solidFill>
              </a:rPr>
              <a:t>: Now let’s talk about the net force exerted on the truck.  By the same reasoning that we used for the car, what’s the overall net force on the truck equal to?</a:t>
            </a:r>
            <a:endParaRPr lang="en-GB" sz="2400" b="1" dirty="0" smtClean="0">
              <a:solidFill>
                <a:srgbClr val="660066"/>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FF0000"/>
                </a:solidFill>
              </a:rPr>
              <a:t>STUDENT</a:t>
            </a:r>
            <a:r>
              <a:rPr lang="en-GB" sz="2400" dirty="0" smtClean="0">
                <a:solidFill>
                  <a:srgbClr val="FF0000"/>
                </a:solidFill>
              </a:rPr>
              <a:t>: The force of the car hitting it? </a:t>
            </a:r>
            <a:r>
              <a:rPr lang="en-GB" sz="2400" i="1" dirty="0" smtClean="0">
                <a:solidFill>
                  <a:srgbClr val="FF0000"/>
                </a:solidFill>
              </a:rPr>
              <a:t>[</a:t>
            </a:r>
            <a:r>
              <a:rPr lang="en-GB" sz="2400" i="1" dirty="0" err="1" smtClean="0">
                <a:solidFill>
                  <a:srgbClr val="FF0000"/>
                </a:solidFill>
              </a:rPr>
              <a:t>uncertain+correct</a:t>
            </a:r>
            <a:r>
              <a:rPr lang="en-GB" sz="2400" i="1" dirty="0" smtClean="0">
                <a:solidFill>
                  <a:srgbClr val="FF0000"/>
                </a:solidFill>
              </a:rPr>
              <a:t>]</a:t>
            </a:r>
          </a:p>
          <a:p>
            <a:pPr marL="0" indent="0">
              <a:lnSpc>
                <a:spcPct val="80000"/>
              </a:lnSpc>
              <a:spcBef>
                <a:spcPct val="0"/>
              </a:spcBef>
              <a:spcAft>
                <a:spcPct val="6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b="1" dirty="0" smtClean="0">
              <a:solidFill>
                <a:srgbClr val="FF0000"/>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 </a:t>
            </a:r>
            <a:r>
              <a:rPr lang="en-GB" sz="2400" b="1" i="1" dirty="0" smtClean="0">
                <a:solidFill>
                  <a:srgbClr val="660066"/>
                </a:solidFill>
              </a:rPr>
              <a:t>(Control System):</a:t>
            </a:r>
            <a:r>
              <a:rPr lang="en-GB" sz="2400" b="1" dirty="0" smtClean="0">
                <a:solidFill>
                  <a:srgbClr val="660066"/>
                </a:solidFill>
              </a:rPr>
              <a:t> </a:t>
            </a:r>
            <a:r>
              <a:rPr lang="en-GB" sz="2400" dirty="0" smtClean="0">
                <a:solidFill>
                  <a:srgbClr val="660066"/>
                </a:solidFill>
              </a:rPr>
              <a:t>Good </a:t>
            </a:r>
            <a:r>
              <a:rPr lang="en-GB" sz="2400" i="1" dirty="0" smtClean="0">
                <a:solidFill>
                  <a:srgbClr val="660066"/>
                </a:solidFill>
              </a:rPr>
              <a:t>[Feedback] … [moves on]</a:t>
            </a:r>
          </a:p>
          <a:p>
            <a:pPr marL="0" indent="0">
              <a:lnSpc>
                <a:spcPct val="80000"/>
              </a:lnSpc>
              <a:spcBef>
                <a:spcPct val="0"/>
              </a:spcBef>
              <a:spcAft>
                <a:spcPct val="6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i="1" dirty="0" smtClean="0">
                <a:solidFill>
                  <a:srgbClr val="660066"/>
                </a:solidFill>
              </a:rPr>
              <a:t>									</a:t>
            </a:r>
            <a:r>
              <a:rPr lang="en-GB" sz="2400" i="1" dirty="0" smtClean="0">
                <a:solidFill>
                  <a:schemeClr val="tx1"/>
                </a:solidFill>
              </a:rPr>
              <a:t>versus</a:t>
            </a:r>
            <a:endParaRPr lang="en-GB" sz="2400" dirty="0" smtClean="0">
              <a:solidFill>
                <a:schemeClr val="tx1"/>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 </a:t>
            </a:r>
            <a:r>
              <a:rPr lang="en-GB" sz="2400" b="1" i="1" dirty="0" smtClean="0">
                <a:solidFill>
                  <a:srgbClr val="660066"/>
                </a:solidFill>
              </a:rPr>
              <a:t>(Experimental System A)</a:t>
            </a:r>
            <a:r>
              <a:rPr lang="en-GB" sz="2400" i="1" dirty="0" smtClean="0">
                <a:solidFill>
                  <a:srgbClr val="660066"/>
                </a:solidFill>
              </a:rPr>
              <a:t>:</a:t>
            </a:r>
            <a:r>
              <a:rPr lang="en-GB" sz="2400" dirty="0" smtClean="0">
                <a:solidFill>
                  <a:srgbClr val="660066"/>
                </a:solidFill>
              </a:rPr>
              <a:t> Fine. </a:t>
            </a:r>
            <a:r>
              <a:rPr lang="en-GB" sz="2400" i="1" dirty="0" smtClean="0">
                <a:solidFill>
                  <a:srgbClr val="660066"/>
                </a:solidFill>
              </a:rPr>
              <a:t>[Feedback] </a:t>
            </a:r>
            <a:r>
              <a:rPr lang="en-GB" sz="2400" dirty="0" smtClean="0">
                <a:solidFill>
                  <a:srgbClr val="660066"/>
                </a:solidFill>
              </a:rPr>
              <a:t>We can derive the net force on the truck by summing the individual forces on it, just like we did for the car.  First, what horizontal force is exerted on the truck during the collision? </a:t>
            </a:r>
            <a:r>
              <a:rPr lang="en-GB" sz="2400" i="1" dirty="0" smtClean="0">
                <a:solidFill>
                  <a:srgbClr val="660066"/>
                </a:solidFill>
              </a:rPr>
              <a:t>[Remediation </a:t>
            </a:r>
            <a:r>
              <a:rPr lang="en-GB" sz="2400" i="1" dirty="0" err="1" smtClean="0">
                <a:solidFill>
                  <a:srgbClr val="660066"/>
                </a:solidFill>
              </a:rPr>
              <a:t>Subdialogue</a:t>
            </a:r>
            <a:r>
              <a:rPr lang="en-GB" sz="2400" i="1" dirty="0" smtClean="0">
                <a:solidFill>
                  <a:srgbClr val="660066"/>
                </a:solidFill>
              </a:rPr>
              <a:t>]</a:t>
            </a:r>
          </a:p>
        </p:txBody>
      </p:sp>
      <p:sp>
        <p:nvSpPr>
          <p:cNvPr id="45059" name="Rectangle 3"/>
          <p:cNvSpPr>
            <a:spLocks noChangeArrowheads="1"/>
          </p:cNvSpPr>
          <p:nvPr/>
        </p:nvSpPr>
        <p:spPr bwMode="auto">
          <a:xfrm>
            <a:off x="0" y="228600"/>
            <a:ext cx="87788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b"/>
          <a:lstStyle/>
          <a:p>
            <a:pPr defTabSz="449263">
              <a:buClr>
                <a:srgbClr val="3333FF"/>
              </a:buClr>
              <a:buSzPct val="100000"/>
              <a:buFont typeface="Times New Roman" pitchFamily="18" charset="0"/>
              <a:buNone/>
            </a:pPr>
            <a:r>
              <a:rPr lang="en-US" sz="4000" i="0" dirty="0" smtClean="0"/>
              <a:t>Example Experimental Treatment</a:t>
            </a:r>
            <a:endParaRPr lang="en-US" sz="4000" i="0" dirty="0"/>
          </a:p>
        </p:txBody>
      </p:sp>
    </p:spTree>
    <p:custDataLst>
      <p:tags r:id="rId1"/>
    </p:custDataLst>
    <p:extLst>
      <p:ext uri="{BB962C8B-B14F-4D97-AF65-F5344CB8AC3E}">
        <p14:creationId xmlns:p14="http://schemas.microsoft.com/office/powerpoint/2010/main" val="38218500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1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16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166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16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ITSPOKE Architecture</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67</a:t>
            </a:fld>
            <a:endParaRPr lang="en-US"/>
          </a:p>
        </p:txBody>
      </p:sp>
      <p:pic>
        <p:nvPicPr>
          <p:cNvPr id="5" name="Picture 2" descr="Full-size image (44 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47" y="1716656"/>
            <a:ext cx="8837789" cy="389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298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66700"/>
            <a:ext cx="9144000" cy="1098550"/>
          </a:xfrm>
        </p:spPr>
        <p:txBody>
          <a:bodyPr/>
          <a:lstStyle/>
          <a:p>
            <a:r>
              <a:rPr lang="en-US" sz="4000" dirty="0" smtClean="0"/>
              <a:t>Recent Contributions</a:t>
            </a:r>
          </a:p>
        </p:txBody>
      </p:sp>
      <p:sp>
        <p:nvSpPr>
          <p:cNvPr id="50179" name="Rectangle 3"/>
          <p:cNvSpPr>
            <a:spLocks noGrp="1" noChangeArrowheads="1"/>
          </p:cNvSpPr>
          <p:nvPr>
            <p:ph type="body" idx="1"/>
          </p:nvPr>
        </p:nvSpPr>
        <p:spPr>
          <a:xfrm>
            <a:off x="0" y="1143000"/>
            <a:ext cx="9144000" cy="5715000"/>
          </a:xfrm>
        </p:spPr>
        <p:txBody>
          <a:bodyPr>
            <a:normAutofit fontScale="92500" lnSpcReduction="20000"/>
          </a:bodyPr>
          <a:lstStyle/>
          <a:p>
            <a:pPr>
              <a:lnSpc>
                <a:spcPct val="90000"/>
              </a:lnSpc>
              <a:buFont typeface="Monotype Sorts" charset="2"/>
              <a:buNone/>
            </a:pPr>
            <a:endParaRPr lang="en-GB" sz="2400" dirty="0" smtClean="0"/>
          </a:p>
          <a:p>
            <a:pPr>
              <a:lnSpc>
                <a:spcPct val="90000"/>
              </a:lnSpc>
            </a:pPr>
            <a:r>
              <a:rPr lang="en-US" dirty="0" smtClean="0">
                <a:solidFill>
                  <a:schemeClr val="tx1"/>
                </a:solidFill>
              </a:rPr>
              <a:t>Experimental Evaluations</a:t>
            </a:r>
          </a:p>
          <a:p>
            <a:pPr lvl="1">
              <a:lnSpc>
                <a:spcPct val="90000"/>
              </a:lnSpc>
            </a:pPr>
            <a:r>
              <a:rPr lang="en-US" dirty="0" smtClean="0">
                <a:solidFill>
                  <a:schemeClr val="tx1"/>
                </a:solidFill>
              </a:rPr>
              <a:t>Detecting and responding to student </a:t>
            </a:r>
            <a:r>
              <a:rPr lang="en-US" dirty="0" smtClean="0">
                <a:solidFill>
                  <a:srgbClr val="FF0000"/>
                </a:solidFill>
              </a:rPr>
              <a:t>uncertainty</a:t>
            </a:r>
            <a:r>
              <a:rPr lang="en-US" dirty="0" smtClean="0">
                <a:solidFill>
                  <a:schemeClr val="tx1"/>
                </a:solidFill>
              </a:rPr>
              <a:t> (over and above correctness) </a:t>
            </a:r>
            <a:r>
              <a:rPr lang="en-US" dirty="0"/>
              <a:t>i</a:t>
            </a:r>
            <a:r>
              <a:rPr lang="en-US" dirty="0" smtClean="0"/>
              <a:t>ncreases learning </a:t>
            </a:r>
            <a:r>
              <a:rPr lang="en-US" dirty="0" smtClean="0">
                <a:solidFill>
                  <a:schemeClr val="tx1"/>
                </a:solidFill>
              </a:rPr>
              <a:t>[Forbes-Riley &amp; </a:t>
            </a:r>
            <a:r>
              <a:rPr lang="en-US" dirty="0" err="1" smtClean="0">
                <a:solidFill>
                  <a:schemeClr val="tx1"/>
                </a:solidFill>
              </a:rPr>
              <a:t>Litman</a:t>
            </a:r>
            <a:r>
              <a:rPr lang="en-US" dirty="0" smtClean="0">
                <a:solidFill>
                  <a:schemeClr val="tx1"/>
                </a:solidFill>
              </a:rPr>
              <a:t>, 2011a,b]</a:t>
            </a:r>
          </a:p>
          <a:p>
            <a:pPr lvl="1">
              <a:lnSpc>
                <a:spcPct val="90000"/>
              </a:lnSpc>
            </a:pPr>
            <a:r>
              <a:rPr lang="en-US" altLang="en-US" dirty="0" smtClean="0">
                <a:solidFill>
                  <a:schemeClr val="tx1"/>
                </a:solidFill>
              </a:rPr>
              <a:t>Responding to student </a:t>
            </a:r>
            <a:r>
              <a:rPr lang="en-US" altLang="en-US" dirty="0" smtClean="0">
                <a:solidFill>
                  <a:srgbClr val="FF0000"/>
                </a:solidFill>
              </a:rPr>
              <a:t>disengagement </a:t>
            </a:r>
            <a:r>
              <a:rPr lang="en-US" altLang="en-US" dirty="0" smtClean="0">
                <a:solidFill>
                  <a:schemeClr val="tx1"/>
                </a:solidFill>
              </a:rPr>
              <a:t>(over and above uncertainty) further improves performance </a:t>
            </a:r>
            <a:r>
              <a:rPr lang="en-US" altLang="en-US" dirty="0" smtClean="0"/>
              <a:t>[Forbes-Riley &amp; </a:t>
            </a:r>
            <a:r>
              <a:rPr lang="en-US" altLang="en-US" dirty="0" err="1" smtClean="0"/>
              <a:t>Litman</a:t>
            </a:r>
            <a:r>
              <a:rPr lang="en-US" altLang="en-US" dirty="0" smtClean="0"/>
              <a:t>, 2012; Forbes-Riley et al., 2012]</a:t>
            </a:r>
          </a:p>
          <a:p>
            <a:pPr>
              <a:lnSpc>
                <a:spcPct val="90000"/>
              </a:lnSpc>
            </a:pPr>
            <a:endParaRPr lang="en-US" altLang="en-US" dirty="0" smtClean="0"/>
          </a:p>
          <a:p>
            <a:pPr>
              <a:lnSpc>
                <a:spcPct val="90000"/>
              </a:lnSpc>
            </a:pPr>
            <a:r>
              <a:rPr lang="en-US" altLang="en-US" dirty="0" smtClean="0"/>
              <a:t>Enabling Technologies</a:t>
            </a:r>
          </a:p>
          <a:p>
            <a:pPr lvl="1">
              <a:lnSpc>
                <a:spcPct val="90000"/>
              </a:lnSpc>
            </a:pPr>
            <a:r>
              <a:rPr lang="en-US" altLang="en-US" dirty="0" smtClean="0">
                <a:solidFill>
                  <a:srgbClr val="FF0000"/>
                </a:solidFill>
              </a:rPr>
              <a:t>Reinforcement learning</a:t>
            </a:r>
            <a:r>
              <a:rPr lang="en-US" altLang="en-US" dirty="0" smtClean="0"/>
              <a:t> to automate the authoring / optimization of (tutorial) dialogue systems [</a:t>
            </a:r>
            <a:r>
              <a:rPr lang="en-US" altLang="en-US" dirty="0" err="1" smtClean="0"/>
              <a:t>Tetreault</a:t>
            </a:r>
            <a:r>
              <a:rPr lang="en-US" altLang="en-US" dirty="0" smtClean="0"/>
              <a:t> </a:t>
            </a:r>
            <a:r>
              <a:rPr lang="en-US" altLang="en-US" dirty="0"/>
              <a:t>&amp; </a:t>
            </a:r>
            <a:r>
              <a:rPr lang="en-US" altLang="en-US" dirty="0" err="1" smtClean="0"/>
              <a:t>Litman</a:t>
            </a:r>
            <a:r>
              <a:rPr lang="en-US" altLang="en-US" dirty="0" smtClean="0"/>
              <a:t>, 2008; Chi et al., 2011a,b]</a:t>
            </a:r>
          </a:p>
          <a:p>
            <a:pPr lvl="1">
              <a:lnSpc>
                <a:spcPct val="90000"/>
              </a:lnSpc>
            </a:pPr>
            <a:r>
              <a:rPr lang="en-US" altLang="en-US" dirty="0" smtClean="0"/>
              <a:t>Statistical methods to design / evaluate </a:t>
            </a:r>
            <a:r>
              <a:rPr lang="en-US" altLang="en-US" dirty="0" smtClean="0">
                <a:solidFill>
                  <a:srgbClr val="FF0000"/>
                </a:solidFill>
              </a:rPr>
              <a:t>user simulations</a:t>
            </a:r>
            <a:r>
              <a:rPr lang="en-US" altLang="en-US" dirty="0" smtClean="0"/>
              <a:t> [</a:t>
            </a:r>
            <a:r>
              <a:rPr lang="en-US" altLang="en-US" dirty="0"/>
              <a:t>Ai &amp; </a:t>
            </a:r>
            <a:r>
              <a:rPr lang="en-US" altLang="en-US" dirty="0" err="1" smtClean="0"/>
              <a:t>Litman</a:t>
            </a:r>
            <a:r>
              <a:rPr lang="en-US" altLang="en-US" dirty="0" smtClean="0"/>
              <a:t>, 2011a,b]</a:t>
            </a:r>
          </a:p>
          <a:p>
            <a:pPr lvl="1">
              <a:lnSpc>
                <a:spcPct val="90000"/>
              </a:lnSpc>
            </a:pPr>
            <a:r>
              <a:rPr lang="en-US" altLang="en-US" dirty="0" smtClean="0">
                <a:solidFill>
                  <a:srgbClr val="FF0000"/>
                </a:solidFill>
              </a:rPr>
              <a:t>Affect detection </a:t>
            </a:r>
            <a:r>
              <a:rPr lang="en-US" altLang="en-US" dirty="0" smtClean="0"/>
              <a:t>from text and speech [Drummond &amp; </a:t>
            </a:r>
            <a:r>
              <a:rPr lang="en-US" altLang="en-US" dirty="0" err="1" smtClean="0"/>
              <a:t>Litman</a:t>
            </a:r>
            <a:r>
              <a:rPr lang="en-US" altLang="en-US" dirty="0" smtClean="0"/>
              <a:t>, 2011; </a:t>
            </a:r>
            <a:r>
              <a:rPr lang="en-US" altLang="en-US" dirty="0" err="1" smtClean="0"/>
              <a:t>Litman</a:t>
            </a:r>
            <a:r>
              <a:rPr lang="en-US" altLang="en-US" dirty="0" smtClean="0"/>
              <a:t> et al., 2012]</a:t>
            </a:r>
            <a:endParaRPr lang="en-US" altLang="en-US" dirty="0"/>
          </a:p>
          <a:p>
            <a:pPr lvl="1">
              <a:lnSpc>
                <a:spcPct val="90000"/>
              </a:lnSpc>
            </a:pPr>
            <a:endParaRPr lang="en-US" altLang="en-US" dirty="0"/>
          </a:p>
          <a:p>
            <a:pPr>
              <a:lnSpc>
                <a:spcPct val="90000"/>
              </a:lnSpc>
            </a:pPr>
            <a:endParaRPr lang="en-US" altLang="en-US" dirty="0" smtClean="0"/>
          </a:p>
          <a:p>
            <a:pPr lvl="1">
              <a:lnSpc>
                <a:spcPct val="90000"/>
              </a:lnSpc>
            </a:pPr>
            <a:endParaRPr lang="en-US" b="1" i="1" dirty="0" smtClean="0">
              <a:solidFill>
                <a:schemeClr val="accent2"/>
              </a:solidFill>
            </a:endParaRPr>
          </a:p>
        </p:txBody>
      </p:sp>
    </p:spTree>
    <p:extLst>
      <p:ext uri="{BB962C8B-B14F-4D97-AF65-F5344CB8AC3E}">
        <p14:creationId xmlns:p14="http://schemas.microsoft.com/office/powerpoint/2010/main" val="1050024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763000" cy="1098550"/>
          </a:xfrm>
        </p:spPr>
        <p:txBody>
          <a:bodyPr/>
          <a:lstStyle/>
          <a:p>
            <a:r>
              <a:rPr lang="en-US" sz="4000" dirty="0" smtClean="0"/>
              <a:t>2) </a:t>
            </a:r>
            <a:r>
              <a:rPr lang="en-US" sz="4000" dirty="0" err="1" smtClean="0"/>
              <a:t>Rimac</a:t>
            </a:r>
            <a:r>
              <a:rPr lang="en-US" sz="4000" dirty="0" smtClean="0"/>
              <a:t>: From Lab to High School</a:t>
            </a:r>
            <a:endParaRPr lang="en-US" sz="4000" dirty="0"/>
          </a:p>
        </p:txBody>
      </p:sp>
      <p:sp>
        <p:nvSpPr>
          <p:cNvPr id="3" name="Content Placeholder 2"/>
          <p:cNvSpPr>
            <a:spLocks noGrp="1"/>
          </p:cNvSpPr>
          <p:nvPr>
            <p:ph idx="1"/>
          </p:nvPr>
        </p:nvSpPr>
        <p:spPr>
          <a:xfrm>
            <a:off x="0" y="1371600"/>
            <a:ext cx="9144000" cy="5334000"/>
          </a:xfrm>
        </p:spPr>
        <p:txBody>
          <a:bodyPr>
            <a:normAutofit fontScale="92500" lnSpcReduction="20000"/>
          </a:bodyPr>
          <a:lstStyle/>
          <a:p>
            <a:r>
              <a:rPr lang="en-US" dirty="0" smtClean="0"/>
              <a:t>A physics dialogue tutor that engages students in </a:t>
            </a:r>
            <a:r>
              <a:rPr lang="en-US" dirty="0" smtClean="0">
                <a:solidFill>
                  <a:srgbClr val="FF0000"/>
                </a:solidFill>
              </a:rPr>
              <a:t>reflective dialogue</a:t>
            </a:r>
          </a:p>
          <a:p>
            <a:pPr marL="0" indent="0">
              <a:buNone/>
            </a:pPr>
            <a:r>
              <a:rPr lang="en-US" dirty="0" smtClean="0"/>
              <a:t> </a:t>
            </a:r>
          </a:p>
          <a:p>
            <a:pPr lvl="1">
              <a:lnSpc>
                <a:spcPct val="90000"/>
              </a:lnSpc>
            </a:pPr>
            <a:r>
              <a:rPr lang="en-US" dirty="0"/>
              <a:t>Improve an already effective problem-solving </a:t>
            </a:r>
            <a:r>
              <a:rPr lang="en-US" dirty="0" smtClean="0"/>
              <a:t>tutor (Andes), </a:t>
            </a:r>
            <a:r>
              <a:rPr lang="en-US" dirty="0"/>
              <a:t>by helping students understand physics </a:t>
            </a:r>
            <a:r>
              <a:rPr lang="en-US" dirty="0" smtClean="0"/>
              <a:t>concepts</a:t>
            </a:r>
          </a:p>
          <a:p>
            <a:pPr lvl="2">
              <a:lnSpc>
                <a:spcPct val="90000"/>
              </a:lnSpc>
            </a:pPr>
            <a:r>
              <a:rPr lang="en-US" dirty="0"/>
              <a:t>physics teachers from area </a:t>
            </a:r>
            <a:r>
              <a:rPr lang="en-US" dirty="0">
                <a:solidFill>
                  <a:srgbClr val="FF0000"/>
                </a:solidFill>
              </a:rPr>
              <a:t>high schools</a:t>
            </a:r>
          </a:p>
          <a:p>
            <a:pPr lvl="1">
              <a:lnSpc>
                <a:spcPct val="90000"/>
              </a:lnSpc>
            </a:pPr>
            <a:endParaRPr lang="en-US" sz="3200" dirty="0"/>
          </a:p>
          <a:p>
            <a:pPr lvl="1">
              <a:lnSpc>
                <a:spcPct val="90000"/>
              </a:lnSpc>
            </a:pPr>
            <a:r>
              <a:rPr lang="en-US" dirty="0"/>
              <a:t>Test a hypothesis about what makes human one-on-one tutoring very </a:t>
            </a:r>
            <a:r>
              <a:rPr lang="en-US" dirty="0" smtClean="0"/>
              <a:t>effective </a:t>
            </a:r>
          </a:p>
          <a:p>
            <a:pPr lvl="2">
              <a:lnSpc>
                <a:spcPct val="90000"/>
              </a:lnSpc>
            </a:pPr>
            <a:r>
              <a:rPr lang="en-US" dirty="0">
                <a:solidFill>
                  <a:srgbClr val="FF0000"/>
                </a:solidFill>
              </a:rPr>
              <a:t>a</a:t>
            </a:r>
            <a:r>
              <a:rPr lang="en-US" dirty="0" smtClean="0">
                <a:solidFill>
                  <a:srgbClr val="FF0000"/>
                </a:solidFill>
              </a:rPr>
              <a:t>bstraction &amp; specialization</a:t>
            </a:r>
            <a:r>
              <a:rPr lang="en-US" dirty="0" smtClean="0"/>
              <a:t> [Katz et al. 2011; </a:t>
            </a:r>
            <a:r>
              <a:rPr lang="en-US" dirty="0" err="1" smtClean="0"/>
              <a:t>Lipschultz</a:t>
            </a:r>
            <a:r>
              <a:rPr lang="en-US" dirty="0" smtClean="0"/>
              <a:t> et al. 2011]</a:t>
            </a:r>
            <a:endParaRPr lang="en-US" dirty="0"/>
          </a:p>
          <a:p>
            <a:endParaRPr lang="en-US" dirty="0" smtClean="0"/>
          </a:p>
          <a:p>
            <a:r>
              <a:rPr lang="en-US" dirty="0" smtClean="0"/>
              <a:t>Collaborators:</a:t>
            </a:r>
            <a:r>
              <a:rPr lang="en-US" dirty="0"/>
              <a:t> </a:t>
            </a:r>
            <a:r>
              <a:rPr lang="en-US" dirty="0" smtClean="0"/>
              <a:t>Sandra Katz, Pamela Jordan, Michael Ford</a:t>
            </a:r>
          </a:p>
          <a:p>
            <a:r>
              <a:rPr lang="en-US" dirty="0" smtClean="0"/>
              <a:t>Department of Education, 2010-2013</a:t>
            </a:r>
          </a:p>
        </p:txBody>
      </p:sp>
    </p:spTree>
    <p:extLst>
      <p:ext uri="{BB962C8B-B14F-4D97-AF65-F5344CB8AC3E}">
        <p14:creationId xmlns:p14="http://schemas.microsoft.com/office/powerpoint/2010/main" val="71749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ea typeface="ＭＳ Ｐゴシック" charset="-128"/>
              </a:rPr>
              <a:t> Peers submit (anonymous) reviews </a:t>
            </a:r>
          </a:p>
          <a:p>
            <a:pPr lvl="1"/>
            <a:r>
              <a:rPr lang="en-US" dirty="0" smtClean="0">
                <a:ea typeface="ＭＳ Ｐゴシック" charset="-128"/>
              </a:rPr>
              <a:t>Instructor designed rubrics </a:t>
            </a:r>
          </a:p>
          <a:p>
            <a:pPr>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dirty="0" smtClean="0">
                <a:ea typeface="ＭＳ Ｐゴシック" charset="-128"/>
              </a:rPr>
              <a:t>Improving Review Quality</a:t>
            </a:r>
          </a:p>
          <a:p>
            <a:pPr lvl="1"/>
            <a:r>
              <a:rPr lang="en-US" dirty="0" smtClean="0">
                <a:ea typeface="ＭＳ Ｐゴシック" charset="-128"/>
              </a:rPr>
              <a:t>Identifying Helpful Reviews</a:t>
            </a:r>
          </a:p>
          <a:p>
            <a:pPr lvl="1"/>
            <a:r>
              <a:rPr lang="en-US" dirty="0" smtClean="0">
                <a:ea typeface="ＭＳ Ｐゴシック" charset="-128"/>
              </a:rPr>
              <a:t>Recent Directions</a:t>
            </a:r>
          </a:p>
          <a:p>
            <a:r>
              <a:rPr lang="en-US" dirty="0" smtClean="0">
                <a:ea typeface="ＭＳ Ｐゴシック" charset="-128"/>
              </a:rPr>
              <a:t>Tutorial Dialogue; </a:t>
            </a:r>
            <a:r>
              <a:rPr lang="en-US" b="1" dirty="0" smtClean="0">
                <a:solidFill>
                  <a:srgbClr val="5D96C5"/>
                </a:solidFill>
                <a:ea typeface="ＭＳ Ｐゴシック" charset="-128"/>
              </a:rPr>
              <a:t>Student Team Conversations</a:t>
            </a:r>
          </a:p>
          <a:p>
            <a:r>
              <a:rPr lang="en-US" dirty="0" smtClean="0">
                <a:ea typeface="ＭＳ Ｐゴシック" charset="-128"/>
              </a:rPr>
              <a:t>Summary and Current Directions</a:t>
            </a:r>
          </a:p>
        </p:txBody>
      </p:sp>
    </p:spTree>
    <p:extLst>
      <p:ext uri="{BB962C8B-B14F-4D97-AF65-F5344CB8AC3E}">
        <p14:creationId xmlns:p14="http://schemas.microsoft.com/office/powerpoint/2010/main" val="40053455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266700"/>
            <a:ext cx="8610600" cy="1098550"/>
          </a:xfrm>
        </p:spPr>
        <p:txBody>
          <a:bodyPr>
            <a:normAutofit fontScale="90000"/>
          </a:bodyPr>
          <a:lstStyle/>
          <a:p>
            <a:r>
              <a:rPr lang="en-US" dirty="0" smtClean="0"/>
              <a:t>Student Engineering Teams </a:t>
            </a:r>
            <a:br>
              <a:rPr lang="en-US" dirty="0" smtClean="0"/>
            </a:br>
            <a:r>
              <a:rPr lang="en-US" sz="4000" dirty="0" smtClean="0"/>
              <a:t>(Chan, </a:t>
            </a:r>
            <a:r>
              <a:rPr lang="en-US" sz="4000" dirty="0" err="1" smtClean="0"/>
              <a:t>Paletz</a:t>
            </a:r>
            <a:r>
              <a:rPr lang="en-US" sz="4000" dirty="0" smtClean="0"/>
              <a:t> &amp; </a:t>
            </a:r>
            <a:r>
              <a:rPr lang="en-US" sz="4000" dirty="0" err="1" smtClean="0"/>
              <a:t>Schunn</a:t>
            </a:r>
            <a:r>
              <a:rPr lang="en-US" sz="4000" dirty="0" smtClean="0"/>
              <a:t>, LRDC )</a:t>
            </a:r>
          </a:p>
        </p:txBody>
      </p:sp>
      <p:sp>
        <p:nvSpPr>
          <p:cNvPr id="35843" name="Slide Number Placeholder 2"/>
          <p:cNvSpPr>
            <a:spLocks noGrp="1"/>
          </p:cNvSpPr>
          <p:nvPr>
            <p:ph type="sldNum" sz="quarter" idx="4294967295"/>
          </p:nvPr>
        </p:nvSpPr>
        <p:spPr bwMode="auto">
          <a:xfrm>
            <a:off x="612775" y="6356350"/>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endParaRPr lang="en-US" dirty="0"/>
          </a:p>
        </p:txBody>
      </p:sp>
      <p:sp>
        <p:nvSpPr>
          <p:cNvPr id="35844" name="Content Placeholder 5"/>
          <p:cNvSpPr>
            <a:spLocks noGrp="1"/>
          </p:cNvSpPr>
          <p:nvPr>
            <p:ph sz="quarter" idx="1"/>
          </p:nvPr>
        </p:nvSpPr>
        <p:spPr>
          <a:xfrm>
            <a:off x="0" y="1564395"/>
            <a:ext cx="9144000" cy="5157080"/>
          </a:xfrm>
        </p:spPr>
        <p:txBody>
          <a:bodyPr>
            <a:normAutofit/>
          </a:bodyPr>
          <a:lstStyle/>
          <a:p>
            <a:r>
              <a:rPr lang="en-US" dirty="0" smtClean="0"/>
              <a:t>Pitt student teams working on engineering projects</a:t>
            </a:r>
          </a:p>
          <a:p>
            <a:pPr lvl="1"/>
            <a:r>
              <a:rPr lang="en-US" dirty="0" smtClean="0"/>
              <a:t>Variety of group sizes and projects </a:t>
            </a:r>
          </a:p>
          <a:p>
            <a:pPr lvl="1"/>
            <a:r>
              <a:rPr lang="en-US" dirty="0" smtClean="0"/>
              <a:t>“In vivo” dialogues</a:t>
            </a:r>
          </a:p>
          <a:p>
            <a:pPr lvl="2"/>
            <a:r>
              <a:rPr lang="en-US" dirty="0" smtClean="0"/>
              <a:t>Semester meetings were recorded                                                 in a specially prepared room in                                                         exchange  for  payment</a:t>
            </a:r>
          </a:p>
          <a:p>
            <a:pPr>
              <a:buFont typeface="Monotype Sorts" charset="2"/>
              <a:buNone/>
            </a:pPr>
            <a:endParaRPr lang="en-US" dirty="0" smtClean="0"/>
          </a:p>
          <a:p>
            <a:r>
              <a:rPr lang="en-US" dirty="0" smtClean="0"/>
              <a:t>10 high and 10 low-performing teams</a:t>
            </a:r>
          </a:p>
          <a:p>
            <a:r>
              <a:rPr lang="en-US" dirty="0" smtClean="0"/>
              <a:t>Sampled ~1 hour of dialogue / team (~43000 turns)</a:t>
            </a:r>
          </a:p>
        </p:txBody>
      </p:sp>
      <p:pic>
        <p:nvPicPr>
          <p:cNvPr id="35845"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4703" y="2619124"/>
            <a:ext cx="3146139" cy="238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6653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20336" y="1718630"/>
            <a:ext cx="8618863" cy="4627085"/>
          </a:xfrm>
        </p:spPr>
        <p:txBody>
          <a:bodyPr>
            <a:normAutofit/>
          </a:bodyPr>
          <a:lstStyle/>
          <a:p>
            <a:pPr>
              <a:lnSpc>
                <a:spcPct val="110000"/>
              </a:lnSpc>
            </a:pPr>
            <a:r>
              <a:rPr lang="en-US" dirty="0" smtClean="0"/>
              <a:t>Corpus-based measures of (multi-party) dialogue cohesion and entrainment </a:t>
            </a:r>
          </a:p>
          <a:p>
            <a:pPr>
              <a:lnSpc>
                <a:spcPct val="110000"/>
              </a:lnSpc>
            </a:pPr>
            <a:r>
              <a:rPr lang="en-US" dirty="0" smtClean="0"/>
              <a:t>Cohesion, Entrainment and…</a:t>
            </a:r>
          </a:p>
          <a:p>
            <a:pPr lvl="1">
              <a:lnSpc>
                <a:spcPct val="110000"/>
              </a:lnSpc>
            </a:pPr>
            <a:r>
              <a:rPr lang="en-US" dirty="0" smtClean="0"/>
              <a:t>Learning gains in one-on-one human and computer tutoring dialogues [Ward dissertation, 2010]</a:t>
            </a:r>
          </a:p>
          <a:p>
            <a:pPr lvl="1">
              <a:lnSpc>
                <a:spcPct val="110000"/>
              </a:lnSpc>
            </a:pPr>
            <a:r>
              <a:rPr lang="en-US" dirty="0" smtClean="0"/>
              <a:t>Team success in multi-party student dialogues </a:t>
            </a:r>
          </a:p>
          <a:p>
            <a:pPr>
              <a:lnSpc>
                <a:spcPct val="110000"/>
              </a:lnSpc>
            </a:pPr>
            <a:r>
              <a:rPr lang="en-US" dirty="0" smtClean="0"/>
              <a:t>Towards teacher data mining and tutorial dialogue system manipulation</a:t>
            </a:r>
          </a:p>
        </p:txBody>
      </p:sp>
      <p:sp>
        <p:nvSpPr>
          <p:cNvPr id="12291" name="Slide Number Placeholder 4"/>
          <p:cNvSpPr>
            <a:spLocks noGrp="1"/>
          </p:cNvSpPr>
          <p:nvPr>
            <p:ph type="sldNum" sz="quarter" idx="4294967295"/>
          </p:nvPr>
        </p:nvSpPr>
        <p:spPr bwMode="auto">
          <a:xfrm>
            <a:off x="7848600" y="6193315"/>
            <a:ext cx="990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endParaRPr lang="en-US" dirty="0"/>
          </a:p>
        </p:txBody>
      </p:sp>
      <p:sp>
        <p:nvSpPr>
          <p:cNvPr id="12292" name="Rectangle 2"/>
          <p:cNvSpPr>
            <a:spLocks noGrp="1" noChangeArrowheads="1"/>
          </p:cNvSpPr>
          <p:nvPr>
            <p:ph type="title"/>
          </p:nvPr>
        </p:nvSpPr>
        <p:spPr>
          <a:xfrm>
            <a:off x="220337" y="274638"/>
            <a:ext cx="8813493" cy="1143000"/>
          </a:xfrm>
        </p:spPr>
        <p:txBody>
          <a:bodyPr>
            <a:normAutofit fontScale="90000"/>
          </a:bodyPr>
          <a:lstStyle/>
          <a:p>
            <a:r>
              <a:rPr lang="en-US" dirty="0" smtClean="0"/>
              <a:t>Lexical Entrainment and Task Success</a:t>
            </a:r>
            <a:br>
              <a:rPr lang="en-US" dirty="0" smtClean="0"/>
            </a:br>
            <a:r>
              <a:rPr lang="en-US" sz="4000" dirty="0" smtClean="0"/>
              <a:t>[Friedberg, </a:t>
            </a:r>
            <a:r>
              <a:rPr lang="en-US" sz="4000" dirty="0" err="1" smtClean="0"/>
              <a:t>Litman</a:t>
            </a:r>
            <a:r>
              <a:rPr lang="en-US" sz="4000" dirty="0" smtClean="0"/>
              <a:t> &amp; </a:t>
            </a:r>
            <a:r>
              <a:rPr lang="en-US" sz="4000" dirty="0" err="1" smtClean="0"/>
              <a:t>Paletz</a:t>
            </a:r>
            <a:r>
              <a:rPr lang="en-US" sz="4000" dirty="0" smtClean="0"/>
              <a:t>,  2012]</a:t>
            </a:r>
          </a:p>
        </p:txBody>
      </p:sp>
    </p:spTree>
    <p:extLst>
      <p:ext uri="{BB962C8B-B14F-4D97-AF65-F5344CB8AC3E}">
        <p14:creationId xmlns:p14="http://schemas.microsoft.com/office/powerpoint/2010/main" val="29267879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lstStyle/>
          <a:p>
            <a:r>
              <a:rPr lang="en-US" dirty="0" err="1" smtClean="0">
                <a:ea typeface="ＭＳ Ｐゴシック" charset="-128"/>
              </a:rPr>
              <a:t>SWoRD</a:t>
            </a:r>
            <a:endParaRPr lang="en-US" dirty="0" smtClean="0">
              <a:ea typeface="ＭＳ Ｐゴシック" charset="-128"/>
            </a:endParaRPr>
          </a:p>
          <a:p>
            <a:pPr lvl="1"/>
            <a:r>
              <a:rPr lang="en-US" dirty="0" smtClean="0">
                <a:ea typeface="ＭＳ Ｐゴシック" charset="-128"/>
              </a:rPr>
              <a:t>Improving Review Quality</a:t>
            </a:r>
          </a:p>
          <a:p>
            <a:pPr lvl="1"/>
            <a:r>
              <a:rPr lang="en-US" dirty="0" smtClean="0">
                <a:ea typeface="ＭＳ Ｐゴシック" charset="-128"/>
              </a:rPr>
              <a:t>Identifying Helpful Reviews</a:t>
            </a:r>
          </a:p>
          <a:p>
            <a:pPr lvl="1"/>
            <a:r>
              <a:rPr lang="en-US" dirty="0" smtClean="0">
                <a:ea typeface="ＭＳ Ｐゴシック" charset="-128"/>
              </a:rPr>
              <a:t>Recent Directions</a:t>
            </a:r>
          </a:p>
          <a:p>
            <a:r>
              <a:rPr lang="en-US" dirty="0" smtClean="0">
                <a:ea typeface="ＭＳ Ｐゴシック" charset="-128"/>
              </a:rPr>
              <a:t>Tutorial Dialogue; Student Team Conversations</a:t>
            </a:r>
          </a:p>
          <a:p>
            <a:r>
              <a:rPr lang="en-US" dirty="0" smtClean="0">
                <a:solidFill>
                  <a:srgbClr val="5D96C5"/>
                </a:solidFill>
                <a:ea typeface="ＭＳ Ｐゴシック" charset="-128"/>
              </a:rPr>
              <a:t>Summary and Current Directions</a:t>
            </a:r>
          </a:p>
        </p:txBody>
      </p:sp>
    </p:spTree>
    <p:extLst>
      <p:ext uri="{BB962C8B-B14F-4D97-AF65-F5344CB8AC3E}">
        <p14:creationId xmlns:p14="http://schemas.microsoft.com/office/powerpoint/2010/main" val="5959000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18"/>
            <a:ext cx="8229600" cy="1143000"/>
          </a:xfrm>
        </p:spPr>
        <p:txBody>
          <a:bodyPr/>
          <a:lstStyle/>
          <a:p>
            <a:r>
              <a:rPr lang="en-US" dirty="0" smtClean="0"/>
              <a:t>Peer Review</a:t>
            </a:r>
            <a:endParaRPr lang="en-US" dirty="0"/>
          </a:p>
        </p:txBody>
      </p:sp>
      <p:sp>
        <p:nvSpPr>
          <p:cNvPr id="3" name="Content Placeholder 2"/>
          <p:cNvSpPr>
            <a:spLocks noGrp="1"/>
          </p:cNvSpPr>
          <p:nvPr>
            <p:ph idx="1"/>
          </p:nvPr>
        </p:nvSpPr>
        <p:spPr>
          <a:xfrm>
            <a:off x="100484" y="1188217"/>
            <a:ext cx="8762162" cy="5533257"/>
          </a:xfrm>
        </p:spPr>
        <p:txBody>
          <a:bodyPr>
            <a:normAutofit fontScale="92500"/>
          </a:bodyPr>
          <a:lstStyle/>
          <a:p>
            <a:pPr>
              <a:spcAft>
                <a:spcPts val="600"/>
              </a:spcAft>
            </a:pPr>
            <a:r>
              <a:rPr lang="en-US" b="1" i="1" dirty="0" err="1"/>
              <a:t>S</a:t>
            </a:r>
            <a:r>
              <a:rPr lang="en-US" b="1" i="1" dirty="0" err="1" smtClean="0"/>
              <a:t>caffolded</a:t>
            </a:r>
            <a:r>
              <a:rPr lang="en-US" b="1" i="1" dirty="0" smtClean="0"/>
              <a:t> peer review</a:t>
            </a:r>
            <a:r>
              <a:rPr lang="en-US" dirty="0" smtClean="0"/>
              <a:t> to improve </a:t>
            </a:r>
            <a:r>
              <a:rPr lang="en-US" b="1" i="1" dirty="0" smtClean="0"/>
              <a:t>student</a:t>
            </a:r>
            <a:r>
              <a:rPr lang="en-US" dirty="0" smtClean="0"/>
              <a:t> </a:t>
            </a:r>
            <a:r>
              <a:rPr lang="en-US" b="1" i="1" dirty="0" smtClean="0"/>
              <a:t>writing</a:t>
            </a:r>
            <a:r>
              <a:rPr lang="en-US" i="1" dirty="0" smtClean="0"/>
              <a:t> </a:t>
            </a:r>
            <a:r>
              <a:rPr lang="en-US" dirty="0" smtClean="0"/>
              <a:t>as well as </a:t>
            </a:r>
            <a:r>
              <a:rPr lang="en-US" b="1" i="1" dirty="0" smtClean="0"/>
              <a:t>reviewing</a:t>
            </a:r>
            <a:r>
              <a:rPr lang="en-US" dirty="0" smtClean="0"/>
              <a:t> </a:t>
            </a:r>
          </a:p>
          <a:p>
            <a:pPr lvl="1">
              <a:spcAft>
                <a:spcPts val="600"/>
              </a:spcAft>
            </a:pPr>
            <a:r>
              <a:rPr lang="en-US" dirty="0" smtClean="0"/>
              <a:t>Natural language processing to detect and scaffold useful feedback features</a:t>
            </a:r>
          </a:p>
          <a:p>
            <a:pPr lvl="1">
              <a:spcAft>
                <a:spcPts val="600"/>
              </a:spcAft>
            </a:pPr>
            <a:r>
              <a:rPr lang="en-US" dirty="0" smtClean="0"/>
              <a:t>Techniques used in predicting product review helpfulness can be effectively adapted to the peer-review domain</a:t>
            </a:r>
          </a:p>
          <a:p>
            <a:pPr lvl="1"/>
            <a:r>
              <a:rPr lang="en-US" dirty="0" smtClean="0">
                <a:ea typeface="ＭＳ Ｐゴシック" charset="-128"/>
              </a:rPr>
              <a:t>The </a:t>
            </a:r>
            <a:r>
              <a:rPr lang="en-US" dirty="0">
                <a:ea typeface="ＭＳ Ｐゴシック" charset="-128"/>
              </a:rPr>
              <a:t>type of helpfulness to be predicted </a:t>
            </a:r>
            <a:r>
              <a:rPr lang="en-US" dirty="0" smtClean="0">
                <a:ea typeface="ＭＳ Ｐゴシック" charset="-128"/>
              </a:rPr>
              <a:t>influences feature </a:t>
            </a:r>
            <a:r>
              <a:rPr lang="en-US" dirty="0">
                <a:ea typeface="ＭＳ Ｐゴシック" charset="-128"/>
              </a:rPr>
              <a:t>utility </a:t>
            </a:r>
            <a:r>
              <a:rPr lang="en-US" dirty="0" smtClean="0">
                <a:ea typeface="ＭＳ Ｐゴシック" charset="-128"/>
              </a:rPr>
              <a:t>for </a:t>
            </a:r>
            <a:r>
              <a:rPr lang="en-US" dirty="0">
                <a:ea typeface="ＭＳ Ｐゴシック" charset="-128"/>
              </a:rPr>
              <a:t>automatic </a:t>
            </a:r>
            <a:r>
              <a:rPr lang="en-US" dirty="0" smtClean="0">
                <a:ea typeface="ＭＳ Ｐゴシック" charset="-128"/>
              </a:rPr>
              <a:t>prediction</a:t>
            </a:r>
          </a:p>
          <a:p>
            <a:endParaRPr lang="en-US" dirty="0">
              <a:ea typeface="ＭＳ Ｐゴシック" charset="-128"/>
            </a:endParaRPr>
          </a:p>
          <a:p>
            <a:r>
              <a:rPr lang="en-US" dirty="0" smtClean="0">
                <a:ea typeface="ＭＳ Ｐゴシック" charset="-128"/>
              </a:rPr>
              <a:t>Currently generalizing from students to </a:t>
            </a:r>
            <a:r>
              <a:rPr lang="en-US" b="1" i="1" dirty="0" smtClean="0">
                <a:ea typeface="ＭＳ Ｐゴシック" charset="-128"/>
              </a:rPr>
              <a:t>teachers</a:t>
            </a:r>
            <a:r>
              <a:rPr lang="en-US" dirty="0" smtClean="0">
                <a:ea typeface="ＭＳ Ｐゴシック" charset="-128"/>
              </a:rPr>
              <a:t>, text to </a:t>
            </a:r>
            <a:r>
              <a:rPr lang="en-US" b="1" i="1" dirty="0" smtClean="0">
                <a:ea typeface="ＭＳ Ｐゴシック" charset="-128"/>
              </a:rPr>
              <a:t>diagrams</a:t>
            </a:r>
            <a:r>
              <a:rPr lang="en-US" dirty="0" smtClean="0">
                <a:ea typeface="ＭＳ Ｐゴシック" charset="-128"/>
              </a:rPr>
              <a:t>, and college to </a:t>
            </a:r>
            <a:r>
              <a:rPr lang="en-US" b="1" i="1" dirty="0" smtClean="0">
                <a:ea typeface="ＭＳ Ｐゴシック" charset="-128"/>
              </a:rPr>
              <a:t>high school</a:t>
            </a:r>
            <a:endParaRPr lang="en-US" b="1" i="1" dirty="0">
              <a:ea typeface="ＭＳ Ｐゴシック" charset="-128"/>
            </a:endParaRPr>
          </a:p>
          <a:p>
            <a:pPr lvl="1"/>
            <a:endParaRPr lang="en-US" dirty="0" smtClean="0">
              <a:ea typeface="ＭＳ Ｐゴシック" charset="-128"/>
            </a:endParaRPr>
          </a:p>
          <a:p>
            <a:pPr>
              <a:spcAft>
                <a:spcPts val="600"/>
              </a:spcAft>
            </a:pP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274638"/>
            <a:ext cx="8824511" cy="1143000"/>
          </a:xfrm>
        </p:spPr>
        <p:txBody>
          <a:bodyPr>
            <a:normAutofit/>
          </a:bodyPr>
          <a:lstStyle/>
          <a:p>
            <a:r>
              <a:rPr lang="en-US" dirty="0" smtClean="0"/>
              <a:t>Conversational Systems and Data</a:t>
            </a:r>
            <a:endParaRPr lang="en-US" dirty="0"/>
          </a:p>
        </p:txBody>
      </p:sp>
      <p:sp>
        <p:nvSpPr>
          <p:cNvPr id="3" name="Content Placeholder 2"/>
          <p:cNvSpPr>
            <a:spLocks noGrp="1"/>
          </p:cNvSpPr>
          <p:nvPr>
            <p:ph idx="1"/>
          </p:nvPr>
        </p:nvSpPr>
        <p:spPr>
          <a:xfrm>
            <a:off x="143219" y="1600200"/>
            <a:ext cx="8824511" cy="5009920"/>
          </a:xfrm>
        </p:spPr>
        <p:txBody>
          <a:bodyPr>
            <a:normAutofit fontScale="92500" lnSpcReduction="10000"/>
          </a:bodyPr>
          <a:lstStyle/>
          <a:p>
            <a:r>
              <a:rPr lang="en-US" b="1" i="1" dirty="0"/>
              <a:t>C</a:t>
            </a:r>
            <a:r>
              <a:rPr lang="en-US" b="1" i="1" dirty="0" smtClean="0"/>
              <a:t>omputer dialogue tutors </a:t>
            </a:r>
            <a:r>
              <a:rPr lang="en-US" dirty="0" smtClean="0"/>
              <a:t>can serve </a:t>
            </a:r>
            <a:r>
              <a:rPr lang="en-US" dirty="0"/>
              <a:t>as a valuable aid </a:t>
            </a:r>
            <a:r>
              <a:rPr lang="en-US" dirty="0" smtClean="0"/>
              <a:t>for studying and improving student learning</a:t>
            </a:r>
            <a:endParaRPr lang="en-US" dirty="0"/>
          </a:p>
          <a:p>
            <a:pPr lvl="1"/>
            <a:r>
              <a:rPr lang="en-US" dirty="0" smtClean="0"/>
              <a:t>ITSPOKE and </a:t>
            </a:r>
            <a:r>
              <a:rPr lang="en-US" dirty="0" err="1" smtClean="0"/>
              <a:t>Rimac</a:t>
            </a:r>
            <a:r>
              <a:rPr lang="en-US" dirty="0" smtClean="0"/>
              <a:t> systems</a:t>
            </a:r>
          </a:p>
          <a:p>
            <a:pPr lvl="1"/>
            <a:endParaRPr lang="en-US" dirty="0" smtClean="0"/>
          </a:p>
          <a:p>
            <a:r>
              <a:rPr lang="en-US" dirty="0"/>
              <a:t>Intelligent </a:t>
            </a:r>
            <a:r>
              <a:rPr lang="en-US" dirty="0" smtClean="0"/>
              <a:t>tutoring </a:t>
            </a:r>
            <a:r>
              <a:rPr lang="en-US" dirty="0"/>
              <a:t>in turn provides </a:t>
            </a:r>
            <a:r>
              <a:rPr lang="en-US" dirty="0" smtClean="0"/>
              <a:t>opportunities </a:t>
            </a:r>
            <a:r>
              <a:rPr lang="en-US" dirty="0"/>
              <a:t>and challenges for </a:t>
            </a:r>
            <a:r>
              <a:rPr lang="en-US" dirty="0" smtClean="0"/>
              <a:t>dialogue research </a:t>
            </a:r>
            <a:endParaRPr lang="en-US" dirty="0"/>
          </a:p>
          <a:p>
            <a:pPr lvl="1"/>
            <a:r>
              <a:rPr lang="en-US" dirty="0"/>
              <a:t>E</a:t>
            </a:r>
            <a:r>
              <a:rPr lang="en-US" dirty="0" smtClean="0"/>
              <a:t>valuation, affective reasoning, statistical learning, user simulation, lexical entrainment, prosody, and more!</a:t>
            </a:r>
          </a:p>
          <a:p>
            <a:pPr marL="0" indent="0">
              <a:buNone/>
            </a:pPr>
            <a:endParaRPr lang="en-US" dirty="0" smtClean="0"/>
          </a:p>
          <a:p>
            <a:r>
              <a:rPr lang="en-US" dirty="0" smtClean="0"/>
              <a:t>Currently extending research from tutorial dialogue to </a:t>
            </a:r>
            <a:r>
              <a:rPr lang="en-US" b="1" i="1" dirty="0" smtClean="0"/>
              <a:t>multi-party</a:t>
            </a:r>
            <a:r>
              <a:rPr lang="en-US" dirty="0" smtClean="0"/>
              <a:t> educational conversations</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75</a:t>
            </a:fld>
            <a:endParaRPr lang="en-US"/>
          </a:p>
        </p:txBody>
      </p:sp>
    </p:spTree>
    <p:extLst>
      <p:ext uri="{BB962C8B-B14F-4D97-AF65-F5344CB8AC3E}">
        <p14:creationId xmlns:p14="http://schemas.microsoft.com/office/powerpoint/2010/main" val="31013746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0530"/>
            <a:ext cx="8229600" cy="1143000"/>
          </a:xfrm>
        </p:spPr>
        <p:txBody>
          <a:bodyPr/>
          <a:lstStyle/>
          <a:p>
            <a:r>
              <a:rPr lang="en-US" dirty="0" smtClean="0"/>
              <a:t>Acknowledgements</a:t>
            </a:r>
          </a:p>
        </p:txBody>
      </p:sp>
      <p:sp>
        <p:nvSpPr>
          <p:cNvPr id="56323" name="Rectangle 3"/>
          <p:cNvSpPr>
            <a:spLocks noGrp="1" noChangeArrowheads="1"/>
          </p:cNvSpPr>
          <p:nvPr>
            <p:ph type="body" idx="1"/>
          </p:nvPr>
        </p:nvSpPr>
        <p:spPr>
          <a:xfrm>
            <a:off x="0" y="1183530"/>
            <a:ext cx="9044848" cy="5422594"/>
          </a:xfrm>
        </p:spPr>
        <p:txBody>
          <a:bodyPr>
            <a:normAutofit/>
          </a:bodyPr>
          <a:lstStyle/>
          <a:p>
            <a:pPr>
              <a:lnSpc>
                <a:spcPct val="80000"/>
              </a:lnSpc>
            </a:pPr>
            <a:r>
              <a:rPr lang="en-US" sz="2400" b="1" i="1" dirty="0" err="1" smtClean="0"/>
              <a:t>SWoRD</a:t>
            </a:r>
            <a:r>
              <a:rPr lang="en-US" sz="2400" b="1" i="1" dirty="0" smtClean="0"/>
              <a:t>: </a:t>
            </a:r>
            <a:r>
              <a:rPr lang="en-US" sz="2400" dirty="0" smtClean="0"/>
              <a:t>K. Ashley, A. Godley, C. </a:t>
            </a:r>
            <a:r>
              <a:rPr lang="en-US" sz="2400" dirty="0" err="1" smtClean="0"/>
              <a:t>Schunn</a:t>
            </a:r>
            <a:r>
              <a:rPr lang="en-US" sz="2400" dirty="0" smtClean="0"/>
              <a:t>, J. Wang, J. </a:t>
            </a:r>
            <a:r>
              <a:rPr lang="en-US" sz="2400" dirty="0" err="1" smtClean="0"/>
              <a:t>Lippman</a:t>
            </a:r>
            <a:r>
              <a:rPr lang="en-US" sz="2400" dirty="0" smtClean="0"/>
              <a:t>, M. </a:t>
            </a:r>
            <a:r>
              <a:rPr lang="en-US" sz="2400" dirty="0" err="1" smtClean="0"/>
              <a:t>Falaksmir</a:t>
            </a:r>
            <a:r>
              <a:rPr lang="en-US" sz="2400" dirty="0" smtClean="0"/>
              <a:t>, C. Lynch, H. Nguyen, W. </a:t>
            </a:r>
            <a:r>
              <a:rPr lang="en-US" sz="2400" dirty="0" err="1" smtClean="0"/>
              <a:t>Xiong</a:t>
            </a:r>
            <a:r>
              <a:rPr lang="en-US" sz="2400" dirty="0" smtClean="0"/>
              <a:t>, S. </a:t>
            </a:r>
            <a:r>
              <a:rPr lang="en-US" sz="2400" dirty="0" err="1" smtClean="0"/>
              <a:t>DeMartino</a:t>
            </a:r>
            <a:endParaRPr lang="en-US" sz="2400" dirty="0" smtClean="0"/>
          </a:p>
          <a:p>
            <a:pPr>
              <a:lnSpc>
                <a:spcPct val="80000"/>
              </a:lnSpc>
            </a:pPr>
            <a:endParaRPr lang="en-US" sz="2400" dirty="0" smtClean="0"/>
          </a:p>
          <a:p>
            <a:pPr>
              <a:lnSpc>
                <a:spcPct val="80000"/>
              </a:lnSpc>
            </a:pPr>
            <a:r>
              <a:rPr lang="en-US" sz="2400" b="1" i="1" dirty="0" smtClean="0"/>
              <a:t>ITSPOKE:</a:t>
            </a:r>
            <a:r>
              <a:rPr lang="en-US" sz="2400" dirty="0" smtClean="0"/>
              <a:t> K. Forbes-Riley, S. Silliman, J. </a:t>
            </a:r>
            <a:r>
              <a:rPr lang="en-US" sz="2400" dirty="0" err="1" smtClean="0"/>
              <a:t>Tetreault</a:t>
            </a:r>
            <a:r>
              <a:rPr lang="en-US" sz="2400" dirty="0" smtClean="0"/>
              <a:t>, H. Ai, M. </a:t>
            </a:r>
            <a:r>
              <a:rPr lang="en-US" sz="2400" dirty="0" err="1" smtClean="0"/>
              <a:t>Rotaru</a:t>
            </a:r>
            <a:r>
              <a:rPr lang="en-US" sz="2400" dirty="0" smtClean="0"/>
              <a:t>, A. Ward, J. Drummond, H. Friedberg, J. Thomason</a:t>
            </a:r>
          </a:p>
          <a:p>
            <a:pPr>
              <a:lnSpc>
                <a:spcPct val="80000"/>
              </a:lnSpc>
            </a:pPr>
            <a:endParaRPr lang="en-US" sz="2400" dirty="0" smtClean="0"/>
          </a:p>
          <a:p>
            <a:pPr>
              <a:lnSpc>
                <a:spcPct val="80000"/>
              </a:lnSpc>
            </a:pPr>
            <a:r>
              <a:rPr lang="en-US" sz="2400" b="1" i="1" dirty="0" err="1" smtClean="0"/>
              <a:t>Rimac</a:t>
            </a:r>
            <a:r>
              <a:rPr lang="en-US" sz="2400" b="1" i="1" dirty="0" smtClean="0"/>
              <a:t>: </a:t>
            </a:r>
            <a:r>
              <a:rPr lang="en-US" sz="2400" dirty="0" smtClean="0"/>
              <a:t>M. Ford, P. Jordan, S. Katz, P. Albacete, M. </a:t>
            </a:r>
            <a:r>
              <a:rPr lang="en-US" sz="2400" dirty="0" err="1" smtClean="0"/>
              <a:t>Lipschultz</a:t>
            </a:r>
            <a:r>
              <a:rPr lang="en-US" sz="2400" dirty="0" smtClean="0"/>
              <a:t>, S. Silliman</a:t>
            </a:r>
          </a:p>
          <a:p>
            <a:pPr>
              <a:lnSpc>
                <a:spcPct val="80000"/>
              </a:lnSpc>
            </a:pPr>
            <a:endParaRPr lang="en-US" sz="2400" dirty="0" smtClean="0"/>
          </a:p>
          <a:p>
            <a:pPr>
              <a:lnSpc>
                <a:spcPct val="80000"/>
              </a:lnSpc>
            </a:pPr>
            <a:r>
              <a:rPr lang="en-US" sz="2400" b="1" dirty="0" smtClean="0"/>
              <a:t>NLP, Tutoring, &amp; Engineering Design Groups @Pitt: </a:t>
            </a:r>
            <a:r>
              <a:rPr lang="en-US" sz="2400" dirty="0" smtClean="0"/>
              <a:t>M. Chi,  R. </a:t>
            </a:r>
            <a:r>
              <a:rPr lang="en-US" sz="2400" dirty="0" err="1" smtClean="0"/>
              <a:t>Hwa</a:t>
            </a:r>
            <a:r>
              <a:rPr lang="en-US" sz="2400" dirty="0" smtClean="0"/>
              <a:t>, K. </a:t>
            </a:r>
            <a:r>
              <a:rPr lang="en-US" sz="2400" dirty="0" err="1" smtClean="0"/>
              <a:t>VanLehn</a:t>
            </a:r>
            <a:r>
              <a:rPr lang="en-US" sz="2400" dirty="0" smtClean="0"/>
              <a:t>, J. </a:t>
            </a:r>
            <a:r>
              <a:rPr lang="en-US" sz="2400" dirty="0" err="1" smtClean="0"/>
              <a:t>Wiebe</a:t>
            </a:r>
            <a:r>
              <a:rPr lang="en-US" sz="2400" dirty="0" smtClean="0"/>
              <a:t>, S. </a:t>
            </a:r>
            <a:r>
              <a:rPr lang="en-US" sz="2400" dirty="0" err="1" smtClean="0"/>
              <a:t>Paletz</a:t>
            </a:r>
            <a:endParaRPr lang="en-US" sz="2400" dirty="0" smtClean="0"/>
          </a:p>
        </p:txBody>
      </p:sp>
      <p:pic>
        <p:nvPicPr>
          <p:cNvPr id="56324"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05" y="5853323"/>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177" y="52691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424" y="6013259"/>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524" y="5316942"/>
            <a:ext cx="1790476" cy="1552381"/>
          </a:xfrm>
          <a:prstGeom prst="rect">
            <a:avLst/>
          </a:prstGeom>
        </p:spPr>
      </p:pic>
    </p:spTree>
    <p:extLst>
      <p:ext uri="{BB962C8B-B14F-4D97-AF65-F5344CB8AC3E}">
        <p14:creationId xmlns:p14="http://schemas.microsoft.com/office/powerpoint/2010/main" val="3023232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Thank You!</a:t>
            </a:r>
          </a:p>
        </p:txBody>
      </p:sp>
      <p:sp>
        <p:nvSpPr>
          <p:cNvPr id="57347" name="Rectangle 3"/>
          <p:cNvSpPr>
            <a:spLocks noGrp="1" noChangeArrowheads="1"/>
          </p:cNvSpPr>
          <p:nvPr>
            <p:ph type="body" idx="1"/>
          </p:nvPr>
        </p:nvSpPr>
        <p:spPr/>
        <p:txBody>
          <a:bodyPr/>
          <a:lstStyle/>
          <a:p>
            <a:r>
              <a:rPr lang="en-US" smtClean="0"/>
              <a:t>Questions?</a:t>
            </a:r>
          </a:p>
          <a:p>
            <a:endParaRPr lang="en-US" smtClean="0"/>
          </a:p>
          <a:p>
            <a:r>
              <a:rPr lang="en-US" smtClean="0"/>
              <a:t>Further Information</a:t>
            </a:r>
          </a:p>
          <a:p>
            <a:pPr lvl="1"/>
            <a:r>
              <a:rPr lang="en-US" smtClean="0"/>
              <a:t>http://www.cs.pitt.edu/~litman/itspoke.html</a:t>
            </a:r>
          </a:p>
          <a:p>
            <a:pPr lvl="1"/>
            <a:endParaRPr lang="en-US" smtClean="0"/>
          </a:p>
        </p:txBody>
      </p:sp>
    </p:spTree>
    <p:extLst>
      <p:ext uri="{BB962C8B-B14F-4D97-AF65-F5344CB8AC3E}">
        <p14:creationId xmlns:p14="http://schemas.microsoft.com/office/powerpoint/2010/main" val="36085802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58750"/>
            <a:ext cx="8229600" cy="1143000"/>
          </a:xfrm>
        </p:spPr>
        <p:txBody>
          <a:bodyPr/>
          <a:lstStyle/>
          <a:p>
            <a:r>
              <a:rPr lang="en-US" smtClean="0"/>
              <a:t>The Problem</a:t>
            </a:r>
          </a:p>
        </p:txBody>
      </p:sp>
      <p:sp>
        <p:nvSpPr>
          <p:cNvPr id="3" name="Content Placeholder 2"/>
          <p:cNvSpPr>
            <a:spLocks noGrp="1"/>
          </p:cNvSpPr>
          <p:nvPr>
            <p:ph idx="1"/>
          </p:nvPr>
        </p:nvSpPr>
        <p:spPr>
          <a:xfrm>
            <a:off x="457200" y="1809374"/>
            <a:ext cx="8229600" cy="4525963"/>
          </a:xfrm>
          <a:ln>
            <a:solidFill>
              <a:schemeClr val="tx1"/>
            </a:solidFill>
          </a:ln>
          <a:extLst>
            <a:ext uri="{FAA26D3D-D897-4be2-8F04-BA451C77F1D7}">
              <ma14:placeholderFlag xmlns:ma14="http://schemas.microsoft.com/office/mac/drawingml/2011/main" xmlns="" val="1"/>
            </a:ext>
          </a:extLst>
        </p:spPr>
        <p:txBody>
          <a:bodyPr>
            <a:normAutofit/>
          </a:bodyPr>
          <a:lstStyle/>
          <a:p>
            <a:pPr marL="0" indent="0" algn="ctr">
              <a:buFont typeface="Monotype Sorts" charset="0"/>
              <a:buNone/>
              <a:defRPr/>
            </a:pPr>
            <a:r>
              <a:rPr lang="en-US" sz="2400" dirty="0" smtClean="0">
                <a:ln>
                  <a:solidFill>
                    <a:schemeClr val="tx1"/>
                  </a:solidFill>
                </a:ln>
                <a:ea typeface="ＭＳ Ｐゴシック" charset="0"/>
                <a:cs typeface="+mn-cs"/>
              </a:rPr>
              <a:t>Psychology </a:t>
            </a:r>
            <a:r>
              <a:rPr lang="en-US" sz="2400" dirty="0">
                <a:ln>
                  <a:solidFill>
                    <a:schemeClr val="tx1"/>
                  </a:solidFill>
                </a:ln>
                <a:ea typeface="ＭＳ Ｐゴシック" charset="0"/>
                <a:cs typeface="+mn-cs"/>
              </a:rPr>
              <a:t>R</a:t>
            </a:r>
            <a:r>
              <a:rPr lang="en-US" sz="2400" dirty="0" smtClean="0">
                <a:ln>
                  <a:solidFill>
                    <a:schemeClr val="tx1"/>
                  </a:solidFill>
                </a:ln>
                <a:ea typeface="ＭＳ Ｐゴシック" charset="0"/>
                <a:cs typeface="+mn-cs"/>
              </a:rPr>
              <a:t>esearch Methods</a:t>
            </a:r>
          </a:p>
          <a:p>
            <a:pPr marL="0" indent="0" algn="ctr">
              <a:buFont typeface="Monotype Sorts" charset="0"/>
              <a:buNone/>
              <a:defRPr/>
            </a:pPr>
            <a:r>
              <a:rPr lang="en-US" sz="2400" dirty="0" smtClean="0">
                <a:ln>
                  <a:solidFill>
                    <a:schemeClr val="tx1"/>
                  </a:solidFill>
                </a:ln>
                <a:ea typeface="ＭＳ Ｐゴシック" charset="0"/>
                <a:cs typeface="+mn-cs"/>
              </a:rPr>
              <a:t>Assignment</a:t>
            </a:r>
          </a:p>
          <a:p>
            <a:pPr marL="514350" indent="-514350">
              <a:buFont typeface="Monotype Sorts" charset="0"/>
              <a:buAutoNum type="arabicPeriod"/>
              <a:defRPr/>
            </a:pPr>
            <a:r>
              <a:rPr lang="en-US" sz="2400" dirty="0" smtClean="0">
                <a:ln>
                  <a:solidFill>
                    <a:schemeClr val="tx1"/>
                  </a:solidFill>
                </a:ln>
                <a:ea typeface="ＭＳ Ｐゴシック" charset="0"/>
                <a:cs typeface="+mn-cs"/>
              </a:rPr>
              <a:t>Read these 5 sources: ….</a:t>
            </a:r>
          </a:p>
          <a:p>
            <a:pPr marL="514350" indent="-514350">
              <a:buFont typeface="Monotype Sorts" charset="0"/>
              <a:buAutoNum type="arabicPeriod"/>
              <a:defRPr/>
            </a:pPr>
            <a:r>
              <a:rPr lang="en-US" sz="2400" dirty="0" smtClean="0">
                <a:ln>
                  <a:solidFill>
                    <a:schemeClr val="tx1"/>
                  </a:solidFill>
                </a:ln>
                <a:ea typeface="ＭＳ Ｐゴシック" charset="0"/>
                <a:cs typeface="+mn-cs"/>
              </a:rPr>
              <a:t>Articulate a research question.</a:t>
            </a:r>
          </a:p>
          <a:p>
            <a:pPr marL="514350" indent="-514350">
              <a:buFont typeface="Monotype Sorts" charset="0"/>
              <a:buAutoNum type="arabicPeriod"/>
              <a:defRPr/>
            </a:pPr>
            <a:r>
              <a:rPr lang="en-US" sz="2400" dirty="0">
                <a:ln>
                  <a:solidFill>
                    <a:schemeClr val="tx1"/>
                  </a:solidFill>
                </a:ln>
                <a:ea typeface="ＭＳ Ｐゴシック" charset="0"/>
                <a:cs typeface="+mn-cs"/>
              </a:rPr>
              <a:t>I</a:t>
            </a:r>
            <a:r>
              <a:rPr lang="en-US" sz="2400" dirty="0" smtClean="0">
                <a:ln>
                  <a:solidFill>
                    <a:schemeClr val="tx1"/>
                  </a:solidFill>
                </a:ln>
                <a:ea typeface="ＭＳ Ｐゴシック" charset="0"/>
                <a:cs typeface="+mn-cs"/>
              </a:rPr>
              <a:t>dentify 3 research </a:t>
            </a:r>
            <a:r>
              <a:rPr lang="en-US" sz="2400" dirty="0">
                <a:ln>
                  <a:solidFill>
                    <a:schemeClr val="tx1"/>
                  </a:solidFill>
                </a:ln>
                <a:ea typeface="ＭＳ Ｐゴシック" charset="0"/>
                <a:cs typeface="+mn-cs"/>
              </a:rPr>
              <a:t>hypotheses </a:t>
            </a:r>
            <a:r>
              <a:rPr lang="en-US" sz="2400" dirty="0" smtClean="0">
                <a:ln>
                  <a:solidFill>
                    <a:schemeClr val="tx1"/>
                  </a:solidFill>
                </a:ln>
                <a:ea typeface="ＭＳ Ｐゴシック" charset="0"/>
                <a:cs typeface="+mn-cs"/>
              </a:rPr>
              <a:t>(2 main </a:t>
            </a:r>
            <a:r>
              <a:rPr lang="en-US" sz="2400" dirty="0">
                <a:ln>
                  <a:solidFill>
                    <a:schemeClr val="tx1"/>
                  </a:solidFill>
                </a:ln>
                <a:ea typeface="ＭＳ Ｐゴシック" charset="0"/>
                <a:cs typeface="+mn-cs"/>
              </a:rPr>
              <a:t>effects and </a:t>
            </a:r>
            <a:r>
              <a:rPr lang="en-US" sz="2400" dirty="0" smtClean="0">
                <a:ln>
                  <a:solidFill>
                    <a:schemeClr val="tx1"/>
                  </a:solidFill>
                </a:ln>
                <a:ea typeface="ＭＳ Ｐゴシック" charset="0"/>
                <a:cs typeface="+mn-cs"/>
              </a:rPr>
              <a:t>1 interaction </a:t>
            </a:r>
            <a:r>
              <a:rPr lang="en-US" sz="2400" dirty="0">
                <a:ln>
                  <a:solidFill>
                    <a:schemeClr val="tx1"/>
                  </a:solidFill>
                </a:ln>
                <a:ea typeface="ＭＳ Ｐゴシック" charset="0"/>
                <a:cs typeface="+mn-cs"/>
              </a:rPr>
              <a:t>effect). </a:t>
            </a:r>
            <a:endParaRPr lang="en-US" sz="2400" dirty="0" smtClean="0">
              <a:ln>
                <a:solidFill>
                  <a:schemeClr val="tx1"/>
                </a:solidFill>
              </a:ln>
              <a:ea typeface="ＭＳ Ｐゴシック" charset="0"/>
              <a:cs typeface="+mn-cs"/>
            </a:endParaRPr>
          </a:p>
          <a:p>
            <a:pPr marL="514350" indent="-514350">
              <a:buFont typeface="Monotype Sorts" charset="0"/>
              <a:buAutoNum type="arabicPeriod"/>
              <a:defRPr/>
            </a:pPr>
            <a:r>
              <a:rPr lang="en-US" sz="2400" dirty="0" smtClean="0">
                <a:ln>
                  <a:solidFill>
                    <a:schemeClr val="tx1"/>
                  </a:solidFill>
                </a:ln>
                <a:ea typeface="ＭＳ Ｐゴシック" charset="0"/>
                <a:cs typeface="+mn-cs"/>
              </a:rPr>
              <a:t>Write </a:t>
            </a:r>
            <a:r>
              <a:rPr lang="en-US" sz="2400" dirty="0">
                <a:ln>
                  <a:solidFill>
                    <a:schemeClr val="tx1"/>
                  </a:solidFill>
                </a:ln>
                <a:ea typeface="ＭＳ Ｐゴシック" charset="0"/>
                <a:cs typeface="+mn-cs"/>
              </a:rPr>
              <a:t>an introductory text for a research paper </a:t>
            </a:r>
            <a:r>
              <a:rPr lang="en-US" sz="2400" dirty="0" smtClean="0">
                <a:ln>
                  <a:solidFill>
                    <a:schemeClr val="tx1"/>
                  </a:solidFill>
                </a:ln>
                <a:ea typeface="ＭＳ Ｐゴシック" charset="0"/>
                <a:cs typeface="+mn-cs"/>
              </a:rPr>
              <a:t>that: </a:t>
            </a:r>
          </a:p>
          <a:p>
            <a:pPr lvl="1">
              <a:buFont typeface="Times New Roman" charset="0"/>
              <a:buChar char="–"/>
              <a:defRPr/>
            </a:pPr>
            <a:r>
              <a:rPr lang="en-US" sz="2000" dirty="0" smtClean="0">
                <a:ln>
                  <a:solidFill>
                    <a:schemeClr val="tx1"/>
                  </a:solidFill>
                </a:ln>
                <a:ea typeface="ＭＳ Ｐゴシック" charset="0"/>
              </a:rPr>
              <a:t>addresses </a:t>
            </a:r>
            <a:r>
              <a:rPr lang="en-US" sz="2000" dirty="0">
                <a:ln>
                  <a:solidFill>
                    <a:schemeClr val="tx1"/>
                  </a:solidFill>
                </a:ln>
                <a:ea typeface="ＭＳ Ｐゴシック" charset="0"/>
              </a:rPr>
              <a:t>the research question, </a:t>
            </a:r>
            <a:endParaRPr lang="en-US" sz="2000" dirty="0" smtClean="0">
              <a:ln>
                <a:solidFill>
                  <a:schemeClr val="tx1"/>
                </a:solidFill>
              </a:ln>
              <a:ea typeface="ＭＳ Ｐゴシック" charset="0"/>
            </a:endParaRPr>
          </a:p>
          <a:p>
            <a:pPr lvl="1">
              <a:buFont typeface="Times New Roman" charset="0"/>
              <a:buChar char="–"/>
              <a:defRPr/>
            </a:pPr>
            <a:r>
              <a:rPr lang="en-US" sz="2000" dirty="0" smtClean="0">
                <a:ln>
                  <a:solidFill>
                    <a:schemeClr val="tx1"/>
                  </a:solidFill>
                </a:ln>
                <a:ea typeface="ＭＳ Ｐゴシック" charset="0"/>
              </a:rPr>
              <a:t>supports these hypotheses </a:t>
            </a:r>
            <a:r>
              <a:rPr lang="en-US" sz="2000" dirty="0">
                <a:ln>
                  <a:solidFill>
                    <a:schemeClr val="tx1"/>
                  </a:solidFill>
                </a:ln>
                <a:ea typeface="ＭＳ Ｐゴシック" charset="0"/>
              </a:rPr>
              <a:t>based on and citing the </a:t>
            </a:r>
            <a:r>
              <a:rPr lang="en-US" sz="2000" dirty="0" smtClean="0">
                <a:ln>
                  <a:solidFill>
                    <a:schemeClr val="tx1"/>
                  </a:solidFill>
                </a:ln>
                <a:ea typeface="ＭＳ Ｐゴシック" charset="0"/>
              </a:rPr>
              <a:t>5 sources, and </a:t>
            </a:r>
          </a:p>
          <a:p>
            <a:pPr lvl="1">
              <a:buFont typeface="Times New Roman" charset="0"/>
              <a:buChar char="–"/>
              <a:defRPr/>
            </a:pPr>
            <a:r>
              <a:rPr lang="en-US" sz="2000" dirty="0" smtClean="0">
                <a:ln>
                  <a:solidFill>
                    <a:schemeClr val="tx1"/>
                  </a:solidFill>
                </a:ln>
                <a:ea typeface="ＭＳ Ｐゴシック" charset="0"/>
              </a:rPr>
              <a:t>proposes a method </a:t>
            </a:r>
            <a:r>
              <a:rPr lang="en-US" sz="2000" dirty="0">
                <a:ln>
                  <a:solidFill>
                    <a:schemeClr val="tx1"/>
                  </a:solidFill>
                </a:ln>
                <a:ea typeface="ＭＳ Ｐゴシック" charset="0"/>
              </a:rPr>
              <a:t>to test the hypotheses empirically.</a:t>
            </a:r>
          </a:p>
        </p:txBody>
      </p:sp>
      <p:sp>
        <p:nvSpPr>
          <p:cNvPr id="7" name="Rounded Rectangular Callout 6"/>
          <p:cNvSpPr>
            <a:spLocks noChangeArrowheads="1"/>
          </p:cNvSpPr>
          <p:nvPr/>
        </p:nvSpPr>
        <p:spPr bwMode="auto">
          <a:xfrm>
            <a:off x="5334000" y="152400"/>
            <a:ext cx="2928938" cy="2092325"/>
          </a:xfrm>
          <a:prstGeom prst="wedgeRoundRectCallout">
            <a:avLst>
              <a:gd name="adj1" fmla="val -91255"/>
              <a:gd name="adj2" fmla="val 85468"/>
              <a:gd name="adj3" fmla="val 16667"/>
            </a:avLst>
          </a:prstGeom>
          <a:gradFill rotWithShape="1">
            <a:gsLst>
              <a:gs pos="0">
                <a:srgbClr val="E0FFF4"/>
              </a:gs>
              <a:gs pos="64999">
                <a:srgbClr val="B2FFE3"/>
              </a:gs>
              <a:gs pos="100000">
                <a:srgbClr val="90FFDA"/>
              </a:gs>
            </a:gsLst>
            <a:lin ang="5400000" scaled="1"/>
          </a:gradFill>
          <a:ln w="9525">
            <a:solidFill>
              <a:srgbClr val="00CC98"/>
            </a:solidFill>
            <a:miter lim="800000"/>
            <a:headEnd/>
            <a:tailEnd/>
          </a:ln>
          <a:effectLst>
            <a:outerShdw blurRad="40000" dist="20000" dir="5400000" rotWithShape="0">
              <a:srgbClr val="808080">
                <a:alpha val="37999"/>
              </a:srgbClr>
            </a:outerShdw>
          </a:effectLst>
        </p:spPr>
        <p:txBody>
          <a:bodyPr anchor="ctr"/>
          <a:lstStyle/>
          <a:p>
            <a:r>
              <a:rPr lang="en-US"/>
              <a:t>Students unable to synthesize what the sources say…</a:t>
            </a:r>
          </a:p>
        </p:txBody>
      </p:sp>
      <p:sp>
        <p:nvSpPr>
          <p:cNvPr id="6" name="Rounded Rectangular Callout 5"/>
          <p:cNvSpPr>
            <a:spLocks noChangeArrowheads="1"/>
          </p:cNvSpPr>
          <p:nvPr/>
        </p:nvSpPr>
        <p:spPr bwMode="auto">
          <a:xfrm>
            <a:off x="6019800" y="2362200"/>
            <a:ext cx="2898775" cy="1947863"/>
          </a:xfrm>
          <a:prstGeom prst="wedgeRoundRectCallout">
            <a:avLst>
              <a:gd name="adj1" fmla="val -63602"/>
              <a:gd name="adj2" fmla="val 88153"/>
              <a:gd name="adj3" fmla="val 16667"/>
            </a:avLst>
          </a:prstGeom>
          <a:gradFill rotWithShape="1">
            <a:gsLst>
              <a:gs pos="0">
                <a:srgbClr val="E0FFF4"/>
              </a:gs>
              <a:gs pos="64999">
                <a:srgbClr val="B2FFE3"/>
              </a:gs>
              <a:gs pos="100000">
                <a:srgbClr val="90FFDA"/>
              </a:gs>
            </a:gsLst>
            <a:lin ang="5400000" scaled="1"/>
          </a:gradFill>
          <a:ln w="9525">
            <a:solidFill>
              <a:srgbClr val="00CC98"/>
            </a:solidFill>
            <a:miter lim="800000"/>
            <a:headEnd/>
            <a:tailEnd/>
          </a:ln>
          <a:effectLst>
            <a:outerShdw blurRad="40000" dist="20000" dir="5400000" rotWithShape="0">
              <a:srgbClr val="808080">
                <a:alpha val="37999"/>
              </a:srgbClr>
            </a:outerShdw>
          </a:effectLst>
        </p:spPr>
        <p:txBody>
          <a:bodyPr anchor="ctr"/>
          <a:lstStyle/>
          <a:p>
            <a:r>
              <a:rPr lang="en-US"/>
              <a:t>… or to apply them in solving the problem. </a:t>
            </a:r>
          </a:p>
        </p:txBody>
      </p:sp>
    </p:spTree>
    <p:extLst>
      <p:ext uri="{BB962C8B-B14F-4D97-AF65-F5344CB8AC3E}">
        <p14:creationId xmlns:p14="http://schemas.microsoft.com/office/powerpoint/2010/main" val="6841878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LASAD analyzes diagrams</a:t>
            </a:r>
          </a:p>
        </p:txBody>
      </p:sp>
      <p:sp>
        <p:nvSpPr>
          <p:cNvPr id="3" name="Content Placeholder 2"/>
          <p:cNvSpPr>
            <a:spLocks noGrp="1"/>
          </p:cNvSpPr>
          <p:nvPr>
            <p:ph idx="1"/>
          </p:nvPr>
        </p:nvSpPr>
        <p:spPr/>
        <p:txBody>
          <a:bodyPr>
            <a:normAutofit/>
          </a:bodyPr>
          <a:lstStyle/>
          <a:p>
            <a:pPr>
              <a:lnSpc>
                <a:spcPct val="80000"/>
              </a:lnSpc>
            </a:pPr>
            <a:r>
              <a:rPr lang="en-US" sz="2200" smtClean="0"/>
              <a:t>With even small set of types of argument nodes and relations and of constraint-defining rules… </a:t>
            </a:r>
          </a:p>
          <a:p>
            <a:pPr>
              <a:lnSpc>
                <a:spcPct val="80000"/>
              </a:lnSpc>
            </a:pPr>
            <a:r>
              <a:rPr lang="en-US" sz="2200" smtClean="0"/>
              <a:t>Even simple argument diagrams provide pedagogical information that can be automatically analyzed. E.g., has student:</a:t>
            </a:r>
          </a:p>
          <a:p>
            <a:pPr lvl="1">
              <a:lnSpc>
                <a:spcPct val="80000"/>
              </a:lnSpc>
            </a:pPr>
            <a:r>
              <a:rPr lang="en-US" sz="2000" smtClean="0"/>
              <a:t>Addressed all sources and hypotheses? (No)</a:t>
            </a:r>
          </a:p>
          <a:p>
            <a:pPr lvl="1">
              <a:lnSpc>
                <a:spcPct val="80000"/>
              </a:lnSpc>
            </a:pPr>
            <a:r>
              <a:rPr lang="en-US" sz="2000" smtClean="0"/>
              <a:t>Indicated that citations support claims/hypotheses? (Not vice versa as here)</a:t>
            </a:r>
          </a:p>
          <a:p>
            <a:pPr lvl="1">
              <a:lnSpc>
                <a:spcPct val="80000"/>
              </a:lnSpc>
            </a:pPr>
            <a:r>
              <a:rPr lang="en-US" sz="2000" smtClean="0"/>
              <a:t>Related all sources and hypotheses under single claim? (No)</a:t>
            </a:r>
          </a:p>
          <a:p>
            <a:pPr lvl="1">
              <a:lnSpc>
                <a:spcPct val="80000"/>
              </a:lnSpc>
            </a:pPr>
            <a:r>
              <a:rPr lang="en-US" sz="2000" smtClean="0"/>
              <a:t>Related some citations to more than one hypothesis? (No interactions here)</a:t>
            </a:r>
          </a:p>
          <a:p>
            <a:pPr lvl="1">
              <a:lnSpc>
                <a:spcPct val="80000"/>
              </a:lnSpc>
            </a:pPr>
            <a:r>
              <a:rPr lang="en-US" sz="2000" smtClean="0"/>
              <a:t>Included oppositional relations as well as supports? (No)</a:t>
            </a:r>
          </a:p>
          <a:p>
            <a:pPr lvl="1">
              <a:lnSpc>
                <a:spcPct val="80000"/>
              </a:lnSpc>
            </a:pPr>
            <a:r>
              <a:rPr lang="en-US" sz="2000" smtClean="0"/>
              <a:t>Avoided isolated citations? (Yes)</a:t>
            </a:r>
          </a:p>
          <a:p>
            <a:pPr lvl="1">
              <a:lnSpc>
                <a:spcPct val="80000"/>
              </a:lnSpc>
            </a:pPr>
            <a:r>
              <a:rPr lang="en-US" sz="2000" smtClean="0"/>
              <a:t>Avoided disjoint sub-arguments? (No)</a:t>
            </a:r>
          </a:p>
          <a:p>
            <a:pPr>
              <a:lnSpc>
                <a:spcPct val="80000"/>
              </a:lnSpc>
            </a:pPr>
            <a:endParaRPr lang="en-US" sz="2200" smtClean="0"/>
          </a:p>
          <a:p>
            <a:pPr>
              <a:lnSpc>
                <a:spcPct val="80000"/>
              </a:lnSpc>
            </a:pPr>
            <a:endParaRPr lang="en-US" sz="2200" smtClean="0"/>
          </a:p>
        </p:txBody>
      </p:sp>
    </p:spTree>
    <p:extLst>
      <p:ext uri="{BB962C8B-B14F-4D97-AF65-F5344CB8AC3E}">
        <p14:creationId xmlns:p14="http://schemas.microsoft.com/office/powerpoint/2010/main" val="3268941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8</a:t>
            </a:fld>
            <a:endParaRPr lang="en-US"/>
          </a:p>
        </p:txBody>
      </p:sp>
      <p:pic>
        <p:nvPicPr>
          <p:cNvPr id="89090" name="Picture 2" descr="student ratings entry"/>
          <p:cNvPicPr>
            <a:picLocks noChangeAspect="1" noChangeArrowheads="1"/>
          </p:cNvPicPr>
          <p:nvPr/>
        </p:nvPicPr>
        <p:blipFill>
          <a:blip r:embed="rId2"/>
          <a:srcRect/>
          <a:stretch>
            <a:fillRect/>
          </a:stretch>
        </p:blipFill>
        <p:spPr bwMode="auto">
          <a:xfrm>
            <a:off x="16001" y="939800"/>
            <a:ext cx="9127999" cy="518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81000" y="76200"/>
            <a:ext cx="7766050" cy="1098550"/>
          </a:xfrm>
        </p:spPr>
        <p:txBody>
          <a:bodyPr/>
          <a:lstStyle/>
          <a:p>
            <a:r>
              <a:rPr lang="en-US" sz="3200" smtClean="0"/>
              <a:t>Prototype SWoRD Interface for feedback to reviewer pre-review submission</a:t>
            </a:r>
          </a:p>
        </p:txBody>
      </p:sp>
      <p:sp>
        <p:nvSpPr>
          <p:cNvPr id="4" name="Rectangle 3"/>
          <p:cNvSpPr>
            <a:spLocks noChangeAspect="1"/>
          </p:cNvSpPr>
          <p:nvPr/>
        </p:nvSpPr>
        <p:spPr bwMode="auto">
          <a:xfrm>
            <a:off x="76200" y="1828800"/>
            <a:ext cx="7467600" cy="487363"/>
          </a:xfrm>
          <a:prstGeom prst="rect">
            <a:avLst/>
          </a:prstGeom>
          <a:gradFill rotWithShape="1">
            <a:gsLst>
              <a:gs pos="0">
                <a:srgbClr val="00E9A6"/>
              </a:gs>
              <a:gs pos="20000">
                <a:srgbClr val="00E3A3"/>
              </a:gs>
              <a:gs pos="100000">
                <a:srgbClr val="00AD7B"/>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endParaRPr lang="en-US">
              <a:solidFill>
                <a:schemeClr val="lt1"/>
              </a:solidFill>
              <a:latin typeface="+mn-lt"/>
              <a:ea typeface="+mn-ea"/>
            </a:endParaRPr>
          </a:p>
        </p:txBody>
      </p:sp>
      <p:sp>
        <p:nvSpPr>
          <p:cNvPr id="5" name="Rectangle 4"/>
          <p:cNvSpPr>
            <a:spLocks noChangeAspect="1"/>
          </p:cNvSpPr>
          <p:nvPr/>
        </p:nvSpPr>
        <p:spPr>
          <a:xfrm>
            <a:off x="76200" y="2362200"/>
            <a:ext cx="7467600" cy="4114800"/>
          </a:xfrm>
          <a:prstGeom prst="rect">
            <a:avLst/>
          </a:prstGeom>
          <a:gradFill>
            <a:gsLst>
              <a:gs pos="99000">
                <a:schemeClr val="accent1">
                  <a:tint val="100000"/>
                  <a:shade val="100000"/>
                  <a:satMod val="130000"/>
                </a:schemeClr>
              </a:gs>
              <a:gs pos="100000">
                <a:schemeClr val="accent1">
                  <a:tint val="50000"/>
                  <a:shade val="100000"/>
                  <a:satMod val="350000"/>
                </a:schemeClr>
              </a:gs>
            </a:gsLst>
          </a:gra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graphicFrame>
        <p:nvGraphicFramePr>
          <p:cNvPr id="6" name="Table 5"/>
          <p:cNvGraphicFramePr>
            <a:graphicFrameLocks noGrp="1"/>
          </p:cNvGraphicFramePr>
          <p:nvPr/>
        </p:nvGraphicFramePr>
        <p:xfrm>
          <a:off x="533400" y="2514600"/>
          <a:ext cx="6858000" cy="1676401"/>
        </p:xfrm>
        <a:graphic>
          <a:graphicData uri="http://schemas.openxmlformats.org/drawingml/2006/table">
            <a:tbl>
              <a:tblPr/>
              <a:tblGrid>
                <a:gridCol w="6858000"/>
              </a:tblGrid>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Claims or reasons are unconnected to the research question or hypothesis.</a:t>
                      </a:r>
                    </a:p>
                  </a:txBody>
                  <a:tcPr horzOverflow="overflow">
                    <a:lnL>
                      <a:noFill/>
                    </a:lnL>
                    <a:lnR>
                      <a:noFill/>
                    </a:lnR>
                    <a:lnT>
                      <a:noFill/>
                    </a:lnT>
                    <a:lnB w="12700" cap="flat" cmpd="sng" algn="ctr">
                      <a:solidFill>
                        <a:srgbClr val="000000"/>
                      </a:solidFill>
                      <a:prstDash val="sysDot"/>
                      <a:round/>
                      <a:headEnd type="none" w="med" len="med"/>
                      <a:tailEnd type="none" w="med" len="med"/>
                    </a:lnB>
                    <a:lnTlToBr>
                      <a:noFill/>
                    </a:lnTlToBr>
                    <a:lnBlToTr>
                      <a:noFill/>
                    </a:lnBlToTr>
                    <a:solidFill>
                      <a:srgbClr val="262699"/>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A9845"/>
                          </a:solidFill>
                          <a:effectLst/>
                          <a:latin typeface="Times New Roman" pitchFamily="18" charset="0"/>
                          <a:ea typeface="MS PGothic" pitchFamily="34" charset="-128"/>
                          <a:cs typeface="Times New Roman" pitchFamily="18" charset="0"/>
                        </a:rPr>
                        <a:t>Lippman, 2010 </a:t>
                      </a:r>
                      <a:r>
                        <a:rPr kumimoji="0" lang="en-US" sz="1400" b="0"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is not organized around a hypothesis.</a:t>
                      </a:r>
                    </a:p>
                  </a:txBody>
                  <a:tcPr horzOverflow="overflow">
                    <a:lnL>
                      <a:noFill/>
                    </a:lnL>
                    <a:lnR>
                      <a:noFill/>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a:noFill/>
                    </a:lnTlToBr>
                    <a:lnBlToTr>
                      <a:noFill/>
                    </a:lnBlToTr>
                    <a:solidFill>
                      <a:srgbClr val="262699"/>
                    </a:solidFill>
                  </a:tcPr>
                </a:tc>
              </a:tr>
              <a:tr h="7889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A9845"/>
                          </a:solidFill>
                          <a:effectLst/>
                          <a:latin typeface="Times New Roman" pitchFamily="18" charset="0"/>
                          <a:ea typeface="MS PGothic" pitchFamily="34" charset="-128"/>
                          <a:cs typeface="Times New Roman" pitchFamily="18" charset="0"/>
                        </a:rPr>
                        <a:t>Siler 2009 </a:t>
                      </a:r>
                      <a:r>
                        <a:rPr kumimoji="0" lang="en-US" sz="1400" b="0"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is more focused on the response to the task not focused on the actual type of task which is what the  hypothesis for the effect of IV2.  Doesn</a:t>
                      </a:r>
                      <a:r>
                        <a:rPr kumimoji="0" lang="en-US" altLang="en-US" sz="1400" b="0"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a:t>
                      </a:r>
                      <a:r>
                        <a:rPr kumimoji="0" lang="en-US" sz="1400" b="0" i="0" u="none" strike="noStrike" cap="none" normalizeH="0" baseline="0" smtClean="0">
                          <a:ln>
                            <a:noFill/>
                          </a:ln>
                          <a:solidFill>
                            <a:schemeClr val="bg1"/>
                          </a:solidFill>
                          <a:effectLst/>
                          <a:latin typeface="Times New Roman" pitchFamily="18" charset="0"/>
                          <a:ea typeface="MS PGothic" pitchFamily="34" charset="-128"/>
                          <a:cs typeface="Times New Roman" pitchFamily="18" charset="0"/>
                        </a:rPr>
                        <a:t>t support the research question.</a:t>
                      </a:r>
                    </a:p>
                  </a:txBody>
                  <a:tcPr horzOverflow="overflow">
                    <a:lnL>
                      <a:noFill/>
                    </a:lnL>
                    <a:lnR>
                      <a:noFill/>
                    </a:lnR>
                    <a:lnT w="12700" cap="flat" cmpd="sng" algn="ctr">
                      <a:solidFill>
                        <a:srgbClr val="000000"/>
                      </a:solidFill>
                      <a:prstDash val="sysDot"/>
                      <a:round/>
                      <a:headEnd type="none" w="med" len="med"/>
                      <a:tailEnd type="none" w="med" len="med"/>
                    </a:lnT>
                    <a:lnB>
                      <a:noFill/>
                    </a:lnB>
                    <a:lnTlToBr>
                      <a:noFill/>
                    </a:lnTlToBr>
                    <a:lnBlToTr>
                      <a:noFill/>
                    </a:lnBlToTr>
                    <a:solidFill>
                      <a:srgbClr val="262699"/>
                    </a:solidFill>
                  </a:tcPr>
                </a:tc>
              </a:tr>
            </a:tbl>
          </a:graphicData>
        </a:graphic>
      </p:graphicFrame>
      <p:graphicFrame>
        <p:nvGraphicFramePr>
          <p:cNvPr id="7" name="Table 6"/>
          <p:cNvGraphicFramePr>
            <a:graphicFrameLocks noGrp="1"/>
          </p:cNvGraphicFramePr>
          <p:nvPr/>
        </p:nvGraphicFramePr>
        <p:xfrm>
          <a:off x="533400" y="4267200"/>
          <a:ext cx="6858000" cy="2132013"/>
        </p:xfrm>
        <a:graphic>
          <a:graphicData uri="http://schemas.openxmlformats.org/drawingml/2006/table">
            <a:tbl>
              <a:tblPr/>
              <a:tblGrid>
                <a:gridCol w="6858000"/>
              </a:tblGrid>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A9845"/>
                          </a:solidFill>
                          <a:effectLst/>
                          <a:latin typeface="Times New Roman" pitchFamily="18" charset="0"/>
                          <a:ea typeface="MS PGothic" pitchFamily="34" charset="-128"/>
                          <a:cs typeface="Times New Roman" pitchFamily="18" charset="0"/>
                        </a:rPr>
                        <a:t>H2</a:t>
                      </a:r>
                      <a:r>
                        <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 </a:t>
                      </a:r>
                      <a:r>
                        <a:rPr kumimoji="0" 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needs reasoning to connect prior research with the hypothesis,  e.g. </a:t>
                      </a:r>
                      <a:r>
                        <a:rPr kumimoji="0" lang="en-US" alt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a:t>
                      </a:r>
                      <a:r>
                        <a:rPr kumimoji="0" 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because multi-step algebra problems are perceived as more difficult,  people are more likely to fail in solving them.</a:t>
                      </a:r>
                      <a:r>
                        <a:rPr kumimoji="0" lang="en-US" alt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a:t>
                      </a:r>
                      <a:endParaRPr kumimoji="0" 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endParaRPr>
                    </a:p>
                  </a:txBody>
                  <a:tcPr horzOverflow="overflow">
                    <a:lnL w="3175" cap="flat" cmpd="sng" algn="ctr">
                      <a:solidFill>
                        <a:srgbClr val="558ED5"/>
                      </a:solidFill>
                      <a:prstDash val="solid"/>
                      <a:round/>
                      <a:headEnd type="none" w="med" len="med"/>
                      <a:tailEnd type="none" w="med" len="med"/>
                    </a:lnL>
                    <a:lnR w="3175" cap="flat" cmpd="sng" algn="ctr">
                      <a:solidFill>
                        <a:srgbClr val="558ED5"/>
                      </a:solidFill>
                      <a:prstDash val="solid"/>
                      <a:round/>
                      <a:headEnd type="none" w="med" len="med"/>
                      <a:tailEnd type="none" w="med" len="med"/>
                    </a:lnR>
                    <a:lnT w="3175" cap="flat" cmpd="sng" algn="ctr">
                      <a:solidFill>
                        <a:srgbClr val="558ED5"/>
                      </a:solidFill>
                      <a:prstDash val="solid"/>
                      <a:round/>
                      <a:headEnd type="none" w="med" len="med"/>
                      <a:tailEnd type="none" w="med" len="med"/>
                    </a:lnT>
                    <a:lnB w="3175" cap="flat" cmpd="sng" algn="ctr">
                      <a:solidFill>
                        <a:srgbClr val="558ED5"/>
                      </a:solidFill>
                      <a:prstDash val="sysDash"/>
                      <a:round/>
                      <a:headEnd type="none" w="med" len="med"/>
                      <a:tailEnd type="none" w="med" len="med"/>
                    </a:lnB>
                    <a:lnTlToBr>
                      <a:noFill/>
                    </a:lnTlToBr>
                    <a:lnBlToTr>
                      <a:noFill/>
                    </a:lnBlToTr>
                    <a:solidFill>
                      <a:schemeClr val="bg1"/>
                    </a:solidFill>
                  </a:tcPr>
                </a:tc>
              </a:tr>
              <a:tr h="787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A9845"/>
                          </a:solidFill>
                          <a:effectLst/>
                          <a:latin typeface="Times New Roman" pitchFamily="18" charset="0"/>
                          <a:ea typeface="MS PGothic" pitchFamily="34" charset="-128"/>
                          <a:cs typeface="Times New Roman" pitchFamily="18" charset="0"/>
                        </a:rPr>
                        <a:t>Support 2 </a:t>
                      </a:r>
                      <a:r>
                        <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is weak because it</a:t>
                      </a:r>
                      <a:r>
                        <a:rPr kumimoji="0" lang="en-US" alt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a:t>
                      </a:r>
                      <a:r>
                        <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s basically citing a study as the reason itself.  </a:t>
                      </a:r>
                      <a:r>
                        <a:rPr kumimoji="0" 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Instead, it should be a general claim, that uses Jones, 2007 to back it up.</a:t>
                      </a:r>
                    </a:p>
                  </a:txBody>
                  <a:tcPr horzOverflow="overflow">
                    <a:lnL w="3175" cap="flat" cmpd="sng" algn="ctr">
                      <a:solidFill>
                        <a:srgbClr val="558ED5"/>
                      </a:solidFill>
                      <a:prstDash val="solid"/>
                      <a:round/>
                      <a:headEnd type="none" w="med" len="med"/>
                      <a:tailEnd type="none" w="med" len="med"/>
                    </a:lnL>
                    <a:lnR w="3175" cap="flat" cmpd="sng" algn="ctr">
                      <a:solidFill>
                        <a:srgbClr val="558ED5"/>
                      </a:solidFill>
                      <a:prstDash val="solid"/>
                      <a:round/>
                      <a:headEnd type="none" w="med" len="med"/>
                      <a:tailEnd type="none" w="med" len="med"/>
                    </a:lnR>
                    <a:lnT w="3175" cap="flat" cmpd="sng" algn="ctr">
                      <a:solidFill>
                        <a:srgbClr val="558ED5"/>
                      </a:solidFill>
                      <a:prstDash val="sysDash"/>
                      <a:round/>
                      <a:headEnd type="none" w="med" len="med"/>
                      <a:tailEnd type="none" w="med" len="med"/>
                    </a:lnT>
                    <a:lnB w="3175" cap="flat" cmpd="sng" algn="ctr">
                      <a:solidFill>
                        <a:srgbClr val="558ED5"/>
                      </a:solidFill>
                      <a:prstDash val="sysDash"/>
                      <a:round/>
                      <a:headEnd type="none" w="med" len="med"/>
                      <a:tailEnd type="none" w="med" len="med"/>
                    </a:lnB>
                    <a:lnTlToBr>
                      <a:noFill/>
                    </a:lnTlToBr>
                    <a:lnBlToTr>
                      <a:noFill/>
                    </a:lnBlToTr>
                    <a:solidFill>
                      <a:schemeClr val="bg1"/>
                    </a:solidFill>
                  </a:tcPr>
                </a:tc>
              </a:tr>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A9845"/>
                          </a:solidFill>
                          <a:effectLst/>
                          <a:latin typeface="Times New Roman" pitchFamily="18" charset="0"/>
                          <a:ea typeface="MS PGothic" pitchFamily="34" charset="-128"/>
                          <a:cs typeface="Times New Roman" pitchFamily="18" charset="0"/>
                        </a:rPr>
                        <a:t>Lippman, 2010</a:t>
                      </a:r>
                      <a:r>
                        <a:rPr kumimoji="0" lang="en-US" sz="14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 </a:t>
                      </a:r>
                      <a:r>
                        <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is</a:t>
                      </a:r>
                      <a:r>
                        <a:rPr kumimoji="0" lang="en-US" sz="14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 </a:t>
                      </a:r>
                      <a:r>
                        <a:rPr kumimoji="0" lang="en-US" sz="14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free floating and </a:t>
                      </a:r>
                      <a:r>
                        <a:rPr kumimoji="0" lang="en-US" sz="1400" b="0" i="1" u="none" strike="noStrike" cap="none" normalizeH="0" baseline="0" smtClean="0">
                          <a:ln>
                            <a:noFill/>
                          </a:ln>
                          <a:solidFill>
                            <a:srgbClr val="0070C0"/>
                          </a:solidFill>
                          <a:effectLst/>
                          <a:latin typeface="Times New Roman" pitchFamily="18" charset="0"/>
                          <a:ea typeface="MS PGothic" pitchFamily="34" charset="-128"/>
                          <a:cs typeface="Times New Roman" pitchFamily="18" charset="0"/>
                        </a:rPr>
                        <a:t>needs to be linked to either the research question or a hypothesis.</a:t>
                      </a:r>
                    </a:p>
                  </a:txBody>
                  <a:tcPr horzOverflow="overflow">
                    <a:lnL w="3175" cap="flat" cmpd="sng" algn="ctr">
                      <a:solidFill>
                        <a:srgbClr val="558ED5"/>
                      </a:solidFill>
                      <a:prstDash val="solid"/>
                      <a:round/>
                      <a:headEnd type="none" w="med" len="med"/>
                      <a:tailEnd type="none" w="med" len="med"/>
                    </a:lnL>
                    <a:lnR w="3175" cap="flat" cmpd="sng" algn="ctr">
                      <a:solidFill>
                        <a:srgbClr val="558ED5"/>
                      </a:solidFill>
                      <a:prstDash val="solid"/>
                      <a:round/>
                      <a:headEnd type="none" w="med" len="med"/>
                      <a:tailEnd type="none" w="med" len="med"/>
                    </a:lnR>
                    <a:lnT w="3175" cap="flat" cmpd="sng" algn="ctr">
                      <a:solidFill>
                        <a:srgbClr val="558ED5"/>
                      </a:solidFill>
                      <a:prstDash val="sysDash"/>
                      <a:round/>
                      <a:headEnd type="none" w="med" len="med"/>
                      <a:tailEnd type="none" w="med" len="med"/>
                    </a:lnT>
                    <a:lnB w="3175" cap="flat" cmpd="sng" algn="ctr">
                      <a:solidFill>
                        <a:srgbClr val="558ED5"/>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Left Arrow Callout 7"/>
          <p:cNvSpPr>
            <a:spLocks noChangeAspect="1"/>
          </p:cNvSpPr>
          <p:nvPr/>
        </p:nvSpPr>
        <p:spPr bwMode="auto">
          <a:xfrm>
            <a:off x="7162800" y="1905000"/>
            <a:ext cx="1905000" cy="1295400"/>
          </a:xfrm>
          <a:prstGeom prst="leftArrowCallout">
            <a:avLst>
              <a:gd name="adj1" fmla="val 17000"/>
              <a:gd name="adj2" fmla="val 14995"/>
              <a:gd name="adj3" fmla="val 25000"/>
              <a:gd name="adj4" fmla="val 77602"/>
            </a:avLst>
          </a:prstGeom>
          <a:solidFill>
            <a:srgbClr val="262699"/>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r>
              <a:rPr lang="en-US" sz="1400" dirty="0">
                <a:solidFill>
                  <a:schemeClr val="lt1"/>
                </a:solidFill>
                <a:latin typeface="+mn-lt"/>
                <a:ea typeface="+mn-ea"/>
              </a:rPr>
              <a:t>Say where these issues happen!</a:t>
            </a:r>
          </a:p>
          <a:p>
            <a:pPr fontAlgn="auto">
              <a:spcBef>
                <a:spcPts val="0"/>
              </a:spcBef>
              <a:spcAft>
                <a:spcPts val="0"/>
              </a:spcAft>
              <a:defRPr/>
            </a:pPr>
            <a:r>
              <a:rPr lang="en-US" sz="1400" dirty="0">
                <a:solidFill>
                  <a:schemeClr val="lt1"/>
                </a:solidFill>
                <a:latin typeface="+mn-lt"/>
                <a:ea typeface="+mn-ea"/>
              </a:rPr>
              <a:t>(like the </a:t>
            </a:r>
            <a:r>
              <a:rPr lang="en-US" sz="1400" b="1" dirty="0">
                <a:solidFill>
                  <a:srgbClr val="3A9845"/>
                </a:solidFill>
                <a:latin typeface="+mn-lt"/>
                <a:ea typeface="+mn-ea"/>
              </a:rPr>
              <a:t>green</a:t>
            </a:r>
            <a:r>
              <a:rPr lang="en-US" sz="1400" dirty="0">
                <a:solidFill>
                  <a:schemeClr val="accent3">
                    <a:lumMod val="60000"/>
                    <a:lumOff val="40000"/>
                  </a:schemeClr>
                </a:solidFill>
                <a:latin typeface="+mn-lt"/>
                <a:ea typeface="+mn-ea"/>
              </a:rPr>
              <a:t> </a:t>
            </a:r>
            <a:r>
              <a:rPr lang="en-US" sz="1400" dirty="0">
                <a:solidFill>
                  <a:schemeClr val="lt1"/>
                </a:solidFill>
                <a:latin typeface="+mn-lt"/>
                <a:ea typeface="+mn-ea"/>
              </a:rPr>
              <a:t>text in other comments)</a:t>
            </a:r>
          </a:p>
        </p:txBody>
      </p:sp>
      <p:sp>
        <p:nvSpPr>
          <p:cNvPr id="9" name="Left Arrow Callout 8"/>
          <p:cNvSpPr>
            <a:spLocks noChangeAspect="1"/>
          </p:cNvSpPr>
          <p:nvPr/>
        </p:nvSpPr>
        <p:spPr bwMode="auto">
          <a:xfrm>
            <a:off x="7162800" y="3276600"/>
            <a:ext cx="1905000" cy="1692275"/>
          </a:xfrm>
          <a:prstGeom prst="leftArrowCallout">
            <a:avLst>
              <a:gd name="adj1" fmla="val 13241"/>
              <a:gd name="adj2" fmla="val 11213"/>
              <a:gd name="adj3" fmla="val 24489"/>
              <a:gd name="adj4" fmla="val 76194"/>
            </a:avLst>
          </a:prstGeom>
          <a:solidFill>
            <a:srgbClr val="262699"/>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r>
              <a:rPr lang="en-US" sz="1400" dirty="0">
                <a:solidFill>
                  <a:schemeClr val="lt1"/>
                </a:solidFill>
                <a:latin typeface="+mn-lt"/>
                <a:ea typeface="+mn-ea"/>
              </a:rPr>
              <a:t>Suggest how to fix these problems!</a:t>
            </a:r>
          </a:p>
          <a:p>
            <a:pPr fontAlgn="auto">
              <a:spcBef>
                <a:spcPts val="0"/>
              </a:spcBef>
              <a:spcAft>
                <a:spcPts val="0"/>
              </a:spcAft>
              <a:defRPr/>
            </a:pPr>
            <a:r>
              <a:rPr lang="en-US" sz="1400" dirty="0">
                <a:solidFill>
                  <a:schemeClr val="lt1"/>
                </a:solidFill>
                <a:latin typeface="+mn-lt"/>
                <a:ea typeface="+mn-ea"/>
              </a:rPr>
              <a:t>(like the </a:t>
            </a:r>
            <a:r>
              <a:rPr lang="en-US" sz="1400" dirty="0">
                <a:solidFill>
                  <a:srgbClr val="0070C0"/>
                </a:solidFill>
                <a:latin typeface="+mn-lt"/>
                <a:ea typeface="+mn-ea"/>
              </a:rPr>
              <a:t>blue</a:t>
            </a:r>
            <a:r>
              <a:rPr lang="en-US" sz="1400" dirty="0">
                <a:solidFill>
                  <a:schemeClr val="accent1">
                    <a:lumMod val="60000"/>
                    <a:lumOff val="40000"/>
                  </a:schemeClr>
                </a:solidFill>
                <a:latin typeface="+mn-lt"/>
                <a:ea typeface="+mn-ea"/>
              </a:rPr>
              <a:t> </a:t>
            </a:r>
            <a:r>
              <a:rPr lang="en-US" sz="1400" dirty="0">
                <a:solidFill>
                  <a:schemeClr val="lt1"/>
                </a:solidFill>
                <a:latin typeface="+mn-lt"/>
                <a:ea typeface="+mn-ea"/>
              </a:rPr>
              <a:t>text in other comments)</a:t>
            </a:r>
          </a:p>
        </p:txBody>
      </p:sp>
      <p:sp>
        <p:nvSpPr>
          <p:cNvPr id="30742" name="Rectangle 23"/>
          <p:cNvSpPr>
            <a:spLocks noChangeAspect="1" noChangeArrowheads="1"/>
          </p:cNvSpPr>
          <p:nvPr/>
        </p:nvSpPr>
        <p:spPr bwMode="auto">
          <a:xfrm>
            <a:off x="1703388" y="1905000"/>
            <a:ext cx="21828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400">
                <a:solidFill>
                  <a:srgbClr val="3A9845"/>
                </a:solidFill>
                <a:latin typeface="Calibri" pitchFamily="34" charset="0"/>
              </a:rPr>
              <a:t>    = </a:t>
            </a:r>
            <a:r>
              <a:rPr lang="en-US" sz="1800">
                <a:solidFill>
                  <a:srgbClr val="3A9845"/>
                </a:solidFill>
                <a:latin typeface="Calibri" pitchFamily="34" charset="0"/>
              </a:rPr>
              <a:t>Localization</a:t>
            </a:r>
            <a:r>
              <a:rPr lang="en-US" sz="1400">
                <a:solidFill>
                  <a:srgbClr val="3A9845"/>
                </a:solidFill>
                <a:latin typeface="Calibri" pitchFamily="34" charset="0"/>
              </a:rPr>
              <a:t> </a:t>
            </a:r>
            <a:r>
              <a:rPr lang="en-US" sz="1800">
                <a:solidFill>
                  <a:srgbClr val="3A9845"/>
                </a:solidFill>
                <a:latin typeface="Calibri" pitchFamily="34" charset="0"/>
              </a:rPr>
              <a:t>hints</a:t>
            </a:r>
          </a:p>
        </p:txBody>
      </p:sp>
      <p:sp>
        <p:nvSpPr>
          <p:cNvPr id="11" name="Rectangle 10"/>
          <p:cNvSpPr>
            <a:spLocks noChangeAspect="1"/>
          </p:cNvSpPr>
          <p:nvPr/>
        </p:nvSpPr>
        <p:spPr bwMode="auto">
          <a:xfrm>
            <a:off x="1784350" y="1981200"/>
            <a:ext cx="188913" cy="228600"/>
          </a:xfrm>
          <a:prstGeom prst="rect">
            <a:avLst/>
          </a:prstGeom>
          <a:noFill/>
          <a:ln w="9525">
            <a:solidFill>
              <a:srgbClr val="40404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lIns="0" tIns="0" rIns="0" bIns="0" anchor="ctr"/>
          <a:lstStyle/>
          <a:p>
            <a:pPr fontAlgn="auto">
              <a:spcBef>
                <a:spcPts val="0"/>
              </a:spcBef>
              <a:spcAft>
                <a:spcPts val="0"/>
              </a:spcAft>
              <a:defRPr/>
            </a:pPr>
            <a:r>
              <a:rPr lang="en-US" dirty="0">
                <a:solidFill>
                  <a:srgbClr val="3A9845"/>
                </a:solidFill>
                <a:latin typeface="+mn-lt"/>
                <a:ea typeface="+mn-ea"/>
              </a:rPr>
              <a:t>X</a:t>
            </a:r>
          </a:p>
        </p:txBody>
      </p:sp>
      <p:sp>
        <p:nvSpPr>
          <p:cNvPr id="30744" name="Rectangle 25"/>
          <p:cNvSpPr>
            <a:spLocks noChangeAspect="1" noChangeArrowheads="1"/>
          </p:cNvSpPr>
          <p:nvPr/>
        </p:nvSpPr>
        <p:spPr bwMode="auto">
          <a:xfrm>
            <a:off x="4127500" y="1905000"/>
            <a:ext cx="18161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800">
                <a:solidFill>
                  <a:srgbClr val="4F81BD"/>
                </a:solidFill>
                <a:latin typeface="Calibri" pitchFamily="34" charset="0"/>
              </a:rPr>
              <a:t>= Solution hints</a:t>
            </a:r>
          </a:p>
        </p:txBody>
      </p:sp>
      <p:sp>
        <p:nvSpPr>
          <p:cNvPr id="13" name="Rectangle 12"/>
          <p:cNvSpPr>
            <a:spLocks noChangeAspect="1"/>
          </p:cNvSpPr>
          <p:nvPr/>
        </p:nvSpPr>
        <p:spPr bwMode="auto">
          <a:xfrm>
            <a:off x="4194175" y="1981200"/>
            <a:ext cx="188913" cy="228600"/>
          </a:xfrm>
          <a:prstGeom prst="rect">
            <a:avLst/>
          </a:prstGeom>
          <a:noFill/>
          <a:ln w="9525">
            <a:solidFill>
              <a:srgbClr val="40404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lIns="0" tIns="0" rIns="0" bIns="0" anchor="ctr"/>
          <a:lstStyle/>
          <a:p>
            <a:pPr fontAlgn="auto">
              <a:spcBef>
                <a:spcPts val="0"/>
              </a:spcBef>
              <a:spcAft>
                <a:spcPts val="0"/>
              </a:spcAft>
              <a:defRPr/>
            </a:pPr>
            <a:r>
              <a:rPr lang="en-US" dirty="0">
                <a:solidFill>
                  <a:schemeClr val="accent1"/>
                </a:solidFill>
                <a:latin typeface="+mn-lt"/>
                <a:ea typeface="+mn-ea"/>
              </a:rPr>
              <a:t>X</a:t>
            </a:r>
          </a:p>
        </p:txBody>
      </p:sp>
      <p:sp>
        <p:nvSpPr>
          <p:cNvPr id="14" name="TextBox 13"/>
          <p:cNvSpPr txBox="1">
            <a:spLocks noChangeAspect="1"/>
          </p:cNvSpPr>
          <p:nvPr/>
        </p:nvSpPr>
        <p:spPr>
          <a:xfrm>
            <a:off x="-381000" y="2971800"/>
            <a:ext cx="1231477" cy="369332"/>
          </a:xfrm>
          <a:prstGeom prst="rect">
            <a:avLst/>
          </a:prstGeom>
          <a:noFill/>
          <a:scene3d>
            <a:camera prst="orthographicFront">
              <a:rot lat="0" lon="0" rev="5400000"/>
            </a:camera>
            <a:lightRig rig="threePt" dir="t"/>
          </a:scene3d>
        </p:spPr>
        <p:txBody>
          <a:bodyPr wrap="none">
            <a:spAutoFit/>
          </a:bodyPr>
          <a:lstStyle/>
          <a:p>
            <a:pPr fontAlgn="auto">
              <a:spcBef>
                <a:spcPts val="0"/>
              </a:spcBef>
              <a:spcAft>
                <a:spcPts val="0"/>
              </a:spcAft>
              <a:defRPr/>
            </a:pPr>
            <a:r>
              <a:rPr lang="en-US" sz="1800" dirty="0">
                <a:solidFill>
                  <a:schemeClr val="bg1"/>
                </a:solidFill>
                <a:latin typeface="+mn-lt"/>
                <a:ea typeface="ＭＳ Ｐゴシック" charset="0"/>
              </a:rPr>
              <a:t>Diagram</a:t>
            </a:r>
            <a:r>
              <a:rPr lang="en-US" sz="1400" dirty="0">
                <a:solidFill>
                  <a:schemeClr val="bg1"/>
                </a:solidFill>
                <a:latin typeface="+mn-lt"/>
                <a:ea typeface="ＭＳ Ｐゴシック" charset="0"/>
              </a:rPr>
              <a:t> 1</a:t>
            </a:r>
          </a:p>
        </p:txBody>
      </p:sp>
      <p:sp>
        <p:nvSpPr>
          <p:cNvPr id="15" name="TextBox 14"/>
          <p:cNvSpPr txBox="1">
            <a:spLocks noChangeAspect="1"/>
          </p:cNvSpPr>
          <p:nvPr/>
        </p:nvSpPr>
        <p:spPr>
          <a:xfrm>
            <a:off x="-381000" y="4659868"/>
            <a:ext cx="1231477" cy="369332"/>
          </a:xfrm>
          <a:prstGeom prst="rect">
            <a:avLst/>
          </a:prstGeom>
          <a:noFill/>
          <a:scene3d>
            <a:camera prst="orthographicFront">
              <a:rot lat="0" lon="0" rev="5400000"/>
            </a:camera>
            <a:lightRig rig="threePt" dir="t"/>
          </a:scene3d>
        </p:spPr>
        <p:txBody>
          <a:bodyPr wrap="none">
            <a:spAutoFit/>
          </a:bodyPr>
          <a:lstStyle/>
          <a:p>
            <a:pPr fontAlgn="auto">
              <a:spcBef>
                <a:spcPts val="0"/>
              </a:spcBef>
              <a:spcAft>
                <a:spcPts val="0"/>
              </a:spcAft>
              <a:defRPr/>
            </a:pPr>
            <a:r>
              <a:rPr lang="en-US" sz="1800" dirty="0">
                <a:solidFill>
                  <a:schemeClr val="bg1"/>
                </a:solidFill>
                <a:latin typeface="+mn-lt"/>
                <a:ea typeface="ＭＳ Ｐゴシック" charset="0"/>
              </a:rPr>
              <a:t>Diagram</a:t>
            </a:r>
            <a:r>
              <a:rPr lang="en-US" sz="1400" dirty="0">
                <a:solidFill>
                  <a:schemeClr val="bg1"/>
                </a:solidFill>
                <a:latin typeface="+mn-lt"/>
                <a:ea typeface="ＭＳ Ｐゴシック" charset="0"/>
              </a:rPr>
              <a:t> 2</a:t>
            </a:r>
          </a:p>
        </p:txBody>
      </p:sp>
    </p:spTree>
    <p:extLst>
      <p:ext uri="{BB962C8B-B14F-4D97-AF65-F5344CB8AC3E}">
        <p14:creationId xmlns:p14="http://schemas.microsoft.com/office/powerpoint/2010/main" val="27861514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200" smtClean="0"/>
              <a:t>Prototype tool to translate student argument diagrams into text</a:t>
            </a:r>
          </a:p>
        </p:txBody>
      </p:sp>
      <p:sp>
        <p:nvSpPr>
          <p:cNvPr id="4" name="Rounded Rectangle 3"/>
          <p:cNvSpPr>
            <a:spLocks noChangeArrowheads="1"/>
          </p:cNvSpPr>
          <p:nvPr/>
        </p:nvSpPr>
        <p:spPr bwMode="auto">
          <a:xfrm>
            <a:off x="228600" y="1600200"/>
            <a:ext cx="8610600" cy="4876800"/>
          </a:xfrm>
          <a:prstGeom prst="roundRect">
            <a:avLst>
              <a:gd name="adj" fmla="val 9644"/>
            </a:avLst>
          </a:prstGeom>
          <a:gradFill rotWithShape="1">
            <a:gsLst>
              <a:gs pos="0">
                <a:srgbClr val="00E9A6"/>
              </a:gs>
              <a:gs pos="20000">
                <a:srgbClr val="00E3A3"/>
              </a:gs>
              <a:gs pos="100000">
                <a:srgbClr val="00AD7B"/>
              </a:gs>
            </a:gsLst>
            <a:lin ang="5400000"/>
          </a:gradFill>
          <a:ln w="9525">
            <a:solidFill>
              <a:srgbClr val="00CC98"/>
            </a:solidFill>
            <a:round/>
            <a:headEnd/>
            <a:tailEnd/>
          </a:ln>
          <a:effectLst>
            <a:outerShdw blurRad="40000" dist="23000" dir="5400000" rotWithShape="0">
              <a:srgbClr val="808080">
                <a:alpha val="34999"/>
              </a:srgbClr>
            </a:outerShdw>
          </a:effectLst>
        </p:spPr>
        <p:txBody>
          <a:bodyPr/>
          <a:lstStyle/>
          <a:p>
            <a:pPr>
              <a:defRPr/>
            </a:pPr>
            <a:r>
              <a:rPr lang="en-US" sz="1800" b="1" i="0" dirty="0">
                <a:solidFill>
                  <a:schemeClr val="accent4"/>
                </a:solidFill>
                <a:latin typeface="Arial"/>
                <a:ea typeface="+mn-ea"/>
                <a:cs typeface="Arial"/>
              </a:rPr>
              <a:t>A Translation of Your Argument Diagram</a:t>
            </a:r>
            <a:r>
              <a:rPr lang="en-US" sz="1800" i="0" dirty="0">
                <a:solidFill>
                  <a:schemeClr val="accent4"/>
                </a:solidFill>
                <a:latin typeface="Arial"/>
                <a:ea typeface="+mn-ea"/>
                <a:cs typeface="Arial"/>
              </a:rPr>
              <a:t> (click to edit)</a:t>
            </a:r>
          </a:p>
          <a:p>
            <a:pPr>
              <a:defRPr/>
            </a:pPr>
            <a:endParaRPr lang="en-US" sz="1800" i="0" dirty="0">
              <a:solidFill>
                <a:schemeClr val="lt1"/>
              </a:solidFill>
              <a:latin typeface="Arial"/>
              <a:ea typeface="+mn-ea"/>
              <a:cs typeface="Arial"/>
            </a:endParaRPr>
          </a:p>
          <a:p>
            <a:pPr>
              <a:defRPr/>
            </a:pPr>
            <a:endParaRPr lang="en-US" sz="1800" dirty="0">
              <a:solidFill>
                <a:schemeClr val="lt1"/>
              </a:solidFill>
              <a:latin typeface="+mn-lt"/>
              <a:ea typeface="+mn-ea"/>
            </a:endParaRPr>
          </a:p>
          <a:p>
            <a:pPr>
              <a:defRPr/>
            </a:pPr>
            <a:endParaRPr lang="en-US" sz="1800" dirty="0">
              <a:solidFill>
                <a:schemeClr val="lt1"/>
              </a:solidFill>
              <a:latin typeface="+mn-lt"/>
              <a:ea typeface="+mn-ea"/>
            </a:endParaRPr>
          </a:p>
          <a:p>
            <a:pPr>
              <a:defRPr/>
            </a:pPr>
            <a:endParaRPr lang="en-US" sz="1800" dirty="0">
              <a:solidFill>
                <a:schemeClr val="lt1"/>
              </a:solidFill>
              <a:latin typeface="+mn-lt"/>
              <a:ea typeface="+mn-ea"/>
            </a:endParaRPr>
          </a:p>
          <a:p>
            <a:pPr>
              <a:defRPr/>
            </a:pPr>
            <a:endParaRPr lang="en-US" sz="1800" dirty="0">
              <a:solidFill>
                <a:schemeClr val="lt1"/>
              </a:solidFill>
              <a:latin typeface="+mn-lt"/>
              <a:ea typeface="+mn-ea"/>
            </a:endParaRPr>
          </a:p>
          <a:p>
            <a:pPr>
              <a:defRPr/>
            </a:pPr>
            <a:endParaRPr lang="en-US" sz="1800" dirty="0">
              <a:solidFill>
                <a:schemeClr val="lt1"/>
              </a:solidFill>
              <a:latin typeface="+mn-lt"/>
              <a:ea typeface="+mn-ea"/>
            </a:endParaRPr>
          </a:p>
          <a:p>
            <a:pPr>
              <a:defRPr/>
            </a:pPr>
            <a:endParaRPr lang="en-US" sz="1800" dirty="0">
              <a:solidFill>
                <a:schemeClr val="lt1"/>
              </a:solidFill>
              <a:latin typeface="+mn-lt"/>
              <a:ea typeface="+mn-ea"/>
            </a:endParaRPr>
          </a:p>
          <a:p>
            <a:pPr>
              <a:defRPr/>
            </a:pPr>
            <a:r>
              <a:rPr lang="en-US" sz="1800" b="1" dirty="0">
                <a:solidFill>
                  <a:schemeClr val="lt1"/>
                </a:solidFill>
                <a:latin typeface="+mn-lt"/>
                <a:ea typeface="+mn-ea"/>
              </a:rPr>
              <a:t>Next Steps</a:t>
            </a:r>
          </a:p>
        </p:txBody>
      </p:sp>
      <p:sp>
        <p:nvSpPr>
          <p:cNvPr id="5" name="Rectangle 4"/>
          <p:cNvSpPr>
            <a:spLocks noChangeArrowheads="1"/>
          </p:cNvSpPr>
          <p:nvPr/>
        </p:nvSpPr>
        <p:spPr bwMode="auto">
          <a:xfrm>
            <a:off x="733425" y="2100263"/>
            <a:ext cx="7877175" cy="1252537"/>
          </a:xfrm>
          <a:prstGeom prst="rect">
            <a:avLst/>
          </a:prstGeom>
          <a:solidFill>
            <a:schemeClr val="bg1"/>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l"/>
            <a:r>
              <a:rPr lang="en-US" sz="1400" i="0">
                <a:solidFill>
                  <a:srgbClr val="595959"/>
                </a:solidFill>
                <a:latin typeface="Arial" pitchFamily="34" charset="0"/>
                <a:cs typeface="Arial" pitchFamily="34" charset="0"/>
              </a:rPr>
              <a:t>The first hypothesis is, </a:t>
            </a:r>
            <a:r>
              <a:rPr lang="en-US" altLang="en-US" sz="1400" i="0">
                <a:solidFill>
                  <a:srgbClr val="595959"/>
                </a:solidFill>
                <a:latin typeface="Arial" pitchFamily="34" charset="0"/>
                <a:cs typeface="Arial" pitchFamily="34" charset="0"/>
              </a:rPr>
              <a:t>“</a:t>
            </a:r>
            <a:r>
              <a:rPr lang="en-US" sz="1400" i="0">
                <a:solidFill>
                  <a:srgbClr val="595959"/>
                </a:solidFill>
                <a:latin typeface="Arial" pitchFamily="34" charset="0"/>
                <a:cs typeface="Arial" pitchFamily="34" charset="0"/>
              </a:rPr>
              <a:t>If participants are assigned to the active condition, then they will be better at correctly identifying stimuli than participants in the passive condition.</a:t>
            </a:r>
            <a:r>
              <a:rPr lang="en-US" altLang="en-US" sz="1400" i="0">
                <a:solidFill>
                  <a:srgbClr val="595959"/>
                </a:solidFill>
                <a:latin typeface="Arial" pitchFamily="34" charset="0"/>
                <a:cs typeface="Arial" pitchFamily="34" charset="0"/>
              </a:rPr>
              <a:t>”</a:t>
            </a:r>
            <a:r>
              <a:rPr lang="en-US" sz="1400" i="0">
                <a:solidFill>
                  <a:srgbClr val="595959"/>
                </a:solidFill>
                <a:latin typeface="Arial" pitchFamily="34" charset="0"/>
                <a:cs typeface="Arial" pitchFamily="34" charset="0"/>
              </a:rPr>
              <a:t> This hypothesis is supported by (Craig 2001) where it was found that </a:t>
            </a:r>
            <a:r>
              <a:rPr lang="en-US" altLang="en-US" sz="1400" i="0">
                <a:solidFill>
                  <a:srgbClr val="595959"/>
                </a:solidFill>
                <a:latin typeface="Arial" pitchFamily="34" charset="0"/>
                <a:cs typeface="Arial" pitchFamily="34" charset="0"/>
              </a:rPr>
              <a:t>“</a:t>
            </a:r>
            <a:r>
              <a:rPr lang="en-US" sz="1400" i="0">
                <a:solidFill>
                  <a:srgbClr val="595959"/>
                </a:solidFill>
                <a:latin typeface="Arial" pitchFamily="34" charset="0"/>
                <a:cs typeface="Arial" pitchFamily="34" charset="0"/>
              </a:rPr>
              <a:t>Active touch participants were able to more accurately identify objects because they had the use of sensitive fingertips in exploring the objects.</a:t>
            </a:r>
            <a:r>
              <a:rPr lang="en-US" altLang="en-US" sz="1400" i="0">
                <a:solidFill>
                  <a:srgbClr val="595959"/>
                </a:solidFill>
                <a:latin typeface="Arial" pitchFamily="34" charset="0"/>
                <a:cs typeface="Arial" pitchFamily="34" charset="0"/>
              </a:rPr>
              <a:t>”</a:t>
            </a:r>
            <a:r>
              <a:rPr lang="en-US" sz="1400" i="0">
                <a:solidFill>
                  <a:srgbClr val="595959"/>
                </a:solidFill>
                <a:latin typeface="Arial" pitchFamily="34" charset="0"/>
                <a:cs typeface="Arial" pitchFamily="34" charset="0"/>
              </a:rPr>
              <a:t> The hypothesis is also supported by (Gibson 1962) where …</a:t>
            </a:r>
          </a:p>
        </p:txBody>
      </p:sp>
      <p:sp>
        <p:nvSpPr>
          <p:cNvPr id="6" name="Rectangle 5"/>
          <p:cNvSpPr>
            <a:spLocks noChangeArrowheads="1"/>
          </p:cNvSpPr>
          <p:nvPr/>
        </p:nvSpPr>
        <p:spPr bwMode="auto">
          <a:xfrm>
            <a:off x="762000" y="3429000"/>
            <a:ext cx="7848600" cy="457200"/>
          </a:xfrm>
          <a:prstGeom prst="rect">
            <a:avLst/>
          </a:prstGeom>
          <a:solidFill>
            <a:schemeClr val="bg1"/>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l"/>
            <a:r>
              <a:rPr lang="en-US" sz="1400" i="0">
                <a:solidFill>
                  <a:srgbClr val="595959"/>
                </a:solidFill>
                <a:latin typeface="Arial" pitchFamily="34" charset="0"/>
                <a:cs typeface="Arial" pitchFamily="34" charset="0"/>
              </a:rPr>
              <a:t>The second hypothesis is, … </a:t>
            </a:r>
          </a:p>
        </p:txBody>
      </p:sp>
      <p:sp>
        <p:nvSpPr>
          <p:cNvPr id="31749" name="TextBox 6"/>
          <p:cNvSpPr txBox="1">
            <a:spLocks noChangeArrowheads="1"/>
          </p:cNvSpPr>
          <p:nvPr/>
        </p:nvSpPr>
        <p:spPr bwMode="auto">
          <a:xfrm>
            <a:off x="252413" y="2293938"/>
            <a:ext cx="484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2800">
                <a:solidFill>
                  <a:schemeClr val="bg1"/>
                </a:solidFill>
              </a:rPr>
              <a:t>1</a:t>
            </a:r>
          </a:p>
        </p:txBody>
      </p:sp>
      <p:sp>
        <p:nvSpPr>
          <p:cNvPr id="31750" name="TextBox 7"/>
          <p:cNvSpPr txBox="1">
            <a:spLocks noChangeArrowheads="1"/>
          </p:cNvSpPr>
          <p:nvPr/>
        </p:nvSpPr>
        <p:spPr bwMode="auto">
          <a:xfrm>
            <a:off x="261938" y="3363913"/>
            <a:ext cx="484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r>
              <a:rPr lang="en-US" sz="2800">
                <a:solidFill>
                  <a:schemeClr val="bg1"/>
                </a:solidFill>
              </a:rPr>
              <a:t>2</a:t>
            </a:r>
          </a:p>
        </p:txBody>
      </p:sp>
      <p:cxnSp>
        <p:nvCxnSpPr>
          <p:cNvPr id="9" name="Straight Connector 8"/>
          <p:cNvCxnSpPr>
            <a:stCxn id="4" idx="1"/>
            <a:endCxn id="4" idx="3"/>
          </p:cNvCxnSpPr>
          <p:nvPr/>
        </p:nvCxnSpPr>
        <p:spPr>
          <a:xfrm>
            <a:off x="228600" y="4038600"/>
            <a:ext cx="86106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Rounded Rectangle 9"/>
          <p:cNvSpPr>
            <a:spLocks noChangeArrowheads="1"/>
          </p:cNvSpPr>
          <p:nvPr/>
        </p:nvSpPr>
        <p:spPr bwMode="auto">
          <a:xfrm>
            <a:off x="7162800" y="5105400"/>
            <a:ext cx="1600200" cy="304800"/>
          </a:xfrm>
          <a:prstGeom prst="roundRect">
            <a:avLst>
              <a:gd name="adj" fmla="val 16667"/>
            </a:avLst>
          </a:prstGeom>
          <a:gradFill rotWithShape="1">
            <a:gsLst>
              <a:gs pos="0">
                <a:srgbClr val="FFFFFF"/>
              </a:gs>
              <a:gs pos="100000">
                <a:srgbClr val="7F7F7F"/>
              </a:gs>
            </a:gsLst>
            <a:lin ang="5400000"/>
          </a:gradFill>
          <a:ln w="9525">
            <a:solidFill>
              <a:srgbClr val="7F7F7F"/>
            </a:solidFill>
            <a:round/>
            <a:headEnd/>
            <a:tailEnd/>
          </a:ln>
          <a:effectLst>
            <a:outerShdw blurRad="40000" dist="23000" dir="5400000" rotWithShape="0">
              <a:srgbClr val="808080">
                <a:alpha val="34999"/>
              </a:srgbClr>
            </a:outerShdw>
          </a:effectLst>
        </p:spPr>
        <p:txBody>
          <a:bodyPr anchor="ctr"/>
          <a:lstStyle/>
          <a:p>
            <a:pPr>
              <a:defRPr/>
            </a:pPr>
            <a:r>
              <a:rPr lang="en-US" sz="1800" dirty="0">
                <a:solidFill>
                  <a:schemeClr val="lt1"/>
                </a:solidFill>
                <a:latin typeface="+mn-lt"/>
                <a:ea typeface="+mn-ea"/>
              </a:rPr>
              <a:t>Export text</a:t>
            </a:r>
          </a:p>
        </p:txBody>
      </p:sp>
      <p:sp>
        <p:nvSpPr>
          <p:cNvPr id="11" name="Rounded Rectangle 10"/>
          <p:cNvSpPr>
            <a:spLocks noChangeArrowheads="1"/>
          </p:cNvSpPr>
          <p:nvPr/>
        </p:nvSpPr>
        <p:spPr bwMode="auto">
          <a:xfrm>
            <a:off x="7162800" y="5715000"/>
            <a:ext cx="1600200" cy="304800"/>
          </a:xfrm>
          <a:prstGeom prst="roundRect">
            <a:avLst>
              <a:gd name="adj" fmla="val 16667"/>
            </a:avLst>
          </a:prstGeom>
          <a:gradFill rotWithShape="1">
            <a:gsLst>
              <a:gs pos="0">
                <a:srgbClr val="FFFFFF"/>
              </a:gs>
              <a:gs pos="100000">
                <a:srgbClr val="7F7F7F"/>
              </a:gs>
            </a:gsLst>
            <a:lin ang="5400000"/>
          </a:gradFill>
          <a:ln w="9525">
            <a:solidFill>
              <a:srgbClr val="7F7F7F"/>
            </a:solidFill>
            <a:round/>
            <a:headEnd/>
            <a:tailEnd/>
          </a:ln>
          <a:effectLst>
            <a:outerShdw blurRad="40000" dist="23000" dir="5400000" rotWithShape="0">
              <a:srgbClr val="808080">
                <a:alpha val="34999"/>
              </a:srgbClr>
            </a:outerShdw>
          </a:effectLst>
        </p:spPr>
        <p:txBody>
          <a:bodyPr anchor="ctr"/>
          <a:lstStyle/>
          <a:p>
            <a:pPr>
              <a:defRPr/>
            </a:pPr>
            <a:r>
              <a:rPr lang="en-US" sz="1800" dirty="0">
                <a:solidFill>
                  <a:schemeClr val="lt1"/>
                </a:solidFill>
                <a:latin typeface="+mn-lt"/>
                <a:ea typeface="+mn-ea"/>
              </a:rPr>
              <a:t>Quit</a:t>
            </a:r>
          </a:p>
        </p:txBody>
      </p:sp>
      <p:sp>
        <p:nvSpPr>
          <p:cNvPr id="12" name="Rounded Rectangle 11"/>
          <p:cNvSpPr>
            <a:spLocks noChangeArrowheads="1"/>
          </p:cNvSpPr>
          <p:nvPr/>
        </p:nvSpPr>
        <p:spPr bwMode="auto">
          <a:xfrm>
            <a:off x="7162800" y="4437063"/>
            <a:ext cx="1600200" cy="287337"/>
          </a:xfrm>
          <a:prstGeom prst="roundRect">
            <a:avLst>
              <a:gd name="adj" fmla="val 16667"/>
            </a:avLst>
          </a:prstGeom>
          <a:gradFill rotWithShape="1">
            <a:gsLst>
              <a:gs pos="0">
                <a:srgbClr val="FFFFFF"/>
              </a:gs>
              <a:gs pos="100000">
                <a:srgbClr val="7F7F7F"/>
              </a:gs>
            </a:gsLst>
            <a:lin ang="5400000"/>
          </a:gradFill>
          <a:ln w="9525">
            <a:solidFill>
              <a:srgbClr val="7F7F7F"/>
            </a:solidFill>
            <a:round/>
            <a:headEnd/>
            <a:tailEnd/>
          </a:ln>
          <a:effectLst>
            <a:outerShdw blurRad="40000" dist="23000" dir="5400000" rotWithShape="0">
              <a:srgbClr val="808080">
                <a:alpha val="34999"/>
              </a:srgbClr>
            </a:outerShdw>
          </a:effectLst>
        </p:spPr>
        <p:txBody>
          <a:bodyPr anchor="ctr"/>
          <a:lstStyle/>
          <a:p>
            <a:pPr>
              <a:defRPr/>
            </a:pPr>
            <a:r>
              <a:rPr lang="en-US" sz="1800" dirty="0">
                <a:solidFill>
                  <a:schemeClr val="lt1"/>
                </a:solidFill>
                <a:latin typeface="+mn-lt"/>
                <a:ea typeface="+mn-ea"/>
              </a:rPr>
              <a:t>Save progress</a:t>
            </a:r>
          </a:p>
        </p:txBody>
      </p:sp>
      <p:sp>
        <p:nvSpPr>
          <p:cNvPr id="13" name="Rounded Rectangle 12"/>
          <p:cNvSpPr>
            <a:spLocks noChangeArrowheads="1"/>
          </p:cNvSpPr>
          <p:nvPr/>
        </p:nvSpPr>
        <p:spPr bwMode="auto">
          <a:xfrm>
            <a:off x="381000" y="4106863"/>
            <a:ext cx="6629400" cy="2293937"/>
          </a:xfrm>
          <a:prstGeom prst="roundRect">
            <a:avLst>
              <a:gd name="adj" fmla="val 16667"/>
            </a:avLst>
          </a:prstGeom>
          <a:gradFill rotWithShape="1">
            <a:gsLst>
              <a:gs pos="0">
                <a:srgbClr val="FFFFFF"/>
              </a:gs>
              <a:gs pos="100000">
                <a:srgbClr val="7F7F7F"/>
              </a:gs>
            </a:gsLst>
            <a:lin ang="5400000"/>
          </a:gradFill>
          <a:ln w="9525">
            <a:solidFill>
              <a:srgbClr val="7F7F7F"/>
            </a:solidFill>
            <a:round/>
            <a:headEnd/>
            <a:tailEnd/>
          </a:ln>
          <a:effectLst>
            <a:outerShdw blurRad="40000" dist="23000" dir="5400000" rotWithShape="0">
              <a:srgbClr val="808080">
                <a:alpha val="34999"/>
              </a:srgbClr>
            </a:outerShdw>
          </a:effectLst>
        </p:spPr>
        <p:txBody>
          <a:bodyPr/>
          <a:lstStyle/>
          <a:p>
            <a:pPr algn="l">
              <a:defRPr/>
            </a:pPr>
            <a:r>
              <a:rPr lang="en-US" sz="1400" b="1" i="0" dirty="0">
                <a:solidFill>
                  <a:schemeClr val="tx1"/>
                </a:solidFill>
                <a:latin typeface="Arial"/>
                <a:ea typeface="+mn-ea"/>
                <a:cs typeface="Arial"/>
              </a:rPr>
              <a:t>Possible things to improve your argument:</a:t>
            </a:r>
          </a:p>
          <a:p>
            <a:pPr marL="228600" indent="-228600" algn="l">
              <a:buFont typeface="Arial"/>
              <a:buChar char="•"/>
              <a:defRPr/>
            </a:pPr>
            <a:r>
              <a:rPr lang="en-US" sz="1400" i="0" dirty="0">
                <a:solidFill>
                  <a:schemeClr val="tx1"/>
                </a:solidFill>
                <a:latin typeface="Arial"/>
                <a:ea typeface="+mn-ea"/>
                <a:cs typeface="Arial"/>
              </a:rPr>
              <a:t>Add a missing citation</a:t>
            </a:r>
          </a:p>
          <a:p>
            <a:pPr marL="228600" indent="-228600" algn="l">
              <a:buFont typeface="Arial"/>
              <a:buChar char="•"/>
              <a:defRPr/>
            </a:pPr>
            <a:r>
              <a:rPr lang="en-US" sz="1400" i="0" dirty="0">
                <a:solidFill>
                  <a:schemeClr val="tx1"/>
                </a:solidFill>
                <a:latin typeface="Arial"/>
                <a:ea typeface="+mn-ea"/>
                <a:cs typeface="Arial"/>
              </a:rPr>
              <a:t>Add third hypothesis</a:t>
            </a:r>
          </a:p>
          <a:p>
            <a:pPr marL="228600" indent="-228600" algn="l">
              <a:buFont typeface="Arial"/>
              <a:buChar char="•"/>
              <a:defRPr/>
            </a:pPr>
            <a:r>
              <a:rPr lang="en-US" sz="1400" i="0" dirty="0">
                <a:solidFill>
                  <a:schemeClr val="tx1"/>
                </a:solidFill>
                <a:latin typeface="Arial"/>
                <a:ea typeface="+mn-ea"/>
                <a:cs typeface="Arial"/>
              </a:rPr>
              <a:t>Indicate which hypothesis is an interaction hypothesis and specifying an interaction </a:t>
            </a:r>
            <a:r>
              <a:rPr lang="en-US" sz="1400" i="0" dirty="0" err="1">
                <a:solidFill>
                  <a:schemeClr val="tx1"/>
                </a:solidFill>
                <a:latin typeface="Arial"/>
                <a:ea typeface="+mn-ea"/>
                <a:cs typeface="Arial"/>
              </a:rPr>
              <a:t>variable(s</a:t>
            </a:r>
            <a:r>
              <a:rPr lang="en-US" sz="1400" i="0" dirty="0">
                <a:solidFill>
                  <a:schemeClr val="tx1"/>
                </a:solidFill>
                <a:latin typeface="Arial"/>
                <a:ea typeface="+mn-ea"/>
                <a:cs typeface="Arial"/>
              </a:rPr>
              <a:t>)</a:t>
            </a:r>
          </a:p>
          <a:p>
            <a:pPr marL="228600" indent="-228600" algn="l">
              <a:buFont typeface="Arial"/>
              <a:buChar char="•"/>
              <a:defRPr/>
            </a:pPr>
            <a:r>
              <a:rPr lang="en-US" sz="1400" i="0" dirty="0">
                <a:solidFill>
                  <a:schemeClr val="tx1"/>
                </a:solidFill>
                <a:latin typeface="Arial"/>
                <a:ea typeface="+mn-ea"/>
                <a:cs typeface="Arial"/>
              </a:rPr>
              <a:t>Relate one or more hypotheses along with their supporting sources under  a single sub claim</a:t>
            </a:r>
          </a:p>
          <a:p>
            <a:pPr marL="228600" indent="-228600" algn="l">
              <a:buFont typeface="Arial"/>
              <a:buChar char="•"/>
              <a:defRPr/>
            </a:pPr>
            <a:r>
              <a:rPr lang="en-US" sz="1400" i="0" dirty="0">
                <a:solidFill>
                  <a:schemeClr val="tx1"/>
                </a:solidFill>
                <a:latin typeface="Arial"/>
                <a:ea typeface="+mn-ea"/>
                <a:cs typeface="Arial"/>
              </a:rPr>
              <a:t>Include any oppositional relations between citations and a hypothesis</a:t>
            </a:r>
          </a:p>
          <a:p>
            <a:pPr marL="228600" indent="-228600" algn="l">
              <a:buFont typeface="Arial"/>
              <a:buChar char="•"/>
              <a:defRPr/>
            </a:pPr>
            <a:r>
              <a:rPr lang="en-US" sz="1400" i="0" dirty="0">
                <a:solidFill>
                  <a:schemeClr val="tx1"/>
                </a:solidFill>
                <a:latin typeface="Arial"/>
                <a:ea typeface="+mn-ea"/>
                <a:cs typeface="Arial"/>
              </a:rPr>
              <a:t>Relate the disjointed </a:t>
            </a:r>
            <a:r>
              <a:rPr lang="en-US" sz="1400" i="0" dirty="0" err="1">
                <a:solidFill>
                  <a:schemeClr val="tx1"/>
                </a:solidFill>
                <a:latin typeface="Arial"/>
                <a:ea typeface="+mn-ea"/>
                <a:cs typeface="Arial"/>
              </a:rPr>
              <a:t>subarguments</a:t>
            </a:r>
            <a:r>
              <a:rPr lang="en-US" sz="1400" i="0" dirty="0">
                <a:solidFill>
                  <a:schemeClr val="tx1"/>
                </a:solidFill>
                <a:latin typeface="Arial"/>
                <a:ea typeface="+mn-ea"/>
                <a:cs typeface="Arial"/>
              </a:rPr>
              <a:t> concerning the hypotheses under one overall argument</a:t>
            </a:r>
          </a:p>
          <a:p>
            <a:pPr>
              <a:defRPr/>
            </a:pPr>
            <a:endParaRPr lang="en-US" sz="1400" dirty="0">
              <a:solidFill>
                <a:schemeClr val="tx1"/>
              </a:solidFill>
              <a:latin typeface="+mn-lt"/>
              <a:ea typeface="+mn-ea"/>
            </a:endParaRPr>
          </a:p>
        </p:txBody>
      </p:sp>
    </p:spTree>
    <p:extLst>
      <p:ext uri="{BB962C8B-B14F-4D97-AF65-F5344CB8AC3E}">
        <p14:creationId xmlns:p14="http://schemas.microsoft.com/office/powerpoint/2010/main" val="5734206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0" y="228600"/>
            <a:ext cx="91440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i="1">
                <a:solidFill>
                  <a:srgbClr val="000000"/>
                </a:solidFill>
                <a:latin typeface="Times New Roman" pitchFamily="18" charset="0"/>
              </a:defRPr>
            </a:lvl9pPr>
          </a:lstStyle>
          <a:p>
            <a:pPr algn="l"/>
            <a:r>
              <a:rPr lang="en-GB" sz="4000" i="0" dirty="0" smtClean="0">
                <a:solidFill>
                  <a:schemeClr val="tx1"/>
                </a:solidFill>
              </a:rPr>
              <a:t>Disengagement </a:t>
            </a:r>
            <a:r>
              <a:rPr lang="en-GB" sz="4000" i="0" dirty="0">
                <a:solidFill>
                  <a:schemeClr val="tx1"/>
                </a:solidFill>
              </a:rPr>
              <a:t>is also of </a:t>
            </a:r>
            <a:r>
              <a:rPr lang="en-GB" sz="4000" i="0" dirty="0" smtClean="0">
                <a:solidFill>
                  <a:schemeClr val="tx1"/>
                </a:solidFill>
              </a:rPr>
              <a:t>interest</a:t>
            </a:r>
            <a:endParaRPr lang="en-GB" sz="4000" i="0" dirty="0">
              <a:solidFill>
                <a:schemeClr val="tx1"/>
              </a:solidFill>
            </a:endParaRPr>
          </a:p>
        </p:txBody>
      </p:sp>
      <p:sp>
        <p:nvSpPr>
          <p:cNvPr id="49155" name="Text Box 2"/>
          <p:cNvSpPr txBox="1">
            <a:spLocks noChangeArrowheads="1"/>
          </p:cNvSpPr>
          <p:nvPr/>
        </p:nvSpPr>
        <p:spPr bwMode="auto">
          <a:xfrm>
            <a:off x="92075" y="1509713"/>
            <a:ext cx="895985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30200" indent="-3302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1pPr>
            <a:lvl2pPr marL="741363" indent="-284163">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2pPr>
            <a:lvl3pPr marL="1143000" indent="-2286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3pPr>
            <a:lvl4pPr marL="1600200" indent="-2286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4pPr>
            <a:lvl5pPr marL="2057400" indent="-2286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5pPr>
            <a:lvl6pPr marL="2514600" indent="-228600" eaLnBrk="0" fontAlgn="base" hangingPunct="0">
              <a:spcBef>
                <a:spcPct val="0"/>
              </a:spcBef>
              <a:spcAft>
                <a:spcPct val="0"/>
              </a:spcAft>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6pPr>
            <a:lvl7pPr marL="2971800" indent="-228600" eaLnBrk="0" fontAlgn="base" hangingPunct="0">
              <a:spcBef>
                <a:spcPct val="0"/>
              </a:spcBef>
              <a:spcAft>
                <a:spcPct val="0"/>
              </a:spcAft>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7pPr>
            <a:lvl8pPr marL="3429000" indent="-228600" eaLnBrk="0" fontAlgn="base" hangingPunct="0">
              <a:spcBef>
                <a:spcPct val="0"/>
              </a:spcBef>
              <a:spcAft>
                <a:spcPct val="0"/>
              </a:spcAft>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8pPr>
            <a:lvl9pPr marL="3886200" indent="-228600" eaLnBrk="0" fontAlgn="base" hangingPunct="0">
              <a:spcBef>
                <a:spcPct val="0"/>
              </a:spcBef>
              <a:spcAft>
                <a:spcPct val="0"/>
              </a:spcAft>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2000" i="1">
                <a:solidFill>
                  <a:srgbClr val="000000"/>
                </a:solidFill>
                <a:latin typeface="Times New Roman" pitchFamily="18" charset="0"/>
              </a:defRPr>
            </a:lvl9pPr>
          </a:lstStyle>
          <a:p>
            <a:pPr>
              <a:lnSpc>
                <a:spcPct val="105000"/>
              </a:lnSpc>
              <a:spcAft>
                <a:spcPct val="50000"/>
              </a:spcAft>
              <a:buClr>
                <a:srgbClr val="006600"/>
              </a:buClr>
              <a:buFont typeface="Arial" pitchFamily="34" charset="0"/>
              <a:buChar char="•"/>
            </a:pPr>
            <a:endParaRPr lang="en-GB" b="1" dirty="0"/>
          </a:p>
          <a:p>
            <a:pPr algn="l">
              <a:lnSpc>
                <a:spcPct val="105000"/>
              </a:lnSpc>
              <a:spcAft>
                <a:spcPct val="50000"/>
              </a:spcAft>
              <a:buClr>
                <a:schemeClr val="tx1"/>
              </a:buClr>
              <a:buFont typeface="Arial" pitchFamily="34" charset="0"/>
              <a:buChar char="•"/>
            </a:pPr>
            <a:r>
              <a:rPr lang="en-GB" sz="2600" b="1" dirty="0"/>
              <a:t>User sings answer indicating lack of interest in its purpose</a:t>
            </a:r>
          </a:p>
          <a:p>
            <a:pPr algn="l">
              <a:lnSpc>
                <a:spcPct val="105000"/>
              </a:lnSpc>
              <a:spcAft>
                <a:spcPct val="50000"/>
              </a:spcAft>
              <a:buClr>
                <a:schemeClr val="tx1"/>
              </a:buClr>
            </a:pPr>
            <a:r>
              <a:rPr lang="en-GB" sz="2600" b="1" dirty="0">
                <a:solidFill>
                  <a:srgbClr val="FF0000"/>
                </a:solidFill>
              </a:rPr>
              <a:t>	</a:t>
            </a:r>
          </a:p>
          <a:p>
            <a:pPr algn="l">
              <a:lnSpc>
                <a:spcPct val="105000"/>
              </a:lnSpc>
              <a:spcAft>
                <a:spcPct val="50000"/>
              </a:spcAft>
              <a:buSzPct val="70000"/>
            </a:pPr>
            <a:r>
              <a:rPr lang="en-GB" sz="2600" b="1" dirty="0">
                <a:solidFill>
                  <a:srgbClr val="FF0000"/>
                </a:solidFill>
              </a:rPr>
              <a:t>	</a:t>
            </a:r>
            <a:r>
              <a:rPr lang="en-GB" sz="2600" b="1" dirty="0" smtClean="0">
                <a:solidFill>
                  <a:srgbClr val="FF0000"/>
                </a:solidFill>
              </a:rPr>
              <a:t>ITSPOKE</a:t>
            </a:r>
            <a:r>
              <a:rPr lang="en-GB" sz="2600" b="1" dirty="0">
                <a:solidFill>
                  <a:srgbClr val="FF0000"/>
                </a:solidFill>
              </a:rPr>
              <a:t>:</a:t>
            </a:r>
            <a:r>
              <a:rPr lang="en-GB" sz="2600" dirty="0">
                <a:solidFill>
                  <a:srgbClr val="FF0000"/>
                </a:solidFill>
              </a:rPr>
              <a:t> 	What vertical force is always exerted on an 					object 	near the surface of the earth? 	</a:t>
            </a:r>
          </a:p>
          <a:p>
            <a:pPr algn="l">
              <a:lnSpc>
                <a:spcPct val="105000"/>
              </a:lnSpc>
              <a:spcAft>
                <a:spcPct val="50000"/>
              </a:spcAft>
              <a:buSzPct val="70000"/>
            </a:pPr>
            <a:r>
              <a:rPr lang="en-GB" sz="2600" dirty="0">
                <a:solidFill>
                  <a:srgbClr val="FF0000"/>
                </a:solidFill>
              </a:rPr>
              <a:t>	</a:t>
            </a:r>
            <a:r>
              <a:rPr lang="en-GB" sz="2600" b="1" dirty="0" smtClean="0">
                <a:solidFill>
                  <a:srgbClr val="FF0000"/>
                </a:solidFill>
              </a:rPr>
              <a:t>USER</a:t>
            </a:r>
            <a:r>
              <a:rPr lang="en-GB" sz="2600" b="1" dirty="0">
                <a:solidFill>
                  <a:srgbClr val="FF3300"/>
                </a:solidFill>
              </a:rPr>
              <a:t>:</a:t>
            </a:r>
            <a:r>
              <a:rPr lang="en-GB" sz="2600" dirty="0">
                <a:solidFill>
                  <a:srgbClr val="006600"/>
                </a:solidFill>
              </a:rPr>
              <a:t>        	Gravity </a:t>
            </a:r>
          </a:p>
          <a:p>
            <a:pPr algn="l">
              <a:lnSpc>
                <a:spcPct val="105000"/>
              </a:lnSpc>
              <a:spcAft>
                <a:spcPct val="50000"/>
              </a:spcAft>
              <a:buSzPct val="70000"/>
            </a:pPr>
            <a:r>
              <a:rPr lang="en-GB" sz="2600" dirty="0">
                <a:solidFill>
                  <a:srgbClr val="006600"/>
                </a:solidFill>
              </a:rPr>
              <a:t>				     		</a:t>
            </a:r>
            <a:r>
              <a:rPr lang="en-GB" sz="2600" b="1" dirty="0">
                <a:solidFill>
                  <a:schemeClr val="accent2"/>
                </a:solidFill>
              </a:rPr>
              <a:t>(disengaged, certain)  </a:t>
            </a:r>
          </a:p>
          <a:p>
            <a:pPr lvl="1" algn="l">
              <a:lnSpc>
                <a:spcPct val="105000"/>
              </a:lnSpc>
              <a:spcAft>
                <a:spcPct val="50000"/>
              </a:spcAft>
              <a:buFont typeface="Times New Roman" pitchFamily="18" charset="0"/>
              <a:buChar char="•"/>
            </a:pPr>
            <a:endParaRPr lang="en-GB" sz="2600" b="1" u="sng" dirty="0">
              <a:solidFill>
                <a:schemeClr val="accent2"/>
              </a:solidFill>
            </a:endParaRPr>
          </a:p>
        </p:txBody>
      </p:sp>
      <p:pic>
        <p:nvPicPr>
          <p:cNvPr id="2" name="alt018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6934200" y="426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432695"/>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66700"/>
            <a:ext cx="8458200" cy="1098550"/>
          </a:xfrm>
        </p:spPr>
        <p:txBody>
          <a:bodyPr/>
          <a:lstStyle/>
          <a:p>
            <a:r>
              <a:rPr lang="en-US" sz="4000" dirty="0" smtClean="0"/>
              <a:t>ITSPOKE Experimental Procedure</a:t>
            </a:r>
          </a:p>
        </p:txBody>
      </p:sp>
      <p:sp>
        <p:nvSpPr>
          <p:cNvPr id="23555" name="Rectangle 3"/>
          <p:cNvSpPr>
            <a:spLocks noGrp="1" noChangeArrowheads="1"/>
          </p:cNvSpPr>
          <p:nvPr>
            <p:ph type="body" idx="1"/>
          </p:nvPr>
        </p:nvSpPr>
        <p:spPr>
          <a:xfrm>
            <a:off x="381000" y="1676400"/>
            <a:ext cx="8534400" cy="4953000"/>
          </a:xfrm>
        </p:spPr>
        <p:txBody>
          <a:bodyPr/>
          <a:lstStyle/>
          <a:p>
            <a:r>
              <a:rPr lang="en-US" dirty="0" smtClean="0"/>
              <a:t> College students without physics</a:t>
            </a:r>
          </a:p>
          <a:p>
            <a:pPr lvl="1">
              <a:spcBef>
                <a:spcPts val="550"/>
              </a:spcBef>
            </a:pPr>
            <a:r>
              <a:rPr lang="en-US" sz="3000" dirty="0" smtClean="0"/>
              <a:t>Read a small background document</a:t>
            </a:r>
          </a:p>
          <a:p>
            <a:pPr lvl="1">
              <a:spcBef>
                <a:spcPts val="550"/>
              </a:spcBef>
            </a:pPr>
            <a:r>
              <a:rPr lang="en-US" sz="3000" dirty="0" smtClean="0"/>
              <a:t>Take a multiple-choice Pretest </a:t>
            </a:r>
          </a:p>
          <a:p>
            <a:pPr lvl="1">
              <a:spcBef>
                <a:spcPts val="550"/>
              </a:spcBef>
            </a:pPr>
            <a:r>
              <a:rPr lang="en-US" sz="3000" dirty="0" smtClean="0"/>
              <a:t>Work 5 problems (dialogues) with ITSPOKE</a:t>
            </a:r>
            <a:r>
              <a:rPr lang="en-GB" sz="3000" dirty="0" smtClean="0"/>
              <a:t> </a:t>
            </a:r>
          </a:p>
          <a:p>
            <a:pPr lvl="1">
              <a:spcBef>
                <a:spcPts val="550"/>
              </a:spcBef>
            </a:pPr>
            <a:r>
              <a:rPr lang="en-GB" sz="3000" dirty="0" smtClean="0"/>
              <a:t>Take an isomorphic </a:t>
            </a:r>
            <a:r>
              <a:rPr lang="en-GB" sz="3000" dirty="0" err="1" smtClean="0"/>
              <a:t>Posttest</a:t>
            </a:r>
            <a:endParaRPr lang="en-GB" sz="3000" dirty="0" smtClean="0"/>
          </a:p>
          <a:p>
            <a:pPr lvl="1">
              <a:spcBef>
                <a:spcPts val="550"/>
              </a:spcBef>
            </a:pPr>
            <a:endParaRPr lang="en-GB" sz="3000" dirty="0" smtClean="0"/>
          </a:p>
          <a:p>
            <a:pPr>
              <a:spcBef>
                <a:spcPts val="550"/>
              </a:spcBef>
            </a:pPr>
            <a:r>
              <a:rPr lang="en-GB" sz="3400" dirty="0" smtClean="0"/>
              <a:t> </a:t>
            </a:r>
            <a:r>
              <a:rPr lang="en-GB" dirty="0" smtClean="0"/>
              <a:t>Goal is to optimize </a:t>
            </a:r>
            <a:r>
              <a:rPr lang="en-GB" dirty="0" smtClean="0">
                <a:solidFill>
                  <a:schemeClr val="accent2"/>
                </a:solidFill>
              </a:rPr>
              <a:t>Learning Gain</a:t>
            </a:r>
          </a:p>
          <a:p>
            <a:pPr lvl="1">
              <a:spcBef>
                <a:spcPts val="550"/>
              </a:spcBef>
            </a:pPr>
            <a:r>
              <a:rPr lang="en-GB" sz="3000" dirty="0" smtClean="0"/>
              <a:t> e.g., </a:t>
            </a:r>
            <a:r>
              <a:rPr lang="en-GB" sz="3000" dirty="0" err="1" smtClean="0"/>
              <a:t>Posttest</a:t>
            </a:r>
            <a:r>
              <a:rPr lang="en-GB" sz="3000" dirty="0" smtClean="0"/>
              <a:t> – </a:t>
            </a:r>
            <a:r>
              <a:rPr lang="en-GB" sz="3000" dirty="0" err="1" smtClean="0"/>
              <a:t>Pretest</a:t>
            </a:r>
            <a:endParaRPr lang="en-GB" sz="3000" dirty="0" smtClean="0"/>
          </a:p>
          <a:p>
            <a:pPr lvl="1">
              <a:spcBef>
                <a:spcPts val="550"/>
              </a:spcBef>
            </a:pPr>
            <a:endParaRPr lang="en-US" dirty="0" smtClean="0"/>
          </a:p>
        </p:txBody>
      </p:sp>
    </p:spTree>
    <p:extLst>
      <p:ext uri="{BB962C8B-B14F-4D97-AF65-F5344CB8AC3E}">
        <p14:creationId xmlns:p14="http://schemas.microsoft.com/office/powerpoint/2010/main" val="42063834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098550"/>
          </a:xfrm>
        </p:spPr>
        <p:txBody>
          <a:bodyPr/>
          <a:lstStyle/>
          <a:p>
            <a:r>
              <a:rPr lang="en-US" sz="4000" dirty="0" smtClean="0"/>
              <a:t>Reflective Dialogue Excerpt</a:t>
            </a:r>
            <a:endParaRPr lang="en-US" sz="4000" dirty="0"/>
          </a:p>
        </p:txBody>
      </p:sp>
      <p:sp>
        <p:nvSpPr>
          <p:cNvPr id="3" name="Content Placeholder 2"/>
          <p:cNvSpPr>
            <a:spLocks noGrp="1"/>
          </p:cNvSpPr>
          <p:nvPr>
            <p:ph idx="1"/>
          </p:nvPr>
        </p:nvSpPr>
        <p:spPr>
          <a:xfrm>
            <a:off x="5862" y="1295400"/>
            <a:ext cx="9144000" cy="5410200"/>
          </a:xfrm>
        </p:spPr>
        <p:txBody>
          <a:bodyPr/>
          <a:lstStyle/>
          <a:p>
            <a:r>
              <a:rPr lang="en-US" b="1" dirty="0"/>
              <a:t>Problem:</a:t>
            </a:r>
            <a:r>
              <a:rPr lang="en-US" dirty="0"/>
              <a:t>  Calculate the speed at which a hailstone, falling from  9000 meters out of a cumulonimbus cloud, would strike the ground, presuming that air friction is negligible</a:t>
            </a:r>
            <a:r>
              <a:rPr lang="en-US" dirty="0" smtClean="0"/>
              <a:t>.</a:t>
            </a:r>
          </a:p>
          <a:p>
            <a:pPr lvl="2"/>
            <a:r>
              <a:rPr lang="en-US" dirty="0" smtClean="0"/>
              <a:t>Solved on paper (or within another computer tutoring system)</a:t>
            </a:r>
            <a:endParaRPr lang="en-US" dirty="0"/>
          </a:p>
          <a:p>
            <a:pPr eaLnBrk="1" hangingPunct="1"/>
            <a:r>
              <a:rPr lang="en-US" b="1" dirty="0">
                <a:solidFill>
                  <a:srgbClr val="FF0000"/>
                </a:solidFill>
              </a:rPr>
              <a:t>Reflection Question: </a:t>
            </a:r>
            <a:r>
              <a:rPr lang="en-US" dirty="0">
                <a:solidFill>
                  <a:srgbClr val="FF0000"/>
                </a:solidFill>
              </a:rPr>
              <a:t>How do we know that we have an acceleration in this problem</a:t>
            </a:r>
            <a:r>
              <a:rPr lang="en-US" dirty="0" smtClean="0">
                <a:solidFill>
                  <a:srgbClr val="FF0000"/>
                </a:solidFill>
              </a:rPr>
              <a:t>?</a:t>
            </a:r>
            <a:endParaRPr lang="en-US" dirty="0">
              <a:solidFill>
                <a:srgbClr val="FF0000"/>
              </a:solidFill>
            </a:endParaRPr>
          </a:p>
          <a:p>
            <a:pPr lvl="1" eaLnBrk="1" hangingPunct="1"/>
            <a:r>
              <a:rPr lang="en-US" b="1" dirty="0">
                <a:solidFill>
                  <a:srgbClr val="FF0000"/>
                </a:solidFill>
              </a:rPr>
              <a:t>Student: </a:t>
            </a:r>
            <a:r>
              <a:rPr lang="en-US" dirty="0">
                <a:solidFill>
                  <a:srgbClr val="FF0000"/>
                </a:solidFill>
              </a:rPr>
              <a:t>b/c the </a:t>
            </a:r>
            <a:r>
              <a:rPr lang="en-US" i="1" dirty="0">
                <a:solidFill>
                  <a:srgbClr val="FF0000"/>
                </a:solidFill>
              </a:rPr>
              <a:t>final velocity is larger than the starting velocity</a:t>
            </a:r>
            <a:r>
              <a:rPr lang="en-US" dirty="0">
                <a:solidFill>
                  <a:srgbClr val="FF0000"/>
                </a:solidFill>
              </a:rPr>
              <a:t>, 0.</a:t>
            </a:r>
          </a:p>
          <a:p>
            <a:pPr lvl="1" eaLnBrk="1" hangingPunct="1"/>
            <a:r>
              <a:rPr lang="en-US" b="1" dirty="0">
                <a:solidFill>
                  <a:srgbClr val="FF0000"/>
                </a:solidFill>
              </a:rPr>
              <a:t>Tutor: </a:t>
            </a:r>
            <a:r>
              <a:rPr lang="en-US" dirty="0">
                <a:solidFill>
                  <a:srgbClr val="FF0000"/>
                </a:solidFill>
              </a:rPr>
              <a:t>Right, a </a:t>
            </a:r>
            <a:r>
              <a:rPr lang="en-US" i="1" dirty="0">
                <a:solidFill>
                  <a:srgbClr val="FF0000"/>
                </a:solidFill>
              </a:rPr>
              <a:t>change of velocity</a:t>
            </a:r>
            <a:r>
              <a:rPr lang="en-US" dirty="0">
                <a:solidFill>
                  <a:srgbClr val="FF0000"/>
                </a:solidFill>
              </a:rPr>
              <a:t> </a:t>
            </a:r>
            <a:r>
              <a:rPr lang="en-US" dirty="0" smtClean="0">
                <a:solidFill>
                  <a:srgbClr val="FF0000"/>
                </a:solidFill>
              </a:rPr>
              <a:t>implies acceleration …</a:t>
            </a:r>
            <a:endParaRPr lang="en-US" b="1" dirty="0">
              <a:solidFill>
                <a:srgbClr val="FF0000"/>
              </a:solidFill>
            </a:endParaRPr>
          </a:p>
          <a:p>
            <a:pPr eaLnBrk="1" hangingPunct="1"/>
            <a:endParaRPr lang="en-US" dirty="0" smtClean="0"/>
          </a:p>
          <a:p>
            <a:endParaRPr lang="en-US" dirty="0"/>
          </a:p>
        </p:txBody>
      </p:sp>
    </p:spTree>
    <p:extLst>
      <p:ext uri="{BB962C8B-B14F-4D97-AF65-F5344CB8AC3E}">
        <p14:creationId xmlns:p14="http://schemas.microsoft.com/office/powerpoint/2010/main" val="40429558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381000"/>
            <a:ext cx="8686800" cy="838200"/>
          </a:xfrm>
        </p:spPr>
        <p:txBody>
          <a:bodyPr/>
          <a:lstStyle/>
          <a:p>
            <a:r>
              <a:rPr lang="en-US" sz="4000" dirty="0" smtClean="0"/>
              <a:t>Example Student States</a:t>
            </a:r>
          </a:p>
        </p:txBody>
      </p:sp>
      <p:sp>
        <p:nvSpPr>
          <p:cNvPr id="38915" name="Rectangle 3"/>
          <p:cNvSpPr>
            <a:spLocks noGrp="1" noChangeArrowheads="1"/>
          </p:cNvSpPr>
          <p:nvPr>
            <p:ph type="body" idx="1"/>
          </p:nvPr>
        </p:nvSpPr>
        <p:spPr>
          <a:xfrm>
            <a:off x="0" y="1371600"/>
            <a:ext cx="9144000" cy="4724400"/>
          </a:xfrm>
        </p:spPr>
        <p:txBody>
          <a:bodyPr/>
          <a:lstStyle/>
          <a:p>
            <a:pPr>
              <a:buFont typeface="Monotype Sorts" charset="2"/>
              <a:buNone/>
            </a:pPr>
            <a:r>
              <a:rPr lang="en-GB" sz="2500" b="1" dirty="0" smtClean="0">
                <a:solidFill>
                  <a:srgbClr val="660066"/>
                </a:solidFill>
              </a:rPr>
              <a:t>ITSPOKE</a:t>
            </a:r>
            <a:r>
              <a:rPr lang="en-GB" sz="2500" dirty="0" smtClean="0">
                <a:solidFill>
                  <a:srgbClr val="660066"/>
                </a:solidFill>
              </a:rPr>
              <a:t>: </a:t>
            </a:r>
            <a:r>
              <a:rPr lang="en-US" sz="2500" dirty="0" smtClean="0">
                <a:solidFill>
                  <a:srgbClr val="660066"/>
                </a:solidFill>
              </a:rPr>
              <a:t>What else do you need to know to find the box‘s acceleration?</a:t>
            </a:r>
            <a:endParaRPr lang="en-GB" sz="2500" dirty="0" smtClean="0">
              <a:solidFill>
                <a:srgbClr val="660066"/>
              </a:solidFill>
            </a:endParaRPr>
          </a:p>
          <a:p>
            <a:pPr>
              <a:spcBef>
                <a:spcPts val="200"/>
              </a:spcBef>
              <a:buSzTx/>
              <a:buFont typeface="Monotype Sorts" charset="2"/>
              <a:buNone/>
            </a:pPr>
            <a:r>
              <a:rPr lang="en-GB" sz="2500" b="1" dirty="0" smtClean="0">
                <a:solidFill>
                  <a:srgbClr val="FF0000"/>
                </a:solidFill>
              </a:rPr>
              <a:t>Student</a:t>
            </a:r>
            <a:r>
              <a:rPr lang="en-GB" sz="2500" dirty="0" smtClean="0">
                <a:solidFill>
                  <a:srgbClr val="FF0000"/>
                </a:solidFill>
              </a:rPr>
              <a:t>: the direction	 </a:t>
            </a:r>
            <a:r>
              <a:rPr lang="en-GB" sz="2500" b="1" i="1" dirty="0" smtClean="0">
                <a:solidFill>
                  <a:srgbClr val="FF0000"/>
                </a:solidFill>
              </a:rPr>
              <a:t>[UNCERTAIN]</a:t>
            </a:r>
            <a:r>
              <a:rPr lang="en-GB" sz="2500" i="1" dirty="0" smtClean="0">
                <a:solidFill>
                  <a:srgbClr val="FF33CC"/>
                </a:solidFill>
              </a:rPr>
              <a:t>     </a:t>
            </a:r>
            <a:endParaRPr lang="en-GB" sz="2500" b="1" i="1" dirty="0" smtClean="0">
              <a:solidFill>
                <a:schemeClr val="bg2"/>
              </a:solidFill>
            </a:endParaRPr>
          </a:p>
          <a:p>
            <a:pPr>
              <a:spcBef>
                <a:spcPts val="200"/>
              </a:spcBef>
              <a:buSzTx/>
              <a:buFont typeface="Monotype Sorts" charset="2"/>
              <a:buNone/>
            </a:pPr>
            <a:r>
              <a:rPr lang="en-GB" sz="2500" b="1" dirty="0" smtClean="0">
                <a:solidFill>
                  <a:srgbClr val="660066"/>
                </a:solidFill>
              </a:rPr>
              <a:t>ITSPOKE </a:t>
            </a:r>
            <a:r>
              <a:rPr lang="en-GB" sz="2500" dirty="0" smtClean="0">
                <a:solidFill>
                  <a:srgbClr val="660066"/>
                </a:solidFill>
              </a:rPr>
              <a:t>: </a:t>
            </a:r>
            <a:r>
              <a:rPr lang="en-US" sz="2500" dirty="0" smtClean="0">
                <a:solidFill>
                  <a:srgbClr val="660066"/>
                </a:solidFill>
              </a:rPr>
              <a:t>If you see a body accelerate, what caused that acceleration?</a:t>
            </a:r>
            <a:endParaRPr lang="en-GB" sz="2500" dirty="0" smtClean="0">
              <a:solidFill>
                <a:srgbClr val="660066"/>
              </a:solidFill>
            </a:endParaRPr>
          </a:p>
          <a:p>
            <a:pPr>
              <a:spcBef>
                <a:spcPts val="200"/>
              </a:spcBef>
              <a:buSzTx/>
              <a:buFont typeface="Monotype Sorts" charset="2"/>
              <a:buNone/>
            </a:pPr>
            <a:r>
              <a:rPr lang="en-GB" sz="2500" b="1" dirty="0" smtClean="0">
                <a:solidFill>
                  <a:srgbClr val="FF0000"/>
                </a:solidFill>
              </a:rPr>
              <a:t>Student</a:t>
            </a:r>
            <a:r>
              <a:rPr lang="en-GB" sz="2500" dirty="0" smtClean="0">
                <a:solidFill>
                  <a:srgbClr val="FF0000"/>
                </a:solidFill>
              </a:rPr>
              <a:t>: force 			</a:t>
            </a:r>
            <a:r>
              <a:rPr lang="en-GB" sz="2500" b="1" i="1" dirty="0" smtClean="0">
                <a:solidFill>
                  <a:srgbClr val="FF0000"/>
                </a:solidFill>
              </a:rPr>
              <a:t>[CERTAIN]</a:t>
            </a:r>
            <a:r>
              <a:rPr lang="en-GB" sz="2500" i="1" dirty="0" smtClean="0">
                <a:solidFill>
                  <a:srgbClr val="FF33CC"/>
                </a:solidFill>
              </a:rPr>
              <a:t>    </a:t>
            </a:r>
            <a:endParaRPr lang="en-GB" sz="2500" b="1" i="1" dirty="0" smtClean="0">
              <a:solidFill>
                <a:schemeClr val="bg2"/>
              </a:solidFill>
            </a:endParaRPr>
          </a:p>
          <a:p>
            <a:pPr>
              <a:spcBef>
                <a:spcPts val="200"/>
              </a:spcBef>
              <a:buSzTx/>
              <a:buFont typeface="Monotype Sorts" charset="2"/>
              <a:buNone/>
            </a:pPr>
            <a:r>
              <a:rPr lang="en-GB" sz="2500" b="1" dirty="0" smtClean="0">
                <a:solidFill>
                  <a:srgbClr val="660066"/>
                </a:solidFill>
              </a:rPr>
              <a:t>ITSPOKE </a:t>
            </a:r>
            <a:r>
              <a:rPr lang="en-GB" sz="2500" dirty="0" smtClean="0">
                <a:solidFill>
                  <a:srgbClr val="660066"/>
                </a:solidFill>
              </a:rPr>
              <a:t>: </a:t>
            </a:r>
            <a:r>
              <a:rPr lang="en-US" sz="2500" dirty="0" smtClean="0">
                <a:solidFill>
                  <a:srgbClr val="660066"/>
                </a:solidFill>
              </a:rPr>
              <a:t>Good job.  Say there is only one force acting on the box. How is this force, the box's mass, and its acceleration related?</a:t>
            </a:r>
            <a:endParaRPr lang="en-GB" sz="2500" b="1" dirty="0" smtClean="0">
              <a:solidFill>
                <a:srgbClr val="660066"/>
              </a:solidFill>
            </a:endParaRPr>
          </a:p>
          <a:p>
            <a:pPr lvl="1">
              <a:buFontTx/>
              <a:buChar char="•"/>
            </a:pPr>
            <a:endParaRPr lang="en-US" sz="1200" dirty="0" smtClean="0">
              <a:solidFill>
                <a:srgbClr val="FF0000"/>
              </a:solidFill>
            </a:endParaRPr>
          </a:p>
        </p:txBody>
      </p:sp>
    </p:spTree>
    <p:extLst>
      <p:ext uri="{BB962C8B-B14F-4D97-AF65-F5344CB8AC3E}">
        <p14:creationId xmlns:p14="http://schemas.microsoft.com/office/powerpoint/2010/main" val="3092857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9</a:t>
            </a:fld>
            <a:endParaRPr lang="en-US"/>
          </a:p>
        </p:txBody>
      </p:sp>
      <p:pic>
        <p:nvPicPr>
          <p:cNvPr id="88066" name="Picture 2" descr="hg-engl-stud comments"/>
          <p:cNvPicPr>
            <a:picLocks noChangeAspect="1" noChangeArrowheads="1"/>
          </p:cNvPicPr>
          <p:nvPr/>
        </p:nvPicPr>
        <p:blipFill>
          <a:blip r:embed="rId2"/>
          <a:srcRect/>
          <a:stretch>
            <a:fillRect/>
          </a:stretch>
        </p:blipFill>
        <p:spPr bwMode="auto">
          <a:xfrm>
            <a:off x="0" y="71750"/>
            <a:ext cx="9144000" cy="11327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7|8.8|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2994</TotalTime>
  <Words>5437</Words>
  <Application>Microsoft Office PowerPoint</Application>
  <PresentationFormat>On-screen Show (4:3)</PresentationFormat>
  <Paragraphs>1038</Paragraphs>
  <Slides>85</Slides>
  <Notes>22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Office Theme</vt:lpstr>
      <vt:lpstr>Equation</vt:lpstr>
      <vt:lpstr>Automatically Predicting   Peer-Review Helpfulness </vt:lpstr>
      <vt:lpstr>Context</vt:lpstr>
      <vt:lpstr>Context</vt:lpstr>
      <vt:lpstr>Context</vt:lpstr>
      <vt:lpstr>Outline</vt:lpstr>
      <vt:lpstr>SWoRD: A web-based peer review system [Cho &amp; Schunn, 2007]</vt:lpstr>
      <vt:lpstr>SWoRD: A web-based peer review system [Cho &amp; Schunn, 2007]</vt:lpstr>
      <vt:lpstr>PowerPoint Presentation</vt:lpstr>
      <vt:lpstr>PowerPoint Presentation</vt:lpstr>
      <vt:lpstr>SWoRD: A web-based peer review system [Cho &amp; Schunn, 2007]</vt:lpstr>
      <vt:lpstr>SWoRD: A web-based peer review system [Cho &amp; Schunn, 2007]</vt:lpstr>
      <vt:lpstr>PowerPoint Presentation</vt:lpstr>
      <vt:lpstr>Pros and Cons of Peer Review</vt:lpstr>
      <vt:lpstr>Related Research</vt:lpstr>
      <vt:lpstr>Outline</vt:lpstr>
      <vt:lpstr>Review Features and Positive Writing Performance [Nelson &amp; Schunn, 2008]</vt:lpstr>
      <vt:lpstr>Our Approach: Detect and Scaffold</vt:lpstr>
      <vt:lpstr>Detecting Key Features of Text Reviews</vt:lpstr>
      <vt:lpstr>Learned Localization Model  [Xiong, Litman &amp; Schunn, 2010]</vt:lpstr>
      <vt:lpstr>Quantitative Model Evaluation (10 fold cross-validation)</vt:lpstr>
      <vt:lpstr>PowerPoint Presentation</vt:lpstr>
      <vt:lpstr>Outline</vt:lpstr>
      <vt:lpstr>Review Helpfulness  </vt:lpstr>
      <vt:lpstr>Our Interests </vt:lpstr>
      <vt:lpstr>Baseline Method: Assessing (Product) Review Helpfulness [Kim et al., 2006]</vt:lpstr>
      <vt:lpstr>Peer Review Corpus</vt:lpstr>
      <vt:lpstr>Peer versus Product Reviews</vt:lpstr>
      <vt:lpstr>Generic Linguistic Features (from reviews and papers)</vt:lpstr>
      <vt:lpstr>Specialized Features</vt:lpstr>
      <vt:lpstr>Lexical Categories</vt:lpstr>
      <vt:lpstr>Experiments</vt:lpstr>
      <vt:lpstr>Results:  Generic Features</vt:lpstr>
      <vt:lpstr>Results: Generic Features</vt:lpstr>
      <vt:lpstr>Results: Generic Features</vt:lpstr>
      <vt:lpstr>Discussion (1)</vt:lpstr>
      <vt:lpstr>Results: Specialized Features</vt:lpstr>
      <vt:lpstr>Results: Specialized Features</vt:lpstr>
      <vt:lpstr>Discussion (2)</vt:lpstr>
      <vt:lpstr>What if we change the meaning of “helpfulness”?</vt:lpstr>
      <vt:lpstr>Example 1  Difference between students and experts</vt:lpstr>
      <vt:lpstr>Example 1  Difference between students and experts</vt:lpstr>
      <vt:lpstr>Example 1  Difference between students and experts</vt:lpstr>
      <vt:lpstr>Example 2  Difference between content expert and writing expert</vt:lpstr>
      <vt:lpstr>Example 2  Difference between content expert and writing expert</vt:lpstr>
      <vt:lpstr>Difference in helpfulness rating distribution</vt:lpstr>
      <vt:lpstr>Corpus</vt:lpstr>
      <vt:lpstr>Experiment</vt:lpstr>
      <vt:lpstr>Sample Result:  All Features</vt:lpstr>
      <vt:lpstr>Sample Result: All Features</vt:lpstr>
      <vt:lpstr>Sample Result:  All Features</vt:lpstr>
      <vt:lpstr>Sample Result:  All Features</vt:lpstr>
      <vt:lpstr>Sample Result:  All Features</vt:lpstr>
      <vt:lpstr>Other Findings</vt:lpstr>
      <vt:lpstr>Outline</vt:lpstr>
      <vt:lpstr>I) RevExplore: An Analytic Tool for Teachers [Xiong, Litman, Wang &amp; Schunn, 2012]</vt:lpstr>
      <vt:lpstr>Topic-Word Evaluation [Xiong and Litman, submitted]</vt:lpstr>
      <vt:lpstr>Topic-Word Evaluation [Xiong and Litman, submitted]</vt:lpstr>
      <vt:lpstr>Topic-Word Evaluation [Xiong and Litman, submitted]</vt:lpstr>
      <vt:lpstr>2) Teaching Writing and Argumentation with AI-Supported Diagramming and Peer Review </vt:lpstr>
      <vt:lpstr>PowerPoint Presentation</vt:lpstr>
      <vt:lpstr>Argument diagram student created with LASAD</vt:lpstr>
      <vt:lpstr>3) Intelligent Scaffolding for Peer Reviews of Writing </vt:lpstr>
      <vt:lpstr>Outline</vt:lpstr>
      <vt:lpstr>1) ITSPOKE: Intelligent Tutoring SPOKEn Dialogue System</vt:lpstr>
      <vt:lpstr>PowerPoint Presentation</vt:lpstr>
      <vt:lpstr>PowerPoint Presentation</vt:lpstr>
      <vt:lpstr>ITSPOKE Architecture</vt:lpstr>
      <vt:lpstr>Recent Contributions</vt:lpstr>
      <vt:lpstr>2) Rimac: From Lab to High School</vt:lpstr>
      <vt:lpstr>Outline</vt:lpstr>
      <vt:lpstr>Student Engineering Teams  (Chan, Paletz &amp; Schunn, LRDC )</vt:lpstr>
      <vt:lpstr>Lexical Entrainment and Task Success [Friedberg, Litman &amp; Paletz,  2012]</vt:lpstr>
      <vt:lpstr>Outline</vt:lpstr>
      <vt:lpstr>Peer Review</vt:lpstr>
      <vt:lpstr>Conversational Systems and Data</vt:lpstr>
      <vt:lpstr>Acknowledgements</vt:lpstr>
      <vt:lpstr>Thank You!</vt:lpstr>
      <vt:lpstr>The Problem</vt:lpstr>
      <vt:lpstr>LASAD analyzes diagrams</vt:lpstr>
      <vt:lpstr>Prototype SWoRD Interface for feedback to reviewer pre-review submission</vt:lpstr>
      <vt:lpstr>Prototype tool to translate student argument diagrams into text</vt:lpstr>
      <vt:lpstr>PowerPoint Presentation</vt:lpstr>
      <vt:lpstr>ITSPOKE Experimental Procedure</vt:lpstr>
      <vt:lpstr>Reflective Dialogue Excerpt</vt:lpstr>
      <vt:lpstr>Example Student States</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Automatically Accessing Peer-Review Helpfulness</dc:title>
  <dc:creator>Wenting Xiong</dc:creator>
  <cp:lastModifiedBy>litma</cp:lastModifiedBy>
  <cp:revision>338</cp:revision>
  <cp:lastPrinted>2011-02-18T16:26:56Z</cp:lastPrinted>
  <dcterms:created xsi:type="dcterms:W3CDTF">2011-02-18T16:15:27Z</dcterms:created>
  <dcterms:modified xsi:type="dcterms:W3CDTF">2012-10-29T23:23:06Z</dcterms:modified>
</cp:coreProperties>
</file>