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1148000" cy="3081496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27038" indent="30163" algn="l" rtl="0" eaLnBrk="0" fontAlgn="base" hangingPunct="0">
      <a:spcBef>
        <a:spcPct val="0"/>
      </a:spcBef>
      <a:spcAft>
        <a:spcPct val="0"/>
      </a:spcAft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55663" indent="58738" algn="l" rtl="0" eaLnBrk="0" fontAlgn="base" hangingPunct="0">
      <a:spcBef>
        <a:spcPct val="0"/>
      </a:spcBef>
      <a:spcAft>
        <a:spcPct val="0"/>
      </a:spcAft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84288" indent="87313" algn="l" rtl="0" eaLnBrk="0" fontAlgn="base" hangingPunct="0">
      <a:spcBef>
        <a:spcPct val="0"/>
      </a:spcBef>
      <a:spcAft>
        <a:spcPct val="0"/>
      </a:spcAft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712913" indent="115888" algn="l" rtl="0" eaLnBrk="0" fontAlgn="base" hangingPunct="0">
      <a:spcBef>
        <a:spcPct val="0"/>
      </a:spcBef>
      <a:spcAft>
        <a:spcPct val="0"/>
      </a:spcAft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5700" b="1" kern="1200">
        <a:solidFill>
          <a:srgbClr val="0000FF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06">
          <p15:clr>
            <a:srgbClr val="A4A3A4"/>
          </p15:clr>
        </p15:guide>
        <p15:guide id="2" pos="129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FF"/>
    <a:srgbClr val="FF3300"/>
    <a:srgbClr val="006600"/>
    <a:srgbClr val="9900CC"/>
    <a:srgbClr val="CCFF99"/>
    <a:srgbClr val="CCFF33"/>
    <a:srgbClr val="D9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5" autoAdjust="0"/>
    <p:restoredTop sz="94807" autoAdjust="0"/>
  </p:normalViewPr>
  <p:slideViewPr>
    <p:cSldViewPr>
      <p:cViewPr>
        <p:scale>
          <a:sx n="40" d="100"/>
          <a:sy n="40" d="100"/>
        </p:scale>
        <p:origin x="210" y="-2106"/>
      </p:cViewPr>
      <p:guideLst>
        <p:guide orient="horz" pos="9706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108" y="-5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456EDB7-BE4D-4A3D-9F43-6C0DF11976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241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5913" y="514350"/>
            <a:ext cx="3432175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F5969D6-463E-4A01-8B1C-1985174C8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619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270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8556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2842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7129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141753" algn="l" defTabSz="8567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0104" algn="l" defTabSz="8567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98455" algn="l" defTabSz="8567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26805" algn="l" defTabSz="85670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AE3B0DD-52D2-4BA6-863E-F9EDBBCD9660}" type="slidenum">
              <a:rPr lang="en-US" altLang="en-US" sz="1200" b="0" smtClean="0">
                <a:solidFill>
                  <a:schemeClr val="tx1"/>
                </a:solidFill>
              </a:rPr>
              <a:pPr/>
              <a:t>1</a:t>
            </a:fld>
            <a:endParaRPr lang="en-US" altLang="en-US" sz="1200" b="0" smtClean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0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698" y="9573205"/>
            <a:ext cx="34974609" cy="66040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1906" y="17461218"/>
            <a:ext cx="28804195" cy="7876124"/>
          </a:xfrm>
        </p:spPr>
        <p:txBody>
          <a:bodyPr/>
          <a:lstStyle>
            <a:lvl1pPr marL="0" indent="0" algn="ctr">
              <a:buNone/>
              <a:defRPr/>
            </a:lvl1pPr>
            <a:lvl2pPr marL="428351" indent="0" algn="ctr">
              <a:buNone/>
              <a:defRPr/>
            </a:lvl2pPr>
            <a:lvl3pPr marL="856701" indent="0" algn="ctr">
              <a:buNone/>
              <a:defRPr/>
            </a:lvl3pPr>
            <a:lvl4pPr marL="1285052" indent="0" algn="ctr">
              <a:buNone/>
              <a:defRPr/>
            </a:lvl4pPr>
            <a:lvl5pPr marL="1713403" indent="0" algn="ctr">
              <a:buNone/>
              <a:defRPr/>
            </a:lvl5pPr>
            <a:lvl6pPr marL="2141753" indent="0" algn="ctr">
              <a:buNone/>
              <a:defRPr/>
            </a:lvl6pPr>
            <a:lvl7pPr marL="2570104" indent="0" algn="ctr">
              <a:buNone/>
              <a:defRPr/>
            </a:lvl7pPr>
            <a:lvl8pPr marL="2998455" indent="0" algn="ctr">
              <a:buNone/>
              <a:defRPr/>
            </a:lvl8pPr>
            <a:lvl9pPr marL="342680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F84C6-8D87-4EE0-8065-4B34DEA48A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0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E53A8-EE54-450F-ACDF-9E713CFAF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62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4086" y="1233434"/>
            <a:ext cx="9258598" cy="26294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294" y="1233434"/>
            <a:ext cx="27632918" cy="26294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2AA05-C415-4D2A-B746-5B49F4ED1D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49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CAB90-4B2C-4EB0-88BC-639659254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63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6" y="19801767"/>
            <a:ext cx="34976098" cy="6119600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0406" y="13060993"/>
            <a:ext cx="34976098" cy="6740773"/>
          </a:xfrm>
        </p:spPr>
        <p:txBody>
          <a:bodyPr anchor="b"/>
          <a:lstStyle>
            <a:lvl1pPr marL="0" indent="0">
              <a:buNone/>
              <a:defRPr sz="1900"/>
            </a:lvl1pPr>
            <a:lvl2pPr marL="428351" indent="0">
              <a:buNone/>
              <a:defRPr sz="1700"/>
            </a:lvl2pPr>
            <a:lvl3pPr marL="856701" indent="0">
              <a:buNone/>
              <a:defRPr sz="1500"/>
            </a:lvl3pPr>
            <a:lvl4pPr marL="1285052" indent="0">
              <a:buNone/>
              <a:defRPr sz="1300"/>
            </a:lvl4pPr>
            <a:lvl5pPr marL="1713403" indent="0">
              <a:buNone/>
              <a:defRPr sz="1300"/>
            </a:lvl5pPr>
            <a:lvl6pPr marL="2141753" indent="0">
              <a:buNone/>
              <a:defRPr sz="1300"/>
            </a:lvl6pPr>
            <a:lvl7pPr marL="2570104" indent="0">
              <a:buNone/>
              <a:defRPr sz="1300"/>
            </a:lvl7pPr>
            <a:lvl8pPr marL="2998455" indent="0">
              <a:buNone/>
              <a:defRPr sz="1300"/>
            </a:lvl8pPr>
            <a:lvl9pPr marL="342680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A4672-D3E3-4886-BF40-DE070A41E7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10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295" y="7189566"/>
            <a:ext cx="18445758" cy="2033823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46928" y="7189566"/>
            <a:ext cx="18445758" cy="2033823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68D92-6115-428F-88A1-A58A58F9DC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70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07" y="1233431"/>
            <a:ext cx="37034391" cy="51358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6806" y="6898299"/>
            <a:ext cx="18180845" cy="2874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8351" indent="0">
              <a:buNone/>
              <a:defRPr sz="1900" b="1"/>
            </a:lvl2pPr>
            <a:lvl3pPr marL="856701" indent="0">
              <a:buNone/>
              <a:defRPr sz="1700" b="1"/>
            </a:lvl3pPr>
            <a:lvl4pPr marL="1285052" indent="0">
              <a:buNone/>
              <a:defRPr sz="1500" b="1"/>
            </a:lvl4pPr>
            <a:lvl5pPr marL="1713403" indent="0">
              <a:buNone/>
              <a:defRPr sz="1500" b="1"/>
            </a:lvl5pPr>
            <a:lvl6pPr marL="2141753" indent="0">
              <a:buNone/>
              <a:defRPr sz="1500" b="1"/>
            </a:lvl6pPr>
            <a:lvl7pPr marL="2570104" indent="0">
              <a:buNone/>
              <a:defRPr sz="1500" b="1"/>
            </a:lvl7pPr>
            <a:lvl8pPr marL="2998455" indent="0">
              <a:buNone/>
              <a:defRPr sz="1500" b="1"/>
            </a:lvl8pPr>
            <a:lvl9pPr marL="342680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6806" y="9772341"/>
            <a:ext cx="18180845" cy="17753972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914" y="6898299"/>
            <a:ext cx="18188285" cy="2874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8351" indent="0">
              <a:buNone/>
              <a:defRPr sz="1900" b="1"/>
            </a:lvl2pPr>
            <a:lvl3pPr marL="856701" indent="0">
              <a:buNone/>
              <a:defRPr sz="1700" b="1"/>
            </a:lvl3pPr>
            <a:lvl4pPr marL="1285052" indent="0">
              <a:buNone/>
              <a:defRPr sz="1500" b="1"/>
            </a:lvl4pPr>
            <a:lvl5pPr marL="1713403" indent="0">
              <a:buNone/>
              <a:defRPr sz="1500" b="1"/>
            </a:lvl5pPr>
            <a:lvl6pPr marL="2141753" indent="0">
              <a:buNone/>
              <a:defRPr sz="1500" b="1"/>
            </a:lvl6pPr>
            <a:lvl7pPr marL="2570104" indent="0">
              <a:buNone/>
              <a:defRPr sz="1500" b="1"/>
            </a:lvl7pPr>
            <a:lvl8pPr marL="2998455" indent="0">
              <a:buNone/>
              <a:defRPr sz="1500" b="1"/>
            </a:lvl8pPr>
            <a:lvl9pPr marL="342680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914" y="9772341"/>
            <a:ext cx="18188285" cy="17753972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C982-9B40-47DA-A8A1-63A532237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69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D9DC0-6A62-4166-BAD3-4E0DE3BA96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97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B3DEA-C46C-4A52-B51C-1455AD9E7E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69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07" y="1227488"/>
            <a:ext cx="13537407" cy="522053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8322" y="1227487"/>
            <a:ext cx="23002875" cy="262988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6807" y="6448019"/>
            <a:ext cx="13537407" cy="21078291"/>
          </a:xfrm>
        </p:spPr>
        <p:txBody>
          <a:bodyPr/>
          <a:lstStyle>
            <a:lvl1pPr marL="0" indent="0">
              <a:buNone/>
              <a:defRPr sz="1300"/>
            </a:lvl1pPr>
            <a:lvl2pPr marL="428351" indent="0">
              <a:buNone/>
              <a:defRPr sz="1100"/>
            </a:lvl2pPr>
            <a:lvl3pPr marL="856701" indent="0">
              <a:buNone/>
              <a:defRPr sz="900"/>
            </a:lvl3pPr>
            <a:lvl4pPr marL="1285052" indent="0">
              <a:buNone/>
              <a:defRPr sz="800"/>
            </a:lvl4pPr>
            <a:lvl5pPr marL="1713403" indent="0">
              <a:buNone/>
              <a:defRPr sz="800"/>
            </a:lvl5pPr>
            <a:lvl6pPr marL="2141753" indent="0">
              <a:buNone/>
              <a:defRPr sz="800"/>
            </a:lvl6pPr>
            <a:lvl7pPr marL="2570104" indent="0">
              <a:buNone/>
              <a:defRPr sz="800"/>
            </a:lvl7pPr>
            <a:lvl8pPr marL="2998455" indent="0">
              <a:buNone/>
              <a:defRPr sz="800"/>
            </a:lvl8pPr>
            <a:lvl9pPr marL="34268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B0374-9912-44E4-AB9E-527BB89204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44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000" y="21570181"/>
            <a:ext cx="24689097" cy="254710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5000" y="2753674"/>
            <a:ext cx="24689097" cy="18488086"/>
          </a:xfrm>
        </p:spPr>
        <p:txBody>
          <a:bodyPr/>
          <a:lstStyle>
            <a:lvl1pPr marL="0" indent="0">
              <a:buNone/>
              <a:defRPr sz="3000"/>
            </a:lvl1pPr>
            <a:lvl2pPr marL="428351" indent="0">
              <a:buNone/>
              <a:defRPr sz="2600"/>
            </a:lvl2pPr>
            <a:lvl3pPr marL="856701" indent="0">
              <a:buNone/>
              <a:defRPr sz="2200"/>
            </a:lvl3pPr>
            <a:lvl4pPr marL="1285052" indent="0">
              <a:buNone/>
              <a:defRPr sz="1900"/>
            </a:lvl4pPr>
            <a:lvl5pPr marL="1713403" indent="0">
              <a:buNone/>
              <a:defRPr sz="1900"/>
            </a:lvl5pPr>
            <a:lvl6pPr marL="2141753" indent="0">
              <a:buNone/>
              <a:defRPr sz="1900"/>
            </a:lvl6pPr>
            <a:lvl7pPr marL="2570104" indent="0">
              <a:buNone/>
              <a:defRPr sz="1900"/>
            </a:lvl7pPr>
            <a:lvl8pPr marL="2998455" indent="0">
              <a:buNone/>
              <a:defRPr sz="1900"/>
            </a:lvl8pPr>
            <a:lvl9pPr marL="3426805" indent="0">
              <a:buNone/>
              <a:defRPr sz="1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5000" y="24117289"/>
            <a:ext cx="24689097" cy="3615586"/>
          </a:xfrm>
        </p:spPr>
        <p:txBody>
          <a:bodyPr/>
          <a:lstStyle>
            <a:lvl1pPr marL="0" indent="0">
              <a:buNone/>
              <a:defRPr sz="1300"/>
            </a:lvl1pPr>
            <a:lvl2pPr marL="428351" indent="0">
              <a:buNone/>
              <a:defRPr sz="1100"/>
            </a:lvl2pPr>
            <a:lvl3pPr marL="856701" indent="0">
              <a:buNone/>
              <a:defRPr sz="900"/>
            </a:lvl3pPr>
            <a:lvl4pPr marL="1285052" indent="0">
              <a:buNone/>
              <a:defRPr sz="800"/>
            </a:lvl4pPr>
            <a:lvl5pPr marL="1713403" indent="0">
              <a:buNone/>
              <a:defRPr sz="800"/>
            </a:lvl5pPr>
            <a:lvl6pPr marL="2141753" indent="0">
              <a:buNone/>
              <a:defRPr sz="800"/>
            </a:lvl6pPr>
            <a:lvl7pPr marL="2570104" indent="0">
              <a:buNone/>
              <a:defRPr sz="800"/>
            </a:lvl7pPr>
            <a:lvl8pPr marL="2998455" indent="0">
              <a:buNone/>
              <a:defRPr sz="800"/>
            </a:lvl8pPr>
            <a:lvl9pPr marL="34268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437CB-FF4F-4281-9FCB-36544A2A37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92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233488"/>
            <a:ext cx="37033200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3691" tIns="146845" rIns="293691" bIns="1468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7189788"/>
            <a:ext cx="37033200" cy="2033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3691" tIns="146845" rIns="293691" bIns="146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28062238"/>
            <a:ext cx="96012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3691" tIns="146845" rIns="293691" bIns="14684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45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60488" y="28062238"/>
            <a:ext cx="130302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3691" tIns="146845" rIns="293691" bIns="14684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5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490988" y="28062238"/>
            <a:ext cx="96012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3691" tIns="146845" rIns="293691" bIns="1468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5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777BBB-D52D-454F-A28A-6C6408D4D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36875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2936875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ctr" defTabSz="2936875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ctr" defTabSz="2936875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ctr" defTabSz="2936875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28351" algn="ctr" defTabSz="2937475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6pPr>
      <a:lvl7pPr marL="856701" algn="ctr" defTabSz="2937475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7pPr>
      <a:lvl8pPr marL="1285052" algn="ctr" defTabSz="2937475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8pPr>
      <a:lvl9pPr marL="1713403" algn="ctr" defTabSz="2937475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9pPr>
    </p:titleStyle>
    <p:bodyStyle>
      <a:lvl1pPr marL="1101725" indent="-1101725" algn="l" defTabSz="293687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2384425" indent="-917575" algn="l" defTabSz="293687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3670300" indent="-731838" algn="l" defTabSz="2936875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5137150" indent="-731838" algn="l" defTabSz="2936875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6607175" indent="-731838" algn="l" defTabSz="2936875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7036553" indent="-733254" algn="l" defTabSz="29374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464903" indent="-733254" algn="l" defTabSz="29374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893254" indent="-733254" algn="l" defTabSz="29374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321605" indent="-733254" algn="l" defTabSz="29374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8351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701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5052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3403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1753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0104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98455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26805" algn="l" defTabSz="8567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6.emf"/><Relationship Id="rId4" Type="http://schemas.openxmlformats.org/officeDocument/2006/relationships/image" Target="../media/image2.png"/><Relationship Id="rId9" Type="http://schemas.openxmlformats.org/officeDocument/2006/relationships/image" Target="../media/image5.jpe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98"/>
          <p:cNvSpPr>
            <a:spLocks noChangeArrowheads="1"/>
          </p:cNvSpPr>
          <p:nvPr/>
        </p:nvSpPr>
        <p:spPr bwMode="auto">
          <a:xfrm>
            <a:off x="0" y="13709650"/>
            <a:ext cx="41103550" cy="5970588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1185" tIns="30593" rIns="61185" bIns="30593" anchor="ctr"/>
          <a:lstStyle>
            <a:lvl1pPr defTabSz="293687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936875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93687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93687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936875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000">
              <a:solidFill>
                <a:srgbClr val="0000FF"/>
              </a:solidFill>
            </a:endParaRPr>
          </a:p>
        </p:txBody>
      </p:sp>
      <p:sp>
        <p:nvSpPr>
          <p:cNvPr id="4099" name="Rectangle 59"/>
          <p:cNvSpPr>
            <a:spLocks noChangeArrowheads="1"/>
          </p:cNvSpPr>
          <p:nvPr/>
        </p:nvSpPr>
        <p:spPr bwMode="auto">
          <a:xfrm>
            <a:off x="-50800" y="2459038"/>
            <a:ext cx="41135300" cy="4244975"/>
          </a:xfrm>
          <a:prstGeom prst="rect">
            <a:avLst/>
          </a:prstGeom>
          <a:solidFill>
            <a:srgbClr val="FFCCCC">
              <a:alpha val="5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1185" tIns="30593" rIns="61185" bIns="30593" anchor="ctr"/>
          <a:lstStyle>
            <a:lvl1pPr defTabSz="293687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936875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93687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93687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936875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300">
              <a:solidFill>
                <a:srgbClr val="0000FF"/>
              </a:solidFill>
            </a:endParaRPr>
          </a:p>
        </p:txBody>
      </p:sp>
      <p:sp>
        <p:nvSpPr>
          <p:cNvPr id="4100" name="Rectangle 61"/>
          <p:cNvSpPr>
            <a:spLocks noChangeArrowheads="1"/>
          </p:cNvSpPr>
          <p:nvPr/>
        </p:nvSpPr>
        <p:spPr bwMode="auto">
          <a:xfrm>
            <a:off x="0" y="19718338"/>
            <a:ext cx="41103550" cy="10991850"/>
          </a:xfrm>
          <a:prstGeom prst="rect">
            <a:avLst/>
          </a:prstGeom>
          <a:solidFill>
            <a:srgbClr val="CCFFCC">
              <a:alpha val="8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5670" tIns="42835" rIns="85670" bIns="42835" anchor="ctr"/>
          <a:lstStyle>
            <a:lvl1pPr defTabSz="293687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936875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93687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93687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936875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936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8" y="165100"/>
            <a:ext cx="41121012" cy="2254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6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6600" b="1" dirty="0" smtClean="0">
                <a:solidFill>
                  <a:srgbClr val="0000FF"/>
                </a:solidFill>
              </a:rPr>
              <a:t>The Teams Corpus and Entrainment in Multi-Party Spoken Dialogues</a:t>
            </a:r>
            <a:r>
              <a:rPr lang="en-US" altLang="en-US" sz="6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altLang="en-US" sz="6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en-US" sz="4200" b="1" i="1" dirty="0" smtClean="0">
                <a:solidFill>
                  <a:srgbClr val="FF0000"/>
                </a:solidFill>
              </a:rPr>
              <a:t>Diane </a:t>
            </a:r>
            <a:r>
              <a:rPr lang="en-US" altLang="en-US" sz="4200" b="1" i="1" dirty="0" err="1" smtClean="0">
                <a:solidFill>
                  <a:srgbClr val="FF0000"/>
                </a:solidFill>
              </a:rPr>
              <a:t>Litman</a:t>
            </a:r>
            <a:r>
              <a:rPr lang="en-US" altLang="en-US" sz="4200" b="1" i="1" dirty="0" smtClean="0">
                <a:solidFill>
                  <a:schemeClr val="tx1"/>
                </a:solidFill>
              </a:rPr>
              <a:t>, </a:t>
            </a:r>
            <a:r>
              <a:rPr lang="en-US" altLang="en-US" sz="4200" b="1" dirty="0" smtClean="0">
                <a:solidFill>
                  <a:schemeClr val="tx1"/>
                </a:solidFill>
              </a:rPr>
              <a:t>Susannah </a:t>
            </a:r>
            <a:r>
              <a:rPr lang="en-US" altLang="en-US" sz="4200" b="1" dirty="0" err="1" smtClean="0">
                <a:solidFill>
                  <a:schemeClr val="tx1"/>
                </a:solidFill>
              </a:rPr>
              <a:t>Paletz</a:t>
            </a:r>
            <a:r>
              <a:rPr lang="en-US" altLang="en-US" sz="4200" b="1" dirty="0" smtClean="0">
                <a:solidFill>
                  <a:schemeClr val="tx1"/>
                </a:solidFill>
              </a:rPr>
              <a:t>, Zahra </a:t>
            </a:r>
            <a:r>
              <a:rPr lang="en-US" altLang="en-US" sz="4200" b="1" dirty="0" err="1" smtClean="0">
                <a:solidFill>
                  <a:schemeClr val="tx1"/>
                </a:solidFill>
              </a:rPr>
              <a:t>Rahimi</a:t>
            </a:r>
            <a:r>
              <a:rPr lang="en-US" altLang="en-US" sz="4200" b="1" dirty="0" smtClean="0">
                <a:solidFill>
                  <a:schemeClr val="tx1"/>
                </a:solidFill>
              </a:rPr>
              <a:t>, Stefani </a:t>
            </a:r>
            <a:r>
              <a:rPr lang="en-US" altLang="en-US" sz="4200" b="1" dirty="0" err="1" smtClean="0">
                <a:solidFill>
                  <a:schemeClr val="tx1"/>
                </a:solidFill>
              </a:rPr>
              <a:t>Allegretti</a:t>
            </a:r>
            <a:r>
              <a:rPr lang="en-US" altLang="en-US" sz="4200" b="1" dirty="0" smtClean="0">
                <a:solidFill>
                  <a:schemeClr val="tx1"/>
                </a:solidFill>
              </a:rPr>
              <a:t> &amp; Caitlin Rice</a:t>
            </a:r>
            <a:endParaRPr lang="en-US" altLang="en-US" sz="3900" b="1" dirty="0" smtClean="0">
              <a:solidFill>
                <a:srgbClr val="0000FF"/>
              </a:solidFill>
            </a:endParaRPr>
          </a:p>
        </p:txBody>
      </p:sp>
      <p:sp>
        <p:nvSpPr>
          <p:cNvPr id="15366" name="Text Box 11"/>
          <p:cNvSpPr txBox="1">
            <a:spLocks noChangeArrowheads="1"/>
          </p:cNvSpPr>
          <p:nvPr/>
        </p:nvSpPr>
        <p:spPr bwMode="auto">
          <a:xfrm>
            <a:off x="14782800" y="13977938"/>
            <a:ext cx="1165860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5400" dirty="0" smtClean="0"/>
              <a:t>The Teams Corpus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u="sng" dirty="0" smtClean="0">
                <a:solidFill>
                  <a:schemeClr val="tx1"/>
                </a:solidFill>
              </a:rPr>
              <a:t>https://sites.google.com/site/teamentrainmentstudy/corpus</a:t>
            </a:r>
            <a:endParaRPr lang="en-US" sz="3200" b="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altLang="en-US" sz="3600" b="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Release v1  </a:t>
            </a:r>
          </a:p>
          <a:p>
            <a:pPr marL="571500" indent="-5715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124 game-level WAV files</a:t>
            </a:r>
          </a:p>
          <a:p>
            <a:pPr marL="571500" indent="-5715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216 demographic responses</a:t>
            </a:r>
          </a:p>
        </p:txBody>
      </p:sp>
      <p:sp>
        <p:nvSpPr>
          <p:cNvPr id="4103" name="Text Box 270"/>
          <p:cNvSpPr txBox="1">
            <a:spLocks noChangeArrowheads="1"/>
          </p:cNvSpPr>
          <p:nvPr/>
        </p:nvSpPr>
        <p:spPr bwMode="auto">
          <a:xfrm>
            <a:off x="20681950" y="2497138"/>
            <a:ext cx="204660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/>
              <a:t>Contributions</a:t>
            </a:r>
            <a:endParaRPr lang="en-US" altLang="en-US" sz="3600" b="0">
              <a:solidFill>
                <a:schemeClr val="tx1"/>
              </a:solidFill>
            </a:endParaRPr>
          </a:p>
        </p:txBody>
      </p:sp>
      <p:sp>
        <p:nvSpPr>
          <p:cNvPr id="4104" name="Text Box 271"/>
          <p:cNvSpPr txBox="1">
            <a:spLocks noChangeArrowheads="1"/>
          </p:cNvSpPr>
          <p:nvPr/>
        </p:nvSpPr>
        <p:spPr bwMode="auto">
          <a:xfrm>
            <a:off x="1228725" y="3633788"/>
            <a:ext cx="18876963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98538" indent="-5715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ct val="30000"/>
              </a:spcAft>
            </a:pPr>
            <a:r>
              <a:rPr lang="en-US" altLang="en-US" sz="4000">
                <a:solidFill>
                  <a:schemeClr val="tx1"/>
                </a:solidFill>
              </a:rPr>
              <a:t> </a:t>
            </a:r>
            <a:r>
              <a:rPr lang="en-US" altLang="en-US" sz="3600" b="0" i="1">
                <a:solidFill>
                  <a:schemeClr val="tx1"/>
                </a:solidFill>
              </a:rPr>
              <a:t>Entrainment</a:t>
            </a:r>
            <a:r>
              <a:rPr lang="en-US" altLang="en-US" sz="3600" b="0">
                <a:solidFill>
                  <a:schemeClr val="tx1"/>
                </a:solidFill>
              </a:rPr>
              <a:t>: the convergence of (para)linguistic features across speakers</a:t>
            </a:r>
          </a:p>
          <a:p>
            <a:pPr lvl="1" eaLnBrk="1" hangingPunct="1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sz="3600" b="0">
                <a:solidFill>
                  <a:schemeClr val="tx1"/>
                </a:solidFill>
              </a:rPr>
              <a:t>Speakers entrain to both humans and computers</a:t>
            </a:r>
          </a:p>
          <a:p>
            <a:pPr lvl="1" eaLnBrk="1" hangingPunct="1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sz="3600" b="0">
                <a:solidFill>
                  <a:schemeClr val="tx1"/>
                </a:solidFill>
              </a:rPr>
              <a:t>Entrainment often correlates with task and dialogue success</a:t>
            </a:r>
          </a:p>
          <a:p>
            <a:pPr eaLnBrk="1" hangingPunct="1">
              <a:spcBef>
                <a:spcPts val="1200"/>
              </a:spcBef>
              <a:spcAft>
                <a:spcPct val="30000"/>
              </a:spcAft>
            </a:pPr>
            <a:r>
              <a:rPr lang="en-US" altLang="en-US" sz="3600" b="0">
                <a:solidFill>
                  <a:schemeClr val="tx1"/>
                </a:solidFill>
              </a:rPr>
              <a:t> Prior work has focused on dyads rather than </a:t>
            </a:r>
            <a:r>
              <a:rPr lang="en-US" altLang="en-US" sz="3600" b="0" i="1">
                <a:solidFill>
                  <a:schemeClr val="tx1"/>
                </a:solidFill>
              </a:rPr>
              <a:t>multiparty team conversations</a:t>
            </a:r>
          </a:p>
        </p:txBody>
      </p:sp>
      <p:sp>
        <p:nvSpPr>
          <p:cNvPr id="4105" name="Text Box 273"/>
          <p:cNvSpPr txBox="1">
            <a:spLocks noChangeArrowheads="1"/>
          </p:cNvSpPr>
          <p:nvPr/>
        </p:nvSpPr>
        <p:spPr bwMode="auto">
          <a:xfrm>
            <a:off x="38100" y="6807200"/>
            <a:ext cx="41148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/>
              <a:t>Experimental Study</a:t>
            </a:r>
            <a:endParaRPr lang="en-US" altLang="en-US" sz="3600" b="0">
              <a:solidFill>
                <a:schemeClr val="tx1"/>
              </a:solidFill>
            </a:endParaRPr>
          </a:p>
        </p:txBody>
      </p:sp>
      <p:sp>
        <p:nvSpPr>
          <p:cNvPr id="4109" name="Text Box 281"/>
          <p:cNvSpPr txBox="1">
            <a:spLocks noChangeArrowheads="1"/>
          </p:cNvSpPr>
          <p:nvPr/>
        </p:nvSpPr>
        <p:spPr bwMode="auto">
          <a:xfrm>
            <a:off x="24334788" y="7470775"/>
            <a:ext cx="9537700" cy="59102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Aft>
                <a:spcPct val="20000"/>
              </a:spcAft>
              <a:defRPr/>
            </a:pPr>
            <a:r>
              <a:rPr lang="en-US" sz="4000" dirty="0" smtClean="0">
                <a:solidFill>
                  <a:srgbClr val="3366FF"/>
                </a:solidFill>
              </a:rPr>
              <a:t>Procedure </a:t>
            </a:r>
            <a:r>
              <a:rPr lang="en-US" sz="4000" dirty="0">
                <a:solidFill>
                  <a:srgbClr val="3366FF"/>
                </a:solidFill>
              </a:rPr>
              <a:t>(2-3 </a:t>
            </a:r>
            <a:r>
              <a:rPr lang="en-US" sz="4000" dirty="0" smtClean="0">
                <a:solidFill>
                  <a:srgbClr val="3366FF"/>
                </a:solidFill>
              </a:rPr>
              <a:t>hours)</a:t>
            </a:r>
          </a:p>
          <a:p>
            <a:pPr marL="571500" indent="-571500" eaLnBrk="1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solidFill>
                  <a:srgbClr val="3366FF"/>
                </a:solidFill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</a:rPr>
              <a:t>Questionnaire (individual-level)</a:t>
            </a:r>
          </a:p>
          <a:p>
            <a:pPr marL="742950" indent="-742950" eaLnBrk="1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G</a:t>
            </a:r>
            <a:r>
              <a:rPr lang="en-US" sz="3600" b="0" dirty="0" smtClean="0">
                <a:solidFill>
                  <a:schemeClr val="tx1"/>
                </a:solidFill>
              </a:rPr>
              <a:t>ame tutorial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b="0" i="1" dirty="0">
                <a:solidFill>
                  <a:schemeClr val="tx1"/>
                </a:solidFill>
              </a:rPr>
              <a:t>(</a:t>
            </a:r>
            <a:r>
              <a:rPr lang="en-US" sz="3600" b="0" i="1" dirty="0" smtClean="0">
                <a:solidFill>
                  <a:schemeClr val="tx1"/>
                </a:solidFill>
              </a:rPr>
              <a:t>Team training:  intervention condition only)</a:t>
            </a:r>
          </a:p>
          <a:p>
            <a:pPr marL="742950" indent="-742950" eaLnBrk="1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Game 1</a:t>
            </a:r>
          </a:p>
          <a:p>
            <a:pPr marL="742950" indent="-742950" eaLnBrk="1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Q</a:t>
            </a:r>
            <a:r>
              <a:rPr lang="en-US" sz="3600" b="0" dirty="0" smtClean="0">
                <a:solidFill>
                  <a:schemeClr val="tx1"/>
                </a:solidFill>
              </a:rPr>
              <a:t>uestionnaire (team-level)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b="0" i="1" dirty="0" smtClean="0">
                <a:solidFill>
                  <a:schemeClr val="tx1"/>
                </a:solidFill>
              </a:rPr>
              <a:t>(Team reflection: intervention condition only)</a:t>
            </a:r>
          </a:p>
          <a:p>
            <a:pPr marL="742950" indent="-742950" eaLnBrk="1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Game 2 (isomorphic to Game 1) </a:t>
            </a:r>
          </a:p>
          <a:p>
            <a:pPr marL="742950" indent="-742950" eaLnBrk="1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Q</a:t>
            </a:r>
            <a:r>
              <a:rPr lang="en-US" sz="3600" b="0" dirty="0" smtClean="0">
                <a:solidFill>
                  <a:schemeClr val="tx1"/>
                </a:solidFill>
              </a:rPr>
              <a:t>uestionnaire (team-level)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endParaRPr lang="en-US" sz="3600" b="0" dirty="0" smtClean="0">
              <a:solidFill>
                <a:schemeClr val="tx1"/>
              </a:solidFill>
            </a:endParaRPr>
          </a:p>
        </p:txBody>
      </p:sp>
      <p:sp>
        <p:nvSpPr>
          <p:cNvPr id="15372" name="Text Box 480"/>
          <p:cNvSpPr txBox="1">
            <a:spLocks noChangeArrowheads="1"/>
          </p:cNvSpPr>
          <p:nvPr/>
        </p:nvSpPr>
        <p:spPr bwMode="auto">
          <a:xfrm>
            <a:off x="219075" y="14524038"/>
            <a:ext cx="7015163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1185" tIns="30593" rIns="61185" bIns="30593">
            <a:spAutoFit/>
          </a:bodyPr>
          <a:lstStyle>
            <a:lvl1pPr marL="571500" indent="-5715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0" indent="0" algn="ctr" eaLnBrk="1" hangingPunct="1">
              <a:spcAft>
                <a:spcPct val="30000"/>
              </a:spcAft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Descriptive Statistics</a:t>
            </a:r>
          </a:p>
          <a:p>
            <a:pPr marL="0" indent="0" eaLnBrk="1" hangingPunct="1">
              <a:spcBef>
                <a:spcPts val="1200"/>
              </a:spcBef>
              <a:spcAft>
                <a:spcPct val="30000"/>
              </a:spcAft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63 teams  (47 hours audio)</a:t>
            </a:r>
          </a:p>
          <a:p>
            <a:pPr marL="857250" eaLnBrk="1" hangingPunct="1">
              <a:spcAft>
                <a:spcPct val="30000"/>
              </a:spcAft>
              <a:buFont typeface="Arial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Within team effect for game time in minutes  </a:t>
            </a:r>
            <a:r>
              <a:rPr lang="en-US" altLang="en-US" sz="3600" b="0" i="1" dirty="0" smtClean="0">
                <a:solidFill>
                  <a:schemeClr val="tx1"/>
                </a:solidFill>
              </a:rPr>
              <a:t>(p &lt; .001)</a:t>
            </a:r>
          </a:p>
          <a:p>
            <a:pPr marL="0" indent="0" eaLnBrk="1" hangingPunct="1">
              <a:spcBef>
                <a:spcPts val="1200"/>
              </a:spcBef>
              <a:spcAft>
                <a:spcPct val="30000"/>
              </a:spcAft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216 individuals </a:t>
            </a:r>
          </a:p>
          <a:p>
            <a:pPr marL="857250" eaLnBrk="1" hangingPunct="1">
              <a:spcAft>
                <a:spcPct val="30000"/>
              </a:spcAft>
              <a:buFont typeface="Arial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Diverse gender, age, education, occupation, race</a:t>
            </a:r>
          </a:p>
        </p:txBody>
      </p:sp>
      <p:sp>
        <p:nvSpPr>
          <p:cNvPr id="4108" name="Text Box 546"/>
          <p:cNvSpPr txBox="1">
            <a:spLocks noChangeArrowheads="1"/>
          </p:cNvSpPr>
          <p:nvPr/>
        </p:nvSpPr>
        <p:spPr bwMode="auto">
          <a:xfrm>
            <a:off x="0" y="2497138"/>
            <a:ext cx="206311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/>
              <a:t>Background</a:t>
            </a:r>
            <a:endParaRPr lang="en-US" altLang="en-US" sz="3600" b="0"/>
          </a:p>
        </p:txBody>
      </p:sp>
      <p:sp>
        <p:nvSpPr>
          <p:cNvPr id="2" name="Line 547"/>
          <p:cNvSpPr>
            <a:spLocks noChangeShapeType="1"/>
          </p:cNvSpPr>
          <p:nvPr/>
        </p:nvSpPr>
        <p:spPr bwMode="auto">
          <a:xfrm>
            <a:off x="20562888" y="2378075"/>
            <a:ext cx="0" cy="4208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5670" tIns="42835" rIns="85670" bIns="42835"/>
          <a:lstStyle/>
          <a:p>
            <a:endParaRPr lang="en-US"/>
          </a:p>
        </p:txBody>
      </p:sp>
      <p:sp>
        <p:nvSpPr>
          <p:cNvPr id="2062" name="Text Box 548"/>
          <p:cNvSpPr txBox="1">
            <a:spLocks noChangeArrowheads="1"/>
          </p:cNvSpPr>
          <p:nvPr/>
        </p:nvSpPr>
        <p:spPr bwMode="auto">
          <a:xfrm>
            <a:off x="34066163" y="20943888"/>
            <a:ext cx="6910387" cy="93106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Novel Large-Scale Corpus</a:t>
            </a:r>
            <a:endParaRPr lang="en-US" altLang="en-US" sz="4000" dirty="0">
              <a:solidFill>
                <a:srgbClr val="3366FF"/>
              </a:solidFill>
            </a:endParaRP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Experimental manipulations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H</a:t>
            </a:r>
            <a:r>
              <a:rPr lang="en-US" sz="3600" b="0" dirty="0" smtClean="0">
                <a:solidFill>
                  <a:schemeClr val="tx1"/>
                </a:solidFill>
              </a:rPr>
              <a:t>igh-quality audio/video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T</a:t>
            </a:r>
            <a:r>
              <a:rPr lang="en-US" sz="3600" b="0" dirty="0" smtClean="0">
                <a:solidFill>
                  <a:schemeClr val="tx1"/>
                </a:solidFill>
              </a:rPr>
              <a:t>ime-aligned transcriptions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Team process self-report data</a:t>
            </a:r>
            <a:endParaRPr lang="en-US" sz="4000" b="0" dirty="0" smtClean="0">
              <a:solidFill>
                <a:schemeClr val="tx1"/>
              </a:solidFill>
            </a:endParaRPr>
          </a:p>
          <a:p>
            <a:pPr>
              <a:spcBef>
                <a:spcPts val="2400"/>
              </a:spcBef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New Entrainment Directions </a:t>
            </a:r>
            <a:endParaRPr lang="en-US" altLang="en-US" sz="4000" dirty="0">
              <a:solidFill>
                <a:srgbClr val="3366FF"/>
              </a:solidFill>
            </a:endParaRP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Teams </a:t>
            </a:r>
            <a:r>
              <a:rPr lang="en-US" sz="3600" b="0" dirty="0" smtClean="0">
                <a:solidFill>
                  <a:schemeClr val="tx1"/>
                </a:solidFill>
              </a:rPr>
              <a:t>rather than dyads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T</a:t>
            </a:r>
            <a:r>
              <a:rPr lang="en-US" sz="3600" b="0" dirty="0" smtClean="0">
                <a:solidFill>
                  <a:schemeClr val="tx1"/>
                </a:solidFill>
              </a:rPr>
              <a:t>eam literature constructs   (e.g., participation)</a:t>
            </a:r>
          </a:p>
          <a:p>
            <a:pPr>
              <a:spcBef>
                <a:spcPts val="2400"/>
              </a:spcBef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Broader Impacts 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Corpus for studying other aspects of teamwork 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Data mining applications</a:t>
            </a:r>
            <a:endParaRPr lang="en-US" sz="3600" b="0" dirty="0">
              <a:solidFill>
                <a:schemeClr val="tx1"/>
              </a:solidFill>
            </a:endParaRP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Dialogue agent interventions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4111" name="Text Box 572"/>
          <p:cNvSpPr txBox="1">
            <a:spLocks noChangeArrowheads="1"/>
          </p:cNvSpPr>
          <p:nvPr/>
        </p:nvSpPr>
        <p:spPr bwMode="auto">
          <a:xfrm>
            <a:off x="-19050" y="19878675"/>
            <a:ext cx="41201975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85" tIns="30593" rIns="61185" bIns="30593">
            <a:spAutoFit/>
          </a:bodyPr>
          <a:lstStyle>
            <a:lvl1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/>
              <a:t>                  Acoustic-Prosodic Team Entrainment				    Does Participation Predict Entrainment?              Summary </a:t>
            </a:r>
            <a:endParaRPr lang="en-US" altLang="en-US" sz="3600" b="0"/>
          </a:p>
        </p:txBody>
      </p:sp>
      <p:sp>
        <p:nvSpPr>
          <p:cNvPr id="4112" name="Line 578"/>
          <p:cNvSpPr>
            <a:spLocks noChangeShapeType="1"/>
          </p:cNvSpPr>
          <p:nvPr/>
        </p:nvSpPr>
        <p:spPr bwMode="auto">
          <a:xfrm>
            <a:off x="33867725" y="19718338"/>
            <a:ext cx="76200" cy="1098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5670" tIns="42835" rIns="85670" bIns="42835"/>
          <a:lstStyle/>
          <a:p>
            <a:endParaRPr lang="en-US"/>
          </a:p>
        </p:txBody>
      </p:sp>
      <p:pic>
        <p:nvPicPr>
          <p:cNvPr id="41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454025"/>
            <a:ext cx="1704975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7200" y="471488"/>
            <a:ext cx="182880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TextBox 1"/>
          <p:cNvSpPr txBox="1">
            <a:spLocks noChangeArrowheads="1"/>
          </p:cNvSpPr>
          <p:nvPr/>
        </p:nvSpPr>
        <p:spPr bwMode="auto">
          <a:xfrm>
            <a:off x="19353213" y="20943888"/>
            <a:ext cx="14489112" cy="986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Theoretical Background: Participation Equality/Dominance 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Equality of participation is associated with team success </a:t>
            </a:r>
          </a:p>
          <a:p>
            <a:pPr>
              <a:spcBef>
                <a:spcPts val="2400"/>
              </a:spcBef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Measuring Participation Equality/Dominance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Standard deviation of individuals’ participation (lower is more equal)</a:t>
            </a:r>
          </a:p>
          <a:p>
            <a:pPr>
              <a:defRPr/>
            </a:pPr>
            <a:endParaRPr lang="en-US" altLang="en-US" sz="4000" b="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en-US" sz="4000" b="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defRPr/>
            </a:pPr>
            <a:r>
              <a:rPr lang="en-US" altLang="en-US" sz="4000" dirty="0" smtClean="0">
                <a:solidFill>
                  <a:schemeClr val="tx1"/>
                </a:solidFill>
              </a:rPr>
              <a:t> </a:t>
            </a:r>
            <a:r>
              <a:rPr lang="en-US" altLang="en-US" sz="4000" dirty="0" smtClean="0">
                <a:solidFill>
                  <a:srgbClr val="3366FF"/>
                </a:solidFill>
              </a:rPr>
              <a:t>Hierarchical Regression Analysis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Independent variables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: </a:t>
            </a:r>
            <a:r>
              <a:rPr lang="en-US" altLang="en-US" sz="3600" b="0" i="1" dirty="0" smtClean="0">
                <a:solidFill>
                  <a:schemeClr val="tx1"/>
                </a:solidFill>
              </a:rPr>
              <a:t>participation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(of speaking time), covariates from team literature (team size, session length)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Dependent variable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: pitch-max </a:t>
            </a:r>
            <a:r>
              <a:rPr lang="en-US" altLang="en-US" sz="3600" b="0" i="1" dirty="0" smtClean="0">
                <a:solidFill>
                  <a:schemeClr val="tx1"/>
                </a:solidFill>
              </a:rPr>
              <a:t>convergence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in Game 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4000" b="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en-US" sz="4000" b="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en-US" sz="4000" b="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en-US" sz="4000" b="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Result:</a:t>
            </a:r>
            <a:r>
              <a:rPr lang="en-US" altLang="en-US" sz="4000" b="0" dirty="0" smtClean="0">
                <a:solidFill>
                  <a:srgbClr val="3366FF"/>
                </a:solidFill>
              </a:rPr>
              <a:t>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Convergence increases with participation equality </a:t>
            </a:r>
            <a:r>
              <a:rPr lang="en-US" altLang="en-US" sz="3600" b="0" i="1" dirty="0" smtClean="0">
                <a:solidFill>
                  <a:schemeClr val="tx1"/>
                </a:solidFill>
              </a:rPr>
              <a:t>(p &lt; .05) </a:t>
            </a:r>
          </a:p>
        </p:txBody>
      </p:sp>
      <p:graphicFrame>
        <p:nvGraphicFramePr>
          <p:cNvPr id="4116" name="Object 2"/>
          <p:cNvGraphicFramePr>
            <a:graphicFrameLocks noChangeAspect="1"/>
          </p:cNvGraphicFramePr>
          <p:nvPr/>
        </p:nvGraphicFramePr>
        <p:xfrm>
          <a:off x="20516850" y="15324138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6" imgW="114300" imgH="165100" progId="Equation.3">
                  <p:embed/>
                </p:oleObj>
              </mc:Choice>
              <mc:Fallback>
                <p:oleObj name="Equation" r:id="rId6" imgW="114300" imgH="165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6850" y="15324138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71" name="TextBox 7"/>
          <p:cNvSpPr txBox="1">
            <a:spLocks noChangeArrowheads="1"/>
          </p:cNvSpPr>
          <p:nvPr/>
        </p:nvSpPr>
        <p:spPr bwMode="auto">
          <a:xfrm>
            <a:off x="168275" y="20916900"/>
            <a:ext cx="19105563" cy="96647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Theoretical Background: Two Types of Entrainment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Proximity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:  feature similarity over a conversation (</a:t>
            </a:r>
            <a:r>
              <a:rPr lang="en-US" altLang="en-US" sz="3600" b="0" i="1" dirty="0" smtClean="0">
                <a:solidFill>
                  <a:schemeClr val="tx1"/>
                </a:solidFill>
              </a:rPr>
              <a:t>across teams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)</a:t>
            </a:r>
            <a:r>
              <a:rPr lang="en-US" altLang="en-US" sz="3600" dirty="0">
                <a:solidFill>
                  <a:schemeClr val="tx1"/>
                </a:solidFill>
              </a:rPr>
              <a:t> </a:t>
            </a:r>
            <a:endParaRPr lang="en-US" altLang="en-US" sz="36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Convergence</a:t>
            </a:r>
            <a:r>
              <a:rPr lang="en-US" altLang="en-US" sz="3600" b="0" i="1" dirty="0" smtClean="0">
                <a:solidFill>
                  <a:schemeClr val="tx1"/>
                </a:solidFill>
              </a:rPr>
              <a:t>: 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an </a:t>
            </a:r>
            <a:r>
              <a:rPr lang="en-US" altLang="en-US" sz="3600" b="0" dirty="0">
                <a:solidFill>
                  <a:schemeClr val="tx1"/>
                </a:solidFill>
              </a:rPr>
              <a:t>increase in feature proximity over time (</a:t>
            </a:r>
            <a:r>
              <a:rPr lang="en-US" altLang="en-US" sz="3600" b="0" i="1" dirty="0">
                <a:solidFill>
                  <a:schemeClr val="tx1"/>
                </a:solidFill>
              </a:rPr>
              <a:t>within teams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)</a:t>
            </a:r>
            <a:endParaRPr lang="en-US" altLang="en-US" sz="4000" dirty="0" smtClean="0">
              <a:solidFill>
                <a:srgbClr val="3366FF"/>
              </a:solidFill>
            </a:endParaRPr>
          </a:p>
          <a:p>
            <a:pPr>
              <a:spcBef>
                <a:spcPts val="2400"/>
              </a:spcBef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Measuring Entrainment (from dyads to teams)</a:t>
            </a:r>
            <a:endParaRPr lang="en-US" altLang="en-US" sz="4000" dirty="0">
              <a:solidFill>
                <a:srgbClr val="3366FF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en-US" sz="3600" b="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en-US" sz="36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en-US" sz="3600" dirty="0" smtClean="0">
              <a:solidFill>
                <a:schemeClr val="tx1"/>
              </a:solidFill>
            </a:endParaRP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Proximity:  </a:t>
            </a:r>
            <a:r>
              <a:rPr lang="en-US" altLang="en-US" sz="3600" b="0" i="1" dirty="0" err="1" smtClean="0">
                <a:solidFill>
                  <a:schemeClr val="tx1"/>
                </a:solidFill>
              </a:rPr>
              <a:t>TDiff</a:t>
            </a:r>
            <a:r>
              <a:rPr lang="en-US" altLang="en-US" sz="3600" b="0" i="1" baseline="-25000" dirty="0" err="1" smtClean="0">
                <a:solidFill>
                  <a:schemeClr val="tx1"/>
                </a:solidFill>
              </a:rPr>
              <a:t>p</a:t>
            </a:r>
            <a:r>
              <a:rPr lang="en-US" altLang="en-US" sz="3600" b="0" i="1" baseline="-2500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(difference with team partners) &lt; </a:t>
            </a:r>
            <a:r>
              <a:rPr lang="en-US" altLang="en-US" sz="3600" b="0" i="1" dirty="0" err="1" smtClean="0">
                <a:solidFill>
                  <a:schemeClr val="tx1"/>
                </a:solidFill>
              </a:rPr>
              <a:t>TDiff</a:t>
            </a:r>
            <a:r>
              <a:rPr lang="en-US" altLang="en-US" sz="3600" b="0" i="1" baseline="-25000" dirty="0" err="1" smtClean="0">
                <a:solidFill>
                  <a:schemeClr val="tx1"/>
                </a:solidFill>
              </a:rPr>
              <a:t>o</a:t>
            </a:r>
            <a:r>
              <a:rPr lang="en-US" altLang="en-US" sz="3600" b="0" baseline="-2500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(difference with other speakers) </a:t>
            </a:r>
            <a:endParaRPr lang="en-US" altLang="en-US" sz="4000" dirty="0" smtClean="0">
              <a:solidFill>
                <a:schemeClr val="tx1"/>
              </a:solidFill>
            </a:endParaRP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Convergence:	 </a:t>
            </a:r>
            <a:r>
              <a:rPr lang="en-US" altLang="en-US" sz="3600" b="0" i="1" dirty="0" err="1" smtClean="0">
                <a:solidFill>
                  <a:schemeClr val="tx1"/>
                </a:solidFill>
              </a:rPr>
              <a:t>TDiff</a:t>
            </a:r>
            <a:r>
              <a:rPr lang="en-US" altLang="en-US" sz="3600" b="0" i="1" baseline="-25000" dirty="0" err="1" smtClean="0">
                <a:solidFill>
                  <a:schemeClr val="tx1"/>
                </a:solidFill>
              </a:rPr>
              <a:t>p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(later in conversation) &lt; </a:t>
            </a:r>
            <a:r>
              <a:rPr lang="en-US" altLang="en-US" sz="3600" b="0" i="1" dirty="0" err="1">
                <a:solidFill>
                  <a:schemeClr val="tx1"/>
                </a:solidFill>
              </a:rPr>
              <a:t>TDiff</a:t>
            </a:r>
            <a:r>
              <a:rPr lang="en-US" altLang="en-US" sz="3600" b="0" i="1" baseline="-25000" dirty="0" err="1">
                <a:solidFill>
                  <a:schemeClr val="tx1"/>
                </a:solidFill>
              </a:rPr>
              <a:t>p</a:t>
            </a:r>
            <a:r>
              <a:rPr lang="en-US" altLang="en-US" sz="3600" b="0" dirty="0">
                <a:solidFill>
                  <a:schemeClr val="tx1"/>
                </a:solidFill>
              </a:rPr>
              <a:t> 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(earlier </a:t>
            </a:r>
            <a:r>
              <a:rPr lang="en-US" altLang="en-US" sz="3600" b="0" dirty="0">
                <a:solidFill>
                  <a:schemeClr val="tx1"/>
                </a:solidFill>
              </a:rPr>
              <a:t>in conversation) </a:t>
            </a:r>
            <a:endParaRPr lang="en-US" altLang="en-US" sz="3600" b="0" dirty="0" smtClean="0">
              <a:solidFill>
                <a:schemeClr val="tx1"/>
              </a:solidFill>
            </a:endParaRPr>
          </a:p>
          <a:p>
            <a:pPr lvl="1" indent="0">
              <a:defRPr/>
            </a:pPr>
            <a:endParaRPr lang="en-US" altLang="en-US" sz="4400" b="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en-US" sz="4000" dirty="0" smtClean="0">
                <a:solidFill>
                  <a:srgbClr val="3366FF"/>
                </a:solidFill>
                <a:cs typeface="MS PGothic" charset="0"/>
              </a:rPr>
              <a:t>Extracting Acoustic-Prosodic Features </a:t>
            </a:r>
            <a:endParaRPr lang="en-US" altLang="en-US" sz="4000" dirty="0">
              <a:solidFill>
                <a:srgbClr val="3366FF"/>
              </a:solidFill>
              <a:cs typeface="MS PGothic" charset="0"/>
            </a:endParaRPr>
          </a:p>
          <a:p>
            <a:pPr marL="571500" indent="-571500">
              <a:buFont typeface="Arial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  <a:cs typeface="MS PGothic" charset="0"/>
              </a:rPr>
              <a:t>Pitch, intensity, voice quality (jitter, shimmer): </a:t>
            </a:r>
            <a:r>
              <a:rPr lang="en-US" altLang="en-US" sz="3600" b="0" dirty="0" smtClean="0">
                <a:solidFill>
                  <a:schemeClr val="tx1"/>
                </a:solidFill>
                <a:cs typeface="MS PGothic" charset="0"/>
              </a:rPr>
              <a:t>extracted for each speaker / game</a:t>
            </a:r>
            <a:endParaRPr lang="en-US" altLang="en-US" sz="4000" dirty="0">
              <a:solidFill>
                <a:srgbClr val="FF0000"/>
              </a:solidFill>
              <a:cs typeface="MS PGothic" charset="0"/>
            </a:endParaRPr>
          </a:p>
          <a:p>
            <a:pPr>
              <a:spcBef>
                <a:spcPts val="2400"/>
              </a:spcBef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Significant Entrainment Results 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Proximity: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intensity (mean, min, max) &amp; shimmer (both games) ; jitter (game 2)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3600" dirty="0" smtClean="0">
                <a:solidFill>
                  <a:schemeClr val="tx1"/>
                </a:solidFill>
              </a:rPr>
              <a:t>Convergence</a:t>
            </a:r>
            <a:r>
              <a:rPr lang="en-US" altLang="en-US" sz="3600" b="0" dirty="0">
                <a:solidFill>
                  <a:schemeClr val="tx1"/>
                </a:solidFill>
              </a:rPr>
              <a:t>: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pitch (min, max), shimmer, jitter (game 1, various temporal intervals)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26288" y="15754350"/>
          <a:ext cx="7046911" cy="3641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599"/>
                <a:gridCol w="1323578"/>
                <a:gridCol w="1323578"/>
                <a:gridCol w="1323578"/>
                <a:gridCol w="1323578"/>
              </a:tblGrid>
              <a:tr h="640114">
                <a:tc>
                  <a:txBody>
                    <a:bodyPr/>
                    <a:lstStyle/>
                    <a:p>
                      <a:endParaRPr lang="en-US" sz="36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Control</a:t>
                      </a:r>
                    </a:p>
                  </a:txBody>
                  <a:tcPr marL="91434" marR="91434" marT="45736" marB="4573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Intervention</a:t>
                      </a:r>
                    </a:p>
                  </a:txBody>
                  <a:tcPr marL="91434" marR="91434" marT="45736" marB="4573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0114">
                <a:tc>
                  <a:txBody>
                    <a:bodyPr/>
                    <a:lstStyle/>
                    <a:p>
                      <a:endParaRPr lang="en-US" sz="36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3-per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4-per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3-per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4-per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</a:tr>
              <a:tr h="731304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# teams</a:t>
                      </a:r>
                      <a:endParaRPr lang="en-US" sz="3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20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11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16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16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</a:tr>
              <a:tr h="81509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G1 time</a:t>
                      </a: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26.6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28.0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26.4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27.3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</a:tr>
              <a:tr h="81509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G2 time</a:t>
                      </a: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18.0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17.7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18.2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19.7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4" marR="91434" marT="45736" marB="45736"/>
                </a:tc>
              </a:tr>
            </a:tbl>
          </a:graphicData>
        </a:graphic>
      </p:graphicFrame>
      <p:sp>
        <p:nvSpPr>
          <p:cNvPr id="36" name="Text Box 554"/>
          <p:cNvSpPr txBox="1">
            <a:spLocks noChangeArrowheads="1"/>
          </p:cNvSpPr>
          <p:nvPr/>
        </p:nvSpPr>
        <p:spPr bwMode="auto">
          <a:xfrm>
            <a:off x="21682075" y="3643313"/>
            <a:ext cx="19402425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1185" tIns="30593" rIns="61185" bIns="30593">
            <a:spAutoFit/>
          </a:bodyPr>
          <a:lstStyle>
            <a:lvl1pPr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1pPr>
            <a:lvl2pPr marL="1314450" indent="-5715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3135313"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3135313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ct val="30000"/>
              </a:spcAft>
              <a:defRPr/>
            </a:pPr>
            <a:r>
              <a:rPr lang="en-US" altLang="en-US" sz="3600" b="0" i="1" dirty="0" smtClean="0">
                <a:solidFill>
                  <a:schemeClr val="tx1"/>
                </a:solidFill>
              </a:rPr>
              <a:t>The Teams Corpus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: large-scale community resource</a:t>
            </a:r>
          </a:p>
          <a:p>
            <a:pPr marL="571500" eaLnBrk="1" hangingPunct="1">
              <a:spcBef>
                <a:spcPts val="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schemeClr val="tx1"/>
                </a:solidFill>
              </a:rPr>
              <a:t>   High quality </a:t>
            </a:r>
            <a:r>
              <a:rPr lang="fr-FR" sz="3600" b="0" dirty="0" smtClean="0">
                <a:solidFill>
                  <a:schemeClr val="tx1"/>
                </a:solidFill>
              </a:rPr>
              <a:t>audio, transcriptions, and </a:t>
            </a:r>
            <a:r>
              <a:rPr lang="fr-FR" sz="3600" b="0" dirty="0" err="1" smtClean="0">
                <a:solidFill>
                  <a:schemeClr val="tx1"/>
                </a:solidFill>
              </a:rPr>
              <a:t>video</a:t>
            </a:r>
            <a:endParaRPr lang="fr-FR" sz="3600" b="0" dirty="0" smtClean="0">
              <a:solidFill>
                <a:schemeClr val="tx1"/>
              </a:solidFill>
            </a:endParaRPr>
          </a:p>
          <a:p>
            <a:pPr marL="571500" eaLnBrk="1" hangingPunct="1">
              <a:spcBef>
                <a:spcPts val="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fr-FR" sz="3600" b="0" dirty="0" smtClean="0">
                <a:solidFill>
                  <a:schemeClr val="tx1"/>
                </a:solidFill>
              </a:rPr>
              <a:t>   </a:t>
            </a:r>
            <a:r>
              <a:rPr lang="en-US" sz="3600" b="0" dirty="0" smtClean="0">
                <a:solidFill>
                  <a:schemeClr val="tx1"/>
                </a:solidFill>
              </a:rPr>
              <a:t>Team process and success measures </a:t>
            </a:r>
            <a:endParaRPr lang="en-US" altLang="en-US" sz="3600" b="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ts val="1200"/>
              </a:spcBef>
              <a:spcAft>
                <a:spcPct val="30000"/>
              </a:spcAft>
              <a:defRPr/>
            </a:pPr>
            <a:r>
              <a:rPr lang="en-US" altLang="en-US" sz="3600" b="0" i="1" dirty="0" smtClean="0">
                <a:solidFill>
                  <a:schemeClr val="tx1"/>
                </a:solidFill>
              </a:rPr>
              <a:t>Use cases: 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Acoustic-prosodic team entrainment; relation to participation equality/dominance</a:t>
            </a:r>
          </a:p>
        </p:txBody>
      </p:sp>
      <p:pic>
        <p:nvPicPr>
          <p:cNvPr id="4155" name="Picture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0" y="7777163"/>
            <a:ext cx="4425950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6" name="Content Placeholder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6700" y="15681325"/>
            <a:ext cx="72501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236538" y="10148888"/>
          <a:ext cx="9974262" cy="2811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2654"/>
                <a:gridCol w="3434283"/>
                <a:gridCol w="3807325"/>
              </a:tblGrid>
              <a:tr h="579240">
                <a:tc>
                  <a:txBody>
                    <a:bodyPr/>
                    <a:lstStyle/>
                    <a:p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(IV)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Condition</a:t>
                      </a:r>
                      <a:endParaRPr lang="en-US" sz="3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17450">
                <a:tc>
                  <a:txBody>
                    <a:bodyPr/>
                    <a:lstStyle/>
                    <a:p>
                      <a:pPr marL="0" marR="0" indent="0" algn="l" defTabSz="8567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(IV)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 Game</a:t>
                      </a:r>
                      <a:endParaRPr lang="en-US" sz="3200" dirty="0" smtClean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Arial"/>
                          <a:cs typeface="Arial"/>
                        </a:rPr>
                        <a:t>Control (low)</a:t>
                      </a:r>
                      <a:endParaRPr lang="en-US" sz="3200" i="1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Arial"/>
                          <a:cs typeface="Arial"/>
                        </a:rPr>
                        <a:t>Intervention (high)</a:t>
                      </a:r>
                      <a:endParaRPr lang="en-US" sz="3200" i="1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</a:tr>
              <a:tr h="817450">
                <a:tc>
                  <a:txBody>
                    <a:bodyPr/>
                    <a:lstStyle/>
                    <a:p>
                      <a:r>
                        <a:rPr lang="en-US" sz="3200" b="0" i="1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First (low)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No Training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Team Training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</a:tr>
              <a:tr h="597321">
                <a:tc>
                  <a:txBody>
                    <a:bodyPr/>
                    <a:lstStyle/>
                    <a:p>
                      <a:pPr marL="0" marR="0" indent="0" algn="l" defTabSz="8567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1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Second (high)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No Training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/>
                          <a:cs typeface="Arial"/>
                        </a:rPr>
                        <a:t>Team</a:t>
                      </a:r>
                      <a:r>
                        <a:rPr lang="en-US" sz="3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3200" dirty="0" smtClean="0">
                          <a:latin typeface="Arial"/>
                          <a:cs typeface="Arial"/>
                        </a:rPr>
                        <a:t>Training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 marL="91439" marR="91439" marT="45734" marB="45734"/>
                </a:tc>
              </a:tr>
            </a:tbl>
          </a:graphicData>
        </a:graphic>
      </p:graphicFrame>
      <p:sp>
        <p:nvSpPr>
          <p:cNvPr id="4178" name="Rectangle 2"/>
          <p:cNvSpPr>
            <a:spLocks noChangeArrowheads="1"/>
          </p:cNvSpPr>
          <p:nvPr/>
        </p:nvSpPr>
        <p:spPr bwMode="auto">
          <a:xfrm>
            <a:off x="304800" y="7497763"/>
            <a:ext cx="9906000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98538" indent="-5715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1701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6273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0845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5417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Aft>
                <a:spcPct val="30000"/>
              </a:spcAft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Design</a:t>
            </a:r>
          </a:p>
          <a:p>
            <a:pPr marL="571500" indent="-571500" eaLnBrk="1" hangingPunct="1"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High vs. low  entrainment  manipulation via</a:t>
            </a:r>
            <a:r>
              <a:rPr lang="en-US" altLang="en-US" sz="3600" b="0" dirty="0" smtClean="0">
                <a:solidFill>
                  <a:srgbClr val="FF0000"/>
                </a:solidFill>
              </a:rPr>
              <a:t> 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independent variables (IV)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21988" y="7581900"/>
            <a:ext cx="6705600" cy="4802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4000" dirty="0">
                <a:solidFill>
                  <a:srgbClr val="3366FF"/>
                </a:solidFill>
              </a:rPr>
              <a:t>Task &amp; Subjects</a:t>
            </a:r>
            <a:endParaRPr lang="en-US" sz="4000" b="0" dirty="0">
              <a:solidFill>
                <a:schemeClr val="tx1"/>
              </a:solidFill>
            </a:endParaRP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3 or 4 person teams  playing a cooperative board game requiring conversation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chemeClr val="tx1"/>
                </a:solidFill>
              </a:rPr>
              <a:t>Adults from university and surrounding community</a:t>
            </a:r>
          </a:p>
          <a:p>
            <a:pPr marL="571500" indent="-571500" algn="ctr">
              <a:buFont typeface="Arial" panose="020B0604020202020204" pitchFamily="34" charset="0"/>
              <a:buChar char="•"/>
              <a:defRPr/>
            </a:pPr>
            <a:endParaRPr lang="en-US" sz="40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0" y="7510463"/>
            <a:ext cx="6480175" cy="5046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4000" dirty="0">
                <a:solidFill>
                  <a:srgbClr val="3366FF"/>
                </a:solidFill>
              </a:rPr>
              <a:t>Data Capture</a:t>
            </a:r>
            <a:endParaRPr lang="en-US" sz="3600" b="0" dirty="0">
              <a:solidFill>
                <a:schemeClr val="tx1"/>
              </a:solidFill>
            </a:endParaRP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b="0" i="1" dirty="0">
                <a:solidFill>
                  <a:schemeClr val="tx1"/>
                </a:solidFill>
              </a:rPr>
              <a:t>Video: </a:t>
            </a:r>
            <a:r>
              <a:rPr lang="en-US" sz="3600" b="0" dirty="0">
                <a:solidFill>
                  <a:schemeClr val="tx1"/>
                </a:solidFill>
              </a:rPr>
              <a:t>Four wall-mounted Zoom cameras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schemeClr val="tx1"/>
              </a:solidFill>
            </a:endParaRP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r>
              <a:rPr lang="en-US" sz="3600" b="0" i="1" dirty="0">
                <a:solidFill>
                  <a:schemeClr val="tx1"/>
                </a:solidFill>
              </a:rPr>
              <a:t>Audio</a:t>
            </a:r>
            <a:r>
              <a:rPr lang="en-US" sz="3600" b="0" dirty="0">
                <a:solidFill>
                  <a:schemeClr val="tx1"/>
                </a:solidFill>
              </a:rPr>
              <a:t>: Individual close-talk </a:t>
            </a:r>
            <a:r>
              <a:rPr lang="en-US" sz="3600" b="0" dirty="0" err="1">
                <a:solidFill>
                  <a:schemeClr val="tx1"/>
                </a:solidFill>
              </a:rPr>
              <a:t>Sennheiser</a:t>
            </a:r>
            <a:r>
              <a:rPr lang="en-US" sz="3600" b="0" dirty="0">
                <a:solidFill>
                  <a:schemeClr val="tx1"/>
                </a:solidFill>
              </a:rPr>
              <a:t> microphones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  <a:defRPr/>
            </a:pPr>
            <a:endParaRPr lang="en-US" sz="3600" b="0" dirty="0">
              <a:solidFill>
                <a:schemeClr val="tx1"/>
              </a:solidFill>
            </a:endParaRP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3600" b="0" i="1" dirty="0">
                <a:solidFill>
                  <a:schemeClr val="tx1"/>
                </a:solidFill>
              </a:rPr>
              <a:t>Surveys</a:t>
            </a:r>
            <a:r>
              <a:rPr lang="en-US" sz="3600" b="0" dirty="0">
                <a:solidFill>
                  <a:schemeClr val="tx1"/>
                </a:solidFill>
              </a:rPr>
              <a:t>: </a:t>
            </a:r>
            <a:r>
              <a:rPr lang="en-US" sz="3600" b="0" dirty="0" err="1">
                <a:solidFill>
                  <a:schemeClr val="tx1"/>
                </a:solidFill>
              </a:rPr>
              <a:t>Qualtrics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4181" name="Rectangle 9"/>
          <p:cNvSpPr>
            <a:spLocks noChangeArrowheads="1"/>
          </p:cNvSpPr>
          <p:nvPr/>
        </p:nvSpPr>
        <p:spPr bwMode="auto">
          <a:xfrm>
            <a:off x="34399538" y="14457363"/>
            <a:ext cx="6577012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98538" indent="-571500"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1701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6273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0845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541713" indent="115888" eaLnBrk="0" fontAlgn="base" hangingPunct="0">
              <a:spcBef>
                <a:spcPct val="0"/>
              </a:spcBef>
              <a:spcAft>
                <a:spcPct val="0"/>
              </a:spcAft>
              <a:defRPr sz="5700" b="1">
                <a:solidFill>
                  <a:srgbClr val="0000F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Aft>
                <a:spcPct val="30000"/>
              </a:spcAft>
              <a:defRPr/>
            </a:pPr>
            <a:r>
              <a:rPr lang="en-US" altLang="en-US" sz="4000" dirty="0" smtClean="0">
                <a:solidFill>
                  <a:srgbClr val="3366FF"/>
                </a:solidFill>
              </a:rPr>
              <a:t>Audio Segmentation and Transcription</a:t>
            </a:r>
          </a:p>
          <a:p>
            <a:pPr marL="571500" indent="-571500" eaLnBrk="1" hangingPunct="1">
              <a:spcBef>
                <a:spcPts val="12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Inter-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pausal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segments </a:t>
            </a:r>
          </a:p>
          <a:p>
            <a:pPr marL="571500" indent="-571500" eaLnBrk="1" hangingPunct="1">
              <a:spcBef>
                <a:spcPts val="12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Time-aligned transcriptions </a:t>
            </a:r>
          </a:p>
          <a:p>
            <a:pPr marL="571500" indent="-571500" eaLnBrk="1" hangingPunct="1">
              <a:spcBef>
                <a:spcPts val="12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0" dirty="0" smtClean="0">
                <a:solidFill>
                  <a:schemeClr val="tx1"/>
                </a:solidFill>
              </a:rPr>
              <a:t>Higgins Annotation Tool</a:t>
            </a:r>
          </a:p>
        </p:txBody>
      </p:sp>
      <p:sp>
        <p:nvSpPr>
          <p:cNvPr id="4182" name="Line 578"/>
          <p:cNvSpPr>
            <a:spLocks noChangeShapeType="1"/>
          </p:cNvSpPr>
          <p:nvPr/>
        </p:nvSpPr>
        <p:spPr bwMode="auto">
          <a:xfrm>
            <a:off x="19273838" y="19688175"/>
            <a:ext cx="0" cy="11126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5670" tIns="42835" rIns="85670" bIns="42835"/>
          <a:lstStyle/>
          <a:p>
            <a:endParaRPr lang="en-US"/>
          </a:p>
        </p:txBody>
      </p:sp>
      <p:pic>
        <p:nvPicPr>
          <p:cNvPr id="4187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9613" y="27451050"/>
            <a:ext cx="12888912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8" name="Picture 103" descr="http://www.trademarks.umd.edu/marks/gr/informal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73063"/>
            <a:ext cx="19669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9" name="Pictur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9200" y="16025813"/>
            <a:ext cx="3135313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800" y="23823613"/>
                <a:ext cx="9220200" cy="1150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𝑻𝑫𝒊𝒇𝒇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∀</m:t>
                            </m:r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𝒋</m:t>
                            </m:r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∈</m:t>
                            </m:r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𝒕𝒆𝒂𝒎</m:t>
                            </m:r>
                          </m:sub>
                          <m:sup/>
                          <m:e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40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𝒔𝒑𝒆𝒂𝒌𝒆𝒓</m:t>
                                </m:r>
                              </m:e>
                              <m:sub>
                                <m:r>
                                  <a:rPr lang="en-US" sz="40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40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𝒔𝒑𝒆𝒂𝒌𝒆𝒓</m:t>
                                </m:r>
                              </m:e>
                              <m:sub>
                                <m:r>
                                  <a:rPr lang="en-US" sz="40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sub>
                            </m:sSub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</m:nary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𝒕𝒆𝒂𝒎</m:t>
                            </m:r>
                          </m:e>
                        </m:d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∗(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𝒕𝒆𝒂𝒎</m:t>
                            </m:r>
                          </m:e>
                        </m:d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3823613"/>
                <a:ext cx="9220200" cy="11504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638505" y="23721815"/>
                <a:ext cx="9148763" cy="1616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𝑻𝑫𝒊𝒇𝒇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∀</m:t>
                              </m:r>
                              <m: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𝒕𝒆𝒂𝒎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sz="32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subSup"/>
                                      <m:supHide m:val="on"/>
                                      <m:ctrlPr>
                                        <a:rPr lang="en-US" sz="3200" b="1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9"/>
                                        </m:rPr>
                                        <a:rPr lang="en-US" sz="3200" b="1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𝒔𝒑𝒆𝒂𝒌𝒆𝒓</m:t>
                                          </m:r>
                                        </m:e>
                                        <m:sub>
                                          <m: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  <m:r>
                                        <a:rPr lang="en-US" sz="3200" b="1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𝑿</m:t>
                                          </m:r>
                                        </m:e>
                                        <m:sub>
                                          <m:r>
                                            <a:rPr lang="en-US" sz="3200" b="1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</m:sub>
                                      </m:sSub>
                                      <m:r>
                                        <a:rPr lang="en-US" sz="3200" b="1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32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sz="32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  <m:r>
                                    <a:rPr lang="en-US" sz="32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den>
                              </m:f>
                            </m:e>
                          </m:nary>
                        </m:num>
                        <m:den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𝒕𝒆𝒂𝒎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505" y="23721815"/>
                <a:ext cx="9148763" cy="16164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090688" y="23838075"/>
                <a:ext cx="6661150" cy="869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𝒑𝒂𝒓𝒕𝒊𝒄𝒊𝒑𝒂𝒕𝒊𝒐𝒏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𝒔𝒑𝒆𝒆𝒄𝒉</m:t>
                              </m:r>
                              <m: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𝒍𝒆𝒏𝒈𝒕𝒉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𝒕𝒆𝒂𝒎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𝒔𝒑𝒆𝒆𝒄𝒉</m:t>
                                  </m:r>
                                  <m:r>
                                    <a:rPr lang="en-US" sz="2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sz="2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𝒍𝒆𝒏𝒈𝒕𝒉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0688" y="23838075"/>
                <a:ext cx="6661150" cy="86914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759613" y="23823613"/>
                <a:ext cx="782478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𝑫𝒐𝒎𝒊𝒏𝒂𝒏𝒄𝒆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𝑷𝒂𝒓𝒕𝒊𝒄𝒊𝒑𝒂𝒕𝒊𝒐𝒏</m:t>
                        </m:r>
                      </m:e>
                    </m:d>
                  </m:oMath>
                </a14:m>
                <a:r>
                  <a:rPr lang="en-US" sz="2800" b="1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𝑷𝒂𝒓𝒕𝒊𝒄𝒊𝒑𝒂𝒕𝒊𝒐𝒏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𝒑𝒂𝒓𝒕𝒊𝒄𝒊𝒑𝒂𝒕𝒊𝒐𝒏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𝒕𝒆𝒂𝒎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9613" y="23823613"/>
                <a:ext cx="7824787" cy="954107"/>
              </a:xfrm>
              <a:prstGeom prst="rect">
                <a:avLst/>
              </a:prstGeom>
              <a:blipFill rotWithShape="0">
                <a:blip r:embed="rId16"/>
                <a:stretch>
                  <a:fillRect t="-6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1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1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4033</TotalTime>
  <Words>482</Words>
  <Application>Microsoft Office PowerPoint</Application>
  <PresentationFormat>Custom</PresentationFormat>
  <Paragraphs>128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Cambria Math</vt:lpstr>
      <vt:lpstr>Default Design</vt:lpstr>
      <vt:lpstr>Equation</vt:lpstr>
      <vt:lpstr> The Teams Corpus and Entrainment in Multi-Party Spoken Dialogues Diane Litman, Susannah Paletz, Zahra Rahimi, Stefani Allegretti &amp; Caitlin Rice</vt:lpstr>
    </vt:vector>
  </TitlesOfParts>
  <Company>LRDC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KateF</dc:creator>
  <cp:lastModifiedBy>Diane J. Litman</cp:lastModifiedBy>
  <cp:revision>610</cp:revision>
  <dcterms:created xsi:type="dcterms:W3CDTF">2003-11-19T15:28:05Z</dcterms:created>
  <dcterms:modified xsi:type="dcterms:W3CDTF">2016-10-26T15:11:46Z</dcterms:modified>
</cp:coreProperties>
</file>