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7"/>
  </p:notesMasterIdLst>
  <p:sldIdLst>
    <p:sldId id="638" r:id="rId2"/>
    <p:sldId id="256" r:id="rId3"/>
    <p:sldId id="334" r:id="rId4"/>
    <p:sldId id="660" r:id="rId5"/>
    <p:sldId id="288" r:id="rId6"/>
    <p:sldId id="344" r:id="rId7"/>
    <p:sldId id="427" r:id="rId8"/>
    <p:sldId id="659" r:id="rId9"/>
    <p:sldId id="431" r:id="rId10"/>
    <p:sldId id="656" r:id="rId11"/>
    <p:sldId id="639" r:id="rId12"/>
    <p:sldId id="657" r:id="rId13"/>
    <p:sldId id="573" r:id="rId14"/>
    <p:sldId id="641" r:id="rId15"/>
    <p:sldId id="258" r:id="rId16"/>
    <p:sldId id="658" r:id="rId17"/>
    <p:sldId id="441" r:id="rId18"/>
    <p:sldId id="440" r:id="rId19"/>
    <p:sldId id="661" r:id="rId20"/>
    <p:sldId id="662" r:id="rId21"/>
    <p:sldId id="664" r:id="rId22"/>
    <p:sldId id="665" r:id="rId23"/>
    <p:sldId id="663" r:id="rId24"/>
    <p:sldId id="645" r:id="rId25"/>
    <p:sldId id="647" r:id="rId26"/>
    <p:sldId id="648" r:id="rId27"/>
    <p:sldId id="649" r:id="rId28"/>
    <p:sldId id="644" r:id="rId29"/>
    <p:sldId id="651" r:id="rId30"/>
    <p:sldId id="655" r:id="rId31"/>
    <p:sldId id="666" r:id="rId32"/>
    <p:sldId id="428" r:id="rId33"/>
    <p:sldId id="330" r:id="rId34"/>
    <p:sldId id="646" r:id="rId35"/>
    <p:sldId id="654" r:id="rId3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C03C4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772" autoAdjust="0"/>
    <p:restoredTop sz="95530" autoAdjust="0"/>
  </p:normalViewPr>
  <p:slideViewPr>
    <p:cSldViewPr snapToGrid="0" snapToObjects="1">
      <p:cViewPr varScale="1">
        <p:scale>
          <a:sx n="103" d="100"/>
          <a:sy n="103" d="100"/>
        </p:scale>
        <p:origin x="120" y="4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6" d="100"/>
        <a:sy n="176" d="100"/>
      </p:scale>
      <p:origin x="0" y="998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28F1A15-241D-5945-89BA-ED3E72BE689C}" type="datetimeFigureOut">
              <a:rPr lang="en-US" smtClean="0"/>
              <a:t>10/12/2018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375AA08-97A4-C948-84CE-FBBB059F785E}" type="slidenum">
              <a:rPr lang="en-US" smtClean="0"/>
              <a:t>‹#›</a:t>
            </a:fld>
            <a:endParaRPr lang="en-US"/>
          </a:p>
        </p:txBody>
      </p:sp>
    </p:spTree>
    <p:extLst>
      <p:ext uri="{BB962C8B-B14F-4D97-AF65-F5344CB8AC3E}">
        <p14:creationId xmlns:p14="http://schemas.microsoft.com/office/powerpoint/2010/main" val="152922949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Based on JHU16</a:t>
            </a:r>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2</a:t>
            </a:fld>
            <a:endParaRPr lang="en-US"/>
          </a:p>
        </p:txBody>
      </p:sp>
    </p:spTree>
    <p:extLst>
      <p:ext uri="{BB962C8B-B14F-4D97-AF65-F5344CB8AC3E}">
        <p14:creationId xmlns:p14="http://schemas.microsoft.com/office/powerpoint/2010/main" val="4700343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5</a:t>
            </a:fld>
            <a:endParaRPr lang="en-US"/>
          </a:p>
        </p:txBody>
      </p:sp>
    </p:spTree>
    <p:extLst>
      <p:ext uri="{BB962C8B-B14F-4D97-AF65-F5344CB8AC3E}">
        <p14:creationId xmlns:p14="http://schemas.microsoft.com/office/powerpoint/2010/main" val="35912806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375AA08-97A4-C948-84CE-FBBB059F785E}" type="slidenum">
              <a:rPr lang="en-US" smtClean="0"/>
              <a:t>14</a:t>
            </a:fld>
            <a:endParaRPr lang="en-US"/>
          </a:p>
        </p:txBody>
      </p:sp>
    </p:spTree>
    <p:extLst>
      <p:ext uri="{BB962C8B-B14F-4D97-AF65-F5344CB8AC3E}">
        <p14:creationId xmlns:p14="http://schemas.microsoft.com/office/powerpoint/2010/main" val="32960760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0B51E9B-AB21-4089-8AD0-C7D535233069}"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5314233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(Switch to Elaine &amp; Lindsay)</a:t>
            </a:r>
          </a:p>
          <a:p>
            <a:r>
              <a:rPr lang="en-US" dirty="0"/>
              <a:t>Another aspect of our system that we want to highlight is that the features used in scoring (AES) are the same as the ones used for AWE system (for selecting feedback)</a:t>
            </a:r>
          </a:p>
        </p:txBody>
      </p:sp>
      <p:sp>
        <p:nvSpPr>
          <p:cNvPr id="4" name="Slide Number Placeholder 3"/>
          <p:cNvSpPr>
            <a:spLocks noGrp="1"/>
          </p:cNvSpPr>
          <p:nvPr>
            <p:ph type="sldNum" sz="quarter" idx="5"/>
          </p:nvPr>
        </p:nvSpPr>
        <p:spPr/>
        <p:txBody>
          <a:bodyPr/>
          <a:lstStyle/>
          <a:p>
            <a:fld id="{F3B059AA-C90B-4DA8-97B6-CA3074822D41}" type="slidenum">
              <a:rPr lang="en-US" smtClean="0"/>
              <a:t>26</a:t>
            </a:fld>
            <a:endParaRPr lang="en-US"/>
          </a:p>
        </p:txBody>
      </p:sp>
    </p:spTree>
    <p:extLst>
      <p:ext uri="{BB962C8B-B14F-4D97-AF65-F5344CB8AC3E}">
        <p14:creationId xmlns:p14="http://schemas.microsoft.com/office/powerpoint/2010/main" val="35181539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(Elaine &amp; Lindsay)</a:t>
            </a:r>
          </a:p>
          <a:p>
            <a:endParaRPr lang="en-US" dirty="0"/>
          </a:p>
        </p:txBody>
      </p:sp>
      <p:sp>
        <p:nvSpPr>
          <p:cNvPr id="4" name="Slide Number Placeholder 3"/>
          <p:cNvSpPr>
            <a:spLocks noGrp="1"/>
          </p:cNvSpPr>
          <p:nvPr>
            <p:ph type="sldNum" sz="quarter" idx="5"/>
          </p:nvPr>
        </p:nvSpPr>
        <p:spPr/>
        <p:txBody>
          <a:bodyPr/>
          <a:lstStyle/>
          <a:p>
            <a:fld id="{F3B059AA-C90B-4DA8-97B6-CA3074822D41}" type="slidenum">
              <a:rPr lang="en-US" smtClean="0"/>
              <a:t>27</a:t>
            </a:fld>
            <a:endParaRPr lang="en-US"/>
          </a:p>
        </p:txBody>
      </p:sp>
    </p:spTree>
    <p:extLst>
      <p:ext uri="{BB962C8B-B14F-4D97-AF65-F5344CB8AC3E}">
        <p14:creationId xmlns:p14="http://schemas.microsoft.com/office/powerpoint/2010/main" val="29460043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kern="1200" baseline="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MAKE YOUR ESSAY MORE CONVINCING</a:t>
            </a:r>
            <a:endParaRPr lang="en-US" dirty="0"/>
          </a:p>
          <a:p>
            <a:r>
              <a:rPr lang="en-US" sz="1200" kern="1200" dirty="0">
                <a:solidFill>
                  <a:schemeClr val="tx1"/>
                </a:solidFill>
                <a:effectLst/>
                <a:latin typeface="+mn-lt"/>
                <a:ea typeface="+mn-ea"/>
                <a:cs typeface="+mn-cs"/>
              </a:rPr>
              <a:t>Help readers understand why you believe the fight against poverty is/isn’t achievable in our lifetime by following the suggestions highlighted in green.</a:t>
            </a:r>
            <a:endParaRPr lang="en-US" dirty="0"/>
          </a:p>
          <a:p>
            <a:r>
              <a:rPr lang="en-US" sz="1200" kern="1200" dirty="0">
                <a:solidFill>
                  <a:schemeClr val="tx1"/>
                </a:solidFill>
                <a:effectLst/>
                <a:latin typeface="+mn-lt"/>
                <a:ea typeface="+mn-ea"/>
                <a:cs typeface="+mn-cs"/>
              </a:rPr>
              <a:t> </a:t>
            </a:r>
            <a:endParaRPr lang="en-US" dirty="0"/>
          </a:p>
          <a:p>
            <a:r>
              <a:rPr lang="en-US" sz="1200" kern="1200" dirty="0">
                <a:solidFill>
                  <a:schemeClr val="tx1"/>
                </a:solidFill>
                <a:effectLst/>
                <a:latin typeface="+mn-lt"/>
                <a:ea typeface="+mn-ea"/>
                <a:cs typeface="+mn-cs"/>
              </a:rPr>
              <a:t>…</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Provide more details for each piece of evidence you use</a:t>
            </a:r>
            <a:r>
              <a:rPr lang="en-US" dirty="0">
                <a:effectLst/>
              </a:rPr>
              <a:t> </a:t>
            </a:r>
          </a:p>
          <a:p>
            <a:pPr lvl="1"/>
            <a:r>
              <a:rPr lang="en-US" sz="1200" kern="1200" dirty="0">
                <a:solidFill>
                  <a:schemeClr val="tx1"/>
                </a:solidFill>
                <a:effectLst/>
                <a:latin typeface="+mn-lt"/>
                <a:ea typeface="+mn-ea"/>
                <a:cs typeface="+mn-cs"/>
              </a:rPr>
              <a:t>Go back to the article to find the evidence you chose and add specific details to your response</a:t>
            </a:r>
          </a:p>
          <a:p>
            <a:pPr lvl="1"/>
            <a:r>
              <a:rPr lang="en-US" dirty="0">
                <a:effectLst/>
              </a:rPr>
              <a:t>Check that you give enough details about the examples you use. People reading your essay who may not have read the article should be able to understand what the example is about</a:t>
            </a:r>
          </a:p>
          <a:p>
            <a:pPr lvl="1"/>
            <a:r>
              <a:rPr lang="en-US" sz="1200" kern="1200" dirty="0">
                <a:solidFill>
                  <a:schemeClr val="tx1"/>
                </a:solidFill>
                <a:effectLst/>
                <a:latin typeface="+mn-lt"/>
                <a:ea typeface="+mn-ea"/>
                <a:cs typeface="+mn-cs"/>
              </a:rPr>
              <a:t>For example, writing, “</a:t>
            </a:r>
            <a:r>
              <a:rPr lang="en-US" dirty="0">
                <a:effectLst/>
              </a:rPr>
              <a:t>The school fee was a problem</a:t>
            </a:r>
            <a:r>
              <a:rPr lang="en-US" sz="1200" kern="1200" dirty="0">
                <a:solidFill>
                  <a:schemeClr val="tx1"/>
                </a:solidFill>
                <a:effectLst/>
                <a:latin typeface="+mn-lt"/>
                <a:ea typeface="+mn-ea"/>
                <a:cs typeface="+mn-cs"/>
              </a:rPr>
              <a:t>” is not specific enough. It is better to write, “Students could not attend school because they did not have enough money to pay the school fee.”</a:t>
            </a:r>
            <a:endParaRPr lang="en-US" dirty="0">
              <a:effectLst/>
            </a:endParaRPr>
          </a:p>
          <a:p>
            <a:pPr lvl="1"/>
            <a:r>
              <a:rPr lang="en-US" sz="1200" kern="1200" dirty="0">
                <a:solidFill>
                  <a:schemeClr val="tx1"/>
                </a:solidFill>
                <a:effectLst/>
                <a:latin typeface="+mn-lt"/>
                <a:ea typeface="+mn-ea"/>
                <a:cs typeface="+mn-cs"/>
              </a:rPr>
              <a:t>Try using your own words when using evidence from the articles</a:t>
            </a:r>
            <a:endParaRPr lang="en-US" dirty="0">
              <a:effectLst/>
            </a:endParaRPr>
          </a:p>
          <a:p>
            <a:r>
              <a:rPr lang="en-US" sz="1200" kern="1200" dirty="0">
                <a:solidFill>
                  <a:schemeClr val="tx1"/>
                </a:solidFill>
                <a:effectLst/>
                <a:latin typeface="+mn-lt"/>
                <a:ea typeface="+mn-ea"/>
                <a:cs typeface="+mn-cs"/>
              </a:rPr>
              <a:t>Explain the evidence </a:t>
            </a:r>
          </a:p>
          <a:p>
            <a:pPr lvl="1"/>
            <a:r>
              <a:rPr lang="en-US" sz="1200" kern="1200" dirty="0">
                <a:solidFill>
                  <a:schemeClr val="tx1"/>
                </a:solidFill>
                <a:effectLst/>
                <a:latin typeface="+mn-lt"/>
                <a:ea typeface="+mn-ea"/>
                <a:cs typeface="+mn-cs"/>
              </a:rPr>
              <a:t>If you quoted evidence from the article, say again clearly in your own words what the evidence means</a:t>
            </a:r>
          </a:p>
          <a:p>
            <a:pPr lvl="1"/>
            <a:r>
              <a:rPr lang="en-US" sz="1200" kern="1200" dirty="0">
                <a:solidFill>
                  <a:schemeClr val="tx1"/>
                </a:solidFill>
                <a:effectLst/>
                <a:latin typeface="+mn-lt"/>
                <a:ea typeface="+mn-ea"/>
                <a:cs typeface="+mn-cs"/>
              </a:rPr>
              <a:t>Tell your reader why you included each piece of evidence. Explain how the evidence helps to make your point</a:t>
            </a:r>
          </a:p>
          <a:p>
            <a:r>
              <a:rPr lang="en-US" sz="1200" kern="1200" dirty="0">
                <a:solidFill>
                  <a:schemeClr val="tx1"/>
                </a:solidFill>
                <a:effectLst/>
                <a:latin typeface="+mn-lt"/>
                <a:ea typeface="+mn-ea"/>
                <a:cs typeface="+mn-cs"/>
              </a:rPr>
              <a:t>Connect the evidence to your argument </a:t>
            </a:r>
          </a:p>
          <a:p>
            <a:pPr lvl="1"/>
            <a:r>
              <a:rPr lang="en-US" sz="1200" kern="1200" dirty="0">
                <a:solidFill>
                  <a:schemeClr val="tx1"/>
                </a:solidFill>
                <a:effectLst/>
                <a:latin typeface="+mn-lt"/>
                <a:ea typeface="+mn-ea"/>
                <a:cs typeface="+mn-cs"/>
              </a:rPr>
              <a:t>Tie the evidence not only to the point you are making within a paragraph, but to your overall argument in response to the writing prompt</a:t>
            </a:r>
          </a:p>
          <a:p>
            <a:pPr lvl="1"/>
            <a:r>
              <a:rPr lang="en-US" sz="1200" kern="1200" dirty="0">
                <a:solidFill>
                  <a:schemeClr val="tx1"/>
                </a:solidFill>
                <a:effectLst/>
                <a:latin typeface="+mn-lt"/>
                <a:ea typeface="+mn-ea"/>
                <a:cs typeface="+mn-cs"/>
              </a:rPr>
              <a:t>Elaborate. Give a detailed and clear explanation of how the evidence supports your argument</a:t>
            </a:r>
          </a:p>
          <a:p>
            <a:r>
              <a:rPr lang="en-US" sz="1200" kern="1200" dirty="0">
                <a:solidFill>
                  <a:schemeClr val="tx1"/>
                </a:solidFill>
                <a:effectLst/>
                <a:latin typeface="+mn-lt"/>
                <a:ea typeface="+mn-ea"/>
                <a:cs typeface="+mn-cs"/>
              </a:rPr>
              <a:t> </a:t>
            </a:r>
            <a:endParaRPr lang="en-US" dirty="0"/>
          </a:p>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29</a:t>
            </a:fld>
            <a:endParaRPr lang="en-US"/>
          </a:p>
        </p:txBody>
      </p:sp>
    </p:spTree>
    <p:extLst>
      <p:ext uri="{BB962C8B-B14F-4D97-AF65-F5344CB8AC3E}">
        <p14:creationId xmlns:p14="http://schemas.microsoft.com/office/powerpoint/2010/main" val="38427299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B059AA-C90B-4DA8-97B6-CA3074822D41}" type="slidenum">
              <a:rPr lang="en-US" smtClean="0"/>
              <a:t>34</a:t>
            </a:fld>
            <a:endParaRPr lang="en-US"/>
          </a:p>
        </p:txBody>
      </p:sp>
    </p:spTree>
    <p:extLst>
      <p:ext uri="{BB962C8B-B14F-4D97-AF65-F5344CB8AC3E}">
        <p14:creationId xmlns:p14="http://schemas.microsoft.com/office/powerpoint/2010/main" val="413244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5870157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8468491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2078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B73D011-4233-DF42-9AA7-449BB74D0E1C}"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115396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B73D011-4233-DF42-9AA7-449BB74D0E1C}" type="datetimeFigureOut">
              <a:rPr lang="en-US" smtClean="0"/>
              <a:t>10/12/2018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34220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B73D011-4233-DF42-9AA7-449BB74D0E1C}"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1372747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B73D011-4233-DF42-9AA7-449BB74D0E1C}" type="datetimeFigureOut">
              <a:rPr lang="en-US" smtClean="0"/>
              <a:t>10/12/2018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25898149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B73D011-4233-DF42-9AA7-449BB74D0E1C}" type="datetimeFigureOut">
              <a:rPr lang="en-US" smtClean="0"/>
              <a:t>10/12/2018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5141650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73D011-4233-DF42-9AA7-449BB74D0E1C}" type="datetimeFigureOut">
              <a:rPr lang="en-US" smtClean="0"/>
              <a:t>10/12/2018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32199131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236793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B73D011-4233-DF42-9AA7-449BB74D0E1C}" type="datetimeFigureOut">
              <a:rPr lang="en-US" smtClean="0"/>
              <a:t>10/12/2018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7AAC26-5A9A-7747-AE91-ECAE317423E7}" type="slidenum">
              <a:rPr lang="en-US" smtClean="0"/>
              <a:t>‹#›</a:t>
            </a:fld>
            <a:endParaRPr lang="en-US"/>
          </a:p>
        </p:txBody>
      </p:sp>
    </p:spTree>
    <p:extLst>
      <p:ext uri="{BB962C8B-B14F-4D97-AF65-F5344CB8AC3E}">
        <p14:creationId xmlns:p14="http://schemas.microsoft.com/office/powerpoint/2010/main" val="1435320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73D011-4233-DF42-9AA7-449BB74D0E1C}" type="datetimeFigureOut">
              <a:rPr lang="en-US" smtClean="0"/>
              <a:t>10/12/2018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47AAC26-5A9A-7747-AE91-ECAE317423E7}" type="slidenum">
              <a:rPr lang="en-US" smtClean="0"/>
              <a:t>‹#›</a:t>
            </a:fld>
            <a:endParaRPr lang="en-US"/>
          </a:p>
        </p:txBody>
      </p:sp>
    </p:spTree>
    <p:extLst>
      <p:ext uri="{BB962C8B-B14F-4D97-AF65-F5344CB8AC3E}">
        <p14:creationId xmlns:p14="http://schemas.microsoft.com/office/powerpoint/2010/main" val="7970247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67053"/>
            <a:ext cx="9144000" cy="1143000"/>
          </a:xfrm>
        </p:spPr>
        <p:txBody>
          <a:bodyPr>
            <a:normAutofit fontScale="90000"/>
          </a:bodyPr>
          <a:lstStyle/>
          <a:p>
            <a:r>
              <a:rPr lang="en-US" b="1" dirty="0" smtClean="0"/>
              <a:t>Text</a:t>
            </a:r>
            <a:r>
              <a:rPr lang="en-US" b="1" dirty="0"/>
              <a:t>-based Reasoning </a:t>
            </a:r>
            <a:r>
              <a:rPr lang="en-US" b="1" dirty="0" smtClean="0"/>
              <a:t>&amp; Argumentation </a:t>
            </a:r>
            <a:br>
              <a:rPr lang="en-US" b="1" dirty="0" smtClean="0"/>
            </a:br>
            <a:r>
              <a:rPr lang="en-US" sz="4000" i="1" dirty="0" smtClean="0"/>
              <a:t>Chair</a:t>
            </a:r>
            <a:r>
              <a:rPr lang="en-US" sz="4000" i="1" dirty="0"/>
              <a:t>: Diane Litman</a:t>
            </a:r>
            <a:r>
              <a:rPr lang="en-US" dirty="0"/>
              <a:t/>
            </a:r>
            <a:br>
              <a:rPr lang="en-US" dirty="0"/>
            </a:br>
            <a:endParaRPr lang="en-US" dirty="0"/>
          </a:p>
        </p:txBody>
      </p:sp>
      <p:sp>
        <p:nvSpPr>
          <p:cNvPr id="3" name="Content Placeholder 2"/>
          <p:cNvSpPr>
            <a:spLocks noGrp="1"/>
          </p:cNvSpPr>
          <p:nvPr>
            <p:ph idx="1"/>
          </p:nvPr>
        </p:nvSpPr>
        <p:spPr>
          <a:xfrm>
            <a:off x="457200" y="1933720"/>
            <a:ext cx="8229600" cy="4525963"/>
          </a:xfrm>
        </p:spPr>
        <p:txBody>
          <a:bodyPr>
            <a:normAutofit/>
          </a:bodyPr>
          <a:lstStyle/>
          <a:p>
            <a:r>
              <a:rPr lang="en-US" i="1" dirty="0" smtClean="0"/>
              <a:t>Diane </a:t>
            </a:r>
            <a:r>
              <a:rPr lang="en-US" i="1" dirty="0"/>
              <a:t>Litman </a:t>
            </a:r>
            <a:r>
              <a:rPr lang="en-US" dirty="0"/>
              <a:t>– “Argument Mining from Text for Formative and Summative Assessment”</a:t>
            </a:r>
          </a:p>
          <a:p>
            <a:r>
              <a:rPr lang="en-US" i="1" dirty="0"/>
              <a:t>Kevin Ashley </a:t>
            </a:r>
            <a:r>
              <a:rPr lang="en-US" dirty="0"/>
              <a:t>– “Annotating Texts for Legal Pedagogy and Machine Learning”</a:t>
            </a:r>
          </a:p>
          <a:p>
            <a:r>
              <a:rPr lang="en-US" i="1" dirty="0" err="1"/>
              <a:t>Byeong</a:t>
            </a:r>
            <a:r>
              <a:rPr lang="en-US" i="1" dirty="0"/>
              <a:t>-Young Cho </a:t>
            </a:r>
            <a:r>
              <a:rPr lang="en-US" dirty="0"/>
              <a:t>– “Can Metacognition Facilitate Digital Literacy? An Intervention Study of High School Learners”</a:t>
            </a:r>
          </a:p>
          <a:p>
            <a:r>
              <a:rPr lang="en-US" dirty="0"/>
              <a:t>Question &amp; Answer Period</a:t>
            </a:r>
          </a:p>
          <a:p>
            <a:endParaRPr lang="en-US" dirty="0"/>
          </a:p>
        </p:txBody>
      </p:sp>
    </p:spTree>
    <p:extLst>
      <p:ext uri="{BB962C8B-B14F-4D97-AF65-F5344CB8AC3E}">
        <p14:creationId xmlns:p14="http://schemas.microsoft.com/office/powerpoint/2010/main" val="33838054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991600" cy="1143000"/>
          </a:xfrm>
        </p:spPr>
        <p:txBody>
          <a:bodyPr>
            <a:normAutofit fontScale="90000"/>
          </a:bodyPr>
          <a:lstStyle/>
          <a:p>
            <a:r>
              <a:rPr lang="en-US" dirty="0" smtClean="0"/>
              <a:t>Application: Formative Assessment</a:t>
            </a:r>
            <a:br>
              <a:rPr lang="en-US" dirty="0" smtClean="0"/>
            </a:br>
            <a:r>
              <a:rPr lang="en-US" dirty="0" smtClean="0"/>
              <a:t>(Automatic Writing Evaluation System)</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995223"/>
            <a:ext cx="8854877" cy="4024577"/>
          </a:xfrm>
          <a:prstGeom prst="rect">
            <a:avLst/>
          </a:prstGeom>
        </p:spPr>
      </p:pic>
      <p:sp>
        <p:nvSpPr>
          <p:cNvPr id="3" name="Slide Number Placeholder 2">
            <a:extLst>
              <a:ext uri="{FF2B5EF4-FFF2-40B4-BE49-F238E27FC236}">
                <a16:creationId xmlns:a16="http://schemas.microsoft.com/office/drawing/2014/main" xmlns="" id="{8E093E80-794F-6847-AE22-18CE0FD34B85}"/>
              </a:ext>
            </a:extLst>
          </p:cNvPr>
          <p:cNvSpPr>
            <a:spLocks noGrp="1"/>
          </p:cNvSpPr>
          <p:nvPr>
            <p:ph type="sldNum" sz="quarter" idx="12"/>
          </p:nvPr>
        </p:nvSpPr>
        <p:spPr/>
        <p:txBody>
          <a:bodyPr>
            <a:normAutofit/>
          </a:bodyPr>
          <a:lstStyle/>
          <a:p>
            <a:fld id="{CB584516-DE8A-459E-9E1F-8F893ECC2A04}" type="slidenum">
              <a:rPr lang="en-US" smtClean="0"/>
              <a:pPr/>
              <a:t>10</a:t>
            </a:fld>
            <a:endParaRPr lang="en-US"/>
          </a:p>
        </p:txBody>
      </p:sp>
    </p:spTree>
    <p:extLst>
      <p:ext uri="{BB962C8B-B14F-4D97-AF65-F5344CB8AC3E}">
        <p14:creationId xmlns:p14="http://schemas.microsoft.com/office/powerpoint/2010/main" val="36524221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940800" cy="1143000"/>
          </a:xfrm>
        </p:spPr>
        <p:txBody>
          <a:bodyPr>
            <a:normAutofit fontScale="90000"/>
          </a:bodyPr>
          <a:lstStyle/>
          <a:p>
            <a:r>
              <a:rPr lang="en-US" dirty="0"/>
              <a:t>Mining a </a:t>
            </a:r>
            <a:r>
              <a:rPr lang="en-US" i="1" dirty="0" smtClean="0"/>
              <a:t>High School </a:t>
            </a:r>
            <a:r>
              <a:rPr lang="en-US" b="1" i="1" dirty="0" smtClean="0"/>
              <a:t>Text-Based Classroom</a:t>
            </a:r>
            <a:r>
              <a:rPr lang="en-US" i="1" dirty="0" smtClean="0"/>
              <a:t> </a:t>
            </a:r>
            <a:r>
              <a:rPr lang="en-US" b="1" i="1" dirty="0" smtClean="0"/>
              <a:t>Discussion</a:t>
            </a:r>
            <a:r>
              <a:rPr lang="en-US" i="1" dirty="0" smtClean="0"/>
              <a:t> </a:t>
            </a:r>
            <a:r>
              <a:rPr lang="en-US" dirty="0" smtClean="0"/>
              <a:t>for </a:t>
            </a:r>
            <a:r>
              <a:rPr lang="en-US" i="1" dirty="0" smtClean="0"/>
              <a:t>Claim, Evidence, Warrants</a:t>
            </a:r>
            <a:endParaRPr lang="en-US" i="1"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3904025646"/>
              </p:ext>
            </p:extLst>
          </p:nvPr>
        </p:nvGraphicFramePr>
        <p:xfrm>
          <a:off x="219965" y="2001043"/>
          <a:ext cx="8720835" cy="3749040"/>
        </p:xfrm>
        <a:graphic>
          <a:graphicData uri="http://schemas.openxmlformats.org/drawingml/2006/table">
            <a:tbl>
              <a:tblPr firstRow="1" bandRow="1">
                <a:tableStyleId>{5C22544A-7EE6-4342-B048-85BDC9FD1C3A}</a:tableStyleId>
              </a:tblPr>
              <a:tblGrid>
                <a:gridCol w="1189735"/>
                <a:gridCol w="5765800"/>
                <a:gridCol w="1765300"/>
              </a:tblGrid>
              <a:tr h="370840">
                <a:tc>
                  <a:txBody>
                    <a:bodyPr/>
                    <a:lstStyle/>
                    <a:p>
                      <a:r>
                        <a:rPr lang="en-US" sz="2400" dirty="0" smtClean="0"/>
                        <a:t>Student</a:t>
                      </a:r>
                      <a:endParaRPr lang="en-US" sz="2400" dirty="0"/>
                    </a:p>
                  </a:txBody>
                  <a:tcPr/>
                </a:tc>
                <a:tc>
                  <a:txBody>
                    <a:bodyPr/>
                    <a:lstStyle/>
                    <a:p>
                      <a:r>
                        <a:rPr lang="en-US" sz="2400" dirty="0" smtClean="0"/>
                        <a:t>Transcript</a:t>
                      </a:r>
                      <a:endParaRPr lang="en-US" sz="2400" dirty="0"/>
                    </a:p>
                  </a:txBody>
                  <a:tcPr/>
                </a:tc>
                <a:tc>
                  <a:txBody>
                    <a:bodyPr/>
                    <a:lstStyle/>
                    <a:p>
                      <a:r>
                        <a:rPr lang="en-US" sz="2400" dirty="0" smtClean="0"/>
                        <a:t>Component</a:t>
                      </a:r>
                      <a:endParaRPr lang="en-US" sz="2400" dirty="0"/>
                    </a:p>
                  </a:txBody>
                  <a:tcPr/>
                </a:tc>
              </a:tr>
              <a:tr h="425460">
                <a:tc>
                  <a:txBody>
                    <a:bodyPr/>
                    <a:lstStyle/>
                    <a:p>
                      <a:r>
                        <a:rPr lang="en-US" sz="2400" dirty="0" smtClean="0"/>
                        <a:t>S1</a:t>
                      </a:r>
                      <a:endParaRPr lang="en-US" sz="2400" dirty="0"/>
                    </a:p>
                  </a:txBody>
                  <a:tcPr/>
                </a:tc>
                <a:tc>
                  <a:txBody>
                    <a:bodyPr/>
                    <a:lstStyle/>
                    <a:p>
                      <a:r>
                        <a:rPr lang="en-US" sz="2400" dirty="0" smtClean="0"/>
                        <a:t>She’s like really just protecting Willy from everything</a:t>
                      </a:r>
                      <a:endParaRPr lang="en-US" sz="2400" dirty="0"/>
                    </a:p>
                  </a:txBody>
                  <a:tcPr/>
                </a:tc>
                <a:tc>
                  <a:txBody>
                    <a:bodyPr/>
                    <a:lstStyle/>
                    <a:p>
                      <a:r>
                        <a:rPr lang="en-US" sz="2400" dirty="0" smtClean="0"/>
                        <a:t>claim</a:t>
                      </a:r>
                      <a:endParaRPr lang="en-US" sz="2400" dirty="0"/>
                    </a:p>
                  </a:txBody>
                  <a:tcPr/>
                </a:tc>
              </a:tr>
              <a:tr h="370840">
                <a:tc>
                  <a:txBody>
                    <a:bodyPr/>
                    <a:lstStyle/>
                    <a:p>
                      <a:endParaRPr lang="en-US" sz="2400" dirty="0"/>
                    </a:p>
                  </a:txBody>
                  <a:tcPr/>
                </a:tc>
                <a:tc>
                  <a:txBody>
                    <a:bodyPr/>
                    <a:lstStyle/>
                    <a:p>
                      <a:r>
                        <a:rPr lang="en-US" sz="2400" dirty="0" smtClean="0"/>
                        <a:t>Like at the end of the book remember how she was telling the</a:t>
                      </a:r>
                      <a:r>
                        <a:rPr lang="en-US" sz="2400" baseline="0" dirty="0" smtClean="0"/>
                        <a:t> kids to leave and never come back</a:t>
                      </a:r>
                      <a:endParaRPr lang="en-US" sz="2400" dirty="0"/>
                    </a:p>
                  </a:txBody>
                  <a:tcPr/>
                </a:tc>
                <a:tc>
                  <a:txBody>
                    <a:bodyPr/>
                    <a:lstStyle/>
                    <a:p>
                      <a:r>
                        <a:rPr lang="en-US" sz="2400" dirty="0" smtClean="0"/>
                        <a:t>evidence</a:t>
                      </a:r>
                      <a:endParaRPr lang="en-US" sz="2400" dirty="0"/>
                    </a:p>
                  </a:txBody>
                  <a:tcPr/>
                </a:tc>
              </a:tr>
              <a:tr h="370840">
                <a:tc>
                  <a:txBody>
                    <a:bodyPr/>
                    <a:lstStyle/>
                    <a:p>
                      <a:endParaRPr lang="en-US" sz="2400"/>
                    </a:p>
                  </a:txBody>
                  <a:tcPr/>
                </a:tc>
                <a:tc>
                  <a:txBody>
                    <a:bodyPr/>
                    <a:lstStyle/>
                    <a:p>
                      <a:r>
                        <a:rPr lang="en-US" sz="2400" dirty="0" smtClean="0"/>
                        <a:t>Like she’s not even caring about them, she’s </a:t>
                      </a:r>
                      <a:r>
                        <a:rPr lang="en-US" sz="2400" dirty="0" err="1" smtClean="0"/>
                        <a:t>carying</a:t>
                      </a:r>
                      <a:r>
                        <a:rPr lang="en-US" sz="2400" dirty="0" smtClean="0"/>
                        <a:t> about Willy.</a:t>
                      </a:r>
                      <a:endParaRPr lang="en-US" sz="2400" dirty="0"/>
                    </a:p>
                  </a:txBody>
                  <a:tcPr/>
                </a:tc>
                <a:tc>
                  <a:txBody>
                    <a:bodyPr/>
                    <a:lstStyle/>
                    <a:p>
                      <a:r>
                        <a:rPr lang="en-US" sz="2400" dirty="0" smtClean="0"/>
                        <a:t>warrant</a:t>
                      </a:r>
                      <a:endParaRPr lang="en-US" sz="2400" dirty="0"/>
                    </a:p>
                  </a:txBody>
                  <a:tcPr/>
                </a:tc>
              </a:tr>
              <a:tr h="370840">
                <a:tc>
                  <a:txBody>
                    <a:bodyPr/>
                    <a:lstStyle/>
                    <a:p>
                      <a:r>
                        <a:rPr lang="en-US" sz="2400" dirty="0" smtClean="0"/>
                        <a:t>S2</a:t>
                      </a:r>
                      <a:endParaRPr lang="en-US" sz="2400" dirty="0"/>
                    </a:p>
                  </a:txBody>
                  <a:tcPr/>
                </a:tc>
                <a:tc>
                  <a:txBody>
                    <a:bodyPr/>
                    <a:lstStyle/>
                    <a:p>
                      <a:r>
                        <a:rPr lang="en-US" sz="2400" dirty="0" smtClean="0"/>
                        <a:t>It’s like she’s concerned with him trying</a:t>
                      </a:r>
                      <a:r>
                        <a:rPr lang="en-US" sz="2400" baseline="0" dirty="0" smtClean="0"/>
                        <a:t> to …</a:t>
                      </a:r>
                      <a:endParaRPr lang="en-US" sz="2400" dirty="0"/>
                    </a:p>
                  </a:txBody>
                  <a:tcPr/>
                </a:tc>
                <a:tc>
                  <a:txBody>
                    <a:bodyPr/>
                    <a:lstStyle/>
                    <a:p>
                      <a:r>
                        <a:rPr lang="en-US" sz="2400" dirty="0" smtClean="0"/>
                        <a:t>claim</a:t>
                      </a:r>
                      <a:endParaRPr lang="en-US" sz="2400" dirty="0"/>
                    </a:p>
                  </a:txBody>
                  <a:tcPr/>
                </a:tc>
              </a:tr>
            </a:tbl>
          </a:graphicData>
        </a:graphic>
      </p:graphicFrame>
    </p:spTree>
    <p:extLst>
      <p:ext uri="{BB962C8B-B14F-4D97-AF65-F5344CB8AC3E}">
        <p14:creationId xmlns:p14="http://schemas.microsoft.com/office/powerpoint/2010/main" val="21490272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36538"/>
            <a:ext cx="9144000" cy="1143000"/>
          </a:xfrm>
        </p:spPr>
        <p:txBody>
          <a:bodyPr>
            <a:normAutofit fontScale="90000"/>
          </a:bodyPr>
          <a:lstStyle/>
          <a:p>
            <a:r>
              <a:rPr lang="en-US" dirty="0" smtClean="0"/>
              <a:t>Application: Teacher Dashboard </a:t>
            </a:r>
            <a:br>
              <a:rPr lang="en-US" dirty="0" smtClean="0"/>
            </a:br>
            <a:r>
              <a:rPr lang="en-US" sz="4000" dirty="0" smtClean="0"/>
              <a:t>(joint NSF grant with Prof. Amanda Godley)</a:t>
            </a:r>
            <a:endParaRPr lang="en-US" sz="4000" dirty="0"/>
          </a:p>
        </p:txBody>
      </p:sp>
      <p:pic>
        <p:nvPicPr>
          <p:cNvPr id="4" name="Content Placeholder 3" descr="DiscussionTracker_transcript_colored.png"/>
          <p:cNvPicPr>
            <a:picLocks noGrp="1" noChangeAspect="1"/>
          </p:cNvPicPr>
          <p:nvPr>
            <p:ph idx="1"/>
          </p:nvPr>
        </p:nvPicPr>
        <p:blipFill>
          <a:blip r:embed="rId2">
            <a:extLst>
              <a:ext uri="{28A0092B-C50C-407E-A947-70E740481C1C}">
                <a14:useLocalDpi xmlns:a14="http://schemas.microsoft.com/office/drawing/2010/main" val="0"/>
              </a:ext>
            </a:extLst>
          </a:blip>
          <a:srcRect t="5485" b="5485"/>
          <a:stretch>
            <a:fillRect/>
          </a:stretch>
        </p:blipFill>
        <p:spPr>
          <a:xfrm>
            <a:off x="516625" y="1544638"/>
            <a:ext cx="9033775" cy="4968228"/>
          </a:xfrm>
        </p:spPr>
      </p:pic>
    </p:spTree>
    <p:extLst>
      <p:ext uri="{BB962C8B-B14F-4D97-AF65-F5344CB8AC3E}">
        <p14:creationId xmlns:p14="http://schemas.microsoft.com/office/powerpoint/2010/main" val="167303600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Mining a </a:t>
            </a:r>
            <a:r>
              <a:rPr lang="en-US" i="1" dirty="0" smtClean="0"/>
              <a:t>College </a:t>
            </a:r>
            <a:r>
              <a:rPr lang="en-US" b="1" i="1" dirty="0" smtClean="0"/>
              <a:t>Essay</a:t>
            </a:r>
            <a:r>
              <a:rPr lang="en-US" i="1" dirty="0" smtClean="0"/>
              <a:t> </a:t>
            </a:r>
            <a:r>
              <a:rPr lang="en-US" dirty="0" smtClean="0"/>
              <a:t>for </a:t>
            </a:r>
            <a:r>
              <a:rPr lang="en-US" i="1" dirty="0" smtClean="0"/>
              <a:t>Claims, Premises</a:t>
            </a:r>
            <a:r>
              <a:rPr lang="en-US" i="1" dirty="0"/>
              <a:t> </a:t>
            </a:r>
            <a:r>
              <a:rPr lang="en-US" dirty="0" smtClean="0"/>
              <a:t>and their </a:t>
            </a:r>
            <a:r>
              <a:rPr lang="en-US" i="1" dirty="0" smtClean="0"/>
              <a:t>Support/Attack Relations</a:t>
            </a:r>
            <a:br>
              <a:rPr lang="en-US" i="1" dirty="0" smtClean="0"/>
            </a:br>
            <a:r>
              <a:rPr lang="en-US" sz="4000" dirty="0" smtClean="0"/>
              <a:t>(</a:t>
            </a:r>
            <a:r>
              <a:rPr lang="en-US" sz="4000" dirty="0" err="1" smtClean="0"/>
              <a:t>Huy</a:t>
            </a:r>
            <a:r>
              <a:rPr lang="en-US" sz="4000" dirty="0" smtClean="0"/>
              <a:t> Nguyen CS dissertation)</a:t>
            </a:r>
            <a:endParaRPr lang="en-US" sz="4000" dirty="0"/>
          </a:p>
        </p:txBody>
      </p:sp>
      <p:sp>
        <p:nvSpPr>
          <p:cNvPr id="3" name="Content Placeholder 2"/>
          <p:cNvSpPr>
            <a:spLocks noGrp="1"/>
          </p:cNvSpPr>
          <p:nvPr>
            <p:ph idx="1"/>
          </p:nvPr>
        </p:nvSpPr>
        <p:spPr>
          <a:xfrm>
            <a:off x="228600" y="1765300"/>
            <a:ext cx="8782050" cy="4910138"/>
          </a:xfrm>
        </p:spPr>
        <p:txBody>
          <a:bodyPr>
            <a:normAutofit/>
          </a:bodyPr>
          <a:lstStyle/>
          <a:p>
            <a:pPr marL="0" indent="0">
              <a:buNone/>
            </a:pPr>
            <a:r>
              <a:rPr lang="en-US" sz="1800" dirty="0" smtClean="0">
                <a:solidFill>
                  <a:schemeClr val="accent1"/>
                </a:solidFill>
              </a:rPr>
              <a:t>C</a:t>
            </a:r>
            <a:endParaRPr lang="en-US" sz="1800" dirty="0">
              <a:solidFill>
                <a:schemeClr val="accent1"/>
              </a:solidFill>
            </a:endParaRPr>
          </a:p>
        </p:txBody>
      </p:sp>
      <p:sp>
        <p:nvSpPr>
          <p:cNvPr id="5" name="Slide Number Placeholder 4"/>
          <p:cNvSpPr>
            <a:spLocks noGrp="1"/>
          </p:cNvSpPr>
          <p:nvPr>
            <p:ph type="sldNum" sz="quarter" idx="12"/>
          </p:nvPr>
        </p:nvSpPr>
        <p:spPr>
          <a:xfrm>
            <a:off x="6457950" y="5624513"/>
            <a:ext cx="2057400" cy="273844"/>
          </a:xfrm>
        </p:spPr>
        <p:txBody>
          <a:bodyPr/>
          <a:lstStyle/>
          <a:p>
            <a:fld id="{1FAB230D-8D7E-447F-9006-147D65281BD6}" type="slidenum">
              <a:rPr lang="en-US" smtClean="0"/>
              <a:pPr/>
              <a:t>13</a:t>
            </a:fld>
            <a:endParaRPr lang="en-US"/>
          </a:p>
        </p:txBody>
      </p:sp>
      <p:sp>
        <p:nvSpPr>
          <p:cNvPr id="6" name="TextBox 5"/>
          <p:cNvSpPr txBox="1"/>
          <p:nvPr/>
        </p:nvSpPr>
        <p:spPr>
          <a:xfrm>
            <a:off x="604309" y="2998767"/>
            <a:ext cx="3224351" cy="3173176"/>
          </a:xfrm>
          <a:prstGeom prst="rect">
            <a:avLst/>
          </a:prstGeom>
          <a:noFill/>
          <a:ln>
            <a:solidFill>
              <a:schemeClr val="tx1"/>
            </a:solidFill>
          </a:ln>
        </p:spPr>
        <p:txBody>
          <a:bodyPr wrap="square" rtlCol="0">
            <a:spAutoFit/>
          </a:bodyPr>
          <a:lstStyle/>
          <a:p>
            <a:pPr>
              <a:lnSpc>
                <a:spcPct val="110000"/>
              </a:lnSpc>
            </a:pPr>
            <a:r>
              <a:rPr lang="en-US" sz="1400" baseline="30000" dirty="0">
                <a:latin typeface="Calibri" panose="020F0502020204030204" pitchFamily="34" charset="0"/>
                <a:ea typeface="Calibri" panose="020F0502020204030204" pitchFamily="34" charset="0"/>
                <a:cs typeface="Times New Roman" panose="02020603050405020304" pitchFamily="18" charset="0"/>
              </a:rPr>
              <a:t>(1)</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Taking care of thousands of citizens who suffer from disease or illiteracy is more urgent and pragmatic than building theaters or sports stadiums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 </a:t>
            </a:r>
            <a:endParaRPr lang="en-US" sz="1400" dirty="0" smtClean="0">
              <a:latin typeface="Calibri" panose="020F0502020204030204" pitchFamily="34" charset="0"/>
              <a:ea typeface="Calibri" panose="020F0502020204030204" pitchFamily="34" charset="0"/>
              <a:cs typeface="Times New Roman" panose="02020603050405020304" pitchFamily="18" charset="0"/>
            </a:endParaRPr>
          </a:p>
          <a:p>
            <a:pPr>
              <a:lnSpc>
                <a:spcPct val="110000"/>
              </a:lnSpc>
            </a:pPr>
            <a:r>
              <a:rPr lang="en-US" sz="1400" baseline="30000" dirty="0" smtClean="0">
                <a:latin typeface="Calibri" panose="020F0502020204030204" pitchFamily="34" charset="0"/>
                <a:ea typeface="Calibri" panose="020F0502020204030204" pitchFamily="34" charset="0"/>
                <a:cs typeface="Times New Roman" panose="02020603050405020304" pitchFamily="18" charset="0"/>
              </a:rPr>
              <a:t>(</a:t>
            </a:r>
            <a:r>
              <a:rPr lang="en-US" sz="1400" baseline="30000" dirty="0">
                <a:latin typeface="Calibri" panose="020F0502020204030204" pitchFamily="34" charset="0"/>
                <a:ea typeface="Calibri" panose="020F0502020204030204" pitchFamily="34" charset="0"/>
                <a:cs typeface="Times New Roman" panose="02020603050405020304" pitchFamily="18" charset="0"/>
              </a:rPr>
              <a:t>2)</a:t>
            </a:r>
            <a:r>
              <a:rPr lang="en-US" sz="1400" dirty="0">
                <a:latin typeface="Calibri" panose="020F0502020204030204" pitchFamily="34" charset="0"/>
                <a:ea typeface="Calibri" panose="020F0502020204030204" pitchFamily="34" charset="0"/>
                <a:cs typeface="Times New Roman" panose="02020603050405020304" pitchFamily="18" charset="0"/>
              </a:rPr>
              <a:t>As a matter of fact,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an uneducated person may barely appreciate musicals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whereas [</a:t>
            </a: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a physical damaged person, resulting from the lack of medical treatment, may no longer participate in any sports games</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Premise</a:t>
            </a:r>
            <a:r>
              <a:rPr lang="en-US" sz="1400" dirty="0">
                <a:latin typeface="Calibri" panose="020F0502020204030204" pitchFamily="34" charset="0"/>
                <a:ea typeface="Calibri" panose="020F0502020204030204" pitchFamily="34" charset="0"/>
                <a:cs typeface="Times New Roman" panose="02020603050405020304" pitchFamily="18" charset="0"/>
              </a:rPr>
              <a:t>. </a:t>
            </a:r>
            <a:r>
              <a:rPr lang="en-US" sz="1400" baseline="30000" dirty="0">
                <a:latin typeface="Calibri" panose="020F0502020204030204" pitchFamily="34" charset="0"/>
                <a:ea typeface="Calibri" panose="020F0502020204030204" pitchFamily="34" charset="0"/>
                <a:cs typeface="Times New Roman" panose="02020603050405020304" pitchFamily="18" charset="0"/>
              </a:rPr>
              <a:t>(3)</a:t>
            </a:r>
            <a:r>
              <a:rPr lang="en-US" sz="1400" dirty="0">
                <a:latin typeface="Calibri" panose="020F0502020204030204" pitchFamily="34" charset="0"/>
                <a:ea typeface="Calibri" panose="020F0502020204030204" pitchFamily="34" charset="0"/>
                <a:cs typeface="Times New Roman" panose="02020603050405020304" pitchFamily="18" charset="0"/>
              </a:rPr>
              <a:t>Therefore,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providing education and medical care is more essential and prioritized to the government</a:t>
            </a:r>
            <a:r>
              <a:rPr lang="en-US" sz="1400" dirty="0">
                <a:latin typeface="Calibri" panose="020F0502020204030204" pitchFamily="34" charset="0"/>
                <a:ea typeface="Calibri" panose="020F0502020204030204" pitchFamily="34" charset="0"/>
                <a:cs typeface="Times New Roman" panose="02020603050405020304" pitchFamily="18" charset="0"/>
              </a:rPr>
              <a:t>]</a:t>
            </a:r>
            <a:r>
              <a:rPr lang="en-US" sz="1400" b="1" baseline="-25000" dirty="0">
                <a:solidFill>
                  <a:srgbClr val="FF0000"/>
                </a:solidFill>
                <a:latin typeface="Calibri" panose="020F0502020204030204" pitchFamily="34" charset="0"/>
                <a:ea typeface="Calibri" panose="020F0502020204030204" pitchFamily="34" charset="0"/>
                <a:cs typeface="Times New Roman" panose="02020603050405020304" pitchFamily="18" charset="0"/>
              </a:rPr>
              <a:t>Claim</a:t>
            </a:r>
            <a:r>
              <a:rPr lang="en-US" sz="1400" dirty="0">
                <a:latin typeface="Calibri" panose="020F0502020204030204" pitchFamily="34" charset="0"/>
                <a:ea typeface="Calibri" panose="020F0502020204030204" pitchFamily="34" charset="0"/>
                <a:cs typeface="Times New Roman" panose="02020603050405020304" pitchFamily="18" charset="0"/>
              </a:rPr>
              <a:t>.</a:t>
            </a:r>
          </a:p>
        </p:txBody>
      </p:sp>
      <p:sp>
        <p:nvSpPr>
          <p:cNvPr id="7" name="TextBox 6"/>
          <p:cNvSpPr txBox="1"/>
          <p:nvPr/>
        </p:nvSpPr>
        <p:spPr>
          <a:xfrm>
            <a:off x="4400902" y="3946719"/>
            <a:ext cx="2479937" cy="1277273"/>
          </a:xfrm>
          <a:prstGeom prst="rect">
            <a:avLst/>
          </a:prstGeom>
          <a:noFill/>
        </p:spPr>
        <p:txBody>
          <a:bodyPr wrap="square" rtlCol="0">
            <a:spAutoFit/>
          </a:bodyPr>
          <a:lstStyle/>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(2.1)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a:p>
            <a:pPr>
              <a:lnSpc>
                <a:spcPct val="110000"/>
              </a:lnSpc>
            </a:pPr>
            <a:r>
              <a:rPr lang="en-US" sz="1400" dirty="0">
                <a:highlight>
                  <a:srgbClr val="C0C0C0"/>
                </a:highlight>
                <a:latin typeface="Calibri" panose="020F0502020204030204" pitchFamily="34" charset="0"/>
                <a:ea typeface="Calibri" panose="020F0502020204030204" pitchFamily="34" charset="0"/>
                <a:cs typeface="Times New Roman" panose="02020603050405020304" pitchFamily="18" charset="0"/>
              </a:rPr>
              <a:t>Premise</a:t>
            </a:r>
            <a:r>
              <a:rPr lang="en-US" sz="1400" dirty="0"/>
              <a:t>(2.2)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a:t>
            </a:r>
          </a:p>
          <a:p>
            <a:pPr>
              <a:lnSpc>
                <a:spcPct val="110000"/>
              </a:lnSpc>
            </a:pP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(3) supports </a:t>
            </a:r>
            <a:r>
              <a:rPr lang="en-US" sz="1400" dirty="0">
                <a:highlight>
                  <a:srgbClr val="FFFF00"/>
                </a:highlight>
                <a:latin typeface="Calibri" panose="020F0502020204030204" pitchFamily="34" charset="0"/>
                <a:ea typeface="Calibri" panose="020F0502020204030204" pitchFamily="34" charset="0"/>
                <a:cs typeface="Times New Roman" panose="02020603050405020304" pitchFamily="18" charset="0"/>
              </a:rPr>
              <a:t>Claim</a:t>
            </a:r>
            <a:r>
              <a:rPr lang="en-US" sz="1400" dirty="0"/>
              <a:t>(1)</a:t>
            </a:r>
          </a:p>
        </p:txBody>
      </p:sp>
      <p:sp>
        <p:nvSpPr>
          <p:cNvPr id="8" name="Right Arrow 9"/>
          <p:cNvSpPr/>
          <p:nvPr/>
        </p:nvSpPr>
        <p:spPr>
          <a:xfrm flipV="1">
            <a:off x="3887908" y="4549177"/>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9" name="Oval 8"/>
          <p:cNvSpPr/>
          <p:nvPr/>
        </p:nvSpPr>
        <p:spPr>
          <a:xfrm>
            <a:off x="7937103" y="3734440"/>
            <a:ext cx="492521" cy="466085"/>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Claim(1)</a:t>
            </a:r>
          </a:p>
        </p:txBody>
      </p:sp>
      <p:sp>
        <p:nvSpPr>
          <p:cNvPr id="10" name="Oval 9"/>
          <p:cNvSpPr/>
          <p:nvPr/>
        </p:nvSpPr>
        <p:spPr>
          <a:xfrm>
            <a:off x="7937104" y="4382507"/>
            <a:ext cx="484724" cy="484724"/>
          </a:xfrm>
          <a:prstGeom prst="ellipse">
            <a:avLst/>
          </a:prstGeom>
          <a:solidFill>
            <a:srgbClr val="FFFF00"/>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100" dirty="0"/>
              <a:t>Claim(3)</a:t>
            </a:r>
          </a:p>
        </p:txBody>
      </p:sp>
      <p:sp>
        <p:nvSpPr>
          <p:cNvPr id="11" name="Rectangle 10"/>
          <p:cNvSpPr/>
          <p:nvPr/>
        </p:nvSpPr>
        <p:spPr>
          <a:xfrm>
            <a:off x="8350842"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(2.2)</a:t>
            </a:r>
          </a:p>
        </p:txBody>
      </p:sp>
      <p:sp>
        <p:nvSpPr>
          <p:cNvPr id="12" name="Rectangle 11"/>
          <p:cNvSpPr/>
          <p:nvPr/>
        </p:nvSpPr>
        <p:spPr>
          <a:xfrm>
            <a:off x="7463300" y="5043419"/>
            <a:ext cx="544791" cy="446553"/>
          </a:xfrm>
          <a:prstGeom prst="rect">
            <a:avLst/>
          </a:prstGeom>
          <a:solidFill>
            <a:schemeClr val="bg2">
              <a:lumMod val="90000"/>
            </a:schemeClr>
          </a:solidFill>
          <a:ln w="12700"/>
        </p:spPr>
        <p:style>
          <a:lnRef idx="2">
            <a:schemeClr val="dk1"/>
          </a:lnRef>
          <a:fillRef idx="1">
            <a:schemeClr val="lt1"/>
          </a:fillRef>
          <a:effectRef idx="0">
            <a:schemeClr val="dk1"/>
          </a:effectRef>
          <a:fontRef idx="minor">
            <a:schemeClr val="dk1"/>
          </a:fontRef>
        </p:style>
        <p:txBody>
          <a:bodyPr lIns="0" tIns="0" rIns="0" bIns="0" rtlCol="0" anchor="ctr"/>
          <a:lstStyle/>
          <a:p>
            <a:pPr algn="ctr"/>
            <a:r>
              <a:rPr lang="en-US" sz="1200" dirty="0"/>
              <a:t>Premise (2.1)</a:t>
            </a:r>
          </a:p>
        </p:txBody>
      </p:sp>
      <p:cxnSp>
        <p:nvCxnSpPr>
          <p:cNvPr id="13" name="Straight Arrow Connector 12"/>
          <p:cNvCxnSpPr>
            <a:cxnSpLocks/>
            <a:stCxn id="11" idx="0"/>
            <a:endCxn id="10" idx="5"/>
          </p:cNvCxnSpPr>
          <p:nvPr/>
        </p:nvCxnSpPr>
        <p:spPr>
          <a:xfrm flipH="1" flipV="1">
            <a:off x="8350842"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cxnSpLocks/>
            <a:stCxn id="12" idx="0"/>
            <a:endCxn id="10" idx="3"/>
          </p:cNvCxnSpPr>
          <p:nvPr/>
        </p:nvCxnSpPr>
        <p:spPr>
          <a:xfrm flipV="1">
            <a:off x="7735695" y="4796245"/>
            <a:ext cx="272396" cy="247175"/>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cxnSpLocks/>
            <a:stCxn id="10" idx="0"/>
            <a:endCxn id="9" idx="4"/>
          </p:cNvCxnSpPr>
          <p:nvPr/>
        </p:nvCxnSpPr>
        <p:spPr>
          <a:xfrm flipV="1">
            <a:off x="8179466" y="4200525"/>
            <a:ext cx="3898" cy="181982"/>
          </a:xfrm>
          <a:prstGeom prst="straightConnector1">
            <a:avLst/>
          </a:prstGeom>
          <a:ln w="1270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0" name="Right Arrow 9"/>
          <p:cNvSpPr/>
          <p:nvPr/>
        </p:nvSpPr>
        <p:spPr>
          <a:xfrm flipV="1">
            <a:off x="6940087" y="4549176"/>
            <a:ext cx="477078" cy="318053"/>
          </a:xfrm>
          <a:prstGeom prst="right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Tree>
    <p:extLst>
      <p:ext uri="{BB962C8B-B14F-4D97-AF65-F5344CB8AC3E}">
        <p14:creationId xmlns:p14="http://schemas.microsoft.com/office/powerpoint/2010/main" val="32297467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139700" y="-12700"/>
            <a:ext cx="9004300" cy="698500"/>
          </a:xfrm>
        </p:spPr>
        <p:txBody>
          <a:bodyPr>
            <a:noAutofit/>
          </a:bodyPr>
          <a:lstStyle/>
          <a:p>
            <a:pPr marL="0" indent="0" algn="ctr">
              <a:buNone/>
            </a:pPr>
            <a:r>
              <a:rPr lang="en-US" sz="4000" dirty="0" smtClean="0"/>
              <a:t>Application: Summative Assessment </a:t>
            </a:r>
          </a:p>
          <a:p>
            <a:pPr marL="0" indent="0" algn="ctr">
              <a:buNone/>
            </a:pPr>
            <a:r>
              <a:rPr lang="en-US" sz="2800" dirty="0" smtClean="0"/>
              <a:t> (Automated Essay Scoring System)</a:t>
            </a:r>
            <a:endParaRPr lang="en-US" sz="2800" dirty="0"/>
          </a:p>
        </p:txBody>
      </p:sp>
      <p:sp>
        <p:nvSpPr>
          <p:cNvPr id="4" name="Slide Number Placeholder 3"/>
          <p:cNvSpPr>
            <a:spLocks noGrp="1"/>
          </p:cNvSpPr>
          <p:nvPr>
            <p:ph type="sldNum" sz="quarter" idx="12"/>
          </p:nvPr>
        </p:nvSpPr>
        <p:spPr/>
        <p:txBody>
          <a:bodyPr/>
          <a:lstStyle/>
          <a:p>
            <a:fld id="{1FAB230D-8D7E-447F-9006-147D65281BD6}" type="slidenum">
              <a:rPr lang="en-US" smtClean="0"/>
              <a:pPr/>
              <a:t>14</a:t>
            </a:fld>
            <a:endParaRPr lang="en-US"/>
          </a:p>
        </p:txBody>
      </p:sp>
      <p:graphicFrame>
        <p:nvGraphicFramePr>
          <p:cNvPr id="5" name="Table 4"/>
          <p:cNvGraphicFramePr>
            <a:graphicFrameLocks noGrp="1"/>
          </p:cNvGraphicFramePr>
          <p:nvPr>
            <p:extLst>
              <p:ext uri="{D42A27DB-BD31-4B8C-83A1-F6EECF244321}">
                <p14:modId xmlns:p14="http://schemas.microsoft.com/office/powerpoint/2010/main" val="2516817148"/>
              </p:ext>
            </p:extLst>
          </p:nvPr>
        </p:nvGraphicFramePr>
        <p:xfrm>
          <a:off x="819151" y="1234440"/>
          <a:ext cx="7524749" cy="5623560"/>
        </p:xfrm>
        <a:graphic>
          <a:graphicData uri="http://schemas.openxmlformats.org/drawingml/2006/table">
            <a:tbl>
              <a:tblPr firstRow="1" bandRow="1">
                <a:tableStyleId>{9DCAF9ED-07DC-4A11-8D7F-57B35C25682E}</a:tableStyleId>
              </a:tblPr>
              <a:tblGrid>
                <a:gridCol w="1130016">
                  <a:extLst>
                    <a:ext uri="{9D8B030D-6E8A-4147-A177-3AD203B41FA5}">
                      <a16:colId xmlns="" xmlns:a16="http://schemas.microsoft.com/office/drawing/2014/main" val="1871833535"/>
                    </a:ext>
                  </a:extLst>
                </a:gridCol>
                <a:gridCol w="6394733">
                  <a:extLst>
                    <a:ext uri="{9D8B030D-6E8A-4147-A177-3AD203B41FA5}">
                      <a16:colId xmlns="" xmlns:a16="http://schemas.microsoft.com/office/drawing/2014/main" val="1082825539"/>
                    </a:ext>
                  </a:extLst>
                </a:gridCol>
              </a:tblGrid>
              <a:tr h="240784">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t>Argument Component Features (AC)</a:t>
                      </a:r>
                    </a:p>
                  </a:txBody>
                  <a:tcPr marL="68580" marR="68580" marT="34290" marB="34290" anchor="ctr">
                    <a:solidFill>
                      <a:srgbClr val="C00000"/>
                    </a:solidFill>
                  </a:tcPr>
                </a:tc>
                <a:extLst>
                  <a:ext uri="{0D108BD9-81ED-4DB2-BD59-A6C34878D82A}">
                    <a16:rowId xmlns="" xmlns:a16="http://schemas.microsoft.com/office/drawing/2014/main" val="604537275"/>
                  </a:ext>
                </a:extLst>
              </a:tr>
              <a:tr h="941246">
                <a:tc>
                  <a:txBody>
                    <a:bodyPr/>
                    <a:lstStyle/>
                    <a:p>
                      <a:pPr algn="ctr"/>
                      <a:r>
                        <a:rPr lang="en-US" sz="1200" dirty="0"/>
                        <a:t>1, 2</a:t>
                      </a:r>
                    </a:p>
                    <a:p>
                      <a:pPr algn="ctr"/>
                      <a:r>
                        <a:rPr lang="en-US" sz="1200" dirty="0"/>
                        <a:t>3, 4</a:t>
                      </a:r>
                    </a:p>
                    <a:p>
                      <a:pPr algn="ctr"/>
                      <a:r>
                        <a:rPr lang="en-US" sz="1200" dirty="0"/>
                        <a:t>5</a:t>
                      </a:r>
                    </a:p>
                    <a:p>
                      <a:pPr algn="ctr"/>
                      <a:r>
                        <a:rPr lang="en-US" sz="1200" dirty="0"/>
                        <a:t>6</a:t>
                      </a:r>
                    </a:p>
                    <a:p>
                      <a:pPr algn="ctr"/>
                      <a:r>
                        <a:rPr lang="en-US" sz="1200" dirty="0"/>
                        <a:t>7</a:t>
                      </a:r>
                      <a:endParaRPr lang="en-US" sz="1200" i="1" dirty="0"/>
                    </a:p>
                  </a:txBody>
                  <a:tcPr marL="68580" marR="68580" marT="34290" marB="34290" anchor="ctr"/>
                </a:tc>
                <a:tc>
                  <a:txBody>
                    <a:bodyPr/>
                    <a:lstStyle/>
                    <a:p>
                      <a:pPr algn="l"/>
                      <a:r>
                        <a:rPr lang="en-US" sz="1200" dirty="0"/>
                        <a:t>Number and fraction of argument components over total number of sentences in essay</a:t>
                      </a:r>
                    </a:p>
                    <a:p>
                      <a:pPr algn="l"/>
                      <a:r>
                        <a:rPr lang="en-US" sz="1200" dirty="0"/>
                        <a:t>Number and fraction of argumentative sentences</a:t>
                      </a:r>
                    </a:p>
                    <a:p>
                      <a:pPr algn="l"/>
                      <a:r>
                        <a:rPr lang="en-US" sz="1200" dirty="0"/>
                        <a:t>Total number of words in argument components</a:t>
                      </a:r>
                    </a:p>
                    <a:p>
                      <a:pPr algn="l"/>
                      <a:r>
                        <a:rPr lang="en-US" sz="1200" dirty="0"/>
                        <a:t>Number of paragraphs containing argument components</a:t>
                      </a:r>
                    </a:p>
                    <a:p>
                      <a:pPr algn="l"/>
                      <a:r>
                        <a:rPr lang="en-US" sz="1200" dirty="0"/>
                        <a:t>Whether the essay has paragraph without any argument component</a:t>
                      </a:r>
                    </a:p>
                  </a:txBody>
                  <a:tcPr marL="68580" marR="68580" marT="0" marB="0" anchor="ctr"/>
                </a:tc>
                <a:extLst>
                  <a:ext uri="{0D108BD9-81ED-4DB2-BD59-A6C34878D82A}">
                    <a16:rowId xmlns="" xmlns:a16="http://schemas.microsoft.com/office/drawing/2014/main" val="253516872"/>
                  </a:ext>
                </a:extLst>
              </a:tr>
              <a:tr h="240784">
                <a:tc>
                  <a:txBody>
                    <a:bodyPr/>
                    <a:lstStyle/>
                    <a:p>
                      <a:pPr algn="ctr"/>
                      <a:endParaRPr lang="en-US" sz="1200" i="1" dirty="0"/>
                    </a:p>
                  </a:txBody>
                  <a:tcPr marL="68580" marR="68580" marT="34290" marB="34290" anchor="ctr">
                    <a:solidFill>
                      <a:srgbClr val="C00000"/>
                    </a:solidFill>
                  </a:tcPr>
                </a:tc>
                <a:tc>
                  <a:txBody>
                    <a:bodyPr/>
                    <a:lstStyle/>
                    <a:p>
                      <a:pPr algn="l"/>
                      <a:r>
                        <a:rPr lang="en-US" sz="1200" b="1" dirty="0">
                          <a:solidFill>
                            <a:schemeClr val="bg1"/>
                          </a:solidFill>
                        </a:rPr>
                        <a:t>Argument Component Label Features (CL)</a:t>
                      </a:r>
                    </a:p>
                  </a:txBody>
                  <a:tcPr marL="68580" marR="68580" marT="34290" marB="34290" anchor="ctr">
                    <a:solidFill>
                      <a:srgbClr val="C00000"/>
                    </a:solidFill>
                  </a:tcPr>
                </a:tc>
                <a:extLst>
                  <a:ext uri="{0D108BD9-81ED-4DB2-BD59-A6C34878D82A}">
                    <a16:rowId xmlns="" xmlns:a16="http://schemas.microsoft.com/office/drawing/2014/main" val="2282738282"/>
                  </a:ext>
                </a:extLst>
              </a:tr>
              <a:tr h="766130">
                <a:tc>
                  <a:txBody>
                    <a:bodyPr/>
                    <a:lstStyle/>
                    <a:p>
                      <a:pPr algn="ctr"/>
                      <a:r>
                        <a:rPr lang="en-US" sz="1200" dirty="0"/>
                        <a:t>8</a:t>
                      </a:r>
                    </a:p>
                    <a:p>
                      <a:pPr algn="ctr"/>
                      <a:r>
                        <a:rPr lang="en-US" sz="1200" dirty="0"/>
                        <a:t>9, 10</a:t>
                      </a:r>
                    </a:p>
                    <a:p>
                      <a:pPr algn="ctr"/>
                      <a:r>
                        <a:rPr lang="en-US" sz="1200" dirty="0"/>
                        <a:t>11, 12</a:t>
                      </a:r>
                    </a:p>
                    <a:p>
                      <a:pPr algn="ctr"/>
                      <a:r>
                        <a:rPr lang="en-US" sz="1200" dirty="0"/>
                        <a:t>13</a:t>
                      </a:r>
                      <a:endParaRPr lang="en-US" sz="1200" i="1" dirty="0"/>
                    </a:p>
                  </a:txBody>
                  <a:tcPr marL="68580" marR="68580" marT="34290" marB="34290" anchor="ctr"/>
                </a:tc>
                <a:tc>
                  <a:txBody>
                    <a:bodyPr/>
                    <a:lstStyle/>
                    <a:p>
                      <a:pPr algn="l"/>
                      <a:r>
                        <a:rPr lang="en-US" sz="1200" dirty="0"/>
                        <a:t>Number of Major Claims</a:t>
                      </a:r>
                    </a:p>
                    <a:p>
                      <a:pPr algn="l"/>
                      <a:r>
                        <a:rPr lang="en-US" sz="1200" dirty="0"/>
                        <a:t>Number and fraction of Claims over total number of sentences</a:t>
                      </a:r>
                    </a:p>
                    <a:p>
                      <a:pPr algn="l"/>
                      <a:r>
                        <a:rPr lang="en-US" sz="1200" dirty="0"/>
                        <a:t>Number and fraction of Premises</a:t>
                      </a:r>
                    </a:p>
                    <a:p>
                      <a:pPr algn="l"/>
                      <a:r>
                        <a:rPr lang="en-US" sz="1200" dirty="0"/>
                        <a:t>Average number of Premises per Claim</a:t>
                      </a:r>
                    </a:p>
                  </a:txBody>
                  <a:tcPr marL="68580" marR="68580" marT="34290" marB="34290" anchor="ctr"/>
                </a:tc>
                <a:extLst>
                  <a:ext uri="{0D108BD9-81ED-4DB2-BD59-A6C34878D82A}">
                    <a16:rowId xmlns="" xmlns:a16="http://schemas.microsoft.com/office/drawing/2014/main" val="1936528007"/>
                  </a:ext>
                </a:extLst>
              </a:tr>
              <a:tr h="240784">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 Flow Features (AF)</a:t>
                      </a:r>
                    </a:p>
                  </a:txBody>
                  <a:tcPr marL="68580" marR="68580" marT="34290" marB="34290" anchor="ctr">
                    <a:solidFill>
                      <a:srgbClr val="00B050"/>
                    </a:solidFill>
                  </a:tcPr>
                </a:tc>
                <a:extLst>
                  <a:ext uri="{0D108BD9-81ED-4DB2-BD59-A6C34878D82A}">
                    <a16:rowId xmlns="" xmlns:a16="http://schemas.microsoft.com/office/drawing/2014/main" val="1356128540"/>
                  </a:ext>
                </a:extLst>
              </a:tr>
              <a:tr h="766130">
                <a:tc>
                  <a:txBody>
                    <a:bodyPr/>
                    <a:lstStyle/>
                    <a:p>
                      <a:pPr algn="ctr"/>
                      <a:r>
                        <a:rPr lang="en-US" sz="1200" dirty="0">
                          <a:solidFill>
                            <a:schemeClr val="tx1"/>
                          </a:solidFill>
                        </a:rPr>
                        <a:t>14</a:t>
                      </a:r>
                    </a:p>
                    <a:p>
                      <a:pPr algn="ctr"/>
                      <a:r>
                        <a:rPr lang="en-US" sz="1200" dirty="0">
                          <a:solidFill>
                            <a:schemeClr val="tx1"/>
                          </a:solidFill>
                        </a:rPr>
                        <a:t>15</a:t>
                      </a:r>
                    </a:p>
                    <a:p>
                      <a:pPr algn="ctr"/>
                      <a:r>
                        <a:rPr lang="en-US" sz="1200" dirty="0">
                          <a:solidFill>
                            <a:schemeClr val="tx1"/>
                          </a:solidFill>
                        </a:rPr>
                        <a:t>16</a:t>
                      </a:r>
                    </a:p>
                    <a:p>
                      <a:pPr algn="ctr"/>
                      <a:r>
                        <a:rPr lang="en-US" sz="1200" dirty="0">
                          <a:solidFill>
                            <a:schemeClr val="tx1"/>
                          </a:solidFill>
                        </a:rPr>
                        <a:t>17 – 24</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paragraphs that contain Major Claims and Claims</a:t>
                      </a:r>
                    </a:p>
                    <a:p>
                      <a:pPr algn="l"/>
                      <a:r>
                        <a:rPr lang="en-US" sz="1200" dirty="0">
                          <a:solidFill>
                            <a:schemeClr val="tx1"/>
                          </a:solidFill>
                        </a:rPr>
                        <a:t>Number of paragraphs that contain Major Claims and Premises</a:t>
                      </a:r>
                    </a:p>
                    <a:p>
                      <a:pPr algn="l"/>
                      <a:r>
                        <a:rPr lang="en-US" sz="1200" dirty="0">
                          <a:solidFill>
                            <a:schemeClr val="tx1"/>
                          </a:solidFill>
                        </a:rPr>
                        <a:t>Number of paragraphs that contain Claims and Premises</a:t>
                      </a:r>
                    </a:p>
                    <a:p>
                      <a:pPr algn="l"/>
                      <a:r>
                        <a:rPr lang="en-US" sz="1200" dirty="0">
                          <a:solidFill>
                            <a:schemeClr val="tx1"/>
                          </a:solidFill>
                        </a:rPr>
                        <a:t>Frequency of 8 typed bigrams of argument components</a:t>
                      </a:r>
                    </a:p>
                  </a:txBody>
                  <a:tcPr marL="68580" marR="68580" marT="34290" marB="34290" anchor="ctr"/>
                </a:tc>
                <a:extLst>
                  <a:ext uri="{0D108BD9-81ED-4DB2-BD59-A6C34878D82A}">
                    <a16:rowId xmlns="" xmlns:a16="http://schemas.microsoft.com/office/drawing/2014/main" val="1276308436"/>
                  </a:ext>
                </a:extLst>
              </a:tr>
              <a:tr h="240784">
                <a:tc>
                  <a:txBody>
                    <a:bodyPr/>
                    <a:lstStyle/>
                    <a:p>
                      <a:pPr algn="ctr"/>
                      <a:endParaRPr lang="en-US" sz="1200" i="1" dirty="0">
                        <a:solidFill>
                          <a:schemeClr val="bg1"/>
                        </a:solidFill>
                      </a:endParaRPr>
                    </a:p>
                  </a:txBody>
                  <a:tcPr marL="68580" marR="68580" marT="34290" marB="34290" anchor="ctr">
                    <a:solidFill>
                      <a:srgbClr val="C00000"/>
                    </a:solidFill>
                  </a:tcPr>
                </a:tc>
                <a:tc>
                  <a:txBody>
                    <a:bodyPr/>
                    <a:lstStyle/>
                    <a:p>
                      <a:pPr algn="l"/>
                      <a:r>
                        <a:rPr lang="en-US" sz="1200" b="1" dirty="0">
                          <a:solidFill>
                            <a:schemeClr val="bg1"/>
                          </a:solidFill>
                        </a:rPr>
                        <a:t>Argumentative Relation Features (RL)</a:t>
                      </a:r>
                    </a:p>
                  </a:txBody>
                  <a:tcPr marL="68580" marR="68580" marT="34290" marB="34290" anchor="ctr">
                    <a:solidFill>
                      <a:srgbClr val="C00000"/>
                    </a:solidFill>
                  </a:tcPr>
                </a:tc>
                <a:extLst>
                  <a:ext uri="{0D108BD9-81ED-4DB2-BD59-A6C34878D82A}">
                    <a16:rowId xmlns="" xmlns:a16="http://schemas.microsoft.com/office/drawing/2014/main" val="3373296046"/>
                  </a:ext>
                </a:extLst>
              </a:tr>
              <a:tr h="766130">
                <a:tc>
                  <a:txBody>
                    <a:bodyPr/>
                    <a:lstStyle/>
                    <a:p>
                      <a:pPr algn="ctr"/>
                      <a:r>
                        <a:rPr lang="en-US" sz="1200" dirty="0"/>
                        <a:t>25</a:t>
                      </a:r>
                    </a:p>
                    <a:p>
                      <a:pPr algn="ctr"/>
                      <a:r>
                        <a:rPr lang="en-US" sz="1200" dirty="0"/>
                        <a:t>26</a:t>
                      </a:r>
                    </a:p>
                    <a:p>
                      <a:pPr algn="ctr"/>
                      <a:r>
                        <a:rPr lang="en-US" sz="1200" dirty="0"/>
                        <a:t>27</a:t>
                      </a:r>
                    </a:p>
                    <a:p>
                      <a:pPr algn="ctr"/>
                      <a:r>
                        <a:rPr lang="en-US" sz="1200" dirty="0"/>
                        <a:t>28</a:t>
                      </a:r>
                      <a:endParaRPr lang="en-US" sz="1200" i="1" dirty="0"/>
                    </a:p>
                  </a:txBody>
                  <a:tcPr marL="68580" marR="68580" marT="34290" marB="34290" anchor="ctr"/>
                </a:tc>
                <a:tc>
                  <a:txBody>
                    <a:bodyPr/>
                    <a:lstStyle/>
                    <a:p>
                      <a:pPr algn="l"/>
                      <a:r>
                        <a:rPr lang="en-US" sz="1200" dirty="0"/>
                        <a:t>Number of supported Claims</a:t>
                      </a:r>
                    </a:p>
                    <a:p>
                      <a:pPr algn="l"/>
                      <a:r>
                        <a:rPr lang="en-US" sz="1200" dirty="0"/>
                        <a:t>Number of dangling Claims</a:t>
                      </a:r>
                    </a:p>
                    <a:p>
                      <a:pPr algn="l"/>
                      <a:r>
                        <a:rPr lang="en-US" sz="1200" dirty="0"/>
                        <a:t>Number of supporting Premises</a:t>
                      </a:r>
                    </a:p>
                    <a:p>
                      <a:pPr algn="l"/>
                      <a:r>
                        <a:rPr lang="en-US" sz="1200" dirty="0"/>
                        <a:t>Number of paragraphs that have support relations</a:t>
                      </a:r>
                    </a:p>
                  </a:txBody>
                  <a:tcPr marL="68580" marR="68580" marT="34290" marB="34290" anchor="ctr"/>
                </a:tc>
                <a:extLst>
                  <a:ext uri="{0D108BD9-81ED-4DB2-BD59-A6C34878D82A}">
                    <a16:rowId xmlns="" xmlns:a16="http://schemas.microsoft.com/office/drawing/2014/main" val="1749749346"/>
                  </a:ext>
                </a:extLst>
              </a:tr>
              <a:tr h="240784">
                <a:tc>
                  <a:txBody>
                    <a:bodyPr/>
                    <a:lstStyle/>
                    <a:p>
                      <a:pPr algn="ctr"/>
                      <a:endParaRPr lang="en-US" sz="1200" i="1" dirty="0">
                        <a:solidFill>
                          <a:schemeClr val="tx1"/>
                        </a:solidFill>
                      </a:endParaRPr>
                    </a:p>
                  </a:txBody>
                  <a:tcPr marL="68580" marR="68580" marT="34290" marB="34290" anchor="ctr">
                    <a:solidFill>
                      <a:srgbClr val="00B050"/>
                    </a:solidFill>
                  </a:tcPr>
                </a:tc>
                <a:tc>
                  <a:txBody>
                    <a:bodyPr/>
                    <a:lstStyle/>
                    <a:p>
                      <a:pPr algn="l"/>
                      <a:r>
                        <a:rPr lang="en-US" sz="1200" b="1" dirty="0">
                          <a:solidFill>
                            <a:schemeClr val="tx1"/>
                          </a:solidFill>
                        </a:rPr>
                        <a:t>Argumentation Structure Typology Features (TS)</a:t>
                      </a:r>
                    </a:p>
                  </a:txBody>
                  <a:tcPr marL="68580" marR="68580" marT="34290" marB="34290" anchor="ctr">
                    <a:solidFill>
                      <a:srgbClr val="00B050"/>
                    </a:solidFill>
                  </a:tcPr>
                </a:tc>
                <a:extLst>
                  <a:ext uri="{0D108BD9-81ED-4DB2-BD59-A6C34878D82A}">
                    <a16:rowId xmlns="" xmlns:a16="http://schemas.microsoft.com/office/drawing/2014/main" val="460984607"/>
                  </a:ext>
                </a:extLst>
              </a:tr>
              <a:tr h="941246">
                <a:tc>
                  <a:txBody>
                    <a:bodyPr/>
                    <a:lstStyle/>
                    <a:p>
                      <a:pPr algn="ctr"/>
                      <a:r>
                        <a:rPr lang="en-US" sz="1200" dirty="0">
                          <a:solidFill>
                            <a:schemeClr val="tx1"/>
                          </a:solidFill>
                        </a:rPr>
                        <a:t>29</a:t>
                      </a:r>
                    </a:p>
                    <a:p>
                      <a:pPr algn="ctr"/>
                      <a:r>
                        <a:rPr lang="en-US" sz="1200" dirty="0">
                          <a:solidFill>
                            <a:schemeClr val="tx1"/>
                          </a:solidFill>
                        </a:rPr>
                        <a:t>30</a:t>
                      </a:r>
                    </a:p>
                    <a:p>
                      <a:pPr algn="ctr"/>
                      <a:r>
                        <a:rPr lang="en-US" sz="1200" dirty="0">
                          <a:solidFill>
                            <a:schemeClr val="tx1"/>
                          </a:solidFill>
                        </a:rPr>
                        <a:t>31</a:t>
                      </a:r>
                    </a:p>
                    <a:p>
                      <a:pPr algn="ctr"/>
                      <a:r>
                        <a:rPr lang="en-US" sz="1200" dirty="0">
                          <a:solidFill>
                            <a:schemeClr val="tx1"/>
                          </a:solidFill>
                        </a:rPr>
                        <a:t>32</a:t>
                      </a:r>
                    </a:p>
                    <a:p>
                      <a:pPr algn="ctr"/>
                      <a:r>
                        <a:rPr lang="en-US" sz="1200" dirty="0">
                          <a:solidFill>
                            <a:schemeClr val="tx1"/>
                          </a:solidFill>
                        </a:rPr>
                        <a:t>33</a:t>
                      </a:r>
                      <a:endParaRPr lang="en-US" sz="1200" i="1" dirty="0">
                        <a:solidFill>
                          <a:schemeClr val="tx1"/>
                        </a:solidFill>
                      </a:endParaRPr>
                    </a:p>
                  </a:txBody>
                  <a:tcPr marL="68580" marR="68580" marT="34290" marB="34290" anchor="ctr"/>
                </a:tc>
                <a:tc>
                  <a:txBody>
                    <a:bodyPr/>
                    <a:lstStyle/>
                    <a:p>
                      <a:pPr algn="l"/>
                      <a:r>
                        <a:rPr lang="en-US" sz="1200" dirty="0">
                          <a:solidFill>
                            <a:schemeClr val="tx1"/>
                          </a:solidFill>
                        </a:rPr>
                        <a:t>Number of Chain-structures</a:t>
                      </a:r>
                    </a:p>
                    <a:p>
                      <a:pPr algn="l"/>
                      <a:r>
                        <a:rPr lang="en-US" sz="1200" dirty="0">
                          <a:solidFill>
                            <a:schemeClr val="tx1"/>
                          </a:solidFill>
                        </a:rPr>
                        <a:t>Number of Tree-structures</a:t>
                      </a:r>
                    </a:p>
                    <a:p>
                      <a:pPr algn="l"/>
                      <a:r>
                        <a:rPr lang="en-US" sz="1200" dirty="0">
                          <a:solidFill>
                            <a:schemeClr val="tx1"/>
                          </a:solidFill>
                        </a:rPr>
                        <a:t>Number of Tree-structures with height = 1</a:t>
                      </a:r>
                    </a:p>
                    <a:p>
                      <a:pPr algn="l"/>
                      <a:r>
                        <a:rPr lang="en-US" sz="1200" dirty="0">
                          <a:solidFill>
                            <a:schemeClr val="tx1"/>
                          </a:solidFill>
                        </a:rPr>
                        <a:t>Number of paragraphs that contain Chain-structures</a:t>
                      </a:r>
                    </a:p>
                    <a:p>
                      <a:pPr algn="l"/>
                      <a:r>
                        <a:rPr lang="en-US" sz="1200" dirty="0">
                          <a:solidFill>
                            <a:schemeClr val="tx1"/>
                          </a:solidFill>
                        </a:rPr>
                        <a:t>Number of paragraphs that contain Tree-structures</a:t>
                      </a:r>
                    </a:p>
                  </a:txBody>
                  <a:tcPr marL="68580" marR="68580" marT="34290" marB="34290" anchor="ctr"/>
                </a:tc>
                <a:extLst>
                  <a:ext uri="{0D108BD9-81ED-4DB2-BD59-A6C34878D82A}">
                    <a16:rowId xmlns="" xmlns:a16="http://schemas.microsoft.com/office/drawing/2014/main" val="2418494858"/>
                  </a:ext>
                </a:extLst>
              </a:tr>
            </a:tbl>
          </a:graphicData>
        </a:graphic>
      </p:graphicFrame>
    </p:spTree>
    <p:extLst>
      <p:ext uri="{BB962C8B-B14F-4D97-AF65-F5344CB8AC3E}">
        <p14:creationId xmlns:p14="http://schemas.microsoft.com/office/powerpoint/2010/main" val="11811353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0" y="1807590"/>
            <a:ext cx="8943975" cy="4525963"/>
          </a:xfrm>
        </p:spPr>
        <p:txBody>
          <a:bodyPr>
            <a:normAutofit/>
          </a:bodyPr>
          <a:lstStyle/>
          <a:p>
            <a:r>
              <a:rPr lang="en-US" dirty="0" smtClean="0"/>
              <a:t>Argument Mining</a:t>
            </a:r>
          </a:p>
          <a:p>
            <a:r>
              <a:rPr lang="en-US" dirty="0" smtClean="0"/>
              <a:t>Analyzing Student Essays &amp; Classroom Discussions </a:t>
            </a:r>
          </a:p>
          <a:p>
            <a:pPr lvl="1"/>
            <a:r>
              <a:rPr lang="en-US" b="1" dirty="0" err="1" smtClean="0"/>
              <a:t>eRevise</a:t>
            </a:r>
            <a:r>
              <a:rPr lang="en-US" b="1" dirty="0" smtClean="0"/>
              <a:t>: Providing Formative Feedback on Students’ Use of Evidence in Response to Text Writing </a:t>
            </a:r>
          </a:p>
          <a:p>
            <a:r>
              <a:rPr lang="en-US" dirty="0" smtClean="0"/>
              <a:t>Summary and Current Directions</a:t>
            </a:r>
            <a:endParaRPr lang="en-US" dirty="0"/>
          </a:p>
        </p:txBody>
      </p:sp>
    </p:spTree>
    <p:extLst>
      <p:ext uri="{BB962C8B-B14F-4D97-AF65-F5344CB8AC3E}">
        <p14:creationId xmlns:p14="http://schemas.microsoft.com/office/powerpoint/2010/main" val="42406998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6838"/>
            <a:ext cx="8229600" cy="812166"/>
          </a:xfrm>
        </p:spPr>
        <p:txBody>
          <a:bodyPr/>
          <a:lstStyle/>
          <a:p>
            <a:r>
              <a:rPr lang="en-US" dirty="0" err="1" smtClean="0"/>
              <a:t>eRevise</a:t>
            </a:r>
            <a:endParaRPr lang="en-US" dirty="0"/>
          </a:p>
        </p:txBody>
      </p:sp>
      <p:sp>
        <p:nvSpPr>
          <p:cNvPr id="3" name="Content Placeholder 2"/>
          <p:cNvSpPr>
            <a:spLocks noGrp="1"/>
          </p:cNvSpPr>
          <p:nvPr>
            <p:ph idx="1"/>
          </p:nvPr>
        </p:nvSpPr>
        <p:spPr>
          <a:xfrm>
            <a:off x="101600" y="1057570"/>
            <a:ext cx="8585200" cy="5691474"/>
          </a:xfrm>
        </p:spPr>
        <p:txBody>
          <a:bodyPr>
            <a:noAutofit/>
          </a:bodyPr>
          <a:lstStyle/>
          <a:p>
            <a:r>
              <a:rPr lang="en-US" sz="2800" dirty="0"/>
              <a:t>Response-to-Text Tasks to Assess Students' Use of Evidence and Organization in Writing: Using Natural Language Processing for Scoring Writing and Providing Feedback At-</a:t>
            </a:r>
            <a:r>
              <a:rPr lang="en-US" sz="2800" dirty="0" smtClean="0"/>
              <a:t>Scale</a:t>
            </a:r>
          </a:p>
          <a:p>
            <a:pPr lvl="1"/>
            <a:r>
              <a:rPr lang="en-US" dirty="0" smtClean="0"/>
              <a:t>IES Education Technology/Measurement Grant</a:t>
            </a:r>
          </a:p>
          <a:p>
            <a:pPr lvl="1"/>
            <a:r>
              <a:rPr lang="en-US" dirty="0"/>
              <a:t>Co-PIs: Rip </a:t>
            </a:r>
            <a:r>
              <a:rPr lang="en-US" dirty="0" err="1"/>
              <a:t>Correnti</a:t>
            </a:r>
            <a:r>
              <a:rPr lang="en-US" dirty="0"/>
              <a:t> and Lindsay Clare </a:t>
            </a:r>
            <a:r>
              <a:rPr lang="en-US" dirty="0" err="1"/>
              <a:t>Matsumara</a:t>
            </a:r>
            <a:endParaRPr lang="en-US" dirty="0"/>
          </a:p>
          <a:p>
            <a:pPr marL="457200" lvl="1" indent="0">
              <a:buNone/>
            </a:pPr>
            <a:endParaRPr lang="en-US" dirty="0" smtClean="0"/>
          </a:p>
          <a:p>
            <a:r>
              <a:rPr lang="en-US" sz="2800" dirty="0"/>
              <a:t>Argument mining subtasks</a:t>
            </a:r>
          </a:p>
          <a:p>
            <a:pPr lvl="1"/>
            <a:r>
              <a:rPr lang="en-US" b="1" dirty="0"/>
              <a:t>segmentation</a:t>
            </a:r>
            <a:r>
              <a:rPr lang="en-US" dirty="0"/>
              <a:t>: spans of text</a:t>
            </a:r>
          </a:p>
          <a:p>
            <a:pPr lvl="1"/>
            <a:r>
              <a:rPr lang="en-US" b="1" dirty="0"/>
              <a:t>segment classification</a:t>
            </a:r>
            <a:r>
              <a:rPr lang="en-US" dirty="0"/>
              <a:t>: evidence </a:t>
            </a:r>
            <a:r>
              <a:rPr lang="en-US" i="1" dirty="0"/>
              <a:t>from text </a:t>
            </a:r>
            <a:r>
              <a:rPr lang="en-US" dirty="0"/>
              <a:t>(or not</a:t>
            </a:r>
            <a:r>
              <a:rPr lang="en-US" dirty="0" smtClean="0"/>
              <a:t>)</a:t>
            </a:r>
          </a:p>
          <a:p>
            <a:r>
              <a:rPr lang="en-US" sz="2800" dirty="0" smtClean="0"/>
              <a:t>Supports both summative and formative assessment</a:t>
            </a:r>
            <a:endParaRPr lang="en-US" sz="2800" dirty="0"/>
          </a:p>
          <a:p>
            <a:pPr lvl="1"/>
            <a:endParaRPr lang="en-US" sz="3200" dirty="0" smtClean="0"/>
          </a:p>
        </p:txBody>
      </p:sp>
    </p:spTree>
    <p:extLst>
      <p:ext uri="{BB962C8B-B14F-4D97-AF65-F5344CB8AC3E}">
        <p14:creationId xmlns:p14="http://schemas.microsoft.com/office/powerpoint/2010/main" val="1538143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305800" cy="970742"/>
          </a:xfrm>
        </p:spPr>
        <p:txBody>
          <a:bodyPr>
            <a:noAutofit/>
          </a:bodyPr>
          <a:lstStyle/>
          <a:p>
            <a:r>
              <a:rPr lang="en-US" sz="3600" dirty="0" smtClean="0"/>
              <a:t>An  Example Writing Assessment Task:  Response to Text (RTA)</a:t>
            </a:r>
            <a:endParaRPr lang="en-US" sz="3600" dirty="0"/>
          </a:p>
        </p:txBody>
      </p:sp>
      <p:sp>
        <p:nvSpPr>
          <p:cNvPr id="7" name="Content Placeholder 6"/>
          <p:cNvSpPr>
            <a:spLocks noGrp="1"/>
          </p:cNvSpPr>
          <p:nvPr>
            <p:ph sz="quarter" idx="4"/>
          </p:nvPr>
        </p:nvSpPr>
        <p:spPr>
          <a:xfrm>
            <a:off x="-1" y="1556531"/>
            <a:ext cx="5667781" cy="889185"/>
          </a:xfrm>
        </p:spPr>
        <p:txBody>
          <a:bodyPr/>
          <a:lstStyle/>
          <a:p>
            <a:r>
              <a:rPr lang="en-US" i="1" dirty="0" smtClean="0"/>
              <a:t>MVP</a:t>
            </a:r>
            <a:r>
              <a:rPr lang="en-US" dirty="0" smtClean="0"/>
              <a:t>, Time for Kids – informational text </a:t>
            </a:r>
            <a:endParaRPr lang="en-US" dirty="0"/>
          </a:p>
        </p:txBody>
      </p:sp>
      <p:pic>
        <p:nvPicPr>
          <p:cNvPr id="142337" name="Picture 1"/>
          <p:cNvPicPr>
            <a:picLocks noChangeAspect="1" noChangeArrowheads="1"/>
          </p:cNvPicPr>
          <p:nvPr/>
        </p:nvPicPr>
        <p:blipFill>
          <a:blip r:embed="rId3" cstate="print"/>
          <a:srcRect/>
          <a:stretch>
            <a:fillRect/>
          </a:stretch>
        </p:blipFill>
        <p:spPr bwMode="auto">
          <a:xfrm>
            <a:off x="152400" y="2012177"/>
            <a:ext cx="8784350" cy="4693423"/>
          </a:xfrm>
          <a:prstGeom prst="rect">
            <a:avLst/>
          </a:prstGeom>
          <a:noFill/>
          <a:ln w="9525">
            <a:noFill/>
            <a:miter lim="800000"/>
            <a:headEnd/>
            <a:tailEnd/>
          </a:ln>
        </p:spPr>
      </p:pic>
      <p:sp>
        <p:nvSpPr>
          <p:cNvPr id="9" name="Content Placeholder 8"/>
          <p:cNvSpPr>
            <a:spLocks noGrp="1"/>
          </p:cNvSpPr>
          <p:nvPr>
            <p:ph sz="quarter" idx="2"/>
          </p:nvPr>
        </p:nvSpPr>
        <p:spPr>
          <a:xfrm>
            <a:off x="5181600" y="1905000"/>
            <a:ext cx="3962400" cy="4800600"/>
          </a:xfrm>
        </p:spPr>
        <p:txBody>
          <a:bodyPr>
            <a:normAutofit/>
          </a:bodyPr>
          <a:lstStyle/>
          <a:p>
            <a:pPr lvl="1"/>
            <a:endParaRPr lang="en-US" dirty="0" smtClean="0"/>
          </a:p>
          <a:p>
            <a:pPr lvl="1"/>
            <a:endParaRPr lang="en-US" dirty="0"/>
          </a:p>
        </p:txBody>
      </p:sp>
    </p:spTree>
    <p:extLst>
      <p:ext uri="{BB962C8B-B14F-4D97-AF65-F5344CB8AC3E}">
        <p14:creationId xmlns:p14="http://schemas.microsoft.com/office/powerpoint/2010/main" val="83530645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198"/>
            <a:ext cx="9144000" cy="830638"/>
          </a:xfrm>
        </p:spPr>
        <p:txBody>
          <a:bodyPr>
            <a:normAutofit/>
          </a:bodyPr>
          <a:lstStyle/>
          <a:p>
            <a:r>
              <a:rPr lang="en-US" dirty="0" smtClean="0"/>
              <a:t>Evidence Scoring via Argument Mining</a:t>
            </a:r>
            <a:endParaRPr lang="en-US" dirty="0"/>
          </a:p>
        </p:txBody>
      </p:sp>
      <p:sp>
        <p:nvSpPr>
          <p:cNvPr id="3" name="Content Placeholder 2"/>
          <p:cNvSpPr>
            <a:spLocks noGrp="1"/>
          </p:cNvSpPr>
          <p:nvPr>
            <p:ph idx="1"/>
          </p:nvPr>
        </p:nvSpPr>
        <p:spPr>
          <a:xfrm>
            <a:off x="1" y="834837"/>
            <a:ext cx="9143999" cy="6023164"/>
          </a:xfrm>
        </p:spPr>
        <p:txBody>
          <a:bodyPr>
            <a:noAutofit/>
          </a:bodyPr>
          <a:lstStyle/>
          <a:p>
            <a:pPr marL="0" indent="0">
              <a:buNone/>
            </a:pPr>
            <a:r>
              <a:rPr lang="en-US" sz="1800" b="1" dirty="0" smtClean="0">
                <a:cs typeface="Times New Roman" panose="02020603050405020304" pitchFamily="18" charset="0"/>
              </a:rPr>
              <a:t>Student 1:</a:t>
            </a:r>
            <a:r>
              <a:rPr lang="en-US" sz="1800" dirty="0" smtClean="0">
                <a:cs typeface="Times New Roman" panose="02020603050405020304" pitchFamily="18" charset="0"/>
              </a:rPr>
              <a:t> Yes</a:t>
            </a:r>
            <a:r>
              <a:rPr lang="en-US" sz="1800" dirty="0">
                <a:cs typeface="Times New Roman" panose="02020603050405020304" pitchFamily="18" charset="0"/>
              </a:rPr>
              <a:t>, because even though </a:t>
            </a:r>
            <a:r>
              <a:rPr lang="en-US" sz="1800" dirty="0" err="1">
                <a:cs typeface="Times New Roman" panose="02020603050405020304" pitchFamily="18" charset="0"/>
              </a:rPr>
              <a:t>proverty</a:t>
            </a:r>
            <a:r>
              <a:rPr lang="en-US" sz="1800" dirty="0">
                <a:cs typeface="Times New Roman" panose="02020603050405020304" pitchFamily="18" charset="0"/>
              </a:rPr>
              <a:t> is still going on now it does not mean that it can not be stop. Hannah thinks that </a:t>
            </a:r>
            <a:r>
              <a:rPr lang="en-US" sz="1800" dirty="0" err="1">
                <a:solidFill>
                  <a:srgbClr val="FF0000"/>
                </a:solidFill>
                <a:cs typeface="Times New Roman" panose="02020603050405020304" pitchFamily="18" charset="0"/>
              </a:rPr>
              <a:t>proverty</a:t>
            </a:r>
            <a:r>
              <a:rPr lang="en-US" sz="1800" dirty="0">
                <a:solidFill>
                  <a:srgbClr val="FF0000"/>
                </a:solidFill>
                <a:cs typeface="Times New Roman" panose="02020603050405020304" pitchFamily="18" charset="0"/>
              </a:rPr>
              <a:t> will end by 2015</a:t>
            </a:r>
            <a:r>
              <a:rPr lang="en-US" sz="1800" dirty="0">
                <a:cs typeface="Times New Roman" panose="02020603050405020304" pitchFamily="18" charset="0"/>
              </a:rPr>
              <a:t>  but you never know. The world is going to increase more stores and schools. But if everyone really tries to end </a:t>
            </a:r>
            <a:r>
              <a:rPr lang="en-US" sz="1800" dirty="0" err="1">
                <a:cs typeface="Times New Roman" panose="02020603050405020304" pitchFamily="18" charset="0"/>
              </a:rPr>
              <a:t>proverty</a:t>
            </a:r>
            <a:r>
              <a:rPr lang="en-US" sz="1800" dirty="0">
                <a:cs typeface="Times New Roman" panose="02020603050405020304" pitchFamily="18" charset="0"/>
              </a:rPr>
              <a:t> I believe it can be done. Maybe starting with recycling and taking shorter showers, but no really short that you don't get clean. Then maybe if we make more money or earn it we can donate it to any charity in the world. </a:t>
            </a:r>
            <a:r>
              <a:rPr lang="en-US" sz="1800" dirty="0" err="1">
                <a:cs typeface="Times New Roman" panose="02020603050405020304" pitchFamily="18" charset="0"/>
              </a:rPr>
              <a:t>Proverty</a:t>
            </a:r>
            <a:r>
              <a:rPr lang="en-US" sz="1800" dirty="0">
                <a:cs typeface="Times New Roman" panose="02020603050405020304" pitchFamily="18" charset="0"/>
              </a:rPr>
              <a:t> is not on in Africa, it's </a:t>
            </a:r>
            <a:r>
              <a:rPr lang="en-US" sz="1800" dirty="0" err="1">
                <a:cs typeface="Times New Roman" panose="02020603050405020304" pitchFamily="18" charset="0"/>
              </a:rPr>
              <a:t>practiclly</a:t>
            </a:r>
            <a:r>
              <a:rPr lang="en-US" sz="1800" dirty="0">
                <a:cs typeface="Times New Roman" panose="02020603050405020304" pitchFamily="18" charset="0"/>
              </a:rPr>
              <a:t> every where! Even though Africa got better it didn't end </a:t>
            </a:r>
            <a:r>
              <a:rPr lang="en-US" sz="1800" dirty="0" err="1">
                <a:cs typeface="Times New Roman" panose="02020603050405020304" pitchFamily="18" charset="0"/>
              </a:rPr>
              <a:t>proverty</a:t>
            </a:r>
            <a:r>
              <a:rPr lang="en-US" sz="1800" dirty="0">
                <a:cs typeface="Times New Roman" panose="02020603050405020304" pitchFamily="18" charset="0"/>
              </a:rPr>
              <a:t>. Maybe they should make a law or something that says and declare that </a:t>
            </a:r>
            <a:r>
              <a:rPr lang="en-US" sz="1800" dirty="0" err="1">
                <a:cs typeface="Times New Roman" panose="02020603050405020304" pitchFamily="18" charset="0"/>
              </a:rPr>
              <a:t>proverty</a:t>
            </a:r>
            <a:r>
              <a:rPr lang="en-US" sz="1800" dirty="0">
                <a:cs typeface="Times New Roman" panose="02020603050405020304" pitchFamily="18" charset="0"/>
              </a:rPr>
              <a:t> needs to need. There's no </a:t>
            </a:r>
            <a:r>
              <a:rPr lang="en-US" sz="1800" dirty="0" err="1">
                <a:cs typeface="Times New Roman" panose="02020603050405020304" pitchFamily="18" charset="0"/>
              </a:rPr>
              <a:t>specic</a:t>
            </a:r>
            <a:r>
              <a:rPr lang="en-US" sz="1800" dirty="0">
                <a:cs typeface="Times New Roman" panose="02020603050405020304" pitchFamily="18" charset="0"/>
              </a:rPr>
              <a:t> date when it will end but it will. When it does I am going to be so proud, </a:t>
            </a:r>
            <a:r>
              <a:rPr lang="en-US" sz="1800" dirty="0" err="1">
                <a:cs typeface="Times New Roman" panose="02020603050405020304" pitchFamily="18" charset="0"/>
              </a:rPr>
              <a:t>wheather</a:t>
            </a:r>
            <a:r>
              <a:rPr lang="en-US" sz="1800" dirty="0">
                <a:cs typeface="Times New Roman" panose="02020603050405020304" pitchFamily="18" charset="0"/>
              </a:rPr>
              <a:t> I'm alive or not</a:t>
            </a:r>
            <a:r>
              <a:rPr lang="en-US" sz="1800" dirty="0" smtClean="0">
                <a:ln>
                  <a:solidFill>
                    <a:schemeClr val="tx1"/>
                  </a:solidFill>
                </a:ln>
              </a:rPr>
              <a:t>. </a:t>
            </a:r>
            <a:r>
              <a:rPr lang="en-US" sz="1800" b="1" dirty="0" smtClean="0">
                <a:solidFill>
                  <a:srgbClr val="0000FF"/>
                </a:solidFill>
              </a:rPr>
              <a:t>(SCORE=1)</a:t>
            </a:r>
            <a:endParaRPr lang="en-US" sz="1800" b="1" dirty="0">
              <a:solidFill>
                <a:srgbClr val="0000FF"/>
              </a:solidFill>
            </a:endParaRPr>
          </a:p>
          <a:p>
            <a:pPr marL="0" indent="0">
              <a:buNone/>
            </a:pPr>
            <a:endParaRPr lang="en-US" sz="1800" dirty="0" smtClean="0">
              <a:ln>
                <a:solidFill>
                  <a:schemeClr val="tx1"/>
                </a:solidFill>
              </a:ln>
            </a:endParaRPr>
          </a:p>
          <a:p>
            <a:pPr marL="0" indent="0">
              <a:buNone/>
            </a:pPr>
            <a:r>
              <a:rPr lang="en-US" sz="1800" b="1" dirty="0" smtClean="0"/>
              <a:t>Student 2</a:t>
            </a:r>
            <a:r>
              <a:rPr lang="en-US" sz="1800" dirty="0" smtClean="0"/>
              <a:t>: I </a:t>
            </a:r>
            <a:r>
              <a:rPr lang="en-US" sz="1800" dirty="0"/>
              <a:t>was convinced that  </a:t>
            </a:r>
            <a:r>
              <a:rPr lang="en-US" sz="1800" dirty="0">
                <a:solidFill>
                  <a:srgbClr val="FF0000"/>
                </a:solidFill>
              </a:rPr>
              <a:t>winning the fight of poverty is achievable  in our lifetime</a:t>
            </a:r>
            <a:r>
              <a:rPr lang="en-US" sz="1800" dirty="0"/>
              <a:t>. Many people </a:t>
            </a:r>
            <a:r>
              <a:rPr lang="en-US" sz="1800" dirty="0">
                <a:solidFill>
                  <a:srgbClr val="FF0000"/>
                </a:solidFill>
              </a:rPr>
              <a:t>couldn't afford medicine</a:t>
            </a:r>
            <a:r>
              <a:rPr lang="en-US" sz="1800" dirty="0"/>
              <a:t> or </a:t>
            </a:r>
            <a:r>
              <a:rPr lang="en-US" sz="1800" dirty="0">
                <a:solidFill>
                  <a:srgbClr val="FF0000"/>
                </a:solidFill>
              </a:rPr>
              <a:t>bed nets to be treated for malaria</a:t>
            </a:r>
            <a:r>
              <a:rPr lang="en-US" sz="1800" dirty="0"/>
              <a:t> . Many children had died from this </a:t>
            </a:r>
            <a:r>
              <a:rPr lang="en-US" sz="1800" dirty="0" err="1"/>
              <a:t>dieseuse</a:t>
            </a:r>
            <a:r>
              <a:rPr lang="en-US" sz="1800" dirty="0"/>
              <a:t> even though it could be treated easily. But </a:t>
            </a:r>
            <a:r>
              <a:rPr lang="en-US" sz="1800" dirty="0">
                <a:solidFill>
                  <a:srgbClr val="FF0000"/>
                </a:solidFill>
              </a:rPr>
              <a:t>now, bed nets are used in every sleeping site</a:t>
            </a:r>
            <a:r>
              <a:rPr lang="en-US" sz="1800" dirty="0"/>
              <a:t> . And the </a:t>
            </a:r>
            <a:r>
              <a:rPr lang="en-US" sz="1800" dirty="0">
                <a:solidFill>
                  <a:srgbClr val="FF0000"/>
                </a:solidFill>
              </a:rPr>
              <a:t>medicine is free of charge</a:t>
            </a:r>
            <a:r>
              <a:rPr lang="en-US" sz="1800" dirty="0"/>
              <a:t>. Another example is that the  </a:t>
            </a:r>
            <a:r>
              <a:rPr lang="en-US" sz="1800" dirty="0">
                <a:solidFill>
                  <a:srgbClr val="FF0000"/>
                </a:solidFill>
              </a:rPr>
              <a:t>farmers' crops are dying</a:t>
            </a:r>
            <a:r>
              <a:rPr lang="en-US" sz="1800" dirty="0"/>
              <a:t>   because   they </a:t>
            </a:r>
            <a:r>
              <a:rPr lang="en-US" sz="1800" dirty="0">
                <a:solidFill>
                  <a:srgbClr val="FF0000"/>
                </a:solidFill>
              </a:rPr>
              <a:t>could not afford the </a:t>
            </a:r>
            <a:r>
              <a:rPr lang="en-US" sz="1800" dirty="0" err="1">
                <a:solidFill>
                  <a:srgbClr val="FF0000"/>
                </a:solidFill>
              </a:rPr>
              <a:t>nessacary</a:t>
            </a:r>
            <a:r>
              <a:rPr lang="en-US" sz="1800" dirty="0">
                <a:solidFill>
                  <a:srgbClr val="FF0000"/>
                </a:solidFill>
              </a:rPr>
              <a:t> fertilizer and irrigation </a:t>
            </a:r>
            <a:r>
              <a:rPr lang="en-US" sz="1800" dirty="0"/>
              <a:t>. But they are now, making </a:t>
            </a:r>
            <a:r>
              <a:rPr lang="en-US" sz="1800" dirty="0" err="1"/>
              <a:t>progess</a:t>
            </a:r>
            <a:r>
              <a:rPr lang="en-US" sz="1800" dirty="0"/>
              <a:t>. Farmers </a:t>
            </a:r>
            <a:r>
              <a:rPr lang="en-US" sz="1800" dirty="0">
                <a:solidFill>
                  <a:srgbClr val="FF0000"/>
                </a:solidFill>
              </a:rPr>
              <a:t>now have fertilizer and water</a:t>
            </a:r>
            <a:r>
              <a:rPr lang="en-US" sz="1800" dirty="0"/>
              <a:t>  to give to the crops. Also with  </a:t>
            </a:r>
            <a:r>
              <a:rPr lang="en-US" sz="1800" dirty="0">
                <a:solidFill>
                  <a:srgbClr val="FF0000"/>
                </a:solidFill>
              </a:rPr>
              <a:t>seeds and the proper tools</a:t>
            </a:r>
            <a:r>
              <a:rPr lang="en-US" sz="1800" dirty="0"/>
              <a:t> . Third, kids in </a:t>
            </a:r>
            <a:r>
              <a:rPr lang="en-US" sz="1800" dirty="0" err="1"/>
              <a:t>Sauri</a:t>
            </a:r>
            <a:r>
              <a:rPr lang="en-US" sz="1800" dirty="0"/>
              <a:t> were not well educated. Many families </a:t>
            </a:r>
            <a:r>
              <a:rPr lang="en-US" sz="1800" dirty="0">
                <a:solidFill>
                  <a:srgbClr val="FF0000"/>
                </a:solidFill>
              </a:rPr>
              <a:t>couldn't afford school </a:t>
            </a:r>
            <a:r>
              <a:rPr lang="en-US" sz="1800" dirty="0"/>
              <a:t>. Even at school there </a:t>
            </a:r>
            <a:r>
              <a:rPr lang="en-US" sz="1800" dirty="0">
                <a:solidFill>
                  <a:srgbClr val="FF0000"/>
                </a:solidFill>
              </a:rPr>
              <a:t>was no lunch</a:t>
            </a:r>
            <a:r>
              <a:rPr lang="en-US" sz="1800" dirty="0"/>
              <a:t> . Students were exhausted from each day of school. </a:t>
            </a:r>
            <a:r>
              <a:rPr lang="en-US" sz="1800" dirty="0">
                <a:solidFill>
                  <a:srgbClr val="FF0000"/>
                </a:solidFill>
              </a:rPr>
              <a:t>Now, school is free</a:t>
            </a:r>
            <a:r>
              <a:rPr lang="en-US" sz="1800" dirty="0"/>
              <a:t> . Children excited to learn now can and </a:t>
            </a:r>
            <a:r>
              <a:rPr lang="en-US" sz="1800" dirty="0">
                <a:solidFill>
                  <a:srgbClr val="FF0000"/>
                </a:solidFill>
              </a:rPr>
              <a:t>they do have midday meals </a:t>
            </a:r>
            <a:r>
              <a:rPr lang="en-US" sz="1800" dirty="0"/>
              <a:t>. Finally, </a:t>
            </a:r>
            <a:r>
              <a:rPr lang="en-US" sz="1800" dirty="0" err="1"/>
              <a:t>Sauri</a:t>
            </a:r>
            <a:r>
              <a:rPr lang="en-US" sz="1800" dirty="0"/>
              <a:t> is making great progress. If they keep it up that city will no longer be in poverty. Then the Millennium Village project can move on to help other countries in need</a:t>
            </a:r>
            <a:r>
              <a:rPr lang="en-US" sz="1800" dirty="0" smtClean="0"/>
              <a:t>. </a:t>
            </a:r>
            <a:r>
              <a:rPr lang="en-US" sz="1800" b="1" dirty="0" smtClean="0">
                <a:solidFill>
                  <a:srgbClr val="0000FF"/>
                </a:solidFill>
              </a:rPr>
              <a:t>(SCORE=4)</a:t>
            </a:r>
            <a:endParaRPr lang="en-US" sz="1800" b="1" dirty="0">
              <a:solidFill>
                <a:srgbClr val="0000FF"/>
              </a:solidFill>
            </a:endParaRPr>
          </a:p>
          <a:p>
            <a:pPr marL="0" indent="0">
              <a:buNone/>
            </a:pPr>
            <a:endParaRPr lang="en-US" sz="1600" dirty="0"/>
          </a:p>
        </p:txBody>
      </p:sp>
    </p:spTree>
    <p:extLst>
      <p:ext uri="{BB962C8B-B14F-4D97-AF65-F5344CB8AC3E}">
        <p14:creationId xmlns:p14="http://schemas.microsoft.com/office/powerpoint/2010/main" val="107434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19</a:t>
            </a:fld>
            <a:endParaRPr lang="en-US"/>
          </a:p>
        </p:txBody>
      </p:sp>
    </p:spTree>
    <p:extLst>
      <p:ext uri="{BB962C8B-B14F-4D97-AF65-F5344CB8AC3E}">
        <p14:creationId xmlns:p14="http://schemas.microsoft.com/office/powerpoint/2010/main" val="41927145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28195"/>
            <a:ext cx="9143999" cy="1470025"/>
          </a:xfrm>
        </p:spPr>
        <p:txBody>
          <a:bodyPr>
            <a:normAutofit/>
          </a:bodyPr>
          <a:lstStyle/>
          <a:p>
            <a:r>
              <a:rPr lang="en-US" b="1" dirty="0" smtClean="0"/>
              <a:t>Argument Mining from Text for Formative and Summative Assessment</a:t>
            </a:r>
            <a:endParaRPr lang="en-US" b="1" dirty="0"/>
          </a:p>
        </p:txBody>
      </p:sp>
      <p:sp>
        <p:nvSpPr>
          <p:cNvPr id="3" name="Subtitle 2"/>
          <p:cNvSpPr>
            <a:spLocks noGrp="1"/>
          </p:cNvSpPr>
          <p:nvPr>
            <p:ph type="subTitle" idx="1"/>
          </p:nvPr>
        </p:nvSpPr>
        <p:spPr>
          <a:xfrm>
            <a:off x="147415" y="1702344"/>
            <a:ext cx="8810898" cy="4024469"/>
          </a:xfrm>
        </p:spPr>
        <p:txBody>
          <a:bodyPr>
            <a:normAutofit fontScale="85000" lnSpcReduction="10000"/>
          </a:bodyPr>
          <a:lstStyle/>
          <a:p>
            <a:r>
              <a:rPr lang="en-US" sz="4500" b="1" i="1" dirty="0" smtClean="0">
                <a:solidFill>
                  <a:schemeClr val="tx1"/>
                </a:solidFill>
              </a:rPr>
              <a:t>Diane Litman</a:t>
            </a:r>
          </a:p>
          <a:p>
            <a:endParaRPr lang="en-US" dirty="0" smtClean="0">
              <a:solidFill>
                <a:schemeClr val="tx1"/>
              </a:solidFill>
            </a:endParaRPr>
          </a:p>
          <a:p>
            <a:r>
              <a:rPr lang="en-US" dirty="0">
                <a:solidFill>
                  <a:schemeClr val="tx1"/>
                </a:solidFill>
              </a:rPr>
              <a:t>Professor, Computer Science </a:t>
            </a:r>
            <a:r>
              <a:rPr lang="en-US" dirty="0" smtClean="0">
                <a:solidFill>
                  <a:schemeClr val="tx1"/>
                </a:solidFill>
              </a:rPr>
              <a:t>Department</a:t>
            </a:r>
          </a:p>
          <a:p>
            <a:r>
              <a:rPr lang="en-US" dirty="0" smtClean="0">
                <a:solidFill>
                  <a:schemeClr val="tx1"/>
                </a:solidFill>
              </a:rPr>
              <a:t>Co-Director</a:t>
            </a:r>
            <a:r>
              <a:rPr lang="en-US" dirty="0">
                <a:solidFill>
                  <a:schemeClr val="tx1"/>
                </a:solidFill>
              </a:rPr>
              <a:t>, Intelligent Systems </a:t>
            </a:r>
            <a:r>
              <a:rPr lang="en-US" dirty="0" smtClean="0">
                <a:solidFill>
                  <a:schemeClr val="tx1"/>
                </a:solidFill>
              </a:rPr>
              <a:t>Program </a:t>
            </a:r>
            <a:endParaRPr lang="en-US" dirty="0">
              <a:solidFill>
                <a:schemeClr val="tx1"/>
              </a:solidFill>
            </a:endParaRPr>
          </a:p>
          <a:p>
            <a:r>
              <a:rPr lang="en-US" dirty="0">
                <a:solidFill>
                  <a:schemeClr val="tx1"/>
                </a:solidFill>
              </a:rPr>
              <a:t>Senior Scientist, Learning Research &amp; Development Center </a:t>
            </a:r>
          </a:p>
          <a:p>
            <a:endParaRPr lang="en-US" dirty="0">
              <a:solidFill>
                <a:schemeClr val="tx1"/>
              </a:solidFill>
            </a:endParaRPr>
          </a:p>
          <a:p>
            <a:r>
              <a:rPr lang="en-US" dirty="0">
                <a:solidFill>
                  <a:schemeClr val="tx1"/>
                </a:solidFill>
              </a:rPr>
              <a:t>University of Pittsburgh</a:t>
            </a:r>
          </a:p>
          <a:p>
            <a:r>
              <a:rPr lang="en-US" dirty="0">
                <a:solidFill>
                  <a:schemeClr val="tx1"/>
                </a:solidFill>
              </a:rPr>
              <a:t>Pittsburgh, </a:t>
            </a:r>
            <a:r>
              <a:rPr lang="en-US" dirty="0" smtClean="0">
                <a:solidFill>
                  <a:schemeClr val="tx1"/>
                </a:solidFill>
              </a:rPr>
              <a:t>PA  USA</a:t>
            </a:r>
          </a:p>
          <a:p>
            <a:endParaRPr lang="en-US" dirty="0" smtClean="0">
              <a:solidFill>
                <a:schemeClr val="tx1"/>
              </a:solidFill>
            </a:endParaRPr>
          </a:p>
        </p:txBody>
      </p:sp>
      <p:pic>
        <p:nvPicPr>
          <p:cNvPr id="4" name="Picture 131"/>
          <p:cNvPicPr>
            <a:picLocks noChangeAspect="1" noChangeArrowheads="1"/>
          </p:cNvPicPr>
          <p:nvPr/>
        </p:nvPicPr>
        <p:blipFill>
          <a:blip r:embed="rId3" cstate="print">
            <a:clrChange>
              <a:clrFrom>
                <a:srgbClr val="000000"/>
              </a:clrFrom>
              <a:clrTo>
                <a:srgbClr val="000000">
                  <a:alpha val="0"/>
                </a:srgbClr>
              </a:clrTo>
            </a:clrChange>
          </a:blip>
          <a:srcRect/>
          <a:stretch>
            <a:fillRect/>
          </a:stretch>
        </p:blipFill>
        <p:spPr bwMode="auto">
          <a:xfrm>
            <a:off x="1489165" y="5451615"/>
            <a:ext cx="914400" cy="914400"/>
          </a:xfrm>
          <a:prstGeom prst="rect">
            <a:avLst/>
          </a:prstGeom>
          <a:noFill/>
          <a:ln w="9525">
            <a:noFill/>
            <a:miter lim="800000"/>
            <a:headEnd/>
            <a:tailEnd/>
          </a:ln>
          <a:effectLst/>
        </p:spPr>
      </p:pic>
      <p:pic>
        <p:nvPicPr>
          <p:cNvPr id="5" name="Picture 4" descr="LRDC-Stacked-2color.jpg"/>
          <p:cNvPicPr>
            <a:picLocks noChangeAspect="1"/>
          </p:cNvPicPr>
          <p:nvPr/>
        </p:nvPicPr>
        <p:blipFill>
          <a:blip r:embed="rId4">
            <a:clrChange>
              <a:clrFrom>
                <a:srgbClr val="FFFFFF"/>
              </a:clrFrom>
              <a:clrTo>
                <a:srgbClr val="FFFFFF">
                  <a:alpha val="0"/>
                </a:srgbClr>
              </a:clrTo>
            </a:clrChange>
          </a:blip>
          <a:stretch>
            <a:fillRect/>
          </a:stretch>
        </p:blipFill>
        <p:spPr>
          <a:xfrm>
            <a:off x="4168623" y="5562599"/>
            <a:ext cx="1041883" cy="803415"/>
          </a:xfrm>
          <a:prstGeom prst="rect">
            <a:avLst/>
          </a:prstGeom>
        </p:spPr>
      </p:pic>
      <p:pic>
        <p:nvPicPr>
          <p:cNvPr id="6" name="Picture 5"/>
          <p:cNvPicPr>
            <a:picLocks noChangeAspect="1"/>
          </p:cNvPicPr>
          <p:nvPr/>
        </p:nvPicPr>
        <p:blipFill>
          <a:blip r:embed="rId5"/>
          <a:stretch>
            <a:fillRect/>
          </a:stretch>
        </p:blipFill>
        <p:spPr>
          <a:xfrm>
            <a:off x="6975564" y="5451615"/>
            <a:ext cx="914400" cy="914400"/>
          </a:xfrm>
          <a:prstGeom prst="rect">
            <a:avLst/>
          </a:prstGeom>
        </p:spPr>
      </p:pic>
    </p:spTree>
    <p:extLst>
      <p:ext uri="{BB962C8B-B14F-4D97-AF65-F5344CB8AC3E}">
        <p14:creationId xmlns:p14="http://schemas.microsoft.com/office/powerpoint/2010/main" val="348715415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20</a:t>
            </a:fld>
            <a:endParaRPr lang="en-US"/>
          </a:p>
        </p:txBody>
      </p:sp>
      <p:sp>
        <p:nvSpPr>
          <p:cNvPr id="7" name="Frame 6"/>
          <p:cNvSpPr/>
          <p:nvPr/>
        </p:nvSpPr>
        <p:spPr>
          <a:xfrm>
            <a:off x="1435100" y="1320800"/>
            <a:ext cx="2235200" cy="26670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9302363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err="1"/>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21</a:t>
            </a:fld>
            <a:endParaRPr lang="en-US"/>
          </a:p>
        </p:txBody>
      </p:sp>
      <p:sp>
        <p:nvSpPr>
          <p:cNvPr id="5" name="Frame 4"/>
          <p:cNvSpPr/>
          <p:nvPr/>
        </p:nvSpPr>
        <p:spPr>
          <a:xfrm>
            <a:off x="2857500" y="1708150"/>
            <a:ext cx="3035300"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6644516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22</a:t>
            </a:fld>
            <a:endParaRPr lang="en-US"/>
          </a:p>
        </p:txBody>
      </p:sp>
      <p:sp>
        <p:nvSpPr>
          <p:cNvPr id="5" name="Frame 4"/>
          <p:cNvSpPr/>
          <p:nvPr/>
        </p:nvSpPr>
        <p:spPr>
          <a:xfrm>
            <a:off x="5102224" y="1708150"/>
            <a:ext cx="2886075" cy="42799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0986274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dirty="0" err="1" smtClean="0"/>
              <a:t>eRevise</a:t>
            </a:r>
            <a:r>
              <a:rPr lang="en-US" dirty="0" smtClean="0"/>
              <a:t>: System Usage </a:t>
            </a:r>
            <a:r>
              <a:rPr lang="en-US" dirty="0"/>
              <a:t>&amp; </a:t>
            </a:r>
            <a:r>
              <a:rPr lang="en-US" dirty="0" smtClean="0"/>
              <a:t>Architecture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749425" y="1708150"/>
            <a:ext cx="5880100" cy="4279900"/>
          </a:xfrm>
          <a:prstGeom prst="rect">
            <a:avLst/>
          </a:prstGeom>
        </p:spPr>
      </p:pic>
      <p:sp>
        <p:nvSpPr>
          <p:cNvPr id="3" name="Slide Number Placeholder 2">
            <a:extLst>
              <a:ext uri="{FF2B5EF4-FFF2-40B4-BE49-F238E27FC236}">
                <a16:creationId xmlns:a16="http://schemas.microsoft.com/office/drawing/2014/main" xmlns="" id="{4F5F9EF3-BD5F-D540-880B-2B3C874AE6B3}"/>
              </a:ext>
            </a:extLst>
          </p:cNvPr>
          <p:cNvSpPr>
            <a:spLocks noGrp="1"/>
          </p:cNvSpPr>
          <p:nvPr>
            <p:ph type="sldNum" sz="quarter" idx="12"/>
          </p:nvPr>
        </p:nvSpPr>
        <p:spPr/>
        <p:txBody>
          <a:bodyPr>
            <a:normAutofit/>
          </a:bodyPr>
          <a:lstStyle/>
          <a:p>
            <a:fld id="{CB584516-DE8A-459E-9E1F-8F893ECC2A04}" type="slidenum">
              <a:rPr lang="en-US" smtClean="0"/>
              <a:pPr/>
              <a:t>23</a:t>
            </a:fld>
            <a:endParaRPr lang="en-US"/>
          </a:p>
        </p:txBody>
      </p:sp>
      <p:sp>
        <p:nvSpPr>
          <p:cNvPr id="5" name="Frame 4"/>
          <p:cNvSpPr/>
          <p:nvPr/>
        </p:nvSpPr>
        <p:spPr>
          <a:xfrm>
            <a:off x="1600200" y="3378200"/>
            <a:ext cx="1866900" cy="2489200"/>
          </a:xfrm>
          <a:prstGeom prst="fram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23853136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9067800" cy="990600"/>
          </a:xfrm>
        </p:spPr>
        <p:txBody>
          <a:bodyPr>
            <a:normAutofit fontScale="90000"/>
          </a:bodyPr>
          <a:lstStyle/>
          <a:p>
            <a:r>
              <a:rPr lang="en-US" dirty="0"/>
              <a:t>Automated Essay Scoring (AES):</a:t>
            </a:r>
            <a:br>
              <a:rPr lang="en-US" dirty="0"/>
            </a:br>
            <a:r>
              <a:rPr lang="en-US" dirty="0" smtClean="0"/>
              <a:t>Feature Extraction</a:t>
            </a:r>
            <a:endParaRPr lang="en-US" dirty="0">
              <a:highlight>
                <a:srgbClr val="FFFF00"/>
              </a:highlight>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323556"/>
            <a:ext cx="9144000" cy="551651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Slide Number Placeholder 3">
            <a:extLst>
              <a:ext uri="{FF2B5EF4-FFF2-40B4-BE49-F238E27FC236}">
                <a16:creationId xmlns:a16="http://schemas.microsoft.com/office/drawing/2014/main" xmlns="" id="{152C7B40-159C-7E47-96B4-7ACD79D9B59E}"/>
              </a:ext>
            </a:extLst>
          </p:cNvPr>
          <p:cNvSpPr>
            <a:spLocks noGrp="1"/>
          </p:cNvSpPr>
          <p:nvPr>
            <p:ph type="sldNum" sz="quarter" idx="12"/>
          </p:nvPr>
        </p:nvSpPr>
        <p:spPr/>
        <p:txBody>
          <a:bodyPr>
            <a:normAutofit/>
          </a:bodyPr>
          <a:lstStyle/>
          <a:p>
            <a:fld id="{CB584516-DE8A-459E-9E1F-8F893ECC2A04}" type="slidenum">
              <a:rPr lang="en-US" smtClean="0"/>
              <a:pPr/>
              <a:t>24</a:t>
            </a:fld>
            <a:endParaRPr lang="en-US"/>
          </a:p>
        </p:txBody>
      </p:sp>
    </p:spTree>
    <p:extLst>
      <p:ext uri="{BB962C8B-B14F-4D97-AF65-F5344CB8AC3E}">
        <p14:creationId xmlns:p14="http://schemas.microsoft.com/office/powerpoint/2010/main" val="312595795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385048" cy="990600"/>
          </a:xfrm>
        </p:spPr>
        <p:txBody>
          <a:bodyPr>
            <a:normAutofit fontScale="90000"/>
          </a:bodyPr>
          <a:lstStyle/>
          <a:p>
            <a:r>
              <a:rPr lang="en-US" dirty="0"/>
              <a:t>Automatic Writing Evaluation (AWE): </a:t>
            </a:r>
            <a:r>
              <a:rPr lang="en-US" dirty="0" smtClean="0"/>
              <a:t>Feedback Selection</a:t>
            </a:r>
            <a:endParaRPr lang="en-US" dirty="0"/>
          </a:p>
        </p:txBody>
      </p:sp>
      <p:sp>
        <p:nvSpPr>
          <p:cNvPr id="3" name="Content Placeholder 2"/>
          <p:cNvSpPr>
            <a:spLocks noGrp="1"/>
          </p:cNvSpPr>
          <p:nvPr>
            <p:ph sz="quarter" idx="1"/>
          </p:nvPr>
        </p:nvSpPr>
        <p:spPr/>
        <p:txBody>
          <a:bodyPr>
            <a:normAutofit/>
          </a:bodyPr>
          <a:lstStyle/>
          <a:p>
            <a:r>
              <a:rPr lang="en-US" dirty="0"/>
              <a:t>NPE indicates the breadth of unique topics</a:t>
            </a:r>
          </a:p>
          <a:p>
            <a:r>
              <a:rPr lang="en-US" dirty="0"/>
              <a:t>SPC (after further processing) indicates the number of unique pieces of </a:t>
            </a:r>
            <a:r>
              <a:rPr lang="en-US" dirty="0" smtClean="0"/>
              <a:t>evidence</a:t>
            </a:r>
            <a:endParaRPr lang="en-US" dirty="0"/>
          </a:p>
          <a:p>
            <a:r>
              <a:rPr lang="en-US" dirty="0"/>
              <a:t>A matrix of these two matches each essay to appropriate feedback</a:t>
            </a:r>
          </a:p>
        </p:txBody>
      </p:sp>
      <p:sp>
        <p:nvSpPr>
          <p:cNvPr id="7" name="Slide Number Placeholder 6">
            <a:extLst>
              <a:ext uri="{FF2B5EF4-FFF2-40B4-BE49-F238E27FC236}">
                <a16:creationId xmlns:a16="http://schemas.microsoft.com/office/drawing/2014/main" xmlns="" id="{386D3DA9-6B3A-8245-B3FB-547CE11F7FBC}"/>
              </a:ext>
            </a:extLst>
          </p:cNvPr>
          <p:cNvSpPr>
            <a:spLocks noGrp="1"/>
          </p:cNvSpPr>
          <p:nvPr>
            <p:ph type="sldNum" sz="quarter" idx="12"/>
          </p:nvPr>
        </p:nvSpPr>
        <p:spPr/>
        <p:txBody>
          <a:bodyPr>
            <a:normAutofit/>
          </a:bodyPr>
          <a:lstStyle/>
          <a:p>
            <a:fld id="{CB584516-DE8A-459E-9E1F-8F893ECC2A04}" type="slidenum">
              <a:rPr lang="en-US" smtClean="0"/>
              <a:pPr/>
              <a:t>25</a:t>
            </a:fld>
            <a:endParaRPr lang="en-US"/>
          </a:p>
        </p:txBody>
      </p:sp>
    </p:spTree>
    <p:extLst>
      <p:ext uri="{BB962C8B-B14F-4D97-AF65-F5344CB8AC3E}">
        <p14:creationId xmlns:p14="http://schemas.microsoft.com/office/powerpoint/2010/main" val="33922981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15CB9E1-1F99-4F44-844D-7031E0F49EE4}"/>
              </a:ext>
            </a:extLst>
          </p:cNvPr>
          <p:cNvSpPr>
            <a:spLocks noGrp="1"/>
          </p:cNvSpPr>
          <p:nvPr>
            <p:ph type="title"/>
          </p:nvPr>
        </p:nvSpPr>
        <p:spPr>
          <a:xfrm>
            <a:off x="612648" y="228600"/>
            <a:ext cx="8531352" cy="990600"/>
          </a:xfrm>
        </p:spPr>
        <p:txBody>
          <a:bodyPr>
            <a:noAutofit/>
          </a:bodyPr>
          <a:lstStyle/>
          <a:p>
            <a:r>
              <a:rPr lang="en-US" sz="4000" dirty="0"/>
              <a:t>Theory of Effective Formative Feedback</a:t>
            </a:r>
          </a:p>
        </p:txBody>
      </p:sp>
      <p:sp>
        <p:nvSpPr>
          <p:cNvPr id="4" name="Content Placeholder 4">
            <a:extLst>
              <a:ext uri="{FF2B5EF4-FFF2-40B4-BE49-F238E27FC236}">
                <a16:creationId xmlns:a16="http://schemas.microsoft.com/office/drawing/2014/main" xmlns="" id="{A9114CCF-7F10-F443-80BB-4249DE0C6EDB}"/>
              </a:ext>
            </a:extLst>
          </p:cNvPr>
          <p:cNvSpPr>
            <a:spLocks noGrp="1"/>
          </p:cNvSpPr>
          <p:nvPr>
            <p:ph sz="quarter" idx="1"/>
          </p:nvPr>
        </p:nvSpPr>
        <p:spPr/>
        <p:txBody>
          <a:bodyPr>
            <a:normAutofit/>
          </a:bodyPr>
          <a:lstStyle/>
          <a:p>
            <a:r>
              <a:rPr lang="en-US" sz="2800" dirty="0"/>
              <a:t>Puts forth a coherent vision of an effective practice</a:t>
            </a:r>
          </a:p>
          <a:p>
            <a:r>
              <a:rPr lang="en-US" sz="2800" dirty="0"/>
              <a:t>Feedback is understandable and actionable</a:t>
            </a:r>
          </a:p>
          <a:p>
            <a:r>
              <a:rPr lang="en-US" sz="2800" dirty="0"/>
              <a:t>Information is specific enough to improve the piece of work</a:t>
            </a:r>
          </a:p>
          <a:p>
            <a:r>
              <a:rPr lang="en-US" sz="2800" dirty="0"/>
              <a:t>Also generalizable to other contexts/similar tasks</a:t>
            </a:r>
          </a:p>
        </p:txBody>
      </p:sp>
      <p:sp>
        <p:nvSpPr>
          <p:cNvPr id="3" name="Slide Number Placeholder 2">
            <a:extLst>
              <a:ext uri="{FF2B5EF4-FFF2-40B4-BE49-F238E27FC236}">
                <a16:creationId xmlns:a16="http://schemas.microsoft.com/office/drawing/2014/main" xmlns="" id="{48FD456A-9A6F-654A-B96D-058C5AB01639}"/>
              </a:ext>
            </a:extLst>
          </p:cNvPr>
          <p:cNvSpPr>
            <a:spLocks noGrp="1"/>
          </p:cNvSpPr>
          <p:nvPr>
            <p:ph type="sldNum" sz="quarter" idx="12"/>
          </p:nvPr>
        </p:nvSpPr>
        <p:spPr/>
        <p:txBody>
          <a:bodyPr>
            <a:normAutofit/>
          </a:bodyPr>
          <a:lstStyle/>
          <a:p>
            <a:fld id="{CB584516-DE8A-459E-9E1F-8F893ECC2A04}" type="slidenum">
              <a:rPr lang="en-US" smtClean="0"/>
              <a:pPr/>
              <a:t>26</a:t>
            </a:fld>
            <a:endParaRPr lang="en-US"/>
          </a:p>
        </p:txBody>
      </p:sp>
    </p:spTree>
    <p:extLst>
      <p:ext uri="{BB962C8B-B14F-4D97-AF65-F5344CB8AC3E}">
        <p14:creationId xmlns:p14="http://schemas.microsoft.com/office/powerpoint/2010/main" val="181520067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Formative Feedback </a:t>
            </a:r>
            <a:r>
              <a:rPr lang="en-US" dirty="0"/>
              <a:t>M</a:t>
            </a:r>
            <a:r>
              <a:rPr lang="en-US" dirty="0" smtClean="0"/>
              <a:t>essages</a:t>
            </a:r>
            <a:endParaRPr lang="en-US" dirty="0"/>
          </a:p>
        </p:txBody>
      </p:sp>
      <p:pic>
        <p:nvPicPr>
          <p:cNvPr id="6" name="Picture 5">
            <a:extLst>
              <a:ext uri="{FF2B5EF4-FFF2-40B4-BE49-F238E27FC236}">
                <a16:creationId xmlns:a16="http://schemas.microsoft.com/office/drawing/2014/main" xmlns="" id="{E8D86717-B4DC-024B-8001-4FAB6BF4D3A1}"/>
              </a:ext>
            </a:extLst>
          </p:cNvPr>
          <p:cNvPicPr/>
          <p:nvPr/>
        </p:nvPicPr>
        <p:blipFill>
          <a:blip r:embed="rId3">
            <a:extLst>
              <a:ext uri="{28A0092B-C50C-407E-A947-70E740481C1C}">
                <a14:useLocalDpi xmlns:a14="http://schemas.microsoft.com/office/drawing/2010/main" val="0"/>
              </a:ext>
            </a:extLst>
          </a:blip>
          <a:stretch>
            <a:fillRect/>
          </a:stretch>
        </p:blipFill>
        <p:spPr bwMode="auto">
          <a:xfrm>
            <a:off x="0" y="2305929"/>
            <a:ext cx="9143999" cy="3713871"/>
          </a:xfrm>
          <a:prstGeom prst="rect">
            <a:avLst/>
          </a:prstGeom>
          <a:ln>
            <a:noFill/>
          </a:ln>
          <a:extLst>
            <a:ext uri="{53640926-AAD7-44d8-BBD7-CCE9431645EC}">
              <a14:shadowObscured xmlns:a14="http://schemas.microsoft.com/office/drawing/2010/main" xmlns=""/>
            </a:ext>
          </a:extLst>
        </p:spPr>
      </p:pic>
      <p:sp>
        <p:nvSpPr>
          <p:cNvPr id="3" name="Slide Number Placeholder 2">
            <a:extLst>
              <a:ext uri="{FF2B5EF4-FFF2-40B4-BE49-F238E27FC236}">
                <a16:creationId xmlns:a16="http://schemas.microsoft.com/office/drawing/2014/main" xmlns="" id="{06B33BA1-F0B3-F84F-B8B6-980D2D2210B4}"/>
              </a:ext>
            </a:extLst>
          </p:cNvPr>
          <p:cNvSpPr>
            <a:spLocks noGrp="1"/>
          </p:cNvSpPr>
          <p:nvPr>
            <p:ph type="sldNum" sz="quarter" idx="12"/>
          </p:nvPr>
        </p:nvSpPr>
        <p:spPr/>
        <p:txBody>
          <a:bodyPr>
            <a:normAutofit/>
          </a:bodyPr>
          <a:lstStyle/>
          <a:p>
            <a:fld id="{CB584516-DE8A-459E-9E1F-8F893ECC2A04}" type="slidenum">
              <a:rPr lang="en-US" smtClean="0"/>
              <a:pPr/>
              <a:t>27</a:t>
            </a:fld>
            <a:endParaRPr lang="en-US"/>
          </a:p>
        </p:txBody>
      </p:sp>
    </p:spTree>
    <p:extLst>
      <p:ext uri="{BB962C8B-B14F-4D97-AF65-F5344CB8AC3E}">
        <p14:creationId xmlns:p14="http://schemas.microsoft.com/office/powerpoint/2010/main" val="326985827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fontScale="90000"/>
          </a:bodyPr>
          <a:lstStyle/>
          <a:p>
            <a:r>
              <a:rPr lang="en-US" dirty="0" smtClean="0"/>
              <a:t>Revision and Formative Feedback </a:t>
            </a:r>
            <a:r>
              <a:rPr lang="en-US" dirty="0"/>
              <a:t>S</a:t>
            </a:r>
            <a:r>
              <a:rPr lang="en-US" dirty="0" smtClean="0"/>
              <a:t>creenshot</a:t>
            </a:r>
            <a:endParaRPr lang="en-US" dirty="0"/>
          </a:p>
        </p:txBody>
      </p:sp>
      <p:pic>
        <p:nvPicPr>
          <p:cNvPr id="4" name="Content Placeholder 3"/>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152400" y="1995223"/>
            <a:ext cx="8854877" cy="4024577"/>
          </a:xfrm>
          <a:prstGeom prst="rect">
            <a:avLst/>
          </a:prstGeom>
        </p:spPr>
      </p:pic>
      <p:sp>
        <p:nvSpPr>
          <p:cNvPr id="3" name="Slide Number Placeholder 2">
            <a:extLst>
              <a:ext uri="{FF2B5EF4-FFF2-40B4-BE49-F238E27FC236}">
                <a16:creationId xmlns:a16="http://schemas.microsoft.com/office/drawing/2014/main" xmlns="" id="{8E093E80-794F-6847-AE22-18CE0FD34B85}"/>
              </a:ext>
            </a:extLst>
          </p:cNvPr>
          <p:cNvSpPr>
            <a:spLocks noGrp="1"/>
          </p:cNvSpPr>
          <p:nvPr>
            <p:ph type="sldNum" sz="quarter" idx="12"/>
          </p:nvPr>
        </p:nvSpPr>
        <p:spPr/>
        <p:txBody>
          <a:bodyPr>
            <a:normAutofit/>
          </a:bodyPr>
          <a:lstStyle/>
          <a:p>
            <a:fld id="{CB584516-DE8A-459E-9E1F-8F893ECC2A04}" type="slidenum">
              <a:rPr lang="en-US" smtClean="0"/>
              <a:pPr/>
              <a:t>28</a:t>
            </a:fld>
            <a:endParaRPr lang="en-US"/>
          </a:p>
        </p:txBody>
      </p:sp>
    </p:spTree>
    <p:extLst>
      <p:ext uri="{BB962C8B-B14F-4D97-AF65-F5344CB8AC3E}">
        <p14:creationId xmlns:p14="http://schemas.microsoft.com/office/powerpoint/2010/main" val="13780344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Spring 2018 </a:t>
            </a:r>
            <a:r>
              <a:rPr lang="en-US" dirty="0" smtClean="0"/>
              <a:t>Pilot Deployment</a:t>
            </a:r>
            <a:endParaRPr lang="en-US" dirty="0"/>
          </a:p>
        </p:txBody>
      </p:sp>
      <p:sp>
        <p:nvSpPr>
          <p:cNvPr id="3" name="Content Placeholder 2"/>
          <p:cNvSpPr>
            <a:spLocks noGrp="1"/>
          </p:cNvSpPr>
          <p:nvPr>
            <p:ph sz="quarter" idx="1"/>
          </p:nvPr>
        </p:nvSpPr>
        <p:spPr>
          <a:xfrm>
            <a:off x="152400" y="1270000"/>
            <a:ext cx="8839200" cy="5283200"/>
          </a:xfrm>
        </p:spPr>
        <p:txBody>
          <a:bodyPr>
            <a:normAutofit fontScale="77500" lnSpcReduction="20000"/>
          </a:bodyPr>
          <a:lstStyle/>
          <a:p>
            <a:endParaRPr lang="en-US" dirty="0"/>
          </a:p>
          <a:p>
            <a:r>
              <a:rPr lang="en-US" sz="3300" dirty="0" smtClean="0"/>
              <a:t>Seven 5</a:t>
            </a:r>
            <a:r>
              <a:rPr lang="en-US" sz="3300" baseline="30000" dirty="0" smtClean="0"/>
              <a:t>th</a:t>
            </a:r>
            <a:r>
              <a:rPr lang="en-US" sz="3300" dirty="0" smtClean="0"/>
              <a:t> </a:t>
            </a:r>
            <a:r>
              <a:rPr lang="en-US" sz="3300" dirty="0"/>
              <a:t>and 6</a:t>
            </a:r>
            <a:r>
              <a:rPr lang="en-US" sz="3300" baseline="30000" dirty="0"/>
              <a:t>th</a:t>
            </a:r>
            <a:r>
              <a:rPr lang="en-US" sz="3300" dirty="0"/>
              <a:t> grade teachers in two public rural parishes in LA</a:t>
            </a:r>
          </a:p>
          <a:p>
            <a:pPr lvl="1"/>
            <a:r>
              <a:rPr lang="en-US" sz="3300" dirty="0"/>
              <a:t>Students wrote/revised an essay using </a:t>
            </a:r>
            <a:r>
              <a:rPr lang="en-US" sz="3300" dirty="0" err="1"/>
              <a:t>eRevise</a:t>
            </a:r>
            <a:r>
              <a:rPr lang="en-US" sz="3300" dirty="0"/>
              <a:t> for </a:t>
            </a:r>
            <a:r>
              <a:rPr lang="en-US" sz="3300" dirty="0" err="1"/>
              <a:t>RTA</a:t>
            </a:r>
            <a:r>
              <a:rPr lang="en-US" sz="3300" baseline="-25000" dirty="0" err="1"/>
              <a:t>mvp</a:t>
            </a:r>
            <a:r>
              <a:rPr lang="en-US" sz="3300" dirty="0"/>
              <a:t> </a:t>
            </a:r>
          </a:p>
          <a:p>
            <a:pPr lvl="1"/>
            <a:r>
              <a:rPr lang="en-US" sz="3300" dirty="0"/>
              <a:t>143 students completed all tasks</a:t>
            </a:r>
          </a:p>
          <a:p>
            <a:pPr lvl="1"/>
            <a:endParaRPr lang="en-US" sz="3300" dirty="0"/>
          </a:p>
          <a:p>
            <a:r>
              <a:rPr lang="en-US" dirty="0"/>
              <a:t>Mean </a:t>
            </a:r>
            <a:r>
              <a:rPr lang="en-US" dirty="0" smtClean="0"/>
              <a:t>RTA Evidence scores </a:t>
            </a:r>
            <a:r>
              <a:rPr lang="en-US" dirty="0"/>
              <a:t>improved from first to second draft</a:t>
            </a:r>
          </a:p>
          <a:p>
            <a:pPr lvl="1"/>
            <a:r>
              <a:rPr lang="en-US" dirty="0"/>
              <a:t>Human graders (</a:t>
            </a:r>
            <a:r>
              <a:rPr lang="en-US" i="1" dirty="0"/>
              <a:t>p</a:t>
            </a:r>
            <a:r>
              <a:rPr lang="en-US" dirty="0"/>
              <a:t> ≤ 0.08</a:t>
            </a:r>
            <a:r>
              <a:rPr lang="en-US" dirty="0" smtClean="0"/>
              <a:t>)</a:t>
            </a:r>
            <a:endParaRPr lang="en-US" dirty="0"/>
          </a:p>
          <a:p>
            <a:pPr lvl="1"/>
            <a:r>
              <a:rPr lang="en-US" dirty="0"/>
              <a:t>AES in </a:t>
            </a:r>
            <a:r>
              <a:rPr lang="en-US" dirty="0" err="1"/>
              <a:t>eRevise</a:t>
            </a:r>
            <a:r>
              <a:rPr lang="en-US" dirty="0"/>
              <a:t> (</a:t>
            </a:r>
            <a:r>
              <a:rPr lang="en-US" i="1" dirty="0"/>
              <a:t>p</a:t>
            </a:r>
            <a:r>
              <a:rPr lang="en-US" dirty="0"/>
              <a:t> = 0.001)</a:t>
            </a:r>
          </a:p>
          <a:p>
            <a:endParaRPr lang="en-US" sz="3300" dirty="0"/>
          </a:p>
          <a:p>
            <a:r>
              <a:rPr lang="en-US" dirty="0" smtClean="0"/>
              <a:t>AES feature values increased from </a:t>
            </a:r>
            <a:r>
              <a:rPr lang="en-US" dirty="0"/>
              <a:t>first to second draft</a:t>
            </a:r>
          </a:p>
          <a:p>
            <a:pPr lvl="1"/>
            <a:r>
              <a:rPr lang="en-US" dirty="0"/>
              <a:t>NPE (</a:t>
            </a:r>
            <a:r>
              <a:rPr lang="en-US" i="1" dirty="0"/>
              <a:t>p</a:t>
            </a:r>
            <a:r>
              <a:rPr lang="en-US" dirty="0"/>
              <a:t> ≤ 0.003</a:t>
            </a:r>
            <a:r>
              <a:rPr lang="en-US" dirty="0" smtClean="0"/>
              <a:t>)</a:t>
            </a:r>
            <a:endParaRPr lang="en-US" dirty="0"/>
          </a:p>
          <a:p>
            <a:pPr lvl="1"/>
            <a:r>
              <a:rPr lang="en-US" dirty="0"/>
              <a:t>SPC_TOTAL_MERGED (</a:t>
            </a:r>
            <a:r>
              <a:rPr lang="en-US" i="1" dirty="0"/>
              <a:t>p</a:t>
            </a:r>
            <a:r>
              <a:rPr lang="en-US" dirty="0"/>
              <a:t> ≤ 0.001</a:t>
            </a:r>
            <a:r>
              <a:rPr lang="en-US" dirty="0" smtClean="0"/>
              <a:t>)</a:t>
            </a:r>
            <a:endParaRPr lang="en-US" dirty="0"/>
          </a:p>
        </p:txBody>
      </p:sp>
      <p:sp>
        <p:nvSpPr>
          <p:cNvPr id="4" name="Slide Number Placeholder 3">
            <a:extLst>
              <a:ext uri="{FF2B5EF4-FFF2-40B4-BE49-F238E27FC236}">
                <a16:creationId xmlns:a16="http://schemas.microsoft.com/office/drawing/2014/main" xmlns="" id="{EBBE7B14-A523-C848-BB74-E06CB5274EE5}"/>
              </a:ext>
            </a:extLst>
          </p:cNvPr>
          <p:cNvSpPr>
            <a:spLocks noGrp="1"/>
          </p:cNvSpPr>
          <p:nvPr>
            <p:ph type="sldNum" sz="quarter" idx="12"/>
          </p:nvPr>
        </p:nvSpPr>
        <p:spPr/>
        <p:txBody>
          <a:bodyPr>
            <a:normAutofit/>
          </a:bodyPr>
          <a:lstStyle/>
          <a:p>
            <a:fld id="{CB584516-DE8A-459E-9E1F-8F893ECC2A04}" type="slidenum">
              <a:rPr lang="en-US" smtClean="0"/>
              <a:pPr/>
              <a:t>29</a:t>
            </a:fld>
            <a:endParaRPr lang="en-US"/>
          </a:p>
        </p:txBody>
      </p:sp>
    </p:spTree>
    <p:extLst>
      <p:ext uri="{BB962C8B-B14F-4D97-AF65-F5344CB8AC3E}">
        <p14:creationId xmlns:p14="http://schemas.microsoft.com/office/powerpoint/2010/main" val="179506029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7088"/>
            <a:ext cx="8229600" cy="1143000"/>
          </a:xfrm>
        </p:spPr>
        <p:txBody>
          <a:bodyPr/>
          <a:lstStyle/>
          <a:p>
            <a:r>
              <a:rPr lang="en-US" dirty="0" smtClean="0"/>
              <a:t>Research Question</a:t>
            </a:r>
            <a:endParaRPr lang="en-US" dirty="0"/>
          </a:p>
        </p:txBody>
      </p:sp>
      <p:sp>
        <p:nvSpPr>
          <p:cNvPr id="3" name="Content Placeholder 2"/>
          <p:cNvSpPr>
            <a:spLocks noGrp="1"/>
          </p:cNvSpPr>
          <p:nvPr>
            <p:ph idx="1"/>
          </p:nvPr>
        </p:nvSpPr>
        <p:spPr>
          <a:xfrm>
            <a:off x="75156" y="1583473"/>
            <a:ext cx="8993688" cy="5073805"/>
          </a:xfrm>
        </p:spPr>
        <p:txBody>
          <a:bodyPr>
            <a:normAutofit/>
          </a:bodyPr>
          <a:lstStyle/>
          <a:p>
            <a:r>
              <a:rPr lang="en-US" dirty="0" smtClean="0"/>
              <a:t>Can </a:t>
            </a:r>
            <a:r>
              <a:rPr lang="en-US" b="1" i="1" dirty="0" smtClean="0"/>
              <a:t>argument mining </a:t>
            </a:r>
            <a:r>
              <a:rPr lang="en-US" dirty="0" smtClean="0"/>
              <a:t>be used to better teach, assess, and understand </a:t>
            </a:r>
            <a:r>
              <a:rPr lang="en-US" b="1" i="1" dirty="0" smtClean="0"/>
              <a:t>student</a:t>
            </a:r>
            <a:r>
              <a:rPr lang="en-US" dirty="0" smtClean="0"/>
              <a:t> </a:t>
            </a:r>
            <a:r>
              <a:rPr lang="en-US" b="1" i="1" dirty="0" smtClean="0"/>
              <a:t>argumentation</a:t>
            </a:r>
            <a:r>
              <a:rPr lang="en-US" dirty="0" smtClean="0"/>
              <a:t>?</a:t>
            </a:r>
          </a:p>
          <a:p>
            <a:endParaRPr lang="en-US" dirty="0"/>
          </a:p>
          <a:p>
            <a:r>
              <a:rPr lang="en-US" b="1" dirty="0" smtClean="0"/>
              <a:t>Approach:</a:t>
            </a:r>
            <a:r>
              <a:rPr lang="en-US" dirty="0" smtClean="0"/>
              <a:t> Technology design and evaluation</a:t>
            </a:r>
          </a:p>
          <a:p>
            <a:pPr lvl="1"/>
            <a:r>
              <a:rPr lang="en-US" dirty="0" smtClean="0"/>
              <a:t>System enhancements that improve </a:t>
            </a:r>
            <a:r>
              <a:rPr lang="en-US" dirty="0" smtClean="0">
                <a:solidFill>
                  <a:srgbClr val="C00000"/>
                </a:solidFill>
              </a:rPr>
              <a:t>student</a:t>
            </a:r>
            <a:r>
              <a:rPr lang="en-US" dirty="0" smtClean="0"/>
              <a:t> learning</a:t>
            </a:r>
          </a:p>
          <a:p>
            <a:pPr lvl="1"/>
            <a:r>
              <a:rPr lang="en-US" dirty="0" smtClean="0"/>
              <a:t>Argument analytics for </a:t>
            </a:r>
            <a:r>
              <a:rPr lang="en-US" dirty="0" smtClean="0">
                <a:solidFill>
                  <a:srgbClr val="C00000"/>
                </a:solidFill>
              </a:rPr>
              <a:t>teachers</a:t>
            </a:r>
            <a:endParaRPr lang="en-US" dirty="0" smtClean="0"/>
          </a:p>
          <a:p>
            <a:pPr lvl="1"/>
            <a:r>
              <a:rPr lang="en-US" dirty="0" smtClean="0"/>
              <a:t>Experimental platforms to test </a:t>
            </a:r>
            <a:r>
              <a:rPr lang="en-US" dirty="0" smtClean="0">
                <a:solidFill>
                  <a:srgbClr val="C00000"/>
                </a:solidFill>
              </a:rPr>
              <a:t>research </a:t>
            </a:r>
            <a:r>
              <a:rPr lang="en-US" dirty="0" smtClean="0"/>
              <a:t>predictions</a:t>
            </a:r>
          </a:p>
        </p:txBody>
      </p:sp>
    </p:spTree>
    <p:extLst>
      <p:ext uri="{BB962C8B-B14F-4D97-AF65-F5344CB8AC3E}">
        <p14:creationId xmlns:p14="http://schemas.microsoft.com/office/powerpoint/2010/main" val="404648415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2018-2019 </a:t>
            </a:r>
            <a:r>
              <a:rPr lang="en-US" dirty="0" smtClean="0"/>
              <a:t>Deployment</a:t>
            </a:r>
            <a:endParaRPr lang="en-US" dirty="0"/>
          </a:p>
        </p:txBody>
      </p:sp>
      <p:sp>
        <p:nvSpPr>
          <p:cNvPr id="3" name="Content Placeholder 2"/>
          <p:cNvSpPr>
            <a:spLocks noGrp="1"/>
          </p:cNvSpPr>
          <p:nvPr>
            <p:ph sz="quarter" idx="1"/>
          </p:nvPr>
        </p:nvSpPr>
        <p:spPr>
          <a:xfrm>
            <a:off x="228600" y="1600200"/>
            <a:ext cx="8839200" cy="4495800"/>
          </a:xfrm>
        </p:spPr>
        <p:txBody>
          <a:bodyPr/>
          <a:lstStyle/>
          <a:p>
            <a:r>
              <a:rPr lang="en-US" dirty="0"/>
              <a:t>Beginning a new study with </a:t>
            </a:r>
            <a:r>
              <a:rPr lang="en-US" dirty="0" smtClean="0"/>
              <a:t>almost 50 </a:t>
            </a:r>
            <a:r>
              <a:rPr lang="en-US" dirty="0"/>
              <a:t>teachers in Louisiana</a:t>
            </a:r>
          </a:p>
          <a:p>
            <a:endParaRPr lang="en-US" dirty="0"/>
          </a:p>
          <a:p>
            <a:r>
              <a:rPr lang="en-US" dirty="0" err="1"/>
              <a:t>eRevise</a:t>
            </a:r>
            <a:r>
              <a:rPr lang="en-US" dirty="0"/>
              <a:t> will now be used for both </a:t>
            </a:r>
            <a:r>
              <a:rPr lang="en-US" dirty="0" err="1"/>
              <a:t>RTA</a:t>
            </a:r>
            <a:r>
              <a:rPr lang="en-US" baseline="-25000" dirty="0" err="1"/>
              <a:t>mvp</a:t>
            </a:r>
            <a:r>
              <a:rPr lang="en-US" dirty="0"/>
              <a:t> and </a:t>
            </a:r>
            <a:r>
              <a:rPr lang="en-US" dirty="0" err="1">
                <a:solidFill>
                  <a:srgbClr val="000000"/>
                </a:solidFill>
                <a:latin typeface="Tw Cen MT" panose="020B0602020104020603" pitchFamily="34" charset="0"/>
              </a:rPr>
              <a:t>RTA</a:t>
            </a:r>
            <a:r>
              <a:rPr lang="en-US" baseline="-25000" dirty="0" err="1">
                <a:solidFill>
                  <a:srgbClr val="000000"/>
                </a:solidFill>
                <a:latin typeface="Tw Cen MT" panose="020B0602020104020603" pitchFamily="34" charset="0"/>
              </a:rPr>
              <a:t>space</a:t>
            </a:r>
            <a:r>
              <a:rPr lang="en-US" baseline="-25000" dirty="0">
                <a:solidFill>
                  <a:srgbClr val="000000"/>
                </a:solidFill>
                <a:latin typeface="Tw Cen MT" panose="020B0602020104020603" pitchFamily="34" charset="0"/>
              </a:rPr>
              <a:t> </a:t>
            </a:r>
            <a:endParaRPr lang="en-US" dirty="0"/>
          </a:p>
          <a:p>
            <a:endParaRPr lang="en-US" dirty="0" smtClean="0"/>
          </a:p>
          <a:p>
            <a:r>
              <a:rPr lang="en-US" dirty="0" smtClean="0"/>
              <a:t>More teacher support as well as a control-condition</a:t>
            </a:r>
            <a:endParaRPr lang="en-US" dirty="0"/>
          </a:p>
        </p:txBody>
      </p:sp>
      <p:sp>
        <p:nvSpPr>
          <p:cNvPr id="4" name="Slide Number Placeholder 3">
            <a:extLst>
              <a:ext uri="{FF2B5EF4-FFF2-40B4-BE49-F238E27FC236}">
                <a16:creationId xmlns:a16="http://schemas.microsoft.com/office/drawing/2014/main" xmlns="" id="{FAA00CB9-9623-E943-AC1F-1C2BB6D9119F}"/>
              </a:ext>
            </a:extLst>
          </p:cNvPr>
          <p:cNvSpPr>
            <a:spLocks noGrp="1"/>
          </p:cNvSpPr>
          <p:nvPr>
            <p:ph type="sldNum" sz="quarter" idx="12"/>
          </p:nvPr>
        </p:nvSpPr>
        <p:spPr/>
        <p:txBody>
          <a:bodyPr>
            <a:normAutofit/>
          </a:bodyPr>
          <a:lstStyle/>
          <a:p>
            <a:fld id="{CB584516-DE8A-459E-9E1F-8F893ECC2A04}" type="slidenum">
              <a:rPr lang="en-US" smtClean="0"/>
              <a:pPr/>
              <a:t>30</a:t>
            </a:fld>
            <a:endParaRPr lang="en-US"/>
          </a:p>
        </p:txBody>
      </p:sp>
    </p:spTree>
    <p:extLst>
      <p:ext uri="{BB962C8B-B14F-4D97-AF65-F5344CB8AC3E}">
        <p14:creationId xmlns:p14="http://schemas.microsoft.com/office/powerpoint/2010/main" val="31938215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0" y="1807590"/>
            <a:ext cx="8943975" cy="4525963"/>
          </a:xfrm>
        </p:spPr>
        <p:txBody>
          <a:bodyPr>
            <a:normAutofit/>
          </a:bodyPr>
          <a:lstStyle/>
          <a:p>
            <a:r>
              <a:rPr lang="en-US" dirty="0" smtClean="0"/>
              <a:t>Argument Mining</a:t>
            </a:r>
          </a:p>
          <a:p>
            <a:r>
              <a:rPr lang="en-US" dirty="0" smtClean="0"/>
              <a:t>Analyzing Student Essays &amp; Classroom Discussions </a:t>
            </a:r>
          </a:p>
          <a:p>
            <a:pPr lvl="1"/>
            <a:r>
              <a:rPr lang="en-US" dirty="0" err="1" smtClean="0"/>
              <a:t>eRevise</a:t>
            </a:r>
            <a:r>
              <a:rPr lang="en-US" dirty="0" smtClean="0"/>
              <a:t>: Providing Formative Feedback on Students’ Use of Evidence in Response to Text Writing </a:t>
            </a:r>
          </a:p>
          <a:p>
            <a:r>
              <a:rPr lang="en-US" b="1" dirty="0" smtClean="0"/>
              <a:t>Summary and Current Directions</a:t>
            </a:r>
            <a:endParaRPr lang="en-US" b="1" dirty="0"/>
          </a:p>
        </p:txBody>
      </p:sp>
    </p:spTree>
    <p:extLst>
      <p:ext uri="{BB962C8B-B14F-4D97-AF65-F5344CB8AC3E}">
        <p14:creationId xmlns:p14="http://schemas.microsoft.com/office/powerpoint/2010/main" val="391659783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10184" cy="1143000"/>
          </a:xfrm>
        </p:spPr>
        <p:txBody>
          <a:bodyPr>
            <a:normAutofit/>
          </a:bodyPr>
          <a:lstStyle/>
          <a:p>
            <a:r>
              <a:rPr lang="en-US" smtClean="0"/>
              <a:t>Summary</a:t>
            </a:r>
            <a:endParaRPr lang="en-US" dirty="0"/>
          </a:p>
        </p:txBody>
      </p:sp>
      <p:sp>
        <p:nvSpPr>
          <p:cNvPr id="3" name="Content Placeholder 2"/>
          <p:cNvSpPr>
            <a:spLocks noGrp="1"/>
          </p:cNvSpPr>
          <p:nvPr>
            <p:ph idx="1"/>
          </p:nvPr>
        </p:nvSpPr>
        <p:spPr>
          <a:xfrm>
            <a:off x="200721" y="1329760"/>
            <a:ext cx="8809463" cy="5413940"/>
          </a:xfrm>
        </p:spPr>
        <p:txBody>
          <a:bodyPr>
            <a:normAutofit fontScale="77500" lnSpcReduction="20000"/>
          </a:bodyPr>
          <a:lstStyle/>
          <a:p>
            <a:r>
              <a:rPr lang="en-US" sz="4600" dirty="0" smtClean="0"/>
              <a:t>AI for Technology Development</a:t>
            </a:r>
          </a:p>
          <a:p>
            <a:pPr lvl="1"/>
            <a:r>
              <a:rPr lang="en-US" sz="3900" dirty="0" smtClean="0"/>
              <a:t>Natural Language Processing &amp; Machine Learning</a:t>
            </a:r>
            <a:endParaRPr lang="en-US" sz="3900" dirty="0"/>
          </a:p>
          <a:p>
            <a:pPr lvl="1"/>
            <a:r>
              <a:rPr lang="en-US" sz="3900" dirty="0" smtClean="0"/>
              <a:t>Technically Challenging</a:t>
            </a:r>
          </a:p>
          <a:p>
            <a:pPr lvl="2"/>
            <a:endParaRPr lang="en-US" sz="3900" dirty="0" smtClean="0"/>
          </a:p>
          <a:p>
            <a:pPr marL="342900" lvl="1" indent="-342900">
              <a:buFont typeface="Arial"/>
              <a:buChar char="•"/>
            </a:pPr>
            <a:r>
              <a:rPr lang="en-US" sz="4600" dirty="0" smtClean="0"/>
              <a:t>Experimental Student &amp; Teacher Evaluations</a:t>
            </a:r>
            <a:endParaRPr lang="en-US" sz="4600" dirty="0"/>
          </a:p>
          <a:p>
            <a:pPr lvl="1"/>
            <a:r>
              <a:rPr lang="en-US" sz="3900" dirty="0" smtClean="0"/>
              <a:t>Even non-structural argument mining can support useful assessments</a:t>
            </a:r>
          </a:p>
          <a:p>
            <a:pPr lvl="1"/>
            <a:endParaRPr lang="en-US" sz="3900" dirty="0" smtClean="0"/>
          </a:p>
          <a:p>
            <a:r>
              <a:rPr lang="en-US" sz="4600" dirty="0" smtClean="0"/>
              <a:t>Current Directions</a:t>
            </a:r>
          </a:p>
          <a:p>
            <a:pPr lvl="2"/>
            <a:endParaRPr lang="en-US" dirty="0" smtClean="0"/>
          </a:p>
          <a:p>
            <a:pPr lvl="2"/>
            <a:endParaRPr lang="en-US" dirty="0" smtClean="0"/>
          </a:p>
          <a:p>
            <a:pPr lvl="1"/>
            <a:endParaRPr lang="en-US" dirty="0"/>
          </a:p>
        </p:txBody>
      </p:sp>
    </p:spTree>
    <p:extLst>
      <p:ext uri="{BB962C8B-B14F-4D97-AF65-F5344CB8AC3E}">
        <p14:creationId xmlns:p14="http://schemas.microsoft.com/office/powerpoint/2010/main" val="20339950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dirty="0" smtClean="0"/>
              <a:t>Thank You!</a:t>
            </a:r>
          </a:p>
        </p:txBody>
      </p:sp>
      <p:sp>
        <p:nvSpPr>
          <p:cNvPr id="57347" name="Rectangle 3"/>
          <p:cNvSpPr>
            <a:spLocks noGrp="1" noChangeArrowheads="1"/>
          </p:cNvSpPr>
          <p:nvPr>
            <p:ph type="body" idx="1"/>
          </p:nvPr>
        </p:nvSpPr>
        <p:spPr>
          <a:xfrm>
            <a:off x="147415" y="1600200"/>
            <a:ext cx="8996585" cy="4525963"/>
          </a:xfrm>
        </p:spPr>
        <p:txBody>
          <a:bodyPr/>
          <a:lstStyle/>
          <a:p>
            <a:r>
              <a:rPr lang="en-US" dirty="0" smtClean="0"/>
              <a:t>Questions?</a:t>
            </a:r>
          </a:p>
          <a:p>
            <a:endParaRPr lang="en-US" dirty="0" smtClean="0"/>
          </a:p>
          <a:p>
            <a:r>
              <a:rPr lang="en-US" dirty="0" smtClean="0"/>
              <a:t>Further </a:t>
            </a:r>
            <a:r>
              <a:rPr lang="en-US" dirty="0"/>
              <a:t>i</a:t>
            </a:r>
            <a:r>
              <a:rPr lang="en-US" dirty="0" smtClean="0"/>
              <a:t>nformation, data, and software</a:t>
            </a:r>
          </a:p>
          <a:p>
            <a:pPr lvl="1"/>
            <a:r>
              <a:rPr lang="en-US" dirty="0" smtClean="0"/>
              <a:t>http://www.cs.pitt.edu/~litman</a:t>
            </a:r>
          </a:p>
        </p:txBody>
      </p:sp>
      <p:pic>
        <p:nvPicPr>
          <p:cNvPr id="4"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896" y="4469023"/>
            <a:ext cx="1600200" cy="1600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07155" y="4949863"/>
            <a:ext cx="3729689" cy="6385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96324" y="4469023"/>
            <a:ext cx="1790476" cy="1552381"/>
          </a:xfrm>
          <a:prstGeom prst="rect">
            <a:avLst/>
          </a:prstGeom>
        </p:spPr>
      </p:pic>
    </p:spTree>
    <p:extLst>
      <p:ext uri="{BB962C8B-B14F-4D97-AF65-F5344CB8AC3E}">
        <p14:creationId xmlns:p14="http://schemas.microsoft.com/office/powerpoint/2010/main" val="356262769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613648" cy="990600"/>
          </a:xfrm>
        </p:spPr>
        <p:txBody>
          <a:bodyPr>
            <a:normAutofit/>
          </a:bodyPr>
          <a:lstStyle/>
          <a:p>
            <a:r>
              <a:rPr lang="en-US" dirty="0"/>
              <a:t>AES: </a:t>
            </a:r>
            <a:r>
              <a:rPr lang="en-US" dirty="0" smtClean="0"/>
              <a:t>An Alternative Approach </a:t>
            </a:r>
            <a:endParaRPr lang="en-US" dirty="0">
              <a:highlight>
                <a:srgbClr val="FFFF00"/>
              </a:highlight>
            </a:endParaRPr>
          </a:p>
        </p:txBody>
      </p:sp>
      <p:sp>
        <p:nvSpPr>
          <p:cNvPr id="3" name="Content Placeholder 2"/>
          <p:cNvSpPr>
            <a:spLocks noGrp="1"/>
          </p:cNvSpPr>
          <p:nvPr>
            <p:ph sz="quarter" idx="1"/>
          </p:nvPr>
        </p:nvSpPr>
        <p:spPr>
          <a:xfrm>
            <a:off x="304800" y="1600200"/>
            <a:ext cx="8839200" cy="4495800"/>
          </a:xfrm>
        </p:spPr>
        <p:txBody>
          <a:bodyPr>
            <a:normAutofit fontScale="92500" lnSpcReduction="20000"/>
          </a:bodyPr>
          <a:lstStyle/>
          <a:p>
            <a:r>
              <a:rPr lang="en-US" dirty="0" smtClean="0"/>
              <a:t>Although </a:t>
            </a:r>
            <a:r>
              <a:rPr lang="en-US" dirty="0" err="1" smtClean="0"/>
              <a:t>eRevise</a:t>
            </a:r>
            <a:r>
              <a:rPr lang="en-US" dirty="0" smtClean="0"/>
              <a:t> uses this rubric</a:t>
            </a:r>
            <a:r>
              <a:rPr lang="en-US" dirty="0"/>
              <a:t>-</a:t>
            </a:r>
            <a:r>
              <a:rPr lang="en-US" dirty="0" smtClean="0"/>
              <a:t>based AES system</a:t>
            </a:r>
            <a:endParaRPr lang="en-US" dirty="0"/>
          </a:p>
          <a:p>
            <a:pPr lvl="1"/>
            <a:r>
              <a:rPr lang="en-US" dirty="0"/>
              <a:t>Requires education experts to pre-encode knowledge of the source article</a:t>
            </a:r>
          </a:p>
          <a:p>
            <a:pPr lvl="1"/>
            <a:r>
              <a:rPr lang="en-US" dirty="0"/>
              <a:t>Requires computer science experts to handcraft predictive features for AES</a:t>
            </a:r>
          </a:p>
          <a:p>
            <a:r>
              <a:rPr lang="en-US" dirty="0"/>
              <a:t>This year we </a:t>
            </a:r>
            <a:r>
              <a:rPr lang="en-US" dirty="0" smtClean="0"/>
              <a:t>have also developed </a:t>
            </a:r>
            <a:r>
              <a:rPr lang="en-US" dirty="0"/>
              <a:t>a co-attention-based neural network for source-dependent AES </a:t>
            </a:r>
          </a:p>
          <a:p>
            <a:pPr lvl="1"/>
            <a:r>
              <a:rPr lang="en-US" dirty="0"/>
              <a:t>Increases reliability (not sure about validity)</a:t>
            </a:r>
          </a:p>
          <a:p>
            <a:pPr lvl="1"/>
            <a:r>
              <a:rPr lang="en-US" dirty="0"/>
              <a:t>Eliminates human source encoding and feature engineering</a:t>
            </a:r>
          </a:p>
          <a:p>
            <a:pPr lvl="1"/>
            <a:r>
              <a:rPr lang="en-US" sz="2200" dirty="0"/>
              <a:t>Zhang &amp; </a:t>
            </a:r>
            <a:r>
              <a:rPr lang="en-US" sz="2200" dirty="0" err="1"/>
              <a:t>Litman</a:t>
            </a:r>
            <a:r>
              <a:rPr lang="en-US" sz="2200" dirty="0"/>
              <a:t>, </a:t>
            </a:r>
            <a:r>
              <a:rPr lang="en-US" sz="2200" i="1" dirty="0"/>
              <a:t>Proceedings Thirteenth Workshop on Innovative Use of NLP for Building Educational Applications</a:t>
            </a:r>
            <a:r>
              <a:rPr lang="en-US" sz="2200" dirty="0"/>
              <a:t>, 2018 </a:t>
            </a:r>
          </a:p>
        </p:txBody>
      </p:sp>
      <p:sp>
        <p:nvSpPr>
          <p:cNvPr id="4" name="Slide Number Placeholder 3">
            <a:extLst>
              <a:ext uri="{FF2B5EF4-FFF2-40B4-BE49-F238E27FC236}">
                <a16:creationId xmlns:a16="http://schemas.microsoft.com/office/drawing/2014/main" xmlns="" id="{4339C9D6-0724-B44F-8D1F-9330A38FDE04}"/>
              </a:ext>
            </a:extLst>
          </p:cNvPr>
          <p:cNvSpPr>
            <a:spLocks noGrp="1"/>
          </p:cNvSpPr>
          <p:nvPr>
            <p:ph type="sldNum" sz="quarter" idx="12"/>
          </p:nvPr>
        </p:nvSpPr>
        <p:spPr/>
        <p:txBody>
          <a:bodyPr>
            <a:normAutofit/>
          </a:bodyPr>
          <a:lstStyle/>
          <a:p>
            <a:fld id="{CB584516-DE8A-459E-9E1F-8F893ECC2A04}" type="slidenum">
              <a:rPr lang="en-US" smtClean="0"/>
              <a:pPr/>
              <a:t>34</a:t>
            </a:fld>
            <a:endParaRPr lang="en-US"/>
          </a:p>
        </p:txBody>
      </p:sp>
    </p:spTree>
    <p:extLst>
      <p:ext uri="{BB962C8B-B14F-4D97-AF65-F5344CB8AC3E}">
        <p14:creationId xmlns:p14="http://schemas.microsoft.com/office/powerpoint/2010/main" val="957427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28600"/>
            <a:ext cx="8915428" cy="990600"/>
          </a:xfrm>
        </p:spPr>
        <p:txBody>
          <a:bodyPr>
            <a:noAutofit/>
          </a:bodyPr>
          <a:lstStyle/>
          <a:p>
            <a:r>
              <a:rPr lang="en-US" dirty="0" smtClean="0"/>
              <a:t>AES Feature Change </a:t>
            </a:r>
            <a:r>
              <a:rPr lang="en-US" dirty="0"/>
              <a:t>(</a:t>
            </a:r>
            <a:r>
              <a:rPr lang="en-US" dirty="0" smtClean="0"/>
              <a:t>Automated) </a:t>
            </a:r>
            <a:endParaRPr lang="en-US" dirty="0"/>
          </a:p>
        </p:txBody>
      </p:sp>
      <p:pic>
        <p:nvPicPr>
          <p:cNvPr id="5" name="Content Placeholder 4"/>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90600" y="1524000"/>
            <a:ext cx="7315214" cy="4408635"/>
          </a:xfrm>
        </p:spPr>
      </p:pic>
      <p:sp>
        <p:nvSpPr>
          <p:cNvPr id="3" name="Slide Number Placeholder 2">
            <a:extLst>
              <a:ext uri="{FF2B5EF4-FFF2-40B4-BE49-F238E27FC236}">
                <a16:creationId xmlns:a16="http://schemas.microsoft.com/office/drawing/2014/main" xmlns="" id="{2B18670B-8242-8F4A-8F41-835A01A8BB38}"/>
              </a:ext>
            </a:extLst>
          </p:cNvPr>
          <p:cNvSpPr>
            <a:spLocks noGrp="1"/>
          </p:cNvSpPr>
          <p:nvPr>
            <p:ph type="sldNum" sz="quarter" idx="12"/>
          </p:nvPr>
        </p:nvSpPr>
        <p:spPr/>
        <p:txBody>
          <a:bodyPr>
            <a:normAutofit/>
          </a:bodyPr>
          <a:lstStyle/>
          <a:p>
            <a:fld id="{CB584516-DE8A-459E-9E1F-8F893ECC2A04}" type="slidenum">
              <a:rPr lang="en-US" smtClean="0"/>
              <a:pPr/>
              <a:t>35</a:t>
            </a:fld>
            <a:endParaRPr lang="en-US"/>
          </a:p>
        </p:txBody>
      </p:sp>
    </p:spTree>
    <p:extLst>
      <p:ext uri="{BB962C8B-B14F-4D97-AF65-F5344CB8AC3E}">
        <p14:creationId xmlns:p14="http://schemas.microsoft.com/office/powerpoint/2010/main" val="35823963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0" y="1807590"/>
            <a:ext cx="8943975" cy="4525963"/>
          </a:xfrm>
        </p:spPr>
        <p:txBody>
          <a:bodyPr>
            <a:normAutofit/>
          </a:bodyPr>
          <a:lstStyle/>
          <a:p>
            <a:r>
              <a:rPr lang="en-US" b="1" dirty="0" smtClean="0"/>
              <a:t>Argument Mining</a:t>
            </a:r>
          </a:p>
          <a:p>
            <a:r>
              <a:rPr lang="en-US" dirty="0" smtClean="0"/>
              <a:t>Analyzing Student Essays &amp; Classroom Discussions </a:t>
            </a:r>
          </a:p>
          <a:p>
            <a:pPr lvl="1"/>
            <a:r>
              <a:rPr lang="en-US" dirty="0" err="1" smtClean="0"/>
              <a:t>eRevise</a:t>
            </a:r>
            <a:r>
              <a:rPr lang="en-US" dirty="0" smtClean="0"/>
              <a:t>: Providing Formative Feedback on Students’ Use of Evidence in Response to Text Writing </a:t>
            </a:r>
          </a:p>
          <a:p>
            <a:r>
              <a:rPr lang="en-US" dirty="0" smtClean="0"/>
              <a:t>Summary and Current Directions</a:t>
            </a:r>
            <a:endParaRPr lang="en-US" dirty="0"/>
          </a:p>
        </p:txBody>
      </p:sp>
    </p:spTree>
    <p:extLst>
      <p:ext uri="{BB962C8B-B14F-4D97-AF65-F5344CB8AC3E}">
        <p14:creationId xmlns:p14="http://schemas.microsoft.com/office/powerpoint/2010/main" val="34735318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smtClean="0"/>
              <a:t>Argument Mining</a:t>
            </a:r>
            <a:endParaRPr lang="en-US" dirty="0"/>
          </a:p>
        </p:txBody>
      </p:sp>
      <p:sp>
        <p:nvSpPr>
          <p:cNvPr id="3" name="Content Placeholder 2"/>
          <p:cNvSpPr>
            <a:spLocks noGrp="1"/>
          </p:cNvSpPr>
          <p:nvPr>
            <p:ph idx="1"/>
          </p:nvPr>
        </p:nvSpPr>
        <p:spPr>
          <a:xfrm>
            <a:off x="0" y="1302707"/>
            <a:ext cx="9144000" cy="5423770"/>
          </a:xfrm>
        </p:spPr>
        <p:txBody>
          <a:bodyPr>
            <a:normAutofit/>
          </a:bodyPr>
          <a:lstStyle/>
          <a:p>
            <a:pPr marL="0" indent="0">
              <a:buNone/>
            </a:pPr>
            <a:endParaRPr lang="en-US" sz="2000" dirty="0" smtClean="0"/>
          </a:p>
          <a:p>
            <a:r>
              <a:rPr lang="en-US" sz="2800" dirty="0" smtClean="0"/>
              <a:t>“… exploits </a:t>
            </a:r>
            <a:r>
              <a:rPr lang="en-US" sz="2800" dirty="0"/>
              <a:t>the techniques and methods of </a:t>
            </a:r>
            <a:r>
              <a:rPr lang="en-US" sz="2800" dirty="0">
                <a:solidFill>
                  <a:srgbClr val="FF6600"/>
                </a:solidFill>
              </a:rPr>
              <a:t>natural language </a:t>
            </a:r>
            <a:r>
              <a:rPr lang="en-US" sz="2800" dirty="0" smtClean="0">
                <a:solidFill>
                  <a:srgbClr val="FF6600"/>
                </a:solidFill>
              </a:rPr>
              <a:t>processing</a:t>
            </a:r>
            <a:r>
              <a:rPr lang="en-US" sz="2800" dirty="0" smtClean="0"/>
              <a:t> … for </a:t>
            </a:r>
            <a:r>
              <a:rPr lang="en-US" sz="2800" dirty="0">
                <a:solidFill>
                  <a:srgbClr val="FF6600"/>
                </a:solidFill>
              </a:rPr>
              <a:t>semi-automatic and automatic </a:t>
            </a:r>
            <a:r>
              <a:rPr lang="en-US" sz="2800" dirty="0"/>
              <a:t>recognition and extraction of </a:t>
            </a:r>
            <a:r>
              <a:rPr lang="en-US" sz="2800" dirty="0">
                <a:solidFill>
                  <a:srgbClr val="FF6600"/>
                </a:solidFill>
              </a:rPr>
              <a:t>structured argument data from unstructured </a:t>
            </a:r>
            <a:r>
              <a:rPr lang="en-US" sz="2800" dirty="0" smtClean="0">
                <a:solidFill>
                  <a:srgbClr val="FF6600"/>
                </a:solidFill>
              </a:rPr>
              <a:t>… texts</a:t>
            </a:r>
            <a:r>
              <a:rPr lang="en-US" sz="2800" dirty="0" smtClean="0"/>
              <a:t>.” </a:t>
            </a:r>
            <a:r>
              <a:rPr lang="en-US" sz="2400" i="1" dirty="0" smtClean="0"/>
              <a:t>[SICSA Workshop on Argument Mining, July 2014]</a:t>
            </a:r>
            <a:endParaRPr lang="en-US" sz="2800" i="1" dirty="0" smtClean="0"/>
          </a:p>
          <a:p>
            <a:endParaRPr lang="en-US" dirty="0">
              <a:solidFill>
                <a:srgbClr val="FF0000"/>
              </a:solidFill>
            </a:endParaRPr>
          </a:p>
        </p:txBody>
      </p:sp>
    </p:spTree>
    <p:extLst>
      <p:ext uri="{BB962C8B-B14F-4D97-AF65-F5344CB8AC3E}">
        <p14:creationId xmlns:p14="http://schemas.microsoft.com/office/powerpoint/2010/main" val="265412268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Argument Mining Subtasks</a:t>
            </a:r>
            <a:br>
              <a:rPr lang="en-US" dirty="0" smtClean="0"/>
            </a:br>
            <a:r>
              <a:rPr lang="en-US" sz="4000" dirty="0" smtClean="0"/>
              <a:t>[</a:t>
            </a:r>
            <a:r>
              <a:rPr lang="en-US" sz="4000" dirty="0" err="1" smtClean="0"/>
              <a:t>Peldszus</a:t>
            </a:r>
            <a:r>
              <a:rPr lang="en-US" sz="4000" dirty="0" smtClean="0"/>
              <a:t> and </a:t>
            </a:r>
            <a:r>
              <a:rPr lang="en-US" sz="4000" dirty="0" err="1" smtClean="0"/>
              <a:t>Stede</a:t>
            </a:r>
            <a:r>
              <a:rPr lang="en-US" sz="4000" dirty="0" smtClean="0"/>
              <a:t>, 2013]</a:t>
            </a:r>
            <a:endParaRPr lang="en-US" sz="4000" dirty="0"/>
          </a:p>
        </p:txBody>
      </p:sp>
      <p:pic>
        <p:nvPicPr>
          <p:cNvPr id="4" name="Content Placeholder 3"/>
          <p:cNvPicPr>
            <a:picLocks noGrp="1" noChangeAspect="1"/>
          </p:cNvPicPr>
          <p:nvPr>
            <p:ph idx="1"/>
          </p:nvPr>
        </p:nvPicPr>
        <p:blipFill>
          <a:blip r:embed="rId2"/>
          <a:stretch>
            <a:fillRect/>
          </a:stretch>
        </p:blipFill>
        <p:spPr>
          <a:xfrm>
            <a:off x="22123" y="1778852"/>
            <a:ext cx="9143999" cy="2217891"/>
          </a:xfrm>
          <a:prstGeom prst="rect">
            <a:avLst/>
          </a:prstGeom>
        </p:spPr>
      </p:pic>
      <p:sp>
        <p:nvSpPr>
          <p:cNvPr id="3" name="Rounded Rectangle 2"/>
          <p:cNvSpPr/>
          <p:nvPr/>
        </p:nvSpPr>
        <p:spPr>
          <a:xfrm>
            <a:off x="101020" y="1788196"/>
            <a:ext cx="8875218" cy="1469353"/>
          </a:xfrm>
          <a:prstGeom prst="roundRect">
            <a:avLst/>
          </a:prstGeom>
          <a:noFill/>
          <a:ln w="5080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0000FF"/>
              </a:solidFill>
            </a:endParaRPr>
          </a:p>
        </p:txBody>
      </p:sp>
      <p:sp>
        <p:nvSpPr>
          <p:cNvPr id="5" name="TextBox 4"/>
          <p:cNvSpPr txBox="1"/>
          <p:nvPr/>
        </p:nvSpPr>
        <p:spPr>
          <a:xfrm>
            <a:off x="22123" y="4237030"/>
            <a:ext cx="9143998" cy="830997"/>
          </a:xfrm>
          <a:prstGeom prst="rect">
            <a:avLst/>
          </a:prstGeom>
          <a:noFill/>
        </p:spPr>
        <p:txBody>
          <a:bodyPr wrap="square" rtlCol="0">
            <a:spAutoFit/>
          </a:bodyPr>
          <a:lstStyle/>
          <a:p>
            <a:pPr marL="457200" indent="-457200">
              <a:buFont typeface="Arial"/>
              <a:buChar char="•"/>
            </a:pPr>
            <a:r>
              <a:rPr lang="en-US" sz="2400" dirty="0" smtClean="0"/>
              <a:t>Scope of today’s talk</a:t>
            </a:r>
            <a:endParaRPr lang="en-US" sz="2400" dirty="0"/>
          </a:p>
          <a:p>
            <a:pPr marL="457200" indent="-457200">
              <a:buFont typeface="Arial"/>
              <a:buChar char="•"/>
            </a:pPr>
            <a:r>
              <a:rPr lang="en-US" sz="2400" dirty="0" smtClean="0"/>
              <a:t>Even partial argument mining can support useful </a:t>
            </a:r>
            <a:r>
              <a:rPr lang="en-US" sz="2400" dirty="0" smtClean="0"/>
              <a:t>applications</a:t>
            </a:r>
            <a:endParaRPr lang="en-US" sz="2400" dirty="0" smtClean="0"/>
          </a:p>
        </p:txBody>
      </p:sp>
      <p:cxnSp>
        <p:nvCxnSpPr>
          <p:cNvPr id="8" name="Straight Arrow Connector 7"/>
          <p:cNvCxnSpPr/>
          <p:nvPr/>
        </p:nvCxnSpPr>
        <p:spPr>
          <a:xfrm flipV="1">
            <a:off x="1705038" y="3324225"/>
            <a:ext cx="1323912" cy="802921"/>
          </a:xfrm>
          <a:prstGeom prst="straightConnector1">
            <a:avLst/>
          </a:prstGeom>
          <a:ln w="47625">
            <a:solidFill>
              <a:srgbClr val="0000FF"/>
            </a:solidFill>
            <a:tailEnd type="triangle" w="lg" len="lg"/>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54330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Argument Mining for Education</a:t>
            </a:r>
            <a:endParaRPr lang="en-US" dirty="0"/>
          </a:p>
        </p:txBody>
      </p:sp>
      <p:sp>
        <p:nvSpPr>
          <p:cNvPr id="3" name="Content Placeholder 2"/>
          <p:cNvSpPr>
            <a:spLocks noGrp="1"/>
          </p:cNvSpPr>
          <p:nvPr>
            <p:ph idx="1"/>
          </p:nvPr>
        </p:nvSpPr>
        <p:spPr>
          <a:xfrm>
            <a:off x="457200" y="1600200"/>
            <a:ext cx="8229600" cy="4614242"/>
          </a:xfrm>
        </p:spPr>
        <p:txBody>
          <a:bodyPr>
            <a:normAutofit/>
          </a:bodyPr>
          <a:lstStyle/>
          <a:p>
            <a:r>
              <a:rPr lang="en-US" dirty="0" smtClean="0"/>
              <a:t>Challenges</a:t>
            </a:r>
            <a:endParaRPr lang="en-US" dirty="0"/>
          </a:p>
          <a:p>
            <a:pPr lvl="1"/>
            <a:r>
              <a:rPr lang="en-US" dirty="0">
                <a:solidFill>
                  <a:srgbClr val="C00000"/>
                </a:solidFill>
              </a:rPr>
              <a:t>N</a:t>
            </a:r>
            <a:r>
              <a:rPr lang="en-US" dirty="0" smtClean="0">
                <a:solidFill>
                  <a:srgbClr val="C00000"/>
                </a:solidFill>
              </a:rPr>
              <a:t>oisy </a:t>
            </a:r>
            <a:r>
              <a:rPr lang="en-US" dirty="0" smtClean="0"/>
              <a:t>data</a:t>
            </a:r>
            <a:r>
              <a:rPr lang="en-US" dirty="0" smtClean="0">
                <a:solidFill>
                  <a:srgbClr val="C00000"/>
                </a:solidFill>
              </a:rPr>
              <a:t> </a:t>
            </a:r>
            <a:r>
              <a:rPr lang="en-US" dirty="0" smtClean="0"/>
              <a:t>(e.g., </a:t>
            </a:r>
            <a:r>
              <a:rPr lang="en-US" dirty="0"/>
              <a:t>adult learners, children</a:t>
            </a:r>
            <a:r>
              <a:rPr lang="en-US" dirty="0" smtClean="0"/>
              <a:t>)</a:t>
            </a:r>
          </a:p>
          <a:p>
            <a:pPr lvl="1"/>
            <a:r>
              <a:rPr lang="en-US" dirty="0" smtClean="0">
                <a:solidFill>
                  <a:srgbClr val="C03C4F"/>
                </a:solidFill>
              </a:rPr>
              <a:t>Limited quantity </a:t>
            </a:r>
            <a:r>
              <a:rPr lang="en-US" dirty="0" smtClean="0"/>
              <a:t>of data</a:t>
            </a:r>
            <a:endParaRPr lang="en-US" dirty="0"/>
          </a:p>
          <a:p>
            <a:pPr lvl="1"/>
            <a:r>
              <a:rPr lang="en-US" dirty="0" smtClean="0">
                <a:solidFill>
                  <a:srgbClr val="C00000"/>
                </a:solidFill>
              </a:rPr>
              <a:t>Real-time </a:t>
            </a:r>
            <a:r>
              <a:rPr lang="en-US" dirty="0" smtClean="0"/>
              <a:t>algorithms</a:t>
            </a:r>
          </a:p>
          <a:p>
            <a:pPr lvl="1"/>
            <a:r>
              <a:rPr lang="en-US" dirty="0" smtClean="0">
                <a:solidFill>
                  <a:srgbClr val="C00000"/>
                </a:solidFill>
              </a:rPr>
              <a:t>Meaningful </a:t>
            </a:r>
            <a:r>
              <a:rPr lang="en-US" dirty="0" smtClean="0"/>
              <a:t>predictive features</a:t>
            </a:r>
          </a:p>
          <a:p>
            <a:pPr marL="457200" lvl="1" indent="0">
              <a:buNone/>
            </a:pPr>
            <a:endParaRPr lang="en-US" dirty="0"/>
          </a:p>
        </p:txBody>
      </p:sp>
    </p:spTree>
    <p:extLst>
      <p:ext uri="{BB962C8B-B14F-4D97-AF65-F5344CB8AC3E}">
        <p14:creationId xmlns:p14="http://schemas.microsoft.com/office/powerpoint/2010/main" val="4200570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0" y="1807590"/>
            <a:ext cx="8943975" cy="4525963"/>
          </a:xfrm>
        </p:spPr>
        <p:txBody>
          <a:bodyPr>
            <a:normAutofit/>
          </a:bodyPr>
          <a:lstStyle/>
          <a:p>
            <a:r>
              <a:rPr lang="en-US" dirty="0" smtClean="0"/>
              <a:t>Argument Mining</a:t>
            </a:r>
          </a:p>
          <a:p>
            <a:r>
              <a:rPr lang="en-US" b="1" dirty="0" smtClean="0"/>
              <a:t>Analyzing Student Essays &amp; Classroom Discussions </a:t>
            </a:r>
          </a:p>
          <a:p>
            <a:pPr lvl="1"/>
            <a:r>
              <a:rPr lang="en-US" dirty="0" err="1" smtClean="0"/>
              <a:t>eRevise</a:t>
            </a:r>
            <a:r>
              <a:rPr lang="en-US" dirty="0" smtClean="0"/>
              <a:t>: Providing Formative Feedback on Students’ Use of Evidence in Response to Text Writing </a:t>
            </a:r>
          </a:p>
          <a:p>
            <a:r>
              <a:rPr lang="en-US" dirty="0" smtClean="0"/>
              <a:t>Summary and Current Directions</a:t>
            </a:r>
            <a:endParaRPr lang="en-US" dirty="0"/>
          </a:p>
        </p:txBody>
      </p:sp>
    </p:spTree>
    <p:extLst>
      <p:ext uri="{BB962C8B-B14F-4D97-AF65-F5344CB8AC3E}">
        <p14:creationId xmlns:p14="http://schemas.microsoft.com/office/powerpoint/2010/main" val="19803814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4179"/>
            <a:ext cx="9144000" cy="859448"/>
          </a:xfrm>
        </p:spPr>
        <p:txBody>
          <a:bodyPr>
            <a:noAutofit/>
          </a:bodyPr>
          <a:lstStyle/>
          <a:p>
            <a:r>
              <a:rPr lang="en-US" sz="4000" dirty="0" smtClean="0"/>
              <a:t>Mining a </a:t>
            </a:r>
            <a:r>
              <a:rPr lang="en-US" sz="4000" i="1" dirty="0" smtClean="0"/>
              <a:t>Grade School </a:t>
            </a:r>
            <a:r>
              <a:rPr lang="en-US" sz="4000" b="1" i="1" dirty="0" smtClean="0"/>
              <a:t>Text-Based Essay</a:t>
            </a:r>
            <a:r>
              <a:rPr lang="en-US" sz="4000" i="1" dirty="0" smtClean="0"/>
              <a:t> </a:t>
            </a:r>
            <a:r>
              <a:rPr lang="en-US" sz="4000" dirty="0" smtClean="0"/>
              <a:t>for </a:t>
            </a:r>
            <a:r>
              <a:rPr lang="en-US" sz="4000" i="1" dirty="0" smtClean="0"/>
              <a:t>Evidence</a:t>
            </a:r>
            <a:endParaRPr lang="en-US" sz="4000" i="1" dirty="0"/>
          </a:p>
        </p:txBody>
      </p:sp>
      <p:sp>
        <p:nvSpPr>
          <p:cNvPr id="4" name="Slide Number Placeholder 3"/>
          <p:cNvSpPr>
            <a:spLocks noGrp="1"/>
          </p:cNvSpPr>
          <p:nvPr>
            <p:ph type="sldNum" sz="quarter" idx="12"/>
          </p:nvPr>
        </p:nvSpPr>
        <p:spPr/>
        <p:txBody>
          <a:bodyPr/>
          <a:lstStyle/>
          <a:p>
            <a:r>
              <a:rPr lang="en-US" dirty="0" smtClean="0"/>
              <a:t>11</a:t>
            </a:r>
            <a:endParaRPr lang="en-US" dirty="0"/>
          </a:p>
        </p:txBody>
      </p:sp>
      <p:sp>
        <p:nvSpPr>
          <p:cNvPr id="3" name="Rectangle 2"/>
          <p:cNvSpPr/>
          <p:nvPr/>
        </p:nvSpPr>
        <p:spPr>
          <a:xfrm>
            <a:off x="117589" y="1089165"/>
            <a:ext cx="8936750" cy="4093428"/>
          </a:xfrm>
          <a:prstGeom prst="rect">
            <a:avLst/>
          </a:prstGeom>
        </p:spPr>
        <p:txBody>
          <a:bodyPr wrap="square">
            <a:spAutoFit/>
          </a:bodyPr>
          <a:lstStyle/>
          <a:p>
            <a:pPr defTabSz="914400">
              <a:defRPr/>
            </a:pPr>
            <a:r>
              <a:rPr lang="en-US" sz="2000" dirty="0"/>
              <a:t>I was convinced that  </a:t>
            </a:r>
            <a:r>
              <a:rPr lang="en-US" sz="2000" dirty="0">
                <a:solidFill>
                  <a:srgbClr val="FF0000"/>
                </a:solidFill>
              </a:rPr>
              <a:t>winning the fight of poverty is achievable  in our lifetime</a:t>
            </a:r>
            <a:r>
              <a:rPr lang="en-US" sz="2000" dirty="0"/>
              <a:t>. Many people </a:t>
            </a:r>
            <a:r>
              <a:rPr lang="en-US" sz="2000" dirty="0">
                <a:solidFill>
                  <a:srgbClr val="FF0000"/>
                </a:solidFill>
              </a:rPr>
              <a:t>couldn't afford medicine</a:t>
            </a:r>
            <a:r>
              <a:rPr lang="en-US" sz="2000" dirty="0"/>
              <a:t> or </a:t>
            </a:r>
            <a:r>
              <a:rPr lang="en-US" sz="2000" dirty="0">
                <a:solidFill>
                  <a:srgbClr val="FF0000"/>
                </a:solidFill>
              </a:rPr>
              <a:t>bed nets to be treated for malaria</a:t>
            </a:r>
            <a:r>
              <a:rPr lang="en-US" sz="2000" dirty="0"/>
              <a:t> . Many children had died from this </a:t>
            </a:r>
            <a:r>
              <a:rPr lang="en-US" sz="2000" dirty="0" err="1"/>
              <a:t>dieseuse</a:t>
            </a:r>
            <a:r>
              <a:rPr lang="en-US" sz="2000" dirty="0"/>
              <a:t> even though it could be treated easily. But </a:t>
            </a:r>
            <a:r>
              <a:rPr lang="en-US" sz="2000" dirty="0">
                <a:solidFill>
                  <a:srgbClr val="FF0000"/>
                </a:solidFill>
              </a:rPr>
              <a:t>now, bed nets are used in every sleeping site</a:t>
            </a:r>
            <a:r>
              <a:rPr lang="en-US" sz="2000" dirty="0"/>
              <a:t> . And the </a:t>
            </a:r>
            <a:r>
              <a:rPr lang="en-US" sz="2000" dirty="0">
                <a:solidFill>
                  <a:srgbClr val="FF0000"/>
                </a:solidFill>
              </a:rPr>
              <a:t>medicine is free of charge</a:t>
            </a:r>
            <a:r>
              <a:rPr lang="en-US" sz="2000" dirty="0"/>
              <a:t>. Another example is that the  </a:t>
            </a:r>
            <a:r>
              <a:rPr lang="en-US" sz="2000" dirty="0">
                <a:solidFill>
                  <a:srgbClr val="FF0000"/>
                </a:solidFill>
              </a:rPr>
              <a:t>farmers' crops are dying</a:t>
            </a:r>
            <a:r>
              <a:rPr lang="en-US" sz="2000" dirty="0"/>
              <a:t>   because   they </a:t>
            </a:r>
            <a:r>
              <a:rPr lang="en-US" sz="2000" dirty="0">
                <a:solidFill>
                  <a:srgbClr val="FF0000"/>
                </a:solidFill>
              </a:rPr>
              <a:t>could not afford the </a:t>
            </a:r>
            <a:r>
              <a:rPr lang="en-US" sz="2000" dirty="0" err="1">
                <a:solidFill>
                  <a:srgbClr val="FF0000"/>
                </a:solidFill>
              </a:rPr>
              <a:t>nessacary</a:t>
            </a:r>
            <a:r>
              <a:rPr lang="en-US" sz="2000" dirty="0">
                <a:solidFill>
                  <a:srgbClr val="FF0000"/>
                </a:solidFill>
              </a:rPr>
              <a:t> fertilizer and irrigation </a:t>
            </a:r>
            <a:r>
              <a:rPr lang="en-US" sz="2000" dirty="0"/>
              <a:t>. But they are now, making </a:t>
            </a:r>
            <a:r>
              <a:rPr lang="en-US" sz="2000" dirty="0" err="1"/>
              <a:t>progess</a:t>
            </a:r>
            <a:r>
              <a:rPr lang="en-US" sz="2000" dirty="0"/>
              <a:t>. Farmers </a:t>
            </a:r>
            <a:r>
              <a:rPr lang="en-US" sz="2000" dirty="0">
                <a:solidFill>
                  <a:srgbClr val="FF0000"/>
                </a:solidFill>
              </a:rPr>
              <a:t>now have fertilizer and water</a:t>
            </a:r>
            <a:r>
              <a:rPr lang="en-US" sz="2000" dirty="0"/>
              <a:t>  to give to the crops. Also with  </a:t>
            </a:r>
            <a:r>
              <a:rPr lang="en-US" sz="2000" dirty="0">
                <a:solidFill>
                  <a:srgbClr val="FF0000"/>
                </a:solidFill>
              </a:rPr>
              <a:t>seeds and the proper tools</a:t>
            </a:r>
            <a:r>
              <a:rPr lang="en-US" sz="2000" dirty="0"/>
              <a:t> . Third, kids in </a:t>
            </a:r>
            <a:r>
              <a:rPr lang="en-US" sz="2000" dirty="0" err="1"/>
              <a:t>Sauri</a:t>
            </a:r>
            <a:r>
              <a:rPr lang="en-US" sz="2000" dirty="0"/>
              <a:t> were not well educated. Many families </a:t>
            </a:r>
            <a:r>
              <a:rPr lang="en-US" sz="2000" dirty="0">
                <a:solidFill>
                  <a:srgbClr val="FF0000"/>
                </a:solidFill>
              </a:rPr>
              <a:t>couldn't afford school </a:t>
            </a:r>
            <a:r>
              <a:rPr lang="en-US" sz="2000" dirty="0"/>
              <a:t>. Even at school there </a:t>
            </a:r>
            <a:r>
              <a:rPr lang="en-US" sz="2000" dirty="0">
                <a:solidFill>
                  <a:srgbClr val="FF0000"/>
                </a:solidFill>
              </a:rPr>
              <a:t>was no lunch</a:t>
            </a:r>
            <a:r>
              <a:rPr lang="en-US" sz="2000" dirty="0"/>
              <a:t> . Students were exhausted from each day of school. </a:t>
            </a:r>
            <a:r>
              <a:rPr lang="en-US" sz="2000" dirty="0">
                <a:solidFill>
                  <a:srgbClr val="FF0000"/>
                </a:solidFill>
              </a:rPr>
              <a:t>Now, school is free</a:t>
            </a:r>
            <a:r>
              <a:rPr lang="en-US" sz="2000" dirty="0"/>
              <a:t> . Children excited to learn now can and </a:t>
            </a:r>
            <a:r>
              <a:rPr lang="en-US" sz="2000" dirty="0">
                <a:solidFill>
                  <a:srgbClr val="FF0000"/>
                </a:solidFill>
              </a:rPr>
              <a:t>they do have midday meals </a:t>
            </a:r>
            <a:r>
              <a:rPr lang="en-US" sz="2000" dirty="0"/>
              <a:t>. Finally, </a:t>
            </a:r>
            <a:r>
              <a:rPr lang="en-US" sz="2000" dirty="0" err="1"/>
              <a:t>Sauri</a:t>
            </a:r>
            <a:r>
              <a:rPr lang="en-US" sz="2000" dirty="0"/>
              <a:t> is making great progress. If they keep it up that city will no longer be in poverty. Then the Millennium Village project can move on to help other countries in need.</a:t>
            </a:r>
          </a:p>
        </p:txBody>
      </p:sp>
    </p:spTree>
    <p:extLst>
      <p:ext uri="{BB962C8B-B14F-4D97-AF65-F5344CB8AC3E}">
        <p14:creationId xmlns:p14="http://schemas.microsoft.com/office/powerpoint/2010/main" val="16214020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4134</TotalTime>
  <Words>1896</Words>
  <Application>Microsoft Office PowerPoint</Application>
  <PresentationFormat>On-screen Show (4:3)</PresentationFormat>
  <Paragraphs>258</Paragraphs>
  <Slides>35</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35</vt:i4>
      </vt:variant>
    </vt:vector>
  </HeadingPairs>
  <TitlesOfParts>
    <vt:vector size="40" baseType="lpstr">
      <vt:lpstr>Arial</vt:lpstr>
      <vt:lpstr>Calibri</vt:lpstr>
      <vt:lpstr>Times New Roman</vt:lpstr>
      <vt:lpstr>Tw Cen MT</vt:lpstr>
      <vt:lpstr>Office Theme</vt:lpstr>
      <vt:lpstr>Text-based Reasoning &amp; Argumentation  Chair: Diane Litman </vt:lpstr>
      <vt:lpstr>Argument Mining from Text for Formative and Summative Assessment</vt:lpstr>
      <vt:lpstr>Research Question</vt:lpstr>
      <vt:lpstr>Outline</vt:lpstr>
      <vt:lpstr>Argument Mining</vt:lpstr>
      <vt:lpstr>Argument Mining Subtasks [Peldszus and Stede, 2013]</vt:lpstr>
      <vt:lpstr>Argument Mining for Education</vt:lpstr>
      <vt:lpstr>Outline</vt:lpstr>
      <vt:lpstr>Mining a Grade School Text-Based Essay for Evidence</vt:lpstr>
      <vt:lpstr>Application: Formative Assessment (Automatic Writing Evaluation System)</vt:lpstr>
      <vt:lpstr>Mining a High School Text-Based Classroom Discussion for Claim, Evidence, Warrants</vt:lpstr>
      <vt:lpstr>Application: Teacher Dashboard  (joint NSF grant with Prof. Amanda Godley)</vt:lpstr>
      <vt:lpstr>Mining a College Essay for Claims, Premises and their Support/Attack Relations (Huy Nguyen CS dissertation)</vt:lpstr>
      <vt:lpstr>PowerPoint Presentation</vt:lpstr>
      <vt:lpstr>Outline</vt:lpstr>
      <vt:lpstr>eRevise</vt:lpstr>
      <vt:lpstr>An  Example Writing Assessment Task:  Response to Text (RTA)</vt:lpstr>
      <vt:lpstr>Evidence Scoring via Argument Mining</vt:lpstr>
      <vt:lpstr>eRevise: System Usage &amp; Architecture</vt:lpstr>
      <vt:lpstr>eRevise: System Usage &amp; Architecture</vt:lpstr>
      <vt:lpstr>eRevise: System Usage &amp; ArchitectUre</vt:lpstr>
      <vt:lpstr>eRevise: System Usage &amp; Architecture</vt:lpstr>
      <vt:lpstr>eRevise: System Usage &amp; Architecture</vt:lpstr>
      <vt:lpstr>Automated Essay Scoring (AES): Feature Extraction</vt:lpstr>
      <vt:lpstr>Automatic Writing Evaluation (AWE): Feedback Selection</vt:lpstr>
      <vt:lpstr>Theory of Effective Formative Feedback</vt:lpstr>
      <vt:lpstr>Formative Feedback Messages</vt:lpstr>
      <vt:lpstr>Revision and Formative Feedback Screenshot</vt:lpstr>
      <vt:lpstr>Spring 2018 Pilot Deployment</vt:lpstr>
      <vt:lpstr>2018-2019 Deployment</vt:lpstr>
      <vt:lpstr>Outline</vt:lpstr>
      <vt:lpstr>Summary</vt:lpstr>
      <vt:lpstr>Thank You!</vt:lpstr>
      <vt:lpstr>AES: An Alternative Approach </vt:lpstr>
      <vt:lpstr>AES Feature Change (Automated) </vt:lpstr>
    </vt:vector>
  </TitlesOfParts>
  <Company>University of Pittsburgh</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Argument Mining for Educational Applications</dc:title>
  <dc:creator>Diane Litman</dc:creator>
  <cp:lastModifiedBy>Diane J. Litman</cp:lastModifiedBy>
  <cp:revision>378</cp:revision>
  <cp:lastPrinted>2014-08-02T20:48:07Z</cp:lastPrinted>
  <dcterms:created xsi:type="dcterms:W3CDTF">2014-07-28T22:42:07Z</dcterms:created>
  <dcterms:modified xsi:type="dcterms:W3CDTF">2018-10-12T17:44:42Z</dcterms:modified>
</cp:coreProperties>
</file>