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78" r:id="rId3"/>
    <p:sldId id="379" r:id="rId4"/>
    <p:sldId id="380" r:id="rId5"/>
    <p:sldId id="387" r:id="rId6"/>
    <p:sldId id="382" r:id="rId7"/>
    <p:sldId id="383" r:id="rId8"/>
    <p:sldId id="384" r:id="rId9"/>
    <p:sldId id="370" r:id="rId10"/>
    <p:sldId id="402" r:id="rId11"/>
    <p:sldId id="390" r:id="rId12"/>
    <p:sldId id="397" r:id="rId13"/>
    <p:sldId id="389" r:id="rId14"/>
    <p:sldId id="392" r:id="rId15"/>
    <p:sldId id="394" r:id="rId16"/>
    <p:sldId id="399" r:id="rId17"/>
    <p:sldId id="40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3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17" autoAdjust="0"/>
    <p:restoredTop sz="99683" autoAdjust="0"/>
  </p:normalViewPr>
  <p:slideViewPr>
    <p:cSldViewPr snapToGrid="0" snapToObjects="1">
      <p:cViewPr varScale="1">
        <p:scale>
          <a:sx n="68" d="100"/>
          <a:sy n="68" d="100"/>
        </p:scale>
        <p:origin x="72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F1A15-241D-5945-89BA-ED3E72BE689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5AA08-97A4-C948-84CE-FBBB059F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Eliza</a:t>
            </a:r>
            <a:r>
              <a:rPr lang="en-GB" baseline="0" dirty="0" smtClean="0"/>
              <a:t> 1966, </a:t>
            </a:r>
            <a:r>
              <a:rPr lang="en-GB" baseline="0" dirty="0" err="1" smtClean="0"/>
              <a:t>Shrdlu</a:t>
            </a:r>
            <a:r>
              <a:rPr lang="en-GB" baseline="0" dirty="0" smtClean="0"/>
              <a:t> 1970, Voyager 1990, Nuance 1994, Siri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AA08-97A4-C948-84CE-FBBB059F78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3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7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6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D011-4233-DF42-9AA7-449BB74D0E1C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AC26-5A9A-7747-AE91-ECAE3174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365" y="2819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Cooperation in Dialogue Systems from Eliza to Alexa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40" y="2725637"/>
            <a:ext cx="8810898" cy="3546009"/>
          </a:xfrm>
        </p:spPr>
        <p:txBody>
          <a:bodyPr>
            <a:normAutofit fontScale="85000" lnSpcReduction="20000"/>
          </a:bodyPr>
          <a:lstStyle/>
          <a:p>
            <a:r>
              <a:rPr lang="en-US" sz="4500" i="1" dirty="0" smtClean="0">
                <a:solidFill>
                  <a:schemeClr val="tx1"/>
                </a:solidFill>
              </a:rPr>
              <a:t>Diane Litman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Professor, Computer Science </a:t>
            </a:r>
            <a:r>
              <a:rPr lang="en-US" dirty="0" smtClean="0">
                <a:solidFill>
                  <a:schemeClr val="tx1"/>
                </a:solidFill>
              </a:rPr>
              <a:t>Department</a:t>
            </a:r>
          </a:p>
          <a:p>
            <a:r>
              <a:rPr lang="en-US" dirty="0">
                <a:solidFill>
                  <a:schemeClr val="tx1"/>
                </a:solidFill>
              </a:rPr>
              <a:t>Co-Director, Intelligent Systems </a:t>
            </a:r>
            <a:r>
              <a:rPr lang="en-US" dirty="0" smtClean="0">
                <a:solidFill>
                  <a:schemeClr val="tx1"/>
                </a:solidFill>
              </a:rPr>
              <a:t>Program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Senior Scientist, Learning Research &amp; Development Center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Pittsburgh</a:t>
            </a:r>
          </a:p>
          <a:p>
            <a:r>
              <a:rPr lang="en-US" dirty="0">
                <a:solidFill>
                  <a:schemeClr val="tx1"/>
                </a:solidFill>
              </a:rPr>
              <a:t>Pittsburgh, </a:t>
            </a:r>
            <a:r>
              <a:rPr lang="en-US" dirty="0" smtClean="0">
                <a:solidFill>
                  <a:schemeClr val="tx1"/>
                </a:solidFill>
              </a:rPr>
              <a:t>PA  USA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0531" y="890311"/>
            <a:ext cx="2602968" cy="1671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" y="1081446"/>
            <a:ext cx="2281624" cy="12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Are we done yet?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89751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Future Directions </a:t>
            </a:r>
            <a:r>
              <a:rPr lang="en-US" i="1" dirty="0" smtClean="0"/>
              <a:t>of Dialogue-Based </a:t>
            </a:r>
            <a:r>
              <a:rPr lang="en-US" i="1" dirty="0"/>
              <a:t>Intelligent Personal </a:t>
            </a:r>
            <a:r>
              <a:rPr lang="en-US" i="1" dirty="0" smtClean="0"/>
              <a:t>Assistants </a:t>
            </a:r>
            <a:r>
              <a:rPr lang="en-US" dirty="0" smtClean="0"/>
              <a:t>(</a:t>
            </a:r>
            <a:r>
              <a:rPr lang="en-US" dirty="0" err="1" smtClean="0"/>
              <a:t>SIGdial</a:t>
            </a:r>
            <a:r>
              <a:rPr lang="en-US" dirty="0" smtClean="0"/>
              <a:t> 2016 panel)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Yes (one of the panelists)</a:t>
            </a:r>
          </a:p>
          <a:p>
            <a:pPr lvl="1"/>
            <a:r>
              <a:rPr lang="en-US" dirty="0" smtClean="0"/>
              <a:t>no bottleneck but privacy!</a:t>
            </a:r>
          </a:p>
          <a:p>
            <a:endParaRPr lang="en-US" dirty="0" smtClean="0"/>
          </a:p>
          <a:p>
            <a:r>
              <a:rPr lang="en-US" dirty="0" smtClean="0"/>
              <a:t>No (audience members - especially senior</a:t>
            </a:r>
            <a:r>
              <a:rPr lang="en-US" dirty="0"/>
              <a:t> </a:t>
            </a:r>
            <a:r>
              <a:rPr lang="en-US" dirty="0" err="1" smtClean="0"/>
              <a:t>NLPers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pragmatics, social dimensions, …</a:t>
            </a:r>
          </a:p>
        </p:txBody>
      </p:sp>
    </p:spTree>
    <p:extLst>
      <p:ext uri="{BB962C8B-B14F-4D97-AF65-F5344CB8AC3E}">
        <p14:creationId xmlns:p14="http://schemas.microsoft.com/office/powerpoint/2010/main" val="3102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589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Back to 1980: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Analyzing Intention in Utterances </a:t>
            </a:r>
            <a:r>
              <a:rPr lang="en-US" sz="4000" dirty="0" smtClean="0">
                <a:solidFill>
                  <a:srgbClr val="3366FF"/>
                </a:solidFill>
              </a:rPr>
              <a:t>(Allen &amp; Perrault)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1780954"/>
            <a:ext cx="8963247" cy="4970580"/>
          </a:xfrm>
        </p:spPr>
        <p:txBody>
          <a:bodyPr>
            <a:normAutofit/>
          </a:bodyPr>
          <a:lstStyle/>
          <a:p>
            <a:r>
              <a:rPr lang="en-US" dirty="0" smtClean="0"/>
              <a:t>Cooperative behavior in dialogue</a:t>
            </a:r>
          </a:p>
          <a:p>
            <a:pPr lvl="1"/>
            <a:r>
              <a:rPr lang="en-US" dirty="0"/>
              <a:t>Indirect speech </a:t>
            </a:r>
            <a:r>
              <a:rPr lang="en-US" dirty="0" smtClean="0"/>
              <a:t>acts, helpful responses, …</a:t>
            </a:r>
          </a:p>
          <a:p>
            <a:endParaRPr lang="en-US" dirty="0" smtClean="0"/>
          </a:p>
          <a:p>
            <a:r>
              <a:rPr lang="en-US" dirty="0" smtClean="0"/>
              <a:t>A knowledge-based </a:t>
            </a:r>
            <a:r>
              <a:rPr lang="en-US" dirty="0"/>
              <a:t>a</a:t>
            </a:r>
            <a:r>
              <a:rPr lang="en-US" dirty="0" smtClean="0"/>
              <a:t>pproach </a:t>
            </a:r>
          </a:p>
          <a:p>
            <a:pPr lvl="1"/>
            <a:r>
              <a:rPr lang="en-US" dirty="0" smtClean="0"/>
              <a:t>Plan construction &amp; execution (agent A)</a:t>
            </a:r>
          </a:p>
          <a:p>
            <a:pPr lvl="1"/>
            <a:r>
              <a:rPr lang="en-US" dirty="0" smtClean="0"/>
              <a:t>Plan inference &amp; </a:t>
            </a:r>
            <a:r>
              <a:rPr lang="en-US" dirty="0"/>
              <a:t>o</a:t>
            </a:r>
            <a:r>
              <a:rPr lang="en-US" dirty="0" smtClean="0"/>
              <a:t>bstacle detection (Agent B)</a:t>
            </a:r>
          </a:p>
          <a:p>
            <a:pPr lvl="1"/>
            <a:r>
              <a:rPr lang="en-US" dirty="0" smtClean="0"/>
              <a:t>Plan construction &amp; execution (agent B)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11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What about </a:t>
            </a:r>
            <a:r>
              <a:rPr lang="en-US" dirty="0" err="1" smtClean="0">
                <a:solidFill>
                  <a:srgbClr val="3366FF"/>
                </a:solidFill>
              </a:rPr>
              <a:t>Siri</a:t>
            </a:r>
            <a:r>
              <a:rPr lang="en-US" dirty="0" smtClean="0">
                <a:solidFill>
                  <a:srgbClr val="3366FF"/>
                </a:solidFill>
              </a:rPr>
              <a:t>?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AppleSiri1TNW-1200x6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" r="678"/>
          <a:stretch>
            <a:fillRect/>
          </a:stretch>
        </p:blipFill>
        <p:spPr>
          <a:xfrm>
            <a:off x="678933" y="2136511"/>
            <a:ext cx="7444587" cy="4094236"/>
          </a:xfrm>
        </p:spPr>
      </p:pic>
    </p:spTree>
    <p:extLst>
      <p:ext uri="{BB962C8B-B14F-4D97-AF65-F5344CB8AC3E}">
        <p14:creationId xmlns:p14="http://schemas.microsoft.com/office/powerpoint/2010/main" val="15416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2613"/>
            <a:ext cx="9256889" cy="86227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Indirect Speech Acts </a:t>
            </a:r>
            <a:r>
              <a:rPr lang="en-US" sz="4000" dirty="0" smtClean="0">
                <a:solidFill>
                  <a:srgbClr val="3366FF"/>
                </a:solidFill>
              </a:rPr>
              <a:t>(beyond literal meaning)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5" y="1155613"/>
            <a:ext cx="8728249" cy="55562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Diane:		I </a:t>
            </a:r>
            <a:r>
              <a:rPr lang="en-US" dirty="0"/>
              <a:t>don’t know Megan’s </a:t>
            </a:r>
            <a:r>
              <a:rPr lang="en-US" dirty="0" smtClean="0"/>
              <a:t>address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Siri:			Don’t worry </a:t>
            </a:r>
            <a:r>
              <a:rPr lang="en-US" dirty="0">
                <a:solidFill>
                  <a:srgbClr val="FF6600"/>
                </a:solidFill>
              </a:rPr>
              <a:t>about it, </a:t>
            </a:r>
            <a:r>
              <a:rPr lang="en-US" dirty="0" smtClean="0">
                <a:solidFill>
                  <a:srgbClr val="FF6600"/>
                </a:solidFill>
              </a:rPr>
              <a:t>Diane</a:t>
            </a: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dirty="0" smtClean="0"/>
              <a:t>Diane:		Are </a:t>
            </a:r>
            <a:r>
              <a:rPr lang="en-US" dirty="0"/>
              <a:t>you able to tell me Megan’s address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FF6600"/>
                </a:solidFill>
              </a:rPr>
              <a:t>Siri</a:t>
            </a:r>
            <a:r>
              <a:rPr lang="en-US" dirty="0" smtClean="0">
                <a:solidFill>
                  <a:srgbClr val="FF6600"/>
                </a:solidFill>
              </a:rPr>
              <a:t>:			We </a:t>
            </a:r>
            <a:r>
              <a:rPr lang="en-US" dirty="0">
                <a:solidFill>
                  <a:srgbClr val="FF6600"/>
                </a:solidFill>
              </a:rPr>
              <a:t>were talking about you, not </a:t>
            </a:r>
            <a:r>
              <a:rPr lang="en-US" dirty="0" smtClean="0">
                <a:solidFill>
                  <a:srgbClr val="FF6600"/>
                </a:solidFill>
              </a:rPr>
              <a:t>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Diane:		Can </a:t>
            </a:r>
            <a:r>
              <a:rPr lang="en-US" dirty="0"/>
              <a:t>you tell me Megan’s </a:t>
            </a:r>
            <a:r>
              <a:rPr lang="en-US" dirty="0" smtClean="0"/>
              <a:t>address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(Do </a:t>
            </a:r>
            <a:r>
              <a:rPr lang="en-US" dirty="0"/>
              <a:t>you know Megan’s </a:t>
            </a:r>
            <a:r>
              <a:rPr lang="en-US" dirty="0" smtClean="0"/>
              <a:t>address)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Siri</a:t>
            </a:r>
            <a:r>
              <a:rPr lang="en-US" dirty="0" smtClean="0">
                <a:solidFill>
                  <a:srgbClr val="00B050"/>
                </a:solidFill>
              </a:rPr>
              <a:t>:			Here’s </a:t>
            </a:r>
            <a:r>
              <a:rPr lang="en-US" dirty="0">
                <a:solidFill>
                  <a:srgbClr val="00B050"/>
                </a:solidFill>
              </a:rPr>
              <a:t>the address for </a:t>
            </a:r>
            <a:r>
              <a:rPr lang="en-US" dirty="0" smtClean="0">
                <a:solidFill>
                  <a:srgbClr val="00B050"/>
                </a:solidFill>
              </a:rPr>
              <a:t>Megan …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____________________________________________</a:t>
            </a:r>
          </a:p>
          <a:p>
            <a:pPr marL="0" indent="0">
              <a:buNone/>
            </a:pPr>
            <a:r>
              <a:rPr lang="en-US" dirty="0" smtClean="0"/>
              <a:t>Diane:		Tell me </a:t>
            </a:r>
            <a:r>
              <a:rPr lang="en-US" dirty="0"/>
              <a:t>Megan’s </a:t>
            </a:r>
            <a:r>
              <a:rPr lang="en-US" dirty="0" smtClean="0"/>
              <a:t>address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Siri:			Here’s </a:t>
            </a:r>
            <a:r>
              <a:rPr lang="en-US" dirty="0">
                <a:solidFill>
                  <a:srgbClr val="00B050"/>
                </a:solidFill>
              </a:rPr>
              <a:t>the address for </a:t>
            </a:r>
            <a:r>
              <a:rPr lang="en-US" dirty="0" smtClean="0">
                <a:solidFill>
                  <a:srgbClr val="00B050"/>
                </a:solidFill>
              </a:rPr>
              <a:t>Megan ...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Helpful Responses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sz="4000" dirty="0" smtClean="0">
                <a:solidFill>
                  <a:srgbClr val="3366FF"/>
                </a:solidFill>
              </a:rPr>
              <a:t>more information than requested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78" y="1600200"/>
            <a:ext cx="8861778" cy="4834467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Diane:	Is Steve Jobs the chairman of </a:t>
            </a:r>
            <a:r>
              <a:rPr lang="en-US" dirty="0" smtClean="0"/>
              <a:t>Apple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Siri:		Thanks for asking about Steve.  Here’s Apple’s 			web page about </a:t>
            </a:r>
            <a:r>
              <a:rPr lang="en-US" dirty="0" smtClean="0">
                <a:solidFill>
                  <a:srgbClr val="FF0000"/>
                </a:solidFill>
              </a:rPr>
              <a:t>him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Diane:	What day of the week is election day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Siri:		Election Day is on Tuesday, November 8 2016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Diane: 	When can I watch the World Series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Siri:		The Indians face the Cubs in game 3 of the 				World Series tomorrow at 8:08 PM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0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Indirect + (Mixed) Helpful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Diane:	I’m hungry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Siri</a:t>
            </a:r>
            <a:r>
              <a:rPr lang="en-US" dirty="0" smtClean="0">
                <a:solidFill>
                  <a:srgbClr val="00B050"/>
                </a:solidFill>
              </a:rPr>
              <a:t>:		I don’t want you feeling all </a:t>
            </a:r>
            <a:r>
              <a:rPr lang="en-US" dirty="0" err="1" smtClean="0">
                <a:solidFill>
                  <a:srgbClr val="00B050"/>
                </a:solidFill>
              </a:rPr>
              <a:t>peckish</a:t>
            </a:r>
            <a:r>
              <a:rPr lang="en-US" dirty="0" smtClean="0">
                <a:solidFill>
                  <a:srgbClr val="00B050"/>
                </a:solidFill>
              </a:rPr>
              <a:t>.  				Here’s what I found.</a:t>
            </a:r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		15 results displayed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			Filtered to be nearby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FF6600"/>
                </a:solidFill>
              </a:rPr>
              <a:t>… but some of the 15 were closed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84" y="104517"/>
            <a:ext cx="892071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Back to the Future?  From Siri to Viv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609"/>
            <a:ext cx="9016409" cy="5635256"/>
          </a:xfrm>
        </p:spPr>
      </p:pic>
      <p:sp>
        <p:nvSpPr>
          <p:cNvPr id="5" name="Rectangle 4"/>
          <p:cNvSpPr/>
          <p:nvPr/>
        </p:nvSpPr>
        <p:spPr>
          <a:xfrm>
            <a:off x="170121" y="937284"/>
            <a:ext cx="90695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https://techcrunch.com/2016/05/09/siri-creator-shows-off-first-public-demo-of-viv-the-intelligent-interface-for-everything/</a:t>
            </a:r>
          </a:p>
        </p:txBody>
      </p:sp>
    </p:spTree>
    <p:extLst>
      <p:ext uri="{BB962C8B-B14F-4D97-AF65-F5344CB8AC3E}">
        <p14:creationId xmlns:p14="http://schemas.microsoft.com/office/powerpoint/2010/main" val="25124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Summary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1417638"/>
            <a:ext cx="8867553" cy="5068222"/>
          </a:xfrm>
        </p:spPr>
        <p:txBody>
          <a:bodyPr>
            <a:normAutofit/>
          </a:bodyPr>
          <a:lstStyle/>
          <a:p>
            <a:r>
              <a:rPr lang="en-US" dirty="0"/>
              <a:t>While </a:t>
            </a:r>
            <a:r>
              <a:rPr lang="en-US" dirty="0" smtClean="0"/>
              <a:t>cooperative dialogue </a:t>
            </a:r>
            <a:r>
              <a:rPr lang="en-US" dirty="0"/>
              <a:t>research was largely abandoned </a:t>
            </a:r>
            <a:r>
              <a:rPr lang="en-US" dirty="0" smtClean="0"/>
              <a:t>for more </a:t>
            </a:r>
            <a:r>
              <a:rPr lang="en-US" dirty="0"/>
              <a:t>practical </a:t>
            </a:r>
            <a:r>
              <a:rPr lang="en-US" dirty="0" smtClean="0"/>
              <a:t>approaches (my own research included!)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"There is much to be gained </a:t>
            </a:r>
            <a:r>
              <a:rPr lang="en-US" dirty="0" smtClean="0"/>
              <a:t>from recognizing </a:t>
            </a:r>
            <a:r>
              <a:rPr lang="en-US" dirty="0"/>
              <a:t>not just what was said, but why; from </a:t>
            </a:r>
            <a:r>
              <a:rPr lang="en-US" dirty="0" smtClean="0"/>
              <a:t>identifying conclusions </a:t>
            </a:r>
            <a:r>
              <a:rPr lang="en-US" dirty="0"/>
              <a:t>people naturally draw from both what has been said </a:t>
            </a:r>
            <a:r>
              <a:rPr lang="en-US" dirty="0" smtClean="0"/>
              <a:t>and hasn't”  (Workshop CFP)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Maybe not such an </a:t>
            </a:r>
            <a:r>
              <a:rPr lang="en-US" dirty="0" err="1" smtClean="0"/>
              <a:t>upbill</a:t>
            </a:r>
            <a:r>
              <a:rPr lang="en-US" dirty="0" smtClean="0"/>
              <a:t> battle anymore?</a:t>
            </a:r>
          </a:p>
        </p:txBody>
      </p:sp>
    </p:spTree>
    <p:extLst>
      <p:ext uri="{BB962C8B-B14F-4D97-AF65-F5344CB8AC3E}">
        <p14:creationId xmlns:p14="http://schemas.microsoft.com/office/powerpoint/2010/main" val="30250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endParaRPr lang="en-GB" dirty="0"/>
          </a:p>
          <a:p>
            <a:r>
              <a:rPr lang="en-GB" dirty="0" smtClean="0"/>
              <a:t> 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  Computer								Interactive 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</a:t>
            </a:r>
          </a:p>
          <a:p>
            <a:r>
              <a:rPr lang="en-GB" dirty="0" smtClean="0"/>
              <a:t>						</a:t>
            </a:r>
          </a:p>
          <a:p>
            <a:r>
              <a:rPr lang="en-GB" i="1" dirty="0" smtClean="0"/>
              <a:t>		</a:t>
            </a:r>
            <a:r>
              <a:rPr lang="en-GB" i="1" dirty="0" smtClean="0">
                <a:solidFill>
                  <a:srgbClr val="C03C4F"/>
                </a:solidFill>
              </a:rPr>
              <a:t>Men </a:t>
            </a:r>
            <a:r>
              <a:rPr lang="en-GB" i="1" dirty="0">
                <a:solidFill>
                  <a:srgbClr val="C03C4F"/>
                </a:solidFill>
              </a:rPr>
              <a:t>are all alike</a:t>
            </a:r>
            <a:r>
              <a:rPr lang="en-GB" dirty="0">
                <a:solidFill>
                  <a:srgbClr val="C03C4F"/>
                </a:solidFill>
              </a:rPr>
              <a:t>.</a:t>
            </a:r>
          </a:p>
          <a:p>
            <a:r>
              <a:rPr lang="en-GB" dirty="0">
                <a:solidFill>
                  <a:srgbClr val="C03C4F"/>
                </a:solidFill>
              </a:rPr>
              <a:t>     		</a:t>
            </a:r>
            <a:r>
              <a:rPr lang="en-GB" i="1" dirty="0" smtClean="0">
                <a:solidFill>
                  <a:srgbClr val="C03C4F"/>
                </a:solidFill>
              </a:rPr>
              <a:t>IN </a:t>
            </a:r>
            <a:r>
              <a:rPr lang="en-GB" i="1" dirty="0">
                <a:solidFill>
                  <a:srgbClr val="C03C4F"/>
                </a:solidFill>
              </a:rPr>
              <a:t>WHAT WAY</a:t>
            </a:r>
            <a:r>
              <a:rPr lang="en-GB" dirty="0">
                <a:solidFill>
                  <a:srgbClr val="C03C4F"/>
                </a:solidFill>
              </a:rPr>
              <a:t>	</a:t>
            </a:r>
          </a:p>
          <a:p>
            <a:r>
              <a:rPr lang="en-GB" dirty="0">
                <a:solidFill>
                  <a:srgbClr val="C03C4F"/>
                </a:solidFill>
              </a:rPr>
              <a:t>		</a:t>
            </a:r>
            <a:r>
              <a:rPr lang="en-GB" i="1" dirty="0" smtClean="0">
                <a:solidFill>
                  <a:srgbClr val="C03C4F"/>
                </a:solidFill>
              </a:rPr>
              <a:t>They’re </a:t>
            </a:r>
            <a:r>
              <a:rPr lang="en-GB" i="1" dirty="0">
                <a:solidFill>
                  <a:srgbClr val="C03C4F"/>
                </a:solidFill>
              </a:rPr>
              <a:t>always bugging us about something or other.</a:t>
            </a:r>
          </a:p>
          <a:p>
            <a:r>
              <a:rPr lang="en-GB" dirty="0">
                <a:solidFill>
                  <a:srgbClr val="C03C4F"/>
                </a:solidFill>
              </a:rPr>
              <a:t>		</a:t>
            </a:r>
            <a:r>
              <a:rPr lang="en-GB" i="1" dirty="0" smtClean="0">
                <a:solidFill>
                  <a:srgbClr val="C03C4F"/>
                </a:solidFill>
              </a:rPr>
              <a:t>CAN </a:t>
            </a:r>
            <a:r>
              <a:rPr lang="en-GB" i="1" dirty="0">
                <a:solidFill>
                  <a:srgbClr val="C03C4F"/>
                </a:solidFill>
              </a:rPr>
              <a:t>YOU THINK OF  A SPECIFIC EXAMPLE</a:t>
            </a:r>
            <a:r>
              <a:rPr lang="en-GB" dirty="0">
                <a:solidFill>
                  <a:srgbClr val="C03C4F"/>
                </a:solidFill>
              </a:rPr>
              <a:t>											</a:t>
            </a:r>
            <a:r>
              <a:rPr lang="en-GB" dirty="0" smtClean="0">
                <a:solidFill>
                  <a:srgbClr val="C03C4F"/>
                </a:solidFill>
              </a:rPr>
              <a:t>	[</a:t>
            </a:r>
            <a:r>
              <a:rPr lang="en-GB" dirty="0" err="1">
                <a:solidFill>
                  <a:srgbClr val="C03C4F"/>
                </a:solidFill>
              </a:rPr>
              <a:t>Weizenbaum</a:t>
            </a:r>
            <a:r>
              <a:rPr lang="en-GB" dirty="0">
                <a:solidFill>
                  <a:srgbClr val="C03C4F"/>
                </a:solidFill>
              </a:rPr>
              <a:t>, 1966]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	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SHRDLU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		(Artificial Intelligence)			</a:t>
            </a:r>
          </a:p>
          <a:p>
            <a:endParaRPr lang="en-GB" i="1" dirty="0"/>
          </a:p>
          <a:p>
            <a:r>
              <a:rPr lang="en-GB" i="1" dirty="0" smtClean="0"/>
              <a:t>				</a:t>
            </a:r>
            <a:r>
              <a:rPr lang="en-GB" i="1" dirty="0" smtClean="0">
                <a:solidFill>
                  <a:srgbClr val="C03C4F"/>
                </a:solidFill>
              </a:rPr>
              <a:t>Pick </a:t>
            </a:r>
            <a:r>
              <a:rPr lang="en-GB" i="1" dirty="0">
                <a:solidFill>
                  <a:srgbClr val="C03C4F"/>
                </a:solidFill>
              </a:rPr>
              <a:t>up a big red block.</a:t>
            </a:r>
          </a:p>
          <a:p>
            <a:r>
              <a:rPr lang="en-GB" dirty="0">
                <a:solidFill>
                  <a:srgbClr val="C03C4F"/>
                </a:solidFill>
              </a:rPr>
              <a:t>             			</a:t>
            </a:r>
            <a:r>
              <a:rPr lang="en-GB" i="1" dirty="0">
                <a:solidFill>
                  <a:srgbClr val="C03C4F"/>
                </a:solidFill>
              </a:rPr>
              <a:t>OK</a:t>
            </a:r>
          </a:p>
          <a:p>
            <a:r>
              <a:rPr lang="en-GB" dirty="0">
                <a:solidFill>
                  <a:srgbClr val="C03C4F"/>
                </a:solidFill>
              </a:rPr>
              <a:t>				</a:t>
            </a:r>
            <a:r>
              <a:rPr lang="en-GB" i="1" dirty="0">
                <a:solidFill>
                  <a:srgbClr val="C03C4F"/>
                </a:solidFill>
              </a:rPr>
              <a:t>Grasp the pyramid.</a:t>
            </a:r>
            <a:r>
              <a:rPr lang="en-GB" dirty="0">
                <a:solidFill>
                  <a:srgbClr val="C03C4F"/>
                </a:solidFill>
              </a:rPr>
              <a:t>				</a:t>
            </a:r>
          </a:p>
          <a:p>
            <a:r>
              <a:rPr lang="en-GB" dirty="0">
                <a:solidFill>
                  <a:srgbClr val="C03C4F"/>
                </a:solidFill>
              </a:rPr>
              <a:t>				</a:t>
            </a:r>
            <a:r>
              <a:rPr lang="en-GB" i="1" dirty="0" smtClean="0">
                <a:solidFill>
                  <a:srgbClr val="C03C4F"/>
                </a:solidFill>
              </a:rPr>
              <a:t>I </a:t>
            </a:r>
            <a:r>
              <a:rPr lang="en-GB" i="1" dirty="0">
                <a:solidFill>
                  <a:srgbClr val="C03C4F"/>
                </a:solidFill>
              </a:rPr>
              <a:t>DON’T UNDERSTAND WHICH PYRAMID YOU MEAN</a:t>
            </a:r>
            <a:r>
              <a:rPr lang="en-GB" dirty="0">
                <a:solidFill>
                  <a:srgbClr val="C03C4F"/>
                </a:solidFill>
              </a:rPr>
              <a:t>	</a:t>
            </a:r>
            <a:endParaRPr lang="en-GB" dirty="0" smtClean="0">
              <a:solidFill>
                <a:srgbClr val="C03C4F"/>
              </a:solidFill>
            </a:endParaRPr>
          </a:p>
          <a:p>
            <a:r>
              <a:rPr lang="en-GB" dirty="0">
                <a:solidFill>
                  <a:srgbClr val="C03C4F"/>
                </a:solidFill>
              </a:rPr>
              <a:t>	</a:t>
            </a:r>
            <a:r>
              <a:rPr lang="en-GB" dirty="0" smtClean="0">
                <a:solidFill>
                  <a:srgbClr val="C03C4F"/>
                </a:solidFill>
              </a:rPr>
              <a:t>			</a:t>
            </a:r>
            <a:r>
              <a:rPr lang="en-GB" dirty="0">
                <a:solidFill>
                  <a:srgbClr val="C03C4F"/>
                </a:solidFill>
              </a:rPr>
              <a:t>	</a:t>
            </a:r>
            <a:r>
              <a:rPr lang="en-GB" dirty="0" smtClean="0">
                <a:solidFill>
                  <a:srgbClr val="C03C4F"/>
                </a:solidFill>
              </a:rPr>
              <a:t>[</a:t>
            </a:r>
            <a:r>
              <a:rPr lang="en-GB" dirty="0" err="1" smtClean="0">
                <a:solidFill>
                  <a:srgbClr val="C03C4F"/>
                </a:solidFill>
              </a:rPr>
              <a:t>Winograd</a:t>
            </a:r>
            <a:r>
              <a:rPr lang="en-GB" dirty="0" smtClean="0">
                <a:solidFill>
                  <a:srgbClr val="C03C4F"/>
                </a:solidFill>
              </a:rPr>
              <a:t>, 1971</a:t>
            </a:r>
            <a:r>
              <a:rPr lang="en-GB" dirty="0">
                <a:solidFill>
                  <a:srgbClr val="C03C4F"/>
                </a:solidFill>
              </a:rPr>
              <a:t>]</a:t>
            </a:r>
            <a:r>
              <a:rPr lang="en-GB" dirty="0"/>
              <a:t>	</a:t>
            </a:r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													</a:t>
            </a:r>
            <a:r>
              <a:rPr lang="en-GB" dirty="0"/>
              <a:t>	</a:t>
            </a:r>
            <a:r>
              <a:rPr lang="en-GB" dirty="0" smtClean="0"/>
              <a:t>								</a:t>
            </a:r>
            <a:endParaRPr lang="en-GB" dirty="0"/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	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SHRDLU </a:t>
            </a:r>
          </a:p>
          <a:p>
            <a:r>
              <a:rPr lang="en-GB" dirty="0"/>
              <a:t> </a:t>
            </a:r>
            <a:r>
              <a:rPr lang="en-GB" dirty="0" smtClean="0"/>
              <a:t>            		(Artificial Intelligence)			</a:t>
            </a:r>
          </a:p>
          <a:p>
            <a:endParaRPr lang="en-GB" i="1" dirty="0" smtClean="0"/>
          </a:p>
          <a:p>
            <a:r>
              <a:rPr lang="en-GB" i="1" dirty="0" smtClean="0"/>
              <a:t>					</a:t>
            </a:r>
            <a:r>
              <a:rPr lang="en-GB" dirty="0" smtClean="0">
                <a:solidFill>
                  <a:srgbClr val="FF0000"/>
                </a:solidFill>
              </a:rPr>
              <a:t>Allen, Cohen, &amp; Perrault</a:t>
            </a:r>
            <a:endParaRPr lang="en-GB" i="1" dirty="0">
              <a:solidFill>
                <a:srgbClr val="C03C4F"/>
              </a:solidFill>
            </a:endParaRPr>
          </a:p>
          <a:p>
            <a:r>
              <a:rPr lang="en-GB" dirty="0">
                <a:solidFill>
                  <a:srgbClr val="C03C4F"/>
                </a:solidFill>
              </a:rPr>
              <a:t>             			</a:t>
            </a:r>
            <a:r>
              <a:rPr lang="en-GB" dirty="0" smtClean="0">
                <a:solidFill>
                  <a:srgbClr val="C03C4F"/>
                </a:solidFill>
              </a:rPr>
              <a:t>	</a:t>
            </a:r>
            <a:r>
              <a:rPr lang="en-GB" dirty="0" smtClean="0"/>
              <a:t>(Plan-based)</a:t>
            </a:r>
            <a:endParaRPr lang="en-GB" dirty="0"/>
          </a:p>
          <a:p>
            <a:r>
              <a:rPr lang="en-GB" dirty="0" smtClean="0"/>
              <a:t>		</a:t>
            </a:r>
          </a:p>
          <a:p>
            <a:r>
              <a:rPr lang="en-GB" dirty="0" smtClean="0"/>
              <a:t>															</a:t>
            </a:r>
            <a:r>
              <a:rPr lang="en-GB" dirty="0"/>
              <a:t>	</a:t>
            </a:r>
            <a:r>
              <a:rPr lang="en-GB" dirty="0" smtClean="0"/>
              <a:t>								</a:t>
            </a:r>
            <a:endParaRPr lang="en-GB" dirty="0"/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38622" y="841828"/>
            <a:ext cx="1083212" cy="4913086"/>
          </a:xfrm>
          <a:prstGeom prst="rect">
            <a:avLst/>
          </a:prstGeom>
          <a:solidFill>
            <a:srgbClr val="000000">
              <a:alpha val="3137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038622" y="1402080"/>
            <a:ext cx="108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Today’s focus</a:t>
            </a:r>
            <a:endParaRPr lang="en-US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	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SHRDLU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		(Artificial Intelligence)			</a:t>
            </a:r>
          </a:p>
          <a:p>
            <a:r>
              <a:rPr lang="en-GB" dirty="0" smtClean="0"/>
              <a:t>		</a:t>
            </a:r>
          </a:p>
          <a:p>
            <a:endParaRPr lang="en-GB" dirty="0" smtClean="0"/>
          </a:p>
          <a:p>
            <a:r>
              <a:rPr lang="en-GB" dirty="0" smtClean="0"/>
              <a:t>															</a:t>
            </a:r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	</a:t>
            </a:r>
            <a:r>
              <a:rPr lang="en-GB" dirty="0"/>
              <a:t>	</a:t>
            </a:r>
            <a:r>
              <a:rPr lang="en-GB" dirty="0" smtClean="0"/>
              <a:t>								</a:t>
            </a:r>
            <a:r>
              <a:rPr lang="en-GB" dirty="0" smtClean="0">
                <a:solidFill>
                  <a:srgbClr val="FF0000"/>
                </a:solidFill>
              </a:rPr>
              <a:t>VODIS, VOYAGER </a:t>
            </a:r>
          </a:p>
          <a:p>
            <a:r>
              <a:rPr lang="en-GB" dirty="0"/>
              <a:t>	</a:t>
            </a:r>
            <a:r>
              <a:rPr lang="en-GB" dirty="0" smtClean="0"/>
              <a:t>								(Speech)</a:t>
            </a:r>
          </a:p>
          <a:p>
            <a:endParaRPr lang="en-GB" dirty="0"/>
          </a:p>
          <a:p>
            <a:r>
              <a:rPr lang="en-GB" dirty="0" smtClean="0"/>
              <a:t>										</a:t>
            </a:r>
            <a:r>
              <a:rPr lang="en-GB" i="1" dirty="0">
                <a:solidFill>
                  <a:srgbClr val="C03C4F"/>
                </a:solidFill>
              </a:rPr>
              <a:t>How many hotels are there in Cambridge.</a:t>
            </a:r>
          </a:p>
          <a:p>
            <a:r>
              <a:rPr lang="en-GB" dirty="0">
                <a:solidFill>
                  <a:srgbClr val="C03C4F"/>
                </a:solidFill>
              </a:rPr>
              <a:t>										</a:t>
            </a:r>
            <a:r>
              <a:rPr lang="en-GB" dirty="0" smtClean="0">
                <a:solidFill>
                  <a:srgbClr val="C03C4F"/>
                </a:solidFill>
              </a:rPr>
              <a:t> </a:t>
            </a:r>
            <a:r>
              <a:rPr lang="en-GB" i="1" dirty="0">
                <a:solidFill>
                  <a:srgbClr val="C03C4F"/>
                </a:solidFill>
              </a:rPr>
              <a:t>I KNOW OF SIX  HOTELS IN </a:t>
            </a:r>
            <a:r>
              <a:rPr lang="en-GB" i="1" dirty="0" smtClean="0">
                <a:solidFill>
                  <a:srgbClr val="C03C4F"/>
                </a:solidFill>
              </a:rPr>
              <a:t>CAMBRIDGE</a:t>
            </a:r>
          </a:p>
          <a:p>
            <a:r>
              <a:rPr lang="en-GB" dirty="0">
                <a:solidFill>
                  <a:srgbClr val="C03C4F"/>
                </a:solidFill>
              </a:rPr>
              <a:t>	</a:t>
            </a:r>
            <a:r>
              <a:rPr lang="en-GB" dirty="0" smtClean="0">
                <a:solidFill>
                  <a:srgbClr val="C03C4F"/>
                </a:solidFill>
              </a:rPr>
              <a:t>										[Glass et al., 1995</a:t>
            </a:r>
            <a:r>
              <a:rPr lang="en-GB" dirty="0" smtClean="0">
                <a:solidFill>
                  <a:srgbClr val="C00000"/>
                </a:solidFill>
              </a:rPr>
              <a:t>]</a:t>
            </a:r>
            <a:r>
              <a:rPr lang="en-GB" dirty="0" smtClean="0"/>
              <a:t>			</a:t>
            </a:r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	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SHRDLU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		(Artificial Intelligence)					</a:t>
            </a:r>
          </a:p>
          <a:p>
            <a:r>
              <a:rPr lang="en-GB" dirty="0" smtClean="0"/>
              <a:t>															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						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		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						</a:t>
            </a:r>
            <a:r>
              <a:rPr lang="en-GB" dirty="0" smtClean="0">
                <a:solidFill>
                  <a:srgbClr val="FF0000"/>
                </a:solidFill>
              </a:rPr>
              <a:t>VODIS, VOYAGER </a:t>
            </a:r>
          </a:p>
          <a:p>
            <a:r>
              <a:rPr lang="en-GB" dirty="0"/>
              <a:t>	</a:t>
            </a:r>
            <a:r>
              <a:rPr lang="en-GB" dirty="0" smtClean="0"/>
              <a:t>								(Speech)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										</a:t>
            </a:r>
            <a:r>
              <a:rPr lang="en-GB" dirty="0" err="1" smtClean="0">
                <a:solidFill>
                  <a:srgbClr val="FF0000"/>
                </a:solidFill>
              </a:rPr>
              <a:t>Startup</a:t>
            </a:r>
            <a:r>
              <a:rPr lang="en-GB" dirty="0" err="1">
                <a:solidFill>
                  <a:srgbClr val="FF0000"/>
                </a:solidFill>
              </a:rPr>
              <a:t>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3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1599" y="5588000"/>
            <a:ext cx="8810172" cy="33382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01599" y="6037943"/>
            <a:ext cx="904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1960		1970		1980		1990		2000		2010	</a:t>
            </a:r>
            <a:r>
              <a:rPr lang="en-GB" b="1" dirty="0" smtClean="0">
                <a:solidFill>
                  <a:srgbClr val="00B050"/>
                </a:solidFill>
              </a:rPr>
              <a:t>2016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84182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dirty="0" smtClean="0">
                <a:solidFill>
                  <a:srgbClr val="FF0000"/>
                </a:solidFill>
              </a:rPr>
              <a:t>ELIZA</a:t>
            </a:r>
            <a:r>
              <a:rPr lang="en-GB" dirty="0" smtClean="0"/>
              <a:t> </a:t>
            </a:r>
          </a:p>
          <a:p>
            <a:r>
              <a:rPr lang="en-GB" dirty="0" smtClean="0"/>
              <a:t>     	(</a:t>
            </a:r>
            <a:r>
              <a:rPr lang="en-GB" dirty="0" err="1" smtClean="0"/>
              <a:t>Chatbots</a:t>
            </a:r>
            <a:r>
              <a:rPr lang="en-GB" dirty="0" smtClean="0"/>
              <a:t>)														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			</a:t>
            </a:r>
            <a:r>
              <a:rPr lang="en-GB" dirty="0" smtClean="0">
                <a:solidFill>
                  <a:srgbClr val="FF0000"/>
                </a:solidFill>
              </a:rPr>
              <a:t>SHRDLU</a:t>
            </a:r>
            <a:r>
              <a:rPr lang="en-GB" dirty="0" smtClean="0"/>
              <a:t> </a:t>
            </a:r>
          </a:p>
          <a:p>
            <a:r>
              <a:rPr lang="en-GB" dirty="0"/>
              <a:t> </a:t>
            </a:r>
            <a:r>
              <a:rPr lang="en-GB" dirty="0" smtClean="0"/>
              <a:t>            		(Artificial Intelligence)					</a:t>
            </a:r>
          </a:p>
          <a:p>
            <a:r>
              <a:rPr lang="en-GB" dirty="0" smtClean="0"/>
              <a:t>															</a:t>
            </a:r>
            <a:r>
              <a:rPr lang="en-GB" dirty="0" smtClean="0">
                <a:solidFill>
                  <a:srgbClr val="FF0000"/>
                </a:solidFill>
              </a:rPr>
              <a:t>SIRI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dirty="0" smtClean="0">
                <a:solidFill>
                  <a:srgbClr val="FF0000"/>
                </a:solidFill>
              </a:rPr>
              <a:t>														</a:t>
            </a:r>
            <a:r>
              <a:rPr lang="en-GB" dirty="0" smtClean="0"/>
              <a:t>(hybrid </a:t>
            </a:r>
            <a:r>
              <a:rPr lang="en-GB" dirty="0"/>
              <a:t>approach</a:t>
            </a:r>
            <a:r>
              <a:rPr lang="en-GB" dirty="0" smtClean="0"/>
              <a:t>)</a:t>
            </a:r>
            <a:r>
              <a:rPr lang="en-GB" dirty="0" smtClean="0">
                <a:solidFill>
                  <a:srgbClr val="FF0000"/>
                </a:solidFill>
              </a:rPr>
              <a:t>						</a:t>
            </a:r>
          </a:p>
          <a:p>
            <a:r>
              <a:rPr lang="en-GB" dirty="0"/>
              <a:t>	</a:t>
            </a:r>
            <a:r>
              <a:rPr lang="en-GB" dirty="0" smtClean="0"/>
              <a:t>								</a:t>
            </a:r>
            <a:r>
              <a:rPr lang="en-GB" dirty="0" smtClean="0">
                <a:solidFill>
                  <a:srgbClr val="FF0000"/>
                </a:solidFill>
              </a:rPr>
              <a:t>VODIS, VOYAGER </a:t>
            </a:r>
          </a:p>
          <a:p>
            <a:r>
              <a:rPr lang="en-GB" dirty="0"/>
              <a:t>	</a:t>
            </a:r>
            <a:r>
              <a:rPr lang="en-GB" dirty="0" smtClean="0"/>
              <a:t>								(Speech)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										</a:t>
            </a:r>
            <a:r>
              <a:rPr lang="en-GB" dirty="0" err="1" smtClean="0">
                <a:solidFill>
                  <a:srgbClr val="FF0000"/>
                </a:solidFill>
              </a:rPr>
              <a:t>Startup</a:t>
            </a:r>
            <a:r>
              <a:rPr lang="en-GB" dirty="0" err="1">
                <a:solidFill>
                  <a:srgbClr val="FF0000"/>
                </a:solidFill>
              </a:rPr>
              <a:t>s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  <a:p>
            <a:r>
              <a:rPr lang="en-GB" dirty="0" smtClean="0"/>
              <a:t>  </a:t>
            </a:r>
            <a:r>
              <a:rPr lang="en-GB" dirty="0" smtClean="0">
                <a:solidFill>
                  <a:srgbClr val="0070C0"/>
                </a:solidFill>
              </a:rPr>
              <a:t>Computer								Interactive			Devices 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  Prototypes								Telephone			(e.g. smartphones)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1829"/>
          </a:xfrm>
        </p:spPr>
        <p:txBody>
          <a:bodyPr>
            <a:normAutofit/>
          </a:bodyPr>
          <a:lstStyle/>
          <a:p>
            <a:r>
              <a:rPr lang="en-GB" dirty="0" smtClean="0"/>
              <a:t>Dialogue Systems: A Brief History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3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377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Recent System Landscape</a:t>
            </a:r>
            <a:endParaRPr lang="en-GB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3" y="895508"/>
            <a:ext cx="4717143" cy="5845418"/>
          </a:xfrm>
        </p:spPr>
      </p:pic>
      <p:sp>
        <p:nvSpPr>
          <p:cNvPr id="5" name="TextBox 4"/>
          <p:cNvSpPr txBox="1"/>
          <p:nvPr/>
        </p:nvSpPr>
        <p:spPr>
          <a:xfrm>
            <a:off x="7053943" y="5878108"/>
            <a:ext cx="1970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</a:t>
            </a:r>
            <a:r>
              <a:rPr lang="en-GB" dirty="0" err="1" smtClean="0"/>
              <a:t>Lison</a:t>
            </a:r>
            <a:r>
              <a:rPr lang="en-GB" dirty="0" smtClean="0"/>
              <a:t> and </a:t>
            </a:r>
            <a:r>
              <a:rPr lang="en-GB" dirty="0" err="1" smtClean="0"/>
              <a:t>Meena</a:t>
            </a:r>
            <a:r>
              <a:rPr lang="en-GB" dirty="0" smtClean="0"/>
              <a:t>, </a:t>
            </a:r>
          </a:p>
          <a:p>
            <a:r>
              <a:rPr lang="en-GB" dirty="0" smtClean="0"/>
              <a:t>2014]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0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4746</TotalTime>
  <Words>403</Words>
  <Application>Microsoft Office PowerPoint</Application>
  <PresentationFormat>On-screen Show (4:3)</PresentationFormat>
  <Paragraphs>207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Cooperation in Dialogue Systems from Eliza to Alexa</vt:lpstr>
      <vt:lpstr>Dialogue Systems: A Brief History</vt:lpstr>
      <vt:lpstr>Dialogue Systems: A Brief History</vt:lpstr>
      <vt:lpstr>Dialogue Systems: A Brief History</vt:lpstr>
      <vt:lpstr>Dialogue Systems: A Brief History</vt:lpstr>
      <vt:lpstr>Dialogue Systems: A Brief History</vt:lpstr>
      <vt:lpstr>Dialogue Systems: A Brief History</vt:lpstr>
      <vt:lpstr>Dialogue Systems: A Brief History</vt:lpstr>
      <vt:lpstr>Recent System Landscape</vt:lpstr>
      <vt:lpstr>Are we done yet?</vt:lpstr>
      <vt:lpstr>Back to 1980: Analyzing Intention in Utterances (Allen &amp; Perrault)</vt:lpstr>
      <vt:lpstr>What about Siri?</vt:lpstr>
      <vt:lpstr>Indirect Speech Acts (beyond literal meaning)</vt:lpstr>
      <vt:lpstr>Helpful Responses (more information than requested)</vt:lpstr>
      <vt:lpstr>Indirect + (Mixed) Helpful </vt:lpstr>
      <vt:lpstr>Back to the Future?  From Siri to Viv</vt:lpstr>
      <vt:lpstr>Summary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Mining for Educational Applications</dc:title>
  <dc:creator>Diane Litman</dc:creator>
  <cp:lastModifiedBy>Diane J. Litman</cp:lastModifiedBy>
  <cp:revision>454</cp:revision>
  <cp:lastPrinted>2014-08-02T20:48:07Z</cp:lastPrinted>
  <dcterms:created xsi:type="dcterms:W3CDTF">2014-07-28T22:42:07Z</dcterms:created>
  <dcterms:modified xsi:type="dcterms:W3CDTF">2016-10-28T20:36:49Z</dcterms:modified>
</cp:coreProperties>
</file>