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8" r:id="rId3"/>
    <p:sldId id="362" r:id="rId4"/>
    <p:sldId id="378" r:id="rId5"/>
    <p:sldId id="379" r:id="rId6"/>
    <p:sldId id="380" r:id="rId7"/>
    <p:sldId id="382" r:id="rId8"/>
    <p:sldId id="383" r:id="rId9"/>
    <p:sldId id="384" r:id="rId10"/>
    <p:sldId id="365" r:id="rId11"/>
    <p:sldId id="366" r:id="rId12"/>
    <p:sldId id="367" r:id="rId13"/>
    <p:sldId id="370" r:id="rId14"/>
    <p:sldId id="344" r:id="rId15"/>
    <p:sldId id="373" r:id="rId16"/>
    <p:sldId id="374" r:id="rId17"/>
    <p:sldId id="375" r:id="rId18"/>
    <p:sldId id="376" r:id="rId19"/>
    <p:sldId id="371" r:id="rId20"/>
    <p:sldId id="386" r:id="rId21"/>
    <p:sldId id="377" r:id="rId22"/>
    <p:sldId id="372" r:id="rId23"/>
    <p:sldId id="402" r:id="rId24"/>
    <p:sldId id="387" r:id="rId25"/>
    <p:sldId id="389" r:id="rId26"/>
    <p:sldId id="403" r:id="rId27"/>
    <p:sldId id="388" r:id="rId28"/>
    <p:sldId id="399" r:id="rId29"/>
    <p:sldId id="390" r:id="rId30"/>
    <p:sldId id="405" r:id="rId31"/>
    <p:sldId id="391" r:id="rId32"/>
    <p:sldId id="400" r:id="rId33"/>
    <p:sldId id="393" r:id="rId34"/>
    <p:sldId id="395" r:id="rId35"/>
    <p:sldId id="407" r:id="rId36"/>
    <p:sldId id="401" r:id="rId37"/>
    <p:sldId id="397" r:id="rId38"/>
    <p:sldId id="392" r:id="rId39"/>
    <p:sldId id="410" r:id="rId40"/>
    <p:sldId id="404" r:id="rId41"/>
    <p:sldId id="330" r:id="rId42"/>
    <p:sldId id="40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3C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366" autoAdjust="0"/>
    <p:restoredTop sz="99645" autoAdjust="0"/>
  </p:normalViewPr>
  <p:slideViewPr>
    <p:cSldViewPr snapToGrid="0" snapToObjects="1">
      <p:cViewPr varScale="1">
        <p:scale>
          <a:sx n="102" d="100"/>
          <a:sy n="102" d="100"/>
        </p:scale>
        <p:origin x="510" y="114"/>
      </p:cViewPr>
      <p:guideLst>
        <p:guide orient="horz" pos="2160"/>
        <p:guide pos="2880"/>
      </p:guideLst>
    </p:cSldViewPr>
  </p:slideViewPr>
  <p:notesTextViewPr>
    <p:cViewPr>
      <p:scale>
        <a:sx n="100" d="100"/>
        <a:sy n="100" d="100"/>
      </p:scale>
      <p:origin x="0" y="0"/>
    </p:cViewPr>
  </p:notesTextViewPr>
  <p:sorterViewPr>
    <p:cViewPr>
      <p:scale>
        <a:sx n="98" d="100"/>
        <a:sy n="98" d="100"/>
      </p:scale>
      <p:origin x="0" y="72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3/15/2016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4</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14</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dirty="0" smtClean="0"/>
              <a:t>DB-1338</a:t>
            </a:r>
          </a:p>
          <a:p>
            <a:pPr eaLnBrk="1" hangingPunct="1"/>
            <a:endParaRPr lang="en-US" dirty="0" smtClean="0"/>
          </a:p>
          <a:p>
            <a:pPr eaLnBrk="1" hangingPunct="1"/>
            <a:r>
              <a:rPr lang="en-US" dirty="0" smtClean="0"/>
              <a:t>Db-1337</a:t>
            </a:r>
          </a:p>
        </p:txBody>
      </p:sp>
    </p:spTree>
    <p:extLst>
      <p:ext uri="{BB962C8B-B14F-4D97-AF65-F5344CB8AC3E}">
        <p14:creationId xmlns:p14="http://schemas.microsoft.com/office/powerpoint/2010/main" val="284047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15</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dirty="0" smtClean="0"/>
              <a:t>DB-1338</a:t>
            </a:r>
          </a:p>
        </p:txBody>
      </p:sp>
    </p:spTree>
    <p:extLst>
      <p:ext uri="{BB962C8B-B14F-4D97-AF65-F5344CB8AC3E}">
        <p14:creationId xmlns:p14="http://schemas.microsoft.com/office/powerpoint/2010/main" val="78142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16</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smtClean="0"/>
              <a:t>DB-1338</a:t>
            </a:r>
            <a:endParaRPr lang="en-US" dirty="0" smtClean="0"/>
          </a:p>
          <a:p>
            <a:pPr eaLnBrk="1" hangingPunct="1"/>
            <a:endParaRPr lang="en-US" dirty="0" smtClean="0"/>
          </a:p>
          <a:p>
            <a:pPr eaLnBrk="1" hangingPunct="1"/>
            <a:r>
              <a:rPr lang="en-US" dirty="0" smtClean="0"/>
              <a:t>Db-1337</a:t>
            </a:r>
          </a:p>
        </p:txBody>
      </p:sp>
    </p:spTree>
    <p:extLst>
      <p:ext uri="{BB962C8B-B14F-4D97-AF65-F5344CB8AC3E}">
        <p14:creationId xmlns:p14="http://schemas.microsoft.com/office/powerpoint/2010/main" val="85721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17</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smtClean="0"/>
              <a:t>DB-1338</a:t>
            </a:r>
            <a:endParaRPr lang="en-US" dirty="0" smtClean="0"/>
          </a:p>
          <a:p>
            <a:pPr eaLnBrk="1" hangingPunct="1"/>
            <a:endParaRPr lang="en-US" dirty="0" smtClean="0"/>
          </a:p>
          <a:p>
            <a:pPr eaLnBrk="1" hangingPunct="1"/>
            <a:r>
              <a:rPr lang="en-US" dirty="0" smtClean="0"/>
              <a:t>Db-1337</a:t>
            </a:r>
          </a:p>
        </p:txBody>
      </p:sp>
    </p:spTree>
    <p:extLst>
      <p:ext uri="{BB962C8B-B14F-4D97-AF65-F5344CB8AC3E}">
        <p14:creationId xmlns:p14="http://schemas.microsoft.com/office/powerpoint/2010/main" val="334293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18</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smtClean="0"/>
              <a:t>DB-1338</a:t>
            </a:r>
            <a:endParaRPr lang="en-US" dirty="0" smtClean="0"/>
          </a:p>
          <a:p>
            <a:pPr eaLnBrk="1" hangingPunct="1"/>
            <a:endParaRPr lang="en-US" dirty="0" smtClean="0"/>
          </a:p>
          <a:p>
            <a:pPr eaLnBrk="1" hangingPunct="1"/>
            <a:r>
              <a:rPr lang="en-US" dirty="0" smtClean="0"/>
              <a:t>Db-1337</a:t>
            </a:r>
          </a:p>
        </p:txBody>
      </p:sp>
    </p:spTree>
    <p:extLst>
      <p:ext uri="{BB962C8B-B14F-4D97-AF65-F5344CB8AC3E}">
        <p14:creationId xmlns:p14="http://schemas.microsoft.com/office/powerpoint/2010/main" val="235295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Towards open domains</a:t>
            </a:r>
          </a:p>
          <a:p>
            <a:endParaRPr lang="en-GB" dirty="0"/>
          </a:p>
        </p:txBody>
      </p:sp>
      <p:sp>
        <p:nvSpPr>
          <p:cNvPr id="4" name="Slide Number Placeholder 3"/>
          <p:cNvSpPr>
            <a:spLocks noGrp="1"/>
          </p:cNvSpPr>
          <p:nvPr>
            <p:ph type="sldNum" sz="quarter" idx="10"/>
          </p:nvPr>
        </p:nvSpPr>
        <p:spPr/>
        <p:txBody>
          <a:bodyPr/>
          <a:lstStyle/>
          <a:p>
            <a:fld id="{E375AA08-97A4-C948-84CE-FBBB059F785E}" type="slidenum">
              <a:rPr lang="en-US" smtClean="0"/>
              <a:t>19</a:t>
            </a:fld>
            <a:endParaRPr lang="en-US"/>
          </a:p>
        </p:txBody>
      </p:sp>
    </p:spTree>
    <p:extLst>
      <p:ext uri="{BB962C8B-B14F-4D97-AF65-F5344CB8AC3E}">
        <p14:creationId xmlns:p14="http://schemas.microsoft.com/office/powerpoint/2010/main" val="1765133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Towards open domains</a:t>
            </a:r>
          </a:p>
          <a:p>
            <a:endParaRPr lang="en-GB" dirty="0"/>
          </a:p>
        </p:txBody>
      </p:sp>
      <p:sp>
        <p:nvSpPr>
          <p:cNvPr id="4" name="Slide Number Placeholder 3"/>
          <p:cNvSpPr>
            <a:spLocks noGrp="1"/>
          </p:cNvSpPr>
          <p:nvPr>
            <p:ph type="sldNum" sz="quarter" idx="10"/>
          </p:nvPr>
        </p:nvSpPr>
        <p:spPr/>
        <p:txBody>
          <a:bodyPr/>
          <a:lstStyle/>
          <a:p>
            <a:fld id="{E375AA08-97A4-C948-84CE-FBBB059F785E}" type="slidenum">
              <a:rPr lang="en-US" smtClean="0"/>
              <a:t>20</a:t>
            </a:fld>
            <a:endParaRPr lang="en-US"/>
          </a:p>
        </p:txBody>
      </p:sp>
    </p:spTree>
    <p:extLst>
      <p:ext uri="{BB962C8B-B14F-4D97-AF65-F5344CB8AC3E}">
        <p14:creationId xmlns:p14="http://schemas.microsoft.com/office/powerpoint/2010/main" val="1765133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0664" indent="-283464" algn="l" rtl="0" eaLnBrk="1" latinLnBrk="0" hangingPunct="1">
              <a:spcBef>
                <a:spcPts val="624"/>
              </a:spcBef>
              <a:spcAft>
                <a:spcPts val="0"/>
              </a:spcAft>
              <a:buClrTx/>
              <a:buSzPts val="2600"/>
              <a:buFont typeface="Arial"/>
              <a:buChar char="–"/>
            </a:pPr>
            <a:r>
              <a:rPr lang="en-GB" sz="1200" kern="1200" dirty="0" smtClean="0">
                <a:solidFill>
                  <a:srgbClr val="000000"/>
                </a:solidFill>
                <a:effectLst/>
                <a:latin typeface="+mn-lt"/>
                <a:ea typeface="+mn-ea"/>
                <a:cs typeface="+mn-cs"/>
              </a:rPr>
              <a:t>https://www.youtube.com/watch?v=5nGESyDgmdw</a:t>
            </a:r>
            <a:endParaRPr lang="en-GB" sz="1200" dirty="0" smtClean="0">
              <a:effectLst/>
            </a:endParaRPr>
          </a:p>
          <a:p>
            <a:r>
              <a:rPr lang="en-GB" dirty="0" smtClean="0"/>
              <a:t>EXTRACT 24, p. 21</a:t>
            </a:r>
          </a:p>
          <a:p>
            <a:r>
              <a:rPr lang="en-GB" dirty="0" smtClean="0"/>
              <a:t>IELTS</a:t>
            </a:r>
            <a:endParaRPr lang="en-GB" dirty="0"/>
          </a:p>
        </p:txBody>
      </p:sp>
      <p:sp>
        <p:nvSpPr>
          <p:cNvPr id="4" name="Slide Number Placeholder 3"/>
          <p:cNvSpPr>
            <a:spLocks noGrp="1"/>
          </p:cNvSpPr>
          <p:nvPr>
            <p:ph type="sldNum" sz="quarter" idx="10"/>
          </p:nvPr>
        </p:nvSpPr>
        <p:spPr/>
        <p:txBody>
          <a:bodyPr/>
          <a:lstStyle/>
          <a:p>
            <a:fld id="{E375AA08-97A4-C948-84CE-FBBB059F785E}" type="slidenum">
              <a:rPr lang="en-US" smtClean="0"/>
              <a:t>22</a:t>
            </a:fld>
            <a:endParaRPr lang="en-US"/>
          </a:p>
        </p:txBody>
      </p:sp>
    </p:spTree>
    <p:extLst>
      <p:ext uri="{BB962C8B-B14F-4D97-AF65-F5344CB8AC3E}">
        <p14:creationId xmlns:p14="http://schemas.microsoft.com/office/powerpoint/2010/main" val="328263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75AA08-97A4-C948-84CE-FBBB059F785E}" type="slidenum">
              <a:rPr lang="en-US" smtClean="0"/>
              <a:t>27</a:t>
            </a:fld>
            <a:endParaRPr lang="en-US"/>
          </a:p>
        </p:txBody>
      </p:sp>
    </p:spTree>
    <p:extLst>
      <p:ext uri="{BB962C8B-B14F-4D97-AF65-F5344CB8AC3E}">
        <p14:creationId xmlns:p14="http://schemas.microsoft.com/office/powerpoint/2010/main" val="770042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A14897-5E05-2E4F-AA75-028430856449}" type="slidenum">
              <a:rPr lang="en-US" smtClean="0"/>
              <a:pPr/>
              <a:t>37</a:t>
            </a:fld>
            <a:endParaRPr lang="en-US" dirty="0"/>
          </a:p>
        </p:txBody>
      </p:sp>
    </p:spTree>
    <p:extLst>
      <p:ext uri="{BB962C8B-B14F-4D97-AF65-F5344CB8AC3E}">
        <p14:creationId xmlns:p14="http://schemas.microsoft.com/office/powerpoint/2010/main" val="39792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5</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6</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7</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8</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9</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10</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11</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12</a:t>
            </a:fld>
            <a:endParaRPr lang="en-US"/>
          </a:p>
        </p:txBody>
      </p:sp>
    </p:spTree>
    <p:extLst>
      <p:ext uri="{BB962C8B-B14F-4D97-AF65-F5344CB8AC3E}">
        <p14:creationId xmlns:p14="http://schemas.microsoft.com/office/powerpoint/2010/main" val="34888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3/15/2016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Spoken Dialogue Systems for Language Learning</a:t>
            </a:r>
            <a:endParaRPr lang="en-US" dirty="0"/>
          </a:p>
        </p:txBody>
      </p:sp>
      <p:sp>
        <p:nvSpPr>
          <p:cNvPr id="3" name="Subtitle 2"/>
          <p:cNvSpPr>
            <a:spLocks noGrp="1"/>
          </p:cNvSpPr>
          <p:nvPr>
            <p:ph type="subTitle" idx="1"/>
          </p:nvPr>
        </p:nvSpPr>
        <p:spPr>
          <a:xfrm>
            <a:off x="147415" y="1981200"/>
            <a:ext cx="8810898" cy="4470400"/>
          </a:xfrm>
        </p:spPr>
        <p:txBody>
          <a:bodyPr>
            <a:normAutofit fontScale="70000" lnSpcReduction="20000"/>
          </a:bodyPr>
          <a:lstStyle/>
          <a:p>
            <a:r>
              <a:rPr lang="en-US" sz="4500" i="1" dirty="0" smtClean="0">
                <a:solidFill>
                  <a:schemeClr val="tx1"/>
                </a:solidFill>
              </a:rPr>
              <a:t>Dr. 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a:solidFill>
                  <a:schemeClr val="tx1"/>
                </a:solidFill>
              </a:rPr>
              <a:t>Co-Director,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a:p>
            <a:r>
              <a:rPr lang="en-US" i="1" dirty="0" smtClean="0">
                <a:solidFill>
                  <a:schemeClr val="tx1"/>
                </a:solidFill>
              </a:rPr>
              <a:t>Derek Brewer Visiting Fellow </a:t>
            </a:r>
          </a:p>
          <a:p>
            <a:r>
              <a:rPr lang="en-US" i="1" dirty="0" smtClean="0">
                <a:solidFill>
                  <a:schemeClr val="tx1"/>
                </a:solidFill>
              </a:rPr>
              <a:t>Dialogue Systems Group </a:t>
            </a:r>
          </a:p>
          <a:p>
            <a:r>
              <a:rPr lang="en-US" i="1" dirty="0" smtClean="0">
                <a:solidFill>
                  <a:schemeClr val="tx1"/>
                </a:solidFill>
              </a:rPr>
              <a:t>(Machine Intelligence Laboratory, Engineering Department)</a:t>
            </a:r>
            <a:endParaRPr lang="en-US" i="1" dirty="0" smtClean="0"/>
          </a:p>
        </p:txBody>
      </p:sp>
    </p:spTree>
    <p:extLst>
      <p:ext uri="{BB962C8B-B14F-4D97-AF65-F5344CB8AC3E}">
        <p14:creationId xmlns:p14="http://schemas.microsoft.com/office/powerpoint/2010/main" val="3487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r>
              <a:rPr lang="en-GB" dirty="0" smtClean="0">
                <a:solidFill>
                  <a:srgbClr val="FF0000"/>
                </a:solidFill>
              </a:rPr>
              <a:t>SIRI</a:t>
            </a:r>
          </a:p>
          <a:p>
            <a:r>
              <a:rPr lang="en-GB" dirty="0">
                <a:solidFill>
                  <a:srgbClr val="FF0000"/>
                </a:solidFill>
              </a:rPr>
              <a:t>	</a:t>
            </a:r>
            <a:r>
              <a:rPr lang="en-GB" dirty="0" smtClean="0">
                <a:solidFill>
                  <a:srgbClr val="FF0000"/>
                </a:solidFill>
              </a:rPr>
              <a:t>														</a:t>
            </a:r>
            <a:r>
              <a:rPr lang="en-GB" dirty="0" smtClean="0"/>
              <a:t>(hybrid </a:t>
            </a:r>
            <a:r>
              <a:rPr lang="en-GB" dirty="0"/>
              <a:t>approach</a:t>
            </a:r>
            <a:r>
              <a:rPr lang="en-GB" dirty="0" smtClean="0"/>
              <a:t>)</a:t>
            </a:r>
            <a:endParaRPr lang="en-GB" dirty="0" smtClean="0">
              <a:solidFill>
                <a:srgbClr val="FF0000"/>
              </a:solidFill>
            </a:endParaRPr>
          </a:p>
          <a:p>
            <a:r>
              <a:rPr lang="en-GB" dirty="0">
                <a:solidFill>
                  <a:srgbClr val="FF0000"/>
                </a:solidFill>
              </a:rPr>
              <a:t>	</a:t>
            </a:r>
            <a:r>
              <a:rPr lang="en-GB" dirty="0" smtClean="0">
                <a:solidFill>
                  <a:srgbClr val="FF0000"/>
                </a:solidFill>
              </a:rPr>
              <a:t>														</a:t>
            </a:r>
            <a:endParaRPr lang="en-GB" dirty="0" smtClean="0"/>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3" name="Rectangle 2"/>
          <p:cNvSpPr/>
          <p:nvPr/>
        </p:nvSpPr>
        <p:spPr>
          <a:xfrm>
            <a:off x="3113315" y="841829"/>
            <a:ext cx="740228" cy="4801314"/>
          </a:xfrm>
          <a:prstGeom prst="rect">
            <a:avLst/>
          </a:prstGeom>
          <a:solidFill>
            <a:srgbClr val="000000">
              <a:alpha val="313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9"/>
          <p:cNvSpPr>
            <a:spLocks noGrp="1"/>
          </p:cNvSpPr>
          <p:nvPr>
            <p:ph type="title"/>
          </p:nvPr>
        </p:nvSpPr>
        <p:spPr>
          <a:xfrm>
            <a:off x="457200" y="0"/>
            <a:ext cx="8229600" cy="841829"/>
          </a:xfrm>
        </p:spPr>
        <p:txBody>
          <a:bodyPr>
            <a:normAutofit/>
          </a:bodyPr>
          <a:lstStyle/>
          <a:p>
            <a:r>
              <a:rPr lang="en-GB" dirty="0" smtClean="0"/>
              <a:t>My Personal History</a:t>
            </a:r>
            <a:endParaRPr lang="en-GB" dirty="0"/>
          </a:p>
        </p:txBody>
      </p:sp>
      <p:sp>
        <p:nvSpPr>
          <p:cNvPr id="11" name="Content Placeholder 10"/>
          <p:cNvSpPr>
            <a:spLocks noGrp="1"/>
          </p:cNvSpPr>
          <p:nvPr>
            <p:ph idx="1"/>
          </p:nvPr>
        </p:nvSpPr>
        <p:spPr>
          <a:xfrm flipV="1">
            <a:off x="457200" y="6126163"/>
            <a:ext cx="6451600" cy="867304"/>
          </a:xfrm>
        </p:spPr>
        <p:txBody>
          <a:bodyPr/>
          <a:lstStyle/>
          <a:p>
            <a:endParaRPr lang="en-GB" dirty="0"/>
          </a:p>
        </p:txBody>
      </p:sp>
      <p:sp>
        <p:nvSpPr>
          <p:cNvPr id="12" name="TextBox 11"/>
          <p:cNvSpPr txBox="1"/>
          <p:nvPr/>
        </p:nvSpPr>
        <p:spPr>
          <a:xfrm>
            <a:off x="3113315" y="1161143"/>
            <a:ext cx="740228" cy="369332"/>
          </a:xfrm>
          <a:prstGeom prst="rect">
            <a:avLst/>
          </a:prstGeom>
          <a:noFill/>
        </p:spPr>
        <p:txBody>
          <a:bodyPr wrap="square" rtlCol="0">
            <a:spAutoFit/>
          </a:bodyPr>
          <a:lstStyle/>
          <a:p>
            <a:r>
              <a:rPr lang="en-GB" dirty="0" smtClean="0"/>
              <a:t>Ph.D.</a:t>
            </a:r>
            <a:endParaRPr lang="en-GB" dirty="0"/>
          </a:p>
        </p:txBody>
      </p:sp>
    </p:spTree>
    <p:extLst>
      <p:ext uri="{BB962C8B-B14F-4D97-AF65-F5344CB8AC3E}">
        <p14:creationId xmlns:p14="http://schemas.microsoft.com/office/powerpoint/2010/main" val="2805262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101599" y="786686"/>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r>
              <a:rPr lang="en-GB" dirty="0" smtClean="0">
                <a:solidFill>
                  <a:srgbClr val="FF0000"/>
                </a:solidFill>
              </a:rPr>
              <a:t>SIRI</a:t>
            </a:r>
          </a:p>
          <a:p>
            <a:r>
              <a:rPr lang="en-GB" dirty="0">
                <a:solidFill>
                  <a:srgbClr val="FF0000"/>
                </a:solidFill>
              </a:rPr>
              <a:t>	</a:t>
            </a:r>
            <a:r>
              <a:rPr lang="en-GB" dirty="0" smtClean="0">
                <a:solidFill>
                  <a:srgbClr val="FF0000"/>
                </a:solidFill>
              </a:rPr>
              <a:t>														</a:t>
            </a:r>
            <a:r>
              <a:rPr lang="en-GB" dirty="0" smtClean="0"/>
              <a:t>(hybrid </a:t>
            </a:r>
            <a:r>
              <a:rPr lang="en-GB" dirty="0"/>
              <a:t>approach</a:t>
            </a:r>
            <a:r>
              <a:rPr lang="en-GB" dirty="0" smtClean="0"/>
              <a:t>)</a:t>
            </a:r>
            <a:endParaRPr lang="en-GB" dirty="0" smtClean="0">
              <a:solidFill>
                <a:srgbClr val="FF0000"/>
              </a:solidFill>
            </a:endParaRPr>
          </a:p>
          <a:p>
            <a:r>
              <a:rPr lang="en-GB" dirty="0">
                <a:solidFill>
                  <a:srgbClr val="FF0000"/>
                </a:solidFill>
              </a:rPr>
              <a:t>	</a:t>
            </a:r>
            <a:r>
              <a:rPr lang="en-GB" dirty="0" smtClean="0">
                <a:solidFill>
                  <a:srgbClr val="FF0000"/>
                </a:solidFill>
              </a:rPr>
              <a:t>														</a:t>
            </a:r>
            <a:endParaRPr lang="en-GB" dirty="0" smtClean="0"/>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6" name="Rectangle 5"/>
          <p:cNvSpPr/>
          <p:nvPr/>
        </p:nvSpPr>
        <p:spPr>
          <a:xfrm>
            <a:off x="3882571" y="841829"/>
            <a:ext cx="2198914" cy="4801314"/>
          </a:xfrm>
          <a:prstGeom prst="rect">
            <a:avLst/>
          </a:prstGeom>
          <a:solidFill>
            <a:srgbClr val="000000">
              <a:alpha val="313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itle 9"/>
          <p:cNvSpPr>
            <a:spLocks noGrp="1"/>
          </p:cNvSpPr>
          <p:nvPr>
            <p:ph type="title"/>
          </p:nvPr>
        </p:nvSpPr>
        <p:spPr>
          <a:xfrm>
            <a:off x="457200" y="0"/>
            <a:ext cx="8229600" cy="841829"/>
          </a:xfrm>
        </p:spPr>
        <p:txBody>
          <a:bodyPr>
            <a:normAutofit/>
          </a:bodyPr>
          <a:lstStyle/>
          <a:p>
            <a:r>
              <a:rPr lang="en-GB" dirty="0" smtClean="0"/>
              <a:t>My Personal History</a:t>
            </a:r>
            <a:endParaRPr lang="en-GB" dirty="0"/>
          </a:p>
        </p:txBody>
      </p:sp>
      <p:sp>
        <p:nvSpPr>
          <p:cNvPr id="11" name="Content Placeholder 10"/>
          <p:cNvSpPr>
            <a:spLocks noGrp="1"/>
          </p:cNvSpPr>
          <p:nvPr>
            <p:ph idx="1"/>
          </p:nvPr>
        </p:nvSpPr>
        <p:spPr>
          <a:xfrm>
            <a:off x="457200" y="5643143"/>
            <a:ext cx="6807200" cy="483020"/>
          </a:xfrm>
        </p:spPr>
        <p:txBody>
          <a:bodyPr>
            <a:normAutofit fontScale="92500" lnSpcReduction="20000"/>
          </a:bodyPr>
          <a:lstStyle/>
          <a:p>
            <a:endParaRPr lang="en-GB" dirty="0"/>
          </a:p>
        </p:txBody>
      </p:sp>
      <p:sp>
        <p:nvSpPr>
          <p:cNvPr id="12" name="TextBox 11"/>
          <p:cNvSpPr txBox="1"/>
          <p:nvPr/>
        </p:nvSpPr>
        <p:spPr>
          <a:xfrm>
            <a:off x="3882571" y="1161143"/>
            <a:ext cx="2155372" cy="369332"/>
          </a:xfrm>
          <a:prstGeom prst="rect">
            <a:avLst/>
          </a:prstGeom>
          <a:noFill/>
        </p:spPr>
        <p:txBody>
          <a:bodyPr wrap="square" rtlCol="0">
            <a:spAutoFit/>
          </a:bodyPr>
          <a:lstStyle/>
          <a:p>
            <a:r>
              <a:rPr lang="en-GB" dirty="0" smtClean="0"/>
              <a:t>AT&amp;T Bell Labs</a:t>
            </a:r>
            <a:endParaRPr lang="en-GB" dirty="0"/>
          </a:p>
        </p:txBody>
      </p:sp>
    </p:spTree>
    <p:extLst>
      <p:ext uri="{BB962C8B-B14F-4D97-AF65-F5344CB8AC3E}">
        <p14:creationId xmlns:p14="http://schemas.microsoft.com/office/powerpoint/2010/main" val="386704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r>
              <a:rPr lang="en-GB" dirty="0" smtClean="0">
                <a:solidFill>
                  <a:srgbClr val="FF0000"/>
                </a:solidFill>
              </a:rPr>
              <a:t>SIRI</a:t>
            </a:r>
          </a:p>
          <a:p>
            <a:r>
              <a:rPr lang="en-GB" dirty="0">
                <a:solidFill>
                  <a:srgbClr val="FF0000"/>
                </a:solidFill>
              </a:rPr>
              <a:t>	</a:t>
            </a:r>
            <a:r>
              <a:rPr lang="en-GB" dirty="0" smtClean="0">
                <a:solidFill>
                  <a:srgbClr val="FF0000"/>
                </a:solidFill>
              </a:rPr>
              <a:t>														</a:t>
            </a:r>
            <a:r>
              <a:rPr lang="en-GB" dirty="0" smtClean="0"/>
              <a:t>(hybrid </a:t>
            </a:r>
            <a:r>
              <a:rPr lang="en-GB" dirty="0"/>
              <a:t>approach</a:t>
            </a:r>
            <a:r>
              <a:rPr lang="en-GB" dirty="0" smtClean="0"/>
              <a:t>)</a:t>
            </a:r>
            <a:endParaRPr lang="en-GB" dirty="0" smtClean="0">
              <a:solidFill>
                <a:srgbClr val="FF0000"/>
              </a:solidFill>
            </a:endParaRPr>
          </a:p>
          <a:p>
            <a:r>
              <a:rPr lang="en-GB" dirty="0">
                <a:solidFill>
                  <a:srgbClr val="FF0000"/>
                </a:solidFill>
              </a:rPr>
              <a:t>	</a:t>
            </a:r>
            <a:r>
              <a:rPr lang="en-GB" dirty="0" smtClean="0">
                <a:solidFill>
                  <a:srgbClr val="FF0000"/>
                </a:solidFill>
              </a:rPr>
              <a:t>														</a:t>
            </a:r>
            <a:endParaRPr lang="en-GB" dirty="0" smtClean="0"/>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7" name="Rectangle 6"/>
          <p:cNvSpPr/>
          <p:nvPr/>
        </p:nvSpPr>
        <p:spPr>
          <a:xfrm>
            <a:off x="6037943" y="841829"/>
            <a:ext cx="2714171" cy="4801314"/>
          </a:xfrm>
          <a:prstGeom prst="rect">
            <a:avLst/>
          </a:prstGeom>
          <a:solidFill>
            <a:srgbClr val="000000">
              <a:alpha val="313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9"/>
          <p:cNvSpPr>
            <a:spLocks noGrp="1"/>
          </p:cNvSpPr>
          <p:nvPr>
            <p:ph type="title"/>
          </p:nvPr>
        </p:nvSpPr>
        <p:spPr>
          <a:xfrm>
            <a:off x="457200" y="0"/>
            <a:ext cx="8229600" cy="841829"/>
          </a:xfrm>
        </p:spPr>
        <p:txBody>
          <a:bodyPr>
            <a:normAutofit/>
          </a:bodyPr>
          <a:lstStyle/>
          <a:p>
            <a:r>
              <a:rPr lang="en-GB" dirty="0" smtClean="0"/>
              <a:t>My Personal History</a:t>
            </a:r>
            <a:endParaRPr lang="en-GB" dirty="0"/>
          </a:p>
        </p:txBody>
      </p:sp>
      <p:sp>
        <p:nvSpPr>
          <p:cNvPr id="11" name="Content Placeholder 10"/>
          <p:cNvSpPr>
            <a:spLocks noGrp="1"/>
          </p:cNvSpPr>
          <p:nvPr>
            <p:ph idx="1"/>
          </p:nvPr>
        </p:nvSpPr>
        <p:spPr>
          <a:xfrm>
            <a:off x="120951" y="6858000"/>
            <a:ext cx="8229600" cy="4525963"/>
          </a:xfrm>
        </p:spPr>
        <p:txBody>
          <a:bodyPr/>
          <a:lstStyle/>
          <a:p>
            <a:endParaRPr lang="en-GB" dirty="0"/>
          </a:p>
        </p:txBody>
      </p:sp>
      <p:sp>
        <p:nvSpPr>
          <p:cNvPr id="12" name="TextBox 11"/>
          <p:cNvSpPr txBox="1"/>
          <p:nvPr/>
        </p:nvSpPr>
        <p:spPr>
          <a:xfrm>
            <a:off x="6037942" y="1161143"/>
            <a:ext cx="2648857" cy="369332"/>
          </a:xfrm>
          <a:prstGeom prst="rect">
            <a:avLst/>
          </a:prstGeom>
          <a:noFill/>
        </p:spPr>
        <p:txBody>
          <a:bodyPr wrap="square" rtlCol="0">
            <a:spAutoFit/>
          </a:bodyPr>
          <a:lstStyle/>
          <a:p>
            <a:r>
              <a:rPr lang="en-GB" dirty="0" smtClean="0"/>
              <a:t>University of Pittsburgh</a:t>
            </a:r>
            <a:endParaRPr lang="en-GB" dirty="0"/>
          </a:p>
        </p:txBody>
      </p:sp>
    </p:spTree>
    <p:extLst>
      <p:ext uri="{BB962C8B-B14F-4D97-AF65-F5344CB8AC3E}">
        <p14:creationId xmlns:p14="http://schemas.microsoft.com/office/powerpoint/2010/main" val="386704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771"/>
          </a:xfrm>
        </p:spPr>
        <p:txBody>
          <a:bodyPr>
            <a:noAutofit/>
          </a:bodyPr>
          <a:lstStyle/>
          <a:p>
            <a:r>
              <a:rPr lang="en-GB" sz="4000" dirty="0" smtClean="0"/>
              <a:t>Spoken Dialogue Systems: Examples</a:t>
            </a:r>
            <a:endParaRPr lang="en-GB"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43" y="895508"/>
            <a:ext cx="4717143" cy="5845418"/>
          </a:xfrm>
        </p:spPr>
      </p:pic>
      <p:sp>
        <p:nvSpPr>
          <p:cNvPr id="5" name="TextBox 4"/>
          <p:cNvSpPr txBox="1"/>
          <p:nvPr/>
        </p:nvSpPr>
        <p:spPr>
          <a:xfrm>
            <a:off x="7053943" y="5878108"/>
            <a:ext cx="1970411" cy="646331"/>
          </a:xfrm>
          <a:prstGeom prst="rect">
            <a:avLst/>
          </a:prstGeom>
          <a:noFill/>
        </p:spPr>
        <p:txBody>
          <a:bodyPr wrap="none" rtlCol="0">
            <a:spAutoFit/>
          </a:bodyPr>
          <a:lstStyle/>
          <a:p>
            <a:r>
              <a:rPr lang="en-GB" dirty="0" smtClean="0"/>
              <a:t>[</a:t>
            </a:r>
            <a:r>
              <a:rPr lang="en-GB" dirty="0" err="1" smtClean="0"/>
              <a:t>Lison</a:t>
            </a:r>
            <a:r>
              <a:rPr lang="en-GB" dirty="0" smtClean="0"/>
              <a:t> and </a:t>
            </a:r>
            <a:r>
              <a:rPr lang="en-GB" dirty="0" err="1" smtClean="0"/>
              <a:t>Meena</a:t>
            </a:r>
            <a:r>
              <a:rPr lang="en-GB" dirty="0" smtClean="0"/>
              <a:t>, </a:t>
            </a:r>
          </a:p>
          <a:p>
            <a:r>
              <a:rPr lang="en-GB" dirty="0" smtClean="0"/>
              <a:t>2014]</a:t>
            </a:r>
            <a:endParaRPr lang="en-GB" dirty="0"/>
          </a:p>
        </p:txBody>
      </p:sp>
    </p:spTree>
    <p:extLst>
      <p:ext uri="{BB962C8B-B14F-4D97-AF65-F5344CB8AC3E}">
        <p14:creationId xmlns:p14="http://schemas.microsoft.com/office/powerpoint/2010/main" val="203202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14</a:t>
            </a:fld>
            <a:endParaRPr lang="en-US" smtClean="0">
              <a:latin typeface="Arial Black" pitchFamily="34" charset="0"/>
            </a:endParaRPr>
          </a:p>
        </p:txBody>
      </p:sp>
      <p:sp>
        <p:nvSpPr>
          <p:cNvPr id="4099" name="Rectangle 2"/>
          <p:cNvSpPr>
            <a:spLocks noGrp="1" noChangeArrowheads="1"/>
          </p:cNvSpPr>
          <p:nvPr>
            <p:ph type="title"/>
          </p:nvPr>
        </p:nvSpPr>
        <p:spPr>
          <a:xfrm>
            <a:off x="152400" y="48985"/>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1" name="Rectangle 4"/>
          <p:cNvSpPr>
            <a:spLocks noChangeArrowheads="1"/>
          </p:cNvSpPr>
          <p:nvPr/>
        </p:nvSpPr>
        <p:spPr bwMode="auto">
          <a:xfrm>
            <a:off x="5217941" y="2960763"/>
            <a:ext cx="1713878" cy="16764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sp>
        <p:nvSpPr>
          <p:cNvPr id="4104" name="Rectangle 7"/>
          <p:cNvSpPr>
            <a:spLocks noChangeArrowheads="1"/>
          </p:cNvSpPr>
          <p:nvPr/>
        </p:nvSpPr>
        <p:spPr bwMode="auto">
          <a:xfrm>
            <a:off x="796098" y="5245867"/>
            <a:ext cx="2308518" cy="111048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smtClean="0">
                <a:solidFill>
                  <a:srgbClr val="FFFF00"/>
                </a:solidFill>
                <a:latin typeface="Comic Sans MS" pitchFamily="66" charset="0"/>
              </a:rPr>
              <a:t>Text-to-speech</a:t>
            </a:r>
          </a:p>
          <a:p>
            <a:pPr algn="ctr"/>
            <a:r>
              <a:rPr lang="en-US" sz="2400" dirty="0" smtClean="0">
                <a:solidFill>
                  <a:srgbClr val="FFFF00"/>
                </a:solidFill>
                <a:latin typeface="Comic Sans MS" pitchFamily="66" charset="0"/>
              </a:rPr>
              <a:t> </a:t>
            </a:r>
            <a:r>
              <a:rPr lang="en-US" sz="2400" dirty="0">
                <a:solidFill>
                  <a:srgbClr val="FFFF00"/>
                </a:solidFill>
                <a:latin typeface="Comic Sans MS" pitchFamily="66" charset="0"/>
              </a:rPr>
              <a:t>or </a:t>
            </a:r>
            <a:r>
              <a:rPr lang="en-US" sz="2400" dirty="0" smtClean="0">
                <a:solidFill>
                  <a:srgbClr val="FFFF00"/>
                </a:solidFill>
                <a:latin typeface="Comic Sans MS" pitchFamily="66" charset="0"/>
              </a:rPr>
              <a:t>recording</a:t>
            </a:r>
            <a:endParaRPr lang="en-US" sz="2400" dirty="0">
              <a:solidFill>
                <a:srgbClr val="FFFF00"/>
              </a:solidFill>
              <a:latin typeface="Comic Sans MS" pitchFamily="66" charset="0"/>
            </a:endParaRPr>
          </a:p>
        </p:txBody>
      </p:sp>
      <p:sp>
        <p:nvSpPr>
          <p:cNvPr id="4105" name="Rectangle 8"/>
          <p:cNvSpPr>
            <a:spLocks noChangeArrowheads="1"/>
          </p:cNvSpPr>
          <p:nvPr/>
        </p:nvSpPr>
        <p:spPr bwMode="auto">
          <a:xfrm>
            <a:off x="7494814" y="2946417"/>
            <a:ext cx="1436914" cy="1676399"/>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sz="2400" b="1" dirty="0" smtClean="0">
                <a:latin typeface="Comic Sans MS" pitchFamily="66" charset="0"/>
              </a:rPr>
              <a:t>Backend</a:t>
            </a:r>
            <a:endParaRPr lang="en-US" sz="2400" b="1" dirty="0">
              <a:latin typeface="Comic Sans MS" pitchFamily="66" charset="0"/>
            </a:endParaRPr>
          </a:p>
        </p:txBody>
      </p:sp>
      <p:sp>
        <p:nvSpPr>
          <p:cNvPr id="4106" name="Text Box 9"/>
          <p:cNvSpPr txBox="1">
            <a:spLocks noChangeArrowheads="1"/>
          </p:cNvSpPr>
          <p:nvPr/>
        </p:nvSpPr>
        <p:spPr bwMode="auto">
          <a:xfrm>
            <a:off x="5228831" y="3432066"/>
            <a:ext cx="170298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smtClean="0">
                <a:latin typeface="Comic Sans MS" pitchFamily="66" charset="0"/>
              </a:rPr>
              <a:t>Dialogue</a:t>
            </a:r>
            <a:endParaRPr lang="en-US" sz="2400" b="1" dirty="0">
              <a:latin typeface="Comic Sans MS" pitchFamily="66" charset="0"/>
            </a:endParaRPr>
          </a:p>
          <a:p>
            <a:pPr algn="ctr"/>
            <a:r>
              <a:rPr lang="en-US" sz="2400" b="1" dirty="0" smtClean="0">
                <a:latin typeface="Comic Sans MS" pitchFamily="66" charset="0"/>
              </a:rPr>
              <a:t>manager</a:t>
            </a:r>
            <a:endParaRPr lang="en-US" sz="2400" b="1" dirty="0">
              <a:latin typeface="Comic Sans MS" pitchFamily="66" charset="0"/>
            </a:endParaRPr>
          </a:p>
        </p:txBody>
      </p:sp>
      <p:sp>
        <p:nvSpPr>
          <p:cNvPr id="4111" name="Line 14"/>
          <p:cNvSpPr>
            <a:spLocks noChangeShapeType="1"/>
          </p:cNvSpPr>
          <p:nvPr/>
        </p:nvSpPr>
        <p:spPr bwMode="auto">
          <a:xfrm>
            <a:off x="6993575" y="3853949"/>
            <a:ext cx="4860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Rectangle 19"/>
          <p:cNvSpPr>
            <a:spLocks noChangeArrowheads="1"/>
          </p:cNvSpPr>
          <p:nvPr/>
        </p:nvSpPr>
        <p:spPr bwMode="auto">
          <a:xfrm>
            <a:off x="3901377" y="1208314"/>
            <a:ext cx="2696274" cy="11156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Comic Sans MS" pitchFamily="66" charset="0"/>
              </a:rPr>
              <a:t>Natural language</a:t>
            </a:r>
          </a:p>
          <a:p>
            <a:pPr algn="ctr"/>
            <a:r>
              <a:rPr lang="en-US" sz="2400" b="1" dirty="0" smtClean="0">
                <a:latin typeface="Comic Sans MS" pitchFamily="66" charset="0"/>
              </a:rPr>
              <a:t>understanding</a:t>
            </a:r>
            <a:endParaRPr lang="en-US" sz="2400" b="1" dirty="0">
              <a:latin typeface="Comic Sans MS" pitchFamily="66" charset="0"/>
            </a:endParaRPr>
          </a:p>
        </p:txBody>
      </p:sp>
      <p:sp>
        <p:nvSpPr>
          <p:cNvPr id="21" name="Rectangle 6"/>
          <p:cNvSpPr>
            <a:spLocks noChangeArrowheads="1"/>
          </p:cNvSpPr>
          <p:nvPr/>
        </p:nvSpPr>
        <p:spPr bwMode="auto">
          <a:xfrm>
            <a:off x="3983260" y="5266475"/>
            <a:ext cx="2723057" cy="1089875"/>
          </a:xfrm>
          <a:prstGeom prst="rect">
            <a:avLst/>
          </a:prstGeom>
          <a:solidFill>
            <a:schemeClr val="accent1"/>
          </a:solidFill>
          <a:ln w="9525">
            <a:solidFill>
              <a:schemeClr val="tx1"/>
            </a:solidFill>
            <a:miter lim="800000"/>
            <a:headEnd/>
            <a:tailEnd/>
          </a:ln>
          <a:effectLst/>
          <a:extLst/>
        </p:spPr>
        <p:txBody>
          <a:bodyPr wrap="none" anchor="ctr"/>
          <a:lstStyle/>
          <a:p>
            <a:pPr algn="ctr"/>
            <a:r>
              <a:rPr lang="en-US" sz="2400" b="1" dirty="0" smtClean="0">
                <a:solidFill>
                  <a:srgbClr val="000000"/>
                </a:solidFill>
                <a:latin typeface="Comic Sans MS" pitchFamily="66" charset="0"/>
              </a:rPr>
              <a:t>Natural language</a:t>
            </a:r>
          </a:p>
          <a:p>
            <a:pPr algn="ctr"/>
            <a:r>
              <a:rPr lang="en-US" sz="2400" b="1" dirty="0" smtClean="0">
                <a:solidFill>
                  <a:srgbClr val="000000"/>
                </a:solidFill>
                <a:latin typeface="Comic Sans MS" pitchFamily="66" charset="0"/>
              </a:rPr>
              <a:t>generation</a:t>
            </a:r>
            <a:endParaRPr lang="en-US" sz="2400" b="1" dirty="0">
              <a:solidFill>
                <a:srgbClr val="000000"/>
              </a:solidFill>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93224" y="2425397"/>
            <a:ext cx="994465"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05139" y="4736702"/>
            <a:ext cx="825604" cy="50537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04618" y="5849089"/>
            <a:ext cx="878642"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316648" y="4215385"/>
            <a:ext cx="740752" cy="774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2" descr="C:\Users\djl75\AppData\Local\Microsoft\Windows\Temporary Internet Files\Content.IE5\4XUNCA5K\man-silhouette[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832678"/>
            <a:ext cx="2064837" cy="1366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07503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15</a:t>
            </a:fld>
            <a:endParaRPr lang="en-US" smtClean="0">
              <a:latin typeface="Arial Black" pitchFamily="34" charset="0"/>
            </a:endParaRPr>
          </a:p>
        </p:txBody>
      </p:sp>
      <p:sp>
        <p:nvSpPr>
          <p:cNvPr id="4099" name="Rectangle 2"/>
          <p:cNvSpPr>
            <a:spLocks noGrp="1" noChangeArrowheads="1"/>
          </p:cNvSpPr>
          <p:nvPr>
            <p:ph type="title"/>
          </p:nvPr>
        </p:nvSpPr>
        <p:spPr>
          <a:xfrm>
            <a:off x="152400" y="48985"/>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16647" y="3259433"/>
            <a:ext cx="609600" cy="609600"/>
          </a:xfrm>
          <a:prstGeom prst="rect">
            <a:avLst/>
          </a:prstGeom>
        </p:spPr>
      </p:pic>
      <p:sp>
        <p:nvSpPr>
          <p:cNvPr id="4" name="TextBox 3"/>
          <p:cNvSpPr txBox="1"/>
          <p:nvPr/>
        </p:nvSpPr>
        <p:spPr>
          <a:xfrm>
            <a:off x="3965509" y="1199609"/>
            <a:ext cx="5010539"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I am looking for a place with </a:t>
            </a:r>
            <a:r>
              <a:rPr lang="en-GB" sz="2000" dirty="0" err="1" smtClean="0"/>
              <a:t>allendale</a:t>
            </a:r>
            <a:r>
              <a:rPr lang="en-GB" sz="2000" dirty="0" smtClean="0"/>
              <a:t> area</a:t>
            </a:r>
          </a:p>
          <a:p>
            <a:pPr marL="285750" indent="-285750">
              <a:buFont typeface="Arial" panose="020B0604020202020204" pitchFamily="34" charset="0"/>
              <a:buChar char="•"/>
            </a:pPr>
            <a:r>
              <a:rPr lang="en-GB" sz="2000" dirty="0" smtClean="0"/>
              <a:t>I am looking for a place with </a:t>
            </a:r>
            <a:r>
              <a:rPr lang="en-GB" sz="2000" dirty="0" err="1" smtClean="0"/>
              <a:t>annandale</a:t>
            </a:r>
            <a:r>
              <a:rPr lang="en-GB" sz="2000" dirty="0" smtClean="0"/>
              <a:t> area</a:t>
            </a:r>
          </a:p>
          <a:p>
            <a:pPr marL="285750" indent="-285750">
              <a:buFont typeface="Arial" panose="020B0604020202020204" pitchFamily="34" charset="0"/>
              <a:buChar char="•"/>
            </a:pPr>
            <a:r>
              <a:rPr lang="en-GB" sz="2000" dirty="0" smtClean="0"/>
              <a:t>I am looking for a place with the </a:t>
            </a:r>
            <a:r>
              <a:rPr lang="en-GB" sz="2000" dirty="0" err="1" smtClean="0"/>
              <a:t>annandale</a:t>
            </a:r>
            <a:r>
              <a:rPr lang="en-GB" sz="2000" dirty="0" smtClean="0"/>
              <a:t> area</a:t>
            </a:r>
          </a:p>
          <a:p>
            <a:pPr marL="285750" indent="-285750">
              <a:buFont typeface="Arial" panose="020B0604020202020204" pitchFamily="34" charset="0"/>
              <a:buChar char="•"/>
            </a:pPr>
            <a:r>
              <a:rPr lang="en-GB" sz="2000" dirty="0" smtClean="0"/>
              <a:t>….</a:t>
            </a:r>
          </a:p>
          <a:p>
            <a:pPr marL="285750" indent="-285750">
              <a:buFont typeface="Arial" panose="020B0604020202020204" pitchFamily="34" charset="0"/>
              <a:buChar char="•"/>
            </a:pPr>
            <a:r>
              <a:rPr lang="en-GB" sz="2000" dirty="0" smtClean="0"/>
              <a:t>I am looking for a place with a </a:t>
            </a:r>
            <a:r>
              <a:rPr lang="en-GB" sz="2000" dirty="0" err="1" smtClean="0"/>
              <a:t>annandale</a:t>
            </a:r>
            <a:r>
              <a:rPr lang="en-GB" sz="2000" dirty="0" smtClean="0"/>
              <a:t> area</a:t>
            </a:r>
            <a:endParaRPr lang="en-GB" sz="2000" dirty="0"/>
          </a:p>
        </p:txBody>
      </p:sp>
      <p:pic>
        <p:nvPicPr>
          <p:cNvPr id="3" name="Picture 2" descr="C:\Users\djl75\AppData\Local\Microsoft\Windows\Temporary Internet Files\Content.IE5\4XUNCA5K\man-silhouette[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880990"/>
            <a:ext cx="2064837" cy="136648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1335897" y="2997796"/>
            <a:ext cx="609600" cy="916730"/>
          </a:xfrm>
          <a:prstGeom prst="rect">
            <a:avLst/>
          </a:prstGeom>
        </p:spPr>
      </p:pic>
    </p:spTree>
    <p:extLst>
      <p:ext uri="{BB962C8B-B14F-4D97-AF65-F5344CB8AC3E}">
        <p14:creationId xmlns:p14="http://schemas.microsoft.com/office/powerpoint/2010/main" val="136600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6229"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6228" fill="hold"/>
                                        <p:tgtEl>
                                          <p:spTgt spid="10"/>
                                        </p:tgtEl>
                                      </p:cBhvr>
                                    </p:cmd>
                                  </p:childTnLst>
                                </p:cTn>
                              </p:par>
                            </p:childTnLst>
                          </p:cTn>
                        </p:par>
                      </p:childTnLst>
                    </p:cTn>
                  </p:par>
                </p:childTnLst>
              </p:cTn>
              <p:nextCondLst>
                <p:cond evt="onClick" delay="0">
                  <p:tgtEl>
                    <p:spTgt spid="10"/>
                  </p:tgtEl>
                </p:cond>
              </p:nextCondLst>
            </p:seq>
            <p:audio>
              <p:cMediaNode vol="80000">
                <p:cTn id="26"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16</a:t>
            </a:fld>
            <a:endParaRPr lang="en-US" smtClean="0">
              <a:latin typeface="Arial Black" pitchFamily="34" charset="0"/>
            </a:endParaRPr>
          </a:p>
        </p:txBody>
      </p:sp>
      <p:sp>
        <p:nvSpPr>
          <p:cNvPr id="4099" name="Rectangle 2"/>
          <p:cNvSpPr>
            <a:spLocks noGrp="1" noChangeArrowheads="1"/>
          </p:cNvSpPr>
          <p:nvPr>
            <p:ph type="title"/>
          </p:nvPr>
        </p:nvSpPr>
        <p:spPr>
          <a:xfrm>
            <a:off x="152400" y="18660"/>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sp>
        <p:nvSpPr>
          <p:cNvPr id="20" name="Rectangle 19"/>
          <p:cNvSpPr>
            <a:spLocks noChangeArrowheads="1"/>
          </p:cNvSpPr>
          <p:nvPr/>
        </p:nvSpPr>
        <p:spPr bwMode="auto">
          <a:xfrm>
            <a:off x="4593795" y="2566383"/>
            <a:ext cx="2696274" cy="11156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Comic Sans MS" pitchFamily="66" charset="0"/>
              </a:rPr>
              <a:t>Natural language</a:t>
            </a:r>
          </a:p>
          <a:p>
            <a:pPr algn="ctr"/>
            <a:r>
              <a:rPr lang="en-US" sz="2400" b="1" dirty="0" smtClean="0">
                <a:latin typeface="Comic Sans MS" pitchFamily="66" charset="0"/>
              </a:rPr>
              <a:t>understanding</a:t>
            </a:r>
            <a:endParaRPr lang="en-US" sz="2400" b="1" dirty="0">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52745" y="1950797"/>
            <a:ext cx="0"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189484198"/>
              </p:ext>
            </p:extLst>
          </p:nvPr>
        </p:nvGraphicFramePr>
        <p:xfrm>
          <a:off x="3739433" y="4682324"/>
          <a:ext cx="4404997" cy="2018848"/>
        </p:xfrm>
        <a:graphic>
          <a:graphicData uri="http://schemas.openxmlformats.org/drawingml/2006/table">
            <a:tbl>
              <a:tblPr bandRow="1">
                <a:tableStyleId>{5C22544A-7EE6-4342-B048-85BDC9FD1C3A}</a:tableStyleId>
              </a:tblPr>
              <a:tblGrid>
                <a:gridCol w="1710132"/>
                <a:gridCol w="1710132"/>
                <a:gridCol w="984733"/>
              </a:tblGrid>
              <a:tr h="399332">
                <a:tc>
                  <a:txBody>
                    <a:bodyPr/>
                    <a:lstStyle/>
                    <a:p>
                      <a:r>
                        <a:rPr lang="en-GB" dirty="0" smtClean="0"/>
                        <a:t>Name</a:t>
                      </a:r>
                      <a:endParaRPr lang="en-GB" dirty="0"/>
                    </a:p>
                  </a:txBody>
                  <a:tcPr/>
                </a:tc>
                <a:tc>
                  <a:txBody>
                    <a:bodyPr/>
                    <a:lstStyle/>
                    <a:p>
                      <a:r>
                        <a:rPr lang="en-GB" dirty="0" smtClean="0"/>
                        <a:t>-</a:t>
                      </a:r>
                      <a:endParaRPr lang="en-GB" dirty="0"/>
                    </a:p>
                  </a:txBody>
                  <a:tcPr/>
                </a:tc>
                <a:tc>
                  <a:txBody>
                    <a:bodyPr/>
                    <a:lstStyle/>
                    <a:p>
                      <a:r>
                        <a:rPr lang="en-GB" dirty="0" smtClean="0"/>
                        <a:t>.999</a:t>
                      </a:r>
                      <a:endParaRPr lang="en-GB" dirty="0"/>
                    </a:p>
                  </a:txBody>
                  <a:tcPr/>
                </a:tc>
              </a:tr>
              <a:tr h="404879">
                <a:tc>
                  <a:txBody>
                    <a:bodyPr/>
                    <a:lstStyle/>
                    <a:p>
                      <a:r>
                        <a:rPr lang="en-GB" dirty="0" smtClean="0"/>
                        <a:t>Area</a:t>
                      </a:r>
                      <a:endParaRPr lang="en-GB" dirty="0"/>
                    </a:p>
                  </a:txBody>
                  <a:tcPr/>
                </a:tc>
                <a:tc>
                  <a:txBody>
                    <a:bodyPr/>
                    <a:lstStyle/>
                    <a:p>
                      <a:r>
                        <a:rPr lang="en-GB" dirty="0" err="1" smtClean="0"/>
                        <a:t>allendale</a:t>
                      </a:r>
                      <a:endParaRPr lang="en-GB" dirty="0"/>
                    </a:p>
                  </a:txBody>
                  <a:tcPr/>
                </a:tc>
                <a:tc>
                  <a:txBody>
                    <a:bodyPr/>
                    <a:lstStyle/>
                    <a:p>
                      <a:r>
                        <a:rPr lang="en-GB" dirty="0" smtClean="0"/>
                        <a:t>.997</a:t>
                      </a:r>
                      <a:endParaRPr lang="en-GB" dirty="0"/>
                    </a:p>
                  </a:txBody>
                  <a:tcPr/>
                </a:tc>
              </a:tr>
              <a:tr h="404879">
                <a:tc>
                  <a:txBody>
                    <a:bodyPr/>
                    <a:lstStyle/>
                    <a:p>
                      <a:r>
                        <a:rPr lang="en-GB" dirty="0" smtClean="0"/>
                        <a:t>Food</a:t>
                      </a:r>
                      <a:endParaRPr lang="en-GB" dirty="0"/>
                    </a:p>
                  </a:txBody>
                  <a:tcPr/>
                </a:tc>
                <a:tc>
                  <a:txBody>
                    <a:bodyPr/>
                    <a:lstStyle/>
                    <a:p>
                      <a:r>
                        <a:rPr lang="en-GB" dirty="0" smtClean="0"/>
                        <a:t>-</a:t>
                      </a:r>
                      <a:endParaRPr lang="en-GB" dirty="0"/>
                    </a:p>
                  </a:txBody>
                  <a:tcPr/>
                </a:tc>
                <a:tc>
                  <a:txBody>
                    <a:bodyPr/>
                    <a:lstStyle/>
                    <a:p>
                      <a:r>
                        <a:rPr lang="en-GB" dirty="0" smtClean="0"/>
                        <a:t>.999</a:t>
                      </a:r>
                      <a:endParaRPr lang="en-GB" dirty="0"/>
                    </a:p>
                  </a:txBody>
                  <a:tcPr/>
                </a:tc>
              </a:tr>
              <a:tr h="404879">
                <a:tc>
                  <a:txBody>
                    <a:bodyPr/>
                    <a:lstStyle/>
                    <a:p>
                      <a:r>
                        <a:rPr lang="en-GB" dirty="0" smtClean="0"/>
                        <a:t>Area Code</a:t>
                      </a:r>
                      <a:endParaRPr lang="en-GB" dirty="0"/>
                    </a:p>
                  </a:txBody>
                  <a:tcPr/>
                </a:tc>
                <a:tc>
                  <a:txBody>
                    <a:bodyPr/>
                    <a:lstStyle/>
                    <a:p>
                      <a:r>
                        <a:rPr lang="en-GB" dirty="0" smtClean="0"/>
                        <a:t>-</a:t>
                      </a:r>
                      <a:endParaRPr lang="en-GB" dirty="0"/>
                    </a:p>
                  </a:txBody>
                  <a:tcPr/>
                </a:tc>
                <a:tc>
                  <a:txBody>
                    <a:bodyPr/>
                    <a:lstStyle/>
                    <a:p>
                      <a:r>
                        <a:rPr lang="en-GB" dirty="0" smtClean="0"/>
                        <a:t>.999</a:t>
                      </a:r>
                      <a:endParaRPr lang="en-GB" dirty="0"/>
                    </a:p>
                  </a:txBody>
                  <a:tcPr/>
                </a:tc>
              </a:tr>
              <a:tr h="404879">
                <a:tc>
                  <a:txBody>
                    <a:bodyPr/>
                    <a:lstStyle/>
                    <a:p>
                      <a:r>
                        <a:rPr lang="en-GB" dirty="0" err="1" smtClean="0"/>
                        <a:t>Requestable</a:t>
                      </a:r>
                      <a:endParaRPr lang="en-GB" dirty="0"/>
                    </a:p>
                  </a:txBody>
                  <a:tcPr/>
                </a:tc>
                <a:tc>
                  <a:txBody>
                    <a:bodyPr/>
                    <a:lstStyle/>
                    <a:p>
                      <a:r>
                        <a:rPr lang="en-GB" dirty="0" smtClean="0"/>
                        <a:t>-</a:t>
                      </a:r>
                      <a:endParaRPr lang="en-GB" dirty="0"/>
                    </a:p>
                  </a:txBody>
                  <a:tcPr/>
                </a:tc>
                <a:tc>
                  <a:txBody>
                    <a:bodyPr/>
                    <a:lstStyle/>
                    <a:p>
                      <a:r>
                        <a:rPr lang="en-GB" dirty="0" smtClean="0"/>
                        <a:t>.053</a:t>
                      </a:r>
                      <a:endParaRPr lang="en-GB" dirty="0"/>
                    </a:p>
                  </a:txBody>
                  <a:tcPr/>
                </a:tc>
              </a:tr>
            </a:tbl>
          </a:graphicData>
        </a:graphic>
      </p:graphicFrame>
      <p:sp>
        <p:nvSpPr>
          <p:cNvPr id="3" name="Rectangle 2"/>
          <p:cNvSpPr/>
          <p:nvPr/>
        </p:nvSpPr>
        <p:spPr>
          <a:xfrm>
            <a:off x="4191530" y="1581465"/>
            <a:ext cx="4649863" cy="400110"/>
          </a:xfrm>
          <a:prstGeom prst="rect">
            <a:avLst/>
          </a:prstGeom>
        </p:spPr>
        <p:txBody>
          <a:bodyPr wrap="none">
            <a:spAutoFit/>
          </a:bodyPr>
          <a:lstStyle/>
          <a:p>
            <a:r>
              <a:rPr lang="en-GB" sz="2000" dirty="0"/>
              <a:t>I am looking for a place with </a:t>
            </a:r>
            <a:r>
              <a:rPr lang="en-GB" sz="2000" dirty="0" err="1"/>
              <a:t>allendale</a:t>
            </a:r>
            <a:r>
              <a:rPr lang="en-GB" sz="2000" dirty="0"/>
              <a:t> area</a:t>
            </a:r>
          </a:p>
        </p:txBody>
      </p:sp>
      <p:cxnSp>
        <p:nvCxnSpPr>
          <p:cNvPr id="23" name="Straight Arrow Connector 22"/>
          <p:cNvCxnSpPr/>
          <p:nvPr/>
        </p:nvCxnSpPr>
        <p:spPr>
          <a:xfrm>
            <a:off x="5932889" y="3797797"/>
            <a:ext cx="0"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70122" y="4245713"/>
            <a:ext cx="1674689" cy="400110"/>
          </a:xfrm>
          <a:prstGeom prst="rect">
            <a:avLst/>
          </a:prstGeom>
        </p:spPr>
        <p:txBody>
          <a:bodyPr wrap="none">
            <a:spAutoFit/>
          </a:bodyPr>
          <a:lstStyle/>
          <a:p>
            <a:r>
              <a:rPr lang="en-GB" sz="2000" dirty="0" smtClean="0"/>
              <a:t>System Beliefs</a:t>
            </a:r>
            <a:endParaRPr lang="en-GB" sz="2000" dirty="0"/>
          </a:p>
        </p:txBody>
      </p:sp>
      <p:pic>
        <p:nvPicPr>
          <p:cNvPr id="14" name="Picture 13" descr="C:\Users\djl75\AppData\Local\Microsoft\Windows\Temporary Internet Files\Content.IE5\4XUNCA5K\man-silhouette[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975639"/>
            <a:ext cx="2064837" cy="1366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6008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17</a:t>
            </a:fld>
            <a:endParaRPr lang="en-US" dirty="0" smtClean="0">
              <a:latin typeface="Arial Black" pitchFamily="34" charset="0"/>
            </a:endParaRPr>
          </a:p>
        </p:txBody>
      </p:sp>
      <p:sp>
        <p:nvSpPr>
          <p:cNvPr id="4099" name="Rectangle 2"/>
          <p:cNvSpPr>
            <a:spLocks noGrp="1" noChangeArrowheads="1"/>
          </p:cNvSpPr>
          <p:nvPr>
            <p:ph type="title"/>
          </p:nvPr>
        </p:nvSpPr>
        <p:spPr>
          <a:xfrm>
            <a:off x="152400" y="48985"/>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1" name="Rectangle 4"/>
          <p:cNvSpPr>
            <a:spLocks noChangeArrowheads="1"/>
          </p:cNvSpPr>
          <p:nvPr/>
        </p:nvSpPr>
        <p:spPr bwMode="auto">
          <a:xfrm>
            <a:off x="5217941" y="2960763"/>
            <a:ext cx="1713878" cy="16764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sp>
        <p:nvSpPr>
          <p:cNvPr id="4105" name="Rectangle 8"/>
          <p:cNvSpPr>
            <a:spLocks noChangeArrowheads="1"/>
          </p:cNvSpPr>
          <p:nvPr/>
        </p:nvSpPr>
        <p:spPr bwMode="auto">
          <a:xfrm>
            <a:off x="7494814" y="2946417"/>
            <a:ext cx="1436914" cy="1676399"/>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sz="2400" b="1" dirty="0" smtClean="0">
                <a:latin typeface="Comic Sans MS" pitchFamily="66" charset="0"/>
              </a:rPr>
              <a:t>Backend</a:t>
            </a:r>
            <a:endParaRPr lang="en-US" sz="2400" b="1" dirty="0">
              <a:latin typeface="Comic Sans MS" pitchFamily="66" charset="0"/>
            </a:endParaRPr>
          </a:p>
        </p:txBody>
      </p:sp>
      <p:sp>
        <p:nvSpPr>
          <p:cNvPr id="4106" name="Text Box 9"/>
          <p:cNvSpPr txBox="1">
            <a:spLocks noChangeArrowheads="1"/>
          </p:cNvSpPr>
          <p:nvPr/>
        </p:nvSpPr>
        <p:spPr bwMode="auto">
          <a:xfrm>
            <a:off x="5228831" y="3432066"/>
            <a:ext cx="170298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smtClean="0">
                <a:latin typeface="Comic Sans MS" pitchFamily="66" charset="0"/>
              </a:rPr>
              <a:t>Dialogue</a:t>
            </a:r>
            <a:endParaRPr lang="en-US" sz="2400" b="1" dirty="0">
              <a:latin typeface="Comic Sans MS" pitchFamily="66" charset="0"/>
            </a:endParaRPr>
          </a:p>
          <a:p>
            <a:pPr algn="ctr"/>
            <a:r>
              <a:rPr lang="en-US" sz="2400" b="1" dirty="0" smtClean="0">
                <a:latin typeface="Comic Sans MS" pitchFamily="66" charset="0"/>
              </a:rPr>
              <a:t>manager</a:t>
            </a:r>
            <a:endParaRPr lang="en-US" sz="2400" b="1" dirty="0">
              <a:latin typeface="Comic Sans MS" pitchFamily="66" charset="0"/>
            </a:endParaRPr>
          </a:p>
        </p:txBody>
      </p:sp>
      <p:sp>
        <p:nvSpPr>
          <p:cNvPr id="4111" name="Line 14"/>
          <p:cNvSpPr>
            <a:spLocks noChangeShapeType="1"/>
          </p:cNvSpPr>
          <p:nvPr/>
        </p:nvSpPr>
        <p:spPr bwMode="auto">
          <a:xfrm>
            <a:off x="6993575" y="3853949"/>
            <a:ext cx="4860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Rectangle 19"/>
          <p:cNvSpPr>
            <a:spLocks noChangeArrowheads="1"/>
          </p:cNvSpPr>
          <p:nvPr/>
        </p:nvSpPr>
        <p:spPr bwMode="auto">
          <a:xfrm>
            <a:off x="3901377" y="1208314"/>
            <a:ext cx="2696274" cy="11156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Comic Sans MS" pitchFamily="66" charset="0"/>
              </a:rPr>
              <a:t>Natural language</a:t>
            </a:r>
          </a:p>
          <a:p>
            <a:pPr algn="ctr"/>
            <a:r>
              <a:rPr lang="en-US" sz="2400" b="1" dirty="0" smtClean="0">
                <a:latin typeface="Comic Sans MS" pitchFamily="66" charset="0"/>
              </a:rPr>
              <a:t>understanding</a:t>
            </a:r>
            <a:endParaRPr lang="en-US" sz="2400" b="1" dirty="0">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93224" y="2425397"/>
            <a:ext cx="994465"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05139" y="4736702"/>
            <a:ext cx="825604" cy="50537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56728" y="5456242"/>
            <a:ext cx="2453620" cy="400110"/>
          </a:xfrm>
          <a:prstGeom prst="rect">
            <a:avLst/>
          </a:prstGeom>
          <a:noFill/>
        </p:spPr>
        <p:txBody>
          <a:bodyPr wrap="none" rtlCol="0">
            <a:spAutoFit/>
          </a:bodyPr>
          <a:lstStyle/>
          <a:p>
            <a:r>
              <a:rPr lang="en-GB" sz="2000" dirty="0"/>
              <a:t>Offer(name=</a:t>
            </a:r>
            <a:r>
              <a:rPr lang="en-GB" sz="2000" dirty="0" err="1"/>
              <a:t>argo</a:t>
            </a:r>
            <a:r>
              <a:rPr lang="en-GB" sz="2000" dirty="0"/>
              <a:t> tea)</a:t>
            </a:r>
          </a:p>
        </p:txBody>
      </p:sp>
      <p:sp>
        <p:nvSpPr>
          <p:cNvPr id="4" name="Rectangle 3"/>
          <p:cNvSpPr/>
          <p:nvPr/>
        </p:nvSpPr>
        <p:spPr>
          <a:xfrm>
            <a:off x="6367410" y="2449524"/>
            <a:ext cx="1750607" cy="400110"/>
          </a:xfrm>
          <a:prstGeom prst="rect">
            <a:avLst/>
          </a:prstGeom>
        </p:spPr>
        <p:txBody>
          <a:bodyPr wrap="none">
            <a:spAutoFit/>
          </a:bodyPr>
          <a:lstStyle/>
          <a:p>
            <a:r>
              <a:rPr lang="en-GB" sz="2000" dirty="0" smtClean="0"/>
              <a:t>Area=</a:t>
            </a:r>
            <a:r>
              <a:rPr lang="en-GB" sz="2000" dirty="0" err="1" smtClean="0"/>
              <a:t>allendale</a:t>
            </a:r>
            <a:endParaRPr lang="en-GB" dirty="0"/>
          </a:p>
        </p:txBody>
      </p:sp>
      <p:pic>
        <p:nvPicPr>
          <p:cNvPr id="17" name="Picture 16" descr="C:\Users\djl75\AppData\Local\Microsoft\Windows\Temporary Internet Files\Content.IE5\4XUNCA5K\man-silhouette[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868820"/>
            <a:ext cx="2064837" cy="1366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600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18</a:t>
            </a:fld>
            <a:endParaRPr lang="en-US" smtClean="0">
              <a:latin typeface="Arial Black" pitchFamily="34" charset="0"/>
            </a:endParaRPr>
          </a:p>
        </p:txBody>
      </p:sp>
      <p:sp>
        <p:nvSpPr>
          <p:cNvPr id="4099" name="Rectangle 2"/>
          <p:cNvSpPr>
            <a:spLocks noGrp="1" noChangeArrowheads="1"/>
          </p:cNvSpPr>
          <p:nvPr>
            <p:ph type="title"/>
          </p:nvPr>
        </p:nvSpPr>
        <p:spPr>
          <a:xfrm>
            <a:off x="152400" y="48985"/>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1" name="Rectangle 4"/>
          <p:cNvSpPr>
            <a:spLocks noChangeArrowheads="1"/>
          </p:cNvSpPr>
          <p:nvPr/>
        </p:nvSpPr>
        <p:spPr bwMode="auto">
          <a:xfrm>
            <a:off x="5217941" y="2960763"/>
            <a:ext cx="1713878" cy="16764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sp>
        <p:nvSpPr>
          <p:cNvPr id="4104" name="Rectangle 7"/>
          <p:cNvSpPr>
            <a:spLocks noChangeArrowheads="1"/>
          </p:cNvSpPr>
          <p:nvPr/>
        </p:nvSpPr>
        <p:spPr bwMode="auto">
          <a:xfrm>
            <a:off x="561070" y="4430246"/>
            <a:ext cx="2151976" cy="111048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smtClean="0">
                <a:solidFill>
                  <a:srgbClr val="FFFF00"/>
                </a:solidFill>
                <a:latin typeface="Comic Sans MS" pitchFamily="66" charset="0"/>
              </a:rPr>
              <a:t>Text-to-speech</a:t>
            </a:r>
          </a:p>
          <a:p>
            <a:pPr algn="ctr"/>
            <a:r>
              <a:rPr lang="en-US" sz="2400" dirty="0" smtClean="0">
                <a:solidFill>
                  <a:srgbClr val="FFFF00"/>
                </a:solidFill>
                <a:latin typeface="Comic Sans MS" pitchFamily="66" charset="0"/>
              </a:rPr>
              <a:t> </a:t>
            </a:r>
            <a:r>
              <a:rPr lang="en-US" sz="2400" dirty="0">
                <a:solidFill>
                  <a:srgbClr val="FFFF00"/>
                </a:solidFill>
                <a:latin typeface="Comic Sans MS" pitchFamily="66" charset="0"/>
              </a:rPr>
              <a:t>or </a:t>
            </a:r>
            <a:r>
              <a:rPr lang="en-US" sz="2400" dirty="0" smtClean="0">
                <a:solidFill>
                  <a:srgbClr val="FFFF00"/>
                </a:solidFill>
                <a:latin typeface="Comic Sans MS" pitchFamily="66" charset="0"/>
              </a:rPr>
              <a:t>recording</a:t>
            </a:r>
            <a:endParaRPr lang="en-US" sz="2400" dirty="0">
              <a:solidFill>
                <a:srgbClr val="FFFF00"/>
              </a:solidFill>
              <a:latin typeface="Comic Sans MS" pitchFamily="66" charset="0"/>
            </a:endParaRPr>
          </a:p>
        </p:txBody>
      </p:sp>
      <p:sp>
        <p:nvSpPr>
          <p:cNvPr id="4105" name="Rectangle 8"/>
          <p:cNvSpPr>
            <a:spLocks noChangeArrowheads="1"/>
          </p:cNvSpPr>
          <p:nvPr/>
        </p:nvSpPr>
        <p:spPr bwMode="auto">
          <a:xfrm>
            <a:off x="7494814" y="2946417"/>
            <a:ext cx="1436914" cy="1676399"/>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sz="2400" b="1" dirty="0" smtClean="0">
                <a:latin typeface="Comic Sans MS" pitchFamily="66" charset="0"/>
              </a:rPr>
              <a:t>Backend</a:t>
            </a:r>
            <a:endParaRPr lang="en-US" sz="2400" b="1" dirty="0">
              <a:latin typeface="Comic Sans MS" pitchFamily="66" charset="0"/>
            </a:endParaRPr>
          </a:p>
        </p:txBody>
      </p:sp>
      <p:sp>
        <p:nvSpPr>
          <p:cNvPr id="4106" name="Text Box 9"/>
          <p:cNvSpPr txBox="1">
            <a:spLocks noChangeArrowheads="1"/>
          </p:cNvSpPr>
          <p:nvPr/>
        </p:nvSpPr>
        <p:spPr bwMode="auto">
          <a:xfrm>
            <a:off x="5228831" y="3432066"/>
            <a:ext cx="170298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smtClean="0">
                <a:latin typeface="Comic Sans MS" pitchFamily="66" charset="0"/>
              </a:rPr>
              <a:t>Dialogue</a:t>
            </a:r>
            <a:endParaRPr lang="en-US" sz="2400" b="1" dirty="0">
              <a:latin typeface="Comic Sans MS" pitchFamily="66" charset="0"/>
            </a:endParaRPr>
          </a:p>
          <a:p>
            <a:pPr algn="ctr"/>
            <a:r>
              <a:rPr lang="en-US" sz="2400" b="1" dirty="0" smtClean="0">
                <a:latin typeface="Comic Sans MS" pitchFamily="66" charset="0"/>
              </a:rPr>
              <a:t>manager</a:t>
            </a:r>
            <a:endParaRPr lang="en-US" sz="2400" b="1" dirty="0">
              <a:latin typeface="Comic Sans MS" pitchFamily="66" charset="0"/>
            </a:endParaRPr>
          </a:p>
        </p:txBody>
      </p:sp>
      <p:sp>
        <p:nvSpPr>
          <p:cNvPr id="4111" name="Line 14"/>
          <p:cNvSpPr>
            <a:spLocks noChangeShapeType="1"/>
          </p:cNvSpPr>
          <p:nvPr/>
        </p:nvSpPr>
        <p:spPr bwMode="auto">
          <a:xfrm>
            <a:off x="6993575" y="3853949"/>
            <a:ext cx="4860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Rectangle 19"/>
          <p:cNvSpPr>
            <a:spLocks noChangeArrowheads="1"/>
          </p:cNvSpPr>
          <p:nvPr/>
        </p:nvSpPr>
        <p:spPr bwMode="auto">
          <a:xfrm>
            <a:off x="3901377" y="1208314"/>
            <a:ext cx="2696274" cy="11156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Comic Sans MS" pitchFamily="66" charset="0"/>
              </a:rPr>
              <a:t>Natural language</a:t>
            </a:r>
          </a:p>
          <a:p>
            <a:pPr algn="ctr"/>
            <a:r>
              <a:rPr lang="en-US" sz="2400" b="1" dirty="0" smtClean="0">
                <a:latin typeface="Comic Sans MS" pitchFamily="66" charset="0"/>
              </a:rPr>
              <a:t>understanding</a:t>
            </a:r>
            <a:endParaRPr lang="en-US" sz="2400" b="1" dirty="0">
              <a:latin typeface="Comic Sans MS" pitchFamily="66" charset="0"/>
            </a:endParaRPr>
          </a:p>
        </p:txBody>
      </p:sp>
      <p:sp>
        <p:nvSpPr>
          <p:cNvPr id="21" name="Rectangle 6"/>
          <p:cNvSpPr>
            <a:spLocks noChangeArrowheads="1"/>
          </p:cNvSpPr>
          <p:nvPr/>
        </p:nvSpPr>
        <p:spPr bwMode="auto">
          <a:xfrm>
            <a:off x="4709928" y="5466530"/>
            <a:ext cx="2723057" cy="1089875"/>
          </a:xfrm>
          <a:prstGeom prst="rect">
            <a:avLst/>
          </a:prstGeom>
          <a:solidFill>
            <a:schemeClr val="accent1"/>
          </a:solidFill>
          <a:ln w="9525">
            <a:solidFill>
              <a:schemeClr val="tx1"/>
            </a:solidFill>
            <a:miter lim="800000"/>
            <a:headEnd/>
            <a:tailEnd/>
          </a:ln>
          <a:effectLst/>
          <a:extLst/>
        </p:spPr>
        <p:txBody>
          <a:bodyPr wrap="none" anchor="ctr"/>
          <a:lstStyle/>
          <a:p>
            <a:pPr algn="ctr"/>
            <a:r>
              <a:rPr lang="en-US" sz="2400" b="1" dirty="0" smtClean="0">
                <a:solidFill>
                  <a:srgbClr val="000000"/>
                </a:solidFill>
                <a:latin typeface="Comic Sans MS" pitchFamily="66" charset="0"/>
              </a:rPr>
              <a:t>Natural language</a:t>
            </a:r>
          </a:p>
          <a:p>
            <a:pPr algn="ctr"/>
            <a:r>
              <a:rPr lang="en-US" sz="2400" b="1" dirty="0" smtClean="0">
                <a:solidFill>
                  <a:srgbClr val="000000"/>
                </a:solidFill>
                <a:latin typeface="Comic Sans MS" pitchFamily="66" charset="0"/>
              </a:rPr>
              <a:t>generation</a:t>
            </a:r>
            <a:endParaRPr lang="en-US" sz="2400" b="1" dirty="0">
              <a:solidFill>
                <a:srgbClr val="000000"/>
              </a:solidFill>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93224" y="2425397"/>
            <a:ext cx="994465"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45020" y="4837649"/>
            <a:ext cx="290678" cy="50537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43939" y="6156295"/>
            <a:ext cx="878642"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297609" y="3853949"/>
            <a:ext cx="314424" cy="38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09796" y="4837649"/>
            <a:ext cx="2453620" cy="400110"/>
          </a:xfrm>
          <a:prstGeom prst="rect">
            <a:avLst/>
          </a:prstGeom>
        </p:spPr>
        <p:txBody>
          <a:bodyPr wrap="none">
            <a:spAutoFit/>
          </a:bodyPr>
          <a:lstStyle/>
          <a:p>
            <a:r>
              <a:rPr lang="en-GB" sz="2000" dirty="0"/>
              <a:t>Offer(name=</a:t>
            </a:r>
            <a:r>
              <a:rPr lang="en-GB" sz="2000" dirty="0" err="1"/>
              <a:t>argo</a:t>
            </a:r>
            <a:r>
              <a:rPr lang="en-GB" sz="2000" dirty="0"/>
              <a:t> tea)</a:t>
            </a:r>
          </a:p>
        </p:txBody>
      </p:sp>
      <p:sp>
        <p:nvSpPr>
          <p:cNvPr id="3" name="Rectangle 2"/>
          <p:cNvSpPr/>
          <p:nvPr/>
        </p:nvSpPr>
        <p:spPr>
          <a:xfrm>
            <a:off x="71008" y="6028219"/>
            <a:ext cx="3748977" cy="400110"/>
          </a:xfrm>
          <a:prstGeom prst="rect">
            <a:avLst/>
          </a:prstGeom>
        </p:spPr>
        <p:txBody>
          <a:bodyPr wrap="square">
            <a:spAutoFit/>
          </a:bodyPr>
          <a:lstStyle/>
          <a:p>
            <a:r>
              <a:rPr lang="en-GB" sz="2000" dirty="0" smtClean="0"/>
              <a:t>Argo tea is in the Allendale area</a:t>
            </a:r>
            <a:endParaRPr lang="en-GB" sz="2000" dirty="0"/>
          </a:p>
        </p:txBody>
      </p:sp>
      <p:cxnSp>
        <p:nvCxnSpPr>
          <p:cNvPr id="24" name="Straight Arrow Connector 23"/>
          <p:cNvCxnSpPr/>
          <p:nvPr/>
        </p:nvCxnSpPr>
        <p:spPr>
          <a:xfrm flipV="1">
            <a:off x="1764434" y="5660031"/>
            <a:ext cx="1" cy="351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C:\Users\djl75\AppData\Local\Microsoft\Windows\Temporary Internet Files\Content.IE5\IB8A6BAT\tRik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266" y="3497697"/>
            <a:ext cx="461390" cy="717687"/>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descr="C:\Users\djl75\AppData\Local\Microsoft\Windows\Temporary Internet Files\Content.IE5\4XUNCA5K\man-silhouette[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670" y="2634190"/>
            <a:ext cx="2064837" cy="1366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600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457200" y="1417637"/>
            <a:ext cx="8483600" cy="5271029"/>
          </a:xfrm>
        </p:spPr>
        <p:txBody>
          <a:bodyPr>
            <a:normAutofit/>
          </a:bodyPr>
          <a:lstStyle/>
          <a:p>
            <a:r>
              <a:rPr lang="en-GB" dirty="0" smtClean="0"/>
              <a:t>Input errors</a:t>
            </a:r>
          </a:p>
          <a:p>
            <a:pPr marL="514350" lvl="1" indent="0">
              <a:buNone/>
            </a:pPr>
            <a:endParaRPr lang="en-GB" i="1" dirty="0" smtClean="0"/>
          </a:p>
          <a:p>
            <a:pPr marL="514350" lvl="1" indent="0">
              <a:buNone/>
            </a:pPr>
            <a:r>
              <a:rPr lang="en-GB" i="1" dirty="0" smtClean="0"/>
              <a:t>Hello, what kind of laptop are you after?</a:t>
            </a:r>
          </a:p>
          <a:p>
            <a:pPr marL="514350" lvl="1" indent="0">
              <a:buNone/>
            </a:pPr>
            <a:endParaRPr lang="en-GB" i="1" dirty="0"/>
          </a:p>
          <a:p>
            <a:pPr marL="514350" lvl="1" indent="0">
              <a:buNone/>
            </a:pPr>
            <a:r>
              <a:rPr lang="en-GB" i="1" dirty="0" smtClean="0"/>
              <a:t>SPEECH RECOGNITION:  I WANT IT FOR OF IS THAT</a:t>
            </a:r>
          </a:p>
          <a:p>
            <a:pPr marL="514350" lvl="1" indent="0">
              <a:buNone/>
            </a:pPr>
            <a:endParaRPr lang="en-GB" i="1" dirty="0"/>
          </a:p>
          <a:p>
            <a:pPr marL="514350" lvl="1" indent="0">
              <a:buNone/>
            </a:pPr>
            <a:r>
              <a:rPr lang="en-GB" i="1" dirty="0" smtClean="0"/>
              <a:t>What product family do you have in mind …</a:t>
            </a:r>
          </a:p>
          <a:p>
            <a:pPr marL="914400" lvl="2" indent="0">
              <a:buNone/>
            </a:pPr>
            <a:endParaRPr lang="en-GB" dirty="0" smtClean="0"/>
          </a:p>
          <a:p>
            <a:pPr lvl="1"/>
            <a:endParaRPr lang="en-GB" dirty="0"/>
          </a:p>
        </p:txBody>
      </p:sp>
      <p:pic>
        <p:nvPicPr>
          <p:cNvPr id="4" name="djv27x-007-150218_134600_stereo.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3515713"/>
            <a:ext cx="609600" cy="609600"/>
          </a:xfrm>
          <a:prstGeom prst="rect">
            <a:avLst/>
          </a:prstGeom>
        </p:spPr>
      </p:pic>
    </p:spTree>
    <p:extLst>
      <p:ext uri="{BB962C8B-B14F-4D97-AF65-F5344CB8AC3E}">
        <p14:creationId xmlns:p14="http://schemas.microsoft.com/office/powerpoint/2010/main" val="1194985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2063" y="1600200"/>
            <a:ext cx="8944706" cy="4525963"/>
          </a:xfrm>
        </p:spPr>
        <p:txBody>
          <a:bodyPr/>
          <a:lstStyle/>
          <a:p>
            <a:r>
              <a:rPr lang="en-US" b="1" i="1" dirty="0" smtClean="0"/>
              <a:t>Spoken Dialogue Systems</a:t>
            </a:r>
          </a:p>
          <a:p>
            <a:pPr lvl="1"/>
            <a:r>
              <a:rPr lang="en-US" dirty="0" smtClean="0"/>
              <a:t>History</a:t>
            </a:r>
            <a:endParaRPr lang="en-US" dirty="0"/>
          </a:p>
          <a:p>
            <a:pPr lvl="1"/>
            <a:r>
              <a:rPr lang="en-US" dirty="0" smtClean="0"/>
              <a:t>Applications and Architectures</a:t>
            </a:r>
          </a:p>
          <a:p>
            <a:r>
              <a:rPr lang="en-US" dirty="0" smtClean="0"/>
              <a:t>Language Learning Investigations</a:t>
            </a:r>
          </a:p>
          <a:p>
            <a:pPr lvl="1"/>
            <a:r>
              <a:rPr lang="en-US" dirty="0" smtClean="0"/>
              <a:t>Opportunities</a:t>
            </a:r>
          </a:p>
          <a:p>
            <a:pPr lvl="1"/>
            <a:r>
              <a:rPr lang="en-US" dirty="0" smtClean="0"/>
              <a:t>Challenges</a:t>
            </a:r>
          </a:p>
          <a:p>
            <a:pPr lvl="1"/>
            <a:r>
              <a:rPr lang="en-US" dirty="0" smtClean="0"/>
              <a:t>Derek Brewer Visiting Fellowship Research</a:t>
            </a:r>
            <a:endParaRPr lang="en-US" dirty="0"/>
          </a:p>
        </p:txBody>
      </p:sp>
    </p:spTree>
    <p:extLst>
      <p:ext uri="{BB962C8B-B14F-4D97-AF65-F5344CB8AC3E}">
        <p14:creationId xmlns:p14="http://schemas.microsoft.com/office/powerpoint/2010/main" val="424069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132080" y="1417637"/>
            <a:ext cx="8808720" cy="5271029"/>
          </a:xfrm>
        </p:spPr>
        <p:txBody>
          <a:bodyPr>
            <a:normAutofit/>
          </a:bodyPr>
          <a:lstStyle/>
          <a:p>
            <a:r>
              <a:rPr lang="en-GB" dirty="0" smtClean="0"/>
              <a:t>Input errors</a:t>
            </a:r>
          </a:p>
          <a:p>
            <a:pPr lvl="1"/>
            <a:r>
              <a:rPr lang="en-GB" dirty="0" smtClean="0"/>
              <a:t>Speech recognition (and turn-taking)</a:t>
            </a:r>
          </a:p>
          <a:p>
            <a:pPr lvl="1"/>
            <a:r>
              <a:rPr lang="en-GB" dirty="0" smtClean="0"/>
              <a:t>Natural language understanding</a:t>
            </a:r>
          </a:p>
          <a:p>
            <a:r>
              <a:rPr lang="en-GB" dirty="0" smtClean="0"/>
              <a:t>Other limitations</a:t>
            </a:r>
          </a:p>
          <a:p>
            <a:pPr lvl="1"/>
            <a:r>
              <a:rPr lang="en-GB" dirty="0" smtClean="0"/>
              <a:t>Restricted domains and tasks </a:t>
            </a:r>
          </a:p>
          <a:p>
            <a:pPr lvl="1"/>
            <a:r>
              <a:rPr lang="en-GB" dirty="0" smtClean="0"/>
              <a:t>System components are typically ‘hand-crafted’</a:t>
            </a:r>
          </a:p>
          <a:p>
            <a:pPr lvl="2"/>
            <a:r>
              <a:rPr lang="en-GB" dirty="0" smtClean="0"/>
              <a:t>costly, don’t easily transfer</a:t>
            </a:r>
          </a:p>
          <a:p>
            <a:r>
              <a:rPr lang="en-GB" dirty="0" smtClean="0"/>
              <a:t>A ‘big data’ alternative:  statistical systems</a:t>
            </a:r>
          </a:p>
          <a:p>
            <a:pPr lvl="1"/>
            <a:r>
              <a:rPr lang="en-GB" dirty="0" smtClean="0"/>
              <a:t>System components are trained from data</a:t>
            </a:r>
          </a:p>
          <a:p>
            <a:pPr lvl="1"/>
            <a:r>
              <a:rPr lang="en-GB" dirty="0"/>
              <a:t>“Deploy, Collect Data and Improve” [Young, 2014]</a:t>
            </a:r>
          </a:p>
          <a:p>
            <a:pPr marL="914400" lvl="2" indent="0">
              <a:buNone/>
            </a:pPr>
            <a:endParaRPr lang="en-GB" dirty="0" smtClean="0"/>
          </a:p>
          <a:p>
            <a:pPr lvl="1"/>
            <a:endParaRPr lang="en-GB" dirty="0"/>
          </a:p>
        </p:txBody>
      </p:sp>
    </p:spTree>
    <p:extLst>
      <p:ext uri="{BB962C8B-B14F-4D97-AF65-F5344CB8AC3E}">
        <p14:creationId xmlns:p14="http://schemas.microsoft.com/office/powerpoint/2010/main" val="27016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2063" y="1600200"/>
            <a:ext cx="8944706" cy="4525963"/>
          </a:xfrm>
        </p:spPr>
        <p:txBody>
          <a:bodyPr/>
          <a:lstStyle/>
          <a:p>
            <a:r>
              <a:rPr lang="en-US" dirty="0" smtClean="0"/>
              <a:t>Spoken Dialogue Systems</a:t>
            </a:r>
          </a:p>
          <a:p>
            <a:pPr lvl="1"/>
            <a:r>
              <a:rPr lang="en-US" dirty="0" smtClean="0"/>
              <a:t>History</a:t>
            </a:r>
            <a:endParaRPr lang="en-US" dirty="0"/>
          </a:p>
          <a:p>
            <a:pPr lvl="1"/>
            <a:r>
              <a:rPr lang="en-US" dirty="0" smtClean="0"/>
              <a:t>Applications and Architectures</a:t>
            </a:r>
          </a:p>
          <a:p>
            <a:r>
              <a:rPr lang="en-US" b="1" i="1" dirty="0" smtClean="0"/>
              <a:t>Language Learning Investigations</a:t>
            </a:r>
          </a:p>
          <a:p>
            <a:pPr lvl="1"/>
            <a:r>
              <a:rPr lang="en-US" dirty="0" smtClean="0"/>
              <a:t>Opportunities</a:t>
            </a:r>
          </a:p>
          <a:p>
            <a:pPr lvl="1"/>
            <a:r>
              <a:rPr lang="en-US" dirty="0" smtClean="0"/>
              <a:t>Challenges</a:t>
            </a:r>
          </a:p>
          <a:p>
            <a:pPr lvl="1"/>
            <a:r>
              <a:rPr lang="en-US" dirty="0" smtClean="0"/>
              <a:t>Derek Brewer </a:t>
            </a:r>
            <a:r>
              <a:rPr lang="en-US" dirty="0" err="1" smtClean="0"/>
              <a:t>Visting</a:t>
            </a:r>
            <a:r>
              <a:rPr lang="en-US" dirty="0" smtClean="0"/>
              <a:t> Fellowship Research </a:t>
            </a:r>
          </a:p>
          <a:p>
            <a:pPr lvl="1"/>
            <a:endParaRPr lang="en-US" dirty="0"/>
          </a:p>
        </p:txBody>
      </p:sp>
    </p:spTree>
    <p:extLst>
      <p:ext uri="{BB962C8B-B14F-4D97-AF65-F5344CB8AC3E}">
        <p14:creationId xmlns:p14="http://schemas.microsoft.com/office/powerpoint/2010/main" val="600686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17"/>
            <a:ext cx="8229600" cy="1143000"/>
          </a:xfrm>
        </p:spPr>
        <p:txBody>
          <a:bodyPr>
            <a:normAutofit/>
          </a:bodyPr>
          <a:lstStyle/>
          <a:p>
            <a:r>
              <a:rPr lang="en-GB" dirty="0" smtClean="0"/>
              <a:t>Why Explore Language Learning?</a:t>
            </a:r>
            <a:endParaRPr lang="en-GB" dirty="0"/>
          </a:p>
        </p:txBody>
      </p:sp>
      <p:sp>
        <p:nvSpPr>
          <p:cNvPr id="3" name="Content Placeholder 2"/>
          <p:cNvSpPr>
            <a:spLocks noGrp="1"/>
          </p:cNvSpPr>
          <p:nvPr>
            <p:ph idx="1"/>
          </p:nvPr>
        </p:nvSpPr>
        <p:spPr>
          <a:xfrm>
            <a:off x="178904" y="1417637"/>
            <a:ext cx="8965096" cy="5220229"/>
          </a:xfrm>
        </p:spPr>
        <p:txBody>
          <a:bodyPr>
            <a:normAutofit fontScale="92500" lnSpcReduction="10000"/>
          </a:bodyPr>
          <a:lstStyle/>
          <a:p>
            <a:r>
              <a:rPr lang="en-GB" dirty="0" smtClean="0"/>
              <a:t>Existing speaking tests involve human dialogue</a:t>
            </a:r>
          </a:p>
          <a:p>
            <a:pPr marL="0" indent="0">
              <a:buNone/>
            </a:pPr>
            <a:r>
              <a:rPr lang="en-GB" dirty="0" smtClean="0"/>
              <a:t> </a:t>
            </a:r>
          </a:p>
          <a:p>
            <a:r>
              <a:rPr lang="en-GB" dirty="0" smtClean="0"/>
              <a:t>Excerpt from IELTS (Cambridge </a:t>
            </a:r>
            <a:r>
              <a:rPr lang="en-GB" dirty="0"/>
              <a:t>English) </a:t>
            </a:r>
            <a:endParaRPr lang="en-GB" dirty="0" smtClean="0"/>
          </a:p>
          <a:p>
            <a:pPr marL="857250" lvl="2" indent="0">
              <a:buNone/>
            </a:pPr>
            <a:r>
              <a:rPr lang="en-GB" sz="2800" i="1" dirty="0" smtClean="0">
                <a:solidFill>
                  <a:srgbClr val="C03C4F"/>
                </a:solidFill>
              </a:rPr>
              <a:t>E: </a:t>
            </a:r>
            <a:r>
              <a:rPr lang="en-GB" sz="2800" i="1" dirty="0">
                <a:solidFill>
                  <a:srgbClr val="C03C4F"/>
                </a:solidFill>
              </a:rPr>
              <a:t>DO YOU WORK OR ARE YOU A STUDENT?</a:t>
            </a:r>
          </a:p>
          <a:p>
            <a:pPr marL="857250" lvl="2" indent="0">
              <a:buNone/>
            </a:pPr>
            <a:r>
              <a:rPr lang="en-GB" sz="2800" i="1" dirty="0" smtClean="0">
                <a:solidFill>
                  <a:srgbClr val="C03C4F"/>
                </a:solidFill>
              </a:rPr>
              <a:t>C: </a:t>
            </a:r>
            <a:r>
              <a:rPr lang="en-GB" sz="2800" i="1" dirty="0">
                <a:solidFill>
                  <a:srgbClr val="C03C4F"/>
                </a:solidFill>
              </a:rPr>
              <a:t>I’m a student in university.</a:t>
            </a:r>
          </a:p>
          <a:p>
            <a:pPr marL="857250" lvl="2" indent="0">
              <a:buNone/>
            </a:pPr>
            <a:r>
              <a:rPr lang="en-GB" sz="2800" i="1" dirty="0" smtClean="0">
                <a:solidFill>
                  <a:srgbClr val="C03C4F"/>
                </a:solidFill>
              </a:rPr>
              <a:t>E: </a:t>
            </a:r>
            <a:r>
              <a:rPr lang="en-GB" sz="2800" i="1" dirty="0">
                <a:solidFill>
                  <a:srgbClr val="C03C4F"/>
                </a:solidFill>
              </a:rPr>
              <a:t>AND WHAT SUBJECT ARE YOU STUDYING?</a:t>
            </a:r>
          </a:p>
          <a:p>
            <a:pPr marL="857250" lvl="2" indent="0">
              <a:buNone/>
            </a:pPr>
            <a:r>
              <a:rPr lang="en-GB" sz="2800" i="1" dirty="0">
                <a:solidFill>
                  <a:srgbClr val="C03C4F"/>
                </a:solidFill>
              </a:rPr>
              <a:t>C: I’m studying business human resources.</a:t>
            </a:r>
          </a:p>
          <a:p>
            <a:pPr marL="857250" lvl="2" indent="0">
              <a:buNone/>
            </a:pPr>
            <a:r>
              <a:rPr lang="en-GB" sz="2800" i="1" dirty="0">
                <a:solidFill>
                  <a:srgbClr val="C03C4F"/>
                </a:solidFill>
              </a:rPr>
              <a:t>E: AND WHY DID YOU DECIDE TO STUDY THIS SUBJECT?</a:t>
            </a:r>
          </a:p>
          <a:p>
            <a:pPr marL="857250" lvl="2" indent="0">
              <a:buNone/>
            </a:pPr>
            <a:r>
              <a:rPr lang="en-GB" sz="2800" i="1" dirty="0">
                <a:solidFill>
                  <a:srgbClr val="C03C4F"/>
                </a:solidFill>
              </a:rPr>
              <a:t>						[</a:t>
            </a:r>
            <a:r>
              <a:rPr lang="en-GB" sz="2800" i="1" dirty="0" err="1">
                <a:solidFill>
                  <a:srgbClr val="C03C4F"/>
                </a:solidFill>
              </a:rPr>
              <a:t>Seedhouse</a:t>
            </a:r>
            <a:r>
              <a:rPr lang="en-GB" sz="2800" i="1" dirty="0">
                <a:solidFill>
                  <a:srgbClr val="C03C4F"/>
                </a:solidFill>
              </a:rPr>
              <a:t> et al., 2014</a:t>
            </a:r>
            <a:r>
              <a:rPr lang="en-GB" sz="2800" i="1" dirty="0" smtClean="0">
                <a:solidFill>
                  <a:srgbClr val="C03C4F"/>
                </a:solidFill>
              </a:rPr>
              <a:t>]</a:t>
            </a:r>
          </a:p>
          <a:p>
            <a:pPr marL="857250" lvl="2" indent="0">
              <a:buNone/>
            </a:pPr>
            <a:endParaRPr lang="en-GB" sz="2800" i="1" dirty="0">
              <a:solidFill>
                <a:srgbClr val="C03C4F"/>
              </a:solidFill>
            </a:endParaRPr>
          </a:p>
          <a:p>
            <a:pPr marL="857250" lvl="2" indent="0">
              <a:buNone/>
            </a:pPr>
            <a:r>
              <a:rPr lang="en-GB" sz="2800" dirty="0" smtClean="0">
                <a:solidFill>
                  <a:schemeClr val="tx1">
                    <a:lumMod val="50000"/>
                    <a:lumOff val="50000"/>
                  </a:schemeClr>
                </a:solidFill>
              </a:rPr>
              <a:t>(Key: E=Examiner; C=Candidate)</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1244877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274638"/>
            <a:ext cx="8740588" cy="1143000"/>
          </a:xfrm>
        </p:spPr>
        <p:txBody>
          <a:bodyPr>
            <a:normAutofit fontScale="90000"/>
          </a:bodyPr>
          <a:lstStyle/>
          <a:p>
            <a:r>
              <a:rPr lang="en-GB" dirty="0" smtClean="0"/>
              <a:t>Current State of Automation </a:t>
            </a:r>
            <a:br>
              <a:rPr lang="en-GB" dirty="0" smtClean="0"/>
            </a:br>
            <a:r>
              <a:rPr lang="en-GB" sz="4000" dirty="0" smtClean="0"/>
              <a:t>(Spoken Assessment and Training</a:t>
            </a:r>
            <a:r>
              <a:rPr lang="en-GB" dirty="0" smtClean="0"/>
              <a:t>)</a:t>
            </a:r>
            <a:endParaRPr lang="en-GB" dirty="0"/>
          </a:p>
        </p:txBody>
      </p:sp>
      <p:sp>
        <p:nvSpPr>
          <p:cNvPr id="3" name="Content Placeholder 2"/>
          <p:cNvSpPr>
            <a:spLocks noGrp="1"/>
          </p:cNvSpPr>
          <p:nvPr>
            <p:ph idx="1"/>
          </p:nvPr>
        </p:nvSpPr>
        <p:spPr>
          <a:xfrm>
            <a:off x="134471" y="1869141"/>
            <a:ext cx="8861611" cy="4525963"/>
          </a:xfrm>
        </p:spPr>
        <p:txBody>
          <a:bodyPr>
            <a:normAutofit/>
          </a:bodyPr>
          <a:lstStyle/>
          <a:p>
            <a:r>
              <a:rPr lang="en-US" dirty="0" smtClean="0"/>
              <a:t>Typically </a:t>
            </a:r>
            <a:r>
              <a:rPr lang="en-US" dirty="0"/>
              <a:t>non-interactive </a:t>
            </a:r>
            <a:endParaRPr lang="en-US" dirty="0" smtClean="0"/>
          </a:p>
          <a:p>
            <a:pPr lvl="1"/>
            <a:r>
              <a:rPr lang="en-US" dirty="0" smtClean="0"/>
              <a:t>Learner responds </a:t>
            </a:r>
            <a:r>
              <a:rPr lang="en-US" dirty="0"/>
              <a:t>to a stimulus</a:t>
            </a:r>
          </a:p>
          <a:p>
            <a:pPr marL="0" indent="0">
              <a:buNone/>
            </a:pPr>
            <a:endParaRPr lang="en-US" dirty="0" smtClean="0"/>
          </a:p>
          <a:p>
            <a:r>
              <a:rPr lang="en-US" dirty="0" smtClean="0"/>
              <a:t>Even </a:t>
            </a:r>
            <a:r>
              <a:rPr lang="en-US" dirty="0"/>
              <a:t>when </a:t>
            </a:r>
            <a:r>
              <a:rPr lang="en-US" dirty="0" smtClean="0"/>
              <a:t>system behavior does vary based on a learner’s prior response(s), skills </a:t>
            </a:r>
            <a:r>
              <a:rPr lang="en-US" dirty="0"/>
              <a:t>being assessed </a:t>
            </a:r>
            <a:r>
              <a:rPr lang="en-US" dirty="0" smtClean="0"/>
              <a:t>do not involve context</a:t>
            </a:r>
          </a:p>
          <a:p>
            <a:pPr lvl="1"/>
            <a:r>
              <a:rPr lang="en-US" dirty="0" smtClean="0"/>
              <a:t>E.g., pronunciation</a:t>
            </a:r>
            <a:r>
              <a:rPr lang="en-US" dirty="0"/>
              <a:t>, vocabulary, or </a:t>
            </a:r>
            <a:r>
              <a:rPr lang="en-US" dirty="0" smtClean="0"/>
              <a:t>grammar</a:t>
            </a:r>
            <a:endParaRPr lang="en-GB" dirty="0"/>
          </a:p>
        </p:txBody>
      </p:sp>
    </p:spTree>
    <p:extLst>
      <p:ext uri="{BB962C8B-B14F-4D97-AF65-F5344CB8AC3E}">
        <p14:creationId xmlns:p14="http://schemas.microsoft.com/office/powerpoint/2010/main" val="491895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06"/>
            <a:ext cx="8229600" cy="1143000"/>
          </a:xfrm>
        </p:spPr>
        <p:txBody>
          <a:bodyPr/>
          <a:lstStyle/>
          <a:p>
            <a:r>
              <a:rPr lang="en-GB" dirty="0" smtClean="0"/>
              <a:t>Opportunity?</a:t>
            </a:r>
            <a:endParaRPr lang="en-GB" dirty="0"/>
          </a:p>
        </p:txBody>
      </p:sp>
      <p:sp>
        <p:nvSpPr>
          <p:cNvPr id="3" name="Content Placeholder 2"/>
          <p:cNvSpPr>
            <a:spLocks noGrp="1"/>
          </p:cNvSpPr>
          <p:nvPr>
            <p:ph idx="1"/>
          </p:nvPr>
        </p:nvSpPr>
        <p:spPr>
          <a:xfrm>
            <a:off x="0" y="1130637"/>
            <a:ext cx="9015662" cy="5579445"/>
          </a:xfrm>
        </p:spPr>
        <p:txBody>
          <a:bodyPr>
            <a:normAutofit fontScale="92500" lnSpcReduction="20000"/>
          </a:bodyPr>
          <a:lstStyle/>
          <a:p>
            <a:r>
              <a:rPr lang="en-GB" dirty="0" smtClean="0"/>
              <a:t>Testing and computer dialogues share some features </a:t>
            </a:r>
          </a:p>
          <a:p>
            <a:pPr lvl="1"/>
            <a:r>
              <a:rPr lang="en-GB" dirty="0" smtClean="0"/>
              <a:t>Questions are selected from familiar topic frames</a:t>
            </a:r>
          </a:p>
          <a:p>
            <a:pPr lvl="1"/>
            <a:r>
              <a:rPr lang="en-GB" dirty="0" smtClean="0"/>
              <a:t>Examiners use standardized scripts and phrasings</a:t>
            </a:r>
          </a:p>
          <a:p>
            <a:pPr lvl="1"/>
            <a:endParaRPr lang="en-GB" dirty="0" smtClean="0"/>
          </a:p>
          <a:p>
            <a:pPr marL="342900" lvl="1" indent="-342900">
              <a:buFont typeface="Arial"/>
              <a:buChar char="•"/>
            </a:pPr>
            <a:r>
              <a:rPr lang="en-GB" sz="3200" dirty="0" smtClean="0"/>
              <a:t>Predictors of test scores </a:t>
            </a:r>
            <a:r>
              <a:rPr lang="en-GB" sz="3200" dirty="0"/>
              <a:t>are active </a:t>
            </a:r>
            <a:r>
              <a:rPr lang="en-GB" sz="3200" dirty="0" smtClean="0"/>
              <a:t>research areas </a:t>
            </a:r>
          </a:p>
          <a:p>
            <a:pPr lvl="1"/>
            <a:r>
              <a:rPr lang="en-US" dirty="0" smtClean="0"/>
              <a:t>Utterance-level (what users say, and how they say it)</a:t>
            </a:r>
          </a:p>
          <a:p>
            <a:pPr lvl="2"/>
            <a:r>
              <a:rPr lang="en-US" dirty="0" smtClean="0"/>
              <a:t>E.g. grammatical errors, pause length</a:t>
            </a:r>
            <a:endParaRPr lang="en-US" dirty="0"/>
          </a:p>
          <a:p>
            <a:pPr lvl="1"/>
            <a:r>
              <a:rPr lang="en-US" dirty="0"/>
              <a:t>Dialogue-</a:t>
            </a:r>
            <a:r>
              <a:rPr lang="en-US" dirty="0" smtClean="0"/>
              <a:t>level</a:t>
            </a:r>
          </a:p>
          <a:p>
            <a:pPr lvl="2"/>
            <a:r>
              <a:rPr lang="en-US" dirty="0" smtClean="0"/>
              <a:t>E.g., topic-scripted question/answer pairs</a:t>
            </a:r>
          </a:p>
          <a:p>
            <a:pPr lvl="2"/>
            <a:endParaRPr lang="en-US" dirty="0" smtClean="0"/>
          </a:p>
          <a:p>
            <a:r>
              <a:rPr lang="en-US" dirty="0" smtClean="0"/>
              <a:t>Tutorial dialogue systems can provide a useful supplement to testing systems (and likely will have higher error tolerance)</a:t>
            </a:r>
          </a:p>
        </p:txBody>
      </p:sp>
    </p:spTree>
    <p:extLst>
      <p:ext uri="{BB962C8B-B14F-4D97-AF65-F5344CB8AC3E}">
        <p14:creationId xmlns:p14="http://schemas.microsoft.com/office/powerpoint/2010/main" val="358997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Speaking assessment differs </a:t>
            </a:r>
            <a:r>
              <a:rPr lang="en-US" dirty="0"/>
              <a:t>in many ways from </a:t>
            </a:r>
            <a:r>
              <a:rPr lang="en-US" dirty="0" smtClean="0"/>
              <a:t>traditional spoken dialogue system applications</a:t>
            </a:r>
          </a:p>
          <a:p>
            <a:pPr lvl="1"/>
            <a:endParaRPr lang="en-US" dirty="0" smtClean="0"/>
          </a:p>
          <a:p>
            <a:r>
              <a:rPr lang="en-US" dirty="0" smtClean="0"/>
              <a:t>Speaking tests </a:t>
            </a:r>
            <a:r>
              <a:rPr lang="en-US" dirty="0"/>
              <a:t>have not </a:t>
            </a:r>
            <a:r>
              <a:rPr lang="en-US" dirty="0" smtClean="0"/>
              <a:t>been </a:t>
            </a:r>
            <a:r>
              <a:rPr lang="en-US" dirty="0"/>
              <a:t>designed to take into account </a:t>
            </a:r>
            <a:r>
              <a:rPr lang="en-US" dirty="0" smtClean="0"/>
              <a:t>technology limitations</a:t>
            </a:r>
          </a:p>
          <a:p>
            <a:pPr lvl="1"/>
            <a:endParaRPr lang="en-GB" dirty="0"/>
          </a:p>
        </p:txBody>
      </p:sp>
    </p:spTree>
    <p:extLst>
      <p:ext uri="{BB962C8B-B14F-4D97-AF65-F5344CB8AC3E}">
        <p14:creationId xmlns:p14="http://schemas.microsoft.com/office/powerpoint/2010/main" val="22341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technically…</a:t>
            </a:r>
            <a:endParaRPr lang="en-GB" dirty="0"/>
          </a:p>
        </p:txBody>
      </p:sp>
      <p:sp>
        <p:nvSpPr>
          <p:cNvPr id="3" name="Content Placeholder 2"/>
          <p:cNvSpPr>
            <a:spLocks noGrp="1"/>
          </p:cNvSpPr>
          <p:nvPr>
            <p:ph idx="1"/>
          </p:nvPr>
        </p:nvSpPr>
        <p:spPr>
          <a:xfrm>
            <a:off x="201705" y="1600200"/>
            <a:ext cx="8780929" cy="5056094"/>
          </a:xfrm>
        </p:spPr>
        <p:txBody>
          <a:bodyPr>
            <a:normAutofit fontScale="92500" lnSpcReduction="20000"/>
          </a:bodyPr>
          <a:lstStyle/>
          <a:p>
            <a:r>
              <a:rPr lang="en-GB" dirty="0" smtClean="0"/>
              <a:t>Conversations with computers are simpler and more constrained than conversations with humans</a:t>
            </a:r>
          </a:p>
          <a:p>
            <a:endParaRPr lang="en-GB" dirty="0" smtClean="0"/>
          </a:p>
          <a:p>
            <a:r>
              <a:rPr lang="en-GB" dirty="0" smtClean="0"/>
              <a:t>Not only the dialogue systems but also the users have limited speaking skills</a:t>
            </a:r>
          </a:p>
          <a:p>
            <a:endParaRPr lang="en-GB" dirty="0" smtClean="0"/>
          </a:p>
          <a:p>
            <a:r>
              <a:rPr lang="en-GB" dirty="0" smtClean="0"/>
              <a:t>Compared to tutoring in well-defined domains, feedback is harder to generate</a:t>
            </a:r>
          </a:p>
          <a:p>
            <a:endParaRPr lang="en-GB" dirty="0" smtClean="0"/>
          </a:p>
          <a:p>
            <a:r>
              <a:rPr lang="en-GB" dirty="0" smtClean="0"/>
              <a:t>The system needs to be configurable by language (not computer) experts, or trainable from data</a:t>
            </a:r>
            <a:endParaRPr lang="en-GB" dirty="0"/>
          </a:p>
        </p:txBody>
      </p:sp>
    </p:spTree>
    <p:extLst>
      <p:ext uri="{BB962C8B-B14F-4D97-AF65-F5344CB8AC3E}">
        <p14:creationId xmlns:p14="http://schemas.microsoft.com/office/powerpoint/2010/main" val="1507115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74638"/>
            <a:ext cx="8823158" cy="1143000"/>
          </a:xfrm>
        </p:spPr>
        <p:txBody>
          <a:bodyPr>
            <a:noAutofit/>
          </a:bodyPr>
          <a:lstStyle/>
          <a:p>
            <a:r>
              <a:rPr lang="en-GB" sz="3600" b="1" dirty="0" smtClean="0"/>
              <a:t>DBVF Proposal: </a:t>
            </a:r>
            <a:r>
              <a:rPr lang="en-GB" sz="3600" dirty="0" smtClean="0"/>
              <a:t>Dialogue Systems for Teaching and Assessing Conversational Skills in Second Language Learning</a:t>
            </a:r>
            <a:endParaRPr lang="en-GB"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0125" y="1767820"/>
            <a:ext cx="7523747" cy="5037838"/>
          </a:xfrm>
        </p:spPr>
      </p:pic>
      <p:sp>
        <p:nvSpPr>
          <p:cNvPr id="5" name="TextBox 4"/>
          <p:cNvSpPr txBox="1"/>
          <p:nvPr/>
        </p:nvSpPr>
        <p:spPr>
          <a:xfrm>
            <a:off x="810125" y="5304052"/>
            <a:ext cx="3545305" cy="461665"/>
          </a:xfrm>
          <a:prstGeom prst="rect">
            <a:avLst/>
          </a:prstGeom>
          <a:solidFill>
            <a:srgbClr val="FFFF00"/>
          </a:solidFill>
        </p:spPr>
        <p:txBody>
          <a:bodyPr wrap="square" rtlCol="0">
            <a:spAutoFit/>
          </a:bodyPr>
          <a:lstStyle/>
          <a:p>
            <a:r>
              <a:rPr lang="en-GB" sz="2400" b="1" dirty="0"/>
              <a:t>Dialogue Systems </a:t>
            </a:r>
            <a:r>
              <a:rPr lang="en-GB" sz="2400" b="1" dirty="0" smtClean="0"/>
              <a:t>Group</a:t>
            </a:r>
            <a:endParaRPr lang="en-GB" sz="2400" b="1" dirty="0"/>
          </a:p>
        </p:txBody>
      </p:sp>
      <p:sp>
        <p:nvSpPr>
          <p:cNvPr id="7" name="Rectangle 6"/>
          <p:cNvSpPr/>
          <p:nvPr/>
        </p:nvSpPr>
        <p:spPr>
          <a:xfrm>
            <a:off x="4582915" y="3029180"/>
            <a:ext cx="2853602" cy="461665"/>
          </a:xfrm>
          <a:prstGeom prst="rect">
            <a:avLst/>
          </a:prstGeom>
          <a:solidFill>
            <a:srgbClr val="FFFF00"/>
          </a:solidFill>
        </p:spPr>
        <p:txBody>
          <a:bodyPr wrap="none">
            <a:spAutoFit/>
          </a:bodyPr>
          <a:lstStyle/>
          <a:p>
            <a:r>
              <a:rPr lang="en-GB" sz="2400" b="1" dirty="0" smtClean="0"/>
              <a:t>The Language Centre</a:t>
            </a:r>
            <a:endParaRPr lang="en-GB" sz="2400" b="1" dirty="0"/>
          </a:p>
        </p:txBody>
      </p:sp>
      <p:sp>
        <p:nvSpPr>
          <p:cNvPr id="8" name="Rectangle 7"/>
          <p:cNvSpPr/>
          <p:nvPr/>
        </p:nvSpPr>
        <p:spPr>
          <a:xfrm>
            <a:off x="1369046" y="6036217"/>
            <a:ext cx="2641236" cy="461665"/>
          </a:xfrm>
          <a:prstGeom prst="rect">
            <a:avLst/>
          </a:prstGeom>
          <a:solidFill>
            <a:srgbClr val="FFFF00"/>
          </a:solidFill>
        </p:spPr>
        <p:txBody>
          <a:bodyPr wrap="none">
            <a:spAutoFit/>
          </a:bodyPr>
          <a:lstStyle/>
          <a:p>
            <a:r>
              <a:rPr lang="en-GB" sz="2400" b="1" dirty="0"/>
              <a:t>ALTA Speech Group</a:t>
            </a:r>
          </a:p>
        </p:txBody>
      </p:sp>
      <p:sp>
        <p:nvSpPr>
          <p:cNvPr id="9" name="Rectangle 8"/>
          <p:cNvSpPr/>
          <p:nvPr/>
        </p:nvSpPr>
        <p:spPr>
          <a:xfrm>
            <a:off x="7436517" y="5180941"/>
            <a:ext cx="1392176" cy="707886"/>
          </a:xfrm>
          <a:prstGeom prst="rect">
            <a:avLst/>
          </a:prstGeom>
          <a:solidFill>
            <a:srgbClr val="FFFF00"/>
          </a:solidFill>
        </p:spPr>
        <p:txBody>
          <a:bodyPr wrap="none">
            <a:spAutoFit/>
          </a:bodyPr>
          <a:lstStyle/>
          <a:p>
            <a:r>
              <a:rPr lang="en-GB" sz="2000" b="1" dirty="0" smtClean="0"/>
              <a:t>Cambridge </a:t>
            </a:r>
          </a:p>
          <a:p>
            <a:r>
              <a:rPr lang="en-GB" sz="2000" b="1" dirty="0" smtClean="0"/>
              <a:t>English</a:t>
            </a:r>
            <a:endParaRPr lang="en-GB" sz="2000" b="1" dirty="0"/>
          </a:p>
        </p:txBody>
      </p:sp>
      <p:sp>
        <p:nvSpPr>
          <p:cNvPr id="10" name="Rectangle 9"/>
          <p:cNvSpPr/>
          <p:nvPr/>
        </p:nvSpPr>
        <p:spPr>
          <a:xfrm>
            <a:off x="0" y="1305266"/>
            <a:ext cx="1165640" cy="461665"/>
          </a:xfrm>
          <a:prstGeom prst="rect">
            <a:avLst/>
          </a:prstGeom>
          <a:solidFill>
            <a:srgbClr val="FFFF00"/>
          </a:solidFill>
        </p:spPr>
        <p:txBody>
          <a:bodyPr wrap="none">
            <a:spAutoFit/>
          </a:bodyPr>
          <a:lstStyle/>
          <a:p>
            <a:r>
              <a:rPr lang="en-GB" sz="2400" b="1" dirty="0" err="1" smtClean="0"/>
              <a:t>VocalIQ</a:t>
            </a:r>
            <a:endParaRPr lang="en-GB" sz="2400" b="1" dirty="0"/>
          </a:p>
        </p:txBody>
      </p:sp>
    </p:spTree>
    <p:extLst>
      <p:ext uri="{BB962C8B-B14F-4D97-AF65-F5344CB8AC3E}">
        <p14:creationId xmlns:p14="http://schemas.microsoft.com/office/powerpoint/2010/main" val="33745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Approach: Statistical Dialogue Systems </a:t>
            </a:r>
            <a:br>
              <a:rPr lang="en-GB" dirty="0" smtClean="0"/>
            </a:br>
            <a:endParaRPr lang="en-GB" dirty="0"/>
          </a:p>
        </p:txBody>
      </p:sp>
      <p:sp>
        <p:nvSpPr>
          <p:cNvPr id="3" name="Content Placeholder 2"/>
          <p:cNvSpPr>
            <a:spLocks noGrp="1"/>
          </p:cNvSpPr>
          <p:nvPr>
            <p:ph idx="1"/>
          </p:nvPr>
        </p:nvSpPr>
        <p:spPr>
          <a:xfrm>
            <a:off x="147918" y="1250576"/>
            <a:ext cx="8996082" cy="5419165"/>
          </a:xfrm>
        </p:spPr>
        <p:txBody>
          <a:bodyPr>
            <a:normAutofit fontScale="92500" lnSpcReduction="20000"/>
          </a:bodyPr>
          <a:lstStyle/>
          <a:p>
            <a:pPr marL="0" indent="0">
              <a:buNone/>
            </a:pPr>
            <a:r>
              <a:rPr lang="en-GB" dirty="0" smtClean="0"/>
              <a:t>“</a:t>
            </a:r>
            <a:r>
              <a:rPr lang="en-GB" dirty="0"/>
              <a:t>Deploy, Collect Data and Improve</a:t>
            </a:r>
            <a:r>
              <a:rPr lang="en-GB" dirty="0" smtClean="0"/>
              <a:t>” </a:t>
            </a:r>
            <a:r>
              <a:rPr lang="en-GB" dirty="0"/>
              <a:t>[Young, 2014</a:t>
            </a:r>
            <a:r>
              <a:rPr lang="en-GB" dirty="0" smtClean="0"/>
              <a:t>]</a:t>
            </a:r>
          </a:p>
          <a:p>
            <a:pPr marL="0" indent="0">
              <a:buNone/>
            </a:pPr>
            <a:endParaRPr lang="en-GB" dirty="0" smtClean="0"/>
          </a:p>
          <a:p>
            <a:r>
              <a:rPr lang="en-US" i="1" dirty="0" smtClean="0"/>
              <a:t>Deploy </a:t>
            </a:r>
            <a:r>
              <a:rPr lang="en-US" dirty="0" smtClean="0"/>
              <a:t>spoken dialogue systems that </a:t>
            </a:r>
            <a:r>
              <a:rPr lang="en-US" dirty="0"/>
              <a:t>respect the constraints and best practices of </a:t>
            </a:r>
            <a:r>
              <a:rPr lang="en-US" dirty="0" smtClean="0"/>
              <a:t>both the dialogue and assessment communities</a:t>
            </a:r>
          </a:p>
          <a:p>
            <a:endParaRPr lang="en-US" dirty="0" smtClean="0"/>
          </a:p>
          <a:p>
            <a:r>
              <a:rPr lang="en-US" i="1" dirty="0" smtClean="0"/>
              <a:t>Collect </a:t>
            </a:r>
            <a:r>
              <a:rPr lang="en-US" dirty="0" smtClean="0"/>
              <a:t>associated </a:t>
            </a:r>
            <a:r>
              <a:rPr lang="en-US" dirty="0"/>
              <a:t>corpora of </a:t>
            </a:r>
            <a:r>
              <a:rPr lang="en-US" dirty="0" smtClean="0"/>
              <a:t>learner-computer dialogues, then manually score such dialogues to </a:t>
            </a:r>
            <a:r>
              <a:rPr lang="en-US" dirty="0"/>
              <a:t>produce “gold-standard” assessments </a:t>
            </a:r>
            <a:endParaRPr lang="en-US" dirty="0" smtClean="0"/>
          </a:p>
          <a:p>
            <a:endParaRPr lang="en-US" dirty="0" smtClean="0"/>
          </a:p>
          <a:p>
            <a:r>
              <a:rPr lang="en-US" dirty="0" smtClean="0"/>
              <a:t>Compare automated and gold-standard scores, then iterate to </a:t>
            </a:r>
            <a:r>
              <a:rPr lang="en-US" i="1" dirty="0" smtClean="0"/>
              <a:t>improve</a:t>
            </a:r>
            <a:r>
              <a:rPr lang="en-US" dirty="0" smtClean="0"/>
              <a:t> performance</a:t>
            </a:r>
            <a:endParaRPr lang="en-GB" dirty="0"/>
          </a:p>
        </p:txBody>
      </p:sp>
    </p:spTree>
    <p:extLst>
      <p:ext uri="{BB962C8B-B14F-4D97-AF65-F5344CB8AC3E}">
        <p14:creationId xmlns:p14="http://schemas.microsoft.com/office/powerpoint/2010/main" val="3642611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25435" cy="1143000"/>
          </a:xfrm>
        </p:spPr>
        <p:txBody>
          <a:bodyPr>
            <a:normAutofit/>
          </a:bodyPr>
          <a:lstStyle/>
          <a:p>
            <a:r>
              <a:rPr lang="en-GB" dirty="0" smtClean="0">
                <a:solidFill>
                  <a:srgbClr val="000000"/>
                </a:solidFill>
              </a:rPr>
              <a:t>Deploy: Spoken Dialogue Systems</a:t>
            </a:r>
            <a:endParaRPr lang="en-GB" dirty="0">
              <a:solidFill>
                <a:srgbClr val="000000"/>
              </a:solidFill>
            </a:endParaRPr>
          </a:p>
        </p:txBody>
      </p:sp>
      <p:sp>
        <p:nvSpPr>
          <p:cNvPr id="3" name="Content Placeholder 2"/>
          <p:cNvSpPr>
            <a:spLocks noGrp="1"/>
          </p:cNvSpPr>
          <p:nvPr>
            <p:ph idx="1"/>
          </p:nvPr>
        </p:nvSpPr>
        <p:spPr>
          <a:xfrm>
            <a:off x="266007" y="1600200"/>
            <a:ext cx="8420793" cy="4700847"/>
          </a:xfrm>
        </p:spPr>
        <p:txBody>
          <a:bodyPr>
            <a:normAutofit lnSpcReduction="10000"/>
          </a:bodyPr>
          <a:lstStyle/>
          <a:p>
            <a:r>
              <a:rPr lang="en-GB" dirty="0" smtClean="0"/>
              <a:t>Laptop Information System </a:t>
            </a:r>
          </a:p>
          <a:p>
            <a:pPr lvl="1"/>
            <a:r>
              <a:rPr lang="en-GB" dirty="0" smtClean="0"/>
              <a:t>Dialogue Systems Group (example played earlier)</a:t>
            </a:r>
          </a:p>
          <a:p>
            <a:pPr lvl="1"/>
            <a:endParaRPr lang="en-GB" dirty="0" smtClean="0"/>
          </a:p>
          <a:p>
            <a:r>
              <a:rPr lang="en-GB" dirty="0" smtClean="0"/>
              <a:t>Restaurant Information System</a:t>
            </a:r>
          </a:p>
          <a:p>
            <a:pPr lvl="1"/>
            <a:r>
              <a:rPr lang="en-GB" dirty="0" err="1" smtClean="0"/>
              <a:t>VocalIQ</a:t>
            </a:r>
            <a:r>
              <a:rPr lang="en-GB" dirty="0"/>
              <a:t> </a:t>
            </a:r>
            <a:r>
              <a:rPr lang="en-GB" dirty="0" smtClean="0"/>
              <a:t>(example played earlier)</a:t>
            </a:r>
          </a:p>
          <a:p>
            <a:pPr lvl="1"/>
            <a:r>
              <a:rPr lang="en-GB" i="1" dirty="0" smtClean="0"/>
              <a:t>Live demonstration available!</a:t>
            </a:r>
          </a:p>
          <a:p>
            <a:pPr lvl="1"/>
            <a:endParaRPr lang="en-GB" dirty="0" smtClean="0"/>
          </a:p>
          <a:p>
            <a:r>
              <a:rPr lang="en-GB" dirty="0" smtClean="0"/>
              <a:t>Bus Information System(s)</a:t>
            </a:r>
          </a:p>
          <a:p>
            <a:pPr lvl="1"/>
            <a:r>
              <a:rPr lang="en-GB" dirty="0" smtClean="0"/>
              <a:t>Previously deployments by research community</a:t>
            </a:r>
            <a:endParaRPr lang="en-GB" dirty="0"/>
          </a:p>
        </p:txBody>
      </p:sp>
    </p:spTree>
    <p:extLst>
      <p:ext uri="{BB962C8B-B14F-4D97-AF65-F5344CB8AC3E}">
        <p14:creationId xmlns:p14="http://schemas.microsoft.com/office/powerpoint/2010/main" val="917072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Spoken Dialogue Systems</a:t>
            </a:r>
            <a:endParaRPr lang="en-US" dirty="0"/>
          </a:p>
        </p:txBody>
      </p:sp>
      <p:sp>
        <p:nvSpPr>
          <p:cNvPr id="3" name="Content Placeholder 2"/>
          <p:cNvSpPr>
            <a:spLocks noGrp="1"/>
          </p:cNvSpPr>
          <p:nvPr>
            <p:ph idx="1"/>
          </p:nvPr>
        </p:nvSpPr>
        <p:spPr>
          <a:xfrm>
            <a:off x="457199" y="1417638"/>
            <a:ext cx="8229601" cy="5142819"/>
          </a:xfrm>
        </p:spPr>
        <p:txBody>
          <a:bodyPr>
            <a:normAutofit/>
          </a:bodyPr>
          <a:lstStyle/>
          <a:p>
            <a:r>
              <a:rPr lang="en-US" dirty="0" smtClean="0"/>
              <a:t>Computer systems that can engage in extended human-machine conversations</a:t>
            </a:r>
          </a:p>
          <a:p>
            <a:pPr marL="457200" lvl="1" indent="0">
              <a:buNone/>
            </a:pPr>
            <a:endParaRPr lang="en-US" dirty="0" smtClean="0"/>
          </a:p>
          <a:p>
            <a:r>
              <a:rPr lang="en-US" dirty="0" smtClean="0"/>
              <a:t>Benefits of speech as an interface</a:t>
            </a:r>
          </a:p>
          <a:p>
            <a:pPr lvl="1"/>
            <a:r>
              <a:rPr lang="en-US" dirty="0" smtClean="0"/>
              <a:t>Highly intuitive</a:t>
            </a:r>
          </a:p>
          <a:p>
            <a:pPr lvl="1"/>
            <a:r>
              <a:rPr lang="en-US" dirty="0" smtClean="0"/>
              <a:t>Eyes and hands free</a:t>
            </a:r>
          </a:p>
          <a:p>
            <a:pPr lvl="1"/>
            <a:r>
              <a:rPr lang="en-US" dirty="0" smtClean="0"/>
              <a:t>Small devices</a:t>
            </a:r>
          </a:p>
          <a:p>
            <a:pPr lvl="1"/>
            <a:r>
              <a:rPr lang="en-US" dirty="0" smtClean="0"/>
              <a:t>Rich communication channel</a:t>
            </a:r>
          </a:p>
          <a:p>
            <a:endParaRPr lang="en-US" dirty="0"/>
          </a:p>
        </p:txBody>
      </p:sp>
    </p:spTree>
    <p:extLst>
      <p:ext uri="{BB962C8B-B14F-4D97-AF65-F5344CB8AC3E}">
        <p14:creationId xmlns:p14="http://schemas.microsoft.com/office/powerpoint/2010/main" val="1761196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7680"/>
          </a:xfrm>
        </p:spPr>
        <p:txBody>
          <a:bodyPr/>
          <a:lstStyle/>
          <a:p>
            <a:r>
              <a:rPr lang="en-GB" dirty="0" smtClean="0"/>
              <a:t>Example Bus Dialogue</a:t>
            </a:r>
            <a:endParaRPr lang="en-GB" dirty="0"/>
          </a:p>
        </p:txBody>
      </p:sp>
      <p:sp>
        <p:nvSpPr>
          <p:cNvPr id="3" name="Content Placeholder 2"/>
          <p:cNvSpPr>
            <a:spLocks noGrp="1"/>
          </p:cNvSpPr>
          <p:nvPr>
            <p:ph idx="1"/>
          </p:nvPr>
        </p:nvSpPr>
        <p:spPr>
          <a:xfrm>
            <a:off x="174811" y="1417638"/>
            <a:ext cx="8875059" cy="5346233"/>
          </a:xfrm>
        </p:spPr>
        <p:txBody>
          <a:bodyPr>
            <a:normAutofit fontScale="62500" lnSpcReduction="20000"/>
          </a:bodyPr>
          <a:lstStyle/>
          <a:p>
            <a:pPr marL="0" indent="0">
              <a:buNone/>
            </a:pPr>
            <a:r>
              <a:rPr lang="en-GB" b="1" dirty="0" smtClean="0"/>
              <a:t>System:</a:t>
            </a:r>
            <a:r>
              <a:rPr lang="en-GB" dirty="0" smtClean="0"/>
              <a:t> 	Welcome </a:t>
            </a:r>
            <a:r>
              <a:rPr lang="en-GB" dirty="0"/>
              <a:t>to the CMU Let's Go bus information </a:t>
            </a:r>
            <a:r>
              <a:rPr lang="en-GB" dirty="0" smtClean="0"/>
              <a:t>system. To </a:t>
            </a:r>
            <a:r>
              <a:rPr lang="en-GB" dirty="0"/>
              <a:t>get </a:t>
            </a:r>
            <a:r>
              <a:rPr lang="en-GB" dirty="0" smtClean="0"/>
              <a:t>help </a:t>
            </a:r>
            <a:r>
              <a:rPr lang="en-GB" dirty="0"/>
              <a:t>at any time, just say Help or press zero.  </a:t>
            </a:r>
            <a:r>
              <a:rPr lang="en-GB" dirty="0" smtClean="0"/>
              <a:t>What </a:t>
            </a:r>
            <a:r>
              <a:rPr lang="en-GB" dirty="0"/>
              <a:t>can I do for you? </a:t>
            </a:r>
            <a:endParaRPr lang="en-GB" dirty="0" smtClean="0"/>
          </a:p>
          <a:p>
            <a:endParaRPr lang="en-GB" dirty="0" smtClean="0"/>
          </a:p>
          <a:p>
            <a:pPr marL="0" indent="0">
              <a:buNone/>
            </a:pPr>
            <a:r>
              <a:rPr lang="en-GB" b="1" dirty="0" smtClean="0"/>
              <a:t>User (transcribed):</a:t>
            </a:r>
            <a:r>
              <a:rPr lang="en-GB" dirty="0" smtClean="0"/>
              <a:t> 		um </a:t>
            </a:r>
            <a:r>
              <a:rPr lang="en-GB" dirty="0" err="1"/>
              <a:t>i</a:t>
            </a:r>
            <a:r>
              <a:rPr lang="en-GB" dirty="0"/>
              <a:t> want to go to </a:t>
            </a:r>
            <a:r>
              <a:rPr lang="en-GB" dirty="0" smtClean="0"/>
              <a:t>Lawrenceville </a:t>
            </a:r>
            <a:r>
              <a:rPr lang="en-GB" dirty="0" err="1" smtClean="0"/>
              <a:t>neighbor</a:t>
            </a:r>
            <a:r>
              <a:rPr lang="en-GB" dirty="0" smtClean="0"/>
              <a:t>   </a:t>
            </a:r>
          </a:p>
          <a:p>
            <a:pPr marL="0" indent="0">
              <a:buNone/>
            </a:pPr>
            <a:r>
              <a:rPr lang="en-GB" b="1" dirty="0" smtClean="0"/>
              <a:t>User (recognized):		</a:t>
            </a:r>
            <a:r>
              <a:rPr lang="en-GB" dirty="0" smtClean="0"/>
              <a:t>I </a:t>
            </a:r>
            <a:r>
              <a:rPr lang="en-GB" dirty="0"/>
              <a:t>WANT TO GO TO LAWRENCEVILLE </a:t>
            </a:r>
            <a:r>
              <a:rPr lang="en-GB" dirty="0" smtClean="0"/>
              <a:t>GREENSBURG</a:t>
            </a:r>
          </a:p>
          <a:p>
            <a:pPr marL="0" indent="0">
              <a:buNone/>
            </a:pPr>
            <a:endParaRPr lang="en-GB" dirty="0" smtClean="0"/>
          </a:p>
          <a:p>
            <a:pPr marL="0" indent="0">
              <a:buNone/>
            </a:pPr>
            <a:r>
              <a:rPr lang="en-GB" b="1" dirty="0" smtClean="0"/>
              <a:t>System:</a:t>
            </a:r>
            <a:r>
              <a:rPr lang="en-GB" dirty="0" smtClean="0"/>
              <a:t> Going </a:t>
            </a:r>
            <a:r>
              <a:rPr lang="en-GB" dirty="0"/>
              <a:t>to </a:t>
            </a:r>
            <a:r>
              <a:rPr lang="en-GB" dirty="0" smtClean="0"/>
              <a:t>Lawrenceville. </a:t>
            </a:r>
            <a:r>
              <a:rPr lang="en-GB" dirty="0"/>
              <a:t>I</a:t>
            </a:r>
            <a:r>
              <a:rPr lang="en-GB" dirty="0" smtClean="0"/>
              <a:t>s </a:t>
            </a:r>
            <a:r>
              <a:rPr lang="en-GB" dirty="0"/>
              <a:t>this correct? </a:t>
            </a:r>
          </a:p>
          <a:p>
            <a:pPr marL="0" indent="0">
              <a:buNone/>
            </a:pPr>
            <a:endParaRPr lang="en-GB" dirty="0" smtClean="0"/>
          </a:p>
          <a:p>
            <a:pPr marL="0" indent="0">
              <a:buNone/>
            </a:pPr>
            <a:r>
              <a:rPr lang="en-GB" b="1" dirty="0"/>
              <a:t>User (transcribed):</a:t>
            </a:r>
            <a:r>
              <a:rPr lang="en-GB" dirty="0"/>
              <a:t> 	</a:t>
            </a:r>
            <a:r>
              <a:rPr lang="en-GB" dirty="0" smtClean="0"/>
              <a:t>yes </a:t>
            </a:r>
          </a:p>
          <a:p>
            <a:pPr marL="0" indent="0">
              <a:buNone/>
            </a:pPr>
            <a:r>
              <a:rPr lang="en-GB" b="1" dirty="0"/>
              <a:t>User </a:t>
            </a:r>
            <a:r>
              <a:rPr lang="en-GB" b="1" dirty="0" smtClean="0"/>
              <a:t>(recognized):</a:t>
            </a:r>
            <a:r>
              <a:rPr lang="en-GB" dirty="0" smtClean="0"/>
              <a:t> </a:t>
            </a:r>
            <a:r>
              <a:rPr lang="en-GB" dirty="0"/>
              <a:t>	</a:t>
            </a:r>
            <a:r>
              <a:rPr lang="en-GB" dirty="0" smtClean="0"/>
              <a:t>YES</a:t>
            </a:r>
          </a:p>
          <a:p>
            <a:pPr marL="0" indent="0">
              <a:buNone/>
            </a:pPr>
            <a:endParaRPr lang="en-GB" dirty="0"/>
          </a:p>
          <a:p>
            <a:pPr marL="0" indent="0">
              <a:buNone/>
            </a:pPr>
            <a:r>
              <a:rPr lang="en-GB" b="1" dirty="0" smtClean="0"/>
              <a:t>System:</a:t>
            </a:r>
            <a:r>
              <a:rPr lang="en-GB" dirty="0" smtClean="0"/>
              <a:t> Alright.  Where </a:t>
            </a:r>
            <a:r>
              <a:rPr lang="en-GB" dirty="0"/>
              <a:t>do you want to leave </a:t>
            </a:r>
            <a:r>
              <a:rPr lang="en-GB" dirty="0" smtClean="0"/>
              <a:t>from?</a:t>
            </a:r>
          </a:p>
          <a:p>
            <a:pPr marL="0" indent="0">
              <a:buNone/>
            </a:pPr>
            <a:endParaRPr lang="en-GB" dirty="0" smtClean="0"/>
          </a:p>
          <a:p>
            <a:pPr marL="0" indent="0">
              <a:buNone/>
            </a:pPr>
            <a:r>
              <a:rPr lang="en-GB" b="1" dirty="0"/>
              <a:t>User (transcribed):</a:t>
            </a:r>
            <a:r>
              <a:rPr lang="en-GB" dirty="0"/>
              <a:t> 	</a:t>
            </a:r>
            <a:r>
              <a:rPr lang="en-GB" dirty="0" smtClean="0"/>
              <a:t>uh South Side area </a:t>
            </a:r>
            <a:endParaRPr lang="en-GB" dirty="0"/>
          </a:p>
          <a:p>
            <a:pPr marL="0" indent="0">
              <a:buNone/>
            </a:pPr>
            <a:r>
              <a:rPr lang="en-GB" b="1" dirty="0"/>
              <a:t>User (recognized):</a:t>
            </a:r>
            <a:r>
              <a:rPr lang="en-GB" dirty="0"/>
              <a:t> 	</a:t>
            </a:r>
            <a:r>
              <a:rPr lang="en-GB" dirty="0" smtClean="0"/>
              <a:t>THE SOUTH SIDE MARRIOTT</a:t>
            </a:r>
            <a:endParaRPr lang="en-GB" dirty="0"/>
          </a:p>
          <a:p>
            <a:pPr marL="0" indent="0">
              <a:buNone/>
            </a:pPr>
            <a:endParaRPr lang="en-GB" dirty="0" smtClean="0"/>
          </a:p>
          <a:p>
            <a:pPr marL="0" indent="0">
              <a:buNone/>
            </a:pPr>
            <a:r>
              <a:rPr lang="en-GB" dirty="0" smtClean="0"/>
              <a:t>…</a:t>
            </a:r>
          </a:p>
        </p:txBody>
      </p:sp>
      <p:pic>
        <p:nvPicPr>
          <p:cNvPr id="4" name="LetsGoPublic-20100617-022-input_and_outpu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07941" y="274638"/>
            <a:ext cx="609600" cy="609600"/>
          </a:xfrm>
          <a:prstGeom prst="rect">
            <a:avLst/>
          </a:prstGeom>
        </p:spPr>
      </p:pic>
    </p:spTree>
    <p:extLst>
      <p:ext uri="{BB962C8B-B14F-4D97-AF65-F5344CB8AC3E}">
        <p14:creationId xmlns:p14="http://schemas.microsoft.com/office/powerpoint/2010/main" val="41902723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23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Collect Data (1):  Spoken Dialogues</a:t>
            </a:r>
            <a:endParaRPr lang="en-GB" dirty="0">
              <a:solidFill>
                <a:srgbClr val="FF0000"/>
              </a:solidFill>
            </a:endParaRPr>
          </a:p>
        </p:txBody>
      </p:sp>
      <p:sp>
        <p:nvSpPr>
          <p:cNvPr id="3" name="Content Placeholder 2"/>
          <p:cNvSpPr>
            <a:spLocks noGrp="1"/>
          </p:cNvSpPr>
          <p:nvPr>
            <p:ph idx="1"/>
          </p:nvPr>
        </p:nvSpPr>
        <p:spPr>
          <a:xfrm>
            <a:off x="199505" y="1600200"/>
            <a:ext cx="8744989" cy="5033356"/>
          </a:xfrm>
        </p:spPr>
        <p:txBody>
          <a:bodyPr>
            <a:normAutofit/>
          </a:bodyPr>
          <a:lstStyle/>
          <a:p>
            <a:r>
              <a:rPr lang="en-GB" dirty="0" smtClean="0"/>
              <a:t>Target Population</a:t>
            </a:r>
          </a:p>
          <a:p>
            <a:pPr lvl="1"/>
            <a:r>
              <a:rPr lang="en-GB" dirty="0" smtClean="0"/>
              <a:t>Non-native speakers of English</a:t>
            </a:r>
          </a:p>
          <a:p>
            <a:r>
              <a:rPr lang="en-GB" dirty="0" smtClean="0"/>
              <a:t>Recruitment </a:t>
            </a:r>
          </a:p>
          <a:p>
            <a:pPr lvl="1"/>
            <a:r>
              <a:rPr lang="en-GB" dirty="0" smtClean="0"/>
              <a:t>Amazon Mechanical Turk (crowdsourcing) </a:t>
            </a:r>
          </a:p>
          <a:p>
            <a:pPr lvl="1"/>
            <a:r>
              <a:rPr lang="en-GB" dirty="0" smtClean="0"/>
              <a:t>Traditional methods (for bus systems)</a:t>
            </a:r>
          </a:p>
          <a:p>
            <a:r>
              <a:rPr lang="en-GB" dirty="0" smtClean="0"/>
              <a:t>Dialogue Corpus (to date)</a:t>
            </a:r>
          </a:p>
          <a:p>
            <a:pPr lvl="1"/>
            <a:r>
              <a:rPr lang="en-GB" dirty="0" smtClean="0"/>
              <a:t>Laptops (24), Restaurants (20), Bus1 (20), Bus3 (22)</a:t>
            </a:r>
          </a:p>
          <a:p>
            <a:pPr lvl="1"/>
            <a:r>
              <a:rPr lang="en-GB" dirty="0" smtClean="0"/>
              <a:t>Speech files (user side vs. whole conversation)</a:t>
            </a:r>
          </a:p>
          <a:p>
            <a:pPr lvl="1"/>
            <a:r>
              <a:rPr lang="en-GB" dirty="0" smtClean="0"/>
              <a:t>System logs (content varies with system)</a:t>
            </a:r>
          </a:p>
        </p:txBody>
      </p:sp>
    </p:spTree>
    <p:extLst>
      <p:ext uri="{BB962C8B-B14F-4D97-AF65-F5344CB8AC3E}">
        <p14:creationId xmlns:p14="http://schemas.microsoft.com/office/powerpoint/2010/main" val="170902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6315"/>
          </a:xfrm>
        </p:spPr>
        <p:txBody>
          <a:bodyPr>
            <a:normAutofit/>
          </a:bodyPr>
          <a:lstStyle/>
          <a:p>
            <a:r>
              <a:rPr lang="en-GB" sz="3200" b="1" dirty="0" smtClean="0"/>
              <a:t>AMT HIT: Experimenting on Michigan Restaurants</a:t>
            </a:r>
            <a:endParaRPr lang="en-GB" sz="3600" b="1" dirty="0"/>
          </a:p>
        </p:txBody>
      </p:sp>
      <p:sp>
        <p:nvSpPr>
          <p:cNvPr id="3" name="Content Placeholder 2"/>
          <p:cNvSpPr>
            <a:spLocks noGrp="1"/>
          </p:cNvSpPr>
          <p:nvPr>
            <p:ph idx="1"/>
          </p:nvPr>
        </p:nvSpPr>
        <p:spPr>
          <a:xfrm>
            <a:off x="0" y="995082"/>
            <a:ext cx="9144000" cy="5660088"/>
          </a:xfrm>
        </p:spPr>
        <p:txBody>
          <a:bodyPr>
            <a:noAutofit/>
          </a:bodyPr>
          <a:lstStyle/>
          <a:p>
            <a:pPr marL="0" indent="0">
              <a:buNone/>
            </a:pPr>
            <a:r>
              <a:rPr lang="en-GB" sz="2000" b="1" dirty="0" smtClean="0"/>
              <a:t>Requirements:</a:t>
            </a:r>
            <a:r>
              <a:rPr lang="en-GB" sz="2000" dirty="0" smtClean="0"/>
              <a:t> Google Chrome;  Microphone/speakers (headset); Speak English</a:t>
            </a:r>
          </a:p>
          <a:p>
            <a:pPr marL="0" indent="0">
              <a:buNone/>
            </a:pPr>
            <a:r>
              <a:rPr lang="en-GB" sz="2000" b="1" dirty="0" smtClean="0"/>
              <a:t>Statistics: </a:t>
            </a:r>
            <a:r>
              <a:rPr lang="en-GB" sz="2000" b="1" dirty="0"/>
              <a:t> </a:t>
            </a:r>
            <a:r>
              <a:rPr lang="en-GB" sz="2000" dirty="0" smtClean="0"/>
              <a:t>Setup </a:t>
            </a:r>
            <a:r>
              <a:rPr lang="en-GB" sz="2000" dirty="0"/>
              <a:t>time: </a:t>
            </a:r>
            <a:r>
              <a:rPr lang="en-GB" sz="2000" dirty="0" smtClean="0"/>
              <a:t>2min; </a:t>
            </a:r>
            <a:r>
              <a:rPr lang="en-GB" sz="2000" dirty="0"/>
              <a:t> </a:t>
            </a:r>
            <a:r>
              <a:rPr lang="en-GB" sz="2000" dirty="0" smtClean="0"/>
              <a:t>Minimum </a:t>
            </a:r>
            <a:r>
              <a:rPr lang="en-GB" sz="2000" dirty="0"/>
              <a:t>task time: </a:t>
            </a:r>
            <a:r>
              <a:rPr lang="en-GB" sz="2000" dirty="0" smtClean="0"/>
              <a:t>1min; Max </a:t>
            </a:r>
            <a:r>
              <a:rPr lang="en-GB" sz="2000" dirty="0"/>
              <a:t>task time: 3min </a:t>
            </a:r>
            <a:endParaRPr lang="en-GB" sz="2000" dirty="0" smtClean="0"/>
          </a:p>
          <a:p>
            <a:pPr marL="0" indent="0">
              <a:buNone/>
            </a:pPr>
            <a:r>
              <a:rPr lang="en-GB" sz="2000" b="1" dirty="0" smtClean="0"/>
              <a:t>Explanation</a:t>
            </a:r>
            <a:endParaRPr lang="en-GB" sz="2000" b="1" dirty="0"/>
          </a:p>
          <a:p>
            <a:r>
              <a:rPr lang="en-GB" sz="2000" dirty="0"/>
              <a:t>In this HIT you will talk to an automated system using natural language. You will be given a task and asked to speak to your browser to solve it (under the heading 'Task for this HIT'). A typical task would be to find a restaurant according to some constraints and then get some information about it (like the phone number).</a:t>
            </a:r>
          </a:p>
          <a:p>
            <a:r>
              <a:rPr lang="en-GB" sz="2000" dirty="0"/>
              <a:t>To start the conversation click the 'Start' button. When you speak you should see the speech recognition results coming up. Once you're done, please say 'thank you, goodbye' and the system will finish. If you're unable to finish your task within 2min please click 'Stop' and submit whatever you've done</a:t>
            </a:r>
            <a:r>
              <a:rPr lang="en-GB" sz="2000" dirty="0" smtClean="0"/>
              <a:t>.</a:t>
            </a:r>
          </a:p>
          <a:p>
            <a:pPr marL="0" indent="0">
              <a:buNone/>
            </a:pPr>
            <a:r>
              <a:rPr lang="en-GB" sz="2000" b="1" dirty="0" smtClean="0"/>
              <a:t>Task </a:t>
            </a:r>
            <a:r>
              <a:rPr lang="en-GB" sz="2000" b="1" dirty="0"/>
              <a:t>for this HIT</a:t>
            </a:r>
          </a:p>
          <a:p>
            <a:r>
              <a:rPr lang="en-GB" sz="2000" dirty="0"/>
              <a:t>You are looking for a place with </a:t>
            </a:r>
            <a:r>
              <a:rPr lang="en-GB" sz="2000" dirty="0" smtClean="0"/>
              <a:t>European food </a:t>
            </a:r>
            <a:r>
              <a:rPr lang="en-GB" sz="2000" dirty="0"/>
              <a:t>(if possible</a:t>
            </a:r>
            <a:r>
              <a:rPr lang="en-GB" sz="2000" dirty="0" smtClean="0"/>
              <a:t>). </a:t>
            </a:r>
            <a:r>
              <a:rPr lang="en-GB" sz="2000" dirty="0"/>
              <a:t>Also find something similar but with a place with A</a:t>
            </a:r>
            <a:r>
              <a:rPr lang="en-GB" sz="2000" dirty="0" smtClean="0"/>
              <a:t>merican </a:t>
            </a:r>
            <a:r>
              <a:rPr lang="en-GB" sz="2000" dirty="0"/>
              <a:t>food instead. Ask for the attire of that one. </a:t>
            </a:r>
            <a:endParaRPr lang="en-GB" sz="2000" dirty="0" smtClean="0"/>
          </a:p>
          <a:p>
            <a:endParaRPr lang="en-GB" sz="2000" dirty="0"/>
          </a:p>
          <a:p>
            <a:pPr marL="0" indent="0">
              <a:buNone/>
            </a:pPr>
            <a:r>
              <a:rPr lang="en-GB" sz="2000" dirty="0" smtClean="0"/>
              <a:t>						</a:t>
            </a:r>
            <a:r>
              <a:rPr lang="en-GB" sz="2000" i="1" dirty="0" smtClean="0">
                <a:solidFill>
                  <a:srgbClr val="FF0000"/>
                </a:solidFill>
              </a:rPr>
              <a:t>How to get target population?</a:t>
            </a:r>
            <a:endParaRPr lang="en-GB" sz="2000" i="1" dirty="0">
              <a:solidFill>
                <a:srgbClr val="FF0000"/>
              </a:solidFill>
            </a:endParaRPr>
          </a:p>
        </p:txBody>
      </p:sp>
    </p:spTree>
    <p:extLst>
      <p:ext uri="{BB962C8B-B14F-4D97-AF65-F5344CB8AC3E}">
        <p14:creationId xmlns:p14="http://schemas.microsoft.com/office/powerpoint/2010/main" val="36686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smtClean="0"/>
              <a:t>Collect Data (2):</a:t>
            </a:r>
            <a:r>
              <a:rPr lang="en-GB" dirty="0"/>
              <a:t> </a:t>
            </a:r>
            <a:r>
              <a:rPr lang="en-GB" dirty="0" smtClean="0"/>
              <a:t>Speaking Assessments</a:t>
            </a:r>
            <a:endParaRPr lang="en-GB" dirty="0"/>
          </a:p>
        </p:txBody>
      </p:sp>
      <p:sp>
        <p:nvSpPr>
          <p:cNvPr id="3" name="Content Placeholder 2"/>
          <p:cNvSpPr>
            <a:spLocks noGrp="1"/>
          </p:cNvSpPr>
          <p:nvPr>
            <p:ph idx="1"/>
          </p:nvPr>
        </p:nvSpPr>
        <p:spPr>
          <a:xfrm>
            <a:off x="457199" y="1783080"/>
            <a:ext cx="8487295" cy="4525963"/>
          </a:xfrm>
        </p:spPr>
        <p:txBody>
          <a:bodyPr/>
          <a:lstStyle/>
          <a:p>
            <a:r>
              <a:rPr lang="en-GB" dirty="0" smtClean="0"/>
              <a:t>Scores (for each collected dialogue)</a:t>
            </a:r>
          </a:p>
          <a:p>
            <a:endParaRPr lang="en-GB" dirty="0" smtClean="0"/>
          </a:p>
          <a:p>
            <a:r>
              <a:rPr lang="en-GB" i="1" dirty="0" smtClean="0"/>
              <a:t>Human:</a:t>
            </a:r>
            <a:r>
              <a:rPr lang="en-GB" dirty="0" smtClean="0"/>
              <a:t> Cambridge Language Centre </a:t>
            </a:r>
          </a:p>
          <a:p>
            <a:pPr lvl="1"/>
            <a:r>
              <a:rPr lang="en-GB" dirty="0" smtClean="0"/>
              <a:t>Fine-grained rubric</a:t>
            </a:r>
          </a:p>
          <a:p>
            <a:pPr lvl="1"/>
            <a:r>
              <a:rPr lang="en-GB" dirty="0" smtClean="0"/>
              <a:t>laptop and bus dialogues manually coded (to date)</a:t>
            </a:r>
          </a:p>
          <a:p>
            <a:endParaRPr lang="en-GB" dirty="0" smtClean="0"/>
          </a:p>
        </p:txBody>
      </p:sp>
    </p:spTree>
    <p:extLst>
      <p:ext uri="{BB962C8B-B14F-4D97-AF65-F5344CB8AC3E}">
        <p14:creationId xmlns:p14="http://schemas.microsoft.com/office/powerpoint/2010/main" val="705509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normAutofit/>
          </a:bodyPr>
          <a:lstStyle/>
          <a:p>
            <a:r>
              <a:rPr lang="en-GB" dirty="0" smtClean="0"/>
              <a:t>Example: Human Scored Dialogue</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17143"/>
            <a:ext cx="9160393" cy="4135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31376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83605"/>
          </a:xfrm>
        </p:spPr>
        <p:txBody>
          <a:bodyPr/>
          <a:lstStyle/>
          <a:p>
            <a:r>
              <a:rPr lang="en-US" dirty="0" smtClean="0"/>
              <a:t>Assessed Data (to date)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0178003"/>
              </p:ext>
            </p:extLst>
          </p:nvPr>
        </p:nvGraphicFramePr>
        <p:xfrm>
          <a:off x="228602" y="932160"/>
          <a:ext cx="8610600" cy="4522129"/>
        </p:xfrm>
        <a:graphic>
          <a:graphicData uri="http://schemas.openxmlformats.org/drawingml/2006/table">
            <a:tbl>
              <a:tblPr firstRow="1" bandRow="1">
                <a:tableStyleId>{5C22544A-7EE6-4342-B048-85BDC9FD1C3A}</a:tableStyleId>
              </a:tblPr>
              <a:tblGrid>
                <a:gridCol w="2118359"/>
                <a:gridCol w="899161"/>
                <a:gridCol w="579120"/>
                <a:gridCol w="701040"/>
                <a:gridCol w="949719"/>
                <a:gridCol w="1121067"/>
                <a:gridCol w="1121067"/>
                <a:gridCol w="1121067"/>
              </a:tblGrid>
              <a:tr h="721546">
                <a:tc>
                  <a:txBody>
                    <a:bodyPr/>
                    <a:lstStyle/>
                    <a:p>
                      <a:endParaRPr lang="en-US" dirty="0"/>
                    </a:p>
                  </a:txBody>
                  <a:tcPr/>
                </a:tc>
                <a:tc>
                  <a:txBody>
                    <a:bodyPr/>
                    <a:lstStyle/>
                    <a:p>
                      <a:r>
                        <a:rPr lang="en-US" dirty="0" smtClean="0"/>
                        <a:t>Not</a:t>
                      </a:r>
                      <a:r>
                        <a:rPr lang="en-US" baseline="0" dirty="0" smtClean="0"/>
                        <a:t> </a:t>
                      </a:r>
                    </a:p>
                    <a:p>
                      <a:r>
                        <a:rPr lang="en-US" baseline="0" dirty="0" smtClean="0"/>
                        <a:t>Scored</a:t>
                      </a:r>
                      <a:endParaRPr lang="en-US" dirty="0"/>
                    </a:p>
                  </a:txBody>
                  <a:tcPr/>
                </a:tc>
                <a:tc>
                  <a:txBody>
                    <a:bodyPr/>
                    <a:lstStyle/>
                    <a:p>
                      <a:r>
                        <a:rPr lang="en-US" dirty="0" smtClean="0"/>
                        <a:t>A1</a:t>
                      </a:r>
                    </a:p>
                    <a:p>
                      <a:endParaRPr lang="en-US" dirty="0"/>
                    </a:p>
                  </a:txBody>
                  <a:tcPr/>
                </a:tc>
                <a:tc>
                  <a:txBody>
                    <a:bodyPr/>
                    <a:lstStyle/>
                    <a:p>
                      <a:r>
                        <a:rPr lang="en-US" dirty="0" smtClean="0"/>
                        <a:t>A2</a:t>
                      </a:r>
                      <a:endParaRPr lang="en-US" dirty="0"/>
                    </a:p>
                  </a:txBody>
                  <a:tcPr/>
                </a:tc>
                <a:tc>
                  <a:txBody>
                    <a:bodyPr/>
                    <a:lstStyle/>
                    <a:p>
                      <a:r>
                        <a:rPr lang="en-US" dirty="0" smtClean="0"/>
                        <a:t>B1</a:t>
                      </a:r>
                      <a:endParaRPr lang="en-US" dirty="0"/>
                    </a:p>
                  </a:txBody>
                  <a:tcPr/>
                </a:tc>
                <a:tc>
                  <a:txBody>
                    <a:bodyPr/>
                    <a:lstStyle/>
                    <a:p>
                      <a:r>
                        <a:rPr lang="en-US" dirty="0" smtClean="0"/>
                        <a:t>B2</a:t>
                      </a:r>
                      <a:endParaRPr lang="en-US" dirty="0"/>
                    </a:p>
                  </a:txBody>
                  <a:tcPr/>
                </a:tc>
                <a:tc>
                  <a:txBody>
                    <a:bodyPr/>
                    <a:lstStyle/>
                    <a:p>
                      <a:r>
                        <a:rPr lang="en-US" dirty="0" smtClean="0"/>
                        <a:t>C1</a:t>
                      </a:r>
                      <a:endParaRPr lang="en-US" dirty="0"/>
                    </a:p>
                  </a:txBody>
                  <a:tcPr/>
                </a:tc>
                <a:tc>
                  <a:txBody>
                    <a:bodyPr/>
                    <a:lstStyle/>
                    <a:p>
                      <a:r>
                        <a:rPr lang="en-US" dirty="0" smtClean="0"/>
                        <a:t>C2</a:t>
                      </a:r>
                      <a:endParaRPr lang="en-US" dirty="0"/>
                    </a:p>
                  </a:txBody>
                  <a:tcPr/>
                </a:tc>
              </a:tr>
              <a:tr h="721546">
                <a:tc>
                  <a:txBody>
                    <a:bodyPr/>
                    <a:lstStyle/>
                    <a:p>
                      <a:r>
                        <a:rPr lang="en-US" b="1" dirty="0" smtClean="0">
                          <a:solidFill>
                            <a:schemeClr val="accent3">
                              <a:lumMod val="50000"/>
                            </a:schemeClr>
                          </a:solidFill>
                        </a:rPr>
                        <a:t>Laptop System</a:t>
                      </a:r>
                    </a:p>
                    <a:p>
                      <a:r>
                        <a:rPr lang="en-US" b="1" dirty="0" smtClean="0">
                          <a:solidFill>
                            <a:schemeClr val="accent3">
                              <a:lumMod val="50000"/>
                            </a:schemeClr>
                          </a:solidFill>
                        </a:rPr>
                        <a:t>(Indian callers)</a:t>
                      </a:r>
                      <a:endParaRPr lang="en-US" b="1" dirty="0">
                        <a:solidFill>
                          <a:schemeClr val="accent3">
                            <a:lumMod val="50000"/>
                          </a:schemeClr>
                        </a:solidFill>
                      </a:endParaRPr>
                    </a:p>
                  </a:txBody>
                  <a:tcPr/>
                </a:tc>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t>1</a:t>
                      </a:r>
                      <a:endParaRPr lang="en-US" dirty="0"/>
                    </a:p>
                  </a:txBody>
                  <a:tcPr/>
                </a:tc>
              </a:tr>
              <a:tr h="776388">
                <a:tc>
                  <a:txBody>
                    <a:bodyPr/>
                    <a:lstStyle/>
                    <a:p>
                      <a:r>
                        <a:rPr lang="en-US" b="1" dirty="0" smtClean="0">
                          <a:solidFill>
                            <a:schemeClr val="accent3">
                              <a:lumMod val="50000"/>
                            </a:schemeClr>
                          </a:solidFill>
                        </a:rPr>
                        <a:t>Laptop</a:t>
                      </a:r>
                      <a:r>
                        <a:rPr lang="en-US" b="1" baseline="0" dirty="0" smtClean="0">
                          <a:solidFill>
                            <a:schemeClr val="accent3">
                              <a:lumMod val="50000"/>
                            </a:schemeClr>
                          </a:solidFill>
                        </a:rPr>
                        <a:t> System</a:t>
                      </a:r>
                    </a:p>
                    <a:p>
                      <a:r>
                        <a:rPr lang="en-US" b="1" baseline="0" dirty="0" smtClean="0">
                          <a:solidFill>
                            <a:schemeClr val="accent3">
                              <a:lumMod val="50000"/>
                            </a:schemeClr>
                          </a:solidFill>
                        </a:rPr>
                        <a:t>(not US, UK, or Australian callers)</a:t>
                      </a:r>
                      <a:endParaRPr lang="en-US" b="1" dirty="0">
                        <a:solidFill>
                          <a:schemeClr val="accent3">
                            <a:lumMod val="50000"/>
                          </a:schemeClr>
                        </a:solidFill>
                      </a:endParaRPr>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1</a:t>
                      </a:r>
                      <a:endParaRPr lang="en-US" dirty="0"/>
                    </a:p>
                  </a:txBody>
                  <a:tcPr/>
                </a:tc>
                <a:tc>
                  <a:txBody>
                    <a:bodyPr/>
                    <a:lstStyle/>
                    <a:p>
                      <a:r>
                        <a:rPr lang="en-US" dirty="0" smtClean="0">
                          <a:solidFill>
                            <a:srgbClr val="FF0000"/>
                          </a:solidFill>
                        </a:rPr>
                        <a:t>7</a:t>
                      </a:r>
                      <a:endParaRPr lang="en-US" dirty="0">
                        <a:solidFill>
                          <a:srgbClr val="FF0000"/>
                        </a:solidFill>
                      </a:endParaRPr>
                    </a:p>
                  </a:txBody>
                  <a:tcPr/>
                </a:tc>
                <a:tc>
                  <a:txBody>
                    <a:bodyPr/>
                    <a:lstStyle/>
                    <a:p>
                      <a:r>
                        <a:rPr lang="en-US" dirty="0" smtClean="0">
                          <a:solidFill>
                            <a:srgbClr val="FF0000"/>
                          </a:solidFill>
                        </a:rPr>
                        <a:t>6</a:t>
                      </a:r>
                      <a:endParaRPr lang="en-US" dirty="0">
                        <a:solidFill>
                          <a:srgbClr val="FF0000"/>
                        </a:solidFill>
                      </a:endParaRPr>
                    </a:p>
                  </a:txBody>
                  <a:tcPr/>
                </a:tc>
                <a:tc>
                  <a:txBody>
                    <a:bodyPr/>
                    <a:lstStyle/>
                    <a:p>
                      <a:endParaRPr lang="en-US" dirty="0"/>
                    </a:p>
                  </a:txBody>
                  <a:tcPr/>
                </a:tc>
              </a:tr>
              <a:tr h="721546">
                <a:tc>
                  <a:txBody>
                    <a:bodyPr/>
                    <a:lstStyle/>
                    <a:p>
                      <a:r>
                        <a:rPr lang="en-US" b="1" dirty="0" smtClean="0">
                          <a:solidFill>
                            <a:schemeClr val="accent3">
                              <a:lumMod val="50000"/>
                            </a:schemeClr>
                          </a:solidFill>
                        </a:rPr>
                        <a:t>Restaurant System</a:t>
                      </a:r>
                    </a:p>
                    <a:p>
                      <a:r>
                        <a:rPr lang="en-US" b="1" dirty="0" smtClean="0">
                          <a:solidFill>
                            <a:schemeClr val="accent3">
                              <a:lumMod val="50000"/>
                            </a:schemeClr>
                          </a:solidFill>
                        </a:rPr>
                        <a:t>(HIT</a:t>
                      </a:r>
                      <a:r>
                        <a:rPr lang="en-US" b="1" baseline="0" dirty="0" smtClean="0">
                          <a:solidFill>
                            <a:schemeClr val="accent3">
                              <a:lumMod val="50000"/>
                            </a:schemeClr>
                          </a:solidFill>
                        </a:rPr>
                        <a:t> title in Hindi)</a:t>
                      </a:r>
                      <a:endParaRPr lang="en-US" b="1" dirty="0" smtClean="0">
                        <a:solidFill>
                          <a:schemeClr val="accent3">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solidFill>
                          <a:srgbClr val="FF6600"/>
                        </a:solidFill>
                      </a:endParaRPr>
                    </a:p>
                  </a:txBody>
                  <a:tcPr/>
                </a:tc>
                <a:tc>
                  <a:txBody>
                    <a:bodyPr/>
                    <a:lstStyle/>
                    <a:p>
                      <a:endParaRPr lang="en-US" dirty="0"/>
                    </a:p>
                  </a:txBody>
                  <a:tcPr/>
                </a:tc>
              </a:tr>
              <a:tr h="721546">
                <a:tc>
                  <a:txBody>
                    <a:bodyPr/>
                    <a:lstStyle/>
                    <a:p>
                      <a:r>
                        <a:rPr lang="en-US" dirty="0" smtClean="0"/>
                        <a:t>Bus System</a:t>
                      </a:r>
                    </a:p>
                    <a:p>
                      <a:r>
                        <a:rPr lang="en-US" dirty="0" smtClean="0"/>
                        <a:t>(Carnegie</a:t>
                      </a:r>
                      <a:r>
                        <a:rPr lang="en-US" baseline="0" dirty="0" smtClean="0"/>
                        <a:t> Mellon U</a:t>
                      </a:r>
                      <a:r>
                        <a:rPr lang="en-US" dirty="0" smtClean="0"/>
                        <a:t>)</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2</a:t>
                      </a:r>
                      <a:endParaRPr lang="en-US" dirty="0"/>
                    </a:p>
                  </a:txBody>
                  <a:tcPr/>
                </a:tc>
                <a:tc>
                  <a:txBody>
                    <a:bodyPr/>
                    <a:lstStyle/>
                    <a:p>
                      <a:r>
                        <a:rPr lang="en-US" dirty="0" smtClean="0">
                          <a:solidFill>
                            <a:srgbClr val="FF6600"/>
                          </a:solidFill>
                        </a:rPr>
                        <a:t>14</a:t>
                      </a:r>
                      <a:endParaRPr lang="en-US" dirty="0">
                        <a:solidFill>
                          <a:srgbClr val="FF6600"/>
                        </a:solidFill>
                      </a:endParaRPr>
                    </a:p>
                  </a:txBody>
                  <a:tcPr/>
                </a:tc>
                <a:tc>
                  <a:txBody>
                    <a:bodyPr/>
                    <a:lstStyle/>
                    <a:p>
                      <a:r>
                        <a:rPr lang="en-US" dirty="0" smtClean="0"/>
                        <a:t>2</a:t>
                      </a:r>
                      <a:endParaRPr lang="en-US" dirty="0"/>
                    </a:p>
                  </a:txBody>
                  <a:tcPr/>
                </a:tc>
              </a:tr>
              <a:tr h="721546">
                <a:tc>
                  <a:txBody>
                    <a:bodyPr/>
                    <a:lstStyle/>
                    <a:p>
                      <a:r>
                        <a:rPr lang="en-US" dirty="0" smtClean="0"/>
                        <a:t>Bus System</a:t>
                      </a:r>
                    </a:p>
                    <a:p>
                      <a:r>
                        <a:rPr lang="en-US" dirty="0" smtClean="0"/>
                        <a:t>(Cambridge U)</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c>
                  <a:txBody>
                    <a:bodyPr/>
                    <a:lstStyle/>
                    <a:p>
                      <a:r>
                        <a:rPr lang="en-US" dirty="0" smtClean="0">
                          <a:solidFill>
                            <a:srgbClr val="FF6600"/>
                          </a:solidFill>
                        </a:rPr>
                        <a:t>16</a:t>
                      </a:r>
                      <a:endParaRPr lang="en-US" dirty="0">
                        <a:solidFill>
                          <a:srgbClr val="FF6600"/>
                        </a:solidFill>
                      </a:endParaRPr>
                    </a:p>
                  </a:txBody>
                  <a:tcPr/>
                </a:tc>
                <a:tc>
                  <a:txBody>
                    <a:bodyPr/>
                    <a:lstStyle/>
                    <a:p>
                      <a:r>
                        <a:rPr lang="en-US" dirty="0" smtClean="0"/>
                        <a:t>1</a:t>
                      </a:r>
                      <a:endParaRPr lang="en-US" dirty="0"/>
                    </a:p>
                  </a:txBody>
                  <a:tcPr/>
                </a:tc>
              </a:tr>
            </a:tbl>
          </a:graphicData>
        </a:graphic>
      </p:graphicFrame>
      <p:sp>
        <p:nvSpPr>
          <p:cNvPr id="3" name="TextBox 2"/>
          <p:cNvSpPr txBox="1"/>
          <p:nvPr/>
        </p:nvSpPr>
        <p:spPr>
          <a:xfrm>
            <a:off x="228602" y="6054744"/>
            <a:ext cx="7543798" cy="646331"/>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chemeClr val="accent3">
                    <a:lumMod val="50000"/>
                  </a:schemeClr>
                </a:solidFill>
              </a:rPr>
              <a:t>Crowdsourced laptop deployment yielded more of the target population           (although sample is still biased towards high scores)</a:t>
            </a:r>
          </a:p>
        </p:txBody>
      </p:sp>
      <p:sp>
        <p:nvSpPr>
          <p:cNvPr id="7" name="Oval 6"/>
          <p:cNvSpPr/>
          <p:nvPr/>
        </p:nvSpPr>
        <p:spPr>
          <a:xfrm>
            <a:off x="5090160" y="1402080"/>
            <a:ext cx="2225040" cy="2529025"/>
          </a:xfrm>
          <a:prstGeom prst="ellipse">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B050"/>
              </a:solidFill>
            </a:endParaRPr>
          </a:p>
        </p:txBody>
      </p:sp>
      <p:sp>
        <p:nvSpPr>
          <p:cNvPr id="8" name="Oval 7"/>
          <p:cNvSpPr/>
          <p:nvPr/>
        </p:nvSpPr>
        <p:spPr>
          <a:xfrm>
            <a:off x="2286000" y="1219200"/>
            <a:ext cx="1021080" cy="423509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228602" y="5639692"/>
            <a:ext cx="8915398" cy="369332"/>
          </a:xfrm>
          <a:prstGeom prst="rect">
            <a:avLst/>
          </a:prstGeom>
        </p:spPr>
        <p:txBody>
          <a:bodyPr wrap="square">
            <a:spAutoFit/>
          </a:bodyPr>
          <a:lstStyle/>
          <a:p>
            <a:pPr marL="285750" indent="-285750">
              <a:buFont typeface="Arial" panose="020B0604020202020204" pitchFamily="34" charset="0"/>
              <a:buChar char="•"/>
            </a:pPr>
            <a:r>
              <a:rPr lang="en-GB" b="1" dirty="0" smtClean="0">
                <a:solidFill>
                  <a:srgbClr val="FF0000"/>
                </a:solidFill>
              </a:rPr>
              <a:t>Not all dialogues can be scored</a:t>
            </a:r>
            <a:endParaRPr lang="en-GB" b="1" dirty="0">
              <a:solidFill>
                <a:srgbClr val="FF0000"/>
              </a:solidFill>
            </a:endParaRPr>
          </a:p>
        </p:txBody>
      </p:sp>
    </p:spTree>
    <p:extLst>
      <p:ext uri="{BB962C8B-B14F-4D97-AF65-F5344CB8AC3E}">
        <p14:creationId xmlns:p14="http://schemas.microsoft.com/office/powerpoint/2010/main" val="37661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smtClean="0"/>
              <a:t>Collect Data (2):</a:t>
            </a:r>
            <a:r>
              <a:rPr lang="en-GB" dirty="0"/>
              <a:t> </a:t>
            </a:r>
            <a:r>
              <a:rPr lang="en-GB" dirty="0" smtClean="0"/>
              <a:t>Speaking Assessments</a:t>
            </a:r>
            <a:endParaRPr lang="en-GB" dirty="0"/>
          </a:p>
        </p:txBody>
      </p:sp>
      <p:sp>
        <p:nvSpPr>
          <p:cNvPr id="3" name="Content Placeholder 2"/>
          <p:cNvSpPr>
            <a:spLocks noGrp="1"/>
          </p:cNvSpPr>
          <p:nvPr>
            <p:ph idx="1"/>
          </p:nvPr>
        </p:nvSpPr>
        <p:spPr>
          <a:xfrm>
            <a:off x="457199" y="1783080"/>
            <a:ext cx="8487295" cy="4525963"/>
          </a:xfrm>
        </p:spPr>
        <p:txBody>
          <a:bodyPr>
            <a:normAutofit lnSpcReduction="10000"/>
          </a:bodyPr>
          <a:lstStyle/>
          <a:p>
            <a:r>
              <a:rPr lang="en-GB" dirty="0" smtClean="0">
                <a:solidFill>
                  <a:schemeClr val="bg1">
                    <a:lumMod val="50000"/>
                  </a:schemeClr>
                </a:solidFill>
              </a:rPr>
              <a:t>Scores (for each collected dialogue)</a:t>
            </a:r>
          </a:p>
          <a:p>
            <a:endParaRPr lang="en-GB" dirty="0" smtClean="0">
              <a:solidFill>
                <a:schemeClr val="bg1">
                  <a:lumMod val="50000"/>
                </a:schemeClr>
              </a:solidFill>
            </a:endParaRPr>
          </a:p>
          <a:p>
            <a:r>
              <a:rPr lang="en-GB" i="1" dirty="0" smtClean="0">
                <a:solidFill>
                  <a:schemeClr val="bg1">
                    <a:lumMod val="50000"/>
                  </a:schemeClr>
                </a:solidFill>
              </a:rPr>
              <a:t>Human:</a:t>
            </a:r>
            <a:r>
              <a:rPr lang="en-GB" dirty="0" smtClean="0">
                <a:solidFill>
                  <a:schemeClr val="bg1">
                    <a:lumMod val="50000"/>
                  </a:schemeClr>
                </a:solidFill>
              </a:rPr>
              <a:t> Cambridge Language Centre </a:t>
            </a:r>
          </a:p>
          <a:p>
            <a:pPr lvl="1"/>
            <a:r>
              <a:rPr lang="en-GB" dirty="0" smtClean="0">
                <a:solidFill>
                  <a:schemeClr val="bg1">
                    <a:lumMod val="50000"/>
                  </a:schemeClr>
                </a:solidFill>
              </a:rPr>
              <a:t>Fine-grained rubric</a:t>
            </a:r>
          </a:p>
          <a:p>
            <a:pPr lvl="1"/>
            <a:r>
              <a:rPr lang="en-GB" dirty="0" smtClean="0">
                <a:solidFill>
                  <a:schemeClr val="bg1">
                    <a:lumMod val="50000"/>
                  </a:schemeClr>
                </a:solidFill>
              </a:rPr>
              <a:t>24 laptop dialogues manually coded (to date)</a:t>
            </a:r>
          </a:p>
          <a:p>
            <a:pPr lvl="1"/>
            <a:endParaRPr lang="en-GB" dirty="0" smtClean="0">
              <a:solidFill>
                <a:schemeClr val="bg1">
                  <a:lumMod val="50000"/>
                </a:schemeClr>
              </a:solidFill>
            </a:endParaRPr>
          </a:p>
          <a:p>
            <a:r>
              <a:rPr lang="en-GB" i="1" dirty="0" smtClean="0"/>
              <a:t>Computer:</a:t>
            </a:r>
            <a:r>
              <a:rPr lang="en-GB" dirty="0" smtClean="0"/>
              <a:t> ALTA Speech Group (in progress)</a:t>
            </a:r>
          </a:p>
          <a:p>
            <a:pPr lvl="1"/>
            <a:r>
              <a:rPr lang="en-GB" dirty="0"/>
              <a:t>Apply </a:t>
            </a:r>
            <a:r>
              <a:rPr lang="en-GB" dirty="0" smtClean="0"/>
              <a:t>previously developed model for predicting </a:t>
            </a:r>
            <a:r>
              <a:rPr lang="en-GB" i="1" dirty="0" smtClean="0"/>
              <a:t>overall </a:t>
            </a:r>
            <a:r>
              <a:rPr lang="en-GB" i="1" dirty="0" err="1" smtClean="0"/>
              <a:t>profiency</a:t>
            </a:r>
            <a:r>
              <a:rPr lang="en-GB" dirty="0" smtClean="0"/>
              <a:t> score of </a:t>
            </a:r>
            <a:r>
              <a:rPr lang="en-GB" i="1" dirty="0" smtClean="0"/>
              <a:t>non-interactive </a:t>
            </a:r>
            <a:r>
              <a:rPr lang="en-GB" dirty="0" smtClean="0"/>
              <a:t>speaking </a:t>
            </a:r>
          </a:p>
          <a:p>
            <a:endParaRPr lang="en-GB" dirty="0" smtClean="0"/>
          </a:p>
        </p:txBody>
      </p:sp>
    </p:spTree>
    <p:extLst>
      <p:ext uri="{BB962C8B-B14F-4D97-AF65-F5344CB8AC3E}">
        <p14:creationId xmlns:p14="http://schemas.microsoft.com/office/powerpoint/2010/main" val="1675164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96"/>
            <a:ext cx="9144000" cy="1143000"/>
          </a:xfrm>
        </p:spPr>
        <p:txBody>
          <a:bodyPr>
            <a:normAutofit fontScale="90000"/>
          </a:bodyPr>
          <a:lstStyle/>
          <a:p>
            <a:r>
              <a:rPr lang="en-US" dirty="0" smtClean="0"/>
              <a:t>Computer Scoring Approach:</a:t>
            </a:r>
            <a:br>
              <a:rPr lang="en-US" dirty="0" smtClean="0"/>
            </a:br>
            <a:r>
              <a:rPr lang="en-US" dirty="0" smtClean="0"/>
              <a:t>Supervised Machine Learning</a:t>
            </a:r>
            <a:endParaRPr lang="en-US" dirty="0"/>
          </a:p>
        </p:txBody>
      </p:sp>
      <p:sp>
        <p:nvSpPr>
          <p:cNvPr id="3" name="Slide Number Placeholder 2"/>
          <p:cNvSpPr>
            <a:spLocks noGrp="1"/>
          </p:cNvSpPr>
          <p:nvPr>
            <p:ph type="sldNum" sz="quarter" idx="11"/>
          </p:nvPr>
        </p:nvSpPr>
        <p:spPr>
          <a:xfrm>
            <a:off x="8129016" y="5715000"/>
            <a:ext cx="609600" cy="521208"/>
          </a:xfrm>
        </p:spPr>
        <p:txBody>
          <a:bodyPr/>
          <a:lstStyle/>
          <a:p>
            <a:fld id="{001AEB1B-619C-E741-908C-AF8E12DD8BD8}" type="slidenum">
              <a:rPr lang="en-US" smtClean="0"/>
              <a:pPr/>
              <a:t>37</a:t>
            </a:fld>
            <a:endParaRPr lang="en-US" dirty="0"/>
          </a:p>
        </p:txBody>
      </p:sp>
      <p:sp>
        <p:nvSpPr>
          <p:cNvPr id="4" name="Rectangle 3"/>
          <p:cNvSpPr/>
          <p:nvPr/>
        </p:nvSpPr>
        <p:spPr>
          <a:xfrm>
            <a:off x="304800" y="2057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2209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362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Training Data</a:t>
            </a:r>
            <a:endParaRPr lang="en-US" sz="1400" dirty="0">
              <a:solidFill>
                <a:schemeClr val="tx1"/>
              </a:solidFill>
            </a:endParaRPr>
          </a:p>
        </p:txBody>
      </p:sp>
      <p:sp>
        <p:nvSpPr>
          <p:cNvPr id="11" name="Rectangle 10"/>
          <p:cNvSpPr/>
          <p:nvPr/>
        </p:nvSpPr>
        <p:spPr>
          <a:xfrm>
            <a:off x="2286000" y="2438400"/>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1978223"/>
            <a:ext cx="1514445" cy="307777"/>
          </a:xfrm>
          <a:prstGeom prst="rect">
            <a:avLst/>
          </a:prstGeom>
          <a:noFill/>
        </p:spPr>
        <p:txBody>
          <a:bodyPr wrap="none" rtlCol="0">
            <a:spAutoFit/>
          </a:bodyPr>
          <a:lstStyle/>
          <a:p>
            <a:r>
              <a:rPr lang="en-US" sz="1400" dirty="0" smtClean="0"/>
              <a:t>Feature Vectors</a:t>
            </a:r>
            <a:endParaRPr lang="en-US" sz="1400" dirty="0"/>
          </a:p>
        </p:txBody>
      </p:sp>
      <p:cxnSp>
        <p:nvCxnSpPr>
          <p:cNvPr id="15" name="Straight Connector 14"/>
          <p:cNvCxnSpPr/>
          <p:nvPr/>
        </p:nvCxnSpPr>
        <p:spPr>
          <a:xfrm rot="5400000">
            <a:off x="2745979" y="2514997"/>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899570" y="2514600"/>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2591991"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439591"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3049191"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201591"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352402"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504802"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657202"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8096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9620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1144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2668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4192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2438400" y="2666206"/>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rot="5400000">
            <a:off x="2898379" y="27428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3051970" y="2742406"/>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2744391"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2591991"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3201591"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3353991"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3504802"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3657202"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3809602"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39620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41144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42668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44192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45716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2590800" y="2895600"/>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rot="5400000">
            <a:off x="3050779" y="2972197"/>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3204370" y="2971800"/>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2896791"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744391"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3353991"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3506391"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3657202"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3809602"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3962002"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41144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42668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44192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45716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47240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6" name="Diamond 95"/>
          <p:cNvSpPr/>
          <p:nvPr/>
        </p:nvSpPr>
        <p:spPr>
          <a:xfrm>
            <a:off x="5928689" y="2209006"/>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5623889" y="1899046"/>
            <a:ext cx="1843711" cy="307777"/>
          </a:xfrm>
          <a:prstGeom prst="rect">
            <a:avLst/>
          </a:prstGeom>
          <a:noFill/>
        </p:spPr>
        <p:txBody>
          <a:bodyPr wrap="none" rtlCol="0">
            <a:spAutoFit/>
          </a:bodyPr>
          <a:lstStyle/>
          <a:p>
            <a:r>
              <a:rPr lang="en-US" sz="1400" dirty="0" smtClean="0"/>
              <a:t>Learning Algorithm</a:t>
            </a:r>
            <a:endParaRPr lang="en-US" sz="1400" dirty="0"/>
          </a:p>
        </p:txBody>
      </p:sp>
      <p:cxnSp>
        <p:nvCxnSpPr>
          <p:cNvPr id="114" name="Straight Arrow Connector 113"/>
          <p:cNvCxnSpPr/>
          <p:nvPr/>
        </p:nvCxnSpPr>
        <p:spPr>
          <a:xfrm>
            <a:off x="1676400" y="2743200"/>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5181600" y="2666206"/>
            <a:ext cx="6254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rot="5400000">
            <a:off x="5854077" y="3809206"/>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Oval 121"/>
          <p:cNvSpPr/>
          <p:nvPr/>
        </p:nvSpPr>
        <p:spPr>
          <a:xfrm>
            <a:off x="5928689" y="4343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5638800" y="5334000"/>
            <a:ext cx="1584313" cy="307777"/>
          </a:xfrm>
          <a:prstGeom prst="rect">
            <a:avLst/>
          </a:prstGeom>
          <a:noFill/>
        </p:spPr>
        <p:txBody>
          <a:bodyPr wrap="none" rtlCol="0">
            <a:spAutoFit/>
          </a:bodyPr>
          <a:lstStyle/>
          <a:p>
            <a:r>
              <a:rPr lang="en-US" sz="1400" dirty="0" smtClean="0"/>
              <a:t>Predictive Model</a:t>
            </a:r>
            <a:endParaRPr lang="en-US" sz="1400" dirty="0"/>
          </a:p>
        </p:txBody>
      </p:sp>
      <p:sp>
        <p:nvSpPr>
          <p:cNvPr id="126" name="Rectangle 125"/>
          <p:cNvSpPr/>
          <p:nvPr/>
        </p:nvSpPr>
        <p:spPr>
          <a:xfrm>
            <a:off x="457200" y="4419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Unlabeled Data</a:t>
            </a:r>
          </a:p>
          <a:p>
            <a:pPr algn="ctr"/>
            <a:r>
              <a:rPr lang="en-US" sz="1400" dirty="0" smtClean="0">
                <a:solidFill>
                  <a:schemeClr val="bg1"/>
                </a:solidFill>
              </a:rPr>
              <a:t>Test data</a:t>
            </a:r>
            <a:endParaRPr lang="en-US" sz="1400" dirty="0">
              <a:solidFill>
                <a:schemeClr val="bg1"/>
              </a:solidFill>
            </a:endParaRPr>
          </a:p>
        </p:txBody>
      </p:sp>
      <p:cxnSp>
        <p:nvCxnSpPr>
          <p:cNvPr id="127" name="Straight Arrow Connector 126"/>
          <p:cNvCxnSpPr/>
          <p:nvPr/>
        </p:nvCxnSpPr>
        <p:spPr>
          <a:xfrm>
            <a:off x="1676400" y="4876800"/>
            <a:ext cx="533400" cy="3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2438400" y="4799806"/>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p:nvPr/>
        </p:nvCxnSpPr>
        <p:spPr>
          <a:xfrm rot="5400000">
            <a:off x="2898379" y="4876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3051970" y="4876006"/>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a:off x="2744391"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a:off x="2591991"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5400000">
            <a:off x="3201591"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5400000">
            <a:off x="3353991"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5400000">
            <a:off x="3504802"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5400000">
            <a:off x="3657202"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3809602"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39620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5400000">
            <a:off x="41144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42668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44192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45716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5105400" y="4873624"/>
            <a:ext cx="609600" cy="6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6934200" y="4873624"/>
            <a:ext cx="472111" cy="6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ounded Rectangle 147"/>
          <p:cNvSpPr/>
          <p:nvPr/>
        </p:nvSpPr>
        <p:spPr>
          <a:xfrm>
            <a:off x="7543800" y="4572000"/>
            <a:ext cx="990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TextBox 148"/>
          <p:cNvSpPr txBox="1"/>
          <p:nvPr/>
        </p:nvSpPr>
        <p:spPr>
          <a:xfrm>
            <a:off x="7558477" y="4572000"/>
            <a:ext cx="97592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1400" dirty="0" smtClean="0">
                <a:solidFill>
                  <a:srgbClr val="000000"/>
                </a:solidFill>
              </a:rPr>
              <a:t>Predicted</a:t>
            </a:r>
          </a:p>
          <a:p>
            <a:pPr algn="ctr"/>
            <a:r>
              <a:rPr lang="en-US" sz="1400" dirty="0" smtClean="0">
                <a:solidFill>
                  <a:srgbClr val="000000"/>
                </a:solidFill>
              </a:rPr>
              <a:t>Labels</a:t>
            </a:r>
            <a:endParaRPr lang="en-US" sz="1400" dirty="0">
              <a:solidFill>
                <a:srgbClr val="000000"/>
              </a:solidFill>
            </a:endParaRPr>
          </a:p>
        </p:txBody>
      </p:sp>
      <p:sp>
        <p:nvSpPr>
          <p:cNvPr id="155" name="Rectangle 154"/>
          <p:cNvSpPr/>
          <p:nvPr/>
        </p:nvSpPr>
        <p:spPr>
          <a:xfrm>
            <a:off x="152400" y="1295400"/>
            <a:ext cx="8510016" cy="2209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p:cNvSpPr txBox="1"/>
          <p:nvPr/>
        </p:nvSpPr>
        <p:spPr>
          <a:xfrm>
            <a:off x="152400" y="1295400"/>
            <a:ext cx="1371600" cy="369332"/>
          </a:xfrm>
          <a:prstGeom prst="rect">
            <a:avLst/>
          </a:prstGeom>
          <a:noFill/>
        </p:spPr>
        <p:txBody>
          <a:bodyPr wrap="square" rtlCol="0">
            <a:spAutoFit/>
          </a:bodyPr>
          <a:lstStyle/>
          <a:p>
            <a:r>
              <a:rPr lang="en-US" dirty="0" smtClean="0"/>
              <a:t>Training</a:t>
            </a:r>
            <a:endParaRPr lang="en-US" dirty="0"/>
          </a:p>
        </p:txBody>
      </p:sp>
      <p:sp>
        <p:nvSpPr>
          <p:cNvPr id="159" name="Rectangle 158"/>
          <p:cNvSpPr/>
          <p:nvPr/>
        </p:nvSpPr>
        <p:spPr>
          <a:xfrm>
            <a:off x="176784" y="3886200"/>
            <a:ext cx="8510016" cy="1771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p:cNvSpPr txBox="1"/>
          <p:nvPr/>
        </p:nvSpPr>
        <p:spPr>
          <a:xfrm>
            <a:off x="152400" y="3886200"/>
            <a:ext cx="3128964" cy="369332"/>
          </a:xfrm>
          <a:prstGeom prst="rect">
            <a:avLst/>
          </a:prstGeom>
          <a:noFill/>
        </p:spPr>
        <p:txBody>
          <a:bodyPr wrap="square" rtlCol="0">
            <a:spAutoFit/>
          </a:bodyPr>
          <a:lstStyle/>
          <a:p>
            <a:r>
              <a:rPr lang="en-US" dirty="0" smtClean="0"/>
              <a:t>Prediction</a:t>
            </a:r>
            <a:endParaRPr lang="en-US" dirty="0"/>
          </a:p>
        </p:txBody>
      </p:sp>
      <p:sp>
        <p:nvSpPr>
          <p:cNvPr id="97" name="TextBox 96"/>
          <p:cNvSpPr txBox="1"/>
          <p:nvPr/>
        </p:nvSpPr>
        <p:spPr>
          <a:xfrm>
            <a:off x="2905155" y="4416623"/>
            <a:ext cx="1431339" cy="307777"/>
          </a:xfrm>
          <a:prstGeom prst="rect">
            <a:avLst/>
          </a:prstGeom>
          <a:noFill/>
        </p:spPr>
        <p:txBody>
          <a:bodyPr wrap="none" rtlCol="0">
            <a:spAutoFit/>
          </a:bodyPr>
          <a:lstStyle/>
          <a:p>
            <a:r>
              <a:rPr lang="en-US" sz="1400" dirty="0" smtClean="0"/>
              <a:t>Feature Vector</a:t>
            </a:r>
            <a:endParaRPr lang="en-US" sz="1400" dirty="0"/>
          </a:p>
        </p:txBody>
      </p:sp>
      <p:sp>
        <p:nvSpPr>
          <p:cNvPr id="7" name="Rectangle 6"/>
          <p:cNvSpPr/>
          <p:nvPr/>
        </p:nvSpPr>
        <p:spPr>
          <a:xfrm>
            <a:off x="0" y="6581001"/>
            <a:ext cx="9144000" cy="276999"/>
          </a:xfrm>
          <a:prstGeom prst="rect">
            <a:avLst/>
          </a:prstGeom>
        </p:spPr>
        <p:txBody>
          <a:bodyPr wrap="square">
            <a:spAutoFit/>
          </a:bodyPr>
          <a:lstStyle/>
          <a:p>
            <a:pPr algn="ctr">
              <a:defRPr/>
            </a:pPr>
            <a:r>
              <a:rPr lang="en-US" sz="1200" dirty="0" smtClean="0">
                <a:solidFill>
                  <a:schemeClr val="bg1">
                    <a:lumMod val="65000"/>
                  </a:schemeClr>
                </a:solidFill>
              </a:rPr>
              <a:t>Machine learning figure courtesy of </a:t>
            </a:r>
            <a:r>
              <a:rPr lang="en-US" sz="1200" dirty="0" err="1" smtClean="0">
                <a:solidFill>
                  <a:schemeClr val="bg1">
                    <a:lumMod val="65000"/>
                  </a:schemeClr>
                </a:solidFill>
              </a:rPr>
              <a:t>Janyce</a:t>
            </a:r>
            <a:r>
              <a:rPr lang="en-US" sz="1200" dirty="0" smtClean="0">
                <a:solidFill>
                  <a:schemeClr val="bg1">
                    <a:lumMod val="65000"/>
                  </a:schemeClr>
                </a:solidFill>
              </a:rPr>
              <a:t> </a:t>
            </a:r>
            <a:r>
              <a:rPr lang="en-US" sz="1200" dirty="0" err="1" smtClean="0">
                <a:solidFill>
                  <a:schemeClr val="bg1">
                    <a:lumMod val="65000"/>
                  </a:schemeClr>
                </a:solidFill>
              </a:rPr>
              <a:t>Wiebe</a:t>
            </a:r>
            <a:endParaRPr lang="en-US" sz="1200" dirty="0">
              <a:solidFill>
                <a:schemeClr val="bg1">
                  <a:lumMod val="65000"/>
                </a:schemeClr>
              </a:solidFill>
            </a:endParaRPr>
          </a:p>
        </p:txBody>
      </p:sp>
      <p:sp>
        <p:nvSpPr>
          <p:cNvPr id="8" name="Rectangle 7"/>
          <p:cNvSpPr/>
          <p:nvPr/>
        </p:nvSpPr>
        <p:spPr>
          <a:xfrm>
            <a:off x="0" y="5949338"/>
            <a:ext cx="9144000" cy="1200329"/>
          </a:xfrm>
          <a:prstGeom prst="rect">
            <a:avLst/>
          </a:prstGeom>
        </p:spPr>
        <p:txBody>
          <a:bodyPr wrap="square">
            <a:spAutoFit/>
          </a:bodyPr>
          <a:lstStyle/>
          <a:p>
            <a:r>
              <a:rPr lang="en-GB" sz="2400" b="1" dirty="0" smtClean="0"/>
              <a:t>Graded Audio </a:t>
            </a:r>
            <a:r>
              <a:rPr lang="en-GB" sz="2400" b="1" dirty="0"/>
              <a:t>-&gt;  </a:t>
            </a:r>
            <a:r>
              <a:rPr lang="en-GB" sz="2400" b="1" dirty="0" smtClean="0"/>
              <a:t>(Speech Recognition) </a:t>
            </a:r>
            <a:r>
              <a:rPr lang="en-GB" sz="2400" b="1" dirty="0"/>
              <a:t>- &gt; </a:t>
            </a:r>
            <a:r>
              <a:rPr lang="en-GB" sz="2400" b="1" dirty="0" smtClean="0"/>
              <a:t>Features </a:t>
            </a:r>
            <a:r>
              <a:rPr lang="en-GB" sz="2400" b="1" dirty="0"/>
              <a:t>-&gt; </a:t>
            </a:r>
            <a:r>
              <a:rPr lang="en-GB" sz="2400" b="1" dirty="0" smtClean="0"/>
              <a:t>Grading Model</a:t>
            </a:r>
          </a:p>
          <a:p>
            <a:r>
              <a:rPr lang="en-US" sz="2400" b="1" dirty="0" smtClean="0">
                <a:solidFill>
                  <a:srgbClr val="FF0000"/>
                </a:solidFill>
              </a:rPr>
              <a:t>Challenges:  Noisy </a:t>
            </a:r>
            <a:r>
              <a:rPr lang="en-US" sz="2400" b="1" dirty="0">
                <a:solidFill>
                  <a:srgbClr val="FF0000"/>
                </a:solidFill>
              </a:rPr>
              <a:t>data </a:t>
            </a:r>
            <a:r>
              <a:rPr lang="en-US" sz="2400" b="1" dirty="0" smtClean="0">
                <a:solidFill>
                  <a:srgbClr val="FF0000"/>
                </a:solidFill>
              </a:rPr>
              <a:t>, Meaningful features, Real-time prediction</a:t>
            </a:r>
            <a:r>
              <a:rPr lang="en-GB" sz="2400" b="1" dirty="0"/>
              <a:t>	</a:t>
            </a:r>
            <a:r>
              <a:rPr lang="en-GB" sz="2400" b="1" dirty="0" smtClean="0"/>
              <a:t>				</a:t>
            </a:r>
            <a:endParaRPr lang="en-GB" sz="2400" b="1" dirty="0"/>
          </a:p>
        </p:txBody>
      </p:sp>
    </p:spTree>
    <p:extLst>
      <p:ext uri="{BB962C8B-B14F-4D97-AF65-F5344CB8AC3E}">
        <p14:creationId xmlns:p14="http://schemas.microsoft.com/office/powerpoint/2010/main" val="18471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 Error Analysis</a:t>
            </a:r>
            <a:endParaRPr lang="en-GB" dirty="0"/>
          </a:p>
        </p:txBody>
      </p:sp>
      <p:sp>
        <p:nvSpPr>
          <p:cNvPr id="3" name="Content Placeholder 2"/>
          <p:cNvSpPr>
            <a:spLocks noGrp="1"/>
          </p:cNvSpPr>
          <p:nvPr>
            <p:ph idx="1"/>
          </p:nvPr>
        </p:nvSpPr>
        <p:spPr>
          <a:xfrm>
            <a:off x="228600" y="1600200"/>
            <a:ext cx="8915400" cy="4773706"/>
          </a:xfrm>
        </p:spPr>
        <p:txBody>
          <a:bodyPr>
            <a:normAutofit lnSpcReduction="10000"/>
          </a:bodyPr>
          <a:lstStyle/>
          <a:p>
            <a:r>
              <a:rPr lang="en-GB" dirty="0" smtClean="0"/>
              <a:t>Dialogue corpus feedback (from human scorer)</a:t>
            </a:r>
          </a:p>
          <a:p>
            <a:pPr lvl="1"/>
            <a:r>
              <a:rPr lang="en-GB" dirty="0" smtClean="0"/>
              <a:t>Not enough user speech (when system works well)</a:t>
            </a:r>
          </a:p>
          <a:p>
            <a:pPr lvl="1"/>
            <a:r>
              <a:rPr lang="en-GB" dirty="0" smtClean="0"/>
              <a:t>Unnatural dialogues (when system works poorly)</a:t>
            </a:r>
          </a:p>
          <a:p>
            <a:pPr lvl="2"/>
            <a:r>
              <a:rPr lang="en-GB" i="1" dirty="0" smtClean="0"/>
              <a:t>“…the more fluent the human speaker is in English … the less able the computer was to cope with it.” </a:t>
            </a:r>
            <a:r>
              <a:rPr lang="en-GB" dirty="0" smtClean="0"/>
              <a:t>[</a:t>
            </a:r>
            <a:r>
              <a:rPr lang="en-GB" dirty="0" err="1" smtClean="0"/>
              <a:t>Ottewell</a:t>
            </a:r>
            <a:r>
              <a:rPr lang="en-GB" dirty="0" smtClean="0"/>
              <a:t>, personal communication]</a:t>
            </a:r>
          </a:p>
          <a:p>
            <a:pPr lvl="1"/>
            <a:r>
              <a:rPr lang="en-GB" dirty="0" smtClean="0"/>
              <a:t>Recording only half the conversation </a:t>
            </a:r>
          </a:p>
          <a:p>
            <a:pPr lvl="1"/>
            <a:r>
              <a:rPr lang="en-GB" dirty="0" smtClean="0"/>
              <a:t>Scenarios rather than authentic situations </a:t>
            </a:r>
          </a:p>
          <a:p>
            <a:pPr lvl="1"/>
            <a:endParaRPr lang="en-GB" dirty="0" smtClean="0"/>
          </a:p>
          <a:p>
            <a:r>
              <a:rPr lang="en-GB" dirty="0" smtClean="0"/>
              <a:t>Plan to address using </a:t>
            </a:r>
            <a:r>
              <a:rPr lang="en-GB" dirty="0" err="1" smtClean="0"/>
              <a:t>VocalIQ</a:t>
            </a:r>
            <a:r>
              <a:rPr lang="en-GB" dirty="0" smtClean="0"/>
              <a:t> platform</a:t>
            </a:r>
          </a:p>
          <a:p>
            <a:pPr lvl="1"/>
            <a:endParaRPr lang="en-GB" dirty="0" smtClean="0"/>
          </a:p>
        </p:txBody>
      </p:sp>
    </p:spTree>
    <p:extLst>
      <p:ext uri="{BB962C8B-B14F-4D97-AF65-F5344CB8AC3E}">
        <p14:creationId xmlns:p14="http://schemas.microsoft.com/office/powerpoint/2010/main" val="4073445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78975"/>
            <a:ext cx="8229600" cy="1143000"/>
          </a:xfrm>
        </p:spPr>
        <p:txBody>
          <a:bodyPr/>
          <a:lstStyle/>
          <a:p>
            <a:r>
              <a:rPr lang="en-US" dirty="0" smtClean="0"/>
              <a:t>Scoring Algorithm and Results</a:t>
            </a:r>
            <a:endParaRPr lang="en-US" dirty="0"/>
          </a:p>
        </p:txBody>
      </p:sp>
      <p:sp>
        <p:nvSpPr>
          <p:cNvPr id="4" name="Rectangle 1"/>
          <p:cNvSpPr>
            <a:spLocks noGrp="1" noChangeArrowheads="1"/>
          </p:cNvSpPr>
          <p:nvPr>
            <p:ph idx="1"/>
          </p:nvPr>
        </p:nvSpPr>
        <p:spPr bwMode="auto">
          <a:xfrm>
            <a:off x="104775" y="1431665"/>
            <a:ext cx="9088514"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2800" b="0" i="0" u="none" strike="noStrike" cap="none" normalizeH="0" baseline="0" dirty="0" smtClean="0">
                <a:ln>
                  <a:noFill/>
                </a:ln>
                <a:effectLst/>
              </a:rPr>
              <a:t>Algorithm:</a:t>
            </a:r>
            <a:r>
              <a:rPr kumimoji="0" lang="en-US" altLang="en-US" sz="2800" b="0" i="0" u="none" strike="noStrike" cap="none" normalizeH="0" dirty="0" smtClean="0">
                <a:ln>
                  <a:noFill/>
                </a:ln>
                <a:effectLst/>
              </a:rPr>
              <a:t> Developed for </a:t>
            </a:r>
            <a:r>
              <a:rPr kumimoji="0" lang="en-US" altLang="en-US" sz="2800" b="0" i="0" u="none" strike="noStrike" cap="none" normalizeH="0" baseline="0" dirty="0" smtClean="0">
                <a:ln>
                  <a:noFill/>
                </a:ln>
                <a:effectLst/>
              </a:rPr>
              <a:t>prompted (non-dialogue) speech</a:t>
            </a:r>
          </a:p>
          <a:p>
            <a:pPr lvl="1" defTabSz="914400" eaLnBrk="0" fontAlgn="base" hangingPunct="0">
              <a:spcBef>
                <a:spcPct val="0"/>
              </a:spcBef>
              <a:spcAft>
                <a:spcPct val="0"/>
              </a:spcAft>
            </a:pPr>
            <a:r>
              <a:rPr lang="en-US" altLang="en-US" sz="2400" dirty="0" smtClean="0"/>
              <a:t>Note: some of our dialogues caused system to crash so removed</a:t>
            </a:r>
            <a:endParaRPr kumimoji="0" lang="en-US" altLang="en-US" sz="2400" b="0" i="0" u="none" strike="noStrike" cap="none" normalizeH="0" baseline="0" dirty="0" smtClean="0">
              <a:ln>
                <a:noFill/>
              </a:ln>
              <a:effectLst/>
            </a:endParaRPr>
          </a:p>
          <a:p>
            <a:pPr defTabSz="914400" eaLnBrk="0" fontAlgn="base" hangingPunct="0">
              <a:spcBef>
                <a:spcPct val="0"/>
              </a:spcBef>
              <a:spcAft>
                <a:spcPct val="0"/>
              </a:spcAft>
            </a:pPr>
            <a:endParaRPr lang="en-US" altLang="en-US" sz="2800" dirty="0"/>
          </a:p>
          <a:p>
            <a:pPr defTabSz="914400" eaLnBrk="0" fontAlgn="base" hangingPunct="0">
              <a:spcBef>
                <a:spcPct val="0"/>
              </a:spcBef>
              <a:spcAft>
                <a:spcPct val="0"/>
              </a:spcAft>
            </a:pPr>
            <a:r>
              <a:rPr lang="en-US" altLang="en-US" sz="2800" dirty="0" smtClean="0"/>
              <a:t>Results: Pearson correlations (auto vs. </a:t>
            </a:r>
            <a:r>
              <a:rPr lang="en-US" altLang="en-US" sz="2800" smtClean="0"/>
              <a:t>human grades)</a:t>
            </a:r>
            <a:endParaRPr lang="en-US" altLang="en-US" sz="2800" dirty="0" smtClean="0"/>
          </a:p>
          <a:p>
            <a:pPr lvl="1" defTabSz="914400" eaLnBrk="0" fontAlgn="base" hangingPunct="0">
              <a:spcBef>
                <a:spcPct val="0"/>
              </a:spcBef>
              <a:spcAft>
                <a:spcPct val="0"/>
              </a:spcAft>
            </a:pPr>
            <a:r>
              <a:rPr kumimoji="0" lang="en-US" altLang="en-US" sz="2400" b="0" i="0" u="none" strike="noStrike" cap="none" normalizeH="0" baseline="0" dirty="0" smtClean="0">
                <a:ln>
                  <a:noFill/>
                </a:ln>
                <a:effectLst/>
              </a:rPr>
              <a:t>R=  .52 (n= 22, laptop system, missing replaced with mean)</a:t>
            </a:r>
          </a:p>
          <a:p>
            <a:pPr lvl="1" defTabSz="914400" eaLnBrk="0" fontAlgn="base" hangingPunct="0">
              <a:spcBef>
                <a:spcPct val="0"/>
              </a:spcBef>
              <a:spcAft>
                <a:spcPct val="0"/>
              </a:spcAft>
            </a:pPr>
            <a:r>
              <a:rPr kumimoji="0" lang="en-US" altLang="en-US" sz="2400" b="0" i="0" u="none" strike="noStrike" cap="none" normalizeH="0" baseline="0" dirty="0" smtClean="0">
                <a:ln>
                  <a:noFill/>
                </a:ln>
                <a:effectLst/>
              </a:rPr>
              <a:t>R=  .41 (n= 21, laptop system, missing value removed)</a:t>
            </a:r>
            <a:endParaRPr lang="en-US" altLang="en-US" sz="2400" dirty="0"/>
          </a:p>
          <a:p>
            <a:pPr lvl="1" defTabSz="914400" eaLnBrk="0" fontAlgn="base" hangingPunct="0">
              <a:spcBef>
                <a:spcPct val="0"/>
              </a:spcBef>
              <a:spcAft>
                <a:spcPct val="0"/>
              </a:spcAft>
            </a:pPr>
            <a:r>
              <a:rPr kumimoji="0" lang="en-US" altLang="en-US" sz="2400" b="0" i="0" u="none" strike="noStrike" cap="none" normalizeH="0" baseline="0" dirty="0" smtClean="0">
                <a:ln>
                  <a:noFill/>
                </a:ln>
                <a:effectLst/>
              </a:rPr>
              <a:t>R= -.11 (n=15, Cambridge Let's GO challenge system) </a:t>
            </a:r>
            <a:endParaRPr lang="en-US" altLang="en-US" sz="2400" dirty="0"/>
          </a:p>
          <a:p>
            <a:pPr lvl="1" defTabSz="914400" eaLnBrk="0" fontAlgn="base" hangingPunct="0">
              <a:spcBef>
                <a:spcPct val="0"/>
              </a:spcBef>
              <a:spcAft>
                <a:spcPct val="0"/>
              </a:spcAft>
            </a:pPr>
            <a:r>
              <a:rPr kumimoji="0" lang="en-US" altLang="en-US" sz="2400" b="0" i="0" u="none" strike="noStrike" cap="none" normalizeH="0" baseline="0" dirty="0" smtClean="0">
                <a:ln>
                  <a:noFill/>
                </a:ln>
                <a:effectLst/>
              </a:rPr>
              <a:t>R=  .69</a:t>
            </a:r>
            <a:r>
              <a:rPr kumimoji="0" lang="en-US" altLang="en-US" sz="2400" b="0" i="0" u="none" strike="noStrike" cap="none" normalizeH="0" dirty="0" smtClean="0">
                <a:ln>
                  <a:noFill/>
                </a:ln>
                <a:effectLst/>
              </a:rPr>
              <a:t> (</a:t>
            </a:r>
            <a:r>
              <a:rPr kumimoji="0" lang="en-US" altLang="en-US" sz="2400" b="0" i="0" u="none" strike="noStrike" cap="none" normalizeH="0" baseline="0" dirty="0" smtClean="0">
                <a:ln>
                  <a:noFill/>
                </a:ln>
                <a:effectLst/>
              </a:rPr>
              <a:t>n=14, </a:t>
            </a:r>
            <a:r>
              <a:rPr kumimoji="0" lang="en-US" altLang="en-US" sz="2400" b="0" i="0" u="none" strike="noStrike" cap="none" normalizeH="0" baseline="0" dirty="0" err="1" smtClean="0">
                <a:ln>
                  <a:noFill/>
                </a:ln>
                <a:effectLst/>
              </a:rPr>
              <a:t>VocalIQ</a:t>
            </a:r>
            <a:r>
              <a:rPr kumimoji="0" lang="en-US" altLang="en-US" sz="2400" b="0" i="0" u="none" strike="noStrike" cap="none" normalizeH="0" baseline="0" dirty="0" smtClean="0">
                <a:ln>
                  <a:noFill/>
                </a:ln>
                <a:effectLst/>
              </a:rPr>
              <a:t> Michigan system)</a:t>
            </a:r>
          </a:p>
          <a:p>
            <a:pPr lvl="1" defTabSz="914400" eaLnBrk="0" fontAlgn="base" hangingPunct="0">
              <a:spcBef>
                <a:spcPct val="0"/>
              </a:spcBef>
              <a:spcAft>
                <a:spcPct val="0"/>
              </a:spcAft>
            </a:pPr>
            <a:endParaRPr kumimoji="0" lang="en-US" altLang="en-US" sz="2400" b="0" i="0" u="none" strike="noStrike" cap="none" normalizeH="0" baseline="0" dirty="0" smtClean="0">
              <a:ln>
                <a:noFill/>
              </a:ln>
              <a:effectLst/>
            </a:endParaRPr>
          </a:p>
          <a:p>
            <a:pPr lvl="1" defTabSz="914400" eaLnBrk="0" fontAlgn="base" hangingPunct="0">
              <a:spcBef>
                <a:spcPct val="0"/>
              </a:spcBef>
              <a:spcAft>
                <a:spcPct val="0"/>
              </a:spcAft>
            </a:pPr>
            <a:r>
              <a:rPr kumimoji="0" lang="en-US" altLang="en-US" sz="2400" b="0" i="0" u="none" strike="noStrike" cap="none" normalizeH="0" baseline="0" dirty="0" smtClean="0">
                <a:ln>
                  <a:noFill/>
                </a:ln>
                <a:effectLst/>
              </a:rPr>
              <a:t>Combining last 3 (n=50), R=0.50</a:t>
            </a:r>
          </a:p>
          <a:p>
            <a:pPr lvl="1" defTabSz="914400" eaLnBrk="0" fontAlgn="base" hangingPunct="0">
              <a:spcBef>
                <a:spcPct val="0"/>
              </a:spcBef>
              <a:spcAft>
                <a:spcPct val="0"/>
              </a:spcAft>
            </a:pPr>
            <a:endParaRPr lang="en-US" altLang="en-US" sz="2400" dirty="0">
              <a:solidFill>
                <a:srgbClr val="800000"/>
              </a:solidFill>
            </a:endParaRPr>
          </a:p>
        </p:txBody>
      </p:sp>
    </p:spTree>
    <p:extLst>
      <p:ext uri="{BB962C8B-B14F-4D97-AF65-F5344CB8AC3E}">
        <p14:creationId xmlns:p14="http://schemas.microsoft.com/office/powerpoint/2010/main" val="235070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endParaRPr lang="en-GB" dirty="0"/>
          </a:p>
          <a:p>
            <a:r>
              <a:rPr lang="en-GB" dirty="0" smtClean="0"/>
              <a:t>  </a:t>
            </a: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r>
              <a:rPr lang="en-GB" dirty="0" smtClean="0">
                <a:solidFill>
                  <a:srgbClr val="0070C0"/>
                </a:solidFill>
              </a:rPr>
              <a:t>  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2749878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94129" y="1417638"/>
            <a:ext cx="8875059" cy="4708525"/>
          </a:xfrm>
        </p:spPr>
        <p:txBody>
          <a:bodyPr>
            <a:normAutofit fontScale="92500" lnSpcReduction="10000"/>
          </a:bodyPr>
          <a:lstStyle/>
          <a:p>
            <a:r>
              <a:rPr lang="en-GB" dirty="0" smtClean="0"/>
              <a:t>The time </a:t>
            </a:r>
            <a:r>
              <a:rPr lang="en-GB" dirty="0"/>
              <a:t>is </a:t>
            </a:r>
            <a:r>
              <a:rPr lang="en-GB" dirty="0" smtClean="0"/>
              <a:t>ripe </a:t>
            </a:r>
            <a:r>
              <a:rPr lang="en-GB" dirty="0"/>
              <a:t>to explore whether and how </a:t>
            </a:r>
            <a:r>
              <a:rPr lang="en-GB" dirty="0" smtClean="0"/>
              <a:t>current </a:t>
            </a:r>
            <a:r>
              <a:rPr lang="en-GB" dirty="0"/>
              <a:t>spoken </a:t>
            </a:r>
            <a:r>
              <a:rPr lang="en-GB" dirty="0" smtClean="0"/>
              <a:t>dialogue systems can </a:t>
            </a:r>
            <a:r>
              <a:rPr lang="en-GB" dirty="0"/>
              <a:t>be applied to </a:t>
            </a:r>
            <a:r>
              <a:rPr lang="en-GB" dirty="0" smtClean="0"/>
              <a:t>teaching and assessing language</a:t>
            </a:r>
          </a:p>
          <a:p>
            <a:endParaRPr lang="en-GB" dirty="0" smtClean="0"/>
          </a:p>
          <a:p>
            <a:r>
              <a:rPr lang="en-GB" dirty="0" smtClean="0"/>
              <a:t>Such exploration </a:t>
            </a:r>
            <a:r>
              <a:rPr lang="en-GB" dirty="0"/>
              <a:t>would be facilitated by more </a:t>
            </a:r>
            <a:r>
              <a:rPr lang="en-GB" dirty="0" smtClean="0"/>
              <a:t>collaboration </a:t>
            </a:r>
            <a:r>
              <a:rPr lang="en-GB" dirty="0"/>
              <a:t>between the speaking assessment and </a:t>
            </a:r>
            <a:r>
              <a:rPr lang="en-GB" dirty="0" smtClean="0"/>
              <a:t>spoken dialogue communities</a:t>
            </a:r>
          </a:p>
          <a:p>
            <a:endParaRPr lang="en-GB" dirty="0" smtClean="0"/>
          </a:p>
          <a:p>
            <a:r>
              <a:rPr lang="en-GB" dirty="0" smtClean="0"/>
              <a:t>Hopefully the Derek Brewer Visiting Fellowship is just the beginning, not the end, of my explorations!</a:t>
            </a:r>
            <a:endParaRPr lang="en-GB" dirty="0"/>
          </a:p>
        </p:txBody>
      </p:sp>
    </p:spTree>
    <p:extLst>
      <p:ext uri="{BB962C8B-B14F-4D97-AF65-F5344CB8AC3E}">
        <p14:creationId xmlns:p14="http://schemas.microsoft.com/office/powerpoint/2010/main" val="1314844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9144"/>
            <a:ext cx="8229600" cy="733891"/>
          </a:xfrm>
        </p:spPr>
        <p:txBody>
          <a:bodyPr>
            <a:normAutofit fontScale="90000"/>
          </a:bodyPr>
          <a:lstStyle/>
          <a:p>
            <a:r>
              <a:rPr lang="en-US" dirty="0" smtClean="0"/>
              <a:t>Acknowledgments</a:t>
            </a:r>
          </a:p>
        </p:txBody>
      </p:sp>
      <p:sp>
        <p:nvSpPr>
          <p:cNvPr id="57347" name="Rectangle 3"/>
          <p:cNvSpPr>
            <a:spLocks noGrp="1" noChangeArrowheads="1"/>
          </p:cNvSpPr>
          <p:nvPr>
            <p:ph type="body" idx="1"/>
          </p:nvPr>
        </p:nvSpPr>
        <p:spPr>
          <a:xfrm>
            <a:off x="1" y="1048871"/>
            <a:ext cx="9144000" cy="5701553"/>
          </a:xfrm>
        </p:spPr>
        <p:txBody>
          <a:bodyPr>
            <a:normAutofit fontScale="62500" lnSpcReduction="20000"/>
          </a:bodyPr>
          <a:lstStyle/>
          <a:p>
            <a:r>
              <a:rPr lang="en-US" sz="4000" dirty="0" smtClean="0"/>
              <a:t>Emmanuel College</a:t>
            </a:r>
          </a:p>
          <a:p>
            <a:endParaRPr lang="en-US" sz="3400" dirty="0" smtClean="0"/>
          </a:p>
          <a:p>
            <a:r>
              <a:rPr lang="en-US" sz="4000" dirty="0" smtClean="0"/>
              <a:t>Dialogue Systems Group, CUED</a:t>
            </a:r>
          </a:p>
          <a:p>
            <a:pPr lvl="1"/>
            <a:r>
              <a:rPr lang="en-US" sz="3400" b="1" i="1" dirty="0" smtClean="0"/>
              <a:t>Steve Young</a:t>
            </a:r>
          </a:p>
          <a:p>
            <a:pPr lvl="1"/>
            <a:r>
              <a:rPr lang="en-US" sz="2900" dirty="0" smtClean="0"/>
              <a:t>Lu Chen, </a:t>
            </a:r>
            <a:r>
              <a:rPr lang="en-US" sz="2900" dirty="0" err="1" smtClean="0"/>
              <a:t>Milica</a:t>
            </a:r>
            <a:r>
              <a:rPr lang="en-US" sz="2900" dirty="0"/>
              <a:t> </a:t>
            </a:r>
            <a:r>
              <a:rPr lang="en-US" sz="2900" dirty="0" err="1" smtClean="0"/>
              <a:t>Gasic</a:t>
            </a:r>
            <a:r>
              <a:rPr lang="en-US" sz="2900" dirty="0" smtClean="0"/>
              <a:t>, </a:t>
            </a:r>
            <a:r>
              <a:rPr lang="en-US" sz="2900" dirty="0" err="1" smtClean="0"/>
              <a:t>Dongho</a:t>
            </a:r>
            <a:r>
              <a:rPr lang="en-US" sz="2900" dirty="0" smtClean="0"/>
              <a:t> Kim, Nikola </a:t>
            </a:r>
            <a:r>
              <a:rPr lang="en-US" sz="2900" dirty="0" err="1" smtClean="0"/>
              <a:t>Mrksic</a:t>
            </a:r>
            <a:r>
              <a:rPr lang="en-US" sz="2900" dirty="0" smtClean="0"/>
              <a:t>, Eddy Su, David Vandyke, Shawn Wen</a:t>
            </a:r>
          </a:p>
          <a:p>
            <a:pPr lvl="1"/>
            <a:endParaRPr lang="en-US" sz="3400" dirty="0" smtClean="0"/>
          </a:p>
          <a:p>
            <a:r>
              <a:rPr lang="en-US" sz="3800" dirty="0" smtClean="0"/>
              <a:t>ALTA Speech Group, CUED</a:t>
            </a:r>
          </a:p>
          <a:p>
            <a:pPr lvl="1"/>
            <a:r>
              <a:rPr lang="en-US" sz="3400" dirty="0" smtClean="0"/>
              <a:t>Mark Gales, Kate </a:t>
            </a:r>
            <a:r>
              <a:rPr lang="en-US" sz="3400" dirty="0" err="1" smtClean="0"/>
              <a:t>Knill</a:t>
            </a:r>
            <a:r>
              <a:rPr lang="en-US" sz="3400" dirty="0" smtClean="0"/>
              <a:t>, </a:t>
            </a:r>
            <a:r>
              <a:rPr lang="en-US" sz="3400" dirty="0" err="1" smtClean="0"/>
              <a:t>Rogier</a:t>
            </a:r>
            <a:r>
              <a:rPr lang="en-US" sz="3400" dirty="0" smtClean="0"/>
              <a:t> van Dalen</a:t>
            </a:r>
          </a:p>
          <a:p>
            <a:pPr lvl="1"/>
            <a:endParaRPr lang="en-US" sz="3400" dirty="0" smtClean="0"/>
          </a:p>
          <a:p>
            <a:r>
              <a:rPr lang="en-US" sz="3800" dirty="0" err="1" smtClean="0"/>
              <a:t>VocalIQ</a:t>
            </a:r>
            <a:endParaRPr lang="en-US" sz="3800" dirty="0"/>
          </a:p>
          <a:p>
            <a:pPr lvl="1"/>
            <a:r>
              <a:rPr lang="en-US" sz="3400" dirty="0" smtClean="0"/>
              <a:t>Blaise Thompson</a:t>
            </a:r>
          </a:p>
          <a:p>
            <a:endParaRPr lang="en-US" sz="3400" dirty="0" smtClean="0"/>
          </a:p>
          <a:p>
            <a:r>
              <a:rPr lang="en-US" sz="3800" dirty="0" smtClean="0"/>
              <a:t>The Language Centre</a:t>
            </a:r>
          </a:p>
          <a:p>
            <a:pPr lvl="1"/>
            <a:r>
              <a:rPr lang="en-US" sz="3400" dirty="0" smtClean="0"/>
              <a:t>Karen </a:t>
            </a:r>
            <a:r>
              <a:rPr lang="en-US" sz="3400" dirty="0" err="1" smtClean="0"/>
              <a:t>Ottewell</a:t>
            </a:r>
            <a:endParaRPr lang="en-US" sz="3400" dirty="0" smtClean="0"/>
          </a:p>
          <a:p>
            <a:endParaRPr lang="en-US" sz="3400" dirty="0" smtClean="0"/>
          </a:p>
          <a:p>
            <a:r>
              <a:rPr lang="en-US" sz="3800" dirty="0" smtClean="0"/>
              <a:t>Cambridge English</a:t>
            </a:r>
          </a:p>
        </p:txBody>
      </p:sp>
    </p:spTree>
    <p:extLst>
      <p:ext uri="{BB962C8B-B14F-4D97-AF65-F5344CB8AC3E}">
        <p14:creationId xmlns:p14="http://schemas.microsoft.com/office/powerpoint/2010/main" val="3562627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Demonstration Time?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27795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r>
              <a:rPr lang="en-GB" dirty="0" smtClean="0"/>
              <a:t>						</a:t>
            </a:r>
          </a:p>
          <a:p>
            <a:r>
              <a:rPr lang="en-GB" i="1" dirty="0" smtClean="0"/>
              <a:t>		</a:t>
            </a:r>
            <a:r>
              <a:rPr lang="en-GB" i="1" dirty="0" smtClean="0">
                <a:solidFill>
                  <a:srgbClr val="C03C4F"/>
                </a:solidFill>
              </a:rPr>
              <a:t>Men </a:t>
            </a:r>
            <a:r>
              <a:rPr lang="en-GB" i="1" dirty="0">
                <a:solidFill>
                  <a:srgbClr val="C03C4F"/>
                </a:solidFill>
              </a:rPr>
              <a:t>are all alike</a:t>
            </a:r>
            <a:r>
              <a:rPr lang="en-GB" dirty="0">
                <a:solidFill>
                  <a:srgbClr val="C03C4F"/>
                </a:solidFill>
              </a:rPr>
              <a:t>.</a:t>
            </a:r>
          </a:p>
          <a:p>
            <a:r>
              <a:rPr lang="en-GB" dirty="0">
                <a:solidFill>
                  <a:srgbClr val="C03C4F"/>
                </a:solidFill>
              </a:rPr>
              <a:t>     		</a:t>
            </a:r>
            <a:r>
              <a:rPr lang="en-GB" i="1" dirty="0" smtClean="0">
                <a:solidFill>
                  <a:srgbClr val="C03C4F"/>
                </a:solidFill>
              </a:rPr>
              <a:t>IN </a:t>
            </a:r>
            <a:r>
              <a:rPr lang="en-GB" i="1" dirty="0">
                <a:solidFill>
                  <a:srgbClr val="C03C4F"/>
                </a:solidFill>
              </a:rPr>
              <a:t>WHAT WAY</a:t>
            </a:r>
            <a:r>
              <a:rPr lang="en-GB" dirty="0">
                <a:solidFill>
                  <a:srgbClr val="C03C4F"/>
                </a:solidFill>
              </a:rPr>
              <a:t>	</a:t>
            </a:r>
          </a:p>
          <a:p>
            <a:r>
              <a:rPr lang="en-GB" dirty="0">
                <a:solidFill>
                  <a:srgbClr val="C03C4F"/>
                </a:solidFill>
              </a:rPr>
              <a:t>		</a:t>
            </a:r>
            <a:r>
              <a:rPr lang="en-GB" i="1" dirty="0" smtClean="0">
                <a:solidFill>
                  <a:srgbClr val="C03C4F"/>
                </a:solidFill>
              </a:rPr>
              <a:t>They’re </a:t>
            </a:r>
            <a:r>
              <a:rPr lang="en-GB" i="1" dirty="0">
                <a:solidFill>
                  <a:srgbClr val="C03C4F"/>
                </a:solidFill>
              </a:rPr>
              <a:t>always bugging us about something or other.</a:t>
            </a:r>
          </a:p>
          <a:p>
            <a:r>
              <a:rPr lang="en-GB" dirty="0">
                <a:solidFill>
                  <a:srgbClr val="C03C4F"/>
                </a:solidFill>
              </a:rPr>
              <a:t>		</a:t>
            </a:r>
            <a:r>
              <a:rPr lang="en-GB" i="1" dirty="0" smtClean="0">
                <a:solidFill>
                  <a:srgbClr val="C03C4F"/>
                </a:solidFill>
              </a:rPr>
              <a:t>CAN </a:t>
            </a:r>
            <a:r>
              <a:rPr lang="en-GB" i="1" dirty="0">
                <a:solidFill>
                  <a:srgbClr val="C03C4F"/>
                </a:solidFill>
              </a:rPr>
              <a:t>YOU THINK OF  A SPECIFIC EXAMPLE</a:t>
            </a:r>
            <a:r>
              <a:rPr lang="en-GB" dirty="0">
                <a:solidFill>
                  <a:srgbClr val="C03C4F"/>
                </a:solidFill>
              </a:rPr>
              <a:t>											</a:t>
            </a:r>
            <a:r>
              <a:rPr lang="en-GB" dirty="0" smtClean="0">
                <a:solidFill>
                  <a:srgbClr val="C03C4F"/>
                </a:solidFill>
              </a:rPr>
              <a:t>	[</a:t>
            </a:r>
            <a:r>
              <a:rPr lang="en-GB" dirty="0" err="1">
                <a:solidFill>
                  <a:srgbClr val="C03C4F"/>
                </a:solidFill>
              </a:rPr>
              <a:t>Weizenbaum</a:t>
            </a:r>
            <a:r>
              <a:rPr lang="en-GB" dirty="0">
                <a:solidFill>
                  <a:srgbClr val="C03C4F"/>
                </a:solidFill>
              </a:rPr>
              <a:t>, 1966]	</a:t>
            </a:r>
          </a:p>
          <a:p>
            <a:endParaRPr lang="en-GB" dirty="0"/>
          </a:p>
          <a:p>
            <a:endParaRPr lang="en-GB" dirty="0" smtClean="0"/>
          </a:p>
          <a:p>
            <a:endParaRPr lang="en-GB" dirty="0" smtClean="0"/>
          </a:p>
          <a:p>
            <a:endParaRPr lang="en-GB" dirty="0"/>
          </a:p>
          <a:p>
            <a:endParaRPr lang="en-GB" dirty="0" smtClean="0"/>
          </a:p>
          <a:p>
            <a:endParaRPr lang="en-GB" dirty="0"/>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1076360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endParaRPr lang="en-GB" i="1" dirty="0"/>
          </a:p>
          <a:p>
            <a:r>
              <a:rPr lang="en-GB" i="1" dirty="0" smtClean="0"/>
              <a:t>				</a:t>
            </a:r>
            <a:r>
              <a:rPr lang="en-GB" i="1" dirty="0" smtClean="0">
                <a:solidFill>
                  <a:srgbClr val="C03C4F"/>
                </a:solidFill>
              </a:rPr>
              <a:t>Pick </a:t>
            </a:r>
            <a:r>
              <a:rPr lang="en-GB" i="1" dirty="0">
                <a:solidFill>
                  <a:srgbClr val="C03C4F"/>
                </a:solidFill>
              </a:rPr>
              <a:t>up a big red block.</a:t>
            </a:r>
          </a:p>
          <a:p>
            <a:r>
              <a:rPr lang="en-GB" dirty="0">
                <a:solidFill>
                  <a:srgbClr val="C03C4F"/>
                </a:solidFill>
              </a:rPr>
              <a:t>             			</a:t>
            </a:r>
            <a:r>
              <a:rPr lang="en-GB" i="1" dirty="0">
                <a:solidFill>
                  <a:srgbClr val="C03C4F"/>
                </a:solidFill>
              </a:rPr>
              <a:t>OK</a:t>
            </a:r>
          </a:p>
          <a:p>
            <a:r>
              <a:rPr lang="en-GB" dirty="0">
                <a:solidFill>
                  <a:srgbClr val="C03C4F"/>
                </a:solidFill>
              </a:rPr>
              <a:t>				</a:t>
            </a:r>
            <a:r>
              <a:rPr lang="en-GB" i="1" dirty="0">
                <a:solidFill>
                  <a:srgbClr val="C03C4F"/>
                </a:solidFill>
              </a:rPr>
              <a:t>Grasp the pyramid.</a:t>
            </a:r>
            <a:r>
              <a:rPr lang="en-GB" dirty="0">
                <a:solidFill>
                  <a:srgbClr val="C03C4F"/>
                </a:solidFill>
              </a:rPr>
              <a:t>				</a:t>
            </a:r>
          </a:p>
          <a:p>
            <a:r>
              <a:rPr lang="en-GB" dirty="0">
                <a:solidFill>
                  <a:srgbClr val="C03C4F"/>
                </a:solidFill>
              </a:rPr>
              <a:t>				</a:t>
            </a:r>
            <a:r>
              <a:rPr lang="en-GB" i="1" dirty="0" smtClean="0">
                <a:solidFill>
                  <a:srgbClr val="C03C4F"/>
                </a:solidFill>
              </a:rPr>
              <a:t>I </a:t>
            </a:r>
            <a:r>
              <a:rPr lang="en-GB" i="1" dirty="0">
                <a:solidFill>
                  <a:srgbClr val="C03C4F"/>
                </a:solidFill>
              </a:rPr>
              <a:t>DON’T UNDERSTAND WHICH PYRAMID YOU MEAN</a:t>
            </a:r>
            <a:r>
              <a:rPr lang="en-GB" dirty="0">
                <a:solidFill>
                  <a:srgbClr val="C03C4F"/>
                </a:solidFill>
              </a:rPr>
              <a:t>	</a:t>
            </a:r>
            <a:endParaRPr lang="en-GB" dirty="0" smtClean="0">
              <a:solidFill>
                <a:srgbClr val="C03C4F"/>
              </a:solidFill>
            </a:endParaRPr>
          </a:p>
          <a:p>
            <a:r>
              <a:rPr lang="en-GB" dirty="0">
                <a:solidFill>
                  <a:srgbClr val="C03C4F"/>
                </a:solidFill>
              </a:rPr>
              <a:t>	</a:t>
            </a:r>
            <a:r>
              <a:rPr lang="en-GB" dirty="0" smtClean="0">
                <a:solidFill>
                  <a:srgbClr val="C03C4F"/>
                </a:solidFill>
              </a:rPr>
              <a:t>			</a:t>
            </a:r>
            <a:r>
              <a:rPr lang="en-GB" dirty="0">
                <a:solidFill>
                  <a:srgbClr val="C03C4F"/>
                </a:solidFill>
              </a:rPr>
              <a:t>	</a:t>
            </a:r>
            <a:r>
              <a:rPr lang="en-GB" dirty="0" smtClean="0">
                <a:solidFill>
                  <a:srgbClr val="C03C4F"/>
                </a:solidFill>
              </a:rPr>
              <a:t>[</a:t>
            </a:r>
            <a:r>
              <a:rPr lang="en-GB" dirty="0" err="1" smtClean="0">
                <a:solidFill>
                  <a:srgbClr val="C03C4F"/>
                </a:solidFill>
              </a:rPr>
              <a:t>Winograd</a:t>
            </a:r>
            <a:r>
              <a:rPr lang="en-GB" dirty="0" smtClean="0">
                <a:solidFill>
                  <a:srgbClr val="C03C4F"/>
                </a:solidFill>
              </a:rPr>
              <a:t>, 1971</a:t>
            </a:r>
            <a:r>
              <a:rPr lang="en-GB" dirty="0">
                <a:solidFill>
                  <a:srgbClr val="C03C4F"/>
                </a:solidFill>
              </a:rPr>
              <a:t>]</a:t>
            </a:r>
            <a:r>
              <a:rPr lang="en-GB" dirty="0"/>
              <a:t>	</a:t>
            </a:r>
          </a:p>
          <a:p>
            <a:r>
              <a:rPr lang="en-GB" dirty="0" smtClean="0"/>
              <a:t>		</a:t>
            </a:r>
          </a:p>
          <a:p>
            <a:r>
              <a:rPr lang="en-GB" dirty="0" smtClean="0"/>
              <a:t>															</a:t>
            </a:r>
            <a:r>
              <a:rPr lang="en-GB" dirty="0"/>
              <a:t>	</a:t>
            </a:r>
            <a:r>
              <a:rPr lang="en-GB" dirty="0" smtClean="0"/>
              <a:t>								</a:t>
            </a:r>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1076360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p>
          <a:p>
            <a:endParaRPr lang="en-GB" dirty="0" smtClean="0"/>
          </a:p>
          <a:p>
            <a:r>
              <a:rPr lang="en-GB" dirty="0" smtClean="0"/>
              <a:t>															</a:t>
            </a:r>
            <a:r>
              <a:rPr lang="en-GB" dirty="0">
                <a:solidFill>
                  <a:srgbClr val="FF0000"/>
                </a:solidFill>
              </a:rPr>
              <a:t>	</a:t>
            </a:r>
            <a:r>
              <a:rPr lang="en-GB" dirty="0" smtClean="0">
                <a:solidFill>
                  <a:srgbClr val="FF0000"/>
                </a:solidFill>
              </a:rPr>
              <a:t>			</a:t>
            </a:r>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a:p>
          <a:p>
            <a:r>
              <a:rPr lang="en-GB" dirty="0" smtClean="0"/>
              <a:t>										</a:t>
            </a:r>
            <a:r>
              <a:rPr lang="en-GB" i="1" dirty="0">
                <a:solidFill>
                  <a:srgbClr val="C03C4F"/>
                </a:solidFill>
              </a:rPr>
              <a:t>How many hotels are there in Cambridge.</a:t>
            </a:r>
          </a:p>
          <a:p>
            <a:r>
              <a:rPr lang="en-GB" dirty="0">
                <a:solidFill>
                  <a:srgbClr val="C03C4F"/>
                </a:solidFill>
              </a:rPr>
              <a:t>										</a:t>
            </a:r>
            <a:r>
              <a:rPr lang="en-GB" dirty="0" smtClean="0">
                <a:solidFill>
                  <a:srgbClr val="C03C4F"/>
                </a:solidFill>
              </a:rPr>
              <a:t> </a:t>
            </a:r>
            <a:r>
              <a:rPr lang="en-GB" i="1" dirty="0">
                <a:solidFill>
                  <a:srgbClr val="C03C4F"/>
                </a:solidFill>
              </a:rPr>
              <a:t>I KNOW OF SIX  HOTELS IN </a:t>
            </a:r>
            <a:r>
              <a:rPr lang="en-GB" i="1" dirty="0" smtClean="0">
                <a:solidFill>
                  <a:srgbClr val="C03C4F"/>
                </a:solidFill>
              </a:rPr>
              <a:t>CAMBRIDGE</a:t>
            </a:r>
          </a:p>
          <a:p>
            <a:r>
              <a:rPr lang="en-GB" dirty="0">
                <a:solidFill>
                  <a:srgbClr val="C03C4F"/>
                </a:solidFill>
              </a:rPr>
              <a:t>	</a:t>
            </a:r>
            <a:r>
              <a:rPr lang="en-GB" dirty="0" smtClean="0">
                <a:solidFill>
                  <a:srgbClr val="C03C4F"/>
                </a:solidFill>
              </a:rPr>
              <a:t>										[Glass et al., 1995</a:t>
            </a:r>
            <a:r>
              <a:rPr lang="en-GB" dirty="0" smtClean="0">
                <a:solidFill>
                  <a:srgbClr val="C00000"/>
                </a:solidFill>
              </a:rPr>
              <a:t>]</a:t>
            </a:r>
            <a:r>
              <a:rPr lang="en-GB" dirty="0" smtClean="0"/>
              <a:t>			</a:t>
            </a:r>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1076360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p>
          <a:p>
            <a:r>
              <a:rPr lang="en-GB" dirty="0">
                <a:solidFill>
                  <a:srgbClr val="FF0000"/>
                </a:solidFill>
              </a:rPr>
              <a:t>	</a:t>
            </a:r>
            <a:r>
              <a:rPr lang="en-GB" dirty="0" smtClean="0">
                <a:solidFill>
                  <a:srgbClr val="FF0000"/>
                </a:solidFill>
              </a:rPr>
              <a:t>								</a:t>
            </a:r>
          </a:p>
          <a:p>
            <a:r>
              <a:rPr lang="en-GB" dirty="0" smtClean="0">
                <a:solidFill>
                  <a:srgbClr val="FF0000"/>
                </a:solidFill>
              </a:rPr>
              <a:t>		</a:t>
            </a:r>
            <a:endParaRPr lang="en-GB" dirty="0" smtClean="0"/>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1076360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r>
              <a:rPr lang="en-GB" dirty="0" smtClean="0">
                <a:solidFill>
                  <a:srgbClr val="FF0000"/>
                </a:solidFill>
              </a:rPr>
              <a:t>SIRI</a:t>
            </a:r>
          </a:p>
          <a:p>
            <a:r>
              <a:rPr lang="en-GB" dirty="0">
                <a:solidFill>
                  <a:srgbClr val="FF0000"/>
                </a:solidFill>
              </a:rPr>
              <a:t>	</a:t>
            </a:r>
            <a:r>
              <a:rPr lang="en-GB" dirty="0" smtClean="0">
                <a:solidFill>
                  <a:srgbClr val="FF0000"/>
                </a:solidFill>
              </a:rPr>
              <a:t>														</a:t>
            </a:r>
            <a:r>
              <a:rPr lang="en-GB" dirty="0" smtClean="0"/>
              <a:t>(hybrid </a:t>
            </a:r>
            <a:r>
              <a:rPr lang="en-GB" dirty="0"/>
              <a:t>approach</a:t>
            </a:r>
            <a:r>
              <a:rPr lang="en-GB" dirty="0" smtClean="0"/>
              <a:t>)</a:t>
            </a:r>
            <a:r>
              <a:rPr lang="en-GB" dirty="0" smtClean="0">
                <a:solidFill>
                  <a:srgbClr val="FF0000"/>
                </a:solidFill>
              </a:rPr>
              <a:t>						</a:t>
            </a:r>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3842331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4146</TotalTime>
  <Words>1618</Words>
  <Application>Microsoft Office PowerPoint</Application>
  <PresentationFormat>On-screen Show (4:3)</PresentationFormat>
  <Paragraphs>563</Paragraphs>
  <Slides>42</Slides>
  <Notes>19</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Calibri</vt:lpstr>
      <vt:lpstr>Comic Sans MS</vt:lpstr>
      <vt:lpstr>Times New Roman</vt:lpstr>
      <vt:lpstr>Office Theme</vt:lpstr>
      <vt:lpstr>Spoken Dialogue Systems for Language Learning</vt:lpstr>
      <vt:lpstr>Outline</vt:lpstr>
      <vt:lpstr>Spoken Dialogue Systems</vt:lpstr>
      <vt:lpstr>Dialogue Systems: A Brief History</vt:lpstr>
      <vt:lpstr>Dialogue Systems: A Brief History</vt:lpstr>
      <vt:lpstr>Dialogue Systems: A Brief History</vt:lpstr>
      <vt:lpstr>Dialogue Systems: A Brief History</vt:lpstr>
      <vt:lpstr>Dialogue Systems: A Brief History</vt:lpstr>
      <vt:lpstr>Dialogue Systems: A Brief History</vt:lpstr>
      <vt:lpstr>My Personal History</vt:lpstr>
      <vt:lpstr>My Personal History</vt:lpstr>
      <vt:lpstr>My Personal History</vt:lpstr>
      <vt:lpstr>Spoken Dialogue Systems: Examples</vt:lpstr>
      <vt:lpstr>Typical Architecture</vt:lpstr>
      <vt:lpstr>Typical Architecture</vt:lpstr>
      <vt:lpstr>Typical Architecture</vt:lpstr>
      <vt:lpstr>Typical Architecture</vt:lpstr>
      <vt:lpstr>Typical Architecture</vt:lpstr>
      <vt:lpstr>Challenges</vt:lpstr>
      <vt:lpstr>Challenges</vt:lpstr>
      <vt:lpstr>Outline</vt:lpstr>
      <vt:lpstr>Why Explore Language Learning?</vt:lpstr>
      <vt:lpstr>Current State of Automation  (Spoken Assessment and Training)</vt:lpstr>
      <vt:lpstr>Opportunity?</vt:lpstr>
      <vt:lpstr>Challenges</vt:lpstr>
      <vt:lpstr>More technically…</vt:lpstr>
      <vt:lpstr>DBVF Proposal: Dialogue Systems for Teaching and Assessing Conversational Skills in Second Language Learning</vt:lpstr>
      <vt:lpstr>Approach: Statistical Dialogue Systems  </vt:lpstr>
      <vt:lpstr>Deploy: Spoken Dialogue Systems</vt:lpstr>
      <vt:lpstr>Example Bus Dialogue</vt:lpstr>
      <vt:lpstr>Collect Data (1):  Spoken Dialogues</vt:lpstr>
      <vt:lpstr>AMT HIT: Experimenting on Michigan Restaurants</vt:lpstr>
      <vt:lpstr>Collect Data (2): Speaking Assessments</vt:lpstr>
      <vt:lpstr>Example: Human Scored Dialogue</vt:lpstr>
      <vt:lpstr>Assessed Data (to date)</vt:lpstr>
      <vt:lpstr>Collect Data (2): Speaking Assessments</vt:lpstr>
      <vt:lpstr>Computer Scoring Approach: Supervised Machine Learning</vt:lpstr>
      <vt:lpstr>Improve: Error Analysis</vt:lpstr>
      <vt:lpstr>Scoring Algorithm and Results</vt:lpstr>
      <vt:lpstr>Summary</vt:lpstr>
      <vt:lpstr>Acknowledgments</vt:lpstr>
      <vt:lpstr>Demonstration Time?</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J. Litman</cp:lastModifiedBy>
  <cp:revision>417</cp:revision>
  <cp:lastPrinted>2014-08-02T20:48:07Z</cp:lastPrinted>
  <dcterms:created xsi:type="dcterms:W3CDTF">2014-07-28T22:42:07Z</dcterms:created>
  <dcterms:modified xsi:type="dcterms:W3CDTF">2016-03-15T14:21:46Z</dcterms:modified>
</cp:coreProperties>
</file>